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78"/>
  </p:notesMasterIdLst>
  <p:sldIdLst>
    <p:sldId id="655" r:id="rId2"/>
    <p:sldId id="344" r:id="rId3"/>
    <p:sldId id="619" r:id="rId4"/>
    <p:sldId id="656" r:id="rId5"/>
    <p:sldId id="473" r:id="rId6"/>
    <p:sldId id="397" r:id="rId7"/>
    <p:sldId id="398" r:id="rId8"/>
    <p:sldId id="620" r:id="rId9"/>
    <p:sldId id="399" r:id="rId10"/>
    <p:sldId id="400" r:id="rId11"/>
    <p:sldId id="402" r:id="rId12"/>
    <p:sldId id="405" r:id="rId13"/>
    <p:sldId id="406" r:id="rId14"/>
    <p:sldId id="410" r:id="rId15"/>
    <p:sldId id="414" r:id="rId16"/>
    <p:sldId id="621" r:id="rId17"/>
    <p:sldId id="421" r:id="rId18"/>
    <p:sldId id="424" r:id="rId19"/>
    <p:sldId id="427" r:id="rId20"/>
    <p:sldId id="429" r:id="rId21"/>
    <p:sldId id="431" r:id="rId22"/>
    <p:sldId id="430" r:id="rId23"/>
    <p:sldId id="622" r:id="rId24"/>
    <p:sldId id="433" r:id="rId25"/>
    <p:sldId id="435" r:id="rId26"/>
    <p:sldId id="436" r:id="rId27"/>
    <p:sldId id="437" r:id="rId28"/>
    <p:sldId id="472" r:id="rId29"/>
    <p:sldId id="438" r:id="rId30"/>
    <p:sldId id="595" r:id="rId31"/>
    <p:sldId id="598" r:id="rId32"/>
    <p:sldId id="596" r:id="rId33"/>
    <p:sldId id="599" r:id="rId34"/>
    <p:sldId id="597" r:id="rId35"/>
    <p:sldId id="623" r:id="rId36"/>
    <p:sldId id="439" r:id="rId37"/>
    <p:sldId id="440" r:id="rId38"/>
    <p:sldId id="444" r:id="rId39"/>
    <p:sldId id="601" r:id="rId40"/>
    <p:sldId id="627" r:id="rId41"/>
    <p:sldId id="603" r:id="rId42"/>
    <p:sldId id="445" r:id="rId43"/>
    <p:sldId id="446" r:id="rId44"/>
    <p:sldId id="447" r:id="rId45"/>
    <p:sldId id="624" r:id="rId46"/>
    <p:sldId id="585" r:id="rId47"/>
    <p:sldId id="628" r:id="rId48"/>
    <p:sldId id="631" r:id="rId49"/>
    <p:sldId id="625" r:id="rId50"/>
    <p:sldId id="606" r:id="rId51"/>
    <p:sldId id="556" r:id="rId52"/>
    <p:sldId id="461" r:id="rId53"/>
    <p:sldId id="636" r:id="rId54"/>
    <p:sldId id="637" r:id="rId55"/>
    <p:sldId id="468" r:id="rId56"/>
    <p:sldId id="639" r:id="rId57"/>
    <p:sldId id="463" r:id="rId58"/>
    <p:sldId id="640" r:id="rId59"/>
    <p:sldId id="641" r:id="rId60"/>
    <p:sldId id="642" r:id="rId61"/>
    <p:sldId id="560" r:id="rId62"/>
    <p:sldId id="562" r:id="rId63"/>
    <p:sldId id="626" r:id="rId64"/>
    <p:sldId id="449" r:id="rId65"/>
    <p:sldId id="609" r:id="rId66"/>
    <p:sldId id="451" r:id="rId67"/>
    <p:sldId id="611" r:id="rId68"/>
    <p:sldId id="613" r:id="rId69"/>
    <p:sldId id="614" r:id="rId70"/>
    <p:sldId id="615" r:id="rId71"/>
    <p:sldId id="617" r:id="rId72"/>
    <p:sldId id="618" r:id="rId73"/>
    <p:sldId id="608" r:id="rId74"/>
    <p:sldId id="629" r:id="rId75"/>
    <p:sldId id="630" r:id="rId76"/>
    <p:sldId id="657" r:id="rId77"/>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88">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1" autoAdjust="0"/>
    <p:restoredTop sz="82811" autoAdjust="0"/>
  </p:normalViewPr>
  <p:slideViewPr>
    <p:cSldViewPr>
      <p:cViewPr varScale="1">
        <p:scale>
          <a:sx n="109" d="100"/>
          <a:sy n="109" d="100"/>
        </p:scale>
        <p:origin x="1722" y="108"/>
      </p:cViewPr>
      <p:guideLst>
        <p:guide orient="horz" pos="2188"/>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2F17418-E56A-4B21-AC8A-9BD22EB88F61}"/>
              </a:ext>
            </a:extLst>
          </p:cNvPr>
          <p:cNvSpPr>
            <a:spLocks noGrp="1" noChangeArrowheads="1"/>
          </p:cNvSpPr>
          <p:nvPr>
            <p:ph type="hdr" sz="quarter"/>
          </p:nvPr>
        </p:nvSpPr>
        <p:spPr bwMode="auto">
          <a:xfrm>
            <a:off x="0" y="0"/>
            <a:ext cx="2962275"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ea typeface="宋体"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95067D9C-071A-4850-AB4A-E3E78B0FB280}"/>
              </a:ext>
            </a:extLst>
          </p:cNvPr>
          <p:cNvSpPr>
            <a:spLocks noGrp="1" noChangeArrowheads="1"/>
          </p:cNvSpPr>
          <p:nvPr>
            <p:ph type="dt" idx="1"/>
          </p:nvPr>
        </p:nvSpPr>
        <p:spPr bwMode="auto">
          <a:xfrm>
            <a:off x="3871913" y="0"/>
            <a:ext cx="2960687"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6528ADA1-1110-4A1D-9E63-835FC679837C}"/>
              </a:ext>
            </a:extLst>
          </p:cNvPr>
          <p:cNvSpPr>
            <a:spLocks noGrp="1" noRot="1" noChangeAspect="1" noChangeArrowheads="1"/>
          </p:cNvSpPr>
          <p:nvPr>
            <p:ph type="sldImg" idx="2"/>
          </p:nvPr>
        </p:nvSpPr>
        <p:spPr bwMode="auto">
          <a:xfrm>
            <a:off x="922338" y="747713"/>
            <a:ext cx="4991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B645B8F7-FBB5-4B22-B6C4-2FE3995E6724}"/>
              </a:ext>
            </a:extLst>
          </p:cNvPr>
          <p:cNvSpPr>
            <a:spLocks noGrp="1" noRot="1" noChangeArrowheads="1"/>
          </p:cNvSpPr>
          <p:nvPr>
            <p:ph type="body" sz="quarter" idx="3"/>
          </p:nvPr>
        </p:nvSpPr>
        <p:spPr bwMode="auto">
          <a:xfrm>
            <a:off x="684213" y="4740275"/>
            <a:ext cx="5467350" cy="4491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DA4A69DF-C20D-4EAA-A653-155941B297BE}"/>
              </a:ext>
            </a:extLst>
          </p:cNvPr>
          <p:cNvSpPr>
            <a:spLocks noGrp="1" noChangeArrowheads="1"/>
          </p:cNvSpPr>
          <p:nvPr>
            <p:ph type="ftr" sz="quarter" idx="4"/>
          </p:nvPr>
        </p:nvSpPr>
        <p:spPr bwMode="auto">
          <a:xfrm>
            <a:off x="0" y="9478963"/>
            <a:ext cx="2962275" cy="498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121D0711-3E2C-43B0-A72E-DB4ACCFB7882}"/>
              </a:ext>
            </a:extLst>
          </p:cNvPr>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宋体" panose="02010600030101010101" pitchFamily="2" charset="-122"/>
              </a:defRPr>
            </a:lvl1pPr>
          </a:lstStyle>
          <a:p>
            <a:pPr>
              <a:defRPr/>
            </a:pPr>
            <a:fld id="{21EA148F-4A64-45E0-9EEF-E46D014A223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A558CBF2-EC97-48B6-91C5-2A921EC638FE}"/>
              </a:ext>
            </a:extLst>
          </p:cNvPr>
          <p:cNvSpPr>
            <a:spLocks noGrp="1" noRot="1" noChangeAspect="1" noChangeArrowheads="1" noTextEdit="1"/>
          </p:cNvSpPr>
          <p:nvPr>
            <p:ph type="sldImg"/>
          </p:nvPr>
        </p:nvSpPr>
        <p:spPr/>
      </p:sp>
      <p:sp>
        <p:nvSpPr>
          <p:cNvPr id="8195" name="备注占位符 2">
            <a:extLst>
              <a:ext uri="{FF2B5EF4-FFF2-40B4-BE49-F238E27FC236}">
                <a16:creationId xmlns:a16="http://schemas.microsoft.com/office/drawing/2014/main" id="{18498929-4BCD-4161-B266-B69549046B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优点：对于复杂程序来说，容易设计、实现、理解、维护</a:t>
            </a:r>
          </a:p>
        </p:txBody>
      </p:sp>
      <p:sp>
        <p:nvSpPr>
          <p:cNvPr id="8196" name="灯片编号占位符 3">
            <a:extLst>
              <a:ext uri="{FF2B5EF4-FFF2-40B4-BE49-F238E27FC236}">
                <a16:creationId xmlns:a16="http://schemas.microsoft.com/office/drawing/2014/main" id="{B91512AA-C999-4985-9381-33A0B99751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DCAF955-E3D7-400B-BDEB-AF60A5DCB411}" type="slidenum">
              <a:rPr lang="zh-CN" altLang="en-US" sz="1200" smtClean="0">
                <a:ea typeface="宋体" panose="02010600030101010101" pitchFamily="2" charset="-122"/>
              </a:rPr>
              <a:pPr/>
              <a:t>5</a:t>
            </a:fld>
            <a:endParaRPr lang="en-US" altLang="zh-CN" sz="120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8D627916-7ABD-42AB-B17D-AC943EA5D9DE}"/>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979EB1B1-426F-4C9C-A670-F7FDF95B8A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模块与内聚耦合都是软件工程中的概念</a:t>
            </a:r>
            <a:endParaRPr lang="en-US" altLang="zh-CN"/>
          </a:p>
          <a:p>
            <a:r>
              <a:rPr lang="zh-CN" altLang="en-US"/>
              <a:t>当然，多个程序可以构成一个模块，一个程序也可以实现多个模块</a:t>
            </a:r>
            <a:endParaRPr lang="en-US" altLang="zh-CN"/>
          </a:p>
          <a:p>
            <a:r>
              <a:rPr lang="zh-CN" altLang="en-US"/>
              <a:t>多模块结构产生了</a:t>
            </a:r>
            <a:r>
              <a:rPr lang="en-US" altLang="zh-CN"/>
              <a:t>”</a:t>
            </a:r>
            <a:r>
              <a:rPr lang="zh-CN" altLang="en-US"/>
              <a:t>文件作用域</a:t>
            </a:r>
            <a:r>
              <a:rPr lang="en-US" altLang="zh-CN"/>
              <a:t>”</a:t>
            </a:r>
          </a:p>
          <a:p>
            <a:endParaRPr lang="en-US" altLang="zh-CN"/>
          </a:p>
          <a:p>
            <a:r>
              <a:rPr lang="zh-CN" altLang="en-US">
                <a:latin typeface="Times New Roman" panose="02020603050405020304" pitchFamily="18" charset="0"/>
                <a:cs typeface="Times New Roman" panose="02020603050405020304" pitchFamily="18" charset="0"/>
              </a:rPr>
              <a:t>编译</a:t>
            </a:r>
            <a:r>
              <a:rPr lang="zh-CN" altLang="en-US">
                <a:solidFill>
                  <a:srgbClr val="FF0000"/>
                </a:solidFill>
                <a:latin typeface="Times New Roman" panose="02020603050405020304" pitchFamily="18" charset="0"/>
                <a:cs typeface="Times New Roman" panose="02020603050405020304" pitchFamily="18" charset="0"/>
              </a:rPr>
              <a:t>预</a:t>
            </a:r>
            <a:r>
              <a:rPr lang="zh-CN" altLang="en-US">
                <a:latin typeface="Times New Roman" panose="02020603050405020304" pitchFamily="18" charset="0"/>
                <a:cs typeface="Times New Roman" panose="02020603050405020304" pitchFamily="18" charset="0"/>
              </a:rPr>
              <a:t>处理命令：在</a:t>
            </a:r>
            <a:r>
              <a:rPr lang="zh-CN" altLang="en-US">
                <a:solidFill>
                  <a:srgbClr val="FF0000"/>
                </a:solidFill>
                <a:latin typeface="Times New Roman" panose="02020603050405020304" pitchFamily="18" charset="0"/>
                <a:cs typeface="Times New Roman" panose="02020603050405020304" pitchFamily="18" charset="0"/>
              </a:rPr>
              <a:t>编译前执行的命令</a:t>
            </a:r>
            <a:r>
              <a:rPr lang="zh-CN" altLang="en-US">
                <a:latin typeface="Times New Roman" panose="02020603050405020304" pitchFamily="18" charset="0"/>
                <a:cs typeface="Times New Roman" panose="02020603050405020304" pitchFamily="18" charset="0"/>
              </a:rPr>
              <a:t>，比如之前学过的</a:t>
            </a:r>
            <a:r>
              <a:rPr lang="en-US" altLang="zh-CN">
                <a:latin typeface="Times New Roman" panose="02020603050405020304" pitchFamily="18" charset="0"/>
                <a:cs typeface="Times New Roman" panose="02020603050405020304" pitchFamily="18" charset="0"/>
              </a:rPr>
              <a:t>define</a:t>
            </a:r>
            <a:endParaRPr lang="zh-CN" altLang="en-US">
              <a:latin typeface="Times New Roman" panose="02020603050405020304" pitchFamily="18" charset="0"/>
              <a:cs typeface="Times New Roman" panose="02020603050405020304" pitchFamily="18" charset="0"/>
            </a:endParaRPr>
          </a:p>
        </p:txBody>
      </p:sp>
      <p:sp>
        <p:nvSpPr>
          <p:cNvPr id="29700" name="灯片编号占位符 3">
            <a:extLst>
              <a:ext uri="{FF2B5EF4-FFF2-40B4-BE49-F238E27FC236}">
                <a16:creationId xmlns:a16="http://schemas.microsoft.com/office/drawing/2014/main" id="{5F9516F1-B2BD-45ED-9AC3-74925ED9F7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9D1FAFD-D6BB-4F5C-9BCC-9194D9ED4E40}" type="slidenum">
              <a:rPr lang="zh-CN" altLang="en-US" sz="1200" smtClean="0">
                <a:ea typeface="宋体" panose="02010600030101010101" pitchFamily="2" charset="-122"/>
              </a:rPr>
              <a:pPr/>
              <a:t>17</a:t>
            </a:fld>
            <a:endParaRPr lang="en-US" altLang="zh-CN" sz="120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C52F54CA-D9BD-45E4-8557-0B06C35906BF}"/>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5DF58E75-E45B-4DC6-B6E0-2250EF5A94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2" name="灯片编号占位符 3">
            <a:extLst>
              <a:ext uri="{FF2B5EF4-FFF2-40B4-BE49-F238E27FC236}">
                <a16:creationId xmlns:a16="http://schemas.microsoft.com/office/drawing/2014/main" id="{FA9841B3-3E7A-4B35-B619-C2CA207F4D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E848963-BEDF-4B4B-BAD5-B4988AEE2070}" type="slidenum">
              <a:rPr lang="zh-CN" altLang="en-US" sz="1200" smtClean="0">
                <a:ea typeface="宋体" panose="02010600030101010101" pitchFamily="2" charset="-122"/>
              </a:rPr>
              <a:pPr/>
              <a:t>19</a:t>
            </a:fld>
            <a:endParaRPr lang="en-US" altLang="zh-CN" sz="120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8A707E9E-8E44-45CC-952C-826ABD6540F6}"/>
              </a:ext>
            </a:extLst>
          </p:cNvPr>
          <p:cNvSpPr>
            <a:spLocks noGrp="1" noRot="1" noChangeAspect="1" noChangeArrowheads="1" noTextEdit="1"/>
          </p:cNvSpPr>
          <p:nvPr>
            <p:ph type="sldImg"/>
          </p:nvPr>
        </p:nvSpPr>
        <p:spPr/>
      </p:sp>
      <p:sp>
        <p:nvSpPr>
          <p:cNvPr id="37891" name="备注占位符 2">
            <a:extLst>
              <a:ext uri="{FF2B5EF4-FFF2-40B4-BE49-F238E27FC236}">
                <a16:creationId xmlns:a16="http://schemas.microsoft.com/office/drawing/2014/main" id="{A6103EBE-8F90-49A5-8D0D-7326258B8B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具有全局作用域的标识符主要用于标识被程序</a:t>
            </a:r>
            <a:r>
              <a:rPr lang="zh-CN" altLang="en-US">
                <a:solidFill>
                  <a:srgbClr val="FF0000"/>
                </a:solidFill>
                <a:latin typeface="Times New Roman" panose="02020603050405020304" pitchFamily="18" charset="0"/>
                <a:cs typeface="Times New Roman" panose="02020603050405020304" pitchFamily="18" charset="0"/>
              </a:rPr>
              <a:t>各个模块共享</a:t>
            </a:r>
            <a:r>
              <a:rPr lang="zh-CN" altLang="en-US">
                <a:latin typeface="Times New Roman" panose="02020603050405020304" pitchFamily="18" charset="0"/>
                <a:cs typeface="Times New Roman" panose="02020603050405020304" pitchFamily="18" charset="0"/>
              </a:rPr>
              <a:t>的程序实体，而具有文件作用域的标识符用于标识在</a:t>
            </a:r>
            <a:r>
              <a:rPr lang="zh-CN" altLang="en-US">
                <a:solidFill>
                  <a:srgbClr val="FF0000"/>
                </a:solidFill>
                <a:latin typeface="Times New Roman" panose="02020603050405020304" pitchFamily="18" charset="0"/>
                <a:cs typeface="Times New Roman" panose="02020603050405020304" pitchFamily="18" charset="0"/>
              </a:rPr>
              <a:t>一个模块内部共享</a:t>
            </a:r>
            <a:r>
              <a:rPr lang="zh-CN" altLang="en-US">
                <a:latin typeface="Times New Roman" panose="02020603050405020304" pitchFamily="18" charset="0"/>
                <a:cs typeface="Times New Roman" panose="02020603050405020304" pitchFamily="18" charset="0"/>
              </a:rPr>
              <a:t>的程序实体。</a:t>
            </a:r>
          </a:p>
        </p:txBody>
      </p:sp>
      <p:sp>
        <p:nvSpPr>
          <p:cNvPr id="37892" name="灯片编号占位符 3">
            <a:extLst>
              <a:ext uri="{FF2B5EF4-FFF2-40B4-BE49-F238E27FC236}">
                <a16:creationId xmlns:a16="http://schemas.microsoft.com/office/drawing/2014/main" id="{0B38F13D-CB24-4DAA-A0CD-D3E52171CC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CEDFA2D-FF71-49C4-8C70-68FD9077AB3E}" type="slidenum">
              <a:rPr lang="zh-CN" altLang="en-US" sz="1200" smtClean="0">
                <a:ea typeface="宋体" panose="02010600030101010101" pitchFamily="2" charset="-122"/>
              </a:rPr>
              <a:pPr/>
              <a:t>23</a:t>
            </a:fld>
            <a:endParaRPr lang="en-US" altLang="zh-CN" sz="120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B3A56FE7-42B3-40DB-96B0-F33E66FFE32C}"/>
              </a:ext>
            </a:extLst>
          </p:cNvPr>
          <p:cNvSpPr>
            <a:spLocks noGrp="1" noRot="1" noChangeAspect="1" noChangeArrowheads="1" noTextEdit="1"/>
          </p:cNvSpPr>
          <p:nvPr>
            <p:ph type="sldImg"/>
          </p:nvPr>
        </p:nvSpPr>
        <p:spPr/>
      </p:sp>
      <p:sp>
        <p:nvSpPr>
          <p:cNvPr id="39939" name="备注占位符 2">
            <a:extLst>
              <a:ext uri="{FF2B5EF4-FFF2-40B4-BE49-F238E27FC236}">
                <a16:creationId xmlns:a16="http://schemas.microsoft.com/office/drawing/2014/main" id="{E334BBCC-1FBD-4DD2-9F1F-68F065301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9940" name="灯片编号占位符 3">
            <a:extLst>
              <a:ext uri="{FF2B5EF4-FFF2-40B4-BE49-F238E27FC236}">
                <a16:creationId xmlns:a16="http://schemas.microsoft.com/office/drawing/2014/main" id="{D57D058C-E125-4897-AFCA-EC2DB93D22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F2006C4-0D02-4B30-B155-875AFCDBBE7D}" type="slidenum">
              <a:rPr lang="zh-CN" altLang="en-US" sz="1200" smtClean="0">
                <a:ea typeface="宋体" panose="02010600030101010101" pitchFamily="2" charset="-122"/>
              </a:rPr>
              <a:pPr/>
              <a:t>24</a:t>
            </a:fld>
            <a:endParaRPr lang="en-US" altLang="zh-CN" sz="120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10FE3BEC-A589-419A-BA1B-C60A222A1C9D}"/>
              </a:ext>
            </a:extLst>
          </p:cNvPr>
          <p:cNvSpPr>
            <a:spLocks noGrp="1" noRot="1" noChangeAspect="1" noChangeArrowheads="1" noTextEdit="1"/>
          </p:cNvSpPr>
          <p:nvPr>
            <p:ph type="sldImg"/>
          </p:nvPr>
        </p:nvSpPr>
        <p:spPr/>
      </p:sp>
      <p:sp>
        <p:nvSpPr>
          <p:cNvPr id="41987" name="备注占位符 2">
            <a:extLst>
              <a:ext uri="{FF2B5EF4-FFF2-40B4-BE49-F238E27FC236}">
                <a16:creationId xmlns:a16="http://schemas.microsoft.com/office/drawing/2014/main" id="{CFCB6C65-0586-4F3F-8E88-701F62DC61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注：不能</a:t>
            </a:r>
            <a:r>
              <a:rPr lang="en-US" altLang="zh-CN"/>
              <a:t>goto</a:t>
            </a:r>
            <a:r>
              <a:rPr lang="zh-CN" altLang="en-US"/>
              <a:t>到其他函数体</a:t>
            </a:r>
          </a:p>
        </p:txBody>
      </p:sp>
      <p:sp>
        <p:nvSpPr>
          <p:cNvPr id="41988" name="灯片编号占位符 3">
            <a:extLst>
              <a:ext uri="{FF2B5EF4-FFF2-40B4-BE49-F238E27FC236}">
                <a16:creationId xmlns:a16="http://schemas.microsoft.com/office/drawing/2014/main" id="{30D3C34A-F2FB-48B3-8BCB-AFBEBD37E6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F4B9AC0-4F3F-4515-A52F-002687CD9611}" type="slidenum">
              <a:rPr lang="zh-CN" altLang="en-US" sz="1200" smtClean="0">
                <a:ea typeface="宋体" panose="02010600030101010101" pitchFamily="2" charset="-122"/>
              </a:rPr>
              <a:pPr/>
              <a:t>25</a:t>
            </a:fld>
            <a:endParaRPr lang="en-US" altLang="zh-CN" sz="120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92F3C4CF-8F4F-4250-94C5-D97A370E3650}"/>
              </a:ext>
            </a:extLst>
          </p:cNvPr>
          <p:cNvSpPr>
            <a:spLocks noGrp="1" noRot="1" noChangeAspect="1" noChangeArrowheads="1" noTextEdit="1"/>
          </p:cNvSpPr>
          <p:nvPr>
            <p:ph type="sldImg"/>
          </p:nvPr>
        </p:nvSpPr>
        <p:spPr/>
      </p:sp>
      <p:sp>
        <p:nvSpPr>
          <p:cNvPr id="44035" name="备注占位符 2">
            <a:extLst>
              <a:ext uri="{FF2B5EF4-FFF2-40B4-BE49-F238E27FC236}">
                <a16:creationId xmlns:a16="http://schemas.microsoft.com/office/drawing/2014/main" id="{1C1ACDD4-28B0-459F-A026-B3A0CDC9C3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 int L</a:t>
            </a:r>
            <a:r>
              <a:rPr lang="zh-CN" altLang="en-US"/>
              <a:t>是可以的</a:t>
            </a:r>
          </a:p>
        </p:txBody>
      </p:sp>
      <p:sp>
        <p:nvSpPr>
          <p:cNvPr id="44036" name="灯片编号占位符 3">
            <a:extLst>
              <a:ext uri="{FF2B5EF4-FFF2-40B4-BE49-F238E27FC236}">
                <a16:creationId xmlns:a16="http://schemas.microsoft.com/office/drawing/2014/main" id="{546A932E-2A70-4D97-8349-C6572F53E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AA7BA60-99BC-417A-9D61-0C3CA83BF3D6}" type="slidenum">
              <a:rPr lang="zh-CN" altLang="en-US" sz="1200" smtClean="0">
                <a:ea typeface="宋体" panose="02010600030101010101" pitchFamily="2" charset="-122"/>
              </a:rPr>
              <a:pPr/>
              <a:t>26</a:t>
            </a:fld>
            <a:endParaRPr lang="en-US" altLang="zh-CN" sz="120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1EA148F-4A64-45E0-9EEF-E46D014A2232}" type="slidenum">
              <a:rPr lang="zh-CN" altLang="en-US" smtClean="0"/>
              <a:pPr>
                <a:defRPr/>
              </a:pPr>
              <a:t>28</a:t>
            </a:fld>
            <a:endParaRPr lang="en-US" altLang="zh-CN"/>
          </a:p>
        </p:txBody>
      </p:sp>
    </p:spTree>
    <p:extLst>
      <p:ext uri="{BB962C8B-B14F-4D97-AF65-F5344CB8AC3E}">
        <p14:creationId xmlns:p14="http://schemas.microsoft.com/office/powerpoint/2010/main" val="491476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0BBF7AF6-7D2E-4F3A-A118-2DA050DADE7A}"/>
              </a:ext>
            </a:extLst>
          </p:cNvPr>
          <p:cNvSpPr>
            <a:spLocks noGrp="1" noRot="1" noChangeAspect="1" noChangeArrowheads="1" noTextEdit="1"/>
          </p:cNvSpPr>
          <p:nvPr>
            <p:ph type="sldImg"/>
          </p:nvPr>
        </p:nvSpPr>
        <p:spPr/>
      </p:sp>
      <p:sp>
        <p:nvSpPr>
          <p:cNvPr id="48131" name="备注占位符 2">
            <a:extLst>
              <a:ext uri="{FF2B5EF4-FFF2-40B4-BE49-F238E27FC236}">
                <a16:creationId xmlns:a16="http://schemas.microsoft.com/office/drawing/2014/main" id="{621106EB-C240-4B8A-8C35-001EAFDA0A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olidFill>
                  <a:schemeClr val="tx2"/>
                </a:solidFill>
                <a:latin typeface="Times New Roman" panose="02020603050405020304" pitchFamily="18" charset="0"/>
                <a:cs typeface="Times New Roman" panose="02020603050405020304" pitchFamily="18" charset="0"/>
              </a:rPr>
              <a:t>注意：</a:t>
            </a:r>
            <a:endParaRPr lang="en-US" altLang="zh-CN" dirty="0">
              <a:solidFill>
                <a:schemeClr val="tx2"/>
              </a:solidFill>
              <a:latin typeface="Times New Roman" panose="02020603050405020304" pitchFamily="18" charset="0"/>
              <a:cs typeface="Times New Roman" panose="02020603050405020304" pitchFamily="18" charset="0"/>
            </a:endParaRPr>
          </a:p>
          <a:p>
            <a:r>
              <a:rPr lang="en-US" altLang="zh-CN" dirty="0">
                <a:solidFill>
                  <a:schemeClr val="tx2"/>
                </a:solidFill>
                <a:latin typeface="Times New Roman" panose="02020603050405020304" pitchFamily="18" charset="0"/>
                <a:cs typeface="Times New Roman" panose="02020603050405020304" pitchFamily="18" charset="0"/>
              </a:rPr>
              <a:t>1.</a:t>
            </a:r>
            <a:r>
              <a:rPr lang="zh-CN" altLang="en-US" dirty="0">
                <a:solidFill>
                  <a:schemeClr val="tx2"/>
                </a:solidFill>
                <a:latin typeface="Times New Roman" panose="02020603050405020304" pitchFamily="18" charset="0"/>
                <a:cs typeface="Times New Roman" panose="02020603050405020304" pitchFamily="18" charset="0"/>
              </a:rPr>
              <a:t>没有名字的命名空间</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cs typeface="Times New Roman" panose="02020603050405020304" pitchFamily="18" charset="0"/>
              </a:rPr>
              <a:t>不在命名空间中</a:t>
            </a:r>
            <a:endParaRPr lang="en-US" altLang="zh-CN" dirty="0">
              <a:solidFill>
                <a:schemeClr val="tx2"/>
              </a:solidFill>
              <a:latin typeface="Times New Roman" panose="02020603050405020304" pitchFamily="18" charset="0"/>
              <a:cs typeface="Times New Roman" panose="02020603050405020304" pitchFamily="18" charset="0"/>
            </a:endParaRPr>
          </a:p>
          <a:p>
            <a:r>
              <a:rPr lang="en-US" altLang="zh-CN" dirty="0">
                <a:solidFill>
                  <a:schemeClr val="tx2"/>
                </a:solidFill>
                <a:latin typeface="Times New Roman" panose="02020603050405020304" pitchFamily="18" charset="0"/>
                <a:cs typeface="Times New Roman" panose="02020603050405020304" pitchFamily="18" charset="0"/>
              </a:rPr>
              <a:t>2.</a:t>
            </a:r>
            <a:r>
              <a:rPr lang="zh-CN" altLang="en-US" dirty="0">
                <a:solidFill>
                  <a:schemeClr val="tx2"/>
                </a:solidFill>
                <a:latin typeface="Times New Roman" panose="02020603050405020304" pitchFamily="18" charset="0"/>
                <a:cs typeface="Times New Roman" panose="02020603050405020304" pitchFamily="18" charset="0"/>
              </a:rPr>
              <a:t>对函数采用</a:t>
            </a:r>
            <a:r>
              <a:rPr lang="en-US" altLang="zh-CN" dirty="0">
                <a:solidFill>
                  <a:schemeClr val="tx2"/>
                </a:solidFill>
                <a:latin typeface="Times New Roman" panose="02020603050405020304" pitchFamily="18" charset="0"/>
                <a:cs typeface="Times New Roman" panose="02020603050405020304" pitchFamily="18" charset="0"/>
              </a:rPr>
              <a:t>using</a:t>
            </a:r>
            <a:r>
              <a:rPr lang="zh-CN" altLang="en-US" dirty="0">
                <a:solidFill>
                  <a:schemeClr val="tx2"/>
                </a:solidFill>
                <a:latin typeface="Times New Roman" panose="02020603050405020304" pitchFamily="18" charset="0"/>
                <a:cs typeface="Times New Roman" panose="02020603050405020304" pitchFamily="18" charset="0"/>
              </a:rPr>
              <a:t>声明，</a:t>
            </a:r>
            <a:r>
              <a:rPr lang="en-US" altLang="zh-CN" dirty="0">
                <a:solidFill>
                  <a:schemeClr val="tx2"/>
                </a:solidFill>
                <a:latin typeface="Times New Roman" panose="02020603050405020304" pitchFamily="18" charset="0"/>
                <a:cs typeface="Times New Roman" panose="02020603050405020304" pitchFamily="18" charset="0"/>
              </a:rPr>
              <a:t>see using A::f;</a:t>
            </a:r>
          </a:p>
        </p:txBody>
      </p:sp>
      <p:sp>
        <p:nvSpPr>
          <p:cNvPr id="48132" name="灯片编号占位符 3">
            <a:extLst>
              <a:ext uri="{FF2B5EF4-FFF2-40B4-BE49-F238E27FC236}">
                <a16:creationId xmlns:a16="http://schemas.microsoft.com/office/drawing/2014/main" id="{7F1B58E5-0DEB-49E3-844D-E318329C53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FE0C574-2C07-4F7B-BE40-355B7D20C22C}" type="slidenum">
              <a:rPr lang="zh-CN" altLang="en-US" sz="1200" smtClean="0">
                <a:ea typeface="宋体" panose="02010600030101010101" pitchFamily="2" charset="-122"/>
              </a:rPr>
              <a:pPr/>
              <a:t>29</a:t>
            </a:fld>
            <a:endParaRPr lang="en-US" altLang="zh-CN" sz="120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70D3960F-D3F6-4D00-8F14-A13D9163102D}"/>
              </a:ext>
            </a:extLst>
          </p:cNvPr>
          <p:cNvSpPr>
            <a:spLocks noGrp="1" noRot="1" noChangeAspect="1" noChangeArrowheads="1" noTextEdit="1"/>
          </p:cNvSpPr>
          <p:nvPr>
            <p:ph type="sldImg"/>
          </p:nvPr>
        </p:nvSpPr>
        <p:spPr/>
      </p:sp>
      <p:sp>
        <p:nvSpPr>
          <p:cNvPr id="50179" name="备注占位符 2">
            <a:extLst>
              <a:ext uri="{FF2B5EF4-FFF2-40B4-BE49-F238E27FC236}">
                <a16:creationId xmlns:a16="http://schemas.microsoft.com/office/drawing/2014/main" id="{1E19572A-D4E1-48D1-8225-98C038C769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空间和时间</a:t>
            </a:r>
          </a:p>
        </p:txBody>
      </p:sp>
      <p:sp>
        <p:nvSpPr>
          <p:cNvPr id="50180" name="灯片编号占位符 3">
            <a:extLst>
              <a:ext uri="{FF2B5EF4-FFF2-40B4-BE49-F238E27FC236}">
                <a16:creationId xmlns:a16="http://schemas.microsoft.com/office/drawing/2014/main" id="{5BD47BF8-4680-4021-B310-D5EA7C2809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00CA4F6D-CBDE-4E30-B2CA-E368E7949A03}" type="slidenum">
              <a:rPr lang="zh-CN" altLang="en-US" sz="1200" smtClean="0">
                <a:ea typeface="宋体" panose="02010600030101010101" pitchFamily="2" charset="-122"/>
              </a:rPr>
              <a:pPr/>
              <a:t>30</a:t>
            </a:fld>
            <a:endParaRPr lang="en-US" altLang="zh-CN" sz="120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5CC6F8AB-5AA9-4B95-AC6F-30BCD84BA21C}"/>
              </a:ext>
            </a:extLst>
          </p:cNvPr>
          <p:cNvSpPr>
            <a:spLocks noGrp="1" noRot="1" noChangeAspect="1" noChangeArrowheads="1" noTextEdit="1"/>
          </p:cNvSpPr>
          <p:nvPr>
            <p:ph type="sldImg"/>
          </p:nvPr>
        </p:nvSpPr>
        <p:spPr/>
      </p:sp>
      <p:sp>
        <p:nvSpPr>
          <p:cNvPr id="52227" name="备注占位符 2">
            <a:extLst>
              <a:ext uri="{FF2B5EF4-FFF2-40B4-BE49-F238E27FC236}">
                <a16:creationId xmlns:a16="http://schemas.microsoft.com/office/drawing/2014/main" id="{B7808C86-8DBA-4F91-A2D4-D3E1B72C67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a:extLst>
              <a:ext uri="{FF2B5EF4-FFF2-40B4-BE49-F238E27FC236}">
                <a16:creationId xmlns:a16="http://schemas.microsoft.com/office/drawing/2014/main" id="{BBBF76CF-6A59-47EA-9DC4-68FD1EC68F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CC62FA33-C86D-4CBD-A367-B7D63E2311C5}" type="slidenum">
              <a:rPr lang="zh-CN" altLang="en-US" sz="1200" smtClean="0">
                <a:ea typeface="宋体" panose="02010600030101010101" pitchFamily="2" charset="-122"/>
              </a:rPr>
              <a:pPr/>
              <a:t>31</a:t>
            </a:fld>
            <a:endParaRPr lang="en-US" altLang="zh-CN" sz="120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E87DFB27-6109-4917-99DC-3CF38FF7A7BD}"/>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09F6C462-B252-4453-9C36-47D7A59C72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100"/>
              <a:t>多个子功能可以体现为一个子程序；</a:t>
            </a:r>
            <a:endParaRPr lang="en-US" altLang="zh-CN" sz="1100"/>
          </a:p>
          <a:p>
            <a:r>
              <a:rPr lang="zh-CN" altLang="en-US">
                <a:solidFill>
                  <a:srgbClr val="FF0000"/>
                </a:solidFill>
              </a:rPr>
              <a:t>多个子程序可以一起实现一个功能。</a:t>
            </a:r>
            <a:endParaRPr lang="zh-CN" altLang="en-US"/>
          </a:p>
        </p:txBody>
      </p:sp>
      <p:sp>
        <p:nvSpPr>
          <p:cNvPr id="10244" name="灯片编号占位符 3">
            <a:extLst>
              <a:ext uri="{FF2B5EF4-FFF2-40B4-BE49-F238E27FC236}">
                <a16:creationId xmlns:a16="http://schemas.microsoft.com/office/drawing/2014/main" id="{2B129B92-6710-4025-AAED-4A93625CF6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C3DE7CA-9A12-4BA7-9B99-F1A01C349DE3}" type="slidenum">
              <a:rPr lang="zh-CN" altLang="en-US" sz="1200" smtClean="0">
                <a:ea typeface="宋体" panose="02010600030101010101" pitchFamily="2" charset="-122"/>
              </a:rPr>
              <a:pPr/>
              <a:t>6</a:t>
            </a:fld>
            <a:endParaRPr lang="en-US" altLang="zh-CN" sz="120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4C9E605C-C6E8-443E-8EEF-C345EBF5AD35}"/>
              </a:ext>
            </a:extLst>
          </p:cNvPr>
          <p:cNvSpPr>
            <a:spLocks noGrp="1" noRot="1" noChangeAspect="1" noChangeArrowheads="1" noTextEdit="1"/>
          </p:cNvSpPr>
          <p:nvPr>
            <p:ph type="sldImg"/>
          </p:nvPr>
        </p:nvSpPr>
        <p:spPr/>
      </p:sp>
      <p:sp>
        <p:nvSpPr>
          <p:cNvPr id="55299" name="备注占位符 2">
            <a:extLst>
              <a:ext uri="{FF2B5EF4-FFF2-40B4-BE49-F238E27FC236}">
                <a16:creationId xmlns:a16="http://schemas.microsoft.com/office/drawing/2014/main" id="{E724305C-D35C-4263-9A9F-BF5DDC7F6C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static</a:t>
            </a:r>
            <a:r>
              <a:rPr lang="zh-CN" altLang="en-US"/>
              <a:t>：静态，因此上述的第一种用法更符合它的字面意思（放在静态存储区）</a:t>
            </a:r>
          </a:p>
        </p:txBody>
      </p:sp>
      <p:sp>
        <p:nvSpPr>
          <p:cNvPr id="55300" name="灯片编号占位符 3">
            <a:extLst>
              <a:ext uri="{FF2B5EF4-FFF2-40B4-BE49-F238E27FC236}">
                <a16:creationId xmlns:a16="http://schemas.microsoft.com/office/drawing/2014/main" id="{1B26611E-5E6B-4E12-BFA9-4CEB47D2A3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7EFCAB7B-D752-4BF7-9B8E-FBD6A8CD738D}" type="slidenum">
              <a:rPr lang="zh-CN" altLang="en-US" sz="1200" smtClean="0">
                <a:ea typeface="宋体" panose="02010600030101010101" pitchFamily="2" charset="-122"/>
              </a:rPr>
              <a:pPr/>
              <a:t>33</a:t>
            </a:fld>
            <a:endParaRPr lang="en-US" altLang="zh-CN" sz="120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70F7F561-961A-4076-BC4F-4F616FBDB3E0}"/>
              </a:ext>
            </a:extLst>
          </p:cNvPr>
          <p:cNvSpPr>
            <a:spLocks noGrp="1" noRot="1" noChangeAspect="1" noChangeArrowheads="1" noTextEdit="1"/>
          </p:cNvSpPr>
          <p:nvPr>
            <p:ph type="sldImg"/>
          </p:nvPr>
        </p:nvSpPr>
        <p:spPr/>
      </p:sp>
      <p:sp>
        <p:nvSpPr>
          <p:cNvPr id="57347" name="备注占位符 2">
            <a:extLst>
              <a:ext uri="{FF2B5EF4-FFF2-40B4-BE49-F238E27FC236}">
                <a16:creationId xmlns:a16="http://schemas.microsoft.com/office/drawing/2014/main" id="{B280E3FF-086A-4A5D-9DE3-1DAE41FBA6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灯片编号占位符 3">
            <a:extLst>
              <a:ext uri="{FF2B5EF4-FFF2-40B4-BE49-F238E27FC236}">
                <a16:creationId xmlns:a16="http://schemas.microsoft.com/office/drawing/2014/main" id="{A6152ED3-3B0F-4EAA-BE56-6304D78BE8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DD44963-B999-497D-B96E-3C7D789F88C6}" type="slidenum">
              <a:rPr lang="zh-CN" altLang="en-US" sz="1200" smtClean="0">
                <a:ea typeface="宋体" panose="02010600030101010101" pitchFamily="2" charset="-122"/>
              </a:rPr>
              <a:pPr/>
              <a:t>34</a:t>
            </a:fld>
            <a:endParaRPr lang="en-US" altLang="zh-CN" sz="120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526E03E2-01B0-4BD9-9956-97EE6812ADE9}"/>
              </a:ext>
            </a:extLst>
          </p:cNvPr>
          <p:cNvSpPr>
            <a:spLocks noGrp="1" noRot="1" noChangeAspect="1" noChangeArrowheads="1" noTextEdit="1"/>
          </p:cNvSpPr>
          <p:nvPr>
            <p:ph type="sldImg"/>
          </p:nvPr>
        </p:nvSpPr>
        <p:spPr/>
      </p:sp>
      <p:sp>
        <p:nvSpPr>
          <p:cNvPr id="60419" name="备注占位符 2">
            <a:extLst>
              <a:ext uri="{FF2B5EF4-FFF2-40B4-BE49-F238E27FC236}">
                <a16:creationId xmlns:a16="http://schemas.microsoft.com/office/drawing/2014/main" id="{DBB9E521-3B10-4BA3-B025-DF33AE9B59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0420" name="灯片编号占位符 3">
            <a:extLst>
              <a:ext uri="{FF2B5EF4-FFF2-40B4-BE49-F238E27FC236}">
                <a16:creationId xmlns:a16="http://schemas.microsoft.com/office/drawing/2014/main" id="{94C03C59-5100-414A-AD56-1F719200E9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74C70C3-E175-42A5-B834-DFE868F3DEA2}" type="slidenum">
              <a:rPr lang="zh-CN" altLang="en-US" sz="1200" smtClean="0">
                <a:ea typeface="宋体" panose="02010600030101010101" pitchFamily="2" charset="-122"/>
              </a:rPr>
              <a:pPr/>
              <a:t>36</a:t>
            </a:fld>
            <a:endParaRPr lang="en-US" altLang="zh-CN" sz="120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46BBD424-70DF-4B62-A7E7-CCB05FF0DC0C}"/>
              </a:ext>
            </a:extLst>
          </p:cNvPr>
          <p:cNvSpPr>
            <a:spLocks noGrp="1" noRot="1" noChangeAspect="1" noChangeArrowheads="1" noTextEdit="1"/>
          </p:cNvSpPr>
          <p:nvPr>
            <p:ph type="sldImg"/>
          </p:nvPr>
        </p:nvSpPr>
        <p:spPr/>
      </p:sp>
      <p:sp>
        <p:nvSpPr>
          <p:cNvPr id="63491" name="备注占位符 2">
            <a:extLst>
              <a:ext uri="{FF2B5EF4-FFF2-40B4-BE49-F238E27FC236}">
                <a16:creationId xmlns:a16="http://schemas.microsoft.com/office/drawing/2014/main" id="{44A4CA23-BEBD-458F-9A65-8D37AF8EBE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对应上页的例子</a:t>
            </a:r>
          </a:p>
        </p:txBody>
      </p:sp>
      <p:sp>
        <p:nvSpPr>
          <p:cNvPr id="63492" name="灯片编号占位符 3">
            <a:extLst>
              <a:ext uri="{FF2B5EF4-FFF2-40B4-BE49-F238E27FC236}">
                <a16:creationId xmlns:a16="http://schemas.microsoft.com/office/drawing/2014/main" id="{F0C6F601-004C-4786-B5DB-302B2AE042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DE6F3C41-7A3A-4968-B6E6-50FC11058617}" type="slidenum">
              <a:rPr lang="zh-CN" altLang="en-US" sz="1200" smtClean="0">
                <a:ea typeface="宋体" panose="02010600030101010101" pitchFamily="2" charset="-122"/>
              </a:rPr>
              <a:pPr/>
              <a:t>38</a:t>
            </a:fld>
            <a:endParaRPr lang="en-US" altLang="zh-CN" sz="120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032D763B-BF87-4CAA-8E64-3C536C41B5F4}"/>
              </a:ext>
            </a:extLst>
          </p:cNvPr>
          <p:cNvSpPr>
            <a:spLocks noGrp="1" noRot="1" noChangeAspect="1" noChangeArrowheads="1" noTextEdit="1"/>
          </p:cNvSpPr>
          <p:nvPr>
            <p:ph type="sldImg"/>
          </p:nvPr>
        </p:nvSpPr>
        <p:spPr/>
      </p:sp>
      <p:sp>
        <p:nvSpPr>
          <p:cNvPr id="66563" name="备注占位符 2">
            <a:extLst>
              <a:ext uri="{FF2B5EF4-FFF2-40B4-BE49-F238E27FC236}">
                <a16:creationId xmlns:a16="http://schemas.microsoft.com/office/drawing/2014/main" id="{7E44545E-B987-4770-8B22-50AC9B566D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a:extLst>
              <a:ext uri="{FF2B5EF4-FFF2-40B4-BE49-F238E27FC236}">
                <a16:creationId xmlns:a16="http://schemas.microsoft.com/office/drawing/2014/main" id="{6A5C5BF7-CEAB-4906-949C-1C834CAB0B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8E3E64B-5491-4347-9145-F19C69C7FD32}" type="slidenum">
              <a:rPr lang="zh-CN" altLang="en-US" sz="1200" smtClean="0">
                <a:ea typeface="宋体" panose="02010600030101010101" pitchFamily="2" charset="-122"/>
              </a:rPr>
              <a:pPr/>
              <a:t>40</a:t>
            </a:fld>
            <a:endParaRPr lang="en-US" altLang="zh-CN" sz="120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1668543E-A586-46A5-B43A-D8B5E3BBE297}"/>
              </a:ext>
            </a:extLst>
          </p:cNvPr>
          <p:cNvSpPr>
            <a:spLocks noGrp="1" noRot="1" noChangeAspect="1" noChangeArrowheads="1" noTextEdit="1"/>
          </p:cNvSpPr>
          <p:nvPr>
            <p:ph type="sldImg"/>
          </p:nvPr>
        </p:nvSpPr>
        <p:spPr/>
      </p:sp>
      <p:sp>
        <p:nvSpPr>
          <p:cNvPr id="68611" name="备注占位符 2">
            <a:extLst>
              <a:ext uri="{FF2B5EF4-FFF2-40B4-BE49-F238E27FC236}">
                <a16:creationId xmlns:a16="http://schemas.microsoft.com/office/drawing/2014/main" id="{C843741E-B42A-452D-9EAD-07F5AC1F60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P105</a:t>
            </a:r>
            <a:r>
              <a:rPr lang="zh-CN" altLang="en-US"/>
              <a:t>：递归的本质 </a:t>
            </a:r>
            <a:r>
              <a:rPr lang="en-US" altLang="zh-CN"/>
              <a:t>= </a:t>
            </a:r>
            <a:r>
              <a:rPr lang="zh-CN" altLang="en-US"/>
              <a:t>迭代</a:t>
            </a:r>
          </a:p>
        </p:txBody>
      </p:sp>
      <p:sp>
        <p:nvSpPr>
          <p:cNvPr id="68612" name="灯片编号占位符 3">
            <a:extLst>
              <a:ext uri="{FF2B5EF4-FFF2-40B4-BE49-F238E27FC236}">
                <a16:creationId xmlns:a16="http://schemas.microsoft.com/office/drawing/2014/main" id="{E2AC5D83-5633-4FE0-8E44-9F3F6AF5AD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C42A91C-52A3-4D80-B52A-EB57F14858FE}" type="slidenum">
              <a:rPr lang="zh-CN" altLang="en-US" sz="1200" smtClean="0">
                <a:ea typeface="宋体" panose="02010600030101010101" pitchFamily="2" charset="-122"/>
              </a:rPr>
              <a:pPr/>
              <a:t>41</a:t>
            </a:fld>
            <a:endParaRPr lang="en-US" altLang="zh-CN" sz="120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ABF55049-7566-4C55-9D8D-D6BBDF89CB42}"/>
              </a:ext>
            </a:extLst>
          </p:cNvPr>
          <p:cNvSpPr>
            <a:spLocks noGrp="1" noRot="1" noChangeAspect="1" noChangeArrowheads="1" noTextEdit="1"/>
          </p:cNvSpPr>
          <p:nvPr>
            <p:ph type="sldImg"/>
          </p:nvPr>
        </p:nvSpPr>
        <p:spPr/>
      </p:sp>
      <p:sp>
        <p:nvSpPr>
          <p:cNvPr id="70659" name="备注占位符 2">
            <a:extLst>
              <a:ext uri="{FF2B5EF4-FFF2-40B4-BE49-F238E27FC236}">
                <a16:creationId xmlns:a16="http://schemas.microsoft.com/office/drawing/2014/main" id="{F2CD959C-2328-4ED4-8A96-1C95E5E1C0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画一个 </a:t>
            </a:r>
            <a:r>
              <a:rPr lang="en-US" altLang="zh-CN"/>
              <a:t>n=3 </a:t>
            </a:r>
            <a:r>
              <a:rPr lang="zh-CN" altLang="en-US"/>
              <a:t>例子</a:t>
            </a:r>
          </a:p>
        </p:txBody>
      </p:sp>
      <p:sp>
        <p:nvSpPr>
          <p:cNvPr id="70660" name="灯片编号占位符 3">
            <a:extLst>
              <a:ext uri="{FF2B5EF4-FFF2-40B4-BE49-F238E27FC236}">
                <a16:creationId xmlns:a16="http://schemas.microsoft.com/office/drawing/2014/main" id="{2A47E13A-F802-40F4-AF93-A119612388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335DD55-62B9-49FE-9E71-E33C33130343}" type="slidenum">
              <a:rPr lang="zh-CN" altLang="en-US" sz="1200" smtClean="0">
                <a:ea typeface="宋体" panose="02010600030101010101" pitchFamily="2" charset="-122"/>
              </a:rPr>
              <a:pPr/>
              <a:t>42</a:t>
            </a:fld>
            <a:endParaRPr lang="en-US" altLang="zh-CN" sz="120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11DCBFF3-8A2A-4502-BEA7-0AB36D73B5EE}"/>
              </a:ext>
            </a:extLst>
          </p:cNvPr>
          <p:cNvSpPr>
            <a:spLocks noGrp="1" noRot="1" noChangeAspect="1" noChangeArrowheads="1" noTextEdit="1"/>
          </p:cNvSpPr>
          <p:nvPr>
            <p:ph type="sldImg"/>
          </p:nvPr>
        </p:nvSpPr>
        <p:spPr/>
      </p:sp>
      <p:sp>
        <p:nvSpPr>
          <p:cNvPr id="72707" name="备注占位符 2">
            <a:extLst>
              <a:ext uri="{FF2B5EF4-FFF2-40B4-BE49-F238E27FC236}">
                <a16:creationId xmlns:a16="http://schemas.microsoft.com/office/drawing/2014/main" id="{E8310082-C5D9-4845-8362-7547BDFF97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a:extLst>
              <a:ext uri="{FF2B5EF4-FFF2-40B4-BE49-F238E27FC236}">
                <a16:creationId xmlns:a16="http://schemas.microsoft.com/office/drawing/2014/main" id="{598D6C79-12D2-448D-A496-6302B12D01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540F028-F90C-4496-8565-00B93032C65A}" type="slidenum">
              <a:rPr lang="zh-CN" altLang="en-US" sz="1200" smtClean="0">
                <a:ea typeface="宋体" panose="02010600030101010101" pitchFamily="2" charset="-122"/>
              </a:rPr>
              <a:pPr/>
              <a:t>43</a:t>
            </a:fld>
            <a:endParaRPr lang="en-US" altLang="zh-CN" sz="120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1A7C0728-5CD8-440A-82E9-2D7C89A40A47}"/>
              </a:ext>
            </a:extLst>
          </p:cNvPr>
          <p:cNvSpPr>
            <a:spLocks noGrp="1" noRot="1" noChangeAspect="1" noChangeArrowheads="1" noTextEdit="1"/>
          </p:cNvSpPr>
          <p:nvPr>
            <p:ph type="sldImg"/>
          </p:nvPr>
        </p:nvSpPr>
        <p:spPr/>
      </p:sp>
      <p:sp>
        <p:nvSpPr>
          <p:cNvPr id="76803" name="备注占位符 2">
            <a:extLst>
              <a:ext uri="{FF2B5EF4-FFF2-40B4-BE49-F238E27FC236}">
                <a16:creationId xmlns:a16="http://schemas.microsoft.com/office/drawing/2014/main" id="{1A96FB88-3B17-453B-A48D-82CBDE63B7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4" name="灯片编号占位符 3">
            <a:extLst>
              <a:ext uri="{FF2B5EF4-FFF2-40B4-BE49-F238E27FC236}">
                <a16:creationId xmlns:a16="http://schemas.microsoft.com/office/drawing/2014/main" id="{6D43B0FA-C366-4F22-A990-955C3C98F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BDDFED6-2CBF-4DAE-AA74-A3F2AB7AD8AB}" type="slidenum">
              <a:rPr lang="zh-CN" altLang="en-US" sz="1200" smtClean="0">
                <a:ea typeface="宋体" panose="02010600030101010101" pitchFamily="2" charset="-122"/>
              </a:rPr>
              <a:pPr/>
              <a:t>46</a:t>
            </a:fld>
            <a:endParaRPr lang="en-US" altLang="zh-CN" sz="120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4090DE56-10BA-4E67-B1C3-7731F3F4B711}"/>
              </a:ext>
            </a:extLst>
          </p:cNvPr>
          <p:cNvSpPr>
            <a:spLocks noGrp="1" noRot="1" noChangeAspect="1" noChangeArrowheads="1" noTextEdit="1"/>
          </p:cNvSpPr>
          <p:nvPr>
            <p:ph type="sldImg"/>
          </p:nvPr>
        </p:nvSpPr>
        <p:spPr/>
      </p:sp>
      <p:sp>
        <p:nvSpPr>
          <p:cNvPr id="78851" name="备注占位符 2">
            <a:extLst>
              <a:ext uri="{FF2B5EF4-FFF2-40B4-BE49-F238E27FC236}">
                <a16:creationId xmlns:a16="http://schemas.microsoft.com/office/drawing/2014/main" id="{F4A5DEAE-FE1B-4DBD-AD2C-F6A02BDD0B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下载</a:t>
            </a:r>
            <a:r>
              <a:rPr lang="en-US" altLang="zh-CN"/>
              <a:t>C++</a:t>
            </a:r>
            <a:r>
              <a:rPr lang="zh-CN" altLang="en-US"/>
              <a:t>标准（草稿）：</a:t>
            </a:r>
            <a:r>
              <a:rPr lang="en-US" altLang="zh-CN">
                <a:latin typeface="Times New Roman" panose="02020603050405020304" pitchFamily="18" charset="0"/>
                <a:cs typeface="Times New Roman" panose="02020603050405020304" pitchFamily="18" charset="0"/>
              </a:rPr>
              <a:t>https://isocpp.org/</a:t>
            </a:r>
            <a:endParaRPr lang="en-US" altLang="zh-CN"/>
          </a:p>
          <a:p>
            <a:r>
              <a:rPr lang="zh-CN" altLang="en-US"/>
              <a:t>购买</a:t>
            </a:r>
            <a:r>
              <a:rPr lang="en-US" altLang="zh-CN"/>
              <a:t>C++</a:t>
            </a:r>
            <a:r>
              <a:rPr lang="zh-CN" altLang="en-US"/>
              <a:t>标准（正式）：</a:t>
            </a:r>
            <a:r>
              <a:rPr lang="en-US" altLang="zh-CN"/>
              <a:t>https://www.iso.org/home.html</a:t>
            </a:r>
            <a:endParaRPr lang="zh-CN" altLang="en-US"/>
          </a:p>
        </p:txBody>
      </p:sp>
      <p:sp>
        <p:nvSpPr>
          <p:cNvPr id="78852" name="灯片编号占位符 3">
            <a:extLst>
              <a:ext uri="{FF2B5EF4-FFF2-40B4-BE49-F238E27FC236}">
                <a16:creationId xmlns:a16="http://schemas.microsoft.com/office/drawing/2014/main" id="{704A55B5-A60B-4843-99A1-8055A0D698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2CC1A8C-8236-4171-A3AF-42A7E8D95C44}" type="slidenum">
              <a:rPr lang="zh-CN" altLang="en-US" sz="1200" smtClean="0">
                <a:ea typeface="宋体" panose="02010600030101010101" pitchFamily="2" charset="-122"/>
              </a:rPr>
              <a:pPr/>
              <a:t>47</a:t>
            </a:fld>
            <a:endParaRPr lang="en-US" altLang="zh-CN" sz="120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A5C6D946-4885-4211-A1F2-2F84A138F603}"/>
              </a:ext>
            </a:extLst>
          </p:cNvPr>
          <p:cNvSpPr>
            <a:spLocks noGrp="1" noRot="1" noChangeAspect="1" noChangeArrowheads="1" noTextEdit="1"/>
          </p:cNvSpPr>
          <p:nvPr>
            <p:ph type="sldImg"/>
          </p:nvPr>
        </p:nvSpPr>
        <p:spPr/>
      </p:sp>
      <p:sp>
        <p:nvSpPr>
          <p:cNvPr id="12291" name="备注占位符 2">
            <a:extLst>
              <a:ext uri="{FF2B5EF4-FFF2-40B4-BE49-F238E27FC236}">
                <a16:creationId xmlns:a16="http://schemas.microsoft.com/office/drawing/2014/main" id="{8091F678-0153-4336-9F97-4BACF9AFCA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全局变量的缺点：高耦合、破坏数据安全、额外系统开销</a:t>
            </a:r>
            <a:endParaRPr lang="en-US" altLang="zh-CN" dirty="0"/>
          </a:p>
          <a:p>
            <a:endParaRPr lang="en-US" altLang="zh-CN" dirty="0"/>
          </a:p>
          <a:p>
            <a:r>
              <a:rPr lang="zh-CN" altLang="en-US" dirty="0">
                <a:solidFill>
                  <a:srgbClr val="FF0000"/>
                </a:solidFill>
                <a:ea typeface="楷体_GB2312" pitchFamily="1" charset="-122"/>
              </a:rPr>
              <a:t>值传递</a:t>
            </a:r>
            <a:r>
              <a:rPr lang="zh-CN" altLang="en-US" dirty="0">
                <a:ea typeface="楷体_GB2312" pitchFamily="1" charset="-122"/>
              </a:rPr>
              <a:t>：对形参的操作不会影响实参</a:t>
            </a:r>
            <a:endParaRPr lang="en-US" altLang="zh-CN" dirty="0">
              <a:ea typeface="楷体_GB2312" pitchFamily="1" charset="-122"/>
            </a:endParaRPr>
          </a:p>
          <a:p>
            <a:r>
              <a:rPr lang="zh-CN" altLang="en-US" dirty="0">
                <a:solidFill>
                  <a:srgbClr val="FF0000"/>
                </a:solidFill>
                <a:ea typeface="楷体_GB2312" pitchFamily="1" charset="-122"/>
              </a:rPr>
              <a:t>地址或引用传递</a:t>
            </a:r>
            <a:r>
              <a:rPr lang="zh-CN" altLang="en-US" dirty="0">
                <a:ea typeface="楷体_GB2312" pitchFamily="1" charset="-122"/>
              </a:rPr>
              <a:t>：与值传递相反，即有“副作用”（可见，函数也分有没有副作用）</a:t>
            </a:r>
            <a:endParaRPr lang="zh-CN" altLang="en-US" dirty="0"/>
          </a:p>
        </p:txBody>
      </p:sp>
      <p:sp>
        <p:nvSpPr>
          <p:cNvPr id="12292" name="灯片编号占位符 3">
            <a:extLst>
              <a:ext uri="{FF2B5EF4-FFF2-40B4-BE49-F238E27FC236}">
                <a16:creationId xmlns:a16="http://schemas.microsoft.com/office/drawing/2014/main" id="{69CBD8E1-4E4A-4602-BC12-A197E15DC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DD69D2C5-B24E-422C-9583-001D058765BF}" type="slidenum">
              <a:rPr lang="zh-CN" altLang="en-US" sz="1200" smtClean="0">
                <a:ea typeface="宋体" panose="02010600030101010101" pitchFamily="2" charset="-122"/>
              </a:rPr>
              <a:pPr/>
              <a:t>7</a:t>
            </a:fld>
            <a:endParaRPr lang="en-US" altLang="zh-CN" sz="120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76C779DC-6C5E-4D55-B457-BB67642105BA}"/>
              </a:ext>
            </a:extLst>
          </p:cNvPr>
          <p:cNvSpPr>
            <a:spLocks noGrp="1" noRot="1" noChangeAspect="1" noChangeArrowheads="1" noTextEdit="1"/>
          </p:cNvSpPr>
          <p:nvPr>
            <p:ph type="sldImg"/>
          </p:nvPr>
        </p:nvSpPr>
        <p:spPr/>
      </p:sp>
      <p:sp>
        <p:nvSpPr>
          <p:cNvPr id="80899" name="备注占位符 2">
            <a:extLst>
              <a:ext uri="{FF2B5EF4-FFF2-40B4-BE49-F238E27FC236}">
                <a16:creationId xmlns:a16="http://schemas.microsoft.com/office/drawing/2014/main" id="{38A82B26-6483-497B-8BA0-864A2E0AF5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zh-CN" altLang="en-US">
                <a:latin typeface="Times New Roman" panose="02020603050405020304" pitchFamily="18" charset="0"/>
                <a:cs typeface="Times New Roman" panose="02020603050405020304" pitchFamily="18" charset="0"/>
              </a:rPr>
              <a:t>模板将在后面章节讲解</a:t>
            </a: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zh-CN" altLang="en-US"/>
              <a:t>开发框架：比如</a:t>
            </a:r>
            <a:r>
              <a:rPr lang="en-US" altLang="zh-CN"/>
              <a:t>Visual Studio MFC</a:t>
            </a:r>
            <a:endParaRPr lang="zh-CN" altLang="en-US"/>
          </a:p>
        </p:txBody>
      </p:sp>
      <p:sp>
        <p:nvSpPr>
          <p:cNvPr id="80900" name="灯片编号占位符 3">
            <a:extLst>
              <a:ext uri="{FF2B5EF4-FFF2-40B4-BE49-F238E27FC236}">
                <a16:creationId xmlns:a16="http://schemas.microsoft.com/office/drawing/2014/main" id="{72F1760B-9EF7-41CA-A841-8A7152143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7A5BDE0C-71FF-4D44-BE1F-4B92CDE4ABCE}" type="slidenum">
              <a:rPr lang="zh-CN" altLang="en-US" sz="1200" smtClean="0">
                <a:ea typeface="宋体" panose="02010600030101010101" pitchFamily="2" charset="-122"/>
              </a:rPr>
              <a:pPr/>
              <a:t>48</a:t>
            </a:fld>
            <a:endParaRPr lang="en-US" altLang="zh-CN" sz="120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09547C59-84F9-45D9-931F-584F8B49BEC9}"/>
              </a:ext>
            </a:extLst>
          </p:cNvPr>
          <p:cNvSpPr>
            <a:spLocks noGrp="1" noRot="1" noChangeAspect="1" noChangeArrowheads="1" noTextEdit="1"/>
          </p:cNvSpPr>
          <p:nvPr>
            <p:ph type="sldImg"/>
          </p:nvPr>
        </p:nvSpPr>
        <p:spPr/>
      </p:sp>
      <p:sp>
        <p:nvSpPr>
          <p:cNvPr id="86019" name="备注占位符 2">
            <a:extLst>
              <a:ext uri="{FF2B5EF4-FFF2-40B4-BE49-F238E27FC236}">
                <a16:creationId xmlns:a16="http://schemas.microsoft.com/office/drawing/2014/main" id="{B0FB7C8D-7ACD-4496-94D6-1D517DDEA5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sz="2400">
              <a:latin typeface="Times New Roman" panose="02020603050405020304" pitchFamily="18" charset="0"/>
              <a:cs typeface="Times New Roman" panose="02020603050405020304" pitchFamily="18" charset="0"/>
            </a:endParaRPr>
          </a:p>
        </p:txBody>
      </p:sp>
      <p:sp>
        <p:nvSpPr>
          <p:cNvPr id="86020" name="灯片编号占位符 3">
            <a:extLst>
              <a:ext uri="{FF2B5EF4-FFF2-40B4-BE49-F238E27FC236}">
                <a16:creationId xmlns:a16="http://schemas.microsoft.com/office/drawing/2014/main" id="{09A8D31F-B0BB-49E1-A03D-1AD48B114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3F31D650-BFC2-43E0-8169-F0ED73DEC17A}" type="slidenum">
              <a:rPr lang="zh-CN" altLang="en-US" sz="1200" smtClean="0">
                <a:ea typeface="宋体" panose="02010600030101010101" pitchFamily="2" charset="-122"/>
              </a:rPr>
              <a:pPr/>
              <a:t>52</a:t>
            </a:fld>
            <a:endParaRPr lang="en-US" altLang="zh-CN" sz="120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95C692B7-CD90-4ED8-AFA0-F5630A8466D9}"/>
              </a:ext>
            </a:extLst>
          </p:cNvPr>
          <p:cNvSpPr>
            <a:spLocks noGrp="1" noRot="1" noChangeAspect="1" noChangeArrowheads="1" noTextEdit="1"/>
          </p:cNvSpPr>
          <p:nvPr>
            <p:ph type="sldImg"/>
          </p:nvPr>
        </p:nvSpPr>
        <p:spPr/>
      </p:sp>
      <p:sp>
        <p:nvSpPr>
          <p:cNvPr id="86019" name="备注占位符 2">
            <a:extLst>
              <a:ext uri="{FF2B5EF4-FFF2-40B4-BE49-F238E27FC236}">
                <a16:creationId xmlns:a16="http://schemas.microsoft.com/office/drawing/2014/main" id="{CC55A9BF-067D-42B1-BE49-63E8DBDB5268}"/>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hangingPunct="1">
              <a:buFont typeface="Wingdings" panose="05000000000000000000" pitchFamily="2" charset="2"/>
              <a:buChar char="Ø"/>
              <a:defRPr/>
            </a:pPr>
            <a:r>
              <a:rPr lang="zh-CN" altLang="en-US" sz="2400">
                <a:solidFill>
                  <a:srgbClr val="FF0000"/>
                </a:solidFill>
              </a:rPr>
              <a:t>宏定义后面不加；</a:t>
            </a:r>
          </a:p>
          <a:p>
            <a:pPr marL="342900" indent="-342900" algn="just" eaLnBrk="1" hangingPunct="1">
              <a:buFont typeface="Wingdings" panose="05000000000000000000" pitchFamily="2" charset="2"/>
              <a:buChar char="Ø"/>
              <a:defRPr/>
            </a:pPr>
            <a:r>
              <a:rPr lang="zh-CN" altLang="en-US" sz="2400">
                <a:solidFill>
                  <a:srgbClr val="FF0000"/>
                </a:solidFill>
              </a:rPr>
              <a:t>宏名与参数表之间不加空格</a:t>
            </a:r>
            <a:endParaRPr lang="en-US" altLang="zh-CN" sz="2400">
              <a:cs typeface="Times New Roman" panose="02020603050405020304" pitchFamily="18" charset="0"/>
            </a:endParaRPr>
          </a:p>
          <a:p>
            <a:pPr eaLnBrk="1" hangingPunct="1">
              <a:lnSpc>
                <a:spcPct val="90000"/>
              </a:lnSpc>
              <a:defRPr/>
            </a:pPr>
            <a:endParaRPr lang="en-US" altLang="zh-CN" sz="2400">
              <a:cs typeface="Times New Roman" panose="02020603050405020304" pitchFamily="18" charset="0"/>
            </a:endParaRPr>
          </a:p>
          <a:p>
            <a:pPr eaLnBrk="1" hangingPunct="1">
              <a:lnSpc>
                <a:spcPct val="90000"/>
              </a:lnSpc>
              <a:defRPr/>
            </a:pPr>
            <a:r>
              <a:rPr lang="en-US" altLang="zh-CN" sz="2400">
                <a:cs typeface="Times New Roman" panose="02020603050405020304" pitchFamily="18" charset="0"/>
              </a:rPr>
              <a:t>#define &lt;</a:t>
            </a:r>
            <a:r>
              <a:rPr lang="zh-CN" altLang="en-US" sz="2400">
                <a:cs typeface="Times New Roman" panose="02020603050405020304" pitchFamily="18" charset="0"/>
              </a:rPr>
              <a:t>宏名</a:t>
            </a:r>
            <a:r>
              <a:rPr lang="en-US" altLang="zh-CN" sz="2400">
                <a:cs typeface="Times New Roman" panose="02020603050405020304" pitchFamily="18" charset="0"/>
              </a:rPr>
              <a:t>&gt;</a:t>
            </a:r>
            <a:r>
              <a:rPr lang="zh-CN" altLang="en-US" sz="2400">
                <a:cs typeface="Times New Roman" panose="02020603050405020304" pitchFamily="18" charset="0"/>
              </a:rPr>
              <a:t>：只是告诉编译器，该宏名已定义了</a:t>
            </a:r>
            <a:endParaRPr lang="en-US" altLang="zh-CN" sz="2400">
              <a:cs typeface="Times New Roman" panose="02020603050405020304" pitchFamily="18" charset="0"/>
            </a:endParaRPr>
          </a:p>
          <a:p>
            <a:pPr eaLnBrk="1" hangingPunct="1">
              <a:lnSpc>
                <a:spcPct val="90000"/>
              </a:lnSpc>
              <a:defRPr/>
            </a:pPr>
            <a:r>
              <a:rPr lang="en-US" altLang="zh-CN" sz="2400">
                <a:cs typeface="Times New Roman" panose="02020603050405020304" pitchFamily="18" charset="0"/>
              </a:rPr>
              <a:t>#undef &lt;</a:t>
            </a:r>
            <a:r>
              <a:rPr lang="zh-CN" altLang="en-US" sz="2400">
                <a:cs typeface="Times New Roman" panose="02020603050405020304" pitchFamily="18" charset="0"/>
              </a:rPr>
              <a:t>宏名</a:t>
            </a:r>
            <a:r>
              <a:rPr lang="en-US" altLang="zh-CN" sz="2400">
                <a:cs typeface="Times New Roman" panose="02020603050405020304" pitchFamily="18" charset="0"/>
              </a:rPr>
              <a:t>&gt;</a:t>
            </a:r>
            <a:r>
              <a:rPr lang="zh-CN" altLang="en-US" sz="2400">
                <a:cs typeface="Times New Roman" panose="02020603050405020304" pitchFamily="18" charset="0"/>
              </a:rPr>
              <a:t>：告诉编译器，取消该宏名的定义</a:t>
            </a:r>
            <a:endParaRPr lang="en-US" altLang="zh-CN" sz="2400">
              <a:cs typeface="Times New Roman" panose="02020603050405020304" pitchFamily="18" charset="0"/>
            </a:endParaRPr>
          </a:p>
          <a:p>
            <a:pPr eaLnBrk="1" hangingPunct="1">
              <a:lnSpc>
                <a:spcPct val="90000"/>
              </a:lnSpc>
              <a:defRPr/>
            </a:pPr>
            <a:endParaRPr lang="en-US" altLang="zh-CN" sz="2400">
              <a:cs typeface="Times New Roman" panose="02020603050405020304" pitchFamily="18" charset="0"/>
            </a:endParaRPr>
          </a:p>
          <a:p>
            <a:pPr eaLnBrk="1" hangingPunct="1">
              <a:lnSpc>
                <a:spcPct val="90000"/>
              </a:lnSpc>
              <a:defRPr/>
            </a:pPr>
            <a:endParaRPr lang="zh-CN" altLang="en-US" sz="2400">
              <a:latin typeface="Times New Roman" panose="02020603050405020304" pitchFamily="18" charset="0"/>
              <a:cs typeface="Times New Roman" panose="02020603050405020304" pitchFamily="18" charset="0"/>
            </a:endParaRPr>
          </a:p>
        </p:txBody>
      </p:sp>
      <p:sp>
        <p:nvSpPr>
          <p:cNvPr id="88068" name="灯片编号占位符 3">
            <a:extLst>
              <a:ext uri="{FF2B5EF4-FFF2-40B4-BE49-F238E27FC236}">
                <a16:creationId xmlns:a16="http://schemas.microsoft.com/office/drawing/2014/main" id="{C04389D3-F65E-46A4-88E9-946A6F426A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0F1E86F-EB42-4E1C-A42A-A8A345935F27}" type="slidenum">
              <a:rPr lang="zh-CN" altLang="en-US" sz="1200" smtClean="0">
                <a:ea typeface="宋体" panose="02010600030101010101" pitchFamily="2" charset="-122"/>
              </a:rPr>
              <a:pPr/>
              <a:t>53</a:t>
            </a:fld>
            <a:endParaRPr lang="en-US" altLang="zh-CN" sz="120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959C0E8A-3FD0-4F7F-9351-8EE15293241C}"/>
              </a:ext>
            </a:extLst>
          </p:cNvPr>
          <p:cNvSpPr>
            <a:spLocks noGrp="1" noRot="1" noChangeAspect="1" noChangeArrowheads="1" noTextEdit="1"/>
          </p:cNvSpPr>
          <p:nvPr>
            <p:ph type="sldImg"/>
          </p:nvPr>
        </p:nvSpPr>
        <p:spPr/>
      </p:sp>
      <p:sp>
        <p:nvSpPr>
          <p:cNvPr id="3" name="备注占位符 2">
            <a:extLst>
              <a:ext uri="{FF2B5EF4-FFF2-40B4-BE49-F238E27FC236}">
                <a16:creationId xmlns:a16="http://schemas.microsoft.com/office/drawing/2014/main" id="{E97055FC-5001-4691-A216-48C8502E0B72}"/>
              </a:ext>
            </a:extLst>
          </p:cNvPr>
          <p:cNvSpPr>
            <a:spLocks noGrp="1"/>
          </p:cNvSpPr>
          <p:nvPr>
            <p:ph type="body" idx="1"/>
          </p:nvPr>
        </p:nvSpPr>
        <p:spPr/>
        <p:txBody>
          <a:bodyPr/>
          <a:lstStyle/>
          <a:p>
            <a:pPr>
              <a:defRPr/>
            </a:pPr>
            <a:r>
              <a:rPr lang="zh-CN" altLang="en-US"/>
              <a:t>解决重复</a:t>
            </a:r>
            <a:r>
              <a:rPr lang="en-US" altLang="zh-CN"/>
              <a:t>include</a:t>
            </a:r>
            <a:r>
              <a:rPr lang="zh-CN" altLang="en-US"/>
              <a:t>：</a:t>
            </a:r>
            <a:endParaRPr lang="en-US" altLang="zh-CN"/>
          </a:p>
          <a:p>
            <a:pPr marL="228600" indent="-228600">
              <a:buFontTx/>
              <a:buAutoNum type="arabicPeriod"/>
              <a:defRPr/>
            </a:pPr>
            <a:r>
              <a:rPr lang="zh-CN" altLang="en-US"/>
              <a:t>为</a:t>
            </a:r>
            <a:r>
              <a:rPr lang="en-US" altLang="zh-CN"/>
              <a:t>stdio</a:t>
            </a:r>
            <a:r>
              <a:rPr lang="zh-CN" altLang="en-US"/>
              <a:t>起一个宏名</a:t>
            </a:r>
            <a:r>
              <a:rPr lang="en-US" altLang="zh-CN"/>
              <a:t>_stdio_</a:t>
            </a:r>
            <a:r>
              <a:rPr lang="zh-CN" altLang="en-US"/>
              <a:t>，</a:t>
            </a:r>
            <a:endParaRPr lang="en-US" altLang="zh-CN"/>
          </a:p>
          <a:p>
            <a:pPr marL="228600" indent="-228600">
              <a:buFontTx/>
              <a:buAutoNum type="arabicPeriod"/>
              <a:defRPr/>
            </a:pPr>
            <a:r>
              <a:rPr lang="zh-CN" altLang="en-US"/>
              <a:t>并在每个需要</a:t>
            </a:r>
            <a:r>
              <a:rPr lang="en-US" altLang="zh-CN"/>
              <a:t>include</a:t>
            </a:r>
            <a:r>
              <a:rPr lang="zh-CN" altLang="en-US"/>
              <a:t>它的</a:t>
            </a:r>
            <a:r>
              <a:rPr lang="en-US" altLang="zh-CN"/>
              <a:t>cpp</a:t>
            </a:r>
            <a:r>
              <a:rPr lang="zh-CN" altLang="en-US"/>
              <a:t>中，先通过上述</a:t>
            </a:r>
            <a:r>
              <a:rPr lang="en-US" altLang="zh-CN"/>
              <a:t>#ifdef</a:t>
            </a:r>
            <a:r>
              <a:rPr lang="zh-CN" altLang="en-US"/>
              <a:t>判断，</a:t>
            </a:r>
            <a:endParaRPr lang="en-US" altLang="zh-CN"/>
          </a:p>
          <a:p>
            <a:pPr marL="228600" indent="-228600">
              <a:buFontTx/>
              <a:buAutoNum type="arabicPeriod"/>
              <a:defRPr/>
            </a:pPr>
            <a:r>
              <a:rPr lang="zh-CN" altLang="en-US"/>
              <a:t>当判断成功时（也就是之前没有</a:t>
            </a:r>
            <a:r>
              <a:rPr lang="en-US" altLang="zh-CN"/>
              <a:t>include</a:t>
            </a:r>
            <a:r>
              <a:rPr lang="zh-CN" altLang="en-US"/>
              <a:t>过）在导入</a:t>
            </a:r>
            <a:r>
              <a:rPr lang="en-US" altLang="zh-CN"/>
              <a:t>stdio</a:t>
            </a:r>
            <a:endParaRPr lang="zh-CN" altLang="en-US"/>
          </a:p>
        </p:txBody>
      </p:sp>
      <p:sp>
        <p:nvSpPr>
          <p:cNvPr id="93188" name="灯片编号占位符 3">
            <a:extLst>
              <a:ext uri="{FF2B5EF4-FFF2-40B4-BE49-F238E27FC236}">
                <a16:creationId xmlns:a16="http://schemas.microsoft.com/office/drawing/2014/main" id="{F20E194E-E654-47B6-A7B5-F9B41CB78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6A4E9F9-249B-4E80-8801-269863360EC0}" type="slidenum">
              <a:rPr lang="zh-CN" altLang="en-US" sz="1200" smtClean="0">
                <a:ea typeface="宋体" panose="02010600030101010101" pitchFamily="2" charset="-122"/>
              </a:rPr>
              <a:pPr/>
              <a:t>57</a:t>
            </a:fld>
            <a:endParaRPr lang="en-US" altLang="zh-CN" sz="120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C02485B9-19F1-435D-BD98-283B89D18B45}"/>
              </a:ext>
            </a:extLst>
          </p:cNvPr>
          <p:cNvSpPr>
            <a:spLocks noGrp="1" noRot="1" noChangeAspect="1" noChangeArrowheads="1" noTextEdit="1"/>
          </p:cNvSpPr>
          <p:nvPr>
            <p:ph type="sldImg"/>
          </p:nvPr>
        </p:nvSpPr>
        <p:spPr/>
      </p:sp>
      <p:sp>
        <p:nvSpPr>
          <p:cNvPr id="95235" name="备注占位符 2">
            <a:extLst>
              <a:ext uri="{FF2B5EF4-FFF2-40B4-BE49-F238E27FC236}">
                <a16:creationId xmlns:a16="http://schemas.microsoft.com/office/drawing/2014/main" id="{F08976E9-6B44-4D3E-9496-522A14AF9B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6" name="灯片编号占位符 3">
            <a:extLst>
              <a:ext uri="{FF2B5EF4-FFF2-40B4-BE49-F238E27FC236}">
                <a16:creationId xmlns:a16="http://schemas.microsoft.com/office/drawing/2014/main" id="{2D913007-6570-4CEA-BED9-DB2252F005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00E6443B-6715-4703-9EFA-57DB1777E097}" type="slidenum">
              <a:rPr lang="zh-CN" altLang="en-US" sz="1200" smtClean="0">
                <a:ea typeface="宋体" panose="02010600030101010101" pitchFamily="2" charset="-122"/>
              </a:rPr>
              <a:pPr/>
              <a:t>58</a:t>
            </a:fld>
            <a:endParaRPr lang="en-US" altLang="zh-CN" sz="120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C3CDDBAE-A99A-44DE-9E0E-6AA3A16634AC}"/>
              </a:ext>
            </a:extLst>
          </p:cNvPr>
          <p:cNvSpPr>
            <a:spLocks noGrp="1" noRot="1" noChangeAspect="1" noChangeArrowheads="1" noTextEdit="1"/>
          </p:cNvSpPr>
          <p:nvPr>
            <p:ph type="sldImg"/>
          </p:nvPr>
        </p:nvSpPr>
        <p:spPr/>
      </p:sp>
      <p:sp>
        <p:nvSpPr>
          <p:cNvPr id="97283" name="备注占位符 2">
            <a:extLst>
              <a:ext uri="{FF2B5EF4-FFF2-40B4-BE49-F238E27FC236}">
                <a16:creationId xmlns:a16="http://schemas.microsoft.com/office/drawing/2014/main" id="{17578213-5701-4418-82AB-81AC4115EA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4" name="灯片编号占位符 3">
            <a:extLst>
              <a:ext uri="{FF2B5EF4-FFF2-40B4-BE49-F238E27FC236}">
                <a16:creationId xmlns:a16="http://schemas.microsoft.com/office/drawing/2014/main" id="{435E365A-4A71-4947-891C-1E5C901DE6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BB4A9C6-8231-42A7-BEFE-759216ADB3CF}" type="slidenum">
              <a:rPr lang="zh-CN" altLang="en-US" sz="1200" smtClean="0">
                <a:ea typeface="宋体" panose="02010600030101010101" pitchFamily="2" charset="-122"/>
              </a:rPr>
              <a:pPr/>
              <a:t>59</a:t>
            </a:fld>
            <a:endParaRPr lang="en-US" altLang="zh-CN" sz="120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9A1367D9-DC12-4137-AD2A-BF5E47C165FE}"/>
              </a:ext>
            </a:extLst>
          </p:cNvPr>
          <p:cNvSpPr>
            <a:spLocks noGrp="1" noRot="1" noChangeAspect="1" noChangeArrowheads="1" noTextEdit="1"/>
          </p:cNvSpPr>
          <p:nvPr>
            <p:ph type="sldImg"/>
          </p:nvPr>
        </p:nvSpPr>
        <p:spPr/>
      </p:sp>
      <p:sp>
        <p:nvSpPr>
          <p:cNvPr id="99331" name="备注占位符 2">
            <a:extLst>
              <a:ext uri="{FF2B5EF4-FFF2-40B4-BE49-F238E27FC236}">
                <a16:creationId xmlns:a16="http://schemas.microsoft.com/office/drawing/2014/main" id="{47B1EFD2-8390-49F6-BD79-50B6ED0052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2" name="灯片编号占位符 3">
            <a:extLst>
              <a:ext uri="{FF2B5EF4-FFF2-40B4-BE49-F238E27FC236}">
                <a16:creationId xmlns:a16="http://schemas.microsoft.com/office/drawing/2014/main" id="{345CDE07-1EC2-4709-90FA-6F68E83AA8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790C8C6-C31F-486B-85D2-4FA8FE3D7D8D}" type="slidenum">
              <a:rPr lang="zh-CN" altLang="en-US" sz="1200" smtClean="0">
                <a:ea typeface="宋体" panose="02010600030101010101" pitchFamily="2" charset="-122"/>
              </a:rPr>
              <a:pPr/>
              <a:t>60</a:t>
            </a:fld>
            <a:endParaRPr lang="en-US" altLang="zh-CN" sz="120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33EF3CF7-0FDA-4C85-BAA2-85B27DCDFAA9}"/>
              </a:ext>
            </a:extLst>
          </p:cNvPr>
          <p:cNvSpPr>
            <a:spLocks noGrp="1" noRot="1" noChangeAspect="1" noChangeArrowheads="1" noTextEdit="1"/>
          </p:cNvSpPr>
          <p:nvPr>
            <p:ph type="sldImg"/>
          </p:nvPr>
        </p:nvSpPr>
        <p:spPr/>
      </p:sp>
      <p:sp>
        <p:nvSpPr>
          <p:cNvPr id="101379" name="备注占位符 2">
            <a:extLst>
              <a:ext uri="{FF2B5EF4-FFF2-40B4-BE49-F238E27FC236}">
                <a16:creationId xmlns:a16="http://schemas.microsoft.com/office/drawing/2014/main" id="{57F98383-51D1-4468-A981-31C0B87B55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80" name="灯片编号占位符 3">
            <a:extLst>
              <a:ext uri="{FF2B5EF4-FFF2-40B4-BE49-F238E27FC236}">
                <a16:creationId xmlns:a16="http://schemas.microsoft.com/office/drawing/2014/main" id="{F97B9803-5B18-4014-BB18-17F53BE5B0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3DBA94B3-5CB3-4362-89FB-30C7959E26AC}" type="slidenum">
              <a:rPr lang="zh-CN" altLang="en-US" sz="1200" smtClean="0">
                <a:ea typeface="宋体" panose="02010600030101010101" pitchFamily="2" charset="-122"/>
              </a:rPr>
              <a:pPr/>
              <a:t>61</a:t>
            </a:fld>
            <a:endParaRPr lang="en-US" altLang="zh-CN" sz="120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63B78DE8-195A-4D35-94CA-F135712A4F21}"/>
              </a:ext>
            </a:extLst>
          </p:cNvPr>
          <p:cNvSpPr>
            <a:spLocks noGrp="1" noRot="1" noChangeAspect="1" noChangeArrowheads="1" noTextEdit="1"/>
          </p:cNvSpPr>
          <p:nvPr>
            <p:ph type="sldImg"/>
          </p:nvPr>
        </p:nvSpPr>
        <p:spPr/>
      </p:sp>
      <p:sp>
        <p:nvSpPr>
          <p:cNvPr id="105475" name="备注占位符 2">
            <a:extLst>
              <a:ext uri="{FF2B5EF4-FFF2-40B4-BE49-F238E27FC236}">
                <a16:creationId xmlns:a16="http://schemas.microsoft.com/office/drawing/2014/main" id="{9C5DA407-4F61-4BAB-AB2C-9357F7AEF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多态的一种</a:t>
            </a:r>
          </a:p>
        </p:txBody>
      </p:sp>
      <p:sp>
        <p:nvSpPr>
          <p:cNvPr id="105476" name="灯片编号占位符 3">
            <a:extLst>
              <a:ext uri="{FF2B5EF4-FFF2-40B4-BE49-F238E27FC236}">
                <a16:creationId xmlns:a16="http://schemas.microsoft.com/office/drawing/2014/main" id="{5EE5E3FC-FB71-4F62-B677-C957666D93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82D43613-07EF-409C-9CE0-E02DF5A8D05E}" type="slidenum">
              <a:rPr lang="zh-CN" altLang="en-US" sz="1200" smtClean="0">
                <a:ea typeface="宋体" panose="02010600030101010101" pitchFamily="2" charset="-122"/>
              </a:rPr>
              <a:pPr/>
              <a:t>64</a:t>
            </a:fld>
            <a:endParaRPr lang="en-US" altLang="zh-CN" sz="120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E2D40BB1-C491-457F-9203-264B4A014B74}"/>
              </a:ext>
            </a:extLst>
          </p:cNvPr>
          <p:cNvSpPr>
            <a:spLocks noGrp="1" noRot="1" noChangeAspect="1" noChangeArrowheads="1" noTextEdit="1"/>
          </p:cNvSpPr>
          <p:nvPr>
            <p:ph type="sldImg"/>
          </p:nvPr>
        </p:nvSpPr>
        <p:spPr/>
      </p:sp>
      <p:sp>
        <p:nvSpPr>
          <p:cNvPr id="107523" name="备注占位符 2">
            <a:extLst>
              <a:ext uri="{FF2B5EF4-FFF2-40B4-BE49-F238E27FC236}">
                <a16:creationId xmlns:a16="http://schemas.microsoft.com/office/drawing/2014/main" id="{B3D19C69-B768-46D8-ACDF-D1D4E9ED9D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原则还是：精度由低到高</a:t>
            </a:r>
          </a:p>
        </p:txBody>
      </p:sp>
      <p:sp>
        <p:nvSpPr>
          <p:cNvPr id="107524" name="灯片编号占位符 3">
            <a:extLst>
              <a:ext uri="{FF2B5EF4-FFF2-40B4-BE49-F238E27FC236}">
                <a16:creationId xmlns:a16="http://schemas.microsoft.com/office/drawing/2014/main" id="{EB0CF143-4AEB-4BB7-A6E1-34806FB156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6B43B899-2DF4-4850-9724-209119ED5612}" type="slidenum">
              <a:rPr lang="zh-CN" altLang="en-US" sz="1200" smtClean="0">
                <a:ea typeface="宋体" panose="02010600030101010101" pitchFamily="2" charset="-122"/>
              </a:rPr>
              <a:pPr/>
              <a:t>65</a:t>
            </a:fld>
            <a:endParaRPr lang="en-US" altLang="zh-CN" sz="120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8E185817-2235-495D-95D5-4598A7B73D0D}"/>
              </a:ext>
            </a:extLst>
          </p:cNvPr>
          <p:cNvSpPr>
            <a:spLocks noGrp="1" noRot="1" noChangeAspect="1" noChangeArrowheads="1" noTextEdit="1"/>
          </p:cNvSpPr>
          <p:nvPr>
            <p:ph type="sldImg"/>
          </p:nvPr>
        </p:nvSpPr>
        <p:spPr/>
      </p:sp>
      <p:sp>
        <p:nvSpPr>
          <p:cNvPr id="15363" name="备注占位符 2">
            <a:extLst>
              <a:ext uri="{FF2B5EF4-FFF2-40B4-BE49-F238E27FC236}">
                <a16:creationId xmlns:a16="http://schemas.microsoft.com/office/drawing/2014/main" id="{AEF48D6D-CA48-4B69-B113-7C356035A4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5364" name="灯片编号占位符 3">
            <a:extLst>
              <a:ext uri="{FF2B5EF4-FFF2-40B4-BE49-F238E27FC236}">
                <a16:creationId xmlns:a16="http://schemas.microsoft.com/office/drawing/2014/main" id="{91D19524-837C-46F4-8964-826DB6EC06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2343FD25-C1ED-4099-944C-D5A8CCE79314}" type="slidenum">
              <a:rPr lang="zh-CN" altLang="en-US" sz="1200" smtClean="0">
                <a:ea typeface="宋体" panose="02010600030101010101" pitchFamily="2" charset="-122"/>
              </a:rPr>
              <a:pPr/>
              <a:t>9</a:t>
            </a:fld>
            <a:endParaRPr lang="en-US" altLang="zh-CN" sz="120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14065EF0-BEAA-4604-8728-C02413EBE6BB}"/>
              </a:ext>
            </a:extLst>
          </p:cNvPr>
          <p:cNvSpPr>
            <a:spLocks noGrp="1" noRot="1" noChangeAspect="1" noChangeArrowheads="1" noTextEdit="1"/>
          </p:cNvSpPr>
          <p:nvPr>
            <p:ph type="sldImg"/>
          </p:nvPr>
        </p:nvSpPr>
        <p:spPr/>
      </p:sp>
      <p:sp>
        <p:nvSpPr>
          <p:cNvPr id="113667" name="备注占位符 2">
            <a:extLst>
              <a:ext uri="{FF2B5EF4-FFF2-40B4-BE49-F238E27FC236}">
                <a16:creationId xmlns:a16="http://schemas.microsoft.com/office/drawing/2014/main" id="{50F92C55-0218-4D7B-AA8A-2F1623491D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将在类和对象那章具体讲解：即按照重载的操作符的功能、把当前类型转化为其他类型</a:t>
            </a:r>
          </a:p>
        </p:txBody>
      </p:sp>
      <p:sp>
        <p:nvSpPr>
          <p:cNvPr id="113668" name="灯片编号占位符 3">
            <a:extLst>
              <a:ext uri="{FF2B5EF4-FFF2-40B4-BE49-F238E27FC236}">
                <a16:creationId xmlns:a16="http://schemas.microsoft.com/office/drawing/2014/main" id="{C16A24EC-CCFC-4A4A-92E9-402E70B3E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74FE3CD-5946-4755-AF10-CC97FCDC610E}" type="slidenum">
              <a:rPr lang="zh-CN" altLang="en-US" sz="1200" smtClean="0">
                <a:ea typeface="宋体" panose="02010600030101010101" pitchFamily="2" charset="-122"/>
              </a:rPr>
              <a:pPr/>
              <a:t>70</a:t>
            </a:fld>
            <a:endParaRPr lang="en-US" altLang="zh-CN" sz="120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59A53B27-6DBB-454C-959F-D6B444D2C367}"/>
              </a:ext>
            </a:extLst>
          </p:cNvPr>
          <p:cNvSpPr>
            <a:spLocks noGrp="1" noRot="1" noChangeAspect="1" noChangeArrowheads="1" noTextEdit="1"/>
          </p:cNvSpPr>
          <p:nvPr>
            <p:ph type="sldImg"/>
          </p:nvPr>
        </p:nvSpPr>
        <p:spPr/>
      </p:sp>
      <p:sp>
        <p:nvSpPr>
          <p:cNvPr id="116739" name="备注占位符 2">
            <a:extLst>
              <a:ext uri="{FF2B5EF4-FFF2-40B4-BE49-F238E27FC236}">
                <a16:creationId xmlns:a16="http://schemas.microsoft.com/office/drawing/2014/main" id="{661F3AF2-58A4-425C-B6C3-3C5BE54866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重载与返回值类型无关</a:t>
            </a:r>
          </a:p>
        </p:txBody>
      </p:sp>
      <p:sp>
        <p:nvSpPr>
          <p:cNvPr id="116740" name="灯片编号占位符 3">
            <a:extLst>
              <a:ext uri="{FF2B5EF4-FFF2-40B4-BE49-F238E27FC236}">
                <a16:creationId xmlns:a16="http://schemas.microsoft.com/office/drawing/2014/main" id="{82B83054-BB22-4C74-B2BE-054CD57FF4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B80580B8-53AC-452A-A42F-E8A70F6E84C1}" type="slidenum">
              <a:rPr lang="zh-CN" altLang="en-US" sz="1200" smtClean="0">
                <a:ea typeface="宋体" panose="02010600030101010101" pitchFamily="2" charset="-122"/>
              </a:rPr>
              <a:pPr/>
              <a:t>72</a:t>
            </a:fld>
            <a:endParaRPr lang="en-US" altLang="zh-CN" sz="120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56D5B52B-82A3-4D1D-BA54-FC71E40065A4}"/>
              </a:ext>
            </a:extLst>
          </p:cNvPr>
          <p:cNvSpPr>
            <a:spLocks noGrp="1" noRot="1" noChangeAspect="1" noChangeArrowheads="1" noTextEdit="1"/>
          </p:cNvSpPr>
          <p:nvPr>
            <p:ph type="sldImg"/>
          </p:nvPr>
        </p:nvSpPr>
        <p:spPr/>
      </p:sp>
      <p:sp>
        <p:nvSpPr>
          <p:cNvPr id="118787" name="备注占位符 2">
            <a:extLst>
              <a:ext uri="{FF2B5EF4-FFF2-40B4-BE49-F238E27FC236}">
                <a16:creationId xmlns:a16="http://schemas.microsoft.com/office/drawing/2014/main" id="{8FC653DD-D5FA-45F1-8E74-2A159C3190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匿名函数是新标准</a:t>
            </a:r>
            <a:r>
              <a:rPr lang="en-US" altLang="zh-CN">
                <a:latin typeface="Times New Roman" panose="02020603050405020304" pitchFamily="18" charset="0"/>
                <a:cs typeface="Times New Roman" panose="02020603050405020304" pitchFamily="18" charset="0"/>
              </a:rPr>
              <a:t>C++11</a:t>
            </a:r>
            <a:r>
              <a:rPr lang="zh-CN" altLang="en-US">
                <a:latin typeface="Times New Roman" panose="02020603050405020304" pitchFamily="18" charset="0"/>
                <a:cs typeface="Times New Roman" panose="02020603050405020304" pitchFamily="18" charset="0"/>
              </a:rPr>
              <a:t>引入的功能</a:t>
            </a:r>
          </a:p>
          <a:p>
            <a:endParaRPr lang="zh-CN" altLang="en-US"/>
          </a:p>
        </p:txBody>
      </p:sp>
      <p:sp>
        <p:nvSpPr>
          <p:cNvPr id="118788" name="灯片编号占位符 3">
            <a:extLst>
              <a:ext uri="{FF2B5EF4-FFF2-40B4-BE49-F238E27FC236}">
                <a16:creationId xmlns:a16="http://schemas.microsoft.com/office/drawing/2014/main" id="{61FF8D9D-E456-436A-BFC7-BA516019BA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982163D3-D024-41F6-9B03-BBCB1CECFDAE}" type="slidenum">
              <a:rPr lang="zh-CN" altLang="en-US" sz="1200" smtClean="0">
                <a:ea typeface="宋体" panose="02010600030101010101" pitchFamily="2" charset="-122"/>
              </a:rPr>
              <a:pPr/>
              <a:t>73</a:t>
            </a:fld>
            <a:endParaRPr lang="en-US" altLang="zh-CN" sz="120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98B0B7CF-AC5E-4AF2-81E6-11135AE2164B}"/>
              </a:ext>
            </a:extLst>
          </p:cNvPr>
          <p:cNvSpPr>
            <a:spLocks noGrp="1" noRot="1" noChangeAspect="1" noChangeArrowheads="1" noTextEdit="1"/>
          </p:cNvSpPr>
          <p:nvPr>
            <p:ph type="sldImg"/>
          </p:nvPr>
        </p:nvSpPr>
        <p:spPr/>
      </p:sp>
      <p:sp>
        <p:nvSpPr>
          <p:cNvPr id="120835" name="备注占位符 2">
            <a:extLst>
              <a:ext uri="{FF2B5EF4-FFF2-40B4-BE49-F238E27FC236}">
                <a16:creationId xmlns:a16="http://schemas.microsoft.com/office/drawing/2014/main" id="{D847E5EE-9CE5-4D1D-8C69-5148C022EF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函数指针、操作符</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的重载将在后面章节讲解</a:t>
            </a: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匿名函数的实现方式与</a:t>
            </a:r>
            <a:r>
              <a:rPr lang="en-US" altLang="zh-CN">
                <a:latin typeface="Times New Roman" panose="02020603050405020304" pitchFamily="18" charset="0"/>
                <a:cs typeface="Times New Roman" panose="02020603050405020304" pitchFamily="18" charset="0"/>
              </a:rPr>
              <a:t>Java</a:t>
            </a:r>
            <a:r>
              <a:rPr lang="zh-CN" altLang="en-US">
                <a:latin typeface="Times New Roman" panose="02020603050405020304" pitchFamily="18" charset="0"/>
                <a:cs typeface="Times New Roman" panose="02020603050405020304" pitchFamily="18" charset="0"/>
              </a:rPr>
              <a:t>类似</a:t>
            </a: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endParaRPr lang="zh-CN" altLang="en-US"/>
          </a:p>
        </p:txBody>
      </p:sp>
      <p:sp>
        <p:nvSpPr>
          <p:cNvPr id="120836" name="灯片编号占位符 3">
            <a:extLst>
              <a:ext uri="{FF2B5EF4-FFF2-40B4-BE49-F238E27FC236}">
                <a16:creationId xmlns:a16="http://schemas.microsoft.com/office/drawing/2014/main" id="{29D713CA-0C04-48EA-8994-1E8E826564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B73EF765-4C51-45A3-9969-740B898E7BAC}" type="slidenum">
              <a:rPr lang="zh-CN" altLang="en-US" sz="1200" smtClean="0">
                <a:ea typeface="宋体" panose="02010600030101010101" pitchFamily="2" charset="-122"/>
              </a:rPr>
              <a:pPr/>
              <a:t>74</a:t>
            </a:fld>
            <a:endParaRPr lang="en-US" altLang="zh-CN" sz="120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E0BD4978-EDC5-4F52-896F-D22B1412B2C0}"/>
              </a:ext>
            </a:extLst>
          </p:cNvPr>
          <p:cNvSpPr>
            <a:spLocks noGrp="1" noRot="1" noChangeAspect="1" noChangeArrowheads="1" noTextEdit="1"/>
          </p:cNvSpPr>
          <p:nvPr>
            <p:ph type="sldImg"/>
          </p:nvPr>
        </p:nvSpPr>
        <p:spPr/>
      </p:sp>
      <p:sp>
        <p:nvSpPr>
          <p:cNvPr id="3" name="备注占位符 2">
            <a:extLst>
              <a:ext uri="{FF2B5EF4-FFF2-40B4-BE49-F238E27FC236}">
                <a16:creationId xmlns:a16="http://schemas.microsoft.com/office/drawing/2014/main" id="{5AF12780-2F19-40DA-9964-3F738035B025}"/>
              </a:ext>
            </a:extLst>
          </p:cNvPr>
          <p:cNvSpPr>
            <a:spLocks noGrp="1"/>
          </p:cNvSpPr>
          <p:nvPr>
            <p:ph type="body" idx="1"/>
          </p:nvPr>
        </p:nvSpPr>
        <p:spPr/>
        <p:txBody>
          <a:bodyPr/>
          <a:lstStyle/>
          <a:p>
            <a:pPr>
              <a:buFont typeface="Wingdings" panose="05000000000000000000" pitchFamily="2" charset="2"/>
              <a:buNone/>
              <a:defRPr/>
            </a:pPr>
            <a:endParaRPr lang="en-US" altLang="zh-CN">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defRPr/>
            </a:pPr>
            <a:endParaRPr lang="zh-CN" altLang="en-US"/>
          </a:p>
        </p:txBody>
      </p:sp>
      <p:sp>
        <p:nvSpPr>
          <p:cNvPr id="122884" name="灯片编号占位符 3">
            <a:extLst>
              <a:ext uri="{FF2B5EF4-FFF2-40B4-BE49-F238E27FC236}">
                <a16:creationId xmlns:a16="http://schemas.microsoft.com/office/drawing/2014/main" id="{A75CC373-844D-4EDD-89BB-A8B03A153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54D2D707-83DD-4EC8-9203-27B833C3F3B4}" type="slidenum">
              <a:rPr lang="zh-CN" altLang="en-US" sz="1200" smtClean="0">
                <a:ea typeface="宋体" panose="02010600030101010101" pitchFamily="2" charset="-122"/>
              </a:rPr>
              <a:pPr/>
              <a:t>75</a:t>
            </a:fld>
            <a:endParaRPr lang="en-US" altLang="zh-CN" sz="120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680C72BC-36C3-4AB5-9A4B-B9B5B123CAE5}"/>
              </a:ext>
            </a:extLst>
          </p:cNvPr>
          <p:cNvSpPr>
            <a:spLocks noGrp="1" noRot="1" noChangeAspect="1" noChangeArrowheads="1" noTextEdit="1"/>
          </p:cNvSpPr>
          <p:nvPr>
            <p:ph type="sldImg"/>
          </p:nvPr>
        </p:nvSpPr>
        <p:spPr/>
      </p:sp>
      <p:sp>
        <p:nvSpPr>
          <p:cNvPr id="17411" name="备注占位符 2">
            <a:extLst>
              <a:ext uri="{FF2B5EF4-FFF2-40B4-BE49-F238E27FC236}">
                <a16:creationId xmlns:a16="http://schemas.microsoft.com/office/drawing/2014/main" id="{77DF9EBD-63C7-45D9-BFC4-20A6B0E43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（转换规则汇总：即</a:t>
            </a:r>
            <a:r>
              <a:rPr lang="en-US" altLang="zh-CN"/>
              <a:t>1 &gt; 2</a:t>
            </a:r>
            <a:r>
              <a:rPr lang="zh-CN" altLang="en-US"/>
              <a:t> </a:t>
            </a:r>
            <a:r>
              <a:rPr lang="en-US" altLang="zh-CN"/>
              <a:t>&gt;</a:t>
            </a:r>
            <a:r>
              <a:rPr lang="zh-CN" altLang="en-US"/>
              <a:t> </a:t>
            </a:r>
            <a:r>
              <a:rPr lang="en-US" altLang="zh-CN"/>
              <a:t>3</a:t>
            </a:r>
            <a:r>
              <a:rPr lang="zh-CN" altLang="en-US"/>
              <a:t>）</a:t>
            </a:r>
            <a:endParaRPr lang="en-US" altLang="zh-CN"/>
          </a:p>
          <a:p>
            <a:r>
              <a:rPr lang="en-US" altLang="zh-CN"/>
              <a:t>1. </a:t>
            </a:r>
            <a:r>
              <a:rPr lang="zh-CN" altLang="en-US"/>
              <a:t>在函数调用过程中，实参到形参的类型转换规则，见“函数重载的绑定”</a:t>
            </a:r>
            <a:endParaRPr lang="en-US" altLang="zh-CN"/>
          </a:p>
          <a:p>
            <a:endParaRPr lang="en-US" altLang="zh-CN"/>
          </a:p>
          <a:p>
            <a:r>
              <a:rPr lang="en-US" altLang="zh-CN"/>
              <a:t>2. </a:t>
            </a:r>
            <a:r>
              <a:rPr lang="zh-CN" altLang="en-US"/>
              <a:t>执行</a:t>
            </a:r>
            <a:r>
              <a:rPr lang="en-US" altLang="zh-CN"/>
              <a:t>return</a:t>
            </a:r>
            <a:r>
              <a:rPr lang="zh-CN" altLang="en-US"/>
              <a:t>语句时类型的“隐式转换规则“（见</a:t>
            </a:r>
            <a:r>
              <a:rPr lang="en-US" altLang="zh-CN"/>
              <a:t>C++ Primer P200</a:t>
            </a:r>
            <a:r>
              <a:rPr lang="zh-CN" altLang="en-US"/>
              <a:t>）</a:t>
            </a:r>
            <a:r>
              <a:rPr lang="en-US" altLang="zh-CN"/>
              <a:t>=</a:t>
            </a:r>
            <a:r>
              <a:rPr lang="zh-CN" altLang="en-US"/>
              <a:t>第</a:t>
            </a:r>
            <a:r>
              <a:rPr lang="en-US" altLang="zh-CN"/>
              <a:t>2</a:t>
            </a:r>
            <a:r>
              <a:rPr lang="zh-CN" altLang="en-US"/>
              <a:t>章的操作数类型隐式转换规则</a:t>
            </a:r>
            <a:r>
              <a:rPr lang="en-US" altLang="zh-CN"/>
              <a:t>+</a:t>
            </a:r>
            <a:r>
              <a:rPr lang="zh-CN" altLang="en-US"/>
              <a:t>赋值语句和强制转换规则</a:t>
            </a:r>
            <a:endParaRPr lang="en-US" altLang="zh-CN"/>
          </a:p>
          <a:p>
            <a:endParaRPr lang="en-US" altLang="zh-CN"/>
          </a:p>
          <a:p>
            <a:r>
              <a:rPr lang="en-US" altLang="zh-CN"/>
              <a:t>3. </a:t>
            </a:r>
            <a:r>
              <a:rPr lang="zh-CN" altLang="en-US"/>
              <a:t>赋值语句和强制转换规则：数组可以转化为指针、任何类型的指针都可以转化为</a:t>
            </a:r>
            <a:r>
              <a:rPr lang="en-US" altLang="zh-CN"/>
              <a:t>void </a:t>
            </a:r>
            <a:r>
              <a:rPr lang="zh-CN" altLang="en-US"/>
              <a:t>*；类与对象的多态</a:t>
            </a:r>
          </a:p>
        </p:txBody>
      </p:sp>
      <p:sp>
        <p:nvSpPr>
          <p:cNvPr id="17412" name="灯片编号占位符 3">
            <a:extLst>
              <a:ext uri="{FF2B5EF4-FFF2-40B4-BE49-F238E27FC236}">
                <a16:creationId xmlns:a16="http://schemas.microsoft.com/office/drawing/2014/main" id="{0EE4B9E9-7FF5-4021-BF52-DCE2550EE3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CE2114E-DCE6-44AA-8A49-A1D67E546F14}" type="slidenum">
              <a:rPr lang="zh-CN" altLang="en-US" sz="1200" smtClean="0">
                <a:ea typeface="宋体" panose="02010600030101010101" pitchFamily="2" charset="-122"/>
              </a:rPr>
              <a:pPr/>
              <a:t>10</a:t>
            </a:fld>
            <a:endParaRPr lang="en-US" altLang="zh-CN" sz="120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F68BE6C4-90E2-4E80-8880-300BE6E09651}"/>
              </a:ext>
            </a:extLst>
          </p:cNvPr>
          <p:cNvSpPr>
            <a:spLocks noGrp="1" noRot="1" noChangeAspect="1" noChangeArrowheads="1" noTextEdit="1"/>
          </p:cNvSpPr>
          <p:nvPr>
            <p:ph type="sldImg"/>
          </p:nvPr>
        </p:nvSpPr>
        <p:spPr/>
      </p:sp>
      <p:sp>
        <p:nvSpPr>
          <p:cNvPr id="19459" name="备注占位符 2">
            <a:extLst>
              <a:ext uri="{FF2B5EF4-FFF2-40B4-BE49-F238E27FC236}">
                <a16:creationId xmlns:a16="http://schemas.microsoft.com/office/drawing/2014/main" id="{D03EB1E2-6C4D-49C3-8793-F223E864C1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0" name="灯片编号占位符 3">
            <a:extLst>
              <a:ext uri="{FF2B5EF4-FFF2-40B4-BE49-F238E27FC236}">
                <a16:creationId xmlns:a16="http://schemas.microsoft.com/office/drawing/2014/main" id="{8F32C70E-BB61-4E5B-970D-8C5347576B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E0A3E7EB-8A0F-4C5A-9CD9-D44AA4EB4FB7}" type="slidenum">
              <a:rPr lang="zh-CN" altLang="en-US" sz="1200" smtClean="0">
                <a:ea typeface="宋体" panose="02010600030101010101" pitchFamily="2" charset="-122"/>
              </a:rPr>
              <a:pPr/>
              <a:t>11</a:t>
            </a:fld>
            <a:endParaRPr lang="en-US" altLang="zh-CN" sz="120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D0DA103-4F05-4AFA-BD07-01EAF6D9C28D}"/>
              </a:ext>
            </a:extLst>
          </p:cNvPr>
          <p:cNvSpPr>
            <a:spLocks noGrp="1" noRot="1" noChangeAspect="1" noChangeArrowheads="1" noTextEdit="1"/>
          </p:cNvSpPr>
          <p:nvPr>
            <p:ph type="sldImg"/>
          </p:nvPr>
        </p:nvSpPr>
        <p:spPr/>
      </p:sp>
      <p:sp>
        <p:nvSpPr>
          <p:cNvPr id="21507" name="备注占位符 2">
            <a:extLst>
              <a:ext uri="{FF2B5EF4-FFF2-40B4-BE49-F238E27FC236}">
                <a16:creationId xmlns:a16="http://schemas.microsoft.com/office/drawing/2014/main" id="{A00D0679-1615-4E85-82B3-1A3264E748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注：</a:t>
            </a:r>
            <a:endParaRPr lang="en-US" altLang="zh-CN" dirty="0"/>
          </a:p>
          <a:p>
            <a:r>
              <a:rPr lang="en-US" altLang="zh-CN" dirty="0"/>
              <a:t>1. extern</a:t>
            </a:r>
            <a:r>
              <a:rPr lang="zh-CN" altLang="en-US" dirty="0"/>
              <a:t>的作用是声明其他文件中的全局函数或全局变量</a:t>
            </a:r>
            <a:endParaRPr lang="en-US" altLang="zh-CN" dirty="0"/>
          </a:p>
          <a:p>
            <a:r>
              <a:rPr lang="en-US" altLang="zh-CN" dirty="0"/>
              <a:t>2. </a:t>
            </a:r>
            <a:r>
              <a:rPr lang="zh-CN" altLang="en-US" dirty="0"/>
              <a:t>与</a:t>
            </a:r>
            <a:r>
              <a:rPr lang="en-US" altLang="zh-CN" dirty="0"/>
              <a:t>extern</a:t>
            </a:r>
            <a:r>
              <a:rPr lang="zh-CN" altLang="en-US" dirty="0"/>
              <a:t>对应的另外一种方法：使用</a:t>
            </a:r>
            <a:r>
              <a:rPr lang="en-US" altLang="zh-CN" dirty="0"/>
              <a:t>#include</a:t>
            </a:r>
            <a:r>
              <a:rPr lang="zh-CN" altLang="en-US" dirty="0"/>
              <a:t>来调用其他文件函数或变量</a:t>
            </a:r>
            <a:endParaRPr lang="en-US" altLang="zh-CN" dirty="0"/>
          </a:p>
          <a:p>
            <a:r>
              <a:rPr lang="en-US" altLang="zh-CN" dirty="0"/>
              <a:t>3. extern</a:t>
            </a:r>
            <a:r>
              <a:rPr lang="zh-CN" altLang="en-US" dirty="0"/>
              <a:t>还有一个作用，即</a:t>
            </a:r>
            <a:r>
              <a:rPr lang="en-US" altLang="zh-CN" dirty="0"/>
              <a:t>extern </a:t>
            </a:r>
            <a:r>
              <a:rPr lang="zh-CN" altLang="en-US" dirty="0"/>
              <a:t>“</a:t>
            </a:r>
            <a:r>
              <a:rPr lang="en-US" altLang="zh-CN" dirty="0"/>
              <a:t>C</a:t>
            </a:r>
            <a:r>
              <a:rPr lang="zh-CN" altLang="en-US" dirty="0"/>
              <a:t>”：目的是实现</a:t>
            </a:r>
            <a:r>
              <a:rPr lang="zh-CN" altLang="en-US" b="1" dirty="0"/>
              <a:t>类</a:t>
            </a:r>
            <a:r>
              <a:rPr lang="en-US" altLang="zh-CN" b="1" dirty="0"/>
              <a:t>C</a:t>
            </a:r>
            <a:r>
              <a:rPr lang="zh-CN" altLang="en-US" b="1" dirty="0"/>
              <a:t>和</a:t>
            </a:r>
            <a:r>
              <a:rPr lang="en-US" altLang="zh-CN" b="1" dirty="0"/>
              <a:t>C++</a:t>
            </a:r>
            <a:r>
              <a:rPr lang="zh-CN" altLang="en-US" b="1" dirty="0"/>
              <a:t>的混合编程</a:t>
            </a:r>
            <a:r>
              <a:rPr lang="zh-CN" altLang="en-US" dirty="0"/>
              <a:t>。</a:t>
            </a:r>
            <a:endParaRPr lang="en-US" altLang="zh-CN" dirty="0"/>
          </a:p>
          <a:p>
            <a:r>
              <a:rPr lang="zh-CN" altLang="en-US" dirty="0"/>
              <a:t>（在</a:t>
            </a:r>
            <a:r>
              <a:rPr lang="en-US" altLang="zh-CN" dirty="0"/>
              <a:t>C++</a:t>
            </a:r>
            <a:r>
              <a:rPr lang="zh-CN" altLang="en-US" dirty="0"/>
              <a:t>源文件中的语句前面加上</a:t>
            </a:r>
            <a:r>
              <a:rPr lang="en-US" altLang="zh-CN" dirty="0"/>
              <a:t>extern "C"</a:t>
            </a:r>
            <a:r>
              <a:rPr lang="zh-CN" altLang="en-US" dirty="0"/>
              <a:t>，表明它按照类</a:t>
            </a:r>
            <a:r>
              <a:rPr lang="en-US" altLang="zh-CN" dirty="0"/>
              <a:t>C</a:t>
            </a:r>
            <a:r>
              <a:rPr lang="zh-CN" altLang="en-US" dirty="0"/>
              <a:t>的编译和连接规约来编译和连接，而不是</a:t>
            </a:r>
            <a:r>
              <a:rPr lang="en-US" altLang="zh-CN" dirty="0"/>
              <a:t>C++</a:t>
            </a:r>
            <a:r>
              <a:rPr lang="zh-CN" altLang="en-US" dirty="0"/>
              <a:t>的编译的连接规约）</a:t>
            </a:r>
          </a:p>
        </p:txBody>
      </p:sp>
      <p:sp>
        <p:nvSpPr>
          <p:cNvPr id="21508" name="灯片编号占位符 3">
            <a:extLst>
              <a:ext uri="{FF2B5EF4-FFF2-40B4-BE49-F238E27FC236}">
                <a16:creationId xmlns:a16="http://schemas.microsoft.com/office/drawing/2014/main" id="{01634282-F395-44C6-93C3-93C10893F0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F63C216D-BF95-42A1-BA31-66BB86DF568F}" type="slidenum">
              <a:rPr lang="zh-CN" altLang="en-US" sz="1200" smtClean="0">
                <a:ea typeface="宋体" panose="02010600030101010101" pitchFamily="2" charset="-122"/>
              </a:rPr>
              <a:pPr/>
              <a:t>12</a:t>
            </a:fld>
            <a:endParaRPr lang="en-US" altLang="zh-CN" sz="120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EE1C8DFD-0E3B-484C-B55E-B329B8E1A7FD}"/>
              </a:ext>
            </a:extLst>
          </p:cNvPr>
          <p:cNvSpPr>
            <a:spLocks noGrp="1" noRot="1" noChangeAspect="1" noChangeArrowheads="1" noTextEdit="1"/>
          </p:cNvSpPr>
          <p:nvPr>
            <p:ph type="sldImg"/>
          </p:nvPr>
        </p:nvSpPr>
        <p:spPr/>
      </p:sp>
      <p:sp>
        <p:nvSpPr>
          <p:cNvPr id="24579" name="备注占位符 2">
            <a:extLst>
              <a:ext uri="{FF2B5EF4-FFF2-40B4-BE49-F238E27FC236}">
                <a16:creationId xmlns:a16="http://schemas.microsoft.com/office/drawing/2014/main" id="{1D6BAE47-DFC8-4864-B3B4-E8D70526A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同时看</a:t>
            </a:r>
            <a:r>
              <a:rPr lang="en-US" altLang="zh-CN"/>
              <a:t>P85</a:t>
            </a:r>
            <a:r>
              <a:rPr lang="zh-CN" altLang="en-US"/>
              <a:t>的例</a:t>
            </a:r>
            <a:r>
              <a:rPr lang="en-US" altLang="zh-CN"/>
              <a:t>4-2</a:t>
            </a:r>
            <a:r>
              <a:rPr lang="zh-CN" altLang="en-US"/>
              <a:t>求</a:t>
            </a:r>
            <a:r>
              <a:rPr lang="en-US" altLang="zh-CN"/>
              <a:t>power</a:t>
            </a:r>
            <a:r>
              <a:rPr lang="zh-CN" altLang="en-US"/>
              <a:t>的子程序</a:t>
            </a:r>
          </a:p>
        </p:txBody>
      </p:sp>
      <p:sp>
        <p:nvSpPr>
          <p:cNvPr id="24580" name="灯片编号占位符 3">
            <a:extLst>
              <a:ext uri="{FF2B5EF4-FFF2-40B4-BE49-F238E27FC236}">
                <a16:creationId xmlns:a16="http://schemas.microsoft.com/office/drawing/2014/main" id="{5527F110-701C-4FAB-A748-1B18B8E85F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B9B61F07-C2FF-40A7-BD47-ECB5CA487973}" type="slidenum">
              <a:rPr lang="zh-CN" altLang="en-US" sz="1200" smtClean="0">
                <a:ea typeface="宋体" panose="02010600030101010101" pitchFamily="2" charset="-122"/>
              </a:rPr>
              <a:pPr/>
              <a:t>14</a:t>
            </a:fld>
            <a:endParaRPr lang="en-US" altLang="zh-CN" sz="120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9A7E26BB-DB56-45D5-83A6-ED96C772D415}"/>
              </a:ext>
            </a:extLst>
          </p:cNvPr>
          <p:cNvSpPr>
            <a:spLocks noGrp="1" noRot="1" noChangeAspect="1" noChangeArrowheads="1" noTextEdit="1"/>
          </p:cNvSpPr>
          <p:nvPr>
            <p:ph type="sldImg"/>
          </p:nvPr>
        </p:nvSpPr>
        <p:spPr/>
      </p:sp>
      <p:sp>
        <p:nvSpPr>
          <p:cNvPr id="26627" name="备注占位符 2">
            <a:extLst>
              <a:ext uri="{FF2B5EF4-FFF2-40B4-BE49-F238E27FC236}">
                <a16:creationId xmlns:a16="http://schemas.microsoft.com/office/drawing/2014/main" id="{9C360EDF-C40F-48BC-A90E-5AE93A3DE1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a:extLst>
              <a:ext uri="{FF2B5EF4-FFF2-40B4-BE49-F238E27FC236}">
                <a16:creationId xmlns:a16="http://schemas.microsoft.com/office/drawing/2014/main" id="{81F10142-6A99-45B0-9AA4-626D43EB81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Arial" panose="020B0604020202020204" pitchFamily="34" charset="0"/>
                <a:ea typeface="楷体_GB2312" pitchFamily="1" charset="-122"/>
              </a:defRPr>
            </a:lvl1pPr>
            <a:lvl2pPr marL="742950" indent="-285750">
              <a:defRPr sz="2600">
                <a:solidFill>
                  <a:schemeClr val="tx1"/>
                </a:solidFill>
                <a:latin typeface="Arial" panose="020B0604020202020204" pitchFamily="34" charset="0"/>
                <a:ea typeface="楷体_GB2312" pitchFamily="1" charset="-122"/>
              </a:defRPr>
            </a:lvl2pPr>
            <a:lvl3pPr marL="1143000" indent="-228600">
              <a:defRPr sz="2600">
                <a:solidFill>
                  <a:schemeClr val="tx1"/>
                </a:solidFill>
                <a:latin typeface="Arial" panose="020B0604020202020204" pitchFamily="34" charset="0"/>
                <a:ea typeface="楷体_GB2312" pitchFamily="1" charset="-122"/>
              </a:defRPr>
            </a:lvl3pPr>
            <a:lvl4pPr marL="1600200" indent="-228600">
              <a:defRPr sz="2600">
                <a:solidFill>
                  <a:schemeClr val="tx1"/>
                </a:solidFill>
                <a:latin typeface="Arial" panose="020B0604020202020204" pitchFamily="34" charset="0"/>
                <a:ea typeface="楷体_GB2312" pitchFamily="1" charset="-122"/>
              </a:defRPr>
            </a:lvl4pPr>
            <a:lvl5pPr marL="2057400" indent="-228600">
              <a:defRPr sz="2600">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楷体_GB2312" pitchFamily="1" charset="-122"/>
              </a:defRPr>
            </a:lvl9pPr>
          </a:lstStyle>
          <a:p>
            <a:fld id="{16C13B34-E2EF-40D1-BDBF-0F113B470EB4}" type="slidenum">
              <a:rPr lang="zh-CN" altLang="en-US" sz="1200" smtClean="0">
                <a:ea typeface="宋体" panose="02010600030101010101" pitchFamily="2" charset="-122"/>
              </a:rPr>
              <a:pPr/>
              <a:t>15</a:t>
            </a:fld>
            <a:endParaRPr lang="en-US" altLang="zh-CN" sz="120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4BF5E91C-B43E-4469-85C5-5FC457F7A7C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1" y="3507151"/>
            <a:ext cx="9144000" cy="3350849"/>
          </a:xfrm>
          <a:prstGeom prst="rect">
            <a:avLst/>
          </a:prstGeom>
        </p:spPr>
      </p:pic>
      <p:sp>
        <p:nvSpPr>
          <p:cNvPr id="4" name="Rectangle 4">
            <a:extLst>
              <a:ext uri="{FF2B5EF4-FFF2-40B4-BE49-F238E27FC236}">
                <a16:creationId xmlns:a16="http://schemas.microsoft.com/office/drawing/2014/main" id="{BB6E6CA8-C5C2-492D-9D52-092AD4879EA1}"/>
              </a:ext>
            </a:extLst>
          </p:cNvPr>
          <p:cNvSpPr>
            <a:spLocks noGrp="1" noChangeArrowheads="1"/>
          </p:cNvSpPr>
          <p:nvPr>
            <p:ph type="dt" sz="half" idx="10"/>
          </p:nvPr>
        </p:nvSpPr>
        <p:spPr>
          <a:xfrm>
            <a:off x="6553200" y="6248400"/>
            <a:ext cx="1905000" cy="457200"/>
          </a:xfr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68797F-BF93-4032-B072-5A329CBF58EE}"/>
              </a:ext>
            </a:extLst>
          </p:cNvPr>
          <p:cNvSpPr>
            <a:spLocks noGrp="1" noChangeArrowheads="1"/>
          </p:cNvSpPr>
          <p:nvPr>
            <p:ph type="ftr" sz="quarter" idx="11"/>
          </p:nvPr>
        </p:nvSpPr>
        <p:spPr>
          <a:xfrm>
            <a:off x="3124200" y="6248400"/>
            <a:ext cx="2895600" cy="457200"/>
          </a:xfr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A3A90B-5606-415B-999A-85F40FB93082}"/>
              </a:ext>
            </a:extLst>
          </p:cNvPr>
          <p:cNvSpPr>
            <a:spLocks noGrp="1" noChangeArrowheads="1"/>
          </p:cNvSpPr>
          <p:nvPr>
            <p:ph type="sldNum" sz="quarter" idx="12"/>
          </p:nvPr>
        </p:nvSpPr>
        <p:spPr>
          <a:xfrm>
            <a:off x="685800" y="6248400"/>
            <a:ext cx="1295400" cy="457200"/>
          </a:xfrm>
          <a:ln/>
        </p:spPr>
        <p:txBody>
          <a:bodyPr/>
          <a:lstStyle>
            <a:lvl1pPr>
              <a:defRPr/>
            </a:lvl1pPr>
          </a:lstStyle>
          <a:p>
            <a:pPr>
              <a:defRPr/>
            </a:pPr>
            <a:fld id="{FA5EA51C-EE1C-4D72-A570-685D7688B8B1}" type="slidenum">
              <a:rPr lang="zh-CN" altLang="en-US" smtClean="0"/>
              <a:pPr>
                <a:defRPr/>
              </a:pPr>
              <a:t>‹#›</a:t>
            </a:fld>
            <a:endParaRPr lang="en-US" altLang="zh-CN"/>
          </a:p>
        </p:txBody>
      </p:sp>
      <p:sp>
        <p:nvSpPr>
          <p:cNvPr id="7" name="Rectangle 6">
            <a:extLst>
              <a:ext uri="{FF2B5EF4-FFF2-40B4-BE49-F238E27FC236}">
                <a16:creationId xmlns:a16="http://schemas.microsoft.com/office/drawing/2014/main" id="{C79144DE-B56B-4720-A5E6-AB5FB47ECB65}"/>
              </a:ext>
            </a:extLst>
          </p:cNvPr>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cxnSp>
        <p:nvCxnSpPr>
          <p:cNvPr id="9" name="直接连接符 6">
            <a:extLst>
              <a:ext uri="{FF2B5EF4-FFF2-40B4-BE49-F238E27FC236}">
                <a16:creationId xmlns:a16="http://schemas.microsoft.com/office/drawing/2014/main" id="{BE379C2E-FD17-4D21-AFA8-C4431DA52BFF}"/>
              </a:ext>
            </a:extLst>
          </p:cNvPr>
          <p:cNvCxnSpPr>
            <a:cxnSpLocks/>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a:extLst>
              <a:ext uri="{FF2B5EF4-FFF2-40B4-BE49-F238E27FC236}">
                <a16:creationId xmlns:a16="http://schemas.microsoft.com/office/drawing/2014/main" id="{BEFDD97F-1548-4919-A92A-F1ED16E81CFD}"/>
              </a:ext>
            </a:extLst>
          </p:cNvPr>
          <p:cNvPicPr>
            <a:picLocks noChangeAspect="1"/>
          </p:cNvPicPr>
          <p:nvPr/>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101740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650826-18AE-4C07-ABC4-86ED918DAC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7A6F1EF-FFF0-4BDE-AB7C-41DA20BC61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BA16CF-73BC-4D36-9BDF-EFA303650D5C}"/>
              </a:ext>
            </a:extLst>
          </p:cNvPr>
          <p:cNvSpPr>
            <a:spLocks noGrp="1" noChangeArrowheads="1"/>
          </p:cNvSpPr>
          <p:nvPr>
            <p:ph type="sldNum" sz="quarter" idx="12"/>
          </p:nvPr>
        </p:nvSpPr>
        <p:spPr>
          <a:ln/>
        </p:spPr>
        <p:txBody>
          <a:bodyPr/>
          <a:lstStyle>
            <a:lvl1pPr>
              <a:defRPr/>
            </a:lvl1pPr>
          </a:lstStyle>
          <a:p>
            <a:pPr>
              <a:defRPr/>
            </a:pPr>
            <a:fld id="{C3971225-C8A7-4C25-9E1F-E4FFA66BFF11}" type="slidenum">
              <a:rPr lang="zh-CN" altLang="en-US" smtClean="0"/>
              <a:pPr>
                <a:defRPr/>
              </a:pPr>
              <a:t>‹#›</a:t>
            </a:fld>
            <a:endParaRPr lang="en-US" altLang="zh-CN"/>
          </a:p>
        </p:txBody>
      </p:sp>
    </p:spTree>
    <p:extLst>
      <p:ext uri="{BB962C8B-B14F-4D97-AF65-F5344CB8AC3E}">
        <p14:creationId xmlns:p14="http://schemas.microsoft.com/office/powerpoint/2010/main" val="357695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F3C483A-00CF-444A-BA3F-22F2788054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307323-13F3-4CDE-B6C4-17C9D2BB6E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C0D096-85B2-491C-B030-146649C54981}"/>
              </a:ext>
            </a:extLst>
          </p:cNvPr>
          <p:cNvSpPr>
            <a:spLocks noGrp="1" noChangeArrowheads="1"/>
          </p:cNvSpPr>
          <p:nvPr>
            <p:ph type="sldNum" sz="quarter" idx="12"/>
          </p:nvPr>
        </p:nvSpPr>
        <p:spPr>
          <a:ln/>
        </p:spPr>
        <p:txBody>
          <a:bodyPr/>
          <a:lstStyle>
            <a:lvl1pPr>
              <a:defRPr/>
            </a:lvl1pPr>
          </a:lstStyle>
          <a:p>
            <a:pPr>
              <a:defRPr/>
            </a:pPr>
            <a:fld id="{C7D32B8E-A34D-4830-ACCD-01DFD49D4AE2}" type="slidenum">
              <a:rPr lang="zh-CN" altLang="en-US" smtClean="0"/>
              <a:pPr>
                <a:defRPr/>
              </a:pPr>
              <a:t>‹#›</a:t>
            </a:fld>
            <a:endParaRPr lang="en-US" altLang="zh-CN"/>
          </a:p>
        </p:txBody>
      </p:sp>
    </p:spTree>
    <p:extLst>
      <p:ext uri="{BB962C8B-B14F-4D97-AF65-F5344CB8AC3E}">
        <p14:creationId xmlns:p14="http://schemas.microsoft.com/office/powerpoint/2010/main" val="54127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9303-FE88-4209-AED1-48811D1755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CBE31-7EB2-4255-84A4-7AA807AD15C6}"/>
              </a:ext>
            </a:extLst>
          </p:cNvPr>
          <p:cNvSpPr>
            <a:spLocks noGrp="1"/>
          </p:cNvSpPr>
          <p:nvPr>
            <p:ph type="dt" sz="half" idx="10"/>
          </p:nvPr>
        </p:nvSpPr>
        <p:spPr/>
        <p:txBody>
          <a:bodyPr/>
          <a:lstStyle/>
          <a:p>
            <a:pPr>
              <a:defRPr/>
            </a:pPr>
            <a:endParaRPr lang="en-US"/>
          </a:p>
        </p:txBody>
      </p:sp>
      <p:sp>
        <p:nvSpPr>
          <p:cNvPr id="4" name="页脚占位符 3">
            <a:extLst>
              <a:ext uri="{FF2B5EF4-FFF2-40B4-BE49-F238E27FC236}">
                <a16:creationId xmlns:a16="http://schemas.microsoft.com/office/drawing/2014/main" id="{F51388EA-2D14-4C7A-BCE9-A930F6D315EA}"/>
              </a:ext>
            </a:extLst>
          </p:cNvPr>
          <p:cNvSpPr>
            <a:spLocks noGrp="1"/>
          </p:cNvSpPr>
          <p:nvPr>
            <p:ph type="ftr" sz="quarter" idx="11"/>
          </p:nvPr>
        </p:nvSpPr>
        <p:spPr/>
        <p:txBody>
          <a:bodyPr/>
          <a:lstStyle/>
          <a:p>
            <a:pPr>
              <a:defRPr/>
            </a:pPr>
            <a:endParaRPr lang="en-US"/>
          </a:p>
        </p:txBody>
      </p:sp>
      <p:sp>
        <p:nvSpPr>
          <p:cNvPr id="5" name="灯片编号占位符 4">
            <a:extLst>
              <a:ext uri="{FF2B5EF4-FFF2-40B4-BE49-F238E27FC236}">
                <a16:creationId xmlns:a16="http://schemas.microsoft.com/office/drawing/2014/main" id="{9BA0F8F7-5647-45D9-AA1F-E67A8B33ABFA}"/>
              </a:ext>
            </a:extLst>
          </p:cNvPr>
          <p:cNvSpPr>
            <a:spLocks noGrp="1"/>
          </p:cNvSpPr>
          <p:nvPr>
            <p:ph type="sldNum" sz="quarter" idx="12"/>
          </p:nvPr>
        </p:nvSpPr>
        <p:spPr/>
        <p:txBody>
          <a:bodyPr/>
          <a:lstStyle/>
          <a:p>
            <a:pPr>
              <a:defRPr/>
            </a:pPr>
            <a:fld id="{1D269B12-8B3C-4B6B-AD44-5447618F5786}" type="slidenum">
              <a:rPr lang="zh-CN" altLang="en-US" smtClean="0"/>
              <a:pPr>
                <a:defRPr/>
              </a:pPr>
              <a:t>‹#›</a:t>
            </a:fld>
            <a:endParaRPr lang="en-US" altLang="zh-CN"/>
          </a:p>
        </p:txBody>
      </p:sp>
      <p:pic>
        <p:nvPicPr>
          <p:cNvPr id="6" name="图片 3">
            <a:extLst>
              <a:ext uri="{FF2B5EF4-FFF2-40B4-BE49-F238E27FC236}">
                <a16:creationId xmlns:a16="http://schemas.microsoft.com/office/drawing/2014/main" id="{7E367D81-71CA-4D21-A434-52FF6CFDE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a:extLst>
              <a:ext uri="{FF2B5EF4-FFF2-40B4-BE49-F238E27FC236}">
                <a16:creationId xmlns:a16="http://schemas.microsoft.com/office/drawing/2014/main" id="{78CE6B99-E1BA-4EB2-BF3F-0E695325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extLst>
      <p:ext uri="{BB962C8B-B14F-4D97-AF65-F5344CB8AC3E}">
        <p14:creationId xmlns:p14="http://schemas.microsoft.com/office/powerpoint/2010/main" val="81442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95C89D-6856-49A9-9DD5-AD72D06603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795890-2C60-4BA8-9A56-50C25B8176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8D60A7-59F8-4D68-AA1E-AEAC20C49DD3}"/>
              </a:ext>
            </a:extLst>
          </p:cNvPr>
          <p:cNvSpPr>
            <a:spLocks noGrp="1" noChangeArrowheads="1"/>
          </p:cNvSpPr>
          <p:nvPr>
            <p:ph type="sldNum" sz="quarter" idx="12"/>
          </p:nvPr>
        </p:nvSpPr>
        <p:spPr>
          <a:ln/>
        </p:spPr>
        <p:txBody>
          <a:bodyPr/>
          <a:lstStyle>
            <a:lvl1pPr>
              <a:defRPr/>
            </a:lvl1pPr>
          </a:lstStyle>
          <a:p>
            <a:pPr>
              <a:defRPr/>
            </a:pPr>
            <a:fld id="{F5ED0EC3-86DC-4904-8158-266679DB7FF1}" type="slidenum">
              <a:rPr lang="zh-CN" altLang="en-US" smtClean="0"/>
              <a:pPr>
                <a:defRPr/>
              </a:pPr>
              <a:t>‹#›</a:t>
            </a:fld>
            <a:endParaRPr lang="en-US" altLang="zh-CN"/>
          </a:p>
        </p:txBody>
      </p:sp>
    </p:spTree>
    <p:extLst>
      <p:ext uri="{BB962C8B-B14F-4D97-AF65-F5344CB8AC3E}">
        <p14:creationId xmlns:p14="http://schemas.microsoft.com/office/powerpoint/2010/main" val="137156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4">
            <a:extLst>
              <a:ext uri="{FF2B5EF4-FFF2-40B4-BE49-F238E27FC236}">
                <a16:creationId xmlns:a16="http://schemas.microsoft.com/office/drawing/2014/main" id="{B23F8B15-645C-4B66-86A6-38E3C4CA07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234B972-8FA3-4521-BDEE-347AF4968A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6162C80-4101-41E5-8E2E-7DDC77B4D50C}"/>
              </a:ext>
            </a:extLst>
          </p:cNvPr>
          <p:cNvSpPr>
            <a:spLocks noGrp="1" noChangeArrowheads="1"/>
          </p:cNvSpPr>
          <p:nvPr>
            <p:ph type="sldNum" sz="quarter" idx="12"/>
          </p:nvPr>
        </p:nvSpPr>
        <p:spPr>
          <a:ln/>
        </p:spPr>
        <p:txBody>
          <a:bodyPr/>
          <a:lstStyle>
            <a:lvl1pPr>
              <a:defRPr/>
            </a:lvl1pPr>
          </a:lstStyle>
          <a:p>
            <a:pPr>
              <a:defRPr/>
            </a:pPr>
            <a:fld id="{522F2E5C-0DFD-4294-A175-37FD7A4A3253}" type="slidenum">
              <a:rPr lang="zh-CN" altLang="en-US" smtClean="0"/>
              <a:pPr>
                <a:defRPr/>
              </a:pPr>
              <a:t>‹#›</a:t>
            </a:fld>
            <a:endParaRPr lang="en-US" altLang="zh-CN"/>
          </a:p>
        </p:txBody>
      </p:sp>
    </p:spTree>
    <p:extLst>
      <p:ext uri="{BB962C8B-B14F-4D97-AF65-F5344CB8AC3E}">
        <p14:creationId xmlns:p14="http://schemas.microsoft.com/office/powerpoint/2010/main" val="33921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F2E1D7-EC34-42AA-82C6-F71B27E0197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A977767-BEF7-4EC2-B3C0-1A72B5F099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7D5A23F-2B2A-4794-8E5C-412B254C5D4C}"/>
              </a:ext>
            </a:extLst>
          </p:cNvPr>
          <p:cNvSpPr>
            <a:spLocks noGrp="1" noChangeArrowheads="1"/>
          </p:cNvSpPr>
          <p:nvPr>
            <p:ph type="sldNum" sz="quarter" idx="12"/>
          </p:nvPr>
        </p:nvSpPr>
        <p:spPr>
          <a:ln/>
        </p:spPr>
        <p:txBody>
          <a:bodyPr/>
          <a:lstStyle>
            <a:lvl1pPr>
              <a:defRPr/>
            </a:lvl1pPr>
          </a:lstStyle>
          <a:p>
            <a:pPr>
              <a:defRPr/>
            </a:pPr>
            <a:fld id="{CDDD2D6B-72BB-4AB6-B05F-5A3D03163022}" type="slidenum">
              <a:rPr lang="zh-CN" altLang="en-US" smtClean="0"/>
              <a:pPr>
                <a:defRPr/>
              </a:pPr>
              <a:t>‹#›</a:t>
            </a:fld>
            <a:endParaRPr lang="en-US" altLang="zh-CN"/>
          </a:p>
        </p:txBody>
      </p:sp>
    </p:spTree>
    <p:extLst>
      <p:ext uri="{BB962C8B-B14F-4D97-AF65-F5344CB8AC3E}">
        <p14:creationId xmlns:p14="http://schemas.microsoft.com/office/powerpoint/2010/main" val="168991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3D48020-88B6-4392-A127-8D9BD2C7353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0C3564F-3286-4F7B-9B77-111C8FDE60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FAC8274-F304-4AB0-B558-54CA046BF2D9}"/>
              </a:ext>
            </a:extLst>
          </p:cNvPr>
          <p:cNvSpPr>
            <a:spLocks noGrp="1" noChangeArrowheads="1"/>
          </p:cNvSpPr>
          <p:nvPr>
            <p:ph type="sldNum" sz="quarter" idx="12"/>
          </p:nvPr>
        </p:nvSpPr>
        <p:spPr>
          <a:ln/>
        </p:spPr>
        <p:txBody>
          <a:bodyPr/>
          <a:lstStyle>
            <a:lvl1pPr>
              <a:defRPr/>
            </a:lvl1pPr>
          </a:lstStyle>
          <a:p>
            <a:pPr>
              <a:defRPr/>
            </a:pPr>
            <a:fld id="{EA2F15D6-69D9-40E8-A707-32B51355779A}" type="slidenum">
              <a:rPr lang="zh-CN" altLang="en-US" smtClean="0"/>
              <a:pPr>
                <a:defRPr/>
              </a:pPr>
              <a:t>‹#›</a:t>
            </a:fld>
            <a:endParaRPr lang="en-US" altLang="zh-CN"/>
          </a:p>
        </p:txBody>
      </p:sp>
    </p:spTree>
    <p:extLst>
      <p:ext uri="{BB962C8B-B14F-4D97-AF65-F5344CB8AC3E}">
        <p14:creationId xmlns:p14="http://schemas.microsoft.com/office/powerpoint/2010/main" val="24528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67317E-CFDA-47B1-9FE3-702A53AC6A5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8902AB-9DFC-4210-B4EC-083649DC87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76AECA4-F334-4DA0-8C72-84A67EA8F318}"/>
              </a:ext>
            </a:extLst>
          </p:cNvPr>
          <p:cNvSpPr>
            <a:spLocks noGrp="1" noChangeArrowheads="1"/>
          </p:cNvSpPr>
          <p:nvPr>
            <p:ph type="sldNum" sz="quarter" idx="12"/>
          </p:nvPr>
        </p:nvSpPr>
        <p:spPr>
          <a:ln/>
        </p:spPr>
        <p:txBody>
          <a:bodyPr/>
          <a:lstStyle>
            <a:lvl1pPr>
              <a:defRPr/>
            </a:lvl1pPr>
          </a:lstStyle>
          <a:p>
            <a:pPr>
              <a:defRPr/>
            </a:pPr>
            <a:fld id="{145069CA-F2A6-4D00-A745-8B1A3F56DE84}" type="slidenum">
              <a:rPr lang="zh-CN" altLang="en-US" smtClean="0"/>
              <a:pPr>
                <a:defRPr/>
              </a:pPr>
              <a:t>‹#›</a:t>
            </a:fld>
            <a:endParaRPr lang="en-US" altLang="zh-CN"/>
          </a:p>
        </p:txBody>
      </p:sp>
    </p:spTree>
    <p:extLst>
      <p:ext uri="{BB962C8B-B14F-4D97-AF65-F5344CB8AC3E}">
        <p14:creationId xmlns:p14="http://schemas.microsoft.com/office/powerpoint/2010/main" val="417245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D46ECE-C49A-4A11-9FC9-8108E0DECEE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03CF754-3F20-4A95-9F86-898F351235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273655B-E2B1-4E9D-9A8B-F0024E5B239B}"/>
              </a:ext>
            </a:extLst>
          </p:cNvPr>
          <p:cNvSpPr>
            <a:spLocks noGrp="1" noChangeArrowheads="1"/>
          </p:cNvSpPr>
          <p:nvPr>
            <p:ph type="sldNum" sz="quarter" idx="12"/>
          </p:nvPr>
        </p:nvSpPr>
        <p:spPr>
          <a:ln/>
        </p:spPr>
        <p:txBody>
          <a:bodyPr/>
          <a:lstStyle>
            <a:lvl1pPr>
              <a:defRPr/>
            </a:lvl1pPr>
          </a:lstStyle>
          <a:p>
            <a:pPr>
              <a:defRPr/>
            </a:pPr>
            <a:fld id="{94D79B57-46CD-4E8B-94CA-92096A47F80F}" type="slidenum">
              <a:rPr lang="zh-CN" altLang="en-US" smtClean="0"/>
              <a:pPr>
                <a:defRPr/>
              </a:pPr>
              <a:t>‹#›</a:t>
            </a:fld>
            <a:endParaRPr lang="en-US" altLang="zh-CN"/>
          </a:p>
        </p:txBody>
      </p:sp>
    </p:spTree>
    <p:extLst>
      <p:ext uri="{BB962C8B-B14F-4D97-AF65-F5344CB8AC3E}">
        <p14:creationId xmlns:p14="http://schemas.microsoft.com/office/powerpoint/2010/main" val="1521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77608D38-78E4-46AC-8B52-291FC071198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04B24DD-306B-49F1-8A6C-C3205FC159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5B1EAF0-AB04-484A-B56A-B2129DE76E04}"/>
              </a:ext>
            </a:extLst>
          </p:cNvPr>
          <p:cNvSpPr>
            <a:spLocks noGrp="1" noChangeArrowheads="1"/>
          </p:cNvSpPr>
          <p:nvPr>
            <p:ph type="sldNum" sz="quarter" idx="12"/>
          </p:nvPr>
        </p:nvSpPr>
        <p:spPr>
          <a:ln/>
        </p:spPr>
        <p:txBody>
          <a:bodyPr/>
          <a:lstStyle>
            <a:lvl1pPr>
              <a:defRPr/>
            </a:lvl1pPr>
          </a:lstStyle>
          <a:p>
            <a:pPr>
              <a:defRPr/>
            </a:pPr>
            <a:fld id="{010CFCFF-AE6F-4550-933B-785BCAF7BAA6}" type="slidenum">
              <a:rPr lang="zh-CN" altLang="en-US" smtClean="0"/>
              <a:pPr>
                <a:defRPr/>
              </a:pPr>
              <a:t>‹#›</a:t>
            </a:fld>
            <a:endParaRPr lang="en-US" altLang="zh-CN"/>
          </a:p>
        </p:txBody>
      </p:sp>
    </p:spTree>
    <p:extLst>
      <p:ext uri="{BB962C8B-B14F-4D97-AF65-F5344CB8AC3E}">
        <p14:creationId xmlns:p14="http://schemas.microsoft.com/office/powerpoint/2010/main" val="219885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1DB44CAC-8B32-447E-BD8B-DD319A63FD8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6B63423-461C-438B-9B63-F57CC85F92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81818CF-8A3C-4BF8-A96C-475BA8BCBD7A}"/>
              </a:ext>
            </a:extLst>
          </p:cNvPr>
          <p:cNvSpPr>
            <a:spLocks noGrp="1" noChangeArrowheads="1"/>
          </p:cNvSpPr>
          <p:nvPr>
            <p:ph type="sldNum" sz="quarter" idx="12"/>
          </p:nvPr>
        </p:nvSpPr>
        <p:spPr>
          <a:ln/>
        </p:spPr>
        <p:txBody>
          <a:bodyPr/>
          <a:lstStyle>
            <a:lvl1pPr>
              <a:defRPr/>
            </a:lvl1pPr>
          </a:lstStyle>
          <a:p>
            <a:pPr>
              <a:defRPr/>
            </a:pPr>
            <a:fld id="{FA0B4900-6210-4E1F-B7A3-B45B19322471}" type="slidenum">
              <a:rPr lang="zh-CN" altLang="en-US" smtClean="0"/>
              <a:pPr>
                <a:defRPr/>
              </a:pPr>
              <a:t>‹#›</a:t>
            </a:fld>
            <a:endParaRPr lang="en-US" altLang="zh-CN"/>
          </a:p>
        </p:txBody>
      </p:sp>
    </p:spTree>
    <p:extLst>
      <p:ext uri="{BB962C8B-B14F-4D97-AF65-F5344CB8AC3E}">
        <p14:creationId xmlns:p14="http://schemas.microsoft.com/office/powerpoint/2010/main" val="12718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DE5A71-3D9B-4E0E-B9CC-7292407D64E6}"/>
              </a:ext>
            </a:extLst>
          </p:cNvPr>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346CFF67-5D02-43F5-86F5-F70A701341BF}"/>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a:extLst>
              <a:ext uri="{FF2B5EF4-FFF2-40B4-BE49-F238E27FC236}">
                <a16:creationId xmlns:a16="http://schemas.microsoft.com/office/drawing/2014/main" id="{566E8D58-4DDC-4E94-A19B-E8B1FAC21B74}"/>
              </a:ext>
            </a:extLst>
          </p:cNvPr>
          <p:cNvSpPr>
            <a:spLocks noGrp="1" noChangeArrowheads="1"/>
          </p:cNvSpPr>
          <p:nvPr>
            <p:ph type="dt" sz="half" idx="2"/>
          </p:nvPr>
        </p:nvSpPr>
        <p:spPr bwMode="auto">
          <a:xfrm>
            <a:off x="6629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000">
                <a:latin typeface="Arial" pitchFamily="34" charset="0"/>
                <a:ea typeface="+mn-ea"/>
              </a:defRPr>
            </a:lvl1pPr>
          </a:lstStyle>
          <a:p>
            <a:pPr>
              <a:defRPr/>
            </a:pPr>
            <a:endParaRPr lang="en-US"/>
          </a:p>
        </p:txBody>
      </p:sp>
      <p:sp>
        <p:nvSpPr>
          <p:cNvPr id="1029" name="Rectangle 5">
            <a:extLst>
              <a:ext uri="{FF2B5EF4-FFF2-40B4-BE49-F238E27FC236}">
                <a16:creationId xmlns:a16="http://schemas.microsoft.com/office/drawing/2014/main" id="{F2884EB2-407F-4689-BA5A-390A47B691E5}"/>
              </a:ext>
            </a:extLst>
          </p:cNvPr>
          <p:cNvSpPr>
            <a:spLocks noGrp="1" noChangeArrowheads="1"/>
          </p:cNvSpPr>
          <p:nvPr>
            <p:ph type="ftr" sz="quarter" idx="3"/>
          </p:nvPr>
        </p:nvSpPr>
        <p:spPr bwMode="auto">
          <a:xfrm>
            <a:off x="32766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000">
                <a:latin typeface="Arial" pitchFamily="34" charset="0"/>
                <a:ea typeface="+mn-ea"/>
              </a:defRPr>
            </a:lvl1pPr>
          </a:lstStyle>
          <a:p>
            <a:pPr>
              <a:defRPr/>
            </a:pPr>
            <a:endParaRPr lang="en-US"/>
          </a:p>
        </p:txBody>
      </p:sp>
      <p:sp>
        <p:nvSpPr>
          <p:cNvPr id="1030" name="Rectangle 6">
            <a:extLst>
              <a:ext uri="{FF2B5EF4-FFF2-40B4-BE49-F238E27FC236}">
                <a16:creationId xmlns:a16="http://schemas.microsoft.com/office/drawing/2014/main" id="{25B563FB-505A-4493-87E2-DD33E64BD922}"/>
              </a:ext>
            </a:extLst>
          </p:cNvPr>
          <p:cNvSpPr>
            <a:spLocks noGrp="1" noChangeArrowheads="1"/>
          </p:cNvSpPr>
          <p:nvPr>
            <p:ph type="sldNum" sz="quarter" idx="4"/>
          </p:nvPr>
        </p:nvSpPr>
        <p:spPr bwMode="auto">
          <a:xfrm>
            <a:off x="908516" y="6248400"/>
            <a:ext cx="1904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46FFC126-6444-4FD2-8244-3C0CDF82F514}" type="slidenum">
              <a:rPr lang="zh-CN" altLang="en-US" smtClean="0"/>
              <a:pPr>
                <a:defRPr/>
              </a:pPr>
              <a:t>‹#›</a:t>
            </a:fld>
            <a:endParaRPr lang="en-US" altLang="zh-CN"/>
          </a:p>
        </p:txBody>
      </p:sp>
      <p:pic>
        <p:nvPicPr>
          <p:cNvPr id="11" name="图片 13">
            <a:extLst>
              <a:ext uri="{FF2B5EF4-FFF2-40B4-BE49-F238E27FC236}">
                <a16:creationId xmlns:a16="http://schemas.microsoft.com/office/drawing/2014/main" id="{94A30753-8D8A-4234-A5FC-D4F10130A6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a:extLst>
              <a:ext uri="{FF2B5EF4-FFF2-40B4-BE49-F238E27FC236}">
                <a16:creationId xmlns:a16="http://schemas.microsoft.com/office/drawing/2014/main" id="{98A33366-1134-44C0-B6A4-7146E00D68E4}"/>
              </a:ext>
            </a:extLst>
          </p:cNvPr>
          <p:cNvCxnSpPr>
            <a:cxnSpLocks/>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a:extLst>
              <a:ext uri="{FF2B5EF4-FFF2-40B4-BE49-F238E27FC236}">
                <a16:creationId xmlns:a16="http://schemas.microsoft.com/office/drawing/2014/main" id="{C2734085-3888-4585-A579-8AE3F97B138C}"/>
              </a:ext>
            </a:extLst>
          </p:cNvPr>
          <p:cNvCxnSpPr>
            <a:cxnSpLocks/>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extLst>
      <p:ext uri="{BB962C8B-B14F-4D97-AF65-F5344CB8AC3E}">
        <p14:creationId xmlns:p14="http://schemas.microsoft.com/office/powerpoint/2010/main" val="24946186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itchFamily="34" charset="0"/>
          <a:ea typeface="宋体" pitchFamily="2" charset="-122"/>
        </a:defRPr>
      </a:lvl2pPr>
      <a:lvl3pPr algn="l" rtl="0" eaLnBrk="1" fontAlgn="base" hangingPunct="1">
        <a:spcBef>
          <a:spcPct val="0"/>
        </a:spcBef>
        <a:spcAft>
          <a:spcPct val="0"/>
        </a:spcAft>
        <a:defRPr sz="4200">
          <a:solidFill>
            <a:schemeClr val="tx2"/>
          </a:solidFill>
          <a:latin typeface="Arial" pitchFamily="34" charset="0"/>
          <a:ea typeface="宋体" pitchFamily="2" charset="-122"/>
        </a:defRPr>
      </a:lvl3pPr>
      <a:lvl4pPr algn="l" rtl="0" eaLnBrk="1" fontAlgn="base" hangingPunct="1">
        <a:spcBef>
          <a:spcPct val="0"/>
        </a:spcBef>
        <a:spcAft>
          <a:spcPct val="0"/>
        </a:spcAft>
        <a:defRPr sz="4200">
          <a:solidFill>
            <a:schemeClr val="tx2"/>
          </a:solidFill>
          <a:latin typeface="Arial" pitchFamily="34" charset="0"/>
          <a:ea typeface="宋体" pitchFamily="2" charset="-122"/>
        </a:defRPr>
      </a:lvl4pPr>
      <a:lvl5pPr algn="l" rtl="0" eaLnBrk="1" fontAlgn="base" hangingPunct="1">
        <a:spcBef>
          <a:spcPct val="0"/>
        </a:spcBef>
        <a:spcAft>
          <a:spcPct val="0"/>
        </a:spcAft>
        <a:defRPr sz="4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4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4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4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mn-lt"/>
          <a:ea typeface="+mn-ea"/>
          <a:cs typeface="+mn-cs"/>
        </a:defRPr>
      </a:lvl1pPr>
      <a:lvl2pPr marL="54000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mn-lt"/>
          <a:ea typeface="+mn-ea"/>
        </a:defRPr>
      </a:lvl2pPr>
      <a:lvl3pPr marL="900000"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mn-lt"/>
          <a:ea typeface="+mn-ea"/>
        </a:defRPr>
      </a:lvl3pPr>
      <a:lvl4pPr marL="126000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mn-lt"/>
          <a:ea typeface="+mn-ea"/>
        </a:defRPr>
      </a:lvl4pPr>
      <a:lvl5pPr marL="1620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9CC-B6CF-4827-8B82-CADB1D073970}"/>
              </a:ext>
            </a:extLst>
          </p:cNvPr>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a:extLst>
              <a:ext uri="{FF2B5EF4-FFF2-40B4-BE49-F238E27FC236}">
                <a16:creationId xmlns:a16="http://schemas.microsoft.com/office/drawing/2014/main" id="{7C28D727-5368-4B67-83FE-BF265F5AD4F9}"/>
              </a:ext>
            </a:extLst>
          </p:cNvPr>
          <p:cNvSpPr>
            <a:spLocks noGrp="1"/>
          </p:cNvSpPr>
          <p:nvPr>
            <p:ph type="subTitle" idx="1"/>
          </p:nvPr>
        </p:nvSpPr>
        <p:spPr/>
        <p:txBody>
          <a:bodyPr/>
          <a:lstStyle/>
          <a:p>
            <a:r>
              <a:rPr lang="zh-CN" altLang="en-US" sz="3200" b="1" dirty="0">
                <a:latin typeface="+mj-lt"/>
                <a:ea typeface="楷体_GB2312" pitchFamily="49" charset="-122"/>
                <a:cs typeface="+mj-cs"/>
              </a:rPr>
              <a:t>陈胤燃</a:t>
            </a:r>
          </a:p>
          <a:p>
            <a:r>
              <a:rPr lang="zh-CN" altLang="en-US" sz="2400" dirty="0">
                <a:latin typeface="+mj-lt"/>
                <a:ea typeface="楷体_GB2312" pitchFamily="49" charset="-122"/>
                <a:cs typeface="+mj-cs"/>
              </a:rPr>
              <a:t>厦门大学信息学院 计算机科学与技术系</a:t>
            </a:r>
          </a:p>
          <a:p>
            <a:r>
              <a:rPr lang="en-US" altLang="zh-CN" sz="2400" dirty="0"/>
              <a:t>yinran_chen@xmu.edu.cn </a:t>
            </a:r>
          </a:p>
          <a:p>
            <a:endParaRPr lang="en-US" altLang="zh-CN" dirty="0"/>
          </a:p>
          <a:p>
            <a:r>
              <a:rPr lang="zh-CN" altLang="en-US" sz="1800" dirty="0">
                <a:ea typeface="楷体_GB2312"/>
              </a:rPr>
              <a:t>（</a:t>
            </a:r>
            <a:r>
              <a:rPr lang="en-US" altLang="zh-CN" sz="1800" dirty="0">
                <a:ea typeface="楷体_GB2312"/>
              </a:rPr>
              <a:t>2023-2024</a:t>
            </a:r>
            <a:r>
              <a:rPr lang="zh-CN" altLang="en-US" sz="1800" dirty="0">
                <a:ea typeface="楷体_GB2312"/>
              </a:rPr>
              <a:t>学年 春季学期）</a:t>
            </a:r>
          </a:p>
          <a:p>
            <a:endParaRPr lang="zh-CN" altLang="en-US" dirty="0"/>
          </a:p>
          <a:p>
            <a:endParaRPr lang="zh-CN" altLang="en-US" dirty="0"/>
          </a:p>
        </p:txBody>
      </p:sp>
    </p:spTree>
    <p:extLst>
      <p:ext uri="{BB962C8B-B14F-4D97-AF65-F5344CB8AC3E}">
        <p14:creationId xmlns:p14="http://schemas.microsoft.com/office/powerpoint/2010/main" val="95873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236B4057-81DA-4244-8D8A-B963EEA310E8}"/>
              </a:ext>
            </a:extLst>
          </p:cNvPr>
          <p:cNvSpPr>
            <a:spLocks noGrp="1" noChangeArrowheads="1"/>
          </p:cNvSpPr>
          <p:nvPr>
            <p:ph type="body" idx="4294967295"/>
          </p:nvPr>
        </p:nvSpPr>
        <p:spPr>
          <a:xfrm>
            <a:off x="539365" y="1772816"/>
            <a:ext cx="8065269" cy="3457575"/>
          </a:xfrm>
        </p:spPr>
        <p:txBody>
          <a:bodyPr/>
          <a:lstStyle/>
          <a:p>
            <a:pPr algn="just" eaLnBrk="1" hangingPunct="1">
              <a:defRPr/>
            </a:pPr>
            <a:r>
              <a:rPr lang="zh-CN" altLang="en-US" sz="2800" dirty="0">
                <a:latin typeface="楷体_GB2312"/>
                <a:ea typeface="楷体_GB2312"/>
                <a:cs typeface="Times New Roman" panose="02020603050405020304" pitchFamily="18" charset="0"/>
              </a:rPr>
              <a:t>函数体为一个复合语句，用于实现函数功能。</a:t>
            </a:r>
          </a:p>
          <a:p>
            <a:pPr lvl="1" algn="just" eaLnBrk="1" hangingPunct="1">
              <a:buFont typeface="Wingdings" panose="05000000000000000000" pitchFamily="2" charset="2"/>
              <a:buChar char="l"/>
              <a:defRPr/>
            </a:pPr>
            <a:r>
              <a:rPr lang="zh-CN" altLang="en-US" sz="2400" dirty="0">
                <a:latin typeface="楷体_GB2312"/>
                <a:ea typeface="楷体_GB2312"/>
                <a:cs typeface="Times New Roman" panose="02020603050405020304" pitchFamily="18" charset="0"/>
              </a:rPr>
              <a:t>函数体内可以包含</a:t>
            </a:r>
            <a:r>
              <a:rPr lang="en-US" altLang="zh-CN" sz="2400" dirty="0">
                <a:latin typeface="楷体_GB2312"/>
                <a:ea typeface="楷体_GB2312"/>
                <a:cs typeface="Times New Roman" panose="02020603050405020304" pitchFamily="18" charset="0"/>
              </a:rPr>
              <a:t>return</a:t>
            </a:r>
            <a:r>
              <a:rPr lang="zh-CN" altLang="en-US" sz="2400" dirty="0">
                <a:latin typeface="楷体_GB2312"/>
                <a:ea typeface="楷体_GB2312"/>
                <a:cs typeface="Times New Roman" panose="02020603050405020304" pitchFamily="18" charset="0"/>
              </a:rPr>
              <a:t>语句，其格式为：</a:t>
            </a:r>
          </a:p>
          <a:p>
            <a:pPr marL="114300" indent="0" algn="ctr" eaLnBrk="1" hangingPunct="1">
              <a:buFont typeface="Wingdings" panose="05000000000000000000" pitchFamily="2" charset="2"/>
              <a:buNone/>
              <a:defRPr/>
            </a:pPr>
            <a:r>
              <a:rPr lang="en-US" altLang="zh-CN" sz="2400" b="1" dirty="0">
                <a:solidFill>
                  <a:srgbClr val="0070C0"/>
                </a:solidFill>
                <a:latin typeface="楷体_GB2312"/>
                <a:ea typeface="楷体_GB2312"/>
              </a:rPr>
              <a:t>return &lt;</a:t>
            </a:r>
            <a:r>
              <a:rPr lang="zh-CN" altLang="en-US" sz="2400" b="1" dirty="0">
                <a:solidFill>
                  <a:srgbClr val="0070C0"/>
                </a:solidFill>
                <a:latin typeface="楷体_GB2312"/>
                <a:ea typeface="楷体_GB2312"/>
              </a:rPr>
              <a:t>表达式</a:t>
            </a:r>
            <a:r>
              <a:rPr lang="en-US" altLang="zh-CN" sz="2400" b="1" dirty="0">
                <a:solidFill>
                  <a:srgbClr val="0070C0"/>
                </a:solidFill>
                <a:latin typeface="楷体_GB2312"/>
                <a:ea typeface="楷体_GB2312"/>
              </a:rPr>
              <a:t>&gt;; </a:t>
            </a:r>
            <a:r>
              <a:rPr lang="zh-CN" altLang="en-US" sz="2400" dirty="0">
                <a:latin typeface="楷体_GB2312"/>
                <a:ea typeface="楷体_GB2312"/>
              </a:rPr>
              <a:t>或 </a:t>
            </a:r>
            <a:r>
              <a:rPr lang="en-US" altLang="zh-CN" sz="2400" b="1" dirty="0">
                <a:solidFill>
                  <a:srgbClr val="0070C0"/>
                </a:solidFill>
                <a:latin typeface="楷体_GB2312"/>
                <a:ea typeface="楷体_GB2312"/>
              </a:rPr>
              <a:t>return;</a:t>
            </a:r>
          </a:p>
          <a:p>
            <a:pPr marL="114300" indent="0" algn="ctr" eaLnBrk="1" hangingPunct="1">
              <a:buFont typeface="Wingdings" panose="05000000000000000000" pitchFamily="2" charset="2"/>
              <a:buNone/>
              <a:defRPr/>
            </a:pPr>
            <a:endParaRPr lang="en-US" altLang="zh-CN" sz="2400" b="1" dirty="0">
              <a:solidFill>
                <a:srgbClr val="0070C0"/>
              </a:solidFill>
              <a:latin typeface="楷体_GB2312"/>
              <a:ea typeface="楷体_GB2312"/>
            </a:endParaRPr>
          </a:p>
          <a:p>
            <a:pPr lvl="1" algn="just" eaLnBrk="1" hangingPunct="1">
              <a:buFont typeface="Wingdings" panose="05000000000000000000" pitchFamily="2" charset="2"/>
              <a:buChar char="l"/>
              <a:defRPr/>
            </a:pPr>
            <a:r>
              <a:rPr lang="zh-CN" altLang="en-US" sz="2400" dirty="0">
                <a:latin typeface="楷体_GB2312"/>
                <a:ea typeface="楷体_GB2312"/>
                <a:cs typeface="Times New Roman" panose="02020603050405020304" pitchFamily="18" charset="0"/>
              </a:rPr>
              <a:t>如果</a:t>
            </a:r>
            <a:r>
              <a:rPr lang="en-US" altLang="zh-CN" sz="2400" dirty="0">
                <a:latin typeface="楷体_GB2312"/>
                <a:ea typeface="楷体_GB2312"/>
                <a:cs typeface="Times New Roman" panose="02020603050405020304" pitchFamily="18" charset="0"/>
              </a:rPr>
              <a:t>return</a:t>
            </a:r>
            <a:r>
              <a:rPr lang="zh-CN" altLang="en-US" sz="2400" dirty="0">
                <a:latin typeface="楷体_GB2312"/>
                <a:ea typeface="楷体_GB2312"/>
                <a:cs typeface="Times New Roman" panose="02020603050405020304" pitchFamily="18" charset="0"/>
              </a:rPr>
              <a:t>中</a:t>
            </a:r>
            <a:r>
              <a:rPr lang="en-US" altLang="zh-CN" sz="2400" dirty="0">
                <a:latin typeface="楷体_GB2312"/>
                <a:ea typeface="楷体_GB2312"/>
                <a:cs typeface="Times New Roman" panose="02020603050405020304" pitchFamily="18" charset="0"/>
              </a:rPr>
              <a:t>&lt;</a:t>
            </a:r>
            <a:r>
              <a:rPr lang="zh-CN" altLang="en-US" sz="2400" dirty="0">
                <a:latin typeface="楷体_GB2312"/>
                <a:ea typeface="楷体_GB2312"/>
                <a:cs typeface="Times New Roman" panose="02020603050405020304" pitchFamily="18" charset="0"/>
              </a:rPr>
              <a:t>表达式</a:t>
            </a:r>
            <a:r>
              <a:rPr lang="en-US" altLang="zh-CN" sz="2400" dirty="0">
                <a:latin typeface="楷体_GB2312"/>
                <a:ea typeface="楷体_GB2312"/>
                <a:cs typeface="Times New Roman" panose="02020603050405020304" pitchFamily="18" charset="0"/>
              </a:rPr>
              <a:t>&gt;</a:t>
            </a:r>
            <a:r>
              <a:rPr lang="zh-CN" altLang="en-US" sz="2400" dirty="0">
                <a:latin typeface="楷体_GB2312"/>
                <a:ea typeface="楷体_GB2312"/>
                <a:cs typeface="Times New Roman" panose="02020603050405020304" pitchFamily="18" charset="0"/>
              </a:rPr>
              <a:t>的类型与函数的</a:t>
            </a:r>
            <a:r>
              <a:rPr lang="en-US" altLang="zh-CN" sz="2400" dirty="0">
                <a:latin typeface="楷体_GB2312"/>
                <a:ea typeface="楷体_GB2312"/>
                <a:cs typeface="Times New Roman" panose="02020603050405020304" pitchFamily="18" charset="0"/>
              </a:rPr>
              <a:t>&lt;</a:t>
            </a:r>
            <a:r>
              <a:rPr lang="zh-CN" altLang="en-US" sz="2400" dirty="0">
                <a:latin typeface="楷体_GB2312"/>
                <a:ea typeface="楷体_GB2312"/>
                <a:cs typeface="Times New Roman" panose="02020603050405020304" pitchFamily="18" charset="0"/>
              </a:rPr>
              <a:t>返回值类型</a:t>
            </a:r>
            <a:r>
              <a:rPr lang="en-US" altLang="zh-CN" sz="2400" dirty="0">
                <a:latin typeface="楷体_GB2312"/>
                <a:ea typeface="楷体_GB2312"/>
                <a:cs typeface="Times New Roman" panose="02020603050405020304" pitchFamily="18" charset="0"/>
              </a:rPr>
              <a:t>&gt; </a:t>
            </a:r>
            <a:r>
              <a:rPr lang="zh-CN" altLang="en-US" sz="2400" dirty="0">
                <a:latin typeface="楷体_GB2312"/>
                <a:ea typeface="楷体_GB2312"/>
                <a:cs typeface="Times New Roman" panose="02020603050405020304" pitchFamily="18" charset="0"/>
              </a:rPr>
              <a:t>不一致，则</a:t>
            </a:r>
            <a:r>
              <a:rPr lang="zh-CN" altLang="en-US" sz="2400" dirty="0">
                <a:solidFill>
                  <a:srgbClr val="FF0000"/>
                </a:solidFill>
                <a:latin typeface="楷体_GB2312"/>
                <a:ea typeface="楷体_GB2312"/>
                <a:cs typeface="Times New Roman" panose="02020603050405020304" pitchFamily="18" charset="0"/>
              </a:rPr>
              <a:t>把</a:t>
            </a:r>
            <a:r>
              <a:rPr lang="en-US" altLang="zh-CN" sz="2400" dirty="0">
                <a:solidFill>
                  <a:srgbClr val="FF0000"/>
                </a:solidFill>
                <a:latin typeface="楷体_GB2312"/>
                <a:ea typeface="楷体_GB2312"/>
                <a:cs typeface="Times New Roman" panose="02020603050405020304" pitchFamily="18" charset="0"/>
              </a:rPr>
              <a:t>&lt;</a:t>
            </a:r>
            <a:r>
              <a:rPr lang="zh-CN" altLang="en-US" sz="2400" dirty="0">
                <a:solidFill>
                  <a:srgbClr val="FF0000"/>
                </a:solidFill>
                <a:latin typeface="楷体_GB2312"/>
                <a:ea typeface="楷体_GB2312"/>
                <a:cs typeface="Times New Roman" panose="02020603050405020304" pitchFamily="18" charset="0"/>
              </a:rPr>
              <a:t>表达式</a:t>
            </a:r>
            <a:r>
              <a:rPr lang="en-US" altLang="zh-CN" sz="2400" dirty="0">
                <a:solidFill>
                  <a:srgbClr val="FF0000"/>
                </a:solidFill>
                <a:latin typeface="楷体_GB2312"/>
                <a:ea typeface="楷体_GB2312"/>
                <a:cs typeface="Times New Roman" panose="02020603050405020304" pitchFamily="18" charset="0"/>
              </a:rPr>
              <a:t>&gt;</a:t>
            </a:r>
            <a:r>
              <a:rPr lang="zh-CN" altLang="en-US" sz="2400" dirty="0">
                <a:solidFill>
                  <a:srgbClr val="FF0000"/>
                </a:solidFill>
                <a:latin typeface="楷体_GB2312"/>
                <a:ea typeface="楷体_GB2312"/>
                <a:cs typeface="Times New Roman" panose="02020603050405020304" pitchFamily="18" charset="0"/>
              </a:rPr>
              <a:t>隐式转换为</a:t>
            </a:r>
            <a:r>
              <a:rPr lang="en-US" altLang="zh-CN" sz="2400" dirty="0">
                <a:solidFill>
                  <a:srgbClr val="FF0000"/>
                </a:solidFill>
                <a:latin typeface="楷体_GB2312"/>
                <a:ea typeface="楷体_GB2312"/>
                <a:cs typeface="Times New Roman" panose="02020603050405020304" pitchFamily="18" charset="0"/>
              </a:rPr>
              <a:t>&lt;</a:t>
            </a:r>
            <a:r>
              <a:rPr lang="zh-CN" altLang="en-US" sz="2400" dirty="0">
                <a:solidFill>
                  <a:srgbClr val="FF0000"/>
                </a:solidFill>
                <a:latin typeface="楷体_GB2312"/>
                <a:ea typeface="楷体_GB2312"/>
                <a:cs typeface="Times New Roman" panose="02020603050405020304" pitchFamily="18" charset="0"/>
              </a:rPr>
              <a:t>返回值类型</a:t>
            </a:r>
            <a:r>
              <a:rPr lang="en-US" altLang="zh-CN" sz="2400" dirty="0">
                <a:solidFill>
                  <a:srgbClr val="FF0000"/>
                </a:solidFill>
                <a:latin typeface="楷体_GB2312"/>
                <a:ea typeface="楷体_GB2312"/>
                <a:cs typeface="Times New Roman" panose="02020603050405020304" pitchFamily="18" charset="0"/>
              </a:rPr>
              <a:t>&gt;</a:t>
            </a:r>
            <a:r>
              <a:rPr lang="en-US" altLang="zh-CN" sz="2400" dirty="0">
                <a:latin typeface="楷体_GB2312"/>
                <a:ea typeface="楷体_GB2312"/>
                <a:cs typeface="Times New Roman" panose="02020603050405020304" pitchFamily="18" charset="0"/>
              </a:rPr>
              <a:t> </a:t>
            </a:r>
            <a:r>
              <a:rPr lang="zh-CN" altLang="en-US" sz="2400" dirty="0">
                <a:latin typeface="楷体_GB2312"/>
                <a:ea typeface="楷体_GB2312"/>
                <a:cs typeface="Times New Roman" panose="02020603050405020304" pitchFamily="18" charset="0"/>
              </a:rPr>
              <a:t>。</a:t>
            </a:r>
          </a:p>
          <a:p>
            <a:pPr lvl="1" algn="just" eaLnBrk="1" hangingPunct="1">
              <a:buFont typeface="Wingdings" panose="05000000000000000000" pitchFamily="2" charset="2"/>
              <a:buChar char="l"/>
              <a:defRPr/>
            </a:pPr>
            <a:r>
              <a:rPr lang="zh-CN" altLang="en-US" sz="2400" dirty="0">
                <a:latin typeface="楷体_GB2312"/>
                <a:ea typeface="楷体_GB2312"/>
                <a:cs typeface="Times New Roman" panose="02020603050405020304" pitchFamily="18" charset="0"/>
              </a:rPr>
              <a:t>在函数体中</a:t>
            </a:r>
            <a:r>
              <a:rPr lang="zh-CN" altLang="en-US" sz="2400" dirty="0">
                <a:solidFill>
                  <a:srgbClr val="FF0000"/>
                </a:solidFill>
                <a:latin typeface="楷体_GB2312"/>
                <a:ea typeface="楷体_GB2312"/>
                <a:cs typeface="Times New Roman" panose="02020603050405020304" pitchFamily="18" charset="0"/>
              </a:rPr>
              <a:t>不能用</a:t>
            </a:r>
            <a:r>
              <a:rPr lang="en-US" altLang="zh-CN" sz="2400" dirty="0" err="1">
                <a:solidFill>
                  <a:srgbClr val="FF0000"/>
                </a:solidFill>
                <a:latin typeface="楷体_GB2312"/>
                <a:ea typeface="楷体_GB2312"/>
                <a:cs typeface="Times New Roman" panose="02020603050405020304" pitchFamily="18" charset="0"/>
              </a:rPr>
              <a:t>goto</a:t>
            </a:r>
            <a:r>
              <a:rPr lang="zh-CN" altLang="en-US" sz="2400" dirty="0">
                <a:solidFill>
                  <a:srgbClr val="FF0000"/>
                </a:solidFill>
                <a:latin typeface="楷体_GB2312"/>
                <a:ea typeface="楷体_GB2312"/>
                <a:cs typeface="Times New Roman" panose="02020603050405020304" pitchFamily="18" charset="0"/>
              </a:rPr>
              <a:t>语句转出和转入函数体</a:t>
            </a:r>
            <a:r>
              <a:rPr lang="zh-CN" altLang="en-US" sz="2400" dirty="0">
                <a:latin typeface="楷体_GB2312"/>
                <a:ea typeface="楷体_GB2312"/>
                <a:cs typeface="Times New Roman" panose="02020603050405020304" pitchFamily="18" charset="0"/>
              </a:rPr>
              <a:t>。</a:t>
            </a:r>
          </a:p>
        </p:txBody>
      </p:sp>
      <p:sp>
        <p:nvSpPr>
          <p:cNvPr id="5" name="Rectangle 2">
            <a:extLst>
              <a:ext uri="{FF2B5EF4-FFF2-40B4-BE49-F238E27FC236}">
                <a16:creationId xmlns:a16="http://schemas.microsoft.com/office/drawing/2014/main" id="{6B6B5763-C5DD-421D-B7A7-57D2E8B0C3EF}"/>
              </a:ext>
            </a:extLst>
          </p:cNvPr>
          <p:cNvSpPr txBox="1">
            <a:spLocks noChangeArrowheads="1"/>
          </p:cNvSpPr>
          <p:nvPr/>
        </p:nvSpPr>
        <p:spPr bwMode="auto">
          <a:xfrm>
            <a:off x="1331640" y="2961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4.2.1 </a:t>
            </a:r>
            <a:r>
              <a:rPr lang="zh-CN" altLang="en-US" sz="4000" kern="0" dirty="0">
                <a:solidFill>
                  <a:schemeClr val="tx2"/>
                </a:solidFill>
                <a:latin typeface="楷体_GB2312"/>
                <a:ea typeface="楷体_GB2312"/>
                <a:cs typeface="+mj-cs"/>
              </a:rPr>
              <a:t>函数的定义</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31C30214-F4D8-4729-ADB9-4FD65BE1C3BE}"/>
              </a:ext>
            </a:extLst>
          </p:cNvPr>
          <p:cNvSpPr>
            <a:spLocks noGrp="1"/>
          </p:cNvSpPr>
          <p:nvPr>
            <p:ph type="sldNum" sz="quarter" idx="12"/>
          </p:nvPr>
        </p:nvSpPr>
        <p:spPr/>
        <p:txBody>
          <a:bodyPr/>
          <a:lstStyle/>
          <a:p>
            <a:pPr>
              <a:defRPr/>
            </a:pPr>
            <a:fld id="{94D79B57-46CD-4E8B-94CA-92096A47F80F}" type="slidenum">
              <a:rPr lang="zh-CN" altLang="en-US"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129B14CA-8919-4A84-BD58-DBF3CEC547A4}"/>
              </a:ext>
            </a:extLst>
          </p:cNvPr>
          <p:cNvSpPr>
            <a:spLocks noGrp="1" noChangeArrowheads="1"/>
          </p:cNvSpPr>
          <p:nvPr>
            <p:ph type="body" idx="4294967295"/>
          </p:nvPr>
        </p:nvSpPr>
        <p:spPr>
          <a:xfrm>
            <a:off x="251520" y="1628800"/>
            <a:ext cx="7959725" cy="4371975"/>
          </a:xfrm>
        </p:spPr>
        <p:txBody>
          <a:bodyPr/>
          <a:lstStyle/>
          <a:p>
            <a:pPr marL="361950" indent="-361950" algn="just" eaLnBrk="1" hangingPunct="1"/>
            <a:r>
              <a:rPr lang="zh-CN" altLang="en-US" sz="2800" dirty="0">
                <a:latin typeface="Times New Roman" panose="02020603050405020304" pitchFamily="18" charset="0"/>
                <a:ea typeface="楷体_GB2312"/>
                <a:cs typeface="Times New Roman" panose="02020603050405020304" pitchFamily="18" charset="0"/>
              </a:rPr>
              <a:t>函数调用的格式：</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函数名</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实参列表</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a:t>
            </a:r>
          </a:p>
          <a:p>
            <a:pPr marL="361950" indent="-361950" algn="just" eaLnBrk="1" hangingPunct="1"/>
            <a:endParaRPr lang="en-US" altLang="zh-CN" sz="1000" b="1" dirty="0">
              <a:solidFill>
                <a:srgbClr val="0070C0"/>
              </a:solidFill>
              <a:latin typeface="Times New Roman" panose="02020603050405020304" pitchFamily="18" charset="0"/>
              <a:ea typeface="楷体_GB2312"/>
              <a:cs typeface="Times New Roman" panose="02020603050405020304" pitchFamily="18" charset="0"/>
            </a:endParaRPr>
          </a:p>
          <a:p>
            <a:pPr marL="361950" indent="-361950" algn="just" eaLnBrk="1" hangingPunct="1"/>
            <a:r>
              <a:rPr lang="zh-CN" altLang="en-US" sz="2800" dirty="0">
                <a:latin typeface="Times New Roman" panose="02020603050405020304" pitchFamily="18" charset="0"/>
                <a:ea typeface="楷体_GB2312"/>
                <a:cs typeface="Times New Roman" panose="02020603050405020304" pitchFamily="18" charset="0"/>
              </a:rPr>
              <a:t>执行过程：</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计算实参的值；</a:t>
            </a:r>
            <a:endParaRPr lang="en-US" altLang="zh-CN" sz="2400" dirty="0">
              <a:latin typeface="Times New Roman" panose="02020603050405020304" pitchFamily="18" charset="0"/>
              <a:ea typeface="楷体_GB2312"/>
              <a:cs typeface="Times New Roman" panose="02020603050405020304" pitchFamily="18" charset="0"/>
            </a:endParaRPr>
          </a:p>
          <a:p>
            <a:pPr marL="1420813" lvl="2" indent="-342900" algn="just"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C++</a:t>
            </a:r>
            <a:r>
              <a:rPr lang="zh-CN" altLang="en-US" sz="2000" dirty="0">
                <a:latin typeface="Times New Roman" panose="02020603050405020304" pitchFamily="18" charset="0"/>
                <a:ea typeface="楷体_GB2312"/>
                <a:cs typeface="Times New Roman" panose="02020603050405020304" pitchFamily="18" charset="0"/>
              </a:rPr>
              <a:t>没有规定实参之间的计算次序。</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把实参值传递形参；</a:t>
            </a:r>
            <a:endParaRPr lang="en-US" altLang="zh-CN" sz="2400" dirty="0">
              <a:latin typeface="Times New Roman" panose="02020603050405020304" pitchFamily="18" charset="0"/>
              <a:ea typeface="楷体_GB2312"/>
              <a:cs typeface="Times New Roman" panose="02020603050405020304" pitchFamily="18" charset="0"/>
            </a:endParaRPr>
          </a:p>
          <a:p>
            <a:pPr marL="1420813" lvl="2" indent="-342900" algn="just"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当实参与形参的个数不等时，编译报错；当实参与形参的类型不同时先进行隐式转换，当转换不成功时编译报错。</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执行函数体；</a:t>
            </a:r>
          </a:p>
          <a:p>
            <a:pPr marL="906463" lvl="1" algn="just"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执行</a:t>
            </a:r>
            <a:r>
              <a:rPr lang="en-US" altLang="zh-CN" sz="2400" dirty="0">
                <a:latin typeface="Times New Roman" panose="02020603050405020304" pitchFamily="18" charset="0"/>
                <a:ea typeface="楷体_GB2312"/>
                <a:cs typeface="Times New Roman" panose="02020603050405020304" pitchFamily="18" charset="0"/>
              </a:rPr>
              <a:t>return</a:t>
            </a:r>
            <a:r>
              <a:rPr lang="zh-CN" altLang="en-US" sz="2400" dirty="0">
                <a:latin typeface="Times New Roman" panose="02020603050405020304" pitchFamily="18" charset="0"/>
                <a:ea typeface="楷体_GB2312"/>
                <a:cs typeface="Times New Roman" panose="02020603050405020304" pitchFamily="18" charset="0"/>
              </a:rPr>
              <a:t>语句返回函数调用点，调用点获得返回值（如果有返回值）并执行调用之后的操作。</a:t>
            </a:r>
          </a:p>
        </p:txBody>
      </p:sp>
      <p:sp>
        <p:nvSpPr>
          <p:cNvPr id="4" name="Rectangle 2">
            <a:extLst>
              <a:ext uri="{FF2B5EF4-FFF2-40B4-BE49-F238E27FC236}">
                <a16:creationId xmlns:a16="http://schemas.microsoft.com/office/drawing/2014/main" id="{6C0AB825-0743-4AEF-8B22-A7D292ECC593}"/>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4.2.2 </a:t>
            </a:r>
            <a:r>
              <a:rPr lang="zh-CN" altLang="en-US" sz="4000" kern="0" dirty="0">
                <a:solidFill>
                  <a:schemeClr val="tx2"/>
                </a:solidFill>
                <a:latin typeface="+mj-lt"/>
                <a:ea typeface="楷体_GB2312"/>
                <a:cs typeface="+mj-cs"/>
              </a:rPr>
              <a:t>函数的调用</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90E3CCCC-2998-4F67-AF3A-2FDF29E9D2E0}"/>
              </a:ext>
            </a:extLst>
          </p:cNvPr>
          <p:cNvSpPr>
            <a:spLocks noGrp="1"/>
          </p:cNvSpPr>
          <p:nvPr>
            <p:ph type="sldNum" sz="quarter" idx="12"/>
          </p:nvPr>
        </p:nvSpPr>
        <p:spPr/>
        <p:txBody>
          <a:bodyPr/>
          <a:lstStyle/>
          <a:p>
            <a:pPr>
              <a:defRPr/>
            </a:pPr>
            <a:fld id="{94D79B57-46CD-4E8B-94CA-92096A47F80F}" type="slidenum">
              <a:rPr lang="zh-CN" altLang="en-US"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29DD36E1-F07B-4797-9D0A-D40457F0C00A}"/>
              </a:ext>
            </a:extLst>
          </p:cNvPr>
          <p:cNvSpPr>
            <a:spLocks noGrp="1" noChangeArrowheads="1"/>
          </p:cNvSpPr>
          <p:nvPr>
            <p:ph type="body" idx="4294967295"/>
          </p:nvPr>
        </p:nvSpPr>
        <p:spPr>
          <a:xfrm>
            <a:off x="570706" y="1628800"/>
            <a:ext cx="8002588" cy="4606925"/>
          </a:xfrm>
        </p:spPr>
        <p:txBody>
          <a:bodyPr/>
          <a:lstStyle/>
          <a:p>
            <a:pPr marL="361950" indent="-361950" algn="just" eaLnBrk="1" hangingPunct="1">
              <a:defRPr/>
            </a:pPr>
            <a:r>
              <a:rPr lang="zh-CN" altLang="zh-CN" sz="2800" dirty="0">
                <a:latin typeface="Times New Roman" panose="02020603050405020304" pitchFamily="18" charset="0"/>
                <a:ea typeface="楷体_GB2312"/>
                <a:cs typeface="Times New Roman" panose="02020603050405020304" pitchFamily="18" charset="0"/>
              </a:rPr>
              <a:t>函数声明</a:t>
            </a:r>
            <a:endParaRPr lang="en-US" altLang="zh-CN" sz="2800" dirty="0">
              <a:latin typeface="Times New Roman" panose="02020603050405020304" pitchFamily="18" charset="0"/>
              <a:ea typeface="楷体_GB2312"/>
              <a:cs typeface="Times New Roman" panose="02020603050405020304" pitchFamily="18" charset="0"/>
            </a:endParaRPr>
          </a:p>
          <a:p>
            <a:pPr marL="762000" lvl="1" indent="-3619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函数定义</a:t>
            </a:r>
            <a:r>
              <a:rPr lang="zh-CN" altLang="en-US" sz="2400" dirty="0">
                <a:solidFill>
                  <a:srgbClr val="FF0000"/>
                </a:solidFill>
                <a:latin typeface="Times New Roman" panose="02020603050405020304" pitchFamily="18" charset="0"/>
                <a:ea typeface="楷体_GB2312"/>
                <a:cs typeface="Times New Roman" panose="02020603050405020304" pitchFamily="18" charset="0"/>
                <a:sym typeface="Arial" panose="020B0604020202020204" pitchFamily="34" charset="0"/>
              </a:rPr>
              <a:t>在源文件中调用点之后、在其它源文件中、在</a:t>
            </a:r>
            <a:r>
              <a:rPr lang="en-US" altLang="zh-CN" sz="2400" dirty="0">
                <a:solidFill>
                  <a:srgbClr val="FF0000"/>
                </a:solidFill>
                <a:latin typeface="Times New Roman" panose="02020603050405020304" pitchFamily="18" charset="0"/>
                <a:ea typeface="楷体_GB2312"/>
                <a:cs typeface="Times New Roman" panose="02020603050405020304" pitchFamily="18" charset="0"/>
                <a:sym typeface="Arial" panose="020B0604020202020204" pitchFamily="34" charset="0"/>
              </a:rPr>
              <a:t>C++</a:t>
            </a:r>
            <a:r>
              <a:rPr lang="zh-CN" altLang="en-US" sz="2400" dirty="0">
                <a:solidFill>
                  <a:srgbClr val="FF0000"/>
                </a:solidFill>
                <a:latin typeface="Times New Roman" panose="02020603050405020304" pitchFamily="18" charset="0"/>
                <a:ea typeface="楷体_GB2312"/>
                <a:cs typeface="Times New Roman" panose="02020603050405020304" pitchFamily="18" charset="0"/>
                <a:sym typeface="Arial" panose="020B0604020202020204" pitchFamily="34" charset="0"/>
              </a:rPr>
              <a:t>标准库中</a:t>
            </a:r>
            <a:r>
              <a:rPr lang="zh-CN" altLang="en-US" sz="2400" dirty="0">
                <a:latin typeface="Times New Roman" panose="02020603050405020304" pitchFamily="18" charset="0"/>
                <a:ea typeface="楷体_GB2312"/>
                <a:cs typeface="Times New Roman" panose="02020603050405020304" pitchFamily="18" charset="0"/>
                <a:sym typeface="Arial" panose="020B0604020202020204" pitchFamily="34" charset="0"/>
              </a:rPr>
              <a:t>，则需要在调用前对函数进行声明。</a:t>
            </a:r>
          </a:p>
          <a:p>
            <a:pPr marL="762000" lvl="1" indent="-3619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函数声明</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使得编译程序能够对函数调用的合法性进行检查</a:t>
            </a:r>
            <a:r>
              <a:rPr lang="zh-CN" altLang="en-US" sz="2400" dirty="0">
                <a:latin typeface="Times New Roman" panose="02020603050405020304" pitchFamily="18" charset="0"/>
                <a:ea typeface="楷体_GB2312"/>
                <a:cs typeface="Times New Roman" panose="02020603050405020304" pitchFamily="18" charset="0"/>
              </a:rPr>
              <a:t>，并产生函数调用的正确代码。</a:t>
            </a:r>
            <a:endParaRPr lang="en-US" altLang="zh-CN" sz="2400" dirty="0">
              <a:latin typeface="Times New Roman" panose="02020603050405020304" pitchFamily="18" charset="0"/>
              <a:ea typeface="楷体_GB2312"/>
              <a:cs typeface="Times New Roman" panose="02020603050405020304" pitchFamily="18" charset="0"/>
            </a:endParaRPr>
          </a:p>
          <a:p>
            <a:pPr marL="762000" lvl="1" indent="-361950" algn="just"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格式：</a:t>
            </a:r>
            <a:r>
              <a:rPr lang="en-US" altLang="zh-CN" sz="2400" b="1" i="1" dirty="0">
                <a:solidFill>
                  <a:srgbClr val="0070C0"/>
                </a:solidFill>
                <a:latin typeface="Times New Roman" panose="02020603050405020304" pitchFamily="18" charset="0"/>
                <a:ea typeface="楷体_GB2312"/>
                <a:cs typeface="Times New Roman" panose="02020603050405020304" pitchFamily="18" charset="0"/>
              </a:rPr>
              <a:t>extern</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返回值类型</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 &lt;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函数名</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&gt;(&lt;</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形参列表</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&gt;); </a:t>
            </a:r>
          </a:p>
          <a:p>
            <a:pPr marL="1227138" lvl="2" eaLnBrk="1" hangingPunct="1">
              <a:buFont typeface="Wingdings" panose="05000000000000000000" pitchFamily="2" charset="2"/>
              <a:buChar char="Ø"/>
              <a:defRPr/>
            </a:pPr>
            <a:r>
              <a:rPr lang="zh-CN" altLang="en-US" sz="2000" dirty="0">
                <a:latin typeface="Times New Roman" panose="02020603050405020304" pitchFamily="18" charset="0"/>
                <a:ea typeface="楷体_GB2312"/>
                <a:cs typeface="Times New Roman" panose="02020603050405020304" pitchFamily="18" charset="0"/>
              </a:rPr>
              <a:t>这里，</a:t>
            </a:r>
            <a:r>
              <a:rPr lang="en-US" altLang="zh-CN" sz="2000" dirty="0">
                <a:latin typeface="Times New Roman" panose="02020603050405020304" pitchFamily="18" charset="0"/>
                <a:ea typeface="楷体_GB2312"/>
                <a:cs typeface="Times New Roman" panose="02020603050405020304" pitchFamily="18" charset="0"/>
              </a:rPr>
              <a:t>&lt;</a:t>
            </a:r>
            <a:r>
              <a:rPr lang="zh-CN" altLang="en-US" sz="2000" dirty="0">
                <a:latin typeface="Times New Roman" panose="02020603050405020304" pitchFamily="18" charset="0"/>
                <a:ea typeface="楷体_GB2312"/>
                <a:cs typeface="Times New Roman" panose="02020603050405020304" pitchFamily="18" charset="0"/>
              </a:rPr>
              <a:t>形参列表</a:t>
            </a:r>
            <a:r>
              <a:rPr lang="en-US" altLang="zh-CN" sz="2000" dirty="0">
                <a:latin typeface="Times New Roman" panose="02020603050405020304" pitchFamily="18" charset="0"/>
                <a:ea typeface="楷体_GB2312"/>
                <a:cs typeface="Times New Roman" panose="02020603050405020304" pitchFamily="18" charset="0"/>
              </a:rPr>
              <a:t>&gt;</a:t>
            </a:r>
            <a:r>
              <a:rPr lang="zh-CN" altLang="en-US" sz="2000" dirty="0">
                <a:latin typeface="Times New Roman" panose="02020603050405020304" pitchFamily="18" charset="0"/>
                <a:ea typeface="楷体_GB2312"/>
                <a:cs typeface="Times New Roman" panose="02020603050405020304" pitchFamily="18" charset="0"/>
              </a:rPr>
              <a:t>中可以只列出形参的类型而不写形参名</a:t>
            </a:r>
            <a:endParaRPr lang="en-US" altLang="zh-CN" sz="2000" dirty="0">
              <a:latin typeface="Times New Roman" panose="02020603050405020304" pitchFamily="18" charset="0"/>
              <a:ea typeface="楷体_GB2312"/>
              <a:cs typeface="Times New Roman" panose="02020603050405020304" pitchFamily="18" charset="0"/>
            </a:endParaRPr>
          </a:p>
          <a:p>
            <a:pPr marL="1227138" lvl="2" eaLnBrk="1" hangingPunct="1">
              <a:buFont typeface="Wingdings" panose="05000000000000000000" pitchFamily="2" charset="2"/>
              <a:buChar char="Ø"/>
              <a:defRPr/>
            </a:pPr>
            <a:endParaRPr lang="en-US" altLang="zh-CN" sz="1000" dirty="0">
              <a:latin typeface="Times New Roman" panose="02020603050405020304" pitchFamily="18" charset="0"/>
              <a:ea typeface="楷体_GB2312"/>
              <a:cs typeface="Times New Roman" panose="02020603050405020304" pitchFamily="18" charset="0"/>
            </a:endParaRPr>
          </a:p>
          <a:p>
            <a:pPr marL="342900" lvl="1" indent="-342900" eaLnBrk="1" hangingPunct="1">
              <a:buFont typeface="Wingdings" panose="05000000000000000000" pitchFamily="2" charset="2"/>
              <a:buChar char="¢"/>
              <a:defRPr/>
            </a:pPr>
            <a:r>
              <a:rPr lang="zh-CN" altLang="en-US" dirty="0">
                <a:latin typeface="Times New Roman" pitchFamily="18" charset="0"/>
                <a:ea typeface="楷体_GB2312"/>
                <a:cs typeface="Times New Roman" pitchFamily="18" charset="0"/>
              </a:rPr>
              <a:t>变量的定义与声明： </a:t>
            </a:r>
            <a:endParaRPr lang="en-US" altLang="zh-CN" dirty="0">
              <a:latin typeface="Times New Roman" pitchFamily="18" charset="0"/>
              <a:ea typeface="楷体_GB2312"/>
              <a:cs typeface="Times New Roman" pitchFamily="18" charset="0"/>
            </a:endParaRPr>
          </a:p>
          <a:p>
            <a:pPr lvl="1"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变量定义需要分配内存空间，变量声明则不需要；</a:t>
            </a:r>
            <a:endParaRPr lang="en-US" altLang="zh-CN" sz="2400" dirty="0">
              <a:latin typeface="Times New Roman" pitchFamily="18" charset="0"/>
              <a:ea typeface="楷体_GB2312"/>
              <a:cs typeface="Times New Roman" pitchFamily="18" charset="0"/>
            </a:endParaRPr>
          </a:p>
          <a:p>
            <a:pPr lvl="1"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变量定义需要初始化，变量声明则不需要。</a:t>
            </a:r>
            <a:endParaRPr lang="en-US" altLang="zh-CN" sz="2400" dirty="0">
              <a:latin typeface="Times New Roman" pitchFamily="18" charset="0"/>
              <a:ea typeface="楷体_GB2312"/>
              <a:cs typeface="Times New Roman" pitchFamily="18" charset="0"/>
            </a:endParaRPr>
          </a:p>
          <a:p>
            <a:pPr marL="84138" indent="0" eaLnBrk="1" hangingPunct="1">
              <a:buFont typeface="Wingdings" panose="05000000000000000000" pitchFamily="2" charset="2"/>
              <a:buNone/>
              <a:defRPr/>
            </a:pPr>
            <a:endParaRPr lang="zh-CN" altLang="en-US" sz="2600" dirty="0">
              <a:latin typeface="Times New Roman" panose="02020603050405020304" pitchFamily="18" charset="0"/>
              <a:ea typeface="楷体_GB2312"/>
              <a:cs typeface="Times New Roman" panose="02020603050405020304" pitchFamily="18" charset="0"/>
            </a:endParaRPr>
          </a:p>
          <a:p>
            <a:pPr marL="361950" indent="-361950" algn="just" eaLnBrk="1" hangingPunct="1">
              <a:buFont typeface="Wingdings" panose="05000000000000000000" pitchFamily="2" charset="2"/>
              <a:buChar char="Ø"/>
              <a:defRPr/>
            </a:pPr>
            <a:endParaRPr lang="zh-CN" altLang="en-US" sz="26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990739CB-0898-4EDC-859D-631A2336CE34}"/>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4.2.2 </a:t>
            </a:r>
            <a:r>
              <a:rPr lang="zh-CN" altLang="en-US" sz="4000" kern="0" dirty="0">
                <a:solidFill>
                  <a:schemeClr val="tx2"/>
                </a:solidFill>
                <a:latin typeface="+mj-lt"/>
                <a:ea typeface="楷体_GB2312"/>
                <a:cs typeface="+mj-cs"/>
              </a:rPr>
              <a:t>函数的调用</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20273058-F72C-4F5C-BB52-62BCC6CD352D}"/>
              </a:ext>
            </a:extLst>
          </p:cNvPr>
          <p:cNvSpPr>
            <a:spLocks noGrp="1"/>
          </p:cNvSpPr>
          <p:nvPr>
            <p:ph type="sldNum" sz="quarter" idx="12"/>
          </p:nvPr>
        </p:nvSpPr>
        <p:spPr/>
        <p:txBody>
          <a:bodyPr/>
          <a:lstStyle/>
          <a:p>
            <a:pPr>
              <a:defRPr/>
            </a:pPr>
            <a:fld id="{94D79B57-46CD-4E8B-94CA-92096A47F80F}" type="slidenum">
              <a:rPr lang="zh-CN" altLang="en-US" smtClean="0"/>
              <a:pPr>
                <a:defRPr/>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xEl>
                                              <p:pRg st="6" end="6"/>
                                            </p:txEl>
                                          </p:spTgt>
                                        </p:tgtEl>
                                        <p:attrNameLst>
                                          <p:attrName>style.visibility</p:attrName>
                                        </p:attrNameLst>
                                      </p:cBhvr>
                                      <p:to>
                                        <p:strVal val="visible"/>
                                      </p:to>
                                    </p:set>
                                    <p:animEffect transition="in" filter="fade">
                                      <p:cBhvr>
                                        <p:cTn id="7" dur="500"/>
                                        <p:tgtEl>
                                          <p:spTgt spid="2048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7" end="7"/>
                                            </p:txEl>
                                          </p:spTgt>
                                        </p:tgtEl>
                                        <p:attrNameLst>
                                          <p:attrName>style.visibility</p:attrName>
                                        </p:attrNameLst>
                                      </p:cBhvr>
                                      <p:to>
                                        <p:strVal val="visible"/>
                                      </p:to>
                                    </p:set>
                                    <p:animEffect transition="in" filter="fade">
                                      <p:cBhvr>
                                        <p:cTn id="10" dur="500"/>
                                        <p:tgtEl>
                                          <p:spTgt spid="2048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8" end="8"/>
                                            </p:txEl>
                                          </p:spTgt>
                                        </p:tgtEl>
                                        <p:attrNameLst>
                                          <p:attrName>style.visibility</p:attrName>
                                        </p:attrNameLst>
                                      </p:cBhvr>
                                      <p:to>
                                        <p:strVal val="visible"/>
                                      </p:to>
                                    </p:set>
                                    <p:animEffect transition="in" filter="fade">
                                      <p:cBhvr>
                                        <p:cTn id="13" dur="500"/>
                                        <p:tgtEl>
                                          <p:spTgt spid="204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A967E568-DD18-40E1-8995-63F5F5974C15}"/>
              </a:ext>
            </a:extLst>
          </p:cNvPr>
          <p:cNvSpPr txBox="1">
            <a:spLocks noChangeArrowheads="1"/>
          </p:cNvSpPr>
          <p:nvPr/>
        </p:nvSpPr>
        <p:spPr bwMode="auto">
          <a:xfrm>
            <a:off x="5436096" y="1544217"/>
            <a:ext cx="2147888" cy="1938338"/>
          </a:xfrm>
          <a:prstGeom prst="rect">
            <a:avLst/>
          </a:prstGeom>
          <a:solidFill>
            <a:schemeClr val="bg1"/>
          </a:solidFill>
          <a:ln w="38100">
            <a:solidFill>
              <a:srgbClr val="000000"/>
            </a:solidFill>
            <a:prstDash val="dash"/>
            <a:miter lim="800000"/>
            <a:headEnd/>
            <a:tailEnd/>
          </a:ln>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2000" dirty="0">
                <a:solidFill>
                  <a:srgbClr val="00B050"/>
                </a:solidFill>
                <a:latin typeface="+mn-lt"/>
                <a:cs typeface="Times New Roman" panose="02020603050405020304" pitchFamily="18" charset="0"/>
              </a:rPr>
              <a:t>//file2.cpp</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void g()    </a:t>
            </a:r>
            <a:r>
              <a:rPr lang="en-US" altLang="zh-CN" sz="2000" dirty="0">
                <a:solidFill>
                  <a:srgbClr val="00B050"/>
                </a:solidFill>
                <a:latin typeface="+mn-lt"/>
                <a:cs typeface="Times New Roman" panose="02020603050405020304" pitchFamily="18" charset="0"/>
              </a:rPr>
              <a:t>// </a:t>
            </a:r>
            <a:r>
              <a:rPr lang="zh-CN" altLang="en-US" sz="2000" dirty="0">
                <a:solidFill>
                  <a:srgbClr val="00B050"/>
                </a:solidFill>
                <a:latin typeface="+mn-lt"/>
                <a:cs typeface="Times New Roman" panose="02020603050405020304" pitchFamily="18" charset="0"/>
              </a:rPr>
              <a:t>定义</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  </a:t>
            </a:r>
            <a:r>
              <a:rPr lang="en-US" altLang="zh-CN" sz="2000" dirty="0">
                <a:solidFill>
                  <a:srgbClr val="0070C0"/>
                </a:solidFill>
                <a:latin typeface="+mn-lt"/>
                <a:cs typeface="Times New Roman" panose="02020603050405020304" pitchFamily="18" charset="0"/>
              </a:rPr>
              <a:t>extern int x, y; </a:t>
            </a:r>
            <a:endParaRPr lang="zh-CN" altLang="en-US" sz="2000" dirty="0">
              <a:solidFill>
                <a:srgbClr val="0070C0"/>
              </a:solidFill>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zh-CN" altLang="en-US" sz="2000" dirty="0">
                <a:solidFill>
                  <a:srgbClr val="FF0000"/>
                </a:solidFill>
                <a:latin typeface="+mn-lt"/>
                <a:cs typeface="Times New Roman" panose="02020603050405020304" pitchFamily="18" charset="0"/>
              </a:rPr>
              <a:t>   </a:t>
            </a:r>
            <a:r>
              <a:rPr lang="en-US" altLang="zh-CN" sz="2000" dirty="0">
                <a:solidFill>
                  <a:srgbClr val="FF0000"/>
                </a:solidFill>
                <a:latin typeface="+mn-lt"/>
                <a:cs typeface="Times New Roman" panose="02020603050405020304" pitchFamily="18" charset="0"/>
              </a:rPr>
              <a:t>int z;</a:t>
            </a:r>
            <a:endParaRPr lang="zh-CN" altLang="en-US" sz="2000" dirty="0">
              <a:solidFill>
                <a:srgbClr val="FF0000"/>
              </a:solidFill>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zh-CN" altLang="en-US" sz="2000" dirty="0">
                <a:solidFill>
                  <a:srgbClr val="FF0000"/>
                </a:solidFill>
                <a:latin typeface="+mn-lt"/>
                <a:cs typeface="Times New Roman" panose="02020603050405020304" pitchFamily="18" charset="0"/>
              </a:rPr>
              <a:t>   </a:t>
            </a:r>
            <a:r>
              <a:rPr lang="en-US" altLang="zh-CN" sz="2000" dirty="0">
                <a:solidFill>
                  <a:srgbClr val="FF0000"/>
                </a:solidFill>
                <a:latin typeface="+mn-lt"/>
                <a:cs typeface="Times New Roman" panose="02020603050405020304" pitchFamily="18" charset="0"/>
              </a:rPr>
              <a:t>z = x + y;</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a:t>
            </a:r>
          </a:p>
        </p:txBody>
      </p:sp>
      <p:sp>
        <p:nvSpPr>
          <p:cNvPr id="23555" name="Text Box 3">
            <a:extLst>
              <a:ext uri="{FF2B5EF4-FFF2-40B4-BE49-F238E27FC236}">
                <a16:creationId xmlns:a16="http://schemas.microsoft.com/office/drawing/2014/main" id="{F6005307-44B2-4BAB-9BD3-499F45FF56F9}"/>
              </a:ext>
            </a:extLst>
          </p:cNvPr>
          <p:cNvSpPr txBox="1">
            <a:spLocks noChangeArrowheads="1"/>
          </p:cNvSpPr>
          <p:nvPr/>
        </p:nvSpPr>
        <p:spPr bwMode="auto">
          <a:xfrm>
            <a:off x="1043608" y="1544217"/>
            <a:ext cx="3371850" cy="5016500"/>
          </a:xfrm>
          <a:prstGeom prst="rect">
            <a:avLst/>
          </a:prstGeom>
          <a:solidFill>
            <a:schemeClr val="bg1"/>
          </a:solidFill>
          <a:ln w="38100">
            <a:solidFill>
              <a:srgbClr val="000000"/>
            </a:solidFill>
            <a:prstDash val="dash"/>
            <a:miter lim="800000"/>
            <a:headEnd/>
            <a:tailEnd/>
          </a:ln>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2000" dirty="0">
                <a:solidFill>
                  <a:srgbClr val="00B050"/>
                </a:solidFill>
                <a:latin typeface="+mn-lt"/>
                <a:cs typeface="Times New Roman" panose="02020603050405020304" pitchFamily="18" charset="0"/>
              </a:rPr>
              <a:t>//file1.cpp</a:t>
            </a: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int</a:t>
            </a:r>
            <a:r>
              <a:rPr lang="en-US" altLang="zh-CN" sz="2000" dirty="0">
                <a:latin typeface="+mn-lt"/>
                <a:cs typeface="Times New Roman" panose="02020603050405020304" pitchFamily="18" charset="0"/>
              </a:rPr>
              <a:t> x=0; </a:t>
            </a:r>
            <a:endParaRPr lang="zh-CN" altLang="en-US" sz="2000" dirty="0">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int</a:t>
            </a:r>
            <a:r>
              <a:rPr lang="en-US" altLang="zh-CN" sz="2000" dirty="0">
                <a:latin typeface="+mn-lt"/>
                <a:cs typeface="Times New Roman" panose="02020603050405020304" pitchFamily="18" charset="0"/>
              </a:rPr>
              <a:t> main()</a:t>
            </a:r>
            <a:endParaRPr lang="zh-CN" altLang="en-US" sz="2000" dirty="0">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a:t>
            </a:r>
            <a:r>
              <a:rPr lang="en-US" altLang="zh-CN" sz="2000" b="1" dirty="0">
                <a:solidFill>
                  <a:srgbClr val="0070C0"/>
                </a:solidFill>
                <a:latin typeface="+mn-lt"/>
                <a:cs typeface="Times New Roman" panose="02020603050405020304" pitchFamily="18" charset="0"/>
              </a:rPr>
              <a:t>void f();    </a:t>
            </a:r>
            <a:r>
              <a:rPr lang="en-US" altLang="zh-CN" sz="2000" b="1" dirty="0">
                <a:solidFill>
                  <a:srgbClr val="00B050"/>
                </a:solidFill>
                <a:latin typeface="+mn-lt"/>
                <a:cs typeface="Times New Roman" panose="02020603050405020304" pitchFamily="18" charset="0"/>
              </a:rPr>
              <a:t>// </a:t>
            </a:r>
            <a:r>
              <a:rPr lang="zh-CN" altLang="en-US" sz="2000" b="1" dirty="0">
                <a:solidFill>
                  <a:srgbClr val="00B050"/>
                </a:solidFill>
                <a:latin typeface="+mn-lt"/>
                <a:cs typeface="Times New Roman" panose="02020603050405020304" pitchFamily="18" charset="0"/>
              </a:rPr>
              <a:t>声明</a:t>
            </a:r>
          </a:p>
          <a:p>
            <a:pPr eaLnBrk="1" hangingPunct="1">
              <a:spcBef>
                <a:spcPct val="0"/>
              </a:spcBef>
              <a:buClrTx/>
              <a:buSzTx/>
              <a:buFont typeface="Arial" panose="020B0604020202020204" pitchFamily="34" charset="0"/>
              <a:buNone/>
              <a:defRPr/>
            </a:pPr>
            <a:r>
              <a:rPr lang="zh-CN" altLang="en-US" sz="2000" b="1" dirty="0">
                <a:solidFill>
                  <a:srgbClr val="0070C0"/>
                </a:solidFill>
                <a:latin typeface="+mn-lt"/>
                <a:cs typeface="Times New Roman" panose="02020603050405020304" pitchFamily="18" charset="0"/>
              </a:rPr>
              <a:t>   </a:t>
            </a:r>
            <a:r>
              <a:rPr lang="en-US" altLang="zh-CN" sz="2000" b="1" dirty="0">
                <a:solidFill>
                  <a:srgbClr val="0070C0"/>
                </a:solidFill>
                <a:latin typeface="+mn-lt"/>
                <a:cs typeface="Times New Roman" panose="02020603050405020304" pitchFamily="18" charset="0"/>
              </a:rPr>
              <a:t>extern void g();   </a:t>
            </a:r>
            <a:r>
              <a:rPr lang="en-US" altLang="zh-CN" sz="2000" b="1" dirty="0">
                <a:solidFill>
                  <a:srgbClr val="00B050"/>
                </a:solidFill>
                <a:latin typeface="+mn-lt"/>
                <a:cs typeface="Times New Roman" panose="02020603050405020304" pitchFamily="18" charset="0"/>
              </a:rPr>
              <a:t>// </a:t>
            </a:r>
            <a:r>
              <a:rPr lang="zh-CN" altLang="en-US" sz="2000" b="1" dirty="0">
                <a:solidFill>
                  <a:srgbClr val="00B050"/>
                </a:solidFill>
                <a:latin typeface="+mn-lt"/>
                <a:cs typeface="Times New Roman" panose="02020603050405020304" pitchFamily="18" charset="0"/>
              </a:rPr>
              <a:t>声明</a:t>
            </a: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   int y; </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y = x + 2;</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f();    </a:t>
            </a:r>
            <a:r>
              <a:rPr lang="en-US" altLang="zh-CN" sz="2000" dirty="0">
                <a:solidFill>
                  <a:srgbClr val="00B050"/>
                </a:solidFill>
                <a:latin typeface="+mn-lt"/>
                <a:cs typeface="Times New Roman" panose="02020603050405020304" pitchFamily="18" charset="0"/>
              </a:rPr>
              <a:t>// </a:t>
            </a:r>
            <a:r>
              <a:rPr lang="zh-CN" altLang="en-US" sz="2000" dirty="0">
                <a:solidFill>
                  <a:srgbClr val="00B050"/>
                </a:solidFill>
                <a:latin typeface="+mn-lt"/>
                <a:cs typeface="Times New Roman" panose="02020603050405020304" pitchFamily="18" charset="0"/>
              </a:rPr>
              <a:t>调用</a:t>
            </a:r>
          </a:p>
          <a:p>
            <a:pPr eaLnBrk="1" hangingPunct="1">
              <a:spcBef>
                <a:spcPct val="0"/>
              </a:spcBef>
              <a:buClrTx/>
              <a:buSzTx/>
              <a:buFont typeface="Arial" panose="020B0604020202020204" pitchFamily="34" charset="0"/>
              <a:buNone/>
              <a:defRPr/>
            </a:pP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g();   </a:t>
            </a:r>
            <a:r>
              <a:rPr lang="en-US" altLang="zh-CN" sz="2000" dirty="0">
                <a:solidFill>
                  <a:srgbClr val="00B050"/>
                </a:solidFill>
                <a:latin typeface="+mn-lt"/>
                <a:cs typeface="Times New Roman" panose="02020603050405020304" pitchFamily="18" charset="0"/>
              </a:rPr>
              <a:t>// </a:t>
            </a:r>
            <a:r>
              <a:rPr lang="zh-CN" altLang="en-US" sz="2000" dirty="0">
                <a:solidFill>
                  <a:srgbClr val="00B050"/>
                </a:solidFill>
                <a:latin typeface="+mn-lt"/>
                <a:cs typeface="Times New Roman" panose="02020603050405020304" pitchFamily="18" charset="0"/>
              </a:rPr>
              <a:t>调用</a:t>
            </a:r>
          </a:p>
          <a:p>
            <a:pPr eaLnBrk="1" hangingPunct="1">
              <a:spcBef>
                <a:spcPct val="0"/>
              </a:spcBef>
              <a:buClrTx/>
              <a:buSzTx/>
              <a:buFont typeface="Arial" panose="020B0604020202020204" pitchFamily="34" charset="0"/>
              <a:buNone/>
              <a:defRPr/>
            </a:pPr>
            <a:r>
              <a:rPr lang="zh-CN" altLang="en-US" sz="2000" dirty="0">
                <a:latin typeface="+mn-lt"/>
                <a:cs typeface="Times New Roman" panose="02020603050405020304" pitchFamily="18" charset="0"/>
              </a:rPr>
              <a:t>   </a:t>
            </a:r>
            <a:r>
              <a:rPr lang="en-US" altLang="zh-CN" sz="2000" dirty="0">
                <a:solidFill>
                  <a:srgbClr val="0070C0"/>
                </a:solidFill>
                <a:latin typeface="+mn-lt"/>
                <a:cs typeface="Times New Roman" panose="02020603050405020304" pitchFamily="18" charset="0"/>
              </a:rPr>
              <a:t>return</a:t>
            </a:r>
            <a:r>
              <a:rPr lang="en-US" altLang="zh-CN" sz="2000" dirty="0">
                <a:latin typeface="+mn-lt"/>
                <a:cs typeface="Times New Roman" panose="02020603050405020304" pitchFamily="18" charset="0"/>
              </a:rPr>
              <a:t> 0;</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a:t>
            </a:r>
          </a:p>
          <a:p>
            <a:pPr eaLnBrk="1" hangingPunct="1">
              <a:spcBef>
                <a:spcPct val="0"/>
              </a:spcBef>
              <a:buClrTx/>
              <a:buSzTx/>
              <a:buFont typeface="Arial" panose="020B0604020202020204" pitchFamily="34" charset="0"/>
              <a:buNone/>
              <a:defRPr/>
            </a:pPr>
            <a:r>
              <a:rPr lang="en-US" altLang="zh-CN" sz="2000" dirty="0">
                <a:latin typeface="+mn-lt"/>
                <a:cs typeface="Times New Roman" panose="02020603050405020304" pitchFamily="18" charset="0"/>
              </a:rPr>
              <a:t> </a:t>
            </a:r>
          </a:p>
          <a:p>
            <a:pPr eaLnBrk="1" hangingPunct="1">
              <a:spcBef>
                <a:spcPct val="0"/>
              </a:spcBef>
              <a:buClrTx/>
              <a:buSzTx/>
              <a:buFont typeface="Arial" panose="020B0604020202020204" pitchFamily="34" charset="0"/>
              <a:buNone/>
              <a:defRPr/>
            </a:pPr>
            <a:r>
              <a:rPr lang="en-US" altLang="zh-CN" sz="2000" dirty="0">
                <a:solidFill>
                  <a:srgbClr val="0070C0"/>
                </a:solidFill>
                <a:latin typeface="+mn-lt"/>
                <a:cs typeface="Times New Roman" panose="02020603050405020304" pitchFamily="18" charset="0"/>
              </a:rPr>
              <a:t>int</a:t>
            </a:r>
            <a:r>
              <a:rPr lang="en-US" altLang="zh-CN" sz="2000" dirty="0">
                <a:latin typeface="+mn-lt"/>
                <a:cs typeface="Times New Roman" panose="02020603050405020304" pitchFamily="18" charset="0"/>
              </a:rPr>
              <a:t> y=0; </a:t>
            </a:r>
            <a:endParaRPr lang="zh-CN" altLang="en-US" sz="2000" dirty="0">
              <a:latin typeface="+mn-lt"/>
              <a:cs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void f()   </a:t>
            </a:r>
            <a:r>
              <a:rPr lang="en-US" altLang="zh-CN" sz="2000" dirty="0">
                <a:solidFill>
                  <a:srgbClr val="00B050"/>
                </a:solidFill>
                <a:latin typeface="+mn-lt"/>
                <a:cs typeface="Times New Roman" panose="02020603050405020304" pitchFamily="18" charset="0"/>
              </a:rPr>
              <a:t>// </a:t>
            </a:r>
            <a:r>
              <a:rPr lang="zh-CN" altLang="en-US" sz="2000" dirty="0">
                <a:solidFill>
                  <a:srgbClr val="00B050"/>
                </a:solidFill>
                <a:latin typeface="+mn-lt"/>
                <a:cs typeface="Times New Roman" panose="02020603050405020304" pitchFamily="18" charset="0"/>
              </a:rPr>
              <a:t>定义</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  x = y + 1;</a:t>
            </a:r>
          </a:p>
          <a:p>
            <a:pPr eaLnBrk="1" hangingPunct="1">
              <a:spcBef>
                <a:spcPct val="0"/>
              </a:spcBef>
              <a:buClrTx/>
              <a:buSzTx/>
              <a:buFont typeface="Arial" panose="020B0604020202020204" pitchFamily="34" charset="0"/>
              <a:buNone/>
              <a:defRPr/>
            </a:pPr>
            <a:r>
              <a:rPr lang="en-US" altLang="zh-CN" sz="2000" dirty="0">
                <a:solidFill>
                  <a:srgbClr val="FF0000"/>
                </a:solidFill>
                <a:latin typeface="+mn-lt"/>
                <a:cs typeface="Times New Roman" panose="02020603050405020304" pitchFamily="18" charset="0"/>
              </a:rPr>
              <a:t>}</a:t>
            </a:r>
          </a:p>
        </p:txBody>
      </p:sp>
      <p:sp>
        <p:nvSpPr>
          <p:cNvPr id="4" name="Rectangle 2">
            <a:extLst>
              <a:ext uri="{FF2B5EF4-FFF2-40B4-BE49-F238E27FC236}">
                <a16:creationId xmlns:a16="http://schemas.microsoft.com/office/drawing/2014/main" id="{565D7ED5-A160-4989-93A6-353343AE041D}"/>
              </a:ext>
            </a:extLst>
          </p:cNvPr>
          <p:cNvSpPr txBox="1">
            <a:spLocks noChangeArrowheads="1"/>
          </p:cNvSpPr>
          <p:nvPr/>
        </p:nvSpPr>
        <p:spPr bwMode="auto">
          <a:xfrm>
            <a:off x="1427163"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4.2.2 </a:t>
            </a:r>
            <a:r>
              <a:rPr lang="zh-CN" altLang="en-US" sz="4000" kern="0" dirty="0">
                <a:solidFill>
                  <a:schemeClr val="tx2"/>
                </a:solidFill>
                <a:latin typeface="+mj-lt"/>
                <a:ea typeface="楷体_GB2312"/>
                <a:cs typeface="+mj-cs"/>
              </a:rPr>
              <a:t>函数的调用</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970DAB66-8564-4F63-A6A5-2C8514FBB641}"/>
              </a:ext>
            </a:extLst>
          </p:cNvPr>
          <p:cNvSpPr>
            <a:spLocks noGrp="1"/>
          </p:cNvSpPr>
          <p:nvPr>
            <p:ph type="sldNum" sz="quarter" idx="12"/>
          </p:nvPr>
        </p:nvSpPr>
        <p:spPr/>
        <p:txBody>
          <a:bodyPr/>
          <a:lstStyle/>
          <a:p>
            <a:pPr>
              <a:defRPr/>
            </a:pPr>
            <a:fld id="{94D79B57-46CD-4E8B-94CA-92096A47F80F}" type="slidenum">
              <a:rPr lang="zh-CN" altLang="en-US" smtClean="0"/>
              <a:pPr>
                <a:defRPr/>
              </a:pPr>
              <a:t>13</a:t>
            </a:fld>
            <a:endParaRPr lang="en-US" altLang="zh-CN"/>
          </a:p>
        </p:txBody>
      </p:sp>
      <p:cxnSp>
        <p:nvCxnSpPr>
          <p:cNvPr id="5" name="Straight Arrow Connector 4">
            <a:extLst>
              <a:ext uri="{FF2B5EF4-FFF2-40B4-BE49-F238E27FC236}">
                <a16:creationId xmlns:a16="http://schemas.microsoft.com/office/drawing/2014/main" id="{EC413034-F98F-4C83-859E-1931FD4632E4}"/>
              </a:ext>
            </a:extLst>
          </p:cNvPr>
          <p:cNvCxnSpPr>
            <a:cxnSpLocks/>
          </p:cNvCxnSpPr>
          <p:nvPr/>
        </p:nvCxnSpPr>
        <p:spPr bwMode="auto">
          <a:xfrm flipH="1">
            <a:off x="4139952" y="2060848"/>
            <a:ext cx="1368152" cy="96494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506D715-3386-4A78-A67B-75A605719417}"/>
              </a:ext>
            </a:extLst>
          </p:cNvPr>
          <p:cNvCxnSpPr>
            <a:cxnSpLocks/>
          </p:cNvCxnSpPr>
          <p:nvPr/>
        </p:nvCxnSpPr>
        <p:spPr bwMode="auto">
          <a:xfrm flipH="1">
            <a:off x="2729534" y="3140968"/>
            <a:ext cx="474314" cy="108012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4DB0E36F-CB31-45C2-AD44-140E201BB134}"/>
              </a:ext>
            </a:extLst>
          </p:cNvPr>
          <p:cNvSpPr>
            <a:spLocks noGrp="1" noChangeArrowheads="1"/>
          </p:cNvSpPr>
          <p:nvPr>
            <p:ph type="body" idx="4294967295"/>
          </p:nvPr>
        </p:nvSpPr>
        <p:spPr>
          <a:xfrm>
            <a:off x="732384" y="1705502"/>
            <a:ext cx="8208912" cy="1008062"/>
          </a:xfrm>
        </p:spPr>
        <p:txBody>
          <a:bodyPr/>
          <a:lstStyle/>
          <a:p>
            <a:pPr eaLnBrk="1" hangingPunct="1"/>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的</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值传递</a:t>
            </a:r>
            <a:r>
              <a:rPr lang="zh-CN" altLang="en-US" sz="2400" dirty="0">
                <a:latin typeface="Times New Roman" panose="02020603050405020304" pitchFamily="18" charset="0"/>
                <a:ea typeface="楷体_GB2312"/>
                <a:cs typeface="Times New Roman" panose="02020603050405020304" pitchFamily="18" charset="0"/>
              </a:rPr>
              <a:t>：把实参的值传给形参，不影响实参的值。</a:t>
            </a:r>
          </a:p>
        </p:txBody>
      </p:sp>
      <p:sp>
        <p:nvSpPr>
          <p:cNvPr id="4" name="Rectangle 2">
            <a:extLst>
              <a:ext uri="{FF2B5EF4-FFF2-40B4-BE49-F238E27FC236}">
                <a16:creationId xmlns:a16="http://schemas.microsoft.com/office/drawing/2014/main" id="{60873770-C2C2-4577-8FE4-B1E5E66D46B4}"/>
              </a:ext>
            </a:extLst>
          </p:cNvPr>
          <p:cNvSpPr txBox="1">
            <a:spLocks noChangeArrowheads="1"/>
          </p:cNvSpPr>
          <p:nvPr/>
        </p:nvSpPr>
        <p:spPr bwMode="auto">
          <a:xfrm>
            <a:off x="1331640" y="610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4.2.3 </a:t>
            </a:r>
            <a:r>
              <a:rPr lang="zh-CN" altLang="en-US" sz="4000" kern="0" dirty="0">
                <a:solidFill>
                  <a:schemeClr val="tx2"/>
                </a:solidFill>
                <a:latin typeface="楷体_GB2312"/>
                <a:ea typeface="楷体_GB2312"/>
                <a:cs typeface="+mj-cs"/>
              </a:rPr>
              <a:t>值作为参数传递</a:t>
            </a:r>
            <a:endParaRPr lang="zh-CN" altLang="zh-CN" sz="4000" kern="0" dirty="0">
              <a:solidFill>
                <a:schemeClr val="tx2"/>
              </a:solidFill>
              <a:latin typeface="楷体_GB2312"/>
              <a:ea typeface="楷体_GB2312"/>
              <a:cs typeface="+mj-cs"/>
            </a:endParaRPr>
          </a:p>
        </p:txBody>
      </p:sp>
      <p:sp>
        <p:nvSpPr>
          <p:cNvPr id="5" name="Rectangle 2">
            <a:extLst>
              <a:ext uri="{FF2B5EF4-FFF2-40B4-BE49-F238E27FC236}">
                <a16:creationId xmlns:a16="http://schemas.microsoft.com/office/drawing/2014/main" id="{9684AB54-B592-437D-B619-D2B00A518D33}"/>
              </a:ext>
            </a:extLst>
          </p:cNvPr>
          <p:cNvSpPr txBox="1">
            <a:spLocks noChangeArrowheads="1"/>
          </p:cNvSpPr>
          <p:nvPr/>
        </p:nvSpPr>
        <p:spPr bwMode="auto">
          <a:xfrm>
            <a:off x="1580356" y="2209533"/>
            <a:ext cx="5983287" cy="3955771"/>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buFont typeface="Wingdings" panose="05000000000000000000" pitchFamily="2" charset="2"/>
              <a:buNone/>
              <a:defRPr/>
            </a:pPr>
            <a:r>
              <a:rPr lang="en-US" altLang="zh-CN" sz="2000" kern="0" dirty="0">
                <a:solidFill>
                  <a:srgbClr val="00B050"/>
                </a:solidFill>
                <a:cs typeface="Times New Roman" panose="02020603050405020304" pitchFamily="18" charset="0"/>
              </a:rPr>
              <a:t>//</a:t>
            </a:r>
            <a:r>
              <a:rPr lang="zh-CN" altLang="en-US" sz="2000" kern="0" dirty="0">
                <a:solidFill>
                  <a:srgbClr val="00B050"/>
                </a:solidFill>
                <a:cs typeface="Times New Roman" panose="02020603050405020304" pitchFamily="18" charset="0"/>
              </a:rPr>
              <a:t>例：函数</a:t>
            </a:r>
            <a:r>
              <a:rPr lang="en-US" altLang="zh-CN" sz="2000" kern="0" dirty="0">
                <a:solidFill>
                  <a:srgbClr val="00B050"/>
                </a:solidFill>
                <a:cs typeface="Times New Roman" panose="02020603050405020304" pitchFamily="18" charset="0"/>
              </a:rPr>
              <a:t>main</a:t>
            </a:r>
            <a:r>
              <a:rPr lang="zh-CN" altLang="en-US" sz="2000" kern="0" dirty="0">
                <a:solidFill>
                  <a:srgbClr val="00B050"/>
                </a:solidFill>
                <a:cs typeface="Times New Roman" panose="02020603050405020304" pitchFamily="18" charset="0"/>
              </a:rPr>
              <a:t>调用函数 </a:t>
            </a:r>
            <a:r>
              <a:rPr lang="en-US" altLang="zh-CN" sz="2000" kern="0" dirty="0">
                <a:solidFill>
                  <a:srgbClr val="00B050"/>
                </a:solidFill>
                <a:cs typeface="Times New Roman" panose="02020603050405020304" pitchFamily="18" charset="0"/>
              </a:rPr>
              <a:t>power </a:t>
            </a:r>
            <a:r>
              <a:rPr lang="zh-CN" altLang="en-US" sz="2000" kern="0" dirty="0">
                <a:solidFill>
                  <a:srgbClr val="00B050"/>
                </a:solidFill>
                <a:cs typeface="Times New Roman" panose="02020603050405020304" pitchFamily="18" charset="0"/>
              </a:rPr>
              <a:t>计算 </a:t>
            </a:r>
            <a:r>
              <a:rPr lang="en-US" altLang="zh-CN" sz="2000" kern="0" dirty="0">
                <a:solidFill>
                  <a:srgbClr val="00B050"/>
                </a:solidFill>
                <a:cs typeface="Times New Roman" panose="02020603050405020304" pitchFamily="18" charset="0"/>
              </a:rPr>
              <a:t>a</a:t>
            </a:r>
            <a:r>
              <a:rPr lang="en-US" altLang="zh-CN" sz="2000" kern="0" baseline="30000" dirty="0">
                <a:solidFill>
                  <a:srgbClr val="00B050"/>
                </a:solidFill>
                <a:cs typeface="Times New Roman" panose="02020603050405020304" pitchFamily="18" charset="0"/>
              </a:rPr>
              <a:t>b</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#include</a:t>
            </a:r>
            <a:r>
              <a:rPr lang="en-US" altLang="zh-CN" sz="2000" kern="0" dirty="0">
                <a:cs typeface="Times New Roman" panose="02020603050405020304" pitchFamily="18" charset="0"/>
              </a:rPr>
              <a:t> </a:t>
            </a:r>
            <a:r>
              <a:rPr lang="en-US" altLang="zh-CN" sz="2000" kern="0" dirty="0">
                <a:solidFill>
                  <a:srgbClr val="FF9900"/>
                </a:solidFill>
                <a:cs typeface="Times New Roman" panose="02020603050405020304" pitchFamily="18" charset="0"/>
              </a:rPr>
              <a:t>&lt;iostream&gt;</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using</a:t>
            </a: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namespace</a:t>
            </a:r>
            <a:r>
              <a:rPr lang="en-US" altLang="zh-CN" sz="2000" kern="0" dirty="0">
                <a:cs typeface="Times New Roman" panose="02020603050405020304" pitchFamily="18" charset="0"/>
              </a:rPr>
              <a:t> std;</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power(</a:t>
            </a:r>
            <a:r>
              <a:rPr lang="en-US" altLang="zh-CN" sz="2000" kern="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x,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n);   </a:t>
            </a:r>
            <a:r>
              <a:rPr lang="en-US" altLang="zh-CN" sz="2000" b="1" kern="0" dirty="0">
                <a:solidFill>
                  <a:srgbClr val="0070C0"/>
                </a:solidFill>
                <a:cs typeface="Times New Roman" panose="02020603050405020304" pitchFamily="18" charset="0"/>
              </a:rPr>
              <a:t>return product;</a:t>
            </a:r>
          </a:p>
          <a:p>
            <a:pPr eaLnBrk="1" hangingPunct="1">
              <a:buFont typeface="Wingdings" panose="05000000000000000000" pitchFamily="2" charset="2"/>
              <a:buNone/>
              <a:defRPr/>
            </a:pP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main()</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b=4; 	</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a = 3.0, c = power(a, b);</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err="1">
                <a:cs typeface="Times New Roman" panose="02020603050405020304" pitchFamily="18" charset="0"/>
              </a:rPr>
              <a:t>cout</a:t>
            </a:r>
            <a:r>
              <a:rPr lang="en-US" altLang="zh-CN" sz="2000" kern="0" dirty="0">
                <a:cs typeface="Times New Roman" panose="02020603050405020304" pitchFamily="18" charset="0"/>
              </a:rPr>
              <a:t> &lt;&lt; a &lt;&lt; </a:t>
            </a:r>
            <a:r>
              <a:rPr lang="en-US" altLang="zh-CN" sz="2000" kern="0" dirty="0">
                <a:solidFill>
                  <a:srgbClr val="FF9900"/>
                </a:solidFill>
                <a:cs typeface="Times New Roman" panose="02020603050405020304" pitchFamily="18" charset="0"/>
              </a:rPr>
              <a:t>","</a:t>
            </a:r>
            <a:r>
              <a:rPr lang="en-US" altLang="zh-CN" sz="2000" kern="0" dirty="0">
                <a:cs typeface="Times New Roman" panose="02020603050405020304" pitchFamily="18" charset="0"/>
              </a:rPr>
              <a:t> &lt;&lt; b &lt;&lt; </a:t>
            </a:r>
            <a:r>
              <a:rPr lang="en-US" altLang="zh-CN" sz="2000" kern="0" dirty="0">
                <a:solidFill>
                  <a:srgbClr val="FF9900"/>
                </a:solidFill>
                <a:cs typeface="Times New Roman" panose="02020603050405020304" pitchFamily="18" charset="0"/>
              </a:rPr>
              <a:t>","</a:t>
            </a:r>
            <a:r>
              <a:rPr lang="en-US" altLang="zh-CN" sz="2000" kern="0" dirty="0">
                <a:cs typeface="Times New Roman" panose="02020603050405020304" pitchFamily="18" charset="0"/>
              </a:rPr>
              <a:t> &lt;&lt; c &lt;&lt; </a:t>
            </a:r>
            <a:r>
              <a:rPr lang="en-US" altLang="zh-CN" sz="2000" kern="0" dirty="0" err="1">
                <a:cs typeface="Times New Roman" panose="02020603050405020304" pitchFamily="18" charset="0"/>
              </a:rPr>
              <a:t>endl</a:t>
            </a:r>
            <a:r>
              <a:rPr lang="en-US" altLang="zh-CN" sz="2000" kern="0" dirty="0">
                <a:cs typeface="Times New Roman" panose="02020603050405020304" pitchFamily="18" charset="0"/>
              </a:rPr>
              <a:t>;</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kern="0" dirty="0">
                <a:solidFill>
                  <a:srgbClr val="0070C0"/>
                </a:solidFill>
                <a:cs typeface="Times New Roman" panose="02020603050405020304" pitchFamily="18" charset="0"/>
              </a:rPr>
              <a:t>return</a:t>
            </a:r>
            <a:r>
              <a:rPr lang="en-US" altLang="zh-CN" sz="2000" kern="0" dirty="0">
                <a:cs typeface="Times New Roman" panose="02020603050405020304" pitchFamily="18" charset="0"/>
              </a:rPr>
              <a:t> 0;</a:t>
            </a:r>
          </a:p>
          <a:p>
            <a:pPr eaLnBrk="1" hangingPunct="1">
              <a:buFont typeface="Wingdings" panose="05000000000000000000" pitchFamily="2" charset="2"/>
              <a:buNone/>
              <a:defRPr/>
            </a:pPr>
            <a:r>
              <a:rPr lang="en-US" altLang="zh-CN" sz="2000" kern="0" dirty="0">
                <a:cs typeface="Times New Roman" panose="02020603050405020304" pitchFamily="18" charset="0"/>
              </a:rPr>
              <a:t>}</a:t>
            </a:r>
          </a:p>
          <a:p>
            <a:pPr eaLnBrk="1" hangingPunct="1">
              <a:buNone/>
              <a:defRPr/>
            </a:pPr>
            <a:r>
              <a:rPr lang="en-US" altLang="zh-CN" sz="2000" kern="0" dirty="0">
                <a:solidFill>
                  <a:srgbClr val="00B050"/>
                </a:solidFill>
                <a:cs typeface="Times New Roman" panose="02020603050405020304" pitchFamily="18" charset="0"/>
              </a:rPr>
              <a:t>// power( )</a:t>
            </a:r>
            <a:r>
              <a:rPr lang="zh-CN" altLang="en-US" sz="2000" kern="0" dirty="0">
                <a:solidFill>
                  <a:srgbClr val="00B050"/>
                </a:solidFill>
                <a:cs typeface="Times New Roman" panose="02020603050405020304" pitchFamily="18" charset="0"/>
              </a:rPr>
              <a:t>的实现略</a:t>
            </a:r>
            <a:endParaRPr lang="en-US" altLang="zh-CN" sz="2000" kern="0" dirty="0">
              <a:solidFill>
                <a:srgbClr val="00B050"/>
              </a:solidFill>
              <a:cs typeface="Times New Roman" panose="02020603050405020304" pitchFamily="18" charset="0"/>
            </a:endParaRPr>
          </a:p>
        </p:txBody>
      </p:sp>
      <p:sp>
        <p:nvSpPr>
          <p:cNvPr id="2" name="灯片编号占位符 1">
            <a:extLst>
              <a:ext uri="{FF2B5EF4-FFF2-40B4-BE49-F238E27FC236}">
                <a16:creationId xmlns:a16="http://schemas.microsoft.com/office/drawing/2014/main" id="{F73326BE-7F0C-4A54-84F2-FEE373C25286}"/>
              </a:ext>
            </a:extLst>
          </p:cNvPr>
          <p:cNvSpPr>
            <a:spLocks noGrp="1"/>
          </p:cNvSpPr>
          <p:nvPr>
            <p:ph type="sldNum" sz="quarter" idx="12"/>
          </p:nvPr>
        </p:nvSpPr>
        <p:spPr/>
        <p:txBody>
          <a:bodyPr/>
          <a:lstStyle/>
          <a:p>
            <a:pPr>
              <a:defRPr/>
            </a:pPr>
            <a:fld id="{94D79B57-46CD-4E8B-94CA-92096A47F80F}" type="slidenum">
              <a:rPr lang="zh-CN" altLang="en-US"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F8D58F-AD9F-419D-A6D3-DF5C356CCD32}"/>
              </a:ext>
            </a:extLst>
          </p:cNvPr>
          <p:cNvSpPr>
            <a:spLocks noGrp="1" noChangeArrowheads="1"/>
          </p:cNvSpPr>
          <p:nvPr>
            <p:ph type="body" idx="4294967295"/>
          </p:nvPr>
        </p:nvSpPr>
        <p:spPr>
          <a:xfrm>
            <a:off x="539552" y="1484784"/>
            <a:ext cx="8353425" cy="4797425"/>
          </a:xfrm>
        </p:spPr>
        <p:txBody>
          <a:bodyPr/>
          <a:lstStyle/>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执行</a:t>
            </a:r>
            <a:r>
              <a:rPr lang="en-US" altLang="zh-CN" sz="2400" dirty="0">
                <a:latin typeface="Times New Roman" panose="02020603050405020304" pitchFamily="18" charset="0"/>
                <a:ea typeface="楷体_GB2312"/>
                <a:cs typeface="Times New Roman" panose="02020603050405020304" pitchFamily="18" charset="0"/>
              </a:rPr>
              <a:t>main</a:t>
            </a:r>
            <a:r>
              <a:rPr lang="zh-CN" altLang="en-US" sz="2400" dirty="0">
                <a:latin typeface="Times New Roman" panose="02020603050405020304" pitchFamily="18" charset="0"/>
                <a:ea typeface="楷体_GB2312"/>
                <a:cs typeface="Times New Roman" panose="02020603050405020304" pitchFamily="18" charset="0"/>
              </a:rPr>
              <a:t>时，产生三个变量（分配内存空间）</a:t>
            </a:r>
            <a:r>
              <a:rPr lang="en-US" altLang="zh-CN" sz="2400" dirty="0">
                <a:latin typeface="Times New Roman" panose="02020603050405020304" pitchFamily="18" charset="0"/>
                <a:ea typeface="楷体_GB2312"/>
                <a:cs typeface="Times New Roman" panose="02020603050405020304" pitchFamily="18" charset="0"/>
              </a:rPr>
              <a:t>a</a:t>
            </a:r>
            <a:r>
              <a:rPr lang="zh-CN" altLang="en-US" sz="2400" dirty="0">
                <a:latin typeface="Times New Roman" panose="02020603050405020304" pitchFamily="18" charset="0"/>
                <a:ea typeface="楷体_GB2312"/>
                <a:cs typeface="Times New Roman" panose="02020603050405020304" pitchFamily="18" charset="0"/>
              </a:rPr>
              <a:t>、</a:t>
            </a:r>
            <a:r>
              <a:rPr lang="en-US" altLang="zh-CN" sz="2400" dirty="0">
                <a:latin typeface="Times New Roman" panose="02020603050405020304" pitchFamily="18" charset="0"/>
                <a:ea typeface="楷体_GB2312"/>
                <a:cs typeface="Times New Roman" panose="02020603050405020304" pitchFamily="18" charset="0"/>
              </a:rPr>
              <a:t>b</a:t>
            </a:r>
            <a:r>
              <a:rPr lang="zh-CN" altLang="en-US" sz="2400" dirty="0">
                <a:latin typeface="Times New Roman" panose="02020603050405020304" pitchFamily="18" charset="0"/>
                <a:ea typeface="楷体_GB2312"/>
                <a:cs typeface="Times New Roman" panose="02020603050405020304" pitchFamily="18" charset="0"/>
              </a:rPr>
              <a:t>和</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 3.0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 4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 ?</a:t>
            </a:r>
            <a:r>
              <a:rPr lang="en-US" altLang="zh-CN" sz="2400" u="sng" dirty="0">
                <a:solidFill>
                  <a:schemeClr val="folHlink"/>
                </a:solidFill>
                <a:latin typeface="Times New Roman" panose="02020603050405020304" pitchFamily="18" charset="0"/>
                <a:ea typeface="楷体_GB2312"/>
                <a:cs typeface="Times New Roman" panose="02020603050405020304" pitchFamily="18" charset="0"/>
              </a:rPr>
              <a:t>    </a:t>
            </a:r>
          </a:p>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调用</a:t>
            </a:r>
            <a:r>
              <a:rPr lang="en-US" altLang="zh-CN" sz="2400" dirty="0">
                <a:latin typeface="Times New Roman" panose="02020603050405020304" pitchFamily="18" charset="0"/>
                <a:ea typeface="楷体_GB2312"/>
                <a:cs typeface="Times New Roman" panose="02020603050405020304" pitchFamily="18" charset="0"/>
              </a:rPr>
              <a:t>power</a:t>
            </a:r>
            <a:r>
              <a:rPr lang="zh-CN" altLang="en-US" sz="2400" dirty="0">
                <a:latin typeface="Times New Roman" panose="02020603050405020304" pitchFamily="18" charset="0"/>
                <a:ea typeface="楷体_GB2312"/>
                <a:cs typeface="Times New Roman" panose="02020603050405020304" pitchFamily="18" charset="0"/>
              </a:rPr>
              <a:t>函数时，又产生三个变量</a:t>
            </a:r>
            <a:r>
              <a:rPr lang="en-US" altLang="zh-CN" sz="2400" dirty="0">
                <a:latin typeface="Times New Roman" panose="02020603050405020304" pitchFamily="18" charset="0"/>
                <a:ea typeface="楷体_GB2312"/>
                <a:cs typeface="Times New Roman" panose="02020603050405020304" pitchFamily="18" charset="0"/>
              </a:rPr>
              <a:t>x</a:t>
            </a:r>
            <a:r>
              <a:rPr lang="zh-CN" altLang="en-US" sz="2400" dirty="0">
                <a:latin typeface="Times New Roman" panose="02020603050405020304" pitchFamily="18" charset="0"/>
                <a:ea typeface="楷体_GB2312"/>
                <a:cs typeface="Times New Roman" panose="02020603050405020304" pitchFamily="18" charset="0"/>
              </a:rPr>
              <a:t>、</a:t>
            </a:r>
            <a:r>
              <a:rPr lang="en-US" altLang="zh-CN" sz="2400" dirty="0">
                <a:latin typeface="Times New Roman" panose="02020603050405020304" pitchFamily="18" charset="0"/>
                <a:ea typeface="楷体_GB2312"/>
                <a:cs typeface="Times New Roman" panose="02020603050405020304" pitchFamily="18" charset="0"/>
              </a:rPr>
              <a:t>n</a:t>
            </a:r>
            <a:r>
              <a:rPr lang="zh-CN" altLang="en-US" sz="2400" dirty="0">
                <a:latin typeface="Times New Roman" panose="02020603050405020304" pitchFamily="18" charset="0"/>
                <a:ea typeface="楷体_GB2312"/>
                <a:cs typeface="Times New Roman" panose="02020603050405020304" pitchFamily="18" charset="0"/>
              </a:rPr>
              <a:t>和</a:t>
            </a:r>
            <a:r>
              <a:rPr lang="en-US" altLang="zh-CN" sz="2400" dirty="0">
                <a:latin typeface="Times New Roman" panose="02020603050405020304" pitchFamily="18" charset="0"/>
                <a:ea typeface="楷体_GB2312"/>
                <a:cs typeface="Times New Roman" panose="02020603050405020304" pitchFamily="18" charset="0"/>
              </a:rPr>
              <a:t>product</a:t>
            </a:r>
            <a:r>
              <a:rPr lang="zh-CN" altLang="en-US" sz="2400" dirty="0">
                <a:latin typeface="Times New Roman" panose="02020603050405020304" pitchFamily="18" charset="0"/>
                <a:ea typeface="楷体_GB2312"/>
                <a:cs typeface="Times New Roman" panose="02020603050405020304" pitchFamily="18" charset="0"/>
              </a:rPr>
              <a:t>，然后分别用</a:t>
            </a:r>
            <a:r>
              <a:rPr lang="en-US" altLang="zh-CN" sz="2400" dirty="0">
                <a:latin typeface="Times New Roman" panose="02020603050405020304" pitchFamily="18" charset="0"/>
                <a:ea typeface="楷体_GB2312"/>
                <a:cs typeface="Times New Roman" panose="02020603050405020304" pitchFamily="18" charset="0"/>
              </a:rPr>
              <a:t>a</a:t>
            </a:r>
            <a:r>
              <a:rPr lang="zh-CN" altLang="en-US" sz="2400" dirty="0">
                <a:latin typeface="Times New Roman" panose="02020603050405020304" pitchFamily="18" charset="0"/>
                <a:ea typeface="楷体_GB2312"/>
                <a:cs typeface="Times New Roman" panose="02020603050405020304" pitchFamily="18" charset="0"/>
              </a:rPr>
              <a:t>、</a:t>
            </a:r>
            <a:r>
              <a:rPr lang="en-US" altLang="zh-CN" sz="2400" dirty="0">
                <a:latin typeface="Times New Roman" panose="02020603050405020304" pitchFamily="18" charset="0"/>
                <a:ea typeface="楷体_GB2312"/>
                <a:cs typeface="Times New Roman" panose="02020603050405020304" pitchFamily="18" charset="0"/>
              </a:rPr>
              <a:t>b</a:t>
            </a:r>
            <a:r>
              <a:rPr lang="zh-CN" altLang="en-US" sz="2400" dirty="0">
                <a:latin typeface="Times New Roman" panose="02020603050405020304" pitchFamily="18" charset="0"/>
                <a:ea typeface="楷体_GB2312"/>
                <a:cs typeface="Times New Roman" panose="02020603050405020304" pitchFamily="18" charset="0"/>
              </a:rPr>
              <a:t>以及</a:t>
            </a:r>
            <a:r>
              <a:rPr lang="en-US" altLang="zh-CN" sz="2400" dirty="0">
                <a:latin typeface="Times New Roman" panose="02020603050405020304" pitchFamily="18" charset="0"/>
                <a:ea typeface="楷体_GB2312"/>
                <a:cs typeface="Times New Roman" panose="02020603050405020304" pitchFamily="18" charset="0"/>
              </a:rPr>
              <a:t>1.0</a:t>
            </a:r>
            <a:r>
              <a:rPr lang="zh-CN" altLang="en-US" sz="2400" dirty="0">
                <a:latin typeface="Times New Roman" panose="02020603050405020304" pitchFamily="18" charset="0"/>
                <a:ea typeface="楷体_GB2312"/>
                <a:cs typeface="Times New Roman" panose="02020603050405020304" pitchFamily="18" charset="0"/>
              </a:rPr>
              <a:t>对它们初始化：</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a:t>
            </a:r>
          </a:p>
          <a:p>
            <a:pPr marL="990600" lvl="1" indent="-533400"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x: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n: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product: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1.0</a:t>
            </a:r>
          </a:p>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函数</a:t>
            </a:r>
            <a:r>
              <a:rPr lang="en-US" altLang="zh-CN" sz="2400" dirty="0">
                <a:latin typeface="Times New Roman" panose="02020603050405020304" pitchFamily="18" charset="0"/>
                <a:ea typeface="楷体_GB2312"/>
                <a:cs typeface="Times New Roman" panose="02020603050405020304" pitchFamily="18" charset="0"/>
              </a:rPr>
              <a:t>power</a:t>
            </a:r>
            <a:r>
              <a:rPr lang="zh-CN" altLang="en-US" sz="2400" dirty="0">
                <a:latin typeface="Times New Roman" panose="02020603050405020304" pitchFamily="18" charset="0"/>
                <a:ea typeface="楷体_GB2312"/>
                <a:cs typeface="Times New Roman" panose="02020603050405020304" pitchFamily="18" charset="0"/>
              </a:rPr>
              <a:t>中的循环结束后（函数返回前）：</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a:t>
            </a:r>
          </a:p>
          <a:p>
            <a:pPr marL="990600" lvl="1" indent="-533400" eaLnBrk="1" hangingPunct="1">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x: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n: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product: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81.0</a:t>
            </a:r>
          </a:p>
          <a:p>
            <a:pPr marL="609600" indent="-609600" eaLnBrk="1" hangingPunct="1">
              <a:buFont typeface="Wingdings" panose="05000000000000000000" pitchFamily="2" charset="2"/>
              <a:buChar char="Ø"/>
            </a:pPr>
            <a:r>
              <a:rPr lang="zh-CN" altLang="en-US" sz="2400" dirty="0">
                <a:latin typeface="Times New Roman" panose="02020603050405020304" pitchFamily="18" charset="0"/>
                <a:ea typeface="楷体_GB2312"/>
                <a:cs typeface="Times New Roman" panose="02020603050405020304" pitchFamily="18" charset="0"/>
              </a:rPr>
              <a:t>函数</a:t>
            </a:r>
            <a:r>
              <a:rPr lang="en-US" altLang="zh-CN" sz="2400" dirty="0">
                <a:latin typeface="Times New Roman" panose="02020603050405020304" pitchFamily="18" charset="0"/>
                <a:ea typeface="楷体_GB2312"/>
                <a:cs typeface="Times New Roman" panose="02020603050405020304" pitchFamily="18" charset="0"/>
              </a:rPr>
              <a:t>power</a:t>
            </a:r>
            <a:r>
              <a:rPr lang="zh-CN" altLang="en-US" sz="2400" dirty="0">
                <a:latin typeface="Times New Roman" panose="02020603050405020304" pitchFamily="18" charset="0"/>
                <a:ea typeface="楷体_GB2312"/>
                <a:cs typeface="Times New Roman" panose="02020603050405020304" pitchFamily="18" charset="0"/>
              </a:rPr>
              <a:t>返回后：</a:t>
            </a:r>
          </a:p>
          <a:p>
            <a:pPr marL="990600" lvl="1" indent="-533400" eaLnBrk="1" hangingPunct="1">
              <a:buFont typeface="Wingdings" panose="05000000000000000000" pitchFamily="2" charset="2"/>
              <a:buNone/>
            </a:pPr>
            <a:r>
              <a:rPr lang="zh-CN" altLang="en-US" sz="2400" dirty="0">
                <a:solidFill>
                  <a:schemeClr val="folHlink"/>
                </a:solidFill>
                <a:latin typeface="Times New Roman" panose="02020603050405020304" pitchFamily="18" charset="0"/>
                <a:ea typeface="楷体_GB2312"/>
                <a:cs typeface="Times New Roman" panose="02020603050405020304" pitchFamily="18" charset="0"/>
              </a:rPr>
              <a:t>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a: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3.0</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b: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4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c:   </a:t>
            </a:r>
            <a:r>
              <a:rPr lang="en-US" altLang="zh-CN" sz="2400" u="sng" dirty="0">
                <a:solidFill>
                  <a:srgbClr val="FF0000"/>
                </a:solidFill>
                <a:latin typeface="Times New Roman" panose="02020603050405020304" pitchFamily="18" charset="0"/>
                <a:ea typeface="楷体_GB2312"/>
                <a:cs typeface="Times New Roman" panose="02020603050405020304" pitchFamily="18" charset="0"/>
              </a:rPr>
              <a:t>81.0</a:t>
            </a:r>
          </a:p>
        </p:txBody>
      </p:sp>
      <p:sp>
        <p:nvSpPr>
          <p:cNvPr id="3" name="Rectangle 2">
            <a:extLst>
              <a:ext uri="{FF2B5EF4-FFF2-40B4-BE49-F238E27FC236}">
                <a16:creationId xmlns:a16="http://schemas.microsoft.com/office/drawing/2014/main" id="{06676226-AAE2-4F5A-8F43-AB1038476A43}"/>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4.2.3 </a:t>
            </a:r>
            <a:r>
              <a:rPr lang="zh-CN" altLang="en-US" sz="4000" kern="0" dirty="0">
                <a:solidFill>
                  <a:schemeClr val="tx2"/>
                </a:solidFill>
                <a:latin typeface="+mj-lt"/>
                <a:ea typeface="楷体_GB2312"/>
                <a:cs typeface="+mj-cs"/>
              </a:rPr>
              <a:t>值作为参数传递</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151BFA6F-696F-4FA1-9019-567C7580C267}"/>
              </a:ext>
            </a:extLst>
          </p:cNvPr>
          <p:cNvSpPr>
            <a:spLocks noGrp="1"/>
          </p:cNvSpPr>
          <p:nvPr>
            <p:ph type="sldNum" sz="quarter" idx="12"/>
          </p:nvPr>
        </p:nvSpPr>
        <p:spPr/>
        <p:txBody>
          <a:bodyPr/>
          <a:lstStyle/>
          <a:p>
            <a:pPr>
              <a:defRPr/>
            </a:pPr>
            <a:fld id="{94D79B57-46CD-4E8B-94CA-92096A47F80F}" type="slidenum">
              <a:rPr lang="zh-CN" altLang="en-US"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anim calcmode="lin" valueType="num">
                                      <p:cBhvr additive="base">
                                        <p:cTn id="7"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anim calcmode="lin" valueType="num">
                                      <p:cBhvr additive="base">
                                        <p:cTn id="1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2">
                                            <p:txEl>
                                              <p:pRg st="4" end="4"/>
                                            </p:txEl>
                                          </p:spTgt>
                                        </p:tgtEl>
                                        <p:attrNameLst>
                                          <p:attrName>style.visibility</p:attrName>
                                        </p:attrNameLst>
                                      </p:cBhvr>
                                      <p:to>
                                        <p:strVal val="visible"/>
                                      </p:to>
                                    </p:set>
                                    <p:anim calcmode="lin" valueType="num">
                                      <p:cBhvr additive="base">
                                        <p:cTn id="15"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0482">
                                            <p:txEl>
                                              <p:pRg st="5" end="5"/>
                                            </p:txEl>
                                          </p:spTgt>
                                        </p:tgtEl>
                                        <p:attrNameLst>
                                          <p:attrName>style.visibility</p:attrName>
                                        </p:attrNameLst>
                                      </p:cBhvr>
                                      <p:to>
                                        <p:strVal val="visible"/>
                                      </p:to>
                                    </p:set>
                                    <p:anim calcmode="lin" valueType="num">
                                      <p:cBhvr additive="base">
                                        <p:cTn id="21"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82">
                                            <p:txEl>
                                              <p:pRg st="6" end="6"/>
                                            </p:txEl>
                                          </p:spTgt>
                                        </p:tgtEl>
                                        <p:attrNameLst>
                                          <p:attrName>style.visibility</p:attrName>
                                        </p:attrNameLst>
                                      </p:cBhvr>
                                      <p:to>
                                        <p:strVal val="visible"/>
                                      </p:to>
                                    </p:set>
                                    <p:anim calcmode="lin" valueType="num">
                                      <p:cBhvr additive="base">
                                        <p:cTn id="25" dur="500" fill="hold"/>
                                        <p:tgtEl>
                                          <p:spTgt spid="2048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82">
                                            <p:txEl>
                                              <p:pRg st="7" end="7"/>
                                            </p:txEl>
                                          </p:spTgt>
                                        </p:tgtEl>
                                        <p:attrNameLst>
                                          <p:attrName>style.visibility</p:attrName>
                                        </p:attrNameLst>
                                      </p:cBhvr>
                                      <p:to>
                                        <p:strVal val="visible"/>
                                      </p:to>
                                    </p:set>
                                    <p:anim calcmode="lin" valueType="num">
                                      <p:cBhvr additive="base">
                                        <p:cTn id="29" dur="500" fill="hold"/>
                                        <p:tgtEl>
                                          <p:spTgt spid="2048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0482">
                                            <p:txEl>
                                              <p:pRg st="8" end="8"/>
                                            </p:txEl>
                                          </p:spTgt>
                                        </p:tgtEl>
                                        <p:attrNameLst>
                                          <p:attrName>style.visibility</p:attrName>
                                        </p:attrNameLst>
                                      </p:cBhvr>
                                      <p:to>
                                        <p:strVal val="visible"/>
                                      </p:to>
                                    </p:set>
                                    <p:anim calcmode="lin" valueType="num">
                                      <p:cBhvr additive="base">
                                        <p:cTn id="35" dur="500" fill="hold"/>
                                        <p:tgtEl>
                                          <p:spTgt spid="2048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482">
                                            <p:txEl>
                                              <p:pRg st="9" end="9"/>
                                            </p:txEl>
                                          </p:spTgt>
                                        </p:tgtEl>
                                        <p:attrNameLst>
                                          <p:attrName>style.visibility</p:attrName>
                                        </p:attrNameLst>
                                      </p:cBhvr>
                                      <p:to>
                                        <p:strVal val="visible"/>
                                      </p:to>
                                    </p:set>
                                    <p:anim calcmode="lin" valueType="num">
                                      <p:cBhvr additive="base">
                                        <p:cTn id="39" dur="500" fill="hold"/>
                                        <p:tgtEl>
                                          <p:spTgt spid="20482">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48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9382B88-7537-4F17-837F-6277A08405EA}"/>
              </a:ext>
            </a:extLst>
          </p:cNvPr>
          <p:cNvSpPr>
            <a:spLocks noGrp="1" noChangeArrowheads="1"/>
          </p:cNvSpPr>
          <p:nvPr>
            <p:ph type="title" idx="4294967295"/>
          </p:nvPr>
        </p:nvSpPr>
        <p:spPr>
          <a:xfrm>
            <a:off x="1403648" y="24403"/>
            <a:ext cx="7010400" cy="1527175"/>
          </a:xfrm>
        </p:spPr>
        <p:txBody>
          <a:bodyPr/>
          <a:lstStyle/>
          <a:p>
            <a:pPr eaLnBrk="1" hangingPunct="1"/>
            <a:r>
              <a:rPr lang="zh-CN" altLang="zh-CN" dirty="0">
                <a:ea typeface="楷体_GB2312"/>
              </a:rPr>
              <a:t>本章内容</a:t>
            </a:r>
          </a:p>
        </p:txBody>
      </p:sp>
      <p:sp>
        <p:nvSpPr>
          <p:cNvPr id="27651" name="Rectangle 3">
            <a:extLst>
              <a:ext uri="{FF2B5EF4-FFF2-40B4-BE49-F238E27FC236}">
                <a16:creationId xmlns:a16="http://schemas.microsoft.com/office/drawing/2014/main" id="{65653C9A-FA9F-40E4-A1D8-5194423D0D22}"/>
              </a:ext>
            </a:extLst>
          </p:cNvPr>
          <p:cNvSpPr>
            <a:spLocks noGrp="1" noChangeArrowheads="1"/>
          </p:cNvSpPr>
          <p:nvPr>
            <p:ph type="body" idx="4294967295"/>
          </p:nvPr>
        </p:nvSpPr>
        <p:spPr>
          <a:xfrm>
            <a:off x="971600" y="1988840"/>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b="1" dirty="0">
                <a:solidFill>
                  <a:srgbClr val="0070C0"/>
                </a:solidFill>
                <a:ea typeface="楷体_GB2312"/>
              </a:rPr>
              <a:t>4.3 </a:t>
            </a:r>
            <a:r>
              <a:rPr lang="zh-CN" altLang="en-US" sz="2800" b="1" dirty="0">
                <a:solidFill>
                  <a:srgbClr val="0070C0"/>
                </a:solidFill>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BC61B0ED-CDED-452C-BD2F-FB2BB97F5772}"/>
              </a:ext>
            </a:extLst>
          </p:cNvPr>
          <p:cNvSpPr>
            <a:spLocks noGrp="1"/>
          </p:cNvSpPr>
          <p:nvPr>
            <p:ph type="sldNum" sz="quarter" idx="12"/>
          </p:nvPr>
        </p:nvSpPr>
        <p:spPr/>
        <p:txBody>
          <a:bodyPr/>
          <a:lstStyle/>
          <a:p>
            <a:pPr>
              <a:defRPr/>
            </a:pPr>
            <a:fld id="{94D79B57-46CD-4E8B-94CA-92096A47F80F}" type="slidenum">
              <a:rPr lang="zh-CN" altLang="en-US"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EE6594BF-DF22-42B4-9AC7-3E33D7D98521}"/>
              </a:ext>
            </a:extLst>
          </p:cNvPr>
          <p:cNvSpPr>
            <a:spLocks noGrp="1" noChangeArrowheads="1"/>
          </p:cNvSpPr>
          <p:nvPr>
            <p:ph type="body" idx="4294967295"/>
          </p:nvPr>
        </p:nvSpPr>
        <p:spPr>
          <a:xfrm>
            <a:off x="793611" y="1700808"/>
            <a:ext cx="7693025" cy="4019550"/>
          </a:xfrm>
        </p:spPr>
        <p:txBody>
          <a:bodyPr/>
          <a:lstStyle/>
          <a:p>
            <a:pPr eaLnBrk="1" hangingPunct="1">
              <a:defRPr/>
            </a:pPr>
            <a:r>
              <a:rPr lang="zh-CN" altLang="en-US" sz="2800" dirty="0">
                <a:ea typeface="楷体_GB2312"/>
                <a:cs typeface="Times New Roman" panose="02020603050405020304" pitchFamily="18" charset="0"/>
              </a:rPr>
              <a:t>模块：由一组相关的程序实体的定义构成。</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Char char="l"/>
              <a:defRPr/>
            </a:pPr>
            <a:r>
              <a:rPr lang="zh-CN" altLang="en-US" sz="2400" dirty="0">
                <a:ea typeface="楷体_GB2312"/>
                <a:cs typeface="Times New Roman" panose="02020603050405020304" pitchFamily="18" charset="0"/>
              </a:rPr>
              <a:t>设计模块原则：</a:t>
            </a:r>
            <a:r>
              <a:rPr lang="zh-CN" altLang="en-US" sz="2400" dirty="0">
                <a:solidFill>
                  <a:srgbClr val="FF0000"/>
                </a:solidFill>
                <a:ea typeface="楷体_GB2312"/>
                <a:cs typeface="Times New Roman" panose="02020603050405020304" pitchFamily="18" charset="0"/>
              </a:rPr>
              <a:t>内聚性最大，耦合度最小</a:t>
            </a:r>
            <a:endParaRPr lang="en-US" altLang="zh-CN" sz="2400" dirty="0">
              <a:solidFill>
                <a:srgbClr val="FF0000"/>
              </a:solidFill>
              <a:ea typeface="楷体_GB2312"/>
              <a:cs typeface="Times New Roman" panose="02020603050405020304" pitchFamily="18" charset="0"/>
            </a:endParaRPr>
          </a:p>
          <a:p>
            <a:pPr lvl="1" eaLnBrk="1" hangingPunct="1">
              <a:buFont typeface="Wingdings" panose="05000000000000000000" pitchFamily="2" charset="2"/>
              <a:buChar char="l"/>
              <a:defRPr/>
            </a:pPr>
            <a:endParaRPr lang="en-US" altLang="zh-CN" sz="1000" dirty="0">
              <a:solidFill>
                <a:srgbClr val="FF0000"/>
              </a:solidFill>
              <a:ea typeface="楷体_GB2312"/>
              <a:cs typeface="Times New Roman" panose="02020603050405020304" pitchFamily="18" charset="0"/>
            </a:endParaRPr>
          </a:p>
          <a:p>
            <a:pPr eaLnBrk="1" hangingPunct="1">
              <a:defRPr/>
            </a:pPr>
            <a:r>
              <a:rPr lang="zh-CN" altLang="en-US" sz="2800" dirty="0">
                <a:ea typeface="楷体_GB2312"/>
                <a:cs typeface="Times New Roman" panose="02020603050405020304" pitchFamily="18" charset="0"/>
              </a:rPr>
              <a:t>一个</a:t>
            </a:r>
            <a:r>
              <a:rPr lang="en-US" altLang="zh-CN" sz="2800" dirty="0">
                <a:ea typeface="楷体_GB2312"/>
                <a:cs typeface="Times New Roman" panose="02020603050405020304" pitchFamily="18" charset="0"/>
              </a:rPr>
              <a:t>C++</a:t>
            </a:r>
            <a:r>
              <a:rPr lang="zh-CN" altLang="en-US" sz="2800" b="1" dirty="0">
                <a:solidFill>
                  <a:srgbClr val="FF0000"/>
                </a:solidFill>
                <a:ea typeface="楷体_GB2312"/>
                <a:cs typeface="Times New Roman" panose="02020603050405020304" pitchFamily="18" charset="0"/>
              </a:rPr>
              <a:t>模块</a:t>
            </a:r>
            <a:r>
              <a:rPr lang="zh-CN" altLang="en-US" sz="2800" dirty="0">
                <a:ea typeface="楷体_GB2312"/>
                <a:cs typeface="Times New Roman" panose="02020603050405020304" pitchFamily="18" charset="0"/>
              </a:rPr>
              <a:t>一般包含两个部分：</a:t>
            </a:r>
          </a:p>
          <a:p>
            <a:pPr lvl="1" eaLnBrk="1" hangingPunct="1">
              <a:buFont typeface="Wingdings" panose="05000000000000000000" pitchFamily="2" charset="2"/>
              <a:buChar char="l"/>
              <a:defRPr/>
            </a:pPr>
            <a:r>
              <a:rPr lang="zh-CN" altLang="en-US" sz="2400" b="1" dirty="0">
                <a:solidFill>
                  <a:srgbClr val="FF0000"/>
                </a:solidFill>
                <a:ea typeface="楷体_GB2312"/>
                <a:cs typeface="Times New Roman" panose="02020603050405020304" pitchFamily="18" charset="0"/>
              </a:rPr>
              <a:t>接口</a:t>
            </a:r>
            <a:r>
              <a:rPr lang="zh-CN" altLang="en-US" sz="2400" dirty="0">
                <a:ea typeface="楷体_GB2312"/>
                <a:cs typeface="Times New Roman" panose="02020603050405020304" pitchFamily="18" charset="0"/>
              </a:rPr>
              <a:t>（</a:t>
            </a:r>
            <a:r>
              <a:rPr lang="en-US" altLang="zh-CN" sz="2400" dirty="0">
                <a:solidFill>
                  <a:srgbClr val="0070C0"/>
                </a:solidFill>
                <a:ea typeface="楷体_GB2312"/>
                <a:cs typeface="Times New Roman" panose="02020603050405020304" pitchFamily="18" charset="0"/>
              </a:rPr>
              <a:t>.h</a:t>
            </a:r>
            <a:r>
              <a:rPr lang="zh-CN" altLang="en-US" sz="2400" dirty="0">
                <a:solidFill>
                  <a:srgbClr val="0070C0"/>
                </a:solidFill>
                <a:ea typeface="楷体_GB2312"/>
                <a:cs typeface="Times New Roman" panose="02020603050405020304" pitchFamily="18" charset="0"/>
              </a:rPr>
              <a:t>文件 </a:t>
            </a:r>
            <a:r>
              <a:rPr lang="zh-CN" altLang="en-US" sz="2400" dirty="0">
                <a:ea typeface="楷体_GB2312"/>
                <a:cs typeface="Times New Roman" panose="02020603050405020304" pitchFamily="18" charset="0"/>
              </a:rPr>
              <a:t>）：给出在本模块中定义的、提供给其它模块使用的程序实体（如：函数、全局变量等）的</a:t>
            </a:r>
            <a:r>
              <a:rPr lang="zh-CN" altLang="en-US" sz="2400" dirty="0">
                <a:solidFill>
                  <a:srgbClr val="FF0000"/>
                </a:solidFill>
                <a:ea typeface="楷体_GB2312"/>
                <a:cs typeface="Times New Roman" panose="02020603050405020304" pitchFamily="18" charset="0"/>
              </a:rPr>
              <a:t>声明</a:t>
            </a:r>
            <a:r>
              <a:rPr lang="zh-CN" altLang="en-US" sz="2400" dirty="0">
                <a:ea typeface="楷体_GB2312"/>
                <a:cs typeface="Times New Roman" panose="02020603050405020304" pitchFamily="18" charset="0"/>
              </a:rPr>
              <a:t>；</a:t>
            </a:r>
          </a:p>
          <a:p>
            <a:pPr lvl="1" eaLnBrk="1" hangingPunct="1">
              <a:buFont typeface="Wingdings" panose="05000000000000000000" pitchFamily="2" charset="2"/>
              <a:buChar char="l"/>
              <a:defRPr/>
            </a:pPr>
            <a:r>
              <a:rPr lang="zh-CN" altLang="en-US" sz="2400" b="1" dirty="0">
                <a:solidFill>
                  <a:srgbClr val="FF0000"/>
                </a:solidFill>
                <a:ea typeface="楷体_GB2312"/>
                <a:cs typeface="Times New Roman" panose="02020603050405020304" pitchFamily="18" charset="0"/>
              </a:rPr>
              <a:t>实现</a:t>
            </a:r>
            <a:r>
              <a:rPr lang="zh-CN" altLang="en-US" sz="2400" dirty="0">
                <a:ea typeface="楷体_GB2312"/>
                <a:cs typeface="Times New Roman" panose="02020603050405020304" pitchFamily="18" charset="0"/>
              </a:rPr>
              <a:t>（</a:t>
            </a:r>
            <a:r>
              <a:rPr lang="en-US" altLang="zh-CN" sz="2400" dirty="0">
                <a:solidFill>
                  <a:srgbClr val="0070C0"/>
                </a:solidFill>
                <a:ea typeface="楷体_GB2312"/>
                <a:cs typeface="Times New Roman" panose="02020603050405020304" pitchFamily="18" charset="0"/>
              </a:rPr>
              <a:t>.</a:t>
            </a:r>
            <a:r>
              <a:rPr lang="en-US" altLang="zh-CN" sz="2400" dirty="0" err="1">
                <a:solidFill>
                  <a:srgbClr val="0070C0"/>
                </a:solidFill>
                <a:ea typeface="楷体_GB2312"/>
                <a:cs typeface="Times New Roman" panose="02020603050405020304" pitchFamily="18" charset="0"/>
              </a:rPr>
              <a:t>cpp</a:t>
            </a:r>
            <a:r>
              <a:rPr lang="zh-CN" altLang="en-US" sz="2400" dirty="0">
                <a:solidFill>
                  <a:srgbClr val="0070C0"/>
                </a:solidFill>
                <a:ea typeface="楷体_GB2312"/>
                <a:cs typeface="Times New Roman" panose="02020603050405020304" pitchFamily="18" charset="0"/>
              </a:rPr>
              <a:t>文件</a:t>
            </a:r>
            <a:r>
              <a:rPr lang="zh-CN" altLang="en-US" sz="2400" dirty="0">
                <a:ea typeface="楷体_GB2312"/>
                <a:cs typeface="Times New Roman" panose="02020603050405020304" pitchFamily="18" charset="0"/>
              </a:rPr>
              <a:t>）：给出模块中程序实体的</a:t>
            </a:r>
            <a:r>
              <a:rPr lang="zh-CN" altLang="en-US" sz="2400" dirty="0">
                <a:solidFill>
                  <a:srgbClr val="FF0000"/>
                </a:solidFill>
                <a:ea typeface="楷体_GB2312"/>
                <a:cs typeface="Times New Roman" panose="02020603050405020304" pitchFamily="18" charset="0"/>
              </a:rPr>
              <a:t>定义</a:t>
            </a:r>
            <a:r>
              <a:rPr lang="zh-CN" altLang="en-US"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Char char="l"/>
              <a:defRPr/>
            </a:pPr>
            <a:endParaRPr lang="zh-CN" altLang="en-US" sz="1000" dirty="0">
              <a:ea typeface="楷体_GB2312"/>
              <a:cs typeface="Times New Roman" panose="02020603050405020304" pitchFamily="18" charset="0"/>
            </a:endParaRPr>
          </a:p>
          <a:p>
            <a:pPr eaLnBrk="1" hangingPunct="1">
              <a:defRPr/>
            </a:pPr>
            <a:r>
              <a:rPr lang="zh-CN" altLang="en-US" sz="2800" dirty="0">
                <a:ea typeface="楷体_GB2312"/>
                <a:cs typeface="Times New Roman" panose="02020603050405020304" pitchFamily="18" charset="0"/>
              </a:rPr>
              <a:t>文件包含命令：</a:t>
            </a:r>
            <a:r>
              <a:rPr lang="en-US" altLang="zh-CN" sz="2400" dirty="0">
                <a:solidFill>
                  <a:srgbClr val="0070C0"/>
                </a:solidFill>
                <a:ea typeface="楷体_GB2312"/>
                <a:cs typeface="Times New Roman" panose="02020603050405020304" pitchFamily="18" charset="0"/>
              </a:rPr>
              <a:t>#include &lt;</a:t>
            </a:r>
            <a:r>
              <a:rPr lang="zh-CN" altLang="en-US" sz="2400" dirty="0">
                <a:solidFill>
                  <a:srgbClr val="0070C0"/>
                </a:solidFill>
                <a:ea typeface="楷体_GB2312"/>
                <a:cs typeface="Times New Roman" panose="02020603050405020304" pitchFamily="18" charset="0"/>
              </a:rPr>
              <a:t>文件名</a:t>
            </a:r>
            <a:r>
              <a:rPr lang="en-US" altLang="zh-CN" sz="2400" dirty="0">
                <a:solidFill>
                  <a:srgbClr val="0070C0"/>
                </a:solidFill>
                <a:ea typeface="楷体_GB2312"/>
                <a:cs typeface="Times New Roman" panose="02020603050405020304" pitchFamily="18" charset="0"/>
              </a:rPr>
              <a:t>&gt;</a:t>
            </a:r>
          </a:p>
          <a:p>
            <a:pPr marL="0" indent="0" eaLnBrk="1" hangingPunct="1">
              <a:buFont typeface="Wingdings" panose="05000000000000000000" pitchFamily="2" charset="2"/>
              <a:buNone/>
              <a:defRPr/>
            </a:pPr>
            <a:endParaRPr lang="zh-CN" altLang="en-US" sz="2600" dirty="0">
              <a:solidFill>
                <a:srgbClr val="FF0000"/>
              </a:solidFill>
              <a:latin typeface="Times New Roman" panose="02020603050405020304" pitchFamily="18" charset="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8DCA8812-5695-4CEB-8D99-0D9503D2C75B}"/>
              </a:ext>
            </a:extLst>
          </p:cNvPr>
          <p:cNvSpPr txBox="1">
            <a:spLocks noChangeArrowheads="1"/>
          </p:cNvSpPr>
          <p:nvPr/>
        </p:nvSpPr>
        <p:spPr bwMode="auto">
          <a:xfrm>
            <a:off x="1450975" y="34451"/>
            <a:ext cx="7010400" cy="1527175"/>
          </a:xfrm>
          <a:prstGeom prst="rect">
            <a:avLst/>
          </a:prstGeom>
          <a:noFill/>
          <a:ln w="9525">
            <a:noFill/>
            <a:miter lim="800000"/>
            <a:headEnd/>
            <a:tailEnd/>
          </a:ln>
        </p:spPr>
        <p:txBody>
          <a:bodyPr anchor="ctr"/>
          <a:lstStyle/>
          <a:p>
            <a:pPr eaLnBrk="1" hangingPunct="1">
              <a:defRPr/>
            </a:pPr>
            <a:r>
              <a:rPr lang="en-US" altLang="zh-CN" sz="4000" kern="0">
                <a:solidFill>
                  <a:schemeClr val="tx2"/>
                </a:solidFill>
                <a:latin typeface="+mj-lt"/>
                <a:ea typeface="楷体_GB2312"/>
                <a:cs typeface="+mj-cs"/>
              </a:rPr>
              <a:t>4.3.1 </a:t>
            </a:r>
            <a:r>
              <a:rPr lang="zh-CN" altLang="en-US" sz="4000" kern="0">
                <a:solidFill>
                  <a:schemeClr val="tx2"/>
                </a:solidFill>
                <a:latin typeface="+mj-lt"/>
                <a:ea typeface="楷体_GB2312"/>
                <a:cs typeface="+mj-cs"/>
              </a:rPr>
              <a:t>程序的多模块结构</a:t>
            </a:r>
            <a:endParaRPr lang="zh-CN" altLang="zh-CN" sz="4000" kern="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4605534B-2D3A-4C77-ABDE-76E31A595CB3}"/>
              </a:ext>
            </a:extLst>
          </p:cNvPr>
          <p:cNvSpPr>
            <a:spLocks noGrp="1"/>
          </p:cNvSpPr>
          <p:nvPr>
            <p:ph type="sldNum" sz="quarter" idx="12"/>
          </p:nvPr>
        </p:nvSpPr>
        <p:spPr/>
        <p:txBody>
          <a:bodyPr/>
          <a:lstStyle/>
          <a:p>
            <a:pPr>
              <a:defRPr/>
            </a:pPr>
            <a:fld id="{94D79B57-46CD-4E8B-94CA-92096A47F80F}" type="slidenum">
              <a:rPr lang="zh-CN" altLang="en-US"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6562D44-FB8B-42CD-A6A0-EE997EC3DBE7}"/>
              </a:ext>
            </a:extLst>
          </p:cNvPr>
          <p:cNvSpPr>
            <a:spLocks noGrp="1" noChangeArrowheads="1"/>
          </p:cNvSpPr>
          <p:nvPr>
            <p:ph type="body" idx="4294967295"/>
          </p:nvPr>
        </p:nvSpPr>
        <p:spPr>
          <a:xfrm>
            <a:off x="182882" y="1772816"/>
            <a:ext cx="4414838" cy="3803650"/>
          </a:xfrm>
          <a:ln w="38100">
            <a:solidFill>
              <a:srgbClr val="002060"/>
            </a:solidFill>
            <a:prstDash val="dash"/>
          </a:ln>
        </p:spPr>
        <p:txBody>
          <a:bodyPr/>
          <a:lstStyle/>
          <a:p>
            <a:pPr eaLnBrk="1" hangingPunct="1">
              <a:lnSpc>
                <a:spcPct val="80000"/>
              </a:lnSpc>
              <a:buFont typeface="Wingdings" panose="05000000000000000000" pitchFamily="2" charset="2"/>
              <a:buNone/>
            </a:pPr>
            <a:r>
              <a:rPr lang="en-US" altLang="zh-CN" sz="2000" dirty="0">
                <a:solidFill>
                  <a:srgbClr val="00B050"/>
                </a:solidFill>
                <a:cs typeface="Times New Roman" panose="02020603050405020304" pitchFamily="18" charset="0"/>
              </a:rPr>
              <a:t>//file1.h</a:t>
            </a: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extern</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的声明</a:t>
            </a: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extern</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double</a:t>
            </a:r>
            <a:r>
              <a:rPr lang="en-US" altLang="zh-CN" sz="2000" dirty="0">
                <a:cs typeface="Times New Roman" panose="02020603050405020304" pitchFamily="18" charset="0"/>
              </a:rPr>
              <a:t> y;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y</a:t>
            </a:r>
            <a:r>
              <a:rPr lang="zh-CN" altLang="en-US" sz="2000" dirty="0">
                <a:solidFill>
                  <a:srgbClr val="00B050"/>
                </a:solidFill>
                <a:cs typeface="Times New Roman" panose="02020603050405020304" pitchFamily="18" charset="0"/>
              </a:rPr>
              <a:t>的声明</a:t>
            </a: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extern</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f();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全局函数</a:t>
            </a:r>
            <a:r>
              <a:rPr lang="en-US" altLang="zh-CN" sz="2000" dirty="0">
                <a:solidFill>
                  <a:srgbClr val="00B050"/>
                </a:solidFill>
                <a:cs typeface="Times New Roman" panose="02020603050405020304" pitchFamily="18" charset="0"/>
              </a:rPr>
              <a:t>f</a:t>
            </a:r>
            <a:r>
              <a:rPr lang="zh-CN" altLang="en-US" sz="2000" dirty="0">
                <a:solidFill>
                  <a:srgbClr val="00B050"/>
                </a:solidFill>
                <a:cs typeface="Times New Roman" panose="02020603050405020304" pitchFamily="18" charset="0"/>
              </a:rPr>
              <a:t>的声明</a:t>
            </a:r>
          </a:p>
          <a:p>
            <a:pPr eaLnBrk="1" hangingPunct="1">
              <a:lnSpc>
                <a:spcPct val="80000"/>
              </a:lnSpc>
              <a:buFont typeface="Wingdings" panose="05000000000000000000" pitchFamily="2" charset="2"/>
              <a:buNone/>
            </a:pPr>
            <a:endParaRPr lang="zh-CN" altLang="en-US"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solidFill>
                  <a:srgbClr val="00B050"/>
                </a:solidFill>
                <a:cs typeface="Times New Roman" panose="02020603050405020304" pitchFamily="18" charset="0"/>
              </a:rPr>
              <a:t>//file1.cpp</a:t>
            </a:r>
          </a:p>
          <a:p>
            <a:pPr>
              <a:lnSpc>
                <a:spcPct val="80000"/>
              </a:lnSpc>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x=1;     </a:t>
            </a:r>
            <a:r>
              <a:rPr lang="en-US" altLang="zh-CN" sz="2000" dirty="0">
                <a:solidFill>
                  <a:srgbClr val="00B050"/>
                </a:solidFill>
                <a:cs typeface="Times New Roman" panose="02020603050405020304" pitchFamily="18" charset="0"/>
              </a:rPr>
              <a:t>          </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的定义</a:t>
            </a:r>
          </a:p>
          <a:p>
            <a:pPr>
              <a:lnSpc>
                <a:spcPct val="80000"/>
              </a:lnSpc>
              <a:buNone/>
            </a:pPr>
            <a:r>
              <a:rPr lang="en-US" altLang="zh-CN" sz="2000" dirty="0">
                <a:solidFill>
                  <a:srgbClr val="0070C0"/>
                </a:solidFill>
                <a:cs typeface="Times New Roman" panose="02020603050405020304" pitchFamily="18" charset="0"/>
              </a:rPr>
              <a:t>double</a:t>
            </a:r>
            <a:r>
              <a:rPr lang="en-US" altLang="zh-CN" sz="2000" dirty="0">
                <a:cs typeface="Times New Roman" panose="02020603050405020304" pitchFamily="18" charset="0"/>
              </a:rPr>
              <a:t> y=2.0;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全局变量</a:t>
            </a:r>
            <a:r>
              <a:rPr lang="en-US" altLang="zh-CN" sz="2000" dirty="0">
                <a:solidFill>
                  <a:srgbClr val="00B050"/>
                </a:solidFill>
                <a:cs typeface="Times New Roman" panose="02020603050405020304" pitchFamily="18" charset="0"/>
              </a:rPr>
              <a:t>y</a:t>
            </a:r>
            <a:r>
              <a:rPr lang="zh-CN" altLang="en-US" sz="2000" dirty="0">
                <a:solidFill>
                  <a:srgbClr val="00B050"/>
                </a:solidFill>
                <a:cs typeface="Times New Roman" panose="02020603050405020304" pitchFamily="18" charset="0"/>
              </a:rPr>
              <a:t>的定义</a:t>
            </a:r>
          </a:p>
          <a:p>
            <a:pPr>
              <a:lnSpc>
                <a:spcPct val="80000"/>
              </a:lnSpc>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f()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全局函数</a:t>
            </a:r>
            <a:r>
              <a:rPr lang="en-US" altLang="zh-CN" sz="2000" dirty="0">
                <a:solidFill>
                  <a:srgbClr val="00B050"/>
                </a:solidFill>
                <a:cs typeface="Times New Roman" panose="02020603050405020304" pitchFamily="18" charset="0"/>
              </a:rPr>
              <a:t>f</a:t>
            </a:r>
            <a:r>
              <a:rPr lang="zh-CN" altLang="en-US" sz="2000" dirty="0">
                <a:solidFill>
                  <a:srgbClr val="00B050"/>
                </a:solidFill>
                <a:cs typeface="Times New Roman" panose="02020603050405020304" pitchFamily="18" charset="0"/>
              </a:rPr>
              <a:t>的定义</a:t>
            </a:r>
          </a:p>
          <a:p>
            <a:pPr>
              <a:lnSpc>
                <a:spcPct val="80000"/>
              </a:lnSpc>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 += x;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局部变量</a:t>
            </a:r>
            <a:r>
              <a:rPr lang="en-US" altLang="zh-CN" sz="2000" dirty="0">
                <a:solidFill>
                  <a:srgbClr val="00B050"/>
                </a:solidFill>
                <a:cs typeface="Times New Roman" panose="02020603050405020304" pitchFamily="18" charset="0"/>
              </a:rPr>
              <a:t>m</a:t>
            </a:r>
            <a:r>
              <a:rPr lang="zh-CN" altLang="en-US" sz="2000" dirty="0">
                <a:solidFill>
                  <a:srgbClr val="00B050"/>
                </a:solidFill>
                <a:cs typeface="Times New Roman" panose="02020603050405020304" pitchFamily="18" charset="0"/>
              </a:rPr>
              <a:t>的定义</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m;</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3" name="Rectangle 2">
            <a:extLst>
              <a:ext uri="{FF2B5EF4-FFF2-40B4-BE49-F238E27FC236}">
                <a16:creationId xmlns:a16="http://schemas.microsoft.com/office/drawing/2014/main" id="{607430FB-1483-4AF6-9094-0EB58E71B8C4}"/>
              </a:ext>
            </a:extLst>
          </p:cNvPr>
          <p:cNvSpPr txBox="1">
            <a:spLocks noChangeArrowheads="1"/>
          </p:cNvSpPr>
          <p:nvPr/>
        </p:nvSpPr>
        <p:spPr bwMode="auto">
          <a:xfrm>
            <a:off x="1403648" y="4306"/>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4.3.1 </a:t>
            </a:r>
            <a:r>
              <a:rPr lang="zh-CN" altLang="en-US" sz="4000" kern="0" dirty="0">
                <a:solidFill>
                  <a:schemeClr val="tx2"/>
                </a:solidFill>
                <a:latin typeface="+mj-lt"/>
                <a:ea typeface="楷体_GB2312"/>
                <a:cs typeface="+mj-cs"/>
              </a:rPr>
              <a:t>程序的多模块结构</a:t>
            </a:r>
            <a:endParaRPr lang="zh-CN" altLang="zh-CN" sz="4000" kern="0" dirty="0">
              <a:solidFill>
                <a:schemeClr val="tx2"/>
              </a:solidFill>
              <a:latin typeface="+mj-lt"/>
              <a:ea typeface="楷体_GB2312"/>
              <a:cs typeface="+mj-cs"/>
            </a:endParaRPr>
          </a:p>
        </p:txBody>
      </p:sp>
      <p:sp>
        <p:nvSpPr>
          <p:cNvPr id="4" name="Rectangle 2">
            <a:extLst>
              <a:ext uri="{FF2B5EF4-FFF2-40B4-BE49-F238E27FC236}">
                <a16:creationId xmlns:a16="http://schemas.microsoft.com/office/drawing/2014/main" id="{D000432E-E0B4-4495-BB63-B60E4447A130}"/>
              </a:ext>
            </a:extLst>
          </p:cNvPr>
          <p:cNvSpPr txBox="1">
            <a:spLocks noChangeArrowheads="1"/>
          </p:cNvSpPr>
          <p:nvPr/>
        </p:nvSpPr>
        <p:spPr bwMode="auto">
          <a:xfrm>
            <a:off x="4788024" y="1772816"/>
            <a:ext cx="4105275" cy="3803650"/>
          </a:xfrm>
          <a:prstGeom prst="rect">
            <a:avLst/>
          </a:prstGeom>
          <a:noFill/>
          <a:ln w="38100">
            <a:solidFill>
              <a:srgbClr val="00206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Clr>
                <a:srgbClr val="05255E"/>
              </a:buClr>
              <a:buNone/>
              <a:defRPr/>
            </a:pPr>
            <a:r>
              <a:rPr lang="en-US" altLang="zh-CN" sz="2000" dirty="0">
                <a:solidFill>
                  <a:srgbClr val="00B050"/>
                </a:solidFill>
                <a:cs typeface="Times New Roman" panose="02020603050405020304" pitchFamily="18" charset="0"/>
              </a:rPr>
              <a:t>//main.cpp</a:t>
            </a:r>
          </a:p>
          <a:p>
            <a:pPr eaLnBrk="1" hangingPunct="1">
              <a:lnSpc>
                <a:spcPct val="80000"/>
              </a:lnSpc>
              <a:buClr>
                <a:srgbClr val="05255E"/>
              </a:buClr>
              <a:buNone/>
              <a:defRPr/>
            </a:pPr>
            <a:r>
              <a:rPr lang="en-US" altLang="zh-CN" sz="2000" kern="0" dirty="0">
                <a:solidFill>
                  <a:srgbClr val="0070C0"/>
                </a:solidFill>
                <a:cs typeface="Times New Roman" panose="02020603050405020304" pitchFamily="18" charset="0"/>
              </a:rPr>
              <a:t>#include </a:t>
            </a:r>
            <a:r>
              <a:rPr lang="en-US" altLang="zh-CN" sz="2000" kern="0" dirty="0">
                <a:solidFill>
                  <a:srgbClr val="FF9900"/>
                </a:solidFill>
                <a:cs typeface="Times New Roman" panose="02020603050405020304" pitchFamily="18" charset="0"/>
              </a:rPr>
              <a:t>"file1.h"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包含文件</a:t>
            </a:r>
            <a:r>
              <a:rPr lang="en-US" altLang="zh-CN" sz="2000" dirty="0">
                <a:solidFill>
                  <a:srgbClr val="00B050"/>
                </a:solidFill>
                <a:cs typeface="Times New Roman" panose="02020603050405020304" pitchFamily="18" charset="0"/>
              </a:rPr>
              <a:t>file1.h</a:t>
            </a:r>
          </a:p>
          <a:p>
            <a:pPr eaLnBrk="1" hangingPunct="1">
              <a:buFont typeface="Wingdings" panose="05000000000000000000" pitchFamily="2" charset="2"/>
              <a:buNone/>
              <a:defRPr/>
            </a:pPr>
            <a:endParaRPr lang="en-US" altLang="zh-CN" sz="1000" kern="0" dirty="0">
              <a:cs typeface="Times New Roman" panose="02020603050405020304" pitchFamily="18" charset="0"/>
            </a:endParaRPr>
          </a:p>
          <a:p>
            <a:pPr eaLnBrk="1" hangingPunct="1">
              <a:buFont typeface="Wingdings" panose="05000000000000000000" pitchFamily="2" charset="2"/>
              <a:buNone/>
              <a:defRPr/>
            </a:pPr>
            <a:r>
              <a:rPr lang="en-US" altLang="zh-CN" sz="2000" dirty="0">
                <a:solidFill>
                  <a:srgbClr val="0070C0"/>
                </a:solidFill>
                <a:cs typeface="Times New Roman" panose="02020603050405020304" pitchFamily="18" charset="0"/>
              </a:rPr>
              <a:t>int</a:t>
            </a:r>
            <a:r>
              <a:rPr lang="en-US" altLang="zh-CN" sz="2000" kern="0" dirty="0">
                <a:cs typeface="Times New Roman" panose="02020603050405020304" pitchFamily="18" charset="0"/>
              </a:rPr>
              <a:t> main()</a:t>
            </a:r>
            <a:endParaRPr lang="zh-CN" altLang="en-US" sz="2000" kern="0" dirty="0">
              <a:cs typeface="Times New Roman" panose="02020603050405020304" pitchFamily="18" charset="0"/>
            </a:endParaRPr>
          </a:p>
          <a:p>
            <a:pPr eaLnBrk="1" hangingPunct="1">
              <a:buFont typeface="Wingdings" panose="05000000000000000000" pitchFamily="2" charset="2"/>
              <a:buNone/>
              <a:defRPr/>
            </a:pPr>
            <a:r>
              <a:rPr lang="en-US" altLang="zh-CN" sz="2000" kern="0" dirty="0">
                <a:cs typeface="Times New Roman" panose="02020603050405020304" pitchFamily="18" charset="0"/>
              </a:rPr>
              <a:t>{</a:t>
            </a:r>
            <a:r>
              <a:rPr lang="zh-CN" altLang="en-US" sz="2000" kern="0" dirty="0">
                <a:cs typeface="Times New Roman" panose="02020603050405020304" pitchFamily="18" charset="0"/>
              </a:rPr>
              <a:t>   </a:t>
            </a:r>
            <a:r>
              <a:rPr lang="en-US" altLang="zh-CN" sz="2000" kern="0" dirty="0">
                <a:cs typeface="Times New Roman" panose="02020603050405020304" pitchFamily="18" charset="0"/>
              </a:rPr>
              <a:t>......</a:t>
            </a:r>
          </a:p>
          <a:p>
            <a:pPr eaLnBrk="1" hangingPunct="1">
              <a:buFont typeface="Wingdings" panose="05000000000000000000" pitchFamily="2" charset="2"/>
              <a:buNone/>
              <a:defRPr/>
            </a:pPr>
            <a:r>
              <a:rPr lang="en-US" altLang="zh-CN" sz="2000" kern="0" dirty="0">
                <a:cs typeface="Times New Roman" panose="02020603050405020304" pitchFamily="18" charset="0"/>
              </a:rPr>
              <a:t>     </a:t>
            </a:r>
            <a:r>
              <a:rPr lang="en-US" altLang="zh-CN" sz="2000" dirty="0">
                <a:solidFill>
                  <a:srgbClr val="0070C0"/>
                </a:solidFill>
                <a:cs typeface="Times New Roman" panose="02020603050405020304" pitchFamily="18" charset="0"/>
              </a:rPr>
              <a:t>double</a:t>
            </a:r>
            <a:r>
              <a:rPr lang="en-US" altLang="zh-CN" sz="2000" kern="0" dirty="0">
                <a:cs typeface="Times New Roman" panose="02020603050405020304" pitchFamily="18" charset="0"/>
              </a:rPr>
              <a:t> r = </a:t>
            </a:r>
            <a:r>
              <a:rPr lang="en-US" altLang="zh-CN" sz="2000" kern="0" dirty="0" err="1">
                <a:solidFill>
                  <a:srgbClr val="FF0000"/>
                </a:solidFill>
                <a:cs typeface="Times New Roman" panose="02020603050405020304" pitchFamily="18" charset="0"/>
              </a:rPr>
              <a:t>x+y</a:t>
            </a:r>
            <a:r>
              <a:rPr lang="en-US" altLang="zh-CN" sz="2000" kern="0" dirty="0">
                <a:solidFill>
                  <a:srgbClr val="FF0000"/>
                </a:solidFill>
                <a:cs typeface="Times New Roman" panose="02020603050405020304" pitchFamily="18" charset="0"/>
              </a:rPr>
              <a:t>*f()</a:t>
            </a:r>
            <a:r>
              <a:rPr lang="en-US" altLang="zh-CN" sz="2000" kern="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语句</a:t>
            </a:r>
          </a:p>
          <a:p>
            <a:pPr eaLnBrk="1" hangingPunct="1">
              <a:buFont typeface="Wingdings" panose="05000000000000000000" pitchFamily="2" charset="2"/>
              <a:buNone/>
              <a:defRPr/>
            </a:pPr>
            <a:r>
              <a:rPr lang="en-US" altLang="zh-CN" sz="2000" kern="0" dirty="0">
                <a:cs typeface="Times New Roman" panose="02020603050405020304" pitchFamily="18" charset="0"/>
              </a:rPr>
              <a:t>     ......</a:t>
            </a:r>
          </a:p>
          <a:p>
            <a:pPr eaLnBrk="1" hangingPunct="1">
              <a:buFont typeface="Wingdings" panose="05000000000000000000" pitchFamily="2" charset="2"/>
              <a:buNone/>
              <a:defRPr/>
            </a:pPr>
            <a:r>
              <a:rPr lang="en-US" altLang="zh-CN" sz="2000" kern="0" dirty="0">
                <a:cs typeface="Times New Roman" panose="02020603050405020304" pitchFamily="18" charset="0"/>
              </a:rPr>
              <a:t>}</a:t>
            </a:r>
          </a:p>
        </p:txBody>
      </p:sp>
      <p:sp>
        <p:nvSpPr>
          <p:cNvPr id="2" name="灯片编号占位符 1">
            <a:extLst>
              <a:ext uri="{FF2B5EF4-FFF2-40B4-BE49-F238E27FC236}">
                <a16:creationId xmlns:a16="http://schemas.microsoft.com/office/drawing/2014/main" id="{96AB887C-0A7D-4C3B-B1F1-B867F77E2156}"/>
              </a:ext>
            </a:extLst>
          </p:cNvPr>
          <p:cNvSpPr>
            <a:spLocks noGrp="1"/>
          </p:cNvSpPr>
          <p:nvPr>
            <p:ph type="sldNum" sz="quarter" idx="12"/>
          </p:nvPr>
        </p:nvSpPr>
        <p:spPr/>
        <p:txBody>
          <a:bodyPr/>
          <a:lstStyle/>
          <a:p>
            <a:pPr>
              <a:defRPr/>
            </a:pPr>
            <a:fld id="{94D79B57-46CD-4E8B-94CA-92096A47F80F}" type="slidenum">
              <a:rPr lang="zh-CN" altLang="en-US"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E73B30A0-3AB1-426C-A56F-44064B26F767}"/>
              </a:ext>
            </a:extLst>
          </p:cNvPr>
          <p:cNvSpPr>
            <a:spLocks noGrp="1" noChangeArrowheads="1"/>
          </p:cNvSpPr>
          <p:nvPr>
            <p:ph type="body" idx="4294967295"/>
          </p:nvPr>
        </p:nvSpPr>
        <p:spPr>
          <a:xfrm>
            <a:off x="340518" y="1527175"/>
            <a:ext cx="8462963" cy="4379912"/>
          </a:xfrm>
        </p:spPr>
        <p:txBody>
          <a:bodyPr/>
          <a:lstStyle/>
          <a:p>
            <a:pPr eaLnBrk="1" hangingPunct="1">
              <a:lnSpc>
                <a:spcPct val="90000"/>
              </a:lnSpc>
            </a:pPr>
            <a:r>
              <a:rPr lang="zh-CN" altLang="en-US" sz="2400" dirty="0">
                <a:latin typeface="Times New Roman" panose="02020603050405020304" pitchFamily="18" charset="0"/>
                <a:ea typeface="楷体_GB2312"/>
                <a:cs typeface="Times New Roman" panose="02020603050405020304" pitchFamily="18" charset="0"/>
              </a:rPr>
              <a:t>作用域：标识符在程序中能被访问到的程序段</a:t>
            </a:r>
            <a:r>
              <a:rPr lang="en-US" altLang="zh-CN" sz="2400" dirty="0">
                <a:latin typeface="Times New Roman" panose="02020603050405020304" pitchFamily="18" charset="0"/>
                <a:ea typeface="楷体_GB2312"/>
                <a:cs typeface="Times New Roman" panose="02020603050405020304" pitchFamily="18" charset="0"/>
              </a:rPr>
              <a:t>——</a:t>
            </a:r>
            <a:r>
              <a:rPr lang="zh-CN" altLang="en-US" sz="2400" dirty="0">
                <a:latin typeface="Times New Roman" panose="02020603050405020304" pitchFamily="18" charset="0"/>
                <a:ea typeface="楷体_GB2312"/>
                <a:cs typeface="Times New Roman" panose="02020603050405020304" pitchFamily="18" charset="0"/>
              </a:rPr>
              <a:t>即</a:t>
            </a:r>
            <a:r>
              <a:rPr lang="zh-CN" altLang="zh-CN" sz="2400" dirty="0">
                <a:solidFill>
                  <a:srgbClr val="FF0000"/>
                </a:solidFill>
                <a:latin typeface="Times New Roman" panose="02020603050405020304" pitchFamily="18" charset="0"/>
                <a:ea typeface="楷体_GB2312"/>
                <a:cs typeface="Times New Roman" panose="02020603050405020304" pitchFamily="18" charset="0"/>
              </a:rPr>
              <a:t>标识符的有效范围</a:t>
            </a:r>
            <a:r>
              <a:rPr lang="zh-CN" altLang="zh-CN"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eaLnBrk="1" hangingPunct="1">
              <a:lnSpc>
                <a:spcPct val="90000"/>
              </a:lnSpc>
            </a:pPr>
            <a:r>
              <a:rPr lang="zh-CN" altLang="zh-CN" sz="2400" dirty="0">
                <a:latin typeface="Times New Roman" panose="02020603050405020304" pitchFamily="18" charset="0"/>
                <a:ea typeface="楷体_GB2312"/>
                <a:cs typeface="Times New Roman" panose="02020603050405020304" pitchFamily="18" charset="0"/>
              </a:rPr>
              <a:t>作用域</a:t>
            </a:r>
            <a:r>
              <a:rPr lang="zh-CN" altLang="en-US" sz="2400" dirty="0">
                <a:latin typeface="Times New Roman" panose="02020603050405020304" pitchFamily="18" charset="0"/>
                <a:ea typeface="楷体_GB2312"/>
                <a:cs typeface="Times New Roman" panose="02020603050405020304" pitchFamily="18" charset="0"/>
              </a:rPr>
              <a:t>不相交的两个标识符</a:t>
            </a:r>
            <a:r>
              <a:rPr lang="zh-CN" altLang="zh-CN" sz="2400" dirty="0">
                <a:latin typeface="Times New Roman" panose="02020603050405020304" pitchFamily="18" charset="0"/>
                <a:ea typeface="楷体_GB2312"/>
                <a:cs typeface="Times New Roman" panose="02020603050405020304" pitchFamily="18" charset="0"/>
              </a:rPr>
              <a:t>可以</a:t>
            </a:r>
            <a:r>
              <a:rPr lang="zh-CN" altLang="en-US" sz="2400" dirty="0">
                <a:latin typeface="Times New Roman" panose="02020603050405020304" pitchFamily="18" charset="0"/>
                <a:ea typeface="楷体_GB2312"/>
                <a:cs typeface="Times New Roman" panose="02020603050405020304" pitchFamily="18" charset="0"/>
              </a:rPr>
              <a:t>同名</a:t>
            </a:r>
            <a:r>
              <a:rPr lang="zh-CN" altLang="zh-CN"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eaLnBrk="1" hangingPunct="1">
              <a:lnSpc>
                <a:spcPct val="90000"/>
              </a:lnSpc>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中的作用域包括：</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局部作用域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全局作用域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文件作用域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函数作用域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函数原型作用域</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命名空间作用域</a:t>
            </a:r>
            <a:endParaRPr lang="en-US" altLang="zh-CN" sz="2400" dirty="0">
              <a:solidFill>
                <a:srgbClr val="0070C0"/>
              </a:solidFill>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类作用域</a:t>
            </a:r>
          </a:p>
          <a:p>
            <a:pPr eaLnBrk="1" hangingPunct="1"/>
            <a:endParaRPr lang="zh-CN" altLang="zh-CN" sz="24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980D9353-00CF-4B98-AC6A-288BDB3E5A45}"/>
              </a:ext>
            </a:extLst>
          </p:cNvPr>
          <p:cNvSpPr txBox="1">
            <a:spLocks noChangeArrowheads="1"/>
          </p:cNvSpPr>
          <p:nvPr/>
        </p:nvSpPr>
        <p:spPr bwMode="auto">
          <a:xfrm>
            <a:off x="1452563"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4.3.2 </a:t>
            </a:r>
            <a:r>
              <a:rPr lang="zh-CN" altLang="en-US" sz="4000" kern="0" dirty="0">
                <a:solidFill>
                  <a:schemeClr val="tx2"/>
                </a:solidFill>
                <a:latin typeface="楷体_GB2312"/>
                <a:ea typeface="楷体_GB2312"/>
                <a:cs typeface="+mj-cs"/>
              </a:rPr>
              <a:t>标识符的作用域</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4BD06662-F703-431A-9ECA-296A7E043DD9}"/>
              </a:ext>
            </a:extLst>
          </p:cNvPr>
          <p:cNvSpPr>
            <a:spLocks noGrp="1"/>
          </p:cNvSpPr>
          <p:nvPr>
            <p:ph type="sldNum" sz="quarter" idx="12"/>
          </p:nvPr>
        </p:nvSpPr>
        <p:spPr/>
        <p:txBody>
          <a:bodyPr/>
          <a:lstStyle/>
          <a:p>
            <a:pPr>
              <a:defRPr/>
            </a:pPr>
            <a:fld id="{94D79B57-46CD-4E8B-94CA-92096A47F80F}" type="slidenum">
              <a:rPr lang="zh-CN" altLang="en-US"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01713-D682-49F4-AA6E-F61CF836BE59}"/>
              </a:ext>
            </a:extLst>
          </p:cNvPr>
          <p:cNvSpPr>
            <a:spLocks noGrp="1" noChangeArrowheads="1"/>
          </p:cNvSpPr>
          <p:nvPr>
            <p:ph type="ctrTitle"/>
          </p:nvPr>
        </p:nvSpPr>
        <p:spPr>
          <a:xfrm>
            <a:off x="1188243" y="1556792"/>
            <a:ext cx="6767513" cy="1752600"/>
          </a:xfrm>
        </p:spPr>
        <p:txBody>
          <a:bodyPr/>
          <a:lstStyle/>
          <a:p>
            <a:r>
              <a:rPr lang="zh-CN" altLang="en-US" sz="4800" dirty="0">
                <a:latin typeface="楷体_GB2312" pitchFamily="1" charset="-122"/>
                <a:ea typeface="楷体_GB2312" pitchFamily="1" charset="-122"/>
              </a:rPr>
              <a:t>第四章 过程抽象</a:t>
            </a:r>
            <a:r>
              <a:rPr lang="en-US" altLang="zh-CN" sz="4800" dirty="0">
                <a:latin typeface="楷体_GB2312" pitchFamily="1" charset="-122"/>
                <a:ea typeface="楷体_GB2312" pitchFamily="1" charset="-122"/>
              </a:rPr>
              <a:t>-</a:t>
            </a:r>
            <a:r>
              <a:rPr lang="zh-CN" altLang="en-US" sz="4800" dirty="0">
                <a:latin typeface="楷体_GB2312" pitchFamily="1" charset="-122"/>
                <a:ea typeface="楷体_GB2312" pitchFamily="1" charset="-122"/>
              </a:rPr>
              <a:t>函数</a:t>
            </a:r>
            <a:endParaRPr lang="zh-CN" altLang="zh-CN" sz="4800" dirty="0">
              <a:latin typeface="楷体_GB2312" pitchFamily="1" charset="-122"/>
              <a:ea typeface="楷体_GB2312"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5639115-048A-463E-B717-6610DEDEAC97}"/>
              </a:ext>
            </a:extLst>
          </p:cNvPr>
          <p:cNvSpPr>
            <a:spLocks noGrp="1" noChangeArrowheads="1"/>
          </p:cNvSpPr>
          <p:nvPr>
            <p:ph type="title" idx="4294967295"/>
          </p:nvPr>
        </p:nvSpPr>
        <p:spPr>
          <a:xfrm>
            <a:off x="1405240" y="332656"/>
            <a:ext cx="7772400" cy="914400"/>
          </a:xfrm>
        </p:spPr>
        <p:txBody>
          <a:bodyPr/>
          <a:lstStyle/>
          <a:p>
            <a:pPr eaLnBrk="1" hangingPunct="1"/>
            <a:r>
              <a:rPr lang="zh-CN" altLang="zh-CN" dirty="0">
                <a:ea typeface="楷体_GB2312"/>
              </a:rPr>
              <a:t>局部作用域</a:t>
            </a:r>
          </a:p>
        </p:txBody>
      </p:sp>
      <p:sp>
        <p:nvSpPr>
          <p:cNvPr id="33795" name="Rectangle 3">
            <a:extLst>
              <a:ext uri="{FF2B5EF4-FFF2-40B4-BE49-F238E27FC236}">
                <a16:creationId xmlns:a16="http://schemas.microsoft.com/office/drawing/2014/main" id="{FC042C2A-7485-4954-B0FB-E2353F3FFDD8}"/>
              </a:ext>
            </a:extLst>
          </p:cNvPr>
          <p:cNvSpPr>
            <a:spLocks noGrp="1" noChangeArrowheads="1"/>
          </p:cNvSpPr>
          <p:nvPr>
            <p:ph type="body" idx="4294967295"/>
          </p:nvPr>
        </p:nvSpPr>
        <p:spPr>
          <a:xfrm>
            <a:off x="732631" y="1844824"/>
            <a:ext cx="7678738" cy="3268662"/>
          </a:xfrm>
        </p:spPr>
        <p:txBody>
          <a:bodyPr/>
          <a:lstStyle/>
          <a:p>
            <a:pPr eaLnBrk="1" hangingPunct="1"/>
            <a:r>
              <a:rPr lang="zh-CN" altLang="en-US" sz="2800" dirty="0">
                <a:solidFill>
                  <a:srgbClr val="FF0000"/>
                </a:solidFill>
                <a:latin typeface="Times New Roman" panose="02020603050405020304" pitchFamily="18" charset="0"/>
                <a:ea typeface="楷体_GB2312"/>
                <a:cs typeface="Times New Roman" panose="02020603050405020304" pitchFamily="18" charset="0"/>
              </a:rPr>
              <a:t>定义</a:t>
            </a:r>
            <a:r>
              <a:rPr lang="zh-CN" altLang="en-US" sz="2800" dirty="0">
                <a:latin typeface="Times New Roman" panose="02020603050405020304" pitchFamily="18" charset="0"/>
                <a:ea typeface="楷体_GB2312"/>
                <a:cs typeface="Times New Roman" panose="02020603050405020304" pitchFamily="18" charset="0"/>
              </a:rPr>
              <a:t>：在函数定义或复合语句中、从标识符的定义点开始到函数定义或复合语句结束之间的程序段。 </a:t>
            </a: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中的</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局部常量</a:t>
            </a:r>
            <a:r>
              <a:rPr lang="zh-CN" altLang="en-US" sz="2400" dirty="0">
                <a:latin typeface="Times New Roman" panose="02020603050405020304" pitchFamily="18" charset="0"/>
                <a:ea typeface="楷体_GB2312"/>
                <a:cs typeface="Times New Roman" panose="02020603050405020304" pitchFamily="18" charset="0"/>
              </a:rPr>
              <a:t>、</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局部变量</a:t>
            </a:r>
            <a:r>
              <a:rPr lang="zh-CN" altLang="en-US" sz="2400" dirty="0">
                <a:latin typeface="Times New Roman" panose="02020603050405020304" pitchFamily="18" charset="0"/>
                <a:ea typeface="楷体_GB2312"/>
                <a:cs typeface="Times New Roman" panose="02020603050405020304" pitchFamily="18" charset="0"/>
              </a:rPr>
              <a:t>以及</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函数的形参</a:t>
            </a:r>
            <a:r>
              <a:rPr lang="zh-CN" altLang="en-US" sz="2400" dirty="0">
                <a:latin typeface="Times New Roman" panose="02020603050405020304" pitchFamily="18" charset="0"/>
                <a:ea typeface="楷体_GB2312"/>
                <a:cs typeface="Times New Roman" panose="02020603050405020304" pitchFamily="18" charset="0"/>
              </a:rPr>
              <a:t>具有局部作用域。 </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外层定义标识符的作用域 </a:t>
            </a:r>
            <a:r>
              <a:rPr lang="en-US" altLang="zh-CN" sz="2400" dirty="0">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从潜在作用域中 </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扣除内层同名标识符的作用域</a:t>
            </a:r>
            <a:r>
              <a:rPr lang="zh-CN" altLang="en-US" sz="2400" dirty="0">
                <a:latin typeface="Times New Roman" panose="02020603050405020304" pitchFamily="18" charset="0"/>
                <a:ea typeface="楷体_GB2312"/>
                <a:cs typeface="Times New Roman" panose="02020603050405020304" pitchFamily="18" charset="0"/>
              </a:rPr>
              <a:t>之后所得到的作用域。 </a:t>
            </a:r>
          </a:p>
        </p:txBody>
      </p:sp>
      <p:sp>
        <p:nvSpPr>
          <p:cNvPr id="2" name="灯片编号占位符 1">
            <a:extLst>
              <a:ext uri="{FF2B5EF4-FFF2-40B4-BE49-F238E27FC236}">
                <a16:creationId xmlns:a16="http://schemas.microsoft.com/office/drawing/2014/main" id="{B224BB40-A0F7-4EB1-A3F7-53E744F1169B}"/>
              </a:ext>
            </a:extLst>
          </p:cNvPr>
          <p:cNvSpPr>
            <a:spLocks noGrp="1"/>
          </p:cNvSpPr>
          <p:nvPr>
            <p:ph type="sldNum" sz="quarter" idx="12"/>
          </p:nvPr>
        </p:nvSpPr>
        <p:spPr/>
        <p:txBody>
          <a:bodyPr/>
          <a:lstStyle/>
          <a:p>
            <a:pPr>
              <a:defRPr/>
            </a:pPr>
            <a:fld id="{94D79B57-46CD-4E8B-94CA-92096A47F80F}" type="slidenum">
              <a:rPr lang="zh-CN" altLang="en-US"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9BDE75F-1CD7-4218-87E7-CD490402CBB5}"/>
              </a:ext>
            </a:extLst>
          </p:cNvPr>
          <p:cNvSpPr>
            <a:spLocks noGrp="1" noChangeArrowheads="1"/>
          </p:cNvSpPr>
          <p:nvPr>
            <p:ph type="title" idx="4294967295"/>
          </p:nvPr>
        </p:nvSpPr>
        <p:spPr>
          <a:xfrm>
            <a:off x="1547664" y="404664"/>
            <a:ext cx="6523037" cy="762000"/>
          </a:xfrm>
        </p:spPr>
        <p:txBody>
          <a:bodyPr/>
          <a:lstStyle/>
          <a:p>
            <a:pPr eaLnBrk="1" hangingPunct="1"/>
            <a:r>
              <a:rPr lang="zh-CN" altLang="zh-CN" dirty="0">
                <a:latin typeface="楷体_GB2312"/>
                <a:ea typeface="楷体_GB2312"/>
              </a:rPr>
              <a:t>全局作用域</a:t>
            </a:r>
          </a:p>
        </p:txBody>
      </p:sp>
      <p:sp>
        <p:nvSpPr>
          <p:cNvPr id="34819" name="Rectangle 3">
            <a:extLst>
              <a:ext uri="{FF2B5EF4-FFF2-40B4-BE49-F238E27FC236}">
                <a16:creationId xmlns:a16="http://schemas.microsoft.com/office/drawing/2014/main" id="{67AB8200-7F3C-4A08-A181-B4659D3A3271}"/>
              </a:ext>
            </a:extLst>
          </p:cNvPr>
          <p:cNvSpPr>
            <a:spLocks noGrp="1" noChangeArrowheads="1"/>
          </p:cNvSpPr>
          <p:nvPr>
            <p:ph type="body" idx="4294967295"/>
          </p:nvPr>
        </p:nvSpPr>
        <p:spPr>
          <a:xfrm>
            <a:off x="431800" y="1916832"/>
            <a:ext cx="8280400" cy="3659187"/>
          </a:xfrm>
        </p:spPr>
        <p:txBody>
          <a:bodyPr/>
          <a:lstStyle/>
          <a:p>
            <a:pPr eaLnBrk="1" hangingPunct="1">
              <a:lnSpc>
                <a:spcPct val="90000"/>
              </a:lnSpc>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定义</a:t>
            </a:r>
            <a:r>
              <a:rPr lang="zh-CN" altLang="en-US" sz="2800" dirty="0">
                <a:latin typeface="Times New Roman" panose="02020603050405020304" pitchFamily="18" charset="0"/>
                <a:ea typeface="楷体_GB2312"/>
                <a:cs typeface="Times New Roman" panose="02020603050405020304" pitchFamily="18" charset="0"/>
              </a:rPr>
              <a:t>：全局作用域指构成</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程序的所有源文件。</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lnSpc>
                <a:spcPct val="90000"/>
              </a:lnSpc>
            </a:pPr>
            <a:endParaRPr lang="zh-CN" altLang="en-US" sz="10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全局变量</a:t>
            </a:r>
            <a:r>
              <a:rPr lang="zh-CN" altLang="en-US" sz="2400" dirty="0">
                <a:latin typeface="Times New Roman" panose="02020603050405020304" pitchFamily="18" charset="0"/>
                <a:ea typeface="楷体_GB2312"/>
                <a:cs typeface="Times New Roman" panose="02020603050405020304" pitchFamily="18" charset="0"/>
              </a:rPr>
              <a:t>、</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全局函数</a:t>
            </a:r>
            <a:r>
              <a:rPr lang="zh-CN" altLang="en-US" sz="2400" dirty="0">
                <a:latin typeface="Times New Roman" panose="02020603050405020304" pitchFamily="18" charset="0"/>
                <a:ea typeface="楷体_GB2312"/>
                <a:cs typeface="Times New Roman" panose="02020603050405020304" pitchFamily="18" charset="0"/>
              </a:rPr>
              <a:t>具有全局作用域。</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全局标识符的作用域</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应扣掉同名的局部标识符的作用域。</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而在局部标识符的作用域中，可以用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域解析符 </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来使用全局标识符。 </a:t>
            </a: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把全局标识符的声明放在 </a:t>
            </a:r>
            <a:r>
              <a:rPr lang="en-US" altLang="zh-CN" sz="2400" dirty="0">
                <a:latin typeface="Times New Roman" panose="02020603050405020304" pitchFamily="18" charset="0"/>
                <a:ea typeface="楷体_GB2312"/>
                <a:cs typeface="Times New Roman" panose="02020603050405020304" pitchFamily="18" charset="0"/>
              </a:rPr>
              <a:t>.h </a:t>
            </a:r>
            <a:r>
              <a:rPr lang="zh-CN" altLang="en-US" sz="2400" dirty="0">
                <a:latin typeface="Times New Roman" panose="02020603050405020304" pitchFamily="18" charset="0"/>
                <a:ea typeface="楷体_GB2312"/>
                <a:cs typeface="Times New Roman" panose="02020603050405020304" pitchFamily="18" charset="0"/>
              </a:rPr>
              <a:t>头文件中；使用 </a:t>
            </a:r>
            <a:r>
              <a:rPr lang="en-US" altLang="zh-CN" sz="2400" dirty="0">
                <a:latin typeface="Times New Roman" panose="02020603050405020304" pitchFamily="18" charset="0"/>
                <a:ea typeface="楷体_GB2312"/>
                <a:cs typeface="Times New Roman" panose="02020603050405020304" pitchFamily="18" charset="0"/>
              </a:rPr>
              <a:t>#include </a:t>
            </a:r>
            <a:r>
              <a:rPr lang="zh-CN" altLang="en-US" sz="2400" dirty="0">
                <a:latin typeface="Times New Roman" panose="02020603050405020304" pitchFamily="18" charset="0"/>
                <a:ea typeface="楷体_GB2312"/>
                <a:cs typeface="Times New Roman" panose="02020603050405020304" pitchFamily="18" charset="0"/>
              </a:rPr>
              <a:t>编译预处理命令把声明文件包含进来；</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使用全局变量时，如果未见到它的定义，则需要先对它声明，格式为：</a:t>
            </a:r>
            <a:r>
              <a:rPr lang="en-US" altLang="zh-CN" sz="2000" dirty="0">
                <a:solidFill>
                  <a:srgbClr val="FF0000"/>
                </a:solidFill>
                <a:latin typeface="Times New Roman" panose="02020603050405020304" pitchFamily="18" charset="0"/>
                <a:ea typeface="楷体_GB2312"/>
                <a:cs typeface="Times New Roman" panose="02020603050405020304" pitchFamily="18" charset="0"/>
              </a:rPr>
              <a:t>extern</a:t>
            </a:r>
            <a:r>
              <a:rPr lang="en-US" altLang="zh-CN" sz="2000" dirty="0">
                <a:latin typeface="Times New Roman" panose="02020603050405020304" pitchFamily="18" charset="0"/>
                <a:ea typeface="楷体_GB2312"/>
                <a:cs typeface="Times New Roman" panose="02020603050405020304" pitchFamily="18" charset="0"/>
              </a:rPr>
              <a:t> &lt;</a:t>
            </a:r>
            <a:r>
              <a:rPr lang="zh-CN" altLang="en-US" sz="2000" dirty="0">
                <a:latin typeface="Times New Roman" panose="02020603050405020304" pitchFamily="18" charset="0"/>
                <a:ea typeface="楷体_GB2312"/>
                <a:cs typeface="Times New Roman" panose="02020603050405020304" pitchFamily="18" charset="0"/>
              </a:rPr>
              <a:t>类型名</a:t>
            </a:r>
            <a:r>
              <a:rPr lang="en-US" altLang="zh-CN" sz="2000" dirty="0">
                <a:latin typeface="Times New Roman" panose="02020603050405020304" pitchFamily="18" charset="0"/>
                <a:ea typeface="楷体_GB2312"/>
                <a:cs typeface="Times New Roman" panose="02020603050405020304" pitchFamily="18" charset="0"/>
              </a:rPr>
              <a:t>&gt; &lt;</a:t>
            </a:r>
            <a:r>
              <a:rPr lang="zh-CN" altLang="en-US" sz="2000" dirty="0">
                <a:latin typeface="Times New Roman" panose="02020603050405020304" pitchFamily="18" charset="0"/>
                <a:ea typeface="楷体_GB2312"/>
                <a:cs typeface="Times New Roman" panose="02020603050405020304" pitchFamily="18" charset="0"/>
              </a:rPr>
              <a:t>变量名</a:t>
            </a:r>
            <a:r>
              <a:rPr lang="en-US" altLang="zh-CN" sz="2000" dirty="0">
                <a:latin typeface="Times New Roman" panose="02020603050405020304" pitchFamily="18" charset="0"/>
                <a:ea typeface="楷体_GB2312"/>
                <a:cs typeface="Times New Roman" panose="02020603050405020304" pitchFamily="18" charset="0"/>
              </a:rPr>
              <a:t>&gt;</a:t>
            </a:r>
          </a:p>
        </p:txBody>
      </p:sp>
      <p:sp>
        <p:nvSpPr>
          <p:cNvPr id="2" name="灯片编号占位符 1">
            <a:extLst>
              <a:ext uri="{FF2B5EF4-FFF2-40B4-BE49-F238E27FC236}">
                <a16:creationId xmlns:a16="http://schemas.microsoft.com/office/drawing/2014/main" id="{5C15F820-A51C-48E3-8CA9-384C1F190F97}"/>
              </a:ext>
            </a:extLst>
          </p:cNvPr>
          <p:cNvSpPr>
            <a:spLocks noGrp="1"/>
          </p:cNvSpPr>
          <p:nvPr>
            <p:ph type="sldNum" sz="quarter" idx="12"/>
          </p:nvPr>
        </p:nvSpPr>
        <p:spPr/>
        <p:txBody>
          <a:bodyPr/>
          <a:lstStyle/>
          <a:p>
            <a:pPr>
              <a:defRPr/>
            </a:pPr>
            <a:fld id="{94D79B57-46CD-4E8B-94CA-92096A47F80F}" type="slidenum">
              <a:rPr lang="zh-CN" altLang="en-US"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65B6326-88BB-4A20-B8EF-E0345653E95C}"/>
              </a:ext>
            </a:extLst>
          </p:cNvPr>
          <p:cNvSpPr>
            <a:spLocks noGrp="1" noChangeArrowheads="1"/>
          </p:cNvSpPr>
          <p:nvPr>
            <p:ph type="body" idx="4294967295"/>
          </p:nvPr>
        </p:nvSpPr>
        <p:spPr>
          <a:xfrm>
            <a:off x="1802681" y="1700808"/>
            <a:ext cx="6048375" cy="4392613"/>
          </a:xfrm>
          <a:extLst/>
        </p:spPr>
        <p:txBody>
          <a:bodyPr/>
          <a:lstStyle/>
          <a:p>
            <a:pPr eaLnBrk="1" hangingPunct="1">
              <a:lnSpc>
                <a:spcPct val="90000"/>
              </a:lnSpc>
              <a:buFont typeface="Wingdings" panose="05000000000000000000" pitchFamily="2" charset="2"/>
              <a:buNone/>
              <a:defRPr/>
            </a:pPr>
            <a:r>
              <a:rPr lang="en-US" altLang="zh-CN" sz="2000" b="1" dirty="0"/>
              <a:t>double x</a:t>
            </a:r>
            <a:r>
              <a:rPr lang="en-US" altLang="zh-CN" sz="2000" dirty="0"/>
              <a:t>;    //</a:t>
            </a:r>
            <a:r>
              <a:rPr lang="zh-CN" altLang="en-US" sz="2000" dirty="0">
                <a:solidFill>
                  <a:srgbClr val="0070C0"/>
                </a:solidFill>
              </a:rPr>
              <a:t>全局变量</a:t>
            </a:r>
            <a:r>
              <a:rPr lang="en-US" altLang="zh-CN" sz="2000" dirty="0">
                <a:solidFill>
                  <a:srgbClr val="0070C0"/>
                </a:solidFill>
              </a:rPr>
              <a:t>x</a:t>
            </a:r>
            <a:r>
              <a:rPr lang="zh-CN" altLang="en-US" sz="2000" dirty="0">
                <a:solidFill>
                  <a:srgbClr val="0070C0"/>
                </a:solidFill>
              </a:rPr>
              <a:t>的定义</a:t>
            </a:r>
            <a:endParaRPr lang="en-US" altLang="zh-CN" sz="2000" dirty="0"/>
          </a:p>
          <a:p>
            <a:pPr eaLnBrk="1" hangingPunct="1">
              <a:lnSpc>
                <a:spcPct val="90000"/>
              </a:lnSpc>
              <a:buFont typeface="Wingdings" panose="05000000000000000000" pitchFamily="2" charset="2"/>
              <a:buNone/>
              <a:defRPr/>
            </a:pPr>
            <a:r>
              <a:rPr lang="en-US" altLang="zh-CN" sz="2000" dirty="0"/>
              <a:t>void f()</a:t>
            </a:r>
          </a:p>
          <a:p>
            <a:pPr eaLnBrk="1" hangingPunct="1">
              <a:lnSpc>
                <a:spcPct val="90000"/>
              </a:lnSpc>
              <a:buFont typeface="Wingdings" panose="05000000000000000000" pitchFamily="2" charset="2"/>
              <a:buNone/>
              <a:defRPr/>
            </a:pPr>
            <a:r>
              <a:rPr lang="en-US" altLang="zh-CN" sz="2000" dirty="0"/>
              <a:t>{	... </a:t>
            </a:r>
            <a:r>
              <a:rPr lang="en-US" altLang="zh-CN" sz="2000" b="1" dirty="0"/>
              <a:t>x</a:t>
            </a:r>
            <a:r>
              <a:rPr lang="en-US" altLang="zh-CN" sz="2000" dirty="0"/>
              <a:t> ...    //</a:t>
            </a:r>
            <a:r>
              <a:rPr lang="zh-CN" altLang="en-US" sz="2000" dirty="0"/>
              <a:t>全局的</a:t>
            </a:r>
            <a:r>
              <a:rPr lang="en-US" altLang="zh-CN" sz="2000" dirty="0"/>
              <a:t>x</a:t>
            </a:r>
          </a:p>
          <a:p>
            <a:pPr eaLnBrk="1" hangingPunct="1">
              <a:lnSpc>
                <a:spcPct val="90000"/>
              </a:lnSpc>
              <a:buFont typeface="Wingdings" panose="05000000000000000000" pitchFamily="2" charset="2"/>
              <a:buNone/>
              <a:defRPr/>
            </a:pPr>
            <a:r>
              <a:rPr lang="en-US" altLang="zh-CN" sz="2000" dirty="0"/>
              <a:t>	int x;      //</a:t>
            </a:r>
            <a:r>
              <a:rPr lang="zh-CN" altLang="en-US" sz="2000" dirty="0">
                <a:solidFill>
                  <a:srgbClr val="0070C0"/>
                </a:solidFill>
              </a:rPr>
              <a:t>外层局部</a:t>
            </a:r>
            <a:r>
              <a:rPr lang="en-US" altLang="zh-CN" sz="2000" dirty="0">
                <a:solidFill>
                  <a:srgbClr val="0070C0"/>
                </a:solidFill>
              </a:rPr>
              <a:t>x</a:t>
            </a:r>
            <a:r>
              <a:rPr lang="zh-CN" altLang="en-US" sz="2000" dirty="0">
                <a:solidFill>
                  <a:srgbClr val="0070C0"/>
                </a:solidFill>
              </a:rPr>
              <a:t>的定义</a:t>
            </a:r>
          </a:p>
          <a:p>
            <a:pPr eaLnBrk="1" hangingPunct="1">
              <a:lnSpc>
                <a:spcPct val="90000"/>
              </a:lnSpc>
              <a:buFont typeface="Wingdings" panose="05000000000000000000" pitchFamily="2" charset="2"/>
              <a:buNone/>
              <a:defRPr/>
            </a:pPr>
            <a:r>
              <a:rPr lang="zh-CN" altLang="en-US" sz="2000" dirty="0"/>
              <a:t>	</a:t>
            </a:r>
            <a:r>
              <a:rPr lang="en-US" altLang="zh-CN" sz="2000" dirty="0">
                <a:highlight>
                  <a:srgbClr val="C0C0C0"/>
                </a:highlight>
              </a:rPr>
              <a:t>...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while( ...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double x;        //</a:t>
            </a:r>
            <a:r>
              <a:rPr lang="zh-CN" altLang="en-US" sz="2000" dirty="0">
                <a:solidFill>
                  <a:srgbClr val="0070C0"/>
                </a:solidFill>
                <a:highlight>
                  <a:srgbClr val="C0C0C0"/>
                </a:highlight>
              </a:rPr>
              <a:t>内层局部</a:t>
            </a:r>
            <a:r>
              <a:rPr lang="en-US" altLang="zh-CN" sz="2000" dirty="0">
                <a:solidFill>
                  <a:srgbClr val="0070C0"/>
                </a:solidFill>
                <a:highlight>
                  <a:srgbClr val="C0C0C0"/>
                </a:highlight>
              </a:rPr>
              <a:t>x</a:t>
            </a:r>
            <a:r>
              <a:rPr lang="zh-CN" altLang="en-US" sz="2000" dirty="0">
                <a:solidFill>
                  <a:srgbClr val="0070C0"/>
                </a:solidFill>
                <a:highlight>
                  <a:srgbClr val="C0C0C0"/>
                </a:highlight>
              </a:rPr>
              <a:t>的定义</a:t>
            </a:r>
          </a:p>
          <a:p>
            <a:pPr eaLnBrk="1" hangingPunct="1">
              <a:lnSpc>
                <a:spcPct val="90000"/>
              </a:lnSpc>
              <a:buFont typeface="Wingdings" panose="05000000000000000000" pitchFamily="2" charset="2"/>
              <a:buNone/>
              <a:defRPr/>
            </a:pPr>
            <a:r>
              <a:rPr lang="zh-CN" altLang="en-US" sz="2000" dirty="0"/>
              <a:t>	</a:t>
            </a:r>
            <a:r>
              <a:rPr lang="zh-CN" altLang="en-US" sz="2000" dirty="0">
                <a:highlight>
                  <a:srgbClr val="008000"/>
                </a:highlight>
              </a:rPr>
              <a:t>	</a:t>
            </a:r>
            <a:r>
              <a:rPr lang="en-US" altLang="zh-CN" sz="2000" dirty="0">
                <a:highlight>
                  <a:srgbClr val="008000"/>
                </a:highlight>
              </a:rPr>
              <a:t>... x ...             //</a:t>
            </a:r>
            <a:r>
              <a:rPr lang="zh-CN" altLang="en-US" sz="2000" dirty="0">
                <a:highlight>
                  <a:srgbClr val="008000"/>
                </a:highlight>
              </a:rPr>
              <a:t>内层局部的</a:t>
            </a:r>
            <a:r>
              <a:rPr lang="en-US" altLang="zh-CN" sz="2000" dirty="0">
                <a:highlight>
                  <a:srgbClr val="00800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008000"/>
                </a:highlight>
              </a:rPr>
              <a:t>}</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x ...    //</a:t>
            </a:r>
            <a:r>
              <a:rPr lang="zh-CN" altLang="en-US" sz="2000" dirty="0">
                <a:highlight>
                  <a:srgbClr val="C0C0C0"/>
                </a:highlight>
              </a:rPr>
              <a:t>外层局部的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     </a:t>
            </a:r>
            <a:r>
              <a:rPr lang="en-US" altLang="zh-CN" sz="2000" dirty="0">
                <a:highlight>
                  <a:srgbClr val="C0C0C0"/>
                </a:highlight>
              </a:rPr>
              <a:t>... </a:t>
            </a:r>
            <a:r>
              <a:rPr lang="en-US" altLang="zh-CN" sz="2000" b="1" dirty="0">
                <a:highlight>
                  <a:srgbClr val="C0C0C0"/>
                </a:highlight>
              </a:rPr>
              <a:t>::x</a:t>
            </a:r>
            <a:r>
              <a:rPr lang="en-US" altLang="zh-CN" sz="2000" dirty="0">
                <a:highlight>
                  <a:srgbClr val="C0C0C0"/>
                </a:highlight>
              </a:rPr>
              <a:t> ...  //</a:t>
            </a:r>
            <a:r>
              <a:rPr lang="zh-CN" altLang="en-US" sz="2000" dirty="0">
                <a:highlight>
                  <a:srgbClr val="C0C0C0"/>
                </a:highlight>
              </a:rPr>
              <a:t>全局的</a:t>
            </a:r>
            <a:r>
              <a:rPr lang="en-US" altLang="zh-CN" sz="2000" dirty="0">
                <a:highlight>
                  <a:srgbClr val="C0C0C0"/>
                </a:highlight>
              </a:rPr>
              <a:t>x</a:t>
            </a:r>
          </a:p>
          <a:p>
            <a:pPr eaLnBrk="1" hangingPunct="1">
              <a:lnSpc>
                <a:spcPct val="90000"/>
              </a:lnSpc>
              <a:buFont typeface="Wingdings" panose="05000000000000000000" pitchFamily="2" charset="2"/>
              <a:buNone/>
              <a:defRPr/>
            </a:pPr>
            <a:r>
              <a:rPr lang="en-US" altLang="zh-CN" sz="2000" dirty="0"/>
              <a:t>}</a:t>
            </a:r>
          </a:p>
        </p:txBody>
      </p:sp>
      <p:sp>
        <p:nvSpPr>
          <p:cNvPr id="3" name="Rectangle 2">
            <a:extLst>
              <a:ext uri="{FF2B5EF4-FFF2-40B4-BE49-F238E27FC236}">
                <a16:creationId xmlns:a16="http://schemas.microsoft.com/office/drawing/2014/main" id="{75201D8E-4CB1-41E3-974E-4FA08F97EB00}"/>
              </a:ext>
            </a:extLst>
          </p:cNvPr>
          <p:cNvSpPr txBox="1">
            <a:spLocks noChangeArrowheads="1"/>
          </p:cNvSpPr>
          <p:nvPr/>
        </p:nvSpPr>
        <p:spPr bwMode="auto">
          <a:xfrm>
            <a:off x="1475656" y="377545"/>
            <a:ext cx="6375400" cy="914400"/>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局部作用域</a:t>
            </a:r>
          </a:p>
        </p:txBody>
      </p:sp>
      <p:sp>
        <p:nvSpPr>
          <p:cNvPr id="2" name="灯片编号占位符 1">
            <a:extLst>
              <a:ext uri="{FF2B5EF4-FFF2-40B4-BE49-F238E27FC236}">
                <a16:creationId xmlns:a16="http://schemas.microsoft.com/office/drawing/2014/main" id="{2EC66EB4-243D-47F2-8992-059F269A9BDF}"/>
              </a:ext>
            </a:extLst>
          </p:cNvPr>
          <p:cNvSpPr>
            <a:spLocks noGrp="1"/>
          </p:cNvSpPr>
          <p:nvPr>
            <p:ph type="sldNum" sz="quarter" idx="12"/>
          </p:nvPr>
        </p:nvSpPr>
        <p:spPr/>
        <p:txBody>
          <a:bodyPr/>
          <a:lstStyle/>
          <a:p>
            <a:pPr>
              <a:defRPr/>
            </a:pPr>
            <a:fld id="{94D79B57-46CD-4E8B-94CA-92096A47F80F}" type="slidenum">
              <a:rPr lang="zh-CN" altLang="en-US" smtClean="0"/>
              <a:pPr>
                <a:defRPr/>
              </a:pPr>
              <a:t>22</a:t>
            </a:fld>
            <a:endParaRPr lang="en-US" altLang="zh-CN"/>
          </a:p>
        </p:txBody>
      </p:sp>
      <p:sp>
        <p:nvSpPr>
          <p:cNvPr id="4" name="Rectangle 3">
            <a:extLst>
              <a:ext uri="{FF2B5EF4-FFF2-40B4-BE49-F238E27FC236}">
                <a16:creationId xmlns:a16="http://schemas.microsoft.com/office/drawing/2014/main" id="{1F42962D-1707-43CB-85FF-A88DB518F690}"/>
              </a:ext>
            </a:extLst>
          </p:cNvPr>
          <p:cNvSpPr/>
          <p:nvPr/>
        </p:nvSpPr>
        <p:spPr bwMode="auto">
          <a:xfrm>
            <a:off x="3131840" y="2420888"/>
            <a:ext cx="3384376"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6" name="Rectangle 5">
            <a:extLst>
              <a:ext uri="{FF2B5EF4-FFF2-40B4-BE49-F238E27FC236}">
                <a16:creationId xmlns:a16="http://schemas.microsoft.com/office/drawing/2014/main" id="{0CC8BCF9-03F1-4709-8687-814260B1AFFC}"/>
              </a:ext>
            </a:extLst>
          </p:cNvPr>
          <p:cNvSpPr/>
          <p:nvPr/>
        </p:nvSpPr>
        <p:spPr bwMode="auto">
          <a:xfrm>
            <a:off x="3131840" y="2741888"/>
            <a:ext cx="3384376"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7" name="Rectangle 6">
            <a:extLst>
              <a:ext uri="{FF2B5EF4-FFF2-40B4-BE49-F238E27FC236}">
                <a16:creationId xmlns:a16="http://schemas.microsoft.com/office/drawing/2014/main" id="{BE629F8A-407E-4411-B987-25AD98F58A6A}"/>
              </a:ext>
            </a:extLst>
          </p:cNvPr>
          <p:cNvSpPr/>
          <p:nvPr/>
        </p:nvSpPr>
        <p:spPr bwMode="auto">
          <a:xfrm>
            <a:off x="3131840" y="3089651"/>
            <a:ext cx="3384376"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8" name="Rectangle 7">
            <a:extLst>
              <a:ext uri="{FF2B5EF4-FFF2-40B4-BE49-F238E27FC236}">
                <a16:creationId xmlns:a16="http://schemas.microsoft.com/office/drawing/2014/main" id="{E69A1341-BFBF-48FE-AC26-26489D530043}"/>
              </a:ext>
            </a:extLst>
          </p:cNvPr>
          <p:cNvSpPr/>
          <p:nvPr/>
        </p:nvSpPr>
        <p:spPr bwMode="auto">
          <a:xfrm>
            <a:off x="4355976" y="3423703"/>
            <a:ext cx="2160240"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9" name="Rectangle 8">
            <a:extLst>
              <a:ext uri="{FF2B5EF4-FFF2-40B4-BE49-F238E27FC236}">
                <a16:creationId xmlns:a16="http://schemas.microsoft.com/office/drawing/2014/main" id="{E9317656-CCD1-44EC-AB22-DB213A1A1553}"/>
              </a:ext>
            </a:extLst>
          </p:cNvPr>
          <p:cNvSpPr/>
          <p:nvPr/>
        </p:nvSpPr>
        <p:spPr bwMode="auto">
          <a:xfrm>
            <a:off x="4355976" y="3759954"/>
            <a:ext cx="2160240"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10" name="Rectangle 9">
            <a:extLst>
              <a:ext uri="{FF2B5EF4-FFF2-40B4-BE49-F238E27FC236}">
                <a16:creationId xmlns:a16="http://schemas.microsoft.com/office/drawing/2014/main" id="{C59F594A-B11B-42C6-8FB2-86F362E36570}"/>
              </a:ext>
            </a:extLst>
          </p:cNvPr>
          <p:cNvSpPr/>
          <p:nvPr/>
        </p:nvSpPr>
        <p:spPr bwMode="auto">
          <a:xfrm>
            <a:off x="4355976" y="4090784"/>
            <a:ext cx="2160240"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11" name="Rectangle 10">
            <a:extLst>
              <a:ext uri="{FF2B5EF4-FFF2-40B4-BE49-F238E27FC236}">
                <a16:creationId xmlns:a16="http://schemas.microsoft.com/office/drawing/2014/main" id="{AC202E71-45A2-45A5-BAB7-D5992750E43C}"/>
              </a:ext>
            </a:extLst>
          </p:cNvPr>
          <p:cNvSpPr/>
          <p:nvPr/>
        </p:nvSpPr>
        <p:spPr bwMode="auto">
          <a:xfrm>
            <a:off x="4352973" y="4433240"/>
            <a:ext cx="2160240"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12" name="Rectangle 11">
            <a:extLst>
              <a:ext uri="{FF2B5EF4-FFF2-40B4-BE49-F238E27FC236}">
                <a16:creationId xmlns:a16="http://schemas.microsoft.com/office/drawing/2014/main" id="{A0E5A75E-C5B3-40EF-A5B0-0382248B757C}"/>
              </a:ext>
            </a:extLst>
          </p:cNvPr>
          <p:cNvSpPr/>
          <p:nvPr/>
        </p:nvSpPr>
        <p:spPr bwMode="auto">
          <a:xfrm>
            <a:off x="3131840" y="5093721"/>
            <a:ext cx="2160240"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
        <p:nvSpPr>
          <p:cNvPr id="13" name="Rectangle 12">
            <a:extLst>
              <a:ext uri="{FF2B5EF4-FFF2-40B4-BE49-F238E27FC236}">
                <a16:creationId xmlns:a16="http://schemas.microsoft.com/office/drawing/2014/main" id="{9C5C084F-7DB6-444F-81DC-DBA42C94CA31}"/>
              </a:ext>
            </a:extLst>
          </p:cNvPr>
          <p:cNvSpPr/>
          <p:nvPr/>
        </p:nvSpPr>
        <p:spPr bwMode="auto">
          <a:xfrm>
            <a:off x="3131840" y="5424551"/>
            <a:ext cx="2160240" cy="2743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D779AD7-DA7D-412A-90BB-AC052D71551F}"/>
              </a:ext>
            </a:extLst>
          </p:cNvPr>
          <p:cNvSpPr>
            <a:spLocks noGrp="1" noChangeArrowheads="1"/>
          </p:cNvSpPr>
          <p:nvPr>
            <p:ph type="title" idx="4294967295"/>
          </p:nvPr>
        </p:nvSpPr>
        <p:spPr>
          <a:xfrm>
            <a:off x="1403648" y="404664"/>
            <a:ext cx="6562725" cy="771525"/>
          </a:xfrm>
        </p:spPr>
        <p:txBody>
          <a:bodyPr/>
          <a:lstStyle/>
          <a:p>
            <a:pPr eaLnBrk="1" hangingPunct="1"/>
            <a:r>
              <a:rPr lang="zh-CN" altLang="en-US" dirty="0">
                <a:ea typeface="楷体_GB2312"/>
              </a:rPr>
              <a:t>文件作用域</a:t>
            </a:r>
          </a:p>
        </p:txBody>
      </p:sp>
      <p:sp>
        <p:nvSpPr>
          <p:cNvPr id="36867" name="Rectangle 3">
            <a:extLst>
              <a:ext uri="{FF2B5EF4-FFF2-40B4-BE49-F238E27FC236}">
                <a16:creationId xmlns:a16="http://schemas.microsoft.com/office/drawing/2014/main" id="{5C55940B-C999-4CAF-A07E-5DAF25C04DCA}"/>
              </a:ext>
            </a:extLst>
          </p:cNvPr>
          <p:cNvSpPr>
            <a:spLocks noGrp="1" noChangeArrowheads="1"/>
          </p:cNvSpPr>
          <p:nvPr>
            <p:ph type="body" idx="4294967295"/>
          </p:nvPr>
        </p:nvSpPr>
        <p:spPr>
          <a:xfrm>
            <a:off x="107504" y="1772816"/>
            <a:ext cx="8642350" cy="2901950"/>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定义：单独的一个源文件</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endParaRPr lang="en-US" altLang="zh-CN" sz="10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在全局标识符的定义中加上</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static</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修饰符</a:t>
            </a:r>
            <a:r>
              <a:rPr lang="zh-CN" altLang="en-US" sz="2400" dirty="0">
                <a:latin typeface="Times New Roman" panose="02020603050405020304" pitchFamily="18" charset="0"/>
                <a:ea typeface="楷体_GB2312"/>
                <a:cs typeface="Times New Roman" panose="02020603050405020304" pitchFamily="18" charset="0"/>
              </a:rPr>
              <a:t>，则该全局标识符就成了具有文件作用域的标识符</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它们</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只能在定义它们的源文件中使用</a:t>
            </a:r>
            <a:r>
              <a:rPr lang="zh-CN" altLang="en-US" sz="2400" dirty="0">
                <a:latin typeface="Times New Roman" panose="02020603050405020304" pitchFamily="18" charset="0"/>
                <a:ea typeface="楷体_GB2312"/>
                <a:cs typeface="Times New Roman" panose="02020603050405020304" pitchFamily="18" charset="0"/>
              </a:rPr>
              <a:t>。 </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a:t>
            </a:r>
            <a:r>
              <a:rPr lang="zh-CN" altLang="en-US" sz="2000" dirty="0">
                <a:latin typeface="Times New Roman" panose="02020603050405020304" pitchFamily="18" charset="0"/>
                <a:ea typeface="楷体_GB2312"/>
                <a:cs typeface="Times New Roman" panose="02020603050405020304" pitchFamily="18" charset="0"/>
              </a:rPr>
              <a:t>具有文件作用域的标识符如果定义在使用点之后，则需要声明。</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a:solidFill>
                  <a:srgbClr val="FF0000"/>
                </a:solidFill>
                <a:latin typeface="Times New Roman" panose="02020603050405020304" pitchFamily="18" charset="0"/>
                <a:ea typeface="楷体_GB2312"/>
                <a:cs typeface="Times New Roman" panose="02020603050405020304" pitchFamily="18" charset="0"/>
              </a:rPr>
              <a:t>const</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定义的全局常量具有文件作用域，不需要加</a:t>
            </a:r>
            <a:r>
              <a:rPr lang="en-US" altLang="zh-CN" sz="2000" dirty="0">
                <a:solidFill>
                  <a:srgbClr val="FF0000"/>
                </a:solidFill>
                <a:latin typeface="Times New Roman" panose="02020603050405020304" pitchFamily="18" charset="0"/>
                <a:ea typeface="楷体_GB2312"/>
                <a:cs typeface="Times New Roman" panose="02020603050405020304" pitchFamily="18" charset="0"/>
              </a:rPr>
              <a:t>static</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a:t>
            </a:r>
          </a:p>
        </p:txBody>
      </p:sp>
      <p:sp>
        <p:nvSpPr>
          <p:cNvPr id="2" name="灯片编号占位符 1">
            <a:extLst>
              <a:ext uri="{FF2B5EF4-FFF2-40B4-BE49-F238E27FC236}">
                <a16:creationId xmlns:a16="http://schemas.microsoft.com/office/drawing/2014/main" id="{E96E667F-7DB6-4938-B260-87906C475B2B}"/>
              </a:ext>
            </a:extLst>
          </p:cNvPr>
          <p:cNvSpPr>
            <a:spLocks noGrp="1"/>
          </p:cNvSpPr>
          <p:nvPr>
            <p:ph type="sldNum" sz="quarter" idx="12"/>
          </p:nvPr>
        </p:nvSpPr>
        <p:spPr/>
        <p:txBody>
          <a:bodyPr/>
          <a:lstStyle/>
          <a:p>
            <a:pPr>
              <a:defRPr/>
            </a:pPr>
            <a:fld id="{94D79B57-46CD-4E8B-94CA-92096A47F80F}" type="slidenum">
              <a:rPr lang="zh-CN" altLang="en-US"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A595AEB-FD55-4E6D-9906-C80E1D0AAA82}"/>
              </a:ext>
            </a:extLst>
          </p:cNvPr>
          <p:cNvSpPr>
            <a:spLocks noGrp="1" noChangeArrowheads="1"/>
          </p:cNvSpPr>
          <p:nvPr>
            <p:ph type="title" idx="4294967295"/>
          </p:nvPr>
        </p:nvSpPr>
        <p:spPr>
          <a:xfrm>
            <a:off x="1498526" y="476672"/>
            <a:ext cx="6562725" cy="771525"/>
          </a:xfrm>
        </p:spPr>
        <p:txBody>
          <a:bodyPr/>
          <a:lstStyle/>
          <a:p>
            <a:pPr eaLnBrk="1" hangingPunct="1"/>
            <a:r>
              <a:rPr lang="zh-CN" altLang="en-US" dirty="0">
                <a:ea typeface="楷体_GB2312"/>
              </a:rPr>
              <a:t>文件作用域</a:t>
            </a:r>
          </a:p>
        </p:txBody>
      </p:sp>
      <p:sp>
        <p:nvSpPr>
          <p:cNvPr id="4" name="Rectangle 2">
            <a:extLst>
              <a:ext uri="{FF2B5EF4-FFF2-40B4-BE49-F238E27FC236}">
                <a16:creationId xmlns:a16="http://schemas.microsoft.com/office/drawing/2014/main" id="{655014A9-C0CA-48C8-A773-6A3ACCB1D45C}"/>
              </a:ext>
            </a:extLst>
          </p:cNvPr>
          <p:cNvSpPr txBox="1">
            <a:spLocks noChangeArrowheads="1"/>
          </p:cNvSpPr>
          <p:nvPr/>
        </p:nvSpPr>
        <p:spPr bwMode="auto">
          <a:xfrm>
            <a:off x="1043608" y="2168860"/>
            <a:ext cx="3448249" cy="3348372"/>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Font typeface="Wingdings" panose="05000000000000000000" pitchFamily="2" charset="2"/>
              <a:buNone/>
              <a:defRPr/>
            </a:pPr>
            <a:r>
              <a:rPr lang="en-US" altLang="zh-CN" sz="2000" kern="0" dirty="0">
                <a:solidFill>
                  <a:srgbClr val="00B050"/>
                </a:solidFill>
              </a:rPr>
              <a:t>//file1.cpp</a:t>
            </a:r>
          </a:p>
          <a:p>
            <a:pPr eaLnBrk="1" hangingPunct="1">
              <a:lnSpc>
                <a:spcPct val="80000"/>
              </a:lnSpc>
              <a:buFont typeface="Wingdings" panose="05000000000000000000" pitchFamily="2" charset="2"/>
              <a:buNone/>
              <a:defRPr/>
            </a:pPr>
            <a:r>
              <a:rPr lang="en-US" altLang="zh-CN" sz="2000" kern="0" dirty="0">
                <a:solidFill>
                  <a:srgbClr val="0070C0"/>
                </a:solidFill>
              </a:rPr>
              <a:t>static</a:t>
            </a:r>
            <a:r>
              <a:rPr lang="en-US" altLang="zh-CN" sz="2000" kern="0" dirty="0"/>
              <a:t> </a:t>
            </a:r>
            <a:r>
              <a:rPr lang="en-US" altLang="zh-CN" sz="2000" kern="0" dirty="0">
                <a:solidFill>
                  <a:srgbClr val="0070C0"/>
                </a:solidFill>
              </a:rPr>
              <a:t>int</a:t>
            </a:r>
            <a:r>
              <a:rPr lang="en-US" altLang="zh-CN" sz="2000" kern="0" dirty="0"/>
              <a:t> y;        </a:t>
            </a:r>
            <a:r>
              <a:rPr lang="en-US" altLang="zh-CN" sz="2000" kern="0" dirty="0">
                <a:solidFill>
                  <a:srgbClr val="00B050"/>
                </a:solidFill>
              </a:rPr>
              <a:t>//</a:t>
            </a:r>
            <a:r>
              <a:rPr lang="zh-CN" altLang="en-US" sz="2000" kern="0" dirty="0">
                <a:solidFill>
                  <a:srgbClr val="00B050"/>
                </a:solidFill>
              </a:rPr>
              <a:t>文件作用域</a:t>
            </a:r>
          </a:p>
          <a:p>
            <a:pPr eaLnBrk="1" hangingPunct="1">
              <a:lnSpc>
                <a:spcPct val="80000"/>
              </a:lnSpc>
              <a:buFont typeface="Wingdings" panose="05000000000000000000" pitchFamily="2" charset="2"/>
              <a:buNone/>
              <a:defRPr/>
            </a:pPr>
            <a:r>
              <a:rPr lang="en-US" altLang="zh-CN" sz="2000" kern="0" dirty="0">
                <a:solidFill>
                  <a:srgbClr val="0070C0"/>
                </a:solidFill>
              </a:rPr>
              <a:t>static</a:t>
            </a:r>
            <a:r>
              <a:rPr lang="en-US" altLang="zh-CN" sz="2000" kern="0" dirty="0"/>
              <a:t> </a:t>
            </a:r>
            <a:r>
              <a:rPr lang="en-US" altLang="zh-CN" sz="2000" kern="0" dirty="0">
                <a:solidFill>
                  <a:srgbClr val="0070C0"/>
                </a:solidFill>
              </a:rPr>
              <a:t>void</a:t>
            </a:r>
            <a:r>
              <a:rPr lang="en-US" altLang="zh-CN" sz="2000" kern="0" dirty="0"/>
              <a:t> f()    </a:t>
            </a:r>
            <a:r>
              <a:rPr lang="en-US" altLang="zh-CN" sz="2000" kern="0" dirty="0">
                <a:solidFill>
                  <a:srgbClr val="00B050"/>
                </a:solidFill>
              </a:rPr>
              <a:t>//</a:t>
            </a:r>
            <a:r>
              <a:rPr lang="zh-CN" altLang="en-US" sz="2000" kern="0" dirty="0">
                <a:solidFill>
                  <a:srgbClr val="00B050"/>
                </a:solidFill>
              </a:rPr>
              <a:t>文件作用域</a:t>
            </a:r>
          </a:p>
          <a:p>
            <a:pPr eaLnBrk="1" hangingPunct="1">
              <a:lnSpc>
                <a:spcPct val="80000"/>
              </a:lnSpc>
              <a:buFont typeface="Wingdings" panose="05000000000000000000" pitchFamily="2" charset="2"/>
              <a:buNone/>
              <a:defRPr/>
            </a:pPr>
            <a:r>
              <a:rPr lang="en-US" altLang="zh-CN" sz="2000" kern="0" dirty="0"/>
              <a:t>{ ...... }</a:t>
            </a:r>
          </a:p>
          <a:p>
            <a:pPr eaLnBrk="1" hangingPunct="1">
              <a:lnSpc>
                <a:spcPct val="80000"/>
              </a:lnSpc>
              <a:buFont typeface="Wingdings" panose="05000000000000000000" pitchFamily="2" charset="2"/>
              <a:buNone/>
              <a:defRPr/>
            </a:pPr>
            <a:endParaRPr lang="en-US" altLang="zh-CN" sz="2000" kern="0" dirty="0"/>
          </a:p>
          <a:p>
            <a:pPr eaLnBrk="1" hangingPunct="1">
              <a:lnSpc>
                <a:spcPct val="80000"/>
              </a:lnSpc>
              <a:buFont typeface="Wingdings" panose="05000000000000000000" pitchFamily="2" charset="2"/>
              <a:buNone/>
              <a:defRPr/>
            </a:pPr>
            <a:r>
              <a:rPr lang="en-US" altLang="zh-CN" sz="2000" kern="0" dirty="0">
                <a:solidFill>
                  <a:srgbClr val="0070C0"/>
                </a:solidFill>
              </a:rPr>
              <a:t>void</a:t>
            </a:r>
            <a:r>
              <a:rPr lang="en-US" altLang="zh-CN" sz="2000" kern="0" dirty="0"/>
              <a:t> g()</a:t>
            </a:r>
          </a:p>
          <a:p>
            <a:pPr eaLnBrk="1" hangingPunct="1">
              <a:lnSpc>
                <a:spcPct val="80000"/>
              </a:lnSpc>
              <a:buFont typeface="Wingdings" panose="05000000000000000000" pitchFamily="2" charset="2"/>
              <a:buNone/>
              <a:defRPr/>
            </a:pPr>
            <a:r>
              <a:rPr lang="en-US" altLang="zh-CN" sz="2000" kern="0" dirty="0"/>
              <a:t>{  ... y ...            </a:t>
            </a:r>
            <a:r>
              <a:rPr lang="en-US" altLang="zh-CN" sz="2000" b="1" kern="0" dirty="0">
                <a:solidFill>
                  <a:srgbClr val="FF0000"/>
                </a:solidFill>
                <a:highlight>
                  <a:srgbClr val="C0C0C0"/>
                </a:highlight>
              </a:rPr>
              <a:t>//OK</a:t>
            </a:r>
          </a:p>
          <a:p>
            <a:pPr eaLnBrk="1" hangingPunct="1">
              <a:lnSpc>
                <a:spcPct val="80000"/>
              </a:lnSpc>
              <a:buFont typeface="Wingdings" panose="05000000000000000000" pitchFamily="2" charset="2"/>
              <a:buNone/>
              <a:defRPr/>
            </a:pPr>
            <a:r>
              <a:rPr lang="en-US" altLang="zh-CN" sz="2000" kern="0" dirty="0"/>
              <a:t>   f();                 </a:t>
            </a:r>
            <a:r>
              <a:rPr lang="en-US" altLang="zh-CN" sz="2000" b="1" kern="0" dirty="0">
                <a:solidFill>
                  <a:srgbClr val="FF0000"/>
                </a:solidFill>
                <a:highlight>
                  <a:srgbClr val="C0C0C0"/>
                </a:highlight>
              </a:rPr>
              <a:t>//OK</a:t>
            </a:r>
          </a:p>
          <a:p>
            <a:pPr eaLnBrk="1" hangingPunct="1">
              <a:lnSpc>
                <a:spcPct val="80000"/>
              </a:lnSpc>
              <a:buFont typeface="Wingdings" panose="05000000000000000000" pitchFamily="2" charset="2"/>
              <a:buNone/>
              <a:defRPr/>
            </a:pPr>
            <a:r>
              <a:rPr lang="en-US" altLang="zh-CN" sz="2000" kern="0" dirty="0"/>
              <a:t>}</a:t>
            </a:r>
          </a:p>
          <a:p>
            <a:pPr eaLnBrk="1" hangingPunct="1">
              <a:lnSpc>
                <a:spcPct val="80000"/>
              </a:lnSpc>
              <a:buFont typeface="Wingdings" panose="05000000000000000000" pitchFamily="2" charset="2"/>
              <a:buNone/>
              <a:defRPr/>
            </a:pPr>
            <a:endParaRPr lang="en-US" altLang="zh-CN" sz="2000" kern="0" dirty="0"/>
          </a:p>
        </p:txBody>
      </p:sp>
      <p:sp>
        <p:nvSpPr>
          <p:cNvPr id="5" name="Rectangle 2">
            <a:extLst>
              <a:ext uri="{FF2B5EF4-FFF2-40B4-BE49-F238E27FC236}">
                <a16:creationId xmlns:a16="http://schemas.microsoft.com/office/drawing/2014/main" id="{5324D319-FABD-4D81-8729-8C037D6DB113}"/>
              </a:ext>
            </a:extLst>
          </p:cNvPr>
          <p:cNvSpPr txBox="1">
            <a:spLocks noChangeArrowheads="1"/>
          </p:cNvSpPr>
          <p:nvPr/>
        </p:nvSpPr>
        <p:spPr bwMode="auto">
          <a:xfrm>
            <a:off x="5004048" y="2168860"/>
            <a:ext cx="2160240" cy="2280865"/>
          </a:xfrm>
          <a:prstGeom prst="rect">
            <a:avLst/>
          </a:prstGeom>
          <a:noFill/>
          <a:ln w="381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None/>
              <a:defRPr/>
            </a:pPr>
            <a:r>
              <a:rPr lang="en-US" altLang="zh-CN" sz="2000" kern="0" dirty="0">
                <a:solidFill>
                  <a:srgbClr val="00B050"/>
                </a:solidFill>
              </a:rPr>
              <a:t>//file2.cpp</a:t>
            </a:r>
          </a:p>
          <a:p>
            <a:pPr eaLnBrk="1" hangingPunct="1">
              <a:lnSpc>
                <a:spcPct val="80000"/>
              </a:lnSpc>
              <a:buFont typeface="Wingdings" panose="05000000000000000000" pitchFamily="2" charset="2"/>
              <a:buNone/>
              <a:defRPr/>
            </a:pPr>
            <a:r>
              <a:rPr lang="en-US" altLang="zh-CN" sz="2000" kern="0" dirty="0">
                <a:solidFill>
                  <a:srgbClr val="0070C0"/>
                </a:solidFill>
              </a:rPr>
              <a:t>extern</a:t>
            </a:r>
            <a:r>
              <a:rPr lang="en-US" altLang="zh-CN" sz="2000" kern="0" dirty="0"/>
              <a:t> </a:t>
            </a:r>
            <a:r>
              <a:rPr lang="en-US" altLang="zh-CN" sz="2000" kern="0" dirty="0">
                <a:solidFill>
                  <a:srgbClr val="0070C0"/>
                </a:solidFill>
              </a:rPr>
              <a:t>int</a:t>
            </a:r>
            <a:r>
              <a:rPr lang="en-US" altLang="zh-CN" sz="2000" kern="0" dirty="0"/>
              <a:t> y;</a:t>
            </a:r>
          </a:p>
          <a:p>
            <a:pPr eaLnBrk="1" hangingPunct="1">
              <a:lnSpc>
                <a:spcPct val="80000"/>
              </a:lnSpc>
              <a:buFont typeface="Wingdings" panose="05000000000000000000" pitchFamily="2" charset="2"/>
              <a:buNone/>
              <a:defRPr/>
            </a:pPr>
            <a:r>
              <a:rPr lang="en-US" altLang="zh-CN" sz="2000" kern="0" dirty="0">
                <a:solidFill>
                  <a:srgbClr val="0070C0"/>
                </a:solidFill>
              </a:rPr>
              <a:t>extern</a:t>
            </a:r>
            <a:r>
              <a:rPr lang="en-US" altLang="zh-CN" sz="2000" kern="0" dirty="0"/>
              <a:t> </a:t>
            </a:r>
            <a:r>
              <a:rPr lang="en-US" altLang="zh-CN" sz="2000" kern="0" dirty="0">
                <a:solidFill>
                  <a:srgbClr val="0070C0"/>
                </a:solidFill>
              </a:rPr>
              <a:t>void</a:t>
            </a:r>
            <a:r>
              <a:rPr lang="en-US" altLang="zh-CN" sz="2000" kern="0" dirty="0"/>
              <a:t> f();</a:t>
            </a:r>
          </a:p>
          <a:p>
            <a:pPr eaLnBrk="1" hangingPunct="1">
              <a:lnSpc>
                <a:spcPct val="80000"/>
              </a:lnSpc>
              <a:buFont typeface="Wingdings" panose="05000000000000000000" pitchFamily="2" charset="2"/>
              <a:buNone/>
              <a:defRPr/>
            </a:pPr>
            <a:endParaRPr lang="en-US" altLang="zh-CN" sz="1000" kern="0" dirty="0"/>
          </a:p>
          <a:p>
            <a:pPr eaLnBrk="1" hangingPunct="1">
              <a:lnSpc>
                <a:spcPct val="80000"/>
              </a:lnSpc>
              <a:buFont typeface="Wingdings" panose="05000000000000000000" pitchFamily="2" charset="2"/>
              <a:buNone/>
              <a:defRPr/>
            </a:pPr>
            <a:r>
              <a:rPr lang="en-US" altLang="zh-CN" sz="2000" kern="0" dirty="0">
                <a:solidFill>
                  <a:srgbClr val="0070C0"/>
                </a:solidFill>
              </a:rPr>
              <a:t>void</a:t>
            </a:r>
            <a:r>
              <a:rPr lang="en-US" altLang="zh-CN" sz="2000" kern="0" dirty="0"/>
              <a:t> g()</a:t>
            </a:r>
          </a:p>
          <a:p>
            <a:pPr eaLnBrk="1" hangingPunct="1">
              <a:lnSpc>
                <a:spcPct val="80000"/>
              </a:lnSpc>
              <a:buFont typeface="Wingdings" panose="05000000000000000000" pitchFamily="2" charset="2"/>
              <a:buNone/>
              <a:defRPr/>
            </a:pPr>
            <a:r>
              <a:rPr lang="en-US" altLang="zh-CN" sz="2000" kern="0" dirty="0"/>
              <a:t>{  ... y ...    </a:t>
            </a:r>
            <a:r>
              <a:rPr lang="en-US" altLang="zh-CN" sz="2000" b="1" kern="0" dirty="0">
                <a:solidFill>
                  <a:srgbClr val="FF0000"/>
                </a:solidFill>
                <a:highlight>
                  <a:srgbClr val="C0C0C0"/>
                </a:highlight>
              </a:rPr>
              <a:t>//Error</a:t>
            </a:r>
          </a:p>
          <a:p>
            <a:pPr eaLnBrk="1" hangingPunct="1">
              <a:lnSpc>
                <a:spcPct val="80000"/>
              </a:lnSpc>
              <a:buFont typeface="Wingdings" panose="05000000000000000000" pitchFamily="2" charset="2"/>
              <a:buNone/>
              <a:defRPr/>
            </a:pPr>
            <a:r>
              <a:rPr lang="en-US" altLang="zh-CN" sz="2000" kern="0" dirty="0"/>
              <a:t>   f();        </a:t>
            </a:r>
            <a:r>
              <a:rPr lang="en-US" altLang="zh-CN" sz="2000" b="1" kern="0" dirty="0">
                <a:solidFill>
                  <a:srgbClr val="FF0000"/>
                </a:solidFill>
              </a:rPr>
              <a:t> </a:t>
            </a:r>
            <a:r>
              <a:rPr lang="en-US" altLang="zh-CN" sz="2000" b="1" kern="0" dirty="0">
                <a:solidFill>
                  <a:srgbClr val="FF0000"/>
                </a:solidFill>
                <a:highlight>
                  <a:srgbClr val="C0C0C0"/>
                </a:highlight>
              </a:rPr>
              <a:t>//Error</a:t>
            </a:r>
          </a:p>
          <a:p>
            <a:pPr eaLnBrk="1" hangingPunct="1">
              <a:lnSpc>
                <a:spcPct val="80000"/>
              </a:lnSpc>
              <a:buFont typeface="Wingdings" panose="05000000000000000000" pitchFamily="2" charset="2"/>
              <a:buNone/>
              <a:defRPr/>
            </a:pPr>
            <a:r>
              <a:rPr lang="en-US" altLang="zh-CN" sz="2000" kern="0" dirty="0"/>
              <a:t>}</a:t>
            </a:r>
          </a:p>
        </p:txBody>
      </p:sp>
      <p:sp>
        <p:nvSpPr>
          <p:cNvPr id="2" name="灯片编号占位符 1">
            <a:extLst>
              <a:ext uri="{FF2B5EF4-FFF2-40B4-BE49-F238E27FC236}">
                <a16:creationId xmlns:a16="http://schemas.microsoft.com/office/drawing/2014/main" id="{F2F5A0F6-9965-4180-9352-35C374FBF445}"/>
              </a:ext>
            </a:extLst>
          </p:cNvPr>
          <p:cNvSpPr>
            <a:spLocks noGrp="1"/>
          </p:cNvSpPr>
          <p:nvPr>
            <p:ph type="sldNum" sz="quarter" idx="12"/>
          </p:nvPr>
        </p:nvSpPr>
        <p:spPr/>
        <p:txBody>
          <a:bodyPr/>
          <a:lstStyle/>
          <a:p>
            <a:pPr>
              <a:defRPr/>
            </a:pPr>
            <a:fld id="{94D79B57-46CD-4E8B-94CA-92096A47F80F}" type="slidenum">
              <a:rPr lang="zh-CN" altLang="en-US"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29C8995-7553-4198-96E3-61F20503D13F}"/>
              </a:ext>
            </a:extLst>
          </p:cNvPr>
          <p:cNvSpPr>
            <a:spLocks noGrp="1" noChangeArrowheads="1"/>
          </p:cNvSpPr>
          <p:nvPr>
            <p:ph type="title" idx="4294967295"/>
          </p:nvPr>
        </p:nvSpPr>
        <p:spPr>
          <a:xfrm>
            <a:off x="1547664" y="0"/>
            <a:ext cx="7010400" cy="1527175"/>
          </a:xfrm>
        </p:spPr>
        <p:txBody>
          <a:bodyPr/>
          <a:lstStyle/>
          <a:p>
            <a:pPr eaLnBrk="1" hangingPunct="1"/>
            <a:r>
              <a:rPr lang="zh-CN" altLang="zh-CN" dirty="0">
                <a:latin typeface="楷体_GB2312"/>
                <a:ea typeface="楷体_GB2312"/>
              </a:rPr>
              <a:t>函数作用域</a:t>
            </a:r>
          </a:p>
        </p:txBody>
      </p:sp>
      <p:sp>
        <p:nvSpPr>
          <p:cNvPr id="39939" name="Rectangle 3">
            <a:extLst>
              <a:ext uri="{FF2B5EF4-FFF2-40B4-BE49-F238E27FC236}">
                <a16:creationId xmlns:a16="http://schemas.microsoft.com/office/drawing/2014/main" id="{026CAFF7-B9AD-4A72-9797-1F22CE68994B}"/>
              </a:ext>
            </a:extLst>
          </p:cNvPr>
          <p:cNvSpPr>
            <a:spLocks noGrp="1" noChangeArrowheads="1"/>
          </p:cNvSpPr>
          <p:nvPr>
            <p:ph type="body" idx="4294967295"/>
          </p:nvPr>
        </p:nvSpPr>
        <p:spPr>
          <a:xfrm>
            <a:off x="611560" y="1772816"/>
            <a:ext cx="7678738" cy="3686175"/>
          </a:xfrm>
        </p:spPr>
        <p:txBody>
          <a:bodyPr/>
          <a:lstStyle/>
          <a:p>
            <a:pPr eaLnBrk="1" hangingPunct="1">
              <a:lnSpc>
                <a:spcPct val="90000"/>
              </a:lnSpc>
              <a:defRPr/>
            </a:pPr>
            <a:r>
              <a:rPr lang="zh-CN" altLang="en-US" sz="2800" dirty="0">
                <a:latin typeface="Times New Roman" panose="02020603050405020304" pitchFamily="18" charset="0"/>
                <a:ea typeface="楷体_GB2312"/>
                <a:cs typeface="Times New Roman" panose="02020603050405020304" pitchFamily="18" charset="0"/>
              </a:rPr>
              <a:t>定义：整个函数定义所构成的程序段</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lnSpc>
                <a:spcPct val="90000"/>
              </a:lnSpc>
              <a:defRPr/>
            </a:pPr>
            <a:endParaRPr lang="en-US" altLang="zh-CN" sz="10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语句标号</a:t>
            </a:r>
            <a:r>
              <a:rPr lang="zh-CN" altLang="en-US" sz="2400" dirty="0">
                <a:latin typeface="Times New Roman" panose="02020603050405020304" pitchFamily="18" charset="0"/>
                <a:ea typeface="楷体_GB2312"/>
                <a:cs typeface="Times New Roman" panose="02020603050405020304" pitchFamily="18" charset="0"/>
              </a:rPr>
              <a:t>是唯一具有函数作用域的标识符，在定义它们的函数体中的任何地方都可以访问。 </a:t>
            </a:r>
          </a:p>
          <a:p>
            <a:pPr lvl="1" eaLnBrk="1" hangingPunct="1">
              <a:lnSpc>
                <a:spcPct val="9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函数作用域与局部作用域的区别：</a:t>
            </a:r>
          </a:p>
          <a:p>
            <a:pPr lvl="2" eaLnBrk="1" hangingPunct="1">
              <a:lnSpc>
                <a:spcPct val="90000"/>
              </a:lnSpc>
              <a:buFont typeface="Wingdings" panose="05000000000000000000" pitchFamily="2" charset="2"/>
              <a:buChar char="Ø"/>
              <a:defRPr/>
            </a:pPr>
            <a:r>
              <a:rPr lang="zh-CN" altLang="en-US" sz="2000" dirty="0">
                <a:latin typeface="Times New Roman" panose="02020603050405020304" pitchFamily="18" charset="0"/>
                <a:ea typeface="楷体_GB2312"/>
                <a:cs typeface="Times New Roman" panose="02020603050405020304" pitchFamily="18" charset="0"/>
              </a:rPr>
              <a:t>函数作用域包括</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整个函数</a:t>
            </a:r>
            <a:r>
              <a:rPr lang="zh-CN" altLang="en-US" sz="2000" dirty="0">
                <a:latin typeface="Times New Roman" panose="02020603050405020304" pitchFamily="18" charset="0"/>
                <a:ea typeface="楷体_GB2312"/>
                <a:cs typeface="Times New Roman" panose="02020603050405020304" pitchFamily="18" charset="0"/>
              </a:rPr>
              <a:t>，而局部作用域是</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从定义点开始到函数定义或复合语句结束</a:t>
            </a:r>
            <a:r>
              <a:rPr lang="zh-CN" altLang="en-US" sz="2000" dirty="0">
                <a:latin typeface="Times New Roman" panose="02020603050405020304" pitchFamily="18" charset="0"/>
                <a:ea typeface="楷体_GB2312"/>
                <a:cs typeface="Times New Roman" panose="02020603050405020304" pitchFamily="18" charset="0"/>
              </a:rPr>
              <a:t>。</a:t>
            </a:r>
          </a:p>
          <a:p>
            <a:pPr lvl="2" eaLnBrk="1" hangingPunct="1">
              <a:lnSpc>
                <a:spcPct val="90000"/>
              </a:lnSpc>
              <a:buFont typeface="Wingdings" panose="05000000000000000000" pitchFamily="2" charset="2"/>
              <a:buChar char="Ø"/>
              <a:defRPr/>
            </a:pPr>
            <a:r>
              <a:rPr lang="zh-CN" altLang="en-US" sz="2000" dirty="0">
                <a:latin typeface="Times New Roman" panose="02020603050405020304" pitchFamily="18" charset="0"/>
                <a:ea typeface="楷体_GB2312"/>
                <a:cs typeface="Times New Roman" panose="02020603050405020304" pitchFamily="18" charset="0"/>
              </a:rPr>
              <a:t>在函数体中，</a:t>
            </a:r>
            <a:r>
              <a:rPr lang="zh-CN" altLang="en-US" sz="2000" dirty="0">
                <a:solidFill>
                  <a:srgbClr val="FF0000"/>
                </a:solidFill>
                <a:latin typeface="Times New Roman" panose="02020603050405020304" pitchFamily="18" charset="0"/>
                <a:ea typeface="楷体_GB2312"/>
                <a:cs typeface="Times New Roman" panose="02020603050405020304" pitchFamily="18" charset="0"/>
              </a:rPr>
              <a:t>一个语句标号只能定义一次</a:t>
            </a:r>
            <a:r>
              <a:rPr lang="zh-CN" altLang="en-US" sz="2000" dirty="0">
                <a:latin typeface="Times New Roman" panose="02020603050405020304" pitchFamily="18" charset="0"/>
                <a:ea typeface="楷体_GB2312"/>
                <a:cs typeface="Times New Roman" panose="02020603050405020304" pitchFamily="18" charset="0"/>
              </a:rPr>
              <a:t>，即使是在内层的复合语句中，也不能再定义与外层相同的语句标号。</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defRPr/>
            </a:pPr>
            <a:r>
              <a:rPr lang="zh-CN" altLang="en-US" sz="2000" dirty="0">
                <a:ea typeface="楷体_GB2312"/>
              </a:rPr>
              <a:t>语句标号的作用域</a:t>
            </a:r>
            <a:r>
              <a:rPr lang="zh-CN" altLang="en-US" sz="2000" dirty="0">
                <a:solidFill>
                  <a:srgbClr val="FF0000"/>
                </a:solidFill>
                <a:ea typeface="楷体_GB2312"/>
              </a:rPr>
              <a:t>可以与同名的其他标识符的作用域重叠</a:t>
            </a:r>
            <a:r>
              <a:rPr lang="zh-CN" altLang="en-US" sz="2000" dirty="0">
                <a:ea typeface="楷体_GB2312"/>
              </a:rPr>
              <a:t>。</a:t>
            </a:r>
            <a:endParaRPr lang="en-US" altLang="zh-CN" sz="2000" dirty="0">
              <a:ea typeface="楷体_GB2312"/>
            </a:endParaRPr>
          </a:p>
          <a:p>
            <a:pPr marL="914400" lvl="2" indent="0" eaLnBrk="1" hangingPunct="1">
              <a:lnSpc>
                <a:spcPct val="90000"/>
              </a:lnSpc>
              <a:buFont typeface="Wingdings" panose="05000000000000000000" pitchFamily="2" charset="2"/>
              <a:buNone/>
              <a:defRPr/>
            </a:pPr>
            <a:endParaRPr lang="en-US" altLang="zh-CN" sz="2000" dirty="0">
              <a:ea typeface="楷体_GB2312"/>
            </a:endParaRPr>
          </a:p>
        </p:txBody>
      </p:sp>
      <p:sp>
        <p:nvSpPr>
          <p:cNvPr id="2" name="灯片编号占位符 1">
            <a:extLst>
              <a:ext uri="{FF2B5EF4-FFF2-40B4-BE49-F238E27FC236}">
                <a16:creationId xmlns:a16="http://schemas.microsoft.com/office/drawing/2014/main" id="{E476938E-09D1-4E6C-BE94-C9A09A0ABC93}"/>
              </a:ext>
            </a:extLst>
          </p:cNvPr>
          <p:cNvSpPr>
            <a:spLocks noGrp="1"/>
          </p:cNvSpPr>
          <p:nvPr>
            <p:ph type="sldNum" sz="quarter" idx="12"/>
          </p:nvPr>
        </p:nvSpPr>
        <p:spPr/>
        <p:txBody>
          <a:bodyPr/>
          <a:lstStyle/>
          <a:p>
            <a:pPr>
              <a:defRPr/>
            </a:pPr>
            <a:fld id="{94D79B57-46CD-4E8B-94CA-92096A47F80F}" type="slidenum">
              <a:rPr lang="zh-CN" altLang="en-US"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079D4A2-F356-4988-8903-10485142982E}"/>
              </a:ext>
            </a:extLst>
          </p:cNvPr>
          <p:cNvSpPr>
            <a:spLocks noGrp="1" noChangeArrowheads="1"/>
          </p:cNvSpPr>
          <p:nvPr>
            <p:ph type="body" idx="4294967295"/>
          </p:nvPr>
        </p:nvSpPr>
        <p:spPr>
          <a:xfrm>
            <a:off x="1331640" y="1700808"/>
            <a:ext cx="3024188" cy="4379913"/>
          </a:xfrm>
        </p:spPr>
        <p:txBody>
          <a:bodyPr/>
          <a:lstStyle/>
          <a:p>
            <a:pPr eaLnBrk="1" hangingPunct="1">
              <a:lnSpc>
                <a:spcPct val="80000"/>
              </a:lnSpc>
              <a:buFont typeface="Wingdings" panose="05000000000000000000" pitchFamily="2" charset="2"/>
              <a:buNone/>
            </a:pPr>
            <a:r>
              <a:rPr lang="en-US" altLang="zh-CN" sz="2000" b="1" dirty="0">
                <a:cs typeface="Times New Roman" panose="02020603050405020304" pitchFamily="18" charset="0"/>
              </a:rPr>
              <a:t>void f()</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b="1" dirty="0" err="1">
                <a:cs typeface="Times New Roman" panose="02020603050405020304" pitchFamily="18" charset="0"/>
              </a:rPr>
              <a:t>goto</a:t>
            </a:r>
            <a:r>
              <a:rPr lang="en-US" altLang="zh-CN" sz="2000" b="1" dirty="0">
                <a:cs typeface="Times New Roman" panose="02020603050405020304" pitchFamily="18" charset="0"/>
              </a:rPr>
              <a:t> L;  //OK</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L: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L: ...  //Error</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b="1" dirty="0" err="1">
                <a:solidFill>
                  <a:srgbClr val="0070C0"/>
                </a:solidFill>
                <a:cs typeface="Times New Roman" panose="02020603050405020304" pitchFamily="18" charset="0"/>
              </a:rPr>
              <a:t>goto</a:t>
            </a:r>
            <a:r>
              <a:rPr lang="en-US" altLang="zh-CN" sz="2000" b="1" dirty="0">
                <a:solidFill>
                  <a:srgbClr val="0070C0"/>
                </a:solidFill>
                <a:cs typeface="Times New Roman" panose="02020603050405020304" pitchFamily="18" charset="0"/>
              </a:rPr>
              <a:t> L;  //OK</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43011" name="Rectangle 3">
            <a:extLst>
              <a:ext uri="{FF2B5EF4-FFF2-40B4-BE49-F238E27FC236}">
                <a16:creationId xmlns:a16="http://schemas.microsoft.com/office/drawing/2014/main" id="{2E1A77ED-173F-45A2-A187-22CA39D78BEA}"/>
              </a:ext>
            </a:extLst>
          </p:cNvPr>
          <p:cNvSpPr>
            <a:spLocks noChangeArrowheads="1"/>
          </p:cNvSpPr>
          <p:nvPr/>
        </p:nvSpPr>
        <p:spPr bwMode="auto">
          <a:xfrm>
            <a:off x="5220072" y="1700808"/>
            <a:ext cx="2419350" cy="1787525"/>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tx1"/>
              </a:buClr>
              <a:buSzPct val="70000"/>
              <a:defRPr/>
            </a:pPr>
            <a:r>
              <a:rPr lang="en-US" altLang="zh-CN" sz="2000" b="1" dirty="0">
                <a:solidFill>
                  <a:schemeClr val="tx2"/>
                </a:solidFill>
                <a:latin typeface="+mn-lt"/>
                <a:ea typeface="+mn-ea"/>
                <a:cs typeface="Times New Roman" pitchFamily="18" charset="0"/>
              </a:rPr>
              <a:t>void g()</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r>
              <a:rPr lang="en-US" altLang="zh-CN" sz="2000" b="1" dirty="0" err="1">
                <a:solidFill>
                  <a:srgbClr val="FF0000"/>
                </a:solidFill>
                <a:latin typeface="+mn-lt"/>
                <a:ea typeface="+mn-ea"/>
                <a:cs typeface="Times New Roman" pitchFamily="18" charset="0"/>
              </a:rPr>
              <a:t>goto</a:t>
            </a:r>
            <a:r>
              <a:rPr lang="en-US" altLang="zh-CN" sz="2000" b="1" dirty="0">
                <a:solidFill>
                  <a:srgbClr val="FF0000"/>
                </a:solidFill>
                <a:latin typeface="+mn-lt"/>
                <a:ea typeface="+mn-ea"/>
                <a:cs typeface="Times New Roman" pitchFamily="18" charset="0"/>
              </a:rPr>
              <a:t> L;  //Error</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a:t>
            </a:r>
          </a:p>
        </p:txBody>
      </p:sp>
      <p:sp>
        <p:nvSpPr>
          <p:cNvPr id="4" name="Rectangle 2">
            <a:extLst>
              <a:ext uri="{FF2B5EF4-FFF2-40B4-BE49-F238E27FC236}">
                <a16:creationId xmlns:a16="http://schemas.microsoft.com/office/drawing/2014/main" id="{DCC51A48-A356-45B8-BA10-8700BC58B4D3}"/>
              </a:ext>
            </a:extLst>
          </p:cNvPr>
          <p:cNvSpPr txBox="1">
            <a:spLocks noChangeArrowheads="1"/>
          </p:cNvSpPr>
          <p:nvPr/>
        </p:nvSpPr>
        <p:spPr bwMode="auto">
          <a:xfrm>
            <a:off x="1512094" y="17818"/>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函数作用域</a:t>
            </a:r>
          </a:p>
        </p:txBody>
      </p:sp>
      <p:sp>
        <p:nvSpPr>
          <p:cNvPr id="2" name="灯片编号占位符 1">
            <a:extLst>
              <a:ext uri="{FF2B5EF4-FFF2-40B4-BE49-F238E27FC236}">
                <a16:creationId xmlns:a16="http://schemas.microsoft.com/office/drawing/2014/main" id="{66C8EFB1-EA20-4904-A41C-80A28D26B59F}"/>
              </a:ext>
            </a:extLst>
          </p:cNvPr>
          <p:cNvSpPr>
            <a:spLocks noGrp="1"/>
          </p:cNvSpPr>
          <p:nvPr>
            <p:ph type="sldNum" sz="quarter" idx="12"/>
          </p:nvPr>
        </p:nvSpPr>
        <p:spPr/>
        <p:txBody>
          <a:bodyPr/>
          <a:lstStyle/>
          <a:p>
            <a:pPr>
              <a:defRPr/>
            </a:pPr>
            <a:fld id="{94D79B57-46CD-4E8B-94CA-92096A47F80F}" type="slidenum">
              <a:rPr lang="zh-CN" altLang="en-US"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E3F777E3-DE88-4477-977C-1CC490808713}"/>
              </a:ext>
            </a:extLst>
          </p:cNvPr>
          <p:cNvSpPr>
            <a:spLocks noGrp="1" noChangeArrowheads="1"/>
          </p:cNvSpPr>
          <p:nvPr>
            <p:ph type="body" idx="4294967295"/>
          </p:nvPr>
        </p:nvSpPr>
        <p:spPr>
          <a:xfrm>
            <a:off x="179512" y="2060848"/>
            <a:ext cx="8535988" cy="1679575"/>
          </a:xfrm>
        </p:spPr>
        <p:txBody>
          <a:bodyPr/>
          <a:lstStyle/>
          <a:p>
            <a:pPr eaLnBrk="1" hangingPunct="1">
              <a:lnSpc>
                <a:spcPct val="90000"/>
              </a:lnSpc>
            </a:pPr>
            <a:r>
              <a:rPr lang="zh-CN" altLang="en-US" sz="2800" dirty="0">
                <a:ea typeface="楷体_GB2312"/>
              </a:rPr>
              <a:t>定义：</a:t>
            </a:r>
            <a:r>
              <a:rPr lang="zh-CN" altLang="zh-CN" sz="2800" dirty="0">
                <a:ea typeface="楷体_GB2312"/>
              </a:rPr>
              <a:t>函数声明中，形参的作用域从函数原型开始到函数原型结束。</a:t>
            </a:r>
            <a:endParaRPr lang="en-US" altLang="zh-CN" sz="2800" dirty="0">
              <a:ea typeface="楷体_GB2312"/>
            </a:endParaRPr>
          </a:p>
          <a:p>
            <a:pPr eaLnBrk="1" hangingPunct="1">
              <a:lnSpc>
                <a:spcPct val="90000"/>
              </a:lnSpc>
            </a:pPr>
            <a:endParaRPr lang="en-US" altLang="zh-CN" sz="1000" dirty="0">
              <a:ea typeface="楷体_GB2312"/>
            </a:endParaRPr>
          </a:p>
          <a:p>
            <a:pPr lvl="1" eaLnBrk="1" hangingPunct="1">
              <a:lnSpc>
                <a:spcPct val="90000"/>
              </a:lnSpc>
              <a:buFont typeface="Wingdings" panose="05000000000000000000" pitchFamily="2" charset="2"/>
              <a:buChar char="l"/>
            </a:pP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f(</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int</a:t>
            </a:r>
            <a:r>
              <a:rPr lang="en-US" altLang="zh-CN" sz="2400" dirty="0">
                <a:latin typeface="Times New Roman" panose="02020603050405020304" pitchFamily="18" charset="0"/>
                <a:ea typeface="楷体_GB2312"/>
                <a:cs typeface="Times New Roman" panose="02020603050405020304" pitchFamily="18" charset="0"/>
              </a:rPr>
              <a:t> x,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double</a:t>
            </a:r>
            <a:r>
              <a:rPr lang="en-US" altLang="zh-CN" sz="2400" dirty="0">
                <a:latin typeface="Times New Roman" panose="02020603050405020304" pitchFamily="18" charset="0"/>
                <a:ea typeface="楷体_GB2312"/>
                <a:cs typeface="Times New Roman" panose="02020603050405020304" pitchFamily="18" charset="0"/>
              </a:rPr>
              <a:t> y);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//x</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和</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y</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的作用域从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 到 </a:t>
            </a:r>
            <a:r>
              <a:rPr lang="en-US" altLang="zh-CN" sz="2400" dirty="0">
                <a:solidFill>
                  <a:srgbClr val="00B050"/>
                </a:solidFill>
                <a:ea typeface="楷体_GB2312"/>
                <a:cs typeface="Times New Roman" panose="02020603050405020304" pitchFamily="18" charset="0"/>
              </a:rPr>
              <a:t>“)”</a:t>
            </a:r>
            <a:r>
              <a:rPr lang="zh-CN" altLang="en-US" sz="2400" dirty="0">
                <a:solidFill>
                  <a:srgbClr val="00B050"/>
                </a:solidFill>
                <a:latin typeface="Times New Roman" panose="02020603050405020304" pitchFamily="18" charset="0"/>
                <a:ea typeface="楷体_GB2312"/>
                <a:cs typeface="Times New Roman" panose="02020603050405020304" pitchFamily="18" charset="0"/>
              </a:rPr>
              <a:t> 结束</a:t>
            </a:r>
            <a:endParaRPr lang="en-US" altLang="zh-CN" sz="2400" dirty="0">
              <a:solidFill>
                <a:srgbClr val="00B050"/>
              </a:solidFill>
              <a:latin typeface="Times New Roman" panose="02020603050405020304" pitchFamily="18" charset="0"/>
              <a:ea typeface="楷体_GB2312"/>
              <a:cs typeface="Times New Roman" panose="02020603050405020304" pitchFamily="18" charset="0"/>
            </a:endParaRPr>
          </a:p>
          <a:p>
            <a:pPr eaLnBrk="1" hangingPunct="1">
              <a:lnSpc>
                <a:spcPct val="90000"/>
              </a:lnSpc>
              <a:buFont typeface="Wingdings" panose="05000000000000000000" pitchFamily="2" charset="2"/>
              <a:buChar char="l"/>
            </a:pPr>
            <a:endParaRPr lang="zh-CN" altLang="zh-CN" sz="2800" dirty="0">
              <a:ea typeface="楷体_GB2312"/>
            </a:endParaRPr>
          </a:p>
        </p:txBody>
      </p:sp>
      <p:sp>
        <p:nvSpPr>
          <p:cNvPr id="5" name="Rectangle 2">
            <a:extLst>
              <a:ext uri="{FF2B5EF4-FFF2-40B4-BE49-F238E27FC236}">
                <a16:creationId xmlns:a16="http://schemas.microsoft.com/office/drawing/2014/main" id="{667E9BDB-7DE1-4A64-BD68-6D2C870251D5}"/>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函数</a:t>
            </a:r>
            <a:r>
              <a:rPr lang="zh-CN" altLang="en-US" sz="4000" kern="0" dirty="0">
                <a:solidFill>
                  <a:schemeClr val="tx2"/>
                </a:solidFill>
                <a:latin typeface="+mj-lt"/>
                <a:ea typeface="楷体_GB2312"/>
                <a:cs typeface="+mj-cs"/>
              </a:rPr>
              <a:t>原型</a:t>
            </a:r>
            <a:r>
              <a:rPr lang="zh-CN" altLang="zh-CN" sz="4000" kern="0" dirty="0">
                <a:solidFill>
                  <a:schemeClr val="tx2"/>
                </a:solidFill>
                <a:latin typeface="+mj-lt"/>
                <a:ea typeface="楷体_GB2312"/>
                <a:cs typeface="+mj-cs"/>
              </a:rPr>
              <a:t>作用域</a:t>
            </a:r>
          </a:p>
        </p:txBody>
      </p:sp>
      <p:sp>
        <p:nvSpPr>
          <p:cNvPr id="2" name="灯片编号占位符 1">
            <a:extLst>
              <a:ext uri="{FF2B5EF4-FFF2-40B4-BE49-F238E27FC236}">
                <a16:creationId xmlns:a16="http://schemas.microsoft.com/office/drawing/2014/main" id="{C0AB9F1B-7629-4DD2-8B2A-8787AB1205E6}"/>
              </a:ext>
            </a:extLst>
          </p:cNvPr>
          <p:cNvSpPr>
            <a:spLocks noGrp="1"/>
          </p:cNvSpPr>
          <p:nvPr>
            <p:ph type="sldNum" sz="quarter" idx="12"/>
          </p:nvPr>
        </p:nvSpPr>
        <p:spPr/>
        <p:txBody>
          <a:bodyPr/>
          <a:lstStyle/>
          <a:p>
            <a:pPr>
              <a:defRPr/>
            </a:pPr>
            <a:fld id="{94D79B57-46CD-4E8B-94CA-92096A47F80F}" type="slidenum">
              <a:rPr lang="zh-CN" altLang="en-US"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CA30E623-3913-4EE3-9A2C-4DEC6097077D}"/>
              </a:ext>
            </a:extLst>
          </p:cNvPr>
          <p:cNvSpPr>
            <a:spLocks noGrp="1" noChangeArrowheads="1"/>
          </p:cNvSpPr>
          <p:nvPr>
            <p:ph type="body" idx="4294967295"/>
          </p:nvPr>
        </p:nvSpPr>
        <p:spPr>
          <a:xfrm>
            <a:off x="339725" y="1772816"/>
            <a:ext cx="8464550" cy="4186237"/>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问题：在一个源文件中用到两个外部源文件中定义的两个不同全局程序实体，而它们的</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名字相同</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endParaRPr lang="zh-CN" altLang="en-US" sz="1000" dirty="0">
              <a:latin typeface="Times New Roman" panose="02020603050405020304" pitchFamily="18" charset="0"/>
              <a:ea typeface="楷体_GB2312"/>
              <a:cs typeface="Times New Roman" panose="02020603050405020304" pitchFamily="18" charset="0"/>
            </a:endParaRPr>
          </a:p>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提供了</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命名空间</a:t>
            </a:r>
            <a:r>
              <a:rPr lang="zh-CN" altLang="en-US" sz="2800" dirty="0">
                <a:latin typeface="Times New Roman" panose="02020603050405020304" pitchFamily="18" charset="0"/>
                <a:ea typeface="楷体_GB2312"/>
                <a:cs typeface="Times New Roman" panose="02020603050405020304" pitchFamily="18" charset="0"/>
              </a:rPr>
              <a:t>解决上述的命名冲突问题。 </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在一个命名空间中定义的全局标识符，其作用域为该命名空间。</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在一个命名空间外部使用其中的全局标识符时，需要</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该命名空间的名字</a:t>
            </a:r>
            <a:r>
              <a:rPr lang="zh-CN" altLang="en-US" sz="2400" dirty="0">
                <a:latin typeface="Times New Roman" panose="02020603050405020304" pitchFamily="18" charset="0"/>
                <a:ea typeface="楷体_GB2312"/>
                <a:cs typeface="Times New Roman" panose="02020603050405020304" pitchFamily="18" charset="0"/>
              </a:rPr>
              <a:t>和</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域解析符</a:t>
            </a:r>
            <a:r>
              <a:rPr lang="en-US" altLang="zh-CN" sz="2400" b="1" dirty="0">
                <a:solidFill>
                  <a:srgbClr val="FF0000"/>
                </a:solidFill>
                <a:latin typeface="Times New Roman" panose="02020603050405020304" pitchFamily="18" charset="0"/>
                <a:ea typeface="楷体_GB2312"/>
                <a:cs typeface="Times New Roman" panose="02020603050405020304" pitchFamily="18" charset="0"/>
              </a:rPr>
              <a:t>::</a:t>
            </a:r>
            <a:endParaRPr lang="zh-CN" altLang="en-US" sz="2400" b="1" dirty="0">
              <a:latin typeface="Times New Roman" panose="02020603050405020304" pitchFamily="18" charset="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5E7D9314-C5FD-443C-8317-C0FD9A208115}"/>
              </a:ext>
            </a:extLst>
          </p:cNvPr>
          <p:cNvSpPr txBox="1">
            <a:spLocks noChangeArrowheads="1"/>
          </p:cNvSpPr>
          <p:nvPr/>
        </p:nvSpPr>
        <p:spPr bwMode="auto">
          <a:xfrm>
            <a:off x="1406525" y="19488"/>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4.3.3 </a:t>
            </a:r>
            <a:r>
              <a:rPr lang="zh-CN" altLang="en-US" sz="4000" kern="0" dirty="0">
                <a:solidFill>
                  <a:schemeClr val="tx2"/>
                </a:solidFill>
                <a:latin typeface="+mj-lt"/>
                <a:ea typeface="楷体_GB2312"/>
                <a:cs typeface="+mj-cs"/>
              </a:rPr>
              <a:t>命名空间</a:t>
            </a:r>
            <a:r>
              <a:rPr lang="en-US" altLang="zh-CN" sz="4000" kern="0" dirty="0">
                <a:solidFill>
                  <a:schemeClr val="tx2"/>
                </a:solidFill>
                <a:latin typeface="+mj-lt"/>
                <a:ea typeface="楷体_GB2312"/>
                <a:cs typeface="+mj-cs"/>
              </a:rPr>
              <a:t>(namespace)</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6EA19AE4-C589-4215-9D60-DD7C4AB7FC12}"/>
              </a:ext>
            </a:extLst>
          </p:cNvPr>
          <p:cNvSpPr>
            <a:spLocks noGrp="1"/>
          </p:cNvSpPr>
          <p:nvPr>
            <p:ph type="sldNum" sz="quarter" idx="12"/>
          </p:nvPr>
        </p:nvSpPr>
        <p:spPr/>
        <p:txBody>
          <a:bodyPr/>
          <a:lstStyle/>
          <a:p>
            <a:pPr>
              <a:defRPr/>
            </a:pPr>
            <a:fld id="{94D79B57-46CD-4E8B-94CA-92096A47F80F}" type="slidenum">
              <a:rPr lang="zh-CN" altLang="en-US"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C32FAA7-F6E3-4D5E-ACBB-715C099DFC0A}"/>
              </a:ext>
            </a:extLst>
          </p:cNvPr>
          <p:cNvSpPr>
            <a:spLocks noGrp="1" noChangeArrowheads="1"/>
          </p:cNvSpPr>
          <p:nvPr>
            <p:ph type="body" idx="4294967295"/>
          </p:nvPr>
        </p:nvSpPr>
        <p:spPr>
          <a:xfrm>
            <a:off x="1116012" y="1610263"/>
            <a:ext cx="1898650" cy="2308225"/>
          </a:xfrm>
          <a:solidFill>
            <a:schemeClr val="bg1"/>
          </a:solidFill>
          <a:ln w="38100">
            <a:solidFill>
              <a:srgbClr val="002060"/>
            </a:solidFill>
            <a:prstDash val="sysDash"/>
          </a:ln>
        </p:spPr>
        <p:txBody>
          <a:bodyPr/>
          <a:lstStyle/>
          <a:p>
            <a:pPr eaLnBrk="1" hangingPunct="1">
              <a:lnSpc>
                <a:spcPct val="80000"/>
              </a:lnSpc>
              <a:buFont typeface="Wingdings" panose="05000000000000000000" pitchFamily="2" charset="2"/>
              <a:buNone/>
            </a:pP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模块</a:t>
            </a:r>
            <a:r>
              <a:rPr lang="en-US" altLang="zh-CN" sz="2000" dirty="0">
                <a:solidFill>
                  <a:srgbClr val="00B050"/>
                </a:solidFill>
                <a:cs typeface="Times New Roman" panose="02020603050405020304" pitchFamily="18" charset="0"/>
              </a:rPr>
              <a:t>1</a:t>
            </a:r>
          </a:p>
          <a:p>
            <a:pPr eaLnBrk="1" hangingPunct="1">
              <a:lnSpc>
                <a:spcPct val="80000"/>
              </a:lnSpc>
              <a:buFont typeface="Wingdings" panose="05000000000000000000" pitchFamily="2" charset="2"/>
              <a:buNone/>
            </a:pPr>
            <a:r>
              <a:rPr lang="en-US" altLang="zh-CN" sz="2000" dirty="0">
                <a:solidFill>
                  <a:srgbClr val="FF0000"/>
                </a:solidFill>
                <a:cs typeface="Times New Roman" panose="02020603050405020304" pitchFamily="18" charset="0"/>
              </a:rPr>
              <a:t>namespace A</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int x=1;</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void f()</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46083" name="Rectangle 3">
            <a:extLst>
              <a:ext uri="{FF2B5EF4-FFF2-40B4-BE49-F238E27FC236}">
                <a16:creationId xmlns:a16="http://schemas.microsoft.com/office/drawing/2014/main" id="{47D27F3B-DFCA-4853-80AD-5CC0A256AD21}"/>
              </a:ext>
            </a:extLst>
          </p:cNvPr>
          <p:cNvSpPr>
            <a:spLocks noChangeArrowheads="1"/>
          </p:cNvSpPr>
          <p:nvPr/>
        </p:nvSpPr>
        <p:spPr bwMode="auto">
          <a:xfrm>
            <a:off x="1116012" y="4040201"/>
            <a:ext cx="1898650" cy="2212975"/>
          </a:xfrm>
          <a:prstGeom prst="rect">
            <a:avLst/>
          </a:prstGeom>
          <a:solidFill>
            <a:schemeClr val="bg1"/>
          </a:solidFill>
          <a:ln w="38100">
            <a:solidFill>
              <a:srgbClr val="002060"/>
            </a:solidFill>
            <a:prstDash val="sysDash"/>
            <a:miter lim="800000"/>
            <a:headEnd/>
            <a:tailEnd/>
          </a:ln>
        </p:spPr>
        <p:txBody>
          <a:bodyPr/>
          <a:lstStyle/>
          <a:p>
            <a:pPr marL="342900" indent="-342900" eaLnBrk="1" hangingPunct="1">
              <a:lnSpc>
                <a:spcPct val="80000"/>
              </a:lnSpc>
              <a:spcBef>
                <a:spcPct val="20000"/>
              </a:spcBef>
              <a:buClr>
                <a:srgbClr val="05255E"/>
              </a:buClr>
              <a:buSzPct val="70000"/>
              <a:defRPr/>
            </a:pPr>
            <a:r>
              <a:rPr lang="en-US" altLang="zh-CN" sz="2000" dirty="0">
                <a:solidFill>
                  <a:srgbClr val="00B050"/>
                </a:solidFill>
                <a:latin typeface="+mn-lt"/>
                <a:ea typeface="+mn-ea"/>
                <a:cs typeface="Times New Roman" panose="02020603050405020304" pitchFamily="18" charset="0"/>
              </a:rPr>
              <a:t>//</a:t>
            </a:r>
            <a:r>
              <a:rPr lang="zh-CN" altLang="en-US" sz="2000" dirty="0">
                <a:solidFill>
                  <a:srgbClr val="00B050"/>
                </a:solidFill>
                <a:latin typeface="+mn-lt"/>
                <a:ea typeface="+mn-ea"/>
                <a:cs typeface="Times New Roman" panose="02020603050405020304" pitchFamily="18" charset="0"/>
              </a:rPr>
              <a:t>模块</a:t>
            </a:r>
            <a:r>
              <a:rPr lang="en-US" altLang="zh-CN" sz="2000" dirty="0">
                <a:solidFill>
                  <a:srgbClr val="00B050"/>
                </a:solidFill>
                <a:latin typeface="+mn-lt"/>
                <a:ea typeface="+mn-ea"/>
                <a:cs typeface="Times New Roman" panose="02020603050405020304" pitchFamily="18" charset="0"/>
              </a:rPr>
              <a:t>2</a:t>
            </a:r>
          </a:p>
          <a:p>
            <a:pPr marL="342900" indent="-342900" eaLnBrk="1" hangingPunct="1">
              <a:lnSpc>
                <a:spcPct val="80000"/>
              </a:lnSpc>
              <a:spcBef>
                <a:spcPct val="20000"/>
              </a:spcBef>
              <a:buClr>
                <a:schemeClr val="tx1"/>
              </a:buClr>
              <a:buSzPct val="70000"/>
              <a:defRPr/>
            </a:pPr>
            <a:r>
              <a:rPr lang="en-US" altLang="zh-CN" sz="2000" dirty="0">
                <a:solidFill>
                  <a:srgbClr val="FF0000"/>
                </a:solidFill>
                <a:latin typeface="+mn-lt"/>
                <a:ea typeface="+mn-ea"/>
                <a:cs typeface="Times New Roman" pitchFamily="18" charset="0"/>
              </a:rPr>
              <a:t>namespace B</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int x=0;</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void f()</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a:t>
            </a:r>
          </a:p>
        </p:txBody>
      </p:sp>
      <p:sp>
        <p:nvSpPr>
          <p:cNvPr id="46084" name="Text Box 4">
            <a:extLst>
              <a:ext uri="{FF2B5EF4-FFF2-40B4-BE49-F238E27FC236}">
                <a16:creationId xmlns:a16="http://schemas.microsoft.com/office/drawing/2014/main" id="{D83679A2-8051-4CF1-87F3-2EFC7EC58F25}"/>
              </a:ext>
            </a:extLst>
          </p:cNvPr>
          <p:cNvSpPr txBox="1">
            <a:spLocks noChangeArrowheads="1"/>
          </p:cNvSpPr>
          <p:nvPr/>
        </p:nvSpPr>
        <p:spPr bwMode="auto">
          <a:xfrm>
            <a:off x="4352999" y="1942802"/>
            <a:ext cx="2757488" cy="1262063"/>
          </a:xfrm>
          <a:prstGeom prst="rect">
            <a:avLst/>
          </a:prstGeom>
          <a:solidFill>
            <a:schemeClr val="bg1"/>
          </a:solidFill>
          <a:ln w="28575">
            <a:noFill/>
            <a:prstDash val="sysDash"/>
            <a:miter lim="800000"/>
            <a:headEnd/>
            <a:tailEnd/>
          </a:ln>
        </p:spPr>
        <p:txBody>
          <a:bodyPr>
            <a:spAutoFit/>
          </a:bodyPr>
          <a:lstStyle/>
          <a:p>
            <a:pPr marL="342900" indent="-342900" eaLnBrk="1" hangingPunct="1">
              <a:lnSpc>
                <a:spcPct val="80000"/>
              </a:lnSpc>
              <a:spcBef>
                <a:spcPct val="20000"/>
              </a:spcBef>
              <a:buClr>
                <a:srgbClr val="05255E"/>
              </a:buClr>
              <a:buSzPct val="70000"/>
              <a:defRPr/>
            </a:pPr>
            <a:r>
              <a:rPr lang="en-US" altLang="zh-CN" sz="2000" dirty="0">
                <a:solidFill>
                  <a:schemeClr val="tx2"/>
                </a:solidFill>
                <a:latin typeface="+mn-lt"/>
                <a:ea typeface="+mn-ea"/>
                <a:cs typeface="Times New Roman" pitchFamily="18" charset="0"/>
              </a:rPr>
              <a:t>... A::x ...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 </a:t>
            </a:r>
          </a:p>
          <a:p>
            <a:pPr marL="342900" indent="-342900" eaLnBrk="1" hangingPunct="1">
              <a:lnSpc>
                <a:spcPct val="80000"/>
              </a:lnSpc>
              <a:spcBef>
                <a:spcPct val="20000"/>
              </a:spcBef>
              <a:buClr>
                <a:schemeClr val="tx1"/>
              </a:buClr>
              <a:buSzPct val="70000"/>
              <a:buFont typeface="Arial" pitchFamily="34" charset="0"/>
              <a:buNone/>
              <a:defRPr/>
            </a:pPr>
            <a:r>
              <a:rPr lang="en-US" altLang="zh-CN" sz="2000" dirty="0">
                <a:solidFill>
                  <a:schemeClr val="tx2"/>
                </a:solidFill>
                <a:latin typeface="+mn-lt"/>
                <a:ea typeface="+mn-ea"/>
                <a:cs typeface="Times New Roman" pitchFamily="18" charset="0"/>
              </a:rPr>
              <a:t>A::f();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a:p>
            <a:pPr marL="342900" indent="-342900" eaLnBrk="1" hangingPunct="1">
              <a:lnSpc>
                <a:spcPct val="80000"/>
              </a:lnSpc>
              <a:spcBef>
                <a:spcPct val="20000"/>
              </a:spcBef>
              <a:buClr>
                <a:schemeClr val="tx1"/>
              </a:buClr>
              <a:buSzPct val="70000"/>
              <a:buFont typeface="Arial" pitchFamily="34" charset="0"/>
              <a:buNone/>
              <a:defRPr/>
            </a:pPr>
            <a:r>
              <a:rPr lang="en-US" altLang="zh-CN" sz="2000" dirty="0">
                <a:solidFill>
                  <a:schemeClr val="tx2"/>
                </a:solidFill>
                <a:latin typeface="+mn-lt"/>
                <a:ea typeface="+mn-ea"/>
                <a:cs typeface="Times New Roman" pitchFamily="18" charset="0"/>
              </a:rPr>
              <a:t>... B::x ...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p>
          <a:p>
            <a:pPr marL="342900" indent="-342900" eaLnBrk="1" hangingPunct="1">
              <a:lnSpc>
                <a:spcPct val="80000"/>
              </a:lnSpc>
              <a:spcBef>
                <a:spcPct val="20000"/>
              </a:spcBef>
              <a:buClr>
                <a:schemeClr val="tx1"/>
              </a:buClr>
              <a:buSzPct val="70000"/>
              <a:buFont typeface="Arial" pitchFamily="34" charset="0"/>
              <a:buNone/>
              <a:defRPr/>
            </a:pPr>
            <a:r>
              <a:rPr lang="en-US" altLang="zh-CN" sz="2000" dirty="0">
                <a:solidFill>
                  <a:schemeClr val="tx2"/>
                </a:solidFill>
                <a:latin typeface="+mn-lt"/>
                <a:ea typeface="+mn-ea"/>
                <a:cs typeface="Times New Roman" pitchFamily="18" charset="0"/>
              </a:rPr>
              <a:t>B::f();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p:txBody>
      </p:sp>
      <p:sp>
        <p:nvSpPr>
          <p:cNvPr id="46085" name="Text Box 5">
            <a:extLst>
              <a:ext uri="{FF2B5EF4-FFF2-40B4-BE49-F238E27FC236}">
                <a16:creationId xmlns:a16="http://schemas.microsoft.com/office/drawing/2014/main" id="{9F870648-40CF-427F-96CB-DB5BB69DEA6B}"/>
              </a:ext>
            </a:extLst>
          </p:cNvPr>
          <p:cNvSpPr txBox="1">
            <a:spLocks noChangeArrowheads="1"/>
          </p:cNvSpPr>
          <p:nvPr/>
        </p:nvSpPr>
        <p:spPr bwMode="auto">
          <a:xfrm>
            <a:off x="4352999" y="3349327"/>
            <a:ext cx="2684463" cy="1570038"/>
          </a:xfrm>
          <a:prstGeom prst="rect">
            <a:avLst/>
          </a:prstGeom>
          <a:solidFill>
            <a:schemeClr val="bg1"/>
          </a:solidFill>
          <a:ln w="28575">
            <a:noFill/>
            <a:prstDash val="sysDash"/>
            <a:miter lim="800000"/>
            <a:headEnd/>
            <a:tailEnd/>
          </a:ln>
        </p:spPr>
        <p:txBody>
          <a:bodyPr>
            <a:spAutoFit/>
          </a:bodyPr>
          <a:lstStyle/>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using namespace A;</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x ...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f();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 B::x ...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p>
          <a:p>
            <a:pPr marL="342900" indent="-342900" eaLnBrk="1" hangingPunct="1">
              <a:lnSpc>
                <a:spcPct val="80000"/>
              </a:lnSpc>
              <a:spcBef>
                <a:spcPct val="20000"/>
              </a:spcBef>
              <a:buClr>
                <a:schemeClr val="tx1"/>
              </a:buClr>
              <a:buSzPct val="70000"/>
              <a:defRPr/>
            </a:pPr>
            <a:r>
              <a:rPr lang="en-US" altLang="zh-CN" sz="2000" dirty="0">
                <a:solidFill>
                  <a:schemeClr val="tx2"/>
                </a:solidFill>
                <a:latin typeface="+mn-lt"/>
                <a:ea typeface="+mn-ea"/>
                <a:cs typeface="Times New Roman" pitchFamily="18" charset="0"/>
              </a:rPr>
              <a:t>B::f();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p:txBody>
      </p:sp>
      <p:sp>
        <p:nvSpPr>
          <p:cNvPr id="47110" name="Text Box 6">
            <a:extLst>
              <a:ext uri="{FF2B5EF4-FFF2-40B4-BE49-F238E27FC236}">
                <a16:creationId xmlns:a16="http://schemas.microsoft.com/office/drawing/2014/main" id="{AF0CF804-1D5B-472A-A628-9D1CFAE14254}"/>
              </a:ext>
            </a:extLst>
          </p:cNvPr>
          <p:cNvSpPr txBox="1">
            <a:spLocks noChangeArrowheads="1"/>
          </p:cNvSpPr>
          <p:nvPr/>
        </p:nvSpPr>
        <p:spPr bwMode="auto">
          <a:xfrm>
            <a:off x="4352999" y="5027315"/>
            <a:ext cx="2757488" cy="1570037"/>
          </a:xfrm>
          <a:prstGeom prst="rect">
            <a:avLst/>
          </a:prstGeom>
          <a:solidFill>
            <a:schemeClr val="bg1"/>
          </a:solidFill>
          <a:ln w="28575">
            <a:noFill/>
            <a:prstDash val="sysDash"/>
            <a:miter lim="800000"/>
            <a:headEnd/>
            <a:tailEnd/>
          </a:ln>
        </p:spPr>
        <p:txBody>
          <a:bodyPr>
            <a:spAutoFit/>
          </a:bodyPr>
          <a:lstStyle/>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using A::f;</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 A::x ...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r>
              <a:rPr lang="en-US" altLang="zh-CN" sz="2000" dirty="0">
                <a:solidFill>
                  <a:schemeClr val="tx2"/>
                </a:solidFill>
                <a:latin typeface="+mn-lt"/>
                <a:ea typeface="+mn-ea"/>
                <a:cs typeface="Times New Roman" pitchFamily="18" charset="0"/>
              </a:rPr>
              <a:t> </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f();              </a:t>
            </a:r>
            <a:r>
              <a:rPr lang="en-US" altLang="zh-CN" sz="2000" dirty="0">
                <a:solidFill>
                  <a:srgbClr val="00B050"/>
                </a:solidFill>
                <a:latin typeface="+mn-lt"/>
                <a:ea typeface="+mn-ea"/>
                <a:cs typeface="Times New Roman" panose="02020603050405020304" pitchFamily="18" charset="0"/>
              </a:rPr>
              <a:t>//A</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 B::x ...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x</a:t>
            </a:r>
          </a:p>
          <a:p>
            <a:pPr marL="342900" indent="-342900" eaLnBrk="1" hangingPunct="1">
              <a:lnSpc>
                <a:spcPct val="80000"/>
              </a:lnSpc>
              <a:spcBef>
                <a:spcPct val="20000"/>
              </a:spcBef>
              <a:buClr>
                <a:schemeClr val="tx1"/>
              </a:buClr>
              <a:buSzPct val="70000"/>
              <a:buFont typeface="Arial" panose="020B0604020202020204" pitchFamily="34" charset="0"/>
              <a:buNone/>
              <a:defRPr/>
            </a:pPr>
            <a:r>
              <a:rPr lang="en-US" altLang="zh-CN" sz="2000" dirty="0">
                <a:solidFill>
                  <a:schemeClr val="tx2"/>
                </a:solidFill>
                <a:latin typeface="+mn-lt"/>
                <a:ea typeface="+mn-ea"/>
                <a:cs typeface="Times New Roman" pitchFamily="18" charset="0"/>
              </a:rPr>
              <a:t>B::f();         </a:t>
            </a:r>
            <a:r>
              <a:rPr lang="en-US" altLang="zh-CN" sz="2000" dirty="0">
                <a:solidFill>
                  <a:srgbClr val="00B050"/>
                </a:solidFill>
                <a:latin typeface="+mn-lt"/>
                <a:ea typeface="+mn-ea"/>
                <a:cs typeface="Times New Roman" panose="02020603050405020304" pitchFamily="18" charset="0"/>
              </a:rPr>
              <a:t>//B</a:t>
            </a:r>
            <a:r>
              <a:rPr lang="zh-CN" altLang="en-US" sz="2000" dirty="0">
                <a:solidFill>
                  <a:srgbClr val="00B050"/>
                </a:solidFill>
                <a:latin typeface="+mn-lt"/>
                <a:ea typeface="+mn-ea"/>
                <a:cs typeface="Times New Roman" panose="02020603050405020304" pitchFamily="18" charset="0"/>
              </a:rPr>
              <a:t>中的</a:t>
            </a:r>
            <a:r>
              <a:rPr lang="en-US" altLang="zh-CN" sz="2000" dirty="0">
                <a:solidFill>
                  <a:srgbClr val="00B050"/>
                </a:solidFill>
                <a:latin typeface="+mn-lt"/>
                <a:ea typeface="+mn-ea"/>
                <a:cs typeface="Times New Roman" panose="02020603050405020304" pitchFamily="18" charset="0"/>
              </a:rPr>
              <a:t>f</a:t>
            </a:r>
          </a:p>
        </p:txBody>
      </p:sp>
      <p:sp>
        <p:nvSpPr>
          <p:cNvPr id="46087" name="Text Box 7">
            <a:extLst>
              <a:ext uri="{FF2B5EF4-FFF2-40B4-BE49-F238E27FC236}">
                <a16:creationId xmlns:a16="http://schemas.microsoft.com/office/drawing/2014/main" id="{4778CF2F-0791-4D75-AEFE-2240537B4227}"/>
              </a:ext>
            </a:extLst>
          </p:cNvPr>
          <p:cNvSpPr txBox="1">
            <a:spLocks noChangeArrowheads="1"/>
          </p:cNvSpPr>
          <p:nvPr/>
        </p:nvSpPr>
        <p:spPr bwMode="auto">
          <a:xfrm>
            <a:off x="3808487" y="1596727"/>
            <a:ext cx="4071937" cy="338138"/>
          </a:xfrm>
          <a:prstGeom prst="rect">
            <a:avLst/>
          </a:prstGeom>
          <a:noFill/>
          <a:ln w="9525">
            <a:noFill/>
            <a:miter lim="800000"/>
            <a:headEnd/>
            <a:tailEnd/>
          </a:ln>
        </p:spPr>
        <p:txBody>
          <a:bodyPr>
            <a:spAutoFit/>
          </a:bodyPr>
          <a:lstStyle/>
          <a:p>
            <a:pPr marL="342900" indent="-342900" eaLnBrk="1" hangingPunct="1">
              <a:lnSpc>
                <a:spcPct val="80000"/>
              </a:lnSpc>
              <a:spcBef>
                <a:spcPct val="20000"/>
              </a:spcBef>
              <a:buClr>
                <a:schemeClr val="tx1"/>
              </a:buClr>
              <a:buSzPct val="70000"/>
              <a:defRPr/>
            </a:pPr>
            <a:r>
              <a:rPr lang="en-US" altLang="zh-CN" sz="2000" dirty="0">
                <a:solidFill>
                  <a:srgbClr val="00B050"/>
                </a:solidFill>
                <a:latin typeface="+mn-lt"/>
                <a:ea typeface="+mn-ea"/>
                <a:cs typeface="Times New Roman" pitchFamily="18" charset="0"/>
              </a:rPr>
              <a:t>//</a:t>
            </a:r>
            <a:r>
              <a:rPr lang="zh-CN" altLang="en-US" sz="2000" dirty="0">
                <a:solidFill>
                  <a:srgbClr val="00B050"/>
                </a:solidFill>
                <a:latin typeface="+mn-lt"/>
                <a:ea typeface="+mn-ea"/>
                <a:cs typeface="Times New Roman" pitchFamily="18" charset="0"/>
              </a:rPr>
              <a:t>模块</a:t>
            </a:r>
            <a:r>
              <a:rPr lang="en-US" altLang="zh-CN" sz="2000" dirty="0">
                <a:solidFill>
                  <a:srgbClr val="00B050"/>
                </a:solidFill>
                <a:latin typeface="+mn-lt"/>
                <a:ea typeface="+mn-ea"/>
                <a:cs typeface="Times New Roman" pitchFamily="18" charset="0"/>
              </a:rPr>
              <a:t>3</a:t>
            </a:r>
            <a:r>
              <a:rPr lang="zh-CN" altLang="en-US" sz="2000" dirty="0">
                <a:solidFill>
                  <a:srgbClr val="00B050"/>
                </a:solidFill>
                <a:latin typeface="+mn-lt"/>
                <a:ea typeface="+mn-ea"/>
                <a:cs typeface="Times New Roman" pitchFamily="18" charset="0"/>
              </a:rPr>
              <a:t>：使用命名空间的三种方式</a:t>
            </a:r>
            <a:endParaRPr lang="en-US" altLang="zh-CN" sz="2000" dirty="0">
              <a:solidFill>
                <a:srgbClr val="00B050"/>
              </a:solidFill>
              <a:latin typeface="+mn-lt"/>
              <a:ea typeface="+mn-ea"/>
              <a:cs typeface="Times New Roman" pitchFamily="18" charset="0"/>
            </a:endParaRPr>
          </a:p>
        </p:txBody>
      </p:sp>
      <p:sp>
        <p:nvSpPr>
          <p:cNvPr id="47112" name="Text Box 8">
            <a:extLst>
              <a:ext uri="{FF2B5EF4-FFF2-40B4-BE49-F238E27FC236}">
                <a16:creationId xmlns:a16="http://schemas.microsoft.com/office/drawing/2014/main" id="{C031F8E8-FBE9-4D1F-9286-D73421692172}"/>
              </a:ext>
            </a:extLst>
          </p:cNvPr>
          <p:cNvSpPr txBox="1">
            <a:spLocks noChangeArrowheads="1"/>
          </p:cNvSpPr>
          <p:nvPr/>
        </p:nvSpPr>
        <p:spPr bwMode="auto">
          <a:xfrm>
            <a:off x="3779912" y="1944390"/>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Verdana" panose="020B0604030504040204" pitchFamily="34" charset="0"/>
                <a:ea typeface="宋体" panose="02010600030101010101" pitchFamily="2" charset="-122"/>
              </a:rPr>
              <a:t>1</a:t>
            </a:r>
            <a:r>
              <a:rPr lang="zh-CN" altLang="en-US" sz="1800" dirty="0">
                <a:solidFill>
                  <a:schemeClr val="tx1"/>
                </a:solidFill>
                <a:latin typeface="Verdana" panose="020B0604030504040204" pitchFamily="34" charset="0"/>
                <a:ea typeface="宋体" panose="02010600030101010101" pitchFamily="2" charset="-122"/>
              </a:rPr>
              <a:t>、</a:t>
            </a:r>
          </a:p>
        </p:txBody>
      </p:sp>
      <p:sp>
        <p:nvSpPr>
          <p:cNvPr id="47113" name="Text Box 9">
            <a:extLst>
              <a:ext uri="{FF2B5EF4-FFF2-40B4-BE49-F238E27FC236}">
                <a16:creationId xmlns:a16="http://schemas.microsoft.com/office/drawing/2014/main" id="{1E01B09A-F243-4483-BF48-EAEE90D3FEF3}"/>
              </a:ext>
            </a:extLst>
          </p:cNvPr>
          <p:cNvSpPr txBox="1">
            <a:spLocks noChangeArrowheads="1"/>
          </p:cNvSpPr>
          <p:nvPr/>
        </p:nvSpPr>
        <p:spPr bwMode="auto">
          <a:xfrm>
            <a:off x="3779912" y="3311227"/>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Verdana" panose="020B0604030504040204" pitchFamily="34" charset="0"/>
                <a:ea typeface="宋体" panose="02010600030101010101" pitchFamily="2" charset="-122"/>
              </a:rPr>
              <a:t>2</a:t>
            </a:r>
            <a:r>
              <a:rPr lang="zh-CN" altLang="en-US" sz="1800" dirty="0">
                <a:solidFill>
                  <a:schemeClr val="tx1"/>
                </a:solidFill>
                <a:latin typeface="Verdana" panose="020B0604030504040204" pitchFamily="34" charset="0"/>
                <a:ea typeface="宋体" panose="02010600030101010101" pitchFamily="2" charset="-122"/>
              </a:rPr>
              <a:t>、</a:t>
            </a:r>
          </a:p>
        </p:txBody>
      </p:sp>
      <p:sp>
        <p:nvSpPr>
          <p:cNvPr id="47114" name="Text Box 10">
            <a:extLst>
              <a:ext uri="{FF2B5EF4-FFF2-40B4-BE49-F238E27FC236}">
                <a16:creationId xmlns:a16="http://schemas.microsoft.com/office/drawing/2014/main" id="{1FC0BD2D-55A1-4600-AD97-BF3B1D783B75}"/>
              </a:ext>
            </a:extLst>
          </p:cNvPr>
          <p:cNvSpPr txBox="1">
            <a:spLocks noChangeArrowheads="1"/>
          </p:cNvSpPr>
          <p:nvPr/>
        </p:nvSpPr>
        <p:spPr bwMode="auto">
          <a:xfrm>
            <a:off x="3794199" y="5025727"/>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Verdana" panose="020B0604030504040204" pitchFamily="34" charset="0"/>
                <a:ea typeface="宋体" panose="02010600030101010101" pitchFamily="2" charset="-122"/>
              </a:rPr>
              <a:t>3</a:t>
            </a:r>
            <a:r>
              <a:rPr lang="zh-CN" altLang="en-US" sz="1800" dirty="0">
                <a:solidFill>
                  <a:schemeClr val="tx1"/>
                </a:solidFill>
                <a:latin typeface="Verdana" panose="020B0604030504040204" pitchFamily="34" charset="0"/>
                <a:ea typeface="宋体" panose="02010600030101010101" pitchFamily="2" charset="-122"/>
              </a:rPr>
              <a:t>、</a:t>
            </a:r>
          </a:p>
        </p:txBody>
      </p:sp>
      <p:sp>
        <p:nvSpPr>
          <p:cNvPr id="11" name="Rectangle 2">
            <a:extLst>
              <a:ext uri="{FF2B5EF4-FFF2-40B4-BE49-F238E27FC236}">
                <a16:creationId xmlns:a16="http://schemas.microsoft.com/office/drawing/2014/main" id="{1FA1E980-C737-4F60-90AF-5CD3D23B3461}"/>
              </a:ext>
            </a:extLst>
          </p:cNvPr>
          <p:cNvSpPr txBox="1">
            <a:spLocks noChangeArrowheads="1"/>
          </p:cNvSpPr>
          <p:nvPr/>
        </p:nvSpPr>
        <p:spPr bwMode="auto">
          <a:xfrm>
            <a:off x="1403648" y="3333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4.3.3 </a:t>
            </a:r>
            <a:r>
              <a:rPr lang="zh-CN" altLang="en-US" sz="4000" kern="0" dirty="0">
                <a:solidFill>
                  <a:schemeClr val="tx2"/>
                </a:solidFill>
                <a:latin typeface="+mj-lt"/>
                <a:ea typeface="楷体_GB2312"/>
                <a:cs typeface="+mj-cs"/>
              </a:rPr>
              <a:t>命名空间</a:t>
            </a:r>
            <a:endParaRPr lang="zh-CN" altLang="zh-CN" sz="4000" kern="0" dirty="0">
              <a:solidFill>
                <a:schemeClr val="tx2"/>
              </a:solidFill>
              <a:latin typeface="+mj-lt"/>
              <a:ea typeface="楷体_GB2312"/>
              <a:cs typeface="+mj-cs"/>
            </a:endParaRPr>
          </a:p>
        </p:txBody>
      </p:sp>
      <p:sp>
        <p:nvSpPr>
          <p:cNvPr id="2" name="灯片编号占位符 1">
            <a:extLst>
              <a:ext uri="{FF2B5EF4-FFF2-40B4-BE49-F238E27FC236}">
                <a16:creationId xmlns:a16="http://schemas.microsoft.com/office/drawing/2014/main" id="{8A311B25-8FF2-4447-86D3-7D2B52D81924}"/>
              </a:ext>
            </a:extLst>
          </p:cNvPr>
          <p:cNvSpPr>
            <a:spLocks noGrp="1"/>
          </p:cNvSpPr>
          <p:nvPr>
            <p:ph type="sldNum" sz="quarter" idx="12"/>
          </p:nvPr>
        </p:nvSpPr>
        <p:spPr/>
        <p:txBody>
          <a:bodyPr/>
          <a:lstStyle/>
          <a:p>
            <a:pPr>
              <a:defRPr/>
            </a:pPr>
            <a:fld id="{94D79B57-46CD-4E8B-94CA-92096A47F80F}" type="slidenum">
              <a:rPr lang="zh-CN" altLang="en-US"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fade">
                                      <p:cBhvr>
                                        <p:cTn id="7" dur="500"/>
                                        <p:tgtEl>
                                          <p:spTgt spid="47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fade">
                                      <p:cBhvr>
                                        <p:cTn id="10" dur="5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113"/>
                                        </p:tgtEl>
                                        <p:attrNameLst>
                                          <p:attrName>style.visibility</p:attrName>
                                        </p:attrNameLst>
                                      </p:cBhvr>
                                      <p:to>
                                        <p:strVal val="visible"/>
                                      </p:to>
                                    </p:set>
                                    <p:animEffect transition="in" filter="fade">
                                      <p:cBhvr>
                                        <p:cTn id="15" dur="500"/>
                                        <p:tgtEl>
                                          <p:spTgt spid="471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fade">
                                      <p:cBhvr>
                                        <p:cTn id="18" dur="500"/>
                                        <p:tgtEl>
                                          <p:spTgt spid="460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114"/>
                                        </p:tgtEl>
                                        <p:attrNameLst>
                                          <p:attrName>style.visibility</p:attrName>
                                        </p:attrNameLst>
                                      </p:cBhvr>
                                      <p:to>
                                        <p:strVal val="visible"/>
                                      </p:to>
                                    </p:set>
                                    <p:animEffect transition="in" filter="fade">
                                      <p:cBhvr>
                                        <p:cTn id="23" dur="500"/>
                                        <p:tgtEl>
                                          <p:spTgt spid="471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110"/>
                                        </p:tgtEl>
                                        <p:attrNameLst>
                                          <p:attrName>style.visibility</p:attrName>
                                        </p:attrNameLst>
                                      </p:cBhvr>
                                      <p:to>
                                        <p:strVal val="visible"/>
                                      </p:to>
                                    </p:set>
                                    <p:animEffect transition="in" filter="fade">
                                      <p:cBhvr>
                                        <p:cTn id="26"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P spid="47110" grpId="0" animBg="1"/>
      <p:bldP spid="47112" grpId="0"/>
      <p:bldP spid="47113" grpId="0"/>
      <p:bldP spid="471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AE1998B-B889-4AF7-BCEB-C634E8081C4F}"/>
              </a:ext>
            </a:extLst>
          </p:cNvPr>
          <p:cNvSpPr>
            <a:spLocks noGrp="1" noChangeArrowheads="1"/>
          </p:cNvSpPr>
          <p:nvPr>
            <p:ph type="title" idx="4294967295"/>
          </p:nvPr>
        </p:nvSpPr>
        <p:spPr>
          <a:xfrm>
            <a:off x="1259632" y="116632"/>
            <a:ext cx="7010400" cy="1527175"/>
          </a:xfrm>
        </p:spPr>
        <p:txBody>
          <a:bodyPr/>
          <a:lstStyle/>
          <a:p>
            <a:pPr eaLnBrk="1" hangingPunct="1"/>
            <a:r>
              <a:rPr lang="zh-CN" altLang="zh-CN" dirty="0">
                <a:ea typeface="楷体_GB2312"/>
              </a:rPr>
              <a:t>本章内容</a:t>
            </a:r>
          </a:p>
        </p:txBody>
      </p:sp>
      <p:sp>
        <p:nvSpPr>
          <p:cNvPr id="5123" name="Rectangle 3">
            <a:extLst>
              <a:ext uri="{FF2B5EF4-FFF2-40B4-BE49-F238E27FC236}">
                <a16:creationId xmlns:a16="http://schemas.microsoft.com/office/drawing/2014/main" id="{60011C79-52CE-4194-9E14-03A42CD0C3E4}"/>
              </a:ext>
            </a:extLst>
          </p:cNvPr>
          <p:cNvSpPr>
            <a:spLocks noGrp="1" noChangeArrowheads="1"/>
          </p:cNvSpPr>
          <p:nvPr>
            <p:ph type="body" idx="4294967295"/>
          </p:nvPr>
        </p:nvSpPr>
        <p:spPr>
          <a:xfrm>
            <a:off x="899592" y="1916832"/>
            <a:ext cx="6003925" cy="3154363"/>
          </a:xfrm>
        </p:spPr>
        <p:txBody>
          <a:bodyPr/>
          <a:lstStyle/>
          <a:p>
            <a:pPr eaLnBrk="1" hangingPunct="1">
              <a:buFont typeface="Wingdings" panose="05000000000000000000" pitchFamily="2" charset="2"/>
              <a:buNone/>
            </a:pPr>
            <a:r>
              <a:rPr lang="en-US" altLang="zh-CN" sz="2800" dirty="0">
                <a:latin typeface="楷体_GB2312" pitchFamily="1" charset="-122"/>
                <a:ea typeface="楷体_GB2312"/>
              </a:rPr>
              <a:t>4.1 </a:t>
            </a:r>
            <a:r>
              <a:rPr lang="zh-CN" altLang="en-US" sz="2800" dirty="0">
                <a:latin typeface="楷体_GB2312" pitchFamily="1" charset="-122"/>
                <a:ea typeface="楷体_GB2312"/>
              </a:rPr>
              <a:t>过程式程序设计</a:t>
            </a:r>
          </a:p>
          <a:p>
            <a:pPr eaLnBrk="1" hangingPunct="1">
              <a:buFont typeface="Wingdings" panose="05000000000000000000" pitchFamily="2" charset="2"/>
              <a:buNone/>
            </a:pPr>
            <a:r>
              <a:rPr lang="en-US" altLang="zh-CN" sz="2800" dirty="0">
                <a:latin typeface="楷体_GB2312" pitchFamily="1" charset="-122"/>
                <a:ea typeface="楷体_GB2312"/>
              </a:rPr>
              <a:t>4.2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函数</a:t>
            </a:r>
          </a:p>
          <a:p>
            <a:pPr eaLnBrk="1" hangingPunct="1">
              <a:buFont typeface="Wingdings" panose="05000000000000000000" pitchFamily="2" charset="2"/>
              <a:buNone/>
            </a:pPr>
            <a:r>
              <a:rPr lang="en-US" altLang="zh-CN" sz="2800" dirty="0">
                <a:latin typeface="楷体_GB2312" pitchFamily="1" charset="-122"/>
                <a:ea typeface="楷体_GB2312"/>
              </a:rPr>
              <a:t>4.3 </a:t>
            </a:r>
            <a:r>
              <a:rPr lang="zh-CN" altLang="en-US" sz="2800" dirty="0">
                <a:latin typeface="楷体_GB2312" pitchFamily="1" charset="-122"/>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F2876725-1F57-4785-9735-E3CF8560B394}"/>
              </a:ext>
            </a:extLst>
          </p:cNvPr>
          <p:cNvSpPr>
            <a:spLocks noGrp="1"/>
          </p:cNvSpPr>
          <p:nvPr>
            <p:ph type="sldNum" sz="quarter" idx="12"/>
          </p:nvPr>
        </p:nvSpPr>
        <p:spPr/>
        <p:txBody>
          <a:bodyPr/>
          <a:lstStyle/>
          <a:p>
            <a:pPr>
              <a:defRPr/>
            </a:pPr>
            <a:fld id="{94D79B57-46CD-4E8B-94CA-92096A47F80F}" type="slidenum">
              <a:rPr lang="zh-CN" altLang="en-US"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739B8D53-390E-43DF-9805-CB563B6B00F6}"/>
              </a:ext>
            </a:extLst>
          </p:cNvPr>
          <p:cNvSpPr>
            <a:spLocks noGrp="1" noChangeArrowheads="1"/>
          </p:cNvSpPr>
          <p:nvPr>
            <p:ph type="body" idx="4294967295"/>
          </p:nvPr>
        </p:nvSpPr>
        <p:spPr>
          <a:xfrm>
            <a:off x="395536" y="1772816"/>
            <a:ext cx="7966075" cy="4300538"/>
          </a:xfrm>
        </p:spPr>
        <p:txBody>
          <a:bodyPr/>
          <a:lstStyle/>
          <a:p>
            <a:pPr eaLnBrk="1" hangingPunct="1">
              <a:lnSpc>
                <a:spcPct val="90000"/>
              </a:lnSpc>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变量占有内存空间的时间段</a:t>
            </a:r>
            <a:r>
              <a:rPr lang="zh-CN" altLang="en-US" sz="2800" dirty="0">
                <a:latin typeface="Times New Roman" panose="02020603050405020304" pitchFamily="18" charset="0"/>
                <a:ea typeface="楷体_GB2312"/>
                <a:cs typeface="Times New Roman" panose="02020603050405020304" pitchFamily="18" charset="0"/>
              </a:rPr>
              <a:t>称为变量的生存期。 </a:t>
            </a: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ea typeface="楷体_GB2312"/>
                <a:cs typeface="Times New Roman" panose="02020603050405020304" pitchFamily="18" charset="0"/>
              </a:rPr>
              <a:t>静态</a:t>
            </a:r>
            <a:r>
              <a:rPr lang="zh-CN" altLang="en-US" sz="2400" dirty="0">
                <a:latin typeface="Times New Roman" panose="02020603050405020304" pitchFamily="18" charset="0"/>
                <a:ea typeface="楷体_GB2312"/>
                <a:cs typeface="Times New Roman" panose="02020603050405020304" pitchFamily="18" charset="0"/>
              </a:rPr>
              <a:t>：内存空间</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从程序开始执行时</a:t>
            </a:r>
            <a:r>
              <a:rPr lang="zh-CN" altLang="en-US" sz="2400" dirty="0">
                <a:latin typeface="Times New Roman" panose="02020603050405020304" pitchFamily="18" charset="0"/>
                <a:ea typeface="楷体_GB2312"/>
                <a:cs typeface="Times New Roman" panose="02020603050405020304" pitchFamily="18" charset="0"/>
              </a:rPr>
              <a:t>就进行分配，直到</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程序结束</a:t>
            </a:r>
            <a:r>
              <a:rPr lang="zh-CN" altLang="en-US" sz="2400" dirty="0">
                <a:latin typeface="Times New Roman" panose="02020603050405020304" pitchFamily="18" charset="0"/>
                <a:ea typeface="楷体_GB2312"/>
                <a:cs typeface="Times New Roman" panose="02020603050405020304" pitchFamily="18" charset="0"/>
              </a:rPr>
              <a:t>才收回它们的空间。</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dirty="0">
                <a:solidFill>
                  <a:srgbClr val="0000FF"/>
                </a:solidFill>
                <a:latin typeface="Times New Roman" panose="02020603050405020304" pitchFamily="18" charset="0"/>
                <a:ea typeface="楷体_GB2312"/>
                <a:cs typeface="Times New Roman" panose="02020603050405020304" pitchFamily="18" charset="0"/>
              </a:rPr>
              <a:t>全局变量</a:t>
            </a:r>
            <a:r>
              <a:rPr lang="zh-CN" altLang="en-US" sz="2000" dirty="0">
                <a:latin typeface="Times New Roman" panose="02020603050405020304" pitchFamily="18" charset="0"/>
                <a:ea typeface="楷体_GB2312"/>
                <a:cs typeface="Times New Roman" panose="02020603050405020304" pitchFamily="18" charset="0"/>
              </a:rPr>
              <a:t>具有静态生存期 。</a:t>
            </a: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ea typeface="楷体_GB2312"/>
                <a:cs typeface="Times New Roman" panose="02020603050405020304" pitchFamily="18" charset="0"/>
              </a:rPr>
              <a:t>自动</a:t>
            </a:r>
            <a:r>
              <a:rPr lang="zh-CN" altLang="en-US" sz="2400" dirty="0">
                <a:latin typeface="Times New Roman" panose="02020603050405020304" pitchFamily="18" charset="0"/>
                <a:ea typeface="楷体_GB2312"/>
                <a:cs typeface="Times New Roman" panose="02020603050405020304" pitchFamily="18" charset="0"/>
              </a:rPr>
              <a:t>：内存空间</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在程序执行到定义它们的复合语句（包括函数体）时</a:t>
            </a:r>
            <a:r>
              <a:rPr lang="zh-CN" altLang="en-US" sz="2400" dirty="0">
                <a:latin typeface="Times New Roman" panose="02020603050405020304" pitchFamily="18" charset="0"/>
                <a:ea typeface="楷体_GB2312"/>
                <a:cs typeface="Times New Roman" panose="02020603050405020304" pitchFamily="18" charset="0"/>
              </a:rPr>
              <a:t>才分配，当定义它们的</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复合语句执行结束时</a:t>
            </a:r>
            <a:r>
              <a:rPr lang="zh-CN" altLang="en-US" sz="2400" dirty="0">
                <a:latin typeface="Times New Roman" panose="02020603050405020304" pitchFamily="18" charset="0"/>
                <a:ea typeface="楷体_GB2312"/>
                <a:cs typeface="Times New Roman" panose="02020603050405020304" pitchFamily="18" charset="0"/>
              </a:rPr>
              <a:t>，它们的空间将被收回。</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dirty="0">
                <a:solidFill>
                  <a:srgbClr val="0000FF"/>
                </a:solidFill>
                <a:latin typeface="Times New Roman" panose="02020603050405020304" pitchFamily="18" charset="0"/>
                <a:ea typeface="楷体_GB2312"/>
                <a:cs typeface="Times New Roman" panose="02020603050405020304" pitchFamily="18" charset="0"/>
              </a:rPr>
              <a:t>局部变量和函数的参数</a:t>
            </a:r>
            <a:r>
              <a:rPr lang="zh-CN" altLang="en-US" sz="2000" dirty="0">
                <a:latin typeface="Times New Roman" panose="02020603050405020304" pitchFamily="18" charset="0"/>
                <a:ea typeface="楷体_GB2312"/>
                <a:cs typeface="Times New Roman" panose="02020603050405020304" pitchFamily="18" charset="0"/>
              </a:rPr>
              <a:t>具有自动生存期。 </a:t>
            </a: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ea typeface="楷体_GB2312"/>
                <a:cs typeface="Times New Roman" panose="02020603050405020304" pitchFamily="18" charset="0"/>
              </a:rPr>
              <a:t>动态</a:t>
            </a:r>
            <a:r>
              <a:rPr lang="zh-CN" altLang="en-US" sz="2400" dirty="0">
                <a:latin typeface="Times New Roman" panose="02020603050405020304" pitchFamily="18" charset="0"/>
                <a:ea typeface="楷体_GB2312"/>
                <a:cs typeface="Times New Roman" panose="02020603050405020304" pitchFamily="18" charset="0"/>
              </a:rPr>
              <a:t> ：内存空间在程序中</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显式地用</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new</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操作或</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malloc</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库函数</a:t>
            </a:r>
            <a:r>
              <a:rPr lang="zh-CN" altLang="en-US" sz="2400" dirty="0">
                <a:latin typeface="Times New Roman" panose="02020603050405020304" pitchFamily="18" charset="0"/>
                <a:ea typeface="楷体_GB2312"/>
                <a:cs typeface="Times New Roman" panose="02020603050405020304" pitchFamily="18" charset="0"/>
              </a:rPr>
              <a:t>分配、用</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delete</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操作或</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free</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库函数收回</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dirty="0">
                <a:solidFill>
                  <a:srgbClr val="0000FF"/>
                </a:solidFill>
                <a:latin typeface="Times New Roman" panose="02020603050405020304" pitchFamily="18" charset="0"/>
                <a:ea typeface="楷体_GB2312"/>
                <a:cs typeface="Times New Roman" panose="02020603050405020304" pitchFamily="18" charset="0"/>
              </a:rPr>
              <a:t>动态变量具有动态生存期。 </a:t>
            </a:r>
          </a:p>
        </p:txBody>
      </p:sp>
      <p:sp>
        <p:nvSpPr>
          <p:cNvPr id="4" name="Rectangle 2">
            <a:extLst>
              <a:ext uri="{FF2B5EF4-FFF2-40B4-BE49-F238E27FC236}">
                <a16:creationId xmlns:a16="http://schemas.microsoft.com/office/drawing/2014/main" id="{1ACF9B09-072F-4A9F-A3BC-ECF072747643}"/>
              </a:ext>
            </a:extLst>
          </p:cNvPr>
          <p:cNvSpPr txBox="1">
            <a:spLocks noChangeArrowheads="1"/>
          </p:cNvSpPr>
          <p:nvPr/>
        </p:nvSpPr>
        <p:spPr bwMode="auto">
          <a:xfrm>
            <a:off x="1331640"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04CA806C-AD06-400C-9306-8AE2E7810020}"/>
              </a:ext>
            </a:extLst>
          </p:cNvPr>
          <p:cNvSpPr>
            <a:spLocks noGrp="1"/>
          </p:cNvSpPr>
          <p:nvPr>
            <p:ph type="sldNum" sz="quarter" idx="12"/>
          </p:nvPr>
        </p:nvSpPr>
        <p:spPr/>
        <p:txBody>
          <a:bodyPr/>
          <a:lstStyle/>
          <a:p>
            <a:pPr>
              <a:defRPr/>
            </a:pPr>
            <a:fld id="{94D79B57-46CD-4E8B-94CA-92096A47F80F}" type="slidenum">
              <a:rPr lang="zh-CN" altLang="en-US"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35BD7BCA-F7B3-47FE-A1AD-B22E835ED05F}"/>
              </a:ext>
            </a:extLst>
          </p:cNvPr>
          <p:cNvSpPr>
            <a:spLocks noGrp="1" noChangeArrowheads="1"/>
          </p:cNvSpPr>
          <p:nvPr>
            <p:ph type="body" idx="4294967295"/>
          </p:nvPr>
        </p:nvSpPr>
        <p:spPr>
          <a:xfrm>
            <a:off x="457200" y="1916832"/>
            <a:ext cx="8229600" cy="3441700"/>
          </a:xfrm>
        </p:spPr>
        <p:txBody>
          <a:bodyPr/>
          <a:lstStyle/>
          <a:p>
            <a:pPr eaLnBrk="1" hangingPunct="1">
              <a:lnSpc>
                <a:spcPct val="90000"/>
              </a:lnSpc>
            </a:pPr>
            <a:r>
              <a:rPr lang="zh-CN" altLang="en-US" sz="2800" dirty="0">
                <a:ea typeface="楷体_GB2312"/>
              </a:rPr>
              <a:t>程序的内存分配</a:t>
            </a:r>
          </a:p>
          <a:p>
            <a:pPr lvl="1" eaLnBrk="1" hangingPunct="1">
              <a:lnSpc>
                <a:spcPct val="90000"/>
              </a:lnSpc>
              <a:buFont typeface="Wingdings" panose="05000000000000000000" pitchFamily="2" charset="2"/>
              <a:buChar char="l"/>
            </a:pPr>
            <a:r>
              <a:rPr lang="zh-CN" altLang="en-US" sz="2400" b="1" dirty="0">
                <a:ea typeface="楷体_GB2312"/>
              </a:rPr>
              <a:t>静态数据区</a:t>
            </a:r>
            <a:r>
              <a:rPr lang="zh-CN" altLang="en-US" sz="2400" dirty="0">
                <a:ea typeface="楷体_GB2312"/>
              </a:rPr>
              <a:t>：用于</a:t>
            </a:r>
            <a:r>
              <a:rPr lang="zh-CN" altLang="en-US" sz="2400" dirty="0">
                <a:solidFill>
                  <a:srgbClr val="FF0000"/>
                </a:solidFill>
                <a:ea typeface="楷体_GB2312"/>
              </a:rPr>
              <a:t>全局变量</a:t>
            </a:r>
            <a:r>
              <a:rPr lang="zh-CN" altLang="en-US" sz="2400" dirty="0">
                <a:ea typeface="楷体_GB2312"/>
              </a:rPr>
              <a:t>、</a:t>
            </a:r>
            <a:r>
              <a:rPr lang="en-US" altLang="zh-CN" sz="2400" dirty="0">
                <a:solidFill>
                  <a:srgbClr val="FF0000"/>
                </a:solidFill>
                <a:ea typeface="楷体_GB2312"/>
              </a:rPr>
              <a:t>static</a:t>
            </a:r>
            <a:r>
              <a:rPr lang="zh-CN" altLang="en-US" sz="2400" dirty="0">
                <a:solidFill>
                  <a:srgbClr val="FF0000"/>
                </a:solidFill>
                <a:ea typeface="楷体_GB2312"/>
              </a:rPr>
              <a:t>存储类的局部变量</a:t>
            </a:r>
            <a:r>
              <a:rPr lang="zh-CN" altLang="en-US" sz="2400" dirty="0">
                <a:ea typeface="楷体_GB2312"/>
              </a:rPr>
              <a:t>以及</a:t>
            </a:r>
            <a:r>
              <a:rPr lang="zh-CN" altLang="en-US" sz="2400" dirty="0">
                <a:solidFill>
                  <a:srgbClr val="FF0000"/>
                </a:solidFill>
                <a:ea typeface="楷体_GB2312"/>
              </a:rPr>
              <a:t>常量</a:t>
            </a:r>
            <a:r>
              <a:rPr lang="zh-CN" altLang="en-US" sz="2400" dirty="0">
                <a:ea typeface="楷体_GB2312"/>
              </a:rPr>
              <a:t>的内存分配 。</a:t>
            </a:r>
          </a:p>
          <a:p>
            <a:pPr lvl="1" eaLnBrk="1" hangingPunct="1">
              <a:lnSpc>
                <a:spcPct val="90000"/>
              </a:lnSpc>
              <a:buFont typeface="Wingdings" panose="05000000000000000000" pitchFamily="2" charset="2"/>
              <a:buChar char="l"/>
            </a:pPr>
            <a:r>
              <a:rPr lang="zh-CN" altLang="en-US" sz="2400" b="1" dirty="0">
                <a:ea typeface="楷体_GB2312"/>
              </a:rPr>
              <a:t>代码区</a:t>
            </a:r>
            <a:r>
              <a:rPr lang="zh-CN" altLang="en-US" sz="2400" dirty="0">
                <a:ea typeface="楷体_GB2312"/>
              </a:rPr>
              <a:t>：用于</a:t>
            </a:r>
            <a:r>
              <a:rPr lang="zh-CN" altLang="en-US" sz="2400" dirty="0">
                <a:solidFill>
                  <a:srgbClr val="FF0000"/>
                </a:solidFill>
                <a:ea typeface="楷体_GB2312"/>
              </a:rPr>
              <a:t>存放程序的指令</a:t>
            </a:r>
            <a:r>
              <a:rPr lang="zh-CN" altLang="en-US" sz="2400" dirty="0">
                <a:ea typeface="楷体_GB2312"/>
              </a:rPr>
              <a:t>，对</a:t>
            </a:r>
            <a:r>
              <a:rPr lang="en-US" altLang="zh-CN" sz="2400" dirty="0">
                <a:ea typeface="楷体_GB2312"/>
              </a:rPr>
              <a:t>C++</a:t>
            </a:r>
            <a:r>
              <a:rPr lang="zh-CN" altLang="en-US" sz="2400" dirty="0">
                <a:ea typeface="楷体_GB2312"/>
              </a:rPr>
              <a:t>程序而言，代码区存放的是所有函数代码。</a:t>
            </a:r>
            <a:endParaRPr lang="en-US" altLang="zh-CN" sz="2400" dirty="0">
              <a:ea typeface="楷体_GB2312"/>
            </a:endParaRPr>
          </a:p>
          <a:p>
            <a:pPr lvl="1" eaLnBrk="1" hangingPunct="1">
              <a:lnSpc>
                <a:spcPct val="90000"/>
              </a:lnSpc>
              <a:buFont typeface="Wingdings" panose="05000000000000000000" pitchFamily="2" charset="2"/>
              <a:buChar char="l"/>
            </a:pPr>
            <a:r>
              <a:rPr lang="zh-CN" altLang="en-US" sz="2400" b="1" dirty="0">
                <a:ea typeface="楷体_GB2312"/>
              </a:rPr>
              <a:t>栈区</a:t>
            </a:r>
            <a:r>
              <a:rPr lang="zh-CN" altLang="en-US" sz="2400" dirty="0">
                <a:ea typeface="楷体_GB2312"/>
              </a:rPr>
              <a:t>：用于存储</a:t>
            </a:r>
            <a:r>
              <a:rPr lang="en-US" altLang="zh-CN" sz="2400" dirty="0">
                <a:solidFill>
                  <a:srgbClr val="FF0000"/>
                </a:solidFill>
                <a:ea typeface="楷体_GB2312"/>
              </a:rPr>
              <a:t>auto</a:t>
            </a:r>
            <a:r>
              <a:rPr lang="zh-CN" altLang="en-US" sz="2400" dirty="0">
                <a:solidFill>
                  <a:srgbClr val="FF0000"/>
                </a:solidFill>
                <a:ea typeface="楷体_GB2312"/>
              </a:rPr>
              <a:t>存储类的局部变量</a:t>
            </a:r>
            <a:r>
              <a:rPr lang="zh-CN" altLang="en-US" sz="2400" dirty="0">
                <a:ea typeface="楷体_GB2312"/>
              </a:rPr>
              <a:t>、</a:t>
            </a:r>
            <a:r>
              <a:rPr lang="zh-CN" altLang="en-US" sz="2400" dirty="0">
                <a:solidFill>
                  <a:srgbClr val="FF0000"/>
                </a:solidFill>
                <a:ea typeface="楷体_GB2312"/>
              </a:rPr>
              <a:t>函数的形式参数</a:t>
            </a:r>
            <a:r>
              <a:rPr lang="zh-CN" altLang="en-US" sz="2400" dirty="0">
                <a:ea typeface="楷体_GB2312"/>
              </a:rPr>
              <a:t>以及</a:t>
            </a:r>
            <a:r>
              <a:rPr lang="zh-CN" altLang="en-US" sz="2400" dirty="0">
                <a:solidFill>
                  <a:srgbClr val="FF0000"/>
                </a:solidFill>
                <a:ea typeface="楷体_GB2312"/>
              </a:rPr>
              <a:t>函数调用时有关信息</a:t>
            </a:r>
            <a:r>
              <a:rPr lang="zh-CN" altLang="en-US" sz="2400" dirty="0">
                <a:ea typeface="楷体_GB2312"/>
              </a:rPr>
              <a:t>（如：函数返回地址等）。</a:t>
            </a:r>
          </a:p>
          <a:p>
            <a:pPr lvl="1" eaLnBrk="1" hangingPunct="1">
              <a:lnSpc>
                <a:spcPct val="90000"/>
              </a:lnSpc>
              <a:buFont typeface="Wingdings" panose="05000000000000000000" pitchFamily="2" charset="2"/>
              <a:buChar char="l"/>
            </a:pPr>
            <a:r>
              <a:rPr lang="zh-CN" altLang="en-US" sz="2400" b="1" dirty="0">
                <a:ea typeface="楷体_GB2312"/>
              </a:rPr>
              <a:t>堆区</a:t>
            </a:r>
            <a:r>
              <a:rPr lang="zh-CN" altLang="en-US" sz="2400" dirty="0">
                <a:ea typeface="楷体_GB2312"/>
              </a:rPr>
              <a:t>：用于</a:t>
            </a:r>
            <a:r>
              <a:rPr lang="zh-CN" altLang="en-US" sz="2400" dirty="0">
                <a:solidFill>
                  <a:srgbClr val="FF0000"/>
                </a:solidFill>
                <a:ea typeface="楷体_GB2312"/>
              </a:rPr>
              <a:t>动态变量</a:t>
            </a:r>
            <a:r>
              <a:rPr lang="zh-CN" altLang="en-US" sz="2400" dirty="0">
                <a:ea typeface="楷体_GB2312"/>
              </a:rPr>
              <a:t>的内存分配。 </a:t>
            </a:r>
          </a:p>
        </p:txBody>
      </p:sp>
      <p:sp>
        <p:nvSpPr>
          <p:cNvPr id="4" name="Rectangle 2">
            <a:extLst>
              <a:ext uri="{FF2B5EF4-FFF2-40B4-BE49-F238E27FC236}">
                <a16:creationId xmlns:a16="http://schemas.microsoft.com/office/drawing/2014/main" id="{40D980B0-4CA9-4D06-A595-A8079CECD8BA}"/>
              </a:ext>
            </a:extLst>
          </p:cNvPr>
          <p:cNvSpPr txBox="1">
            <a:spLocks noChangeArrowheads="1"/>
          </p:cNvSpPr>
          <p:nvPr/>
        </p:nvSpPr>
        <p:spPr bwMode="auto">
          <a:xfrm>
            <a:off x="1403648"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6BA85948-B5F5-445F-8018-BFC7FF20F775}"/>
              </a:ext>
            </a:extLst>
          </p:cNvPr>
          <p:cNvSpPr>
            <a:spLocks noGrp="1"/>
          </p:cNvSpPr>
          <p:nvPr>
            <p:ph type="sldNum" sz="quarter" idx="12"/>
          </p:nvPr>
        </p:nvSpPr>
        <p:spPr/>
        <p:txBody>
          <a:bodyPr/>
          <a:lstStyle/>
          <a:p>
            <a:pPr>
              <a:defRPr/>
            </a:pPr>
            <a:fld id="{94D79B57-46CD-4E8B-94CA-92096A47F80F}"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2520C2E0-D31D-467D-BCE9-FE3D5A25E4DB}"/>
              </a:ext>
            </a:extLst>
          </p:cNvPr>
          <p:cNvSpPr>
            <a:spLocks noGrp="1" noChangeArrowheads="1"/>
          </p:cNvSpPr>
          <p:nvPr>
            <p:ph type="body" idx="4294967295"/>
          </p:nvPr>
        </p:nvSpPr>
        <p:spPr>
          <a:xfrm>
            <a:off x="395536" y="1844824"/>
            <a:ext cx="8535987" cy="3921125"/>
          </a:xfrm>
        </p:spPr>
        <p:txBody>
          <a:bodyPr/>
          <a:lstStyle/>
          <a:p>
            <a:pPr eaLnBrk="1" hangingPunct="1"/>
            <a:r>
              <a:rPr lang="zh-CN" altLang="en-US" sz="2800" dirty="0">
                <a:ea typeface="楷体_GB2312"/>
              </a:rPr>
              <a:t>在定义</a:t>
            </a:r>
            <a:r>
              <a:rPr lang="zh-CN" altLang="en-US" sz="2800" dirty="0">
                <a:solidFill>
                  <a:srgbClr val="FF0000"/>
                </a:solidFill>
                <a:ea typeface="楷体_GB2312"/>
              </a:rPr>
              <a:t>局部变量</a:t>
            </a:r>
            <a:r>
              <a:rPr lang="zh-CN" altLang="en-US" sz="2800" dirty="0">
                <a:ea typeface="楷体_GB2312"/>
              </a:rPr>
              <a:t>时，通过为它们加上存储类修饰符来显式地指出它们的生存期。 </a:t>
            </a:r>
          </a:p>
          <a:p>
            <a:pPr lvl="1" eaLnBrk="1" hangingPunct="1">
              <a:buFont typeface="Wingdings" panose="05000000000000000000" pitchFamily="2" charset="2"/>
              <a:buChar char="l"/>
            </a:pPr>
            <a:r>
              <a:rPr lang="en-US" altLang="zh-CN" sz="2400" b="1" dirty="0">
                <a:latin typeface="Times New Roman" panose="02020603050405020304" pitchFamily="18" charset="0"/>
                <a:ea typeface="楷体_GB2312"/>
                <a:cs typeface="Times New Roman" panose="02020603050405020304" pitchFamily="18" charset="0"/>
              </a:rPr>
              <a:t>auto</a:t>
            </a:r>
            <a:r>
              <a:rPr lang="zh-CN" altLang="en-US" sz="2400" dirty="0">
                <a:latin typeface="Times New Roman" panose="02020603050405020304" pitchFamily="18" charset="0"/>
                <a:ea typeface="楷体_GB2312"/>
                <a:cs typeface="Times New Roman" panose="02020603050405020304" pitchFamily="18" charset="0"/>
              </a:rPr>
              <a:t>：使局部变量具有</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自动生存期</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局部变量的默认存储类为</a:t>
            </a:r>
            <a:r>
              <a:rPr lang="en-US" altLang="zh-CN" sz="2000" dirty="0">
                <a:latin typeface="Times New Roman" panose="02020603050405020304" pitchFamily="18" charset="0"/>
                <a:ea typeface="楷体_GB2312"/>
                <a:cs typeface="Times New Roman" panose="02020603050405020304" pitchFamily="18" charset="0"/>
              </a:rPr>
              <a:t>auto</a:t>
            </a:r>
            <a:r>
              <a:rPr lang="zh-CN" altLang="en-US" sz="2000" dirty="0">
                <a:latin typeface="Times New Roman" panose="02020603050405020304" pitchFamily="18" charset="0"/>
                <a:ea typeface="楷体_GB2312"/>
                <a:cs typeface="Times New Roman" panose="02020603050405020304" pitchFamily="18" charset="0"/>
              </a:rPr>
              <a:t> </a:t>
            </a:r>
          </a:p>
          <a:p>
            <a:pPr lvl="1" eaLnBrk="1" hangingPunct="1">
              <a:buFont typeface="Wingdings" panose="05000000000000000000" pitchFamily="2" charset="2"/>
              <a:buChar char="l"/>
            </a:pPr>
            <a:r>
              <a:rPr lang="en-US" altLang="zh-CN" sz="2400" b="1" dirty="0">
                <a:latin typeface="Times New Roman" panose="02020603050405020304" pitchFamily="18" charset="0"/>
                <a:ea typeface="楷体_GB2312"/>
                <a:cs typeface="Times New Roman" panose="02020603050405020304" pitchFamily="18" charset="0"/>
              </a:rPr>
              <a:t>static</a:t>
            </a:r>
            <a:r>
              <a:rPr lang="zh-CN" altLang="en-US" sz="2400" dirty="0">
                <a:latin typeface="Times New Roman" panose="02020603050405020304" pitchFamily="18" charset="0"/>
                <a:ea typeface="楷体_GB2312"/>
                <a:cs typeface="Times New Roman" panose="02020603050405020304" pitchFamily="18" charset="0"/>
              </a:rPr>
              <a:t>：使局部变量具有</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静态生存期</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静态变量</a:t>
            </a:r>
            <a:r>
              <a:rPr lang="zh-CN" altLang="en-US" sz="2000" b="1" dirty="0">
                <a:solidFill>
                  <a:srgbClr val="FF0000"/>
                </a:solidFill>
                <a:latin typeface="Times New Roman" panose="02020603050405020304" pitchFamily="18" charset="0"/>
                <a:ea typeface="楷体_GB2312"/>
                <a:cs typeface="Times New Roman" panose="02020603050405020304" pitchFamily="18" charset="0"/>
              </a:rPr>
              <a:t>只初始化一次</a:t>
            </a: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如果定义时没有初始化，编译器将其按位初始化为</a:t>
            </a:r>
            <a:r>
              <a:rPr lang="en-US" altLang="zh-CN" sz="2000" dirty="0">
                <a:solidFill>
                  <a:srgbClr val="FF0000"/>
                </a:solidFill>
                <a:latin typeface="Times New Roman" panose="02020603050405020304" pitchFamily="18" charset="0"/>
                <a:ea typeface="楷体_GB2312"/>
                <a:cs typeface="Times New Roman" panose="02020603050405020304" pitchFamily="18" charset="0"/>
              </a:rPr>
              <a:t>0</a:t>
            </a:r>
            <a:endParaRPr lang="zh-CN" altLang="en-US" sz="2000" dirty="0">
              <a:solidFill>
                <a:srgbClr val="FF0000"/>
              </a:solidFill>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ea typeface="楷体_GB2312"/>
                <a:cs typeface="Times New Roman" panose="02020603050405020304" pitchFamily="18" charset="0"/>
              </a:rPr>
              <a:t>register</a:t>
            </a:r>
            <a:r>
              <a:rPr lang="zh-CN" altLang="en-US" sz="2400" dirty="0">
                <a:latin typeface="Times New Roman" panose="02020603050405020304" pitchFamily="18" charset="0"/>
                <a:ea typeface="楷体_GB2312"/>
                <a:cs typeface="Times New Roman" panose="02020603050405020304" pitchFamily="18" charset="0"/>
              </a:rPr>
              <a:t>：使局部变量也具有</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自动生存期</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由编译器根据</a:t>
            </a:r>
            <a:r>
              <a:rPr lang="en-US" altLang="zh-CN" sz="2000" dirty="0">
                <a:latin typeface="Times New Roman" panose="02020603050405020304" pitchFamily="18" charset="0"/>
                <a:ea typeface="楷体_GB2312"/>
                <a:cs typeface="Times New Roman" panose="02020603050405020304" pitchFamily="18" charset="0"/>
              </a:rPr>
              <a:t>CPU</a:t>
            </a:r>
            <a:r>
              <a:rPr lang="zh-CN" altLang="en-US" sz="2000" dirty="0">
                <a:latin typeface="Times New Roman" panose="02020603050405020304" pitchFamily="18" charset="0"/>
                <a:ea typeface="楷体_GB2312"/>
                <a:cs typeface="Times New Roman" panose="02020603050405020304" pitchFamily="18" charset="0"/>
              </a:rPr>
              <a:t>寄存器的使用情况来决定是否存放在寄存器中</a:t>
            </a:r>
          </a:p>
        </p:txBody>
      </p:sp>
      <p:sp>
        <p:nvSpPr>
          <p:cNvPr id="4" name="Rectangle 2">
            <a:extLst>
              <a:ext uri="{FF2B5EF4-FFF2-40B4-BE49-F238E27FC236}">
                <a16:creationId xmlns:a16="http://schemas.microsoft.com/office/drawing/2014/main" id="{CF6EE97A-9E61-42BA-A3EF-698C433EC7A0}"/>
              </a:ext>
            </a:extLst>
          </p:cNvPr>
          <p:cNvSpPr txBox="1">
            <a:spLocks noChangeArrowheads="1"/>
          </p:cNvSpPr>
          <p:nvPr/>
        </p:nvSpPr>
        <p:spPr bwMode="auto">
          <a:xfrm>
            <a:off x="1259632" y="44624"/>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BEB0538B-3854-42E0-85CD-9153D212A6FB}"/>
              </a:ext>
            </a:extLst>
          </p:cNvPr>
          <p:cNvSpPr>
            <a:spLocks noGrp="1"/>
          </p:cNvSpPr>
          <p:nvPr>
            <p:ph type="sldNum" sz="quarter" idx="12"/>
          </p:nvPr>
        </p:nvSpPr>
        <p:spPr/>
        <p:txBody>
          <a:bodyPr/>
          <a:lstStyle/>
          <a:p>
            <a:pPr>
              <a:defRPr/>
            </a:pPr>
            <a:fld id="{94D79B57-46CD-4E8B-94CA-92096A47F80F}"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795B5AF0-BA59-4678-B94B-9B13B669B913}"/>
              </a:ext>
            </a:extLst>
          </p:cNvPr>
          <p:cNvSpPr>
            <a:spLocks noGrp="1" noChangeArrowheads="1"/>
          </p:cNvSpPr>
          <p:nvPr>
            <p:ph type="body" idx="4294967295"/>
          </p:nvPr>
        </p:nvSpPr>
        <p:spPr>
          <a:xfrm>
            <a:off x="395536" y="2132856"/>
            <a:ext cx="8032750" cy="2363787"/>
          </a:xfrm>
        </p:spPr>
        <p:txBody>
          <a:bodyPr/>
          <a:lstStyle/>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中的关键词</a:t>
            </a:r>
            <a:r>
              <a:rPr lang="en-US" altLang="zh-CN" sz="2800" dirty="0">
                <a:solidFill>
                  <a:srgbClr val="FF0000"/>
                </a:solidFill>
                <a:latin typeface="Times New Roman" panose="02020603050405020304" pitchFamily="18" charset="0"/>
                <a:ea typeface="楷体_GB2312"/>
                <a:cs typeface="Times New Roman" panose="02020603050405020304" pitchFamily="18" charset="0"/>
              </a:rPr>
              <a:t>static</a:t>
            </a:r>
            <a:r>
              <a:rPr lang="zh-CN" altLang="en-US" sz="2800" dirty="0">
                <a:latin typeface="Times New Roman" panose="02020603050405020304" pitchFamily="18" charset="0"/>
                <a:ea typeface="楷体_GB2312"/>
                <a:cs typeface="Times New Roman" panose="02020603050405020304" pitchFamily="18" charset="0"/>
              </a:rPr>
              <a:t>有两个不同的含义。</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局部变量的定义</a:t>
            </a:r>
            <a:r>
              <a:rPr lang="zh-CN" altLang="en-US" sz="2400" dirty="0">
                <a:latin typeface="Times New Roman" panose="02020603050405020304" pitchFamily="18" charset="0"/>
                <a:ea typeface="楷体_GB2312"/>
                <a:cs typeface="Times New Roman" panose="02020603050405020304" pitchFamily="18" charset="0"/>
              </a:rPr>
              <a:t>中，</a:t>
            </a:r>
            <a:r>
              <a:rPr lang="en-US" altLang="zh-CN" sz="2400" dirty="0">
                <a:latin typeface="Times New Roman" panose="02020603050405020304" pitchFamily="18" charset="0"/>
                <a:ea typeface="楷体_GB2312"/>
                <a:cs typeface="Times New Roman" panose="02020603050405020304" pitchFamily="18" charset="0"/>
              </a:rPr>
              <a:t>static</a:t>
            </a:r>
            <a:r>
              <a:rPr lang="zh-CN" altLang="en-US" sz="2400" dirty="0">
                <a:latin typeface="Times New Roman" panose="02020603050405020304" pitchFamily="18" charset="0"/>
                <a:ea typeface="楷体_GB2312"/>
                <a:cs typeface="Times New Roman" panose="02020603050405020304" pitchFamily="18" charset="0"/>
              </a:rPr>
              <a:t>修饰符指定局部变量采用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静态存储分配</a:t>
            </a:r>
            <a:r>
              <a:rPr lang="zh-CN" altLang="en-US"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全局标识符</a:t>
            </a:r>
            <a:r>
              <a:rPr lang="zh-CN" altLang="en-US" sz="2400" dirty="0">
                <a:latin typeface="Times New Roman" panose="02020603050405020304" pitchFamily="18" charset="0"/>
                <a:ea typeface="楷体_GB2312"/>
                <a:cs typeface="Times New Roman" panose="02020603050405020304" pitchFamily="18" charset="0"/>
              </a:rPr>
              <a:t>的定义中，</a:t>
            </a:r>
            <a:r>
              <a:rPr lang="en-US" altLang="zh-CN" sz="2400" dirty="0">
                <a:latin typeface="Times New Roman" panose="02020603050405020304" pitchFamily="18" charset="0"/>
                <a:ea typeface="楷体_GB2312"/>
                <a:cs typeface="Times New Roman" panose="02020603050405020304" pitchFamily="18" charset="0"/>
              </a:rPr>
              <a:t>static</a:t>
            </a:r>
            <a:r>
              <a:rPr lang="zh-CN" altLang="en-US" sz="2400" dirty="0">
                <a:latin typeface="Times New Roman" panose="02020603050405020304" pitchFamily="18" charset="0"/>
                <a:ea typeface="楷体_GB2312"/>
                <a:cs typeface="Times New Roman" panose="02020603050405020304" pitchFamily="18" charset="0"/>
              </a:rPr>
              <a:t>修饰符把</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全局标识符</a:t>
            </a:r>
            <a:r>
              <a:rPr lang="zh-CN" altLang="en-US" sz="2400" dirty="0">
                <a:latin typeface="Times New Roman" panose="02020603050405020304" pitchFamily="18" charset="0"/>
                <a:ea typeface="楷体_GB2312"/>
                <a:cs typeface="Times New Roman" panose="02020603050405020304" pitchFamily="18" charset="0"/>
              </a:rPr>
              <a:t>的作用域改变为</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文件作用域</a:t>
            </a:r>
            <a:r>
              <a:rPr lang="zh-CN" altLang="en-US" sz="2400" dirty="0">
                <a:latin typeface="Times New Roman" panose="02020603050405020304" pitchFamily="18" charset="0"/>
                <a:ea typeface="楷体_GB2312"/>
                <a:cs typeface="Times New Roman" panose="02020603050405020304" pitchFamily="18" charset="0"/>
              </a:rPr>
              <a:t>。 </a:t>
            </a:r>
          </a:p>
        </p:txBody>
      </p:sp>
      <p:sp>
        <p:nvSpPr>
          <p:cNvPr id="5" name="Rectangle 2">
            <a:extLst>
              <a:ext uri="{FF2B5EF4-FFF2-40B4-BE49-F238E27FC236}">
                <a16:creationId xmlns:a16="http://schemas.microsoft.com/office/drawing/2014/main" id="{DB077616-5696-4B37-8C30-AC1B89842AA1}"/>
              </a:ext>
            </a:extLst>
          </p:cNvPr>
          <p:cNvSpPr txBox="1">
            <a:spLocks noChangeArrowheads="1"/>
          </p:cNvSpPr>
          <p:nvPr/>
        </p:nvSpPr>
        <p:spPr bwMode="auto">
          <a:xfrm>
            <a:off x="1331640" y="777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D4FC402C-8F86-4321-88E8-3BC51D8236D2}"/>
              </a:ext>
            </a:extLst>
          </p:cNvPr>
          <p:cNvSpPr>
            <a:spLocks noGrp="1"/>
          </p:cNvSpPr>
          <p:nvPr>
            <p:ph type="sldNum" sz="quarter" idx="12"/>
          </p:nvPr>
        </p:nvSpPr>
        <p:spPr/>
        <p:txBody>
          <a:bodyPr/>
          <a:lstStyle/>
          <a:p>
            <a:pPr>
              <a:defRPr/>
            </a:pPr>
            <a:fld id="{94D79B57-46CD-4E8B-94CA-92096A47F80F}" type="slidenum">
              <a:rPr lang="zh-CN" altLang="en-US"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CB1BBC9-41D2-47EF-9D7B-5F0126F4B55D}"/>
              </a:ext>
            </a:extLst>
          </p:cNvPr>
          <p:cNvSpPr>
            <a:spLocks noGrp="1" noChangeArrowheads="1"/>
          </p:cNvSpPr>
          <p:nvPr>
            <p:ph type="body" idx="4294967295"/>
          </p:nvPr>
        </p:nvSpPr>
        <p:spPr>
          <a:xfrm>
            <a:off x="2184400" y="1916832"/>
            <a:ext cx="4775200" cy="3659187"/>
          </a:xfrm>
        </p:spPr>
        <p:txBody>
          <a:bodyPr/>
          <a:lstStyle/>
          <a:p>
            <a:pPr eaLnBrk="1" hangingPunct="1">
              <a:lnSpc>
                <a:spcPct val="90000"/>
              </a:lnSpc>
              <a:buFont typeface="Wingdings" panose="05000000000000000000" pitchFamily="2" charset="2"/>
              <a:buNone/>
            </a:pPr>
            <a:r>
              <a:rPr lang="en-US" altLang="zh-CN" sz="2000" dirty="0">
                <a:solidFill>
                  <a:srgbClr val="0070C0"/>
                </a:solidFill>
              </a:rPr>
              <a:t>void</a:t>
            </a:r>
            <a:r>
              <a:rPr lang="en-US" altLang="zh-CN" sz="2000" dirty="0"/>
              <a:t> f()</a:t>
            </a:r>
          </a:p>
          <a:p>
            <a:pPr eaLnBrk="1" hangingPunct="1">
              <a:lnSpc>
                <a:spcPct val="90000"/>
              </a:lnSpc>
              <a:buFont typeface="Wingdings" panose="05000000000000000000" pitchFamily="2" charset="2"/>
              <a:buNone/>
            </a:pPr>
            <a:r>
              <a:rPr lang="en-US" altLang="zh-CN" sz="2000" dirty="0"/>
              <a:t>{    </a:t>
            </a:r>
          </a:p>
          <a:p>
            <a:pPr eaLnBrk="1" hangingPunct="1">
              <a:lnSpc>
                <a:spcPct val="90000"/>
              </a:lnSpc>
              <a:buFont typeface="Wingdings" panose="05000000000000000000" pitchFamily="2" charset="2"/>
              <a:buNone/>
            </a:pPr>
            <a:r>
              <a:rPr lang="en-US" altLang="zh-CN" sz="2000" dirty="0"/>
              <a:t>    </a:t>
            </a:r>
            <a:r>
              <a:rPr lang="en-US" altLang="zh-CN" sz="2000" dirty="0">
                <a:solidFill>
                  <a:srgbClr val="0070C0"/>
                </a:solidFill>
              </a:rPr>
              <a:t>auto</a:t>
            </a:r>
            <a:r>
              <a:rPr lang="en-US" altLang="zh-CN" sz="2000" dirty="0"/>
              <a:t> </a:t>
            </a:r>
            <a:r>
              <a:rPr lang="en-US" altLang="zh-CN" sz="2000" dirty="0">
                <a:solidFill>
                  <a:srgbClr val="0070C0"/>
                </a:solidFill>
              </a:rPr>
              <a:t>int</a:t>
            </a:r>
            <a:r>
              <a:rPr lang="en-US" altLang="zh-CN" sz="2000" dirty="0"/>
              <a:t> x=0;    </a:t>
            </a:r>
            <a:r>
              <a:rPr lang="en-US" altLang="zh-CN" sz="2000" dirty="0">
                <a:solidFill>
                  <a:srgbClr val="00B050"/>
                </a:solidFill>
              </a:rPr>
              <a:t>//auto</a:t>
            </a:r>
            <a:r>
              <a:rPr lang="zh-CN" altLang="en-US" sz="2000" dirty="0">
                <a:solidFill>
                  <a:srgbClr val="00B050"/>
                </a:solidFill>
              </a:rPr>
              <a:t>可以不写</a:t>
            </a:r>
          </a:p>
          <a:p>
            <a:pPr eaLnBrk="1" hangingPunct="1">
              <a:lnSpc>
                <a:spcPct val="90000"/>
              </a:lnSpc>
              <a:buFont typeface="Wingdings" panose="05000000000000000000" pitchFamily="2" charset="2"/>
              <a:buNone/>
            </a:pPr>
            <a:r>
              <a:rPr lang="zh-CN" altLang="en-US" sz="2000" dirty="0"/>
              <a:t>    </a:t>
            </a:r>
            <a:r>
              <a:rPr lang="en-US" altLang="zh-CN" sz="2000" dirty="0">
                <a:solidFill>
                  <a:srgbClr val="0070C0"/>
                </a:solidFill>
              </a:rPr>
              <a:t>static</a:t>
            </a:r>
            <a:r>
              <a:rPr lang="en-US" altLang="zh-CN" sz="2000" dirty="0"/>
              <a:t> </a:t>
            </a:r>
            <a:r>
              <a:rPr lang="en-US" altLang="zh-CN" sz="2000" dirty="0">
                <a:solidFill>
                  <a:srgbClr val="0070C0"/>
                </a:solidFill>
              </a:rPr>
              <a:t>int</a:t>
            </a:r>
            <a:r>
              <a:rPr lang="en-US" altLang="zh-CN" sz="2000" dirty="0"/>
              <a:t> y=1;</a:t>
            </a:r>
          </a:p>
          <a:p>
            <a:pPr eaLnBrk="1" hangingPunct="1">
              <a:lnSpc>
                <a:spcPct val="90000"/>
              </a:lnSpc>
              <a:buFont typeface="Wingdings" panose="05000000000000000000" pitchFamily="2" charset="2"/>
              <a:buNone/>
            </a:pPr>
            <a:r>
              <a:rPr lang="en-US" altLang="zh-CN" sz="2000" dirty="0"/>
              <a:t>    </a:t>
            </a:r>
            <a:r>
              <a:rPr lang="en-US" altLang="zh-CN" sz="2000" dirty="0">
                <a:solidFill>
                  <a:srgbClr val="0070C0"/>
                </a:solidFill>
              </a:rPr>
              <a:t>register</a:t>
            </a:r>
            <a:r>
              <a:rPr lang="en-US" altLang="zh-CN" sz="2000" dirty="0"/>
              <a:t> </a:t>
            </a:r>
            <a:r>
              <a:rPr lang="en-US" altLang="zh-CN" sz="2000" dirty="0">
                <a:solidFill>
                  <a:srgbClr val="0070C0"/>
                </a:solidFill>
              </a:rPr>
              <a:t>int</a:t>
            </a:r>
            <a:r>
              <a:rPr lang="en-US" altLang="zh-CN" sz="2000" dirty="0"/>
              <a:t> z=0;</a:t>
            </a:r>
          </a:p>
          <a:p>
            <a:pPr eaLnBrk="1" hangingPunct="1">
              <a:lnSpc>
                <a:spcPct val="90000"/>
              </a:lnSpc>
              <a:buFont typeface="Wingdings" panose="05000000000000000000" pitchFamily="2" charset="2"/>
              <a:buNone/>
            </a:pPr>
            <a:r>
              <a:rPr lang="en-US" altLang="zh-CN" sz="2000" dirty="0"/>
              <a:t>    x++; y++; z++;</a:t>
            </a:r>
          </a:p>
          <a:p>
            <a:pPr eaLnBrk="1" hangingPunct="1">
              <a:lnSpc>
                <a:spcPct val="90000"/>
              </a:lnSpc>
              <a:buFont typeface="Wingdings" panose="05000000000000000000" pitchFamily="2" charset="2"/>
              <a:buNone/>
            </a:pPr>
            <a:r>
              <a:rPr lang="en-US" altLang="zh-CN" sz="2000" dirty="0"/>
              <a:t>    </a:t>
            </a:r>
            <a:r>
              <a:rPr lang="en-US" altLang="zh-CN" sz="2000" dirty="0" err="1"/>
              <a:t>cout</a:t>
            </a:r>
            <a:r>
              <a:rPr lang="en-US" altLang="zh-CN" sz="2000" dirty="0"/>
              <a:t> &lt;&lt; x &lt;&lt; y &lt;&lt; z &lt;&lt; </a:t>
            </a:r>
            <a:r>
              <a:rPr lang="en-US" altLang="zh-CN" sz="2000" dirty="0" err="1"/>
              <a:t>endl</a:t>
            </a:r>
            <a:r>
              <a:rPr lang="en-US" altLang="zh-CN" sz="2000" dirty="0"/>
              <a:t>;</a:t>
            </a:r>
          </a:p>
          <a:p>
            <a:pPr eaLnBrk="1" hangingPunct="1">
              <a:lnSpc>
                <a:spcPct val="90000"/>
              </a:lnSpc>
              <a:buFont typeface="Wingdings" panose="05000000000000000000" pitchFamily="2" charset="2"/>
              <a:buNone/>
            </a:pPr>
            <a:r>
              <a:rPr lang="en-US" altLang="zh-CN" sz="2000" dirty="0"/>
              <a:t>}</a:t>
            </a:r>
          </a:p>
          <a:p>
            <a:pPr eaLnBrk="1" hangingPunct="1">
              <a:lnSpc>
                <a:spcPct val="90000"/>
              </a:lnSpc>
              <a:buFont typeface="Wingdings" panose="05000000000000000000" pitchFamily="2" charset="2"/>
              <a:buNone/>
            </a:pPr>
            <a:endParaRPr lang="en-US" altLang="zh-CN" sz="2000" dirty="0">
              <a:solidFill>
                <a:schemeClr val="tx1"/>
              </a:solidFill>
            </a:endParaRPr>
          </a:p>
          <a:p>
            <a:pPr eaLnBrk="1" hangingPunct="1">
              <a:lnSpc>
                <a:spcPct val="90000"/>
              </a:lnSpc>
              <a:buFont typeface="Wingdings" panose="05000000000000000000" pitchFamily="2" charset="2"/>
              <a:buNone/>
            </a:pPr>
            <a:r>
              <a:rPr lang="zh-CN" altLang="en-US" sz="2000" b="1" dirty="0">
                <a:solidFill>
                  <a:srgbClr val="7030A0"/>
                </a:solidFill>
                <a:ea typeface="楷体_GB2312"/>
              </a:rPr>
              <a:t>第一次调用</a:t>
            </a:r>
            <a:r>
              <a:rPr lang="en-US" altLang="zh-CN" sz="2000" b="1" dirty="0">
                <a:solidFill>
                  <a:srgbClr val="7030A0"/>
                </a:solidFill>
                <a:ea typeface="楷体_GB2312"/>
              </a:rPr>
              <a:t>f</a:t>
            </a:r>
            <a:r>
              <a:rPr lang="zh-CN" altLang="en-US" sz="2000" b="1" dirty="0">
                <a:solidFill>
                  <a:srgbClr val="7030A0"/>
                </a:solidFill>
                <a:ea typeface="楷体_GB2312"/>
              </a:rPr>
              <a:t>时，输出：</a:t>
            </a:r>
            <a:r>
              <a:rPr lang="en-US" altLang="zh-CN" sz="2000" b="1" dirty="0">
                <a:solidFill>
                  <a:srgbClr val="7030A0"/>
                </a:solidFill>
                <a:ea typeface="楷体_GB2312"/>
              </a:rPr>
              <a:t>1 2 1</a:t>
            </a:r>
          </a:p>
          <a:p>
            <a:pPr eaLnBrk="1" hangingPunct="1">
              <a:lnSpc>
                <a:spcPct val="90000"/>
              </a:lnSpc>
              <a:buFont typeface="Wingdings" panose="05000000000000000000" pitchFamily="2" charset="2"/>
              <a:buNone/>
            </a:pPr>
            <a:r>
              <a:rPr lang="zh-CN" altLang="en-US" sz="2000" b="1" dirty="0">
                <a:solidFill>
                  <a:srgbClr val="7030A0"/>
                </a:solidFill>
                <a:ea typeface="楷体_GB2312"/>
              </a:rPr>
              <a:t>第二次调用</a:t>
            </a:r>
            <a:r>
              <a:rPr lang="en-US" altLang="zh-CN" sz="2000" b="1" dirty="0">
                <a:solidFill>
                  <a:srgbClr val="7030A0"/>
                </a:solidFill>
                <a:ea typeface="楷体_GB2312"/>
              </a:rPr>
              <a:t>f</a:t>
            </a:r>
            <a:r>
              <a:rPr lang="zh-CN" altLang="en-US" sz="2000" b="1" dirty="0">
                <a:solidFill>
                  <a:srgbClr val="7030A0"/>
                </a:solidFill>
                <a:ea typeface="楷体_GB2312"/>
              </a:rPr>
              <a:t>时，输出：</a:t>
            </a:r>
            <a:r>
              <a:rPr lang="en-US" altLang="zh-CN" sz="2000" b="1" dirty="0">
                <a:solidFill>
                  <a:srgbClr val="7030A0"/>
                </a:solidFill>
                <a:ea typeface="楷体_GB2312"/>
              </a:rPr>
              <a:t>1 3 1</a:t>
            </a:r>
          </a:p>
        </p:txBody>
      </p:sp>
      <p:sp>
        <p:nvSpPr>
          <p:cNvPr id="3" name="Rectangle 2">
            <a:extLst>
              <a:ext uri="{FF2B5EF4-FFF2-40B4-BE49-F238E27FC236}">
                <a16:creationId xmlns:a16="http://schemas.microsoft.com/office/drawing/2014/main" id="{94A977C2-7736-4571-A276-17FC1C82DF69}"/>
              </a:ext>
            </a:extLst>
          </p:cNvPr>
          <p:cNvSpPr txBox="1">
            <a:spLocks noChangeArrowheads="1"/>
          </p:cNvSpPr>
          <p:nvPr/>
        </p:nvSpPr>
        <p:spPr bwMode="auto">
          <a:xfrm>
            <a:off x="1331640"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4.3.4 </a:t>
            </a:r>
            <a:r>
              <a:rPr lang="zh-CN" altLang="zh-CN" sz="4000" kern="0" dirty="0">
                <a:solidFill>
                  <a:srgbClr val="000000"/>
                </a:solidFill>
                <a:latin typeface="楷体_GB2312" pitchFamily="1" charset="-122"/>
                <a:ea typeface="楷体_GB2312"/>
                <a:cs typeface="+mj-cs"/>
              </a:rPr>
              <a:t>变量的生存期</a:t>
            </a:r>
            <a:endParaRPr lang="zh-CN" altLang="zh-CN" sz="4000" kern="0" dirty="0">
              <a:solidFill>
                <a:schemeClr val="tx2"/>
              </a:solidFill>
              <a:latin typeface="+mj-lt"/>
              <a:ea typeface="+mj-ea"/>
              <a:cs typeface="+mj-cs"/>
            </a:endParaRPr>
          </a:p>
        </p:txBody>
      </p:sp>
      <p:sp>
        <p:nvSpPr>
          <p:cNvPr id="2" name="灯片编号占位符 1">
            <a:extLst>
              <a:ext uri="{FF2B5EF4-FFF2-40B4-BE49-F238E27FC236}">
                <a16:creationId xmlns:a16="http://schemas.microsoft.com/office/drawing/2014/main" id="{09B250D1-2C00-4CE3-B749-8021C28AE402}"/>
              </a:ext>
            </a:extLst>
          </p:cNvPr>
          <p:cNvSpPr>
            <a:spLocks noGrp="1"/>
          </p:cNvSpPr>
          <p:nvPr>
            <p:ph type="sldNum" sz="quarter" idx="12"/>
          </p:nvPr>
        </p:nvSpPr>
        <p:spPr/>
        <p:txBody>
          <a:bodyPr/>
          <a:lstStyle/>
          <a:p>
            <a:pPr>
              <a:defRPr/>
            </a:pPr>
            <a:fld id="{94D79B57-46CD-4E8B-94CA-92096A47F80F}" type="slidenum">
              <a:rPr lang="zh-CN" altLang="en-US"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2">
                                            <p:txEl>
                                              <p:pRg st="9" end="9"/>
                                            </p:txEl>
                                          </p:spTgt>
                                        </p:tgtEl>
                                        <p:attrNameLst>
                                          <p:attrName>style.visibility</p:attrName>
                                        </p:attrNameLst>
                                      </p:cBhvr>
                                      <p:to>
                                        <p:strVal val="visible"/>
                                      </p:to>
                                    </p:set>
                                    <p:animEffect transition="in" filter="fade">
                                      <p:cBhvr>
                                        <p:cTn id="7" dur="500"/>
                                        <p:tgtEl>
                                          <p:spTgt spid="56322">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22">
                                            <p:txEl>
                                              <p:pRg st="10" end="10"/>
                                            </p:txEl>
                                          </p:spTgt>
                                        </p:tgtEl>
                                        <p:attrNameLst>
                                          <p:attrName>style.visibility</p:attrName>
                                        </p:attrNameLst>
                                      </p:cBhvr>
                                      <p:to>
                                        <p:strVal val="visible"/>
                                      </p:to>
                                    </p:set>
                                    <p:animEffect transition="in" filter="fade">
                                      <p:cBhvr>
                                        <p:cTn id="12" dur="500"/>
                                        <p:tgtEl>
                                          <p:spTgt spid="563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7F1B84F-E2A4-4EAE-8ACE-2FFF78683028}"/>
              </a:ext>
            </a:extLst>
          </p:cNvPr>
          <p:cNvSpPr>
            <a:spLocks noGrp="1" noChangeArrowheads="1"/>
          </p:cNvSpPr>
          <p:nvPr>
            <p:ph type="title" idx="4294967295"/>
          </p:nvPr>
        </p:nvSpPr>
        <p:spPr>
          <a:xfrm>
            <a:off x="1475656" y="0"/>
            <a:ext cx="7010400" cy="1527175"/>
          </a:xfrm>
        </p:spPr>
        <p:txBody>
          <a:bodyPr/>
          <a:lstStyle/>
          <a:p>
            <a:pPr eaLnBrk="1" hangingPunct="1"/>
            <a:r>
              <a:rPr lang="zh-CN" altLang="zh-CN" dirty="0">
                <a:ea typeface="楷体_GB2312"/>
              </a:rPr>
              <a:t>本章内容</a:t>
            </a:r>
          </a:p>
        </p:txBody>
      </p:sp>
      <p:sp>
        <p:nvSpPr>
          <p:cNvPr id="58371" name="Rectangle 3">
            <a:extLst>
              <a:ext uri="{FF2B5EF4-FFF2-40B4-BE49-F238E27FC236}">
                <a16:creationId xmlns:a16="http://schemas.microsoft.com/office/drawing/2014/main" id="{90F5B975-7D82-43A0-BB0D-9290B015ABE2}"/>
              </a:ext>
            </a:extLst>
          </p:cNvPr>
          <p:cNvSpPr>
            <a:spLocks noGrp="1" noChangeArrowheads="1"/>
          </p:cNvSpPr>
          <p:nvPr>
            <p:ph type="body" idx="4294967295"/>
          </p:nvPr>
        </p:nvSpPr>
        <p:spPr>
          <a:xfrm>
            <a:off x="899592" y="1988840"/>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dirty="0">
                <a:ea typeface="楷体_GB2312"/>
              </a:rPr>
              <a:t>4.3 </a:t>
            </a:r>
            <a:r>
              <a:rPr lang="zh-CN" altLang="en-US" sz="2800" dirty="0">
                <a:ea typeface="楷体_GB2312"/>
              </a:rPr>
              <a:t>标识符的作用域与变量的生存期</a:t>
            </a:r>
          </a:p>
          <a:p>
            <a:pPr eaLnBrk="1" hangingPunct="1">
              <a:buFont typeface="Wingdings" panose="05000000000000000000" pitchFamily="2" charset="2"/>
              <a:buNone/>
            </a:pPr>
            <a:r>
              <a:rPr lang="en-US" altLang="zh-CN" sz="2800" b="1" dirty="0">
                <a:solidFill>
                  <a:srgbClr val="0070C0"/>
                </a:solidFill>
                <a:ea typeface="楷体_GB2312"/>
              </a:rPr>
              <a:t>4.4 </a:t>
            </a:r>
            <a:r>
              <a:rPr lang="zh-CN" altLang="en-US" sz="2800" b="1" dirty="0">
                <a:solidFill>
                  <a:srgbClr val="0070C0"/>
                </a:solidFill>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8F6FFAD8-307B-468B-8EB4-F19B1D288368}"/>
              </a:ext>
            </a:extLst>
          </p:cNvPr>
          <p:cNvSpPr>
            <a:spLocks noGrp="1"/>
          </p:cNvSpPr>
          <p:nvPr>
            <p:ph type="sldNum" sz="quarter" idx="12"/>
          </p:nvPr>
        </p:nvSpPr>
        <p:spPr/>
        <p:txBody>
          <a:bodyPr/>
          <a:lstStyle/>
          <a:p>
            <a:pPr>
              <a:defRPr/>
            </a:pPr>
            <a:fld id="{94D79B57-46CD-4E8B-94CA-92096A47F80F}" type="slidenum">
              <a:rPr lang="zh-CN" altLang="en-US"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65917ADF-75C1-4487-8570-65568CCBCD0E}"/>
              </a:ext>
            </a:extLst>
          </p:cNvPr>
          <p:cNvSpPr>
            <a:spLocks noGrp="1" noChangeArrowheads="1"/>
          </p:cNvSpPr>
          <p:nvPr>
            <p:ph type="body" idx="4294967295"/>
          </p:nvPr>
        </p:nvSpPr>
        <p:spPr>
          <a:xfrm>
            <a:off x="1115616" y="1653381"/>
            <a:ext cx="7405687" cy="3551238"/>
          </a:xfrm>
        </p:spPr>
        <p:txBody>
          <a:bodyPr/>
          <a:lstStyle/>
          <a:p>
            <a:pPr eaLnBrk="1" hangingPunct="1"/>
            <a:r>
              <a:rPr lang="zh-CN" altLang="en-US" sz="2800" dirty="0">
                <a:solidFill>
                  <a:srgbClr val="FF0000"/>
                </a:solidFill>
                <a:latin typeface="楷体_GB2312" pitchFamily="1" charset="-122"/>
                <a:ea typeface="楷体_GB2312"/>
              </a:rPr>
              <a:t>定义</a:t>
            </a:r>
            <a:r>
              <a:rPr lang="zh-CN" altLang="en-US" sz="2800" dirty="0">
                <a:latin typeface="楷体_GB2312" pitchFamily="1" charset="-122"/>
                <a:ea typeface="楷体_GB2312"/>
              </a:rPr>
              <a:t>：在其函数体中直接或间接地调用本身</a:t>
            </a:r>
            <a:endParaRPr lang="en-US" altLang="zh-CN" sz="2800" dirty="0">
              <a:latin typeface="楷体_GB2312" pitchFamily="1" charset="-122"/>
              <a:ea typeface="楷体_GB2312"/>
            </a:endParaRPr>
          </a:p>
          <a:p>
            <a:pPr eaLnBrk="1" hangingPunct="1"/>
            <a:endParaRPr lang="en-US" altLang="zh-CN" sz="2800" dirty="0">
              <a:latin typeface="楷体_GB2312" pitchFamily="1" charset="-122"/>
              <a:ea typeface="楷体_GB2312"/>
            </a:endParaRPr>
          </a:p>
          <a:p>
            <a:pPr eaLnBrk="1" hangingPunct="1"/>
            <a:endParaRPr lang="zh-CN" altLang="en-US" sz="1000" dirty="0">
              <a:latin typeface="楷体_GB2312" pitchFamily="1" charset="-122"/>
              <a:ea typeface="楷体_GB2312"/>
            </a:endParaRPr>
          </a:p>
        </p:txBody>
      </p:sp>
      <p:sp>
        <p:nvSpPr>
          <p:cNvPr id="5" name="Rectangle 2">
            <a:extLst>
              <a:ext uri="{FF2B5EF4-FFF2-40B4-BE49-F238E27FC236}">
                <a16:creationId xmlns:a16="http://schemas.microsoft.com/office/drawing/2014/main" id="{F61AFEFD-1D41-4E7C-874F-2BD38BF956D3}"/>
              </a:ext>
            </a:extLst>
          </p:cNvPr>
          <p:cNvSpPr txBox="1">
            <a:spLocks noChangeArrowheads="1"/>
          </p:cNvSpPr>
          <p:nvPr/>
        </p:nvSpPr>
        <p:spPr bwMode="auto">
          <a:xfrm>
            <a:off x="1403648" y="4306"/>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4.4 </a:t>
            </a:r>
            <a:r>
              <a:rPr lang="zh-CN" altLang="en-US" sz="4000" kern="0" dirty="0">
                <a:solidFill>
                  <a:schemeClr val="tx2"/>
                </a:solidFill>
                <a:latin typeface="+mj-lt"/>
                <a:ea typeface="楷体_GB2312"/>
                <a:cs typeface="+mj-cs"/>
              </a:rPr>
              <a:t>递归函数</a:t>
            </a:r>
            <a:endParaRPr lang="zh-CN" altLang="zh-CN" sz="4000" kern="0" dirty="0">
              <a:solidFill>
                <a:schemeClr val="tx2"/>
              </a:solidFill>
              <a:latin typeface="+mj-lt"/>
              <a:ea typeface="楷体_GB2312"/>
              <a:cs typeface="+mj-cs"/>
            </a:endParaRPr>
          </a:p>
        </p:txBody>
      </p:sp>
      <p:pic>
        <p:nvPicPr>
          <p:cNvPr id="59396" name="Picture 4" descr="qiantao">
            <a:extLst>
              <a:ext uri="{FF2B5EF4-FFF2-40B4-BE49-F238E27FC236}">
                <a16:creationId xmlns:a16="http://schemas.microsoft.com/office/drawing/2014/main" id="{9A23C218-8B9A-4CFC-AC74-8DA164447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348880"/>
            <a:ext cx="4608512" cy="320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3277CD1-C960-4590-896A-7EB2E4EAFB3F}"/>
              </a:ext>
            </a:extLst>
          </p:cNvPr>
          <p:cNvSpPr>
            <a:spLocks noGrp="1"/>
          </p:cNvSpPr>
          <p:nvPr>
            <p:ph type="sldNum" sz="quarter" idx="12"/>
          </p:nvPr>
        </p:nvSpPr>
        <p:spPr/>
        <p:txBody>
          <a:bodyPr/>
          <a:lstStyle/>
          <a:p>
            <a:pPr>
              <a:defRPr/>
            </a:pPr>
            <a:fld id="{94D79B57-46CD-4E8B-94CA-92096A47F80F}" type="slidenum">
              <a:rPr lang="zh-CN" altLang="en-US"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391D2F9-576A-4E69-8C02-FE86764E0C36}"/>
              </a:ext>
            </a:extLst>
          </p:cNvPr>
          <p:cNvSpPr>
            <a:spLocks noGrp="1" noChangeArrowheads="1"/>
          </p:cNvSpPr>
          <p:nvPr>
            <p:ph type="body" idx="4294967295"/>
          </p:nvPr>
        </p:nvSpPr>
        <p:spPr>
          <a:xfrm>
            <a:off x="1364970" y="1628800"/>
            <a:ext cx="2954338" cy="2857500"/>
          </a:xfrm>
          <a:solidFill>
            <a:schemeClr val="bg1"/>
          </a:solidFill>
        </p:spPr>
        <p:txBody>
          <a:bodyPr/>
          <a:lstStyle/>
          <a:p>
            <a:pPr eaLnBrk="1" hangingPunct="1">
              <a:lnSpc>
                <a:spcPct val="80000"/>
              </a:lnSpc>
            </a:pPr>
            <a:r>
              <a:rPr lang="zh-CN" altLang="en-US" sz="2800" dirty="0">
                <a:ea typeface="楷体_GB2312"/>
              </a:rPr>
              <a:t>直接递归</a:t>
            </a:r>
          </a:p>
          <a:p>
            <a:pPr eaLnBrk="1" hangingPunct="1">
              <a:lnSpc>
                <a:spcPct val="80000"/>
              </a:lnSpc>
              <a:buFont typeface="Wingdings" panose="05000000000000000000" pitchFamily="2" charset="2"/>
              <a:buNone/>
            </a:pPr>
            <a:r>
              <a:rPr lang="en-US" altLang="zh-CN" sz="2400" b="1" dirty="0">
                <a:solidFill>
                  <a:srgbClr val="0070C0"/>
                </a:solidFill>
                <a:ea typeface="楷体_GB2312"/>
              </a:rPr>
              <a:t>void</a:t>
            </a:r>
            <a:r>
              <a:rPr lang="en-US" altLang="zh-CN" sz="2400" b="1" dirty="0">
                <a:ea typeface="楷体_GB2312"/>
              </a:rPr>
              <a:t> f()</a:t>
            </a:r>
          </a:p>
          <a:p>
            <a:pPr eaLnBrk="1" hangingPunct="1">
              <a:lnSpc>
                <a:spcPct val="80000"/>
              </a:lnSpc>
              <a:buFont typeface="Wingdings" panose="05000000000000000000" pitchFamily="2" charset="2"/>
              <a:buNone/>
            </a:pPr>
            <a:r>
              <a:rPr lang="en-US" altLang="zh-CN" sz="2400" b="1" dirty="0">
                <a:ea typeface="楷体_GB2312"/>
              </a:rPr>
              <a:t>{ .......</a:t>
            </a:r>
          </a:p>
          <a:p>
            <a:pPr eaLnBrk="1" hangingPunct="1">
              <a:lnSpc>
                <a:spcPct val="80000"/>
              </a:lnSpc>
              <a:buFont typeface="Wingdings" panose="05000000000000000000" pitchFamily="2" charset="2"/>
              <a:buNone/>
            </a:pPr>
            <a:r>
              <a:rPr lang="en-US" altLang="zh-CN" sz="2400" b="1" dirty="0">
                <a:ea typeface="楷体_GB2312"/>
              </a:rPr>
              <a:t>   ... f() ...</a:t>
            </a:r>
          </a:p>
          <a:p>
            <a:pPr eaLnBrk="1" hangingPunct="1">
              <a:lnSpc>
                <a:spcPct val="80000"/>
              </a:lnSpc>
              <a:buFont typeface="Wingdings" panose="05000000000000000000" pitchFamily="2" charset="2"/>
              <a:buNone/>
            </a:pPr>
            <a:r>
              <a:rPr lang="en-US" altLang="zh-CN" sz="2400" b="1" dirty="0">
                <a:ea typeface="楷体_GB2312"/>
              </a:rPr>
              <a:t>   .......</a:t>
            </a:r>
          </a:p>
          <a:p>
            <a:pPr eaLnBrk="1" hangingPunct="1">
              <a:lnSpc>
                <a:spcPct val="80000"/>
              </a:lnSpc>
              <a:buFont typeface="Wingdings" panose="05000000000000000000" pitchFamily="2" charset="2"/>
              <a:buNone/>
            </a:pPr>
            <a:r>
              <a:rPr lang="en-US" altLang="zh-CN" sz="2400" b="1" dirty="0">
                <a:ea typeface="楷体_GB2312"/>
              </a:rPr>
              <a:t>}</a:t>
            </a:r>
          </a:p>
        </p:txBody>
      </p:sp>
      <p:sp>
        <p:nvSpPr>
          <p:cNvPr id="61443" name="Rectangle 3">
            <a:extLst>
              <a:ext uri="{FF2B5EF4-FFF2-40B4-BE49-F238E27FC236}">
                <a16:creationId xmlns:a16="http://schemas.microsoft.com/office/drawing/2014/main" id="{D6780653-0167-4D79-AA2F-FB8DB10824F9}"/>
              </a:ext>
            </a:extLst>
          </p:cNvPr>
          <p:cNvSpPr>
            <a:spLocks noChangeArrowheads="1"/>
          </p:cNvSpPr>
          <p:nvPr/>
        </p:nvSpPr>
        <p:spPr bwMode="auto">
          <a:xfrm>
            <a:off x="4824693" y="692696"/>
            <a:ext cx="3035300" cy="5688500"/>
          </a:xfrm>
          <a:prstGeom prst="rect">
            <a:avLst/>
          </a:prstGeom>
          <a:solidFill>
            <a:schemeClr val="bg1"/>
          </a:solidFill>
          <a:ln>
            <a:noFill/>
          </a:ln>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lnSpc>
                <a:spcPct val="80000"/>
              </a:lnSpc>
              <a:buClr>
                <a:srgbClr val="05255E"/>
              </a:buClr>
            </a:pPr>
            <a:r>
              <a:rPr lang="zh-CN" altLang="en-US" sz="2800" dirty="0">
                <a:latin typeface="+mn-lt"/>
                <a:ea typeface="楷体_GB2312"/>
              </a:rPr>
              <a:t>间接递归</a:t>
            </a:r>
          </a:p>
          <a:p>
            <a:pPr eaLnBrk="1" hangingPunct="1">
              <a:buFont typeface="Wingdings" panose="05000000000000000000" pitchFamily="2" charset="2"/>
              <a:buNone/>
            </a:pPr>
            <a:r>
              <a:rPr lang="en-US" altLang="zh-CN" sz="2400" b="1" dirty="0">
                <a:solidFill>
                  <a:srgbClr val="0070C0"/>
                </a:solidFill>
                <a:latin typeface="+mn-lt"/>
                <a:ea typeface="楷体_GB2312"/>
              </a:rPr>
              <a:t>extern</a:t>
            </a:r>
            <a:r>
              <a:rPr lang="en-US" altLang="zh-CN" sz="2400" b="1" dirty="0"/>
              <a:t> </a:t>
            </a:r>
            <a:r>
              <a:rPr lang="en-US" altLang="zh-CN" sz="2400" b="1" dirty="0">
                <a:solidFill>
                  <a:srgbClr val="0070C0"/>
                </a:solidFill>
                <a:latin typeface="+mn-lt"/>
                <a:ea typeface="楷体_GB2312"/>
              </a:rPr>
              <a:t>void</a:t>
            </a:r>
            <a:r>
              <a:rPr lang="en-US" altLang="zh-CN" sz="2400" b="1" dirty="0"/>
              <a:t> g();</a:t>
            </a:r>
          </a:p>
          <a:p>
            <a:pPr eaLnBrk="1" hangingPunct="1">
              <a:buFont typeface="Wingdings" panose="05000000000000000000" pitchFamily="2" charset="2"/>
              <a:buNone/>
            </a:pPr>
            <a:r>
              <a:rPr lang="en-US" altLang="zh-CN" sz="2400" b="1" dirty="0">
                <a:solidFill>
                  <a:srgbClr val="0070C0"/>
                </a:solidFill>
                <a:latin typeface="+mn-lt"/>
                <a:ea typeface="楷体_GB2312"/>
              </a:rPr>
              <a:t>void</a:t>
            </a:r>
            <a:r>
              <a:rPr lang="en-US" altLang="zh-CN" sz="2400" b="1" dirty="0"/>
              <a:t> f()</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   ... g() ...</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a:t>
            </a:r>
          </a:p>
          <a:p>
            <a:pPr eaLnBrk="1" hangingPunct="1">
              <a:buFont typeface="Wingdings" panose="05000000000000000000" pitchFamily="2" charset="2"/>
              <a:buNone/>
            </a:pPr>
            <a:r>
              <a:rPr lang="en-US" altLang="zh-CN" sz="2400" b="1" dirty="0">
                <a:solidFill>
                  <a:srgbClr val="0070C0"/>
                </a:solidFill>
                <a:latin typeface="+mn-lt"/>
                <a:ea typeface="楷体_GB2312"/>
              </a:rPr>
              <a:t>void</a:t>
            </a:r>
            <a:r>
              <a:rPr lang="en-US" altLang="zh-CN" sz="2400" b="1" dirty="0"/>
              <a:t> g()</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   ... f() ...</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r>
              <a:rPr lang="en-US" altLang="zh-CN" sz="2400" b="1" dirty="0"/>
              <a:t>}</a:t>
            </a:r>
          </a:p>
        </p:txBody>
      </p:sp>
      <p:sp>
        <p:nvSpPr>
          <p:cNvPr id="2" name="灯片编号占位符 1">
            <a:extLst>
              <a:ext uri="{FF2B5EF4-FFF2-40B4-BE49-F238E27FC236}">
                <a16:creationId xmlns:a16="http://schemas.microsoft.com/office/drawing/2014/main" id="{BBEF78CE-FAB1-44A0-8436-F5273A113AE8}"/>
              </a:ext>
            </a:extLst>
          </p:cNvPr>
          <p:cNvSpPr>
            <a:spLocks noGrp="1"/>
          </p:cNvSpPr>
          <p:nvPr>
            <p:ph type="sldNum" sz="quarter" idx="12"/>
          </p:nvPr>
        </p:nvSpPr>
        <p:spPr/>
        <p:txBody>
          <a:bodyPr/>
          <a:lstStyle/>
          <a:p>
            <a:pPr>
              <a:defRPr/>
            </a:pPr>
            <a:fld id="{94D79B57-46CD-4E8B-94CA-92096A47F80F}" type="slidenum">
              <a:rPr lang="zh-CN" altLang="en-US"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C55DF708-C21D-45C5-9824-C1E24059CF3D}"/>
              </a:ext>
            </a:extLst>
          </p:cNvPr>
          <p:cNvSpPr>
            <a:spLocks noGrp="1" noChangeArrowheads="1"/>
          </p:cNvSpPr>
          <p:nvPr>
            <p:ph type="body" idx="4294967295"/>
          </p:nvPr>
        </p:nvSpPr>
        <p:spPr>
          <a:xfrm>
            <a:off x="389731" y="1700808"/>
            <a:ext cx="8364538" cy="4181475"/>
          </a:xfrm>
        </p:spPr>
        <p:txBody>
          <a:bodyPr/>
          <a:lstStyle/>
          <a:p>
            <a:pPr eaLnBrk="1" hangingPunct="1">
              <a:defRPr/>
            </a:pPr>
            <a:r>
              <a:rPr lang="zh-CN" altLang="en-US" sz="2800" dirty="0">
                <a:solidFill>
                  <a:srgbClr val="FF0000"/>
                </a:solidFill>
                <a:ea typeface="楷体_GB2312"/>
              </a:rPr>
              <a:t>思想：分而治之。</a:t>
            </a:r>
            <a:endParaRPr lang="en-US" altLang="zh-CN" sz="2800" dirty="0">
              <a:solidFill>
                <a:srgbClr val="FF0000"/>
              </a:solidFill>
              <a:ea typeface="楷体_GB2312"/>
            </a:endParaRPr>
          </a:p>
          <a:p>
            <a:pPr lvl="1" eaLnBrk="1" hangingPunct="1">
              <a:buFont typeface="Wingdings" panose="05000000000000000000" pitchFamily="2" charset="2"/>
              <a:buChar char="l"/>
              <a:defRPr/>
            </a:pPr>
            <a:r>
              <a:rPr lang="zh-CN" altLang="en-US" sz="2400" dirty="0">
                <a:ea typeface="楷体_GB2312"/>
              </a:rPr>
              <a:t>把一个问题分解成若干个子问题，而每个子问题的</a:t>
            </a:r>
            <a:r>
              <a:rPr lang="zh-CN" altLang="en-US" sz="2400" dirty="0">
                <a:solidFill>
                  <a:srgbClr val="FF0000"/>
                </a:solidFill>
                <a:ea typeface="楷体_GB2312"/>
              </a:rPr>
              <a:t>性质与原问题相同</a:t>
            </a:r>
            <a:r>
              <a:rPr lang="zh-CN" altLang="en-US" sz="2400" dirty="0">
                <a:ea typeface="楷体_GB2312"/>
              </a:rPr>
              <a:t>，只是在</a:t>
            </a:r>
            <a:r>
              <a:rPr lang="zh-CN" altLang="en-US" sz="2400" dirty="0">
                <a:solidFill>
                  <a:srgbClr val="FF0000"/>
                </a:solidFill>
                <a:ea typeface="楷体_GB2312"/>
              </a:rPr>
              <a:t>规模上比原问题要小</a:t>
            </a:r>
            <a:r>
              <a:rPr lang="zh-CN" altLang="en-US" sz="2400" dirty="0">
                <a:ea typeface="楷体_GB2312"/>
              </a:rPr>
              <a:t>。每个子问题的求解过程可以采用</a:t>
            </a:r>
            <a:r>
              <a:rPr lang="zh-CN" altLang="en-US" sz="2400" dirty="0">
                <a:solidFill>
                  <a:srgbClr val="FF0000"/>
                </a:solidFill>
                <a:ea typeface="楷体_GB2312"/>
              </a:rPr>
              <a:t>与原问题相同的方式</a:t>
            </a:r>
            <a:r>
              <a:rPr lang="zh-CN" altLang="en-US" sz="2400" dirty="0">
                <a:ea typeface="楷体_GB2312"/>
              </a:rPr>
              <a:t>来进行。</a:t>
            </a:r>
            <a:endParaRPr lang="en-US" altLang="zh-CN" sz="2400" dirty="0">
              <a:ea typeface="楷体_GB2312"/>
            </a:endParaRPr>
          </a:p>
          <a:p>
            <a:pPr marL="457200" lvl="1" indent="0" eaLnBrk="1" hangingPunct="1">
              <a:buFont typeface="Wingdings" panose="05000000000000000000" pitchFamily="2" charset="2"/>
              <a:buNone/>
              <a:defRPr/>
            </a:pPr>
            <a:endParaRPr lang="en-US" altLang="zh-CN" sz="1000" dirty="0">
              <a:ea typeface="楷体_GB2312"/>
            </a:endParaRPr>
          </a:p>
          <a:p>
            <a:pPr eaLnBrk="1" hangingPunct="1">
              <a:defRPr/>
            </a:pPr>
            <a:r>
              <a:rPr lang="zh-CN" altLang="en-US" sz="2800" dirty="0">
                <a:ea typeface="楷体_GB2312"/>
              </a:rPr>
              <a:t>递归函数的描述： </a:t>
            </a:r>
          </a:p>
          <a:p>
            <a:pPr lvl="1" eaLnBrk="1" hangingPunct="1">
              <a:buFont typeface="Wingdings" panose="05000000000000000000" pitchFamily="2" charset="2"/>
              <a:buChar char="l"/>
              <a:defRPr/>
            </a:pPr>
            <a:r>
              <a:rPr lang="zh-CN" altLang="en-US" sz="2400" dirty="0">
                <a:solidFill>
                  <a:srgbClr val="FF0000"/>
                </a:solidFill>
                <a:ea typeface="楷体_GB2312"/>
              </a:rPr>
              <a:t>递归条件</a:t>
            </a:r>
            <a:r>
              <a:rPr lang="zh-CN" altLang="en-US" sz="2400" dirty="0">
                <a:ea typeface="楷体_GB2312"/>
              </a:rPr>
              <a:t>。指出</a:t>
            </a:r>
            <a:r>
              <a:rPr lang="zh-CN" altLang="en-US" sz="2400" dirty="0">
                <a:solidFill>
                  <a:srgbClr val="FF0000"/>
                </a:solidFill>
                <a:ea typeface="楷体_GB2312"/>
              </a:rPr>
              <a:t>何时进行递归调用</a:t>
            </a:r>
            <a:r>
              <a:rPr lang="zh-CN" altLang="en-US" sz="2400" dirty="0">
                <a:ea typeface="楷体_GB2312"/>
              </a:rPr>
              <a:t>，它描述了问题求解的一般情况，包括：分解和综合过程。</a:t>
            </a:r>
          </a:p>
          <a:p>
            <a:pPr lvl="1" eaLnBrk="1" hangingPunct="1">
              <a:buFont typeface="Wingdings" panose="05000000000000000000" pitchFamily="2" charset="2"/>
              <a:buChar char="l"/>
              <a:defRPr/>
            </a:pPr>
            <a:r>
              <a:rPr lang="zh-CN" altLang="en-US" sz="2400" dirty="0">
                <a:solidFill>
                  <a:srgbClr val="FF0000"/>
                </a:solidFill>
                <a:ea typeface="楷体_GB2312"/>
              </a:rPr>
              <a:t>结束条件</a:t>
            </a:r>
            <a:r>
              <a:rPr lang="zh-CN" altLang="en-US" sz="2400" dirty="0">
                <a:ea typeface="楷体_GB2312"/>
              </a:rPr>
              <a:t>。指出</a:t>
            </a:r>
            <a:r>
              <a:rPr lang="zh-CN" altLang="en-US" sz="2400" dirty="0">
                <a:solidFill>
                  <a:srgbClr val="FF0000"/>
                </a:solidFill>
                <a:ea typeface="楷体_GB2312"/>
              </a:rPr>
              <a:t>何时不需递归调用</a:t>
            </a:r>
            <a:r>
              <a:rPr lang="zh-CN" altLang="en-US" sz="2400" dirty="0">
                <a:ea typeface="楷体_GB2312"/>
              </a:rPr>
              <a:t>，它描述了问题求解的特殊情况或基本情况</a:t>
            </a:r>
          </a:p>
        </p:txBody>
      </p:sp>
      <p:sp>
        <p:nvSpPr>
          <p:cNvPr id="4" name="Rectangle 2">
            <a:extLst>
              <a:ext uri="{FF2B5EF4-FFF2-40B4-BE49-F238E27FC236}">
                <a16:creationId xmlns:a16="http://schemas.microsoft.com/office/drawing/2014/main" id="{5735C9C8-54C3-44D0-880D-EE96FACB6BFC}"/>
              </a:ext>
            </a:extLst>
          </p:cNvPr>
          <p:cNvSpPr txBox="1">
            <a:spLocks noChangeArrowheads="1"/>
          </p:cNvSpPr>
          <p:nvPr/>
        </p:nvSpPr>
        <p:spPr bwMode="auto">
          <a:xfrm>
            <a:off x="1475656"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4.4 </a:t>
            </a:r>
            <a:r>
              <a:rPr lang="zh-CN" altLang="en-US" sz="4000" kern="0" dirty="0">
                <a:solidFill>
                  <a:schemeClr val="tx2"/>
                </a:solidFill>
                <a:latin typeface="楷体_GB2312"/>
                <a:ea typeface="楷体_GB2312"/>
                <a:cs typeface="+mj-cs"/>
              </a:rPr>
              <a:t>递归函数</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175973CD-6BFB-4D13-BD39-E622BFC85673}"/>
              </a:ext>
            </a:extLst>
          </p:cNvPr>
          <p:cNvSpPr>
            <a:spLocks noGrp="1"/>
          </p:cNvSpPr>
          <p:nvPr>
            <p:ph type="sldNum" sz="quarter" idx="12"/>
          </p:nvPr>
        </p:nvSpPr>
        <p:spPr/>
        <p:txBody>
          <a:bodyPr/>
          <a:lstStyle/>
          <a:p>
            <a:pPr>
              <a:defRPr/>
            </a:pPr>
            <a:fld id="{94D79B57-46CD-4E8B-94CA-92096A47F80F}" type="slidenum">
              <a:rPr lang="zh-CN" altLang="en-US"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2DB209E-DE78-442F-A582-36AAC892EFFD}"/>
              </a:ext>
            </a:extLst>
          </p:cNvPr>
          <p:cNvSpPr>
            <a:spLocks noGrp="1" noChangeArrowheads="1"/>
          </p:cNvSpPr>
          <p:nvPr>
            <p:ph type="title" idx="4294967295"/>
          </p:nvPr>
        </p:nvSpPr>
        <p:spPr>
          <a:xfrm>
            <a:off x="1187624" y="302681"/>
            <a:ext cx="8424935" cy="1139825"/>
          </a:xfrm>
        </p:spPr>
        <p:txBody>
          <a:bodyPr/>
          <a:lstStyle/>
          <a:p>
            <a:pPr eaLnBrk="1" hangingPunct="1"/>
            <a:r>
              <a:rPr lang="zh-CN" altLang="en-US" sz="3600" dirty="0">
                <a:latin typeface="Times New Roman" panose="02020603050405020304" pitchFamily="18" charset="0"/>
                <a:ea typeface="楷体_GB2312"/>
                <a:cs typeface="Times New Roman" panose="02020603050405020304" pitchFamily="18" charset="0"/>
              </a:rPr>
              <a:t>例：求第</a:t>
            </a:r>
            <a:r>
              <a:rPr lang="en-US" altLang="zh-CN" sz="3600" dirty="0">
                <a:latin typeface="Times New Roman" panose="02020603050405020304" pitchFamily="18" charset="0"/>
                <a:ea typeface="楷体_GB2312"/>
                <a:cs typeface="Times New Roman" panose="02020603050405020304" pitchFamily="18" charset="0"/>
              </a:rPr>
              <a:t>n</a:t>
            </a:r>
            <a:r>
              <a:rPr lang="zh-CN" altLang="en-US" sz="3600" dirty="0">
                <a:latin typeface="Times New Roman" panose="02020603050405020304" pitchFamily="18" charset="0"/>
                <a:ea typeface="楷体_GB2312"/>
                <a:cs typeface="Times New Roman" panose="02020603050405020304" pitchFamily="18" charset="0"/>
              </a:rPr>
              <a:t>个</a:t>
            </a:r>
            <a:r>
              <a:rPr lang="en-US" altLang="zh-CN" sz="3600" dirty="0">
                <a:latin typeface="Times New Roman" panose="02020603050405020304" pitchFamily="18" charset="0"/>
                <a:ea typeface="楷体_GB2312"/>
                <a:cs typeface="Times New Roman" panose="02020603050405020304" pitchFamily="18" charset="0"/>
              </a:rPr>
              <a:t>Fibonacci</a:t>
            </a:r>
            <a:r>
              <a:rPr lang="zh-CN" altLang="en-US" sz="3600" dirty="0">
                <a:latin typeface="Times New Roman" panose="02020603050405020304" pitchFamily="18" charset="0"/>
                <a:ea typeface="楷体_GB2312"/>
                <a:cs typeface="Times New Roman" panose="02020603050405020304" pitchFamily="18" charset="0"/>
              </a:rPr>
              <a:t>数（递归解法）</a:t>
            </a:r>
          </a:p>
        </p:txBody>
      </p:sp>
      <p:sp>
        <p:nvSpPr>
          <p:cNvPr id="64515" name="Rectangle 3">
            <a:extLst>
              <a:ext uri="{FF2B5EF4-FFF2-40B4-BE49-F238E27FC236}">
                <a16:creationId xmlns:a16="http://schemas.microsoft.com/office/drawing/2014/main" id="{32A00185-7E52-4436-889D-29FE600D80E5}"/>
              </a:ext>
            </a:extLst>
          </p:cNvPr>
          <p:cNvSpPr>
            <a:spLocks noGrp="1" noChangeArrowheads="1"/>
          </p:cNvSpPr>
          <p:nvPr>
            <p:ph type="body" idx="4294967295"/>
          </p:nvPr>
        </p:nvSpPr>
        <p:spPr>
          <a:xfrm>
            <a:off x="1403349" y="3068960"/>
            <a:ext cx="6337300" cy="2757488"/>
          </a:xfrm>
        </p:spPr>
        <p:txBody>
          <a:bodyPr/>
          <a:lstStyle/>
          <a:p>
            <a:pPr eaLnBrk="1" hangingPunct="1">
              <a:buFont typeface="Wingdings" panose="05000000000000000000" pitchFamily="2" charset="2"/>
              <a:buNone/>
            </a:pPr>
            <a:r>
              <a:rPr lang="en-US" altLang="zh-CN" sz="2400" b="1" dirty="0">
                <a:solidFill>
                  <a:srgbClr val="0070C0"/>
                </a:solidFill>
              </a:rPr>
              <a:t>int</a:t>
            </a:r>
            <a:r>
              <a:rPr lang="en-US" altLang="zh-CN" sz="2400" b="1" dirty="0">
                <a:solidFill>
                  <a:schemeClr val="tx2">
                    <a:lumMod val="95000"/>
                    <a:lumOff val="5000"/>
                  </a:schemeClr>
                </a:solidFill>
              </a:rPr>
              <a:t> fib(</a:t>
            </a:r>
            <a:r>
              <a:rPr lang="en-US" altLang="zh-CN" sz="2400" b="1" dirty="0">
                <a:solidFill>
                  <a:srgbClr val="0070C0"/>
                </a:solidFill>
              </a:rPr>
              <a:t>int</a:t>
            </a:r>
            <a:r>
              <a:rPr lang="en-US" altLang="zh-CN" sz="2400" b="1" dirty="0">
                <a:solidFill>
                  <a:schemeClr val="tx2">
                    <a:lumMod val="95000"/>
                    <a:lumOff val="5000"/>
                  </a:schemeClr>
                </a:solidFill>
              </a:rPr>
              <a:t> n)</a:t>
            </a: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if</a:t>
            </a:r>
            <a:r>
              <a:rPr lang="en-US" altLang="zh-CN" sz="2400" b="1" dirty="0">
                <a:solidFill>
                  <a:schemeClr val="tx2">
                    <a:lumMod val="95000"/>
                    <a:lumOff val="5000"/>
                  </a:schemeClr>
                </a:solidFill>
              </a:rPr>
              <a:t> (n == 1 || n == 2)  </a:t>
            </a:r>
            <a:r>
              <a:rPr lang="en-US" altLang="zh-CN" sz="2400" b="1" dirty="0">
                <a:solidFill>
                  <a:srgbClr val="00B050"/>
                </a:solidFill>
              </a:rPr>
              <a:t>//</a:t>
            </a:r>
            <a:r>
              <a:rPr lang="zh-CN" altLang="en-US" sz="2400" b="1" dirty="0">
                <a:solidFill>
                  <a:srgbClr val="00B050"/>
                </a:solidFill>
              </a:rPr>
              <a:t>结束条件</a:t>
            </a:r>
            <a:endParaRPr lang="en-US" altLang="zh-CN" sz="2400" b="1" dirty="0">
              <a:solidFill>
                <a:srgbClr val="00B050"/>
              </a:solidFill>
            </a:endParaRP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return</a:t>
            </a:r>
            <a:r>
              <a:rPr lang="en-US" altLang="zh-CN" sz="2400" b="1" dirty="0">
                <a:solidFill>
                  <a:schemeClr val="tx2">
                    <a:lumMod val="95000"/>
                    <a:lumOff val="5000"/>
                  </a:schemeClr>
                </a:solidFill>
              </a:rPr>
              <a:t> 1;</a:t>
            </a: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else</a:t>
            </a:r>
            <a:r>
              <a:rPr lang="en-US" altLang="zh-CN" sz="2400" b="1" dirty="0">
                <a:solidFill>
                  <a:schemeClr val="tx2">
                    <a:lumMod val="95000"/>
                    <a:lumOff val="5000"/>
                  </a:schemeClr>
                </a:solidFill>
              </a:rPr>
              <a:t>  </a:t>
            </a:r>
            <a:r>
              <a:rPr lang="en-US" altLang="zh-CN" sz="2400" b="1" dirty="0">
                <a:solidFill>
                  <a:srgbClr val="00B050"/>
                </a:solidFill>
              </a:rPr>
              <a:t>//</a:t>
            </a:r>
            <a:r>
              <a:rPr lang="zh-CN" altLang="en-US" sz="2400" b="1" dirty="0">
                <a:solidFill>
                  <a:srgbClr val="00B050"/>
                </a:solidFill>
              </a:rPr>
              <a:t>递归条件</a:t>
            </a:r>
            <a:endParaRPr lang="en-US" altLang="zh-CN" sz="2400" b="1" dirty="0">
              <a:solidFill>
                <a:srgbClr val="00B050"/>
              </a:solidFill>
            </a:endParaRPr>
          </a:p>
          <a:p>
            <a:pPr eaLnBrk="1" hangingPunct="1">
              <a:buFont typeface="Wingdings" panose="05000000000000000000" pitchFamily="2" charset="2"/>
              <a:buNone/>
            </a:pPr>
            <a:r>
              <a:rPr lang="en-US" altLang="zh-CN" sz="2400" b="1" dirty="0">
                <a:solidFill>
                  <a:schemeClr val="tx2">
                    <a:lumMod val="95000"/>
                    <a:lumOff val="5000"/>
                  </a:schemeClr>
                </a:solidFill>
              </a:rPr>
              <a:t>		</a:t>
            </a:r>
            <a:r>
              <a:rPr lang="en-US" altLang="zh-CN" sz="2400" b="1" dirty="0">
                <a:solidFill>
                  <a:srgbClr val="0070C0"/>
                </a:solidFill>
              </a:rPr>
              <a:t>return</a:t>
            </a:r>
            <a:r>
              <a:rPr lang="en-US" altLang="zh-CN" sz="2400" b="1" dirty="0">
                <a:solidFill>
                  <a:schemeClr val="tx2">
                    <a:lumMod val="95000"/>
                    <a:lumOff val="5000"/>
                  </a:schemeClr>
                </a:solidFill>
              </a:rPr>
              <a:t> fib(n-2)+fib(n-1);  </a:t>
            </a:r>
            <a:r>
              <a:rPr lang="en-US" altLang="zh-CN" sz="2400" b="1" dirty="0">
                <a:solidFill>
                  <a:srgbClr val="00B050"/>
                </a:solidFill>
              </a:rPr>
              <a:t>//</a:t>
            </a:r>
            <a:r>
              <a:rPr lang="zh-CN" altLang="en-US" sz="2400" b="1" dirty="0">
                <a:solidFill>
                  <a:srgbClr val="00B050"/>
                </a:solidFill>
              </a:rPr>
              <a:t>分解与综合</a:t>
            </a:r>
            <a:endParaRPr lang="en-US" altLang="zh-CN" sz="2400" b="1" dirty="0">
              <a:solidFill>
                <a:srgbClr val="00B050"/>
              </a:solidFill>
            </a:endParaRPr>
          </a:p>
          <a:p>
            <a:pPr eaLnBrk="1" hangingPunct="1">
              <a:buFont typeface="Wingdings" panose="05000000000000000000" pitchFamily="2" charset="2"/>
              <a:buNone/>
            </a:pPr>
            <a:r>
              <a:rPr lang="en-US" altLang="zh-CN" sz="2400" b="1" dirty="0">
                <a:solidFill>
                  <a:schemeClr val="tx2">
                    <a:lumMod val="95000"/>
                    <a:lumOff val="5000"/>
                  </a:schemeClr>
                </a:solidFill>
              </a:rPr>
              <a:t>} </a:t>
            </a:r>
          </a:p>
        </p:txBody>
      </p:sp>
      <p:sp>
        <p:nvSpPr>
          <p:cNvPr id="64516" name="矩形 3">
            <a:extLst>
              <a:ext uri="{FF2B5EF4-FFF2-40B4-BE49-F238E27FC236}">
                <a16:creationId xmlns:a16="http://schemas.microsoft.com/office/drawing/2014/main" id="{ADC80C50-A005-4692-AEAE-7DBE83098A19}"/>
              </a:ext>
            </a:extLst>
          </p:cNvPr>
          <p:cNvSpPr>
            <a:spLocks noChangeArrowheads="1"/>
          </p:cNvSpPr>
          <p:nvPr/>
        </p:nvSpPr>
        <p:spPr bwMode="auto">
          <a:xfrm>
            <a:off x="601662" y="1700808"/>
            <a:ext cx="7940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Ø"/>
            </a:pPr>
            <a:r>
              <a:rPr lang="en-US" altLang="zh-CN" sz="2400" dirty="0">
                <a:solidFill>
                  <a:schemeClr val="tx1"/>
                </a:solidFill>
                <a:latin typeface="Times New Roman" panose="02020603050405020304" pitchFamily="18" charset="0"/>
                <a:ea typeface="楷体_GB2312"/>
                <a:cs typeface="Times New Roman" panose="02020603050405020304" pitchFamily="18" charset="0"/>
              </a:rPr>
              <a:t>Fibonacci</a:t>
            </a:r>
            <a:r>
              <a:rPr lang="zh-CN" altLang="en-US" sz="2400" dirty="0">
                <a:solidFill>
                  <a:schemeClr val="tx1"/>
                </a:solidFill>
                <a:latin typeface="Times New Roman" panose="02020603050405020304" pitchFamily="18" charset="0"/>
                <a:ea typeface="楷体_GB2312"/>
                <a:cs typeface="Times New Roman" panose="02020603050405020304" pitchFamily="18" charset="0"/>
              </a:rPr>
              <a:t>数列</a:t>
            </a:r>
            <a:r>
              <a:rPr lang="zh-CN" altLang="en-US" sz="2400" dirty="0">
                <a:solidFill>
                  <a:schemeClr val="tx1"/>
                </a:solidFill>
                <a:ea typeface="楷体_GB2312"/>
              </a:rPr>
              <a:t>指的是这样一个数列：</a:t>
            </a:r>
            <a:r>
              <a:rPr lang="en-US" altLang="zh-CN" sz="2400" dirty="0">
                <a:solidFill>
                  <a:schemeClr val="tx1"/>
                </a:solidFill>
                <a:ea typeface="楷体_GB2312"/>
              </a:rPr>
              <a:t>1</a:t>
            </a:r>
            <a:r>
              <a:rPr lang="zh-CN" altLang="en-US" sz="2400" dirty="0">
                <a:solidFill>
                  <a:schemeClr val="tx1"/>
                </a:solidFill>
                <a:ea typeface="楷体_GB2312"/>
              </a:rPr>
              <a:t>、</a:t>
            </a:r>
            <a:r>
              <a:rPr lang="en-US" altLang="zh-CN" sz="2400" dirty="0">
                <a:solidFill>
                  <a:schemeClr val="tx1"/>
                </a:solidFill>
                <a:ea typeface="楷体_GB2312"/>
              </a:rPr>
              <a:t>1</a:t>
            </a:r>
            <a:r>
              <a:rPr lang="zh-CN" altLang="en-US" sz="2400" dirty="0">
                <a:solidFill>
                  <a:schemeClr val="tx1"/>
                </a:solidFill>
                <a:ea typeface="楷体_GB2312"/>
              </a:rPr>
              <a:t>、</a:t>
            </a:r>
            <a:r>
              <a:rPr lang="en-US" altLang="zh-CN" sz="2400" dirty="0">
                <a:solidFill>
                  <a:schemeClr val="tx1"/>
                </a:solidFill>
                <a:ea typeface="楷体_GB2312"/>
              </a:rPr>
              <a:t>2</a:t>
            </a:r>
            <a:r>
              <a:rPr lang="zh-CN" altLang="en-US" sz="2400" dirty="0">
                <a:solidFill>
                  <a:schemeClr val="tx1"/>
                </a:solidFill>
                <a:ea typeface="楷体_GB2312"/>
              </a:rPr>
              <a:t>、</a:t>
            </a:r>
            <a:r>
              <a:rPr lang="en-US" altLang="zh-CN" sz="2400" dirty="0">
                <a:solidFill>
                  <a:schemeClr val="tx1"/>
                </a:solidFill>
                <a:ea typeface="楷体_GB2312"/>
              </a:rPr>
              <a:t>3</a:t>
            </a:r>
            <a:r>
              <a:rPr lang="zh-CN" altLang="en-US" sz="2400" dirty="0">
                <a:solidFill>
                  <a:schemeClr val="tx1"/>
                </a:solidFill>
                <a:ea typeface="楷体_GB2312"/>
              </a:rPr>
              <a:t>、</a:t>
            </a:r>
            <a:r>
              <a:rPr lang="en-US" altLang="zh-CN" sz="2400" dirty="0">
                <a:solidFill>
                  <a:schemeClr val="tx1"/>
                </a:solidFill>
                <a:ea typeface="楷体_GB2312"/>
              </a:rPr>
              <a:t>5</a:t>
            </a:r>
            <a:r>
              <a:rPr lang="zh-CN" altLang="en-US" sz="2400" dirty="0">
                <a:solidFill>
                  <a:schemeClr val="tx1"/>
                </a:solidFill>
                <a:ea typeface="楷体_GB2312"/>
              </a:rPr>
              <a:t>、</a:t>
            </a:r>
            <a:r>
              <a:rPr lang="en-US" altLang="zh-CN" sz="2400" dirty="0">
                <a:solidFill>
                  <a:schemeClr val="tx1"/>
                </a:solidFill>
                <a:ea typeface="楷体_GB2312"/>
              </a:rPr>
              <a:t>8</a:t>
            </a:r>
            <a:r>
              <a:rPr lang="zh-CN" altLang="en-US" sz="2400" dirty="0">
                <a:solidFill>
                  <a:schemeClr val="tx1"/>
                </a:solidFill>
                <a:ea typeface="楷体_GB2312"/>
              </a:rPr>
              <a:t>、</a:t>
            </a:r>
            <a:r>
              <a:rPr lang="en-US" altLang="zh-CN" sz="2400" dirty="0">
                <a:solidFill>
                  <a:schemeClr val="tx1"/>
                </a:solidFill>
                <a:ea typeface="楷体_GB2312"/>
              </a:rPr>
              <a:t>13</a:t>
            </a:r>
            <a:r>
              <a:rPr lang="zh-CN" altLang="en-US" sz="2400" dirty="0">
                <a:solidFill>
                  <a:schemeClr val="tx1"/>
                </a:solidFill>
                <a:ea typeface="楷体_GB2312"/>
              </a:rPr>
              <a:t>、</a:t>
            </a:r>
            <a:r>
              <a:rPr lang="en-US" altLang="zh-CN" sz="2400" dirty="0">
                <a:solidFill>
                  <a:schemeClr val="tx1"/>
                </a:solidFill>
                <a:ea typeface="楷体_GB2312"/>
              </a:rPr>
              <a:t>21</a:t>
            </a:r>
            <a:r>
              <a:rPr lang="zh-CN" altLang="en-US" sz="2400" dirty="0">
                <a:solidFill>
                  <a:schemeClr val="tx1"/>
                </a:solidFill>
                <a:ea typeface="楷体_GB2312"/>
              </a:rPr>
              <a:t>、</a:t>
            </a:r>
            <a:r>
              <a:rPr lang="en-US" altLang="zh-CN" sz="2400" dirty="0">
                <a:solidFill>
                  <a:schemeClr val="tx1"/>
                </a:solidFill>
                <a:ea typeface="楷体_GB2312"/>
              </a:rPr>
              <a:t>34</a:t>
            </a:r>
            <a:r>
              <a:rPr lang="zh-CN" altLang="en-US" sz="2400" dirty="0">
                <a:solidFill>
                  <a:schemeClr val="tx1"/>
                </a:solidFill>
                <a:ea typeface="楷体_GB2312"/>
              </a:rPr>
              <a:t>、</a:t>
            </a:r>
            <a:r>
              <a:rPr lang="en-US" altLang="zh-CN" sz="2400" dirty="0">
                <a:solidFill>
                  <a:schemeClr val="tx1"/>
                </a:solidFill>
                <a:ea typeface="楷体_GB2312"/>
              </a:rPr>
              <a:t>…… </a:t>
            </a:r>
            <a:r>
              <a:rPr lang="zh-CN" altLang="en-US" sz="2400" dirty="0">
                <a:solidFill>
                  <a:schemeClr val="tx1"/>
                </a:solidFill>
                <a:ea typeface="楷体_GB2312"/>
              </a:rPr>
              <a:t>。在数学上，它以递推的方法定义：</a:t>
            </a:r>
            <a:r>
              <a:rPr lang="en-US" altLang="zh-CN" sz="2400" dirty="0">
                <a:solidFill>
                  <a:schemeClr val="tx1"/>
                </a:solidFill>
                <a:ea typeface="楷体_GB2312"/>
              </a:rPr>
              <a:t>F(1)=1, F(2)=1, F(n)=F(n-1)+F(n-2)</a:t>
            </a:r>
            <a:endParaRPr lang="zh-CN" altLang="en-US" sz="2400" dirty="0">
              <a:solidFill>
                <a:schemeClr val="tx1"/>
              </a:solidFill>
              <a:ea typeface="楷体_GB2312"/>
            </a:endParaRPr>
          </a:p>
        </p:txBody>
      </p:sp>
      <p:sp>
        <p:nvSpPr>
          <p:cNvPr id="2" name="灯片编号占位符 1">
            <a:extLst>
              <a:ext uri="{FF2B5EF4-FFF2-40B4-BE49-F238E27FC236}">
                <a16:creationId xmlns:a16="http://schemas.microsoft.com/office/drawing/2014/main" id="{C485B427-0A59-47B4-B046-9EEFC080E744}"/>
              </a:ext>
            </a:extLst>
          </p:cNvPr>
          <p:cNvSpPr>
            <a:spLocks noGrp="1"/>
          </p:cNvSpPr>
          <p:nvPr>
            <p:ph type="sldNum" sz="quarter" idx="12"/>
          </p:nvPr>
        </p:nvSpPr>
        <p:spPr/>
        <p:txBody>
          <a:bodyPr/>
          <a:lstStyle/>
          <a:p>
            <a:pPr>
              <a:defRPr/>
            </a:pPr>
            <a:fld id="{94D79B57-46CD-4E8B-94CA-92096A47F80F}" type="slidenum">
              <a:rPr lang="zh-CN" altLang="en-US"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AE1998B-B889-4AF7-BCEB-C634E8081C4F}"/>
              </a:ext>
            </a:extLst>
          </p:cNvPr>
          <p:cNvSpPr>
            <a:spLocks noGrp="1" noChangeArrowheads="1"/>
          </p:cNvSpPr>
          <p:nvPr>
            <p:ph type="title" idx="4294967295"/>
          </p:nvPr>
        </p:nvSpPr>
        <p:spPr>
          <a:xfrm>
            <a:off x="1259632" y="116632"/>
            <a:ext cx="7010400" cy="1527175"/>
          </a:xfrm>
        </p:spPr>
        <p:txBody>
          <a:bodyPr/>
          <a:lstStyle/>
          <a:p>
            <a:pPr eaLnBrk="1" hangingPunct="1"/>
            <a:r>
              <a:rPr lang="zh-CN" altLang="zh-CN" dirty="0">
                <a:ea typeface="楷体_GB2312"/>
              </a:rPr>
              <a:t>本章内容</a:t>
            </a:r>
          </a:p>
        </p:txBody>
      </p:sp>
      <p:sp>
        <p:nvSpPr>
          <p:cNvPr id="5123" name="Rectangle 3">
            <a:extLst>
              <a:ext uri="{FF2B5EF4-FFF2-40B4-BE49-F238E27FC236}">
                <a16:creationId xmlns:a16="http://schemas.microsoft.com/office/drawing/2014/main" id="{60011C79-52CE-4194-9E14-03A42CD0C3E4}"/>
              </a:ext>
            </a:extLst>
          </p:cNvPr>
          <p:cNvSpPr>
            <a:spLocks noGrp="1" noChangeArrowheads="1"/>
          </p:cNvSpPr>
          <p:nvPr>
            <p:ph type="body" idx="4294967295"/>
          </p:nvPr>
        </p:nvSpPr>
        <p:spPr>
          <a:xfrm>
            <a:off x="899592" y="1916832"/>
            <a:ext cx="6003925" cy="3154363"/>
          </a:xfrm>
        </p:spPr>
        <p:txBody>
          <a:bodyPr/>
          <a:lstStyle/>
          <a:p>
            <a:pPr eaLnBrk="1" hangingPunct="1">
              <a:buFont typeface="Wingdings" panose="05000000000000000000" pitchFamily="2" charset="2"/>
              <a:buNone/>
            </a:pPr>
            <a:r>
              <a:rPr lang="en-US" altLang="zh-CN" sz="2800" b="1" dirty="0">
                <a:solidFill>
                  <a:srgbClr val="0070C0"/>
                </a:solidFill>
                <a:latin typeface="楷体_GB2312" pitchFamily="1" charset="-122"/>
                <a:ea typeface="楷体_GB2312"/>
              </a:rPr>
              <a:t>4.1 </a:t>
            </a:r>
            <a:r>
              <a:rPr lang="zh-CN" altLang="en-US" sz="2800" b="1" dirty="0">
                <a:solidFill>
                  <a:srgbClr val="0070C0"/>
                </a:solidFill>
                <a:latin typeface="楷体_GB2312" pitchFamily="1" charset="-122"/>
                <a:ea typeface="楷体_GB2312"/>
              </a:rPr>
              <a:t>过程式程序设计</a:t>
            </a:r>
          </a:p>
          <a:p>
            <a:pPr eaLnBrk="1" hangingPunct="1">
              <a:buFont typeface="Wingdings" panose="05000000000000000000" pitchFamily="2" charset="2"/>
              <a:buNone/>
            </a:pPr>
            <a:r>
              <a:rPr lang="en-US" altLang="zh-CN" sz="2800" dirty="0">
                <a:latin typeface="楷体_GB2312" pitchFamily="1" charset="-122"/>
                <a:ea typeface="楷体_GB2312"/>
              </a:rPr>
              <a:t>4.2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函数</a:t>
            </a:r>
          </a:p>
          <a:p>
            <a:pPr eaLnBrk="1" hangingPunct="1">
              <a:buFont typeface="Wingdings" panose="05000000000000000000" pitchFamily="2" charset="2"/>
              <a:buNone/>
            </a:pPr>
            <a:r>
              <a:rPr lang="en-US" altLang="zh-CN" sz="2800" dirty="0">
                <a:latin typeface="楷体_GB2312" pitchFamily="1" charset="-122"/>
                <a:ea typeface="楷体_GB2312"/>
              </a:rPr>
              <a:t>4.3 </a:t>
            </a:r>
            <a:r>
              <a:rPr lang="zh-CN" altLang="en-US" sz="2800" dirty="0">
                <a:latin typeface="楷体_GB2312" pitchFamily="1" charset="-122"/>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8E27F73D-326C-46E8-91D5-76FDE98648F1}"/>
              </a:ext>
            </a:extLst>
          </p:cNvPr>
          <p:cNvSpPr>
            <a:spLocks noGrp="1"/>
          </p:cNvSpPr>
          <p:nvPr>
            <p:ph type="sldNum" sz="quarter" idx="12"/>
          </p:nvPr>
        </p:nvSpPr>
        <p:spPr/>
        <p:txBody>
          <a:bodyPr/>
          <a:lstStyle/>
          <a:p>
            <a:pPr>
              <a:defRPr/>
            </a:pPr>
            <a:fld id="{94D79B57-46CD-4E8B-94CA-92096A47F80F}" type="slidenum">
              <a:rPr lang="zh-CN" altLang="en-US" smtClean="0"/>
              <a:pPr>
                <a:defRPr/>
              </a:pPr>
              <a:t>4</a:t>
            </a:fld>
            <a:endParaRPr lang="en-US" altLang="zh-CN"/>
          </a:p>
        </p:txBody>
      </p:sp>
    </p:spTree>
    <p:extLst>
      <p:ext uri="{BB962C8B-B14F-4D97-AF65-F5344CB8AC3E}">
        <p14:creationId xmlns:p14="http://schemas.microsoft.com/office/powerpoint/2010/main" val="1919228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445B29EF-75B9-4C83-82BB-92E2059E0FFE}"/>
              </a:ext>
            </a:extLst>
          </p:cNvPr>
          <p:cNvSpPr>
            <a:spLocks noGrp="1" noChangeArrowheads="1"/>
          </p:cNvSpPr>
          <p:nvPr>
            <p:ph type="body" idx="4294967295"/>
          </p:nvPr>
        </p:nvSpPr>
        <p:spPr>
          <a:xfrm>
            <a:off x="1231106" y="1714326"/>
            <a:ext cx="7405687" cy="447675"/>
          </a:xfrm>
        </p:spPr>
        <p:txBody>
          <a:bodyPr/>
          <a:lstStyle/>
          <a:p>
            <a:pPr eaLnBrk="1" hangingPunct="1"/>
            <a:r>
              <a:rPr lang="zh-CN" altLang="en-US" sz="2800" b="1" dirty="0">
                <a:solidFill>
                  <a:srgbClr val="0070C0"/>
                </a:solidFill>
                <a:latin typeface="楷体_GB2312" pitchFamily="1" charset="-122"/>
                <a:ea typeface="楷体_GB2312"/>
              </a:rPr>
              <a:t>基于栈的</a:t>
            </a:r>
            <a:r>
              <a:rPr lang="zh-CN" altLang="en-US" sz="2800" dirty="0">
                <a:latin typeface="楷体_GB2312" pitchFamily="1" charset="-122"/>
                <a:ea typeface="楷体_GB2312"/>
              </a:rPr>
              <a:t>递归函数的实现：</a:t>
            </a:r>
            <a:endParaRPr lang="en-US" altLang="zh-CN" sz="2800" b="1" dirty="0">
              <a:solidFill>
                <a:srgbClr val="0070C0"/>
              </a:solidFill>
              <a:latin typeface="楷体_GB2312" pitchFamily="1" charset="-122"/>
              <a:ea typeface="楷体_GB2312"/>
            </a:endParaRPr>
          </a:p>
          <a:p>
            <a:pPr eaLnBrk="1" hangingPunct="1"/>
            <a:endParaRPr lang="zh-CN" altLang="en-US" sz="1000" dirty="0">
              <a:latin typeface="楷体_GB2312" pitchFamily="1" charset="-122"/>
              <a:ea typeface="楷体_GB2312"/>
            </a:endParaRPr>
          </a:p>
        </p:txBody>
      </p:sp>
      <p:sp>
        <p:nvSpPr>
          <p:cNvPr id="5" name="Rectangle 2">
            <a:extLst>
              <a:ext uri="{FF2B5EF4-FFF2-40B4-BE49-F238E27FC236}">
                <a16:creationId xmlns:a16="http://schemas.microsoft.com/office/drawing/2014/main" id="{F61AFEFD-1D41-4E7C-874F-2BD38BF956D3}"/>
              </a:ext>
            </a:extLst>
          </p:cNvPr>
          <p:cNvSpPr txBox="1">
            <a:spLocks noChangeArrowheads="1"/>
          </p:cNvSpPr>
          <p:nvPr/>
        </p:nvSpPr>
        <p:spPr bwMode="auto">
          <a:xfrm>
            <a:off x="1475656" y="0"/>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4.4 </a:t>
            </a:r>
            <a:r>
              <a:rPr lang="zh-CN" altLang="en-US" sz="4000" kern="0" dirty="0">
                <a:solidFill>
                  <a:schemeClr val="tx2"/>
                </a:solidFill>
                <a:latin typeface="+mj-lt"/>
                <a:ea typeface="楷体_GB2312"/>
                <a:cs typeface="+mj-cs"/>
              </a:rPr>
              <a:t>递归函数</a:t>
            </a:r>
            <a:endParaRPr lang="zh-CN" altLang="zh-CN" sz="4000" kern="0" dirty="0">
              <a:solidFill>
                <a:schemeClr val="tx2"/>
              </a:solidFill>
              <a:latin typeface="+mj-lt"/>
              <a:ea typeface="楷体_GB2312"/>
              <a:cs typeface="+mj-cs"/>
            </a:endParaRPr>
          </a:p>
        </p:txBody>
      </p:sp>
      <p:sp>
        <p:nvSpPr>
          <p:cNvPr id="65540" name="矩形 1">
            <a:extLst>
              <a:ext uri="{FF2B5EF4-FFF2-40B4-BE49-F238E27FC236}">
                <a16:creationId xmlns:a16="http://schemas.microsoft.com/office/drawing/2014/main" id="{FB977A51-B0BF-4F92-91A2-045C670145CF}"/>
              </a:ext>
            </a:extLst>
          </p:cNvPr>
          <p:cNvSpPr>
            <a:spLocks noChangeArrowheads="1"/>
          </p:cNvSpPr>
          <p:nvPr/>
        </p:nvSpPr>
        <p:spPr bwMode="auto">
          <a:xfrm>
            <a:off x="4473575" y="3567385"/>
            <a:ext cx="1611313" cy="661988"/>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tx1"/>
                </a:solidFill>
              </a:rPr>
              <a:t>调用</a:t>
            </a:r>
            <a:r>
              <a:rPr lang="en-US" altLang="zh-CN" sz="1800" b="1">
                <a:solidFill>
                  <a:schemeClr val="tx1"/>
                </a:solidFill>
              </a:rPr>
              <a:t>fib(i)</a:t>
            </a:r>
            <a:r>
              <a:rPr lang="zh-CN" altLang="en-US" sz="1800" b="1">
                <a:solidFill>
                  <a:srgbClr val="336666"/>
                </a:solidFill>
              </a:rPr>
              <a:t>时</a:t>
            </a:r>
            <a:endParaRPr lang="en-US" altLang="zh-CN" sz="1800" b="1">
              <a:solidFill>
                <a:srgbClr val="336666"/>
              </a:solidFill>
            </a:endParaRPr>
          </a:p>
          <a:p>
            <a:pPr algn="ctr" eaLnBrk="1" hangingPunct="1">
              <a:spcBef>
                <a:spcPct val="0"/>
              </a:spcBef>
              <a:buClrTx/>
              <a:buSzTx/>
              <a:buFontTx/>
              <a:buNone/>
            </a:pPr>
            <a:r>
              <a:rPr lang="zh-CN" altLang="en-US" sz="1800" b="1">
                <a:solidFill>
                  <a:srgbClr val="336666"/>
                </a:solidFill>
              </a:rPr>
              <a:t>对应的数据</a:t>
            </a:r>
            <a:endParaRPr lang="zh-CN" altLang="en-US" sz="1800">
              <a:solidFill>
                <a:schemeClr val="tx1"/>
              </a:solidFill>
            </a:endParaRPr>
          </a:p>
        </p:txBody>
      </p:sp>
      <p:sp>
        <p:nvSpPr>
          <p:cNvPr id="6" name="矩形 5">
            <a:extLst>
              <a:ext uri="{FF2B5EF4-FFF2-40B4-BE49-F238E27FC236}">
                <a16:creationId xmlns:a16="http://schemas.microsoft.com/office/drawing/2014/main" id="{79AC0830-F0E8-429E-BC28-40C7D7C9A1A6}"/>
              </a:ext>
            </a:extLst>
          </p:cNvPr>
          <p:cNvSpPr/>
          <p:nvPr/>
        </p:nvSpPr>
        <p:spPr bwMode="auto">
          <a:xfrm>
            <a:off x="4473575" y="4799285"/>
            <a:ext cx="1597025" cy="666750"/>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defRPr/>
            </a:pPr>
            <a:r>
              <a:rPr lang="zh-CN" altLang="en-US" sz="1800" b="1">
                <a:solidFill>
                  <a:srgbClr val="336666"/>
                </a:solidFill>
              </a:rPr>
              <a:t>调用</a:t>
            </a:r>
            <a:r>
              <a:rPr lang="en-US" altLang="zh-CN" sz="1800" b="1">
                <a:solidFill>
                  <a:srgbClr val="336666"/>
                </a:solidFill>
              </a:rPr>
              <a:t>fib(n)</a:t>
            </a:r>
            <a:r>
              <a:rPr lang="zh-CN" altLang="en-US" sz="1800" b="1">
                <a:solidFill>
                  <a:srgbClr val="336666"/>
                </a:solidFill>
              </a:rPr>
              <a:t>时对应的数据</a:t>
            </a:r>
            <a:endParaRPr lang="zh-CN" altLang="en-US" sz="1800">
              <a:solidFill>
                <a:srgbClr val="336666"/>
              </a:solidFill>
            </a:endParaRPr>
          </a:p>
        </p:txBody>
      </p:sp>
      <p:sp>
        <p:nvSpPr>
          <p:cNvPr id="7" name="矩形 6">
            <a:extLst>
              <a:ext uri="{FF2B5EF4-FFF2-40B4-BE49-F238E27FC236}">
                <a16:creationId xmlns:a16="http://schemas.microsoft.com/office/drawing/2014/main" id="{9622982E-371C-40BE-8573-588B1F413FB5}"/>
              </a:ext>
            </a:extLst>
          </p:cNvPr>
          <p:cNvSpPr/>
          <p:nvPr/>
        </p:nvSpPr>
        <p:spPr bwMode="auto">
          <a:xfrm>
            <a:off x="4473575" y="4229373"/>
            <a:ext cx="1597025" cy="574675"/>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buFont typeface="Arial" pitchFamily="34" charset="0"/>
              <a:buNone/>
              <a:defRPr/>
            </a:pPr>
            <a:r>
              <a:rPr lang="en-US" altLang="zh-CN"/>
              <a:t>…</a:t>
            </a:r>
            <a:endParaRPr lang="zh-CN" altLang="en-US"/>
          </a:p>
        </p:txBody>
      </p:sp>
      <p:sp>
        <p:nvSpPr>
          <p:cNvPr id="11" name="矩形 10">
            <a:extLst>
              <a:ext uri="{FF2B5EF4-FFF2-40B4-BE49-F238E27FC236}">
                <a16:creationId xmlns:a16="http://schemas.microsoft.com/office/drawing/2014/main" id="{1A6A2665-8D81-4083-8060-A4FFD571D414}"/>
              </a:ext>
            </a:extLst>
          </p:cNvPr>
          <p:cNvSpPr/>
          <p:nvPr/>
        </p:nvSpPr>
        <p:spPr bwMode="auto">
          <a:xfrm>
            <a:off x="4473575" y="2999060"/>
            <a:ext cx="1597025" cy="574675"/>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buFont typeface="Arial" pitchFamily="34" charset="0"/>
              <a:buNone/>
              <a:defRPr/>
            </a:pPr>
            <a:r>
              <a:rPr lang="en-US" altLang="zh-CN"/>
              <a:t>…</a:t>
            </a:r>
            <a:endParaRPr lang="zh-CN" altLang="en-US"/>
          </a:p>
        </p:txBody>
      </p:sp>
      <p:sp>
        <p:nvSpPr>
          <p:cNvPr id="12" name="矩形 11">
            <a:extLst>
              <a:ext uri="{FF2B5EF4-FFF2-40B4-BE49-F238E27FC236}">
                <a16:creationId xmlns:a16="http://schemas.microsoft.com/office/drawing/2014/main" id="{DA1B52B3-0EC0-4D32-AA00-6448940977E3}"/>
              </a:ext>
            </a:extLst>
          </p:cNvPr>
          <p:cNvSpPr/>
          <p:nvPr/>
        </p:nvSpPr>
        <p:spPr bwMode="auto">
          <a:xfrm>
            <a:off x="4473575" y="2330723"/>
            <a:ext cx="1597025" cy="666750"/>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algn="ctr" eaLnBrk="1" hangingPunct="1">
              <a:defRPr/>
            </a:pPr>
            <a:r>
              <a:rPr lang="zh-CN" altLang="en-US" sz="1800" b="1">
                <a:solidFill>
                  <a:srgbClr val="336666"/>
                </a:solidFill>
              </a:rPr>
              <a:t>调用</a:t>
            </a:r>
            <a:r>
              <a:rPr lang="en-US" altLang="zh-CN" sz="1800" b="1">
                <a:solidFill>
                  <a:srgbClr val="336666"/>
                </a:solidFill>
              </a:rPr>
              <a:t>fib(1)</a:t>
            </a:r>
            <a:r>
              <a:rPr lang="zh-CN" altLang="en-US" sz="1800" b="1">
                <a:solidFill>
                  <a:srgbClr val="336666"/>
                </a:solidFill>
              </a:rPr>
              <a:t>时对应的数据</a:t>
            </a:r>
            <a:endParaRPr lang="zh-CN" altLang="en-US" sz="1800">
              <a:solidFill>
                <a:srgbClr val="336666"/>
              </a:solidFill>
            </a:endParaRPr>
          </a:p>
        </p:txBody>
      </p:sp>
      <p:cxnSp>
        <p:nvCxnSpPr>
          <p:cNvPr id="65545" name="直接连接符 3">
            <a:extLst>
              <a:ext uri="{FF2B5EF4-FFF2-40B4-BE49-F238E27FC236}">
                <a16:creationId xmlns:a16="http://schemas.microsoft.com/office/drawing/2014/main" id="{E75281E5-23CA-45D3-91F2-5A05606AB5C8}"/>
              </a:ext>
            </a:extLst>
          </p:cNvPr>
          <p:cNvCxnSpPr>
            <a:cxnSpLocks/>
          </p:cNvCxnSpPr>
          <p:nvPr/>
        </p:nvCxnSpPr>
        <p:spPr bwMode="auto">
          <a:xfrm>
            <a:off x="4473575" y="2060848"/>
            <a:ext cx="0" cy="288925"/>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65546" name="直接连接符 15">
            <a:extLst>
              <a:ext uri="{FF2B5EF4-FFF2-40B4-BE49-F238E27FC236}">
                <a16:creationId xmlns:a16="http://schemas.microsoft.com/office/drawing/2014/main" id="{C03C1D57-5CDE-4EA4-96FD-4CE478FF7DA3}"/>
              </a:ext>
            </a:extLst>
          </p:cNvPr>
          <p:cNvCxnSpPr>
            <a:cxnSpLocks/>
          </p:cNvCxnSpPr>
          <p:nvPr/>
        </p:nvCxnSpPr>
        <p:spPr bwMode="auto">
          <a:xfrm>
            <a:off x="6070600" y="2060848"/>
            <a:ext cx="0" cy="288925"/>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sp>
        <p:nvSpPr>
          <p:cNvPr id="17" name="Rectangle 2">
            <a:extLst>
              <a:ext uri="{FF2B5EF4-FFF2-40B4-BE49-F238E27FC236}">
                <a16:creationId xmlns:a16="http://schemas.microsoft.com/office/drawing/2014/main" id="{C64374DC-A649-43C1-B94F-62D5AFEA6842}"/>
              </a:ext>
            </a:extLst>
          </p:cNvPr>
          <p:cNvSpPr txBox="1">
            <a:spLocks noChangeArrowheads="1"/>
          </p:cNvSpPr>
          <p:nvPr/>
        </p:nvSpPr>
        <p:spPr bwMode="auto">
          <a:xfrm>
            <a:off x="1596232" y="2498725"/>
            <a:ext cx="295433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Font typeface="Wingdings" panose="05000000000000000000" pitchFamily="2" charset="2"/>
              <a:buChar char="Ø"/>
              <a:defRPr/>
            </a:pPr>
            <a:r>
              <a:rPr lang="zh-CN" altLang="en-US" sz="2400" kern="0" dirty="0">
                <a:ea typeface="楷体_GB2312"/>
              </a:rPr>
              <a:t>栈顶</a:t>
            </a:r>
            <a:r>
              <a:rPr lang="en-US" altLang="zh-CN" sz="2400" kern="0" dirty="0">
                <a:ea typeface="楷体_GB2312"/>
              </a:rPr>
              <a:t>:</a:t>
            </a:r>
          </a:p>
          <a:p>
            <a:pPr marL="0" indent="0" eaLnBrk="1" hangingPunct="1">
              <a:lnSpc>
                <a:spcPct val="80000"/>
              </a:lnSpc>
              <a:buFont typeface="Wingdings" panose="05000000000000000000" pitchFamily="2" charset="2"/>
              <a:buNone/>
              <a:defRPr/>
            </a:pPr>
            <a:endParaRPr lang="en-US" altLang="zh-CN" sz="2400" kern="0" dirty="0">
              <a:ea typeface="楷体_GB2312"/>
            </a:endParaRPr>
          </a:p>
          <a:p>
            <a:pPr marL="0" indent="0" eaLnBrk="1" hangingPunct="1">
              <a:lnSpc>
                <a:spcPct val="80000"/>
              </a:lnSpc>
              <a:buFont typeface="Wingdings" panose="05000000000000000000" pitchFamily="2" charset="2"/>
              <a:buNone/>
              <a:defRPr/>
            </a:pPr>
            <a:endParaRPr lang="en-US" altLang="zh-CN" sz="2400" kern="0" dirty="0">
              <a:ea typeface="楷体_GB2312"/>
            </a:endParaRPr>
          </a:p>
          <a:p>
            <a:pPr eaLnBrk="1" hangingPunct="1">
              <a:lnSpc>
                <a:spcPct val="80000"/>
              </a:lnSpc>
              <a:buFont typeface="Wingdings" panose="05000000000000000000" pitchFamily="2" charset="2"/>
              <a:buChar char="Ø"/>
              <a:defRPr/>
            </a:pPr>
            <a:r>
              <a:rPr lang="zh-CN" altLang="en-US" sz="2400" kern="0" dirty="0">
                <a:ea typeface="楷体_GB2312"/>
              </a:rPr>
              <a:t>进行到第</a:t>
            </a:r>
            <a:r>
              <a:rPr lang="en-US" altLang="zh-CN" sz="2400" kern="0" dirty="0" err="1">
                <a:ea typeface="楷体_GB2312"/>
              </a:rPr>
              <a:t>i</a:t>
            </a:r>
            <a:r>
              <a:rPr lang="zh-CN" altLang="en-US" sz="2400" kern="0" dirty="0">
                <a:ea typeface="楷体_GB2312"/>
              </a:rPr>
              <a:t>次</a:t>
            </a:r>
            <a:endParaRPr lang="en-US" altLang="zh-CN" sz="2400" kern="0" dirty="0">
              <a:ea typeface="楷体_GB2312"/>
            </a:endParaRPr>
          </a:p>
          <a:p>
            <a:pPr marL="0" indent="0" eaLnBrk="1" hangingPunct="1">
              <a:lnSpc>
                <a:spcPct val="80000"/>
              </a:lnSpc>
              <a:buFont typeface="Wingdings" panose="05000000000000000000" pitchFamily="2" charset="2"/>
              <a:buNone/>
              <a:defRPr/>
            </a:pPr>
            <a:r>
              <a:rPr lang="en-US" altLang="zh-CN" sz="2400" kern="0" dirty="0">
                <a:ea typeface="楷体_GB2312"/>
              </a:rPr>
              <a:t>    </a:t>
            </a:r>
            <a:r>
              <a:rPr lang="zh-CN" altLang="en-US" sz="2400" kern="0" dirty="0">
                <a:ea typeface="楷体_GB2312"/>
              </a:rPr>
              <a:t>递归调用时：</a:t>
            </a:r>
            <a:endParaRPr lang="en-US" altLang="zh-CN" sz="2400" kern="0" dirty="0">
              <a:ea typeface="楷体_GB2312"/>
            </a:endParaRPr>
          </a:p>
          <a:p>
            <a:pPr marL="0" indent="0" eaLnBrk="1" hangingPunct="1">
              <a:lnSpc>
                <a:spcPct val="80000"/>
              </a:lnSpc>
              <a:buFont typeface="Wingdings" panose="05000000000000000000" pitchFamily="2" charset="2"/>
              <a:buNone/>
              <a:defRPr/>
            </a:pPr>
            <a:endParaRPr lang="en-US" altLang="zh-CN" sz="2400" kern="0" dirty="0">
              <a:ea typeface="楷体_GB2312"/>
            </a:endParaRPr>
          </a:p>
          <a:p>
            <a:pPr marL="0" indent="0" eaLnBrk="1" hangingPunct="1">
              <a:lnSpc>
                <a:spcPct val="80000"/>
              </a:lnSpc>
              <a:buFont typeface="Wingdings" panose="05000000000000000000" pitchFamily="2" charset="2"/>
              <a:buNone/>
              <a:defRPr/>
            </a:pPr>
            <a:endParaRPr lang="en-US" altLang="zh-CN" sz="2400" kern="0" dirty="0">
              <a:ea typeface="楷体_GB2312"/>
            </a:endParaRPr>
          </a:p>
          <a:p>
            <a:pPr eaLnBrk="1" hangingPunct="1">
              <a:lnSpc>
                <a:spcPct val="80000"/>
              </a:lnSpc>
              <a:buFont typeface="Wingdings" panose="05000000000000000000" pitchFamily="2" charset="2"/>
              <a:buChar char="Ø"/>
              <a:defRPr/>
            </a:pPr>
            <a:r>
              <a:rPr lang="zh-CN" altLang="en-US" sz="2400" kern="0" dirty="0">
                <a:ea typeface="楷体_GB2312"/>
              </a:rPr>
              <a:t>递归的栈底</a:t>
            </a:r>
            <a:r>
              <a:rPr lang="en-US" altLang="zh-CN" sz="2400" kern="0" dirty="0">
                <a:ea typeface="楷体_GB2312"/>
              </a:rPr>
              <a:t>:</a:t>
            </a:r>
          </a:p>
          <a:p>
            <a:pPr marL="0" indent="0" eaLnBrk="1" hangingPunct="1">
              <a:lnSpc>
                <a:spcPct val="80000"/>
              </a:lnSpc>
              <a:buFont typeface="Wingdings" panose="05000000000000000000" pitchFamily="2" charset="2"/>
              <a:buNone/>
              <a:defRPr/>
            </a:pPr>
            <a:endParaRPr lang="zh-CN" altLang="en-US" sz="2800" kern="0" dirty="0">
              <a:ea typeface="楷体_GB2312"/>
            </a:endParaRPr>
          </a:p>
          <a:p>
            <a:pPr eaLnBrk="1" hangingPunct="1">
              <a:lnSpc>
                <a:spcPct val="80000"/>
              </a:lnSpc>
              <a:buFont typeface="Wingdings" panose="05000000000000000000" pitchFamily="2" charset="2"/>
              <a:buNone/>
              <a:defRPr/>
            </a:pPr>
            <a:endParaRPr lang="en-US" altLang="zh-CN" sz="3200" b="1" kern="0" dirty="0">
              <a:solidFill>
                <a:schemeClr val="tx1"/>
              </a:solidFill>
              <a:ea typeface="楷体_GB2312"/>
            </a:endParaRPr>
          </a:p>
          <a:p>
            <a:pPr eaLnBrk="1" hangingPunct="1">
              <a:lnSpc>
                <a:spcPct val="80000"/>
              </a:lnSpc>
              <a:buFont typeface="Wingdings" panose="05000000000000000000" pitchFamily="2" charset="2"/>
              <a:buNone/>
              <a:defRPr/>
            </a:pPr>
            <a:endParaRPr lang="en-US" altLang="zh-CN" sz="2400" b="1" kern="0" dirty="0">
              <a:solidFill>
                <a:schemeClr val="tx1"/>
              </a:solidFill>
              <a:ea typeface="楷体_GB2312"/>
            </a:endParaRPr>
          </a:p>
        </p:txBody>
      </p:sp>
      <p:cxnSp>
        <p:nvCxnSpPr>
          <p:cNvPr id="65548" name="直接连接符 17">
            <a:extLst>
              <a:ext uri="{FF2B5EF4-FFF2-40B4-BE49-F238E27FC236}">
                <a16:creationId xmlns:a16="http://schemas.microsoft.com/office/drawing/2014/main" id="{3DE667FF-1294-42DA-BFFB-A910303A833F}"/>
              </a:ext>
            </a:extLst>
          </p:cNvPr>
          <p:cNvCxnSpPr>
            <a:cxnSpLocks/>
          </p:cNvCxnSpPr>
          <p:nvPr/>
        </p:nvCxnSpPr>
        <p:spPr bwMode="auto">
          <a:xfrm>
            <a:off x="4473575" y="5445398"/>
            <a:ext cx="0" cy="287337"/>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65549" name="直接连接符 18">
            <a:extLst>
              <a:ext uri="{FF2B5EF4-FFF2-40B4-BE49-F238E27FC236}">
                <a16:creationId xmlns:a16="http://schemas.microsoft.com/office/drawing/2014/main" id="{FE64DF11-BA1D-427F-98BE-88046195C745}"/>
              </a:ext>
            </a:extLst>
          </p:cNvPr>
          <p:cNvCxnSpPr>
            <a:cxnSpLocks/>
          </p:cNvCxnSpPr>
          <p:nvPr/>
        </p:nvCxnSpPr>
        <p:spPr bwMode="auto">
          <a:xfrm>
            <a:off x="6070600" y="5445398"/>
            <a:ext cx="0" cy="287337"/>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sp>
        <p:nvSpPr>
          <p:cNvPr id="2" name="灯片编号占位符 1">
            <a:extLst>
              <a:ext uri="{FF2B5EF4-FFF2-40B4-BE49-F238E27FC236}">
                <a16:creationId xmlns:a16="http://schemas.microsoft.com/office/drawing/2014/main" id="{E99713D1-8912-4ACC-8D0D-D332FFA643FA}"/>
              </a:ext>
            </a:extLst>
          </p:cNvPr>
          <p:cNvSpPr>
            <a:spLocks noGrp="1"/>
          </p:cNvSpPr>
          <p:nvPr>
            <p:ph type="sldNum" sz="quarter" idx="12"/>
          </p:nvPr>
        </p:nvSpPr>
        <p:spPr/>
        <p:txBody>
          <a:bodyPr/>
          <a:lstStyle/>
          <a:p>
            <a:pPr>
              <a:defRPr/>
            </a:pPr>
            <a:fld id="{94D79B57-46CD-4E8B-94CA-92096A47F80F}" type="slidenum">
              <a:rPr lang="zh-CN" altLang="en-US"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42578982-C41E-4EEF-90C9-D1A48393492C}"/>
              </a:ext>
            </a:extLst>
          </p:cNvPr>
          <p:cNvSpPr>
            <a:spLocks noGrp="1" noChangeArrowheads="1"/>
          </p:cNvSpPr>
          <p:nvPr>
            <p:ph type="body" idx="4294967295"/>
          </p:nvPr>
        </p:nvSpPr>
        <p:spPr>
          <a:xfrm>
            <a:off x="755576" y="1728787"/>
            <a:ext cx="7964487" cy="3716437"/>
          </a:xfrm>
        </p:spPr>
        <p:txBody>
          <a:bodyPr/>
          <a:lstStyle/>
          <a:p>
            <a:pPr eaLnBrk="1" hangingPunct="1"/>
            <a:r>
              <a:rPr lang="zh-CN" altLang="zh-CN" sz="2800" dirty="0">
                <a:solidFill>
                  <a:srgbClr val="FF0000"/>
                </a:solidFill>
                <a:latin typeface="楷体_GB2312"/>
                <a:ea typeface="楷体_GB2312"/>
                <a:cs typeface="Times New Roman" panose="02020603050405020304" pitchFamily="18" charset="0"/>
              </a:rPr>
              <a:t>递归</a:t>
            </a:r>
            <a:r>
              <a:rPr lang="zh-CN" altLang="zh-CN" sz="2800" dirty="0">
                <a:latin typeface="楷体_GB2312"/>
                <a:ea typeface="楷体_GB2312"/>
                <a:cs typeface="Times New Roman" panose="02020603050405020304" pitchFamily="18" charset="0"/>
              </a:rPr>
              <a:t>与</a:t>
            </a:r>
            <a:r>
              <a:rPr lang="zh-CN" altLang="zh-CN" sz="2800" dirty="0">
                <a:solidFill>
                  <a:srgbClr val="FF0000"/>
                </a:solidFill>
                <a:latin typeface="楷体_GB2312"/>
                <a:ea typeface="楷体_GB2312"/>
                <a:cs typeface="Times New Roman" panose="02020603050405020304" pitchFamily="18" charset="0"/>
              </a:rPr>
              <a:t>循环</a:t>
            </a:r>
            <a:r>
              <a:rPr lang="zh-CN" altLang="zh-CN" sz="2800" dirty="0">
                <a:latin typeface="楷体_GB2312"/>
                <a:ea typeface="楷体_GB2312"/>
                <a:cs typeface="Times New Roman" panose="02020603050405020304" pitchFamily="18" charset="0"/>
              </a:rPr>
              <a:t>的选择</a:t>
            </a:r>
            <a:endParaRPr lang="en-US" altLang="zh-CN" sz="2800" dirty="0">
              <a:latin typeface="楷体_GB2312"/>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rPr>
              <a:t>递归更为自然和简洁。 </a:t>
            </a: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rPr>
              <a:t>与循环的不同：</a:t>
            </a:r>
          </a:p>
          <a:p>
            <a:pPr lvl="2"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循环是在</a:t>
            </a:r>
            <a:r>
              <a:rPr lang="zh-CN" altLang="en-US" sz="2000" dirty="0">
                <a:solidFill>
                  <a:srgbClr val="FF0000"/>
                </a:solidFill>
                <a:latin typeface="楷体_GB2312"/>
                <a:ea typeface="楷体_GB2312"/>
                <a:cs typeface="Times New Roman" panose="02020603050405020304" pitchFamily="18" charset="0"/>
              </a:rPr>
              <a:t>同一组变量</a:t>
            </a:r>
            <a:r>
              <a:rPr lang="zh-CN" altLang="en-US" sz="2000" dirty="0">
                <a:latin typeface="楷体_GB2312"/>
                <a:ea typeface="楷体_GB2312"/>
                <a:cs typeface="Times New Roman" panose="02020603050405020304" pitchFamily="18" charset="0"/>
              </a:rPr>
              <a:t>上进行重复操作；而递归则是在</a:t>
            </a:r>
            <a:r>
              <a:rPr lang="zh-CN" altLang="en-US" sz="2000" dirty="0">
                <a:solidFill>
                  <a:srgbClr val="FF0000"/>
                </a:solidFill>
                <a:latin typeface="楷体_GB2312"/>
                <a:ea typeface="楷体_GB2312"/>
                <a:cs typeface="Times New Roman" panose="02020603050405020304" pitchFamily="18" charset="0"/>
              </a:rPr>
              <a:t>不同的变量组</a:t>
            </a:r>
            <a:r>
              <a:rPr lang="zh-CN" altLang="en-US" sz="2000" dirty="0">
                <a:latin typeface="楷体_GB2312"/>
                <a:ea typeface="楷体_GB2312"/>
                <a:cs typeface="Times New Roman" panose="02020603050405020304" pitchFamily="18" charset="0"/>
              </a:rPr>
              <a:t>（形参、局部变量、返回值）上进行重复操作</a:t>
            </a:r>
            <a:r>
              <a:rPr lang="zh-CN" altLang="en-US" dirty="0">
                <a:latin typeface="楷体_GB2312"/>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rPr>
              <a:t>递归的缺陷：</a:t>
            </a:r>
          </a:p>
          <a:p>
            <a:pPr lvl="2"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函数调用是需要</a:t>
            </a:r>
            <a:r>
              <a:rPr lang="zh-CN" altLang="en-US" sz="2000" dirty="0">
                <a:solidFill>
                  <a:srgbClr val="FF0000"/>
                </a:solidFill>
                <a:latin typeface="楷体_GB2312"/>
                <a:ea typeface="楷体_GB2312"/>
                <a:cs typeface="Times New Roman" panose="02020603050405020304" pitchFamily="18" charset="0"/>
              </a:rPr>
              <a:t>开销、</a:t>
            </a:r>
            <a:r>
              <a:rPr lang="zh-CN" altLang="en-US" sz="2000" dirty="0">
                <a:latin typeface="楷体_GB2312"/>
                <a:ea typeface="楷体_GB2312"/>
                <a:cs typeface="Times New Roman" panose="02020603050405020304" pitchFamily="18" charset="0"/>
              </a:rPr>
              <a:t>栈空间的大小也会限制</a:t>
            </a:r>
            <a:r>
              <a:rPr lang="zh-CN" altLang="en-US" sz="2000" dirty="0">
                <a:solidFill>
                  <a:srgbClr val="FF0000"/>
                </a:solidFill>
                <a:latin typeface="楷体_GB2312"/>
                <a:ea typeface="楷体_GB2312"/>
                <a:cs typeface="Times New Roman" panose="02020603050405020304" pitchFamily="18" charset="0"/>
              </a:rPr>
              <a:t>递归的深度</a:t>
            </a:r>
            <a:r>
              <a:rPr lang="zh-CN" altLang="en-US" sz="2000" dirty="0">
                <a:latin typeface="楷体_GB2312"/>
                <a:ea typeface="楷体_GB2312"/>
                <a:cs typeface="Times New Roman" panose="02020603050405020304" pitchFamily="18" charset="0"/>
              </a:rPr>
              <a:t>。 </a:t>
            </a:r>
          </a:p>
          <a:p>
            <a:pPr lvl="2"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递归算法有时会出现</a:t>
            </a:r>
            <a:r>
              <a:rPr lang="zh-CN" altLang="en-US" sz="2000" dirty="0">
                <a:solidFill>
                  <a:srgbClr val="FF0000"/>
                </a:solidFill>
                <a:latin typeface="楷体_GB2312"/>
                <a:ea typeface="楷体_GB2312"/>
                <a:cs typeface="Times New Roman" panose="02020603050405020304" pitchFamily="18" charset="0"/>
              </a:rPr>
              <a:t>重复计算，</a:t>
            </a:r>
            <a:r>
              <a:rPr lang="zh-CN" altLang="en-US" sz="2000" dirty="0">
                <a:latin typeface="楷体_GB2312"/>
                <a:ea typeface="楷体_GB2312"/>
                <a:cs typeface="Times New Roman" panose="02020603050405020304" pitchFamily="18" charset="0"/>
              </a:rPr>
              <a:t>比如</a:t>
            </a:r>
            <a:r>
              <a:rPr lang="en-US" altLang="zh-CN" sz="2000" dirty="0">
                <a:latin typeface="楷体_GB2312"/>
                <a:ea typeface="楷体_GB2312"/>
                <a:cs typeface="Times New Roman" panose="02020603050405020304" pitchFamily="18" charset="0"/>
              </a:rPr>
              <a:t>fib(n-2)</a:t>
            </a:r>
            <a:r>
              <a:rPr lang="zh-CN" altLang="en-US" sz="2000" dirty="0">
                <a:latin typeface="楷体_GB2312"/>
                <a:ea typeface="楷体_GB2312"/>
                <a:cs typeface="Times New Roman" panose="02020603050405020304" pitchFamily="18" charset="0"/>
              </a:rPr>
              <a:t>。 </a:t>
            </a:r>
          </a:p>
        </p:txBody>
      </p:sp>
      <p:sp>
        <p:nvSpPr>
          <p:cNvPr id="4" name="Rectangle 2">
            <a:extLst>
              <a:ext uri="{FF2B5EF4-FFF2-40B4-BE49-F238E27FC236}">
                <a16:creationId xmlns:a16="http://schemas.microsoft.com/office/drawing/2014/main" id="{7804AFE7-120E-4514-AC4B-4E4615BF3552}"/>
              </a:ext>
            </a:extLst>
          </p:cNvPr>
          <p:cNvSpPr txBox="1">
            <a:spLocks noChangeArrowheads="1"/>
          </p:cNvSpPr>
          <p:nvPr/>
        </p:nvSpPr>
        <p:spPr bwMode="auto">
          <a:xfrm>
            <a:off x="1403648" y="2637"/>
            <a:ext cx="7405688"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4.4 </a:t>
            </a:r>
            <a:r>
              <a:rPr lang="zh-CN" altLang="en-US" sz="4000" kern="0" dirty="0">
                <a:solidFill>
                  <a:schemeClr val="tx2"/>
                </a:solidFill>
                <a:latin typeface="楷体_GB2312"/>
                <a:ea typeface="楷体_GB2312"/>
                <a:cs typeface="+mj-cs"/>
              </a:rPr>
              <a:t>递归函数</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BD5AEFB3-1937-4191-A33C-A2B0C26B9A33}"/>
              </a:ext>
            </a:extLst>
          </p:cNvPr>
          <p:cNvSpPr>
            <a:spLocks noGrp="1"/>
          </p:cNvSpPr>
          <p:nvPr>
            <p:ph type="sldNum" sz="quarter" idx="12"/>
          </p:nvPr>
        </p:nvSpPr>
        <p:spPr/>
        <p:txBody>
          <a:bodyPr/>
          <a:lstStyle/>
          <a:p>
            <a:pPr>
              <a:defRPr/>
            </a:pPr>
            <a:fld id="{94D79B57-46CD-4E8B-94CA-92096A47F80F}" type="slidenum">
              <a:rPr lang="zh-CN" altLang="en-US"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3EB6A04-BCD8-4AD6-992B-C884159C22F3}"/>
              </a:ext>
            </a:extLst>
          </p:cNvPr>
          <p:cNvSpPr>
            <a:spLocks noGrp="1" noChangeArrowheads="1"/>
          </p:cNvSpPr>
          <p:nvPr>
            <p:ph type="title" idx="4294967295"/>
          </p:nvPr>
        </p:nvSpPr>
        <p:spPr>
          <a:xfrm>
            <a:off x="1379161" y="16356"/>
            <a:ext cx="7010400" cy="1527175"/>
          </a:xfrm>
        </p:spPr>
        <p:txBody>
          <a:bodyPr/>
          <a:lstStyle/>
          <a:p>
            <a:pPr eaLnBrk="1" hangingPunct="1"/>
            <a:r>
              <a:rPr lang="zh-CN" altLang="zh-CN" sz="4000" dirty="0">
                <a:ea typeface="楷体_GB2312"/>
              </a:rPr>
              <a:t>例：解汉诺塔问题</a:t>
            </a:r>
          </a:p>
        </p:txBody>
      </p:sp>
      <p:sp>
        <p:nvSpPr>
          <p:cNvPr id="53263" name="Text Box 15">
            <a:extLst>
              <a:ext uri="{FF2B5EF4-FFF2-40B4-BE49-F238E27FC236}">
                <a16:creationId xmlns:a16="http://schemas.microsoft.com/office/drawing/2014/main" id="{72786A9C-C60E-419E-8823-FB87BC9B1C0A}"/>
              </a:ext>
            </a:extLst>
          </p:cNvPr>
          <p:cNvSpPr txBox="1">
            <a:spLocks noChangeArrowheads="1"/>
          </p:cNvSpPr>
          <p:nvPr/>
        </p:nvSpPr>
        <p:spPr bwMode="auto">
          <a:xfrm>
            <a:off x="350044" y="1471424"/>
            <a:ext cx="8443912" cy="2677656"/>
          </a:xfrm>
          <a:prstGeom prst="rect">
            <a:avLst/>
          </a:prstGeom>
          <a:noFill/>
          <a:ln w="9525">
            <a:noFill/>
            <a:miter lim="800000"/>
            <a:headEnd/>
            <a:tailEnd/>
          </a:ln>
        </p:spPr>
        <p:txBody>
          <a:bodyPr>
            <a:spAutoFit/>
          </a:bodyPr>
          <a:lstStyle/>
          <a:p>
            <a:pPr eaLnBrk="1" hangingPunct="1">
              <a:buFont typeface="Arial" panose="020B0604020202020204" pitchFamily="34" charset="0"/>
              <a:buChar char="•"/>
              <a:defRPr/>
            </a:pPr>
            <a:r>
              <a:rPr lang="zh-CN" altLang="en-US" sz="2400" b="1" dirty="0">
                <a:ea typeface="楷体_GB2312"/>
              </a:rPr>
              <a:t> 汉诺塔问题：有</a:t>
            </a:r>
            <a:r>
              <a:rPr lang="en-GB" altLang="en-US" sz="2400" b="1" dirty="0">
                <a:ea typeface="楷体_GB2312"/>
              </a:rPr>
              <a:t>A</a:t>
            </a:r>
            <a:r>
              <a:rPr lang="zh-CN" altLang="en-US" sz="2400" b="1" dirty="0">
                <a:ea typeface="楷体_GB2312"/>
              </a:rPr>
              <a:t>，</a:t>
            </a:r>
            <a:r>
              <a:rPr lang="en-GB" altLang="en-US" sz="2400" b="1" dirty="0">
                <a:ea typeface="楷体_GB2312"/>
              </a:rPr>
              <a:t>B</a:t>
            </a:r>
            <a:r>
              <a:rPr lang="zh-CN" altLang="en-US" sz="2400" b="1" dirty="0">
                <a:ea typeface="楷体_GB2312"/>
              </a:rPr>
              <a:t>，</a:t>
            </a:r>
            <a:r>
              <a:rPr lang="en-GB" altLang="en-US" sz="2400" b="1" dirty="0">
                <a:ea typeface="楷体_GB2312"/>
              </a:rPr>
              <a:t>C</a:t>
            </a:r>
            <a:r>
              <a:rPr lang="zh-CN" altLang="en-US" sz="2400" b="1" dirty="0">
                <a:ea typeface="楷体_GB2312"/>
              </a:rPr>
              <a:t>三个柱子，柱子</a:t>
            </a:r>
            <a:r>
              <a:rPr lang="en-GB" altLang="en-US" sz="2400" b="1" dirty="0">
                <a:ea typeface="楷体_GB2312"/>
              </a:rPr>
              <a:t>A</a:t>
            </a:r>
            <a:r>
              <a:rPr lang="zh-CN" altLang="en-US" sz="2400" b="1" dirty="0">
                <a:ea typeface="楷体_GB2312"/>
              </a:rPr>
              <a:t>上穿有</a:t>
            </a:r>
            <a:r>
              <a:rPr lang="en-GB" altLang="en-US" sz="2400" b="1" dirty="0">
                <a:ea typeface="楷体_GB2312"/>
              </a:rPr>
              <a:t>n</a:t>
            </a:r>
            <a:r>
              <a:rPr lang="zh-CN" altLang="en-US" sz="2400" b="1" dirty="0">
                <a:ea typeface="楷体_GB2312"/>
              </a:rPr>
              <a:t>个大小不同的圆盘，大盘在下，小盘在上。现要把柱子</a:t>
            </a:r>
            <a:r>
              <a:rPr lang="en-GB" altLang="en-US" sz="2400" b="1" dirty="0">
                <a:ea typeface="楷体_GB2312"/>
              </a:rPr>
              <a:t>A</a:t>
            </a:r>
            <a:r>
              <a:rPr lang="zh-CN" altLang="en-US" sz="2400" b="1" dirty="0">
                <a:ea typeface="楷体_GB2312"/>
              </a:rPr>
              <a:t>上的所有圆盘移到柱子</a:t>
            </a:r>
            <a:r>
              <a:rPr lang="en-GB" altLang="en-US" sz="2400" b="1" dirty="0">
                <a:ea typeface="楷体_GB2312"/>
              </a:rPr>
              <a:t>B</a:t>
            </a:r>
            <a:r>
              <a:rPr lang="zh-CN" altLang="en-US" sz="2400" b="1" dirty="0">
                <a:ea typeface="楷体_GB2312"/>
              </a:rPr>
              <a:t>上，要求每次只能移动一个圆盘，且</a:t>
            </a:r>
            <a:r>
              <a:rPr lang="zh-CN" altLang="en-US" sz="2400" b="1" dirty="0">
                <a:solidFill>
                  <a:srgbClr val="FF0000"/>
                </a:solidFill>
                <a:ea typeface="楷体_GB2312"/>
              </a:rPr>
              <a:t>大盘不能放在小盘上</a:t>
            </a:r>
            <a:r>
              <a:rPr lang="zh-CN" altLang="en-US" sz="2400" b="1" dirty="0">
                <a:ea typeface="楷体_GB2312"/>
              </a:rPr>
              <a:t>，移动时可借助柱子</a:t>
            </a:r>
            <a:r>
              <a:rPr lang="en-GB" altLang="en-US" sz="2400" b="1" dirty="0">
                <a:ea typeface="楷体_GB2312"/>
              </a:rPr>
              <a:t>C</a:t>
            </a:r>
            <a:r>
              <a:rPr lang="zh-CN" altLang="en-US" sz="2400" b="1" dirty="0">
                <a:ea typeface="楷体_GB2312"/>
              </a:rPr>
              <a:t>。编写一个C++函数给出移动步骤。</a:t>
            </a:r>
            <a:endParaRPr lang="en-US" altLang="zh-CN" sz="2400" b="1" dirty="0">
              <a:ea typeface="楷体_GB2312"/>
            </a:endParaRPr>
          </a:p>
          <a:p>
            <a:pPr eaLnBrk="1" hangingPunct="1">
              <a:buFont typeface="Arial" panose="020B0604020202020204" pitchFamily="34" charset="0"/>
              <a:buChar char="•"/>
              <a:defRPr/>
            </a:pPr>
            <a:r>
              <a:rPr lang="zh-CN" altLang="en-US" sz="2400" b="1" dirty="0">
                <a:ea typeface="楷体_GB2312"/>
              </a:rPr>
              <a:t>如：</a:t>
            </a:r>
            <a:r>
              <a:rPr lang="en-GB" altLang="en-US" sz="2400" b="1" dirty="0">
                <a:ea typeface="楷体_GB2312"/>
              </a:rPr>
              <a:t>n=3</a:t>
            </a:r>
            <a:r>
              <a:rPr lang="zh-CN" altLang="en-US" sz="2400" b="1" dirty="0">
                <a:ea typeface="楷体_GB2312"/>
              </a:rPr>
              <a:t>时，移动步骤为：</a:t>
            </a:r>
            <a:r>
              <a:rPr lang="en-GB" altLang="en-US" sz="2400" b="1" dirty="0">
                <a:ea typeface="楷体_GB2312"/>
              </a:rPr>
              <a:t>A</a:t>
            </a:r>
            <a:r>
              <a:rPr lang="en-GB" altLang="en-US" sz="2400" b="1" dirty="0">
                <a:ea typeface="楷体_GB2312"/>
                <a:sym typeface="Wingdings" pitchFamily="2" charset="2"/>
              </a:rPr>
              <a:t></a:t>
            </a:r>
            <a:r>
              <a:rPr lang="en-GB" altLang="en-US" sz="2400" b="1" dirty="0">
                <a:ea typeface="楷体_GB2312"/>
              </a:rPr>
              <a:t>B,A</a:t>
            </a:r>
            <a:r>
              <a:rPr lang="en-GB" altLang="en-US" sz="2400" b="1" dirty="0">
                <a:ea typeface="楷体_GB2312"/>
                <a:sym typeface="Wingdings" pitchFamily="2" charset="2"/>
              </a:rPr>
              <a:t></a:t>
            </a:r>
            <a:r>
              <a:rPr lang="en-GB" altLang="en-US" sz="2400" b="1" dirty="0">
                <a:ea typeface="楷体_GB2312"/>
              </a:rPr>
              <a:t>C,B</a:t>
            </a:r>
            <a:r>
              <a:rPr lang="en-GB" altLang="en-US" sz="2400" b="1" dirty="0">
                <a:ea typeface="楷体_GB2312"/>
                <a:sym typeface="Wingdings" pitchFamily="2" charset="2"/>
              </a:rPr>
              <a:t></a:t>
            </a:r>
            <a:r>
              <a:rPr lang="en-GB" altLang="en-US" sz="2400" b="1" dirty="0">
                <a:ea typeface="楷体_GB2312"/>
              </a:rPr>
              <a:t>C,A</a:t>
            </a:r>
            <a:r>
              <a:rPr lang="en-GB" altLang="en-US" sz="2400" b="1" dirty="0">
                <a:ea typeface="楷体_GB2312"/>
                <a:sym typeface="Wingdings" pitchFamily="2" charset="2"/>
              </a:rPr>
              <a:t></a:t>
            </a:r>
            <a:r>
              <a:rPr lang="en-GB" altLang="en-US" sz="2400" b="1" dirty="0">
                <a:ea typeface="楷体_GB2312"/>
              </a:rPr>
              <a:t>B,C</a:t>
            </a:r>
            <a:r>
              <a:rPr lang="en-GB" altLang="en-US" sz="2400" b="1" dirty="0">
                <a:ea typeface="楷体_GB2312"/>
                <a:sym typeface="Wingdings" pitchFamily="2" charset="2"/>
              </a:rPr>
              <a:t></a:t>
            </a:r>
            <a:r>
              <a:rPr lang="en-GB" altLang="en-US" sz="2400" b="1" dirty="0">
                <a:ea typeface="楷体_GB2312"/>
              </a:rPr>
              <a:t>A,C</a:t>
            </a:r>
            <a:r>
              <a:rPr lang="en-GB" altLang="en-US" sz="2400" b="1" dirty="0">
                <a:ea typeface="楷体_GB2312"/>
                <a:sym typeface="Wingdings" pitchFamily="2" charset="2"/>
              </a:rPr>
              <a:t></a:t>
            </a:r>
            <a:r>
              <a:rPr lang="en-GB" altLang="en-US" sz="2400" b="1" dirty="0">
                <a:ea typeface="楷体_GB2312"/>
              </a:rPr>
              <a:t>B,A</a:t>
            </a:r>
            <a:r>
              <a:rPr lang="en-GB" altLang="en-US" sz="2400" b="1" dirty="0">
                <a:ea typeface="楷体_GB2312"/>
                <a:sym typeface="Wingdings" pitchFamily="2" charset="2"/>
              </a:rPr>
              <a:t></a:t>
            </a:r>
            <a:r>
              <a:rPr lang="en-GB" altLang="en-US" sz="2400" b="1" dirty="0">
                <a:ea typeface="楷体_GB2312"/>
              </a:rPr>
              <a:t>B</a:t>
            </a:r>
            <a:r>
              <a:rPr lang="zh-CN" altLang="en-US" sz="2400" b="1" dirty="0">
                <a:ea typeface="楷体_GB2312"/>
              </a:rPr>
              <a:t>。</a:t>
            </a:r>
            <a:r>
              <a:rPr lang="zh-CN" altLang="en-US" sz="2400" dirty="0">
                <a:effectLst>
                  <a:outerShdw blurRad="38100" dist="38100" dir="2700000" algn="tl">
                    <a:srgbClr val="C0C0C0"/>
                  </a:outerShdw>
                </a:effectLst>
                <a:ea typeface="楷体_GB2312"/>
              </a:rPr>
              <a:t> </a:t>
            </a:r>
          </a:p>
        </p:txBody>
      </p:sp>
      <p:grpSp>
        <p:nvGrpSpPr>
          <p:cNvPr id="2" name="组合 1">
            <a:extLst>
              <a:ext uri="{FF2B5EF4-FFF2-40B4-BE49-F238E27FC236}">
                <a16:creationId xmlns:a16="http://schemas.microsoft.com/office/drawing/2014/main" id="{D074A98F-00C3-415E-AEB9-DC1E918F54CD}"/>
              </a:ext>
            </a:extLst>
          </p:cNvPr>
          <p:cNvGrpSpPr/>
          <p:nvPr/>
        </p:nvGrpSpPr>
        <p:grpSpPr>
          <a:xfrm>
            <a:off x="1619672" y="4198639"/>
            <a:ext cx="5670356" cy="2096690"/>
            <a:chOff x="1619672" y="4198639"/>
            <a:chExt cx="5670356" cy="2096690"/>
          </a:xfrm>
        </p:grpSpPr>
        <p:sp>
          <p:nvSpPr>
            <p:cNvPr id="69646" name="Line 12">
              <a:extLst>
                <a:ext uri="{FF2B5EF4-FFF2-40B4-BE49-F238E27FC236}">
                  <a16:creationId xmlns:a16="http://schemas.microsoft.com/office/drawing/2014/main" id="{4F671C54-295D-4A42-AD97-B143CFB82FC7}"/>
                </a:ext>
              </a:extLst>
            </p:cNvPr>
            <p:cNvSpPr>
              <a:spLocks noChangeShapeType="1"/>
            </p:cNvSpPr>
            <p:nvPr/>
          </p:nvSpPr>
          <p:spPr bwMode="auto">
            <a:xfrm flipV="1">
              <a:off x="2528516" y="4207393"/>
              <a:ext cx="0" cy="1727358"/>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Line 13">
              <a:extLst>
                <a:ext uri="{FF2B5EF4-FFF2-40B4-BE49-F238E27FC236}">
                  <a16:creationId xmlns:a16="http://schemas.microsoft.com/office/drawing/2014/main" id="{2AB50632-1EC9-4EB5-B575-3E70821464E6}"/>
                </a:ext>
              </a:extLst>
            </p:cNvPr>
            <p:cNvSpPr>
              <a:spLocks noChangeShapeType="1"/>
            </p:cNvSpPr>
            <p:nvPr/>
          </p:nvSpPr>
          <p:spPr bwMode="auto">
            <a:xfrm flipV="1">
              <a:off x="4765670" y="4251160"/>
              <a:ext cx="0" cy="1727358"/>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14">
              <a:extLst>
                <a:ext uri="{FF2B5EF4-FFF2-40B4-BE49-F238E27FC236}">
                  <a16:creationId xmlns:a16="http://schemas.microsoft.com/office/drawing/2014/main" id="{2B13E85C-DBB8-4679-9BD8-935A50983A6B}"/>
                </a:ext>
              </a:extLst>
            </p:cNvPr>
            <p:cNvSpPr>
              <a:spLocks noChangeShapeType="1"/>
            </p:cNvSpPr>
            <p:nvPr/>
          </p:nvSpPr>
          <p:spPr bwMode="auto">
            <a:xfrm flipV="1">
              <a:off x="7072735" y="4198639"/>
              <a:ext cx="0" cy="1727358"/>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7" name="Text Box 16">
              <a:extLst>
                <a:ext uri="{FF2B5EF4-FFF2-40B4-BE49-F238E27FC236}">
                  <a16:creationId xmlns:a16="http://schemas.microsoft.com/office/drawing/2014/main" id="{F50EB071-338E-4DBA-ACBB-856B9654E2F3}"/>
                </a:ext>
              </a:extLst>
            </p:cNvPr>
            <p:cNvSpPr txBox="1">
              <a:spLocks noChangeArrowheads="1"/>
            </p:cNvSpPr>
            <p:nvPr/>
          </p:nvSpPr>
          <p:spPr bwMode="auto">
            <a:xfrm>
              <a:off x="2341237" y="5925997"/>
              <a:ext cx="49487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b="1" dirty="0">
                  <a:latin typeface="Verdana" panose="020B0604030504040204" pitchFamily="34" charset="0"/>
                  <a:ea typeface="宋体" panose="02010600030101010101" pitchFamily="2" charset="-122"/>
                </a:rPr>
                <a:t>A                           B                           C</a:t>
              </a:r>
            </a:p>
          </p:txBody>
        </p:sp>
        <p:sp>
          <p:nvSpPr>
            <p:cNvPr id="69638" name="Line 4">
              <a:extLst>
                <a:ext uri="{FF2B5EF4-FFF2-40B4-BE49-F238E27FC236}">
                  <a16:creationId xmlns:a16="http://schemas.microsoft.com/office/drawing/2014/main" id="{51E63C00-D372-4338-A5F3-CF2671F061B1}"/>
                </a:ext>
              </a:extLst>
            </p:cNvPr>
            <p:cNvSpPr>
              <a:spLocks noChangeShapeType="1"/>
            </p:cNvSpPr>
            <p:nvPr/>
          </p:nvSpPr>
          <p:spPr bwMode="auto">
            <a:xfrm>
              <a:off x="1829405" y="5660474"/>
              <a:ext cx="1468132"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5">
              <a:extLst>
                <a:ext uri="{FF2B5EF4-FFF2-40B4-BE49-F238E27FC236}">
                  <a16:creationId xmlns:a16="http://schemas.microsoft.com/office/drawing/2014/main" id="{3EE6A50B-D671-454F-8645-BA515EC7B268}"/>
                </a:ext>
              </a:extLst>
            </p:cNvPr>
            <p:cNvSpPr>
              <a:spLocks noChangeShapeType="1"/>
            </p:cNvSpPr>
            <p:nvPr/>
          </p:nvSpPr>
          <p:spPr bwMode="auto">
            <a:xfrm>
              <a:off x="1916794" y="5498534"/>
              <a:ext cx="1258399"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6">
              <a:extLst>
                <a:ext uri="{FF2B5EF4-FFF2-40B4-BE49-F238E27FC236}">
                  <a16:creationId xmlns:a16="http://schemas.microsoft.com/office/drawing/2014/main" id="{B3F91F20-F924-428C-B545-A6EA127949D8}"/>
                </a:ext>
              </a:extLst>
            </p:cNvPr>
            <p:cNvSpPr>
              <a:spLocks noChangeShapeType="1"/>
            </p:cNvSpPr>
            <p:nvPr/>
          </p:nvSpPr>
          <p:spPr bwMode="auto">
            <a:xfrm>
              <a:off x="1986705" y="5336594"/>
              <a:ext cx="1101099" cy="17507"/>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Line 7">
              <a:extLst>
                <a:ext uri="{FF2B5EF4-FFF2-40B4-BE49-F238E27FC236}">
                  <a16:creationId xmlns:a16="http://schemas.microsoft.com/office/drawing/2014/main" id="{60993209-0077-457F-8824-4D9EA61879F2}"/>
                </a:ext>
              </a:extLst>
            </p:cNvPr>
            <p:cNvSpPr>
              <a:spLocks noChangeShapeType="1"/>
            </p:cNvSpPr>
            <p:nvPr/>
          </p:nvSpPr>
          <p:spPr bwMode="auto">
            <a:xfrm>
              <a:off x="2196438" y="5043352"/>
              <a:ext cx="681633"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8">
              <a:extLst>
                <a:ext uri="{FF2B5EF4-FFF2-40B4-BE49-F238E27FC236}">
                  <a16:creationId xmlns:a16="http://schemas.microsoft.com/office/drawing/2014/main" id="{D023CD28-BABD-45DB-B9D6-CAD8FB419584}"/>
                </a:ext>
              </a:extLst>
            </p:cNvPr>
            <p:cNvSpPr>
              <a:spLocks noChangeShapeType="1"/>
            </p:cNvSpPr>
            <p:nvPr/>
          </p:nvSpPr>
          <p:spPr bwMode="auto">
            <a:xfrm>
              <a:off x="2336260" y="4881412"/>
              <a:ext cx="419466"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9">
              <a:extLst>
                <a:ext uri="{FF2B5EF4-FFF2-40B4-BE49-F238E27FC236}">
                  <a16:creationId xmlns:a16="http://schemas.microsoft.com/office/drawing/2014/main" id="{FA7D2C65-35AB-4A31-865B-B9623D69C98A}"/>
                </a:ext>
              </a:extLst>
            </p:cNvPr>
            <p:cNvSpPr>
              <a:spLocks noChangeShapeType="1"/>
            </p:cNvSpPr>
            <p:nvPr/>
          </p:nvSpPr>
          <p:spPr bwMode="auto">
            <a:xfrm>
              <a:off x="1724539" y="5800530"/>
              <a:ext cx="1677866"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10">
              <a:extLst>
                <a:ext uri="{FF2B5EF4-FFF2-40B4-BE49-F238E27FC236}">
                  <a16:creationId xmlns:a16="http://schemas.microsoft.com/office/drawing/2014/main" id="{AC6081D7-8A94-4587-90D5-2CE18A2A52FB}"/>
                </a:ext>
              </a:extLst>
            </p:cNvPr>
            <p:cNvSpPr>
              <a:spLocks noChangeShapeType="1"/>
            </p:cNvSpPr>
            <p:nvPr/>
          </p:nvSpPr>
          <p:spPr bwMode="auto">
            <a:xfrm>
              <a:off x="1619672" y="5962470"/>
              <a:ext cx="1887599"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11">
              <a:extLst>
                <a:ext uri="{FF2B5EF4-FFF2-40B4-BE49-F238E27FC236}">
                  <a16:creationId xmlns:a16="http://schemas.microsoft.com/office/drawing/2014/main" id="{B626423B-90CA-41F9-A9A7-91F4DCC71EB9}"/>
                </a:ext>
              </a:extLst>
            </p:cNvPr>
            <p:cNvSpPr>
              <a:spLocks noChangeShapeType="1"/>
            </p:cNvSpPr>
            <p:nvPr/>
          </p:nvSpPr>
          <p:spPr bwMode="auto">
            <a:xfrm>
              <a:off x="2126527" y="5183408"/>
              <a:ext cx="838933"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a:extLst>
              <a:ext uri="{FF2B5EF4-FFF2-40B4-BE49-F238E27FC236}">
                <a16:creationId xmlns:a16="http://schemas.microsoft.com/office/drawing/2014/main" id="{394256B3-0C0A-4E7F-96FE-BCD1530EAE85}"/>
              </a:ext>
            </a:extLst>
          </p:cNvPr>
          <p:cNvSpPr>
            <a:spLocks noGrp="1"/>
          </p:cNvSpPr>
          <p:nvPr>
            <p:ph type="sldNum" sz="quarter" idx="12"/>
          </p:nvPr>
        </p:nvSpPr>
        <p:spPr/>
        <p:txBody>
          <a:bodyPr/>
          <a:lstStyle/>
          <a:p>
            <a:pPr>
              <a:defRPr/>
            </a:pPr>
            <a:fld id="{94D79B57-46CD-4E8B-94CA-92096A47F80F}" type="slidenum">
              <a:rPr lang="zh-CN" altLang="en-US"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C1B742D3-DE2D-4888-BED4-47BDC820C9CC}"/>
              </a:ext>
            </a:extLst>
          </p:cNvPr>
          <p:cNvSpPr>
            <a:spLocks noGrp="1" noChangeArrowheads="1"/>
          </p:cNvSpPr>
          <p:nvPr>
            <p:ph type="body" idx="4294967295"/>
          </p:nvPr>
        </p:nvSpPr>
        <p:spPr>
          <a:xfrm>
            <a:off x="395287" y="1844824"/>
            <a:ext cx="8353425" cy="3400425"/>
          </a:xfrm>
        </p:spPr>
        <p:txBody>
          <a:bodyPr/>
          <a:lstStyle/>
          <a:p>
            <a:pPr marL="442913" indent="-442913" eaLnBrk="1" hangingPunct="1">
              <a:lnSpc>
                <a:spcPct val="90000"/>
              </a:lnSpc>
            </a:pPr>
            <a:r>
              <a:rPr lang="zh-CN" altLang="en-US" sz="2800" dirty="0">
                <a:latin typeface="Times New Roman" panose="02020603050405020304" pitchFamily="18" charset="0"/>
                <a:ea typeface="楷体_GB2312"/>
                <a:cs typeface="Times New Roman" panose="02020603050405020304" pitchFamily="18" charset="0"/>
              </a:rPr>
              <a:t>通过三个圆盘的汉诺塔问题可知：</a:t>
            </a:r>
            <a:endParaRPr lang="en-US" altLang="zh-CN" sz="2800" dirty="0">
              <a:latin typeface="Times New Roman" panose="02020603050405020304" pitchFamily="18" charset="0"/>
              <a:ea typeface="楷体_GB2312"/>
              <a:cs typeface="Times New Roman" panose="02020603050405020304" pitchFamily="18" charset="0"/>
            </a:endParaRPr>
          </a:p>
          <a:p>
            <a:pPr marL="842963" lvl="1" indent="-442913"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结束条件：当n=1时，只要把圆盘从A移至B就可以了（输出：A</a:t>
            </a:r>
            <a:r>
              <a:rPr lang="en-GB" altLang="en-US" sz="2400" dirty="0">
                <a:latin typeface="Times New Roman" panose="02020603050405020304" pitchFamily="18" charset="0"/>
                <a:ea typeface="楷体_GB2312"/>
                <a:cs typeface="Times New Roman" panose="02020603050405020304" pitchFamily="18" charset="0"/>
                <a:sym typeface="Wingdings" panose="05000000000000000000" pitchFamily="2" charset="2"/>
              </a:rPr>
              <a:t></a:t>
            </a:r>
            <a:r>
              <a:rPr lang="en-GB" altLang="en-US" sz="2400" dirty="0">
                <a:latin typeface="Times New Roman" panose="02020603050405020304" pitchFamily="18" charset="0"/>
                <a:ea typeface="楷体_GB2312"/>
                <a:cs typeface="Times New Roman" panose="02020603050405020304" pitchFamily="18" charset="0"/>
              </a:rPr>
              <a:t>B</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marL="442913" indent="-442913" eaLnBrk="1" hangingPunct="1">
              <a:lnSpc>
                <a:spcPct val="90000"/>
              </a:lnSpc>
            </a:pPr>
            <a:endParaRPr lang="en-US" altLang="zh-CN" sz="1000" dirty="0">
              <a:latin typeface="Times New Roman" panose="02020603050405020304" pitchFamily="18" charset="0"/>
              <a:ea typeface="楷体_GB2312"/>
              <a:cs typeface="Times New Roman" panose="02020603050405020304" pitchFamily="18" charset="0"/>
            </a:endParaRPr>
          </a:p>
          <a:p>
            <a:pPr marL="842963" lvl="1" indent="-442913" eaLnBrk="1" hangingPunct="1">
              <a:lnSpc>
                <a:spcPct val="9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递归条件：当n大于1时，我们可以把该问题分解成下面的三个子问题：</a:t>
            </a:r>
            <a:endParaRPr lang="en-US" altLang="zh-CN" sz="2400" dirty="0">
              <a:latin typeface="Times New Roman" panose="02020603050405020304" pitchFamily="18" charset="0"/>
              <a:ea typeface="楷体_GB2312"/>
              <a:cs typeface="Times New Roman" panose="02020603050405020304" pitchFamily="18" charset="0"/>
            </a:endParaRPr>
          </a:p>
          <a:p>
            <a:pPr marL="1243013" lvl="2" indent="-442913" eaLnBrk="1" hangingPunct="1">
              <a:lnSpc>
                <a:spcPct val="90000"/>
              </a:lnSpc>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把n-1个圆盘从柱子A</a:t>
            </a:r>
            <a:r>
              <a:rPr lang="en-US" altLang="zh-CN" sz="2000" dirty="0" err="1">
                <a:latin typeface="Times New Roman" panose="02020603050405020304" pitchFamily="18" charset="0"/>
                <a:ea typeface="楷体_GB2312"/>
                <a:cs typeface="Times New Roman" panose="02020603050405020304" pitchFamily="18" charset="0"/>
              </a:rPr>
              <a:t>借助</a:t>
            </a:r>
            <a:r>
              <a:rPr lang="zh-CN" altLang="en-US" sz="2000" dirty="0">
                <a:latin typeface="Times New Roman" panose="02020603050405020304" pitchFamily="18" charset="0"/>
                <a:ea typeface="楷体_GB2312"/>
                <a:cs typeface="Times New Roman" panose="02020603050405020304" pitchFamily="18" charset="0"/>
              </a:rPr>
              <a:t>柱子</a:t>
            </a:r>
            <a:r>
              <a:rPr lang="en-US" altLang="zh-CN" sz="2000" dirty="0">
                <a:latin typeface="Times New Roman" panose="02020603050405020304" pitchFamily="18" charset="0"/>
                <a:ea typeface="楷体_GB2312"/>
                <a:cs typeface="Times New Roman" panose="02020603050405020304" pitchFamily="18" charset="0"/>
              </a:rPr>
              <a:t>B</a:t>
            </a:r>
            <a:r>
              <a:rPr lang="zh-CN" altLang="en-US" sz="2000" dirty="0">
                <a:latin typeface="Times New Roman" panose="02020603050405020304" pitchFamily="18" charset="0"/>
                <a:ea typeface="楷体_GB2312"/>
                <a:cs typeface="Times New Roman" panose="02020603050405020304" pitchFamily="18" charset="0"/>
              </a:rPr>
              <a:t>移到柱子C</a:t>
            </a:r>
            <a:endParaRPr lang="en-US" altLang="zh-CN" sz="2000" dirty="0">
              <a:latin typeface="Times New Roman" panose="02020603050405020304" pitchFamily="18" charset="0"/>
              <a:ea typeface="楷体_GB2312"/>
              <a:cs typeface="Times New Roman" panose="02020603050405020304" pitchFamily="18" charset="0"/>
            </a:endParaRPr>
          </a:p>
          <a:p>
            <a:pPr marL="1243013" lvl="2" indent="-442913" eaLnBrk="1" hangingPunct="1">
              <a:lnSpc>
                <a:spcPct val="90000"/>
              </a:lnSpc>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把第n个圆盘从柱子A </a:t>
            </a:r>
            <a:r>
              <a:rPr lang="en-US" altLang="zh-CN" sz="2000" dirty="0" err="1">
                <a:latin typeface="Times New Roman" panose="02020603050405020304" pitchFamily="18" charset="0"/>
                <a:ea typeface="楷体_GB2312"/>
                <a:cs typeface="Times New Roman" panose="02020603050405020304" pitchFamily="18" charset="0"/>
              </a:rPr>
              <a:t>移到柱子</a:t>
            </a:r>
            <a:r>
              <a:rPr lang="zh-CN" altLang="en-US" sz="2000" dirty="0">
                <a:latin typeface="Times New Roman" panose="02020603050405020304" pitchFamily="18" charset="0"/>
                <a:ea typeface="楷体_GB2312"/>
                <a:cs typeface="Times New Roman" panose="02020603050405020304" pitchFamily="18" charset="0"/>
              </a:rPr>
              <a:t>B</a:t>
            </a:r>
            <a:endParaRPr lang="en-US" altLang="zh-CN" sz="2000" dirty="0">
              <a:latin typeface="Times New Roman" panose="02020603050405020304" pitchFamily="18" charset="0"/>
              <a:ea typeface="楷体_GB2312"/>
              <a:cs typeface="Times New Roman" panose="02020603050405020304" pitchFamily="18" charset="0"/>
            </a:endParaRPr>
          </a:p>
          <a:p>
            <a:pPr marL="1243013" lvl="2" indent="-442913" eaLnBrk="1" hangingPunct="1">
              <a:lnSpc>
                <a:spcPct val="90000"/>
              </a:lnSpc>
              <a:buFont typeface="Wingdings" panose="05000000000000000000" pitchFamily="2" charset="2"/>
              <a:buChar char="Ø"/>
            </a:pPr>
            <a:r>
              <a:rPr lang="zh-CN" altLang="en-US" sz="2000" dirty="0">
                <a:latin typeface="Times New Roman" panose="02020603050405020304" pitchFamily="18" charset="0"/>
                <a:ea typeface="楷体_GB2312"/>
                <a:cs typeface="Times New Roman" panose="02020603050405020304" pitchFamily="18" charset="0"/>
              </a:rPr>
              <a:t>把n-1个圆盘从柱子C </a:t>
            </a:r>
            <a:r>
              <a:rPr lang="en-US" altLang="zh-CN" sz="2000" dirty="0" err="1">
                <a:latin typeface="Times New Roman" panose="02020603050405020304" pitchFamily="18" charset="0"/>
                <a:ea typeface="楷体_GB2312"/>
                <a:cs typeface="Times New Roman" panose="02020603050405020304" pitchFamily="18" charset="0"/>
              </a:rPr>
              <a:t>借助</a:t>
            </a:r>
            <a:r>
              <a:rPr lang="zh-CN" altLang="en-US" sz="2000" dirty="0">
                <a:latin typeface="Times New Roman" panose="02020603050405020304" pitchFamily="18" charset="0"/>
                <a:ea typeface="楷体_GB2312"/>
                <a:cs typeface="Times New Roman" panose="02020603050405020304" pitchFamily="18" charset="0"/>
              </a:rPr>
              <a:t>柱子</a:t>
            </a:r>
            <a:r>
              <a:rPr lang="en-US" altLang="zh-CN" sz="2000" dirty="0">
                <a:latin typeface="Times New Roman" panose="02020603050405020304" pitchFamily="18" charset="0"/>
                <a:ea typeface="楷体_GB2312"/>
                <a:cs typeface="Times New Roman" panose="02020603050405020304" pitchFamily="18" charset="0"/>
              </a:rPr>
              <a:t>A</a:t>
            </a:r>
            <a:r>
              <a:rPr lang="zh-CN" altLang="en-US" sz="2000" dirty="0">
                <a:latin typeface="Times New Roman" panose="02020603050405020304" pitchFamily="18" charset="0"/>
                <a:ea typeface="楷体_GB2312"/>
                <a:cs typeface="Times New Roman" panose="02020603050405020304" pitchFamily="18" charset="0"/>
              </a:rPr>
              <a:t>移到柱子B</a:t>
            </a:r>
          </a:p>
        </p:txBody>
      </p:sp>
      <p:sp>
        <p:nvSpPr>
          <p:cNvPr id="4" name="Rectangle 2">
            <a:extLst>
              <a:ext uri="{FF2B5EF4-FFF2-40B4-BE49-F238E27FC236}">
                <a16:creationId xmlns:a16="http://schemas.microsoft.com/office/drawing/2014/main" id="{25FA7933-2C4C-4E69-AC31-0B77A908B145}"/>
              </a:ext>
            </a:extLst>
          </p:cNvPr>
          <p:cNvSpPr txBox="1">
            <a:spLocks noChangeArrowheads="1"/>
          </p:cNvSpPr>
          <p:nvPr/>
        </p:nvSpPr>
        <p:spPr bwMode="auto">
          <a:xfrm>
            <a:off x="1373263" y="0"/>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例：解汉诺塔问题</a:t>
            </a:r>
          </a:p>
        </p:txBody>
      </p:sp>
      <p:sp>
        <p:nvSpPr>
          <p:cNvPr id="2" name="灯片编号占位符 1">
            <a:extLst>
              <a:ext uri="{FF2B5EF4-FFF2-40B4-BE49-F238E27FC236}">
                <a16:creationId xmlns:a16="http://schemas.microsoft.com/office/drawing/2014/main" id="{70529EF9-7976-4F4C-90C0-1935C0317781}"/>
              </a:ext>
            </a:extLst>
          </p:cNvPr>
          <p:cNvSpPr>
            <a:spLocks noGrp="1"/>
          </p:cNvSpPr>
          <p:nvPr>
            <p:ph type="sldNum" sz="quarter" idx="12"/>
          </p:nvPr>
        </p:nvSpPr>
        <p:spPr/>
        <p:txBody>
          <a:bodyPr/>
          <a:lstStyle/>
          <a:p>
            <a:pPr>
              <a:defRPr/>
            </a:pPr>
            <a:fld id="{94D79B57-46CD-4E8B-94CA-92096A47F80F}" type="slidenum">
              <a:rPr lang="zh-CN" altLang="en-US"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FFE3B6C-FB4E-4010-BEDA-9CE172216A60}"/>
              </a:ext>
            </a:extLst>
          </p:cNvPr>
          <p:cNvSpPr>
            <a:spLocks noGrp="1" noChangeArrowheads="1"/>
          </p:cNvSpPr>
          <p:nvPr>
            <p:ph type="body" idx="4294967295"/>
          </p:nvPr>
        </p:nvSpPr>
        <p:spPr>
          <a:xfrm>
            <a:off x="142875" y="1700808"/>
            <a:ext cx="9001125" cy="4483100"/>
          </a:xfrm>
        </p:spPr>
        <p:txBody>
          <a:bodyPr/>
          <a:lstStyle/>
          <a:p>
            <a:pPr eaLnBrk="1" hangingPunct="1">
              <a:lnSpc>
                <a:spcPct val="90000"/>
              </a:lnSpc>
              <a:buFont typeface="Wingdings" panose="05000000000000000000" pitchFamily="2" charset="2"/>
              <a:buNone/>
            </a:pPr>
            <a:r>
              <a:rPr lang="en-US" altLang="zh-CN" sz="2000" b="1" dirty="0">
                <a:solidFill>
                  <a:srgbClr val="0070C0"/>
                </a:solidFill>
              </a:rPr>
              <a:t>#include</a:t>
            </a:r>
            <a:r>
              <a:rPr lang="en-US" altLang="zh-CN" sz="2000" b="1" dirty="0"/>
              <a:t> </a:t>
            </a:r>
            <a:r>
              <a:rPr lang="en-US" altLang="zh-CN" sz="2000" b="1" dirty="0">
                <a:solidFill>
                  <a:srgbClr val="FF9900"/>
                </a:solidFill>
              </a:rPr>
              <a:t>&lt;iostream&gt;</a:t>
            </a:r>
          </a:p>
          <a:p>
            <a:pPr eaLnBrk="1" hangingPunct="1">
              <a:lnSpc>
                <a:spcPct val="90000"/>
              </a:lnSpc>
              <a:buFont typeface="Wingdings" panose="05000000000000000000" pitchFamily="2" charset="2"/>
              <a:buNone/>
            </a:pPr>
            <a:r>
              <a:rPr lang="en-US" altLang="zh-CN" sz="2000" b="1" dirty="0">
                <a:solidFill>
                  <a:srgbClr val="0070C0"/>
                </a:solidFill>
              </a:rPr>
              <a:t>using</a:t>
            </a:r>
            <a:r>
              <a:rPr lang="en-US" altLang="zh-CN" sz="2000" b="1" dirty="0"/>
              <a:t> </a:t>
            </a:r>
            <a:r>
              <a:rPr lang="en-US" altLang="zh-CN" sz="2000" b="1" dirty="0">
                <a:solidFill>
                  <a:srgbClr val="0070C0"/>
                </a:solidFill>
              </a:rPr>
              <a:t>namespace</a:t>
            </a:r>
            <a:r>
              <a:rPr lang="en-US" altLang="zh-CN" sz="2000" b="1" dirty="0"/>
              <a:t> std;</a:t>
            </a:r>
          </a:p>
          <a:p>
            <a:pPr eaLnBrk="1" hangingPunct="1">
              <a:lnSpc>
                <a:spcPct val="90000"/>
              </a:lnSpc>
              <a:buFont typeface="Wingdings" panose="05000000000000000000" pitchFamily="2" charset="2"/>
              <a:buNone/>
            </a:pPr>
            <a:r>
              <a:rPr lang="en-US" altLang="zh-CN" sz="2000" b="1" dirty="0">
                <a:solidFill>
                  <a:srgbClr val="0070C0"/>
                </a:solidFill>
              </a:rPr>
              <a:t>void</a:t>
            </a:r>
            <a:r>
              <a:rPr lang="en-US" altLang="zh-CN" sz="2000" b="1" dirty="0"/>
              <a:t> </a:t>
            </a:r>
            <a:r>
              <a:rPr lang="en-US" altLang="zh-CN" sz="2000" b="1" dirty="0" err="1"/>
              <a:t>hanoi</a:t>
            </a:r>
            <a:r>
              <a:rPr lang="en-US" altLang="zh-CN" sz="2000" b="1" dirty="0"/>
              <a:t>(</a:t>
            </a:r>
            <a:r>
              <a:rPr lang="en-US" altLang="zh-CN" sz="2000" b="1" dirty="0">
                <a:solidFill>
                  <a:srgbClr val="0070C0"/>
                </a:solidFill>
              </a:rPr>
              <a:t>char</a:t>
            </a:r>
            <a:r>
              <a:rPr lang="en-US" altLang="zh-CN" sz="2000" b="1" dirty="0"/>
              <a:t> a, </a:t>
            </a:r>
            <a:r>
              <a:rPr lang="en-US" altLang="zh-CN" sz="2000" b="1" dirty="0">
                <a:solidFill>
                  <a:srgbClr val="0070C0"/>
                </a:solidFill>
              </a:rPr>
              <a:t>char</a:t>
            </a:r>
            <a:r>
              <a:rPr lang="en-US" altLang="zh-CN" sz="2000" b="1" dirty="0"/>
              <a:t> b, </a:t>
            </a:r>
            <a:r>
              <a:rPr lang="en-US" altLang="zh-CN" sz="2000" b="1" dirty="0">
                <a:solidFill>
                  <a:srgbClr val="0070C0"/>
                </a:solidFill>
              </a:rPr>
              <a:t>char</a:t>
            </a:r>
            <a:r>
              <a:rPr lang="en-US" altLang="zh-CN" sz="2000" b="1" dirty="0"/>
              <a:t> c, </a:t>
            </a:r>
            <a:r>
              <a:rPr lang="en-US" altLang="zh-CN" sz="2000" b="1" dirty="0">
                <a:solidFill>
                  <a:srgbClr val="0070C0"/>
                </a:solidFill>
              </a:rPr>
              <a:t>int</a:t>
            </a:r>
            <a:r>
              <a:rPr lang="en-US" altLang="zh-CN" sz="2000" b="1" dirty="0"/>
              <a:t> n) </a:t>
            </a:r>
            <a:r>
              <a:rPr lang="en-US" altLang="zh-CN" sz="2000" b="1" dirty="0">
                <a:solidFill>
                  <a:srgbClr val="00B050"/>
                </a:solidFill>
              </a:rPr>
              <a:t>// </a:t>
            </a:r>
            <a:r>
              <a:rPr lang="zh-CN" altLang="en-US" sz="2000" b="1" dirty="0">
                <a:solidFill>
                  <a:srgbClr val="00B050"/>
                </a:solidFill>
              </a:rPr>
              <a:t>把</a:t>
            </a:r>
            <a:r>
              <a:rPr lang="en-US" altLang="zh-CN" sz="2000" b="1" dirty="0">
                <a:solidFill>
                  <a:srgbClr val="00B050"/>
                </a:solidFill>
              </a:rPr>
              <a:t>n</a:t>
            </a:r>
            <a:r>
              <a:rPr lang="zh-CN" altLang="en-US" sz="2000" b="1" dirty="0">
                <a:solidFill>
                  <a:srgbClr val="00B050"/>
                </a:solidFill>
              </a:rPr>
              <a:t>个圆盘从</a:t>
            </a:r>
            <a:r>
              <a:rPr lang="en-US" altLang="zh-CN" sz="2000" b="1" dirty="0">
                <a:solidFill>
                  <a:srgbClr val="00B050"/>
                </a:solidFill>
              </a:rPr>
              <a:t>a</a:t>
            </a:r>
            <a:r>
              <a:rPr lang="zh-CN" altLang="en-US" sz="2000" b="1" dirty="0">
                <a:solidFill>
                  <a:srgbClr val="00B050"/>
                </a:solidFill>
              </a:rPr>
              <a:t>借助</a:t>
            </a:r>
            <a:r>
              <a:rPr lang="en-US" altLang="zh-CN" sz="2000" b="1" dirty="0">
                <a:solidFill>
                  <a:srgbClr val="00B050"/>
                </a:solidFill>
              </a:rPr>
              <a:t>c</a:t>
            </a:r>
            <a:r>
              <a:rPr lang="zh-CN" altLang="en-US" sz="2000" b="1" dirty="0">
                <a:solidFill>
                  <a:srgbClr val="00B050"/>
                </a:solidFill>
              </a:rPr>
              <a:t>移动到</a:t>
            </a:r>
            <a:r>
              <a:rPr lang="en-US" altLang="zh-CN" sz="2000" b="1" dirty="0">
                <a:solidFill>
                  <a:srgbClr val="00B050"/>
                </a:solidFill>
              </a:rPr>
              <a:t>b</a:t>
            </a:r>
            <a:endParaRPr lang="zh-CN" altLang="en-US" sz="2000" b="1" dirty="0">
              <a:solidFill>
                <a:srgbClr val="00B050"/>
              </a:solidFill>
            </a:endParaRPr>
          </a:p>
          <a:p>
            <a:pPr eaLnBrk="1" hangingPunct="1">
              <a:lnSpc>
                <a:spcPct val="90000"/>
              </a:lnSpc>
              <a:buFont typeface="Wingdings" panose="05000000000000000000" pitchFamily="2" charset="2"/>
              <a:buNone/>
            </a:pPr>
            <a:r>
              <a:rPr lang="en-US" altLang="zh-CN" sz="2000" b="1" dirty="0"/>
              <a:t>{	</a:t>
            </a:r>
          </a:p>
          <a:p>
            <a:pPr eaLnBrk="1" hangingPunct="1">
              <a:lnSpc>
                <a:spcPct val="90000"/>
              </a:lnSpc>
              <a:buFont typeface="Wingdings" panose="05000000000000000000" pitchFamily="2" charset="2"/>
              <a:buNone/>
            </a:pPr>
            <a:r>
              <a:rPr lang="en-US" altLang="zh-CN" sz="2000" b="1" dirty="0"/>
              <a:t>     </a:t>
            </a:r>
            <a:r>
              <a:rPr lang="en-US" altLang="zh-CN" sz="2000" b="1" dirty="0">
                <a:solidFill>
                  <a:srgbClr val="0070C0"/>
                </a:solidFill>
              </a:rPr>
              <a:t>if</a:t>
            </a:r>
            <a:r>
              <a:rPr lang="en-US" altLang="zh-CN" sz="2000" b="1" dirty="0"/>
              <a:t> (n == 1)</a:t>
            </a:r>
          </a:p>
          <a:p>
            <a:pPr eaLnBrk="1" hangingPunct="1">
              <a:lnSpc>
                <a:spcPct val="90000"/>
              </a:lnSpc>
              <a:buFont typeface="Wingdings" panose="05000000000000000000" pitchFamily="2" charset="2"/>
              <a:buNone/>
            </a:pPr>
            <a:r>
              <a:rPr lang="en-US" altLang="zh-CN" sz="2000" b="1" dirty="0">
                <a:solidFill>
                  <a:schemeClr val="tx1"/>
                </a:solidFill>
              </a:rPr>
              <a:t>		</a:t>
            </a:r>
            <a:r>
              <a:rPr lang="en-US" altLang="zh-CN" sz="2000" b="1" dirty="0" err="1">
                <a:solidFill>
                  <a:srgbClr val="FF0000"/>
                </a:solidFill>
              </a:rPr>
              <a:t>cout</a:t>
            </a:r>
            <a:r>
              <a:rPr lang="en-US" altLang="zh-CN" sz="2000" b="1" dirty="0">
                <a:solidFill>
                  <a:srgbClr val="FF0000"/>
                </a:solidFill>
              </a:rPr>
              <a:t> &lt;&lt; </a:t>
            </a:r>
            <a:r>
              <a:rPr lang="en-US" altLang="zh-CN" sz="2000" b="1" dirty="0">
                <a:solidFill>
                  <a:srgbClr val="FF9900"/>
                </a:solidFill>
              </a:rPr>
              <a:t>“1: ” </a:t>
            </a:r>
            <a:r>
              <a:rPr lang="en-US" altLang="zh-CN" sz="2000" b="1" dirty="0">
                <a:solidFill>
                  <a:srgbClr val="FF0000"/>
                </a:solidFill>
              </a:rPr>
              <a:t>&lt;&lt; a &lt;&lt; </a:t>
            </a:r>
            <a:r>
              <a:rPr lang="en-US" altLang="zh-CN" sz="2000" b="1" dirty="0">
                <a:solidFill>
                  <a:srgbClr val="FF9900"/>
                </a:solidFill>
              </a:rPr>
              <a:t>“→” </a:t>
            </a:r>
            <a:r>
              <a:rPr lang="en-US" altLang="zh-CN" sz="2000" b="1" dirty="0">
                <a:solidFill>
                  <a:srgbClr val="FF0000"/>
                </a:solidFill>
              </a:rPr>
              <a:t>&lt;&lt; b &lt;&lt; </a:t>
            </a:r>
            <a:r>
              <a:rPr lang="en-US" altLang="zh-CN" sz="2000" b="1" dirty="0" err="1">
                <a:solidFill>
                  <a:srgbClr val="FF0000"/>
                </a:solidFill>
              </a:rPr>
              <a:t>endl</a:t>
            </a:r>
            <a:r>
              <a:rPr lang="en-US" altLang="zh-CN" sz="2000" b="1" dirty="0">
                <a:solidFill>
                  <a:srgbClr val="FF0000"/>
                </a:solidFill>
              </a:rPr>
              <a:t>;</a:t>
            </a:r>
            <a:r>
              <a:rPr lang="en-US" altLang="zh-CN" sz="2000" b="1" dirty="0">
                <a:solidFill>
                  <a:schemeClr val="tx1"/>
                </a:solidFill>
              </a:rPr>
              <a:t>  </a:t>
            </a:r>
            <a:r>
              <a:rPr lang="en-US" altLang="zh-CN" sz="2000" b="1" dirty="0">
                <a:solidFill>
                  <a:srgbClr val="00B050"/>
                </a:solidFill>
              </a:rPr>
              <a:t>//</a:t>
            </a:r>
            <a:r>
              <a:rPr lang="zh-CN" altLang="en-US" sz="2000" b="1" dirty="0">
                <a:solidFill>
                  <a:srgbClr val="00B050"/>
                </a:solidFill>
              </a:rPr>
              <a:t>把第</a:t>
            </a:r>
            <a:r>
              <a:rPr lang="en-US" altLang="zh-CN" sz="2000" b="1" dirty="0">
                <a:solidFill>
                  <a:srgbClr val="00B050"/>
                </a:solidFill>
              </a:rPr>
              <a:t>1</a:t>
            </a:r>
            <a:r>
              <a:rPr lang="zh-CN" altLang="en-US" sz="2000" b="1" dirty="0">
                <a:solidFill>
                  <a:srgbClr val="00B050"/>
                </a:solidFill>
              </a:rPr>
              <a:t>个</a:t>
            </a:r>
            <a:r>
              <a:rPr lang="en-US" altLang="zh-CN" sz="2000" b="1" dirty="0" err="1">
                <a:solidFill>
                  <a:srgbClr val="00B050"/>
                </a:solidFill>
              </a:rPr>
              <a:t>盘子</a:t>
            </a:r>
            <a:r>
              <a:rPr lang="zh-CN" altLang="en-US" sz="2000" b="1" dirty="0">
                <a:solidFill>
                  <a:srgbClr val="00B050"/>
                </a:solidFill>
              </a:rPr>
              <a:t>从</a:t>
            </a:r>
            <a:r>
              <a:rPr lang="en-US" altLang="zh-CN" sz="2000" b="1" dirty="0">
                <a:solidFill>
                  <a:srgbClr val="00B050"/>
                </a:solidFill>
              </a:rPr>
              <a:t>a</a:t>
            </a:r>
            <a:r>
              <a:rPr lang="zh-CN" altLang="en-US" sz="2000" b="1" dirty="0">
                <a:solidFill>
                  <a:srgbClr val="00B050"/>
                </a:solidFill>
              </a:rPr>
              <a:t>移至</a:t>
            </a:r>
            <a:r>
              <a:rPr lang="en-US" altLang="zh-CN" sz="2000" b="1" dirty="0">
                <a:solidFill>
                  <a:srgbClr val="00B050"/>
                </a:solidFill>
              </a:rPr>
              <a:t>b</a:t>
            </a:r>
          </a:p>
          <a:p>
            <a:pPr eaLnBrk="1" hangingPunct="1">
              <a:lnSpc>
                <a:spcPct val="90000"/>
              </a:lnSpc>
              <a:buFont typeface="Wingdings" panose="05000000000000000000" pitchFamily="2" charset="2"/>
              <a:buNone/>
            </a:pPr>
            <a:r>
              <a:rPr lang="zh-CN" altLang="en-US" sz="2000" b="1" dirty="0">
                <a:solidFill>
                  <a:schemeClr val="tx1"/>
                </a:solidFill>
              </a:rPr>
              <a:t>	</a:t>
            </a:r>
            <a:r>
              <a:rPr lang="en-US" altLang="zh-CN" sz="2000" b="1" dirty="0">
                <a:solidFill>
                  <a:srgbClr val="0070C0"/>
                </a:solidFill>
              </a:rPr>
              <a:t>else</a:t>
            </a:r>
          </a:p>
          <a:p>
            <a:pPr eaLnBrk="1" hangingPunct="1">
              <a:lnSpc>
                <a:spcPct val="90000"/>
              </a:lnSpc>
              <a:buFont typeface="Wingdings" panose="05000000000000000000" pitchFamily="2" charset="2"/>
              <a:buNone/>
            </a:pPr>
            <a:r>
              <a:rPr lang="en-US" altLang="zh-CN" sz="2000" b="1" dirty="0"/>
              <a:t>	{</a:t>
            </a:r>
            <a:r>
              <a:rPr lang="en-US" altLang="zh-CN" sz="2000" b="1" dirty="0">
                <a:solidFill>
                  <a:schemeClr val="tx1"/>
                </a:solidFill>
              </a:rPr>
              <a:t>	</a:t>
            </a:r>
          </a:p>
          <a:p>
            <a:pPr eaLnBrk="1" hangingPunct="1">
              <a:lnSpc>
                <a:spcPct val="90000"/>
              </a:lnSpc>
              <a:buFont typeface="Wingdings" panose="05000000000000000000" pitchFamily="2" charset="2"/>
              <a:buNone/>
            </a:pPr>
            <a:r>
              <a:rPr lang="en-US" altLang="zh-CN" sz="2000" b="1" dirty="0">
                <a:solidFill>
                  <a:schemeClr val="tx1"/>
                </a:solidFill>
              </a:rPr>
              <a:t>             </a:t>
            </a:r>
            <a:r>
              <a:rPr lang="en-US" altLang="zh-CN" sz="2000" b="1" dirty="0" err="1">
                <a:solidFill>
                  <a:srgbClr val="FF0000"/>
                </a:solidFill>
              </a:rPr>
              <a:t>hanoi</a:t>
            </a:r>
            <a:r>
              <a:rPr lang="en-US" altLang="zh-CN" sz="2000" b="1" dirty="0">
                <a:solidFill>
                  <a:srgbClr val="FF0000"/>
                </a:solidFill>
              </a:rPr>
              <a:t>(a, c, b, n-1);</a:t>
            </a:r>
            <a:r>
              <a:rPr lang="en-US" altLang="zh-CN" sz="2000" b="1" dirty="0">
                <a:solidFill>
                  <a:schemeClr val="tx1"/>
                </a:solidFill>
              </a:rPr>
              <a:t>  </a:t>
            </a:r>
            <a:r>
              <a:rPr lang="en-US" altLang="zh-CN" sz="2000" b="1" dirty="0">
                <a:solidFill>
                  <a:srgbClr val="00B050"/>
                </a:solidFill>
              </a:rPr>
              <a:t>//</a:t>
            </a:r>
            <a:r>
              <a:rPr lang="zh-CN" altLang="en-US" sz="2000" b="1" dirty="0">
                <a:solidFill>
                  <a:srgbClr val="00B050"/>
                </a:solidFill>
              </a:rPr>
              <a:t>把</a:t>
            </a:r>
            <a:r>
              <a:rPr lang="en-US" altLang="zh-CN" sz="2000" b="1" dirty="0">
                <a:solidFill>
                  <a:srgbClr val="00B050"/>
                </a:solidFill>
              </a:rPr>
              <a:t>n-1</a:t>
            </a:r>
            <a:r>
              <a:rPr lang="zh-CN" altLang="en-US" sz="2000" b="1" dirty="0">
                <a:solidFill>
                  <a:srgbClr val="00B050"/>
                </a:solidFill>
              </a:rPr>
              <a:t>个圆盘从</a:t>
            </a:r>
            <a:r>
              <a:rPr lang="en-US" altLang="zh-CN" sz="2000" b="1" dirty="0">
                <a:solidFill>
                  <a:srgbClr val="00B050"/>
                </a:solidFill>
              </a:rPr>
              <a:t>a</a:t>
            </a:r>
            <a:r>
              <a:rPr lang="zh-CN" altLang="en-US" sz="2000" b="1" dirty="0">
                <a:solidFill>
                  <a:srgbClr val="00B050"/>
                </a:solidFill>
              </a:rPr>
              <a:t>借助</a:t>
            </a:r>
            <a:r>
              <a:rPr lang="en-US" altLang="zh-CN" sz="2000" b="1" dirty="0">
                <a:solidFill>
                  <a:srgbClr val="00B050"/>
                </a:solidFill>
              </a:rPr>
              <a:t>b</a:t>
            </a:r>
            <a:r>
              <a:rPr lang="zh-CN" altLang="en-US" sz="2000" b="1" dirty="0">
                <a:solidFill>
                  <a:srgbClr val="00B050"/>
                </a:solidFill>
              </a:rPr>
              <a:t>移至</a:t>
            </a:r>
            <a:r>
              <a:rPr lang="en-US" altLang="zh-CN" sz="2000" b="1" dirty="0">
                <a:solidFill>
                  <a:srgbClr val="00B050"/>
                </a:solidFill>
              </a:rPr>
              <a:t>c</a:t>
            </a:r>
            <a:endParaRPr lang="zh-CN" altLang="en-US" sz="2000" b="1" dirty="0">
              <a:solidFill>
                <a:srgbClr val="00B050"/>
              </a:solidFill>
            </a:endParaRPr>
          </a:p>
          <a:p>
            <a:pPr eaLnBrk="1" hangingPunct="1">
              <a:lnSpc>
                <a:spcPct val="90000"/>
              </a:lnSpc>
              <a:buFont typeface="Wingdings" panose="05000000000000000000" pitchFamily="2" charset="2"/>
              <a:buNone/>
            </a:pPr>
            <a:r>
              <a:rPr lang="zh-CN" altLang="en-US" sz="2000" b="1" dirty="0">
                <a:solidFill>
                  <a:schemeClr val="tx1"/>
                </a:solidFill>
              </a:rPr>
              <a:t>		</a:t>
            </a:r>
            <a:r>
              <a:rPr lang="en-US" altLang="zh-CN" sz="2000" b="1" dirty="0" err="1">
                <a:solidFill>
                  <a:srgbClr val="FF0000"/>
                </a:solidFill>
              </a:rPr>
              <a:t>cout</a:t>
            </a:r>
            <a:r>
              <a:rPr lang="en-US" altLang="zh-CN" sz="2000" b="1" dirty="0">
                <a:solidFill>
                  <a:srgbClr val="FF0000"/>
                </a:solidFill>
              </a:rPr>
              <a:t> &lt;&lt; n &lt;&lt; </a:t>
            </a:r>
            <a:r>
              <a:rPr lang="en-US" altLang="zh-CN" sz="2000" b="1" dirty="0">
                <a:solidFill>
                  <a:srgbClr val="FF9900"/>
                </a:solidFill>
              </a:rPr>
              <a:t>“: ”</a:t>
            </a:r>
            <a:r>
              <a:rPr lang="en-US" altLang="zh-CN" sz="2000" b="1" dirty="0">
                <a:solidFill>
                  <a:srgbClr val="FF0000"/>
                </a:solidFill>
              </a:rPr>
              <a:t> &lt;&lt; a &lt;&lt; </a:t>
            </a:r>
            <a:r>
              <a:rPr lang="en-US" altLang="zh-CN" sz="2000" b="1" dirty="0">
                <a:solidFill>
                  <a:srgbClr val="FF9900"/>
                </a:solidFill>
              </a:rPr>
              <a:t>“→” </a:t>
            </a:r>
            <a:r>
              <a:rPr lang="en-US" altLang="zh-CN" sz="2000" b="1" dirty="0">
                <a:solidFill>
                  <a:srgbClr val="FF0000"/>
                </a:solidFill>
              </a:rPr>
              <a:t>&lt;&lt; b &lt;&lt; </a:t>
            </a:r>
            <a:r>
              <a:rPr lang="en-US" altLang="zh-CN" sz="2000" b="1" dirty="0" err="1">
                <a:solidFill>
                  <a:srgbClr val="FF0000"/>
                </a:solidFill>
              </a:rPr>
              <a:t>endl</a:t>
            </a:r>
            <a:r>
              <a:rPr lang="en-US" altLang="zh-CN" sz="2000" b="1" dirty="0">
                <a:solidFill>
                  <a:srgbClr val="FF0000"/>
                </a:solidFill>
              </a:rPr>
              <a:t>;</a:t>
            </a:r>
            <a:r>
              <a:rPr lang="en-US" altLang="zh-CN" sz="2000" b="1" dirty="0">
                <a:solidFill>
                  <a:schemeClr val="tx1"/>
                </a:solidFill>
              </a:rPr>
              <a:t> </a:t>
            </a:r>
            <a:r>
              <a:rPr lang="en-US" altLang="zh-CN" sz="2000" b="1" dirty="0">
                <a:solidFill>
                  <a:srgbClr val="00B050"/>
                </a:solidFill>
              </a:rPr>
              <a:t>// </a:t>
            </a:r>
            <a:r>
              <a:rPr lang="zh-CN" altLang="en-US" sz="2000" b="1" dirty="0">
                <a:solidFill>
                  <a:srgbClr val="00B050"/>
                </a:solidFill>
              </a:rPr>
              <a:t>把第</a:t>
            </a:r>
            <a:r>
              <a:rPr lang="en-US" altLang="zh-CN" sz="2000" b="1" dirty="0">
                <a:solidFill>
                  <a:srgbClr val="00B050"/>
                </a:solidFill>
              </a:rPr>
              <a:t>n</a:t>
            </a:r>
            <a:r>
              <a:rPr lang="zh-CN" altLang="en-US" sz="2000" b="1" dirty="0">
                <a:solidFill>
                  <a:srgbClr val="00B050"/>
                </a:solidFill>
              </a:rPr>
              <a:t>个圆盘从</a:t>
            </a:r>
            <a:r>
              <a:rPr lang="en-US" altLang="zh-CN" sz="2000" b="1" dirty="0">
                <a:solidFill>
                  <a:srgbClr val="00B050"/>
                </a:solidFill>
              </a:rPr>
              <a:t>a</a:t>
            </a:r>
            <a:r>
              <a:rPr lang="zh-CN" altLang="en-US" sz="2000" b="1" dirty="0">
                <a:solidFill>
                  <a:srgbClr val="00B050"/>
                </a:solidFill>
              </a:rPr>
              <a:t>移至</a:t>
            </a:r>
            <a:r>
              <a:rPr lang="en-US" altLang="zh-CN" sz="2000" b="1" dirty="0">
                <a:solidFill>
                  <a:srgbClr val="00B050"/>
                </a:solidFill>
              </a:rPr>
              <a:t>b</a:t>
            </a:r>
            <a:endParaRPr lang="zh-CN" altLang="en-US" sz="2000" b="1" dirty="0">
              <a:solidFill>
                <a:srgbClr val="00B050"/>
              </a:solidFill>
            </a:endParaRPr>
          </a:p>
          <a:p>
            <a:pPr eaLnBrk="1" hangingPunct="1">
              <a:lnSpc>
                <a:spcPct val="90000"/>
              </a:lnSpc>
              <a:buFont typeface="Wingdings" panose="05000000000000000000" pitchFamily="2" charset="2"/>
              <a:buNone/>
            </a:pPr>
            <a:r>
              <a:rPr lang="zh-CN" altLang="en-US" sz="2000" b="1" dirty="0">
                <a:solidFill>
                  <a:schemeClr val="tx1"/>
                </a:solidFill>
              </a:rPr>
              <a:t>		</a:t>
            </a:r>
            <a:r>
              <a:rPr lang="en-US" altLang="zh-CN" sz="2000" b="1" dirty="0" err="1">
                <a:solidFill>
                  <a:srgbClr val="FF0000"/>
                </a:solidFill>
              </a:rPr>
              <a:t>hanoi</a:t>
            </a:r>
            <a:r>
              <a:rPr lang="en-US" altLang="zh-CN" sz="2000" b="1" dirty="0">
                <a:solidFill>
                  <a:srgbClr val="FF0000"/>
                </a:solidFill>
              </a:rPr>
              <a:t>(c, b, a, n-1);</a:t>
            </a:r>
            <a:r>
              <a:rPr lang="en-US" altLang="zh-CN" sz="2000" b="1" dirty="0">
                <a:solidFill>
                  <a:schemeClr val="tx1"/>
                </a:solidFill>
              </a:rPr>
              <a:t>  </a:t>
            </a:r>
            <a:r>
              <a:rPr lang="en-US" altLang="zh-CN" sz="2000" b="1" dirty="0">
                <a:solidFill>
                  <a:srgbClr val="00B050"/>
                </a:solidFill>
              </a:rPr>
              <a:t>//</a:t>
            </a:r>
            <a:r>
              <a:rPr lang="zh-CN" altLang="en-US" sz="2000" b="1" dirty="0">
                <a:solidFill>
                  <a:srgbClr val="00B050"/>
                </a:solidFill>
              </a:rPr>
              <a:t>把</a:t>
            </a:r>
            <a:r>
              <a:rPr lang="en-US" altLang="zh-CN" sz="2000" b="1" dirty="0">
                <a:solidFill>
                  <a:srgbClr val="00B050"/>
                </a:solidFill>
              </a:rPr>
              <a:t>n-1</a:t>
            </a:r>
            <a:r>
              <a:rPr lang="zh-CN" altLang="en-US" sz="2000" b="1" dirty="0">
                <a:solidFill>
                  <a:srgbClr val="00B050"/>
                </a:solidFill>
              </a:rPr>
              <a:t>个圆盘从</a:t>
            </a:r>
            <a:r>
              <a:rPr lang="en-US" altLang="zh-CN" sz="2000" b="1" dirty="0">
                <a:solidFill>
                  <a:srgbClr val="00B050"/>
                </a:solidFill>
              </a:rPr>
              <a:t>c</a:t>
            </a:r>
            <a:r>
              <a:rPr lang="zh-CN" altLang="en-US" sz="2000" b="1" dirty="0">
                <a:solidFill>
                  <a:srgbClr val="00B050"/>
                </a:solidFill>
              </a:rPr>
              <a:t>借助</a:t>
            </a:r>
            <a:r>
              <a:rPr lang="en-US" altLang="zh-CN" sz="2000" b="1" dirty="0">
                <a:solidFill>
                  <a:srgbClr val="00B050"/>
                </a:solidFill>
              </a:rPr>
              <a:t>a</a:t>
            </a:r>
            <a:r>
              <a:rPr lang="zh-CN" altLang="en-US" sz="2000" b="1" dirty="0">
                <a:solidFill>
                  <a:srgbClr val="00B050"/>
                </a:solidFill>
              </a:rPr>
              <a:t>移至</a:t>
            </a:r>
            <a:r>
              <a:rPr lang="en-US" altLang="zh-CN" sz="2000" b="1" dirty="0">
                <a:solidFill>
                  <a:srgbClr val="00B050"/>
                </a:solidFill>
              </a:rPr>
              <a:t>b</a:t>
            </a:r>
            <a:endParaRPr lang="zh-CN" altLang="en-US" sz="2000" b="1" dirty="0">
              <a:solidFill>
                <a:srgbClr val="00B050"/>
              </a:solidFill>
            </a:endParaRPr>
          </a:p>
          <a:p>
            <a:pPr eaLnBrk="1" hangingPunct="1">
              <a:lnSpc>
                <a:spcPct val="90000"/>
              </a:lnSpc>
              <a:buFont typeface="Wingdings" panose="05000000000000000000" pitchFamily="2" charset="2"/>
              <a:buNone/>
            </a:pPr>
            <a:r>
              <a:rPr lang="zh-CN" altLang="en-US" sz="2000" b="1" dirty="0"/>
              <a:t>	</a:t>
            </a:r>
            <a:r>
              <a:rPr lang="en-US" altLang="zh-CN" sz="2000" b="1" dirty="0"/>
              <a:t>}</a:t>
            </a:r>
          </a:p>
          <a:p>
            <a:pPr eaLnBrk="1" hangingPunct="1">
              <a:lnSpc>
                <a:spcPct val="90000"/>
              </a:lnSpc>
              <a:buFont typeface="Wingdings" panose="05000000000000000000" pitchFamily="2" charset="2"/>
              <a:buNone/>
            </a:pPr>
            <a:r>
              <a:rPr lang="en-US" altLang="zh-CN" sz="2000" b="1" dirty="0"/>
              <a:t>}</a:t>
            </a:r>
          </a:p>
        </p:txBody>
      </p:sp>
      <p:sp>
        <p:nvSpPr>
          <p:cNvPr id="4" name="Rectangle 2">
            <a:extLst>
              <a:ext uri="{FF2B5EF4-FFF2-40B4-BE49-F238E27FC236}">
                <a16:creationId xmlns:a16="http://schemas.microsoft.com/office/drawing/2014/main" id="{222FC57F-2A79-45DA-BD79-5E56AC9AA0DE}"/>
              </a:ext>
            </a:extLst>
          </p:cNvPr>
          <p:cNvSpPr txBox="1">
            <a:spLocks noChangeArrowheads="1"/>
          </p:cNvSpPr>
          <p:nvPr/>
        </p:nvSpPr>
        <p:spPr bwMode="auto">
          <a:xfrm>
            <a:off x="1373263" y="0"/>
            <a:ext cx="7010400" cy="1527175"/>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楷体_GB2312"/>
                <a:cs typeface="+mj-cs"/>
              </a:rPr>
              <a:t>例：解汉诺塔问题</a:t>
            </a:r>
          </a:p>
        </p:txBody>
      </p:sp>
      <p:sp>
        <p:nvSpPr>
          <p:cNvPr id="2" name="灯片编号占位符 1">
            <a:extLst>
              <a:ext uri="{FF2B5EF4-FFF2-40B4-BE49-F238E27FC236}">
                <a16:creationId xmlns:a16="http://schemas.microsoft.com/office/drawing/2014/main" id="{90483457-86D4-4DF3-BFC4-460FF522D88A}"/>
              </a:ext>
            </a:extLst>
          </p:cNvPr>
          <p:cNvSpPr>
            <a:spLocks noGrp="1"/>
          </p:cNvSpPr>
          <p:nvPr>
            <p:ph type="sldNum" sz="quarter" idx="12"/>
          </p:nvPr>
        </p:nvSpPr>
        <p:spPr/>
        <p:txBody>
          <a:bodyPr/>
          <a:lstStyle/>
          <a:p>
            <a:pPr>
              <a:defRPr/>
            </a:pPr>
            <a:fld id="{94D79B57-46CD-4E8B-94CA-92096A47F80F}" type="slidenum">
              <a:rPr lang="zh-CN" altLang="en-US" smtClean="0"/>
              <a:pPr>
                <a:defRPr/>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34880E5-E3EF-4555-B19D-C48CEDF94938}"/>
              </a:ext>
            </a:extLst>
          </p:cNvPr>
          <p:cNvSpPr>
            <a:spLocks noGrp="1" noChangeArrowheads="1"/>
          </p:cNvSpPr>
          <p:nvPr>
            <p:ph type="title" idx="4294967295"/>
          </p:nvPr>
        </p:nvSpPr>
        <p:spPr>
          <a:xfrm>
            <a:off x="1331640" y="14354"/>
            <a:ext cx="7010400" cy="1527175"/>
          </a:xfrm>
        </p:spPr>
        <p:txBody>
          <a:bodyPr/>
          <a:lstStyle/>
          <a:p>
            <a:pPr eaLnBrk="1" hangingPunct="1"/>
            <a:r>
              <a:rPr lang="zh-CN" altLang="zh-CN" dirty="0">
                <a:ea typeface="楷体_GB2312"/>
              </a:rPr>
              <a:t>本章内容</a:t>
            </a:r>
          </a:p>
        </p:txBody>
      </p:sp>
      <p:sp>
        <p:nvSpPr>
          <p:cNvPr id="74755" name="Rectangle 3">
            <a:extLst>
              <a:ext uri="{FF2B5EF4-FFF2-40B4-BE49-F238E27FC236}">
                <a16:creationId xmlns:a16="http://schemas.microsoft.com/office/drawing/2014/main" id="{02AD0B60-1334-4A11-ADA5-D7C39D1F9F8E}"/>
              </a:ext>
            </a:extLst>
          </p:cNvPr>
          <p:cNvSpPr>
            <a:spLocks noGrp="1" noChangeArrowheads="1"/>
          </p:cNvSpPr>
          <p:nvPr>
            <p:ph type="body" idx="4294967295"/>
          </p:nvPr>
        </p:nvSpPr>
        <p:spPr>
          <a:xfrm>
            <a:off x="971600" y="1851818"/>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dirty="0">
                <a:ea typeface="楷体_GB2312"/>
              </a:rPr>
              <a:t>4.3 </a:t>
            </a:r>
            <a:r>
              <a:rPr lang="zh-CN" altLang="en-US" sz="2800" dirty="0">
                <a:ea typeface="楷体_GB2312"/>
              </a:rPr>
              <a:t>标识符的作用域与变量的生存期</a:t>
            </a:r>
          </a:p>
          <a:p>
            <a:pPr eaLnBrk="1" hangingPunct="1">
              <a:buFont typeface="Wingdings" panose="05000000000000000000" pitchFamily="2" charset="2"/>
              <a:buNone/>
            </a:pPr>
            <a:r>
              <a:rPr lang="en-US" altLang="zh-CN" sz="2800" dirty="0">
                <a:ea typeface="楷体_GB2312"/>
              </a:rPr>
              <a:t>4.4 </a:t>
            </a:r>
            <a:r>
              <a:rPr lang="zh-CN" altLang="en-US" sz="2800" dirty="0">
                <a:ea typeface="楷体_GB2312"/>
              </a:rPr>
              <a:t>递归函数</a:t>
            </a:r>
          </a:p>
          <a:p>
            <a:pPr eaLnBrk="1" hangingPunct="1">
              <a:buFont typeface="Wingdings" panose="05000000000000000000" pitchFamily="2" charset="2"/>
              <a:buNone/>
            </a:pPr>
            <a:r>
              <a:rPr lang="en-US" altLang="zh-CN" sz="2800" b="1" dirty="0">
                <a:solidFill>
                  <a:srgbClr val="0070C0"/>
                </a:solidFill>
                <a:ea typeface="楷体_GB2312"/>
              </a:rPr>
              <a:t>4.5 C++</a:t>
            </a:r>
            <a:r>
              <a:rPr lang="zh-CN" altLang="en-US" sz="2800" b="1" dirty="0">
                <a:solidFill>
                  <a:srgbClr val="0070C0"/>
                </a:solidFill>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965702C6-E1B7-4399-AFF5-609591537D79}"/>
              </a:ext>
            </a:extLst>
          </p:cNvPr>
          <p:cNvSpPr>
            <a:spLocks noGrp="1"/>
          </p:cNvSpPr>
          <p:nvPr>
            <p:ph type="sldNum" sz="quarter" idx="12"/>
          </p:nvPr>
        </p:nvSpPr>
        <p:spPr/>
        <p:txBody>
          <a:bodyPr/>
          <a:lstStyle/>
          <a:p>
            <a:pPr>
              <a:defRPr/>
            </a:pPr>
            <a:fld id="{94D79B57-46CD-4E8B-94CA-92096A47F80F}" type="slidenum">
              <a:rPr lang="zh-CN" altLang="en-US"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D50B14D-003E-4BA7-9737-13A85C1DAE66}"/>
              </a:ext>
            </a:extLst>
          </p:cNvPr>
          <p:cNvSpPr>
            <a:spLocks noGrp="1" noChangeArrowheads="1"/>
          </p:cNvSpPr>
          <p:nvPr>
            <p:ph type="title" idx="4294967295"/>
          </p:nvPr>
        </p:nvSpPr>
        <p:spPr>
          <a:xfrm>
            <a:off x="1403648" y="404664"/>
            <a:ext cx="7128792" cy="774700"/>
          </a:xfrm>
        </p:spPr>
        <p:txBody>
          <a:bodyPr/>
          <a:lstStyle/>
          <a:p>
            <a:pPr eaLnBrk="1" hangingPunct="1"/>
            <a:r>
              <a:rPr lang="en-US" altLang="zh-CN" dirty="0">
                <a:latin typeface="楷体_GB2312"/>
                <a:ea typeface="楷体_GB2312"/>
              </a:rPr>
              <a:t>4.5 </a:t>
            </a:r>
            <a:r>
              <a:rPr lang="en-US" altLang="zh-CN" dirty="0">
                <a:latin typeface="楷体_GB2312"/>
                <a:ea typeface="楷体_GB2312"/>
                <a:cs typeface="Times New Roman" panose="02020603050405020304" pitchFamily="18" charset="0"/>
              </a:rPr>
              <a:t>C++</a:t>
            </a:r>
            <a:r>
              <a:rPr lang="zh-CN" altLang="en-US" dirty="0">
                <a:latin typeface="AngsanaUPC" panose="020B0502040204020203" pitchFamily="18" charset="-34"/>
                <a:ea typeface="楷体_GB2312"/>
                <a:cs typeface="AngsanaUPC" panose="020B0502040204020203" pitchFamily="18" charset="-34"/>
              </a:rPr>
              <a:t>标准库函数</a:t>
            </a:r>
          </a:p>
        </p:txBody>
      </p:sp>
      <p:sp>
        <p:nvSpPr>
          <p:cNvPr id="75779" name="Rectangle 3">
            <a:extLst>
              <a:ext uri="{FF2B5EF4-FFF2-40B4-BE49-F238E27FC236}">
                <a16:creationId xmlns:a16="http://schemas.microsoft.com/office/drawing/2014/main" id="{755796EF-6A56-4FFD-BAB1-5C533FE7A78C}"/>
              </a:ext>
            </a:extLst>
          </p:cNvPr>
          <p:cNvSpPr>
            <a:spLocks noGrp="1" noChangeArrowheads="1"/>
          </p:cNvSpPr>
          <p:nvPr>
            <p:ph type="body" idx="4294967295"/>
          </p:nvPr>
        </p:nvSpPr>
        <p:spPr>
          <a:xfrm>
            <a:off x="467544" y="1793081"/>
            <a:ext cx="8389937" cy="3271837"/>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编译器会提供</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标准库</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它包含了</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语言标准库的功能和针对</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提供的新功能。</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根据功能把每一类程序实体的声明分别对定义的程序实体进行了分类，放在一个头文件中。</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中，把从</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语言保留下来的库函数：</a:t>
            </a:r>
          </a:p>
          <a:p>
            <a:pPr lvl="2" eaLnBrk="1" hangingPunct="1">
              <a:buFont typeface="Wingdings" panose="05000000000000000000" pitchFamily="2" charset="2"/>
              <a:buChar char="Ø"/>
            </a:pPr>
            <a:r>
              <a:rPr lang="zh-CN" altLang="en-US" sz="2000" b="1" dirty="0">
                <a:latin typeface="Times New Roman" panose="02020603050405020304" pitchFamily="18" charset="0"/>
                <a:ea typeface="楷体_GB2312"/>
                <a:cs typeface="Times New Roman" panose="02020603050405020304" pitchFamily="18" charset="0"/>
              </a:rPr>
              <a:t>对相应的头文件进了重新命名：</a:t>
            </a:r>
            <a:r>
              <a:rPr lang="zh-CN" altLang="en-US" sz="2800" b="1" dirty="0">
                <a:solidFill>
                  <a:srgbClr val="FF0000"/>
                </a:solidFill>
                <a:latin typeface="Times New Roman" panose="02020603050405020304" pitchFamily="18" charset="0"/>
                <a:ea typeface="楷体_GB2312"/>
                <a:cs typeface="Times New Roman" panose="02020603050405020304" pitchFamily="18" charset="0"/>
              </a:rPr>
              <a:t>*</a:t>
            </a:r>
            <a:r>
              <a:rPr lang="en-US" altLang="zh-CN" sz="2800" b="1" dirty="0">
                <a:solidFill>
                  <a:srgbClr val="FF0000"/>
                </a:solidFill>
                <a:latin typeface="Times New Roman" panose="02020603050405020304" pitchFamily="18" charset="0"/>
                <a:ea typeface="楷体_GB2312"/>
                <a:cs typeface="Times New Roman" panose="02020603050405020304" pitchFamily="18" charset="0"/>
              </a:rPr>
              <a:t>.h</a:t>
            </a:r>
            <a:r>
              <a:rPr lang="en-US" altLang="zh-CN" sz="2000" b="1" dirty="0">
                <a:solidFill>
                  <a:srgbClr val="FF0000"/>
                </a:solidFill>
                <a:latin typeface="Times New Roman" panose="02020603050405020304" pitchFamily="18" charset="0"/>
                <a:ea typeface="楷体_GB2312"/>
                <a:cs typeface="Times New Roman" panose="02020603050405020304" pitchFamily="18" charset="0"/>
              </a:rPr>
              <a:t> </a:t>
            </a:r>
            <a:r>
              <a:rPr lang="en-US" altLang="zh-CN" sz="2000" b="1" dirty="0">
                <a:latin typeface="Times New Roman" panose="02020603050405020304" pitchFamily="18" charset="0"/>
                <a:ea typeface="楷体_GB2312"/>
                <a:cs typeface="Times New Roman" panose="02020603050405020304" pitchFamily="18" charset="0"/>
              </a:rPr>
              <a:t>-&gt; </a:t>
            </a:r>
            <a:r>
              <a:rPr lang="en-US" altLang="zh-CN" sz="2800" b="1" dirty="0">
                <a:solidFill>
                  <a:srgbClr val="FF0000"/>
                </a:solidFill>
                <a:latin typeface="Times New Roman" panose="02020603050405020304" pitchFamily="18" charset="0"/>
                <a:ea typeface="楷体_GB2312"/>
                <a:cs typeface="Times New Roman" panose="02020603050405020304" pitchFamily="18" charset="0"/>
              </a:rPr>
              <a:t>c*</a:t>
            </a:r>
            <a:endParaRPr lang="en-US" altLang="zh-CN" sz="2000" b="1" dirty="0">
              <a:solidFill>
                <a:srgbClr val="FF0000"/>
              </a:solidFill>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ea typeface="楷体_GB2312"/>
                <a:cs typeface="Times New Roman" panose="02020603050405020304" pitchFamily="18" charset="0"/>
              </a:rPr>
              <a:t>重新定义在命名空间</a:t>
            </a:r>
            <a:r>
              <a:rPr lang="en-US" altLang="zh-CN" sz="2800" b="1" dirty="0">
                <a:solidFill>
                  <a:srgbClr val="FF0000"/>
                </a:solidFill>
                <a:latin typeface="Times New Roman" panose="02020603050405020304" pitchFamily="18" charset="0"/>
                <a:ea typeface="楷体_GB2312"/>
                <a:cs typeface="Times New Roman" panose="02020603050405020304" pitchFamily="18" charset="0"/>
              </a:rPr>
              <a:t>std</a:t>
            </a:r>
            <a:r>
              <a:rPr lang="zh-CN" altLang="en-US" sz="2000" b="1" dirty="0">
                <a:latin typeface="Times New Roman" panose="02020603050405020304" pitchFamily="18" charset="0"/>
                <a:ea typeface="楷体_GB2312"/>
                <a:cs typeface="Times New Roman" panose="02020603050405020304" pitchFamily="18" charset="0"/>
              </a:rPr>
              <a:t>中</a:t>
            </a:r>
          </a:p>
          <a:p>
            <a:pPr lvl="2" eaLnBrk="1" hangingPunct="1">
              <a:buFont typeface="Wingdings" panose="05000000000000000000" pitchFamily="2" charset="2"/>
              <a:buNone/>
            </a:pPr>
            <a:endParaRPr lang="en-US" altLang="zh-CN" sz="2000" dirty="0">
              <a:latin typeface="Times New Roman" panose="02020603050405020304" pitchFamily="18" charset="0"/>
              <a:ea typeface="楷体_GB2312"/>
              <a:cs typeface="Times New Roman" panose="02020603050405020304" pitchFamily="18" charset="0"/>
            </a:endParaRPr>
          </a:p>
        </p:txBody>
      </p:sp>
      <p:sp>
        <p:nvSpPr>
          <p:cNvPr id="2" name="灯片编号占位符 1">
            <a:extLst>
              <a:ext uri="{FF2B5EF4-FFF2-40B4-BE49-F238E27FC236}">
                <a16:creationId xmlns:a16="http://schemas.microsoft.com/office/drawing/2014/main" id="{53406145-54B1-4B6B-8E19-6ACC5A5047AF}"/>
              </a:ext>
            </a:extLst>
          </p:cNvPr>
          <p:cNvSpPr>
            <a:spLocks noGrp="1"/>
          </p:cNvSpPr>
          <p:nvPr>
            <p:ph type="sldNum" sz="quarter" idx="12"/>
          </p:nvPr>
        </p:nvSpPr>
        <p:spPr/>
        <p:txBody>
          <a:bodyPr/>
          <a:lstStyle/>
          <a:p>
            <a:pPr>
              <a:defRPr/>
            </a:pPr>
            <a:fld id="{94D79B57-46CD-4E8B-94CA-92096A47F80F}" type="slidenum">
              <a:rPr lang="zh-CN" altLang="en-US"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86507BD-CEE6-45AA-92E0-FA13CB8E2E63}"/>
              </a:ext>
            </a:extLst>
          </p:cNvPr>
          <p:cNvSpPr>
            <a:spLocks noGrp="1" noChangeArrowheads="1"/>
          </p:cNvSpPr>
          <p:nvPr>
            <p:ph type="title" idx="4294967295"/>
          </p:nvPr>
        </p:nvSpPr>
        <p:spPr>
          <a:xfrm>
            <a:off x="1331640" y="444501"/>
            <a:ext cx="7560840" cy="774700"/>
          </a:xfrm>
        </p:spPr>
        <p:txBody>
          <a:bodyPr/>
          <a:lstStyle/>
          <a:p>
            <a:pPr eaLnBrk="1" hangingPunct="1"/>
            <a:r>
              <a:rPr lang="en-US" altLang="zh-CN">
                <a:ea typeface="楷体_GB2312"/>
              </a:rPr>
              <a:t>4.5 </a:t>
            </a:r>
            <a:r>
              <a:rPr lang="en-US" altLang="zh-CN">
                <a:latin typeface="Times New Roman" panose="02020603050405020304" pitchFamily="18" charset="0"/>
                <a:ea typeface="楷体_GB2312"/>
                <a:cs typeface="Times New Roman" panose="02020603050405020304" pitchFamily="18" charset="0"/>
              </a:rPr>
              <a:t>C++</a:t>
            </a:r>
            <a:r>
              <a:rPr lang="zh-CN" altLang="en-US">
                <a:latin typeface="Times New Roman" panose="02020603050405020304" pitchFamily="18" charset="0"/>
                <a:ea typeface="楷体_GB2312"/>
                <a:cs typeface="Times New Roman" panose="02020603050405020304" pitchFamily="18" charset="0"/>
              </a:rPr>
              <a:t>标准库函数</a:t>
            </a:r>
          </a:p>
        </p:txBody>
      </p:sp>
      <p:sp>
        <p:nvSpPr>
          <p:cNvPr id="77827" name="Rectangle 3">
            <a:extLst>
              <a:ext uri="{FF2B5EF4-FFF2-40B4-BE49-F238E27FC236}">
                <a16:creationId xmlns:a16="http://schemas.microsoft.com/office/drawing/2014/main" id="{5B5A3BB6-ECC9-4C90-ABB5-ABE4EF62FE67}"/>
              </a:ext>
            </a:extLst>
          </p:cNvPr>
          <p:cNvSpPr>
            <a:spLocks noGrp="1" noChangeArrowheads="1"/>
          </p:cNvSpPr>
          <p:nvPr>
            <p:ph type="body" idx="4294967295"/>
          </p:nvPr>
        </p:nvSpPr>
        <p:spPr>
          <a:xfrm>
            <a:off x="531812" y="1719263"/>
            <a:ext cx="8389937" cy="3271837"/>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关于</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标准：</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官网：</a:t>
            </a:r>
            <a:r>
              <a:rPr lang="en-US" altLang="zh-CN" sz="2400" dirty="0">
                <a:latin typeface="Times New Roman" panose="02020603050405020304" pitchFamily="18" charset="0"/>
                <a:ea typeface="楷体_GB2312"/>
                <a:cs typeface="Times New Roman" panose="02020603050405020304" pitchFamily="18" charset="0"/>
              </a:rPr>
              <a:t> https://isocpp.org/</a:t>
            </a:r>
            <a:endParaRPr lang="zh-CN" altLang="en-US"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标准：</a:t>
            </a:r>
            <a:r>
              <a:rPr lang="en-US" altLang="zh-CN" sz="2400" dirty="0">
                <a:latin typeface="Times New Roman" panose="02020603050405020304" pitchFamily="18" charset="0"/>
                <a:ea typeface="楷体_GB2312"/>
                <a:cs typeface="Times New Roman" panose="02020603050405020304" pitchFamily="18" charset="0"/>
              </a:rPr>
              <a:t> http://www.open-std.org/JTC1/SC22/WG21/</a:t>
            </a:r>
          </a:p>
        </p:txBody>
      </p:sp>
      <p:pic>
        <p:nvPicPr>
          <p:cNvPr id="77828" name="图片 2">
            <a:extLst>
              <a:ext uri="{FF2B5EF4-FFF2-40B4-BE49-F238E27FC236}">
                <a16:creationId xmlns:a16="http://schemas.microsoft.com/office/drawing/2014/main" id="{410E7CB0-0B15-4707-9E8D-A22DA8CCB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3454792"/>
            <a:ext cx="81438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0AE7DCB-AF0E-49EB-A611-5F70E012A4DE}"/>
              </a:ext>
            </a:extLst>
          </p:cNvPr>
          <p:cNvSpPr>
            <a:spLocks noGrp="1"/>
          </p:cNvSpPr>
          <p:nvPr>
            <p:ph type="sldNum" sz="quarter" idx="12"/>
          </p:nvPr>
        </p:nvSpPr>
        <p:spPr/>
        <p:txBody>
          <a:bodyPr/>
          <a:lstStyle/>
          <a:p>
            <a:pPr>
              <a:defRPr/>
            </a:pPr>
            <a:fld id="{94D79B57-46CD-4E8B-94CA-92096A47F80F}" type="slidenum">
              <a:rPr lang="zh-CN" altLang="en-US"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158B831-47E9-4E8F-804C-120C13931EB5}"/>
              </a:ext>
            </a:extLst>
          </p:cNvPr>
          <p:cNvSpPr>
            <a:spLocks noGrp="1" noChangeArrowheads="1"/>
          </p:cNvSpPr>
          <p:nvPr>
            <p:ph type="title" idx="4294967295"/>
          </p:nvPr>
        </p:nvSpPr>
        <p:spPr>
          <a:xfrm>
            <a:off x="1547664" y="404664"/>
            <a:ext cx="6408737" cy="774700"/>
          </a:xfrm>
        </p:spPr>
        <p:txBody>
          <a:bodyPr/>
          <a:lstStyle/>
          <a:p>
            <a:pPr eaLnBrk="1" hangingPunct="1"/>
            <a:r>
              <a:rPr lang="en-US" altLang="zh-CN" dirty="0">
                <a:ea typeface="楷体_GB2312"/>
              </a:rPr>
              <a:t>4.5 </a:t>
            </a:r>
            <a:r>
              <a:rPr lang="en-US" altLang="zh-CN" dirty="0">
                <a:latin typeface="Times New Roman" panose="02020603050405020304" pitchFamily="18" charset="0"/>
                <a:ea typeface="楷体_GB2312"/>
                <a:cs typeface="Times New Roman" panose="02020603050405020304" pitchFamily="18" charset="0"/>
              </a:rPr>
              <a:t>C++</a:t>
            </a:r>
            <a:r>
              <a:rPr lang="zh-CN" altLang="en-US" dirty="0">
                <a:latin typeface="Times New Roman" panose="02020603050405020304" pitchFamily="18" charset="0"/>
                <a:ea typeface="楷体_GB2312"/>
                <a:cs typeface="Times New Roman" panose="02020603050405020304" pitchFamily="18" charset="0"/>
              </a:rPr>
              <a:t>标准库函数</a:t>
            </a:r>
          </a:p>
        </p:txBody>
      </p:sp>
      <p:sp>
        <p:nvSpPr>
          <p:cNvPr id="79875" name="Rectangle 3">
            <a:extLst>
              <a:ext uri="{FF2B5EF4-FFF2-40B4-BE49-F238E27FC236}">
                <a16:creationId xmlns:a16="http://schemas.microsoft.com/office/drawing/2014/main" id="{2486AEB7-7BD4-4037-AA06-199C6384A6C4}"/>
              </a:ext>
            </a:extLst>
          </p:cNvPr>
          <p:cNvSpPr>
            <a:spLocks noGrp="1" noChangeArrowheads="1"/>
          </p:cNvSpPr>
          <p:nvPr>
            <p:ph type="body" idx="4294967295"/>
          </p:nvPr>
        </p:nvSpPr>
        <p:spPr>
          <a:xfrm>
            <a:off x="764343" y="1793081"/>
            <a:ext cx="7975377" cy="3271837"/>
          </a:xfrm>
        </p:spPr>
        <p:txBody>
          <a:bodyPr/>
          <a:lstStyle/>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 </a:t>
            </a:r>
            <a:r>
              <a:rPr lang="en-US" altLang="zh-CN" sz="2800" dirty="0">
                <a:latin typeface="Times New Roman" panose="02020603050405020304" pitchFamily="18" charset="0"/>
                <a:ea typeface="楷体_GB2312"/>
                <a:cs typeface="Times New Roman" panose="02020603050405020304" pitchFamily="18" charset="0"/>
              </a:rPr>
              <a:t>API</a:t>
            </a:r>
            <a:r>
              <a:rPr lang="zh-CN" altLang="en-US" sz="2800" dirty="0">
                <a:latin typeface="Times New Roman" panose="02020603050405020304" pitchFamily="18" charset="0"/>
                <a:ea typeface="楷体_GB2312"/>
                <a:cs typeface="Times New Roman" panose="02020603050405020304" pitchFamily="18" charset="0"/>
              </a:rPr>
              <a:t>的分类：</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标准</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函数库</a:t>
            </a:r>
            <a:endParaRPr lang="en-US" altLang="zh-CN" sz="2400" dirty="0">
              <a:solidFill>
                <a:srgbClr val="FF0000"/>
              </a:solidFill>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标准</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模板库</a:t>
            </a: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latin typeface="Times New Roman" panose="02020603050405020304" pitchFamily="18" charset="0"/>
                <a:ea typeface="楷体_GB2312"/>
                <a:cs typeface="Times New Roman" panose="02020603050405020304" pitchFamily="18" charset="0"/>
              </a:rPr>
              <a:t>(Standard Template Library, </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STL</a:t>
            </a:r>
            <a:r>
              <a:rPr lang="en-US" altLang="zh-CN"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第三方</a:t>
            </a:r>
            <a:r>
              <a:rPr lang="en-US" altLang="zh-CN" sz="2400" dirty="0">
                <a:latin typeface="Times New Roman" panose="02020603050405020304" pitchFamily="18" charset="0"/>
                <a:ea typeface="楷体_GB2312"/>
                <a:cs typeface="Times New Roman" panose="02020603050405020304" pitchFamily="18" charset="0"/>
              </a:rPr>
              <a:t>API</a:t>
            </a:r>
            <a:r>
              <a:rPr lang="zh-CN" altLang="en-US" sz="2400" dirty="0">
                <a:latin typeface="Times New Roman" panose="02020603050405020304" pitchFamily="18" charset="0"/>
                <a:ea typeface="楷体_GB2312"/>
                <a:cs typeface="Times New Roman" panose="02020603050405020304" pitchFamily="18" charset="0"/>
              </a:rPr>
              <a:t>和开发框架</a:t>
            </a:r>
            <a:endParaRPr lang="en-US" altLang="zh-CN" sz="2400" dirty="0">
              <a:latin typeface="Times New Roman" panose="02020603050405020304" pitchFamily="18" charset="0"/>
              <a:ea typeface="楷体_GB2312"/>
              <a:cs typeface="Times New Roman" panose="02020603050405020304" pitchFamily="18" charset="0"/>
            </a:endParaRPr>
          </a:p>
        </p:txBody>
      </p:sp>
      <p:sp>
        <p:nvSpPr>
          <p:cNvPr id="2" name="灯片编号占位符 1">
            <a:extLst>
              <a:ext uri="{FF2B5EF4-FFF2-40B4-BE49-F238E27FC236}">
                <a16:creationId xmlns:a16="http://schemas.microsoft.com/office/drawing/2014/main" id="{A40BB0CE-DB56-413D-AD5C-B7AF9BCC165A}"/>
              </a:ext>
            </a:extLst>
          </p:cNvPr>
          <p:cNvSpPr>
            <a:spLocks noGrp="1"/>
          </p:cNvSpPr>
          <p:nvPr>
            <p:ph type="sldNum" sz="quarter" idx="12"/>
          </p:nvPr>
        </p:nvSpPr>
        <p:spPr/>
        <p:txBody>
          <a:bodyPr/>
          <a:lstStyle/>
          <a:p>
            <a:pPr>
              <a:defRPr/>
            </a:pPr>
            <a:fld id="{94D79B57-46CD-4E8B-94CA-92096A47F80F}" type="slidenum">
              <a:rPr lang="zh-CN" altLang="en-US"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554EA5F-A670-4D66-95E4-EC5D2C8F9ECC}"/>
              </a:ext>
            </a:extLst>
          </p:cNvPr>
          <p:cNvSpPr>
            <a:spLocks noGrp="1" noChangeArrowheads="1"/>
          </p:cNvSpPr>
          <p:nvPr>
            <p:ph type="title" idx="4294967295"/>
          </p:nvPr>
        </p:nvSpPr>
        <p:spPr>
          <a:xfrm>
            <a:off x="1547664" y="2637"/>
            <a:ext cx="7010400" cy="1527175"/>
          </a:xfrm>
        </p:spPr>
        <p:txBody>
          <a:bodyPr/>
          <a:lstStyle/>
          <a:p>
            <a:pPr eaLnBrk="1" hangingPunct="1"/>
            <a:r>
              <a:rPr lang="zh-CN" altLang="zh-CN" dirty="0">
                <a:ea typeface="楷体_GB2312"/>
              </a:rPr>
              <a:t>本章内容</a:t>
            </a:r>
          </a:p>
        </p:txBody>
      </p:sp>
      <p:sp>
        <p:nvSpPr>
          <p:cNvPr id="81923" name="Rectangle 3">
            <a:extLst>
              <a:ext uri="{FF2B5EF4-FFF2-40B4-BE49-F238E27FC236}">
                <a16:creationId xmlns:a16="http://schemas.microsoft.com/office/drawing/2014/main" id="{BA7C69F5-09D9-4751-8DA7-67A90F0AE6DC}"/>
              </a:ext>
            </a:extLst>
          </p:cNvPr>
          <p:cNvSpPr>
            <a:spLocks noGrp="1" noChangeArrowheads="1"/>
          </p:cNvSpPr>
          <p:nvPr>
            <p:ph type="body" idx="4294967295"/>
          </p:nvPr>
        </p:nvSpPr>
        <p:spPr>
          <a:xfrm>
            <a:off x="971600" y="1916832"/>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dirty="0">
                <a:ea typeface="楷体_GB2312"/>
              </a:rPr>
              <a:t>4.2 C++</a:t>
            </a:r>
            <a:r>
              <a:rPr lang="zh-CN" altLang="en-US" sz="2800" dirty="0">
                <a:ea typeface="楷体_GB2312"/>
              </a:rPr>
              <a:t>函数</a:t>
            </a:r>
          </a:p>
          <a:p>
            <a:pPr eaLnBrk="1" hangingPunct="1">
              <a:buFont typeface="Wingdings" panose="05000000000000000000" pitchFamily="2" charset="2"/>
              <a:buNone/>
            </a:pPr>
            <a:r>
              <a:rPr lang="en-US" altLang="zh-CN" sz="2800" dirty="0">
                <a:ea typeface="楷体_GB2312"/>
              </a:rPr>
              <a:t>4.3 </a:t>
            </a:r>
            <a:r>
              <a:rPr lang="zh-CN" altLang="en-US" sz="2800" dirty="0">
                <a:ea typeface="楷体_GB2312"/>
              </a:rPr>
              <a:t>标识符的作用域与变量的生存期</a:t>
            </a:r>
          </a:p>
          <a:p>
            <a:pPr eaLnBrk="1" hangingPunct="1">
              <a:buFont typeface="Wingdings" panose="05000000000000000000" pitchFamily="2" charset="2"/>
              <a:buNone/>
            </a:pPr>
            <a:r>
              <a:rPr lang="en-US" altLang="zh-CN" sz="2800" dirty="0">
                <a:ea typeface="楷体_GB2312"/>
              </a:rPr>
              <a:t>4.4 </a:t>
            </a:r>
            <a:r>
              <a:rPr lang="zh-CN" altLang="en-US" sz="2800" dirty="0">
                <a:ea typeface="楷体_GB2312"/>
              </a:rPr>
              <a:t>递归函数</a:t>
            </a:r>
          </a:p>
          <a:p>
            <a:pPr eaLnBrk="1" hangingPunct="1">
              <a:buFont typeface="Wingdings" panose="05000000000000000000" pitchFamily="2" charset="2"/>
              <a:buNone/>
            </a:pPr>
            <a:r>
              <a:rPr lang="en-US" altLang="zh-CN" sz="2800" dirty="0">
                <a:ea typeface="楷体_GB2312"/>
              </a:rPr>
              <a:t>4.5 C++</a:t>
            </a:r>
            <a:r>
              <a:rPr lang="zh-CN" altLang="en-US" sz="2800" dirty="0">
                <a:ea typeface="楷体_GB2312"/>
              </a:rPr>
              <a:t>标准库函数</a:t>
            </a:r>
          </a:p>
          <a:p>
            <a:pPr eaLnBrk="1" hangingPunct="1">
              <a:buFont typeface="Wingdings" panose="05000000000000000000" pitchFamily="2" charset="2"/>
              <a:buNone/>
            </a:pPr>
            <a:r>
              <a:rPr lang="en-US" altLang="zh-CN" sz="2800" b="1" dirty="0">
                <a:solidFill>
                  <a:srgbClr val="0070C0"/>
                </a:solidFill>
                <a:ea typeface="楷体_GB2312"/>
              </a:rPr>
              <a:t>4.6 </a:t>
            </a:r>
            <a:r>
              <a:rPr lang="zh-CN" altLang="en-US" sz="2800" b="1" dirty="0">
                <a:solidFill>
                  <a:srgbClr val="0070C0"/>
                </a:solidFill>
                <a:ea typeface="楷体_GB2312"/>
              </a:rPr>
              <a:t>函数的进一步讨论</a:t>
            </a:r>
          </a:p>
        </p:txBody>
      </p:sp>
      <p:sp>
        <p:nvSpPr>
          <p:cNvPr id="2" name="灯片编号占位符 1">
            <a:extLst>
              <a:ext uri="{FF2B5EF4-FFF2-40B4-BE49-F238E27FC236}">
                <a16:creationId xmlns:a16="http://schemas.microsoft.com/office/drawing/2014/main" id="{14F36360-666F-481A-97B2-47FE25B3131E}"/>
              </a:ext>
            </a:extLst>
          </p:cNvPr>
          <p:cNvSpPr>
            <a:spLocks noGrp="1"/>
          </p:cNvSpPr>
          <p:nvPr>
            <p:ph type="sldNum" sz="quarter" idx="12"/>
          </p:nvPr>
        </p:nvSpPr>
        <p:spPr/>
        <p:txBody>
          <a:bodyPr/>
          <a:lstStyle/>
          <a:p>
            <a:pPr>
              <a:defRPr/>
            </a:pPr>
            <a:fld id="{94D79B57-46CD-4E8B-94CA-92096A47F80F}" type="slidenum">
              <a:rPr lang="zh-CN" altLang="en-US"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3877452F-3D82-440A-BBF6-7C19ECFF6B12}"/>
              </a:ext>
            </a:extLst>
          </p:cNvPr>
          <p:cNvSpPr>
            <a:spLocks noGrp="1" noChangeArrowheads="1"/>
          </p:cNvSpPr>
          <p:nvPr>
            <p:ph type="body" idx="4294967295"/>
          </p:nvPr>
        </p:nvSpPr>
        <p:spPr>
          <a:xfrm>
            <a:off x="677069" y="1708150"/>
            <a:ext cx="7632700" cy="2668588"/>
          </a:xfrm>
        </p:spPr>
        <p:txBody>
          <a:bodyPr/>
          <a:lstStyle/>
          <a:p>
            <a:pPr lvl="1" eaLnBrk="1" hangingPunct="1">
              <a:buFont typeface="Wingdings" panose="05000000000000000000" pitchFamily="2" charset="2"/>
              <a:buChar char="l"/>
            </a:pPr>
            <a:r>
              <a:rPr lang="zh-CN" altLang="en-US" sz="2000" b="1" dirty="0">
                <a:solidFill>
                  <a:srgbClr val="FF0000"/>
                </a:solidFill>
                <a:ea typeface="楷体_GB2312"/>
              </a:rPr>
              <a:t>功能分解</a:t>
            </a:r>
            <a:r>
              <a:rPr lang="zh-CN" altLang="en-US" sz="2000" dirty="0">
                <a:ea typeface="楷体_GB2312"/>
              </a:rPr>
              <a:t>：把程序分解成若干子功能，每个子功能又分解成若干子功能，形成自顶向下、逐步精化的设计过程。</a:t>
            </a:r>
          </a:p>
          <a:p>
            <a:pPr lvl="1" eaLnBrk="1" hangingPunct="1">
              <a:buFont typeface="Wingdings" panose="05000000000000000000" pitchFamily="2" charset="2"/>
              <a:buChar char="l"/>
            </a:pPr>
            <a:r>
              <a:rPr lang="zh-CN" altLang="en-US" sz="2000" b="1" dirty="0">
                <a:solidFill>
                  <a:srgbClr val="FF0000"/>
                </a:solidFill>
                <a:ea typeface="楷体_GB2312"/>
              </a:rPr>
              <a:t>功能复合</a:t>
            </a:r>
            <a:r>
              <a:rPr lang="zh-CN" altLang="en-US" sz="2000" dirty="0">
                <a:ea typeface="楷体_GB2312"/>
              </a:rPr>
              <a:t>：把已有的子功能组合成更大的（子）功能，形成自底向上的设计过程。 </a:t>
            </a:r>
            <a:endParaRPr lang="en-US" altLang="zh-CN" sz="2000" dirty="0">
              <a:ea typeface="楷体_GB2312"/>
            </a:endParaRPr>
          </a:p>
          <a:p>
            <a:pPr lvl="1" eaLnBrk="1" hangingPunct="1">
              <a:buFont typeface="Wingdings" panose="05000000000000000000" pitchFamily="2" charset="2"/>
              <a:buChar char="l"/>
            </a:pPr>
            <a:r>
              <a:rPr lang="zh-CN" altLang="en-US" sz="2000" b="1" dirty="0">
                <a:solidFill>
                  <a:srgbClr val="FF0000"/>
                </a:solidFill>
                <a:ea typeface="楷体_GB2312"/>
              </a:rPr>
              <a:t>功能抽象</a:t>
            </a:r>
            <a:r>
              <a:rPr lang="zh-CN" altLang="en-US" sz="2000" dirty="0">
                <a:ea typeface="楷体_GB2312"/>
              </a:rPr>
              <a:t>（或过程抽象）：即一个功能的使用者只需要知道相应的功能是什么，而不必知道它的实现细节。</a:t>
            </a:r>
          </a:p>
        </p:txBody>
      </p:sp>
      <p:sp>
        <p:nvSpPr>
          <p:cNvPr id="7171" name="Rectangle 2">
            <a:extLst>
              <a:ext uri="{FF2B5EF4-FFF2-40B4-BE49-F238E27FC236}">
                <a16:creationId xmlns:a16="http://schemas.microsoft.com/office/drawing/2014/main" id="{58E49A65-B5DD-4291-955D-0203B20549E1}"/>
              </a:ext>
            </a:extLst>
          </p:cNvPr>
          <p:cNvSpPr>
            <a:spLocks noGrp="1" noChangeArrowheads="1"/>
          </p:cNvSpPr>
          <p:nvPr>
            <p:ph type="title" idx="4294967295"/>
          </p:nvPr>
        </p:nvSpPr>
        <p:spPr>
          <a:xfrm>
            <a:off x="1259632" y="39688"/>
            <a:ext cx="7369175" cy="1527175"/>
          </a:xfrm>
        </p:spPr>
        <p:txBody>
          <a:bodyPr/>
          <a:lstStyle/>
          <a:p>
            <a:pPr eaLnBrk="1" hangingPunct="1"/>
            <a:r>
              <a:rPr lang="en-US" altLang="zh-CN" dirty="0">
                <a:ea typeface="楷体_GB2312"/>
              </a:rPr>
              <a:t>4.1.1 </a:t>
            </a:r>
            <a:r>
              <a:rPr lang="zh-CN" altLang="en-US" dirty="0">
                <a:ea typeface="楷体_GB2312"/>
              </a:rPr>
              <a:t>过程式程序设计的过程</a:t>
            </a:r>
            <a:endParaRPr lang="zh-CN" altLang="zh-CN" dirty="0">
              <a:ea typeface="楷体_GB2312"/>
            </a:endParaRPr>
          </a:p>
        </p:txBody>
      </p:sp>
      <p:sp>
        <p:nvSpPr>
          <p:cNvPr id="7172" name="矩形 1">
            <a:extLst>
              <a:ext uri="{FF2B5EF4-FFF2-40B4-BE49-F238E27FC236}">
                <a16:creationId xmlns:a16="http://schemas.microsoft.com/office/drawing/2014/main" id="{E62D318F-5E15-4545-AD6E-74785F54168C}"/>
              </a:ext>
            </a:extLst>
          </p:cNvPr>
          <p:cNvSpPr>
            <a:spLocks noChangeArrowheads="1"/>
          </p:cNvSpPr>
          <p:nvPr/>
        </p:nvSpPr>
        <p:spPr bwMode="auto">
          <a:xfrm>
            <a:off x="3838575" y="3944938"/>
            <a:ext cx="1309688" cy="431800"/>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solidFill>
                  <a:schemeClr val="tx1"/>
                </a:solidFill>
                <a:ea typeface="楷体_GB2312"/>
              </a:rPr>
              <a:t>系统</a:t>
            </a:r>
          </a:p>
        </p:txBody>
      </p:sp>
      <p:sp>
        <p:nvSpPr>
          <p:cNvPr id="7173" name="矩形 4">
            <a:extLst>
              <a:ext uri="{FF2B5EF4-FFF2-40B4-BE49-F238E27FC236}">
                <a16:creationId xmlns:a16="http://schemas.microsoft.com/office/drawing/2014/main" id="{3EAA3E85-A741-4F89-A281-37B6FEDE470A}"/>
              </a:ext>
            </a:extLst>
          </p:cNvPr>
          <p:cNvSpPr>
            <a:spLocks noChangeArrowheads="1"/>
          </p:cNvSpPr>
          <p:nvPr/>
        </p:nvSpPr>
        <p:spPr bwMode="auto">
          <a:xfrm>
            <a:off x="2987675" y="4737101"/>
            <a:ext cx="647700" cy="358775"/>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a:solidFill>
                  <a:schemeClr val="tx1"/>
                </a:solidFill>
                <a:ea typeface="楷体_GB2312"/>
              </a:rPr>
              <a:t>A</a:t>
            </a:r>
            <a:endParaRPr lang="zh-CN" altLang="en-US" sz="2000">
              <a:solidFill>
                <a:schemeClr val="tx1"/>
              </a:solidFill>
              <a:ea typeface="楷体_GB2312"/>
            </a:endParaRPr>
          </a:p>
        </p:txBody>
      </p:sp>
      <p:sp>
        <p:nvSpPr>
          <p:cNvPr id="7174" name="矩形 7">
            <a:extLst>
              <a:ext uri="{FF2B5EF4-FFF2-40B4-BE49-F238E27FC236}">
                <a16:creationId xmlns:a16="http://schemas.microsoft.com/office/drawing/2014/main" id="{E68393D4-25F7-43CA-8F98-752680CCED21}"/>
              </a:ext>
            </a:extLst>
          </p:cNvPr>
          <p:cNvSpPr>
            <a:spLocks noChangeArrowheads="1"/>
          </p:cNvSpPr>
          <p:nvPr/>
        </p:nvSpPr>
        <p:spPr bwMode="auto">
          <a:xfrm>
            <a:off x="4168775" y="4737101"/>
            <a:ext cx="649288" cy="358775"/>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a:solidFill>
                  <a:schemeClr val="tx1"/>
                </a:solidFill>
                <a:ea typeface="楷体_GB2312"/>
              </a:rPr>
              <a:t>B</a:t>
            </a:r>
            <a:endParaRPr lang="zh-CN" altLang="en-US" sz="2000">
              <a:solidFill>
                <a:schemeClr val="tx1"/>
              </a:solidFill>
              <a:ea typeface="楷体_GB2312"/>
            </a:endParaRPr>
          </a:p>
        </p:txBody>
      </p:sp>
      <p:sp>
        <p:nvSpPr>
          <p:cNvPr id="7175" name="矩形 8">
            <a:extLst>
              <a:ext uri="{FF2B5EF4-FFF2-40B4-BE49-F238E27FC236}">
                <a16:creationId xmlns:a16="http://schemas.microsoft.com/office/drawing/2014/main" id="{82808989-B4D5-4EE3-BA2E-BBEA6562168D}"/>
              </a:ext>
            </a:extLst>
          </p:cNvPr>
          <p:cNvSpPr>
            <a:spLocks noChangeArrowheads="1"/>
          </p:cNvSpPr>
          <p:nvPr/>
        </p:nvSpPr>
        <p:spPr bwMode="auto">
          <a:xfrm>
            <a:off x="5351463" y="4737101"/>
            <a:ext cx="647700" cy="358775"/>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a:solidFill>
                  <a:schemeClr val="tx1"/>
                </a:solidFill>
                <a:ea typeface="楷体_GB2312"/>
              </a:rPr>
              <a:t>C</a:t>
            </a:r>
            <a:endParaRPr lang="zh-CN" altLang="en-US" sz="2000">
              <a:solidFill>
                <a:schemeClr val="tx1"/>
              </a:solidFill>
              <a:ea typeface="楷体_GB2312"/>
            </a:endParaRPr>
          </a:p>
        </p:txBody>
      </p:sp>
      <p:sp>
        <p:nvSpPr>
          <p:cNvPr id="7176" name="矩形 9">
            <a:extLst>
              <a:ext uri="{FF2B5EF4-FFF2-40B4-BE49-F238E27FC236}">
                <a16:creationId xmlns:a16="http://schemas.microsoft.com/office/drawing/2014/main" id="{457AA2BA-7280-4680-A8A5-BB47EBF1E5E8}"/>
              </a:ext>
            </a:extLst>
          </p:cNvPr>
          <p:cNvSpPr>
            <a:spLocks noChangeArrowheads="1"/>
          </p:cNvSpPr>
          <p:nvPr/>
        </p:nvSpPr>
        <p:spPr bwMode="auto">
          <a:xfrm>
            <a:off x="3033713" y="5456238"/>
            <a:ext cx="557212" cy="360363"/>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1"/>
                </a:solidFill>
                <a:ea typeface="楷体_GB2312"/>
              </a:rPr>
              <a:t>d</a:t>
            </a:r>
            <a:endParaRPr lang="zh-CN" altLang="en-US" sz="1800">
              <a:solidFill>
                <a:schemeClr val="tx1"/>
              </a:solidFill>
              <a:ea typeface="楷体_GB2312"/>
            </a:endParaRPr>
          </a:p>
        </p:txBody>
      </p:sp>
      <p:sp>
        <p:nvSpPr>
          <p:cNvPr id="7177" name="矩形 10">
            <a:extLst>
              <a:ext uri="{FF2B5EF4-FFF2-40B4-BE49-F238E27FC236}">
                <a16:creationId xmlns:a16="http://schemas.microsoft.com/office/drawing/2014/main" id="{14E069DB-E02E-4D09-868B-188D178E3093}"/>
              </a:ext>
            </a:extLst>
          </p:cNvPr>
          <p:cNvSpPr>
            <a:spLocks noChangeArrowheads="1"/>
          </p:cNvSpPr>
          <p:nvPr/>
        </p:nvSpPr>
        <p:spPr bwMode="auto">
          <a:xfrm>
            <a:off x="4214813" y="5456238"/>
            <a:ext cx="557212" cy="360363"/>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1"/>
                </a:solidFill>
                <a:ea typeface="楷体_GB2312"/>
              </a:rPr>
              <a:t>e</a:t>
            </a:r>
            <a:endParaRPr lang="zh-CN" altLang="en-US" sz="1800">
              <a:solidFill>
                <a:schemeClr val="tx1"/>
              </a:solidFill>
              <a:ea typeface="楷体_GB2312"/>
            </a:endParaRPr>
          </a:p>
        </p:txBody>
      </p:sp>
      <p:sp>
        <p:nvSpPr>
          <p:cNvPr id="7178" name="矩形 11">
            <a:extLst>
              <a:ext uri="{FF2B5EF4-FFF2-40B4-BE49-F238E27FC236}">
                <a16:creationId xmlns:a16="http://schemas.microsoft.com/office/drawing/2014/main" id="{F87B6876-C8D2-46B8-8F7E-D9B334134FB9}"/>
              </a:ext>
            </a:extLst>
          </p:cNvPr>
          <p:cNvSpPr>
            <a:spLocks noChangeArrowheads="1"/>
          </p:cNvSpPr>
          <p:nvPr/>
        </p:nvSpPr>
        <p:spPr bwMode="auto">
          <a:xfrm>
            <a:off x="5405438" y="5456238"/>
            <a:ext cx="557212" cy="360363"/>
          </a:xfrm>
          <a:prstGeom prst="rect">
            <a:avLst/>
          </a:prstGeom>
          <a:noFill/>
          <a:ln w="127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1"/>
                </a:solidFill>
                <a:ea typeface="楷体_GB2312"/>
              </a:rPr>
              <a:t>f</a:t>
            </a:r>
            <a:endParaRPr lang="zh-CN" altLang="en-US" sz="1800">
              <a:solidFill>
                <a:schemeClr val="tx1"/>
              </a:solidFill>
              <a:ea typeface="楷体_GB2312"/>
            </a:endParaRPr>
          </a:p>
        </p:txBody>
      </p:sp>
      <p:cxnSp>
        <p:nvCxnSpPr>
          <p:cNvPr id="7179" name="直接箭头连接符 13">
            <a:extLst>
              <a:ext uri="{FF2B5EF4-FFF2-40B4-BE49-F238E27FC236}">
                <a16:creationId xmlns:a16="http://schemas.microsoft.com/office/drawing/2014/main" id="{D7132ECA-07F0-45FB-B871-8EC36207F7C3}"/>
              </a:ext>
            </a:extLst>
          </p:cNvPr>
          <p:cNvCxnSpPr>
            <a:cxnSpLocks/>
            <a:stCxn id="7172" idx="2"/>
            <a:endCxn id="7173" idx="0"/>
          </p:cNvCxnSpPr>
          <p:nvPr/>
        </p:nvCxnSpPr>
        <p:spPr bwMode="auto">
          <a:xfrm flipH="1">
            <a:off x="3311525" y="4376738"/>
            <a:ext cx="1182688" cy="360363"/>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0" name="直接箭头连接符 19">
            <a:extLst>
              <a:ext uri="{FF2B5EF4-FFF2-40B4-BE49-F238E27FC236}">
                <a16:creationId xmlns:a16="http://schemas.microsoft.com/office/drawing/2014/main" id="{87DAFE2B-0807-477E-ACFC-54E02D7A8F09}"/>
              </a:ext>
            </a:extLst>
          </p:cNvPr>
          <p:cNvCxnSpPr>
            <a:cxnSpLocks/>
            <a:stCxn id="7172" idx="2"/>
            <a:endCxn id="7175" idx="0"/>
          </p:cNvCxnSpPr>
          <p:nvPr/>
        </p:nvCxnSpPr>
        <p:spPr bwMode="auto">
          <a:xfrm>
            <a:off x="4494213" y="4376738"/>
            <a:ext cx="1181100" cy="360363"/>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1" name="直接箭头连接符 22">
            <a:extLst>
              <a:ext uri="{FF2B5EF4-FFF2-40B4-BE49-F238E27FC236}">
                <a16:creationId xmlns:a16="http://schemas.microsoft.com/office/drawing/2014/main" id="{FD072963-9955-43EB-A6D9-05DB12D2863A}"/>
              </a:ext>
            </a:extLst>
          </p:cNvPr>
          <p:cNvCxnSpPr>
            <a:cxnSpLocks/>
            <a:stCxn id="7172" idx="2"/>
            <a:endCxn id="7174" idx="0"/>
          </p:cNvCxnSpPr>
          <p:nvPr/>
        </p:nvCxnSpPr>
        <p:spPr bwMode="auto">
          <a:xfrm>
            <a:off x="4494213" y="4376738"/>
            <a:ext cx="0" cy="360363"/>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2" name="直接箭头连接符 26">
            <a:extLst>
              <a:ext uri="{FF2B5EF4-FFF2-40B4-BE49-F238E27FC236}">
                <a16:creationId xmlns:a16="http://schemas.microsoft.com/office/drawing/2014/main" id="{94474126-B9AC-4F3D-B9CF-E964F46BFF74}"/>
              </a:ext>
            </a:extLst>
          </p:cNvPr>
          <p:cNvCxnSpPr>
            <a:cxnSpLocks/>
            <a:endCxn id="7178" idx="0"/>
          </p:cNvCxnSpPr>
          <p:nvPr/>
        </p:nvCxnSpPr>
        <p:spPr bwMode="auto">
          <a:xfrm>
            <a:off x="4502150" y="5095876"/>
            <a:ext cx="118110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3" name="直接箭头连接符 27">
            <a:extLst>
              <a:ext uri="{FF2B5EF4-FFF2-40B4-BE49-F238E27FC236}">
                <a16:creationId xmlns:a16="http://schemas.microsoft.com/office/drawing/2014/main" id="{AC9997F2-07AC-4BA5-9704-29E1C6F297F3}"/>
              </a:ext>
            </a:extLst>
          </p:cNvPr>
          <p:cNvCxnSpPr>
            <a:cxnSpLocks/>
          </p:cNvCxnSpPr>
          <p:nvPr/>
        </p:nvCxnSpPr>
        <p:spPr bwMode="auto">
          <a:xfrm>
            <a:off x="4494213" y="5095876"/>
            <a:ext cx="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4" name="直接箭头连接符 28">
            <a:extLst>
              <a:ext uri="{FF2B5EF4-FFF2-40B4-BE49-F238E27FC236}">
                <a16:creationId xmlns:a16="http://schemas.microsoft.com/office/drawing/2014/main" id="{311C8C6D-8C56-4A66-A94A-5D311985AC38}"/>
              </a:ext>
            </a:extLst>
          </p:cNvPr>
          <p:cNvCxnSpPr>
            <a:cxnSpLocks/>
          </p:cNvCxnSpPr>
          <p:nvPr/>
        </p:nvCxnSpPr>
        <p:spPr bwMode="auto">
          <a:xfrm>
            <a:off x="3324225" y="5095876"/>
            <a:ext cx="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7185" name="直接箭头连接符 29">
            <a:extLst>
              <a:ext uri="{FF2B5EF4-FFF2-40B4-BE49-F238E27FC236}">
                <a16:creationId xmlns:a16="http://schemas.microsoft.com/office/drawing/2014/main" id="{B2145D13-CECA-421B-A0A0-F2EB2734CDC9}"/>
              </a:ext>
            </a:extLst>
          </p:cNvPr>
          <p:cNvCxnSpPr>
            <a:cxnSpLocks/>
          </p:cNvCxnSpPr>
          <p:nvPr/>
        </p:nvCxnSpPr>
        <p:spPr bwMode="auto">
          <a:xfrm>
            <a:off x="5675313" y="5095876"/>
            <a:ext cx="0" cy="360362"/>
          </a:xfrm>
          <a:prstGeom prst="straightConnector1">
            <a:avLst/>
          </a:prstGeom>
          <a:noFill/>
          <a:ln w="9525" algn="ctr">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2" name="灯片编号占位符 1">
            <a:extLst>
              <a:ext uri="{FF2B5EF4-FFF2-40B4-BE49-F238E27FC236}">
                <a16:creationId xmlns:a16="http://schemas.microsoft.com/office/drawing/2014/main" id="{B229E052-5739-492A-9A35-B11AA32FC732}"/>
              </a:ext>
            </a:extLst>
          </p:cNvPr>
          <p:cNvSpPr>
            <a:spLocks noGrp="1"/>
          </p:cNvSpPr>
          <p:nvPr>
            <p:ph type="sldNum" sz="quarter" idx="12"/>
          </p:nvPr>
        </p:nvSpPr>
        <p:spPr/>
        <p:txBody>
          <a:bodyPr/>
          <a:lstStyle/>
          <a:p>
            <a:pPr>
              <a:defRPr/>
            </a:pPr>
            <a:fld id="{94D79B57-46CD-4E8B-94CA-92096A47F80F}" type="slidenum">
              <a:rPr lang="zh-CN" altLang="en-US"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C548D92-82B5-4CAE-A5A6-F26501F1018E}"/>
              </a:ext>
            </a:extLst>
          </p:cNvPr>
          <p:cNvSpPr>
            <a:spLocks noGrp="1" noChangeArrowheads="1"/>
          </p:cNvSpPr>
          <p:nvPr>
            <p:ph type="title" idx="4294967295"/>
          </p:nvPr>
        </p:nvSpPr>
        <p:spPr>
          <a:xfrm>
            <a:off x="1331640" y="404664"/>
            <a:ext cx="8229600" cy="774700"/>
          </a:xfrm>
        </p:spPr>
        <p:txBody>
          <a:bodyPr/>
          <a:lstStyle/>
          <a:p>
            <a:pPr eaLnBrk="1" hangingPunct="1"/>
            <a:r>
              <a:rPr lang="en-US" altLang="zh-CN" dirty="0">
                <a:ea typeface="楷体_GB2312"/>
              </a:rPr>
              <a:t>4.6 </a:t>
            </a:r>
            <a:r>
              <a:rPr lang="zh-CN" altLang="en-US" dirty="0">
                <a:ea typeface="楷体_GB2312"/>
              </a:rPr>
              <a:t>函数的进一步讨论</a:t>
            </a:r>
            <a:endParaRPr lang="zh-CN" altLang="en-US" dirty="0">
              <a:latin typeface="Times New Roman" panose="02020603050405020304" pitchFamily="18" charset="0"/>
              <a:ea typeface="楷体_GB2312"/>
              <a:cs typeface="Times New Roman" panose="02020603050405020304" pitchFamily="18" charset="0"/>
            </a:endParaRPr>
          </a:p>
        </p:txBody>
      </p:sp>
      <p:sp>
        <p:nvSpPr>
          <p:cNvPr id="57347" name="Rectangle 3">
            <a:extLst>
              <a:ext uri="{FF2B5EF4-FFF2-40B4-BE49-F238E27FC236}">
                <a16:creationId xmlns:a16="http://schemas.microsoft.com/office/drawing/2014/main" id="{599E9532-E4C8-4A8F-8BE2-3A49160CBED6}"/>
              </a:ext>
            </a:extLst>
          </p:cNvPr>
          <p:cNvSpPr>
            <a:spLocks noGrp="1" noChangeArrowheads="1"/>
          </p:cNvSpPr>
          <p:nvPr>
            <p:ph type="body" idx="4294967295"/>
          </p:nvPr>
        </p:nvSpPr>
        <p:spPr>
          <a:xfrm>
            <a:off x="1043608" y="1988840"/>
            <a:ext cx="4891088" cy="2767013"/>
          </a:xfrm>
        </p:spPr>
        <p:txBody>
          <a:bodyPr/>
          <a:lstStyle/>
          <a:p>
            <a:pPr marL="342900" lvl="1" indent="-342900" eaLnBrk="1" hangingPunct="1">
              <a:buFont typeface="Wingdings" panose="05000000000000000000" pitchFamily="2" charset="2"/>
              <a:buChar char="¢"/>
              <a:defRPr/>
            </a:pPr>
            <a:r>
              <a:rPr lang="zh-CN" altLang="en-US" dirty="0">
                <a:ea typeface="楷体_GB2312"/>
                <a:cs typeface="+mn-cs"/>
              </a:rPr>
              <a:t>编译预处理</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内联函数</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带默认值的形参</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函数重载</a:t>
            </a:r>
            <a:endParaRPr lang="en-US" altLang="zh-CN" dirty="0">
              <a:ea typeface="楷体_GB2312"/>
              <a:cs typeface="+mn-cs"/>
            </a:endParaRPr>
          </a:p>
          <a:p>
            <a:pPr marL="342900" lvl="1" indent="-342900" eaLnBrk="1" hangingPunct="1">
              <a:buFont typeface="Wingdings" panose="05000000000000000000" pitchFamily="2" charset="2"/>
              <a:buChar char="¢"/>
              <a:defRPr/>
            </a:pPr>
            <a:r>
              <a:rPr lang="zh-CN" altLang="en-US" dirty="0">
                <a:ea typeface="楷体_GB2312"/>
                <a:cs typeface="+mn-cs"/>
              </a:rPr>
              <a:t>匿名函数</a:t>
            </a:r>
            <a:endParaRPr lang="en-US" altLang="zh-CN" dirty="0">
              <a:ea typeface="楷体_GB2312"/>
              <a:cs typeface="+mn-cs"/>
            </a:endParaRPr>
          </a:p>
        </p:txBody>
      </p:sp>
      <p:sp>
        <p:nvSpPr>
          <p:cNvPr id="2" name="灯片编号占位符 1">
            <a:extLst>
              <a:ext uri="{FF2B5EF4-FFF2-40B4-BE49-F238E27FC236}">
                <a16:creationId xmlns:a16="http://schemas.microsoft.com/office/drawing/2014/main" id="{11BDF384-0ACE-4B5F-9BFC-1D957C8B2816}"/>
              </a:ext>
            </a:extLst>
          </p:cNvPr>
          <p:cNvSpPr>
            <a:spLocks noGrp="1"/>
          </p:cNvSpPr>
          <p:nvPr>
            <p:ph type="sldNum" sz="quarter" idx="12"/>
          </p:nvPr>
        </p:nvSpPr>
        <p:spPr/>
        <p:txBody>
          <a:bodyPr/>
          <a:lstStyle/>
          <a:p>
            <a:pPr>
              <a:defRPr/>
            </a:pPr>
            <a:fld id="{94D79B57-46CD-4E8B-94CA-92096A47F80F}" type="slidenum">
              <a:rPr lang="zh-CN" altLang="en-US"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425BC92D-93C8-4C4B-832A-D7A7AEFA33AD}"/>
              </a:ext>
            </a:extLst>
          </p:cNvPr>
          <p:cNvSpPr>
            <a:spLocks noGrp="1" noChangeArrowheads="1"/>
          </p:cNvSpPr>
          <p:nvPr>
            <p:ph type="body" idx="4294967295"/>
          </p:nvPr>
        </p:nvSpPr>
        <p:spPr>
          <a:xfrm>
            <a:off x="576262" y="1946275"/>
            <a:ext cx="7991475" cy="2965450"/>
          </a:xfrm>
        </p:spPr>
        <p:txBody>
          <a:bodyPr/>
          <a:lstStyle/>
          <a:p>
            <a:pPr eaLnBrk="1" hangingPunct="1">
              <a:defRPr/>
            </a:pPr>
            <a:r>
              <a:rPr lang="zh-CN" altLang="en-US" sz="2800" dirty="0">
                <a:ea typeface="楷体_GB2312"/>
              </a:rPr>
              <a:t>为</a:t>
            </a:r>
            <a:r>
              <a:rPr lang="zh-CN" altLang="zh-CN" sz="2800" dirty="0">
                <a:ea typeface="楷体_GB2312"/>
              </a:rPr>
              <a:t>解决小函数的低效问题</a:t>
            </a:r>
            <a:r>
              <a:rPr lang="zh-CN" altLang="en-US" sz="2800" dirty="0">
                <a:ea typeface="楷体_GB2312"/>
              </a:rPr>
              <a:t>，</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提供</a:t>
            </a:r>
            <a:r>
              <a:rPr lang="zh-CN" altLang="en-US" sz="2800" dirty="0">
                <a:ea typeface="楷体_GB2312"/>
              </a:rPr>
              <a:t>了两种解决办法：宏定义、内联函数 </a:t>
            </a:r>
            <a:endParaRPr lang="en-US" altLang="zh-CN" sz="2800" dirty="0">
              <a:ea typeface="楷体_GB2312"/>
            </a:endParaRPr>
          </a:p>
          <a:p>
            <a:pPr lvl="1" eaLnBrk="1" hangingPunct="1">
              <a:buFont typeface="Wingdings" panose="05000000000000000000" pitchFamily="2" charset="2"/>
              <a:buChar char="l"/>
              <a:defRPr/>
            </a:pPr>
            <a:endParaRPr lang="en-US" altLang="zh-CN" sz="1000" dirty="0">
              <a:ea typeface="楷体_GB2312"/>
            </a:endParaRPr>
          </a:p>
          <a:p>
            <a:pPr eaLnBrk="1" hangingPunct="1">
              <a:lnSpc>
                <a:spcPct val="90000"/>
              </a:lnSpc>
              <a:defRPr/>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宏定义</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宏是从</a:t>
            </a:r>
            <a:r>
              <a:rPr lang="en-US" altLang="zh-CN" sz="2400" dirty="0">
                <a:latin typeface="Times New Roman" panose="02020603050405020304" pitchFamily="18" charset="0"/>
                <a:ea typeface="楷体_GB2312"/>
                <a:cs typeface="Times New Roman" panose="02020603050405020304" pitchFamily="18" charset="0"/>
              </a:rPr>
              <a:t>C</a:t>
            </a:r>
            <a:r>
              <a:rPr lang="zh-CN" altLang="en-US" sz="2400" dirty="0">
                <a:latin typeface="Times New Roman" panose="02020603050405020304" pitchFamily="18" charset="0"/>
                <a:ea typeface="楷体_GB2312"/>
                <a:cs typeface="Times New Roman" panose="02020603050405020304" pitchFamily="18" charset="0"/>
              </a:rPr>
              <a:t>语言中保留下来的；</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solidFill>
                  <a:srgbClr val="0000FF"/>
                </a:solidFill>
                <a:latin typeface="Times New Roman" panose="02020603050405020304" pitchFamily="18" charset="0"/>
                <a:ea typeface="楷体_GB2312"/>
                <a:cs typeface="Times New Roman" panose="02020603050405020304" pitchFamily="18" charset="0"/>
              </a:rPr>
              <a:t>编译预处理系统</a:t>
            </a:r>
            <a:r>
              <a:rPr lang="zh-CN" altLang="en-US" sz="2400" dirty="0">
                <a:latin typeface="Times New Roman" panose="02020603050405020304" pitchFamily="18" charset="0"/>
                <a:ea typeface="楷体_GB2312"/>
                <a:cs typeface="Times New Roman" panose="02020603050405020304" pitchFamily="18" charset="0"/>
              </a:rPr>
              <a:t>在编译前，把宏替换为具体的 </a:t>
            </a:r>
            <a:r>
              <a:rPr lang="en-US" altLang="zh-CN" sz="2400" dirty="0">
                <a:latin typeface="Times New Roman" panose="02020603050405020304" pitchFamily="18" charset="0"/>
                <a:ea typeface="楷体_GB2312"/>
                <a:cs typeface="Times New Roman" panose="02020603050405020304" pitchFamily="18" charset="0"/>
              </a:rPr>
              <a:t>…</a:t>
            </a:r>
          </a:p>
          <a:p>
            <a:pPr lvl="1" eaLnBrk="1" hangingPunct="1">
              <a:lnSpc>
                <a:spcPct val="9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不足：重复计算、不做参数类型检查、不便于调试</a:t>
            </a:r>
          </a:p>
          <a:p>
            <a:pPr marL="57150" indent="0" eaLnBrk="1" hangingPunct="1">
              <a:buFont typeface="Wingdings" panose="05000000000000000000" pitchFamily="2" charset="2"/>
              <a:buNone/>
              <a:defRPr/>
            </a:pPr>
            <a:endParaRPr lang="zh-CN" altLang="en-US" sz="2600" dirty="0">
              <a:ea typeface="楷体_GB2312"/>
            </a:endParaRPr>
          </a:p>
        </p:txBody>
      </p:sp>
      <p:sp>
        <p:nvSpPr>
          <p:cNvPr id="4" name="Rectangle 2">
            <a:extLst>
              <a:ext uri="{FF2B5EF4-FFF2-40B4-BE49-F238E27FC236}">
                <a16:creationId xmlns:a16="http://schemas.microsoft.com/office/drawing/2014/main" id="{57744527-DE0D-4287-8AE2-101783D5424F}"/>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EF841547-4AF4-48CE-8CDF-BC8519D36084}"/>
              </a:ext>
            </a:extLst>
          </p:cNvPr>
          <p:cNvSpPr>
            <a:spLocks noGrp="1"/>
          </p:cNvSpPr>
          <p:nvPr>
            <p:ph type="sldNum" sz="quarter" idx="12"/>
          </p:nvPr>
        </p:nvSpPr>
        <p:spPr/>
        <p:txBody>
          <a:bodyPr/>
          <a:lstStyle/>
          <a:p>
            <a:pPr>
              <a:defRPr/>
            </a:pPr>
            <a:fld id="{94D79B57-46CD-4E8B-94CA-92096A47F80F}" type="slidenum">
              <a:rPr lang="zh-CN" altLang="en-US"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4F92D96F-E729-4E4C-A78C-04A8D2DB70DB}"/>
              </a:ext>
            </a:extLst>
          </p:cNvPr>
          <p:cNvSpPr>
            <a:spLocks noGrp="1" noChangeArrowheads="1"/>
          </p:cNvSpPr>
          <p:nvPr>
            <p:ph type="body" idx="4294967295"/>
          </p:nvPr>
        </p:nvSpPr>
        <p:spPr>
          <a:xfrm>
            <a:off x="611981" y="1700808"/>
            <a:ext cx="7920037" cy="4321175"/>
          </a:xfrm>
        </p:spPr>
        <p:txBody>
          <a:bodyPr/>
          <a:lstStyle/>
          <a:p>
            <a:pPr eaLnBrk="1" hangingPunct="1"/>
            <a:r>
              <a:rPr lang="en-US" altLang="zh-CN" sz="2800" dirty="0">
                <a:ea typeface="楷体_GB2312"/>
              </a:rPr>
              <a:t>C++</a:t>
            </a:r>
            <a:r>
              <a:rPr lang="zh-CN" altLang="en-US" sz="2800" dirty="0">
                <a:ea typeface="楷体_GB2312"/>
              </a:rPr>
              <a:t>程序中可以写一些供编译程序使用的</a:t>
            </a:r>
            <a:r>
              <a:rPr lang="zh-CN" altLang="en-US" sz="2800" dirty="0">
                <a:solidFill>
                  <a:srgbClr val="FF0000"/>
                </a:solidFill>
                <a:ea typeface="楷体_GB2312"/>
              </a:rPr>
              <a:t>编译预处理命令</a:t>
            </a:r>
            <a:r>
              <a:rPr lang="zh-CN" altLang="en-US" sz="2800" dirty="0">
                <a:ea typeface="楷体_GB2312"/>
              </a:rPr>
              <a:t>，来对编译过程给出指导，其功能由</a:t>
            </a:r>
            <a:r>
              <a:rPr lang="zh-CN" altLang="en-US" sz="2800" dirty="0">
                <a:solidFill>
                  <a:srgbClr val="FF0000"/>
                </a:solidFill>
                <a:ea typeface="楷体_GB2312"/>
              </a:rPr>
              <a:t>编译预处理系统</a:t>
            </a:r>
            <a:r>
              <a:rPr lang="zh-CN" altLang="en-US" sz="2800" dirty="0">
                <a:ea typeface="楷体_GB2312"/>
              </a:rPr>
              <a:t>来完成。</a:t>
            </a:r>
            <a:endParaRPr lang="en-US" altLang="zh-CN" sz="2800" dirty="0">
              <a:ea typeface="楷体_GB2312"/>
            </a:endParaRPr>
          </a:p>
          <a:p>
            <a:pPr eaLnBrk="1" hangingPunct="1"/>
            <a:endParaRPr lang="zh-CN" altLang="en-US" sz="1000" dirty="0">
              <a:ea typeface="楷体_GB2312"/>
            </a:endParaRPr>
          </a:p>
          <a:p>
            <a:pPr eaLnBrk="1" hangingPunct="1"/>
            <a:r>
              <a:rPr lang="zh-CN" altLang="en-US" sz="2800" dirty="0">
                <a:ea typeface="楷体_GB2312"/>
              </a:rPr>
              <a:t>编译预处理命令的分类：</a:t>
            </a:r>
          </a:p>
          <a:p>
            <a:pPr lvl="1" eaLnBrk="1" hangingPunct="1">
              <a:buFont typeface="Wingdings" panose="05000000000000000000" pitchFamily="2" charset="2"/>
              <a:buChar char="l"/>
            </a:pPr>
            <a:r>
              <a:rPr lang="zh-CN" altLang="en-US" sz="2400" dirty="0">
                <a:ea typeface="楷体_GB2312"/>
              </a:rPr>
              <a:t>文件包含命令（</a:t>
            </a:r>
            <a:r>
              <a:rPr lang="en-US" altLang="zh-CN" sz="2400" dirty="0">
                <a:solidFill>
                  <a:srgbClr val="0070C0"/>
                </a:solidFill>
                <a:ea typeface="楷体_GB2312"/>
              </a:rPr>
              <a:t>#include</a:t>
            </a:r>
            <a:r>
              <a:rPr lang="zh-CN" altLang="en-US" sz="2400" dirty="0">
                <a:ea typeface="楷体_GB2312"/>
              </a:rPr>
              <a:t>）</a:t>
            </a:r>
          </a:p>
          <a:p>
            <a:pPr lvl="1" eaLnBrk="1" hangingPunct="1">
              <a:buFont typeface="Wingdings" panose="05000000000000000000" pitchFamily="2" charset="2"/>
              <a:buChar char="l"/>
            </a:pPr>
            <a:r>
              <a:rPr lang="zh-CN" altLang="en-US" sz="2400" dirty="0">
                <a:ea typeface="楷体_GB2312"/>
              </a:rPr>
              <a:t>宏定义命令（</a:t>
            </a:r>
            <a:r>
              <a:rPr lang="en-US" altLang="zh-CN" sz="2400" dirty="0">
                <a:solidFill>
                  <a:srgbClr val="0070C0"/>
                </a:solidFill>
                <a:ea typeface="楷体_GB2312"/>
              </a:rPr>
              <a:t>#define</a:t>
            </a:r>
            <a:r>
              <a:rPr lang="zh-CN" altLang="en-US" sz="2400" dirty="0">
                <a:ea typeface="楷体_GB2312"/>
              </a:rPr>
              <a:t>）</a:t>
            </a:r>
            <a:endParaRPr lang="en-US" altLang="zh-CN" sz="2400" dirty="0">
              <a:ea typeface="楷体_GB2312"/>
            </a:endParaRPr>
          </a:p>
          <a:p>
            <a:pPr lvl="2" eaLnBrk="1" hangingPunct="1">
              <a:buFont typeface="Arial" panose="020B0604020202020204" pitchFamily="34" charset="0"/>
              <a:buChar char="•"/>
            </a:pPr>
            <a:r>
              <a:rPr lang="zh-CN" altLang="en-US" dirty="0">
                <a:ea typeface="楷体_GB2312"/>
              </a:rPr>
              <a:t>断言（用于程序调试）</a:t>
            </a:r>
          </a:p>
          <a:p>
            <a:pPr lvl="1" eaLnBrk="1" hangingPunct="1">
              <a:buFont typeface="Wingdings" panose="05000000000000000000" pitchFamily="2" charset="2"/>
              <a:buChar char="l"/>
            </a:pPr>
            <a:r>
              <a:rPr lang="zh-CN" altLang="en-US" sz="2400" dirty="0">
                <a:ea typeface="楷体_GB2312"/>
              </a:rPr>
              <a:t>条件编译命令（</a:t>
            </a:r>
            <a:r>
              <a:rPr lang="en-US" altLang="zh-CN" sz="2400" dirty="0">
                <a:solidFill>
                  <a:srgbClr val="0070C0"/>
                </a:solidFill>
                <a:ea typeface="楷体_GB2312"/>
              </a:rPr>
              <a:t>#ifdef</a:t>
            </a:r>
            <a:r>
              <a:rPr lang="zh-CN" altLang="en-US" sz="2400" dirty="0">
                <a:solidFill>
                  <a:srgbClr val="0070C0"/>
                </a:solidFill>
                <a:ea typeface="楷体_GB2312"/>
              </a:rPr>
              <a:t> </a:t>
            </a:r>
            <a:r>
              <a:rPr lang="en-US" altLang="zh-CN" sz="2400" dirty="0">
                <a:solidFill>
                  <a:srgbClr val="0070C0"/>
                </a:solidFill>
                <a:ea typeface="楷体_GB2312"/>
              </a:rPr>
              <a:t>/</a:t>
            </a:r>
            <a:r>
              <a:rPr lang="zh-CN" altLang="en-US" sz="2400" dirty="0">
                <a:solidFill>
                  <a:srgbClr val="0070C0"/>
                </a:solidFill>
                <a:ea typeface="楷体_GB2312"/>
              </a:rPr>
              <a:t> </a:t>
            </a:r>
            <a:r>
              <a:rPr lang="en-US" altLang="zh-CN" sz="2400" dirty="0">
                <a:solidFill>
                  <a:srgbClr val="0070C0"/>
                </a:solidFill>
                <a:ea typeface="楷体_GB2312"/>
              </a:rPr>
              <a:t>#</a:t>
            </a:r>
            <a:r>
              <a:rPr lang="en-US" altLang="zh-CN" sz="2400" dirty="0" err="1">
                <a:solidFill>
                  <a:srgbClr val="0070C0"/>
                </a:solidFill>
                <a:ea typeface="楷体_GB2312"/>
              </a:rPr>
              <a:t>ifndef</a:t>
            </a:r>
            <a:r>
              <a:rPr lang="zh-CN" altLang="en-US" sz="2400" dirty="0">
                <a:ea typeface="楷体_GB2312"/>
              </a:rPr>
              <a:t>）</a:t>
            </a:r>
            <a:endParaRPr lang="en-US" altLang="zh-CN" sz="2400" dirty="0">
              <a:ea typeface="楷体_GB2312"/>
            </a:endParaRPr>
          </a:p>
          <a:p>
            <a:pPr lvl="1" eaLnBrk="1" hangingPunct="1">
              <a:buFont typeface="Wingdings" panose="05000000000000000000" pitchFamily="2" charset="2"/>
              <a:buChar char="l"/>
            </a:pPr>
            <a:r>
              <a:rPr lang="zh-CN" altLang="en-US" sz="2400" dirty="0">
                <a:ea typeface="楷体_GB2312"/>
              </a:rPr>
              <a:t>其他 </a:t>
            </a:r>
            <a:r>
              <a:rPr lang="en-US" altLang="zh-CN" sz="2400" dirty="0">
                <a:ea typeface="楷体_GB2312"/>
              </a:rPr>
              <a:t>...</a:t>
            </a:r>
            <a:endParaRPr lang="zh-CN" altLang="en-US" sz="2400" dirty="0">
              <a:ea typeface="楷体_GB2312"/>
            </a:endParaRPr>
          </a:p>
        </p:txBody>
      </p:sp>
      <p:sp>
        <p:nvSpPr>
          <p:cNvPr id="4" name="Rectangle 2">
            <a:extLst>
              <a:ext uri="{FF2B5EF4-FFF2-40B4-BE49-F238E27FC236}">
                <a16:creationId xmlns:a16="http://schemas.microsoft.com/office/drawing/2014/main" id="{8A6DAFCA-B83C-449B-86BF-372CCB393E41}"/>
              </a:ext>
            </a:extLst>
          </p:cNvPr>
          <p:cNvSpPr txBox="1">
            <a:spLocks noChangeArrowheads="1"/>
          </p:cNvSpPr>
          <p:nvPr/>
        </p:nvSpPr>
        <p:spPr bwMode="auto">
          <a:xfrm>
            <a:off x="1475656" y="448667"/>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rPr>
              <a:t>4.6.0 </a:t>
            </a:r>
            <a:r>
              <a:rPr lang="zh-CN" altLang="en-US" sz="4000" kern="0" dirty="0">
                <a:solidFill>
                  <a:schemeClr val="tx2"/>
                </a:solidFill>
              </a:rPr>
              <a:t>编译预处理</a:t>
            </a:r>
          </a:p>
        </p:txBody>
      </p:sp>
      <p:sp>
        <p:nvSpPr>
          <p:cNvPr id="2" name="灯片编号占位符 1">
            <a:extLst>
              <a:ext uri="{FF2B5EF4-FFF2-40B4-BE49-F238E27FC236}">
                <a16:creationId xmlns:a16="http://schemas.microsoft.com/office/drawing/2014/main" id="{CB7A33C5-B41E-4749-9EC2-422592649299}"/>
              </a:ext>
            </a:extLst>
          </p:cNvPr>
          <p:cNvSpPr>
            <a:spLocks noGrp="1"/>
          </p:cNvSpPr>
          <p:nvPr>
            <p:ph type="sldNum" sz="quarter" idx="12"/>
          </p:nvPr>
        </p:nvSpPr>
        <p:spPr/>
        <p:txBody>
          <a:bodyPr/>
          <a:lstStyle/>
          <a:p>
            <a:pPr>
              <a:defRPr/>
            </a:pPr>
            <a:fld id="{94D79B57-46CD-4E8B-94CA-92096A47F80F}" type="slidenum">
              <a:rPr lang="zh-CN" altLang="en-US" smtClean="0"/>
              <a:pPr>
                <a:defRPr/>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A25B973E-31F1-4075-B7F5-CDCAC02A27D1}"/>
              </a:ext>
            </a:extLst>
          </p:cNvPr>
          <p:cNvSpPr>
            <a:spLocks noGrp="1" noChangeArrowheads="1"/>
          </p:cNvSpPr>
          <p:nvPr>
            <p:ph type="body" idx="4294967295"/>
          </p:nvPr>
        </p:nvSpPr>
        <p:spPr>
          <a:xfrm>
            <a:off x="899592" y="1700808"/>
            <a:ext cx="7920037" cy="4321175"/>
          </a:xfrm>
        </p:spPr>
        <p:txBody>
          <a:bodyPr/>
          <a:lstStyle/>
          <a:p>
            <a:pPr marL="355600" indent="-355600" algn="just" eaLnBrk="1" hangingPunct="1">
              <a:defRPr/>
            </a:pPr>
            <a:r>
              <a:rPr lang="zh-CN" altLang="en-US" sz="3200" dirty="0">
                <a:ea typeface="楷体_GB2312"/>
              </a:rPr>
              <a:t>宏定义的格式：</a:t>
            </a: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cs typeface="Times New Roman" panose="02020603050405020304" pitchFamily="18" charset="0"/>
              </a:rPr>
              <a:t>#define</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文字串</a:t>
            </a:r>
            <a:r>
              <a:rPr lang="en-US" altLang="zh-CN" b="1" dirty="0">
                <a:solidFill>
                  <a:srgbClr val="0070C0"/>
                </a:solidFill>
                <a:ea typeface="楷体_GB2312"/>
                <a:cs typeface="Times New Roman" panose="02020603050405020304" pitchFamily="18" charset="0"/>
              </a:rPr>
              <a:t>&gt;</a:t>
            </a:r>
          </a:p>
          <a:p>
            <a:pPr marL="534988" lvl="1" indent="0" algn="just" eaLnBrk="1" hangingPunct="1">
              <a:buFont typeface="Wingdings" panose="05000000000000000000" pitchFamily="2" charset="2"/>
              <a:buNone/>
              <a:defRPr/>
            </a:pPr>
            <a:r>
              <a:rPr lang="zh-CN" altLang="en-US" sz="2400" dirty="0">
                <a:ea typeface="楷体_GB2312"/>
                <a:cs typeface="Times New Roman" panose="02020603050405020304" pitchFamily="18" charset="0"/>
              </a:rPr>
              <a:t>    例如：</a:t>
            </a:r>
            <a:r>
              <a:rPr lang="en-US" altLang="zh-CN" sz="2400" dirty="0">
                <a:ea typeface="楷体_GB2312"/>
                <a:cs typeface="Times New Roman" panose="02020603050405020304" pitchFamily="18" charset="0"/>
              </a:rPr>
              <a:t>#define PI 3.14</a:t>
            </a:r>
            <a:endParaRPr lang="en-US" altLang="zh-CN" sz="2000" dirty="0">
              <a:ea typeface="楷体_GB2312"/>
              <a:cs typeface="Times New Roman" panose="02020603050405020304" pitchFamily="18" charset="0"/>
            </a:endParaRP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cs typeface="Times New Roman" panose="02020603050405020304" pitchFamily="18" charset="0"/>
              </a:rPr>
              <a:t>#define</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&gt;(&lt;</a:t>
            </a:r>
            <a:r>
              <a:rPr lang="zh-CN" altLang="en-US" b="1" dirty="0">
                <a:solidFill>
                  <a:srgbClr val="0070C0"/>
                </a:solidFill>
                <a:ea typeface="楷体_GB2312"/>
              </a:rPr>
              <a:t>参数表</a:t>
            </a:r>
            <a:r>
              <a:rPr lang="en-US" altLang="zh-CN" b="1" dirty="0">
                <a:solidFill>
                  <a:srgbClr val="0070C0"/>
                </a:solidFill>
                <a:ea typeface="楷体_GB2312"/>
                <a:cs typeface="Times New Roman" panose="02020603050405020304" pitchFamily="18" charset="0"/>
              </a:rPr>
              <a:t>&gt;)</a:t>
            </a:r>
            <a:r>
              <a:rPr lang="zh-CN" altLang="en-US"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文字串</a:t>
            </a:r>
            <a:r>
              <a:rPr lang="en-US" altLang="zh-CN" b="1" dirty="0">
                <a:solidFill>
                  <a:srgbClr val="0070C0"/>
                </a:solidFill>
                <a:ea typeface="楷体_GB2312"/>
                <a:cs typeface="Times New Roman" panose="02020603050405020304" pitchFamily="18" charset="0"/>
              </a:rPr>
              <a:t>&gt;</a:t>
            </a:r>
          </a:p>
          <a:p>
            <a:pPr marL="534988" lvl="1" indent="0" algn="just" eaLnBrk="1" hangingPunct="1">
              <a:buFont typeface="Wingdings" panose="05000000000000000000" pitchFamily="2" charset="2"/>
              <a:buNone/>
              <a:defRPr/>
            </a:pPr>
            <a:r>
              <a:rPr lang="en-US" altLang="zh-CN" sz="2400" dirty="0">
                <a:ea typeface="楷体_GB2312"/>
              </a:rPr>
              <a:t>    </a:t>
            </a:r>
            <a:r>
              <a:rPr lang="zh-CN" altLang="en-US" sz="2400" dirty="0">
                <a:ea typeface="楷体_GB2312"/>
              </a:rPr>
              <a:t>例如：</a:t>
            </a:r>
            <a:r>
              <a:rPr lang="en-US" altLang="zh-CN" sz="2400" dirty="0">
                <a:ea typeface="楷体_GB2312"/>
              </a:rPr>
              <a:t>#define max(</a:t>
            </a:r>
            <a:r>
              <a:rPr lang="en-US" altLang="zh-CN" sz="2400" dirty="0" err="1">
                <a:ea typeface="楷体_GB2312"/>
              </a:rPr>
              <a:t>a,b</a:t>
            </a:r>
            <a:r>
              <a:rPr lang="en-US" altLang="zh-CN" sz="2400" dirty="0">
                <a:ea typeface="楷体_GB2312"/>
              </a:rPr>
              <a:t>) (((a)&gt;(b))?(a):(b))</a:t>
            </a:r>
            <a:endParaRPr lang="en-US" altLang="zh-CN" sz="2000" dirty="0">
              <a:ea typeface="楷体_GB2312"/>
              <a:cs typeface="Times New Roman" panose="02020603050405020304" pitchFamily="18" charset="0"/>
            </a:endParaRP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cs typeface="Times New Roman" panose="02020603050405020304" pitchFamily="18" charset="0"/>
              </a:rPr>
              <a:t>#define</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a:t>
            </a:r>
            <a:endParaRPr lang="en-US" altLang="zh-CN" sz="2000" dirty="0">
              <a:ea typeface="楷体_GB2312"/>
              <a:cs typeface="Times New Roman" panose="02020603050405020304" pitchFamily="18" charset="0"/>
            </a:endParaRPr>
          </a:p>
          <a:p>
            <a:pPr marL="893763" lvl="1" indent="-358775" algn="just" eaLnBrk="1" hangingPunct="1">
              <a:buFont typeface="Wingdings" panose="05000000000000000000" pitchFamily="2" charset="2"/>
              <a:buChar char="l"/>
              <a:defRPr/>
            </a:pPr>
            <a:r>
              <a:rPr lang="en-US" altLang="zh-CN" b="1" dirty="0">
                <a:solidFill>
                  <a:srgbClr val="0070C0"/>
                </a:solidFill>
                <a:ea typeface="楷体_GB2312"/>
              </a:rPr>
              <a:t>#</a:t>
            </a:r>
            <a:r>
              <a:rPr lang="en-US" altLang="zh-CN" b="1" dirty="0" err="1">
                <a:solidFill>
                  <a:srgbClr val="0070C0"/>
                </a:solidFill>
                <a:ea typeface="楷体_GB2312"/>
              </a:rPr>
              <a:t>undef</a:t>
            </a:r>
            <a:r>
              <a:rPr lang="en-US" altLang="zh-CN" b="1" dirty="0">
                <a:solidFill>
                  <a:srgbClr val="0070C0"/>
                </a:solidFill>
                <a:ea typeface="楷体_GB2312"/>
              </a:rPr>
              <a:t> </a:t>
            </a:r>
            <a:r>
              <a:rPr lang="en-US" altLang="zh-CN" b="1" dirty="0">
                <a:solidFill>
                  <a:srgbClr val="0070C0"/>
                </a:solidFill>
                <a:ea typeface="楷体_GB2312"/>
                <a:cs typeface="Times New Roman" panose="02020603050405020304" pitchFamily="18" charset="0"/>
              </a:rPr>
              <a:t>&lt;</a:t>
            </a:r>
            <a:r>
              <a:rPr lang="zh-CN" altLang="en-US" b="1" dirty="0">
                <a:solidFill>
                  <a:srgbClr val="0070C0"/>
                </a:solidFill>
                <a:ea typeface="楷体_GB2312"/>
              </a:rPr>
              <a:t>宏名</a:t>
            </a:r>
            <a:r>
              <a:rPr lang="en-US" altLang="zh-CN" b="1" dirty="0">
                <a:solidFill>
                  <a:srgbClr val="0070C0"/>
                </a:solidFill>
                <a:ea typeface="楷体_GB2312"/>
                <a:cs typeface="Times New Roman" panose="02020603050405020304" pitchFamily="18" charset="0"/>
              </a:rPr>
              <a:t>&gt;</a:t>
            </a:r>
          </a:p>
          <a:p>
            <a:pPr marL="493713" indent="-358775" eaLnBrk="1" hangingPunct="1">
              <a:buFont typeface="Wingdings" panose="05000000000000000000" pitchFamily="2" charset="2"/>
              <a:buChar char="l"/>
              <a:defRPr/>
            </a:pPr>
            <a:endParaRPr lang="en-US" altLang="zh-CN" dirty="0">
              <a:ea typeface="楷体_GB2312"/>
              <a:cs typeface="Times New Roman" panose="02020603050405020304" pitchFamily="18" charset="0"/>
            </a:endParaRPr>
          </a:p>
          <a:p>
            <a:pPr marL="493713" indent="-358775" eaLnBrk="1" hangingPunct="1">
              <a:buFont typeface="Wingdings" panose="05000000000000000000" pitchFamily="2" charset="2"/>
              <a:buChar char="l"/>
              <a:defRPr/>
            </a:pPr>
            <a:endParaRPr lang="en-US" altLang="zh-CN" dirty="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8A6DAFCA-B83C-449B-86BF-372CCB393E41}"/>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ea typeface="楷体_GB2312"/>
              </a:rPr>
              <a:t>4.6.0 </a:t>
            </a:r>
            <a:r>
              <a:rPr lang="zh-CN" altLang="en-US" sz="4000" kern="0" dirty="0">
                <a:solidFill>
                  <a:schemeClr val="tx2"/>
                </a:solidFill>
                <a:ea typeface="楷体_GB2312"/>
              </a:rPr>
              <a:t>编译预处理</a:t>
            </a:r>
          </a:p>
        </p:txBody>
      </p:sp>
      <p:sp>
        <p:nvSpPr>
          <p:cNvPr id="2" name="灯片编号占位符 1">
            <a:extLst>
              <a:ext uri="{FF2B5EF4-FFF2-40B4-BE49-F238E27FC236}">
                <a16:creationId xmlns:a16="http://schemas.microsoft.com/office/drawing/2014/main" id="{23F70B08-3E4B-47B9-BAD1-42D6F5CB415F}"/>
              </a:ext>
            </a:extLst>
          </p:cNvPr>
          <p:cNvSpPr>
            <a:spLocks noGrp="1"/>
          </p:cNvSpPr>
          <p:nvPr>
            <p:ph type="sldNum" sz="quarter" idx="12"/>
          </p:nvPr>
        </p:nvSpPr>
        <p:spPr/>
        <p:txBody>
          <a:bodyPr/>
          <a:lstStyle/>
          <a:p>
            <a:pPr>
              <a:defRPr/>
            </a:pPr>
            <a:fld id="{94D79B57-46CD-4E8B-94CA-92096A47F80F}" type="slidenum">
              <a:rPr lang="zh-CN" altLang="en-US" smtClean="0"/>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E2C38E7F-C84C-4335-81F1-E580C8648E1C}"/>
              </a:ext>
            </a:extLst>
          </p:cNvPr>
          <p:cNvSpPr>
            <a:spLocks noGrp="1" noChangeArrowheads="1"/>
          </p:cNvSpPr>
          <p:nvPr>
            <p:ph type="body" idx="4294967295"/>
          </p:nvPr>
        </p:nvSpPr>
        <p:spPr>
          <a:xfrm>
            <a:off x="385043" y="1946275"/>
            <a:ext cx="7991475" cy="2965450"/>
          </a:xfrm>
        </p:spPr>
        <p:txBody>
          <a:bodyPr/>
          <a:lstStyle/>
          <a:p>
            <a:pPr eaLnBrk="1" hangingPunct="1"/>
            <a:r>
              <a:rPr lang="zh-CN" altLang="en-US" sz="2800" dirty="0">
                <a:solidFill>
                  <a:srgbClr val="FF0000"/>
                </a:solidFill>
                <a:ea typeface="楷体_GB2312"/>
              </a:rPr>
              <a:t>断言</a:t>
            </a:r>
            <a:r>
              <a:rPr lang="zh-CN" altLang="en-US" sz="2800" dirty="0">
                <a:ea typeface="楷体_GB2312"/>
              </a:rPr>
              <a:t>（</a:t>
            </a:r>
            <a:r>
              <a:rPr lang="en-US" altLang="zh-CN" sz="2800" dirty="0">
                <a:ea typeface="楷体_GB2312"/>
              </a:rPr>
              <a:t>assertion</a:t>
            </a:r>
            <a:r>
              <a:rPr lang="zh-CN" altLang="en-US" sz="2800" dirty="0">
                <a:ea typeface="楷体_GB2312"/>
              </a:rPr>
              <a:t>）：</a:t>
            </a:r>
            <a:r>
              <a:rPr lang="zh-CN" altLang="en-US" sz="2400" dirty="0">
                <a:ea typeface="楷体_GB2312"/>
              </a:rPr>
              <a:t>为了在程序开发阶段便于</a:t>
            </a:r>
            <a:r>
              <a:rPr lang="en-US" altLang="zh-CN" sz="2400" dirty="0">
                <a:ea typeface="楷体_GB2312"/>
              </a:rPr>
              <a:t>debug</a:t>
            </a:r>
            <a:r>
              <a:rPr lang="zh-CN" altLang="en-US" sz="2400" dirty="0">
                <a:ea typeface="楷体_GB2312"/>
              </a:rPr>
              <a:t>，程序中经常会加入一些输出语句，用于输出调试信息。然而，程序开发结束后，去掉这些调试信息是一项繁琐的工作。断言可以解决上述问题，它是一个逻辑表达式，</a:t>
            </a:r>
            <a:r>
              <a:rPr lang="zh-CN" altLang="en-US" sz="2400" dirty="0">
                <a:solidFill>
                  <a:srgbClr val="0000FF"/>
                </a:solidFill>
                <a:ea typeface="楷体_GB2312"/>
              </a:rPr>
              <a:t>当程序不满足它描述的条件时，则会异常终止</a:t>
            </a:r>
            <a:r>
              <a:rPr lang="zh-CN" altLang="en-US" sz="2400" dirty="0">
                <a:ea typeface="楷体_GB2312"/>
              </a:rPr>
              <a:t>。</a:t>
            </a:r>
            <a:endParaRPr lang="en-US" altLang="zh-CN" sz="2400" dirty="0">
              <a:ea typeface="楷体_GB2312"/>
            </a:endParaRPr>
          </a:p>
          <a:p>
            <a:pPr lvl="1" eaLnBrk="1" hangingPunct="1">
              <a:buFont typeface="Wingdings" panose="05000000000000000000" pitchFamily="2" charset="2"/>
              <a:buChar char="l"/>
            </a:pPr>
            <a:endParaRPr lang="en-US" altLang="zh-CN" sz="1000" dirty="0">
              <a:ea typeface="楷体_GB2312"/>
            </a:endParaRPr>
          </a:p>
          <a:p>
            <a:pPr eaLnBrk="1" hangingPunct="1">
              <a:lnSpc>
                <a:spcPct val="90000"/>
              </a:lnSpc>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宏</a:t>
            </a:r>
            <a:r>
              <a:rPr lang="en-US" altLang="zh-CN" sz="2800" dirty="0">
                <a:solidFill>
                  <a:srgbClr val="FF0000"/>
                </a:solidFill>
                <a:latin typeface="Times New Roman" panose="02020603050405020304" pitchFamily="18" charset="0"/>
                <a:ea typeface="楷体_GB2312"/>
                <a:cs typeface="Times New Roman" panose="02020603050405020304" pitchFamily="18" charset="0"/>
              </a:rPr>
              <a:t>assert</a:t>
            </a:r>
            <a:r>
              <a:rPr lang="zh-CN" altLang="en-US" sz="2800" dirty="0">
                <a:latin typeface="Times New Roman" panose="02020603050405020304" pitchFamily="18" charset="0"/>
                <a:ea typeface="楷体_GB2312"/>
                <a:cs typeface="Times New Roman" panose="02020603050405020304" pitchFamily="18" charset="0"/>
              </a:rPr>
              <a:t>：</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标准库提供了一个宏</a:t>
            </a:r>
            <a:r>
              <a:rPr lang="en-US" altLang="zh-CN" sz="2800" dirty="0">
                <a:latin typeface="Times New Roman" panose="02020603050405020304" pitchFamily="18" charset="0"/>
                <a:ea typeface="楷体_GB2312"/>
                <a:cs typeface="Times New Roman" panose="02020603050405020304" pitchFamily="18" charset="0"/>
              </a:rPr>
              <a:t>assert</a:t>
            </a:r>
            <a:r>
              <a:rPr lang="zh-CN" altLang="en-US" sz="2800" dirty="0">
                <a:latin typeface="Times New Roman" panose="02020603050405020304" pitchFamily="18" charset="0"/>
                <a:ea typeface="楷体_GB2312"/>
                <a:cs typeface="Times New Roman" panose="02020603050405020304" pitchFamily="18" charset="0"/>
              </a:rPr>
              <a:t>，在头文件</a:t>
            </a:r>
            <a:r>
              <a:rPr lang="en-US" altLang="zh-CN" sz="2800" dirty="0" err="1">
                <a:latin typeface="Times New Roman" panose="02020603050405020304" pitchFamily="18" charset="0"/>
                <a:ea typeface="楷体_GB2312"/>
                <a:cs typeface="Times New Roman" panose="02020603050405020304" pitchFamily="18" charset="0"/>
              </a:rPr>
              <a:t>cassert</a:t>
            </a:r>
            <a:r>
              <a:rPr lang="zh-CN" altLang="en-US" sz="2800" dirty="0">
                <a:latin typeface="Times New Roman" panose="02020603050405020304" pitchFamily="18" charset="0"/>
                <a:ea typeface="楷体_GB2312"/>
                <a:cs typeface="Times New Roman" panose="02020603050405020304" pitchFamily="18" charset="0"/>
              </a:rPr>
              <a:t>或</a:t>
            </a:r>
            <a:r>
              <a:rPr lang="en-US" altLang="zh-CN" sz="2800" dirty="0" err="1">
                <a:latin typeface="Times New Roman" panose="02020603050405020304" pitchFamily="18" charset="0"/>
                <a:ea typeface="楷体_GB2312"/>
                <a:cs typeface="Times New Roman" panose="02020603050405020304" pitchFamily="18" charset="0"/>
              </a:rPr>
              <a:t>assert.h</a:t>
            </a:r>
            <a:r>
              <a:rPr lang="zh-CN" altLang="en-US" sz="2800" dirty="0">
                <a:latin typeface="Times New Roman" panose="02020603050405020304" pitchFamily="18" charset="0"/>
                <a:ea typeface="楷体_GB2312"/>
                <a:cs typeface="Times New Roman" panose="02020603050405020304" pitchFamily="18" charset="0"/>
              </a:rPr>
              <a:t>中定义，用于实现断言机制。</a:t>
            </a:r>
            <a:endParaRPr lang="en-US" altLang="zh-CN" sz="28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57744527-DE0D-4287-8AE2-101783D5424F}"/>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4.6.0 </a:t>
            </a:r>
            <a:r>
              <a:rPr lang="zh-CN" altLang="en-US" sz="4000" kern="0" dirty="0">
                <a:solidFill>
                  <a:schemeClr val="tx2"/>
                </a:solidFill>
                <a:latin typeface="+mj-lt"/>
                <a:ea typeface="楷体_GB2312"/>
                <a:cs typeface="+mj-cs"/>
              </a:rPr>
              <a:t>编译预处理</a:t>
            </a:r>
          </a:p>
        </p:txBody>
      </p:sp>
      <p:sp>
        <p:nvSpPr>
          <p:cNvPr id="2" name="灯片编号占位符 1">
            <a:extLst>
              <a:ext uri="{FF2B5EF4-FFF2-40B4-BE49-F238E27FC236}">
                <a16:creationId xmlns:a16="http://schemas.microsoft.com/office/drawing/2014/main" id="{4032E39B-D04D-47B4-B9D8-9A2B35021327}"/>
              </a:ext>
            </a:extLst>
          </p:cNvPr>
          <p:cNvSpPr>
            <a:spLocks noGrp="1"/>
          </p:cNvSpPr>
          <p:nvPr>
            <p:ph type="sldNum" sz="quarter" idx="12"/>
          </p:nvPr>
        </p:nvSpPr>
        <p:spPr/>
        <p:txBody>
          <a:bodyPr/>
          <a:lstStyle/>
          <a:p>
            <a:pPr>
              <a:defRPr/>
            </a:pPr>
            <a:fld id="{94D79B57-46CD-4E8B-94CA-92096A47F80F}" type="slidenum">
              <a:rPr lang="zh-CN" altLang="en-US"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91ED5F1C-1081-4CD4-AC80-8977F8747EB1}"/>
              </a:ext>
            </a:extLst>
          </p:cNvPr>
          <p:cNvSpPr>
            <a:spLocks noGrp="1" noChangeArrowheads="1"/>
          </p:cNvSpPr>
          <p:nvPr>
            <p:ph type="body" idx="4294967295"/>
          </p:nvPr>
        </p:nvSpPr>
        <p:spPr>
          <a:xfrm>
            <a:off x="209550" y="1556792"/>
            <a:ext cx="8934450" cy="5156200"/>
          </a:xfrm>
          <a:solidFill>
            <a:schemeClr val="bg1"/>
          </a:solidFill>
        </p:spPr>
        <p:txBody>
          <a:bodyPr/>
          <a:lstStyle/>
          <a:p>
            <a:pPr eaLnBrk="1" hangingPunct="1">
              <a:lnSpc>
                <a:spcPct val="80000"/>
              </a:lnSpc>
            </a:pPr>
            <a:r>
              <a:rPr lang="zh-CN" altLang="en-US" sz="2800" b="1" dirty="0">
                <a:solidFill>
                  <a:srgbClr val="0070C0"/>
                </a:solidFill>
                <a:ea typeface="楷体_GB2312"/>
              </a:rPr>
              <a:t>宏</a:t>
            </a:r>
            <a:r>
              <a:rPr lang="en-US" altLang="zh-CN" sz="2800" b="1" dirty="0">
                <a:solidFill>
                  <a:srgbClr val="0070C0"/>
                </a:solidFill>
                <a:ea typeface="楷体_GB2312"/>
              </a:rPr>
              <a:t>assert</a:t>
            </a:r>
            <a:r>
              <a:rPr lang="zh-CN" altLang="en-US" sz="2800" b="1" dirty="0">
                <a:solidFill>
                  <a:srgbClr val="0070C0"/>
                </a:solidFill>
                <a:ea typeface="楷体_GB2312"/>
              </a:rPr>
              <a:t>的使用：</a:t>
            </a:r>
            <a:endParaRPr lang="en-US" altLang="zh-CN" sz="2800" b="1" dirty="0">
              <a:solidFill>
                <a:srgbClr val="0070C0"/>
              </a:solidFill>
              <a:ea typeface="楷体_GB2312"/>
            </a:endParaRPr>
          </a:p>
          <a:p>
            <a:pPr lvl="1" eaLnBrk="1" hangingPunct="1">
              <a:lnSpc>
                <a:spcPct val="80000"/>
              </a:lnSpc>
              <a:buFont typeface="Wingdings" panose="05000000000000000000" pitchFamily="2" charset="2"/>
              <a:buNone/>
            </a:pPr>
            <a:r>
              <a:rPr lang="en-US" altLang="zh-CN" sz="2400" dirty="0">
                <a:solidFill>
                  <a:srgbClr val="0070C0"/>
                </a:solidFill>
                <a:ea typeface="楷体_GB2312"/>
              </a:rPr>
              <a:t>#include</a:t>
            </a:r>
            <a:r>
              <a:rPr lang="en-US" altLang="zh-CN" sz="2400" dirty="0">
                <a:ea typeface="楷体_GB2312"/>
              </a:rPr>
              <a:t> &lt;</a:t>
            </a:r>
            <a:r>
              <a:rPr lang="en-US" altLang="zh-CN" sz="2400" dirty="0" err="1">
                <a:ea typeface="楷体_GB2312"/>
              </a:rPr>
              <a:t>cassert</a:t>
            </a:r>
            <a:r>
              <a:rPr lang="en-US" altLang="zh-CN" sz="2400" dirty="0">
                <a:ea typeface="楷体_GB2312"/>
              </a:rPr>
              <a:t>&gt;  </a:t>
            </a:r>
            <a:r>
              <a:rPr lang="en-US" altLang="zh-CN" sz="2400" dirty="0">
                <a:solidFill>
                  <a:srgbClr val="FF9900"/>
                </a:solidFill>
                <a:ea typeface="楷体_GB2312"/>
              </a:rPr>
              <a:t>//</a:t>
            </a:r>
            <a:r>
              <a:rPr lang="zh-CN" altLang="en-US" sz="2400" dirty="0">
                <a:solidFill>
                  <a:srgbClr val="FF9900"/>
                </a:solidFill>
                <a:ea typeface="楷体_GB2312"/>
              </a:rPr>
              <a:t>或</a:t>
            </a:r>
            <a:r>
              <a:rPr lang="en-US" altLang="zh-CN" sz="2400" dirty="0">
                <a:solidFill>
                  <a:srgbClr val="FF9900"/>
                </a:solidFill>
                <a:ea typeface="楷体_GB2312"/>
              </a:rPr>
              <a:t>&lt;</a:t>
            </a:r>
            <a:r>
              <a:rPr lang="en-US" altLang="zh-CN" sz="2400" dirty="0" err="1">
                <a:solidFill>
                  <a:srgbClr val="FF9900"/>
                </a:solidFill>
                <a:ea typeface="楷体_GB2312"/>
              </a:rPr>
              <a:t>assert.h</a:t>
            </a:r>
            <a:r>
              <a:rPr lang="en-US" altLang="zh-CN" sz="2400" dirty="0">
                <a:solidFill>
                  <a:srgbClr val="FF9900"/>
                </a:solidFill>
                <a:ea typeface="楷体_GB2312"/>
              </a:rPr>
              <a:t>&gt; </a:t>
            </a:r>
          </a:p>
          <a:p>
            <a:pPr lvl="1" eaLnBrk="1" hangingPunct="1">
              <a:lnSpc>
                <a:spcPct val="80000"/>
              </a:lnSpc>
              <a:buFont typeface="Wingdings" panose="05000000000000000000" pitchFamily="2" charset="2"/>
              <a:buNone/>
            </a:pPr>
            <a:r>
              <a:rPr lang="en-US" altLang="zh-CN" sz="2400" dirty="0">
                <a:ea typeface="楷体_GB2312"/>
              </a:rPr>
              <a:t>......</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assert</a:t>
            </a:r>
            <a:r>
              <a:rPr lang="en-US" altLang="zh-CN" sz="2400" dirty="0">
                <a:ea typeface="楷体_GB2312"/>
              </a:rPr>
              <a:t>(x == 1);  </a:t>
            </a:r>
            <a:r>
              <a:rPr lang="en-US" altLang="zh-CN" sz="2400" dirty="0">
                <a:solidFill>
                  <a:srgbClr val="FF9900"/>
                </a:solidFill>
                <a:ea typeface="楷体_GB2312"/>
              </a:rPr>
              <a:t>//</a:t>
            </a:r>
            <a:r>
              <a:rPr lang="zh-CN" altLang="en-US" sz="2400" dirty="0">
                <a:solidFill>
                  <a:srgbClr val="FF9900"/>
                </a:solidFill>
                <a:ea typeface="楷体_GB2312"/>
              </a:rPr>
              <a:t>如果</a:t>
            </a:r>
            <a:r>
              <a:rPr lang="en-US" altLang="zh-CN" sz="2400" dirty="0">
                <a:solidFill>
                  <a:srgbClr val="FF9900"/>
                </a:solidFill>
                <a:ea typeface="楷体_GB2312"/>
              </a:rPr>
              <a:t>x</a:t>
            </a:r>
            <a:r>
              <a:rPr lang="zh-CN" altLang="en-US" sz="2400" dirty="0">
                <a:solidFill>
                  <a:srgbClr val="FF9900"/>
                </a:solidFill>
                <a:ea typeface="楷体_GB2312"/>
              </a:rPr>
              <a:t>不等于</a:t>
            </a:r>
            <a:r>
              <a:rPr lang="en-US" altLang="zh-CN" sz="2400" dirty="0">
                <a:solidFill>
                  <a:srgbClr val="FF9900"/>
                </a:solidFill>
                <a:ea typeface="楷体_GB2312"/>
              </a:rPr>
              <a:t>1</a:t>
            </a:r>
            <a:r>
              <a:rPr lang="zh-CN" altLang="en-US" sz="2400" dirty="0">
                <a:solidFill>
                  <a:srgbClr val="FF9900"/>
                </a:solidFill>
                <a:ea typeface="楷体_GB2312"/>
              </a:rPr>
              <a:t>，则输出如下并程序终止</a:t>
            </a:r>
            <a:endParaRPr lang="en-US" altLang="zh-CN" sz="2400" dirty="0">
              <a:solidFill>
                <a:srgbClr val="FF9900"/>
              </a:solidFill>
              <a:ea typeface="楷体_GB2312"/>
            </a:endParaRPr>
          </a:p>
          <a:p>
            <a:pPr lvl="1" eaLnBrk="1" hangingPunct="1">
              <a:lnSpc>
                <a:spcPct val="80000"/>
              </a:lnSpc>
              <a:buFont typeface="Wingdings" panose="05000000000000000000" pitchFamily="2" charset="2"/>
              <a:buNone/>
            </a:pPr>
            <a:r>
              <a:rPr lang="en-US" altLang="zh-CN" sz="2400" dirty="0">
                <a:ea typeface="楷体_GB2312"/>
              </a:rPr>
              <a:t>                         </a:t>
            </a:r>
            <a:r>
              <a:rPr lang="en-US" altLang="zh-CN" sz="2400" dirty="0">
                <a:solidFill>
                  <a:srgbClr val="FF9900"/>
                </a:solidFill>
                <a:ea typeface="楷体_GB2312"/>
              </a:rPr>
              <a:t>//Assertion failed: x==1, file XXX, line YYY</a:t>
            </a:r>
            <a:endParaRPr lang="zh-CN" altLang="en-US" sz="2400" dirty="0">
              <a:solidFill>
                <a:srgbClr val="FF9900"/>
              </a:solidFill>
              <a:ea typeface="楷体_GB2312"/>
            </a:endParaRPr>
          </a:p>
          <a:p>
            <a:pPr eaLnBrk="1" hangingPunct="1">
              <a:lnSpc>
                <a:spcPct val="160000"/>
              </a:lnSpc>
            </a:pPr>
            <a:r>
              <a:rPr lang="zh-CN" altLang="en-US" sz="2800" b="1" dirty="0">
                <a:solidFill>
                  <a:srgbClr val="0070C0"/>
                </a:solidFill>
                <a:ea typeface="楷体_GB2312"/>
              </a:rPr>
              <a:t>宏</a:t>
            </a:r>
            <a:r>
              <a:rPr lang="en-US" altLang="zh-CN" sz="2800" b="1" dirty="0">
                <a:solidFill>
                  <a:srgbClr val="0070C0"/>
                </a:solidFill>
                <a:ea typeface="楷体_GB2312"/>
              </a:rPr>
              <a:t>assert</a:t>
            </a:r>
            <a:r>
              <a:rPr lang="zh-CN" altLang="en-US" sz="2800" b="1" dirty="0">
                <a:solidFill>
                  <a:srgbClr val="0070C0"/>
                </a:solidFill>
                <a:ea typeface="楷体_GB2312"/>
              </a:rPr>
              <a:t>的实现细节</a:t>
            </a:r>
            <a:r>
              <a:rPr lang="zh-CN" altLang="en-US" sz="2800" dirty="0">
                <a:ea typeface="楷体_GB2312"/>
              </a:rPr>
              <a:t>： </a:t>
            </a:r>
          </a:p>
          <a:p>
            <a:pPr lvl="1" eaLnBrk="1" hangingPunct="1">
              <a:lnSpc>
                <a:spcPct val="80000"/>
              </a:lnSpc>
              <a:buFont typeface="Wingdings" panose="05000000000000000000" pitchFamily="2" charset="2"/>
              <a:buNone/>
            </a:pPr>
            <a:r>
              <a:rPr lang="en-US" altLang="zh-CN" sz="2400" dirty="0">
                <a:ea typeface="楷体_GB2312"/>
              </a:rPr>
              <a:t>......</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#ifdef  </a:t>
            </a:r>
            <a:r>
              <a:rPr lang="en-US" altLang="zh-CN" sz="2400" dirty="0">
                <a:ea typeface="楷体_GB2312"/>
              </a:rPr>
              <a:t>NDEBUG</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#define </a:t>
            </a:r>
            <a:r>
              <a:rPr lang="en-US" altLang="zh-CN" sz="2400" dirty="0">
                <a:ea typeface="楷体_GB2312"/>
              </a:rPr>
              <a:t>assert(exp) ((</a:t>
            </a:r>
            <a:r>
              <a:rPr lang="en-US" altLang="zh-CN" sz="2400" dirty="0">
                <a:solidFill>
                  <a:srgbClr val="0070C0"/>
                </a:solidFill>
                <a:ea typeface="楷体_GB2312"/>
              </a:rPr>
              <a:t>void</a:t>
            </a:r>
            <a:r>
              <a:rPr lang="en-US" altLang="zh-CN" sz="2400" dirty="0">
                <a:ea typeface="楷体_GB2312"/>
              </a:rPr>
              <a:t>) 0)</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#else</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#define </a:t>
            </a:r>
            <a:r>
              <a:rPr lang="en-US" altLang="zh-CN" sz="2400" dirty="0">
                <a:ea typeface="楷体_GB2312"/>
              </a:rPr>
              <a:t>assert(exp) ((exp)?(</a:t>
            </a:r>
            <a:r>
              <a:rPr lang="en-US" altLang="zh-CN" sz="2400" dirty="0">
                <a:solidFill>
                  <a:srgbClr val="0070C0"/>
                </a:solidFill>
                <a:ea typeface="楷体_GB2312"/>
              </a:rPr>
              <a:t>void</a:t>
            </a:r>
            <a:r>
              <a:rPr lang="en-US" altLang="zh-CN" sz="2400" dirty="0">
                <a:ea typeface="楷体_GB2312"/>
              </a:rPr>
              <a:t>) 0:&lt;</a:t>
            </a:r>
            <a:r>
              <a:rPr lang="zh-CN" altLang="en-US" sz="2400" dirty="0">
                <a:ea typeface="楷体_GB2312"/>
              </a:rPr>
              <a:t>输出并调用库函数</a:t>
            </a:r>
            <a:r>
              <a:rPr lang="en-US" altLang="zh-CN" sz="2400" dirty="0">
                <a:ea typeface="楷体_GB2312"/>
              </a:rPr>
              <a:t>abort&gt;)</a:t>
            </a:r>
          </a:p>
          <a:p>
            <a:pPr lvl="1" eaLnBrk="1" hangingPunct="1">
              <a:lnSpc>
                <a:spcPct val="80000"/>
              </a:lnSpc>
              <a:buFont typeface="Wingdings" panose="05000000000000000000" pitchFamily="2" charset="2"/>
              <a:buNone/>
            </a:pPr>
            <a:r>
              <a:rPr lang="en-US" altLang="zh-CN" sz="2400" dirty="0">
                <a:solidFill>
                  <a:srgbClr val="0070C0"/>
                </a:solidFill>
                <a:ea typeface="楷体_GB2312"/>
              </a:rPr>
              <a:t>#endif</a:t>
            </a:r>
          </a:p>
          <a:p>
            <a:pPr lvl="1" eaLnBrk="1" hangingPunct="1">
              <a:lnSpc>
                <a:spcPct val="80000"/>
              </a:lnSpc>
              <a:buFont typeface="Wingdings" panose="05000000000000000000" pitchFamily="2" charset="2"/>
              <a:buNone/>
            </a:pPr>
            <a:r>
              <a:rPr lang="en-US" altLang="zh-CN" sz="2400" dirty="0">
                <a:ea typeface="楷体_GB2312"/>
              </a:rPr>
              <a:t>......</a:t>
            </a:r>
          </a:p>
        </p:txBody>
      </p:sp>
      <p:sp>
        <p:nvSpPr>
          <p:cNvPr id="4" name="Rectangle 2">
            <a:extLst>
              <a:ext uri="{FF2B5EF4-FFF2-40B4-BE49-F238E27FC236}">
                <a16:creationId xmlns:a16="http://schemas.microsoft.com/office/drawing/2014/main" id="{5B441205-C980-46B5-837B-A2B6D75753C8}"/>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92512BB0-A000-4B42-9A07-B314EA2234AF}"/>
              </a:ext>
            </a:extLst>
          </p:cNvPr>
          <p:cNvSpPr>
            <a:spLocks noGrp="1"/>
          </p:cNvSpPr>
          <p:nvPr>
            <p:ph type="sldNum" sz="quarter" idx="12"/>
          </p:nvPr>
        </p:nvSpPr>
        <p:spPr/>
        <p:txBody>
          <a:bodyPr/>
          <a:lstStyle/>
          <a:p>
            <a:pPr>
              <a:defRPr/>
            </a:pPr>
            <a:fld id="{94D79B57-46CD-4E8B-94CA-92096A47F80F}" type="slidenum">
              <a:rPr lang="zh-CN" altLang="en-US"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441205-C980-46B5-837B-A2B6D75753C8}"/>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4.6.0 </a:t>
            </a:r>
            <a:r>
              <a:rPr lang="zh-CN" altLang="en-US" sz="4000" kern="0" dirty="0">
                <a:solidFill>
                  <a:schemeClr val="tx2"/>
                </a:solidFill>
                <a:latin typeface="+mj-lt"/>
                <a:ea typeface="楷体_GB2312"/>
                <a:cs typeface="+mj-cs"/>
              </a:rPr>
              <a:t>编译预处理</a:t>
            </a:r>
          </a:p>
        </p:txBody>
      </p:sp>
      <p:sp>
        <p:nvSpPr>
          <p:cNvPr id="6" name="Rectangle 3">
            <a:extLst>
              <a:ext uri="{FF2B5EF4-FFF2-40B4-BE49-F238E27FC236}">
                <a16:creationId xmlns:a16="http://schemas.microsoft.com/office/drawing/2014/main" id="{C3402EAF-BF3F-44EB-908F-B22F2E866EB2}"/>
              </a:ext>
            </a:extLst>
          </p:cNvPr>
          <p:cNvSpPr txBox="1">
            <a:spLocks noChangeArrowheads="1"/>
          </p:cNvSpPr>
          <p:nvPr/>
        </p:nvSpPr>
        <p:spPr bwMode="auto">
          <a:xfrm>
            <a:off x="539750" y="1628800"/>
            <a:ext cx="8064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defRPr/>
            </a:pPr>
            <a:r>
              <a:rPr lang="zh-CN" altLang="en-US" sz="2800" b="1" kern="0" dirty="0">
                <a:solidFill>
                  <a:srgbClr val="FF0000"/>
                </a:solidFill>
                <a:ea typeface="楷体_GB2312"/>
              </a:rPr>
              <a:t>条件编译</a:t>
            </a:r>
            <a:r>
              <a:rPr lang="zh-CN" altLang="en-US" sz="2800" kern="0" dirty="0">
                <a:ea typeface="楷体_GB2312"/>
              </a:rPr>
              <a:t>：即命令编译器在符合我们定义的条件时编译，否则不进行编译</a:t>
            </a:r>
            <a:r>
              <a:rPr lang="zh-CN" altLang="en-US" kern="0" dirty="0">
                <a:ea typeface="楷体_GB2312"/>
              </a:rPr>
              <a:t>。</a:t>
            </a:r>
            <a:endParaRPr lang="en-US" altLang="zh-CN" kern="0" dirty="0">
              <a:ea typeface="楷体_GB2312"/>
            </a:endParaRPr>
          </a:p>
          <a:p>
            <a:pPr eaLnBrk="1" hangingPunct="1">
              <a:defRPr/>
            </a:pPr>
            <a:endParaRPr lang="en-US" altLang="zh-CN" sz="1000" kern="0" dirty="0">
              <a:ea typeface="楷体_GB2312"/>
            </a:endParaRPr>
          </a:p>
          <a:p>
            <a:pPr eaLnBrk="1" hangingPunct="1">
              <a:defRPr/>
            </a:pPr>
            <a:r>
              <a:rPr lang="zh-CN" altLang="en-US" kern="0" dirty="0">
                <a:ea typeface="楷体_GB2312"/>
              </a:rPr>
              <a:t>条件编译中的宏名</a:t>
            </a:r>
            <a:r>
              <a:rPr lang="zh-CN" altLang="en-US" sz="2900" kern="0" dirty="0">
                <a:ea typeface="楷体_GB2312"/>
              </a:rPr>
              <a:t>可以在程序中用</a:t>
            </a:r>
            <a:r>
              <a:rPr lang="en-US" altLang="zh-CN" sz="2900" kern="0" dirty="0">
                <a:solidFill>
                  <a:srgbClr val="FF0000"/>
                </a:solidFill>
                <a:ea typeface="楷体_GB2312"/>
              </a:rPr>
              <a:t>#define</a:t>
            </a:r>
            <a:r>
              <a:rPr lang="zh-CN" altLang="en-US" sz="2900" kern="0" dirty="0">
                <a:solidFill>
                  <a:srgbClr val="FF0000"/>
                </a:solidFill>
                <a:ea typeface="楷体_GB2312"/>
              </a:rPr>
              <a:t>定义</a:t>
            </a:r>
            <a:r>
              <a:rPr lang="zh-CN" altLang="en-US" sz="2900" kern="0" dirty="0">
                <a:ea typeface="楷体_GB2312"/>
              </a:rPr>
              <a:t>，也可以在</a:t>
            </a:r>
            <a:r>
              <a:rPr lang="zh-CN" altLang="en-US" sz="2900" kern="0" dirty="0">
                <a:solidFill>
                  <a:srgbClr val="FF0000"/>
                </a:solidFill>
                <a:ea typeface="楷体_GB2312"/>
              </a:rPr>
              <a:t>编译器的选项</a:t>
            </a:r>
            <a:r>
              <a:rPr lang="zh-CN" altLang="en-US" sz="2900" kern="0" dirty="0">
                <a:ea typeface="楷体_GB2312"/>
              </a:rPr>
              <a:t>中给出。</a:t>
            </a:r>
            <a:endParaRPr lang="en-US" altLang="zh-CN" sz="2900" kern="0" dirty="0">
              <a:ea typeface="楷体_GB2312"/>
            </a:endParaRPr>
          </a:p>
          <a:p>
            <a:pPr eaLnBrk="1" hangingPunct="1">
              <a:defRPr/>
            </a:pPr>
            <a:endParaRPr lang="zh-CN" altLang="en-US" sz="1000" kern="0" dirty="0">
              <a:ea typeface="楷体_GB2312"/>
            </a:endParaRPr>
          </a:p>
          <a:p>
            <a:pPr eaLnBrk="1" hangingPunct="1">
              <a:defRPr/>
            </a:pPr>
            <a:r>
              <a:rPr lang="zh-CN" altLang="en-US" kern="0" dirty="0">
                <a:solidFill>
                  <a:srgbClr val="0000FF"/>
                </a:solidFill>
                <a:ea typeface="楷体_GB2312"/>
              </a:rPr>
              <a:t>条件编译的作用</a:t>
            </a:r>
            <a:r>
              <a:rPr lang="zh-CN" altLang="en-US" kern="0" dirty="0">
                <a:ea typeface="楷体_GB2312"/>
              </a:rPr>
              <a:t>：</a:t>
            </a:r>
          </a:p>
          <a:p>
            <a:pPr lvl="1" eaLnBrk="1" hangingPunct="1">
              <a:buFont typeface="Wingdings" panose="05000000000000000000" pitchFamily="2" charset="2"/>
              <a:buChar char="Ø"/>
              <a:defRPr/>
            </a:pPr>
            <a:r>
              <a:rPr lang="zh-CN" altLang="en-US" sz="2400" kern="0" dirty="0">
                <a:ea typeface="楷体_GB2312"/>
              </a:rPr>
              <a:t>避免重复</a:t>
            </a:r>
            <a:r>
              <a:rPr lang="en-US" altLang="zh-CN" sz="2400" kern="0" dirty="0">
                <a:ea typeface="楷体_GB2312"/>
              </a:rPr>
              <a:t>include</a:t>
            </a:r>
          </a:p>
          <a:p>
            <a:pPr lvl="1" eaLnBrk="1" hangingPunct="1">
              <a:buFont typeface="Wingdings" panose="05000000000000000000" pitchFamily="2" charset="2"/>
              <a:buChar char="Ø"/>
              <a:defRPr/>
            </a:pPr>
            <a:r>
              <a:rPr lang="zh-CN" altLang="en-US" sz="2400" kern="0" dirty="0">
                <a:ea typeface="楷体_GB2312"/>
              </a:rPr>
              <a:t>基于多环境的程序编译 </a:t>
            </a:r>
          </a:p>
          <a:p>
            <a:pPr lvl="1" eaLnBrk="1" hangingPunct="1">
              <a:buFont typeface="Wingdings" panose="05000000000000000000" pitchFamily="2" charset="2"/>
              <a:buChar char="Ø"/>
              <a:defRPr/>
            </a:pPr>
            <a:r>
              <a:rPr lang="zh-CN" altLang="en-US" sz="2400" kern="0" dirty="0">
                <a:ea typeface="楷体_GB2312"/>
              </a:rPr>
              <a:t>程序调试</a:t>
            </a:r>
          </a:p>
          <a:p>
            <a:pPr lvl="1" eaLnBrk="1" hangingPunct="1">
              <a:buFont typeface="Wingdings" panose="05000000000000000000" pitchFamily="2" charset="2"/>
              <a:buChar char="Ø"/>
              <a:defRPr/>
            </a:pPr>
            <a:r>
              <a:rPr lang="en-US" altLang="zh-CN" sz="2400" kern="0" dirty="0">
                <a:ea typeface="楷体_GB2312"/>
              </a:rPr>
              <a:t>......</a:t>
            </a:r>
          </a:p>
        </p:txBody>
      </p:sp>
      <p:sp>
        <p:nvSpPr>
          <p:cNvPr id="2" name="灯片编号占位符 1">
            <a:extLst>
              <a:ext uri="{FF2B5EF4-FFF2-40B4-BE49-F238E27FC236}">
                <a16:creationId xmlns:a16="http://schemas.microsoft.com/office/drawing/2014/main" id="{06B71710-DBE9-4CE6-83BB-84EB0B1BAA51}"/>
              </a:ext>
            </a:extLst>
          </p:cNvPr>
          <p:cNvSpPr>
            <a:spLocks noGrp="1"/>
          </p:cNvSpPr>
          <p:nvPr>
            <p:ph type="sldNum" sz="quarter" idx="12"/>
          </p:nvPr>
        </p:nvSpPr>
        <p:spPr/>
        <p:txBody>
          <a:bodyPr/>
          <a:lstStyle/>
          <a:p>
            <a:pPr>
              <a:defRPr/>
            </a:pPr>
            <a:fld id="{94D79B57-46CD-4E8B-94CA-92096A47F80F}" type="slidenum">
              <a:rPr lang="zh-CN" altLang="en-US"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C5A63ACD-5EDA-448B-8255-068A9484B2AD}"/>
              </a:ext>
            </a:extLst>
          </p:cNvPr>
          <p:cNvSpPr>
            <a:spLocks noGrp="1" noChangeArrowheads="1"/>
          </p:cNvSpPr>
          <p:nvPr>
            <p:ph type="body" idx="4294967295"/>
          </p:nvPr>
        </p:nvSpPr>
        <p:spPr>
          <a:xfrm>
            <a:off x="1115616" y="1916832"/>
            <a:ext cx="7129462" cy="3743325"/>
          </a:xfrm>
        </p:spPr>
        <p:txBody>
          <a:bodyPr/>
          <a:lstStyle/>
          <a:p>
            <a:pPr eaLnBrk="1" hangingPunct="1">
              <a:lnSpc>
                <a:spcPct val="90000"/>
              </a:lnSpc>
              <a:buFont typeface="Wingdings" panose="05000000000000000000" pitchFamily="2" charset="2"/>
              <a:buChar char="Ø"/>
            </a:pPr>
            <a:r>
              <a:rPr lang="zh-CN" altLang="en-US" sz="3200" dirty="0">
                <a:ea typeface="楷体_GB2312"/>
              </a:rPr>
              <a:t>条件编译命令的</a:t>
            </a:r>
            <a:r>
              <a:rPr lang="zh-CN" altLang="en-US" sz="3200" b="1" dirty="0">
                <a:solidFill>
                  <a:srgbClr val="0070C0"/>
                </a:solidFill>
                <a:ea typeface="楷体_GB2312"/>
              </a:rPr>
              <a:t>常用格式（</a:t>
            </a:r>
            <a:r>
              <a:rPr lang="en-US" altLang="zh-CN" sz="3200" b="1" dirty="0">
                <a:solidFill>
                  <a:srgbClr val="0070C0"/>
                </a:solidFill>
                <a:ea typeface="楷体_GB2312"/>
              </a:rPr>
              <a:t>1</a:t>
            </a:r>
            <a:r>
              <a:rPr lang="zh-CN" altLang="en-US" sz="3200" b="1" dirty="0">
                <a:solidFill>
                  <a:srgbClr val="0070C0"/>
                </a:solidFill>
                <a:ea typeface="楷体_GB2312"/>
              </a:rPr>
              <a:t>）</a:t>
            </a:r>
            <a:endParaRPr lang="en-US" altLang="zh-CN" sz="3200" b="1" dirty="0">
              <a:solidFill>
                <a:srgbClr val="0070C0"/>
              </a:solidFill>
              <a:ea typeface="楷体_GB2312"/>
            </a:endParaRPr>
          </a:p>
          <a:p>
            <a:pPr eaLnBrk="1" hangingPunct="1">
              <a:lnSpc>
                <a:spcPct val="90000"/>
              </a:lnSpc>
              <a:buFont typeface="Wingdings" panose="05000000000000000000" pitchFamily="2" charset="2"/>
              <a:buChar char="Ø"/>
            </a:pPr>
            <a:endParaRPr lang="en-US" altLang="zh-CN" sz="1000" b="1" dirty="0">
              <a:solidFill>
                <a:srgbClr val="0070C0"/>
              </a:solidFill>
              <a:ea typeface="楷体_GB2312"/>
              <a:cs typeface="Courier New" panose="02070309020205020404" pitchFamily="49" charset="0"/>
            </a:endParaRP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#ifdef / #</a:t>
            </a:r>
            <a:r>
              <a:rPr lang="en-US" altLang="zh-CN" sz="2600" b="1" dirty="0" err="1">
                <a:ea typeface="楷体_GB2312"/>
                <a:cs typeface="Courier New" panose="02070309020205020404" pitchFamily="49" charset="0"/>
              </a:rPr>
              <a:t>ifndef</a:t>
            </a:r>
            <a:r>
              <a:rPr lang="en-US" altLang="zh-CN" sz="2600" b="1" dirty="0">
                <a:ea typeface="楷体_GB2312"/>
                <a:cs typeface="Courier New" panose="02070309020205020404" pitchFamily="49" charset="0"/>
              </a:rPr>
              <a:t>  &lt;</a:t>
            </a:r>
            <a:r>
              <a:rPr lang="zh-CN" altLang="en-US" sz="2600" b="1" dirty="0">
                <a:ea typeface="楷体_GB2312"/>
              </a:rPr>
              <a:t>宏名</a:t>
            </a:r>
            <a:r>
              <a:rPr lang="en-US" altLang="zh-CN" sz="2600" b="1" dirty="0">
                <a:ea typeface="楷体_GB2312"/>
                <a:cs typeface="Courier New" panose="02070309020205020404" pitchFamily="49" charset="0"/>
              </a:rPr>
              <a:t>&gt;</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	&lt;</a:t>
            </a:r>
            <a:r>
              <a:rPr lang="zh-CN" altLang="en-US" sz="2600" b="1" dirty="0">
                <a:ea typeface="楷体_GB2312"/>
              </a:rPr>
              <a:t>程序段</a:t>
            </a:r>
            <a:r>
              <a:rPr lang="en-US" altLang="zh-CN" sz="2600" b="1" dirty="0">
                <a:ea typeface="楷体_GB2312"/>
                <a:cs typeface="Courier New" panose="02070309020205020404" pitchFamily="49" charset="0"/>
              </a:rPr>
              <a:t>1&gt;</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[#else</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	&lt;</a:t>
            </a:r>
            <a:r>
              <a:rPr lang="zh-CN" altLang="en-US" sz="2600" b="1" dirty="0">
                <a:ea typeface="楷体_GB2312"/>
              </a:rPr>
              <a:t>程序段</a:t>
            </a:r>
            <a:r>
              <a:rPr lang="en-US" altLang="zh-CN" sz="2600" b="1" dirty="0">
                <a:ea typeface="楷体_GB2312"/>
                <a:cs typeface="Courier New" panose="02070309020205020404" pitchFamily="49" charset="0"/>
              </a:rPr>
              <a:t>2&gt;]</a:t>
            </a:r>
          </a:p>
          <a:p>
            <a:pPr lvl="1" eaLnBrk="1" hangingPunct="1">
              <a:lnSpc>
                <a:spcPct val="90000"/>
              </a:lnSpc>
              <a:buFont typeface="Wingdings" panose="05000000000000000000" pitchFamily="2" charset="2"/>
              <a:buNone/>
            </a:pPr>
            <a:r>
              <a:rPr lang="en-US" altLang="zh-CN" sz="2600" b="1" dirty="0">
                <a:ea typeface="楷体_GB2312"/>
                <a:cs typeface="Courier New" panose="02070309020205020404" pitchFamily="49" charset="0"/>
              </a:rPr>
              <a:t>#endif</a:t>
            </a:r>
            <a:endParaRPr lang="zh-CN" altLang="en-US" sz="2600" b="1" dirty="0">
              <a:ea typeface="楷体_GB2312"/>
            </a:endParaRPr>
          </a:p>
        </p:txBody>
      </p:sp>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475656" y="377825"/>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735F5FFF-1A6E-4014-8692-34F4B2D99203}"/>
              </a:ext>
            </a:extLst>
          </p:cNvPr>
          <p:cNvSpPr>
            <a:spLocks noGrp="1"/>
          </p:cNvSpPr>
          <p:nvPr>
            <p:ph type="sldNum" sz="quarter" idx="12"/>
          </p:nvPr>
        </p:nvSpPr>
        <p:spPr/>
        <p:txBody>
          <a:bodyPr/>
          <a:lstStyle/>
          <a:p>
            <a:pPr>
              <a:defRPr/>
            </a:pPr>
            <a:fld id="{94D79B57-46CD-4E8B-94CA-92096A47F80F}" type="slidenum">
              <a:rPr lang="zh-CN" altLang="en-US"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08D03AE8-BADC-4672-A62F-369FA8A1F316}"/>
              </a:ext>
            </a:extLst>
          </p:cNvPr>
          <p:cNvSpPr>
            <a:spLocks noGrp="1" noChangeArrowheads="1"/>
          </p:cNvSpPr>
          <p:nvPr>
            <p:ph type="body" idx="4294967295"/>
          </p:nvPr>
        </p:nvSpPr>
        <p:spPr>
          <a:xfrm>
            <a:off x="887264" y="1628800"/>
            <a:ext cx="7131050" cy="4608512"/>
          </a:xfrm>
        </p:spPr>
        <p:txBody>
          <a:bodyPr/>
          <a:lstStyle/>
          <a:p>
            <a:pPr eaLnBrk="1" hangingPunct="1">
              <a:lnSpc>
                <a:spcPct val="90000"/>
              </a:lnSpc>
              <a:buFont typeface="Wingdings" panose="05000000000000000000" pitchFamily="2" charset="2"/>
              <a:buChar char="Ø"/>
            </a:pPr>
            <a:r>
              <a:rPr lang="zh-CN" altLang="en-US" sz="3200" dirty="0">
                <a:ea typeface="楷体_GB2312"/>
              </a:rPr>
              <a:t>条件编译命令的</a:t>
            </a:r>
            <a:r>
              <a:rPr lang="zh-CN" altLang="en-US" sz="3200" b="1" dirty="0">
                <a:solidFill>
                  <a:srgbClr val="0070C0"/>
                </a:solidFill>
                <a:ea typeface="楷体_GB2312"/>
              </a:rPr>
              <a:t>常用格式（</a:t>
            </a:r>
            <a:r>
              <a:rPr lang="en-US" altLang="zh-CN" sz="3200" b="1" dirty="0">
                <a:solidFill>
                  <a:srgbClr val="0070C0"/>
                </a:solidFill>
                <a:ea typeface="楷体_GB2312"/>
              </a:rPr>
              <a:t>2</a:t>
            </a:r>
            <a:r>
              <a:rPr lang="zh-CN" altLang="en-US" sz="3200" b="1" dirty="0">
                <a:solidFill>
                  <a:srgbClr val="0070C0"/>
                </a:solidFill>
                <a:ea typeface="楷体_GB2312"/>
              </a:rPr>
              <a:t>）</a:t>
            </a:r>
            <a:endParaRPr lang="en-US" altLang="zh-CN" sz="3200" b="1" dirty="0">
              <a:solidFill>
                <a:srgbClr val="0070C0"/>
              </a:solidFill>
              <a:ea typeface="楷体_GB2312"/>
            </a:endParaRPr>
          </a:p>
          <a:p>
            <a:pPr eaLnBrk="1" hangingPunct="1">
              <a:lnSpc>
                <a:spcPct val="90000"/>
              </a:lnSpc>
              <a:buFont typeface="Wingdings" panose="05000000000000000000" pitchFamily="2" charset="2"/>
              <a:buChar char="Ø"/>
            </a:pPr>
            <a:endParaRPr lang="en-US" altLang="zh-CN" sz="1000" b="1" dirty="0">
              <a:solidFill>
                <a:srgbClr val="0070C0"/>
              </a:solidFill>
              <a:ea typeface="楷体_GB2312"/>
              <a:cs typeface="Courier New" panose="02070309020205020404" pitchFamily="49" charset="0"/>
            </a:endParaRP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#if &lt;</a:t>
            </a:r>
            <a:r>
              <a:rPr lang="zh-CN" altLang="en-US" sz="2400" b="1" dirty="0">
                <a:ea typeface="楷体_GB2312"/>
              </a:rPr>
              <a:t>常量表达式</a:t>
            </a:r>
            <a:r>
              <a:rPr lang="en-US" altLang="zh-CN" sz="2400" b="1" dirty="0">
                <a:ea typeface="楷体_GB2312"/>
                <a:cs typeface="Courier New" panose="02070309020205020404" pitchFamily="49" charset="0"/>
              </a:rPr>
              <a:t>1&gt; / #ifdef &lt;</a:t>
            </a:r>
            <a:r>
              <a:rPr lang="zh-CN" altLang="en-US" sz="2400" b="1" dirty="0">
                <a:ea typeface="楷体_GB2312"/>
              </a:rPr>
              <a:t>宏名</a:t>
            </a:r>
            <a:r>
              <a:rPr lang="en-US" altLang="zh-CN" sz="2400" b="1" dirty="0">
                <a:ea typeface="楷体_GB2312"/>
                <a:cs typeface="Courier New" panose="02070309020205020404" pitchFamily="49" charset="0"/>
              </a:rPr>
              <a:t>&gt; / #</a:t>
            </a:r>
            <a:r>
              <a:rPr lang="en-US" altLang="zh-CN" sz="2400" b="1" dirty="0" err="1">
                <a:ea typeface="楷体_GB2312"/>
                <a:cs typeface="Courier New" panose="02070309020205020404" pitchFamily="49" charset="0"/>
              </a:rPr>
              <a:t>ifndef</a:t>
            </a:r>
            <a:r>
              <a:rPr lang="en-US" altLang="zh-CN" sz="2400" b="1" dirty="0">
                <a:ea typeface="楷体_GB2312"/>
                <a:cs typeface="Courier New" panose="02070309020205020404" pitchFamily="49" charset="0"/>
              </a:rPr>
              <a:t> &lt;</a:t>
            </a:r>
            <a:r>
              <a:rPr lang="zh-CN" altLang="en-US" sz="2400" b="1" dirty="0">
                <a:ea typeface="楷体_GB2312"/>
              </a:rPr>
              <a:t>宏名</a:t>
            </a:r>
            <a:r>
              <a:rPr lang="en-US" altLang="zh-CN" sz="2400" b="1" dirty="0">
                <a:ea typeface="楷体_GB2312"/>
                <a:cs typeface="Courier New" panose="02070309020205020404" pitchFamily="49" charset="0"/>
              </a:rPr>
              <a:t>&gt;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1&gt;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a:t>
            </a:r>
            <a:r>
              <a:rPr lang="en-US" altLang="zh-CN" sz="2400" b="1" dirty="0" err="1">
                <a:ea typeface="楷体_GB2312"/>
                <a:cs typeface="Courier New" panose="02070309020205020404" pitchFamily="49" charset="0"/>
              </a:rPr>
              <a:t>elif</a:t>
            </a:r>
            <a:r>
              <a:rPr lang="en-US" altLang="zh-CN" sz="2400" b="1" dirty="0">
                <a:ea typeface="楷体_GB2312"/>
                <a:cs typeface="Courier New" panose="02070309020205020404" pitchFamily="49" charset="0"/>
              </a:rPr>
              <a:t> &lt;</a:t>
            </a:r>
            <a:r>
              <a:rPr lang="zh-CN" altLang="en-US" sz="2400" b="1" dirty="0">
                <a:ea typeface="楷体_GB2312"/>
              </a:rPr>
              <a:t>常量表达式</a:t>
            </a:r>
            <a:r>
              <a:rPr lang="en-US" altLang="zh-CN" sz="2400" b="1" dirty="0">
                <a:ea typeface="楷体_GB2312"/>
                <a:cs typeface="Courier New" panose="02070309020205020404" pitchFamily="49" charset="0"/>
              </a:rPr>
              <a:t>2&gt;</a:t>
            </a:r>
          </a:p>
          <a:p>
            <a:pPr eaLnBrk="1" hangingPunct="1">
              <a:lnSpc>
                <a:spcPct val="9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2&gt;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a:t>
            </a:r>
          </a:p>
          <a:p>
            <a:pPr eaLnBrk="1" hangingPunct="1">
              <a:buFont typeface="Wingdings" panose="05000000000000000000" pitchFamily="2" charset="2"/>
              <a:buNone/>
            </a:pPr>
            <a:r>
              <a:rPr lang="en-US" altLang="zh-CN" sz="2400" b="1" dirty="0">
                <a:ea typeface="楷体_GB2312"/>
                <a:cs typeface="Courier New" panose="02070309020205020404" pitchFamily="49" charset="0"/>
              </a:rPr>
              <a:t>#</a:t>
            </a:r>
            <a:r>
              <a:rPr lang="en-US" altLang="zh-CN" sz="2400" b="1" dirty="0" err="1">
                <a:ea typeface="楷体_GB2312"/>
                <a:cs typeface="Courier New" panose="02070309020205020404" pitchFamily="49" charset="0"/>
              </a:rPr>
              <a:t>elif</a:t>
            </a:r>
            <a:r>
              <a:rPr lang="en-US" altLang="zh-CN" sz="2400" b="1" dirty="0">
                <a:ea typeface="楷体_GB2312"/>
                <a:cs typeface="Courier New" panose="02070309020205020404" pitchFamily="49" charset="0"/>
              </a:rPr>
              <a:t> &lt;</a:t>
            </a:r>
            <a:r>
              <a:rPr lang="zh-CN" altLang="en-US" sz="2400" b="1" dirty="0">
                <a:ea typeface="楷体_GB2312"/>
              </a:rPr>
              <a:t>常量表达式</a:t>
            </a:r>
            <a:r>
              <a:rPr lang="en-US" altLang="zh-CN" sz="2400" b="1" dirty="0">
                <a:ea typeface="楷体_GB2312"/>
                <a:cs typeface="Courier New" panose="02070309020205020404" pitchFamily="49" charset="0"/>
              </a:rPr>
              <a:t>n&gt;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n&gt;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[#else</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	&lt;</a:t>
            </a:r>
            <a:r>
              <a:rPr lang="zh-CN" altLang="en-US" sz="2400" b="1" dirty="0">
                <a:ea typeface="楷体_GB2312"/>
              </a:rPr>
              <a:t>程序段</a:t>
            </a:r>
            <a:r>
              <a:rPr lang="en-US" altLang="zh-CN" sz="2400" b="1" dirty="0">
                <a:ea typeface="楷体_GB2312"/>
                <a:cs typeface="Courier New" panose="02070309020205020404" pitchFamily="49" charset="0"/>
              </a:rPr>
              <a:t>n+1&gt;]</a:t>
            </a:r>
          </a:p>
          <a:p>
            <a:pPr eaLnBrk="1" hangingPunct="1">
              <a:lnSpc>
                <a:spcPct val="80000"/>
              </a:lnSpc>
              <a:buFont typeface="Wingdings" panose="05000000000000000000" pitchFamily="2" charset="2"/>
              <a:buNone/>
            </a:pPr>
            <a:r>
              <a:rPr lang="en-US" altLang="zh-CN" sz="2400" b="1" dirty="0">
                <a:ea typeface="楷体_GB2312"/>
                <a:cs typeface="Courier New" panose="02070309020205020404" pitchFamily="49" charset="0"/>
              </a:rPr>
              <a:t>#endif</a:t>
            </a:r>
          </a:p>
        </p:txBody>
      </p:sp>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547664" y="332656"/>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4.6.0 </a:t>
            </a:r>
            <a:r>
              <a:rPr lang="zh-CN" altLang="en-US" sz="4000" kern="0" dirty="0">
                <a:solidFill>
                  <a:schemeClr val="tx2"/>
                </a:solidFill>
                <a:latin typeface="+mj-lt"/>
                <a:ea typeface="楷体_GB2312"/>
                <a:cs typeface="+mj-cs"/>
              </a:rPr>
              <a:t>编译预处理</a:t>
            </a:r>
          </a:p>
        </p:txBody>
      </p:sp>
      <p:sp>
        <p:nvSpPr>
          <p:cNvPr id="2" name="灯片编号占位符 1">
            <a:extLst>
              <a:ext uri="{FF2B5EF4-FFF2-40B4-BE49-F238E27FC236}">
                <a16:creationId xmlns:a16="http://schemas.microsoft.com/office/drawing/2014/main" id="{0D7EAFB1-FBEF-43FC-9D3C-F4680669C8D5}"/>
              </a:ext>
            </a:extLst>
          </p:cNvPr>
          <p:cNvSpPr>
            <a:spLocks noGrp="1"/>
          </p:cNvSpPr>
          <p:nvPr>
            <p:ph type="sldNum" sz="quarter" idx="12"/>
          </p:nvPr>
        </p:nvSpPr>
        <p:spPr/>
        <p:txBody>
          <a:bodyPr/>
          <a:lstStyle/>
          <a:p>
            <a:pPr>
              <a:defRPr/>
            </a:pPr>
            <a:fld id="{94D79B57-46CD-4E8B-94CA-92096A47F80F}" type="slidenum">
              <a:rPr lang="zh-CN" altLang="en-US"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5156E2BC-8B2F-42C5-B991-29C01A971DAA}"/>
              </a:ext>
            </a:extLst>
          </p:cNvPr>
          <p:cNvSpPr>
            <a:spLocks noGrp="1" noChangeArrowheads="1"/>
          </p:cNvSpPr>
          <p:nvPr>
            <p:ph type="body" idx="4294967295"/>
          </p:nvPr>
        </p:nvSpPr>
        <p:spPr>
          <a:xfrm>
            <a:off x="1006475" y="1772816"/>
            <a:ext cx="7131050" cy="3671888"/>
          </a:xfrm>
        </p:spPr>
        <p:txBody>
          <a:bodyPr/>
          <a:lstStyle/>
          <a:p>
            <a:pPr eaLnBrk="1" hangingPunct="1">
              <a:lnSpc>
                <a:spcPct val="90000"/>
              </a:lnSpc>
              <a:buFont typeface="Wingdings" panose="05000000000000000000" pitchFamily="2" charset="2"/>
              <a:buChar char="Ø"/>
            </a:pPr>
            <a:r>
              <a:rPr lang="zh-CN" altLang="en-US" sz="3200" dirty="0">
                <a:latin typeface="楷体_GB2312"/>
                <a:ea typeface="楷体_GB2312"/>
              </a:rPr>
              <a:t>条件编译命令的</a:t>
            </a:r>
            <a:r>
              <a:rPr lang="zh-CN" altLang="en-US" sz="3200" b="1" dirty="0">
                <a:solidFill>
                  <a:srgbClr val="0070C0"/>
                </a:solidFill>
                <a:latin typeface="楷体_GB2312"/>
                <a:ea typeface="楷体_GB2312"/>
              </a:rPr>
              <a:t>常用格式（</a:t>
            </a:r>
            <a:r>
              <a:rPr lang="en-US" altLang="zh-CN" sz="3200" b="1" dirty="0">
                <a:solidFill>
                  <a:srgbClr val="0070C0"/>
                </a:solidFill>
                <a:latin typeface="楷体_GB2312"/>
                <a:ea typeface="楷体_GB2312"/>
              </a:rPr>
              <a:t>3</a:t>
            </a:r>
            <a:r>
              <a:rPr lang="zh-CN" altLang="en-US" sz="3200" b="1" dirty="0">
                <a:solidFill>
                  <a:srgbClr val="0070C0"/>
                </a:solidFill>
                <a:latin typeface="楷体_GB2312"/>
                <a:ea typeface="楷体_GB2312"/>
              </a:rPr>
              <a:t>）</a:t>
            </a:r>
            <a:endParaRPr lang="en-US" altLang="zh-CN" sz="3200" b="1" dirty="0">
              <a:solidFill>
                <a:srgbClr val="0070C0"/>
              </a:solidFill>
              <a:latin typeface="楷体_GB2312"/>
              <a:ea typeface="楷体_GB2312"/>
            </a:endParaRPr>
          </a:p>
          <a:p>
            <a:pPr eaLnBrk="1" hangingPunct="1">
              <a:lnSpc>
                <a:spcPct val="90000"/>
              </a:lnSpc>
              <a:buFont typeface="Wingdings" panose="05000000000000000000" pitchFamily="2" charset="2"/>
              <a:buChar char="Ø"/>
            </a:pPr>
            <a:endParaRPr lang="en-US" altLang="zh-CN" sz="1000" b="1" dirty="0">
              <a:solidFill>
                <a:srgbClr val="0070C0"/>
              </a:solidFill>
              <a:latin typeface="楷体_GB2312"/>
              <a:ea typeface="楷体_GB2312"/>
              <a:cs typeface="Courier New" panose="02070309020205020404" pitchFamily="49" charset="0"/>
            </a:endParaRP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#ifdef UNIX</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  //</a:t>
            </a:r>
            <a:r>
              <a:rPr lang="zh-CN" altLang="en-US" sz="2200" b="1" dirty="0">
                <a:latin typeface="楷体_GB2312"/>
                <a:ea typeface="楷体_GB2312"/>
                <a:cs typeface="Courier New" panose="02070309020205020404" pitchFamily="49" charset="0"/>
              </a:rPr>
              <a:t>适合于</a:t>
            </a:r>
            <a:r>
              <a:rPr lang="en-US" altLang="zh-CN" sz="2200" b="1" dirty="0">
                <a:latin typeface="楷体_GB2312"/>
                <a:ea typeface="楷体_GB2312"/>
                <a:cs typeface="Courier New" panose="02070309020205020404" pitchFamily="49" charset="0"/>
              </a:rPr>
              <a:t>UNIX</a:t>
            </a:r>
            <a:r>
              <a:rPr lang="zh-CN" altLang="en-US" sz="2200" b="1" dirty="0">
                <a:latin typeface="楷体_GB2312"/>
                <a:ea typeface="楷体_GB2312"/>
                <a:cs typeface="Courier New" panose="02070309020205020404" pitchFamily="49" charset="0"/>
              </a:rPr>
              <a:t>环境的代码</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a:t>
            </a:r>
            <a:r>
              <a:rPr lang="en-US" altLang="zh-CN" sz="2200" b="1" dirty="0" err="1">
                <a:latin typeface="楷体_GB2312"/>
                <a:ea typeface="楷体_GB2312"/>
                <a:cs typeface="Courier New" panose="02070309020205020404" pitchFamily="49" charset="0"/>
              </a:rPr>
              <a:t>elif</a:t>
            </a:r>
            <a:r>
              <a:rPr lang="en-US" altLang="zh-CN" sz="2200" b="1" dirty="0">
                <a:latin typeface="楷体_GB2312"/>
                <a:ea typeface="楷体_GB2312"/>
                <a:cs typeface="Courier New" panose="02070309020205020404" pitchFamily="49" charset="0"/>
              </a:rPr>
              <a:t> WINDOWS</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  //</a:t>
            </a:r>
            <a:r>
              <a:rPr lang="zh-CN" altLang="en-US" sz="2200" b="1" dirty="0">
                <a:latin typeface="楷体_GB2312"/>
                <a:ea typeface="楷体_GB2312"/>
                <a:cs typeface="Courier New" panose="02070309020205020404" pitchFamily="49" charset="0"/>
              </a:rPr>
              <a:t>适合于</a:t>
            </a:r>
            <a:r>
              <a:rPr lang="en-US" altLang="zh-CN" sz="2200" b="1" dirty="0">
                <a:latin typeface="楷体_GB2312"/>
                <a:ea typeface="楷体_GB2312"/>
                <a:cs typeface="Courier New" panose="02070309020205020404" pitchFamily="49" charset="0"/>
              </a:rPr>
              <a:t>WINDOWS</a:t>
            </a:r>
            <a:r>
              <a:rPr lang="zh-CN" altLang="en-US" sz="2200" b="1" dirty="0">
                <a:latin typeface="楷体_GB2312"/>
                <a:ea typeface="楷体_GB2312"/>
                <a:cs typeface="Courier New" panose="02070309020205020404" pitchFamily="49" charset="0"/>
              </a:rPr>
              <a:t>环境的代码</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#else</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  //</a:t>
            </a:r>
            <a:r>
              <a:rPr lang="zh-CN" altLang="en-US" sz="2200" b="1" dirty="0">
                <a:latin typeface="楷体_GB2312"/>
                <a:ea typeface="楷体_GB2312"/>
                <a:cs typeface="Courier New" panose="02070309020205020404" pitchFamily="49" charset="0"/>
              </a:rPr>
              <a:t>适合于其它环境的代码</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#endif</a:t>
            </a:r>
          </a:p>
          <a:p>
            <a:pPr lvl="1" eaLnBrk="1" hangingPunct="1">
              <a:lnSpc>
                <a:spcPct val="80000"/>
              </a:lnSpc>
              <a:buFont typeface="Wingdings" panose="05000000000000000000" pitchFamily="2" charset="2"/>
              <a:buNone/>
            </a:pPr>
            <a:r>
              <a:rPr lang="en-US" altLang="zh-CN" sz="2200" b="1" dirty="0">
                <a:latin typeface="楷体_GB2312"/>
                <a:ea typeface="楷体_GB2312"/>
                <a:cs typeface="Courier New" panose="02070309020205020404" pitchFamily="49" charset="0"/>
              </a:rPr>
              <a:t>......  //</a:t>
            </a:r>
            <a:r>
              <a:rPr lang="zh-CN" altLang="en-US" sz="2200" b="1" dirty="0">
                <a:latin typeface="楷体_GB2312"/>
                <a:ea typeface="楷体_GB2312"/>
                <a:cs typeface="Courier New" panose="02070309020205020404" pitchFamily="49" charset="0"/>
              </a:rPr>
              <a:t>适合于各种环境的代码</a:t>
            </a:r>
          </a:p>
        </p:txBody>
      </p:sp>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2" name="灯片编号占位符 1">
            <a:extLst>
              <a:ext uri="{FF2B5EF4-FFF2-40B4-BE49-F238E27FC236}">
                <a16:creationId xmlns:a16="http://schemas.microsoft.com/office/drawing/2014/main" id="{E7C069CD-01FA-4F28-8EE3-B620B5B9D4A4}"/>
              </a:ext>
            </a:extLst>
          </p:cNvPr>
          <p:cNvSpPr>
            <a:spLocks noGrp="1"/>
          </p:cNvSpPr>
          <p:nvPr>
            <p:ph type="sldNum" sz="quarter" idx="12"/>
          </p:nvPr>
        </p:nvSpPr>
        <p:spPr/>
        <p:txBody>
          <a:bodyPr/>
          <a:lstStyle/>
          <a:p>
            <a:pPr>
              <a:defRPr/>
            </a:pPr>
            <a:fld id="{94D79B57-46CD-4E8B-94CA-92096A47F80F}" type="slidenum">
              <a:rPr lang="zh-CN" altLang="en-US"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10FF8CC-CD4D-444A-B2D9-6D940E2A1B8B}"/>
              </a:ext>
            </a:extLst>
          </p:cNvPr>
          <p:cNvSpPr>
            <a:spLocks noGrp="1" noChangeArrowheads="1"/>
          </p:cNvSpPr>
          <p:nvPr>
            <p:ph type="title" idx="4294967295"/>
          </p:nvPr>
        </p:nvSpPr>
        <p:spPr>
          <a:xfrm>
            <a:off x="1259632" y="17190"/>
            <a:ext cx="7010400" cy="1527175"/>
          </a:xfrm>
        </p:spPr>
        <p:txBody>
          <a:bodyPr/>
          <a:lstStyle/>
          <a:p>
            <a:pPr eaLnBrk="1" hangingPunct="1"/>
            <a:r>
              <a:rPr lang="en-US" altLang="zh-CN" dirty="0">
                <a:ea typeface="楷体_GB2312"/>
              </a:rPr>
              <a:t>4.1.2 </a:t>
            </a:r>
            <a:r>
              <a:rPr lang="zh-CN" altLang="zh-CN" dirty="0">
                <a:ea typeface="楷体_GB2312"/>
              </a:rPr>
              <a:t>子程序</a:t>
            </a:r>
          </a:p>
        </p:txBody>
      </p:sp>
      <p:sp>
        <p:nvSpPr>
          <p:cNvPr id="9219" name="Rectangle 3">
            <a:extLst>
              <a:ext uri="{FF2B5EF4-FFF2-40B4-BE49-F238E27FC236}">
                <a16:creationId xmlns:a16="http://schemas.microsoft.com/office/drawing/2014/main" id="{E681A15F-F553-4027-8D25-96D32815AF90}"/>
              </a:ext>
            </a:extLst>
          </p:cNvPr>
          <p:cNvSpPr>
            <a:spLocks noGrp="1" noChangeArrowheads="1"/>
          </p:cNvSpPr>
          <p:nvPr>
            <p:ph type="body" idx="4294967295"/>
          </p:nvPr>
        </p:nvSpPr>
        <p:spPr>
          <a:xfrm>
            <a:off x="858044" y="1844824"/>
            <a:ext cx="7427912" cy="3600400"/>
          </a:xfrm>
        </p:spPr>
        <p:txBody>
          <a:bodyPr/>
          <a:lstStyle/>
          <a:p>
            <a:pPr eaLnBrk="1" hangingPunct="1"/>
            <a:r>
              <a:rPr lang="zh-CN" altLang="en-US" sz="2400" dirty="0">
                <a:solidFill>
                  <a:srgbClr val="FF0000"/>
                </a:solidFill>
                <a:latin typeface="楷体_GB2312" pitchFamily="1" charset="-122"/>
                <a:ea typeface="楷体_GB2312"/>
              </a:rPr>
              <a:t>子程序</a:t>
            </a:r>
            <a:r>
              <a:rPr lang="zh-CN" altLang="en-US" sz="2400" dirty="0">
                <a:latin typeface="楷体_GB2312" pitchFamily="1" charset="-122"/>
                <a:ea typeface="楷体_GB2312"/>
              </a:rPr>
              <a:t>是取了名的一段程序代码，在程序中通过名字来调用。</a:t>
            </a:r>
            <a:endParaRPr lang="en-US" altLang="zh-CN" sz="2400" dirty="0">
              <a:latin typeface="楷体_GB2312" pitchFamily="1" charset="-122"/>
              <a:ea typeface="楷体_GB2312"/>
            </a:endParaRPr>
          </a:p>
          <a:p>
            <a:pPr eaLnBrk="1" hangingPunct="1"/>
            <a:r>
              <a:rPr lang="zh-CN" altLang="en-US" sz="2400" dirty="0">
                <a:latin typeface="楷体_GB2312" pitchFamily="1" charset="-122"/>
                <a:ea typeface="楷体_GB2312"/>
              </a:rPr>
              <a:t>子程序的作用：</a:t>
            </a:r>
          </a:p>
          <a:p>
            <a:pPr lvl="1" eaLnBrk="1" hangingPunct="1">
              <a:buFont typeface="Wingdings" panose="05000000000000000000" pitchFamily="2" charset="2"/>
              <a:buChar char="l"/>
            </a:pPr>
            <a:r>
              <a:rPr lang="zh-CN" altLang="en-US" sz="2000" dirty="0">
                <a:latin typeface="楷体_GB2312" pitchFamily="1" charset="-122"/>
                <a:ea typeface="楷体_GB2312"/>
              </a:rPr>
              <a:t>减少重复代码，提高代码复用率</a:t>
            </a:r>
          </a:p>
          <a:p>
            <a:pPr lvl="1" eaLnBrk="1" hangingPunct="1">
              <a:buFont typeface="Wingdings" panose="05000000000000000000" pitchFamily="2" charset="2"/>
              <a:buChar char="l"/>
            </a:pPr>
            <a:r>
              <a:rPr lang="zh-CN" altLang="en-US" sz="2000" dirty="0">
                <a:latin typeface="楷体_GB2312" pitchFamily="1" charset="-122"/>
                <a:ea typeface="楷体_GB2312"/>
              </a:rPr>
              <a:t>实现功能抽象</a:t>
            </a:r>
          </a:p>
          <a:p>
            <a:pPr lvl="1" eaLnBrk="1" hangingPunct="1">
              <a:buFont typeface="Wingdings" panose="05000000000000000000" pitchFamily="2" charset="2"/>
              <a:buChar char="l"/>
            </a:pPr>
            <a:r>
              <a:rPr lang="zh-CN" altLang="en-US" sz="2000" dirty="0">
                <a:latin typeface="楷体_GB2312" pitchFamily="1" charset="-122"/>
                <a:ea typeface="楷体_GB2312"/>
              </a:rPr>
              <a:t>实现封装和信息隐藏</a:t>
            </a:r>
            <a:endParaRPr lang="en-US" altLang="zh-CN" sz="2000" dirty="0">
              <a:latin typeface="楷体_GB2312" pitchFamily="1" charset="-122"/>
              <a:ea typeface="楷体_GB2312"/>
            </a:endParaRPr>
          </a:p>
          <a:p>
            <a:pPr lvl="1" eaLnBrk="1" hangingPunct="1">
              <a:buFont typeface="Wingdings" panose="05000000000000000000" pitchFamily="2" charset="2"/>
              <a:buChar char="l"/>
            </a:pPr>
            <a:r>
              <a:rPr lang="zh-CN" altLang="en-US" sz="2000" dirty="0">
                <a:latin typeface="楷体_GB2312" pitchFamily="1" charset="-122"/>
                <a:ea typeface="楷体_GB2312"/>
              </a:rPr>
              <a:t>支持语言功能的扩充</a:t>
            </a:r>
          </a:p>
        </p:txBody>
      </p:sp>
      <p:sp>
        <p:nvSpPr>
          <p:cNvPr id="2" name="灯片编号占位符 1">
            <a:extLst>
              <a:ext uri="{FF2B5EF4-FFF2-40B4-BE49-F238E27FC236}">
                <a16:creationId xmlns:a16="http://schemas.microsoft.com/office/drawing/2014/main" id="{ADF1F73F-0A78-46B8-8987-16BCBA1A6C62}"/>
              </a:ext>
            </a:extLst>
          </p:cNvPr>
          <p:cNvSpPr>
            <a:spLocks noGrp="1"/>
          </p:cNvSpPr>
          <p:nvPr>
            <p:ph type="sldNum" sz="quarter" idx="12"/>
          </p:nvPr>
        </p:nvSpPr>
        <p:spPr/>
        <p:txBody>
          <a:bodyPr/>
          <a:lstStyle/>
          <a:p>
            <a:pPr>
              <a:defRPr/>
            </a:pPr>
            <a:fld id="{94D79B57-46CD-4E8B-94CA-92096A47F80F}" type="slidenum">
              <a:rPr lang="zh-CN" altLang="en-US"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fade">
                                      <p:cBhvr>
                                        <p:cTn id="7" dur="500"/>
                                        <p:tgtEl>
                                          <p:spTgt spid="921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fade">
                                      <p:cBhvr>
                                        <p:cTn id="10" dur="500"/>
                                        <p:tgtEl>
                                          <p:spTgt spid="921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Effect transition="in" filter="fade">
                                      <p:cBhvr>
                                        <p:cTn id="13" dur="500"/>
                                        <p:tgtEl>
                                          <p:spTgt spid="921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219">
                                            <p:txEl>
                                              <p:pRg st="4" end="4"/>
                                            </p:txEl>
                                          </p:spTgt>
                                        </p:tgtEl>
                                        <p:attrNameLst>
                                          <p:attrName>style.visibility</p:attrName>
                                        </p:attrNameLst>
                                      </p:cBhvr>
                                      <p:to>
                                        <p:strVal val="visible"/>
                                      </p:to>
                                    </p:set>
                                    <p:animEffect transition="in" filter="fade">
                                      <p:cBhvr>
                                        <p:cTn id="16" dur="500"/>
                                        <p:tgtEl>
                                          <p:spTgt spid="921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Effect transition="in" filter="fade">
                                      <p:cBhvr>
                                        <p:cTn id="19"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92B7F56-9B78-437A-BD7E-35DE228C0800}"/>
              </a:ext>
            </a:extLst>
          </p:cNvPr>
          <p:cNvSpPr txBox="1">
            <a:spLocks noChangeArrowheads="1"/>
          </p:cNvSpPr>
          <p:nvPr/>
        </p:nvSpPr>
        <p:spPr bwMode="auto">
          <a:xfrm>
            <a:off x="1475656" y="404664"/>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4.6.0 </a:t>
            </a:r>
            <a:r>
              <a:rPr lang="zh-CN" altLang="en-US" sz="4000" kern="0" dirty="0">
                <a:solidFill>
                  <a:schemeClr val="tx2"/>
                </a:solidFill>
                <a:latin typeface="楷体_GB2312"/>
                <a:ea typeface="楷体_GB2312"/>
                <a:cs typeface="+mj-cs"/>
              </a:rPr>
              <a:t>编译预处理</a:t>
            </a:r>
          </a:p>
        </p:txBody>
      </p:sp>
      <p:sp>
        <p:nvSpPr>
          <p:cNvPr id="5" name="Rectangle 3">
            <a:extLst>
              <a:ext uri="{FF2B5EF4-FFF2-40B4-BE49-F238E27FC236}">
                <a16:creationId xmlns:a16="http://schemas.microsoft.com/office/drawing/2014/main" id="{E6502F52-C45E-4A7C-AC94-3C10C2DD01C4}"/>
              </a:ext>
            </a:extLst>
          </p:cNvPr>
          <p:cNvSpPr txBox="1">
            <a:spLocks noChangeArrowheads="1"/>
          </p:cNvSpPr>
          <p:nvPr/>
        </p:nvSpPr>
        <p:spPr bwMode="auto">
          <a:xfrm>
            <a:off x="1162843" y="1772816"/>
            <a:ext cx="68183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defRPr/>
            </a:pPr>
            <a:r>
              <a:rPr lang="zh-CN" altLang="en-US" sz="3200" b="1" kern="0" dirty="0">
                <a:solidFill>
                  <a:srgbClr val="0070C0"/>
                </a:solidFill>
                <a:latin typeface="楷体_GB2312"/>
                <a:ea typeface="楷体_GB2312"/>
              </a:rPr>
              <a:t>其他编译预处理命令</a:t>
            </a:r>
            <a:endParaRPr lang="en-US" altLang="zh-CN" sz="3200" b="1" kern="0" dirty="0">
              <a:solidFill>
                <a:srgbClr val="0070C0"/>
              </a:solidFill>
              <a:latin typeface="楷体_GB2312"/>
              <a:ea typeface="楷体_GB2312"/>
            </a:endParaRPr>
          </a:p>
          <a:p>
            <a:pPr eaLnBrk="1" hangingPunct="1">
              <a:defRPr/>
            </a:pPr>
            <a:endParaRPr lang="en-US" altLang="zh-CN" sz="1000" kern="0" dirty="0">
              <a:solidFill>
                <a:srgbClr val="FF0000"/>
              </a:solidFill>
              <a:latin typeface="楷体_GB2312"/>
              <a:ea typeface="楷体_GB2312"/>
            </a:endParaRPr>
          </a:p>
          <a:p>
            <a:pPr lvl="1" eaLnBrk="1" hangingPunct="1">
              <a:buFont typeface="Wingdings" panose="05000000000000000000" pitchFamily="2" charset="2"/>
              <a:buChar char="l"/>
              <a:defRPr/>
            </a:pPr>
            <a:r>
              <a:rPr lang="en-US" altLang="zh-CN" dirty="0">
                <a:latin typeface="楷体_GB2312"/>
                <a:ea typeface="楷体_GB2312"/>
              </a:rPr>
              <a:t>#pragma</a:t>
            </a:r>
          </a:p>
          <a:p>
            <a:pPr lvl="1" eaLnBrk="1" hangingPunct="1">
              <a:buFont typeface="Wingdings" panose="05000000000000000000" pitchFamily="2" charset="2"/>
              <a:buChar char="l"/>
              <a:defRPr/>
            </a:pPr>
            <a:r>
              <a:rPr lang="en-US" altLang="zh-CN" dirty="0">
                <a:latin typeface="楷体_GB2312"/>
                <a:ea typeface="楷体_GB2312"/>
              </a:rPr>
              <a:t>#line</a:t>
            </a:r>
          </a:p>
          <a:p>
            <a:pPr lvl="1" eaLnBrk="1" hangingPunct="1">
              <a:buFont typeface="Wingdings" panose="05000000000000000000" pitchFamily="2" charset="2"/>
              <a:buChar char="l"/>
              <a:defRPr/>
            </a:pPr>
            <a:r>
              <a:rPr lang="en-US" altLang="zh-CN" dirty="0">
                <a:latin typeface="楷体_GB2312"/>
                <a:ea typeface="楷体_GB2312"/>
              </a:rPr>
              <a:t>#warning</a:t>
            </a:r>
          </a:p>
          <a:p>
            <a:pPr lvl="1" eaLnBrk="1" hangingPunct="1">
              <a:buFont typeface="Wingdings" panose="05000000000000000000" pitchFamily="2" charset="2"/>
              <a:buChar char="l"/>
              <a:defRPr/>
            </a:pPr>
            <a:r>
              <a:rPr lang="en-US" altLang="zh-CN" dirty="0">
                <a:latin typeface="楷体_GB2312"/>
                <a:ea typeface="楷体_GB2312"/>
              </a:rPr>
              <a:t>#error</a:t>
            </a:r>
          </a:p>
          <a:p>
            <a:pPr lvl="1" eaLnBrk="1" hangingPunct="1">
              <a:buFont typeface="Wingdings" panose="05000000000000000000" pitchFamily="2" charset="2"/>
              <a:buChar char="l"/>
              <a:defRPr/>
            </a:pPr>
            <a:r>
              <a:rPr lang="en-US" altLang="zh-CN" dirty="0">
                <a:latin typeface="楷体_GB2312"/>
                <a:ea typeface="楷体_GB2312"/>
              </a:rPr>
              <a:t>#</a:t>
            </a:r>
            <a:r>
              <a:rPr lang="zh-CN" altLang="en-US" dirty="0">
                <a:latin typeface="楷体_GB2312"/>
                <a:ea typeface="楷体_GB2312"/>
              </a:rPr>
              <a:t>空指令</a:t>
            </a:r>
          </a:p>
          <a:p>
            <a:pPr eaLnBrk="1" hangingPunct="1">
              <a:defRPr/>
            </a:pPr>
            <a:endParaRPr lang="en-US" altLang="zh-CN" sz="2400" kern="0" dirty="0">
              <a:latin typeface="楷体_GB2312"/>
              <a:ea typeface="楷体_GB2312"/>
            </a:endParaRPr>
          </a:p>
        </p:txBody>
      </p:sp>
      <p:sp>
        <p:nvSpPr>
          <p:cNvPr id="2" name="灯片编号占位符 1">
            <a:extLst>
              <a:ext uri="{FF2B5EF4-FFF2-40B4-BE49-F238E27FC236}">
                <a16:creationId xmlns:a16="http://schemas.microsoft.com/office/drawing/2014/main" id="{8FA8E754-7C36-4759-82E0-2E81EE862786}"/>
              </a:ext>
            </a:extLst>
          </p:cNvPr>
          <p:cNvSpPr>
            <a:spLocks noGrp="1"/>
          </p:cNvSpPr>
          <p:nvPr>
            <p:ph type="sldNum" sz="quarter" idx="12"/>
          </p:nvPr>
        </p:nvSpPr>
        <p:spPr/>
        <p:txBody>
          <a:bodyPr/>
          <a:lstStyle/>
          <a:p>
            <a:pPr>
              <a:defRPr/>
            </a:pPr>
            <a:fld id="{94D79B57-46CD-4E8B-94CA-92096A47F80F}" type="slidenum">
              <a:rPr lang="zh-CN" altLang="en-US"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B3FF6872-C5D3-4F46-817B-4B42BD0B07E1}"/>
              </a:ext>
            </a:extLst>
          </p:cNvPr>
          <p:cNvSpPr>
            <a:spLocks noGrp="1" noChangeArrowheads="1"/>
          </p:cNvSpPr>
          <p:nvPr>
            <p:ph type="body" idx="4294967295"/>
          </p:nvPr>
        </p:nvSpPr>
        <p:spPr>
          <a:xfrm>
            <a:off x="808831" y="1916832"/>
            <a:ext cx="7526337" cy="3779838"/>
          </a:xfrm>
        </p:spPr>
        <p:txBody>
          <a:bodyPr/>
          <a:lstStyle/>
          <a:p>
            <a:pPr eaLnBrk="1" hangingPunct="1">
              <a:lnSpc>
                <a:spcPct val="90000"/>
              </a:lnSpc>
              <a:defRPr/>
            </a:pPr>
            <a:r>
              <a:rPr lang="zh-CN" altLang="en-US" sz="2800" dirty="0">
                <a:latin typeface="Times New Roman" pitchFamily="18" charset="0"/>
                <a:ea typeface="楷体_GB2312"/>
                <a:cs typeface="Times New Roman" pitchFamily="18" charset="0"/>
              </a:rPr>
              <a:t>内联函数的作用：</a:t>
            </a:r>
            <a:r>
              <a:rPr lang="zh-CN" altLang="en-US" sz="2800" dirty="0">
                <a:solidFill>
                  <a:srgbClr val="FF0000"/>
                </a:solidFill>
                <a:latin typeface="Times New Roman" pitchFamily="18" charset="0"/>
                <a:ea typeface="楷体_GB2312"/>
                <a:cs typeface="Times New Roman" pitchFamily="18" charset="0"/>
              </a:rPr>
              <a:t>建议</a:t>
            </a:r>
            <a:r>
              <a:rPr lang="zh-CN" altLang="en-US" sz="2800" dirty="0">
                <a:latin typeface="Times New Roman" pitchFamily="18" charset="0"/>
                <a:ea typeface="楷体_GB2312"/>
                <a:cs typeface="Times New Roman" pitchFamily="18" charset="0"/>
              </a:rPr>
              <a:t>编译程序</a:t>
            </a:r>
            <a:r>
              <a:rPr lang="zh-CN" altLang="en-US" sz="2800" dirty="0">
                <a:solidFill>
                  <a:srgbClr val="FF0000"/>
                </a:solidFill>
                <a:latin typeface="Times New Roman" pitchFamily="18" charset="0"/>
                <a:ea typeface="楷体_GB2312"/>
                <a:cs typeface="Times New Roman" pitchFamily="18" charset="0"/>
              </a:rPr>
              <a:t>把该函数的函数体展开到调用点</a:t>
            </a:r>
            <a:r>
              <a:rPr lang="zh-CN" altLang="en-US" sz="2800" dirty="0">
                <a:latin typeface="Times New Roman" pitchFamily="18" charset="0"/>
                <a:ea typeface="楷体_GB2312"/>
                <a:cs typeface="Times New Roman" pitchFamily="18" charset="0"/>
              </a:rPr>
              <a:t>。</a:t>
            </a:r>
            <a:r>
              <a:rPr lang="zh-CN" altLang="en-US" sz="2800" dirty="0">
                <a:solidFill>
                  <a:srgbClr val="FF0000"/>
                </a:solidFill>
                <a:latin typeface="Times New Roman" pitchFamily="18" charset="0"/>
                <a:ea typeface="楷体_GB2312"/>
                <a:cs typeface="Times New Roman" pitchFamily="18" charset="0"/>
              </a:rPr>
              <a:t>定义格式：</a:t>
            </a:r>
            <a:endParaRPr lang="en-US" altLang="zh-CN" sz="2800" dirty="0">
              <a:solidFill>
                <a:srgbClr val="FF0000"/>
              </a:solidFill>
              <a:latin typeface="Times New Roman" pitchFamily="18" charset="0"/>
              <a:ea typeface="楷体_GB2312"/>
              <a:cs typeface="Times New Roman" pitchFamily="18" charset="0"/>
            </a:endParaRPr>
          </a:p>
          <a:p>
            <a:pPr lvl="1" eaLnBrk="1" hangingPunct="1">
              <a:lnSpc>
                <a:spcPct val="90000"/>
              </a:lnSpc>
              <a:buFont typeface="Wingdings" panose="05000000000000000000" pitchFamily="2" charset="2"/>
              <a:buChar char="l"/>
              <a:defRPr/>
            </a:pPr>
            <a:r>
              <a:rPr lang="zh-CN" altLang="en-US" sz="2600" dirty="0">
                <a:latin typeface="Times New Roman" pitchFamily="18" charset="0"/>
                <a:ea typeface="楷体_GB2312"/>
                <a:cs typeface="Times New Roman" pitchFamily="18" charset="0"/>
              </a:rPr>
              <a:t>在返回类型之前加上一个关键词 </a:t>
            </a:r>
            <a:r>
              <a:rPr lang="en-US" altLang="zh-CN" sz="2600" b="1" dirty="0">
                <a:solidFill>
                  <a:srgbClr val="0070C0"/>
                </a:solidFill>
                <a:latin typeface="Times New Roman" pitchFamily="18" charset="0"/>
                <a:ea typeface="楷体_GB2312"/>
                <a:cs typeface="Times New Roman" pitchFamily="18" charset="0"/>
              </a:rPr>
              <a:t>inline</a:t>
            </a:r>
          </a:p>
          <a:p>
            <a:pPr marL="457200" lvl="1" indent="0" eaLnBrk="1" hangingPunct="1">
              <a:lnSpc>
                <a:spcPct val="90000"/>
              </a:lnSpc>
              <a:buFont typeface="Wingdings" panose="05000000000000000000" pitchFamily="2" charset="2"/>
              <a:buNone/>
              <a:defRPr/>
            </a:pPr>
            <a:r>
              <a:rPr lang="zh-CN" altLang="en-US" sz="2000" dirty="0">
                <a:latin typeface="Times New Roman" pitchFamily="18" charset="0"/>
                <a:ea typeface="楷体_GB2312"/>
                <a:cs typeface="Times New Roman" pitchFamily="18" charset="0"/>
              </a:rPr>
              <a:t>       例如：  </a:t>
            </a:r>
            <a:r>
              <a:rPr lang="en-US" altLang="zh-CN" sz="2000" b="1" dirty="0">
                <a:solidFill>
                  <a:srgbClr val="0070C0"/>
                </a:solidFill>
                <a:latin typeface="Times New Roman" pitchFamily="18" charset="0"/>
                <a:ea typeface="楷体_GB2312"/>
                <a:cs typeface="Times New Roman" pitchFamily="18" charset="0"/>
              </a:rPr>
              <a:t>inline</a:t>
            </a:r>
            <a:r>
              <a:rPr lang="en-US" altLang="zh-CN" sz="2000" dirty="0">
                <a:latin typeface="Times New Roman" pitchFamily="18" charset="0"/>
                <a:ea typeface="楷体_GB2312"/>
                <a:cs typeface="Times New Roman" pitchFamily="18" charset="0"/>
              </a:rPr>
              <a:t> </a:t>
            </a:r>
            <a:r>
              <a:rPr lang="en-US" altLang="zh-CN" sz="2000" dirty="0">
                <a:solidFill>
                  <a:srgbClr val="0070C0"/>
                </a:solidFill>
                <a:latin typeface="Times New Roman" pitchFamily="18" charset="0"/>
                <a:ea typeface="楷体_GB2312"/>
                <a:cs typeface="Times New Roman" pitchFamily="18" charset="0"/>
              </a:rPr>
              <a:t>int</a:t>
            </a:r>
            <a:r>
              <a:rPr lang="en-US" altLang="zh-CN" sz="2000" dirty="0">
                <a:latin typeface="Times New Roman" pitchFamily="18" charset="0"/>
                <a:ea typeface="楷体_GB2312"/>
                <a:cs typeface="Times New Roman" pitchFamily="18" charset="0"/>
              </a:rPr>
              <a:t> max(</a:t>
            </a:r>
            <a:r>
              <a:rPr lang="en-US" altLang="zh-CN" sz="2000" dirty="0">
                <a:solidFill>
                  <a:srgbClr val="0070C0"/>
                </a:solidFill>
                <a:latin typeface="Times New Roman" pitchFamily="18" charset="0"/>
                <a:ea typeface="楷体_GB2312"/>
                <a:cs typeface="Times New Roman" pitchFamily="18" charset="0"/>
              </a:rPr>
              <a:t>int</a:t>
            </a:r>
            <a:r>
              <a:rPr lang="en-US" altLang="zh-CN" sz="2000" dirty="0">
                <a:latin typeface="Times New Roman" pitchFamily="18" charset="0"/>
                <a:ea typeface="楷体_GB2312"/>
                <a:cs typeface="Times New Roman" pitchFamily="18" charset="0"/>
              </a:rPr>
              <a:t> a, </a:t>
            </a:r>
            <a:r>
              <a:rPr lang="en-US" altLang="zh-CN" sz="2000" dirty="0">
                <a:solidFill>
                  <a:srgbClr val="0070C0"/>
                </a:solidFill>
                <a:latin typeface="Times New Roman" pitchFamily="18" charset="0"/>
                <a:ea typeface="楷体_GB2312"/>
                <a:cs typeface="Times New Roman" pitchFamily="18" charset="0"/>
              </a:rPr>
              <a:t>int</a:t>
            </a:r>
            <a:r>
              <a:rPr lang="en-US" altLang="zh-CN" sz="2000" dirty="0">
                <a:latin typeface="Times New Roman" pitchFamily="18" charset="0"/>
                <a:ea typeface="楷体_GB2312"/>
                <a:cs typeface="Times New Roman" pitchFamily="18" charset="0"/>
              </a:rPr>
              <a:t> b)</a:t>
            </a:r>
          </a:p>
          <a:p>
            <a:pPr lvl="1" eaLnBrk="1" hangingPunct="1">
              <a:lnSpc>
                <a:spcPct val="90000"/>
              </a:lnSpc>
              <a:buFont typeface="Wingdings" panose="05000000000000000000" pitchFamily="2" charset="2"/>
              <a:buNone/>
              <a:defRPr/>
            </a:pPr>
            <a:r>
              <a:rPr lang="en-US" altLang="zh-CN" sz="2000" dirty="0">
                <a:latin typeface="Times New Roman" pitchFamily="18" charset="0"/>
                <a:ea typeface="楷体_GB2312"/>
                <a:cs typeface="Times New Roman" pitchFamily="18" charset="0"/>
              </a:rPr>
              <a:t>                     {  </a:t>
            </a:r>
            <a:r>
              <a:rPr lang="en-US" altLang="zh-CN" sz="2000" dirty="0">
                <a:solidFill>
                  <a:srgbClr val="0070C0"/>
                </a:solidFill>
                <a:latin typeface="Times New Roman" pitchFamily="18" charset="0"/>
                <a:ea typeface="楷体_GB2312"/>
                <a:cs typeface="Times New Roman" pitchFamily="18" charset="0"/>
              </a:rPr>
              <a:t>return</a:t>
            </a:r>
            <a:r>
              <a:rPr lang="en-US" altLang="zh-CN" sz="2000" dirty="0">
                <a:latin typeface="Times New Roman" pitchFamily="18" charset="0"/>
                <a:ea typeface="楷体_GB2312"/>
                <a:cs typeface="Times New Roman" pitchFamily="18" charset="0"/>
              </a:rPr>
              <a:t> a&gt;</a:t>
            </a:r>
            <a:r>
              <a:rPr lang="en-US" altLang="zh-CN" sz="2000" dirty="0" err="1">
                <a:latin typeface="Times New Roman" pitchFamily="18" charset="0"/>
                <a:ea typeface="楷体_GB2312"/>
                <a:cs typeface="Times New Roman" pitchFamily="18" charset="0"/>
              </a:rPr>
              <a:t>b?a:b</a:t>
            </a:r>
            <a:r>
              <a:rPr lang="en-US" altLang="zh-CN" sz="2000" dirty="0">
                <a:latin typeface="Times New Roman" pitchFamily="18" charset="0"/>
                <a:ea typeface="楷体_GB2312"/>
                <a:cs typeface="Times New Roman" pitchFamily="18" charset="0"/>
              </a:rPr>
              <a:t>;  }</a:t>
            </a:r>
          </a:p>
          <a:p>
            <a:pPr lvl="1" eaLnBrk="1" hangingPunct="1">
              <a:lnSpc>
                <a:spcPct val="90000"/>
              </a:lnSpc>
              <a:buFont typeface="Wingdings" panose="05000000000000000000" pitchFamily="2" charset="2"/>
              <a:buNone/>
              <a:defRPr/>
            </a:pPr>
            <a:endParaRPr lang="en-US" altLang="zh-CN" sz="1000" dirty="0">
              <a:latin typeface="Times New Roman" pitchFamily="18" charset="0"/>
              <a:ea typeface="楷体_GB2312"/>
              <a:cs typeface="Times New Roman" pitchFamily="18" charset="0"/>
            </a:endParaRPr>
          </a:p>
          <a:p>
            <a:pPr eaLnBrk="1" hangingPunct="1">
              <a:defRPr/>
            </a:pPr>
            <a:r>
              <a:rPr lang="zh-CN" altLang="en-US" sz="2800" dirty="0">
                <a:ea typeface="楷体_GB2312"/>
              </a:rPr>
              <a:t>使用内联函数时应注意以下几点： </a:t>
            </a:r>
          </a:p>
          <a:p>
            <a:pPr lvl="1" eaLnBrk="1" hangingPunct="1">
              <a:buFont typeface="Wingdings" panose="05000000000000000000" pitchFamily="2" charset="2"/>
              <a:buChar char="l"/>
              <a:defRPr/>
            </a:pPr>
            <a:r>
              <a:rPr lang="zh-CN" altLang="en-US" sz="2400" dirty="0">
                <a:ea typeface="楷体_GB2312"/>
              </a:rPr>
              <a:t>递归函数不能作为内联函数</a:t>
            </a:r>
          </a:p>
          <a:p>
            <a:pPr lvl="1" eaLnBrk="1" hangingPunct="1">
              <a:buFont typeface="Wingdings" panose="05000000000000000000" pitchFamily="2" charset="2"/>
              <a:buChar char="l"/>
              <a:defRPr/>
            </a:pPr>
            <a:r>
              <a:rPr lang="zh-CN" altLang="en-US" sz="2400" dirty="0">
                <a:ea typeface="楷体_GB2312"/>
              </a:rPr>
              <a:t>内联函数名具有</a:t>
            </a:r>
            <a:r>
              <a:rPr lang="zh-CN" altLang="en-US" sz="2400" dirty="0">
                <a:solidFill>
                  <a:srgbClr val="FF0000"/>
                </a:solidFill>
                <a:ea typeface="楷体_GB2312"/>
              </a:rPr>
              <a:t>文件作用域</a:t>
            </a:r>
            <a:endParaRPr lang="en-US" altLang="zh-CN" sz="2400" dirty="0">
              <a:latin typeface="Times New Roman" pitchFamily="18" charset="0"/>
              <a:ea typeface="楷体_GB2312"/>
              <a:cs typeface="Times New Roman" pitchFamily="18" charset="0"/>
            </a:endParaRPr>
          </a:p>
        </p:txBody>
      </p:sp>
      <p:sp>
        <p:nvSpPr>
          <p:cNvPr id="4" name="Rectangle 2">
            <a:extLst>
              <a:ext uri="{FF2B5EF4-FFF2-40B4-BE49-F238E27FC236}">
                <a16:creationId xmlns:a16="http://schemas.microsoft.com/office/drawing/2014/main" id="{227B438E-A820-4F45-B794-567EE5C0C583}"/>
              </a:ext>
            </a:extLst>
          </p:cNvPr>
          <p:cNvSpPr txBox="1">
            <a:spLocks noChangeArrowheads="1"/>
          </p:cNvSpPr>
          <p:nvPr/>
        </p:nvSpPr>
        <p:spPr bwMode="auto">
          <a:xfrm>
            <a:off x="1475656" y="449262"/>
            <a:ext cx="5810250"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4.6.1 </a:t>
            </a:r>
            <a:r>
              <a:rPr lang="zh-CN" altLang="en-US" sz="4000" kern="0" dirty="0">
                <a:solidFill>
                  <a:schemeClr val="tx2"/>
                </a:solidFill>
                <a:latin typeface="+mj-lt"/>
                <a:ea typeface="楷体_GB2312"/>
                <a:cs typeface="+mj-cs"/>
              </a:rPr>
              <a:t>内联函数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580A9BA9-05ED-4D32-8E36-AFEEF7F7711C}"/>
              </a:ext>
            </a:extLst>
          </p:cNvPr>
          <p:cNvSpPr>
            <a:spLocks noGrp="1"/>
          </p:cNvSpPr>
          <p:nvPr>
            <p:ph type="sldNum" sz="quarter" idx="12"/>
          </p:nvPr>
        </p:nvSpPr>
        <p:spPr/>
        <p:txBody>
          <a:bodyPr/>
          <a:lstStyle/>
          <a:p>
            <a:pPr>
              <a:defRPr/>
            </a:pPr>
            <a:fld id="{94D79B57-46CD-4E8B-94CA-92096A47F80F}" type="slidenum">
              <a:rPr lang="zh-CN" altLang="en-US"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ACE7792D-5472-41F5-8612-386632DF2D3F}"/>
              </a:ext>
            </a:extLst>
          </p:cNvPr>
          <p:cNvSpPr>
            <a:spLocks noGrp="1" noChangeArrowheads="1"/>
          </p:cNvSpPr>
          <p:nvPr>
            <p:ph type="body" idx="4294967295"/>
          </p:nvPr>
        </p:nvSpPr>
        <p:spPr>
          <a:xfrm>
            <a:off x="467544" y="1916832"/>
            <a:ext cx="7993062" cy="3529013"/>
          </a:xfrm>
        </p:spPr>
        <p:txBody>
          <a:bodyPr/>
          <a:lstStyle/>
          <a:p>
            <a:pPr eaLnBrk="1" hangingPunct="1"/>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允许在</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声明</a:t>
            </a:r>
            <a:r>
              <a:rPr lang="zh-CN" altLang="en-US" sz="2800" dirty="0">
                <a:latin typeface="Times New Roman" panose="02020603050405020304" pitchFamily="18" charset="0"/>
                <a:ea typeface="楷体_GB2312"/>
                <a:cs typeface="Times New Roman" panose="02020603050405020304" pitchFamily="18" charset="0"/>
              </a:rPr>
              <a:t>函数时，为函数的某些参数指定默认值。使用时应注意：</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带默认值的形参应处于</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形参表的右部</a:t>
            </a:r>
            <a:r>
              <a:rPr lang="zh-CN" altLang="en-US"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对参数默认值的指定只在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函数声明</a:t>
            </a:r>
            <a:r>
              <a:rPr lang="zh-CN" altLang="en-US" sz="2400" dirty="0">
                <a:latin typeface="Times New Roman" panose="02020603050405020304" pitchFamily="18" charset="0"/>
                <a:ea typeface="楷体_GB2312"/>
                <a:cs typeface="Times New Roman" panose="02020603050405020304" pitchFamily="18" charset="0"/>
              </a:rPr>
              <a:t>处有意义。</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不同的源文件</a:t>
            </a:r>
            <a:r>
              <a:rPr lang="zh-CN" altLang="en-US" sz="2400" dirty="0">
                <a:latin typeface="Times New Roman" panose="02020603050405020304" pitchFamily="18" charset="0"/>
                <a:ea typeface="楷体_GB2312"/>
                <a:cs typeface="Times New Roman" panose="02020603050405020304" pitchFamily="18" charset="0"/>
              </a:rPr>
              <a:t>中，对同一个函数的声明可以对它的同一个参数指定</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不同的默认值</a:t>
            </a:r>
            <a:r>
              <a:rPr lang="zh-CN" altLang="en-US" sz="2400" dirty="0">
                <a:latin typeface="Times New Roman" panose="02020603050405020304" pitchFamily="18" charset="0"/>
                <a:ea typeface="楷体_GB2312"/>
                <a:cs typeface="Times New Roman" panose="02020603050405020304" pitchFamily="18" charset="0"/>
              </a:rPr>
              <a:t>；</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None/>
            </a:pPr>
            <a:r>
              <a:rPr lang="en-US" altLang="zh-CN" sz="2400" dirty="0">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同一个源文件</a:t>
            </a:r>
            <a:r>
              <a:rPr lang="zh-CN" altLang="en-US" sz="2400" dirty="0">
                <a:latin typeface="Times New Roman" panose="02020603050405020304" pitchFamily="18" charset="0"/>
                <a:ea typeface="楷体_GB2312"/>
                <a:cs typeface="Times New Roman" panose="02020603050405020304" pitchFamily="18" charset="0"/>
              </a:rPr>
              <a:t>中，对同一个函数的声明只能对它的每一个参数</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指定一次默认值</a:t>
            </a:r>
            <a:r>
              <a:rPr lang="zh-CN" altLang="en-US" sz="2400" dirty="0">
                <a:latin typeface="Times New Roman" panose="02020603050405020304" pitchFamily="18" charset="0"/>
                <a:ea typeface="楷体_GB2312"/>
                <a:cs typeface="Times New Roman" panose="02020603050405020304" pitchFamily="18" charset="0"/>
              </a:rPr>
              <a:t>。</a:t>
            </a:r>
          </a:p>
        </p:txBody>
      </p:sp>
      <p:sp>
        <p:nvSpPr>
          <p:cNvPr id="4" name="Rectangle 2">
            <a:extLst>
              <a:ext uri="{FF2B5EF4-FFF2-40B4-BE49-F238E27FC236}">
                <a16:creationId xmlns:a16="http://schemas.microsoft.com/office/drawing/2014/main" id="{21A64022-F07D-4C22-BE4E-20DBA56AC964}"/>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4.6.2 </a:t>
            </a:r>
            <a:r>
              <a:rPr lang="zh-CN" altLang="en-US" sz="4000" dirty="0">
                <a:solidFill>
                  <a:schemeClr val="tx2"/>
                </a:solidFill>
              </a:rPr>
              <a:t>带默认值的形式参数</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B3C2822B-EE42-4CEF-BF3C-8FC8120F6243}"/>
              </a:ext>
            </a:extLst>
          </p:cNvPr>
          <p:cNvSpPr>
            <a:spLocks noGrp="1"/>
          </p:cNvSpPr>
          <p:nvPr>
            <p:ph type="sldNum" sz="quarter" idx="12"/>
          </p:nvPr>
        </p:nvSpPr>
        <p:spPr/>
        <p:txBody>
          <a:bodyPr/>
          <a:lstStyle/>
          <a:p>
            <a:pPr>
              <a:defRPr/>
            </a:pPr>
            <a:fld id="{94D79B57-46CD-4E8B-94CA-92096A47F80F}" type="slidenum">
              <a:rPr lang="zh-CN" altLang="en-US" smtClean="0"/>
              <a:pPr>
                <a:defRPr/>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1A64022-F07D-4C22-BE4E-20DBA56AC964}"/>
              </a:ext>
            </a:extLst>
          </p:cNvPr>
          <p:cNvSpPr txBox="1">
            <a:spLocks noChangeArrowheads="1"/>
          </p:cNvSpPr>
          <p:nvPr/>
        </p:nvSpPr>
        <p:spPr bwMode="auto">
          <a:xfrm>
            <a:off x="1331640"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4.6.2 </a:t>
            </a:r>
            <a:r>
              <a:rPr lang="zh-CN" altLang="en-US" sz="4000" dirty="0">
                <a:solidFill>
                  <a:schemeClr val="tx2"/>
                </a:solidFill>
              </a:rPr>
              <a:t>带默认值的形式参数</a:t>
            </a:r>
            <a:endParaRPr lang="zh-CN" altLang="en-US" sz="4000" kern="0" dirty="0">
              <a:solidFill>
                <a:schemeClr val="tx2"/>
              </a:solidFill>
              <a:latin typeface="Times New Roman" pitchFamily="18" charset="0"/>
              <a:ea typeface="+mj-ea"/>
              <a:cs typeface="Times New Roman" pitchFamily="18" charset="0"/>
            </a:endParaRPr>
          </a:p>
        </p:txBody>
      </p:sp>
      <p:sp>
        <p:nvSpPr>
          <p:cNvPr id="5" name="Rectangle 3">
            <a:extLst>
              <a:ext uri="{FF2B5EF4-FFF2-40B4-BE49-F238E27FC236}">
                <a16:creationId xmlns:a16="http://schemas.microsoft.com/office/drawing/2014/main" id="{3166FE1E-BBE6-4B9F-AFEB-C44FD7E3E0D2}"/>
              </a:ext>
            </a:extLst>
          </p:cNvPr>
          <p:cNvSpPr txBox="1">
            <a:spLocks noChangeArrowheads="1"/>
          </p:cNvSpPr>
          <p:nvPr/>
        </p:nvSpPr>
        <p:spPr bwMode="auto">
          <a:xfrm>
            <a:off x="971600" y="1484784"/>
            <a:ext cx="7321550" cy="472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90000"/>
              </a:lnSpc>
              <a:buFont typeface="Wingdings" panose="05000000000000000000" pitchFamily="2" charset="2"/>
              <a:buNone/>
              <a:defRPr/>
            </a:pPr>
            <a:r>
              <a:rPr lang="en-US" altLang="zh-CN" sz="2000" kern="0" dirty="0">
                <a:solidFill>
                  <a:srgbClr val="00B050"/>
                </a:solidFill>
                <a:cs typeface="Times New Roman" panose="02020603050405020304" pitchFamily="18" charset="0"/>
              </a:rPr>
              <a:t>// file.cpp</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           </a:t>
            </a:r>
            <a:r>
              <a:rPr lang="en-US" altLang="zh-CN" sz="2000" b="1" kern="0" dirty="0">
                <a:solidFill>
                  <a:srgbClr val="00B050"/>
                </a:solidFill>
                <a:cs typeface="Times New Roman" panose="02020603050405020304" pitchFamily="18" charset="0"/>
              </a:rPr>
              <a:t>//</a:t>
            </a:r>
            <a:r>
              <a:rPr lang="zh-CN" altLang="en-US" sz="2000" b="1" kern="0" dirty="0">
                <a:solidFill>
                  <a:srgbClr val="00B050"/>
                </a:solidFill>
                <a:cs typeface="Times New Roman" panose="02020603050405020304" pitchFamily="18" charset="0"/>
              </a:rPr>
              <a:t>在</a:t>
            </a:r>
            <a:r>
              <a:rPr lang="en-US" altLang="zh-CN" sz="2000" b="1" kern="0" dirty="0">
                <a:solidFill>
                  <a:srgbClr val="00B050"/>
                </a:solidFill>
                <a:cs typeface="Times New Roman" panose="02020603050405020304" pitchFamily="18" charset="0"/>
              </a:rPr>
              <a:t>file.cpp</a:t>
            </a:r>
            <a:r>
              <a:rPr lang="zh-CN" altLang="en-US" sz="2000" b="1" kern="0" dirty="0">
                <a:solidFill>
                  <a:srgbClr val="00B050"/>
                </a:solidFill>
                <a:cs typeface="Times New Roman" panose="02020603050405020304" pitchFamily="18" charset="0"/>
              </a:rPr>
              <a:t>中定义了函数</a:t>
            </a:r>
            <a:r>
              <a:rPr lang="en-US" altLang="zh-CN" sz="2000" b="1" kern="0" dirty="0">
                <a:solidFill>
                  <a:srgbClr val="00B050"/>
                </a:solidFill>
                <a:cs typeface="Times New Roman" panose="02020603050405020304" pitchFamily="18" charset="0"/>
              </a:rPr>
              <a:t>f</a:t>
            </a:r>
            <a:endParaRPr lang="zh-CN" altLang="en-US" sz="2000" b="1" kern="0" dirty="0">
              <a:solidFill>
                <a:srgbClr val="00B050"/>
              </a:solidFill>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 …… }</a:t>
            </a:r>
          </a:p>
          <a:p>
            <a:pPr eaLnBrk="1" hangingPunct="1">
              <a:lnSpc>
                <a:spcPct val="90000"/>
              </a:lnSpc>
              <a:buFont typeface="Wingdings" panose="05000000000000000000" pitchFamily="2" charset="2"/>
              <a:buNone/>
              <a:defRPr/>
            </a:pPr>
            <a:endParaRPr lang="en-US" altLang="zh-CN" sz="2000" kern="0" dirty="0">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kern="0" dirty="0">
                <a:solidFill>
                  <a:srgbClr val="00B050"/>
                </a:solidFill>
                <a:cs typeface="Times New Roman" panose="02020603050405020304" pitchFamily="18" charset="0"/>
              </a:rPr>
              <a:t>// file1.cpp</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c=2);      </a:t>
            </a:r>
            <a:r>
              <a:rPr lang="en-US" altLang="zh-CN" sz="2000" kern="0" dirty="0">
                <a:solidFill>
                  <a:srgbClr val="00B050"/>
                </a:solidFill>
                <a:cs typeface="Times New Roman" panose="02020603050405020304" pitchFamily="18" charset="0"/>
              </a:rPr>
              <a:t>//OK</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b=1,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c=0);  </a:t>
            </a:r>
            <a:r>
              <a:rPr lang="en-US" altLang="zh-CN" sz="2000" kern="0" dirty="0">
                <a:solidFill>
                  <a:srgbClr val="FF0000"/>
                </a:solidFill>
                <a:highlight>
                  <a:srgbClr val="C0C0C0"/>
                </a:highlight>
                <a:cs typeface="Times New Roman" panose="02020603050405020304" pitchFamily="18" charset="0"/>
              </a:rPr>
              <a:t>//Error, </a:t>
            </a:r>
            <a:r>
              <a:rPr lang="zh-CN" altLang="en-US" sz="2000" kern="0" dirty="0">
                <a:solidFill>
                  <a:srgbClr val="FF0000"/>
                </a:solidFill>
                <a:highlight>
                  <a:srgbClr val="C0C0C0"/>
                </a:highlight>
                <a:cs typeface="Times New Roman" panose="02020603050405020304" pitchFamily="18" charset="0"/>
              </a:rPr>
              <a:t>对参数</a:t>
            </a:r>
            <a:r>
              <a:rPr lang="en-US" altLang="zh-CN" sz="2000" kern="0" dirty="0">
                <a:solidFill>
                  <a:srgbClr val="FF0000"/>
                </a:solidFill>
                <a:highlight>
                  <a:srgbClr val="C0C0C0"/>
                </a:highlight>
                <a:cs typeface="Times New Roman" panose="02020603050405020304" pitchFamily="18" charset="0"/>
              </a:rPr>
              <a:t>c</a:t>
            </a:r>
            <a:r>
              <a:rPr lang="zh-CN" altLang="en-US" sz="2000" kern="0" dirty="0">
                <a:solidFill>
                  <a:srgbClr val="FF0000"/>
                </a:solidFill>
                <a:highlight>
                  <a:srgbClr val="C0C0C0"/>
                </a:highlight>
                <a:cs typeface="Times New Roman" panose="02020603050405020304" pitchFamily="18" charset="0"/>
              </a:rPr>
              <a:t>指定了两次默认值</a:t>
            </a:r>
          </a:p>
          <a:p>
            <a:pPr eaLnBrk="1" hangingPunct="1">
              <a:lnSpc>
                <a:spcPct val="90000"/>
              </a:lnSpc>
              <a:buFont typeface="Wingdings" panose="05000000000000000000" pitchFamily="2" charset="2"/>
              <a:buNone/>
              <a:defRPr/>
            </a:pPr>
            <a:endParaRPr lang="en-US" altLang="zh-CN" sz="2000" kern="0" dirty="0">
              <a:cs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kern="0" dirty="0">
                <a:solidFill>
                  <a:srgbClr val="00B050"/>
                </a:solidFill>
                <a:cs typeface="Times New Roman" panose="02020603050405020304" pitchFamily="18" charset="0"/>
              </a:rPr>
              <a:t>// file2.cpp</a:t>
            </a:r>
          </a:p>
          <a:p>
            <a:pPr eaLnBrk="1" hangingPunct="1">
              <a:lnSpc>
                <a:spcPct val="90000"/>
              </a:lnSpc>
              <a:buFont typeface="Wingdings" panose="05000000000000000000" pitchFamily="2" charset="2"/>
              <a:buNone/>
              <a:defRPr/>
            </a:pPr>
            <a:r>
              <a:rPr lang="en-US" altLang="zh-CN" sz="2000" kern="0" dirty="0">
                <a:solidFill>
                  <a:srgbClr val="0070C0"/>
                </a:solidFill>
                <a:cs typeface="Times New Roman" panose="02020603050405020304" pitchFamily="18" charset="0"/>
              </a:rPr>
              <a:t>void</a:t>
            </a:r>
            <a:r>
              <a:rPr lang="en-US" altLang="zh-CN" sz="2000" kern="0" dirty="0">
                <a:cs typeface="Times New Roman" panose="02020603050405020304" pitchFamily="18" charset="0"/>
              </a:rPr>
              <a:t> f(</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a,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b=1, </a:t>
            </a:r>
            <a:r>
              <a:rPr lang="en-US" altLang="zh-CN" sz="2000" kern="0" dirty="0">
                <a:solidFill>
                  <a:srgbClr val="0070C0"/>
                </a:solidFill>
                <a:cs typeface="Times New Roman" panose="02020603050405020304" pitchFamily="18" charset="0"/>
              </a:rPr>
              <a:t>int</a:t>
            </a:r>
            <a:r>
              <a:rPr lang="en-US" altLang="zh-CN" sz="2000" kern="0" dirty="0">
                <a:cs typeface="Times New Roman" panose="02020603050405020304" pitchFamily="18" charset="0"/>
              </a:rPr>
              <a:t> c=0);  </a:t>
            </a:r>
            <a:r>
              <a:rPr lang="en-US" altLang="zh-CN" sz="2000" kern="0" dirty="0">
                <a:solidFill>
                  <a:srgbClr val="00B050"/>
                </a:solidFill>
                <a:cs typeface="Times New Roman" panose="02020603050405020304" pitchFamily="18" charset="0"/>
              </a:rPr>
              <a:t>//OK</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f(1);                                         </a:t>
            </a:r>
            <a:r>
              <a:rPr lang="en-US" altLang="zh-CN" sz="2000" b="1" kern="0" dirty="0">
                <a:solidFill>
                  <a:srgbClr val="0070C0"/>
                </a:solidFill>
                <a:cs typeface="Times New Roman" panose="02020603050405020304" pitchFamily="18" charset="0"/>
              </a:rPr>
              <a:t>//</a:t>
            </a:r>
            <a:r>
              <a:rPr lang="zh-CN" altLang="en-US" sz="2000" b="1" kern="0" dirty="0">
                <a:solidFill>
                  <a:srgbClr val="0070C0"/>
                </a:solidFill>
                <a:cs typeface="Times New Roman" panose="02020603050405020304" pitchFamily="18" charset="0"/>
              </a:rPr>
              <a:t>编译为</a:t>
            </a:r>
            <a:r>
              <a:rPr lang="en-US" altLang="zh-CN" sz="2000" b="1" kern="0" dirty="0">
                <a:solidFill>
                  <a:srgbClr val="0070C0"/>
                </a:solidFill>
                <a:cs typeface="Times New Roman" panose="02020603050405020304" pitchFamily="18" charset="0"/>
              </a:rPr>
              <a:t>f(1,1,0);</a:t>
            </a:r>
          </a:p>
          <a:p>
            <a:pPr eaLnBrk="1" hangingPunct="1">
              <a:lnSpc>
                <a:spcPct val="90000"/>
              </a:lnSpc>
              <a:buFont typeface="Wingdings" panose="05000000000000000000" pitchFamily="2" charset="2"/>
              <a:buNone/>
              <a:defRPr/>
            </a:pPr>
            <a:r>
              <a:rPr lang="en-US" altLang="zh-CN" sz="2000" kern="0" dirty="0">
                <a:cs typeface="Times New Roman" panose="02020603050405020304" pitchFamily="18" charset="0"/>
              </a:rPr>
              <a:t>f(1,2);                                      </a:t>
            </a:r>
            <a:r>
              <a:rPr lang="en-US" altLang="zh-CN" sz="2000" b="1" kern="0" dirty="0">
                <a:solidFill>
                  <a:srgbClr val="0070C0"/>
                </a:solidFill>
                <a:cs typeface="Times New Roman" panose="02020603050405020304" pitchFamily="18" charset="0"/>
              </a:rPr>
              <a:t>//</a:t>
            </a:r>
            <a:r>
              <a:rPr lang="zh-CN" altLang="en-US" sz="2000" b="1" kern="0" dirty="0">
                <a:solidFill>
                  <a:srgbClr val="0070C0"/>
                </a:solidFill>
                <a:cs typeface="Times New Roman" panose="02020603050405020304" pitchFamily="18" charset="0"/>
              </a:rPr>
              <a:t>编译为</a:t>
            </a:r>
            <a:r>
              <a:rPr lang="en-US" altLang="zh-CN" sz="2000" b="1" kern="0" dirty="0">
                <a:solidFill>
                  <a:srgbClr val="0070C0"/>
                </a:solidFill>
                <a:cs typeface="Times New Roman" panose="02020603050405020304" pitchFamily="18" charset="0"/>
              </a:rPr>
              <a:t>f(1,2,0);</a:t>
            </a:r>
          </a:p>
        </p:txBody>
      </p:sp>
      <p:sp>
        <p:nvSpPr>
          <p:cNvPr id="2" name="灯片编号占位符 1">
            <a:extLst>
              <a:ext uri="{FF2B5EF4-FFF2-40B4-BE49-F238E27FC236}">
                <a16:creationId xmlns:a16="http://schemas.microsoft.com/office/drawing/2014/main" id="{B286129E-BC79-4154-A79F-C54F4512CC5C}"/>
              </a:ext>
            </a:extLst>
          </p:cNvPr>
          <p:cNvSpPr>
            <a:spLocks noGrp="1"/>
          </p:cNvSpPr>
          <p:nvPr>
            <p:ph type="sldNum" sz="quarter" idx="12"/>
          </p:nvPr>
        </p:nvSpPr>
        <p:spPr/>
        <p:txBody>
          <a:bodyPr/>
          <a:lstStyle/>
          <a:p>
            <a:pPr>
              <a:defRPr/>
            </a:pPr>
            <a:fld id="{94D79B57-46CD-4E8B-94CA-92096A47F80F}" type="slidenum">
              <a:rPr lang="zh-CN" altLang="en-US"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2885DEE2-A015-499F-AC9C-F61295406865}"/>
              </a:ext>
            </a:extLst>
          </p:cNvPr>
          <p:cNvSpPr>
            <a:spLocks noGrp="1" noChangeArrowheads="1"/>
          </p:cNvSpPr>
          <p:nvPr>
            <p:ph type="body" idx="4294967295"/>
          </p:nvPr>
        </p:nvSpPr>
        <p:spPr>
          <a:xfrm>
            <a:off x="688975" y="1844824"/>
            <a:ext cx="7766050" cy="3502025"/>
          </a:xfrm>
        </p:spPr>
        <p:txBody>
          <a:bodyPr/>
          <a:lstStyle/>
          <a:p>
            <a:pPr marL="357188" indent="-357188" eaLnBrk="1" hangingPunct="1">
              <a:defRPr/>
            </a:pPr>
            <a:r>
              <a:rPr lang="zh-CN" altLang="en-US" sz="2800" dirty="0">
                <a:latin typeface="Times New Roman" panose="02020603050405020304" pitchFamily="18" charset="0"/>
                <a:ea typeface="楷体_GB2312"/>
                <a:cs typeface="Times New Roman" panose="02020603050405020304" pitchFamily="18" charset="0"/>
              </a:rPr>
              <a:t>在相同的作用域中，可以使用同一个名字定义多个不同的函数，要求</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参数类型或个数不同</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1000" dirty="0">
              <a:ea typeface="楷体_GB2312"/>
            </a:endParaRPr>
          </a:p>
          <a:p>
            <a:pPr eaLnBrk="1" hangingPunct="1">
              <a:lnSpc>
                <a:spcPct val="80000"/>
              </a:lnSpc>
              <a:defRPr/>
            </a:pPr>
            <a:endParaRPr lang="en-US" altLang="zh-CN" sz="1000" dirty="0">
              <a:latin typeface="Times New Roman" panose="02020603050405020304" pitchFamily="18" charset="0"/>
              <a:ea typeface="楷体_GB2312"/>
              <a:cs typeface="Times New Roman" panose="02020603050405020304" pitchFamily="18" charset="0"/>
            </a:endParaRPr>
          </a:p>
          <a:p>
            <a:pPr eaLnBrk="1" hangingPunct="1">
              <a:lnSpc>
                <a:spcPct val="80000"/>
              </a:lnSpc>
              <a:defRPr/>
            </a:pPr>
            <a:endParaRPr lang="zh-CN" altLang="en-US" sz="1000" dirty="0">
              <a:latin typeface="Times New Roman" panose="02020603050405020304" pitchFamily="18" charset="0"/>
              <a:ea typeface="楷体_GB2312"/>
              <a:cs typeface="Times New Roman" panose="02020603050405020304" pitchFamily="18" charset="0"/>
            </a:endParaRPr>
          </a:p>
          <a:p>
            <a:pPr lvl="1" eaLnBrk="1" hangingPunct="1">
              <a:lnSpc>
                <a:spcPct val="80000"/>
              </a:lnSpc>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例如，把下面的函数：</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print_int</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int</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i</a:t>
            </a:r>
            <a:r>
              <a:rPr lang="en-US" altLang="zh-CN" sz="2400" dirty="0">
                <a:latin typeface="Times New Roman" panose="02020603050405020304" pitchFamily="18" charset="0"/>
                <a:ea typeface="楷体_GB2312"/>
                <a:cs typeface="Times New Roman" panose="02020603050405020304" pitchFamily="18" charset="0"/>
              </a:rPr>
              <a:t>) { ...... }</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print_double</a:t>
            </a:r>
            <a:r>
              <a:rPr lang="en-US" altLang="zh-CN" sz="2400" dirty="0">
                <a:latin typeface="Times New Roman" panose="02020603050405020304" pitchFamily="18" charset="0"/>
                <a:ea typeface="楷体_GB2312"/>
                <a:cs typeface="Times New Roman" panose="02020603050405020304" pitchFamily="18" charset="0"/>
              </a:rPr>
              <a: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double</a:t>
            </a:r>
            <a:r>
              <a:rPr lang="en-US" altLang="zh-CN" sz="2400" dirty="0">
                <a:latin typeface="Times New Roman" panose="02020603050405020304" pitchFamily="18" charset="0"/>
                <a:ea typeface="楷体_GB2312"/>
                <a:cs typeface="Times New Roman" panose="02020603050405020304" pitchFamily="18" charset="0"/>
              </a:rPr>
              <a:t> d) { ...... }</a:t>
            </a:r>
            <a:r>
              <a:rPr lang="zh-CN" altLang="en-US" sz="2400" dirty="0">
                <a:latin typeface="Times New Roman" panose="02020603050405020304" pitchFamily="18" charset="0"/>
                <a:ea typeface="楷体_GB2312"/>
                <a:cs typeface="Times New Roman" panose="02020603050405020304" pitchFamily="18" charset="0"/>
              </a:rPr>
              <a:t> </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定义为：</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print(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int</a:t>
            </a: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err="1">
                <a:latin typeface="Times New Roman" panose="02020603050405020304" pitchFamily="18" charset="0"/>
                <a:ea typeface="楷体_GB2312"/>
                <a:cs typeface="Times New Roman" panose="02020603050405020304" pitchFamily="18" charset="0"/>
              </a:rPr>
              <a:t>i</a:t>
            </a:r>
            <a:r>
              <a:rPr lang="en-US" altLang="zh-CN" sz="2400" dirty="0">
                <a:latin typeface="Times New Roman" panose="02020603050405020304" pitchFamily="18" charset="0"/>
                <a:ea typeface="楷体_GB2312"/>
                <a:cs typeface="Times New Roman" panose="02020603050405020304" pitchFamily="18" charset="0"/>
              </a:rPr>
              <a:t>) { ...... }</a:t>
            </a:r>
          </a:p>
          <a:p>
            <a:pPr lvl="1" eaLnBrk="1" hangingPunct="1">
              <a:lnSpc>
                <a:spcPct val="80000"/>
              </a:lnSpc>
              <a:buFont typeface="Wingdings" panose="05000000000000000000" pitchFamily="2" charset="2"/>
              <a:buNone/>
              <a:defRPr/>
            </a:pPr>
            <a:r>
              <a:rPr lang="zh-CN" altLang="en-US"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a:t>
            </a:r>
            <a:r>
              <a:rPr lang="en-US" altLang="zh-CN" sz="2400" dirty="0">
                <a:latin typeface="Times New Roman" panose="02020603050405020304" pitchFamily="18" charset="0"/>
                <a:ea typeface="楷体_GB2312"/>
                <a:cs typeface="Times New Roman" panose="02020603050405020304" pitchFamily="18" charset="0"/>
              </a:rPr>
              <a:t> print(</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double</a:t>
            </a:r>
            <a:r>
              <a:rPr lang="en-US" altLang="zh-CN" sz="2400" dirty="0">
                <a:latin typeface="Times New Roman" panose="02020603050405020304" pitchFamily="18" charset="0"/>
                <a:ea typeface="楷体_GB2312"/>
                <a:cs typeface="Times New Roman" panose="02020603050405020304" pitchFamily="18" charset="0"/>
              </a:rPr>
              <a:t> d) { ...... }</a:t>
            </a:r>
          </a:p>
        </p:txBody>
      </p:sp>
      <p:sp>
        <p:nvSpPr>
          <p:cNvPr id="4" name="Rectangle 2">
            <a:extLst>
              <a:ext uri="{FF2B5EF4-FFF2-40B4-BE49-F238E27FC236}">
                <a16:creationId xmlns:a16="http://schemas.microsoft.com/office/drawing/2014/main" id="{2B3BF315-A6D3-46AB-82B4-20DC767E0BED}"/>
              </a:ext>
            </a:extLst>
          </p:cNvPr>
          <p:cNvSpPr txBox="1">
            <a:spLocks noChangeArrowheads="1"/>
          </p:cNvSpPr>
          <p:nvPr/>
        </p:nvSpPr>
        <p:spPr bwMode="auto">
          <a:xfrm>
            <a:off x="1403648" y="476672"/>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355F8841-2008-4557-9957-460A0FF34952}"/>
              </a:ext>
            </a:extLst>
          </p:cNvPr>
          <p:cNvSpPr>
            <a:spLocks noGrp="1"/>
          </p:cNvSpPr>
          <p:nvPr>
            <p:ph type="sldNum" sz="quarter" idx="12"/>
          </p:nvPr>
        </p:nvSpPr>
        <p:spPr/>
        <p:txBody>
          <a:bodyPr/>
          <a:lstStyle/>
          <a:p>
            <a:pPr>
              <a:defRPr/>
            </a:pPr>
            <a:fld id="{94D79B57-46CD-4E8B-94CA-92096A47F80F}" type="slidenum">
              <a:rPr lang="zh-CN" altLang="en-US"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B2E208B4-5348-4D6A-8ABC-128AB40BB0C0}"/>
              </a:ext>
            </a:extLst>
          </p:cNvPr>
          <p:cNvSpPr>
            <a:spLocks noGrp="1" noChangeArrowheads="1"/>
          </p:cNvSpPr>
          <p:nvPr>
            <p:ph type="body" idx="4294967295"/>
          </p:nvPr>
        </p:nvSpPr>
        <p:spPr>
          <a:xfrm>
            <a:off x="557917" y="1844824"/>
            <a:ext cx="7704138" cy="3659188"/>
          </a:xfrm>
        </p:spPr>
        <p:txBody>
          <a:bodyPr/>
          <a:lstStyle/>
          <a:p>
            <a:pPr marL="357188" indent="-357188" eaLnBrk="1" hangingPunct="1"/>
            <a:r>
              <a:rPr lang="zh-CN" altLang="en-US" sz="2800" dirty="0">
                <a:ea typeface="楷体_GB2312"/>
              </a:rPr>
              <a:t>确定对</a:t>
            </a:r>
            <a:r>
              <a:rPr lang="zh-CN" altLang="en-US" sz="2800" dirty="0">
                <a:solidFill>
                  <a:srgbClr val="FF0000"/>
                </a:solidFill>
                <a:ea typeface="楷体_GB2312"/>
              </a:rPr>
              <a:t>重载函数</a:t>
            </a:r>
            <a:r>
              <a:rPr lang="zh-CN" altLang="en-US" sz="2800" dirty="0">
                <a:ea typeface="楷体_GB2312"/>
              </a:rPr>
              <a:t>的调用对应着哪一个重载函数的过程称为</a:t>
            </a:r>
            <a:r>
              <a:rPr lang="zh-CN" altLang="en-US" sz="2800" dirty="0">
                <a:solidFill>
                  <a:srgbClr val="FF0000"/>
                </a:solidFill>
                <a:ea typeface="楷体_GB2312"/>
              </a:rPr>
              <a:t>绑定</a:t>
            </a:r>
            <a:r>
              <a:rPr lang="zh-CN" altLang="en-US" sz="2800" dirty="0">
                <a:ea typeface="楷体_GB2312"/>
              </a:rPr>
              <a:t>。该绑定由编译程序根据</a:t>
            </a:r>
            <a:r>
              <a:rPr lang="zh-CN" altLang="en-US" sz="2800" dirty="0">
                <a:solidFill>
                  <a:srgbClr val="FF0000"/>
                </a:solidFill>
                <a:ea typeface="楷体_GB2312"/>
              </a:rPr>
              <a:t>实参与形参的匹配情况</a:t>
            </a:r>
            <a:r>
              <a:rPr lang="zh-CN" altLang="en-US" sz="2800" dirty="0">
                <a:ea typeface="楷体_GB2312"/>
              </a:rPr>
              <a:t>来决定：</a:t>
            </a:r>
          </a:p>
          <a:p>
            <a:pPr marL="1071563" lvl="1" indent="-355600" algn="just" eaLnBrk="1" hangingPunct="1">
              <a:buFont typeface="Wingdings" panose="05000000000000000000" pitchFamily="2" charset="2"/>
              <a:buChar char="l"/>
            </a:pPr>
            <a:r>
              <a:rPr lang="zh-CN" altLang="en-US" sz="2400" dirty="0">
                <a:ea typeface="楷体_GB2312"/>
              </a:rPr>
              <a:t>精确匹配</a:t>
            </a:r>
          </a:p>
          <a:p>
            <a:pPr marL="1071563" lvl="1" indent="-355600" algn="just" eaLnBrk="1" hangingPunct="1">
              <a:buFont typeface="Wingdings" panose="05000000000000000000" pitchFamily="2" charset="2"/>
              <a:buChar char="l"/>
            </a:pPr>
            <a:r>
              <a:rPr lang="zh-CN" altLang="en-US" sz="2400" dirty="0">
                <a:ea typeface="楷体_GB2312"/>
              </a:rPr>
              <a:t>提升匹配</a:t>
            </a:r>
          </a:p>
          <a:p>
            <a:pPr marL="1071563" lvl="1" indent="-355600" algn="just" eaLnBrk="1" hangingPunct="1">
              <a:buFont typeface="Wingdings" panose="05000000000000000000" pitchFamily="2" charset="2"/>
              <a:buChar char="l"/>
            </a:pPr>
            <a:r>
              <a:rPr lang="zh-CN" altLang="en-US" sz="2400" dirty="0">
                <a:ea typeface="楷体_GB2312"/>
              </a:rPr>
              <a:t>标准转换匹配</a:t>
            </a:r>
          </a:p>
          <a:p>
            <a:pPr marL="1071563" lvl="1" indent="-355600" algn="just" eaLnBrk="1" hangingPunct="1">
              <a:buFont typeface="Wingdings" panose="05000000000000000000" pitchFamily="2" charset="2"/>
              <a:buChar char="l"/>
            </a:pPr>
            <a:r>
              <a:rPr lang="zh-CN" altLang="en-US" sz="2400" dirty="0">
                <a:ea typeface="楷体_GB2312"/>
              </a:rPr>
              <a:t>自定义转换匹配</a:t>
            </a:r>
          </a:p>
          <a:p>
            <a:pPr marL="1071563" lvl="1" indent="-355600" algn="just" eaLnBrk="1" hangingPunct="1">
              <a:buFont typeface="Wingdings" panose="05000000000000000000" pitchFamily="2" charset="2"/>
              <a:buChar char="l"/>
            </a:pPr>
            <a:r>
              <a:rPr lang="zh-CN" altLang="en-US" sz="2400" dirty="0">
                <a:ea typeface="楷体_GB2312"/>
              </a:rPr>
              <a:t>匹配失败</a:t>
            </a:r>
          </a:p>
        </p:txBody>
      </p:sp>
      <p:sp>
        <p:nvSpPr>
          <p:cNvPr id="4" name="Rectangle 2">
            <a:extLst>
              <a:ext uri="{FF2B5EF4-FFF2-40B4-BE49-F238E27FC236}">
                <a16:creationId xmlns:a16="http://schemas.microsoft.com/office/drawing/2014/main" id="{E760F5C3-B270-4037-89BB-7178E4563D70}"/>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E48CBEBC-E261-4993-86D7-1D787E47A7A8}"/>
              </a:ext>
            </a:extLst>
          </p:cNvPr>
          <p:cNvSpPr>
            <a:spLocks noGrp="1"/>
          </p:cNvSpPr>
          <p:nvPr>
            <p:ph type="sldNum" sz="quarter" idx="12"/>
          </p:nvPr>
        </p:nvSpPr>
        <p:spPr/>
        <p:txBody>
          <a:bodyPr/>
          <a:lstStyle/>
          <a:p>
            <a:pPr>
              <a:defRPr/>
            </a:pPr>
            <a:fld id="{94D79B57-46CD-4E8B-94CA-92096A47F80F}" type="slidenum">
              <a:rPr lang="zh-CN" altLang="en-US" smtClean="0"/>
              <a:pPr>
                <a:defRPr/>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6E3ACEB8-9330-4211-80E0-E83B4E89DF8B}"/>
              </a:ext>
            </a:extLst>
          </p:cNvPr>
          <p:cNvSpPr>
            <a:spLocks noGrp="1" noChangeArrowheads="1"/>
          </p:cNvSpPr>
          <p:nvPr>
            <p:ph type="body" idx="4294967295"/>
          </p:nvPr>
        </p:nvSpPr>
        <p:spPr>
          <a:xfrm>
            <a:off x="755576" y="1700808"/>
            <a:ext cx="7343775" cy="4379912"/>
          </a:xfrm>
        </p:spPr>
        <p:txBody>
          <a:bodyPr/>
          <a:lstStyle/>
          <a:p>
            <a:pPr eaLnBrk="1" hangingPunct="1">
              <a:defRPr/>
            </a:pPr>
            <a:r>
              <a:rPr lang="zh-CN" altLang="en-US" sz="2800" dirty="0">
                <a:latin typeface="Times New Roman" panose="02020603050405020304" pitchFamily="18" charset="0"/>
                <a:ea typeface="楷体_GB2312"/>
                <a:cs typeface="Times New Roman" panose="02020603050405020304" pitchFamily="18" charset="0"/>
              </a:rPr>
              <a:t>精确匹配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defRPr/>
            </a:pPr>
            <a:r>
              <a:rPr lang="zh-CN" altLang="en-US" sz="2400" dirty="0">
                <a:latin typeface="Times New Roman" panose="02020603050405020304" pitchFamily="18" charset="0"/>
                <a:ea typeface="楷体_GB2312"/>
                <a:cs typeface="Times New Roman" panose="02020603050405020304" pitchFamily="18" charset="0"/>
              </a:rPr>
              <a:t>类型相同、或对实参进行“微小”的类型转换：数组名</a:t>
            </a:r>
            <a:r>
              <a:rPr lang="en-US" altLang="zh-CN" sz="2400" dirty="0">
                <a:latin typeface="Times New Roman" panose="02020603050405020304" pitchFamily="18" charset="0"/>
                <a:ea typeface="楷体_GB2312"/>
                <a:cs typeface="Times New Roman" panose="02020603050405020304" pitchFamily="18" charset="0"/>
              </a:rPr>
              <a:t>-&gt;</a:t>
            </a:r>
            <a:r>
              <a:rPr lang="zh-CN" altLang="en-US" sz="2400" dirty="0">
                <a:latin typeface="Times New Roman" panose="02020603050405020304" pitchFamily="18" charset="0"/>
                <a:ea typeface="楷体_GB2312"/>
                <a:cs typeface="Times New Roman" panose="02020603050405020304" pitchFamily="18" charset="0"/>
              </a:rPr>
              <a:t>数组首地址；函数名</a:t>
            </a:r>
            <a:r>
              <a:rPr lang="en-US" altLang="zh-CN" sz="2400" dirty="0">
                <a:latin typeface="Times New Roman" panose="02020603050405020304" pitchFamily="18" charset="0"/>
                <a:ea typeface="楷体_GB2312"/>
                <a:cs typeface="Times New Roman" panose="02020603050405020304" pitchFamily="18" charset="0"/>
              </a:rPr>
              <a:t>-&gt;</a:t>
            </a:r>
            <a:r>
              <a:rPr lang="zh-CN" altLang="en-US" sz="2400" dirty="0">
                <a:latin typeface="Times New Roman" panose="02020603050405020304" pitchFamily="18" charset="0"/>
                <a:ea typeface="楷体_GB2312"/>
                <a:cs typeface="Times New Roman" panose="02020603050405020304" pitchFamily="18" charset="0"/>
              </a:rPr>
              <a:t>函数指针等。</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defRPr/>
            </a:pPr>
            <a:r>
              <a:rPr lang="zh-CN" altLang="en-US" sz="2000" dirty="0">
                <a:latin typeface="+mn-ea"/>
                <a:ea typeface="楷体_GB2312"/>
                <a:cs typeface="Times New Roman" pitchFamily="18" charset="0"/>
              </a:rPr>
              <a:t> 例如，对于下面的重载函数：</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char</a:t>
            </a:r>
            <a:r>
              <a:rPr lang="en-US" altLang="zh-CN" dirty="0">
                <a:ea typeface="楷体_GB2312"/>
                <a:cs typeface="Times New Roman" pitchFamily="18" charset="0"/>
              </a:rPr>
              <a:t>);</a:t>
            </a:r>
          </a:p>
          <a:p>
            <a:pPr lvl="3" eaLnBrk="1" hangingPunct="1">
              <a:buFont typeface="Wingdings" panose="05000000000000000000" pitchFamily="2" charset="2"/>
              <a:buNone/>
              <a:defRPr/>
            </a:pPr>
            <a:r>
              <a:rPr lang="zh-CN" altLang="en-US" dirty="0">
                <a:ea typeface="楷体_GB2312"/>
                <a:cs typeface="Times New Roman" pitchFamily="18" charset="0"/>
              </a:rPr>
              <a:t>下面的函数调用：</a:t>
            </a:r>
          </a:p>
          <a:p>
            <a:pPr lvl="3" eaLnBrk="1" hangingPunct="1">
              <a:buFont typeface="Wingdings" panose="05000000000000000000" pitchFamily="2" charset="2"/>
              <a:buNone/>
              <a:defRPr/>
            </a:pPr>
            <a:r>
              <a:rPr lang="en-US" altLang="zh-CN" dirty="0">
                <a:ea typeface="楷体_GB2312"/>
                <a:cs typeface="Times New Roman" pitchFamily="18" charset="0"/>
              </a:rPr>
              <a:t>print(1);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ea typeface="楷体_GB2312"/>
                <a:cs typeface="Times New Roman" pitchFamily="18" charset="0"/>
              </a:rPr>
              <a:t>print(1.0);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ea typeface="楷体_GB2312"/>
                <a:cs typeface="Times New Roman" pitchFamily="18" charset="0"/>
              </a:rPr>
              <a:t>print('a');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char</a:t>
            </a:r>
            <a:r>
              <a:rPr lang="en-US" altLang="zh-CN" dirty="0">
                <a:ea typeface="楷体_GB2312"/>
                <a:cs typeface="Times New Roman" pitchFamily="18" charset="0"/>
              </a:rPr>
              <a:t>);</a:t>
            </a:r>
          </a:p>
          <a:p>
            <a:pPr marL="914400" lvl="2" indent="0" eaLnBrk="1" hangingPunct="1">
              <a:buFont typeface="Wingdings" panose="05000000000000000000" pitchFamily="2" charset="2"/>
              <a:buNone/>
              <a:defRPr/>
            </a:pP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050BFE64-764A-4B32-A378-12F26F3D4A90}"/>
              </a:ext>
            </a:extLst>
          </p:cNvPr>
          <p:cNvSpPr txBox="1">
            <a:spLocks noChangeArrowheads="1"/>
          </p:cNvSpPr>
          <p:nvPr/>
        </p:nvSpPr>
        <p:spPr bwMode="auto">
          <a:xfrm>
            <a:off x="1403648" y="476250"/>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51A9B894-A268-4E72-8038-BC76D43B8B12}"/>
              </a:ext>
            </a:extLst>
          </p:cNvPr>
          <p:cNvSpPr>
            <a:spLocks noGrp="1"/>
          </p:cNvSpPr>
          <p:nvPr>
            <p:ph type="sldNum" sz="quarter" idx="12"/>
          </p:nvPr>
        </p:nvSpPr>
        <p:spPr/>
        <p:txBody>
          <a:bodyPr/>
          <a:lstStyle/>
          <a:p>
            <a:pPr>
              <a:defRPr/>
            </a:pPr>
            <a:fld id="{94D79B57-46CD-4E8B-94CA-92096A47F80F}" type="slidenum">
              <a:rPr lang="zh-CN" altLang="en-US" smtClean="0"/>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6FDC3DEA-C2DF-4571-8FCB-43B96E60C762}"/>
              </a:ext>
            </a:extLst>
          </p:cNvPr>
          <p:cNvSpPr>
            <a:spLocks noGrp="1" noChangeArrowheads="1"/>
          </p:cNvSpPr>
          <p:nvPr>
            <p:ph type="body" idx="4294967295"/>
          </p:nvPr>
        </p:nvSpPr>
        <p:spPr>
          <a:xfrm>
            <a:off x="1115616" y="1700808"/>
            <a:ext cx="6569075" cy="4097338"/>
          </a:xfrm>
        </p:spPr>
        <p:txBody>
          <a:bodyPr/>
          <a:lstStyle/>
          <a:p>
            <a:pPr eaLnBrk="1" hangingPunct="1">
              <a:defRPr/>
            </a:pPr>
            <a:r>
              <a:rPr lang="zh-CN" altLang="en-US" sz="2800" dirty="0">
                <a:latin typeface="Times New Roman" panose="02020603050405020304" pitchFamily="18" charset="0"/>
                <a:ea typeface="楷体_GB2312"/>
                <a:cs typeface="Times New Roman" panose="02020603050405020304" pitchFamily="18" charset="0"/>
              </a:rPr>
              <a:t>提升匹配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defRPr/>
            </a:pPr>
            <a:r>
              <a:rPr lang="zh-CN" altLang="en-US" sz="2400" dirty="0">
                <a:ea typeface="楷体_GB2312"/>
              </a:rPr>
              <a:t>按</a:t>
            </a:r>
            <a:r>
              <a:rPr lang="zh-CN" altLang="en-US" sz="2400" dirty="0">
                <a:solidFill>
                  <a:srgbClr val="FF0000"/>
                </a:solidFill>
                <a:ea typeface="楷体_GB2312"/>
              </a:rPr>
              <a:t>整型提升规则（教材</a:t>
            </a:r>
            <a:r>
              <a:rPr lang="en-US" altLang="zh-CN" sz="2400" dirty="0">
                <a:solidFill>
                  <a:srgbClr val="FF0000"/>
                </a:solidFill>
                <a:ea typeface="楷体_GB2312"/>
              </a:rPr>
              <a:t>P38</a:t>
            </a:r>
            <a:r>
              <a:rPr lang="zh-CN" altLang="en-US" sz="2400" dirty="0">
                <a:solidFill>
                  <a:srgbClr val="FF0000"/>
                </a:solidFill>
                <a:ea typeface="楷体_GB2312"/>
              </a:rPr>
              <a:t>）</a:t>
            </a:r>
            <a:r>
              <a:rPr lang="zh-CN" altLang="en-US" sz="2400" dirty="0">
                <a:ea typeface="楷体_GB2312"/>
              </a:rPr>
              <a:t>提升实参类型</a:t>
            </a:r>
            <a:r>
              <a:rPr lang="zh-CN" altLang="en-US" sz="2400" dirty="0">
                <a:latin typeface="Times New Roman" panose="02020603050405020304" pitchFamily="18" charset="0"/>
                <a:ea typeface="楷体_GB2312"/>
                <a:cs typeface="Times New Roman" panose="02020603050405020304" pitchFamily="18" charset="0"/>
              </a:rPr>
              <a:t>；</a:t>
            </a:r>
          </a:p>
          <a:p>
            <a:pPr lvl="1" eaLnBrk="1" hangingPunct="1">
              <a:buFont typeface="Wingdings" panose="05000000000000000000" pitchFamily="2" charset="2"/>
              <a:buChar char="l"/>
              <a:defRPr/>
            </a:pPr>
            <a:r>
              <a:rPr lang="zh-CN" altLang="en-US" sz="2400" dirty="0">
                <a:ea typeface="楷体_GB2312"/>
              </a:rPr>
              <a:t>把</a:t>
            </a:r>
            <a:r>
              <a:rPr lang="en-GB" altLang="en-US" sz="2400" dirty="0">
                <a:ea typeface="楷体_GB2312"/>
              </a:rPr>
              <a:t>float</a:t>
            </a:r>
            <a:r>
              <a:rPr lang="zh-CN" altLang="en-US" sz="2400" dirty="0">
                <a:ea typeface="楷体_GB2312"/>
              </a:rPr>
              <a:t>类型提升到</a:t>
            </a:r>
            <a:r>
              <a:rPr lang="en-GB" altLang="en-US" sz="2400" dirty="0">
                <a:ea typeface="楷体_GB2312"/>
              </a:rPr>
              <a:t>double</a:t>
            </a:r>
            <a:r>
              <a:rPr lang="en-US" altLang="zh-CN" sz="2400" dirty="0">
                <a:ea typeface="楷体_GB2312"/>
              </a:rPr>
              <a:t>；</a:t>
            </a:r>
            <a:r>
              <a:rPr lang="zh-CN" altLang="en-US" sz="2400" dirty="0">
                <a:ea typeface="楷体_GB2312"/>
              </a:rPr>
              <a:t>把</a:t>
            </a:r>
            <a:r>
              <a:rPr lang="en-GB" altLang="en-US" sz="2400" dirty="0">
                <a:ea typeface="楷体_GB2312"/>
              </a:rPr>
              <a:t>double</a:t>
            </a:r>
            <a:r>
              <a:rPr lang="zh-CN" altLang="en-US" sz="2400" dirty="0">
                <a:ea typeface="楷体_GB2312"/>
              </a:rPr>
              <a:t>类型提升到</a:t>
            </a:r>
            <a:r>
              <a:rPr lang="en-GB" altLang="en-US" sz="2400" dirty="0">
                <a:ea typeface="楷体_GB2312"/>
              </a:rPr>
              <a:t>long double</a:t>
            </a:r>
            <a:r>
              <a:rPr lang="zh-CN" altLang="en-US" sz="2400" dirty="0">
                <a:ea typeface="楷体_GB2312"/>
              </a:rPr>
              <a:t>。</a:t>
            </a:r>
            <a:endParaRPr lang="en-US" altLang="zh-CN" sz="2400" dirty="0">
              <a:ea typeface="楷体_GB2312"/>
            </a:endParaRPr>
          </a:p>
          <a:p>
            <a:pPr lvl="2" eaLnBrk="1" hangingPunct="1">
              <a:buFont typeface="Wingdings" panose="05000000000000000000" pitchFamily="2" charset="2"/>
              <a:buChar char="Ø"/>
              <a:defRPr/>
            </a:pPr>
            <a:r>
              <a:rPr lang="zh-CN" altLang="en-US" sz="2000" dirty="0">
                <a:ea typeface="楷体_GB2312"/>
                <a:cs typeface="Times New Roman" pitchFamily="18" charset="0"/>
              </a:rPr>
              <a:t> 例如，对于下面的重载函数：</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lvl="3" eaLnBrk="1" hangingPunct="1">
              <a:buFont typeface="Wingdings" panose="05000000000000000000" pitchFamily="2" charset="2"/>
              <a:buNone/>
              <a:defRPr/>
            </a:pPr>
            <a:r>
              <a:rPr lang="zh-CN" altLang="en-US" dirty="0">
                <a:ea typeface="楷体_GB2312"/>
                <a:cs typeface="Times New Roman" pitchFamily="18" charset="0"/>
              </a:rPr>
              <a:t>下面的函数调用：</a:t>
            </a:r>
          </a:p>
          <a:p>
            <a:pPr lvl="3" eaLnBrk="1" hangingPunct="1">
              <a:buFont typeface="Wingdings" panose="05000000000000000000" pitchFamily="2" charset="2"/>
              <a:buNone/>
              <a:defRPr/>
            </a:pPr>
            <a:r>
              <a:rPr lang="en-US" altLang="zh-CN" dirty="0">
                <a:ea typeface="楷体_GB2312"/>
                <a:cs typeface="Times New Roman" pitchFamily="18" charset="0"/>
              </a:rPr>
              <a:t>print(‘a’);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int</a:t>
            </a:r>
            <a:r>
              <a:rPr lang="en-US" altLang="zh-CN" dirty="0">
                <a:ea typeface="楷体_GB2312"/>
                <a:cs typeface="Times New Roman" pitchFamily="18" charset="0"/>
              </a:rPr>
              <a:t>);</a:t>
            </a:r>
          </a:p>
          <a:p>
            <a:pPr lvl="3" eaLnBrk="1" hangingPunct="1">
              <a:buFont typeface="Wingdings" panose="05000000000000000000" pitchFamily="2" charset="2"/>
              <a:buNone/>
              <a:defRPr/>
            </a:pPr>
            <a:r>
              <a:rPr lang="en-US" altLang="zh-CN" dirty="0">
                <a:ea typeface="楷体_GB2312"/>
                <a:cs typeface="Times New Roman" pitchFamily="18" charset="0"/>
              </a:rPr>
              <a:t>print(1.0f); </a:t>
            </a:r>
            <a:r>
              <a:rPr lang="zh-CN" altLang="en-US" dirty="0">
                <a:ea typeface="楷体_GB2312"/>
                <a:cs typeface="Times New Roman" pitchFamily="18" charset="0"/>
              </a:rPr>
              <a:t>绑定到函数：</a:t>
            </a:r>
            <a:r>
              <a:rPr lang="en-US" altLang="zh-CN" dirty="0">
                <a:solidFill>
                  <a:srgbClr val="0070C0"/>
                </a:solidFill>
                <a:ea typeface="楷体_GB2312"/>
                <a:cs typeface="Times New Roman" pitchFamily="18" charset="0"/>
              </a:rPr>
              <a:t>void</a:t>
            </a:r>
            <a:r>
              <a:rPr lang="en-US" altLang="zh-CN" dirty="0">
                <a:ea typeface="楷体_GB2312"/>
                <a:cs typeface="Times New Roman" pitchFamily="18" charset="0"/>
              </a:rPr>
              <a:t> print(</a:t>
            </a:r>
            <a:r>
              <a:rPr lang="en-US" altLang="zh-CN" dirty="0">
                <a:solidFill>
                  <a:srgbClr val="0070C0"/>
                </a:solidFill>
                <a:ea typeface="楷体_GB2312"/>
                <a:cs typeface="Times New Roman" pitchFamily="18" charset="0"/>
              </a:rPr>
              <a:t>double</a:t>
            </a:r>
            <a:r>
              <a:rPr lang="en-US" altLang="zh-CN" dirty="0">
                <a:ea typeface="楷体_GB2312"/>
                <a:cs typeface="Times New Roman" pitchFamily="18" charset="0"/>
              </a:rPr>
              <a:t>);</a:t>
            </a:r>
          </a:p>
          <a:p>
            <a:pPr marL="457200" lvl="1" indent="0" eaLnBrk="1" hangingPunct="1">
              <a:buFont typeface="Wingdings" panose="05000000000000000000" pitchFamily="2" charset="2"/>
              <a:buNone/>
              <a:defRPr/>
            </a:pP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4B68E3D7-9B28-46A6-AB6A-1504C2295F86}"/>
              </a:ext>
            </a:extLst>
          </p:cNvPr>
          <p:cNvSpPr txBox="1">
            <a:spLocks noChangeArrowheads="1"/>
          </p:cNvSpPr>
          <p:nvPr/>
        </p:nvSpPr>
        <p:spPr bwMode="auto">
          <a:xfrm>
            <a:off x="1475656"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D6898034-C569-4962-8BD4-01144AB73C12}"/>
              </a:ext>
            </a:extLst>
          </p:cNvPr>
          <p:cNvSpPr>
            <a:spLocks noGrp="1"/>
          </p:cNvSpPr>
          <p:nvPr>
            <p:ph type="sldNum" sz="quarter" idx="12"/>
          </p:nvPr>
        </p:nvSpPr>
        <p:spPr/>
        <p:txBody>
          <a:bodyPr/>
          <a:lstStyle/>
          <a:p>
            <a:pPr>
              <a:defRPr/>
            </a:pPr>
            <a:fld id="{94D79B57-46CD-4E8B-94CA-92096A47F80F}" type="slidenum">
              <a:rPr lang="zh-CN" altLang="en-US"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6389A5A6-A260-475C-932D-633D84B194C3}"/>
              </a:ext>
            </a:extLst>
          </p:cNvPr>
          <p:cNvSpPr>
            <a:spLocks noGrp="1" noChangeArrowheads="1"/>
          </p:cNvSpPr>
          <p:nvPr>
            <p:ph type="body" idx="4294967295"/>
          </p:nvPr>
        </p:nvSpPr>
        <p:spPr>
          <a:xfrm>
            <a:off x="1187624" y="1916832"/>
            <a:ext cx="6043613" cy="3352800"/>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标准转换匹配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任何算术类型可以互相转换</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枚举类型可以转换成任何算术类型</a:t>
            </a:r>
          </a:p>
          <a:p>
            <a:pPr lvl="1" eaLnBrk="1" hangingPunct="1">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零可以转换成任何算术或指针类型</a:t>
            </a:r>
          </a:p>
          <a:p>
            <a:pPr lvl="1" eaLnBrk="1" hangingPunct="1">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任何类型的指针可以转换成</a:t>
            </a:r>
            <a:r>
              <a:rPr lang="en-US" altLang="zh-CN" sz="2400" dirty="0">
                <a:solidFill>
                  <a:srgbClr val="0070C0"/>
                </a:solidFill>
                <a:latin typeface="Times New Roman" panose="02020603050405020304" pitchFamily="18" charset="0"/>
                <a:ea typeface="楷体_GB2312"/>
                <a:cs typeface="Times New Roman" panose="02020603050405020304" pitchFamily="18" charset="0"/>
              </a:rPr>
              <a:t>void* </a:t>
            </a:r>
          </a:p>
          <a:p>
            <a:pPr lvl="1" eaLnBrk="1" hangingPunct="1">
              <a:buFont typeface="Wingdings" panose="05000000000000000000" pitchFamily="2" charset="2"/>
              <a:buChar char="l"/>
            </a:pPr>
            <a:r>
              <a:rPr lang="zh-CN" altLang="en-US" sz="2400" dirty="0">
                <a:solidFill>
                  <a:srgbClr val="0070C0"/>
                </a:solidFill>
                <a:latin typeface="Times New Roman" panose="02020603050405020304" pitchFamily="18" charset="0"/>
                <a:ea typeface="楷体_GB2312"/>
                <a:cs typeface="Times New Roman" panose="02020603050405020304" pitchFamily="18" charset="0"/>
              </a:rPr>
              <a:t>派生类指针可以转换成基类指针</a:t>
            </a:r>
          </a:p>
          <a:p>
            <a:pPr lvl="1" eaLnBrk="1" hangingPunct="1">
              <a:buFont typeface="Wingdings" panose="05000000000000000000" pitchFamily="2" charset="2"/>
              <a:buChar char="l"/>
            </a:pPr>
            <a:r>
              <a:rPr lang="zh-CN" altLang="en-US" sz="2400" dirty="0">
                <a:solidFill>
                  <a:srgbClr val="00B050"/>
                </a:solidFill>
                <a:latin typeface="Times New Roman" panose="02020603050405020304" pitchFamily="18" charset="0"/>
                <a:ea typeface="楷体_GB2312"/>
                <a:cs typeface="Times New Roman" panose="02020603050405020304" pitchFamily="18" charset="0"/>
              </a:rPr>
              <a:t>每个标准转换都是平等的</a:t>
            </a:r>
            <a:endParaRPr lang="zh-CN" altLang="en-US"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8EA3A3F9-7B04-4D5F-943E-27BFAE04E111}"/>
              </a:ext>
            </a:extLst>
          </p:cNvPr>
          <p:cNvSpPr txBox="1">
            <a:spLocks noChangeArrowheads="1"/>
          </p:cNvSpPr>
          <p:nvPr/>
        </p:nvSpPr>
        <p:spPr bwMode="auto">
          <a:xfrm>
            <a:off x="1403648" y="429949"/>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368F9E12-C67A-4912-811B-D7CFA6472E79}"/>
              </a:ext>
            </a:extLst>
          </p:cNvPr>
          <p:cNvSpPr>
            <a:spLocks noGrp="1"/>
          </p:cNvSpPr>
          <p:nvPr>
            <p:ph type="sldNum" sz="quarter" idx="12"/>
          </p:nvPr>
        </p:nvSpPr>
        <p:spPr/>
        <p:txBody>
          <a:bodyPr/>
          <a:lstStyle/>
          <a:p>
            <a:pPr>
              <a:defRPr/>
            </a:pPr>
            <a:fld id="{94D79B57-46CD-4E8B-94CA-92096A47F80F}" type="slidenum">
              <a:rPr lang="zh-CN" altLang="en-US"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D123480B-7AD0-4402-99B8-9B0029A1C8FF}"/>
              </a:ext>
            </a:extLst>
          </p:cNvPr>
          <p:cNvSpPr>
            <a:spLocks noGrp="1" noChangeArrowheads="1"/>
          </p:cNvSpPr>
          <p:nvPr>
            <p:ph type="body" idx="4294967295"/>
          </p:nvPr>
        </p:nvSpPr>
        <p:spPr>
          <a:xfrm>
            <a:off x="827584" y="1916112"/>
            <a:ext cx="6043613" cy="504825"/>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标准转换匹配</a:t>
            </a:r>
            <a:endParaRPr lang="en-US" altLang="zh-CN" sz="28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A33AB89F-4489-426A-B70B-D7FAA0463C80}"/>
              </a:ext>
            </a:extLst>
          </p:cNvPr>
          <p:cNvSpPr txBox="1">
            <a:spLocks noChangeArrowheads="1"/>
          </p:cNvSpPr>
          <p:nvPr/>
        </p:nvSpPr>
        <p:spPr bwMode="auto">
          <a:xfrm>
            <a:off x="1403648" y="401637"/>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矩形 1">
            <a:extLst>
              <a:ext uri="{FF2B5EF4-FFF2-40B4-BE49-F238E27FC236}">
                <a16:creationId xmlns:a16="http://schemas.microsoft.com/office/drawing/2014/main" id="{AD0665F5-3953-497A-8729-254A7A83A168}"/>
              </a:ext>
            </a:extLst>
          </p:cNvPr>
          <p:cNvSpPr/>
          <p:nvPr/>
        </p:nvSpPr>
        <p:spPr>
          <a:xfrm>
            <a:off x="681037" y="4221088"/>
            <a:ext cx="7781925" cy="1631950"/>
          </a:xfrm>
          <a:prstGeom prst="rect">
            <a:avLst/>
          </a:prstGeom>
        </p:spPr>
        <p:txBody>
          <a:bodyPr>
            <a:spAutoFit/>
          </a:bodyPr>
          <a:lstStyle/>
          <a:p>
            <a:pPr lvl="3" eaLnBrk="1" hangingPunct="1">
              <a:defRPr/>
            </a:pPr>
            <a:r>
              <a:rPr lang="en-US" altLang="zh-CN" sz="2000" kern="0" dirty="0">
                <a:solidFill>
                  <a:srgbClr val="00B050"/>
                </a:solidFill>
                <a:latin typeface="+mn-lt"/>
                <a:ea typeface="楷体_GB2312"/>
                <a:cs typeface="Times New Roman" pitchFamily="18" charset="0"/>
              </a:rPr>
              <a:t>//</a:t>
            </a:r>
            <a:r>
              <a:rPr lang="zh-CN" altLang="en-US" sz="2000" kern="0" dirty="0">
                <a:solidFill>
                  <a:srgbClr val="00B050"/>
                </a:solidFill>
                <a:latin typeface="+mn-lt"/>
                <a:ea typeface="楷体_GB2312"/>
                <a:cs typeface="Times New Roman" pitchFamily="18" charset="0"/>
              </a:rPr>
              <a:t>例</a:t>
            </a:r>
            <a:r>
              <a:rPr lang="en-US" altLang="zh-CN" sz="2000" kern="0" dirty="0">
                <a:solidFill>
                  <a:srgbClr val="00B050"/>
                </a:solidFill>
                <a:latin typeface="+mn-lt"/>
                <a:ea typeface="楷体_GB2312"/>
                <a:cs typeface="Times New Roman" pitchFamily="18" charset="0"/>
              </a:rPr>
              <a:t>2</a:t>
            </a:r>
            <a:r>
              <a:rPr lang="zh-CN" altLang="en-US" sz="2000" kern="0" dirty="0">
                <a:solidFill>
                  <a:schemeClr val="tx2"/>
                </a:solidFill>
                <a:cs typeface="Times New Roman" pitchFamily="18" charset="0"/>
              </a:rPr>
              <a:t>：</a:t>
            </a:r>
            <a:endParaRPr lang="en-US" altLang="zh-CN" sz="2000" dirty="0">
              <a:solidFill>
                <a:schemeClr val="tx2"/>
              </a:solidFill>
              <a:latin typeface="+mn-lt"/>
              <a:cs typeface="Times New Roman" pitchFamily="18" charset="0"/>
            </a:endParaRPr>
          </a:p>
          <a:p>
            <a:pPr lvl="3" eaLnBrk="1" hangingPunct="1">
              <a:buFont typeface="Wingdings" panose="05000000000000000000" pitchFamily="2" charset="2"/>
              <a:buNone/>
              <a:defRPr/>
            </a:pPr>
            <a:r>
              <a:rPr lang="en-US" altLang="zh-CN" sz="2000" kern="0" dirty="0">
                <a:solidFill>
                  <a:srgbClr val="0070C0"/>
                </a:solidFill>
                <a:latin typeface="+mn-lt"/>
                <a:ea typeface="楷体_GB2312"/>
                <a:cs typeface="Times New Roman" pitchFamily="18" charset="0"/>
              </a:rPr>
              <a:t>void</a:t>
            </a:r>
            <a:r>
              <a:rPr lang="en-US" altLang="zh-CN" sz="2000" dirty="0">
                <a:solidFill>
                  <a:schemeClr val="tx2"/>
                </a:solidFill>
                <a:latin typeface="+mn-lt"/>
                <a:cs typeface="Times New Roman" pitchFamily="18" charset="0"/>
              </a:rPr>
              <a:t> print(</a:t>
            </a:r>
            <a:r>
              <a:rPr lang="en-US" altLang="zh-CN" sz="2000" kern="0" dirty="0">
                <a:solidFill>
                  <a:srgbClr val="0070C0"/>
                </a:solidFill>
                <a:latin typeface="+mn-lt"/>
                <a:ea typeface="楷体_GB2312"/>
                <a:cs typeface="Times New Roman" pitchFamily="18" charset="0"/>
              </a:rPr>
              <a:t>char</a:t>
            </a:r>
            <a:r>
              <a:rPr lang="en-US" altLang="zh-CN" sz="2000" dirty="0">
                <a:solidFill>
                  <a:schemeClr val="tx2"/>
                </a:solidFill>
                <a:latin typeface="+mn-lt"/>
                <a:cs typeface="Times New Roman" pitchFamily="18" charset="0"/>
              </a:rPr>
              <a:t>);</a:t>
            </a:r>
          </a:p>
          <a:p>
            <a:pPr lvl="3" eaLnBrk="1" hangingPunct="1">
              <a:buFont typeface="Wingdings" panose="05000000000000000000" pitchFamily="2" charset="2"/>
              <a:buNone/>
              <a:defRPr/>
            </a:pPr>
            <a:r>
              <a:rPr lang="en-US" altLang="zh-CN" sz="2000" kern="0" dirty="0">
                <a:solidFill>
                  <a:srgbClr val="0070C0"/>
                </a:solidFill>
                <a:latin typeface="+mn-lt"/>
                <a:ea typeface="楷体_GB2312"/>
                <a:cs typeface="Times New Roman" pitchFamily="18" charset="0"/>
              </a:rPr>
              <a:t>void</a:t>
            </a:r>
            <a:r>
              <a:rPr lang="en-US" altLang="zh-CN" sz="2000" dirty="0">
                <a:solidFill>
                  <a:schemeClr val="tx2"/>
                </a:solidFill>
                <a:latin typeface="+mn-lt"/>
                <a:cs typeface="Times New Roman" pitchFamily="18" charset="0"/>
              </a:rPr>
              <a:t> print(</a:t>
            </a:r>
            <a:r>
              <a:rPr lang="en-US" altLang="zh-CN" sz="2000" kern="0" dirty="0">
                <a:solidFill>
                  <a:srgbClr val="0070C0"/>
                </a:solidFill>
                <a:latin typeface="+mn-lt"/>
                <a:ea typeface="楷体_GB2312"/>
                <a:cs typeface="Times New Roman" pitchFamily="18" charset="0"/>
              </a:rPr>
              <a:t>double</a:t>
            </a:r>
            <a:r>
              <a:rPr lang="en-US" altLang="zh-CN" sz="2000" dirty="0">
                <a:solidFill>
                  <a:schemeClr val="tx2"/>
                </a:solidFill>
                <a:latin typeface="+mn-lt"/>
                <a:cs typeface="Times New Roman" pitchFamily="18" charset="0"/>
              </a:rPr>
              <a:t>);</a:t>
            </a:r>
          </a:p>
          <a:p>
            <a:pPr lvl="3" eaLnBrk="1" hangingPunct="1">
              <a:buFont typeface="Wingdings" panose="05000000000000000000" pitchFamily="2" charset="2"/>
              <a:buNone/>
              <a:defRPr/>
            </a:pPr>
            <a:r>
              <a:rPr lang="en-US" altLang="zh-CN" sz="2000" kern="0" dirty="0">
                <a:solidFill>
                  <a:srgbClr val="00B050"/>
                </a:solidFill>
                <a:latin typeface="+mn-lt"/>
                <a:ea typeface="楷体_GB2312"/>
                <a:cs typeface="Times New Roman" pitchFamily="18" charset="0"/>
              </a:rPr>
              <a:t>//</a:t>
            </a:r>
            <a:r>
              <a:rPr lang="zh-CN" altLang="en-US" sz="2000" kern="0" dirty="0">
                <a:solidFill>
                  <a:srgbClr val="00B050"/>
                </a:solidFill>
                <a:latin typeface="+mn-lt"/>
                <a:ea typeface="楷体_GB2312"/>
                <a:cs typeface="Times New Roman" pitchFamily="18" charset="0"/>
              </a:rPr>
              <a:t>下面的函数调用：</a:t>
            </a:r>
          </a:p>
          <a:p>
            <a:pPr lvl="3" eaLnBrk="1" hangingPunct="1">
              <a:buFont typeface="Wingdings" panose="05000000000000000000" pitchFamily="2" charset="2"/>
              <a:buNone/>
              <a:defRPr/>
            </a:pPr>
            <a:r>
              <a:rPr lang="en-US" altLang="zh-CN" sz="2000" dirty="0">
                <a:solidFill>
                  <a:schemeClr val="tx2"/>
                </a:solidFill>
                <a:latin typeface="+mn-lt"/>
                <a:cs typeface="Times New Roman" pitchFamily="18" charset="0"/>
              </a:rPr>
              <a:t>print(1);  </a:t>
            </a:r>
            <a:r>
              <a:rPr lang="en-US" altLang="zh-CN" sz="2000" kern="0" dirty="0">
                <a:solidFill>
                  <a:srgbClr val="00B050"/>
                </a:solidFill>
                <a:latin typeface="+mn-lt"/>
                <a:ea typeface="楷体_GB2312"/>
                <a:cs typeface="Times New Roman" pitchFamily="18" charset="0"/>
              </a:rPr>
              <a:t>//</a:t>
            </a:r>
            <a:r>
              <a:rPr lang="zh-CN" altLang="en-US" sz="2000" kern="0" dirty="0">
                <a:solidFill>
                  <a:srgbClr val="00B050"/>
                </a:solidFill>
                <a:latin typeface="+mn-lt"/>
                <a:ea typeface="楷体_GB2312"/>
                <a:cs typeface="Times New Roman" pitchFamily="18" charset="0"/>
              </a:rPr>
              <a:t>绑定失败，因为绑定到两个函数上都可以</a:t>
            </a:r>
            <a:endParaRPr lang="en-US" altLang="zh-CN" sz="2000" kern="0" dirty="0">
              <a:solidFill>
                <a:srgbClr val="00B050"/>
              </a:solidFill>
              <a:latin typeface="+mn-lt"/>
              <a:ea typeface="楷体_GB2312"/>
              <a:cs typeface="Times New Roman" pitchFamily="18" charset="0"/>
            </a:endParaRPr>
          </a:p>
        </p:txBody>
      </p:sp>
      <p:sp>
        <p:nvSpPr>
          <p:cNvPr id="5" name="Rectangle 3">
            <a:extLst>
              <a:ext uri="{FF2B5EF4-FFF2-40B4-BE49-F238E27FC236}">
                <a16:creationId xmlns:a16="http://schemas.microsoft.com/office/drawing/2014/main" id="{E64514C3-D073-4895-B156-98F73EDF482E}"/>
              </a:ext>
            </a:extLst>
          </p:cNvPr>
          <p:cNvSpPr txBox="1">
            <a:spLocks noChangeArrowheads="1"/>
          </p:cNvSpPr>
          <p:nvPr/>
        </p:nvSpPr>
        <p:spPr bwMode="auto">
          <a:xfrm>
            <a:off x="2088355" y="2445184"/>
            <a:ext cx="4967288"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buFont typeface="Wingdings" panose="05000000000000000000" pitchFamily="2" charset="2"/>
              <a:buNone/>
              <a:defRPr/>
            </a:pPr>
            <a:r>
              <a:rPr lang="en-US" altLang="zh-CN" sz="2000" kern="0" dirty="0">
                <a:solidFill>
                  <a:srgbClr val="00B050"/>
                </a:solidFill>
                <a:ea typeface="楷体_GB2312"/>
                <a:cs typeface="Times New Roman" pitchFamily="18" charset="0"/>
              </a:rPr>
              <a:t>//</a:t>
            </a:r>
            <a:r>
              <a:rPr lang="zh-CN" altLang="en-US" sz="2000" kern="0" dirty="0">
                <a:solidFill>
                  <a:srgbClr val="00B050"/>
                </a:solidFill>
                <a:ea typeface="楷体_GB2312"/>
                <a:cs typeface="Times New Roman" pitchFamily="18" charset="0"/>
              </a:rPr>
              <a:t>例</a:t>
            </a:r>
            <a:r>
              <a:rPr lang="en-US" altLang="zh-CN" sz="2000" kern="0" dirty="0">
                <a:solidFill>
                  <a:srgbClr val="00B050"/>
                </a:solidFill>
                <a:ea typeface="楷体_GB2312"/>
                <a:cs typeface="Times New Roman" pitchFamily="18" charset="0"/>
              </a:rPr>
              <a:t>1</a:t>
            </a:r>
            <a:r>
              <a:rPr lang="zh-CN" altLang="en-US" sz="2000" kern="0" dirty="0">
                <a:ea typeface="楷体_GB2312"/>
                <a:cs typeface="Times New Roman" pitchFamily="18" charset="0"/>
              </a:rPr>
              <a:t>：</a:t>
            </a:r>
            <a:endParaRPr lang="en-US" altLang="zh-CN" sz="2000" kern="0" dirty="0">
              <a:ea typeface="楷体_GB2312"/>
              <a:cs typeface="Times New Roman" pitchFamily="18" charset="0"/>
            </a:endParaRPr>
          </a:p>
          <a:p>
            <a:pPr eaLnBrk="1" hangingPunct="1">
              <a:buFont typeface="Wingdings" panose="05000000000000000000" pitchFamily="2" charset="2"/>
              <a:buNone/>
              <a:defRPr/>
            </a:pPr>
            <a:r>
              <a:rPr lang="en-US" altLang="zh-CN" sz="2000" kern="0" dirty="0">
                <a:solidFill>
                  <a:srgbClr val="0070C0"/>
                </a:solidFill>
                <a:ea typeface="楷体_GB2312"/>
                <a:cs typeface="Times New Roman" pitchFamily="18" charset="0"/>
              </a:rPr>
              <a:t>void</a:t>
            </a:r>
            <a:r>
              <a:rPr lang="en-US" altLang="zh-CN" sz="2000" kern="0" dirty="0">
                <a:ea typeface="楷体_GB2312"/>
                <a:cs typeface="Times New Roman" pitchFamily="18" charset="0"/>
              </a:rPr>
              <a:t> print(</a:t>
            </a:r>
            <a:r>
              <a:rPr lang="en-US" altLang="zh-CN" sz="2000" kern="0" dirty="0">
                <a:solidFill>
                  <a:srgbClr val="0070C0"/>
                </a:solidFill>
                <a:ea typeface="楷体_GB2312"/>
                <a:cs typeface="Times New Roman" pitchFamily="18" charset="0"/>
              </a:rPr>
              <a:t>char</a:t>
            </a:r>
            <a:r>
              <a:rPr lang="en-US" altLang="zh-CN" sz="2000" kern="0" dirty="0">
                <a:ea typeface="楷体_GB2312"/>
                <a:cs typeface="Times New Roman" pitchFamily="18" charset="0"/>
              </a:rPr>
              <a:t>);</a:t>
            </a:r>
          </a:p>
          <a:p>
            <a:pPr eaLnBrk="1" hangingPunct="1">
              <a:buFont typeface="Wingdings" panose="05000000000000000000" pitchFamily="2" charset="2"/>
              <a:buNone/>
              <a:defRPr/>
            </a:pPr>
            <a:r>
              <a:rPr lang="en-US" altLang="zh-CN" sz="2000" kern="0" dirty="0">
                <a:solidFill>
                  <a:srgbClr val="0070C0"/>
                </a:solidFill>
                <a:ea typeface="楷体_GB2312"/>
                <a:cs typeface="Times New Roman" pitchFamily="18" charset="0"/>
              </a:rPr>
              <a:t>void</a:t>
            </a:r>
            <a:r>
              <a:rPr lang="en-US" altLang="zh-CN" sz="2000" kern="0" dirty="0">
                <a:ea typeface="楷体_GB2312"/>
                <a:cs typeface="Times New Roman" pitchFamily="18" charset="0"/>
              </a:rPr>
              <a:t> print(</a:t>
            </a:r>
            <a:r>
              <a:rPr lang="en-US" altLang="zh-CN" sz="2000" kern="0" dirty="0">
                <a:solidFill>
                  <a:srgbClr val="0070C0"/>
                </a:solidFill>
                <a:ea typeface="楷体_GB2312"/>
                <a:cs typeface="Times New Roman" pitchFamily="18" charset="0"/>
              </a:rPr>
              <a:t>char</a:t>
            </a:r>
            <a:r>
              <a:rPr lang="en-US" altLang="zh-CN" sz="2000" kern="0" dirty="0">
                <a:ea typeface="楷体_GB2312"/>
                <a:cs typeface="Times New Roman" pitchFamily="18" charset="0"/>
              </a:rPr>
              <a:t> *);</a:t>
            </a:r>
          </a:p>
          <a:p>
            <a:pPr eaLnBrk="1" hangingPunct="1">
              <a:buFont typeface="Wingdings" panose="05000000000000000000" pitchFamily="2" charset="2"/>
              <a:buNone/>
              <a:defRPr/>
            </a:pPr>
            <a:r>
              <a:rPr lang="en-US" altLang="zh-CN" sz="2000" kern="0" dirty="0">
                <a:ea typeface="楷体_GB2312"/>
                <a:cs typeface="Times New Roman" pitchFamily="18" charset="0"/>
              </a:rPr>
              <a:t>print(1);  </a:t>
            </a:r>
            <a:r>
              <a:rPr lang="en-US" altLang="zh-CN" sz="2000" kern="0" dirty="0">
                <a:solidFill>
                  <a:srgbClr val="00B050"/>
                </a:solidFill>
                <a:ea typeface="楷体_GB2312"/>
                <a:cs typeface="Times New Roman" pitchFamily="18" charset="0"/>
              </a:rPr>
              <a:t>//</a:t>
            </a:r>
            <a:r>
              <a:rPr lang="zh-CN" altLang="en-US" sz="2000" kern="0" dirty="0">
                <a:solidFill>
                  <a:srgbClr val="00B050"/>
                </a:solidFill>
                <a:ea typeface="楷体_GB2312"/>
                <a:cs typeface="Times New Roman" pitchFamily="18" charset="0"/>
              </a:rPr>
              <a:t>绑定到函数 </a:t>
            </a:r>
            <a:r>
              <a:rPr lang="en-US" altLang="zh-CN" sz="2000" kern="0" dirty="0">
                <a:solidFill>
                  <a:srgbClr val="00B050"/>
                </a:solidFill>
                <a:ea typeface="楷体_GB2312"/>
                <a:cs typeface="Times New Roman" pitchFamily="18" charset="0"/>
              </a:rPr>
              <a:t>void print(char);</a:t>
            </a:r>
          </a:p>
        </p:txBody>
      </p:sp>
      <p:sp>
        <p:nvSpPr>
          <p:cNvPr id="3" name="灯片编号占位符 2">
            <a:extLst>
              <a:ext uri="{FF2B5EF4-FFF2-40B4-BE49-F238E27FC236}">
                <a16:creationId xmlns:a16="http://schemas.microsoft.com/office/drawing/2014/main" id="{6535A76F-42AE-4B95-96B6-C6BC1DDECF10}"/>
              </a:ext>
            </a:extLst>
          </p:cNvPr>
          <p:cNvSpPr>
            <a:spLocks noGrp="1"/>
          </p:cNvSpPr>
          <p:nvPr>
            <p:ph type="sldNum" sz="quarter" idx="12"/>
          </p:nvPr>
        </p:nvSpPr>
        <p:spPr/>
        <p:txBody>
          <a:bodyPr/>
          <a:lstStyle/>
          <a:p>
            <a:pPr>
              <a:defRPr/>
            </a:pPr>
            <a:fld id="{94D79B57-46CD-4E8B-94CA-92096A47F80F}" type="slidenum">
              <a:rPr lang="zh-CN" altLang="en-US" smtClean="0"/>
              <a:pPr>
                <a:defRPr/>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2036876-DF04-4CA5-ACE1-2457A3205B72}"/>
              </a:ext>
            </a:extLst>
          </p:cNvPr>
          <p:cNvSpPr>
            <a:spLocks noGrp="1" noChangeArrowheads="1"/>
          </p:cNvSpPr>
          <p:nvPr>
            <p:ph type="title" idx="4294967295"/>
          </p:nvPr>
        </p:nvSpPr>
        <p:spPr>
          <a:xfrm>
            <a:off x="1331640" y="26715"/>
            <a:ext cx="7010400" cy="1527175"/>
          </a:xfrm>
        </p:spPr>
        <p:txBody>
          <a:bodyPr/>
          <a:lstStyle/>
          <a:p>
            <a:pPr eaLnBrk="1" hangingPunct="1"/>
            <a:r>
              <a:rPr lang="en-US" altLang="zh-CN">
                <a:ea typeface="楷体_GB2312"/>
              </a:rPr>
              <a:t>4.1.2 </a:t>
            </a:r>
            <a:r>
              <a:rPr lang="zh-CN" altLang="zh-CN">
                <a:ea typeface="楷体_GB2312"/>
              </a:rPr>
              <a:t>子程序间的数据传递</a:t>
            </a:r>
          </a:p>
        </p:txBody>
      </p:sp>
      <p:sp>
        <p:nvSpPr>
          <p:cNvPr id="11267" name="Rectangle 3">
            <a:extLst>
              <a:ext uri="{FF2B5EF4-FFF2-40B4-BE49-F238E27FC236}">
                <a16:creationId xmlns:a16="http://schemas.microsoft.com/office/drawing/2014/main" id="{0450AD4C-0C01-4FC6-A638-08D0B5D40393}"/>
              </a:ext>
            </a:extLst>
          </p:cNvPr>
          <p:cNvSpPr>
            <a:spLocks noGrp="1" noChangeArrowheads="1"/>
          </p:cNvSpPr>
          <p:nvPr>
            <p:ph type="body" idx="4294967295"/>
          </p:nvPr>
        </p:nvSpPr>
        <p:spPr>
          <a:xfrm>
            <a:off x="1115616" y="1844824"/>
            <a:ext cx="6064250" cy="2730500"/>
          </a:xfrm>
        </p:spPr>
        <p:txBody>
          <a:bodyPr/>
          <a:lstStyle/>
          <a:p>
            <a:pPr eaLnBrk="1" hangingPunct="1"/>
            <a:r>
              <a:rPr lang="zh-CN" altLang="en-US" sz="2800" dirty="0">
                <a:ea typeface="楷体_GB2312"/>
              </a:rPr>
              <a:t>三种数据传递方式：</a:t>
            </a:r>
          </a:p>
          <a:p>
            <a:pPr lvl="1" eaLnBrk="1" hangingPunct="1">
              <a:buFont typeface="Wingdings" panose="05000000000000000000" pitchFamily="2" charset="2"/>
              <a:buChar char="l"/>
            </a:pPr>
            <a:r>
              <a:rPr lang="zh-CN" altLang="en-US" sz="2400" dirty="0">
                <a:ea typeface="楷体_GB2312"/>
              </a:rPr>
              <a:t>全局变量</a:t>
            </a:r>
          </a:p>
          <a:p>
            <a:pPr lvl="1" eaLnBrk="1" hangingPunct="1">
              <a:buFont typeface="Wingdings" panose="05000000000000000000" pitchFamily="2" charset="2"/>
              <a:buChar char="l"/>
            </a:pPr>
            <a:r>
              <a:rPr lang="zh-CN" altLang="en-US" sz="2400" dirty="0">
                <a:ea typeface="楷体_GB2312"/>
              </a:rPr>
              <a:t>参数传递</a:t>
            </a:r>
          </a:p>
          <a:p>
            <a:pPr lvl="2" eaLnBrk="1" hangingPunct="1">
              <a:buFont typeface="Wingdings" panose="05000000000000000000" pitchFamily="2" charset="2"/>
              <a:buChar char="Ø"/>
            </a:pPr>
            <a:r>
              <a:rPr lang="zh-CN" altLang="en-US" sz="2000" dirty="0">
                <a:solidFill>
                  <a:srgbClr val="FF0000"/>
                </a:solidFill>
                <a:ea typeface="楷体_GB2312"/>
              </a:rPr>
              <a:t>值传递</a:t>
            </a:r>
            <a:r>
              <a:rPr lang="zh-CN" altLang="en-US" sz="2000" dirty="0">
                <a:ea typeface="楷体_GB2312"/>
              </a:rPr>
              <a:t>：把实参的</a:t>
            </a:r>
            <a:r>
              <a:rPr lang="zh-CN" altLang="en-US" sz="2000" dirty="0">
                <a:solidFill>
                  <a:srgbClr val="FF0000"/>
                </a:solidFill>
                <a:ea typeface="楷体_GB2312"/>
              </a:rPr>
              <a:t>拷贝值</a:t>
            </a:r>
            <a:r>
              <a:rPr lang="zh-CN" altLang="en-US" sz="2000" dirty="0">
                <a:ea typeface="楷体_GB2312"/>
              </a:rPr>
              <a:t>传给形参</a:t>
            </a:r>
          </a:p>
          <a:p>
            <a:pPr lvl="2" eaLnBrk="1" hangingPunct="1">
              <a:buFont typeface="Wingdings" panose="05000000000000000000" pitchFamily="2" charset="2"/>
              <a:buChar char="Ø"/>
            </a:pPr>
            <a:r>
              <a:rPr lang="zh-CN" altLang="en-US" sz="2000" dirty="0">
                <a:solidFill>
                  <a:srgbClr val="FF0000"/>
                </a:solidFill>
                <a:ea typeface="楷体_GB2312"/>
              </a:rPr>
              <a:t>地址或引用传递</a:t>
            </a:r>
            <a:r>
              <a:rPr lang="zh-CN" altLang="en-US" sz="2000" dirty="0">
                <a:ea typeface="楷体_GB2312"/>
              </a:rPr>
              <a:t>：把实参的</a:t>
            </a:r>
            <a:r>
              <a:rPr lang="zh-CN" altLang="en-US" sz="2000" dirty="0">
                <a:solidFill>
                  <a:srgbClr val="FF0000"/>
                </a:solidFill>
                <a:ea typeface="楷体_GB2312"/>
              </a:rPr>
              <a:t>地址</a:t>
            </a:r>
            <a:r>
              <a:rPr lang="zh-CN" altLang="en-US" sz="2000" dirty="0">
                <a:ea typeface="楷体_GB2312"/>
              </a:rPr>
              <a:t>传给形参</a:t>
            </a:r>
          </a:p>
          <a:p>
            <a:pPr lvl="1" eaLnBrk="1" hangingPunct="1">
              <a:buFont typeface="Wingdings" panose="05000000000000000000" pitchFamily="2" charset="2"/>
              <a:buChar char="l"/>
            </a:pPr>
            <a:r>
              <a:rPr lang="zh-CN" altLang="en-US" sz="2400" dirty="0">
                <a:ea typeface="楷体_GB2312"/>
              </a:rPr>
              <a:t>返回值</a:t>
            </a:r>
          </a:p>
        </p:txBody>
      </p:sp>
      <p:sp>
        <p:nvSpPr>
          <p:cNvPr id="2" name="灯片编号占位符 1">
            <a:extLst>
              <a:ext uri="{FF2B5EF4-FFF2-40B4-BE49-F238E27FC236}">
                <a16:creationId xmlns:a16="http://schemas.microsoft.com/office/drawing/2014/main" id="{40FA1DCE-2924-43FB-B6AC-8088674F4373}"/>
              </a:ext>
            </a:extLst>
          </p:cNvPr>
          <p:cNvSpPr>
            <a:spLocks noGrp="1"/>
          </p:cNvSpPr>
          <p:nvPr>
            <p:ph type="sldNum" sz="quarter" idx="12"/>
          </p:nvPr>
        </p:nvSpPr>
        <p:spPr/>
        <p:txBody>
          <a:bodyPr/>
          <a:lstStyle/>
          <a:p>
            <a:pPr>
              <a:defRPr/>
            </a:pPr>
            <a:fld id="{94D79B57-46CD-4E8B-94CA-92096A47F80F}" type="slidenum">
              <a:rPr lang="zh-CN" altLang="en-US"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9BB55599-9280-4839-8756-3F2BD9D3895C}"/>
              </a:ext>
            </a:extLst>
          </p:cNvPr>
          <p:cNvSpPr>
            <a:spLocks noGrp="1" noChangeArrowheads="1"/>
          </p:cNvSpPr>
          <p:nvPr>
            <p:ph type="body" idx="4294967295"/>
          </p:nvPr>
        </p:nvSpPr>
        <p:spPr>
          <a:xfrm>
            <a:off x="1054397" y="2385219"/>
            <a:ext cx="7231063" cy="2087562"/>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自定义转换匹配</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如果以上匹配方式都不成功，</a:t>
            </a: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则使用</a:t>
            </a:r>
            <a:r>
              <a:rPr lang="zh-CN" altLang="en-US" sz="2400" b="1" dirty="0">
                <a:solidFill>
                  <a:srgbClr val="0070C0"/>
                </a:solidFill>
                <a:latin typeface="Times New Roman" panose="02020603050405020304" pitchFamily="18" charset="0"/>
                <a:ea typeface="楷体_GB2312"/>
                <a:cs typeface="Times New Roman" panose="02020603050405020304" pitchFamily="18" charset="0"/>
              </a:rPr>
              <a:t>重载的操作符</a:t>
            </a:r>
            <a:r>
              <a:rPr lang="zh-CN" altLang="en-US" sz="2400" dirty="0">
                <a:latin typeface="Times New Roman" panose="02020603050405020304" pitchFamily="18" charset="0"/>
                <a:ea typeface="楷体_GB2312"/>
                <a:cs typeface="Times New Roman" panose="02020603050405020304" pitchFamily="18" charset="0"/>
              </a:rPr>
              <a:t>进行类型转换，</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然后再进行精确、提升、或标准转换匹配。</a:t>
            </a:r>
            <a:endParaRPr lang="en-US" altLang="zh-CN" sz="24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AD00A689-01C5-4008-8B8B-56D55BCC90B0}"/>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E6444993-A03F-4E67-9C2A-F6AAEC0FA227}"/>
              </a:ext>
            </a:extLst>
          </p:cNvPr>
          <p:cNvSpPr>
            <a:spLocks noGrp="1"/>
          </p:cNvSpPr>
          <p:nvPr>
            <p:ph type="sldNum" sz="quarter" idx="12"/>
          </p:nvPr>
        </p:nvSpPr>
        <p:spPr/>
        <p:txBody>
          <a:bodyPr/>
          <a:lstStyle/>
          <a:p>
            <a:pPr>
              <a:defRPr/>
            </a:pPr>
            <a:fld id="{94D79B57-46CD-4E8B-94CA-92096A47F80F}" type="slidenum">
              <a:rPr lang="zh-CN" altLang="en-US"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082C0FD6-8F2F-414C-A354-DF66B926974E}"/>
              </a:ext>
            </a:extLst>
          </p:cNvPr>
          <p:cNvSpPr>
            <a:spLocks noGrp="1" noChangeArrowheads="1"/>
          </p:cNvSpPr>
          <p:nvPr>
            <p:ph type="body" idx="4294967295"/>
          </p:nvPr>
        </p:nvSpPr>
        <p:spPr>
          <a:xfrm>
            <a:off x="827584" y="2112168"/>
            <a:ext cx="7200900" cy="2633663"/>
          </a:xfrm>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对于</a:t>
            </a:r>
            <a:r>
              <a:rPr lang="zh-CN" altLang="en-US" sz="2800" dirty="0">
                <a:solidFill>
                  <a:srgbClr val="FF0000"/>
                </a:solidFill>
                <a:latin typeface="Times New Roman" panose="02020603050405020304" pitchFamily="18" charset="0"/>
                <a:ea typeface="楷体_GB2312"/>
                <a:cs typeface="Times New Roman" panose="02020603050405020304" pitchFamily="18" charset="0"/>
              </a:rPr>
              <a:t>带有两个以上参数的</a:t>
            </a:r>
            <a:r>
              <a:rPr lang="zh-CN" altLang="en-US" sz="2800" dirty="0">
                <a:latin typeface="Times New Roman" panose="02020603050405020304" pitchFamily="18" charset="0"/>
                <a:ea typeface="楷体_GB2312"/>
                <a:cs typeface="Times New Roman" panose="02020603050405020304" pitchFamily="18" charset="0"/>
              </a:rPr>
              <a:t>重载函数绑定，它的匹配原则为：</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如果存在一个重载函数，它的一个形参与实参有</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最佳匹配</a:t>
            </a:r>
            <a:r>
              <a:rPr lang="zh-CN" altLang="en-US" sz="2400" dirty="0">
                <a:latin typeface="Times New Roman" panose="02020603050405020304" pitchFamily="18" charset="0"/>
                <a:ea typeface="楷体_GB2312"/>
                <a:cs typeface="Times New Roman" panose="02020603050405020304" pitchFamily="18" charset="0"/>
              </a:rPr>
              <a:t>，而它的其他参数匹配情况比其他重载函数</a:t>
            </a:r>
            <a:r>
              <a:rPr lang="zh-CN" altLang="en-US" sz="2400" dirty="0">
                <a:solidFill>
                  <a:srgbClr val="0070C0"/>
                </a:solidFill>
                <a:latin typeface="Times New Roman" panose="02020603050405020304" pitchFamily="18" charset="0"/>
                <a:ea typeface="楷体_GB2312"/>
                <a:cs typeface="Times New Roman" panose="02020603050405020304" pitchFamily="18" charset="0"/>
              </a:rPr>
              <a:t>相同或更好</a:t>
            </a:r>
            <a:r>
              <a:rPr lang="zh-CN" altLang="en-US" sz="2400" dirty="0">
                <a:latin typeface="Times New Roman" panose="02020603050405020304" pitchFamily="18" charset="0"/>
                <a:ea typeface="楷体_GB2312"/>
                <a:cs typeface="Times New Roman" panose="02020603050405020304" pitchFamily="18" charset="0"/>
              </a:rPr>
              <a:t>，则绑定到该函数，否则，绑定失败。</a:t>
            </a:r>
          </a:p>
        </p:txBody>
      </p:sp>
      <p:sp>
        <p:nvSpPr>
          <p:cNvPr id="4" name="Rectangle 2">
            <a:extLst>
              <a:ext uri="{FF2B5EF4-FFF2-40B4-BE49-F238E27FC236}">
                <a16:creationId xmlns:a16="http://schemas.microsoft.com/office/drawing/2014/main" id="{85223FCF-D8E3-4E7F-A89F-5808DD53A565}"/>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a:solidFill>
                  <a:schemeClr val="tx2"/>
                </a:solidFill>
                <a:latin typeface="+mj-lt"/>
                <a:ea typeface="+mj-ea"/>
                <a:cs typeface="+mj-cs"/>
              </a:rPr>
              <a:t>4.6.3 </a:t>
            </a:r>
            <a:r>
              <a:rPr lang="zh-CN" altLang="en-US" sz="4000">
                <a:solidFill>
                  <a:schemeClr val="tx2"/>
                </a:solidFill>
              </a:rPr>
              <a:t>函数名重载</a:t>
            </a:r>
            <a:endParaRPr lang="zh-CN" altLang="en-US" sz="4000" kern="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3E59DA43-E1FB-492F-85FC-EDE50A47E177}"/>
              </a:ext>
            </a:extLst>
          </p:cNvPr>
          <p:cNvSpPr>
            <a:spLocks noGrp="1"/>
          </p:cNvSpPr>
          <p:nvPr>
            <p:ph type="sldNum" sz="quarter" idx="12"/>
          </p:nvPr>
        </p:nvSpPr>
        <p:spPr/>
        <p:txBody>
          <a:bodyPr/>
          <a:lstStyle/>
          <a:p>
            <a:pPr>
              <a:defRPr/>
            </a:pPr>
            <a:fld id="{94D79B57-46CD-4E8B-94CA-92096A47F80F}" type="slidenum">
              <a:rPr lang="zh-CN" altLang="en-US" smtClean="0"/>
              <a:pPr>
                <a:defRPr/>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4CB78189-EA55-4848-B4B8-57B1AC8EB4E3}"/>
              </a:ext>
            </a:extLst>
          </p:cNvPr>
          <p:cNvSpPr>
            <a:spLocks noGrp="1" noChangeArrowheads="1"/>
          </p:cNvSpPr>
          <p:nvPr>
            <p:ph type="body" idx="4294967295"/>
          </p:nvPr>
        </p:nvSpPr>
        <p:spPr>
          <a:xfrm>
            <a:off x="971600" y="1916832"/>
            <a:ext cx="6829425" cy="3929063"/>
          </a:xfrm>
        </p:spPr>
        <p:txBody>
          <a:bodyPr/>
          <a:lstStyle/>
          <a:p>
            <a:pPr eaLnBrk="1" hangingPunct="1">
              <a:defRPr/>
            </a:pPr>
            <a:r>
              <a:rPr lang="zh-CN" altLang="en-US" sz="2800" dirty="0">
                <a:latin typeface="Times New Roman" pitchFamily="18" charset="0"/>
                <a:ea typeface="楷体_GB2312"/>
                <a:cs typeface="Times New Roman" pitchFamily="18" charset="0"/>
              </a:rPr>
              <a:t>对于带有两个以上参数的重载函数绑定</a:t>
            </a:r>
            <a:endParaRPr lang="en-US" altLang="zh-CN" sz="2800" dirty="0">
              <a:latin typeface="Times New Roman" pitchFamily="18" charset="0"/>
              <a:ea typeface="楷体_GB2312"/>
              <a:cs typeface="Times New Roman" pitchFamily="18" charset="0"/>
            </a:endParaRPr>
          </a:p>
          <a:p>
            <a:pPr lvl="1"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例如，对于下面的重载函数：</a:t>
            </a:r>
          </a:p>
          <a:p>
            <a:pPr lvl="2" eaLnBrk="1" hangingPunct="1">
              <a:buFont typeface="Wingdings" panose="05000000000000000000" pitchFamily="2" charset="2"/>
              <a:buNone/>
              <a:defRPr/>
            </a:pPr>
            <a:r>
              <a:rPr lang="en-US" altLang="zh-CN" sz="2000" dirty="0">
                <a:solidFill>
                  <a:srgbClr val="0070C0"/>
                </a:solidFill>
                <a:ea typeface="楷体_GB2312"/>
                <a:cs typeface="Times New Roman" pitchFamily="18" charset="0"/>
              </a:rPr>
              <a:t>int</a:t>
            </a:r>
            <a:r>
              <a:rPr lang="en-US" altLang="zh-CN" sz="2000" dirty="0">
                <a:ea typeface="楷体_GB2312"/>
                <a:cs typeface="Times New Roman" pitchFamily="18" charset="0"/>
              </a:rPr>
              <a:t> pow(</a:t>
            </a:r>
            <a:r>
              <a:rPr lang="en-US" altLang="zh-CN" sz="2000" dirty="0">
                <a:solidFill>
                  <a:srgbClr val="0070C0"/>
                </a:solidFill>
                <a:ea typeface="楷体_GB2312"/>
                <a:cs typeface="Times New Roman" pitchFamily="18" charset="0"/>
              </a:rPr>
              <a:t>int</a:t>
            </a:r>
            <a:r>
              <a:rPr lang="en-US" altLang="zh-CN" sz="2000" dirty="0">
                <a:ea typeface="楷体_GB2312"/>
                <a:cs typeface="Times New Roman" pitchFamily="18" charset="0"/>
              </a:rPr>
              <a:t>, </a:t>
            </a:r>
            <a:r>
              <a:rPr lang="en-US" altLang="zh-CN" sz="2000" dirty="0">
                <a:solidFill>
                  <a:srgbClr val="0070C0"/>
                </a:solidFill>
                <a:ea typeface="楷体_GB2312"/>
                <a:cs typeface="Times New Roman" pitchFamily="18" charset="0"/>
              </a:rPr>
              <a:t>int</a:t>
            </a:r>
            <a:r>
              <a:rPr lang="en-US" altLang="zh-CN" sz="2000" dirty="0">
                <a:ea typeface="楷体_GB2312"/>
                <a:cs typeface="Times New Roman" pitchFamily="18" charset="0"/>
              </a:rPr>
              <a:t>);</a:t>
            </a:r>
          </a:p>
          <a:p>
            <a:pPr lvl="2" eaLnBrk="1" hangingPunct="1">
              <a:buFont typeface="Wingdings" panose="05000000000000000000" pitchFamily="2" charset="2"/>
              <a:buNone/>
              <a:defRPr/>
            </a:pPr>
            <a:r>
              <a:rPr lang="en-US" altLang="zh-CN" sz="2000" dirty="0">
                <a:solidFill>
                  <a:srgbClr val="0070C0"/>
                </a:solidFill>
                <a:ea typeface="楷体_GB2312"/>
                <a:cs typeface="Times New Roman" pitchFamily="18" charset="0"/>
              </a:rPr>
              <a:t>double</a:t>
            </a:r>
            <a:r>
              <a:rPr lang="en-US" altLang="zh-CN" sz="2000" dirty="0">
                <a:ea typeface="楷体_GB2312"/>
                <a:cs typeface="Times New Roman" pitchFamily="18" charset="0"/>
              </a:rPr>
              <a:t> pow(</a:t>
            </a:r>
            <a:r>
              <a:rPr lang="en-US" altLang="zh-CN" sz="2000" dirty="0">
                <a:solidFill>
                  <a:srgbClr val="0070C0"/>
                </a:solidFill>
                <a:ea typeface="楷体_GB2312"/>
                <a:cs typeface="Times New Roman" pitchFamily="18" charset="0"/>
              </a:rPr>
              <a:t>double</a:t>
            </a:r>
            <a:r>
              <a:rPr lang="en-US" altLang="zh-CN" sz="2000" dirty="0">
                <a:ea typeface="楷体_GB2312"/>
                <a:cs typeface="Times New Roman" pitchFamily="18" charset="0"/>
              </a:rPr>
              <a:t>, </a:t>
            </a:r>
            <a:r>
              <a:rPr lang="en-US" altLang="zh-CN" sz="2000" dirty="0">
                <a:solidFill>
                  <a:srgbClr val="0070C0"/>
                </a:solidFill>
                <a:ea typeface="楷体_GB2312"/>
                <a:cs typeface="Times New Roman" pitchFamily="18" charset="0"/>
              </a:rPr>
              <a:t>double</a:t>
            </a:r>
            <a:r>
              <a:rPr lang="en-US" altLang="zh-CN" sz="2000" dirty="0">
                <a:ea typeface="楷体_GB2312"/>
                <a:cs typeface="Times New Roman" pitchFamily="18" charset="0"/>
              </a:rPr>
              <a:t>);</a:t>
            </a:r>
          </a:p>
          <a:p>
            <a:pPr lvl="2" eaLnBrk="1" hangingPunct="1">
              <a:buFont typeface="Wingdings" panose="05000000000000000000" pitchFamily="2" charset="2"/>
              <a:buNone/>
              <a:defRPr/>
            </a:pPr>
            <a:r>
              <a:rPr lang="zh-CN" altLang="en-US" sz="2000" dirty="0">
                <a:ea typeface="楷体_GB2312"/>
                <a:cs typeface="Times New Roman" pitchFamily="18" charset="0"/>
              </a:rPr>
              <a:t>下面的函数调用：</a:t>
            </a:r>
          </a:p>
          <a:p>
            <a:pPr lvl="2" eaLnBrk="1" hangingPunct="1">
              <a:buFont typeface="Wingdings" panose="05000000000000000000" pitchFamily="2" charset="2"/>
              <a:buNone/>
              <a:defRPr/>
            </a:pPr>
            <a:r>
              <a:rPr lang="zh-CN" altLang="en-US" sz="2000" dirty="0">
                <a:solidFill>
                  <a:srgbClr val="0070C0"/>
                </a:solidFill>
                <a:ea typeface="楷体_GB2312"/>
                <a:cs typeface="Times New Roman" pitchFamily="18" charset="0"/>
              </a:rPr>
              <a:t>double</a:t>
            </a:r>
            <a:r>
              <a:rPr lang="zh-CN" altLang="en-US" sz="2000" dirty="0">
                <a:ea typeface="楷体_GB2312"/>
                <a:cs typeface="Times New Roman" pitchFamily="18" charset="0"/>
              </a:rPr>
              <a:t> d2 = pow(2.0, 2)</a:t>
            </a:r>
            <a:r>
              <a:rPr lang="en-US" altLang="zh-CN" sz="2000" dirty="0">
                <a:ea typeface="楷体_GB2312"/>
                <a:cs typeface="Times New Roman" pitchFamily="18" charset="0"/>
              </a:rPr>
              <a:t>;</a:t>
            </a:r>
            <a:r>
              <a:rPr lang="zh-CN" altLang="en-US" sz="2000" dirty="0">
                <a:ea typeface="楷体_GB2312"/>
                <a:cs typeface="Times New Roman" pitchFamily="18" charset="0"/>
              </a:rPr>
              <a:t> </a:t>
            </a:r>
            <a:endParaRPr lang="en-US" altLang="zh-CN" sz="2000" dirty="0">
              <a:ea typeface="楷体_GB2312"/>
              <a:cs typeface="Times New Roman" pitchFamily="18" charset="0"/>
            </a:endParaRPr>
          </a:p>
          <a:p>
            <a:pPr lvl="2" eaLnBrk="1" hangingPunct="1">
              <a:buFont typeface="Wingdings" panose="05000000000000000000" pitchFamily="2" charset="2"/>
              <a:buNone/>
              <a:defRPr/>
            </a:pPr>
            <a:r>
              <a:rPr lang="zh-CN" altLang="en-US" sz="2000" dirty="0">
                <a:ea typeface="楷体_GB2312"/>
                <a:cs typeface="Times New Roman" pitchFamily="18" charset="0"/>
              </a:rPr>
              <a:t> </a:t>
            </a:r>
            <a:endParaRPr lang="en-US" altLang="zh-CN" sz="2000" dirty="0">
              <a:ea typeface="楷体_GB2312"/>
              <a:cs typeface="Times New Roman" pitchFamily="18" charset="0"/>
            </a:endParaRPr>
          </a:p>
          <a:p>
            <a:pPr lvl="2" eaLnBrk="1" hangingPunct="1">
              <a:buFont typeface="Wingdings" panose="05000000000000000000" pitchFamily="2" charset="2"/>
              <a:buNone/>
              <a:defRPr/>
            </a:pPr>
            <a:r>
              <a:rPr lang="zh-CN" altLang="en-US" sz="2000" dirty="0">
                <a:solidFill>
                  <a:srgbClr val="FF0000"/>
                </a:solidFill>
                <a:ea typeface="楷体_GB2312"/>
                <a:cs typeface="Times New Roman" pitchFamily="18" charset="0"/>
              </a:rPr>
              <a:t>绑定失败</a:t>
            </a:r>
            <a:r>
              <a:rPr lang="en-US" altLang="zh-CN" sz="2000" dirty="0">
                <a:solidFill>
                  <a:srgbClr val="FF0000"/>
                </a:solidFill>
                <a:ea typeface="楷体_GB2312"/>
                <a:cs typeface="Times New Roman" pitchFamily="18" charset="0"/>
              </a:rPr>
              <a:t>——</a:t>
            </a:r>
            <a:r>
              <a:rPr lang="zh-CN" altLang="en-US" sz="2000" dirty="0">
                <a:solidFill>
                  <a:srgbClr val="FF0000"/>
                </a:solidFill>
                <a:ea typeface="楷体_GB2312"/>
                <a:cs typeface="Times New Roman" pitchFamily="18" charset="0"/>
              </a:rPr>
              <a:t>因为无法确定为以下哪种匹配：</a:t>
            </a:r>
            <a:endParaRPr lang="en-US" altLang="zh-CN" sz="2000" dirty="0">
              <a:solidFill>
                <a:srgbClr val="FF0000"/>
              </a:solidFill>
              <a:ea typeface="楷体_GB2312"/>
              <a:cs typeface="Times New Roman" pitchFamily="18" charset="0"/>
            </a:endParaRPr>
          </a:p>
          <a:p>
            <a:pPr lvl="2" eaLnBrk="1" hangingPunct="1">
              <a:buFont typeface="Wingdings" panose="05000000000000000000" pitchFamily="2" charset="2"/>
              <a:buNone/>
              <a:defRPr/>
            </a:pPr>
            <a:r>
              <a:rPr lang="zh-CN" altLang="en-US" sz="2000" dirty="0">
                <a:ea typeface="楷体_GB2312"/>
                <a:cs typeface="Times New Roman" pitchFamily="18" charset="0"/>
              </a:rPr>
              <a:t>pow(</a:t>
            </a:r>
            <a:r>
              <a:rPr lang="zh-CN" altLang="en-US" sz="2000" dirty="0">
                <a:solidFill>
                  <a:srgbClr val="0070C0"/>
                </a:solidFill>
                <a:ea typeface="楷体_GB2312"/>
                <a:cs typeface="Times New Roman" pitchFamily="18" charset="0"/>
              </a:rPr>
              <a:t>int</a:t>
            </a:r>
            <a:r>
              <a:rPr lang="zh-CN" altLang="en-US" sz="2000" dirty="0">
                <a:ea typeface="楷体_GB2312"/>
                <a:cs typeface="Times New Roman" pitchFamily="18" charset="0"/>
              </a:rPr>
              <a:t>(2.0), 2)或者pow(2.0, </a:t>
            </a:r>
            <a:r>
              <a:rPr lang="zh-CN" altLang="en-US" sz="2000" dirty="0">
                <a:solidFill>
                  <a:srgbClr val="0070C0"/>
                </a:solidFill>
                <a:ea typeface="楷体_GB2312"/>
                <a:cs typeface="Times New Roman" pitchFamily="18" charset="0"/>
              </a:rPr>
              <a:t>double</a:t>
            </a:r>
            <a:r>
              <a:rPr lang="zh-CN" altLang="en-US" sz="2000" dirty="0">
                <a:ea typeface="楷体_GB2312"/>
                <a:cs typeface="Times New Roman" pitchFamily="18" charset="0"/>
              </a:rPr>
              <a:t>(2))</a:t>
            </a:r>
            <a:endParaRPr lang="zh-CN" altLang="en-US" dirty="0">
              <a:ea typeface="楷体_GB2312"/>
              <a:cs typeface="Times New Roman" pitchFamily="18" charset="0"/>
            </a:endParaRPr>
          </a:p>
        </p:txBody>
      </p:sp>
      <p:sp>
        <p:nvSpPr>
          <p:cNvPr id="4" name="Rectangle 2">
            <a:extLst>
              <a:ext uri="{FF2B5EF4-FFF2-40B4-BE49-F238E27FC236}">
                <a16:creationId xmlns:a16="http://schemas.microsoft.com/office/drawing/2014/main" id="{54ADB5D7-5D70-4149-9B22-CED52E00E3EB}"/>
              </a:ext>
            </a:extLst>
          </p:cNvPr>
          <p:cNvSpPr txBox="1">
            <a:spLocks noChangeArrowheads="1"/>
          </p:cNvSpPr>
          <p:nvPr/>
        </p:nvSpPr>
        <p:spPr bwMode="auto">
          <a:xfrm>
            <a:off x="1475656"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4.6.3 </a:t>
            </a:r>
            <a:r>
              <a:rPr lang="zh-CN" altLang="en-US" sz="4000" dirty="0">
                <a:solidFill>
                  <a:schemeClr val="tx2"/>
                </a:solidFill>
              </a:rPr>
              <a:t>函数名重载</a:t>
            </a:r>
            <a:endParaRPr lang="zh-CN" altLang="en-US" sz="4000" kern="0" dirty="0">
              <a:solidFill>
                <a:schemeClr val="tx2"/>
              </a:solidFill>
              <a:latin typeface="Times New Roman" pitchFamily="18" charset="0"/>
              <a:ea typeface="+mj-ea"/>
              <a:cs typeface="Times New Roman" pitchFamily="18" charset="0"/>
            </a:endParaRPr>
          </a:p>
        </p:txBody>
      </p:sp>
      <p:sp>
        <p:nvSpPr>
          <p:cNvPr id="2" name="灯片编号占位符 1">
            <a:extLst>
              <a:ext uri="{FF2B5EF4-FFF2-40B4-BE49-F238E27FC236}">
                <a16:creationId xmlns:a16="http://schemas.microsoft.com/office/drawing/2014/main" id="{BE25AB26-468B-4AE7-AE1B-A746EA7270BB}"/>
              </a:ext>
            </a:extLst>
          </p:cNvPr>
          <p:cNvSpPr>
            <a:spLocks noGrp="1"/>
          </p:cNvSpPr>
          <p:nvPr>
            <p:ph type="sldNum" sz="quarter" idx="12"/>
          </p:nvPr>
        </p:nvSpPr>
        <p:spPr/>
        <p:txBody>
          <a:bodyPr/>
          <a:lstStyle/>
          <a:p>
            <a:pPr>
              <a:defRPr/>
            </a:pPr>
            <a:fld id="{94D79B57-46CD-4E8B-94CA-92096A47F80F}" type="slidenum">
              <a:rPr lang="zh-CN" altLang="en-US"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71AA6F8A-8958-4423-9CEB-C2EBF57EFE3D}"/>
              </a:ext>
            </a:extLst>
          </p:cNvPr>
          <p:cNvSpPr>
            <a:spLocks noGrp="1" noChangeArrowheads="1"/>
          </p:cNvSpPr>
          <p:nvPr>
            <p:ph type="body" idx="4294967295"/>
          </p:nvPr>
        </p:nvSpPr>
        <p:spPr>
          <a:xfrm>
            <a:off x="755576" y="1556792"/>
            <a:ext cx="7273925" cy="4583112"/>
          </a:xfrm>
        </p:spPr>
        <p:txBody>
          <a:bodyPr/>
          <a:lstStyle/>
          <a:p>
            <a:pPr eaLnBrk="1" hangingPunct="1">
              <a:defRPr/>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匿名函数</a:t>
            </a:r>
            <a:r>
              <a:rPr lang="zh-CN" altLang="en-US" sz="2800" dirty="0">
                <a:latin typeface="Times New Roman" panose="02020603050405020304" pitchFamily="18" charset="0"/>
                <a:ea typeface="楷体_GB2312"/>
                <a:cs typeface="Times New Roman" panose="02020603050405020304" pitchFamily="18" charset="0"/>
              </a:rPr>
              <a:t>：也称 </a:t>
            </a:r>
            <a:r>
              <a:rPr lang="el-GR" altLang="zh-CN" sz="2800" dirty="0">
                <a:latin typeface="Times New Roman" panose="02020603050405020304" pitchFamily="18" charset="0"/>
                <a:ea typeface="楷体_GB2312"/>
                <a:cs typeface="Times New Roman" panose="02020603050405020304" pitchFamily="18" charset="0"/>
              </a:rPr>
              <a:t>λ</a:t>
            </a:r>
            <a:r>
              <a:rPr lang="zh-CN" altLang="en-US" sz="2800" dirty="0">
                <a:latin typeface="Times New Roman" panose="02020603050405020304" pitchFamily="18" charset="0"/>
                <a:ea typeface="楷体_GB2312"/>
                <a:cs typeface="Times New Roman" panose="02020603050405020304" pitchFamily="18" charset="0"/>
              </a:rPr>
              <a:t>表达式，用它可以实现把函数的定义和使用合二为一。</a:t>
            </a:r>
            <a:endParaRPr lang="en-US" altLang="zh-CN" sz="2000" dirty="0">
              <a:latin typeface="Times New Roman" panose="02020603050405020304" pitchFamily="18" charset="0"/>
              <a:ea typeface="楷体_GB2312"/>
              <a:cs typeface="Times New Roman" panose="02020603050405020304" pitchFamily="18" charset="0"/>
            </a:endParaRPr>
          </a:p>
          <a:p>
            <a:pPr eaLnBrk="1" hangingPunct="1">
              <a:defRPr/>
            </a:pPr>
            <a:r>
              <a:rPr lang="zh-CN" altLang="en-US" sz="2800" dirty="0">
                <a:solidFill>
                  <a:srgbClr val="0000FF"/>
                </a:solidFill>
                <a:latin typeface="Times New Roman" panose="02020603050405020304" pitchFamily="18" charset="0"/>
                <a:ea typeface="楷体_GB2312"/>
                <a:cs typeface="Times New Roman" panose="02020603050405020304" pitchFamily="18" charset="0"/>
              </a:rPr>
              <a:t>语法</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marL="0" indent="0" algn="ctr"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a:t>
            </a:r>
            <a:r>
              <a:rPr lang="zh-CN" altLang="en-US" sz="2400" dirty="0">
                <a:latin typeface="Times New Roman" panose="02020603050405020304" pitchFamily="18" charset="0"/>
                <a:ea typeface="楷体_GB2312"/>
                <a:cs typeface="Times New Roman" panose="02020603050405020304" pitchFamily="18" charset="0"/>
              </a:rPr>
              <a:t>外层变量使用说明</a:t>
            </a:r>
            <a:r>
              <a:rPr lang="en-US" altLang="zh-CN" sz="2400" dirty="0">
                <a:latin typeface="Times New Roman" panose="02020603050405020304" pitchFamily="18" charset="0"/>
                <a:ea typeface="楷体_GB2312"/>
                <a:cs typeface="Times New Roman" panose="02020603050405020304" pitchFamily="18" charset="0"/>
              </a:rPr>
              <a:t>] (</a:t>
            </a:r>
            <a:r>
              <a:rPr lang="zh-CN" altLang="en-US" sz="2400" dirty="0">
                <a:latin typeface="Times New Roman" panose="02020603050405020304" pitchFamily="18" charset="0"/>
                <a:ea typeface="楷体_GB2312"/>
                <a:cs typeface="Times New Roman" panose="02020603050405020304" pitchFamily="18" charset="0"/>
              </a:rPr>
              <a:t>形参列表</a:t>
            </a:r>
            <a:r>
              <a:rPr lang="en-US" altLang="zh-CN" sz="2400" dirty="0">
                <a:latin typeface="Times New Roman" panose="02020603050405020304" pitchFamily="18" charset="0"/>
                <a:ea typeface="楷体_GB2312"/>
                <a:cs typeface="Times New Roman" panose="02020603050405020304" pitchFamily="18" charset="0"/>
              </a:rPr>
              <a:t>) -&gt; {</a:t>
            </a:r>
            <a:r>
              <a:rPr lang="zh-CN" altLang="en-US" sz="2400" dirty="0">
                <a:latin typeface="Times New Roman" panose="02020603050405020304" pitchFamily="18" charset="0"/>
                <a:ea typeface="楷体_GB2312"/>
                <a:cs typeface="Times New Roman" panose="02020603050405020304" pitchFamily="18" charset="0"/>
              </a:rPr>
              <a:t>函数体</a:t>
            </a:r>
            <a:r>
              <a:rPr lang="en-US" altLang="zh-CN" sz="2400" dirty="0">
                <a:latin typeface="Times New Roman" panose="02020603050405020304" pitchFamily="18" charset="0"/>
                <a:ea typeface="楷体_GB2312"/>
                <a:cs typeface="Times New Roman" panose="02020603050405020304" pitchFamily="18" charset="0"/>
              </a:rPr>
              <a:t>}</a:t>
            </a:r>
          </a:p>
          <a:p>
            <a:pPr eaLnBrk="1" hangingPunct="1">
              <a:defRPr/>
            </a:pPr>
            <a:endParaRPr lang="en-US" altLang="zh-CN" sz="2000" dirty="0">
              <a:solidFill>
                <a:srgbClr val="0070C0"/>
              </a:solidFill>
              <a:latin typeface="Times New Roman" panose="02020603050405020304" pitchFamily="18" charset="0"/>
              <a:ea typeface="楷体_GB2312"/>
              <a:cs typeface="Times New Roman" panose="02020603050405020304" pitchFamily="18" charset="0"/>
            </a:endParaRPr>
          </a:p>
          <a:p>
            <a:pPr eaLnBrk="1" hangingPunct="1">
              <a:defRPr/>
            </a:pPr>
            <a:r>
              <a:rPr lang="zh-CN" altLang="en-US" sz="2800" dirty="0">
                <a:latin typeface="Times New Roman" panose="02020603050405020304" pitchFamily="18" charset="0"/>
                <a:ea typeface="楷体_GB2312"/>
                <a:cs typeface="Times New Roman" panose="02020603050405020304" pitchFamily="18" charset="0"/>
              </a:rPr>
              <a:t>外层变量使用说明的取值：</a:t>
            </a:r>
            <a:endParaRPr lang="en-US" altLang="zh-CN" sz="28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solidFill>
                  <a:srgbClr val="0070C0"/>
                </a:solidFill>
                <a:latin typeface="Times New Roman" panose="02020603050405020304" pitchFamily="18" charset="0"/>
                <a:ea typeface="楷体_GB2312"/>
                <a:cs typeface="Times New Roman" panose="02020603050405020304" pitchFamily="18" charset="0"/>
              </a:rPr>
              <a:t>为空</a:t>
            </a:r>
            <a:r>
              <a:rPr lang="zh-CN" altLang="en-US" sz="2000" dirty="0">
                <a:latin typeface="Times New Roman" panose="02020603050405020304" pitchFamily="18" charset="0"/>
                <a:ea typeface="楷体_GB2312"/>
                <a:cs typeface="Times New Roman" panose="02020603050405020304" pitchFamily="18" charset="0"/>
              </a:rPr>
              <a:t>：不能使用外层作用域的自动变量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en-US" altLang="zh-CN" sz="2000" dirty="0">
                <a:solidFill>
                  <a:srgbClr val="0070C0"/>
                </a:solidFill>
                <a:latin typeface="Times New Roman" panose="02020603050405020304" pitchFamily="18" charset="0"/>
                <a:ea typeface="楷体_GB2312"/>
                <a:cs typeface="Times New Roman" panose="02020603050405020304" pitchFamily="18" charset="0"/>
              </a:rPr>
              <a:t>&amp;</a:t>
            </a:r>
            <a:r>
              <a:rPr lang="zh-CN" altLang="en-US" sz="2000" dirty="0">
                <a:latin typeface="Times New Roman" panose="02020603050405020304" pitchFamily="18" charset="0"/>
                <a:ea typeface="楷体_GB2312"/>
                <a:cs typeface="Times New Roman" panose="02020603050405020304" pitchFamily="18" charset="0"/>
              </a:rPr>
              <a:t>：按引用方式使用外层作用域的自动变量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en-US" altLang="zh-CN" sz="2000" b="1" dirty="0">
                <a:solidFill>
                  <a:srgbClr val="0070C0"/>
                </a:solidFill>
                <a:latin typeface="Times New Roman" panose="02020603050405020304" pitchFamily="18" charset="0"/>
                <a:ea typeface="楷体_GB2312"/>
                <a:cs typeface="Times New Roman" panose="02020603050405020304" pitchFamily="18" charset="0"/>
              </a:rPr>
              <a:t>=</a:t>
            </a:r>
            <a:r>
              <a:rPr lang="zh-CN" altLang="en-US" sz="2000" dirty="0">
                <a:latin typeface="Times New Roman" panose="02020603050405020304" pitchFamily="18" charset="0"/>
                <a:ea typeface="楷体_GB2312"/>
                <a:cs typeface="Times New Roman" panose="02020603050405020304" pitchFamily="18" charset="0"/>
              </a:rPr>
              <a:t>：按值方式使用外层作用域的自动变量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solidFill>
                  <a:srgbClr val="0070C0"/>
                </a:solidFill>
                <a:latin typeface="Times New Roman" panose="02020603050405020304" pitchFamily="18" charset="0"/>
                <a:ea typeface="楷体_GB2312"/>
                <a:cs typeface="Times New Roman" panose="02020603050405020304" pitchFamily="18" charset="0"/>
              </a:rPr>
              <a:t>单独指定可使用的外层自动变量</a:t>
            </a:r>
            <a:r>
              <a:rPr lang="zh-CN" altLang="en-US" sz="2000" dirty="0">
                <a:latin typeface="Times New Roman" panose="02020603050405020304" pitchFamily="18" charset="0"/>
                <a:ea typeface="楷体_GB2312"/>
                <a:cs typeface="Times New Roman" panose="02020603050405020304" pitchFamily="18" charset="0"/>
              </a:rPr>
              <a:t>：在变量名前加</a:t>
            </a:r>
            <a:r>
              <a:rPr lang="en-US" altLang="zh-CN" sz="2000" dirty="0">
                <a:latin typeface="Times New Roman" panose="02020603050405020304" pitchFamily="18" charset="0"/>
                <a:ea typeface="楷体_GB2312"/>
                <a:cs typeface="Times New Roman" panose="02020603050405020304" pitchFamily="18" charset="0"/>
              </a:rPr>
              <a:t>&amp;</a:t>
            </a:r>
            <a:r>
              <a:rPr lang="zh-CN" altLang="en-US" sz="2000" dirty="0">
                <a:latin typeface="Times New Roman" panose="02020603050405020304" pitchFamily="18" charset="0"/>
                <a:ea typeface="楷体_GB2312"/>
                <a:cs typeface="Times New Roman" panose="02020603050405020304" pitchFamily="18" charset="0"/>
              </a:rPr>
              <a:t>，默认为</a:t>
            </a:r>
            <a:r>
              <a:rPr lang="en-US" altLang="zh-CN" sz="2000" dirty="0">
                <a:latin typeface="Times New Roman" panose="02020603050405020304" pitchFamily="18" charset="0"/>
                <a:ea typeface="楷体_GB2312"/>
                <a:cs typeface="Times New Roman" panose="02020603050405020304" pitchFamily="18" charset="0"/>
              </a:rPr>
              <a:t>=</a:t>
            </a:r>
            <a:endParaRPr lang="zh-CN" altLang="en-US"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31EE909A-E976-46EE-83E1-054413F1ED8B}"/>
              </a:ext>
            </a:extLst>
          </p:cNvPr>
          <p:cNvSpPr txBox="1">
            <a:spLocks noChangeArrowheads="1"/>
          </p:cNvSpPr>
          <p:nvPr/>
        </p:nvSpPr>
        <p:spPr bwMode="auto">
          <a:xfrm>
            <a:off x="1403648" y="404664"/>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4.6.4 </a:t>
            </a:r>
            <a:r>
              <a:rPr lang="zh-CN" altLang="en-US" sz="4000" kern="0" dirty="0">
                <a:solidFill>
                  <a:schemeClr val="tx2"/>
                </a:solidFill>
                <a:latin typeface="+mj-lt"/>
                <a:ea typeface="楷体_GB2312"/>
                <a:cs typeface="+mj-cs"/>
              </a:rPr>
              <a:t>匿名</a:t>
            </a:r>
            <a:r>
              <a:rPr lang="zh-CN" altLang="en-US" sz="4000" dirty="0">
                <a:solidFill>
                  <a:schemeClr val="tx2"/>
                </a:solidFill>
                <a:ea typeface="楷体_GB2312"/>
              </a:rPr>
              <a:t>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D4D60381-32AF-4D65-AB18-885016977E66}"/>
              </a:ext>
            </a:extLst>
          </p:cNvPr>
          <p:cNvSpPr>
            <a:spLocks noGrp="1"/>
          </p:cNvSpPr>
          <p:nvPr>
            <p:ph type="sldNum" sz="quarter" idx="12"/>
          </p:nvPr>
        </p:nvSpPr>
        <p:spPr/>
        <p:txBody>
          <a:bodyPr/>
          <a:lstStyle/>
          <a:p>
            <a:pPr>
              <a:defRPr/>
            </a:pPr>
            <a:fld id="{94D79B57-46CD-4E8B-94CA-92096A47F80F}" type="slidenum">
              <a:rPr lang="zh-CN" altLang="en-US"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71AA6F8A-8958-4423-9CEB-C2EBF57EFE3D}"/>
              </a:ext>
            </a:extLst>
          </p:cNvPr>
          <p:cNvSpPr>
            <a:spLocks noGrp="1" noChangeArrowheads="1"/>
          </p:cNvSpPr>
          <p:nvPr>
            <p:ph type="body" idx="4294967295"/>
          </p:nvPr>
        </p:nvSpPr>
        <p:spPr>
          <a:xfrm>
            <a:off x="899592" y="1628800"/>
            <a:ext cx="7561262" cy="4583112"/>
          </a:xfrm>
        </p:spPr>
        <p:txBody>
          <a:bodyPr/>
          <a:lstStyle/>
          <a:p>
            <a:pPr eaLnBrk="1" hangingPunct="1">
              <a:defRPr/>
            </a:pPr>
            <a:r>
              <a:rPr lang="zh-CN" altLang="en-US" sz="2800" dirty="0">
                <a:solidFill>
                  <a:srgbClr val="0070C0"/>
                </a:solidFill>
                <a:latin typeface="Times New Roman" panose="02020603050405020304" pitchFamily="18" charset="0"/>
                <a:ea typeface="楷体_GB2312"/>
                <a:cs typeface="Times New Roman" panose="02020603050405020304" pitchFamily="18" charset="0"/>
              </a:rPr>
              <a:t>应用场合</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Ø"/>
              <a:defRPr/>
            </a:pPr>
            <a:r>
              <a:rPr lang="zh-CN" altLang="en-US" sz="2400" dirty="0">
                <a:latin typeface="Times New Roman" panose="02020603050405020304" pitchFamily="18" charset="0"/>
                <a:ea typeface="楷体_GB2312"/>
                <a:cs typeface="Times New Roman" panose="02020603050405020304" pitchFamily="18" charset="0"/>
              </a:rPr>
              <a:t>对于一些临时使用的简单函数，无需先给出函数定义并为之取名，而是可以在定义处直接调用，给编程带来方便。</a:t>
            </a:r>
            <a:endParaRPr lang="en-US" altLang="zh-CN" sz="2400" dirty="0">
              <a:latin typeface="Times New Roman" panose="02020603050405020304" pitchFamily="18" charset="0"/>
              <a:ea typeface="楷体_GB2312"/>
              <a:cs typeface="Times New Roman" panose="02020603050405020304" pitchFamily="18" charset="0"/>
            </a:endParaRPr>
          </a:p>
          <a:p>
            <a:pPr lvl="1" eaLnBrk="1" hangingPunct="1">
              <a:buFont typeface="Wingdings" panose="05000000000000000000" pitchFamily="2" charset="2"/>
              <a:buChar char="Ø"/>
              <a:defRPr/>
            </a:pPr>
            <a:r>
              <a:rPr lang="zh-CN" altLang="en-US" sz="2400" dirty="0">
                <a:latin typeface="Times New Roman" panose="02020603050405020304" pitchFamily="18" charset="0"/>
                <a:ea typeface="楷体_GB2312"/>
                <a:cs typeface="Times New Roman" panose="02020603050405020304" pitchFamily="18" charset="0"/>
              </a:rPr>
              <a:t>此外，</a:t>
            </a:r>
            <a:r>
              <a:rPr lang="el-GR" altLang="zh-CN" sz="2400" dirty="0">
                <a:latin typeface="Times New Roman" panose="02020603050405020304" pitchFamily="18" charset="0"/>
                <a:ea typeface="楷体_GB2312"/>
                <a:cs typeface="Times New Roman" panose="02020603050405020304" pitchFamily="18" charset="0"/>
              </a:rPr>
              <a:t>λ</a:t>
            </a:r>
            <a:r>
              <a:rPr lang="zh-CN" altLang="en-US" sz="2400" dirty="0">
                <a:latin typeface="Times New Roman" panose="02020603050405020304" pitchFamily="18" charset="0"/>
                <a:ea typeface="楷体_GB2312"/>
                <a:cs typeface="Times New Roman" panose="02020603050405020304" pitchFamily="18" charset="0"/>
              </a:rPr>
              <a:t>表达式还可以作为参数（函数指针）传递给另一个函数使用。</a:t>
            </a:r>
            <a:endParaRPr lang="en-US" altLang="zh-CN" sz="2000" dirty="0">
              <a:latin typeface="Times New Roman" panose="02020603050405020304" pitchFamily="18" charset="0"/>
              <a:ea typeface="楷体_GB2312"/>
              <a:cs typeface="Times New Roman" panose="02020603050405020304" pitchFamily="18" charset="0"/>
            </a:endParaRPr>
          </a:p>
          <a:p>
            <a:pPr eaLnBrk="1" hangingPunct="1">
              <a:defRPr/>
            </a:pPr>
            <a:r>
              <a:rPr lang="zh-CN" altLang="en-US" sz="2800" dirty="0">
                <a:solidFill>
                  <a:srgbClr val="FF0000"/>
                </a:solidFill>
                <a:latin typeface="Times New Roman" panose="02020603050405020304" pitchFamily="18" charset="0"/>
                <a:ea typeface="楷体_GB2312"/>
                <a:cs typeface="Times New Roman" panose="02020603050405020304" pitchFamily="18" charset="0"/>
              </a:rPr>
              <a:t>实现方式</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latin typeface="Times New Roman" panose="02020603050405020304" pitchFamily="18" charset="0"/>
                <a:ea typeface="楷体_GB2312"/>
                <a:cs typeface="Times New Roman" panose="02020603050405020304" pitchFamily="18" charset="0"/>
              </a:rPr>
              <a:t>首先，编译器隐式地为</a:t>
            </a:r>
            <a:r>
              <a:rPr lang="el-GR" altLang="zh-CN" sz="2000" dirty="0">
                <a:latin typeface="Times New Roman" panose="02020603050405020304" pitchFamily="18" charset="0"/>
                <a:ea typeface="楷体_GB2312"/>
                <a:cs typeface="Times New Roman" panose="02020603050405020304" pitchFamily="18" charset="0"/>
              </a:rPr>
              <a:t>λ</a:t>
            </a:r>
            <a:r>
              <a:rPr lang="zh-CN" altLang="en-US" sz="2000" dirty="0">
                <a:latin typeface="Times New Roman" panose="02020603050405020304" pitchFamily="18" charset="0"/>
                <a:ea typeface="楷体_GB2312"/>
                <a:cs typeface="Times New Roman" panose="02020603050405020304" pitchFamily="18" charset="0"/>
              </a:rPr>
              <a:t>表达式定义一个类；</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latin typeface="Times New Roman" panose="02020603050405020304" pitchFamily="18" charset="0"/>
                <a:ea typeface="楷体_GB2312"/>
                <a:cs typeface="Times New Roman" panose="02020603050405020304" pitchFamily="18" charset="0"/>
              </a:rPr>
              <a:t>然后，为该类重载</a:t>
            </a:r>
            <a:r>
              <a:rPr lang="zh-CN" altLang="en-US" sz="2000" dirty="0">
                <a:solidFill>
                  <a:srgbClr val="0000FF"/>
                </a:solidFill>
                <a:effectLst>
                  <a:outerShdw blurRad="38100" dist="38100" dir="2700000" algn="tl">
                    <a:srgbClr val="000000">
                      <a:alpha val="43137"/>
                    </a:srgbClr>
                  </a:outerShdw>
                </a:effectLst>
                <a:latin typeface="Times New Roman" panose="02020603050405020304" pitchFamily="18" charset="0"/>
                <a:ea typeface="楷体_GB2312"/>
                <a:cs typeface="Times New Roman" panose="02020603050405020304" pitchFamily="18" charset="0"/>
              </a:rPr>
              <a:t>函数调用操作符 </a:t>
            </a:r>
            <a:r>
              <a:rPr lang="en-US" altLang="zh-CN" sz="2000" dirty="0">
                <a:solidFill>
                  <a:srgbClr val="0000FF"/>
                </a:solidFill>
                <a:effectLst>
                  <a:outerShdw blurRad="38100" dist="38100" dir="2700000" algn="tl">
                    <a:srgbClr val="000000">
                      <a:alpha val="43137"/>
                    </a:srgbClr>
                  </a:outerShdw>
                </a:effectLst>
                <a:latin typeface="Times New Roman" panose="02020603050405020304" pitchFamily="18" charset="0"/>
                <a:ea typeface="楷体_GB2312"/>
                <a:cs typeface="Times New Roman" panose="02020603050405020304" pitchFamily="18" charset="0"/>
              </a:rPr>
              <a:t>( )</a:t>
            </a:r>
            <a:r>
              <a:rPr lang="zh-CN" altLang="en-US" sz="2000" dirty="0">
                <a:latin typeface="Times New Roman" panose="02020603050405020304" pitchFamily="18" charset="0"/>
                <a:ea typeface="楷体_GB2312"/>
                <a:cs typeface="Times New Roman" panose="02020603050405020304" pitchFamily="18" charset="0"/>
              </a:rPr>
              <a:t>，其功能即</a:t>
            </a:r>
            <a:r>
              <a:rPr lang="el-GR" altLang="zh-CN" sz="2000" dirty="0">
                <a:latin typeface="Times New Roman" panose="02020603050405020304" pitchFamily="18" charset="0"/>
                <a:ea typeface="楷体_GB2312"/>
                <a:cs typeface="Times New Roman" panose="02020603050405020304" pitchFamily="18" charset="0"/>
              </a:rPr>
              <a:t>λ</a:t>
            </a:r>
            <a:r>
              <a:rPr lang="zh-CN" altLang="en-US" sz="2000" dirty="0">
                <a:latin typeface="Times New Roman" panose="02020603050405020304" pitchFamily="18" charset="0"/>
                <a:ea typeface="楷体_GB2312"/>
                <a:cs typeface="Times New Roman" panose="02020603050405020304" pitchFamily="18" charset="0"/>
              </a:rPr>
              <a:t>表达式；</a:t>
            </a:r>
            <a:endParaRPr lang="en-US" altLang="zh-CN" sz="2000" dirty="0">
              <a:latin typeface="Times New Roman" panose="02020603050405020304" pitchFamily="18" charset="0"/>
              <a:ea typeface="楷体_GB231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dirty="0">
                <a:latin typeface="Times New Roman" panose="02020603050405020304" pitchFamily="18" charset="0"/>
                <a:ea typeface="楷体_GB2312"/>
                <a:cs typeface="Times New Roman" panose="02020603050405020304" pitchFamily="18" charset="0"/>
              </a:rPr>
              <a:t>最后，隐式地创建该类的对象，并调用匿名函数。</a:t>
            </a:r>
            <a:endParaRPr lang="en-US" altLang="zh-CN"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31EE909A-E976-46EE-83E1-054413F1ED8B}"/>
              </a:ext>
            </a:extLst>
          </p:cNvPr>
          <p:cNvSpPr txBox="1">
            <a:spLocks noChangeArrowheads="1"/>
          </p:cNvSpPr>
          <p:nvPr/>
        </p:nvSpPr>
        <p:spPr bwMode="auto">
          <a:xfrm>
            <a:off x="1331640" y="357809"/>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4.6.4 </a:t>
            </a:r>
            <a:r>
              <a:rPr lang="zh-CN" altLang="en-US" sz="4000" kern="0" dirty="0">
                <a:solidFill>
                  <a:schemeClr val="tx2"/>
                </a:solidFill>
                <a:latin typeface="+mj-lt"/>
                <a:ea typeface="楷体_GB2312"/>
                <a:cs typeface="+mj-cs"/>
              </a:rPr>
              <a:t>匿名</a:t>
            </a:r>
            <a:r>
              <a:rPr lang="zh-CN" altLang="en-US" sz="4000" dirty="0">
                <a:solidFill>
                  <a:schemeClr val="tx2"/>
                </a:solidFill>
                <a:ea typeface="楷体_GB2312"/>
              </a:rPr>
              <a:t>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A628B96E-8BC6-41B5-BFFE-FCEF53BAE369}"/>
              </a:ext>
            </a:extLst>
          </p:cNvPr>
          <p:cNvSpPr>
            <a:spLocks noGrp="1"/>
          </p:cNvSpPr>
          <p:nvPr>
            <p:ph type="sldNum" sz="quarter" idx="12"/>
          </p:nvPr>
        </p:nvSpPr>
        <p:spPr/>
        <p:txBody>
          <a:bodyPr/>
          <a:lstStyle/>
          <a:p>
            <a:pPr>
              <a:defRPr/>
            </a:pPr>
            <a:fld id="{94D79B57-46CD-4E8B-94CA-92096A47F80F}" type="slidenum">
              <a:rPr lang="zh-CN" altLang="en-US"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71AA6F8A-8958-4423-9CEB-C2EBF57EFE3D}"/>
              </a:ext>
            </a:extLst>
          </p:cNvPr>
          <p:cNvSpPr>
            <a:spLocks noGrp="1" noChangeArrowheads="1"/>
          </p:cNvSpPr>
          <p:nvPr>
            <p:ph type="body" idx="4294967295"/>
          </p:nvPr>
        </p:nvSpPr>
        <p:spPr>
          <a:xfrm>
            <a:off x="792162" y="1772816"/>
            <a:ext cx="7559675" cy="4175125"/>
          </a:xfrm>
        </p:spPr>
        <p:txBody>
          <a:bodyPr/>
          <a:lstStyle/>
          <a:p>
            <a:pPr eaLnBrk="1" hangingPunct="1">
              <a:defRPr/>
            </a:pPr>
            <a:r>
              <a:rPr lang="zh-CN" altLang="en-US" sz="2800" dirty="0">
                <a:solidFill>
                  <a:srgbClr val="0070C0"/>
                </a:solidFill>
                <a:latin typeface="Times New Roman" panose="02020603050405020304" pitchFamily="18" charset="0"/>
                <a:ea typeface="楷体_GB2312"/>
                <a:cs typeface="Times New Roman" panose="02020603050405020304" pitchFamily="18" charset="0"/>
              </a:rPr>
              <a:t>举例</a:t>
            </a:r>
            <a:r>
              <a:rPr lang="zh-CN" altLang="en-US" sz="2800" dirty="0">
                <a:latin typeface="Times New Roman" panose="02020603050405020304" pitchFamily="18" charset="0"/>
                <a:ea typeface="楷体_GB2312"/>
                <a:cs typeface="Times New Roman" panose="02020603050405020304" pitchFamily="18" charset="0"/>
              </a:rPr>
              <a:t>：</a:t>
            </a:r>
            <a:endParaRPr lang="en-US" altLang="zh-CN" sz="2800" dirty="0">
              <a:latin typeface="Times New Roman" panose="02020603050405020304" pitchFamily="18" charset="0"/>
              <a:ea typeface="楷体_GB2312"/>
              <a:cs typeface="Times New Roman" panose="02020603050405020304" pitchFamily="18" charset="0"/>
            </a:endParaRPr>
          </a:p>
          <a:p>
            <a:pPr marL="0" indent="0" eaLnBrk="1" hangingPunct="1">
              <a:buFont typeface="Wingdings" panose="05000000000000000000" pitchFamily="2" charset="2"/>
              <a:buNone/>
              <a:defRPr/>
            </a:pPr>
            <a:endParaRPr lang="en-US" altLang="zh-CN" sz="2000" dirty="0">
              <a:latin typeface="Times New Roman" panose="02020603050405020304" pitchFamily="18" charset="0"/>
              <a:ea typeface="楷体_GB2312"/>
              <a:cs typeface="Times New Roman" panose="02020603050405020304" pitchFamily="18" charset="0"/>
            </a:endParaRPr>
          </a:p>
          <a:p>
            <a:pPr marL="0" indent="0" eaLnBrk="1" hangingPunct="1">
              <a:buFont typeface="Wingdings" panose="05000000000000000000" pitchFamily="2" charset="2"/>
              <a:buNone/>
              <a:defRPr/>
            </a:pPr>
            <a:r>
              <a:rPr lang="en-US" altLang="zh-CN" sz="2400" b="1" dirty="0" err="1">
                <a:latin typeface="Times New Roman" panose="02020603050405020304" pitchFamily="18" charset="0"/>
                <a:ea typeface="楷体_GB2312"/>
                <a:cs typeface="Times New Roman" panose="02020603050405020304" pitchFamily="18" charset="0"/>
              </a:rPr>
              <a:t>someFunction</a:t>
            </a:r>
            <a:r>
              <a:rPr lang="en-US" altLang="zh-CN" sz="2400" dirty="0">
                <a:latin typeface="Times New Roman" panose="02020603050405020304" pitchFamily="18" charset="0"/>
                <a:ea typeface="楷体_GB2312"/>
                <a:cs typeface="Times New Roman" panose="02020603050405020304" pitchFamily="18" charset="0"/>
              </a:rPr>
              <a:t> ()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int k, m, n;</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a:t>
            </a:r>
            <a:r>
              <a:rPr lang="en-US" altLang="zh-CN" sz="2400" dirty="0">
                <a:solidFill>
                  <a:srgbClr val="0000FF"/>
                </a:solidFill>
                <a:latin typeface="Times New Roman" panose="02020603050405020304" pitchFamily="18" charset="0"/>
                <a:ea typeface="楷体_GB2312"/>
                <a:cs typeface="Times New Roman" panose="02020603050405020304" pitchFamily="18" charset="0"/>
              </a:rPr>
              <a:t>//</a:t>
            </a:r>
            <a:r>
              <a:rPr lang="zh-CN" altLang="en-US" sz="2400" dirty="0">
                <a:solidFill>
                  <a:srgbClr val="0000FF"/>
                </a:solidFill>
                <a:latin typeface="Times New Roman" panose="02020603050405020304" pitchFamily="18" charset="0"/>
                <a:ea typeface="楷体_GB2312"/>
                <a:cs typeface="Times New Roman" panose="02020603050405020304" pitchFamily="18" charset="0"/>
              </a:rPr>
              <a:t>指定</a:t>
            </a:r>
            <a:r>
              <a:rPr lang="en-US" altLang="zh-CN" sz="2400" dirty="0">
                <a:solidFill>
                  <a:srgbClr val="0000FF"/>
                </a:solidFill>
                <a:latin typeface="Times New Roman" panose="02020603050405020304" pitchFamily="18" charset="0"/>
                <a:ea typeface="楷体_GB2312"/>
                <a:cs typeface="Times New Roman" panose="02020603050405020304" pitchFamily="18" charset="0"/>
              </a:rPr>
              <a:t>n</a:t>
            </a:r>
            <a:r>
              <a:rPr lang="zh-CN" altLang="en-US" sz="2400" dirty="0">
                <a:solidFill>
                  <a:srgbClr val="0000FF"/>
                </a:solidFill>
                <a:latin typeface="Times New Roman" panose="02020603050405020304" pitchFamily="18" charset="0"/>
                <a:ea typeface="楷体_GB2312"/>
                <a:cs typeface="Times New Roman" panose="02020603050405020304" pitchFamily="18" charset="0"/>
              </a:rPr>
              <a:t>的内容可以被修改</a:t>
            </a:r>
            <a:endParaRPr lang="en-US" altLang="zh-CN" sz="2400" dirty="0">
              <a:solidFill>
                <a:srgbClr val="0000FF"/>
              </a:solidFill>
              <a:latin typeface="Times New Roman" panose="02020603050405020304" pitchFamily="18" charset="0"/>
              <a:ea typeface="楷体_GB2312"/>
              <a:cs typeface="Times New Roman" panose="02020603050405020304" pitchFamily="18" charset="0"/>
            </a:endParaRPr>
          </a:p>
          <a:p>
            <a:pPr marL="0" indent="0" eaLnBrk="1" hangingPunct="1">
              <a:buFont typeface="Wingdings" panose="05000000000000000000" pitchFamily="2" charset="2"/>
              <a:buNone/>
              <a:defRPr/>
            </a:pPr>
            <a:r>
              <a:rPr lang="en-US" altLang="zh-CN" sz="2400" dirty="0">
                <a:solidFill>
                  <a:srgbClr val="0070C0"/>
                </a:solidFill>
                <a:latin typeface="Times New Roman" panose="02020603050405020304" pitchFamily="18" charset="0"/>
                <a:ea typeface="楷体_GB2312"/>
                <a:cs typeface="Times New Roman" panose="02020603050405020304" pitchFamily="18" charset="0"/>
              </a:rPr>
              <a:t>    </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 &amp;n] (int x) { n++; return </a:t>
            </a:r>
            <a:r>
              <a:rPr lang="en-US" altLang="zh-CN" sz="2400" b="1" dirty="0" err="1">
                <a:solidFill>
                  <a:srgbClr val="0070C0"/>
                </a:solidFill>
                <a:latin typeface="Times New Roman" panose="02020603050405020304" pitchFamily="18" charset="0"/>
                <a:ea typeface="楷体_GB2312"/>
                <a:cs typeface="Times New Roman" panose="02020603050405020304" pitchFamily="18" charset="0"/>
              </a:rPr>
              <a:t>x+k+m+n</a:t>
            </a:r>
            <a:r>
              <a:rPr lang="en-US" altLang="zh-CN" sz="2400" b="1" dirty="0">
                <a:solidFill>
                  <a:srgbClr val="0070C0"/>
                </a:solidFill>
                <a:latin typeface="Times New Roman" panose="02020603050405020304" pitchFamily="18" charset="0"/>
                <a:ea typeface="楷体_GB2312"/>
                <a:cs typeface="Times New Roman" panose="02020603050405020304" pitchFamily="18" charset="0"/>
              </a:rPr>
              <a:t>;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    ......</a:t>
            </a:r>
          </a:p>
          <a:p>
            <a:pPr marL="0" indent="0" eaLnBrk="1" hangingPunct="1">
              <a:buFont typeface="Wingdings" panose="05000000000000000000" pitchFamily="2" charset="2"/>
              <a:buNone/>
              <a:defRPr/>
            </a:pPr>
            <a:r>
              <a:rPr lang="en-US" altLang="zh-CN" sz="2400" dirty="0">
                <a:latin typeface="Times New Roman" panose="02020603050405020304" pitchFamily="18" charset="0"/>
                <a:ea typeface="楷体_GB2312"/>
                <a:cs typeface="Times New Roman" panose="02020603050405020304" pitchFamily="18" charset="0"/>
              </a:rPr>
              <a:t>}</a:t>
            </a:r>
          </a:p>
        </p:txBody>
      </p:sp>
      <p:sp>
        <p:nvSpPr>
          <p:cNvPr id="4" name="Rectangle 2">
            <a:extLst>
              <a:ext uri="{FF2B5EF4-FFF2-40B4-BE49-F238E27FC236}">
                <a16:creationId xmlns:a16="http://schemas.microsoft.com/office/drawing/2014/main" id="{31EE909A-E976-46EE-83E1-054413F1ED8B}"/>
              </a:ext>
            </a:extLst>
          </p:cNvPr>
          <p:cNvSpPr txBox="1">
            <a:spLocks noChangeArrowheads="1"/>
          </p:cNvSpPr>
          <p:nvPr/>
        </p:nvSpPr>
        <p:spPr bwMode="auto">
          <a:xfrm>
            <a:off x="1403648" y="332656"/>
            <a:ext cx="6881812" cy="774700"/>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4.6.4 </a:t>
            </a:r>
            <a:r>
              <a:rPr lang="zh-CN" altLang="en-US" sz="4000" kern="0" dirty="0">
                <a:solidFill>
                  <a:schemeClr val="tx2"/>
                </a:solidFill>
                <a:latin typeface="+mj-lt"/>
                <a:ea typeface="楷体_GB2312"/>
                <a:cs typeface="+mj-cs"/>
              </a:rPr>
              <a:t>匿名</a:t>
            </a:r>
            <a:r>
              <a:rPr lang="zh-CN" altLang="en-US" sz="4000" dirty="0">
                <a:solidFill>
                  <a:schemeClr val="tx2"/>
                </a:solidFill>
                <a:ea typeface="楷体_GB2312"/>
              </a:rPr>
              <a:t>函数</a:t>
            </a:r>
            <a:endParaRPr lang="zh-CN" altLang="en-US" sz="4000" kern="0" dirty="0">
              <a:solidFill>
                <a:schemeClr val="tx2"/>
              </a:solidFill>
              <a:latin typeface="Times New Roman" pitchFamily="18" charset="0"/>
              <a:ea typeface="楷体_GB2312"/>
              <a:cs typeface="Times New Roman" pitchFamily="18" charset="0"/>
            </a:endParaRPr>
          </a:p>
        </p:txBody>
      </p:sp>
      <p:sp>
        <p:nvSpPr>
          <p:cNvPr id="2" name="灯片编号占位符 1">
            <a:extLst>
              <a:ext uri="{FF2B5EF4-FFF2-40B4-BE49-F238E27FC236}">
                <a16:creationId xmlns:a16="http://schemas.microsoft.com/office/drawing/2014/main" id="{A9F67567-E3C1-4871-AFE4-CF3A0E3BDB7D}"/>
              </a:ext>
            </a:extLst>
          </p:cNvPr>
          <p:cNvSpPr>
            <a:spLocks noGrp="1"/>
          </p:cNvSpPr>
          <p:nvPr>
            <p:ph type="sldNum" sz="quarter" idx="12"/>
          </p:nvPr>
        </p:nvSpPr>
        <p:spPr/>
        <p:txBody>
          <a:bodyPr/>
          <a:lstStyle/>
          <a:p>
            <a:pPr>
              <a:defRPr/>
            </a:pPr>
            <a:fld id="{94D79B57-46CD-4E8B-94CA-92096A47F80F}" type="slidenum">
              <a:rPr lang="zh-CN" altLang="en-US" smtClean="0"/>
              <a:pPr>
                <a:defRPr/>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85E0-98D4-4021-8584-4D3E9B2E39E7}"/>
              </a:ext>
            </a:extLst>
          </p:cNvPr>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a:extLst>
              <a:ext uri="{FF2B5EF4-FFF2-40B4-BE49-F238E27FC236}">
                <a16:creationId xmlns:a16="http://schemas.microsoft.com/office/drawing/2014/main" id="{00C01C6E-1D39-464A-B235-4674039C8640}"/>
              </a:ext>
            </a:extLst>
          </p:cNvPr>
          <p:cNvSpPr>
            <a:spLocks noGrp="1"/>
          </p:cNvSpPr>
          <p:nvPr>
            <p:ph type="sldNum" sz="quarter" idx="12"/>
          </p:nvPr>
        </p:nvSpPr>
        <p:spPr/>
        <p:txBody>
          <a:bodyPr/>
          <a:lstStyle/>
          <a:p>
            <a:pPr>
              <a:defRPr/>
            </a:pPr>
            <a:fld id="{34F3B470-634D-4B21-93F2-53B70AA4FCC8}" type="slidenum">
              <a:rPr lang="zh-CN" altLang="en-US" smtClean="0"/>
              <a:pPr>
                <a:defRPr/>
              </a:pPr>
              <a:t>76</a:t>
            </a:fld>
            <a:endParaRPr lang="en-US" altLang="zh-CN" dirty="0"/>
          </a:p>
        </p:txBody>
      </p:sp>
    </p:spTree>
    <p:extLst>
      <p:ext uri="{BB962C8B-B14F-4D97-AF65-F5344CB8AC3E}">
        <p14:creationId xmlns:p14="http://schemas.microsoft.com/office/powerpoint/2010/main" val="343049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C4DDD21-1C36-4F9F-A59A-5FFAC65599BE}"/>
              </a:ext>
            </a:extLst>
          </p:cNvPr>
          <p:cNvSpPr>
            <a:spLocks noGrp="1" noChangeArrowheads="1"/>
          </p:cNvSpPr>
          <p:nvPr>
            <p:ph type="title" idx="4294967295"/>
          </p:nvPr>
        </p:nvSpPr>
        <p:spPr>
          <a:xfrm>
            <a:off x="1403648" y="26715"/>
            <a:ext cx="7010400" cy="1527175"/>
          </a:xfrm>
        </p:spPr>
        <p:txBody>
          <a:bodyPr/>
          <a:lstStyle/>
          <a:p>
            <a:pPr eaLnBrk="1" hangingPunct="1"/>
            <a:r>
              <a:rPr lang="zh-CN" altLang="zh-CN" dirty="0">
                <a:ea typeface="楷体_GB2312"/>
              </a:rPr>
              <a:t>本章内容</a:t>
            </a:r>
          </a:p>
        </p:txBody>
      </p:sp>
      <p:sp>
        <p:nvSpPr>
          <p:cNvPr id="13315" name="Rectangle 3">
            <a:extLst>
              <a:ext uri="{FF2B5EF4-FFF2-40B4-BE49-F238E27FC236}">
                <a16:creationId xmlns:a16="http://schemas.microsoft.com/office/drawing/2014/main" id="{F64B05DF-4CA7-4CA4-91BE-95874694EEAF}"/>
              </a:ext>
            </a:extLst>
          </p:cNvPr>
          <p:cNvSpPr>
            <a:spLocks noGrp="1" noChangeArrowheads="1"/>
          </p:cNvSpPr>
          <p:nvPr>
            <p:ph type="body" idx="4294967295"/>
          </p:nvPr>
        </p:nvSpPr>
        <p:spPr>
          <a:xfrm>
            <a:off x="971600" y="1851818"/>
            <a:ext cx="6003925" cy="3154363"/>
          </a:xfrm>
        </p:spPr>
        <p:txBody>
          <a:bodyPr/>
          <a:lstStyle/>
          <a:p>
            <a:pPr eaLnBrk="1" hangingPunct="1">
              <a:buFont typeface="Wingdings" panose="05000000000000000000" pitchFamily="2" charset="2"/>
              <a:buNone/>
            </a:pPr>
            <a:r>
              <a:rPr lang="en-US" altLang="zh-CN" sz="2800" dirty="0">
                <a:ea typeface="楷体_GB2312"/>
              </a:rPr>
              <a:t>4.1 </a:t>
            </a:r>
            <a:r>
              <a:rPr lang="zh-CN" altLang="en-US" sz="2800" dirty="0">
                <a:ea typeface="楷体_GB2312"/>
              </a:rPr>
              <a:t>过程式程序设计</a:t>
            </a:r>
          </a:p>
          <a:p>
            <a:pPr eaLnBrk="1" hangingPunct="1">
              <a:buFont typeface="Wingdings" panose="05000000000000000000" pitchFamily="2" charset="2"/>
              <a:buNone/>
            </a:pPr>
            <a:r>
              <a:rPr lang="en-US" altLang="zh-CN" sz="2800" b="1" dirty="0">
                <a:solidFill>
                  <a:srgbClr val="0070C0"/>
                </a:solidFill>
                <a:ea typeface="楷体_GB2312"/>
              </a:rPr>
              <a:t>4.2 C++</a:t>
            </a:r>
            <a:r>
              <a:rPr lang="zh-CN" altLang="en-US" sz="2800" b="1" dirty="0">
                <a:solidFill>
                  <a:srgbClr val="0070C0"/>
                </a:solidFill>
                <a:ea typeface="楷体_GB2312"/>
              </a:rPr>
              <a:t>函数</a:t>
            </a:r>
          </a:p>
          <a:p>
            <a:pPr eaLnBrk="1" hangingPunct="1">
              <a:buFont typeface="Wingdings" panose="05000000000000000000" pitchFamily="2" charset="2"/>
              <a:buNone/>
            </a:pPr>
            <a:r>
              <a:rPr lang="en-US" altLang="zh-CN" sz="2800" dirty="0">
                <a:latin typeface="楷体_GB2312" pitchFamily="1" charset="-122"/>
                <a:ea typeface="楷体_GB2312"/>
              </a:rPr>
              <a:t>4.3 </a:t>
            </a:r>
            <a:r>
              <a:rPr lang="zh-CN" altLang="en-US" sz="2800" dirty="0">
                <a:latin typeface="楷体_GB2312" pitchFamily="1" charset="-122"/>
                <a:ea typeface="楷体_GB2312"/>
              </a:rPr>
              <a:t>标识符的作用域与变量的生存期</a:t>
            </a:r>
          </a:p>
          <a:p>
            <a:pPr eaLnBrk="1" hangingPunct="1">
              <a:buFont typeface="Wingdings" panose="05000000000000000000" pitchFamily="2" charset="2"/>
              <a:buNone/>
            </a:pPr>
            <a:r>
              <a:rPr lang="en-US" altLang="zh-CN" sz="2800" dirty="0">
                <a:latin typeface="楷体_GB2312" pitchFamily="1" charset="-122"/>
                <a:ea typeface="楷体_GB2312"/>
              </a:rPr>
              <a:t>4.4 </a:t>
            </a:r>
            <a:r>
              <a:rPr lang="zh-CN" altLang="en-US" sz="2800" dirty="0">
                <a:latin typeface="楷体_GB2312" pitchFamily="1" charset="-122"/>
                <a:ea typeface="楷体_GB2312"/>
              </a:rPr>
              <a:t>递归函数</a:t>
            </a:r>
          </a:p>
          <a:p>
            <a:pPr eaLnBrk="1" hangingPunct="1">
              <a:buFont typeface="Wingdings" panose="05000000000000000000" pitchFamily="2" charset="2"/>
              <a:buNone/>
            </a:pPr>
            <a:r>
              <a:rPr lang="en-US" altLang="zh-CN" sz="2800" dirty="0">
                <a:latin typeface="楷体_GB2312" pitchFamily="1" charset="-122"/>
                <a:ea typeface="楷体_GB2312"/>
              </a:rPr>
              <a:t>4.5 </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楷体_GB2312" pitchFamily="1" charset="-122"/>
                <a:ea typeface="楷体_GB2312"/>
              </a:rPr>
              <a:t>标准库函数</a:t>
            </a:r>
          </a:p>
          <a:p>
            <a:pPr eaLnBrk="1" hangingPunct="1">
              <a:buFont typeface="Wingdings" panose="05000000000000000000" pitchFamily="2" charset="2"/>
              <a:buNone/>
            </a:pPr>
            <a:r>
              <a:rPr lang="en-US" altLang="zh-CN" sz="2800" dirty="0">
                <a:latin typeface="楷体_GB2312" pitchFamily="1" charset="-122"/>
                <a:ea typeface="楷体_GB2312"/>
              </a:rPr>
              <a:t>4.6 </a:t>
            </a:r>
            <a:r>
              <a:rPr lang="zh-CN" altLang="en-US" sz="2800" dirty="0">
                <a:latin typeface="楷体_GB2312" pitchFamily="1" charset="-122"/>
                <a:ea typeface="楷体_GB2312"/>
              </a:rPr>
              <a:t>函数的进一步讨论</a:t>
            </a:r>
          </a:p>
        </p:txBody>
      </p:sp>
      <p:sp>
        <p:nvSpPr>
          <p:cNvPr id="2" name="灯片编号占位符 1">
            <a:extLst>
              <a:ext uri="{FF2B5EF4-FFF2-40B4-BE49-F238E27FC236}">
                <a16:creationId xmlns:a16="http://schemas.microsoft.com/office/drawing/2014/main" id="{55E52782-B01B-4538-A385-88CB197412F8}"/>
              </a:ext>
            </a:extLst>
          </p:cNvPr>
          <p:cNvSpPr>
            <a:spLocks noGrp="1"/>
          </p:cNvSpPr>
          <p:nvPr>
            <p:ph type="sldNum" sz="quarter" idx="12"/>
          </p:nvPr>
        </p:nvSpPr>
        <p:spPr/>
        <p:txBody>
          <a:bodyPr/>
          <a:lstStyle/>
          <a:p>
            <a:pPr>
              <a:defRPr/>
            </a:pPr>
            <a:fld id="{94D79B57-46CD-4E8B-94CA-92096A47F80F}" type="slidenum">
              <a:rPr lang="zh-CN" altLang="en-US"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8F62916A-CC4A-4993-A485-BAC9D1D89B6F}"/>
              </a:ext>
            </a:extLst>
          </p:cNvPr>
          <p:cNvSpPr>
            <a:spLocks noGrp="1" noChangeArrowheads="1"/>
          </p:cNvSpPr>
          <p:nvPr>
            <p:ph type="body" idx="4294967295"/>
          </p:nvPr>
        </p:nvSpPr>
        <p:spPr>
          <a:xfrm>
            <a:off x="467544" y="1772816"/>
            <a:ext cx="8474298" cy="3672408"/>
          </a:xfrm>
        </p:spPr>
        <p:txBody>
          <a:bodyPr/>
          <a:lstStyle/>
          <a:p>
            <a:pPr eaLnBrk="1" hangingPunct="1">
              <a:defRPr/>
            </a:pPr>
            <a:r>
              <a:rPr lang="zh-CN" altLang="en-US" sz="2800" dirty="0">
                <a:latin typeface="楷体_GB2312"/>
                <a:ea typeface="楷体_GB2312"/>
                <a:cs typeface="Times New Roman" panose="02020603050405020304" pitchFamily="18" charset="0"/>
              </a:rPr>
              <a:t>函数是</a:t>
            </a:r>
            <a:r>
              <a:rPr lang="en-US" altLang="zh-CN" sz="2800" dirty="0">
                <a:latin typeface="楷体_GB2312"/>
                <a:ea typeface="楷体_GB2312"/>
                <a:cs typeface="Times New Roman" panose="02020603050405020304" pitchFamily="18" charset="0"/>
              </a:rPr>
              <a:t>C++</a:t>
            </a:r>
            <a:r>
              <a:rPr lang="zh-CN" altLang="en-US" sz="2800" dirty="0">
                <a:latin typeface="楷体_GB2312"/>
                <a:ea typeface="楷体_GB2312"/>
                <a:cs typeface="Times New Roman" panose="02020603050405020304" pitchFamily="18" charset="0"/>
              </a:rPr>
              <a:t>用于实现子程序的语言成分。</a:t>
            </a:r>
            <a:endParaRPr lang="en-US" altLang="zh-CN" sz="2800" dirty="0">
              <a:latin typeface="楷体_GB2312"/>
              <a:ea typeface="楷体_GB2312"/>
              <a:cs typeface="Times New Roman" panose="02020603050405020304" pitchFamily="18" charset="0"/>
            </a:endParaRPr>
          </a:p>
          <a:p>
            <a:pPr eaLnBrk="1" hangingPunct="1">
              <a:defRPr/>
            </a:pPr>
            <a:r>
              <a:rPr lang="zh-CN" altLang="en-US" sz="2800" dirty="0">
                <a:latin typeface="楷体_GB2312"/>
                <a:ea typeface="楷体_GB2312"/>
                <a:cs typeface="Times New Roman" panose="02020603050405020304" pitchFamily="18" charset="0"/>
              </a:rPr>
              <a:t>函数定义的</a:t>
            </a:r>
            <a:r>
              <a:rPr lang="zh-CN" altLang="en-US" sz="2800" dirty="0">
                <a:solidFill>
                  <a:srgbClr val="FF0000"/>
                </a:solidFill>
                <a:latin typeface="楷体_GB2312"/>
                <a:ea typeface="楷体_GB2312"/>
                <a:cs typeface="Times New Roman" panose="02020603050405020304" pitchFamily="18" charset="0"/>
              </a:rPr>
              <a:t>格式</a:t>
            </a:r>
            <a:r>
              <a:rPr lang="zh-CN" altLang="en-US" sz="2800" dirty="0">
                <a:latin typeface="楷体_GB2312"/>
                <a:ea typeface="楷体_GB2312"/>
                <a:cs typeface="Times New Roman" panose="02020603050405020304" pitchFamily="18" charset="0"/>
              </a:rPr>
              <a:t>如下：</a:t>
            </a:r>
            <a:endParaRPr lang="en-US" altLang="zh-CN" sz="2800" dirty="0">
              <a:latin typeface="楷体_GB2312"/>
              <a:ea typeface="楷体_GB2312"/>
              <a:cs typeface="Times New Roman" panose="02020603050405020304" pitchFamily="18" charset="0"/>
            </a:endParaRPr>
          </a:p>
          <a:p>
            <a:pPr eaLnBrk="1" hangingPunct="1">
              <a:defRPr/>
            </a:pPr>
            <a:endParaRPr lang="zh-CN" altLang="en-US" sz="1000" dirty="0">
              <a:latin typeface="楷体_GB2312"/>
              <a:ea typeface="楷体_GB2312"/>
              <a:cs typeface="Times New Roman" panose="02020603050405020304" pitchFamily="18" charset="0"/>
            </a:endParaRPr>
          </a:p>
          <a:p>
            <a:pPr lvl="1" eaLnBrk="1" hangingPunct="1">
              <a:lnSpc>
                <a:spcPct val="120000"/>
              </a:lnSpc>
              <a:buFont typeface="Wingdings" panose="05000000000000000000" pitchFamily="2" charset="2"/>
              <a:buChar char="l"/>
              <a:defRPr/>
            </a:pPr>
            <a:r>
              <a:rPr lang="en-US" altLang="zh-CN" sz="2400" dirty="0">
                <a:solidFill>
                  <a:srgbClr val="0070C0"/>
                </a:solidFill>
                <a:latin typeface="楷体_GB2312"/>
                <a:ea typeface="楷体_GB2312"/>
              </a:rPr>
              <a:t>&lt;</a:t>
            </a:r>
            <a:r>
              <a:rPr lang="zh-CN" altLang="en-US" sz="2400" dirty="0">
                <a:solidFill>
                  <a:srgbClr val="0070C0"/>
                </a:solidFill>
                <a:latin typeface="楷体_GB2312"/>
                <a:ea typeface="楷体_GB2312"/>
              </a:rPr>
              <a:t>返回值类型</a:t>
            </a:r>
            <a:r>
              <a:rPr lang="en-US" altLang="zh-CN" sz="2400" dirty="0">
                <a:solidFill>
                  <a:srgbClr val="0070C0"/>
                </a:solidFill>
                <a:latin typeface="楷体_GB2312"/>
                <a:ea typeface="楷体_GB2312"/>
              </a:rPr>
              <a:t>&gt; &lt;</a:t>
            </a:r>
            <a:r>
              <a:rPr lang="zh-CN" altLang="en-US" sz="2400" dirty="0">
                <a:solidFill>
                  <a:srgbClr val="0070C0"/>
                </a:solidFill>
                <a:latin typeface="楷体_GB2312"/>
                <a:ea typeface="楷体_GB2312"/>
              </a:rPr>
              <a:t>函数名</a:t>
            </a:r>
            <a:r>
              <a:rPr lang="en-US" altLang="zh-CN" sz="2400" dirty="0">
                <a:solidFill>
                  <a:srgbClr val="0070C0"/>
                </a:solidFill>
                <a:latin typeface="楷体_GB2312"/>
                <a:ea typeface="楷体_GB2312"/>
              </a:rPr>
              <a:t>&gt; (&lt;</a:t>
            </a:r>
            <a:r>
              <a:rPr lang="zh-CN" altLang="en-US" sz="2400" dirty="0">
                <a:solidFill>
                  <a:srgbClr val="0070C0"/>
                </a:solidFill>
                <a:latin typeface="楷体_GB2312"/>
                <a:ea typeface="楷体_GB2312"/>
              </a:rPr>
              <a:t>形式参数表</a:t>
            </a:r>
            <a:r>
              <a:rPr lang="en-US" altLang="zh-CN" sz="2400" dirty="0">
                <a:solidFill>
                  <a:srgbClr val="0070C0"/>
                </a:solidFill>
                <a:latin typeface="楷体_GB2312"/>
                <a:ea typeface="楷体_GB2312"/>
              </a:rPr>
              <a:t>&gt;) &lt;</a:t>
            </a:r>
            <a:r>
              <a:rPr lang="zh-CN" altLang="en-US" sz="2400" dirty="0">
                <a:solidFill>
                  <a:srgbClr val="0070C0"/>
                </a:solidFill>
                <a:latin typeface="楷体_GB2312"/>
                <a:ea typeface="楷体_GB2312"/>
              </a:rPr>
              <a:t>函数体</a:t>
            </a:r>
            <a:r>
              <a:rPr lang="en-US" altLang="zh-CN" sz="2400" dirty="0">
                <a:solidFill>
                  <a:srgbClr val="0070C0"/>
                </a:solidFill>
                <a:latin typeface="楷体_GB2312"/>
                <a:ea typeface="楷体_GB2312"/>
              </a:rPr>
              <a:t>&gt;</a:t>
            </a:r>
          </a:p>
          <a:p>
            <a:pPr lvl="1" eaLnBrk="1" hangingPunct="1">
              <a:lnSpc>
                <a:spcPct val="120000"/>
              </a:lnSpc>
              <a:buFont typeface="Wingdings" panose="05000000000000000000" pitchFamily="2" charset="2"/>
              <a:buChar char="l"/>
              <a:defRPr/>
            </a:pPr>
            <a:endParaRPr lang="en-US" altLang="zh-CN" sz="1000" dirty="0">
              <a:solidFill>
                <a:srgbClr val="0070C0"/>
              </a:solidFill>
              <a:latin typeface="楷体_GB2312"/>
              <a:ea typeface="楷体_GB2312"/>
            </a:endParaRPr>
          </a:p>
          <a:p>
            <a:pPr marL="57150" indent="0" eaLnBrk="1" hangingPunct="1">
              <a:lnSpc>
                <a:spcPct val="120000"/>
              </a:lnSpc>
              <a:buSzPct val="100000"/>
              <a:buFont typeface="Wingdings" panose="05000000000000000000" pitchFamily="2" charset="2"/>
              <a:buNone/>
              <a:defRPr/>
            </a:pPr>
            <a:r>
              <a:rPr lang="en-US" altLang="zh-CN" sz="2000" dirty="0">
                <a:solidFill>
                  <a:srgbClr val="0070C0"/>
                </a:solidFill>
                <a:latin typeface="楷体_GB2312"/>
                <a:ea typeface="楷体_GB2312"/>
                <a:cs typeface="Times New Roman" panose="02020603050405020304" pitchFamily="18" charset="0"/>
              </a:rPr>
              <a:t>           &lt;</a:t>
            </a:r>
            <a:r>
              <a:rPr lang="zh-CN" altLang="en-US" sz="2000" dirty="0">
                <a:solidFill>
                  <a:srgbClr val="0070C0"/>
                </a:solidFill>
                <a:latin typeface="楷体_GB2312"/>
                <a:ea typeface="楷体_GB2312"/>
                <a:cs typeface="Times New Roman" panose="02020603050405020304" pitchFamily="18" charset="0"/>
              </a:rPr>
              <a:t>形式参数表</a:t>
            </a:r>
            <a:r>
              <a:rPr lang="en-US" altLang="zh-CN" sz="2000" dirty="0">
                <a:solidFill>
                  <a:srgbClr val="0070C0"/>
                </a:solidFill>
                <a:latin typeface="楷体_GB2312"/>
                <a:ea typeface="楷体_GB2312"/>
                <a:cs typeface="Times New Roman" panose="02020603050405020304" pitchFamily="18" charset="0"/>
              </a:rPr>
              <a:t>&gt; := &lt;</a:t>
            </a:r>
            <a:r>
              <a:rPr lang="zh-CN" altLang="en-US" sz="2000" dirty="0">
                <a:solidFill>
                  <a:srgbClr val="0070C0"/>
                </a:solidFill>
                <a:latin typeface="楷体_GB2312"/>
                <a:ea typeface="楷体_GB2312"/>
                <a:cs typeface="Times New Roman" panose="02020603050405020304" pitchFamily="18" charset="0"/>
              </a:rPr>
              <a:t>类型</a:t>
            </a:r>
            <a:r>
              <a:rPr lang="en-US" altLang="zh-CN" sz="2000" dirty="0">
                <a:solidFill>
                  <a:srgbClr val="0070C0"/>
                </a:solidFill>
                <a:latin typeface="楷体_GB2312"/>
                <a:ea typeface="楷体_GB2312"/>
                <a:cs typeface="Times New Roman" panose="02020603050405020304" pitchFamily="18" charset="0"/>
              </a:rPr>
              <a:t>&gt; &lt;</a:t>
            </a:r>
            <a:r>
              <a:rPr lang="zh-CN" altLang="en-US" sz="2000" dirty="0">
                <a:solidFill>
                  <a:srgbClr val="0070C0"/>
                </a:solidFill>
                <a:latin typeface="楷体_GB2312"/>
                <a:ea typeface="楷体_GB2312"/>
                <a:cs typeface="Times New Roman" panose="02020603050405020304" pitchFamily="18" charset="0"/>
              </a:rPr>
              <a:t>参数名</a:t>
            </a:r>
            <a:r>
              <a:rPr lang="en-US" altLang="zh-CN" sz="2000" dirty="0">
                <a:solidFill>
                  <a:srgbClr val="0070C0"/>
                </a:solidFill>
                <a:latin typeface="楷体_GB2312"/>
                <a:ea typeface="楷体_GB2312"/>
                <a:cs typeface="Times New Roman" panose="02020603050405020304" pitchFamily="18" charset="0"/>
              </a:rPr>
              <a:t>&gt;</a:t>
            </a:r>
            <a:r>
              <a:rPr lang="zh-CN" altLang="en-US" sz="2000" dirty="0">
                <a:solidFill>
                  <a:srgbClr val="0070C0"/>
                </a:solidFill>
                <a:latin typeface="楷体_GB2312"/>
                <a:ea typeface="楷体_GB2312"/>
                <a:cs typeface="Times New Roman" panose="02020603050405020304" pitchFamily="18" charset="0"/>
              </a:rPr>
              <a:t>，</a:t>
            </a:r>
            <a:r>
              <a:rPr lang="en-US" altLang="zh-CN" sz="2000" dirty="0">
                <a:solidFill>
                  <a:srgbClr val="0070C0"/>
                </a:solidFill>
                <a:latin typeface="楷体_GB2312"/>
                <a:ea typeface="楷体_GB2312"/>
                <a:cs typeface="Times New Roman" panose="02020603050405020304" pitchFamily="18" charset="0"/>
              </a:rPr>
              <a:t>…</a:t>
            </a:r>
          </a:p>
          <a:p>
            <a:pPr marL="57150" indent="0" eaLnBrk="1" hangingPunct="1">
              <a:lnSpc>
                <a:spcPct val="120000"/>
              </a:lnSpc>
              <a:buSzPct val="100000"/>
              <a:buFont typeface="Wingdings" panose="05000000000000000000" pitchFamily="2" charset="2"/>
              <a:buNone/>
              <a:defRPr/>
            </a:pPr>
            <a:r>
              <a:rPr lang="en-US" altLang="zh-CN" sz="2000" dirty="0">
                <a:solidFill>
                  <a:srgbClr val="0070C0"/>
                </a:solidFill>
                <a:latin typeface="楷体_GB2312"/>
                <a:ea typeface="楷体_GB2312"/>
                <a:cs typeface="Times New Roman" panose="02020603050405020304" pitchFamily="18" charset="0"/>
              </a:rPr>
              <a:t>           &lt;</a:t>
            </a:r>
            <a:r>
              <a:rPr lang="zh-CN" altLang="en-US" sz="2000" dirty="0">
                <a:solidFill>
                  <a:srgbClr val="0070C0"/>
                </a:solidFill>
                <a:latin typeface="楷体_GB2312"/>
                <a:ea typeface="楷体_GB2312"/>
                <a:cs typeface="Times New Roman" panose="02020603050405020304" pitchFamily="18" charset="0"/>
              </a:rPr>
              <a:t>函数体</a:t>
            </a:r>
            <a:r>
              <a:rPr lang="en-US" altLang="zh-CN" sz="2000" dirty="0">
                <a:solidFill>
                  <a:srgbClr val="0070C0"/>
                </a:solidFill>
                <a:latin typeface="楷体_GB2312"/>
                <a:ea typeface="楷体_GB2312"/>
                <a:cs typeface="Times New Roman" panose="02020603050405020304" pitchFamily="18" charset="0"/>
              </a:rPr>
              <a:t>&gt; := &lt;</a:t>
            </a:r>
            <a:r>
              <a:rPr lang="zh-CN" altLang="en-US" sz="2000" dirty="0">
                <a:solidFill>
                  <a:srgbClr val="0070C0"/>
                </a:solidFill>
                <a:latin typeface="楷体_GB2312"/>
                <a:ea typeface="楷体_GB2312"/>
                <a:cs typeface="Times New Roman" panose="02020603050405020304" pitchFamily="18" charset="0"/>
              </a:rPr>
              <a:t>复合语句</a:t>
            </a:r>
            <a:r>
              <a:rPr lang="en-US" altLang="zh-CN" sz="2000" dirty="0">
                <a:solidFill>
                  <a:srgbClr val="0070C0"/>
                </a:solidFill>
                <a:latin typeface="楷体_GB2312"/>
                <a:ea typeface="楷体_GB2312"/>
                <a:cs typeface="Times New Roman" panose="02020603050405020304" pitchFamily="18" charset="0"/>
              </a:rPr>
              <a:t>&gt;</a:t>
            </a:r>
          </a:p>
          <a:p>
            <a:pPr marL="57150" indent="0" eaLnBrk="1" hangingPunct="1">
              <a:lnSpc>
                <a:spcPct val="120000"/>
              </a:lnSpc>
              <a:buSzPct val="100000"/>
              <a:buFont typeface="Wingdings" panose="05000000000000000000" pitchFamily="2" charset="2"/>
              <a:buNone/>
              <a:defRPr/>
            </a:pPr>
            <a:endParaRPr lang="en-US" altLang="zh-CN" sz="2400" b="1" dirty="0">
              <a:solidFill>
                <a:srgbClr val="0070C0"/>
              </a:solidFill>
              <a:latin typeface="楷体_GB2312"/>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EEAD8ACB-BF8F-422A-B244-551F2EBE0CC3}"/>
              </a:ext>
            </a:extLst>
          </p:cNvPr>
          <p:cNvSpPr txBox="1">
            <a:spLocks noChangeArrowheads="1"/>
          </p:cNvSpPr>
          <p:nvPr/>
        </p:nvSpPr>
        <p:spPr bwMode="auto">
          <a:xfrm>
            <a:off x="1331640" y="2961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4.2.1 </a:t>
            </a:r>
            <a:r>
              <a:rPr lang="zh-CN" altLang="en-US" sz="4000" kern="0" dirty="0">
                <a:solidFill>
                  <a:schemeClr val="tx2"/>
                </a:solidFill>
                <a:latin typeface="楷体_GB2312"/>
                <a:ea typeface="楷体_GB2312"/>
                <a:cs typeface="+mj-cs"/>
              </a:rPr>
              <a:t>函数的定义</a:t>
            </a:r>
            <a:endParaRPr lang="zh-CN" altLang="zh-CN" sz="4000" kern="0" dirty="0">
              <a:solidFill>
                <a:schemeClr val="tx2"/>
              </a:solidFill>
              <a:latin typeface="楷体_GB2312"/>
              <a:ea typeface="楷体_GB2312"/>
              <a:cs typeface="+mj-cs"/>
            </a:endParaRPr>
          </a:p>
        </p:txBody>
      </p:sp>
      <p:sp>
        <p:nvSpPr>
          <p:cNvPr id="2" name="灯片编号占位符 1">
            <a:extLst>
              <a:ext uri="{FF2B5EF4-FFF2-40B4-BE49-F238E27FC236}">
                <a16:creationId xmlns:a16="http://schemas.microsoft.com/office/drawing/2014/main" id="{B2D5E293-46AA-4F3B-9901-8A3E1566F9D0}"/>
              </a:ext>
            </a:extLst>
          </p:cNvPr>
          <p:cNvSpPr>
            <a:spLocks noGrp="1"/>
          </p:cNvSpPr>
          <p:nvPr>
            <p:ph type="sldNum" sz="quarter" idx="12"/>
          </p:nvPr>
        </p:nvSpPr>
        <p:spPr/>
        <p:txBody>
          <a:bodyPr/>
          <a:lstStyle/>
          <a:p>
            <a:pPr>
              <a:defRPr/>
            </a:pPr>
            <a:fld id="{94D79B57-46CD-4E8B-94CA-92096A47F80F}" type="slidenum">
              <a:rPr lang="zh-CN" altLang="en-US" smtClean="0"/>
              <a:pPr>
                <a:defRPr/>
              </a:pPr>
              <a:t>9</a:t>
            </a:fld>
            <a:endParaRPr lang="en-US" altLang="zh-CN"/>
          </a:p>
        </p:txBody>
      </p:sp>
    </p:spTree>
  </p:cSld>
  <p:clrMapOvr>
    <a:masterClrMapping/>
  </p:clrMapOvr>
</p:sld>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MU_Theme_4_3" id="{1C527275-ECAD-42BD-B9CA-77F83F29C23F}" vid="{A447C622-6C11-4A24-81A1-7A3CB87388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XMU_Theme_4_3</Template>
  <TotalTime>3706</TotalTime>
  <Pages>0</Pages>
  <Words>6446</Words>
  <Characters>0</Characters>
  <Application>Microsoft Office PowerPoint</Application>
  <DocSecurity>0</DocSecurity>
  <PresentationFormat>On-screen Show (4:3)</PresentationFormat>
  <Lines>0</Lines>
  <Paragraphs>871</Paragraphs>
  <Slides>76</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宋体</vt:lpstr>
      <vt:lpstr>楷体_GB2312</vt:lpstr>
      <vt:lpstr>等线 Light</vt:lpstr>
      <vt:lpstr>AngsanaUPC</vt:lpstr>
      <vt:lpstr>Arial</vt:lpstr>
      <vt:lpstr>Calibri Light</vt:lpstr>
      <vt:lpstr>Courier New</vt:lpstr>
      <vt:lpstr>Times New Roman</vt:lpstr>
      <vt:lpstr>Verdana</vt:lpstr>
      <vt:lpstr>Wingdings</vt:lpstr>
      <vt:lpstr>XMU_Theme_4_3</vt:lpstr>
      <vt:lpstr>面向对象程序设计 (C++) Object-Oriented Programming (C++)</vt:lpstr>
      <vt:lpstr>第四章 过程抽象-函数</vt:lpstr>
      <vt:lpstr>本章内容</vt:lpstr>
      <vt:lpstr>本章内容</vt:lpstr>
      <vt:lpstr>4.1.1 过程式程序设计的过程</vt:lpstr>
      <vt:lpstr>4.1.2 子程序</vt:lpstr>
      <vt:lpstr>4.1.2 子程序间的数据传递</vt:lpstr>
      <vt:lpstr>本章内容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本章内容</vt:lpstr>
      <vt:lpstr>PowerPoint Presentation</vt:lpstr>
      <vt:lpstr>PowerPoint Presentation</vt:lpstr>
      <vt:lpstr>PowerPoint Presentation</vt:lpstr>
      <vt:lpstr>局部作用域</vt:lpstr>
      <vt:lpstr>全局作用域</vt:lpstr>
      <vt:lpstr>PowerPoint Presentation</vt:lpstr>
      <vt:lpstr>文件作用域</vt:lpstr>
      <vt:lpstr>文件作用域</vt:lpstr>
      <vt:lpstr>函数作用域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本章内容</vt:lpstr>
      <vt:lpstr>PowerPoint Presentation</vt:lpstr>
      <vt:lpstr>PowerPoint Presentation</vt:lpstr>
      <vt:lpstr>PowerPoint Presentation</vt:lpstr>
      <vt:lpstr>例：求第n个Fibonacci数（递归解法）</vt:lpstr>
      <vt:lpstr>PowerPoint Presentation</vt:lpstr>
      <vt:lpstr>PowerPoint Presentation</vt:lpstr>
      <vt:lpstr>例：解汉诺塔问题</vt:lpstr>
      <vt:lpstr>PowerPoint Presentation</vt:lpstr>
      <vt:lpstr>PowerPoint Presentation</vt:lpstr>
      <vt:lpstr>本章内容</vt:lpstr>
      <vt:lpstr>4.5 C++标准库函数</vt:lpstr>
      <vt:lpstr>4.5 C++标准库函数</vt:lpstr>
      <vt:lpstr>4.5 C++标准库函数</vt:lpstr>
      <vt:lpstr>本章内容</vt:lpstr>
      <vt:lpstr>4.6 函数的进一步讨论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vector>
  </TitlesOfParts>
  <Manager/>
  <Company>CSD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subject/>
  <dc:creator>Jinsong Su</dc:creator>
  <cp:keywords/>
  <dc:description/>
  <cp:lastModifiedBy>yinran chen</cp:lastModifiedBy>
  <cp:revision>709</cp:revision>
  <dcterms:created xsi:type="dcterms:W3CDTF">2005-02-20T09:54:04Z</dcterms:created>
  <dcterms:modified xsi:type="dcterms:W3CDTF">2024-03-17T15:21:51Z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2052-9.1.0.4984</vt:lpwstr>
  </property>
</Properties>
</file>