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6"/>
  </p:notesMasterIdLst>
  <p:sldIdLst>
    <p:sldId id="655" r:id="rId2"/>
    <p:sldId id="344" r:id="rId3"/>
    <p:sldId id="748" r:id="rId4"/>
    <p:sldId id="730" r:id="rId5"/>
    <p:sldId id="749" r:id="rId6"/>
    <p:sldId id="731" r:id="rId7"/>
    <p:sldId id="732" r:id="rId8"/>
    <p:sldId id="733" r:id="rId9"/>
    <p:sldId id="734" r:id="rId10"/>
    <p:sldId id="750" r:id="rId11"/>
    <p:sldId id="735" r:id="rId12"/>
    <p:sldId id="736" r:id="rId13"/>
    <p:sldId id="738" r:id="rId14"/>
    <p:sldId id="740" r:id="rId15"/>
    <p:sldId id="739" r:id="rId16"/>
    <p:sldId id="741" r:id="rId17"/>
    <p:sldId id="742" r:id="rId18"/>
    <p:sldId id="743" r:id="rId19"/>
    <p:sldId id="751" r:id="rId20"/>
    <p:sldId id="752" r:id="rId21"/>
    <p:sldId id="744" r:id="rId22"/>
    <p:sldId id="745" r:id="rId23"/>
    <p:sldId id="746" r:id="rId24"/>
    <p:sldId id="747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FFCC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47" autoAdjust="0"/>
  </p:normalViewPr>
  <p:slideViewPr>
    <p:cSldViewPr>
      <p:cViewPr varScale="1">
        <p:scale>
          <a:sx n="104" d="100"/>
          <a:sy n="104" d="100"/>
        </p:scale>
        <p:origin x="1824" y="96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33BAB04-3658-4172-B783-1B0AE6C770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D6F3153-0DAA-4E7C-9FF6-CB07E25014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9A2020C-06D2-47EB-B818-83F7F0F5D28B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B5628D0-D5F1-4F75-B3B6-F5516AFD1589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D91685F-82AE-4668-ADBA-484F97F549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971671C-2C61-45B4-B672-0C950FA94A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F5F7F3-AC06-4009-89FE-2DB445E93B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EBF113A-F8B4-436D-91C2-A5634ACA13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71255DD1-C0B3-451D-B08A-E054FD5E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5F32B4EE-D334-4741-983C-F3B48BCD85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DCDD4B08-2815-4304-BADD-D72A878F3CC4}" type="slidenum">
              <a:rPr lang="zh-CN" altLang="en-US" smtClean="0">
                <a:ea typeface="宋体" panose="02010600030101010101" pitchFamily="2" charset="-122"/>
              </a:rPr>
              <a:pPr/>
              <a:t>3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FB57DE6D-A161-4846-B02B-919E061E8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6F9EA13E-DA35-4506-8FC5-A8D96FE00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E3D78BB8-DDBB-411E-8377-6FEB66C87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7F5EB5A5-6973-4CA7-9F9C-DFDDEAA4FAB9}" type="slidenum">
              <a:rPr lang="zh-CN" altLang="en-US" smtClean="0">
                <a:ea typeface="宋体" panose="02010600030101010101" pitchFamily="2" charset="-122"/>
              </a:rPr>
              <a:pPr/>
              <a:t>5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8EF37E6B-87F3-4F20-BCA3-23EC54D227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9C85CDF-3C40-495C-A9FF-E4C56E852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69B722BE-ADE0-4A86-9E9F-21E81834E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FA534C7E-5C73-4C13-84F9-0FAD020A868B}" type="slidenum">
              <a:rPr lang="zh-CN" altLang="en-US" smtClean="0">
                <a:ea typeface="宋体" panose="02010600030101010101" pitchFamily="2" charset="-122"/>
              </a:rPr>
              <a:pPr/>
              <a:t>8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09384E55-2465-4961-ADB0-5E0E4D8CFA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D730BF44-9DCB-4ACB-AA24-8C5CBC84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9B58DCF6-9510-4B96-B20C-14ADE3001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983EC070-20B1-4FB7-929B-E31CC67024FA}" type="slidenum">
              <a:rPr lang="zh-CN" altLang="en-US" smtClean="0">
                <a:ea typeface="宋体" panose="02010600030101010101" pitchFamily="2" charset="-122"/>
              </a:rPr>
              <a:pPr/>
              <a:t>9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D16DE6D1-5BC4-4E88-B80C-5277BBB1EB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BD32968F-9936-40A1-AE56-608452794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29720F84-9B95-44DD-A323-DF6C78CE1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8BF50B5F-9835-4366-8D7D-C5ED1D6C6B1C}" type="slidenum">
              <a:rPr lang="zh-CN" altLang="en-US" smtClean="0">
                <a:ea typeface="宋体" panose="02010600030101010101" pitchFamily="2" charset="-122"/>
              </a:rPr>
              <a:pPr/>
              <a:t>13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21154772-C894-44E6-B535-0E26963181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72D0FC5F-523F-448A-AFE1-E57504ECC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BA52F120-47CB-46DB-8C1A-FF0FAAD315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019D18DF-522E-4ADA-9DB6-EF2EAED86CBE}" type="slidenum">
              <a:rPr lang="zh-CN" altLang="en-US" smtClean="0">
                <a:ea typeface="宋体" panose="02010600030101010101" pitchFamily="2" charset="-122"/>
              </a:rPr>
              <a:pPr/>
              <a:t>18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3E080774-4CA5-45D2-8F9B-15F260DEB0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E7239200-35ED-4AB7-BB05-98967654D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79F3CCA4-199B-443B-8292-C5C69DDA5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EB1869D8-B15F-4002-B1A3-E7810B5BFC43}" type="slidenum">
              <a:rPr lang="zh-CN" altLang="en-US" smtClean="0">
                <a:ea typeface="宋体" panose="02010600030101010101" pitchFamily="2" charset="-122"/>
              </a:rPr>
              <a:pPr/>
              <a:t>20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542F7C50-DA3F-46D4-AAA5-2EEDFABB13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E5EEFFAD-38F1-405F-B5EC-0989F904B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实验课上要把链表封装成类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336C5A95-0453-44CA-B77A-A5DFEDB0D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5D549052-7AF8-461A-859B-AC33A040F972}" type="slidenum">
              <a:rPr lang="zh-CN" altLang="en-US" smtClean="0">
                <a:ea typeface="宋体" panose="02010600030101010101" pitchFamily="2" charset="-122"/>
              </a:rPr>
              <a:pPr/>
              <a:t>21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F0E7B6B9-8A0A-405E-B073-27121DC6B8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DC3C45E5-AA30-4857-A0A6-0B5BFFCB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板书对比：数组的选择排序</a:t>
            </a: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8CA22056-6A8A-48C5-B7BB-04412DCE18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DDF7D01B-407B-487A-8CDD-6B1E9B0970C8}" type="slidenum">
              <a:rPr lang="zh-CN" altLang="en-US" smtClean="0">
                <a:ea typeface="宋体" panose="02010600030101010101" pitchFamily="2" charset="-122"/>
              </a:rPr>
              <a:pPr/>
              <a:t>23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4BF5E91C-B43E-4469-85C5-5FC457F7A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" y="3507151"/>
            <a:ext cx="9144000" cy="3350849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B6E6CA8-C5C2-492D-9D52-092AD4879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68797F-BF93-4032-B072-5A329CBF5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3A90B-5606-415B-999A-85F40FB93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2954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74AE7-EC3F-494E-9E9C-0CB88C3AE6E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144DE-B56B-4720-A5E6-AB5FB47ECB65}"/>
              </a:ext>
            </a:extLst>
          </p:cNvPr>
          <p:cNvSpPr/>
          <p:nvPr/>
        </p:nvSpPr>
        <p:spPr>
          <a:xfrm>
            <a:off x="3" y="0"/>
            <a:ext cx="9143998" cy="3429000"/>
          </a:xfrm>
          <a:prstGeom prst="rect">
            <a:avLst/>
          </a:prstGeom>
          <a:solidFill>
            <a:srgbClr val="0A3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5255E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cxnSp>
        <p:nvCxnSpPr>
          <p:cNvPr id="9" name="直接连接符 6">
            <a:extLst>
              <a:ext uri="{FF2B5EF4-FFF2-40B4-BE49-F238E27FC236}">
                <a16:creationId xmlns:a16="http://schemas.microsoft.com/office/drawing/2014/main" id="{BE379C2E-FD17-4D21-AFA8-C4431DA52BFF}"/>
              </a:ext>
            </a:extLst>
          </p:cNvPr>
          <p:cNvCxnSpPr>
            <a:cxnSpLocks/>
          </p:cNvCxnSpPr>
          <p:nvPr/>
        </p:nvCxnSpPr>
        <p:spPr>
          <a:xfrm>
            <a:off x="-7816" y="3468075"/>
            <a:ext cx="9151813" cy="0"/>
          </a:xfrm>
          <a:prstGeom prst="line">
            <a:avLst/>
          </a:prstGeom>
          <a:noFill/>
          <a:ln w="1016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pic>
        <p:nvPicPr>
          <p:cNvPr id="11" name="Picture 3" descr="C:\Users\WanDuo\Desktop\XMU\XMU Template\header-logo-white2.png">
            <a:extLst>
              <a:ext uri="{FF2B5EF4-FFF2-40B4-BE49-F238E27FC236}">
                <a16:creationId xmlns:a16="http://schemas.microsoft.com/office/drawing/2014/main" id="{BEFDD97F-1548-4919-A92A-F1ED16E8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6525"/>
            <a:ext cx="914400" cy="914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5726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50826-18AE-4C07-ABC4-86ED918DA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6F1EF-FFF0-4BDE-AB7C-41DA20BC6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A16CF-73BC-4D36-9BDF-EFA30365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8B681-2C48-44DB-BF8A-2C7288A7CCE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83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3C483A-00CF-444A-BA3F-22F2788054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07323-13F3-4CDE-B6C4-17C9D2BB6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0D096-85B2-491C-B030-146649C54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34000-2149-434A-BB0F-277B71499F8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745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9303-FE88-4209-AED1-48811D17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CBE31-7EB2-4255-84A4-7AA807AD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88EA-2D14-4C7A-BCE9-A930F6D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F8F7-5647-45D9-AA1F-E67A8B3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95772-3A5D-4796-BDC9-7C4563C706B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7E367D81-71CA-4D21-A434-52FF6CFDE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片 9">
            <a:extLst>
              <a:ext uri="{FF2B5EF4-FFF2-40B4-BE49-F238E27FC236}">
                <a16:creationId xmlns:a16="http://schemas.microsoft.com/office/drawing/2014/main" id="{78CE6B99-E1BA-4EB2-BF3F-0E6953259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5364360"/>
            <a:ext cx="12192000" cy="14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7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95C89D-6856-49A9-9DD5-AD72D0660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95890-2C60-4BA8-9A56-50C25B817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8D60A7-59F8-4D68-AA1E-AEAC20C49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6CC76-C3A0-4C67-93A7-81E4E793A95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92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3F8B15-645C-4B66-86A6-38E3C4CA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4B972-8FA3-4521-BDEE-347AF4968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162C80-4101-41E5-8E2E-7DDC77B4D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B5B14-D6F0-43E0-A2F9-4A1EE55F351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4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2E1D7-EC34-42AA-82C6-F71B27E01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77767-BEF7-4EC2-B3C0-1A72B5F09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5A23F-2B2A-4794-8E5C-412B254C5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0837A-567E-4F7C-A756-67D4119C568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79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D48020-88B6-4392-A127-8D9BD2C735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C3564F-3286-4F7B-9B77-111C8FDE6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AC8274-F304-4AB0-B558-54CA046BF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D55AB-CE4A-459D-8F32-CB32FF29725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73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67317E-CFDA-47B1-9FE3-702A53AC6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8902AB-9DFC-4210-B4EC-083649DC8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6AECA4-F334-4DA0-8C72-84A67EA8F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D4620-C442-476B-8C98-121D38DCB51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58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D46ECE-C49A-4A11-9FC9-8108E0DEC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3CF754-3F20-4A95-9F86-898F35123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73655B-E2B1-4E9D-9A8B-F0024E5B2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25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08D38-78E4-46AC-8B52-291FC0711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B24DD-306B-49F1-8A6C-C3205FC15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1EAF0-AB04-484A-B56A-B2129DE76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CA3BD-C411-4EB9-8FF1-6BA0835EC50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83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44CAC-8B32-447E-BD8B-DD319A63F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63423-461C-438B-9B63-F57CC85F9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818CF-8A3C-4BF8-A96C-475BA8BCB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16F41-BDC1-4619-8042-B74D5B80BC9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44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DE5A71-3D9B-4E0E-B9CC-7292407D6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1"/>
            <a:ext cx="7010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6CFF67-5D02-43F5-86F5-F70A70134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6E8D58-4DDC-4E94-A19B-E8B1FAC21B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884EB2-407F-4689-BA5A-390A47B69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5B563FB-505A-4493-87E2-DD33E64BD9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516" y="6248400"/>
            <a:ext cx="190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1">
                <a:solidFill>
                  <a:srgbClr val="05255E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895772-3A5D-4796-BDC9-7C4563C706B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3">
            <a:extLst>
              <a:ext uri="{FF2B5EF4-FFF2-40B4-BE49-F238E27FC236}">
                <a16:creationId xmlns:a16="http://schemas.microsoft.com/office/drawing/2014/main" id="{94A30753-8D8A-4234-A5FC-D4F10130A64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9351"/>
            <a:ext cx="792000" cy="792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98A33366-1134-44C0-B6A4-7146E00D68E4}"/>
              </a:ext>
            </a:extLst>
          </p:cNvPr>
          <p:cNvCxnSpPr>
            <a:cxnSpLocks/>
          </p:cNvCxnSpPr>
          <p:nvPr/>
        </p:nvCxnSpPr>
        <p:spPr>
          <a:xfrm>
            <a:off x="0" y="1484784"/>
            <a:ext cx="9144000" cy="0"/>
          </a:xfrm>
          <a:prstGeom prst="line">
            <a:avLst/>
          </a:prstGeom>
          <a:noFill/>
          <a:ln w="5715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734085-3888-4585-A579-8AE3F97B138C}"/>
              </a:ext>
            </a:extLst>
          </p:cNvPr>
          <p:cNvCxnSpPr>
            <a:cxnSpLocks/>
          </p:cNvCxnSpPr>
          <p:nvPr/>
        </p:nvCxnSpPr>
        <p:spPr>
          <a:xfrm>
            <a:off x="-915" y="6237312"/>
            <a:ext cx="9144915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0A3F76"/>
                </a:gs>
                <a:gs pos="68000">
                  <a:srgbClr val="0A3F76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77861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8575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90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26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1620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E9CC-B6CF-4827-8B82-CADB1D073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>
                <a:ea typeface="楷体_GB2312" pitchFamily="49" charset="-122"/>
              </a:rPr>
              <a:t>面向对象程序设计 </a:t>
            </a:r>
            <a:r>
              <a:rPr lang="en-US" altLang="zh-CN" sz="4800" b="1" dirty="0">
                <a:ea typeface="楷体_GB2312" pitchFamily="49" charset="-122"/>
              </a:rPr>
              <a:t>(C++)</a:t>
            </a:r>
            <a:br>
              <a:rPr lang="en-US" altLang="zh-CN" dirty="0"/>
            </a:br>
            <a:r>
              <a:rPr lang="en-US" altLang="zh-CN" sz="3200" dirty="0"/>
              <a:t>Object-Oriented Programming (C++)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D727-5368-4B67-83FE-BF265F5AD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+mj-lt"/>
                <a:ea typeface="楷体_GB2312" pitchFamily="49" charset="-122"/>
                <a:cs typeface="+mj-cs"/>
              </a:rPr>
              <a:t>陈胤燃</a:t>
            </a:r>
          </a:p>
          <a:p>
            <a:r>
              <a:rPr lang="zh-CN" altLang="en-US" sz="2400" dirty="0">
                <a:latin typeface="+mj-lt"/>
                <a:ea typeface="楷体_GB2312" pitchFamily="49" charset="-122"/>
                <a:cs typeface="+mj-cs"/>
              </a:rPr>
              <a:t>厦门大学信息学院 计算机科学与技术系</a:t>
            </a:r>
          </a:p>
          <a:p>
            <a:r>
              <a:rPr lang="en-US" altLang="zh-CN" sz="2400" dirty="0"/>
              <a:t>yinran_chen@xmu.edu.cn </a:t>
            </a:r>
          </a:p>
          <a:p>
            <a:endParaRPr lang="en-US" altLang="zh-CN" dirty="0"/>
          </a:p>
          <a:p>
            <a:r>
              <a:rPr lang="zh-CN" altLang="en-US" sz="1800" dirty="0">
                <a:ea typeface="楷体_GB2312"/>
              </a:rPr>
              <a:t>（</a:t>
            </a:r>
            <a:r>
              <a:rPr lang="en-US" altLang="zh-CN" sz="1800" dirty="0">
                <a:ea typeface="楷体_GB2312"/>
              </a:rPr>
              <a:t>2023-2024</a:t>
            </a:r>
            <a:r>
              <a:rPr lang="zh-CN" altLang="en-US" sz="1800" dirty="0">
                <a:ea typeface="楷体_GB2312"/>
              </a:rPr>
              <a:t>学年 春季学期）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73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9A5BB6B-EFFA-4D87-91D1-47979AA7A0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5736" y="1630363"/>
            <a:ext cx="7786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3366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如果新结点插在链表中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&gt;0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）个结点（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的后面：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336666"/>
              </a:buClr>
              <a:buFont typeface="Wingdings" panose="05000000000000000000" pitchFamily="2" charset="2"/>
              <a:buNone/>
              <a:defRPr/>
            </a:pPr>
            <a:endParaRPr lang="en-US" altLang="zh-CN" sz="1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3366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找到第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3366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插入新节点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Clr>
                <a:srgbClr val="33666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图示为： </a:t>
            </a:r>
          </a:p>
          <a:p>
            <a:pPr eaLnBrk="1" hangingPunct="1">
              <a:lnSpc>
                <a:spcPct val="90000"/>
              </a:lnSpc>
              <a:buClr>
                <a:srgbClr val="336666"/>
              </a:buClr>
              <a:buFont typeface="Wingdings" panose="05000000000000000000" pitchFamily="2" charset="2"/>
              <a:buNone/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A6CBE1-334E-4D28-9EF7-7E798E74A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</a:t>
            </a: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）插入结点</a:t>
            </a:r>
          </a:p>
        </p:txBody>
      </p:sp>
      <p:grpSp>
        <p:nvGrpSpPr>
          <p:cNvPr id="14340" name="Group 3">
            <a:extLst>
              <a:ext uri="{FF2B5EF4-FFF2-40B4-BE49-F238E27FC236}">
                <a16:creationId xmlns:a16="http://schemas.microsoft.com/office/drawing/2014/main" id="{680AB8D7-936E-40FD-885F-E9CA1478C8D9}"/>
              </a:ext>
            </a:extLst>
          </p:cNvPr>
          <p:cNvGrpSpPr>
            <a:grpSpLocks/>
          </p:cNvGrpSpPr>
          <p:nvPr/>
        </p:nvGrpSpPr>
        <p:grpSpPr bwMode="auto">
          <a:xfrm>
            <a:off x="1057275" y="2708622"/>
            <a:ext cx="7019925" cy="3168650"/>
            <a:chOff x="0" y="0"/>
            <a:chExt cx="2232" cy="874"/>
          </a:xfrm>
        </p:grpSpPr>
        <p:sp>
          <p:nvSpPr>
            <p:cNvPr id="14349" name="Rectangle 5">
              <a:extLst>
                <a:ext uri="{FF2B5EF4-FFF2-40B4-BE49-F238E27FC236}">
                  <a16:creationId xmlns:a16="http://schemas.microsoft.com/office/drawing/2014/main" id="{CCADD26B-681B-44A5-9D50-463938A0D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624"/>
              <a:ext cx="2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50" name="Rectangle 6">
              <a:extLst>
                <a:ext uri="{FF2B5EF4-FFF2-40B4-BE49-F238E27FC236}">
                  <a16:creationId xmlns:a16="http://schemas.microsoft.com/office/drawing/2014/main" id="{16B5B924-F218-4C2D-A257-AB5CF2AB9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624"/>
              <a:ext cx="2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51" name="Rectangle 7">
              <a:extLst>
                <a:ext uri="{FF2B5EF4-FFF2-40B4-BE49-F238E27FC236}">
                  <a16:creationId xmlns:a16="http://schemas.microsoft.com/office/drawing/2014/main" id="{CE0D3EBF-8701-46F5-8F7B-5FCD55C26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24"/>
              <a:ext cx="2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52" name="Line 8">
              <a:extLst>
                <a:ext uri="{FF2B5EF4-FFF2-40B4-BE49-F238E27FC236}">
                  <a16:creationId xmlns:a16="http://schemas.microsoft.com/office/drawing/2014/main" id="{1BB8A28B-3D42-454B-854C-5481A9927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7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9">
              <a:extLst>
                <a:ext uri="{FF2B5EF4-FFF2-40B4-BE49-F238E27FC236}">
                  <a16:creationId xmlns:a16="http://schemas.microsoft.com/office/drawing/2014/main" id="{2D48577E-3BFE-4050-9B99-2DD9E28A3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7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10">
              <a:extLst>
                <a:ext uri="{FF2B5EF4-FFF2-40B4-BE49-F238E27FC236}">
                  <a16:creationId xmlns:a16="http://schemas.microsoft.com/office/drawing/2014/main" id="{B8F6C2CB-5213-4D10-ACE6-5972C6003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7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Rectangle 11">
              <a:extLst>
                <a:ext uri="{FF2B5EF4-FFF2-40B4-BE49-F238E27FC236}">
                  <a16:creationId xmlns:a16="http://schemas.microsoft.com/office/drawing/2014/main" id="{90EBF7E2-8480-4DC2-A35F-E3FAEF0A1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49"/>
              <a:ext cx="216" cy="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56" name="Line 12">
              <a:extLst>
                <a:ext uri="{FF2B5EF4-FFF2-40B4-BE49-F238E27FC236}">
                  <a16:creationId xmlns:a16="http://schemas.microsoft.com/office/drawing/2014/main" id="{A0DA1BC6-2A8C-4819-95E2-834067DF6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81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13">
              <a:extLst>
                <a:ext uri="{FF2B5EF4-FFF2-40B4-BE49-F238E27FC236}">
                  <a16:creationId xmlns:a16="http://schemas.microsoft.com/office/drawing/2014/main" id="{8FDAF8EF-5117-42FD-9FEB-9A9220C43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686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14">
              <a:extLst>
                <a:ext uri="{FF2B5EF4-FFF2-40B4-BE49-F238E27FC236}">
                  <a16:creationId xmlns:a16="http://schemas.microsoft.com/office/drawing/2014/main" id="{3C5D96E6-BB2E-4659-91C7-7E7458717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68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Line 15">
              <a:extLst>
                <a:ext uri="{FF2B5EF4-FFF2-40B4-BE49-F238E27FC236}">
                  <a16:creationId xmlns:a16="http://schemas.microsoft.com/office/drawing/2014/main" id="{B2F1F71A-C7F0-4438-8617-D790A4746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81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16">
              <a:extLst>
                <a:ext uri="{FF2B5EF4-FFF2-40B4-BE49-F238E27FC236}">
                  <a16:creationId xmlns:a16="http://schemas.microsoft.com/office/drawing/2014/main" id="{C7D4389F-7D3D-4641-97E9-2B7603BA4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686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17">
              <a:extLst>
                <a:ext uri="{FF2B5EF4-FFF2-40B4-BE49-F238E27FC236}">
                  <a16:creationId xmlns:a16="http://schemas.microsoft.com/office/drawing/2014/main" id="{9839DA94-7992-458F-956A-8F6D5209A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68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18">
              <a:extLst>
                <a:ext uri="{FF2B5EF4-FFF2-40B4-BE49-F238E27FC236}">
                  <a16:creationId xmlns:a16="http://schemas.microsoft.com/office/drawing/2014/main" id="{DDFBA283-3C19-4607-B759-460F0217C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81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19">
              <a:extLst>
                <a:ext uri="{FF2B5EF4-FFF2-40B4-BE49-F238E27FC236}">
                  <a16:creationId xmlns:a16="http://schemas.microsoft.com/office/drawing/2014/main" id="{6668CCB4-F796-4ED0-9E77-480B3150D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2" y="686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20">
              <a:extLst>
                <a:ext uri="{FF2B5EF4-FFF2-40B4-BE49-F238E27FC236}">
                  <a16:creationId xmlns:a16="http://schemas.microsoft.com/office/drawing/2014/main" id="{A9F1689B-D3FF-443E-8BB7-99A1C78D6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68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Line 21">
              <a:extLst>
                <a:ext uri="{FF2B5EF4-FFF2-40B4-BE49-F238E27FC236}">
                  <a16:creationId xmlns:a16="http://schemas.microsoft.com/office/drawing/2014/main" id="{501A0F57-1825-4F31-868C-C9BD11961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81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22">
              <a:extLst>
                <a:ext uri="{FF2B5EF4-FFF2-40B4-BE49-F238E27FC236}">
                  <a16:creationId xmlns:a16="http://schemas.microsoft.com/office/drawing/2014/main" id="{4F7C43BE-C82C-4A08-B367-1F26B96271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686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23">
              <a:extLst>
                <a:ext uri="{FF2B5EF4-FFF2-40B4-BE49-F238E27FC236}">
                  <a16:creationId xmlns:a16="http://schemas.microsoft.com/office/drawing/2014/main" id="{EF692F24-73A4-4FC6-AD52-6E9E60D7B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68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24">
              <a:extLst>
                <a:ext uri="{FF2B5EF4-FFF2-40B4-BE49-F238E27FC236}">
                  <a16:creationId xmlns:a16="http://schemas.microsoft.com/office/drawing/2014/main" id="{A38906EB-F5D1-473F-A827-F5D69249C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250"/>
              <a:ext cx="216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69" name="Line 25">
              <a:extLst>
                <a:ext uri="{FF2B5EF4-FFF2-40B4-BE49-F238E27FC236}">
                  <a16:creationId xmlns:a16="http://schemas.microsoft.com/office/drawing/2014/main" id="{F4473640-323D-44C1-8213-884B2FB3F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37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Rectangle 26">
              <a:extLst>
                <a:ext uri="{FF2B5EF4-FFF2-40B4-BE49-F238E27FC236}">
                  <a16:creationId xmlns:a16="http://schemas.microsoft.com/office/drawing/2014/main" id="{DAD72590-6870-49F8-B10C-23C60708B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0"/>
              <a:ext cx="216" cy="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71" name="Line 27">
              <a:extLst>
                <a:ext uri="{FF2B5EF4-FFF2-40B4-BE49-F238E27FC236}">
                  <a16:creationId xmlns:a16="http://schemas.microsoft.com/office/drawing/2014/main" id="{61DDE08A-926F-4816-BEF6-0208FE898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1" y="62"/>
              <a:ext cx="0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Line 28">
              <a:extLst>
                <a:ext uri="{FF2B5EF4-FFF2-40B4-BE49-F238E27FC236}">
                  <a16:creationId xmlns:a16="http://schemas.microsoft.com/office/drawing/2014/main" id="{9E281365-8177-4098-A273-87FD7C6A5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2" y="312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Line 29">
              <a:extLst>
                <a:ext uri="{FF2B5EF4-FFF2-40B4-BE49-F238E27FC236}">
                  <a16:creationId xmlns:a16="http://schemas.microsoft.com/office/drawing/2014/main" id="{957113BF-7A8B-4F6F-952D-BEC451F40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3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Rectangle 30">
              <a:extLst>
                <a:ext uri="{FF2B5EF4-FFF2-40B4-BE49-F238E27FC236}">
                  <a16:creationId xmlns:a16="http://schemas.microsoft.com/office/drawing/2014/main" id="{48E1F198-8A34-4A63-AE70-A9EC71C4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5"/>
              <a:ext cx="216" cy="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75" name="Line 31">
              <a:extLst>
                <a:ext uri="{FF2B5EF4-FFF2-40B4-BE49-F238E27FC236}">
                  <a16:creationId xmlns:a16="http://schemas.microsoft.com/office/drawing/2014/main" id="{4E909C94-5750-4B3E-AEDA-C8278A96A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" y="187"/>
              <a:ext cx="432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32">
              <a:extLst>
                <a:ext uri="{FF2B5EF4-FFF2-40B4-BE49-F238E27FC236}">
                  <a16:creationId xmlns:a16="http://schemas.microsoft.com/office/drawing/2014/main" id="{D5824C7F-CAE5-4DD4-AD31-7D853998C3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6" y="187"/>
              <a:ext cx="0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Line 33">
              <a:extLst>
                <a:ext uri="{FF2B5EF4-FFF2-40B4-BE49-F238E27FC236}">
                  <a16:creationId xmlns:a16="http://schemas.microsoft.com/office/drawing/2014/main" id="{3A34A617-A757-4FD5-A4D9-107AF5B75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187"/>
              <a:ext cx="360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Line 34">
              <a:extLst>
                <a:ext uri="{FF2B5EF4-FFF2-40B4-BE49-F238E27FC236}">
                  <a16:creationId xmlns:a16="http://schemas.microsoft.com/office/drawing/2014/main" id="{F6CE61D5-CBB3-4890-A3B4-E7C53A2C2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81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Line 35">
              <a:extLst>
                <a:ext uri="{FF2B5EF4-FFF2-40B4-BE49-F238E27FC236}">
                  <a16:creationId xmlns:a16="http://schemas.microsoft.com/office/drawing/2014/main" id="{BDD526AD-7A2E-4193-A92C-E245A75BF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0" y="686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Line 36">
              <a:extLst>
                <a:ext uri="{FF2B5EF4-FFF2-40B4-BE49-F238E27FC236}">
                  <a16:creationId xmlns:a16="http://schemas.microsoft.com/office/drawing/2014/main" id="{C3E65444-4C4C-4432-9C93-D13FC82F8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68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Line 37">
              <a:extLst>
                <a:ext uri="{FF2B5EF4-FFF2-40B4-BE49-F238E27FC236}">
                  <a16:creationId xmlns:a16="http://schemas.microsoft.com/office/drawing/2014/main" id="{7EEDAC6F-BF0A-44B0-A3CD-91B869A3F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437"/>
              <a:ext cx="0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1" name="Text Box 38">
            <a:extLst>
              <a:ext uri="{FF2B5EF4-FFF2-40B4-BE49-F238E27FC236}">
                <a16:creationId xmlns:a16="http://schemas.microsoft.com/office/drawing/2014/main" id="{8A75226D-77C6-4CE1-B7E8-648C8A78B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3140422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4342" name="Text Box 39">
            <a:extLst>
              <a:ext uri="{FF2B5EF4-FFF2-40B4-BE49-F238E27FC236}">
                <a16:creationId xmlns:a16="http://schemas.microsoft.com/office/drawing/2014/main" id="{8EFE8CD7-7602-43C4-B42C-2ACA7BE57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954935"/>
            <a:ext cx="744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head</a:t>
            </a:r>
          </a:p>
        </p:txBody>
      </p:sp>
      <p:sp>
        <p:nvSpPr>
          <p:cNvPr id="14343" name="Text Box 40">
            <a:extLst>
              <a:ext uri="{FF2B5EF4-FFF2-40B4-BE49-F238E27FC236}">
                <a16:creationId xmlns:a16="http://schemas.microsoft.com/office/drawing/2014/main" id="{21E8EB7E-4741-4400-BA06-FE167B3FB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2722910"/>
            <a:ext cx="32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14344" name="Text Box 41">
            <a:extLst>
              <a:ext uri="{FF2B5EF4-FFF2-40B4-BE49-F238E27FC236}">
                <a16:creationId xmlns:a16="http://schemas.microsoft.com/office/drawing/2014/main" id="{CE9EB46A-BB50-4794-88E7-FCE6480CB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450" y="5027960"/>
            <a:ext cx="417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aseline="-25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4345" name="Text Box 42">
            <a:extLst>
              <a:ext uri="{FF2B5EF4-FFF2-40B4-BE49-F238E27FC236}">
                <a16:creationId xmlns:a16="http://schemas.microsoft.com/office/drawing/2014/main" id="{5DDC1781-A458-4A53-99AF-1EEEAE81D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425" y="5027960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aseline="-25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4346" name="Text Box 43">
            <a:extLst>
              <a:ext uri="{FF2B5EF4-FFF2-40B4-BE49-F238E27FC236}">
                <a16:creationId xmlns:a16="http://schemas.microsoft.com/office/drawing/2014/main" id="{CF426F73-EF10-4BF4-848D-BFF5EEADE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5027960"/>
            <a:ext cx="417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aseline="-25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4347" name="Text Box 44">
            <a:extLst>
              <a:ext uri="{FF2B5EF4-FFF2-40B4-BE49-F238E27FC236}">
                <a16:creationId xmlns:a16="http://schemas.microsoft.com/office/drawing/2014/main" id="{EC7166AE-7AFA-4DE4-8F2A-B9C0B5D10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538" y="3659535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4348" name="Text Box 45">
            <a:extLst>
              <a:ext uri="{FF2B5EF4-FFF2-40B4-BE49-F238E27FC236}">
                <a16:creationId xmlns:a16="http://schemas.microsoft.com/office/drawing/2014/main" id="{FAB11BD6-F4AA-4D71-9B0D-7695CF011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5459760"/>
            <a:ext cx="776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FF0A8F-8C3B-4C34-AA7E-10D685E7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3B2F840-E5CB-43EF-9683-BEC51C9BE4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2937" y="1717675"/>
            <a:ext cx="7858125" cy="4143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4)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如果新结点插在链表中第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）个结点（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）的后面：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定义临时变量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Node *q=head;  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j=1;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查找第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 (j &lt;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&amp;&amp; q-&gt;next != NULL)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	q = q-&gt;next;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循环结束时，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或者指向第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个结点，或者指向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最后一个结点（结点数不够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时）。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B175CF-3382-4592-9A67-ECF388CDE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</a:t>
            </a: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）插入结点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DB5205-29E9-431B-9769-1226D696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1240BD0-8006-41DD-A127-EA7D9394BA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844824"/>
            <a:ext cx="8001000" cy="39290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336666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如果新结点插在链表中第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）个结点（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）的后面：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//q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指向第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个结点。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(j ==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  p-&gt;next = q-&gt;next;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新结点的下一结点为：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的下一结点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q-&gt;next = p;          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//a</a:t>
            </a:r>
            <a:r>
              <a:rPr lang="en-US" altLang="zh-CN" sz="20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为：新结点的内存地址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链表中没有第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个结点。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&lt;&lt; "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没有第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" &lt;&lt;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&lt;&lt; "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\n";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C4F10A-E27B-4E19-B29E-C41B6C58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</a:t>
            </a: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）插入结点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821C72-BAC6-4CCE-A846-8D72A998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093645CE-6BD6-4633-B8DF-08522B529F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5781" y="1663051"/>
            <a:ext cx="8072438" cy="39893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）如果删除链表中第一个结点：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Node *p=head;       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指向第一结点。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head = head-&gt;next;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头指针指向第一结点的下一结点。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delete p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                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归还删除结点的空间。</a:t>
            </a:r>
          </a:p>
          <a:p>
            <a:pPr marL="800100" lvl="1" indent="-342900" eaLnBrk="1" hangingPunct="1">
              <a:lnSpc>
                <a:spcPct val="150000"/>
              </a:lnSpc>
              <a:buClr>
                <a:srgbClr val="33666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kern="1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图示为：</a:t>
            </a:r>
          </a:p>
        </p:txBody>
      </p:sp>
      <p:grpSp>
        <p:nvGrpSpPr>
          <p:cNvPr id="17411" name="Group 4">
            <a:extLst>
              <a:ext uri="{FF2B5EF4-FFF2-40B4-BE49-F238E27FC236}">
                <a16:creationId xmlns:a16="http://schemas.microsoft.com/office/drawing/2014/main" id="{AE84EDA8-935E-426B-95AC-40B452EA55A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357688"/>
            <a:ext cx="6048375" cy="1727200"/>
            <a:chOff x="0" y="0"/>
            <a:chExt cx="1872" cy="565"/>
          </a:xfrm>
        </p:grpSpPr>
        <p:sp>
          <p:nvSpPr>
            <p:cNvPr id="17419" name="Rectangle 5">
              <a:extLst>
                <a:ext uri="{FF2B5EF4-FFF2-40B4-BE49-F238E27FC236}">
                  <a16:creationId xmlns:a16="http://schemas.microsoft.com/office/drawing/2014/main" id="{DA49EFD5-2399-4E79-9C83-8D99EAA54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50"/>
              <a:ext cx="2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420" name="Rectangle 6">
              <a:extLst>
                <a:ext uri="{FF2B5EF4-FFF2-40B4-BE49-F238E27FC236}">
                  <a16:creationId xmlns:a16="http://schemas.microsoft.com/office/drawing/2014/main" id="{B52FC4F3-2663-4F42-A793-5D59A80F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0"/>
              <a:ext cx="2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421" name="Rectangle 7">
              <a:extLst>
                <a:ext uri="{FF2B5EF4-FFF2-40B4-BE49-F238E27FC236}">
                  <a16:creationId xmlns:a16="http://schemas.microsoft.com/office/drawing/2014/main" id="{51EE60D7-93D9-4ECE-A3BE-1E7F83E95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250"/>
              <a:ext cx="2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422" name="Line 8">
              <a:extLst>
                <a:ext uri="{FF2B5EF4-FFF2-40B4-BE49-F238E27FC236}">
                  <a16:creationId xmlns:a16="http://schemas.microsoft.com/office/drawing/2014/main" id="{976FDBDE-6E26-4D5C-8E16-8C8713BA9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7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9">
              <a:extLst>
                <a:ext uri="{FF2B5EF4-FFF2-40B4-BE49-F238E27FC236}">
                  <a16:creationId xmlns:a16="http://schemas.microsoft.com/office/drawing/2014/main" id="{083537CD-B2A4-4B2F-962B-F4168584B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7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0">
              <a:extLst>
                <a:ext uri="{FF2B5EF4-FFF2-40B4-BE49-F238E27FC236}">
                  <a16:creationId xmlns:a16="http://schemas.microsoft.com/office/drawing/2014/main" id="{4073868F-A839-4048-8816-95C2A65D8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37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Rectangle 11">
              <a:extLst>
                <a:ext uri="{FF2B5EF4-FFF2-40B4-BE49-F238E27FC236}">
                  <a16:creationId xmlns:a16="http://schemas.microsoft.com/office/drawing/2014/main" id="{01A8D060-BDC2-47F0-9FE1-57EFA2C75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5"/>
              <a:ext cx="216" cy="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426" name="Line 12">
              <a:extLst>
                <a:ext uri="{FF2B5EF4-FFF2-40B4-BE49-F238E27FC236}">
                  <a16:creationId xmlns:a16="http://schemas.microsoft.com/office/drawing/2014/main" id="{A346D726-43A0-46CD-9886-651498C09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3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3">
              <a:extLst>
                <a:ext uri="{FF2B5EF4-FFF2-40B4-BE49-F238E27FC236}">
                  <a16:creationId xmlns:a16="http://schemas.microsoft.com/office/drawing/2014/main" id="{2EE81588-0BD9-4E8C-9B75-D93D181A6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43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14">
              <a:extLst>
                <a:ext uri="{FF2B5EF4-FFF2-40B4-BE49-F238E27FC236}">
                  <a16:creationId xmlns:a16="http://schemas.microsoft.com/office/drawing/2014/main" id="{4CECC863-F5F7-4FE3-83B1-1D6C396E6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12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15">
              <a:extLst>
                <a:ext uri="{FF2B5EF4-FFF2-40B4-BE49-F238E27FC236}">
                  <a16:creationId xmlns:a16="http://schemas.microsoft.com/office/drawing/2014/main" id="{20FC5159-1B19-4EF4-86D2-6898B2D2A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16">
              <a:extLst>
                <a:ext uri="{FF2B5EF4-FFF2-40B4-BE49-F238E27FC236}">
                  <a16:creationId xmlns:a16="http://schemas.microsoft.com/office/drawing/2014/main" id="{B1A8EDF8-A07F-48C1-AE55-C6B5F1744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43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17">
              <a:extLst>
                <a:ext uri="{FF2B5EF4-FFF2-40B4-BE49-F238E27FC236}">
                  <a16:creationId xmlns:a16="http://schemas.microsoft.com/office/drawing/2014/main" id="{904266FF-77E7-4152-A150-838CE9D67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12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18">
              <a:extLst>
                <a:ext uri="{FF2B5EF4-FFF2-40B4-BE49-F238E27FC236}">
                  <a16:creationId xmlns:a16="http://schemas.microsoft.com/office/drawing/2014/main" id="{45C4E737-D5C8-48E5-8F81-A97E11FEB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Line 19">
              <a:extLst>
                <a:ext uri="{FF2B5EF4-FFF2-40B4-BE49-F238E27FC236}">
                  <a16:creationId xmlns:a16="http://schemas.microsoft.com/office/drawing/2014/main" id="{D4C835B9-399E-4592-9F28-D79D462B0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43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Line 20">
              <a:extLst>
                <a:ext uri="{FF2B5EF4-FFF2-40B4-BE49-F238E27FC236}">
                  <a16:creationId xmlns:a16="http://schemas.microsoft.com/office/drawing/2014/main" id="{8C7B0BBF-BF1B-477A-8592-EDAD76BC7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2" y="312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21">
              <a:extLst>
                <a:ext uri="{FF2B5EF4-FFF2-40B4-BE49-F238E27FC236}">
                  <a16:creationId xmlns:a16="http://schemas.microsoft.com/office/drawing/2014/main" id="{4B2DE111-47AE-45B1-9E99-C57F2D187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3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Rectangle 22">
              <a:extLst>
                <a:ext uri="{FF2B5EF4-FFF2-40B4-BE49-F238E27FC236}">
                  <a16:creationId xmlns:a16="http://schemas.microsoft.com/office/drawing/2014/main" id="{842595BD-F929-4AA3-B618-84E419F33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216" cy="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437" name="Line 23">
              <a:extLst>
                <a:ext uri="{FF2B5EF4-FFF2-40B4-BE49-F238E27FC236}">
                  <a16:creationId xmlns:a16="http://schemas.microsoft.com/office/drawing/2014/main" id="{A2744CAA-269A-4145-953E-E0F01C4BC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" y="63"/>
              <a:ext cx="0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Line 24">
              <a:extLst>
                <a:ext uri="{FF2B5EF4-FFF2-40B4-BE49-F238E27FC236}">
                  <a16:creationId xmlns:a16="http://schemas.microsoft.com/office/drawing/2014/main" id="{B403CB9B-856A-4073-B931-B5B163B2B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Line 25">
              <a:extLst>
                <a:ext uri="{FF2B5EF4-FFF2-40B4-BE49-F238E27FC236}">
                  <a16:creationId xmlns:a16="http://schemas.microsoft.com/office/drawing/2014/main" id="{0B102D66-CA98-4CF2-A89D-0599FBD47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" y="306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Line 26">
              <a:extLst>
                <a:ext uri="{FF2B5EF4-FFF2-40B4-BE49-F238E27FC236}">
                  <a16:creationId xmlns:a16="http://schemas.microsoft.com/office/drawing/2014/main" id="{C57EBED2-EEED-42F2-8186-363C57A69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" y="435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Line 27">
              <a:extLst>
                <a:ext uri="{FF2B5EF4-FFF2-40B4-BE49-F238E27FC236}">
                  <a16:creationId xmlns:a16="http://schemas.microsoft.com/office/drawing/2014/main" id="{88E3B3F8-B3B9-4AC0-9589-45410F868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" y="56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28">
              <a:extLst>
                <a:ext uri="{FF2B5EF4-FFF2-40B4-BE49-F238E27FC236}">
                  <a16:creationId xmlns:a16="http://schemas.microsoft.com/office/drawing/2014/main" id="{A02FD1D4-4167-4B16-820A-A77C152661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435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2" name="Text Box 29">
            <a:extLst>
              <a:ext uri="{FF2B5EF4-FFF2-40B4-BE49-F238E27FC236}">
                <a16:creationId xmlns:a16="http://schemas.microsoft.com/office/drawing/2014/main" id="{E009C2DA-8DD1-402A-BC9A-EF3D4F50F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975" y="5092700"/>
            <a:ext cx="744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head</a:t>
            </a:r>
          </a:p>
        </p:txBody>
      </p:sp>
      <p:sp>
        <p:nvSpPr>
          <p:cNvPr id="17413" name="Text Box 30">
            <a:extLst>
              <a:ext uri="{FF2B5EF4-FFF2-40B4-BE49-F238E27FC236}">
                <a16:creationId xmlns:a16="http://schemas.microsoft.com/office/drawing/2014/main" id="{90DF66B2-3152-43DC-9336-E87C6F1E0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4371975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17414" name="Text Box 31">
            <a:extLst>
              <a:ext uri="{FF2B5EF4-FFF2-40B4-BE49-F238E27FC236}">
                <a16:creationId xmlns:a16="http://schemas.microsoft.com/office/drawing/2014/main" id="{F2F10327-1097-4E25-8847-9A196126C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3" y="5092700"/>
            <a:ext cx="417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aseline="-25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415" name="Text Box 32">
            <a:extLst>
              <a:ext uri="{FF2B5EF4-FFF2-40B4-BE49-F238E27FC236}">
                <a16:creationId xmlns:a16="http://schemas.microsoft.com/office/drawing/2014/main" id="{D9946CC2-E8D8-4C11-8257-819C8C5CC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5092700"/>
            <a:ext cx="417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aseline="-25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7416" name="Text Box 33">
            <a:extLst>
              <a:ext uri="{FF2B5EF4-FFF2-40B4-BE49-F238E27FC236}">
                <a16:creationId xmlns:a16="http://schemas.microsoft.com/office/drawing/2014/main" id="{5BD1993B-A707-4039-A2E3-484FF957A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5092700"/>
            <a:ext cx="417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aseline="-25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7417" name="Text Box 34">
            <a:extLst>
              <a:ext uri="{FF2B5EF4-FFF2-40B4-BE49-F238E27FC236}">
                <a16:creationId xmlns:a16="http://schemas.microsoft.com/office/drawing/2014/main" id="{D644A730-41BC-46D1-8F1A-24FCD5965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5524500"/>
            <a:ext cx="776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153B23D-DB8B-44A2-AAA7-4C5012532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2</a:t>
            </a: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）删除结点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AF027E-7CA7-4C20-8D6A-8611870B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4B3A9C34-B00D-474B-9804-513B996DE1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00659" y="1852379"/>
            <a:ext cx="5715000" cy="11668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）如果删除链表的最后一个结点： </a:t>
            </a:r>
          </a:p>
          <a:p>
            <a:pPr marL="800100" lvl="1" indent="-342900" eaLnBrk="1" hangingPunct="1">
              <a:lnSpc>
                <a:spcPct val="150000"/>
              </a:lnSpc>
              <a:buClr>
                <a:srgbClr val="33666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kern="1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图示为：</a:t>
            </a:r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D2640690-F398-40E5-99E4-6AE2D3C9E7D0}"/>
              </a:ext>
            </a:extLst>
          </p:cNvPr>
          <p:cNvGrpSpPr>
            <a:grpSpLocks/>
          </p:cNvGrpSpPr>
          <p:nvPr/>
        </p:nvGrpSpPr>
        <p:grpSpPr bwMode="auto">
          <a:xfrm>
            <a:off x="1057275" y="3286125"/>
            <a:ext cx="6946900" cy="2900363"/>
            <a:chOff x="0" y="0"/>
            <a:chExt cx="1800" cy="749"/>
          </a:xfrm>
        </p:grpSpPr>
        <p:sp>
          <p:nvSpPr>
            <p:cNvPr id="19470" name="Rectangle 5">
              <a:extLst>
                <a:ext uri="{FF2B5EF4-FFF2-40B4-BE49-F238E27FC236}">
                  <a16:creationId xmlns:a16="http://schemas.microsoft.com/office/drawing/2014/main" id="{A426108B-30AE-4BDC-94F5-583D89CDF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99"/>
              <a:ext cx="2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9471" name="Rectangle 6">
              <a:extLst>
                <a:ext uri="{FF2B5EF4-FFF2-40B4-BE49-F238E27FC236}">
                  <a16:creationId xmlns:a16="http://schemas.microsoft.com/office/drawing/2014/main" id="{3B12B49F-D282-47AC-9591-FD2B5D62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499"/>
              <a:ext cx="2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9472" name="Line 7">
              <a:extLst>
                <a:ext uri="{FF2B5EF4-FFF2-40B4-BE49-F238E27FC236}">
                  <a16:creationId xmlns:a16="http://schemas.microsoft.com/office/drawing/2014/main" id="{574A50BF-0E7D-42A2-A579-4D841EEC1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62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8">
              <a:extLst>
                <a:ext uri="{FF2B5EF4-FFF2-40B4-BE49-F238E27FC236}">
                  <a16:creationId xmlns:a16="http://schemas.microsoft.com/office/drawing/2014/main" id="{8DBDA596-1E03-48FD-90C2-FF850F313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62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Rectangle 9">
              <a:extLst>
                <a:ext uri="{FF2B5EF4-FFF2-40B4-BE49-F238E27FC236}">
                  <a16:creationId xmlns:a16="http://schemas.microsoft.com/office/drawing/2014/main" id="{BC63F153-CDC8-4087-9810-55D23C54D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24"/>
              <a:ext cx="216" cy="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9475" name="Line 10">
              <a:extLst>
                <a:ext uri="{FF2B5EF4-FFF2-40B4-BE49-F238E27FC236}">
                  <a16:creationId xmlns:a16="http://schemas.microsoft.com/office/drawing/2014/main" id="{BC0FB9F0-0DD5-4E79-AC36-E8A2C72EC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68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11">
              <a:extLst>
                <a:ext uri="{FF2B5EF4-FFF2-40B4-BE49-F238E27FC236}">
                  <a16:creationId xmlns:a16="http://schemas.microsoft.com/office/drawing/2014/main" id="{77A1FBD8-FC4D-42E4-AC21-D9ABC41EF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562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Line 12">
              <a:extLst>
                <a:ext uri="{FF2B5EF4-FFF2-40B4-BE49-F238E27FC236}">
                  <a16:creationId xmlns:a16="http://schemas.microsoft.com/office/drawing/2014/main" id="{A4757CD9-4F7D-4D93-A897-2D34AD9D8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56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Line 13">
              <a:extLst>
                <a:ext uri="{FF2B5EF4-FFF2-40B4-BE49-F238E27FC236}">
                  <a16:creationId xmlns:a16="http://schemas.microsoft.com/office/drawing/2014/main" id="{E74083CC-E981-4023-BCEE-A20D7B6DB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68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14">
              <a:extLst>
                <a:ext uri="{FF2B5EF4-FFF2-40B4-BE49-F238E27FC236}">
                  <a16:creationId xmlns:a16="http://schemas.microsoft.com/office/drawing/2014/main" id="{BB9B9891-8710-4006-B343-6DF7C40C1E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562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15">
              <a:extLst>
                <a:ext uri="{FF2B5EF4-FFF2-40B4-BE49-F238E27FC236}">
                  <a16:creationId xmlns:a16="http://schemas.microsoft.com/office/drawing/2014/main" id="{59F7824B-0346-46F1-9F63-019717D54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56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Line 16">
              <a:extLst>
                <a:ext uri="{FF2B5EF4-FFF2-40B4-BE49-F238E27FC236}">
                  <a16:creationId xmlns:a16="http://schemas.microsoft.com/office/drawing/2014/main" id="{91C81F17-AE35-4256-B96B-00BA5393D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68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Line 17">
              <a:extLst>
                <a:ext uri="{FF2B5EF4-FFF2-40B4-BE49-F238E27FC236}">
                  <a16:creationId xmlns:a16="http://schemas.microsoft.com/office/drawing/2014/main" id="{A4FDE465-8450-4790-BD1B-E8F7652CA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562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Line 18">
              <a:extLst>
                <a:ext uri="{FF2B5EF4-FFF2-40B4-BE49-F238E27FC236}">
                  <a16:creationId xmlns:a16="http://schemas.microsoft.com/office/drawing/2014/main" id="{253CF4E8-A9D9-446E-9C00-B4AB170D5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56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Rectangle 19">
              <a:extLst>
                <a:ext uri="{FF2B5EF4-FFF2-40B4-BE49-F238E27FC236}">
                  <a16:creationId xmlns:a16="http://schemas.microsoft.com/office/drawing/2014/main" id="{BB1E8415-71C3-45F9-9AE3-B690420A7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99"/>
              <a:ext cx="2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9485" name="Line 20">
              <a:extLst>
                <a:ext uri="{FF2B5EF4-FFF2-40B4-BE49-F238E27FC236}">
                  <a16:creationId xmlns:a16="http://schemas.microsoft.com/office/drawing/2014/main" id="{F951BABD-A1C0-40E5-9D62-4047AF0D8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62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Line 21">
              <a:extLst>
                <a:ext uri="{FF2B5EF4-FFF2-40B4-BE49-F238E27FC236}">
                  <a16:creationId xmlns:a16="http://schemas.microsoft.com/office/drawing/2014/main" id="{1B0ECDF4-E83F-49D7-8EE0-01ADBD498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68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Line 22">
              <a:extLst>
                <a:ext uri="{FF2B5EF4-FFF2-40B4-BE49-F238E27FC236}">
                  <a16:creationId xmlns:a16="http://schemas.microsoft.com/office/drawing/2014/main" id="{D1E29A50-FDC4-4F2D-A8E7-B49CBF62CF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562"/>
              <a:ext cx="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Line 23">
              <a:extLst>
                <a:ext uri="{FF2B5EF4-FFF2-40B4-BE49-F238E27FC236}">
                  <a16:creationId xmlns:a16="http://schemas.microsoft.com/office/drawing/2014/main" id="{EB883CD7-DBC1-4246-B637-F9FBD2398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56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Rectangle 24">
              <a:extLst>
                <a:ext uri="{FF2B5EF4-FFF2-40B4-BE49-F238E27FC236}">
                  <a16:creationId xmlns:a16="http://schemas.microsoft.com/office/drawing/2014/main" id="{3FA1CF2D-B455-4F6B-A01B-FACFA4D68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216" cy="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9490" name="Line 25">
              <a:extLst>
                <a:ext uri="{FF2B5EF4-FFF2-40B4-BE49-F238E27FC236}">
                  <a16:creationId xmlns:a16="http://schemas.microsoft.com/office/drawing/2014/main" id="{F47687B1-5DE4-43C5-B5A0-260EA39DA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" y="63"/>
              <a:ext cx="288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1" name="Line 26">
              <a:extLst>
                <a:ext uri="{FF2B5EF4-FFF2-40B4-BE49-F238E27FC236}">
                  <a16:creationId xmlns:a16="http://schemas.microsoft.com/office/drawing/2014/main" id="{D55EBFD1-0EA7-43A5-9169-09D073EA5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" y="63"/>
              <a:ext cx="144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27">
              <a:extLst>
                <a:ext uri="{FF2B5EF4-FFF2-40B4-BE49-F238E27FC236}">
                  <a16:creationId xmlns:a16="http://schemas.microsoft.com/office/drawing/2014/main" id="{64888F0D-21D6-47A2-841E-9D77A58EF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63"/>
              <a:ext cx="576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Rectangle 28">
              <a:extLst>
                <a:ext uri="{FF2B5EF4-FFF2-40B4-BE49-F238E27FC236}">
                  <a16:creationId xmlns:a16="http://schemas.microsoft.com/office/drawing/2014/main" id="{B74FA4C9-C16A-4225-BAF2-ADBBAA50C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0"/>
              <a:ext cx="216" cy="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9494" name="Line 29">
              <a:extLst>
                <a:ext uri="{FF2B5EF4-FFF2-40B4-BE49-F238E27FC236}">
                  <a16:creationId xmlns:a16="http://schemas.microsoft.com/office/drawing/2014/main" id="{047E62DB-5BEB-418F-BC4F-57C7C2625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63"/>
              <a:ext cx="504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5" name="Line 30">
              <a:extLst>
                <a:ext uri="{FF2B5EF4-FFF2-40B4-BE49-F238E27FC236}">
                  <a16:creationId xmlns:a16="http://schemas.microsoft.com/office/drawing/2014/main" id="{17FEEB97-137E-49B0-A077-5FB9D5E55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6" y="63"/>
              <a:ext cx="144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6" name="Line 31">
              <a:extLst>
                <a:ext uri="{FF2B5EF4-FFF2-40B4-BE49-F238E27FC236}">
                  <a16:creationId xmlns:a16="http://schemas.microsoft.com/office/drawing/2014/main" id="{CE163AAA-0AAA-46FE-8F50-5677BB7E0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63"/>
              <a:ext cx="576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0" name="Text Box 32">
            <a:extLst>
              <a:ext uri="{FF2B5EF4-FFF2-40B4-BE49-F238E27FC236}">
                <a16:creationId xmlns:a16="http://schemas.microsoft.com/office/drawing/2014/main" id="{B51EBB21-5860-4BB3-A127-EF6C66A21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241925"/>
            <a:ext cx="744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head</a:t>
            </a:r>
          </a:p>
        </p:txBody>
      </p:sp>
      <p:sp>
        <p:nvSpPr>
          <p:cNvPr id="19461" name="Text Box 33">
            <a:extLst>
              <a:ext uri="{FF2B5EF4-FFF2-40B4-BE49-F238E27FC236}">
                <a16:creationId xmlns:a16="http://schemas.microsoft.com/office/drawing/2014/main" id="{2C37A290-9E56-4D93-A466-F01E5099D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13" y="3370263"/>
            <a:ext cx="47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q1</a:t>
            </a:r>
          </a:p>
        </p:txBody>
      </p:sp>
      <p:sp>
        <p:nvSpPr>
          <p:cNvPr id="19462" name="Text Box 34">
            <a:extLst>
              <a:ext uri="{FF2B5EF4-FFF2-40B4-BE49-F238E27FC236}">
                <a16:creationId xmlns:a16="http://schemas.microsoft.com/office/drawing/2014/main" id="{617F72FA-7A06-486C-B534-FE7AAB63C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75" y="3370263"/>
            <a:ext cx="47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q2</a:t>
            </a:r>
          </a:p>
        </p:txBody>
      </p:sp>
      <p:sp>
        <p:nvSpPr>
          <p:cNvPr id="19463" name="Text Box 35">
            <a:extLst>
              <a:ext uri="{FF2B5EF4-FFF2-40B4-BE49-F238E27FC236}">
                <a16:creationId xmlns:a16="http://schemas.microsoft.com/office/drawing/2014/main" id="{8697E77A-BCE2-4CFA-B382-6435A0634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3" y="5241925"/>
            <a:ext cx="417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aseline="-25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9464" name="Text Box 36">
            <a:extLst>
              <a:ext uri="{FF2B5EF4-FFF2-40B4-BE49-F238E27FC236}">
                <a16:creationId xmlns:a16="http://schemas.microsoft.com/office/drawing/2014/main" id="{45AAD20A-E908-4AF2-81FC-E83EDB68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5241925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aseline="-25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19465" name="Text Box 37">
            <a:extLst>
              <a:ext uri="{FF2B5EF4-FFF2-40B4-BE49-F238E27FC236}">
                <a16:creationId xmlns:a16="http://schemas.microsoft.com/office/drawing/2014/main" id="{7B7B815D-60D2-4867-947E-BA44358B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425" y="5241925"/>
            <a:ext cx="417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aseline="-25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9466" name="Text Box 38">
            <a:extLst>
              <a:ext uri="{FF2B5EF4-FFF2-40B4-BE49-F238E27FC236}">
                <a16:creationId xmlns:a16="http://schemas.microsoft.com/office/drawing/2014/main" id="{DFFFDE58-443E-4FA3-BCEA-0945E64F1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4449763"/>
            <a:ext cx="619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空</a:t>
            </a: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9467" name="Text Box 39">
            <a:extLst>
              <a:ext uri="{FF2B5EF4-FFF2-40B4-BE49-F238E27FC236}">
                <a16:creationId xmlns:a16="http://schemas.microsoft.com/office/drawing/2014/main" id="{2D67B18A-4057-4322-B205-BB7C8E635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5746750"/>
            <a:ext cx="776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19468" name="Text Box 40">
            <a:extLst>
              <a:ext uri="{FF2B5EF4-FFF2-40B4-BE49-F238E27FC236}">
                <a16:creationId xmlns:a16="http://schemas.microsoft.com/office/drawing/2014/main" id="{C0C226C9-F316-406E-A711-C7CA4D617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400" y="5746750"/>
            <a:ext cx="776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C8C9FCBE-71B8-4257-84EA-1A8355CA6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2</a:t>
            </a: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）删除结点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06BFA6-9221-453E-8940-FF16C40B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6285BFF-2CB1-4295-A212-21E167C324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556792"/>
            <a:ext cx="7035800" cy="5026025"/>
          </a:xfrm>
        </p:spPr>
        <p:txBody>
          <a:bodyPr/>
          <a:lstStyle/>
          <a:p>
            <a:pPr defTabSz="898525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）如果删除链表的最后一个结点：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defTabSz="898525" eaLnBrk="1" hangingPunct="1">
              <a:buFont typeface="Wingdings" panose="05000000000000000000" pitchFamily="2" charset="2"/>
              <a:buNone/>
            </a:pPr>
            <a:endParaRPr lang="zh-CN" altLang="en-US" sz="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defTabSz="898525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循环查找最后一个结点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defTabSz="898525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Node *q1=NULL, *q2=head;                                     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defTabSz="898525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 (q2-&gt;next != NULL)</a:t>
            </a:r>
          </a:p>
          <a:p>
            <a:pPr lvl="1" defTabSz="898525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	q1 = q2;</a:t>
            </a:r>
          </a:p>
          <a:p>
            <a:pPr lvl="1" defTabSz="898525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q2 = q2-&gt;next;</a:t>
            </a:r>
          </a:p>
          <a:p>
            <a:pPr lvl="1" defTabSz="898525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lvl="1" defTabSz="898525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删除最后一个结点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defTabSz="898525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(q1 != NULL)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存在倒数第二个结点。</a:t>
            </a:r>
          </a:p>
          <a:p>
            <a:pPr lvl="1" defTabSz="898525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q1-&gt;next = NULL;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defTabSz="898525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链表中只有一个结点。</a:t>
            </a:r>
          </a:p>
          <a:p>
            <a:pPr lvl="1" defTabSz="898525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head = NULL;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defTabSz="898525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delete q2;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归还删除结点的空间。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95DA151-9E67-45EF-88AE-3CDF1AF43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2</a:t>
            </a: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）删除结点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8EB0DA-0609-4470-9DD0-2DB98F87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CF3265AF-8161-4E7E-8A43-48BBD87015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5475" y="1800225"/>
            <a:ext cx="7893050" cy="32575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）如果删除链表中第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&gt;0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）个结点（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如果被删的结点是第一个结点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(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== 1)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	Node *p=head;        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指向首结点。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head = head-&gt;next;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//head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指向首结点的下一个结点。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delete p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                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归还删除结点的空间。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59A0D5C-C5BE-47EB-B9E2-18A6E2070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2</a:t>
            </a: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）删除结点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83ACF8-3F25-4AFE-A98F-BC27DA6C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矩形 39">
            <a:extLst>
              <a:ext uri="{FF2B5EF4-FFF2-40B4-BE49-F238E27FC236}">
                <a16:creationId xmlns:a16="http://schemas.microsoft.com/office/drawing/2014/main" id="{06EFBB01-B450-4BDA-A4CF-2D62F8195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2875"/>
            <a:ext cx="1714500" cy="1785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2539" name="Rectangle 2">
            <a:extLst>
              <a:ext uri="{FF2B5EF4-FFF2-40B4-BE49-F238E27FC236}">
                <a16:creationId xmlns:a16="http://schemas.microsoft.com/office/drawing/2014/main" id="{5DCF96C2-6426-4692-BD27-AADA10D2B0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188640"/>
            <a:ext cx="7000875" cy="6143625"/>
          </a:xfrm>
          <a:solidFill>
            <a:schemeClr val="bg1"/>
          </a:solidFill>
        </p:spPr>
        <p:txBody>
          <a:bodyPr/>
          <a:lstStyle/>
          <a:p>
            <a:pPr defTabSz="7254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如果被删的结点不是第一个结点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4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4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循环查找第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个结点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4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Node *p=head;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4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j=1;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4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(j &lt; i-1 &amp;&amp; p-&gt;next != NULL) </a:t>
            </a:r>
          </a:p>
          <a:p>
            <a:pPr defTabSz="7254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	p = p-&gt;next;</a:t>
            </a:r>
          </a:p>
          <a:p>
            <a:pPr defTabSz="7254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defTabSz="7254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defTabSz="7254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删除第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个结点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4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(p-&gt;next != NULL)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4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Node *q = p-&gt;next;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4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p-&gt;next = q-&gt;next;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把第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个结点的下一结点为：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000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CN" alt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4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q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归还第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个结点的空间。</a:t>
            </a:r>
          </a:p>
          <a:p>
            <a:pPr defTabSz="7254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defTabSz="7254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4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&lt;&lt;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\n";</a:t>
            </a:r>
          </a:p>
          <a:p>
            <a:pPr defTabSz="7254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2530" name="Group 3">
            <a:extLst>
              <a:ext uri="{FF2B5EF4-FFF2-40B4-BE49-F238E27FC236}">
                <a16:creationId xmlns:a16="http://schemas.microsoft.com/office/drawing/2014/main" id="{82B142BE-0376-46CA-8D9A-5EBDDFE3A8B6}"/>
              </a:ext>
            </a:extLst>
          </p:cNvPr>
          <p:cNvGrpSpPr>
            <a:grpSpLocks/>
          </p:cNvGrpSpPr>
          <p:nvPr/>
        </p:nvGrpSpPr>
        <p:grpSpPr bwMode="auto">
          <a:xfrm>
            <a:off x="4230688" y="2655888"/>
            <a:ext cx="3055937" cy="966787"/>
            <a:chOff x="1008" y="499"/>
            <a:chExt cx="792" cy="250"/>
          </a:xfrm>
        </p:grpSpPr>
        <p:sp>
          <p:nvSpPr>
            <p:cNvPr id="22546" name="Rectangle 6">
              <a:extLst>
                <a:ext uri="{FF2B5EF4-FFF2-40B4-BE49-F238E27FC236}">
                  <a16:creationId xmlns:a16="http://schemas.microsoft.com/office/drawing/2014/main" id="{3FEEFE03-A1E4-442C-8459-547530FC8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499"/>
              <a:ext cx="2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547" name="Line 8">
              <a:extLst>
                <a:ext uri="{FF2B5EF4-FFF2-40B4-BE49-F238E27FC236}">
                  <a16:creationId xmlns:a16="http://schemas.microsoft.com/office/drawing/2014/main" id="{A0BCAD04-ABD8-4643-A8D7-C5A20CA73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62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1E5186DA-36D2-46AF-8F5E-318DCB441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687"/>
              <a:ext cx="1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7A83407B-EE78-47A4-AAFD-F8765FD7E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562"/>
              <a:ext cx="0" cy="1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164D5EA2-0FC4-471D-8671-3A724C608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562"/>
              <a:ext cx="14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51" name="Rectangle 19">
              <a:extLst>
                <a:ext uri="{FF2B5EF4-FFF2-40B4-BE49-F238E27FC236}">
                  <a16:creationId xmlns:a16="http://schemas.microsoft.com/office/drawing/2014/main" id="{2FE95967-B15B-48D0-BD53-E50DD68DD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99"/>
              <a:ext cx="2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552" name="Line 20">
              <a:extLst>
                <a:ext uri="{FF2B5EF4-FFF2-40B4-BE49-F238E27FC236}">
                  <a16:creationId xmlns:a16="http://schemas.microsoft.com/office/drawing/2014/main" id="{25E3AA9B-3901-4345-88B5-F5EEDEB7C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62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23">
              <a:extLst>
                <a:ext uri="{FF2B5EF4-FFF2-40B4-BE49-F238E27FC236}">
                  <a16:creationId xmlns:a16="http://schemas.microsoft.com/office/drawing/2014/main" id="{D889E001-60F5-4FA5-8848-9F2F44866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56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1" name="Text Box 36">
            <a:extLst>
              <a:ext uri="{FF2B5EF4-FFF2-40B4-BE49-F238E27FC236}">
                <a16:creationId xmlns:a16="http://schemas.microsoft.com/office/drawing/2014/main" id="{6EC48306-1E0D-44F2-94E5-0DC427436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693988"/>
            <a:ext cx="531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aseline="-25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i-1</a:t>
            </a: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9DC842DB-8FB0-4058-A8AE-DBD43F0B7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813" y="2655888"/>
            <a:ext cx="833437" cy="966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2533" name="Line 8">
            <a:extLst>
              <a:ext uri="{FF2B5EF4-FFF2-40B4-BE49-F238E27FC236}">
                <a16:creationId xmlns:a16="http://schemas.microsoft.com/office/drawing/2014/main" id="{0356D25A-2A64-425F-BF63-1331E3564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4813" y="3140075"/>
            <a:ext cx="833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Text Box 36">
            <a:extLst>
              <a:ext uri="{FF2B5EF4-FFF2-40B4-BE49-F238E27FC236}">
                <a16:creationId xmlns:a16="http://schemas.microsoft.com/office/drawing/2014/main" id="{7CDD41F7-971A-48E4-856B-C8223AD59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2693988"/>
            <a:ext cx="365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aseline="-25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BF5D1AF4-D059-4238-9A42-99B5C74E9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3563" y="3408363"/>
            <a:ext cx="555625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8" name="Line 17">
            <a:extLst>
              <a:ext uri="{FF2B5EF4-FFF2-40B4-BE49-F238E27FC236}">
                <a16:creationId xmlns:a16="http://schemas.microsoft.com/office/drawing/2014/main" id="{5F308252-8E3B-4924-82EC-3AFE74452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9188" y="2925763"/>
            <a:ext cx="0" cy="4826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" name="Line 18">
            <a:extLst>
              <a:ext uri="{FF2B5EF4-FFF2-40B4-BE49-F238E27FC236}">
                <a16:creationId xmlns:a16="http://schemas.microsoft.com/office/drawing/2014/main" id="{F638132E-B98B-47E3-9E20-6DAFB57DE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9188" y="2925763"/>
            <a:ext cx="55562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2540" name="Text Box 36">
            <a:extLst>
              <a:ext uri="{FF2B5EF4-FFF2-40B4-BE49-F238E27FC236}">
                <a16:creationId xmlns:a16="http://schemas.microsoft.com/office/drawing/2014/main" id="{690A6050-AFF9-4555-A0B7-801CD16BB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2670175"/>
            <a:ext cx="328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endParaRPr lang="en-US" altLang="zh-CN" sz="1800" baseline="-25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Line 16">
            <a:extLst>
              <a:ext uri="{FF2B5EF4-FFF2-40B4-BE49-F238E27FC236}">
                <a16:creationId xmlns:a16="http://schemas.microsoft.com/office/drawing/2014/main" id="{DF2BDE31-389E-4138-98E3-7636EB9DB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938" y="4013200"/>
            <a:ext cx="3286125" cy="0"/>
          </a:xfrm>
          <a:prstGeom prst="line">
            <a:avLst/>
          </a:prstGeom>
          <a:ln>
            <a:prstDash val="lg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Line 17">
            <a:extLst>
              <a:ext uri="{FF2B5EF4-FFF2-40B4-BE49-F238E27FC236}">
                <a16:creationId xmlns:a16="http://schemas.microsoft.com/office/drawing/2014/main" id="{6F4857F7-0CDA-4A62-9D7A-C938FCE2BD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4938" y="3529013"/>
            <a:ext cx="0" cy="484187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Line 18">
            <a:extLst>
              <a:ext uri="{FF2B5EF4-FFF2-40B4-BE49-F238E27FC236}">
                <a16:creationId xmlns:a16="http://schemas.microsoft.com/office/drawing/2014/main" id="{31E46A44-7553-4E30-9F8D-EBE6763943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01063" y="3656013"/>
            <a:ext cx="0" cy="357187"/>
          </a:xfrm>
          <a:prstGeom prst="line">
            <a:avLst/>
          </a:prstGeom>
          <a:ln>
            <a:prstDash val="dash"/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2544" name="Text Box 36">
            <a:extLst>
              <a:ext uri="{FF2B5EF4-FFF2-40B4-BE49-F238E27FC236}">
                <a16:creationId xmlns:a16="http://schemas.microsoft.com/office/drawing/2014/main" id="{EFEF218F-8643-4504-A923-A1640DC0A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2071688"/>
            <a:ext cx="328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endParaRPr lang="en-US" altLang="zh-CN" sz="1800" baseline="-25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Line 18">
            <a:extLst>
              <a:ext uri="{FF2B5EF4-FFF2-40B4-BE49-F238E27FC236}">
                <a16:creationId xmlns:a16="http://schemas.microsoft.com/office/drawing/2014/main" id="{B4AE5C12-0445-4FFB-A88C-4ED7A89CB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2188" y="2298700"/>
            <a:ext cx="714375" cy="2857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AFEC61-8218-4049-93EA-F61107B1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B472DB10-EF04-47AD-8DEC-7122F29021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7562" y="1772816"/>
            <a:ext cx="7508875" cy="42148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在链表中检索某个值</a:t>
            </a:r>
            <a:r>
              <a:rPr lang="en-US" altLang="zh-CN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index=0; 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从第一个结点开始，遍历每个结点，查找值为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的结点。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(Node *p=head; p!=NULL; p=p-&gt;next)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	index++; 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(p-&gt;content == a)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break;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(p != NULL)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找到了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&lt;&lt; "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" &lt;&lt; index &lt;&lt; "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个结点的值为：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" &lt;&lt; a &lt;&lt;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未找到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&lt;&lt; "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没有找到值为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" &lt;&lt; a &lt;&lt; "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的结点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\n";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BA67E6-BD5F-463C-B82A-38ED6D149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</a:t>
            </a: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）检索结点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250079-48C9-420D-85F3-31DA56AC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32B106A7-5EC9-4A92-B095-8C1643896E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91680" y="2132856"/>
            <a:ext cx="5294313" cy="2143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依次打印每个结点的值</a:t>
            </a:r>
            <a:r>
              <a:rPr lang="en-US" altLang="zh-CN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(Node *p=head; p!=NULL; p=p-&gt;next)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	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&lt;&lt; p-&gt;content &lt;&lt; ‘,’;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&lt;&lt;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5B79CB-8BB4-49D5-A542-C7948D3D3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4</a:t>
            </a: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）输出结点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D8236A-D208-45B6-BF43-22E1D22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E01713-D682-49F4-AA6E-F61CF836BE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8243" y="1556792"/>
            <a:ext cx="6767513" cy="1752600"/>
          </a:xfrm>
        </p:spPr>
        <p:txBody>
          <a:bodyPr/>
          <a:lstStyle/>
          <a:p>
            <a:r>
              <a:rPr lang="zh-CN" altLang="en-US" sz="4800" dirty="0">
                <a:latin typeface="楷体_GB2312" pitchFamily="1" charset="-122"/>
                <a:ea typeface="楷体_GB2312" pitchFamily="1" charset="-122"/>
              </a:rPr>
              <a:t>链表</a:t>
            </a:r>
            <a:endParaRPr lang="zh-CN" altLang="zh-CN" sz="48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3702800-8C24-407C-A2A9-A5D2F7A27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142875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sz="3600" b="1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n</a:t>
            </a:r>
            <a:r>
              <a:rPr lang="zh-CN" altLang="en-US" sz="3600" b="1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）链表的应用举例：</a:t>
            </a:r>
            <a:r>
              <a:rPr lang="zh-CN" altLang="en-US" sz="3600" b="1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选择排序</a:t>
            </a:r>
            <a:endParaRPr lang="en-US" altLang="zh-CN" sz="3600" b="1" kern="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C9067B-10FE-48F5-B9C0-9E7311B2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634FB528-0002-4330-A029-FA25386B38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57313" y="1670050"/>
            <a:ext cx="6697662" cy="5040313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content; 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代表结点的数据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*next; 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代表后一个结点的地址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*input();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输入数据、建立链表、返回头指针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sort(</a:t>
            </a:r>
            <a:r>
              <a:rPr lang="en-US" altLang="zh-CN" sz="2000" b="1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*h);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output(</a:t>
            </a:r>
            <a:r>
              <a:rPr lang="en-US" altLang="zh-CN" sz="2000" b="1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*h);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输出数据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remove(</a:t>
            </a:r>
            <a:r>
              <a:rPr lang="en-US" altLang="zh-CN" sz="2000" b="1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*h);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删除链表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r>
              <a:rPr lang="en-US" altLang="zh-CN" sz="2000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*head;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head = input();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sort(head);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output(head);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remove(head);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98C21A-5ABD-4A42-9F78-E33A40651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142875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sz="3600" b="1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n</a:t>
            </a:r>
            <a:r>
              <a:rPr lang="zh-CN" altLang="en-US" sz="3600" b="1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）链表的应用举例：</a:t>
            </a:r>
            <a:r>
              <a:rPr lang="zh-CN" altLang="en-US" sz="3600" b="1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选择排序</a:t>
            </a:r>
            <a:endParaRPr lang="en-US" altLang="zh-CN" sz="3600" b="1" kern="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8D4914-AD77-4B38-A6A6-EF46C25E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3">
            <a:extLst>
              <a:ext uri="{FF2B5EF4-FFF2-40B4-BE49-F238E27FC236}">
                <a16:creationId xmlns:a16="http://schemas.microsoft.com/office/drawing/2014/main" id="{FE5B1EF6-DAB0-4DA6-A0B2-439984078588}"/>
              </a:ext>
            </a:extLst>
          </p:cNvPr>
          <p:cNvGrpSpPr>
            <a:grpSpLocks/>
          </p:cNvGrpSpPr>
          <p:nvPr/>
        </p:nvGrpSpPr>
        <p:grpSpPr bwMode="auto">
          <a:xfrm>
            <a:off x="4016375" y="3746500"/>
            <a:ext cx="3055938" cy="968375"/>
            <a:chOff x="1008" y="499"/>
            <a:chExt cx="792" cy="250"/>
          </a:xfrm>
        </p:grpSpPr>
        <p:sp>
          <p:nvSpPr>
            <p:cNvPr id="30740" name="Rectangle 6">
              <a:extLst>
                <a:ext uri="{FF2B5EF4-FFF2-40B4-BE49-F238E27FC236}">
                  <a16:creationId xmlns:a16="http://schemas.microsoft.com/office/drawing/2014/main" id="{B9CAFA3E-DBB9-421A-B27C-7CEB2CDE1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499"/>
              <a:ext cx="2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741" name="Line 8">
              <a:extLst>
                <a:ext uri="{FF2B5EF4-FFF2-40B4-BE49-F238E27FC236}">
                  <a16:creationId xmlns:a16="http://schemas.microsoft.com/office/drawing/2014/main" id="{19FB8D81-A294-4428-BA53-918C64750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62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16">
              <a:extLst>
                <a:ext uri="{FF2B5EF4-FFF2-40B4-BE49-F238E27FC236}">
                  <a16:creationId xmlns:a16="http://schemas.microsoft.com/office/drawing/2014/main" id="{1A610350-2459-4C6B-AF4B-6B42BDA37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687"/>
              <a:ext cx="1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17">
              <a:extLst>
                <a:ext uri="{FF2B5EF4-FFF2-40B4-BE49-F238E27FC236}">
                  <a16:creationId xmlns:a16="http://schemas.microsoft.com/office/drawing/2014/main" id="{F542DF85-3DE7-4A80-A10A-82E28CA0A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562"/>
              <a:ext cx="0" cy="1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Line 18">
              <a:extLst>
                <a:ext uri="{FF2B5EF4-FFF2-40B4-BE49-F238E27FC236}">
                  <a16:creationId xmlns:a16="http://schemas.microsoft.com/office/drawing/2014/main" id="{CBEDE30F-5797-4EB5-AD3D-CFA5A6660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562"/>
              <a:ext cx="14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45" name="Rectangle 19">
              <a:extLst>
                <a:ext uri="{FF2B5EF4-FFF2-40B4-BE49-F238E27FC236}">
                  <a16:creationId xmlns:a16="http://schemas.microsoft.com/office/drawing/2014/main" id="{03B24FFC-93BF-42B1-BA71-1F6F9A0B6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99"/>
              <a:ext cx="2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746" name="Line 20">
              <a:extLst>
                <a:ext uri="{FF2B5EF4-FFF2-40B4-BE49-F238E27FC236}">
                  <a16:creationId xmlns:a16="http://schemas.microsoft.com/office/drawing/2014/main" id="{0EA96ACA-9892-4367-AB8C-9F624101C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62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23">
              <a:extLst>
                <a:ext uri="{FF2B5EF4-FFF2-40B4-BE49-F238E27FC236}">
                  <a16:creationId xmlns:a16="http://schemas.microsoft.com/office/drawing/2014/main" id="{359A4122-6E22-49DC-8899-69E3AE8D7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56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3" name="Text Box 36">
            <a:extLst>
              <a:ext uri="{FF2B5EF4-FFF2-40B4-BE49-F238E27FC236}">
                <a16:creationId xmlns:a16="http://schemas.microsoft.com/office/drawing/2014/main" id="{EDF04765-47A9-4D9D-AA8E-7AA659733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0" y="3735388"/>
            <a:ext cx="8890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28536814-D2A4-4E55-A089-B41741A05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3746500"/>
            <a:ext cx="833438" cy="968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0725" name="Line 8">
            <a:extLst>
              <a:ext uri="{FF2B5EF4-FFF2-40B4-BE49-F238E27FC236}">
                <a16:creationId xmlns:a16="http://schemas.microsoft.com/office/drawing/2014/main" id="{B1588F33-BCC5-43AB-93F3-17373C73A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500" y="4230688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93FF27F1-689B-491B-8E08-351E8A6F4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5" y="4521200"/>
            <a:ext cx="2857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E27BB3FC-2CCC-45F1-8ED5-2A4639FC08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6625" y="4016375"/>
            <a:ext cx="0" cy="50482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8621A8EA-9CA7-4A9E-8739-C2B635CD22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6625" y="4016375"/>
            <a:ext cx="523875" cy="47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29" name="Text Box 36">
            <a:extLst>
              <a:ext uri="{FF2B5EF4-FFF2-40B4-BE49-F238E27FC236}">
                <a16:creationId xmlns:a16="http://schemas.microsoft.com/office/drawing/2014/main" id="{9AA53A06-3470-4AA5-A981-179E4F79E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379412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head</a:t>
            </a:r>
            <a:endParaRPr lang="en-US" altLang="zh-CN" sz="1800" baseline="-25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Line 18">
            <a:extLst>
              <a:ext uri="{FF2B5EF4-FFF2-40B4-BE49-F238E27FC236}">
                <a16:creationId xmlns:a16="http://schemas.microsoft.com/office/drawing/2014/main" id="{94247841-4A02-4A33-BF15-20BFFF28DF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7875" y="3389313"/>
            <a:ext cx="714375" cy="2857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31" name="矩形 24">
            <a:extLst>
              <a:ext uri="{FF2B5EF4-FFF2-40B4-BE49-F238E27FC236}">
                <a16:creationId xmlns:a16="http://schemas.microsoft.com/office/drawing/2014/main" id="{E25E2B79-C59E-450D-B819-01C34F69D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2875"/>
            <a:ext cx="1714500" cy="1785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0732" name="Rectangle 2">
            <a:extLst>
              <a:ext uri="{FF2B5EF4-FFF2-40B4-BE49-F238E27FC236}">
                <a16:creationId xmlns:a16="http://schemas.microsoft.com/office/drawing/2014/main" id="{F6FDAD73-9939-481C-96E9-BD06341967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333375"/>
            <a:ext cx="3667125" cy="5881688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b="1" dirty="0" err="1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cstdio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*input()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altLang="zh-CN" sz="2000" b="1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*head=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*tail;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std::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 != -1)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  </a:t>
            </a:r>
            <a:r>
              <a:rPr lang="en-US" altLang="zh-CN" sz="2000" b="1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*p=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p-&gt;content =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p-&gt;next =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(head ==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head = 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tail-&gt;next = 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tail = 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std::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0733" name="Text Box 36">
            <a:extLst>
              <a:ext uri="{FF2B5EF4-FFF2-40B4-BE49-F238E27FC236}">
                <a16:creationId xmlns:a16="http://schemas.microsoft.com/office/drawing/2014/main" id="{547F318E-2D14-4A15-9559-832788680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3163888"/>
            <a:ext cx="571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tail</a:t>
            </a:r>
            <a:endParaRPr lang="en-US" altLang="zh-CN" sz="1800" baseline="-25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704156C0-5AFF-43B2-B549-150533011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7875" y="3378200"/>
            <a:ext cx="2286000" cy="285750"/>
          </a:xfrm>
          <a:prstGeom prst="line">
            <a:avLst/>
          </a:prstGeom>
          <a:ln>
            <a:prstDash val="dash"/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35" name="Text Box 36">
            <a:extLst>
              <a:ext uri="{FF2B5EF4-FFF2-40B4-BE49-F238E27FC236}">
                <a16:creationId xmlns:a16="http://schemas.microsoft.com/office/drawing/2014/main" id="{561C0241-AD9A-415E-ACFA-F1459100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5" y="4211638"/>
            <a:ext cx="9286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0736" name="Text Box 36">
            <a:extLst>
              <a:ext uri="{FF2B5EF4-FFF2-40B4-BE49-F238E27FC236}">
                <a16:creationId xmlns:a16="http://schemas.microsoft.com/office/drawing/2014/main" id="{A08B72C2-1C7B-42A9-8ED8-5A07AE957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3079750"/>
            <a:ext cx="35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endParaRPr lang="en-US" altLang="zh-CN" sz="1800" baseline="-25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Line 18">
            <a:extLst>
              <a:ext uri="{FF2B5EF4-FFF2-40B4-BE49-F238E27FC236}">
                <a16:creationId xmlns:a16="http://schemas.microsoft.com/office/drawing/2014/main" id="{6FA1F727-8B3A-444D-B2BF-BD90E927D6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58188" y="3449638"/>
            <a:ext cx="0" cy="2857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38" name="Text Box 36">
            <a:extLst>
              <a:ext uri="{FF2B5EF4-FFF2-40B4-BE49-F238E27FC236}">
                <a16:creationId xmlns:a16="http://schemas.microsoft.com/office/drawing/2014/main" id="{BE2D9B5C-733A-46F2-BAF6-94569DFA2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363" y="3735388"/>
            <a:ext cx="3222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54207962-3B4C-4BC1-9BAF-B190F9CBB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296863"/>
            <a:ext cx="49784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1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1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1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1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1" charset="-122"/>
              </a:defRPr>
            </a:lvl9pPr>
          </a:lstStyle>
          <a:p>
            <a:pPr eaLnBrk="1" hangingPunct="1">
              <a:defRPr/>
            </a:pPr>
            <a:r>
              <a:rPr lang="zh-CN" altLang="en-US" sz="2200" kern="0" dirty="0">
                <a:solidFill>
                  <a:srgbClr val="0000FF"/>
                </a:solidFill>
                <a:latin typeface="+mn-ea"/>
                <a:ea typeface="+mn-ea"/>
              </a:rPr>
              <a:t>输入时，先输入各个数，最后输入一个结束标记（如：</a:t>
            </a:r>
            <a:r>
              <a:rPr lang="en-US" altLang="zh-CN" sz="2200" kern="0" dirty="0">
                <a:solidFill>
                  <a:srgbClr val="0000FF"/>
                </a:solidFill>
                <a:latin typeface="+mn-ea"/>
                <a:ea typeface="+mn-ea"/>
              </a:rPr>
              <a:t>-1</a:t>
            </a:r>
            <a:r>
              <a:rPr lang="zh-CN" altLang="en-US" sz="2200" kern="0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9BCD67-88BF-43AB-8D08-35B7360724F0}"/>
              </a:ext>
            </a:extLst>
          </p:cNvPr>
          <p:cNvSpPr/>
          <p:nvPr/>
        </p:nvSpPr>
        <p:spPr bwMode="auto">
          <a:xfrm>
            <a:off x="731477" y="4595437"/>
            <a:ext cx="1008112" cy="3337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11D08-136F-4D1A-9645-CE155BEE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2">
            <a:extLst>
              <a:ext uri="{FF2B5EF4-FFF2-40B4-BE49-F238E27FC236}">
                <a16:creationId xmlns:a16="http://schemas.microsoft.com/office/drawing/2014/main" id="{2A1A9D36-C610-4781-916D-9B2D1D7AA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2875"/>
            <a:ext cx="1714500" cy="1785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99F2ECA-9027-4E8E-8D9B-0CE761F2EE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-1" y="428625"/>
            <a:ext cx="6770687" cy="528637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选择排序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sort(Node *h)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(h==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从链表的头结点直到尾结点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b="1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*p1=h; p1-&gt;next !=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p1 = p1-&gt;next)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   </a:t>
            </a:r>
            <a:r>
              <a:rPr lang="en-US" altLang="zh-CN" sz="2000" b="1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p_min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p_min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结点的值保持最小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b="1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*p2=p1-&gt;next; p2 !=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p2=p2-&gt;next)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(p2-&gt;content &lt;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p_min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-&gt;content)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p_min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交换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p_min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结点的值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p_min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p1)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{  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 = p1-&gt;content;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p1-&gt;content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p_min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-&gt;content;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p_min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-&gt;content = temp;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1748" name="Group 3">
            <a:extLst>
              <a:ext uri="{FF2B5EF4-FFF2-40B4-BE49-F238E27FC236}">
                <a16:creationId xmlns:a16="http://schemas.microsoft.com/office/drawing/2014/main" id="{C30079E1-78CA-49F2-AF1D-DB0CDDCDBA44}"/>
              </a:ext>
            </a:extLst>
          </p:cNvPr>
          <p:cNvGrpSpPr>
            <a:grpSpLocks/>
          </p:cNvGrpSpPr>
          <p:nvPr/>
        </p:nvGrpSpPr>
        <p:grpSpPr bwMode="auto">
          <a:xfrm>
            <a:off x="3332163" y="5103813"/>
            <a:ext cx="2224087" cy="968375"/>
            <a:chOff x="1008" y="499"/>
            <a:chExt cx="576" cy="250"/>
          </a:xfrm>
        </p:grpSpPr>
        <p:sp>
          <p:nvSpPr>
            <p:cNvPr id="7" name="Line 16">
              <a:extLst>
                <a:ext uri="{FF2B5EF4-FFF2-40B4-BE49-F238E27FC236}">
                  <a16:creationId xmlns:a16="http://schemas.microsoft.com/office/drawing/2014/main" id="{4D881DF8-3196-4AAB-AED0-8A0F6E0AA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687"/>
              <a:ext cx="1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Line 17">
              <a:extLst>
                <a:ext uri="{FF2B5EF4-FFF2-40B4-BE49-F238E27FC236}">
                  <a16:creationId xmlns:a16="http://schemas.microsoft.com/office/drawing/2014/main" id="{8B816764-6FBB-4991-9C92-1CCB83B08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562"/>
              <a:ext cx="0" cy="1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Line 18">
              <a:extLst>
                <a:ext uri="{FF2B5EF4-FFF2-40B4-BE49-F238E27FC236}">
                  <a16:creationId xmlns:a16="http://schemas.microsoft.com/office/drawing/2014/main" id="{80C79245-1721-4912-B70A-028E39F83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562"/>
              <a:ext cx="14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6" name="Rectangle 19">
              <a:extLst>
                <a:ext uri="{FF2B5EF4-FFF2-40B4-BE49-F238E27FC236}">
                  <a16:creationId xmlns:a16="http://schemas.microsoft.com/office/drawing/2014/main" id="{E5C1BBD1-5B70-4044-B77E-DE1F948B5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99"/>
              <a:ext cx="2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767" name="Line 20">
              <a:extLst>
                <a:ext uri="{FF2B5EF4-FFF2-40B4-BE49-F238E27FC236}">
                  <a16:creationId xmlns:a16="http://schemas.microsoft.com/office/drawing/2014/main" id="{1C09CAD9-4914-4930-9FAE-FFD6CA76D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62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23">
              <a:extLst>
                <a:ext uri="{FF2B5EF4-FFF2-40B4-BE49-F238E27FC236}">
                  <a16:creationId xmlns:a16="http://schemas.microsoft.com/office/drawing/2014/main" id="{FB233666-28AB-4E86-9303-E2C661D09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56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9" name="Text Box 36">
            <a:extLst>
              <a:ext uri="{FF2B5EF4-FFF2-40B4-BE49-F238E27FC236}">
                <a16:creationId xmlns:a16="http://schemas.microsoft.com/office/drawing/2014/main" id="{B1A319A2-145B-4E28-8D61-90954F4C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5092700"/>
            <a:ext cx="889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AB7DFBA4-3E3C-4C1A-87B9-794EBAAA7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5103813"/>
            <a:ext cx="833438" cy="968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1751" name="Line 8">
            <a:extLst>
              <a:ext uri="{FF2B5EF4-FFF2-40B4-BE49-F238E27FC236}">
                <a16:creationId xmlns:a16="http://schemas.microsoft.com/office/drawing/2014/main" id="{93B2477A-08BF-4C6F-A826-2474C13C1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7875" y="5588000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Text Box 36">
            <a:extLst>
              <a:ext uri="{FF2B5EF4-FFF2-40B4-BE49-F238E27FC236}">
                <a16:creationId xmlns:a16="http://schemas.microsoft.com/office/drawing/2014/main" id="{8B38C89C-EA2E-4536-B343-B4F28574E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5072063"/>
            <a:ext cx="4286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25" name="Line 18">
            <a:extLst>
              <a:ext uri="{FF2B5EF4-FFF2-40B4-BE49-F238E27FC236}">
                <a16:creationId xmlns:a16="http://schemas.microsoft.com/office/drawing/2014/main" id="{A7021258-0E6E-4925-8AD7-DCCE20EBE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3" y="4714875"/>
            <a:ext cx="428625" cy="377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E53D4DC2-7670-4FC4-9344-0D0A370F6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2500" y="5842000"/>
            <a:ext cx="555625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5BD39275-2A05-41B7-8CB2-DB9343CB9A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8125" y="5357813"/>
            <a:ext cx="0" cy="48418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0D60A920-00C2-43AA-985E-5E92E4753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5357813"/>
            <a:ext cx="55562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757" name="Line 23">
            <a:extLst>
              <a:ext uri="{FF2B5EF4-FFF2-40B4-BE49-F238E27FC236}">
                <a16:creationId xmlns:a16="http://schemas.microsoft.com/office/drawing/2014/main" id="{B21FB00C-3802-4DCC-AAF4-13BD10776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5313" y="5572125"/>
            <a:ext cx="230187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Text Box 36">
            <a:extLst>
              <a:ext uri="{FF2B5EF4-FFF2-40B4-BE49-F238E27FC236}">
                <a16:creationId xmlns:a16="http://schemas.microsoft.com/office/drawing/2014/main" id="{85BFE2F1-B0CD-4C2A-9A78-09B631A26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4357688"/>
            <a:ext cx="85725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p_min</a:t>
            </a:r>
          </a:p>
        </p:txBody>
      </p:sp>
      <p:sp>
        <p:nvSpPr>
          <p:cNvPr id="32" name="Line 16">
            <a:extLst>
              <a:ext uri="{FF2B5EF4-FFF2-40B4-BE49-F238E27FC236}">
                <a16:creationId xmlns:a16="http://schemas.microsoft.com/office/drawing/2014/main" id="{E64EA45C-5569-45D0-9EF5-52D8E94F1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5563" y="5857875"/>
            <a:ext cx="555625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" name="Line 17">
            <a:extLst>
              <a:ext uri="{FF2B5EF4-FFF2-40B4-BE49-F238E27FC236}">
                <a16:creationId xmlns:a16="http://schemas.microsoft.com/office/drawing/2014/main" id="{9233A1F3-96C6-43C6-ACEA-8EC50B0662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31188" y="5373688"/>
            <a:ext cx="0" cy="48418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" name="Line 18">
            <a:extLst>
              <a:ext uri="{FF2B5EF4-FFF2-40B4-BE49-F238E27FC236}">
                <a16:creationId xmlns:a16="http://schemas.microsoft.com/office/drawing/2014/main" id="{445853BC-4341-4748-8B39-D3EFA9884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1188" y="5373688"/>
            <a:ext cx="55562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762" name="Text Box 36">
            <a:extLst>
              <a:ext uri="{FF2B5EF4-FFF2-40B4-BE49-F238E27FC236}">
                <a16:creationId xmlns:a16="http://schemas.microsoft.com/office/drawing/2014/main" id="{092B207B-E7CC-4839-80DC-EFC7D7A4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5072063"/>
            <a:ext cx="887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328C9-F0BE-409B-8D85-E3BCDAC4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2">
            <a:extLst>
              <a:ext uri="{FF2B5EF4-FFF2-40B4-BE49-F238E27FC236}">
                <a16:creationId xmlns:a16="http://schemas.microsoft.com/office/drawing/2014/main" id="{0899745B-66DC-4A1A-B046-715563D74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2875"/>
            <a:ext cx="1714500" cy="1785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46B7080-CFA5-4397-82A4-B394F00A48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67744" y="1628800"/>
            <a:ext cx="4795837" cy="4524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output(Node *h)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b="1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*p=h; p!=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p=p-&gt;next)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std::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p-&gt;content &lt;&lt; </a:t>
            </a:r>
            <a:r>
              <a:rPr lang="en-US" altLang="zh-CN" sz="2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std::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remove(</a:t>
            </a:r>
            <a:r>
              <a:rPr lang="en-US" altLang="zh-CN" sz="2000" b="1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*h)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 !=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	  </a:t>
            </a:r>
            <a:r>
              <a:rPr lang="en-US" altLang="zh-CN" sz="2000" b="1" dirty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*p=h;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h = h-&gt;next;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153B9-1796-413E-B3E8-5D32BE46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64E2E816-3871-4020-97A8-A0D2C2CB42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746249"/>
            <a:ext cx="8518525" cy="4611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  <a:defRPr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链表用于表示由若干个（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个数不定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同类型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的元素所构成的具有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线性结构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的复合数据。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链表中的每一个元素除了本身的数据外，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还包含一个（或多个）指针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，它（们）指向链表中下一个（和其它）元素。</a:t>
            </a:r>
          </a:p>
          <a:p>
            <a:pPr lvl="2"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每个元素只包含一个指针，则称为单链表，否则称为多链表。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上述的定义隐含着链表元素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在内存中不必存放在连续的空间内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6D94586-3E32-42DF-AAF8-EB64D824D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500063"/>
            <a:ext cx="661987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eaLnBrk="1" hangingPunct="1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动态变量的应用</a:t>
            </a:r>
            <a:r>
              <a:rPr lang="en-US" altLang="zh-CN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--</a:t>
            </a: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链表</a:t>
            </a:r>
            <a:endParaRPr lang="en-US" altLang="zh-CN" sz="4000" kern="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36AE2-5E8E-448C-B35F-AE8BB022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D4C2303-CBB4-44C7-BF05-3B7AB7DE8F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35213" y="357188"/>
            <a:ext cx="6808787" cy="113982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单链表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的定义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C545DE9-779C-4A7B-A71D-C5B9A7973C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4475" y="3000375"/>
            <a:ext cx="8535988" cy="35004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结点类型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struct Node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	int content;  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代表结点的数据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Node *next;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代表后一个结点的地址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表头指针变量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Node *head=NULL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头指针变量定义，初始状态下为空值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124" name="Group 4">
            <a:extLst>
              <a:ext uri="{FF2B5EF4-FFF2-40B4-BE49-F238E27FC236}">
                <a16:creationId xmlns:a16="http://schemas.microsoft.com/office/drawing/2014/main" id="{55C05C33-30D0-4495-B6D4-C9A856AEA93B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844675"/>
            <a:ext cx="5924550" cy="936625"/>
            <a:chOff x="0" y="0"/>
            <a:chExt cx="3732" cy="590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B7C127F8-5EA0-455F-8821-4579CCA4E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0"/>
              <a:ext cx="424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27" name="Rectangle 6">
              <a:extLst>
                <a:ext uri="{FF2B5EF4-FFF2-40B4-BE49-F238E27FC236}">
                  <a16:creationId xmlns:a16="http://schemas.microsoft.com/office/drawing/2014/main" id="{701B0A87-353A-4DBB-8EA5-E74EBF48E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0"/>
              <a:ext cx="424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28" name="Rectangle 7">
              <a:extLst>
                <a:ext uri="{FF2B5EF4-FFF2-40B4-BE49-F238E27FC236}">
                  <a16:creationId xmlns:a16="http://schemas.microsoft.com/office/drawing/2014/main" id="{07E7CCF9-3F21-4D05-97B8-02AEE98D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0"/>
              <a:ext cx="424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29" name="Line 8">
              <a:extLst>
                <a:ext uri="{FF2B5EF4-FFF2-40B4-BE49-F238E27FC236}">
                  <a16:creationId xmlns:a16="http://schemas.microsoft.com/office/drawing/2014/main" id="{62595458-BCE0-4410-9E50-06DC13F25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6" y="294"/>
              <a:ext cx="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9">
              <a:extLst>
                <a:ext uri="{FF2B5EF4-FFF2-40B4-BE49-F238E27FC236}">
                  <a16:creationId xmlns:a16="http://schemas.microsoft.com/office/drawing/2014/main" id="{90B33385-3F6E-43FD-AE07-86BC3A4F7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4" y="294"/>
              <a:ext cx="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10">
              <a:extLst>
                <a:ext uri="{FF2B5EF4-FFF2-40B4-BE49-F238E27FC236}">
                  <a16:creationId xmlns:a16="http://schemas.microsoft.com/office/drawing/2014/main" id="{993A5CA0-B898-40A7-8CBA-036DF1BEB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8" y="294"/>
              <a:ext cx="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Rectangle 11">
              <a:extLst>
                <a:ext uri="{FF2B5EF4-FFF2-40B4-BE49-F238E27FC236}">
                  <a16:creationId xmlns:a16="http://schemas.microsoft.com/office/drawing/2014/main" id="{94AFBB24-CDB1-4F00-9F94-7E186C89C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" y="294"/>
              <a:ext cx="424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33" name="Line 12">
              <a:extLst>
                <a:ext uri="{FF2B5EF4-FFF2-40B4-BE49-F238E27FC236}">
                  <a16:creationId xmlns:a16="http://schemas.microsoft.com/office/drawing/2014/main" id="{D7FC67A9-63EF-4543-937A-CE3CE00C1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" y="443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13">
              <a:extLst>
                <a:ext uri="{FF2B5EF4-FFF2-40B4-BE49-F238E27FC236}">
                  <a16:creationId xmlns:a16="http://schemas.microsoft.com/office/drawing/2014/main" id="{D384C17D-CB13-46A1-BB1A-FF4DC1A76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" y="147"/>
              <a:ext cx="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14">
              <a:extLst>
                <a:ext uri="{FF2B5EF4-FFF2-40B4-BE49-F238E27FC236}">
                  <a16:creationId xmlns:a16="http://schemas.microsoft.com/office/drawing/2014/main" id="{E6C87615-4C47-4194-9E4B-50C0A3CF1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147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15">
              <a:extLst>
                <a:ext uri="{FF2B5EF4-FFF2-40B4-BE49-F238E27FC236}">
                  <a16:creationId xmlns:a16="http://schemas.microsoft.com/office/drawing/2014/main" id="{434C735A-0629-4C0B-B61A-BB2F47318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8" y="443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16">
              <a:extLst>
                <a:ext uri="{FF2B5EF4-FFF2-40B4-BE49-F238E27FC236}">
                  <a16:creationId xmlns:a16="http://schemas.microsoft.com/office/drawing/2014/main" id="{B5905AC5-CC31-49E5-97F5-3EB8C3D4B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1" y="147"/>
              <a:ext cx="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17">
              <a:extLst>
                <a:ext uri="{FF2B5EF4-FFF2-40B4-BE49-F238E27FC236}">
                  <a16:creationId xmlns:a16="http://schemas.microsoft.com/office/drawing/2014/main" id="{24F18FA2-9108-41AA-B65B-D1D5136B3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147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8">
              <a:extLst>
                <a:ext uri="{FF2B5EF4-FFF2-40B4-BE49-F238E27FC236}">
                  <a16:creationId xmlns:a16="http://schemas.microsoft.com/office/drawing/2014/main" id="{EC796975-ACE4-411E-97D1-EB01DDE69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6" y="443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19">
              <a:extLst>
                <a:ext uri="{FF2B5EF4-FFF2-40B4-BE49-F238E27FC236}">
                  <a16:creationId xmlns:a16="http://schemas.microsoft.com/office/drawing/2014/main" id="{DD6F8D2B-C99E-4051-B762-B8089F603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9" y="147"/>
              <a:ext cx="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Line 20">
              <a:extLst>
                <a:ext uri="{FF2B5EF4-FFF2-40B4-BE49-F238E27FC236}">
                  <a16:creationId xmlns:a16="http://schemas.microsoft.com/office/drawing/2014/main" id="{81AE4F51-2521-41DF-B3E6-63C814616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9" y="147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21">
              <a:extLst>
                <a:ext uri="{FF2B5EF4-FFF2-40B4-BE49-F238E27FC236}">
                  <a16:creationId xmlns:a16="http://schemas.microsoft.com/office/drawing/2014/main" id="{01D1AF11-FA66-4F4E-84CA-7C96CCAF8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443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22">
              <a:extLst>
                <a:ext uri="{FF2B5EF4-FFF2-40B4-BE49-F238E27FC236}">
                  <a16:creationId xmlns:a16="http://schemas.microsoft.com/office/drawing/2014/main" id="{9AB01A1D-F1DC-4ADF-9099-FC6EA6798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5" y="147"/>
              <a:ext cx="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23">
              <a:extLst>
                <a:ext uri="{FF2B5EF4-FFF2-40B4-BE49-F238E27FC236}">
                  <a16:creationId xmlns:a16="http://schemas.microsoft.com/office/drawing/2014/main" id="{65AD24DF-4083-4003-B9C2-A3AB958E6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5" y="147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Text Box 24">
              <a:extLst>
                <a:ext uri="{FF2B5EF4-FFF2-40B4-BE49-F238E27FC236}">
                  <a16:creationId xmlns:a16="http://schemas.microsoft.com/office/drawing/2014/main" id="{F24EE041-7578-4C67-A9C3-A04F6EA22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9"/>
              <a:ext cx="4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head</a:t>
              </a:r>
            </a:p>
          </p:txBody>
        </p:sp>
        <p:sp>
          <p:nvSpPr>
            <p:cNvPr id="5146" name="Text Box 25">
              <a:extLst>
                <a:ext uri="{FF2B5EF4-FFF2-40B4-BE49-F238E27FC236}">
                  <a16:creationId xmlns:a16="http://schemas.microsoft.com/office/drawing/2014/main" id="{7151CD7F-1B3C-4045-8CB7-604FB5614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9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47" name="Text Box 26">
              <a:extLst>
                <a:ext uri="{FF2B5EF4-FFF2-40B4-BE49-F238E27FC236}">
                  <a16:creationId xmlns:a16="http://schemas.microsoft.com/office/drawing/2014/main" id="{A9A1C0DF-EA10-4B98-84AC-283D0B9ED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7" y="0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48" name="Text Box 27">
              <a:extLst>
                <a:ext uri="{FF2B5EF4-FFF2-40B4-BE49-F238E27FC236}">
                  <a16:creationId xmlns:a16="http://schemas.microsoft.com/office/drawing/2014/main" id="{9770B13D-3C9A-4DA2-81BF-522D66508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8" y="9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149" name="Line 28">
              <a:extLst>
                <a:ext uri="{FF2B5EF4-FFF2-40B4-BE49-F238E27FC236}">
                  <a16:creationId xmlns:a16="http://schemas.microsoft.com/office/drawing/2014/main" id="{840E7885-BD40-4489-8F7B-A5A7D686C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7" y="31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125" name="Text Box 29">
            <a:extLst>
              <a:ext uri="{FF2B5EF4-FFF2-40B4-BE49-F238E27FC236}">
                <a16:creationId xmlns:a16="http://schemas.microsoft.com/office/drawing/2014/main" id="{785268A5-2319-4037-95A4-5DD646D82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513" y="2363788"/>
            <a:ext cx="776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86E66-5320-4FE4-B9A5-FF2A5978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5DFC40BA-85EA-42D6-809B-F0A672E83A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988840"/>
            <a:ext cx="3571875" cy="30400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zh-CN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的基本操作</a:t>
            </a:r>
            <a:endParaRPr lang="zh-CN" altLang="zh-CN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）插入结点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）删除结点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）检索结点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）输出结点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DC320C-8E60-440F-8C04-62073B437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500063"/>
            <a:ext cx="661987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eaLnBrk="1" hangingPunct="1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动态变量的应用</a:t>
            </a:r>
            <a:r>
              <a:rPr lang="en-US" altLang="zh-CN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--</a:t>
            </a: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链表</a:t>
            </a:r>
            <a:endParaRPr lang="en-US" altLang="zh-CN" sz="4000" kern="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C12DA7-1EB7-4E25-A68E-CEF416A0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9AC6BCD-455B-42F8-8236-1F042BD0E7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）插入结点</a:t>
            </a:r>
          </a:p>
        </p:txBody>
      </p:sp>
      <p:grpSp>
        <p:nvGrpSpPr>
          <p:cNvPr id="8195" name="Group 3">
            <a:extLst>
              <a:ext uri="{FF2B5EF4-FFF2-40B4-BE49-F238E27FC236}">
                <a16:creationId xmlns:a16="http://schemas.microsoft.com/office/drawing/2014/main" id="{71B3143B-6B95-475D-99AE-44DC5F4772C6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4078288"/>
            <a:ext cx="862012" cy="1557337"/>
            <a:chOff x="0" y="0"/>
            <a:chExt cx="216" cy="499"/>
          </a:xfrm>
        </p:grpSpPr>
        <p:sp>
          <p:nvSpPr>
            <p:cNvPr id="8199" name="Rectangle 5">
              <a:extLst>
                <a:ext uri="{FF2B5EF4-FFF2-40B4-BE49-F238E27FC236}">
                  <a16:creationId xmlns:a16="http://schemas.microsoft.com/office/drawing/2014/main" id="{06F6B77B-83D1-48CD-92E1-CADB77373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9"/>
              <a:ext cx="2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200" name="Line 6">
              <a:extLst>
                <a:ext uri="{FF2B5EF4-FFF2-40B4-BE49-F238E27FC236}">
                  <a16:creationId xmlns:a16="http://schemas.microsoft.com/office/drawing/2014/main" id="{EF728255-C847-4C42-9C34-000B4E60F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Rectangle 7">
              <a:extLst>
                <a:ext uri="{FF2B5EF4-FFF2-40B4-BE49-F238E27FC236}">
                  <a16:creationId xmlns:a16="http://schemas.microsoft.com/office/drawing/2014/main" id="{E6D2FAF7-195C-4C44-9911-C17E64D6B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202" name="Line 8">
              <a:extLst>
                <a:ext uri="{FF2B5EF4-FFF2-40B4-BE49-F238E27FC236}">
                  <a16:creationId xmlns:a16="http://schemas.microsoft.com/office/drawing/2014/main" id="{EAB67D1D-68F8-44D4-A798-72BAA90F6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" y="62"/>
              <a:ext cx="0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6" name="Text Box 9">
            <a:extLst>
              <a:ext uri="{FF2B5EF4-FFF2-40B4-BE49-F238E27FC236}">
                <a16:creationId xmlns:a16="http://schemas.microsoft.com/office/drawing/2014/main" id="{A56ABD6F-169A-4BF7-A156-288204FEC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663" y="4071938"/>
            <a:ext cx="32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8197" name="Text Box 10">
            <a:extLst>
              <a:ext uri="{FF2B5EF4-FFF2-40B4-BE49-F238E27FC236}">
                <a16:creationId xmlns:a16="http://schemas.microsoft.com/office/drawing/2014/main" id="{0FEE989D-C7D5-453C-AEC6-56DB3DB29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4886325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D5692DC9-5E24-4A48-9886-9C1F5DC93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857375"/>
            <a:ext cx="8143875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8001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首先产生新结点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*p =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Node;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产生一个动态变量来表示新结点。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p-&gt;content = a;         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赋给新结点中表示结点值的成员。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图示：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4A37E-E1FC-4AC6-93A8-4F719BFE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782BB4C-E865-4B6A-9D44-27CA51D76A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68438" y="1857375"/>
            <a:ext cx="7675562" cy="3382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1)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如果链表为空（创建第一个结点时）：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(head == NULL)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head = p;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头指针指向新结点。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p-&gt;next = NULL;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把新结点的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成员置为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图示：</a:t>
            </a:r>
          </a:p>
        </p:txBody>
      </p:sp>
      <p:grpSp>
        <p:nvGrpSpPr>
          <p:cNvPr id="9219" name="Group 3">
            <a:extLst>
              <a:ext uri="{FF2B5EF4-FFF2-40B4-BE49-F238E27FC236}">
                <a16:creationId xmlns:a16="http://schemas.microsoft.com/office/drawing/2014/main" id="{78EC3A2A-5789-4A11-95BB-69303993B911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4214813"/>
            <a:ext cx="2795588" cy="1890712"/>
            <a:chOff x="0" y="0"/>
            <a:chExt cx="1761" cy="1191"/>
          </a:xfrm>
        </p:grpSpPr>
        <p:grpSp>
          <p:nvGrpSpPr>
            <p:cNvPr id="9221" name="Group 4">
              <a:extLst>
                <a:ext uri="{FF2B5EF4-FFF2-40B4-BE49-F238E27FC236}">
                  <a16:creationId xmlns:a16="http://schemas.microsoft.com/office/drawing/2014/main" id="{C08430CD-8A2E-4886-8582-5D240969F2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761" cy="1191"/>
              <a:chOff x="0" y="0"/>
              <a:chExt cx="672" cy="466"/>
            </a:xfrm>
          </p:grpSpPr>
          <p:sp>
            <p:nvSpPr>
              <p:cNvPr id="9226" name="Rectangle 5">
                <a:extLst>
                  <a:ext uri="{FF2B5EF4-FFF2-40B4-BE49-F238E27FC236}">
                    <a16:creationId xmlns:a16="http://schemas.microsoft.com/office/drawing/2014/main" id="{CC953CA5-151E-457A-8D9A-B70FF6F9A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" y="216"/>
                <a:ext cx="216" cy="2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–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9227" name="Line 6">
                <a:extLst>
                  <a:ext uri="{FF2B5EF4-FFF2-40B4-BE49-F238E27FC236}">
                    <a16:creationId xmlns:a16="http://schemas.microsoft.com/office/drawing/2014/main" id="{7FCD7DF7-0151-4288-97A6-0012FE028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" y="341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" name="Rectangle 7">
                <a:extLst>
                  <a:ext uri="{FF2B5EF4-FFF2-40B4-BE49-F238E27FC236}">
                    <a16:creationId xmlns:a16="http://schemas.microsoft.com/office/drawing/2014/main" id="{49FF4D19-6B19-4E68-AFFD-923175D3B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1"/>
                <a:ext cx="216" cy="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–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9229" name="Line 8">
                <a:extLst>
                  <a:ext uri="{FF2B5EF4-FFF2-40B4-BE49-F238E27FC236}">
                    <a16:creationId xmlns:a16="http://schemas.microsoft.com/office/drawing/2014/main" id="{4301E7B7-529B-453D-A84E-15974150E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" y="403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" name="Line 9">
                <a:extLst>
                  <a:ext uri="{FF2B5EF4-FFF2-40B4-BE49-F238E27FC236}">
                    <a16:creationId xmlns:a16="http://schemas.microsoft.com/office/drawing/2014/main" id="{F32D9918-DB53-4FC5-AAA4-4413279C0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" y="278"/>
                <a:ext cx="0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" name="Line 10">
                <a:extLst>
                  <a:ext uri="{FF2B5EF4-FFF2-40B4-BE49-F238E27FC236}">
                    <a16:creationId xmlns:a16="http://schemas.microsoft.com/office/drawing/2014/main" id="{2269C0FD-C7DC-430B-8BD5-6E1480D6B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" y="27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2" name="Rectangle 11">
                <a:extLst>
                  <a:ext uri="{FF2B5EF4-FFF2-40B4-BE49-F238E27FC236}">
                    <a16:creationId xmlns:a16="http://schemas.microsoft.com/office/drawing/2014/main" id="{333F7F6B-6DF7-4A24-8F12-38B6A9EE5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" y="0"/>
                <a:ext cx="216" cy="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–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9233" name="Line 12">
                <a:extLst>
                  <a:ext uri="{FF2B5EF4-FFF2-40B4-BE49-F238E27FC236}">
                    <a16:creationId xmlns:a16="http://schemas.microsoft.com/office/drawing/2014/main" id="{ACE546AA-DCB6-470E-9C87-5220185F4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1" y="91"/>
                <a:ext cx="0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2" name="Text Box 13">
              <a:extLst>
                <a:ext uri="{FF2B5EF4-FFF2-40B4-BE49-F238E27FC236}">
                  <a16:creationId xmlns:a16="http://schemas.microsoft.com/office/drawing/2014/main" id="{6CE32DFE-E4CF-4C04-99F6-E40B06AF9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" y="11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9223" name="Text Box 14">
              <a:extLst>
                <a:ext uri="{FF2B5EF4-FFF2-40B4-BE49-F238E27FC236}">
                  <a16:creationId xmlns:a16="http://schemas.microsoft.com/office/drawing/2014/main" id="{F9CFBCDD-04C3-4A36-828E-196BB04F7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" y="597"/>
              <a:ext cx="4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head</a:t>
              </a:r>
            </a:p>
          </p:txBody>
        </p:sp>
        <p:sp>
          <p:nvSpPr>
            <p:cNvPr id="9224" name="Text Box 15">
              <a:extLst>
                <a:ext uri="{FF2B5EF4-FFF2-40B4-BE49-F238E27FC236}">
                  <a16:creationId xmlns:a16="http://schemas.microsoft.com/office/drawing/2014/main" id="{D1CA87B8-0E53-4B68-B28B-F4AB12870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918"/>
              <a:ext cx="4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NULL</a:t>
              </a:r>
            </a:p>
          </p:txBody>
        </p:sp>
        <p:sp>
          <p:nvSpPr>
            <p:cNvPr id="9225" name="Text Box 16">
              <a:extLst>
                <a:ext uri="{FF2B5EF4-FFF2-40B4-BE49-F238E27FC236}">
                  <a16:creationId xmlns:a16="http://schemas.microsoft.com/office/drawing/2014/main" id="{35687025-382A-450D-93F2-F1B2400D3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601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18" name="Rectangle 2">
            <a:extLst>
              <a:ext uri="{FF2B5EF4-FFF2-40B4-BE49-F238E27FC236}">
                <a16:creationId xmlns:a16="http://schemas.microsoft.com/office/drawing/2014/main" id="{302A810A-78D9-4C73-AD98-CD0B45424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</a:t>
            </a: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）插入结点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D10C62-F689-4154-8CCF-6C2FB52B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4A7C30-3293-4BBB-B0FA-2B74A0DC61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8593" y="1627982"/>
            <a:ext cx="8786813" cy="2663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2)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如果新结点插在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表头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，则进行下面的操作： 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p-&gt;next =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head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新结点的下一结点为链表原来的首结点。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head = p;           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//head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指向新结点。</a:t>
            </a: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图示：</a:t>
            </a:r>
          </a:p>
        </p:txBody>
      </p:sp>
      <p:grpSp>
        <p:nvGrpSpPr>
          <p:cNvPr id="10243" name="Group 3">
            <a:extLst>
              <a:ext uri="{FF2B5EF4-FFF2-40B4-BE49-F238E27FC236}">
                <a16:creationId xmlns:a16="http://schemas.microsoft.com/office/drawing/2014/main" id="{46BE7EA3-427B-47A7-B0ED-0A70286F6D94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2913087"/>
            <a:ext cx="7451725" cy="3324225"/>
            <a:chOff x="0" y="0"/>
            <a:chExt cx="4694" cy="2094"/>
          </a:xfrm>
        </p:grpSpPr>
        <p:sp>
          <p:nvSpPr>
            <p:cNvPr id="10245" name="Rectangle 4">
              <a:extLst>
                <a:ext uri="{FF2B5EF4-FFF2-40B4-BE49-F238E27FC236}">
                  <a16:creationId xmlns:a16="http://schemas.microsoft.com/office/drawing/2014/main" id="{06E5BF88-3965-45FC-91A0-CF4DCCE03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" y="1497"/>
              <a:ext cx="542" cy="5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246" name="Rectangle 5">
              <a:extLst>
                <a:ext uri="{FF2B5EF4-FFF2-40B4-BE49-F238E27FC236}">
                  <a16:creationId xmlns:a16="http://schemas.microsoft.com/office/drawing/2014/main" id="{6BA4DF32-2A82-41EC-9621-1628B8734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1497"/>
              <a:ext cx="542" cy="5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247" name="Rectangle 6">
              <a:extLst>
                <a:ext uri="{FF2B5EF4-FFF2-40B4-BE49-F238E27FC236}">
                  <a16:creationId xmlns:a16="http://schemas.microsoft.com/office/drawing/2014/main" id="{2A04538A-362D-47EE-8637-5FFD2F988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1497"/>
              <a:ext cx="542" cy="5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248" name="Line 7">
              <a:extLst>
                <a:ext uri="{FF2B5EF4-FFF2-40B4-BE49-F238E27FC236}">
                  <a16:creationId xmlns:a16="http://schemas.microsoft.com/office/drawing/2014/main" id="{8BB8EA5A-E111-452A-80A8-43833E9A1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3" y="1797"/>
              <a:ext cx="54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8">
              <a:extLst>
                <a:ext uri="{FF2B5EF4-FFF2-40B4-BE49-F238E27FC236}">
                  <a16:creationId xmlns:a16="http://schemas.microsoft.com/office/drawing/2014/main" id="{DC834789-1CDB-4B7C-83A4-6C7957215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6" y="1797"/>
              <a:ext cx="54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9">
              <a:extLst>
                <a:ext uri="{FF2B5EF4-FFF2-40B4-BE49-F238E27FC236}">
                  <a16:creationId xmlns:a16="http://schemas.microsoft.com/office/drawing/2014/main" id="{E37F2B52-6EDB-4670-867E-1D30C0CD4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1797"/>
              <a:ext cx="54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Rectangle 10">
              <a:extLst>
                <a:ext uri="{FF2B5EF4-FFF2-40B4-BE49-F238E27FC236}">
                  <a16:creationId xmlns:a16="http://schemas.microsoft.com/office/drawing/2014/main" id="{EE61B172-B1E4-4D62-9C99-C5405D30E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97"/>
              <a:ext cx="542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252" name="Line 11">
              <a:extLst>
                <a:ext uri="{FF2B5EF4-FFF2-40B4-BE49-F238E27FC236}">
                  <a16:creationId xmlns:a16="http://schemas.microsoft.com/office/drawing/2014/main" id="{C373A3D5-2D02-4B14-B3D3-ED7826DF1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" y="1945"/>
              <a:ext cx="361" cy="3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2">
              <a:extLst>
                <a:ext uri="{FF2B5EF4-FFF2-40B4-BE49-F238E27FC236}">
                  <a16:creationId xmlns:a16="http://schemas.microsoft.com/office/drawing/2014/main" id="{F02A4E45-06D5-4D72-A82B-0D1E5695A3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2" y="748"/>
              <a:ext cx="3" cy="1197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13">
              <a:extLst>
                <a:ext uri="{FF2B5EF4-FFF2-40B4-BE49-F238E27FC236}">
                  <a16:creationId xmlns:a16="http://schemas.microsoft.com/office/drawing/2014/main" id="{B90F18A3-6D68-4C96-A77B-D35B68E00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" y="748"/>
              <a:ext cx="361" cy="3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4">
              <a:extLst>
                <a:ext uri="{FF2B5EF4-FFF2-40B4-BE49-F238E27FC236}">
                  <a16:creationId xmlns:a16="http://schemas.microsoft.com/office/drawing/2014/main" id="{703D7821-B67A-4FDE-ADBE-DF577296F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4" y="1945"/>
              <a:ext cx="361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15">
              <a:extLst>
                <a:ext uri="{FF2B5EF4-FFF2-40B4-BE49-F238E27FC236}">
                  <a16:creationId xmlns:a16="http://schemas.microsoft.com/office/drawing/2014/main" id="{61730A0A-FBF4-4FD4-A9E4-376F80DE9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5" y="1645"/>
              <a:ext cx="3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Line 16">
              <a:extLst>
                <a:ext uri="{FF2B5EF4-FFF2-40B4-BE49-F238E27FC236}">
                  <a16:creationId xmlns:a16="http://schemas.microsoft.com/office/drawing/2014/main" id="{C1EE23CB-3269-4D45-9DC2-9C8E9F163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" y="1645"/>
              <a:ext cx="361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7">
              <a:extLst>
                <a:ext uri="{FF2B5EF4-FFF2-40B4-BE49-F238E27FC236}">
                  <a16:creationId xmlns:a16="http://schemas.microsoft.com/office/drawing/2014/main" id="{10388AD4-ABEE-445C-BBD2-C9CEEC3D6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945"/>
              <a:ext cx="361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8">
              <a:extLst>
                <a:ext uri="{FF2B5EF4-FFF2-40B4-BE49-F238E27FC236}">
                  <a16:creationId xmlns:a16="http://schemas.microsoft.com/office/drawing/2014/main" id="{84C76D4E-A0C4-4A32-B188-00A3391526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9" y="1645"/>
              <a:ext cx="2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19">
              <a:extLst>
                <a:ext uri="{FF2B5EF4-FFF2-40B4-BE49-F238E27FC236}">
                  <a16:creationId xmlns:a16="http://schemas.microsoft.com/office/drawing/2014/main" id="{9B7919AC-5183-41AC-B1C5-FB63F1AB7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1645"/>
              <a:ext cx="361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20">
              <a:extLst>
                <a:ext uri="{FF2B5EF4-FFF2-40B4-BE49-F238E27FC236}">
                  <a16:creationId xmlns:a16="http://schemas.microsoft.com/office/drawing/2014/main" id="{CA981031-E416-4B10-8F3A-B15C235D3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" y="1945"/>
              <a:ext cx="361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21">
              <a:extLst>
                <a:ext uri="{FF2B5EF4-FFF2-40B4-BE49-F238E27FC236}">
                  <a16:creationId xmlns:a16="http://schemas.microsoft.com/office/drawing/2014/main" id="{60594828-A6C2-4F45-89BA-F53558CAC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1" y="1645"/>
              <a:ext cx="3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22">
              <a:extLst>
                <a:ext uri="{FF2B5EF4-FFF2-40B4-BE49-F238E27FC236}">
                  <a16:creationId xmlns:a16="http://schemas.microsoft.com/office/drawing/2014/main" id="{B4A0E920-F772-404B-9F59-A6EFD9FAC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" y="1645"/>
              <a:ext cx="361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Rectangle 23">
              <a:extLst>
                <a:ext uri="{FF2B5EF4-FFF2-40B4-BE49-F238E27FC236}">
                  <a16:creationId xmlns:a16="http://schemas.microsoft.com/office/drawing/2014/main" id="{1271ECA6-645E-42AA-9743-C8CFE100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" y="597"/>
              <a:ext cx="542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265" name="Line 24">
              <a:extLst>
                <a:ext uri="{FF2B5EF4-FFF2-40B4-BE49-F238E27FC236}">
                  <a16:creationId xmlns:a16="http://schemas.microsoft.com/office/drawing/2014/main" id="{37B17BCF-96EB-4B3E-8719-42115011A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3" y="897"/>
              <a:ext cx="54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Rectangle 25">
              <a:extLst>
                <a:ext uri="{FF2B5EF4-FFF2-40B4-BE49-F238E27FC236}">
                  <a16:creationId xmlns:a16="http://schemas.microsoft.com/office/drawing/2014/main" id="{A3B71F8F-003F-45F3-BB57-E330B33D4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" y="0"/>
              <a:ext cx="542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267" name="Line 26">
              <a:extLst>
                <a:ext uri="{FF2B5EF4-FFF2-40B4-BE49-F238E27FC236}">
                  <a16:creationId xmlns:a16="http://schemas.microsoft.com/office/drawing/2014/main" id="{51FB98D0-1E9A-4567-A807-09A75D239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7" y="149"/>
              <a:ext cx="2" cy="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27">
              <a:extLst>
                <a:ext uri="{FF2B5EF4-FFF2-40B4-BE49-F238E27FC236}">
                  <a16:creationId xmlns:a16="http://schemas.microsoft.com/office/drawing/2014/main" id="{B970B531-EF2F-4979-BDE0-E02A25FDD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1048"/>
              <a:ext cx="3" cy="449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8">
              <a:extLst>
                <a:ext uri="{FF2B5EF4-FFF2-40B4-BE49-F238E27FC236}">
                  <a16:creationId xmlns:a16="http://schemas.microsoft.com/office/drawing/2014/main" id="{30086716-08C6-4173-B3EC-546680917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" y="1645"/>
              <a:ext cx="361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Text Box 29">
              <a:extLst>
                <a:ext uri="{FF2B5EF4-FFF2-40B4-BE49-F238E27FC236}">
                  <a16:creationId xmlns:a16="http://schemas.microsoft.com/office/drawing/2014/main" id="{308A6A63-42D7-4707-99A6-CD55977CF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" y="1514"/>
              <a:ext cx="4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head</a:t>
              </a:r>
            </a:p>
          </p:txBody>
        </p:sp>
        <p:sp>
          <p:nvSpPr>
            <p:cNvPr id="10271" name="Text Box 30">
              <a:extLst>
                <a:ext uri="{FF2B5EF4-FFF2-40B4-BE49-F238E27FC236}">
                  <a16:creationId xmlns:a16="http://schemas.microsoft.com/office/drawing/2014/main" id="{254ADCAD-7E1E-4D4C-816D-32892A06D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" y="17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10272" name="Text Box 31">
              <a:extLst>
                <a:ext uri="{FF2B5EF4-FFF2-40B4-BE49-F238E27FC236}">
                  <a16:creationId xmlns:a16="http://schemas.microsoft.com/office/drawing/2014/main" id="{8B95F9B0-DBCE-46FF-A700-4DC39712D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9" y="1514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273" name="Text Box 32">
              <a:extLst>
                <a:ext uri="{FF2B5EF4-FFF2-40B4-BE49-F238E27FC236}">
                  <a16:creationId xmlns:a16="http://schemas.microsoft.com/office/drawing/2014/main" id="{0DBA9170-194E-4455-905E-3E2AAF24C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1514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274" name="Text Box 33">
              <a:extLst>
                <a:ext uri="{FF2B5EF4-FFF2-40B4-BE49-F238E27FC236}">
                  <a16:creationId xmlns:a16="http://schemas.microsoft.com/office/drawing/2014/main" id="{24038112-46F4-457D-9192-217775F63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" y="1514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0275" name="Text Box 34">
              <a:extLst>
                <a:ext uri="{FF2B5EF4-FFF2-40B4-BE49-F238E27FC236}">
                  <a16:creationId xmlns:a16="http://schemas.microsoft.com/office/drawing/2014/main" id="{CBF05FA2-F9A9-4B19-898A-CC1B9C00D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2" y="1831"/>
              <a:ext cx="4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NULL</a:t>
              </a:r>
            </a:p>
          </p:txBody>
        </p:sp>
        <p:sp>
          <p:nvSpPr>
            <p:cNvPr id="10276" name="Text Box 35">
              <a:extLst>
                <a:ext uri="{FF2B5EF4-FFF2-40B4-BE49-F238E27FC236}">
                  <a16:creationId xmlns:a16="http://schemas.microsoft.com/office/drawing/2014/main" id="{AF3FDE7D-074C-4745-A341-86717CDF9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" y="607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37" name="Rectangle 2">
            <a:extLst>
              <a:ext uri="{FF2B5EF4-FFF2-40B4-BE49-F238E27FC236}">
                <a16:creationId xmlns:a16="http://schemas.microsoft.com/office/drawing/2014/main" id="{C1933843-C190-49AF-8309-EDEA4C1D6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</a:t>
            </a: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）插入结点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D1872B-B9B5-4C92-A388-875A5F6F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AE0F407-9C35-4E76-AB97-DAF9E42E7E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3470" y="1613248"/>
            <a:ext cx="7605713" cy="3457575"/>
          </a:xfrm>
        </p:spPr>
        <p:txBody>
          <a:bodyPr/>
          <a:lstStyle/>
          <a:p>
            <a:pPr marL="361950" indent="-3619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3)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如果新结点插在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表尾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，则进行下面的操作：</a:t>
            </a:r>
          </a:p>
          <a:p>
            <a:pPr marL="1074738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循环查找最后一个结点	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74738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Node *q = head; 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74738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 (q-&gt;next != NULL) q = q-&gt;next;  </a:t>
            </a:r>
          </a:p>
          <a:p>
            <a:pPr marL="1074738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把新结点加到链表的尾部。 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74738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q-&gt;next = p;  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74738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p-&gt;next = NULL; 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图示为： </a:t>
            </a:r>
          </a:p>
        </p:txBody>
      </p:sp>
      <p:grpSp>
        <p:nvGrpSpPr>
          <p:cNvPr id="12291" name="Group 3">
            <a:extLst>
              <a:ext uri="{FF2B5EF4-FFF2-40B4-BE49-F238E27FC236}">
                <a16:creationId xmlns:a16="http://schemas.microsoft.com/office/drawing/2014/main" id="{8D259EEA-3633-4BBA-AB8D-C6F83F0C6754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3212976"/>
            <a:ext cx="7596187" cy="2952750"/>
            <a:chOff x="0" y="0"/>
            <a:chExt cx="2304" cy="874"/>
          </a:xfrm>
        </p:grpSpPr>
        <p:sp>
          <p:nvSpPr>
            <p:cNvPr id="12302" name="Rectangle 4">
              <a:extLst>
                <a:ext uri="{FF2B5EF4-FFF2-40B4-BE49-F238E27FC236}">
                  <a16:creationId xmlns:a16="http://schemas.microsoft.com/office/drawing/2014/main" id="{7E6A0894-7CA0-45D8-B102-2125F8778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624"/>
              <a:ext cx="2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303" name="Rectangle 5">
              <a:extLst>
                <a:ext uri="{FF2B5EF4-FFF2-40B4-BE49-F238E27FC236}">
                  <a16:creationId xmlns:a16="http://schemas.microsoft.com/office/drawing/2014/main" id="{DC4D2045-CEE8-48DE-B7D9-487B572F0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624"/>
              <a:ext cx="2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304" name="Rectangle 6">
              <a:extLst>
                <a:ext uri="{FF2B5EF4-FFF2-40B4-BE49-F238E27FC236}">
                  <a16:creationId xmlns:a16="http://schemas.microsoft.com/office/drawing/2014/main" id="{24D3D8E5-D67B-487A-B04C-E5DF13559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624"/>
              <a:ext cx="2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305" name="Line 7">
              <a:extLst>
                <a:ext uri="{FF2B5EF4-FFF2-40B4-BE49-F238E27FC236}">
                  <a16:creationId xmlns:a16="http://schemas.microsoft.com/office/drawing/2014/main" id="{C22A4547-2A8C-4CEC-B6C0-53103A1A5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7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8">
              <a:extLst>
                <a:ext uri="{FF2B5EF4-FFF2-40B4-BE49-F238E27FC236}">
                  <a16:creationId xmlns:a16="http://schemas.microsoft.com/office/drawing/2014/main" id="{118798B3-E124-4492-9926-2AFE3737E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7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9">
              <a:extLst>
                <a:ext uri="{FF2B5EF4-FFF2-40B4-BE49-F238E27FC236}">
                  <a16:creationId xmlns:a16="http://schemas.microsoft.com/office/drawing/2014/main" id="{1541F81D-1C1B-467F-ABBF-1064E06D0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7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Rectangle 10">
              <a:extLst>
                <a:ext uri="{FF2B5EF4-FFF2-40B4-BE49-F238E27FC236}">
                  <a16:creationId xmlns:a16="http://schemas.microsoft.com/office/drawing/2014/main" id="{7FD86422-2D42-4A9D-B7BD-377BAD067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49"/>
              <a:ext cx="216" cy="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309" name="Line 11">
              <a:extLst>
                <a:ext uri="{FF2B5EF4-FFF2-40B4-BE49-F238E27FC236}">
                  <a16:creationId xmlns:a16="http://schemas.microsoft.com/office/drawing/2014/main" id="{B2373C7A-4B31-4A6B-8B27-10EC3EAB7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81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12">
              <a:extLst>
                <a:ext uri="{FF2B5EF4-FFF2-40B4-BE49-F238E27FC236}">
                  <a16:creationId xmlns:a16="http://schemas.microsoft.com/office/drawing/2014/main" id="{06D0B898-5648-4C67-ABF3-87F8A5BA7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687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13">
              <a:extLst>
                <a:ext uri="{FF2B5EF4-FFF2-40B4-BE49-F238E27FC236}">
                  <a16:creationId xmlns:a16="http://schemas.microsoft.com/office/drawing/2014/main" id="{6E19A94E-2430-43B0-8B92-46066F1F6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68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14">
              <a:extLst>
                <a:ext uri="{FF2B5EF4-FFF2-40B4-BE49-F238E27FC236}">
                  <a16:creationId xmlns:a16="http://schemas.microsoft.com/office/drawing/2014/main" id="{98A3B5F9-8642-4277-9A3C-4A7F1DC58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81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15">
              <a:extLst>
                <a:ext uri="{FF2B5EF4-FFF2-40B4-BE49-F238E27FC236}">
                  <a16:creationId xmlns:a16="http://schemas.microsoft.com/office/drawing/2014/main" id="{45B77D43-2539-40EA-BA23-C550F971B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687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16">
              <a:extLst>
                <a:ext uri="{FF2B5EF4-FFF2-40B4-BE49-F238E27FC236}">
                  <a16:creationId xmlns:a16="http://schemas.microsoft.com/office/drawing/2014/main" id="{F612C402-D1C8-4FD5-8C64-BD41A5777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68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17">
              <a:extLst>
                <a:ext uri="{FF2B5EF4-FFF2-40B4-BE49-F238E27FC236}">
                  <a16:creationId xmlns:a16="http://schemas.microsoft.com/office/drawing/2014/main" id="{85E47034-D9F7-4139-B2CC-B56BF1B96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81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18">
              <a:extLst>
                <a:ext uri="{FF2B5EF4-FFF2-40B4-BE49-F238E27FC236}">
                  <a16:creationId xmlns:a16="http://schemas.microsoft.com/office/drawing/2014/main" id="{A31E4CE3-F35F-49C0-B944-1B6C954EAB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687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Line 19">
              <a:extLst>
                <a:ext uri="{FF2B5EF4-FFF2-40B4-BE49-F238E27FC236}">
                  <a16:creationId xmlns:a16="http://schemas.microsoft.com/office/drawing/2014/main" id="{EBCDC138-19E5-4C68-B5D6-25E25E48B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68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Line 20">
              <a:extLst>
                <a:ext uri="{FF2B5EF4-FFF2-40B4-BE49-F238E27FC236}">
                  <a16:creationId xmlns:a16="http://schemas.microsoft.com/office/drawing/2014/main" id="{D221FED3-886D-4257-920E-AF21F9061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81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21">
              <a:extLst>
                <a:ext uri="{FF2B5EF4-FFF2-40B4-BE49-F238E27FC236}">
                  <a16:creationId xmlns:a16="http://schemas.microsoft.com/office/drawing/2014/main" id="{B8BA248E-011A-427B-BEB8-E30B411A4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2" y="687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22">
              <a:extLst>
                <a:ext uri="{FF2B5EF4-FFF2-40B4-BE49-F238E27FC236}">
                  <a16:creationId xmlns:a16="http://schemas.microsoft.com/office/drawing/2014/main" id="{D0412D6D-3969-4910-B6B3-76A6669FA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68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Rectangle 23">
              <a:extLst>
                <a:ext uri="{FF2B5EF4-FFF2-40B4-BE49-F238E27FC236}">
                  <a16:creationId xmlns:a16="http://schemas.microsoft.com/office/drawing/2014/main" id="{1FC32A9B-4618-44D9-8DE6-809D97CBC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50"/>
              <a:ext cx="216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322" name="Line 24">
              <a:extLst>
                <a:ext uri="{FF2B5EF4-FFF2-40B4-BE49-F238E27FC236}">
                  <a16:creationId xmlns:a16="http://schemas.microsoft.com/office/drawing/2014/main" id="{36E36FE2-2411-4FB5-B852-78F42A936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8" y="37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Rectangle 25">
              <a:extLst>
                <a:ext uri="{FF2B5EF4-FFF2-40B4-BE49-F238E27FC236}">
                  <a16:creationId xmlns:a16="http://schemas.microsoft.com/office/drawing/2014/main" id="{717996DB-ECDC-4376-8B2E-AEF785927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0"/>
              <a:ext cx="216" cy="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324" name="Line 26">
              <a:extLst>
                <a:ext uri="{FF2B5EF4-FFF2-40B4-BE49-F238E27FC236}">
                  <a16:creationId xmlns:a16="http://schemas.microsoft.com/office/drawing/2014/main" id="{1160B1C0-8B44-4937-9599-E9C6B6054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63"/>
              <a:ext cx="0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27">
              <a:extLst>
                <a:ext uri="{FF2B5EF4-FFF2-40B4-BE49-F238E27FC236}">
                  <a16:creationId xmlns:a16="http://schemas.microsoft.com/office/drawing/2014/main" id="{13EC2F67-15B1-4499-86FB-3B33A86CD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81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Line 28">
              <a:extLst>
                <a:ext uri="{FF2B5EF4-FFF2-40B4-BE49-F238E27FC236}">
                  <a16:creationId xmlns:a16="http://schemas.microsoft.com/office/drawing/2014/main" id="{8D2F2B66-FE54-4D38-B968-5D4387028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4" y="312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Line 29">
              <a:extLst>
                <a:ext uri="{FF2B5EF4-FFF2-40B4-BE49-F238E27FC236}">
                  <a16:creationId xmlns:a16="http://schemas.microsoft.com/office/drawing/2014/main" id="{1899D1C3-5008-457A-B191-72B9EC470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3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Rectangle 30">
              <a:extLst>
                <a:ext uri="{FF2B5EF4-FFF2-40B4-BE49-F238E27FC236}">
                  <a16:creationId xmlns:a16="http://schemas.microsoft.com/office/drawing/2014/main" id="{CF4F6E09-71B8-4344-8453-EAEFCC262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5"/>
              <a:ext cx="216" cy="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329" name="Line 31">
              <a:extLst>
                <a:ext uri="{FF2B5EF4-FFF2-40B4-BE49-F238E27FC236}">
                  <a16:creationId xmlns:a16="http://schemas.microsoft.com/office/drawing/2014/main" id="{DDA028E6-FC1E-4883-B1E6-4C31327B7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" y="187"/>
              <a:ext cx="432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Line 32">
              <a:extLst>
                <a:ext uri="{FF2B5EF4-FFF2-40B4-BE49-F238E27FC236}">
                  <a16:creationId xmlns:a16="http://schemas.microsoft.com/office/drawing/2014/main" id="{A059B62B-85B1-4A82-935E-7BA544E2F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187"/>
              <a:ext cx="72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Line 33">
              <a:extLst>
                <a:ext uri="{FF2B5EF4-FFF2-40B4-BE49-F238E27FC236}">
                  <a16:creationId xmlns:a16="http://schemas.microsoft.com/office/drawing/2014/main" id="{17486FD8-BB56-455A-B736-350EE46B7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187"/>
              <a:ext cx="360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Line 34">
              <a:extLst>
                <a:ext uri="{FF2B5EF4-FFF2-40B4-BE49-F238E27FC236}">
                  <a16:creationId xmlns:a16="http://schemas.microsoft.com/office/drawing/2014/main" id="{9D1A1435-1C15-49FB-99DA-E48208A29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187"/>
              <a:ext cx="792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2" name="Text Box 35">
            <a:extLst>
              <a:ext uri="{FF2B5EF4-FFF2-40B4-BE49-F238E27FC236}">
                <a16:creationId xmlns:a16="http://schemas.microsoft.com/office/drawing/2014/main" id="{A8870AE0-BCB5-46B9-983D-FE7552699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025" y="3212976"/>
            <a:ext cx="32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12293" name="Text Box 36">
            <a:extLst>
              <a:ext uri="{FF2B5EF4-FFF2-40B4-BE49-F238E27FC236}">
                <a16:creationId xmlns:a16="http://schemas.microsoft.com/office/drawing/2014/main" id="{DA0EFB42-A61C-4ED3-A168-33B62499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4021013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2294" name="Text Box 37">
            <a:extLst>
              <a:ext uri="{FF2B5EF4-FFF2-40B4-BE49-F238E27FC236}">
                <a16:creationId xmlns:a16="http://schemas.microsoft.com/office/drawing/2014/main" id="{E44EFC3E-236F-4C38-9661-5B7580641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263" y="4452813"/>
            <a:ext cx="776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12295" name="Text Box 38">
            <a:extLst>
              <a:ext uri="{FF2B5EF4-FFF2-40B4-BE49-F238E27FC236}">
                <a16:creationId xmlns:a16="http://schemas.microsoft.com/office/drawing/2014/main" id="{340E8BD4-0A9E-4300-ACA2-F0F61FFF1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5727576"/>
            <a:ext cx="776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97E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12296" name="Text Box 39">
            <a:extLst>
              <a:ext uri="{FF2B5EF4-FFF2-40B4-BE49-F238E27FC236}">
                <a16:creationId xmlns:a16="http://schemas.microsoft.com/office/drawing/2014/main" id="{F6EC4A79-889B-4AAA-8DBA-5DBEA7AF0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25" y="5244976"/>
            <a:ext cx="744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head</a:t>
            </a:r>
          </a:p>
        </p:txBody>
      </p:sp>
      <p:sp>
        <p:nvSpPr>
          <p:cNvPr id="12297" name="Text Box 40">
            <a:extLst>
              <a:ext uri="{FF2B5EF4-FFF2-40B4-BE49-F238E27FC236}">
                <a16:creationId xmlns:a16="http://schemas.microsoft.com/office/drawing/2014/main" id="{34D16CBF-4101-4453-B694-CCFE639E7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5244976"/>
            <a:ext cx="4175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aseline="-25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298" name="Text Box 41">
            <a:extLst>
              <a:ext uri="{FF2B5EF4-FFF2-40B4-BE49-F238E27FC236}">
                <a16:creationId xmlns:a16="http://schemas.microsoft.com/office/drawing/2014/main" id="{95A675C4-76FE-478E-BEBB-BCBE24414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475" y="5244976"/>
            <a:ext cx="417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aseline="-25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2299" name="Text Box 42">
            <a:extLst>
              <a:ext uri="{FF2B5EF4-FFF2-40B4-BE49-F238E27FC236}">
                <a16:creationId xmlns:a16="http://schemas.microsoft.com/office/drawing/2014/main" id="{06044BBE-5889-4397-A22B-9ED22D8C7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300" y="5244976"/>
            <a:ext cx="417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aseline="-25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2300" name="Text Box 43">
            <a:extLst>
              <a:ext uri="{FF2B5EF4-FFF2-40B4-BE49-F238E27FC236}">
                <a16:creationId xmlns:a16="http://schemas.microsoft.com/office/drawing/2014/main" id="{CF9F5048-166B-40EF-A4C9-F78D37EAE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163" y="3622551"/>
            <a:ext cx="32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79F89900-EB9A-48AF-AF0B-03541457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</a:t>
            </a:r>
            <a:r>
              <a:rPr lang="zh-CN" altLang="en-US" sz="40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）插入结点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8A75F-3FCF-40B8-83DD-A10546E0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3DFF8-7170-4A6F-AABA-6A05D91372B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MU_Theme_4_3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XMU_Theme_4_3" id="{1C527275-ECAD-42BD-B9CA-77F83F29C23F}" vid="{A447C622-6C11-4A24-81A1-7A3CB873886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XMU_Theme_4_3</Template>
  <TotalTime>1655</TotalTime>
  <Pages>0</Pages>
  <Words>1936</Words>
  <Characters>0</Characters>
  <Application>Microsoft Office PowerPoint</Application>
  <DocSecurity>0</DocSecurity>
  <PresentationFormat>On-screen Show (4:3)</PresentationFormat>
  <Lines>0</Lines>
  <Paragraphs>323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宋体</vt:lpstr>
      <vt:lpstr>楷体_GB2312</vt:lpstr>
      <vt:lpstr>黑体</vt:lpstr>
      <vt:lpstr>Arial</vt:lpstr>
      <vt:lpstr>Times New Roman</vt:lpstr>
      <vt:lpstr>Verdana</vt:lpstr>
      <vt:lpstr>Wingdings</vt:lpstr>
      <vt:lpstr>XMU_Theme_4_3</vt:lpstr>
      <vt:lpstr>面向对象程序设计 (C++) Object-Oriented Programming (C++)</vt:lpstr>
      <vt:lpstr>链表</vt:lpstr>
      <vt:lpstr>PowerPoint Presentation</vt:lpstr>
      <vt:lpstr>单链表的定义</vt:lpstr>
      <vt:lpstr>PowerPoint Presentation</vt:lpstr>
      <vt:lpstr>（1）插入结点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CSD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subject/>
  <dc:creator>Jinsong Su</dc:creator>
  <cp:keywords/>
  <dc:description/>
  <cp:lastModifiedBy>yinran chen</cp:lastModifiedBy>
  <cp:revision>575</cp:revision>
  <dcterms:created xsi:type="dcterms:W3CDTF">2005-02-20T09:54:04Z</dcterms:created>
  <dcterms:modified xsi:type="dcterms:W3CDTF">2024-04-10T07:18:21Z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2052-9.1.0.4984</vt:lpwstr>
  </property>
</Properties>
</file>