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99" r:id="rId2"/>
    <p:sldMasterId id="2147483722" r:id="rId3"/>
  </p:sldMasterIdLst>
  <p:notesMasterIdLst>
    <p:notesMasterId r:id="rId26"/>
  </p:notesMasterIdLst>
  <p:sldIdLst>
    <p:sldId id="655" r:id="rId4"/>
    <p:sldId id="344" r:id="rId5"/>
    <p:sldId id="867" r:id="rId6"/>
    <p:sldId id="843" r:id="rId7"/>
    <p:sldId id="826" r:id="rId8"/>
    <p:sldId id="828" r:id="rId9"/>
    <p:sldId id="827" r:id="rId10"/>
    <p:sldId id="829" r:id="rId11"/>
    <p:sldId id="830" r:id="rId12"/>
    <p:sldId id="831" r:id="rId13"/>
    <p:sldId id="873" r:id="rId14"/>
    <p:sldId id="832" r:id="rId15"/>
    <p:sldId id="835" r:id="rId16"/>
    <p:sldId id="836" r:id="rId17"/>
    <p:sldId id="838" r:id="rId18"/>
    <p:sldId id="839" r:id="rId19"/>
    <p:sldId id="840" r:id="rId20"/>
    <p:sldId id="813" r:id="rId21"/>
    <p:sldId id="874" r:id="rId22"/>
    <p:sldId id="871" r:id="rId23"/>
    <p:sldId id="872" r:id="rId24"/>
    <p:sldId id="657" r:id="rId25"/>
  </p:sldIdLst>
  <p:sldSz cx="9144000" cy="6858000" type="screen4x3"/>
  <p:notesSz cx="6834188" cy="99790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83508" autoAdjust="0"/>
  </p:normalViewPr>
  <p:slideViewPr>
    <p:cSldViewPr>
      <p:cViewPr varScale="1">
        <p:scale>
          <a:sx n="108" d="100"/>
          <a:sy n="108" d="100"/>
        </p:scale>
        <p:origin x="1038" y="102"/>
      </p:cViewPr>
      <p:guideLst>
        <p:guide orient="horz" pos="2160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888B356-CF0A-4F3A-B351-F40AB38259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26EAE47-E534-4FD0-9876-00F9CA5EABF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00FC223-04EE-43D1-A6E1-6F289BD9430D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2338" y="747713"/>
            <a:ext cx="49911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1EA1437-1325-4F10-AA5D-E39083A69918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4213" y="4740275"/>
            <a:ext cx="5467350" cy="449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0C4568BA-DFBC-4569-AE59-3209B3CEE4A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8963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C1037100-A418-493D-8DAA-495DB5CA7C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F8344D6-DA50-4F24-9A97-F550B624D0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8344D6-DA50-4F24-9A97-F550B624D080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3158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8344D6-DA50-4F24-9A97-F550B624D080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7374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539CAFD6-A9FC-47B6-8EAF-068E3BE267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51ECA9BE-F435-4C05-82FD-A91494B5D7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848FA497-A0F6-418C-9CD6-66595E830E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13910102-0EC3-4AD5-86E8-9CE2FA931BFF}" type="slidenum">
              <a:rPr lang="zh-CN" altLang="en-US" smtClean="0">
                <a:ea typeface="宋体" panose="02010600030101010101" pitchFamily="2" charset="-122"/>
              </a:rPr>
              <a:pPr/>
              <a:t>21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0EA2C138-57E5-4798-8359-3DF613A2E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F337EC79-2B7E-4736-B3E4-83DE23039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模块化：把成员函数的声明在</a:t>
            </a:r>
            <a:r>
              <a:rPr lang="en-US" altLang="zh-CN"/>
              <a:t>.h</a:t>
            </a:r>
            <a:r>
              <a:rPr lang="zh-CN" altLang="en-US"/>
              <a:t>文件中，定义放在</a:t>
            </a:r>
            <a:r>
              <a:rPr lang="en-US" altLang="zh-CN"/>
              <a:t>cpp</a:t>
            </a:r>
            <a:r>
              <a:rPr lang="zh-CN" altLang="en-US"/>
              <a:t>文件中</a:t>
            </a:r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5021C4B2-7DF6-49C3-B3F0-68E6DAD0D1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F93FCC15-EC2E-4FC0-A43D-07C08E22026C}" type="slidenum">
              <a:rPr lang="zh-CN" altLang="en-US" smtClean="0">
                <a:ea typeface="宋体" panose="02010600030101010101" pitchFamily="2" charset="-122"/>
              </a:rPr>
              <a:pPr/>
              <a:t>6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8344D6-DA50-4F24-9A97-F550B624D080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1454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B59EECE8-30CA-4419-ADD4-FBEC2CC17D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43761DF9-740B-4075-BC8A-B6A0DC2E9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通常是指：</a:t>
            </a:r>
            <a:r>
              <a:rPr lang="en-US" altLang="zh-CN"/>
              <a:t>static</a:t>
            </a:r>
            <a:r>
              <a:rPr lang="zh-CN" altLang="en-US"/>
              <a:t>常量和枚举类型常量，作为成员，可以在类中初始化</a:t>
            </a:r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4BE4D27D-9466-4AF7-92FF-6EBC2A66DD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88D804-86B8-47B2-A5CE-2DC8251BF6E7}" type="slidenum">
              <a:rPr lang="zh-CN" altLang="en-US" smtClean="0">
                <a:ea typeface="宋体" panose="02010600030101010101" pitchFamily="2" charset="-122"/>
              </a:rPr>
              <a:pPr/>
              <a:t>9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627BDA49-42A2-40E2-9CB2-6496A7B6E8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DC69AB6F-947F-438B-91BE-C596A9E46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因为：</a:t>
            </a:r>
            <a:r>
              <a:rPr lang="en-US" altLang="zh-CN"/>
              <a:t>sum_all</a:t>
            </a:r>
            <a:r>
              <a:rPr lang="zh-CN" altLang="en-US"/>
              <a:t>函数中的</a:t>
            </a:r>
            <a:r>
              <a:rPr lang="en-US" altLang="zh-CN"/>
              <a:t>x</a:t>
            </a:r>
            <a:r>
              <a:rPr lang="zh-CN" altLang="en-US"/>
              <a:t>，</a:t>
            </a:r>
            <a:r>
              <a:rPr lang="en-US" altLang="zh-CN"/>
              <a:t>y</a:t>
            </a:r>
            <a:r>
              <a:rPr lang="zh-CN" altLang="en-US"/>
              <a:t>是</a:t>
            </a:r>
            <a:r>
              <a:rPr lang="en-US" altLang="zh-CN"/>
              <a:t>0</a:t>
            </a:r>
            <a:r>
              <a:rPr lang="zh-CN" altLang="en-US"/>
              <a:t>、而</a:t>
            </a:r>
            <a:r>
              <a:rPr lang="en-US" altLang="zh-CN"/>
              <a:t>shared</a:t>
            </a:r>
            <a:r>
              <a:rPr lang="zh-CN" altLang="en-US"/>
              <a:t>是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19F9D62F-A36A-49F2-876F-E08553347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E374FE5F-FA5D-4461-8FB4-966C47038569}" type="slidenum">
              <a:rPr lang="zh-CN" altLang="en-US" smtClean="0">
                <a:ea typeface="宋体" panose="02010600030101010101" pitchFamily="2" charset="-122"/>
              </a:rPr>
              <a:pPr/>
              <a:t>10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B39426AD-2733-46E3-ABC6-4109D37ECC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EFA972E6-427F-4F39-BC5B-BA86F1AEF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因为</a:t>
            </a:r>
            <a:r>
              <a:rPr lang="en-US" altLang="zh-CN"/>
              <a:t>sum all </a:t>
            </a:r>
            <a:r>
              <a:rPr lang="zh-CN" altLang="en-US"/>
              <a:t>中</a:t>
            </a:r>
            <a:r>
              <a:rPr lang="en-US" altLang="zh-CN"/>
              <a:t>x</a:t>
            </a:r>
            <a:r>
              <a:rPr lang="zh-CN" altLang="en-US"/>
              <a:t>，</a:t>
            </a:r>
            <a:r>
              <a:rPr lang="en-US" altLang="zh-CN"/>
              <a:t>y</a:t>
            </a:r>
            <a:r>
              <a:rPr lang="zh-CN" altLang="en-US"/>
              <a:t>是</a:t>
            </a:r>
            <a:r>
              <a:rPr lang="en-US" altLang="zh-CN"/>
              <a:t>0</a:t>
            </a:r>
            <a:r>
              <a:rPr lang="zh-CN" altLang="en-US"/>
              <a:t>，而</a:t>
            </a:r>
            <a:r>
              <a:rPr lang="en-US" altLang="zh-CN"/>
              <a:t>shared</a:t>
            </a:r>
            <a:r>
              <a:rPr lang="zh-CN" altLang="en-US"/>
              <a:t>是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DBBBBFBB-44E0-4E13-84F6-BF1F24DE2A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F73ACD4E-7DA0-4881-9CC5-42421A7D6DF1}" type="slidenum">
              <a:rPr lang="zh-CN" altLang="en-US" smtClean="0">
                <a:ea typeface="宋体" panose="02010600030101010101" pitchFamily="2" charset="-122"/>
              </a:rPr>
              <a:pPr/>
              <a:t>11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ED8F6300-CDCB-4BFE-8F00-64B3D56307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59199B65-D44F-4FA9-9838-2C26D3D09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E5971D77-24EC-49CE-9734-1F03CB109A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691FF10C-3A17-4775-8BB9-FE425D5CE53B}" type="slidenum">
              <a:rPr lang="zh-CN" altLang="en-US" smtClean="0">
                <a:ea typeface="宋体" panose="02010600030101010101" pitchFamily="2" charset="-122"/>
              </a:rPr>
              <a:pPr/>
              <a:t>12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A72FB38E-963D-43D5-9BE5-952E02D3ED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8FB5A4BC-845E-4F53-9EC9-4CA4148DA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即将消亡的对象：位于函数末尾处的局部对象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温故：右值（理解记忆：不能位于赋值操作的左侧）</a:t>
            </a:r>
            <a:endParaRPr lang="en-US" altLang="zh-CN"/>
          </a:p>
          <a:p>
            <a:r>
              <a:rPr lang="zh-CN" altLang="en-US"/>
              <a:t>知新：右值引用，即右值的引用</a:t>
            </a:r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DCE4B3AE-616B-4110-8735-254C28C94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812DAF6F-B7F0-435D-909A-904170AFDAAA}" type="slidenum">
              <a:rPr lang="zh-CN" altLang="en-US" smtClean="0">
                <a:ea typeface="宋体" panose="02010600030101010101" pitchFamily="2" charset="-122"/>
              </a:rPr>
              <a:pPr/>
              <a:t>18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FDFD3E-A355-4138-9E4B-5F0B7E376058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3409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2A0148-CDFE-4718-81ED-D91A0F85E9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3E0D0C1-EC6C-46B1-877D-C5E2902ABA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C1D648-21EA-414C-AEE9-AACBB93F39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FA7AF-0C5A-468F-9DC3-31CED486EC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715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FD1343-4673-40D0-861E-4D0C3A7E54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28FC5A-A64D-4C3A-ACE5-C81BBE4C30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039C12-7E0D-403A-8167-37A71D851F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F3CD9-60B3-41A8-9165-A705971EE2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106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B42A8F-66EE-4C7D-B948-331405DC47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1BA126-F3A8-4BB4-830A-71E704E7FC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AE57EAB-9212-4712-8FBA-409BACFA04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BE8F5-11AE-4A1E-A18A-0F5CD92D2E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798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F7AFE9-76C8-42F3-B49B-56F5F70711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0F6771-5D13-46AB-846A-417888F7C2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2513ECA-5B7E-4C20-8A95-55EC522BDB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C1549-4157-477C-8E48-2C80048889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674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097E53-976F-400A-A67E-AB59760EE0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8C6342-A939-42AC-9D0C-B188F1EECF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1B5D94-D631-459E-962F-B3B81F99AF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833BF-8406-4817-80A0-C196031F97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5789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CD362B-64F4-43A7-B6B6-A2C693D94F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14B411-2B5B-4F36-AF52-71F6DB60EB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A86217-26B6-4BF5-9A32-B246238568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EC142-F440-4695-B54C-38A7C8EF81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0656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3ADEF7-7A62-4A5E-BD8C-7CC6B9BA33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C540E0-0712-4F4F-81E0-40FD271C32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376404-97FE-4EFF-BEE1-BCB2441B07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B88D-E1F8-4F49-9466-798C4BC801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7953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5F7C382-3C5D-4498-BB27-47D16EF223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DFED18-A872-4568-9709-7582205E64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DB850CB-AD92-4501-B5C4-203BB83511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01E43-3ED5-4C9F-BD32-88B98D64B6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2100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8EB49F4-C104-4DD4-9F90-1655D1D9B2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27ACB19-25B6-495C-91BF-465397A7E9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FF3EE88-312E-4EA2-A008-6235521DF5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59E76-7586-40B9-B28A-96CF896ABD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2662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4238B83-5EB0-4687-8756-C73C94C3A9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AFDCC36-01F6-4431-93C5-14BF2C9F5E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ACC8006-CB77-4677-B36F-DCA2CDFE16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2A042-E4FA-4BA6-84A3-0C47E8D482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4364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81F691-ADBF-470E-B2BE-B78DF9C42D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209500-FDF9-42C2-B4BB-8C4C1F9701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F9EBE3-C57C-4572-98C0-FB169A9F22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5FE33-33A2-4CC9-9530-4F8E704441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775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49F970-ED32-4B46-9F47-5FD55B8613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99F711-A21A-4F80-8480-7EA3B005E6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638595-33F4-438F-A0DC-EC36447789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0B4F0-A87C-4981-A2AF-25CE6B15A5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2253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47BCBD-284D-496E-9DE0-2E2321398A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F7FE12-2564-49DA-8C43-BB039AEAFA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2A885B-C6C1-453A-8DFE-09A10A7039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B0587-1B97-4A84-899C-198106F0F6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7175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7AE73E-28A8-408E-819E-011D535081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37458C-E9DA-4D91-993C-296EC780E2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CD60E1B-3BF0-4C81-B9C2-2D91287E9E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22031-30A4-4093-9D44-B53CF8397C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43178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F30718-1239-4A6E-A772-9F46F42459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2891B5-BFBB-431D-B4C0-2F69F2BC21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1E2B9BC-B09A-4DB4-8D3A-E9BF6CE1EF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A90DF-6ADC-4C8A-8071-AE600F8EE3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68131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>
            <a:extLst>
              <a:ext uri="{FF2B5EF4-FFF2-40B4-BE49-F238E27FC236}">
                <a16:creationId xmlns:a16="http://schemas.microsoft.com/office/drawing/2014/main" id="{4BF5E91C-B43E-4469-85C5-5FC457F7A7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1" y="3507151"/>
            <a:ext cx="9144000" cy="3350849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BB6E6CA8-C5C2-492D-9D52-092AD4879E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5532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68797F-BF93-4032-B072-5A329CBF58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A3A90B-5606-415B-999A-85F40FB930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2954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FA7AF-0C5A-468F-9DC3-31CED486EC5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9144DE-B56B-4720-A5E6-AB5FB47ECB65}"/>
              </a:ext>
            </a:extLst>
          </p:cNvPr>
          <p:cNvSpPr/>
          <p:nvPr/>
        </p:nvSpPr>
        <p:spPr>
          <a:xfrm>
            <a:off x="3" y="0"/>
            <a:ext cx="9143998" cy="3429000"/>
          </a:xfrm>
          <a:prstGeom prst="rect">
            <a:avLst/>
          </a:prstGeom>
          <a:solidFill>
            <a:srgbClr val="0A3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5255E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cxnSp>
        <p:nvCxnSpPr>
          <p:cNvPr id="9" name="直接连接符 6">
            <a:extLst>
              <a:ext uri="{FF2B5EF4-FFF2-40B4-BE49-F238E27FC236}">
                <a16:creationId xmlns:a16="http://schemas.microsoft.com/office/drawing/2014/main" id="{BE379C2E-FD17-4D21-AFA8-C4431DA52BFF}"/>
              </a:ext>
            </a:extLst>
          </p:cNvPr>
          <p:cNvCxnSpPr>
            <a:cxnSpLocks/>
          </p:cNvCxnSpPr>
          <p:nvPr/>
        </p:nvCxnSpPr>
        <p:spPr>
          <a:xfrm>
            <a:off x="-7816" y="3468075"/>
            <a:ext cx="9151813" cy="0"/>
          </a:xfrm>
          <a:prstGeom prst="line">
            <a:avLst/>
          </a:prstGeom>
          <a:noFill/>
          <a:ln w="101600" cap="flat" cmpd="sng" algn="ctr">
            <a:gradFill flip="none" rotWithShape="1">
              <a:gsLst>
                <a:gs pos="92000">
                  <a:sysClr val="window" lastClr="FFFFFF"/>
                </a:gs>
                <a:gs pos="8000">
                  <a:sysClr val="window" lastClr="FFFFFF"/>
                </a:gs>
                <a:gs pos="0">
                  <a:sysClr val="window" lastClr="FFFFFF"/>
                </a:gs>
                <a:gs pos="32000">
                  <a:srgbClr val="FF9600"/>
                </a:gs>
                <a:gs pos="68000">
                  <a:srgbClr val="FF9600"/>
                </a:gs>
                <a:gs pos="100000">
                  <a:sysClr val="window" lastClr="FFFFFF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pic>
        <p:nvPicPr>
          <p:cNvPr id="11" name="Picture 3" descr="C:\Users\WanDuo\Desktop\XMU\XMU Template\header-logo-white2.png">
            <a:extLst>
              <a:ext uri="{FF2B5EF4-FFF2-40B4-BE49-F238E27FC236}">
                <a16:creationId xmlns:a16="http://schemas.microsoft.com/office/drawing/2014/main" id="{BEFDD97F-1548-4919-A92A-F1ED16E81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6525"/>
            <a:ext cx="914400" cy="9144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364208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95C89D-6856-49A9-9DD5-AD72D06603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795890-2C60-4BA8-9A56-50C25B8176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8D60A7-59F8-4D68-AA1E-AEAC20C49D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0B4F0-A87C-4981-A2AF-25CE6B15A51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09505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3F8B15-645C-4B66-86A6-38E3C4CA07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34B972-8FA3-4521-BDEE-347AF4968A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162C80-4101-41E5-8E2E-7DDC77B4D5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E51FA-ED2C-4B69-9B66-37FAA94C28D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97539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F2E1D7-EC34-42AA-82C6-F71B27E019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977767-BEF7-4EC2-B3C0-1A72B5F099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D5A23F-2B2A-4794-8E5C-412B254C5D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F187C-04F4-4C5A-883E-D1FD410A7E1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37106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3D48020-88B6-4392-A127-8D9BD2C735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0C3564F-3286-4F7B-9B77-111C8FDE60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FAC8274-F304-4AB0-B558-54CA046BF2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3168-B1B3-41DC-9657-949EB0FCE1A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85942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67317E-CFDA-47B1-9FE3-702A53AC6A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C8902AB-9DFC-4210-B4EC-083649DC87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76AECA4-F334-4DA0-8C72-84A67EA8F3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5AD08-82B8-4843-9E58-69A86AA4DFB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50427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AD46ECE-C49A-4A11-9FC9-8108E0DECE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03CF754-3F20-4A95-9F86-898F351235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273655B-E2B1-4E9D-9A8B-F0024E5B23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14AF6-0376-43EF-B0AA-4F22981B56E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113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EB8AACE-7718-4D77-BF44-D7FAA6A4B1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ED1273-3FAD-4EAD-9BC3-425C5ED5F2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AF964EB-C909-430A-A138-CF87E44354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E51FA-ED2C-4B69-9B66-37FAA94C28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17613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608D38-78E4-46AC-8B52-291FC07119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B24DD-306B-49F1-8A6C-C3205FC159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B1EAF0-AB04-484A-B56A-B2129DE76E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81D71-AD97-429C-97BC-2840E2C00C2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1202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B44CAC-8B32-447E-BD8B-DD319A63FD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B63423-461C-438B-9B63-F57CC85F92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1818CF-8A3C-4BF8-A96C-475BA8BCBD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2B6DE-59EF-4945-A353-C6A10F8E3C5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85990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650826-18AE-4C07-ABC4-86ED918DAC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A6F1EF-FFF0-4BDE-AB7C-41DA20BC6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BA16CF-73BC-4D36-9BDF-EFA303650D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F3CD9-60B3-41A8-9165-A705971EE22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71945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3C483A-00CF-444A-BA3F-22F2788054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307323-13F3-4CDE-B6C4-17C9D2BB6E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0D096-85B2-491C-B030-146649C549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BE8F5-11AE-4A1E-A18A-0F5CD92D2E4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6223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A9303-FE88-4209-AED1-48811D17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ACBE31-7EB2-4255-84A4-7AA807AD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1388EA-2D14-4C7A-BCE9-A930F6D3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A0F8F7-5647-45D9-AA1F-E67A8B33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E8E4A-C613-4DC5-BA87-98FD077F737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3">
            <a:extLst>
              <a:ext uri="{FF2B5EF4-FFF2-40B4-BE49-F238E27FC236}">
                <a16:creationId xmlns:a16="http://schemas.microsoft.com/office/drawing/2014/main" id="{7E367D81-71CA-4D21-A434-52FF6CFDE2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图片 9">
            <a:extLst>
              <a:ext uri="{FF2B5EF4-FFF2-40B4-BE49-F238E27FC236}">
                <a16:creationId xmlns:a16="http://schemas.microsoft.com/office/drawing/2014/main" id="{78CE6B99-E1BA-4EB2-BF3F-0E6953259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0" y="5364360"/>
            <a:ext cx="12192000" cy="149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8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E099F5-E547-4164-A3D8-0D52A45AAF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800498-C90F-4E83-8ADB-EB2F70F9B4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399532-01EF-4DE2-AD4D-F936A08056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F187C-04F4-4C5A-883E-D1FD410A7E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533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F6889DC-2902-4806-B9DE-8EF4EC9C12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8720B4F-3373-4231-A1E4-7357580AD8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5A6FD9E-0846-4D9A-8467-9FD8436E18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3168-B1B3-41DC-9657-949EB0FCE1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54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63EAFFE-A2F6-4366-9A92-FBD1C42359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3B4E616-59B7-444E-A580-EC411C2F8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7A65C05-65B4-48B0-9E0C-5BDBBB417E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5AD08-82B8-4843-9E58-69A86AA4DF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83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5B734ED-2EE1-43D7-9D58-537664483D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A9B44F6-CFCD-4852-8DAA-FD2C309277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7973E79-FBE2-41D1-803D-2810DC03AE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14AF6-0376-43EF-B0AA-4F22981B56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83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733CBC-7866-46C8-A320-B23D6F104A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2BFB1A-352B-4A0D-8AD4-7CAAB76AA1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9F2272-2F44-47AE-B0BB-79A69FD4B2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81D71-AD97-429C-97BC-2840E2C00C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541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ED2A9B-48B8-44A2-83C4-00C4FA954A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016E56-BB63-4F94-AEF9-E5149B86B5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EE0B40-AB82-4A9B-9999-529CD8F132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2B6DE-59EF-4945-A353-C6A10F8E3C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9509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E549D7F-499F-4210-B45D-6A6624DCB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B500AD9-022A-4BC4-97B2-CA16C4527B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endParaRPr lang="zh-CN" altLang="zh-CN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D312C4C-95F5-414A-B258-245892E7E90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0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A171F22-FE85-43BA-B1E0-EC6960785E7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0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082D620-A2A5-4E0E-95F8-8E8BD69980E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14E8E4A-C613-4DC5-BA87-98FD077F73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B6E2052E-4353-4515-B175-F2351E9C2D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Oval 8">
            <a:extLst>
              <a:ext uri="{FF2B5EF4-FFF2-40B4-BE49-F238E27FC236}">
                <a16:creationId xmlns:a16="http://schemas.microsoft.com/office/drawing/2014/main" id="{00642A15-4810-4D27-A194-3D2BDD7DF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3" name="Oval 9">
            <a:extLst>
              <a:ext uri="{FF2B5EF4-FFF2-40B4-BE49-F238E27FC236}">
                <a16:creationId xmlns:a16="http://schemas.microsoft.com/office/drawing/2014/main" id="{59073CAB-37E7-403C-9707-B51772AA2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" name="Oval 10">
            <a:extLst>
              <a:ext uri="{FF2B5EF4-FFF2-40B4-BE49-F238E27FC236}">
                <a16:creationId xmlns:a16="http://schemas.microsoft.com/office/drawing/2014/main" id="{17D4042E-6C0D-4173-8280-3767F60AC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–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•"/>
        <a:defRPr sz="2400">
          <a:solidFill>
            <a:schemeClr val="tx2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7">
            <a:extLst>
              <a:ext uri="{FF2B5EF4-FFF2-40B4-BE49-F238E27FC236}">
                <a16:creationId xmlns:a16="http://schemas.microsoft.com/office/drawing/2014/main" id="{A2668145-3893-4114-AA00-A08E978DDA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" name="Oval 8">
            <a:extLst>
              <a:ext uri="{FF2B5EF4-FFF2-40B4-BE49-F238E27FC236}">
                <a16:creationId xmlns:a16="http://schemas.microsoft.com/office/drawing/2014/main" id="{A5D800C1-AD69-4863-9E45-275E6F04B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2" name="Oval 9">
            <a:extLst>
              <a:ext uri="{FF2B5EF4-FFF2-40B4-BE49-F238E27FC236}">
                <a16:creationId xmlns:a16="http://schemas.microsoft.com/office/drawing/2014/main" id="{FFC2F2C3-BDC6-4E09-8966-C9B8D5320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3" name="Oval 10">
            <a:extLst>
              <a:ext uri="{FF2B5EF4-FFF2-40B4-BE49-F238E27FC236}">
                <a16:creationId xmlns:a16="http://schemas.microsoft.com/office/drawing/2014/main" id="{05B77034-F5EF-49BD-AFB7-AA60A45BF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4" name="Rectangle 2">
            <a:extLst>
              <a:ext uri="{FF2B5EF4-FFF2-40B4-BE49-F238E27FC236}">
                <a16:creationId xmlns:a16="http://schemas.microsoft.com/office/drawing/2014/main" id="{60551420-4A3B-4D66-940B-F7A3540AFC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5" name="Rectangle 3">
            <a:extLst>
              <a:ext uri="{FF2B5EF4-FFF2-40B4-BE49-F238E27FC236}">
                <a16:creationId xmlns:a16="http://schemas.microsoft.com/office/drawing/2014/main" id="{1C052676-2A6D-4E6D-93D1-F0AEEFC3DD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endParaRPr lang="zh-CN" altLang="zh-CN"/>
          </a:p>
        </p:txBody>
      </p:sp>
      <p:sp>
        <p:nvSpPr>
          <p:cNvPr id="2056" name="Rectangle 4">
            <a:extLst>
              <a:ext uri="{FF2B5EF4-FFF2-40B4-BE49-F238E27FC236}">
                <a16:creationId xmlns:a16="http://schemas.microsoft.com/office/drawing/2014/main" id="{FB539CCC-FF05-41D3-ADA0-E75EC56580F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86600" y="6248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0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7" name="Rectangle 5">
            <a:extLst>
              <a:ext uri="{FF2B5EF4-FFF2-40B4-BE49-F238E27FC236}">
                <a16:creationId xmlns:a16="http://schemas.microsoft.com/office/drawing/2014/main" id="{738410C0-4A77-4F61-8940-0F65B65E891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0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" name="Rectangle 6">
            <a:extLst>
              <a:ext uri="{FF2B5EF4-FFF2-40B4-BE49-F238E27FC236}">
                <a16:creationId xmlns:a16="http://schemas.microsoft.com/office/drawing/2014/main" id="{4E716260-56BC-49A8-AE19-D2ACC39EA7F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09800" y="62484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A70E9A1-2D21-4F83-B6CC-3F571326DB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–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•"/>
        <a:defRPr sz="2400">
          <a:solidFill>
            <a:schemeClr val="tx2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4DE5A71-3D9B-4E0E-B9CC-7292407D6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1"/>
            <a:ext cx="70104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46CFF67-5D02-43F5-86F5-F70A701341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66E8D58-4DDC-4E94-A19B-E8B1FAC21B7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2884EB2-407F-4689-BA5A-390A47B691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5B563FB-505A-4493-87E2-DD33E64BD92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516" y="6248400"/>
            <a:ext cx="190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 b="1">
                <a:solidFill>
                  <a:srgbClr val="05255E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14E8E4A-C613-4DC5-BA87-98FD077F737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1" name="图片 13">
            <a:extLst>
              <a:ext uri="{FF2B5EF4-FFF2-40B4-BE49-F238E27FC236}">
                <a16:creationId xmlns:a16="http://schemas.microsoft.com/office/drawing/2014/main" id="{94A30753-8D8A-4234-A5FC-D4F10130A64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99351"/>
            <a:ext cx="792000" cy="792000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13" name="直接连接符 6">
            <a:extLst>
              <a:ext uri="{FF2B5EF4-FFF2-40B4-BE49-F238E27FC236}">
                <a16:creationId xmlns:a16="http://schemas.microsoft.com/office/drawing/2014/main" id="{98A33366-1134-44C0-B6A4-7146E00D68E4}"/>
              </a:ext>
            </a:extLst>
          </p:cNvPr>
          <p:cNvCxnSpPr>
            <a:cxnSpLocks/>
          </p:cNvCxnSpPr>
          <p:nvPr/>
        </p:nvCxnSpPr>
        <p:spPr>
          <a:xfrm>
            <a:off x="0" y="1484784"/>
            <a:ext cx="9144000" cy="0"/>
          </a:xfrm>
          <a:prstGeom prst="line">
            <a:avLst/>
          </a:prstGeom>
          <a:noFill/>
          <a:ln w="57150" cap="flat" cmpd="sng" algn="ctr">
            <a:gradFill flip="none" rotWithShape="1">
              <a:gsLst>
                <a:gs pos="92000">
                  <a:sysClr val="window" lastClr="FFFFFF"/>
                </a:gs>
                <a:gs pos="8000">
                  <a:sysClr val="window" lastClr="FFFFFF"/>
                </a:gs>
                <a:gs pos="0">
                  <a:sysClr val="window" lastClr="FFFFFF"/>
                </a:gs>
                <a:gs pos="32000">
                  <a:srgbClr val="FF9600"/>
                </a:gs>
                <a:gs pos="68000">
                  <a:srgbClr val="FF9600"/>
                </a:gs>
                <a:gs pos="100000">
                  <a:sysClr val="window" lastClr="FFFFFF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2734085-3888-4585-A579-8AE3F97B138C}"/>
              </a:ext>
            </a:extLst>
          </p:cNvPr>
          <p:cNvCxnSpPr>
            <a:cxnSpLocks/>
          </p:cNvCxnSpPr>
          <p:nvPr/>
        </p:nvCxnSpPr>
        <p:spPr>
          <a:xfrm>
            <a:off x="-915" y="6237312"/>
            <a:ext cx="9144915" cy="0"/>
          </a:xfrm>
          <a:prstGeom prst="line">
            <a:avLst/>
          </a:prstGeom>
          <a:noFill/>
          <a:ln w="38100" cap="flat" cmpd="sng" algn="ctr">
            <a:gradFill flip="none" rotWithShape="1">
              <a:gsLst>
                <a:gs pos="92000">
                  <a:sysClr val="window" lastClr="FFFFFF"/>
                </a:gs>
                <a:gs pos="8000">
                  <a:sysClr val="window" lastClr="FFFFFF"/>
                </a:gs>
                <a:gs pos="0">
                  <a:sysClr val="window" lastClr="FFFFFF"/>
                </a:gs>
                <a:gs pos="32000">
                  <a:srgbClr val="0A3F76"/>
                </a:gs>
                <a:gs pos="68000">
                  <a:srgbClr val="0A3F76"/>
                </a:gs>
                <a:gs pos="100000">
                  <a:sysClr val="window" lastClr="FFFFFF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70159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SzPct val="70000"/>
        <a:buFont typeface="Wingdings" panose="05000000000000000000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540000" indent="-28575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SzPct val="70000"/>
        <a:buFont typeface="Wingdings" panose="05000000000000000000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900000" indent="-22860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Font typeface="Wingdings" panose="05000000000000000000" pitchFamily="2" charset="2"/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260000" indent="-22860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1620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3E9CC-B6CF-4827-8B82-CADB1D073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b="1" dirty="0">
                <a:ea typeface="楷体_GB2312" pitchFamily="49" charset="-122"/>
              </a:rPr>
              <a:t>面向对象程序设计 </a:t>
            </a:r>
            <a:r>
              <a:rPr lang="en-US" altLang="zh-CN" sz="4800" b="1" dirty="0">
                <a:ea typeface="楷体_GB2312" pitchFamily="49" charset="-122"/>
              </a:rPr>
              <a:t>(C++)</a:t>
            </a:r>
            <a:br>
              <a:rPr lang="en-US" altLang="zh-CN" dirty="0"/>
            </a:br>
            <a:r>
              <a:rPr lang="en-US" altLang="zh-CN" sz="3200" dirty="0"/>
              <a:t>Object-Oriented Programming (C++)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28D727-5368-4B67-83FE-BF265F5AD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200" b="1" dirty="0">
                <a:latin typeface="+mj-lt"/>
                <a:ea typeface="楷体_GB2312" pitchFamily="49" charset="-122"/>
                <a:cs typeface="+mj-cs"/>
              </a:rPr>
              <a:t>陈胤燃</a:t>
            </a:r>
          </a:p>
          <a:p>
            <a:r>
              <a:rPr lang="zh-CN" altLang="en-US" sz="2400" dirty="0">
                <a:latin typeface="+mj-lt"/>
                <a:ea typeface="楷体_GB2312" pitchFamily="49" charset="-122"/>
                <a:cs typeface="+mj-cs"/>
              </a:rPr>
              <a:t>厦门大学信息学院 计算机科学与技术系</a:t>
            </a:r>
          </a:p>
          <a:p>
            <a:r>
              <a:rPr lang="en-US" altLang="zh-CN" sz="2400" dirty="0"/>
              <a:t>yinran_chen@xmu.edu.cn </a:t>
            </a:r>
          </a:p>
          <a:p>
            <a:endParaRPr lang="en-US" altLang="zh-CN" dirty="0"/>
          </a:p>
          <a:p>
            <a:r>
              <a:rPr lang="zh-CN" altLang="en-US" sz="1800" dirty="0">
                <a:ea typeface="楷体_GB2312"/>
              </a:rPr>
              <a:t>（</a:t>
            </a:r>
            <a:r>
              <a:rPr lang="en-US" altLang="zh-CN" sz="1800" dirty="0">
                <a:ea typeface="楷体_GB2312"/>
              </a:rPr>
              <a:t>2023-2024</a:t>
            </a:r>
            <a:r>
              <a:rPr lang="zh-CN" altLang="en-US" sz="1800" dirty="0">
                <a:ea typeface="楷体_GB2312"/>
              </a:rPr>
              <a:t>学年 春季学期）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731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>
            <a:extLst>
              <a:ext uri="{FF2B5EF4-FFF2-40B4-BE49-F238E27FC236}">
                <a16:creationId xmlns:a16="http://schemas.microsoft.com/office/drawing/2014/main" id="{36741D46-768F-4F0E-8BC7-B336342D6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4930" y="2536974"/>
            <a:ext cx="685800" cy="2667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EA47DC29-FB6A-4488-8CDD-7CD948EB7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742" y="3179912"/>
            <a:ext cx="549275" cy="731837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11E72730-CA98-4D6E-9151-46B3EDE49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2505" y="3179912"/>
            <a:ext cx="549275" cy="731837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1" name="Line 6">
            <a:extLst>
              <a:ext uri="{FF2B5EF4-FFF2-40B4-BE49-F238E27FC236}">
                <a16:creationId xmlns:a16="http://schemas.microsoft.com/office/drawing/2014/main" id="{044966E3-9AFC-45A3-BD09-04E0037B9E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2505" y="3608537"/>
            <a:ext cx="5492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2" name="Line 7">
            <a:extLst>
              <a:ext uri="{FF2B5EF4-FFF2-40B4-BE49-F238E27FC236}">
                <a16:creationId xmlns:a16="http://schemas.microsoft.com/office/drawing/2014/main" id="{5ABCD3D5-E131-454E-86B8-65D7E2C15E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8505" y="3608537"/>
            <a:ext cx="5492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22E72A7-70FF-4CEB-8425-3B281C269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39689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6.6.2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静态成员</a:t>
            </a:r>
          </a:p>
        </p:txBody>
      </p:sp>
      <p:sp>
        <p:nvSpPr>
          <p:cNvPr id="14344" name="Rectangle 5">
            <a:extLst>
              <a:ext uri="{FF2B5EF4-FFF2-40B4-BE49-F238E27FC236}">
                <a16:creationId xmlns:a16="http://schemas.microsoft.com/office/drawing/2014/main" id="{7E8AF43D-0032-4530-B65A-DF0724F73D5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13792" y="1844824"/>
            <a:ext cx="8316416" cy="3784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接上页例：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GB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shared:     0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a1		    a2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a1.x:    0	       a2.x:   0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a1.y:    0	       a2.y:   0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a1, a2;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a1.increase_all();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a2.get_shared() &lt;&lt; ',' &lt;&lt; a2.sum_all() &lt;&lt;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E08A88-979B-4977-A7B2-C954F262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14AF6-0376-43EF-B0AA-4F22981B56EB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9407C3D6-3844-409D-9913-A8CF44CEB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666" y="2464966"/>
            <a:ext cx="685800" cy="2667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60D4B9D7-077B-41C9-81EC-F0D7DACB0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478" y="3107904"/>
            <a:ext cx="549275" cy="731837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86C94353-D046-4B16-8CBC-4E0E40874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241" y="3107904"/>
            <a:ext cx="549275" cy="731837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9" name="Line 6">
            <a:extLst>
              <a:ext uri="{FF2B5EF4-FFF2-40B4-BE49-F238E27FC236}">
                <a16:creationId xmlns:a16="http://schemas.microsoft.com/office/drawing/2014/main" id="{AB18D467-29DA-41DE-8162-83A89449D8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2241" y="3536529"/>
            <a:ext cx="5492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90" name="Line 7">
            <a:extLst>
              <a:ext uri="{FF2B5EF4-FFF2-40B4-BE49-F238E27FC236}">
                <a16:creationId xmlns:a16="http://schemas.microsoft.com/office/drawing/2014/main" id="{5F4ACD47-43B3-40E4-8FC9-97793DA1E1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8241" y="3536529"/>
            <a:ext cx="5492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22E72A7-70FF-4CEB-8425-3B281C269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9689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6.6.2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静态成员</a:t>
            </a:r>
          </a:p>
        </p:txBody>
      </p:sp>
      <p:sp>
        <p:nvSpPr>
          <p:cNvPr id="16392" name="Rectangle 5">
            <a:extLst>
              <a:ext uri="{FF2B5EF4-FFF2-40B4-BE49-F238E27FC236}">
                <a16:creationId xmlns:a16="http://schemas.microsoft.com/office/drawing/2014/main" id="{DDA438BB-2C97-4C73-A391-F3467FAC7A6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772816"/>
            <a:ext cx="8342040" cy="3784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接上页例：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GB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shared:     1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a1		    a2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a1.x:    1	       a2.x:   0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a1.y:    1	       a2.y:   0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a1, a2;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a1.increase_all();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a2.get_shared() &lt;&lt; ',' &lt;&lt; a2.sum_all() &lt;&lt;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1,1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EE94344-D31B-438E-8EC4-ACEEA2760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14AF6-0376-43EF-B0AA-4F22981B56EB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>
            <a:extLst>
              <a:ext uri="{FF2B5EF4-FFF2-40B4-BE49-F238E27FC236}">
                <a16:creationId xmlns:a16="http://schemas.microsoft.com/office/drawing/2014/main" id="{6EB14690-3036-4337-AB53-0204275E30A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628800"/>
            <a:ext cx="7670800" cy="44640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静态成员函数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：属于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类的所有对象，因此没有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指针，只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能访问该类的静态成员。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通过对象访问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a.set_shared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(10);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类名受限访问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::get_shared();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例如：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marL="1314450" lvl="2" indent="-4572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{     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x,y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</a:p>
          <a:p>
            <a:pPr marL="1314450" lvl="2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          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static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shared;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静态数据成员声明</a:t>
            </a:r>
          </a:p>
          <a:p>
            <a:pPr marL="1314450" lvl="2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  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public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</a:t>
            </a:r>
          </a:p>
          <a:p>
            <a:pPr marL="1314450" lvl="2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            A() { x = y = 0; }</a:t>
            </a:r>
          </a:p>
          <a:p>
            <a:pPr marL="1314450" lvl="2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      static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void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set_shared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) { shared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 }  </a:t>
            </a:r>
          </a:p>
          <a:p>
            <a:pPr marL="1314450" lvl="2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             static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get_shared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() {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return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shared; }  </a:t>
            </a:r>
          </a:p>
          <a:p>
            <a:pPr marL="1314450" lvl="2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};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21CAC6-E476-413B-974A-8CC435EB3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43302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6.6.2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静态成员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BBF7009-F265-4CF1-8B70-ED1685384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952" y="5907112"/>
            <a:ext cx="7480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18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static</a:t>
            </a:r>
            <a:r>
              <a:rPr lang="zh-CN" altLang="en-US" sz="18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的作用（小结）：文件作用域、静态生存期、类的静态成员</a:t>
            </a:r>
            <a:endParaRPr lang="en-GB" altLang="en-US" sz="1800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F5D5A9B-C54B-4B03-95D6-A67FCF9B2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14AF6-0376-43EF-B0AA-4F22981B56EB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230E5F49-B68F-4AA1-B82F-E4D02BABB8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78491" y="1628800"/>
            <a:ext cx="7987018" cy="4365625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友元的产生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数据成员的访问通常要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通过该类的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来进行，这有时会降低对数据成员的访问效率。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例如：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Point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{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Point(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xi,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 { x = xi; y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}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{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x; }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{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y; }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private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x, y;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}; 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089ECB6-B7DF-4FD7-9638-BC627FD8B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32151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6.6.3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友元（</a:t>
            </a: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friend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29A9BBD-9EB5-4AC5-A82F-9FEF64E0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14AF6-0376-43EF-B0AA-4F22981B56EB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D3185EB-7A04-4011-A819-4253E205A38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31640" y="1772816"/>
            <a:ext cx="6027738" cy="43592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接上页例：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Distance(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a,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b)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 dx =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a.GetX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 -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b.GetX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();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效率不高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dy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a.GetY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 -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b.GetY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();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效率不高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sqrt(dx*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dx+dy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main()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   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p1(3.0, 5.0), p2(4.0, 6.0);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d = Distance(p1, p2);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&lt;&lt;</a:t>
            </a:r>
            <a:r>
              <a:rPr lang="en-US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"The distance is "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&lt;&lt; d &lt;&lt;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endl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B3C94B-B3EA-47BF-8766-7B28A3021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15227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6.6.3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友元（</a:t>
            </a: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friend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2CACB70-22E1-40C5-BC66-82CD3943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14AF6-0376-43EF-B0AA-4F22981B56EB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id="{2AC783FD-BE05-4520-BD1D-D01471C5C53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87337" y="1535644"/>
            <a:ext cx="8569325" cy="47275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为了提高对数据成员的访问效率，在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中，可以指定与一个类密切相关、又不适合作为该类成员的程序实体（</a:t>
            </a: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包括：全局函数、其它类、或其它类的成员函数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）来直接访问该类的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private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protected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成员。这些程序实体称为该类的</a:t>
            </a: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友元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例如：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Point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{   ......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      </a:t>
            </a:r>
            <a:r>
              <a:rPr lang="en-GB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friend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func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();  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友元函数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      </a:t>
            </a:r>
            <a:r>
              <a:rPr lang="en-GB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friend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       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友元类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      </a:t>
            </a:r>
            <a:r>
              <a:rPr lang="en-GB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friend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::f();    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友元成员函数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};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7BC2F32-4A20-474A-A865-22D7BA9D0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6.6.3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友元（</a:t>
            </a: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friend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EBD9FA-81F7-41A6-A1B3-A2712E79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14AF6-0376-43EF-B0AA-4F22981B56EB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0B5567D-7CCC-4488-8A19-0E9F7F5A415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70756" y="1527175"/>
            <a:ext cx="7802488" cy="4946650"/>
          </a:xfrm>
          <a:solidFill>
            <a:schemeClr val="bg1"/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Point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Point(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xi,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 { x = xi; x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{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{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y;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private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x, y;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friend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Distance(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a,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b);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Distance(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a,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b)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   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 dx=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a.x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-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b.x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 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友元函数直接访问数据成员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dy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a.y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-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b.y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 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友元函数直接访问数据成员  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sqrt(dx*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dx+dy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7B23B3E-72FD-4389-8EED-B5E41FFD4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6.6.3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友元（</a:t>
            </a: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friend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93AC60C-7FD4-4008-8282-4A13B8B3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14AF6-0376-43EF-B0AA-4F22981B56EB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>
            <a:extLst>
              <a:ext uri="{FF2B5EF4-FFF2-40B4-BE49-F238E27FC236}">
                <a16:creationId xmlns:a16="http://schemas.microsoft.com/office/drawing/2014/main" id="{73CDE4C3-1928-469F-B7DC-CAD67401360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844824"/>
            <a:ext cx="8032750" cy="33670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关于友元的几点说明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友元是数据保护和数据访问效率之间的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一种折衷方案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友元关系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不具有对称性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例如：假设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的友元，如果没有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的友元，则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的友元。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友元也不具有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例如：假设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的友元、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的友元，如果没有显式指出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的友元，则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的友元。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1340008-87C0-4784-BF74-55B231987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2151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6.6.3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友元（</a:t>
            </a: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friend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1A80862-4FB3-4D74-A791-12F54904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14AF6-0376-43EF-B0AA-4F22981B56EB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>
            <a:extLst>
              <a:ext uri="{FF2B5EF4-FFF2-40B4-BE49-F238E27FC236}">
                <a16:creationId xmlns:a16="http://schemas.microsoft.com/office/drawing/2014/main" id="{93CE8D1F-AFAC-437D-B147-E8BFC62F4D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527175"/>
            <a:ext cx="8139113" cy="50149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当用一个即将消亡的对象去初始化另一个同类的对象时，有时拷贝构造函数的效率不高。为此，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提供了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转移构造函数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来实现资源的转移。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格式：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类名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 (&lt;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类名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&amp;&amp;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x) { … };</a:t>
            </a: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其中，形参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的类型为右值引用：该类型要求实参只能是临时对象或即将消亡的对象。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中，以下几种情况会产生临时对象：</a:t>
            </a:r>
          </a:p>
          <a:p>
            <a:pPr marL="12001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实参按值传递给形参时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函数返回对象时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发生类型转换时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2" indent="-342900" eaLnBrk="1" hangingPunct="1">
              <a:buFont typeface="Wingdings" panose="05000000000000000000" pitchFamily="2" charset="2"/>
              <a:buChar char="Ø"/>
              <a:defRPr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654ECD0-8517-4ECE-A4CC-A36F841B2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6.6.4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转移</a:t>
            </a:r>
            <a:r>
              <a:rPr lang="zh-CN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构造函数</a:t>
            </a:r>
            <a:endParaRPr lang="zh-CN" altLang="en-US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1E4C162-0618-48A4-812C-8B1601FC8012}"/>
              </a:ext>
            </a:extLst>
          </p:cNvPr>
          <p:cNvSpPr/>
          <p:nvPr/>
        </p:nvSpPr>
        <p:spPr>
          <a:xfrm>
            <a:off x="4139952" y="5146159"/>
            <a:ext cx="4919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在哪种情况下，拷贝构造函数的效率不高呢？</a:t>
            </a:r>
            <a:endParaRPr lang="en-US" altLang="zh-CN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36BA73-7F77-4E2D-883A-28CA63108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14AF6-0376-43EF-B0AA-4F22981B56EB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5F299C35-BD80-42CF-B68C-627DDDB060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185" y="1635919"/>
            <a:ext cx="4484695" cy="4446588"/>
          </a:xfrm>
          <a:ln w="19050"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x, y;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*p;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A(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*str)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{	x = 0;  y = 0;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p =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new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GB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strlen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(str)+1];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GB" altLang="en-US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strcpy</a:t>
            </a:r>
            <a:r>
              <a:rPr lang="en-GB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(p, str);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}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</a:t>
            </a:r>
            <a:r>
              <a:rPr lang="en-GB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~A() { </a:t>
            </a:r>
            <a:r>
              <a:rPr lang="en-GB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delete</a:t>
            </a:r>
            <a:r>
              <a:rPr lang="en-GB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[] p; }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......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en-US" sz="2000" b="1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it-IT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a1(</a:t>
            </a:r>
            <a:r>
              <a:rPr lang="it-IT" altLang="en-US" sz="20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“abcd”</a:t>
            </a:r>
            <a:r>
              <a:rPr lang="it-IT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en-US" sz="2000" b="1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it-IT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a2(a1);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1E56722A-39EE-4817-80EF-D522BF1F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063" y="3114179"/>
            <a:ext cx="795338" cy="18462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732" name="Line 4">
            <a:extLst>
              <a:ext uri="{FF2B5EF4-FFF2-40B4-BE49-F238E27FC236}">
                <a16:creationId xmlns:a16="http://schemas.microsoft.com/office/drawing/2014/main" id="{DB7F77EE-1BCA-4FC8-8746-A59C8D4D1B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8063" y="3671392"/>
            <a:ext cx="795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733" name="Line 5">
            <a:extLst>
              <a:ext uri="{FF2B5EF4-FFF2-40B4-BE49-F238E27FC236}">
                <a16:creationId xmlns:a16="http://schemas.microsoft.com/office/drawing/2014/main" id="{AC528F3B-B8D3-46A7-950F-033F3C140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8063" y="4288929"/>
            <a:ext cx="795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734" name="Rectangle 6">
            <a:extLst>
              <a:ext uri="{FF2B5EF4-FFF2-40B4-BE49-F238E27FC236}">
                <a16:creationId xmlns:a16="http://schemas.microsoft.com/office/drawing/2014/main" id="{A63189FD-DEF3-422B-8A68-90F867D0C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025" y="3084017"/>
            <a:ext cx="795338" cy="18462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735" name="Line 7">
            <a:extLst>
              <a:ext uri="{FF2B5EF4-FFF2-40B4-BE49-F238E27FC236}">
                <a16:creationId xmlns:a16="http://schemas.microsoft.com/office/drawing/2014/main" id="{6E9C9205-DFBC-4180-A18C-4EFE088F7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1025" y="3641229"/>
            <a:ext cx="795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736" name="Line 8">
            <a:extLst>
              <a:ext uri="{FF2B5EF4-FFF2-40B4-BE49-F238E27FC236}">
                <a16:creationId xmlns:a16="http://schemas.microsoft.com/office/drawing/2014/main" id="{5DDCDD53-1E00-4EEB-AC45-CE37759A7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1025" y="4258767"/>
            <a:ext cx="795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737" name="Rectangle 9">
            <a:extLst>
              <a:ext uri="{FF2B5EF4-FFF2-40B4-BE49-F238E27FC236}">
                <a16:creationId xmlns:a16="http://schemas.microsoft.com/office/drawing/2014/main" id="{7945F901-613B-45C8-8A6B-4222EE99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1787" y="4220667"/>
            <a:ext cx="898525" cy="6111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738" name="Line 10">
            <a:extLst>
              <a:ext uri="{FF2B5EF4-FFF2-40B4-BE49-F238E27FC236}">
                <a16:creationId xmlns:a16="http://schemas.microsoft.com/office/drawing/2014/main" id="{C7E52606-60FF-4686-BDFC-F1A3EF3EE6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8288" y="4595317"/>
            <a:ext cx="60349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1CAAD4-EF1E-4CFD-B951-F8F566E5D20A}"/>
              </a:ext>
            </a:extLst>
          </p:cNvPr>
          <p:cNvGrpSpPr/>
          <p:nvPr/>
        </p:nvGrpSpPr>
        <p:grpSpPr>
          <a:xfrm>
            <a:off x="6985023" y="4595317"/>
            <a:ext cx="1592240" cy="923925"/>
            <a:chOff x="6985023" y="4595317"/>
            <a:chExt cx="1592240" cy="923925"/>
          </a:xfrm>
        </p:grpSpPr>
        <p:sp>
          <p:nvSpPr>
            <p:cNvPr id="73739" name="Line 11">
              <a:extLst>
                <a:ext uri="{FF2B5EF4-FFF2-40B4-BE49-F238E27FC236}">
                  <a16:creationId xmlns:a16="http://schemas.microsoft.com/office/drawing/2014/main" id="{C7952401-913F-4FF0-A984-69B382ADC6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77263" y="4595317"/>
              <a:ext cx="0" cy="922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740" name="Line 12">
              <a:extLst>
                <a:ext uri="{FF2B5EF4-FFF2-40B4-BE49-F238E27FC236}">
                  <a16:creationId xmlns:a16="http://schemas.microsoft.com/office/drawing/2014/main" id="{2E8B4739-BB1E-4632-896D-EB34257347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85023" y="5517654"/>
              <a:ext cx="157953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741" name="Line 13">
              <a:extLst>
                <a:ext uri="{FF2B5EF4-FFF2-40B4-BE49-F238E27FC236}">
                  <a16:creationId xmlns:a16="http://schemas.microsoft.com/office/drawing/2014/main" id="{95CD13D8-C99D-4F90-A2BA-8728FD6349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85024" y="4825504"/>
              <a:ext cx="0" cy="693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3742" name="Text Box 14">
            <a:extLst>
              <a:ext uri="{FF2B5EF4-FFF2-40B4-BE49-F238E27FC236}">
                <a16:creationId xmlns:a16="http://schemas.microsoft.com/office/drawing/2014/main" id="{A60C137F-B3D5-4407-8769-C6B33D427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113" y="3226892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73743" name="Text Box 15">
            <a:extLst>
              <a:ext uri="{FF2B5EF4-FFF2-40B4-BE49-F238E27FC236}">
                <a16:creationId xmlns:a16="http://schemas.microsoft.com/office/drawing/2014/main" id="{D9756585-4618-45BE-A9E4-AE7712E59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1001" y="3803154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73744" name="Text Box 16">
            <a:extLst>
              <a:ext uri="{FF2B5EF4-FFF2-40B4-BE49-F238E27FC236}">
                <a16:creationId xmlns:a16="http://schemas.microsoft.com/office/drawing/2014/main" id="{D5A97233-F104-49BC-B255-0F40F4C9F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113" y="4452442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73745" name="Text Box 17">
            <a:extLst>
              <a:ext uri="{FF2B5EF4-FFF2-40B4-BE49-F238E27FC236}">
                <a16:creationId xmlns:a16="http://schemas.microsoft.com/office/drawing/2014/main" id="{41F5DD03-B116-4D49-A89B-B7C3CC85D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1275" y="3212604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73746" name="Text Box 18">
            <a:extLst>
              <a:ext uri="{FF2B5EF4-FFF2-40B4-BE49-F238E27FC236}">
                <a16:creationId xmlns:a16="http://schemas.microsoft.com/office/drawing/2014/main" id="{3996C257-EB84-4E78-8B4E-EB421AC49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0163" y="3788867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73747" name="Text Box 19">
            <a:extLst>
              <a:ext uri="{FF2B5EF4-FFF2-40B4-BE49-F238E27FC236}">
                <a16:creationId xmlns:a16="http://schemas.microsoft.com/office/drawing/2014/main" id="{2785F4DD-07D3-459A-8019-FCED0ABA2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1275" y="4438154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73748" name="Text Box 20">
            <a:extLst>
              <a:ext uri="{FF2B5EF4-FFF2-40B4-BE49-F238E27FC236}">
                <a16:creationId xmlns:a16="http://schemas.microsoft.com/office/drawing/2014/main" id="{CDBFDE4E-67B7-4866-A2D2-A4C652CCA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1251" y="2564904"/>
            <a:ext cx="4603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</a:p>
        </p:txBody>
      </p:sp>
      <p:sp>
        <p:nvSpPr>
          <p:cNvPr id="73749" name="Text Box 21">
            <a:extLst>
              <a:ext uri="{FF2B5EF4-FFF2-40B4-BE49-F238E27FC236}">
                <a16:creationId xmlns:a16="http://schemas.microsoft.com/office/drawing/2014/main" id="{A45D9EF1-A214-476A-9FBD-257AE9CE2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0" y="2579192"/>
            <a:ext cx="4603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a2</a:t>
            </a:r>
          </a:p>
        </p:txBody>
      </p:sp>
      <p:sp>
        <p:nvSpPr>
          <p:cNvPr id="73750" name="Text Box 22">
            <a:extLst>
              <a:ext uri="{FF2B5EF4-FFF2-40B4-BE49-F238E27FC236}">
                <a16:creationId xmlns:a16="http://schemas.microsoft.com/office/drawing/2014/main" id="{9E44D3DA-D1F5-46EC-9DC4-D48CE2976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24" y="4365129"/>
            <a:ext cx="7441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</a:t>
            </a:r>
          </a:p>
        </p:txBody>
      </p:sp>
      <p:sp>
        <p:nvSpPr>
          <p:cNvPr id="73751" name="Text Box 23">
            <a:extLst>
              <a:ext uri="{FF2B5EF4-FFF2-40B4-BE49-F238E27FC236}">
                <a16:creationId xmlns:a16="http://schemas.microsoft.com/office/drawing/2014/main" id="{70B5E227-F1D1-4B85-8FE6-FF8895BD1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1251" y="3226892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3752" name="Text Box 24">
            <a:extLst>
              <a:ext uri="{FF2B5EF4-FFF2-40B4-BE49-F238E27FC236}">
                <a16:creationId xmlns:a16="http://schemas.microsoft.com/office/drawing/2014/main" id="{49E871AD-6386-4B19-B5C1-B7E4CD337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613" y="3731717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3753" name="Text Box 25">
            <a:extLst>
              <a:ext uri="{FF2B5EF4-FFF2-40B4-BE49-F238E27FC236}">
                <a16:creationId xmlns:a16="http://schemas.microsoft.com/office/drawing/2014/main" id="{550EC2BC-446A-4692-B367-737C267AE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3212604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3754" name="Text Box 26">
            <a:extLst>
              <a:ext uri="{FF2B5EF4-FFF2-40B4-BE49-F238E27FC236}">
                <a16:creationId xmlns:a16="http://schemas.microsoft.com/office/drawing/2014/main" id="{0CC1D3F8-BEA0-4816-AC03-E2C29D524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5163" y="3717429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3755" name="Rectangle 3">
            <a:extLst>
              <a:ext uri="{FF2B5EF4-FFF2-40B4-BE49-F238E27FC236}">
                <a16:creationId xmlns:a16="http://schemas.microsoft.com/office/drawing/2014/main" id="{65E7799C-96B7-4072-BAE2-025C6C439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1341438"/>
            <a:ext cx="5832475" cy="137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5000"/>
              </a:spcBef>
            </a:pP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C6D9259-C82A-4D4C-AE35-CC2C9680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19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BE2BBC75-1593-4633-9300-B073B7525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296" y="-33338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6.6.4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转移</a:t>
            </a:r>
            <a:r>
              <a:rPr lang="zh-CN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构造函数</a:t>
            </a:r>
            <a:endParaRPr lang="zh-CN" altLang="en-US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3" name="矩形 28">
            <a:extLst>
              <a:ext uri="{FF2B5EF4-FFF2-40B4-BE49-F238E27FC236}">
                <a16:creationId xmlns:a16="http://schemas.microsoft.com/office/drawing/2014/main" id="{1C3A0C8C-5A37-450D-AADB-DB20A827D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5042" y="1554698"/>
            <a:ext cx="47799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回顾：如果不定义拷贝构造函数，则会产生程序错误。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EE01713-D682-49F4-AA6E-F61CF836BE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88243" y="1556792"/>
            <a:ext cx="6767513" cy="1752600"/>
          </a:xfrm>
        </p:spPr>
        <p:txBody>
          <a:bodyPr/>
          <a:lstStyle/>
          <a:p>
            <a:r>
              <a:rPr lang="zh-CN" altLang="en-US" sz="4800" dirty="0">
                <a:latin typeface="楷体_GB2312" pitchFamily="1" charset="-122"/>
                <a:ea typeface="楷体_GB2312" pitchFamily="1" charset="-122"/>
              </a:rPr>
              <a:t>第六章 类和对象</a:t>
            </a:r>
            <a:br>
              <a:rPr lang="en-US" altLang="zh-CN" sz="4800" dirty="0">
                <a:latin typeface="楷体_GB2312" pitchFamily="1" charset="-122"/>
                <a:ea typeface="楷体_GB2312" pitchFamily="1" charset="-122"/>
              </a:rPr>
            </a:br>
            <a:r>
              <a:rPr lang="en-US" altLang="zh-CN" sz="3600" dirty="0">
                <a:latin typeface="楷体_GB2312" pitchFamily="1" charset="-122"/>
                <a:ea typeface="楷体_GB2312" pitchFamily="1" charset="-122"/>
              </a:rPr>
              <a:t>——</a:t>
            </a:r>
            <a:r>
              <a:rPr lang="zh-CN" altLang="en-US" sz="3600" dirty="0">
                <a:latin typeface="楷体_GB2312" pitchFamily="1" charset="-122"/>
                <a:ea typeface="楷体_GB2312" pitchFamily="1" charset="-122"/>
              </a:rPr>
              <a:t>进一步讨论</a:t>
            </a:r>
            <a:endParaRPr lang="zh-CN" altLang="zh-CN" sz="36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AC16F2E-DFF9-412A-81AA-5C792270087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569502"/>
            <a:ext cx="4744815" cy="5068887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   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x, y;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*p;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A(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*str)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{	x = 0;  y = 0;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p =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new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GB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strlen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(str)+1];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GB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strcpy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(p, str);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}  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GB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解决了问题</a:t>
            </a:r>
            <a:endParaRPr lang="en-GB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GB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但是在右侧的函数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中效率不高</a:t>
            </a:r>
            <a:endParaRPr lang="en-US" altLang="zh-CN" sz="1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//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因为对象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即将消亡</a:t>
            </a:r>
            <a:endParaRPr lang="en-GB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A(</a:t>
            </a:r>
            <a:r>
              <a:rPr lang="en-GB" altLang="en-US" sz="18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a)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{   </a:t>
            </a:r>
            <a:r>
              <a:rPr lang="es-ES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 = a.x;  y = a.y;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p =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new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GB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strlen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GB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a.p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)+1];  </a:t>
            </a:r>
            <a:endParaRPr lang="zh-CN" altLang="en-US" sz="1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  </a:t>
            </a:r>
            <a:r>
              <a:rPr lang="en-GB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strcpy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(p, </a:t>
            </a:r>
            <a:r>
              <a:rPr lang="en-GB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a.p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}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~A() {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delete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[] p;  p=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NULL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;}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FB96E71-5AA1-4770-8F45-136880D80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1341438"/>
            <a:ext cx="5832475" cy="137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5000"/>
              </a:spcBef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FCBC8529-A7F3-4871-8200-58C207ECB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650" y="-10854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6.6.4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转移</a:t>
            </a:r>
            <a:r>
              <a:rPr lang="zh-CN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构造函数</a:t>
            </a:r>
            <a:endParaRPr lang="zh-CN" altLang="en-US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5D2883E9-0788-4819-86A2-D2CAFF078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3911" y="1541836"/>
            <a:ext cx="4067175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f()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  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en-US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调用构造函数来创建局部对象</a:t>
            </a:r>
            <a:r>
              <a:rPr lang="en-US" altLang="zh-CN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endParaRPr lang="en-GB" altLang="en-US" sz="1800" kern="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t(</a:t>
            </a:r>
            <a:r>
              <a:rPr lang="en-GB" altLang="en-US" sz="1800" kern="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“1234”</a:t>
            </a: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……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en-US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调用返回值对象的拷贝构造函数</a:t>
            </a:r>
            <a:endParaRPr lang="en-US" altLang="zh-CN" sz="1800" kern="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//</a:t>
            </a:r>
            <a:r>
              <a:rPr lang="zh-CN" altLang="en-US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并用即将消亡的</a:t>
            </a:r>
            <a:r>
              <a:rPr lang="en-US" altLang="zh-CN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对其初始化</a:t>
            </a:r>
            <a:endParaRPr lang="en-GB" altLang="en-US" sz="1800" kern="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GB" altLang="en-US" sz="1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</a:t>
            </a:r>
            <a:r>
              <a:rPr lang="en-US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en-GB" altLang="en-US" sz="1800" kern="0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678" name="Rectangle 3">
            <a:extLst>
              <a:ext uri="{FF2B5EF4-FFF2-40B4-BE49-F238E27FC236}">
                <a16:creationId xmlns:a16="http://schemas.microsoft.com/office/drawing/2014/main" id="{4E1CF13E-4CD4-481D-9D4D-E2EC82EB58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67920" y="4325789"/>
            <a:ext cx="522288" cy="184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9" name="Line 4">
            <a:extLst>
              <a:ext uri="{FF2B5EF4-FFF2-40B4-BE49-F238E27FC236}">
                <a16:creationId xmlns:a16="http://schemas.microsoft.com/office/drawing/2014/main" id="{5B7470BE-6870-4D84-8BEA-1152C9D60691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467920" y="4883001"/>
            <a:ext cx="522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80" name="Line 5">
            <a:extLst>
              <a:ext uri="{FF2B5EF4-FFF2-40B4-BE49-F238E27FC236}">
                <a16:creationId xmlns:a16="http://schemas.microsoft.com/office/drawing/2014/main" id="{D41F57A4-428D-46F8-B4DD-F0EC11670FA3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467920" y="5500539"/>
            <a:ext cx="522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81" name="Rectangle 6">
            <a:extLst>
              <a:ext uri="{FF2B5EF4-FFF2-40B4-BE49-F238E27FC236}">
                <a16:creationId xmlns:a16="http://schemas.microsoft.com/office/drawing/2014/main" id="{CFDABF7C-D7C8-41A3-8706-02F742CA27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09545" y="4322614"/>
            <a:ext cx="488950" cy="184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82" name="Line 7">
            <a:extLst>
              <a:ext uri="{FF2B5EF4-FFF2-40B4-BE49-F238E27FC236}">
                <a16:creationId xmlns:a16="http://schemas.microsoft.com/office/drawing/2014/main" id="{1D691539-C60A-448B-BE34-A596350ACF4D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8309545" y="4879826"/>
            <a:ext cx="488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83" name="Line 8">
            <a:extLst>
              <a:ext uri="{FF2B5EF4-FFF2-40B4-BE49-F238E27FC236}">
                <a16:creationId xmlns:a16="http://schemas.microsoft.com/office/drawing/2014/main" id="{AD25BA8A-B98C-40E7-9E87-77CB8824B69E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8309545" y="5497364"/>
            <a:ext cx="488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84" name="Rectangle 9">
            <a:extLst>
              <a:ext uri="{FF2B5EF4-FFF2-40B4-BE49-F238E27FC236}">
                <a16:creationId xmlns:a16="http://schemas.microsoft.com/office/drawing/2014/main" id="{42B1D2DF-06A2-4AD9-B4EB-64A910B750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79133" y="5740251"/>
            <a:ext cx="682625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85" name="Line 10">
            <a:extLst>
              <a:ext uri="{FF2B5EF4-FFF2-40B4-BE49-F238E27FC236}">
                <a16:creationId xmlns:a16="http://schemas.microsoft.com/office/drawing/2014/main" id="{A1845D8C-9187-4D12-8EB6-550B0FA1DB6A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901308" y="5956151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86" name="Text Box 14">
            <a:extLst>
              <a:ext uri="{FF2B5EF4-FFF2-40B4-BE49-F238E27FC236}">
                <a16:creationId xmlns:a16="http://schemas.microsoft.com/office/drawing/2014/main" id="{5377A3B3-ADD1-4B25-A8E8-158959D6FB9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074220" y="4438501"/>
            <a:ext cx="319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28687" name="Text Box 15">
            <a:extLst>
              <a:ext uri="{FF2B5EF4-FFF2-40B4-BE49-F238E27FC236}">
                <a16:creationId xmlns:a16="http://schemas.microsoft.com/office/drawing/2014/main" id="{E3D24BAB-C4BA-40D2-964B-974609BCF36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063108" y="5014764"/>
            <a:ext cx="3190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28688" name="Text Box 16">
            <a:extLst>
              <a:ext uri="{FF2B5EF4-FFF2-40B4-BE49-F238E27FC236}">
                <a16:creationId xmlns:a16="http://schemas.microsoft.com/office/drawing/2014/main" id="{0AF916BD-4AE3-4D7F-A06D-F6BD7A56D1A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074220" y="5524351"/>
            <a:ext cx="327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28689" name="Text Box 17">
            <a:extLst>
              <a:ext uri="{FF2B5EF4-FFF2-40B4-BE49-F238E27FC236}">
                <a16:creationId xmlns:a16="http://schemas.microsoft.com/office/drawing/2014/main" id="{F583685B-23B6-4A32-BD2A-519F4A6E1A2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931720" y="4451201"/>
            <a:ext cx="319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28690" name="Text Box 18">
            <a:extLst>
              <a:ext uri="{FF2B5EF4-FFF2-40B4-BE49-F238E27FC236}">
                <a16:creationId xmlns:a16="http://schemas.microsoft.com/office/drawing/2014/main" id="{2772F3C0-DCAB-44ED-B142-8CE42D327F0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920608" y="5005239"/>
            <a:ext cx="3190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28691" name="Text Box 19">
            <a:extLst>
              <a:ext uri="{FF2B5EF4-FFF2-40B4-BE49-F238E27FC236}">
                <a16:creationId xmlns:a16="http://schemas.microsoft.com/office/drawing/2014/main" id="{18A2DBF0-82B3-42B8-9B2B-B22157CBF12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931720" y="5524351"/>
            <a:ext cx="327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28692" name="Text Box 20">
            <a:extLst>
              <a:ext uri="{FF2B5EF4-FFF2-40B4-BE49-F238E27FC236}">
                <a16:creationId xmlns:a16="http://schemas.microsoft.com/office/drawing/2014/main" id="{461F3CEE-1DB2-4617-A43D-2AD46E57EA9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39333" y="3859064"/>
            <a:ext cx="808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</a:p>
        </p:txBody>
      </p:sp>
      <p:sp>
        <p:nvSpPr>
          <p:cNvPr id="28693" name="Text Box 21">
            <a:extLst>
              <a:ext uri="{FF2B5EF4-FFF2-40B4-BE49-F238E27FC236}">
                <a16:creationId xmlns:a16="http://schemas.microsoft.com/office/drawing/2014/main" id="{F3E0AA14-1FB9-4043-9A45-33CA19C8FE3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893620" y="3867001"/>
            <a:ext cx="1358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返回值对象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94" name="Text Box 22">
            <a:extLst>
              <a:ext uri="{FF2B5EF4-FFF2-40B4-BE49-F238E27FC236}">
                <a16:creationId xmlns:a16="http://schemas.microsoft.com/office/drawing/2014/main" id="{8CCDB99F-9930-40B3-B17B-07600145B8F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264845" y="5740251"/>
            <a:ext cx="7850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</a:t>
            </a:r>
          </a:p>
        </p:txBody>
      </p:sp>
      <p:sp>
        <p:nvSpPr>
          <p:cNvPr id="28695" name="Text Box 23">
            <a:extLst>
              <a:ext uri="{FF2B5EF4-FFF2-40B4-BE49-F238E27FC236}">
                <a16:creationId xmlns:a16="http://schemas.microsoft.com/office/drawing/2014/main" id="{3AA236FC-7056-45FE-B945-1AEE103742C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544120" y="4438501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28696" name="Text Box 24">
            <a:extLst>
              <a:ext uri="{FF2B5EF4-FFF2-40B4-BE49-F238E27FC236}">
                <a16:creationId xmlns:a16="http://schemas.microsoft.com/office/drawing/2014/main" id="{C5E31D45-D31F-468D-932D-64F3538B2C4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544120" y="5013176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28697" name="Text Box 25">
            <a:extLst>
              <a:ext uri="{FF2B5EF4-FFF2-40B4-BE49-F238E27FC236}">
                <a16:creationId xmlns:a16="http://schemas.microsoft.com/office/drawing/2014/main" id="{810EDCC6-1F68-456B-98F8-74D5F8DAF51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382570" y="4451201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28698" name="Text Box 26">
            <a:extLst>
              <a:ext uri="{FF2B5EF4-FFF2-40B4-BE49-F238E27FC236}">
                <a16:creationId xmlns:a16="http://schemas.microsoft.com/office/drawing/2014/main" id="{F47409C4-2BAB-4652-B19C-28CB1226291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382570" y="5013176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28699" name="Line 10">
            <a:extLst>
              <a:ext uri="{FF2B5EF4-FFF2-40B4-BE49-F238E27FC236}">
                <a16:creationId xmlns:a16="http://schemas.microsoft.com/office/drawing/2014/main" id="{5CEF1DE9-2F16-40DD-89D6-B4BE2278CB57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7909495" y="5956151"/>
            <a:ext cx="65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700" name="Rectangle 9">
            <a:extLst>
              <a:ext uri="{FF2B5EF4-FFF2-40B4-BE49-F238E27FC236}">
                <a16:creationId xmlns:a16="http://schemas.microsoft.com/office/drawing/2014/main" id="{1B2B3ADA-066E-4055-93F1-3E4AE5B7EE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10995" y="5738664"/>
            <a:ext cx="682625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701" name="Text Box 22">
            <a:extLst>
              <a:ext uri="{FF2B5EF4-FFF2-40B4-BE49-F238E27FC236}">
                <a16:creationId xmlns:a16="http://schemas.microsoft.com/office/drawing/2014/main" id="{96574F4D-E656-475E-A36A-0717D06FBD1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195120" y="5738664"/>
            <a:ext cx="8842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AF10884-19DC-4142-BBC9-D6470DB3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8883" y="6219969"/>
            <a:ext cx="1904400" cy="457200"/>
          </a:xfrm>
        </p:spPr>
        <p:txBody>
          <a:bodyPr/>
          <a:lstStyle/>
          <a:p>
            <a:pPr>
              <a:defRPr/>
            </a:pPr>
            <a:fld id="{3FB14AF6-0376-43EF-B0AA-4F22981B56EB}" type="slidenum">
              <a:rPr lang="zh-CN" altLang="en-US" smtClean="0"/>
              <a:pPr>
                <a:defRPr/>
              </a:pPr>
              <a:t>20</a:t>
            </a:fld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527C28E-3FE8-4844-8B36-8079DF61BAD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86544" y="1696244"/>
            <a:ext cx="4105275" cy="3443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   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x, y;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*p;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en-GB" altLang="en-US" sz="1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编译器发现实参即将消亡时，</a:t>
            </a:r>
            <a:endParaRPr lang="en-US" altLang="zh-CN" sz="1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//</a:t>
            </a:r>
            <a:r>
              <a:rPr lang="zh-CN" altLang="en-US" sz="1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将调用转移构造函数来初始化</a:t>
            </a:r>
            <a:endParaRPr lang="en-GB" altLang="en-US" sz="1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A(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&amp;&amp;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a)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{	x = 0;  y = 0;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p = </a:t>
            </a:r>
            <a:r>
              <a:rPr lang="en-GB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a.p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GB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a.p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NULL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}  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  <a:endParaRPr lang="en-GB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9858240-0C8B-43C5-A7D8-CF78E210F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1341438"/>
            <a:ext cx="5832475" cy="137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5000"/>
              </a:spcBef>
            </a:pP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FCBC8529-A7F3-4871-8200-58C207ECB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065" y="-10767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6.6.4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转移</a:t>
            </a:r>
            <a:r>
              <a:rPr lang="zh-CN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构造函数</a:t>
            </a:r>
            <a:endParaRPr lang="zh-CN" altLang="en-US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5D2883E9-0788-4819-86A2-D2CAFF078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187" y="1671638"/>
            <a:ext cx="4182269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f()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  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en-US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调用构造函数来创建局部对象</a:t>
            </a:r>
            <a:r>
              <a:rPr lang="en-US" altLang="zh-CN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endParaRPr lang="en-GB" altLang="en-US" sz="1800" kern="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t(</a:t>
            </a:r>
            <a:r>
              <a:rPr lang="en-GB" altLang="en-US" sz="1800" kern="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“1234”</a:t>
            </a: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……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en-US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调用返回值对象的</a:t>
            </a:r>
            <a:r>
              <a:rPr lang="zh-CN" altLang="en-US" sz="18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转移构造函数</a:t>
            </a:r>
            <a:endParaRPr lang="en-US" altLang="zh-CN" sz="1800" b="1" kern="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//</a:t>
            </a:r>
            <a:r>
              <a:rPr lang="zh-CN" altLang="en-US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并用即将消亡的</a:t>
            </a:r>
            <a:r>
              <a:rPr lang="en-US" altLang="zh-CN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对其初始化</a:t>
            </a:r>
            <a:endParaRPr lang="en-GB" altLang="en-US" sz="1800" kern="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GB" altLang="en-US" sz="1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</a:t>
            </a:r>
            <a:r>
              <a:rPr lang="en-US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en-GB" altLang="en-US" sz="1800" kern="0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702" name="Rectangle 3">
            <a:extLst>
              <a:ext uri="{FF2B5EF4-FFF2-40B4-BE49-F238E27FC236}">
                <a16:creationId xmlns:a16="http://schemas.microsoft.com/office/drawing/2014/main" id="{073E587F-7961-4913-A9F6-849FDE6304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48820" y="4255765"/>
            <a:ext cx="522288" cy="184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3" name="Line 4">
            <a:extLst>
              <a:ext uri="{FF2B5EF4-FFF2-40B4-BE49-F238E27FC236}">
                <a16:creationId xmlns:a16="http://schemas.microsoft.com/office/drawing/2014/main" id="{C66E90AE-2DA9-4306-B151-6F73809E8B34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048820" y="4812977"/>
            <a:ext cx="522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4" name="Line 5">
            <a:extLst>
              <a:ext uri="{FF2B5EF4-FFF2-40B4-BE49-F238E27FC236}">
                <a16:creationId xmlns:a16="http://schemas.microsoft.com/office/drawing/2014/main" id="{0EDED1FE-D9B3-4B16-9763-5491E8CF9DAA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048820" y="5430515"/>
            <a:ext cx="522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5" name="Rectangle 6">
            <a:extLst>
              <a:ext uri="{FF2B5EF4-FFF2-40B4-BE49-F238E27FC236}">
                <a16:creationId xmlns:a16="http://schemas.microsoft.com/office/drawing/2014/main" id="{14BD86EC-32FE-43E8-ADAC-3619584D7F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90445" y="4252590"/>
            <a:ext cx="488950" cy="184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6" name="Line 7">
            <a:extLst>
              <a:ext uri="{FF2B5EF4-FFF2-40B4-BE49-F238E27FC236}">
                <a16:creationId xmlns:a16="http://schemas.microsoft.com/office/drawing/2014/main" id="{EDF17C25-6AD3-44BE-8D7A-D0A1790488A4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890445" y="4809802"/>
            <a:ext cx="488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7" name="Line 8">
            <a:extLst>
              <a:ext uri="{FF2B5EF4-FFF2-40B4-BE49-F238E27FC236}">
                <a16:creationId xmlns:a16="http://schemas.microsoft.com/office/drawing/2014/main" id="{6DE44E36-D82D-44A4-89FD-C137ECC31557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890445" y="5427340"/>
            <a:ext cx="488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8" name="Rectangle 9">
            <a:extLst>
              <a:ext uri="{FF2B5EF4-FFF2-40B4-BE49-F238E27FC236}">
                <a16:creationId xmlns:a16="http://schemas.microsoft.com/office/drawing/2014/main" id="{5950F9D5-F486-4D49-8C53-7CE6CADA06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87070" y="5670227"/>
            <a:ext cx="682625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9" name="Line 10">
            <a:extLst>
              <a:ext uri="{FF2B5EF4-FFF2-40B4-BE49-F238E27FC236}">
                <a16:creationId xmlns:a16="http://schemas.microsoft.com/office/drawing/2014/main" id="{829A5B1F-6D79-4B40-B467-A76039F7A924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482208" y="5886127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10" name="Text Box 14">
            <a:extLst>
              <a:ext uri="{FF2B5EF4-FFF2-40B4-BE49-F238E27FC236}">
                <a16:creationId xmlns:a16="http://schemas.microsoft.com/office/drawing/2014/main" id="{851326CE-FAEF-4FEE-A6D5-7E2DACE053D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655120" y="4368477"/>
            <a:ext cx="319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29711" name="Text Box 15">
            <a:extLst>
              <a:ext uri="{FF2B5EF4-FFF2-40B4-BE49-F238E27FC236}">
                <a16:creationId xmlns:a16="http://schemas.microsoft.com/office/drawing/2014/main" id="{E1AF71AB-DC90-405F-9544-92D38625874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644008" y="4944740"/>
            <a:ext cx="3190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29712" name="Text Box 16">
            <a:extLst>
              <a:ext uri="{FF2B5EF4-FFF2-40B4-BE49-F238E27FC236}">
                <a16:creationId xmlns:a16="http://schemas.microsoft.com/office/drawing/2014/main" id="{BD892EAE-0968-4912-96A2-C29B6FE15D2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655120" y="5454327"/>
            <a:ext cx="327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29713" name="Text Box 17">
            <a:extLst>
              <a:ext uri="{FF2B5EF4-FFF2-40B4-BE49-F238E27FC236}">
                <a16:creationId xmlns:a16="http://schemas.microsoft.com/office/drawing/2014/main" id="{53111532-B18A-4D34-A560-57CED362D0E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512620" y="4381177"/>
            <a:ext cx="319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29714" name="Text Box 18">
            <a:extLst>
              <a:ext uri="{FF2B5EF4-FFF2-40B4-BE49-F238E27FC236}">
                <a16:creationId xmlns:a16="http://schemas.microsoft.com/office/drawing/2014/main" id="{7809F4CC-9ABC-41C7-BE4D-CE492B242A3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501508" y="4935215"/>
            <a:ext cx="3190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29715" name="Text Box 19">
            <a:extLst>
              <a:ext uri="{FF2B5EF4-FFF2-40B4-BE49-F238E27FC236}">
                <a16:creationId xmlns:a16="http://schemas.microsoft.com/office/drawing/2014/main" id="{F370BDCF-B697-475C-93C3-BEBE01496EA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512620" y="5454327"/>
            <a:ext cx="327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29716" name="Text Box 20">
            <a:extLst>
              <a:ext uri="{FF2B5EF4-FFF2-40B4-BE49-F238E27FC236}">
                <a16:creationId xmlns:a16="http://schemas.microsoft.com/office/drawing/2014/main" id="{7A00069A-99CC-4CFF-BFCA-CDC60281CA7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920233" y="3789040"/>
            <a:ext cx="808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</a:p>
        </p:txBody>
      </p:sp>
      <p:sp>
        <p:nvSpPr>
          <p:cNvPr id="29717" name="Text Box 21">
            <a:extLst>
              <a:ext uri="{FF2B5EF4-FFF2-40B4-BE49-F238E27FC236}">
                <a16:creationId xmlns:a16="http://schemas.microsoft.com/office/drawing/2014/main" id="{A88E4DC2-6796-4283-98F1-7D37F57DA2B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474520" y="3796977"/>
            <a:ext cx="1358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返回值对象</a:t>
            </a:r>
            <a:endParaRPr lang="en-US" altLang="zh-CN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18" name="Text Box 22">
            <a:extLst>
              <a:ext uri="{FF2B5EF4-FFF2-40B4-BE49-F238E27FC236}">
                <a16:creationId xmlns:a16="http://schemas.microsoft.com/office/drawing/2014/main" id="{3E85C505-70B2-46A7-82DE-C5ED15539E4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272783" y="5670227"/>
            <a:ext cx="7617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19" name="Text Box 23">
            <a:extLst>
              <a:ext uri="{FF2B5EF4-FFF2-40B4-BE49-F238E27FC236}">
                <a16:creationId xmlns:a16="http://schemas.microsoft.com/office/drawing/2014/main" id="{1A18767B-6213-4A84-A21D-5750FB052D7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125020" y="4368477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29720" name="Text Box 24">
            <a:extLst>
              <a:ext uri="{FF2B5EF4-FFF2-40B4-BE49-F238E27FC236}">
                <a16:creationId xmlns:a16="http://schemas.microsoft.com/office/drawing/2014/main" id="{D5D5AE11-D65A-44B0-A499-9C979ED907F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125020" y="4943152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29721" name="Text Box 25">
            <a:extLst>
              <a:ext uri="{FF2B5EF4-FFF2-40B4-BE49-F238E27FC236}">
                <a16:creationId xmlns:a16="http://schemas.microsoft.com/office/drawing/2014/main" id="{7B383663-C75D-45FF-B7F6-666BA5A7C5A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963470" y="4381177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29722" name="Text Box 26">
            <a:extLst>
              <a:ext uri="{FF2B5EF4-FFF2-40B4-BE49-F238E27FC236}">
                <a16:creationId xmlns:a16="http://schemas.microsoft.com/office/drawing/2014/main" id="{E4F7272F-66E3-43B7-BAD8-A4BD81FE250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963470" y="4943152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29723" name="Line 10">
            <a:extLst>
              <a:ext uri="{FF2B5EF4-FFF2-40B4-BE49-F238E27FC236}">
                <a16:creationId xmlns:a16="http://schemas.microsoft.com/office/drawing/2014/main" id="{523E3606-1A2C-4ED6-BDBE-828349E41092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6998270" y="5886127"/>
            <a:ext cx="1150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24" name="Text Box 24">
            <a:extLst>
              <a:ext uri="{FF2B5EF4-FFF2-40B4-BE49-F238E27FC236}">
                <a16:creationId xmlns:a16="http://schemas.microsoft.com/office/drawing/2014/main" id="{B331CDFB-EC21-43F2-81C6-7B7D6908498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993258" y="5530527"/>
            <a:ext cx="7254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226DA7FB-3D9E-426A-A929-42ADE21BC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18" y="5488293"/>
            <a:ext cx="4510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8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小结：默认、拷贝、转移三种构造函数</a:t>
            </a:r>
            <a:endParaRPr lang="en-GB" altLang="en-US" sz="1800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1D287D-EC0D-42BB-B9B7-331EAFFF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14AF6-0376-43EF-B0AA-4F22981B56EB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485E0-98D4-4021-8584-4D3E9B2E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20888"/>
            <a:ext cx="7010400" cy="1409700"/>
          </a:xfrm>
        </p:spPr>
        <p:txBody>
          <a:bodyPr/>
          <a:lstStyle/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sz="6000" b="1" kern="1200" dirty="0">
                <a:solidFill>
                  <a:srgbClr val="FFC000"/>
                </a:solidFill>
                <a:latin typeface="Calibri Light" panose="020F0302020204030204"/>
                <a:ea typeface="等线 Light" panose="02010600030101010101" pitchFamily="2" charset="-122"/>
              </a:rPr>
              <a:t>Q &amp; A</a:t>
            </a:r>
            <a:endParaRPr lang="zh-CN" altLang="en-US" sz="6000" b="1" kern="1200" dirty="0">
              <a:solidFill>
                <a:srgbClr val="FFC000"/>
              </a:solidFill>
              <a:latin typeface="Calibri Light" panose="020F0302020204030204"/>
              <a:ea typeface="等线 Light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0C01C6E-1D39-464A-B235-4674039C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3B470-634D-4B21-93F2-53B70AA4FCC8}" type="slidenum">
              <a:rPr lang="zh-CN" altLang="en-US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049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A0865A7-51C9-426E-BFC3-37C865D762D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31640" y="116632"/>
            <a:ext cx="7010400" cy="1527175"/>
          </a:xfrm>
        </p:spPr>
        <p:txBody>
          <a:bodyPr/>
          <a:lstStyle/>
          <a:p>
            <a:pPr eaLnBrk="1" hangingPunct="1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本章内容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2B6F776-E533-4CD1-97FB-45163DD1BC8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6340" y="2061368"/>
            <a:ext cx="4000500" cy="27352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进一步讨论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6.6.1 const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6.6.2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静态成员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6.6.3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友元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6.6.4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转移构造函数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6.6.5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FCD8EAE-3A3C-4971-ABA8-B43460A7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14AF6-0376-43EF-B0AA-4F22981B56EB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>
            <a:extLst>
              <a:ext uri="{FF2B5EF4-FFF2-40B4-BE49-F238E27FC236}">
                <a16:creationId xmlns:a16="http://schemas.microsoft.com/office/drawing/2014/main" id="{02EA2137-5651-4B87-9AF5-FBF8D652383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661424"/>
            <a:ext cx="7730480" cy="41036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可以把类中的成员函数分成两类：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对象状态：只获取数据值；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对象状态：能够改变数据值。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例如 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Date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{   ……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public: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   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void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set(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y,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m,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d)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改变对象状态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   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get_day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();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获取对象状态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get_month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();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获取对象状态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get_year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();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获取对象状态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};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237CF7B-3031-405E-A9C5-AD8A1FCB8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116632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6.6.1 const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成员</a:t>
            </a:r>
            <a:r>
              <a:rPr lang="zh-CN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函数</a:t>
            </a:r>
            <a:endParaRPr lang="zh-CN" altLang="en-US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9169D1B-0481-4D28-B16E-5AFE8439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14AF6-0376-43EF-B0AA-4F22981B56EB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9FB3030-5847-43C4-97CE-E00417C6D9A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700808"/>
            <a:ext cx="8208912" cy="43799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防止获取对象状态的成员函数改变数据成员的值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，把它们定义为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例如：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{  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   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*p;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	         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          </a:t>
            </a:r>
            <a:r>
              <a:rPr lang="en-GB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en-GB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f() </a:t>
            </a:r>
            <a:r>
              <a:rPr lang="en-GB" altLang="en-US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GB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          {  x = 10;  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en-GB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Error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             p =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new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char[20];  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en-GB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Error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             </a:t>
            </a:r>
            <a:r>
              <a:rPr lang="en-GB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strcpy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GB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p,</a:t>
            </a:r>
            <a:r>
              <a:rPr lang="en-GB" altLang="en-US" sz="2000" dirty="0" err="1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“ABCD</a:t>
            </a:r>
            <a:r>
              <a:rPr lang="en-GB" altLang="en-US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  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不改变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的值，编译器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OK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          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};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29A3F4-6E91-410E-A067-BFFE78C36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6.6.1 const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成员</a:t>
            </a:r>
            <a:r>
              <a:rPr lang="zh-CN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函数</a:t>
            </a:r>
            <a:endParaRPr lang="zh-CN" altLang="en-US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0D51B3F-8CA3-48B0-9DD9-86488816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14AF6-0376-43EF-B0AA-4F22981B56EB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06EC57E-0290-4EAE-A542-78B30B86D5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844824"/>
            <a:ext cx="7491413" cy="3479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成员函数放在类外定义时，函数的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声明和定义都要加上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例如：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{     ……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 f()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的声明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}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 A::f()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的定义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{     ……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50716E-8817-488D-A3C5-55337F852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116632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6.6.1 const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成员</a:t>
            </a:r>
            <a:r>
              <a:rPr lang="zh-CN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函数</a:t>
            </a:r>
            <a:endParaRPr lang="zh-CN" altLang="en-US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9060EA3-2923-4F35-AAF0-382B02B1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14AF6-0376-43EF-B0AA-4F22981B56EB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8348F5B-75AA-47E8-A5C9-ADB2E257970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634331"/>
            <a:ext cx="7204075" cy="4851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给成员函数加上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修饰符还有一个作用：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限制常量对象所能进行的操作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例如：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{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x, y;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f() 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{ …… 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g() { …… } 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}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只能调用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a.f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();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//OK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a.g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();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Error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1E9BEB-7252-4643-AA96-900C1D716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457" y="11055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6.6.1 const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成员</a:t>
            </a:r>
            <a:r>
              <a:rPr lang="zh-CN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函数</a:t>
            </a:r>
            <a:endParaRPr lang="zh-CN" altLang="en-US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5E73355-EEEE-4034-B0D6-FA374275D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5805264"/>
            <a:ext cx="7461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18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zh-CN" altLang="en-US" sz="18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的作用（小结）：定义符号常量、限制指针参数、常成员函数</a:t>
            </a:r>
            <a:endParaRPr lang="en-GB" altLang="en-US" sz="1800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7DBF842-CC59-4405-BF32-EF9AB137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14AF6-0376-43EF-B0AA-4F22981B56EB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>
            <a:extLst>
              <a:ext uri="{FF2B5EF4-FFF2-40B4-BE49-F238E27FC236}">
                <a16:creationId xmlns:a16="http://schemas.microsoft.com/office/drawing/2014/main" id="{9B1929DB-40E6-4123-B09A-0DEC7028AAB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947068"/>
            <a:ext cx="7127875" cy="29638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当类的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对象之间需要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数据时：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若采用全局变量来表示共享数据，则违背数据抽象与封装原则，数据缺乏保护。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静态成员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则为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同类对象之间的数据共享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提供了一种较好的途径。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静态数据成员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静态成员函数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54099CF-8194-4D5A-A276-4F4123EAF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8596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6.6.2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静态成员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C0A2DCE-9CD5-4FC0-9743-62B347D9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14AF6-0376-43EF-B0AA-4F22981B56EB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>
            <a:extLst>
              <a:ext uri="{FF2B5EF4-FFF2-40B4-BE49-F238E27FC236}">
                <a16:creationId xmlns:a16="http://schemas.microsoft.com/office/drawing/2014/main" id="{16020623-CA23-4BF2-8E40-E19C97A02E0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6357" y="1700808"/>
            <a:ext cx="7813675" cy="4395788"/>
          </a:xfrm>
        </p:spPr>
        <p:txBody>
          <a:bodyPr/>
          <a:lstStyle/>
          <a:p>
            <a:pPr eaLnBrk="1" hangingPunct="1">
              <a:lnSpc>
                <a:spcPct val="105000"/>
              </a:lnSpc>
              <a:defRPr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静态数据成员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：对类的所有对象只有一个拷贝。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，在类的外部对其进行定义和初始化。</a:t>
            </a:r>
          </a:p>
          <a:p>
            <a:pPr marL="914400" lvl="1" indent="-45720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例如：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marL="914400" lvl="1" indent="-4572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{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x, y;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          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static int shared;  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静态数据成员的声明</a:t>
            </a:r>
            <a:endParaRPr lang="en-US" altLang="zh-CN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  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public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           A() { x = y = 0; }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    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void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increase_all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() { x++; y++; shared++; }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    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sum_all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()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const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{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return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x+y+shared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 }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    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static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get_shared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()</a:t>
            </a:r>
            <a:r>
              <a:rPr lang="en-US" altLang="zh-CN" sz="20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{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return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shared; }  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};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A::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shared=0;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静态数据成员的定义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547DB2-C6CD-4A46-820D-E08F1915B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421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6.6.2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静态成员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C81F385-0C0F-4C4D-8A88-154D1EBF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14AF6-0376-43EF-B0AA-4F22981B56EB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>
        <a:defPPr algn="l"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cho">
  <a:themeElements>
    <a:clrScheme name="1_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1_Echo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1_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XMU_Theme_4_3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XMU_Theme_4_3" id="{1C527275-ECAD-42BD-B9CA-77F83F29C23F}" vid="{A447C622-6C11-4A24-81A1-7A3CB873886D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Teamwork</Template>
  <TotalTime>2204</TotalTime>
  <Pages>0</Pages>
  <Words>2251</Words>
  <Characters>0</Characters>
  <Application>Microsoft Office PowerPoint</Application>
  <DocSecurity>0</DocSecurity>
  <PresentationFormat>On-screen Show (4:3)</PresentationFormat>
  <Lines>0</Lines>
  <Paragraphs>331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宋体</vt:lpstr>
      <vt:lpstr>微软雅黑</vt:lpstr>
      <vt:lpstr>楷体_GB2312</vt:lpstr>
      <vt:lpstr>等线 Light</vt:lpstr>
      <vt:lpstr>Arial</vt:lpstr>
      <vt:lpstr>Calibri Light</vt:lpstr>
      <vt:lpstr>Times New Roman</vt:lpstr>
      <vt:lpstr>Wingdings</vt:lpstr>
      <vt:lpstr>Echo</vt:lpstr>
      <vt:lpstr>1_Echo</vt:lpstr>
      <vt:lpstr>XMU_Theme_4_3</vt:lpstr>
      <vt:lpstr>面向对象程序设计 (C++) Object-Oriented Programming (C++)</vt:lpstr>
      <vt:lpstr>第六章 类和对象 ——进一步讨论</vt:lpstr>
      <vt:lpstr>本章内容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 &amp; A</vt:lpstr>
    </vt:vector>
  </TitlesOfParts>
  <Manager/>
  <Company>CSD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课程概况</dc:title>
  <dc:subject/>
  <dc:creator>Jinsong Su</dc:creator>
  <cp:keywords/>
  <dc:description/>
  <cp:lastModifiedBy>yinran chen</cp:lastModifiedBy>
  <cp:revision>705</cp:revision>
  <dcterms:created xsi:type="dcterms:W3CDTF">2005-02-20T09:54:04Z</dcterms:created>
  <dcterms:modified xsi:type="dcterms:W3CDTF">2024-04-26T08:24:56Z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2052-9.1.0.4993</vt:lpwstr>
  </property>
</Properties>
</file>