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47"/>
  </p:notesMasterIdLst>
  <p:sldIdLst>
    <p:sldId id="655" r:id="rId2"/>
    <p:sldId id="344" r:id="rId3"/>
    <p:sldId id="867" r:id="rId4"/>
    <p:sldId id="755" r:id="rId5"/>
    <p:sldId id="756" r:id="rId6"/>
    <p:sldId id="702" r:id="rId7"/>
    <p:sldId id="703" r:id="rId8"/>
    <p:sldId id="704" r:id="rId9"/>
    <p:sldId id="757" r:id="rId10"/>
    <p:sldId id="759" r:id="rId11"/>
    <p:sldId id="868" r:id="rId12"/>
    <p:sldId id="708" r:id="rId13"/>
    <p:sldId id="747" r:id="rId14"/>
    <p:sldId id="709" r:id="rId15"/>
    <p:sldId id="760" r:id="rId16"/>
    <p:sldId id="764" r:id="rId17"/>
    <p:sldId id="770" r:id="rId18"/>
    <p:sldId id="869" r:id="rId19"/>
    <p:sldId id="710" r:id="rId20"/>
    <p:sldId id="711" r:id="rId21"/>
    <p:sldId id="771" r:id="rId22"/>
    <p:sldId id="772" r:id="rId23"/>
    <p:sldId id="766" r:id="rId24"/>
    <p:sldId id="870" r:id="rId25"/>
    <p:sldId id="719" r:id="rId26"/>
    <p:sldId id="777" r:id="rId27"/>
    <p:sldId id="774" r:id="rId28"/>
    <p:sldId id="775" r:id="rId29"/>
    <p:sldId id="722" r:id="rId30"/>
    <p:sldId id="776" r:id="rId31"/>
    <p:sldId id="813" r:id="rId32"/>
    <p:sldId id="872" r:id="rId33"/>
    <p:sldId id="875" r:id="rId34"/>
    <p:sldId id="879" r:id="rId35"/>
    <p:sldId id="725" r:id="rId36"/>
    <p:sldId id="880" r:id="rId37"/>
    <p:sldId id="741" r:id="rId38"/>
    <p:sldId id="726" r:id="rId39"/>
    <p:sldId id="727" r:id="rId40"/>
    <p:sldId id="778" r:id="rId41"/>
    <p:sldId id="876" r:id="rId42"/>
    <p:sldId id="738" r:id="rId43"/>
    <p:sldId id="877" r:id="rId44"/>
    <p:sldId id="878" r:id="rId45"/>
    <p:sldId id="657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99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29" autoAdjust="0"/>
  </p:normalViewPr>
  <p:slideViewPr>
    <p:cSldViewPr>
      <p:cViewPr varScale="1">
        <p:scale>
          <a:sx n="115" d="100"/>
          <a:sy n="115" d="100"/>
        </p:scale>
        <p:origin x="948" y="96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3E13F2D-3827-43A0-A5E7-7D0698E769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260612-102B-4F5D-9412-0460AD65D08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C306E1E-0C84-47D8-A91B-C54D1B387EF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33452B2-9299-4813-AC95-936AD0CFA6D5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A8E8C82-6362-4842-B24E-E547894717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1602C78-2234-4035-B99E-9500CB3F3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D3F89B-1C65-41D1-A45C-09684AA37C7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806A7293-0B1E-4E44-AEB7-89B0ACADF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A4B69DC4-25BD-4374-8A5D-B036AB0A3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成员选择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操作符：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eg. obj.dataMember = …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间接成员选择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操作符：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eg. someObj.*dataPointer = …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成员访问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操作符：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eg. objPointer-&gt;dataMember = …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间接成员访问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操作符：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eg. objPointer-&gt;*dataPointer = …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7F849BAA-AE23-44D5-8692-039020ED21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813FD19-4CB0-4A16-B2B4-19FD6EACC55B}" type="slidenum">
              <a:rPr lang="zh-CN" altLang="zh-CN" smtClean="0">
                <a:ea typeface="宋体" panose="02010600030101010101" pitchFamily="2" charset="-122"/>
              </a:rPr>
              <a:pPr/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D63D6CBD-1CFA-48BE-B419-241B5E316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8712015B-0777-450C-B41B-6EECBD62F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还是由于已有</a:t>
            </a:r>
            <a:r>
              <a:rPr lang="en-US" altLang="zh-CN"/>
              <a:t>this</a:t>
            </a:r>
            <a:r>
              <a:rPr lang="zh-CN" altLang="en-US"/>
              <a:t>指针，所以参数列表为空</a:t>
            </a: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4C99505F-D5C2-4E29-9562-846844FAC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044EDDBE-184A-42FF-A5D2-C8ACB33E14C9}" type="slidenum">
              <a:rPr lang="zh-CN" altLang="zh-CN" smtClean="0">
                <a:ea typeface="宋体" panose="02010600030101010101" pitchFamily="2" charset="-122"/>
              </a:rPr>
              <a:pPr/>
              <a:t>19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9F7EF549-10CC-4DDD-A0C3-5E444424C2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0D0D7273-AC9C-49E7-9F3D-0559690EC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又是由于已有</a:t>
            </a:r>
            <a:r>
              <a:rPr lang="en-US" altLang="zh-CN"/>
              <a:t>this</a:t>
            </a:r>
            <a:r>
              <a:rPr lang="zh-CN" altLang="en-US"/>
              <a:t>指针，所以</a:t>
            </a:r>
            <a:r>
              <a:rPr lang="en-US" altLang="zh-CN"/>
              <a:t>int</a:t>
            </a:r>
            <a:r>
              <a:rPr lang="zh-CN" altLang="en-US"/>
              <a:t>只是为了区分前置和后置，没有其他用途</a:t>
            </a:r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097BD828-A006-4B36-9D31-FB2271843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7E9B670-FABE-4BD6-AAD1-263E7EA047F2}" type="slidenum">
              <a:rPr lang="zh-CN" altLang="zh-CN" smtClean="0">
                <a:ea typeface="宋体" panose="02010600030101010101" pitchFamily="2" charset="-122"/>
              </a:rPr>
              <a:pPr/>
              <a:t>21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FCD8E2F9-5C21-4526-88D4-292E3C254C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9CD1135F-901F-4E48-9789-36BBCD70E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155963C6-24F2-47C4-8FAF-03E436003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4A3E390-A55B-4EFC-A34B-BB3FC91D526B}" type="slidenum">
              <a:rPr lang="zh-CN" altLang="zh-CN" smtClean="0">
                <a:ea typeface="宋体" panose="02010600030101010101" pitchFamily="2" charset="-122"/>
              </a:rPr>
              <a:pPr/>
              <a:t>23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45007C38-5405-4926-AB42-FB17938CD2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FF0E4799-613F-4644-BFCA-61189820E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1F28A2B4-B678-43F6-ABE5-CE39B11FED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F01F625-D7AA-4180-B8AE-7CE85EF3D5DE}" type="slidenum">
              <a:rPr lang="zh-CN" altLang="zh-CN" smtClean="0">
                <a:ea typeface="宋体" panose="02010600030101010101" pitchFamily="2" charset="-122"/>
              </a:rPr>
              <a:pPr/>
              <a:t>24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2DDB633D-622E-4BE2-9AB2-D5BB87D9AD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4AD51D7E-AB9A-4026-8E4E-26610AB87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6BD69ACC-6C03-4D28-89D7-C4A353A5F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F4B6A2D-9AC0-46AA-9A26-632D82FFDAEB}" type="slidenum">
              <a:rPr lang="zh-CN" altLang="zh-CN" smtClean="0">
                <a:ea typeface="宋体" panose="02010600030101010101" pitchFamily="2" charset="-122"/>
              </a:rPr>
              <a:pPr/>
              <a:t>25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B455932B-DACE-4FF3-8DA8-BF1062CFE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9A5D6EBB-1E12-4FE9-B2C8-527BC8A7C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119B5366-7964-4DBE-8FEB-AAB6A7BBA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A6C23EA-AE58-4CF2-8B38-3A804C6379DF}" type="slidenum">
              <a:rPr lang="zh-CN" altLang="zh-CN" smtClean="0">
                <a:ea typeface="宋体" panose="02010600030101010101" pitchFamily="2" charset="-122"/>
              </a:rPr>
              <a:pPr/>
              <a:t>26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622C3453-315F-4A70-AFEE-4A757239F2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210F221-07C7-43F1-A987-3D34C2C1F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指针</a:t>
            </a:r>
            <a:r>
              <a:rPr lang="en-US" altLang="zh-CN"/>
              <a:t>p</a:t>
            </a:r>
            <a:r>
              <a:rPr lang="zh-CN" altLang="en-US"/>
              <a:t>的问题又来了</a:t>
            </a: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367A7EA3-7889-43A9-AD3A-313CFAAEB6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351FFF6-DC81-4C4E-B050-070F0DD435C9}" type="slidenum">
              <a:rPr lang="zh-CN" altLang="zh-CN" smtClean="0">
                <a:ea typeface="宋体" panose="02010600030101010101" pitchFamily="2" charset="-122"/>
              </a:rPr>
              <a:pPr/>
              <a:t>27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36B1C7F8-1852-4983-BC1E-818100078A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66B94DEA-4984-46B5-83A1-EBA0F7E7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因为</a:t>
            </a:r>
            <a:r>
              <a:rPr lang="en-US" altLang="zh-CN"/>
              <a:t>p</a:t>
            </a:r>
            <a:r>
              <a:rPr lang="zh-CN" altLang="en-US"/>
              <a:t>是普通成员，所以采用常规赋值操作，使得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en-US" altLang="zh-CN"/>
              <a:t>p</a:t>
            </a:r>
            <a:r>
              <a:rPr lang="zh-CN" altLang="en-US"/>
              <a:t>指向了同一内存空间</a:t>
            </a: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C0D66E44-334C-4A78-AC7B-D6992386E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0B79186D-7C29-4345-A75B-BCC24B4BB231}" type="slidenum">
              <a:rPr lang="zh-CN" altLang="zh-CN" smtClean="0">
                <a:ea typeface="宋体" panose="02010600030101010101" pitchFamily="2" charset="-122"/>
              </a:rPr>
              <a:pPr/>
              <a:t>28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6A96B813-726B-40DB-AB88-A51A900D2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C676247A-6370-4E04-BDA6-1461C977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需要注意的</a:t>
            </a:r>
            <a:r>
              <a:rPr lang="en-US" altLang="zh-CN"/>
              <a:t>1/2</a:t>
            </a:r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CECC1F1B-DD28-45ED-8836-0D4DDD954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D6942A5-E212-4941-8FCA-13E4A8A94A51}" type="slidenum">
              <a:rPr lang="zh-CN" altLang="zh-CN" smtClean="0">
                <a:ea typeface="宋体" panose="02010600030101010101" pitchFamily="2" charset="-122"/>
              </a:rPr>
              <a:pPr/>
              <a:t>30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A735C42E-3F1B-4DC3-B3DA-33D698835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14394AF4-C03D-4D10-A02B-416BD569C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b="1" u="sng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zh-CN" altLang="en-US" b="1" u="sng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类名</a:t>
            </a:r>
            <a:r>
              <a:rPr lang="en-US" altLang="zh-CN" b="1" u="sng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&gt;&amp;</a:t>
            </a:r>
            <a:r>
              <a:rPr lang="en-US" altLang="zh-CN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       operator =      </a:t>
            </a:r>
            <a:r>
              <a:rPr lang="en-US" altLang="zh-CN" u="sng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b="1" u="sng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zh-CN" altLang="en-US" b="1" u="sng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类名</a:t>
            </a:r>
            <a:r>
              <a:rPr lang="en-US" altLang="zh-CN" b="1" u="sng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&gt;&amp;&amp; </a:t>
            </a:r>
            <a:r>
              <a:rPr lang="en-US" altLang="zh-CN" u="sng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x) </a:t>
            </a:r>
            <a:r>
              <a:rPr lang="en-US" altLang="zh-CN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{ … }</a:t>
            </a:r>
          </a:p>
          <a:p>
            <a:pPr>
              <a:defRPr/>
            </a:pPr>
            <a:r>
              <a:rPr lang="zh-CN" altLang="en-US"/>
              <a:t> 返回的是赋值后的对象本身    用于赋值的对象的右值引用</a:t>
            </a: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CB70CCCD-2034-41C1-A4C4-050094DDF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763F944-0AE2-48CA-A0A7-F8A72EA36E0D}" type="slidenum">
              <a:rPr lang="zh-CN" altLang="en-US" smtClean="0">
                <a:ea typeface="宋体" panose="02010600030101010101" pitchFamily="2" charset="-122"/>
              </a:rPr>
              <a:pPr/>
              <a:t>31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7B2474F9-6F02-4498-AF85-EBCE417D0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A992FD14-6BC3-47C3-9450-D2CF00BFA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5E84D8CA-FC59-4AA0-91D0-04AA46C99C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C7945FE-08A4-44FC-852F-8371C5689AF0}" type="slidenum">
              <a:rPr lang="zh-CN" altLang="zh-CN" smtClean="0">
                <a:ea typeface="宋体" panose="02010600030101010101" pitchFamily="2" charset="-122"/>
              </a:rPr>
              <a:pPr/>
              <a:t>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75161F5D-8639-4BC4-8B50-A4B6CA443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6B3917-8E68-4865-BF70-AEF6932B0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zh-CN" altLang="en-US" kern="0" dirty="0"/>
              <a:t>重载</a:t>
            </a:r>
            <a:r>
              <a:rPr lang="en-US" altLang="zh-CN" kern="0" dirty="0"/>
              <a:t>delete</a:t>
            </a:r>
            <a:r>
              <a:rPr lang="zh-CN" altLang="en-US" kern="0" dirty="0"/>
              <a:t>之后，调用它的具体执行过程：</a:t>
            </a:r>
            <a:endParaRPr lang="en-US" altLang="zh-CN" kern="0" dirty="0"/>
          </a:p>
          <a:p>
            <a:pPr>
              <a:defRPr/>
            </a:pPr>
            <a:r>
              <a:rPr lang="en-US" altLang="zh-CN" kern="0" dirty="0"/>
              <a:t>1. </a:t>
            </a:r>
            <a:r>
              <a:rPr lang="zh-CN" altLang="en-US" dirty="0"/>
              <a:t>调用析构函数：释放对象中 </a:t>
            </a:r>
            <a:r>
              <a:rPr lang="zh-CN" altLang="en-US" b="1" dirty="0"/>
              <a:t>通过</a:t>
            </a:r>
            <a:r>
              <a:rPr lang="en-US" altLang="zh-CN" b="1" dirty="0"/>
              <a:t>new</a:t>
            </a:r>
            <a:r>
              <a:rPr lang="zh-CN" altLang="en-US" b="1" dirty="0"/>
              <a:t>创建出来的成员 </a:t>
            </a:r>
            <a:r>
              <a:rPr lang="zh-CN" altLang="en-US" dirty="0"/>
              <a:t>所占的内存空间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2. </a:t>
            </a:r>
            <a:r>
              <a:rPr lang="zh-CN" altLang="en-US" dirty="0"/>
              <a:t>调用重载的</a:t>
            </a:r>
            <a:r>
              <a:rPr lang="en-US" altLang="zh-CN" dirty="0"/>
              <a:t>delete</a:t>
            </a:r>
            <a:r>
              <a:rPr lang="zh-CN" altLang="en-US" dirty="0"/>
              <a:t>：释放对象本身所占的内存空间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3. </a:t>
            </a:r>
            <a:r>
              <a:rPr lang="zh-CN" altLang="en-US" dirty="0"/>
              <a:t>原来的</a:t>
            </a:r>
            <a:r>
              <a:rPr lang="en-US" altLang="zh-CN" dirty="0"/>
              <a:t>delete</a:t>
            </a:r>
            <a:r>
              <a:rPr lang="zh-CN" altLang="en-US" dirty="0"/>
              <a:t>不再调用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78759059-056F-4B0C-AEC3-218BDC45AF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61A861C-5882-4602-92EC-CA20BECFFD1C}" type="slidenum">
              <a:rPr lang="zh-CN" altLang="zh-CN" smtClean="0">
                <a:ea typeface="宋体" panose="02010600030101010101" pitchFamily="2" charset="-122"/>
              </a:rPr>
              <a:pPr/>
              <a:t>35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75161F5D-8639-4BC4-8B50-A4B6CA443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6B3917-8E68-4865-BF70-AEF6932B0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zh-CN" altLang="en-US" kern="0"/>
              <a:t>重载</a:t>
            </a:r>
            <a:r>
              <a:rPr lang="en-US" altLang="zh-CN" kern="0"/>
              <a:t>delete</a:t>
            </a:r>
            <a:r>
              <a:rPr lang="zh-CN" altLang="en-US" kern="0"/>
              <a:t>之后，调用它的具体执行过程：</a:t>
            </a:r>
            <a:endParaRPr lang="en-US" altLang="zh-CN" kern="0"/>
          </a:p>
          <a:p>
            <a:pPr>
              <a:defRPr/>
            </a:pPr>
            <a:r>
              <a:rPr lang="en-US" altLang="zh-CN" kern="0"/>
              <a:t>1. </a:t>
            </a:r>
            <a:r>
              <a:rPr lang="zh-CN" altLang="en-US"/>
              <a:t>调用析构函数：释放对象中 </a:t>
            </a:r>
            <a:r>
              <a:rPr lang="zh-CN" altLang="en-US" b="1"/>
              <a:t>通过</a:t>
            </a:r>
            <a:r>
              <a:rPr lang="en-US" altLang="zh-CN" b="1"/>
              <a:t>new</a:t>
            </a:r>
            <a:r>
              <a:rPr lang="zh-CN" altLang="en-US" b="1"/>
              <a:t>创建出来的成员 </a:t>
            </a:r>
            <a:r>
              <a:rPr lang="zh-CN" altLang="en-US"/>
              <a:t>所占的内存空间</a:t>
            </a:r>
            <a:endParaRPr lang="en-US" altLang="zh-CN"/>
          </a:p>
          <a:p>
            <a:pPr>
              <a:defRPr/>
            </a:pPr>
            <a:r>
              <a:rPr lang="en-US" altLang="zh-CN"/>
              <a:t>2. </a:t>
            </a:r>
            <a:r>
              <a:rPr lang="zh-CN" altLang="en-US"/>
              <a:t>调用重载的</a:t>
            </a:r>
            <a:r>
              <a:rPr lang="en-US" altLang="zh-CN"/>
              <a:t>delete</a:t>
            </a:r>
            <a:r>
              <a:rPr lang="zh-CN" altLang="en-US"/>
              <a:t>：释放对象本身所占的内存空间</a:t>
            </a:r>
            <a:endParaRPr lang="en-US" altLang="zh-CN"/>
          </a:p>
          <a:p>
            <a:pPr>
              <a:defRPr/>
            </a:pPr>
            <a:r>
              <a:rPr lang="en-US" altLang="zh-CN"/>
              <a:t>3. </a:t>
            </a:r>
            <a:r>
              <a:rPr lang="zh-CN" altLang="en-US"/>
              <a:t>原来的</a:t>
            </a:r>
            <a:r>
              <a:rPr lang="en-US" altLang="zh-CN"/>
              <a:t>delete</a:t>
            </a:r>
            <a:r>
              <a:rPr lang="zh-CN" altLang="en-US"/>
              <a:t>不再调用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78759059-056F-4B0C-AEC3-218BDC45AF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61A861C-5882-4602-92EC-CA20BECFFD1C}" type="slidenum">
              <a:rPr lang="zh-CN" altLang="zh-CN" smtClean="0">
                <a:ea typeface="宋体" panose="02010600030101010101" pitchFamily="2" charset="-122"/>
              </a:rPr>
              <a:pPr/>
              <a:t>36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04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BEC40694-34F8-431C-89CE-F001FDBEDB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FCA8CEFB-856D-4118-958C-56438A9DB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B</a:t>
            </a:r>
            <a:r>
              <a:rPr lang="zh-CN" altLang="en-US"/>
              <a:t>的作用就是，可以为</a:t>
            </a:r>
            <a:r>
              <a:rPr lang="en-US" altLang="zh-CN"/>
              <a:t>A</a:t>
            </a:r>
            <a:r>
              <a:rPr lang="zh-CN" altLang="en-US"/>
              <a:t>计数，且不用把计数代码添加到</a:t>
            </a:r>
            <a:r>
              <a:rPr lang="en-US" altLang="zh-CN"/>
              <a:t>A</a:t>
            </a:r>
            <a:r>
              <a:rPr lang="zh-CN" altLang="en-US"/>
              <a:t>中</a:t>
            </a:r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077C5FDE-51DC-411D-98E6-0DA963A97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F548FB8-40C2-4DB5-BC8B-ED79F6213725}" type="slidenum">
              <a:rPr lang="zh-CN" altLang="zh-CN" smtClean="0">
                <a:ea typeface="宋体" panose="02010600030101010101" pitchFamily="2" charset="-122"/>
              </a:rPr>
              <a:pPr/>
              <a:t>39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F374E691-E4D2-4CCD-A031-11013D54B4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A67EFE94-9BB6-4C7B-82A2-A65EFD2DD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530D552-FA2E-4A17-9DBD-D38E1F289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568A009-4EA5-434E-BD3C-F6498B843109}" type="slidenum">
              <a:rPr lang="zh-CN" altLang="zh-CN" smtClean="0">
                <a:ea typeface="宋体" panose="02010600030101010101" pitchFamily="2" charset="-122"/>
              </a:rPr>
              <a:pPr/>
              <a:t>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5FDE796C-660E-4CDB-A428-D2D09A853C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ED040318-1853-4010-BEE7-457A9A53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C27E190A-4BF1-4EC0-9B8E-C0E9499FE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223EAA9B-2BE6-4063-BFB9-39E6EEDCCB8E}" type="slidenum">
              <a:rPr lang="zh-CN" altLang="zh-CN" smtClean="0">
                <a:ea typeface="宋体" panose="02010600030101010101" pitchFamily="2" charset="-122"/>
              </a:rPr>
              <a:pPr/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F5AB58AC-48C9-46CC-B271-8F88B030E9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95A0103E-DD3B-4562-8B94-E2CCC2A1E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只有一个参数，是因为</a:t>
            </a:r>
            <a:r>
              <a:rPr lang="en-US" altLang="zh-CN"/>
              <a:t>this</a:t>
            </a:r>
            <a:r>
              <a:rPr lang="zh-CN" altLang="en-US"/>
              <a:t>指针已经作为一个参数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F2E1E716-2085-4390-90AF-0DC5414CC0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356E759-BE6B-46C0-9B1C-661EDB8951FE}" type="slidenum">
              <a:rPr lang="zh-CN" altLang="zh-CN" smtClean="0">
                <a:ea typeface="宋体" panose="02010600030101010101" pitchFamily="2" charset="-122"/>
              </a:rPr>
              <a:pPr/>
              <a:t>12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CF50F35-9EF5-4596-93AE-94C101EAD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33815FB0-0481-47AC-AAAD-316A8DFD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：使用</a:t>
            </a:r>
            <a:r>
              <a:rPr lang="en-US" altLang="zh-CN"/>
              <a:t>this</a:t>
            </a:r>
            <a:r>
              <a:rPr lang="zh-CN" altLang="en-US"/>
              <a:t>指针</a:t>
            </a: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8E9AA8A1-E10B-40E9-8593-3D0E3B9671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30AB7032-7389-449E-A00A-2341069DA0DE}" type="slidenum">
              <a:rPr lang="zh-CN" altLang="zh-CN" smtClean="0">
                <a:ea typeface="宋体" panose="02010600030101010101" pitchFamily="2" charset="-122"/>
              </a:rPr>
              <a:pPr/>
              <a:t>14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640864B1-F60F-42B7-9C32-71E746B40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EF2AE005-0026-41A5-8B6C-79DA28E9D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如果参数中没有</a:t>
            </a:r>
            <a:r>
              <a:rPr lang="zh-CN" altLang="zh-CN">
                <a:solidFill>
                  <a:srgbClr val="0070C0"/>
                </a:solidFill>
                <a:cs typeface="Times New Roman" panose="02020603050405020304" pitchFamily="18" charset="0"/>
              </a:rPr>
              <a:t>类、结构、枚举</a:t>
            </a:r>
            <a:r>
              <a:rPr lang="zh-CN" altLang="en-US">
                <a:solidFill>
                  <a:srgbClr val="0070C0"/>
                </a:solidFill>
                <a:cs typeface="Times New Roman" panose="02020603050405020304" pitchFamily="18" charset="0"/>
              </a:rPr>
              <a:t>，则双目操作符就是原来的语义，即用于处理基本和构造数据类型（不包括结构和枚举）</a:t>
            </a: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80BE26B6-B692-40EE-A3E1-9AD28EE4CE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655ED93E-6844-4683-B21A-8D13A58FB19C}" type="slidenum">
              <a:rPr lang="zh-CN" altLang="zh-CN" smtClean="0">
                <a:ea typeface="宋体" panose="02010600030101010101" pitchFamily="2" charset="-122"/>
              </a:rPr>
              <a:pPr/>
              <a:t>15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06A44B02-CACE-48D0-84D7-960A66FF3F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3835B170-0490-4D0E-BB1F-C33B89DCC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：使用友元</a:t>
            </a:r>
          </a:p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3F5FF617-0EB6-49ED-B70E-D86A461B9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97D8A13-9B97-4A06-8659-F8D4FE166E64}" type="slidenum">
              <a:rPr lang="zh-CN" altLang="zh-CN" smtClean="0">
                <a:ea typeface="宋体" panose="02010600030101010101" pitchFamily="2" charset="-122"/>
              </a:rPr>
              <a:pPr/>
              <a:t>16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C067923C-1578-48A8-88C6-0643E45192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B789A50B-593F-4A39-A8CA-747DD0AB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最后一个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只能作为全局函数重载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：因为成员函数的第一个参数为隐藏的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指针！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2BFAC329-2DEA-43CF-B72C-B6B6BACE6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16B5781-7DC1-4180-A53D-8982AA194B0D}" type="slidenum">
              <a:rPr lang="zh-CN" altLang="zh-CN" smtClean="0">
                <a:ea typeface="宋体" panose="02010600030101010101" pitchFamily="2" charset="-122"/>
              </a:rPr>
              <a:pPr/>
              <a:t>17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4BF5E91C-B43E-4469-85C5-5FC457F7A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" y="3507151"/>
            <a:ext cx="9144000" cy="3350849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B6E6CA8-C5C2-492D-9D52-092AD4879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68797F-BF93-4032-B072-5A329CBF5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3A90B-5606-415B-999A-85F40FB93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2954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51EE6-74CA-40DC-AD71-8B610E3D58C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144DE-B56B-4720-A5E6-AB5FB47ECB65}"/>
              </a:ext>
            </a:extLst>
          </p:cNvPr>
          <p:cNvSpPr/>
          <p:nvPr/>
        </p:nvSpPr>
        <p:spPr>
          <a:xfrm>
            <a:off x="3" y="0"/>
            <a:ext cx="9143998" cy="3429000"/>
          </a:xfrm>
          <a:prstGeom prst="rect">
            <a:avLst/>
          </a:prstGeom>
          <a:solidFill>
            <a:srgbClr val="0A3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5255E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9" name="直接连接符 6">
            <a:extLst>
              <a:ext uri="{FF2B5EF4-FFF2-40B4-BE49-F238E27FC236}">
                <a16:creationId xmlns:a16="http://schemas.microsoft.com/office/drawing/2014/main" id="{BE379C2E-FD17-4D21-AFA8-C4431DA52BFF}"/>
              </a:ext>
            </a:extLst>
          </p:cNvPr>
          <p:cNvCxnSpPr>
            <a:cxnSpLocks/>
          </p:cNvCxnSpPr>
          <p:nvPr/>
        </p:nvCxnSpPr>
        <p:spPr>
          <a:xfrm>
            <a:off x="-7816" y="3468075"/>
            <a:ext cx="9151813" cy="0"/>
          </a:xfrm>
          <a:prstGeom prst="line">
            <a:avLst/>
          </a:prstGeom>
          <a:noFill/>
          <a:ln w="1016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pic>
        <p:nvPicPr>
          <p:cNvPr id="11" name="Picture 3" descr="C:\Users\WanDuo\Desktop\XMU\XMU Template\header-logo-white2.png">
            <a:extLst>
              <a:ext uri="{FF2B5EF4-FFF2-40B4-BE49-F238E27FC236}">
                <a16:creationId xmlns:a16="http://schemas.microsoft.com/office/drawing/2014/main" id="{BEFDD97F-1548-4919-A92A-F1ED16E8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6525"/>
            <a:ext cx="914400" cy="914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5424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50826-18AE-4C07-ABC4-86ED918DA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6F1EF-FFF0-4BDE-AB7C-41DA20BC6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A16CF-73BC-4D36-9BDF-EFA30365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B9299-4B2A-4939-BB6E-A1C7D3104D9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17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3C483A-00CF-444A-BA3F-22F2788054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07323-13F3-4CDE-B6C4-17C9D2BB6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0D096-85B2-491C-B030-146649C54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11665-D584-4422-8E71-6AD2E4BF6FF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426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9303-FE88-4209-AED1-48811D17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CBE31-7EB2-4255-84A4-7AA807AD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88EA-2D14-4C7A-BCE9-A930F6D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F8F7-5647-45D9-AA1F-E67A8B3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FCCE33-1D10-4143-AD58-64499DD7873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7E367D81-71CA-4D21-A434-52FF6CFDE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片 9">
            <a:extLst>
              <a:ext uri="{FF2B5EF4-FFF2-40B4-BE49-F238E27FC236}">
                <a16:creationId xmlns:a16="http://schemas.microsoft.com/office/drawing/2014/main" id="{78CE6B99-E1BA-4EB2-BF3F-0E6953259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5364360"/>
            <a:ext cx="12192000" cy="14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3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95C89D-6856-49A9-9DD5-AD72D0660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95890-2C60-4BA8-9A56-50C25B817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8D60A7-59F8-4D68-AA1E-AEAC20C49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BC8E5-A781-4B3E-9CB7-9570B66D1F9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82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3F8B15-645C-4B66-86A6-38E3C4CA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4B972-8FA3-4521-BDEE-347AF4968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162C80-4101-41E5-8E2E-7DDC77B4D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25F97-1F08-4895-90E6-DF8013A68481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879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2E1D7-EC34-42AA-82C6-F71B27E01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77767-BEF7-4EC2-B3C0-1A72B5F09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5A23F-2B2A-4794-8E5C-412B254C5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B8E01-BE07-4A6C-847E-2E5A6B55AAC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35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D48020-88B6-4392-A127-8D9BD2C735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C3564F-3286-4F7B-9B77-111C8FDE6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AC8274-F304-4AB0-B558-54CA046BF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81FFA-B906-47B9-9D2C-914DDC181D75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669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67317E-CFDA-47B1-9FE3-702A53AC6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8902AB-9DFC-4210-B4EC-083649DC8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6AECA4-F334-4DA0-8C72-84A67EA8F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FC184-9381-4572-A5D1-B33FB8E8F431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159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D46ECE-C49A-4A11-9FC9-8108E0DEC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3CF754-3F20-4A95-9F86-898F35123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73655B-E2B1-4E9D-9A8B-F0024E5B2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809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08D38-78E4-46AC-8B52-291FC0711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B24DD-306B-49F1-8A6C-C3205FC15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1EAF0-AB04-484A-B56A-B2129DE76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582B8-AF0D-4DF0-9265-256731015F77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17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44CAC-8B32-447E-BD8B-DD319A63F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63423-461C-438B-9B63-F57CC85F9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818CF-8A3C-4BF8-A96C-475BA8BCB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9EB71-9C60-4236-83AA-431A0A2A34E2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8720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DE5A71-3D9B-4E0E-B9CC-7292407D6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1"/>
            <a:ext cx="7010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6CFF67-5D02-43F5-86F5-F70A70134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6E8D58-4DDC-4E94-A19B-E8B1FAC21B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884EB2-407F-4689-BA5A-390A47B69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5B563FB-505A-4493-87E2-DD33E64BD9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516" y="6248400"/>
            <a:ext cx="190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1">
                <a:solidFill>
                  <a:srgbClr val="05255E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D5AE0BA-B4F6-4560-A8B5-508561D7EB2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1" name="图片 13">
            <a:extLst>
              <a:ext uri="{FF2B5EF4-FFF2-40B4-BE49-F238E27FC236}">
                <a16:creationId xmlns:a16="http://schemas.microsoft.com/office/drawing/2014/main" id="{94A30753-8D8A-4234-A5FC-D4F10130A64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9351"/>
            <a:ext cx="792000" cy="792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98A33366-1134-44C0-B6A4-7146E00D68E4}"/>
              </a:ext>
            </a:extLst>
          </p:cNvPr>
          <p:cNvCxnSpPr>
            <a:cxnSpLocks/>
          </p:cNvCxnSpPr>
          <p:nvPr/>
        </p:nvCxnSpPr>
        <p:spPr>
          <a:xfrm>
            <a:off x="0" y="1484784"/>
            <a:ext cx="9144000" cy="0"/>
          </a:xfrm>
          <a:prstGeom prst="line">
            <a:avLst/>
          </a:prstGeom>
          <a:noFill/>
          <a:ln w="5715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734085-3888-4585-A579-8AE3F97B138C}"/>
              </a:ext>
            </a:extLst>
          </p:cNvPr>
          <p:cNvCxnSpPr>
            <a:cxnSpLocks/>
          </p:cNvCxnSpPr>
          <p:nvPr/>
        </p:nvCxnSpPr>
        <p:spPr>
          <a:xfrm>
            <a:off x="-915" y="6237312"/>
            <a:ext cx="9144915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0A3F76"/>
                </a:gs>
                <a:gs pos="68000">
                  <a:srgbClr val="0A3F76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7885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8575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90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26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1620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E9CC-B6CF-4827-8B82-CADB1D073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>
                <a:ea typeface="楷体_GB2312" pitchFamily="49" charset="-122"/>
              </a:rPr>
              <a:t>面向对象程序设计 </a:t>
            </a:r>
            <a:r>
              <a:rPr lang="en-US" altLang="zh-CN" sz="4800" b="1" dirty="0">
                <a:ea typeface="楷体_GB2312" pitchFamily="49" charset="-122"/>
              </a:rPr>
              <a:t>(C++)</a:t>
            </a:r>
            <a:br>
              <a:rPr lang="en-US" altLang="zh-CN" dirty="0"/>
            </a:br>
            <a:r>
              <a:rPr lang="en-US" altLang="zh-CN" sz="3200" dirty="0"/>
              <a:t>Object-Oriented Programming (C++)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D727-5368-4B67-83FE-BF265F5AD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+mj-lt"/>
                <a:ea typeface="楷体_GB2312" pitchFamily="49" charset="-122"/>
                <a:cs typeface="+mj-cs"/>
              </a:rPr>
              <a:t>陈胤燃</a:t>
            </a:r>
          </a:p>
          <a:p>
            <a:r>
              <a:rPr lang="zh-CN" altLang="en-US" sz="2400" dirty="0">
                <a:latin typeface="+mj-lt"/>
                <a:ea typeface="楷体_GB2312" pitchFamily="49" charset="-122"/>
                <a:cs typeface="+mj-cs"/>
              </a:rPr>
              <a:t>厦门大学信息学院 计算机科学与技术系</a:t>
            </a:r>
          </a:p>
          <a:p>
            <a:r>
              <a:rPr lang="en-US" altLang="zh-CN" sz="2400" dirty="0"/>
              <a:t>yinran_chen@xmu.edu.cn </a:t>
            </a:r>
          </a:p>
          <a:p>
            <a:endParaRPr lang="en-US" altLang="zh-CN" dirty="0"/>
          </a:p>
          <a:p>
            <a:r>
              <a:rPr lang="zh-CN" altLang="en-US" sz="1800" dirty="0">
                <a:ea typeface="楷体_GB2312"/>
              </a:rPr>
              <a:t>（</a:t>
            </a:r>
            <a:r>
              <a:rPr lang="en-US" altLang="zh-CN" sz="1800" dirty="0">
                <a:ea typeface="楷体_GB2312"/>
              </a:rPr>
              <a:t>2023-2024</a:t>
            </a:r>
            <a:r>
              <a:rPr lang="zh-CN" altLang="en-US" sz="1800" dirty="0">
                <a:ea typeface="楷体_GB2312"/>
              </a:rPr>
              <a:t>学年 春季学期）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73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E5F2CAF-639C-4287-BA6C-42214A4C99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260648"/>
            <a:ext cx="7772400" cy="9715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6BC2A8B-7C09-4B28-89AD-458A93513B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772816"/>
            <a:ext cx="7204075" cy="3816424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操作符重载的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基本原则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只能重载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语言中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已有的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操作符，不可臆造新的操作符；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重载不能改变操作数个数；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重载不改变原操作符的优先级和结合性。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可以重载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除下列操作符外的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所有操作符：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”.”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”.*”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”?:”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”::”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尽量遵循已有操作符的语义。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94A8D2-74D7-4552-AF33-D7617541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A0A9A54-267D-47CF-854B-9E146D7F5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6.6.5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操作符重载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B7F111-01B7-494E-96FC-950E6F448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04864"/>
            <a:ext cx="3573463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双目运算符重载</a:t>
            </a:r>
            <a:endParaRPr lang="en-US" altLang="zh-CN" sz="28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单目运算符重载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特殊操作符的重载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9FFF2C-E898-434E-9F73-DD606AE0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3CBFFB8A-A791-412F-B80D-056B8E3B9A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1014" y="1628800"/>
            <a:ext cx="8121972" cy="41624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</a:t>
            </a:r>
            <a:endParaRPr lang="zh-CN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定义格式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&lt;类名&gt;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......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&lt;返回值类型&gt; operator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(&lt;类型&gt;);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#代表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&lt;返回值类型&gt; &lt;类名&gt;::operator # (&lt;类型&gt; &lt;参数&gt;) { ...... }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使用格式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&lt;类名&gt; 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 a.operator#(b)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8D1397A-6CB9-4C79-B2E0-C4C41CE3D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260648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双目操作符重载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21B6F2-6C45-47F3-B75A-6F4D8DAC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750B77D3-FBEF-4AC2-84B8-30CC7A7D23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29506" y="1628800"/>
            <a:ext cx="7546950" cy="4786313"/>
          </a:xfrm>
          <a:solidFill>
            <a:schemeClr val="bg1"/>
          </a:solidFill>
        </p:spPr>
        <p:txBody>
          <a:bodyPr/>
          <a:lstStyle/>
          <a:p>
            <a:pPr defTabSz="449263" eaLnBrk="1" hangingPunct="1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作为成员函数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449263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：复数的加法操作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	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real, imag;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......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</a:t>
            </a:r>
            <a:r>
              <a:rPr lang="zh-CN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 +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x)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</a:p>
          <a:p>
            <a:pPr lvl="3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{   </a:t>
            </a:r>
            <a:r>
              <a:rPr lang="zh-CN" altLang="en-US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temp;</a:t>
            </a:r>
          </a:p>
          <a:p>
            <a:pPr lvl="3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temp.real = real+x.real;</a:t>
            </a:r>
          </a:p>
          <a:p>
            <a:pPr lvl="3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temp.imag = imag+x.imag;</a:t>
            </a:r>
          </a:p>
          <a:p>
            <a:pPr lvl="3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temp;</a:t>
            </a:r>
          </a:p>
          <a:p>
            <a:pPr lvl="3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}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a(1.0,2.0), b(3.0,4.0), c;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 = a + b;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613F2B-F1DD-4A5E-B1E4-B86E7B0B1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332656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双目操作符重载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2B2766-5492-4AAF-BA88-0BA724E8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D71A829E-1781-40BF-A885-2DFAD7DFB1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596727"/>
            <a:ext cx="8208912" cy="5000625"/>
          </a:xfrm>
          <a:solidFill>
            <a:schemeClr val="bg1"/>
          </a:solidFill>
        </p:spPr>
        <p:txBody>
          <a:bodyPr/>
          <a:lstStyle/>
          <a:p>
            <a:pPr defTabSz="449263" eaLnBrk="1" hangingPunct="1">
              <a:lnSpc>
                <a:spcPct val="8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作为成员函数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defTabSz="449263" eaLnBrk="1" hangingPunct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复数的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==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!=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	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real, imag;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......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operator ==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 x)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{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(real == x.real) &amp;&amp; (imag == x.imag);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}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operator !=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 x)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{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!(*this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==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x);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调用了重载的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==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操作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}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};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c1,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c2;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if (c1 == c2)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...... </a:t>
            </a:r>
          </a:p>
          <a:p>
            <a:pPr lvl="1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4C403D0-7899-4BBE-A5A4-B6103D921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60648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双目操作符重载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D581C8-E33F-4598-9D77-4E8DB1CD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956D300D-EE23-4EAE-B5B9-EFED83CC1A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1700808"/>
            <a:ext cx="7670800" cy="4464496"/>
          </a:xfrm>
        </p:spPr>
        <p:txBody>
          <a:bodyPr/>
          <a:lstStyle/>
          <a:p>
            <a:pPr defTabSz="449263" eaLnBrk="1" hangingPunct="1">
              <a:lnSpc>
                <a:spcPct val="80000"/>
              </a:lnSpc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作为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全局函数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indent="0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defTabSz="449263" eaLnBrk="1" hangingPunct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在操作符重载函数中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要求参数类型至少有一个为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类、结构、枚举或它们的引用类型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此外，如果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需要访问参数的私有成员，则需要把它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友元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定义格式：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&lt;返回值类型&gt; operator #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(&lt;类型1&gt; &lt;参数1&gt;,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&lt;类型2&gt; &lt;参数2&gt;)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…... }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使用格式：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&lt;类型1&gt; a;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&lt;类型2&gt; b;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# b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operator#(a,b)</a:t>
            </a:r>
          </a:p>
          <a:p>
            <a:pPr lvl="1" defTabSz="449263" eaLnBrk="1" hangingPunct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A781CD-8C30-4D54-AAFF-458EC5479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32656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双目操作符重载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CC2674-39F6-443B-9FC8-49F29215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1101222E-797F-4574-BC40-4D3A09B783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7" y="1700808"/>
            <a:ext cx="8497317" cy="4968552"/>
          </a:xfrm>
          <a:solidFill>
            <a:schemeClr val="bg1"/>
          </a:solidFill>
        </p:spPr>
        <p:txBody>
          <a:bodyPr/>
          <a:lstStyle/>
          <a:p>
            <a:pPr eaLnBrk="1" hangingPunct="1">
              <a:buClr>
                <a:srgbClr val="336666"/>
              </a:buClr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作为全局函数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336666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：复数与实数的混合加法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real, imag;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Complex() { real = 0; imag = 0; }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Complex(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r,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i) { real = r; imag = i; }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......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c1,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c2);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c,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d,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c);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31C3B6-F724-4AF2-9917-C20A94088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32656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双目操作符重载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E9C623-6798-47FB-9FB7-ECB74567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950BB818-7BCE-4EB0-9F1C-7158AD1926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18" y="1524719"/>
            <a:ext cx="8568978" cy="5333281"/>
          </a:xfrm>
          <a:solidFill>
            <a:schemeClr val="bg1"/>
          </a:solidFill>
        </p:spPr>
        <p:txBody>
          <a:bodyPr/>
          <a:lstStyle/>
          <a:p>
            <a:pPr eaLnBrk="1" hangingPunct="1">
              <a:buClr>
                <a:srgbClr val="336666"/>
              </a:buClr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作为全局函数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336666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：复数与实数的混合加法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 +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 c1,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 c2)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(c1.real+c2.real, c1.imag+c2.imag);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 +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 c,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c.real+d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c.imag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 +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 c)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d+c.real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c.imag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a(1,2),  b(3,4),  c1,  c2,  c3;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c1 = a + b;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c2 = b + 21.5;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c3 = 10.2 + a;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B9C692-EEF0-4D46-9E1D-DEE1CCED6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32656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双目操作符重载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188FEA-9856-4331-9758-98FA61A5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A0A9A54-267D-47CF-854B-9E146D7F5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6.6.5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操作符重载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B7F111-01B7-494E-96FC-950E6F448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2378075"/>
            <a:ext cx="3573463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双目运算符重载</a:t>
            </a:r>
            <a:endParaRPr lang="en-US" altLang="zh-CN" sz="28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单目运算符重载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特殊操作符的重载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251806-7113-4A70-90B6-840473CD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7DFF018-43EA-44B9-9A7D-8AA8BC5B71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772816"/>
            <a:ext cx="5853113" cy="3986213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定义格式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&lt;类名&gt;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......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&lt;返回值类型&gt; operator # ();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&lt;返回值类型&gt; &lt;类名&gt;::operator # () { ...... }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使用格式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&lt;类名&gt; a;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#a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 a.operator#()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324B9A-6FB5-40CA-9B1E-41B0E43E1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25437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DC4C7A-E948-4616-9175-A7FAE7AC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E01713-D682-49F4-AA6E-F61CF836BE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8243" y="1556792"/>
            <a:ext cx="6767513" cy="1752600"/>
          </a:xfrm>
        </p:spPr>
        <p:txBody>
          <a:bodyPr/>
          <a:lstStyle/>
          <a:p>
            <a:r>
              <a:rPr lang="zh-CN" altLang="en-US" sz="4800" dirty="0">
                <a:latin typeface="楷体_GB2312" pitchFamily="1" charset="-122"/>
                <a:ea typeface="楷体_GB2312" pitchFamily="1" charset="-122"/>
              </a:rPr>
              <a:t>第六章 类和对象</a:t>
            </a:r>
            <a:br>
              <a:rPr lang="en-US" altLang="zh-CN" sz="4800" dirty="0">
                <a:latin typeface="楷体_GB2312" pitchFamily="1" charset="-122"/>
                <a:ea typeface="楷体_GB2312" pitchFamily="1" charset="-122"/>
              </a:rPr>
            </a:br>
            <a:r>
              <a:rPr lang="en-US" altLang="zh-CN" sz="3600" dirty="0">
                <a:latin typeface="楷体_GB2312" pitchFamily="1" charset="-122"/>
                <a:ea typeface="楷体_GB2312" pitchFamily="1" charset="-122"/>
              </a:rPr>
              <a:t>——</a:t>
            </a:r>
            <a:r>
              <a:rPr lang="zh-CN" altLang="en-US" sz="3600" dirty="0">
                <a:latin typeface="楷体_GB2312" pitchFamily="1" charset="-122"/>
                <a:ea typeface="楷体_GB2312" pitchFamily="1" charset="-122"/>
              </a:rPr>
              <a:t>运算符重载</a:t>
            </a:r>
            <a:endParaRPr lang="zh-CN" altLang="zh-CN" sz="36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B801E7B1-9AB8-4DA7-9B95-80CE49012E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74862" y="1627336"/>
            <a:ext cx="4994275" cy="4826000"/>
          </a:xfrm>
          <a:solidFill>
            <a:schemeClr val="bg1"/>
          </a:solidFill>
        </p:spPr>
        <p:txBody>
          <a:bodyPr/>
          <a:lstStyle/>
          <a:p>
            <a:pPr defTabSz="449263" eaLnBrk="1" hangingPunct="1">
              <a:lnSpc>
                <a:spcPct val="8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作为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成员函数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defTabSz="449263" eaLnBrk="1" hangingPunct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复数的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取负操作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......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operator -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const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	 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temp;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	  temp.real = -real;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	  temp.imag = -imag;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	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temp;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}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};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a(1,2), b;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 = -a;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//把b修改成a的负数。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9B903C-45A6-4505-95AE-9AB47A62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04664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977A90-943A-4DAE-A8FD-2C3DA061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A8EA3F0D-C3AE-450B-BAD0-C98A52A124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00087" y="1916832"/>
            <a:ext cx="7743825" cy="3703637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作为成员函数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操作符++（--）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前置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后置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两种用法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为了区分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两者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后置用法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的重载函数中加入一个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int型参数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定义格式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&lt;类名&gt;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......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 ++(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......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75A1D3B-2E7B-477C-8FAE-4D03B9E1F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32656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6E1968-09BB-4672-9767-5FA48973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21</a:t>
            </a:fld>
            <a:endParaRPr lang="zh-CN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9F94E29-A041-400E-9B0D-399A99FC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700338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7FF4BA5-5D09-4CFE-8B85-4F829583A0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0093" y="90488"/>
            <a:ext cx="7643813" cy="6767512"/>
          </a:xfrm>
          <a:solidFill>
            <a:schemeClr val="bg1"/>
          </a:solidFill>
        </p:spPr>
        <p:txBody>
          <a:bodyPr/>
          <a:lstStyle/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Counter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value;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Counter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{ value = 0;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27940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//前置的++重载函数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Counter&amp; operator ++()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{	value++;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*this;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//后置的++重载函数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 Counter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operator ++(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{	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Counter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temp=*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//保存原来的对象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++(*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//调用前置的++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return temp;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//返回原来的对象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}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Counter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c;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= ++a;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//使用的是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前置的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++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 = a++;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//使用的是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带int型参数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的）后置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的++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43DE4D-5489-4439-A1A8-9B9C852A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22</a:t>
            </a:fld>
            <a:endParaRPr lang="zh-CN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F39881D-A555-4578-87B1-EE80A44005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916832"/>
            <a:ext cx="6953250" cy="3816424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全局函数</a:t>
            </a:r>
            <a:endParaRPr lang="zh-CN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定义格式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&lt;返回值类型&gt; operator #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(&lt;类型&gt; &lt;参数&gt;) { …... }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使用格式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&lt;类型&gt; a;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#a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operator#(a)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也可以定义后置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的重载函数：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 #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(&lt;类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&lt;参数&gt;,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 … 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58F3CC-F615-41DE-8163-66AE93905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32656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57B8CD-1A77-4F88-A39D-29A09B28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23</a:t>
            </a:fld>
            <a:endParaRPr lang="zh-CN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A0A9A54-267D-47CF-854B-9E146D7F5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6.6.5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操作符重载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B7F111-01B7-494E-96FC-950E6F448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527175"/>
            <a:ext cx="4176713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双目运算符重载</a:t>
            </a:r>
            <a:endParaRPr lang="en-US" altLang="zh-CN" sz="28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单目运算符重载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特殊操作符的重载</a:t>
            </a:r>
            <a:endParaRPr lang="en-US" altLang="zh-CN" sz="28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rgbClr val="336666"/>
              </a:buClr>
              <a:buSzPct val="70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336666"/>
              </a:buClr>
              <a:buSzPct val="70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下标操作符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336666"/>
              </a:buClr>
              <a:buSzPct val="70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new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336666"/>
              </a:buClr>
              <a:buSzPct val="70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函数调用操作符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336666"/>
              </a:buClr>
              <a:buSzPct val="70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类成员访问操作符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336666"/>
              </a:buClr>
              <a:buSzPct val="70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类型转换操作符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016622-A2A0-47DA-A54D-5CBBC639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24</a:t>
            </a:fld>
            <a:endParaRPr lang="zh-CN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9D32D30-10F5-49BB-8D31-8A0C4A1C62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61142" y="0"/>
            <a:ext cx="7010400" cy="15271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1E2DC85-0F46-4EF3-95CF-15D500E946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551164"/>
            <a:ext cx="5157788" cy="30591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隐式的赋值操作符重载函数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类比隐式的拷贝构造函数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赋值操作符重载函数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类比自定义的拷贝构造函数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转移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赋值操作符重载函数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类比转移构造函数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150349-193E-4852-8BD7-FC53EB87BFE6}"/>
              </a:ext>
            </a:extLst>
          </p:cNvPr>
          <p:cNvSpPr/>
          <p:nvPr/>
        </p:nvSpPr>
        <p:spPr>
          <a:xfrm>
            <a:off x="821531" y="4634266"/>
            <a:ext cx="7500938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注意：区别何时调用拷贝构造函数和赋值操作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a;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b = a;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初始化时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调用拷贝构造函数，等价于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b(a);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a;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赋值时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调用赋值操作符重载函数。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167953-981D-4B2D-89F8-5C4A91AE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25</a:t>
            </a:fld>
            <a:endParaRPr lang="zh-CN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947E0D2-327F-41D0-A9D7-B2C9C1F5D1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0"/>
            <a:ext cx="7010400" cy="15271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B92122A-F917-4695-A5C4-FB75DEC096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799" y="1943100"/>
            <a:ext cx="8391525" cy="2971800"/>
          </a:xfrm>
        </p:spPr>
        <p:txBody>
          <a:bodyPr/>
          <a:lstStyle/>
          <a:p>
            <a:pPr eaLnBrk="1" hangingPunct="1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C++编译程序为每个类定义一个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隐式的赋值操作符重载函数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，其行为是：逐个成员进行赋值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（member-wise assignment）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对于普通成员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采用常规的赋值操作。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对于成员对象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调用该成员对象的赋值操作符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进行赋值操作，该定义对成员对象是递归的。 </a:t>
            </a:r>
          </a:p>
        </p:txBody>
      </p:sp>
      <p:sp>
        <p:nvSpPr>
          <p:cNvPr id="43012" name="矩形 3">
            <a:extLst>
              <a:ext uri="{FF2B5EF4-FFF2-40B4-BE49-F238E27FC236}">
                <a16:creationId xmlns:a16="http://schemas.microsoft.com/office/drawing/2014/main" id="{B280B410-8E6A-4D48-9419-FB87EC362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09" y="4890492"/>
            <a:ext cx="6336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为什么还要自己定义赋值操作符的重载函数呢？</a:t>
            </a:r>
            <a:endParaRPr lang="zh-CN" altLang="zh-CN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5E3360-EF73-4EA4-BC92-3F55B584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26</a:t>
            </a:fld>
            <a:endParaRPr lang="zh-CN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E756CC3-E536-403E-9EB0-A24CF9CE95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84288" y="0"/>
            <a:ext cx="7010400" cy="15271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296CC4-9878-4AC0-BDA1-7CB1F54C1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381" y="1536846"/>
            <a:ext cx="7107238" cy="49291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zh-CN" altLang="zh-CN" sz="28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隐式的赋值操作符重载函数</a:t>
            </a:r>
            <a:r>
              <a:rPr lang="zh-CN" altLang="en-US" sz="28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zh-CN" altLang="en-US" sz="28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zh-CN" altLang="zh-CN" sz="2800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414338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		  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x,</a:t>
            </a: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y;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char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A() { x = y = 0; p =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NULL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 }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A(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const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char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*str) 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{  p =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new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char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[strlen(str)+1];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	 strcpy(p,</a:t>
            </a: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str);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	 x = y = 0; }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~A()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{ 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delete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[]p;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	 p =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NULL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 }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};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6C347F-985E-4D95-9F2F-E9D5ED67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27</a:t>
            </a:fld>
            <a:endParaRPr lang="zh-CN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3FE124B-0872-4088-B36D-6D24F93491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47890" y="36514"/>
            <a:ext cx="7010400" cy="15271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B8A0EB-F141-4AFA-BA1D-559977E25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928813"/>
            <a:ext cx="7890643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400" b="1" kern="0" dirty="0">
                <a:solidFill>
                  <a:srgbClr val="00FFCC"/>
                </a:solidFill>
                <a:latin typeface="+mn-lt"/>
                <a:ea typeface="+mn-ea"/>
              </a:rPr>
              <a:t>A</a:t>
            </a:r>
            <a:r>
              <a:rPr lang="zh-CN" altLang="zh-CN" sz="2400" b="1" kern="0" dirty="0">
                <a:solidFill>
                  <a:schemeClr val="tx2"/>
                </a:solidFill>
                <a:latin typeface="+mn-lt"/>
                <a:ea typeface="+mn-ea"/>
              </a:rPr>
              <a:t> a("</a:t>
            </a:r>
            <a:r>
              <a:rPr lang="zh-CN" altLang="zh-CN" sz="2400" b="1" kern="0" dirty="0">
                <a:solidFill>
                  <a:srgbClr val="FFC000"/>
                </a:solidFill>
                <a:latin typeface="+mn-lt"/>
                <a:ea typeface="+mn-ea"/>
              </a:rPr>
              <a:t>xyz</a:t>
            </a:r>
            <a:r>
              <a:rPr lang="zh-CN" altLang="zh-CN" sz="2400" b="1" kern="0" dirty="0">
                <a:solidFill>
                  <a:schemeClr val="tx2"/>
                </a:solidFill>
                <a:latin typeface="+mn-lt"/>
                <a:ea typeface="+mn-ea"/>
              </a:rPr>
              <a:t>"),  b("</a:t>
            </a:r>
            <a:r>
              <a:rPr lang="zh-CN" altLang="zh-CN" sz="2400" b="1" kern="0" dirty="0">
                <a:solidFill>
                  <a:srgbClr val="FFC000"/>
                </a:solidFill>
                <a:latin typeface="+mn-lt"/>
                <a:ea typeface="+mn-ea"/>
              </a:rPr>
              <a:t>abcdefg</a:t>
            </a:r>
            <a:r>
              <a:rPr lang="zh-CN" altLang="zh-CN" sz="2400" b="1" kern="0" dirty="0">
                <a:solidFill>
                  <a:schemeClr val="tx2"/>
                </a:solidFill>
                <a:latin typeface="+mn-lt"/>
                <a:ea typeface="+mn-ea"/>
              </a:rPr>
              <a:t>");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400" b="1" kern="0" dirty="0">
                <a:solidFill>
                  <a:schemeClr val="tx2"/>
                </a:solidFill>
                <a:latin typeface="+mn-lt"/>
                <a:ea typeface="+mn-ea"/>
              </a:rPr>
              <a:t>.......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4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b;  </a:t>
            </a:r>
            <a:r>
              <a:rPr lang="zh-CN" altLang="zh-CN" sz="24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//赋值后，</a:t>
            </a: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a.p原来所指向的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空间成了“孤儿”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70112F9D-6419-4FA1-9D70-7A6EC7AD0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75" y="3771900"/>
            <a:ext cx="795338" cy="1846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b="1">
              <a:solidFill>
                <a:schemeClr val="tx1"/>
              </a:solidFill>
            </a:endParaRPr>
          </a:p>
        </p:txBody>
      </p:sp>
      <p:sp>
        <p:nvSpPr>
          <p:cNvPr id="47109" name="Line 5">
            <a:extLst>
              <a:ext uri="{FF2B5EF4-FFF2-40B4-BE49-F238E27FC236}">
                <a16:creationId xmlns:a16="http://schemas.microsoft.com/office/drawing/2014/main" id="{65C375C2-893B-4DBD-9415-A0CDC2C8C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2875" y="4329113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7110" name="Line 6">
            <a:extLst>
              <a:ext uri="{FF2B5EF4-FFF2-40B4-BE49-F238E27FC236}">
                <a16:creationId xmlns:a16="http://schemas.microsoft.com/office/drawing/2014/main" id="{4AA5D086-86BD-46CE-98F1-67EDB141C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2875" y="4946650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FF46E06E-56D0-4498-A4B6-2A9811E86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950" y="3741738"/>
            <a:ext cx="795338" cy="18462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b="1">
              <a:solidFill>
                <a:schemeClr val="tx1"/>
              </a:solidFill>
            </a:endParaRPr>
          </a:p>
        </p:txBody>
      </p:sp>
      <p:sp>
        <p:nvSpPr>
          <p:cNvPr id="47112" name="Line 8">
            <a:extLst>
              <a:ext uri="{FF2B5EF4-FFF2-40B4-BE49-F238E27FC236}">
                <a16:creationId xmlns:a16="http://schemas.microsoft.com/office/drawing/2014/main" id="{D2B3EE79-7729-4A8F-8713-61B1477A9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1950" y="4298950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7113" name="Line 9">
            <a:extLst>
              <a:ext uri="{FF2B5EF4-FFF2-40B4-BE49-F238E27FC236}">
                <a16:creationId xmlns:a16="http://schemas.microsoft.com/office/drawing/2014/main" id="{C0969619-8D64-4C9B-B745-4BFAF7D4E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1950" y="4916488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7114" name="Rectangle 10">
            <a:extLst>
              <a:ext uri="{FF2B5EF4-FFF2-40B4-BE49-F238E27FC236}">
                <a16:creationId xmlns:a16="http://schemas.microsoft.com/office/drawing/2014/main" id="{8514FD49-11E4-42ED-96B9-82B7B14C3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3" y="4946650"/>
            <a:ext cx="898525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b="1">
              <a:solidFill>
                <a:schemeClr val="tx1"/>
              </a:solidFill>
            </a:endParaRPr>
          </a:p>
        </p:txBody>
      </p:sp>
      <p:sp>
        <p:nvSpPr>
          <p:cNvPr id="47115" name="Line 11">
            <a:extLst>
              <a:ext uri="{FF2B5EF4-FFF2-40B4-BE49-F238E27FC236}">
                <a16:creationId xmlns:a16="http://schemas.microsoft.com/office/drawing/2014/main" id="{49EB3AFC-1B4F-4762-A297-A81D9CD6B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3100" y="5253038"/>
            <a:ext cx="10588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314F2FB3-73A1-49F5-808C-DB7106A8F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6900" y="5253038"/>
            <a:ext cx="0" cy="922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7117" name="Line 13">
            <a:extLst>
              <a:ext uri="{FF2B5EF4-FFF2-40B4-BE49-F238E27FC236}">
                <a16:creationId xmlns:a16="http://schemas.microsoft.com/office/drawing/2014/main" id="{8A3EC320-1E48-4096-88D6-1BA6D7CAF6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6900" y="6175375"/>
            <a:ext cx="5903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7118" name="Line 14">
            <a:extLst>
              <a:ext uri="{FF2B5EF4-FFF2-40B4-BE49-F238E27FC236}">
                <a16:creationId xmlns:a16="http://schemas.microsoft.com/office/drawing/2014/main" id="{83F78EC8-F61B-46A0-9D68-8F1481221B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0813" y="5557838"/>
            <a:ext cx="0" cy="617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7119" name="Text Box 15">
            <a:extLst>
              <a:ext uri="{FF2B5EF4-FFF2-40B4-BE49-F238E27FC236}">
                <a16:creationId xmlns:a16="http://schemas.microsoft.com/office/drawing/2014/main" id="{6F9DBB7F-7207-45D1-876E-799573991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388461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47120" name="Text Box 16">
            <a:extLst>
              <a:ext uri="{FF2B5EF4-FFF2-40B4-BE49-F238E27FC236}">
                <a16:creationId xmlns:a16="http://schemas.microsoft.com/office/drawing/2014/main" id="{F985FEA4-C24D-4C41-9C67-C021DD1B2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460875"/>
            <a:ext cx="335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47121" name="Text Box 17">
            <a:extLst>
              <a:ext uri="{FF2B5EF4-FFF2-40B4-BE49-F238E27FC236}">
                <a16:creationId xmlns:a16="http://schemas.microsoft.com/office/drawing/2014/main" id="{7F548BD0-D0AE-4B7D-9A15-B7CA3BCAA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5110163"/>
            <a:ext cx="3465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47122" name="Text Box 18">
            <a:extLst>
              <a:ext uri="{FF2B5EF4-FFF2-40B4-BE49-F238E27FC236}">
                <a16:creationId xmlns:a16="http://schemas.microsoft.com/office/drawing/2014/main" id="{0314F8E9-6619-4C4F-879F-F786A88E1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3870325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47123" name="Text Box 19">
            <a:extLst>
              <a:ext uri="{FF2B5EF4-FFF2-40B4-BE49-F238E27FC236}">
                <a16:creationId xmlns:a16="http://schemas.microsoft.com/office/drawing/2014/main" id="{BCF5FAB1-9225-4E21-86C0-AC89B36A9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4446588"/>
            <a:ext cx="335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47124" name="Text Box 20">
            <a:extLst>
              <a:ext uri="{FF2B5EF4-FFF2-40B4-BE49-F238E27FC236}">
                <a16:creationId xmlns:a16="http://schemas.microsoft.com/office/drawing/2014/main" id="{4C4D3974-8208-43F6-AB7B-7BECE61F8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5095875"/>
            <a:ext cx="3465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47125" name="Text Box 21">
            <a:extLst>
              <a:ext uri="{FF2B5EF4-FFF2-40B4-BE49-F238E27FC236}">
                <a16:creationId xmlns:a16="http://schemas.microsoft.com/office/drawing/2014/main" id="{2326CF55-9CEA-4E14-9301-427D5A46D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3222625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7126" name="Text Box 22">
            <a:extLst>
              <a:ext uri="{FF2B5EF4-FFF2-40B4-BE49-F238E27FC236}">
                <a16:creationId xmlns:a16="http://schemas.microsoft.com/office/drawing/2014/main" id="{9BF4EC06-D0B1-4984-B22A-7C0A9DE5B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588" y="3236913"/>
            <a:ext cx="3465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5EA32692-5EDF-4190-A847-3D13CF225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5087938"/>
            <a:ext cx="6270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xyz</a:t>
            </a: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70CB14DA-5CF2-4A1E-A244-72F8AC93C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3884613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29" name="Text Box 25">
            <a:extLst>
              <a:ext uri="{FF2B5EF4-FFF2-40B4-BE49-F238E27FC236}">
                <a16:creationId xmlns:a16="http://schemas.microsoft.com/office/drawing/2014/main" id="{4A403A85-388E-4ACB-B241-3C0978BBB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4389438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5BD3019E-07DD-4644-9817-BB5FDE6A6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413" y="3870325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31" name="Text Box 27">
            <a:extLst>
              <a:ext uri="{FF2B5EF4-FFF2-40B4-BE49-F238E27FC236}">
                <a16:creationId xmlns:a16="http://schemas.microsoft.com/office/drawing/2014/main" id="{73EDA168-FCE1-4A78-9259-BFD75B889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413" y="4375150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32" name="Rectangle 28">
            <a:extLst>
              <a:ext uri="{FF2B5EF4-FFF2-40B4-BE49-F238E27FC236}">
                <a16:creationId xmlns:a16="http://schemas.microsoft.com/office/drawing/2014/main" id="{8CCCF7AD-E319-4C18-8BA4-58609C4E5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3" y="4951413"/>
            <a:ext cx="1185862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b="1">
              <a:solidFill>
                <a:schemeClr val="tx1"/>
              </a:solidFill>
            </a:endParaRPr>
          </a:p>
        </p:txBody>
      </p:sp>
      <p:sp>
        <p:nvSpPr>
          <p:cNvPr id="47133" name="Text Box 29">
            <a:extLst>
              <a:ext uri="{FF2B5EF4-FFF2-40B4-BE49-F238E27FC236}">
                <a16:creationId xmlns:a16="http://schemas.microsoft.com/office/drawing/2014/main" id="{0459E25F-801E-4CB0-B177-011F3E9CB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1225" y="5038725"/>
            <a:ext cx="12121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abcdefg</a:t>
            </a:r>
          </a:p>
        </p:txBody>
      </p:sp>
      <p:sp>
        <p:nvSpPr>
          <p:cNvPr id="47134" name="Line 30">
            <a:extLst>
              <a:ext uri="{FF2B5EF4-FFF2-40B4-BE49-F238E27FC236}">
                <a16:creationId xmlns:a16="http://schemas.microsoft.com/office/drawing/2014/main" id="{15B8E97F-EE55-4C10-BF48-CF75A03A8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7713" y="5240338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3C54D5-6C58-4B44-86E0-F9D08E79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28</a:t>
            </a:fld>
            <a:endParaRPr lang="zh-CN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C9C9D471-691F-4EC6-9FBF-5B60F9035F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772816"/>
            <a:ext cx="7920880" cy="3892550"/>
          </a:xfrm>
        </p:spPr>
        <p:txBody>
          <a:bodyPr/>
          <a:lstStyle/>
          <a:p>
            <a:pPr eaLnBrk="1" hangingPunct="1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赋值操作符重载函数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A&amp; A::operator = (const A&amp;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(&amp;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==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//防止自身赋值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[]p;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解决了问题：先归换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指向的内存空间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p =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[strlen(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.p)+1];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下面重新申请内存并赋值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strcpy(p,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.p);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 =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.x; y =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.y;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92FDF4-1808-442F-AF76-3C813C3D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6826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(1)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赋值操作符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=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3FF8A5-13DC-4D87-881D-372AB173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29</a:t>
            </a:fld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E347FCA-64F8-4CF3-B7C6-C02C73531E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0"/>
            <a:ext cx="7010400" cy="152717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8E9E91-8806-4BDE-911F-1828B77090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700808"/>
            <a:ext cx="4000500" cy="4175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进一步讨论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6.6.1 const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静态成员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转移构造函数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6.6.5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双目运算符重载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单目运算符重载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特殊操作符的重载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1F878D-531E-4BB9-BC7E-CFC34E33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F573F4F-5AC9-4FEB-AE11-CC02CD450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0188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(1)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赋值操作符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=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BD042B2-E5DD-4761-8D87-819239522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47363"/>
            <a:ext cx="8642350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zh-CN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自定义的赋值操作符重载函数</a:t>
            </a:r>
            <a:r>
              <a:rPr lang="zh-CN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不会自动地进行成员对象的赋值操作</a:t>
            </a:r>
            <a:r>
              <a:rPr lang="zh-CN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，必须要在函数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r>
              <a:rPr lang="zh-CN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显式地指出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295275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{ .......};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		  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a;</a:t>
            </a: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x;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operator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 (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const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 b)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</a:t>
            </a: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</a:t>
            </a: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</a:t>
            </a:r>
            <a:r>
              <a:rPr lang="zh-CN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 = b.a;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zh-CN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//调用类A的赋值操符重载函数</a:t>
            </a:r>
            <a:r>
              <a:rPr lang="zh-CN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lang="zh-CN" altLang="zh-CN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成员对象赋值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</a:t>
            </a: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 = b.x;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	  </a:t>
            </a: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return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this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}</a:t>
            </a:r>
            <a:endParaRPr lang="en-US" altLang="zh-CN" sz="2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......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};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A19E70-79D3-4E6F-BA05-B57EC8A5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30</a:t>
            </a:fld>
            <a:endParaRPr lang="zh-CN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93CE8D1F-AFAC-437D-B147-E8BFC62F4D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8956" y="2060848"/>
            <a:ext cx="8066088" cy="299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当用一个临时或即将消亡的对象为另一个同类的对象赋值时，赋值操作符重载函数的效率不高。为此，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转移赋值操作符重载函数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类名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&gt;&amp;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operator= (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类名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&gt;&amp;&amp;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x) { … }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其中，形参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的类型为右值引用：该类型要求实参只能是临时对象或即将消亡的对象。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85DD1B-FD7F-4DD5-9ABE-ADD7DCCE4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(1)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赋值操作符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=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C358810-AB2F-4CF8-9339-E54E51F7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31</a:t>
            </a:fld>
            <a:endParaRPr lang="zh-CN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A125243-2A97-40CB-A3A3-BCD928BE08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545" y="1676128"/>
            <a:ext cx="4395788" cy="4837385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A(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*str)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{	p =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strlen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(str)+1];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strcpy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(p, str);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} 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GB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在右侧的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main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函数中效率不高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因为用于赋值的是临时对象</a:t>
            </a:r>
            <a:endParaRPr lang="en-GB" altLang="en-US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GB" altLang="en-US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x)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{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(&amp;x ==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return *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[];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p = new char[</a:t>
            </a:r>
            <a:r>
              <a:rPr lang="en-GB" altLang="en-US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strlen</a:t>
            </a:r>
            <a:r>
              <a:rPr lang="en-GB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GB" altLang="en-US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x.p</a:t>
            </a:r>
            <a:r>
              <a:rPr lang="en-GB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)+1];  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</a:t>
            </a:r>
            <a:r>
              <a:rPr lang="en-GB" altLang="en-US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strcpy</a:t>
            </a:r>
            <a:r>
              <a:rPr lang="en-GB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(p, </a:t>
            </a:r>
            <a:r>
              <a:rPr lang="en-GB" altLang="en-US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x.p</a:t>
            </a:r>
            <a:r>
              <a:rPr lang="en-GB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GB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~A() {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[] p;  p=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}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3A2D15F-2071-40F9-BD7D-B6D3A0E05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341438"/>
            <a:ext cx="5832475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5000"/>
              </a:spcBef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5D2883E9-0788-4819-86A2-D2CAFF078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717" y="2321719"/>
            <a:ext cx="4195511" cy="22129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</a:t>
            </a:r>
            <a:r>
              <a:rPr lang="en-US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该函数返回一个</a:t>
            </a:r>
            <a:r>
              <a:rPr lang="en-US" altLang="zh-CN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类的临时对象</a:t>
            </a:r>
            <a:endParaRPr lang="en-GB" altLang="en-US" sz="1800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endParaRPr lang="en-GB" altLang="en-US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main()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18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GB" altLang="en-US" sz="1800" kern="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GB" altLang="en-US" sz="1800" kern="0" dirty="0" err="1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abcd</a:t>
            </a:r>
            <a:r>
              <a:rPr lang="en-GB" altLang="en-US" sz="1800" kern="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en-GB" altLang="en-US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a = f();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en-GB" altLang="en-US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E3EBEBC3-E89D-4035-8C2D-26EECC7D54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5387" y="5165452"/>
            <a:ext cx="522288" cy="5238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40D21984-E98D-4B6B-A873-C138ACA007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37012" y="5162277"/>
            <a:ext cx="488950" cy="5238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9" name="Rectangle 9">
            <a:extLst>
              <a:ext uri="{FF2B5EF4-FFF2-40B4-BE49-F238E27FC236}">
                <a16:creationId xmlns:a16="http://schemas.microsoft.com/office/drawing/2014/main" id="{48C4B141-2A9E-454D-98E9-EDA5DF10CC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6600" y="5257527"/>
            <a:ext cx="682625" cy="400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80" name="Line 10">
            <a:extLst>
              <a:ext uri="{FF2B5EF4-FFF2-40B4-BE49-F238E27FC236}">
                <a16:creationId xmlns:a16="http://schemas.microsoft.com/office/drawing/2014/main" id="{BF39C0E3-04FB-44BB-BFDF-9127A2E475A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428775" y="5473427"/>
            <a:ext cx="361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81" name="Text Box 16">
            <a:extLst>
              <a:ext uri="{FF2B5EF4-FFF2-40B4-BE49-F238E27FC236}">
                <a16:creationId xmlns:a16="http://schemas.microsoft.com/office/drawing/2014/main" id="{D647262A-2F11-451C-BE24-BA135DC8E39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01687" y="5041627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54282" name="Text Box 19">
            <a:extLst>
              <a:ext uri="{FF2B5EF4-FFF2-40B4-BE49-F238E27FC236}">
                <a16:creationId xmlns:a16="http://schemas.microsoft.com/office/drawing/2014/main" id="{25FA3503-1D35-40F9-AA2C-AC67EF5688F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59187" y="5041627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54283" name="Text Box 20">
            <a:extLst>
              <a:ext uri="{FF2B5EF4-FFF2-40B4-BE49-F238E27FC236}">
                <a16:creationId xmlns:a16="http://schemas.microsoft.com/office/drawing/2014/main" id="{AA342EC6-49B2-4BC1-A8AB-F9B3AFC5DD8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866800" y="4589190"/>
            <a:ext cx="808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4284" name="Text Box 21">
            <a:extLst>
              <a:ext uri="{FF2B5EF4-FFF2-40B4-BE49-F238E27FC236}">
                <a16:creationId xmlns:a16="http://schemas.microsoft.com/office/drawing/2014/main" id="{AFC226CB-E1C2-4F40-AC9E-300FFEF44FE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21087" y="4597127"/>
            <a:ext cx="135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返回值对象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85" name="Text Box 22">
            <a:extLst>
              <a:ext uri="{FF2B5EF4-FFF2-40B4-BE49-F238E27FC236}">
                <a16:creationId xmlns:a16="http://schemas.microsoft.com/office/drawing/2014/main" id="{E4945F5F-504C-4BDF-8959-E29571A0F75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792311" y="5257527"/>
            <a:ext cx="8000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</a:p>
        </p:txBody>
      </p:sp>
      <p:sp>
        <p:nvSpPr>
          <p:cNvPr id="54286" name="Line 10">
            <a:extLst>
              <a:ext uri="{FF2B5EF4-FFF2-40B4-BE49-F238E27FC236}">
                <a16:creationId xmlns:a16="http://schemas.microsoft.com/office/drawing/2014/main" id="{50C2BFEA-A5C4-4545-B3C0-BF512E68E9A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436962" y="5473427"/>
            <a:ext cx="658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87" name="Rectangle 9">
            <a:extLst>
              <a:ext uri="{FF2B5EF4-FFF2-40B4-BE49-F238E27FC236}">
                <a16:creationId xmlns:a16="http://schemas.microsoft.com/office/drawing/2014/main" id="{5488E4C7-3C31-4571-8848-6EC0850F43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38462" y="5255940"/>
            <a:ext cx="682625" cy="400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88" name="Text Box 22">
            <a:extLst>
              <a:ext uri="{FF2B5EF4-FFF2-40B4-BE49-F238E27FC236}">
                <a16:creationId xmlns:a16="http://schemas.microsoft.com/office/drawing/2014/main" id="{FFE5BBE4-8E8C-454B-8C16-B6F7761F7C9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722587" y="5255940"/>
            <a:ext cx="884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219D0528-1A6F-45E6-88FB-48D618153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2" y="12604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(1)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赋值操作符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=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A3D104-F367-4309-8FA1-E4411C1A1961}"/>
              </a:ext>
            </a:extLst>
          </p:cNvPr>
          <p:cNvSpPr/>
          <p:nvPr/>
        </p:nvSpPr>
        <p:spPr>
          <a:xfrm>
            <a:off x="4428333" y="1649317"/>
            <a:ext cx="3786187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自定义的赋值操作符重载函数效率不高的情形：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91" name="Line 12">
            <a:extLst>
              <a:ext uri="{FF2B5EF4-FFF2-40B4-BE49-F238E27FC236}">
                <a16:creationId xmlns:a16="http://schemas.microsoft.com/office/drawing/2014/main" id="{235400B0-190D-4674-9CCA-895CB216D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7850" y="4797152"/>
            <a:ext cx="0" cy="6842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92" name="Line 13">
            <a:extLst>
              <a:ext uri="{FF2B5EF4-FFF2-40B4-BE49-F238E27FC236}">
                <a16:creationId xmlns:a16="http://schemas.microsoft.com/office/drawing/2014/main" id="{04C36909-1FAF-48A2-A854-6B9F197B1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0737" y="4797152"/>
            <a:ext cx="0" cy="4587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93" name="Line 11">
            <a:extLst>
              <a:ext uri="{FF2B5EF4-FFF2-40B4-BE49-F238E27FC236}">
                <a16:creationId xmlns:a16="http://schemas.microsoft.com/office/drawing/2014/main" id="{8039E7A8-4AD6-43E6-9B2C-F895558A36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7375" y="4797152"/>
            <a:ext cx="1503362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0B9A78-10C3-4FDB-B6DE-989FDB1F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32</a:t>
            </a:fld>
            <a:endParaRPr lang="zh-CN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AEE645F-8FE1-4AF1-8CD9-DC8BCBCB5C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303" y="1560513"/>
            <a:ext cx="4395788" cy="5106987"/>
          </a:xfr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A(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*str)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{	p =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strlen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(str)+1];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strcpy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(p, str);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} 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编译器发现实参是临时对象，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将调用转移赋值操作符函数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&amp;&amp; x)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{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(&amp;x ==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[] p;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GB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 = </a:t>
            </a:r>
            <a:r>
              <a:rPr lang="en-GB" altLang="en-US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x.p</a:t>
            </a:r>
            <a:r>
              <a:rPr lang="en-GB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GB" altLang="en-US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x.p</a:t>
            </a:r>
            <a:r>
              <a:rPr lang="en-GB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NULL;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GB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}       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~A() {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[] p;  p=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}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A852028-8C04-4CB6-991B-1C633E330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341438"/>
            <a:ext cx="5832475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5000"/>
              </a:spcBef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5D2883E9-0788-4819-86A2-D2CAFF078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649" y="2307431"/>
            <a:ext cx="4301964" cy="240506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</a:t>
            </a:r>
            <a:r>
              <a:rPr lang="en-US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该函数返回一个</a:t>
            </a:r>
            <a:r>
              <a:rPr lang="en-US" altLang="zh-CN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类的临时对象</a:t>
            </a:r>
            <a:endParaRPr lang="en-GB" altLang="en-US" sz="1800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endParaRPr lang="en-GB" altLang="en-US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main()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18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“</a:t>
            </a:r>
            <a:r>
              <a:rPr lang="en-GB" altLang="en-US" sz="1800" kern="0" dirty="0" err="1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abcd</a:t>
            </a:r>
            <a:r>
              <a:rPr lang="en-GB" altLang="en-US" sz="1800" kern="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en-GB" altLang="en-US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a = f();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en-GB" altLang="en-US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859BF6BF-5DD0-4E1D-8EA8-1F4D75CC31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6799" y="5425281"/>
            <a:ext cx="522288" cy="5238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7B15C87D-46FE-4A87-B9F0-92A598832D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88424" y="5422106"/>
            <a:ext cx="488950" cy="5238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3" name="Line 10">
            <a:extLst>
              <a:ext uri="{FF2B5EF4-FFF2-40B4-BE49-F238E27FC236}">
                <a16:creationId xmlns:a16="http://schemas.microsoft.com/office/drawing/2014/main" id="{E17A1129-60E2-47C5-8222-27DFF7DEC16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480187" y="5733256"/>
            <a:ext cx="1293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4" name="Text Box 16">
            <a:extLst>
              <a:ext uri="{FF2B5EF4-FFF2-40B4-BE49-F238E27FC236}">
                <a16:creationId xmlns:a16="http://schemas.microsoft.com/office/drawing/2014/main" id="{5E7F1377-007D-4D6F-8662-31A9D62F68E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53099" y="5301456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55305" name="Text Box 19">
            <a:extLst>
              <a:ext uri="{FF2B5EF4-FFF2-40B4-BE49-F238E27FC236}">
                <a16:creationId xmlns:a16="http://schemas.microsoft.com/office/drawing/2014/main" id="{E6AD2062-2730-4E87-8DC1-29650357413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510599" y="5301456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55306" name="Text Box 20">
            <a:extLst>
              <a:ext uri="{FF2B5EF4-FFF2-40B4-BE49-F238E27FC236}">
                <a16:creationId xmlns:a16="http://schemas.microsoft.com/office/drawing/2014/main" id="{A1595CF3-E0C7-4B80-B95D-89271692264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18212" y="4849019"/>
            <a:ext cx="808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5307" name="Text Box 21">
            <a:extLst>
              <a:ext uri="{FF2B5EF4-FFF2-40B4-BE49-F238E27FC236}">
                <a16:creationId xmlns:a16="http://schemas.microsoft.com/office/drawing/2014/main" id="{B16138BB-7F46-48DC-9EC9-58B7824932F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72499" y="4856956"/>
            <a:ext cx="135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返回值对象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8" name="Line 10">
            <a:extLst>
              <a:ext uri="{FF2B5EF4-FFF2-40B4-BE49-F238E27FC236}">
                <a16:creationId xmlns:a16="http://schemas.microsoft.com/office/drawing/2014/main" id="{C6AB65EC-A383-4ABA-AF7A-F3514EC7D96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488374" y="5733256"/>
            <a:ext cx="6588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9" name="Rectangle 9">
            <a:extLst>
              <a:ext uri="{FF2B5EF4-FFF2-40B4-BE49-F238E27FC236}">
                <a16:creationId xmlns:a16="http://schemas.microsoft.com/office/drawing/2014/main" id="{E84795F5-E5B8-4AFF-B9B1-369EC3B0FB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89874" y="5515769"/>
            <a:ext cx="682625" cy="400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0" name="Text Box 22">
            <a:extLst>
              <a:ext uri="{FF2B5EF4-FFF2-40B4-BE49-F238E27FC236}">
                <a16:creationId xmlns:a16="http://schemas.microsoft.com/office/drawing/2014/main" id="{C6A3E970-1A01-41D3-B7DB-FFCBE48951B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741977" y="5531128"/>
            <a:ext cx="884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219D0528-1A6F-45E6-88FB-48D618153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570" y="14289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(1)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赋值操作符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=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A3D104-F367-4309-8FA1-E4411C1A1961}"/>
              </a:ext>
            </a:extLst>
          </p:cNvPr>
          <p:cNvSpPr/>
          <p:nvPr/>
        </p:nvSpPr>
        <p:spPr>
          <a:xfrm>
            <a:off x="4456783" y="1606551"/>
            <a:ext cx="3786187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自定义的赋值操作符重载函数效率不高的情形：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61464D-7774-4660-A675-E2FBCF45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33</a:t>
            </a:fld>
            <a:endParaRPr lang="zh-CN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>
            <a:extLst>
              <a:ext uri="{FF2B5EF4-FFF2-40B4-BE49-F238E27FC236}">
                <a16:creationId xmlns:a16="http://schemas.microsoft.com/office/drawing/2014/main" id="{457E1DFB-E504-40F2-9682-8FAB2E817F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527175"/>
            <a:ext cx="7776864" cy="4884738"/>
          </a:xfrm>
          <a:solidFill>
            <a:schemeClr val="bg1"/>
          </a:solidFill>
        </p:spPr>
        <p:txBody>
          <a:bodyPr/>
          <a:lstStyle/>
          <a:p>
            <a:pPr defTabSz="360363" eaLnBrk="1" hangingPunct="1">
              <a:lnSpc>
                <a:spcPct val="80000"/>
              </a:lnSpc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具有线性关系的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所构成的对象，可重载“[]”实现对其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的访问。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String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*p;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char&amp; operator []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(int i)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//操作符[]的重载函数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{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(i &gt;= strlen(p) || i &lt; 0)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{	cerr &lt;&lt; </a:t>
            </a:r>
            <a:r>
              <a:rPr lang="zh-CN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"下标越界错误\n"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exit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(-1);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}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p[i];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String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s(</a:t>
            </a:r>
            <a:r>
              <a:rPr lang="zh-CN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"abcdefg"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s[i]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//访问s表示的字符串中第i个字符。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E4E654-D03D-47CC-BB0F-68265489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(2)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下标操作符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[]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40844F-230E-41A9-9EE5-087B8132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34</a:t>
            </a:fld>
            <a:endParaRPr lang="zh-CN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7E4E654-D03D-47CC-BB0F-68265489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(3) new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delete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操作符</a:t>
            </a:r>
            <a:endParaRPr lang="en-US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5E544ED-52AA-4083-98B7-874817C18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60538"/>
            <a:ext cx="85693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defTabSz="360363" eaLnBrk="1" hangingPunct="1">
              <a:lnSpc>
                <a:spcPct val="80000"/>
              </a:lnSpc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重载的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zh-CN" altLang="en-US" sz="28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必须作为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，定义格式：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360363" eaLnBrk="1" hangingPunct="1">
              <a:lnSpc>
                <a:spcPct val="80000"/>
              </a:lnSpc>
              <a:defRPr/>
            </a:pPr>
            <a:endParaRPr lang="en-US" altLang="zh-CN" sz="10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2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2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可以不写；返回值类型必须是</a:t>
            </a:r>
            <a:r>
              <a:rPr lang="en-US" altLang="zh-CN" sz="22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zh-CN" altLang="en-US" sz="22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2200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360363" eaLnBrk="1" hangingPunct="1">
              <a:lnSpc>
                <a:spcPct val="80000"/>
              </a:lnSpc>
              <a:defRPr/>
            </a:pPr>
            <a:endParaRPr lang="en-US" altLang="zh-CN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void *operator new(</a:t>
            </a:r>
            <a:r>
              <a:rPr lang="en-US" altLang="zh-CN" sz="2400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size, …) { ... }</a:t>
            </a:r>
          </a:p>
          <a:p>
            <a:pPr lvl="2" defTabSz="360363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第一个形参是需要分配的内存空间大小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360363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其他参数可有可无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360363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可以重载多个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360363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endParaRPr lang="zh-CN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2B05E5-4530-4134-BEDB-770E5306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35</a:t>
            </a:fld>
            <a:endParaRPr lang="zh-CN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7E4E654-D03D-47CC-BB0F-68265489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(3) new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delete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操作符</a:t>
            </a:r>
            <a:endParaRPr lang="en-US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5E544ED-52AA-4083-98B7-874817C18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60538"/>
            <a:ext cx="85693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defTabSz="360363" eaLnBrk="1" hangingPunct="1">
              <a:lnSpc>
                <a:spcPct val="80000"/>
              </a:lnSpc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重载的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zh-CN" altLang="en-US" sz="28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必须作为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，定义格式：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360363" eaLnBrk="1" hangingPunct="1">
              <a:lnSpc>
                <a:spcPct val="80000"/>
              </a:lnSpc>
              <a:defRPr/>
            </a:pPr>
            <a:endParaRPr lang="en-US" altLang="zh-CN" sz="10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void operator delete(void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p, </a:t>
            </a:r>
            <a:r>
              <a:rPr lang="en-US" altLang="zh-CN" sz="2400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size) { ... }</a:t>
            </a:r>
          </a:p>
          <a:p>
            <a:pPr lvl="2" defTabSz="360363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第一个形参是对象的内存空间地址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360363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第二个形参是对象的内存空间大小，可有可无（如有，则编译器  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会把欲撤销对象的大小传给它）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360363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只能重载一个：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撤销对象时，编译器会首先调用析构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函数，然后调用重载的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重载后，原来的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操作符将不再调用。</a:t>
            </a:r>
          </a:p>
          <a:p>
            <a:pPr lvl="2" defTabSz="360363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endParaRPr lang="zh-CN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F63370-5083-4636-9C64-4AC667D1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0149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>
            <a:extLst>
              <a:ext uri="{FF2B5EF4-FFF2-40B4-BE49-F238E27FC236}">
                <a16:creationId xmlns:a16="http://schemas.microsoft.com/office/drawing/2014/main" id="{04546BE9-7A78-45BA-8770-F47D8C33E9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543199"/>
            <a:ext cx="8466137" cy="4797425"/>
          </a:xfrm>
        </p:spPr>
        <p:txBody>
          <a:bodyPr/>
          <a:lstStyle/>
          <a:p>
            <a:pPr defTabSz="527050" eaLnBrk="1" hangingPunct="1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在C++中，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把函数调用也作为一种操作符来看待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，并且可以针对类来对其进行重载。函数调用操作符只能作为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非静态的成员函数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52705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value;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defTabSz="527050">
              <a:lnSpc>
                <a:spcPct val="80000"/>
              </a:lnSpc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A() {value = 0;}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A(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value = i;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//函数调用操作符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的重载函数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 operator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(int x)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return x+value;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a(3); 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cout  &lt;&lt;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a(10)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&lt;&lt; endl;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//a(10)调用A中的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重载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058DC2-ACDE-48D5-866B-AC561CBDC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(4)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函数调用操作符()</a:t>
            </a:r>
            <a:endParaRPr lang="en-US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DB9265-74E8-42A2-8D69-46C9F6B2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37</a:t>
            </a:fld>
            <a:endParaRPr lang="zh-CN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>
            <a:extLst>
              <a:ext uri="{FF2B5EF4-FFF2-40B4-BE49-F238E27FC236}">
                <a16:creationId xmlns:a16="http://schemas.microsoft.com/office/drawing/2014/main" id="{D20166E8-3A3F-4750-AF10-1278103661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8469" y="1916832"/>
            <a:ext cx="8247062" cy="2851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双目操作符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，其第一个操作数为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指向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或结构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的指针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，第二个操作数为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第一个操作数所指向的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或结构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的成员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的格式：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按单目操作符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重载形式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来实现。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（见下页例）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通过重载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，实现智能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”：用它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访问另一个对象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的成员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时，能做一些额外的事情。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7487BEF-FB28-43F1-9D66-9036571C1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0"/>
            <a:ext cx="640556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(5)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类成员访问操作符-&gt;</a:t>
            </a:r>
            <a:endParaRPr lang="en-US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E754AF5-9AE8-430F-ADB3-30D0ED4C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38</a:t>
            </a:fld>
            <a:endParaRPr lang="zh-CN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68A2369-6554-4536-8086-6518DA36E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700"/>
            <a:ext cx="2700338" cy="21272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B5D6C83-032C-4FA1-9460-CBC31CD011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6845" y="223043"/>
            <a:ext cx="8229600" cy="6411913"/>
          </a:xfrm>
          <a:solidFill>
            <a:schemeClr val="bg1"/>
          </a:solidFill>
        </p:spPr>
        <p:txBody>
          <a:bodyPr/>
          <a:lstStyle/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zh-CN" sz="2000" dirty="0"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//智能指针类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{		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cs typeface="Times New Roman" panose="02020603050405020304" pitchFamily="18" charset="0"/>
              </a:rPr>
              <a:t> *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cs typeface="Times New Roman" panose="02020603050405020304" pitchFamily="18" charset="0"/>
              </a:rPr>
              <a:t>p_a;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		</a:t>
            </a:r>
            <a:r>
              <a:rPr lang="zh-CN" altLang="zh-CN" sz="2000" kern="12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zh-CN" sz="2000" dirty="0">
                <a:cs typeface="Times New Roman" panose="02020603050405020304" pitchFamily="18" charset="0"/>
              </a:rPr>
              <a:t> count;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cs typeface="Times New Roman" panose="02020603050405020304" pitchFamily="18" charset="0"/>
              </a:rPr>
              <a:t>   </a:t>
            </a:r>
            <a:r>
              <a:rPr lang="zh-CN" altLang="zh-CN" sz="2000" kern="12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zh-CN" sz="2000" dirty="0">
                <a:cs typeface="Times New Roman" panose="02020603050405020304" pitchFamily="18" charset="0"/>
              </a:rPr>
              <a:t>: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		B(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cs typeface="Times New Roman" panose="02020603050405020304" pitchFamily="18" charset="0"/>
              </a:rPr>
              <a:t>p) 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		{</a:t>
            </a:r>
            <a:r>
              <a:rPr lang="en-US" altLang="zh-CN" sz="2000" dirty="0"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cs typeface="Times New Roman" panose="02020603050405020304" pitchFamily="18" charset="0"/>
              </a:rPr>
              <a:t>p_a = p; 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cs typeface="Times New Roman" panose="02020603050405020304" pitchFamily="18" charset="0"/>
              </a:rPr>
              <a:t>count = 0;  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cs typeface="Times New Roman" panose="02020603050405020304" pitchFamily="18" charset="0"/>
              </a:rPr>
              <a:t>}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		</a:t>
            </a:r>
            <a:r>
              <a:rPr lang="zh-CN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A*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operator -&gt;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()  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//操作符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-&gt;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的重载函数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		{</a:t>
            </a:r>
            <a:r>
              <a:rPr lang="en-US" altLang="zh-CN" sz="2000" dirty="0">
                <a:cs typeface="Times New Roman" panose="02020603050405020304" pitchFamily="18" charset="0"/>
              </a:rPr>
              <a:t>   </a:t>
            </a:r>
            <a:r>
              <a:rPr lang="zh-CN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count++;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访问次数的计数功能</a:t>
            </a:r>
            <a:endParaRPr lang="zh-CN" altLang="zh-CN" sz="2000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cs typeface="Times New Roman" panose="02020603050405020304" pitchFamily="18" charset="0"/>
              </a:rPr>
              <a:t>    </a:t>
            </a:r>
            <a:r>
              <a:rPr lang="zh-CN" altLang="zh-CN" sz="2000" kern="12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zh-CN" sz="2000" dirty="0">
                <a:cs typeface="Times New Roman" panose="02020603050405020304" pitchFamily="18" charset="0"/>
              </a:rPr>
              <a:t> p_a;  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cs typeface="Times New Roman" panose="02020603050405020304" pitchFamily="18" charset="0"/>
              </a:rPr>
              <a:t>}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		</a:t>
            </a:r>
            <a:r>
              <a:rPr lang="zh-CN" altLang="zh-CN" sz="2000" kern="12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zh-CN" sz="2000" dirty="0">
                <a:cs typeface="Times New Roman" panose="02020603050405020304" pitchFamily="18" charset="0"/>
              </a:rPr>
              <a:t> num_of_a_access() </a:t>
            </a:r>
            <a:r>
              <a:rPr lang="zh-CN" altLang="zh-CN" sz="2000" kern="12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const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		{</a:t>
            </a:r>
            <a:r>
              <a:rPr lang="en-US" altLang="zh-CN" sz="2000" dirty="0">
                <a:cs typeface="Times New Roman" panose="02020603050405020304" pitchFamily="18" charset="0"/>
              </a:rPr>
              <a:t>   </a:t>
            </a:r>
            <a:r>
              <a:rPr lang="zh-CN" altLang="zh-CN" sz="2000" kern="12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zh-CN" sz="2000" dirty="0">
                <a:cs typeface="Times New Roman" panose="02020603050405020304" pitchFamily="18" charset="0"/>
              </a:rPr>
              <a:t> count;  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cs typeface="Times New Roman" panose="02020603050405020304" pitchFamily="18" charset="0"/>
              </a:rPr>
              <a:t>}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};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 dirty="0">
              <a:cs typeface="Times New Roman" panose="02020603050405020304" pitchFamily="18" charset="0"/>
            </a:endParaRP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cs typeface="Times New Roman" panose="02020603050405020304" pitchFamily="18" charset="0"/>
              </a:rPr>
              <a:t> a;</a:t>
            </a:r>
          </a:p>
          <a:p>
            <a:pPr defTabSz="527050">
              <a:lnSpc>
                <a:spcPct val="80000"/>
              </a:lnSpc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cs typeface="Times New Roman" panose="02020603050405020304" pitchFamily="18" charset="0"/>
              </a:rPr>
              <a:t> b(&amp;a);  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//b为一个智能指针对象，它指向了a。</a:t>
            </a:r>
          </a:p>
          <a:p>
            <a:pPr defTabSz="527050">
              <a:lnSpc>
                <a:spcPct val="80000"/>
              </a:lnSpc>
              <a:buNone/>
            </a:pPr>
            <a:r>
              <a:rPr lang="zh-CN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b-&gt;f();  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//等价于：b.operator-&gt;()</a:t>
            </a:r>
            <a:r>
              <a:rPr lang="zh-CN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-&gt;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f(); 即访问的是a.f()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b-&gt;g();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//等价于：b.operator-&gt;()</a:t>
            </a:r>
            <a:r>
              <a:rPr lang="zh-CN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-&gt;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g(); 即访问的是a.g()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cout &lt;&lt; b.num_of_a_access(); </a:t>
            </a:r>
            <a:r>
              <a:rPr lang="en-US" altLang="zh-CN" sz="2000" dirty="0"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//显示对象a的访问次数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FDD81FB1-EC63-4489-AB56-DCDBCFB01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051" y="404664"/>
            <a:ext cx="1646237" cy="1938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265113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+mn-lt"/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 A</a:t>
            </a:r>
          </a:p>
          <a:p>
            <a:pPr defTabSz="265113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{		</a:t>
            </a:r>
            <a:r>
              <a:rPr lang="zh-CN" altLang="zh-CN" sz="2000" dirty="0">
                <a:solidFill>
                  <a:srgbClr val="0070C0"/>
                </a:solidFill>
                <a:latin typeface="+mn-lt"/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 x,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y;</a:t>
            </a:r>
          </a:p>
          <a:p>
            <a:pPr defTabSz="265113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+mn-lt"/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:</a:t>
            </a:r>
          </a:p>
          <a:p>
            <a:pPr defTabSz="265113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zh-CN" sz="2000" dirty="0">
                <a:solidFill>
                  <a:srgbClr val="0070C0"/>
                </a:solidFill>
                <a:latin typeface="+mn-lt"/>
                <a:ea typeface="宋体" pitchFamily="2" charset="-122"/>
                <a:cs typeface="Times New Roman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 f();</a:t>
            </a:r>
          </a:p>
          <a:p>
            <a:pPr defTabSz="265113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zh-CN" sz="2000" dirty="0">
                <a:solidFill>
                  <a:srgbClr val="0070C0"/>
                </a:solidFill>
                <a:latin typeface="+mn-lt"/>
                <a:ea typeface="宋体" pitchFamily="2" charset="-122"/>
                <a:cs typeface="Times New Roman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 g</a:t>
            </a:r>
            <a:r>
              <a:rPr lang="zh-CN" altLang="zh-CN" sz="2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();</a:t>
            </a:r>
          </a:p>
          <a:p>
            <a:pPr defTabSz="265113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};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6043EF-E13A-40C8-9FBA-D91CBD7D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39</a:t>
            </a:fld>
            <a:endParaRPr lang="zh-CN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A0A9A54-267D-47CF-854B-9E146D7F5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6.6.5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操作符重载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B7F111-01B7-494E-96FC-950E6F448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988840"/>
            <a:ext cx="3573463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双目运算符重载</a:t>
            </a:r>
            <a:endParaRPr lang="en-US" altLang="zh-CN" sz="28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单目运算符重载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特殊操作符的重载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AF0161-5D2C-4F23-8A43-70F65E07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>
            <a:extLst>
              <a:ext uri="{FF2B5EF4-FFF2-40B4-BE49-F238E27FC236}">
                <a16:creationId xmlns:a16="http://schemas.microsoft.com/office/drawing/2014/main" id="{0701142B-FC3F-4307-8DBC-AD826DCBF0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537866"/>
            <a:ext cx="8391525" cy="4835525"/>
          </a:xfrm>
          <a:solidFill>
            <a:schemeClr val="bg1"/>
          </a:solidFill>
        </p:spPr>
        <p:txBody>
          <a:bodyPr/>
          <a:lstStyle/>
          <a:p>
            <a:pPr defTabSz="527050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介绍类型转换操作符的重载之前，首先介绍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带一个参数的构造函数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可用作从基本数据类型或其它类到类的转换。 </a:t>
            </a:r>
          </a:p>
          <a:p>
            <a:pPr lvl="1" defTabSz="52705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real, imag;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Complex() { real = 0;   imag = 0; }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Complex(double r)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带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一个参数的构造函数可兼作类型转换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{	real = r; 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imag = 0; 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}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Complex(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r,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i) { real = r;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 = i; }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x,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y);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606ECDB-022A-4227-9E5C-92F6A1491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218" y="0"/>
            <a:ext cx="640556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(6)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类型转换操作符</a:t>
            </a:r>
            <a:endParaRPr lang="en-US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D34D11-0EE7-4361-BC2C-C0294319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40</a:t>
            </a:fld>
            <a:endParaRPr lang="zh-CN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>
            <a:extLst>
              <a:ext uri="{FF2B5EF4-FFF2-40B4-BE49-F238E27FC236}">
                <a16:creationId xmlns:a16="http://schemas.microsoft.com/office/drawing/2014/main" id="{F4AE56F1-DD56-44E3-BC26-F49394E5EC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6650" y="1700808"/>
            <a:ext cx="8391525" cy="4306887"/>
          </a:xfrm>
        </p:spPr>
        <p:txBody>
          <a:bodyPr/>
          <a:lstStyle/>
          <a:p>
            <a:pPr defTabSz="527050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介绍类型转换操作符的重载之前，首先介绍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带一个参数的构造函数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可用作从基本数据类型或其它类到类的转换。 </a:t>
            </a:r>
          </a:p>
          <a:p>
            <a:pPr lvl="1" defTabSz="52705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x,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y)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temp;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temp.real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x.real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y.real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temp.imag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x.imag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y.imag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temp;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c1(1,2), c2, c3;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c2 = c1 + 1.7;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//1.7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隐式转换成一个复数对象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Complex(1.7)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c3 = 2.5 + c2;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//2.5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隐式转换成一个复数对象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Complex(2.5)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606ECDB-022A-4227-9E5C-92F6A1491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0"/>
            <a:ext cx="640556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(6)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类型转换操作符</a:t>
            </a:r>
            <a:endParaRPr lang="en-US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B913F8-4012-4472-982C-93CBF44F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41</a:t>
            </a:fld>
            <a:endParaRPr lang="zh-CN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8822B3D8-E8DC-4452-9020-06127A5296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1680" y="1628800"/>
            <a:ext cx="7640638" cy="4451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自定义类型转换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操作符的重载：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可用作从类到基本数据类型的转换。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//类型转换操作符int的重载函数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 int() { return x+y; }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 = 1;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 = i + a;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//将调用类型转换操作符int的重载函数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//把对象a隐式转换成int型数据。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C55F36-F388-46C3-9093-1C3B9E04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218" y="-4167"/>
            <a:ext cx="640556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(6)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类型转换操作符</a:t>
            </a:r>
            <a:endParaRPr lang="en-US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71D749-44A7-440B-ABA9-279E111B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42</a:t>
            </a:fld>
            <a:endParaRPr lang="zh-CN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1250B04D-05E7-45C1-BF44-303326B2C4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212" y="1559520"/>
            <a:ext cx="8267576" cy="47513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自定义类型转换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操作符的重载：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可用作从类到基本数据类型的转换。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{ x =0; y = 0;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A(int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{ x 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y = 0; }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带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一个参数的构造函数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 int() { return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x+y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}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//类型转换操作符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的重载函数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&amp;a1,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&amp;a2);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1;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 = a +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有歧义：是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转换成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呢，还是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转换成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 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C55F36-F388-46C3-9093-1C3B9E04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0"/>
            <a:ext cx="640556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(6)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类型转换操作符</a:t>
            </a:r>
            <a:endParaRPr lang="en-US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EC8CCA-43EF-40BD-8BAD-F0FE6B1D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43</a:t>
            </a:fld>
            <a:endParaRPr lang="zh-CN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EAA0F939-4219-4B83-A226-4D99C28737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6911" y="1700808"/>
            <a:ext cx="7750175" cy="4273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自定义类型转换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操作符的重载：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可用作从类到基本数据类型的转换。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为解决上述歧义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，可用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显式类型转换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来解决：</a:t>
            </a:r>
          </a:p>
          <a:p>
            <a:pPr lvl="1"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 = 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)a + i;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 = a + (A)i;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也可以通过给A类的构造函数A(int i)加上修饰符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explicit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来解决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禁止把它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隐式类型转换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explicit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…… }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C55F36-F388-46C3-9093-1C3B9E04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218" y="-13692"/>
            <a:ext cx="640556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(6)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类型转换操作符</a:t>
            </a:r>
            <a:endParaRPr lang="en-US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E9349D-909B-48A2-B3BC-72A51431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44</a:t>
            </a:fld>
            <a:endParaRPr lang="zh-CN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485E0-98D4-4021-8584-4D3E9B2E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20888"/>
            <a:ext cx="7010400" cy="1409700"/>
          </a:xfrm>
        </p:spPr>
        <p:txBody>
          <a:bodyPr/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6000" b="1" kern="1200" dirty="0">
                <a:solidFill>
                  <a:srgbClr val="FFC000"/>
                </a:solidFill>
                <a:latin typeface="Calibri Light" panose="020F0302020204030204"/>
                <a:ea typeface="等线 Light" panose="02010600030101010101" pitchFamily="2" charset="-122"/>
              </a:rPr>
              <a:t>Q &amp; A</a:t>
            </a:r>
            <a:endParaRPr lang="zh-CN" altLang="en-US" sz="6000" b="1" kern="1200" dirty="0">
              <a:solidFill>
                <a:srgbClr val="FFC000"/>
              </a:solidFill>
              <a:latin typeface="Calibri Light" panose="020F0302020204030204"/>
              <a:ea typeface="等线 Light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C01C6E-1D39-464A-B235-4674039C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3B470-634D-4B21-93F2-53B70AA4FCC8}" type="slidenum">
              <a:rPr lang="zh-CN" altLang="en-US" smtClean="0"/>
              <a:pPr>
                <a:defRPr/>
              </a:pPr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49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3230F3A-3FA1-4C7C-B76A-DFAB0D089C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68426" y="404664"/>
            <a:ext cx="6408737" cy="9715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2B27783-C7A1-435E-B144-5256598F54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916832"/>
            <a:ext cx="7777163" cy="31686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操作符重载的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必要性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没有定义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类操作符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的含义（除了少数操作符，如赋值、成员选择、取地址等），因此，它们不能用于操作类的对象。如果要使用操作符对类的对象进行操作，就需要操作符重载。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B7FFC5-453C-4E2E-8A5E-8B0B1EE1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DBA058A-6C47-46BD-9F39-49B684C492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5581" y="188640"/>
            <a:ext cx="6192837" cy="971550"/>
          </a:xfrm>
        </p:spPr>
        <p:txBody>
          <a:bodyPr/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B90A715-EB17-44FF-8C25-47AAC785E5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04974" y="1628800"/>
            <a:ext cx="5734050" cy="4443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例：实现复数的表示及其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加减法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r=0.0,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i=0.0)     </a:t>
            </a:r>
            <a:b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real=r;  imag=i;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display()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cout &lt;&lt; real &lt;&lt; </a:t>
            </a:r>
            <a:r>
              <a:rPr lang="zh-CN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'+'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&lt;&lt; imag &lt;&lt; </a:t>
            </a:r>
            <a:r>
              <a:rPr lang="zh-CN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'i'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}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	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real;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imag;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	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72A6E5-F0C6-41B5-B19A-9051C792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581E58C4-5977-44DB-947A-6E71FD04B2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92275" y="1434827"/>
            <a:ext cx="6048077" cy="5301208"/>
          </a:xfrm>
          <a:solidFill>
            <a:schemeClr val="bg1"/>
          </a:solidFill>
        </p:spPr>
        <p:txBody>
          <a:bodyPr/>
          <a:lstStyle/>
          <a:p>
            <a:pPr defTabSz="620713" eaLnBrk="1" hangingPunct="1">
              <a:lnSpc>
                <a:spcPct val="90000"/>
              </a:lnSpc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方案一：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定义Complex类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成员函数add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 add(const Complex&amp; x)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{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temp;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temp.real = real + x.real;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temp.imag = imag + x.imag;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temp;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}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……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a(1.0, 2.0), b(3.0, 4.0), c;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 = a.add(b);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87CB5D-DAE5-4A6B-A9F8-332E4130A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41325"/>
            <a:ext cx="61928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ker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F5AA05-A86B-4BFD-93E3-16E3F145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2266FD1E-3305-46E2-AF23-D7B43DC202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557338"/>
            <a:ext cx="9144000" cy="518477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方案二：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定义一个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全局函数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（友元函数）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{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complex_add(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x1, 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x2);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 complex_add(const Complex&amp; x1, const Complex&amp; x2)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temp;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temp.real = x1.real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x2.real;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temp.imag = x1.imag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x2.imag;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temp;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a(1.0,2.0),  b(3.0,4.0),  c;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 = complex_add(a,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b); 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04A131-81B6-4C6F-99AF-299C3C691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41325"/>
            <a:ext cx="61928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ker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02AE09-69B3-4579-B75A-F49FCA82EA0F}"/>
              </a:ext>
            </a:extLst>
          </p:cNvPr>
          <p:cNvSpPr/>
          <p:nvPr/>
        </p:nvSpPr>
        <p:spPr>
          <a:xfrm>
            <a:off x="4139952" y="5008820"/>
            <a:ext cx="4860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以上</a:t>
            </a:r>
            <a:r>
              <a: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两种实现均不符合数学上的习惯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 = a + b;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9255CE-5895-40F1-8AE0-EED7358D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39D97B8-D238-4DD8-BE87-BF745EC534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60350"/>
            <a:ext cx="7772400" cy="9715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40C28B4-5C6F-4876-9B02-BF7FD0BD10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6475" y="2060848"/>
            <a:ext cx="7131050" cy="32416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中，操作符重载是通过函数实现的，即定义一个函数来对某个操作符进行额外的解释，该函数以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 &lt;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操作符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为函数名，以操作数为参数，以操作结果为返回值。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形式重载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全局函数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B0B542-5A29-4259-832A-D99CD1D5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XMU_Theme_4_3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XMU_Theme_4_3" id="{1C527275-ECAD-42BD-B9CA-77F83F29C23F}" vid="{A447C622-6C11-4A24-81A1-7A3CB873886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cho 7">
    <a:dk1>
      <a:srgbClr val="336666"/>
    </a:dk1>
    <a:lt1>
      <a:srgbClr val="FFFFFF"/>
    </a:lt1>
    <a:dk2>
      <a:srgbClr val="000000"/>
    </a:dk2>
    <a:lt2>
      <a:srgbClr val="666699"/>
    </a:lt2>
    <a:accent1>
      <a:srgbClr val="99CCCC"/>
    </a:accent1>
    <a:accent2>
      <a:srgbClr val="CCCCCC"/>
    </a:accent2>
    <a:accent3>
      <a:srgbClr val="FFFFFF"/>
    </a:accent3>
    <a:accent4>
      <a:srgbClr val="2A5656"/>
    </a:accent4>
    <a:accent5>
      <a:srgbClr val="CAE2E2"/>
    </a:accent5>
    <a:accent6>
      <a:srgbClr val="B9B9B9"/>
    </a:accent6>
    <a:hlink>
      <a:srgbClr val="006666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cho 7">
    <a:dk1>
      <a:srgbClr val="336666"/>
    </a:dk1>
    <a:lt1>
      <a:srgbClr val="FFFFFF"/>
    </a:lt1>
    <a:dk2>
      <a:srgbClr val="000000"/>
    </a:dk2>
    <a:lt2>
      <a:srgbClr val="666699"/>
    </a:lt2>
    <a:accent1>
      <a:srgbClr val="99CCCC"/>
    </a:accent1>
    <a:accent2>
      <a:srgbClr val="CCCCCC"/>
    </a:accent2>
    <a:accent3>
      <a:srgbClr val="FFFFFF"/>
    </a:accent3>
    <a:accent4>
      <a:srgbClr val="2A5656"/>
    </a:accent4>
    <a:accent5>
      <a:srgbClr val="CAE2E2"/>
    </a:accent5>
    <a:accent6>
      <a:srgbClr val="B9B9B9"/>
    </a:accent6>
    <a:hlink>
      <a:srgbClr val="006666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Echo 7">
    <a:dk1>
      <a:srgbClr val="336666"/>
    </a:dk1>
    <a:lt1>
      <a:srgbClr val="FFFFFF"/>
    </a:lt1>
    <a:dk2>
      <a:srgbClr val="000000"/>
    </a:dk2>
    <a:lt2>
      <a:srgbClr val="666699"/>
    </a:lt2>
    <a:accent1>
      <a:srgbClr val="99CCCC"/>
    </a:accent1>
    <a:accent2>
      <a:srgbClr val="CCCCCC"/>
    </a:accent2>
    <a:accent3>
      <a:srgbClr val="FFFFFF"/>
    </a:accent3>
    <a:accent4>
      <a:srgbClr val="2A5656"/>
    </a:accent4>
    <a:accent5>
      <a:srgbClr val="CAE2E2"/>
    </a:accent5>
    <a:accent6>
      <a:srgbClr val="B9B9B9"/>
    </a:accent6>
    <a:hlink>
      <a:srgbClr val="006666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1883</TotalTime>
  <Pages>0</Pages>
  <Words>4895</Words>
  <Characters>0</Characters>
  <Application>Microsoft Office PowerPoint</Application>
  <DocSecurity>0</DocSecurity>
  <PresentationFormat>On-screen Show (4:3)</PresentationFormat>
  <Lines>0</Lines>
  <Paragraphs>636</Paragraphs>
  <Slides>45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宋体</vt:lpstr>
      <vt:lpstr>微软雅黑</vt:lpstr>
      <vt:lpstr>楷体_GB2312</vt:lpstr>
      <vt:lpstr>等线 Light</vt:lpstr>
      <vt:lpstr>Arial</vt:lpstr>
      <vt:lpstr>Calibri Light</vt:lpstr>
      <vt:lpstr>Times New Roman</vt:lpstr>
      <vt:lpstr>Verdana</vt:lpstr>
      <vt:lpstr>Wingdings</vt:lpstr>
      <vt:lpstr>XMU_Theme_4_3</vt:lpstr>
      <vt:lpstr>面向对象程序设计 (C++) Object-Oriented Programming (C++)</vt:lpstr>
      <vt:lpstr>第六章 类和对象 ——运算符重载</vt:lpstr>
      <vt:lpstr>本章内容</vt:lpstr>
      <vt:lpstr>PowerPoint Presentation</vt:lpstr>
      <vt:lpstr>1. 操作符重载概述</vt:lpstr>
      <vt:lpstr>1. 操作符重载概述</vt:lpstr>
      <vt:lpstr>PowerPoint Presentation</vt:lpstr>
      <vt:lpstr>PowerPoint Presentation</vt:lpstr>
      <vt:lpstr>1. 操作符重载概述</vt:lpstr>
      <vt:lpstr>1. 操作符重载概述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(1) 赋值操作符=</vt:lpstr>
      <vt:lpstr>(1) 赋值操作符=</vt:lpstr>
      <vt:lpstr>(1) 赋值操作符=</vt:lpstr>
      <vt:lpstr>(1) 赋值操作符=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Manager/>
  <Company>CSD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subject/>
  <dc:creator>Jinsong Su</dc:creator>
  <cp:keywords/>
  <dc:description/>
  <cp:lastModifiedBy>yinran chen</cp:lastModifiedBy>
  <cp:revision>604</cp:revision>
  <cp:lastPrinted>1899-12-30T00:00:00Z</cp:lastPrinted>
  <dcterms:created xsi:type="dcterms:W3CDTF">2005-02-20T09:54:04Z</dcterms:created>
  <dcterms:modified xsi:type="dcterms:W3CDTF">2024-04-26T08:58:50Z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