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99" r:id="rId2"/>
    <p:sldMasterId id="2147483722" r:id="rId3"/>
  </p:sldMasterIdLst>
  <p:notesMasterIdLst>
    <p:notesMasterId r:id="rId61"/>
  </p:notesMasterIdLst>
  <p:sldIdLst>
    <p:sldId id="655" r:id="rId4"/>
    <p:sldId id="344" r:id="rId5"/>
    <p:sldId id="845" r:id="rId6"/>
    <p:sldId id="869" r:id="rId7"/>
    <p:sldId id="702" r:id="rId8"/>
    <p:sldId id="713" r:id="rId9"/>
    <p:sldId id="847" r:id="rId10"/>
    <p:sldId id="849" r:id="rId11"/>
    <p:sldId id="844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870" r:id="rId21"/>
    <p:sldId id="716" r:id="rId22"/>
    <p:sldId id="717" r:id="rId23"/>
    <p:sldId id="718" r:id="rId24"/>
    <p:sldId id="719" r:id="rId25"/>
    <p:sldId id="720" r:id="rId26"/>
    <p:sldId id="721" r:id="rId27"/>
    <p:sldId id="871" r:id="rId28"/>
    <p:sldId id="723" r:id="rId29"/>
    <p:sldId id="725" r:id="rId30"/>
    <p:sldId id="726" r:id="rId31"/>
    <p:sldId id="872" r:id="rId32"/>
    <p:sldId id="791" r:id="rId33"/>
    <p:sldId id="792" r:id="rId34"/>
    <p:sldId id="793" r:id="rId35"/>
    <p:sldId id="794" r:id="rId36"/>
    <p:sldId id="795" r:id="rId37"/>
    <p:sldId id="796" r:id="rId38"/>
    <p:sldId id="797" r:id="rId39"/>
    <p:sldId id="798" r:id="rId40"/>
    <p:sldId id="799" r:id="rId41"/>
    <p:sldId id="873" r:id="rId42"/>
    <p:sldId id="801" r:id="rId43"/>
    <p:sldId id="802" r:id="rId44"/>
    <p:sldId id="805" r:id="rId45"/>
    <p:sldId id="804" r:id="rId46"/>
    <p:sldId id="858" r:id="rId47"/>
    <p:sldId id="859" r:id="rId48"/>
    <p:sldId id="809" r:id="rId49"/>
    <p:sldId id="811" r:id="rId50"/>
    <p:sldId id="813" r:id="rId51"/>
    <p:sldId id="814" r:id="rId52"/>
    <p:sldId id="817" r:id="rId53"/>
    <p:sldId id="819" r:id="rId54"/>
    <p:sldId id="856" r:id="rId55"/>
    <p:sldId id="820" r:id="rId56"/>
    <p:sldId id="860" r:id="rId57"/>
    <p:sldId id="862" r:id="rId58"/>
    <p:sldId id="824" r:id="rId59"/>
    <p:sldId id="657" r:id="rId60"/>
  </p:sldIdLst>
  <p:sldSz cx="9144000" cy="6858000" type="screen4x3"/>
  <p:notesSz cx="6834188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9900"/>
    <a:srgbClr val="66FFCC"/>
    <a:srgbClr val="E6E6E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0" autoAdjust="0"/>
    <p:restoredTop sz="76968" autoAdjust="0"/>
  </p:normalViewPr>
  <p:slideViewPr>
    <p:cSldViewPr>
      <p:cViewPr varScale="1">
        <p:scale>
          <a:sx n="101" d="100"/>
          <a:sy n="101" d="100"/>
        </p:scale>
        <p:origin x="1386" y="114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CC02B34-C1B1-4AE4-936C-B776536D30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04A2B1E-CAE3-432E-9E2F-7DC604FC96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1E02F3E-4960-424C-AFB9-AA793BD2024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FCFF865-AEEF-4237-B76C-4201E931081E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7A928E3-6A48-4CAA-BC90-FDBDDBC115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7BAEE30-190B-4C8D-B897-FC29517F5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FDFD3E-A355-4138-9E4B-5F0B7E3760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451D8A8-1620-4D8B-ADA9-2B4B7A7CF4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/>
            <a:fld id="{0636FCD2-0A7D-4C81-B0D6-5E76409AFB7B}" type="slidenum">
              <a:rPr lang="zh-CN" altLang="en-US" sz="1200">
                <a:ea typeface="宋体" panose="02010600030101010101" pitchFamily="2" charset="-122"/>
              </a:rPr>
              <a:pPr algn="r" eaLnBrk="1" hangingPunct="1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8BCE879-33E5-4884-9196-71B45B3DC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220AB32-3EAA-4965-8D40-CA04B83AA08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000" dirty="0"/>
              <a:t>1/3 </a:t>
            </a:r>
            <a:r>
              <a:rPr lang="zh-CN" altLang="en-US" sz="2000" dirty="0"/>
              <a:t>以上给从概念角度给出面向对象的定义，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其中，通信指的就是访问数据和调用函数，其最灵活的特性：多态和动态绑定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（有的面向对象语言没有</a:t>
            </a:r>
            <a:r>
              <a:rPr lang="en-US" altLang="zh-CN" sz="2000" dirty="0"/>
              <a:t>main</a:t>
            </a:r>
            <a:r>
              <a:rPr lang="zh-CN" altLang="en-US" sz="2000" dirty="0"/>
              <a:t>函数）</a:t>
            </a:r>
            <a:endParaRPr lang="en-US" altLang="zh-CN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14771A4-A427-4E93-9CB0-ABD606E2A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8FA75A82-59B3-4C3F-9C25-3976A34D5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注：域解析符</a:t>
            </a:r>
            <a:r>
              <a:rPr lang="en-US" altLang="zh-CN"/>
              <a:t>::</a:t>
            </a:r>
            <a:r>
              <a:rPr lang="zh-CN" altLang="en-US"/>
              <a:t>还可以用于命名空间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A0A6C08B-43CF-472C-AB27-4328560F3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BAE32F0-5882-4E1D-8EDB-F0DD76E7C659}" type="slidenum">
              <a:rPr lang="zh-CN" altLang="en-US" smtClean="0">
                <a:ea typeface="宋体" panose="02010600030101010101" pitchFamily="2" charset="-122"/>
              </a:rPr>
              <a:pPr/>
              <a:t>23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722675C0-AD81-46E7-8231-5F85652D3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76D2475E-3979-425D-A610-D0F5A78F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5B1197C9-634D-44DB-9265-10B8ADA86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18F5806-70D1-4E92-A376-457C0391B0B2}" type="slidenum">
              <a:rPr lang="zh-CN" altLang="en-US" smtClean="0">
                <a:ea typeface="宋体" panose="02010600030101010101" pitchFamily="2" charset="-122"/>
              </a:rPr>
              <a:pPr/>
              <a:t>25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9BC079AE-652F-4428-B85C-A17D111D9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0D99F3D6-8B2C-4B80-94FD-D8CC30A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F5C27FEB-D355-4BD4-8460-01189ACA1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01FAA77-6D03-4056-B771-CCAC90802EAD}" type="slidenum">
              <a:rPr lang="zh-CN" altLang="en-US" smtClean="0">
                <a:ea typeface="宋体" panose="02010600030101010101" pitchFamily="2" charset="-122"/>
              </a:rPr>
              <a:pPr/>
              <a:t>26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0C5CF722-BA1F-4822-8027-E07D10D0D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9E5B670E-45A2-4E58-B48E-A540E0C0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715078E-3960-458F-9047-8870AB485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7C81240-E426-4E5B-965E-EE8E08A04672}" type="slidenum">
              <a:rPr lang="zh-CN" altLang="en-US" smtClean="0">
                <a:ea typeface="宋体" panose="02010600030101010101" pitchFamily="2" charset="-122"/>
              </a:rPr>
              <a:pPr/>
              <a:t>30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DFD3E-A355-4138-9E4B-5F0B7E37605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317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DFD3E-A355-4138-9E4B-5F0B7E37605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01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810E8812-E129-47F3-80F7-78A220C8B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4C346ADE-D4F6-486E-BA73-60391636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类的成员函数放在代码区，是为了节省内存空间、避免冗余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55E844B0-C023-45FE-9814-56D4FCAEA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C8233F2-BD1D-4484-B2BA-27BA71589F72}" type="slidenum">
              <a:rPr lang="zh-CN" altLang="en-US" smtClean="0">
                <a:ea typeface="宋体" panose="02010600030101010101" pitchFamily="2" charset="-122"/>
              </a:rPr>
              <a:pPr/>
              <a:t>36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DFD3E-A355-4138-9E4B-5F0B7E37605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44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8A9E240C-E7F7-46E9-BAF8-4ECD1A03C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2EF02151-9DE1-4C31-8E80-B6CCD51A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它将获得一块存储空间，该存储空间用于</a:t>
            </a:r>
            <a:r>
              <a:rPr lang="zh-CN" altLang="en-US">
                <a:solidFill>
                  <a:srgbClr val="FF0000"/>
                </a:solidFill>
              </a:rPr>
              <a:t>存储对象的数据成员</a:t>
            </a:r>
            <a:r>
              <a:rPr lang="zh-CN" altLang="en-US"/>
              <a:t>。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7DA7FAC6-7148-4E6C-A1EC-B786451A2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268039A-CDD2-4657-9B79-7F961FA54589}" type="slidenum">
              <a:rPr lang="zh-CN" altLang="en-US" smtClean="0">
                <a:ea typeface="宋体" panose="02010600030101010101" pitchFamily="2" charset="-122"/>
              </a:rPr>
              <a:pPr/>
              <a:t>40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2B8A5A96-CC5C-43B8-BEC0-6ABEA5883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B5C24383-E382-47F5-BFA9-FC5BD5C38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1FEB5515-9B44-4DCA-AC54-64C91F5E4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CC9F705-7932-40E3-934E-45E908F6BD4E}" type="slidenum">
              <a:rPr lang="zh-CN" altLang="en-US" smtClean="0">
                <a:ea typeface="宋体" panose="02010600030101010101" pitchFamily="2" charset="-122"/>
              </a:rPr>
              <a:pPr/>
              <a:t>42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A6A8150-BF8B-4F91-BBE9-AC8993DDB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364F047D-CF70-4C33-BE8A-BA629C3D1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2/3 </a:t>
            </a:r>
            <a:r>
              <a:rPr lang="zh-CN" altLang="en-US"/>
              <a:t>从编程角度给出面向对象的定义，</a:t>
            </a:r>
            <a:endParaRPr lang="en-US" altLang="zh-CN"/>
          </a:p>
          <a:p>
            <a:pPr eaLnBrk="1" hangingPunct="1"/>
            <a:r>
              <a:rPr lang="en-US" altLang="zh-CN"/>
              <a:t>C++</a:t>
            </a:r>
            <a:r>
              <a:rPr lang="zh-CN" altLang="en-US"/>
              <a:t>允许多继承</a:t>
            </a: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51D027BD-3F42-4626-9154-334BCE4A0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E7A9425-52C3-4517-951C-71299AE39768}" type="slidenum">
              <a:rPr lang="zh-CN" altLang="en-US" smtClean="0">
                <a:ea typeface="宋体" panose="02010600030101010101" pitchFamily="2" charset="-122"/>
              </a:rPr>
              <a:pPr/>
              <a:t>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468A4980-9208-46FA-AE65-9C3EACC4E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ECE0C22C-FBD1-4927-ADDC-9B045E77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注意：</a:t>
            </a:r>
            <a:r>
              <a:rPr lang="en-US" altLang="zh-CN"/>
              <a:t>const</a:t>
            </a:r>
            <a:r>
              <a:rPr lang="zh-CN" altLang="en-US"/>
              <a:t>可以省略</a:t>
            </a: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939069FF-8F4C-4ABB-87FE-FD6246C9B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B0E3280-9583-4E6F-9629-439BBF76B88A}" type="slidenum">
              <a:rPr lang="zh-CN" altLang="en-US" smtClean="0">
                <a:ea typeface="宋体" panose="02010600030101010101" pitchFamily="2" charset="-122"/>
              </a:rPr>
              <a:pPr/>
              <a:t>48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DFD3E-A355-4138-9E4B-5F0B7E376058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58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D3EE122D-3FD6-49A6-AC23-0B91DF0EE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EA59BFE5-6B76-4171-8BD7-FA011ECC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5C6CAE7C-D517-4549-BF0E-AC560711A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BDF39F1-A999-42F4-9E68-96AD5D741A05}" type="slidenum">
              <a:rPr lang="zh-CN" altLang="en-US" smtClean="0">
                <a:ea typeface="宋体" panose="02010600030101010101" pitchFamily="2" charset="-122"/>
              </a:rPr>
              <a:pPr/>
              <a:t>55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83E9C805-EBC2-4BEF-BB94-A70536112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8122097-B0FE-4684-B64A-7C1F700A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类属函数在程序中的实现：指针、函数模板</a:t>
            </a:r>
            <a:endParaRPr lang="en-US" altLang="zh-CN"/>
          </a:p>
          <a:p>
            <a:r>
              <a:rPr lang="en-US" altLang="zh-CN"/>
              <a:t>bool compare(const void *p1,const void *p2)</a:t>
            </a:r>
          </a:p>
          <a:p>
            <a:endParaRPr lang="en-US" altLang="zh-CN"/>
          </a:p>
          <a:p>
            <a:r>
              <a:rPr lang="zh-CN" altLang="en-US"/>
              <a:t>类属类型在程序中的实现：</a:t>
            </a:r>
            <a:r>
              <a:rPr lang="en-US" altLang="zh-CN"/>
              <a:t>union</a:t>
            </a:r>
            <a:r>
              <a:rPr lang="zh-CN" altLang="en-US"/>
              <a:t>、类模板</a:t>
            </a:r>
            <a:endParaRPr lang="en-US" altLang="zh-CN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417FC2D-70CD-450A-84A4-ED1F451EE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465DE70-FFBF-45A7-89BF-C99E7D513628}" type="slidenum">
              <a:rPr lang="zh-CN" altLang="en-US" smtClean="0">
                <a:ea typeface="宋体" panose="02010600030101010101" pitchFamily="2" charset="-122"/>
              </a:rPr>
              <a:pPr/>
              <a:t>7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A9CF8899-308E-4CBB-825C-DAD97A861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5E1400A4-0D0C-41BD-A14B-6E8A1F8A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对象和消息的多态</a:t>
            </a:r>
            <a:r>
              <a:rPr lang="en-US" altLang="zh-CN" dirty="0"/>
              <a:t>=</a:t>
            </a:r>
            <a:r>
              <a:rPr lang="zh-CN" altLang="en-US" dirty="0"/>
              <a:t>动态绑定</a:t>
            </a:r>
            <a:r>
              <a:rPr lang="en-US" altLang="zh-CN" dirty="0"/>
              <a:t>=</a:t>
            </a:r>
            <a:r>
              <a:rPr lang="zh-CN" altLang="en-US" dirty="0"/>
              <a:t>虚函数表指针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9651E581-963F-4E99-8876-87D065AF2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CECB7FD-B24A-4112-9685-D42EEF86C876}" type="slidenum">
              <a:rPr lang="zh-CN" altLang="en-US" smtClean="0">
                <a:ea typeface="宋体" panose="02010600030101010101" pitchFamily="2" charset="-122"/>
              </a:rPr>
              <a:pPr/>
              <a:t>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B3A1F9A7-270B-4460-9728-2ADCE7D5E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BC61E7F6-FA73-4937-BA4A-96B89DFD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优势的分类：</a:t>
            </a:r>
            <a:endParaRPr lang="en-US" altLang="zh-CN"/>
          </a:p>
          <a:p>
            <a:r>
              <a:rPr lang="en-US" altLang="zh-CN"/>
              <a:t>12</a:t>
            </a:r>
            <a:r>
              <a:rPr lang="zh-CN" altLang="en-US"/>
              <a:t>点是对类</a:t>
            </a:r>
            <a:r>
              <a:rPr lang="en-US" altLang="zh-CN"/>
              <a:t>/</a:t>
            </a:r>
            <a:r>
              <a:rPr lang="zh-CN" altLang="en-US"/>
              <a:t>对象本身来说</a:t>
            </a:r>
            <a:endParaRPr lang="en-US" altLang="zh-CN"/>
          </a:p>
          <a:p>
            <a:r>
              <a:rPr lang="en-US" altLang="zh-CN"/>
              <a:t>45</a:t>
            </a:r>
            <a:r>
              <a:rPr lang="zh-CN" altLang="en-US"/>
              <a:t>点是对调用者来说</a:t>
            </a: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4AB3E1A6-9F41-4189-9541-C54AA84EA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9A88AB9-C215-4114-9503-ACCC5D0B5255}" type="slidenum">
              <a:rPr lang="zh-CN" altLang="en-US" smtClean="0">
                <a:ea typeface="宋体" panose="02010600030101010101" pitchFamily="2" charset="-122"/>
              </a:rPr>
              <a:pPr/>
              <a:t>9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B37B0877-A742-4A4E-A5AB-CEF05EB7A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86062B2-2D62-428E-A4BA-13F0A6FD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private</a:t>
            </a:r>
            <a:r>
              <a:rPr lang="zh-CN" altLang="en-US"/>
              <a:t>举例：银行的内部信息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702C4075-876F-47D5-8EE0-FB7456632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FE7CCC6-8123-4036-90A1-D26CBF6BDD63}" type="slidenum">
              <a:rPr lang="zh-CN" altLang="en-US" smtClean="0">
                <a:ea typeface="宋体" panose="02010600030101010101" pitchFamily="2" charset="-122"/>
              </a:rPr>
              <a:pPr/>
              <a:t>14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8C5866C0-DA57-4DD6-AB81-0BAB5D173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B5988498-0828-46DF-8F8A-7858ECEAE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init push pop</a:t>
            </a:r>
            <a:r>
              <a:rPr lang="zh-CN" altLang="en-US"/>
              <a:t>都封装在</a:t>
            </a:r>
            <a:r>
              <a:rPr lang="en-US" altLang="zh-CN"/>
              <a:t>st</a:t>
            </a:r>
            <a:r>
              <a:rPr lang="zh-CN" altLang="en-US"/>
              <a:t>里面了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6DCF3E58-3B60-45BA-93FC-77E82D87D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FAC2DC6-C49C-48EC-B271-BEAE4122402C}" type="slidenum">
              <a:rPr lang="zh-CN" altLang="en-US" smtClean="0">
                <a:ea typeface="宋体" panose="02010600030101010101" pitchFamily="2" charset="-122"/>
              </a:rPr>
              <a:pPr/>
              <a:t>16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19EE3AA8-66E4-47F9-90D0-B59A94EAA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350E7A1D-CFBF-4B1D-817D-150D1119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普通闰年</a:t>
            </a:r>
            <a:r>
              <a:rPr lang="en-US" altLang="zh-CN"/>
              <a:t>:</a:t>
            </a:r>
            <a:r>
              <a:rPr lang="zh-CN" altLang="en-US"/>
              <a:t>能被</a:t>
            </a:r>
            <a:r>
              <a:rPr lang="en-US" altLang="zh-CN"/>
              <a:t>4</a:t>
            </a:r>
            <a:r>
              <a:rPr lang="zh-CN" altLang="en-US"/>
              <a:t>整除但不能被</a:t>
            </a:r>
            <a:r>
              <a:rPr lang="en-US" altLang="zh-CN"/>
              <a:t>100</a:t>
            </a:r>
            <a:r>
              <a:rPr lang="zh-CN" altLang="en-US"/>
              <a:t>整除的年份为普通闰年。（如</a:t>
            </a:r>
            <a:r>
              <a:rPr lang="en-US" altLang="zh-CN"/>
              <a:t>2004</a:t>
            </a:r>
            <a:r>
              <a:rPr lang="zh-CN" altLang="en-US"/>
              <a:t>年就是闰年，</a:t>
            </a:r>
            <a:r>
              <a:rPr lang="en-US" altLang="zh-CN"/>
              <a:t>1999</a:t>
            </a:r>
            <a:r>
              <a:rPr lang="zh-CN" altLang="en-US"/>
              <a:t>年不是闰年）；</a:t>
            </a:r>
          </a:p>
          <a:p>
            <a:r>
              <a:rPr lang="zh-CN" altLang="en-US"/>
              <a:t>世纪闰年</a:t>
            </a:r>
            <a:r>
              <a:rPr lang="en-US" altLang="zh-CN"/>
              <a:t>:</a:t>
            </a:r>
            <a:r>
              <a:rPr lang="zh-CN" altLang="en-US"/>
              <a:t>能被</a:t>
            </a:r>
            <a:r>
              <a:rPr lang="en-US" altLang="zh-CN"/>
              <a:t>400</a:t>
            </a:r>
            <a:r>
              <a:rPr lang="zh-CN" altLang="en-US"/>
              <a:t>整除的为世纪闰年。（如</a:t>
            </a:r>
            <a:r>
              <a:rPr lang="en-US" altLang="zh-CN"/>
              <a:t>2000</a:t>
            </a:r>
            <a:r>
              <a:rPr lang="zh-CN" altLang="en-US"/>
              <a:t>年是世纪闰年，</a:t>
            </a:r>
            <a:r>
              <a:rPr lang="en-US" altLang="zh-CN"/>
              <a:t>1900</a:t>
            </a:r>
            <a:r>
              <a:rPr lang="zh-CN" altLang="en-US"/>
              <a:t>年不是世纪闰年）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85AECF3A-D8A9-4A68-9255-E2C32FB4B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65A5A60-DA20-449E-9180-17009FD3AE92}" type="slidenum">
              <a:rPr lang="zh-CN" altLang="en-US" smtClean="0">
                <a:ea typeface="宋体" panose="02010600030101010101" pitchFamily="2" charset="-122"/>
              </a:rPr>
              <a:pPr/>
              <a:t>20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0E7B57A-2E18-4A47-89B7-4A837492B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A2225BFF-63E3-4BB9-A198-2CB8F9A3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10B0986-BCDA-4872-BAB8-AB36A9A79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DDD72DB-93C1-4FDD-B46B-CF8B0564D42F}" type="slidenum">
              <a:rPr lang="zh-CN" altLang="en-US" smtClean="0">
                <a:ea typeface="宋体" panose="02010600030101010101" pitchFamily="2" charset="-122"/>
              </a:rPr>
              <a:pPr/>
              <a:t>21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58D2C3-DE6D-4C0A-BA32-E8F155AB9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7858EA-9E07-44B9-8F40-D854A1A4A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0565D6-2680-4BFF-BB55-0CE0922DF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7CB9-AF12-4576-BBBE-5E93962520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39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AAC85C-BA14-4FA1-A8F4-6366AAE09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F1DB0C-4197-401F-A4EA-8CEE64419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35E5F9-77AF-480C-86B2-124BF0A05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65663-4551-48C7-9064-C697A29DB3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3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55C9D4-34CC-4EAB-A10B-58955A981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EB3FE6-9585-4588-BADA-0CF15FFD8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11355E-1333-469A-BB18-25BD06784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C45C4-2417-46E5-B4FA-B8D3640ADB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170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F33E02-4F57-43DF-9915-C4758A0B9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C4B586-12A3-49B3-8178-81F5D4B46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3149B-EDE3-4EDA-839A-859F5D196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650B-9D03-40E1-A5A7-1D440594DE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25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24F08F-799F-43DF-988C-D16623AC64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53AF67-F4D5-47FC-9703-AAF40861E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92123A-E9D2-4128-AE27-994BE2F38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F2CAB-3307-4861-88A5-7C11CABB3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1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03E99-4A48-421C-A029-FC69FE8ACF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C98543-FB15-4CD8-B78C-76668FF83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8E4CEE-346B-4BCB-AB0F-3DE155875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526F-A016-411B-923B-BD10B9EAA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12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119C1-4400-4FCF-B0F5-DF30AC184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05F3C-6385-4987-914E-F4299AF5B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1B893-BF03-49B9-95D3-7F38945C2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CD1FA-BF4D-469E-A6CF-3CF9461F93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28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54A7AC-A3E8-4FB0-9806-221771AE1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9952D2-53A8-482E-A2EE-3FE4480BB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E53E1C-7F33-424F-A858-7E8A1FEA7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8776C-2CB7-4853-B954-D650D69B90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342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46E42D-E7F9-41AA-9078-8876E9A78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13CE2F-781C-4C9C-87EB-C937FAD9E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1187F5-EFD7-41C7-ABF3-488E5D6FD7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8AAF2-CE65-41FB-97CE-D15A53AB6D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1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A09A18-BB26-4988-A893-B25579E4D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337AD05-B9DF-4A39-A363-AABFFD88B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A43954-F1B6-4370-8750-082EF7ADB8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13D-E1A8-4283-94E0-D1FCFEC9B6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43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DDA3-4C34-456F-B728-3787CD4268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C16F1-308F-41C3-9230-8920AC9DF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403C3-2CA8-464C-9988-976A65B316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5200C-5528-4F3B-8619-98CB325669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10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938D9B-24EF-45A0-9762-1A8898CDB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02BC1B-1540-4E4E-B2D7-A76D4BD3D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AF127-1EC1-47EE-8098-A59D08E97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E28A5-9F8A-4EC6-B1F8-D827DC22E9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961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BDAD6-43AF-4631-906C-620A304FB5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CB0344-1E96-4AA6-94A4-BDDD8D813E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4C798D-EE30-46EE-A06C-7A8E65317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F5AF9-6DC3-44C4-B58A-AA9F25EBEE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283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80A4D1-938A-4E50-8A44-3A93AE53B7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068227-4586-4EDE-A449-52EF94E91A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075172-B7A8-401D-B3E7-EF96CBECE1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7E042-DCCE-4688-A876-C681846D9E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0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252EB8-0132-4B88-ACD9-FF0105CFD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BC60DB-BAB3-47FD-AE8F-BFACCDFF6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91C90B-289D-41F3-8081-4ECAE2CAC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BC41C-D09B-495C-AA12-123051DEA8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80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7CB9-AF12-4576-BBBE-5E93962520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85965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E28A5-9F8A-4EC6-B1F8-D827DC22E94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90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37FC-8CEB-4D64-8723-7DCB9877FFB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574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3FCAC-25F0-4143-A6AA-D2FE5C76DB7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874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DA495-1298-4149-B8DA-6CFC2F8C78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756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24C8D-0CAB-4B47-81C3-C62839CBAC9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314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0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6AAB38-530B-4E67-97A8-15F2DF5EF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5B508A-DF37-43EB-A96A-68E7113AA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464036-AB76-4FF9-8834-8F3B47A83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37FC-8CEB-4D64-8723-7DCB9877FF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76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DFDAC-2823-4B34-A773-AF77DD87DE9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0517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C5ED-4912-4AB6-8FD2-FC46CA56FDA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82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65663-4551-48C7-9064-C697A29DB37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533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C45C4-2417-46E5-B4FA-B8D3640ADB4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560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CCE33-1D10-4143-AD58-64499DD787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2EF69-75EB-4CBA-847F-0EA32597E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4EE45-4E19-4197-AA5D-95693786E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2935F-3FA7-41ED-9E4B-B3F4FFF8BE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3FCAC-25F0-4143-A6AA-D2FE5C76DB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92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8AE1AE-046A-447F-9CA4-C0F687EE1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153F17-1687-428B-A340-E0D683193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B0D9B69-ACC3-4E5F-9357-1C9EC995DA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DA495-1298-4149-B8DA-6CFC2F8C78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C7EE2B-D483-47EC-8D87-20433F452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B4AD40-76A5-4BED-93E8-59EEED258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ECE8C2-269F-4C4B-A01C-35FAAB882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24C8D-0CAB-4B47-81C3-C62839CBAC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15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695586-8F17-4970-A574-18DA3BDF1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E36BD6B-813E-4886-B568-62C95F112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A03D85-CE74-4133-BD64-17E995093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D2FB-E518-4625-B15F-560D502CB3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02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27EE3-5AC9-4782-83D2-38023933E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6A3CC-D719-418F-996F-3649188C3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7AD2A-958C-4514-BA4E-065F8375F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DFDAC-2823-4B34-A773-AF77DD87DE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1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2E528-1FE0-43A8-AFBF-F92188597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ED527-A43C-42EF-A19C-BC7405AB4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7ABE6-C1D6-4331-BFA2-143D143FF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C5ED-4912-4AB6-8FD2-FC46CA56FD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53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73FE6A-1868-4ADC-8C5C-2FEA67C3D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A92BD62-8CD6-4992-90E1-0B34E38D8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61CA863-DBCE-4C9B-8E49-69ECF08ED5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7FB3BC-AA17-4DFF-AE90-0309A01372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E95485-964A-4F5E-AB61-D1794F1AA8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FCCE33-1D10-4143-AD58-64499DD787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6F6CD7A-2920-488E-AFB0-A52B678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D8F63648-F1ED-4D3F-834F-22C129CF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DBE5A8DB-6051-4CA4-B82A-19BBAE8B3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C718F320-FB9C-420E-8623-64C972731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>
            <a:extLst>
              <a:ext uri="{FF2B5EF4-FFF2-40B4-BE49-F238E27FC236}">
                <a16:creationId xmlns:a16="http://schemas.microsoft.com/office/drawing/2014/main" id="{6D006712-80EA-4412-B22B-5348596C9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Oval 8">
            <a:extLst>
              <a:ext uri="{FF2B5EF4-FFF2-40B4-BE49-F238E27FC236}">
                <a16:creationId xmlns:a16="http://schemas.microsoft.com/office/drawing/2014/main" id="{050F6FD7-688F-4BE9-8582-C3CCCCB2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Oval 9">
            <a:extLst>
              <a:ext uri="{FF2B5EF4-FFF2-40B4-BE49-F238E27FC236}">
                <a16:creationId xmlns:a16="http://schemas.microsoft.com/office/drawing/2014/main" id="{DA2DC59A-3AE4-4502-8B0C-D4FC32C7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Oval 10">
            <a:extLst>
              <a:ext uri="{FF2B5EF4-FFF2-40B4-BE49-F238E27FC236}">
                <a16:creationId xmlns:a16="http://schemas.microsoft.com/office/drawing/2014/main" id="{E3D011B0-4CE0-410D-BA5F-0A0767A6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92E34D8A-C0C3-462E-90CD-6432ECC28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3C389CAD-D75D-4D86-B957-19312A937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endParaRPr lang="zh-CN" altLang="zh-CN"/>
          </a:p>
        </p:txBody>
      </p:sp>
      <p:sp>
        <p:nvSpPr>
          <p:cNvPr id="2056" name="Rectangle 4">
            <a:extLst>
              <a:ext uri="{FF2B5EF4-FFF2-40B4-BE49-F238E27FC236}">
                <a16:creationId xmlns:a16="http://schemas.microsoft.com/office/drawing/2014/main" id="{D5FFBDDC-8A3E-4F57-92D4-FF1D86EB17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DA74A8E7-E2EB-44D7-87CB-98E98AC878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6">
            <a:extLst>
              <a:ext uri="{FF2B5EF4-FFF2-40B4-BE49-F238E27FC236}">
                <a16:creationId xmlns:a16="http://schemas.microsoft.com/office/drawing/2014/main" id="{717D7090-2C79-4451-A7A9-E936E54AAC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34B070-B12D-4344-98AC-8762B94C45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FCCE33-1D10-4143-AD58-64499DD787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362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2023-2024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EE220B2-999B-4039-8B9F-87A68D4A74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388" y="259959"/>
            <a:ext cx="6357937" cy="113982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例：栈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B33519F-8AEA-4222-9D07-9C45A98010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0706" y="1768731"/>
            <a:ext cx="8002588" cy="3844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是一种由若干个具有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线性次序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的元素所构成的复合数据。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两种操作：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退栈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，并且这两个操作必须在栈的同一端（称为栈顶，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）进行，它具有后进先出（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Last In First Out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，简称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LIFO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）的性质。 </a:t>
            </a: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FA72BBD0-5485-44A7-A8F2-D8E7237F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91" y="4509120"/>
            <a:ext cx="2735263" cy="503238"/>
          </a:xfrm>
          <a:prstGeom prst="rect">
            <a:avLst/>
          </a:prstGeom>
          <a:solidFill>
            <a:schemeClr val="accent1"/>
          </a:solidFill>
          <a:ln w="381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6" name="Line 7">
            <a:extLst>
              <a:ext uri="{FF2B5EF4-FFF2-40B4-BE49-F238E27FC236}">
                <a16:creationId xmlns:a16="http://schemas.microsoft.com/office/drawing/2014/main" id="{A2499920-90D0-4ADC-9AC2-0A06510A3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6791" y="4509120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7" name="Line 8">
            <a:extLst>
              <a:ext uri="{FF2B5EF4-FFF2-40B4-BE49-F238E27FC236}">
                <a16:creationId xmlns:a16="http://schemas.microsoft.com/office/drawing/2014/main" id="{E11C1D26-FC10-4E3A-A9C7-7772D860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591" y="4509120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8" name="Line 9">
            <a:extLst>
              <a:ext uri="{FF2B5EF4-FFF2-40B4-BE49-F238E27FC236}">
                <a16:creationId xmlns:a16="http://schemas.microsoft.com/office/drawing/2014/main" id="{79B21DA5-DEF6-4F23-9940-347F82DE6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554" y="4509120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9" name="Line 10">
            <a:extLst>
              <a:ext uri="{FF2B5EF4-FFF2-40B4-BE49-F238E27FC236}">
                <a16:creationId xmlns:a16="http://schemas.microsoft.com/office/drawing/2014/main" id="{AD5FB04C-BE0E-430D-8534-07707DEDE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454" y="4509120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Line 11">
            <a:extLst>
              <a:ext uri="{FF2B5EF4-FFF2-40B4-BE49-F238E27FC236}">
                <a16:creationId xmlns:a16="http://schemas.microsoft.com/office/drawing/2014/main" id="{6B31CFC4-2774-4DAA-A396-086849883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4354" y="5012358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" name="Text Box 12">
            <a:extLst>
              <a:ext uri="{FF2B5EF4-FFF2-40B4-BE49-F238E27FC236}">
                <a16:creationId xmlns:a16="http://schemas.microsoft.com/office/drawing/2014/main" id="{1A62BE75-8CC2-4954-9A36-3E947228C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016" y="5312395"/>
            <a:ext cx="690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</a:p>
        </p:txBody>
      </p:sp>
      <p:sp>
        <p:nvSpPr>
          <p:cNvPr id="17414" name="Text Box 13">
            <a:extLst>
              <a:ext uri="{FF2B5EF4-FFF2-40B4-BE49-F238E27FC236}">
                <a16:creationId xmlns:a16="http://schemas.microsoft.com/office/drawing/2014/main" id="{56D8E11B-366D-4EE7-AFFB-AF6EF7E5A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450912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06F0B-93BC-47EC-B3AF-6A0B28FC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F6BBEF-C500-4F3D-938B-8FF7792A82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4395"/>
            <a:ext cx="7620000" cy="132715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过程式程序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34BB17-9D98-401F-90D2-EFB504F5DA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97062" y="1635735"/>
            <a:ext cx="5349875" cy="4308475"/>
          </a:xfrm>
          <a:ln w="28575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&lt;iostream&gt;</a:t>
            </a:r>
            <a:endParaRPr lang="en-US" altLang="zh-CN" sz="20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定义栈数据类型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STACK_SIZE=100;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buffer[STACK_SIZE];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初始化栈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s.top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EC64B9-BC3B-425A-B498-91965F38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470912C-586F-4619-943C-4C97ED56C4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70" y="1578092"/>
            <a:ext cx="4608512" cy="4954354"/>
          </a:xfr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入栈操作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push(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 &amp;s,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dirty="0">
                <a:cs typeface="Times New Roman" panose="02020603050405020304" pitchFamily="18" charset="0"/>
              </a:rPr>
              <a:t> (</a:t>
            </a:r>
            <a:r>
              <a:rPr lang="en-GB" altLang="en-US" sz="200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dirty="0">
                <a:cs typeface="Times New Roman" panose="02020603050405020304" pitchFamily="18" charset="0"/>
              </a:rPr>
              <a:t> == STACK_SIZE-1)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{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“Stack is overflow.\n”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{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dirty="0">
                <a:cs typeface="Times New Roman" panose="02020603050405020304" pitchFamily="18" charset="0"/>
              </a:rPr>
              <a:t>++;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 err="1">
                <a:cs typeface="Times New Roman" panose="02020603050405020304" pitchFamily="18" charset="0"/>
              </a:rPr>
              <a:t>s.buffer</a:t>
            </a:r>
            <a:r>
              <a:rPr lang="en-GB" altLang="en-US" sz="2000" dirty="0">
                <a:cs typeface="Times New Roman" panose="02020603050405020304" pitchFamily="18" charset="0"/>
              </a:rPr>
              <a:t>[</a:t>
            </a:r>
            <a:r>
              <a:rPr lang="en-GB" altLang="en-US" sz="200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dirty="0">
                <a:cs typeface="Times New Roman" panose="02020603050405020304" pitchFamily="18" charset="0"/>
              </a:rPr>
              <a:t>] =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E91FE4-7F80-421C-89E7-0C8EE0DA0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03" y="1578092"/>
            <a:ext cx="4312667" cy="49543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出栈操作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kern="0" dirty="0">
                <a:cs typeface="Times New Roman" panose="02020603050405020304" pitchFamily="18" charset="0"/>
              </a:rPr>
              <a:t> pop(</a:t>
            </a:r>
            <a:r>
              <a:rPr lang="en-GB" altLang="en-US" sz="2000" kern="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  <a:r>
              <a:rPr lang="en-GB" altLang="en-US" sz="2000" kern="0" dirty="0">
                <a:cs typeface="Times New Roman" panose="02020603050405020304" pitchFamily="18" charset="0"/>
              </a:rPr>
              <a:t> &amp;s,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kern="0" dirty="0">
                <a:cs typeface="Times New Roman" panose="02020603050405020304" pitchFamily="18" charset="0"/>
              </a:rPr>
              <a:t> &amp;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i</a:t>
            </a:r>
            <a:r>
              <a:rPr lang="en-GB" altLang="en-US" sz="2000" kern="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{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kern="0" dirty="0">
                <a:cs typeface="Times New Roman" panose="02020603050405020304" pitchFamily="18" charset="0"/>
              </a:rPr>
              <a:t> (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kern="0" dirty="0">
                <a:cs typeface="Times New Roman" panose="02020603050405020304" pitchFamily="18" charset="0"/>
              </a:rPr>
              <a:t> == -1)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{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kern="0" dirty="0">
                <a:cs typeface="Times New Roman" panose="02020603050405020304" pitchFamily="18" charset="0"/>
              </a:rPr>
              <a:t> &lt;&lt;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“Stack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empty.\n”</a:t>
            </a:r>
            <a:r>
              <a:rPr lang="en-GB" altLang="en-US" sz="2000" kern="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kern="0" dirty="0">
                <a:cs typeface="Times New Roman" panose="02020603050405020304" pitchFamily="18" charset="0"/>
              </a:rPr>
              <a:t>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i</a:t>
            </a:r>
            <a:r>
              <a:rPr lang="en-GB" altLang="en-US" sz="2000" kern="0" dirty="0">
                <a:cs typeface="Times New Roman" panose="02020603050405020304" pitchFamily="18" charset="0"/>
              </a:rPr>
              <a:t> =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s.buffer</a:t>
            </a:r>
            <a:r>
              <a:rPr lang="en-GB" altLang="en-US" sz="2000" kern="0" dirty="0">
                <a:cs typeface="Times New Roman" panose="02020603050405020304" pitchFamily="18" charset="0"/>
              </a:rPr>
              <a:t>[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kern="0" dirty="0">
                <a:cs typeface="Times New Roman" panose="02020603050405020304" pitchFamily="18" charset="0"/>
              </a:rPr>
              <a:t>];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kern="0" dirty="0">
                <a:cs typeface="Times New Roman" panose="02020603050405020304" pitchFamily="18" charset="0"/>
              </a:rPr>
              <a:t>--;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kern="0" dirty="0">
                <a:cs typeface="Times New Roman" panose="02020603050405020304" pitchFamily="18" charset="0"/>
              </a:rPr>
              <a:t>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}</a:t>
            </a:r>
            <a:endParaRPr lang="en-US" altLang="zh-CN" sz="2000" kern="0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9A0CC1-D426-45BF-B78C-62459507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52400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过程式程序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BCFF91-E984-4436-AA75-9BD68499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uiExpand="1" build="p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5845C02-7F92-4BDE-9A5B-995DF97EA0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1680" y="2354262"/>
            <a:ext cx="5375275" cy="2149475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使用栈类型数据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init</a:t>
            </a:r>
            <a:r>
              <a:rPr lang="en-GB" altLang="en-US" sz="2000" dirty="0">
                <a:cs typeface="Times New Roman" panose="02020603050405020304" pitchFamily="18" charset="0"/>
              </a:rPr>
              <a:t>(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);   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进行初始化。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push(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cs typeface="Times New Roman" panose="02020603050405020304" pitchFamily="18" charset="0"/>
              </a:rPr>
              <a:t>12);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放进栈。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pop(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, x);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把栈顶元素退栈并存入变量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4A4F30-2A89-465E-B831-01886D84F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52400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过程式程序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308C54-CCD4-404C-8ECB-6DF23FC9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E7BB35AB-1792-44F4-94CA-6789BE550D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9712" y="1610870"/>
            <a:ext cx="4584700" cy="4457700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&lt;iostream&gt;</a:t>
            </a:r>
            <a:endParaRPr lang="en-US" altLang="zh-CN" sz="2000" dirty="0">
              <a:solidFill>
                <a:srgbClr val="FF99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dirty="0">
                <a:cs typeface="Times New Roman" panose="02020603050405020304" pitchFamily="18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定义栈数据类型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STACK_SIZE=100;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cs typeface="Times New Roman" panose="02020603050405020304" pitchFamily="18" charset="0"/>
              </a:rPr>
              <a:t>  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US" altLang="en-US" sz="2000" dirty="0">
                <a:cs typeface="Times New Roman" panose="02020603050405020304" pitchFamily="18" charset="0"/>
              </a:rPr>
              <a:t>: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top;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buffer[STACK_SIZE];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Stack() { top = -1; }  </a:t>
            </a:r>
            <a:r>
              <a:rPr lang="en-US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push(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pop(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&amp;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0662AC-6400-4590-B106-1ABB21CF3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33349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F01622-C90C-4FFD-BD55-EC97E957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9526433-90E6-407F-8C36-1085619B3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292" y="1587500"/>
            <a:ext cx="4648724" cy="4249737"/>
          </a:xfr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::push(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{ 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if (top == STACK_SIZE-1)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{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“Stack is overflow.\n”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false;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}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{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top++;   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buffer[top] =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true;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}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752641-0B80-4A1C-997A-930FD957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371" y="1598026"/>
            <a:ext cx="4316375" cy="424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  <a:r>
              <a:rPr lang="en-GB" altLang="en-US" sz="2000" kern="0" dirty="0">
                <a:cs typeface="Times New Roman" panose="02020603050405020304" pitchFamily="18" charset="0"/>
              </a:rPr>
              <a:t>::pop(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kern="0" dirty="0">
                <a:cs typeface="Times New Roman" panose="02020603050405020304" pitchFamily="18" charset="0"/>
              </a:rPr>
              <a:t> &amp;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i</a:t>
            </a:r>
            <a:r>
              <a:rPr lang="en-GB" altLang="en-US" sz="2000" kern="0" dirty="0">
                <a:cs typeface="Times New Roman" panose="02020603050405020304" pitchFamily="18" charset="0"/>
              </a:rPr>
              <a:t>)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{ 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kern="0" dirty="0">
                <a:cs typeface="Times New Roman" panose="02020603050405020304" pitchFamily="18" charset="0"/>
              </a:rPr>
              <a:t> (top == -1)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{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kern="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“Stack is empty.\n”</a:t>
            </a:r>
            <a:r>
              <a:rPr lang="en-GB" altLang="en-US" sz="2000" kern="0" dirty="0">
                <a:cs typeface="Times New Roman" panose="02020603050405020304" pitchFamily="18" charset="0"/>
              </a:rPr>
              <a:t>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kern="0" dirty="0">
                <a:cs typeface="Times New Roman" panose="02020603050405020304" pitchFamily="18" charset="0"/>
              </a:rPr>
              <a:t> false;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}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{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i</a:t>
            </a:r>
            <a:r>
              <a:rPr lang="en-GB" altLang="en-US" sz="2000" kern="0" dirty="0">
                <a:cs typeface="Times New Roman" panose="02020603050405020304" pitchFamily="18" charset="0"/>
              </a:rPr>
              <a:t> = buffer[top]; 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top--;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kern="0" dirty="0">
                <a:cs typeface="Times New Roman" panose="02020603050405020304" pitchFamily="18" charset="0"/>
              </a:rPr>
              <a:t> true;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}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}</a:t>
            </a:r>
            <a:endParaRPr lang="en-US" altLang="zh-CN" sz="2000" kern="0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BDDA8B-44D5-442F-AC19-BB20FCE3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4107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8A5074-B3B0-4317-B0A5-C1195FEB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363D5CBE-1945-4578-959D-80BFE470B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7604" y="2132856"/>
            <a:ext cx="7128792" cy="3318421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使用栈类型数据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; 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调用构造函数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st.Stack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进行初始化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st.push</a:t>
            </a:r>
            <a:r>
              <a:rPr lang="en-GB" altLang="en-US" sz="2000" dirty="0">
                <a:cs typeface="Times New Roman" panose="02020603050405020304" pitchFamily="18" charset="0"/>
              </a:rPr>
              <a:t>(12);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放进栈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st.pop</a:t>
            </a:r>
            <a:r>
              <a:rPr lang="en-GB" altLang="en-US" sz="2000" dirty="0">
                <a:cs typeface="Times New Roman" panose="02020603050405020304" pitchFamily="18" charset="0"/>
              </a:rPr>
              <a:t>(x);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把栈顶元素退栈并存入变量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st.top</a:t>
            </a:r>
            <a:r>
              <a:rPr lang="en-GB" altLang="en-US" sz="2000" dirty="0">
                <a:cs typeface="Times New Roman" panose="02020603050405020304" pitchFamily="18" charset="0"/>
              </a:rPr>
              <a:t> = -1;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st.top</a:t>
            </a:r>
            <a:r>
              <a:rPr lang="en-GB" altLang="en-US" sz="2000" dirty="0">
                <a:cs typeface="Times New Roman" panose="02020603050405020304" pitchFamily="18" charset="0"/>
              </a:rPr>
              <a:t> ++;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st.buffer</a:t>
            </a:r>
            <a:r>
              <a:rPr lang="en-GB" altLang="en-US" sz="2000" dirty="0">
                <a:cs typeface="Times New Roman" panose="02020603050405020304" pitchFamily="18" charset="0"/>
              </a:rPr>
              <a:t>[</a:t>
            </a:r>
            <a:r>
              <a:rPr lang="en-GB" altLang="en-US" sz="2000" dirty="0" err="1">
                <a:cs typeface="Times New Roman" panose="02020603050405020304" pitchFamily="18" charset="0"/>
              </a:rPr>
              <a:t>st.top</a:t>
            </a:r>
            <a:r>
              <a:rPr lang="en-GB" altLang="en-US" sz="2000" dirty="0">
                <a:cs typeface="Times New Roman" panose="02020603050405020304" pitchFamily="18" charset="0"/>
              </a:rPr>
              <a:t>] = 12;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750F9C-66CB-4542-B46F-8CB0EF74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33349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ACE7CE-2A57-4B0D-8DDE-E7C04CFB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7E924FA4-405C-4422-AE86-513204B8E1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12491"/>
            <a:ext cx="8229600" cy="44227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两种解决方案的不同：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需要显式地对栈进行初始化，方案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则是隐式地（自动）进行初始化。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中，数据和操作（函数）相互独立，数据是作为参数传给函数；而在方案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中，数据和操作构成了一个整体，数据操作是数据定义的一部分。 </a:t>
            </a: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中，数据的表示对数据的使用者是公开的，对栈的操作可以通过所提供的函数来实现，也可以直接在栈的数据表示上进行；而在方案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中，只能通过提供的函数来操作栈。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F8AC8-0636-42AF-8744-F6EA299B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612" y="72183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3A097-A507-4F5A-9F15-6503D27A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F5D1405-66BF-4907-8876-7A08B9CCC5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8562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45D6BA8-AB42-4810-B212-04F6912E1F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988840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C1F0DC-EA67-4AEC-ADD4-AC04A6C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487EF4AB-6992-4443-B6AE-02FD6A5694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2781" y="1606507"/>
            <a:ext cx="7818437" cy="4868863"/>
          </a:xfrm>
        </p:spPr>
        <p:txBody>
          <a:bodyPr/>
          <a:lstStyle/>
          <a:p>
            <a:pPr marL="360363" indent="-360363"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的类是一种用户自定义类型。对象构成了面向对象程序的基本单位，而对象的特征则由相应的类来描述。</a:t>
            </a:r>
          </a:p>
          <a:p>
            <a:pPr marL="360363" indent="-360363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定义的形式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如下：</a:t>
            </a:r>
          </a:p>
          <a:p>
            <a:pPr marL="825500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类名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 { 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成员描述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 ;</a:t>
            </a:r>
          </a:p>
          <a:p>
            <a:pPr marL="825500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其中，类的成员包括：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数据成员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成员函数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25500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类的定义构成了一个作用域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类作用域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在其中定义的标识符只能在类的内部访问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当类使用与其成员重名的全局标识符时，需要在该全局标识符前面加上 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</a:p>
          <a:p>
            <a:pPr marL="4254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E5077D-9241-4CC7-9638-E88FC0E16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777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AD5746-B2A3-4388-8363-1A82A9AF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第六章 类和对象</a:t>
            </a:r>
            <a:endParaRPr lang="zh-CN" altLang="zh-CN" sz="48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CD5D1-72A3-46F3-B799-5D09D47EAC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260648"/>
            <a:ext cx="7200800" cy="113982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例：一个日期类的定义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B4133F2-AA20-45D3-9B63-106F53DD47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580897"/>
            <a:ext cx="8712770" cy="5124704"/>
          </a:xfr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set(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year = y;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month = m;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day = d;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is_leap_year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(year%4 == 0 &amp;&amp; year%100 != 0) || (year%400==0);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print()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&lt;&lt; year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"."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&lt;&lt; month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"."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&lt;&lt;day;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year, month, day;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351963-0E12-44CA-B9B2-D00F9EF0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716F78F2-04D3-4628-BF52-6D075A35C4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1987" y="1916832"/>
            <a:ext cx="7820025" cy="3459163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数据成员的定义格式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与非成员数据的定义格式相同，但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定义数据成员时不允许进行初始化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在构造函数中初始化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{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x=0;    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GB" altLang="en-US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y=0.0;    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......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};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19EC57-E24C-4102-A449-8F9A73D9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185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数据成员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4E4070-FA20-49D3-886B-235AEB09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D82B5DE-7F27-4D7C-B27B-C454E09243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7" y="1526337"/>
            <a:ext cx="8785225" cy="51943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数据成员的类型可以是任意的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除外）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但在定义一个数据成员的类型时，如果该类型的定义未见到或未定义完，则该数据成员的类型只能是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指针或引用类型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例如：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	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//A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是在程序其它地方定义的类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   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，未见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还未定义完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  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*q;  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&amp;aa;  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&amp;bb;  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   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8FA66-211C-4285-9E20-2B271587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7377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数据成员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97FC3A-4D62-438A-ACDF-CEDDBCD9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B73DCD7A-F53D-4CB7-9C0B-D183ED804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76375"/>
            <a:ext cx="8210550" cy="52292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成员函数的定义格式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非成员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的定义格式相同，并且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可放在类定义的内部或外部。位于类定义的外部时，函数名需要使用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::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来受限。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{   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void f() { ... }  </a:t>
            </a:r>
            <a:r>
              <a:rPr lang="en-US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//1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位于类定义的内部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};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class 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{   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void f();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};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void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A::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f() { ... }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//2.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位于类定义的外部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708C14-6FFB-4ACB-A9B9-959DE0CB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398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447103-0C0D-4353-A165-28B59B62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5026EE7-2EE5-4B65-B899-4174E83296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00994"/>
            <a:ext cx="8151812" cy="457358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类的成员函数是可以重载的（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析构函数除外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），它遵循一般函数的重载规则。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	  ......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......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A839D-524F-4B77-A88C-4995BDB1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35C7C9-6E8E-48A1-A1C2-71FA2789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524E4430-8507-40F5-80DD-BC0E124358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700808"/>
            <a:ext cx="8640960" cy="403225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成员访问控制修饰符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来限制对成员的访问：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：成员的访问不受限制，即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构成了类提供给外界使用的接口。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：成员只能在本类或友元中访问。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类的内部使用的数据成员、成员函数应该指定为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：成员只能在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本类、友元或派生类中访问。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7FF714-9BD2-42B8-A95D-5E4EA77C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20" y="1932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成员的访问控制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15895F-E012-4073-85DB-B580EED0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1441238-C401-49FE-95C9-D5ECDC5A01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65841"/>
            <a:ext cx="9036496" cy="5057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在类定义中，可以有多个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访问控制说明，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默认访问控制是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例如：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	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m, n;  </a:t>
            </a:r>
            <a:r>
              <a:rPr lang="en-GB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访问控制为默认的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GB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x;   void f()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y;   void g();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   void h();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f1();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};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632046-B532-44F8-AF12-E1390B8D9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8964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成员的访问控制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C590-A313-418D-8817-D00A49D6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9524309-EA86-4646-90EE-94CACD6A76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100405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用链表实现栈类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C22374-2E2D-4823-BDF2-0696D61CF5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60716" y="1661330"/>
            <a:ext cx="5340350" cy="4431966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&lt;iostream&gt;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对外的接口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Stack() { top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push(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pop(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{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content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 *top;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AAFEDC-11C2-452C-905B-E1E0BBF1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79C49612-FD47-426B-9732-A77A9CE8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7313" cy="184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E4077D2-797E-443C-B77D-23C0B43AE2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74676" y="141566"/>
            <a:ext cx="5994648" cy="6456363"/>
          </a:xfr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成员函数：入栈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::push(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	Node *p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2000" dirty="0">
                <a:cs typeface="Times New Roman" panose="02020603050405020304" pitchFamily="18" charset="0"/>
              </a:rPr>
              <a:t> Node;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dirty="0">
                <a:cs typeface="Times New Roman" panose="02020603050405020304" pitchFamily="18" charset="0"/>
              </a:rPr>
              <a:t> (p == 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NULL</a:t>
            </a:r>
            <a:r>
              <a:rPr lang="en-GB" altLang="en-US" sz="20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{	</a:t>
            </a:r>
            <a:r>
              <a:rPr lang="en-GB" altLang="en-US" sz="200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"Stack is overflow.\n"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false;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{	p-&gt;content =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p-&gt;next = top;    top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true;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成员函数：出栈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::pop(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&amp;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dirty="0">
                <a:cs typeface="Times New Roman" panose="02020603050405020304" pitchFamily="18" charset="0"/>
              </a:rPr>
              <a:t> (top ==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2000" dirty="0"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{	</a:t>
            </a:r>
            <a:r>
              <a:rPr lang="en-GB" altLang="en-US" sz="200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"Stack is empty.\n"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false;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{	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Node</a:t>
            </a:r>
            <a:r>
              <a:rPr lang="en-GB" altLang="en-US" sz="2000" dirty="0">
                <a:cs typeface="Times New Roman" panose="02020603050405020304" pitchFamily="18" charset="0"/>
              </a:rPr>
              <a:t> *p=top;    top = top-&gt;next;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 = p-&gt;content;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2000" dirty="0">
                <a:cs typeface="Times New Roman" panose="02020603050405020304" pitchFamily="18" charset="0"/>
              </a:rPr>
              <a:t>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true;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251551-496F-4936-9E0A-478FCEFD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A02AAA6-BC73-47B7-972C-337BBF322A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152400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62A349A-99B4-45C7-B6F6-EEC7AEB736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3745" y="1916832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4A15D5-48D4-4F55-8066-2E02F94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6987D6-DB5F-47A1-AAFE-4E36D9D6D5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116632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1E238C9-7321-48AF-A94D-434049FDED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988840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8FF673-010F-43CB-8F2C-5FB69104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070AD826-81C0-45F1-8205-71423052EE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772816"/>
            <a:ext cx="7921625" cy="3024187"/>
          </a:xfrm>
        </p:spPr>
        <p:txBody>
          <a:bodyPr/>
          <a:lstStyle/>
          <a:p>
            <a:pPr defTabSz="741363" eaLnBrk="1" hangingPunct="1">
              <a:spcAft>
                <a:spcPts val="12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：定义一个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类型为类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的变量，即对象。对象的作用域、生存期与普通变量相同。通过对象名来标识和访问。</a:t>
            </a:r>
          </a:p>
          <a:p>
            <a:pPr marL="800100" lvl="1" indent="-257175" defTabSz="741363" eaLnBrk="1" hangingPunct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1336675" lvl="2" defTabSz="741363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{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marL="1336675" lvl="2" defTabSz="741363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a1;  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创建一个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类的对象</a:t>
            </a:r>
          </a:p>
          <a:p>
            <a:pPr marL="1336675" lvl="2" defTabSz="741363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a2[100];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创建由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类对象组成的数组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FF6E25-3BA8-4B5F-9C45-7FA14BFD5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9048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对象的创建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BF0AFD-C288-4A97-B7E0-284BD6D5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70CA07C-D107-42B5-8F89-E38AD649A9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1770856"/>
            <a:ext cx="7778750" cy="4233863"/>
          </a:xfrm>
        </p:spPr>
        <p:txBody>
          <a:bodyPr/>
          <a:lstStyle/>
          <a:p>
            <a:pPr defTabSz="741363" eaLnBrk="1" hangingPunct="1"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间接方式（动态对象）：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在程序运行时，通过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操作或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库函数来创建对象。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其内存空间在程序的堆区中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动态对象通过指针来标识和访问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动态对象用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库函数来撤消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5000"/>
              </a:lnSpc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7A917D-BACA-44B1-8E6A-43F7EDFA0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对象的创建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B2FCE2-F2DD-4189-9A4C-4B90E4BE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033B6-FD54-4CF1-A4D7-9E5F90204BAF}"/>
              </a:ext>
            </a:extLst>
          </p:cNvPr>
          <p:cNvSpPr/>
          <p:nvPr/>
        </p:nvSpPr>
        <p:spPr>
          <a:xfrm>
            <a:off x="300628" y="4221088"/>
            <a:ext cx="812798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例如：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*p;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[100];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 = (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*)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malloc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)*100); 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……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[]p;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(p);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460E54AA-C817-4749-9FF9-068D9DAC61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69815" y="1953418"/>
            <a:ext cx="8064500" cy="29511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对于动态对象，需注意下面两点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动态对象数组只能用默认构造函数进行初始化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中的“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[]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不能省，否则，只有第一个对象的析构函数会被调用。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malloc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不会调用对象类的构造函数。函数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也不会调对象类的析构函数。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9444B-ADFD-4014-928E-F8D03B657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524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对象的创建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620EA1-3922-4C69-9104-4A4222E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E4AA1069-D107-40F8-AA28-FC3255C0A7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2934" y="1880828"/>
            <a:ext cx="7358063" cy="3096344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对于动态对象，采用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对象指针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来访问；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对于非动态对象，可以通过指针或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来访问。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2E3950-E04B-42FC-810D-CB08B6F0A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261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对象的访问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58BB68-5386-4D6A-B114-36AE3873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3">
            <a:extLst>
              <a:ext uri="{FF2B5EF4-FFF2-40B4-BE49-F238E27FC236}">
                <a16:creationId xmlns:a16="http://schemas.microsoft.com/office/drawing/2014/main" id="{AD43C19B-3386-42F6-A286-B6BF00D81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87" y="1549296"/>
            <a:ext cx="3955452" cy="501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  <a:endParaRPr lang="en-GB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f()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{ ......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允许访问：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f,g,h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}</a:t>
            </a:r>
            <a:endParaRPr lang="en-GB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private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x;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g()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{ ......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允许访问：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f,g,h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}</a:t>
            </a:r>
            <a:endParaRPr lang="en-GB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protected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y;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h()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{ ......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允许访问：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f,g,h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}</a:t>
            </a:r>
            <a:endParaRPr lang="en-GB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A50013CE-CA0A-407E-92EF-B89C660A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731963"/>
            <a:ext cx="4537199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main()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 =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new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p-&gt;f();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//OK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a.f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    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//OK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a.x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1; 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private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a.g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  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private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a.y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1;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protected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a.h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 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protected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F60CBB-132B-4DCA-9844-42894EECE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00EDAE-DCF0-467A-99DF-42A84A8E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DF82C4-458C-4F2E-92BB-9F788699EA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772" y="1569581"/>
            <a:ext cx="8676456" cy="4942606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访问举例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给对象赋值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例如：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yesterday, today,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some_day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some_day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yesterday;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把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yesterday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数据成员分别赋值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给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some_day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相应数据成员</a:t>
            </a:r>
          </a:p>
          <a:p>
            <a:pPr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取对象地址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例如：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p_date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838200" lvl="1" indent="-381000" eaLnBrk="1" hangingPunct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p_date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&amp;today;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把对象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today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的地址赋值给指针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p_date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作为函数的实参或返回值。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some_day2 = f(yesterday);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30E69-337E-46AF-8F2E-8FBC4754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654" y="55563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AC2F50-3CCF-4ED3-A7E5-A4FBCBBC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801D6190-B999-4096-9733-27F29510FF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2" y="1622101"/>
            <a:ext cx="7273925" cy="4176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在类的定义中：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数据成员对</a:t>
            </a: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该类的每个对象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都有一个拷贝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而成员函数对</a:t>
            </a: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该类的所有对象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仅有一个拷贝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 x =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 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y, z;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b;</a:t>
            </a:r>
          </a:p>
        </p:txBody>
      </p:sp>
      <p:grpSp>
        <p:nvGrpSpPr>
          <p:cNvPr id="52227" name="Group 4">
            <a:extLst>
              <a:ext uri="{FF2B5EF4-FFF2-40B4-BE49-F238E27FC236}">
                <a16:creationId xmlns:a16="http://schemas.microsoft.com/office/drawing/2014/main" id="{41C38B9F-A0A7-400C-A2AF-B7EE9A51F67B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4340857"/>
            <a:ext cx="4268788" cy="1682750"/>
            <a:chOff x="0" y="0"/>
            <a:chExt cx="2281" cy="967"/>
          </a:xfrm>
        </p:grpSpPr>
        <p:grpSp>
          <p:nvGrpSpPr>
            <p:cNvPr id="52229" name="Group 5">
              <a:extLst>
                <a:ext uri="{FF2B5EF4-FFF2-40B4-BE49-F238E27FC236}">
                  <a16:creationId xmlns:a16="http://schemas.microsoft.com/office/drawing/2014/main" id="{4D339787-2CC5-437C-A3E5-1C08507AE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" y="332"/>
              <a:ext cx="1779" cy="635"/>
              <a:chOff x="0" y="0"/>
              <a:chExt cx="1008" cy="374"/>
            </a:xfrm>
          </p:grpSpPr>
          <p:sp>
            <p:nvSpPr>
              <p:cNvPr id="52238" name="Rectangle 6">
                <a:extLst>
                  <a:ext uri="{FF2B5EF4-FFF2-40B4-BE49-F238E27FC236}">
                    <a16:creationId xmlns:a16="http://schemas.microsoft.com/office/drawing/2014/main" id="{687CDD61-4D30-459E-871E-81FCE2D85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39" name="Line 7">
                <a:extLst>
                  <a:ext uri="{FF2B5EF4-FFF2-40B4-BE49-F238E27FC236}">
                    <a16:creationId xmlns:a16="http://schemas.microsoft.com/office/drawing/2014/main" id="{FEBA6D57-84F0-496F-9BA7-5B1B31FCC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4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40" name="Line 8">
                <a:extLst>
                  <a:ext uri="{FF2B5EF4-FFF2-40B4-BE49-F238E27FC236}">
                    <a16:creationId xmlns:a16="http://schemas.microsoft.com/office/drawing/2014/main" id="{33E9FFD6-7C37-4921-A55A-974491481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41" name="Rectangle 9">
                <a:extLst>
                  <a:ext uri="{FF2B5EF4-FFF2-40B4-BE49-F238E27FC236}">
                    <a16:creationId xmlns:a16="http://schemas.microsoft.com/office/drawing/2014/main" id="{47A9BE85-F6DD-46D1-B45E-BB1CA74FC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88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42" name="Line 10">
                <a:extLst>
                  <a:ext uri="{FF2B5EF4-FFF2-40B4-BE49-F238E27FC236}">
                    <a16:creationId xmlns:a16="http://schemas.microsoft.com/office/drawing/2014/main" id="{3232B420-909E-4FB4-96FD-AADBC47D4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24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43" name="Line 11">
                <a:extLst>
                  <a:ext uri="{FF2B5EF4-FFF2-40B4-BE49-F238E27FC236}">
                    <a16:creationId xmlns:a16="http://schemas.microsoft.com/office/drawing/2014/main" id="{C88BB97A-802D-4D27-9B85-033D2425B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9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230" name="Text Box 12">
              <a:extLst>
                <a:ext uri="{FF2B5EF4-FFF2-40B4-BE49-F238E27FC236}">
                  <a16:creationId xmlns:a16="http://schemas.microsoft.com/office/drawing/2014/main" id="{FF0F8AAC-2834-4140-ADCD-0CF985B8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1"/>
              <a:ext cx="2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a.x</a:t>
              </a:r>
            </a:p>
          </p:txBody>
        </p:sp>
        <p:sp>
          <p:nvSpPr>
            <p:cNvPr id="52231" name="Text Box 13">
              <a:extLst>
                <a:ext uri="{FF2B5EF4-FFF2-40B4-BE49-F238E27FC236}">
                  <a16:creationId xmlns:a16="http://schemas.microsoft.com/office/drawing/2014/main" id="{C721B862-F8DC-47F6-85A0-58CA3A94B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" y="49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a.y</a:t>
              </a:r>
            </a:p>
          </p:txBody>
        </p:sp>
        <p:sp>
          <p:nvSpPr>
            <p:cNvPr id="52232" name="Text Box 14">
              <a:extLst>
                <a:ext uri="{FF2B5EF4-FFF2-40B4-BE49-F238E27FC236}">
                  <a16:creationId xmlns:a16="http://schemas.microsoft.com/office/drawing/2014/main" id="{A4928946-2085-42D9-A648-FE87A9E46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" y="725"/>
              <a:ext cx="2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a.z</a:t>
              </a:r>
            </a:p>
          </p:txBody>
        </p:sp>
        <p:sp>
          <p:nvSpPr>
            <p:cNvPr id="52233" name="Text Box 15">
              <a:extLst>
                <a:ext uri="{FF2B5EF4-FFF2-40B4-BE49-F238E27FC236}">
                  <a16:creationId xmlns:a16="http://schemas.microsoft.com/office/drawing/2014/main" id="{6905969F-80AE-4D7B-9486-DF8FCBEF2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10"/>
              <a:ext cx="18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2234" name="Text Box 16">
              <a:extLst>
                <a:ext uri="{FF2B5EF4-FFF2-40B4-BE49-F238E27FC236}">
                  <a16:creationId xmlns:a16="http://schemas.microsoft.com/office/drawing/2014/main" id="{40E889C2-B57D-4F30-B118-7BA54558B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" y="272"/>
              <a:ext cx="3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b.x</a:t>
              </a:r>
            </a:p>
          </p:txBody>
        </p:sp>
        <p:sp>
          <p:nvSpPr>
            <p:cNvPr id="52235" name="Text Box 17">
              <a:extLst>
                <a:ext uri="{FF2B5EF4-FFF2-40B4-BE49-F238E27FC236}">
                  <a16:creationId xmlns:a16="http://schemas.microsoft.com/office/drawing/2014/main" id="{A60773F8-AABF-4F10-B959-7E5E58908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486"/>
              <a:ext cx="3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b.y</a:t>
              </a:r>
            </a:p>
          </p:txBody>
        </p:sp>
        <p:sp>
          <p:nvSpPr>
            <p:cNvPr id="52236" name="Text Box 18">
              <a:extLst>
                <a:ext uri="{FF2B5EF4-FFF2-40B4-BE49-F238E27FC236}">
                  <a16:creationId xmlns:a16="http://schemas.microsoft.com/office/drawing/2014/main" id="{216A6217-BA6F-4461-9952-FF0037F7C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717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b.z</a:t>
              </a:r>
            </a:p>
          </p:txBody>
        </p:sp>
        <p:sp>
          <p:nvSpPr>
            <p:cNvPr id="52237" name="Text Box 19">
              <a:extLst>
                <a:ext uri="{FF2B5EF4-FFF2-40B4-BE49-F238E27FC236}">
                  <a16:creationId xmlns:a16="http://schemas.microsoft.com/office/drawing/2014/main" id="{C77A6C4E-3450-4186-897F-3FC0FBA29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0"/>
              <a:ext cx="1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485DEB78-15BE-4BE3-92B5-07EC135C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733" y="7800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6.3.3 </a:t>
            </a:r>
            <a:r>
              <a:rPr lang="en-US" altLang="zh-CN" sz="4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this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BF9024-47F2-4780-B7D8-D580243A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414B491-524D-4CA7-A4E5-E3201E4411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802978"/>
            <a:ext cx="8248650" cy="41814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那么问题来了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成员函数怎样知道自己的对象呢？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每个成员函数都有一个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隐藏的形参</a:t>
            </a:r>
            <a:r>
              <a:rPr lang="en-GB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为：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类名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&gt; *</a:t>
            </a:r>
            <a:r>
              <a:rPr lang="en-GB" altLang="en-US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const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this</a:t>
            </a:r>
            <a:endParaRPr lang="en-GB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GB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因此，类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的成员函数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的实际形式为：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</a:t>
            </a:r>
            <a:r>
              <a:rPr lang="en-GB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*</a:t>
            </a:r>
            <a:r>
              <a:rPr lang="en-GB" altLang="en-US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GB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</a:t>
            </a:r>
            <a:r>
              <a:rPr lang="en-GB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this-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&gt;x = </a:t>
            </a:r>
            <a:r>
              <a:rPr lang="en-GB" alt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GB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this-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&gt;f();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函数调用 </a:t>
            </a:r>
            <a:r>
              <a:rPr lang="en-GB" altLang="en-US" sz="2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a.g</a:t>
            </a:r>
            <a:r>
              <a:rPr lang="en-GB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会被编译成</a:t>
            </a:r>
            <a:r>
              <a:rPr lang="en-GB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A::g(&amp;a,1)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的形式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03A75B-4329-4A57-882E-D61C4F2D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1185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6.3.3 this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50EB8F-0437-4547-93F6-0292AD0C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A6218D2-7605-40A0-AB40-369752530C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72046"/>
            <a:ext cx="8053388" cy="24415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一般情况下，在类的成员函数中不必显式使用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指针来访问对象的成员（编译程序会自动加上）。但是，若在成员函数中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GB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所指向的对象作为整体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来操作，则需要显式地使用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指针。例如：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7EEBE-B88E-4601-A072-52E4F8C71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44871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6.3.3 this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指针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0A2A44-8F99-4B54-A336-A442E7F6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77" y="3295263"/>
            <a:ext cx="7911956" cy="3410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GB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200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*p) {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 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GB" altLang="en-US" sz="10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GB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 {  </a:t>
            </a:r>
            <a:r>
              <a:rPr lang="en-GB" altLang="en-US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(?);  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  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若以自己为实参，</a:t>
            </a:r>
            <a:r>
              <a:rPr lang="en-GB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“?”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应写什么？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b;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a.f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  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中调用</a:t>
            </a:r>
            <a:r>
              <a:rPr lang="en-GB" altLang="en-US" sz="2000" kern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(&amp;a)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b.f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  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中调用</a:t>
            </a:r>
            <a:r>
              <a:rPr lang="en-GB" altLang="en-US" sz="2000" kern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(&amp;b)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EBFB2EF-50C3-42DB-A30D-121F5AC1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5186853"/>
            <a:ext cx="1616075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(this);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05DA27-F100-49D3-865D-0C1BF8D5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1CBCD65-C5A7-490C-8764-8FE7CFEB7D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131984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31BEC59-4DEB-4E23-836B-129A0B95E9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041" y="1988840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C56E88-C5A9-468E-8DDD-ED2DC1AB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CEBC2FD-BBB7-42E9-AF96-E8540E2145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81372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A541AB-FD95-4938-81F4-F783D7BFD7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2060848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CDA82D-6CF5-4226-A3ED-5DBCB991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EBFB365B-4AB6-4197-9054-BB0B3F4083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700808"/>
            <a:ext cx="7848600" cy="4151313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spcAft>
                <a:spcPts val="60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当对象被创建时，需要初始化它的数据成员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进行对象初始化。它是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特殊的成员函数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名字与类名相同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无返回值类型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创建对象时，构造函数会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自动被调用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，且它只能被调用这一次。例如：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{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A() { x = 0; }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构造函数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};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创建对象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：为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分配内存，然后调用构造函数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A()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4B2B23-C1BA-4933-BFA9-AC7937C9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411820-5CD2-4811-A070-209C302D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E0A88E-C306-47D4-9C6F-EAAF2DEA88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0519" y="1516428"/>
            <a:ext cx="8462962" cy="4954587"/>
          </a:xfrm>
        </p:spPr>
        <p:txBody>
          <a:bodyPr/>
          <a:lstStyle/>
          <a:p>
            <a:pPr defTabSz="5143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构造函数可以重载，其中，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不带参数的（或所有参数都有默认值的）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构造函数被称为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如果类中未提供任何构造函数，则编译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地为之提供一个默认构造函数。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在创建对象时，可以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显式地指定调用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某个构造函数。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没有指定，则调用默认构造函数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例如：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{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    A() {  x = y = 0;  }    </a:t>
            </a:r>
            <a:r>
              <a:rPr lang="en-GB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默认构造函数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  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x1,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y1) {  x = x1; y = y1;  }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......		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9733A-BC82-48B3-86E5-0D482347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698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84864D-A4D2-4BA9-8006-406FCA3C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70F643DC-8709-4005-8635-7C6A40A2E3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0560" y="1606532"/>
            <a:ext cx="7743825" cy="4586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位于构造函数的函数头和函数体之间，用于对数据成员进行初始化。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常量数据成员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引用数据成员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，不能在定义它们时初始化、也不能用赋值操作对它们初始化。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初始化次序由数据成员</a:t>
            </a:r>
            <a:r>
              <a:rPr lang="zh-CN" altLang="en-US" sz="2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在类定义中的次序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来决定，而不取决于它们在成员初始化表中的次序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37C135-FEB1-405C-AAE6-3EC1EB73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</a:p>
        </p:txBody>
      </p:sp>
      <p:sp>
        <p:nvSpPr>
          <p:cNvPr id="60420" name="矩形 2">
            <a:extLst>
              <a:ext uri="{FF2B5EF4-FFF2-40B4-BE49-F238E27FC236}">
                <a16:creationId xmlns:a16="http://schemas.microsoft.com/office/drawing/2014/main" id="{355F8442-2175-4AE2-A850-2DC4F8FF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0" y="3573016"/>
            <a:ext cx="3783012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y=1;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&amp;z=x;     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{   x = 0;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y = 1;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z = &amp;x;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A465D8-E1AD-4B4A-8511-9E75C35D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675" y="3736974"/>
            <a:ext cx="3921000" cy="2493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80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  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&amp;z;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A(): z(x), y(1)  </a:t>
            </a: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 x = 0;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</a:p>
        </p:txBody>
      </p:sp>
      <p:sp>
        <p:nvSpPr>
          <p:cNvPr id="60422" name="箭头: 右 4">
            <a:extLst>
              <a:ext uri="{FF2B5EF4-FFF2-40B4-BE49-F238E27FC236}">
                <a16:creationId xmlns:a16="http://schemas.microsoft.com/office/drawing/2014/main" id="{44EF0410-0CA4-4E36-8C22-CA3BA8F1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42" y="4876006"/>
            <a:ext cx="360363" cy="215900"/>
          </a:xfrm>
          <a:prstGeom prst="right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1A5889-4FC8-48DE-B341-F0B3C79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09B977FB-CBE2-4073-BEB6-F784AA8D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7313" cy="184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228A21E-DDB4-4650-8FE2-F92378DA11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0337" y="152400"/>
            <a:ext cx="8823325" cy="65532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       ......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A();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A(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A(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cs typeface="Times New Roman" panose="02020603050405020304" pitchFamily="18" charset="0"/>
              </a:rPr>
              <a:t> *p);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cs typeface="Times New Roman" panose="02020603050405020304" pitchFamily="18" charset="0"/>
              </a:rPr>
              <a:t> a1;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调用默认构造函数。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不能写成</a:t>
            </a:r>
            <a:r>
              <a:rPr lang="en-GB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 a1();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cs typeface="Times New Roman" panose="02020603050405020304" pitchFamily="18" charset="0"/>
              </a:rPr>
              <a:t> a2(1);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A(int </a:t>
            </a:r>
            <a:r>
              <a:rPr lang="en-GB" altLang="en-US" sz="20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cs typeface="Times New Roman" panose="02020603050405020304" pitchFamily="18" charset="0"/>
              </a:rPr>
              <a:t> a3(</a:t>
            </a:r>
            <a:r>
              <a:rPr lang="en-GB" altLang="en-US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GB" altLang="en-US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abcd</a:t>
            </a:r>
            <a:r>
              <a:rPr lang="en-GB" altLang="en-US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GB" altLang="en-US" sz="2000" dirty="0">
                <a:cs typeface="Times New Roman" panose="02020603050405020304" pitchFamily="18" charset="0"/>
              </a:rPr>
              <a:t>);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A(char *)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a[4];  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调用对象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a[0]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a[1]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a[2]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a[3]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的默认构造函数</a:t>
            </a:r>
            <a:endParaRPr lang="en-US" altLang="zh-CN" sz="20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b[0]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b[1]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A(int)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b[2]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A(char *)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b[3]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A(int)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b[4]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A(char *)</a:t>
            </a:r>
            <a:endParaRPr lang="zh-CN" altLang="en-US" sz="20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cs typeface="Times New Roman" panose="02020603050405020304" pitchFamily="18" charset="0"/>
              </a:rPr>
              <a:t>b[5]={ A(),  A(1),  A(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cs typeface="Times New Roman" panose="02020603050405020304" pitchFamily="18" charset="0"/>
              </a:rPr>
              <a:t>),  2, 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 "</a:t>
            </a:r>
            <a:r>
              <a:rPr lang="en-US" altLang="zh-CN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xyz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cs typeface="Times New Roman" panose="02020603050405020304" pitchFamily="18" charset="0"/>
              </a:rPr>
              <a:t> };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*p1=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  <a:r>
              <a:rPr lang="en-GB" altLang="en-US" sz="2000" dirty="0"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调用默认构造函数。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*p2=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(2);</a:t>
            </a:r>
            <a:r>
              <a:rPr lang="en-GB" altLang="en-US" sz="2000" dirty="0"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A(int </a:t>
            </a:r>
            <a:r>
              <a:rPr lang="en-GB" altLang="en-US" sz="20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*p3=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xyz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cs typeface="Times New Roman" panose="02020603050405020304" pitchFamily="18" charset="0"/>
              </a:rPr>
              <a:t>);</a:t>
            </a:r>
            <a:r>
              <a:rPr lang="en-GB" altLang="en-US" sz="2000" dirty="0"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A(char *)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cs typeface="Times New Roman" panose="02020603050405020304" pitchFamily="18" charset="0"/>
              </a:rPr>
              <a:t>*p4=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[20];  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创建动态对象数组时调用各对象的默认构造函数！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7A58CF-9AF2-46A7-AFCB-3CF6BE50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8016" y="5733256"/>
            <a:ext cx="1904400" cy="457200"/>
          </a:xfrm>
        </p:spPr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FEDC2135-E64B-44FC-89AB-A0BFF8E697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826122"/>
            <a:ext cx="8177213" cy="40925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在类中可以定义一个特殊的成员函数：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，名为 </a:t>
            </a:r>
            <a:r>
              <a:rPr lang="en-GB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GB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如果类中没有定义析构函数，编译器会隐式地为之提供一个析构函数，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其作用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是调用成员对象类、基类的析构函数。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一个对象消亡时，系统在收回它的内存空间之前，会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自动调用析构函数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可在析构函数中完成对象被删除前的一些清理工作，如：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归还对象额外申请的资源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F9E810-D190-431C-90F7-16658FF4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析构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7951E3-7741-4F11-A9B2-C7BAA2D7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891234F9-0F0B-4E87-9A8A-F919E4B0C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7313" cy="184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FD6E64-3566-4E49-821C-0334178F5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137" y="47625"/>
            <a:ext cx="7959725" cy="6429375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{   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char</a:t>
            </a:r>
            <a:r>
              <a:rPr lang="en-US" altLang="zh-CN" sz="2000" dirty="0">
                <a:cs typeface="Times New Roman" panose="02020603050405020304" pitchFamily="18" charset="0"/>
              </a:rPr>
              <a:t> *str;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String(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char</a:t>
            </a:r>
            <a:r>
              <a:rPr lang="en-US" altLang="zh-CN" sz="2000" dirty="0">
                <a:cs typeface="Times New Roman" panose="02020603050405020304" pitchFamily="18" charset="0"/>
              </a:rPr>
              <a:t>* 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{   </a:t>
            </a:r>
            <a:r>
              <a:rPr lang="en-US" altLang="zh-CN" sz="2000" dirty="0" err="1"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cs typeface="Times New Roman" panose="02020603050405020304" pitchFamily="18" charset="0"/>
              </a:rPr>
              <a:t>strlen</a:t>
            </a:r>
            <a:r>
              <a:rPr lang="en-US" altLang="zh-CN" sz="2000" dirty="0">
                <a:cs typeface="Times New Roman" panose="02020603050405020304" pitchFamily="18" charset="0"/>
              </a:rPr>
              <a:t>(s);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str =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char[len+1];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cs typeface="Times New Roman" panose="02020603050405020304" pitchFamily="18" charset="0"/>
              </a:rPr>
              <a:t>strcpy</a:t>
            </a:r>
            <a:r>
              <a:rPr lang="en-US" altLang="zh-CN" sz="2000" dirty="0">
                <a:cs typeface="Times New Roman" panose="02020603050405020304" pitchFamily="18" charset="0"/>
              </a:rPr>
              <a:t>(str, s);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~String()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{  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delete</a:t>
            </a:r>
            <a:r>
              <a:rPr lang="en-US" altLang="zh-CN" sz="2000" b="1" dirty="0">
                <a:cs typeface="Times New Roman" panose="02020603050405020304" pitchFamily="18" charset="0"/>
              </a:rPr>
              <a:t>[] str;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cs typeface="Times New Roman" panose="02020603050405020304" pitchFamily="18" charset="0"/>
              </a:rPr>
              <a:t> f()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{      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2000" dirty="0">
                <a:cs typeface="Times New Roman" panose="02020603050405020304" pitchFamily="18" charset="0"/>
              </a:rPr>
              <a:t> s(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cs typeface="Times New Roman" panose="02020603050405020304" pitchFamily="18" charset="0"/>
              </a:rPr>
              <a:t>);   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的构造函数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cs typeface="Times New Roman" panose="02020603050405020304" pitchFamily="18" charset="0"/>
              </a:rPr>
              <a:t>......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的析构函数</a:t>
            </a:r>
            <a:endParaRPr lang="en-US" altLang="zh-CN" sz="20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0BF305-F29C-4E43-B519-6720FFC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B45FF8-9453-4758-91F4-DBE19A20D0C6}"/>
              </a:ext>
            </a:extLst>
          </p:cNvPr>
          <p:cNvSpPr/>
          <p:nvPr/>
        </p:nvSpPr>
        <p:spPr>
          <a:xfrm>
            <a:off x="1547664" y="5684557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注意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：系统为对象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分配的内存空间只包含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本身所需的空间，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所指向的空间不由系统分配，而是由对象自己处理！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5EC0788-F143-4E26-A2D4-8FB658EFA6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28800"/>
            <a:ext cx="7920038" cy="49434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对于类的数据成员，其类型可以是另一个类。即，一个对象可以包含另一个对象（称为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成员对象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其所在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构造函数初始化。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对成员对象初始化时，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指出使用它的哪个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构造函数，则调用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spcBef>
                <a:spcPts val="0"/>
              </a:spcBef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所在类的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显式指出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用成员对象类的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个构造函数。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调用顺序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：首先，调用所在类的构造函数，但不进入到函数体；然后，先调用成员对象类的构造函数；最后，再调用所在类的构造函数。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如果一个类包含多个成员对象，这些对象的初始化次序按它们在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类定义中的次序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（而不是成员初始化表的次序）进行。析构函数的执行次序与构造函数的执行次序正好相反。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9F8907-ADBD-4A4A-9F3B-0F682EAD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956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成员对象的初始化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CE786C-4EC5-40E1-9FF8-6F283B60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25A3A87E-6E6B-42C8-829F-E1CC453C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7313" cy="184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C687146-8AE0-4C39-BB17-48EE9C71BE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1359" y="152400"/>
            <a:ext cx="7197725" cy="59563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{  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	   A() { x = 0;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	   A(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cs typeface="Times New Roman" panose="02020603050405020304" pitchFamily="18" charset="0"/>
              </a:rPr>
              <a:t>) { x = </a:t>
            </a:r>
            <a:r>
              <a:rPr lang="en-US" altLang="zh-CN" sz="2000" dirty="0" err="1"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{     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	   </a:t>
            </a:r>
            <a:r>
              <a:rPr lang="en-US" altLang="zh-CN" sz="2000" b="1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cs typeface="Times New Roman" panose="02020603050405020304" pitchFamily="18" charset="0"/>
              </a:rPr>
              <a:t>) { y =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cs typeface="Times New Roman" panose="02020603050405020304" pitchFamily="18" charset="0"/>
              </a:rPr>
              <a:t>; } 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的默认构造函数对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cs typeface="Times New Roman" panose="02020603050405020304" pitchFamily="18" charset="0"/>
              </a:rPr>
              <a:t> j):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a(j)</a:t>
            </a:r>
            <a:r>
              <a:rPr lang="en-US" altLang="zh-CN" sz="2000" b="1" dirty="0">
                <a:cs typeface="Times New Roman" panose="02020603050405020304" pitchFamily="18" charset="0"/>
              </a:rPr>
              <a:t> { y =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cs typeface="Times New Roman" panose="02020603050405020304" pitchFamily="18" charset="0"/>
              </a:rPr>
              <a:t>; } 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A(int)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初始化。  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};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cs typeface="Times New Roman" panose="02020603050405020304" pitchFamily="18" charset="0"/>
              </a:rPr>
              <a:t> b1(1);      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//b1.y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初始化为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b1.a.x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初始化为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cs typeface="Times New Roman" panose="02020603050405020304" pitchFamily="18" charset="0"/>
              </a:rPr>
              <a:t> b2(1, 2);  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//b2.y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初始化为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b2.a.x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初始化为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17FDB6-618F-46FD-B8B8-D2B9F29A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93CE8D1F-AFAC-437D-B147-E8BFC62F4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516921"/>
            <a:ext cx="8362950" cy="5157788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在创建一个对象时，如果用一个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同类型的对象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对其初始化，这时将会调用：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中没有定义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拷贝构造函数，则编译器会为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之提供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隐式拷贝构造函数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对数据成员逐个拷贝初始化：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9025" lvl="1" indent="-368300" eaLnBrk="1" hangingPunct="1">
              <a:lnSpc>
                <a:spcPct val="10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对于普通成员：它采用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初始化操作</a:t>
            </a:r>
          </a:p>
          <a:p>
            <a:pPr marL="1089025" lvl="1" indent="-368300" eaLnBrk="1" hangingPunct="1">
              <a:lnSpc>
                <a:spcPct val="10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对于成员对象：则调用成员对象类的拷贝构造函数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(</a:t>
            </a:r>
            <a:r>
              <a:rPr lang="en-US" altLang="zh-CN" sz="2400" b="1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&gt;&amp;) { … };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A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{       ......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public: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A();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默认构造函数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</a:t>
            </a:r>
            <a:r>
              <a:rPr lang="en-GB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A(</a:t>
            </a:r>
            <a:r>
              <a:rPr lang="en-GB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 &amp;a);  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};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54ECD0-8517-4ECE-A4CC-A36F841B2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-1025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E54219-6021-4F4C-8AFB-47559819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587CB3E-86F7-4200-B8BD-524F612AEA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0800" y="1484784"/>
            <a:ext cx="8262399" cy="5129213"/>
          </a:xfrm>
          <a:solidFill>
            <a:schemeClr val="bg1"/>
          </a:solidFill>
        </p:spPr>
        <p:txBody>
          <a:bodyPr/>
          <a:lstStyle/>
          <a:p>
            <a:pPr marL="442913" indent="-442913" eaLnBrk="1" hangingPunct="1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在以下三种情况下，会调用类的拷贝构造函数：</a:t>
            </a:r>
          </a:p>
          <a:p>
            <a:pPr marL="966788"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定义对象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1088" lvl="1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a1; 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a2(a1)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拷贝构造函数，用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</a:p>
          <a:p>
            <a:pPr marL="966788"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对象作为值参数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传给函数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1088" lvl="1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f(A x);    A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的拷贝构造函数来初始化形参对象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66788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对象作为函数的返回值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1088" lvl="1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f() 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{  A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......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 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的拷贝构造函数、并用对象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对其初始化函数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的返回值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E4593-7F5A-4B02-BAEA-EBA208A6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921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E5A2F5-BC08-4B83-B64A-C97B60F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42753BB7-8DD5-421C-80C6-A527A88A44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5752" y="1844824"/>
            <a:ext cx="7199313" cy="33131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了一组具有相同特征的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每个对象由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对外接口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（它是面向对象程序的基本计算单位）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的部分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特征可以从其它的类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通信：是指对象之间的消息传递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9DAC37-4148-45D6-A7B2-0B5B2B2AA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2CD932-E747-42B5-A0FA-CACFA3F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413E60A-7D31-4F1E-8661-E7DED78185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869" y="1625600"/>
            <a:ext cx="6257925" cy="4622800"/>
          </a:xfrm>
        </p:spPr>
        <p:txBody>
          <a:bodyPr/>
          <a:lstStyle/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		   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x, y;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cs typeface="Times New Roman" panose="02020603050405020304" pitchFamily="18" charset="0"/>
              </a:rPr>
              <a:t>: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   </a:t>
            </a:r>
            <a:r>
              <a:rPr lang="fr-FR" altLang="en-US" sz="2000" dirty="0">
                <a:cs typeface="Times New Roman" panose="02020603050405020304" pitchFamily="18" charset="0"/>
              </a:rPr>
              <a:t>A() { x=y=0; }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en-US" sz="2000" dirty="0">
                <a:cs typeface="Times New Roman" panose="02020603050405020304" pitchFamily="18" charset="0"/>
              </a:rPr>
              <a:t>		   </a:t>
            </a:r>
            <a:r>
              <a:rPr lang="fr-FR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void</a:t>
            </a:r>
            <a:r>
              <a:rPr lang="fr-FR" altLang="en-US" sz="2000" dirty="0">
                <a:cs typeface="Times New Roman" panose="02020603050405020304" pitchFamily="18" charset="0"/>
              </a:rPr>
              <a:t> inc()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en-US" sz="2000" dirty="0">
                <a:cs typeface="Times New Roman" panose="02020603050405020304" pitchFamily="18" charset="0"/>
              </a:rPr>
              <a:t>		   </a:t>
            </a:r>
            <a:r>
              <a:rPr lang="en-GB" altLang="en-US" sz="2000" dirty="0">
                <a:cs typeface="Times New Roman" panose="02020603050405020304" pitchFamily="18" charset="0"/>
              </a:rPr>
              <a:t>{  x++;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      y++;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   }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   </a:t>
            </a:r>
            <a:r>
              <a:rPr lang="en-GB" altLang="en-US" sz="2000" b="1" dirty="0">
                <a:cs typeface="Times New Roman" panose="02020603050405020304" pitchFamily="18" charset="0"/>
              </a:rPr>
              <a:t>......  </a:t>
            </a:r>
            <a:r>
              <a:rPr lang="en-GB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其中没有定义拷贝构造函数</a:t>
            </a:r>
            <a:endParaRPr lang="zh-CN" altLang="en-US" sz="20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cs typeface="Times New Roman" panose="02020603050405020304" pitchFamily="18" charset="0"/>
            </a:endParaRP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cs typeface="Times New Roman" panose="02020603050405020304" pitchFamily="18" charset="0"/>
              </a:rPr>
              <a:t> a1;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a1.inc();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b="1" dirty="0">
                <a:cs typeface="Times New Roman" panose="02020603050405020304" pitchFamily="18" charset="0"/>
              </a:rPr>
              <a:t> a2(a1);  </a:t>
            </a:r>
            <a:r>
              <a:rPr lang="en-GB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//a2.x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和</a:t>
            </a:r>
            <a:r>
              <a:rPr lang="en-GB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a2.y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都初始化为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7EF22-4D76-49F1-ABA2-F82D4C3B3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214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Arial"/>
                <a:ea typeface="楷体_GB231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FB2822-092C-4412-AFE7-390320CB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AEB2BFA3-E53F-4344-A6F5-5DEC73F6D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831" y="2060848"/>
            <a:ext cx="8034338" cy="3019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一般情况下，编译程序提供的隐式拷贝构造函数足以满足要求。但是在有些情况下，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需要自定义拷贝构造函数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需要拷贝构造函数的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自定义功能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在有些情况下必须要自定义拷贝构造函数，否则将会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产生程序设计者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未意识到的严重的程序错误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31AD3D-FF25-4279-8409-E97A99E3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856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9B7B02-6EF9-443B-BFBD-96AD40C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DAE7DE59-E6B2-4E0A-B757-1502C44F98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7416824" cy="41624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需要自定义拷贝构造函数的功能时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{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x, y;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A() { x = y = 0;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A(</a:t>
            </a:r>
            <a:r>
              <a:rPr lang="en-GB" altLang="en-US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A&amp; a)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{   x = a.x+1</a:t>
            </a:r>
            <a:r>
              <a:rPr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 = a.y+1; 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a1;      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//a1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初始化为：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a1.x = 0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a1.y = 0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a2(a1);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//a2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初始化为：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a2.x = 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a2.y = 1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57507C-D4D2-43FB-AF5B-F30FD621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261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0C684D-CB57-49E2-868B-D83C2620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F299C35-BD80-42CF-B68C-627DDDB06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0493" y="1635919"/>
            <a:ext cx="3374587" cy="4446588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x = 0;  y = 0;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~A() {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a1(</a:t>
            </a:r>
            <a:r>
              <a:rPr lang="it-IT" altLang="en-US" sz="2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“abcd”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a2(a1);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E56722A-39EE-4817-80EF-D522BF1F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114179"/>
            <a:ext cx="795338" cy="184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DB7F77EE-1BCA-4FC8-8746-A59C8D4D1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3671392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AC528F3B-B8D3-46A7-950F-033F3C140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4288929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63189FD-DEF3-422B-8A68-90F867D0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3084017"/>
            <a:ext cx="795338" cy="184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6E9C9205-DFBC-4180-A18C-4EFE088F7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3641229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5DDCDD53-1E00-4EEB-AC45-CE37759A7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4258767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7945F901-613B-45C8-8A6B-4222EE99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4220667"/>
            <a:ext cx="898525" cy="611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C7E52606-60FF-4686-BDFC-F1A3EF3EE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975" y="4595317"/>
            <a:ext cx="1058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C7952401-913F-4FF0-A984-69B382ADC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263" y="4595317"/>
            <a:ext cx="0" cy="922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2E8B4739-BB1E-4632-896D-EB34257347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3975" y="5517654"/>
            <a:ext cx="216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95CD13D8-C99D-4F90-A2BA-8728FD6349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3975" y="4825504"/>
            <a:ext cx="0" cy="693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A60C137F-B3D5-4407-8769-C6B33D427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26892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73743" name="Text Box 15">
            <a:extLst>
              <a:ext uri="{FF2B5EF4-FFF2-40B4-BE49-F238E27FC236}">
                <a16:creationId xmlns:a16="http://schemas.microsoft.com/office/drawing/2014/main" id="{D9756585-4618-45BE-A9E4-AE7712E5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3803154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D5A97233-F104-49BC-B255-0F40F4C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5244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41F5DD03-B116-4D49-A89B-B7C3CC85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3212604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3996C257-EB84-4E78-8B4E-EB421AC4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3788867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2785F4DD-07D3-459A-8019-FCED0ABA2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443815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CDBFDE4E-67B7-4866-A2D2-A4C652CCA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2564904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A45D9EF1-A214-476A-9FBD-257AE9CE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2579192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9E44D3DA-D1F5-46EC-9DC4-D48CE297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4365129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73751" name="Text Box 23">
            <a:extLst>
              <a:ext uri="{FF2B5EF4-FFF2-40B4-BE49-F238E27FC236}">
                <a16:creationId xmlns:a16="http://schemas.microsoft.com/office/drawing/2014/main" id="{70B5E227-F1D1-4B85-8FE6-FF8895BD1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226892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49E871AD-6386-4B19-B5C1-B7E4CD33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3731717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550EC2BC-446A-4692-B367-737C267A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212604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0CC1D3F8-BEA0-4816-AC03-E2C29D52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3717429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5" name="Rectangle 3">
            <a:extLst>
              <a:ext uri="{FF2B5EF4-FFF2-40B4-BE49-F238E27FC236}">
                <a16:creationId xmlns:a16="http://schemas.microsoft.com/office/drawing/2014/main" id="{65E7799C-96B7-4072-BAE2-025C6C43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FCBC8529-A7F3-4871-8200-58C207ECB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287" y="6876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3757" name="矩形 28">
            <a:extLst>
              <a:ext uri="{FF2B5EF4-FFF2-40B4-BE49-F238E27FC236}">
                <a16:creationId xmlns:a16="http://schemas.microsoft.com/office/drawing/2014/main" id="{CA0FCC5F-B6EF-4D60-8388-25024778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785938"/>
            <a:ext cx="3643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：将会产生程序错误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6D9259-C82A-4D4C-AE35-CC2C9680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extLst>
              <a:ext uri="{FF2B5EF4-FFF2-40B4-BE49-F238E27FC236}">
                <a16:creationId xmlns:a16="http://schemas.microsoft.com/office/drawing/2014/main" id="{E3309938-A79A-4553-BEF9-FDB85FED20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1343" y="1558924"/>
            <a:ext cx="7673975" cy="41433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系统提供的隐式拷贝构造函数将使得对象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的成员指针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指向了同一块内存区域。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那么，若对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操作后修改了这块空间的内容，则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也会受到影响。反之亦然。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消亡时，将会分别去调用它们的析构函数，这使得同一块内存空间被归还两次，导致程序运行异常。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A58D61-FED5-4978-B042-5E62ADD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779" y="-635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FDA307-F1FC-4FEA-86FD-1B4B2BA5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08" y="3802063"/>
            <a:ext cx="7488237" cy="26749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解决办法：在类</a:t>
            </a:r>
            <a:r>
              <a:rPr lang="en-GB" altLang="en-US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中显式定义一个拷贝构造函数</a:t>
            </a:r>
          </a:p>
          <a:p>
            <a:pPr lvl="3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::A(</a:t>
            </a:r>
            <a:r>
              <a:rPr lang="en-GB" altLang="en-US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a)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x = </a:t>
            </a:r>
            <a:r>
              <a:rPr lang="en-GB" alt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a.x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y = </a:t>
            </a:r>
            <a:r>
              <a:rPr lang="en-GB" alt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a.y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 = </a:t>
            </a:r>
            <a:r>
              <a:rPr lang="en-GB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new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char[</a:t>
            </a:r>
            <a:r>
              <a:rPr lang="en-GB" altLang="en-US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strlen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GB" altLang="en-US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a.p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)+1];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altLang="zh-CN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解决了问题</a:t>
            </a:r>
            <a:endParaRPr lang="en-GB" altLang="en-US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GB" altLang="en-US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strcpy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(p, </a:t>
            </a:r>
            <a:r>
              <a:rPr lang="en-GB" altLang="en-US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a.p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);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FF02C8-F9B0-44ED-B363-691DED16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382BC4AE-E1E5-4374-9CBC-3F628F6400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8840"/>
            <a:ext cx="7602538" cy="2498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系统提供的隐式拷贝构造函数会调用成员对象的拷贝构造函数。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自定义的拷贝构造函数则默认调用成员对象的默认构造函数，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而不是成员对象的拷贝构造函数。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在自定义的拷贝构造函数中，如果想调用成员对象的拷贝构造函数，则需要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使用成员初始化表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（见例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1D798D-EE15-4C91-9F3D-44B6A9C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8FB094-543F-4C00-80DA-1D802ACA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0FBC0AA-B5C0-4697-8128-D25F842716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9087" y="1714500"/>
            <a:ext cx="8215313" cy="39973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{ … 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{      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B();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b)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a(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b.a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的拷贝构造函数，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{ z=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b.z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                      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只对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进行了拷贝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}</a:t>
            </a: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B6D728-4760-4F22-959F-F4849BB6A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9890A2-0309-4EA3-B388-344FE00F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E65F7A42-730E-4E8C-AB50-6E3AD899A7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72816"/>
            <a:ext cx="7994650" cy="3744912"/>
          </a:xfrm>
        </p:spPr>
        <p:txBody>
          <a:bodyPr/>
          <a:lstStyle/>
          <a:p>
            <a:pPr marL="441325" indent="-441325" eaLnBrk="1" hangingPunct="1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面向对象的基本内容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41375" lvl="1" indent="-441325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对象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(Object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对象是由数据及能对其实施的操作（成员函数）所构成的封装体，属于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值的范畴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类（对象的类型）描述了一组具有相同特征的对象，属于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类型的范畴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30187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41375" lvl="1" indent="-441325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继承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(Inheritance)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在定义一个类时，可以利用已有类的一些特征描述。</a:t>
            </a: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父类（基类）与子类（派生类）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C58635-8B5D-4556-ADBD-4AF11EE0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3198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E92984-E11C-4794-97B0-99888174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9E4D510-A295-442E-8313-D663D9DD81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741244"/>
            <a:ext cx="7704138" cy="4294187"/>
          </a:xfrm>
        </p:spPr>
        <p:txBody>
          <a:bodyPr/>
          <a:lstStyle/>
          <a:p>
            <a:pPr marL="441325" indent="-441325" eaLnBrk="1" hangingPunct="1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面向对象的基本内容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41375" lvl="1" indent="-441325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多态性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(Polymorphism)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：一个元素存在多种解释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一名多用：在某个作用域中用同一个名字为不同的程序实体命名（函数重载 、操作符重载 ）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性：指一个程序实体能对多种类型的数据进行操作（类属函数）或描述（类属类型）的特性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对象类型的多态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：子类对象既属于子类，也属于父类。 </a:t>
            </a: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对象标识的多态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：父类的引用（或指针）可以引用（或指向）子类对象。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消息的多态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：发给父类的消息也能发给子类，但它们会给出不同的处理。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6285DE-E0DF-4BC4-8375-E18CFDF8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1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60B4FD-A521-47B4-AF51-D672E984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5BB3AC3A-1ABD-4D0C-B75E-2F1319733E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72816"/>
            <a:ext cx="7993062" cy="3932237"/>
          </a:xfrm>
        </p:spPr>
        <p:txBody>
          <a:bodyPr/>
          <a:lstStyle/>
          <a:p>
            <a:pPr marL="441325" indent="-441325" eaLnBrk="1" hangingPunct="1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面向对象的基本内容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41375" lvl="1" indent="-441325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绑定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（与多态性相关的概念）：即确定对多态元素的某个使用是多态元素的哪一种形式。</a:t>
            </a:r>
          </a:p>
          <a:p>
            <a:pPr lvl="2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静态绑定（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Static 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，或前期绑定，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Early 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）：在编译时刻确定（一名多用、类属性）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动态绑定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Dynamic 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，或延迟绑定，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Late 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）：在运行时刻确定（对象标识的多态、消息的多态）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ABD5CC-A578-4E08-A48F-CF9B6709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58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4E9E63-F246-4E57-8179-0E81A3BD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2C051-FD62-4747-A20B-D319A39829EF}"/>
              </a:ext>
            </a:extLst>
          </p:cNvPr>
          <p:cNvSpPr/>
          <p:nvPr/>
        </p:nvSpPr>
        <p:spPr>
          <a:xfrm>
            <a:off x="2371194" y="4869160"/>
            <a:ext cx="4185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理解动态绑定的关键：指针！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3288541E-053C-4184-A4F2-653D72B6E4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916832"/>
            <a:ext cx="7704856" cy="3155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面向对象程序设计的优势 （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P203-P206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抽象：过程抽象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数据抽象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封装：过程封装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模块化：子程序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软件复用：子程序库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类库和继承机制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软件维护：功能分解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57A32B-6811-41B7-AAAB-28EE161C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3198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E36307-8330-41B2-8018-0F348E97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16" y="6248400"/>
            <a:ext cx="1904400" cy="457200"/>
          </a:xfrm>
        </p:spPr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cho">
  <a:themeElements>
    <a:clrScheme name="1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1_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2255</TotalTime>
  <Pages>0</Pages>
  <Words>5836</Words>
  <Characters>0</Characters>
  <Application>Microsoft Office PowerPoint</Application>
  <DocSecurity>0</DocSecurity>
  <PresentationFormat>On-screen Show (4:3)</PresentationFormat>
  <Lines>0</Lines>
  <Paragraphs>754</Paragraphs>
  <Slides>57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宋体</vt:lpstr>
      <vt:lpstr>微软雅黑</vt:lpstr>
      <vt:lpstr>楷体_GB2312</vt:lpstr>
      <vt:lpstr>等线 Light</vt:lpstr>
      <vt:lpstr>Arial</vt:lpstr>
      <vt:lpstr>Calibri Light</vt:lpstr>
      <vt:lpstr>Times New Roman</vt:lpstr>
      <vt:lpstr>Wingdings</vt:lpstr>
      <vt:lpstr>Echo</vt:lpstr>
      <vt:lpstr>1_Echo</vt:lpstr>
      <vt:lpstr>XMU_Theme_4_3</vt:lpstr>
      <vt:lpstr>面向对象程序设计 (C++) Object-Oriented Programming (C++)</vt:lpstr>
      <vt:lpstr>第六章 类和对象</vt:lpstr>
      <vt:lpstr>本章内容</vt:lpstr>
      <vt:lpstr>本章内容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例：栈</vt:lpstr>
      <vt:lpstr>“栈”的表示—过程式程序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本章内容</vt:lpstr>
      <vt:lpstr>PowerPoint Presentation</vt:lpstr>
      <vt:lpstr>例：一个日期类的定义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例：用链表实现栈类Stack</vt:lpstr>
      <vt:lpstr>PowerPoint Presentation</vt:lpstr>
      <vt:lpstr>本章内容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本章内容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yinran chen</cp:lastModifiedBy>
  <cp:revision>771</cp:revision>
  <dcterms:created xsi:type="dcterms:W3CDTF">2005-02-20T09:54:04Z</dcterms:created>
  <dcterms:modified xsi:type="dcterms:W3CDTF">2024-04-14T15:24:04Z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