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3"/>
  </p:notesMasterIdLst>
  <p:sldIdLst>
    <p:sldId id="655" r:id="rId2"/>
    <p:sldId id="344" r:id="rId3"/>
    <p:sldId id="744" r:id="rId4"/>
    <p:sldId id="931" r:id="rId5"/>
    <p:sldId id="745" r:id="rId6"/>
    <p:sldId id="932" r:id="rId7"/>
    <p:sldId id="750" r:id="rId8"/>
    <p:sldId id="751" r:id="rId9"/>
    <p:sldId id="752" r:id="rId10"/>
    <p:sldId id="753" r:id="rId11"/>
    <p:sldId id="831" r:id="rId12"/>
    <p:sldId id="757" r:id="rId13"/>
    <p:sldId id="758" r:id="rId14"/>
    <p:sldId id="900" r:id="rId15"/>
    <p:sldId id="901" r:id="rId16"/>
    <p:sldId id="902" r:id="rId17"/>
    <p:sldId id="813" r:id="rId18"/>
    <p:sldId id="814" r:id="rId19"/>
    <p:sldId id="815" r:id="rId20"/>
    <p:sldId id="817" r:id="rId21"/>
    <p:sldId id="834" r:id="rId22"/>
    <p:sldId id="833" r:id="rId23"/>
    <p:sldId id="818" r:id="rId24"/>
    <p:sldId id="819" r:id="rId25"/>
    <p:sldId id="933" r:id="rId26"/>
    <p:sldId id="820" r:id="rId27"/>
    <p:sldId id="821" r:id="rId28"/>
    <p:sldId id="934" r:id="rId29"/>
    <p:sldId id="759" r:id="rId30"/>
    <p:sldId id="760" r:id="rId31"/>
    <p:sldId id="657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4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6CF0CF-6BA0-4CE4-96FB-161B385BEA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FCF707-51AE-4142-A1AA-F805740F56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96AE499-C10A-4B6C-83EB-4B1F427B9B5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C0BC4B0-4B4A-45B9-93C8-225EE46C79DF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A8E7B78-4727-4059-A78D-22345C589D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2B8A56C-23D1-44D8-8804-EF77D0932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BCA990-AFFB-429B-A7EE-57497FC580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D683740-549E-4A66-8B39-61C95824E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99777A12-466A-4790-A91A-3BE80F87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目标：</a:t>
            </a:r>
            <a:r>
              <a:rPr lang="zh-CN" altLang="zh-CN">
                <a:solidFill>
                  <a:srgbClr val="FF0000"/>
                </a:solidFill>
              </a:rPr>
              <a:t>软件复用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089E895-44CA-49DB-BA37-44B7CF465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E054D6B-BFCE-4BB9-A7B7-270E57C9C479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49A699-E0D8-47F4-9A38-19A68E07B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2B2F489-76D9-4A32-B992-20678113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DBE40CB-89FD-441B-97EB-35C2D6976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E7C6DD8-6F64-4466-8B3B-BD2B2A1D9F5D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3A9C3C5-FD70-4106-B9B5-5EE0A6FFB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619F7336-035C-4564-B3A0-671C7B75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EA9F2C33-CC58-475F-BB54-EB01090B1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9C75749-1166-40CE-BB40-25D14CA598B6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0D06157D-B90C-46C3-880D-7B77512A5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179E78D6-C580-4C79-A5A1-75B5536D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B84065B-0205-4343-9DA1-4DA800220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92969CE-5152-4AE8-90E2-9E433FB5953F}" type="slidenum">
              <a:rPr lang="zh-CN" altLang="zh-CN" smtClean="0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5451ECE0-04E2-4CC0-B3E1-97B0C5ADF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61C8B20-BC45-4CB5-9777-F45C1298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this</a:t>
            </a:r>
            <a:r>
              <a:rPr lang="zh-CN" altLang="en-US" dirty="0"/>
              <a:t>指针：类的成员函数都放在代码区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后面会讲：为什么不包括构造函数和赋值操作符的重载函数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E40D6E29-69BC-4B48-A62D-CE2ACFF20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0FD1E5-E729-4853-AA82-5442BA77ADED}" type="slidenum">
              <a:rPr lang="zh-CN" altLang="zh-CN" smtClean="0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CA990-AFFB-429B-A7EE-57497FC58097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370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D86ADFE3-493D-43D9-9E54-9881683E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21441D68-0C74-4DA6-BC7A-43067E7C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原则：向下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AAB9BDA-3B4D-47AC-A13F-59463BB75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385BA59-FA40-4D8B-AB67-5DB7AA6115F0}" type="slidenum">
              <a:rPr lang="zh-CN" altLang="zh-CN" smtClean="0">
                <a:ea typeface="宋体" panose="02010600030101010101" pitchFamily="2" charset="-122"/>
              </a:rPr>
              <a:pPr/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F2C2E96-2DCA-4BE4-B20C-5E6EC3401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1395F3DA-EB1D-4EFB-92B8-3DE42AB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24F57019-20F7-4F8C-9E1D-3981284DF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7E243C1-1E40-4862-A136-006778D53C32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29D62E5-DD10-47FD-86E2-1D5A0501B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12D43FD-90EC-4BF9-A4E3-A47E2F819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思考为什么构造函数的执行次序是</a:t>
            </a:r>
            <a:r>
              <a:rPr lang="en-US" altLang="zh-CN" dirty="0"/>
              <a:t>B M D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因为，在执行子类</a:t>
            </a:r>
            <a:r>
              <a:rPr lang="en-US" altLang="zh-CN" dirty="0"/>
              <a:t>D</a:t>
            </a:r>
            <a:r>
              <a:rPr lang="zh-CN" altLang="en-US" dirty="0"/>
              <a:t>的构造函数时，可能会使用基类和成员对象的成员，所以最后执行</a:t>
            </a:r>
            <a:r>
              <a:rPr lang="en-US" altLang="zh-CN" dirty="0"/>
              <a:t>D</a:t>
            </a:r>
            <a:r>
              <a:rPr lang="zh-CN" altLang="en-US" dirty="0"/>
              <a:t>的构造函数体；</a:t>
            </a:r>
            <a:endParaRPr lang="en-US" altLang="zh-CN" dirty="0"/>
          </a:p>
          <a:p>
            <a:r>
              <a:rPr lang="zh-CN" altLang="en-US" dirty="0"/>
              <a:t>而成员对象的构造函数时，可能会使用基类的成员，所以最先执行基类的构造函数体。</a:t>
            </a:r>
            <a:endParaRPr lang="en-US" altLang="zh-CN" dirty="0"/>
          </a:p>
          <a:p>
            <a:r>
              <a:rPr lang="zh-CN" altLang="en-US" dirty="0"/>
              <a:t>（也解释了为什么基类的构造函数不会被继承）</a:t>
            </a:r>
          </a:p>
          <a:p>
            <a:endParaRPr lang="zh-CN" altLang="en-US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E0A079D-46B6-4732-8F8D-311EB61CB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2451ABB-E59C-4F60-9883-E3EB78F814F1}" type="slidenum">
              <a:rPr lang="zh-CN" altLang="zh-CN" smtClean="0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BA5D6AB-10B8-45E2-9201-8A4AAFA8A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5286E08C-3C42-46A4-95A1-6F05AC66F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E3274B5B-2A1D-46BC-AA33-739DFD470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B4CB031-49BA-459A-862C-BA488A04ED87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46CD802F-E161-47F8-97CF-2A0121EA1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F41ACE2-81C9-4610-9438-B46FF589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>
                <a:solidFill>
                  <a:srgbClr val="FF0000"/>
                </a:solidFill>
              </a:rPr>
              <a:t>符，</a:t>
            </a:r>
            <a:r>
              <a:rPr lang="zh-CN" altLang="zh-CN"/>
              <a:t>系统提供一个</a:t>
            </a:r>
            <a:r>
              <a:rPr lang="zh-CN" altLang="zh-CN" b="1">
                <a:solidFill>
                  <a:srgbClr val="FF0000"/>
                </a:solidFill>
              </a:rPr>
              <a:t>隐式的赋值操作符重载函数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为什么？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如果派生类</a:t>
            </a:r>
            <a:r>
              <a:rPr lang="en-US" altLang="zh-CN"/>
              <a:t>A1</a:t>
            </a:r>
            <a:r>
              <a:rPr lang="zh-CN" altLang="en-US"/>
              <a:t>继承了基类</a:t>
            </a:r>
            <a:r>
              <a:rPr lang="en-US" altLang="zh-CN"/>
              <a:t>A</a:t>
            </a:r>
            <a:r>
              <a:rPr lang="zh-CN" altLang="en-US"/>
              <a:t>的赋值操作符，那么下面的语句将会有问题，因为类</a:t>
            </a:r>
            <a:r>
              <a:rPr lang="en-US" altLang="zh-CN"/>
              <a:t>A1</a:t>
            </a:r>
            <a:r>
              <a:rPr lang="zh-CN" altLang="en-US"/>
              <a:t>中（相对类</a:t>
            </a:r>
            <a:r>
              <a:rPr lang="en-US" altLang="zh-CN"/>
              <a:t>A</a:t>
            </a:r>
            <a:r>
              <a:rPr lang="zh-CN" altLang="en-US"/>
              <a:t>）的新数据成员没有进行赋值。</a:t>
            </a:r>
            <a:endParaRPr lang="en-US" altLang="zh-CN"/>
          </a:p>
          <a:p>
            <a:r>
              <a:rPr lang="en-US" altLang="zh-CN"/>
              <a:t>          A1 a1, a2;</a:t>
            </a:r>
          </a:p>
          <a:p>
            <a:r>
              <a:rPr lang="en-US" altLang="zh-CN"/>
              <a:t>          a1 = a2;</a:t>
            </a: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5B581F8-0196-48EC-8DD5-9A09E9ABA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60167E7-FCC3-4B7E-8B9F-0BB635B28D97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A40A-23DD-489A-BA93-961314F0281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6583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B36DC-6BED-4F92-8D6D-03D85AE9A2C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85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77E6B-A465-4DE6-9C83-44801FDE150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989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40C88-DAF1-43BE-A374-D68A2174EA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D058-10FD-4BC1-AFCB-D6DBFBD3ED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6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19C92-A401-4381-82F2-EABB8B2EE83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7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E3AC-4E0D-4E7B-AEE6-7FF2AA8393C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40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C21A-0469-4798-BE20-A1FA30AEED8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6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8869-8148-446A-92C1-B39BB510BB1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0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8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BDABD-A896-4BCD-9938-DB0877AD0B4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25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12CE-B7E3-4A61-99CC-309C53FA4EF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6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E40C88-DAF1-43BE-A374-D68A2174EA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016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0233A311-FA32-48A8-A0CE-0D3C9555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844824"/>
            <a:ext cx="8424863" cy="392906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定义派生类时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一定要见到基类的定义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，否则编译器无法确定派生类所需内存空间的大小、以及派生类对基类的访问是否合法。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//声明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 { g(); }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，编译程序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不知道基类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中是否有函数g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2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b;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无法确定b所需内存空间的大小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678C2-4509-43C9-90F9-6367026D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174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关于派生</a:t>
            </a:r>
            <a:r>
              <a:rPr lang="zh-CN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类的说明</a:t>
            </a: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-2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D31982-1524-4B19-99C8-0CEF3617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BF865D6-2B52-478F-9009-8FFEC9064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1369" y="2368550"/>
            <a:ext cx="7561262" cy="21209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友元关系无法继承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如果在派生类中没有显式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基类的友元不是派生类的友元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如果基类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也不是类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87638-2ADE-4C36-8816-5756750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697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关于派生类的说明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-3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37615F-B493-423A-9D0F-FAE64C3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FA4569CC-4903-40DA-91B7-990B2A04E1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931" y="2060848"/>
            <a:ext cx="7958138" cy="345638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封装与继承的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：一方面，基类的私有成员通过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进行封装；另一方面，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在派生类中定义新的成员时，往往需要用到基类的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在C++中，提供了</a:t>
            </a:r>
            <a:r>
              <a:rPr lang="zh-CN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访问控制符缓解了封装与继承的矛盾，用它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不能被对象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可以在派生类中使用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16160A93-32EB-4DFA-A4E1-4DCAF8238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0648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访问控制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A66C53-4FB5-41AE-81C1-8FA599B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18C2F493-258F-4CF9-B1F6-4F9017AAC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28800"/>
            <a:ext cx="6729412" cy="4729163"/>
          </a:xfrm>
        </p:spPr>
        <p:txBody>
          <a:bodyPr/>
          <a:lstStyle/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{	 ......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{   f();      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x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                        ... y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}</a:t>
            </a:r>
          </a:p>
          <a:p>
            <a:pPr defTabSz="52705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a;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a.f();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 a.x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 a.y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B2C37C86-C4BC-42BF-930F-20556783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628800"/>
            <a:ext cx="2357438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2643AFCD-E0CF-4389-AA27-5A24FCDA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0330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访问控制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992F35-5555-4F9E-A7FA-188C400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CA03F88F-D2DC-4E59-8620-6F03EEC3A7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562" y="1628800"/>
            <a:ext cx="8778875" cy="4730750"/>
          </a:xfrm>
        </p:spPr>
        <p:txBody>
          <a:bodyPr/>
          <a:lstStyle/>
          <a:p>
            <a:pPr marL="442913" indent="-442913" defTabSz="611188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在派生类中，必须使用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域解析符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基类名受限，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才能访问基类中的同名成员。</a:t>
            </a:r>
          </a:p>
          <a:p>
            <a:pPr marL="622300" lvl="1" indent="0" defTabSz="6111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派生类</a:t>
            </a:r>
          </a:p>
          <a:p>
            <a:pPr marL="622300" lvl="1" indent="0" defTabSz="6111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{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{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   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//B类中的f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A::f();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//A类中的f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}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};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   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//B类中的f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b.A::f(); 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//A类中的f </a:t>
            </a: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CFB7FF1E-97C7-424B-B4D2-DBD174AA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636912"/>
            <a:ext cx="2376264" cy="19396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4BBB41A1-9F32-4A25-B630-686DAAE4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77007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-1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712DA8-7436-46D9-B742-0A5664B8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855F1DE-A028-459E-8814-46549A3B8C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22438"/>
            <a:ext cx="9144000" cy="5060950"/>
          </a:xfrm>
          <a:solidFill>
            <a:schemeClr val="bg1"/>
          </a:solidFill>
        </p:spPr>
        <p:txBody>
          <a:bodyPr/>
          <a:lstStyle/>
          <a:p>
            <a:pPr defTabSz="609600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即使派生类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与基类同名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但参数不同的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成员函数，基类的同名函数在派生类中也不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同名但参数不同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 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f(1);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//Error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b.f(1);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//Error        </a:t>
            </a:r>
            <a:endParaRPr lang="en-US" altLang="zh-CN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b.A::f();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</p:txBody>
      </p:sp>
      <p:sp>
        <p:nvSpPr>
          <p:cNvPr id="22531" name="Text Box 0">
            <a:extLst>
              <a:ext uri="{FF2B5EF4-FFF2-40B4-BE49-F238E27FC236}">
                <a16:creationId xmlns:a16="http://schemas.microsoft.com/office/drawing/2014/main" id="{3F703CDF-3E2D-4D72-81AA-EA468FC6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87613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4F82198A-C2F7-4FC3-A447-18469A98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0025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24CCA5-B38B-4E6E-B341-5310B75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36D5E4A-F39F-4FF0-9319-1F208A28F4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1330" y="1653877"/>
            <a:ext cx="8401149" cy="4943475"/>
          </a:xfrm>
          <a:solidFill>
            <a:schemeClr val="bg1"/>
          </a:solidFill>
        </p:spPr>
        <p:txBody>
          <a:bodyPr/>
          <a:lstStyle/>
          <a:p>
            <a:pPr defTabSz="609600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可以在派生类中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，将基类中的某个函数对派生类开放</a:t>
            </a:r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using A::f;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en-US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h()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f(1);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OK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等价于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A::f()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b.f(1);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en-US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OK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等价于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b.A::f(); 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FDDB4562-2983-442F-9764-E93FF5593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Text Box 0">
            <a:extLst>
              <a:ext uri="{FF2B5EF4-FFF2-40B4-BE49-F238E27FC236}">
                <a16:creationId xmlns:a16="http://schemas.microsoft.com/office/drawing/2014/main" id="{91F4D122-2BA9-4890-AF7C-E638C0FC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459037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3FC9AD-B1E5-4144-A8D8-F098C1F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ABA230-6A47-4B8E-998B-22D53517C9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5464" y="31749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E7228E-D865-454D-9F52-3AA5331712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9568" y="1700808"/>
            <a:ext cx="8424863" cy="3967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在C++中，派生类拥有基类的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那么，这些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访问控制方式是什么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继承方式在定义派生类时指定：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&lt;派生类名&gt;：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&lt;基类名&gt;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&lt;成员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继承方式可以是：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public、private和protected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默认的继承方式是：private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A2652C-9F65-4507-8191-DFD5B96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4A0001F1-FA4D-49BB-BF9B-C9E9785F10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3847387"/>
              </p:ext>
            </p:extLst>
          </p:nvPr>
        </p:nvGraphicFramePr>
        <p:xfrm>
          <a:off x="274324" y="1700808"/>
          <a:ext cx="8686800" cy="4732339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派生类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继承方式</a:t>
                      </a: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5" name="Line 34">
            <a:extLst>
              <a:ext uri="{FF2B5EF4-FFF2-40B4-BE49-F238E27FC236}">
                <a16:creationId xmlns:a16="http://schemas.microsoft.com/office/drawing/2014/main" id="{E61A8C85-9B3B-4227-9244-99A7C4533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688830"/>
            <a:ext cx="1439863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6" name="Line 35">
            <a:extLst>
              <a:ext uri="{FF2B5EF4-FFF2-40B4-BE49-F238E27FC236}">
                <a16:creationId xmlns:a16="http://schemas.microsoft.com/office/drawing/2014/main" id="{ABC5EC17-5F66-438C-A2EF-E45D4DAB5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825" y="2350095"/>
            <a:ext cx="21605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9FBF23-E7F2-4425-9EAC-5B4BFC58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19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6C383D-2402-4FBA-994D-222E57F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5B97F781-463C-42CC-A494-93F8803AA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2" y="1566223"/>
            <a:ext cx="7459662" cy="4802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b.q();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Error，f是B的protected成员。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b.g();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Error，g是B的protected成员。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b.h();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Error，h是B的不可直接访问的成员。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7B080-FB9C-4F5B-A887-48FC5152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252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E88-AC78-44B2-958B-5C905B85520E}"/>
              </a:ext>
            </a:extLst>
          </p:cNvPr>
          <p:cNvSpPr/>
          <p:nvPr/>
        </p:nvSpPr>
        <p:spPr>
          <a:xfrm>
            <a:off x="2915816" y="2132856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q();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//除了h，其它都能访问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A53D21-5ADA-4B7F-9DCB-682E7D9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第七章 继承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040AA862-AB02-44C6-A118-F11FB515F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5593" y="1772816"/>
            <a:ext cx="8532813" cy="2809875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private成员，都可以在派生类中分别调整其访问控制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| protected | private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&lt;基类名&gt;::&lt;基类成员名&gt;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如果在派生类中调整了某个基类成员函数的访问控制，那么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也将调整基类中同名的重载函数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5B7B51-D25E-427D-A971-E5E2D9806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F5C002-E5D9-46A1-83BA-1BF3E4E7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0F06456-CB51-441C-86E1-35BEFD51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2700338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25A8DD0-97AD-4492-8452-CAF56129B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333375"/>
            <a:ext cx="8858250" cy="609282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f1();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f2();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f3();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g1();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g2();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g3();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::f1;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::g1;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::f2;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::g2;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b.f1();  b.g1();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b.f2();  b.g2();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protected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b.f3();  b.g3();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private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D8C3E8F7-DE7E-490A-A2DB-E7CAD4E4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71750"/>
            <a:ext cx="5471988" cy="255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h()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{  f1();  f2();  g1();  g2();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f3();  g3();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private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961F74-8330-4045-B5CA-4E9E39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D5FBF86-C621-4D75-8993-0397797C1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32656"/>
            <a:ext cx="7188200" cy="941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C651FE6-9CF4-4B26-96DF-2E4073CE9E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628800"/>
            <a:ext cx="8280400" cy="4824413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由基类和派生类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共同完成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基类的数据成员由基类的构造函数初始化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派生类的数据成员由派生类的构造函数初始化。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当创建派生类的对象时，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派生类的构造函数在进入其函数体之前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会去调用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默认情况下，调用基类的默认构造函数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，如果要调用基类的非默认构造函数，则必须在派生类构造函数的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如果一个类D既有基类B、又有成员对象类M，则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在创建D类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对象时，构造函数的执行次序为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B-&gt;M-&gt;D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当D类的对象消亡时，析构函数的执行次序为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D-&gt;M-&gt;B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ECD5A7-C813-416A-AA38-E6DF1DB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686000CC-C254-4311-8762-5103D9F2F3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96156"/>
            <a:ext cx="8104187" cy="4929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A() { x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A(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 { x = i;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B() { y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 { y = i;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i,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j):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A(i) { y = j;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b1;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B::B()，b1.x等于0，b1.y等于0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b2(1);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B::B(int)，b2.x等于0，b2.y等于1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b3(1,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A::A(int)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B::B(int,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int)，b3.x等于1，b3.y等于2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DE8911-EB07-48B1-8705-C680206A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83D5C-FAC8-4E05-BEC1-AE7BA252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75E97D40-8031-43FA-90F7-1272F41CFD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3837" y="1772816"/>
            <a:ext cx="8696325" cy="37528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派生类的隐式拷贝构造函数（由编译程序提供）将会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调用基类的拷贝构造函数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派生类自定义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拷贝构造函数在默认情况下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调用基类的默认构造函数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需要时，可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在派生类自定义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中显式调用基类的拷贝构造函数。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D136A-9B41-46DC-9D5A-982D19E5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87363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33F546-F475-4E6F-B954-08ACF11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87656E2-94E2-4785-9C38-68F9748D31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5762" y="1603373"/>
            <a:ext cx="8758238" cy="4929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A() {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A&amp; a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x =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B() {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没有定义拷贝构造函数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b1;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b2(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A(const A&amp; a)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A(const A&amp; a)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、并用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zh-CN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DF8D3-359B-4CB9-9F33-79CE987F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2" y="1592261"/>
            <a:ext cx="3292475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这里会调用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的默认构造函数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C&amp; c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这里会先把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然后调用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类的拷贝构造函数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D&amp; d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A(d)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DE8911-EB07-48B1-8705-C680206A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599" y="325439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81B32-6987-4D02-904F-2DDF339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CAADAFA-31E5-47FC-94FC-58B604BF09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260648"/>
            <a:ext cx="7402512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7.2.5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派生类对象的赋值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73DFC9F-E327-4261-8647-0E1F2F578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594" y="1772816"/>
            <a:ext cx="8464550" cy="3894137"/>
          </a:xfrm>
        </p:spPr>
        <p:txBody>
          <a:bodyPr/>
          <a:lstStyle/>
          <a:p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派生类不从基类继承赋值操作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如果派生类没有提供赋值操作符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提供一个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对基类成员调用基类的赋值操作符进行赋值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对派生类的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成员逐个赋值。</a:t>
            </a: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不会自动调用基类的赋值操作，需要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在函数体中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显式地调用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基类的赋值操作符来实现基类成员的赋值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46DFDE-9D7B-484C-ADDB-ED53F4C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58ADF38F-D8D1-4450-82CF-597B7A66BC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2612" y="1553776"/>
            <a:ext cx="8410575" cy="5040312"/>
          </a:xfrm>
          <a:solidFill>
            <a:schemeClr val="bg1"/>
          </a:solidFill>
        </p:spPr>
        <p:txBody>
          <a:bodyPr/>
          <a:lstStyle/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p;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b)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{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(&amp;b == this)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//防止自身赋值。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*(A*)this = b;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调用基类的赋值操作符对基类成员进行赋值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 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如果不自定义赋值操作符的重载函数，指针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会引起问题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b2;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 = b2;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B0CBC4-B63D-43B0-8E27-C04479F96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455" y="2639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7.2.5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派生类对象的赋值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66B343B-A8E0-4B98-BECF-30F95EE4A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4108" y="2429148"/>
            <a:ext cx="522288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60286002-CA7C-4C94-A457-3E9F6B672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5733" y="2425973"/>
            <a:ext cx="488950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8" name="Rectangle 9">
            <a:extLst>
              <a:ext uri="{FF2B5EF4-FFF2-40B4-BE49-F238E27FC236}">
                <a16:creationId xmlns:a16="http://schemas.microsoft.com/office/drawing/2014/main" id="{60398C21-9517-48ED-9187-0DDEE9C65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5321" y="2521223"/>
            <a:ext cx="6826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9" name="Line 10">
            <a:extLst>
              <a:ext uri="{FF2B5EF4-FFF2-40B4-BE49-F238E27FC236}">
                <a16:creationId xmlns:a16="http://schemas.microsoft.com/office/drawing/2014/main" id="{5B033E06-05A0-4220-A9B9-649937049D4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07496" y="273712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0" name="Text Box 16">
            <a:extLst>
              <a:ext uri="{FF2B5EF4-FFF2-40B4-BE49-F238E27FC236}">
                <a16:creationId xmlns:a16="http://schemas.microsoft.com/office/drawing/2014/main" id="{76588B05-F202-40BA-8653-E11935AA54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80408" y="2305323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8921" name="Text Box 19">
            <a:extLst>
              <a:ext uri="{FF2B5EF4-FFF2-40B4-BE49-F238E27FC236}">
                <a16:creationId xmlns:a16="http://schemas.microsoft.com/office/drawing/2014/main" id="{CF92B137-FB57-48E8-957F-40E3442134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37908" y="2305323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8922" name="Text Box 20">
            <a:extLst>
              <a:ext uri="{FF2B5EF4-FFF2-40B4-BE49-F238E27FC236}">
                <a16:creationId xmlns:a16="http://schemas.microsoft.com/office/drawing/2014/main" id="{334D92A2-DFDC-4E54-9EA7-D0C2415679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50258" y="1852886"/>
            <a:ext cx="97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</a:p>
        </p:txBody>
      </p:sp>
      <p:sp>
        <p:nvSpPr>
          <p:cNvPr id="38923" name="Text Box 21">
            <a:extLst>
              <a:ext uri="{FF2B5EF4-FFF2-40B4-BE49-F238E27FC236}">
                <a16:creationId xmlns:a16="http://schemas.microsoft.com/office/drawing/2014/main" id="{AB9DC8A3-A7F1-4EC6-8265-9D6015A842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6808" y="1841773"/>
            <a:ext cx="101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</a:p>
        </p:txBody>
      </p:sp>
      <p:sp>
        <p:nvSpPr>
          <p:cNvPr id="38924" name="Text Box 22">
            <a:extLst>
              <a:ext uri="{FF2B5EF4-FFF2-40B4-BE49-F238E27FC236}">
                <a16:creationId xmlns:a16="http://schemas.microsoft.com/office/drawing/2014/main" id="{BE963CAE-56F4-4B4A-A89D-37CBC1BCC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71032" y="2521223"/>
            <a:ext cx="778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38925" name="Line 10">
            <a:extLst>
              <a:ext uri="{FF2B5EF4-FFF2-40B4-BE49-F238E27FC236}">
                <a16:creationId xmlns:a16="http://schemas.microsoft.com/office/drawing/2014/main" id="{1AE7BA68-8855-49DE-A0B9-064563FB21C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215683" y="2737123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6" name="Rectangle 9">
            <a:extLst>
              <a:ext uri="{FF2B5EF4-FFF2-40B4-BE49-F238E27FC236}">
                <a16:creationId xmlns:a16="http://schemas.microsoft.com/office/drawing/2014/main" id="{A5432D9F-9609-45BD-9F82-483784F29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7183" y="2519636"/>
            <a:ext cx="6826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7" name="Text Box 22">
            <a:extLst>
              <a:ext uri="{FF2B5EF4-FFF2-40B4-BE49-F238E27FC236}">
                <a16:creationId xmlns:a16="http://schemas.microsoft.com/office/drawing/2014/main" id="{91124E71-73C4-4BFE-B4B8-F186CDE500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01307" y="2519636"/>
            <a:ext cx="825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8" name="Line 12">
            <a:extLst>
              <a:ext uri="{FF2B5EF4-FFF2-40B4-BE49-F238E27FC236}">
                <a16:creationId xmlns:a16="http://schemas.microsoft.com/office/drawing/2014/main" id="{054C4D71-5781-438C-AF9A-3C525205D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571" y="2060848"/>
            <a:ext cx="0" cy="717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Line 13">
            <a:extLst>
              <a:ext uri="{FF2B5EF4-FFF2-40B4-BE49-F238E27FC236}">
                <a16:creationId xmlns:a16="http://schemas.microsoft.com/office/drawing/2014/main" id="{96121E53-2AE0-48FC-B693-5D1FECC62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458" y="2060848"/>
            <a:ext cx="0" cy="4810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0" name="Line 11">
            <a:extLst>
              <a:ext uri="{FF2B5EF4-FFF2-40B4-BE49-F238E27FC236}">
                <a16:creationId xmlns:a16="http://schemas.microsoft.com/office/drawing/2014/main" id="{65FA5B0C-788C-47BF-A8CC-A8275C9C5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6096" y="2060848"/>
            <a:ext cx="150336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683EC8-6BCC-4D4E-A8D7-EDCEE04B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4A0001F1-FA4D-49BB-BF9B-C9E9785F10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09183672"/>
              </p:ext>
            </p:extLst>
          </p:nvPr>
        </p:nvGraphicFramePr>
        <p:xfrm>
          <a:off x="689769" y="1700808"/>
          <a:ext cx="7827962" cy="4396537"/>
        </p:xfrm>
        <a:graphic>
          <a:graphicData uri="http://schemas.openxmlformats.org/drawingml/2006/table">
            <a:tbl>
              <a:tblPr/>
              <a:tblGrid>
                <a:gridCol w="195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37">
                  <a:extLst>
                    <a:ext uri="{9D8B030D-6E8A-4147-A177-3AD203B41FA5}">
                      <a16:colId xmlns:a16="http://schemas.microsoft.com/office/drawing/2014/main" val="1868593122"/>
                    </a:ext>
                  </a:extLst>
                </a:gridCol>
                <a:gridCol w="150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500">
                  <a:extLst>
                    <a:ext uri="{9D8B030D-6E8A-4147-A177-3AD203B41FA5}">
                      <a16:colId xmlns:a16="http://schemas.microsoft.com/office/drawing/2014/main" val="566214752"/>
                    </a:ext>
                  </a:extLst>
                </a:gridCol>
              </a:tblGrid>
              <a:tr h="45943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区别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产生原因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0" marR="92070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初始化时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赋值时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315143"/>
                  </a:ext>
                </a:extLst>
              </a:tr>
              <a:tr h="92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未定义拷贝构造函数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隐式的拷贝构造函数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Arial" pitchFamily="34" charset="0"/>
                        </a:rPr>
                        <a:t>隐式的赋值操作符重载函数</a:t>
                      </a: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解决指针问题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自定义的拷贝构造函数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自定义的</a:t>
                      </a:r>
                      <a:r>
                        <a:rPr lang="zh-CN" altLang="zh-CN" sz="2400" b="1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提高效率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转移构造函数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转移</a:t>
                      </a:r>
                      <a:r>
                        <a:rPr lang="zh-CN" altLang="zh-CN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91" name="Line 35">
            <a:extLst>
              <a:ext uri="{FF2B5EF4-FFF2-40B4-BE49-F238E27FC236}">
                <a16:creationId xmlns:a16="http://schemas.microsoft.com/office/drawing/2014/main" id="{46B50E38-6E8F-49FC-AE48-6D5CA9BC2C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9769" y="1916832"/>
            <a:ext cx="18716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30E872-8452-430C-8AA7-7E4A58D1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46185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7.2.5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派生类对象的赋值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5B5032-C808-4ADE-BFC5-2D96EA2D4B90}"/>
              </a:ext>
            </a:extLst>
          </p:cNvPr>
          <p:cNvSpPr/>
          <p:nvPr/>
        </p:nvSpPr>
        <p:spPr>
          <a:xfrm>
            <a:off x="2700338" y="6237288"/>
            <a:ext cx="38068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小结：拷贝（转移）构造函数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893882-70AF-4403-B3B8-CEAD767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6333E05-5032-4A5D-BCE9-CE41A88C3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2" y="1628800"/>
            <a:ext cx="8067675" cy="4630737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把一个类作为另一个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类的成员对象类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来使用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......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//定义一个A类的成员对象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，而不是继承关系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{  a.f();  }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//复用A的f实现B的f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A1FB8-2119-4C67-89D9-FEBAB2648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766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7.2.6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聚集关系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3A9E46-6B3A-4469-9DFD-5C2D70E5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081566-E8EF-42A8-AA29-483C2F517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44624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5DE562-FCA3-4D88-B1DF-D893C5FDAB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060848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65FF78-8D89-4AEC-A15E-B3396FE5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BEDC2599-8750-419B-A5CA-5B18EE577D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988840"/>
            <a:ext cx="7816850" cy="337185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继承与聚集复用方式的比较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都可以实现软件复用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继承更容易实现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继承与封装存在矛盾，聚集则不存在与封装的矛盾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聚集适用于类关系为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“部分”与“整体”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一般来说，继承的代码功能可以用聚集来实现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0D39C-A264-4DF7-96BB-0B43E085D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016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7.2.6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聚集关系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4217AE-4600-4E74-8EB3-226BDDF3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A7BA2E-CE34-4CA3-B473-61D995654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D8E71C-512B-453F-8CA2-059BF1BF6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2378868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EAF0FF-DD36-4075-BFF2-94AB872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7837F2-94A0-4AD0-9FBB-9604A09B12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425" y="359964"/>
            <a:ext cx="5565775" cy="941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D51EE3D-55FA-4DC4-9FC0-B26EC4D3D9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4668" y="1737816"/>
            <a:ext cx="7907338" cy="270033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336666"/>
              </a:buClr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（Inheritance）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定义一个新的类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派生类或子类）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时，先把一个或多个已有类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基类或父类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的功能全部包含进来，然后再给出新功能的定义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或对已有类的某些功能重新定义。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继承分为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：一个类最多有一个直接基类。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：一个类可以有多个直接基类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1C414450-67B7-4D51-A1F3-37017705739D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924944"/>
            <a:ext cx="1685925" cy="1727200"/>
            <a:chOff x="0" y="0"/>
            <a:chExt cx="432" cy="557"/>
          </a:xfrm>
        </p:grpSpPr>
        <p:sp>
          <p:nvSpPr>
            <p:cNvPr id="8199" name="Oval 4">
              <a:extLst>
                <a:ext uri="{FF2B5EF4-FFF2-40B4-BE49-F238E27FC236}">
                  <a16:creationId xmlns:a16="http://schemas.microsoft.com/office/drawing/2014/main" id="{DE14B5E2-D780-4E14-80D2-64E5FB90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0" name="Oval 5">
              <a:extLst>
                <a:ext uri="{FF2B5EF4-FFF2-40B4-BE49-F238E27FC236}">
                  <a16:creationId xmlns:a16="http://schemas.microsoft.com/office/drawing/2014/main" id="{0C105B75-B618-4277-BFD0-E7E9A3C3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0"/>
              <a:ext cx="432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1" name="Line 6">
              <a:extLst>
                <a:ext uri="{FF2B5EF4-FFF2-40B4-BE49-F238E27FC236}">
                  <a16:creationId xmlns:a16="http://schemas.microsoft.com/office/drawing/2014/main" id="{900A3443-4F1C-4BC2-BA38-158C8498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7" name="Text Box 8">
            <a:extLst>
              <a:ext uri="{FF2B5EF4-FFF2-40B4-BE49-F238E27FC236}">
                <a16:creationId xmlns:a16="http://schemas.microsoft.com/office/drawing/2014/main" id="{CC6C404F-481B-4803-B775-12E860A8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99" y="3067819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70097925-3B67-4587-B0B2-943BFEDE9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62" y="4183832"/>
            <a:ext cx="95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162E51-2397-4DDE-939B-B734D477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D242B3-7CAF-4C24-AA30-E31DC622F5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116632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9010D35-F3D6-4134-936D-17DE0B5B98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844824"/>
            <a:ext cx="5113338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单继承的定义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protected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派生类对象的初始化和赋值</a:t>
            </a:r>
            <a:endParaRPr lang="zh-CN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2F6094-5454-46D7-ADAC-0ED1F01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014E6F-81B2-48E6-993E-446FAA6816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770481-E331-49D9-8D92-B32CC12DB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844824"/>
            <a:ext cx="7921625" cy="4032250"/>
          </a:xfrm>
        </p:spPr>
        <p:txBody>
          <a:bodyPr/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派生类只能有一个直接基类，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&lt;派生类名&gt;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 &lt;基类名&gt;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&lt;成员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&lt;派生类名&gt;为派生类的名字。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&lt;基类名&gt;为直接基类的名字。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表&gt;是在派生类中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新定义的成员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，其中包括对基类成员的重定义。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&lt;继承方式&gt;指出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基类派生来的成员在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F5F8CA-00A8-4D5F-A823-89AFE467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836264B1-874F-4D11-9F77-B6B6ED09B5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3728" y="1556792"/>
            <a:ext cx="4543425" cy="46434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//派生类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F786E-1FBF-4F03-87D2-DBEA4D02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7.2.1 </a:t>
            </a:r>
            <a:r>
              <a:rPr lang="zh-CN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单继承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的定义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F225DA-B8AE-4F4A-A81E-28ADA53B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FD9889B7-9142-41E7-BDD6-626D160E52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6113"/>
            <a:ext cx="8424863" cy="4451350"/>
          </a:xfrm>
          <a:solidFill>
            <a:schemeClr val="bg1"/>
          </a:solidFill>
        </p:spPr>
        <p:txBody>
          <a:bodyPr/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派生类除了拥有新定义的成员外，还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成员（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构造函数和赋值操作符重载函数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除外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b;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b.z: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b.f();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A类中的f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A类中的g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b.h();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//B类中的h 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B00555A-0A63-4E57-AF01-CB65304A39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155400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关于派生类的说明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EF56BC2E-D0D8-4710-B26E-D4C5E119926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00475"/>
            <a:ext cx="990600" cy="1150938"/>
            <a:chOff x="0" y="0"/>
            <a:chExt cx="216" cy="374"/>
          </a:xfrm>
        </p:grpSpPr>
        <p:sp>
          <p:nvSpPr>
            <p:cNvPr id="14342" name="Rectangle 4">
              <a:extLst>
                <a:ext uri="{FF2B5EF4-FFF2-40B4-BE49-F238E27FC236}">
                  <a16:creationId xmlns:a16="http://schemas.microsoft.com/office/drawing/2014/main" id="{1A642E97-05BA-406F-99B2-F88491140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3" name="Line 5">
              <a:extLst>
                <a:ext uri="{FF2B5EF4-FFF2-40B4-BE49-F238E27FC236}">
                  <a16:creationId xmlns:a16="http://schemas.microsoft.com/office/drawing/2014/main" id="{4EF91A0B-617F-4102-8A5D-515D008D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Line 6">
              <a:extLst>
                <a:ext uri="{FF2B5EF4-FFF2-40B4-BE49-F238E27FC236}">
                  <a16:creationId xmlns:a16="http://schemas.microsoft.com/office/drawing/2014/main" id="{0E80223D-08A1-480D-8378-23AE3A3B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1" name="Text Box 0">
            <a:extLst>
              <a:ext uri="{FF2B5EF4-FFF2-40B4-BE49-F238E27FC236}">
                <a16:creationId xmlns:a16="http://schemas.microsoft.com/office/drawing/2014/main" id="{5AC11862-3BFB-4F5B-A16F-78CB86AB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00375"/>
            <a:ext cx="3960812" cy="355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//派生类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E25194-24E0-4CFB-A703-21EBD742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3373</TotalTime>
  <Pages>0</Pages>
  <Words>3357</Words>
  <Characters>0</Characters>
  <Application>Microsoft Office PowerPoint</Application>
  <DocSecurity>0</DocSecurity>
  <PresentationFormat>On-screen Show (4:3)</PresentationFormat>
  <Lines>0</Lines>
  <Paragraphs>446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宋体</vt:lpstr>
      <vt:lpstr>微软雅黑</vt:lpstr>
      <vt:lpstr>楷体</vt:lpstr>
      <vt:lpstr>楷体_GB2312</vt:lpstr>
      <vt:lpstr>等线 Light</vt:lpstr>
      <vt:lpstr>Arial</vt:lpstr>
      <vt:lpstr>Calibri Light</vt:lpstr>
      <vt:lpstr>Times New Roman</vt:lpstr>
      <vt:lpstr>Verdana</vt:lpstr>
      <vt:lpstr>Wingdings</vt:lpstr>
      <vt:lpstr>XMU_Theme_4_3</vt:lpstr>
      <vt:lpstr>面向对象程序设计 (C++) Object-Oriented Programming (C++)</vt:lpstr>
      <vt:lpstr>第七章 继承</vt:lpstr>
      <vt:lpstr>本章内容</vt:lpstr>
      <vt:lpstr>本章内容</vt:lpstr>
      <vt:lpstr>7.1 继承的概念</vt:lpstr>
      <vt:lpstr>本章内容</vt:lpstr>
      <vt:lpstr>7.2.1 单继承的定义</vt:lpstr>
      <vt:lpstr>PowerPoint Presentation</vt:lpstr>
      <vt:lpstr>关于派生类的说明-1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7.2.3 继承方式 </vt:lpstr>
      <vt:lpstr>PowerPoint Presentation</vt:lpstr>
      <vt:lpstr>PowerPoint Presentation</vt:lpstr>
      <vt:lpstr>PowerPoint Presentation</vt:lpstr>
      <vt:lpstr>PowerPoint Presentation</vt:lpstr>
      <vt:lpstr>7.2.4 派生类对象的初始化 </vt:lpstr>
      <vt:lpstr>PowerPoint Presentation</vt:lpstr>
      <vt:lpstr>PowerPoint Presentation</vt:lpstr>
      <vt:lpstr>PowerPoint Presentation</vt:lpstr>
      <vt:lpstr>7.2.5 派生类对象的赋值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727</cp:revision>
  <cp:lastPrinted>1899-12-30T00:00:00Z</cp:lastPrinted>
  <dcterms:created xsi:type="dcterms:W3CDTF">2005-02-20T09:54:04Z</dcterms:created>
  <dcterms:modified xsi:type="dcterms:W3CDTF">2024-05-07T04:12:59Z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