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33"/>
  </p:notesMasterIdLst>
  <p:sldIdLst>
    <p:sldId id="655" r:id="rId2"/>
    <p:sldId id="344" r:id="rId3"/>
    <p:sldId id="931" r:id="rId4"/>
    <p:sldId id="858" r:id="rId5"/>
    <p:sldId id="859" r:id="rId6"/>
    <p:sldId id="860" r:id="rId7"/>
    <p:sldId id="932" r:id="rId8"/>
    <p:sldId id="861" r:id="rId9"/>
    <p:sldId id="905" r:id="rId10"/>
    <p:sldId id="864" r:id="rId11"/>
    <p:sldId id="907" r:id="rId12"/>
    <p:sldId id="865" r:id="rId13"/>
    <p:sldId id="909" r:id="rId14"/>
    <p:sldId id="868" r:id="rId15"/>
    <p:sldId id="876" r:id="rId16"/>
    <p:sldId id="877" r:id="rId17"/>
    <p:sldId id="878" r:id="rId18"/>
    <p:sldId id="911" r:id="rId19"/>
    <p:sldId id="918" r:id="rId20"/>
    <p:sldId id="919" r:id="rId21"/>
    <p:sldId id="921" r:id="rId22"/>
    <p:sldId id="922" r:id="rId23"/>
    <p:sldId id="923" r:id="rId24"/>
    <p:sldId id="924" r:id="rId25"/>
    <p:sldId id="925" r:id="rId26"/>
    <p:sldId id="927" r:id="rId27"/>
    <p:sldId id="928" r:id="rId28"/>
    <p:sldId id="929" r:id="rId29"/>
    <p:sldId id="926" r:id="rId30"/>
    <p:sldId id="930" r:id="rId31"/>
    <p:sldId id="657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CC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6771" autoAdjust="0"/>
  </p:normalViewPr>
  <p:slideViewPr>
    <p:cSldViewPr>
      <p:cViewPr varScale="1">
        <p:scale>
          <a:sx n="101" d="100"/>
          <a:sy n="101" d="100"/>
        </p:scale>
        <p:origin x="1938" y="108"/>
      </p:cViewPr>
      <p:guideLst>
        <p:guide orient="horz" pos="215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6789A9-04C5-4C31-AE26-598467937A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7D397DF-1C6C-4C4E-AE41-4FF48C242B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F3823A8-1D8E-449C-ADEB-7CEFA55F9DE9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6EDED86-7637-4A0C-943C-5FAF653E240B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C6D439D-E52D-417F-A03B-96177E9CBF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4A06476-BDCF-43BA-9662-5A00443F7A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B303ED9-C1E7-4A46-9B11-418374288F5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13D1DCF5-ED4C-42D8-953B-BC03FBE54F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C425D03D-9B26-4F32-A0DF-20E16BC19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复习</a:t>
            </a:r>
            <a:r>
              <a:rPr lang="en-US" altLang="zh-CN"/>
              <a:t>C++</a:t>
            </a:r>
            <a:r>
              <a:rPr lang="zh-CN" altLang="en-US"/>
              <a:t>中的多态性还有一名多用（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函数重载 、操作符重载 </a:t>
            </a:r>
            <a:r>
              <a:rPr lang="zh-CN" altLang="en-US"/>
              <a:t>）和类属性：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类属函数在程序中的实现：指针、函数模板</a:t>
            </a:r>
            <a:endParaRPr lang="en-US" altLang="zh-CN"/>
          </a:p>
          <a:p>
            <a:r>
              <a:rPr lang="en-US" altLang="zh-CN"/>
              <a:t>bool compare(const void *p1, const void *p2)</a:t>
            </a:r>
          </a:p>
          <a:p>
            <a:endParaRPr lang="en-US" altLang="zh-CN"/>
          </a:p>
          <a:p>
            <a:r>
              <a:rPr lang="zh-CN" altLang="en-US"/>
              <a:t>类属类型在程序中的实现：</a:t>
            </a:r>
            <a:r>
              <a:rPr lang="en-US" altLang="zh-CN"/>
              <a:t>union</a:t>
            </a:r>
            <a:r>
              <a:rPr lang="zh-CN" altLang="en-US"/>
              <a:t>、类模板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78ADF63F-213A-4102-B0E7-83A27839C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4710B017-C535-426A-9E2B-80AA30AD3170}" type="slidenum">
              <a:rPr lang="zh-CN" altLang="zh-CN" smtClean="0">
                <a:ea typeface="宋体" panose="02010600030101010101" pitchFamily="2" charset="-122"/>
              </a:rPr>
              <a:pPr/>
              <a:t>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0738BC36-1A72-4202-A183-93B6E343A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EAE1164A-2AC5-4FE6-B3B4-5DF9F6E8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先进行两个</a:t>
            </a:r>
            <a:r>
              <a:rPr lang="en-US" altLang="zh-CN"/>
              <a:t>typedef</a:t>
            </a:r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D1ECCC12-B0F7-4350-8793-1CBA3DF28E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C0B8DC70-76DD-461D-B2F5-5EF64BF86AA5}" type="slidenum">
              <a:rPr lang="zh-CN" altLang="zh-CN" smtClean="0">
                <a:ea typeface="宋体" panose="02010600030101010101" pitchFamily="2" charset="-122"/>
              </a:rPr>
              <a:pPr/>
              <a:t>21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36B5DCDE-BB23-426F-874A-FC48010CA1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B924435B-5BF2-42A6-8962-1BAFE358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指向的是对象的首个数据</a:t>
            </a:r>
            <a:r>
              <a:rPr lang="en-US" altLang="zh-CN" dirty="0"/>
              <a:t>——</a:t>
            </a:r>
            <a:r>
              <a:rPr lang="zh-CN" altLang="en-US" dirty="0"/>
              <a:t>即指向了隐藏指针</a:t>
            </a:r>
            <a:r>
              <a:rPr lang="en-US" altLang="zh-CN" dirty="0" err="1"/>
              <a:t>vptr</a:t>
            </a:r>
            <a:r>
              <a:rPr lang="zh-CN" altLang="en-US" dirty="0"/>
              <a:t>，所以可以进行类型转换 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cs typeface="Times New Roman" panose="02020603050405020304" pitchFamily="18" charset="0"/>
              </a:rPr>
              <a:t>VtblPtr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*)p</a:t>
            </a:r>
          </a:p>
          <a:p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r>
              <a:rPr lang="zh-CN" altLang="en-US" dirty="0"/>
              <a:t>（类比：一个数组名，也是指向该数组中第一个元素的指针、而不是指向整个数组的指针）</a:t>
            </a: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BF156BAA-94C5-45B8-960B-5DA55E232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6825620-F1E9-4A58-B52A-F3AE3B430014}" type="slidenum">
              <a:rPr lang="zh-CN" altLang="zh-CN" smtClean="0">
                <a:ea typeface="宋体" panose="02010600030101010101" pitchFamily="2" charset="-122"/>
              </a:rPr>
              <a:pPr/>
              <a:t>22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5F002120-5C36-44D7-9F38-E5EC4284A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271A1ECB-9DA1-4DE5-9726-AFA7E5911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箭头往前走</a:t>
            </a: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1DBFDA9B-49ED-4380-9953-4A13FE99B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C05A522C-B2BD-435F-85A8-7FEA930BF10C}" type="slidenum">
              <a:rPr lang="zh-CN" altLang="zh-CN" smtClean="0">
                <a:ea typeface="宋体" panose="02010600030101010101" pitchFamily="2" charset="-122"/>
              </a:rPr>
              <a:pPr/>
              <a:t>23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5C14E0F9-E877-4866-9D0E-8AFEE00447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5039DFEF-BAFA-492E-971E-DA5F4D95A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通过函数指针、进行函数调用</a:t>
            </a: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FDFF9151-43C5-48E1-8906-37ECEDE92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51A99D-DD3D-4FBD-A13C-06403C659698}" type="slidenum">
              <a:rPr lang="zh-CN" altLang="zh-CN" smtClean="0">
                <a:ea typeface="宋体" panose="02010600030101010101" pitchFamily="2" charset="-122"/>
              </a:rPr>
              <a:pPr/>
              <a:t>24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6E634D92-71E3-44E3-A45D-CF3F313A57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5C045978-E025-468E-B523-6528B2A96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7C6F2CF9-0E2B-4E82-BE21-456BC180B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4A6D8ABB-DDD4-4E4D-B248-30AEA1F0A6B2}" type="slidenum">
              <a:rPr lang="zh-CN" altLang="zh-CN" smtClean="0">
                <a:ea typeface="宋体" panose="02010600030101010101" pitchFamily="2" charset="-122"/>
              </a:rPr>
              <a:pPr/>
              <a:t>25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001EBB89-87F0-4E72-B6A9-18843D08F0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BB57BEB4-44EB-4D12-B3BE-DAE055484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复习教材</a:t>
            </a:r>
            <a:r>
              <a:rPr lang="en-US" altLang="zh-CN"/>
              <a:t>P44</a:t>
            </a:r>
            <a:r>
              <a:rPr lang="zh-CN" altLang="en-US"/>
              <a:t>：间接访问*比加法</a:t>
            </a:r>
            <a:r>
              <a:rPr lang="en-US" altLang="zh-CN"/>
              <a:t>+</a:t>
            </a:r>
            <a:r>
              <a:rPr lang="zh-CN" altLang="en-US"/>
              <a:t>的优先级高</a:t>
            </a: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FD78E68F-F91A-4A6F-885D-FA2DDE5D5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4ABC291B-8D03-448E-918A-F8E8347CFC91}" type="slidenum">
              <a:rPr lang="zh-CN" altLang="zh-CN" smtClean="0">
                <a:ea typeface="宋体" panose="02010600030101010101" pitchFamily="2" charset="-122"/>
              </a:rPr>
              <a:pPr/>
              <a:t>26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66AA82DA-036F-41A2-BE63-90516A7E32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41459076-7699-4777-B61B-ED3F0EFCB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531DC182-248C-43D0-AF10-082A98404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4E606DE-BC04-4B19-BCCD-E93E8FD5B705}" type="slidenum">
              <a:rPr lang="zh-CN" altLang="zh-CN" smtClean="0">
                <a:ea typeface="宋体" panose="02010600030101010101" pitchFamily="2" charset="-122"/>
              </a:rPr>
              <a:pPr/>
              <a:t>27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612E6609-3F6C-41C3-B1F5-800D437368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44D7F374-EDCC-4EA1-853E-14E6EFF5D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5752A703-37F9-4B79-A95C-BC36FBC892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066B15EC-3E0A-4867-A153-DBD6722594E6}" type="slidenum">
              <a:rPr lang="zh-CN" altLang="zh-CN" smtClean="0">
                <a:ea typeface="宋体" panose="02010600030101010101" pitchFamily="2" charset="-122"/>
              </a:rPr>
              <a:pPr/>
              <a:t>28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EE0E5300-EB42-494F-9AD5-9BC4C78570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BD365BB3-D448-4CC4-BF1E-2D00B06B0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C2419535-A8AE-4A6A-8BFE-AF8AFEFC6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754057AB-2DA8-4980-9992-387706A5E891}" type="slidenum">
              <a:rPr lang="zh-CN" altLang="zh-CN" smtClean="0">
                <a:ea typeface="宋体" panose="02010600030101010101" pitchFamily="2" charset="-122"/>
              </a:rPr>
              <a:pPr/>
              <a:t>29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A92AC44C-68C1-4A27-BE4E-A4214BBAB0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BC0EF402-8221-4D0B-A5C9-18F26B3DC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由于“指向对象的指针“，我们现在可以理解为什么</a:t>
            </a:r>
            <a:r>
              <a:rPr lang="en-US" altLang="zh-CN"/>
              <a:t>ppt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页中说：只有</a:t>
            </a:r>
            <a:r>
              <a:rPr lang="en-US" altLang="zh-CN"/>
              <a:t>public</a:t>
            </a:r>
            <a:r>
              <a:rPr lang="zh-CN" altLang="en-US"/>
              <a:t>继承方式才有多态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比如</a:t>
            </a:r>
            <a:r>
              <a:rPr lang="en-US" altLang="zh-CN"/>
              <a:t>: class A {}</a:t>
            </a:r>
          </a:p>
          <a:p>
            <a:r>
              <a:rPr lang="en-US" altLang="zh-CN"/>
              <a:t>        class B: privte A {}</a:t>
            </a:r>
          </a:p>
          <a:p>
            <a:r>
              <a:rPr lang="en-US" altLang="zh-CN"/>
              <a:t>        B b;</a:t>
            </a:r>
          </a:p>
          <a:p>
            <a:r>
              <a:rPr lang="en-US" altLang="zh-CN"/>
              <a:t>        A *a = &amp;b;  //Error</a:t>
            </a:r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2E1C0E9E-A25D-43CE-BE5F-9AA1B582C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22E2EF6-4F90-4128-9BE1-0BE7B458676F}" type="slidenum">
              <a:rPr lang="zh-CN" altLang="zh-CN" smtClean="0">
                <a:ea typeface="宋体" panose="02010600030101010101" pitchFamily="2" charset="-122"/>
              </a:rPr>
              <a:pPr/>
              <a:t>30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B66AB742-51AA-4B79-92DD-65047CB24F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E9779FB4-604F-4864-AADC-5239885AD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类比：</a:t>
            </a:r>
            <a:r>
              <a:rPr lang="en-US" altLang="zh-CN"/>
              <a:t>int a = 12.00</a:t>
            </a:r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64E66B99-3C74-452A-98F3-6E2B479414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1A599AD-6160-454B-81B6-FE7240D01FD4}" type="slidenum">
              <a:rPr lang="zh-CN" altLang="zh-CN" smtClean="0">
                <a:ea typeface="宋体" panose="02010600030101010101" pitchFamily="2" charset="-122"/>
              </a:rPr>
              <a:pPr/>
              <a:t>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D94ADF02-D8A2-48EE-80B3-1986EE8ED6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4F03AFE8-538D-43E0-BCB1-0522E1087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Overload  </a:t>
            </a:r>
            <a:r>
              <a:rPr lang="zh-CN" altLang="en-US"/>
              <a:t>重载：函数章的内容</a:t>
            </a:r>
            <a:endParaRPr lang="en-US" altLang="zh-CN"/>
          </a:p>
          <a:p>
            <a:r>
              <a:rPr lang="en-US" altLang="zh-CN"/>
              <a:t>Overwrite</a:t>
            </a:r>
            <a:r>
              <a:rPr lang="zh-CN" altLang="en-US"/>
              <a:t> 重写：基类与派生类中不带</a:t>
            </a:r>
            <a:r>
              <a:rPr lang="en-US" altLang="zh-CN"/>
              <a:t>virtual</a:t>
            </a:r>
            <a:r>
              <a:rPr lang="zh-CN" altLang="en-US"/>
              <a:t>的同名函数（无论参数是否相同）</a:t>
            </a:r>
            <a:endParaRPr lang="en-US" altLang="zh-CN"/>
          </a:p>
          <a:p>
            <a:r>
              <a:rPr lang="en-US" altLang="zh-CN"/>
              <a:t>Override  </a:t>
            </a:r>
            <a:r>
              <a:rPr lang="zh-CN" altLang="en-US"/>
              <a:t>覆盖：</a:t>
            </a:r>
            <a:r>
              <a:rPr lang="en-US" altLang="zh-CN"/>
              <a:t>virtual</a:t>
            </a: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0E115983-AB37-4AF3-8FDF-18F01C523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DC319AE-44E2-46AB-8B7D-1342B014C25C}" type="slidenum">
              <a:rPr lang="zh-CN" altLang="zh-CN" smtClean="0">
                <a:ea typeface="宋体" panose="02010600030101010101" pitchFamily="2" charset="-122"/>
              </a:rPr>
              <a:pPr/>
              <a:t>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04068116-D1D5-448E-8765-DD286C4D81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7D80588F-8A6F-4D34-9633-C1D68603C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第一条是因为：</a:t>
            </a:r>
            <a:r>
              <a:rPr lang="en-US" altLang="zh-CN"/>
              <a:t>A::f </a:t>
            </a:r>
            <a:r>
              <a:rPr lang="zh-CN" altLang="en-US"/>
              <a:t>或 </a:t>
            </a:r>
            <a:r>
              <a:rPr lang="en-US" altLang="zh-CN"/>
              <a:t>a.f() </a:t>
            </a:r>
            <a:r>
              <a:rPr lang="zh-CN" altLang="en-US"/>
              <a:t>都使得</a:t>
            </a:r>
            <a:r>
              <a:rPr lang="en-US" altLang="zh-CN"/>
              <a:t>f</a:t>
            </a:r>
            <a:r>
              <a:rPr lang="zh-CN" altLang="en-US"/>
              <a:t>的所属唯一确定了，想动态访问到其他类中的</a:t>
            </a:r>
            <a:r>
              <a:rPr lang="en-US" altLang="zh-CN"/>
              <a:t>f</a:t>
            </a:r>
            <a:r>
              <a:rPr lang="zh-CN" altLang="en-US"/>
              <a:t>也不可能了</a:t>
            </a: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3CB6F519-0EE4-4F60-9257-45A4D28A0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0F8505F5-C31B-47E7-828E-DBE88B3CC0FA}" type="slidenum">
              <a:rPr lang="zh-CN" altLang="zh-CN" smtClean="0">
                <a:ea typeface="宋体" panose="02010600030101010101" pitchFamily="2" charset="-122"/>
              </a:rPr>
              <a:pPr/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A0B0D0C4-C27E-4140-8928-583173355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备注占位符 2">
            <a:extLst>
              <a:ext uri="{FF2B5EF4-FFF2-40B4-BE49-F238E27FC236}">
                <a16:creationId xmlns:a16="http://schemas.microsoft.com/office/drawing/2014/main" id="{51558577-89BD-4C07-8E49-341683CB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/>
              <a:t>一 在基类构造函数中，对虚函数的调用为静态绑定</a:t>
            </a:r>
            <a:endParaRPr lang="en-US" altLang="zh-CN"/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zh-CN" altLang="en-US"/>
              <a:t>二 使用域解析符</a:t>
            </a:r>
            <a:r>
              <a:rPr lang="en-US" altLang="zh-CN"/>
              <a:t>::</a:t>
            </a:r>
            <a:r>
              <a:rPr lang="zh-CN" altLang="en-US"/>
              <a:t>的类名受限方式来访问虚函数时，不采用动态绑定</a:t>
            </a:r>
            <a:endParaRPr lang="en-US" altLang="zh-CN"/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zh-CN" altLang="en-US"/>
              <a:t>三 最后一行注释的原因：</a:t>
            </a:r>
            <a:endParaRPr lang="en-US" altLang="zh-CN"/>
          </a:p>
          <a:p>
            <a:pPr marL="228600" indent="-228600">
              <a:buFontTx/>
              <a:buAutoNum type="arabicPeriod"/>
              <a:defRPr/>
            </a:pPr>
            <a:r>
              <a:rPr lang="en-US" altLang="zh-CN"/>
              <a:t>A::h</a:t>
            </a:r>
            <a:r>
              <a:rPr lang="zh-CN" altLang="en-US"/>
              <a:t>的意思是</a:t>
            </a:r>
            <a:r>
              <a:rPr lang="en-US" altLang="zh-CN"/>
              <a:t>B</a:t>
            </a:r>
            <a:r>
              <a:rPr lang="zh-CN" altLang="en-US"/>
              <a:t>从</a:t>
            </a:r>
            <a:r>
              <a:rPr lang="en-US" altLang="zh-CN"/>
              <a:t>A</a:t>
            </a:r>
            <a:r>
              <a:rPr lang="zh-CN" altLang="en-US"/>
              <a:t>中继承来的</a:t>
            </a:r>
            <a:r>
              <a:rPr lang="en-US" altLang="zh-CN"/>
              <a:t>h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zh-CN"/>
              <a:t>B::f</a:t>
            </a:r>
            <a:r>
              <a:rPr lang="zh-CN" altLang="en-US"/>
              <a:t>是由于动态绑定，因为调用</a:t>
            </a:r>
            <a:r>
              <a:rPr lang="en-US" altLang="zh-CN"/>
              <a:t>h</a:t>
            </a:r>
            <a:r>
              <a:rPr lang="zh-CN" altLang="en-US"/>
              <a:t>时的</a:t>
            </a:r>
            <a:r>
              <a:rPr lang="en-US" altLang="zh-CN"/>
              <a:t>this</a:t>
            </a:r>
            <a:r>
              <a:rPr lang="zh-CN" altLang="en-US"/>
              <a:t>指针指向</a:t>
            </a:r>
            <a:r>
              <a:rPr lang="en-US" altLang="zh-CN"/>
              <a:t>b</a:t>
            </a:r>
          </a:p>
          <a:p>
            <a:pPr>
              <a:defRPr/>
            </a:pPr>
            <a:r>
              <a:rPr lang="en-US" altLang="zh-CN"/>
              <a:t>3.   A::g</a:t>
            </a:r>
            <a:r>
              <a:rPr lang="zh-CN" altLang="en-US"/>
              <a:t>是因为</a:t>
            </a:r>
            <a:r>
              <a:rPr lang="en-US" altLang="zh-CN"/>
              <a:t>g</a:t>
            </a:r>
            <a:r>
              <a:rPr lang="zh-CN" altLang="en-US"/>
              <a:t>是普通函数，所以静态绑定 </a:t>
            </a:r>
            <a:r>
              <a:rPr lang="en-US" altLang="zh-CN"/>
              <a:t>- </a:t>
            </a:r>
            <a:r>
              <a:rPr lang="zh-CN" altLang="en-US"/>
              <a:t>又由于</a:t>
            </a:r>
            <a:r>
              <a:rPr lang="en-US" altLang="zh-CN"/>
              <a:t>h</a:t>
            </a:r>
            <a:r>
              <a:rPr lang="zh-CN" altLang="en-US"/>
              <a:t>的形参是</a:t>
            </a:r>
            <a:r>
              <a:rPr lang="en-US" altLang="zh-CN"/>
              <a:t>A</a:t>
            </a:r>
            <a:r>
              <a:rPr lang="zh-CN" altLang="en-US"/>
              <a:t>* </a:t>
            </a:r>
            <a:r>
              <a:rPr lang="en-US" altLang="zh-CN"/>
              <a:t>this - </a:t>
            </a:r>
            <a:r>
              <a:rPr lang="zh-CN" altLang="en-US"/>
              <a:t>所以调用</a:t>
            </a:r>
            <a:r>
              <a:rPr lang="en-US" altLang="zh-CN"/>
              <a:t>A::g</a:t>
            </a: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CBC5A995-CBD8-4150-A5F8-B30DAA14F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F9CB8B6-86CF-4244-ACCB-241D622CE0BF}" type="slidenum">
              <a:rPr lang="zh-CN" altLang="zh-CN" smtClean="0">
                <a:ea typeface="宋体" panose="02010600030101010101" pitchFamily="2" charset="-122"/>
              </a:rPr>
              <a:pPr/>
              <a:t>11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6BD3C83-83D1-44F6-9EE5-2B38002C1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F43BCA8A-2108-4975-A6F2-BCD8A2F96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891FF863-122F-4915-8E38-C1A6A7E38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B2A5FE4-CD0F-4A6A-B6E4-351DC9A9FDD3}" type="slidenum">
              <a:rPr lang="zh-CN" altLang="zh-CN" smtClean="0">
                <a:ea typeface="宋体" panose="02010600030101010101" pitchFamily="2" charset="-122"/>
              </a:rPr>
              <a:pPr/>
              <a:t>12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FBE3B978-B5E5-4834-BAE3-F0FEE6DFE8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46ED60EB-34C1-458C-862A-AAFCBCBF1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计算机是不可能自动进行动态绑定的。</a:t>
            </a:r>
            <a:endParaRPr lang="en-US" altLang="zh-CN"/>
          </a:p>
          <a:p>
            <a:r>
              <a:rPr lang="zh-CN" altLang="en-US"/>
              <a:t>而且，从上述原理来看，动态绑定也是静态编译下实现的。</a:t>
            </a:r>
            <a:endParaRPr lang="en-US" altLang="zh-CN"/>
          </a:p>
          <a:p>
            <a:r>
              <a:rPr lang="zh-CN" altLang="en-US"/>
              <a:t>总之，用静态实现了动态。</a:t>
            </a:r>
          </a:p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6760CACB-C717-49AD-ACE9-993D0A1AEA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A265A31-4683-4696-85F0-248F8944C622}" type="slidenum">
              <a:rPr lang="zh-CN" altLang="zh-CN" smtClean="0">
                <a:ea typeface="宋体" panose="02010600030101010101" pitchFamily="2" charset="-122"/>
              </a:rPr>
              <a:pPr/>
              <a:t>18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303ED9-C1E7-4A46-9B11-418374288F53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176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0824A071-1184-4514-A8E2-AB66CDC837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2DB043EC-C101-46BA-99F8-AADEAEB38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用到的知识点：内存空间的划分、多级指针、指向函数的指针、</a:t>
            </a:r>
            <a:r>
              <a:rPr lang="en-US" altLang="zh-CN" dirty="0"/>
              <a:t>this</a:t>
            </a:r>
            <a:r>
              <a:rPr lang="zh-CN" altLang="en-US" dirty="0"/>
              <a:t>指针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D1480E68-1B68-48AA-897A-945DF3FF62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3191E735-3931-4631-8A19-9325094D6E9B}" type="slidenum">
              <a:rPr lang="zh-CN" altLang="zh-CN" smtClean="0">
                <a:ea typeface="宋体" panose="02010600030101010101" pitchFamily="2" charset="-122"/>
              </a:rPr>
              <a:pPr/>
              <a:t>20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>
            <a:extLst>
              <a:ext uri="{FF2B5EF4-FFF2-40B4-BE49-F238E27FC236}">
                <a16:creationId xmlns:a16="http://schemas.microsoft.com/office/drawing/2014/main" id="{4BF5E91C-B43E-4469-85C5-5FC457F7A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" y="3507151"/>
            <a:ext cx="9144000" cy="3350849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B6E6CA8-C5C2-492D-9D52-092AD4879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68797F-BF93-4032-B072-5A329CBF5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A3A90B-5606-415B-999A-85F40FB93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2954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BBB88-9E2A-4339-8E6F-E30A90DC178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144DE-B56B-4720-A5E6-AB5FB47ECB65}"/>
              </a:ext>
            </a:extLst>
          </p:cNvPr>
          <p:cNvSpPr/>
          <p:nvPr/>
        </p:nvSpPr>
        <p:spPr>
          <a:xfrm>
            <a:off x="3" y="0"/>
            <a:ext cx="9143998" cy="3429000"/>
          </a:xfrm>
          <a:prstGeom prst="rect">
            <a:avLst/>
          </a:prstGeom>
          <a:solidFill>
            <a:srgbClr val="0A3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5255E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9" name="直接连接符 6">
            <a:extLst>
              <a:ext uri="{FF2B5EF4-FFF2-40B4-BE49-F238E27FC236}">
                <a16:creationId xmlns:a16="http://schemas.microsoft.com/office/drawing/2014/main" id="{BE379C2E-FD17-4D21-AFA8-C4431DA52BFF}"/>
              </a:ext>
            </a:extLst>
          </p:cNvPr>
          <p:cNvCxnSpPr>
            <a:cxnSpLocks/>
          </p:cNvCxnSpPr>
          <p:nvPr/>
        </p:nvCxnSpPr>
        <p:spPr>
          <a:xfrm>
            <a:off x="-7816" y="3468075"/>
            <a:ext cx="9151813" cy="0"/>
          </a:xfrm>
          <a:prstGeom prst="line">
            <a:avLst/>
          </a:prstGeom>
          <a:noFill/>
          <a:ln w="1016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pic>
        <p:nvPicPr>
          <p:cNvPr id="11" name="Picture 3" descr="C:\Users\WanDuo\Desktop\XMU\XMU Template\header-logo-white2.png">
            <a:extLst>
              <a:ext uri="{FF2B5EF4-FFF2-40B4-BE49-F238E27FC236}">
                <a16:creationId xmlns:a16="http://schemas.microsoft.com/office/drawing/2014/main" id="{BEFDD97F-1548-4919-A92A-F1ED16E8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6525"/>
            <a:ext cx="914400" cy="9144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655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650826-18AE-4C07-ABC4-86ED918DAC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A6F1EF-FFF0-4BDE-AB7C-41DA20BC6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A16CF-73BC-4D36-9BDF-EFA303650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6DDDD-1B35-4AF3-BF52-3BCB012EDC0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486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3C483A-00CF-444A-BA3F-22F2788054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07323-13F3-4CDE-B6C4-17C9D2BB6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0D096-85B2-491C-B030-146649C54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73E30-5EE4-4436-81DC-6561705016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2645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9303-FE88-4209-AED1-48811D17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CBE31-7EB2-4255-84A4-7AA807AD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88EA-2D14-4C7A-BCE9-A930F6D3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0F8F7-5647-45D9-AA1F-E67A8B33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B280B-CDCE-454D-86F5-3013D552BEE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7E367D81-71CA-4D21-A434-52FF6CFDE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图片 9">
            <a:extLst>
              <a:ext uri="{FF2B5EF4-FFF2-40B4-BE49-F238E27FC236}">
                <a16:creationId xmlns:a16="http://schemas.microsoft.com/office/drawing/2014/main" id="{78CE6B99-E1BA-4EB2-BF3F-0E6953259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5364360"/>
            <a:ext cx="12192000" cy="14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7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95C89D-6856-49A9-9DD5-AD72D0660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795890-2C60-4BA8-9A56-50C25B817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8D60A7-59F8-4D68-AA1E-AEAC20C49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7DC4E-B8B6-4217-987A-A5BDCB226197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763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3F8B15-645C-4B66-86A6-38E3C4CA0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34B972-8FA3-4521-BDEE-347AF4968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162C80-4101-41E5-8E2E-7DDC77B4D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B57A6-2D0D-4498-99E6-1481716CA7A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406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2E1D7-EC34-42AA-82C6-F71B27E01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77767-BEF7-4EC2-B3C0-1A72B5F09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5A23F-2B2A-4794-8E5C-412B254C5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C714E-6566-4788-BDF1-7F84018E486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902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D48020-88B6-4392-A127-8D9BD2C735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C3564F-3286-4F7B-9B77-111C8FDE6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AC8274-F304-4AB0-B558-54CA046BF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7E76E-6A07-4CA6-AC34-0A0FF146CAF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869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67317E-CFDA-47B1-9FE3-702A53AC6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8902AB-9DFC-4210-B4EC-083649DC8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6AECA4-F334-4DA0-8C72-84A67EA8F3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10B93-4DFE-44AA-8199-2222C1ACFF7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342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D46ECE-C49A-4A11-9FC9-8108E0DEC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3CF754-3F20-4A95-9F86-898F35123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73655B-E2B1-4E9D-9A8B-F0024E5B2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9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08D38-78E4-46AC-8B52-291FC0711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B24DD-306B-49F1-8A6C-C3205FC15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B1EAF0-AB04-484A-B56A-B2129DE76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CB885-76F4-402F-BE05-665861B9039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820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44CAC-8B32-447E-BD8B-DD319A63F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63423-461C-438B-9B63-F57CC85F9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818CF-8A3C-4BF8-A96C-475BA8BCB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BB79F-1E2A-434D-AE58-35C0F6B092B2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619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4DE5A71-3D9B-4E0E-B9CC-7292407D6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1"/>
            <a:ext cx="70104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6CFF67-5D02-43F5-86F5-F70A70134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6E8D58-4DDC-4E94-A19B-E8B1FAC21B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884EB2-407F-4689-BA5A-390A47B691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5B563FB-505A-4493-87E2-DD33E64BD9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516" y="6248400"/>
            <a:ext cx="190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1">
                <a:solidFill>
                  <a:srgbClr val="05255E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BB280B-CDCE-454D-86F5-3013D552BEE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1" name="图片 13">
            <a:extLst>
              <a:ext uri="{FF2B5EF4-FFF2-40B4-BE49-F238E27FC236}">
                <a16:creationId xmlns:a16="http://schemas.microsoft.com/office/drawing/2014/main" id="{94A30753-8D8A-4234-A5FC-D4F10130A64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9351"/>
            <a:ext cx="792000" cy="792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3" name="直接连接符 6">
            <a:extLst>
              <a:ext uri="{FF2B5EF4-FFF2-40B4-BE49-F238E27FC236}">
                <a16:creationId xmlns:a16="http://schemas.microsoft.com/office/drawing/2014/main" id="{98A33366-1134-44C0-B6A4-7146E00D68E4}"/>
              </a:ext>
            </a:extLst>
          </p:cNvPr>
          <p:cNvCxnSpPr>
            <a:cxnSpLocks/>
          </p:cNvCxnSpPr>
          <p:nvPr/>
        </p:nvCxnSpPr>
        <p:spPr>
          <a:xfrm>
            <a:off x="0" y="1484784"/>
            <a:ext cx="9144000" cy="0"/>
          </a:xfrm>
          <a:prstGeom prst="line">
            <a:avLst/>
          </a:prstGeom>
          <a:noFill/>
          <a:ln w="5715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734085-3888-4585-A579-8AE3F97B138C}"/>
              </a:ext>
            </a:extLst>
          </p:cNvPr>
          <p:cNvCxnSpPr>
            <a:cxnSpLocks/>
          </p:cNvCxnSpPr>
          <p:nvPr/>
        </p:nvCxnSpPr>
        <p:spPr>
          <a:xfrm>
            <a:off x="-915" y="6237312"/>
            <a:ext cx="9144915" cy="0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0A3F76"/>
                </a:gs>
                <a:gs pos="68000">
                  <a:srgbClr val="0A3F76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12740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8575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90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26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1620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3E9CC-B6CF-4827-8B82-CADB1D073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>
                <a:ea typeface="楷体_GB2312" pitchFamily="49" charset="-122"/>
              </a:rPr>
              <a:t>面向对象程序设计 </a:t>
            </a:r>
            <a:r>
              <a:rPr lang="en-US" altLang="zh-CN" sz="4800" b="1" dirty="0">
                <a:ea typeface="楷体_GB2312" pitchFamily="49" charset="-122"/>
              </a:rPr>
              <a:t>(C++)</a:t>
            </a:r>
            <a:br>
              <a:rPr lang="en-US" altLang="zh-CN" dirty="0"/>
            </a:br>
            <a:r>
              <a:rPr lang="en-US" altLang="zh-CN" sz="3200" dirty="0"/>
              <a:t>Object-Oriented Programming (C++)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8D727-5368-4B67-83FE-BF265F5AD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+mj-lt"/>
                <a:ea typeface="楷体_GB2312" pitchFamily="49" charset="-122"/>
                <a:cs typeface="+mj-cs"/>
              </a:rPr>
              <a:t>陈胤燃</a:t>
            </a:r>
          </a:p>
          <a:p>
            <a:r>
              <a:rPr lang="zh-CN" altLang="en-US" sz="2400" dirty="0">
                <a:latin typeface="+mj-lt"/>
                <a:ea typeface="楷体_GB2312" pitchFamily="49" charset="-122"/>
                <a:cs typeface="+mj-cs"/>
              </a:rPr>
              <a:t>厦门大学信息学院 计算机科学与技术系</a:t>
            </a:r>
          </a:p>
          <a:p>
            <a:r>
              <a:rPr lang="en-US" altLang="zh-CN" sz="2400" dirty="0"/>
              <a:t>yinran_chen@xmu.edu.cn </a:t>
            </a:r>
          </a:p>
          <a:p>
            <a:endParaRPr lang="en-US" altLang="zh-CN" dirty="0"/>
          </a:p>
          <a:p>
            <a:r>
              <a:rPr lang="zh-CN" altLang="en-US" sz="1800" dirty="0">
                <a:ea typeface="楷体_GB2312"/>
              </a:rPr>
              <a:t>（</a:t>
            </a:r>
            <a:r>
              <a:rPr lang="en-US" altLang="zh-CN" sz="1800" dirty="0">
                <a:ea typeface="楷体_GB2312"/>
              </a:rPr>
              <a:t>2023-2024</a:t>
            </a:r>
            <a:r>
              <a:rPr lang="zh-CN" altLang="en-US" sz="1800" dirty="0">
                <a:ea typeface="楷体_GB2312"/>
              </a:rPr>
              <a:t>学年 春季学期）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73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7E055F4F-72E7-4D88-BF73-AEC300AEAF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555569"/>
            <a:ext cx="7129463" cy="4608512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对虚函数有下面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几点说明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只有通过引用或指针访问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虚函数时才能动态绑定，使用类名受限方式、或对象名直接访问虚函数时，不采用动态绑定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只有类的非静态成员函数才可以是虚函数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因为静态成员函数没有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构造函数不能是虚函数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因为基类的数据成员需要其构造函数才能初始化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基类的构造函数调用虚函数时，采用静态绑定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因为在创建派生类的对象时，首先执行基类的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构造函数，此时派生类对象的数据成员还未初始化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33666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析构函数可以是虚函数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5FEF1-A4F1-4C77-9F14-9D904E3B7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2370"/>
            <a:ext cx="7405688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7.3.2 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虚函数</a:t>
            </a:r>
            <a:r>
              <a:rPr lang="zh-CN" altLang="en-US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消息的动态绑定</a:t>
            </a:r>
            <a:endParaRPr lang="zh-CN" altLang="zh-CN" sz="36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650DFC-B502-46CB-8426-4C0B45B9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65D5456A-FA24-4759-BA7C-0BB223A06F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1956" y="1569770"/>
            <a:ext cx="8320088" cy="4929187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全面的例子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A() { f();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~A();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 void f();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h()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{ f(); g(); }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~B();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void f();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void g();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704298-6CCE-4EA8-B860-96B129F80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13494"/>
            <a:ext cx="7405688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7.3.2 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虚函数</a:t>
            </a:r>
            <a:r>
              <a:rPr lang="zh-CN" altLang="en-US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消息的动态绑定</a:t>
            </a:r>
            <a:endParaRPr lang="zh-CN" altLang="zh-CN" sz="36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FA446A9-F6EC-4CED-B526-205FCA940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2" y="1988840"/>
            <a:ext cx="5256584" cy="43100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*p;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 = &amp;a;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  </a:t>
            </a: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//调用A::f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  </a:t>
            </a:r>
            <a:r>
              <a:rPr lang="zh-CN" altLang="zh-CN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//调用A::g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p-&gt;h();  </a:t>
            </a:r>
            <a:r>
              <a:rPr lang="zh-CN" altLang="zh-CN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//调用A::h</a:t>
            </a:r>
            <a:r>
              <a:rPr lang="zh-CN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zh-CN" altLang="zh-CN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A::f和A::g</a:t>
            </a:r>
            <a:endParaRPr lang="en-US" altLang="zh-CN" sz="2000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zh-CN" sz="10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 = new B;</a:t>
            </a:r>
            <a:r>
              <a:rPr lang="en-US" altLang="zh-CN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//调用B::B()</a:t>
            </a:r>
            <a:r>
              <a:rPr lang="zh-CN" altLang="en-US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A::A()和</a:t>
            </a:r>
            <a:r>
              <a:rPr lang="zh-CN" altLang="zh-CN" sz="2000" b="1" u="sng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A::f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 </a:t>
            </a:r>
            <a:r>
              <a:rPr lang="en-US" altLang="zh-CN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</a:t>
            </a:r>
            <a:r>
              <a:rPr lang="zh-CN" altLang="zh-CN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//调用B::f</a:t>
            </a:r>
            <a:r>
              <a:rPr lang="zh-CN" altLang="en-US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，动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态绑定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p-&gt;A::f();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zh-CN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//调用A::f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，类名受限访问</a:t>
            </a:r>
            <a:endParaRPr lang="zh-CN" altLang="zh-CN" sz="20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  </a:t>
            </a:r>
            <a:r>
              <a:rPr lang="en-US" altLang="zh-CN" sz="20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//调用A::g</a:t>
            </a:r>
            <a:r>
              <a:rPr lang="zh-CN" altLang="en-US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静态绑定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p-&gt;h();  </a:t>
            </a:r>
            <a:r>
              <a:rPr lang="en-US" altLang="zh-CN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</a:t>
            </a:r>
            <a:r>
              <a:rPr lang="en-US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::h</a:t>
            </a:r>
            <a:r>
              <a:rPr lang="zh-CN" altLang="en-US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B::f和</a:t>
            </a:r>
            <a:r>
              <a:rPr lang="zh-CN" altLang="zh-CN" sz="2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A::g</a:t>
            </a:r>
            <a:endParaRPr lang="en-US" altLang="zh-CN" sz="20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zh-CN" sz="10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.......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delete p;  </a:t>
            </a:r>
            <a:r>
              <a:rPr lang="en-US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//调用A::~A()，因为没有把A的</a:t>
            </a:r>
            <a:endParaRPr lang="en-US" altLang="zh-CN" sz="20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 //</a:t>
            </a:r>
            <a:r>
              <a:rPr lang="zh-CN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析构函数定义为虚函数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797BE3-D558-4A17-87ED-241FC0EE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4780512A-6E1A-4B6A-BDFD-13E2CB5DE0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3425" y="1559516"/>
            <a:ext cx="7966075" cy="4929187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全面的例子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A() { f(); }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~A();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 void f();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g();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h()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{ f(); g(); }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Aft>
                <a:spcPts val="600"/>
              </a:spcAft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~B();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void f(); 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void g(); 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0B39EDE-27FC-441B-B9E1-B96B34743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916832"/>
            <a:ext cx="4572000" cy="3829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......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a; 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//调用A::A()和A::f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a.f(); 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//调用A::f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a.g();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//调用A::g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a.h();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//调用A::h、A::f和A::g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 b; 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zh-CN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//调用B::B()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zh-CN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A::A()和</a:t>
            </a:r>
            <a:r>
              <a:rPr lang="zh-CN" altLang="zh-CN" sz="2000" b="1" u="sng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A::f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b.f();  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//调用B::f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b.g();  </a:t>
            </a:r>
            <a:r>
              <a:rPr lang="zh-CN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//调用B::g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b.h();  </a:t>
            </a:r>
            <a:r>
              <a:rPr lang="zh-CN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::h、B::f和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::g</a:t>
            </a:r>
            <a:endParaRPr lang="en-US" altLang="zh-CN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zh-CN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......</a:t>
            </a:r>
            <a:endParaRPr lang="zh-CN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C3C3F7-AA9E-48F6-9D26-6ACFB3CC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22224"/>
            <a:ext cx="7405688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7.3.2 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虚函数</a:t>
            </a:r>
            <a:r>
              <a:rPr lang="zh-CN" altLang="en-US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消息的动态绑定</a:t>
            </a:r>
            <a:endParaRPr lang="zh-CN" altLang="zh-CN" sz="36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9A8EF1-9767-4C1B-9DD4-27C0F782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2ACF5444-E477-4E35-B08B-945661F607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1531" y="1844824"/>
            <a:ext cx="7500937" cy="3500438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若想通过基类的指针或引用来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访问派生类中新定义的成员函数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，则需使用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Wingdings" panose="05000000000000000000" pitchFamily="2" charset="2"/>
              <a:buChar char="¢"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3" indent="-34290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 = new </a:t>
            </a:r>
            <a:r>
              <a:rPr lang="en-US" altLang="zh-CN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1200150" lvl="3" indent="-342900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p-&gt;f();  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//OK,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动态绑定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3" indent="-34290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p-&gt;g();  //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假设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中没有函数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</a:p>
          <a:p>
            <a:pPr marL="1200150" lvl="3" indent="-34290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((B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)p)-&gt;g();  //OK</a:t>
            </a:r>
          </a:p>
          <a:p>
            <a:pPr marL="1200150" lvl="3" indent="-342900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3" indent="-342900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*q = 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dynamic_cast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&lt;B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&gt;(p);</a:t>
            </a:r>
          </a:p>
          <a:p>
            <a:pPr marL="1200150" lvl="3" indent="-342900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(q != NULL)  q-&gt;g();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Wingdings" panose="05000000000000000000" pitchFamily="2" charset="2"/>
              <a:buChar char="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CF78C0-BA53-46AA-9FB0-2F617E7FF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21134"/>
            <a:ext cx="7405688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7.3.2 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虚函数</a:t>
            </a:r>
            <a:r>
              <a:rPr lang="zh-CN" altLang="en-US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消息的动态绑定</a:t>
            </a:r>
            <a:endParaRPr lang="zh-CN" altLang="zh-CN" sz="36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7192F3-9983-4077-9257-838126B9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337E5F7-975F-4502-B807-71B3F30E72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5656" y="0"/>
            <a:ext cx="7010400" cy="152717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7.3.3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纯虚函数和抽象类 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4A943C1-ADD2-42EA-8B4F-8E92BE60DE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88840"/>
            <a:ext cx="7704138" cy="3614737"/>
          </a:xfrm>
        </p:spPr>
        <p:txBody>
          <a:bodyPr/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纯虚函数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只给出函数声明、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而没有给出实现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虚函数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在虚函数的声明后面加上 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包含纯虚函数的类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抽象类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它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用于创建对象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抽象类的作用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是为派生类提供一个框架和公共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对外接口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，派生类应实现抽象基类的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所有纯虚函数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BA4C6B-F7ED-4DF9-9B36-5AE97D1B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E19E1AB3-7809-45CD-9FFF-12D513EC03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60848"/>
            <a:ext cx="8229600" cy="2870200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用抽象类为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栈的两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不同实现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提供公共接口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Stack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push(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i)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pop(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i)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54A6DC0-AC39-4CC3-8594-9A46474B2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6244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7.3.3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纯虚函数和抽象类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B025DB-9753-4B9E-A5CC-12772E51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15</a:t>
            </a:fld>
            <a:endParaRPr lang="zh-CN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FE124001-F9BF-437E-98FC-35EA1002C0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7474" y="1700809"/>
            <a:ext cx="4392488" cy="3312368"/>
          </a:xfr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ArrayStack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Stack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elements[100],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	   ArrayStack() { top = -1;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push(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i) { ......}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pop(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i) { ...... }</a:t>
            </a:r>
          </a:p>
          <a:p>
            <a:pPr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41016F-1EE1-4997-8B86-3B91F0E32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7.3.3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纯虚函数和抽象类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EEDE121-282F-4808-B29C-89C70D4DE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695301"/>
            <a:ext cx="4392488" cy="331236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5255E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5255E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90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5255E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26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5255E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162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LinkedStack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Stack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Node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{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content;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Node *next;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} *first;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LinkedStack() { first = NULL;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push(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i) { ......}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pop(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i) { ......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EE734F-0288-4C76-9D83-EDD03A07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16</a:t>
            </a:fld>
            <a:endParaRPr lang="zh-CN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24FD74AD-E2A1-43FD-AE2C-9FB94214A1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85850" y="1628800"/>
            <a:ext cx="6972300" cy="45196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Stack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......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p-&gt;push(...);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//根据p指向的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来确定push的归属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......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p-&gt;pop(...);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将根据p指向的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来确定pop的归属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......</a:t>
            </a:r>
          </a:p>
          <a:p>
            <a:pPr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main()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ArrayStack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st1;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LinkedStack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st2;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f(&amp;st1);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//OK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f(&amp;st2);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//OK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......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A38EE0-1B97-40A1-AEA4-82C196A52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353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7.3.3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纯虚函数和抽象类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8CAC99-B17A-44F6-ACC9-6DF07136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E3D0076-3EF1-4B9A-8359-A59EB82A9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6512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E5D3BAA-283F-4C78-80F8-84C912829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" y="1563687"/>
            <a:ext cx="7786687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zh-CN" altLang="en-US" sz="28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实现原理</a:t>
            </a:r>
            <a:endParaRPr lang="en-US" altLang="zh-CN" sz="28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endParaRPr lang="en-US" altLang="zh-CN" sz="10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对于每一个含有虚函数的类，编译程序将会为该类创建一个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虚函数表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vtbl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，表中记录了所有虚函数的入口地址。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en-US" altLang="zh-CN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当创建一个含有虚函数的类的对象时，在该对象的内存空间中有一个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隐藏的指针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，它指向所属类的虚函数表。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en-US" altLang="zh-CN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通过基类的引用或指针访问虚函数时，将利用实际引用或指向的对象的虚函数表，来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动态绑定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到调用的函数。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01D28A-BC2E-42DE-8EC7-29476C46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782F053-70B5-4235-A160-65497B877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599" y="79796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E5BC96C-D0C1-4891-ACE4-47B008307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A_vtbl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                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B_vtbl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&amp;B::f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79F4D4E8-D46F-4F0F-97B6-817FE4FC0528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B5AA068-56AF-4F0C-9476-CDCB6F024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035A882A-6F30-4D8B-98C0-D1A4076B5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05F1BA51-F1F3-40B0-9475-61AA67F0C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 Box 0">
            <a:extLst>
              <a:ext uri="{FF2B5EF4-FFF2-40B4-BE49-F238E27FC236}">
                <a16:creationId xmlns:a16="http://schemas.microsoft.com/office/drawing/2014/main" id="{853EECE3-A1D1-44C0-BE13-DBCB4C690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104" y="1546226"/>
            <a:ext cx="2857500" cy="5094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	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x, y;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virtual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 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virtual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 g();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h();</a:t>
            </a:r>
          </a:p>
          <a:p>
            <a:pPr defTabSz="450850" eaLnBrk="1" hangingPunct="1">
              <a:spcAft>
                <a:spcPts val="600"/>
              </a:spcAft>
              <a:buFont typeface="Arial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	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z;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(); 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h(); 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};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  <a:endParaRPr lang="zh-CN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7654" name="Group 4">
            <a:extLst>
              <a:ext uri="{FF2B5EF4-FFF2-40B4-BE49-F238E27FC236}">
                <a16:creationId xmlns:a16="http://schemas.microsoft.com/office/drawing/2014/main" id="{45A7ACDE-41D4-42C8-B2D9-AF63E1CD2B7F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D7958DE7-AA77-484A-9676-305DBB055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00975F5A-143F-4F85-B05B-122138859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655" name="直接箭头连接符 15">
            <a:extLst>
              <a:ext uri="{FF2B5EF4-FFF2-40B4-BE49-F238E27FC236}">
                <a16:creationId xmlns:a16="http://schemas.microsoft.com/office/drawing/2014/main" id="{0CC7406B-D7B1-4262-8375-F3687AC230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656" name="Group 4">
            <a:extLst>
              <a:ext uri="{FF2B5EF4-FFF2-40B4-BE49-F238E27FC236}">
                <a16:creationId xmlns:a16="http://schemas.microsoft.com/office/drawing/2014/main" id="{D3918C13-7936-464B-9A88-1F0A0DD88949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13EA8D66-83CF-4D6A-957E-E36EDFF3D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5">
              <a:extLst>
                <a:ext uri="{FF2B5EF4-FFF2-40B4-BE49-F238E27FC236}">
                  <a16:creationId xmlns:a16="http://schemas.microsoft.com/office/drawing/2014/main" id="{5E1E99FF-0924-4381-A902-E5E346F59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6">
              <a:extLst>
                <a:ext uri="{FF2B5EF4-FFF2-40B4-BE49-F238E27FC236}">
                  <a16:creationId xmlns:a16="http://schemas.microsoft.com/office/drawing/2014/main" id="{C89BDF50-6565-4ABF-B3C3-061C5C122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657" name="Group 4">
            <a:extLst>
              <a:ext uri="{FF2B5EF4-FFF2-40B4-BE49-F238E27FC236}">
                <a16:creationId xmlns:a16="http://schemas.microsoft.com/office/drawing/2014/main" id="{5660964E-BB92-4944-9FAC-44FB1C4B34E7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C668AC17-FEFE-487B-8270-3D58D3EB0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833D7460-F22F-4BE9-8E59-058CEE56F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658" name="直接箭头连接符 23">
            <a:extLst>
              <a:ext uri="{FF2B5EF4-FFF2-40B4-BE49-F238E27FC236}">
                <a16:creationId xmlns:a16="http://schemas.microsoft.com/office/drawing/2014/main" id="{6A7373EC-D3BB-4DCF-ACF2-BAEF067865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Line 5">
            <a:extLst>
              <a:ext uri="{FF2B5EF4-FFF2-40B4-BE49-F238E27FC236}">
                <a16:creationId xmlns:a16="http://schemas.microsoft.com/office/drawing/2014/main" id="{BFEB4B25-6F5F-488D-B9B5-AD90A82D7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0" name="矩形 1">
            <a:extLst>
              <a:ext uri="{FF2B5EF4-FFF2-40B4-BE49-F238E27FC236}">
                <a16:creationId xmlns:a16="http://schemas.microsoft.com/office/drawing/2014/main" id="{5D5DAFCA-4FDE-4215-8DEF-42C333563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000375"/>
            <a:ext cx="773112" cy="4286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A::f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1" name="矩形 2">
            <a:extLst>
              <a:ext uri="{FF2B5EF4-FFF2-40B4-BE49-F238E27FC236}">
                <a16:creationId xmlns:a16="http://schemas.microsoft.com/office/drawing/2014/main" id="{9DF558F1-BC55-453C-A1A2-106411D0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429000"/>
            <a:ext cx="773112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A::g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2" name="矩形 5">
            <a:extLst>
              <a:ext uri="{FF2B5EF4-FFF2-40B4-BE49-F238E27FC236}">
                <a16:creationId xmlns:a16="http://schemas.microsoft.com/office/drawing/2014/main" id="{C614C572-E1EA-4498-B4DB-B9648F2CC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786313"/>
            <a:ext cx="773112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B::f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663" name="直接箭头连接符 15">
            <a:extLst>
              <a:ext uri="{FF2B5EF4-FFF2-40B4-BE49-F238E27FC236}">
                <a16:creationId xmlns:a16="http://schemas.microsoft.com/office/drawing/2014/main" id="{0A18FE58-DC9A-4292-BEFC-4979877D9D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4008" y="4641850"/>
            <a:ext cx="288355" cy="322263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直接箭头连接符 15">
            <a:extLst>
              <a:ext uri="{FF2B5EF4-FFF2-40B4-BE49-F238E27FC236}">
                <a16:creationId xmlns:a16="http://schemas.microsoft.com/office/drawing/2014/main" id="{7F19B7CD-4EE2-4BB3-B293-FF88EE54A7C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644008" y="3681413"/>
            <a:ext cx="288355" cy="1331763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57F368-AB5E-49A6-9A74-D3BA90B3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E01713-D682-49F4-AA6E-F61CF836BE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8243" y="1556792"/>
            <a:ext cx="6767513" cy="1752600"/>
          </a:xfrm>
        </p:spPr>
        <p:txBody>
          <a:bodyPr/>
          <a:lstStyle/>
          <a:p>
            <a:r>
              <a:rPr lang="zh-CN" altLang="en-US" sz="4800" dirty="0">
                <a:latin typeface="楷体_GB2312" pitchFamily="1" charset="-122"/>
                <a:ea typeface="楷体_GB2312" pitchFamily="1" charset="-122"/>
              </a:rPr>
              <a:t>第七章 继承</a:t>
            </a:r>
            <a:endParaRPr lang="zh-CN" altLang="zh-CN" sz="36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DE85C61-107D-4408-9AEB-BAC9745F9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8682" name="Rectangle 3">
            <a:extLst>
              <a:ext uri="{FF2B5EF4-FFF2-40B4-BE49-F238E27FC236}">
                <a16:creationId xmlns:a16="http://schemas.microsoft.com/office/drawing/2014/main" id="{EF341970-AAFD-4D71-A878-48E5D1B75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A_vtbl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                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B_vtbl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&amp;B::f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0">
            <a:extLst>
              <a:ext uri="{FF2B5EF4-FFF2-40B4-BE49-F238E27FC236}">
                <a16:creationId xmlns:a16="http://schemas.microsoft.com/office/drawing/2014/main" id="{017337BB-CB23-489B-A41D-0F6EF86D4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205038"/>
            <a:ext cx="2960688" cy="2862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指向了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CBE6FF5B-AADF-47AE-86C1-A033EA87C7B7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42B8D81B-7D69-48BF-89A9-0543999C3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5">
              <a:extLst>
                <a:ext uri="{FF2B5EF4-FFF2-40B4-BE49-F238E27FC236}">
                  <a16:creationId xmlns:a16="http://schemas.microsoft.com/office/drawing/2014/main" id="{7C684018-2F8B-4227-9ADC-7D5C08499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580DD582-DF4B-4D96-BC4E-D2F2D378F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6" name="直接箭头连接符 15">
            <a:extLst>
              <a:ext uri="{FF2B5EF4-FFF2-40B4-BE49-F238E27FC236}">
                <a16:creationId xmlns:a16="http://schemas.microsoft.com/office/drawing/2014/main" id="{4ABBDBD1-8FF4-466F-816B-E99C7A0FB6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" name="Group 4">
            <a:extLst>
              <a:ext uri="{FF2B5EF4-FFF2-40B4-BE49-F238E27FC236}">
                <a16:creationId xmlns:a16="http://schemas.microsoft.com/office/drawing/2014/main" id="{F780CE19-7094-47E2-A1AB-D671D9863D5F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7131F7AD-5858-4EDB-B9D8-6015D6AEE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5">
              <a:extLst>
                <a:ext uri="{FF2B5EF4-FFF2-40B4-BE49-F238E27FC236}">
                  <a16:creationId xmlns:a16="http://schemas.microsoft.com/office/drawing/2014/main" id="{DB0E86E9-A293-424A-8EE2-8B2A3D122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6">
              <a:extLst>
                <a:ext uri="{FF2B5EF4-FFF2-40B4-BE49-F238E27FC236}">
                  <a16:creationId xmlns:a16="http://schemas.microsoft.com/office/drawing/2014/main" id="{9F77B0A2-1C9C-4175-9D86-940358F9F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接箭头连接符 23">
            <a:extLst>
              <a:ext uri="{FF2B5EF4-FFF2-40B4-BE49-F238E27FC236}">
                <a16:creationId xmlns:a16="http://schemas.microsoft.com/office/drawing/2014/main" id="{AFF376DC-1DC3-4DFB-A57F-B4B058FD47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Line 5">
            <a:extLst>
              <a:ext uri="{FF2B5EF4-FFF2-40B4-BE49-F238E27FC236}">
                <a16:creationId xmlns:a16="http://schemas.microsoft.com/office/drawing/2014/main" id="{029DC5AE-9482-40BD-820A-1422FD05B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4">
            <a:extLst>
              <a:ext uri="{FF2B5EF4-FFF2-40B4-BE49-F238E27FC236}">
                <a16:creationId xmlns:a16="http://schemas.microsoft.com/office/drawing/2014/main" id="{2833433B-5FD7-4CA4-B02C-F43798DAEE3B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DD2E6C44-3732-4249-BB4A-138EDE04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C8020E4A-514F-4601-A75A-DC5D939F3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Group 4">
            <a:extLst>
              <a:ext uri="{FF2B5EF4-FFF2-40B4-BE49-F238E27FC236}">
                <a16:creationId xmlns:a16="http://schemas.microsoft.com/office/drawing/2014/main" id="{44707CC9-8EA9-4281-AB1F-E699AEE40249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1EA56D9D-B0B3-4CF0-9280-DFDFAE2C2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6">
              <a:extLst>
                <a:ext uri="{FF2B5EF4-FFF2-40B4-BE49-F238E27FC236}">
                  <a16:creationId xmlns:a16="http://schemas.microsoft.com/office/drawing/2014/main" id="{EA9D4F84-E66D-4B0F-BC9C-8BD118E54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8E65C1-4C22-4935-8A42-3A1DB0FA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B29EED7-1853-4FF0-B00A-5F6EA02DE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0730" name="Rectangle 3">
            <a:extLst>
              <a:ext uri="{FF2B5EF4-FFF2-40B4-BE49-F238E27FC236}">
                <a16:creationId xmlns:a16="http://schemas.microsoft.com/office/drawing/2014/main" id="{EA9CA339-2494-4B75-B6BF-23E8F5FD2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A_vtbl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                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B_vtbl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&amp;B::f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0">
            <a:extLst>
              <a:ext uri="{FF2B5EF4-FFF2-40B4-BE49-F238E27FC236}">
                <a16:creationId xmlns:a16="http://schemas.microsoft.com/office/drawing/2014/main" id="{F1A8CA98-677D-445D-90CD-9034DBDD8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713" y="1866900"/>
            <a:ext cx="3990975" cy="40941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  //p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指向了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编译程序生成类似下面的代码：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指向成员函数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void (*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(void *);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指向虚函数表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动态绑定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*)p)) (p);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*)p+1)) (p);</a:t>
            </a:r>
            <a:endParaRPr lang="zh-CN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0827E5C6-D89D-4A79-BE8B-D32BBC05A07B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54ACB815-84FE-4D61-BACE-6C2C18874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5">
              <a:extLst>
                <a:ext uri="{FF2B5EF4-FFF2-40B4-BE49-F238E27FC236}">
                  <a16:creationId xmlns:a16="http://schemas.microsoft.com/office/drawing/2014/main" id="{A5D385C2-83B4-4310-A550-76FB0F49A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57410E81-FCFF-48FA-B02D-4D72938F7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6" name="直接箭头连接符 15">
            <a:extLst>
              <a:ext uri="{FF2B5EF4-FFF2-40B4-BE49-F238E27FC236}">
                <a16:creationId xmlns:a16="http://schemas.microsoft.com/office/drawing/2014/main" id="{79515027-B277-4EC5-918D-977C21FFCA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" name="Group 4">
            <a:extLst>
              <a:ext uri="{FF2B5EF4-FFF2-40B4-BE49-F238E27FC236}">
                <a16:creationId xmlns:a16="http://schemas.microsoft.com/office/drawing/2014/main" id="{836D403B-BF6E-4276-B4A9-185555A5AC46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A0ADABD4-322C-4530-B5ED-D25EBB29F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5">
              <a:extLst>
                <a:ext uri="{FF2B5EF4-FFF2-40B4-BE49-F238E27FC236}">
                  <a16:creationId xmlns:a16="http://schemas.microsoft.com/office/drawing/2014/main" id="{36929184-3F11-41A8-A412-46DD39A34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6">
              <a:extLst>
                <a:ext uri="{FF2B5EF4-FFF2-40B4-BE49-F238E27FC236}">
                  <a16:creationId xmlns:a16="http://schemas.microsoft.com/office/drawing/2014/main" id="{CAB1F2CC-FC4A-41AC-83AD-50B66EA3C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接箭头连接符 23">
            <a:extLst>
              <a:ext uri="{FF2B5EF4-FFF2-40B4-BE49-F238E27FC236}">
                <a16:creationId xmlns:a16="http://schemas.microsoft.com/office/drawing/2014/main" id="{9665414D-9DF8-413D-A659-F56B0ED664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Line 5">
            <a:extLst>
              <a:ext uri="{FF2B5EF4-FFF2-40B4-BE49-F238E27FC236}">
                <a16:creationId xmlns:a16="http://schemas.microsoft.com/office/drawing/2014/main" id="{D6C60536-D6B8-422F-8B91-ECF29B0AC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4">
            <a:extLst>
              <a:ext uri="{FF2B5EF4-FFF2-40B4-BE49-F238E27FC236}">
                <a16:creationId xmlns:a16="http://schemas.microsoft.com/office/drawing/2014/main" id="{EFC2ADB7-09FB-4EAB-9041-E2317332414A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276404CD-8E5D-406A-8F1E-44D719650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12DAF057-C1E8-435B-9C00-E031C6FFB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Group 4">
            <a:extLst>
              <a:ext uri="{FF2B5EF4-FFF2-40B4-BE49-F238E27FC236}">
                <a16:creationId xmlns:a16="http://schemas.microsoft.com/office/drawing/2014/main" id="{E8379F53-C656-46AA-9614-D22CC9A85782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DBAB8356-BF22-4BCE-9DEB-4A2EB88F4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6">
              <a:extLst>
                <a:ext uri="{FF2B5EF4-FFF2-40B4-BE49-F238E27FC236}">
                  <a16:creationId xmlns:a16="http://schemas.microsoft.com/office/drawing/2014/main" id="{885479F6-E6D3-4615-9917-8E042734C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DE996B-8472-4564-AE1A-4F617576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21</a:t>
            </a:fld>
            <a:endParaRPr lang="zh-CN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C230793E-D225-4AD3-B27A-92151D2C0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A_vtbl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                 B_vtbl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zh-CN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&amp;B::f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8D729D-3838-45F2-8CCA-056E83D1D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Text Box 0">
            <a:extLst>
              <a:ext uri="{FF2B5EF4-FFF2-40B4-BE49-F238E27FC236}">
                <a16:creationId xmlns:a16="http://schemas.microsoft.com/office/drawing/2014/main" id="{F4C45492-7074-497F-BC8D-DDE6A3B9E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620838"/>
            <a:ext cx="4071937" cy="50180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或者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编译程序生成类似下面的代码：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指向成员函数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void (*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(void *);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指向虚函数表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1.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指针类型转换：指向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2.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获取虚函数表的指针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3.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找到虚函数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4.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 p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)) (p);</a:t>
            </a:r>
          </a:p>
          <a:p>
            <a:pPr defTabSz="450850" eaLnBrk="1" hangingPunct="1"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*)p+1)) (p);</a:t>
            </a:r>
            <a:endParaRPr lang="zh-CN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32780" name="直接箭头连接符 30">
            <a:extLst>
              <a:ext uri="{FF2B5EF4-FFF2-40B4-BE49-F238E27FC236}">
                <a16:creationId xmlns:a16="http://schemas.microsoft.com/office/drawing/2014/main" id="{D9C4E5B4-6AEF-4CDF-932E-EADB5A467F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2938" y="4643438"/>
            <a:ext cx="428625" cy="1587"/>
          </a:xfrm>
          <a:prstGeom prst="straightConnector1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1" name="文本框 1">
            <a:extLst>
              <a:ext uri="{FF2B5EF4-FFF2-40B4-BE49-F238E27FC236}">
                <a16:creationId xmlns:a16="http://schemas.microsoft.com/office/drawing/2014/main" id="{2CFA70A2-DEC9-4E7C-93CB-42C85DFB9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97375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1AE4339B-2371-4DB1-9F7A-5D700368D9C5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D948919B-5DC8-4139-85DD-7C5151F2C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5">
              <a:extLst>
                <a:ext uri="{FF2B5EF4-FFF2-40B4-BE49-F238E27FC236}">
                  <a16:creationId xmlns:a16="http://schemas.microsoft.com/office/drawing/2014/main" id="{19DC3354-63BA-4E1D-8EC5-81A9D2369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A380851A-A898-449C-9E7E-217069996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8" name="直接箭头连接符 15">
            <a:extLst>
              <a:ext uri="{FF2B5EF4-FFF2-40B4-BE49-F238E27FC236}">
                <a16:creationId xmlns:a16="http://schemas.microsoft.com/office/drawing/2014/main" id="{4BE82C62-FFE9-49B4-9300-A038094355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" name="Group 4">
            <a:extLst>
              <a:ext uri="{FF2B5EF4-FFF2-40B4-BE49-F238E27FC236}">
                <a16:creationId xmlns:a16="http://schemas.microsoft.com/office/drawing/2014/main" id="{21103ABA-8CA1-4B87-9151-F55AE260C7A7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0EFDA2D2-CF9E-47AC-B444-50CB69C6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5">
              <a:extLst>
                <a:ext uri="{FF2B5EF4-FFF2-40B4-BE49-F238E27FC236}">
                  <a16:creationId xmlns:a16="http://schemas.microsoft.com/office/drawing/2014/main" id="{3F13B1EB-5E78-4EDC-884F-FE71D57F9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6">
              <a:extLst>
                <a:ext uri="{FF2B5EF4-FFF2-40B4-BE49-F238E27FC236}">
                  <a16:creationId xmlns:a16="http://schemas.microsoft.com/office/drawing/2014/main" id="{D4AF2A58-91B9-49A5-91A8-EAD22D5B4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3" name="直接箭头连接符 23">
            <a:extLst>
              <a:ext uri="{FF2B5EF4-FFF2-40B4-BE49-F238E27FC236}">
                <a16:creationId xmlns:a16="http://schemas.microsoft.com/office/drawing/2014/main" id="{278C64C0-C1AC-4C77-9390-24FCEE371D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Line 5">
            <a:extLst>
              <a:ext uri="{FF2B5EF4-FFF2-40B4-BE49-F238E27FC236}">
                <a16:creationId xmlns:a16="http://schemas.microsoft.com/office/drawing/2014/main" id="{1EF60768-6BA4-4B75-98AB-ECF979BD1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Group 4">
            <a:extLst>
              <a:ext uri="{FF2B5EF4-FFF2-40B4-BE49-F238E27FC236}">
                <a16:creationId xmlns:a16="http://schemas.microsoft.com/office/drawing/2014/main" id="{6DFFCFD9-3543-467A-A350-4D61B986CB51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C5B13123-325A-44D6-AAA5-A0FD351D2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6">
              <a:extLst>
                <a:ext uri="{FF2B5EF4-FFF2-40B4-BE49-F238E27FC236}">
                  <a16:creationId xmlns:a16="http://schemas.microsoft.com/office/drawing/2014/main" id="{B8254876-1551-43B3-B2D4-BD4D50DF8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Group 4">
            <a:extLst>
              <a:ext uri="{FF2B5EF4-FFF2-40B4-BE49-F238E27FC236}">
                <a16:creationId xmlns:a16="http://schemas.microsoft.com/office/drawing/2014/main" id="{A5124B64-4E29-4B1C-8C16-FAA510A2A961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0238F335-6CAB-4F81-893B-59667B74D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6">
              <a:extLst>
                <a:ext uri="{FF2B5EF4-FFF2-40B4-BE49-F238E27FC236}">
                  <a16:creationId xmlns:a16="http://schemas.microsoft.com/office/drawing/2014/main" id="{85517188-1D83-40BC-8B0F-C4EA13620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574B7A-A900-40AA-90FC-86754F36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22</a:t>
            </a:fld>
            <a:endParaRPr lang="zh-CN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E5F6D73B-18F6-4190-B9BA-C40D5C50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A_vtbl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b                  B_vtbl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zh-CN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&amp;B::f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D5A23D-99BA-46EF-B8C8-7E4AD934F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34827" name="直接箭头连接符 24">
            <a:extLst>
              <a:ext uri="{FF2B5EF4-FFF2-40B4-BE49-F238E27FC236}">
                <a16:creationId xmlns:a16="http://schemas.microsoft.com/office/drawing/2014/main" id="{01D549BA-8A80-4EC6-8C65-6A0251753C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2938" y="4643438"/>
            <a:ext cx="428625" cy="1587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0">
            <a:extLst>
              <a:ext uri="{FF2B5EF4-FFF2-40B4-BE49-F238E27FC236}">
                <a16:creationId xmlns:a16="http://schemas.microsoft.com/office/drawing/2014/main" id="{E7A7AF3B-F868-4399-961C-15A1C9BC7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620838"/>
            <a:ext cx="4214812" cy="50180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或者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编译程序生成类似下面的代码：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指向成员函数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void (*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(void *);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指向虚函数表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1.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指针类型转换：指向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2.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获取虚函数表的指针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3.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找到虚函数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4.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*(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)) (p);</a:t>
            </a:r>
          </a:p>
          <a:p>
            <a:pPr defTabSz="450850" eaLnBrk="1" hangingPunct="1"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*)p+1)) (p);</a:t>
            </a:r>
            <a:endParaRPr lang="zh-CN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4829" name="文本框 23">
            <a:extLst>
              <a:ext uri="{FF2B5EF4-FFF2-40B4-BE49-F238E27FC236}">
                <a16:creationId xmlns:a16="http://schemas.microsoft.com/office/drawing/2014/main" id="{BA3FDD99-EC24-4892-A5DD-65138A74C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97375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E1AABB3A-2FE5-4B71-93C8-6D70FA08D2EB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39E990A5-7223-4A62-B14F-2805D68DE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5">
              <a:extLst>
                <a:ext uri="{FF2B5EF4-FFF2-40B4-BE49-F238E27FC236}">
                  <a16:creationId xmlns:a16="http://schemas.microsoft.com/office/drawing/2014/main" id="{0DFF0B6D-A75F-4C13-9E52-20BB86E6D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41668951-1D30-4E07-BD99-8AF0CB1FA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8" name="直接箭头连接符 15">
            <a:extLst>
              <a:ext uri="{FF2B5EF4-FFF2-40B4-BE49-F238E27FC236}">
                <a16:creationId xmlns:a16="http://schemas.microsoft.com/office/drawing/2014/main" id="{3AD5FE9A-12E3-4624-9EB2-DE5D18E6A8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" name="Group 4">
            <a:extLst>
              <a:ext uri="{FF2B5EF4-FFF2-40B4-BE49-F238E27FC236}">
                <a16:creationId xmlns:a16="http://schemas.microsoft.com/office/drawing/2014/main" id="{C1C22851-6C1A-4A2A-9548-BF37572E085D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6FC8B1C8-042D-4E94-A21F-6EBE50CDF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5">
              <a:extLst>
                <a:ext uri="{FF2B5EF4-FFF2-40B4-BE49-F238E27FC236}">
                  <a16:creationId xmlns:a16="http://schemas.microsoft.com/office/drawing/2014/main" id="{E2EBE4D9-F880-4E89-BDB0-39468E387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6">
              <a:extLst>
                <a:ext uri="{FF2B5EF4-FFF2-40B4-BE49-F238E27FC236}">
                  <a16:creationId xmlns:a16="http://schemas.microsoft.com/office/drawing/2014/main" id="{C62E01C7-721E-4974-82B1-8FD93785B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3" name="直接箭头连接符 23">
            <a:extLst>
              <a:ext uri="{FF2B5EF4-FFF2-40B4-BE49-F238E27FC236}">
                <a16:creationId xmlns:a16="http://schemas.microsoft.com/office/drawing/2014/main" id="{865EC606-1846-4709-8605-1B4356BFEF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Line 5">
            <a:extLst>
              <a:ext uri="{FF2B5EF4-FFF2-40B4-BE49-F238E27FC236}">
                <a16:creationId xmlns:a16="http://schemas.microsoft.com/office/drawing/2014/main" id="{EA3A5C71-B73B-47E5-A96F-C0249011E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Group 4">
            <a:extLst>
              <a:ext uri="{FF2B5EF4-FFF2-40B4-BE49-F238E27FC236}">
                <a16:creationId xmlns:a16="http://schemas.microsoft.com/office/drawing/2014/main" id="{D9A2A28B-3C0B-42FF-AD24-939C6D214B26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9DB59BCE-4588-4619-818C-D1CD8FD9C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6">
              <a:extLst>
                <a:ext uri="{FF2B5EF4-FFF2-40B4-BE49-F238E27FC236}">
                  <a16:creationId xmlns:a16="http://schemas.microsoft.com/office/drawing/2014/main" id="{D95DEE24-B8EF-453C-8BA0-BFEE74D3F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Group 4">
            <a:extLst>
              <a:ext uri="{FF2B5EF4-FFF2-40B4-BE49-F238E27FC236}">
                <a16:creationId xmlns:a16="http://schemas.microsoft.com/office/drawing/2014/main" id="{BC518D6D-2C33-4185-AA72-A29C59BF8A25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165AABAE-051F-4335-BC88-B4A0D9861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6">
              <a:extLst>
                <a:ext uri="{FF2B5EF4-FFF2-40B4-BE49-F238E27FC236}">
                  <a16:creationId xmlns:a16="http://schemas.microsoft.com/office/drawing/2014/main" id="{98EE7CD7-FB0B-4824-9B62-C4CEF32C0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C4F4A1-B4E6-41C1-95CA-7C6591F1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23</a:t>
            </a:fld>
            <a:endParaRPr lang="zh-CN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449909E-2339-4E3D-B21A-611966AA4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6874" name="Rectangle 3">
            <a:extLst>
              <a:ext uri="{FF2B5EF4-FFF2-40B4-BE49-F238E27FC236}">
                <a16:creationId xmlns:a16="http://schemas.microsoft.com/office/drawing/2014/main" id="{31A57DD2-AC23-4B2B-ABCF-A56F95811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A_vtbl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                 B_vtbl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&amp;B::f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Text Box 0">
            <a:extLst>
              <a:ext uri="{FF2B5EF4-FFF2-40B4-BE49-F238E27FC236}">
                <a16:creationId xmlns:a16="http://schemas.microsoft.com/office/drawing/2014/main" id="{4D2D376B-2A09-4AF4-9931-FF9C91D29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620838"/>
            <a:ext cx="4214812" cy="50180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 *p;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或者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编译程序生成类似下面的代码：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指向成员函数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void (*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(void *);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指向虚函数表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1.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指针类型转换：指向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2.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获取虚函数表的指针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3.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找到虚函数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4.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)) (p);</a:t>
            </a:r>
          </a:p>
          <a:p>
            <a:pPr defTabSz="450850" eaLnBrk="1" hangingPunct="1"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*)p+1)) (p);</a:t>
            </a:r>
            <a:endParaRPr lang="zh-CN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3" name="Group 4">
            <a:extLst>
              <a:ext uri="{FF2B5EF4-FFF2-40B4-BE49-F238E27FC236}">
                <a16:creationId xmlns:a16="http://schemas.microsoft.com/office/drawing/2014/main" id="{56DA222E-AF77-4042-957C-2140EBF6CFE5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113B7279-2610-4B18-8E6D-C72D0D554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5">
              <a:extLst>
                <a:ext uri="{FF2B5EF4-FFF2-40B4-BE49-F238E27FC236}">
                  <a16:creationId xmlns:a16="http://schemas.microsoft.com/office/drawing/2014/main" id="{07918276-D072-4542-87D3-646EFB601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443D9094-1459-441B-B221-7F5DB4915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15">
            <a:extLst>
              <a:ext uri="{FF2B5EF4-FFF2-40B4-BE49-F238E27FC236}">
                <a16:creationId xmlns:a16="http://schemas.microsoft.com/office/drawing/2014/main" id="{ED6596F0-0F1A-4018-93E2-7F0DD604C5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" name="Group 4">
            <a:extLst>
              <a:ext uri="{FF2B5EF4-FFF2-40B4-BE49-F238E27FC236}">
                <a16:creationId xmlns:a16="http://schemas.microsoft.com/office/drawing/2014/main" id="{3E85CC31-4FEC-4AC5-8E18-88D6B6F33541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365B7AEE-3519-4813-AF67-77DA98C47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D0FCC4B2-E8F9-4A85-B97C-D5E6279AE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6">
              <a:extLst>
                <a:ext uri="{FF2B5EF4-FFF2-40B4-BE49-F238E27FC236}">
                  <a16:creationId xmlns:a16="http://schemas.microsoft.com/office/drawing/2014/main" id="{07141401-22A3-4F6E-B33B-297A1073B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2" name="直接箭头连接符 23">
            <a:extLst>
              <a:ext uri="{FF2B5EF4-FFF2-40B4-BE49-F238E27FC236}">
                <a16:creationId xmlns:a16="http://schemas.microsoft.com/office/drawing/2014/main" id="{FF60DCCF-A361-4A2A-82DB-559043E6F1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Line 5">
            <a:extLst>
              <a:ext uri="{FF2B5EF4-FFF2-40B4-BE49-F238E27FC236}">
                <a16:creationId xmlns:a16="http://schemas.microsoft.com/office/drawing/2014/main" id="{817820A3-941F-4758-95BD-B57799A0F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90EF2A76-6942-4520-B39D-7D328B292D38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77004CC0-886C-41E7-9A3A-FFD71866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6">
              <a:extLst>
                <a:ext uri="{FF2B5EF4-FFF2-40B4-BE49-F238E27FC236}">
                  <a16:creationId xmlns:a16="http://schemas.microsoft.com/office/drawing/2014/main" id="{50016C2F-D4BA-4E9E-A387-E8DD982A0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Group 4">
            <a:extLst>
              <a:ext uri="{FF2B5EF4-FFF2-40B4-BE49-F238E27FC236}">
                <a16:creationId xmlns:a16="http://schemas.microsoft.com/office/drawing/2014/main" id="{79F5556E-CD4F-4DC1-9D48-B1DFECD8E7F6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DEA7AB7D-F577-4312-92BB-582AAD166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920F154E-6043-4A0F-A00E-FBF05AA55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C258CF-4392-426F-B61A-B93D981C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24</a:t>
            </a:fld>
            <a:endParaRPr lang="zh-CN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BBDF60D-FED8-43E9-BE4B-E453B9EEB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8922" name="Rectangle 3">
            <a:extLst>
              <a:ext uri="{FF2B5EF4-FFF2-40B4-BE49-F238E27FC236}">
                <a16:creationId xmlns:a16="http://schemas.microsoft.com/office/drawing/2014/main" id="{1E522284-B11A-4911-A1FA-F6135FED7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A_vtbl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                 B_vtbl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&amp;B::f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Text Box 0">
            <a:extLst>
              <a:ext uri="{FF2B5EF4-FFF2-40B4-BE49-F238E27FC236}">
                <a16:creationId xmlns:a16="http://schemas.microsoft.com/office/drawing/2014/main" id="{72F1176A-C800-45F2-B1E7-8C9D8D14A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620838"/>
            <a:ext cx="4214812" cy="50180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或者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编译程序生成类似下面的代码：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指向成员函数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void (*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(void *);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指向虚函数表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1.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指针类型转换：指向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2.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获取虚函数表的指针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3.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找到虚函数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4.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*)p)) (p);     </a:t>
            </a:r>
          </a:p>
          <a:p>
            <a:pPr defTabSz="450850" eaLnBrk="1" hangingPunct="1"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*)p+1)) (p);</a:t>
            </a:r>
            <a:endParaRPr lang="zh-CN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3" name="Group 4">
            <a:extLst>
              <a:ext uri="{FF2B5EF4-FFF2-40B4-BE49-F238E27FC236}">
                <a16:creationId xmlns:a16="http://schemas.microsoft.com/office/drawing/2014/main" id="{893CFD96-23ED-404A-B248-374E4FE816DD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48A5090D-7311-4852-B144-2F6752800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5">
              <a:extLst>
                <a:ext uri="{FF2B5EF4-FFF2-40B4-BE49-F238E27FC236}">
                  <a16:creationId xmlns:a16="http://schemas.microsoft.com/office/drawing/2014/main" id="{F2CA0791-DF86-41DC-9BF6-4CDEF4DE5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D31EA1E0-2B56-4E62-B6D4-A7835AB86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15">
            <a:extLst>
              <a:ext uri="{FF2B5EF4-FFF2-40B4-BE49-F238E27FC236}">
                <a16:creationId xmlns:a16="http://schemas.microsoft.com/office/drawing/2014/main" id="{28452A39-A7C6-41A1-95BC-F7DCEECE8E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" name="Group 4">
            <a:extLst>
              <a:ext uri="{FF2B5EF4-FFF2-40B4-BE49-F238E27FC236}">
                <a16:creationId xmlns:a16="http://schemas.microsoft.com/office/drawing/2014/main" id="{43C28862-7F59-434E-9FAF-430749CD7E04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6095FDDE-B2FE-46C1-90B7-0D5FC3062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889799CC-AE1E-4A04-80DC-C73C388A4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6">
              <a:extLst>
                <a:ext uri="{FF2B5EF4-FFF2-40B4-BE49-F238E27FC236}">
                  <a16:creationId xmlns:a16="http://schemas.microsoft.com/office/drawing/2014/main" id="{2C9CC7F3-70D2-43A8-ADE4-5B298BCB5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2" name="直接箭头连接符 23">
            <a:extLst>
              <a:ext uri="{FF2B5EF4-FFF2-40B4-BE49-F238E27FC236}">
                <a16:creationId xmlns:a16="http://schemas.microsoft.com/office/drawing/2014/main" id="{87A7E045-8775-4E8D-9246-F902CA5FF6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Line 5">
            <a:extLst>
              <a:ext uri="{FF2B5EF4-FFF2-40B4-BE49-F238E27FC236}">
                <a16:creationId xmlns:a16="http://schemas.microsoft.com/office/drawing/2014/main" id="{851F5EFA-B459-4B2E-AC4B-9E2296592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DD0E9531-E609-46D9-9286-E7B5B3E6279B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2D63C306-FBED-4502-9427-A3CB16CCC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6">
              <a:extLst>
                <a:ext uri="{FF2B5EF4-FFF2-40B4-BE49-F238E27FC236}">
                  <a16:creationId xmlns:a16="http://schemas.microsoft.com/office/drawing/2014/main" id="{7DED9F0C-90B5-4ECE-9388-EEEA82160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Group 4">
            <a:extLst>
              <a:ext uri="{FF2B5EF4-FFF2-40B4-BE49-F238E27FC236}">
                <a16:creationId xmlns:a16="http://schemas.microsoft.com/office/drawing/2014/main" id="{5595F03A-965F-4790-81A9-8C4FEF8D4405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B54F5662-636E-4A7D-B697-4F9833976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B8ADC1D7-E5EA-4E8E-BAC3-1F7AEFF38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06841C-262F-4A06-943F-5CEC85D8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25</a:t>
            </a:fld>
            <a:endParaRPr lang="zh-CN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65CDBC39-3EAC-46EC-83D7-E1053F2D2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A_vtbl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                 B_vtbl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zh-CN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&amp;B::f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754922-F19C-4B2F-8ED2-EF7C0E064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40971" name="直接箭头连接符 31">
            <a:extLst>
              <a:ext uri="{FF2B5EF4-FFF2-40B4-BE49-F238E27FC236}">
                <a16:creationId xmlns:a16="http://schemas.microsoft.com/office/drawing/2014/main" id="{0E9469D6-2543-408E-A361-761C534B2F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2938" y="4643438"/>
            <a:ext cx="428625" cy="1587"/>
          </a:xfrm>
          <a:prstGeom prst="straightConnector1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2" name="TextBox 32">
            <a:extLst>
              <a:ext uri="{FF2B5EF4-FFF2-40B4-BE49-F238E27FC236}">
                <a16:creationId xmlns:a16="http://schemas.microsoft.com/office/drawing/2014/main" id="{AD46744F-C3EC-4047-BECC-5C906C4A3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429125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0">
            <a:extLst>
              <a:ext uri="{FF2B5EF4-FFF2-40B4-BE49-F238E27FC236}">
                <a16:creationId xmlns:a16="http://schemas.microsoft.com/office/drawing/2014/main" id="{21B33273-C623-4491-95F0-6A91C55B2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620838"/>
            <a:ext cx="4071937" cy="50180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或者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编译程序生成类似下面的代码：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指向成员函数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void (*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(void *);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指向虚函数表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*)p)) (p);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1.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指针类型转换：指向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2.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获取虚函数表的指针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3.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找到虚函数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4.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  <a:p>
            <a:pPr defTabSz="450850" eaLnBrk="1" hangingPunct="1"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+1)) (p);</a:t>
            </a:r>
            <a:endParaRPr lang="zh-CN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4DB86319-E811-4768-B63A-2DB2BA952D82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328D898D-3691-45DB-8B14-4589B151F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5">
              <a:extLst>
                <a:ext uri="{FF2B5EF4-FFF2-40B4-BE49-F238E27FC236}">
                  <a16:creationId xmlns:a16="http://schemas.microsoft.com/office/drawing/2014/main" id="{C88D3501-3845-48BA-A995-E7E260FCE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6">
              <a:extLst>
                <a:ext uri="{FF2B5EF4-FFF2-40B4-BE49-F238E27FC236}">
                  <a16:creationId xmlns:a16="http://schemas.microsoft.com/office/drawing/2014/main" id="{C595EAA6-EA06-4CC7-BE13-C0F305545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箭头连接符 15">
            <a:extLst>
              <a:ext uri="{FF2B5EF4-FFF2-40B4-BE49-F238E27FC236}">
                <a16:creationId xmlns:a16="http://schemas.microsoft.com/office/drawing/2014/main" id="{32080FDA-E353-4182-9E16-AD23551476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4">
            <a:extLst>
              <a:ext uri="{FF2B5EF4-FFF2-40B4-BE49-F238E27FC236}">
                <a16:creationId xmlns:a16="http://schemas.microsoft.com/office/drawing/2014/main" id="{7CC3F798-278F-47F8-A4D6-F846C74759AF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8D043699-072D-4CD9-A884-6EEC00367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5">
              <a:extLst>
                <a:ext uri="{FF2B5EF4-FFF2-40B4-BE49-F238E27FC236}">
                  <a16:creationId xmlns:a16="http://schemas.microsoft.com/office/drawing/2014/main" id="{6384DD4D-9037-44D5-85C9-61AA0ABA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6">
              <a:extLst>
                <a:ext uri="{FF2B5EF4-FFF2-40B4-BE49-F238E27FC236}">
                  <a16:creationId xmlns:a16="http://schemas.microsoft.com/office/drawing/2014/main" id="{AE76199A-9B6E-4B87-8115-A2914ADA2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4" name="直接箭头连接符 23">
            <a:extLst>
              <a:ext uri="{FF2B5EF4-FFF2-40B4-BE49-F238E27FC236}">
                <a16:creationId xmlns:a16="http://schemas.microsoft.com/office/drawing/2014/main" id="{B25A5295-9CB6-4A67-B7BC-894277040C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Line 5">
            <a:extLst>
              <a:ext uri="{FF2B5EF4-FFF2-40B4-BE49-F238E27FC236}">
                <a16:creationId xmlns:a16="http://schemas.microsoft.com/office/drawing/2014/main" id="{B0008297-5F83-461C-B623-8F04D69DB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4">
            <a:extLst>
              <a:ext uri="{FF2B5EF4-FFF2-40B4-BE49-F238E27FC236}">
                <a16:creationId xmlns:a16="http://schemas.microsoft.com/office/drawing/2014/main" id="{F64247A9-2A92-4FF1-BC26-BD34E8D8B0F4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38660F46-760D-436D-B47A-C2B376C92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6">
              <a:extLst>
                <a:ext uri="{FF2B5EF4-FFF2-40B4-BE49-F238E27FC236}">
                  <a16:creationId xmlns:a16="http://schemas.microsoft.com/office/drawing/2014/main" id="{82CD4F2F-A429-48CD-87B6-EE01F8BAF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Group 4">
            <a:extLst>
              <a:ext uri="{FF2B5EF4-FFF2-40B4-BE49-F238E27FC236}">
                <a16:creationId xmlns:a16="http://schemas.microsoft.com/office/drawing/2014/main" id="{6C5FC71B-DDA3-45EB-B9F6-D6EA86D28736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DCB47BED-1EEA-4156-BF5C-CB2625E4F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Line 6">
              <a:extLst>
                <a:ext uri="{FF2B5EF4-FFF2-40B4-BE49-F238E27FC236}">
                  <a16:creationId xmlns:a16="http://schemas.microsoft.com/office/drawing/2014/main" id="{B19D0725-DC67-4AFE-A29B-7B2242BDE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2C3055-A68C-4856-84A8-C9CE0FB1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26</a:t>
            </a:fld>
            <a:endParaRPr lang="zh-CN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A222D898-7CBB-4CB9-B51E-991D7555D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A_vtbl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                 B_vtbl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zh-CN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&amp;B::f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4E3BBA-E7BE-4195-AAA0-47B4D9DAE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43019" name="直接箭头连接符 24">
            <a:extLst>
              <a:ext uri="{FF2B5EF4-FFF2-40B4-BE49-F238E27FC236}">
                <a16:creationId xmlns:a16="http://schemas.microsoft.com/office/drawing/2014/main" id="{E5E75F1F-44B9-4441-AFC8-09D5D54BBD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2938" y="4643438"/>
            <a:ext cx="428625" cy="1587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0" name="TextBox 32">
            <a:extLst>
              <a:ext uri="{FF2B5EF4-FFF2-40B4-BE49-F238E27FC236}">
                <a16:creationId xmlns:a16="http://schemas.microsoft.com/office/drawing/2014/main" id="{F6C0F778-085D-40DB-BB19-C7C5232F0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429125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0">
            <a:extLst>
              <a:ext uri="{FF2B5EF4-FFF2-40B4-BE49-F238E27FC236}">
                <a16:creationId xmlns:a16="http://schemas.microsoft.com/office/drawing/2014/main" id="{4DB03AE6-284A-4CFA-8C3E-AFD531434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620838"/>
            <a:ext cx="4214812" cy="50180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*p;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或者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编译程序生成类似下面的代码：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指向成员函数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void (*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(void *);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指向虚函数表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*)p)) (p);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1.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指针类型转换：指向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2.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获取虚函数表的指针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3.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找到虚函数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4.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  <a:p>
            <a:pPr defTabSz="450850" eaLnBrk="1" hangingPunct="1"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*(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+1)) (p);</a:t>
            </a:r>
            <a:endParaRPr lang="zh-CN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48385A3A-96EC-4B34-8E01-6A9ABCD81CB0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0F9F03FD-D40F-4B95-BFE0-9E4A7B9D5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5">
              <a:extLst>
                <a:ext uri="{FF2B5EF4-FFF2-40B4-BE49-F238E27FC236}">
                  <a16:creationId xmlns:a16="http://schemas.microsoft.com/office/drawing/2014/main" id="{F94DEF7C-813C-4A6D-BE74-84C94FECE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6">
              <a:extLst>
                <a:ext uri="{FF2B5EF4-FFF2-40B4-BE49-F238E27FC236}">
                  <a16:creationId xmlns:a16="http://schemas.microsoft.com/office/drawing/2014/main" id="{8FC4678A-F184-4CB0-8608-7B15244E3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箭头连接符 15">
            <a:extLst>
              <a:ext uri="{FF2B5EF4-FFF2-40B4-BE49-F238E27FC236}">
                <a16:creationId xmlns:a16="http://schemas.microsoft.com/office/drawing/2014/main" id="{02AA7999-C05D-43BE-8D72-37DA674077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4">
            <a:extLst>
              <a:ext uri="{FF2B5EF4-FFF2-40B4-BE49-F238E27FC236}">
                <a16:creationId xmlns:a16="http://schemas.microsoft.com/office/drawing/2014/main" id="{210A3253-323F-4232-8162-7F0F6390214D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C5C07966-1754-490A-8588-A35B31DB3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5">
              <a:extLst>
                <a:ext uri="{FF2B5EF4-FFF2-40B4-BE49-F238E27FC236}">
                  <a16:creationId xmlns:a16="http://schemas.microsoft.com/office/drawing/2014/main" id="{EF462082-E88F-4FB4-AF92-3874BD155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6">
              <a:extLst>
                <a:ext uri="{FF2B5EF4-FFF2-40B4-BE49-F238E27FC236}">
                  <a16:creationId xmlns:a16="http://schemas.microsoft.com/office/drawing/2014/main" id="{8152811B-BF9B-4AD2-9050-2AED76E1D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4" name="直接箭头连接符 23">
            <a:extLst>
              <a:ext uri="{FF2B5EF4-FFF2-40B4-BE49-F238E27FC236}">
                <a16:creationId xmlns:a16="http://schemas.microsoft.com/office/drawing/2014/main" id="{3D5EDCB7-9604-446D-AA1C-2F97E0E56D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Line 5">
            <a:extLst>
              <a:ext uri="{FF2B5EF4-FFF2-40B4-BE49-F238E27FC236}">
                <a16:creationId xmlns:a16="http://schemas.microsoft.com/office/drawing/2014/main" id="{71FA6157-8523-4C31-B9D0-1FCBD0ADD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4">
            <a:extLst>
              <a:ext uri="{FF2B5EF4-FFF2-40B4-BE49-F238E27FC236}">
                <a16:creationId xmlns:a16="http://schemas.microsoft.com/office/drawing/2014/main" id="{3DF203F0-B3ED-4679-9797-3EA33CBCBCAB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4F12702B-0216-4FA0-8FE5-4AB8ACDEB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6">
              <a:extLst>
                <a:ext uri="{FF2B5EF4-FFF2-40B4-BE49-F238E27FC236}">
                  <a16:creationId xmlns:a16="http://schemas.microsoft.com/office/drawing/2014/main" id="{D3883E73-E456-4FEB-9155-DD48A1B8D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Group 4">
            <a:extLst>
              <a:ext uri="{FF2B5EF4-FFF2-40B4-BE49-F238E27FC236}">
                <a16:creationId xmlns:a16="http://schemas.microsoft.com/office/drawing/2014/main" id="{2866DE8F-DC25-44C9-BE05-84DCD84E061F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ED57A91A-1BE4-49EB-A5AC-AD08D37DE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Line 6">
              <a:extLst>
                <a:ext uri="{FF2B5EF4-FFF2-40B4-BE49-F238E27FC236}">
                  <a16:creationId xmlns:a16="http://schemas.microsoft.com/office/drawing/2014/main" id="{DCDAA439-84AE-4462-9D06-88F08047B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C6C91A-D5E8-4674-A443-21ED3C3A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27</a:t>
            </a:fld>
            <a:endParaRPr lang="zh-CN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E23EA8E1-B8E7-400B-951E-01611AF90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A_vtbl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                 B_vtbl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&amp;B::f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&amp;A::g     </a:t>
            </a:r>
            <a:endParaRPr lang="zh-CN" altLang="zh-CN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0A4A6F7-AD9F-4F49-849D-83E474AA3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2" name="Text Box 0">
            <a:extLst>
              <a:ext uri="{FF2B5EF4-FFF2-40B4-BE49-F238E27FC236}">
                <a16:creationId xmlns:a16="http://schemas.microsoft.com/office/drawing/2014/main" id="{8A335306-E770-4354-9A8E-CCCC29D99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620838"/>
            <a:ext cx="4214812" cy="50180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或者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编译程序生成类似下面的代码：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指向成员函数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void (*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(void *);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指向虚函数表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*)p)) (p);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1.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指针类型转换：指向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2.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获取虚函数表的指针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3.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找到虚函数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4.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  <a:p>
            <a:pPr defTabSz="450850" eaLnBrk="1" hangingPunct="1"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*)p+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(p);</a:t>
            </a:r>
            <a:endParaRPr lang="zh-CN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3" name="Group 4">
            <a:extLst>
              <a:ext uri="{FF2B5EF4-FFF2-40B4-BE49-F238E27FC236}">
                <a16:creationId xmlns:a16="http://schemas.microsoft.com/office/drawing/2014/main" id="{2D1B22B1-513A-4C0C-B7B8-FCFF2903BF9B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DCFDAD01-0BE3-4AC0-A40F-EE0E570DE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5">
              <a:extLst>
                <a:ext uri="{FF2B5EF4-FFF2-40B4-BE49-F238E27FC236}">
                  <a16:creationId xmlns:a16="http://schemas.microsoft.com/office/drawing/2014/main" id="{6135CCCF-78CB-41C5-8B9B-B3227E7AE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4437E5E2-8DC9-4CB0-B676-F42BA2701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15">
            <a:extLst>
              <a:ext uri="{FF2B5EF4-FFF2-40B4-BE49-F238E27FC236}">
                <a16:creationId xmlns:a16="http://schemas.microsoft.com/office/drawing/2014/main" id="{E33A5914-2889-4FF4-819A-600B862F30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" name="Group 4">
            <a:extLst>
              <a:ext uri="{FF2B5EF4-FFF2-40B4-BE49-F238E27FC236}">
                <a16:creationId xmlns:a16="http://schemas.microsoft.com/office/drawing/2014/main" id="{D2D672F5-0CC0-4046-891E-01B9BB7C7D5D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A5CA0720-3B3B-4CF4-8CFA-E3B63B8F7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595C99E4-1E87-4534-9BFF-EF9479DCF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6">
              <a:extLst>
                <a:ext uri="{FF2B5EF4-FFF2-40B4-BE49-F238E27FC236}">
                  <a16:creationId xmlns:a16="http://schemas.microsoft.com/office/drawing/2014/main" id="{09B079CC-D432-4E3E-9D33-101617057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2" name="直接箭头连接符 23">
            <a:extLst>
              <a:ext uri="{FF2B5EF4-FFF2-40B4-BE49-F238E27FC236}">
                <a16:creationId xmlns:a16="http://schemas.microsoft.com/office/drawing/2014/main" id="{EFF8C2D8-241D-439D-A6E7-F6F1A20AF4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Line 5">
            <a:extLst>
              <a:ext uri="{FF2B5EF4-FFF2-40B4-BE49-F238E27FC236}">
                <a16:creationId xmlns:a16="http://schemas.microsoft.com/office/drawing/2014/main" id="{413EADCC-06CF-456F-964D-A031B23CA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381D095E-901C-4EA8-AA21-084AC34FC7AD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4CEC7B5C-87AD-46DF-94CA-39DFFD725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6">
              <a:extLst>
                <a:ext uri="{FF2B5EF4-FFF2-40B4-BE49-F238E27FC236}">
                  <a16:creationId xmlns:a16="http://schemas.microsoft.com/office/drawing/2014/main" id="{8097B819-A672-4C9A-9AD5-2485379E1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Group 4">
            <a:extLst>
              <a:ext uri="{FF2B5EF4-FFF2-40B4-BE49-F238E27FC236}">
                <a16:creationId xmlns:a16="http://schemas.microsoft.com/office/drawing/2014/main" id="{F413A3D4-CE4C-4AF5-9671-E6A91DF7A0D9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E429F82C-2FE1-49C7-9C34-F4435D708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0D3CD4E4-626A-4588-8754-5C4614758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C0282C-2014-4035-BFC6-01D78F30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28</a:t>
            </a:fld>
            <a:endParaRPr lang="zh-CN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4AEF6370-D94B-41FF-B202-8C8DA5E19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A_vtbl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b                  B_vtbl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&amp;B::f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312234-256F-44C9-8D49-A17ED7D96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2" name="Text Box 0">
            <a:extLst>
              <a:ext uri="{FF2B5EF4-FFF2-40B4-BE49-F238E27FC236}">
                <a16:creationId xmlns:a16="http://schemas.microsoft.com/office/drawing/2014/main" id="{87523931-C871-4264-AF66-51914DC63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620838"/>
            <a:ext cx="4214812" cy="50180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或者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编译程序生成类似下面的代码：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指向成员函数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void (*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(void *);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指向虚函数表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*)p)) (p);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1.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指针类型转换：指向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2.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获取虚函数表的指针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3.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找到虚函数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4.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  <a:p>
            <a:pPr defTabSz="450850" eaLnBrk="1" hangingPunct="1"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*)p+1)) (p);</a:t>
            </a:r>
            <a:endParaRPr lang="zh-CN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3" name="Group 4">
            <a:extLst>
              <a:ext uri="{FF2B5EF4-FFF2-40B4-BE49-F238E27FC236}">
                <a16:creationId xmlns:a16="http://schemas.microsoft.com/office/drawing/2014/main" id="{467AC749-9877-4A7A-A791-D8820B3034B1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32D578A6-1371-4F07-A170-9E48992E6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5">
              <a:extLst>
                <a:ext uri="{FF2B5EF4-FFF2-40B4-BE49-F238E27FC236}">
                  <a16:creationId xmlns:a16="http://schemas.microsoft.com/office/drawing/2014/main" id="{2278412C-C2AD-497A-AA6D-A36C919AA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FC50B632-637A-47C7-8550-8D5AADA12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15">
            <a:extLst>
              <a:ext uri="{FF2B5EF4-FFF2-40B4-BE49-F238E27FC236}">
                <a16:creationId xmlns:a16="http://schemas.microsoft.com/office/drawing/2014/main" id="{B897C1A5-A5B9-453A-B48E-C2BCA9E02D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" name="Group 4">
            <a:extLst>
              <a:ext uri="{FF2B5EF4-FFF2-40B4-BE49-F238E27FC236}">
                <a16:creationId xmlns:a16="http://schemas.microsoft.com/office/drawing/2014/main" id="{B84CEA98-AA59-49BA-B392-BA33F83CBB0D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2222B8C6-2D6B-4FD7-83E0-A387443DE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3057C090-9DE0-4784-89C0-E0920734A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6">
              <a:extLst>
                <a:ext uri="{FF2B5EF4-FFF2-40B4-BE49-F238E27FC236}">
                  <a16:creationId xmlns:a16="http://schemas.microsoft.com/office/drawing/2014/main" id="{7BAA5401-5D74-49B7-97FA-E52BEB5CB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2" name="直接箭头连接符 23">
            <a:extLst>
              <a:ext uri="{FF2B5EF4-FFF2-40B4-BE49-F238E27FC236}">
                <a16:creationId xmlns:a16="http://schemas.microsoft.com/office/drawing/2014/main" id="{D5BFB461-B3C8-466A-BD8E-3D5497848E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Line 5">
            <a:extLst>
              <a:ext uri="{FF2B5EF4-FFF2-40B4-BE49-F238E27FC236}">
                <a16:creationId xmlns:a16="http://schemas.microsoft.com/office/drawing/2014/main" id="{27E5D32A-CF29-4B9B-AA1E-82B3C5A77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E7EE2BF2-5E84-4CEC-A45D-28A72A36CCC6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783D5AA6-F37A-4F51-95A4-D4F64A055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6">
              <a:extLst>
                <a:ext uri="{FF2B5EF4-FFF2-40B4-BE49-F238E27FC236}">
                  <a16:creationId xmlns:a16="http://schemas.microsoft.com/office/drawing/2014/main" id="{4B59C40D-806E-4EE6-B074-2F987D13E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Group 4">
            <a:extLst>
              <a:ext uri="{FF2B5EF4-FFF2-40B4-BE49-F238E27FC236}">
                <a16:creationId xmlns:a16="http://schemas.microsoft.com/office/drawing/2014/main" id="{280E2618-8221-46C1-847F-DA4220117BB7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79E0484B-60E5-49FA-9B9A-B5F361968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859379B8-F047-46EC-9D4E-B9BF0A979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4B7244-3369-46CB-8875-B2EA6638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29</a:t>
            </a:fld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29DD727-189B-45A1-B291-7AD15B67C9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32151"/>
            <a:ext cx="7010400" cy="152717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93C399F-E0EF-4D3C-8DE7-FE0C1A8F28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92535" y="2132856"/>
            <a:ext cx="3744913" cy="21002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继承的概念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虚函数与动态绑定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ED9740-2A61-431B-BD4A-10BDA2C9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3</a:t>
            </a:fld>
            <a:endParaRPr lang="zh-CN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FE2643A-0EE8-4168-8CC0-F136C70DA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BFE1EB8-FAC0-4FFF-B4C8-BCF525256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492375"/>
            <a:ext cx="8785225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zh-CN" altLang="en-US" sz="28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动态绑定的实现</a:t>
            </a:r>
            <a:r>
              <a:rPr lang="en-US" altLang="zh-CN" sz="28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r>
              <a:rPr lang="zh-CN" altLang="en-US" sz="28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ker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endParaRPr lang="en-US" altLang="zh-CN" sz="1000" ker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r>
              <a:rPr lang="zh-CN" altLang="en-US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静态编译 实现 动态绑定</a:t>
            </a:r>
            <a:endParaRPr lang="en-US" altLang="zh-CN" sz="2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en-US" altLang="zh-CN" sz="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指向对象的指针      隐藏的指针</a:t>
            </a:r>
            <a:r>
              <a:rPr lang="en-US" altLang="zh-CN" sz="2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  <a:r>
              <a:rPr lang="en-US" altLang="zh-CN" sz="2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</a:t>
            </a:r>
            <a:endParaRPr lang="en-US" altLang="zh-CN" sz="2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en-US" altLang="zh-CN" sz="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(</a:t>
            </a:r>
            <a:r>
              <a:rPr lang="zh-CN" altLang="en-US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三级指针</a:t>
            </a:r>
            <a:r>
              <a:rPr lang="en-US" alt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二级指针</a:t>
            </a:r>
            <a:r>
              <a:rPr lang="en-US" alt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(</a:t>
            </a:r>
            <a:r>
              <a:rPr lang="zh-CN" altLang="en-US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</a:t>
            </a:r>
            <a:r>
              <a:rPr lang="en-US" alt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(this</a:t>
            </a:r>
            <a:r>
              <a:rPr lang="zh-CN" altLang="en-US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9156" name="箭头: 右 1">
            <a:extLst>
              <a:ext uri="{FF2B5EF4-FFF2-40B4-BE49-F238E27FC236}">
                <a16:creationId xmlns:a16="http://schemas.microsoft.com/office/drawing/2014/main" id="{266066B4-0476-43FD-A0FE-F7D9806FD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3573463"/>
            <a:ext cx="287337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7" name="箭头: 右 4">
            <a:extLst>
              <a:ext uri="{FF2B5EF4-FFF2-40B4-BE49-F238E27FC236}">
                <a16:creationId xmlns:a16="http://schemas.microsoft.com/office/drawing/2014/main" id="{FACD9320-FD2E-4FF3-8BF2-CE78C6D04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573463"/>
            <a:ext cx="287337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8" name="箭头: 右 5">
            <a:extLst>
              <a:ext uri="{FF2B5EF4-FFF2-40B4-BE49-F238E27FC236}">
                <a16:creationId xmlns:a16="http://schemas.microsoft.com/office/drawing/2014/main" id="{6EF86406-A07C-4148-8ABF-CF5297462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3" y="3573463"/>
            <a:ext cx="287337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9AEB5E-5F34-4863-90B7-74E15B37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30</a:t>
            </a:fld>
            <a:endParaRPr lang="zh-CN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485E0-98D4-4021-8584-4D3E9B2E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20888"/>
            <a:ext cx="7010400" cy="1409700"/>
          </a:xfrm>
        </p:spPr>
        <p:txBody>
          <a:bodyPr/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6000" b="1" kern="1200" dirty="0">
                <a:solidFill>
                  <a:srgbClr val="FFC000"/>
                </a:solidFill>
                <a:latin typeface="Calibri Light" panose="020F0302020204030204"/>
                <a:ea typeface="等线 Light" panose="02010600030101010101" pitchFamily="2" charset="-122"/>
              </a:rPr>
              <a:t>Q &amp; A</a:t>
            </a:r>
            <a:endParaRPr lang="zh-CN" altLang="en-US" sz="6000" b="1" kern="1200" dirty="0">
              <a:solidFill>
                <a:srgbClr val="FFC000"/>
              </a:solidFill>
              <a:latin typeface="Calibri Light" panose="020F0302020204030204"/>
              <a:ea typeface="等线 Light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C01C6E-1D39-464A-B235-4674039C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3B470-634D-4B21-93F2-53B70AA4FCC8}" type="slidenum">
              <a:rPr lang="zh-CN" altLang="en-US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49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747C623-2285-4FD2-A219-77B9B48517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32151"/>
            <a:ext cx="7010400" cy="152717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消息的多态性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B113106-4BDE-47A6-AB0A-0C5A0272A6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8956" y="1844824"/>
            <a:ext cx="8066088" cy="40195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下，会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产生下面的多态：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的多态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派生类，也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基类。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的多态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指针或引用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可以指向或引用基类对象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派生类对象。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的多态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发送到基类对象的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，也可以发送到派生类对象。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从面向对象的概念上来讲，多态是自然的 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04560BA-82CB-423F-B359-F6C8E712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0843EA3C-4D31-4000-A8BC-BB7E5F4ED8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34244" y="1581150"/>
            <a:ext cx="7132637" cy="4894262"/>
          </a:xfrm>
          <a:ln>
            <a:solidFill>
              <a:srgbClr val="00FFFF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例子：对象标识的多态（接下页）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 f();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	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 f();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	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18D162-4DF7-4426-A610-491C5B825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931" y="-20638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消息的多态性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8196" name="直接箭头连接符 15">
            <a:extLst>
              <a:ext uri="{FF2B5EF4-FFF2-40B4-BE49-F238E27FC236}">
                <a16:creationId xmlns:a16="http://schemas.microsoft.com/office/drawing/2014/main" id="{B94CC625-6B41-4E1F-90D8-4750A9646B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48263" y="2621756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7" name="文本框 22">
            <a:extLst>
              <a:ext uri="{FF2B5EF4-FFF2-40B4-BE49-F238E27FC236}">
                <a16:creationId xmlns:a16="http://schemas.microsoft.com/office/drawing/2014/main" id="{0EBBD5C3-1A6A-4814-A8D5-2804C68DB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426493"/>
            <a:ext cx="10080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A36D66C0-4478-46D8-8338-BDE128643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4415631"/>
            <a:ext cx="1219200" cy="65563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99" name="直接箭头连接符 15">
            <a:extLst>
              <a:ext uri="{FF2B5EF4-FFF2-40B4-BE49-F238E27FC236}">
                <a16:creationId xmlns:a16="http://schemas.microsoft.com/office/drawing/2014/main" id="{3701E399-24B4-407B-9C3B-16AC190764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99150" y="4580731"/>
            <a:ext cx="493713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0" name="文本框 25">
            <a:extLst>
              <a:ext uri="{FF2B5EF4-FFF2-40B4-BE49-F238E27FC236}">
                <a16:creationId xmlns:a16="http://schemas.microsoft.com/office/drawing/2014/main" id="{7E2CCBB9-1555-4866-9936-827141F93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458493"/>
            <a:ext cx="12049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类继承来的数据</a:t>
            </a:r>
          </a:p>
        </p:txBody>
      </p:sp>
      <p:sp>
        <p:nvSpPr>
          <p:cNvPr id="8201" name="文本框 26">
            <a:extLst>
              <a:ext uri="{FF2B5EF4-FFF2-40B4-BE49-F238E27FC236}">
                <a16:creationId xmlns:a16="http://schemas.microsoft.com/office/drawing/2014/main" id="{7E708B19-3C80-4FD9-B977-5037CF512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360890"/>
            <a:ext cx="899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99F43B3C-6F41-4849-94BE-EC26F8DF4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2426493"/>
            <a:ext cx="1214437" cy="65563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3" name="文本框 28">
            <a:extLst>
              <a:ext uri="{FF2B5EF4-FFF2-40B4-BE49-F238E27FC236}">
                <a16:creationId xmlns:a16="http://schemas.microsoft.com/office/drawing/2014/main" id="{79A162C7-C1C3-4FF6-BE3E-0ACE8C292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963" y="2564606"/>
            <a:ext cx="12049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类的数据</a:t>
            </a: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8F61A137-0ABE-40C4-B148-405CB7483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5077618"/>
            <a:ext cx="1214437" cy="655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5" name="文本框 30">
            <a:extLst>
              <a:ext uri="{FF2B5EF4-FFF2-40B4-BE49-F238E27FC236}">
                <a16:creationId xmlns:a16="http://schemas.microsoft.com/office/drawing/2014/main" id="{A78AFB8F-E4E5-43F5-942A-A745D9843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5115718"/>
            <a:ext cx="12049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类定义的新数据</a:t>
            </a:r>
          </a:p>
        </p:txBody>
      </p:sp>
      <p:sp>
        <p:nvSpPr>
          <p:cNvPr id="8206" name="文本框 31">
            <a:extLst>
              <a:ext uri="{FF2B5EF4-FFF2-40B4-BE49-F238E27FC236}">
                <a16:creationId xmlns:a16="http://schemas.microsoft.com/office/drawing/2014/main" id="{D0580F9A-1C7C-4902-A5FF-8EA489524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005806"/>
            <a:ext cx="1439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7" name="文本框 32">
            <a:extLst>
              <a:ext uri="{FF2B5EF4-FFF2-40B4-BE49-F238E27FC236}">
                <a16:creationId xmlns:a16="http://schemas.microsoft.com/office/drawing/2014/main" id="{92344501-B17E-4299-9CDD-7B52255A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021931"/>
            <a:ext cx="1439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CA17415-696A-4FEF-A3B6-E71C6D9D4472}"/>
              </a:ext>
            </a:extLst>
          </p:cNvPr>
          <p:cNvCxnSpPr>
            <a:cxnSpLocks/>
          </p:cNvCxnSpPr>
          <p:nvPr/>
        </p:nvCxnSpPr>
        <p:spPr bwMode="auto">
          <a:xfrm>
            <a:off x="5745163" y="2859881"/>
            <a:ext cx="0" cy="153670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09" name="直接箭头连接符 15">
            <a:extLst>
              <a:ext uri="{FF2B5EF4-FFF2-40B4-BE49-F238E27FC236}">
                <a16:creationId xmlns:a16="http://schemas.microsoft.com/office/drawing/2014/main" id="{82D004EB-6D3A-4BBA-9C2D-0953B99683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72150" y="2859881"/>
            <a:ext cx="590550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0" name="矩形 38">
            <a:extLst>
              <a:ext uri="{FF2B5EF4-FFF2-40B4-BE49-F238E27FC236}">
                <a16:creationId xmlns:a16="http://schemas.microsoft.com/office/drawing/2014/main" id="{DE8387C3-EBC8-4174-BEF8-C6275159C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3028156"/>
            <a:ext cx="1214437" cy="62071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9816130-2067-4CD2-A7B6-2C640E9475D7}"/>
              </a:ext>
            </a:extLst>
          </p:cNvPr>
          <p:cNvCxnSpPr>
            <a:cxnSpLocks/>
          </p:cNvCxnSpPr>
          <p:nvPr/>
        </p:nvCxnSpPr>
        <p:spPr bwMode="auto">
          <a:xfrm>
            <a:off x="4932363" y="2769393"/>
            <a:ext cx="0" cy="2090738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12" name="直接箭头连接符 15">
            <a:extLst>
              <a:ext uri="{FF2B5EF4-FFF2-40B4-BE49-F238E27FC236}">
                <a16:creationId xmlns:a16="http://schemas.microsoft.com/office/drawing/2014/main" id="{F9881D99-6DEA-49A8-994B-898FBBA131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32363" y="4860131"/>
            <a:ext cx="1438275" cy="1587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5F515AF-710A-4A0A-91BC-2FFB3037A330}"/>
              </a:ext>
            </a:extLst>
          </p:cNvPr>
          <p:cNvSpPr/>
          <p:nvPr/>
        </p:nvSpPr>
        <p:spPr>
          <a:xfrm>
            <a:off x="980156" y="5877535"/>
            <a:ext cx="53495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从编译器的实现上来讲，多态是可行的</a:t>
            </a:r>
            <a:endParaRPr lang="zh-CN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1C62FE-A895-4E74-9B23-3A97FB0C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EC93790-C972-4037-9675-F929773AF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消息的多态性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7939DBD-E5A2-4B13-834A-61C156795D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0046" y="1551166"/>
            <a:ext cx="6929437" cy="4994275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func1(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A&amp; x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......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x.f();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//调用A::f还是B::f？</a:t>
            </a:r>
            <a:endParaRPr lang="zh-CN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......</a:t>
            </a:r>
          </a:p>
          <a:p>
            <a:pPr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func2(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*p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......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p-&gt;f();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//调用A::f还是B::f？</a:t>
            </a:r>
            <a:endParaRPr lang="zh-CN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......</a:t>
            </a:r>
          </a:p>
          <a:p>
            <a:pPr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b;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func1(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func2(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&amp;b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b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func1(a);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 pa = &amp;b;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func2(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0B9658-242A-42CA-97D5-EB393BF0F6DE}"/>
              </a:ext>
            </a:extLst>
          </p:cNvPr>
          <p:cNvSpPr/>
          <p:nvPr/>
        </p:nvSpPr>
        <p:spPr>
          <a:xfrm>
            <a:off x="2895276" y="4437112"/>
            <a:ext cx="5472112" cy="7572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6666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静态绑定</a:t>
            </a: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在编译时刻，根据</a:t>
            </a:r>
            <a:r>
              <a:rPr lang="en-US" altLang="zh-CN" sz="2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的静态类型来决定</a:t>
            </a:r>
            <a:r>
              <a:rPr lang="en-US" altLang="zh-CN" sz="2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属于哪一个类</a:t>
            </a:r>
            <a:endParaRPr lang="zh-CN" altLang="zh-CN" sz="24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BBDFFE-510D-442B-B254-4486E4313A5A}"/>
              </a:ext>
            </a:extLst>
          </p:cNvPr>
          <p:cNvSpPr/>
          <p:nvPr/>
        </p:nvSpPr>
        <p:spPr>
          <a:xfrm>
            <a:off x="3923928" y="2049545"/>
            <a:ext cx="2959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答案是：A::f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（静态绑定）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BDBB4C-E39D-428A-81C7-3821F44A94C2}"/>
              </a:ext>
            </a:extLst>
          </p:cNvPr>
          <p:cNvSpPr/>
          <p:nvPr/>
        </p:nvSpPr>
        <p:spPr>
          <a:xfrm>
            <a:off x="3995936" y="3545410"/>
            <a:ext cx="2959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答案是：A::f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（静态绑定）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7684BE-4C11-472B-9C6D-A377270C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EC93790-C972-4037-9675-F929773AF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消息的多态性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7684BE-4C11-472B-9C6D-A377270C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6FE8CAE-E849-4087-BB6B-C7710E081B8F}"/>
              </a:ext>
            </a:extLst>
          </p:cNvPr>
          <p:cNvSpPr txBox="1">
            <a:spLocks/>
          </p:cNvSpPr>
          <p:nvPr/>
        </p:nvSpPr>
        <p:spPr>
          <a:xfrm>
            <a:off x="628200" y="1735137"/>
            <a:ext cx="7887600" cy="4513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5255E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5255E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90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5255E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26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5255E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162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类型转换规则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lvl="1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公有派生类的对象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在使用上可以被当作</a:t>
            </a:r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基类的对象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，反之则禁止。具体表现在：</a:t>
            </a:r>
          </a:p>
          <a:p>
            <a:pPr marL="540000" lvl="2">
              <a:lnSpc>
                <a:spcPct val="120000"/>
              </a:lnSpc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派生类的对象可以隐含转换为基类对象。</a:t>
            </a:r>
          </a:p>
          <a:p>
            <a:pPr marL="540000" lvl="2">
              <a:lnSpc>
                <a:spcPct val="120000"/>
              </a:lnSpc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派生类的对象可以初始化基类的引用。</a:t>
            </a:r>
          </a:p>
          <a:p>
            <a:pPr marL="540000" lvl="2">
              <a:lnSpc>
                <a:spcPct val="120000"/>
              </a:lnSpc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派生类的指针可以隐含转换为基类的指针。</a:t>
            </a:r>
          </a:p>
          <a:p>
            <a:pPr marL="360000" lvl="1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通过基类对象名、指针只能使用从基类继承的成员</a:t>
            </a:r>
          </a:p>
        </p:txBody>
      </p:sp>
    </p:spTree>
    <p:extLst>
      <p:ext uri="{BB962C8B-B14F-4D97-AF65-F5344CB8AC3E}">
        <p14:creationId xmlns:p14="http://schemas.microsoft.com/office/powerpoint/2010/main" val="156243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>
            <a:extLst>
              <a:ext uri="{FF2B5EF4-FFF2-40B4-BE49-F238E27FC236}">
                <a16:creationId xmlns:a16="http://schemas.microsoft.com/office/drawing/2014/main" id="{D466617D-4904-44FE-A044-C0A0E967D7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700808"/>
            <a:ext cx="7489825" cy="4752975"/>
          </a:xfrm>
        </p:spPr>
        <p:txBody>
          <a:bodyPr/>
          <a:lstStyle/>
          <a:p>
            <a:pPr marL="342900" lvl="1" indent="-342900" defTabSz="520700">
              <a:lnSpc>
                <a:spcPct val="90000"/>
              </a:lnSpc>
              <a:buFont typeface="Wingdings" panose="05000000000000000000" pitchFamily="2" charset="2"/>
              <a:buChar char="¢"/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动态绑定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：即在程序的运行时刻，确定使用多态元素的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哪一种形式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例如：若想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在func1（或func2）中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根据x（或p）实际引用（或指向）的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类型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来决定是调用A::f还是B::f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，则需要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采用动态绑定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520700">
              <a:lnSpc>
                <a:spcPct val="9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程序中，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采用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虚函数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来实现动态绑定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声明虚函数的关键字：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virtual</a:t>
            </a: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若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基类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中定义了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一个虚函数，则在派生类中定义的、与之具有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相同型构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的函数是对基类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该函数的覆盖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override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相同型构：派生类中函数的名字、参数类型和个数与基类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函数相同，返回值类型与基类函数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返回值类型相同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或是基类成员函数返回值类型的派生类</a:t>
            </a: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520700">
              <a:lnSpc>
                <a:spcPct val="90000"/>
              </a:lnSpc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0A0D470-70BE-4067-80AB-E7CA94CAE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0"/>
            <a:ext cx="7405688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7.3.2 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虚函数</a:t>
            </a:r>
            <a:r>
              <a:rPr lang="zh-CN" altLang="en-US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消息的动态绑定</a:t>
            </a:r>
            <a:endParaRPr lang="zh-CN" altLang="zh-CN" sz="36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B3B513-5488-4293-B7E4-6E3D25FE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BD904A75-BACE-412E-BD10-8263AD3525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553419"/>
            <a:ext cx="6989763" cy="5181600"/>
          </a:xfrm>
          <a:solidFill>
            <a:schemeClr val="bg1"/>
          </a:solidFill>
        </p:spPr>
        <p:txBody>
          <a:bodyPr/>
          <a:lstStyle/>
          <a:p>
            <a:pPr defTabSz="520700">
              <a:lnSpc>
                <a:spcPct val="9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简单的例子：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（如果基类指定了一个虚函数，那么在派生类中相同型构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的成员函数均为虚函数、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无论是否给出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	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x,y;</a:t>
            </a: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 void f();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//虚函数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zh-CN" sz="1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	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z;</a:t>
            </a: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 f();</a:t>
            </a: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	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g();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16AA24-9746-4067-B8D6-942E0FE5B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0"/>
            <a:ext cx="7405688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7.3.2 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虚函数</a:t>
            </a:r>
            <a:r>
              <a:rPr lang="zh-CN" altLang="en-US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消息的动态绑定</a:t>
            </a:r>
            <a:endParaRPr lang="zh-CN" altLang="zh-CN" sz="36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3E465E-261C-4C3E-A459-63605B41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MU_Theme_4_3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XMU_Theme_4_3" id="{1C527275-ECAD-42BD-B9CA-77F83F29C23F}" vid="{A447C622-6C11-4A24-81A1-7A3CB873886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XMU_Theme_4_3</Template>
  <TotalTime>3609</TotalTime>
  <Pages>0</Pages>
  <Words>4133</Words>
  <Characters>0</Characters>
  <Application>Microsoft Office PowerPoint</Application>
  <DocSecurity>0</DocSecurity>
  <PresentationFormat>On-screen Show (4:3)</PresentationFormat>
  <Lines>0</Lines>
  <Paragraphs>628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宋体</vt:lpstr>
      <vt:lpstr>微软雅黑</vt:lpstr>
      <vt:lpstr>楷体_GB2312</vt:lpstr>
      <vt:lpstr>等线 Light</vt:lpstr>
      <vt:lpstr>Arial</vt:lpstr>
      <vt:lpstr>Calibri Light</vt:lpstr>
      <vt:lpstr>Times New Roman</vt:lpstr>
      <vt:lpstr>Wingdings</vt:lpstr>
      <vt:lpstr>XMU_Theme_4_3</vt:lpstr>
      <vt:lpstr>面向对象程序设计 (C++) Object-Oriented Programming (C++)</vt:lpstr>
      <vt:lpstr>第七章 继承</vt:lpstr>
      <vt:lpstr>本章内容</vt:lpstr>
      <vt:lpstr>7.3.1 消息的多态性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7.3.3 纯虚函数和抽象类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Manager/>
  <Company>CSD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subject/>
  <dc:creator>Jinsong Su</dc:creator>
  <cp:keywords/>
  <dc:description/>
  <cp:lastModifiedBy>yinran chen</cp:lastModifiedBy>
  <cp:revision>882</cp:revision>
  <cp:lastPrinted>1899-12-30T00:00:00Z</cp:lastPrinted>
  <dcterms:created xsi:type="dcterms:W3CDTF">2005-02-20T09:54:04Z</dcterms:created>
  <dcterms:modified xsi:type="dcterms:W3CDTF">2024-05-09T07:56:23Z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