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76"/>
  </p:notesMasterIdLst>
  <p:sldIdLst>
    <p:sldId id="655" r:id="rId2"/>
    <p:sldId id="344" r:id="rId3"/>
    <p:sldId id="919" r:id="rId4"/>
    <p:sldId id="958" r:id="rId5"/>
    <p:sldId id="959" r:id="rId6"/>
    <p:sldId id="922" r:id="rId7"/>
    <p:sldId id="951" r:id="rId8"/>
    <p:sldId id="960" r:id="rId9"/>
    <p:sldId id="928" r:id="rId10"/>
    <p:sldId id="927" r:id="rId11"/>
    <p:sldId id="929" r:id="rId12"/>
    <p:sldId id="930" r:id="rId13"/>
    <p:sldId id="961" r:id="rId14"/>
    <p:sldId id="931" r:id="rId15"/>
    <p:sldId id="934" r:id="rId16"/>
    <p:sldId id="949" r:id="rId17"/>
    <p:sldId id="936" r:id="rId18"/>
    <p:sldId id="937" r:id="rId19"/>
    <p:sldId id="938" r:id="rId20"/>
    <p:sldId id="939" r:id="rId21"/>
    <p:sldId id="956" r:id="rId22"/>
    <p:sldId id="940" r:id="rId23"/>
    <p:sldId id="941" r:id="rId24"/>
    <p:sldId id="942" r:id="rId25"/>
    <p:sldId id="962" r:id="rId26"/>
    <p:sldId id="945" r:id="rId27"/>
    <p:sldId id="946" r:id="rId28"/>
    <p:sldId id="947" r:id="rId29"/>
    <p:sldId id="963" r:id="rId30"/>
    <p:sldId id="964" r:id="rId31"/>
    <p:sldId id="965" r:id="rId32"/>
    <p:sldId id="290" r:id="rId33"/>
    <p:sldId id="966" r:id="rId34"/>
    <p:sldId id="975" r:id="rId35"/>
    <p:sldId id="307" r:id="rId36"/>
    <p:sldId id="308" r:id="rId37"/>
    <p:sldId id="309" r:id="rId38"/>
    <p:sldId id="310" r:id="rId39"/>
    <p:sldId id="979" r:id="rId40"/>
    <p:sldId id="976" r:id="rId41"/>
    <p:sldId id="980" r:id="rId42"/>
    <p:sldId id="977" r:id="rId43"/>
    <p:sldId id="981" r:id="rId44"/>
    <p:sldId id="978" r:id="rId45"/>
    <p:sldId id="291" r:id="rId46"/>
    <p:sldId id="315" r:id="rId47"/>
    <p:sldId id="313" r:id="rId48"/>
    <p:sldId id="314" r:id="rId49"/>
    <p:sldId id="311" r:id="rId50"/>
    <p:sldId id="967" r:id="rId51"/>
    <p:sldId id="968" r:id="rId52"/>
    <p:sldId id="969" r:id="rId53"/>
    <p:sldId id="970" r:id="rId54"/>
    <p:sldId id="971" r:id="rId55"/>
    <p:sldId id="972" r:id="rId56"/>
    <p:sldId id="973" r:id="rId57"/>
    <p:sldId id="974" r:id="rId58"/>
    <p:sldId id="292" r:id="rId59"/>
    <p:sldId id="299" r:id="rId60"/>
    <p:sldId id="297" r:id="rId61"/>
    <p:sldId id="293" r:id="rId62"/>
    <p:sldId id="300" r:id="rId63"/>
    <p:sldId id="301" r:id="rId64"/>
    <p:sldId id="316" r:id="rId65"/>
    <p:sldId id="317" r:id="rId66"/>
    <p:sldId id="294" r:id="rId67"/>
    <p:sldId id="295" r:id="rId68"/>
    <p:sldId id="296" r:id="rId69"/>
    <p:sldId id="302" r:id="rId70"/>
    <p:sldId id="303" r:id="rId71"/>
    <p:sldId id="304" r:id="rId72"/>
    <p:sldId id="305" r:id="rId73"/>
    <p:sldId id="306" r:id="rId74"/>
    <p:sldId id="657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4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5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FF5F84-9DB0-4969-B462-A95FDE205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2E6275-AA08-454E-A8F4-21253BDB1D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E63A583-5046-46A5-8AE0-E2932897BD1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211D045-E9AC-4B89-AF31-3CB62E32D3D0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1CC82F-649C-44EC-8A50-3998B229D0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F23969-95FE-47C6-B19F-999F12A2D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E29F5F-9C0F-4D86-8E82-68407643E4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79C9125-A207-4BFD-9E0C-B9CF9EE00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ABB1023-E06A-4FD7-83E6-2F6EE66C2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虽然模板是实现类属的最重要方式，但在学习模板之前，我们也要了解一下类属的概念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CE8A9AE-D388-49BF-9E65-E7D1A03D4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32D7671-970C-4D8F-BBEB-F62E2A062A23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51C0CF8-D358-498F-B10C-29AEF7B8B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ACB7F47B-2421-463B-BE7D-B3B72CA8B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中，容器和迭代器是分开定义的，这符合面向对象的抽象性与封装性。我们通过例子来看它们的使用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803A770-52EA-4697-A7C3-B057A99FF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E5CDC71-4DE5-41AE-980C-E584E8A0FF6E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683B1074-1A5B-49EE-A3EF-EF968387E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6C81D7BC-5AB7-4905-9ED3-37F3AAAC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7B5AA6AB-8FC7-4172-8111-76AAAADC3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C4BA66F-C8A8-44F1-8A63-317106FFC9EE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27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E29F5F-9C0F-4D86-8E82-68407643E46D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048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E29F5F-9C0F-4D86-8E82-68407643E46D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76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0F97A65-F160-4571-B079-A0694E59C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3D100691-6A80-4589-A304-2A90FE06B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谓词：数理逻辑中的内容。这里按逻辑运算来理解即可。</a:t>
            </a:r>
            <a:endParaRPr lang="en-US" altLang="zh-CN"/>
          </a:p>
          <a:p>
            <a:r>
              <a:rPr lang="zh-CN" altLang="en-US"/>
              <a:t>函数对象：重载了</a:t>
            </a:r>
            <a:r>
              <a:rPr lang="en-US" altLang="zh-CN"/>
              <a:t>()</a:t>
            </a:r>
            <a:r>
              <a:rPr lang="zh-CN" altLang="en-US"/>
              <a:t>运算符的对象</a:t>
            </a:r>
            <a:r>
              <a:rPr lang="en-US" altLang="zh-CN"/>
              <a:t>——</a:t>
            </a:r>
            <a:r>
              <a:rPr lang="zh-CN" altLang="en-US"/>
              <a:t>即对象名可以像函数名一样来使用。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BA6DF669-2CA7-42F0-9688-3AD0342D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E79D40B-C973-40A3-B581-433EA4C6802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68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D4B25F2-5EE0-4426-9350-FF2E2E16C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11A68D6E-22FA-4A25-BBE6-236249D7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当然，</a:t>
            </a:r>
            <a:r>
              <a:rPr lang="en-US" altLang="zh-CN"/>
              <a:t>sort</a:t>
            </a:r>
            <a:r>
              <a:rPr lang="zh-CN" altLang="en-US"/>
              <a:t>也可以用函数重载来实现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502B8570-540B-4E28-982E-D284A2710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15BB1CA-15D2-4412-B5FD-EDB4E2085FE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239B11A-9095-4194-9EFA-2D0CC389C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4002BF8-C71B-46D9-87EE-67A56BBE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类属类型举例（即下面的类型</a:t>
            </a:r>
            <a:r>
              <a:rPr lang="en-US" altLang="zh-CN"/>
              <a:t>T</a:t>
            </a:r>
            <a:r>
              <a:rPr lang="zh-CN" altLang="en-US"/>
              <a:t>）：</a:t>
            </a:r>
            <a:endParaRPr lang="en-US" altLang="zh-CN"/>
          </a:p>
          <a:p>
            <a:r>
              <a:rPr lang="en-US" altLang="zh-CN"/>
              <a:t>template &lt;class T&gt; </a:t>
            </a:r>
          </a:p>
          <a:p>
            <a:r>
              <a:rPr lang="en-US" altLang="zh-CN"/>
              <a:t>T t max (T t1, T t2)</a:t>
            </a:r>
          </a:p>
          <a:p>
            <a:r>
              <a:rPr lang="en-US" altLang="zh-CN"/>
              <a:t>{ …… }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CCB4F95-1F4B-4A98-BA41-E3AD89F3A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B9D4156-184B-48F9-8AE4-37F23E42FB41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4F27BC2-C3E5-4D00-8055-601C2BA04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ABC87019-6B82-4B44-BEE1-92F0F746E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宏的本质不是函数，在预编译时，会被具体代码替换掉</a:t>
            </a:r>
          </a:p>
          <a:p>
            <a:endParaRPr lang="en-US" altLang="zh-CN"/>
          </a:p>
          <a:p>
            <a:r>
              <a:rPr lang="zh-CN" altLang="en-US"/>
              <a:t>类属函数在程序中的指针实现：</a:t>
            </a:r>
            <a:r>
              <a:rPr lang="en-US" altLang="zh-CN"/>
              <a:t>bool compare(const void *p1, const void *p2)</a:t>
            </a:r>
          </a:p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D4D0CD5-CE21-4E73-A037-7D4BA52E9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06C04BC-6242-42F6-ABF0-C2EF7100A943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695EFB2-BF41-4617-A84E-7E00C4062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F65602A-DA72-4C4C-B516-5D1157B09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7FC97DBF-AD51-49A2-B052-D639AA86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457E6F8-58CC-4FE1-AEDB-95DAF1EAC92D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1BEDC21-4D66-410F-BA19-944C02026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E3976B-A0D8-45C2-9E4A-3BCA6C1E1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关于编译器的隐式实例化，我们可以类比重载函数的确定。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52FE51D-53F8-462B-9036-FC8A6AE5E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3FFDEED-BC11-4ECF-BB74-753F6301D224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B687FA7-801F-409F-AC83-889690B2E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1F1F21E-F135-4661-BF6A-6B48816D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D274675-03B9-4C20-90D8-54F1224AD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349B55E-EA84-485F-9EF3-F52A6193E72D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E979774-4F07-4920-83D6-D3566A543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19801E25-0701-469C-B836-C20645423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5BC7C534-3228-4E8B-BC21-7B6A46C1F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A2DA942-FE8B-4FBC-961B-B4C02A64213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21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7CBF77-4FB7-4402-BEDA-C8FC7A383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17F9D881-0955-480F-90D5-C29E6BB19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虽然模板是实现类属的最重要方式，但在学习模板之前，我们也要了解一下类属的概念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7BEB3B0-A5B4-4668-AE46-7C329969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BDC761F-8104-4442-8268-ABBD6F65B031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F376F-E770-4D97-8660-02E73522C3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6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B314F-A2B6-4AE6-A3DE-378EFCB60A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9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805D0-B0B0-4E1A-A39A-6746D926B4A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920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1B89C-BFA9-4E22-B75D-ED4F19CE130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6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61642-6692-4C5B-A47F-69EA301D281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85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F61A-84F1-4D8C-B008-860B88110F1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46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F087-3278-46DC-80E9-9407464A02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82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03811-EF82-4A9A-9AD0-358A45055EE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6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22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82F18-BDFA-4E75-9A26-B409704CA41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6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47A95-3901-4B30-8D8E-9AF34E163E3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71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CAC549-CC09-43AE-91D0-4EEC17EACEA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414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>
                <a:ea typeface="楷体_GB2312"/>
              </a:rPr>
              <a:t>2023-2024</a:t>
            </a:r>
            <a:r>
              <a:rPr lang="zh-CN" altLang="en-US" sz="1800">
                <a:ea typeface="楷体_GB2312"/>
              </a:rPr>
              <a:t>学年 </a:t>
            </a:r>
            <a:r>
              <a:rPr lang="zh-CN" altLang="en-US" sz="1800" dirty="0">
                <a:ea typeface="楷体_GB2312"/>
              </a:rPr>
              <a:t>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C0B064C-1A77-45F7-9EFB-D53EF96B9E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2200" y="1556792"/>
            <a:ext cx="6959600" cy="4725987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实现了排序功能的函数模板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sort(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elements[],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count)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1、取第i个元素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2、比较第i个和第j个元素的大小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&lt; elements[j]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3、交换第i个和第j个元素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= elements[j];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elements[j] = temp;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6A084-0C16-4E2B-8D38-EC590B88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04664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B5CD79-BDE4-4D1B-B0A4-B3D5C31E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8E595BC-ADFF-48DE-8383-7D4DD11549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6792"/>
            <a:ext cx="9144000" cy="5301208"/>
          </a:xfrm>
          <a:solidFill>
            <a:schemeClr val="bg1"/>
          </a:solidFill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函数模板定义了一系列重载的函数。使用前需要对函数模板进行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生成具体的函数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隐式实例化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由编译程序根据实参的类型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zh-CN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sort(a,100);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sort(int elements[], unsigned int count)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b[200]; 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sort(b,200);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sort(double elements[], unsigned int count)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c[300];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需重载操作符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sort(c,300);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sort(A elements[], unsigned int count)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64FCA9-445C-4CD9-B2A5-2A979CB5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61D5EE-BDD1-40AC-B518-67D7CE1E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5CA025-4E57-453A-9EAE-2A4B1E324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56792"/>
            <a:ext cx="8066088" cy="4824412"/>
          </a:xfrm>
          <a:solidFill>
            <a:schemeClr val="bg1"/>
          </a:solidFill>
        </p:spPr>
        <p:txBody>
          <a:bodyPr/>
          <a:lstStyle/>
          <a:p>
            <a:pPr marL="363538" indent="-363538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有时，编译程序无法根据调用时的实参类型来确定所调用的模板函数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这时，需要提供实参来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&gt; b ? a : b;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x, y, z;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l, m, n;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max(x, y);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//调用int max(int a, int b)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= max(m, n);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//调用double max(double a, double b)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问题：调用哪一个模板函数？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3EC19-2166-418C-8A11-7DCE8BC1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C0E861-FB38-47F8-86F6-63A2ABB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5CA025-4E57-453A-9EAE-2A4B1E324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800"/>
            <a:ext cx="8066088" cy="4319587"/>
          </a:xfrm>
        </p:spPr>
        <p:txBody>
          <a:bodyPr/>
          <a:lstStyle/>
          <a:p>
            <a:pPr marL="363538" indent="-363538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有时，编译程序无法根据调用时的实参类型来确定所调用的模板函数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这时，需要提供实参来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显式实例化：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&lt;double&gt;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max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显式类型转换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max((double)x,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或max(x,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(int)m);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再定义一个max的重载函数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a,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a&gt;b?a:b;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3EC19-2166-418C-8A11-7DCE8BC1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32F11-4297-4353-A3C4-13D685BB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0B1751-6C0B-4E64-BFEE-D0CBEC15E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813718"/>
            <a:ext cx="8496300" cy="3230563"/>
          </a:xfrm>
        </p:spPr>
        <p:txBody>
          <a:bodyPr/>
          <a:lstStyle/>
          <a:p>
            <a:pPr marL="363538" indent="-363538">
              <a:lnSpc>
                <a:spcPct val="8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除了类型参数外，函数模板也可以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带有非类型参数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80000"/>
              </a:lnSpc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80000"/>
              </a:lnSpc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//size为一个int型的普通参数。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a)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temp[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  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......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&gt;(1);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此时必须显式实例化，否则编译器无法确定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5CACD-FFC2-4270-8536-3CCCBD33D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09575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E7DD9-6162-49BD-A31E-94BF176C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5CD9CC63-876E-47CF-9550-43C40B693B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700808"/>
            <a:ext cx="8496300" cy="4249738"/>
          </a:xfrm>
        </p:spPr>
        <p:txBody>
          <a:bodyPr/>
          <a:lstStyle/>
          <a:p>
            <a:pPr marL="365125" indent="-365125">
              <a:defRPr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带有类型参数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的类定义，其格式为：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 &lt;class T1, class T2, ...&gt; 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	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类成员列表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87413" lvl="1" indent="-342900">
              <a:lnSpc>
                <a:spcPct val="7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等为类模板的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，可用它们来定义类成员的类型。对于在类外部定义的成员函数，其定义格式如下：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T1, class T2, ...&gt;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&gt;&lt;T1, T2, …&gt;::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BC101C-19D3-47AF-8CCF-007632E5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D047D4-FE3A-43DA-8349-7AD549D8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585620-770E-4BE6-B4E5-85AB91380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276343-F833-4293-B839-3BB4F4C00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1556792"/>
            <a:ext cx="69596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Aft>
                <a:spcPts val="1200"/>
              </a:spcAft>
              <a:buClr>
                <a:srgbClr val="336666"/>
              </a:buCl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可以表示各种类型的栈模板</a:t>
            </a:r>
            <a:endParaRPr lang="en-US" altLang="zh-CN" sz="2000" b="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	  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buffer[100];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Stack() { top = -1; }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push(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 &amp;x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pop(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&amp;x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&lt;T&gt;::push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&lt;T&gt;::pop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&amp;x) { ......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E76229-EF0D-4593-AAC9-1908191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1D1E2AF-6A5C-45A1-9AA4-0FEDC707A8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556469"/>
            <a:ext cx="8318500" cy="4968875"/>
          </a:xfrm>
          <a:solidFill>
            <a:schemeClr val="bg1"/>
          </a:solidFill>
        </p:spPr>
        <p:txBody>
          <a:bodyPr/>
          <a:lstStyle/>
          <a:p>
            <a:pPr marL="365125" indent="-365125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类模板定义了若干个类，在使用它们之前，需要在程序中指定类型参数的具体类型，进而编译程序将对类模板进行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&lt;int&gt;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st1;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int x;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st1.push(10);  st1.pop(x);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&lt;double&gt;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st2;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double y;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st2.push(1.2);  st2.pop(y); 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st3;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st3.push(a);  st3.pop(b);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17AA76-D291-4C94-ACB1-76908932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66F53D-9B06-4D2A-AE60-F54DD07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C2947FD-65DB-4295-B92D-B2332A872F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7888288" cy="5072062"/>
          </a:xfrm>
          <a:solidFill>
            <a:schemeClr val="bg1"/>
          </a:solidFill>
        </p:spPr>
        <p:txBody>
          <a:bodyPr/>
          <a:lstStyle/>
          <a:p>
            <a:pPr marL="450850" indent="-450850">
              <a:lnSpc>
                <a:spcPct val="9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类模板中的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成员仅属于实例化后的类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模板类之间不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共享静态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 int x;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A&lt;T&gt;::x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//a1和a2共享一个x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a3,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//a3和a4共享另一个x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BB57-C8D2-4A65-B926-F20C7DB7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B71451-4AF7-4B5B-A614-8565DCD3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6085BD-28C8-4D45-A94B-4973F460D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858" y="1556792"/>
            <a:ext cx="8206606" cy="4810125"/>
          </a:xfrm>
          <a:solidFill>
            <a:schemeClr val="bg1"/>
          </a:solidFill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类模板也可以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非类型参数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buffer[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Stack() { top = -1;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&amp;x);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pop(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 &lt;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 &lt;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&gt;::pop(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100&gt; st;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//st为元素个数最多为100的int型栈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04C46-231F-40DD-ACF9-E37547FF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B9905D-8D52-4CB1-B644-A3BD0EC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第八章 模板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1D0A9518-0F77-4475-9945-72C0E7B41A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1343" y="1951037"/>
            <a:ext cx="7961313" cy="2955925"/>
          </a:xfrm>
        </p:spPr>
        <p:txBody>
          <a:bodyPr/>
          <a:lstStyle/>
          <a:p>
            <a:pPr marL="266700" indent="-26670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一个模板可以有很多的实例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是否实例化模板的某个实例由使用情况来决定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因此，在复用模板时需要注意以下情况：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750" lvl="1" indent="-2667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中，各个源文件是分别编译的，如果在一个源文件中定义并实现了一个模板，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但在该源文件中未使用该模板的某个实例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，那么在目标文件中，编译程序不会生成该模板相应实例的代码（见下页例）。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281942-BAE9-4B36-9411-523D6B7E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F2F5F0-3779-4136-811B-9A0620B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1A5AEED-A754-4A5B-A1C2-FEB3818149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136607" cy="4429125"/>
          </a:xfrm>
        </p:spPr>
        <p:txBody>
          <a:bodyPr/>
          <a:lstStyle/>
          <a:p>
            <a:pPr marL="266700" indent="-26670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中定义的了模板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中无法使用该实例的成员函数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/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#include "file2.h"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main()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s1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并创建该类的一个对象s1</a:t>
            </a:r>
          </a:p>
          <a:p>
            <a:pPr marL="266700" indent="-26670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S&lt;float&gt;::f()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 s2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并创建该类的一个对象s2 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s2.f();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Error，void S&lt;int&gt;::f()不存在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，原因见下页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sub();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CB3AB-84DD-4834-A691-B9A07604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8131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id="{49CAFD9A-860F-4288-853C-04CC864E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928144"/>
            <a:ext cx="8064896" cy="3741216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6A1A8C-971B-4E58-8EB4-9D6393AC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3DA4D32-075B-49E6-8BF7-B35738C3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25425"/>
            <a:ext cx="187325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C94E235-B7CB-45B0-874E-62617E912E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6" y="227806"/>
            <a:ext cx="8137029" cy="64023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file2.h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 void sub();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S&lt;T&gt;::f()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//类模板s的实现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sub()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//实例化S&lt;float&gt;并创建该类的一个对象x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x.f();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 void S&lt;float&gt;::f() 并调用之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32772" name="矩形 2">
            <a:extLst>
              <a:ext uri="{FF2B5EF4-FFF2-40B4-BE49-F238E27FC236}">
                <a16:creationId xmlns:a16="http://schemas.microsoft.com/office/drawing/2014/main" id="{5B8B4760-A26A-4A22-9172-218A9D46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6375"/>
            <a:ext cx="583247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矩形 3">
            <a:extLst>
              <a:ext uri="{FF2B5EF4-FFF2-40B4-BE49-F238E27FC236}">
                <a16:creationId xmlns:a16="http://schemas.microsoft.com/office/drawing/2014/main" id="{038C4B2B-F95E-457B-B783-8F76F9FE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63511"/>
            <a:ext cx="3570288" cy="2808287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矩形 6">
            <a:extLst>
              <a:ext uri="{FF2B5EF4-FFF2-40B4-BE49-F238E27FC236}">
                <a16:creationId xmlns:a16="http://schemas.microsoft.com/office/drawing/2014/main" id="{B80E1B5A-CCEA-4148-8D5F-5CB19E7A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189286"/>
            <a:ext cx="6985917" cy="3505203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矩形: 圆角 8">
            <a:extLst>
              <a:ext uri="{FF2B5EF4-FFF2-40B4-BE49-F238E27FC236}">
                <a16:creationId xmlns:a16="http://schemas.microsoft.com/office/drawing/2014/main" id="{CB1A4289-01F8-4FA4-9374-06B8AC9B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9" y="632679"/>
            <a:ext cx="5065713" cy="19223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：对象的内存空间中不包括成员函数，因此在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中能够创建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的对象，但在内存的代码区没有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S&lt;int&gt;::f()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的实体，因此在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中无法调用它。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8C1D3C-06B0-4603-8A36-921B5592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C2522D-1533-4C4D-816E-03B862B7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85750"/>
            <a:ext cx="2305050" cy="1366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0955DE2-03EB-4A5A-AE89-CF97FEC80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3262" y="333375"/>
            <a:ext cx="8464550" cy="5883275"/>
          </a:xfrm>
        </p:spPr>
        <p:txBody>
          <a:bodyPr/>
          <a:lstStyle/>
          <a:p>
            <a:pPr marL="365125" indent="-365125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述问题的通常做法是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把模板的定义和实现都放在头文件中，使用时包含该头文件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/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file2.h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class 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//类模板s的定义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     T a;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public: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void f();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S&lt;T&gt;::f()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//类模板s的实现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extern void sub();</a:t>
            </a: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A95F031B-E40D-4774-AD82-F0B490CE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608138"/>
            <a:ext cx="4103688" cy="4608512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B8BCE8-1B5F-4941-B435-4168F764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7E104A-1360-4FD4-8849-19A75207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2303463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8926647-56D3-49CD-B4E8-4F7366264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0580" y="582612"/>
            <a:ext cx="8051899" cy="57800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file1.cpp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s1;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//实例化“S&lt;float&gt;”并创建该类的一个对象s1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//实例化：void S&lt;float&gt;::f()并调用之。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 s2;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//实例化“S&lt;int&gt;”并创建该类的一个对象s2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s2.f();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//实例化：void S&lt;int&gt;::f()并调用之。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sub()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x;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//实例化S&lt;float&gt;并创建该类的一个对象x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//实例化void S&lt;float&gt;::f()并调用之。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FF7AEBA3-96B6-4B50-95F3-02BA9B5B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5300"/>
            <a:ext cx="8051898" cy="3509963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矩形 4">
            <a:extLst>
              <a:ext uri="{FF2B5EF4-FFF2-40B4-BE49-F238E27FC236}">
                <a16:creationId xmlns:a16="http://schemas.microsoft.com/office/drawing/2014/main" id="{A708C577-5321-46AB-89D3-8E4A069D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2600"/>
            <a:ext cx="8051898" cy="2141538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7DAB9F-CE37-429B-8068-08B2B762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98CD2A-B1BE-4AAF-93D1-B674048094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260648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69E6B2E-B872-4D25-B4F0-90B6D5609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132856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B298B4-EB5E-40A9-88AB-E0C36879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19B2FEA-A88D-4530-8F6C-4BA586470F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19212" y="404664"/>
            <a:ext cx="7188200" cy="7239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9AC2F1-C243-42BA-8624-708BE12D8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312" y="1772816"/>
            <a:ext cx="8461375" cy="3486150"/>
          </a:xfrm>
        </p:spPr>
        <p:txBody>
          <a:bodyPr/>
          <a:lstStyle/>
          <a:p>
            <a:pPr marL="357188" indent="-357188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C++标准库提供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功能强的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（Standard Template Library，简称STL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容器类模板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用于存储数据元素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、并提供了相应的操作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lvl="1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：集合类模板、栈模板等）</a:t>
            </a: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迭代器类模板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功能，用于对容器中的数据元素进行遍历和访问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用于对容器进行操作 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：排序函数模板、查找函数模板等）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8FD940-9CD8-4402-8388-BDBB1F88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B214B4A-B027-4D1A-999D-A075CDEF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"/>
            <a:ext cx="2087563" cy="1655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CC784EC-9B3C-4E03-B257-587A7190FD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57188"/>
            <a:ext cx="7572375" cy="61436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//vector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&lt;algorithm&gt;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其他算法的头文件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&lt;numeric&gt;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算术算法的头文件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//创建容器对象v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 v;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//生成容器v中的元素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(x &gt; 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//往容器v中增加一个元素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v.push_back(x);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cin &gt;&gt;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//创建容器v的一个迭代器it1并使其指向v中的第一个元素位置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vector&lt;int&gt;::iterator it1 = v.begin();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3BB41DA-7C3B-490D-A1B6-E2FE9187E7D3}"/>
              </a:ext>
            </a:extLst>
          </p:cNvPr>
          <p:cNvSpPr/>
          <p:nvPr/>
        </p:nvSpPr>
        <p:spPr bwMode="auto">
          <a:xfrm>
            <a:off x="4355976" y="3068960"/>
            <a:ext cx="4321175" cy="2305050"/>
          </a:xfrm>
          <a:prstGeom prst="wedgeRectCallout">
            <a:avLst>
              <a:gd name="adj1" fmla="val -39106"/>
              <a:gd name="adj2" fmla="val 9083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从该条语句看出，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中可以在类的内部定义“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嵌套类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它是外部类的类型成员。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其作用域是外部类的内部。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此外在函数内部也可以定义类。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了解内容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3A460-130B-4750-81A0-BDC2E835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DB8B401-1293-4F24-B329-B9A22948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2374900" cy="1439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4EF5EAF-1EF0-4A83-A77D-5A9A610CCE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2568" y="908844"/>
            <a:ext cx="8678863" cy="53355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//创建容器v的一个迭代器it2并使其指向v中的最后一个元素的下一个位置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vecto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int&gt;::iterator it2 = v.end();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//计算并输出容器v中的最大元素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"Max = " &lt;&lt; *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it2)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//计算并输出容器v中所有元素的和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"Sum = " &lt;&lt;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accumulate(it1,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it2, 0)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//对容器v中的元素进行排序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sort(it1,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//输出排序结果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"Sorted result is:\n"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(it1 != it2)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cout &lt;&lt; *it1 &lt;&lt; ' 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++it1;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'\n';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B6BC19-AA77-408B-9290-073A6E62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是泛型程序设计的一个范例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6" name="组合 13">
            <a:extLst>
              <a:ext uri="{FF2B5EF4-FFF2-40B4-BE49-F238E27FC236}">
                <a16:creationId xmlns:a16="http://schemas.microsoft.com/office/drawing/2014/main" id="{B10A7BA9-7401-4F7A-8B6F-AE54D570F17E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3686200"/>
            <a:ext cx="6864350" cy="2519362"/>
            <a:chOff x="1366838" y="4443413"/>
            <a:chExt cx="4831525" cy="2302137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54612624-3378-4601-A322-9850ACCE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443413"/>
              <a:ext cx="1058153" cy="1167750"/>
            </a:xfrm>
            <a:prstGeom prst="flowChartMagneticDisk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容器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(container)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699C0833-2D75-4E76-9D72-260226F8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289" y="4443413"/>
              <a:ext cx="1414595" cy="116775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算法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(algorithm)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C62E6CEE-B233-4CCB-9DE1-A052C3E60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975" y="4443413"/>
              <a:ext cx="1060388" cy="1214170"/>
            </a:xfrm>
            <a:prstGeom prst="flowChartMagneticDisk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容器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(container)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C9D0D5B0-3AE2-4C61-85A1-58321D52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25" y="4594278"/>
              <a:ext cx="707298" cy="89068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迭代器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iterator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87EF9844-CDF0-4290-B4DC-EF92C02EC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514" y="6075363"/>
              <a:ext cx="1374370" cy="670187"/>
            </a:xfrm>
            <a:prstGeom prst="flowChartMagneticDrum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函数对象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(function</a:t>
              </a:r>
              <a:b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</a:b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object)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D41A0078-367B-4E58-BE78-147564EBE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821" y="5611163"/>
              <a:ext cx="353090" cy="464199"/>
            </a:xfrm>
            <a:prstGeom prst="downArrow">
              <a:avLst>
                <a:gd name="adj1" fmla="val 50000"/>
                <a:gd name="adj2" fmla="val 41441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6151FFBF-F336-4D29-B55A-541E569D5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991" y="4594278"/>
              <a:ext cx="732997" cy="89068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迭代器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iterator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5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A475D7C-1075-4BF1-BB99-673BCC64F0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0648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D2986D-FC33-4AA6-9C39-800B0D8DE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060848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BF47EB-EBA1-43B5-9472-4BD86D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11CCCCC-04DE-46A4-B2CF-812A64D7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89958"/>
              </p:ext>
            </p:extLst>
          </p:nvPr>
        </p:nvGraphicFramePr>
        <p:xfrm>
          <a:off x="603763" y="1563429"/>
          <a:ext cx="7936473" cy="4673179"/>
        </p:xfrm>
        <a:graphic>
          <a:graphicData uri="http://schemas.openxmlformats.org/drawingml/2006/table">
            <a:tbl>
              <a:tblPr/>
              <a:tblGrid>
                <a:gridCol w="1458273">
                  <a:extLst>
                    <a:ext uri="{9D8B030D-6E8A-4147-A177-3AD203B41FA5}">
                      <a16:colId xmlns:a16="http://schemas.microsoft.com/office/drawing/2014/main" val="3672513156"/>
                    </a:ext>
                  </a:extLst>
                </a:gridCol>
                <a:gridCol w="6478200">
                  <a:extLst>
                    <a:ext uri="{9D8B030D-6E8A-4147-A177-3AD203B41FA5}">
                      <a16:colId xmlns:a16="http://schemas.microsoft.com/office/drawing/2014/main" val="1755295405"/>
                    </a:ext>
                  </a:extLst>
                </a:gridCol>
              </a:tblGrid>
              <a:tr h="445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组成</a:t>
                      </a:r>
                    </a:p>
                  </a:txBody>
                  <a:tcPr marL="46950" marR="46950" marT="65731" marB="657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L="46950" marR="46950" marT="65731" marB="657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8400"/>
                  </a:ext>
                </a:extLst>
              </a:tr>
              <a:tr h="509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一些封装</a:t>
                      </a:r>
                      <a:r>
                        <a:rPr lang="zh-CN" altLang="en-US" sz="2000" u="none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数据结构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的模板类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73241"/>
                  </a:ext>
                </a:extLst>
              </a:tr>
              <a:tr h="849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算法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算法被设计成一个个的模板函数，大部分算法都包含在头文件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&lt;algorithm&gt;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中，少部分位于头文件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&lt;numeric&gt;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中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83401"/>
                  </a:ext>
                </a:extLst>
              </a:tr>
              <a:tr h="509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迭代器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对容器中数据进行读和写，容器和算法之间的“胶合剂”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49632"/>
                  </a:ext>
                </a:extLst>
              </a:tr>
              <a:tr h="71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函数对象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如果一个类将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运算符重载为成员函数，这个类就称为函数对象类，这个类的对象就是函数对象（又称仿函数）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7502"/>
                  </a:ext>
                </a:extLst>
              </a:tr>
              <a:tr h="9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适配器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可以使一个类的接口（模板的参数）适配成用户指定的形式，从而让原本不能在一起工作的两个类工作在一起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00352"/>
                  </a:ext>
                </a:extLst>
              </a:tr>
              <a:tr h="71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内存分配器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为容器类模板提供自定义的内存申请和释放功能，不常用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017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的相关头文件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8FB31A-D932-45DA-B236-B0662841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66063"/>
              </p:ext>
            </p:extLst>
          </p:nvPr>
        </p:nvGraphicFramePr>
        <p:xfrm>
          <a:off x="476250" y="2503242"/>
          <a:ext cx="7886700" cy="208788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18617387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23607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2434731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804007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&lt;iterator&gt;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&lt;functional&gt;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&lt;vector&gt;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&lt;deque&gt;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11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&lt;list&gt;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&lt;queue&gt;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&lt;stack&gt;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&lt;set&gt;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717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&lt;map&gt;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&lt;algorithm&gt;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&lt;numeric&gt;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&lt;memory&gt;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131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&lt;utility&gt;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4000" b="1" kern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91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由长度可变的同类型元素所构成的序列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容器由类模板来实现的，模板的参数是容器的元素类型。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中包含了很多种容器，如：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这些容器提供了很多相同的操作。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由于它们采用了不同的内部实现方法，因此，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不同的容器往往适合于不同的应用场合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46029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容器的基本功能和分类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7056707-4A10-4910-B359-07A1DA8B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412" y="2693057"/>
            <a:ext cx="1622425" cy="357188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(Container)</a:t>
            </a:r>
            <a:endParaRPr kumimoji="1" lang="zh-CN" altLang="zh-CN" sz="1600" kern="0" dirty="0">
              <a:solidFill>
                <a:srgbClr val="DEDED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59">
            <a:extLst>
              <a:ext uri="{FF2B5EF4-FFF2-40B4-BE49-F238E27FC236}">
                <a16:creationId xmlns:a16="http://schemas.microsoft.com/office/drawing/2014/main" id="{25D16186-A5ED-4236-A907-0AD1890C1B9F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4391026"/>
            <a:ext cx="2500312" cy="1445282"/>
            <a:chOff x="5715008" y="4199231"/>
            <a:chExt cx="2500330" cy="144434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7745894B-9143-4242-9F91-A070AC68F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8" y="5016921"/>
              <a:ext cx="2500330" cy="626656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随机访问容器</a:t>
              </a:r>
              <a:b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(Random Access Container)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AutoShape 5">
              <a:extLst>
                <a:ext uri="{FF2B5EF4-FFF2-40B4-BE49-F238E27FC236}">
                  <a16:creationId xmlns:a16="http://schemas.microsoft.com/office/drawing/2014/main" id="{C830C883-7586-4256-8CA2-25C54B63B654}"/>
                </a:ext>
              </a:extLst>
            </p:cNvPr>
            <p:cNvCxnSpPr>
              <a:cxnSpLocks noChangeShapeType="1"/>
              <a:stCxn id="12" idx="2"/>
              <a:endCxn id="9" idx="0"/>
            </p:cNvCxnSpPr>
            <p:nvPr/>
          </p:nvCxnSpPr>
          <p:spPr bwMode="auto">
            <a:xfrm>
              <a:off x="6965173" y="4199231"/>
              <a:ext cx="0" cy="817690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" name="组合 58">
            <a:extLst>
              <a:ext uri="{FF2B5EF4-FFF2-40B4-BE49-F238E27FC236}">
                <a16:creationId xmlns:a16="http://schemas.microsoft.com/office/drawing/2014/main" id="{6CB2B912-BC25-4B7B-9B21-2F42C74906DE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3121682"/>
            <a:ext cx="2500312" cy="1269343"/>
            <a:chOff x="5715008" y="3121548"/>
            <a:chExt cx="2500330" cy="1268715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FCA4D31C-0829-4842-B604-18E2F27B6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8" y="3785724"/>
              <a:ext cx="2500330" cy="604539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可逆容器</a:t>
              </a:r>
              <a:endPara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(Reversible Container)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AutoShape 6">
              <a:extLst>
                <a:ext uri="{FF2B5EF4-FFF2-40B4-BE49-F238E27FC236}">
                  <a16:creationId xmlns:a16="http://schemas.microsoft.com/office/drawing/2014/main" id="{53EBB5CF-D8C8-4CB5-8A5B-2D8CCB30B94D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 flipH="1">
              <a:off x="6965173" y="3121548"/>
              <a:ext cx="205332" cy="66417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B188C80B-21C9-4B5A-B921-87A1BD5E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475" y="1907245"/>
            <a:ext cx="1898650" cy="384175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(Container)</a:t>
            </a:r>
            <a:endParaRPr kumimoji="1" lang="zh-CN" altLang="zh-CN" sz="1600" kern="0" dirty="0">
              <a:solidFill>
                <a:srgbClr val="DEDED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4C2C296E-166A-4B9C-B582-D0F1F15ABA9A}"/>
              </a:ext>
            </a:extLst>
          </p:cNvPr>
          <p:cNvGrpSpPr>
            <a:grpSpLocks/>
          </p:cNvGrpSpPr>
          <p:nvPr/>
        </p:nvGrpSpPr>
        <p:grpSpPr bwMode="auto">
          <a:xfrm>
            <a:off x="3919287" y="2291420"/>
            <a:ext cx="3797300" cy="1152525"/>
            <a:chOff x="1631971" y="2098664"/>
            <a:chExt cx="3797285" cy="1152532"/>
          </a:xfrm>
        </p:grpSpPr>
        <p:cxnSp>
          <p:nvCxnSpPr>
            <p:cNvPr id="16" name="AutoShape 7">
              <a:extLst>
                <a:ext uri="{FF2B5EF4-FFF2-40B4-BE49-F238E27FC236}">
                  <a16:creationId xmlns:a16="http://schemas.microsoft.com/office/drawing/2014/main" id="{A53AD4DC-4106-4A39-80A8-55298BC83E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33665" y="1828792"/>
              <a:ext cx="427040" cy="966784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69A4EC66-34F9-43B7-B172-922269F6B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971" y="2571742"/>
              <a:ext cx="1162045" cy="679454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顺序容器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(Sequence)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EF28271D-D3B0-4CFE-BFF4-F0816748A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78" y="2525704"/>
              <a:ext cx="2173278" cy="679454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关联容器</a:t>
              </a:r>
              <a:b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en-US" altLang="zh-CN" sz="14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Associative Container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9" name="AutoShape 11">
              <a:extLst>
                <a:ext uri="{FF2B5EF4-FFF2-40B4-BE49-F238E27FC236}">
                  <a16:creationId xmlns:a16="http://schemas.microsoft.com/office/drawing/2014/main" id="{8E31231F-D155-4136-8B47-9B7FA71A01AD}"/>
                </a:ext>
              </a:extLst>
            </p:cNvPr>
            <p:cNvCxnSpPr>
              <a:cxnSpLocks noChangeShapeType="1"/>
              <a:stCxn id="14" idx="2"/>
              <a:endCxn id="18" idx="0"/>
            </p:cNvCxnSpPr>
            <p:nvPr/>
          </p:nvCxnSpPr>
          <p:spPr bwMode="auto">
            <a:xfrm>
              <a:off x="3397014" y="2362848"/>
              <a:ext cx="945603" cy="16285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0" name="组合 54">
            <a:extLst>
              <a:ext uri="{FF2B5EF4-FFF2-40B4-BE49-F238E27FC236}">
                <a16:creationId xmlns:a16="http://schemas.microsoft.com/office/drawing/2014/main" id="{E5CE17BF-8D12-489F-B3D8-4EB0405296F6}"/>
              </a:ext>
            </a:extLst>
          </p:cNvPr>
          <p:cNvGrpSpPr>
            <a:grpSpLocks/>
          </p:cNvGrpSpPr>
          <p:nvPr/>
        </p:nvGrpSpPr>
        <p:grpSpPr bwMode="auto">
          <a:xfrm>
            <a:off x="4073275" y="5121932"/>
            <a:ext cx="928687" cy="785813"/>
            <a:chOff x="1785918" y="4929198"/>
            <a:chExt cx="928694" cy="785818"/>
          </a:xfrm>
        </p:grpSpPr>
        <p:sp>
          <p:nvSpPr>
            <p:cNvPr id="21" name="矩形 23">
              <a:extLst>
                <a:ext uri="{FF2B5EF4-FFF2-40B4-BE49-F238E27FC236}">
                  <a16:creationId xmlns:a16="http://schemas.microsoft.com/office/drawing/2014/main" id="{756A3BBA-EF02-4BB5-9EF1-9022324E3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4929198"/>
              <a:ext cx="92869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vector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3">
              <a:extLst>
                <a:ext uri="{FF2B5EF4-FFF2-40B4-BE49-F238E27FC236}">
                  <a16:creationId xmlns:a16="http://schemas.microsoft.com/office/drawing/2014/main" id="{86FEF3EF-5B41-4293-A720-EAB8B12D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5357826"/>
              <a:ext cx="92869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deque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3">
            <a:extLst>
              <a:ext uri="{FF2B5EF4-FFF2-40B4-BE49-F238E27FC236}">
                <a16:creationId xmlns:a16="http://schemas.microsoft.com/office/drawing/2014/main" id="{F4D4DADC-ACA3-4162-9894-B9026ED3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75" y="4050370"/>
            <a:ext cx="928687" cy="357187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1600" ker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BEE8E7-B791-4B8C-9F63-3B4F7BBCCA36}"/>
              </a:ext>
            </a:extLst>
          </p:cNvPr>
          <p:cNvGrpSpPr>
            <a:grpSpLocks/>
          </p:cNvGrpSpPr>
          <p:nvPr/>
        </p:nvGrpSpPr>
        <p:grpSpPr bwMode="auto">
          <a:xfrm>
            <a:off x="5787775" y="3836057"/>
            <a:ext cx="1714500" cy="785813"/>
            <a:chOff x="3500430" y="4929198"/>
            <a:chExt cx="1714512" cy="785818"/>
          </a:xfrm>
        </p:grpSpPr>
        <p:sp>
          <p:nvSpPr>
            <p:cNvPr id="25" name="矩形 23">
              <a:extLst>
                <a:ext uri="{FF2B5EF4-FFF2-40B4-BE49-F238E27FC236}">
                  <a16:creationId xmlns:a16="http://schemas.microsoft.com/office/drawing/2014/main" id="{8FFAF344-3A92-49C5-B746-105430109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4929198"/>
              <a:ext cx="1071570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multiset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3">
              <a:extLst>
                <a:ext uri="{FF2B5EF4-FFF2-40B4-BE49-F238E27FC236}">
                  <a16:creationId xmlns:a16="http://schemas.microsoft.com/office/drawing/2014/main" id="{A47F2F97-0AC8-4AF2-958D-1E72123D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5357826"/>
              <a:ext cx="1071570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multimap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3">
              <a:extLst>
                <a:ext uri="{FF2B5EF4-FFF2-40B4-BE49-F238E27FC236}">
                  <a16:creationId xmlns:a16="http://schemas.microsoft.com/office/drawing/2014/main" id="{40147068-9186-4CEE-BFB4-6FBB133D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4929198"/>
              <a:ext cx="57150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set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3">
              <a:extLst>
                <a:ext uri="{FF2B5EF4-FFF2-40B4-BE49-F238E27FC236}">
                  <a16:creationId xmlns:a16="http://schemas.microsoft.com/office/drawing/2014/main" id="{75154C06-64B1-4723-B26A-5F72ED95A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5357826"/>
              <a:ext cx="57150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组合 55">
            <a:extLst>
              <a:ext uri="{FF2B5EF4-FFF2-40B4-BE49-F238E27FC236}">
                <a16:creationId xmlns:a16="http://schemas.microsoft.com/office/drawing/2014/main" id="{91818C4D-924A-49ED-B263-A695C22B3BC3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3693182"/>
            <a:ext cx="6786562" cy="2428875"/>
            <a:chOff x="1500166" y="3500438"/>
            <a:chExt cx="6786610" cy="2428892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7E53A0-BEDA-4D9E-913A-ECD1A565CDBC}"/>
                </a:ext>
              </a:extLst>
            </p:cNvPr>
            <p:cNvCxnSpPr/>
            <p:nvPr/>
          </p:nvCxnSpPr>
          <p:spPr bwMode="auto">
            <a:xfrm>
              <a:off x="1500166" y="3500438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433F3DC-4B7A-43DC-8D6B-9CAC380381F8}"/>
                </a:ext>
              </a:extLst>
            </p:cNvPr>
            <p:cNvCxnSpPr/>
            <p:nvPr/>
          </p:nvCxnSpPr>
          <p:spPr bwMode="auto">
            <a:xfrm>
              <a:off x="1500166" y="4643446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0106ABA-7751-478F-8E0E-4354ACC1B01E}"/>
                </a:ext>
              </a:extLst>
            </p:cNvPr>
            <p:cNvCxnSpPr/>
            <p:nvPr/>
          </p:nvCxnSpPr>
          <p:spPr bwMode="auto">
            <a:xfrm>
              <a:off x="1500166" y="5929330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8CFD6495-708F-45B0-89E0-4F33452F9DAA}"/>
              </a:ext>
            </a:extLst>
          </p:cNvPr>
          <p:cNvGrpSpPr>
            <a:grpSpLocks/>
          </p:cNvGrpSpPr>
          <p:nvPr/>
        </p:nvGrpSpPr>
        <p:grpSpPr bwMode="auto">
          <a:xfrm>
            <a:off x="3693862" y="2693057"/>
            <a:ext cx="4143375" cy="3429000"/>
            <a:chOff x="1428728" y="2500306"/>
            <a:chExt cx="4143404" cy="3429024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9014AE-6DD7-4324-885C-973458F08C9B}"/>
                </a:ext>
              </a:extLst>
            </p:cNvPr>
            <p:cNvCxnSpPr/>
            <p:nvPr/>
          </p:nvCxnSpPr>
          <p:spPr bwMode="auto">
            <a:xfrm rot="5400000">
              <a:off x="-285784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AD64D-E8CF-4475-95F6-0AF9ED8D3538}"/>
                </a:ext>
              </a:extLst>
            </p:cNvPr>
            <p:cNvCxnSpPr/>
            <p:nvPr/>
          </p:nvCxnSpPr>
          <p:spPr bwMode="auto">
            <a:xfrm rot="5400000">
              <a:off x="1285852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992D3FF-7E3E-4440-BBD9-4E22B01B956E}"/>
                </a:ext>
              </a:extLst>
            </p:cNvPr>
            <p:cNvCxnSpPr/>
            <p:nvPr/>
          </p:nvCxnSpPr>
          <p:spPr bwMode="auto">
            <a:xfrm rot="5400000">
              <a:off x="3857620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063104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46029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容器的基本功能和分类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5243CC8C-CD54-4A61-974D-F19CF460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875" y="1643063"/>
            <a:ext cx="2286000" cy="571500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关联容器</a:t>
            </a:r>
            <a:endParaRPr kumimoji="1" lang="en-US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(Associative Container)</a:t>
            </a:r>
            <a:endParaRPr kumimoji="1" lang="zh-CN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grpSp>
        <p:nvGrpSpPr>
          <p:cNvPr id="38" name="组合 33">
            <a:extLst>
              <a:ext uri="{FF2B5EF4-FFF2-40B4-BE49-F238E27FC236}">
                <a16:creationId xmlns:a16="http://schemas.microsoft.com/office/drawing/2014/main" id="{79C714EC-2DC3-4734-AC1A-EFF53C9786FA}"/>
              </a:ext>
            </a:extLst>
          </p:cNvPr>
          <p:cNvGrpSpPr>
            <a:grpSpLocks/>
          </p:cNvGrpSpPr>
          <p:nvPr/>
        </p:nvGrpSpPr>
        <p:grpSpPr bwMode="auto">
          <a:xfrm>
            <a:off x="4227062" y="2214563"/>
            <a:ext cx="3643313" cy="1187450"/>
            <a:chOff x="714348" y="2571744"/>
            <a:chExt cx="3643312" cy="1187448"/>
          </a:xfrm>
        </p:grpSpPr>
        <p:grpSp>
          <p:nvGrpSpPr>
            <p:cNvPr id="39" name="组合 32">
              <a:extLst>
                <a:ext uri="{FF2B5EF4-FFF2-40B4-BE49-F238E27FC236}">
                  <a16:creationId xmlns:a16="http://schemas.microsoft.com/office/drawing/2014/main" id="{494E1ECE-AF49-4F38-B538-DB1849CFC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48" y="2927343"/>
              <a:ext cx="3643312" cy="831849"/>
              <a:chOff x="714348" y="2927343"/>
              <a:chExt cx="3643312" cy="831849"/>
            </a:xfrm>
          </p:grpSpPr>
          <p:sp>
            <p:nvSpPr>
              <p:cNvPr id="43" name="Text Box 9">
                <a:extLst>
                  <a:ext uri="{FF2B5EF4-FFF2-40B4-BE49-F238E27FC236}">
                    <a16:creationId xmlns:a16="http://schemas.microsoft.com/office/drawing/2014/main" id="{25969D07-284A-4555-B2F2-4CBAC46A3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48" y="2927343"/>
                <a:ext cx="1704975" cy="831849"/>
              </a:xfrm>
              <a:prstGeom prst="rect">
                <a:avLst/>
              </a:prstGeom>
              <a:solidFill>
                <a:srgbClr val="438086"/>
              </a:solidFill>
              <a:ln w="31750" cap="flat" cmpd="sng" algn="ctr">
                <a:solidFill>
                  <a:sysClr val="window" lastClr="FFFFFF"/>
                </a:solidFill>
                <a:prstDash val="solid"/>
                <a:headEnd/>
                <a:tailEnd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单重关联容器</a:t>
                </a:r>
                <a:endPara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defRPr/>
                </a:pP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(Unique </a:t>
                </a: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Asso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-</a:t>
                </a:r>
                <a:b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</a:b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ciative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 Container)</a:t>
                </a:r>
                <a:endParaRPr kumimoji="1" lang="zh-CN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Text Box 10">
                <a:extLst>
                  <a:ext uri="{FF2B5EF4-FFF2-40B4-BE49-F238E27FC236}">
                    <a16:creationId xmlns:a16="http://schemas.microsoft.com/office/drawing/2014/main" id="{E29CCA0A-D0BF-4A1A-B734-84A953FC5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160" y="2927343"/>
                <a:ext cx="1714500" cy="831849"/>
              </a:xfrm>
              <a:prstGeom prst="rect">
                <a:avLst/>
              </a:prstGeom>
              <a:solidFill>
                <a:srgbClr val="438086"/>
              </a:solidFill>
              <a:ln w="31750" cap="flat" cmpd="sng" algn="ctr">
                <a:solidFill>
                  <a:sysClr val="window" lastClr="FFFFFF"/>
                </a:solidFill>
                <a:prstDash val="solid"/>
                <a:headEnd/>
                <a:tailEnd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多重关联容器</a:t>
                </a:r>
                <a:endPara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defRPr/>
                </a:pP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(Multiple </a:t>
                </a: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Asso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-</a:t>
                </a:r>
                <a:b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</a:b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ciative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 Container)</a:t>
                </a:r>
                <a:endParaRPr kumimoji="1" lang="zh-CN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组合 26">
              <a:extLst>
                <a:ext uri="{FF2B5EF4-FFF2-40B4-BE49-F238E27FC236}">
                  <a16:creationId xmlns:a16="http://schemas.microsoft.com/office/drawing/2014/main" id="{DE6F1375-34C1-4673-8CD7-A7D10D582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4785" y="2571744"/>
              <a:ext cx="1830388" cy="355599"/>
              <a:chOff x="1674785" y="2285992"/>
              <a:chExt cx="1830388" cy="641352"/>
            </a:xfrm>
          </p:grpSpPr>
          <p:cxnSp>
            <p:nvCxnSpPr>
              <p:cNvPr id="41" name="AutoShape 7">
                <a:extLst>
                  <a:ext uri="{FF2B5EF4-FFF2-40B4-BE49-F238E27FC236}">
                    <a16:creationId xmlns:a16="http://schemas.microsoft.com/office/drawing/2014/main" id="{35FB31CD-4C06-41E0-8517-A479D7353B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74786" y="2285992"/>
                <a:ext cx="947736" cy="641352"/>
              </a:xfrm>
              <a:prstGeom prst="straightConnector1">
                <a:avLst/>
              </a:prstGeom>
              <a:solidFill>
                <a:srgbClr val="438086"/>
              </a:solidFill>
              <a:ln w="31750" cap="flat" cmpd="sng" algn="ctr">
                <a:solidFill>
                  <a:srgbClr val="53548A"/>
                </a:solidFill>
                <a:prstDash val="solid"/>
                <a:headEnd/>
                <a:tailEnd type="triangl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827B8A79-7313-42C9-A7F8-F2A91AD8E3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22522" y="2285992"/>
                <a:ext cx="882650" cy="641352"/>
              </a:xfrm>
              <a:prstGeom prst="straightConnector1">
                <a:avLst/>
              </a:prstGeom>
              <a:solidFill>
                <a:srgbClr val="438086"/>
              </a:solidFill>
              <a:ln w="31750" cap="flat" cmpd="sng" algn="ctr">
                <a:solidFill>
                  <a:srgbClr val="53548A"/>
                </a:solidFill>
                <a:prstDash val="solid"/>
                <a:headEnd/>
                <a:tailEnd type="triangl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</p:grpSp>
      </p:grpSp>
      <p:sp>
        <p:nvSpPr>
          <p:cNvPr id="45" name="Text Box 8">
            <a:extLst>
              <a:ext uri="{FF2B5EF4-FFF2-40B4-BE49-F238E27FC236}">
                <a16:creationId xmlns:a16="http://schemas.microsoft.com/office/drawing/2014/main" id="{86DD8BEB-D23A-4434-989A-298A8DE86C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8200" y="4429125"/>
            <a:ext cx="1285875" cy="812800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关联容器</a:t>
            </a:r>
            <a:endParaRPr kumimoji="1" lang="en-US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(Associative Container)</a:t>
            </a:r>
            <a:endParaRPr kumimoji="1" lang="zh-CN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0927D8-6FF6-41E7-B262-DA993ABCE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14075" y="3740150"/>
            <a:ext cx="2017713" cy="2189163"/>
            <a:chOff x="4996035" y="3883034"/>
            <a:chExt cx="1945665" cy="2189172"/>
          </a:xfrm>
        </p:grpSpPr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779D64F0-3FEE-4C70-ABC8-E6E80D389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00" y="3883034"/>
              <a:ext cx="1703795" cy="831853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简单关联容器</a:t>
              </a:r>
              <a:endPara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(Simple </a:t>
              </a: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Asso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-</a:t>
              </a:r>
              <a:b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</a:b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ciative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 Container)</a:t>
              </a:r>
              <a:endParaRPr kumimoji="1" lang="zh-CN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5096FB6F-0A65-43B3-990F-D3DC33134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35" y="5240353"/>
              <a:ext cx="1714511" cy="831853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二元关联容器</a:t>
              </a:r>
              <a:endPara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(Pair </a:t>
              </a: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Asso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-</a:t>
              </a:r>
              <a:b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</a:b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ciative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 Container)</a:t>
              </a:r>
              <a:endParaRPr kumimoji="1" lang="zh-CN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AutoShape 11">
              <a:extLst>
                <a:ext uri="{FF2B5EF4-FFF2-40B4-BE49-F238E27FC236}">
                  <a16:creationId xmlns:a16="http://schemas.microsoft.com/office/drawing/2014/main" id="{3BBA8BC8-C9E3-429C-85BF-8B386F39A90E}"/>
                </a:ext>
              </a:extLst>
            </p:cNvPr>
            <p:cNvCxnSpPr>
              <a:cxnSpLocks noChangeShapeType="1"/>
              <a:stCxn id="45" idx="1"/>
              <a:endCxn id="47" idx="3"/>
            </p:cNvCxnSpPr>
            <p:nvPr/>
          </p:nvCxnSpPr>
          <p:spPr bwMode="auto">
            <a:xfrm flipH="1" flipV="1">
              <a:off x="6722795" y="4298961"/>
              <a:ext cx="218904" cy="679453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rgbClr val="53548A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34740546-D09F-4CA2-A507-850E934BDAD7}"/>
                </a:ext>
              </a:extLst>
            </p:cNvPr>
            <p:cNvCxnSpPr>
              <a:cxnSpLocks noChangeShapeType="1"/>
              <a:stCxn id="45" idx="1"/>
              <a:endCxn id="48" idx="3"/>
            </p:cNvCxnSpPr>
            <p:nvPr/>
          </p:nvCxnSpPr>
          <p:spPr bwMode="auto">
            <a:xfrm flipH="1">
              <a:off x="6710546" y="4978414"/>
              <a:ext cx="231154" cy="67786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rgbClr val="53548A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51" name="组合 56">
            <a:extLst>
              <a:ext uri="{FF2B5EF4-FFF2-40B4-BE49-F238E27FC236}">
                <a16:creationId xmlns:a16="http://schemas.microsoft.com/office/drawing/2014/main" id="{4CD1B794-378C-46ED-8834-1326DD4AC680}"/>
              </a:ext>
            </a:extLst>
          </p:cNvPr>
          <p:cNvGrpSpPr>
            <a:grpSpLocks/>
          </p:cNvGrpSpPr>
          <p:nvPr/>
        </p:nvGrpSpPr>
        <p:grpSpPr bwMode="auto">
          <a:xfrm>
            <a:off x="2083937" y="3643313"/>
            <a:ext cx="6000750" cy="2428875"/>
            <a:chOff x="1000100" y="3786190"/>
            <a:chExt cx="6786610" cy="2428892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B2A48C7-D33E-495C-9CD4-589D30D654FC}"/>
                </a:ext>
              </a:extLst>
            </p:cNvPr>
            <p:cNvCxnSpPr/>
            <p:nvPr/>
          </p:nvCxnSpPr>
          <p:spPr bwMode="auto">
            <a:xfrm>
              <a:off x="1000100" y="3786190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BC1B83-7910-4338-BD2D-522A67A20E9D}"/>
                </a:ext>
              </a:extLst>
            </p:cNvPr>
            <p:cNvCxnSpPr/>
            <p:nvPr/>
          </p:nvCxnSpPr>
          <p:spPr bwMode="auto">
            <a:xfrm>
              <a:off x="1000100" y="4929198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92AE88-51F5-405F-8BC8-26FABC1D4394}"/>
                </a:ext>
              </a:extLst>
            </p:cNvPr>
            <p:cNvCxnSpPr/>
            <p:nvPr/>
          </p:nvCxnSpPr>
          <p:spPr bwMode="auto">
            <a:xfrm>
              <a:off x="1000100" y="6215082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55" name="组合 55">
            <a:extLst>
              <a:ext uri="{FF2B5EF4-FFF2-40B4-BE49-F238E27FC236}">
                <a16:creationId xmlns:a16="http://schemas.microsoft.com/office/drawing/2014/main" id="{350F225A-4E6D-4754-A408-2EFDB6B1B3D4}"/>
              </a:ext>
            </a:extLst>
          </p:cNvPr>
          <p:cNvGrpSpPr>
            <a:grpSpLocks/>
          </p:cNvGrpSpPr>
          <p:nvPr/>
        </p:nvGrpSpPr>
        <p:grpSpPr bwMode="auto">
          <a:xfrm>
            <a:off x="4057200" y="2428875"/>
            <a:ext cx="4000500" cy="3643313"/>
            <a:chOff x="1000100" y="2786058"/>
            <a:chExt cx="4000528" cy="342902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130E201-EEFB-4FCE-B787-FDCF3048FDD3}"/>
                </a:ext>
              </a:extLst>
            </p:cNvPr>
            <p:cNvCxnSpPr/>
            <p:nvPr/>
          </p:nvCxnSpPr>
          <p:spPr bwMode="auto">
            <a:xfrm rot="5400000">
              <a:off x="-714413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6FBA6B7-23BA-4217-8418-6FB596D401A2}"/>
                </a:ext>
              </a:extLst>
            </p:cNvPr>
            <p:cNvCxnSpPr/>
            <p:nvPr/>
          </p:nvCxnSpPr>
          <p:spPr bwMode="auto">
            <a:xfrm rot="5400000">
              <a:off x="1269976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F294169-BCD5-4523-9A50-09676D1764E3}"/>
                </a:ext>
              </a:extLst>
            </p:cNvPr>
            <p:cNvCxnSpPr/>
            <p:nvPr/>
          </p:nvCxnSpPr>
          <p:spPr bwMode="auto">
            <a:xfrm rot="5400000">
              <a:off x="3286115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59" name="矩形 23">
            <a:extLst>
              <a:ext uri="{FF2B5EF4-FFF2-40B4-BE49-F238E27FC236}">
                <a16:creationId xmlns:a16="http://schemas.microsoft.com/office/drawing/2014/main" id="{731F38F1-70B1-4DFB-9157-E61AE457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00" y="4000500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multiset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0" name="矩形 23">
            <a:extLst>
              <a:ext uri="{FF2B5EF4-FFF2-40B4-BE49-F238E27FC236}">
                <a16:creationId xmlns:a16="http://schemas.microsoft.com/office/drawing/2014/main" id="{965E7E47-85EA-4F43-A1B4-6FA0FF3E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00" y="5286375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multimap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80675967-6543-45E4-B136-9B52F778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50" y="4000500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set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" name="矩形 23">
            <a:extLst>
              <a:ext uri="{FF2B5EF4-FFF2-40B4-BE49-F238E27FC236}">
                <a16:creationId xmlns:a16="http://schemas.microsoft.com/office/drawing/2014/main" id="{5666FA9D-EBEC-4E10-B1E4-26BC80C3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50" y="5286375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map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193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45DBA847-2529-4A98-B8DC-4B5FD77A8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8D9FA-1E01-44A0-A1B9-F9EAA44D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700808"/>
            <a:ext cx="8362950" cy="45640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用于需要快速定位（访问）任意位置上的元素以及主要在元素序列的尾部增加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中定义，用动态数组实现。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用于经常在元素序列中任意位置上插入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中定义，用双向链表实现。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用于主要在元素序列的两端增加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删除元素以及需要快速定位（访问）任意位置上的元素的场合。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中定义，用分段的连续空间结构实现。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0114F9-D741-49CC-A78F-7AB3B422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标题 1">
            <a:extLst>
              <a:ext uri="{FF2B5EF4-FFF2-40B4-BE49-F238E27FC236}">
                <a16:creationId xmlns:a16="http://schemas.microsoft.com/office/drawing/2014/main" id="{F9478FC0-AA07-43AE-BCA4-6218F671D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6594EF6D-B265-4F00-8485-F05E6E86F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539" y="1600201"/>
            <a:ext cx="8874125" cy="50117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用于仅在元素序列的尾部增加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用于仅在元素序列的尾部增加、头部删除元素的场合。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GB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的不同之处在于：每次增加元素之后，将对元素的位置进行调整，使得头部元素总是最大的。即，每次删除的总是最大（优先级最高）的元素。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结构来实现。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F943DB-1A92-4B5B-AF35-FDA5D9A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标题 1">
            <a:extLst>
              <a:ext uri="{FF2B5EF4-FFF2-40B4-BE49-F238E27FC236}">
                <a16:creationId xmlns:a16="http://schemas.microsoft.com/office/drawing/2014/main" id="{3377AEF4-3540-46C6-A52A-4CCA00982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32A63-FEBF-4F1A-A9F1-51314F12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1"/>
            <a:ext cx="8642350" cy="491648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关键字类型，值类型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multimap&lt;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关键字类型，值类型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容器中每个元素由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构成（属于一种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结构类型，该结构有两个成员：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，关键字对应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成员，值对应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成员），元素是根据其关键字排序的，用于需要根据关键字来访问元素的场合。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，不同元素的关键字不能相同；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，不同元素的关键字可以相同。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中定义，常常用某种二叉树来实现。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multiset&lt;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GB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它们分别是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的特例。在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中，每个元素只有关键字而没有值，或者说关键字与值合一了。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01EDA1-5BEA-4DED-819E-EFC69FFA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2204864"/>
            <a:ext cx="7416800" cy="2879725"/>
          </a:xfrm>
        </p:spPr>
        <p:txBody>
          <a:bodyPr/>
          <a:lstStyle/>
          <a:p>
            <a:pPr eaLnBrk="1" hangingPunct="1"/>
            <a:r>
              <a:rPr lang="en-GB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GB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类似，不同之处在于其元素为字符类型，并提供了一系列与字符串相关的操作。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分别是它的两个实例：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&lt;char&gt;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一个可以扩展的动态数组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随机访问、在尾部插入或删除元素快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在中间或头部插入或删除元素慢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向量的容量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(capacity)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：实际分配空间的大小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s.capacity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：返回当前容量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s.reserve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：若容量小于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进行扩展，使其容量至少为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90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E19C45-2837-4B7C-A1E9-293523869D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88640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C65974-1882-40BF-8095-B6810EE53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2204864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55DE0C-F9B7-49E7-9E11-59A02ED8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&lt;vector&gt;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40</a:t>
            </a:fld>
            <a:endParaRPr lang="zh-CN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CA065D-045A-4587-A1A0-4C8E770C2CFC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473788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1082A1-89C0-46EF-849B-3054374F716B}"/>
              </a:ext>
            </a:extLst>
          </p:cNvPr>
          <p:cNvSpPr txBox="1">
            <a:spLocks/>
          </p:cNvSpPr>
          <p:nvPr/>
        </p:nvSpPr>
        <p:spPr>
          <a:xfrm>
            <a:off x="623937" y="2829642"/>
            <a:ext cx="838345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std::vector&lt;int&gt; primes {2, 3, 5, 7, 11, 13, 17};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46DE19-EAAD-4748-9416-CB943FEEEE67}"/>
              </a:ext>
            </a:extLst>
          </p:cNvPr>
          <p:cNvSpPr txBox="1">
            <a:spLocks/>
          </p:cNvSpPr>
          <p:nvPr/>
        </p:nvSpPr>
        <p:spPr>
          <a:xfrm>
            <a:off x="628656" y="3611392"/>
            <a:ext cx="5471811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values(20);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ECBBF72-0FE2-47C2-9C39-64FA65DE6F6E}"/>
              </a:ext>
            </a:extLst>
          </p:cNvPr>
          <p:cNvSpPr txBox="1">
            <a:spLocks/>
          </p:cNvSpPr>
          <p:nvPr/>
        </p:nvSpPr>
        <p:spPr>
          <a:xfrm>
            <a:off x="623937" y="4378395"/>
            <a:ext cx="6301990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values(20, 1.0);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983BC7B-1CAC-4277-85B4-BDA5137E22C4}"/>
              </a:ext>
            </a:extLst>
          </p:cNvPr>
          <p:cNvSpPr txBox="1">
            <a:spLocks/>
          </p:cNvSpPr>
          <p:nvPr/>
        </p:nvSpPr>
        <p:spPr>
          <a:xfrm>
            <a:off x="623937" y="5186575"/>
            <a:ext cx="5652285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std::vector&lt;char&gt;value1(5, 'c');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std::vector&lt;char&gt;value2(value1);</a:t>
            </a:r>
          </a:p>
        </p:txBody>
      </p:sp>
    </p:spTree>
    <p:extLst>
      <p:ext uri="{BB962C8B-B14F-4D97-AF65-F5344CB8AC3E}">
        <p14:creationId xmlns:p14="http://schemas.microsoft.com/office/powerpoint/2010/main" val="332446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在两端插入或删除元素快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在中间插入或删除元素慢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随机访问较快，但比向量容器慢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可在序列头部添加或删除元素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76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&lt;deque&gt;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42</a:t>
            </a:fld>
            <a:endParaRPr lang="zh-CN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44A477-4978-4CFC-90A7-AC41137AFC77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3438473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d;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D683266-7F21-4A7F-BCC8-3C3EB568B771}"/>
              </a:ext>
            </a:extLst>
          </p:cNvPr>
          <p:cNvSpPr txBox="1">
            <a:spLocks/>
          </p:cNvSpPr>
          <p:nvPr/>
        </p:nvSpPr>
        <p:spPr>
          <a:xfrm>
            <a:off x="628200" y="2936479"/>
            <a:ext cx="405208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d(10);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21055A-BAEA-4115-884F-8905732C22EF}"/>
              </a:ext>
            </a:extLst>
          </p:cNvPr>
          <p:cNvSpPr txBox="1">
            <a:spLocks/>
          </p:cNvSpPr>
          <p:nvPr/>
        </p:nvSpPr>
        <p:spPr>
          <a:xfrm>
            <a:off x="628201" y="3766697"/>
            <a:ext cx="4521316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d(10, 5);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2870D74-3855-4A28-935A-D74F35752363}"/>
              </a:ext>
            </a:extLst>
          </p:cNvPr>
          <p:cNvSpPr txBox="1">
            <a:spLocks/>
          </p:cNvSpPr>
          <p:nvPr/>
        </p:nvSpPr>
        <p:spPr>
          <a:xfrm>
            <a:off x="628199" y="4612134"/>
            <a:ext cx="4807897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d1(5);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d2(d1);</a:t>
            </a:r>
          </a:p>
        </p:txBody>
      </p:sp>
    </p:spTree>
    <p:extLst>
      <p:ext uri="{BB962C8B-B14F-4D97-AF65-F5344CB8AC3E}">
        <p14:creationId xmlns:p14="http://schemas.microsoft.com/office/powerpoint/2010/main" val="311019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在任意位置插入和删除元素都很快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不支持随机访问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又称为双向链表容器</a:t>
            </a:r>
          </a:p>
          <a:p>
            <a:pPr marL="0" lv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接合（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s1.splice(p, s2, q1, q2)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[q1, q2)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所指向元素之前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048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&lt;list&gt;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FCA49-3FE8-47D7-9C6B-2179CE2986EE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4052083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values;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AFCB0D8-825E-4B8C-9443-C878D99F6F13}"/>
              </a:ext>
            </a:extLst>
          </p:cNvPr>
          <p:cNvSpPr txBox="1">
            <a:spLocks/>
          </p:cNvSpPr>
          <p:nvPr/>
        </p:nvSpPr>
        <p:spPr>
          <a:xfrm>
            <a:off x="628200" y="2936479"/>
            <a:ext cx="4705800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values(10);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7A441EB-23E8-4A51-B480-93D608F3F378}"/>
              </a:ext>
            </a:extLst>
          </p:cNvPr>
          <p:cNvSpPr txBox="1">
            <a:spLocks/>
          </p:cNvSpPr>
          <p:nvPr/>
        </p:nvSpPr>
        <p:spPr>
          <a:xfrm>
            <a:off x="628200" y="3766697"/>
            <a:ext cx="5226499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values(10, 5);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83048E5-BF05-484B-91F6-7D6BF3DAFB6E}"/>
              </a:ext>
            </a:extLst>
          </p:cNvPr>
          <p:cNvSpPr txBox="1">
            <a:spLocks/>
          </p:cNvSpPr>
          <p:nvPr/>
        </p:nvSpPr>
        <p:spPr>
          <a:xfrm>
            <a:off x="628199" y="4612134"/>
            <a:ext cx="5315401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value1(10);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value2(value1);</a:t>
            </a:r>
          </a:p>
        </p:txBody>
      </p:sp>
    </p:spTree>
    <p:extLst>
      <p:ext uri="{BB962C8B-B14F-4D97-AF65-F5344CB8AC3E}">
        <p14:creationId xmlns:p14="http://schemas.microsoft.com/office/powerpoint/2010/main" val="414303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>
            <a:extLst>
              <a:ext uri="{FF2B5EF4-FFF2-40B4-BE49-F238E27FC236}">
                <a16:creationId xmlns:a16="http://schemas.microsoft.com/office/drawing/2014/main" id="{4A409673-FD72-4756-8AA0-E46A290E7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B203368A-FAFF-4E14-838E-061990B2D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878" y="1772816"/>
            <a:ext cx="9072562" cy="424815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上述容器类模板提供了一些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公共的操作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（成员函数），其中包括：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往容器中增加元素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从容器中删除元素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获取指定位置的元素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在容器中查找元素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尾元素的迭代器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E1AA2-95F0-426F-A2A6-3F8531F4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45</a:t>
            </a:fld>
            <a:endParaRPr lang="zh-CN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>
            <a:extLst>
              <a:ext uri="{FF2B5EF4-FFF2-40B4-BE49-F238E27FC236}">
                <a16:creationId xmlns:a16="http://schemas.microsoft.com/office/drawing/2014/main" id="{1FDBE6DF-C386-4BFF-9BFB-2CF0274A8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8433E648-34A6-48AC-9CB2-45EDF5C3A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594129"/>
            <a:ext cx="8928100" cy="503872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front();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back();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分别用于获取容器中第一个、最后一个元素的引用。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push_front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pop_front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分别在容器的头部增加和删除一个元素。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分别在容器的尾部增加和删除一个元素。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begin();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end();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分别用于获取指向容器中第一个元素位置、</a:t>
            </a: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最后一个元素的下一个位置的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以外的所有容器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DF1456-4295-4C2F-AA62-AACCFF3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46</a:t>
            </a:fld>
            <a:endParaRPr lang="zh-CN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>
            <a:extLst>
              <a:ext uri="{FF2B5EF4-FFF2-40B4-BE49-F238E27FC236}">
                <a16:creationId xmlns:a16="http://schemas.microsoft.com/office/drawing/2014/main" id="{C0B7D33A-E553-43B6-8F06-A7A387256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67D5D60C-BD8C-4BAF-AA7C-27B9BAB46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484784"/>
            <a:ext cx="8502650" cy="4806950"/>
          </a:xfrm>
        </p:spPr>
        <p:txBody>
          <a:bodyPr/>
          <a:lstStyle/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insert(iterator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pos,const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T&amp; x);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insert(iterator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pos,InputIt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first,InputIt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分别用于在容器中的指定位置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（迭代器）插入一个和多个元素。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erase(iterator pos);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erase(iterator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first,iterator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分别用于在容器中删除指定位置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（迭代器）上的一个和某范围内的多个元素。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34E1FA-F954-4530-9F7D-911360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47</a:t>
            </a:fld>
            <a:endParaRPr lang="zh-CN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>
            <a:extLst>
              <a:ext uri="{FF2B5EF4-FFF2-40B4-BE49-F238E27FC236}">
                <a16:creationId xmlns:a16="http://schemas.microsoft.com/office/drawing/2014/main" id="{1D896EAD-D514-46C7-9763-EDE4B04A8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A3C11-90BF-44D5-9201-450B8BFE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1476116"/>
            <a:ext cx="8578850" cy="52101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operator[](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获取容器中某位置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（序号）上的元素。适用于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operator[](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key);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获取容器中某个关键字所关联的值的引用。适用于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/>
            </a:pPr>
            <a:r>
              <a:rPr lang="fr-FR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at(size_type pos);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获取容器中某位置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（序号）上的元素的引用，并进行越界检查。适用于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find(const T&amp; key);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根据关键字在容器中查找某个元素，返回指向元素的迭代器（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找到）或最后一个元素的下一个位置（未找到）。适用于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3A6892-9B32-44D2-B73B-44AA0E0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48</a:t>
            </a:fld>
            <a:endParaRPr lang="zh-CN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F6488766-13CF-4C7B-ACB6-C3A732E27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62" y="1988840"/>
            <a:ext cx="8677275" cy="4114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如果容器的元素类型是一个类，则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需要针对该类定义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，因为在对容器进行的操作中可能会创建新的元素（对象，拷贝构造）或进行元素间的赋值。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还需要针对元素的类重载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小于操作符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），以适应容器的一些操作（如排序）所需的元素比较运算。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49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FE0380-AA5C-4C0A-9409-F1B0219035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0648"/>
            <a:ext cx="5832475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B44C52-442C-4957-8A66-25803694D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012" y="1700808"/>
            <a:ext cx="8435975" cy="4165600"/>
          </a:xfrm>
        </p:spPr>
        <p:txBody>
          <a:bodyPr/>
          <a:lstStyle/>
          <a:p>
            <a:pPr marL="269875" indent="-269875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在程序设计中，经常需要用到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的程序实体，但它们所涉及的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对不同元素类型的数组进行排序的函数：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int_sort(int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double_sort(double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A_sort(A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存放不同类型元素的栈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IntStack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DoubleStack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52426-9829-4EF8-B871-D0E404FA9EAF}"/>
              </a:ext>
            </a:extLst>
          </p:cNvPr>
          <p:cNvSpPr/>
          <p:nvPr/>
        </p:nvSpPr>
        <p:spPr>
          <a:xfrm>
            <a:off x="4067944" y="457241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对于上面的函数和类，如果能用一个函数和类来描述，则会实现代码的复用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1EC8FD-74EC-4358-8DE7-3014CBE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50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1/3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8F264F-6BC5-456C-94F7-7E0E0236D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09944"/>
              </p:ext>
            </p:extLst>
          </p:nvPr>
        </p:nvGraphicFramePr>
        <p:xfrm>
          <a:off x="628200" y="1961695"/>
          <a:ext cx="7886700" cy="4735830"/>
        </p:xfrm>
        <a:graphic>
          <a:graphicData uri="http://schemas.openxmlformats.org/drawingml/2006/table">
            <a:tbl>
              <a:tblPr/>
              <a:tblGrid>
                <a:gridCol w="1229175">
                  <a:extLst>
                    <a:ext uri="{9D8B030D-6E8A-4147-A177-3AD203B41FA5}">
                      <a16:colId xmlns:a16="http://schemas.microsoft.com/office/drawing/2014/main" val="1579242391"/>
                    </a:ext>
                  </a:extLst>
                </a:gridCol>
                <a:gridCol w="6657525">
                  <a:extLst>
                    <a:ext uri="{9D8B030D-6E8A-4147-A177-3AD203B41FA5}">
                      <a16:colId xmlns:a16="http://schemas.microsoft.com/office/drawing/2014/main" val="42816556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898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8048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返回指向容器最后一个元素所在位置后一个位置的迭代器，通常和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结合使用。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774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返回指向最后一个元素的迭代器。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028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返回指向第一个元素所在位置前一个位置的迭代器。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7387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75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4669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0696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43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51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2/3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61502F8-0B7D-41FF-AA04-A8235290C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7038"/>
              </p:ext>
            </p:extLst>
          </p:nvPr>
        </p:nvGraphicFramePr>
        <p:xfrm>
          <a:off x="628650" y="1908990"/>
          <a:ext cx="7886700" cy="4423410"/>
        </p:xfrm>
        <a:graphic>
          <a:graphicData uri="http://schemas.openxmlformats.org/drawingml/2006/table">
            <a:tbl>
              <a:tblPr/>
              <a:tblGrid>
                <a:gridCol w="1381125">
                  <a:extLst>
                    <a:ext uri="{9D8B030D-6E8A-4147-A177-3AD203B41FA5}">
                      <a16:colId xmlns:a16="http://schemas.microsoft.com/office/drawing/2014/main" val="2241630534"/>
                    </a:ext>
                  </a:extLst>
                </a:gridCol>
                <a:gridCol w="6505575">
                  <a:extLst>
                    <a:ext uri="{9D8B030D-6E8A-4147-A177-3AD203B41FA5}">
                      <a16:colId xmlns:a16="http://schemas.microsoft.com/office/drawing/2014/main" val="35469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返回实际元素个数。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1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max_size()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返回元素个数的最大值。这通常是一个很大的值，一般是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800" baseline="30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，所以我们很少会用到这个函数。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2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改变实际元素的个数。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7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capacity()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返回当前容量。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9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判断容器中是否有元素，若无元素，则返回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true；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反之，返回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5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增加容器的容量。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3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shrink _to_fit()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将内存减少到等于当前元素实际所使用的大小。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24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operator[ ]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重载了 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[ ]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运算符，可以向访问数组中元素那样，通过下标即可访问甚至修改 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vector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容器中的元素。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2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使用经过边界检查的索引访问元素。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52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3/3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58AAF2-1ACE-41A8-852B-75CE83220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68719"/>
              </p:ext>
            </p:extLst>
          </p:nvPr>
        </p:nvGraphicFramePr>
        <p:xfrm>
          <a:off x="628200" y="1975104"/>
          <a:ext cx="7886700" cy="4434840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3681916667"/>
                    </a:ext>
                  </a:extLst>
                </a:gridCol>
                <a:gridCol w="6038850">
                  <a:extLst>
                    <a:ext uri="{9D8B030D-6E8A-4147-A177-3AD203B41FA5}">
                      <a16:colId xmlns:a16="http://schemas.microsoft.com/office/drawing/2014/main" val="241618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返回第一个元素的引用。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2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返回最后一个元素的引用。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34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data()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返回指向容器中第一个元素的指针。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8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assign()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用新元素替换原有内容。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0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在序列的尾部添加一个元素。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5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移出序列尾部的元素。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0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在指定的位置插入一个或多个元素。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3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erase()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移出一个元素或一段元素。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99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clear()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移出所有的元素，容器大小变为 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swap()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交换两个容器的所有元素。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0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在指定的位置直接生成一个元素。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31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在序列尾部生成一个元素。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50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53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deque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vs.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40BBB6-3517-4783-B35A-0E30EC64F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99321"/>
              </p:ext>
            </p:extLst>
          </p:nvPr>
        </p:nvGraphicFramePr>
        <p:xfrm>
          <a:off x="796700" y="2239893"/>
          <a:ext cx="7550600" cy="2378213"/>
        </p:xfrm>
        <a:graphic>
          <a:graphicData uri="http://schemas.openxmlformats.org/drawingml/2006/table">
            <a:tbl>
              <a:tblPr/>
              <a:tblGrid>
                <a:gridCol w="2026100">
                  <a:extLst>
                    <a:ext uri="{9D8B030D-6E8A-4147-A177-3AD203B41FA5}">
                      <a16:colId xmlns:a16="http://schemas.microsoft.com/office/drawing/2014/main" val="2633495755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3605062379"/>
                    </a:ext>
                  </a:extLst>
                </a:gridCol>
              </a:tblGrid>
              <a:tr h="428205"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20140" marR="20140" marT="28196" marB="28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20140" marR="20140" marT="28196" marB="28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7091"/>
                  </a:ext>
                </a:extLst>
              </a:tr>
              <a:tr h="409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在序列的头部添加一个元素。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86794"/>
                  </a:ext>
                </a:extLst>
              </a:tr>
              <a:tr h="409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pop_front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移除容器头部的元素。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38424"/>
                  </a:ext>
                </a:extLst>
              </a:tr>
              <a:tr h="113180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emplace_front()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在容器头部生成一个元素。和 </a:t>
                      </a:r>
                      <a:r>
                        <a:rPr lang="en-US" altLang="zh-CN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 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的区别是，该函数直接在容器头部构造元素，省去了复制移动元素的过程。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207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F1BF8BA-0965-4B04-A612-7EE2A6BC9959}"/>
              </a:ext>
            </a:extLst>
          </p:cNvPr>
          <p:cNvSpPr/>
          <p:nvPr/>
        </p:nvSpPr>
        <p:spPr>
          <a:xfrm>
            <a:off x="666358" y="4784078"/>
            <a:ext cx="7670646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增加了实现在容器头部添加和删除元素的成员函数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删除了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capacity()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reserve()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data()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197216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54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1/4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4DB446-EDF7-45C6-AEC0-9C99058E0DC3}"/>
              </a:ext>
            </a:extLst>
          </p:cNvPr>
          <p:cNvGraphicFramePr>
            <a:graphicFrameLocks noGrp="1"/>
          </p:cNvGraphicFramePr>
          <p:nvPr/>
        </p:nvGraphicFramePr>
        <p:xfrm>
          <a:off x="628200" y="1961695"/>
          <a:ext cx="7886700" cy="4735830"/>
        </p:xfrm>
        <a:graphic>
          <a:graphicData uri="http://schemas.openxmlformats.org/drawingml/2006/table">
            <a:tbl>
              <a:tblPr/>
              <a:tblGrid>
                <a:gridCol w="1229175">
                  <a:extLst>
                    <a:ext uri="{9D8B030D-6E8A-4147-A177-3AD203B41FA5}">
                      <a16:colId xmlns:a16="http://schemas.microsoft.com/office/drawing/2014/main" val="1579242391"/>
                    </a:ext>
                  </a:extLst>
                </a:gridCol>
                <a:gridCol w="6657525">
                  <a:extLst>
                    <a:ext uri="{9D8B030D-6E8A-4147-A177-3AD203B41FA5}">
                      <a16:colId xmlns:a16="http://schemas.microsoft.com/office/drawing/2014/main" val="4281655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89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8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返回指向容器最后一个元素所在位置后一个位置的迭代器，通常和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结合使用。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77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返回指向最后一个元素的迭代器。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02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返回指向第一个元素所在位置前一个位置的迭代器。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7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7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4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06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55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2/4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59762D-12F3-4C61-A3C8-9DC57CD8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21294"/>
              </p:ext>
            </p:extLst>
          </p:nvPr>
        </p:nvGraphicFramePr>
        <p:xfrm>
          <a:off x="648900" y="2151539"/>
          <a:ext cx="7886700" cy="3009900"/>
        </p:xfrm>
        <a:graphic>
          <a:graphicData uri="http://schemas.openxmlformats.org/drawingml/2006/table">
            <a:tbl>
              <a:tblPr/>
              <a:tblGrid>
                <a:gridCol w="1599000">
                  <a:extLst>
                    <a:ext uri="{9D8B030D-6E8A-4147-A177-3AD203B41FA5}">
                      <a16:colId xmlns:a16="http://schemas.microsoft.com/office/drawing/2014/main" val="2155948312"/>
                    </a:ext>
                  </a:extLst>
                </a:gridCol>
                <a:gridCol w="6287700">
                  <a:extLst>
                    <a:ext uri="{9D8B030D-6E8A-4147-A177-3AD203B41FA5}">
                      <a16:colId xmlns:a16="http://schemas.microsoft.com/office/drawing/2014/main" val="166470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判断容器中是否有元素，若无元素，则返回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true；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反之，返回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返回当前容器实际包含的元素个数。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max_size()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返回容器所能包含元素个数的最大值。这通常是一个很大的值，一般是 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2000" baseline="30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，所以我们很少会用到这个函数。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6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返回第一个元素的引用。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3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返回最后一个元素的引用。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0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assign()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用新元素替换容器中原有内容。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5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95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56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3/4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D50155-3508-4B33-954B-C43DBD5F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95423"/>
              </p:ext>
            </p:extLst>
          </p:nvPr>
        </p:nvGraphicFramePr>
        <p:xfrm>
          <a:off x="628650" y="1995329"/>
          <a:ext cx="7886700" cy="451485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738040590"/>
                    </a:ext>
                  </a:extLst>
                </a:gridCol>
                <a:gridCol w="6343650">
                  <a:extLst>
                    <a:ext uri="{9D8B030D-6E8A-4147-A177-3AD203B41FA5}">
                      <a16:colId xmlns:a16="http://schemas.microsoft.com/office/drawing/2014/main" val="1312061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在容器头部生成一个元素。该函数和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3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在容器头部插入一个元素。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5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删除容器头部的一个元素。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5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在容器尾部直接生成一个元素。该函数和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68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在容器尾部插入一个元素。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01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删除容器尾部的一个元素。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在容器中的指定位置插入元素。该函数和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1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在容器中的指定位置插入元素。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4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erase()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删除容器中一个或某区域内的元素。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59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57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4/4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8FC301-9384-4B2B-B8B0-3990CB355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8029"/>
              </p:ext>
            </p:extLst>
          </p:nvPr>
        </p:nvGraphicFramePr>
        <p:xfrm>
          <a:off x="628650" y="1988840"/>
          <a:ext cx="7886700" cy="4610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1120956011"/>
                    </a:ext>
                  </a:extLst>
                </a:gridCol>
                <a:gridCol w="6419850">
                  <a:extLst>
                    <a:ext uri="{9D8B030D-6E8A-4147-A177-3AD203B41FA5}">
                      <a16:colId xmlns:a16="http://schemas.microsoft.com/office/drawing/2014/main" val="225890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swap()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交换两个容器中的元素，必须保证这两个容器中存储的元素类型是相同的。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3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调整容器的大小。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78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clear()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删除容器存储的所有元素。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7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splice()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将一个 </a:t>
                      </a:r>
                      <a:r>
                        <a:rPr lang="en-US" altLang="zh-CN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容器中的元素插入到另一个容器的指定位置。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1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remove(val)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删除容器中所有等于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3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remove_if()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删除容器中满足条件的元素。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3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unique()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删除容器中相邻的重复元素，只保留一个。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83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merge()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合并两个事先已排好序的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容器，并且合并之后的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容器依然是有序的。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6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sort()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通过更改容器中元素的位置，将它们进行排序。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6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reverse()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反转容器中元素的顺序。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3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132D9800-38E1-4FFD-A9CF-50CFCA41B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EDC5-C59B-4AB3-8197-3C506083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84002"/>
            <a:ext cx="7993062" cy="5113337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）实现了抽象的指针（智能指针），它们指向容器中的元素，用于对容器中的元素进行访问和遍历。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中，迭代器是作为类模板来实现的，它们可分为以下几种：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输出迭代器（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 iterator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7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OutIt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用于修改它所指向的容器元素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间接访问操作（*）：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输出迭代器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输入迭代器（</a:t>
            </a:r>
            <a:r>
              <a:rPr lang="en-GB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input iterator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7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lang="zh-CN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用于读取它所指向的容器元素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间接访问操作（*）：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*&lt;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输入迭代器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元素成员间接访问（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825D72-5BF1-4B35-BFEF-3124E6C9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58</a:t>
            </a:fld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标题 1">
            <a:extLst>
              <a:ext uri="{FF2B5EF4-FFF2-40B4-BE49-F238E27FC236}">
                <a16:creationId xmlns:a16="http://schemas.microsoft.com/office/drawing/2014/main" id="{9AA28591-B67E-48B4-83E8-9B925337D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FEDD-A153-4585-B191-81F948C2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1"/>
            <a:ext cx="8812212" cy="49672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前向迭代器（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forward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FwdIt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读取和修改它所指向的容器元素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元素间接访问操作（*）和元素成员间接访问操作（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双向迭代器（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bidirectional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BidIt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修改它所指向的容器元素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元素间接访问操作（*）和元素成员间接访问操作（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</a:p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随机访问迭代器（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random-access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用于读取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修改它所指向的容器元素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元素间接访问操作（*）、元素成员间接访问操作（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）和随机访问元素操作（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[]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</a:p>
          <a:p>
            <a:pPr lvl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B5E401-5643-42FF-BE58-277D810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59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D149D0AA-0703-4DFC-B518-863336076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106" y="1628800"/>
            <a:ext cx="8713787" cy="4467225"/>
          </a:xfrm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2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（泛型）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取值为类型的参数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，在程序中通过给这些参数提供具体的类型，来得到针对不同类型的代码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它提供了除函数、类和继承以外的另外一种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代码复用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途径。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（generic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一个程序实体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 sz="24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zh-CN" altLang="zh-CN" sz="24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对多种类型的数据进行操作或描述的特性。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3538" indent="-363538">
              <a:lnSpc>
                <a:spcPct val="90000"/>
              </a:lnSpc>
              <a:defRPr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类属程序设计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eneric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rogramming）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进行程序设计的技术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AF532-0A0B-49D4-BDEA-9D39067B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58324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类属的概念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6B4278-D9F4-4093-A05F-0C35448D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7A153BF3-FE19-4116-914A-BB318BD82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迭代器之间的相容关系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0119301D-8FF4-4253-9AAD-36C0B4A8C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012" y="1882775"/>
            <a:ext cx="7419975" cy="4114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在需要箭头左边迭代器的地方可以用箭头右边的迭代器去替代。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90440574-4636-474A-9A34-190579FD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1216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644EF4-507E-4CF5-A99A-17A505B8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60</a:t>
            </a:fld>
            <a:endParaRPr lang="zh-CN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BAA77052-8BF3-4531-9396-B6BF326AE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各容器的迭代器类型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440E55FF-8D39-4439-8206-2C129F99D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070850" cy="392588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对于不同的容器，与它们关联的迭代器种类也会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有所不同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容器类，成员函数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begin/end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返回的是随机访问迭代器（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map/multimap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begin/end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则返回的是双向迭代器（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AE2CA-9C57-4D16-A6E1-8E44AF0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61</a:t>
            </a:fld>
            <a:endParaRPr lang="zh-CN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ACFDDB3-991E-4D4A-B963-4C0E24C1D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44450"/>
            <a:ext cx="7296150" cy="15271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来实现一个电话号码簿的功能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7659FFFD-DE15-4B64-BD13-B4B175F92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484784"/>
            <a:ext cx="8820150" cy="48688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&lt;string&gt;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类容器，用于存储电话号码簿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创建电话簿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12345678;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操作和关键字往容器中加入元素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87654321;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56781234;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......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6B2CB3-E5EB-4B3D-B8A9-E5ECAC8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62</a:t>
            </a:fld>
            <a:endParaRPr lang="zh-CN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1">
            <a:extLst>
              <a:ext uri="{FF2B5EF4-FFF2-40B4-BE49-F238E27FC236}">
                <a16:creationId xmlns:a16="http://schemas.microsoft.com/office/drawing/2014/main" id="{0125A680-4005-458F-8210-DFCA1F26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9050"/>
            <a:ext cx="3744912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858197EA-381E-4E92-84EA-04140D316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99" y="19050"/>
            <a:ext cx="9148861" cy="7154366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输出电话号码簿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电话号码簿的信息如下：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const_iterator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创建一个不能修改所指向的元素的迭代器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遍历容器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it=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it++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it-&gt;first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it-&gt;second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输出元素的关键字和值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查找某个人的电话号码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请输入要查询号码的姓名：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name;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phone_book.find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(name);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查找关键字为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判断是否找到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name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not found\n"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未找到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it-&gt;first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it-&gt;second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D9F949-17B8-4C68-97AC-8A2CAED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63</a:t>
            </a:fld>
            <a:endParaRPr lang="zh-CN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9A2F5BEE-09A0-44DE-85F9-3BFF0A5C1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实现求解约瑟夫问题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3E8BD2A5-288A-44D1-B05E-0B256A3DB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294" y="1526332"/>
            <a:ext cx="8507412" cy="487605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&lt;iostream&gt;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用于存储要报的数，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用于存储小孩个数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请输入小孩的个数和要报的数：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&gt;&gt; m;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构建圈子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list&lt;int&gt; children;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//children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是用于存储小孩编号的容器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循环创建容器元素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children.push_back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（小孩的编号）从容器尾部放入容器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31A9BF-4972-4F55-8603-0A0CF29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64</a:t>
            </a:fld>
            <a:endParaRPr lang="zh-CN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9">
            <a:extLst>
              <a:ext uri="{FF2B5EF4-FFF2-40B4-BE49-F238E27FC236}">
                <a16:creationId xmlns:a16="http://schemas.microsoft.com/office/drawing/2014/main" id="{52ED14F1-E110-4FF7-B560-CD2F1B68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15888"/>
            <a:ext cx="2089150" cy="148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2B731012-C983-4D79-8309-E1DE40BF4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8"/>
            <a:ext cx="9124950" cy="7101978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开始报数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list&lt;int&gt;::iterator current;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为指向容器元素的迭代器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初始化成指向容器的第一个元素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只要容器元素个数大于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，就执行循环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children.size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&gt; 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count=1; count&lt;m; count++) {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报数，循环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current++;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指向的是容器末尾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循环结束时，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指向将要离开圈子的小孩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children.erase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(current);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小孩离开圈子，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指向的是容器末尾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循环结束时，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指向容器中剩下的唯一元素，即胜利者，输出其编号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"The winner is No."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*current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"\n"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85C57B-09FC-4D51-9E50-62A405AD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65</a:t>
            </a:fld>
            <a:endParaRPr lang="zh-CN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ACEC660-3634-4704-9ADB-F35914AA2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8894" y="116632"/>
            <a:ext cx="7010400" cy="14097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98E7-8D26-4D43-9E1B-D1F6B335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35" y="1772816"/>
            <a:ext cx="8200930" cy="411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中还提供了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通用算法（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来操作容器中的元素。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调序算法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编辑算法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算术算法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元素遍历算法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0D7EF-BD77-4A05-9148-0CAF624D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66</a:t>
            </a:fld>
            <a:endParaRPr lang="zh-CN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95B8D185-8762-4CD1-9DCD-EA43775A7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算法与容器之间的关系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79A5B-B9AC-4329-B9D1-A67E5AD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391795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中，不是把容器传给算法，而是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把容器的迭代器传给它们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，在算法中通过迭代器来访问和遍历容器中的元素。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不同算法所要求的迭代器种类会有所不同。例如：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replace(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FwdIt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FwdIt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last, const T&amp;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const T&amp;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v_new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copy(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src_first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src_last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dst_first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424C90-E467-49CC-B299-C8AC3D0E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67</a:t>
            </a:fld>
            <a:endParaRPr lang="zh-CN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标题 1">
            <a:extLst>
              <a:ext uri="{FF2B5EF4-FFF2-40B4-BE49-F238E27FC236}">
                <a16:creationId xmlns:a16="http://schemas.microsoft.com/office/drawing/2014/main" id="{B4AB0529-7E59-47DC-97BD-D317AA535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333375"/>
            <a:ext cx="5772150" cy="113982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自定义操作条件和操作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F94CA-57BA-4058-8E91-ED1FC2FC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2" y="1496720"/>
            <a:ext cx="8893175" cy="460851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有些算法要求使用者提供一个函数或函数对象作为自定义的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，其参数为元素类型，返回值类型为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last);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按“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”排序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last, </a:t>
            </a:r>
            <a:r>
              <a:rPr lang="en-US" altLang="zh-CN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BinPred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二元谓词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有些算法需要使用者提供一个函数或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，其参数和返回值类型由这些算法决定。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accumulate(InIt first, InIt last, T val);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按“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”操作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accumulate(InIt first, InIt last, T val, </a:t>
            </a:r>
            <a:r>
              <a:rPr lang="fr-FR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BinOp op</a:t>
            </a: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fr-FR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6917BB-81C9-4E7A-8AC4-3D770A5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68</a:t>
            </a:fld>
            <a:endParaRPr lang="zh-CN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14D8CA60-3FF3-4AE5-B80C-8ED22A07C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956C-8295-4DCA-9211-03503D17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246313"/>
            <a:ext cx="8210550" cy="24780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统计容器中满足条件的元素个数：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 count_if(InIt first, InIt last, Pred cond);</a:t>
            </a:r>
          </a:p>
          <a:p>
            <a:pPr>
              <a:defRPr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对容器中的元素按某条件排序：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sort(RanIt first, RanIt last, BinPred less);</a:t>
            </a:r>
          </a:p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3818E9-52CB-4B10-A20B-F3F0E421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69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B38F796-5D2F-482A-BEE4-7CE1328F4D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279886"/>
            <a:ext cx="6300192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类属（泛型）的概念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B44C52-442C-4957-8A66-25803694D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79161"/>
            <a:ext cx="6408738" cy="4013200"/>
          </a:xfrm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中的多态性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一名多用：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87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函数重载（操作符重载）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8587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：宏定义、指针实现、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：联合类型、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对象的多态：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对象类型的多态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对象标识的多态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消息的多态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AC6AA7-4914-47F3-BBC8-4E6F758B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318423"/>
            <a:ext cx="8464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363538" indent="-363538">
              <a:spcAft>
                <a:spcPts val="1200"/>
              </a:spcAft>
              <a:defRPr/>
            </a:pPr>
            <a:r>
              <a:rPr lang="zh-CN" altLang="en-US" sz="2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包括函数模板和类模板，它们带有类型参数，在程序中可以给这些参数指定具体的类型，从而得到针对相应类型的代码</a:t>
            </a:r>
            <a:r>
              <a:rPr lang="zh-CN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43A661-DE3C-4772-970F-7E558540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标题 1">
            <a:extLst>
              <a:ext uri="{FF2B5EF4-FFF2-40B4-BE49-F238E27FC236}">
                <a16:creationId xmlns:a16="http://schemas.microsoft.com/office/drawing/2014/main" id="{CD4CB10A-DAE0-42F8-9E0F-57A1BD6D6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6769F-1356-40A7-9960-7BDAB50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76" y="1598340"/>
            <a:ext cx="8362950" cy="49974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学生的类型：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Major {SOFTWARE, DIGITAL_MEDIA, ...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......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no;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major;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......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vector&lt;Student&gt; students;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5B1D8A-C4F4-4495-AC18-4DB34D2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70</a:t>
            </a:fld>
            <a:endParaRPr lang="zh-CN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>
            <a:extLst>
              <a:ext uri="{FF2B5EF4-FFF2-40B4-BE49-F238E27FC236}">
                <a16:creationId xmlns:a16="http://schemas.microsoft.com/office/drawing/2014/main" id="{A9319438-8801-4F40-80BB-BD17A4D2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6" y="188640"/>
            <a:ext cx="4752975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34D64-92F6-4BAE-8604-F0398998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700808"/>
            <a:ext cx="8712200" cy="4535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统计“软件工程”专业的人数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SOFTWARE;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457200" lvl="1" indent="0">
              <a:buFontTx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统计“数字媒体”专业的人数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DIGITAL_MEDIA;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match_major2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3D05D9-BE32-43AD-B325-1428EFC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71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标题 1">
            <a:extLst>
              <a:ext uri="{FF2B5EF4-FFF2-40B4-BE49-F238E27FC236}">
                <a16:creationId xmlns:a16="http://schemas.microsoft.com/office/drawing/2014/main" id="{A4575157-8259-499A-8400-8CD3AD6AF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39DC5-B1CD-46C1-9F0B-5AB01A89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" y="1673225"/>
            <a:ext cx="9144000" cy="51847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利用函数对象来解决上面的问题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Major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(Major m)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major = m;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bool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operator()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(Student&amp;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major;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457200" lvl="1" indent="0">
              <a:buFontTx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(SOFTWARE))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DIGITAL_MEDIA))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(XXX))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2B1927-7D12-4317-A1A7-FF321266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72</a:t>
            </a:fld>
            <a:endParaRPr lang="zh-CN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标题 1">
            <a:extLst>
              <a:ext uri="{FF2B5EF4-FFF2-40B4-BE49-F238E27FC236}">
                <a16:creationId xmlns:a16="http://schemas.microsoft.com/office/drawing/2014/main" id="{AF3F637C-83E7-4F56-A4F5-31E23711D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1086-BFE9-4546-AFFF-179C7134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7560840" cy="46085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容器元素按“专业”排序：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compare_major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&amp;st1, Student &amp;st2)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st1.get_major() &lt; st2.get_major();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容器元素按“姓名”排序呢？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compare_name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&amp;st1, Student &amp;st2)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st1.get_name() &lt; st2.get_name();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207AAC-A07A-4945-8EBD-3AC1BF8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73</a:t>
            </a:fld>
            <a:endParaRPr lang="zh-CN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1AE689-8A61-41B8-BB58-0BC1F749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260648"/>
            <a:ext cx="4759325" cy="1139825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0FD345B-BCB2-4223-95A6-099C8F471D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952625"/>
            <a:ext cx="4916488" cy="2952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F09338-38EB-4659-8D2A-D34F80A4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D15D5-7AA7-47A0-B606-2ADD009E3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1469" y="1844824"/>
            <a:ext cx="8501062" cy="3392488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带有类型参数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的函数定义，其格式为：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T1, class T2, ...&gt;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&lt;函数名&gt;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T1、T2等是函数模板的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类型参数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以及函数体中局部变量的类型可以是T1、T2等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2D5F3C-9F00-410E-8E45-B1342A90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63DAA9-E8FA-49EE-B8A8-0B06FFB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1340</TotalTime>
  <Pages>0</Pages>
  <Words>8180</Words>
  <Characters>0</Characters>
  <Application>Microsoft Office PowerPoint</Application>
  <DocSecurity>0</DocSecurity>
  <PresentationFormat>On-screen Show (4:3)</PresentationFormat>
  <Lines>0</Lines>
  <Paragraphs>971</Paragraphs>
  <Slides>74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8" baseType="lpstr">
      <vt:lpstr>宋体</vt:lpstr>
      <vt:lpstr>微软雅黑</vt:lpstr>
      <vt:lpstr>楷体_GB2312</vt:lpstr>
      <vt:lpstr>等线</vt:lpstr>
      <vt:lpstr>等线 Light</vt:lpstr>
      <vt:lpstr>隶书</vt:lpstr>
      <vt:lpstr>黑体</vt:lpstr>
      <vt:lpstr>Arial</vt:lpstr>
      <vt:lpstr>Calibri</vt:lpstr>
      <vt:lpstr>Calibri Light</vt:lpstr>
      <vt:lpstr>Consolas</vt:lpstr>
      <vt:lpstr>Times New Roman</vt:lpstr>
      <vt:lpstr>Wingdings</vt:lpstr>
      <vt:lpstr>XMU_Theme_4_3</vt:lpstr>
      <vt:lpstr>面向对象程序设计 (C++) Object-Oriented Programming (C++)</vt:lpstr>
      <vt:lpstr>第八章 模板</vt:lpstr>
      <vt:lpstr>主要内容</vt:lpstr>
      <vt:lpstr>主要内容</vt:lpstr>
      <vt:lpstr>8.1 类属的概念</vt:lpstr>
      <vt:lpstr>PowerPoint Presentation</vt:lpstr>
      <vt:lpstr>8.1 类属（泛型）的概念</vt:lpstr>
      <vt:lpstr>主要内容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主要内容</vt:lpstr>
      <vt:lpstr>8.3.1 概述</vt:lpstr>
      <vt:lpstr>PowerPoint Presentation</vt:lpstr>
      <vt:lpstr>PowerPoint Presentation</vt:lpstr>
      <vt:lpstr>STL</vt:lpstr>
      <vt:lpstr>STL</vt:lpstr>
      <vt:lpstr>STL</vt:lpstr>
      <vt:lpstr>8.3.2 容器</vt:lpstr>
      <vt:lpstr>8.3.2 容器</vt:lpstr>
      <vt:lpstr>8.3.2 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8.3.3 迭代器</vt:lpstr>
      <vt:lpstr>8.3.3 迭代器</vt:lpstr>
      <vt:lpstr>迭代器之间的相容关系</vt:lpstr>
      <vt:lpstr>各容器的迭代器类型</vt:lpstr>
      <vt:lpstr>例：利用STL的容器map来实现一个电话号码簿的功能</vt:lpstr>
      <vt:lpstr>PowerPoint Presentation</vt:lpstr>
      <vt:lpstr>例：利用STL的容器list实现求解约瑟夫问题</vt:lpstr>
      <vt:lpstr>PowerPoint Presentation</vt:lpstr>
      <vt:lpstr>8.3.4 算法</vt:lpstr>
      <vt:lpstr>算法与容器之间的关系</vt:lpstr>
      <vt:lpstr>自定义操作条件和操作</vt:lpstr>
      <vt:lpstr>STL算法举例</vt:lpstr>
      <vt:lpstr>STL算法举例</vt:lpstr>
      <vt:lpstr>STL算法举例</vt:lpstr>
      <vt:lpstr>STL算法举例</vt:lpstr>
      <vt:lpstr>STL算法举例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838</cp:revision>
  <cp:lastPrinted>1899-12-30T00:00:00Z</cp:lastPrinted>
  <dcterms:created xsi:type="dcterms:W3CDTF">2005-02-20T09:54:04Z</dcterms:created>
  <dcterms:modified xsi:type="dcterms:W3CDTF">2024-05-21T15:54:26Z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