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6" r:id="rId4"/>
    <p:sldId id="297" r:id="rId5"/>
    <p:sldId id="299" r:id="rId6"/>
    <p:sldId id="298" r:id="rId7"/>
    <p:sldId id="294" r:id="rId8"/>
    <p:sldId id="295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  <a:srgbClr val="1E1E1E"/>
    <a:srgbClr val="E6E6E6"/>
    <a:srgbClr val="743481"/>
    <a:srgbClr val="C27A17"/>
    <a:srgbClr val="000000"/>
    <a:srgbClr val="0A3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292-B2C1-4A2C-A090-CB6C268AC055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48FE-1998-4B60-A730-68D960B58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F435C-1EAC-4E96-ADC7-85E83130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6BD34-F312-49AA-A5E5-FF6D825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FD490-A822-4987-AC7E-A0FE1C18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DE1D-CBC6-4E5F-B50C-AE989FBDBDE3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5E5C5-24AF-4171-B305-EB316C28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5BDB7-B902-4C8F-85D3-C5E7FD05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11F042-392B-4661-B809-67A840DE4BB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055688"/>
          </a:xfrm>
          <a:prstGeom prst="rect">
            <a:avLst/>
          </a:prstGeom>
          <a:solidFill>
            <a:srgbClr val="0A3F76"/>
          </a:solid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939C91-C934-4BA4-BE73-DC37ED941410}"/>
              </a:ext>
            </a:extLst>
          </p:cNvPr>
          <p:cNvSpPr/>
          <p:nvPr userDrawn="1"/>
        </p:nvSpPr>
        <p:spPr>
          <a:xfrm>
            <a:off x="386131" y="109165"/>
            <a:ext cx="1152000" cy="11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C:\Users\WanDuo\Desktop\XMU\XMU Template\header-logo-blue-light.png">
            <a:extLst>
              <a:ext uri="{FF2B5EF4-FFF2-40B4-BE49-F238E27FC236}">
                <a16:creationId xmlns:a16="http://schemas.microsoft.com/office/drawing/2014/main" id="{DB0C99DF-0CBA-4CCA-9A64-4B18062ED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1" y="109165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AC04-8A46-4058-9FDD-466747C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38019-34DE-4B57-A2A8-FBB167FC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F4035-DCDA-4DFA-804C-A904201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F1C2-B79F-4035-86E5-81E3B03428AB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E9F73-0E7A-441A-AD3E-4FA6435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5D4B3-7B1C-4214-A323-16F0E33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4807C6-2B80-4495-B90C-F579E0E95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FC470-1FFA-4205-8475-855A11C0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208C-8888-4F72-86A8-DC7EEDA2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A96-FA74-496C-96F0-264EA6B52BD4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AEFAE-2566-400C-8314-BAE51AD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28664-FEB6-4CDF-A8B5-6FA6518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20A06-16E9-4C63-A3C6-513DA86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B536-3515-4702-88AE-BC8DE2BB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92464-D63E-4A53-AFF2-AB121B4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C5B-3CDF-45B7-94D2-AB97DF5F3698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AA1A-22BE-4EB0-B56D-9DE6ADAB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0EEFD-E591-4216-A78B-04904B0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3972-DCEC-49C4-B4C1-9EE8F6D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786B-F2E3-4782-9F59-81B4935C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91C-09FD-4F7F-AC78-5254AE7C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5E1-4C0F-4C48-A246-DCB887E5C7CD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AC12F-D6E1-46BB-929E-C412943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2E35-AE19-4D0B-9328-8A7CE9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57646-9185-41B7-BF0D-2E8FC70E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06FD-2DDF-454D-87D3-3E2A982E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3E350-9D67-4D18-9D4E-E5B71957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32174-C418-49C4-BD79-08DCF554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FF98-289F-4742-A5E4-69666EAB51B1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57FAD-5349-498D-96ED-2D035C9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6523A-F5C3-4D16-A1DD-DA414F59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B2ED4-375E-4889-A96A-70F66878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99A3E-8514-4FB8-93F1-1B7E4BD6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71A5A-27E7-4B5F-A740-F2FE5FEE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F0FB7-1BF7-4845-B605-1E14580E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6A45A-BF1F-4569-B78E-B71316C65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463BF-6104-4085-84A2-90F33B5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90AB-47B3-405A-A9F4-A85107BAA0D5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528D4-DB31-4C0F-9EED-B346AAA5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2DBE-182E-4CD3-949C-A9EB7446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2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D99CE-67A6-4D36-91B1-29B7A40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E9FBE6-094D-4AAA-A20A-996CEB2A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8873-5F27-47A6-836B-50C80AE7829E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64C21-401A-4EDF-A840-838D702D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F8652-77F3-4FBB-85F6-7D65CBB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27CC3-D806-4B24-BF92-ADC037D3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8025-6B10-4AFE-9F21-14CC29501D75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16E7A-E337-4069-84DF-08CEAF2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EC324-38E7-4738-BAB2-3962EF52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E3C0-7B93-4CAD-8D37-273E2252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8890F-DC69-4488-9E0A-ACAAFC10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F6790-E3B1-4A31-9FA9-1C68F320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55976-71A4-48D3-8A8C-CAAD10F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3CE5-091D-4559-9BFE-052AEE60AAD0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474CC-35A7-4D1F-89B6-F686B19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A2162-5AD4-475F-B53E-89D99CC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4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637A5-DAF6-4959-90B0-58759FE1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B0F6D-3CB8-4716-B0FB-BF2031A1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91471-473E-4F18-B2D4-9F126F57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CC1B1-38D8-4741-B616-AC0F5BCA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934-2549-4047-9F80-42EAB71709BF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7CFB5-93DD-4175-9829-2E1F719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36203-EF36-428B-A2AF-9069A5EB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1E1F0-8499-4074-B2F7-03B47F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1E72B-249A-4BDA-BF16-F2216017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1928"/>
            <a:ext cx="78867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 dirty="0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 dirty="0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5C79-4803-4366-9732-4BA8B6207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3550-FB32-46A8-9DCB-7B8C4482825C}" type="datetime1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9E9C-CF97-4513-8ECD-D55BB30A8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4B38B-2D1B-48F7-BA85-6B8E00D0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600" y="6332400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5CF68B-B6BF-4952-A29B-3686A89442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95F0E9-2CE2-436B-9374-377992634913}"/>
              </a:ext>
            </a:extLst>
          </p:cNvPr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 w="57150">
            <a:gradFill flip="none" rotWithShape="1">
              <a:gsLst>
                <a:gs pos="92000">
                  <a:schemeClr val="bg1"/>
                </a:gs>
                <a:gs pos="8000">
                  <a:schemeClr val="bg1"/>
                </a:gs>
                <a:gs pos="0">
                  <a:schemeClr val="bg1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27EA98-94A3-4BE2-8F5F-8C5B2D9D5AAF}"/>
              </a:ext>
            </a:extLst>
          </p:cNvPr>
          <p:cNvCxnSpPr/>
          <p:nvPr userDrawn="1"/>
        </p:nvCxnSpPr>
        <p:spPr>
          <a:xfrm>
            <a:off x="794400" y="160700"/>
            <a:ext cx="0" cy="864000"/>
          </a:xfrm>
          <a:prstGeom prst="line">
            <a:avLst/>
          </a:prstGeom>
          <a:ln w="28575">
            <a:solidFill>
              <a:srgbClr val="0A3F7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A2A35F0-5256-490F-A952-84D678ECC88E}"/>
              </a:ext>
            </a:extLst>
          </p:cNvPr>
          <p:cNvCxnSpPr/>
          <p:nvPr userDrawn="1"/>
        </p:nvCxnSpPr>
        <p:spPr>
          <a:xfrm>
            <a:off x="-914" y="6627812"/>
            <a:ext cx="9144000" cy="0"/>
          </a:xfrm>
          <a:prstGeom prst="line">
            <a:avLst/>
          </a:prstGeom>
          <a:ln w="38100">
            <a:gradFill flip="none" rotWithShape="1">
              <a:gsLst>
                <a:gs pos="92000">
                  <a:schemeClr val="bg1"/>
                </a:gs>
                <a:gs pos="8000">
                  <a:schemeClr val="bg1"/>
                </a:gs>
                <a:gs pos="0">
                  <a:schemeClr val="bg1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WanDuo\Desktop\XMU\XMU Template\header-logo-blue-light.png">
            <a:extLst>
              <a:ext uri="{FF2B5EF4-FFF2-40B4-BE49-F238E27FC236}">
                <a16:creationId xmlns:a16="http://schemas.microsoft.com/office/drawing/2014/main" id="{E74A4544-74AB-448F-9F35-1133A6D143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7" y="3227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75000"/>
        <a:buFont typeface="Arial" panose="020B0604020202020204" pitchFamily="34" charset="0"/>
        <a:buChar char="•"/>
        <a:defRPr lang="zh-CN" altLang="en-US" sz="2800" b="1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Arial" panose="020B0604020202020204" pitchFamily="34" charset="0"/>
        <a:buChar char="•"/>
        <a:defRPr lang="zh-CN" altLang="en-US" sz="24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20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18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1800" kern="1200" dirty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nran_chen@xm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23020231154145@stu.xm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s://next.xuetang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A5B2-5AF2-4959-873B-97F75112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37" y="1755361"/>
            <a:ext cx="7400925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800" dirty="0"/>
              <a:t>面向对象程序设计（</a:t>
            </a:r>
            <a:r>
              <a:rPr lang="en-US" altLang="zh-CN" sz="4800" dirty="0"/>
              <a:t>C++</a:t>
            </a:r>
            <a:r>
              <a:rPr lang="zh-CN" altLang="en-US" sz="4800" dirty="0"/>
              <a:t>）</a:t>
            </a:r>
            <a:br>
              <a:rPr lang="en-US" altLang="zh-CN" sz="4800" dirty="0"/>
            </a:br>
            <a:r>
              <a:rPr lang="en-US" altLang="zh-CN" sz="2800" dirty="0"/>
              <a:t>2023-2024</a:t>
            </a:r>
            <a:r>
              <a:rPr lang="zh-CN" altLang="en-US" sz="2800" dirty="0"/>
              <a:t>学年 春季学期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580F4-64DF-4F70-9630-F3387DAA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45621"/>
            <a:ext cx="6858000" cy="1655762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</a:rPr>
              <a:t>陈胤燃</a:t>
            </a:r>
            <a:endParaRPr lang="en-US" altLang="zh-CN" sz="2800" baseline="30000" dirty="0">
              <a:latin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</a:rPr>
              <a:t>厦门大学信息学院计算机科学系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hlinkClick r:id="rId2"/>
              </a:rPr>
              <a:t>yinran_chen@xmu.edu.cn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2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授课教师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理论课：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时间：第</a:t>
            </a:r>
            <a:r>
              <a:rPr lang="en-US" altLang="zh-CN" sz="2200" dirty="0">
                <a:latin typeface="Calibri" panose="020F0502020204030204" pitchFamily="34" charset="0"/>
              </a:rPr>
              <a:t>1 – 15</a:t>
            </a:r>
            <a:r>
              <a:rPr lang="zh-CN" altLang="en-US" sz="2200" dirty="0">
                <a:latin typeface="Calibri" panose="020F0502020204030204" pitchFamily="34" charset="0"/>
              </a:rPr>
              <a:t>周四，第</a:t>
            </a:r>
            <a:r>
              <a:rPr lang="en-US" altLang="zh-CN" sz="2200" dirty="0">
                <a:latin typeface="Calibri" panose="020F0502020204030204" pitchFamily="34" charset="0"/>
              </a:rPr>
              <a:t>3 – 4</a:t>
            </a:r>
            <a:r>
              <a:rPr lang="zh-CN" altLang="en-US" sz="2200" dirty="0">
                <a:latin typeface="Calibri" panose="020F0502020204030204" pitchFamily="34" charset="0"/>
              </a:rPr>
              <a:t>节，上午 </a:t>
            </a:r>
            <a:r>
              <a:rPr lang="en-US" altLang="zh-CN" sz="2200" dirty="0">
                <a:latin typeface="Calibri" panose="020F0502020204030204" pitchFamily="34" charset="0"/>
              </a:rPr>
              <a:t>10:10</a:t>
            </a:r>
            <a:r>
              <a:rPr lang="zh-CN" altLang="en-US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</a:rPr>
              <a:t>– 11:50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地点：学武楼（</a:t>
            </a:r>
            <a:r>
              <a:rPr lang="en-US" altLang="zh-CN" sz="2200" dirty="0">
                <a:latin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</a:rPr>
              <a:t>号楼）</a:t>
            </a:r>
            <a:r>
              <a:rPr lang="en-US" altLang="zh-CN" sz="2200" dirty="0">
                <a:latin typeface="Calibri" panose="020F0502020204030204" pitchFamily="34" charset="0"/>
              </a:rPr>
              <a:t>C105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实验课：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时间：第</a:t>
            </a:r>
            <a:r>
              <a:rPr lang="en-US" altLang="zh-CN" sz="2200" dirty="0">
                <a:latin typeface="Calibri" panose="020F0502020204030204" pitchFamily="34" charset="0"/>
              </a:rPr>
              <a:t>1 – 15</a:t>
            </a:r>
            <a:r>
              <a:rPr lang="zh-CN" altLang="en-US" sz="2200" dirty="0">
                <a:latin typeface="Calibri" panose="020F0502020204030204" pitchFamily="34" charset="0"/>
              </a:rPr>
              <a:t>（单）周四，第</a:t>
            </a:r>
            <a:r>
              <a:rPr lang="en-US" altLang="zh-CN" sz="2200" dirty="0">
                <a:latin typeface="Calibri" panose="020F0502020204030204" pitchFamily="34" charset="0"/>
              </a:rPr>
              <a:t>5 – 6</a:t>
            </a:r>
            <a:r>
              <a:rPr lang="zh-CN" altLang="en-US" sz="2200" dirty="0">
                <a:latin typeface="Calibri" panose="020F0502020204030204" pitchFamily="34" charset="0"/>
              </a:rPr>
              <a:t>节，下午</a:t>
            </a:r>
            <a:r>
              <a:rPr lang="en-US" altLang="zh-CN" sz="2200" dirty="0">
                <a:latin typeface="Calibri" panose="020F0502020204030204" pitchFamily="34" charset="0"/>
              </a:rPr>
              <a:t>14:30</a:t>
            </a:r>
            <a:r>
              <a:rPr lang="zh-CN" altLang="en-US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</a:rPr>
              <a:t>– 16:10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地点：文宣楼（</a:t>
            </a:r>
            <a:r>
              <a:rPr lang="en-US" altLang="zh-CN" sz="2200" dirty="0">
                <a:latin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</a:rPr>
              <a:t>号楼）</a:t>
            </a:r>
            <a:r>
              <a:rPr lang="en-US" altLang="zh-CN" sz="2200" dirty="0">
                <a:latin typeface="Calibri" panose="020F0502020204030204" pitchFamily="34" charset="0"/>
              </a:rPr>
              <a:t>A404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助教</a:t>
            </a:r>
            <a:endParaRPr lang="en-US" altLang="zh-CN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李海隆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</a:rPr>
              <a:t>Email: </a:t>
            </a:r>
            <a:r>
              <a:rPr lang="en-US" altLang="zh-CN" sz="2200" dirty="0">
                <a:latin typeface="Calibri" panose="020F0502020204030204" pitchFamily="34" charset="0"/>
                <a:hlinkClick r:id="rId2"/>
              </a:rPr>
              <a:t>23020231154145@stu.xmu.edu.cn</a:t>
            </a:r>
            <a:r>
              <a:rPr lang="en-US" altLang="zh-CN" sz="2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28112-DF70-414A-B8B8-F6760CB0B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1" t="15943" r="8991" b="26173"/>
          <a:stretch/>
        </p:blipFill>
        <p:spPr>
          <a:xfrm>
            <a:off x="6158234" y="3539293"/>
            <a:ext cx="2357116" cy="2957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7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3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《</a:t>
            </a:r>
            <a:r>
              <a:rPr lang="zh-CN" altLang="en-US" dirty="0">
                <a:latin typeface="Calibri" panose="020F0502020204030204" pitchFamily="34" charset="0"/>
              </a:rPr>
              <a:t>面向对象程序设计（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</a:rPr>
              <a:t>》</a:t>
            </a:r>
            <a:r>
              <a:rPr lang="zh-CN" altLang="en-US" dirty="0">
                <a:latin typeface="Calibri" panose="020F0502020204030204" pitchFamily="34" charset="0"/>
              </a:rPr>
              <a:t>是计算机科学与技术系各专业本科的选修课程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通过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编程语言，让学生全面理解和掌握面向对象程序设计的基本概念和指导思想，并且能够以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语言为基础设计面向对象的应用程序，解决简单的应用问题，为进一步学习和掌握计算机专业知识和能力奠定坚实的基础。</a:t>
            </a:r>
            <a:endParaRPr lang="en-US" altLang="zh-CN" sz="2200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1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4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学习目标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1. 	</a:t>
            </a:r>
            <a:r>
              <a:rPr lang="zh-CN" altLang="en-US" dirty="0">
                <a:latin typeface="Calibri" panose="020F0502020204030204" pitchFamily="34" charset="0"/>
              </a:rPr>
              <a:t>熟练掌握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程序设计语言的规则和语法，能够编写简单的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应用程序；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2.	</a:t>
            </a:r>
            <a:r>
              <a:rPr lang="zh-CN" altLang="en-US" dirty="0">
                <a:latin typeface="Calibri" panose="020F0502020204030204" pitchFamily="34" charset="0"/>
              </a:rPr>
              <a:t>掌握面向对象程序设计的基本概念和指导思想，能够使用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进行面向对象的程序设计，并养成良好的程序设计风格；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3.	</a:t>
            </a:r>
            <a:r>
              <a:rPr lang="zh-CN" altLang="en-US" dirty="0">
                <a:latin typeface="Calibri" panose="020F0502020204030204" pitchFamily="34" charset="0"/>
              </a:rPr>
              <a:t>掌握现代主流的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语言的集成开发环境，如</a:t>
            </a:r>
            <a:r>
              <a:rPr lang="en-US" altLang="zh-CN" dirty="0">
                <a:latin typeface="Calibri" panose="020F0502020204030204" pitchFamily="34" charset="0"/>
              </a:rPr>
              <a:t>Visual Studio</a:t>
            </a:r>
            <a:r>
              <a:rPr lang="zh-CN" altLang="en-US" dirty="0">
                <a:latin typeface="Calibri" panose="020F0502020204030204" pitchFamily="34" charset="0"/>
              </a:rPr>
              <a:t>等，能够在该环境下进行面向对象的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程序的书写、纠错和调试； 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4.	</a:t>
            </a:r>
            <a:r>
              <a:rPr lang="zh-CN" altLang="en-US" dirty="0">
                <a:latin typeface="Calibri" panose="020F0502020204030204" pitchFamily="34" charset="0"/>
              </a:rPr>
              <a:t>初步掌握基本的分析问题和利用计算机求解问题的能力，具备较为熟练的高级语言程序设计能力。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5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29D7A262-A5FD-41D7-889E-927457B6DB45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1341438"/>
            <a:ext cx="6286500" cy="4895850"/>
            <a:chOff x="892" y="890"/>
            <a:chExt cx="3960" cy="3084"/>
          </a:xfrm>
        </p:grpSpPr>
        <p:grpSp>
          <p:nvGrpSpPr>
            <p:cNvPr id="32" name="Group 39">
              <a:extLst>
                <a:ext uri="{FF2B5EF4-FFF2-40B4-BE49-F238E27FC236}">
                  <a16:creationId xmlns:a16="http://schemas.microsoft.com/office/drawing/2014/main" id="{5EF543B3-6E15-4C5A-8096-E8734EB36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" y="890"/>
              <a:ext cx="3960" cy="3084"/>
              <a:chOff x="719" y="736"/>
              <a:chExt cx="4322" cy="3330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6A0FC75-62D7-4408-8B4B-2B19EB0BC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996"/>
                <a:ext cx="1599" cy="1106"/>
              </a:xfrm>
              <a:custGeom>
                <a:avLst/>
                <a:gdLst>
                  <a:gd name="T0" fmla="*/ 0 w 1599"/>
                  <a:gd name="T1" fmla="*/ 19 h 1106"/>
                  <a:gd name="T2" fmla="*/ 321 w 1599"/>
                  <a:gd name="T3" fmla="*/ 364 h 1106"/>
                  <a:gd name="T4" fmla="*/ 177 w 1599"/>
                  <a:gd name="T5" fmla="*/ 684 h 1106"/>
                  <a:gd name="T6" fmla="*/ 313 w 1599"/>
                  <a:gd name="T7" fmla="*/ 692 h 1106"/>
                  <a:gd name="T8" fmla="*/ 529 w 1599"/>
                  <a:gd name="T9" fmla="*/ 764 h 1106"/>
                  <a:gd name="T10" fmla="*/ 657 w 1599"/>
                  <a:gd name="T11" fmla="*/ 852 h 1106"/>
                  <a:gd name="T12" fmla="*/ 737 w 1599"/>
                  <a:gd name="T13" fmla="*/ 964 h 1106"/>
                  <a:gd name="T14" fmla="*/ 574 w 1599"/>
                  <a:gd name="T15" fmla="*/ 1106 h 1106"/>
                  <a:gd name="T16" fmla="*/ 1176 w 1599"/>
                  <a:gd name="T17" fmla="*/ 1073 h 1106"/>
                  <a:gd name="T18" fmla="*/ 1599 w 1599"/>
                  <a:gd name="T19" fmla="*/ 398 h 1106"/>
                  <a:gd name="T20" fmla="*/ 1329 w 1599"/>
                  <a:gd name="T21" fmla="*/ 612 h 1106"/>
                  <a:gd name="T22" fmla="*/ 1201 w 1599"/>
                  <a:gd name="T23" fmla="*/ 444 h 1106"/>
                  <a:gd name="T24" fmla="*/ 1188 w 1599"/>
                  <a:gd name="T25" fmla="*/ 425 h 1106"/>
                  <a:gd name="T26" fmla="*/ 999 w 1599"/>
                  <a:gd name="T27" fmla="*/ 269 h 1106"/>
                  <a:gd name="T28" fmla="*/ 749 w 1599"/>
                  <a:gd name="T29" fmla="*/ 120 h 1106"/>
                  <a:gd name="T30" fmla="*/ 401 w 1599"/>
                  <a:gd name="T31" fmla="*/ 17 h 1106"/>
                  <a:gd name="T32" fmla="*/ 0 w 1599"/>
                  <a:gd name="T33" fmla="*/ 19 h 1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99" h="1106">
                    <a:moveTo>
                      <a:pt x="0" y="19"/>
                    </a:moveTo>
                    <a:lnTo>
                      <a:pt x="321" y="364"/>
                    </a:lnTo>
                    <a:lnTo>
                      <a:pt x="177" y="684"/>
                    </a:lnTo>
                    <a:lnTo>
                      <a:pt x="313" y="692"/>
                    </a:lnTo>
                    <a:lnTo>
                      <a:pt x="529" y="764"/>
                    </a:lnTo>
                    <a:lnTo>
                      <a:pt x="657" y="852"/>
                    </a:lnTo>
                    <a:lnTo>
                      <a:pt x="737" y="964"/>
                    </a:lnTo>
                    <a:lnTo>
                      <a:pt x="574" y="1106"/>
                    </a:lnTo>
                    <a:lnTo>
                      <a:pt x="1176" y="1073"/>
                    </a:lnTo>
                    <a:lnTo>
                      <a:pt x="1599" y="398"/>
                    </a:lnTo>
                    <a:lnTo>
                      <a:pt x="1329" y="612"/>
                    </a:lnTo>
                    <a:lnTo>
                      <a:pt x="1201" y="444"/>
                    </a:lnTo>
                    <a:lnTo>
                      <a:pt x="1188" y="425"/>
                    </a:lnTo>
                    <a:lnTo>
                      <a:pt x="999" y="269"/>
                    </a:lnTo>
                    <a:cubicBezTo>
                      <a:pt x="926" y="218"/>
                      <a:pt x="849" y="162"/>
                      <a:pt x="749" y="120"/>
                    </a:cubicBezTo>
                    <a:cubicBezTo>
                      <a:pt x="649" y="78"/>
                      <a:pt x="526" y="34"/>
                      <a:pt x="401" y="17"/>
                    </a:cubicBezTo>
                    <a:cubicBezTo>
                      <a:pt x="276" y="0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E79338D-4E3C-4804-AAD5-9B56A462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792"/>
                <a:ext cx="1184" cy="1304"/>
              </a:xfrm>
              <a:custGeom>
                <a:avLst/>
                <a:gdLst>
                  <a:gd name="T0" fmla="*/ 886 w 1184"/>
                  <a:gd name="T1" fmla="*/ 0 h 1304"/>
                  <a:gd name="T2" fmla="*/ 654 w 1184"/>
                  <a:gd name="T3" fmla="*/ 360 h 1304"/>
                  <a:gd name="T4" fmla="*/ 294 w 1184"/>
                  <a:gd name="T5" fmla="*/ 368 h 1304"/>
                  <a:gd name="T6" fmla="*/ 326 w 1184"/>
                  <a:gd name="T7" fmla="*/ 520 h 1304"/>
                  <a:gd name="T8" fmla="*/ 326 w 1184"/>
                  <a:gd name="T9" fmla="*/ 632 h 1304"/>
                  <a:gd name="T10" fmla="*/ 302 w 1184"/>
                  <a:gd name="T11" fmla="*/ 776 h 1304"/>
                  <a:gd name="T12" fmla="*/ 230 w 1184"/>
                  <a:gd name="T13" fmla="*/ 912 h 1304"/>
                  <a:gd name="T14" fmla="*/ 0 w 1184"/>
                  <a:gd name="T15" fmla="*/ 860 h 1304"/>
                  <a:gd name="T16" fmla="*/ 374 w 1184"/>
                  <a:gd name="T17" fmla="*/ 1280 h 1304"/>
                  <a:gd name="T18" fmla="*/ 1184 w 1184"/>
                  <a:gd name="T19" fmla="*/ 1304 h 1304"/>
                  <a:gd name="T20" fmla="*/ 878 w 1184"/>
                  <a:gd name="T21" fmla="*/ 1176 h 1304"/>
                  <a:gd name="T22" fmla="*/ 968 w 1184"/>
                  <a:gd name="T23" fmla="*/ 910 h 1304"/>
                  <a:gd name="T24" fmla="*/ 1006 w 1184"/>
                  <a:gd name="T25" fmla="*/ 656 h 1304"/>
                  <a:gd name="T26" fmla="*/ 989 w 1184"/>
                  <a:gd name="T27" fmla="*/ 318 h 1304"/>
                  <a:gd name="T28" fmla="*/ 886 w 1184"/>
                  <a:gd name="T29" fmla="*/ 0 h 13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4" h="1304">
                    <a:moveTo>
                      <a:pt x="886" y="0"/>
                    </a:moveTo>
                    <a:lnTo>
                      <a:pt x="654" y="360"/>
                    </a:lnTo>
                    <a:lnTo>
                      <a:pt x="294" y="368"/>
                    </a:lnTo>
                    <a:lnTo>
                      <a:pt x="326" y="520"/>
                    </a:lnTo>
                    <a:lnTo>
                      <a:pt x="326" y="632"/>
                    </a:lnTo>
                    <a:lnTo>
                      <a:pt x="302" y="776"/>
                    </a:lnTo>
                    <a:lnTo>
                      <a:pt x="230" y="912"/>
                    </a:lnTo>
                    <a:lnTo>
                      <a:pt x="0" y="860"/>
                    </a:lnTo>
                    <a:lnTo>
                      <a:pt x="374" y="1280"/>
                    </a:lnTo>
                    <a:lnTo>
                      <a:pt x="1184" y="1304"/>
                    </a:lnTo>
                    <a:lnTo>
                      <a:pt x="878" y="1176"/>
                    </a:lnTo>
                    <a:lnTo>
                      <a:pt x="968" y="910"/>
                    </a:lnTo>
                    <a:cubicBezTo>
                      <a:pt x="989" y="823"/>
                      <a:pt x="1002" y="755"/>
                      <a:pt x="1006" y="656"/>
                    </a:cubicBezTo>
                    <a:cubicBezTo>
                      <a:pt x="1010" y="557"/>
                      <a:pt x="1009" y="427"/>
                      <a:pt x="989" y="318"/>
                    </a:cubicBezTo>
                    <a:cubicBezTo>
                      <a:pt x="969" y="209"/>
                      <a:pt x="908" y="66"/>
                      <a:pt x="886" y="0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54E52C15-8830-41E4-B660-0B266F2E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2815"/>
                <a:ext cx="1496" cy="1251"/>
              </a:xfrm>
              <a:custGeom>
                <a:avLst/>
                <a:gdLst>
                  <a:gd name="T0" fmla="*/ 1496 w 1496"/>
                  <a:gd name="T1" fmla="*/ 353 h 1251"/>
                  <a:gd name="T2" fmla="*/ 1056 w 1496"/>
                  <a:gd name="T3" fmla="*/ 329 h 1251"/>
                  <a:gd name="T4" fmla="*/ 830 w 1496"/>
                  <a:gd name="T5" fmla="*/ 75 h 1251"/>
                  <a:gd name="T6" fmla="*/ 728 w 1496"/>
                  <a:gd name="T7" fmla="*/ 153 h 1251"/>
                  <a:gd name="T8" fmla="*/ 608 w 1496"/>
                  <a:gd name="T9" fmla="*/ 201 h 1251"/>
                  <a:gd name="T10" fmla="*/ 439 w 1496"/>
                  <a:gd name="T11" fmla="*/ 231 h 1251"/>
                  <a:gd name="T12" fmla="*/ 304 w 1496"/>
                  <a:gd name="T13" fmla="*/ 225 h 1251"/>
                  <a:gd name="T14" fmla="*/ 379 w 1496"/>
                  <a:gd name="T15" fmla="*/ 0 h 1251"/>
                  <a:gd name="T16" fmla="*/ 0 w 1496"/>
                  <a:gd name="T17" fmla="*/ 473 h 1251"/>
                  <a:gd name="T18" fmla="*/ 382 w 1496"/>
                  <a:gd name="T19" fmla="*/ 1251 h 1251"/>
                  <a:gd name="T20" fmla="*/ 376 w 1496"/>
                  <a:gd name="T21" fmla="*/ 905 h 1251"/>
                  <a:gd name="T22" fmla="*/ 660 w 1496"/>
                  <a:gd name="T23" fmla="*/ 886 h 1251"/>
                  <a:gd name="T24" fmla="*/ 1024 w 1496"/>
                  <a:gd name="T25" fmla="*/ 753 h 1251"/>
                  <a:gd name="T26" fmla="*/ 1279 w 1496"/>
                  <a:gd name="T27" fmla="*/ 581 h 1251"/>
                  <a:gd name="T28" fmla="*/ 1496 w 1496"/>
                  <a:gd name="T29" fmla="*/ 353 h 12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96" h="1251">
                    <a:moveTo>
                      <a:pt x="1496" y="353"/>
                    </a:moveTo>
                    <a:lnTo>
                      <a:pt x="1056" y="329"/>
                    </a:lnTo>
                    <a:lnTo>
                      <a:pt x="830" y="75"/>
                    </a:lnTo>
                    <a:lnTo>
                      <a:pt x="728" y="153"/>
                    </a:lnTo>
                    <a:lnTo>
                      <a:pt x="608" y="201"/>
                    </a:lnTo>
                    <a:lnTo>
                      <a:pt x="439" y="231"/>
                    </a:lnTo>
                    <a:lnTo>
                      <a:pt x="304" y="225"/>
                    </a:lnTo>
                    <a:lnTo>
                      <a:pt x="379" y="0"/>
                    </a:lnTo>
                    <a:lnTo>
                      <a:pt x="0" y="473"/>
                    </a:lnTo>
                    <a:lnTo>
                      <a:pt x="382" y="1251"/>
                    </a:lnTo>
                    <a:lnTo>
                      <a:pt x="376" y="905"/>
                    </a:lnTo>
                    <a:lnTo>
                      <a:pt x="660" y="886"/>
                    </a:lnTo>
                    <a:cubicBezTo>
                      <a:pt x="768" y="861"/>
                      <a:pt x="921" y="804"/>
                      <a:pt x="1024" y="753"/>
                    </a:cubicBezTo>
                    <a:cubicBezTo>
                      <a:pt x="1127" y="702"/>
                      <a:pt x="1200" y="648"/>
                      <a:pt x="1279" y="581"/>
                    </a:cubicBezTo>
                    <a:cubicBezTo>
                      <a:pt x="1358" y="514"/>
                      <a:pt x="1451" y="401"/>
                      <a:pt x="1496" y="353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35432926-9772-4EA8-A8C4-8667D1D04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2608"/>
                <a:ext cx="1299" cy="1086"/>
              </a:xfrm>
              <a:custGeom>
                <a:avLst/>
                <a:gdLst>
                  <a:gd name="T0" fmla="*/ 1283 w 1299"/>
                  <a:gd name="T1" fmla="*/ 1086 h 1086"/>
                  <a:gd name="T2" fmla="*/ 1074 w 1299"/>
                  <a:gd name="T3" fmla="*/ 656 h 1086"/>
                  <a:gd name="T4" fmla="*/ 1299 w 1299"/>
                  <a:gd name="T5" fmla="*/ 380 h 1086"/>
                  <a:gd name="T6" fmla="*/ 1184 w 1299"/>
                  <a:gd name="T7" fmla="*/ 325 h 1086"/>
                  <a:gd name="T8" fmla="*/ 1069 w 1299"/>
                  <a:gd name="T9" fmla="*/ 231 h 1086"/>
                  <a:gd name="T10" fmla="*/ 984 w 1299"/>
                  <a:gd name="T11" fmla="*/ 120 h 1086"/>
                  <a:gd name="T12" fmla="*/ 1176 w 1299"/>
                  <a:gd name="T13" fmla="*/ 0 h 1086"/>
                  <a:gd name="T14" fmla="*/ 552 w 1299"/>
                  <a:gd name="T15" fmla="*/ 8 h 1086"/>
                  <a:gd name="T16" fmla="*/ 0 w 1299"/>
                  <a:gd name="T17" fmla="*/ 416 h 1086"/>
                  <a:gd name="T18" fmla="*/ 318 w 1299"/>
                  <a:gd name="T19" fmla="*/ 325 h 1086"/>
                  <a:gd name="T20" fmla="*/ 440 w 1299"/>
                  <a:gd name="T21" fmla="*/ 534 h 1086"/>
                  <a:gd name="T22" fmla="*/ 592 w 1299"/>
                  <a:gd name="T23" fmla="*/ 712 h 1086"/>
                  <a:gd name="T24" fmla="*/ 792 w 1299"/>
                  <a:gd name="T25" fmla="*/ 880 h 1086"/>
                  <a:gd name="T26" fmla="*/ 1021 w 1299"/>
                  <a:gd name="T27" fmla="*/ 1010 h 1086"/>
                  <a:gd name="T28" fmla="*/ 1283 w 1299"/>
                  <a:gd name="T29" fmla="*/ 1086 h 10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99" h="1086">
                    <a:moveTo>
                      <a:pt x="1283" y="1086"/>
                    </a:moveTo>
                    <a:lnTo>
                      <a:pt x="1074" y="656"/>
                    </a:lnTo>
                    <a:lnTo>
                      <a:pt x="1299" y="380"/>
                    </a:lnTo>
                    <a:lnTo>
                      <a:pt x="1184" y="325"/>
                    </a:lnTo>
                    <a:lnTo>
                      <a:pt x="1069" y="231"/>
                    </a:lnTo>
                    <a:lnTo>
                      <a:pt x="984" y="120"/>
                    </a:lnTo>
                    <a:lnTo>
                      <a:pt x="1176" y="0"/>
                    </a:lnTo>
                    <a:lnTo>
                      <a:pt x="552" y="8"/>
                    </a:lnTo>
                    <a:lnTo>
                      <a:pt x="0" y="416"/>
                    </a:lnTo>
                    <a:lnTo>
                      <a:pt x="318" y="325"/>
                    </a:lnTo>
                    <a:lnTo>
                      <a:pt x="440" y="534"/>
                    </a:lnTo>
                    <a:lnTo>
                      <a:pt x="592" y="712"/>
                    </a:lnTo>
                    <a:cubicBezTo>
                      <a:pt x="651" y="770"/>
                      <a:pt x="721" y="830"/>
                      <a:pt x="792" y="880"/>
                    </a:cubicBezTo>
                    <a:cubicBezTo>
                      <a:pt x="863" y="930"/>
                      <a:pt x="939" y="976"/>
                      <a:pt x="1021" y="1010"/>
                    </a:cubicBezTo>
                    <a:cubicBezTo>
                      <a:pt x="1103" y="1044"/>
                      <a:pt x="1283" y="1086"/>
                      <a:pt x="1283" y="1086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97D720B-342D-4A2B-A65F-AA39FFF96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" y="1792"/>
                <a:ext cx="1144" cy="920"/>
              </a:xfrm>
              <a:custGeom>
                <a:avLst/>
                <a:gdLst>
                  <a:gd name="T0" fmla="*/ 297 w 1144"/>
                  <a:gd name="T1" fmla="*/ 920 h 920"/>
                  <a:gd name="T2" fmla="*/ 584 w 1144"/>
                  <a:gd name="T3" fmla="*/ 736 h 920"/>
                  <a:gd name="T4" fmla="*/ 952 w 1144"/>
                  <a:gd name="T5" fmla="*/ 734 h 920"/>
                  <a:gd name="T6" fmla="*/ 931 w 1144"/>
                  <a:gd name="T7" fmla="*/ 635 h 920"/>
                  <a:gd name="T8" fmla="*/ 931 w 1144"/>
                  <a:gd name="T9" fmla="*/ 558 h 920"/>
                  <a:gd name="T10" fmla="*/ 944 w 1144"/>
                  <a:gd name="T11" fmla="*/ 456 h 920"/>
                  <a:gd name="T12" fmla="*/ 1144 w 1144"/>
                  <a:gd name="T13" fmla="*/ 528 h 920"/>
                  <a:gd name="T14" fmla="*/ 760 w 1144"/>
                  <a:gd name="T15" fmla="*/ 0 h 920"/>
                  <a:gd name="T16" fmla="*/ 0 w 1144"/>
                  <a:gd name="T17" fmla="*/ 40 h 920"/>
                  <a:gd name="T18" fmla="*/ 328 w 1144"/>
                  <a:gd name="T19" fmla="*/ 120 h 920"/>
                  <a:gd name="T20" fmla="*/ 268 w 1144"/>
                  <a:gd name="T21" fmla="*/ 385 h 920"/>
                  <a:gd name="T22" fmla="*/ 256 w 1144"/>
                  <a:gd name="T23" fmla="*/ 613 h 920"/>
                  <a:gd name="T24" fmla="*/ 297 w 1144"/>
                  <a:gd name="T25" fmla="*/ 920 h 9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4" h="920">
                    <a:moveTo>
                      <a:pt x="297" y="920"/>
                    </a:moveTo>
                    <a:lnTo>
                      <a:pt x="584" y="736"/>
                    </a:lnTo>
                    <a:lnTo>
                      <a:pt x="952" y="734"/>
                    </a:lnTo>
                    <a:lnTo>
                      <a:pt x="931" y="635"/>
                    </a:lnTo>
                    <a:lnTo>
                      <a:pt x="931" y="558"/>
                    </a:lnTo>
                    <a:lnTo>
                      <a:pt x="944" y="456"/>
                    </a:lnTo>
                    <a:lnTo>
                      <a:pt x="1144" y="528"/>
                    </a:lnTo>
                    <a:lnTo>
                      <a:pt x="760" y="0"/>
                    </a:lnTo>
                    <a:lnTo>
                      <a:pt x="0" y="40"/>
                    </a:lnTo>
                    <a:lnTo>
                      <a:pt x="328" y="120"/>
                    </a:lnTo>
                    <a:lnTo>
                      <a:pt x="268" y="385"/>
                    </a:lnTo>
                    <a:cubicBezTo>
                      <a:pt x="256" y="467"/>
                      <a:pt x="251" y="524"/>
                      <a:pt x="256" y="613"/>
                    </a:cubicBezTo>
                    <a:cubicBezTo>
                      <a:pt x="261" y="702"/>
                      <a:pt x="289" y="856"/>
                      <a:pt x="297" y="920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AB56C8A-7B1A-4D84-A410-72A67D6DE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736"/>
                <a:ext cx="2840" cy="1264"/>
              </a:xfrm>
              <a:custGeom>
                <a:avLst/>
                <a:gdLst>
                  <a:gd name="T0" fmla="*/ 0 w 2840"/>
                  <a:gd name="T1" fmla="*/ 336 h 1264"/>
                  <a:gd name="T2" fmla="*/ 2352 w 2840"/>
                  <a:gd name="T3" fmla="*/ 336 h 1264"/>
                  <a:gd name="T4" fmla="*/ 2256 w 2840"/>
                  <a:gd name="T5" fmla="*/ 0 h 1264"/>
                  <a:gd name="T6" fmla="*/ 2840 w 2840"/>
                  <a:gd name="T7" fmla="*/ 608 h 1264"/>
                  <a:gd name="T8" fmla="*/ 2568 w 2840"/>
                  <a:gd name="T9" fmla="*/ 1232 h 1264"/>
                  <a:gd name="T10" fmla="*/ 2509 w 2840"/>
                  <a:gd name="T11" fmla="*/ 1002 h 1264"/>
                  <a:gd name="T12" fmla="*/ 2200 w 2840"/>
                  <a:gd name="T13" fmla="*/ 1264 h 1264"/>
                  <a:gd name="T14" fmla="*/ 2000 w 2840"/>
                  <a:gd name="T15" fmla="*/ 960 h 1264"/>
                  <a:gd name="T16" fmla="*/ 1016 w 2840"/>
                  <a:gd name="T17" fmla="*/ 1024 h 1264"/>
                  <a:gd name="T18" fmla="*/ 720 w 2840"/>
                  <a:gd name="T19" fmla="*/ 1032 h 1264"/>
                  <a:gd name="T20" fmla="*/ 440 w 2840"/>
                  <a:gd name="T21" fmla="*/ 1048 h 1264"/>
                  <a:gd name="T22" fmla="*/ 3 w 2840"/>
                  <a:gd name="T23" fmla="*/ 1080 h 1264"/>
                  <a:gd name="T24" fmla="*/ 0 w 2840"/>
                  <a:gd name="T25" fmla="*/ 336 h 12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40" h="1264">
                    <a:moveTo>
                      <a:pt x="0" y="336"/>
                    </a:moveTo>
                    <a:lnTo>
                      <a:pt x="2352" y="336"/>
                    </a:lnTo>
                    <a:lnTo>
                      <a:pt x="2256" y="0"/>
                    </a:lnTo>
                    <a:lnTo>
                      <a:pt x="2840" y="608"/>
                    </a:lnTo>
                    <a:lnTo>
                      <a:pt x="2568" y="1232"/>
                    </a:lnTo>
                    <a:lnTo>
                      <a:pt x="2509" y="1002"/>
                    </a:lnTo>
                    <a:lnTo>
                      <a:pt x="2200" y="1264"/>
                    </a:lnTo>
                    <a:lnTo>
                      <a:pt x="2000" y="960"/>
                    </a:lnTo>
                    <a:lnTo>
                      <a:pt x="1016" y="1024"/>
                    </a:lnTo>
                    <a:cubicBezTo>
                      <a:pt x="803" y="1036"/>
                      <a:pt x="816" y="1028"/>
                      <a:pt x="720" y="1032"/>
                    </a:cubicBezTo>
                    <a:lnTo>
                      <a:pt x="440" y="1048"/>
                    </a:lnTo>
                    <a:lnTo>
                      <a:pt x="3" y="108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CF3AF6EA-81D3-4BAF-BD40-AC345EF6D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342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ea typeface="楷体_GB2312" pitchFamily="49" charset="-122"/>
                </a:rPr>
                <a:t>提出问题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471BCF27-0CD0-43EB-BC45-3EE5FAE99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1369"/>
              <a:ext cx="79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建立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     模型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6CB0644B-0373-4145-9AD1-B50E8E93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293"/>
              <a:ext cx="6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设计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  算法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68EE0748-11E6-481D-85D4-98CE516EC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" y="3074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编写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代码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A8D46538-1762-4723-8127-380D9DC7B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797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测试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    调试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81378F7C-EA0F-4350-B565-D91F95817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041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 </a:t>
              </a:r>
              <a:r>
                <a:rPr lang="zh-CN" altLang="en-US" sz="2400">
                  <a:ea typeface="楷体_GB2312" pitchFamily="49" charset="-122"/>
                </a:rPr>
                <a:t>分析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评价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9554EB52-7D24-44CA-B204-171CD33DC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2016"/>
              <a:ext cx="120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程序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设计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过程</a:t>
              </a:r>
            </a:p>
          </p:txBody>
        </p:sp>
      </p:grpSp>
      <p:sp>
        <p:nvSpPr>
          <p:cNvPr id="46" name="Text Box 43">
            <a:extLst>
              <a:ext uri="{FF2B5EF4-FFF2-40B4-BE49-F238E27FC236}">
                <a16:creationId xmlns:a16="http://schemas.microsoft.com/office/drawing/2014/main" id="{625E59CE-02AB-44F3-B18F-FB2A19C0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73688"/>
            <a:ext cx="1223962" cy="43180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可复用</a:t>
            </a:r>
          </a:p>
        </p:txBody>
      </p:sp>
      <p:sp>
        <p:nvSpPr>
          <p:cNvPr id="47" name="AutoShape 44">
            <a:extLst>
              <a:ext uri="{FF2B5EF4-FFF2-40B4-BE49-F238E27FC236}">
                <a16:creationId xmlns:a16="http://schemas.microsoft.com/office/drawing/2014/main" id="{1CA2353C-97E3-4424-A5A5-13314FE7E77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76375" y="4076700"/>
            <a:ext cx="1511300" cy="1152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392 h 21600"/>
              <a:gd name="T20" fmla="*/ 1919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0"/>
                </a:moveTo>
                <a:lnTo>
                  <a:pt x="13049" y="6485"/>
                </a:lnTo>
                <a:lnTo>
                  <a:pt x="15455" y="6485"/>
                </a:lnTo>
                <a:lnTo>
                  <a:pt x="15455" y="17392"/>
                </a:lnTo>
                <a:lnTo>
                  <a:pt x="0" y="17392"/>
                </a:lnTo>
                <a:lnTo>
                  <a:pt x="0" y="21600"/>
                </a:lnTo>
                <a:lnTo>
                  <a:pt x="19194" y="21600"/>
                </a:lnTo>
                <a:lnTo>
                  <a:pt x="19194" y="6485"/>
                </a:lnTo>
                <a:lnTo>
                  <a:pt x="21600" y="6485"/>
                </a:lnTo>
                <a:lnTo>
                  <a:pt x="1732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C64F32B1-E4E8-47DA-88DA-89E8EB1B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644900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4352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6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BA405C96-9AB4-4B29-813E-8C4E45B17F1F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1557338"/>
            <a:ext cx="7845425" cy="4535487"/>
            <a:chOff x="431" y="981"/>
            <a:chExt cx="4942" cy="2857"/>
          </a:xfrm>
        </p:grpSpPr>
        <p:grpSp>
          <p:nvGrpSpPr>
            <p:cNvPr id="6" name="Group 89">
              <a:extLst>
                <a:ext uri="{FF2B5EF4-FFF2-40B4-BE49-F238E27FC236}">
                  <a16:creationId xmlns:a16="http://schemas.microsoft.com/office/drawing/2014/main" id="{FA115529-C04C-4C89-A792-94E6A7A3C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981"/>
              <a:ext cx="4534" cy="2857"/>
              <a:chOff x="930" y="981"/>
              <a:chExt cx="4534" cy="2857"/>
            </a:xfrm>
          </p:grpSpPr>
          <p:grpSp>
            <p:nvGrpSpPr>
              <p:cNvPr id="14" name="Group 87">
                <a:extLst>
                  <a:ext uri="{FF2B5EF4-FFF2-40B4-BE49-F238E27FC236}">
                    <a16:creationId xmlns:a16="http://schemas.microsoft.com/office/drawing/2014/main" id="{208A4A31-D299-4853-8AA5-4A2E910C5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981"/>
                <a:ext cx="4534" cy="913"/>
                <a:chOff x="930" y="981"/>
                <a:chExt cx="4534" cy="913"/>
              </a:xfrm>
            </p:grpSpPr>
            <p:sp>
              <p:nvSpPr>
                <p:cNvPr id="29" name="Text Box 47">
                  <a:extLst>
                    <a:ext uri="{FF2B5EF4-FFF2-40B4-BE49-F238E27FC236}">
                      <a16:creationId xmlns:a16="http://schemas.microsoft.com/office/drawing/2014/main" id="{9770FA83-214D-4F9F-A7F7-AE52190DD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981"/>
                  <a:ext cx="4534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400">
                      <a:ea typeface="楷体_GB2312" pitchFamily="49" charset="-122"/>
                    </a:rPr>
                    <a:t>软件专业课程</a:t>
                  </a:r>
                </a:p>
              </p:txBody>
            </p:sp>
            <p:sp>
              <p:nvSpPr>
                <p:cNvPr id="30" name="Text Box 49">
                  <a:extLst>
                    <a:ext uri="{FF2B5EF4-FFF2-40B4-BE49-F238E27FC236}">
                      <a16:creationId xmlns:a16="http://schemas.microsoft.com/office/drawing/2014/main" id="{88F5AB70-5B62-4183-A63F-DBC818EE5B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1600"/>
                  <a:ext cx="4534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zh-CN" altLang="en-US" sz="2400" dirty="0">
                      <a:ea typeface="楷体_GB2312" pitchFamily="49" charset="-122"/>
                    </a:rPr>
                    <a:t>软件工程</a:t>
                  </a:r>
                  <a:r>
                    <a:rPr lang="en-US" altLang="zh-CN" sz="1800" dirty="0">
                      <a:solidFill>
                        <a:schemeClr val="accent6">
                          <a:lumMod val="75000"/>
                        </a:schemeClr>
                      </a:solidFill>
                      <a:ea typeface="楷体_GB2312" pitchFamily="49" charset="-122"/>
                    </a:rPr>
                    <a:t>: </a:t>
                  </a:r>
                  <a:r>
                    <a:rPr lang="zh-CN" altLang="en-US" sz="1800" dirty="0">
                      <a:solidFill>
                        <a:schemeClr val="accent6">
                          <a:lumMod val="75000"/>
                        </a:schemeClr>
                      </a:solidFill>
                      <a:ea typeface="楷体_GB2312" pitchFamily="49" charset="-122"/>
                    </a:rPr>
                    <a:t>需求建模、开发过程管理、设计与实现、测试与维护</a:t>
                  </a:r>
                  <a:endParaRPr lang="en-US" altLang="zh-CN" sz="1800" dirty="0">
                    <a:solidFill>
                      <a:schemeClr val="accent6">
                        <a:lumMod val="75000"/>
                      </a:schemeClr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" name="Text Box 48">
                <a:extLst>
                  <a:ext uri="{FF2B5EF4-FFF2-40B4-BE49-F238E27FC236}">
                    <a16:creationId xmlns:a16="http://schemas.microsoft.com/office/drawing/2014/main" id="{6F3E1663-3B32-459F-B9C7-CBEE08462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220"/>
                <a:ext cx="215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数据结构</a:t>
                </a:r>
              </a:p>
            </p:txBody>
          </p:sp>
          <p:sp>
            <p:nvSpPr>
              <p:cNvPr id="16" name="Text Box 50">
                <a:extLst>
                  <a:ext uri="{FF2B5EF4-FFF2-40B4-BE49-F238E27FC236}">
                    <a16:creationId xmlns:a16="http://schemas.microsoft.com/office/drawing/2014/main" id="{BAB5BE2F-C81C-4596-8C24-BEA6DA76F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0" y="2220"/>
                <a:ext cx="215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算法及复杂度分析</a:t>
                </a:r>
              </a:p>
            </p:txBody>
          </p:sp>
          <p:grpSp>
            <p:nvGrpSpPr>
              <p:cNvPr id="17" name="Group 56">
                <a:extLst>
                  <a:ext uri="{FF2B5EF4-FFF2-40B4-BE49-F238E27FC236}">
                    <a16:creationId xmlns:a16="http://schemas.microsoft.com/office/drawing/2014/main" id="{C59BE5EF-6F1E-461E-9FA0-11F7E5A3F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2840"/>
                <a:ext cx="4534" cy="998"/>
                <a:chOff x="499" y="2523"/>
                <a:chExt cx="4534" cy="998"/>
              </a:xfrm>
            </p:grpSpPr>
            <p:grpSp>
              <p:nvGrpSpPr>
                <p:cNvPr id="24" name="Group 55">
                  <a:extLst>
                    <a:ext uri="{FF2B5EF4-FFF2-40B4-BE49-F238E27FC236}">
                      <a16:creationId xmlns:a16="http://schemas.microsoft.com/office/drawing/2014/main" id="{7D2AD16E-88DA-4651-ABA6-750EA58468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4" y="2703"/>
                  <a:ext cx="4445" cy="639"/>
                  <a:chOff x="657" y="2704"/>
                  <a:chExt cx="4445" cy="639"/>
                </a:xfrm>
              </p:grpSpPr>
              <p:sp>
                <p:nvSpPr>
                  <p:cNvPr id="26" name="Text Box 51">
                    <a:extLst>
                      <a:ext uri="{FF2B5EF4-FFF2-40B4-BE49-F238E27FC236}">
                        <a16:creationId xmlns:a16="http://schemas.microsoft.com/office/drawing/2014/main" id="{939870DB-8D8C-4942-BBCD-5B6BB76E50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2" y="2704"/>
                    <a:ext cx="136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>
                        <a:ea typeface="楷体_GB2312" pitchFamily="49" charset="-122"/>
                      </a:rPr>
                      <a:t>综合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>
                        <a:ea typeface="楷体_GB2312" pitchFamily="49" charset="-122"/>
                      </a:rPr>
                      <a:t>训练</a:t>
                    </a:r>
                  </a:p>
                </p:txBody>
              </p:sp>
              <p:sp>
                <p:nvSpPr>
                  <p:cNvPr id="27" name="Text Box 52">
                    <a:extLst>
                      <a:ext uri="{FF2B5EF4-FFF2-40B4-BE49-F238E27FC236}">
                        <a16:creationId xmlns:a16="http://schemas.microsoft.com/office/drawing/2014/main" id="{4F5A09C9-0828-4047-AD6E-231EB0345A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2704"/>
                    <a:ext cx="136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 dirty="0">
                        <a:ea typeface="楷体_GB2312" pitchFamily="49" charset="-122"/>
                      </a:rPr>
                      <a:t>程序设计基础</a:t>
                    </a:r>
                    <a:endParaRPr lang="en-US" altLang="zh-CN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Text Box 53">
                    <a:extLst>
                      <a:ext uri="{FF2B5EF4-FFF2-40B4-BE49-F238E27FC236}">
                        <a16:creationId xmlns:a16="http://schemas.microsoft.com/office/drawing/2014/main" id="{3B20ECA1-23B6-4738-A6A1-6514B97DBB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9" y="2704"/>
                    <a:ext cx="1360" cy="6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None/>
                    </a:pPr>
                    <a:r>
                      <a:rPr lang="zh-CN" altLang="en-US" sz="2400" dirty="0">
                        <a:ea typeface="楷体_GB2312" pitchFamily="49" charset="-122"/>
                      </a:rPr>
                      <a:t>面向对象程序设计基础</a:t>
                    </a:r>
                    <a:endParaRPr lang="en-US" altLang="zh-CN" sz="2400" dirty="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5" name="Rectangle 54">
                  <a:extLst>
                    <a:ext uri="{FF2B5EF4-FFF2-40B4-BE49-F238E27FC236}">
                      <a16:creationId xmlns:a16="http://schemas.microsoft.com/office/drawing/2014/main" id="{48282E59-4267-47DC-A9D6-9D850A6C5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" y="2523"/>
                  <a:ext cx="4534" cy="9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" name="AutoShape 59">
                <a:extLst>
                  <a:ext uri="{FF2B5EF4-FFF2-40B4-BE49-F238E27FC236}">
                    <a16:creationId xmlns:a16="http://schemas.microsoft.com/office/drawing/2014/main" id="{3D7FB37C-F2F2-4E28-AB64-75B9FED4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254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" name="AutoShape 60">
                <a:extLst>
                  <a:ext uri="{FF2B5EF4-FFF2-40B4-BE49-F238E27FC236}">
                    <a16:creationId xmlns:a16="http://schemas.microsoft.com/office/drawing/2014/main" id="{E03A061F-0F8A-42FA-9153-1B47F7064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192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" name="AutoShape 61">
                <a:extLst>
                  <a:ext uri="{FF2B5EF4-FFF2-40B4-BE49-F238E27FC236}">
                    <a16:creationId xmlns:a16="http://schemas.microsoft.com/office/drawing/2014/main" id="{BA24C314-F3DB-4C32-BF09-277921E2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2" name="AutoShape 62">
                <a:extLst>
                  <a:ext uri="{FF2B5EF4-FFF2-40B4-BE49-F238E27FC236}">
                    <a16:creationId xmlns:a16="http://schemas.microsoft.com/office/drawing/2014/main" id="{B3F37313-A3D2-4D20-B220-740B81DB2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54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3" name="AutoShape 63">
                <a:extLst>
                  <a:ext uri="{FF2B5EF4-FFF2-40B4-BE49-F238E27FC236}">
                    <a16:creationId xmlns:a16="http://schemas.microsoft.com/office/drawing/2014/main" id="{AE9BAC08-7AA5-46CD-A586-A9770E48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130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8" name="Group 88">
              <a:extLst>
                <a:ext uri="{FF2B5EF4-FFF2-40B4-BE49-F238E27FC236}">
                  <a16:creationId xmlns:a16="http://schemas.microsoft.com/office/drawing/2014/main" id="{70EBE300-84E5-4193-A083-7799347A5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052"/>
              <a:ext cx="317" cy="2672"/>
              <a:chOff x="272" y="1052"/>
              <a:chExt cx="317" cy="2672"/>
            </a:xfrm>
          </p:grpSpPr>
          <p:sp>
            <p:nvSpPr>
              <p:cNvPr id="9" name="Text Box 81">
                <a:extLst>
                  <a:ext uri="{FF2B5EF4-FFF2-40B4-BE49-F238E27FC236}">
                    <a16:creationId xmlns:a16="http://schemas.microsoft.com/office/drawing/2014/main" id="{BBB99719-059F-40E9-923D-9C75209B22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2953"/>
                <a:ext cx="317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础</a:t>
                </a:r>
              </a:p>
            </p:txBody>
          </p:sp>
          <p:sp>
            <p:nvSpPr>
              <p:cNvPr id="10" name="Text Box 84">
                <a:extLst>
                  <a:ext uri="{FF2B5EF4-FFF2-40B4-BE49-F238E27FC236}">
                    <a16:creationId xmlns:a16="http://schemas.microsoft.com/office/drawing/2014/main" id="{CB04D933-1989-4EBD-BD88-0BEB09B4D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2003"/>
                <a:ext cx="317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正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规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化</a:t>
                </a:r>
              </a:p>
            </p:txBody>
          </p:sp>
          <p:sp>
            <p:nvSpPr>
              <p:cNvPr id="11" name="Text Box 85">
                <a:extLst>
                  <a:ext uri="{FF2B5EF4-FFF2-40B4-BE49-F238E27FC236}">
                    <a16:creationId xmlns:a16="http://schemas.microsoft.com/office/drawing/2014/main" id="{9CD9462C-471E-442C-BC3D-00C8F6FCF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052"/>
                <a:ext cx="317" cy="77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化</a:t>
                </a:r>
              </a:p>
            </p:txBody>
          </p:sp>
          <p:sp>
            <p:nvSpPr>
              <p:cNvPr id="12" name="AutoShape 86">
                <a:extLst>
                  <a:ext uri="{FF2B5EF4-FFF2-40B4-BE49-F238E27FC236}">
                    <a16:creationId xmlns:a16="http://schemas.microsoft.com/office/drawing/2014/main" id="{D2DFA95C-D73F-4624-B8BF-1D310E1E4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1777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3" name="AutoShape 82">
                <a:extLst>
                  <a:ext uri="{FF2B5EF4-FFF2-40B4-BE49-F238E27FC236}">
                    <a16:creationId xmlns:a16="http://schemas.microsoft.com/office/drawing/2014/main" id="{A8F1DF6D-52C7-4DDF-AD98-A76D0AB56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2728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3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7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851535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参考教材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</a:rPr>
              <a:t>*</a:t>
            </a:r>
            <a:r>
              <a:rPr lang="en-US" altLang="zh-CN" sz="2000" b="1" dirty="0">
                <a:latin typeface="Calibri" panose="020F0502020204030204" pitchFamily="34" charset="0"/>
              </a:rPr>
              <a:t>《</a:t>
            </a:r>
            <a:r>
              <a:rPr lang="zh-CN" altLang="en-US" sz="2000" b="1" dirty="0">
                <a:latin typeface="Calibri" panose="020F0502020204030204" pitchFamily="34" charset="0"/>
              </a:rPr>
              <a:t>程序设计教程：用</a:t>
            </a:r>
            <a:r>
              <a:rPr lang="en-US" altLang="zh-CN" sz="2000" b="1" dirty="0">
                <a:latin typeface="Calibri" panose="020F0502020204030204" pitchFamily="34" charset="0"/>
              </a:rPr>
              <a:t>C++</a:t>
            </a:r>
            <a:r>
              <a:rPr lang="zh-CN" altLang="en-US" sz="2000" b="1" dirty="0">
                <a:latin typeface="Calibri" panose="020F0502020204030204" pitchFamily="34" charset="0"/>
              </a:rPr>
              <a:t>语言编程</a:t>
            </a:r>
            <a:r>
              <a:rPr lang="en-US" altLang="zh-CN" sz="2000" b="1" dirty="0">
                <a:latin typeface="Calibri" panose="020F0502020204030204" pitchFamily="34" charset="0"/>
              </a:rPr>
              <a:t>》</a:t>
            </a:r>
            <a:r>
              <a:rPr lang="zh-CN" altLang="en-US" sz="2000" b="1" dirty="0">
                <a:latin typeface="Calibri" panose="020F0502020204030204" pitchFamily="34" charset="0"/>
              </a:rPr>
              <a:t>，陈家骏等，机械工业出版社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</a:t>
            </a:r>
            <a:r>
              <a:rPr lang="zh-CN" altLang="en-US" sz="2000" dirty="0">
                <a:latin typeface="Calibri" panose="020F0502020204030204" pitchFamily="34" charset="0"/>
              </a:rPr>
              <a:t>语言程序设计（第四版）</a:t>
            </a:r>
            <a:r>
              <a:rPr lang="en-US" altLang="zh-CN" sz="2000" dirty="0">
                <a:latin typeface="Calibri" panose="020F0502020204030204" pitchFamily="34" charset="0"/>
              </a:rPr>
              <a:t>》</a:t>
            </a:r>
            <a:r>
              <a:rPr lang="zh-CN" altLang="en-US" sz="2000" dirty="0">
                <a:latin typeface="Calibri" panose="020F0502020204030204" pitchFamily="34" charset="0"/>
              </a:rPr>
              <a:t>，郑莉等，清华大学出版社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</a:t>
            </a:r>
            <a:r>
              <a:rPr lang="zh-CN" altLang="en-US" sz="2000" dirty="0">
                <a:latin typeface="Calibri" panose="020F0502020204030204" pitchFamily="34" charset="0"/>
              </a:rPr>
              <a:t>程序设计从入门到精通</a:t>
            </a:r>
            <a:r>
              <a:rPr lang="en-US" altLang="zh-CN" sz="2000" dirty="0">
                <a:latin typeface="Calibri" panose="020F0502020204030204" pitchFamily="34" charset="0"/>
              </a:rPr>
              <a:t>》</a:t>
            </a:r>
            <a:r>
              <a:rPr lang="zh-CN" altLang="en-US" sz="2000" dirty="0">
                <a:latin typeface="Calibri" panose="020F0502020204030204" pitchFamily="34" charset="0"/>
              </a:rPr>
              <a:t>，雍俊海，清华大学出版社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 Primer Plus》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Stephen </a:t>
            </a:r>
            <a:r>
              <a:rPr lang="en-US" altLang="zh-CN" sz="2000" dirty="0" err="1">
                <a:latin typeface="Calibri" panose="020F0502020204030204" pitchFamily="34" charset="0"/>
              </a:rPr>
              <a:t>Prata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等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 Primer》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Stanley B. Lippman </a:t>
            </a:r>
            <a:r>
              <a:rPr lang="zh-CN" altLang="en-US" sz="2000" dirty="0">
                <a:latin typeface="Calibri" panose="020F0502020204030204" pitchFamily="34" charset="0"/>
              </a:rPr>
              <a:t>等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自学资源</a:t>
            </a:r>
            <a:endParaRPr lang="en-US" altLang="zh-CN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学堂在线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  <a:hlinkClick r:id="rId2"/>
              </a:rPr>
              <a:t>https://next.xuetangx.com/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中国大学</a:t>
            </a:r>
            <a:r>
              <a:rPr lang="en-US" altLang="zh-CN" dirty="0">
                <a:latin typeface="Calibri" panose="020F0502020204030204" pitchFamily="34" charset="0"/>
              </a:rPr>
              <a:t>MOOC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  <a:hlinkClick r:id="rId3"/>
              </a:rPr>
              <a:t>https://www.icourse163.org/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。。。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BF7CE7-FACE-428E-8629-01E713FA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12" y="2979783"/>
            <a:ext cx="3099318" cy="30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8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考核方式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平时作业：</a:t>
            </a:r>
            <a:r>
              <a:rPr lang="en-US" altLang="zh-CN" dirty="0">
                <a:latin typeface="Calibri" panose="020F0502020204030204" pitchFamily="34" charset="0"/>
              </a:rPr>
              <a:t>10 % </a:t>
            </a:r>
            <a:r>
              <a:rPr lang="zh-CN" altLang="en-US" dirty="0">
                <a:latin typeface="Calibri" panose="020F0502020204030204" pitchFamily="34" charset="0"/>
              </a:rPr>
              <a:t>（考勤</a:t>
            </a:r>
            <a:r>
              <a:rPr lang="en-US" altLang="zh-CN" dirty="0">
                <a:latin typeface="Calibri" panose="020F0502020204030204" pitchFamily="34" charset="0"/>
              </a:rPr>
              <a:t>+</a:t>
            </a:r>
            <a:r>
              <a:rPr lang="zh-CN" altLang="en-US" dirty="0">
                <a:latin typeface="Calibri" panose="020F0502020204030204" pitchFamily="34" charset="0"/>
              </a:rPr>
              <a:t>作业）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上机实验：</a:t>
            </a:r>
            <a:r>
              <a:rPr lang="en-US" altLang="zh-CN" dirty="0">
                <a:latin typeface="Calibri" panose="020F0502020204030204" pitchFamily="34" charset="0"/>
              </a:rPr>
              <a:t>30 %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期中考试：</a:t>
            </a:r>
            <a:r>
              <a:rPr lang="en-US" altLang="zh-CN" dirty="0">
                <a:latin typeface="Calibri" panose="020F0502020204030204" pitchFamily="34" charset="0"/>
              </a:rPr>
              <a:t>10 %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期末考试：</a:t>
            </a:r>
            <a:r>
              <a:rPr lang="en-US" altLang="zh-CN" dirty="0">
                <a:latin typeface="Calibri" panose="020F0502020204030204" pitchFamily="34" charset="0"/>
              </a:rPr>
              <a:t>50 %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授课方式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线下为主，线上为辅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课件下载：课程平台和</a:t>
            </a:r>
            <a:r>
              <a:rPr lang="en-US" altLang="zh-CN" dirty="0">
                <a:latin typeface="Calibri" panose="020F0502020204030204" pitchFamily="34" charset="0"/>
              </a:rPr>
              <a:t>QQ</a:t>
            </a:r>
            <a:r>
              <a:rPr lang="zh-CN" altLang="en-US" dirty="0">
                <a:latin typeface="Calibri" panose="020F0502020204030204" pitchFamily="34" charset="0"/>
              </a:rPr>
              <a:t>群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3000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6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A5B2-5AF2-4959-873B-97F75112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95" y="1763180"/>
            <a:ext cx="7400925" cy="2387600"/>
          </a:xfrm>
        </p:spPr>
        <p:txBody>
          <a:bodyPr anchor="ctr">
            <a:normAutofit/>
          </a:bodyPr>
          <a:lstStyle/>
          <a:p>
            <a:r>
              <a:rPr lang="zh-CN" altLang="en-US" sz="115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568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509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楷体_GB2312</vt:lpstr>
      <vt:lpstr>等线</vt:lpstr>
      <vt:lpstr>黑体</vt:lpstr>
      <vt:lpstr>Arial</vt:lpstr>
      <vt:lpstr>Calibri</vt:lpstr>
      <vt:lpstr>Times New Roman</vt:lpstr>
      <vt:lpstr>Wingdings</vt:lpstr>
      <vt:lpstr>Office 主题​​</vt:lpstr>
      <vt:lpstr>面向对象程序设计（C++） 2023-2024学年 春季学期</vt:lpstr>
      <vt:lpstr>课程介绍 </vt:lpstr>
      <vt:lpstr>课程介绍 </vt:lpstr>
      <vt:lpstr>课程介绍 </vt:lpstr>
      <vt:lpstr>课程介绍 </vt:lpstr>
      <vt:lpstr>课程介绍 </vt:lpstr>
      <vt:lpstr>课程介绍 </vt:lpstr>
      <vt:lpstr>课程介绍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yinran</dc:creator>
  <cp:lastModifiedBy>yinran chen</cp:lastModifiedBy>
  <cp:revision>336</cp:revision>
  <dcterms:created xsi:type="dcterms:W3CDTF">2019-11-13T03:00:52Z</dcterms:created>
  <dcterms:modified xsi:type="dcterms:W3CDTF">2024-02-29T02:06:39Z</dcterms:modified>
</cp:coreProperties>
</file>