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9" r:id="rId3"/>
    <p:sldId id="270" r:id="rId4"/>
    <p:sldId id="262" r:id="rId5"/>
    <p:sldId id="263" r:id="rId6"/>
    <p:sldId id="264" r:id="rId7"/>
    <p:sldId id="282" r:id="rId8"/>
    <p:sldId id="267" r:id="rId9"/>
    <p:sldId id="266" r:id="rId10"/>
    <p:sldId id="280" r:id="rId11"/>
    <p:sldId id="281" r:id="rId12"/>
    <p:sldId id="265" r:id="rId13"/>
    <p:sldId id="277" r:id="rId14"/>
    <p:sldId id="278" r:id="rId15"/>
    <p:sldId id="276" r:id="rId16"/>
    <p:sldId id="27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3333FF"/>
    <a:srgbClr val="0000FF"/>
    <a:srgbClr val="000096"/>
    <a:srgbClr val="FFFF99"/>
    <a:srgbClr val="FFFF00"/>
    <a:srgbClr val="FFFFFF"/>
    <a:srgbClr val="CCFFCC"/>
    <a:srgbClr val="00008E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32" autoAdjust="0"/>
  </p:normalViewPr>
  <p:slideViewPr>
    <p:cSldViewPr snapToGrid="0">
      <p:cViewPr varScale="1">
        <p:scale>
          <a:sx n="72" d="100"/>
          <a:sy n="72" d="100"/>
        </p:scale>
        <p:origin x="9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84E11BE-BC9E-4809-8622-360EE2A4F5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9133FD-B6DD-480C-A07C-27349AEE3D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ADB44-04F4-40CF-9D18-104BE3844352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2C7A99-2E68-4ED5-8FDF-4F1D5F41ED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888231-D52B-4FD4-A1AE-6D964655D3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5E36F-E13D-4CC4-A598-EAFD06659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103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CE257-1405-4E10-BA19-01D66260D5EF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941C8-1C79-4C75-984E-01ECF387D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627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A7CAE-84E5-4186-B103-0C8F3B3BE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3960B4-1214-45DA-855D-20FBE5538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6444E-B4C4-4312-9ED3-B4BB2AFA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9BE7-417A-4497-A599-7DA821A9CC08}" type="datetime1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D4E4B-AD21-4FFF-B2FD-68A1CF3D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D3350-B2B3-4559-A15D-A2C7BC58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50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86956-87BF-42EB-9AAE-DCB6528E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FDB322-61C7-4EC0-926D-31C460537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EE457-2DEE-4B6C-95B8-A13B34805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429B-5C71-4C3A-9182-F6E3112F456D}" type="datetime1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ED871-9A23-4A7F-8D73-93CA3963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09F55A-70D6-4F81-8F0A-1D99221E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80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0BD5BE-681B-4328-923F-AB0C1008F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3EC269-B637-446D-8CD5-707418271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D295D-936B-4A1D-919B-3A6E30C7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4CB5B-00B3-438E-8A2B-6BB4A086DBD6}" type="datetime1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DF43B-30A1-4AA8-968E-BFF99C7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4B0A8-FBFB-43AE-9C41-A3E5A01B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31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DCC2E-7B4C-4E79-B585-C276CF4A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097"/>
            <a:ext cx="10515600" cy="117495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0ED88E-900D-4672-93B8-AAC051FEF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742"/>
            <a:ext cx="10515600" cy="4776222"/>
          </a:xfrm>
        </p:spPr>
        <p:txBody>
          <a:bodyPr/>
          <a:lstStyle>
            <a:lvl1pPr>
              <a:lnSpc>
                <a:spcPct val="120000"/>
              </a:lnSpc>
              <a:defRPr sz="3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76000" indent="-216000">
              <a:lnSpc>
                <a:spcPct val="120000"/>
              </a:lnSpc>
              <a:buFont typeface="Verdana" panose="020B0604030504040204" pitchFamily="34" charset="0"/>
              <a:buChar char="­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64000" indent="-216000">
              <a:lnSpc>
                <a:spcPct val="12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0EF13-964B-40E0-A059-2A1968A8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CD4F-F09D-4B59-A5A5-09378460296A}" type="datetime1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2752A-6F4F-4B62-B779-44ABB1BE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07C3B-D304-4C9F-804E-DB13FF9B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950117"/>
            <a:ext cx="557349" cy="365125"/>
          </a:xfrm>
          <a:noFill/>
        </p:spPr>
        <p:txBody>
          <a:bodyPr/>
          <a:lstStyle>
            <a:lvl1pPr algn="ctr">
              <a:defRPr sz="2400" b="0">
                <a:solidFill>
                  <a:srgbClr val="C00000"/>
                </a:solidFill>
              </a:defRPr>
            </a:lvl1pPr>
          </a:lstStyle>
          <a:p>
            <a:fld id="{353DBB4E-1D55-4CCA-BE4F-A23EE6C282C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​​(S) 11" title="分隔线">
            <a:extLst>
              <a:ext uri="{FF2B5EF4-FFF2-40B4-BE49-F238E27FC236}">
                <a16:creationId xmlns:a16="http://schemas.microsoft.com/office/drawing/2014/main" id="{9C6E0974-E43E-4AB7-9020-0C09EED71CE0}"/>
              </a:ext>
            </a:extLst>
          </p:cNvPr>
          <p:cNvCxnSpPr>
            <a:cxnSpLocks/>
          </p:cNvCxnSpPr>
          <p:nvPr userDrawn="1"/>
        </p:nvCxnSpPr>
        <p:spPr bwMode="ltGray">
          <a:xfrm>
            <a:off x="838200" y="1162118"/>
            <a:ext cx="10548154" cy="0"/>
          </a:xfrm>
          <a:prstGeom prst="line">
            <a:avLst/>
          </a:prstGeom>
          <a:ln w="19050"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57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7F2B1-814D-46DC-B339-D9588B33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EAA6EF-2566-4DA7-9173-0B7E09D02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87882-0C38-41DE-95B7-5BE66E6A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44BB-6341-47AD-BD02-EDE09853434A}" type="datetime1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D2059-C9A8-463D-A975-F75EE923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314C54-378F-442B-AB1C-9A6A17C8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78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90BD1-BD57-4975-9DA3-62394B44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D8516-6770-44D9-995E-A29A9A0D4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D39363-46BB-4474-9373-2C7C0A4BA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B698EF-D6E7-4CD3-8BD2-FB114FE3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4C31-96BD-4502-8E92-C2F0C02E550B}" type="datetime1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09E630-227E-40C8-A8B5-87E8E656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4CB150-FCBD-4B05-9D57-AD24FDC0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25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58652-FC0D-4CAE-AB54-AB95B7BF3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F29E3E-B316-4D4D-8324-D7A5C784A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C84C68-62B8-46A3-B5E9-328732015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B6DB22-833C-4A9A-8F05-A64CB508E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06928B-09D2-451D-9C25-01C4AA1B7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4FD301-81E3-483F-8303-67E77831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AB83-F678-45DA-A193-7025D8476E97}" type="datetime1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C44FB6-1F14-4BC4-A305-9E947EB3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999DC3-8A14-458C-8078-BE0F5A96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61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DD794-4E2A-4361-97EC-FCE120F6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0D058A-F73B-4AAE-B2D5-83C2D988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17D05-B746-40F2-BAEF-E265AF3A3A1E}" type="datetime1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6D89C8-1D0B-4F59-95F0-42C9D169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C8BCE8-4440-428C-A719-AFA669DF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9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A91079-0F79-4173-9E0E-154D6836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4465-6E03-45CB-B932-A9D0DB1B4F7B}" type="datetime1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88B26C-B58F-4736-B4EF-34FECE3C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F4AFB2-A173-4A0B-9B0E-1D8C7011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33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DAAFD-73BE-4BC3-8B04-A566F272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240FD0-7DDD-45C6-8DA7-5D3923AC7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F892F6-4418-490A-B9A3-F78D2120B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C544DB-4958-4263-B2F3-CC60DC8D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2931-54F4-4BED-9679-28EC61918406}" type="datetime1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F769AC-D8EB-46A3-AF72-C3D5972B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154E4B-01F1-4AEB-A497-66427C82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73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69388-11A5-4296-A6E8-1B5E00F2C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AF66B4-3759-4FAC-A9EA-D83C66099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9F0BE3-171B-498C-BC90-63AD2FF89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8B5441-103A-433F-920B-FBFE3EDB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6A2C-6B28-44D1-8D72-3927A613CC46}" type="datetime1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E237DA-CDFD-438B-8E43-5029014B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2DC628-7D80-4747-B3C1-14552BEB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06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8FE384-B438-4925-A658-BF3015E7A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D5AD60-5A0B-4DF6-B878-4A3DEA530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504AB-3552-42F1-8593-07419631A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626D1-0BD6-45E7-A103-8FAE9B6CC827}" type="datetime1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75DD22-F1EF-4758-9DFF-93237B4AE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229C1B-46E7-442B-ADA9-142A35B35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DBB4E-1D55-4CCA-BE4F-A23EE6C282C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E3719BF-807A-4E1D-B6E1-B8E340468AF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922" y="491857"/>
            <a:ext cx="1685375" cy="53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9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uaweicloud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du.hicomputing.huawei.com/learn/courses-list/detail/220317175141934766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opengauss.org/zh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p.weixin.qq.com/s/pdIK8XXTWcAHo3kH0ndf9Q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euler.org/zh/learn/mooc/detail/?id=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B5C50-7ED0-4309-A53E-F79436D36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88837"/>
            <a:ext cx="12192000" cy="2262909"/>
          </a:xfrm>
          <a:noFill/>
        </p:spPr>
        <p:txBody>
          <a:bodyPr anchor="ctr" anchorCtr="1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5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实验一：</a:t>
            </a:r>
            <a:br>
              <a:rPr lang="en-US" altLang="zh-CN" sz="5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5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openGauss</a:t>
            </a:r>
            <a:r>
              <a:rPr lang="zh-CN" altLang="en-US" sz="5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5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ECS</a:t>
            </a:r>
            <a:r>
              <a:rPr lang="zh-CN" altLang="en-US" sz="5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上的安装与配置</a:t>
            </a:r>
            <a:endParaRPr lang="zh-CN" altLang="en-US" sz="54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673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E9EA0-C7C2-4142-900C-98AC5B87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openGauss</a:t>
            </a:r>
            <a:r>
              <a:rPr lang="zh-CN" altLang="en-US"/>
              <a:t>的客户端工具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BA561-3FE3-4A80-9CB2-106939ABF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742"/>
            <a:ext cx="10515600" cy="4096291"/>
          </a:xfrm>
        </p:spPr>
        <p:txBody>
          <a:bodyPr>
            <a:normAutofit/>
          </a:bodyPr>
          <a:lstStyle/>
          <a:p>
            <a:r>
              <a:rPr lang="zh-CN" altLang="en-US"/>
              <a:t>对</a:t>
            </a:r>
            <a:r>
              <a:rPr lang="en-US" altLang="zh-CN"/>
              <a:t>openGauss</a:t>
            </a:r>
            <a:r>
              <a:rPr lang="zh-CN" altLang="en-US"/>
              <a:t>进行安装配置前首先需要登录到</a:t>
            </a:r>
            <a:r>
              <a:rPr lang="en-US" altLang="zh-CN"/>
              <a:t>ECS</a:t>
            </a:r>
            <a:r>
              <a:rPr lang="zh-CN" altLang="en-US"/>
              <a:t>服务器。</a:t>
            </a:r>
            <a:endParaRPr lang="en-US" altLang="zh-CN"/>
          </a:p>
          <a:p>
            <a:r>
              <a:rPr lang="zh-CN" altLang="en-US"/>
              <a:t>登录</a:t>
            </a:r>
            <a:r>
              <a:rPr lang="en-US" altLang="zh-CN"/>
              <a:t>ECS</a:t>
            </a:r>
            <a:r>
              <a:rPr lang="zh-CN" altLang="en-US"/>
              <a:t>服务器的工具可分为两类：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cloudshell</a:t>
            </a:r>
            <a:r>
              <a:rPr lang="zh-CN" altLang="en-US"/>
              <a:t>（华为提供的</a:t>
            </a:r>
            <a:r>
              <a:rPr lang="en-US" altLang="zh-CN"/>
              <a:t>web</a:t>
            </a:r>
            <a:r>
              <a:rPr lang="zh-CN" altLang="en-US"/>
              <a:t>方式，速度取决于你的网速和稳定性）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Putty</a:t>
            </a:r>
            <a:r>
              <a:rPr lang="zh-CN" altLang="en-US"/>
              <a:t>（免费的第三方工具）或</a:t>
            </a:r>
            <a:r>
              <a:rPr lang="en-US" altLang="zh-CN">
                <a:solidFill>
                  <a:srgbClr val="FF0000"/>
                </a:solidFill>
              </a:rPr>
              <a:t>Xshell</a:t>
            </a:r>
            <a:r>
              <a:rPr lang="zh-CN" altLang="en-US"/>
              <a:t>（收费，但对个人使用免费，</a:t>
            </a:r>
            <a:r>
              <a:rPr lang="zh-CN" altLang="en-US">
                <a:solidFill>
                  <a:srgbClr val="FF0000"/>
                </a:solidFill>
              </a:rPr>
              <a:t>建议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cloudshell</a:t>
            </a:r>
            <a:r>
              <a:rPr lang="zh-CN" altLang="en-US"/>
              <a:t>登录</a:t>
            </a:r>
            <a:r>
              <a:rPr lang="en-US" altLang="zh-CN"/>
              <a:t>ECS</a:t>
            </a:r>
            <a:r>
              <a:rPr lang="zh-CN" altLang="en-US"/>
              <a:t>服务器的方法：</a:t>
            </a:r>
            <a:endParaRPr lang="en-US" altLang="zh-CN"/>
          </a:p>
          <a:p>
            <a:pPr lvl="1"/>
            <a:r>
              <a:rPr lang="zh-CN" altLang="en-US"/>
              <a:t>购买</a:t>
            </a:r>
            <a:r>
              <a:rPr lang="en-US" altLang="zh-CN"/>
              <a:t>ECS</a:t>
            </a:r>
            <a:r>
              <a:rPr lang="zh-CN" altLang="en-US"/>
              <a:t>之后，查看其运行状况，应保证其处于运行之中。</a:t>
            </a:r>
            <a:endParaRPr lang="en-US" altLang="zh-CN"/>
          </a:p>
          <a:p>
            <a:pPr lvl="1"/>
            <a:r>
              <a:rPr lang="zh-CN" altLang="en-US"/>
              <a:t>选择购买的</a:t>
            </a:r>
            <a:r>
              <a:rPr lang="en-US" altLang="zh-CN"/>
              <a:t>ECS</a:t>
            </a:r>
            <a:r>
              <a:rPr lang="zh-CN" altLang="en-US"/>
              <a:t>，在其条目的右边点击</a:t>
            </a:r>
            <a:r>
              <a:rPr lang="en-US" altLang="zh-CN"/>
              <a:t>【</a:t>
            </a:r>
            <a:r>
              <a:rPr lang="zh-CN" altLang="en-US"/>
              <a:t>远程登录</a:t>
            </a:r>
            <a:r>
              <a:rPr lang="en-US" altLang="zh-CN"/>
              <a:t>】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48D04F-5CD2-4DAC-928D-69AD8D69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13F373-D4D0-400F-9254-0A69BDC04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21" y="5497033"/>
            <a:ext cx="11546958" cy="10194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109ED094-1726-4F7A-89D8-917FFAA21488}"/>
              </a:ext>
            </a:extLst>
          </p:cNvPr>
          <p:cNvSpPr/>
          <p:nvPr/>
        </p:nvSpPr>
        <p:spPr>
          <a:xfrm rot="18395794">
            <a:off x="10504153" y="5824900"/>
            <a:ext cx="248187" cy="363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674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E8BDD61-E029-4418-A9EF-4DF0308F4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07" r="1613"/>
          <a:stretch/>
        </p:blipFill>
        <p:spPr>
          <a:xfrm>
            <a:off x="1520455" y="366823"/>
            <a:ext cx="6634410" cy="61243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8B36F4C3-130B-4D01-87C3-1157FA689C4C}"/>
              </a:ext>
            </a:extLst>
          </p:cNvPr>
          <p:cNvSpPr/>
          <p:nvPr/>
        </p:nvSpPr>
        <p:spPr>
          <a:xfrm rot="7406671">
            <a:off x="3104707" y="1658679"/>
            <a:ext cx="404037" cy="723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5122A7-E81C-497C-ACF1-D7319943A621}"/>
              </a:ext>
            </a:extLst>
          </p:cNvPr>
          <p:cNvSpPr/>
          <p:nvPr/>
        </p:nvSpPr>
        <p:spPr>
          <a:xfrm>
            <a:off x="1754371" y="3604437"/>
            <a:ext cx="3668232" cy="119084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BA2B02-1403-422A-A9F0-46330EDB9CB4}"/>
              </a:ext>
            </a:extLst>
          </p:cNvPr>
          <p:cNvSpPr txBox="1"/>
          <p:nvPr/>
        </p:nvSpPr>
        <p:spPr>
          <a:xfrm>
            <a:off x="6021901" y="3118386"/>
            <a:ext cx="2094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putty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Xshell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则不用在上一步点击远程登录，直接打开它们，输入正确的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地址、用户名和密码。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3E19C10-B25B-482B-A501-93D9429EA22F}"/>
              </a:ext>
            </a:extLst>
          </p:cNvPr>
          <p:cNvSpPr/>
          <p:nvPr/>
        </p:nvSpPr>
        <p:spPr>
          <a:xfrm rot="10493438">
            <a:off x="5494450" y="3592475"/>
            <a:ext cx="472997" cy="3827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6A5D94-0348-4812-9644-918488816896}"/>
              </a:ext>
            </a:extLst>
          </p:cNvPr>
          <p:cNvSpPr txBox="1"/>
          <p:nvPr/>
        </p:nvSpPr>
        <p:spPr>
          <a:xfrm>
            <a:off x="8193214" y="3276029"/>
            <a:ext cx="3194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实验中可能用到的工具已放在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ftp【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目录的子目录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相关工具软件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24295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1E82C-D393-48A4-AE28-DFEB3797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资源使用费用相关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35B0C-E518-4951-84A0-1952646B5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按需购买符合规格的弹性云服务器</a:t>
            </a:r>
            <a:r>
              <a:rPr lang="en-US" altLang="zh-CN" dirty="0"/>
              <a:t>(</a:t>
            </a:r>
            <a:r>
              <a:rPr lang="en-US" altLang="zh-CN" dirty="0" err="1"/>
              <a:t>ecs</a:t>
            </a:r>
            <a:r>
              <a:rPr lang="en-US" altLang="zh-CN" dirty="0"/>
              <a:t>)</a:t>
            </a:r>
            <a:r>
              <a:rPr lang="zh-CN" altLang="en-US" dirty="0"/>
              <a:t>每小时</a:t>
            </a:r>
            <a:r>
              <a:rPr lang="en-US" altLang="zh-CN" dirty="0">
                <a:solidFill>
                  <a:srgbClr val="FF0000"/>
                </a:solidFill>
              </a:rPr>
              <a:t>0.3388</a:t>
            </a:r>
            <a:r>
              <a:rPr lang="zh-CN" altLang="en-US" dirty="0"/>
              <a:t>元，弹性公网</a:t>
            </a:r>
            <a:r>
              <a:rPr lang="en-US" altLang="zh-CN" dirty="0"/>
              <a:t>IP 0.8</a:t>
            </a:r>
            <a:r>
              <a:rPr lang="zh-CN" altLang="en-US" dirty="0"/>
              <a:t>元</a:t>
            </a:r>
            <a:r>
              <a:rPr lang="en-US" altLang="zh-CN" dirty="0"/>
              <a:t>/GB</a:t>
            </a:r>
            <a:r>
              <a:rPr lang="zh-CN" altLang="en-US" dirty="0"/>
              <a:t>（一般不会超过</a:t>
            </a:r>
            <a:r>
              <a:rPr lang="en-US" altLang="zh-CN" dirty="0"/>
              <a:t>1GB</a:t>
            </a:r>
            <a:r>
              <a:rPr lang="zh-CN" altLang="en-US" dirty="0"/>
              <a:t>的流量），所以可以按照每小时</a:t>
            </a:r>
            <a:r>
              <a:rPr lang="en-US" altLang="zh-CN" dirty="0"/>
              <a:t>0.3388</a:t>
            </a:r>
            <a:r>
              <a:rPr lang="zh-CN" altLang="en-US" dirty="0"/>
              <a:t>元计算。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不使用的时候选择关闭弹性云服务器</a:t>
            </a:r>
            <a:r>
              <a:rPr lang="zh-CN" altLang="en-US" dirty="0"/>
              <a:t>，则只需要支付云硬盘</a:t>
            </a:r>
            <a:r>
              <a:rPr lang="en-US" altLang="zh-CN" dirty="0"/>
              <a:t>EVS(</a:t>
            </a:r>
            <a:r>
              <a:rPr lang="zh-CN" altLang="en-US" dirty="0"/>
              <a:t>通用性</a:t>
            </a:r>
            <a:r>
              <a:rPr lang="en-US" altLang="zh-CN" dirty="0"/>
              <a:t>SSD|40GB)</a:t>
            </a:r>
            <a:r>
              <a:rPr lang="zh-CN" altLang="en-US" dirty="0"/>
              <a:t>的费用，云硬盘每</a:t>
            </a:r>
            <a:r>
              <a:rPr lang="en-US" altLang="zh-CN" dirty="0"/>
              <a:t>GB</a:t>
            </a:r>
            <a:r>
              <a:rPr lang="zh-CN" altLang="en-US" dirty="0"/>
              <a:t>每小时</a:t>
            </a:r>
            <a:r>
              <a:rPr lang="en-US" altLang="zh-CN" dirty="0"/>
              <a:t>0.00097</a:t>
            </a:r>
            <a:r>
              <a:rPr lang="zh-CN" altLang="en-US" dirty="0"/>
              <a:t>元。</a:t>
            </a:r>
            <a:r>
              <a:rPr lang="en-US" altLang="zh-CN" dirty="0"/>
              <a:t>40GB</a:t>
            </a:r>
            <a:r>
              <a:rPr lang="zh-CN" altLang="en-US" dirty="0"/>
              <a:t>的云硬盘</a:t>
            </a:r>
            <a:r>
              <a:rPr lang="en-US" altLang="zh-CN" dirty="0"/>
              <a:t>1</a:t>
            </a:r>
            <a:r>
              <a:rPr lang="zh-CN" altLang="en-US" dirty="0"/>
              <a:t>小时的费用为</a:t>
            </a:r>
            <a:r>
              <a:rPr lang="en-US" altLang="zh-CN" dirty="0"/>
              <a:t>0.0388</a:t>
            </a:r>
            <a:r>
              <a:rPr lang="zh-CN" altLang="en-US" dirty="0"/>
              <a:t>元。</a:t>
            </a:r>
          </a:p>
          <a:p>
            <a:endParaRPr lang="zh-CN" altLang="en-US" dirty="0"/>
          </a:p>
          <a:p>
            <a:r>
              <a:rPr lang="zh-CN" altLang="en-US" dirty="0"/>
              <a:t>所以使用弹性云服务器 </a:t>
            </a:r>
            <a:r>
              <a:rPr lang="en-US" altLang="zh-CN" dirty="0">
                <a:solidFill>
                  <a:srgbClr val="FF0000"/>
                </a:solidFill>
              </a:rPr>
              <a:t>0.3388</a:t>
            </a:r>
            <a:r>
              <a:rPr lang="zh-CN" altLang="en-US" dirty="0">
                <a:solidFill>
                  <a:srgbClr val="FF0000"/>
                </a:solidFill>
              </a:rPr>
              <a:t>元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小时</a:t>
            </a:r>
            <a:r>
              <a:rPr lang="zh-CN" altLang="en-US" dirty="0"/>
              <a:t>，关闭弹性云服务器 </a:t>
            </a:r>
            <a:r>
              <a:rPr lang="en-US" altLang="zh-CN" dirty="0">
                <a:solidFill>
                  <a:srgbClr val="FF0000"/>
                </a:solidFill>
              </a:rPr>
              <a:t>0.0388</a:t>
            </a:r>
            <a:r>
              <a:rPr lang="zh-CN" altLang="en-US" dirty="0">
                <a:solidFill>
                  <a:srgbClr val="FF0000"/>
                </a:solidFill>
              </a:rPr>
              <a:t>元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小时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>
                <a:solidFill>
                  <a:srgbClr val="FF0000"/>
                </a:solidFill>
              </a:rPr>
              <a:t>不用时应及时</a:t>
            </a:r>
            <a:r>
              <a:rPr lang="zh-CN" altLang="en-US" dirty="0">
                <a:solidFill>
                  <a:srgbClr val="FF0000"/>
                </a:solidFill>
              </a:rPr>
              <a:t>关闭弹性云</a:t>
            </a:r>
            <a:r>
              <a:rPr lang="zh-CN" altLang="en-US">
                <a:solidFill>
                  <a:srgbClr val="FF0000"/>
                </a:solidFill>
              </a:rPr>
              <a:t>服务器，否则可能导致代金券不够。课程结束后应彻底</a:t>
            </a:r>
            <a:r>
              <a:rPr lang="zh-CN" altLang="en-US" dirty="0">
                <a:solidFill>
                  <a:srgbClr val="FF0000"/>
                </a:solidFill>
              </a:rPr>
              <a:t>删除资源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代金券到账后如果需要购买云资源请务必在</a:t>
            </a:r>
            <a:r>
              <a:rPr lang="zh-CN" altLang="en-US" dirty="0">
                <a:solidFill>
                  <a:srgbClr val="FF0000"/>
                </a:solidFill>
              </a:rPr>
              <a:t>费用中心</a:t>
            </a:r>
            <a:r>
              <a:rPr lang="en-US" altLang="zh-CN" dirty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代金券 中点击 “立即使用”</a:t>
            </a:r>
            <a:r>
              <a:rPr lang="zh-CN" altLang="en-US" dirty="0"/>
              <a:t>，勾选后确认使用。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EA5F12-C496-4A2F-B9CB-F7E63765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317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AA379-C952-4EC4-BAA7-D71365FD6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关机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开机</a:t>
            </a:r>
            <a:r>
              <a:rPr lang="zh-CN" altLang="en-US"/>
              <a:t>：节省费用的方法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DE304E-F969-428D-BB0B-BB3EF3A33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若想以最低成本保留已搭建好的实验环境并在需要的时候快速使用</a:t>
            </a:r>
            <a:r>
              <a:rPr lang="en-US" altLang="zh-CN"/>
              <a:t>openGauss</a:t>
            </a:r>
            <a:r>
              <a:rPr lang="zh-CN" altLang="en-US"/>
              <a:t>，最佳方法是通过</a:t>
            </a:r>
            <a:r>
              <a:rPr lang="en-US" altLang="zh-CN">
                <a:solidFill>
                  <a:srgbClr val="FF0000"/>
                </a:solidFill>
              </a:rPr>
              <a:t>[</a:t>
            </a:r>
            <a:r>
              <a:rPr lang="zh-CN" altLang="en-US">
                <a:solidFill>
                  <a:srgbClr val="FF0000"/>
                </a:solidFill>
              </a:rPr>
              <a:t>关机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开机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r>
              <a:rPr lang="zh-CN" altLang="en-US"/>
              <a:t>操作实现。</a:t>
            </a:r>
            <a:endParaRPr lang="en-US" altLang="zh-CN"/>
          </a:p>
          <a:p>
            <a:pPr marL="0" indent="0">
              <a:buNone/>
            </a:pPr>
            <a:endParaRPr lang="en-US" altLang="zh-CN" sz="700"/>
          </a:p>
          <a:p>
            <a:r>
              <a:rPr lang="zh-CN" altLang="en-US"/>
              <a:t>步骤：</a:t>
            </a:r>
            <a:endParaRPr lang="en-US" altLang="zh-CN"/>
          </a:p>
          <a:p>
            <a:pPr lvl="1"/>
            <a:r>
              <a:rPr lang="zh-CN" altLang="en-US"/>
              <a:t>登录华为云</a:t>
            </a:r>
            <a:endParaRPr lang="en-US" altLang="zh-CN"/>
          </a:p>
          <a:p>
            <a:pPr lvl="1"/>
            <a:r>
              <a:rPr lang="zh-CN" altLang="en-US"/>
              <a:t>依次点击</a:t>
            </a:r>
            <a:r>
              <a:rPr lang="en-US" altLang="zh-CN"/>
              <a:t>【</a:t>
            </a:r>
            <a:r>
              <a:rPr lang="zh-CN" altLang="en-US"/>
              <a:t>控制台</a:t>
            </a:r>
            <a:r>
              <a:rPr lang="en-US" altLang="zh-CN"/>
              <a:t>】&gt;【</a:t>
            </a:r>
            <a:r>
              <a:rPr lang="zh-CN" altLang="en-US"/>
              <a:t>弹性云服务器</a:t>
            </a:r>
            <a:r>
              <a:rPr lang="en-US" altLang="zh-CN"/>
              <a:t>】</a:t>
            </a:r>
          </a:p>
          <a:p>
            <a:pPr lvl="1"/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C416CE-64E9-4F94-926A-0EFA87C1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F7E0649-6359-4274-9D45-D2EB97FC4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583" y="3524750"/>
            <a:ext cx="3381847" cy="2381582"/>
          </a:xfrm>
          <a:prstGeom prst="rect">
            <a:avLst/>
          </a:prstGeom>
        </p:spPr>
      </p:pic>
      <p:sp>
        <p:nvSpPr>
          <p:cNvPr id="11" name="箭头: 下 10">
            <a:extLst>
              <a:ext uri="{FF2B5EF4-FFF2-40B4-BE49-F238E27FC236}">
                <a16:creationId xmlns:a16="http://schemas.microsoft.com/office/drawing/2014/main" id="{C5FFE11D-D8A9-4271-9B52-4734A664567C}"/>
              </a:ext>
            </a:extLst>
          </p:cNvPr>
          <p:cNvSpPr/>
          <p:nvPr/>
        </p:nvSpPr>
        <p:spPr>
          <a:xfrm rot="10800000">
            <a:off x="8743506" y="5754569"/>
            <a:ext cx="287079" cy="5741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5E1CE77C-9154-43EA-B1C0-F4309856162B}"/>
              </a:ext>
            </a:extLst>
          </p:cNvPr>
          <p:cNvSpPr/>
          <p:nvPr/>
        </p:nvSpPr>
        <p:spPr>
          <a:xfrm>
            <a:off x="8887045" y="3040912"/>
            <a:ext cx="287079" cy="574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087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内容占位符 4">
            <a:extLst>
              <a:ext uri="{FF2B5EF4-FFF2-40B4-BE49-F238E27FC236}">
                <a16:creationId xmlns:a16="http://schemas.microsoft.com/office/drawing/2014/main" id="{C6D2BF07-E133-4AF2-8F9B-4479D470A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285" y="328756"/>
            <a:ext cx="11445430" cy="2727513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BD014B02-EBE6-4868-A4F3-48F2315D870E}"/>
              </a:ext>
            </a:extLst>
          </p:cNvPr>
          <p:cNvSpPr/>
          <p:nvPr/>
        </p:nvSpPr>
        <p:spPr>
          <a:xfrm rot="10571165">
            <a:off x="829312" y="2891818"/>
            <a:ext cx="382772" cy="370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7A94845C-CF54-4E93-BB94-A289053AAFB2}"/>
              </a:ext>
            </a:extLst>
          </p:cNvPr>
          <p:cNvSpPr/>
          <p:nvPr/>
        </p:nvSpPr>
        <p:spPr>
          <a:xfrm rot="1520667">
            <a:off x="1669312" y="855330"/>
            <a:ext cx="297711" cy="499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017A34-275D-4CA5-9F1A-5F56E2F456DA}"/>
              </a:ext>
            </a:extLst>
          </p:cNvPr>
          <p:cNvSpPr txBox="1"/>
          <p:nvPr/>
        </p:nvSpPr>
        <p:spPr>
          <a:xfrm>
            <a:off x="817411" y="3188728"/>
            <a:ext cx="10557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ecs</a:t>
            </a:r>
            <a:r>
              <a:rPr lang="zh-CN" altLang="en-US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处于运行状态，关机操作：依次勾选</a:t>
            </a:r>
            <a:r>
              <a:rPr lang="en-US" altLang="zh-CN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ecs</a:t>
            </a:r>
            <a:r>
              <a:rPr lang="zh-CN" altLang="en-US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 </a:t>
            </a:r>
            <a:r>
              <a:rPr lang="en-US" altLang="zh-CN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关机</a:t>
            </a:r>
            <a:r>
              <a:rPr lang="en-US" altLang="zh-CN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关机</a:t>
            </a:r>
            <a:r>
              <a:rPr lang="en-US" altLang="zh-CN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页面，点击</a:t>
            </a:r>
            <a:r>
              <a:rPr lang="en-US" altLang="zh-CN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完成关机。</a:t>
            </a:r>
            <a:endParaRPr lang="en-US" altLang="zh-CN" sz="240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内容占位符 4">
            <a:extLst>
              <a:ext uri="{FF2B5EF4-FFF2-40B4-BE49-F238E27FC236}">
                <a16:creationId xmlns:a16="http://schemas.microsoft.com/office/drawing/2014/main" id="{B27F68CB-7B3B-46D2-B866-F60F2182A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86" y="4019725"/>
            <a:ext cx="11445429" cy="2071148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18" name="箭头: 下 17">
            <a:extLst>
              <a:ext uri="{FF2B5EF4-FFF2-40B4-BE49-F238E27FC236}">
                <a16:creationId xmlns:a16="http://schemas.microsoft.com/office/drawing/2014/main" id="{8B3FD2BF-8699-4891-89D3-6B8B09D13D83}"/>
              </a:ext>
            </a:extLst>
          </p:cNvPr>
          <p:cNvSpPr/>
          <p:nvPr/>
        </p:nvSpPr>
        <p:spPr>
          <a:xfrm rot="2198216">
            <a:off x="5358810" y="5207506"/>
            <a:ext cx="244549" cy="5103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6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FF4A272-7A6F-49C5-A557-604AD1C38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84" y="194629"/>
            <a:ext cx="11597784" cy="2367817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FD5954B-5EA7-43D4-BCFE-F515D3457F2A}"/>
              </a:ext>
            </a:extLst>
          </p:cNvPr>
          <p:cNvSpPr txBox="1"/>
          <p:nvPr/>
        </p:nvSpPr>
        <p:spPr>
          <a:xfrm>
            <a:off x="679187" y="2682329"/>
            <a:ext cx="10557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开机操作与关机操作类似。只有在关机状态下才可以执行开机操作。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E5A3DA1C-F159-48CE-8316-BDA4094A9211}"/>
              </a:ext>
            </a:extLst>
          </p:cNvPr>
          <p:cNvSpPr/>
          <p:nvPr/>
        </p:nvSpPr>
        <p:spPr>
          <a:xfrm>
            <a:off x="479631" y="194629"/>
            <a:ext cx="308345" cy="5815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7B649814-9364-4363-8DA1-046C1FAE980D}"/>
              </a:ext>
            </a:extLst>
          </p:cNvPr>
          <p:cNvSpPr/>
          <p:nvPr/>
        </p:nvSpPr>
        <p:spPr>
          <a:xfrm rot="10800000">
            <a:off x="479630" y="2315824"/>
            <a:ext cx="308345" cy="5815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8711096-7D5A-4F6B-8B71-937B4D639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034" y="2583762"/>
            <a:ext cx="1676634" cy="427423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12190C9-2CB3-4BE4-AFDD-2277981CE523}"/>
              </a:ext>
            </a:extLst>
          </p:cNvPr>
          <p:cNvSpPr txBox="1"/>
          <p:nvPr/>
        </p:nvSpPr>
        <p:spPr>
          <a:xfrm>
            <a:off x="633803" y="3429000"/>
            <a:ext cx="10557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开机与关机也可以通过点击</a:t>
            </a:r>
            <a:r>
              <a:rPr lang="en-US" altLang="zh-CN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ecs</a:t>
            </a:r>
            <a:r>
              <a:rPr lang="zh-CN" altLang="en-US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后面的</a:t>
            </a:r>
            <a:r>
              <a:rPr lang="en-US" altLang="zh-CN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…】</a:t>
            </a:r>
            <a:r>
              <a:rPr lang="zh-CN" altLang="en-US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完成。</a:t>
            </a:r>
            <a:endParaRPr lang="en-US" altLang="zh-CN" sz="240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ecs</a:t>
            </a:r>
            <a:r>
              <a:rPr lang="zh-CN" altLang="en-US" sz="24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的其它操作，如重启、密码重置、删除等都可以类似完成。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06DE01AC-2AD4-42E6-B3C2-31ACF541F4F1}"/>
              </a:ext>
            </a:extLst>
          </p:cNvPr>
          <p:cNvSpPr/>
          <p:nvPr/>
        </p:nvSpPr>
        <p:spPr>
          <a:xfrm>
            <a:off x="11010316" y="2509098"/>
            <a:ext cx="452097" cy="676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B19F9E45-CB95-41ED-87B6-AF575B03479D}"/>
              </a:ext>
            </a:extLst>
          </p:cNvPr>
          <p:cNvSpPr/>
          <p:nvPr/>
        </p:nvSpPr>
        <p:spPr>
          <a:xfrm>
            <a:off x="9654363" y="3870169"/>
            <a:ext cx="574158" cy="263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7C4C1F56-8138-47AD-87D3-1BCDD373891D}"/>
              </a:ext>
            </a:extLst>
          </p:cNvPr>
          <p:cNvSpPr/>
          <p:nvPr/>
        </p:nvSpPr>
        <p:spPr>
          <a:xfrm>
            <a:off x="9654363" y="4199989"/>
            <a:ext cx="574158" cy="263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DA5050A7-8CF4-4FB8-B91C-803B49F1E65D}"/>
              </a:ext>
            </a:extLst>
          </p:cNvPr>
          <p:cNvSpPr/>
          <p:nvPr/>
        </p:nvSpPr>
        <p:spPr>
          <a:xfrm>
            <a:off x="9654363" y="4504293"/>
            <a:ext cx="574158" cy="263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BDFA8817-3E98-4586-A33D-C6FCAF31342C}"/>
              </a:ext>
            </a:extLst>
          </p:cNvPr>
          <p:cNvSpPr/>
          <p:nvPr/>
        </p:nvSpPr>
        <p:spPr>
          <a:xfrm>
            <a:off x="9654363" y="4806808"/>
            <a:ext cx="574158" cy="263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84C6CF95-44BD-4A5D-A368-E00BB43DBD72}"/>
              </a:ext>
            </a:extLst>
          </p:cNvPr>
          <p:cNvSpPr/>
          <p:nvPr/>
        </p:nvSpPr>
        <p:spPr>
          <a:xfrm>
            <a:off x="9654363" y="5700559"/>
            <a:ext cx="574158" cy="263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38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088C4-486F-4E4E-BE15-B8EF5708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查看费用使用情况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A423A-5890-4205-94DC-ED7B4CA69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可以通过费用中心查看费用使用情况。</a:t>
            </a:r>
            <a:endParaRPr lang="en-US" altLang="zh-CN"/>
          </a:p>
          <a:p>
            <a:r>
              <a:rPr lang="zh-CN" altLang="en-US"/>
              <a:t>步骤：</a:t>
            </a:r>
            <a:endParaRPr lang="en-US" altLang="zh-CN"/>
          </a:p>
          <a:p>
            <a:pPr lvl="1"/>
            <a:r>
              <a:rPr lang="zh-CN" altLang="en-US"/>
              <a:t>登录华为云</a:t>
            </a:r>
            <a:endParaRPr lang="en-US" altLang="zh-CN"/>
          </a:p>
          <a:p>
            <a:pPr lvl="1"/>
            <a:r>
              <a:rPr lang="zh-CN" altLang="en-US"/>
              <a:t>在页面的右边找到、点击、进入</a:t>
            </a:r>
            <a:r>
              <a:rPr lang="en-US" altLang="zh-CN"/>
              <a:t>[</a:t>
            </a:r>
            <a:r>
              <a:rPr lang="zh-CN" altLang="en-US"/>
              <a:t>费用中心</a:t>
            </a:r>
            <a:r>
              <a:rPr lang="en-US" altLang="zh-CN"/>
              <a:t>]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656BC4-929B-4C6C-B829-2E0133D1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0B855C5-46D5-47B4-9E70-2283F7BD1438}"/>
              </a:ext>
            </a:extLst>
          </p:cNvPr>
          <p:cNvGrpSpPr/>
          <p:nvPr/>
        </p:nvGrpSpPr>
        <p:grpSpPr>
          <a:xfrm>
            <a:off x="7350015" y="2368417"/>
            <a:ext cx="3920496" cy="1420436"/>
            <a:chOff x="7275587" y="3277517"/>
            <a:chExt cx="3920496" cy="142043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7AF0711-AB05-4ED0-81AD-BB22AAC17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75587" y="3788853"/>
              <a:ext cx="3920496" cy="909100"/>
            </a:xfrm>
            <a:prstGeom prst="rect">
              <a:avLst/>
            </a:prstGeom>
          </p:spPr>
        </p:pic>
        <p:sp>
          <p:nvSpPr>
            <p:cNvPr id="7" name="箭头: 下 6">
              <a:extLst>
                <a:ext uri="{FF2B5EF4-FFF2-40B4-BE49-F238E27FC236}">
                  <a16:creationId xmlns:a16="http://schemas.microsoft.com/office/drawing/2014/main" id="{C81520C0-FD33-417A-9A2F-139EED449A97}"/>
                </a:ext>
              </a:extLst>
            </p:cNvPr>
            <p:cNvSpPr/>
            <p:nvPr/>
          </p:nvSpPr>
          <p:spPr>
            <a:xfrm>
              <a:off x="10473068" y="3277517"/>
              <a:ext cx="435935" cy="6334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内容占位符 8">
            <a:extLst>
              <a:ext uri="{FF2B5EF4-FFF2-40B4-BE49-F238E27FC236}">
                <a16:creationId xmlns:a16="http://schemas.microsoft.com/office/drawing/2014/main" id="{6F548709-B074-48FF-ABD3-9F24F8D58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69590"/>
            <a:ext cx="10515600" cy="24519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B292DC6-30C6-463D-8914-49BEE43821B0}"/>
              </a:ext>
            </a:extLst>
          </p:cNvPr>
          <p:cNvSpPr txBox="1"/>
          <p:nvPr/>
        </p:nvSpPr>
        <p:spPr>
          <a:xfrm>
            <a:off x="8780722" y="4582594"/>
            <a:ext cx="257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一个小时</a:t>
            </a:r>
            <a:r>
              <a:rPr lang="en-US" altLang="zh-CN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分钱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00C11462-6C8A-4024-B9F4-0BCE1711AF00}"/>
              </a:ext>
            </a:extLst>
          </p:cNvPr>
          <p:cNvSpPr/>
          <p:nvPr/>
        </p:nvSpPr>
        <p:spPr>
          <a:xfrm>
            <a:off x="10302949" y="5105814"/>
            <a:ext cx="244547" cy="3514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40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5F44A-7EBA-41E3-8F64-955C5899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113D7-62AE-46E5-ADA4-B01B72FDA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熟悉和掌握</a:t>
            </a:r>
            <a:r>
              <a:rPr lang="en-US" altLang="zh-CN" dirty="0" err="1"/>
              <a:t>openGauss</a:t>
            </a:r>
            <a:r>
              <a:rPr lang="zh-CN" altLang="en-US" dirty="0"/>
              <a:t>数据库的相关概念和技术</a:t>
            </a:r>
            <a:endParaRPr lang="en-US" altLang="zh-CN" dirty="0"/>
          </a:p>
          <a:p>
            <a:r>
              <a:rPr lang="zh-CN" altLang="en-US" dirty="0"/>
              <a:t>熟悉和掌握数据库连接工具</a:t>
            </a:r>
            <a:r>
              <a:rPr lang="en-US" altLang="zh-CN" dirty="0" err="1"/>
              <a:t>gsql</a:t>
            </a:r>
            <a:r>
              <a:rPr lang="zh-CN" altLang="en-US" dirty="0"/>
              <a:t>的使用</a:t>
            </a:r>
            <a:endParaRPr lang="en-US" altLang="zh-CN" dirty="0"/>
          </a:p>
          <a:p>
            <a:r>
              <a:rPr lang="zh-CN" altLang="en-US" dirty="0"/>
              <a:t>了解数据库连接工具</a:t>
            </a:r>
            <a:r>
              <a:rPr lang="en-US" altLang="zh-CN" dirty="0"/>
              <a:t>Data Studio</a:t>
            </a:r>
            <a:r>
              <a:rPr lang="zh-CN" altLang="en-US" dirty="0"/>
              <a:t>工具的使用</a:t>
            </a:r>
            <a:endParaRPr lang="en-US" altLang="zh-CN" dirty="0"/>
          </a:p>
          <a:p>
            <a:r>
              <a:rPr lang="zh-CN" altLang="en-US" dirty="0"/>
              <a:t>熟悉和掌握</a:t>
            </a:r>
            <a:r>
              <a:rPr lang="en-US" altLang="zh-CN" dirty="0" err="1"/>
              <a:t>openEuler</a:t>
            </a:r>
            <a:r>
              <a:rPr lang="zh-CN" altLang="en-US" dirty="0"/>
              <a:t>操作系统的的基本概念和命令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2E0598-C789-4C6E-8D44-65C725AF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67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5A0EF-6B07-40F8-BA94-8ED6C3D2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283AE-7AB3-4090-9FF7-292A9BD6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自行完成实验内容，无须提交实验报告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C4DA2-A57B-46C0-9BED-FC283A6C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3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FDCE6-316D-48AE-BECB-F1D778EE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700C5-9548-460B-BA0B-2FEF49BD2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资源使用须知</a:t>
            </a:r>
            <a:endParaRPr lang="en-US" altLang="zh-CN" dirty="0"/>
          </a:p>
          <a:p>
            <a:pPr lvl="1"/>
            <a:r>
              <a:rPr lang="zh-CN" altLang="en-US" dirty="0"/>
              <a:t>华为云账户的注册和认证</a:t>
            </a:r>
            <a:endParaRPr lang="en-US" altLang="zh-CN" dirty="0"/>
          </a:p>
          <a:p>
            <a:pPr lvl="1"/>
            <a:r>
              <a:rPr lang="zh-CN" altLang="en-US" dirty="0"/>
              <a:t>数据库课程资料和安装流程</a:t>
            </a:r>
            <a:endParaRPr lang="en-US" altLang="zh-CN" dirty="0"/>
          </a:p>
          <a:p>
            <a:pPr lvl="1"/>
            <a:r>
              <a:rPr lang="zh-CN" altLang="en-US" dirty="0"/>
              <a:t>高校“智能基座”项目</a:t>
            </a:r>
            <a:endParaRPr lang="en-US" altLang="zh-CN" dirty="0"/>
          </a:p>
          <a:p>
            <a:pPr lvl="1"/>
            <a:r>
              <a:rPr lang="en-US" altLang="zh-CN" dirty="0" err="1"/>
              <a:t>openGauss</a:t>
            </a:r>
            <a:r>
              <a:rPr lang="zh-CN" altLang="en-US" dirty="0"/>
              <a:t>社区</a:t>
            </a:r>
            <a:endParaRPr lang="en-US" altLang="zh-CN" dirty="0"/>
          </a:p>
          <a:p>
            <a:pPr lvl="1"/>
            <a:r>
              <a:rPr lang="zh-CN" altLang="en-US" dirty="0"/>
              <a:t>资源使用费用相关</a:t>
            </a:r>
            <a:endParaRPr lang="en-US" altLang="zh-CN" dirty="0"/>
          </a:p>
          <a:p>
            <a:endParaRPr lang="en-US" altLang="zh-CN" sz="1200" dirty="0"/>
          </a:p>
          <a:p>
            <a:r>
              <a:rPr lang="en-US" altLang="zh-CN" dirty="0" err="1"/>
              <a:t>openEuler</a:t>
            </a:r>
            <a:r>
              <a:rPr lang="zh-CN" altLang="en-US" dirty="0"/>
              <a:t>操作系统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7DDA84-2035-4E54-B400-18F5D832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11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54C0C-8EF5-4C3F-BED4-26E18437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华为云账户的注册和认证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293CC6-9FB6-43AC-BF1C-228C1C51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226CEB4-9E94-45F3-9464-1F5644D8B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要使用华为云资源，首先需要注册账号并完成实名认证。</a:t>
            </a:r>
            <a:endParaRPr lang="en-US" altLang="zh-CN"/>
          </a:p>
          <a:p>
            <a:endParaRPr lang="en-US" altLang="zh-CN" sz="1800"/>
          </a:p>
          <a:p>
            <a:r>
              <a:rPr lang="zh-CN" altLang="en-US"/>
              <a:t>注册网址：</a:t>
            </a:r>
            <a:r>
              <a:rPr lang="en-US" altLang="zh-CN">
                <a:hlinkClick r:id="rId2"/>
              </a:rPr>
              <a:t>https://www.huaweicloud.com/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10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54EC0-6396-461D-9177-529A16FF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在线数据库课程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ECB378-BED1-4842-AEF9-6D647A6CA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B8EF10-36C0-4DC3-B212-C8B6FA3771AC}"/>
              </a:ext>
            </a:extLst>
          </p:cNvPr>
          <p:cNvSpPr/>
          <p:nvPr/>
        </p:nvSpPr>
        <p:spPr>
          <a:xfrm>
            <a:off x="838200" y="1561515"/>
            <a:ext cx="10149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>
                <a:hlinkClick r:id="rId2"/>
              </a:rPr>
              <a:t>https://edu.hicomputing.huawei.com/learn/courses-list/detail/2203171751419347668</a:t>
            </a:r>
            <a:endParaRPr lang="en-US" altLang="zh-CN" sz="3600"/>
          </a:p>
          <a:p>
            <a:endParaRPr lang="zh-CN" altLang="en-US" sz="36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06140D0-CFE2-400F-B57E-F20379899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829" y="3211394"/>
            <a:ext cx="7897327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0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83ED8-48F5-4733-920B-065731693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openGauss</a:t>
            </a:r>
            <a:r>
              <a:rPr lang="zh-CN" altLang="en-US"/>
              <a:t>社区官网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B06A7E-D758-4D8F-A4E0-8094A51E0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>
                <a:hlinkClick r:id="rId2"/>
              </a:rPr>
              <a:t>https://opengauss.org/zh/</a:t>
            </a:r>
            <a:endParaRPr lang="en-US" altLang="zh-CN" sz="3200"/>
          </a:p>
          <a:p>
            <a:r>
              <a:rPr lang="zh-CN" altLang="en-US">
                <a:solidFill>
                  <a:srgbClr val="FF0000"/>
                </a:solidFill>
              </a:rPr>
              <a:t>强烈建议收藏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1.</a:t>
            </a:r>
            <a:r>
              <a:rPr lang="zh-CN" altLang="en-US">
                <a:solidFill>
                  <a:srgbClr val="C00000"/>
                </a:solidFill>
              </a:rPr>
              <a:t>权威</a:t>
            </a:r>
            <a:r>
              <a:rPr lang="zh-CN" altLang="en-US"/>
              <a:t>（是</a:t>
            </a:r>
            <a:r>
              <a:rPr lang="en-US" altLang="zh-CN"/>
              <a:t>openGauss</a:t>
            </a:r>
            <a:r>
              <a:rPr lang="zh-CN" altLang="en-US"/>
              <a:t>的官方窗口）；</a:t>
            </a:r>
            <a:endParaRPr lang="en-US" altLang="zh-CN"/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2.</a:t>
            </a:r>
            <a:r>
              <a:rPr lang="zh-CN" altLang="en-US">
                <a:solidFill>
                  <a:srgbClr val="C00000"/>
                </a:solidFill>
              </a:rPr>
              <a:t>全面</a:t>
            </a:r>
            <a:r>
              <a:rPr lang="zh-CN" altLang="en-US"/>
              <a:t>（包括开发与管理等各方面资料，是学习的好）。</a:t>
            </a:r>
            <a:endParaRPr lang="en-US" altLang="zh-CN"/>
          </a:p>
          <a:p>
            <a:pPr lvl="1"/>
            <a:endParaRPr lang="en-US" altLang="zh-CN"/>
          </a:p>
          <a:p>
            <a:endParaRPr lang="en-US" altLang="zh-CN" sz="1200"/>
          </a:p>
          <a:p>
            <a:r>
              <a:rPr lang="zh-CN" altLang="en-US">
                <a:solidFill>
                  <a:srgbClr val="C00000"/>
                </a:solidFill>
              </a:rPr>
              <a:t>手机端：</a:t>
            </a:r>
            <a:r>
              <a:rPr lang="en-US" altLang="zh-CN">
                <a:solidFill>
                  <a:srgbClr val="C00000"/>
                </a:solidFill>
              </a:rPr>
              <a:t>Gauss</a:t>
            </a:r>
            <a:r>
              <a:rPr lang="zh-CN" altLang="en-US">
                <a:solidFill>
                  <a:srgbClr val="C00000"/>
                </a:solidFill>
              </a:rPr>
              <a:t>松鼠会微信二维码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BE45A8-8778-4D91-ABD3-96FD446C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5" name="Picture 2" descr="https://mp.weixin.qq.com/mp/qrcode?scene=10000004&amp;size=102&amp;__biz=MzkzNDE2ODg4MA==&amp;mid=2247518818&amp;idx=1&amp;sn=aa5fc3cd1d981a76b2c08960d377d1f2&amp;send_time=">
            <a:extLst>
              <a:ext uri="{FF2B5EF4-FFF2-40B4-BE49-F238E27FC236}">
                <a16:creationId xmlns:a16="http://schemas.microsoft.com/office/drawing/2014/main" id="{C12A2CFE-53E2-44DF-9CEF-8B65FFCA5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859" y="3918686"/>
            <a:ext cx="2070918" cy="207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93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19A83-44F4-4B1C-B42A-D7636B92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智能基座</a:t>
            </a:r>
            <a:r>
              <a:rPr lang="en-US" altLang="zh-CN" dirty="0"/>
              <a:t>Gauss</a:t>
            </a:r>
            <a:r>
              <a:rPr lang="zh-CN" altLang="en-US" dirty="0"/>
              <a:t>数据库课程教学参考资源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630CA-E7D4-4C34-A073-4129277A4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https://mp.weixin.qq.com/s/pdIK8XXTWcAHo3kH0ndf9Q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97EBFF-5007-4C36-B6D0-184530D1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46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D2CB1-D4E0-4B62-8FF4-0E925375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openEuler</a:t>
            </a:r>
            <a:r>
              <a:rPr lang="zh-CN" altLang="en-US" dirty="0"/>
              <a:t>操作系统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5423E-6FE0-4DD8-A6B4-486306B6A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华为</a:t>
            </a:r>
            <a:r>
              <a:rPr lang="en-US" altLang="zh-CN" dirty="0" err="1"/>
              <a:t>openGauss</a:t>
            </a:r>
            <a:r>
              <a:rPr lang="zh-CN" altLang="en-US" dirty="0"/>
              <a:t>开源软件是安装运行在</a:t>
            </a:r>
            <a:r>
              <a:rPr lang="en-US" altLang="zh-CN" dirty="0" err="1"/>
              <a:t>openEuler</a:t>
            </a:r>
            <a:r>
              <a:rPr lang="zh-CN" altLang="en-US" dirty="0"/>
              <a:t>操作系统</a:t>
            </a:r>
            <a:r>
              <a:rPr lang="zh-CN" altLang="en-US"/>
              <a:t>上的。</a:t>
            </a:r>
            <a:endParaRPr lang="en-US" altLang="zh-CN" dirty="0"/>
          </a:p>
          <a:p>
            <a:r>
              <a:rPr lang="en-US" altLang="zh-CN" dirty="0" err="1"/>
              <a:t>openEuler</a:t>
            </a:r>
            <a:r>
              <a:rPr lang="zh-CN" altLang="en-US" dirty="0"/>
              <a:t>是</a:t>
            </a:r>
            <a:r>
              <a:rPr lang="en-US" altLang="zh-CN" dirty="0"/>
              <a:t>Linux</a:t>
            </a:r>
            <a:r>
              <a:rPr lang="zh-CN" altLang="en-US" dirty="0"/>
              <a:t>系统</a:t>
            </a:r>
            <a:endParaRPr lang="en-US" altLang="zh-CN" dirty="0"/>
          </a:p>
          <a:p>
            <a:pPr lvl="1"/>
            <a:r>
              <a:rPr lang="zh-CN" altLang="en-US" dirty="0"/>
              <a:t>需要熟悉和掌握</a:t>
            </a:r>
            <a:r>
              <a:rPr lang="en-US" altLang="zh-CN" dirty="0" err="1"/>
              <a:t>linux</a:t>
            </a:r>
            <a:r>
              <a:rPr lang="zh-CN" altLang="en-US" dirty="0"/>
              <a:t>的一些基本命令</a:t>
            </a:r>
            <a:endParaRPr lang="en-US" altLang="zh-CN" dirty="0"/>
          </a:p>
          <a:p>
            <a:pPr marL="360000" lvl="1" indent="0">
              <a:buNone/>
            </a:pPr>
            <a:endParaRPr lang="en-US" altLang="zh-CN" dirty="0">
              <a:hlinkClick r:id="rId2"/>
            </a:endParaRPr>
          </a:p>
          <a:p>
            <a:r>
              <a:rPr lang="en-US" altLang="zh-CN" dirty="0" err="1"/>
              <a:t>openEuler</a:t>
            </a:r>
            <a:r>
              <a:rPr lang="zh-CN" altLang="en-US" dirty="0"/>
              <a:t>社区</a:t>
            </a:r>
            <a:r>
              <a:rPr lang="zh-CN" altLang="en-US"/>
              <a:t>上的学习</a:t>
            </a:r>
            <a:r>
              <a:rPr lang="zh-CN" altLang="en-US" dirty="0"/>
              <a:t>资源：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>
                <a:hlinkClick r:id="rId2"/>
              </a:rPr>
              <a:t>https://www.openeuler.org/zh/learn/mooc/detail/?id=1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42541D-B4F5-49A8-85E5-C92C0977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BB4E-1D55-4CCA-BE4F-A23EE6C282C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27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6253</TotalTime>
  <Words>776</Words>
  <Application>Microsoft Office PowerPoint</Application>
  <PresentationFormat>宽屏</PresentationFormat>
  <Paragraphs>90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Verdana</vt:lpstr>
      <vt:lpstr>Office 主题​​</vt:lpstr>
      <vt:lpstr>实验一： openGauss在ECS上的安装与配置</vt:lpstr>
      <vt:lpstr>实验目的</vt:lpstr>
      <vt:lpstr>实验要求</vt:lpstr>
      <vt:lpstr>大纲</vt:lpstr>
      <vt:lpstr>华为云账户的注册和认证</vt:lpstr>
      <vt:lpstr>在线数据库课程</vt:lpstr>
      <vt:lpstr>openGauss社区官网</vt:lpstr>
      <vt:lpstr>智能基座Gauss数据库课程教学参考资源</vt:lpstr>
      <vt:lpstr>openEuler操作系统</vt:lpstr>
      <vt:lpstr>安装openGauss的客户端工具</vt:lpstr>
      <vt:lpstr>PowerPoint 演示文稿</vt:lpstr>
      <vt:lpstr>资源使用费用相关</vt:lpstr>
      <vt:lpstr>关机/开机：节省费用的方法</vt:lpstr>
      <vt:lpstr>PowerPoint 演示文稿</vt:lpstr>
      <vt:lpstr>PowerPoint 演示文稿</vt:lpstr>
      <vt:lpstr>查看费用使用情况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大数据分析、可视化及应用案例</dc:title>
  <dc:creator>michaelwin</dc:creator>
  <cp:lastModifiedBy>michaelwin</cp:lastModifiedBy>
  <cp:revision>713</cp:revision>
  <dcterms:created xsi:type="dcterms:W3CDTF">2021-11-02T01:47:40Z</dcterms:created>
  <dcterms:modified xsi:type="dcterms:W3CDTF">2023-03-09T16:33:01Z</dcterms:modified>
</cp:coreProperties>
</file>