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61"/>
  </p:notesMasterIdLst>
  <p:sldIdLst>
    <p:sldId id="256" r:id="rId2"/>
    <p:sldId id="352" r:id="rId3"/>
    <p:sldId id="355" r:id="rId4"/>
    <p:sldId id="403"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22" r:id="rId21"/>
    <p:sldId id="419" r:id="rId22"/>
    <p:sldId id="423" r:id="rId23"/>
    <p:sldId id="424" r:id="rId24"/>
    <p:sldId id="420" r:id="rId25"/>
    <p:sldId id="421" r:id="rId26"/>
    <p:sldId id="425" r:id="rId27"/>
    <p:sldId id="426" r:id="rId28"/>
    <p:sldId id="427" r:id="rId29"/>
    <p:sldId id="428" r:id="rId30"/>
    <p:sldId id="429" r:id="rId31"/>
    <p:sldId id="430" r:id="rId32"/>
    <p:sldId id="433" r:id="rId33"/>
    <p:sldId id="431" r:id="rId34"/>
    <p:sldId id="432" r:id="rId35"/>
    <p:sldId id="435" r:id="rId36"/>
    <p:sldId id="434" r:id="rId37"/>
    <p:sldId id="436" r:id="rId38"/>
    <p:sldId id="437" r:id="rId39"/>
    <p:sldId id="438" r:id="rId40"/>
    <p:sldId id="439" r:id="rId41"/>
    <p:sldId id="440" r:id="rId42"/>
    <p:sldId id="442" r:id="rId43"/>
    <p:sldId id="441" r:id="rId44"/>
    <p:sldId id="443" r:id="rId45"/>
    <p:sldId id="444" r:id="rId46"/>
    <p:sldId id="445" r:id="rId47"/>
    <p:sldId id="446" r:id="rId48"/>
    <p:sldId id="447" r:id="rId49"/>
    <p:sldId id="448" r:id="rId50"/>
    <p:sldId id="449" r:id="rId51"/>
    <p:sldId id="452" r:id="rId52"/>
    <p:sldId id="450" r:id="rId53"/>
    <p:sldId id="451" r:id="rId54"/>
    <p:sldId id="453" r:id="rId55"/>
    <p:sldId id="454" r:id="rId56"/>
    <p:sldId id="455" r:id="rId57"/>
    <p:sldId id="456" r:id="rId58"/>
    <p:sldId id="401" r:id="rId59"/>
    <p:sldId id="402" r:id="rId60"/>
  </p:sldIdLst>
  <p:sldSz cx="12192000" cy="6858000"/>
  <p:notesSz cx="6858000" cy="9144000"/>
  <p:photoAlbum/>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win" initials="m" lastIdx="0" clrIdx="0">
    <p:extLst>
      <p:ext uri="{19B8F6BF-5375-455C-9EA6-DF929625EA0E}">
        <p15:presenceInfo xmlns:p15="http://schemas.microsoft.com/office/powerpoint/2012/main" userId="michaelw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FFFF"/>
    <a:srgbClr val="99CCFF"/>
    <a:srgbClr val="008000"/>
    <a:srgbClr val="990033"/>
    <a:srgbClr val="000078"/>
    <a:srgbClr val="000099"/>
    <a:srgbClr val="FF990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2005" autoAdjust="0"/>
  </p:normalViewPr>
  <p:slideViewPr>
    <p:cSldViewPr>
      <p:cViewPr>
        <p:scale>
          <a:sx n="75" d="100"/>
          <a:sy n="75" d="100"/>
        </p:scale>
        <p:origin x="902" y="101"/>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0660C4-AC12-4019-82B9-40EB2BC385B8}" type="slidenum">
              <a:rPr lang="en-US" smtClean="0"/>
              <a:t>45</a:t>
            </a:fld>
            <a:endParaRPr lang="en-US"/>
          </a:p>
        </p:txBody>
      </p:sp>
    </p:spTree>
    <p:extLst>
      <p:ext uri="{BB962C8B-B14F-4D97-AF65-F5344CB8AC3E}">
        <p14:creationId xmlns:p14="http://schemas.microsoft.com/office/powerpoint/2010/main" val="392632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2000"/>
            </a:srgbClr>
          </a:solidFill>
        </p:spPr>
        <p:txBody>
          <a:bodyPr>
            <a:normAutofit/>
          </a:bodyPr>
          <a:lstStyle>
            <a:lvl1pPr algn="ctr">
              <a:defRPr sz="4200" b="1">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4000"/>
              </a:lnSpc>
              <a:buClr>
                <a:srgbClr val="990033"/>
              </a:buClr>
              <a:buSzPct val="80000"/>
              <a:buFont typeface="Wingdings" panose="05000000000000000000" pitchFamily="2" charset="2"/>
              <a:buChar char="§"/>
              <a:defRPr sz="3000" b="0">
                <a:latin typeface="微软雅黑" panose="020B0503020204020204" pitchFamily="34" charset="-122"/>
                <a:ea typeface="微软雅黑" panose="020B0503020204020204" pitchFamily="34" charset="-122"/>
              </a:defRPr>
            </a:lvl1pPr>
            <a:lvl2pPr marL="803275" indent="-265113">
              <a:lnSpc>
                <a:spcPct val="114000"/>
              </a:lnSpc>
              <a:defRPr sz="2200">
                <a:latin typeface="微软雅黑" panose="020B0503020204020204" pitchFamily="34" charset="-122"/>
                <a:ea typeface="微软雅黑" panose="020B0503020204020204" pitchFamily="34" charset="-122"/>
              </a:defRPr>
            </a:lvl2pPr>
            <a:lvl3pPr marL="1076325" indent="-182563">
              <a:lnSpc>
                <a:spcPct val="114000"/>
              </a:lnSpc>
              <a:defRPr sz="18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odb.pro/doc/46420" TargetMode="External"/><Relationship Id="rId2" Type="http://schemas.openxmlformats.org/officeDocument/2006/relationships/hyperlink" Target="https://www.opengauss.org/zh/docs/3.1.0/docs/Administratorguide/%E5%A4%87%E4%BB%BD%E4%B8%8E%E6%81%A2%E5%A4%8D.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csdn.net/jiushancunmonkeyking/article/details/7885146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modb.pro/db/30794" TargetMode="External"/><Relationship Id="rId2" Type="http://schemas.openxmlformats.org/officeDocument/2006/relationships/hyperlink" Target="https://www.opengauss.org/zh/docs/3.1.0/docs/Developerguide/%E6%A3%80%E6%9F%A5%E7%82%B9.html" TargetMode="External"/><Relationship Id="rId1" Type="http://schemas.openxmlformats.org/officeDocument/2006/relationships/slideLayout" Target="../slideLayouts/slideLayout2.xml"/><Relationship Id="rId4" Type="http://schemas.openxmlformats.org/officeDocument/2006/relationships/hyperlink" Target="https://www.modb.pro/db/214502"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hyperlink" Target="https://www.modb.pro/db/30014" TargetMode="External"/><Relationship Id="rId2" Type="http://schemas.openxmlformats.org/officeDocument/2006/relationships/hyperlink" Target="https://www.opengauss.org/zh/docs/3.1.0/docs/CharacteristicDescription/%E4%B8%BB%E5%A4%87%E6%9C%BA.html" TargetMode="External"/><Relationship Id="rId1" Type="http://schemas.openxmlformats.org/officeDocument/2006/relationships/slideLayout" Target="../slideLayouts/slideLayout2.xml"/><Relationship Id="rId4" Type="http://schemas.openxmlformats.org/officeDocument/2006/relationships/hyperlink" Target="https://www.modb.pro/db/31066"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gauss.org/zh/docs/3.1.0/docs/Developerguide/%E4%BA%8B%E5%8A%A1%E6%8E%A7%E5%88%B6.htmlhttps:/www.modb.pro/db/30010" TargetMode="External"/><Relationship Id="rId2" Type="http://schemas.openxmlformats.org/officeDocument/2006/relationships/hyperlink" Target="https://www.opengauss.org/zh/docs/3.1.0/docs/Developerguide/%E4%BA%8B%E5%8A%A1%E6%8E%A7%E5%88%B6.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05918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b="1">
                <a:solidFill>
                  <a:srgbClr val="000099"/>
                </a:solidFill>
                <a:latin typeface="微软雅黑" panose="020B0503020204020204" pitchFamily="34" charset="-122"/>
                <a:ea typeface="微软雅黑" panose="020B0503020204020204" pitchFamily="34" charset="-122"/>
              </a:rPr>
              <a:t>第</a:t>
            </a:r>
            <a:r>
              <a:rPr lang="en-US" altLang="zh-CN" sz="6600" b="1">
                <a:solidFill>
                  <a:srgbClr val="000099"/>
                </a:solidFill>
                <a:latin typeface="微软雅黑" panose="020B0503020204020204" pitchFamily="34" charset="-122"/>
                <a:ea typeface="微软雅黑" panose="020B0503020204020204" pitchFamily="34" charset="-122"/>
              </a:rPr>
              <a:t>10</a:t>
            </a:r>
            <a:r>
              <a:rPr lang="zh-CN" altLang="en-US" sz="6600" b="1">
                <a:solidFill>
                  <a:srgbClr val="000099"/>
                </a:solidFill>
                <a:latin typeface="微软雅黑" panose="020B0503020204020204" pitchFamily="34" charset="-122"/>
                <a:ea typeface="微软雅黑" panose="020B0503020204020204" pitchFamily="34" charset="-122"/>
              </a:rPr>
              <a:t>章 数据库恢复技术</a:t>
            </a: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AF533-CDBE-44EE-AF85-418067212456}"/>
              </a:ext>
            </a:extLst>
          </p:cNvPr>
          <p:cNvSpPr>
            <a:spLocks noGrp="1"/>
          </p:cNvSpPr>
          <p:nvPr>
            <p:ph type="title"/>
          </p:nvPr>
        </p:nvSpPr>
        <p:spPr/>
        <p:txBody>
          <a:bodyPr/>
          <a:lstStyle/>
          <a:p>
            <a:r>
              <a:rPr lang="zh-CN" altLang="en-US"/>
              <a:t>隔离性示例</a:t>
            </a:r>
          </a:p>
        </p:txBody>
      </p:sp>
      <p:sp>
        <p:nvSpPr>
          <p:cNvPr id="4" name="灯片编号占位符 3">
            <a:extLst>
              <a:ext uri="{FF2B5EF4-FFF2-40B4-BE49-F238E27FC236}">
                <a16:creationId xmlns:a16="http://schemas.microsoft.com/office/drawing/2014/main" id="{1D583DE7-3B70-4F23-B2EF-8CB904E6C43D}"/>
              </a:ext>
            </a:extLst>
          </p:cNvPr>
          <p:cNvSpPr>
            <a:spLocks noGrp="1"/>
          </p:cNvSpPr>
          <p:nvPr>
            <p:ph type="sldNum" sz="quarter" idx="12"/>
          </p:nvPr>
        </p:nvSpPr>
        <p:spPr/>
        <p:txBody>
          <a:bodyPr/>
          <a:lstStyle/>
          <a:p>
            <a:fld id="{E63F6D5D-9733-4D44-9C56-AEFEDD5A4BA7}" type="slidenum">
              <a:rPr lang="en-US" smtClean="0"/>
              <a:pPr/>
              <a:t>9</a:t>
            </a:fld>
            <a:endParaRPr lang="en-US" dirty="0"/>
          </a:p>
        </p:txBody>
      </p:sp>
      <p:pic>
        <p:nvPicPr>
          <p:cNvPr id="5" name="内容占位符 4">
            <a:extLst>
              <a:ext uri="{FF2B5EF4-FFF2-40B4-BE49-F238E27FC236}">
                <a16:creationId xmlns:a16="http://schemas.microsoft.com/office/drawing/2014/main" id="{0D5BEB95-5868-4FDE-8CD0-873DC04207EB}"/>
              </a:ext>
            </a:extLst>
          </p:cNvPr>
          <p:cNvPicPr>
            <a:picLocks noGrp="1" noChangeAspect="1"/>
          </p:cNvPicPr>
          <p:nvPr>
            <p:ph idx="1"/>
          </p:nvPr>
        </p:nvPicPr>
        <p:blipFill>
          <a:blip r:embed="rId2"/>
          <a:stretch>
            <a:fillRect/>
          </a:stretch>
        </p:blipFill>
        <p:spPr>
          <a:xfrm>
            <a:off x="1524000" y="1447800"/>
            <a:ext cx="3529263" cy="4191000"/>
          </a:xfrm>
          <a:prstGeom prst="rect">
            <a:avLst/>
          </a:prstGeom>
        </p:spPr>
      </p:pic>
      <p:sp>
        <p:nvSpPr>
          <p:cNvPr id="7" name="文本框 6">
            <a:extLst>
              <a:ext uri="{FF2B5EF4-FFF2-40B4-BE49-F238E27FC236}">
                <a16:creationId xmlns:a16="http://schemas.microsoft.com/office/drawing/2014/main" id="{24CB136C-9A41-404A-B88E-476E0A6FC15E}"/>
              </a:ext>
            </a:extLst>
          </p:cNvPr>
          <p:cNvSpPr txBox="1"/>
          <p:nvPr/>
        </p:nvSpPr>
        <p:spPr>
          <a:xfrm>
            <a:off x="5181600" y="1889251"/>
            <a:ext cx="5867400" cy="30794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200">
                <a:solidFill>
                  <a:srgbClr val="0000CC"/>
                </a:solidFill>
                <a:latin typeface="微软雅黑" panose="020B0503020204020204" pitchFamily="34" charset="-122"/>
                <a:ea typeface="微软雅黑" panose="020B0503020204020204" pitchFamily="34" charset="-122"/>
              </a:rPr>
              <a:t>T</a:t>
            </a:r>
            <a:r>
              <a:rPr lang="en-US" altLang="zh-CN" sz="2200" baseline="-25000">
                <a:solidFill>
                  <a:srgbClr val="0000CC"/>
                </a:solidFill>
                <a:latin typeface="微软雅黑" panose="020B0503020204020204" pitchFamily="34" charset="-122"/>
                <a:ea typeface="微软雅黑" panose="020B0503020204020204" pitchFamily="34" charset="-122"/>
              </a:rPr>
              <a:t>1</a:t>
            </a:r>
            <a:r>
              <a:rPr lang="zh-CN" altLang="en-US" sz="2200">
                <a:solidFill>
                  <a:srgbClr val="0000CC"/>
                </a:solidFill>
                <a:latin typeface="微软雅黑" panose="020B0503020204020204" pitchFamily="34" charset="-122"/>
                <a:ea typeface="微软雅黑" panose="020B0503020204020204" pitchFamily="34" charset="-122"/>
              </a:rPr>
              <a:t>和</a:t>
            </a:r>
            <a:r>
              <a:rPr lang="en-US" altLang="zh-CN" sz="2200">
                <a:solidFill>
                  <a:srgbClr val="0000CC"/>
                </a:solidFill>
                <a:latin typeface="微软雅黑" panose="020B0503020204020204" pitchFamily="34" charset="-122"/>
                <a:ea typeface="微软雅黑" panose="020B0503020204020204" pitchFamily="34" charset="-122"/>
              </a:rPr>
              <a:t>T</a:t>
            </a:r>
            <a:r>
              <a:rPr lang="en-US" altLang="zh-CN" sz="2200" baseline="-25000">
                <a:solidFill>
                  <a:srgbClr val="0000CC"/>
                </a:solidFill>
                <a:latin typeface="微软雅黑" panose="020B0503020204020204" pitchFamily="34" charset="-122"/>
                <a:ea typeface="微软雅黑" panose="020B0503020204020204" pitchFamily="34" charset="-122"/>
              </a:rPr>
              <a:t>2</a:t>
            </a:r>
            <a:r>
              <a:rPr lang="zh-CN" altLang="en-US" sz="2200">
                <a:solidFill>
                  <a:srgbClr val="0000CC"/>
                </a:solidFill>
                <a:latin typeface="微软雅黑" panose="020B0503020204020204" pitchFamily="34" charset="-122"/>
                <a:ea typeface="微软雅黑" panose="020B0503020204020204" pitchFamily="34" charset="-122"/>
              </a:rPr>
              <a:t>是两个事务</a:t>
            </a:r>
            <a:endParaRPr lang="en-US" altLang="zh-CN" sz="2200">
              <a:solidFill>
                <a:srgbClr val="0000CC"/>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200">
                <a:solidFill>
                  <a:srgbClr val="0000CC"/>
                </a:solidFill>
                <a:latin typeface="微软雅黑" panose="020B0503020204020204" pitchFamily="34" charset="-122"/>
                <a:ea typeface="微软雅黑" panose="020B0503020204020204" pitchFamily="34" charset="-122"/>
              </a:rPr>
              <a:t>这两个事务同时读取到</a:t>
            </a:r>
            <a:r>
              <a:rPr lang="en-US" altLang="zh-CN" sz="2200">
                <a:solidFill>
                  <a:srgbClr val="0000CC"/>
                </a:solidFill>
                <a:latin typeface="微软雅黑" panose="020B0503020204020204" pitchFamily="34" charset="-122"/>
                <a:ea typeface="微软雅黑" panose="020B0503020204020204" pitchFamily="34" charset="-122"/>
              </a:rPr>
              <a:t>A</a:t>
            </a:r>
            <a:r>
              <a:rPr lang="zh-CN" altLang="en-US" sz="2200">
                <a:solidFill>
                  <a:srgbClr val="0000CC"/>
                </a:solidFill>
                <a:latin typeface="微软雅黑" panose="020B0503020204020204" pitchFamily="34" charset="-122"/>
                <a:ea typeface="微软雅黑" panose="020B0503020204020204" pitchFamily="34" charset="-122"/>
              </a:rPr>
              <a:t>的值为</a:t>
            </a:r>
            <a:r>
              <a:rPr lang="en-US" altLang="zh-CN" sz="2200">
                <a:solidFill>
                  <a:srgbClr val="0000CC"/>
                </a:solidFill>
                <a:latin typeface="微软雅黑" panose="020B0503020204020204" pitchFamily="34" charset="-122"/>
                <a:ea typeface="微软雅黑" panose="020B0503020204020204" pitchFamily="34" charset="-122"/>
              </a:rPr>
              <a:t>16</a:t>
            </a:r>
          </a:p>
          <a:p>
            <a:pPr marL="285750" indent="-285750">
              <a:lnSpc>
                <a:spcPct val="150000"/>
              </a:lnSpc>
              <a:buFont typeface="Arial" panose="020B0604020202020204" pitchFamily="34" charset="0"/>
              <a:buChar char="•"/>
            </a:pPr>
            <a:r>
              <a:rPr lang="en-US" altLang="zh-CN" sz="2200">
                <a:solidFill>
                  <a:srgbClr val="0000CC"/>
                </a:solidFill>
                <a:latin typeface="微软雅黑" panose="020B0503020204020204" pitchFamily="34" charset="-122"/>
                <a:ea typeface="微软雅黑" panose="020B0503020204020204" pitchFamily="34" charset="-122"/>
              </a:rPr>
              <a:t>T</a:t>
            </a:r>
            <a:r>
              <a:rPr lang="en-US" altLang="zh-CN" sz="2200" baseline="-25000">
                <a:solidFill>
                  <a:srgbClr val="0000CC"/>
                </a:solidFill>
                <a:latin typeface="微软雅黑" panose="020B0503020204020204" pitchFamily="34" charset="-122"/>
                <a:ea typeface="微软雅黑" panose="020B0503020204020204" pitchFamily="34" charset="-122"/>
              </a:rPr>
              <a:t>1</a:t>
            </a:r>
            <a:r>
              <a:rPr lang="zh-CN" altLang="en-US" sz="2200">
                <a:solidFill>
                  <a:srgbClr val="0000CC"/>
                </a:solidFill>
                <a:latin typeface="微软雅黑" panose="020B0503020204020204" pitchFamily="34" charset="-122"/>
                <a:ea typeface="微软雅黑" panose="020B0503020204020204" pitchFamily="34" charset="-122"/>
              </a:rPr>
              <a:t>更新</a:t>
            </a:r>
            <a:r>
              <a:rPr lang="en-US" altLang="zh-CN" sz="2200">
                <a:solidFill>
                  <a:srgbClr val="0000CC"/>
                </a:solidFill>
                <a:latin typeface="微软雅黑" panose="020B0503020204020204" pitchFamily="34" charset="-122"/>
                <a:ea typeface="微软雅黑" panose="020B0503020204020204" pitchFamily="34" charset="-122"/>
              </a:rPr>
              <a:t>A</a:t>
            </a:r>
            <a:r>
              <a:rPr lang="zh-CN" altLang="en-US" sz="2200">
                <a:solidFill>
                  <a:srgbClr val="0000CC"/>
                </a:solidFill>
                <a:latin typeface="微软雅黑" panose="020B0503020204020204" pitchFamily="34" charset="-122"/>
                <a:ea typeface="微软雅黑" panose="020B0503020204020204" pitchFamily="34" charset="-122"/>
              </a:rPr>
              <a:t>的值为</a:t>
            </a:r>
            <a:r>
              <a:rPr lang="en-US" altLang="zh-CN" sz="2200">
                <a:solidFill>
                  <a:srgbClr val="0000CC"/>
                </a:solidFill>
                <a:latin typeface="微软雅黑" panose="020B0503020204020204" pitchFamily="34" charset="-122"/>
                <a:ea typeface="微软雅黑" panose="020B0503020204020204" pitchFamily="34" charset="-122"/>
              </a:rPr>
              <a:t>15</a:t>
            </a:r>
          </a:p>
          <a:p>
            <a:pPr marL="285750" indent="-285750">
              <a:lnSpc>
                <a:spcPct val="150000"/>
              </a:lnSpc>
              <a:buFont typeface="Arial" panose="020B0604020202020204" pitchFamily="34" charset="0"/>
              <a:buChar char="•"/>
            </a:pPr>
            <a:r>
              <a:rPr lang="en-US" altLang="zh-CN" sz="2200">
                <a:solidFill>
                  <a:srgbClr val="0000CC"/>
                </a:solidFill>
                <a:latin typeface="微软雅黑" panose="020B0503020204020204" pitchFamily="34" charset="-122"/>
                <a:ea typeface="微软雅黑" panose="020B0503020204020204" pitchFamily="34" charset="-122"/>
              </a:rPr>
              <a:t>T</a:t>
            </a:r>
            <a:r>
              <a:rPr lang="en-US" altLang="zh-CN" sz="2200" baseline="-25000">
                <a:solidFill>
                  <a:srgbClr val="0000CC"/>
                </a:solidFill>
                <a:latin typeface="微软雅黑" panose="020B0503020204020204" pitchFamily="34" charset="-122"/>
                <a:ea typeface="微软雅黑" panose="020B0503020204020204" pitchFamily="34" charset="-122"/>
              </a:rPr>
              <a:t>2</a:t>
            </a:r>
            <a:r>
              <a:rPr lang="zh-CN" altLang="en-US" sz="2200">
                <a:solidFill>
                  <a:srgbClr val="0000CC"/>
                </a:solidFill>
                <a:latin typeface="微软雅黑" panose="020B0503020204020204" pitchFamily="34" charset="-122"/>
                <a:ea typeface="微软雅黑" panose="020B0503020204020204" pitchFamily="34" charset="-122"/>
              </a:rPr>
              <a:t>更新</a:t>
            </a:r>
            <a:r>
              <a:rPr lang="en-US" altLang="zh-CN" sz="2200">
                <a:solidFill>
                  <a:srgbClr val="0000CC"/>
                </a:solidFill>
                <a:latin typeface="微软雅黑" panose="020B0503020204020204" pitchFamily="34" charset="-122"/>
                <a:ea typeface="微软雅黑" panose="020B0503020204020204" pitchFamily="34" charset="-122"/>
              </a:rPr>
              <a:t>A</a:t>
            </a:r>
            <a:r>
              <a:rPr lang="zh-CN" altLang="en-US" sz="2200">
                <a:solidFill>
                  <a:srgbClr val="0000CC"/>
                </a:solidFill>
                <a:latin typeface="微软雅黑" panose="020B0503020204020204" pitchFamily="34" charset="-122"/>
                <a:ea typeface="微软雅黑" panose="020B0503020204020204" pitchFamily="34" charset="-122"/>
              </a:rPr>
              <a:t>的值为</a:t>
            </a:r>
            <a:r>
              <a:rPr lang="en-US" altLang="zh-CN" sz="2200">
                <a:solidFill>
                  <a:srgbClr val="0000CC"/>
                </a:solidFill>
                <a:latin typeface="微软雅黑" panose="020B0503020204020204" pitchFamily="34" charset="-122"/>
                <a:ea typeface="微软雅黑" panose="020B0503020204020204" pitchFamily="34" charset="-122"/>
              </a:rPr>
              <a:t>13</a:t>
            </a:r>
          </a:p>
          <a:p>
            <a:pPr marL="285750" indent="-285750">
              <a:lnSpc>
                <a:spcPct val="150000"/>
              </a:lnSpc>
              <a:buFont typeface="Arial" panose="020B0604020202020204" pitchFamily="34" charset="0"/>
              <a:buChar char="•"/>
            </a:pPr>
            <a:r>
              <a:rPr lang="zh-CN" altLang="en-US" sz="2200">
                <a:solidFill>
                  <a:srgbClr val="0000CC"/>
                </a:solidFill>
                <a:latin typeface="微软雅黑" panose="020B0503020204020204" pitchFamily="34" charset="-122"/>
                <a:ea typeface="微软雅黑" panose="020B0503020204020204" pitchFamily="34" charset="-122"/>
              </a:rPr>
              <a:t>因为没有隔离机制，这导致</a:t>
            </a:r>
            <a:r>
              <a:rPr lang="en-US" altLang="zh-CN" sz="2200">
                <a:solidFill>
                  <a:srgbClr val="FF0000"/>
                </a:solidFill>
                <a:latin typeface="微软雅黑" panose="020B0503020204020204" pitchFamily="34" charset="-122"/>
                <a:ea typeface="微软雅黑" panose="020B0503020204020204" pitchFamily="34" charset="-122"/>
              </a:rPr>
              <a:t>T</a:t>
            </a:r>
            <a:r>
              <a:rPr lang="en-US" altLang="zh-CN" sz="2200" baseline="-25000">
                <a:solidFill>
                  <a:srgbClr val="FF0000"/>
                </a:solidFill>
                <a:latin typeface="微软雅黑" panose="020B0503020204020204" pitchFamily="34" charset="-122"/>
                <a:ea typeface="微软雅黑" panose="020B0503020204020204" pitchFamily="34" charset="-122"/>
              </a:rPr>
              <a:t>1</a:t>
            </a:r>
            <a:r>
              <a:rPr lang="zh-CN" altLang="en-US" sz="2200">
                <a:solidFill>
                  <a:srgbClr val="FF0000"/>
                </a:solidFill>
                <a:latin typeface="微软雅黑" panose="020B0503020204020204" pitchFamily="34" charset="-122"/>
                <a:ea typeface="微软雅黑" panose="020B0503020204020204" pitchFamily="34" charset="-122"/>
              </a:rPr>
              <a:t>的修改被</a:t>
            </a:r>
            <a:r>
              <a:rPr lang="en-US" altLang="zh-CN" sz="2200">
                <a:solidFill>
                  <a:srgbClr val="FF0000"/>
                </a:solidFill>
                <a:latin typeface="微软雅黑" panose="020B0503020204020204" pitchFamily="34" charset="-122"/>
                <a:ea typeface="微软雅黑" panose="020B0503020204020204" pitchFamily="34" charset="-122"/>
              </a:rPr>
              <a:t>T</a:t>
            </a:r>
            <a:r>
              <a:rPr lang="en-US" altLang="zh-CN" sz="2200" baseline="-25000">
                <a:solidFill>
                  <a:srgbClr val="FF0000"/>
                </a:solidFill>
                <a:latin typeface="微软雅黑" panose="020B0503020204020204" pitchFamily="34" charset="-122"/>
                <a:ea typeface="微软雅黑" panose="020B0503020204020204" pitchFamily="34" charset="-122"/>
              </a:rPr>
              <a:t>2</a:t>
            </a:r>
            <a:r>
              <a:rPr lang="zh-CN" altLang="en-US" sz="2200">
                <a:solidFill>
                  <a:srgbClr val="FF0000"/>
                </a:solidFill>
                <a:latin typeface="微软雅黑" panose="020B0503020204020204" pitchFamily="34" charset="-122"/>
                <a:ea typeface="微软雅黑" panose="020B0503020204020204" pitchFamily="34" charset="-122"/>
              </a:rPr>
              <a:t>的结果所覆盖！，即</a:t>
            </a:r>
            <a:r>
              <a:rPr lang="en-US" altLang="zh-CN" sz="2200">
                <a:solidFill>
                  <a:srgbClr val="FF0000"/>
                </a:solidFill>
                <a:latin typeface="微软雅黑" panose="020B0503020204020204" pitchFamily="34" charset="-122"/>
                <a:ea typeface="微软雅黑" panose="020B0503020204020204" pitchFamily="34" charset="-122"/>
              </a:rPr>
              <a:t>T</a:t>
            </a:r>
            <a:r>
              <a:rPr lang="en-US" altLang="zh-CN" sz="2200" baseline="-25000">
                <a:solidFill>
                  <a:srgbClr val="FF0000"/>
                </a:solidFill>
                <a:latin typeface="微软雅黑" panose="020B0503020204020204" pitchFamily="34" charset="-122"/>
                <a:ea typeface="微软雅黑" panose="020B0503020204020204" pitchFamily="34" charset="-122"/>
              </a:rPr>
              <a:t>1</a:t>
            </a:r>
            <a:r>
              <a:rPr lang="zh-CN" altLang="en-US" sz="2200">
                <a:solidFill>
                  <a:srgbClr val="FF0000"/>
                </a:solidFill>
                <a:latin typeface="微软雅黑" panose="020B0503020204020204" pitchFamily="34" charset="-122"/>
                <a:ea typeface="微软雅黑" panose="020B0503020204020204" pitchFamily="34" charset="-122"/>
              </a:rPr>
              <a:t>的更新操作没有被体现</a:t>
            </a:r>
            <a:endParaRPr lang="zh-CN" altLang="en-US" sz="220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11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10</a:t>
            </a:fld>
            <a:endParaRPr lang="en-US" dirty="0"/>
          </a:p>
        </p:txBody>
      </p:sp>
      <p:sp>
        <p:nvSpPr>
          <p:cNvPr id="6" name="内容占位符 5">
            <a:extLst>
              <a:ext uri="{FF2B5EF4-FFF2-40B4-BE49-F238E27FC236}">
                <a16:creationId xmlns:a16="http://schemas.microsoft.com/office/drawing/2014/main" id="{74A7AF0A-662A-4683-80EC-882C25F4408B}"/>
              </a:ext>
            </a:extLst>
          </p:cNvPr>
          <p:cNvSpPr>
            <a:spLocks noGrp="1"/>
          </p:cNvSpPr>
          <p:nvPr>
            <p:ph idx="1"/>
          </p:nvPr>
        </p:nvSpPr>
        <p:spPr/>
        <p:txBody>
          <a:bodyPr/>
          <a:lstStyle/>
          <a:p>
            <a:pPr>
              <a:lnSpc>
                <a:spcPct val="100000"/>
              </a:lnSpc>
            </a:pPr>
            <a:r>
              <a:rPr lang="zh-CN" altLang="en-US" b="1">
                <a:solidFill>
                  <a:schemeClr val="bg2">
                    <a:lumMod val="90000"/>
                  </a:schemeClr>
                </a:solidFill>
              </a:rPr>
              <a:t>事务的基本概念</a:t>
            </a:r>
          </a:p>
          <a:p>
            <a:pPr>
              <a:lnSpc>
                <a:spcPct val="100000"/>
              </a:lnSpc>
            </a:pPr>
            <a:r>
              <a:rPr lang="zh-CN" altLang="en-US" b="1">
                <a:solidFill>
                  <a:srgbClr val="FF0000"/>
                </a:solidFill>
              </a:rPr>
              <a:t>数据库恢复概述</a:t>
            </a:r>
          </a:p>
          <a:p>
            <a:pPr>
              <a:lnSpc>
                <a:spcPct val="100000"/>
              </a:lnSpc>
            </a:pPr>
            <a:r>
              <a:rPr lang="zh-CN" altLang="en-US" b="1">
                <a:solidFill>
                  <a:schemeClr val="bg2">
                    <a:lumMod val="90000"/>
                  </a:schemeClr>
                </a:solidFill>
              </a:rPr>
              <a:t>故障的种类</a:t>
            </a:r>
          </a:p>
          <a:p>
            <a:pPr>
              <a:lnSpc>
                <a:spcPct val="100000"/>
              </a:lnSpc>
            </a:pPr>
            <a:r>
              <a:rPr lang="zh-CN" altLang="en-US" b="1">
                <a:solidFill>
                  <a:schemeClr val="bg2">
                    <a:lumMod val="90000"/>
                  </a:schemeClr>
                </a:solidFill>
              </a:rPr>
              <a:t>恢复的实现技术</a:t>
            </a:r>
          </a:p>
          <a:p>
            <a:pPr>
              <a:lnSpc>
                <a:spcPct val="100000"/>
              </a:lnSpc>
            </a:pPr>
            <a:r>
              <a:rPr lang="zh-CN" altLang="en-US" b="1">
                <a:solidFill>
                  <a:schemeClr val="bg2">
                    <a:lumMod val="90000"/>
                  </a:schemeClr>
                </a:solidFill>
              </a:rPr>
              <a:t>恢复策略</a:t>
            </a:r>
          </a:p>
          <a:p>
            <a:pPr>
              <a:lnSpc>
                <a:spcPct val="100000"/>
              </a:lnSpc>
            </a:pPr>
            <a:r>
              <a:rPr lang="zh-CN" altLang="en-US" b="1">
                <a:solidFill>
                  <a:schemeClr val="bg2">
                    <a:lumMod val="90000"/>
                  </a:schemeClr>
                </a:solidFill>
              </a:rPr>
              <a:t>具有检查点的恢复技术</a:t>
            </a:r>
          </a:p>
          <a:p>
            <a:pPr>
              <a:lnSpc>
                <a:spcPct val="100000"/>
              </a:lnSpc>
            </a:pPr>
            <a:r>
              <a:rPr lang="zh-CN" altLang="en-US" b="1">
                <a:solidFill>
                  <a:schemeClr val="bg2">
                    <a:lumMod val="90000"/>
                  </a:schemeClr>
                </a:solidFill>
              </a:rPr>
              <a:t>数据库镜像</a:t>
            </a: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425513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27BB4-5980-4934-A3DB-4A3097727C22}"/>
              </a:ext>
            </a:extLst>
          </p:cNvPr>
          <p:cNvSpPr>
            <a:spLocks noGrp="1"/>
          </p:cNvSpPr>
          <p:nvPr>
            <p:ph type="title"/>
          </p:nvPr>
        </p:nvSpPr>
        <p:spPr/>
        <p:txBody>
          <a:bodyPr/>
          <a:lstStyle/>
          <a:p>
            <a:r>
              <a:rPr lang="zh-CN" altLang="en-US"/>
              <a:t>数据库恢复概述</a:t>
            </a:r>
          </a:p>
        </p:txBody>
      </p:sp>
      <p:sp>
        <p:nvSpPr>
          <p:cNvPr id="3" name="内容占位符 2">
            <a:extLst>
              <a:ext uri="{FF2B5EF4-FFF2-40B4-BE49-F238E27FC236}">
                <a16:creationId xmlns:a16="http://schemas.microsoft.com/office/drawing/2014/main" id="{5E076237-BA73-49E0-93FE-BDD2B28B3077}"/>
              </a:ext>
            </a:extLst>
          </p:cNvPr>
          <p:cNvSpPr>
            <a:spLocks noGrp="1"/>
          </p:cNvSpPr>
          <p:nvPr>
            <p:ph idx="1"/>
          </p:nvPr>
        </p:nvSpPr>
        <p:spPr/>
        <p:txBody>
          <a:bodyPr>
            <a:normAutofit lnSpcReduction="10000"/>
          </a:bodyPr>
          <a:lstStyle/>
          <a:p>
            <a:r>
              <a:rPr lang="zh-CN" altLang="en-US">
                <a:solidFill>
                  <a:srgbClr val="FF0000"/>
                </a:solidFill>
              </a:rPr>
              <a:t>故障是不可避免的</a:t>
            </a:r>
          </a:p>
          <a:p>
            <a:pPr lvl="1"/>
            <a:r>
              <a:rPr lang="zh-CN" altLang="en-US"/>
              <a:t>硬件故障、软件错误、操作员失误、恶意破坏</a:t>
            </a:r>
            <a:endParaRPr lang="en-US" altLang="zh-CN"/>
          </a:p>
          <a:p>
            <a:pPr marL="289225" lvl="1" indent="0">
              <a:buNone/>
            </a:pPr>
            <a:endParaRPr lang="en-US" altLang="zh-CN" sz="1100"/>
          </a:p>
          <a:p>
            <a:r>
              <a:rPr lang="zh-CN" altLang="en-US">
                <a:solidFill>
                  <a:srgbClr val="FF0000"/>
                </a:solidFill>
              </a:rPr>
              <a:t>故障影响</a:t>
            </a:r>
            <a:endParaRPr lang="en-US" altLang="zh-CN">
              <a:solidFill>
                <a:srgbClr val="FF0000"/>
              </a:solidFill>
            </a:endParaRPr>
          </a:p>
          <a:p>
            <a:pPr lvl="1"/>
            <a:r>
              <a:rPr lang="zh-CN" altLang="en-US">
                <a:solidFill>
                  <a:srgbClr val="FF0000"/>
                </a:solidFill>
              </a:rPr>
              <a:t>轻</a:t>
            </a:r>
            <a:r>
              <a:rPr lang="zh-CN" altLang="en-US"/>
              <a:t>：运行事务非正常中断，影响数据库中数据的正确性</a:t>
            </a:r>
            <a:endParaRPr lang="en-US" altLang="zh-CN"/>
          </a:p>
          <a:p>
            <a:pPr lvl="1"/>
            <a:r>
              <a:rPr lang="zh-CN" altLang="en-US">
                <a:solidFill>
                  <a:srgbClr val="FF0000"/>
                </a:solidFill>
              </a:rPr>
              <a:t>重</a:t>
            </a:r>
            <a:r>
              <a:rPr lang="zh-CN" altLang="en-US"/>
              <a:t>：破坏数据库，使数据库中全部或部分数据丢失</a:t>
            </a:r>
            <a:endParaRPr lang="en-US" altLang="zh-CN"/>
          </a:p>
          <a:p>
            <a:pPr marL="289225" lvl="1" indent="0">
              <a:buNone/>
            </a:pPr>
            <a:endParaRPr lang="en-US" altLang="zh-CN" sz="1200"/>
          </a:p>
          <a:p>
            <a:r>
              <a:rPr lang="en-US" altLang="zh-CN">
                <a:solidFill>
                  <a:srgbClr val="FF0000"/>
                </a:solidFill>
              </a:rPr>
              <a:t>DBMS</a:t>
            </a:r>
            <a:r>
              <a:rPr lang="zh-CN" altLang="en-US">
                <a:solidFill>
                  <a:srgbClr val="FF0000"/>
                </a:solidFill>
              </a:rPr>
              <a:t>必须具有数据恢复的功能</a:t>
            </a:r>
            <a:endParaRPr lang="en-US" altLang="zh-CN">
              <a:solidFill>
                <a:srgbClr val="FF0000"/>
              </a:solidFill>
            </a:endParaRPr>
          </a:p>
          <a:p>
            <a:pPr lvl="1"/>
            <a:r>
              <a:rPr lang="zh-CN" altLang="en-US"/>
              <a:t>即把数据库从</a:t>
            </a:r>
            <a:r>
              <a:rPr lang="zh-CN" altLang="en-US">
                <a:solidFill>
                  <a:srgbClr val="FF0000"/>
                </a:solidFill>
              </a:rPr>
              <a:t>错误状态</a:t>
            </a:r>
            <a:r>
              <a:rPr lang="zh-CN" altLang="en-US"/>
              <a:t>恢复到某一已知</a:t>
            </a:r>
            <a:r>
              <a:rPr lang="zh-CN" altLang="en-US">
                <a:solidFill>
                  <a:srgbClr val="FF0000"/>
                </a:solidFill>
              </a:rPr>
              <a:t>正确状态</a:t>
            </a:r>
            <a:r>
              <a:rPr lang="en-US" altLang="zh-CN"/>
              <a:t>(</a:t>
            </a:r>
            <a:r>
              <a:rPr lang="zh-CN" altLang="en-US">
                <a:solidFill>
                  <a:srgbClr val="0000FF"/>
                </a:solidFill>
              </a:rPr>
              <a:t>一致性状态</a:t>
            </a:r>
            <a:r>
              <a:rPr lang="zh-CN" altLang="en-US"/>
              <a:t>或</a:t>
            </a:r>
            <a:r>
              <a:rPr lang="zh-CN" altLang="en-US">
                <a:solidFill>
                  <a:srgbClr val="0000FF"/>
                </a:solidFill>
              </a:rPr>
              <a:t>完整状态</a:t>
            </a:r>
            <a:r>
              <a:rPr lang="en-US" altLang="zh-CN"/>
              <a:t>)</a:t>
            </a:r>
            <a:r>
              <a:rPr lang="zh-CN" altLang="en-US"/>
              <a:t>的功能</a:t>
            </a:r>
            <a:endParaRPr lang="en-US" altLang="zh-CN"/>
          </a:p>
          <a:p>
            <a:pPr marL="289225" lvl="1" indent="0">
              <a:buNone/>
            </a:pPr>
            <a:endParaRPr lang="en-US" altLang="zh-CN" sz="1200"/>
          </a:p>
          <a:p>
            <a:r>
              <a:rPr lang="zh-CN" altLang="en-US" u="sng">
                <a:solidFill>
                  <a:srgbClr val="FF0000"/>
                </a:solidFill>
              </a:rPr>
              <a:t>恢复子系统</a:t>
            </a:r>
            <a:r>
              <a:rPr lang="zh-CN" altLang="en-US"/>
              <a:t>是</a:t>
            </a:r>
            <a:r>
              <a:rPr lang="en-US" altLang="zh-CN"/>
              <a:t>DBMS</a:t>
            </a:r>
            <a:r>
              <a:rPr lang="zh-CN" altLang="en-US"/>
              <a:t>的一个重要组成部分 </a:t>
            </a:r>
          </a:p>
          <a:p>
            <a:pPr lvl="1"/>
            <a:r>
              <a:rPr lang="zh-CN" altLang="en-US"/>
              <a:t>相当庞大，整个系统代码的</a:t>
            </a:r>
            <a:r>
              <a:rPr lang="en-US" altLang="zh-CN"/>
              <a:t>10%</a:t>
            </a:r>
            <a:r>
              <a:rPr lang="zh-CN" altLang="en-US"/>
              <a:t>以上</a:t>
            </a:r>
            <a:endParaRPr lang="en-US" altLang="zh-CN"/>
          </a:p>
          <a:p>
            <a:pPr lvl="1"/>
            <a:r>
              <a:rPr lang="zh-CN" altLang="en-US"/>
              <a:t>恢复技术衡量系统优劣的重要指标</a:t>
            </a:r>
          </a:p>
        </p:txBody>
      </p:sp>
      <p:sp>
        <p:nvSpPr>
          <p:cNvPr id="4" name="灯片编号占位符 3">
            <a:extLst>
              <a:ext uri="{FF2B5EF4-FFF2-40B4-BE49-F238E27FC236}">
                <a16:creationId xmlns:a16="http://schemas.microsoft.com/office/drawing/2014/main" id="{44731CF3-5D55-4455-9B17-499B5B37F789}"/>
              </a:ext>
            </a:extLst>
          </p:cNvPr>
          <p:cNvSpPr>
            <a:spLocks noGrp="1"/>
          </p:cNvSpPr>
          <p:nvPr>
            <p:ph type="sldNum" sz="quarter" idx="12"/>
          </p:nvPr>
        </p:nvSpPr>
        <p:spPr/>
        <p:txBody>
          <a:bodyPr/>
          <a:lstStyle/>
          <a:p>
            <a:fld id="{E63F6D5D-9733-4D44-9C56-AEFEDD5A4BA7}" type="slidenum">
              <a:rPr lang="en-US" smtClean="0"/>
              <a:pPr/>
              <a:t>11</a:t>
            </a:fld>
            <a:endParaRPr lang="en-US" dirty="0"/>
          </a:p>
        </p:txBody>
      </p:sp>
    </p:spTree>
    <p:extLst>
      <p:ext uri="{BB962C8B-B14F-4D97-AF65-F5344CB8AC3E}">
        <p14:creationId xmlns:p14="http://schemas.microsoft.com/office/powerpoint/2010/main" val="273334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12</a:t>
            </a:fld>
            <a:endParaRPr lang="en-US" dirty="0"/>
          </a:p>
        </p:txBody>
      </p:sp>
      <p:sp>
        <p:nvSpPr>
          <p:cNvPr id="6" name="内容占位符 5">
            <a:extLst>
              <a:ext uri="{FF2B5EF4-FFF2-40B4-BE49-F238E27FC236}">
                <a16:creationId xmlns:a16="http://schemas.microsoft.com/office/drawing/2014/main" id="{74A7AF0A-662A-4683-80EC-882C25F4408B}"/>
              </a:ext>
            </a:extLst>
          </p:cNvPr>
          <p:cNvSpPr>
            <a:spLocks noGrp="1"/>
          </p:cNvSpPr>
          <p:nvPr>
            <p:ph idx="1"/>
          </p:nvPr>
        </p:nvSpPr>
        <p:spPr/>
        <p:txBody>
          <a:bodyPr/>
          <a:lstStyle/>
          <a:p>
            <a:pPr>
              <a:lnSpc>
                <a:spcPct val="100000"/>
              </a:lnSpc>
            </a:pPr>
            <a:r>
              <a:rPr lang="zh-CN" altLang="en-US" b="1">
                <a:solidFill>
                  <a:schemeClr val="bg2">
                    <a:lumMod val="90000"/>
                  </a:schemeClr>
                </a:solidFill>
              </a:rPr>
              <a:t>事务的基本概念</a:t>
            </a:r>
          </a:p>
          <a:p>
            <a:pPr>
              <a:lnSpc>
                <a:spcPct val="100000"/>
              </a:lnSpc>
            </a:pPr>
            <a:r>
              <a:rPr lang="zh-CN" altLang="en-US" b="1">
                <a:solidFill>
                  <a:schemeClr val="bg2">
                    <a:lumMod val="90000"/>
                  </a:schemeClr>
                </a:solidFill>
              </a:rPr>
              <a:t>数据库恢复概述</a:t>
            </a:r>
          </a:p>
          <a:p>
            <a:pPr>
              <a:lnSpc>
                <a:spcPct val="100000"/>
              </a:lnSpc>
            </a:pPr>
            <a:r>
              <a:rPr lang="zh-CN" altLang="en-US" b="1">
                <a:solidFill>
                  <a:srgbClr val="FF0000"/>
                </a:solidFill>
              </a:rPr>
              <a:t>故障的种类</a:t>
            </a:r>
          </a:p>
          <a:p>
            <a:pPr>
              <a:lnSpc>
                <a:spcPct val="100000"/>
              </a:lnSpc>
            </a:pPr>
            <a:r>
              <a:rPr lang="zh-CN" altLang="en-US" b="1">
                <a:solidFill>
                  <a:schemeClr val="bg2">
                    <a:lumMod val="90000"/>
                  </a:schemeClr>
                </a:solidFill>
              </a:rPr>
              <a:t>恢复的实现技术</a:t>
            </a:r>
          </a:p>
          <a:p>
            <a:pPr>
              <a:lnSpc>
                <a:spcPct val="100000"/>
              </a:lnSpc>
            </a:pPr>
            <a:r>
              <a:rPr lang="zh-CN" altLang="en-US" b="1">
                <a:solidFill>
                  <a:schemeClr val="bg2">
                    <a:lumMod val="90000"/>
                  </a:schemeClr>
                </a:solidFill>
              </a:rPr>
              <a:t>恢复策略</a:t>
            </a:r>
          </a:p>
          <a:p>
            <a:pPr>
              <a:lnSpc>
                <a:spcPct val="100000"/>
              </a:lnSpc>
            </a:pPr>
            <a:r>
              <a:rPr lang="zh-CN" altLang="en-US" b="1">
                <a:solidFill>
                  <a:schemeClr val="bg2">
                    <a:lumMod val="90000"/>
                  </a:schemeClr>
                </a:solidFill>
              </a:rPr>
              <a:t>具有检查点的恢复技术</a:t>
            </a:r>
          </a:p>
          <a:p>
            <a:pPr>
              <a:lnSpc>
                <a:spcPct val="100000"/>
              </a:lnSpc>
            </a:pPr>
            <a:r>
              <a:rPr lang="zh-CN" altLang="en-US" b="1">
                <a:solidFill>
                  <a:schemeClr val="bg2">
                    <a:lumMod val="90000"/>
                  </a:schemeClr>
                </a:solidFill>
              </a:rPr>
              <a:t>数据库镜像</a:t>
            </a: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37049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11A4D-EB6A-4519-A825-EB647F7F2E1C}"/>
              </a:ext>
            </a:extLst>
          </p:cNvPr>
          <p:cNvSpPr>
            <a:spLocks noGrp="1"/>
          </p:cNvSpPr>
          <p:nvPr>
            <p:ph type="title"/>
          </p:nvPr>
        </p:nvSpPr>
        <p:spPr/>
        <p:txBody>
          <a:bodyPr/>
          <a:lstStyle/>
          <a:p>
            <a:r>
              <a:rPr lang="zh-CN" altLang="zh-CN"/>
              <a:t>故障的种类</a:t>
            </a:r>
            <a:endParaRPr lang="zh-CN" altLang="en-US"/>
          </a:p>
        </p:txBody>
      </p:sp>
      <p:sp>
        <p:nvSpPr>
          <p:cNvPr id="3" name="内容占位符 2">
            <a:extLst>
              <a:ext uri="{FF2B5EF4-FFF2-40B4-BE49-F238E27FC236}">
                <a16:creationId xmlns:a16="http://schemas.microsoft.com/office/drawing/2014/main" id="{4472CD25-D0D6-43E8-BAFE-9E6C5E2C95B7}"/>
              </a:ext>
            </a:extLst>
          </p:cNvPr>
          <p:cNvSpPr>
            <a:spLocks noGrp="1"/>
          </p:cNvSpPr>
          <p:nvPr>
            <p:ph idx="1"/>
          </p:nvPr>
        </p:nvSpPr>
        <p:spPr/>
        <p:txBody>
          <a:bodyPr/>
          <a:lstStyle/>
          <a:p>
            <a:pPr marL="514350" indent="-331788">
              <a:lnSpc>
                <a:spcPct val="100000"/>
              </a:lnSpc>
              <a:buFont typeface="+mj-lt"/>
              <a:buAutoNum type="arabicPeriod"/>
            </a:pPr>
            <a:r>
              <a:rPr lang="zh-CN" altLang="en-US">
                <a:solidFill>
                  <a:srgbClr val="0000CC"/>
                </a:solidFill>
              </a:rPr>
              <a:t>事务内部故障</a:t>
            </a:r>
            <a:endParaRPr lang="en-US" altLang="zh-CN">
              <a:solidFill>
                <a:srgbClr val="0000CC"/>
              </a:solidFill>
            </a:endParaRPr>
          </a:p>
          <a:p>
            <a:pPr marL="514350" indent="-331788">
              <a:lnSpc>
                <a:spcPct val="100000"/>
              </a:lnSpc>
              <a:buFont typeface="+mj-lt"/>
              <a:buAutoNum type="arabicPeriod"/>
            </a:pPr>
            <a:r>
              <a:rPr lang="zh-CN" altLang="en-US">
                <a:solidFill>
                  <a:srgbClr val="0000CC"/>
                </a:solidFill>
              </a:rPr>
              <a:t>系统故障</a:t>
            </a:r>
            <a:endParaRPr lang="en-US" altLang="zh-CN">
              <a:solidFill>
                <a:srgbClr val="0000CC"/>
              </a:solidFill>
            </a:endParaRPr>
          </a:p>
          <a:p>
            <a:pPr marL="514350" indent="-331788">
              <a:lnSpc>
                <a:spcPct val="100000"/>
              </a:lnSpc>
              <a:buFont typeface="+mj-lt"/>
              <a:buAutoNum type="arabicPeriod"/>
            </a:pPr>
            <a:r>
              <a:rPr lang="zh-CN" altLang="en-US">
                <a:solidFill>
                  <a:srgbClr val="0000CC"/>
                </a:solidFill>
              </a:rPr>
              <a:t>介质故障</a:t>
            </a:r>
            <a:endParaRPr lang="en-US" altLang="zh-CN">
              <a:solidFill>
                <a:srgbClr val="0000CC"/>
              </a:solidFill>
            </a:endParaRPr>
          </a:p>
          <a:p>
            <a:pPr marL="514350" indent="-331788">
              <a:lnSpc>
                <a:spcPct val="100000"/>
              </a:lnSpc>
              <a:buFont typeface="+mj-lt"/>
              <a:buAutoNum type="arabicPeriod"/>
            </a:pPr>
            <a:r>
              <a:rPr lang="zh-CN" altLang="en-US">
                <a:solidFill>
                  <a:srgbClr val="0000CC"/>
                </a:solidFill>
              </a:rPr>
              <a:t>计算机病毒</a:t>
            </a:r>
          </a:p>
        </p:txBody>
      </p:sp>
      <p:sp>
        <p:nvSpPr>
          <p:cNvPr id="4" name="灯片编号占位符 3">
            <a:extLst>
              <a:ext uri="{FF2B5EF4-FFF2-40B4-BE49-F238E27FC236}">
                <a16:creationId xmlns:a16="http://schemas.microsoft.com/office/drawing/2014/main" id="{B6BC60EB-B796-46CA-AF8C-4FD7812DF479}"/>
              </a:ext>
            </a:extLst>
          </p:cNvPr>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64914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CFAA7-B672-4004-A1AC-03CC9B8D773C}"/>
              </a:ext>
            </a:extLst>
          </p:cNvPr>
          <p:cNvSpPr>
            <a:spLocks noGrp="1"/>
          </p:cNvSpPr>
          <p:nvPr>
            <p:ph type="title"/>
          </p:nvPr>
        </p:nvSpPr>
        <p:spPr/>
        <p:txBody>
          <a:bodyPr/>
          <a:lstStyle/>
          <a:p>
            <a:r>
              <a:rPr lang="en-US" altLang="zh-CN"/>
              <a:t>1.</a:t>
            </a:r>
            <a:r>
              <a:rPr lang="zh-CN" altLang="zh-CN"/>
              <a:t>事务内部故障</a:t>
            </a:r>
            <a:endParaRPr lang="zh-CN" altLang="en-US"/>
          </a:p>
        </p:txBody>
      </p:sp>
      <p:sp>
        <p:nvSpPr>
          <p:cNvPr id="3" name="内容占位符 2">
            <a:extLst>
              <a:ext uri="{FF2B5EF4-FFF2-40B4-BE49-F238E27FC236}">
                <a16:creationId xmlns:a16="http://schemas.microsoft.com/office/drawing/2014/main" id="{DDEF63BD-7B42-4899-A103-60A39ECB52F3}"/>
              </a:ext>
            </a:extLst>
          </p:cNvPr>
          <p:cNvSpPr>
            <a:spLocks noGrp="1"/>
          </p:cNvSpPr>
          <p:nvPr>
            <p:ph idx="1"/>
          </p:nvPr>
        </p:nvSpPr>
        <p:spPr/>
        <p:txBody>
          <a:bodyPr>
            <a:normAutofit/>
          </a:bodyPr>
          <a:lstStyle/>
          <a:p>
            <a:r>
              <a:rPr lang="zh-CN" altLang="en-US"/>
              <a:t>事务故障意味着</a:t>
            </a:r>
            <a:r>
              <a:rPr lang="zh-CN" altLang="en-US">
                <a:solidFill>
                  <a:srgbClr val="FF0000"/>
                </a:solidFill>
              </a:rPr>
              <a:t>事务没有达到预期的终点</a:t>
            </a:r>
            <a:r>
              <a:rPr lang="en-US" altLang="zh-CN"/>
              <a:t>(</a:t>
            </a:r>
            <a:r>
              <a:rPr lang="en-US" altLang="zh-CN">
                <a:solidFill>
                  <a:srgbClr val="0000FF"/>
                </a:solidFill>
              </a:rPr>
              <a:t>COMMIT</a:t>
            </a:r>
            <a:r>
              <a:rPr lang="zh-CN" altLang="en-US">
                <a:solidFill>
                  <a:srgbClr val="0000FF"/>
                </a:solidFill>
              </a:rPr>
              <a:t>或显式的</a:t>
            </a:r>
            <a:r>
              <a:rPr lang="en-US" altLang="zh-CN">
                <a:solidFill>
                  <a:srgbClr val="0000FF"/>
                </a:solidFill>
              </a:rPr>
              <a:t>ROLLBACK</a:t>
            </a:r>
            <a:r>
              <a:rPr lang="en-US" altLang="zh-CN"/>
              <a:t>)</a:t>
            </a:r>
            <a:r>
              <a:rPr lang="zh-CN" altLang="en-US"/>
              <a:t>，因此数据库可能处于不正确的状态。</a:t>
            </a:r>
            <a:endParaRPr lang="en-US" altLang="zh-CN"/>
          </a:p>
          <a:p>
            <a:endParaRPr lang="en-US" altLang="zh-CN" sz="1100"/>
          </a:p>
          <a:p>
            <a:r>
              <a:rPr lang="zh-CN" altLang="en-US">
                <a:solidFill>
                  <a:srgbClr val="0000FF"/>
                </a:solidFill>
              </a:rPr>
              <a:t>事务故障的发现</a:t>
            </a:r>
            <a:endParaRPr lang="en-US" altLang="zh-CN">
              <a:solidFill>
                <a:srgbClr val="0000FF"/>
              </a:solidFill>
            </a:endParaRPr>
          </a:p>
          <a:p>
            <a:pPr lvl="1"/>
            <a:r>
              <a:rPr lang="zh-CN" altLang="en-US"/>
              <a:t>有些可</a:t>
            </a:r>
            <a:r>
              <a:rPr lang="zh-CN" altLang="en-US">
                <a:solidFill>
                  <a:srgbClr val="FF0000"/>
                </a:solidFill>
              </a:rPr>
              <a:t>通过事务程序本身</a:t>
            </a:r>
            <a:r>
              <a:rPr lang="zh-CN" altLang="en-US"/>
              <a:t>发现</a:t>
            </a:r>
            <a:endParaRPr lang="en-US" altLang="zh-CN"/>
          </a:p>
          <a:p>
            <a:pPr lvl="1"/>
            <a:r>
              <a:rPr lang="zh-CN" altLang="en-US"/>
              <a:t>更多的是</a:t>
            </a:r>
            <a:r>
              <a:rPr lang="zh-CN" altLang="en-US">
                <a:solidFill>
                  <a:srgbClr val="FF0000"/>
                </a:solidFill>
              </a:rPr>
              <a:t>非预期的</a:t>
            </a:r>
            <a:r>
              <a:rPr lang="zh-CN" altLang="en-US"/>
              <a:t>，不能由应用程序处理</a:t>
            </a:r>
            <a:endParaRPr lang="en-US" altLang="zh-CN"/>
          </a:p>
          <a:p>
            <a:pPr lvl="2"/>
            <a:r>
              <a:rPr lang="zh-CN" altLang="en-US">
                <a:solidFill>
                  <a:srgbClr val="0000FF"/>
                </a:solidFill>
              </a:rPr>
              <a:t>运算溢出</a:t>
            </a:r>
          </a:p>
          <a:p>
            <a:pPr lvl="2"/>
            <a:r>
              <a:rPr lang="zh-CN" altLang="en-US">
                <a:solidFill>
                  <a:srgbClr val="0000FF"/>
                </a:solidFill>
              </a:rPr>
              <a:t>并发事务发生死锁而被选中撤销该事务</a:t>
            </a:r>
          </a:p>
          <a:p>
            <a:pPr lvl="2"/>
            <a:r>
              <a:rPr lang="zh-CN" altLang="en-US">
                <a:solidFill>
                  <a:srgbClr val="0000FF"/>
                </a:solidFill>
              </a:rPr>
              <a:t>违反了某些完整性限制而被终止</a:t>
            </a:r>
            <a:endParaRPr lang="en-US" altLang="zh-CN">
              <a:solidFill>
                <a:srgbClr val="0000FF"/>
              </a:solidFill>
            </a:endParaRPr>
          </a:p>
          <a:p>
            <a:pPr lvl="2"/>
            <a:endParaRPr lang="en-US" altLang="zh-CN" sz="1100">
              <a:solidFill>
                <a:srgbClr val="0000FF"/>
              </a:solidFill>
            </a:endParaRPr>
          </a:p>
          <a:p>
            <a:r>
              <a:rPr lang="zh-CN" altLang="en-US">
                <a:solidFill>
                  <a:srgbClr val="0000FF"/>
                </a:solidFill>
              </a:rPr>
              <a:t>事务故障的恢复操作</a:t>
            </a:r>
            <a:endParaRPr lang="en-US" altLang="zh-CN">
              <a:solidFill>
                <a:srgbClr val="0000FF"/>
              </a:solidFill>
            </a:endParaRPr>
          </a:p>
          <a:p>
            <a:pPr lvl="1"/>
            <a:r>
              <a:rPr lang="zh-CN" altLang="en-US">
                <a:solidFill>
                  <a:srgbClr val="FF0000"/>
                </a:solidFill>
              </a:rPr>
              <a:t>事务撤销</a:t>
            </a:r>
            <a:r>
              <a:rPr lang="en-US" altLang="zh-CN">
                <a:solidFill>
                  <a:srgbClr val="FF0000"/>
                </a:solidFill>
              </a:rPr>
              <a:t>(UNDO)</a:t>
            </a:r>
            <a:endParaRPr lang="zh-CN" altLang="en-US"/>
          </a:p>
        </p:txBody>
      </p:sp>
      <p:sp>
        <p:nvSpPr>
          <p:cNvPr id="4" name="灯片编号占位符 3">
            <a:extLst>
              <a:ext uri="{FF2B5EF4-FFF2-40B4-BE49-F238E27FC236}">
                <a16:creationId xmlns:a16="http://schemas.microsoft.com/office/drawing/2014/main" id="{2425F0C2-66E2-4C90-9CDF-F22D3AE7A48C}"/>
              </a:ext>
            </a:extLst>
          </p:cNvPr>
          <p:cNvSpPr>
            <a:spLocks noGrp="1"/>
          </p:cNvSpPr>
          <p:nvPr>
            <p:ph type="sldNum" sz="quarter" idx="12"/>
          </p:nvPr>
        </p:nvSpPr>
        <p:spPr/>
        <p:txBody>
          <a:bodyPr/>
          <a:lstStyle/>
          <a:p>
            <a:fld id="{E63F6D5D-9733-4D44-9C56-AEFEDD5A4BA7}" type="slidenum">
              <a:rPr lang="en-US" smtClean="0"/>
              <a:pPr/>
              <a:t>14</a:t>
            </a:fld>
            <a:endParaRPr lang="en-US" dirty="0"/>
          </a:p>
        </p:txBody>
      </p:sp>
      <p:sp>
        <p:nvSpPr>
          <p:cNvPr id="5" name="矩形 4">
            <a:extLst>
              <a:ext uri="{FF2B5EF4-FFF2-40B4-BE49-F238E27FC236}">
                <a16:creationId xmlns:a16="http://schemas.microsoft.com/office/drawing/2014/main" id="{9210E765-C5C6-4C14-8C3D-2BF932BE714C}"/>
              </a:ext>
            </a:extLst>
          </p:cNvPr>
          <p:cNvSpPr/>
          <p:nvPr/>
        </p:nvSpPr>
        <p:spPr>
          <a:xfrm>
            <a:off x="7426731" y="2209800"/>
            <a:ext cx="4044137" cy="3884140"/>
          </a:xfrm>
          <a:prstGeom prst="rect">
            <a:avLst/>
          </a:prstGeom>
          <a:ln w="3175">
            <a:solidFill>
              <a:schemeClr val="tx1"/>
            </a:solidFill>
          </a:ln>
        </p:spPr>
        <p:txBody>
          <a:bodyPr wrap="square">
            <a:spAutoFit/>
          </a:bodyPr>
          <a:lstStyle/>
          <a:p>
            <a:pPr marL="177800" indent="-177800">
              <a:spcBef>
                <a:spcPct val="20000"/>
              </a:spcBef>
              <a:buClr>
                <a:srgbClr val="CC00CC"/>
              </a:buClr>
              <a:buSzPct val="110000"/>
              <a:defRPr/>
            </a:pPr>
            <a:r>
              <a:rPr lang="zh-CN" altLang="en-US" sz="1600" b="1"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BEGIN TRANSACTION</a:t>
            </a: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读</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账户甲的余额</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BALANCE</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p>
          <a:p>
            <a:pPr marL="177800" indent="-177800">
              <a:spcBef>
                <a:spcPct val="20000"/>
              </a:spcBef>
              <a:buClr>
                <a:srgbClr val="CC00CC"/>
              </a:buClr>
              <a:buSzPct val="110000"/>
              <a:defRPr/>
            </a:pPr>
            <a:r>
              <a:rPr lang="zh-CN" altLang="en-US"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BALANCE</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=BALANCE-AMOUNT</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endParaRP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IF</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(BALANCE &lt; 0 ) THEN</a:t>
            </a: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打印</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金额不足，不能转账</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endParaRP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ROLLBACK</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endParaRPr>
          </a:p>
          <a:p>
            <a:pPr marL="177800" indent="-177800">
              <a:spcBef>
                <a:spcPct val="20000"/>
              </a:spcBef>
              <a:buClr>
                <a:srgbClr val="CC00CC"/>
              </a:buClr>
              <a:buSzPct val="110000"/>
              <a:defRPr/>
            </a:pP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ELSE</a:t>
            </a:r>
            <a:endPar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endParaRP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读账户乙的余额</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BALANCE1</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endParaRP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BALANCE1</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=BALANCE1+AMOUNT</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p>
          <a:p>
            <a:pPr marL="177800" indent="-177800">
              <a:spcBef>
                <a:spcPct val="20000"/>
              </a:spcBef>
              <a:buClr>
                <a:srgbClr val="CC00CC"/>
              </a:buClr>
              <a:buSzPct val="110000"/>
              <a:defRPr/>
            </a:pPr>
            <a:r>
              <a:rPr lang="zh-CN" altLang="en-US"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写回</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BALANCE1</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p>
          <a:p>
            <a:pPr marL="177800" indent="-177800">
              <a:spcBef>
                <a:spcPct val="20000"/>
              </a:spcBef>
              <a:buClr>
                <a:srgbClr val="CC00CC"/>
              </a:buClr>
              <a:buSzPct val="110000"/>
              <a:defRPr/>
            </a:pPr>
            <a:r>
              <a:rPr lang="en-US" altLang="zh-CN" sz="1600" b="1">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COMMIT</a:t>
            </a: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p>
          <a:p>
            <a:pPr marL="177800" indent="-177800">
              <a:spcBef>
                <a:spcPct val="20000"/>
              </a:spcBef>
              <a:buClr>
                <a:srgbClr val="CC00CC"/>
              </a:buClr>
              <a:buSzPct val="110000"/>
              <a:defRPr/>
            </a:pPr>
            <a:r>
              <a:rPr lang="zh-CN" altLang="en-US"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3333CC"/>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1600" b="1"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右箭头 5">
            <a:extLst>
              <a:ext uri="{FF2B5EF4-FFF2-40B4-BE49-F238E27FC236}">
                <a16:creationId xmlns:a16="http://schemas.microsoft.com/office/drawing/2014/main" id="{5D67C865-9C65-48B7-A614-E15A703B5CB5}"/>
              </a:ext>
            </a:extLst>
          </p:cNvPr>
          <p:cNvSpPr/>
          <p:nvPr/>
        </p:nvSpPr>
        <p:spPr>
          <a:xfrm>
            <a:off x="5850835" y="2819400"/>
            <a:ext cx="1444572"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05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left)">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B7028-143E-4E64-AC26-D6FA64B9116C}"/>
              </a:ext>
            </a:extLst>
          </p:cNvPr>
          <p:cNvSpPr>
            <a:spLocks noGrp="1"/>
          </p:cNvSpPr>
          <p:nvPr>
            <p:ph type="title"/>
          </p:nvPr>
        </p:nvSpPr>
        <p:spPr/>
        <p:txBody>
          <a:bodyPr/>
          <a:lstStyle/>
          <a:p>
            <a:r>
              <a:rPr lang="en-US" altLang="zh-CN"/>
              <a:t>2.</a:t>
            </a:r>
            <a:r>
              <a:rPr lang="zh-CN" altLang="en-US"/>
              <a:t>系统故障</a:t>
            </a:r>
          </a:p>
        </p:txBody>
      </p:sp>
      <p:sp>
        <p:nvSpPr>
          <p:cNvPr id="3" name="内容占位符 2">
            <a:extLst>
              <a:ext uri="{FF2B5EF4-FFF2-40B4-BE49-F238E27FC236}">
                <a16:creationId xmlns:a16="http://schemas.microsoft.com/office/drawing/2014/main" id="{E5E40F85-39A8-4529-B6F9-4B2A205276AB}"/>
              </a:ext>
            </a:extLst>
          </p:cNvPr>
          <p:cNvSpPr>
            <a:spLocks noGrp="1"/>
          </p:cNvSpPr>
          <p:nvPr>
            <p:ph idx="1"/>
          </p:nvPr>
        </p:nvSpPr>
        <p:spPr/>
        <p:txBody>
          <a:bodyPr>
            <a:normAutofit fontScale="92500" lnSpcReduction="20000"/>
          </a:bodyPr>
          <a:lstStyle/>
          <a:p>
            <a:r>
              <a:rPr lang="zh-CN" altLang="en-US" u="sng">
                <a:solidFill>
                  <a:srgbClr val="FF0000"/>
                </a:solidFill>
              </a:rPr>
              <a:t>系统故障</a:t>
            </a:r>
            <a:r>
              <a:rPr lang="zh-CN" altLang="en-US"/>
              <a:t>是指造成系统停止运转的任何事件，使得系统要</a:t>
            </a:r>
            <a:r>
              <a:rPr lang="zh-CN" altLang="en-US">
                <a:solidFill>
                  <a:srgbClr val="FF0000"/>
                </a:solidFill>
              </a:rPr>
              <a:t>重新启动</a:t>
            </a:r>
            <a:r>
              <a:rPr lang="zh-CN" altLang="en-US"/>
              <a:t>。也称为</a:t>
            </a:r>
            <a:r>
              <a:rPr lang="zh-CN" altLang="en-US">
                <a:solidFill>
                  <a:srgbClr val="FF0000"/>
                </a:solidFill>
              </a:rPr>
              <a:t>软故障</a:t>
            </a:r>
            <a:r>
              <a:rPr lang="en-US" altLang="zh-CN"/>
              <a:t>(soft crash)</a:t>
            </a:r>
            <a:r>
              <a:rPr lang="zh-CN" altLang="en-US"/>
              <a:t> </a:t>
            </a:r>
          </a:p>
          <a:p>
            <a:pPr lvl="1"/>
            <a:r>
              <a:rPr lang="zh-CN" altLang="en-US"/>
              <a:t>特定类型的硬件错误（如</a:t>
            </a:r>
            <a:r>
              <a:rPr lang="en-US" altLang="zh-CN"/>
              <a:t>CPU</a:t>
            </a:r>
            <a:r>
              <a:rPr lang="zh-CN" altLang="en-US"/>
              <a:t>故障）</a:t>
            </a:r>
          </a:p>
          <a:p>
            <a:pPr lvl="1"/>
            <a:r>
              <a:rPr lang="zh-CN" altLang="en-US"/>
              <a:t>操作系统故障</a:t>
            </a:r>
          </a:p>
          <a:p>
            <a:pPr lvl="1"/>
            <a:r>
              <a:rPr lang="en-US" altLang="zh-CN"/>
              <a:t>DBMS</a:t>
            </a:r>
            <a:r>
              <a:rPr lang="zh-CN" altLang="en-US"/>
              <a:t>代码错误</a:t>
            </a:r>
            <a:endParaRPr lang="en-US" altLang="zh-CN"/>
          </a:p>
          <a:p>
            <a:pPr lvl="1"/>
            <a:r>
              <a:rPr lang="zh-CN" altLang="en-US"/>
              <a:t>系统断电</a:t>
            </a:r>
            <a:endParaRPr lang="en-US" altLang="zh-CN"/>
          </a:p>
          <a:p>
            <a:pPr lvl="1"/>
            <a:endParaRPr lang="en-US" altLang="zh-CN" sz="900">
              <a:solidFill>
                <a:srgbClr val="FF0000"/>
              </a:solidFill>
            </a:endParaRPr>
          </a:p>
          <a:p>
            <a:r>
              <a:rPr lang="zh-CN" altLang="en-US">
                <a:solidFill>
                  <a:srgbClr val="FF0000"/>
                </a:solidFill>
              </a:rPr>
              <a:t>系统故障特点：</a:t>
            </a:r>
            <a:endParaRPr lang="en-US" altLang="zh-CN">
              <a:solidFill>
                <a:srgbClr val="FF0000"/>
              </a:solidFill>
            </a:endParaRPr>
          </a:p>
          <a:p>
            <a:pPr lvl="1"/>
            <a:r>
              <a:rPr lang="zh-CN" altLang="en-US"/>
              <a:t>所有运行的事务都非正常终止，但不破坏数据库</a:t>
            </a:r>
            <a:endParaRPr lang="en-US" altLang="zh-CN"/>
          </a:p>
          <a:p>
            <a:pPr lvl="1"/>
            <a:r>
              <a:rPr lang="zh-CN" altLang="en-US"/>
              <a:t>内存中数据库缓冲区的信息全部丢失</a:t>
            </a:r>
            <a:endParaRPr lang="en-US" altLang="zh-CN"/>
          </a:p>
          <a:p>
            <a:pPr lvl="1"/>
            <a:endParaRPr lang="en-US" altLang="zh-CN" sz="900"/>
          </a:p>
          <a:p>
            <a:r>
              <a:rPr lang="zh-CN" altLang="en-US">
                <a:solidFill>
                  <a:srgbClr val="FF0000"/>
                </a:solidFill>
              </a:rPr>
              <a:t>系统故障的恢复操作</a:t>
            </a:r>
            <a:endParaRPr lang="en-US" altLang="zh-CN">
              <a:solidFill>
                <a:srgbClr val="FF0000"/>
              </a:solidFill>
            </a:endParaRPr>
          </a:p>
          <a:p>
            <a:pPr lvl="1"/>
            <a:r>
              <a:rPr lang="zh-CN" altLang="en-US"/>
              <a:t>系统重新启动时，恢复程序让所有非正常终止的事务回滚，强行</a:t>
            </a:r>
            <a:r>
              <a:rPr lang="zh-CN" altLang="en-US">
                <a:solidFill>
                  <a:srgbClr val="FF0000"/>
                </a:solidFill>
              </a:rPr>
              <a:t>撤消</a:t>
            </a:r>
            <a:r>
              <a:rPr lang="en-US" altLang="zh-CN">
                <a:solidFill>
                  <a:srgbClr val="FF0000"/>
                </a:solidFill>
              </a:rPr>
              <a:t>(UNDO)</a:t>
            </a:r>
            <a:r>
              <a:rPr lang="zh-CN" altLang="en-US"/>
              <a:t>所有</a:t>
            </a:r>
            <a:r>
              <a:rPr lang="zh-CN" altLang="en-US">
                <a:solidFill>
                  <a:srgbClr val="FF0000"/>
                </a:solidFill>
              </a:rPr>
              <a:t>未完成事务</a:t>
            </a:r>
          </a:p>
          <a:p>
            <a:pPr lvl="1"/>
            <a:r>
              <a:rPr lang="zh-CN" altLang="en-US"/>
              <a:t>系统重新启动时，恢复程序</a:t>
            </a:r>
            <a:r>
              <a:rPr lang="zh-CN" altLang="en-US">
                <a:solidFill>
                  <a:srgbClr val="FF0000"/>
                </a:solidFill>
              </a:rPr>
              <a:t>重做</a:t>
            </a:r>
            <a:r>
              <a:rPr lang="en-US" altLang="zh-CN">
                <a:solidFill>
                  <a:srgbClr val="FF0000"/>
                </a:solidFill>
              </a:rPr>
              <a:t>(REDO)</a:t>
            </a:r>
            <a:r>
              <a:rPr lang="zh-CN" altLang="en-US"/>
              <a:t>所有</a:t>
            </a:r>
            <a:r>
              <a:rPr lang="zh-CN" altLang="en-US">
                <a:solidFill>
                  <a:srgbClr val="FF0000"/>
                </a:solidFill>
              </a:rPr>
              <a:t>已完成的事务</a:t>
            </a:r>
            <a:endParaRPr lang="en-US" altLang="zh-CN">
              <a:solidFill>
                <a:srgbClr val="FF0000"/>
              </a:solidFill>
            </a:endParaRPr>
          </a:p>
        </p:txBody>
      </p:sp>
      <p:sp>
        <p:nvSpPr>
          <p:cNvPr id="4" name="灯片编号占位符 3">
            <a:extLst>
              <a:ext uri="{FF2B5EF4-FFF2-40B4-BE49-F238E27FC236}">
                <a16:creationId xmlns:a16="http://schemas.microsoft.com/office/drawing/2014/main" id="{DA33A8A2-8588-4567-BC28-54571BD6116C}"/>
              </a:ext>
            </a:extLst>
          </p:cNvPr>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25966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9B739-3707-4049-B56D-139985481029}"/>
              </a:ext>
            </a:extLst>
          </p:cNvPr>
          <p:cNvSpPr>
            <a:spLocks noGrp="1"/>
          </p:cNvSpPr>
          <p:nvPr>
            <p:ph type="title"/>
          </p:nvPr>
        </p:nvSpPr>
        <p:spPr/>
        <p:txBody>
          <a:bodyPr/>
          <a:lstStyle/>
          <a:p>
            <a:r>
              <a:rPr lang="en-US" altLang="zh-CN"/>
              <a:t>3.</a:t>
            </a:r>
            <a:r>
              <a:rPr lang="zh-CN" altLang="en-US"/>
              <a:t>介质故障</a:t>
            </a:r>
          </a:p>
        </p:txBody>
      </p:sp>
      <p:sp>
        <p:nvSpPr>
          <p:cNvPr id="3" name="内容占位符 2">
            <a:extLst>
              <a:ext uri="{FF2B5EF4-FFF2-40B4-BE49-F238E27FC236}">
                <a16:creationId xmlns:a16="http://schemas.microsoft.com/office/drawing/2014/main" id="{F5DFC12E-798F-440A-8905-904E880C85B6}"/>
              </a:ext>
            </a:extLst>
          </p:cNvPr>
          <p:cNvSpPr>
            <a:spLocks noGrp="1"/>
          </p:cNvSpPr>
          <p:nvPr>
            <p:ph idx="1"/>
          </p:nvPr>
        </p:nvSpPr>
        <p:spPr/>
        <p:txBody>
          <a:bodyPr/>
          <a:lstStyle/>
          <a:p>
            <a:r>
              <a:rPr lang="zh-CN" altLang="en-US" u="sng">
                <a:solidFill>
                  <a:srgbClr val="FF0000"/>
                </a:solidFill>
              </a:rPr>
              <a:t>介质故障</a:t>
            </a:r>
            <a:r>
              <a:rPr lang="zh-CN" altLang="en-US"/>
              <a:t>也称为</a:t>
            </a:r>
            <a:r>
              <a:rPr lang="zh-CN" altLang="en-US">
                <a:solidFill>
                  <a:srgbClr val="FF0000"/>
                </a:solidFill>
              </a:rPr>
              <a:t>硬故障</a:t>
            </a:r>
            <a:r>
              <a:rPr lang="en-US" altLang="zh-CN">
                <a:solidFill>
                  <a:srgbClr val="FF0000"/>
                </a:solidFill>
              </a:rPr>
              <a:t>(Hard crash)</a:t>
            </a:r>
            <a:r>
              <a:rPr lang="zh-CN" altLang="en-US"/>
              <a:t>，指</a:t>
            </a:r>
            <a:r>
              <a:rPr lang="zh-CN" altLang="en-US">
                <a:solidFill>
                  <a:srgbClr val="0000FF"/>
                </a:solidFill>
              </a:rPr>
              <a:t>外存故障</a:t>
            </a:r>
            <a:r>
              <a:rPr lang="en-US" altLang="zh-CN">
                <a:solidFill>
                  <a:srgbClr val="0000FF"/>
                </a:solidFill>
              </a:rPr>
              <a:t>.</a:t>
            </a:r>
          </a:p>
          <a:p>
            <a:pPr lvl="1"/>
            <a:r>
              <a:rPr lang="zh-CN" altLang="en-US"/>
              <a:t>磁盘损坏</a:t>
            </a:r>
            <a:endParaRPr lang="en-US" altLang="zh-CN"/>
          </a:p>
          <a:p>
            <a:pPr lvl="1"/>
            <a:r>
              <a:rPr lang="zh-CN" altLang="en-US"/>
              <a:t>磁头碰撞</a:t>
            </a:r>
            <a:endParaRPr lang="en-US" altLang="zh-CN"/>
          </a:p>
          <a:p>
            <a:pPr lvl="1"/>
            <a:r>
              <a:rPr lang="zh-CN" altLang="en-US"/>
              <a:t>瞬时强磁场干扰</a:t>
            </a:r>
            <a:endParaRPr lang="en-US" altLang="zh-CN"/>
          </a:p>
          <a:p>
            <a:pPr marL="357187" lvl="1" indent="0">
              <a:buNone/>
            </a:pPr>
            <a:endParaRPr lang="en-US" altLang="zh-CN" sz="800"/>
          </a:p>
          <a:p>
            <a:r>
              <a:rPr lang="zh-CN" altLang="en-US">
                <a:solidFill>
                  <a:srgbClr val="FF0000"/>
                </a:solidFill>
              </a:rPr>
              <a:t>介质故障特点：</a:t>
            </a:r>
            <a:endParaRPr lang="en-US" altLang="zh-CN">
              <a:solidFill>
                <a:srgbClr val="FF0000"/>
              </a:solidFill>
            </a:endParaRPr>
          </a:p>
          <a:p>
            <a:pPr lvl="1"/>
            <a:r>
              <a:rPr lang="zh-CN" altLang="en-US"/>
              <a:t>破坏数据库或部分数据库，并影响正在存取这部分数据的所有事务</a:t>
            </a:r>
            <a:endParaRPr lang="en-US" altLang="zh-CN"/>
          </a:p>
          <a:p>
            <a:pPr lvl="1"/>
            <a:r>
              <a:rPr lang="zh-CN" altLang="en-US"/>
              <a:t>与事务故障和系统故障相比，发生的可能性小，但破坏性最大</a:t>
            </a:r>
            <a:endParaRPr lang="en-US" altLang="zh-CN"/>
          </a:p>
          <a:p>
            <a:pPr marL="0" indent="0">
              <a:buNone/>
            </a:pPr>
            <a:endParaRPr lang="zh-CN" altLang="en-US"/>
          </a:p>
        </p:txBody>
      </p:sp>
      <p:sp>
        <p:nvSpPr>
          <p:cNvPr id="4" name="灯片编号占位符 3">
            <a:extLst>
              <a:ext uri="{FF2B5EF4-FFF2-40B4-BE49-F238E27FC236}">
                <a16:creationId xmlns:a16="http://schemas.microsoft.com/office/drawing/2014/main" id="{10C55313-A59C-41CA-BDDE-2B28D18981FD}"/>
              </a:ext>
            </a:extLst>
          </p:cNvPr>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365414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B019C-69FE-40A6-BBDA-8C73E2DA6F38}"/>
              </a:ext>
            </a:extLst>
          </p:cNvPr>
          <p:cNvSpPr>
            <a:spLocks noGrp="1"/>
          </p:cNvSpPr>
          <p:nvPr>
            <p:ph type="title"/>
          </p:nvPr>
        </p:nvSpPr>
        <p:spPr/>
        <p:txBody>
          <a:bodyPr/>
          <a:lstStyle/>
          <a:p>
            <a:r>
              <a:rPr lang="en-US" altLang="zh-CN"/>
              <a:t>4.</a:t>
            </a:r>
            <a:r>
              <a:rPr lang="zh-CN" altLang="en-US"/>
              <a:t>计算机病毒</a:t>
            </a:r>
          </a:p>
        </p:txBody>
      </p:sp>
      <p:sp>
        <p:nvSpPr>
          <p:cNvPr id="3" name="内容占位符 2">
            <a:extLst>
              <a:ext uri="{FF2B5EF4-FFF2-40B4-BE49-F238E27FC236}">
                <a16:creationId xmlns:a16="http://schemas.microsoft.com/office/drawing/2014/main" id="{3FB38D9C-A9D2-4DD1-AB3E-FD6617EC83F1}"/>
              </a:ext>
            </a:extLst>
          </p:cNvPr>
          <p:cNvSpPr>
            <a:spLocks noGrp="1"/>
          </p:cNvSpPr>
          <p:nvPr>
            <p:ph idx="1"/>
          </p:nvPr>
        </p:nvSpPr>
        <p:spPr/>
        <p:txBody>
          <a:bodyPr>
            <a:normAutofit/>
          </a:bodyPr>
          <a:lstStyle/>
          <a:p>
            <a:pPr>
              <a:lnSpc>
                <a:spcPct val="100000"/>
              </a:lnSpc>
            </a:pPr>
            <a:r>
              <a:rPr lang="zh-CN" altLang="en-US" u="sng">
                <a:solidFill>
                  <a:srgbClr val="FF0000"/>
                </a:solidFill>
              </a:rPr>
              <a:t>计算机病毒</a:t>
            </a:r>
            <a:r>
              <a:rPr lang="zh-CN" altLang="en-US"/>
              <a:t>是一种</a:t>
            </a:r>
            <a:r>
              <a:rPr lang="zh-CN" altLang="en-US">
                <a:solidFill>
                  <a:srgbClr val="FF0000"/>
                </a:solidFill>
              </a:rPr>
              <a:t>人为的</a:t>
            </a:r>
            <a:r>
              <a:rPr lang="zh-CN" altLang="en-US"/>
              <a:t>故障或破坏，是一种</a:t>
            </a:r>
            <a:r>
              <a:rPr lang="zh-CN" altLang="en-US">
                <a:solidFill>
                  <a:srgbClr val="FF0000"/>
                </a:solidFill>
              </a:rPr>
              <a:t>恶意</a:t>
            </a:r>
            <a:r>
              <a:rPr lang="zh-CN" altLang="en-US"/>
              <a:t>计算机程序</a:t>
            </a:r>
            <a:endParaRPr lang="en-US" altLang="zh-CN"/>
          </a:p>
          <a:p>
            <a:pPr>
              <a:lnSpc>
                <a:spcPct val="100000"/>
              </a:lnSpc>
            </a:pPr>
            <a:endParaRPr lang="en-US" altLang="zh-CN" sz="1100"/>
          </a:p>
          <a:p>
            <a:pPr>
              <a:lnSpc>
                <a:spcPct val="100000"/>
              </a:lnSpc>
            </a:pPr>
            <a:r>
              <a:rPr lang="zh-CN" altLang="en-US">
                <a:solidFill>
                  <a:srgbClr val="FF0000"/>
                </a:solidFill>
              </a:rPr>
              <a:t>计算机病毒特点</a:t>
            </a:r>
            <a:endParaRPr lang="en-US" altLang="zh-CN">
              <a:solidFill>
                <a:srgbClr val="FF0000"/>
              </a:solidFill>
            </a:endParaRPr>
          </a:p>
          <a:p>
            <a:pPr lvl="1">
              <a:lnSpc>
                <a:spcPct val="100000"/>
              </a:lnSpc>
            </a:pPr>
            <a:r>
              <a:rPr lang="zh-CN" altLang="en-US"/>
              <a:t>可以</a:t>
            </a:r>
            <a:r>
              <a:rPr lang="zh-CN" altLang="en-US">
                <a:solidFill>
                  <a:srgbClr val="FF0000"/>
                </a:solidFill>
              </a:rPr>
              <a:t>繁殖</a:t>
            </a:r>
            <a:r>
              <a:rPr lang="zh-CN" altLang="en-US"/>
              <a:t>和</a:t>
            </a:r>
            <a:r>
              <a:rPr lang="zh-CN" altLang="en-US">
                <a:solidFill>
                  <a:srgbClr val="FF0000"/>
                </a:solidFill>
              </a:rPr>
              <a:t>传播</a:t>
            </a:r>
            <a:r>
              <a:rPr lang="zh-CN" altLang="en-US"/>
              <a:t>，造成对计算机系统包括数据库的危害</a:t>
            </a:r>
            <a:endParaRPr lang="en-US" altLang="zh-CN"/>
          </a:p>
          <a:p>
            <a:pPr lvl="2">
              <a:lnSpc>
                <a:spcPct val="100000"/>
              </a:lnSpc>
            </a:pPr>
            <a:r>
              <a:rPr lang="zh-CN" altLang="en-US" sz="2000"/>
              <a:t>有的病毒传播很快，一旦侵入系统就马上摧毁系统</a:t>
            </a:r>
          </a:p>
          <a:p>
            <a:pPr lvl="2">
              <a:lnSpc>
                <a:spcPct val="100000"/>
              </a:lnSpc>
            </a:pPr>
            <a:r>
              <a:rPr lang="zh-CN" altLang="en-US" sz="2000"/>
              <a:t>有的病毒有较长的潜伏期，计算机在感染后数天或数月才开始发病</a:t>
            </a:r>
          </a:p>
          <a:p>
            <a:pPr lvl="2">
              <a:lnSpc>
                <a:spcPct val="100000"/>
              </a:lnSpc>
            </a:pPr>
            <a:r>
              <a:rPr lang="zh-CN" altLang="en-US" sz="2000"/>
              <a:t>有的病毒感染系统所有的程序和数据</a:t>
            </a:r>
          </a:p>
          <a:p>
            <a:pPr lvl="2">
              <a:lnSpc>
                <a:spcPct val="100000"/>
              </a:lnSpc>
            </a:pPr>
            <a:r>
              <a:rPr lang="zh-CN" altLang="en-US" sz="2000"/>
              <a:t>有的只对某些特定的程序和数据感兴趣</a:t>
            </a:r>
            <a:endParaRPr lang="en-US" altLang="zh-CN" sz="2000"/>
          </a:p>
          <a:p>
            <a:pPr lvl="2">
              <a:lnSpc>
                <a:spcPct val="100000"/>
              </a:lnSpc>
            </a:pPr>
            <a:endParaRPr lang="zh-CN" altLang="en-US" sz="1000"/>
          </a:p>
          <a:p>
            <a:pPr>
              <a:lnSpc>
                <a:spcPct val="100000"/>
              </a:lnSpc>
            </a:pPr>
            <a:r>
              <a:rPr lang="zh-CN" altLang="en-US" sz="2400"/>
              <a:t>计算机病毒已成为计算机系统的主要威胁，自然也是数据库系统的主要威胁</a:t>
            </a:r>
            <a:endParaRPr lang="en-US" altLang="zh-CN" sz="2400"/>
          </a:p>
          <a:p>
            <a:pPr>
              <a:lnSpc>
                <a:spcPct val="100000"/>
              </a:lnSpc>
            </a:pPr>
            <a:endParaRPr lang="zh-CN" altLang="en-US" sz="1100"/>
          </a:p>
          <a:p>
            <a:pPr>
              <a:lnSpc>
                <a:spcPct val="100000"/>
              </a:lnSpc>
            </a:pPr>
            <a:r>
              <a:rPr lang="zh-CN" altLang="en-US" sz="2400"/>
              <a:t>数据库一旦被破坏仍要用恢复技术把数据库加以恢复</a:t>
            </a:r>
          </a:p>
        </p:txBody>
      </p:sp>
      <p:sp>
        <p:nvSpPr>
          <p:cNvPr id="4" name="灯片编号占位符 3">
            <a:extLst>
              <a:ext uri="{FF2B5EF4-FFF2-40B4-BE49-F238E27FC236}">
                <a16:creationId xmlns:a16="http://schemas.microsoft.com/office/drawing/2014/main" id="{951A8D39-E4D4-401F-8A15-B2F6D458792B}"/>
              </a:ext>
            </a:extLst>
          </p:cNvPr>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2493727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3B8EF-D9C1-408C-BF5B-490835822659}"/>
              </a:ext>
            </a:extLst>
          </p:cNvPr>
          <p:cNvSpPr>
            <a:spLocks noGrp="1"/>
          </p:cNvSpPr>
          <p:nvPr>
            <p:ph type="title"/>
          </p:nvPr>
        </p:nvSpPr>
        <p:spPr/>
        <p:txBody>
          <a:bodyPr/>
          <a:lstStyle/>
          <a:p>
            <a:r>
              <a:rPr lang="zh-CN" altLang="en-US"/>
              <a:t>故障小结</a:t>
            </a:r>
          </a:p>
        </p:txBody>
      </p:sp>
      <p:sp>
        <p:nvSpPr>
          <p:cNvPr id="3" name="内容占位符 2">
            <a:extLst>
              <a:ext uri="{FF2B5EF4-FFF2-40B4-BE49-F238E27FC236}">
                <a16:creationId xmlns:a16="http://schemas.microsoft.com/office/drawing/2014/main" id="{BF2D11D8-3DB3-447F-8D9F-D87C54A8BA8F}"/>
              </a:ext>
            </a:extLst>
          </p:cNvPr>
          <p:cNvSpPr>
            <a:spLocks noGrp="1"/>
          </p:cNvSpPr>
          <p:nvPr>
            <p:ph idx="1"/>
          </p:nvPr>
        </p:nvSpPr>
        <p:spPr>
          <a:xfrm>
            <a:off x="595085" y="1066800"/>
            <a:ext cx="11063515" cy="5469226"/>
          </a:xfrm>
        </p:spPr>
        <p:txBody>
          <a:bodyPr>
            <a:normAutofit/>
          </a:bodyPr>
          <a:lstStyle/>
          <a:p>
            <a:r>
              <a:rPr lang="zh-CN" altLang="en-US"/>
              <a:t>各类故障对数据库的影响有</a:t>
            </a:r>
            <a:r>
              <a:rPr lang="zh-CN" altLang="en-US" u="sng">
                <a:solidFill>
                  <a:srgbClr val="FF0000"/>
                </a:solidFill>
              </a:rPr>
              <a:t>两种可能性</a:t>
            </a:r>
            <a:r>
              <a:rPr lang="zh-CN" altLang="en-US"/>
              <a:t>：</a:t>
            </a:r>
          </a:p>
          <a:p>
            <a:pPr marL="812800" lvl="1" indent="-365125">
              <a:buFont typeface="+mj-lt"/>
              <a:buAutoNum type="arabicPeriod"/>
            </a:pPr>
            <a:r>
              <a:rPr lang="zh-CN" altLang="en-US"/>
              <a:t>数据库本身被破坏</a:t>
            </a:r>
            <a:endParaRPr lang="en-US" altLang="zh-CN"/>
          </a:p>
          <a:p>
            <a:pPr marL="812800" lvl="1" indent="-365125">
              <a:buFont typeface="+mj-lt"/>
              <a:buAutoNum type="arabicPeriod"/>
            </a:pPr>
            <a:r>
              <a:rPr lang="zh-CN" altLang="en-US"/>
              <a:t>数据库没有被破坏，但数据可能不正确，这是由于事务的运行被非正常终止造成的</a:t>
            </a:r>
            <a:endParaRPr lang="en-US" altLang="zh-CN"/>
          </a:p>
          <a:p>
            <a:pPr marL="357187" lvl="1" indent="0">
              <a:buNone/>
            </a:pPr>
            <a:endParaRPr lang="en-US" altLang="zh-CN" sz="800"/>
          </a:p>
          <a:p>
            <a:r>
              <a:rPr lang="zh-CN" altLang="en-US">
                <a:solidFill>
                  <a:srgbClr val="0000FF"/>
                </a:solidFill>
              </a:rPr>
              <a:t>恢复的基本原理</a:t>
            </a:r>
            <a:endParaRPr lang="en-US" altLang="zh-CN">
              <a:solidFill>
                <a:srgbClr val="0000FF"/>
              </a:solidFill>
            </a:endParaRPr>
          </a:p>
          <a:p>
            <a:pPr lvl="1"/>
            <a:r>
              <a:rPr lang="zh-CN" altLang="en-US" b="1">
                <a:solidFill>
                  <a:srgbClr val="FF0000"/>
                </a:solidFill>
              </a:rPr>
              <a:t>冗余</a:t>
            </a:r>
            <a:endParaRPr lang="en-US" altLang="zh-CN" b="1">
              <a:solidFill>
                <a:srgbClr val="FF0000"/>
              </a:solidFill>
            </a:endParaRPr>
          </a:p>
          <a:p>
            <a:pPr lvl="1"/>
            <a:r>
              <a:rPr lang="zh-CN" altLang="en-US" sz="2200"/>
              <a:t>即，可以利用存储在系统别处的</a:t>
            </a:r>
            <a:r>
              <a:rPr lang="zh-CN" altLang="en-US" sz="2200">
                <a:solidFill>
                  <a:srgbClr val="FF0000"/>
                </a:solidFill>
              </a:rPr>
              <a:t>冗余数据</a:t>
            </a:r>
            <a:r>
              <a:rPr lang="zh-CN" altLang="en-US" sz="2200"/>
              <a:t>来</a:t>
            </a:r>
            <a:r>
              <a:rPr lang="zh-CN" altLang="en-US" sz="2200">
                <a:solidFill>
                  <a:srgbClr val="FF0000"/>
                </a:solidFill>
              </a:rPr>
              <a:t>重建</a:t>
            </a:r>
            <a:r>
              <a:rPr lang="zh-CN" altLang="en-US" sz="2200"/>
              <a:t>数据库中已被破坏或不正确的那部分数据</a:t>
            </a:r>
            <a:endParaRPr lang="en-US" altLang="zh-CN" sz="2200"/>
          </a:p>
          <a:p>
            <a:pPr lvl="1"/>
            <a:endParaRPr lang="en-US" altLang="zh-CN" sz="800"/>
          </a:p>
          <a:p>
            <a:r>
              <a:rPr lang="zh-CN" altLang="en-US"/>
              <a:t>恢复的基本原理简单，但</a:t>
            </a:r>
            <a:r>
              <a:rPr lang="zh-CN" altLang="en-US">
                <a:solidFill>
                  <a:srgbClr val="FF0000"/>
                </a:solidFill>
              </a:rPr>
              <a:t>实现技术的细节</a:t>
            </a:r>
            <a:r>
              <a:rPr lang="zh-CN" altLang="en-US"/>
              <a:t>却相当</a:t>
            </a:r>
            <a:r>
              <a:rPr lang="zh-CN" altLang="en-US">
                <a:solidFill>
                  <a:srgbClr val="FF0000"/>
                </a:solidFill>
              </a:rPr>
              <a:t>复杂</a:t>
            </a:r>
            <a:endParaRPr lang="en-US" altLang="zh-CN">
              <a:solidFill>
                <a:srgbClr val="FF0000"/>
              </a:solidFill>
            </a:endParaRPr>
          </a:p>
          <a:p>
            <a:pPr lvl="1"/>
            <a:r>
              <a:rPr lang="zh-CN" altLang="en-US"/>
              <a:t>一个大型数据库产品，恢复子系统的代码要占全部代码的</a:t>
            </a:r>
            <a:r>
              <a:rPr lang="en-US" altLang="zh-CN"/>
              <a:t>10%</a:t>
            </a:r>
            <a:r>
              <a:rPr lang="zh-CN" altLang="en-US"/>
              <a:t>以上</a:t>
            </a:r>
          </a:p>
        </p:txBody>
      </p:sp>
      <p:sp>
        <p:nvSpPr>
          <p:cNvPr id="4" name="灯片编号占位符 3">
            <a:extLst>
              <a:ext uri="{FF2B5EF4-FFF2-40B4-BE49-F238E27FC236}">
                <a16:creationId xmlns:a16="http://schemas.microsoft.com/office/drawing/2014/main" id="{77B30B67-738D-413D-9FB0-209237D718F7}"/>
              </a:ext>
            </a:extLst>
          </p:cNvPr>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101908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A9D5D-486A-465A-B62D-A9E7CFF3FF83}"/>
              </a:ext>
            </a:extLst>
          </p:cNvPr>
          <p:cNvSpPr>
            <a:spLocks noGrp="1"/>
          </p:cNvSpPr>
          <p:nvPr>
            <p:ph type="title"/>
          </p:nvPr>
        </p:nvSpPr>
        <p:spPr/>
        <p:txBody>
          <a:bodyPr/>
          <a:lstStyle/>
          <a:p>
            <a:r>
              <a:rPr lang="zh-CN" altLang="en-US"/>
              <a:t>本章目标</a:t>
            </a:r>
          </a:p>
        </p:txBody>
      </p:sp>
      <p:sp>
        <p:nvSpPr>
          <p:cNvPr id="4" name="灯片编号占位符 3">
            <a:extLst>
              <a:ext uri="{FF2B5EF4-FFF2-40B4-BE49-F238E27FC236}">
                <a16:creationId xmlns:a16="http://schemas.microsoft.com/office/drawing/2014/main" id="{47DDA834-B923-4D63-AA62-AC69B91588A7}"/>
              </a:ext>
            </a:extLst>
          </p:cNvPr>
          <p:cNvSpPr>
            <a:spLocks noGrp="1"/>
          </p:cNvSpPr>
          <p:nvPr>
            <p:ph type="sldNum" sz="quarter" idx="12"/>
          </p:nvPr>
        </p:nvSpPr>
        <p:spPr/>
        <p:txBody>
          <a:bodyPr/>
          <a:lstStyle/>
          <a:p>
            <a:fld id="{E63F6D5D-9733-4D44-9C56-AEFEDD5A4BA7}" type="slidenum">
              <a:rPr lang="en-US" smtClean="0"/>
              <a:pPr/>
              <a:t>1</a:t>
            </a:fld>
            <a:endParaRPr lang="en-US" dirty="0"/>
          </a:p>
        </p:txBody>
      </p:sp>
      <p:sp>
        <p:nvSpPr>
          <p:cNvPr id="6" name="内容占位符 5">
            <a:extLst>
              <a:ext uri="{FF2B5EF4-FFF2-40B4-BE49-F238E27FC236}">
                <a16:creationId xmlns:a16="http://schemas.microsoft.com/office/drawing/2014/main" id="{9E20A5AA-F347-458D-96D2-86FDCEF8C655}"/>
              </a:ext>
            </a:extLst>
          </p:cNvPr>
          <p:cNvSpPr>
            <a:spLocks noGrp="1"/>
          </p:cNvSpPr>
          <p:nvPr>
            <p:ph idx="1"/>
          </p:nvPr>
        </p:nvSpPr>
        <p:spPr/>
        <p:txBody>
          <a:bodyPr>
            <a:normAutofit/>
          </a:bodyPr>
          <a:lstStyle/>
          <a:p>
            <a:r>
              <a:rPr lang="zh-CN" altLang="en-US">
                <a:solidFill>
                  <a:srgbClr val="FF0000"/>
                </a:solidFill>
              </a:rPr>
              <a:t>完成本章的学习，你应该能够</a:t>
            </a:r>
            <a:endParaRPr lang="en-US" altLang="zh-CN">
              <a:solidFill>
                <a:srgbClr val="FF0000"/>
              </a:solidFill>
            </a:endParaRPr>
          </a:p>
          <a:p>
            <a:pPr lvl="1"/>
            <a:r>
              <a:rPr lang="zh-CN" altLang="en-US"/>
              <a:t>理解并掌握事务的概念及</a:t>
            </a:r>
            <a:r>
              <a:rPr lang="en-US" altLang="zh-CN"/>
              <a:t>ACID</a:t>
            </a:r>
            <a:r>
              <a:rPr lang="zh-CN" altLang="en-US"/>
              <a:t>特性</a:t>
            </a:r>
            <a:endParaRPr lang="en-US" altLang="zh-CN"/>
          </a:p>
          <a:p>
            <a:pPr lvl="1"/>
            <a:r>
              <a:rPr lang="zh-CN" altLang="en-US"/>
              <a:t>理解事务故障、系统故障、介质故障及计算机病毒发生的原因及后果</a:t>
            </a:r>
            <a:endParaRPr lang="en-US" altLang="zh-CN"/>
          </a:p>
          <a:p>
            <a:pPr lvl="1"/>
            <a:r>
              <a:rPr lang="zh-CN" altLang="en-US"/>
              <a:t>理解备份在数据库恢复中的作用</a:t>
            </a:r>
            <a:endParaRPr lang="en-US" altLang="zh-CN"/>
          </a:p>
          <a:p>
            <a:pPr lvl="1"/>
            <a:r>
              <a:rPr lang="zh-CN" altLang="en-US"/>
              <a:t>深刻理解并掌握日志文件的内容及使用方法</a:t>
            </a:r>
            <a:endParaRPr lang="en-US" altLang="zh-CN"/>
          </a:p>
          <a:p>
            <a:pPr lvl="1"/>
            <a:r>
              <a:rPr lang="zh-CN" altLang="en-US"/>
              <a:t>熟练掌握事务故障、系统故障和介质故障的数据库恢复策略及步骤</a:t>
            </a:r>
            <a:endParaRPr lang="en-US" altLang="zh-CN"/>
          </a:p>
          <a:p>
            <a:pPr lvl="1"/>
            <a:r>
              <a:rPr lang="zh-CN" altLang="en-US"/>
              <a:t>熟练掌握利用日志文件进行数据库恢复的技术</a:t>
            </a:r>
            <a:endParaRPr lang="en-US" altLang="zh-CN"/>
          </a:p>
          <a:p>
            <a:pPr lvl="1"/>
            <a:r>
              <a:rPr lang="zh-CN" altLang="en-US"/>
              <a:t>掌握使用检查点的数据库恢复技术</a:t>
            </a:r>
            <a:endParaRPr lang="en-US" altLang="zh-CN"/>
          </a:p>
          <a:p>
            <a:pPr lvl="1"/>
            <a:r>
              <a:rPr lang="zh-CN" altLang="en-US"/>
              <a:t>理解数据库镜像在数据库恢复中的作用</a:t>
            </a:r>
          </a:p>
        </p:txBody>
      </p:sp>
    </p:spTree>
    <p:extLst>
      <p:ext uri="{BB962C8B-B14F-4D97-AF65-F5344CB8AC3E}">
        <p14:creationId xmlns:p14="http://schemas.microsoft.com/office/powerpoint/2010/main" val="922935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19</a:t>
            </a:fld>
            <a:endParaRPr lang="en-US" dirty="0"/>
          </a:p>
        </p:txBody>
      </p:sp>
      <p:sp>
        <p:nvSpPr>
          <p:cNvPr id="6" name="内容占位符 5">
            <a:extLst>
              <a:ext uri="{FF2B5EF4-FFF2-40B4-BE49-F238E27FC236}">
                <a16:creationId xmlns:a16="http://schemas.microsoft.com/office/drawing/2014/main" id="{74A7AF0A-662A-4683-80EC-882C25F4408B}"/>
              </a:ext>
            </a:extLst>
          </p:cNvPr>
          <p:cNvSpPr>
            <a:spLocks noGrp="1"/>
          </p:cNvSpPr>
          <p:nvPr>
            <p:ph idx="1"/>
          </p:nvPr>
        </p:nvSpPr>
        <p:spPr/>
        <p:txBody>
          <a:bodyPr/>
          <a:lstStyle/>
          <a:p>
            <a:pPr>
              <a:lnSpc>
                <a:spcPct val="100000"/>
              </a:lnSpc>
            </a:pPr>
            <a:r>
              <a:rPr lang="zh-CN" altLang="en-US" b="1">
                <a:solidFill>
                  <a:schemeClr val="bg2">
                    <a:lumMod val="90000"/>
                  </a:schemeClr>
                </a:solidFill>
              </a:rPr>
              <a:t>事务的基本概念</a:t>
            </a:r>
          </a:p>
          <a:p>
            <a:pPr>
              <a:lnSpc>
                <a:spcPct val="100000"/>
              </a:lnSpc>
            </a:pPr>
            <a:r>
              <a:rPr lang="zh-CN" altLang="en-US" b="1">
                <a:solidFill>
                  <a:schemeClr val="bg2">
                    <a:lumMod val="90000"/>
                  </a:schemeClr>
                </a:solidFill>
              </a:rPr>
              <a:t>数据库恢复概述</a:t>
            </a:r>
          </a:p>
          <a:p>
            <a:pPr>
              <a:lnSpc>
                <a:spcPct val="100000"/>
              </a:lnSpc>
            </a:pPr>
            <a:r>
              <a:rPr lang="zh-CN" altLang="en-US" b="1">
                <a:solidFill>
                  <a:schemeClr val="bg2">
                    <a:lumMod val="90000"/>
                  </a:schemeClr>
                </a:solidFill>
              </a:rPr>
              <a:t>故障的种类</a:t>
            </a:r>
          </a:p>
          <a:p>
            <a:pPr>
              <a:lnSpc>
                <a:spcPct val="100000"/>
              </a:lnSpc>
            </a:pPr>
            <a:r>
              <a:rPr lang="zh-CN" altLang="en-US" b="1">
                <a:solidFill>
                  <a:srgbClr val="FF0000"/>
                </a:solidFill>
              </a:rPr>
              <a:t>恢复的实现技术</a:t>
            </a:r>
          </a:p>
          <a:p>
            <a:pPr>
              <a:lnSpc>
                <a:spcPct val="100000"/>
              </a:lnSpc>
            </a:pPr>
            <a:r>
              <a:rPr lang="zh-CN" altLang="en-US" b="1">
                <a:solidFill>
                  <a:schemeClr val="bg2">
                    <a:lumMod val="90000"/>
                  </a:schemeClr>
                </a:solidFill>
              </a:rPr>
              <a:t>恢复策略</a:t>
            </a:r>
          </a:p>
          <a:p>
            <a:pPr>
              <a:lnSpc>
                <a:spcPct val="100000"/>
              </a:lnSpc>
            </a:pPr>
            <a:r>
              <a:rPr lang="zh-CN" altLang="en-US" b="1">
                <a:solidFill>
                  <a:schemeClr val="bg2">
                    <a:lumMod val="90000"/>
                  </a:schemeClr>
                </a:solidFill>
              </a:rPr>
              <a:t>具有检查点的恢复技术</a:t>
            </a:r>
          </a:p>
          <a:p>
            <a:pPr>
              <a:lnSpc>
                <a:spcPct val="100000"/>
              </a:lnSpc>
            </a:pPr>
            <a:r>
              <a:rPr lang="zh-CN" altLang="en-US" b="1">
                <a:solidFill>
                  <a:schemeClr val="bg2">
                    <a:lumMod val="90000"/>
                  </a:schemeClr>
                </a:solidFill>
              </a:rPr>
              <a:t>数据库镜像</a:t>
            </a: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172576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4EE1C-C80C-48FD-BFCC-D8F4E3AE6704}"/>
              </a:ext>
            </a:extLst>
          </p:cNvPr>
          <p:cNvSpPr>
            <a:spLocks noGrp="1"/>
          </p:cNvSpPr>
          <p:nvPr>
            <p:ph type="title"/>
          </p:nvPr>
        </p:nvSpPr>
        <p:spPr/>
        <p:txBody>
          <a:bodyPr/>
          <a:lstStyle/>
          <a:p>
            <a:r>
              <a:rPr lang="zh-CN" altLang="en-US"/>
              <a:t>恢复的实现技术</a:t>
            </a:r>
          </a:p>
        </p:txBody>
      </p:sp>
      <p:sp>
        <p:nvSpPr>
          <p:cNvPr id="3" name="内容占位符 2">
            <a:extLst>
              <a:ext uri="{FF2B5EF4-FFF2-40B4-BE49-F238E27FC236}">
                <a16:creationId xmlns:a16="http://schemas.microsoft.com/office/drawing/2014/main" id="{6B2DDA7F-6731-49B4-B6BB-16AA3CD5F937}"/>
              </a:ext>
            </a:extLst>
          </p:cNvPr>
          <p:cNvSpPr>
            <a:spLocks noGrp="1"/>
          </p:cNvSpPr>
          <p:nvPr>
            <p:ph idx="1"/>
          </p:nvPr>
        </p:nvSpPr>
        <p:spPr/>
        <p:txBody>
          <a:bodyPr/>
          <a:lstStyle/>
          <a:p>
            <a:r>
              <a:rPr lang="zh-CN" altLang="en-US">
                <a:solidFill>
                  <a:srgbClr val="0000FF"/>
                </a:solidFill>
              </a:rPr>
              <a:t>恢复机制涉及的关键问题</a:t>
            </a:r>
            <a:endParaRPr lang="zh-CN" altLang="en-US" sz="2000">
              <a:solidFill>
                <a:srgbClr val="0000FF"/>
              </a:solidFill>
            </a:endParaRPr>
          </a:p>
          <a:p>
            <a:pPr lvl="1"/>
            <a:r>
              <a:rPr lang="zh-CN" altLang="en-US"/>
              <a:t>如何建立冗余数据</a:t>
            </a:r>
            <a:endParaRPr lang="en-US" altLang="zh-CN"/>
          </a:p>
          <a:p>
            <a:pPr lvl="1"/>
            <a:r>
              <a:rPr lang="zh-CN" altLang="en-US"/>
              <a:t>如何利用这些冗余数据实施数据库恢复</a:t>
            </a:r>
            <a:endParaRPr lang="en-US" altLang="zh-CN"/>
          </a:p>
          <a:p>
            <a:pPr marL="357187" lvl="1" indent="0">
              <a:buNone/>
            </a:pPr>
            <a:endParaRPr lang="en-US" altLang="zh-CN" sz="800"/>
          </a:p>
          <a:p>
            <a:r>
              <a:rPr lang="zh-CN" altLang="en-US">
                <a:solidFill>
                  <a:srgbClr val="0000FF"/>
                </a:solidFill>
              </a:rPr>
              <a:t>建立冗余数据最常用的技术</a:t>
            </a:r>
            <a:endParaRPr lang="en-US" altLang="zh-CN">
              <a:solidFill>
                <a:srgbClr val="0000FF"/>
              </a:solidFill>
            </a:endParaRPr>
          </a:p>
          <a:p>
            <a:pPr lvl="1"/>
            <a:r>
              <a:rPr lang="zh-CN" altLang="en-US">
                <a:solidFill>
                  <a:srgbClr val="FF0000"/>
                </a:solidFill>
              </a:rPr>
              <a:t>数据转储</a:t>
            </a:r>
            <a:endParaRPr lang="en-US" altLang="zh-CN">
              <a:solidFill>
                <a:srgbClr val="FF0000"/>
              </a:solidFill>
            </a:endParaRPr>
          </a:p>
          <a:p>
            <a:pPr lvl="1"/>
            <a:r>
              <a:rPr lang="zh-CN" altLang="en-US">
                <a:solidFill>
                  <a:srgbClr val="FF0000"/>
                </a:solidFill>
              </a:rPr>
              <a:t>登记日志文件</a:t>
            </a:r>
            <a:r>
              <a:rPr lang="en-US" altLang="zh-CN">
                <a:solidFill>
                  <a:srgbClr val="FF0000"/>
                </a:solidFill>
              </a:rPr>
              <a:t>(logging)</a:t>
            </a:r>
          </a:p>
          <a:p>
            <a:pPr marL="357187" lvl="1" indent="0">
              <a:buNone/>
            </a:pPr>
            <a:endParaRPr lang="en-US" altLang="zh-CN" sz="800">
              <a:solidFill>
                <a:srgbClr val="FF0000"/>
              </a:solidFill>
            </a:endParaRPr>
          </a:p>
          <a:p>
            <a:r>
              <a:rPr lang="zh-CN" altLang="en-US"/>
              <a:t>通常在一个数据库系统中，这两种方法一起使用。</a:t>
            </a:r>
          </a:p>
        </p:txBody>
      </p:sp>
      <p:sp>
        <p:nvSpPr>
          <p:cNvPr id="4" name="灯片编号占位符 3">
            <a:extLst>
              <a:ext uri="{FF2B5EF4-FFF2-40B4-BE49-F238E27FC236}">
                <a16:creationId xmlns:a16="http://schemas.microsoft.com/office/drawing/2014/main" id="{B2C849A6-A584-49D1-AC18-48A4C95F8225}"/>
              </a:ext>
            </a:extLst>
          </p:cNvPr>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71091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9AFA0-CE80-41DB-A57D-2E8C29CF50DE}"/>
              </a:ext>
            </a:extLst>
          </p:cNvPr>
          <p:cNvSpPr>
            <a:spLocks noGrp="1"/>
          </p:cNvSpPr>
          <p:nvPr>
            <p:ph type="title"/>
          </p:nvPr>
        </p:nvSpPr>
        <p:spPr/>
        <p:txBody>
          <a:bodyPr/>
          <a:lstStyle/>
          <a:p>
            <a:r>
              <a:rPr lang="en-US" altLang="zh-CN"/>
              <a:t>1.</a:t>
            </a:r>
            <a:r>
              <a:rPr lang="zh-CN" altLang="en-US"/>
              <a:t>数据转储</a:t>
            </a:r>
          </a:p>
        </p:txBody>
      </p:sp>
      <p:sp>
        <p:nvSpPr>
          <p:cNvPr id="3" name="内容占位符 2">
            <a:extLst>
              <a:ext uri="{FF2B5EF4-FFF2-40B4-BE49-F238E27FC236}">
                <a16:creationId xmlns:a16="http://schemas.microsoft.com/office/drawing/2014/main" id="{537F5C75-0363-47D8-88BF-EC7D8CEB54E8}"/>
              </a:ext>
            </a:extLst>
          </p:cNvPr>
          <p:cNvSpPr>
            <a:spLocks noGrp="1"/>
          </p:cNvSpPr>
          <p:nvPr>
            <p:ph idx="1"/>
          </p:nvPr>
        </p:nvSpPr>
        <p:spPr/>
        <p:txBody>
          <a:bodyPr/>
          <a:lstStyle/>
          <a:p>
            <a:r>
              <a:rPr lang="zh-CN" altLang="en-US" u="sng">
                <a:solidFill>
                  <a:srgbClr val="FF0000"/>
                </a:solidFill>
              </a:rPr>
              <a:t>数据转储</a:t>
            </a:r>
            <a:r>
              <a:rPr lang="zh-CN" altLang="en-US"/>
              <a:t>是指数据库管理员定期地将整个数据库复制到磁带、磁盘或其他存储介质上保存起来的过程。</a:t>
            </a:r>
            <a:endParaRPr lang="zh-CN" altLang="en-US" sz="1100"/>
          </a:p>
          <a:p>
            <a:pPr lvl="1"/>
            <a:r>
              <a:rPr lang="zh-CN" altLang="en-US"/>
              <a:t>备用的数据称为后备副本或后援副本</a:t>
            </a:r>
            <a:r>
              <a:rPr lang="en-US" altLang="zh-CN"/>
              <a:t>(backup)</a:t>
            </a:r>
          </a:p>
          <a:p>
            <a:pPr lvl="1"/>
            <a:r>
              <a:rPr lang="zh-CN" altLang="en-US"/>
              <a:t>数据库恢复采用的基本技术</a:t>
            </a:r>
            <a:endParaRPr lang="en-US" altLang="zh-CN"/>
          </a:p>
          <a:p>
            <a:pPr marL="357187" lvl="1" indent="0">
              <a:buNone/>
            </a:pPr>
            <a:endParaRPr lang="en-US" altLang="zh-CN" sz="800"/>
          </a:p>
          <a:p>
            <a:r>
              <a:rPr lang="zh-CN" altLang="en-US">
                <a:solidFill>
                  <a:srgbClr val="0000FF"/>
                </a:solidFill>
              </a:rPr>
              <a:t>利用后备副本进行数据库的恢复</a:t>
            </a:r>
            <a:endParaRPr lang="en-US" altLang="zh-CN">
              <a:solidFill>
                <a:srgbClr val="0000FF"/>
              </a:solidFill>
            </a:endParaRPr>
          </a:p>
          <a:p>
            <a:pPr lvl="1"/>
            <a:r>
              <a:rPr lang="zh-CN" altLang="en-US"/>
              <a:t>当数据库遭到破坏后可以将后备副本重新装入，</a:t>
            </a:r>
            <a:endParaRPr lang="en-US" altLang="zh-CN"/>
          </a:p>
          <a:p>
            <a:pPr lvl="1"/>
            <a:r>
              <a:rPr lang="zh-CN" altLang="en-US"/>
              <a:t>但重装后备副本只能将数据库恢复到转储时的状态，</a:t>
            </a:r>
          </a:p>
          <a:p>
            <a:pPr lvl="1"/>
            <a:r>
              <a:rPr lang="zh-CN" altLang="en-US"/>
              <a:t>要想恢复到故障发生时的状态，必须重新运行自转储以后的所有更新事务。</a:t>
            </a:r>
          </a:p>
        </p:txBody>
      </p:sp>
      <p:sp>
        <p:nvSpPr>
          <p:cNvPr id="4" name="灯片编号占位符 3">
            <a:extLst>
              <a:ext uri="{FF2B5EF4-FFF2-40B4-BE49-F238E27FC236}">
                <a16:creationId xmlns:a16="http://schemas.microsoft.com/office/drawing/2014/main" id="{E4297B07-79FD-4221-B404-7996C79FE8AA}"/>
              </a:ext>
            </a:extLst>
          </p:cNvPr>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2218652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5EE1F-B0F8-4AFA-B07F-E60A5F69DCDD}"/>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6F601BD5-6B2B-44DA-BBAB-9C35D5F26CED}"/>
              </a:ext>
            </a:extLst>
          </p:cNvPr>
          <p:cNvSpPr>
            <a:spLocks noGrp="1"/>
          </p:cNvSpPr>
          <p:nvPr>
            <p:ph type="sldNum" sz="quarter" idx="12"/>
          </p:nvPr>
        </p:nvSpPr>
        <p:spPr/>
        <p:txBody>
          <a:bodyPr/>
          <a:lstStyle/>
          <a:p>
            <a:fld id="{E63F6D5D-9733-4D44-9C56-AEFEDD5A4BA7}" type="slidenum">
              <a:rPr lang="en-US" smtClean="0"/>
              <a:pPr/>
              <a:t>22</a:t>
            </a:fld>
            <a:endParaRPr lang="en-US" dirty="0"/>
          </a:p>
        </p:txBody>
      </p:sp>
      <p:sp>
        <p:nvSpPr>
          <p:cNvPr id="6" name="Text Box 4">
            <a:extLst>
              <a:ext uri="{FF2B5EF4-FFF2-40B4-BE49-F238E27FC236}">
                <a16:creationId xmlns:a16="http://schemas.microsoft.com/office/drawing/2014/main" id="{8A09A2F4-C641-4A01-B53D-040AE2A0A3A5}"/>
              </a:ext>
            </a:extLst>
          </p:cNvPr>
          <p:cNvSpPr txBox="1">
            <a:spLocks noChangeArrowheads="1"/>
          </p:cNvSpPr>
          <p:nvPr/>
        </p:nvSpPr>
        <p:spPr bwMode="auto">
          <a:xfrm>
            <a:off x="1828800" y="1182336"/>
            <a:ext cx="8077200" cy="3886200"/>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headEnd/>
            <a:tailEnd/>
          </a:ln>
          <a:effectLst>
            <a:outerShdw dist="20000" dir="5400000" algn="ctr" rotWithShape="0">
              <a:srgbClr val="000000">
                <a:alpha val="37000"/>
              </a:srgbClr>
            </a:outerShdw>
          </a:effectLst>
        </p:spPr>
        <p:txBody>
          <a:bodyPr/>
          <a:lstStyle/>
          <a:p>
            <a:pPr algn="just">
              <a:lnSpc>
                <a:spcPct val="160000"/>
              </a:lnSpc>
              <a:buSzPct val="100000"/>
              <a:buFont typeface="Wingdings" pitchFamily="2" charset="2"/>
              <a:buNone/>
              <a:defRPr/>
            </a:pPr>
            <a:r>
              <a:rPr lang="en-US" altLang="zh-CN" sz="800" b="1" dirty="0">
                <a:latin typeface="宋体" pitchFamily="2" charset="-122"/>
              </a:rPr>
              <a:t>                                       </a:t>
            </a:r>
          </a:p>
          <a:p>
            <a:pPr algn="just">
              <a:lnSpc>
                <a:spcPct val="160000"/>
              </a:lnSpc>
              <a:buSzPct val="100000"/>
              <a:buFont typeface="Wingdings" pitchFamily="2" charset="2"/>
              <a:buNone/>
              <a:defRPr/>
            </a:pPr>
            <a:r>
              <a:rPr lang="en-US" altLang="zh-CN" sz="800" b="1" dirty="0">
                <a:latin typeface="宋体" pitchFamily="2" charset="-122"/>
              </a:rPr>
              <a:t>          </a:t>
            </a:r>
            <a:r>
              <a:rPr lang="en-US" altLang="zh-CN" sz="1000" b="1" dirty="0">
                <a:latin typeface="宋体" pitchFamily="2" charset="-122"/>
              </a:rPr>
              <a:t>			 </a:t>
            </a:r>
            <a:endParaRPr lang="zh-CN" altLang="en-US" sz="2000" b="1" dirty="0">
              <a:solidFill>
                <a:srgbClr val="FF0000"/>
              </a:solidFill>
              <a:latin typeface="宋体" pitchFamily="2" charset="-122"/>
            </a:endParaRPr>
          </a:p>
          <a:p>
            <a:pPr algn="just">
              <a:lnSpc>
                <a:spcPct val="160000"/>
              </a:lnSpc>
              <a:buSzPct val="100000"/>
              <a:buFont typeface="Wingdings" pitchFamily="2" charset="2"/>
              <a:buNone/>
              <a:defRPr/>
            </a:pPr>
            <a:r>
              <a:rPr lang="zh-CN" altLang="en-US" sz="1600" b="1" dirty="0">
                <a:latin typeface="宋体" pitchFamily="2" charset="-122"/>
              </a:rPr>
              <a:t>                         </a:t>
            </a:r>
            <a:r>
              <a:rPr lang="zh-CN" altLang="en-US" sz="2000" b="1" dirty="0">
                <a:solidFill>
                  <a:srgbClr val="0000FF"/>
                </a:solidFill>
                <a:latin typeface="宋体" pitchFamily="2" charset="-122"/>
              </a:rPr>
              <a:t>转储</a:t>
            </a:r>
            <a:r>
              <a:rPr lang="zh-CN" altLang="en-US" sz="1600" b="1" dirty="0">
                <a:latin typeface="宋体" pitchFamily="2" charset="-122"/>
              </a:rPr>
              <a:t>           </a:t>
            </a:r>
            <a:r>
              <a:rPr lang="zh-CN" altLang="en-US" sz="2000" b="1" dirty="0">
                <a:solidFill>
                  <a:srgbClr val="0000FF"/>
                </a:solidFill>
                <a:latin typeface="宋体" pitchFamily="2" charset="-122"/>
              </a:rPr>
              <a:t>运行事务   </a:t>
            </a:r>
            <a:r>
              <a:rPr lang="zh-CN" altLang="en-US" sz="2000" b="1" dirty="0">
                <a:solidFill>
                  <a:srgbClr val="FF0000"/>
                </a:solidFill>
                <a:latin typeface="宋体" pitchFamily="2" charset="-122"/>
              </a:rPr>
              <a:t>故障发生点</a:t>
            </a:r>
            <a:endParaRPr lang="zh-CN" altLang="en-US" b="1" dirty="0">
              <a:solidFill>
                <a:srgbClr val="FF0000"/>
              </a:solidFill>
              <a:latin typeface="宋体" pitchFamily="2" charset="-122"/>
            </a:endParaRPr>
          </a:p>
          <a:p>
            <a:pPr algn="just">
              <a:lnSpc>
                <a:spcPct val="160000"/>
              </a:lnSpc>
              <a:buSzPct val="100000"/>
              <a:buFont typeface="Wingdings" pitchFamily="2" charset="2"/>
              <a:buNone/>
              <a:defRPr/>
            </a:pPr>
            <a:r>
              <a:rPr lang="zh-CN" altLang="en-US" sz="2000" b="1" dirty="0">
                <a:latin typeface="宋体" pitchFamily="2" charset="-122"/>
              </a:rPr>
              <a:t>正常运行</a:t>
            </a:r>
            <a:r>
              <a:rPr lang="zh-CN" altLang="en-US" b="1" dirty="0">
                <a:latin typeface="宋体" pitchFamily="2" charset="-122"/>
              </a:rPr>
              <a:t>     ─┼───────┼─────────↓────</a:t>
            </a:r>
          </a:p>
          <a:p>
            <a:pPr algn="just">
              <a:lnSpc>
                <a:spcPct val="160000"/>
              </a:lnSpc>
              <a:buSzPct val="100000"/>
              <a:buFont typeface="Wingdings" pitchFamily="2" charset="2"/>
              <a:buNone/>
              <a:defRPr/>
            </a:pP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a</a:t>
            </a:r>
            <a:r>
              <a:rPr lang="en-US" altLang="zh-CN" b="1" dirty="0">
                <a:latin typeface="宋体" pitchFamily="2" charset="-122"/>
              </a:rPr>
              <a:t>        </a:t>
            </a: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b</a:t>
            </a:r>
            <a:r>
              <a:rPr lang="en-US" altLang="zh-CN" b="1" dirty="0">
                <a:latin typeface="宋体" pitchFamily="2" charset="-122"/>
              </a:rPr>
              <a:t>        </a:t>
            </a:r>
            <a:r>
              <a:rPr lang="en-US" altLang="zh-CN" sz="2000" b="1" dirty="0">
                <a:latin typeface="宋体" pitchFamily="2" charset="-122"/>
              </a:rPr>
              <a:t>         </a:t>
            </a:r>
            <a:r>
              <a:rPr lang="en-US" altLang="zh-CN" sz="2000" b="1" dirty="0" err="1">
                <a:latin typeface="宋体" pitchFamily="2" charset="-122"/>
              </a:rPr>
              <a:t>T</a:t>
            </a:r>
            <a:r>
              <a:rPr lang="en-US" altLang="zh-CN" b="1" baseline="-25000" dirty="0" err="1">
                <a:latin typeface="宋体" pitchFamily="2" charset="-122"/>
              </a:rPr>
              <a:t>f</a:t>
            </a:r>
            <a:endParaRPr lang="en-US" altLang="zh-CN" b="1" baseline="-25000" dirty="0">
              <a:latin typeface="宋体" pitchFamily="2" charset="-122"/>
            </a:endParaRPr>
          </a:p>
          <a:p>
            <a:pPr algn="just">
              <a:lnSpc>
                <a:spcPct val="160000"/>
              </a:lnSpc>
              <a:buSzPct val="100000"/>
              <a:buFont typeface="Wingdings" pitchFamily="2" charset="2"/>
              <a:buNone/>
              <a:defRPr/>
            </a:pPr>
            <a:endParaRPr lang="en-US" altLang="zh-CN" b="1" dirty="0">
              <a:latin typeface="宋体" pitchFamily="2" charset="-122"/>
            </a:endParaRPr>
          </a:p>
          <a:p>
            <a:pPr algn="just">
              <a:lnSpc>
                <a:spcPct val="160000"/>
              </a:lnSpc>
              <a:buSzPct val="100000"/>
              <a:buFont typeface="Wingdings" pitchFamily="2" charset="2"/>
              <a:buNone/>
              <a:defRPr/>
            </a:pPr>
            <a:r>
              <a:rPr lang="en-US" altLang="zh-CN" b="1" dirty="0">
                <a:latin typeface="宋体" pitchFamily="2" charset="-122"/>
              </a:rPr>
              <a:t>            </a:t>
            </a:r>
            <a:r>
              <a:rPr lang="zh-CN" altLang="en-US" sz="2000" b="1" dirty="0">
                <a:latin typeface="宋体" pitchFamily="2" charset="-122"/>
              </a:rPr>
              <a:t>重装后备副本</a:t>
            </a:r>
            <a:r>
              <a:rPr lang="zh-CN" altLang="en-US" b="1" dirty="0">
                <a:latin typeface="宋体" pitchFamily="2" charset="-122"/>
              </a:rPr>
              <a:t>     </a:t>
            </a:r>
            <a:r>
              <a:rPr lang="zh-CN" altLang="en-US" sz="2000" b="1" dirty="0">
                <a:latin typeface="宋体" pitchFamily="2" charset="-122"/>
              </a:rPr>
              <a:t>重新运行事务</a:t>
            </a:r>
          </a:p>
          <a:p>
            <a:pPr algn="just">
              <a:lnSpc>
                <a:spcPct val="160000"/>
              </a:lnSpc>
              <a:buSzPct val="100000"/>
              <a:buFont typeface="Wingdings" pitchFamily="2" charset="2"/>
              <a:buNone/>
              <a:defRPr/>
            </a:pPr>
            <a:r>
              <a:rPr lang="zh-CN" altLang="en-US" sz="2000" b="1" dirty="0">
                <a:latin typeface="宋体" pitchFamily="2" charset="-122"/>
              </a:rPr>
              <a:t>恢复</a:t>
            </a:r>
            <a:r>
              <a:rPr lang="zh-CN" altLang="en-US" sz="1600" b="1" dirty="0">
                <a:latin typeface="宋体" pitchFamily="2" charset="-122"/>
              </a:rPr>
              <a:t> </a:t>
            </a:r>
            <a:r>
              <a:rPr lang="zh-CN" altLang="en-US" b="1" dirty="0">
                <a:latin typeface="宋体" pitchFamily="2" charset="-122"/>
              </a:rPr>
              <a:t>         ─┼───────┴－－－－－－－－－－－</a:t>
            </a:r>
            <a:r>
              <a:rPr lang="zh-CN" altLang="en-US" sz="2000" b="1" dirty="0">
                <a:latin typeface="宋体" pitchFamily="2" charset="-122"/>
              </a:rPr>
              <a:t>→</a:t>
            </a:r>
          </a:p>
          <a:p>
            <a:pPr algn="just">
              <a:buSzPct val="100000"/>
              <a:buFont typeface="Wingdings" pitchFamily="2" charset="2"/>
              <a:buNone/>
              <a:defRPr/>
            </a:pPr>
            <a:endParaRPr lang="en-US" b="1" dirty="0">
              <a:latin typeface="Times New Roman" pitchFamily="18" charset="0"/>
            </a:endParaRPr>
          </a:p>
        </p:txBody>
      </p:sp>
      <p:sp>
        <p:nvSpPr>
          <p:cNvPr id="7" name="Text Box 6">
            <a:extLst>
              <a:ext uri="{FF2B5EF4-FFF2-40B4-BE49-F238E27FC236}">
                <a16:creationId xmlns:a16="http://schemas.microsoft.com/office/drawing/2014/main" id="{B302F781-3434-4155-8073-192CA3BEAD8D}"/>
              </a:ext>
            </a:extLst>
          </p:cNvPr>
          <p:cNvSpPr txBox="1">
            <a:spLocks noChangeArrowheads="1"/>
          </p:cNvSpPr>
          <p:nvPr/>
        </p:nvSpPr>
        <p:spPr bwMode="auto">
          <a:xfrm>
            <a:off x="4977745" y="5145599"/>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3200" dirty="0">
                <a:solidFill>
                  <a:srgbClr val="FF0000"/>
                </a:solidFill>
                <a:latin typeface="微软雅黑" panose="020B0503020204020204" pitchFamily="34" charset="-122"/>
                <a:ea typeface="微软雅黑" panose="020B0503020204020204" pitchFamily="34" charset="-122"/>
              </a:rPr>
              <a:t>转储和恢复</a:t>
            </a:r>
          </a:p>
        </p:txBody>
      </p:sp>
    </p:spTree>
    <p:extLst>
      <p:ext uri="{BB962C8B-B14F-4D97-AF65-F5344CB8AC3E}">
        <p14:creationId xmlns:p14="http://schemas.microsoft.com/office/powerpoint/2010/main" val="226655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E1512-63CB-461E-B9F2-A5962D5237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49A82FA-F46C-4E04-9DD3-8A1C08FAA2A6}"/>
              </a:ext>
            </a:extLst>
          </p:cNvPr>
          <p:cNvSpPr>
            <a:spLocks noGrp="1"/>
          </p:cNvSpPr>
          <p:nvPr>
            <p:ph idx="1"/>
          </p:nvPr>
        </p:nvSpPr>
        <p:spPr/>
        <p:txBody>
          <a:bodyPr>
            <a:normAutofit/>
          </a:bodyPr>
          <a:lstStyle/>
          <a:p>
            <a:r>
              <a:rPr lang="zh-CN" altLang="en-US" sz="2400"/>
              <a:t>转储是十分耗费时间和资源的，不能频繁进行。</a:t>
            </a:r>
            <a:r>
              <a:rPr lang="en-US" altLang="zh-CN" sz="2400"/>
              <a:t>DBA</a:t>
            </a:r>
            <a:r>
              <a:rPr lang="zh-CN" altLang="en-US" sz="2400"/>
              <a:t>应根据数据库使用情况确定一个适当的转储周期。</a:t>
            </a:r>
            <a:endParaRPr lang="en-US" altLang="zh-CN" sz="2400"/>
          </a:p>
          <a:p>
            <a:r>
              <a:rPr lang="zh-CN" altLang="en-US" sz="2400">
                <a:solidFill>
                  <a:srgbClr val="0000FF"/>
                </a:solidFill>
              </a:rPr>
              <a:t>转储可分为</a:t>
            </a:r>
            <a:r>
              <a:rPr lang="zh-CN" altLang="en-US" sz="2400" u="sng">
                <a:solidFill>
                  <a:srgbClr val="FF0000"/>
                </a:solidFill>
              </a:rPr>
              <a:t>静态转储</a:t>
            </a:r>
            <a:r>
              <a:rPr lang="zh-CN" altLang="en-US" sz="2400"/>
              <a:t>和</a:t>
            </a:r>
            <a:r>
              <a:rPr lang="zh-CN" altLang="en-US" sz="2400" u="sng">
                <a:solidFill>
                  <a:srgbClr val="FF0000"/>
                </a:solidFill>
              </a:rPr>
              <a:t>动态转储</a:t>
            </a:r>
            <a:endParaRPr lang="zh-CN" altLang="en-US" sz="2400"/>
          </a:p>
        </p:txBody>
      </p:sp>
      <p:sp>
        <p:nvSpPr>
          <p:cNvPr id="4" name="灯片编号占位符 3">
            <a:extLst>
              <a:ext uri="{FF2B5EF4-FFF2-40B4-BE49-F238E27FC236}">
                <a16:creationId xmlns:a16="http://schemas.microsoft.com/office/drawing/2014/main" id="{97150AD1-2ACE-4BF7-B1DF-C6A712420040}"/>
              </a:ext>
            </a:extLst>
          </p:cNvPr>
          <p:cNvSpPr>
            <a:spLocks noGrp="1"/>
          </p:cNvSpPr>
          <p:nvPr>
            <p:ph type="sldNum" sz="quarter" idx="12"/>
          </p:nvPr>
        </p:nvSpPr>
        <p:spPr/>
        <p:txBody>
          <a:bodyPr/>
          <a:lstStyle/>
          <a:p>
            <a:fld id="{E63F6D5D-9733-4D44-9C56-AEFEDD5A4BA7}" type="slidenum">
              <a:rPr lang="en-US" smtClean="0"/>
              <a:pPr/>
              <a:t>23</a:t>
            </a:fld>
            <a:endParaRPr lang="en-US" dirty="0"/>
          </a:p>
        </p:txBody>
      </p:sp>
      <p:graphicFrame>
        <p:nvGraphicFramePr>
          <p:cNvPr id="5" name="表格 4">
            <a:extLst>
              <a:ext uri="{FF2B5EF4-FFF2-40B4-BE49-F238E27FC236}">
                <a16:creationId xmlns:a16="http://schemas.microsoft.com/office/drawing/2014/main" id="{F101C376-3AC9-42AE-8883-12C4C0E74C76}"/>
              </a:ext>
            </a:extLst>
          </p:cNvPr>
          <p:cNvGraphicFramePr>
            <a:graphicFrameLocks noGrp="1"/>
          </p:cNvGraphicFramePr>
          <p:nvPr>
            <p:extLst>
              <p:ext uri="{D42A27DB-BD31-4B8C-83A1-F6EECF244321}">
                <p14:modId xmlns:p14="http://schemas.microsoft.com/office/powerpoint/2010/main" val="1846247024"/>
              </p:ext>
            </p:extLst>
          </p:nvPr>
        </p:nvGraphicFramePr>
        <p:xfrm>
          <a:off x="914400" y="2529840"/>
          <a:ext cx="10363200" cy="3718560"/>
        </p:xfrm>
        <a:graphic>
          <a:graphicData uri="http://schemas.openxmlformats.org/drawingml/2006/table">
            <a:tbl>
              <a:tblPr firstRow="1" bandRow="1">
                <a:tableStyleId>{8A107856-5554-42FB-B03E-39F5DBC370BA}</a:tableStyleId>
              </a:tblPr>
              <a:tblGrid>
                <a:gridCol w="5410200">
                  <a:extLst>
                    <a:ext uri="{9D8B030D-6E8A-4147-A177-3AD203B41FA5}">
                      <a16:colId xmlns:a16="http://schemas.microsoft.com/office/drawing/2014/main" val="4263827132"/>
                    </a:ext>
                  </a:extLst>
                </a:gridCol>
                <a:gridCol w="4953000">
                  <a:extLst>
                    <a:ext uri="{9D8B030D-6E8A-4147-A177-3AD203B41FA5}">
                      <a16:colId xmlns:a16="http://schemas.microsoft.com/office/drawing/2014/main" val="2177854754"/>
                    </a:ext>
                  </a:extLst>
                </a:gridCol>
              </a:tblGrid>
              <a:tr h="332282">
                <a:tc>
                  <a:txBody>
                    <a:bodyPr/>
                    <a:lstStyle/>
                    <a:p>
                      <a:r>
                        <a:rPr lang="zh-CN" altLang="en-US" sz="2200">
                          <a:solidFill>
                            <a:srgbClr val="0000FF"/>
                          </a:solidFill>
                          <a:latin typeface="微软雅黑" panose="020B0503020204020204" pitchFamily="34" charset="-122"/>
                          <a:ea typeface="微软雅黑" panose="020B0503020204020204" pitchFamily="34" charset="-122"/>
                        </a:rPr>
                        <a:t>静态转储</a:t>
                      </a: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zh-CN" altLang="en-US" sz="22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动态转储</a:t>
                      </a:r>
                    </a:p>
                  </a:txBody>
                  <a:tcPr/>
                </a:tc>
                <a:extLst>
                  <a:ext uri="{0D108BD9-81ED-4DB2-BD59-A6C34878D82A}">
                    <a16:rowId xmlns:a16="http://schemas.microsoft.com/office/drawing/2014/main" val="2997227028"/>
                  </a:ext>
                </a:extLst>
              </a:tr>
              <a:tr h="925642">
                <a:tc>
                  <a:txBody>
                    <a:bodyPr/>
                    <a:lstStyle/>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是在系统中无运行事务时进行的转储操作，即转储操作开始的时刻数据库处于一致性状态，在转储期间不允许</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或不存在</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对数据库的任何存取、修改。</a:t>
                      </a: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静态转储得到的一定是一个数据一致性的副本</a:t>
                      </a:r>
                    </a:p>
                  </a:txBody>
                  <a:tcPr/>
                </a:tc>
                <a:tc>
                  <a:txBody>
                    <a:bodyPr/>
                    <a:lstStyle/>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是指转储期间允许对数据库进行存取或修改，即转储和用户事务可以并发执行</a:t>
                      </a:r>
                    </a:p>
                  </a:txBody>
                  <a:tcPr/>
                </a:tc>
                <a:extLst>
                  <a:ext uri="{0D108BD9-81ED-4DB2-BD59-A6C34878D82A}">
                    <a16:rowId xmlns:a16="http://schemas.microsoft.com/office/drawing/2014/main" val="3956929652"/>
                  </a:ext>
                </a:extLst>
              </a:tr>
              <a:tr h="712033">
                <a:tc>
                  <a:txBody>
                    <a:bodyPr/>
                    <a:lstStyle/>
                    <a:p>
                      <a:pPr marL="0" indent="0">
                        <a:buFont typeface="Arial" panose="020B0604020202020204" pitchFamily="34" charset="0"/>
                        <a:buNone/>
                      </a:pPr>
                      <a:r>
                        <a:rPr lang="zh-CN" altLang="en-US" sz="1800" kern="1200">
                          <a:solidFill>
                            <a:srgbClr val="FF0000"/>
                          </a:solidFill>
                          <a:latin typeface="微软雅黑" panose="020B0503020204020204" pitchFamily="34" charset="-122"/>
                          <a:ea typeface="微软雅黑" panose="020B0503020204020204" pitchFamily="34" charset="-122"/>
                          <a:cs typeface="+mn-cs"/>
                        </a:rPr>
                        <a:t>优点：</a:t>
                      </a:r>
                      <a:endParaRPr lang="en-US" altLang="zh-CN" sz="1800" kern="1200">
                        <a:solidFill>
                          <a:srgbClr val="FF0000"/>
                        </a:solidFill>
                        <a:latin typeface="微软雅黑" panose="020B0503020204020204" pitchFamily="34" charset="-122"/>
                        <a:ea typeface="微软雅黑" panose="020B0503020204020204" pitchFamily="34" charset="-122"/>
                        <a:cs typeface="+mn-cs"/>
                      </a:endParaRPr>
                    </a:p>
                    <a:p>
                      <a:pPr marL="285750" indent="-285750">
                        <a:buFont typeface="Arial" panose="020B0604020202020204" pitchFamily="34" charset="0"/>
                        <a:buChar char="•"/>
                      </a:pPr>
                      <a:r>
                        <a:rPr lang="zh-CN" altLang="en-US" sz="1800" kern="1200">
                          <a:solidFill>
                            <a:schemeClr val="dk1"/>
                          </a:solidFill>
                          <a:latin typeface="微软雅黑" panose="020B0503020204020204" pitchFamily="34" charset="-122"/>
                          <a:ea typeface="微软雅黑" panose="020B0503020204020204" pitchFamily="34" charset="-122"/>
                          <a:cs typeface="+mn-cs"/>
                        </a:rPr>
                        <a:t>实现简单</a:t>
                      </a:r>
                    </a:p>
                  </a:txBody>
                  <a:tcPr/>
                </a:tc>
                <a:tc>
                  <a:txBody>
                    <a:bodyPr/>
                    <a:lstStyle/>
                    <a:p>
                      <a:pPr marL="0" marR="0" lvl="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优点：</a:t>
                      </a:r>
                      <a:endParaRPr kumimoji="0" lang="en-US"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克服了静态转储的缺点，不用等待正在运行的用户事务结束，也不会影响新事务的运行</a:t>
                      </a:r>
                    </a:p>
                  </a:txBody>
                  <a:tcPr/>
                </a:tc>
                <a:extLst>
                  <a:ext uri="{0D108BD9-81ED-4DB2-BD59-A6C34878D82A}">
                    <a16:rowId xmlns:a16="http://schemas.microsoft.com/office/drawing/2014/main" val="3163658255"/>
                  </a:ext>
                </a:extLst>
              </a:tr>
              <a:tr h="925642">
                <a:tc>
                  <a:txBody>
                    <a:bodyPr/>
                    <a:lstStyle/>
                    <a:p>
                      <a:pPr marL="0" indent="0">
                        <a:buFont typeface="Arial" panose="020B0604020202020204" pitchFamily="34" charset="0"/>
                        <a:buNone/>
                      </a:pPr>
                      <a:r>
                        <a:rPr lang="zh-CN" altLang="en-US" sz="1800">
                          <a:solidFill>
                            <a:srgbClr val="FF0000"/>
                          </a:solidFill>
                          <a:latin typeface="微软雅黑" panose="020B0503020204020204" pitchFamily="34" charset="-122"/>
                          <a:ea typeface="微软雅黑" panose="020B0503020204020204" pitchFamily="34" charset="-122"/>
                        </a:rPr>
                        <a:t>缺点：</a:t>
                      </a:r>
                      <a:endParaRPr lang="en-US" altLang="zh-CN" sz="1800">
                        <a:solidFill>
                          <a:srgbClr val="FF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降低了数据库的可用性</a:t>
                      </a:r>
                      <a:endParaRPr lang="en-US" altLang="zh-CN" sz="180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转储必须等待正运行的用户事务结束 </a:t>
                      </a:r>
                    </a:p>
                    <a:p>
                      <a:pPr marL="171450" indent="-1714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新的事务必须等转储结束</a:t>
                      </a:r>
                    </a:p>
                  </a:txBody>
                  <a:tcPr/>
                </a:tc>
                <a:tc>
                  <a:txBody>
                    <a:bodyPr/>
                    <a:lstStyle/>
                    <a:p>
                      <a:pPr marL="0" marR="0" lvl="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缺点：</a:t>
                      </a:r>
                      <a:endParaRPr kumimoji="0" lang="en-US"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不能保证转储结束后后援副本的数据正确有效</a:t>
                      </a:r>
                      <a:endPar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928030450"/>
                  </a:ext>
                </a:extLst>
              </a:tr>
            </a:tbl>
          </a:graphicData>
        </a:graphic>
      </p:graphicFrame>
    </p:spTree>
    <p:extLst>
      <p:ext uri="{BB962C8B-B14F-4D97-AF65-F5344CB8AC3E}">
        <p14:creationId xmlns:p14="http://schemas.microsoft.com/office/powerpoint/2010/main" val="4175912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41700-4EF2-4134-A865-C05C32E049D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7A1EAF-1F13-4B27-8BEF-A3EB546B7AFC}"/>
              </a:ext>
            </a:extLst>
          </p:cNvPr>
          <p:cNvSpPr>
            <a:spLocks noGrp="1"/>
          </p:cNvSpPr>
          <p:nvPr>
            <p:ph idx="1"/>
          </p:nvPr>
        </p:nvSpPr>
        <p:spPr/>
        <p:txBody>
          <a:bodyPr/>
          <a:lstStyle/>
          <a:p>
            <a:r>
              <a:rPr lang="zh-CN" altLang="en-US">
                <a:solidFill>
                  <a:srgbClr val="FF0000"/>
                </a:solidFill>
              </a:rPr>
              <a:t>动态转储缺点示例</a:t>
            </a:r>
            <a:endParaRPr lang="en-US" altLang="zh-CN">
              <a:solidFill>
                <a:srgbClr val="FF0000"/>
              </a:solidFill>
            </a:endParaRPr>
          </a:p>
          <a:p>
            <a:pPr lvl="1"/>
            <a:r>
              <a:rPr lang="zh-CN" altLang="en-US"/>
              <a:t>在转储期间的某时刻</a:t>
            </a:r>
            <a:r>
              <a:rPr lang="en-US" altLang="zh-CN"/>
              <a:t>T</a:t>
            </a:r>
            <a:r>
              <a:rPr lang="en-US" altLang="zh-CN" baseline="-25000"/>
              <a:t>c</a:t>
            </a:r>
            <a:r>
              <a:rPr lang="zh-CN" altLang="en-US"/>
              <a:t>，系统把数据</a:t>
            </a:r>
            <a:r>
              <a:rPr lang="en-US" altLang="zh-CN"/>
              <a:t>A=100</a:t>
            </a:r>
            <a:r>
              <a:rPr lang="zh-CN" altLang="en-US"/>
              <a:t>转储到磁带上，而在下一时刻</a:t>
            </a:r>
            <a:r>
              <a:rPr lang="en-US" altLang="zh-CN"/>
              <a:t>T</a:t>
            </a:r>
            <a:r>
              <a:rPr lang="en-US" altLang="zh-CN" baseline="-25000"/>
              <a:t>d</a:t>
            </a:r>
            <a:r>
              <a:rPr lang="zh-CN" altLang="en-US"/>
              <a:t>，某一事务将</a:t>
            </a:r>
            <a:r>
              <a:rPr lang="en-US" altLang="zh-CN"/>
              <a:t>A</a:t>
            </a:r>
            <a:r>
              <a:rPr lang="zh-CN" altLang="en-US"/>
              <a:t>改为</a:t>
            </a:r>
            <a:r>
              <a:rPr lang="en-US" altLang="zh-CN"/>
              <a:t>200</a:t>
            </a:r>
            <a:r>
              <a:rPr lang="zh-CN" altLang="en-US"/>
              <a:t>，后备副本上的</a:t>
            </a:r>
            <a:r>
              <a:rPr lang="en-US" altLang="zh-CN"/>
              <a:t>A</a:t>
            </a:r>
            <a:r>
              <a:rPr lang="zh-CN" altLang="en-US"/>
              <a:t>过时了</a:t>
            </a:r>
            <a:endParaRPr lang="en-US" altLang="zh-CN"/>
          </a:p>
          <a:p>
            <a:pPr lvl="1"/>
            <a:endParaRPr lang="en-US" altLang="zh-CN" sz="1000"/>
          </a:p>
          <a:p>
            <a:r>
              <a:rPr lang="zh-CN" altLang="en-US">
                <a:solidFill>
                  <a:srgbClr val="FF0000"/>
                </a:solidFill>
              </a:rPr>
              <a:t>动态转储缺点的解决方案</a:t>
            </a:r>
            <a:endParaRPr lang="en-US" altLang="zh-CN">
              <a:solidFill>
                <a:srgbClr val="FF0000"/>
              </a:solidFill>
            </a:endParaRPr>
          </a:p>
          <a:p>
            <a:pPr lvl="1"/>
            <a:r>
              <a:rPr lang="zh-CN" altLang="en-US"/>
              <a:t>把动态转储期间各事务对数据库的修改活动登记下来，建立</a:t>
            </a:r>
            <a:r>
              <a:rPr lang="zh-CN" altLang="en-US" u="sng">
                <a:solidFill>
                  <a:srgbClr val="FF0000"/>
                </a:solidFill>
              </a:rPr>
              <a:t>日志文件</a:t>
            </a:r>
            <a:r>
              <a:rPr lang="en-US" altLang="zh-CN" u="sng">
                <a:solidFill>
                  <a:srgbClr val="FF0000"/>
                </a:solidFill>
              </a:rPr>
              <a:t>(log file</a:t>
            </a:r>
            <a:r>
              <a:rPr lang="en-US" altLang="zh-CN"/>
              <a:t>)</a:t>
            </a:r>
            <a:r>
              <a:rPr lang="zh-CN" altLang="en-US"/>
              <a:t>。</a:t>
            </a:r>
            <a:endParaRPr lang="en-US" altLang="zh-CN"/>
          </a:p>
          <a:p>
            <a:pPr lvl="1"/>
            <a:r>
              <a:rPr lang="zh-CN" altLang="en-US"/>
              <a:t>后援副本加上日志文件就能把数据库恢复到某一时刻的正确状态。</a:t>
            </a:r>
          </a:p>
        </p:txBody>
      </p:sp>
      <p:sp>
        <p:nvSpPr>
          <p:cNvPr id="4" name="灯片编号占位符 3">
            <a:extLst>
              <a:ext uri="{FF2B5EF4-FFF2-40B4-BE49-F238E27FC236}">
                <a16:creationId xmlns:a16="http://schemas.microsoft.com/office/drawing/2014/main" id="{ED73F1F5-7C75-41D5-9128-592BD29DE212}"/>
              </a:ext>
            </a:extLst>
          </p:cNvPr>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526894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9A168-F67A-4576-8026-311C93A1A730}"/>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2E9E54C8-2CC6-4979-B782-A5C80CC56886}"/>
              </a:ext>
            </a:extLst>
          </p:cNvPr>
          <p:cNvSpPr>
            <a:spLocks noGrp="1"/>
          </p:cNvSpPr>
          <p:nvPr>
            <p:ph type="sldNum" sz="quarter" idx="12"/>
          </p:nvPr>
        </p:nvSpPr>
        <p:spPr/>
        <p:txBody>
          <a:bodyPr/>
          <a:lstStyle/>
          <a:p>
            <a:fld id="{E63F6D5D-9733-4D44-9C56-AEFEDD5A4BA7}" type="slidenum">
              <a:rPr lang="en-US" smtClean="0"/>
              <a:pPr/>
              <a:t>25</a:t>
            </a:fld>
            <a:endParaRPr lang="en-US" dirty="0"/>
          </a:p>
        </p:txBody>
      </p:sp>
      <p:sp>
        <p:nvSpPr>
          <p:cNvPr id="6" name="内容占位符 5">
            <a:extLst>
              <a:ext uri="{FF2B5EF4-FFF2-40B4-BE49-F238E27FC236}">
                <a16:creationId xmlns:a16="http://schemas.microsoft.com/office/drawing/2014/main" id="{94E5AFFA-5437-49E1-B8FA-F49E0BB5D229}"/>
              </a:ext>
            </a:extLst>
          </p:cNvPr>
          <p:cNvSpPr>
            <a:spLocks noGrp="1"/>
          </p:cNvSpPr>
          <p:nvPr>
            <p:ph idx="1"/>
          </p:nvPr>
        </p:nvSpPr>
        <p:spPr/>
        <p:txBody>
          <a:bodyPr/>
          <a:lstStyle/>
          <a:p>
            <a:r>
              <a:rPr lang="zh-CN" altLang="en-US">
                <a:solidFill>
                  <a:srgbClr val="0000FF"/>
                </a:solidFill>
              </a:rPr>
              <a:t>转储也可分为</a:t>
            </a:r>
            <a:r>
              <a:rPr lang="zh-CN" altLang="en-US" u="sng">
                <a:solidFill>
                  <a:srgbClr val="FF0000"/>
                </a:solidFill>
              </a:rPr>
              <a:t>海量转储</a:t>
            </a:r>
            <a:r>
              <a:rPr lang="zh-CN" altLang="en-US">
                <a:solidFill>
                  <a:srgbClr val="0000FF"/>
                </a:solidFill>
              </a:rPr>
              <a:t>和</a:t>
            </a:r>
            <a:r>
              <a:rPr lang="zh-CN" altLang="en-US" u="sng">
                <a:solidFill>
                  <a:srgbClr val="FF0000"/>
                </a:solidFill>
              </a:rPr>
              <a:t>增量转储</a:t>
            </a:r>
            <a:r>
              <a:rPr lang="zh-CN" altLang="en-US">
                <a:solidFill>
                  <a:srgbClr val="FF0000"/>
                </a:solidFill>
              </a:rPr>
              <a:t>。</a:t>
            </a:r>
            <a:endParaRPr lang="en-US" altLang="zh-CN">
              <a:solidFill>
                <a:srgbClr val="FF0000"/>
              </a:solidFill>
            </a:endParaRPr>
          </a:p>
          <a:p>
            <a:pPr lvl="1"/>
            <a:r>
              <a:rPr lang="zh-CN" altLang="en-US" sz="2400">
                <a:solidFill>
                  <a:srgbClr val="FF0000"/>
                </a:solidFill>
              </a:rPr>
              <a:t>海量转储</a:t>
            </a:r>
            <a:r>
              <a:rPr lang="zh-CN" altLang="en-US" sz="2400"/>
              <a:t>是指每次转储全部数据库</a:t>
            </a:r>
            <a:endParaRPr lang="en-US" altLang="zh-CN" sz="2400"/>
          </a:p>
          <a:p>
            <a:pPr lvl="1"/>
            <a:r>
              <a:rPr lang="zh-CN" altLang="en-US" sz="2400">
                <a:solidFill>
                  <a:srgbClr val="FF0000"/>
                </a:solidFill>
              </a:rPr>
              <a:t>增量转储</a:t>
            </a:r>
            <a:r>
              <a:rPr lang="zh-CN" altLang="en-US" sz="2400"/>
              <a:t>是指每次只转储上一次转储后</a:t>
            </a:r>
            <a:r>
              <a:rPr lang="zh-CN" altLang="en-US" sz="2400">
                <a:solidFill>
                  <a:srgbClr val="FF0000"/>
                </a:solidFill>
              </a:rPr>
              <a:t>更新过</a:t>
            </a:r>
            <a:r>
              <a:rPr lang="zh-CN" altLang="en-US" sz="2400"/>
              <a:t>的数据</a:t>
            </a:r>
            <a:endParaRPr lang="en-US" altLang="zh-CN" sz="2400"/>
          </a:p>
          <a:p>
            <a:pPr lvl="1"/>
            <a:endParaRPr lang="en-US" altLang="zh-CN" sz="1200"/>
          </a:p>
          <a:p>
            <a:r>
              <a:rPr lang="zh-CN" altLang="en-US">
                <a:solidFill>
                  <a:srgbClr val="0000FF"/>
                </a:solidFill>
              </a:rPr>
              <a:t>海量转储与增量转储比较</a:t>
            </a:r>
          </a:p>
          <a:p>
            <a:pPr lvl="1"/>
            <a:r>
              <a:rPr lang="zh-CN" altLang="en-US" sz="2400"/>
              <a:t>从恢复角度看，使用海量转储得到的后备副本进行恢复往往更方便</a:t>
            </a:r>
          </a:p>
          <a:p>
            <a:pPr lvl="1"/>
            <a:r>
              <a:rPr lang="zh-CN" altLang="en-US" sz="2400"/>
              <a:t>如果数据库很大，事务处理又十分频繁，则增量转储方式更实用更有效</a:t>
            </a:r>
          </a:p>
        </p:txBody>
      </p:sp>
      <p:graphicFrame>
        <p:nvGraphicFramePr>
          <p:cNvPr id="7" name="表格 6">
            <a:extLst>
              <a:ext uri="{FF2B5EF4-FFF2-40B4-BE49-F238E27FC236}">
                <a16:creationId xmlns:a16="http://schemas.microsoft.com/office/drawing/2014/main" id="{952BF615-6CA0-44EB-ADD3-0F71D2B8940F}"/>
              </a:ext>
            </a:extLst>
          </p:cNvPr>
          <p:cNvGraphicFramePr>
            <a:graphicFrameLocks noGrp="1"/>
          </p:cNvGraphicFramePr>
          <p:nvPr>
            <p:extLst>
              <p:ext uri="{D42A27DB-BD31-4B8C-83A1-F6EECF244321}">
                <p14:modId xmlns:p14="http://schemas.microsoft.com/office/powerpoint/2010/main" val="3769417358"/>
              </p:ext>
            </p:extLst>
          </p:nvPr>
        </p:nvGraphicFramePr>
        <p:xfrm>
          <a:off x="2819400" y="5059680"/>
          <a:ext cx="5569167" cy="1463040"/>
        </p:xfrm>
        <a:graphic>
          <a:graphicData uri="http://schemas.openxmlformats.org/drawingml/2006/table">
            <a:tbl>
              <a:tblPr firstRow="1" bandRow="1">
                <a:tableStyleId>{5940675A-B579-460E-94D1-54222C63F5DA}</a:tableStyleId>
              </a:tblPr>
              <a:tblGrid>
                <a:gridCol w="1856389">
                  <a:extLst>
                    <a:ext uri="{9D8B030D-6E8A-4147-A177-3AD203B41FA5}">
                      <a16:colId xmlns:a16="http://schemas.microsoft.com/office/drawing/2014/main" val="3638924116"/>
                    </a:ext>
                  </a:extLst>
                </a:gridCol>
                <a:gridCol w="1856389">
                  <a:extLst>
                    <a:ext uri="{9D8B030D-6E8A-4147-A177-3AD203B41FA5}">
                      <a16:colId xmlns:a16="http://schemas.microsoft.com/office/drawing/2014/main" val="15100448"/>
                    </a:ext>
                  </a:extLst>
                </a:gridCol>
                <a:gridCol w="1856389">
                  <a:extLst>
                    <a:ext uri="{9D8B030D-6E8A-4147-A177-3AD203B41FA5}">
                      <a16:colId xmlns:a16="http://schemas.microsoft.com/office/drawing/2014/main" val="2072034852"/>
                    </a:ext>
                  </a:extLst>
                </a:gridCol>
              </a:tblGrid>
              <a:tr h="313690">
                <a:tc rowSpan="2">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转储方式</a:t>
                      </a:r>
                    </a:p>
                  </a:txBody>
                  <a:tcPr/>
                </a:tc>
                <a:tc gridSpan="2">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转储状态</a:t>
                      </a:r>
                    </a:p>
                  </a:txBody>
                  <a:tcPr/>
                </a:tc>
                <a:tc hMerge="1">
                  <a:txBody>
                    <a:bodyPr/>
                    <a:lstStyle/>
                    <a:p>
                      <a:pPr algn="ctr"/>
                      <a:endParaRPr lang="zh-CN" altLang="en-US" sz="1800" b="1" dirty="0">
                        <a:solidFill>
                          <a:srgbClr val="0000FF"/>
                        </a:solidFill>
                        <a:latin typeface="等线 Light" panose="02010600030101010101" pitchFamily="2" charset="-122"/>
                        <a:ea typeface="等线 Light" panose="02010600030101010101" pitchFamily="2" charset="-122"/>
                      </a:endParaRPr>
                    </a:p>
                  </a:txBody>
                  <a:tcPr/>
                </a:tc>
                <a:extLst>
                  <a:ext uri="{0D108BD9-81ED-4DB2-BD59-A6C34878D82A}">
                    <a16:rowId xmlns:a16="http://schemas.microsoft.com/office/drawing/2014/main" val="3580505505"/>
                  </a:ext>
                </a:extLst>
              </a:tr>
              <a:tr h="313690">
                <a:tc vMerge="1">
                  <a:txBody>
                    <a:bodyPr/>
                    <a:lstStyle/>
                    <a:p>
                      <a:endParaRPr lang="zh-CN" altLang="en-US" dirty="0"/>
                    </a:p>
                  </a:txBody>
                  <a:tcPr/>
                </a:tc>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动态转储</a:t>
                      </a:r>
                    </a:p>
                  </a:txBody>
                  <a:tcPr/>
                </a:tc>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静态转储</a:t>
                      </a:r>
                    </a:p>
                  </a:txBody>
                  <a:tcPr/>
                </a:tc>
                <a:extLst>
                  <a:ext uri="{0D108BD9-81ED-4DB2-BD59-A6C34878D82A}">
                    <a16:rowId xmlns:a16="http://schemas.microsoft.com/office/drawing/2014/main" val="1115808580"/>
                  </a:ext>
                </a:extLst>
              </a:tr>
              <a:tr h="313690">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海量转储</a:t>
                      </a:r>
                    </a:p>
                  </a:txBody>
                  <a:tcPr/>
                </a:tc>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动态海量转储</a:t>
                      </a:r>
                    </a:p>
                  </a:txBody>
                  <a:tcPr/>
                </a:tc>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静态海量转储</a:t>
                      </a:r>
                    </a:p>
                  </a:txBody>
                  <a:tcPr/>
                </a:tc>
                <a:extLst>
                  <a:ext uri="{0D108BD9-81ED-4DB2-BD59-A6C34878D82A}">
                    <a16:rowId xmlns:a16="http://schemas.microsoft.com/office/drawing/2014/main" val="4178732427"/>
                  </a:ext>
                </a:extLst>
              </a:tr>
              <a:tr h="313690">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增量转储</a:t>
                      </a:r>
                    </a:p>
                  </a:txBody>
                  <a:tcPr/>
                </a:tc>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动态增量转储</a:t>
                      </a:r>
                    </a:p>
                  </a:txBody>
                  <a:tcPr/>
                </a:tc>
                <a:tc>
                  <a:txBody>
                    <a:bodyPr/>
                    <a:lstStyle/>
                    <a:p>
                      <a:pPr algn="ctr"/>
                      <a:r>
                        <a:rPr lang="zh-CN" altLang="en-US" sz="1800" b="0" dirty="0">
                          <a:solidFill>
                            <a:srgbClr val="0000FF"/>
                          </a:solidFill>
                          <a:latin typeface="微软雅黑" panose="020B0503020204020204" pitchFamily="34" charset="-122"/>
                          <a:ea typeface="微软雅黑" panose="020B0503020204020204" pitchFamily="34" charset="-122"/>
                        </a:rPr>
                        <a:t>静态增量转储</a:t>
                      </a:r>
                    </a:p>
                  </a:txBody>
                  <a:tcPr/>
                </a:tc>
                <a:extLst>
                  <a:ext uri="{0D108BD9-81ED-4DB2-BD59-A6C34878D82A}">
                    <a16:rowId xmlns:a16="http://schemas.microsoft.com/office/drawing/2014/main" val="1124912343"/>
                  </a:ext>
                </a:extLst>
              </a:tr>
            </a:tbl>
          </a:graphicData>
        </a:graphic>
      </p:graphicFrame>
      <p:sp>
        <p:nvSpPr>
          <p:cNvPr id="8" name="文本框 7">
            <a:extLst>
              <a:ext uri="{FF2B5EF4-FFF2-40B4-BE49-F238E27FC236}">
                <a16:creationId xmlns:a16="http://schemas.microsoft.com/office/drawing/2014/main" id="{8B896253-D0EE-45C6-9B9E-61E684A5E96B}"/>
              </a:ext>
            </a:extLst>
          </p:cNvPr>
          <p:cNvSpPr txBox="1"/>
          <p:nvPr/>
        </p:nvSpPr>
        <p:spPr>
          <a:xfrm>
            <a:off x="4114799" y="4536460"/>
            <a:ext cx="3165583"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数据转储分类</a:t>
            </a:r>
          </a:p>
        </p:txBody>
      </p:sp>
    </p:spTree>
    <p:extLst>
      <p:ext uri="{BB962C8B-B14F-4D97-AF65-F5344CB8AC3E}">
        <p14:creationId xmlns:p14="http://schemas.microsoft.com/office/powerpoint/2010/main" val="2321200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2AEBD-F761-44C9-8855-ED9404CEB79C}"/>
              </a:ext>
            </a:extLst>
          </p:cNvPr>
          <p:cNvSpPr>
            <a:spLocks noGrp="1"/>
          </p:cNvSpPr>
          <p:nvPr>
            <p:ph type="title"/>
          </p:nvPr>
        </p:nvSpPr>
        <p:spPr/>
        <p:txBody>
          <a:bodyPr/>
          <a:lstStyle/>
          <a:p>
            <a:r>
              <a:rPr lang="en-US" altLang="zh-CN"/>
              <a:t>openGauss</a:t>
            </a:r>
            <a:r>
              <a:rPr lang="zh-CN" altLang="en-US"/>
              <a:t>的备份与恢复</a:t>
            </a:r>
          </a:p>
        </p:txBody>
      </p:sp>
      <p:sp>
        <p:nvSpPr>
          <p:cNvPr id="3" name="内容占位符 2">
            <a:extLst>
              <a:ext uri="{FF2B5EF4-FFF2-40B4-BE49-F238E27FC236}">
                <a16:creationId xmlns:a16="http://schemas.microsoft.com/office/drawing/2014/main" id="{4CC1D291-DC7D-4844-8617-4C68191AB40A}"/>
              </a:ext>
            </a:extLst>
          </p:cNvPr>
          <p:cNvSpPr>
            <a:spLocks noGrp="1"/>
          </p:cNvSpPr>
          <p:nvPr>
            <p:ph idx="1"/>
          </p:nvPr>
        </p:nvSpPr>
        <p:spPr/>
        <p:txBody>
          <a:bodyPr/>
          <a:lstStyle/>
          <a:p>
            <a:r>
              <a:rPr lang="en-US" altLang="zh-CN"/>
              <a:t>openGauss</a:t>
            </a:r>
            <a:r>
              <a:rPr lang="zh-CN" altLang="en-US"/>
              <a:t>的备份与恢复可参见官网：</a:t>
            </a:r>
            <a:endParaRPr lang="en-US" altLang="zh-CN"/>
          </a:p>
          <a:p>
            <a:pPr lvl="1"/>
            <a:r>
              <a:rPr lang="en-US" altLang="zh-CN" sz="1600">
                <a:hlinkClick r:id="rId2"/>
              </a:rPr>
              <a:t>https://www.opengauss.org/zh/docs/3.1.0/docs/Administratorguide/%E5%A4%87%E4%BB%BD%E4%B8%8E%E6%81%A2%E5%A4%8D.html</a:t>
            </a:r>
            <a:endParaRPr lang="en-US" altLang="zh-CN" sz="1600"/>
          </a:p>
          <a:p>
            <a:pPr marL="0" indent="0">
              <a:buNone/>
            </a:pPr>
            <a:endParaRPr lang="en-US" altLang="zh-CN" sz="2400"/>
          </a:p>
          <a:p>
            <a:r>
              <a:rPr lang="zh-CN" altLang="en-US"/>
              <a:t>墨天轮：</a:t>
            </a:r>
            <a:endParaRPr lang="en-US" altLang="zh-CN"/>
          </a:p>
          <a:p>
            <a:pPr lvl="1"/>
            <a:r>
              <a:rPr lang="en-US" altLang="zh-CN" sz="1600">
                <a:hlinkClick r:id="rId3"/>
              </a:rPr>
              <a:t>https://www.modb.pro/doc/46420</a:t>
            </a:r>
            <a:endParaRPr lang="en-US" altLang="zh-CN" sz="1600"/>
          </a:p>
          <a:p>
            <a:endParaRPr lang="en-US" altLang="zh-CN" sz="2400"/>
          </a:p>
          <a:p>
            <a:endParaRPr lang="zh-CN" altLang="en-US"/>
          </a:p>
        </p:txBody>
      </p:sp>
      <p:sp>
        <p:nvSpPr>
          <p:cNvPr id="4" name="灯片编号占位符 3">
            <a:extLst>
              <a:ext uri="{FF2B5EF4-FFF2-40B4-BE49-F238E27FC236}">
                <a16:creationId xmlns:a16="http://schemas.microsoft.com/office/drawing/2014/main" id="{A2D745F2-E3DB-4EB9-9F75-2A8C88ADC107}"/>
              </a:ext>
            </a:extLst>
          </p:cNvPr>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1265834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FB616-522E-4E52-A1F0-40B63E378067}"/>
              </a:ext>
            </a:extLst>
          </p:cNvPr>
          <p:cNvSpPr>
            <a:spLocks noGrp="1"/>
          </p:cNvSpPr>
          <p:nvPr>
            <p:ph type="title"/>
          </p:nvPr>
        </p:nvSpPr>
        <p:spPr/>
        <p:txBody>
          <a:bodyPr/>
          <a:lstStyle/>
          <a:p>
            <a:r>
              <a:rPr lang="en-US" altLang="zh-CN"/>
              <a:t>oracle</a:t>
            </a:r>
            <a:r>
              <a:rPr lang="zh-CN" altLang="en-US"/>
              <a:t>的逻辑备份</a:t>
            </a:r>
          </a:p>
        </p:txBody>
      </p:sp>
      <p:sp>
        <p:nvSpPr>
          <p:cNvPr id="3" name="内容占位符 2">
            <a:extLst>
              <a:ext uri="{FF2B5EF4-FFF2-40B4-BE49-F238E27FC236}">
                <a16:creationId xmlns:a16="http://schemas.microsoft.com/office/drawing/2014/main" id="{80476FF3-2147-4170-B519-734B4C5F65AE}"/>
              </a:ext>
            </a:extLst>
          </p:cNvPr>
          <p:cNvSpPr>
            <a:spLocks noGrp="1"/>
          </p:cNvSpPr>
          <p:nvPr>
            <p:ph idx="1"/>
          </p:nvPr>
        </p:nvSpPr>
        <p:spPr/>
        <p:txBody>
          <a:bodyPr>
            <a:normAutofit/>
          </a:bodyPr>
          <a:lstStyle/>
          <a:p>
            <a:pPr>
              <a:lnSpc>
                <a:spcPct val="110000"/>
              </a:lnSpc>
            </a:pPr>
            <a:r>
              <a:rPr lang="en-US" altLang="zh-CN" u="sng">
                <a:solidFill>
                  <a:srgbClr val="FF0000"/>
                </a:solidFill>
              </a:rPr>
              <a:t>Oracle</a:t>
            </a:r>
            <a:r>
              <a:rPr lang="zh-CN" altLang="en-US" u="sng">
                <a:solidFill>
                  <a:srgbClr val="FF0000"/>
                </a:solidFill>
              </a:rPr>
              <a:t>的逻辑备份</a:t>
            </a:r>
            <a:r>
              <a:rPr lang="zh-CN" altLang="en-US"/>
              <a:t>是用使用</a:t>
            </a:r>
            <a:r>
              <a:rPr lang="en-US" altLang="zh-CN"/>
              <a:t>Oracle</a:t>
            </a:r>
            <a:r>
              <a:rPr lang="zh-CN" altLang="en-US"/>
              <a:t>提供的</a:t>
            </a:r>
            <a:r>
              <a:rPr lang="zh-CN" altLang="en-US">
                <a:solidFill>
                  <a:srgbClr val="FF0000"/>
                </a:solidFill>
              </a:rPr>
              <a:t>操作系统工具</a:t>
            </a:r>
            <a:r>
              <a:rPr lang="en-US" altLang="zh-CN">
                <a:solidFill>
                  <a:srgbClr val="FF0000"/>
                </a:solidFill>
              </a:rPr>
              <a:t>Export</a:t>
            </a:r>
            <a:r>
              <a:rPr lang="zh-CN" altLang="en-US">
                <a:solidFill>
                  <a:srgbClr val="FF0000"/>
                </a:solidFill>
              </a:rPr>
              <a:t>、</a:t>
            </a:r>
            <a:r>
              <a:rPr lang="en-US" altLang="zh-CN">
                <a:solidFill>
                  <a:srgbClr val="FF0000"/>
                </a:solidFill>
              </a:rPr>
              <a:t>Import</a:t>
            </a:r>
            <a:r>
              <a:rPr lang="zh-CN" altLang="en-US"/>
              <a:t>将数据库中的数据</a:t>
            </a:r>
            <a:r>
              <a:rPr lang="zh-CN" altLang="en-US">
                <a:solidFill>
                  <a:srgbClr val="FF0000"/>
                </a:solidFill>
              </a:rPr>
              <a:t>导出</a:t>
            </a:r>
            <a:r>
              <a:rPr lang="zh-CN" altLang="en-US"/>
              <a:t>、</a:t>
            </a:r>
            <a:r>
              <a:rPr lang="zh-CN" altLang="en-US">
                <a:solidFill>
                  <a:srgbClr val="FF0000"/>
                </a:solidFill>
              </a:rPr>
              <a:t>导入</a:t>
            </a:r>
            <a:r>
              <a:rPr lang="zh-CN" altLang="en-US"/>
              <a:t>。</a:t>
            </a:r>
            <a:endParaRPr lang="en-US" altLang="zh-CN"/>
          </a:p>
          <a:p>
            <a:pPr lvl="1">
              <a:lnSpc>
                <a:spcPct val="110000"/>
              </a:lnSpc>
            </a:pPr>
            <a:r>
              <a:rPr lang="en-US" altLang="zh-CN"/>
              <a:t>Export</a:t>
            </a:r>
            <a:r>
              <a:rPr lang="zh-CN" altLang="en-US"/>
              <a:t>、</a:t>
            </a:r>
            <a:r>
              <a:rPr lang="en-US" altLang="zh-CN"/>
              <a:t>Import</a:t>
            </a:r>
            <a:r>
              <a:rPr lang="zh-CN" altLang="en-US"/>
              <a:t>都是在操作系统而不是</a:t>
            </a:r>
            <a:r>
              <a:rPr lang="en-US" altLang="zh-CN"/>
              <a:t>SQL*PLUS</a:t>
            </a:r>
            <a:r>
              <a:rPr lang="zh-CN" altLang="en-US"/>
              <a:t>环境下使用</a:t>
            </a:r>
            <a:endParaRPr lang="en-US" altLang="zh-CN"/>
          </a:p>
          <a:p>
            <a:pPr lvl="1">
              <a:lnSpc>
                <a:spcPct val="110000"/>
              </a:lnSpc>
            </a:pPr>
            <a:r>
              <a:rPr lang="zh-CN" altLang="en-US"/>
              <a:t>在每一个</a:t>
            </a:r>
            <a:r>
              <a:rPr lang="en-US" altLang="zh-CN"/>
              <a:t>Oracle</a:t>
            </a:r>
            <a:r>
              <a:rPr lang="zh-CN" altLang="en-US"/>
              <a:t>数据库中，可以使用</a:t>
            </a:r>
            <a:r>
              <a:rPr lang="en-US" altLang="zh-CN"/>
              <a:t>Export</a:t>
            </a:r>
            <a:r>
              <a:rPr lang="zh-CN" altLang="en-US"/>
              <a:t>命令将数据库中的数据备份成一个二进制的操作系统文件，文件格式为</a:t>
            </a:r>
            <a:r>
              <a:rPr lang="en-US" altLang="zh-CN"/>
              <a:t>DMP(Export Dump File)</a:t>
            </a:r>
            <a:r>
              <a:rPr lang="zh-CN" altLang="en-US"/>
              <a:t>，称为</a:t>
            </a:r>
            <a:r>
              <a:rPr lang="zh-CN" altLang="en-US">
                <a:solidFill>
                  <a:srgbClr val="FF0000"/>
                </a:solidFill>
              </a:rPr>
              <a:t>输出转储文件</a:t>
            </a:r>
            <a:r>
              <a:rPr lang="zh-CN" altLang="en-US"/>
              <a:t>。</a:t>
            </a:r>
            <a:endParaRPr lang="en-US" altLang="zh-CN"/>
          </a:p>
          <a:p>
            <a:pPr lvl="1">
              <a:lnSpc>
                <a:spcPct val="110000"/>
              </a:lnSpc>
            </a:pPr>
            <a:r>
              <a:rPr lang="zh-CN" altLang="en-US"/>
              <a:t>导出的文件可以使用另一个操作系统命令</a:t>
            </a:r>
            <a:r>
              <a:rPr lang="en-US" altLang="zh-CN"/>
              <a:t>Import</a:t>
            </a:r>
            <a:r>
              <a:rPr lang="zh-CN" altLang="en-US"/>
              <a:t>重新导入到另一个数据库中。</a:t>
            </a:r>
            <a:endParaRPr lang="en-US" altLang="zh-CN"/>
          </a:p>
          <a:p>
            <a:pPr lvl="1">
              <a:lnSpc>
                <a:spcPct val="110000"/>
              </a:lnSpc>
            </a:pPr>
            <a:endParaRPr lang="en-US" altLang="zh-CN" sz="1200"/>
          </a:p>
          <a:p>
            <a:pPr>
              <a:lnSpc>
                <a:spcPct val="110000"/>
              </a:lnSpc>
            </a:pPr>
            <a:r>
              <a:rPr lang="zh-CN" altLang="en-US" sz="2600"/>
              <a:t>物理备份是操作系统文件的备份，即，即使某个数据文件、没有数据也必须备份。逻辑备份是数据的备份，</a:t>
            </a:r>
            <a:r>
              <a:rPr lang="zh-CN" altLang="en-US" sz="2600">
                <a:solidFill>
                  <a:srgbClr val="FF0000"/>
                </a:solidFill>
              </a:rPr>
              <a:t>不拷贝物理文件</a:t>
            </a:r>
            <a:r>
              <a:rPr lang="zh-CN" altLang="en-US" sz="2600"/>
              <a:t>，可以只将数据文件中的某一个表导出，节省空间。逻辑备份中导出数据时没有操作系统信息，所以可以在不同的平台之间传输。</a:t>
            </a:r>
          </a:p>
        </p:txBody>
      </p:sp>
      <p:sp>
        <p:nvSpPr>
          <p:cNvPr id="4" name="灯片编号占位符 3">
            <a:extLst>
              <a:ext uri="{FF2B5EF4-FFF2-40B4-BE49-F238E27FC236}">
                <a16:creationId xmlns:a16="http://schemas.microsoft.com/office/drawing/2014/main" id="{18F397AA-E5A4-4E07-86BE-287CD8B856B4}"/>
              </a:ext>
            </a:extLst>
          </p:cNvPr>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685128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6CB3-872A-4EF8-AA03-AB503F1EA63C}"/>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FAF5A25B-3C0D-487E-BDA3-C4E3D8DFB7CC}"/>
              </a:ext>
            </a:extLst>
          </p:cNvPr>
          <p:cNvSpPr>
            <a:spLocks noGrp="1"/>
          </p:cNvSpPr>
          <p:nvPr>
            <p:ph type="sldNum" sz="quarter" idx="12"/>
          </p:nvPr>
        </p:nvSpPr>
        <p:spPr/>
        <p:txBody>
          <a:bodyPr/>
          <a:lstStyle/>
          <a:p>
            <a:fld id="{E63F6D5D-9733-4D44-9C56-AEFEDD5A4BA7}" type="slidenum">
              <a:rPr lang="en-US" smtClean="0"/>
              <a:pPr/>
              <a:t>28</a:t>
            </a:fld>
            <a:endParaRPr lang="en-US" dirty="0"/>
          </a:p>
        </p:txBody>
      </p:sp>
      <p:pic>
        <p:nvPicPr>
          <p:cNvPr id="5" name="内容占位符 4">
            <a:extLst>
              <a:ext uri="{FF2B5EF4-FFF2-40B4-BE49-F238E27FC236}">
                <a16:creationId xmlns:a16="http://schemas.microsoft.com/office/drawing/2014/main" id="{B1F40313-3416-4F52-AA1E-1119B4454497}"/>
              </a:ext>
            </a:extLst>
          </p:cNvPr>
          <p:cNvPicPr>
            <a:picLocks noGrp="1" noChangeAspect="1"/>
          </p:cNvPicPr>
          <p:nvPr>
            <p:ph idx="1"/>
          </p:nvPr>
        </p:nvPicPr>
        <p:blipFill>
          <a:blip r:embed="rId2"/>
          <a:stretch>
            <a:fillRect/>
          </a:stretch>
        </p:blipFill>
        <p:spPr>
          <a:xfrm>
            <a:off x="2095500" y="990600"/>
            <a:ext cx="8001000" cy="5170781"/>
          </a:xfrm>
          <a:prstGeom prst="rect">
            <a:avLst/>
          </a:prstGeom>
        </p:spPr>
      </p:pic>
      <p:sp>
        <p:nvSpPr>
          <p:cNvPr id="6" name="矩形 5">
            <a:extLst>
              <a:ext uri="{FF2B5EF4-FFF2-40B4-BE49-F238E27FC236}">
                <a16:creationId xmlns:a16="http://schemas.microsoft.com/office/drawing/2014/main" id="{E132882D-593B-4695-A3B0-EEBAF0A0CFDF}"/>
              </a:ext>
            </a:extLst>
          </p:cNvPr>
          <p:cNvSpPr/>
          <p:nvPr/>
        </p:nvSpPr>
        <p:spPr>
          <a:xfrm>
            <a:off x="1905000" y="6207547"/>
            <a:ext cx="8001000" cy="369332"/>
          </a:xfrm>
          <a:prstGeom prst="rect">
            <a:avLst/>
          </a:prstGeom>
        </p:spPr>
        <p:txBody>
          <a:bodyPr wrap="square">
            <a:spAutoFit/>
          </a:bodyPr>
          <a:lstStyle/>
          <a:p>
            <a:r>
              <a:rPr lang="zh-CN" altLang="en-US" dirty="0">
                <a:solidFill>
                  <a:srgbClr val="FF0000"/>
                </a:solidFill>
              </a:rPr>
              <a:t>参考资料：</a:t>
            </a:r>
            <a:r>
              <a:rPr lang="en-US" altLang="zh-CN" dirty="0">
                <a:hlinkClick r:id="rId3"/>
              </a:rPr>
              <a:t>https://blog.csdn.net/jiushancunmonkeyking/article/details/78851461</a:t>
            </a:r>
            <a:endParaRPr lang="zh-CN" altLang="en-US" dirty="0"/>
          </a:p>
        </p:txBody>
      </p:sp>
    </p:spTree>
    <p:extLst>
      <p:ext uri="{BB962C8B-B14F-4D97-AF65-F5344CB8AC3E}">
        <p14:creationId xmlns:p14="http://schemas.microsoft.com/office/powerpoint/2010/main" val="193499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2</a:t>
            </a:fld>
            <a:endParaRPr lang="en-US" dirty="0"/>
          </a:p>
        </p:txBody>
      </p:sp>
      <p:sp>
        <p:nvSpPr>
          <p:cNvPr id="6" name="内容占位符 5">
            <a:extLst>
              <a:ext uri="{FF2B5EF4-FFF2-40B4-BE49-F238E27FC236}">
                <a16:creationId xmlns:a16="http://schemas.microsoft.com/office/drawing/2014/main" id="{74A7AF0A-662A-4683-80EC-882C25F4408B}"/>
              </a:ext>
            </a:extLst>
          </p:cNvPr>
          <p:cNvSpPr>
            <a:spLocks noGrp="1"/>
          </p:cNvSpPr>
          <p:nvPr>
            <p:ph idx="1"/>
          </p:nvPr>
        </p:nvSpPr>
        <p:spPr/>
        <p:txBody>
          <a:bodyPr/>
          <a:lstStyle/>
          <a:p>
            <a:pPr>
              <a:lnSpc>
                <a:spcPct val="100000"/>
              </a:lnSpc>
            </a:pPr>
            <a:r>
              <a:rPr lang="zh-CN" altLang="en-US" b="1">
                <a:solidFill>
                  <a:srgbClr val="FF0000"/>
                </a:solidFill>
              </a:rPr>
              <a:t>事务的基本概念</a:t>
            </a:r>
          </a:p>
          <a:p>
            <a:pPr>
              <a:lnSpc>
                <a:spcPct val="100000"/>
              </a:lnSpc>
            </a:pPr>
            <a:r>
              <a:rPr lang="zh-CN" altLang="en-US" b="1">
                <a:solidFill>
                  <a:schemeClr val="bg2">
                    <a:lumMod val="90000"/>
                  </a:schemeClr>
                </a:solidFill>
              </a:rPr>
              <a:t>数据库恢复概述</a:t>
            </a:r>
          </a:p>
          <a:p>
            <a:pPr>
              <a:lnSpc>
                <a:spcPct val="100000"/>
              </a:lnSpc>
            </a:pPr>
            <a:r>
              <a:rPr lang="zh-CN" altLang="en-US" b="1">
                <a:solidFill>
                  <a:schemeClr val="bg2">
                    <a:lumMod val="90000"/>
                  </a:schemeClr>
                </a:solidFill>
              </a:rPr>
              <a:t>故障的种类</a:t>
            </a:r>
          </a:p>
          <a:p>
            <a:pPr>
              <a:lnSpc>
                <a:spcPct val="100000"/>
              </a:lnSpc>
            </a:pPr>
            <a:r>
              <a:rPr lang="zh-CN" altLang="en-US" b="1">
                <a:solidFill>
                  <a:schemeClr val="bg2">
                    <a:lumMod val="90000"/>
                  </a:schemeClr>
                </a:solidFill>
              </a:rPr>
              <a:t>恢复的实现技术</a:t>
            </a:r>
          </a:p>
          <a:p>
            <a:pPr>
              <a:lnSpc>
                <a:spcPct val="100000"/>
              </a:lnSpc>
            </a:pPr>
            <a:r>
              <a:rPr lang="zh-CN" altLang="en-US" b="1">
                <a:solidFill>
                  <a:schemeClr val="bg2">
                    <a:lumMod val="90000"/>
                  </a:schemeClr>
                </a:solidFill>
              </a:rPr>
              <a:t>恢复策略</a:t>
            </a:r>
          </a:p>
          <a:p>
            <a:pPr>
              <a:lnSpc>
                <a:spcPct val="100000"/>
              </a:lnSpc>
            </a:pPr>
            <a:r>
              <a:rPr lang="zh-CN" altLang="en-US" b="1">
                <a:solidFill>
                  <a:schemeClr val="bg2">
                    <a:lumMod val="90000"/>
                  </a:schemeClr>
                </a:solidFill>
              </a:rPr>
              <a:t>具有检查点的恢复技术</a:t>
            </a:r>
          </a:p>
          <a:p>
            <a:pPr>
              <a:lnSpc>
                <a:spcPct val="100000"/>
              </a:lnSpc>
            </a:pPr>
            <a:r>
              <a:rPr lang="zh-CN" altLang="en-US" b="1">
                <a:solidFill>
                  <a:schemeClr val="bg2">
                    <a:lumMod val="90000"/>
                  </a:schemeClr>
                </a:solidFill>
              </a:rPr>
              <a:t>数据库镜像</a:t>
            </a: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329930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BBE9-FB4D-4317-B810-D5311C8FE6EC}"/>
              </a:ext>
            </a:extLst>
          </p:cNvPr>
          <p:cNvSpPr>
            <a:spLocks noGrp="1"/>
          </p:cNvSpPr>
          <p:nvPr>
            <p:ph type="title"/>
          </p:nvPr>
        </p:nvSpPr>
        <p:spPr/>
        <p:txBody>
          <a:bodyPr/>
          <a:lstStyle/>
          <a:p>
            <a:r>
              <a:rPr lang="en-US" altLang="zh-CN"/>
              <a:t>2.</a:t>
            </a:r>
            <a:r>
              <a:rPr lang="zh-CN" altLang="en-US"/>
              <a:t>登记日志文件</a:t>
            </a:r>
          </a:p>
        </p:txBody>
      </p:sp>
      <p:sp>
        <p:nvSpPr>
          <p:cNvPr id="3" name="内容占位符 2">
            <a:extLst>
              <a:ext uri="{FF2B5EF4-FFF2-40B4-BE49-F238E27FC236}">
                <a16:creationId xmlns:a16="http://schemas.microsoft.com/office/drawing/2014/main" id="{9B487835-3FEF-4F84-9DBD-4CC806D74A87}"/>
              </a:ext>
            </a:extLst>
          </p:cNvPr>
          <p:cNvSpPr>
            <a:spLocks noGrp="1"/>
          </p:cNvSpPr>
          <p:nvPr>
            <p:ph idx="1"/>
          </p:nvPr>
        </p:nvSpPr>
        <p:spPr/>
        <p:txBody>
          <a:bodyPr/>
          <a:lstStyle/>
          <a:p>
            <a:pPr>
              <a:lnSpc>
                <a:spcPct val="100000"/>
              </a:lnSpc>
            </a:pPr>
            <a:r>
              <a:rPr lang="zh-CN" altLang="en-US">
                <a:solidFill>
                  <a:srgbClr val="FF0000"/>
                </a:solidFill>
              </a:rPr>
              <a:t>日志文件</a:t>
            </a:r>
            <a:r>
              <a:rPr lang="zh-CN" altLang="en-US"/>
              <a:t>是用来记录事务对数据库的</a:t>
            </a:r>
            <a:r>
              <a:rPr lang="zh-CN" altLang="en-US">
                <a:solidFill>
                  <a:srgbClr val="FF0000"/>
                </a:solidFill>
              </a:rPr>
              <a:t>更新操作</a:t>
            </a:r>
            <a:r>
              <a:rPr lang="zh-CN" altLang="en-US"/>
              <a:t>的文件。</a:t>
            </a:r>
            <a:endParaRPr lang="en-US" altLang="zh-CN"/>
          </a:p>
          <a:p>
            <a:pPr>
              <a:lnSpc>
                <a:spcPct val="100000"/>
              </a:lnSpc>
            </a:pPr>
            <a:endParaRPr lang="en-US" altLang="zh-CN" sz="800"/>
          </a:p>
          <a:p>
            <a:pPr>
              <a:lnSpc>
                <a:spcPct val="100000"/>
              </a:lnSpc>
            </a:pPr>
            <a:r>
              <a:rPr lang="zh-CN" altLang="en-US">
                <a:solidFill>
                  <a:srgbClr val="0000FF"/>
                </a:solidFill>
              </a:rPr>
              <a:t>日志文件的格式和内容：</a:t>
            </a:r>
            <a:endParaRPr lang="en-US" altLang="zh-CN">
              <a:solidFill>
                <a:srgbClr val="0000FF"/>
              </a:solidFill>
            </a:endParaRPr>
          </a:p>
          <a:p>
            <a:pPr marL="814387" lvl="1" indent="-457200">
              <a:lnSpc>
                <a:spcPct val="100000"/>
              </a:lnSpc>
            </a:pPr>
            <a:r>
              <a:rPr lang="zh-CN" altLang="en-US" u="sng">
                <a:solidFill>
                  <a:srgbClr val="D60093"/>
                </a:solidFill>
              </a:rPr>
              <a:t>以记录为单位的日志文件</a:t>
            </a:r>
            <a:r>
              <a:rPr lang="zh-CN" altLang="en-US">
                <a:solidFill>
                  <a:srgbClr val="D60093"/>
                </a:solidFill>
              </a:rPr>
              <a:t>，需要登记的内容包括：</a:t>
            </a:r>
            <a:endParaRPr lang="en-US" altLang="zh-CN">
              <a:solidFill>
                <a:srgbClr val="D60093"/>
              </a:solidFill>
            </a:endParaRPr>
          </a:p>
          <a:p>
            <a:pPr lvl="2">
              <a:lnSpc>
                <a:spcPct val="100000"/>
              </a:lnSpc>
            </a:pPr>
            <a:r>
              <a:rPr lang="zh-CN" altLang="en-US">
                <a:solidFill>
                  <a:srgbClr val="0000FF"/>
                </a:solidFill>
              </a:rPr>
              <a:t>各个事务的开始标记</a:t>
            </a:r>
            <a:r>
              <a:rPr lang="en-US" altLang="zh-CN">
                <a:solidFill>
                  <a:srgbClr val="0000FF"/>
                </a:solidFill>
              </a:rPr>
              <a:t>(BEGIN TRANSACTION)</a:t>
            </a:r>
          </a:p>
          <a:p>
            <a:pPr lvl="2">
              <a:lnSpc>
                <a:spcPct val="100000"/>
              </a:lnSpc>
            </a:pPr>
            <a:r>
              <a:rPr lang="zh-CN" altLang="en-US">
                <a:solidFill>
                  <a:srgbClr val="0000FF"/>
                </a:solidFill>
              </a:rPr>
              <a:t>各个事务的结束标记</a:t>
            </a:r>
            <a:r>
              <a:rPr lang="en-US" altLang="zh-CN">
                <a:solidFill>
                  <a:srgbClr val="0000FF"/>
                </a:solidFill>
              </a:rPr>
              <a:t>(COMMIT</a:t>
            </a:r>
            <a:r>
              <a:rPr lang="zh-CN" altLang="en-US">
                <a:solidFill>
                  <a:srgbClr val="0000FF"/>
                </a:solidFill>
              </a:rPr>
              <a:t>或</a:t>
            </a:r>
            <a:r>
              <a:rPr lang="en-US" altLang="zh-CN">
                <a:solidFill>
                  <a:srgbClr val="0000FF"/>
                </a:solidFill>
              </a:rPr>
              <a:t>ROLLBACK)</a:t>
            </a:r>
          </a:p>
          <a:p>
            <a:pPr lvl="2">
              <a:lnSpc>
                <a:spcPct val="100000"/>
              </a:lnSpc>
            </a:pPr>
            <a:r>
              <a:rPr lang="zh-CN" altLang="en-US">
                <a:solidFill>
                  <a:srgbClr val="0000FF"/>
                </a:solidFill>
              </a:rPr>
              <a:t>各个事务的所有更新操作</a:t>
            </a:r>
          </a:p>
          <a:p>
            <a:endParaRPr lang="zh-CN" altLang="en-US" sz="800"/>
          </a:p>
        </p:txBody>
      </p:sp>
      <p:sp>
        <p:nvSpPr>
          <p:cNvPr id="4" name="灯片编号占位符 3">
            <a:extLst>
              <a:ext uri="{FF2B5EF4-FFF2-40B4-BE49-F238E27FC236}">
                <a16:creationId xmlns:a16="http://schemas.microsoft.com/office/drawing/2014/main" id="{E18D91DA-7328-477E-AC4C-6698DAC54B90}"/>
              </a:ext>
            </a:extLst>
          </p:cNvPr>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右大括号 4">
            <a:extLst>
              <a:ext uri="{FF2B5EF4-FFF2-40B4-BE49-F238E27FC236}">
                <a16:creationId xmlns:a16="http://schemas.microsoft.com/office/drawing/2014/main" id="{5D8F0804-1492-48A3-8C98-9642F9D0585E}"/>
              </a:ext>
            </a:extLst>
          </p:cNvPr>
          <p:cNvSpPr/>
          <p:nvPr/>
        </p:nvSpPr>
        <p:spPr>
          <a:xfrm>
            <a:off x="6568440" y="2758722"/>
            <a:ext cx="228600" cy="736318"/>
          </a:xfrm>
          <a:prstGeom prst="rightBrace">
            <a:avLst/>
          </a:prstGeom>
          <a:ln>
            <a:solidFill>
              <a:srgbClr val="D600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6" name="文本框 5">
            <a:extLst>
              <a:ext uri="{FF2B5EF4-FFF2-40B4-BE49-F238E27FC236}">
                <a16:creationId xmlns:a16="http://schemas.microsoft.com/office/drawing/2014/main" id="{61594387-FA2F-40F3-87F3-2E183A88B2DA}"/>
              </a:ext>
            </a:extLst>
          </p:cNvPr>
          <p:cNvSpPr txBox="1"/>
          <p:nvPr/>
        </p:nvSpPr>
        <p:spPr>
          <a:xfrm>
            <a:off x="6797040" y="2874449"/>
            <a:ext cx="4343400" cy="461665"/>
          </a:xfrm>
          <a:prstGeom prst="rect">
            <a:avLst/>
          </a:prstGeom>
          <a:noFill/>
        </p:spPr>
        <p:txBody>
          <a:bodyPr wrap="square" rtlCol="0">
            <a:spAutoFit/>
          </a:bodyPr>
          <a:lstStyle/>
          <a:p>
            <a:pPr algn="ctr"/>
            <a:r>
              <a:rPr lang="zh-CN" altLang="en-US" sz="2400" dirty="0">
                <a:solidFill>
                  <a:srgbClr val="D60093"/>
                </a:solidFill>
                <a:latin typeface="微软雅黑" panose="020B0503020204020204" pitchFamily="34" charset="-122"/>
                <a:ea typeface="微软雅黑" panose="020B0503020204020204" pitchFamily="34" charset="-122"/>
              </a:rPr>
              <a:t>作为一个日志记录</a:t>
            </a:r>
            <a:r>
              <a:rPr lang="en-US" altLang="zh-CN" sz="2400" dirty="0">
                <a:solidFill>
                  <a:srgbClr val="D60093"/>
                </a:solidFill>
                <a:latin typeface="微软雅黑" panose="020B0503020204020204" pitchFamily="34" charset="-122"/>
                <a:ea typeface="微软雅黑" panose="020B0503020204020204" pitchFamily="34" charset="-122"/>
              </a:rPr>
              <a:t>(log record)</a:t>
            </a:r>
            <a:endParaRPr lang="zh-CN" altLang="en-US" sz="2400" dirty="0">
              <a:solidFill>
                <a:srgbClr val="D60093"/>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8C9A9AA4-4B3C-4290-A854-782C992E6252}"/>
              </a:ext>
            </a:extLst>
          </p:cNvPr>
          <p:cNvSpPr/>
          <p:nvPr/>
        </p:nvSpPr>
        <p:spPr>
          <a:xfrm>
            <a:off x="1371600" y="3731739"/>
            <a:ext cx="5791200" cy="2292935"/>
          </a:xfrm>
          <a:prstGeom prst="rect">
            <a:avLst/>
          </a:prstGeom>
        </p:spPr>
        <p:txBody>
          <a:bodyPr wrap="square">
            <a:spAutoFit/>
          </a:bodyPr>
          <a:lstStyle/>
          <a:p>
            <a:pPr marL="88900" lvl="2">
              <a:lnSpc>
                <a:spcPct val="130000"/>
              </a:lnSpc>
            </a:pPr>
            <a:r>
              <a:rPr lang="zh-CN" altLang="en-US" sz="2000" dirty="0">
                <a:solidFill>
                  <a:srgbClr val="D60093"/>
                </a:solidFill>
                <a:latin typeface="微软雅黑" panose="020B0503020204020204" pitchFamily="34" charset="-122"/>
                <a:ea typeface="微软雅黑" panose="020B0503020204020204" pitchFamily="34" charset="-122"/>
              </a:rPr>
              <a:t>每个日志记录的内容主要包括：</a:t>
            </a:r>
            <a:endParaRPr lang="en-US" altLang="zh-CN" sz="2000" dirty="0">
              <a:solidFill>
                <a:srgbClr val="D60093"/>
              </a:solidFill>
              <a:latin typeface="微软雅黑" panose="020B0503020204020204" pitchFamily="34" charset="-122"/>
              <a:ea typeface="微软雅黑" panose="020B0503020204020204" pitchFamily="34" charset="-122"/>
            </a:endParaRPr>
          </a:p>
          <a:p>
            <a:pPr marL="355600" lvl="2" indent="-26670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事务标识（标明是哪个事务）</a:t>
            </a:r>
            <a:endParaRPr lang="en-US" altLang="zh-CN" dirty="0">
              <a:solidFill>
                <a:srgbClr val="0000FF"/>
              </a:solidFill>
              <a:latin typeface="微软雅黑" panose="020B0503020204020204" pitchFamily="34" charset="-122"/>
              <a:ea typeface="微软雅黑" panose="020B0503020204020204" pitchFamily="34" charset="-122"/>
            </a:endParaRPr>
          </a:p>
          <a:p>
            <a:pPr marL="355600" lvl="2" indent="-26670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操作的类型（插入、删除或修改）</a:t>
            </a:r>
            <a:endParaRPr lang="en-US" altLang="zh-CN" dirty="0">
              <a:solidFill>
                <a:srgbClr val="0000FF"/>
              </a:solidFill>
              <a:latin typeface="微软雅黑" panose="020B0503020204020204" pitchFamily="34" charset="-122"/>
              <a:ea typeface="微软雅黑" panose="020B0503020204020204" pitchFamily="34" charset="-122"/>
            </a:endParaRPr>
          </a:p>
          <a:p>
            <a:pPr marL="355600" lvl="2" indent="-26670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操作对象（记录内部标识）</a:t>
            </a:r>
            <a:endParaRPr lang="en-US" altLang="zh-CN" dirty="0">
              <a:solidFill>
                <a:srgbClr val="0000FF"/>
              </a:solidFill>
              <a:latin typeface="微软雅黑" panose="020B0503020204020204" pitchFamily="34" charset="-122"/>
              <a:ea typeface="微软雅黑" panose="020B0503020204020204" pitchFamily="34" charset="-122"/>
            </a:endParaRPr>
          </a:p>
          <a:p>
            <a:pPr marL="355600" lvl="2" indent="-26670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更新前数据的旧值（对插入操作而言，此项为空值）</a:t>
            </a:r>
            <a:endParaRPr lang="en-US" altLang="zh-CN" dirty="0">
              <a:solidFill>
                <a:srgbClr val="0000FF"/>
              </a:solidFill>
              <a:latin typeface="微软雅黑" panose="020B0503020204020204" pitchFamily="34" charset="-122"/>
              <a:ea typeface="微软雅黑" panose="020B0503020204020204" pitchFamily="34" charset="-122"/>
            </a:endParaRPr>
          </a:p>
          <a:p>
            <a:pPr marL="355600" lvl="2" indent="-26670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更新后数据的新值（对删除操作而言，此项为空值）</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1793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7C3CF-5F98-425C-9461-3DE19A7A6E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4685E9-E0C7-4FA5-859A-22748897144F}"/>
              </a:ext>
            </a:extLst>
          </p:cNvPr>
          <p:cNvSpPr>
            <a:spLocks noGrp="1"/>
          </p:cNvSpPr>
          <p:nvPr>
            <p:ph idx="1"/>
          </p:nvPr>
        </p:nvSpPr>
        <p:spPr/>
        <p:txBody>
          <a:bodyPr/>
          <a:lstStyle/>
          <a:p>
            <a:r>
              <a:rPr lang="zh-CN" altLang="en-US">
                <a:solidFill>
                  <a:srgbClr val="0000FF"/>
                </a:solidFill>
              </a:rPr>
              <a:t>日志文件的格式和内容</a:t>
            </a:r>
            <a:endParaRPr lang="en-US" altLang="zh-CN"/>
          </a:p>
          <a:p>
            <a:pPr marL="814387" lvl="1" indent="-457200"/>
            <a:r>
              <a:rPr lang="zh-CN" altLang="en-US" u="sng">
                <a:solidFill>
                  <a:srgbClr val="D60093"/>
                </a:solidFill>
              </a:rPr>
              <a:t>以数据块为单位的日志文件</a:t>
            </a:r>
            <a:r>
              <a:rPr lang="zh-CN" altLang="en-US">
                <a:solidFill>
                  <a:srgbClr val="D60093"/>
                </a:solidFill>
              </a:rPr>
              <a:t>，日志记录的内容包括：</a:t>
            </a:r>
            <a:endParaRPr lang="en-US" altLang="zh-CN">
              <a:solidFill>
                <a:srgbClr val="D60093"/>
              </a:solidFill>
            </a:endParaRPr>
          </a:p>
          <a:p>
            <a:pPr lvl="2"/>
            <a:r>
              <a:rPr lang="zh-CN" altLang="en-US"/>
              <a:t>事务标识</a:t>
            </a:r>
            <a:endParaRPr lang="en-US" altLang="zh-CN"/>
          </a:p>
          <a:p>
            <a:pPr lvl="2"/>
            <a:r>
              <a:rPr lang="zh-CN" altLang="en-US"/>
              <a:t>更新的数据块</a:t>
            </a:r>
            <a:endParaRPr lang="en-US" altLang="zh-CN"/>
          </a:p>
          <a:p>
            <a:pPr lvl="2"/>
            <a:r>
              <a:rPr lang="zh-CN" altLang="en-US"/>
              <a:t>由于将更新前的整个块和更新后的整个块都放入日志文件中，操作类型和操作对象等信息就无需放入日志记录中</a:t>
            </a:r>
            <a:endParaRPr lang="en-US" altLang="zh-CN"/>
          </a:p>
          <a:p>
            <a:pPr marL="622300" lvl="2" indent="0">
              <a:buNone/>
            </a:pPr>
            <a:endParaRPr lang="en-US" altLang="zh-CN" sz="900"/>
          </a:p>
          <a:p>
            <a:r>
              <a:rPr lang="zh-CN" altLang="en-US" u="sng">
                <a:solidFill>
                  <a:srgbClr val="0000FF"/>
                </a:solidFill>
              </a:rPr>
              <a:t>日志文件的作用</a:t>
            </a:r>
            <a:endParaRPr lang="en-US" altLang="zh-CN" u="sng">
              <a:solidFill>
                <a:srgbClr val="0000FF"/>
              </a:solidFill>
            </a:endParaRPr>
          </a:p>
          <a:p>
            <a:pPr lvl="1"/>
            <a:r>
              <a:rPr lang="zh-CN" altLang="en-US"/>
              <a:t>用来进行</a:t>
            </a:r>
            <a:r>
              <a:rPr lang="zh-CN" altLang="en-US" u="sng">
                <a:solidFill>
                  <a:srgbClr val="FF0000"/>
                </a:solidFill>
              </a:rPr>
              <a:t>事务故障恢复</a:t>
            </a:r>
            <a:r>
              <a:rPr lang="zh-CN" altLang="en-US"/>
              <a:t>和</a:t>
            </a:r>
            <a:r>
              <a:rPr lang="zh-CN" altLang="en-US" u="sng">
                <a:solidFill>
                  <a:srgbClr val="FF0000"/>
                </a:solidFill>
              </a:rPr>
              <a:t>系统故障恢复</a:t>
            </a:r>
            <a:endParaRPr lang="en-US" altLang="zh-CN" u="sng">
              <a:solidFill>
                <a:srgbClr val="FF0000"/>
              </a:solidFill>
            </a:endParaRPr>
          </a:p>
          <a:p>
            <a:pPr lvl="1"/>
            <a:r>
              <a:rPr lang="zh-CN" altLang="en-US"/>
              <a:t>协助后备副本进行</a:t>
            </a:r>
            <a:r>
              <a:rPr lang="zh-CN" altLang="en-US" u="sng">
                <a:solidFill>
                  <a:srgbClr val="FF0000"/>
                </a:solidFill>
              </a:rPr>
              <a:t>介质故障恢复</a:t>
            </a:r>
            <a:endParaRPr lang="en-US" altLang="zh-CN" u="sng">
              <a:solidFill>
                <a:srgbClr val="FF0000"/>
              </a:solidFill>
            </a:endParaRPr>
          </a:p>
        </p:txBody>
      </p:sp>
      <p:sp>
        <p:nvSpPr>
          <p:cNvPr id="4" name="灯片编号占位符 3">
            <a:extLst>
              <a:ext uri="{FF2B5EF4-FFF2-40B4-BE49-F238E27FC236}">
                <a16:creationId xmlns:a16="http://schemas.microsoft.com/office/drawing/2014/main" id="{CE706689-B941-4F74-BF4E-BA68D78483FF}"/>
              </a:ext>
            </a:extLst>
          </p:cNvPr>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3190428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DD403-73E3-4A2B-B78D-CE6D47F6A5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24A477-54EB-440D-B0A5-0BA12C848183}"/>
              </a:ext>
            </a:extLst>
          </p:cNvPr>
          <p:cNvSpPr>
            <a:spLocks noGrp="1"/>
          </p:cNvSpPr>
          <p:nvPr>
            <p:ph idx="1"/>
          </p:nvPr>
        </p:nvSpPr>
        <p:spPr/>
        <p:txBody>
          <a:bodyPr>
            <a:normAutofit/>
          </a:bodyPr>
          <a:lstStyle/>
          <a:p>
            <a:r>
              <a:rPr lang="zh-CN" altLang="en-US">
                <a:solidFill>
                  <a:srgbClr val="0000FF"/>
                </a:solidFill>
              </a:rPr>
              <a:t>日志文件的具体作用</a:t>
            </a:r>
            <a:endParaRPr lang="en-US" altLang="zh-CN">
              <a:solidFill>
                <a:srgbClr val="0000FF"/>
              </a:solidFill>
            </a:endParaRPr>
          </a:p>
          <a:p>
            <a:pPr marL="357187" lvl="1" indent="0">
              <a:buNone/>
            </a:pPr>
            <a:endParaRPr lang="en-US" altLang="zh-CN" sz="900">
              <a:solidFill>
                <a:srgbClr val="FF0000"/>
              </a:solidFill>
            </a:endParaRPr>
          </a:p>
          <a:p>
            <a:pPr marL="814387" lvl="1" indent="-457200">
              <a:buFont typeface="+mj-lt"/>
              <a:buAutoNum type="arabicPeriod"/>
            </a:pPr>
            <a:r>
              <a:rPr lang="zh-CN" altLang="en-US" u="sng">
                <a:solidFill>
                  <a:srgbClr val="0000CC"/>
                </a:solidFill>
              </a:rPr>
              <a:t>事务故障恢复</a:t>
            </a:r>
            <a:r>
              <a:rPr lang="zh-CN" altLang="en-US"/>
              <a:t>和</a:t>
            </a:r>
            <a:r>
              <a:rPr lang="zh-CN" altLang="en-US" u="sng">
                <a:solidFill>
                  <a:srgbClr val="0000CC"/>
                </a:solidFill>
              </a:rPr>
              <a:t>系统故障恢复</a:t>
            </a:r>
            <a:r>
              <a:rPr lang="zh-CN" altLang="en-US">
                <a:solidFill>
                  <a:srgbClr val="FF0000"/>
                </a:solidFill>
              </a:rPr>
              <a:t>必须用日志文件</a:t>
            </a:r>
            <a:r>
              <a:rPr lang="zh-CN" altLang="en-US"/>
              <a:t>。</a:t>
            </a:r>
            <a:endParaRPr lang="en-US" altLang="zh-CN"/>
          </a:p>
          <a:p>
            <a:pPr marL="871537" lvl="1" indent="-514350">
              <a:buFont typeface="+mj-lt"/>
              <a:buAutoNum type="arabicPeriod"/>
            </a:pPr>
            <a:endParaRPr lang="en-US" altLang="zh-CN" sz="800"/>
          </a:p>
          <a:p>
            <a:pPr marL="814387" lvl="1" indent="-457200">
              <a:buFont typeface="+mj-lt"/>
              <a:buAutoNum type="arabicPeriod"/>
            </a:pPr>
            <a:r>
              <a:rPr lang="zh-CN" altLang="en-US"/>
              <a:t>在动态转储方式中必须建立日志文件，后备副本和日志文件结合起来才能有效地恢复数据库。</a:t>
            </a:r>
            <a:endParaRPr lang="en-US" altLang="zh-CN"/>
          </a:p>
          <a:p>
            <a:pPr marL="814387" lvl="1" indent="-457200">
              <a:buFont typeface="+mj-lt"/>
              <a:buAutoNum type="arabicPeriod"/>
            </a:pPr>
            <a:endParaRPr lang="en-US" altLang="zh-CN" sz="800"/>
          </a:p>
          <a:p>
            <a:pPr marL="814387" lvl="1" indent="-457200">
              <a:buFont typeface="+mj-lt"/>
              <a:buAutoNum type="arabicPeriod"/>
            </a:pPr>
            <a:r>
              <a:rPr lang="zh-CN" altLang="en-US"/>
              <a:t>在静态转储方式中，也可以建立日志文件。</a:t>
            </a:r>
            <a:endParaRPr lang="en-US" altLang="zh-CN"/>
          </a:p>
          <a:p>
            <a:pPr lvl="2"/>
            <a:r>
              <a:rPr lang="zh-CN" altLang="en-US" sz="2000"/>
              <a:t>当数据库毁坏后可重新装入后援副本把数据库恢复到转储结束时刻的正确状态</a:t>
            </a:r>
          </a:p>
          <a:p>
            <a:pPr lvl="2"/>
            <a:r>
              <a:rPr lang="zh-CN" altLang="en-US" sz="2000"/>
              <a:t>利用日志文件，把已完成的事务进行重做处理</a:t>
            </a:r>
          </a:p>
          <a:p>
            <a:pPr lvl="2"/>
            <a:r>
              <a:rPr lang="zh-CN" altLang="en-US" sz="2000"/>
              <a:t>对故障发生时尚未完成的事务进行撤销处理</a:t>
            </a:r>
          </a:p>
          <a:p>
            <a:pPr lvl="2"/>
            <a:r>
              <a:rPr lang="zh-CN" altLang="en-US" sz="2000"/>
              <a:t>不必重新运行那些已完成的事务程序就可把数据库恢复到故障前某一时刻的正确状态</a:t>
            </a:r>
          </a:p>
        </p:txBody>
      </p:sp>
      <p:sp>
        <p:nvSpPr>
          <p:cNvPr id="4" name="灯片编号占位符 3">
            <a:extLst>
              <a:ext uri="{FF2B5EF4-FFF2-40B4-BE49-F238E27FC236}">
                <a16:creationId xmlns:a16="http://schemas.microsoft.com/office/drawing/2014/main" id="{FF66BFE3-AE9F-4D22-BC16-B656DB9843B0}"/>
              </a:ext>
            </a:extLst>
          </p:cNvPr>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119634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C3EF5-A735-45DD-9CCF-E027200325AF}"/>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38A5CC78-9696-458E-9B66-F5B4637762B8}"/>
              </a:ext>
            </a:extLst>
          </p:cNvPr>
          <p:cNvSpPr>
            <a:spLocks noGrp="1"/>
          </p:cNvSpPr>
          <p:nvPr>
            <p:ph type="sldNum" sz="quarter" idx="12"/>
          </p:nvPr>
        </p:nvSpPr>
        <p:spPr/>
        <p:txBody>
          <a:bodyPr/>
          <a:lstStyle/>
          <a:p>
            <a:fld id="{E63F6D5D-9733-4D44-9C56-AEFEDD5A4BA7}" type="slidenum">
              <a:rPr lang="en-US" smtClean="0"/>
              <a:pPr/>
              <a:t>32</a:t>
            </a:fld>
            <a:endParaRPr lang="en-US" dirty="0"/>
          </a:p>
        </p:txBody>
      </p:sp>
      <p:sp>
        <p:nvSpPr>
          <p:cNvPr id="6" name="Text Box 3">
            <a:extLst>
              <a:ext uri="{FF2B5EF4-FFF2-40B4-BE49-F238E27FC236}">
                <a16:creationId xmlns:a16="http://schemas.microsoft.com/office/drawing/2014/main" id="{F50958E5-3E3F-409C-91C6-D413376E2692}"/>
              </a:ext>
            </a:extLst>
          </p:cNvPr>
          <p:cNvSpPr txBox="1">
            <a:spLocks noChangeArrowheads="1"/>
          </p:cNvSpPr>
          <p:nvPr/>
        </p:nvSpPr>
        <p:spPr bwMode="auto">
          <a:xfrm>
            <a:off x="2286000" y="1104900"/>
            <a:ext cx="7348067" cy="4648200"/>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headEnd/>
            <a:tailEnd/>
          </a:ln>
          <a:effectLst>
            <a:outerShdw dist="20000" dir="5400000" algn="ctr" rotWithShape="0">
              <a:srgbClr val="000000">
                <a:alpha val="37000"/>
              </a:srgbClr>
            </a:outerShdw>
          </a:effectLst>
        </p:spPr>
        <p:txBody>
          <a:bodyPr/>
          <a:lstStyle/>
          <a:p>
            <a:pPr algn="just">
              <a:lnSpc>
                <a:spcPct val="160000"/>
              </a:lnSpc>
              <a:buSzPct val="100000"/>
              <a:buFont typeface="Wingdings" pitchFamily="2" charset="2"/>
              <a:buNone/>
              <a:defRPr/>
            </a:pPr>
            <a:r>
              <a:rPr lang="en-US" altLang="zh-CN" sz="1000" b="1" dirty="0">
                <a:latin typeface="宋体" pitchFamily="2" charset="-122"/>
              </a:rPr>
              <a:t>                                                     		        </a:t>
            </a:r>
            <a:r>
              <a:rPr lang="zh-CN" altLang="en-US" sz="1600" b="1" dirty="0">
                <a:solidFill>
                  <a:srgbClr val="FF0000"/>
                </a:solidFill>
                <a:latin typeface="宋体" pitchFamily="2" charset="-122"/>
              </a:rPr>
              <a:t>故障发生点</a:t>
            </a:r>
          </a:p>
          <a:p>
            <a:pPr algn="just">
              <a:lnSpc>
                <a:spcPct val="160000"/>
              </a:lnSpc>
              <a:buSzPct val="100000"/>
              <a:buFont typeface="Wingdings" pitchFamily="2" charset="2"/>
              <a:buNone/>
              <a:defRPr/>
            </a:pPr>
            <a:r>
              <a:rPr lang="zh-CN" altLang="en-US" sz="1400" b="1" dirty="0">
                <a:latin typeface="宋体" pitchFamily="2" charset="-122"/>
              </a:rPr>
              <a:t>                  　</a:t>
            </a:r>
            <a:r>
              <a:rPr lang="zh-CN" altLang="en-US" sz="1600" b="1" dirty="0">
                <a:solidFill>
                  <a:srgbClr val="0000FF"/>
                </a:solidFill>
                <a:latin typeface="宋体" pitchFamily="2" charset="-122"/>
              </a:rPr>
              <a:t>静态转储</a:t>
            </a:r>
            <a:r>
              <a:rPr lang="zh-CN" altLang="en-US" sz="1600" b="1" dirty="0">
                <a:latin typeface="宋体" pitchFamily="2" charset="-122"/>
              </a:rPr>
              <a:t>          </a:t>
            </a:r>
            <a:r>
              <a:rPr lang="zh-CN" altLang="en-US" sz="1600" b="1" dirty="0">
                <a:solidFill>
                  <a:srgbClr val="0000FF"/>
                </a:solidFill>
                <a:latin typeface="宋体" pitchFamily="2" charset="-122"/>
              </a:rPr>
              <a:t>运行事务          </a:t>
            </a:r>
            <a:r>
              <a:rPr lang="zh-CN" altLang="en-US" sz="1600" b="1" dirty="0">
                <a:solidFill>
                  <a:srgbClr val="FF0000"/>
                </a:solidFill>
                <a:latin typeface="宋体" pitchFamily="2" charset="-122"/>
              </a:rPr>
              <a:t>↓</a:t>
            </a:r>
          </a:p>
          <a:p>
            <a:pPr algn="just">
              <a:lnSpc>
                <a:spcPct val="160000"/>
              </a:lnSpc>
              <a:buSzPct val="100000"/>
              <a:buFont typeface="Wingdings" pitchFamily="2" charset="2"/>
              <a:buNone/>
              <a:defRPr/>
            </a:pPr>
            <a:r>
              <a:rPr lang="zh-CN" altLang="en-US" sz="1600" b="1" dirty="0">
                <a:solidFill>
                  <a:srgbClr val="CC3399"/>
                </a:solidFill>
                <a:latin typeface="宋体" pitchFamily="2" charset="-122"/>
              </a:rPr>
              <a:t>正常运行  </a:t>
            </a:r>
            <a:r>
              <a:rPr lang="zh-CN" altLang="en-US" b="1" dirty="0">
                <a:solidFill>
                  <a:srgbClr val="CC3399"/>
                </a:solidFill>
                <a:latin typeface="宋体" pitchFamily="2" charset="-122"/>
              </a:rPr>
              <a:t> </a:t>
            </a:r>
            <a:r>
              <a:rPr lang="zh-CN" altLang="en-US" b="1" dirty="0">
                <a:latin typeface="宋体" pitchFamily="2" charset="-122"/>
              </a:rPr>
              <a:t>─┼──────┼──────────┼──</a:t>
            </a:r>
            <a:endParaRPr lang="zh-CN" altLang="en-US" sz="1600" b="1" dirty="0">
              <a:latin typeface="宋体" pitchFamily="2" charset="-122"/>
            </a:endParaRPr>
          </a:p>
          <a:p>
            <a:pPr algn="just">
              <a:lnSpc>
                <a:spcPct val="160000"/>
              </a:lnSpc>
              <a:buSzPct val="100000"/>
              <a:buFont typeface="Wingdings" pitchFamily="2" charset="2"/>
              <a:buNone/>
              <a:defRPr/>
            </a:pPr>
            <a:r>
              <a:rPr lang="zh-CN" altLang="en-US" sz="1600" b="1" dirty="0">
                <a:latin typeface="宋体" pitchFamily="2" charset="-122"/>
              </a:rPr>
              <a:t>              </a:t>
            </a:r>
            <a:r>
              <a:rPr lang="en-US" altLang="zh-CN" sz="1600" b="1" dirty="0">
                <a:latin typeface="宋体" pitchFamily="2" charset="-122"/>
              </a:rPr>
              <a:t>T</a:t>
            </a:r>
            <a:r>
              <a:rPr lang="en-US" altLang="zh-CN" sz="1600" b="1" baseline="-25000" dirty="0">
                <a:latin typeface="宋体" pitchFamily="2" charset="-122"/>
              </a:rPr>
              <a:t>a</a:t>
            </a:r>
            <a:r>
              <a:rPr lang="en-US" altLang="zh-CN" sz="1600" b="1" dirty="0">
                <a:latin typeface="宋体" pitchFamily="2" charset="-122"/>
              </a:rPr>
              <a:t>        </a:t>
            </a:r>
            <a:r>
              <a:rPr lang="zh-CN" altLang="en-US" sz="1600" b="1" dirty="0">
                <a:latin typeface="宋体" pitchFamily="2" charset="-122"/>
              </a:rPr>
              <a:t>　　　</a:t>
            </a:r>
            <a:r>
              <a:rPr lang="en-US" altLang="zh-CN" sz="1600" b="1" dirty="0">
                <a:latin typeface="宋体" pitchFamily="2" charset="-122"/>
              </a:rPr>
              <a:t>T</a:t>
            </a:r>
            <a:r>
              <a:rPr lang="en-US" altLang="zh-CN" sz="1600" b="1" baseline="-25000" dirty="0">
                <a:latin typeface="宋体" pitchFamily="2" charset="-122"/>
              </a:rPr>
              <a:t>b</a:t>
            </a:r>
            <a:r>
              <a:rPr lang="en-US" altLang="zh-CN" sz="1600" b="1" dirty="0">
                <a:latin typeface="宋体" pitchFamily="2" charset="-122"/>
              </a:rPr>
              <a:t>                        </a:t>
            </a:r>
            <a:r>
              <a:rPr lang="en-US" altLang="zh-CN" sz="1600" b="1" dirty="0" err="1">
                <a:latin typeface="宋体" pitchFamily="2" charset="-122"/>
              </a:rPr>
              <a:t>T</a:t>
            </a:r>
            <a:r>
              <a:rPr lang="en-US" altLang="zh-CN" sz="1600" b="1" baseline="-25000" dirty="0" err="1">
                <a:latin typeface="宋体" pitchFamily="2" charset="-122"/>
              </a:rPr>
              <a:t>f</a:t>
            </a:r>
            <a:endParaRPr lang="en-US" altLang="zh-CN" sz="1600" b="1" baseline="-25000" dirty="0">
              <a:latin typeface="宋体" pitchFamily="2" charset="-122"/>
            </a:endParaRPr>
          </a:p>
          <a:p>
            <a:pPr algn="just">
              <a:lnSpc>
                <a:spcPct val="160000"/>
              </a:lnSpc>
              <a:buSzPct val="100000"/>
              <a:buFont typeface="Wingdings" pitchFamily="2" charset="2"/>
              <a:buNone/>
              <a:defRPr/>
            </a:pPr>
            <a:r>
              <a:rPr lang="en-US" altLang="zh-CN" sz="1400" b="1" dirty="0">
                <a:latin typeface="宋体" pitchFamily="2" charset="-122"/>
              </a:rPr>
              <a:t>                                        </a:t>
            </a:r>
            <a:r>
              <a:rPr lang="zh-CN" altLang="en-US" sz="1600" b="1" dirty="0">
                <a:solidFill>
                  <a:srgbClr val="FF0000"/>
                </a:solidFill>
                <a:latin typeface="宋体" pitchFamily="2" charset="-122"/>
              </a:rPr>
              <a:t>登记日志文件</a:t>
            </a:r>
          </a:p>
          <a:p>
            <a:pPr algn="just">
              <a:lnSpc>
                <a:spcPct val="160000"/>
              </a:lnSpc>
              <a:buSzPct val="100000"/>
              <a:buFont typeface="Wingdings" pitchFamily="2" charset="2"/>
              <a:buNone/>
              <a:defRPr/>
            </a:pPr>
            <a:r>
              <a:rPr lang="zh-CN" altLang="en-US" sz="1600" b="1" dirty="0">
                <a:latin typeface="宋体" pitchFamily="2" charset="-122"/>
              </a:rPr>
              <a:t>                              └───────────</a:t>
            </a:r>
          </a:p>
          <a:p>
            <a:pPr algn="just">
              <a:lnSpc>
                <a:spcPct val="160000"/>
              </a:lnSpc>
              <a:buSzPct val="100000"/>
              <a:buFont typeface="Wingdings" pitchFamily="2" charset="2"/>
              <a:buNone/>
              <a:defRPr/>
            </a:pPr>
            <a:endParaRPr lang="zh-CN" altLang="en-US" sz="1400" b="1" dirty="0">
              <a:latin typeface="宋体" pitchFamily="2" charset="-122"/>
            </a:endParaRPr>
          </a:p>
          <a:p>
            <a:pPr algn="just">
              <a:lnSpc>
                <a:spcPct val="160000"/>
              </a:lnSpc>
              <a:buSzPct val="100000"/>
              <a:buFont typeface="Wingdings" pitchFamily="2" charset="2"/>
              <a:buNone/>
              <a:defRPr/>
            </a:pPr>
            <a:r>
              <a:rPr lang="zh-CN" altLang="en-US" sz="1400" b="1" dirty="0">
                <a:latin typeface="宋体" pitchFamily="2" charset="-122"/>
              </a:rPr>
              <a:t>                  </a:t>
            </a:r>
            <a:r>
              <a:rPr lang="zh-CN" altLang="en-US" sz="1600" b="1" dirty="0">
                <a:solidFill>
                  <a:srgbClr val="0000FF"/>
                </a:solidFill>
                <a:latin typeface="宋体" pitchFamily="2" charset="-122"/>
              </a:rPr>
              <a:t>重装后备副本   </a:t>
            </a:r>
            <a:r>
              <a:rPr lang="zh-CN" altLang="en-US" sz="1600" b="1" dirty="0">
                <a:solidFill>
                  <a:srgbClr val="FF0000"/>
                </a:solidFill>
                <a:latin typeface="宋体" pitchFamily="2" charset="-122"/>
              </a:rPr>
              <a:t>利用日志文件恢复事务     </a:t>
            </a:r>
            <a:r>
              <a:rPr lang="zh-CN" altLang="en-US" sz="1600" b="1" dirty="0">
                <a:solidFill>
                  <a:srgbClr val="0000FF"/>
                </a:solidFill>
                <a:latin typeface="宋体" pitchFamily="2" charset="-122"/>
              </a:rPr>
              <a:t>继续运行</a:t>
            </a:r>
            <a:endParaRPr lang="zh-CN" altLang="en-US" sz="1400" b="1" dirty="0">
              <a:solidFill>
                <a:srgbClr val="0000FF"/>
              </a:solidFill>
              <a:latin typeface="宋体" pitchFamily="2" charset="-122"/>
            </a:endParaRPr>
          </a:p>
          <a:p>
            <a:pPr algn="just">
              <a:lnSpc>
                <a:spcPct val="160000"/>
              </a:lnSpc>
              <a:buSzPct val="100000"/>
              <a:buFont typeface="Wingdings" pitchFamily="2" charset="2"/>
              <a:buNone/>
              <a:defRPr/>
            </a:pPr>
            <a:r>
              <a:rPr lang="zh-CN" altLang="en-US" sz="1600" b="1" dirty="0">
                <a:solidFill>
                  <a:srgbClr val="CC3399"/>
                </a:solidFill>
                <a:latin typeface="宋体" pitchFamily="2" charset="-122"/>
              </a:rPr>
              <a:t>介质故障恢复</a:t>
            </a:r>
            <a:r>
              <a:rPr lang="zh-CN" altLang="en-US" sz="1400" b="1" dirty="0">
                <a:solidFill>
                  <a:srgbClr val="CC3399"/>
                </a:solidFill>
                <a:latin typeface="宋体" pitchFamily="2" charset="-122"/>
              </a:rPr>
              <a:t> </a:t>
            </a:r>
            <a:r>
              <a:rPr lang="zh-CN" altLang="en-US" sz="1400" b="1" dirty="0">
                <a:latin typeface="宋体" pitchFamily="2" charset="-122"/>
              </a:rPr>
              <a:t>─────────┴－－－－－－－－</a:t>
            </a:r>
            <a:r>
              <a:rPr lang="zh-CN" altLang="en-US" b="1" dirty="0">
                <a:latin typeface="Times New Roman" pitchFamily="18" charset="0"/>
              </a:rPr>
              <a:t>－</a:t>
            </a:r>
            <a:r>
              <a:rPr lang="zh-CN" altLang="en-US" sz="1400" b="1" dirty="0">
                <a:latin typeface="宋体" pitchFamily="2" charset="-122"/>
              </a:rPr>
              <a:t>－－－－┴─────</a:t>
            </a:r>
            <a:r>
              <a:rPr lang="en-US" altLang="zh-CN" sz="1400" b="1" dirty="0">
                <a:latin typeface="宋体" pitchFamily="2" charset="-122"/>
              </a:rPr>
              <a:t>〉</a:t>
            </a:r>
          </a:p>
          <a:p>
            <a:pPr algn="just">
              <a:lnSpc>
                <a:spcPct val="160000"/>
              </a:lnSpc>
              <a:buSzPct val="100000"/>
              <a:buFont typeface="Wingdings" pitchFamily="2" charset="2"/>
              <a:buNone/>
              <a:defRPr/>
            </a:pPr>
            <a:r>
              <a:rPr lang="en-US" sz="1400" b="1" dirty="0">
                <a:latin typeface="宋体" pitchFamily="2" charset="-122"/>
              </a:rPr>
              <a:t>                                                               </a:t>
            </a:r>
            <a:r>
              <a:rPr lang="zh-CN" altLang="en-US" sz="1600" b="1" dirty="0">
                <a:solidFill>
                  <a:srgbClr val="FF0000"/>
                </a:solidFill>
                <a:latin typeface="宋体" pitchFamily="2" charset="-122"/>
              </a:rPr>
              <a:t>登记日志文件</a:t>
            </a:r>
            <a:endParaRPr lang="zh-CN" altLang="en-US" sz="1400" b="1" dirty="0">
              <a:solidFill>
                <a:srgbClr val="FF0000"/>
              </a:solidFill>
              <a:latin typeface="宋体" pitchFamily="2" charset="-122"/>
            </a:endParaRPr>
          </a:p>
          <a:p>
            <a:pPr algn="just">
              <a:lnSpc>
                <a:spcPct val="160000"/>
              </a:lnSpc>
              <a:buSzPct val="100000"/>
              <a:buFont typeface="Wingdings" pitchFamily="2" charset="2"/>
              <a:buNone/>
              <a:defRPr/>
            </a:pPr>
            <a:r>
              <a:rPr lang="zh-CN" altLang="en-US" sz="1400" b="1" dirty="0">
                <a:latin typeface="宋体" pitchFamily="2" charset="-122"/>
              </a:rPr>
              <a:t>                                                              └─────</a:t>
            </a:r>
            <a:r>
              <a:rPr lang="en-US" altLang="zh-CN" sz="1400" b="1" dirty="0">
                <a:latin typeface="宋体" pitchFamily="2" charset="-122"/>
              </a:rPr>
              <a:t>〉</a:t>
            </a:r>
          </a:p>
        </p:txBody>
      </p:sp>
      <p:sp>
        <p:nvSpPr>
          <p:cNvPr id="7" name="Text Box 4">
            <a:extLst>
              <a:ext uri="{FF2B5EF4-FFF2-40B4-BE49-F238E27FC236}">
                <a16:creationId xmlns:a16="http://schemas.microsoft.com/office/drawing/2014/main" id="{F9C93E94-A76E-4ABF-B420-5EF986B19565}"/>
              </a:ext>
            </a:extLst>
          </p:cNvPr>
          <p:cNvSpPr txBox="1">
            <a:spLocks noChangeArrowheads="1"/>
          </p:cNvSpPr>
          <p:nvPr/>
        </p:nvSpPr>
        <p:spPr bwMode="auto">
          <a:xfrm>
            <a:off x="4772561" y="5810573"/>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400" dirty="0">
                <a:solidFill>
                  <a:srgbClr val="FF0000"/>
                </a:solidFill>
                <a:latin typeface="微软雅黑" panose="020B0503020204020204" pitchFamily="34" charset="-122"/>
                <a:ea typeface="微软雅黑" panose="020B0503020204020204" pitchFamily="34" charset="-122"/>
              </a:rPr>
              <a:t>利用日志文件恢复</a:t>
            </a:r>
          </a:p>
        </p:txBody>
      </p:sp>
    </p:spTree>
    <p:extLst>
      <p:ext uri="{BB962C8B-B14F-4D97-AF65-F5344CB8AC3E}">
        <p14:creationId xmlns:p14="http://schemas.microsoft.com/office/powerpoint/2010/main" val="68615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8E22-98BB-42CF-946C-CB9A9FA0E88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DB64BF-1797-467E-87D1-6DD380D16A07}"/>
              </a:ext>
            </a:extLst>
          </p:cNvPr>
          <p:cNvSpPr>
            <a:spLocks noGrp="1"/>
          </p:cNvSpPr>
          <p:nvPr>
            <p:ph idx="1"/>
          </p:nvPr>
        </p:nvSpPr>
        <p:spPr/>
        <p:txBody>
          <a:bodyPr>
            <a:normAutofit/>
          </a:bodyPr>
          <a:lstStyle/>
          <a:p>
            <a:r>
              <a:rPr lang="zh-CN" altLang="en-US" sz="2800">
                <a:solidFill>
                  <a:srgbClr val="0000FF"/>
                </a:solidFill>
              </a:rPr>
              <a:t>为保证</a:t>
            </a:r>
            <a:r>
              <a:rPr lang="zh-CN" altLang="en-US" sz="2800"/>
              <a:t>数据库是可恢复的，</a:t>
            </a:r>
            <a:r>
              <a:rPr lang="zh-CN" altLang="en-US" sz="2800">
                <a:solidFill>
                  <a:srgbClr val="FF0000"/>
                </a:solidFill>
              </a:rPr>
              <a:t>登记日志文件必须遵循两条原则</a:t>
            </a:r>
            <a:r>
              <a:rPr lang="zh-CN" altLang="en-US" sz="2800"/>
              <a:t>：</a:t>
            </a:r>
            <a:endParaRPr lang="en-US" altLang="zh-CN" sz="2800">
              <a:solidFill>
                <a:srgbClr val="0000FF"/>
              </a:solidFill>
            </a:endParaRPr>
          </a:p>
          <a:p>
            <a:pPr marL="982663" lvl="2" indent="-360363">
              <a:buFont typeface="+mj-lt"/>
              <a:buAutoNum type="arabicPeriod"/>
            </a:pPr>
            <a:r>
              <a:rPr lang="zh-CN" altLang="en-US">
                <a:solidFill>
                  <a:srgbClr val="FF0000"/>
                </a:solidFill>
              </a:rPr>
              <a:t>登记的次序严格按并发事务执行的时间次序</a:t>
            </a:r>
            <a:endParaRPr lang="en-US" altLang="zh-CN">
              <a:solidFill>
                <a:srgbClr val="FF0000"/>
              </a:solidFill>
            </a:endParaRPr>
          </a:p>
          <a:p>
            <a:pPr marL="982663" lvl="2" indent="-360363">
              <a:buFont typeface="+mj-lt"/>
              <a:buAutoNum type="arabicPeriod"/>
            </a:pPr>
            <a:r>
              <a:rPr lang="zh-CN" altLang="en-US">
                <a:solidFill>
                  <a:srgbClr val="FF0000"/>
                </a:solidFill>
              </a:rPr>
              <a:t>必须先写日志文件，后写数据库</a:t>
            </a:r>
            <a:endParaRPr lang="en-US" altLang="zh-CN">
              <a:solidFill>
                <a:srgbClr val="FF0000"/>
              </a:solidFill>
            </a:endParaRPr>
          </a:p>
          <a:p>
            <a:pPr lvl="2"/>
            <a:r>
              <a:rPr lang="zh-CN" altLang="en-US">
                <a:solidFill>
                  <a:srgbClr val="0000FF"/>
                </a:solidFill>
              </a:rPr>
              <a:t>写日志文件操作</a:t>
            </a:r>
            <a:r>
              <a:rPr lang="zh-CN" altLang="en-US"/>
              <a:t>：把表示这个修改的日志记录写到日志文件中</a:t>
            </a:r>
          </a:p>
          <a:p>
            <a:pPr lvl="2"/>
            <a:r>
              <a:rPr lang="zh-CN" altLang="en-US">
                <a:solidFill>
                  <a:srgbClr val="0000FF"/>
                </a:solidFill>
              </a:rPr>
              <a:t>写数据库操作</a:t>
            </a:r>
            <a:r>
              <a:rPr lang="zh-CN" altLang="en-US"/>
              <a:t>：把对数据的修改写到数据库中</a:t>
            </a:r>
            <a:endParaRPr lang="en-US" altLang="zh-CN"/>
          </a:p>
          <a:p>
            <a:pPr lvl="2"/>
            <a:endParaRPr lang="en-US" altLang="zh-CN" sz="1100"/>
          </a:p>
          <a:p>
            <a:r>
              <a:rPr lang="zh-CN" altLang="en-US" sz="3000">
                <a:solidFill>
                  <a:srgbClr val="FF0000"/>
                </a:solidFill>
              </a:rPr>
              <a:t>为什么要先写日志文件再写数据库？</a:t>
            </a:r>
            <a:endParaRPr lang="en-US" altLang="zh-CN" sz="3000">
              <a:solidFill>
                <a:srgbClr val="FF0000"/>
              </a:solidFill>
            </a:endParaRPr>
          </a:p>
          <a:p>
            <a:pPr lvl="1"/>
            <a:r>
              <a:rPr lang="zh-CN" altLang="en-US" sz="2200"/>
              <a:t>把对数据的修改写到数据库中和把表示这个修改的日志记录写到日志文件中是两个不同的操作。有可能在这两个操作之间发生故障，即这两个写操作只完成了一个。如果先写了数据库修改，而在运行记录中没有登记这个修改，则以后就无法恢复这个修改。如果先写日志，但没有修改数据库，按日志文件恢复时只不过多执行一次不必要的</a:t>
            </a:r>
            <a:r>
              <a:rPr lang="en-US" altLang="zh-CN" sz="2200"/>
              <a:t>UNDO</a:t>
            </a:r>
            <a:r>
              <a:rPr lang="zh-CN" altLang="en-US" sz="2200"/>
              <a:t>操作，并不会影响数据库的正确性。</a:t>
            </a:r>
            <a:endParaRPr lang="en-US" altLang="zh-CN" sz="2200"/>
          </a:p>
        </p:txBody>
      </p:sp>
      <p:sp>
        <p:nvSpPr>
          <p:cNvPr id="4" name="灯片编号占位符 3">
            <a:extLst>
              <a:ext uri="{FF2B5EF4-FFF2-40B4-BE49-F238E27FC236}">
                <a16:creationId xmlns:a16="http://schemas.microsoft.com/office/drawing/2014/main" id="{71152695-581F-4414-A6E9-2B08530AD651}"/>
              </a:ext>
            </a:extLst>
          </p:cNvPr>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3616782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34</a:t>
            </a:fld>
            <a:endParaRPr lang="en-US" dirty="0"/>
          </a:p>
        </p:txBody>
      </p:sp>
      <p:sp>
        <p:nvSpPr>
          <p:cNvPr id="6" name="内容占位符 5">
            <a:extLst>
              <a:ext uri="{FF2B5EF4-FFF2-40B4-BE49-F238E27FC236}">
                <a16:creationId xmlns:a16="http://schemas.microsoft.com/office/drawing/2014/main" id="{74A7AF0A-662A-4683-80EC-882C25F4408B}"/>
              </a:ext>
            </a:extLst>
          </p:cNvPr>
          <p:cNvSpPr>
            <a:spLocks noGrp="1"/>
          </p:cNvSpPr>
          <p:nvPr>
            <p:ph idx="1"/>
          </p:nvPr>
        </p:nvSpPr>
        <p:spPr/>
        <p:txBody>
          <a:bodyPr/>
          <a:lstStyle/>
          <a:p>
            <a:pPr>
              <a:lnSpc>
                <a:spcPct val="100000"/>
              </a:lnSpc>
            </a:pPr>
            <a:r>
              <a:rPr lang="zh-CN" altLang="en-US" b="1">
                <a:solidFill>
                  <a:schemeClr val="bg2">
                    <a:lumMod val="90000"/>
                  </a:schemeClr>
                </a:solidFill>
              </a:rPr>
              <a:t>事务的基本概念</a:t>
            </a:r>
          </a:p>
          <a:p>
            <a:pPr>
              <a:lnSpc>
                <a:spcPct val="100000"/>
              </a:lnSpc>
            </a:pPr>
            <a:r>
              <a:rPr lang="zh-CN" altLang="en-US" b="1">
                <a:solidFill>
                  <a:schemeClr val="bg2">
                    <a:lumMod val="90000"/>
                  </a:schemeClr>
                </a:solidFill>
              </a:rPr>
              <a:t>数据库恢复概述</a:t>
            </a:r>
          </a:p>
          <a:p>
            <a:pPr>
              <a:lnSpc>
                <a:spcPct val="100000"/>
              </a:lnSpc>
            </a:pPr>
            <a:r>
              <a:rPr lang="zh-CN" altLang="en-US" b="1">
                <a:solidFill>
                  <a:schemeClr val="bg2">
                    <a:lumMod val="90000"/>
                  </a:schemeClr>
                </a:solidFill>
              </a:rPr>
              <a:t>故障的种类</a:t>
            </a:r>
          </a:p>
          <a:p>
            <a:pPr>
              <a:lnSpc>
                <a:spcPct val="100000"/>
              </a:lnSpc>
            </a:pPr>
            <a:r>
              <a:rPr lang="zh-CN" altLang="en-US" b="1">
                <a:solidFill>
                  <a:schemeClr val="bg2">
                    <a:lumMod val="90000"/>
                  </a:schemeClr>
                </a:solidFill>
              </a:rPr>
              <a:t>恢复的实现技术</a:t>
            </a:r>
          </a:p>
          <a:p>
            <a:pPr>
              <a:lnSpc>
                <a:spcPct val="100000"/>
              </a:lnSpc>
            </a:pPr>
            <a:r>
              <a:rPr lang="zh-CN" altLang="en-US" b="1">
                <a:solidFill>
                  <a:srgbClr val="FF0000"/>
                </a:solidFill>
              </a:rPr>
              <a:t>恢复策略</a:t>
            </a:r>
          </a:p>
          <a:p>
            <a:pPr>
              <a:lnSpc>
                <a:spcPct val="100000"/>
              </a:lnSpc>
            </a:pPr>
            <a:r>
              <a:rPr lang="zh-CN" altLang="en-US" b="1">
                <a:solidFill>
                  <a:schemeClr val="bg2">
                    <a:lumMod val="90000"/>
                  </a:schemeClr>
                </a:solidFill>
              </a:rPr>
              <a:t>具有检查点的恢复技术</a:t>
            </a:r>
          </a:p>
          <a:p>
            <a:pPr>
              <a:lnSpc>
                <a:spcPct val="100000"/>
              </a:lnSpc>
            </a:pPr>
            <a:r>
              <a:rPr lang="zh-CN" altLang="en-US" b="1">
                <a:solidFill>
                  <a:schemeClr val="bg2">
                    <a:lumMod val="90000"/>
                  </a:schemeClr>
                </a:solidFill>
              </a:rPr>
              <a:t>数据库镜像</a:t>
            </a: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2556674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DBAB9-7B82-4D9F-8C64-484E3BF1488A}"/>
              </a:ext>
            </a:extLst>
          </p:cNvPr>
          <p:cNvSpPr>
            <a:spLocks noGrp="1"/>
          </p:cNvSpPr>
          <p:nvPr>
            <p:ph type="title"/>
          </p:nvPr>
        </p:nvSpPr>
        <p:spPr/>
        <p:txBody>
          <a:bodyPr/>
          <a:lstStyle/>
          <a:p>
            <a:r>
              <a:rPr lang="zh-CN" altLang="en-US"/>
              <a:t>恢复策略</a:t>
            </a:r>
          </a:p>
        </p:txBody>
      </p:sp>
      <p:sp>
        <p:nvSpPr>
          <p:cNvPr id="3" name="内容占位符 2">
            <a:extLst>
              <a:ext uri="{FF2B5EF4-FFF2-40B4-BE49-F238E27FC236}">
                <a16:creationId xmlns:a16="http://schemas.microsoft.com/office/drawing/2014/main" id="{4B149A5B-A317-49D4-A463-84764ADC9B22}"/>
              </a:ext>
            </a:extLst>
          </p:cNvPr>
          <p:cNvSpPr>
            <a:spLocks noGrp="1"/>
          </p:cNvSpPr>
          <p:nvPr>
            <p:ph idx="1"/>
          </p:nvPr>
        </p:nvSpPr>
        <p:spPr/>
        <p:txBody>
          <a:bodyPr/>
          <a:lstStyle/>
          <a:p>
            <a:pPr>
              <a:lnSpc>
                <a:spcPct val="120000"/>
              </a:lnSpc>
            </a:pPr>
            <a:r>
              <a:rPr lang="zh-CN" altLang="en-US"/>
              <a:t>当对数据库进行恢复时，</a:t>
            </a:r>
            <a:r>
              <a:rPr lang="zh-CN" altLang="en-US">
                <a:solidFill>
                  <a:srgbClr val="CC3399"/>
                </a:solidFill>
              </a:rPr>
              <a:t>不同故障（</a:t>
            </a:r>
            <a:r>
              <a:rPr lang="zh-CN" altLang="en-US" u="sng">
                <a:solidFill>
                  <a:srgbClr val="0000FF"/>
                </a:solidFill>
              </a:rPr>
              <a:t>事务故障</a:t>
            </a:r>
            <a:r>
              <a:rPr lang="zh-CN" altLang="en-US">
                <a:solidFill>
                  <a:srgbClr val="CC3399"/>
                </a:solidFill>
              </a:rPr>
              <a:t>、</a:t>
            </a:r>
            <a:r>
              <a:rPr lang="zh-CN" altLang="en-US" u="sng">
                <a:solidFill>
                  <a:srgbClr val="0000FF"/>
                </a:solidFill>
              </a:rPr>
              <a:t>系统故障</a:t>
            </a:r>
            <a:r>
              <a:rPr lang="zh-CN" altLang="en-US">
                <a:solidFill>
                  <a:srgbClr val="CC3399"/>
                </a:solidFill>
              </a:rPr>
              <a:t>和</a:t>
            </a:r>
            <a:r>
              <a:rPr lang="zh-CN" altLang="en-US" u="sng">
                <a:solidFill>
                  <a:srgbClr val="0000FF"/>
                </a:solidFill>
              </a:rPr>
              <a:t>介质故障</a:t>
            </a:r>
            <a:r>
              <a:rPr lang="zh-CN" altLang="en-US">
                <a:solidFill>
                  <a:srgbClr val="CC3399"/>
                </a:solidFill>
              </a:rPr>
              <a:t>）的恢复策略和方法</a:t>
            </a:r>
            <a:r>
              <a:rPr lang="zh-CN" altLang="en-US"/>
              <a:t>也都不一样。</a:t>
            </a:r>
            <a:endParaRPr lang="en-US" altLang="zh-CN"/>
          </a:p>
          <a:p>
            <a:pPr>
              <a:lnSpc>
                <a:spcPct val="120000"/>
              </a:lnSpc>
            </a:pPr>
            <a:endParaRPr lang="en-US" altLang="zh-CN" sz="1200"/>
          </a:p>
          <a:p>
            <a:pPr>
              <a:lnSpc>
                <a:spcPct val="120000"/>
              </a:lnSpc>
            </a:pPr>
            <a:r>
              <a:rPr lang="zh-CN" altLang="en-US" u="sng">
                <a:solidFill>
                  <a:srgbClr val="D60093"/>
                </a:solidFill>
              </a:rPr>
              <a:t>事务故障的恢复</a:t>
            </a:r>
            <a:endParaRPr lang="en-US" altLang="zh-CN" u="sng">
              <a:solidFill>
                <a:srgbClr val="D60093"/>
              </a:solidFill>
            </a:endParaRPr>
          </a:p>
          <a:p>
            <a:pPr lvl="1">
              <a:lnSpc>
                <a:spcPct val="120000"/>
              </a:lnSpc>
            </a:pPr>
            <a:r>
              <a:rPr lang="zh-CN" altLang="en-US"/>
              <a:t>事务故障是指事务中运行至正常终点前被终止。</a:t>
            </a:r>
            <a:endParaRPr lang="en-US" altLang="zh-CN"/>
          </a:p>
          <a:p>
            <a:pPr lvl="1">
              <a:lnSpc>
                <a:spcPct val="120000"/>
              </a:lnSpc>
            </a:pPr>
            <a:r>
              <a:rPr lang="zh-CN" altLang="en-US">
                <a:solidFill>
                  <a:srgbClr val="D60093"/>
                </a:solidFill>
              </a:rPr>
              <a:t>恢复策略</a:t>
            </a:r>
            <a:endParaRPr lang="en-US" altLang="zh-CN">
              <a:solidFill>
                <a:srgbClr val="D60093"/>
              </a:solidFill>
            </a:endParaRPr>
          </a:p>
          <a:p>
            <a:pPr lvl="2">
              <a:lnSpc>
                <a:spcPct val="120000"/>
              </a:lnSpc>
            </a:pPr>
            <a:r>
              <a:rPr lang="zh-CN" altLang="en-US"/>
              <a:t>由恢复子系统利用日志文件撤消（</a:t>
            </a:r>
            <a:r>
              <a:rPr lang="en-US" altLang="zh-CN"/>
              <a:t>UNDO</a:t>
            </a:r>
            <a:r>
              <a:rPr lang="zh-CN" altLang="en-US"/>
              <a:t>）此事务已对数据库进行的修改</a:t>
            </a:r>
            <a:endParaRPr lang="en-US" altLang="zh-CN"/>
          </a:p>
          <a:p>
            <a:pPr lvl="1">
              <a:lnSpc>
                <a:spcPct val="120000"/>
              </a:lnSpc>
            </a:pPr>
            <a:r>
              <a:rPr lang="zh-CN" altLang="en-US">
                <a:solidFill>
                  <a:srgbClr val="D60093"/>
                </a:solidFill>
              </a:rPr>
              <a:t>事务故障的恢复</a:t>
            </a:r>
            <a:r>
              <a:rPr lang="zh-CN" altLang="en-US"/>
              <a:t>由</a:t>
            </a:r>
            <a:r>
              <a:rPr lang="zh-CN" altLang="en-US" u="sng">
                <a:solidFill>
                  <a:srgbClr val="D60093"/>
                </a:solidFill>
              </a:rPr>
              <a:t>系统自动完成</a:t>
            </a:r>
            <a:r>
              <a:rPr lang="zh-CN" altLang="en-US"/>
              <a:t>，对用户透明。</a:t>
            </a:r>
          </a:p>
        </p:txBody>
      </p:sp>
      <p:sp>
        <p:nvSpPr>
          <p:cNvPr id="4" name="灯片编号占位符 3">
            <a:extLst>
              <a:ext uri="{FF2B5EF4-FFF2-40B4-BE49-F238E27FC236}">
                <a16:creationId xmlns:a16="http://schemas.microsoft.com/office/drawing/2014/main" id="{657182F5-94B8-45AE-AF58-B89BBECB29BE}"/>
              </a:ext>
            </a:extLst>
          </p:cNvPr>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3015470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8F3C4-5800-4EDE-958E-783F595F9B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F23DFC7-2F1C-473B-9C2A-E7CC01E66BF8}"/>
              </a:ext>
            </a:extLst>
          </p:cNvPr>
          <p:cNvSpPr>
            <a:spLocks noGrp="1"/>
          </p:cNvSpPr>
          <p:nvPr>
            <p:ph idx="1"/>
          </p:nvPr>
        </p:nvSpPr>
        <p:spPr>
          <a:xfrm>
            <a:off x="592446" y="1066800"/>
            <a:ext cx="11218554" cy="5469226"/>
          </a:xfrm>
        </p:spPr>
        <p:txBody>
          <a:bodyPr>
            <a:normAutofit/>
          </a:bodyPr>
          <a:lstStyle/>
          <a:p>
            <a:pPr>
              <a:lnSpc>
                <a:spcPct val="100000"/>
              </a:lnSpc>
            </a:pPr>
            <a:r>
              <a:rPr lang="zh-CN" altLang="en-US">
                <a:solidFill>
                  <a:srgbClr val="FF0000"/>
                </a:solidFill>
              </a:rPr>
              <a:t>事务故障的恢复步骤：</a:t>
            </a:r>
            <a:endParaRPr lang="en-US" altLang="zh-CN">
              <a:solidFill>
                <a:srgbClr val="FF0000"/>
              </a:solidFill>
            </a:endParaRPr>
          </a:p>
          <a:p>
            <a:pPr>
              <a:lnSpc>
                <a:spcPct val="100000"/>
              </a:lnSpc>
            </a:pPr>
            <a:endParaRPr lang="zh-CN" altLang="en-US" sz="800">
              <a:solidFill>
                <a:srgbClr val="FF0000"/>
              </a:solidFill>
            </a:endParaRPr>
          </a:p>
          <a:p>
            <a:pPr marL="630238" lvl="1" indent="-341313">
              <a:lnSpc>
                <a:spcPct val="100000"/>
              </a:lnSpc>
              <a:buFont typeface="+mj-lt"/>
              <a:buAutoNum type="arabicPeriod"/>
            </a:pPr>
            <a:r>
              <a:rPr lang="zh-CN" altLang="en-US" sz="2400"/>
              <a:t>反向扫描日志文件（即从最后向前扫描日志文件），查找该事务的更新操作</a:t>
            </a:r>
            <a:endParaRPr lang="en-US" altLang="zh-CN" sz="2400"/>
          </a:p>
          <a:p>
            <a:pPr marL="630238" lvl="1" indent="-341313">
              <a:lnSpc>
                <a:spcPct val="100000"/>
              </a:lnSpc>
              <a:buFont typeface="+mj-lt"/>
              <a:buAutoNum type="arabicPeriod"/>
            </a:pPr>
            <a:endParaRPr lang="zh-CN" altLang="en-US" sz="400"/>
          </a:p>
          <a:p>
            <a:pPr marL="630238" lvl="1" indent="-341313">
              <a:lnSpc>
                <a:spcPct val="100000"/>
              </a:lnSpc>
              <a:buFont typeface="+mj-lt"/>
              <a:buAutoNum type="arabicPeriod"/>
            </a:pPr>
            <a:r>
              <a:rPr lang="zh-CN" altLang="en-US" sz="2400"/>
              <a:t>对该事务的更新操作执行逆操作，即将日志文件中“更新前的值”写入数据库</a:t>
            </a:r>
            <a:endParaRPr lang="en-US" altLang="zh-CN" sz="2400"/>
          </a:p>
          <a:p>
            <a:pPr lvl="2">
              <a:lnSpc>
                <a:spcPct val="100000"/>
              </a:lnSpc>
            </a:pPr>
            <a:r>
              <a:rPr lang="zh-CN" altLang="en-US" sz="2200"/>
              <a:t>插入操作，“更新前的值”为空，则相当于做删除操作</a:t>
            </a:r>
          </a:p>
          <a:p>
            <a:pPr lvl="2">
              <a:lnSpc>
                <a:spcPct val="100000"/>
              </a:lnSpc>
            </a:pPr>
            <a:r>
              <a:rPr lang="zh-CN" altLang="en-US" sz="2200"/>
              <a:t>删除操作，“更新后的值”为空，则相当于做插入操作</a:t>
            </a:r>
          </a:p>
          <a:p>
            <a:pPr lvl="2">
              <a:lnSpc>
                <a:spcPct val="100000"/>
              </a:lnSpc>
            </a:pPr>
            <a:r>
              <a:rPr lang="zh-CN" altLang="en-US" sz="2200"/>
              <a:t>修改操作，则相当于用修改前值代替修改后值</a:t>
            </a:r>
            <a:endParaRPr lang="en-US" altLang="zh-CN" sz="2200"/>
          </a:p>
          <a:p>
            <a:pPr marL="893762" lvl="2" indent="0">
              <a:lnSpc>
                <a:spcPct val="100000"/>
              </a:lnSpc>
              <a:buNone/>
            </a:pPr>
            <a:r>
              <a:rPr lang="zh-CN" altLang="en-US" sz="400"/>
              <a:t> </a:t>
            </a:r>
          </a:p>
          <a:p>
            <a:pPr marL="630238" lvl="1" indent="-341313">
              <a:lnSpc>
                <a:spcPct val="100000"/>
              </a:lnSpc>
              <a:buFont typeface="+mj-lt"/>
              <a:buAutoNum type="arabicPeriod"/>
            </a:pPr>
            <a:r>
              <a:rPr lang="zh-CN" altLang="en-US" sz="2400"/>
              <a:t>继续反向扫描日志文件，查找该事务的其他更新操作，并做同样处理</a:t>
            </a:r>
          </a:p>
          <a:p>
            <a:pPr marL="630238" lvl="1" indent="-341313">
              <a:lnSpc>
                <a:spcPct val="100000"/>
              </a:lnSpc>
              <a:buFont typeface="+mj-lt"/>
              <a:buAutoNum type="arabicPeriod"/>
            </a:pPr>
            <a:r>
              <a:rPr lang="zh-CN" altLang="en-US" sz="2400"/>
              <a:t>如此处理下去，直到读到此事务的开始标记，事务故障恢复就完成了</a:t>
            </a:r>
          </a:p>
        </p:txBody>
      </p:sp>
      <p:sp>
        <p:nvSpPr>
          <p:cNvPr id="4" name="灯片编号占位符 3">
            <a:extLst>
              <a:ext uri="{FF2B5EF4-FFF2-40B4-BE49-F238E27FC236}">
                <a16:creationId xmlns:a16="http://schemas.microsoft.com/office/drawing/2014/main" id="{8871BE51-032F-415B-A830-9523F74CEEFF}"/>
              </a:ext>
            </a:extLst>
          </p:cNvPr>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913403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4D4EF-C357-4F05-BBFE-A4AB8EC326B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0B80BF-E90E-4AA9-9CA0-0089D3BCABD4}"/>
              </a:ext>
            </a:extLst>
          </p:cNvPr>
          <p:cNvSpPr>
            <a:spLocks noGrp="1"/>
          </p:cNvSpPr>
          <p:nvPr>
            <p:ph idx="1"/>
          </p:nvPr>
        </p:nvSpPr>
        <p:spPr/>
        <p:txBody>
          <a:bodyPr>
            <a:normAutofit/>
          </a:bodyPr>
          <a:lstStyle/>
          <a:p>
            <a:r>
              <a:rPr lang="zh-CN" altLang="en-US">
                <a:solidFill>
                  <a:srgbClr val="FF0000"/>
                </a:solidFill>
              </a:rPr>
              <a:t>系统故障的恢复：</a:t>
            </a:r>
          </a:p>
          <a:p>
            <a:endParaRPr lang="zh-CN" altLang="en-US" sz="800"/>
          </a:p>
          <a:p>
            <a:pPr lvl="1"/>
            <a:r>
              <a:rPr lang="zh-CN" altLang="en-US"/>
              <a:t>系统故障造成数据库不一致状态的原因</a:t>
            </a:r>
          </a:p>
          <a:p>
            <a:pPr lvl="2"/>
            <a:r>
              <a:rPr lang="zh-CN" altLang="en-US">
                <a:solidFill>
                  <a:srgbClr val="FF0000"/>
                </a:solidFill>
              </a:rPr>
              <a:t>未完成事务</a:t>
            </a:r>
            <a:r>
              <a:rPr lang="zh-CN" altLang="en-US"/>
              <a:t>对数据库的</a:t>
            </a:r>
            <a:r>
              <a:rPr lang="zh-CN" altLang="en-US">
                <a:solidFill>
                  <a:srgbClr val="FF0000"/>
                </a:solidFill>
              </a:rPr>
              <a:t>更新</a:t>
            </a:r>
            <a:r>
              <a:rPr lang="zh-CN" altLang="en-US"/>
              <a:t>可能</a:t>
            </a:r>
            <a:r>
              <a:rPr lang="zh-CN" altLang="en-US">
                <a:solidFill>
                  <a:srgbClr val="FF0000"/>
                </a:solidFill>
              </a:rPr>
              <a:t>已写入数据库</a:t>
            </a:r>
          </a:p>
          <a:p>
            <a:pPr lvl="2"/>
            <a:r>
              <a:rPr lang="zh-CN" altLang="en-US">
                <a:solidFill>
                  <a:srgbClr val="FF0000"/>
                </a:solidFill>
              </a:rPr>
              <a:t>已提交事务</a:t>
            </a:r>
            <a:r>
              <a:rPr lang="zh-CN" altLang="en-US"/>
              <a:t>对数据库的</a:t>
            </a:r>
            <a:r>
              <a:rPr lang="zh-CN" altLang="en-US">
                <a:solidFill>
                  <a:srgbClr val="FF0000"/>
                </a:solidFill>
              </a:rPr>
              <a:t>更新</a:t>
            </a:r>
            <a:r>
              <a:rPr lang="zh-CN" altLang="en-US"/>
              <a:t>可能还留在缓冲区</a:t>
            </a:r>
            <a:r>
              <a:rPr lang="zh-CN" altLang="en-US">
                <a:solidFill>
                  <a:srgbClr val="FF0000"/>
                </a:solidFill>
              </a:rPr>
              <a:t>没来得及写入数据库</a:t>
            </a:r>
            <a:endParaRPr lang="en-US" altLang="zh-CN">
              <a:solidFill>
                <a:srgbClr val="FF0000"/>
              </a:solidFill>
            </a:endParaRPr>
          </a:p>
          <a:p>
            <a:pPr lvl="2"/>
            <a:endParaRPr lang="zh-CN" altLang="en-US" sz="800"/>
          </a:p>
          <a:p>
            <a:pPr lvl="1"/>
            <a:r>
              <a:rPr lang="zh-CN" altLang="en-US">
                <a:solidFill>
                  <a:srgbClr val="FF0000"/>
                </a:solidFill>
              </a:rPr>
              <a:t>恢复策略</a:t>
            </a:r>
          </a:p>
          <a:p>
            <a:pPr lvl="2"/>
            <a:r>
              <a:rPr lang="zh-CN" altLang="en-US">
                <a:solidFill>
                  <a:srgbClr val="FF0000"/>
                </a:solidFill>
              </a:rPr>
              <a:t>撤消（</a:t>
            </a:r>
            <a:r>
              <a:rPr lang="en-US" altLang="zh-CN">
                <a:solidFill>
                  <a:srgbClr val="FF0000"/>
                </a:solidFill>
              </a:rPr>
              <a:t>UNDO</a:t>
            </a:r>
            <a:r>
              <a:rPr lang="zh-CN" altLang="en-US">
                <a:solidFill>
                  <a:srgbClr val="FF0000"/>
                </a:solidFill>
              </a:rPr>
              <a:t>）</a:t>
            </a:r>
            <a:r>
              <a:rPr lang="zh-CN" altLang="en-US"/>
              <a:t>故障发生时</a:t>
            </a:r>
            <a:r>
              <a:rPr lang="zh-CN" altLang="en-US">
                <a:solidFill>
                  <a:srgbClr val="FF0000"/>
                </a:solidFill>
              </a:rPr>
              <a:t>未完成的事务</a:t>
            </a:r>
            <a:r>
              <a:rPr lang="zh-CN" altLang="en-US"/>
              <a:t>；</a:t>
            </a:r>
          </a:p>
          <a:p>
            <a:pPr lvl="2"/>
            <a:r>
              <a:rPr lang="zh-CN" altLang="en-US">
                <a:solidFill>
                  <a:srgbClr val="FF0000"/>
                </a:solidFill>
              </a:rPr>
              <a:t>重做（</a:t>
            </a:r>
            <a:r>
              <a:rPr lang="en-US" altLang="zh-CN">
                <a:solidFill>
                  <a:srgbClr val="FF0000"/>
                </a:solidFill>
              </a:rPr>
              <a:t>REDO</a:t>
            </a:r>
            <a:r>
              <a:rPr lang="zh-CN" altLang="en-US">
                <a:solidFill>
                  <a:srgbClr val="FF0000"/>
                </a:solidFill>
              </a:rPr>
              <a:t>）已完成的事务</a:t>
            </a:r>
            <a:endParaRPr lang="en-US" altLang="zh-CN">
              <a:solidFill>
                <a:srgbClr val="FF0000"/>
              </a:solidFill>
            </a:endParaRPr>
          </a:p>
          <a:p>
            <a:pPr lvl="2"/>
            <a:endParaRPr lang="zh-CN" altLang="en-US" sz="800"/>
          </a:p>
          <a:p>
            <a:pPr lvl="1"/>
            <a:r>
              <a:rPr lang="zh-CN" altLang="en-US"/>
              <a:t>系统故障的恢复由</a:t>
            </a:r>
            <a:r>
              <a:rPr lang="zh-CN" altLang="en-US">
                <a:solidFill>
                  <a:srgbClr val="FF0000"/>
                </a:solidFill>
              </a:rPr>
              <a:t>系统在重新启动时自动完成</a:t>
            </a:r>
            <a:r>
              <a:rPr lang="zh-CN" altLang="en-US"/>
              <a:t>，对用户透明</a:t>
            </a:r>
          </a:p>
        </p:txBody>
      </p:sp>
      <p:sp>
        <p:nvSpPr>
          <p:cNvPr id="4" name="灯片编号占位符 3">
            <a:extLst>
              <a:ext uri="{FF2B5EF4-FFF2-40B4-BE49-F238E27FC236}">
                <a16:creationId xmlns:a16="http://schemas.microsoft.com/office/drawing/2014/main" id="{539C5A3D-A0C3-4CE2-9A24-5EFE5D5380B5}"/>
              </a:ext>
            </a:extLst>
          </p:cNvPr>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977613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A2D7-D27D-4918-9EF6-8C789642BE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A4A2F11-8D9B-47CC-9EC2-780072C0F006}"/>
              </a:ext>
            </a:extLst>
          </p:cNvPr>
          <p:cNvSpPr>
            <a:spLocks noGrp="1"/>
          </p:cNvSpPr>
          <p:nvPr>
            <p:ph idx="1"/>
          </p:nvPr>
        </p:nvSpPr>
        <p:spPr/>
        <p:txBody>
          <a:bodyPr>
            <a:normAutofit fontScale="85000" lnSpcReduction="20000"/>
          </a:bodyPr>
          <a:lstStyle/>
          <a:p>
            <a:pPr>
              <a:lnSpc>
                <a:spcPct val="130000"/>
              </a:lnSpc>
            </a:pPr>
            <a:r>
              <a:rPr lang="zh-CN" altLang="en-US">
                <a:solidFill>
                  <a:srgbClr val="FF0000"/>
                </a:solidFill>
              </a:rPr>
              <a:t>系统故障的恢复步骤：</a:t>
            </a:r>
            <a:endParaRPr lang="en-US" altLang="zh-CN">
              <a:solidFill>
                <a:srgbClr val="FF0000"/>
              </a:solidFill>
            </a:endParaRPr>
          </a:p>
          <a:p>
            <a:pPr lvl="1">
              <a:lnSpc>
                <a:spcPct val="130000"/>
              </a:lnSpc>
            </a:pPr>
            <a:endParaRPr lang="en-US" altLang="zh-CN" sz="900" u="sng">
              <a:solidFill>
                <a:srgbClr val="FF0000"/>
              </a:solidFill>
            </a:endParaRPr>
          </a:p>
          <a:p>
            <a:pPr marL="625475" lvl="1" indent="-336550">
              <a:lnSpc>
                <a:spcPct val="130000"/>
              </a:lnSpc>
              <a:buFont typeface="+mj-lt"/>
              <a:buAutoNum type="arabicPeriod"/>
            </a:pPr>
            <a:r>
              <a:rPr lang="zh-CN" altLang="en-US" sz="2600">
                <a:solidFill>
                  <a:srgbClr val="FF0000"/>
                </a:solidFill>
              </a:rPr>
              <a:t>正向扫描日志文件</a:t>
            </a:r>
            <a:r>
              <a:rPr lang="en-US" altLang="zh-CN" sz="2600"/>
              <a:t>(</a:t>
            </a:r>
            <a:r>
              <a:rPr lang="zh-CN" altLang="en-US" sz="2600"/>
              <a:t>即从头向后扫描日志文件</a:t>
            </a:r>
            <a:r>
              <a:rPr lang="en-US" altLang="zh-CN" sz="2600"/>
              <a:t>)</a:t>
            </a:r>
            <a:r>
              <a:rPr lang="zh-CN" altLang="en-US" sz="2600"/>
              <a:t>，找出故障发生前</a:t>
            </a:r>
            <a:r>
              <a:rPr lang="zh-CN" altLang="en-US" sz="2600">
                <a:solidFill>
                  <a:srgbClr val="FF0000"/>
                </a:solidFill>
              </a:rPr>
              <a:t>已提交的事务</a:t>
            </a:r>
            <a:r>
              <a:rPr lang="en-US" altLang="zh-CN" sz="2600">
                <a:solidFill>
                  <a:srgbClr val="FF0000"/>
                </a:solidFill>
              </a:rPr>
              <a:t>(</a:t>
            </a:r>
            <a:r>
              <a:rPr lang="zh-CN" altLang="en-US" sz="2600">
                <a:solidFill>
                  <a:srgbClr val="FF0000"/>
                </a:solidFill>
              </a:rPr>
              <a:t>特征：既有</a:t>
            </a:r>
            <a:r>
              <a:rPr lang="en-US" altLang="zh-CN" sz="2600">
                <a:solidFill>
                  <a:srgbClr val="FF0000"/>
                </a:solidFill>
              </a:rPr>
              <a:t>BEGIN TRANSACTION</a:t>
            </a:r>
            <a:r>
              <a:rPr lang="zh-CN" altLang="en-US" sz="2600">
                <a:solidFill>
                  <a:srgbClr val="FF0000"/>
                </a:solidFill>
              </a:rPr>
              <a:t>记录，也有</a:t>
            </a:r>
            <a:r>
              <a:rPr lang="en-US" altLang="zh-CN" sz="2600">
                <a:solidFill>
                  <a:srgbClr val="FF0000"/>
                </a:solidFill>
              </a:rPr>
              <a:t>COMMIT</a:t>
            </a:r>
            <a:r>
              <a:rPr lang="zh-CN" altLang="en-US" sz="2600">
                <a:solidFill>
                  <a:srgbClr val="FF0000"/>
                </a:solidFill>
              </a:rPr>
              <a:t>记录</a:t>
            </a:r>
            <a:r>
              <a:rPr lang="en-US" altLang="zh-CN" sz="2600">
                <a:solidFill>
                  <a:srgbClr val="FF0000"/>
                </a:solidFill>
              </a:rPr>
              <a:t>)</a:t>
            </a:r>
            <a:r>
              <a:rPr lang="zh-CN" altLang="en-US" sz="2600"/>
              <a:t>，将其事务标识记入重做队列</a:t>
            </a:r>
            <a:r>
              <a:rPr lang="en-US" altLang="zh-CN" sz="2600">
                <a:solidFill>
                  <a:srgbClr val="FF0000"/>
                </a:solidFill>
              </a:rPr>
              <a:t>(REDO-LIST)</a:t>
            </a:r>
            <a:r>
              <a:rPr lang="zh-CN" altLang="en-US" sz="2600"/>
              <a:t>。同时找出故障发生时</a:t>
            </a:r>
            <a:r>
              <a:rPr lang="zh-CN" altLang="en-US" sz="2600">
                <a:solidFill>
                  <a:srgbClr val="FF0000"/>
                </a:solidFill>
              </a:rPr>
              <a:t>尚未完成的事务</a:t>
            </a:r>
            <a:r>
              <a:rPr lang="en-US" altLang="zh-CN" sz="2600">
                <a:solidFill>
                  <a:srgbClr val="FF0000"/>
                </a:solidFill>
              </a:rPr>
              <a:t>(</a:t>
            </a:r>
            <a:r>
              <a:rPr lang="zh-CN" altLang="en-US" sz="2600">
                <a:solidFill>
                  <a:srgbClr val="FF0000"/>
                </a:solidFill>
              </a:rPr>
              <a:t>特征：只有</a:t>
            </a:r>
            <a:r>
              <a:rPr lang="en-US" altLang="zh-CN" sz="2600">
                <a:solidFill>
                  <a:srgbClr val="FF0000"/>
                </a:solidFill>
              </a:rPr>
              <a:t>BEGIN TRANSACTION</a:t>
            </a:r>
            <a:r>
              <a:rPr lang="zh-CN" altLang="en-US" sz="2600">
                <a:solidFill>
                  <a:srgbClr val="FF0000"/>
                </a:solidFill>
              </a:rPr>
              <a:t>记录，无相应的</a:t>
            </a:r>
            <a:r>
              <a:rPr lang="en-US" altLang="zh-CN" sz="2600">
                <a:solidFill>
                  <a:srgbClr val="FF0000"/>
                </a:solidFill>
              </a:rPr>
              <a:t>COMMIT</a:t>
            </a:r>
            <a:r>
              <a:rPr lang="zh-CN" altLang="en-US" sz="2600">
                <a:solidFill>
                  <a:srgbClr val="FF0000"/>
                </a:solidFill>
              </a:rPr>
              <a:t>记录</a:t>
            </a:r>
            <a:r>
              <a:rPr lang="en-US" altLang="zh-CN" sz="2600">
                <a:solidFill>
                  <a:srgbClr val="FF0000"/>
                </a:solidFill>
              </a:rPr>
              <a:t>)</a:t>
            </a:r>
            <a:r>
              <a:rPr lang="zh-CN" altLang="en-US" sz="2600"/>
              <a:t>，将其事务标识记入撤销队列</a:t>
            </a:r>
            <a:r>
              <a:rPr lang="en-US" altLang="zh-CN" sz="2600">
                <a:solidFill>
                  <a:srgbClr val="FF0000"/>
                </a:solidFill>
              </a:rPr>
              <a:t>(UNDO-LIST)</a:t>
            </a:r>
          </a:p>
          <a:p>
            <a:pPr marL="289225" lvl="1" indent="0">
              <a:lnSpc>
                <a:spcPct val="130000"/>
              </a:lnSpc>
              <a:buNone/>
            </a:pPr>
            <a:endParaRPr lang="zh-CN" altLang="en-US" sz="900"/>
          </a:p>
          <a:p>
            <a:pPr marL="625475" lvl="1" indent="-336550">
              <a:lnSpc>
                <a:spcPct val="130000"/>
              </a:lnSpc>
              <a:buFont typeface="+mj-lt"/>
              <a:buAutoNum type="arabicPeriod" startAt="2"/>
            </a:pPr>
            <a:r>
              <a:rPr lang="zh-CN" altLang="en-US" sz="2600"/>
              <a:t>对</a:t>
            </a:r>
            <a:r>
              <a:rPr lang="zh-CN" altLang="en-US" sz="2600">
                <a:solidFill>
                  <a:srgbClr val="FF0000"/>
                </a:solidFill>
              </a:rPr>
              <a:t>撤销队列</a:t>
            </a:r>
            <a:r>
              <a:rPr lang="zh-CN" altLang="en-US" sz="2600"/>
              <a:t>中的各个事务进行</a:t>
            </a:r>
            <a:r>
              <a:rPr lang="zh-CN" altLang="en-US" sz="2600">
                <a:solidFill>
                  <a:srgbClr val="FF0000"/>
                </a:solidFill>
              </a:rPr>
              <a:t>撤销</a:t>
            </a:r>
            <a:r>
              <a:rPr lang="en-US" altLang="zh-CN" sz="2600">
                <a:solidFill>
                  <a:srgbClr val="FF0000"/>
                </a:solidFill>
              </a:rPr>
              <a:t>(UNDO)</a:t>
            </a:r>
            <a:r>
              <a:rPr lang="zh-CN" altLang="en-US" sz="2600">
                <a:solidFill>
                  <a:srgbClr val="FF0000"/>
                </a:solidFill>
              </a:rPr>
              <a:t>处理</a:t>
            </a:r>
            <a:endParaRPr lang="en-US" altLang="zh-CN" sz="2600">
              <a:solidFill>
                <a:srgbClr val="FF0000"/>
              </a:solidFill>
            </a:endParaRPr>
          </a:p>
          <a:p>
            <a:pPr marL="1073150" lvl="1" indent="-268288">
              <a:lnSpc>
                <a:spcPct val="130000"/>
              </a:lnSpc>
              <a:tabLst>
                <a:tab pos="1163638" algn="l"/>
              </a:tabLst>
            </a:pPr>
            <a:r>
              <a:rPr lang="zh-CN" altLang="en-US" sz="2200"/>
              <a:t>反向扫描日志文件，对每个撤销事务的更新操作执行逆操作，即将日志文件中“更新后的值”写入数据库</a:t>
            </a:r>
            <a:endParaRPr lang="en-US" altLang="zh-CN" sz="2200"/>
          </a:p>
          <a:p>
            <a:pPr marL="804862" lvl="1" indent="0">
              <a:lnSpc>
                <a:spcPct val="130000"/>
              </a:lnSpc>
              <a:buNone/>
              <a:tabLst>
                <a:tab pos="1163638" algn="l"/>
              </a:tabLst>
            </a:pPr>
            <a:endParaRPr lang="en-US" altLang="zh-CN" sz="900"/>
          </a:p>
          <a:p>
            <a:pPr marL="625475" lvl="1" indent="-336550">
              <a:lnSpc>
                <a:spcPct val="130000"/>
              </a:lnSpc>
              <a:buFont typeface="+mj-lt"/>
              <a:buAutoNum type="arabicPeriod" startAt="3"/>
            </a:pPr>
            <a:r>
              <a:rPr lang="zh-CN" altLang="en-US"/>
              <a:t>对</a:t>
            </a:r>
            <a:r>
              <a:rPr lang="zh-CN" altLang="en-US">
                <a:solidFill>
                  <a:srgbClr val="FF0000"/>
                </a:solidFill>
              </a:rPr>
              <a:t>重做队列</a:t>
            </a:r>
            <a:r>
              <a:rPr lang="zh-CN" altLang="en-US"/>
              <a:t>中的各个事务进行</a:t>
            </a:r>
            <a:r>
              <a:rPr lang="zh-CN" altLang="en-US">
                <a:solidFill>
                  <a:srgbClr val="FF0000"/>
                </a:solidFill>
              </a:rPr>
              <a:t>重做处理</a:t>
            </a:r>
            <a:endParaRPr lang="en-US" altLang="zh-CN">
              <a:solidFill>
                <a:srgbClr val="FF0000"/>
              </a:solidFill>
            </a:endParaRPr>
          </a:p>
          <a:p>
            <a:pPr marL="1073150" lvl="1" indent="-268288">
              <a:lnSpc>
                <a:spcPct val="130000"/>
              </a:lnSpc>
              <a:tabLst>
                <a:tab pos="1163638" algn="l"/>
              </a:tabLst>
            </a:pPr>
            <a:r>
              <a:rPr lang="zh-CN" altLang="en-US" sz="2200">
                <a:solidFill>
                  <a:prstClr val="black"/>
                </a:solidFill>
              </a:rPr>
              <a:t>正向扫描日志文件，对每个重做事务重新执行日志文件登记的操作，即将日志文件中“更新后的值”写入数据库</a:t>
            </a:r>
            <a:endParaRPr lang="zh-CN" altLang="en-US" sz="2200"/>
          </a:p>
          <a:p>
            <a:pPr marL="803575" lvl="1" indent="-514350">
              <a:lnSpc>
                <a:spcPct val="130000"/>
              </a:lnSpc>
              <a:buFont typeface="+mj-lt"/>
              <a:buAutoNum type="arabicPeriod"/>
            </a:pPr>
            <a:endParaRPr lang="en-US" altLang="zh-CN"/>
          </a:p>
        </p:txBody>
      </p:sp>
      <p:sp>
        <p:nvSpPr>
          <p:cNvPr id="4" name="灯片编号占位符 3">
            <a:extLst>
              <a:ext uri="{FF2B5EF4-FFF2-40B4-BE49-F238E27FC236}">
                <a16:creationId xmlns:a16="http://schemas.microsoft.com/office/drawing/2014/main" id="{BA88171F-CD15-4804-AFF2-D966CDD42763}"/>
              </a:ext>
            </a:extLst>
          </p:cNvPr>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401070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73BE1-5428-4080-A939-19CBAE4E36D0}"/>
              </a:ext>
            </a:extLst>
          </p:cNvPr>
          <p:cNvSpPr>
            <a:spLocks noGrp="1"/>
          </p:cNvSpPr>
          <p:nvPr>
            <p:ph type="title"/>
          </p:nvPr>
        </p:nvSpPr>
        <p:spPr/>
        <p:txBody>
          <a:bodyPr/>
          <a:lstStyle/>
          <a:p>
            <a:r>
              <a:rPr lang="zh-CN" altLang="en-US"/>
              <a:t>事务的基本概念</a:t>
            </a:r>
          </a:p>
        </p:txBody>
      </p:sp>
      <p:sp>
        <p:nvSpPr>
          <p:cNvPr id="3" name="内容占位符 2">
            <a:extLst>
              <a:ext uri="{FF2B5EF4-FFF2-40B4-BE49-F238E27FC236}">
                <a16:creationId xmlns:a16="http://schemas.microsoft.com/office/drawing/2014/main" id="{62A02D73-2E47-431C-ADEB-B5C1D8C93017}"/>
              </a:ext>
            </a:extLst>
          </p:cNvPr>
          <p:cNvSpPr>
            <a:spLocks noGrp="1"/>
          </p:cNvSpPr>
          <p:nvPr>
            <p:ph idx="1"/>
          </p:nvPr>
        </p:nvSpPr>
        <p:spPr>
          <a:xfrm>
            <a:off x="595085" y="1066800"/>
            <a:ext cx="11007107" cy="5469226"/>
          </a:xfrm>
        </p:spPr>
        <p:txBody>
          <a:bodyPr>
            <a:normAutofit lnSpcReduction="10000"/>
          </a:bodyPr>
          <a:lstStyle/>
          <a:p>
            <a:pPr>
              <a:lnSpc>
                <a:spcPct val="120000"/>
              </a:lnSpc>
            </a:pPr>
            <a:r>
              <a:rPr lang="zh-CN" altLang="en-US" sz="2800">
                <a:solidFill>
                  <a:srgbClr val="FF0000"/>
                </a:solidFill>
              </a:rPr>
              <a:t>事务处理</a:t>
            </a:r>
            <a:r>
              <a:rPr lang="zh-CN" altLang="en-US" sz="2800"/>
              <a:t>也称</a:t>
            </a:r>
            <a:r>
              <a:rPr lang="zh-CN" altLang="en-US" sz="2800">
                <a:solidFill>
                  <a:srgbClr val="0000FF"/>
                </a:solidFill>
              </a:rPr>
              <a:t>联机事务处理</a:t>
            </a:r>
            <a:r>
              <a:rPr lang="en-US" altLang="zh-CN" sz="2800"/>
              <a:t>(Online transaction processing, </a:t>
            </a:r>
            <a:r>
              <a:rPr lang="en-US" altLang="zh-CN" sz="2800">
                <a:solidFill>
                  <a:srgbClr val="FF0000"/>
                </a:solidFill>
              </a:rPr>
              <a:t>OLTP</a:t>
            </a:r>
            <a:r>
              <a:rPr lang="en-US" altLang="zh-CN" sz="2800"/>
              <a:t>)</a:t>
            </a:r>
          </a:p>
          <a:p>
            <a:pPr lvl="1">
              <a:lnSpc>
                <a:spcPct val="120000"/>
              </a:lnSpc>
            </a:pPr>
            <a:r>
              <a:rPr lang="zh-CN" altLang="en-US" sz="2400"/>
              <a:t>事务处理技术主要包括</a:t>
            </a:r>
            <a:r>
              <a:rPr lang="zh-CN" altLang="en-US" sz="2400">
                <a:solidFill>
                  <a:srgbClr val="FF0000"/>
                </a:solidFill>
              </a:rPr>
              <a:t>数据库恢复技术</a:t>
            </a:r>
            <a:r>
              <a:rPr lang="zh-CN" altLang="en-US" sz="2400"/>
              <a:t>和</a:t>
            </a:r>
            <a:r>
              <a:rPr lang="zh-CN" altLang="en-US" sz="2400">
                <a:solidFill>
                  <a:srgbClr val="FF0000"/>
                </a:solidFill>
              </a:rPr>
              <a:t>并发控制技术</a:t>
            </a:r>
            <a:endParaRPr lang="en-US" altLang="zh-CN" sz="2400">
              <a:solidFill>
                <a:srgbClr val="FF0000"/>
              </a:solidFill>
            </a:endParaRPr>
          </a:p>
          <a:p>
            <a:pPr lvl="1">
              <a:lnSpc>
                <a:spcPct val="120000"/>
              </a:lnSpc>
            </a:pPr>
            <a:r>
              <a:rPr lang="zh-CN" altLang="en-US" sz="2400">
                <a:solidFill>
                  <a:srgbClr val="FF0000"/>
                </a:solidFill>
              </a:rPr>
              <a:t>事务是恢复与并发控制的基本单位</a:t>
            </a:r>
            <a:endParaRPr lang="en-US" altLang="zh-CN" sz="2400">
              <a:solidFill>
                <a:srgbClr val="FF0000"/>
              </a:solidFill>
            </a:endParaRPr>
          </a:p>
          <a:p>
            <a:pPr lvl="1">
              <a:lnSpc>
                <a:spcPct val="120000"/>
              </a:lnSpc>
            </a:pPr>
            <a:endParaRPr lang="en-US" altLang="zh-CN" sz="800">
              <a:solidFill>
                <a:srgbClr val="FF0000"/>
              </a:solidFill>
            </a:endParaRPr>
          </a:p>
          <a:p>
            <a:pPr>
              <a:lnSpc>
                <a:spcPct val="120000"/>
              </a:lnSpc>
            </a:pPr>
            <a:r>
              <a:rPr lang="zh-CN" altLang="en-US" sz="2800">
                <a:solidFill>
                  <a:srgbClr val="0000FF"/>
                </a:solidFill>
              </a:rPr>
              <a:t>事务</a:t>
            </a:r>
            <a:r>
              <a:rPr lang="en-US" altLang="zh-CN" sz="2800">
                <a:solidFill>
                  <a:srgbClr val="0000FF"/>
                </a:solidFill>
              </a:rPr>
              <a:t>(Transaction)</a:t>
            </a:r>
            <a:endParaRPr lang="zh-CN" altLang="en-US" sz="2800">
              <a:solidFill>
                <a:srgbClr val="0000FF"/>
              </a:solidFill>
            </a:endParaRPr>
          </a:p>
          <a:p>
            <a:pPr lvl="1">
              <a:lnSpc>
                <a:spcPct val="120000"/>
              </a:lnSpc>
            </a:pPr>
            <a:r>
              <a:rPr lang="zh-CN" altLang="en-US" sz="2400"/>
              <a:t>事务是用户定义的一个数据库操作序列，这些操作要么全做，要么全不做，是一个</a:t>
            </a:r>
            <a:r>
              <a:rPr lang="zh-CN" altLang="en-US" sz="2400">
                <a:solidFill>
                  <a:srgbClr val="FF0000"/>
                </a:solidFill>
              </a:rPr>
              <a:t>不可分割的工作单位</a:t>
            </a:r>
            <a:r>
              <a:rPr lang="zh-CN" altLang="en-US" sz="2400"/>
              <a:t>。</a:t>
            </a:r>
            <a:endParaRPr lang="en-US" altLang="zh-CN" sz="2400"/>
          </a:p>
          <a:p>
            <a:pPr lvl="1">
              <a:lnSpc>
                <a:spcPct val="120000"/>
              </a:lnSpc>
            </a:pPr>
            <a:endParaRPr lang="en-US" altLang="zh-CN" sz="800">
              <a:solidFill>
                <a:srgbClr val="FF0000"/>
              </a:solidFill>
            </a:endParaRPr>
          </a:p>
          <a:p>
            <a:pPr>
              <a:lnSpc>
                <a:spcPct val="120000"/>
              </a:lnSpc>
            </a:pPr>
            <a:r>
              <a:rPr lang="zh-CN" altLang="en-US" sz="2800">
                <a:solidFill>
                  <a:srgbClr val="0000FF"/>
                </a:solidFill>
              </a:rPr>
              <a:t>事务与程序</a:t>
            </a:r>
          </a:p>
          <a:p>
            <a:pPr lvl="1">
              <a:lnSpc>
                <a:spcPct val="120000"/>
              </a:lnSpc>
            </a:pPr>
            <a:r>
              <a:rPr lang="zh-CN" altLang="en-US" sz="2400"/>
              <a:t>事务是数据库应用程序的基本逻辑单元</a:t>
            </a:r>
            <a:endParaRPr lang="en-US" altLang="zh-CN" sz="2400"/>
          </a:p>
          <a:p>
            <a:pPr lvl="1">
              <a:lnSpc>
                <a:spcPct val="120000"/>
              </a:lnSpc>
            </a:pPr>
            <a:r>
              <a:rPr lang="zh-CN" altLang="en-US" sz="2400"/>
              <a:t>在关系数据库中，一个事务可以是一条</a:t>
            </a:r>
            <a:r>
              <a:rPr lang="en-US" altLang="zh-CN" sz="2400"/>
              <a:t>SQL</a:t>
            </a:r>
            <a:r>
              <a:rPr lang="zh-CN" altLang="en-US" sz="2400"/>
              <a:t>语句，一组</a:t>
            </a:r>
            <a:r>
              <a:rPr lang="en-US" altLang="zh-CN" sz="2400"/>
              <a:t>SQL</a:t>
            </a:r>
            <a:r>
              <a:rPr lang="zh-CN" altLang="en-US" sz="2400"/>
              <a:t>语句或整个程序</a:t>
            </a:r>
            <a:endParaRPr lang="en-US" altLang="zh-CN" sz="2400"/>
          </a:p>
          <a:p>
            <a:pPr lvl="1">
              <a:lnSpc>
                <a:spcPct val="120000"/>
              </a:lnSpc>
            </a:pPr>
            <a:r>
              <a:rPr lang="zh-CN" altLang="en-US" sz="2400"/>
              <a:t>一个程序通常包含多个事务</a:t>
            </a:r>
          </a:p>
        </p:txBody>
      </p:sp>
      <p:sp>
        <p:nvSpPr>
          <p:cNvPr id="4" name="灯片编号占位符 3">
            <a:extLst>
              <a:ext uri="{FF2B5EF4-FFF2-40B4-BE49-F238E27FC236}">
                <a16:creationId xmlns:a16="http://schemas.microsoft.com/office/drawing/2014/main" id="{426BBA98-A9E9-4002-87CC-C8C9CF9D521A}"/>
              </a:ext>
            </a:extLst>
          </p:cNvPr>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3838736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D0BA-695D-42C2-99C6-4DCC39994F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E25BD4-C3EA-49C5-8628-9CA36887F4FC}"/>
              </a:ext>
            </a:extLst>
          </p:cNvPr>
          <p:cNvSpPr>
            <a:spLocks noGrp="1"/>
          </p:cNvSpPr>
          <p:nvPr>
            <p:ph idx="1"/>
          </p:nvPr>
        </p:nvSpPr>
        <p:spPr/>
        <p:txBody>
          <a:bodyPr/>
          <a:lstStyle/>
          <a:p>
            <a:r>
              <a:rPr lang="zh-CN" altLang="en-US">
                <a:solidFill>
                  <a:srgbClr val="FF0000"/>
                </a:solidFill>
              </a:rPr>
              <a:t>介质故障的恢复：</a:t>
            </a:r>
            <a:endParaRPr lang="en-US" altLang="zh-CN">
              <a:solidFill>
                <a:srgbClr val="FF0000"/>
              </a:solidFill>
            </a:endParaRPr>
          </a:p>
          <a:p>
            <a:pPr marL="357187" lvl="1" indent="0">
              <a:buNone/>
            </a:pPr>
            <a:endParaRPr lang="en-US" altLang="zh-CN" sz="800"/>
          </a:p>
          <a:p>
            <a:pPr lvl="1"/>
            <a:r>
              <a:rPr lang="zh-CN" altLang="en-US"/>
              <a:t>发生介质故障后，磁盘上的物理数据和日志文件被破坏，这是最严重的一种故障。</a:t>
            </a:r>
            <a:endParaRPr lang="en-US" altLang="zh-CN"/>
          </a:p>
          <a:p>
            <a:pPr lvl="1"/>
            <a:endParaRPr lang="en-US" altLang="zh-CN" sz="800"/>
          </a:p>
          <a:p>
            <a:pPr lvl="1"/>
            <a:r>
              <a:rPr lang="zh-CN" altLang="en-US">
                <a:solidFill>
                  <a:srgbClr val="FF0000"/>
                </a:solidFill>
              </a:rPr>
              <a:t>恢复策略</a:t>
            </a:r>
            <a:endParaRPr lang="en-US" altLang="zh-CN">
              <a:solidFill>
                <a:srgbClr val="FF0000"/>
              </a:solidFill>
            </a:endParaRPr>
          </a:p>
          <a:p>
            <a:pPr lvl="2"/>
            <a:r>
              <a:rPr lang="zh-CN" altLang="en-US"/>
              <a:t>重装数据库，然后重做已完成的事务。</a:t>
            </a:r>
            <a:endParaRPr lang="en-US" altLang="zh-CN"/>
          </a:p>
          <a:p>
            <a:pPr lvl="2"/>
            <a:endParaRPr lang="en-US" altLang="zh-CN" sz="800"/>
          </a:p>
          <a:p>
            <a:pPr lvl="1"/>
            <a:r>
              <a:rPr lang="zh-CN" altLang="en-US"/>
              <a:t>介质故障的恢复</a:t>
            </a:r>
            <a:r>
              <a:rPr lang="zh-CN" altLang="en-US">
                <a:solidFill>
                  <a:srgbClr val="FF0000"/>
                </a:solidFill>
              </a:rPr>
              <a:t>需要</a:t>
            </a:r>
            <a:r>
              <a:rPr lang="en-US" altLang="zh-CN">
                <a:solidFill>
                  <a:srgbClr val="FF0000"/>
                </a:solidFill>
              </a:rPr>
              <a:t>DBA</a:t>
            </a:r>
            <a:r>
              <a:rPr lang="zh-CN" altLang="en-US">
                <a:solidFill>
                  <a:srgbClr val="FF0000"/>
                </a:solidFill>
              </a:rPr>
              <a:t>介入</a:t>
            </a:r>
            <a:endParaRPr lang="en-US" altLang="zh-CN">
              <a:solidFill>
                <a:srgbClr val="FF0000"/>
              </a:solidFill>
            </a:endParaRPr>
          </a:p>
          <a:p>
            <a:pPr lvl="2"/>
            <a:r>
              <a:rPr lang="en-US" altLang="zh-CN"/>
              <a:t>DBA</a:t>
            </a:r>
            <a:r>
              <a:rPr lang="zh-CN" altLang="en-US"/>
              <a:t>只需要重装最近转储的数据库副本和有关的各日志文件副本，然后执行系统提供恢复命令即可，具体的恢复操作仍由</a:t>
            </a:r>
            <a:r>
              <a:rPr lang="en-US" altLang="zh-CN"/>
              <a:t>DBMS</a:t>
            </a:r>
            <a:r>
              <a:rPr lang="zh-CN" altLang="en-US"/>
              <a:t>完成。</a:t>
            </a:r>
          </a:p>
        </p:txBody>
      </p:sp>
      <p:sp>
        <p:nvSpPr>
          <p:cNvPr id="4" name="灯片编号占位符 3">
            <a:extLst>
              <a:ext uri="{FF2B5EF4-FFF2-40B4-BE49-F238E27FC236}">
                <a16:creationId xmlns:a16="http://schemas.microsoft.com/office/drawing/2014/main" id="{EF0F01D7-F260-48DE-B06C-9BE5B10A3A04}"/>
              </a:ext>
            </a:extLst>
          </p:cNvPr>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809347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65129-72C0-4F5F-8469-D2BCEC88C7A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372CDB-EF48-4E38-8BBB-90D3695DD20F}"/>
              </a:ext>
            </a:extLst>
          </p:cNvPr>
          <p:cNvSpPr>
            <a:spLocks noGrp="1"/>
          </p:cNvSpPr>
          <p:nvPr>
            <p:ph idx="1"/>
          </p:nvPr>
        </p:nvSpPr>
        <p:spPr/>
        <p:txBody>
          <a:bodyPr>
            <a:normAutofit/>
          </a:bodyPr>
          <a:lstStyle/>
          <a:p>
            <a:r>
              <a:rPr lang="zh-CN" altLang="en-US">
                <a:solidFill>
                  <a:srgbClr val="FF0000"/>
                </a:solidFill>
              </a:rPr>
              <a:t>介质故障的恢复步骤：</a:t>
            </a:r>
            <a:endParaRPr lang="en-US" altLang="zh-CN">
              <a:solidFill>
                <a:srgbClr val="FF0000"/>
              </a:solidFill>
            </a:endParaRPr>
          </a:p>
          <a:p>
            <a:endParaRPr lang="en-US" altLang="zh-CN" sz="800">
              <a:solidFill>
                <a:srgbClr val="FF0000"/>
              </a:solidFill>
            </a:endParaRPr>
          </a:p>
          <a:p>
            <a:pPr marL="814387" lvl="1" indent="-457200">
              <a:buFont typeface="+mj-lt"/>
              <a:buAutoNum type="arabicPeriod"/>
            </a:pPr>
            <a:r>
              <a:rPr lang="zh-CN" altLang="en-US">
                <a:solidFill>
                  <a:srgbClr val="0000FF"/>
                </a:solidFill>
              </a:rPr>
              <a:t>装入最新的数据库后备副本</a:t>
            </a:r>
            <a:r>
              <a:rPr lang="en-US" altLang="zh-CN">
                <a:solidFill>
                  <a:srgbClr val="FF0000"/>
                </a:solidFill>
              </a:rPr>
              <a:t>(</a:t>
            </a:r>
            <a:r>
              <a:rPr lang="zh-CN" altLang="en-US">
                <a:solidFill>
                  <a:srgbClr val="D60093"/>
                </a:solidFill>
              </a:rPr>
              <a:t>离故障发生时刻最近的转储副本</a:t>
            </a:r>
            <a:r>
              <a:rPr lang="en-US" altLang="zh-CN">
                <a:solidFill>
                  <a:srgbClr val="D60093"/>
                </a:solidFill>
              </a:rPr>
              <a:t>)</a:t>
            </a:r>
            <a:r>
              <a:rPr lang="zh-CN" altLang="en-US"/>
              <a:t>，</a:t>
            </a:r>
            <a:r>
              <a:rPr lang="zh-CN" altLang="en-US">
                <a:solidFill>
                  <a:srgbClr val="0000FF"/>
                </a:solidFill>
              </a:rPr>
              <a:t>使数据库恢复到最近一次转储时的一致性状态。</a:t>
            </a:r>
            <a:endParaRPr lang="en-US" altLang="zh-CN">
              <a:solidFill>
                <a:srgbClr val="0000FF"/>
              </a:solidFill>
            </a:endParaRPr>
          </a:p>
          <a:p>
            <a:pPr marL="984250" lvl="2" indent="-179388"/>
            <a:r>
              <a:rPr lang="zh-CN" altLang="en-US"/>
              <a:t>对静态转储的数据库副本，装入后数据库即处于一致性状态。</a:t>
            </a:r>
            <a:endParaRPr lang="en-US" altLang="zh-CN"/>
          </a:p>
          <a:p>
            <a:pPr marL="984250" lvl="2" indent="-179388"/>
            <a:r>
              <a:rPr lang="zh-CN" altLang="en-US"/>
              <a:t>对于动态转储的数据库副本，还须同时装入转储时刻的日志文件副本，利用恢复系统故障的方法（即</a:t>
            </a:r>
            <a:r>
              <a:rPr lang="en-US" altLang="zh-CN"/>
              <a:t>REDO+UNDO</a:t>
            </a:r>
            <a:r>
              <a:rPr lang="zh-CN" altLang="en-US"/>
              <a:t>），才能将数据库恢复到一致性状态。</a:t>
            </a:r>
            <a:endParaRPr lang="en-US" altLang="zh-CN"/>
          </a:p>
          <a:p>
            <a:pPr lvl="2"/>
            <a:endParaRPr lang="en-US" altLang="zh-CN" sz="800"/>
          </a:p>
          <a:p>
            <a:pPr marL="814387" lvl="1" indent="-457200">
              <a:buFont typeface="+mj-lt"/>
              <a:buAutoNum type="arabicPeriod"/>
            </a:pPr>
            <a:r>
              <a:rPr lang="zh-CN" altLang="en-US">
                <a:solidFill>
                  <a:srgbClr val="D60093"/>
                </a:solidFill>
              </a:rPr>
              <a:t>装入相应的日志文件副本（转储结束时刻的日志文件副本），重做已完成的事务</a:t>
            </a:r>
            <a:r>
              <a:rPr lang="zh-CN" altLang="en-US"/>
              <a:t>。</a:t>
            </a:r>
            <a:endParaRPr lang="en-US" altLang="zh-CN"/>
          </a:p>
          <a:p>
            <a:pPr marL="984250" lvl="2" indent="-179388"/>
            <a:r>
              <a:rPr lang="zh-CN" altLang="en-US"/>
              <a:t>即首先扫描日志文件，找出故障发生时已提交的事务的标识，将其记入重做队列；然后正向扫描日志文件，对重做队列中的所有事务进行重做处理，即将日志记录中“更新后的值”写入数据库。</a:t>
            </a:r>
            <a:endParaRPr lang="en-US" altLang="zh-CN"/>
          </a:p>
        </p:txBody>
      </p:sp>
      <p:sp>
        <p:nvSpPr>
          <p:cNvPr id="4" name="灯片编号占位符 3">
            <a:extLst>
              <a:ext uri="{FF2B5EF4-FFF2-40B4-BE49-F238E27FC236}">
                <a16:creationId xmlns:a16="http://schemas.microsoft.com/office/drawing/2014/main" id="{5D2E6EE9-7FEB-4AE3-AE6B-3DE470B31AF5}"/>
              </a:ext>
            </a:extLst>
          </p:cNvPr>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1830239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41</a:t>
            </a:fld>
            <a:endParaRPr lang="en-US" dirty="0"/>
          </a:p>
        </p:txBody>
      </p:sp>
      <p:sp>
        <p:nvSpPr>
          <p:cNvPr id="6" name="内容占位符 5">
            <a:extLst>
              <a:ext uri="{FF2B5EF4-FFF2-40B4-BE49-F238E27FC236}">
                <a16:creationId xmlns:a16="http://schemas.microsoft.com/office/drawing/2014/main" id="{74A7AF0A-662A-4683-80EC-882C25F4408B}"/>
              </a:ext>
            </a:extLst>
          </p:cNvPr>
          <p:cNvSpPr>
            <a:spLocks noGrp="1"/>
          </p:cNvSpPr>
          <p:nvPr>
            <p:ph idx="1"/>
          </p:nvPr>
        </p:nvSpPr>
        <p:spPr/>
        <p:txBody>
          <a:bodyPr/>
          <a:lstStyle/>
          <a:p>
            <a:pPr>
              <a:lnSpc>
                <a:spcPct val="100000"/>
              </a:lnSpc>
            </a:pPr>
            <a:r>
              <a:rPr lang="zh-CN" altLang="en-US" b="1">
                <a:solidFill>
                  <a:schemeClr val="bg2">
                    <a:lumMod val="90000"/>
                  </a:schemeClr>
                </a:solidFill>
              </a:rPr>
              <a:t>事务的基本概念</a:t>
            </a:r>
          </a:p>
          <a:p>
            <a:pPr>
              <a:lnSpc>
                <a:spcPct val="100000"/>
              </a:lnSpc>
            </a:pPr>
            <a:r>
              <a:rPr lang="zh-CN" altLang="en-US" b="1">
                <a:solidFill>
                  <a:schemeClr val="bg2">
                    <a:lumMod val="90000"/>
                  </a:schemeClr>
                </a:solidFill>
              </a:rPr>
              <a:t>数据库恢复概述</a:t>
            </a:r>
          </a:p>
          <a:p>
            <a:pPr>
              <a:lnSpc>
                <a:spcPct val="100000"/>
              </a:lnSpc>
            </a:pPr>
            <a:r>
              <a:rPr lang="zh-CN" altLang="en-US" b="1">
                <a:solidFill>
                  <a:schemeClr val="bg2">
                    <a:lumMod val="90000"/>
                  </a:schemeClr>
                </a:solidFill>
              </a:rPr>
              <a:t>故障的种类</a:t>
            </a:r>
          </a:p>
          <a:p>
            <a:pPr>
              <a:lnSpc>
                <a:spcPct val="100000"/>
              </a:lnSpc>
            </a:pPr>
            <a:r>
              <a:rPr lang="zh-CN" altLang="en-US" b="1">
                <a:solidFill>
                  <a:schemeClr val="bg2">
                    <a:lumMod val="90000"/>
                  </a:schemeClr>
                </a:solidFill>
              </a:rPr>
              <a:t>恢复的实现技术</a:t>
            </a:r>
          </a:p>
          <a:p>
            <a:pPr>
              <a:lnSpc>
                <a:spcPct val="100000"/>
              </a:lnSpc>
            </a:pPr>
            <a:r>
              <a:rPr lang="zh-CN" altLang="en-US" b="1">
                <a:solidFill>
                  <a:schemeClr val="bg2">
                    <a:lumMod val="90000"/>
                  </a:schemeClr>
                </a:solidFill>
              </a:rPr>
              <a:t>恢复策略</a:t>
            </a:r>
          </a:p>
          <a:p>
            <a:pPr>
              <a:lnSpc>
                <a:spcPct val="100000"/>
              </a:lnSpc>
            </a:pPr>
            <a:r>
              <a:rPr lang="zh-CN" altLang="en-US" b="1">
                <a:solidFill>
                  <a:srgbClr val="FF0000"/>
                </a:solidFill>
              </a:rPr>
              <a:t>具有检查点的恢复技术</a:t>
            </a:r>
          </a:p>
          <a:p>
            <a:pPr>
              <a:lnSpc>
                <a:spcPct val="100000"/>
              </a:lnSpc>
            </a:pPr>
            <a:r>
              <a:rPr lang="zh-CN" altLang="en-US" b="1">
                <a:solidFill>
                  <a:schemeClr val="bg2">
                    <a:lumMod val="90000"/>
                  </a:schemeClr>
                </a:solidFill>
              </a:rPr>
              <a:t>数据库镜像</a:t>
            </a: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3604478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D11E4-01C0-4A96-9708-1E2099A05A34}"/>
              </a:ext>
            </a:extLst>
          </p:cNvPr>
          <p:cNvSpPr>
            <a:spLocks noGrp="1"/>
          </p:cNvSpPr>
          <p:nvPr>
            <p:ph type="title"/>
          </p:nvPr>
        </p:nvSpPr>
        <p:spPr/>
        <p:txBody>
          <a:bodyPr/>
          <a:lstStyle/>
          <a:p>
            <a:r>
              <a:rPr lang="zh-CN" altLang="en-US"/>
              <a:t>具有检查点的恢复技术</a:t>
            </a:r>
          </a:p>
        </p:txBody>
      </p:sp>
      <p:sp>
        <p:nvSpPr>
          <p:cNvPr id="3" name="内容占位符 2">
            <a:extLst>
              <a:ext uri="{FF2B5EF4-FFF2-40B4-BE49-F238E27FC236}">
                <a16:creationId xmlns:a16="http://schemas.microsoft.com/office/drawing/2014/main" id="{C87296F0-3540-40A9-974B-56D30E6BF5F1}"/>
              </a:ext>
            </a:extLst>
          </p:cNvPr>
          <p:cNvSpPr>
            <a:spLocks noGrp="1"/>
          </p:cNvSpPr>
          <p:nvPr>
            <p:ph idx="1"/>
          </p:nvPr>
        </p:nvSpPr>
        <p:spPr/>
        <p:txBody>
          <a:bodyPr>
            <a:normAutofit/>
          </a:bodyPr>
          <a:lstStyle/>
          <a:p>
            <a:r>
              <a:rPr lang="zh-CN" altLang="en-US"/>
              <a:t>利用日志技术进行数据库恢复时，恢复子系统必须搜索日志，确定哪些事务需要重做，哪些事务需要撤销。</a:t>
            </a:r>
            <a:endParaRPr lang="en-US" altLang="zh-CN"/>
          </a:p>
          <a:p>
            <a:pPr marL="0" indent="0">
              <a:buNone/>
            </a:pPr>
            <a:endParaRPr lang="en-US" altLang="zh-CN" sz="800"/>
          </a:p>
          <a:p>
            <a:r>
              <a:rPr lang="zh-CN" altLang="en-US"/>
              <a:t>搜索过程中</a:t>
            </a:r>
            <a:r>
              <a:rPr lang="zh-CN" altLang="en-US">
                <a:solidFill>
                  <a:srgbClr val="FF0000"/>
                </a:solidFill>
              </a:rPr>
              <a:t>存在两个问题：</a:t>
            </a:r>
            <a:endParaRPr lang="en-US" altLang="zh-CN">
              <a:solidFill>
                <a:srgbClr val="FF0000"/>
              </a:solidFill>
            </a:endParaRPr>
          </a:p>
          <a:p>
            <a:pPr marL="814387" lvl="1" indent="-457200">
              <a:buFont typeface="+mj-lt"/>
              <a:buAutoNum type="arabicPeriod"/>
            </a:pPr>
            <a:r>
              <a:rPr lang="zh-CN" altLang="en-US"/>
              <a:t>搜索整个日志将耗费大量的时间；</a:t>
            </a:r>
            <a:endParaRPr lang="en-US" altLang="zh-CN"/>
          </a:p>
          <a:p>
            <a:pPr marL="814387" lvl="1" indent="-457200">
              <a:buFont typeface="+mj-lt"/>
              <a:buAutoNum type="arabicPeriod"/>
            </a:pPr>
            <a:r>
              <a:rPr lang="zh-CN" altLang="en-US"/>
              <a:t>重做处理：重新执行，浪费了大量时间</a:t>
            </a:r>
            <a:endParaRPr lang="en-US" altLang="zh-CN"/>
          </a:p>
          <a:p>
            <a:pPr marL="357187" lvl="1" indent="0">
              <a:buNone/>
            </a:pPr>
            <a:endParaRPr lang="zh-CN" altLang="en-US" sz="800"/>
          </a:p>
          <a:p>
            <a:r>
              <a:rPr lang="zh-CN" altLang="en-US">
                <a:solidFill>
                  <a:srgbClr val="0000FF"/>
                </a:solidFill>
              </a:rPr>
              <a:t>解决方案：</a:t>
            </a:r>
            <a:r>
              <a:rPr lang="zh-CN" altLang="en-US">
                <a:solidFill>
                  <a:srgbClr val="FF0000"/>
                </a:solidFill>
              </a:rPr>
              <a:t>具有检查点的恢复技术</a:t>
            </a:r>
            <a:endParaRPr lang="en-US" altLang="zh-CN">
              <a:solidFill>
                <a:srgbClr val="FF0000"/>
              </a:solidFill>
            </a:endParaRPr>
          </a:p>
          <a:p>
            <a:pPr lvl="1"/>
            <a:r>
              <a:rPr lang="zh-CN" altLang="en-US"/>
              <a:t>在日志记录中增加</a:t>
            </a:r>
            <a:r>
              <a:rPr lang="zh-CN" altLang="en-US">
                <a:solidFill>
                  <a:srgbClr val="0000FF"/>
                </a:solidFill>
              </a:rPr>
              <a:t>检查点</a:t>
            </a:r>
            <a:r>
              <a:rPr lang="en-US" altLang="zh-CN">
                <a:solidFill>
                  <a:srgbClr val="0000FF"/>
                </a:solidFill>
              </a:rPr>
              <a:t>(checkpoint)</a:t>
            </a:r>
            <a:r>
              <a:rPr lang="zh-CN" altLang="en-US"/>
              <a:t>记录</a:t>
            </a:r>
            <a:endParaRPr lang="en-US" altLang="zh-CN"/>
          </a:p>
          <a:p>
            <a:pPr lvl="1"/>
            <a:r>
              <a:rPr lang="zh-CN" altLang="en-US"/>
              <a:t>增加重新开始文件</a:t>
            </a:r>
          </a:p>
          <a:p>
            <a:pPr lvl="1"/>
            <a:r>
              <a:rPr lang="zh-CN" altLang="en-US"/>
              <a:t>恢复子系统在登录日志文件期间动态地维护日志</a:t>
            </a:r>
          </a:p>
        </p:txBody>
      </p:sp>
      <p:sp>
        <p:nvSpPr>
          <p:cNvPr id="4" name="灯片编号占位符 3">
            <a:extLst>
              <a:ext uri="{FF2B5EF4-FFF2-40B4-BE49-F238E27FC236}">
                <a16:creationId xmlns:a16="http://schemas.microsoft.com/office/drawing/2014/main" id="{D13C757B-7F6A-419C-936D-53465BD35B97}"/>
              </a:ext>
            </a:extLst>
          </p:cNvPr>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590504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2D78E-4954-478B-B361-843B62AFFA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C5485B4-4898-4F56-B9F6-4833F64796C1}"/>
              </a:ext>
            </a:extLst>
          </p:cNvPr>
          <p:cNvSpPr>
            <a:spLocks noGrp="1"/>
          </p:cNvSpPr>
          <p:nvPr>
            <p:ph idx="1"/>
          </p:nvPr>
        </p:nvSpPr>
        <p:spPr/>
        <p:txBody>
          <a:bodyPr/>
          <a:lstStyle/>
          <a:p>
            <a:pPr>
              <a:lnSpc>
                <a:spcPct val="100000"/>
              </a:lnSpc>
            </a:pPr>
            <a:r>
              <a:rPr lang="zh-CN" altLang="en-US" sz="2800">
                <a:solidFill>
                  <a:srgbClr val="D60093"/>
                </a:solidFill>
              </a:rPr>
              <a:t>检查点记录的内容</a:t>
            </a:r>
            <a:endParaRPr lang="en-US" altLang="zh-CN" sz="2800">
              <a:solidFill>
                <a:srgbClr val="D60093"/>
              </a:solidFill>
            </a:endParaRPr>
          </a:p>
          <a:p>
            <a:pPr lvl="1">
              <a:lnSpc>
                <a:spcPct val="100000"/>
              </a:lnSpc>
            </a:pPr>
            <a:r>
              <a:rPr lang="zh-CN" altLang="en-US">
                <a:solidFill>
                  <a:srgbClr val="0000FF"/>
                </a:solidFill>
              </a:rPr>
              <a:t>建立检查点时刻所有正在执行的事务清单</a:t>
            </a:r>
            <a:endParaRPr lang="en-US" altLang="zh-CN">
              <a:solidFill>
                <a:srgbClr val="0000FF"/>
              </a:solidFill>
            </a:endParaRPr>
          </a:p>
          <a:p>
            <a:pPr lvl="1">
              <a:lnSpc>
                <a:spcPct val="100000"/>
              </a:lnSpc>
            </a:pPr>
            <a:r>
              <a:rPr lang="zh-CN" altLang="en-US">
                <a:solidFill>
                  <a:srgbClr val="0000FF"/>
                </a:solidFill>
              </a:rPr>
              <a:t>这些事务最近一个日志记录的地址</a:t>
            </a:r>
            <a:endParaRPr lang="en-US" altLang="zh-CN">
              <a:solidFill>
                <a:srgbClr val="0000FF"/>
              </a:solidFill>
            </a:endParaRPr>
          </a:p>
          <a:p>
            <a:pPr lvl="1">
              <a:lnSpc>
                <a:spcPct val="100000"/>
              </a:lnSpc>
            </a:pPr>
            <a:endParaRPr lang="en-US" altLang="zh-CN" sz="800">
              <a:solidFill>
                <a:srgbClr val="0000FF"/>
              </a:solidFill>
            </a:endParaRPr>
          </a:p>
          <a:p>
            <a:pPr>
              <a:lnSpc>
                <a:spcPct val="100000"/>
              </a:lnSpc>
            </a:pPr>
            <a:r>
              <a:rPr lang="zh-CN" altLang="en-US" sz="2800">
                <a:solidFill>
                  <a:srgbClr val="D60093"/>
                </a:solidFill>
              </a:rPr>
              <a:t>重新开始文件</a:t>
            </a:r>
            <a:endParaRPr lang="en-US" altLang="zh-CN" sz="2800">
              <a:solidFill>
                <a:srgbClr val="D60093"/>
              </a:solidFill>
            </a:endParaRPr>
          </a:p>
          <a:p>
            <a:pPr lvl="1">
              <a:lnSpc>
                <a:spcPct val="100000"/>
              </a:lnSpc>
            </a:pPr>
            <a:r>
              <a:rPr lang="zh-CN" altLang="en-US">
                <a:solidFill>
                  <a:srgbClr val="0000FF"/>
                </a:solidFill>
              </a:rPr>
              <a:t>重新开始文件用来记录各个检查点记录在日志文件中的地址</a:t>
            </a:r>
          </a:p>
          <a:p>
            <a:endParaRPr lang="zh-CN" altLang="en-US"/>
          </a:p>
        </p:txBody>
      </p:sp>
      <p:sp>
        <p:nvSpPr>
          <p:cNvPr id="4" name="灯片编号占位符 3">
            <a:extLst>
              <a:ext uri="{FF2B5EF4-FFF2-40B4-BE49-F238E27FC236}">
                <a16:creationId xmlns:a16="http://schemas.microsoft.com/office/drawing/2014/main" id="{66BF6E8E-154C-4E64-A1AE-FA21DEB95457}"/>
              </a:ext>
            </a:extLst>
          </p:cNvPr>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5" name="Picture 5" descr="103">
            <a:extLst>
              <a:ext uri="{FF2B5EF4-FFF2-40B4-BE49-F238E27FC236}">
                <a16:creationId xmlns:a16="http://schemas.microsoft.com/office/drawing/2014/main" id="{A3C615B8-7A5E-48D7-91B4-4308801722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0191" y="3666996"/>
            <a:ext cx="6344392" cy="27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06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C3EED-A0B7-4289-A979-02CDA28812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F40A3A-E237-4772-989C-F677D9BEE89B}"/>
              </a:ext>
            </a:extLst>
          </p:cNvPr>
          <p:cNvSpPr>
            <a:spLocks noGrp="1"/>
          </p:cNvSpPr>
          <p:nvPr>
            <p:ph idx="1"/>
          </p:nvPr>
        </p:nvSpPr>
        <p:spPr/>
        <p:txBody>
          <a:bodyPr>
            <a:normAutofit/>
          </a:bodyPr>
          <a:lstStyle/>
          <a:p>
            <a:r>
              <a:rPr lang="zh-CN" altLang="en-US">
                <a:solidFill>
                  <a:srgbClr val="FF0000"/>
                </a:solidFill>
              </a:rPr>
              <a:t>动态维护日志文件的方法</a:t>
            </a:r>
          </a:p>
          <a:p>
            <a:pPr lvl="1"/>
            <a:r>
              <a:rPr lang="zh-CN" altLang="en-US"/>
              <a:t>周期性地执行如下操作：</a:t>
            </a:r>
            <a:r>
              <a:rPr lang="zh-CN" altLang="en-US">
                <a:solidFill>
                  <a:srgbClr val="0000FF"/>
                </a:solidFill>
              </a:rPr>
              <a:t>建立检查点、保存数据库状态</a:t>
            </a:r>
            <a:endParaRPr lang="en-US" altLang="zh-CN">
              <a:solidFill>
                <a:srgbClr val="0000FF"/>
              </a:solidFill>
            </a:endParaRPr>
          </a:p>
          <a:p>
            <a:pPr lvl="1"/>
            <a:endParaRPr lang="en-US" altLang="zh-CN" sz="800">
              <a:solidFill>
                <a:srgbClr val="0000FF"/>
              </a:solidFill>
            </a:endParaRPr>
          </a:p>
          <a:p>
            <a:pPr lvl="1"/>
            <a:r>
              <a:rPr lang="zh-CN" altLang="en-US"/>
              <a:t>具体步骤如下：</a:t>
            </a:r>
            <a:endParaRPr lang="en-US" altLang="zh-CN"/>
          </a:p>
          <a:p>
            <a:pPr marL="1252538" lvl="2" indent="-358775">
              <a:buFont typeface="+mj-lt"/>
              <a:buAutoNum type="arabicPeriod"/>
            </a:pPr>
            <a:r>
              <a:rPr lang="zh-CN" altLang="en-US"/>
              <a:t>将当前日志缓冲区中的所有日志记录写入磁盘的日志文件上</a:t>
            </a:r>
            <a:endParaRPr lang="en-US" altLang="zh-CN"/>
          </a:p>
          <a:p>
            <a:pPr marL="1252538" lvl="2" indent="-358775">
              <a:buFont typeface="+mj-lt"/>
              <a:buAutoNum type="arabicPeriod"/>
            </a:pPr>
            <a:r>
              <a:rPr lang="zh-CN" altLang="en-US"/>
              <a:t>在日志文件中写入一个检查点记录</a:t>
            </a:r>
            <a:endParaRPr lang="en-US" altLang="zh-CN"/>
          </a:p>
          <a:p>
            <a:pPr marL="1252538" lvl="2" indent="-358775">
              <a:buFont typeface="+mj-lt"/>
              <a:buAutoNum type="arabicPeriod"/>
            </a:pPr>
            <a:r>
              <a:rPr lang="zh-CN" altLang="en-US"/>
              <a:t>将当前数据缓冲区的所有数据记录写入磁盘的数据库中</a:t>
            </a:r>
            <a:endParaRPr lang="en-US" altLang="zh-CN"/>
          </a:p>
          <a:p>
            <a:pPr marL="1252538" lvl="2" indent="-358775">
              <a:buFont typeface="+mj-lt"/>
              <a:buAutoNum type="arabicPeriod"/>
            </a:pPr>
            <a:r>
              <a:rPr lang="zh-CN" altLang="en-US"/>
              <a:t>把检查点记录在日志文件中的地址写入一个重新开始文件</a:t>
            </a:r>
            <a:endParaRPr lang="en-US" altLang="zh-CN"/>
          </a:p>
          <a:p>
            <a:pPr marL="622300" lvl="2" indent="0">
              <a:buNone/>
            </a:pPr>
            <a:endParaRPr lang="en-US" altLang="zh-CN" sz="800"/>
          </a:p>
          <a:p>
            <a:r>
              <a:rPr lang="zh-CN" altLang="en-US">
                <a:solidFill>
                  <a:srgbClr val="FF0000"/>
                </a:solidFill>
              </a:rPr>
              <a:t>恢复子系统建立检查点的一般方法</a:t>
            </a:r>
            <a:endParaRPr lang="en-US" altLang="zh-CN">
              <a:solidFill>
                <a:srgbClr val="FF0000"/>
              </a:solidFill>
            </a:endParaRPr>
          </a:p>
          <a:p>
            <a:pPr lvl="2"/>
            <a:r>
              <a:rPr lang="zh-CN" altLang="en-US" sz="2200">
                <a:solidFill>
                  <a:srgbClr val="FF0000"/>
                </a:solidFill>
              </a:rPr>
              <a:t>定期</a:t>
            </a:r>
            <a:r>
              <a:rPr lang="zh-CN" altLang="en-US" sz="2200"/>
              <a:t>：按预定的一个时间间隔建立。如每隔一小时建立一个检查点</a:t>
            </a:r>
            <a:endParaRPr lang="en-US" altLang="zh-CN" sz="2200"/>
          </a:p>
          <a:p>
            <a:pPr lvl="2"/>
            <a:r>
              <a:rPr lang="zh-CN" altLang="en-US" sz="2200">
                <a:solidFill>
                  <a:srgbClr val="FF0000"/>
                </a:solidFill>
              </a:rPr>
              <a:t>不定期</a:t>
            </a:r>
            <a:r>
              <a:rPr lang="zh-CN" altLang="en-US" sz="2200"/>
              <a:t>：按照某种规则建立。如日志文件已写满一半建立一个检查点</a:t>
            </a:r>
          </a:p>
        </p:txBody>
      </p:sp>
      <p:sp>
        <p:nvSpPr>
          <p:cNvPr id="4" name="灯片编号占位符 3">
            <a:extLst>
              <a:ext uri="{FF2B5EF4-FFF2-40B4-BE49-F238E27FC236}">
                <a16:creationId xmlns:a16="http://schemas.microsoft.com/office/drawing/2014/main" id="{F3F2D751-1EDD-4E7D-B825-A407083B36CD}"/>
              </a:ext>
            </a:extLst>
          </p:cNvPr>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4246355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5C7AC-FFC3-4CD4-88AF-33709BE75C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C89EBE4-06BC-4C38-B750-941361F2B11F}"/>
              </a:ext>
            </a:extLst>
          </p:cNvPr>
          <p:cNvSpPr>
            <a:spLocks noGrp="1"/>
          </p:cNvSpPr>
          <p:nvPr>
            <p:ph idx="1"/>
          </p:nvPr>
        </p:nvSpPr>
        <p:spPr/>
        <p:txBody>
          <a:bodyPr/>
          <a:lstStyle/>
          <a:p>
            <a:pPr>
              <a:lnSpc>
                <a:spcPct val="130000"/>
              </a:lnSpc>
            </a:pPr>
            <a:r>
              <a:rPr lang="zh-CN" altLang="en-US">
                <a:solidFill>
                  <a:srgbClr val="FF0000"/>
                </a:solidFill>
              </a:rPr>
              <a:t>利用检查点的恢复策略：</a:t>
            </a:r>
          </a:p>
          <a:p>
            <a:pPr lvl="1">
              <a:lnSpc>
                <a:spcPct val="130000"/>
              </a:lnSpc>
            </a:pPr>
            <a:r>
              <a:rPr lang="zh-CN" altLang="en-US">
                <a:solidFill>
                  <a:srgbClr val="0000FF"/>
                </a:solidFill>
              </a:rPr>
              <a:t>使用检查点方法可以改善恢复效率</a:t>
            </a:r>
          </a:p>
          <a:p>
            <a:pPr lvl="2">
              <a:lnSpc>
                <a:spcPct val="130000"/>
              </a:lnSpc>
            </a:pPr>
            <a:r>
              <a:rPr lang="zh-CN" altLang="en-US"/>
              <a:t>当事务</a:t>
            </a:r>
            <a:r>
              <a:rPr lang="en-US" altLang="zh-CN"/>
              <a:t>T</a:t>
            </a:r>
            <a:r>
              <a:rPr lang="zh-CN" altLang="en-US"/>
              <a:t>在一个</a:t>
            </a:r>
            <a:r>
              <a:rPr lang="zh-CN" altLang="en-US">
                <a:solidFill>
                  <a:srgbClr val="FF0000"/>
                </a:solidFill>
              </a:rPr>
              <a:t>检查点之前提交</a:t>
            </a:r>
            <a:r>
              <a:rPr lang="zh-CN" altLang="en-US"/>
              <a:t>，</a:t>
            </a:r>
            <a:r>
              <a:rPr lang="en-US" altLang="zh-CN"/>
              <a:t>T</a:t>
            </a:r>
            <a:r>
              <a:rPr lang="zh-CN" altLang="en-US"/>
              <a:t>对数据库所做的</a:t>
            </a:r>
            <a:r>
              <a:rPr lang="zh-CN" altLang="en-US">
                <a:solidFill>
                  <a:srgbClr val="FF0000"/>
                </a:solidFill>
              </a:rPr>
              <a:t>修改一定都已写入数据库</a:t>
            </a:r>
            <a:r>
              <a:rPr lang="zh-CN" altLang="en-US"/>
              <a:t>，</a:t>
            </a:r>
            <a:r>
              <a:rPr lang="zh-CN" altLang="en-US">
                <a:solidFill>
                  <a:srgbClr val="FF0000"/>
                </a:solidFill>
              </a:rPr>
              <a:t>写入时间</a:t>
            </a:r>
            <a:r>
              <a:rPr lang="zh-CN" altLang="en-US"/>
              <a:t>是</a:t>
            </a:r>
            <a:r>
              <a:rPr lang="zh-CN" altLang="en-US">
                <a:solidFill>
                  <a:srgbClr val="FF0000"/>
                </a:solidFill>
              </a:rPr>
              <a:t>在这个检查点建立之前</a:t>
            </a:r>
            <a:r>
              <a:rPr lang="zh-CN" altLang="en-US"/>
              <a:t>或在</a:t>
            </a:r>
            <a:r>
              <a:rPr lang="zh-CN" altLang="en-US">
                <a:solidFill>
                  <a:srgbClr val="FF0000"/>
                </a:solidFill>
              </a:rPr>
              <a:t>这个检查点建立之时</a:t>
            </a:r>
            <a:r>
              <a:rPr lang="zh-CN" altLang="en-US"/>
              <a:t>，</a:t>
            </a:r>
            <a:endParaRPr lang="en-US" altLang="zh-CN"/>
          </a:p>
          <a:p>
            <a:pPr lvl="2">
              <a:lnSpc>
                <a:spcPct val="130000"/>
              </a:lnSpc>
            </a:pPr>
            <a:r>
              <a:rPr lang="zh-CN" altLang="en-US"/>
              <a:t>这样，在进行恢复处理时，</a:t>
            </a:r>
            <a:r>
              <a:rPr lang="zh-CN" altLang="en-US">
                <a:solidFill>
                  <a:srgbClr val="FF0000"/>
                </a:solidFill>
              </a:rPr>
              <a:t>没有必要对事务</a:t>
            </a:r>
            <a:r>
              <a:rPr lang="en-US" altLang="zh-CN">
                <a:solidFill>
                  <a:srgbClr val="FF0000"/>
                </a:solidFill>
              </a:rPr>
              <a:t>T</a:t>
            </a:r>
            <a:r>
              <a:rPr lang="zh-CN" altLang="en-US">
                <a:solidFill>
                  <a:srgbClr val="FF0000"/>
                </a:solidFill>
              </a:rPr>
              <a:t>执行重做操作</a:t>
            </a:r>
            <a:endParaRPr lang="en-US" altLang="zh-CN">
              <a:solidFill>
                <a:srgbClr val="FF0000"/>
              </a:solidFill>
            </a:endParaRPr>
          </a:p>
          <a:p>
            <a:pPr>
              <a:lnSpc>
                <a:spcPct val="130000"/>
              </a:lnSpc>
            </a:pPr>
            <a:endParaRPr lang="zh-CN" altLang="en-US"/>
          </a:p>
        </p:txBody>
      </p:sp>
      <p:sp>
        <p:nvSpPr>
          <p:cNvPr id="4" name="灯片编号占位符 3">
            <a:extLst>
              <a:ext uri="{FF2B5EF4-FFF2-40B4-BE49-F238E27FC236}">
                <a16:creationId xmlns:a16="http://schemas.microsoft.com/office/drawing/2014/main" id="{E7D03799-2A3D-46A5-890B-B25443E9616D}"/>
              </a:ext>
            </a:extLst>
          </p:cNvPr>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2627308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C8941-B4C9-41A4-AA34-D01C30E7C370}"/>
              </a:ext>
            </a:extLst>
          </p:cNvPr>
          <p:cNvSpPr>
            <a:spLocks noGrp="1"/>
          </p:cNvSpPr>
          <p:nvPr>
            <p:ph type="title"/>
          </p:nvPr>
        </p:nvSpPr>
        <p:spPr/>
        <p:txBody>
          <a:bodyPr/>
          <a:lstStyle/>
          <a:p>
            <a:r>
              <a:rPr lang="en-US" altLang="zh-CN"/>
              <a:t>openGauss</a:t>
            </a:r>
            <a:r>
              <a:rPr lang="zh-CN" altLang="en-US"/>
              <a:t>的检查点</a:t>
            </a:r>
          </a:p>
        </p:txBody>
      </p:sp>
      <p:sp>
        <p:nvSpPr>
          <p:cNvPr id="3" name="内容占位符 2">
            <a:extLst>
              <a:ext uri="{FF2B5EF4-FFF2-40B4-BE49-F238E27FC236}">
                <a16:creationId xmlns:a16="http://schemas.microsoft.com/office/drawing/2014/main" id="{235F1A18-E6CA-4C81-A64C-E8613BF55EE7}"/>
              </a:ext>
            </a:extLst>
          </p:cNvPr>
          <p:cNvSpPr>
            <a:spLocks noGrp="1"/>
          </p:cNvSpPr>
          <p:nvPr>
            <p:ph idx="1"/>
          </p:nvPr>
        </p:nvSpPr>
        <p:spPr/>
        <p:txBody>
          <a:bodyPr/>
          <a:lstStyle/>
          <a:p>
            <a:r>
              <a:rPr lang="zh-CN" altLang="en-US"/>
              <a:t>官网：</a:t>
            </a:r>
            <a:endParaRPr lang="en-US" altLang="zh-CN"/>
          </a:p>
          <a:p>
            <a:pPr marL="289225" lvl="1" indent="0">
              <a:buNone/>
            </a:pPr>
            <a:r>
              <a:rPr lang="en-US" altLang="zh-CN" sz="1400">
                <a:hlinkClick r:id="rId2"/>
              </a:rPr>
              <a:t>https://www.opengauss.org/zh/docs/3.1.0/docs/Developerguide/%E6%A3%80%E6%9F%A5%E7%82%B9.html</a:t>
            </a:r>
            <a:endParaRPr lang="en-US" altLang="zh-CN" sz="1400"/>
          </a:p>
          <a:p>
            <a:endParaRPr lang="en-US" altLang="zh-CN"/>
          </a:p>
          <a:p>
            <a:r>
              <a:rPr lang="zh-CN" altLang="en-US"/>
              <a:t>墨天轮：</a:t>
            </a:r>
            <a:endParaRPr lang="en-US" altLang="zh-CN"/>
          </a:p>
          <a:p>
            <a:pPr marL="289225" lvl="1" indent="0">
              <a:buNone/>
            </a:pPr>
            <a:r>
              <a:rPr lang="en-US" altLang="zh-CN" sz="1400">
                <a:hlinkClick r:id="rId3"/>
              </a:rPr>
              <a:t>https://www.modb.pro/db/30794</a:t>
            </a:r>
            <a:endParaRPr lang="en-US" altLang="zh-CN" sz="1400"/>
          </a:p>
          <a:p>
            <a:pPr marL="289225" lvl="1" indent="0">
              <a:buNone/>
            </a:pPr>
            <a:r>
              <a:rPr lang="en-US" altLang="zh-CN" sz="1400">
                <a:hlinkClick r:id="rId4"/>
              </a:rPr>
              <a:t>https://www.modb.pro/db/214502</a:t>
            </a:r>
            <a:endParaRPr lang="en-US" altLang="zh-CN" sz="1400"/>
          </a:p>
          <a:p>
            <a:pPr marL="289225" lvl="1" indent="0">
              <a:buNone/>
            </a:pPr>
            <a:endParaRPr lang="en-US" altLang="zh-CN" sz="2400"/>
          </a:p>
          <a:p>
            <a:pPr lvl="1"/>
            <a:endParaRPr lang="zh-CN" altLang="en-US" sz="2400"/>
          </a:p>
        </p:txBody>
      </p:sp>
      <p:sp>
        <p:nvSpPr>
          <p:cNvPr id="4" name="灯片编号占位符 3">
            <a:extLst>
              <a:ext uri="{FF2B5EF4-FFF2-40B4-BE49-F238E27FC236}">
                <a16:creationId xmlns:a16="http://schemas.microsoft.com/office/drawing/2014/main" id="{47A8186E-8725-4976-9246-AAC0CBFE3E6A}"/>
              </a:ext>
            </a:extLst>
          </p:cNvPr>
          <p:cNvSpPr>
            <a:spLocks noGrp="1"/>
          </p:cNvSpPr>
          <p:nvPr>
            <p:ph type="sldNum" sz="quarter" idx="12"/>
          </p:nvPr>
        </p:nvSpPr>
        <p:spPr/>
        <p:txBody>
          <a:bodyPr/>
          <a:lstStyle/>
          <a:p>
            <a:fld id="{E63F6D5D-9733-4D44-9C56-AEFEDD5A4BA7}" type="slidenum">
              <a:rPr lang="en-US" smtClean="0"/>
              <a:pPr/>
              <a:t>46</a:t>
            </a:fld>
            <a:endParaRPr lang="en-US" dirty="0"/>
          </a:p>
        </p:txBody>
      </p:sp>
    </p:spTree>
    <p:extLst>
      <p:ext uri="{BB962C8B-B14F-4D97-AF65-F5344CB8AC3E}">
        <p14:creationId xmlns:p14="http://schemas.microsoft.com/office/powerpoint/2010/main" val="1493199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00B53-6C38-4EB9-A9AD-2CD19A7A8910}"/>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D06F082E-6B15-4D05-97F8-D2B406E78D88}"/>
              </a:ext>
            </a:extLst>
          </p:cNvPr>
          <p:cNvSpPr>
            <a:spLocks noGrp="1"/>
          </p:cNvSpPr>
          <p:nvPr>
            <p:ph type="sldNum" sz="quarter" idx="12"/>
          </p:nvPr>
        </p:nvSpPr>
        <p:spPr/>
        <p:txBody>
          <a:bodyPr/>
          <a:lstStyle/>
          <a:p>
            <a:fld id="{E63F6D5D-9733-4D44-9C56-AEFEDD5A4BA7}" type="slidenum">
              <a:rPr lang="en-US" smtClean="0"/>
              <a:pPr/>
              <a:t>47</a:t>
            </a:fld>
            <a:endParaRPr lang="en-US" dirty="0"/>
          </a:p>
        </p:txBody>
      </p:sp>
      <p:grpSp>
        <p:nvGrpSpPr>
          <p:cNvPr id="7" name="Group 4">
            <a:extLst>
              <a:ext uri="{FF2B5EF4-FFF2-40B4-BE49-F238E27FC236}">
                <a16:creationId xmlns:a16="http://schemas.microsoft.com/office/drawing/2014/main" id="{336A5FB7-EE27-4352-9349-BD720A7C2018}"/>
              </a:ext>
            </a:extLst>
          </p:cNvPr>
          <p:cNvGrpSpPr>
            <a:grpSpLocks/>
          </p:cNvGrpSpPr>
          <p:nvPr/>
        </p:nvGrpSpPr>
        <p:grpSpPr bwMode="auto">
          <a:xfrm>
            <a:off x="2590800" y="1272602"/>
            <a:ext cx="6858000" cy="4365625"/>
            <a:chOff x="0" y="0"/>
            <a:chExt cx="4320" cy="2750"/>
          </a:xfrm>
        </p:grpSpPr>
        <p:sp>
          <p:nvSpPr>
            <p:cNvPr id="8" name="Freeform 5">
              <a:extLst>
                <a:ext uri="{FF2B5EF4-FFF2-40B4-BE49-F238E27FC236}">
                  <a16:creationId xmlns:a16="http://schemas.microsoft.com/office/drawing/2014/main" id="{8FDDF764-D8EB-4A66-8D2D-7E1D141E6EE9}"/>
                </a:ext>
              </a:extLst>
            </p:cNvPr>
            <p:cNvSpPr>
              <a:spLocks/>
            </p:cNvSpPr>
            <p:nvPr/>
          </p:nvSpPr>
          <p:spPr bwMode="auto">
            <a:xfrm>
              <a:off x="1113" y="382"/>
              <a:ext cx="1" cy="2278"/>
            </a:xfrm>
            <a:custGeom>
              <a:avLst/>
              <a:gdLst>
                <a:gd name="T0" fmla="*/ 0 w 3"/>
                <a:gd name="T1" fmla="*/ 0 h 2423"/>
                <a:gd name="T2" fmla="*/ 0 w 3"/>
                <a:gd name="T3" fmla="*/ 705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9" name="Freeform 6">
              <a:extLst>
                <a:ext uri="{FF2B5EF4-FFF2-40B4-BE49-F238E27FC236}">
                  <a16:creationId xmlns:a16="http://schemas.microsoft.com/office/drawing/2014/main" id="{E20258EC-D915-4060-81B2-5413BEBE5E14}"/>
                </a:ext>
              </a:extLst>
            </p:cNvPr>
            <p:cNvSpPr>
              <a:spLocks/>
            </p:cNvSpPr>
            <p:nvPr/>
          </p:nvSpPr>
          <p:spPr bwMode="auto">
            <a:xfrm>
              <a:off x="3139" y="395"/>
              <a:ext cx="0" cy="2280"/>
            </a:xfrm>
            <a:custGeom>
              <a:avLst/>
              <a:gdLst>
                <a:gd name="T0" fmla="*/ 0 w 1"/>
                <a:gd name="T1" fmla="*/ 0 h 2423"/>
                <a:gd name="T2" fmla="*/ 0 w 1"/>
                <a:gd name="T3" fmla="*/ 718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0" name="Freeform 7">
              <a:extLst>
                <a:ext uri="{FF2B5EF4-FFF2-40B4-BE49-F238E27FC236}">
                  <a16:creationId xmlns:a16="http://schemas.microsoft.com/office/drawing/2014/main" id="{469D673B-0743-467D-9303-8729CDF998C2}"/>
                </a:ext>
              </a:extLst>
            </p:cNvPr>
            <p:cNvSpPr>
              <a:spLocks/>
            </p:cNvSpPr>
            <p:nvPr/>
          </p:nvSpPr>
          <p:spPr bwMode="auto">
            <a:xfrm>
              <a:off x="129" y="1352"/>
              <a:ext cx="1260" cy="1"/>
            </a:xfrm>
            <a:custGeom>
              <a:avLst/>
              <a:gdLst>
                <a:gd name="T0" fmla="*/ 0 w 1176"/>
                <a:gd name="T1" fmla="*/ 0 h 1"/>
                <a:gd name="T2" fmla="*/ 4671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1" name="Freeform 8">
              <a:extLst>
                <a:ext uri="{FF2B5EF4-FFF2-40B4-BE49-F238E27FC236}">
                  <a16:creationId xmlns:a16="http://schemas.microsoft.com/office/drawing/2014/main" id="{37C90018-8E5F-45AC-897A-88DE23C7A9F5}"/>
                </a:ext>
              </a:extLst>
            </p:cNvPr>
            <p:cNvSpPr>
              <a:spLocks/>
            </p:cNvSpPr>
            <p:nvPr/>
          </p:nvSpPr>
          <p:spPr bwMode="auto">
            <a:xfrm>
              <a:off x="133" y="1237"/>
              <a:ext cx="1" cy="98"/>
            </a:xfrm>
            <a:custGeom>
              <a:avLst/>
              <a:gdLst>
                <a:gd name="T0" fmla="*/ 0 w 4"/>
                <a:gd name="T1" fmla="*/ 0 h 105"/>
                <a:gd name="T2" fmla="*/ 0 w 4"/>
                <a:gd name="T3" fmla="*/ 27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2" name="Freeform 9">
              <a:extLst>
                <a:ext uri="{FF2B5EF4-FFF2-40B4-BE49-F238E27FC236}">
                  <a16:creationId xmlns:a16="http://schemas.microsoft.com/office/drawing/2014/main" id="{7CD482E4-B1FD-46EB-9FC6-625CB8AC5A4D}"/>
                </a:ext>
              </a:extLst>
            </p:cNvPr>
            <p:cNvSpPr>
              <a:spLocks/>
            </p:cNvSpPr>
            <p:nvPr/>
          </p:nvSpPr>
          <p:spPr bwMode="auto">
            <a:xfrm>
              <a:off x="1376" y="1207"/>
              <a:ext cx="1" cy="145"/>
            </a:xfrm>
            <a:custGeom>
              <a:avLst/>
              <a:gdLst>
                <a:gd name="T0" fmla="*/ 0 w 1"/>
                <a:gd name="T1" fmla="*/ 0 h 120"/>
                <a:gd name="T2" fmla="*/ 0 w 1"/>
                <a:gd name="T3" fmla="*/ 5268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3" name="Line 10">
              <a:extLst>
                <a:ext uri="{FF2B5EF4-FFF2-40B4-BE49-F238E27FC236}">
                  <a16:creationId xmlns:a16="http://schemas.microsoft.com/office/drawing/2014/main" id="{57D6572F-6417-456D-8735-7148C562A35A}"/>
                </a:ext>
              </a:extLst>
            </p:cNvPr>
            <p:cNvSpPr>
              <a:spLocks noChangeShapeType="1"/>
            </p:cNvSpPr>
            <p:nvPr/>
          </p:nvSpPr>
          <p:spPr bwMode="auto">
            <a:xfrm>
              <a:off x="514" y="1721"/>
              <a:ext cx="26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1">
              <a:extLst>
                <a:ext uri="{FF2B5EF4-FFF2-40B4-BE49-F238E27FC236}">
                  <a16:creationId xmlns:a16="http://schemas.microsoft.com/office/drawing/2014/main" id="{24E2C2C7-02DD-4350-8C89-4D2A6A566F40}"/>
                </a:ext>
              </a:extLst>
            </p:cNvPr>
            <p:cNvSpPr>
              <a:spLocks noChangeShapeType="1"/>
            </p:cNvSpPr>
            <p:nvPr/>
          </p:nvSpPr>
          <p:spPr bwMode="auto">
            <a:xfrm>
              <a:off x="3136" y="1721"/>
              <a:ext cx="5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Freeform 12">
              <a:extLst>
                <a:ext uri="{FF2B5EF4-FFF2-40B4-BE49-F238E27FC236}">
                  <a16:creationId xmlns:a16="http://schemas.microsoft.com/office/drawing/2014/main" id="{6ADCD5BC-8DBC-4E8B-B057-6B4E5E98DF2F}"/>
                </a:ext>
              </a:extLst>
            </p:cNvPr>
            <p:cNvSpPr>
              <a:spLocks/>
            </p:cNvSpPr>
            <p:nvPr/>
          </p:nvSpPr>
          <p:spPr bwMode="auto">
            <a:xfrm>
              <a:off x="3715" y="1616"/>
              <a:ext cx="1" cy="104"/>
            </a:xfrm>
            <a:custGeom>
              <a:avLst/>
              <a:gdLst>
                <a:gd name="T0" fmla="*/ 0 w 1"/>
                <a:gd name="T1" fmla="*/ 0 h 111"/>
                <a:gd name="T2" fmla="*/ 0 w 1"/>
                <a:gd name="T3" fmla="*/ 31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6" name="Line 13">
              <a:extLst>
                <a:ext uri="{FF2B5EF4-FFF2-40B4-BE49-F238E27FC236}">
                  <a16:creationId xmlns:a16="http://schemas.microsoft.com/office/drawing/2014/main" id="{2BF8E6FB-232A-499E-B1E0-C4C46D0E7749}"/>
                </a:ext>
              </a:extLst>
            </p:cNvPr>
            <p:cNvSpPr>
              <a:spLocks noChangeShapeType="1"/>
            </p:cNvSpPr>
            <p:nvPr/>
          </p:nvSpPr>
          <p:spPr bwMode="auto">
            <a:xfrm>
              <a:off x="516" y="1611"/>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Freeform 14">
              <a:extLst>
                <a:ext uri="{FF2B5EF4-FFF2-40B4-BE49-F238E27FC236}">
                  <a16:creationId xmlns:a16="http://schemas.microsoft.com/office/drawing/2014/main" id="{87D030A9-B88C-4CBD-875C-1752621A886E}"/>
                </a:ext>
              </a:extLst>
            </p:cNvPr>
            <p:cNvSpPr>
              <a:spLocks/>
            </p:cNvSpPr>
            <p:nvPr/>
          </p:nvSpPr>
          <p:spPr bwMode="auto">
            <a:xfrm>
              <a:off x="1229" y="2126"/>
              <a:ext cx="1109" cy="5"/>
            </a:xfrm>
            <a:custGeom>
              <a:avLst/>
              <a:gdLst>
                <a:gd name="T0" fmla="*/ 0 w 1465"/>
                <a:gd name="T1" fmla="*/ 5 h 5"/>
                <a:gd name="T2" fmla="*/ 6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8" name="Freeform 15">
              <a:extLst>
                <a:ext uri="{FF2B5EF4-FFF2-40B4-BE49-F238E27FC236}">
                  <a16:creationId xmlns:a16="http://schemas.microsoft.com/office/drawing/2014/main" id="{1113D83D-A454-4F34-9A8B-1844A5A93865}"/>
                </a:ext>
              </a:extLst>
            </p:cNvPr>
            <p:cNvSpPr>
              <a:spLocks/>
            </p:cNvSpPr>
            <p:nvPr/>
          </p:nvSpPr>
          <p:spPr bwMode="auto">
            <a:xfrm>
              <a:off x="1221" y="2023"/>
              <a:ext cx="2" cy="108"/>
            </a:xfrm>
            <a:custGeom>
              <a:avLst/>
              <a:gdLst>
                <a:gd name="T0" fmla="*/ 1 w 4"/>
                <a:gd name="T1" fmla="*/ 0 h 115"/>
                <a:gd name="T2" fmla="*/ 0 w 4"/>
                <a:gd name="T3" fmla="*/ 33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9" name="Freeform 16">
              <a:extLst>
                <a:ext uri="{FF2B5EF4-FFF2-40B4-BE49-F238E27FC236}">
                  <a16:creationId xmlns:a16="http://schemas.microsoft.com/office/drawing/2014/main" id="{E3546C39-3E96-450F-A03C-1D2C9CDE0422}"/>
                </a:ext>
              </a:extLst>
            </p:cNvPr>
            <p:cNvSpPr>
              <a:spLocks/>
            </p:cNvSpPr>
            <p:nvPr/>
          </p:nvSpPr>
          <p:spPr bwMode="auto">
            <a:xfrm>
              <a:off x="2342" y="2041"/>
              <a:ext cx="1" cy="90"/>
            </a:xfrm>
            <a:custGeom>
              <a:avLst/>
              <a:gdLst>
                <a:gd name="T0" fmla="*/ 0 w 1"/>
                <a:gd name="T1" fmla="*/ 0 h 95"/>
                <a:gd name="T2" fmla="*/ 1 w 1"/>
                <a:gd name="T3" fmla="*/ 33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20" name="Line 17">
              <a:extLst>
                <a:ext uri="{FF2B5EF4-FFF2-40B4-BE49-F238E27FC236}">
                  <a16:creationId xmlns:a16="http://schemas.microsoft.com/office/drawing/2014/main" id="{2BD9DCF0-2A5F-4E9D-97AC-7E538589188E}"/>
                </a:ext>
              </a:extLst>
            </p:cNvPr>
            <p:cNvSpPr>
              <a:spLocks noChangeShapeType="1"/>
            </p:cNvSpPr>
            <p:nvPr/>
          </p:nvSpPr>
          <p:spPr bwMode="auto">
            <a:xfrm>
              <a:off x="1697" y="2559"/>
              <a:ext cx="1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8">
              <a:extLst>
                <a:ext uri="{FF2B5EF4-FFF2-40B4-BE49-F238E27FC236}">
                  <a16:creationId xmlns:a16="http://schemas.microsoft.com/office/drawing/2014/main" id="{3BA189DC-5A92-4B15-B126-1452D2018199}"/>
                </a:ext>
              </a:extLst>
            </p:cNvPr>
            <p:cNvSpPr>
              <a:spLocks noChangeShapeType="1"/>
            </p:cNvSpPr>
            <p:nvPr/>
          </p:nvSpPr>
          <p:spPr bwMode="auto">
            <a:xfrm>
              <a:off x="1697" y="2446"/>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Freeform 19">
              <a:extLst>
                <a:ext uri="{FF2B5EF4-FFF2-40B4-BE49-F238E27FC236}">
                  <a16:creationId xmlns:a16="http://schemas.microsoft.com/office/drawing/2014/main" id="{F6A998D8-2EE8-4745-965A-F2EAEF73C9E0}"/>
                </a:ext>
              </a:extLst>
            </p:cNvPr>
            <p:cNvSpPr>
              <a:spLocks/>
            </p:cNvSpPr>
            <p:nvPr/>
          </p:nvSpPr>
          <p:spPr bwMode="auto">
            <a:xfrm>
              <a:off x="3495" y="2464"/>
              <a:ext cx="0" cy="91"/>
            </a:xfrm>
            <a:custGeom>
              <a:avLst/>
              <a:gdLst>
                <a:gd name="T0" fmla="*/ 0 w 1"/>
                <a:gd name="T1" fmla="*/ 0 h 97"/>
                <a:gd name="T2" fmla="*/ 0 w 1"/>
                <a:gd name="T3" fmla="*/ 27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23" name="Line 20">
              <a:extLst>
                <a:ext uri="{FF2B5EF4-FFF2-40B4-BE49-F238E27FC236}">
                  <a16:creationId xmlns:a16="http://schemas.microsoft.com/office/drawing/2014/main" id="{1FEC6E40-2829-4777-9A43-503864FBC3E7}"/>
                </a:ext>
              </a:extLst>
            </p:cNvPr>
            <p:cNvSpPr>
              <a:spLocks noChangeShapeType="1"/>
            </p:cNvSpPr>
            <p:nvPr/>
          </p:nvSpPr>
          <p:spPr bwMode="auto">
            <a:xfrm>
              <a:off x="3211" y="2555"/>
              <a:ext cx="28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1">
              <a:extLst>
                <a:ext uri="{FF2B5EF4-FFF2-40B4-BE49-F238E27FC236}">
                  <a16:creationId xmlns:a16="http://schemas.microsoft.com/office/drawing/2014/main" id="{E972B30A-78C2-4DF9-9C96-3F0FDBA95B8F}"/>
                </a:ext>
              </a:extLst>
            </p:cNvPr>
            <p:cNvSpPr txBox="1">
              <a:spLocks noChangeArrowheads="1"/>
            </p:cNvSpPr>
            <p:nvPr/>
          </p:nvSpPr>
          <p:spPr bwMode="auto">
            <a:xfrm>
              <a:off x="741" y="0"/>
              <a:ext cx="89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en-US" altLang="zh-CN" b="1">
                  <a:solidFill>
                    <a:srgbClr val="0000FF"/>
                  </a:solidFill>
                  <a:latin typeface="微软雅黑" panose="020B0503020204020204" pitchFamily="34" charset="-122"/>
                  <a:ea typeface="微软雅黑" panose="020B0503020204020204" pitchFamily="34" charset="-122"/>
                </a:rPr>
                <a:t>T</a:t>
              </a:r>
              <a:r>
                <a:rPr lang="en-US" altLang="zh-CN" b="1" baseline="-25000">
                  <a:solidFill>
                    <a:srgbClr val="0000FF"/>
                  </a:solidFill>
                  <a:latin typeface="微软雅黑" panose="020B0503020204020204" pitchFamily="34" charset="-122"/>
                  <a:ea typeface="微软雅黑" panose="020B0503020204020204" pitchFamily="34" charset="-122"/>
                </a:rPr>
                <a:t>c </a:t>
              </a:r>
              <a:r>
                <a:rPr lang="en-US" altLang="zh-CN" b="1">
                  <a:solidFill>
                    <a:srgbClr val="0000FF"/>
                  </a:solidFill>
                  <a:latin typeface="微软雅黑" panose="020B0503020204020204" pitchFamily="34" charset="-122"/>
                  <a:ea typeface="微软雅黑" panose="020B0503020204020204" pitchFamily="34" charset="-122"/>
                </a:rPr>
                <a:t>(</a:t>
              </a:r>
              <a:r>
                <a:rPr lang="zh-CN" altLang="en-US" b="1">
                  <a:solidFill>
                    <a:srgbClr val="0000FF"/>
                  </a:solidFill>
                  <a:latin typeface="微软雅黑" panose="020B0503020204020204" pitchFamily="34" charset="-122"/>
                  <a:ea typeface="微软雅黑" panose="020B0503020204020204" pitchFamily="34" charset="-122"/>
                </a:rPr>
                <a:t>检查点</a:t>
              </a:r>
              <a:r>
                <a:rPr lang="en-US" altLang="zh-CN" b="1">
                  <a:solidFill>
                    <a:srgbClr val="0000FF"/>
                  </a:solidFill>
                  <a:latin typeface="微软雅黑" panose="020B0503020204020204" pitchFamily="34" charset="-122"/>
                  <a:ea typeface="微软雅黑" panose="020B0503020204020204" pitchFamily="34" charset="-122"/>
                </a:rPr>
                <a:t>)</a:t>
              </a:r>
            </a:p>
          </p:txBody>
        </p:sp>
        <p:sp>
          <p:nvSpPr>
            <p:cNvPr id="25" name="Text Box 22">
              <a:extLst>
                <a:ext uri="{FF2B5EF4-FFF2-40B4-BE49-F238E27FC236}">
                  <a16:creationId xmlns:a16="http://schemas.microsoft.com/office/drawing/2014/main" id="{5D77F230-DCD7-4816-A5BD-3626AB53B9BC}"/>
                </a:ext>
              </a:extLst>
            </p:cNvPr>
            <p:cNvSpPr txBox="1">
              <a:spLocks noChangeArrowheads="1"/>
            </p:cNvSpPr>
            <p:nvPr/>
          </p:nvSpPr>
          <p:spPr bwMode="auto">
            <a:xfrm>
              <a:off x="2728" y="15"/>
              <a:ext cx="98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en-US" altLang="zh-CN" b="1">
                  <a:solidFill>
                    <a:srgbClr val="0000FF"/>
                  </a:solidFill>
                  <a:latin typeface="微软雅黑" panose="020B0503020204020204" pitchFamily="34" charset="-122"/>
                  <a:ea typeface="微软雅黑" panose="020B0503020204020204" pitchFamily="34" charset="-122"/>
                </a:rPr>
                <a:t>T</a:t>
              </a:r>
              <a:r>
                <a:rPr lang="en-US" altLang="zh-CN" b="1" baseline="-25000">
                  <a:solidFill>
                    <a:srgbClr val="0000FF"/>
                  </a:solidFill>
                  <a:latin typeface="微软雅黑" panose="020B0503020204020204" pitchFamily="34" charset="-122"/>
                  <a:ea typeface="微软雅黑" panose="020B0503020204020204" pitchFamily="34" charset="-122"/>
                </a:rPr>
                <a:t>f </a:t>
              </a:r>
              <a:r>
                <a:rPr lang="en-US" altLang="zh-CN" b="1">
                  <a:solidFill>
                    <a:srgbClr val="0000FF"/>
                  </a:solidFill>
                  <a:latin typeface="微软雅黑" panose="020B0503020204020204" pitchFamily="34" charset="-122"/>
                  <a:ea typeface="微软雅黑" panose="020B0503020204020204" pitchFamily="34" charset="-122"/>
                </a:rPr>
                <a:t>(</a:t>
              </a:r>
              <a:r>
                <a:rPr lang="zh-CN" altLang="en-US" b="1">
                  <a:solidFill>
                    <a:srgbClr val="0000FF"/>
                  </a:solidFill>
                  <a:latin typeface="微软雅黑" panose="020B0503020204020204" pitchFamily="34" charset="-122"/>
                  <a:ea typeface="微软雅黑" panose="020B0503020204020204" pitchFamily="34" charset="-122"/>
                </a:rPr>
                <a:t>系统故障</a:t>
              </a:r>
              <a:r>
                <a:rPr lang="en-US" altLang="zh-CN" b="1">
                  <a:solidFill>
                    <a:srgbClr val="0000FF"/>
                  </a:solidFill>
                  <a:latin typeface="微软雅黑" panose="020B0503020204020204" pitchFamily="34" charset="-122"/>
                  <a:ea typeface="微软雅黑" panose="020B0503020204020204" pitchFamily="34" charset="-122"/>
                </a:rPr>
                <a:t>)</a:t>
              </a:r>
            </a:p>
          </p:txBody>
        </p:sp>
        <p:sp>
          <p:nvSpPr>
            <p:cNvPr id="26" name="Text Box 23">
              <a:extLst>
                <a:ext uri="{FF2B5EF4-FFF2-40B4-BE49-F238E27FC236}">
                  <a16:creationId xmlns:a16="http://schemas.microsoft.com/office/drawing/2014/main" id="{691C4624-4534-4F27-B490-B372A45DF9B8}"/>
                </a:ext>
              </a:extLst>
            </p:cNvPr>
            <p:cNvSpPr txBox="1">
              <a:spLocks noChangeArrowheads="1"/>
            </p:cNvSpPr>
            <p:nvPr/>
          </p:nvSpPr>
          <p:spPr bwMode="auto">
            <a:xfrm>
              <a:off x="1337" y="989"/>
              <a:ext cx="71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solidFill>
                    <a:srgbClr val="FF0000"/>
                  </a:solidFill>
                  <a:latin typeface="微软雅黑" panose="020B0503020204020204" pitchFamily="34" charset="-122"/>
                  <a:ea typeface="微软雅黑" panose="020B0503020204020204" pitchFamily="34" charset="-122"/>
                </a:rPr>
                <a:t> </a:t>
              </a:r>
              <a:r>
                <a:rPr lang="zh-CN" altLang="en-US" b="1">
                  <a:solidFill>
                    <a:srgbClr val="FF0000"/>
                  </a:solidFill>
                  <a:latin typeface="微软雅黑" panose="020B0503020204020204" pitchFamily="34" charset="-122"/>
                  <a:ea typeface="微软雅黑" panose="020B0503020204020204" pitchFamily="34" charset="-122"/>
                </a:rPr>
                <a:t>重做</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27" name="Text Box 24">
              <a:extLst>
                <a:ext uri="{FF2B5EF4-FFF2-40B4-BE49-F238E27FC236}">
                  <a16:creationId xmlns:a16="http://schemas.microsoft.com/office/drawing/2014/main" id="{C62AF85F-9E29-4002-96F9-01A21D286A34}"/>
                </a:ext>
              </a:extLst>
            </p:cNvPr>
            <p:cNvSpPr txBox="1">
              <a:spLocks noChangeArrowheads="1"/>
            </p:cNvSpPr>
            <p:nvPr/>
          </p:nvSpPr>
          <p:spPr bwMode="auto">
            <a:xfrm>
              <a:off x="3680" y="1383"/>
              <a:ext cx="64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zh-CN" altLang="en-US" b="1">
                  <a:solidFill>
                    <a:srgbClr val="FF0000"/>
                  </a:solidFill>
                  <a:latin typeface="微软雅黑" panose="020B0503020204020204" pitchFamily="34" charset="-122"/>
                  <a:ea typeface="微软雅黑" panose="020B0503020204020204" pitchFamily="34" charset="-122"/>
                </a:rPr>
                <a:t>撤销</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28" name="Text Box 25">
              <a:extLst>
                <a:ext uri="{FF2B5EF4-FFF2-40B4-BE49-F238E27FC236}">
                  <a16:creationId xmlns:a16="http://schemas.microsoft.com/office/drawing/2014/main" id="{0BBA476A-6826-415F-8D1D-1FF09895667A}"/>
                </a:ext>
              </a:extLst>
            </p:cNvPr>
            <p:cNvSpPr txBox="1">
              <a:spLocks noChangeArrowheads="1"/>
            </p:cNvSpPr>
            <p:nvPr/>
          </p:nvSpPr>
          <p:spPr bwMode="auto">
            <a:xfrm>
              <a:off x="3446" y="2210"/>
              <a:ext cx="58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zh-CN" altLang="en-US" b="1">
                  <a:solidFill>
                    <a:srgbClr val="FF0000"/>
                  </a:solidFill>
                  <a:latin typeface="微软雅黑" panose="020B0503020204020204" pitchFamily="34" charset="-122"/>
                  <a:ea typeface="微软雅黑" panose="020B0503020204020204" pitchFamily="34" charset="-122"/>
                </a:rPr>
                <a:t>撤销</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29" name="Text Box 26">
              <a:extLst>
                <a:ext uri="{FF2B5EF4-FFF2-40B4-BE49-F238E27FC236}">
                  <a16:creationId xmlns:a16="http://schemas.microsoft.com/office/drawing/2014/main" id="{BC62CA85-E991-4E31-9E9C-B6A68E71CBD3}"/>
                </a:ext>
              </a:extLst>
            </p:cNvPr>
            <p:cNvSpPr txBox="1">
              <a:spLocks noChangeArrowheads="1"/>
            </p:cNvSpPr>
            <p:nvPr/>
          </p:nvSpPr>
          <p:spPr bwMode="auto">
            <a:xfrm>
              <a:off x="2262" y="1806"/>
              <a:ext cx="71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solidFill>
                    <a:srgbClr val="FF0000"/>
                  </a:solidFill>
                  <a:latin typeface="微软雅黑" panose="020B0503020204020204" pitchFamily="34" charset="-122"/>
                  <a:ea typeface="微软雅黑" panose="020B0503020204020204" pitchFamily="34" charset="-122"/>
                </a:rPr>
                <a:t> </a:t>
              </a:r>
              <a:r>
                <a:rPr lang="zh-CN" altLang="en-US" b="1">
                  <a:solidFill>
                    <a:srgbClr val="FF0000"/>
                  </a:solidFill>
                  <a:latin typeface="微软雅黑" panose="020B0503020204020204" pitchFamily="34" charset="-122"/>
                  <a:ea typeface="微软雅黑" panose="020B0503020204020204" pitchFamily="34" charset="-122"/>
                </a:rPr>
                <a:t>重做</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30" name="Text Box 27">
              <a:extLst>
                <a:ext uri="{FF2B5EF4-FFF2-40B4-BE49-F238E27FC236}">
                  <a16:creationId xmlns:a16="http://schemas.microsoft.com/office/drawing/2014/main" id="{1CEF9CCA-6354-4850-B47E-E5ABB9F246C0}"/>
                </a:ext>
              </a:extLst>
            </p:cNvPr>
            <p:cNvSpPr txBox="1">
              <a:spLocks noChangeArrowheads="1"/>
            </p:cNvSpPr>
            <p:nvPr/>
          </p:nvSpPr>
          <p:spPr bwMode="auto">
            <a:xfrm>
              <a:off x="154" y="1047"/>
              <a:ext cx="46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2</a:t>
              </a:r>
              <a:endParaRPr lang="en-US" altLang="zh-CN" sz="1600" b="1">
                <a:latin typeface="Times New Roman" pitchFamily="18" charset="0"/>
              </a:endParaRPr>
            </a:p>
          </p:txBody>
        </p:sp>
        <p:sp>
          <p:nvSpPr>
            <p:cNvPr id="31" name="Text Box 28">
              <a:extLst>
                <a:ext uri="{FF2B5EF4-FFF2-40B4-BE49-F238E27FC236}">
                  <a16:creationId xmlns:a16="http://schemas.microsoft.com/office/drawing/2014/main" id="{403AD650-0A09-424C-A280-95E082A6FF5B}"/>
                </a:ext>
              </a:extLst>
            </p:cNvPr>
            <p:cNvSpPr txBox="1">
              <a:spLocks noChangeArrowheads="1"/>
            </p:cNvSpPr>
            <p:nvPr/>
          </p:nvSpPr>
          <p:spPr bwMode="auto">
            <a:xfrm>
              <a:off x="566" y="1454"/>
              <a:ext cx="71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sz="2000" b="1" dirty="0">
                  <a:latin typeface="Times New Roman" pitchFamily="18" charset="0"/>
                </a:rPr>
                <a:t>T</a:t>
              </a:r>
              <a:r>
                <a:rPr lang="en-US" altLang="zh-CN" sz="2000" b="1" baseline="-25000" dirty="0">
                  <a:latin typeface="Times New Roman" pitchFamily="18" charset="0"/>
                </a:rPr>
                <a:t>3</a:t>
              </a:r>
              <a:endParaRPr lang="en-US" altLang="zh-CN" sz="1600" b="1" dirty="0">
                <a:latin typeface="Times New Roman" pitchFamily="18" charset="0"/>
              </a:endParaRPr>
            </a:p>
          </p:txBody>
        </p:sp>
        <p:sp>
          <p:nvSpPr>
            <p:cNvPr id="32" name="Text Box 29">
              <a:extLst>
                <a:ext uri="{FF2B5EF4-FFF2-40B4-BE49-F238E27FC236}">
                  <a16:creationId xmlns:a16="http://schemas.microsoft.com/office/drawing/2014/main" id="{17824EB8-172F-417A-9342-6AE45926876C}"/>
                </a:ext>
              </a:extLst>
            </p:cNvPr>
            <p:cNvSpPr txBox="1">
              <a:spLocks noChangeArrowheads="1"/>
            </p:cNvSpPr>
            <p:nvPr/>
          </p:nvSpPr>
          <p:spPr bwMode="auto">
            <a:xfrm>
              <a:off x="1234" y="1803"/>
              <a:ext cx="71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4</a:t>
              </a:r>
              <a:endParaRPr lang="en-US" altLang="zh-CN" sz="1400" b="1">
                <a:latin typeface="Times New Roman" pitchFamily="18" charset="0"/>
              </a:endParaRPr>
            </a:p>
            <a:p>
              <a:pPr eaLnBrk="1" hangingPunct="1">
                <a:buSzPct val="100000"/>
                <a:buFont typeface="Wingdings" pitchFamily="2" charset="2"/>
                <a:buNone/>
              </a:pPr>
              <a:endParaRPr lang="en-US" altLang="zh-CN" sz="1400" b="1">
                <a:latin typeface="Times New Roman" pitchFamily="18" charset="0"/>
              </a:endParaRPr>
            </a:p>
          </p:txBody>
        </p:sp>
        <p:sp>
          <p:nvSpPr>
            <p:cNvPr id="33" name="Text Box 30">
              <a:extLst>
                <a:ext uri="{FF2B5EF4-FFF2-40B4-BE49-F238E27FC236}">
                  <a16:creationId xmlns:a16="http://schemas.microsoft.com/office/drawing/2014/main" id="{3A6B4FF3-65E7-451E-9B6E-B680FB3F3DB3}"/>
                </a:ext>
              </a:extLst>
            </p:cNvPr>
            <p:cNvSpPr txBox="1">
              <a:spLocks noChangeArrowheads="1"/>
            </p:cNvSpPr>
            <p:nvPr/>
          </p:nvSpPr>
          <p:spPr bwMode="auto">
            <a:xfrm>
              <a:off x="1731" y="2228"/>
              <a:ext cx="71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5</a:t>
              </a:r>
              <a:endParaRPr lang="en-US" altLang="zh-CN" sz="1400" b="1">
                <a:latin typeface="Times New Roman" pitchFamily="18" charset="0"/>
              </a:endParaRPr>
            </a:p>
          </p:txBody>
        </p:sp>
        <p:sp>
          <p:nvSpPr>
            <p:cNvPr id="34" name="Text Box 31">
              <a:extLst>
                <a:ext uri="{FF2B5EF4-FFF2-40B4-BE49-F238E27FC236}">
                  <a16:creationId xmlns:a16="http://schemas.microsoft.com/office/drawing/2014/main" id="{2E96D5C2-BCA4-481F-8C38-882246DB7660}"/>
                </a:ext>
              </a:extLst>
            </p:cNvPr>
            <p:cNvSpPr txBox="1">
              <a:spLocks noChangeArrowheads="1"/>
            </p:cNvSpPr>
            <p:nvPr/>
          </p:nvSpPr>
          <p:spPr bwMode="auto">
            <a:xfrm>
              <a:off x="317" y="590"/>
              <a:ext cx="89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zh-CN" altLang="en-US" b="1">
                  <a:solidFill>
                    <a:srgbClr val="FF0000"/>
                  </a:solidFill>
                  <a:latin typeface="微软雅黑" panose="020B0503020204020204" pitchFamily="34" charset="-122"/>
                  <a:ea typeface="微软雅黑" panose="020B0503020204020204" pitchFamily="34" charset="-122"/>
                </a:rPr>
                <a:t>不要重做</a:t>
              </a:r>
              <a:endParaRPr lang="en-US" altLang="zh-CN" sz="1600" b="1">
                <a:solidFill>
                  <a:srgbClr val="FF0000"/>
                </a:solidFill>
                <a:latin typeface="微软雅黑" panose="020B0503020204020204" pitchFamily="34" charset="-122"/>
                <a:ea typeface="微软雅黑" panose="020B0503020204020204" pitchFamily="34" charset="-122"/>
              </a:endParaRPr>
            </a:p>
          </p:txBody>
        </p:sp>
        <p:sp>
          <p:nvSpPr>
            <p:cNvPr id="35" name="Text Box 32">
              <a:extLst>
                <a:ext uri="{FF2B5EF4-FFF2-40B4-BE49-F238E27FC236}">
                  <a16:creationId xmlns:a16="http://schemas.microsoft.com/office/drawing/2014/main" id="{2D26D2DA-B547-41A1-B31B-C885A5BB589E}"/>
                </a:ext>
              </a:extLst>
            </p:cNvPr>
            <p:cNvSpPr txBox="1">
              <a:spLocks noChangeArrowheads="1"/>
            </p:cNvSpPr>
            <p:nvPr/>
          </p:nvSpPr>
          <p:spPr bwMode="auto">
            <a:xfrm>
              <a:off x="51" y="640"/>
              <a:ext cx="47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1</a:t>
              </a:r>
              <a:endParaRPr lang="en-US" altLang="zh-CN" sz="1600" b="1">
                <a:latin typeface="Times New Roman" pitchFamily="18" charset="0"/>
              </a:endParaRPr>
            </a:p>
          </p:txBody>
        </p:sp>
        <p:sp>
          <p:nvSpPr>
            <p:cNvPr id="36" name="Freeform 33">
              <a:extLst>
                <a:ext uri="{FF2B5EF4-FFF2-40B4-BE49-F238E27FC236}">
                  <a16:creationId xmlns:a16="http://schemas.microsoft.com/office/drawing/2014/main" id="{75479638-A267-4C07-927E-CB6AFAFE90FD}"/>
                </a:ext>
              </a:extLst>
            </p:cNvPr>
            <p:cNvSpPr>
              <a:spLocks/>
            </p:cNvSpPr>
            <p:nvPr/>
          </p:nvSpPr>
          <p:spPr bwMode="auto">
            <a:xfrm>
              <a:off x="0" y="974"/>
              <a:ext cx="463" cy="1"/>
            </a:xfrm>
            <a:custGeom>
              <a:avLst/>
              <a:gdLst>
                <a:gd name="T0" fmla="*/ 0 w 432"/>
                <a:gd name="T1" fmla="*/ 0 h 1"/>
                <a:gd name="T2" fmla="*/ 1728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37" name="Freeform 34">
              <a:extLst>
                <a:ext uri="{FF2B5EF4-FFF2-40B4-BE49-F238E27FC236}">
                  <a16:creationId xmlns:a16="http://schemas.microsoft.com/office/drawing/2014/main" id="{EDD32DCD-8D24-4957-B9A9-C7437482C02C}"/>
                </a:ext>
              </a:extLst>
            </p:cNvPr>
            <p:cNvSpPr>
              <a:spLocks/>
            </p:cNvSpPr>
            <p:nvPr/>
          </p:nvSpPr>
          <p:spPr bwMode="auto">
            <a:xfrm>
              <a:off x="0" y="867"/>
              <a:ext cx="1" cy="101"/>
            </a:xfrm>
            <a:custGeom>
              <a:avLst/>
              <a:gdLst>
                <a:gd name="T0" fmla="*/ 0 w 3"/>
                <a:gd name="T1" fmla="*/ 0 h 107"/>
                <a:gd name="T2" fmla="*/ 0 w 3"/>
                <a:gd name="T3" fmla="*/ 34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38" name="Freeform 35">
              <a:extLst>
                <a:ext uri="{FF2B5EF4-FFF2-40B4-BE49-F238E27FC236}">
                  <a16:creationId xmlns:a16="http://schemas.microsoft.com/office/drawing/2014/main" id="{401B6409-5A86-4C21-86DE-FFB69AC9DD0D}"/>
                </a:ext>
              </a:extLst>
            </p:cNvPr>
            <p:cNvSpPr>
              <a:spLocks/>
            </p:cNvSpPr>
            <p:nvPr/>
          </p:nvSpPr>
          <p:spPr bwMode="auto">
            <a:xfrm>
              <a:off x="463" y="870"/>
              <a:ext cx="1" cy="98"/>
            </a:xfrm>
            <a:custGeom>
              <a:avLst/>
              <a:gdLst>
                <a:gd name="T0" fmla="*/ 0 w 4"/>
                <a:gd name="T1" fmla="*/ 0 h 105"/>
                <a:gd name="T2" fmla="*/ 0 w 4"/>
                <a:gd name="T3" fmla="*/ 27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grpSp>
      <p:sp>
        <p:nvSpPr>
          <p:cNvPr id="39" name="Text Box 6">
            <a:extLst>
              <a:ext uri="{FF2B5EF4-FFF2-40B4-BE49-F238E27FC236}">
                <a16:creationId xmlns:a16="http://schemas.microsoft.com/office/drawing/2014/main" id="{42234C73-F500-43CE-A78E-2009A13CFA6D}"/>
              </a:ext>
            </a:extLst>
          </p:cNvPr>
          <p:cNvSpPr txBox="1">
            <a:spLocks noChangeArrowheads="1"/>
          </p:cNvSpPr>
          <p:nvPr/>
        </p:nvSpPr>
        <p:spPr bwMode="auto">
          <a:xfrm>
            <a:off x="3202781" y="5770317"/>
            <a:ext cx="54726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50000"/>
              </a:spcBef>
              <a:buSzPct val="100000"/>
              <a:buFont typeface="Wingdings" pitchFamily="2" charset="2"/>
              <a:buNone/>
            </a:pPr>
            <a:r>
              <a:rPr lang="zh-CN" altLang="en-US" sz="2800" dirty="0">
                <a:solidFill>
                  <a:srgbClr val="FF0000"/>
                </a:solidFill>
                <a:latin typeface="微软雅黑" panose="020B0503020204020204" pitchFamily="34" charset="-122"/>
                <a:ea typeface="微软雅黑" panose="020B0503020204020204" pitchFamily="34" charset="-122"/>
              </a:rPr>
              <a:t>恢复子系统采取的不同策略</a:t>
            </a:r>
            <a:endParaRPr lang="zh-CN"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29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32D19-1107-4B2E-9A17-99D3110143A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2FB16-3E08-43DF-89EB-6038D55895E7}"/>
              </a:ext>
            </a:extLst>
          </p:cNvPr>
          <p:cNvSpPr>
            <a:spLocks noGrp="1"/>
          </p:cNvSpPr>
          <p:nvPr>
            <p:ph idx="1"/>
          </p:nvPr>
        </p:nvSpPr>
        <p:spPr/>
        <p:txBody>
          <a:bodyPr>
            <a:normAutofit lnSpcReduction="10000"/>
          </a:bodyPr>
          <a:lstStyle/>
          <a:p>
            <a:pPr>
              <a:lnSpc>
                <a:spcPct val="130000"/>
              </a:lnSpc>
            </a:pPr>
            <a:r>
              <a:rPr lang="zh-CN" altLang="en-US">
                <a:solidFill>
                  <a:srgbClr val="FF0000"/>
                </a:solidFill>
              </a:rPr>
              <a:t>恢复子系统使用检查点方法进行恢复的步骤：</a:t>
            </a:r>
            <a:endParaRPr lang="en-US" altLang="zh-CN">
              <a:solidFill>
                <a:srgbClr val="FF0000"/>
              </a:solidFill>
            </a:endParaRPr>
          </a:p>
          <a:p>
            <a:pPr>
              <a:lnSpc>
                <a:spcPct val="130000"/>
              </a:lnSpc>
            </a:pPr>
            <a:endParaRPr lang="en-US" altLang="zh-CN" sz="900">
              <a:solidFill>
                <a:srgbClr val="FF0000"/>
              </a:solidFill>
            </a:endParaRPr>
          </a:p>
          <a:p>
            <a:pPr marL="984250" lvl="1">
              <a:lnSpc>
                <a:spcPct val="130000"/>
              </a:lnSpc>
              <a:buFont typeface="+mj-lt"/>
              <a:buAutoNum type="arabicPeriod"/>
            </a:pPr>
            <a:r>
              <a:rPr lang="zh-CN" altLang="en-US">
                <a:solidFill>
                  <a:srgbClr val="0000FF"/>
                </a:solidFill>
              </a:rPr>
              <a:t>从</a:t>
            </a:r>
            <a:r>
              <a:rPr lang="zh-CN" altLang="en-US"/>
              <a:t>重新开始文件中找到最后一个检查点记录在日志文件中的地址，由该地址在日志文件中找到最后一个检查点记录</a:t>
            </a:r>
            <a:endParaRPr lang="en-US" altLang="zh-CN"/>
          </a:p>
          <a:p>
            <a:pPr marL="984250" lvl="1">
              <a:lnSpc>
                <a:spcPct val="130000"/>
              </a:lnSpc>
              <a:buFont typeface="+mj-lt"/>
              <a:buAutoNum type="arabicPeriod"/>
            </a:pPr>
            <a:r>
              <a:rPr lang="zh-CN" altLang="en-US"/>
              <a:t>由该检查点记录得到检查点建立时刻所有正在执行的事务清单</a:t>
            </a:r>
            <a:r>
              <a:rPr lang="en-US" altLang="zh-CN"/>
              <a:t>ACTIVE-LIST</a:t>
            </a:r>
          </a:p>
          <a:p>
            <a:pPr marL="1252538" lvl="2" indent="-179388">
              <a:lnSpc>
                <a:spcPct val="130000"/>
              </a:lnSpc>
            </a:pPr>
            <a:r>
              <a:rPr lang="en-US" altLang="zh-CN">
                <a:solidFill>
                  <a:srgbClr val="0000FF"/>
                </a:solidFill>
              </a:rPr>
              <a:t>UNDO-LIST</a:t>
            </a:r>
            <a:r>
              <a:rPr lang="zh-CN" altLang="en-US">
                <a:solidFill>
                  <a:srgbClr val="0000FF"/>
                </a:solidFill>
              </a:rPr>
              <a:t>：需要执行</a:t>
            </a:r>
            <a:r>
              <a:rPr lang="en-US" altLang="zh-CN">
                <a:solidFill>
                  <a:srgbClr val="0000FF"/>
                </a:solidFill>
              </a:rPr>
              <a:t>UNDO</a:t>
            </a:r>
            <a:r>
              <a:rPr lang="zh-CN" altLang="en-US">
                <a:solidFill>
                  <a:srgbClr val="0000FF"/>
                </a:solidFill>
              </a:rPr>
              <a:t>操作的事务集合</a:t>
            </a:r>
            <a:endParaRPr lang="en-US" altLang="zh-CN">
              <a:solidFill>
                <a:srgbClr val="0000FF"/>
              </a:solidFill>
            </a:endParaRPr>
          </a:p>
          <a:p>
            <a:pPr marL="1252538" lvl="2" indent="-179388">
              <a:lnSpc>
                <a:spcPct val="130000"/>
              </a:lnSpc>
            </a:pPr>
            <a:r>
              <a:rPr lang="en-US" altLang="zh-CN">
                <a:solidFill>
                  <a:srgbClr val="0000FF"/>
                </a:solidFill>
              </a:rPr>
              <a:t>REDO-LIST</a:t>
            </a:r>
            <a:r>
              <a:rPr lang="zh-CN" altLang="en-US">
                <a:solidFill>
                  <a:srgbClr val="0000FF"/>
                </a:solidFill>
              </a:rPr>
              <a:t>：需要执行</a:t>
            </a:r>
            <a:r>
              <a:rPr lang="en-US" altLang="zh-CN">
                <a:solidFill>
                  <a:srgbClr val="0000FF"/>
                </a:solidFill>
              </a:rPr>
              <a:t>REDO</a:t>
            </a:r>
            <a:r>
              <a:rPr lang="zh-CN" altLang="en-US">
                <a:solidFill>
                  <a:srgbClr val="0000FF"/>
                </a:solidFill>
              </a:rPr>
              <a:t>操作的事务集合</a:t>
            </a:r>
            <a:endParaRPr lang="en-US" altLang="zh-CN">
              <a:solidFill>
                <a:srgbClr val="0000FF"/>
              </a:solidFill>
            </a:endParaRPr>
          </a:p>
          <a:p>
            <a:pPr marL="984250" lvl="1">
              <a:lnSpc>
                <a:spcPct val="130000"/>
              </a:lnSpc>
              <a:buFont typeface="+mj-lt"/>
              <a:buAutoNum type="arabicPeriod" startAt="3"/>
            </a:pPr>
            <a:r>
              <a:rPr lang="zh-CN" altLang="en-US">
                <a:solidFill>
                  <a:srgbClr val="0000FF"/>
                </a:solidFill>
              </a:rPr>
              <a:t>从</a:t>
            </a:r>
            <a:r>
              <a:rPr lang="zh-CN" altLang="en-US"/>
              <a:t>检查点开始正向扫描日志文件：</a:t>
            </a:r>
            <a:endParaRPr lang="en-US" altLang="zh-CN"/>
          </a:p>
          <a:p>
            <a:pPr marL="1431925" lvl="2" indent="-358775">
              <a:lnSpc>
                <a:spcPct val="130000"/>
              </a:lnSpc>
              <a:buFont typeface="+mj-ea"/>
              <a:buAutoNum type="circleNumDbPlain"/>
            </a:pPr>
            <a:r>
              <a:rPr lang="zh-CN" altLang="en-US"/>
              <a:t>如有新开始的事务</a:t>
            </a:r>
            <a:r>
              <a:rPr lang="en-US" altLang="zh-CN"/>
              <a:t>Ti</a:t>
            </a:r>
            <a:r>
              <a:rPr lang="zh-CN" altLang="en-US"/>
              <a:t>，把</a:t>
            </a:r>
            <a:r>
              <a:rPr lang="en-US" altLang="zh-CN"/>
              <a:t>Ti</a:t>
            </a:r>
            <a:r>
              <a:rPr lang="zh-CN" altLang="en-US"/>
              <a:t>暂时放入</a:t>
            </a:r>
            <a:r>
              <a:rPr lang="en-US" altLang="zh-CN"/>
              <a:t>UNDO-LIST</a:t>
            </a:r>
            <a:r>
              <a:rPr lang="zh-CN" altLang="en-US"/>
              <a:t>队列；</a:t>
            </a:r>
            <a:endParaRPr lang="en-US" altLang="zh-CN"/>
          </a:p>
          <a:p>
            <a:pPr marL="1431925" lvl="2" indent="-358775">
              <a:lnSpc>
                <a:spcPct val="130000"/>
              </a:lnSpc>
              <a:buFont typeface="+mj-ea"/>
              <a:buAutoNum type="circleNumDbPlain"/>
            </a:pPr>
            <a:r>
              <a:rPr lang="zh-CN" altLang="en-US"/>
              <a:t>如有提交的事务</a:t>
            </a:r>
            <a:r>
              <a:rPr lang="en-US" altLang="zh-CN"/>
              <a:t>Tj</a:t>
            </a:r>
            <a:r>
              <a:rPr lang="zh-CN" altLang="en-US"/>
              <a:t>，把</a:t>
            </a:r>
            <a:r>
              <a:rPr lang="en-US" altLang="zh-CN"/>
              <a:t>Tj</a:t>
            </a:r>
            <a:r>
              <a:rPr lang="zh-CN" altLang="en-US"/>
              <a:t>从</a:t>
            </a:r>
            <a:r>
              <a:rPr lang="en-US" altLang="zh-CN"/>
              <a:t>UNDO-LIST</a:t>
            </a:r>
            <a:r>
              <a:rPr lang="zh-CN" altLang="en-US"/>
              <a:t>队列移到</a:t>
            </a:r>
            <a:r>
              <a:rPr lang="en-US" altLang="zh-CN"/>
              <a:t>REDO-LIST</a:t>
            </a:r>
            <a:r>
              <a:rPr lang="zh-CN" altLang="en-US"/>
              <a:t>队列</a:t>
            </a:r>
            <a:r>
              <a:rPr lang="en-US" altLang="zh-CN"/>
              <a:t>;</a:t>
            </a:r>
          </a:p>
          <a:p>
            <a:pPr marL="1431925" lvl="2" indent="-358775">
              <a:lnSpc>
                <a:spcPct val="130000"/>
              </a:lnSpc>
              <a:buFont typeface="+mj-ea"/>
              <a:buAutoNum type="circleNumDbPlain"/>
            </a:pPr>
            <a:r>
              <a:rPr lang="zh-CN" altLang="en-US"/>
              <a:t>继续以上过程，直到日志文件结束。</a:t>
            </a:r>
            <a:endParaRPr lang="en-US" altLang="zh-CN"/>
          </a:p>
          <a:p>
            <a:pPr marL="984250" lvl="1">
              <a:lnSpc>
                <a:spcPct val="130000"/>
              </a:lnSpc>
              <a:buFont typeface="+mj-lt"/>
              <a:buAutoNum type="arabicPeriod" startAt="4"/>
            </a:pPr>
            <a:r>
              <a:rPr lang="zh-CN" altLang="en-US"/>
              <a:t>对</a:t>
            </a:r>
            <a:r>
              <a:rPr lang="en-US" altLang="zh-CN">
                <a:solidFill>
                  <a:srgbClr val="0000FF"/>
                </a:solidFill>
              </a:rPr>
              <a:t>UNDO-LIST</a:t>
            </a:r>
            <a:r>
              <a:rPr lang="zh-CN" altLang="en-US"/>
              <a:t>中的每个事务执行</a:t>
            </a:r>
            <a:r>
              <a:rPr lang="en-US" altLang="zh-CN"/>
              <a:t>UNDO</a:t>
            </a:r>
            <a:r>
              <a:rPr lang="zh-CN" altLang="en-US"/>
              <a:t>操作，对</a:t>
            </a:r>
            <a:r>
              <a:rPr lang="en-US" altLang="zh-CN">
                <a:solidFill>
                  <a:srgbClr val="0000FF"/>
                </a:solidFill>
              </a:rPr>
              <a:t>REDO-LIST</a:t>
            </a:r>
            <a:r>
              <a:rPr lang="zh-CN" altLang="en-US"/>
              <a:t>中的每个事务执行</a:t>
            </a:r>
            <a:r>
              <a:rPr lang="en-US" altLang="zh-CN"/>
              <a:t>REDO</a:t>
            </a:r>
            <a:r>
              <a:rPr lang="zh-CN" altLang="en-US"/>
              <a:t>操作。</a:t>
            </a:r>
            <a:endParaRPr lang="zh-CN" altLang="en-US">
              <a:solidFill>
                <a:srgbClr val="0000FF"/>
              </a:solidFill>
            </a:endParaRPr>
          </a:p>
        </p:txBody>
      </p:sp>
      <p:sp>
        <p:nvSpPr>
          <p:cNvPr id="4" name="灯片编号占位符 3">
            <a:extLst>
              <a:ext uri="{FF2B5EF4-FFF2-40B4-BE49-F238E27FC236}">
                <a16:creationId xmlns:a16="http://schemas.microsoft.com/office/drawing/2014/main" id="{289612F0-86A7-46E5-828F-C0A378CAD7E4}"/>
              </a:ext>
            </a:extLst>
          </p:cNvPr>
          <p:cNvSpPr>
            <a:spLocks noGrp="1"/>
          </p:cNvSpPr>
          <p:nvPr>
            <p:ph type="sldNum" sz="quarter" idx="12"/>
          </p:nvPr>
        </p:nvSpPr>
        <p:spPr/>
        <p:txBody>
          <a:bodyPr/>
          <a:lstStyle/>
          <a:p>
            <a:fld id="{E63F6D5D-9733-4D44-9C56-AEFEDD5A4BA7}" type="slidenum">
              <a:rPr lang="en-US" smtClean="0"/>
              <a:pPr/>
              <a:t>48</a:t>
            </a:fld>
            <a:endParaRPr lang="en-US" dirty="0"/>
          </a:p>
        </p:txBody>
      </p:sp>
    </p:spTree>
    <p:extLst>
      <p:ext uri="{BB962C8B-B14F-4D97-AF65-F5344CB8AC3E}">
        <p14:creationId xmlns:p14="http://schemas.microsoft.com/office/powerpoint/2010/main" val="424186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92B8C-3283-44B5-AF42-8C978904AA33}"/>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95915F25-EF79-40B3-AA58-11B7F17917C0}"/>
              </a:ext>
            </a:extLst>
          </p:cNvPr>
          <p:cNvSpPr>
            <a:spLocks noGrp="1"/>
          </p:cNvSpPr>
          <p:nvPr>
            <p:ph type="sldNum" sz="quarter" idx="12"/>
          </p:nvPr>
        </p:nvSpPr>
        <p:spPr/>
        <p:txBody>
          <a:bodyPr/>
          <a:lstStyle/>
          <a:p>
            <a:fld id="{E63F6D5D-9733-4D44-9C56-AEFEDD5A4BA7}" type="slidenum">
              <a:rPr lang="en-US" smtClean="0"/>
              <a:pPr/>
              <a:t>4</a:t>
            </a:fld>
            <a:endParaRPr lang="en-US" dirty="0"/>
          </a:p>
        </p:txBody>
      </p:sp>
      <p:sp>
        <p:nvSpPr>
          <p:cNvPr id="6" name="内容占位符 5">
            <a:extLst>
              <a:ext uri="{FF2B5EF4-FFF2-40B4-BE49-F238E27FC236}">
                <a16:creationId xmlns:a16="http://schemas.microsoft.com/office/drawing/2014/main" id="{6E3390FF-990C-403D-A4FB-E34AC7EC008A}"/>
              </a:ext>
            </a:extLst>
          </p:cNvPr>
          <p:cNvSpPr>
            <a:spLocks noGrp="1"/>
          </p:cNvSpPr>
          <p:nvPr>
            <p:ph idx="1"/>
          </p:nvPr>
        </p:nvSpPr>
        <p:spPr/>
        <p:txBody>
          <a:bodyPr/>
          <a:lstStyle/>
          <a:p>
            <a:r>
              <a:rPr lang="zh-CN" altLang="en-US">
                <a:solidFill>
                  <a:srgbClr val="0000FF"/>
                </a:solidFill>
              </a:rPr>
              <a:t>定义事务的两种方式：</a:t>
            </a:r>
            <a:endParaRPr lang="en-US" altLang="zh-CN">
              <a:solidFill>
                <a:srgbClr val="0000FF"/>
              </a:solidFill>
            </a:endParaRPr>
          </a:p>
          <a:p>
            <a:pPr lvl="1"/>
            <a:r>
              <a:rPr lang="zh-CN" altLang="en-US">
                <a:solidFill>
                  <a:srgbClr val="FF0000"/>
                </a:solidFill>
              </a:rPr>
              <a:t>显式定义</a:t>
            </a:r>
            <a:endParaRPr lang="en-US" altLang="zh-CN">
              <a:solidFill>
                <a:srgbClr val="FF0000"/>
              </a:solidFill>
            </a:endParaRPr>
          </a:p>
          <a:p>
            <a:pPr lvl="2"/>
            <a:r>
              <a:rPr lang="zh-CN" altLang="en-US" sz="2000"/>
              <a:t>事务的开始和结束由用户定义</a:t>
            </a:r>
            <a:endParaRPr lang="en-US" altLang="zh-CN" sz="2000"/>
          </a:p>
          <a:p>
            <a:pPr lvl="2"/>
            <a:r>
              <a:rPr lang="zh-CN" altLang="en-US" sz="2000"/>
              <a:t>事务定义的三条主要语句：</a:t>
            </a:r>
            <a:r>
              <a:rPr lang="en-US" altLang="zh-CN" sz="2000">
                <a:solidFill>
                  <a:srgbClr val="FF0000"/>
                </a:solidFill>
              </a:rPr>
              <a:t>BEGIN TRANSACTION; COMMIT; ROLLBACK</a:t>
            </a:r>
          </a:p>
          <a:p>
            <a:pPr lvl="2"/>
            <a:endParaRPr lang="en-US" altLang="zh-CN">
              <a:solidFill>
                <a:srgbClr val="FF0000"/>
              </a:solidFill>
            </a:endParaRPr>
          </a:p>
          <a:p>
            <a:pPr lvl="2"/>
            <a:endParaRPr lang="en-US" altLang="zh-CN">
              <a:solidFill>
                <a:srgbClr val="FF0000"/>
              </a:solidFill>
            </a:endParaRPr>
          </a:p>
          <a:p>
            <a:pPr lvl="2"/>
            <a:endParaRPr lang="en-US" altLang="zh-CN"/>
          </a:p>
          <a:p>
            <a:pPr lvl="2"/>
            <a:endParaRPr lang="en-US" altLang="zh-CN"/>
          </a:p>
          <a:p>
            <a:pPr lvl="2"/>
            <a:endParaRPr lang="en-US" altLang="zh-CN"/>
          </a:p>
          <a:p>
            <a:pPr lvl="2"/>
            <a:endParaRPr lang="en-US" altLang="zh-CN" sz="1200"/>
          </a:p>
          <a:p>
            <a:pPr lvl="1"/>
            <a:r>
              <a:rPr lang="zh-CN" altLang="en-US">
                <a:solidFill>
                  <a:srgbClr val="FF0000"/>
                </a:solidFill>
              </a:rPr>
              <a:t>隐式定义</a:t>
            </a:r>
            <a:endParaRPr lang="en-US" altLang="zh-CN">
              <a:solidFill>
                <a:srgbClr val="FF0000"/>
              </a:solidFill>
            </a:endParaRPr>
          </a:p>
          <a:p>
            <a:pPr lvl="2"/>
            <a:r>
              <a:rPr lang="zh-CN" altLang="en-US" sz="2000"/>
              <a:t>当用户没有显式地定义事务时，</a:t>
            </a:r>
            <a:r>
              <a:rPr lang="en-US" altLang="zh-CN" sz="2000"/>
              <a:t>DBMS</a:t>
            </a:r>
            <a:r>
              <a:rPr lang="zh-CN" altLang="en-US" sz="2000"/>
              <a:t>按</a:t>
            </a:r>
            <a:r>
              <a:rPr lang="zh-CN" altLang="en-US" sz="2000">
                <a:solidFill>
                  <a:srgbClr val="FF0000"/>
                </a:solidFill>
              </a:rPr>
              <a:t>缺省规定自动划分事务</a:t>
            </a:r>
          </a:p>
          <a:p>
            <a:pPr lvl="2"/>
            <a:endParaRPr lang="zh-CN" altLang="en-US"/>
          </a:p>
        </p:txBody>
      </p:sp>
      <p:sp>
        <p:nvSpPr>
          <p:cNvPr id="7" name="矩形 6">
            <a:extLst>
              <a:ext uri="{FF2B5EF4-FFF2-40B4-BE49-F238E27FC236}">
                <a16:creationId xmlns:a16="http://schemas.microsoft.com/office/drawing/2014/main" id="{3CEA8299-DE88-4A04-9489-FDC9992783D5}"/>
              </a:ext>
            </a:extLst>
          </p:cNvPr>
          <p:cNvSpPr/>
          <p:nvPr/>
        </p:nvSpPr>
        <p:spPr>
          <a:xfrm>
            <a:off x="3558188" y="3200400"/>
            <a:ext cx="2537812" cy="1754326"/>
          </a:xfrm>
          <a:prstGeom prst="rect">
            <a:avLst/>
          </a:prstGeom>
          <a:ln w="3175">
            <a:solidFill>
              <a:schemeClr val="tx1"/>
            </a:solidFill>
          </a:ln>
        </p:spPr>
        <p:txBody>
          <a:bodyPr wrap="square">
            <a:spAutoFit/>
          </a:bodyPr>
          <a:lstStyle/>
          <a:p>
            <a:pPr>
              <a:lnSpc>
                <a:spcPct val="120000"/>
              </a:lnSpc>
            </a:pPr>
            <a:r>
              <a:rPr lang="en-US" altLang="zh-CN" b="1" dirty="0">
                <a:solidFill>
                  <a:srgbClr val="D60093"/>
                </a:solidFill>
                <a:latin typeface="Courier New" panose="02070309020205020404" pitchFamily="49" charset="0"/>
                <a:cs typeface="Courier New" panose="02070309020205020404" pitchFamily="49" charset="0"/>
              </a:rPr>
              <a:t>BEGIN TRANSACTION</a:t>
            </a:r>
          </a:p>
          <a:p>
            <a:pPr>
              <a:lnSpc>
                <a:spcPct val="120000"/>
              </a:lnSpc>
            </a:pPr>
            <a:r>
              <a:rPr lang="en-US" altLang="zh-CN" b="1" dirty="0">
                <a:solidFill>
                  <a:srgbClr val="0000CC"/>
                </a:solidFill>
                <a:latin typeface="Courier New" panose="02070309020205020404" pitchFamily="49" charset="0"/>
                <a:cs typeface="Courier New" panose="02070309020205020404" pitchFamily="49" charset="0"/>
              </a:rPr>
              <a:t>    SQL </a:t>
            </a:r>
            <a:r>
              <a:rPr lang="zh-CN" altLang="en-US" b="1" dirty="0">
                <a:solidFill>
                  <a:srgbClr val="0000CC"/>
                </a:solidFill>
                <a:latin typeface="Courier New" panose="02070309020205020404" pitchFamily="49" charset="0"/>
                <a:cs typeface="Courier New" panose="02070309020205020404" pitchFamily="49" charset="0"/>
              </a:rPr>
              <a:t>语句1</a:t>
            </a:r>
            <a:r>
              <a:rPr lang="en-US" altLang="zh-CN" b="1"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b="1" dirty="0">
                <a:solidFill>
                  <a:srgbClr val="0000CC"/>
                </a:solidFill>
                <a:latin typeface="Courier New" panose="02070309020205020404" pitchFamily="49" charset="0"/>
                <a:cs typeface="Courier New" panose="02070309020205020404" pitchFamily="49" charset="0"/>
              </a:rPr>
              <a:t>    SQL </a:t>
            </a:r>
            <a:r>
              <a:rPr lang="zh-CN" altLang="en-US" b="1" dirty="0">
                <a:solidFill>
                  <a:srgbClr val="0000CC"/>
                </a:solidFill>
                <a:latin typeface="Courier New" panose="02070309020205020404" pitchFamily="49" charset="0"/>
                <a:cs typeface="Courier New" panose="02070309020205020404" pitchFamily="49" charset="0"/>
              </a:rPr>
              <a:t>语句2</a:t>
            </a:r>
            <a:endParaRPr lang="en-US" altLang="zh-CN" b="1" dirty="0">
              <a:solidFill>
                <a:srgbClr val="0000CC"/>
              </a:solidFill>
              <a:latin typeface="Courier New" panose="02070309020205020404" pitchFamily="49" charset="0"/>
              <a:cs typeface="Courier New" panose="02070309020205020404" pitchFamily="49" charset="0"/>
            </a:endParaRPr>
          </a:p>
          <a:p>
            <a:pPr>
              <a:lnSpc>
                <a:spcPct val="120000"/>
              </a:lnSpc>
            </a:pPr>
            <a:r>
              <a:rPr lang="en-US" altLang="zh-CN" b="1"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b="1" dirty="0">
                <a:solidFill>
                  <a:srgbClr val="D60093"/>
                </a:solidFill>
                <a:latin typeface="Courier New" panose="02070309020205020404" pitchFamily="49" charset="0"/>
                <a:cs typeface="Courier New" panose="02070309020205020404" pitchFamily="49" charset="0"/>
              </a:rPr>
              <a:t>COMMIT </a:t>
            </a:r>
            <a:r>
              <a:rPr lang="en-US" altLang="zh-CN" b="1" dirty="0">
                <a:solidFill>
                  <a:srgbClr val="0000CC"/>
                </a:solidFill>
                <a:latin typeface="Courier New" panose="02070309020205020404" pitchFamily="49" charset="0"/>
                <a:cs typeface="Courier New" panose="02070309020205020404" pitchFamily="49" charset="0"/>
              </a:rPr>
              <a:t>                                      </a:t>
            </a:r>
          </a:p>
        </p:txBody>
      </p:sp>
      <p:sp>
        <p:nvSpPr>
          <p:cNvPr id="8" name="矩形 7">
            <a:extLst>
              <a:ext uri="{FF2B5EF4-FFF2-40B4-BE49-F238E27FC236}">
                <a16:creationId xmlns:a16="http://schemas.microsoft.com/office/drawing/2014/main" id="{3189C351-B599-4AFB-A37D-4C264A82B69D}"/>
              </a:ext>
            </a:extLst>
          </p:cNvPr>
          <p:cNvSpPr/>
          <p:nvPr/>
        </p:nvSpPr>
        <p:spPr>
          <a:xfrm>
            <a:off x="6187088" y="3200400"/>
            <a:ext cx="2537812" cy="1754326"/>
          </a:xfrm>
          <a:prstGeom prst="rect">
            <a:avLst/>
          </a:prstGeom>
          <a:ln w="3175">
            <a:solidFill>
              <a:schemeClr val="tx1"/>
            </a:solidFill>
          </a:ln>
        </p:spPr>
        <p:txBody>
          <a:bodyPr wrap="square">
            <a:spAutoFit/>
          </a:bodyPr>
          <a:lstStyle/>
          <a:p>
            <a:pPr>
              <a:lnSpc>
                <a:spcPct val="120000"/>
              </a:lnSpc>
            </a:pPr>
            <a:r>
              <a:rPr lang="en-US" altLang="zh-CN" b="1" dirty="0">
                <a:solidFill>
                  <a:srgbClr val="D60093"/>
                </a:solidFill>
                <a:latin typeface="Courier New" panose="02070309020205020404" pitchFamily="49" charset="0"/>
                <a:cs typeface="Courier New" panose="02070309020205020404" pitchFamily="49" charset="0"/>
              </a:rPr>
              <a:t>BEGIN TRANSACTION</a:t>
            </a:r>
          </a:p>
          <a:p>
            <a:pPr>
              <a:lnSpc>
                <a:spcPct val="120000"/>
              </a:lnSpc>
            </a:pPr>
            <a:r>
              <a:rPr lang="en-US" altLang="zh-CN" b="1" dirty="0">
                <a:solidFill>
                  <a:srgbClr val="0000CC"/>
                </a:solidFill>
                <a:latin typeface="Courier New" panose="02070309020205020404" pitchFamily="49" charset="0"/>
                <a:cs typeface="Courier New" panose="02070309020205020404" pitchFamily="49" charset="0"/>
              </a:rPr>
              <a:t>    SQL </a:t>
            </a:r>
            <a:r>
              <a:rPr lang="zh-CN" altLang="en-US" b="1" dirty="0">
                <a:solidFill>
                  <a:srgbClr val="0000CC"/>
                </a:solidFill>
                <a:latin typeface="Courier New" panose="02070309020205020404" pitchFamily="49" charset="0"/>
                <a:cs typeface="Courier New" panose="02070309020205020404" pitchFamily="49" charset="0"/>
              </a:rPr>
              <a:t>语句1</a:t>
            </a:r>
            <a:r>
              <a:rPr lang="en-US" altLang="zh-CN" b="1"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b="1" dirty="0">
                <a:solidFill>
                  <a:srgbClr val="0000CC"/>
                </a:solidFill>
                <a:latin typeface="Courier New" panose="02070309020205020404" pitchFamily="49" charset="0"/>
                <a:cs typeface="Courier New" panose="02070309020205020404" pitchFamily="49" charset="0"/>
              </a:rPr>
              <a:t>    SQL </a:t>
            </a:r>
            <a:r>
              <a:rPr lang="zh-CN" altLang="en-US" b="1" dirty="0">
                <a:solidFill>
                  <a:srgbClr val="0000CC"/>
                </a:solidFill>
                <a:latin typeface="Courier New" panose="02070309020205020404" pitchFamily="49" charset="0"/>
                <a:cs typeface="Courier New" panose="02070309020205020404" pitchFamily="49" charset="0"/>
              </a:rPr>
              <a:t>语句2</a:t>
            </a:r>
            <a:endParaRPr lang="en-US" altLang="zh-CN" b="1" dirty="0">
              <a:solidFill>
                <a:srgbClr val="0000CC"/>
              </a:solidFill>
              <a:latin typeface="Courier New" panose="02070309020205020404" pitchFamily="49" charset="0"/>
              <a:cs typeface="Courier New" panose="02070309020205020404" pitchFamily="49" charset="0"/>
            </a:endParaRPr>
          </a:p>
          <a:p>
            <a:pPr>
              <a:lnSpc>
                <a:spcPct val="120000"/>
              </a:lnSpc>
            </a:pPr>
            <a:r>
              <a:rPr lang="en-US" altLang="zh-CN" b="1"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b="1" dirty="0">
                <a:solidFill>
                  <a:srgbClr val="D60093"/>
                </a:solidFill>
                <a:latin typeface="Courier New" panose="02070309020205020404" pitchFamily="49" charset="0"/>
                <a:cs typeface="Courier New" panose="02070309020205020404" pitchFamily="49" charset="0"/>
              </a:rPr>
              <a:t>ROLLBACK</a:t>
            </a:r>
            <a:r>
              <a:rPr lang="en-US" altLang="zh-CN" b="1" dirty="0">
                <a:solidFill>
                  <a:srgbClr val="0000CC"/>
                </a:solidFill>
                <a:latin typeface="Courier New" panose="02070309020205020404" pitchFamily="49" charset="0"/>
                <a:cs typeface="Courier New" panose="02070309020205020404" pitchFamily="49" charset="0"/>
              </a:rPr>
              <a:t>                                      </a:t>
            </a:r>
          </a:p>
        </p:txBody>
      </p:sp>
      <p:sp>
        <p:nvSpPr>
          <p:cNvPr id="9" name="文本框 8">
            <a:extLst>
              <a:ext uri="{FF2B5EF4-FFF2-40B4-BE49-F238E27FC236}">
                <a16:creationId xmlns:a16="http://schemas.microsoft.com/office/drawing/2014/main" id="{ADA42570-754A-42B6-B259-0D55875F0AF7}"/>
              </a:ext>
            </a:extLst>
          </p:cNvPr>
          <p:cNvSpPr txBox="1"/>
          <p:nvPr/>
        </p:nvSpPr>
        <p:spPr>
          <a:xfrm>
            <a:off x="1006351" y="3212673"/>
            <a:ext cx="2140571" cy="1754326"/>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200" b="1" dirty="0">
                <a:solidFill>
                  <a:srgbClr val="0000FF"/>
                </a:solidFill>
                <a:latin typeface="微软雅黑" panose="020B0503020204020204" pitchFamily="34" charset="-122"/>
                <a:ea typeface="微软雅黑" panose="020B0503020204020204" pitchFamily="34" charset="-122"/>
              </a:rPr>
              <a:t>事务正常结束</a:t>
            </a:r>
            <a:endParaRPr lang="en-US" altLang="zh-CN" sz="1200" b="1" dirty="0">
              <a:solidFill>
                <a:srgbClr val="0000FF"/>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sz="1200" b="1" dirty="0">
                <a:solidFill>
                  <a:srgbClr val="0000FF"/>
                </a:solidFill>
                <a:latin typeface="微软雅黑" panose="020B0503020204020204" pitchFamily="34" charset="-122"/>
                <a:ea typeface="微软雅黑" panose="020B0503020204020204" pitchFamily="34" charset="-122"/>
              </a:rPr>
              <a:t>提交事务的所有操作</a:t>
            </a:r>
            <a:endParaRPr lang="en-US" altLang="zh-CN" sz="12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1200" b="1">
                <a:solidFill>
                  <a:srgbClr val="FF0000"/>
                </a:solidFill>
                <a:latin typeface="微软雅黑" panose="020B0503020204020204" pitchFamily="34" charset="-122"/>
                <a:ea typeface="微软雅黑" panose="020B0503020204020204" pitchFamily="34" charset="-122"/>
              </a:rPr>
              <a:t>    (</a:t>
            </a:r>
            <a:r>
              <a:rPr lang="zh-CN" altLang="en-US" sz="1200" b="1" dirty="0">
                <a:solidFill>
                  <a:srgbClr val="FF0000"/>
                </a:solidFill>
                <a:latin typeface="微软雅黑" panose="020B0503020204020204" pitchFamily="34" charset="-122"/>
                <a:ea typeface="微软雅黑" panose="020B0503020204020204" pitchFamily="34" charset="-122"/>
              </a:rPr>
              <a:t>读</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更新</a:t>
            </a:r>
            <a:r>
              <a:rPr lang="en-US" altLang="zh-CN" sz="1200" b="1" dirty="0">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sz="1200" b="1" dirty="0">
                <a:solidFill>
                  <a:srgbClr val="0000FF"/>
                </a:solidFill>
                <a:latin typeface="微软雅黑" panose="020B0503020204020204" pitchFamily="34" charset="-122"/>
                <a:ea typeface="微软雅黑" panose="020B0503020204020204" pitchFamily="34" charset="-122"/>
              </a:rPr>
              <a:t>事务中所有对数据库的更新写回到磁盘上的物理数据库中</a:t>
            </a:r>
          </a:p>
        </p:txBody>
      </p:sp>
      <p:sp>
        <p:nvSpPr>
          <p:cNvPr id="10" name="左箭头 8">
            <a:extLst>
              <a:ext uri="{FF2B5EF4-FFF2-40B4-BE49-F238E27FC236}">
                <a16:creationId xmlns:a16="http://schemas.microsoft.com/office/drawing/2014/main" id="{AD021547-3813-46A6-8434-99832781E95A}"/>
              </a:ext>
            </a:extLst>
          </p:cNvPr>
          <p:cNvSpPr/>
          <p:nvPr/>
        </p:nvSpPr>
        <p:spPr>
          <a:xfrm>
            <a:off x="3036342" y="3760073"/>
            <a:ext cx="345736" cy="588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047617C-76B8-48A9-A53C-DC41E739F3D5}"/>
              </a:ext>
            </a:extLst>
          </p:cNvPr>
          <p:cNvSpPr txBox="1"/>
          <p:nvPr/>
        </p:nvSpPr>
        <p:spPr>
          <a:xfrm>
            <a:off x="9262218" y="3212673"/>
            <a:ext cx="2209800" cy="1754326"/>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200" b="1" dirty="0">
                <a:solidFill>
                  <a:srgbClr val="0000FF"/>
                </a:solidFill>
                <a:latin typeface="微软雅黑" panose="020B0503020204020204" pitchFamily="34" charset="-122"/>
                <a:ea typeface="微软雅黑" panose="020B0503020204020204" pitchFamily="34" charset="-122"/>
              </a:rPr>
              <a:t>事务异常终止</a:t>
            </a:r>
            <a:endParaRPr lang="en-US" altLang="zh-CN" sz="1200" b="1" dirty="0">
              <a:solidFill>
                <a:srgbClr val="0000FF"/>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sz="1200" b="1" dirty="0">
                <a:solidFill>
                  <a:srgbClr val="0000FF"/>
                </a:solidFill>
                <a:latin typeface="微软雅黑" panose="020B0503020204020204" pitchFamily="34" charset="-122"/>
                <a:ea typeface="微软雅黑" panose="020B0503020204020204" pitchFamily="34" charset="-122"/>
              </a:rPr>
              <a:t>事务运行过程中发生了故障，不能继续下去</a:t>
            </a:r>
          </a:p>
          <a:p>
            <a:pPr marL="177800" indent="-177800">
              <a:lnSpc>
                <a:spcPct val="150000"/>
              </a:lnSpc>
              <a:buFont typeface="Arial" panose="020B0604020202020204" pitchFamily="34" charset="0"/>
              <a:buChar char="•"/>
            </a:pPr>
            <a:r>
              <a:rPr lang="zh-CN" altLang="en-US" sz="1200" b="1" dirty="0">
                <a:solidFill>
                  <a:srgbClr val="0000FF"/>
                </a:solidFill>
                <a:latin typeface="微软雅黑" panose="020B0503020204020204" pitchFamily="34" charset="-122"/>
                <a:ea typeface="微软雅黑" panose="020B0503020204020204" pitchFamily="34" charset="-122"/>
              </a:rPr>
              <a:t>系统将事务中对数据库的所有已完成的操作全部撤销，事务滚回到开始时的状态</a:t>
            </a:r>
          </a:p>
        </p:txBody>
      </p:sp>
      <p:sp>
        <p:nvSpPr>
          <p:cNvPr id="12" name="左箭头 10">
            <a:extLst>
              <a:ext uri="{FF2B5EF4-FFF2-40B4-BE49-F238E27FC236}">
                <a16:creationId xmlns:a16="http://schemas.microsoft.com/office/drawing/2014/main" id="{DD78DB97-7C68-4259-8E04-04D86EADAFFA}"/>
              </a:ext>
            </a:extLst>
          </p:cNvPr>
          <p:cNvSpPr/>
          <p:nvPr/>
        </p:nvSpPr>
        <p:spPr>
          <a:xfrm rot="10800000">
            <a:off x="8825335" y="3830768"/>
            <a:ext cx="430398" cy="518136"/>
          </a:xfrm>
          <a:prstGeom prst="leftArrow">
            <a:avLst>
              <a:gd name="adj1" fmla="val 3343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4938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55E27-3F7F-4EE2-AD04-9C7B6C908961}"/>
              </a:ext>
            </a:extLst>
          </p:cNvPr>
          <p:cNvSpPr>
            <a:spLocks noGrp="1"/>
          </p:cNvSpPr>
          <p:nvPr>
            <p:ph type="title"/>
          </p:nvPr>
        </p:nvSpPr>
        <p:spPr/>
        <p:txBody>
          <a:bodyPr/>
          <a:lstStyle/>
          <a:p>
            <a:r>
              <a:rPr lang="zh-CN" altLang="en-US"/>
              <a:t>示例</a:t>
            </a:r>
          </a:p>
        </p:txBody>
      </p:sp>
      <p:sp>
        <p:nvSpPr>
          <p:cNvPr id="3" name="内容占位符 2">
            <a:extLst>
              <a:ext uri="{FF2B5EF4-FFF2-40B4-BE49-F238E27FC236}">
                <a16:creationId xmlns:a16="http://schemas.microsoft.com/office/drawing/2014/main" id="{19A2F35D-9571-4759-A281-EEEA2C3DA3BC}"/>
              </a:ext>
            </a:extLst>
          </p:cNvPr>
          <p:cNvSpPr>
            <a:spLocks noGrp="1"/>
          </p:cNvSpPr>
          <p:nvPr>
            <p:ph idx="1"/>
          </p:nvPr>
        </p:nvSpPr>
        <p:spPr>
          <a:xfrm>
            <a:off x="595085" y="1066800"/>
            <a:ext cx="5043715" cy="5469226"/>
          </a:xfrm>
        </p:spPr>
        <p:txBody>
          <a:bodyPr/>
          <a:lstStyle/>
          <a:p>
            <a:pPr>
              <a:lnSpc>
                <a:spcPct val="130000"/>
              </a:lnSpc>
            </a:pPr>
            <a:r>
              <a:rPr lang="zh-CN" altLang="en-US"/>
              <a:t>考虑如下的日志记录：</a:t>
            </a:r>
            <a:endParaRPr lang="en-US" altLang="zh-CN"/>
          </a:p>
          <a:p>
            <a:pPr marL="355600" lvl="1" indent="-87313">
              <a:lnSpc>
                <a:spcPct val="130000"/>
              </a:lnSpc>
              <a:buNone/>
            </a:pPr>
            <a:r>
              <a:rPr lang="zh-CN" altLang="en-US"/>
              <a:t>如果系统故障发生在</a:t>
            </a:r>
            <a:r>
              <a:rPr lang="en-US" altLang="zh-CN"/>
              <a:t>13</a:t>
            </a:r>
            <a:r>
              <a:rPr lang="zh-CN" altLang="en-US"/>
              <a:t>之后，系统该如何恢复？</a:t>
            </a:r>
            <a:endParaRPr lang="en-US" altLang="zh-CN"/>
          </a:p>
          <a:p>
            <a:pPr marL="611187" lvl="1" indent="-342900">
              <a:lnSpc>
                <a:spcPct val="130000"/>
              </a:lnSpc>
            </a:pPr>
            <a:r>
              <a:rPr lang="en-US" altLang="zh-CN"/>
              <a:t>T1:</a:t>
            </a:r>
            <a:r>
              <a:rPr lang="zh-CN" altLang="en-US"/>
              <a:t>不操作</a:t>
            </a:r>
            <a:endParaRPr lang="en-US" altLang="zh-CN"/>
          </a:p>
          <a:p>
            <a:pPr marL="611187" lvl="1" indent="-342900">
              <a:lnSpc>
                <a:spcPct val="130000"/>
              </a:lnSpc>
            </a:pPr>
            <a:r>
              <a:rPr lang="en-US" altLang="zh-CN"/>
              <a:t>T2: </a:t>
            </a:r>
            <a:r>
              <a:rPr lang="zh-CN" altLang="en-US"/>
              <a:t>撤销</a:t>
            </a:r>
            <a:endParaRPr lang="en-US" altLang="zh-CN"/>
          </a:p>
          <a:p>
            <a:pPr marL="611187" lvl="1" indent="-342900">
              <a:lnSpc>
                <a:spcPct val="130000"/>
              </a:lnSpc>
            </a:pPr>
            <a:r>
              <a:rPr lang="en-US" altLang="zh-CN"/>
              <a:t>T3: </a:t>
            </a:r>
            <a:r>
              <a:rPr lang="zh-CN" altLang="en-US"/>
              <a:t>撤销</a:t>
            </a:r>
            <a:endParaRPr lang="en-US" altLang="zh-CN"/>
          </a:p>
          <a:p>
            <a:pPr marL="611187" lvl="1" indent="-342900">
              <a:lnSpc>
                <a:spcPct val="130000"/>
              </a:lnSpc>
            </a:pPr>
            <a:r>
              <a:rPr lang="en-US" altLang="zh-CN"/>
              <a:t>T4:</a:t>
            </a:r>
            <a:r>
              <a:rPr lang="zh-CN" altLang="en-US"/>
              <a:t>重做</a:t>
            </a:r>
          </a:p>
          <a:p>
            <a:pPr>
              <a:lnSpc>
                <a:spcPct val="130000"/>
              </a:lnSpc>
            </a:pPr>
            <a:endParaRPr lang="zh-CN" altLang="en-US"/>
          </a:p>
        </p:txBody>
      </p:sp>
      <p:sp>
        <p:nvSpPr>
          <p:cNvPr id="4" name="灯片编号占位符 3">
            <a:extLst>
              <a:ext uri="{FF2B5EF4-FFF2-40B4-BE49-F238E27FC236}">
                <a16:creationId xmlns:a16="http://schemas.microsoft.com/office/drawing/2014/main" id="{223E944A-BF29-4D1D-8141-65041E9BF524}"/>
              </a:ext>
            </a:extLst>
          </p:cNvPr>
          <p:cNvSpPr>
            <a:spLocks noGrp="1"/>
          </p:cNvSpPr>
          <p:nvPr>
            <p:ph type="sldNum" sz="quarter" idx="12"/>
          </p:nvPr>
        </p:nvSpPr>
        <p:spPr/>
        <p:txBody>
          <a:bodyPr/>
          <a:lstStyle/>
          <a:p>
            <a:fld id="{E63F6D5D-9733-4D44-9C56-AEFEDD5A4BA7}" type="slidenum">
              <a:rPr lang="en-US" smtClean="0"/>
              <a:pPr/>
              <a:t>49</a:t>
            </a:fld>
            <a:endParaRPr lang="en-US" dirty="0"/>
          </a:p>
        </p:txBody>
      </p:sp>
      <p:graphicFrame>
        <p:nvGraphicFramePr>
          <p:cNvPr id="5" name="表格 4">
            <a:extLst>
              <a:ext uri="{FF2B5EF4-FFF2-40B4-BE49-F238E27FC236}">
                <a16:creationId xmlns:a16="http://schemas.microsoft.com/office/drawing/2014/main" id="{A5D5B8ED-11F5-4B39-8763-44AC5DA4D4D1}"/>
              </a:ext>
            </a:extLst>
          </p:cNvPr>
          <p:cNvGraphicFramePr>
            <a:graphicFrameLocks noGrp="1"/>
          </p:cNvGraphicFramePr>
          <p:nvPr>
            <p:extLst>
              <p:ext uri="{D42A27DB-BD31-4B8C-83A1-F6EECF244321}">
                <p14:modId xmlns:p14="http://schemas.microsoft.com/office/powerpoint/2010/main" val="3732965420"/>
              </p:ext>
            </p:extLst>
          </p:nvPr>
        </p:nvGraphicFramePr>
        <p:xfrm>
          <a:off x="5943600" y="1066800"/>
          <a:ext cx="3581400" cy="5207000"/>
        </p:xfrm>
        <a:graphic>
          <a:graphicData uri="http://schemas.openxmlformats.org/drawingml/2006/table">
            <a:tbl>
              <a:tblPr firstRow="1" bandRow="1">
                <a:tableStyleId>{5940675A-B579-460E-94D1-54222C63F5DA}</a:tableStyleId>
              </a:tblPr>
              <a:tblGrid>
                <a:gridCol w="1377462">
                  <a:extLst>
                    <a:ext uri="{9D8B030D-6E8A-4147-A177-3AD203B41FA5}">
                      <a16:colId xmlns:a16="http://schemas.microsoft.com/office/drawing/2014/main" val="1723702745"/>
                    </a:ext>
                  </a:extLst>
                </a:gridCol>
                <a:gridCol w="2203938">
                  <a:extLst>
                    <a:ext uri="{9D8B030D-6E8A-4147-A177-3AD203B41FA5}">
                      <a16:colId xmlns:a16="http://schemas.microsoft.com/office/drawing/2014/main" val="4265164888"/>
                    </a:ext>
                  </a:extLst>
                </a:gridCol>
              </a:tblGrid>
              <a:tr h="370840">
                <a:tc>
                  <a:txBody>
                    <a:bodyPr/>
                    <a:lstStyle/>
                    <a:p>
                      <a:pPr algn="ctr"/>
                      <a:r>
                        <a:rPr lang="zh-CN" altLang="en-US" sz="2000" b="1" dirty="0">
                          <a:solidFill>
                            <a:srgbClr val="CC3399"/>
                          </a:solidFill>
                          <a:latin typeface="微软雅黑" panose="020B0503020204020204" pitchFamily="34" charset="-122"/>
                          <a:ea typeface="微软雅黑" panose="020B0503020204020204" pitchFamily="34" charset="-122"/>
                        </a:rPr>
                        <a:t>序号</a:t>
                      </a:r>
                    </a:p>
                  </a:txBody>
                  <a:tcPr/>
                </a:tc>
                <a:tc>
                  <a:txBody>
                    <a:bodyPr/>
                    <a:lstStyle/>
                    <a:p>
                      <a:pPr algn="ctr"/>
                      <a:r>
                        <a:rPr lang="zh-CN" altLang="en-US" sz="2000" b="1" dirty="0">
                          <a:solidFill>
                            <a:srgbClr val="CC3399"/>
                          </a:solidFill>
                          <a:latin typeface="微软雅黑" panose="020B0503020204020204" pitchFamily="34" charset="-122"/>
                          <a:ea typeface="微软雅黑" panose="020B0503020204020204" pitchFamily="34" charset="-122"/>
                        </a:rPr>
                        <a:t>日志</a:t>
                      </a:r>
                    </a:p>
                  </a:txBody>
                  <a:tcPr/>
                </a:tc>
                <a:extLst>
                  <a:ext uri="{0D108BD9-81ED-4DB2-BD59-A6C34878D82A}">
                    <a16:rowId xmlns:a16="http://schemas.microsoft.com/office/drawing/2014/main" val="2701624409"/>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1</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T1:</a:t>
                      </a:r>
                      <a:r>
                        <a:rPr lang="zh-CN" altLang="en-US" sz="1800"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252412476"/>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2</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T1:</a:t>
                      </a:r>
                      <a:r>
                        <a:rPr lang="zh-CN" altLang="en-US" sz="1800" dirty="0">
                          <a:solidFill>
                            <a:srgbClr val="0000FF"/>
                          </a:solidFill>
                          <a:latin typeface="微软雅黑" panose="020B0503020204020204" pitchFamily="34" charset="-122"/>
                          <a:ea typeface="微软雅黑" panose="020B0503020204020204" pitchFamily="34" charset="-122"/>
                        </a:rPr>
                        <a:t>写</a:t>
                      </a:r>
                      <a:r>
                        <a:rPr lang="en-US" altLang="zh-CN" sz="1800" dirty="0">
                          <a:solidFill>
                            <a:srgbClr val="0000FF"/>
                          </a:solidFill>
                          <a:latin typeface="微软雅黑" panose="020B0503020204020204" pitchFamily="34" charset="-122"/>
                          <a:ea typeface="微软雅黑" panose="020B0503020204020204" pitchFamily="34" charset="-122"/>
                        </a:rPr>
                        <a:t>D</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10695463"/>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3</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T1:</a:t>
                      </a:r>
                      <a:r>
                        <a:rPr lang="zh-CN" altLang="en-US" sz="1800" dirty="0">
                          <a:solidFill>
                            <a:srgbClr val="0000FF"/>
                          </a:solidFill>
                          <a:latin typeface="微软雅黑" panose="020B0503020204020204" pitchFamily="34" charset="-122"/>
                          <a:ea typeface="微软雅黑" panose="020B0503020204020204" pitchFamily="34" charset="-122"/>
                        </a:rPr>
                        <a:t>提交</a:t>
                      </a:r>
                    </a:p>
                  </a:txBody>
                  <a:tcPr/>
                </a:tc>
                <a:extLst>
                  <a:ext uri="{0D108BD9-81ED-4DB2-BD59-A6C34878D82A}">
                    <a16:rowId xmlns:a16="http://schemas.microsoft.com/office/drawing/2014/main" val="2646166010"/>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4</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a:solidFill>
                            <a:srgbClr val="0000FF"/>
                          </a:solidFill>
                          <a:latin typeface="微软雅黑" panose="020B0503020204020204" pitchFamily="34" charset="-122"/>
                          <a:ea typeface="微软雅黑" panose="020B0503020204020204" pitchFamily="34" charset="-122"/>
                        </a:rPr>
                        <a:t>检查点</a:t>
                      </a:r>
                    </a:p>
                  </a:txBody>
                  <a:tcPr/>
                </a:tc>
                <a:extLst>
                  <a:ext uri="{0D108BD9-81ED-4DB2-BD59-A6C34878D82A}">
                    <a16:rowId xmlns:a16="http://schemas.microsoft.com/office/drawing/2014/main" val="356140555"/>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5</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T4:</a:t>
                      </a:r>
                      <a:r>
                        <a:rPr lang="zh-CN" altLang="en-US" sz="1800"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2520856635"/>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6</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T4:</a:t>
                      </a:r>
                      <a:r>
                        <a:rPr lang="zh-CN" altLang="en-US" sz="1800" dirty="0">
                          <a:solidFill>
                            <a:srgbClr val="0000FF"/>
                          </a:solidFill>
                          <a:latin typeface="微软雅黑" panose="020B0503020204020204" pitchFamily="34" charset="-122"/>
                          <a:ea typeface="微软雅黑" panose="020B0503020204020204" pitchFamily="34" charset="-122"/>
                        </a:rPr>
                        <a:t>写</a:t>
                      </a:r>
                      <a:r>
                        <a:rPr lang="en-US" altLang="zh-CN" sz="1800" dirty="0">
                          <a:solidFill>
                            <a:srgbClr val="0000FF"/>
                          </a:solidFill>
                          <a:latin typeface="微软雅黑" panose="020B0503020204020204" pitchFamily="34" charset="-122"/>
                          <a:ea typeface="微软雅黑" panose="020B0503020204020204" pitchFamily="34" charset="-122"/>
                        </a:rPr>
                        <a:t>B</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44366738"/>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7</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T4:</a:t>
                      </a:r>
                      <a:r>
                        <a:rPr lang="zh-CN" altLang="en-US" sz="1800" dirty="0">
                          <a:solidFill>
                            <a:srgbClr val="0000FF"/>
                          </a:solidFill>
                          <a:latin typeface="微软雅黑" panose="020B0503020204020204" pitchFamily="34" charset="-122"/>
                          <a:ea typeface="微软雅黑" panose="020B0503020204020204" pitchFamily="34" charset="-122"/>
                        </a:rPr>
                        <a:t>写</a:t>
                      </a:r>
                      <a:r>
                        <a:rPr lang="en-US" altLang="zh-CN" sz="1800" dirty="0">
                          <a:solidFill>
                            <a:srgbClr val="0000FF"/>
                          </a:solidFill>
                          <a:latin typeface="微软雅黑" panose="020B0503020204020204" pitchFamily="34" charset="-122"/>
                          <a:ea typeface="微软雅黑" panose="020B0503020204020204" pitchFamily="34" charset="-122"/>
                        </a:rPr>
                        <a:t>A</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693748121"/>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8</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T4:</a:t>
                      </a:r>
                      <a:r>
                        <a:rPr lang="zh-CN" altLang="en-US" sz="1800" dirty="0">
                          <a:solidFill>
                            <a:srgbClr val="0000FF"/>
                          </a:solidFill>
                          <a:latin typeface="微软雅黑" panose="020B0503020204020204" pitchFamily="34" charset="-122"/>
                          <a:ea typeface="微软雅黑" panose="020B0503020204020204" pitchFamily="34" charset="-122"/>
                        </a:rPr>
                        <a:t>提交</a:t>
                      </a:r>
                    </a:p>
                  </a:txBody>
                  <a:tcPr/>
                </a:tc>
                <a:extLst>
                  <a:ext uri="{0D108BD9-81ED-4DB2-BD59-A6C34878D82A}">
                    <a16:rowId xmlns:a16="http://schemas.microsoft.com/office/drawing/2014/main" val="1413806754"/>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9</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T2:</a:t>
                      </a:r>
                      <a:r>
                        <a:rPr lang="zh-CN" altLang="en-US" sz="1800"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1734535445"/>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10</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T2:</a:t>
                      </a:r>
                      <a:r>
                        <a:rPr lang="zh-CN" altLang="en-US" sz="1800" dirty="0">
                          <a:solidFill>
                            <a:srgbClr val="0000FF"/>
                          </a:solidFill>
                          <a:latin typeface="微软雅黑" panose="020B0503020204020204" pitchFamily="34" charset="-122"/>
                          <a:ea typeface="微软雅黑" panose="020B0503020204020204" pitchFamily="34" charset="-122"/>
                        </a:rPr>
                        <a:t>写</a:t>
                      </a:r>
                      <a:r>
                        <a:rPr lang="en-US" altLang="zh-CN" sz="1800" dirty="0">
                          <a:solidFill>
                            <a:srgbClr val="0000FF"/>
                          </a:solidFill>
                          <a:latin typeface="微软雅黑" panose="020B0503020204020204" pitchFamily="34" charset="-122"/>
                          <a:ea typeface="微软雅黑" panose="020B0503020204020204" pitchFamily="34" charset="-122"/>
                        </a:rPr>
                        <a:t>B</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68509517"/>
                  </a:ext>
                </a:extLst>
              </a:tr>
              <a:tr h="37084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11</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T3:</a:t>
                      </a:r>
                      <a:r>
                        <a:rPr lang="zh-CN" altLang="en-US" sz="1800"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3175868165"/>
                  </a:ext>
                </a:extLst>
              </a:tr>
              <a:tr h="19812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12</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T3:</a:t>
                      </a:r>
                      <a:r>
                        <a:rPr lang="zh-CN" altLang="en-US" sz="1800" dirty="0">
                          <a:solidFill>
                            <a:srgbClr val="0000FF"/>
                          </a:solidFill>
                          <a:latin typeface="微软雅黑" panose="020B0503020204020204" pitchFamily="34" charset="-122"/>
                          <a:ea typeface="微软雅黑" panose="020B0503020204020204" pitchFamily="34" charset="-122"/>
                        </a:rPr>
                        <a:t>写</a:t>
                      </a:r>
                      <a:r>
                        <a:rPr lang="en-US" altLang="zh-CN" sz="1800" dirty="0">
                          <a:solidFill>
                            <a:srgbClr val="0000FF"/>
                          </a:solidFill>
                          <a:latin typeface="微软雅黑" panose="020B0503020204020204" pitchFamily="34" charset="-122"/>
                          <a:ea typeface="微软雅黑" panose="020B0503020204020204" pitchFamily="34" charset="-122"/>
                        </a:rPr>
                        <a:t>A</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804908207"/>
                  </a:ext>
                </a:extLst>
              </a:tr>
              <a:tr h="198120">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13</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a:solidFill>
                            <a:srgbClr val="0000FF"/>
                          </a:solidFill>
                          <a:latin typeface="微软雅黑" panose="020B0503020204020204" pitchFamily="34" charset="-122"/>
                          <a:ea typeface="微软雅黑" panose="020B0503020204020204" pitchFamily="34" charset="-122"/>
                        </a:rPr>
                        <a:t>T2:</a:t>
                      </a:r>
                      <a:r>
                        <a:rPr lang="zh-CN" altLang="en-US" sz="1800" dirty="0">
                          <a:solidFill>
                            <a:srgbClr val="0000FF"/>
                          </a:solidFill>
                          <a:latin typeface="微软雅黑" panose="020B0503020204020204" pitchFamily="34" charset="-122"/>
                          <a:ea typeface="微软雅黑" panose="020B0503020204020204" pitchFamily="34" charset="-122"/>
                        </a:rPr>
                        <a:t>写</a:t>
                      </a:r>
                      <a:r>
                        <a:rPr lang="en-US" altLang="zh-CN" sz="1800" dirty="0">
                          <a:solidFill>
                            <a:srgbClr val="0000FF"/>
                          </a:solidFill>
                          <a:latin typeface="微软雅黑" panose="020B0503020204020204" pitchFamily="34" charset="-122"/>
                          <a:ea typeface="微软雅黑" panose="020B0503020204020204" pitchFamily="34" charset="-122"/>
                        </a:rPr>
                        <a:t>D</a:t>
                      </a:r>
                      <a:endParaRPr lang="zh-CN" altLang="en-US" sz="180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25784815"/>
                  </a:ext>
                </a:extLst>
              </a:tr>
            </a:tbl>
          </a:graphicData>
        </a:graphic>
      </p:graphicFrame>
    </p:spTree>
    <p:extLst>
      <p:ext uri="{BB962C8B-B14F-4D97-AF65-F5344CB8AC3E}">
        <p14:creationId xmlns:p14="http://schemas.microsoft.com/office/powerpoint/2010/main" val="3073653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50</a:t>
            </a:fld>
            <a:endParaRPr lang="en-US" dirty="0"/>
          </a:p>
        </p:txBody>
      </p:sp>
      <p:sp>
        <p:nvSpPr>
          <p:cNvPr id="6" name="内容占位符 5">
            <a:extLst>
              <a:ext uri="{FF2B5EF4-FFF2-40B4-BE49-F238E27FC236}">
                <a16:creationId xmlns:a16="http://schemas.microsoft.com/office/drawing/2014/main" id="{74A7AF0A-662A-4683-80EC-882C25F4408B}"/>
              </a:ext>
            </a:extLst>
          </p:cNvPr>
          <p:cNvSpPr>
            <a:spLocks noGrp="1"/>
          </p:cNvSpPr>
          <p:nvPr>
            <p:ph idx="1"/>
          </p:nvPr>
        </p:nvSpPr>
        <p:spPr/>
        <p:txBody>
          <a:bodyPr/>
          <a:lstStyle/>
          <a:p>
            <a:pPr>
              <a:lnSpc>
                <a:spcPct val="100000"/>
              </a:lnSpc>
            </a:pPr>
            <a:r>
              <a:rPr lang="zh-CN" altLang="en-US" b="1">
                <a:solidFill>
                  <a:schemeClr val="bg2">
                    <a:lumMod val="90000"/>
                  </a:schemeClr>
                </a:solidFill>
              </a:rPr>
              <a:t>事务的基本概念</a:t>
            </a:r>
          </a:p>
          <a:p>
            <a:pPr>
              <a:lnSpc>
                <a:spcPct val="100000"/>
              </a:lnSpc>
            </a:pPr>
            <a:r>
              <a:rPr lang="zh-CN" altLang="en-US" b="1">
                <a:solidFill>
                  <a:schemeClr val="bg2">
                    <a:lumMod val="90000"/>
                  </a:schemeClr>
                </a:solidFill>
              </a:rPr>
              <a:t>数据库恢复概述</a:t>
            </a:r>
          </a:p>
          <a:p>
            <a:pPr>
              <a:lnSpc>
                <a:spcPct val="100000"/>
              </a:lnSpc>
            </a:pPr>
            <a:r>
              <a:rPr lang="zh-CN" altLang="en-US" b="1">
                <a:solidFill>
                  <a:schemeClr val="bg2">
                    <a:lumMod val="90000"/>
                  </a:schemeClr>
                </a:solidFill>
              </a:rPr>
              <a:t>故障的种类</a:t>
            </a:r>
          </a:p>
          <a:p>
            <a:pPr>
              <a:lnSpc>
                <a:spcPct val="100000"/>
              </a:lnSpc>
            </a:pPr>
            <a:r>
              <a:rPr lang="zh-CN" altLang="en-US" b="1">
                <a:solidFill>
                  <a:schemeClr val="bg2">
                    <a:lumMod val="90000"/>
                  </a:schemeClr>
                </a:solidFill>
              </a:rPr>
              <a:t>恢复的实现技术</a:t>
            </a:r>
          </a:p>
          <a:p>
            <a:pPr>
              <a:lnSpc>
                <a:spcPct val="100000"/>
              </a:lnSpc>
            </a:pPr>
            <a:r>
              <a:rPr lang="zh-CN" altLang="en-US" b="1">
                <a:solidFill>
                  <a:schemeClr val="bg2">
                    <a:lumMod val="90000"/>
                  </a:schemeClr>
                </a:solidFill>
              </a:rPr>
              <a:t>恢复策略</a:t>
            </a:r>
          </a:p>
          <a:p>
            <a:pPr>
              <a:lnSpc>
                <a:spcPct val="100000"/>
              </a:lnSpc>
            </a:pPr>
            <a:r>
              <a:rPr lang="zh-CN" altLang="en-US" b="1">
                <a:solidFill>
                  <a:schemeClr val="bg2">
                    <a:lumMod val="90000"/>
                  </a:schemeClr>
                </a:solidFill>
              </a:rPr>
              <a:t>具有检查点的恢复技术</a:t>
            </a:r>
          </a:p>
          <a:p>
            <a:pPr>
              <a:lnSpc>
                <a:spcPct val="100000"/>
              </a:lnSpc>
            </a:pPr>
            <a:r>
              <a:rPr lang="zh-CN" altLang="en-US" b="1">
                <a:solidFill>
                  <a:srgbClr val="FF0000"/>
                </a:solidFill>
              </a:rPr>
              <a:t>数据库镜像</a:t>
            </a:r>
          </a:p>
          <a:p>
            <a:pPr>
              <a:lnSpc>
                <a:spcPct val="100000"/>
              </a:lnSpc>
            </a:pPr>
            <a:r>
              <a:rPr lang="zh-CN" altLang="en-US" b="1">
                <a:solidFill>
                  <a:schemeClr val="bg2">
                    <a:lumMod val="90000"/>
                  </a:schemeClr>
                </a:solidFill>
              </a:rPr>
              <a:t>本章小结</a:t>
            </a:r>
          </a:p>
        </p:txBody>
      </p:sp>
    </p:spTree>
    <p:extLst>
      <p:ext uri="{BB962C8B-B14F-4D97-AF65-F5344CB8AC3E}">
        <p14:creationId xmlns:p14="http://schemas.microsoft.com/office/powerpoint/2010/main" val="3553067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EF549-AAF3-49B4-9531-7F0776E0EEAF}"/>
              </a:ext>
            </a:extLst>
          </p:cNvPr>
          <p:cNvSpPr>
            <a:spLocks noGrp="1"/>
          </p:cNvSpPr>
          <p:nvPr>
            <p:ph type="title"/>
          </p:nvPr>
        </p:nvSpPr>
        <p:spPr/>
        <p:txBody>
          <a:bodyPr/>
          <a:lstStyle/>
          <a:p>
            <a:r>
              <a:rPr lang="zh-CN" altLang="en-US"/>
              <a:t>数据库镜像</a:t>
            </a:r>
          </a:p>
        </p:txBody>
      </p:sp>
      <p:sp>
        <p:nvSpPr>
          <p:cNvPr id="3" name="内容占位符 2">
            <a:extLst>
              <a:ext uri="{FF2B5EF4-FFF2-40B4-BE49-F238E27FC236}">
                <a16:creationId xmlns:a16="http://schemas.microsoft.com/office/drawing/2014/main" id="{6CCFE71E-DE04-406D-8BA3-A2D763681AE2}"/>
              </a:ext>
            </a:extLst>
          </p:cNvPr>
          <p:cNvSpPr>
            <a:spLocks noGrp="1"/>
          </p:cNvSpPr>
          <p:nvPr>
            <p:ph idx="1"/>
          </p:nvPr>
        </p:nvSpPr>
        <p:spPr/>
        <p:txBody>
          <a:bodyPr/>
          <a:lstStyle/>
          <a:p>
            <a:r>
              <a:rPr lang="zh-CN" altLang="en-US" sz="2800">
                <a:solidFill>
                  <a:srgbClr val="0000FF"/>
                </a:solidFill>
              </a:rPr>
              <a:t>介质故障是对系统影响最为严重的一种故障</a:t>
            </a:r>
            <a:r>
              <a:rPr lang="zh-CN" altLang="en-US" sz="2800"/>
              <a:t>，</a:t>
            </a:r>
            <a:r>
              <a:rPr lang="zh-CN" altLang="en-US" sz="2800">
                <a:solidFill>
                  <a:srgbClr val="0000FF"/>
                </a:solidFill>
              </a:rPr>
              <a:t>严重影响数据库的</a:t>
            </a:r>
            <a:r>
              <a:rPr lang="zh-CN" altLang="en-US" sz="2800">
                <a:solidFill>
                  <a:srgbClr val="FF0000"/>
                </a:solidFill>
              </a:rPr>
              <a:t>可用性。</a:t>
            </a:r>
          </a:p>
          <a:p>
            <a:pPr lvl="1"/>
            <a:r>
              <a:rPr lang="zh-CN" altLang="en-US"/>
              <a:t>用户应用全部中断，恢复比较费时</a:t>
            </a:r>
            <a:endParaRPr lang="en-US" altLang="zh-CN"/>
          </a:p>
          <a:p>
            <a:pPr lvl="1"/>
            <a:r>
              <a:rPr lang="en-US" altLang="zh-CN"/>
              <a:t>DBA</a:t>
            </a:r>
            <a:r>
              <a:rPr lang="zh-CN" altLang="en-US"/>
              <a:t>必须周期性地转储数据库，加重了</a:t>
            </a:r>
            <a:r>
              <a:rPr lang="en-US" altLang="zh-CN"/>
              <a:t>DBA</a:t>
            </a:r>
            <a:r>
              <a:rPr lang="zh-CN" altLang="en-US"/>
              <a:t>的负担</a:t>
            </a:r>
            <a:endParaRPr lang="en-US" altLang="zh-CN"/>
          </a:p>
          <a:p>
            <a:pPr marL="357187" lvl="1" indent="0">
              <a:buNone/>
            </a:pPr>
            <a:endParaRPr lang="en-US" altLang="zh-CN" sz="800"/>
          </a:p>
          <a:p>
            <a:r>
              <a:rPr lang="zh-CN" altLang="en-US" sz="2800" u="sng">
                <a:solidFill>
                  <a:srgbClr val="FF0000"/>
                </a:solidFill>
              </a:rPr>
              <a:t>数据库镜像</a:t>
            </a:r>
            <a:r>
              <a:rPr lang="en-US" altLang="zh-CN" sz="2800" u="sng">
                <a:solidFill>
                  <a:srgbClr val="FF0000"/>
                </a:solidFill>
              </a:rPr>
              <a:t>(Mirror)</a:t>
            </a:r>
            <a:r>
              <a:rPr lang="zh-CN" altLang="en-US" sz="2800"/>
              <a:t>是解决介质故障、提高数据库可用性的一种常用方法。</a:t>
            </a:r>
            <a:endParaRPr lang="en-US" altLang="zh-CN" sz="2800"/>
          </a:p>
          <a:p>
            <a:pPr lvl="1"/>
            <a:r>
              <a:rPr lang="zh-CN" altLang="en-US"/>
              <a:t>即根据</a:t>
            </a:r>
            <a:r>
              <a:rPr lang="en-US" altLang="zh-CN"/>
              <a:t>DBA</a:t>
            </a:r>
            <a:r>
              <a:rPr lang="zh-CN" altLang="en-US"/>
              <a:t>的要求，自动把整个数据库或其中的关键数据复制到另一个磁盘上。每当主数据库更新时，</a:t>
            </a:r>
            <a:r>
              <a:rPr lang="en-US" altLang="zh-CN"/>
              <a:t>DBMS</a:t>
            </a:r>
            <a:r>
              <a:rPr lang="zh-CN" altLang="en-US"/>
              <a:t>自动把更新后的数据复制过去，由</a:t>
            </a:r>
            <a:r>
              <a:rPr lang="en-US" altLang="zh-CN"/>
              <a:t>DBMS</a:t>
            </a:r>
            <a:r>
              <a:rPr lang="zh-CN" altLang="en-US"/>
              <a:t>自动保证镜像数据与主数据库的一致性。</a:t>
            </a:r>
          </a:p>
        </p:txBody>
      </p:sp>
      <p:sp>
        <p:nvSpPr>
          <p:cNvPr id="4" name="灯片编号占位符 3">
            <a:extLst>
              <a:ext uri="{FF2B5EF4-FFF2-40B4-BE49-F238E27FC236}">
                <a16:creationId xmlns:a16="http://schemas.microsoft.com/office/drawing/2014/main" id="{E7428D98-15FC-4C00-A875-8A1A5B6B70B8}"/>
              </a:ext>
            </a:extLst>
          </p:cNvPr>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1571946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E143C-93FF-4A95-BBC3-3B4E27BF5DE8}"/>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5B5308E9-E36C-4E1C-8742-2214F6E4AB91}"/>
              </a:ext>
            </a:extLst>
          </p:cNvPr>
          <p:cNvSpPr>
            <a:spLocks noGrp="1"/>
          </p:cNvSpPr>
          <p:nvPr>
            <p:ph type="sldNum" sz="quarter" idx="12"/>
          </p:nvPr>
        </p:nvSpPr>
        <p:spPr/>
        <p:txBody>
          <a:bodyPr/>
          <a:lstStyle/>
          <a:p>
            <a:fld id="{E63F6D5D-9733-4D44-9C56-AEFEDD5A4BA7}" type="slidenum">
              <a:rPr lang="en-US" smtClean="0"/>
              <a:pPr/>
              <a:t>52</a:t>
            </a:fld>
            <a:endParaRPr lang="en-US" dirty="0"/>
          </a:p>
        </p:txBody>
      </p:sp>
      <p:pic>
        <p:nvPicPr>
          <p:cNvPr id="5" name="Picture 5">
            <a:extLst>
              <a:ext uri="{FF2B5EF4-FFF2-40B4-BE49-F238E27FC236}">
                <a16:creationId xmlns:a16="http://schemas.microsoft.com/office/drawing/2014/main" id="{5349F9E3-5EF5-4FC6-B70D-E2D958AA1C7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133600"/>
            <a:ext cx="9163050" cy="286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753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7582C-4DB2-4351-8E16-3AB38DC65D9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44FBEA-A537-4649-BB03-1AB6C18D3690}"/>
              </a:ext>
            </a:extLst>
          </p:cNvPr>
          <p:cNvSpPr>
            <a:spLocks noGrp="1"/>
          </p:cNvSpPr>
          <p:nvPr>
            <p:ph idx="1"/>
          </p:nvPr>
        </p:nvSpPr>
        <p:spPr/>
        <p:txBody>
          <a:bodyPr>
            <a:normAutofit fontScale="92500"/>
          </a:bodyPr>
          <a:lstStyle/>
          <a:p>
            <a:r>
              <a:rPr lang="zh-CN" altLang="en-US">
                <a:solidFill>
                  <a:srgbClr val="FF0000"/>
                </a:solidFill>
              </a:rPr>
              <a:t>镜像数据库的使用：</a:t>
            </a:r>
            <a:endParaRPr lang="en-US" altLang="zh-CN">
              <a:solidFill>
                <a:srgbClr val="FF0000"/>
              </a:solidFill>
            </a:endParaRPr>
          </a:p>
          <a:p>
            <a:pPr lvl="1"/>
            <a:r>
              <a:rPr lang="zh-CN" altLang="en-US" sz="2600"/>
              <a:t>当出现介质故障时，可由镜像磁盘继续提供使用，同时</a:t>
            </a:r>
            <a:r>
              <a:rPr lang="en-US" altLang="zh-CN" sz="2600"/>
              <a:t>DBMS</a:t>
            </a:r>
            <a:r>
              <a:rPr lang="zh-CN" altLang="en-US" sz="2600"/>
              <a:t>自动利用镜像磁盘数据进行数据库的恢复，不需要关闭系统和重装数据库副本。</a:t>
            </a:r>
            <a:endParaRPr lang="en-US" altLang="zh-CN" sz="2600"/>
          </a:p>
          <a:p>
            <a:pPr marL="357187" lvl="1" indent="0">
              <a:buNone/>
            </a:pPr>
            <a:endParaRPr lang="en-US" altLang="zh-CN"/>
          </a:p>
          <a:p>
            <a:pPr marL="357187" lvl="1" indent="0">
              <a:buNone/>
            </a:pPr>
            <a:endParaRPr lang="en-US" altLang="zh-CN"/>
          </a:p>
          <a:p>
            <a:pPr marL="357187" lvl="1" indent="0">
              <a:buNone/>
            </a:pPr>
            <a:endParaRPr lang="en-US" altLang="zh-CN"/>
          </a:p>
          <a:p>
            <a:pPr marL="357187" lvl="1" indent="0">
              <a:buNone/>
            </a:pPr>
            <a:endParaRPr lang="en-US" altLang="zh-CN"/>
          </a:p>
          <a:p>
            <a:pPr lvl="1"/>
            <a:r>
              <a:rPr lang="zh-CN" altLang="en-US" sz="2600"/>
              <a:t>当没有故障时，数据库镜像还可以用于并发操作，即当一个用户对数据加排他锁修改数据时，其他用户可以读镜像数据库上的数据，而</a:t>
            </a:r>
            <a:r>
              <a:rPr lang="zh-CN" altLang="en-US" sz="2400"/>
              <a:t>不必等待该用户释放锁。</a:t>
            </a:r>
            <a:endParaRPr lang="en-US" altLang="zh-CN" sz="2400"/>
          </a:p>
          <a:p>
            <a:pPr lvl="1"/>
            <a:r>
              <a:rPr lang="zh-CN" altLang="en-US" sz="2400"/>
              <a:t>由于数据库镜像是通过</a:t>
            </a:r>
            <a:r>
              <a:rPr lang="zh-CN" altLang="en-US" sz="2400">
                <a:solidFill>
                  <a:srgbClr val="FF0000"/>
                </a:solidFill>
              </a:rPr>
              <a:t>复制数据</a:t>
            </a:r>
            <a:r>
              <a:rPr lang="zh-CN" altLang="en-US" sz="2400"/>
              <a:t>实现，频繁地复制数据自然会降低系统运行效率，因此在实际应用中只对</a:t>
            </a:r>
            <a:r>
              <a:rPr lang="zh-CN" altLang="en-US" sz="2400">
                <a:solidFill>
                  <a:srgbClr val="FF0000"/>
                </a:solidFill>
              </a:rPr>
              <a:t>关键数据</a:t>
            </a:r>
            <a:r>
              <a:rPr lang="zh-CN" altLang="en-US" sz="2400"/>
              <a:t>和</a:t>
            </a:r>
            <a:r>
              <a:rPr lang="zh-CN" altLang="en-US" sz="2400">
                <a:solidFill>
                  <a:srgbClr val="FF0000"/>
                </a:solidFill>
              </a:rPr>
              <a:t>日志文件</a:t>
            </a:r>
            <a:r>
              <a:rPr lang="zh-CN" altLang="en-US" sz="2400"/>
              <a:t>进行镜像，而不是整个数据库。</a:t>
            </a:r>
          </a:p>
        </p:txBody>
      </p:sp>
      <p:sp>
        <p:nvSpPr>
          <p:cNvPr id="4" name="灯片编号占位符 3">
            <a:extLst>
              <a:ext uri="{FF2B5EF4-FFF2-40B4-BE49-F238E27FC236}">
                <a16:creationId xmlns:a16="http://schemas.microsoft.com/office/drawing/2014/main" id="{00020970-FC5B-4669-834D-B306D5EAFB0E}"/>
              </a:ext>
            </a:extLst>
          </p:cNvPr>
          <p:cNvSpPr>
            <a:spLocks noGrp="1"/>
          </p:cNvSpPr>
          <p:nvPr>
            <p:ph type="sldNum" sz="quarter" idx="12"/>
          </p:nvPr>
        </p:nvSpPr>
        <p:spPr/>
        <p:txBody>
          <a:bodyPr/>
          <a:lstStyle/>
          <a:p>
            <a:fld id="{E63F6D5D-9733-4D44-9C56-AEFEDD5A4BA7}" type="slidenum">
              <a:rPr lang="en-US" smtClean="0"/>
              <a:pPr/>
              <a:t>53</a:t>
            </a:fld>
            <a:endParaRPr lang="en-US" dirty="0"/>
          </a:p>
        </p:txBody>
      </p:sp>
      <p:graphicFrame>
        <p:nvGraphicFramePr>
          <p:cNvPr id="5" name="对象 4">
            <a:extLst>
              <a:ext uri="{FF2B5EF4-FFF2-40B4-BE49-F238E27FC236}">
                <a16:creationId xmlns:a16="http://schemas.microsoft.com/office/drawing/2014/main" id="{F524DA94-20A2-4BDF-9931-9F0478FF3F47}"/>
              </a:ext>
            </a:extLst>
          </p:cNvPr>
          <p:cNvGraphicFramePr>
            <a:graphicFrameLocks noChangeAspect="1"/>
          </p:cNvGraphicFramePr>
          <p:nvPr>
            <p:extLst>
              <p:ext uri="{D42A27DB-BD31-4B8C-83A1-F6EECF244321}">
                <p14:modId xmlns:p14="http://schemas.microsoft.com/office/powerpoint/2010/main" val="2385887452"/>
              </p:ext>
            </p:extLst>
          </p:nvPr>
        </p:nvGraphicFramePr>
        <p:xfrm>
          <a:off x="3581400" y="2514600"/>
          <a:ext cx="5029200" cy="1656883"/>
        </p:xfrm>
        <a:graphic>
          <a:graphicData uri="http://schemas.openxmlformats.org/presentationml/2006/ole">
            <mc:AlternateContent xmlns:mc="http://schemas.openxmlformats.org/markup-compatibility/2006">
              <mc:Choice xmlns:v="urn:schemas-microsoft-com:vml" Requires="v">
                <p:oleObj spid="_x0000_s1108" r:id="rId3" imgW="23669841" imgH="7796825" progId="Photoshop.Image.7">
                  <p:embed/>
                </p:oleObj>
              </mc:Choice>
              <mc:Fallback>
                <p:oleObj r:id="rId3" imgW="23669841" imgH="7796825" progId="Photoshop.Image.7">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14600"/>
                        <a:ext cx="5029200" cy="1656883"/>
                      </a:xfrm>
                      <a:prstGeom prst="rect">
                        <a:avLst/>
                      </a:prstGeom>
                      <a:noFill/>
                      <a:ln w="3175">
                        <a:noFill/>
                      </a:ln>
                    </p:spPr>
                  </p:pic>
                </p:oleObj>
              </mc:Fallback>
            </mc:AlternateContent>
          </a:graphicData>
        </a:graphic>
      </p:graphicFrame>
    </p:spTree>
    <p:extLst>
      <p:ext uri="{BB962C8B-B14F-4D97-AF65-F5344CB8AC3E}">
        <p14:creationId xmlns:p14="http://schemas.microsoft.com/office/powerpoint/2010/main" val="3244297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6B6DF-B7E4-403A-86DE-F077A4DF78D2}"/>
              </a:ext>
            </a:extLst>
          </p:cNvPr>
          <p:cNvSpPr>
            <a:spLocks noGrp="1"/>
          </p:cNvSpPr>
          <p:nvPr>
            <p:ph type="title"/>
          </p:nvPr>
        </p:nvSpPr>
        <p:spPr/>
        <p:txBody>
          <a:bodyPr/>
          <a:lstStyle/>
          <a:p>
            <a:r>
              <a:rPr lang="en-US" altLang="zh-CN"/>
              <a:t>openGauss</a:t>
            </a:r>
            <a:r>
              <a:rPr lang="zh-CN" altLang="en-US"/>
              <a:t>主备</a:t>
            </a:r>
          </a:p>
        </p:txBody>
      </p:sp>
      <p:sp>
        <p:nvSpPr>
          <p:cNvPr id="3" name="内容占位符 2">
            <a:extLst>
              <a:ext uri="{FF2B5EF4-FFF2-40B4-BE49-F238E27FC236}">
                <a16:creationId xmlns:a16="http://schemas.microsoft.com/office/drawing/2014/main" id="{A30F5C23-56FB-4F5E-A8BC-F170DB438467}"/>
              </a:ext>
            </a:extLst>
          </p:cNvPr>
          <p:cNvSpPr>
            <a:spLocks noGrp="1"/>
          </p:cNvSpPr>
          <p:nvPr>
            <p:ph idx="1"/>
          </p:nvPr>
        </p:nvSpPr>
        <p:spPr/>
        <p:txBody>
          <a:bodyPr/>
          <a:lstStyle/>
          <a:p>
            <a:r>
              <a:rPr lang="zh-CN" altLang="en-US"/>
              <a:t>官网</a:t>
            </a:r>
            <a:endParaRPr lang="en-US" altLang="zh-CN"/>
          </a:p>
          <a:p>
            <a:pPr marL="263525" indent="0">
              <a:buNone/>
            </a:pPr>
            <a:r>
              <a:rPr lang="en-US" altLang="zh-CN" sz="1400">
                <a:hlinkClick r:id="rId2"/>
              </a:rPr>
              <a:t>https://www.opengauss.org/zh/docs/3.1.0/docs/CharacteristicDescription/%E4%B8%BB%E5%A4%87%E6%9C%BA.html</a:t>
            </a:r>
            <a:endParaRPr lang="en-US" altLang="zh-CN" sz="1400"/>
          </a:p>
          <a:p>
            <a:pPr marL="0" indent="0">
              <a:buNone/>
            </a:pPr>
            <a:endParaRPr lang="en-US" altLang="zh-CN"/>
          </a:p>
          <a:p>
            <a:r>
              <a:rPr lang="zh-CN" altLang="en-US"/>
              <a:t>墨天轮</a:t>
            </a:r>
            <a:endParaRPr lang="en-US" altLang="zh-CN"/>
          </a:p>
          <a:p>
            <a:pPr marL="263525" indent="0">
              <a:buNone/>
            </a:pPr>
            <a:r>
              <a:rPr lang="en-US" altLang="zh-CN" sz="1400">
                <a:hlinkClick r:id="rId3"/>
              </a:rPr>
              <a:t>https://www.modb.pro/db/30014</a:t>
            </a:r>
            <a:endParaRPr lang="en-US" altLang="zh-CN" sz="1400"/>
          </a:p>
          <a:p>
            <a:pPr marL="263525" indent="0">
              <a:buNone/>
            </a:pPr>
            <a:r>
              <a:rPr lang="en-US" altLang="zh-CN" sz="1400">
                <a:hlinkClick r:id="rId4"/>
              </a:rPr>
              <a:t>https://www.modb.pro/db/31066</a:t>
            </a:r>
            <a:endParaRPr lang="en-US" altLang="zh-CN" sz="1400"/>
          </a:p>
          <a:p>
            <a:endParaRPr lang="zh-CN" altLang="en-US"/>
          </a:p>
        </p:txBody>
      </p:sp>
      <p:sp>
        <p:nvSpPr>
          <p:cNvPr id="4" name="灯片编号占位符 3">
            <a:extLst>
              <a:ext uri="{FF2B5EF4-FFF2-40B4-BE49-F238E27FC236}">
                <a16:creationId xmlns:a16="http://schemas.microsoft.com/office/drawing/2014/main" id="{B79F097F-8675-4E3A-A9B0-8DABD35D799D}"/>
              </a:ext>
            </a:extLst>
          </p:cNvPr>
          <p:cNvSpPr>
            <a:spLocks noGrp="1"/>
          </p:cNvSpPr>
          <p:nvPr>
            <p:ph type="sldNum" sz="quarter" idx="12"/>
          </p:nvPr>
        </p:nvSpPr>
        <p:spPr/>
        <p:txBody>
          <a:bodyPr/>
          <a:lstStyle/>
          <a:p>
            <a:fld id="{E63F6D5D-9733-4D44-9C56-AEFEDD5A4BA7}" type="slidenum">
              <a:rPr lang="en-US" smtClean="0"/>
              <a:pPr/>
              <a:t>54</a:t>
            </a:fld>
            <a:endParaRPr lang="en-US" dirty="0"/>
          </a:p>
        </p:txBody>
      </p:sp>
    </p:spTree>
    <p:extLst>
      <p:ext uri="{BB962C8B-B14F-4D97-AF65-F5344CB8AC3E}">
        <p14:creationId xmlns:p14="http://schemas.microsoft.com/office/powerpoint/2010/main" val="531328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6706A-714B-405C-BFB9-05E5B31520BF}"/>
              </a:ext>
            </a:extLst>
          </p:cNvPr>
          <p:cNvSpPr>
            <a:spLocks noGrp="1"/>
          </p:cNvSpPr>
          <p:nvPr>
            <p:ph type="title"/>
          </p:nvPr>
        </p:nvSpPr>
        <p:spPr/>
        <p:txBody>
          <a:bodyPr/>
          <a:lstStyle/>
          <a:p>
            <a:r>
              <a:rPr lang="zh-CN" altLang="en-US"/>
              <a:t>课堂练习</a:t>
            </a:r>
          </a:p>
        </p:txBody>
      </p:sp>
      <p:sp>
        <p:nvSpPr>
          <p:cNvPr id="3" name="内容占位符 2">
            <a:extLst>
              <a:ext uri="{FF2B5EF4-FFF2-40B4-BE49-F238E27FC236}">
                <a16:creationId xmlns:a16="http://schemas.microsoft.com/office/drawing/2014/main" id="{BE23B7C7-24C7-40F5-9EA4-41067B4F9B5D}"/>
              </a:ext>
            </a:extLst>
          </p:cNvPr>
          <p:cNvSpPr>
            <a:spLocks noGrp="1"/>
          </p:cNvSpPr>
          <p:nvPr>
            <p:ph idx="1"/>
          </p:nvPr>
        </p:nvSpPr>
        <p:spPr/>
        <p:txBody>
          <a:bodyPr/>
          <a:lstStyle/>
          <a:p>
            <a:pPr marL="0" indent="0">
              <a:lnSpc>
                <a:spcPct val="150000"/>
              </a:lnSpc>
              <a:buNone/>
            </a:pPr>
            <a:r>
              <a:rPr lang="zh-CN" altLang="en-US">
                <a:solidFill>
                  <a:srgbClr val="C00000"/>
                </a:solidFill>
              </a:rPr>
              <a:t>问答题：</a:t>
            </a:r>
            <a:endParaRPr lang="en-US" altLang="zh-CN">
              <a:solidFill>
                <a:srgbClr val="C00000"/>
              </a:solidFill>
            </a:endParaRPr>
          </a:p>
          <a:p>
            <a:pPr marL="814387" lvl="1" indent="-457200">
              <a:lnSpc>
                <a:spcPct val="150000"/>
              </a:lnSpc>
              <a:buFont typeface="+mj-lt"/>
              <a:buAutoNum type="arabicPeriod"/>
            </a:pPr>
            <a:r>
              <a:rPr lang="zh-CN" altLang="en-US"/>
              <a:t>在系统故障的恢复策略中，为什么</a:t>
            </a:r>
            <a:r>
              <a:rPr lang="en-US" altLang="zh-CN"/>
              <a:t>UNDO</a:t>
            </a:r>
            <a:r>
              <a:rPr lang="zh-CN" altLang="en-US"/>
              <a:t>处理反向扫描日志文件，</a:t>
            </a:r>
            <a:r>
              <a:rPr lang="en-US" altLang="zh-CN"/>
              <a:t>REDO</a:t>
            </a:r>
            <a:r>
              <a:rPr lang="zh-CN" altLang="en-US"/>
              <a:t>处理正向扫描日志文件。</a:t>
            </a:r>
            <a:endParaRPr lang="en-US" altLang="zh-CN"/>
          </a:p>
          <a:p>
            <a:pPr marL="814387" lvl="1" indent="-457200">
              <a:lnSpc>
                <a:spcPct val="150000"/>
              </a:lnSpc>
              <a:buFont typeface="+mj-lt"/>
              <a:buAutoNum type="arabicPeriod"/>
            </a:pPr>
            <a:r>
              <a:rPr lang="zh-CN" altLang="en-US"/>
              <a:t>说明恢复系统是否可以保证事务的原子性和持久性。</a:t>
            </a:r>
            <a:endParaRPr lang="en-US" altLang="zh-CN"/>
          </a:p>
        </p:txBody>
      </p:sp>
      <p:sp>
        <p:nvSpPr>
          <p:cNvPr id="4" name="灯片编号占位符 3">
            <a:extLst>
              <a:ext uri="{FF2B5EF4-FFF2-40B4-BE49-F238E27FC236}">
                <a16:creationId xmlns:a16="http://schemas.microsoft.com/office/drawing/2014/main" id="{E49E534B-5D9F-48CF-9F06-C5B6EFBE0D6F}"/>
              </a:ext>
            </a:extLst>
          </p:cNvPr>
          <p:cNvSpPr>
            <a:spLocks noGrp="1"/>
          </p:cNvSpPr>
          <p:nvPr>
            <p:ph type="sldNum" sz="quarter" idx="12"/>
          </p:nvPr>
        </p:nvSpPr>
        <p:spPr/>
        <p:txBody>
          <a:bodyPr/>
          <a:lstStyle/>
          <a:p>
            <a:fld id="{E63F6D5D-9733-4D44-9C56-AEFEDD5A4BA7}" type="slidenum">
              <a:rPr lang="en-US" smtClean="0"/>
              <a:pPr/>
              <a:t>55</a:t>
            </a:fld>
            <a:endParaRPr lang="en-US" dirty="0"/>
          </a:p>
        </p:txBody>
      </p:sp>
    </p:spTree>
    <p:extLst>
      <p:ext uri="{BB962C8B-B14F-4D97-AF65-F5344CB8AC3E}">
        <p14:creationId xmlns:p14="http://schemas.microsoft.com/office/powerpoint/2010/main" val="2949556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BCE17-E540-4916-B67E-302F492980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0B1520-2A84-46D0-B88C-BB0BF8628E5B}"/>
              </a:ext>
            </a:extLst>
          </p:cNvPr>
          <p:cNvSpPr>
            <a:spLocks noGrp="1"/>
          </p:cNvSpPr>
          <p:nvPr>
            <p:ph idx="1"/>
          </p:nvPr>
        </p:nvSpPr>
        <p:spPr/>
        <p:txBody>
          <a:bodyPr/>
          <a:lstStyle/>
          <a:p>
            <a:r>
              <a:rPr lang="zh-CN" altLang="en-US"/>
              <a:t>综合题</a:t>
            </a:r>
            <a:endParaRPr lang="en-US" altLang="zh-CN"/>
          </a:p>
          <a:p>
            <a:pPr lvl="1"/>
            <a:r>
              <a:rPr lang="zh-CN" altLang="en-US"/>
              <a:t>考虑如图所示的日志记录，如果系统故障</a:t>
            </a:r>
            <a:endParaRPr lang="en-US" altLang="zh-CN"/>
          </a:p>
          <a:p>
            <a:pPr marL="538162" lvl="1" indent="0">
              <a:buNone/>
            </a:pPr>
            <a:r>
              <a:rPr lang="zh-CN" altLang="en-US"/>
              <a:t>发生在</a:t>
            </a:r>
            <a:r>
              <a:rPr lang="en-US" altLang="zh-CN"/>
              <a:t>12</a:t>
            </a:r>
            <a:r>
              <a:rPr lang="zh-CN" altLang="en-US"/>
              <a:t>之后，说明系统如何进行恢复。</a:t>
            </a:r>
          </a:p>
          <a:p>
            <a:endParaRPr lang="zh-CN" altLang="en-US"/>
          </a:p>
        </p:txBody>
      </p:sp>
      <p:sp>
        <p:nvSpPr>
          <p:cNvPr id="4" name="灯片编号占位符 3">
            <a:extLst>
              <a:ext uri="{FF2B5EF4-FFF2-40B4-BE49-F238E27FC236}">
                <a16:creationId xmlns:a16="http://schemas.microsoft.com/office/drawing/2014/main" id="{63B46270-6622-498B-B46F-8E80B1BCED87}"/>
              </a:ext>
            </a:extLst>
          </p:cNvPr>
          <p:cNvSpPr>
            <a:spLocks noGrp="1"/>
          </p:cNvSpPr>
          <p:nvPr>
            <p:ph type="sldNum" sz="quarter" idx="12"/>
          </p:nvPr>
        </p:nvSpPr>
        <p:spPr/>
        <p:txBody>
          <a:bodyPr/>
          <a:lstStyle/>
          <a:p>
            <a:fld id="{E63F6D5D-9733-4D44-9C56-AEFEDD5A4BA7}" type="slidenum">
              <a:rPr lang="en-US" smtClean="0"/>
              <a:pPr/>
              <a:t>56</a:t>
            </a:fld>
            <a:endParaRPr lang="en-US" dirty="0"/>
          </a:p>
        </p:txBody>
      </p:sp>
      <p:graphicFrame>
        <p:nvGraphicFramePr>
          <p:cNvPr id="5" name="表格 4">
            <a:extLst>
              <a:ext uri="{FF2B5EF4-FFF2-40B4-BE49-F238E27FC236}">
                <a16:creationId xmlns:a16="http://schemas.microsoft.com/office/drawing/2014/main" id="{B6ABA4FC-456E-4BF0-993B-BE1C3D655197}"/>
              </a:ext>
            </a:extLst>
          </p:cNvPr>
          <p:cNvGraphicFramePr>
            <a:graphicFrameLocks noGrp="1"/>
          </p:cNvGraphicFramePr>
          <p:nvPr>
            <p:extLst>
              <p:ext uri="{D42A27DB-BD31-4B8C-83A1-F6EECF244321}">
                <p14:modId xmlns:p14="http://schemas.microsoft.com/office/powerpoint/2010/main" val="1320647853"/>
              </p:ext>
            </p:extLst>
          </p:nvPr>
        </p:nvGraphicFramePr>
        <p:xfrm>
          <a:off x="6751320" y="1308887"/>
          <a:ext cx="3962400" cy="48412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723702745"/>
                    </a:ext>
                  </a:extLst>
                </a:gridCol>
                <a:gridCol w="1981200">
                  <a:extLst>
                    <a:ext uri="{9D8B030D-6E8A-4147-A177-3AD203B41FA5}">
                      <a16:colId xmlns:a16="http://schemas.microsoft.com/office/drawing/2014/main" val="4265164888"/>
                    </a:ext>
                  </a:extLst>
                </a:gridCol>
              </a:tblGrid>
              <a:tr h="370840">
                <a:tc>
                  <a:txBody>
                    <a:bodyPr/>
                    <a:lstStyle/>
                    <a:p>
                      <a:pPr algn="ctr"/>
                      <a:r>
                        <a:rPr lang="zh-CN" altLang="en-US" sz="2000" b="1" dirty="0">
                          <a:solidFill>
                            <a:srgbClr val="CC3399"/>
                          </a:solidFill>
                          <a:latin typeface="微软雅黑" panose="020B0503020204020204" pitchFamily="34" charset="-122"/>
                          <a:ea typeface="微软雅黑" panose="020B0503020204020204" pitchFamily="34" charset="-122"/>
                        </a:rPr>
                        <a:t>序号</a:t>
                      </a:r>
                    </a:p>
                  </a:txBody>
                  <a:tcPr/>
                </a:tc>
                <a:tc>
                  <a:txBody>
                    <a:bodyPr/>
                    <a:lstStyle/>
                    <a:p>
                      <a:pPr algn="ctr"/>
                      <a:r>
                        <a:rPr lang="zh-CN" altLang="en-US" sz="2000" b="1" dirty="0">
                          <a:solidFill>
                            <a:srgbClr val="CC3399"/>
                          </a:solidFill>
                          <a:latin typeface="微软雅黑" panose="020B0503020204020204" pitchFamily="34" charset="-122"/>
                          <a:ea typeface="微软雅黑" panose="020B0503020204020204" pitchFamily="34" charset="-122"/>
                        </a:rPr>
                        <a:t>日志</a:t>
                      </a:r>
                    </a:p>
                  </a:txBody>
                  <a:tcPr/>
                </a:tc>
                <a:extLst>
                  <a:ext uri="{0D108BD9-81ED-4DB2-BD59-A6C34878D82A}">
                    <a16:rowId xmlns:a16="http://schemas.microsoft.com/office/drawing/2014/main" val="2701624409"/>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1</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T1:</a:t>
                      </a:r>
                      <a:r>
                        <a:rPr lang="zh-CN" altLang="en-US" sz="1800" b="1"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252412476"/>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2</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T1:</a:t>
                      </a:r>
                      <a:r>
                        <a:rPr lang="zh-CN" altLang="en-US" sz="1800" b="1" dirty="0">
                          <a:solidFill>
                            <a:srgbClr val="0000FF"/>
                          </a:solidFill>
                          <a:latin typeface="微软雅黑" panose="020B0503020204020204" pitchFamily="34" charset="-122"/>
                          <a:ea typeface="微软雅黑" panose="020B0503020204020204" pitchFamily="34" charset="-122"/>
                        </a:rPr>
                        <a:t>写</a:t>
                      </a:r>
                      <a:r>
                        <a:rPr lang="en-US" altLang="zh-CN" sz="1800" b="1" dirty="0">
                          <a:solidFill>
                            <a:srgbClr val="0000FF"/>
                          </a:solidFill>
                          <a:latin typeface="微软雅黑" panose="020B0503020204020204" pitchFamily="34" charset="-122"/>
                          <a:ea typeface="微软雅黑" panose="020B0503020204020204" pitchFamily="34" charset="-122"/>
                        </a:rPr>
                        <a:t>D</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10695463"/>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3</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T1:</a:t>
                      </a:r>
                      <a:r>
                        <a:rPr lang="zh-CN" altLang="en-US" sz="1800" b="1" dirty="0">
                          <a:solidFill>
                            <a:srgbClr val="0000FF"/>
                          </a:solidFill>
                          <a:latin typeface="微软雅黑" panose="020B0503020204020204" pitchFamily="34" charset="-122"/>
                          <a:ea typeface="微软雅黑" panose="020B0503020204020204" pitchFamily="34" charset="-122"/>
                        </a:rPr>
                        <a:t>提交</a:t>
                      </a:r>
                    </a:p>
                  </a:txBody>
                  <a:tcPr/>
                </a:tc>
                <a:extLst>
                  <a:ext uri="{0D108BD9-81ED-4DB2-BD59-A6C34878D82A}">
                    <a16:rowId xmlns:a16="http://schemas.microsoft.com/office/drawing/2014/main" val="2646166010"/>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4</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1" dirty="0">
                          <a:solidFill>
                            <a:srgbClr val="0000FF"/>
                          </a:solidFill>
                          <a:latin typeface="微软雅黑" panose="020B0503020204020204" pitchFamily="34" charset="-122"/>
                          <a:ea typeface="微软雅黑" panose="020B0503020204020204" pitchFamily="34" charset="-122"/>
                        </a:rPr>
                        <a:t>检查点</a:t>
                      </a:r>
                    </a:p>
                  </a:txBody>
                  <a:tcPr/>
                </a:tc>
                <a:extLst>
                  <a:ext uri="{0D108BD9-81ED-4DB2-BD59-A6C34878D82A}">
                    <a16:rowId xmlns:a16="http://schemas.microsoft.com/office/drawing/2014/main" val="356140555"/>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5</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T2:</a:t>
                      </a:r>
                      <a:r>
                        <a:rPr lang="zh-CN" altLang="en-US" sz="1800" b="1"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2520856635"/>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6</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T2:</a:t>
                      </a:r>
                      <a:r>
                        <a:rPr lang="zh-CN" altLang="en-US" sz="1800" b="1" dirty="0">
                          <a:solidFill>
                            <a:srgbClr val="0000FF"/>
                          </a:solidFill>
                          <a:latin typeface="微软雅黑" panose="020B0503020204020204" pitchFamily="34" charset="-122"/>
                          <a:ea typeface="微软雅黑" panose="020B0503020204020204" pitchFamily="34" charset="-122"/>
                        </a:rPr>
                        <a:t>写</a:t>
                      </a:r>
                      <a:r>
                        <a:rPr lang="en-US" altLang="zh-CN" sz="1800" b="1" dirty="0">
                          <a:solidFill>
                            <a:srgbClr val="0000FF"/>
                          </a:solidFill>
                          <a:latin typeface="微软雅黑" panose="020B0503020204020204" pitchFamily="34" charset="-122"/>
                          <a:ea typeface="微软雅黑" panose="020B0503020204020204" pitchFamily="34" charset="-122"/>
                        </a:rPr>
                        <a:t>B</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44366738"/>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7</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T4:</a:t>
                      </a:r>
                      <a:r>
                        <a:rPr lang="zh-CN" altLang="en-US" sz="1800" b="1"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3693748121"/>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8</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T4:</a:t>
                      </a:r>
                      <a:r>
                        <a:rPr lang="zh-CN" altLang="en-US" sz="1800" b="1" dirty="0">
                          <a:solidFill>
                            <a:srgbClr val="0000FF"/>
                          </a:solidFill>
                          <a:latin typeface="微软雅黑" panose="020B0503020204020204" pitchFamily="34" charset="-122"/>
                          <a:ea typeface="微软雅黑" panose="020B0503020204020204" pitchFamily="34" charset="-122"/>
                        </a:rPr>
                        <a:t>写</a:t>
                      </a:r>
                      <a:r>
                        <a:rPr lang="en-US" altLang="zh-CN" sz="1800" b="1" dirty="0">
                          <a:solidFill>
                            <a:srgbClr val="0000FF"/>
                          </a:solidFill>
                          <a:latin typeface="微软雅黑" panose="020B0503020204020204" pitchFamily="34" charset="-122"/>
                          <a:ea typeface="微软雅黑" panose="020B0503020204020204" pitchFamily="34" charset="-122"/>
                        </a:rPr>
                        <a:t>D</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13806754"/>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9</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T3:</a:t>
                      </a:r>
                      <a:r>
                        <a:rPr lang="zh-CN" altLang="en-US" sz="1800" b="1" dirty="0">
                          <a:solidFill>
                            <a:srgbClr val="0000FF"/>
                          </a:solidFill>
                          <a:latin typeface="微软雅黑" panose="020B0503020204020204" pitchFamily="34" charset="-122"/>
                          <a:ea typeface="微软雅黑" panose="020B0503020204020204" pitchFamily="34" charset="-122"/>
                        </a:rPr>
                        <a:t>开始</a:t>
                      </a:r>
                    </a:p>
                  </a:txBody>
                  <a:tcPr/>
                </a:tc>
                <a:extLst>
                  <a:ext uri="{0D108BD9-81ED-4DB2-BD59-A6C34878D82A}">
                    <a16:rowId xmlns:a16="http://schemas.microsoft.com/office/drawing/2014/main" val="1734535445"/>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10</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T3:</a:t>
                      </a:r>
                      <a:r>
                        <a:rPr lang="zh-CN" altLang="en-US" sz="1800" b="1" dirty="0">
                          <a:solidFill>
                            <a:srgbClr val="0000FF"/>
                          </a:solidFill>
                          <a:latin typeface="微软雅黑" panose="020B0503020204020204" pitchFamily="34" charset="-122"/>
                          <a:ea typeface="微软雅黑" panose="020B0503020204020204" pitchFamily="34" charset="-122"/>
                        </a:rPr>
                        <a:t>写</a:t>
                      </a:r>
                      <a:r>
                        <a:rPr lang="en-US" altLang="zh-CN" sz="1800" b="1" dirty="0">
                          <a:solidFill>
                            <a:srgbClr val="0000FF"/>
                          </a:solidFill>
                          <a:latin typeface="微软雅黑" panose="020B0503020204020204" pitchFamily="34" charset="-122"/>
                          <a:ea typeface="微软雅黑" panose="020B0503020204020204" pitchFamily="34" charset="-122"/>
                        </a:rPr>
                        <a:t>C</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68509517"/>
                  </a:ext>
                </a:extLst>
              </a:tr>
              <a:tr h="37084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11</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T4:</a:t>
                      </a:r>
                      <a:r>
                        <a:rPr lang="zh-CN" altLang="en-US" sz="1800" b="1" dirty="0">
                          <a:solidFill>
                            <a:srgbClr val="0000FF"/>
                          </a:solidFill>
                          <a:latin typeface="微软雅黑" panose="020B0503020204020204" pitchFamily="34" charset="-122"/>
                          <a:ea typeface="微软雅黑" panose="020B0503020204020204" pitchFamily="34" charset="-122"/>
                        </a:rPr>
                        <a:t>提交</a:t>
                      </a:r>
                    </a:p>
                  </a:txBody>
                  <a:tcPr/>
                </a:tc>
                <a:extLst>
                  <a:ext uri="{0D108BD9-81ED-4DB2-BD59-A6C34878D82A}">
                    <a16:rowId xmlns:a16="http://schemas.microsoft.com/office/drawing/2014/main" val="3175868165"/>
                  </a:ext>
                </a:extLst>
              </a:tr>
              <a:tr h="132080">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12</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800" b="1" dirty="0">
                          <a:solidFill>
                            <a:srgbClr val="0000FF"/>
                          </a:solidFill>
                          <a:latin typeface="微软雅黑" panose="020B0503020204020204" pitchFamily="34" charset="-122"/>
                          <a:ea typeface="微软雅黑" panose="020B0503020204020204" pitchFamily="34" charset="-122"/>
                        </a:rPr>
                        <a:t>T2:</a:t>
                      </a:r>
                      <a:r>
                        <a:rPr lang="zh-CN" altLang="en-US" sz="1800" b="1" dirty="0">
                          <a:solidFill>
                            <a:srgbClr val="0000FF"/>
                          </a:solidFill>
                          <a:latin typeface="微软雅黑" panose="020B0503020204020204" pitchFamily="34" charset="-122"/>
                          <a:ea typeface="微软雅黑" panose="020B0503020204020204" pitchFamily="34" charset="-122"/>
                        </a:rPr>
                        <a:t>写</a:t>
                      </a:r>
                      <a:r>
                        <a:rPr lang="en-US" altLang="zh-CN" sz="1800" b="1" dirty="0">
                          <a:solidFill>
                            <a:srgbClr val="0000FF"/>
                          </a:solidFill>
                          <a:latin typeface="微软雅黑" panose="020B0503020204020204" pitchFamily="34" charset="-122"/>
                          <a:ea typeface="微软雅黑" panose="020B0503020204020204" pitchFamily="34" charset="-122"/>
                        </a:rPr>
                        <a:t>D</a:t>
                      </a:r>
                      <a:endParaRPr lang="zh-CN" altLang="en-US" sz="1800" b="1"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804908207"/>
                  </a:ext>
                </a:extLst>
              </a:tr>
            </a:tbl>
          </a:graphicData>
        </a:graphic>
      </p:graphicFrame>
    </p:spTree>
    <p:extLst>
      <p:ext uri="{BB962C8B-B14F-4D97-AF65-F5344CB8AC3E}">
        <p14:creationId xmlns:p14="http://schemas.microsoft.com/office/powerpoint/2010/main" val="4106490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3BEBC-6402-4514-9904-3E1D1BA103A6}"/>
              </a:ext>
            </a:extLst>
          </p:cNvPr>
          <p:cNvSpPr>
            <a:spLocks noGrp="1"/>
          </p:cNvSpPr>
          <p:nvPr>
            <p:ph type="title"/>
          </p:nvPr>
        </p:nvSpPr>
        <p:spPr/>
        <p:txBody>
          <a:bodyPr/>
          <a:lstStyle/>
          <a:p>
            <a:r>
              <a:rPr lang="zh-CN" altLang="en-US"/>
              <a:t>本章小结</a:t>
            </a:r>
          </a:p>
        </p:txBody>
      </p:sp>
      <p:sp>
        <p:nvSpPr>
          <p:cNvPr id="4" name="灯片编号占位符 3">
            <a:extLst>
              <a:ext uri="{FF2B5EF4-FFF2-40B4-BE49-F238E27FC236}">
                <a16:creationId xmlns:a16="http://schemas.microsoft.com/office/drawing/2014/main" id="{42A8D39C-873F-478A-B4A3-6BC8D155E641}"/>
              </a:ext>
            </a:extLst>
          </p:cNvPr>
          <p:cNvSpPr>
            <a:spLocks noGrp="1"/>
          </p:cNvSpPr>
          <p:nvPr>
            <p:ph type="sldNum" sz="quarter" idx="12"/>
          </p:nvPr>
        </p:nvSpPr>
        <p:spPr/>
        <p:txBody>
          <a:bodyPr/>
          <a:lstStyle/>
          <a:p>
            <a:fld id="{E63F6D5D-9733-4D44-9C56-AEFEDD5A4BA7}" type="slidenum">
              <a:rPr lang="en-US" smtClean="0"/>
              <a:pPr/>
              <a:t>57</a:t>
            </a:fld>
            <a:endParaRPr lang="en-US" dirty="0"/>
          </a:p>
        </p:txBody>
      </p:sp>
      <p:sp>
        <p:nvSpPr>
          <p:cNvPr id="6" name="内容占位符 5">
            <a:extLst>
              <a:ext uri="{FF2B5EF4-FFF2-40B4-BE49-F238E27FC236}">
                <a16:creationId xmlns:a16="http://schemas.microsoft.com/office/drawing/2014/main" id="{3DF6DF0C-9B72-4555-9EEE-6588795F62E7}"/>
              </a:ext>
            </a:extLst>
          </p:cNvPr>
          <p:cNvSpPr>
            <a:spLocks noGrp="1"/>
          </p:cNvSpPr>
          <p:nvPr>
            <p:ph idx="1"/>
          </p:nvPr>
        </p:nvSpPr>
        <p:spPr/>
        <p:txBody>
          <a:bodyPr>
            <a:normAutofit/>
          </a:bodyPr>
          <a:lstStyle/>
          <a:p>
            <a:pPr>
              <a:lnSpc>
                <a:spcPct val="100000"/>
              </a:lnSpc>
            </a:pPr>
            <a:r>
              <a:rPr lang="zh-CN" altLang="en-US"/>
              <a:t>事务的概念和性质</a:t>
            </a:r>
            <a:endParaRPr lang="en-US" altLang="zh-CN"/>
          </a:p>
          <a:p>
            <a:pPr lvl="1">
              <a:lnSpc>
                <a:spcPct val="100000"/>
              </a:lnSpc>
            </a:pPr>
            <a:r>
              <a:rPr lang="zh-CN" altLang="en-US"/>
              <a:t>事务是数据库的逻辑工作单位。</a:t>
            </a:r>
          </a:p>
          <a:p>
            <a:pPr lvl="1">
              <a:lnSpc>
                <a:spcPct val="100000"/>
              </a:lnSpc>
            </a:pPr>
            <a:r>
              <a:rPr lang="zh-CN" altLang="en-US"/>
              <a:t>数据库管理系统保证系统中一切事务的</a:t>
            </a:r>
            <a:r>
              <a:rPr lang="en-US" altLang="zh-CN"/>
              <a:t>ACID</a:t>
            </a:r>
            <a:r>
              <a:rPr lang="zh-CN" altLang="en-US"/>
              <a:t>特性，就保证了事务处于一致状态。</a:t>
            </a:r>
            <a:endParaRPr lang="en-US" altLang="zh-CN"/>
          </a:p>
          <a:p>
            <a:pPr lvl="1">
              <a:lnSpc>
                <a:spcPct val="100000"/>
              </a:lnSpc>
            </a:pPr>
            <a:r>
              <a:rPr lang="zh-CN" altLang="en-US"/>
              <a:t>事务既是数据库恢复的基本单位，也是并发控制的基本单位。</a:t>
            </a:r>
            <a:endParaRPr lang="en-US" altLang="zh-CN"/>
          </a:p>
          <a:p>
            <a:pPr lvl="1">
              <a:lnSpc>
                <a:spcPct val="100000"/>
              </a:lnSpc>
            </a:pPr>
            <a:endParaRPr lang="en-US" altLang="zh-CN" sz="900"/>
          </a:p>
          <a:p>
            <a:pPr>
              <a:lnSpc>
                <a:spcPct val="100000"/>
              </a:lnSpc>
            </a:pPr>
            <a:r>
              <a:rPr lang="zh-CN" altLang="en-US"/>
              <a:t>故障的种类</a:t>
            </a:r>
            <a:endParaRPr lang="en-US" altLang="zh-CN"/>
          </a:p>
          <a:p>
            <a:pPr lvl="1">
              <a:lnSpc>
                <a:spcPct val="100000"/>
              </a:lnSpc>
            </a:pPr>
            <a:r>
              <a:rPr lang="zh-CN" altLang="en-US"/>
              <a:t>事务故障、系统故障、介质故障</a:t>
            </a:r>
            <a:endParaRPr lang="en-US" altLang="zh-CN"/>
          </a:p>
          <a:p>
            <a:pPr lvl="1">
              <a:lnSpc>
                <a:spcPct val="100000"/>
              </a:lnSpc>
            </a:pPr>
            <a:endParaRPr lang="en-US" altLang="zh-CN" sz="900"/>
          </a:p>
          <a:p>
            <a:pPr>
              <a:lnSpc>
                <a:spcPct val="100000"/>
              </a:lnSpc>
            </a:pPr>
            <a:r>
              <a:rPr lang="zh-CN" altLang="en-US"/>
              <a:t>系统恢复最经常使用的技术</a:t>
            </a:r>
            <a:endParaRPr lang="en-US" altLang="zh-CN"/>
          </a:p>
          <a:p>
            <a:pPr lvl="1">
              <a:lnSpc>
                <a:spcPct val="100000"/>
              </a:lnSpc>
            </a:pPr>
            <a:r>
              <a:rPr lang="zh-CN" altLang="en-US"/>
              <a:t>数据库转储、日志文件</a:t>
            </a:r>
            <a:endParaRPr lang="en-US" altLang="zh-CN"/>
          </a:p>
          <a:p>
            <a:pPr lvl="1">
              <a:lnSpc>
                <a:spcPct val="100000"/>
              </a:lnSpc>
            </a:pPr>
            <a:endParaRPr lang="en-US" altLang="zh-CN" sz="900"/>
          </a:p>
          <a:p>
            <a:pPr>
              <a:lnSpc>
                <a:spcPct val="100000"/>
              </a:lnSpc>
            </a:pPr>
            <a:r>
              <a:rPr lang="zh-CN" altLang="en-US"/>
              <a:t>系统恢复的基本原理</a:t>
            </a:r>
            <a:endParaRPr lang="en-US" altLang="zh-CN"/>
          </a:p>
          <a:p>
            <a:pPr lvl="1">
              <a:lnSpc>
                <a:spcPct val="100000"/>
              </a:lnSpc>
            </a:pPr>
            <a:r>
              <a:rPr lang="zh-CN" altLang="en-US"/>
              <a:t>利用存储在后备副本、日志文件和数据库镜像中的冗余数据来重建数据库。</a:t>
            </a:r>
            <a:endParaRPr lang="en-US" altLang="zh-CN"/>
          </a:p>
        </p:txBody>
      </p:sp>
    </p:spTree>
    <p:extLst>
      <p:ext uri="{BB962C8B-B14F-4D97-AF65-F5344CB8AC3E}">
        <p14:creationId xmlns:p14="http://schemas.microsoft.com/office/powerpoint/2010/main" val="1268831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AC759-2AF5-4415-9570-C5C00E067707}"/>
              </a:ext>
            </a:extLst>
          </p:cNvPr>
          <p:cNvSpPr>
            <a:spLocks noGrp="1"/>
          </p:cNvSpPr>
          <p:nvPr>
            <p:ph type="title"/>
          </p:nvPr>
        </p:nvSpPr>
        <p:spPr/>
        <p:txBody>
          <a:bodyPr/>
          <a:lstStyle/>
          <a:p>
            <a:r>
              <a:rPr lang="zh-CN" altLang="en-US"/>
              <a:t>本章作业</a:t>
            </a:r>
          </a:p>
        </p:txBody>
      </p:sp>
      <p:sp>
        <p:nvSpPr>
          <p:cNvPr id="3" name="内容占位符 2">
            <a:extLst>
              <a:ext uri="{FF2B5EF4-FFF2-40B4-BE49-F238E27FC236}">
                <a16:creationId xmlns:a16="http://schemas.microsoft.com/office/drawing/2014/main" id="{3AC44F5F-7F62-4554-B9D9-4827F38A5B2F}"/>
              </a:ext>
            </a:extLst>
          </p:cNvPr>
          <p:cNvSpPr>
            <a:spLocks noGrp="1"/>
          </p:cNvSpPr>
          <p:nvPr>
            <p:ph idx="1"/>
          </p:nvPr>
        </p:nvSpPr>
        <p:spPr/>
        <p:txBody>
          <a:bodyPr/>
          <a:lstStyle/>
          <a:p>
            <a:r>
              <a:rPr lang="zh-CN" altLang="en-US"/>
              <a:t>教材第十章全部习题：</a:t>
            </a:r>
            <a:r>
              <a:rPr lang="en-US" altLang="zh-CN"/>
              <a:t>1-10</a:t>
            </a:r>
            <a:r>
              <a:rPr lang="zh-CN" altLang="en-US"/>
              <a:t>题</a:t>
            </a:r>
            <a:r>
              <a:rPr lang="en-US" altLang="zh-CN"/>
              <a:t>.</a:t>
            </a:r>
            <a:endParaRPr lang="zh-CN" altLang="en-US" dirty="0"/>
          </a:p>
        </p:txBody>
      </p:sp>
      <p:sp>
        <p:nvSpPr>
          <p:cNvPr id="4" name="灯片编号占位符 3">
            <a:extLst>
              <a:ext uri="{FF2B5EF4-FFF2-40B4-BE49-F238E27FC236}">
                <a16:creationId xmlns:a16="http://schemas.microsoft.com/office/drawing/2014/main" id="{DDDCF1FC-6784-4715-8D8A-91A0E9786D75}"/>
              </a:ext>
            </a:extLst>
          </p:cNvPr>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34927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EB9E4-6D0D-4915-9A99-FA0F1E38440E}"/>
              </a:ext>
            </a:extLst>
          </p:cNvPr>
          <p:cNvSpPr>
            <a:spLocks noGrp="1"/>
          </p:cNvSpPr>
          <p:nvPr>
            <p:ph type="title"/>
          </p:nvPr>
        </p:nvSpPr>
        <p:spPr/>
        <p:txBody>
          <a:bodyPr/>
          <a:lstStyle/>
          <a:p>
            <a:r>
              <a:rPr lang="en-US" altLang="zh-CN"/>
              <a:t>openGauss</a:t>
            </a:r>
            <a:r>
              <a:rPr lang="zh-CN" altLang="en-US"/>
              <a:t>的事务机制</a:t>
            </a:r>
          </a:p>
        </p:txBody>
      </p:sp>
      <p:sp>
        <p:nvSpPr>
          <p:cNvPr id="3" name="内容占位符 2">
            <a:extLst>
              <a:ext uri="{FF2B5EF4-FFF2-40B4-BE49-F238E27FC236}">
                <a16:creationId xmlns:a16="http://schemas.microsoft.com/office/drawing/2014/main" id="{08B9099D-E6A4-4DB4-B82B-D87396BB2725}"/>
              </a:ext>
            </a:extLst>
          </p:cNvPr>
          <p:cNvSpPr>
            <a:spLocks noGrp="1"/>
          </p:cNvSpPr>
          <p:nvPr>
            <p:ph idx="1"/>
          </p:nvPr>
        </p:nvSpPr>
        <p:spPr/>
        <p:txBody>
          <a:bodyPr>
            <a:normAutofit/>
          </a:bodyPr>
          <a:lstStyle/>
          <a:p>
            <a:pPr>
              <a:lnSpc>
                <a:spcPct val="100000"/>
              </a:lnSpc>
            </a:pPr>
            <a:r>
              <a:rPr lang="zh-CN" altLang="en-US">
                <a:solidFill>
                  <a:srgbClr val="FF0000"/>
                </a:solidFill>
              </a:rPr>
              <a:t>启动事务</a:t>
            </a:r>
            <a:endParaRPr lang="en-US" altLang="zh-CN">
              <a:solidFill>
                <a:srgbClr val="FF0000"/>
              </a:solidFill>
            </a:endParaRPr>
          </a:p>
          <a:p>
            <a:pPr lvl="1">
              <a:lnSpc>
                <a:spcPct val="100000"/>
              </a:lnSpc>
            </a:pPr>
            <a:r>
              <a:rPr lang="en-US" altLang="zh-CN">
                <a:solidFill>
                  <a:srgbClr val="0000FF"/>
                </a:solidFill>
              </a:rPr>
              <a:t>START TRANSACTION</a:t>
            </a:r>
          </a:p>
          <a:p>
            <a:pPr lvl="1">
              <a:lnSpc>
                <a:spcPct val="100000"/>
              </a:lnSpc>
            </a:pPr>
            <a:r>
              <a:rPr lang="en-US" altLang="zh-CN">
                <a:solidFill>
                  <a:srgbClr val="0000FF"/>
                </a:solidFill>
              </a:rPr>
              <a:t>BEGIN</a:t>
            </a:r>
          </a:p>
          <a:p>
            <a:pPr lvl="1">
              <a:lnSpc>
                <a:spcPct val="100000"/>
              </a:lnSpc>
            </a:pPr>
            <a:endParaRPr lang="en-US" altLang="zh-CN" sz="800">
              <a:solidFill>
                <a:srgbClr val="0000FF"/>
              </a:solidFill>
            </a:endParaRPr>
          </a:p>
          <a:p>
            <a:pPr>
              <a:lnSpc>
                <a:spcPct val="100000"/>
              </a:lnSpc>
            </a:pPr>
            <a:r>
              <a:rPr lang="zh-CN" altLang="en-US">
                <a:solidFill>
                  <a:srgbClr val="FF0000"/>
                </a:solidFill>
              </a:rPr>
              <a:t>设置事务</a:t>
            </a:r>
            <a:endParaRPr lang="en-US" altLang="zh-CN">
              <a:solidFill>
                <a:srgbClr val="FF0000"/>
              </a:solidFill>
            </a:endParaRPr>
          </a:p>
          <a:p>
            <a:pPr lvl="1">
              <a:lnSpc>
                <a:spcPct val="100000"/>
              </a:lnSpc>
            </a:pPr>
            <a:r>
              <a:rPr lang="en-US" altLang="zh-CN">
                <a:solidFill>
                  <a:srgbClr val="0000FF"/>
                </a:solidFill>
              </a:rPr>
              <a:t>SET TRANSACTION</a:t>
            </a:r>
          </a:p>
          <a:p>
            <a:pPr lvl="1">
              <a:lnSpc>
                <a:spcPct val="100000"/>
              </a:lnSpc>
            </a:pPr>
            <a:endParaRPr lang="en-US" altLang="zh-CN" sz="900">
              <a:solidFill>
                <a:srgbClr val="0000FF"/>
              </a:solidFill>
            </a:endParaRPr>
          </a:p>
          <a:p>
            <a:pPr>
              <a:lnSpc>
                <a:spcPct val="100000"/>
              </a:lnSpc>
            </a:pPr>
            <a:r>
              <a:rPr lang="zh-CN" altLang="en-US">
                <a:solidFill>
                  <a:srgbClr val="FF0000"/>
                </a:solidFill>
              </a:rPr>
              <a:t>提交事务</a:t>
            </a:r>
            <a:endParaRPr lang="en-US" altLang="zh-CN">
              <a:solidFill>
                <a:srgbClr val="FF0000"/>
              </a:solidFill>
            </a:endParaRPr>
          </a:p>
          <a:p>
            <a:pPr lvl="1">
              <a:lnSpc>
                <a:spcPct val="100000"/>
              </a:lnSpc>
            </a:pPr>
            <a:r>
              <a:rPr lang="en-US" altLang="zh-CN">
                <a:solidFill>
                  <a:srgbClr val="0000FF"/>
                </a:solidFill>
              </a:rPr>
              <a:t>COMMIT</a:t>
            </a:r>
          </a:p>
          <a:p>
            <a:pPr lvl="1">
              <a:lnSpc>
                <a:spcPct val="100000"/>
              </a:lnSpc>
            </a:pPr>
            <a:r>
              <a:rPr lang="en-US" altLang="zh-CN">
                <a:solidFill>
                  <a:srgbClr val="0000FF"/>
                </a:solidFill>
              </a:rPr>
              <a:t>END</a:t>
            </a:r>
          </a:p>
          <a:p>
            <a:pPr lvl="1">
              <a:lnSpc>
                <a:spcPct val="100000"/>
              </a:lnSpc>
            </a:pPr>
            <a:endParaRPr lang="en-US" altLang="zh-CN" sz="900">
              <a:solidFill>
                <a:srgbClr val="0000FF"/>
              </a:solidFill>
            </a:endParaRPr>
          </a:p>
          <a:p>
            <a:pPr>
              <a:lnSpc>
                <a:spcPct val="100000"/>
              </a:lnSpc>
            </a:pPr>
            <a:r>
              <a:rPr lang="zh-CN" altLang="en-US">
                <a:solidFill>
                  <a:srgbClr val="FF0000"/>
                </a:solidFill>
              </a:rPr>
              <a:t>回滚事务</a:t>
            </a:r>
            <a:endParaRPr lang="en-US" altLang="zh-CN">
              <a:solidFill>
                <a:srgbClr val="FF0000"/>
              </a:solidFill>
            </a:endParaRPr>
          </a:p>
          <a:p>
            <a:pPr lvl="1">
              <a:lnSpc>
                <a:spcPct val="100000"/>
              </a:lnSpc>
            </a:pPr>
            <a:r>
              <a:rPr lang="en-US" altLang="zh-CN">
                <a:solidFill>
                  <a:srgbClr val="0000FF"/>
                </a:solidFill>
              </a:rPr>
              <a:t>ROLLBACK</a:t>
            </a:r>
            <a:endParaRPr lang="zh-CN" altLang="en-US">
              <a:solidFill>
                <a:srgbClr val="0000FF"/>
              </a:solidFill>
            </a:endParaRPr>
          </a:p>
        </p:txBody>
      </p:sp>
      <p:sp>
        <p:nvSpPr>
          <p:cNvPr id="4" name="灯片编号占位符 3">
            <a:extLst>
              <a:ext uri="{FF2B5EF4-FFF2-40B4-BE49-F238E27FC236}">
                <a16:creationId xmlns:a16="http://schemas.microsoft.com/office/drawing/2014/main" id="{61C459D6-9258-4E6F-9D60-D1AC5C0FD14A}"/>
              </a:ext>
            </a:extLst>
          </p:cNvPr>
          <p:cNvSpPr>
            <a:spLocks noGrp="1"/>
          </p:cNvSpPr>
          <p:nvPr>
            <p:ph type="sldNum" sz="quarter" idx="12"/>
          </p:nvPr>
        </p:nvSpPr>
        <p:spPr/>
        <p:txBody>
          <a:bodyPr/>
          <a:lstStyle/>
          <a:p>
            <a:fld id="{E63F6D5D-9733-4D44-9C56-AEFEDD5A4BA7}" type="slidenum">
              <a:rPr lang="en-US" smtClean="0"/>
              <a:pPr/>
              <a:t>5</a:t>
            </a:fld>
            <a:endParaRPr lang="en-US" dirty="0"/>
          </a:p>
        </p:txBody>
      </p:sp>
      <p:sp>
        <p:nvSpPr>
          <p:cNvPr id="5" name="矩形 4">
            <a:extLst>
              <a:ext uri="{FF2B5EF4-FFF2-40B4-BE49-F238E27FC236}">
                <a16:creationId xmlns:a16="http://schemas.microsoft.com/office/drawing/2014/main" id="{9D877056-B47C-41D1-B7FB-C90408644586}"/>
              </a:ext>
            </a:extLst>
          </p:cNvPr>
          <p:cNvSpPr/>
          <p:nvPr/>
        </p:nvSpPr>
        <p:spPr>
          <a:xfrm>
            <a:off x="4572000" y="2305615"/>
            <a:ext cx="6705600" cy="2246769"/>
          </a:xfrm>
          <a:prstGeom prst="rect">
            <a:avLst/>
          </a:prstGeom>
          <a:ln>
            <a:solidFill>
              <a:schemeClr val="accent1"/>
            </a:solidFill>
          </a:ln>
        </p:spPr>
        <p:txBody>
          <a:bodyPr wrap="square">
            <a:spAutoFit/>
          </a:bodyPr>
          <a:lstStyle/>
          <a:p>
            <a:r>
              <a:rPr lang="en-US" altLang="zh-CN" sz="2400">
                <a:solidFill>
                  <a:srgbClr val="C00000"/>
                </a:solidFill>
                <a:latin typeface="微软雅黑" panose="020B0503020204020204" pitchFamily="34" charset="-122"/>
                <a:ea typeface="微软雅黑" panose="020B0503020204020204" pitchFamily="34" charset="-122"/>
              </a:rPr>
              <a:t>openGauss</a:t>
            </a:r>
            <a:r>
              <a:rPr lang="zh-CN" altLang="en-US" sz="2400">
                <a:solidFill>
                  <a:srgbClr val="C00000"/>
                </a:solidFill>
                <a:latin typeface="微软雅黑" panose="020B0503020204020204" pitchFamily="34" charset="-122"/>
                <a:ea typeface="微软雅黑" panose="020B0503020204020204" pitchFamily="34" charset="-122"/>
              </a:rPr>
              <a:t>事务的具体用法参见：</a:t>
            </a:r>
            <a:endParaRPr lang="en-US" altLang="zh-CN" sz="2400">
              <a:solidFill>
                <a:srgbClr val="C00000"/>
              </a:solidFill>
              <a:latin typeface="微软雅黑" panose="020B0503020204020204" pitchFamily="34" charset="-122"/>
              <a:ea typeface="微软雅黑" panose="020B0503020204020204" pitchFamily="34" charset="-122"/>
            </a:endParaRPr>
          </a:p>
          <a:p>
            <a:endParaRPr lang="en-US" altLang="zh-CN" sz="1000">
              <a:hlinkClick r:id="rId2"/>
            </a:endParaRPr>
          </a:p>
          <a:p>
            <a:r>
              <a:rPr lang="zh-CN" altLang="en-US">
                <a:hlinkClick r:id="rId2"/>
              </a:rPr>
              <a:t>https://www.opengauss.org/zh/docs/3.1.0/docs/Developerguide/%E4%BA%8B%E5%8A%A1%E6%8E%A7%E5%88%B6.html</a:t>
            </a:r>
            <a:endParaRPr lang="en-US" altLang="zh-CN"/>
          </a:p>
          <a:p>
            <a:endParaRPr lang="en-US" altLang="zh-CN"/>
          </a:p>
          <a:p>
            <a:r>
              <a:rPr lang="zh-CN" altLang="en-US" sz="2400">
                <a:solidFill>
                  <a:srgbClr val="C00000"/>
                </a:solidFill>
                <a:latin typeface="微软雅黑" panose="020B0503020204020204" pitchFamily="34" charset="-122"/>
                <a:ea typeface="微软雅黑" panose="020B0503020204020204" pitchFamily="34" charset="-122"/>
              </a:rPr>
              <a:t>墨天轮对</a:t>
            </a:r>
            <a:r>
              <a:rPr lang="en-US" altLang="zh-CN" sz="2400">
                <a:solidFill>
                  <a:srgbClr val="C00000"/>
                </a:solidFill>
                <a:latin typeface="微软雅黑" panose="020B0503020204020204" pitchFamily="34" charset="-122"/>
                <a:ea typeface="微软雅黑" panose="020B0503020204020204" pitchFamily="34" charset="-122"/>
              </a:rPr>
              <a:t>openGauss</a:t>
            </a:r>
            <a:r>
              <a:rPr lang="zh-CN" altLang="en-US" sz="2400">
                <a:solidFill>
                  <a:srgbClr val="C00000"/>
                </a:solidFill>
                <a:latin typeface="微软雅黑" panose="020B0503020204020204" pitchFamily="34" charset="-122"/>
                <a:ea typeface="微软雅黑" panose="020B0503020204020204" pitchFamily="34" charset="-122"/>
              </a:rPr>
              <a:t>高可靠事务的介绍：</a:t>
            </a:r>
            <a:endParaRPr lang="en-US" altLang="zh-CN" sz="2400">
              <a:solidFill>
                <a:srgbClr val="C00000"/>
              </a:solidFill>
              <a:latin typeface="微软雅黑" panose="020B0503020204020204" pitchFamily="34" charset="-122"/>
              <a:ea typeface="微软雅黑" panose="020B0503020204020204" pitchFamily="34" charset="-122"/>
            </a:endParaRPr>
          </a:p>
          <a:p>
            <a:endParaRPr lang="en-US" altLang="zh-CN" sz="1000">
              <a:hlinkClick r:id="rId2"/>
            </a:endParaRPr>
          </a:p>
          <a:p>
            <a:r>
              <a:rPr lang="en-US" altLang="zh-CN">
                <a:hlinkClick r:id="rId3"/>
              </a:rPr>
              <a:t>https://www.modb.pro/db/30010</a:t>
            </a:r>
            <a:endParaRPr lang="en-US" altLang="zh-CN"/>
          </a:p>
        </p:txBody>
      </p:sp>
    </p:spTree>
    <p:extLst>
      <p:ext uri="{BB962C8B-B14F-4D97-AF65-F5344CB8AC3E}">
        <p14:creationId xmlns:p14="http://schemas.microsoft.com/office/powerpoint/2010/main" val="199257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F509-84DA-48DC-96C9-743FAE620E2C}"/>
              </a:ext>
            </a:extLst>
          </p:cNvPr>
          <p:cNvSpPr>
            <a:spLocks noGrp="1"/>
          </p:cNvSpPr>
          <p:nvPr>
            <p:ph type="title"/>
          </p:nvPr>
        </p:nvSpPr>
        <p:spPr/>
        <p:txBody>
          <a:bodyPr/>
          <a:lstStyle/>
          <a:p>
            <a:r>
              <a:rPr lang="en-US" altLang="zh-CN"/>
              <a:t>Oracle</a:t>
            </a:r>
            <a:r>
              <a:rPr lang="zh-CN" altLang="en-US"/>
              <a:t>的事务控制语句</a:t>
            </a:r>
          </a:p>
        </p:txBody>
      </p:sp>
      <p:sp>
        <p:nvSpPr>
          <p:cNvPr id="3" name="内容占位符 2">
            <a:extLst>
              <a:ext uri="{FF2B5EF4-FFF2-40B4-BE49-F238E27FC236}">
                <a16:creationId xmlns:a16="http://schemas.microsoft.com/office/drawing/2014/main" id="{EAB06645-5BD3-4896-8DC4-F33C8F6C2980}"/>
              </a:ext>
            </a:extLst>
          </p:cNvPr>
          <p:cNvSpPr>
            <a:spLocks noGrp="1"/>
          </p:cNvSpPr>
          <p:nvPr>
            <p:ph idx="1"/>
          </p:nvPr>
        </p:nvSpPr>
        <p:spPr/>
        <p:txBody>
          <a:bodyPr/>
          <a:lstStyle/>
          <a:p>
            <a:pPr>
              <a:lnSpc>
                <a:spcPct val="150000"/>
              </a:lnSpc>
            </a:pPr>
            <a:r>
              <a:rPr lang="en-US" altLang="zh-CN"/>
              <a:t>Oracle</a:t>
            </a:r>
            <a:r>
              <a:rPr lang="zh-CN" altLang="en-US"/>
              <a:t>的常用事务控制语句：</a:t>
            </a:r>
            <a:endParaRPr lang="en-US" altLang="zh-CN"/>
          </a:p>
          <a:p>
            <a:pPr lvl="1">
              <a:lnSpc>
                <a:spcPct val="130000"/>
              </a:lnSpc>
            </a:pPr>
            <a:r>
              <a:rPr lang="en-US" altLang="zh-CN">
                <a:solidFill>
                  <a:srgbClr val="0000FF"/>
                </a:solidFill>
              </a:rPr>
              <a:t>Commit(work) </a:t>
            </a:r>
            <a:endParaRPr lang="en-US" altLang="zh-CN" sz="1800">
              <a:solidFill>
                <a:srgbClr val="0000FF"/>
              </a:solidFill>
            </a:endParaRPr>
          </a:p>
          <a:p>
            <a:pPr lvl="1">
              <a:lnSpc>
                <a:spcPct val="130000"/>
              </a:lnSpc>
            </a:pPr>
            <a:r>
              <a:rPr lang="en-US" altLang="zh-CN">
                <a:solidFill>
                  <a:srgbClr val="0000FF"/>
                </a:solidFill>
              </a:rPr>
              <a:t>Rollback</a:t>
            </a:r>
          </a:p>
          <a:p>
            <a:pPr lvl="1">
              <a:lnSpc>
                <a:spcPct val="130000"/>
              </a:lnSpc>
            </a:pPr>
            <a:r>
              <a:rPr lang="en-US" altLang="zh-CN">
                <a:solidFill>
                  <a:srgbClr val="0000FF"/>
                </a:solidFill>
              </a:rPr>
              <a:t>Savepoint</a:t>
            </a:r>
          </a:p>
          <a:p>
            <a:endParaRPr lang="zh-CN" altLang="en-US"/>
          </a:p>
        </p:txBody>
      </p:sp>
      <p:sp>
        <p:nvSpPr>
          <p:cNvPr id="4" name="灯片编号占位符 3">
            <a:extLst>
              <a:ext uri="{FF2B5EF4-FFF2-40B4-BE49-F238E27FC236}">
                <a16:creationId xmlns:a16="http://schemas.microsoft.com/office/drawing/2014/main" id="{72EAA65C-8EA1-422B-BD3A-34D4601A6190}"/>
              </a:ext>
            </a:extLst>
          </p:cNvPr>
          <p:cNvSpPr>
            <a:spLocks noGrp="1"/>
          </p:cNvSpPr>
          <p:nvPr>
            <p:ph type="sldNum" sz="quarter" idx="12"/>
          </p:nvPr>
        </p:nvSpPr>
        <p:spPr/>
        <p:txBody>
          <a:bodyPr/>
          <a:lstStyle/>
          <a:p>
            <a:fld id="{E63F6D5D-9733-4D44-9C56-AEFEDD5A4BA7}" type="slidenum">
              <a:rPr lang="en-US" smtClean="0"/>
              <a:pPr/>
              <a:t>6</a:t>
            </a:fld>
            <a:endParaRPr lang="en-US" dirty="0"/>
          </a:p>
        </p:txBody>
      </p:sp>
      <p:sp>
        <p:nvSpPr>
          <p:cNvPr id="7" name="矩形 6">
            <a:extLst>
              <a:ext uri="{FF2B5EF4-FFF2-40B4-BE49-F238E27FC236}">
                <a16:creationId xmlns:a16="http://schemas.microsoft.com/office/drawing/2014/main" id="{329C467E-554A-4E1D-A54A-E06DCFD2F6E9}"/>
              </a:ext>
            </a:extLst>
          </p:cNvPr>
          <p:cNvSpPr/>
          <p:nvPr/>
        </p:nvSpPr>
        <p:spPr>
          <a:xfrm>
            <a:off x="838200" y="4340185"/>
            <a:ext cx="4223493" cy="1908215"/>
          </a:xfrm>
          <a:prstGeom prst="rect">
            <a:avLst/>
          </a:prstGeom>
          <a:solidFill>
            <a:schemeClr val="bg1">
              <a:lumMod val="95000"/>
            </a:schemeClr>
          </a:solidFill>
          <a:ln w="6350">
            <a:noFill/>
          </a:ln>
        </p:spPr>
        <p:txBody>
          <a:bodyPr wrap="square">
            <a:spAutoFit/>
          </a:bodyPr>
          <a:lstStyle/>
          <a:p>
            <a:r>
              <a:rPr lang="zh-CN" altLang="en-US" sz="1600" b="1" dirty="0">
                <a:solidFill>
                  <a:srgbClr val="D60093"/>
                </a:solidFill>
                <a:latin typeface="Courier New" panose="02070309020205020404" pitchFamily="49" charset="0"/>
                <a:cs typeface="Courier New" panose="02070309020205020404" pitchFamily="49" charset="0"/>
              </a:rPr>
              <a:t>set time on</a:t>
            </a:r>
            <a:endParaRPr lang="en-US" altLang="zh-CN" sz="1600" b="1" dirty="0">
              <a:solidFill>
                <a:srgbClr val="D60093"/>
              </a:solidFill>
              <a:latin typeface="Courier New" panose="02070309020205020404" pitchFamily="49" charset="0"/>
              <a:cs typeface="Courier New" panose="02070309020205020404" pitchFamily="49" charset="0"/>
            </a:endParaRPr>
          </a:p>
          <a:p>
            <a:endParaRPr lang="zh-CN" altLang="en-US" sz="1100" b="1" dirty="0">
              <a:solidFill>
                <a:srgbClr val="0000FF"/>
              </a:solidFill>
              <a:latin typeface="Courier New" panose="02070309020205020404" pitchFamily="49" charset="0"/>
              <a:cs typeface="Courier New" panose="02070309020205020404" pitchFamily="49" charset="0"/>
            </a:endParaRPr>
          </a:p>
          <a:p>
            <a:r>
              <a:rPr lang="zh-CN" altLang="en-US" sz="1600" b="1" dirty="0">
                <a:solidFill>
                  <a:srgbClr val="0000FF"/>
                </a:solidFill>
                <a:latin typeface="Courier New" panose="02070309020205020404" pitchFamily="49" charset="0"/>
                <a:cs typeface="Courier New" panose="02070309020205020404" pitchFamily="49" charset="0"/>
              </a:rPr>
              <a:t>DROP TABLE test;</a:t>
            </a:r>
          </a:p>
          <a:p>
            <a:r>
              <a:rPr lang="zh-CN" altLang="en-US" sz="1600" b="1" dirty="0">
                <a:solidFill>
                  <a:srgbClr val="0000FF"/>
                </a:solidFill>
                <a:latin typeface="Courier New" panose="02070309020205020404" pitchFamily="49" charset="0"/>
                <a:cs typeface="Courier New" panose="02070309020205020404" pitchFamily="49" charset="0"/>
              </a:rPr>
              <a:t>CREATE TABLE test(a varchar2(6));</a:t>
            </a:r>
          </a:p>
          <a:p>
            <a:endParaRPr lang="zh-CN" altLang="en-US" sz="1100" b="1" dirty="0">
              <a:solidFill>
                <a:srgbClr val="0000FF"/>
              </a:solidFill>
              <a:latin typeface="Courier New" panose="02070309020205020404" pitchFamily="49" charset="0"/>
              <a:cs typeface="Courier New" panose="02070309020205020404" pitchFamily="49" charset="0"/>
            </a:endParaRPr>
          </a:p>
          <a:p>
            <a:r>
              <a:rPr lang="zh-CN" altLang="en-US" sz="1600" b="1" dirty="0">
                <a:solidFill>
                  <a:srgbClr val="0000FF"/>
                </a:solidFill>
                <a:latin typeface="Courier New" panose="02070309020205020404" pitchFamily="49" charset="0"/>
                <a:cs typeface="Courier New" panose="02070309020205020404" pitchFamily="49" charset="0"/>
              </a:rPr>
              <a:t>INSERT INTO test VALUES('1');</a:t>
            </a:r>
          </a:p>
          <a:p>
            <a:r>
              <a:rPr lang="zh-CN" altLang="en-US" sz="1600" b="1" dirty="0">
                <a:solidFill>
                  <a:srgbClr val="D60093"/>
                </a:solidFill>
                <a:latin typeface="Courier New" panose="02070309020205020404" pitchFamily="49" charset="0"/>
                <a:cs typeface="Courier New" panose="02070309020205020404" pitchFamily="49" charset="0"/>
              </a:rPr>
              <a:t>SAVEPOINT b1;</a:t>
            </a:r>
          </a:p>
          <a:p>
            <a:r>
              <a:rPr lang="zh-CN" altLang="en-US" sz="1600" b="1" dirty="0">
                <a:solidFill>
                  <a:srgbClr val="0000FF"/>
                </a:solidFill>
                <a:latin typeface="Courier New" panose="02070309020205020404" pitchFamily="49" charset="0"/>
                <a:cs typeface="Courier New" panose="02070309020205020404" pitchFamily="49" charset="0"/>
              </a:rPr>
              <a:t>SELECT * FROM test;</a:t>
            </a:r>
          </a:p>
        </p:txBody>
      </p:sp>
      <p:sp>
        <p:nvSpPr>
          <p:cNvPr id="8" name="矩形 7">
            <a:extLst>
              <a:ext uri="{FF2B5EF4-FFF2-40B4-BE49-F238E27FC236}">
                <a16:creationId xmlns:a16="http://schemas.microsoft.com/office/drawing/2014/main" id="{FAB64663-D88A-48CB-BD26-28D7440BBEB9}"/>
              </a:ext>
            </a:extLst>
          </p:cNvPr>
          <p:cNvSpPr/>
          <p:nvPr/>
        </p:nvSpPr>
        <p:spPr>
          <a:xfrm>
            <a:off x="9040421" y="1264637"/>
            <a:ext cx="2657104" cy="2392963"/>
          </a:xfrm>
          <a:prstGeom prst="rect">
            <a:avLst/>
          </a:prstGeom>
          <a:solidFill>
            <a:schemeClr val="bg1">
              <a:lumMod val="95000"/>
            </a:schemeClr>
          </a:solidFill>
          <a:ln w="6350">
            <a:noFill/>
          </a:ln>
        </p:spPr>
        <p:txBody>
          <a:bodyPr wrap="square">
            <a:spAutoFit/>
          </a:bodyPr>
          <a:lstStyle/>
          <a:p>
            <a:r>
              <a:rPr lang="zh-CN" altLang="en-US" sz="1600" b="1" dirty="0">
                <a:solidFill>
                  <a:srgbClr val="D60093"/>
                </a:solidFill>
                <a:latin typeface="Courier New" panose="02070309020205020404" pitchFamily="49" charset="0"/>
                <a:cs typeface="Courier New" panose="02070309020205020404" pitchFamily="49" charset="0"/>
              </a:rPr>
              <a:t>rollback to b3;</a:t>
            </a:r>
          </a:p>
          <a:p>
            <a:r>
              <a:rPr lang="zh-CN" altLang="en-US" sz="1600" b="1" dirty="0">
                <a:solidFill>
                  <a:srgbClr val="0000FF"/>
                </a:solidFill>
                <a:latin typeface="Courier New" panose="02070309020205020404" pitchFamily="49" charset="0"/>
                <a:cs typeface="Courier New" panose="02070309020205020404" pitchFamily="49" charset="0"/>
              </a:rPr>
              <a:t>select * from test;</a:t>
            </a:r>
          </a:p>
          <a:p>
            <a:endParaRPr lang="en-US" altLang="zh-CN" sz="1100" b="1" dirty="0">
              <a:latin typeface="Courier New" panose="02070309020205020404" pitchFamily="49" charset="0"/>
              <a:cs typeface="Courier New" panose="02070309020205020404" pitchFamily="49" charset="0"/>
            </a:endParaRPr>
          </a:p>
          <a:p>
            <a:r>
              <a:rPr lang="zh-CN" altLang="en-US" sz="1600" b="1" dirty="0">
                <a:solidFill>
                  <a:srgbClr val="D60093"/>
                </a:solidFill>
                <a:latin typeface="Courier New" panose="02070309020205020404" pitchFamily="49" charset="0"/>
                <a:cs typeface="Courier New" panose="02070309020205020404" pitchFamily="49" charset="0"/>
              </a:rPr>
              <a:t>rollback to b1;</a:t>
            </a:r>
          </a:p>
          <a:p>
            <a:r>
              <a:rPr lang="zh-CN" altLang="en-US" sz="1600" b="1" dirty="0">
                <a:solidFill>
                  <a:srgbClr val="0000FF"/>
                </a:solidFill>
                <a:latin typeface="Courier New" panose="02070309020205020404" pitchFamily="49" charset="0"/>
                <a:cs typeface="Courier New" panose="02070309020205020404" pitchFamily="49" charset="0"/>
              </a:rPr>
              <a:t>select * from test;</a:t>
            </a:r>
          </a:p>
          <a:p>
            <a:endParaRPr lang="zh-CN" altLang="en-US" sz="1050" b="1" dirty="0">
              <a:latin typeface="Courier New" panose="02070309020205020404" pitchFamily="49" charset="0"/>
              <a:cs typeface="Courier New" panose="02070309020205020404" pitchFamily="49" charset="0"/>
            </a:endParaRPr>
          </a:p>
          <a:p>
            <a:r>
              <a:rPr lang="zh-CN" altLang="en-US" sz="1600" b="1" dirty="0">
                <a:solidFill>
                  <a:srgbClr val="D60093"/>
                </a:solidFill>
                <a:latin typeface="Courier New" panose="02070309020205020404" pitchFamily="49" charset="0"/>
                <a:cs typeface="Courier New" panose="02070309020205020404" pitchFamily="49" charset="0"/>
              </a:rPr>
              <a:t>rollback to b2;</a:t>
            </a:r>
          </a:p>
          <a:p>
            <a:endParaRPr lang="zh-CN" altLang="en-US" sz="1050" b="1" dirty="0">
              <a:latin typeface="Courier New" panose="02070309020205020404" pitchFamily="49" charset="0"/>
              <a:cs typeface="Courier New" panose="02070309020205020404" pitchFamily="49" charset="0"/>
            </a:endParaRPr>
          </a:p>
          <a:p>
            <a:r>
              <a:rPr lang="zh-CN" altLang="en-US" sz="1600" b="1" dirty="0">
                <a:solidFill>
                  <a:srgbClr val="D60093"/>
                </a:solidFill>
                <a:latin typeface="Courier New" panose="02070309020205020404" pitchFamily="49" charset="0"/>
                <a:cs typeface="Courier New" panose="02070309020205020404" pitchFamily="49" charset="0"/>
              </a:rPr>
              <a:t>rollback;</a:t>
            </a:r>
          </a:p>
          <a:p>
            <a:r>
              <a:rPr lang="zh-CN" altLang="en-US" sz="1600" b="1" dirty="0">
                <a:solidFill>
                  <a:srgbClr val="0000FF"/>
                </a:solidFill>
                <a:latin typeface="Courier New" panose="02070309020205020404" pitchFamily="49" charset="0"/>
                <a:cs typeface="Courier New" panose="02070309020205020404" pitchFamily="49" charset="0"/>
              </a:rPr>
              <a:t>select * from test;</a:t>
            </a:r>
          </a:p>
        </p:txBody>
      </p:sp>
      <p:sp>
        <p:nvSpPr>
          <p:cNvPr id="9" name="矩形 8">
            <a:extLst>
              <a:ext uri="{FF2B5EF4-FFF2-40B4-BE49-F238E27FC236}">
                <a16:creationId xmlns:a16="http://schemas.microsoft.com/office/drawing/2014/main" id="{1C41D98E-13E6-48F7-AE61-E1DEB9907A6C}"/>
              </a:ext>
            </a:extLst>
          </p:cNvPr>
          <p:cNvSpPr/>
          <p:nvPr/>
        </p:nvSpPr>
        <p:spPr>
          <a:xfrm>
            <a:off x="5170715" y="2334161"/>
            <a:ext cx="3773384" cy="2646878"/>
          </a:xfrm>
          <a:prstGeom prst="rect">
            <a:avLst/>
          </a:prstGeom>
          <a:solidFill>
            <a:schemeClr val="bg1">
              <a:lumMod val="95000"/>
            </a:schemeClr>
          </a:solidFill>
          <a:ln w="6350">
            <a:noFill/>
          </a:ln>
        </p:spPr>
        <p:txBody>
          <a:bodyPr wrap="square">
            <a:spAutoFit/>
          </a:bodyPr>
          <a:lstStyle/>
          <a:p>
            <a:r>
              <a:rPr lang="zh-CN" altLang="en-US" sz="1600" b="1" dirty="0">
                <a:solidFill>
                  <a:srgbClr val="0000FF"/>
                </a:solidFill>
                <a:latin typeface="Courier New" panose="02070309020205020404" pitchFamily="49" charset="0"/>
                <a:cs typeface="Courier New" panose="02070309020205020404" pitchFamily="49" charset="0"/>
              </a:rPr>
              <a:t>INSERT INTO test VALUES('2');</a:t>
            </a:r>
          </a:p>
          <a:p>
            <a:r>
              <a:rPr lang="zh-CN" altLang="en-US" sz="1600" b="1" dirty="0">
                <a:solidFill>
                  <a:srgbClr val="D60093"/>
                </a:solidFill>
                <a:latin typeface="Courier New" panose="02070309020205020404" pitchFamily="49" charset="0"/>
                <a:cs typeface="Courier New" panose="02070309020205020404" pitchFamily="49" charset="0"/>
              </a:rPr>
              <a:t>SAVEPOINT b2;</a:t>
            </a:r>
          </a:p>
          <a:p>
            <a:r>
              <a:rPr lang="zh-CN" altLang="en-US" sz="1600" b="1" dirty="0">
                <a:solidFill>
                  <a:srgbClr val="0000FF"/>
                </a:solidFill>
                <a:latin typeface="Courier New" panose="02070309020205020404" pitchFamily="49" charset="0"/>
                <a:cs typeface="Courier New" panose="02070309020205020404" pitchFamily="49" charset="0"/>
              </a:rPr>
              <a:t>SELECT * FROM test;</a:t>
            </a:r>
          </a:p>
          <a:p>
            <a:endParaRPr lang="zh-CN" altLang="en-US" sz="1050" b="1" dirty="0">
              <a:solidFill>
                <a:srgbClr val="0000FF"/>
              </a:solidFill>
              <a:latin typeface="Courier New" panose="02070309020205020404" pitchFamily="49" charset="0"/>
              <a:cs typeface="Courier New" panose="02070309020205020404" pitchFamily="49" charset="0"/>
            </a:endParaRPr>
          </a:p>
          <a:p>
            <a:r>
              <a:rPr lang="zh-CN" altLang="en-US" sz="1600" b="1" dirty="0">
                <a:solidFill>
                  <a:srgbClr val="0000FF"/>
                </a:solidFill>
                <a:latin typeface="Courier New" panose="02070309020205020404" pitchFamily="49" charset="0"/>
                <a:cs typeface="Courier New" panose="02070309020205020404" pitchFamily="49" charset="0"/>
              </a:rPr>
              <a:t>INSERT INTO test VALUES('3');</a:t>
            </a:r>
          </a:p>
          <a:p>
            <a:r>
              <a:rPr lang="zh-CN" altLang="en-US" sz="1600" b="1" dirty="0">
                <a:solidFill>
                  <a:srgbClr val="D60093"/>
                </a:solidFill>
                <a:latin typeface="Courier New" panose="02070309020205020404" pitchFamily="49" charset="0"/>
                <a:cs typeface="Courier New" panose="02070309020205020404" pitchFamily="49" charset="0"/>
              </a:rPr>
              <a:t>SAVEPOINT b3;</a:t>
            </a:r>
          </a:p>
          <a:p>
            <a:r>
              <a:rPr lang="zh-CN" altLang="en-US" sz="1600" b="1" dirty="0">
                <a:solidFill>
                  <a:srgbClr val="0000FF"/>
                </a:solidFill>
                <a:latin typeface="Courier New" panose="02070309020205020404" pitchFamily="49" charset="0"/>
                <a:cs typeface="Courier New" panose="02070309020205020404" pitchFamily="49" charset="0"/>
              </a:rPr>
              <a:t>SELECT * FROM test;</a:t>
            </a:r>
          </a:p>
          <a:p>
            <a:endParaRPr lang="zh-CN" altLang="en-US" sz="1050" b="1" dirty="0">
              <a:solidFill>
                <a:srgbClr val="0000FF"/>
              </a:solidFill>
              <a:latin typeface="Courier New" panose="02070309020205020404" pitchFamily="49" charset="0"/>
              <a:cs typeface="Courier New" panose="02070309020205020404" pitchFamily="49" charset="0"/>
            </a:endParaRPr>
          </a:p>
          <a:p>
            <a:r>
              <a:rPr lang="zh-CN" altLang="en-US" sz="1600" b="1" dirty="0">
                <a:solidFill>
                  <a:srgbClr val="0000FF"/>
                </a:solidFill>
                <a:latin typeface="Courier New" panose="02070309020205020404" pitchFamily="49" charset="0"/>
                <a:cs typeface="Courier New" panose="02070309020205020404" pitchFamily="49" charset="0"/>
              </a:rPr>
              <a:t>INSERT INTO test VALUES('4');</a:t>
            </a:r>
          </a:p>
          <a:p>
            <a:r>
              <a:rPr lang="zh-CN" altLang="en-US" sz="1600" b="1" dirty="0">
                <a:solidFill>
                  <a:srgbClr val="D60093"/>
                </a:solidFill>
                <a:latin typeface="Courier New" panose="02070309020205020404" pitchFamily="49" charset="0"/>
                <a:cs typeface="Courier New" panose="02070309020205020404" pitchFamily="49" charset="0"/>
              </a:rPr>
              <a:t>SAVEPOINT b4;</a:t>
            </a:r>
          </a:p>
          <a:p>
            <a:r>
              <a:rPr lang="zh-CN" altLang="en-US" sz="1600" b="1" dirty="0">
                <a:solidFill>
                  <a:srgbClr val="0000FF"/>
                </a:solidFill>
                <a:latin typeface="Courier New" panose="02070309020205020404" pitchFamily="49" charset="0"/>
                <a:cs typeface="Courier New" panose="02070309020205020404" pitchFamily="49" charset="0"/>
              </a:rPr>
              <a:t>SELECT * FROM test;</a:t>
            </a:r>
          </a:p>
        </p:txBody>
      </p:sp>
      <p:cxnSp>
        <p:nvCxnSpPr>
          <p:cNvPr id="10" name="曲线连接符 11">
            <a:extLst>
              <a:ext uri="{FF2B5EF4-FFF2-40B4-BE49-F238E27FC236}">
                <a16:creationId xmlns:a16="http://schemas.microsoft.com/office/drawing/2014/main" id="{64CC59B4-A761-4D6D-8BF4-18AC59B53015}"/>
              </a:ext>
            </a:extLst>
          </p:cNvPr>
          <p:cNvCxnSpPr/>
          <p:nvPr/>
        </p:nvCxnSpPr>
        <p:spPr>
          <a:xfrm flipV="1">
            <a:off x="5170715" y="3810000"/>
            <a:ext cx="4615378" cy="1913587"/>
          </a:xfrm>
          <a:prstGeom prst="curvedConnector3">
            <a:avLst>
              <a:gd name="adj1" fmla="val 10008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8BE19916-FEFF-4A7C-88CD-B144B433E7F7}"/>
              </a:ext>
            </a:extLst>
          </p:cNvPr>
          <p:cNvSpPr/>
          <p:nvPr/>
        </p:nvSpPr>
        <p:spPr>
          <a:xfrm>
            <a:off x="838200" y="3722251"/>
            <a:ext cx="4020652" cy="499624"/>
          </a:xfrm>
          <a:prstGeom prst="rect">
            <a:avLst/>
          </a:prstGeom>
        </p:spPr>
        <p:txBody>
          <a:bodyPr wrap="none">
            <a:spAutoFit/>
          </a:bodyPr>
          <a:lstStyle/>
          <a:p>
            <a:pPr marL="0" lvl="1">
              <a:lnSpc>
                <a:spcPct val="150000"/>
              </a:lnSpc>
              <a:buNone/>
            </a:pPr>
            <a:r>
              <a:rPr lang="en-US" altLang="zh-CN" sz="2000">
                <a:solidFill>
                  <a:srgbClr val="FF0000"/>
                </a:solidFill>
                <a:latin typeface="微软雅黑" panose="020B0503020204020204" pitchFamily="34" charset="-122"/>
                <a:ea typeface="微软雅黑" panose="020B0503020204020204" pitchFamily="34" charset="-122"/>
              </a:rPr>
              <a:t>(savepoint</a:t>
            </a:r>
            <a:r>
              <a:rPr lang="zh-CN" altLang="en-US" sz="2000">
                <a:solidFill>
                  <a:srgbClr val="FF0000"/>
                </a:solidFill>
                <a:latin typeface="微软雅黑" panose="020B0503020204020204" pitchFamily="34" charset="-122"/>
                <a:ea typeface="微软雅黑" panose="020B0503020204020204" pitchFamily="34" charset="-122"/>
              </a:rPr>
              <a:t>必须在</a:t>
            </a:r>
            <a:r>
              <a:rPr lang="en-US" altLang="zh-CN" sz="2000">
                <a:solidFill>
                  <a:srgbClr val="FF0000"/>
                </a:solidFill>
                <a:latin typeface="微软雅黑" panose="020B0503020204020204" pitchFamily="34" charset="-122"/>
                <a:ea typeface="微软雅黑" panose="020B0503020204020204" pitchFamily="34" charset="-122"/>
              </a:rPr>
              <a:t>commit</a:t>
            </a:r>
            <a:r>
              <a:rPr lang="zh-CN" altLang="en-US" sz="2000">
                <a:solidFill>
                  <a:srgbClr val="FF0000"/>
                </a:solidFill>
                <a:latin typeface="微软雅黑" panose="020B0503020204020204" pitchFamily="34" charset="-122"/>
                <a:ea typeface="微软雅黑" panose="020B0503020204020204" pitchFamily="34" charset="-122"/>
              </a:rPr>
              <a:t>前使用</a:t>
            </a:r>
            <a:r>
              <a:rPr lang="en-US" altLang="zh-CN" sz="200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220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EBA29-F3C6-49C6-A53E-3B566DF26769}"/>
              </a:ext>
            </a:extLst>
          </p:cNvPr>
          <p:cNvSpPr>
            <a:spLocks noGrp="1"/>
          </p:cNvSpPr>
          <p:nvPr>
            <p:ph type="title"/>
          </p:nvPr>
        </p:nvSpPr>
        <p:spPr/>
        <p:txBody>
          <a:bodyPr/>
          <a:lstStyle/>
          <a:p>
            <a:r>
              <a:rPr lang="zh-CN" altLang="en-US"/>
              <a:t>事务的</a:t>
            </a:r>
            <a:r>
              <a:rPr lang="en-US" altLang="zh-CN"/>
              <a:t>ACID</a:t>
            </a:r>
            <a:r>
              <a:rPr lang="zh-CN" altLang="en-US"/>
              <a:t>特性</a:t>
            </a:r>
          </a:p>
        </p:txBody>
      </p:sp>
      <p:sp>
        <p:nvSpPr>
          <p:cNvPr id="4" name="灯片编号占位符 3">
            <a:extLst>
              <a:ext uri="{FF2B5EF4-FFF2-40B4-BE49-F238E27FC236}">
                <a16:creationId xmlns:a16="http://schemas.microsoft.com/office/drawing/2014/main" id="{D99FC5CA-45B6-4A90-85D5-4DEA4CA9180E}"/>
              </a:ext>
            </a:extLst>
          </p:cNvPr>
          <p:cNvSpPr>
            <a:spLocks noGrp="1"/>
          </p:cNvSpPr>
          <p:nvPr>
            <p:ph type="sldNum" sz="quarter" idx="12"/>
          </p:nvPr>
        </p:nvSpPr>
        <p:spPr/>
        <p:txBody>
          <a:bodyPr/>
          <a:lstStyle/>
          <a:p>
            <a:fld id="{E63F6D5D-9733-4D44-9C56-AEFEDD5A4BA7}" type="slidenum">
              <a:rPr lang="en-US" smtClean="0"/>
              <a:pPr/>
              <a:t>7</a:t>
            </a:fld>
            <a:endParaRPr lang="en-US" dirty="0"/>
          </a:p>
        </p:txBody>
      </p:sp>
      <p:graphicFrame>
        <p:nvGraphicFramePr>
          <p:cNvPr id="7" name="内容占位符 6">
            <a:extLst>
              <a:ext uri="{FF2B5EF4-FFF2-40B4-BE49-F238E27FC236}">
                <a16:creationId xmlns:a16="http://schemas.microsoft.com/office/drawing/2014/main" id="{C145169B-68A8-442A-AE12-67CC7D50FD54}"/>
              </a:ext>
            </a:extLst>
          </p:cNvPr>
          <p:cNvGraphicFramePr>
            <a:graphicFrameLocks noGrp="1"/>
          </p:cNvGraphicFramePr>
          <p:nvPr>
            <p:ph idx="1"/>
            <p:extLst>
              <p:ext uri="{D42A27DB-BD31-4B8C-83A1-F6EECF244321}">
                <p14:modId xmlns:p14="http://schemas.microsoft.com/office/powerpoint/2010/main" val="1288738823"/>
              </p:ext>
            </p:extLst>
          </p:nvPr>
        </p:nvGraphicFramePr>
        <p:xfrm>
          <a:off x="152400" y="942310"/>
          <a:ext cx="11506200" cy="5760720"/>
        </p:xfrm>
        <a:graphic>
          <a:graphicData uri="http://schemas.openxmlformats.org/drawingml/2006/table">
            <a:tbl>
              <a:tblPr firstRow="1" bandRow="1">
                <a:tableStyleId>{21E4AEA4-8DFA-4A89-87EB-49C32662AFE0}</a:tableStyleId>
              </a:tblPr>
              <a:tblGrid>
                <a:gridCol w="2632137">
                  <a:extLst>
                    <a:ext uri="{9D8B030D-6E8A-4147-A177-3AD203B41FA5}">
                      <a16:colId xmlns:a16="http://schemas.microsoft.com/office/drawing/2014/main" val="1216804079"/>
                    </a:ext>
                  </a:extLst>
                </a:gridCol>
                <a:gridCol w="3008157">
                  <a:extLst>
                    <a:ext uri="{9D8B030D-6E8A-4147-A177-3AD203B41FA5}">
                      <a16:colId xmlns:a16="http://schemas.microsoft.com/office/drawing/2014/main" val="1516923723"/>
                    </a:ext>
                  </a:extLst>
                </a:gridCol>
                <a:gridCol w="2989356">
                  <a:extLst>
                    <a:ext uri="{9D8B030D-6E8A-4147-A177-3AD203B41FA5}">
                      <a16:colId xmlns:a16="http://schemas.microsoft.com/office/drawing/2014/main" val="1900962686"/>
                    </a:ext>
                  </a:extLst>
                </a:gridCol>
                <a:gridCol w="2876550">
                  <a:extLst>
                    <a:ext uri="{9D8B030D-6E8A-4147-A177-3AD203B41FA5}">
                      <a16:colId xmlns:a16="http://schemas.microsoft.com/office/drawing/2014/main" val="327399602"/>
                    </a:ext>
                  </a:extLst>
                </a:gridCol>
              </a:tblGrid>
              <a:tr h="370840">
                <a:tc>
                  <a:txBody>
                    <a:bodyPr/>
                    <a:lstStyle/>
                    <a:p>
                      <a:r>
                        <a:rPr lang="zh-CN" altLang="en-US" sz="2400">
                          <a:latin typeface="微软雅黑" panose="020B0503020204020204" pitchFamily="34" charset="-122"/>
                          <a:ea typeface="微软雅黑" panose="020B0503020204020204" pitchFamily="34" charset="-122"/>
                        </a:rPr>
                        <a:t>原子性</a:t>
                      </a:r>
                      <a:r>
                        <a:rPr lang="en-US" altLang="zh-CN" sz="2400">
                          <a:solidFill>
                            <a:srgbClr val="FFFF00"/>
                          </a:solidFill>
                          <a:latin typeface="微软雅黑" panose="020B0503020204020204" pitchFamily="34" charset="-122"/>
                          <a:ea typeface="微软雅黑" panose="020B0503020204020204" pitchFamily="34" charset="-122"/>
                        </a:rPr>
                        <a:t>A</a:t>
                      </a:r>
                      <a:r>
                        <a:rPr lang="en-US" altLang="zh-CN" sz="2400">
                          <a:latin typeface="微软雅黑" panose="020B0503020204020204" pitchFamily="34" charset="-122"/>
                          <a:ea typeface="微软雅黑" panose="020B0503020204020204" pitchFamily="34" charset="-122"/>
                        </a:rPr>
                        <a:t>tomicity</a:t>
                      </a:r>
                      <a:endParaRPr lang="zh-CN" altLang="en-US" sz="2400">
                        <a:latin typeface="微软雅黑" panose="020B0503020204020204" pitchFamily="34" charset="-122"/>
                        <a:ea typeface="微软雅黑" panose="020B0503020204020204" pitchFamily="34" charset="-122"/>
                      </a:endParaRPr>
                    </a:p>
                  </a:txBody>
                  <a:tcPr/>
                </a:tc>
                <a:tc>
                  <a:txBody>
                    <a:bodyPr/>
                    <a:lstStyle/>
                    <a:p>
                      <a:r>
                        <a:rPr lang="zh-CN" altLang="en-US" sz="2400">
                          <a:latin typeface="微软雅黑" panose="020B0503020204020204" pitchFamily="34" charset="-122"/>
                          <a:ea typeface="微软雅黑" panose="020B0503020204020204" pitchFamily="34" charset="-122"/>
                        </a:rPr>
                        <a:t>一致性</a:t>
                      </a:r>
                      <a:r>
                        <a:rPr lang="en-US" altLang="zh-CN" sz="2400">
                          <a:solidFill>
                            <a:srgbClr val="FFFF00"/>
                          </a:solidFill>
                          <a:latin typeface="微软雅黑" panose="020B0503020204020204" pitchFamily="34" charset="-122"/>
                          <a:ea typeface="微软雅黑" panose="020B0503020204020204" pitchFamily="34" charset="-122"/>
                        </a:rPr>
                        <a:t>C</a:t>
                      </a:r>
                      <a:r>
                        <a:rPr lang="en-US" altLang="zh-CN" sz="2400">
                          <a:latin typeface="微软雅黑" panose="020B0503020204020204" pitchFamily="34" charset="-122"/>
                          <a:ea typeface="微软雅黑" panose="020B0503020204020204" pitchFamily="34" charset="-122"/>
                        </a:rPr>
                        <a:t>onsistency</a:t>
                      </a:r>
                      <a:endParaRPr lang="zh-CN" altLang="en-US" sz="2400">
                        <a:latin typeface="微软雅黑" panose="020B0503020204020204" pitchFamily="34" charset="-122"/>
                        <a:ea typeface="微软雅黑" panose="020B0503020204020204" pitchFamily="34" charset="-122"/>
                      </a:endParaRPr>
                    </a:p>
                  </a:txBody>
                  <a:tcPr/>
                </a:tc>
                <a:tc>
                  <a:txBody>
                    <a:bodyPr/>
                    <a:lstStyle/>
                    <a:p>
                      <a:r>
                        <a:rPr lang="zh-CN" altLang="en-US" sz="2400">
                          <a:latin typeface="微软雅黑" panose="020B0503020204020204" pitchFamily="34" charset="-122"/>
                          <a:ea typeface="微软雅黑" panose="020B0503020204020204" pitchFamily="34" charset="-122"/>
                        </a:rPr>
                        <a:t>隔离性</a:t>
                      </a:r>
                      <a:r>
                        <a:rPr lang="en-US" altLang="zh-CN" sz="2400">
                          <a:solidFill>
                            <a:srgbClr val="FFFF00"/>
                          </a:solidFill>
                          <a:latin typeface="微软雅黑" panose="020B0503020204020204" pitchFamily="34" charset="-122"/>
                          <a:ea typeface="微软雅黑" panose="020B0503020204020204" pitchFamily="34" charset="-122"/>
                        </a:rPr>
                        <a:t>I</a:t>
                      </a:r>
                      <a:r>
                        <a:rPr lang="en-US" altLang="zh-CN" sz="2400">
                          <a:latin typeface="微软雅黑" panose="020B0503020204020204" pitchFamily="34" charset="-122"/>
                          <a:ea typeface="微软雅黑" panose="020B0503020204020204" pitchFamily="34" charset="-122"/>
                        </a:rPr>
                        <a:t>solation</a:t>
                      </a:r>
                      <a:endParaRPr lang="zh-CN" altLang="en-US" sz="2400">
                        <a:latin typeface="微软雅黑" panose="020B0503020204020204" pitchFamily="34" charset="-122"/>
                        <a:ea typeface="微软雅黑" panose="020B0503020204020204" pitchFamily="34" charset="-122"/>
                      </a:endParaRPr>
                    </a:p>
                  </a:txBody>
                  <a:tcPr/>
                </a:tc>
                <a:tc>
                  <a:txBody>
                    <a:bodyPr/>
                    <a:lstStyle/>
                    <a:p>
                      <a:r>
                        <a:rPr lang="zh-CN" altLang="en-US" sz="2400">
                          <a:latin typeface="微软雅黑" panose="020B0503020204020204" pitchFamily="34" charset="-122"/>
                          <a:ea typeface="微软雅黑" panose="020B0503020204020204" pitchFamily="34" charset="-122"/>
                        </a:rPr>
                        <a:t>持久性</a:t>
                      </a:r>
                      <a:r>
                        <a:rPr lang="en-US" altLang="zh-CN" sz="2400">
                          <a:solidFill>
                            <a:srgbClr val="FFFF00"/>
                          </a:solidFill>
                          <a:latin typeface="微软雅黑" panose="020B0503020204020204" pitchFamily="34" charset="-122"/>
                          <a:ea typeface="微软雅黑" panose="020B0503020204020204" pitchFamily="34" charset="-122"/>
                        </a:rPr>
                        <a:t>D</a:t>
                      </a:r>
                      <a:r>
                        <a:rPr lang="en-US" altLang="zh-CN" sz="2400">
                          <a:latin typeface="微软雅黑" panose="020B0503020204020204" pitchFamily="34" charset="-122"/>
                          <a:ea typeface="微软雅黑" panose="020B0503020204020204" pitchFamily="34" charset="-122"/>
                        </a:rPr>
                        <a:t>urability</a:t>
                      </a:r>
                      <a:endParaRPr lang="zh-CN" altLang="en-US" sz="240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77059054"/>
                  </a:ext>
                </a:extLst>
              </a:tr>
              <a:tr h="370840">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事务是数据库的逻辑工作单位，事务中包括的诸操作要么都做，要么都不做</a:t>
                      </a: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事务执行的结果必须是使数据库从一个一致性状态变到另一个一致性状态</a:t>
                      </a:r>
                      <a:endParaRPr lang="en-US" altLang="zh-CN" sz="180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sz="12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a:solidFill>
                            <a:srgbClr val="0000CC"/>
                          </a:solidFill>
                          <a:latin typeface="微软雅黑" panose="020B0503020204020204" pitchFamily="34" charset="-122"/>
                          <a:ea typeface="微软雅黑" panose="020B0503020204020204" pitchFamily="34" charset="-122"/>
                        </a:rPr>
                        <a:t>一致性状态：</a:t>
                      </a:r>
                      <a:r>
                        <a:rPr lang="zh-CN" altLang="en-US" sz="1800">
                          <a:latin typeface="微软雅黑" panose="020B0503020204020204" pitchFamily="34" charset="-122"/>
                          <a:ea typeface="微软雅黑" panose="020B0503020204020204" pitchFamily="34" charset="-122"/>
                        </a:rPr>
                        <a:t>只包含成功事务提交的结果</a:t>
                      </a:r>
                      <a:endParaRPr lang="en-US" altLang="zh-CN" sz="18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2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a:solidFill>
                            <a:srgbClr val="0000CC"/>
                          </a:solidFill>
                          <a:latin typeface="微软雅黑" panose="020B0503020204020204" pitchFamily="34" charset="-122"/>
                          <a:ea typeface="微软雅黑" panose="020B0503020204020204" pitchFamily="34" charset="-122"/>
                        </a:rPr>
                        <a:t>不一致性状态</a:t>
                      </a:r>
                      <a:r>
                        <a:rPr lang="zh-CN" altLang="en-US" sz="1800">
                          <a:latin typeface="微软雅黑" panose="020B0503020204020204" pitchFamily="34" charset="-122"/>
                          <a:ea typeface="微软雅黑" panose="020B0503020204020204" pitchFamily="34" charset="-122"/>
                        </a:rPr>
                        <a:t>：不正确的状态（因故障造成）</a:t>
                      </a:r>
                      <a:endParaRPr lang="en-US" altLang="zh-CN" sz="18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2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a:solidFill>
                            <a:srgbClr val="0000CC"/>
                          </a:solidFill>
                          <a:latin typeface="微软雅黑" panose="020B0503020204020204" pitchFamily="34" charset="-122"/>
                          <a:ea typeface="微软雅黑" panose="020B0503020204020204" pitchFamily="34" charset="-122"/>
                        </a:rPr>
                        <a:t>确保单个事务的一致性是编写该事务的应用程序员的责任</a:t>
                      </a:r>
                      <a:endParaRPr lang="en-US" altLang="zh-CN" sz="1800">
                        <a:solidFill>
                          <a:srgbClr val="0000C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200">
                        <a:solidFill>
                          <a:srgbClr val="0000C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完整性约束的自动检查是实现一致性的一种方法</a:t>
                      </a:r>
                      <a:endParaRPr lang="en-US" altLang="zh-CN" sz="1800">
                        <a:latin typeface="微软雅黑" panose="020B0503020204020204" pitchFamily="34" charset="-122"/>
                        <a:ea typeface="微软雅黑" panose="020B0503020204020204" pitchFamily="34" charset="-122"/>
                      </a:endParaRP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一个事务的执行不能被其他事务干扰</a:t>
                      </a:r>
                      <a:endParaRPr lang="en-US" altLang="zh-CN" sz="18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8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即一个事务的内部操作及使用的数据对其他并发事务是隔离的，并发执行的各个事务之间不能互相干扰</a:t>
                      </a:r>
                    </a:p>
                    <a:p>
                      <a:pPr marL="285750" indent="-285750">
                        <a:buFont typeface="Arial" panose="020B0604020202020204" pitchFamily="34" charset="0"/>
                        <a:buChar char="•"/>
                      </a:pPr>
                      <a:endParaRPr lang="zh-CN" altLang="en-US" sz="1800">
                        <a:latin typeface="微软雅黑" panose="020B0503020204020204" pitchFamily="34" charset="-122"/>
                        <a:ea typeface="微软雅黑" panose="020B0503020204020204" pitchFamily="34" charset="-122"/>
                      </a:endParaRP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指一个事务一旦提交，它对数据库中数据的改变就是永久性的，接下来的其他操作或故障不应该对其执行结果有任何影响</a:t>
                      </a:r>
                    </a:p>
                  </a:txBody>
                  <a:tcPr/>
                </a:tc>
                <a:extLst>
                  <a:ext uri="{0D108BD9-81ED-4DB2-BD59-A6C34878D82A}">
                    <a16:rowId xmlns:a16="http://schemas.microsoft.com/office/drawing/2014/main" val="2077912373"/>
                  </a:ext>
                </a:extLst>
              </a:tr>
              <a:tr h="370840">
                <a:tc gridSpan="4">
                  <a:txBody>
                    <a:bodyPr/>
                    <a:lstStyle/>
                    <a:p>
                      <a:pPr marL="285750" indent="-285750">
                        <a:buFont typeface="Arial" panose="020B0604020202020204" pitchFamily="34" charset="0"/>
                        <a:buChar char="•"/>
                      </a:pPr>
                      <a:r>
                        <a:rPr lang="zh-CN" altLang="en-US" sz="2400" b="1">
                          <a:latin typeface="微软雅黑" panose="020B0503020204020204" pitchFamily="34" charset="-122"/>
                          <a:ea typeface="微软雅黑" panose="020B0503020204020204" pitchFamily="34" charset="-122"/>
                        </a:rPr>
                        <a:t>保证事务</a:t>
                      </a:r>
                      <a:r>
                        <a:rPr lang="en-US" altLang="zh-CN" sz="2400" b="1">
                          <a:latin typeface="微软雅黑" panose="020B0503020204020204" pitchFamily="34" charset="-122"/>
                          <a:ea typeface="微软雅黑" panose="020B0503020204020204" pitchFamily="34" charset="-122"/>
                        </a:rPr>
                        <a:t>ACID</a:t>
                      </a:r>
                      <a:r>
                        <a:rPr lang="zh-CN" altLang="en-US" sz="2400" b="1">
                          <a:latin typeface="微软雅黑" panose="020B0503020204020204" pitchFamily="34" charset="-122"/>
                          <a:ea typeface="微软雅黑" panose="020B0503020204020204" pitchFamily="34" charset="-122"/>
                        </a:rPr>
                        <a:t>特性是事务管理的重要任务</a:t>
                      </a:r>
                      <a:endParaRPr lang="en-US" altLang="zh-CN" sz="2400" b="1">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b="1">
                          <a:latin typeface="微软雅黑" panose="020B0503020204020204" pitchFamily="34" charset="-122"/>
                          <a:ea typeface="微软雅黑" panose="020B0503020204020204" pitchFamily="34" charset="-122"/>
                        </a:rPr>
                        <a:t>事务</a:t>
                      </a:r>
                      <a:r>
                        <a:rPr lang="en-US" altLang="zh-CN" sz="2400" b="1">
                          <a:latin typeface="微软雅黑" panose="020B0503020204020204" pitchFamily="34" charset="-122"/>
                          <a:ea typeface="微软雅黑" panose="020B0503020204020204" pitchFamily="34" charset="-122"/>
                        </a:rPr>
                        <a:t>ACID</a:t>
                      </a:r>
                      <a:r>
                        <a:rPr lang="zh-CN" altLang="en-US" sz="2400" b="1">
                          <a:latin typeface="微软雅黑" panose="020B0503020204020204" pitchFamily="34" charset="-122"/>
                          <a:ea typeface="微软雅黑" panose="020B0503020204020204" pitchFamily="34" charset="-122"/>
                        </a:rPr>
                        <a:t>特性可能</a:t>
                      </a:r>
                      <a:r>
                        <a:rPr lang="zh-CN" altLang="en-US" sz="2400" b="1">
                          <a:solidFill>
                            <a:srgbClr val="FF0000"/>
                          </a:solidFill>
                          <a:latin typeface="微软雅黑" panose="020B0503020204020204" pitchFamily="34" charset="-122"/>
                          <a:ea typeface="微软雅黑" panose="020B0503020204020204" pitchFamily="34" charset="-122"/>
                        </a:rPr>
                        <a:t>遭到破坏的因素</a:t>
                      </a:r>
                      <a:r>
                        <a:rPr lang="zh-CN" altLang="en-US" sz="2400" b="1">
                          <a:latin typeface="微软雅黑" panose="020B0503020204020204" pitchFamily="34" charset="-122"/>
                          <a:ea typeface="微软雅黑" panose="020B0503020204020204" pitchFamily="34" charset="-122"/>
                        </a:rPr>
                        <a:t>有：</a:t>
                      </a:r>
                      <a:endParaRPr lang="en-US" altLang="zh-CN" sz="2400" b="1">
                        <a:latin typeface="微软雅黑" panose="020B0503020204020204" pitchFamily="34" charset="-122"/>
                        <a:ea typeface="微软雅黑" panose="020B0503020204020204" pitchFamily="34" charset="-122"/>
                      </a:endParaRPr>
                    </a:p>
                    <a:p>
                      <a:pPr marL="536575" indent="-268288">
                        <a:buFont typeface="Wingdings" panose="05000000000000000000" pitchFamily="2" charset="2"/>
                        <a:buChar char="Ø"/>
                      </a:pPr>
                      <a:r>
                        <a:rPr lang="zh-CN" altLang="en-US" sz="1800" b="0">
                          <a:latin typeface="微软雅黑" panose="020B0503020204020204" pitchFamily="34" charset="-122"/>
                          <a:ea typeface="微软雅黑" panose="020B0503020204020204" pitchFamily="34" charset="-122"/>
                        </a:rPr>
                        <a:t>多个事务并行运行时，</a:t>
                      </a:r>
                      <a:r>
                        <a:rPr lang="zh-CN" altLang="en-US" sz="1800" b="0">
                          <a:solidFill>
                            <a:srgbClr val="FF0000"/>
                          </a:solidFill>
                          <a:latin typeface="微软雅黑" panose="020B0503020204020204" pitchFamily="34" charset="-122"/>
                          <a:ea typeface="微软雅黑" panose="020B0503020204020204" pitchFamily="34" charset="-122"/>
                        </a:rPr>
                        <a:t>不同事务的操作交叉执行</a:t>
                      </a:r>
                      <a:r>
                        <a:rPr lang="zh-CN" altLang="en-US" sz="2400" b="1">
                          <a:latin typeface="微软雅黑" panose="020B0503020204020204" pitchFamily="34" charset="-122"/>
                          <a:ea typeface="微软雅黑" panose="020B0503020204020204" pitchFamily="34" charset="-122"/>
                        </a:rPr>
                        <a:t>；</a:t>
                      </a:r>
                      <a:r>
                        <a:rPr lang="zh-CN" altLang="en-US" sz="1800" b="0" kern="1200">
                          <a:solidFill>
                            <a:schemeClr val="dk1"/>
                          </a:solidFill>
                          <a:latin typeface="微软雅黑" panose="020B0503020204020204" pitchFamily="34" charset="-122"/>
                          <a:ea typeface="微软雅黑" panose="020B0503020204020204" pitchFamily="34" charset="-122"/>
                          <a:cs typeface="+mn-cs"/>
                        </a:rPr>
                        <a:t>事务中运行过程中</a:t>
                      </a:r>
                      <a:r>
                        <a:rPr lang="zh-CN" altLang="en-US" sz="1800" b="0" kern="1200">
                          <a:solidFill>
                            <a:srgbClr val="FF0000"/>
                          </a:solidFill>
                          <a:latin typeface="微软雅黑" panose="020B0503020204020204" pitchFamily="34" charset="-122"/>
                          <a:ea typeface="微软雅黑" panose="020B0503020204020204" pitchFamily="34" charset="-122"/>
                          <a:cs typeface="+mn-cs"/>
                        </a:rPr>
                        <a:t>被强行终止</a:t>
                      </a:r>
                    </a:p>
                  </a:txBody>
                  <a:tcPr/>
                </a:tc>
                <a:tc hMerge="1">
                  <a:txBody>
                    <a:bodyPr/>
                    <a:lstStyle/>
                    <a:p>
                      <a:pPr marL="285750" indent="-285750">
                        <a:buFont typeface="Arial" panose="020B0604020202020204" pitchFamily="34" charset="0"/>
                        <a:buChar char="•"/>
                      </a:pPr>
                      <a:endParaRPr lang="zh-CN" altLang="en-US" sz="1800">
                        <a:latin typeface="微软雅黑" panose="020B0503020204020204" pitchFamily="34" charset="-122"/>
                        <a:ea typeface="微软雅黑" panose="020B0503020204020204" pitchFamily="34" charset="-122"/>
                      </a:endParaRPr>
                    </a:p>
                  </a:txBody>
                  <a:tcPr/>
                </a:tc>
                <a:tc hMerge="1">
                  <a:txBody>
                    <a:bodyPr/>
                    <a:lstStyle/>
                    <a:p>
                      <a:pPr marL="285750" indent="-285750">
                        <a:buFont typeface="Arial" panose="020B0604020202020204" pitchFamily="34" charset="0"/>
                        <a:buChar char="•"/>
                      </a:pPr>
                      <a:endParaRPr lang="zh-CN" altLang="en-US" sz="1800">
                        <a:latin typeface="微软雅黑" panose="020B0503020204020204" pitchFamily="34" charset="-122"/>
                        <a:ea typeface="微软雅黑" panose="020B0503020204020204" pitchFamily="34" charset="-122"/>
                      </a:endParaRPr>
                    </a:p>
                  </a:txBody>
                  <a:tcPr/>
                </a:tc>
                <a:tc hMerge="1">
                  <a:txBody>
                    <a:bodyPr/>
                    <a:lstStyle/>
                    <a:p>
                      <a:pPr marL="285750" indent="-285750">
                        <a:buFont typeface="Arial" panose="020B0604020202020204" pitchFamily="34" charset="0"/>
                        <a:buChar char="•"/>
                      </a:pPr>
                      <a:endParaRPr lang="zh-CN" altLang="en-US" sz="180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67644438"/>
                  </a:ext>
                </a:extLst>
              </a:tr>
            </a:tbl>
          </a:graphicData>
        </a:graphic>
      </p:graphicFrame>
    </p:spTree>
    <p:extLst>
      <p:ext uri="{BB962C8B-B14F-4D97-AF65-F5344CB8AC3E}">
        <p14:creationId xmlns:p14="http://schemas.microsoft.com/office/powerpoint/2010/main" val="395134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52F55-D042-427E-820A-955FB64B3D9A}"/>
              </a:ext>
            </a:extLst>
          </p:cNvPr>
          <p:cNvSpPr>
            <a:spLocks noGrp="1"/>
          </p:cNvSpPr>
          <p:nvPr>
            <p:ph type="title"/>
          </p:nvPr>
        </p:nvSpPr>
        <p:spPr/>
        <p:txBody>
          <a:bodyPr/>
          <a:lstStyle/>
          <a:p>
            <a:r>
              <a:rPr lang="zh-CN" altLang="en-US"/>
              <a:t>原子性示例</a:t>
            </a:r>
          </a:p>
        </p:txBody>
      </p:sp>
      <p:sp>
        <p:nvSpPr>
          <p:cNvPr id="3" name="内容占位符 2">
            <a:extLst>
              <a:ext uri="{FF2B5EF4-FFF2-40B4-BE49-F238E27FC236}">
                <a16:creationId xmlns:a16="http://schemas.microsoft.com/office/drawing/2014/main" id="{0472E2D0-A744-4C65-8499-AF1B746F1B01}"/>
              </a:ext>
            </a:extLst>
          </p:cNvPr>
          <p:cNvSpPr>
            <a:spLocks noGrp="1"/>
          </p:cNvSpPr>
          <p:nvPr>
            <p:ph idx="1"/>
          </p:nvPr>
        </p:nvSpPr>
        <p:spPr/>
        <p:txBody>
          <a:bodyPr/>
          <a:lstStyle/>
          <a:p>
            <a:r>
              <a:rPr lang="zh-CN" altLang="en-US">
                <a:solidFill>
                  <a:srgbClr val="0000CC"/>
                </a:solidFill>
              </a:rPr>
              <a:t>业务场景</a:t>
            </a:r>
            <a:r>
              <a:rPr lang="en-US" altLang="zh-CN">
                <a:solidFill>
                  <a:srgbClr val="0000CC"/>
                </a:solidFill>
              </a:rPr>
              <a:t>-</a:t>
            </a:r>
            <a:r>
              <a:rPr lang="zh-CN" altLang="en-US">
                <a:solidFill>
                  <a:srgbClr val="0000CC"/>
                </a:solidFill>
              </a:rPr>
              <a:t>银行转帐：从帐号</a:t>
            </a:r>
            <a:r>
              <a:rPr lang="en-US" altLang="zh-CN">
                <a:solidFill>
                  <a:srgbClr val="0000CC"/>
                </a:solidFill>
              </a:rPr>
              <a:t>A</a:t>
            </a:r>
            <a:r>
              <a:rPr lang="zh-CN" altLang="en-US">
                <a:solidFill>
                  <a:srgbClr val="0000CC"/>
                </a:solidFill>
              </a:rPr>
              <a:t>中取出一万元，存入帐号</a:t>
            </a:r>
            <a:r>
              <a:rPr lang="en-US" altLang="zh-CN">
                <a:solidFill>
                  <a:srgbClr val="0000CC"/>
                </a:solidFill>
              </a:rPr>
              <a:t>B</a:t>
            </a:r>
          </a:p>
          <a:p>
            <a:endParaRPr lang="en-US" altLang="zh-CN" sz="1200"/>
          </a:p>
          <a:p>
            <a:pPr lvl="1">
              <a:lnSpc>
                <a:spcPct val="130000"/>
              </a:lnSpc>
            </a:pPr>
            <a:r>
              <a:rPr lang="zh-CN" altLang="en-US"/>
              <a:t>上述业务逻辑可被定义为一个事务，该事务包括两个操作：账号</a:t>
            </a:r>
            <a:r>
              <a:rPr lang="en-US" altLang="zh-CN"/>
              <a:t>A</a:t>
            </a:r>
            <a:r>
              <a:rPr lang="zh-CN" altLang="en-US"/>
              <a:t>的余额先减去</a:t>
            </a:r>
            <a:r>
              <a:rPr lang="en-US" altLang="zh-CN"/>
              <a:t>1</a:t>
            </a:r>
            <a:r>
              <a:rPr lang="zh-CN" altLang="en-US"/>
              <a:t>万元，然后账号</a:t>
            </a:r>
            <a:r>
              <a:rPr lang="en-US" altLang="zh-CN"/>
              <a:t>B</a:t>
            </a:r>
            <a:r>
              <a:rPr lang="zh-CN" altLang="en-US"/>
              <a:t>的余额增加</a:t>
            </a:r>
            <a:r>
              <a:rPr lang="en-US" altLang="zh-CN"/>
              <a:t>1</a:t>
            </a:r>
            <a:r>
              <a:rPr lang="zh-CN" altLang="en-US"/>
              <a:t>万元，图示如下：</a:t>
            </a:r>
            <a:endParaRPr lang="en-US" altLang="zh-CN"/>
          </a:p>
          <a:p>
            <a:endParaRPr lang="zh-CN" altLang="en-US"/>
          </a:p>
        </p:txBody>
      </p:sp>
      <p:sp>
        <p:nvSpPr>
          <p:cNvPr id="4" name="灯片编号占位符 3">
            <a:extLst>
              <a:ext uri="{FF2B5EF4-FFF2-40B4-BE49-F238E27FC236}">
                <a16:creationId xmlns:a16="http://schemas.microsoft.com/office/drawing/2014/main" id="{F33FB973-2290-4728-A99B-666E24AD6597}"/>
              </a:ext>
            </a:extLst>
          </p:cNvPr>
          <p:cNvSpPr>
            <a:spLocks noGrp="1"/>
          </p:cNvSpPr>
          <p:nvPr>
            <p:ph type="sldNum" sz="quarter" idx="12"/>
          </p:nvPr>
        </p:nvSpPr>
        <p:spPr/>
        <p:txBody>
          <a:bodyPr/>
          <a:lstStyle/>
          <a:p>
            <a:fld id="{E63F6D5D-9733-4D44-9C56-AEFEDD5A4BA7}" type="slidenum">
              <a:rPr lang="en-US" smtClean="0"/>
              <a:pPr/>
              <a:t>8</a:t>
            </a:fld>
            <a:endParaRPr lang="en-US" dirty="0"/>
          </a:p>
        </p:txBody>
      </p:sp>
      <p:graphicFrame>
        <p:nvGraphicFramePr>
          <p:cNvPr id="5" name="表格 4">
            <a:extLst>
              <a:ext uri="{FF2B5EF4-FFF2-40B4-BE49-F238E27FC236}">
                <a16:creationId xmlns:a16="http://schemas.microsoft.com/office/drawing/2014/main" id="{792D25CF-BDCC-4F0B-A072-207D3840795D}"/>
              </a:ext>
            </a:extLst>
          </p:cNvPr>
          <p:cNvGraphicFramePr>
            <a:graphicFrameLocks noGrp="1"/>
          </p:cNvGraphicFramePr>
          <p:nvPr>
            <p:extLst>
              <p:ext uri="{D42A27DB-BD31-4B8C-83A1-F6EECF244321}">
                <p14:modId xmlns:p14="http://schemas.microsoft.com/office/powerpoint/2010/main" val="3805451801"/>
              </p:ext>
            </p:extLst>
          </p:nvPr>
        </p:nvGraphicFramePr>
        <p:xfrm>
          <a:off x="1543878" y="3197087"/>
          <a:ext cx="3124200" cy="1921371"/>
        </p:xfrm>
        <a:graphic>
          <a:graphicData uri="http://schemas.openxmlformats.org/drawingml/2006/table">
            <a:tbl>
              <a:tblPr firstRow="1" bandRow="1"/>
              <a:tblGrid>
                <a:gridCol w="1562100">
                  <a:extLst>
                    <a:ext uri="{9D8B030D-6E8A-4147-A177-3AD203B41FA5}">
                      <a16:colId xmlns:a16="http://schemas.microsoft.com/office/drawing/2014/main" val="1142007073"/>
                    </a:ext>
                  </a:extLst>
                </a:gridCol>
                <a:gridCol w="1562100">
                  <a:extLst>
                    <a:ext uri="{9D8B030D-6E8A-4147-A177-3AD203B41FA5}">
                      <a16:colId xmlns:a16="http://schemas.microsoft.com/office/drawing/2014/main" val="3897027959"/>
                    </a:ext>
                  </a:extLst>
                </a:gridCol>
              </a:tblGrid>
              <a:tr h="542367">
                <a:tc>
                  <a:txBody>
                    <a:bodyPr/>
                    <a:lstStyle/>
                    <a:p>
                      <a:pPr algn="ctr">
                        <a:lnSpc>
                          <a:spcPct val="100000"/>
                        </a:lnSpc>
                      </a:pPr>
                      <a:r>
                        <a:rPr lang="en-US" altLang="zh-CN" sz="3200" b="1" dirty="0">
                          <a:solidFill>
                            <a:srgbClr val="0000FF"/>
                          </a:solidFill>
                        </a:rPr>
                        <a:t>A</a:t>
                      </a:r>
                      <a:endParaRPr lang="zh-CN" altLang="en-US" sz="3200" b="1" dirty="0">
                        <a:solidFill>
                          <a:srgbClr val="0000FF"/>
                        </a:solidFill>
                      </a:endParaRPr>
                    </a:p>
                  </a:txBody>
                  <a:tcPr/>
                </a:tc>
                <a:tc>
                  <a:txBody>
                    <a:bodyPr/>
                    <a:lstStyle/>
                    <a:p>
                      <a:pPr algn="ctr">
                        <a:lnSpc>
                          <a:spcPct val="100000"/>
                        </a:lnSpc>
                      </a:pPr>
                      <a:r>
                        <a:rPr lang="en-US" altLang="zh-CN" sz="3200" b="1" dirty="0">
                          <a:solidFill>
                            <a:srgbClr val="0000FF"/>
                          </a:solidFill>
                        </a:rPr>
                        <a:t>B</a:t>
                      </a:r>
                      <a:endParaRPr lang="zh-CN" altLang="en-US" sz="3200" b="1" dirty="0">
                        <a:solidFill>
                          <a:srgbClr val="0000FF"/>
                        </a:solidFill>
                      </a:endParaRPr>
                    </a:p>
                  </a:txBody>
                  <a:tcPr/>
                </a:tc>
                <a:extLst>
                  <a:ext uri="{0D108BD9-81ED-4DB2-BD59-A6C34878D82A}">
                    <a16:rowId xmlns:a16="http://schemas.microsoft.com/office/drawing/2014/main" val="1951745098"/>
                  </a:ext>
                </a:extLst>
              </a:tr>
              <a:tr h="1342251">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3200" b="1">
                          <a:solidFill>
                            <a:srgbClr val="0000FF"/>
                          </a:solidFill>
                        </a:rPr>
                        <a:t>A</a:t>
                      </a:r>
                      <a:r>
                        <a:rPr lang="en-US" altLang="zh-CN" sz="3200" b="1" dirty="0">
                          <a:solidFill>
                            <a:srgbClr val="0000FF"/>
                          </a:solidFill>
                        </a:rPr>
                        <a:t>=A-1</a:t>
                      </a:r>
                    </a:p>
                    <a:p>
                      <a:pPr>
                        <a:lnSpc>
                          <a:spcPct val="100000"/>
                        </a:lnSpc>
                      </a:pPr>
                      <a:endParaRPr lang="zh-CN" altLang="en-US" sz="1600" b="1"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3200" b="1">
                        <a:solidFill>
                          <a:srgbClr val="0000FF"/>
                        </a:solidFill>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1600" b="1" dirty="0">
                        <a:solidFill>
                          <a:srgbClr val="0000FF"/>
                        </a:solidFill>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3200" b="1">
                          <a:solidFill>
                            <a:srgbClr val="0000FF"/>
                          </a:solidFill>
                        </a:rPr>
                        <a:t>B</a:t>
                      </a:r>
                      <a:r>
                        <a:rPr lang="en-US" altLang="zh-CN" sz="3200" b="1" dirty="0">
                          <a:solidFill>
                            <a:srgbClr val="0000FF"/>
                          </a:solidFill>
                        </a:rPr>
                        <a:t>=B+1 </a:t>
                      </a:r>
                    </a:p>
                  </a:txBody>
                  <a:tcPr/>
                </a:tc>
                <a:extLst>
                  <a:ext uri="{0D108BD9-81ED-4DB2-BD59-A6C34878D82A}">
                    <a16:rowId xmlns:a16="http://schemas.microsoft.com/office/drawing/2014/main" val="301460276"/>
                  </a:ext>
                </a:extLst>
              </a:tr>
            </a:tbl>
          </a:graphicData>
        </a:graphic>
      </p:graphicFrame>
      <p:sp>
        <p:nvSpPr>
          <p:cNvPr id="6" name="文本框 5">
            <a:extLst>
              <a:ext uri="{FF2B5EF4-FFF2-40B4-BE49-F238E27FC236}">
                <a16:creationId xmlns:a16="http://schemas.microsoft.com/office/drawing/2014/main" id="{E350E0C7-9297-4A7A-9526-D86F6EF6919C}"/>
              </a:ext>
            </a:extLst>
          </p:cNvPr>
          <p:cNvSpPr txBox="1"/>
          <p:nvPr/>
        </p:nvSpPr>
        <p:spPr>
          <a:xfrm>
            <a:off x="5029200" y="3200400"/>
            <a:ext cx="5638800" cy="18846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a:solidFill>
                  <a:srgbClr val="0000CC"/>
                </a:solidFill>
                <a:latin typeface="微软雅黑" panose="020B0503020204020204" pitchFamily="34" charset="-122"/>
                <a:ea typeface="微软雅黑" panose="020B0503020204020204" pitchFamily="34" charset="-122"/>
              </a:rPr>
              <a:t>这两个操作</a:t>
            </a:r>
            <a:r>
              <a:rPr lang="zh-CN" altLang="en-US" sz="2000">
                <a:solidFill>
                  <a:srgbClr val="FF0000"/>
                </a:solidFill>
                <a:latin typeface="微软雅黑" panose="020B0503020204020204" pitchFamily="34" charset="-122"/>
                <a:ea typeface="微软雅黑" panose="020B0503020204020204" pitchFamily="34" charset="-122"/>
              </a:rPr>
              <a:t>要么全做</a:t>
            </a:r>
            <a:r>
              <a:rPr lang="zh-CN" altLang="en-US" sz="2000">
                <a:solidFill>
                  <a:srgbClr val="0000CC"/>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要么全不做</a:t>
            </a:r>
            <a:endParaRPr lang="en-US" altLang="zh-CN" sz="200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a:solidFill>
                  <a:srgbClr val="0000CC"/>
                </a:solidFill>
                <a:latin typeface="微软雅黑" panose="020B0503020204020204" pitchFamily="34" charset="-122"/>
                <a:ea typeface="微软雅黑" panose="020B0503020204020204" pitchFamily="34" charset="-122"/>
              </a:rPr>
              <a:t>全做或者全不做，数据库都处于一致性状态</a:t>
            </a:r>
            <a:endParaRPr lang="en-US" altLang="zh-CN" sz="2000">
              <a:solidFill>
                <a:srgbClr val="0000CC"/>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a:solidFill>
                  <a:srgbClr val="0000CC"/>
                </a:solidFill>
                <a:latin typeface="微软雅黑" panose="020B0503020204020204" pitchFamily="34" charset="-122"/>
                <a:ea typeface="微软雅黑" panose="020B0503020204020204" pitchFamily="34" charset="-122"/>
              </a:rPr>
              <a:t>如果只做一个操作，用户逻辑上就会发生错误，少了</a:t>
            </a:r>
            <a:r>
              <a:rPr lang="en-US" altLang="zh-CN" sz="2000">
                <a:solidFill>
                  <a:srgbClr val="0000CC"/>
                </a:solidFill>
                <a:latin typeface="微软雅黑" panose="020B0503020204020204" pitchFamily="34" charset="-122"/>
                <a:ea typeface="微软雅黑" panose="020B0503020204020204" pitchFamily="34" charset="-122"/>
              </a:rPr>
              <a:t>1</a:t>
            </a:r>
            <a:r>
              <a:rPr lang="zh-CN" altLang="en-US" sz="2000">
                <a:solidFill>
                  <a:srgbClr val="0000CC"/>
                </a:solidFill>
                <a:latin typeface="微软雅黑" panose="020B0503020204020204" pitchFamily="34" charset="-122"/>
                <a:ea typeface="微软雅黑" panose="020B0503020204020204" pitchFamily="34" charset="-122"/>
              </a:rPr>
              <a:t>万元，数据库就处于不一致性状态</a:t>
            </a:r>
          </a:p>
        </p:txBody>
      </p:sp>
    </p:spTree>
    <p:extLst>
      <p:ext uri="{BB962C8B-B14F-4D97-AF65-F5344CB8AC3E}">
        <p14:creationId xmlns:p14="http://schemas.microsoft.com/office/powerpoint/2010/main" val="4039293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39695</TotalTime>
  <Words>4980</Words>
  <Application>Microsoft Office PowerPoint</Application>
  <PresentationFormat>宽屏</PresentationFormat>
  <Paragraphs>726</Paragraphs>
  <Slides>59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宋体</vt:lpstr>
      <vt:lpstr>微软雅黑</vt:lpstr>
      <vt:lpstr>Arial</vt:lpstr>
      <vt:lpstr>Calibri</vt:lpstr>
      <vt:lpstr>Courier New</vt:lpstr>
      <vt:lpstr>Times New Roman</vt:lpstr>
      <vt:lpstr>Wingdings</vt:lpstr>
      <vt:lpstr>chtp8_07</vt:lpstr>
      <vt:lpstr>Photoshop.Image.7</vt:lpstr>
      <vt:lpstr>PowerPoint 演示文稿</vt:lpstr>
      <vt:lpstr>本章目标</vt:lpstr>
      <vt:lpstr>大纲</vt:lpstr>
      <vt:lpstr>事务的基本概念</vt:lpstr>
      <vt:lpstr>PowerPoint 演示文稿</vt:lpstr>
      <vt:lpstr>openGauss的事务机制</vt:lpstr>
      <vt:lpstr>Oracle的事务控制语句</vt:lpstr>
      <vt:lpstr>事务的ACID特性</vt:lpstr>
      <vt:lpstr>原子性示例</vt:lpstr>
      <vt:lpstr>隔离性示例</vt:lpstr>
      <vt:lpstr>大纲</vt:lpstr>
      <vt:lpstr>数据库恢复概述</vt:lpstr>
      <vt:lpstr>大纲</vt:lpstr>
      <vt:lpstr>故障的种类</vt:lpstr>
      <vt:lpstr>1.事务内部故障</vt:lpstr>
      <vt:lpstr>2.系统故障</vt:lpstr>
      <vt:lpstr>3.介质故障</vt:lpstr>
      <vt:lpstr>4.计算机病毒</vt:lpstr>
      <vt:lpstr>故障小结</vt:lpstr>
      <vt:lpstr>大纲</vt:lpstr>
      <vt:lpstr>恢复的实现技术</vt:lpstr>
      <vt:lpstr>1.数据转储</vt:lpstr>
      <vt:lpstr>PowerPoint 演示文稿</vt:lpstr>
      <vt:lpstr>PowerPoint 演示文稿</vt:lpstr>
      <vt:lpstr>PowerPoint 演示文稿</vt:lpstr>
      <vt:lpstr>PowerPoint 演示文稿</vt:lpstr>
      <vt:lpstr>openGauss的备份与恢复</vt:lpstr>
      <vt:lpstr>oracle的逻辑备份</vt:lpstr>
      <vt:lpstr>PowerPoint 演示文稿</vt:lpstr>
      <vt:lpstr>2.登记日志文件</vt:lpstr>
      <vt:lpstr>PowerPoint 演示文稿</vt:lpstr>
      <vt:lpstr>PowerPoint 演示文稿</vt:lpstr>
      <vt:lpstr>PowerPoint 演示文稿</vt:lpstr>
      <vt:lpstr>PowerPoint 演示文稿</vt:lpstr>
      <vt:lpstr>大纲</vt:lpstr>
      <vt:lpstr>恢复策略</vt:lpstr>
      <vt:lpstr>PowerPoint 演示文稿</vt:lpstr>
      <vt:lpstr>PowerPoint 演示文稿</vt:lpstr>
      <vt:lpstr>PowerPoint 演示文稿</vt:lpstr>
      <vt:lpstr>PowerPoint 演示文稿</vt:lpstr>
      <vt:lpstr>PowerPoint 演示文稿</vt:lpstr>
      <vt:lpstr>大纲</vt:lpstr>
      <vt:lpstr>具有检查点的恢复技术</vt:lpstr>
      <vt:lpstr>PowerPoint 演示文稿</vt:lpstr>
      <vt:lpstr>PowerPoint 演示文稿</vt:lpstr>
      <vt:lpstr>PowerPoint 演示文稿</vt:lpstr>
      <vt:lpstr>openGauss的检查点</vt:lpstr>
      <vt:lpstr>PowerPoint 演示文稿</vt:lpstr>
      <vt:lpstr>PowerPoint 演示文稿</vt:lpstr>
      <vt:lpstr>示例</vt:lpstr>
      <vt:lpstr>大纲</vt:lpstr>
      <vt:lpstr>数据库镜像</vt:lpstr>
      <vt:lpstr>PowerPoint 演示文稿</vt:lpstr>
      <vt:lpstr>PowerPoint 演示文稿</vt:lpstr>
      <vt:lpstr>openGauss主备</vt:lpstr>
      <vt:lpstr>课堂练习</vt:lpstr>
      <vt:lpstr>PowerPoint 演示文稿</vt:lpstr>
      <vt:lpstr>本章小结</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2028</cp:revision>
  <dcterms:created xsi:type="dcterms:W3CDTF">2015-04-27T18:37:45Z</dcterms:created>
  <dcterms:modified xsi:type="dcterms:W3CDTF">2022-10-23T12:39:15Z</dcterms:modified>
</cp:coreProperties>
</file>