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71"/>
  </p:notesMasterIdLst>
  <p:sldIdLst>
    <p:sldId id="256" r:id="rId2"/>
    <p:sldId id="352" r:id="rId3"/>
    <p:sldId id="355" r:id="rId4"/>
    <p:sldId id="412" r:id="rId5"/>
    <p:sldId id="403" r:id="rId6"/>
    <p:sldId id="404" r:id="rId7"/>
    <p:sldId id="413" r:id="rId8"/>
    <p:sldId id="405" r:id="rId9"/>
    <p:sldId id="406" r:id="rId10"/>
    <p:sldId id="407" r:id="rId11"/>
    <p:sldId id="408" r:id="rId12"/>
    <p:sldId id="409" r:id="rId13"/>
    <p:sldId id="410" r:id="rId14"/>
    <p:sldId id="488" r:id="rId15"/>
    <p:sldId id="422" r:id="rId16"/>
    <p:sldId id="421" r:id="rId17"/>
    <p:sldId id="414" r:id="rId18"/>
    <p:sldId id="415" r:id="rId19"/>
    <p:sldId id="423" r:id="rId20"/>
    <p:sldId id="416" r:id="rId21"/>
    <p:sldId id="417" r:id="rId22"/>
    <p:sldId id="424" r:id="rId23"/>
    <p:sldId id="418" r:id="rId24"/>
    <p:sldId id="425" r:id="rId25"/>
    <p:sldId id="419" r:id="rId26"/>
    <p:sldId id="420" r:id="rId27"/>
    <p:sldId id="426" r:id="rId28"/>
    <p:sldId id="434" r:id="rId29"/>
    <p:sldId id="427" r:id="rId30"/>
    <p:sldId id="435" r:id="rId31"/>
    <p:sldId id="428" r:id="rId32"/>
    <p:sldId id="429" r:id="rId33"/>
    <p:sldId id="436" r:id="rId34"/>
    <p:sldId id="430" r:id="rId35"/>
    <p:sldId id="431" r:id="rId36"/>
    <p:sldId id="432" r:id="rId37"/>
    <p:sldId id="433" r:id="rId38"/>
    <p:sldId id="440" r:id="rId39"/>
    <p:sldId id="437" r:id="rId40"/>
    <p:sldId id="438" r:id="rId41"/>
    <p:sldId id="439" r:id="rId42"/>
    <p:sldId id="441" r:id="rId43"/>
    <p:sldId id="442" r:id="rId44"/>
    <p:sldId id="443" r:id="rId45"/>
    <p:sldId id="444" r:id="rId46"/>
    <p:sldId id="448" r:id="rId47"/>
    <p:sldId id="445" r:id="rId48"/>
    <p:sldId id="489" r:id="rId49"/>
    <p:sldId id="466" r:id="rId50"/>
    <p:sldId id="490" r:id="rId51"/>
    <p:sldId id="446" r:id="rId52"/>
    <p:sldId id="487" r:id="rId53"/>
    <p:sldId id="469" r:id="rId54"/>
    <p:sldId id="447" r:id="rId55"/>
    <p:sldId id="491" r:id="rId56"/>
    <p:sldId id="470" r:id="rId57"/>
    <p:sldId id="471" r:id="rId58"/>
    <p:sldId id="492" r:id="rId59"/>
    <p:sldId id="493" r:id="rId60"/>
    <p:sldId id="494" r:id="rId61"/>
    <p:sldId id="495" r:id="rId62"/>
    <p:sldId id="496" r:id="rId63"/>
    <p:sldId id="497" r:id="rId64"/>
    <p:sldId id="498" r:id="rId65"/>
    <p:sldId id="482" r:id="rId66"/>
    <p:sldId id="484" r:id="rId67"/>
    <p:sldId id="485" r:id="rId68"/>
    <p:sldId id="486" r:id="rId69"/>
    <p:sldId id="321" r:id="rId70"/>
  </p:sldIdLst>
  <p:sldSz cx="12192000" cy="6858000"/>
  <p:notesSz cx="6858000" cy="9144000"/>
  <p:photoAlbum/>
  <p:custDataLst>
    <p:tags r:id="rId7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win" initials="m" lastIdx="0" clrIdx="0">
    <p:extLst>
      <p:ext uri="{19B8F6BF-5375-455C-9EA6-DF929625EA0E}">
        <p15:presenceInfo xmlns:p15="http://schemas.microsoft.com/office/powerpoint/2012/main" userId="michaelw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a:srgbClr val="990033"/>
    <a:srgbClr val="0000CC"/>
    <a:srgbClr val="FFFFFF"/>
    <a:srgbClr val="99CCFF"/>
    <a:srgbClr val="008000"/>
    <a:srgbClr val="000078"/>
    <a:srgbClr val="FF9900"/>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2005" autoAdjust="0"/>
  </p:normalViewPr>
  <p:slideViewPr>
    <p:cSldViewPr>
      <p:cViewPr>
        <p:scale>
          <a:sx n="66" d="100"/>
          <a:sy n="66" d="100"/>
        </p:scale>
        <p:origin x="1258" y="29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t>10/23/2022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t>‹#›</a:t>
            </a:fld>
            <a:endParaRPr lang="en-US"/>
          </a:p>
        </p:txBody>
      </p:sp>
    </p:spTree>
    <p:extLst>
      <p:ext uri="{BB962C8B-B14F-4D97-AF65-F5344CB8AC3E}">
        <p14:creationId xmlns:p14="http://schemas.microsoft.com/office/powerpoint/2010/main" val="19595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0660C4-AC12-4019-82B9-40EB2BC385B8}" type="slidenum">
              <a:rPr lang="en-US" smtClean="0"/>
              <a:t>25</a:t>
            </a:fld>
            <a:endParaRPr lang="en-US"/>
          </a:p>
        </p:txBody>
      </p:sp>
    </p:spTree>
    <p:extLst>
      <p:ext uri="{BB962C8B-B14F-4D97-AF65-F5344CB8AC3E}">
        <p14:creationId xmlns:p14="http://schemas.microsoft.com/office/powerpoint/2010/main" val="1757869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如果对数据对象加</a:t>
            </a:r>
            <a:r>
              <a:rPr lang="en-US" altLang="zh-CN"/>
              <a:t>SIX</a:t>
            </a:r>
            <a:r>
              <a:rPr lang="zh-CN" altLang="en-US"/>
              <a:t>锁，表示对它加</a:t>
            </a:r>
            <a:r>
              <a:rPr lang="en-US" altLang="zh-CN"/>
              <a:t>S</a:t>
            </a:r>
            <a:r>
              <a:rPr lang="zh-CN" altLang="en-US"/>
              <a:t>锁，再加</a:t>
            </a:r>
            <a:r>
              <a:rPr lang="en-US" altLang="zh-CN"/>
              <a:t>IX</a:t>
            </a:r>
            <a:r>
              <a:rPr lang="zh-CN" altLang="en-US"/>
              <a:t>锁，即对数据对象加</a:t>
            </a:r>
            <a:r>
              <a:rPr lang="en-US" altLang="zh-CN"/>
              <a:t>S</a:t>
            </a:r>
            <a:r>
              <a:rPr lang="zh-CN" altLang="en-US"/>
              <a:t>锁，后裔结点拟加</a:t>
            </a:r>
            <a:r>
              <a:rPr lang="en-US" altLang="zh-CN"/>
              <a:t>X</a:t>
            </a:r>
            <a:r>
              <a:rPr lang="zh-CN" altLang="en-US"/>
              <a:t>锁。</a:t>
            </a:r>
            <a:r>
              <a:rPr lang="en-US" altLang="zh-CN"/>
              <a:t>X</a:t>
            </a:r>
            <a:r>
              <a:rPr lang="zh-CN" altLang="en-US"/>
              <a:t>锁与任何其他类型的锁都不相容，如果数据对象被加上</a:t>
            </a:r>
            <a:r>
              <a:rPr lang="en-US" altLang="zh-CN"/>
              <a:t>X</a:t>
            </a:r>
            <a:r>
              <a:rPr lang="zh-CN" altLang="en-US"/>
              <a:t>锁，后裔结点不可能被以任何锁的形式访问，因此</a:t>
            </a:r>
            <a:r>
              <a:rPr lang="en-US" altLang="zh-CN"/>
              <a:t>XIS</a:t>
            </a:r>
            <a:r>
              <a:rPr lang="zh-CN" altLang="en-US"/>
              <a:t>锁没有意义。</a:t>
            </a:r>
            <a:endParaRPr lang="en-US" altLang="zh-CN"/>
          </a:p>
          <a:p>
            <a:r>
              <a:rPr lang="en-US" altLang="zh-CN"/>
              <a:t>2.</a:t>
            </a:r>
            <a:r>
              <a:rPr lang="zh-CN" altLang="en-US"/>
              <a:t>完整性约束能够保证操作后的数据满足某种约束条件，并不能使多个事务被正确调度，无法保证数据库处于一致性状态。</a:t>
            </a:r>
          </a:p>
        </p:txBody>
      </p:sp>
      <p:sp>
        <p:nvSpPr>
          <p:cNvPr id="4" name="灯片编号占位符 3"/>
          <p:cNvSpPr>
            <a:spLocks noGrp="1"/>
          </p:cNvSpPr>
          <p:nvPr>
            <p:ph type="sldNum" sz="quarter" idx="5"/>
          </p:nvPr>
        </p:nvSpPr>
        <p:spPr/>
        <p:txBody>
          <a:bodyPr/>
          <a:lstStyle/>
          <a:p>
            <a:fld id="{CF0660C4-AC12-4019-82B9-40EB2BC385B8}" type="slidenum">
              <a:rPr lang="en-US" smtClean="0"/>
              <a:t>66</a:t>
            </a:fld>
            <a:endParaRPr lang="en-US"/>
          </a:p>
        </p:txBody>
      </p:sp>
    </p:spTree>
    <p:extLst>
      <p:ext uri="{BB962C8B-B14F-4D97-AF65-F5344CB8AC3E}">
        <p14:creationId xmlns:p14="http://schemas.microsoft.com/office/powerpoint/2010/main" val="3524355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2183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5697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42414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78">
              <a:alpha val="82000"/>
            </a:srgbClr>
          </a:solidFill>
        </p:spPr>
        <p:txBody>
          <a:bodyPr>
            <a:normAutofit/>
          </a:bodyPr>
          <a:lstStyle>
            <a:lvl1pPr algn="ctr">
              <a:defRPr sz="4200" b="1">
                <a:solidFill>
                  <a:srgbClr val="FFFF00"/>
                </a:solidFill>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hasCustomPrompt="1"/>
          </p:nvPr>
        </p:nvSpPr>
        <p:spPr>
          <a:xfrm>
            <a:off x="595085" y="1066800"/>
            <a:ext cx="11007107" cy="5469226"/>
          </a:xfrm>
        </p:spPr>
        <p:txBody>
          <a:bodyPr/>
          <a:lstStyle>
            <a:lvl1pPr marL="265113" indent="-265113">
              <a:lnSpc>
                <a:spcPct val="114000"/>
              </a:lnSpc>
              <a:buClr>
                <a:srgbClr val="990033"/>
              </a:buClr>
              <a:buSzPct val="80000"/>
              <a:buFont typeface="Wingdings" panose="05000000000000000000" pitchFamily="2" charset="2"/>
              <a:buChar char="§"/>
              <a:defRPr sz="3000" b="0">
                <a:latin typeface="微软雅黑" panose="020B0503020204020204" pitchFamily="34" charset="-122"/>
                <a:ea typeface="微软雅黑" panose="020B0503020204020204" pitchFamily="34" charset="-122"/>
              </a:defRPr>
            </a:lvl1pPr>
            <a:lvl2pPr marL="806450" indent="-268288">
              <a:lnSpc>
                <a:spcPct val="114000"/>
              </a:lnSpc>
              <a:defRPr sz="2200">
                <a:latin typeface="微软雅黑" panose="020B0503020204020204" pitchFamily="34" charset="-122"/>
                <a:ea typeface="微软雅黑" panose="020B0503020204020204" pitchFamily="34" charset="-122"/>
              </a:defRPr>
            </a:lvl2pPr>
            <a:lvl3pPr marL="1076325" indent="-179388">
              <a:lnSpc>
                <a:spcPct val="114000"/>
              </a:lnSpc>
              <a:defRPr sz="1800">
                <a:latin typeface="微软雅黑" panose="020B0503020204020204" pitchFamily="34" charset="-122"/>
                <a:ea typeface="微软雅黑" panose="020B0503020204020204" pitchFamily="34" charset="-122"/>
              </a:defRPr>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微软雅黑" panose="020B0503020204020204" pitchFamily="34" charset="-122"/>
                <a:ea typeface="微软雅黑" panose="020B0503020204020204" pitchFamily="34" charset="-122"/>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13884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0182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33701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754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64282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33264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12376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668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pPr/>
              <a:t>‹#›</a:t>
            </a:fld>
            <a:endParaRPr lang="en-US" dirty="0"/>
          </a:p>
        </p:txBody>
      </p:sp>
    </p:spTree>
    <p:extLst>
      <p:ext uri="{BB962C8B-B14F-4D97-AF65-F5344CB8AC3E}">
        <p14:creationId xmlns:p14="http://schemas.microsoft.com/office/powerpoint/2010/main" val="8488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2881" indent="-192881"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opengauss.org/zh/docs/3.0.0/docs/BriefTutorial/%E9%94%81.html" TargetMode="External"/><Relationship Id="rId2" Type="http://schemas.openxmlformats.org/officeDocument/2006/relationships/hyperlink" Target="https://www.opengauss.org/zh/docs/3.0.0/docs/Developerguide/MOT%E4%B9%90%E8%A7%82%E5%B9%B6%E5%8F%91%E6%8E%A7%E5%88%B6.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1676400"/>
            <a:ext cx="10591800" cy="2438400"/>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600" b="1">
                <a:solidFill>
                  <a:srgbClr val="000099"/>
                </a:solidFill>
                <a:latin typeface="微软雅黑" panose="020B0503020204020204" pitchFamily="34" charset="-122"/>
                <a:ea typeface="微软雅黑" panose="020B0503020204020204" pitchFamily="34" charset="-122"/>
              </a:rPr>
              <a:t>第</a:t>
            </a:r>
            <a:r>
              <a:rPr lang="en-US" altLang="zh-CN" sz="6600" b="1">
                <a:solidFill>
                  <a:srgbClr val="000099"/>
                </a:solidFill>
                <a:latin typeface="微软雅黑" panose="020B0503020204020204" pitchFamily="34" charset="-122"/>
                <a:ea typeface="微软雅黑" panose="020B0503020204020204" pitchFamily="34" charset="-122"/>
              </a:rPr>
              <a:t>11</a:t>
            </a:r>
            <a:r>
              <a:rPr lang="zh-CN" altLang="en-US" sz="6600" b="1">
                <a:solidFill>
                  <a:srgbClr val="000099"/>
                </a:solidFill>
                <a:latin typeface="微软雅黑" panose="020B0503020204020204" pitchFamily="34" charset="-122"/>
                <a:ea typeface="微软雅黑" panose="020B0503020204020204" pitchFamily="34" charset="-122"/>
              </a:rPr>
              <a:t>章  并发控制</a:t>
            </a:r>
          </a:p>
        </p:txBody>
      </p:sp>
    </p:spTree>
    <p:extLst>
      <p:ext uri="{BB962C8B-B14F-4D97-AF65-F5344CB8AC3E}">
        <p14:creationId xmlns:p14="http://schemas.microsoft.com/office/powerpoint/2010/main" val="43527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B9C516-3C53-4363-A1FF-8435779D1BC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54A0061-1B8F-4A80-AB1A-41EE391E18AF}"/>
              </a:ext>
            </a:extLst>
          </p:cNvPr>
          <p:cNvSpPr>
            <a:spLocks noGrp="1"/>
          </p:cNvSpPr>
          <p:nvPr>
            <p:ph idx="1"/>
          </p:nvPr>
        </p:nvSpPr>
        <p:spPr/>
        <p:txBody>
          <a:bodyPr>
            <a:normAutofit/>
          </a:bodyPr>
          <a:lstStyle/>
          <a:p>
            <a:r>
              <a:rPr lang="zh-CN" altLang="en-US">
                <a:solidFill>
                  <a:srgbClr val="FF0000"/>
                </a:solidFill>
              </a:rPr>
              <a:t>并发操作带来数据不一致性</a:t>
            </a:r>
            <a:endParaRPr lang="en-US" altLang="zh-CN">
              <a:solidFill>
                <a:srgbClr val="FF0000"/>
              </a:solidFill>
            </a:endParaRPr>
          </a:p>
          <a:p>
            <a:endParaRPr lang="zh-CN" altLang="en-US" sz="1000">
              <a:solidFill>
                <a:srgbClr val="FF0000"/>
              </a:solidFill>
            </a:endParaRPr>
          </a:p>
          <a:p>
            <a:pPr marL="0" indent="0">
              <a:buNone/>
            </a:pPr>
            <a:r>
              <a:rPr lang="en-US" altLang="zh-CN" sz="2800">
                <a:solidFill>
                  <a:srgbClr val="0000FF"/>
                </a:solidFill>
              </a:rPr>
              <a:t>  [</a:t>
            </a:r>
            <a:r>
              <a:rPr lang="zh-CN" altLang="en-US" sz="2800">
                <a:solidFill>
                  <a:srgbClr val="0000FF"/>
                </a:solidFill>
              </a:rPr>
              <a:t>例</a:t>
            </a:r>
            <a:r>
              <a:rPr lang="en-US" altLang="zh-CN" sz="2800">
                <a:solidFill>
                  <a:srgbClr val="0000FF"/>
                </a:solidFill>
              </a:rPr>
              <a:t>1</a:t>
            </a:r>
            <a:r>
              <a:rPr lang="zh-CN" altLang="en-US" sz="2800">
                <a:solidFill>
                  <a:srgbClr val="0000FF"/>
                </a:solidFill>
              </a:rPr>
              <a:t>1.1</a:t>
            </a:r>
            <a:r>
              <a:rPr lang="en-US" altLang="zh-CN" sz="2800">
                <a:solidFill>
                  <a:srgbClr val="0000FF"/>
                </a:solidFill>
              </a:rPr>
              <a:t>] </a:t>
            </a:r>
            <a:r>
              <a:rPr lang="zh-CN" altLang="en-US" sz="2800">
                <a:solidFill>
                  <a:srgbClr val="0000FF"/>
                </a:solidFill>
              </a:rPr>
              <a:t>飞机订票系统中的一个活动序列</a:t>
            </a:r>
            <a:endParaRPr lang="en-US" altLang="zh-CN" sz="2800">
              <a:solidFill>
                <a:srgbClr val="0000FF"/>
              </a:solidFill>
            </a:endParaRPr>
          </a:p>
          <a:p>
            <a:pPr marL="0" indent="0">
              <a:buNone/>
            </a:pPr>
            <a:endParaRPr lang="zh-CN" altLang="en-US" sz="1000">
              <a:solidFill>
                <a:srgbClr val="0000FF"/>
              </a:solidFill>
            </a:endParaRPr>
          </a:p>
          <a:p>
            <a:pPr lvl="1">
              <a:buNone/>
            </a:pPr>
            <a:r>
              <a:rPr lang="zh-CN" altLang="en-US" sz="2000"/>
              <a:t>① 甲售票点</a:t>
            </a:r>
            <a:r>
              <a:rPr lang="en-US" altLang="zh-CN" sz="2000"/>
              <a:t>(</a:t>
            </a:r>
            <a:r>
              <a:rPr lang="zh-CN" altLang="en-US" sz="2000"/>
              <a:t>事务</a:t>
            </a:r>
            <a:r>
              <a:rPr lang="en-US" altLang="zh-CN" sz="2000"/>
              <a:t>T</a:t>
            </a:r>
            <a:r>
              <a:rPr lang="en-US" altLang="zh-CN" sz="2000" baseline="-25000"/>
              <a:t>1</a:t>
            </a:r>
            <a:r>
              <a:rPr lang="en-US" altLang="zh-CN" sz="2000"/>
              <a:t>)</a:t>
            </a:r>
            <a:r>
              <a:rPr lang="zh-CN" altLang="en-US" sz="2000"/>
              <a:t>读出某航班的机票余额</a:t>
            </a:r>
            <a:r>
              <a:rPr lang="en-US" altLang="zh-CN" sz="2000"/>
              <a:t>A</a:t>
            </a:r>
            <a:r>
              <a:rPr lang="zh-CN" altLang="en-US" sz="2000"/>
              <a:t>，设</a:t>
            </a:r>
            <a:r>
              <a:rPr lang="en-US" altLang="zh-CN" sz="2000"/>
              <a:t>A=16</a:t>
            </a:r>
            <a:r>
              <a:rPr lang="zh-CN" altLang="en-US" sz="2000"/>
              <a:t>；</a:t>
            </a:r>
          </a:p>
          <a:p>
            <a:pPr lvl="1">
              <a:buNone/>
            </a:pPr>
            <a:r>
              <a:rPr lang="zh-CN" altLang="en-US" sz="2000"/>
              <a:t>② 乙售票点</a:t>
            </a:r>
            <a:r>
              <a:rPr lang="en-US" altLang="zh-CN" sz="2000"/>
              <a:t>(</a:t>
            </a:r>
            <a:r>
              <a:rPr lang="zh-CN" altLang="en-US" sz="2000"/>
              <a:t>事务</a:t>
            </a:r>
            <a:r>
              <a:rPr lang="en-US" altLang="zh-CN" sz="2000"/>
              <a:t>T</a:t>
            </a:r>
            <a:r>
              <a:rPr lang="en-US" altLang="zh-CN" sz="2000" baseline="-25000"/>
              <a:t>2</a:t>
            </a:r>
            <a:r>
              <a:rPr lang="en-US" altLang="zh-CN" sz="2000"/>
              <a:t>)</a:t>
            </a:r>
            <a:r>
              <a:rPr lang="zh-CN" altLang="en-US" sz="2000"/>
              <a:t>读出同一航班的机票余额</a:t>
            </a:r>
            <a:r>
              <a:rPr lang="en-US" altLang="zh-CN" sz="2000"/>
              <a:t>A</a:t>
            </a:r>
            <a:r>
              <a:rPr lang="zh-CN" altLang="en-US" sz="2000"/>
              <a:t>，也为</a:t>
            </a:r>
            <a:r>
              <a:rPr lang="en-US" altLang="zh-CN" sz="2000"/>
              <a:t>16</a:t>
            </a:r>
            <a:r>
              <a:rPr lang="zh-CN" altLang="en-US" sz="2000"/>
              <a:t>；</a:t>
            </a:r>
          </a:p>
          <a:p>
            <a:pPr lvl="1">
              <a:buNone/>
            </a:pPr>
            <a:r>
              <a:rPr lang="zh-CN" altLang="en-US" sz="2000"/>
              <a:t>③ 甲售票点卖出一张机票，修改余额</a:t>
            </a:r>
            <a:r>
              <a:rPr lang="en-US" altLang="zh-CN" sz="2000"/>
              <a:t>A←A-1</a:t>
            </a:r>
            <a:r>
              <a:rPr lang="zh-CN" altLang="en-US" sz="2000"/>
              <a:t>，所以</a:t>
            </a:r>
            <a:r>
              <a:rPr lang="en-US" altLang="zh-CN" sz="2000"/>
              <a:t>A</a:t>
            </a:r>
            <a:r>
              <a:rPr lang="zh-CN" altLang="en-US" sz="2000"/>
              <a:t>为</a:t>
            </a:r>
            <a:r>
              <a:rPr lang="en-US" altLang="zh-CN" sz="2000"/>
              <a:t>15</a:t>
            </a:r>
            <a:r>
              <a:rPr lang="zh-CN" altLang="en-US" sz="2000"/>
              <a:t>，把</a:t>
            </a:r>
            <a:r>
              <a:rPr lang="en-US" altLang="zh-CN" sz="2000"/>
              <a:t>A</a:t>
            </a:r>
            <a:r>
              <a:rPr lang="zh-CN" altLang="en-US" sz="2000"/>
              <a:t>写回数据库；</a:t>
            </a:r>
          </a:p>
          <a:p>
            <a:pPr lvl="1">
              <a:buNone/>
            </a:pPr>
            <a:r>
              <a:rPr lang="zh-CN" altLang="en-US" sz="2000"/>
              <a:t>④ 乙售票点也卖出一张机票，修改余额</a:t>
            </a:r>
            <a:r>
              <a:rPr lang="en-US" altLang="zh-CN" sz="2000"/>
              <a:t>A←A-1</a:t>
            </a:r>
            <a:r>
              <a:rPr lang="zh-CN" altLang="en-US" sz="2000"/>
              <a:t>，所以</a:t>
            </a:r>
            <a:r>
              <a:rPr lang="en-US" altLang="zh-CN" sz="2000"/>
              <a:t>A</a:t>
            </a:r>
            <a:r>
              <a:rPr lang="zh-CN" altLang="en-US" sz="2000"/>
              <a:t>为</a:t>
            </a:r>
            <a:r>
              <a:rPr lang="en-US" altLang="zh-CN" sz="2000"/>
              <a:t>15</a:t>
            </a:r>
            <a:r>
              <a:rPr lang="zh-CN" altLang="en-US" sz="2000"/>
              <a:t>，把</a:t>
            </a:r>
            <a:r>
              <a:rPr lang="en-US" altLang="zh-CN" sz="2000"/>
              <a:t>A</a:t>
            </a:r>
            <a:r>
              <a:rPr lang="zh-CN" altLang="en-US" sz="2000"/>
              <a:t>写回数据库 </a:t>
            </a:r>
          </a:p>
          <a:p>
            <a:pPr lvl="1"/>
            <a:r>
              <a:rPr lang="zh-CN" altLang="en-US" sz="2000"/>
              <a:t>结果明明卖出两张机票，数据库中机票余额只减少</a:t>
            </a:r>
            <a:r>
              <a:rPr lang="en-US" altLang="zh-CN" sz="2000"/>
              <a:t>1</a:t>
            </a:r>
            <a:r>
              <a:rPr lang="zh-CN" altLang="en-US" sz="2000"/>
              <a:t>，这种情况称为</a:t>
            </a:r>
            <a:r>
              <a:rPr lang="zh-CN" altLang="en-US" sz="2000">
                <a:solidFill>
                  <a:srgbClr val="FF0000"/>
                </a:solidFill>
              </a:rPr>
              <a:t>数据库的不一致性</a:t>
            </a:r>
            <a:r>
              <a:rPr lang="zh-CN" altLang="en-US" sz="2000"/>
              <a:t>，是</a:t>
            </a:r>
            <a:r>
              <a:rPr lang="zh-CN" altLang="en-US" sz="2000">
                <a:solidFill>
                  <a:srgbClr val="FF0000"/>
                </a:solidFill>
              </a:rPr>
              <a:t>由并发操作引起</a:t>
            </a:r>
            <a:r>
              <a:rPr lang="zh-CN" altLang="en-US" sz="2000"/>
              <a:t>的。</a:t>
            </a:r>
          </a:p>
          <a:p>
            <a:pPr lvl="1"/>
            <a:r>
              <a:rPr lang="zh-CN" altLang="en-US" sz="2000"/>
              <a:t>在并发操作情况下，对</a:t>
            </a:r>
            <a:r>
              <a:rPr lang="en-US" altLang="zh-CN" sz="2000"/>
              <a:t>T</a:t>
            </a:r>
            <a:r>
              <a:rPr lang="en-US" altLang="zh-CN" sz="2000" baseline="-25000"/>
              <a:t>1</a:t>
            </a:r>
            <a:r>
              <a:rPr lang="zh-CN" altLang="en-US" sz="2000"/>
              <a:t>、</a:t>
            </a:r>
            <a:r>
              <a:rPr lang="en-US" altLang="zh-CN" sz="2000"/>
              <a:t>T</a:t>
            </a:r>
            <a:r>
              <a:rPr lang="en-US" altLang="zh-CN" sz="2000" baseline="-25000"/>
              <a:t>2</a:t>
            </a:r>
            <a:r>
              <a:rPr lang="zh-CN" altLang="en-US" sz="2000"/>
              <a:t>两个事务的操作序列的调度是随机的</a:t>
            </a:r>
            <a:endParaRPr lang="en-US" altLang="zh-CN" sz="2000"/>
          </a:p>
          <a:p>
            <a:pPr lvl="1"/>
            <a:r>
              <a:rPr lang="zh-CN" altLang="en-US" sz="2000"/>
              <a:t>若按上面的调度序列执行，</a:t>
            </a:r>
            <a:r>
              <a:rPr lang="en-US" altLang="zh-CN" sz="2000"/>
              <a:t>T</a:t>
            </a:r>
            <a:r>
              <a:rPr lang="en-US" altLang="zh-CN" sz="2000" baseline="-25000"/>
              <a:t>1</a:t>
            </a:r>
            <a:r>
              <a:rPr lang="zh-CN" altLang="en-US" sz="2000"/>
              <a:t>事务的修改就被丢失</a:t>
            </a:r>
          </a:p>
        </p:txBody>
      </p:sp>
      <p:sp>
        <p:nvSpPr>
          <p:cNvPr id="4" name="灯片编号占位符 3">
            <a:extLst>
              <a:ext uri="{FF2B5EF4-FFF2-40B4-BE49-F238E27FC236}">
                <a16:creationId xmlns:a16="http://schemas.microsoft.com/office/drawing/2014/main" id="{E3F7228D-3823-4242-9F46-26730C6F1BF6}"/>
              </a:ext>
            </a:extLst>
          </p:cNvPr>
          <p:cNvSpPr>
            <a:spLocks noGrp="1"/>
          </p:cNvSpPr>
          <p:nvPr>
            <p:ph type="sldNum" sz="quarter" idx="12"/>
          </p:nvPr>
        </p:nvSpPr>
        <p:spPr/>
        <p:txBody>
          <a:bodyPr/>
          <a:lstStyle/>
          <a:p>
            <a:fld id="{E63F6D5D-9733-4D44-9C56-AEFEDD5A4BA7}" type="slidenum">
              <a:rPr lang="en-US" smtClean="0"/>
              <a:pPr/>
              <a:t>9</a:t>
            </a:fld>
            <a:endParaRPr lang="en-US" dirty="0"/>
          </a:p>
        </p:txBody>
      </p:sp>
    </p:spTree>
    <p:extLst>
      <p:ext uri="{BB962C8B-B14F-4D97-AF65-F5344CB8AC3E}">
        <p14:creationId xmlns:p14="http://schemas.microsoft.com/office/powerpoint/2010/main" val="1704988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58B4B-DE7F-4648-B0A5-1059B328BAE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4C53A0F-E9DA-4AFB-9430-6B94CE2E1E35}"/>
              </a:ext>
            </a:extLst>
          </p:cNvPr>
          <p:cNvSpPr>
            <a:spLocks noGrp="1"/>
          </p:cNvSpPr>
          <p:nvPr>
            <p:ph idx="1"/>
          </p:nvPr>
        </p:nvSpPr>
        <p:spPr/>
        <p:txBody>
          <a:bodyPr>
            <a:normAutofit/>
          </a:bodyPr>
          <a:lstStyle/>
          <a:p>
            <a:pPr>
              <a:lnSpc>
                <a:spcPct val="140000"/>
              </a:lnSpc>
            </a:pPr>
            <a:r>
              <a:rPr lang="zh-CN" altLang="en-US">
                <a:solidFill>
                  <a:srgbClr val="FF0000"/>
                </a:solidFill>
              </a:rPr>
              <a:t>并发操作带来的数据不一致性表现：</a:t>
            </a:r>
          </a:p>
          <a:p>
            <a:pPr lvl="1">
              <a:lnSpc>
                <a:spcPct val="140000"/>
              </a:lnSpc>
            </a:pPr>
            <a:r>
              <a:rPr lang="zh-CN" altLang="en-US" sz="2400"/>
              <a:t>因两个事务</a:t>
            </a:r>
            <a:r>
              <a:rPr lang="en-US" altLang="zh-CN" sz="2400"/>
              <a:t>T1</a:t>
            </a:r>
            <a:r>
              <a:rPr lang="zh-CN" altLang="en-US" sz="2400"/>
              <a:t>和</a:t>
            </a:r>
            <a:r>
              <a:rPr lang="en-US" altLang="zh-CN" sz="2400"/>
              <a:t>T2</a:t>
            </a:r>
            <a:r>
              <a:rPr lang="zh-CN" altLang="en-US" sz="2400"/>
              <a:t>的读</a:t>
            </a:r>
            <a:r>
              <a:rPr lang="en-US" altLang="zh-CN" sz="2400"/>
              <a:t>-</a:t>
            </a:r>
            <a:r>
              <a:rPr lang="zh-CN" altLang="en-US" sz="2400"/>
              <a:t>读操作不会导致数据的不一致性，故可能导致数据不一致性的</a:t>
            </a:r>
            <a:r>
              <a:rPr lang="en-US" altLang="zh-CN" sz="2400"/>
              <a:t>T1</a:t>
            </a:r>
            <a:r>
              <a:rPr lang="zh-CN" altLang="en-US" sz="2400"/>
              <a:t>和</a:t>
            </a:r>
            <a:r>
              <a:rPr lang="en-US" altLang="zh-CN" sz="2400"/>
              <a:t>T2</a:t>
            </a:r>
            <a:r>
              <a:rPr lang="zh-CN" altLang="en-US" sz="2400"/>
              <a:t>的数据操作分为</a:t>
            </a:r>
            <a:r>
              <a:rPr lang="en-US" altLang="zh-CN" sz="2400"/>
              <a:t>3</a:t>
            </a:r>
            <a:r>
              <a:rPr lang="zh-CN" altLang="en-US" sz="2400"/>
              <a:t>种情况：</a:t>
            </a:r>
            <a:r>
              <a:rPr lang="en-US" altLang="zh-CN" sz="2400"/>
              <a:t>(</a:t>
            </a:r>
            <a:r>
              <a:rPr lang="en-US" altLang="zh-CN" sz="2400">
                <a:solidFill>
                  <a:srgbClr val="FF0000"/>
                </a:solidFill>
              </a:rPr>
              <a:t>T1</a:t>
            </a:r>
            <a:r>
              <a:rPr lang="zh-CN" altLang="en-US" sz="2400">
                <a:solidFill>
                  <a:srgbClr val="FF0000"/>
                </a:solidFill>
              </a:rPr>
              <a:t>写</a:t>
            </a:r>
            <a:r>
              <a:rPr lang="en-US" altLang="zh-CN" sz="2400">
                <a:solidFill>
                  <a:srgbClr val="FF0000"/>
                </a:solidFill>
              </a:rPr>
              <a:t>,T2</a:t>
            </a:r>
            <a:r>
              <a:rPr lang="zh-CN" altLang="en-US" sz="2400">
                <a:solidFill>
                  <a:srgbClr val="FF0000"/>
                </a:solidFill>
              </a:rPr>
              <a:t>写</a:t>
            </a:r>
            <a:r>
              <a:rPr lang="en-US" altLang="zh-CN" sz="2400">
                <a:solidFill>
                  <a:srgbClr val="FF0000"/>
                </a:solidFill>
              </a:rPr>
              <a:t>)</a:t>
            </a:r>
            <a:r>
              <a:rPr lang="zh-CN" altLang="en-US" sz="2400">
                <a:solidFill>
                  <a:srgbClr val="FF0000"/>
                </a:solidFill>
              </a:rPr>
              <a:t>、</a:t>
            </a:r>
            <a:r>
              <a:rPr lang="en-US" altLang="zh-CN" sz="2400">
                <a:solidFill>
                  <a:srgbClr val="FF0000"/>
                </a:solidFill>
              </a:rPr>
              <a:t>(T1</a:t>
            </a:r>
            <a:r>
              <a:rPr lang="zh-CN" altLang="en-US" sz="2400">
                <a:solidFill>
                  <a:srgbClr val="FF0000"/>
                </a:solidFill>
              </a:rPr>
              <a:t>读</a:t>
            </a:r>
            <a:r>
              <a:rPr lang="en-US" altLang="zh-CN" sz="2400">
                <a:solidFill>
                  <a:srgbClr val="FF0000"/>
                </a:solidFill>
              </a:rPr>
              <a:t>,T2</a:t>
            </a:r>
            <a:r>
              <a:rPr lang="zh-CN" altLang="en-US" sz="2400">
                <a:solidFill>
                  <a:srgbClr val="FF0000"/>
                </a:solidFill>
              </a:rPr>
              <a:t>写</a:t>
            </a:r>
            <a:r>
              <a:rPr lang="en-US" altLang="zh-CN" sz="2400">
                <a:solidFill>
                  <a:srgbClr val="FF0000"/>
                </a:solidFill>
              </a:rPr>
              <a:t>)</a:t>
            </a:r>
            <a:r>
              <a:rPr lang="zh-CN" altLang="en-US" sz="2400">
                <a:solidFill>
                  <a:srgbClr val="FF0000"/>
                </a:solidFill>
              </a:rPr>
              <a:t>、</a:t>
            </a:r>
            <a:r>
              <a:rPr lang="en-US" altLang="zh-CN" sz="2400">
                <a:solidFill>
                  <a:srgbClr val="FF0000"/>
                </a:solidFill>
              </a:rPr>
              <a:t>(T1</a:t>
            </a:r>
            <a:r>
              <a:rPr lang="zh-CN" altLang="en-US" sz="2400">
                <a:solidFill>
                  <a:srgbClr val="FF0000"/>
                </a:solidFill>
              </a:rPr>
              <a:t>写</a:t>
            </a:r>
            <a:r>
              <a:rPr lang="en-US" altLang="zh-CN" sz="2400">
                <a:solidFill>
                  <a:srgbClr val="FF0000"/>
                </a:solidFill>
              </a:rPr>
              <a:t>,T2</a:t>
            </a:r>
            <a:r>
              <a:rPr lang="zh-CN" altLang="en-US" sz="2400">
                <a:solidFill>
                  <a:srgbClr val="FF0000"/>
                </a:solidFill>
              </a:rPr>
              <a:t>读</a:t>
            </a:r>
            <a:r>
              <a:rPr lang="en-US" altLang="zh-CN" sz="2400">
                <a:solidFill>
                  <a:srgbClr val="FF0000"/>
                </a:solidFill>
              </a:rPr>
              <a:t>)</a:t>
            </a:r>
          </a:p>
          <a:p>
            <a:pPr lvl="1">
              <a:lnSpc>
                <a:spcPct val="140000"/>
              </a:lnSpc>
            </a:pPr>
            <a:endParaRPr lang="zh-CN" altLang="en-US" sz="600">
              <a:solidFill>
                <a:srgbClr val="FF0000"/>
              </a:solidFill>
            </a:endParaRPr>
          </a:p>
          <a:p>
            <a:pPr marL="1341438" lvl="2" indent="-447675">
              <a:lnSpc>
                <a:spcPct val="140000"/>
              </a:lnSpc>
              <a:buFont typeface="+mj-ea"/>
              <a:buAutoNum type="circleNumDbPlain"/>
            </a:pPr>
            <a:r>
              <a:rPr lang="zh-CN" altLang="en-US">
                <a:solidFill>
                  <a:srgbClr val="0000CC"/>
                </a:solidFill>
              </a:rPr>
              <a:t>丢失修改</a:t>
            </a:r>
            <a:r>
              <a:rPr lang="en-US" altLang="zh-CN">
                <a:solidFill>
                  <a:srgbClr val="0000CC"/>
                </a:solidFill>
              </a:rPr>
              <a:t>(lost update)                      </a:t>
            </a:r>
            <a:r>
              <a:rPr lang="en-US" altLang="zh-CN">
                <a:solidFill>
                  <a:srgbClr val="9933FF"/>
                </a:solidFill>
              </a:rPr>
              <a:t>//</a:t>
            </a:r>
            <a:r>
              <a:rPr lang="zh-CN" altLang="en-US">
                <a:solidFill>
                  <a:srgbClr val="9933FF"/>
                </a:solidFill>
              </a:rPr>
              <a:t> </a:t>
            </a:r>
            <a:r>
              <a:rPr lang="en-US" altLang="zh-CN">
                <a:solidFill>
                  <a:srgbClr val="9933FF"/>
                </a:solidFill>
              </a:rPr>
              <a:t>(T1</a:t>
            </a:r>
            <a:r>
              <a:rPr lang="zh-CN" altLang="en-US">
                <a:solidFill>
                  <a:srgbClr val="9933FF"/>
                </a:solidFill>
              </a:rPr>
              <a:t>写，</a:t>
            </a:r>
            <a:r>
              <a:rPr lang="en-US" altLang="zh-CN">
                <a:solidFill>
                  <a:srgbClr val="9933FF"/>
                </a:solidFill>
              </a:rPr>
              <a:t>T2</a:t>
            </a:r>
            <a:r>
              <a:rPr lang="zh-CN" altLang="en-US">
                <a:solidFill>
                  <a:srgbClr val="9933FF"/>
                </a:solidFill>
              </a:rPr>
              <a:t>写</a:t>
            </a:r>
            <a:r>
              <a:rPr lang="en-US" altLang="zh-CN">
                <a:solidFill>
                  <a:srgbClr val="9933FF"/>
                </a:solidFill>
              </a:rPr>
              <a:t>)</a:t>
            </a:r>
            <a:r>
              <a:rPr lang="zh-CN" altLang="en-US">
                <a:solidFill>
                  <a:srgbClr val="9933FF"/>
                </a:solidFill>
              </a:rPr>
              <a:t>情形</a:t>
            </a:r>
            <a:endParaRPr lang="en-US" altLang="zh-CN">
              <a:solidFill>
                <a:srgbClr val="9933FF"/>
              </a:solidFill>
            </a:endParaRPr>
          </a:p>
          <a:p>
            <a:pPr marL="1341438" lvl="2" indent="-447675">
              <a:lnSpc>
                <a:spcPct val="140000"/>
              </a:lnSpc>
              <a:buFont typeface="+mj-ea"/>
              <a:buAutoNum type="circleNumDbPlain"/>
            </a:pPr>
            <a:r>
              <a:rPr lang="zh-CN" altLang="en-US">
                <a:solidFill>
                  <a:srgbClr val="0000CC"/>
                </a:solidFill>
              </a:rPr>
              <a:t>不可重复读</a:t>
            </a:r>
            <a:r>
              <a:rPr lang="en-US" altLang="zh-CN">
                <a:solidFill>
                  <a:srgbClr val="0000CC"/>
                </a:solidFill>
              </a:rPr>
              <a:t>(non-repeatable read)</a:t>
            </a:r>
            <a:r>
              <a:rPr lang="en-US" altLang="zh-CN">
                <a:solidFill>
                  <a:srgbClr val="9933FF"/>
                </a:solidFill>
              </a:rPr>
              <a:t>   //</a:t>
            </a:r>
            <a:r>
              <a:rPr lang="zh-CN" altLang="en-US">
                <a:solidFill>
                  <a:srgbClr val="9933FF"/>
                </a:solidFill>
              </a:rPr>
              <a:t> </a:t>
            </a:r>
            <a:r>
              <a:rPr lang="en-US" altLang="zh-CN">
                <a:solidFill>
                  <a:srgbClr val="9933FF"/>
                </a:solidFill>
              </a:rPr>
              <a:t>(T1</a:t>
            </a:r>
            <a:r>
              <a:rPr lang="zh-CN" altLang="en-US">
                <a:solidFill>
                  <a:srgbClr val="9933FF"/>
                </a:solidFill>
              </a:rPr>
              <a:t>读，</a:t>
            </a:r>
            <a:r>
              <a:rPr lang="en-US" altLang="zh-CN">
                <a:solidFill>
                  <a:srgbClr val="9933FF"/>
                </a:solidFill>
              </a:rPr>
              <a:t>T2</a:t>
            </a:r>
            <a:r>
              <a:rPr lang="zh-CN" altLang="en-US">
                <a:solidFill>
                  <a:srgbClr val="9933FF"/>
                </a:solidFill>
              </a:rPr>
              <a:t>写</a:t>
            </a:r>
            <a:r>
              <a:rPr lang="en-US" altLang="zh-CN">
                <a:solidFill>
                  <a:srgbClr val="9933FF"/>
                </a:solidFill>
              </a:rPr>
              <a:t>)</a:t>
            </a:r>
            <a:r>
              <a:rPr lang="zh-CN" altLang="en-US">
                <a:solidFill>
                  <a:srgbClr val="9933FF"/>
                </a:solidFill>
              </a:rPr>
              <a:t>情形</a:t>
            </a:r>
            <a:endParaRPr lang="en-US" altLang="zh-CN">
              <a:solidFill>
                <a:srgbClr val="0000CC"/>
              </a:solidFill>
            </a:endParaRPr>
          </a:p>
          <a:p>
            <a:pPr marL="1341438" lvl="2" indent="-447675">
              <a:lnSpc>
                <a:spcPct val="140000"/>
              </a:lnSpc>
              <a:buFont typeface="+mj-ea"/>
              <a:buAutoNum type="circleNumDbPlain"/>
            </a:pPr>
            <a:r>
              <a:rPr lang="zh-CN" altLang="en-US">
                <a:solidFill>
                  <a:srgbClr val="0000CC"/>
                </a:solidFill>
              </a:rPr>
              <a:t>读</a:t>
            </a:r>
            <a:r>
              <a:rPr lang="zh-CN" altLang="en-US">
                <a:solidFill>
                  <a:srgbClr val="0000CC"/>
                </a:solidFill>
                <a:latin typeface="+mn-ea"/>
              </a:rPr>
              <a:t>“脏”</a:t>
            </a:r>
            <a:r>
              <a:rPr lang="zh-CN" altLang="en-US">
                <a:solidFill>
                  <a:srgbClr val="0000CC"/>
                </a:solidFill>
              </a:rPr>
              <a:t>数据</a:t>
            </a:r>
            <a:r>
              <a:rPr lang="en-US" altLang="zh-CN">
                <a:solidFill>
                  <a:srgbClr val="0000CC"/>
                </a:solidFill>
              </a:rPr>
              <a:t>(dirty read)                 </a:t>
            </a:r>
            <a:r>
              <a:rPr lang="en-US" altLang="zh-CN">
                <a:solidFill>
                  <a:srgbClr val="9933FF"/>
                </a:solidFill>
              </a:rPr>
              <a:t>//</a:t>
            </a:r>
            <a:r>
              <a:rPr lang="zh-CN" altLang="en-US">
                <a:solidFill>
                  <a:srgbClr val="9933FF"/>
                </a:solidFill>
              </a:rPr>
              <a:t> </a:t>
            </a:r>
            <a:r>
              <a:rPr lang="en-US" altLang="zh-CN">
                <a:solidFill>
                  <a:srgbClr val="9933FF"/>
                </a:solidFill>
              </a:rPr>
              <a:t>(T1</a:t>
            </a:r>
            <a:r>
              <a:rPr lang="zh-CN" altLang="en-US">
                <a:solidFill>
                  <a:srgbClr val="9933FF"/>
                </a:solidFill>
              </a:rPr>
              <a:t>写，</a:t>
            </a:r>
            <a:r>
              <a:rPr lang="en-US" altLang="zh-CN">
                <a:solidFill>
                  <a:srgbClr val="9933FF"/>
                </a:solidFill>
              </a:rPr>
              <a:t>T2</a:t>
            </a:r>
            <a:r>
              <a:rPr lang="zh-CN" altLang="en-US">
                <a:solidFill>
                  <a:srgbClr val="9933FF"/>
                </a:solidFill>
              </a:rPr>
              <a:t>读</a:t>
            </a:r>
            <a:r>
              <a:rPr lang="en-US" altLang="zh-CN">
                <a:solidFill>
                  <a:srgbClr val="9933FF"/>
                </a:solidFill>
              </a:rPr>
              <a:t>)</a:t>
            </a:r>
            <a:r>
              <a:rPr lang="zh-CN" altLang="en-US">
                <a:solidFill>
                  <a:srgbClr val="9933FF"/>
                </a:solidFill>
              </a:rPr>
              <a:t>情形</a:t>
            </a:r>
            <a:endParaRPr lang="en-US" altLang="zh-CN" sz="1500"/>
          </a:p>
          <a:p>
            <a:pPr marL="357187" lvl="1" indent="0">
              <a:lnSpc>
                <a:spcPct val="140000"/>
              </a:lnSpc>
              <a:buNone/>
            </a:pPr>
            <a:endParaRPr lang="en-US" altLang="zh-CN" sz="900">
              <a:solidFill>
                <a:srgbClr val="FF0000"/>
              </a:solidFill>
            </a:endParaRPr>
          </a:p>
          <a:p>
            <a:pPr>
              <a:lnSpc>
                <a:spcPct val="140000"/>
              </a:lnSpc>
            </a:pPr>
            <a:r>
              <a:rPr lang="zh-CN" altLang="en-US" sz="2800"/>
              <a:t>记</a:t>
            </a:r>
            <a:r>
              <a:rPr lang="en-US" altLang="zh-CN" sz="2800">
                <a:solidFill>
                  <a:srgbClr val="FF0000"/>
                </a:solidFill>
              </a:rPr>
              <a:t>R(x)</a:t>
            </a:r>
            <a:r>
              <a:rPr lang="zh-CN" altLang="en-US" sz="2800"/>
              <a:t>表示事务读数据</a:t>
            </a:r>
            <a:r>
              <a:rPr lang="en-US" altLang="zh-CN" sz="2800"/>
              <a:t>x</a:t>
            </a:r>
            <a:r>
              <a:rPr lang="zh-CN" altLang="en-US" sz="2800"/>
              <a:t>；</a:t>
            </a:r>
            <a:r>
              <a:rPr lang="en-US" altLang="zh-CN" sz="2800">
                <a:solidFill>
                  <a:srgbClr val="FF0000"/>
                </a:solidFill>
              </a:rPr>
              <a:t>W(x)</a:t>
            </a:r>
            <a:r>
              <a:rPr lang="zh-CN" altLang="en-US" sz="2800"/>
              <a:t>表示事务写数据</a:t>
            </a:r>
            <a:r>
              <a:rPr lang="en-US" altLang="zh-CN" sz="2800"/>
              <a:t>x</a:t>
            </a:r>
          </a:p>
        </p:txBody>
      </p:sp>
      <p:sp>
        <p:nvSpPr>
          <p:cNvPr id="4" name="灯片编号占位符 3">
            <a:extLst>
              <a:ext uri="{FF2B5EF4-FFF2-40B4-BE49-F238E27FC236}">
                <a16:creationId xmlns:a16="http://schemas.microsoft.com/office/drawing/2014/main" id="{878343CF-E89B-41A2-993B-C7494642C259}"/>
              </a:ext>
            </a:extLst>
          </p:cNvPr>
          <p:cNvSpPr>
            <a:spLocks noGrp="1"/>
          </p:cNvSpPr>
          <p:nvPr>
            <p:ph type="sldNum" sz="quarter" idx="12"/>
          </p:nvPr>
        </p:nvSpPr>
        <p:spPr/>
        <p:txBody>
          <a:bodyPr/>
          <a:lstStyle/>
          <a:p>
            <a:fld id="{E63F6D5D-9733-4D44-9C56-AEFEDD5A4BA7}" type="slidenum">
              <a:rPr lang="en-US" smtClean="0"/>
              <a:pPr/>
              <a:t>10</a:t>
            </a:fld>
            <a:endParaRPr lang="en-US" dirty="0"/>
          </a:p>
        </p:txBody>
      </p:sp>
    </p:spTree>
    <p:extLst>
      <p:ext uri="{BB962C8B-B14F-4D97-AF65-F5344CB8AC3E}">
        <p14:creationId xmlns:p14="http://schemas.microsoft.com/office/powerpoint/2010/main" val="3064024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E5E14-953B-4679-BC3E-072CA65943CB}"/>
              </a:ext>
            </a:extLst>
          </p:cNvPr>
          <p:cNvSpPr>
            <a:spLocks noGrp="1"/>
          </p:cNvSpPr>
          <p:nvPr>
            <p:ph type="title"/>
          </p:nvPr>
        </p:nvSpPr>
        <p:spPr/>
        <p:txBody>
          <a:bodyPr/>
          <a:lstStyle/>
          <a:p>
            <a:endParaRPr lang="zh-CN" altLang="en-US"/>
          </a:p>
        </p:txBody>
      </p:sp>
      <p:graphicFrame>
        <p:nvGraphicFramePr>
          <p:cNvPr id="5" name="内容占位符 4">
            <a:extLst>
              <a:ext uri="{FF2B5EF4-FFF2-40B4-BE49-F238E27FC236}">
                <a16:creationId xmlns:a16="http://schemas.microsoft.com/office/drawing/2014/main" id="{2E014A9F-8CFA-47C3-B134-86202BF9E2A4}"/>
              </a:ext>
            </a:extLst>
          </p:cNvPr>
          <p:cNvGraphicFramePr>
            <a:graphicFrameLocks noGrp="1"/>
          </p:cNvGraphicFramePr>
          <p:nvPr>
            <p:ph idx="1"/>
            <p:extLst>
              <p:ext uri="{D42A27DB-BD31-4B8C-83A1-F6EECF244321}">
                <p14:modId xmlns:p14="http://schemas.microsoft.com/office/powerpoint/2010/main" val="1925384616"/>
              </p:ext>
            </p:extLst>
          </p:nvPr>
        </p:nvGraphicFramePr>
        <p:xfrm>
          <a:off x="533400" y="914400"/>
          <a:ext cx="11006136" cy="5852160"/>
        </p:xfrm>
        <a:graphic>
          <a:graphicData uri="http://schemas.openxmlformats.org/drawingml/2006/table">
            <a:tbl>
              <a:tblPr firstRow="1" bandRow="1">
                <a:tableStyleId>{8A107856-5554-42FB-B03E-39F5DBC370BA}</a:tableStyleId>
              </a:tblPr>
              <a:tblGrid>
                <a:gridCol w="2833687">
                  <a:extLst>
                    <a:ext uri="{9D8B030D-6E8A-4147-A177-3AD203B41FA5}">
                      <a16:colId xmlns:a16="http://schemas.microsoft.com/office/drawing/2014/main" val="1051047119"/>
                    </a:ext>
                  </a:extLst>
                </a:gridCol>
                <a:gridCol w="4191000">
                  <a:extLst>
                    <a:ext uri="{9D8B030D-6E8A-4147-A177-3AD203B41FA5}">
                      <a16:colId xmlns:a16="http://schemas.microsoft.com/office/drawing/2014/main" val="2338530343"/>
                    </a:ext>
                  </a:extLst>
                </a:gridCol>
                <a:gridCol w="3981449">
                  <a:extLst>
                    <a:ext uri="{9D8B030D-6E8A-4147-A177-3AD203B41FA5}">
                      <a16:colId xmlns:a16="http://schemas.microsoft.com/office/drawing/2014/main" val="352680108"/>
                    </a:ext>
                  </a:extLst>
                </a:gridCol>
              </a:tblGrid>
              <a:tr h="408322">
                <a:tc>
                  <a:txBody>
                    <a:bodyPr/>
                    <a:lstStyle/>
                    <a:p>
                      <a:pPr algn="ctr"/>
                      <a:r>
                        <a:rPr lang="zh-CN" altLang="en-US" sz="2400">
                          <a:solidFill>
                            <a:srgbClr val="0000FF"/>
                          </a:solidFill>
                          <a:latin typeface="微软雅黑" panose="020B0503020204020204" pitchFamily="34" charset="-122"/>
                          <a:ea typeface="微软雅黑" panose="020B0503020204020204" pitchFamily="34" charset="-122"/>
                        </a:rPr>
                        <a:t>丢失修改</a:t>
                      </a:r>
                    </a:p>
                  </a:txBody>
                  <a:tcPr/>
                </a:tc>
                <a:tc>
                  <a:txBody>
                    <a:bodyPr/>
                    <a:lstStyle/>
                    <a:p>
                      <a:pPr algn="ctr"/>
                      <a:r>
                        <a:rPr lang="zh-CN" altLang="en-US" sz="2400">
                          <a:solidFill>
                            <a:srgbClr val="0000FF"/>
                          </a:solidFill>
                          <a:latin typeface="微软雅黑" panose="020B0503020204020204" pitchFamily="34" charset="-122"/>
                          <a:ea typeface="微软雅黑" panose="020B0503020204020204" pitchFamily="34" charset="-122"/>
                        </a:rPr>
                        <a:t>不可重复读</a:t>
                      </a:r>
                    </a:p>
                  </a:txBody>
                  <a:tcPr/>
                </a:tc>
                <a:tc>
                  <a:txBody>
                    <a:bodyPr/>
                    <a:lstStyle/>
                    <a:p>
                      <a:pPr algn="ctr"/>
                      <a:r>
                        <a:rPr lang="zh-CN" altLang="en-US" sz="2400">
                          <a:solidFill>
                            <a:srgbClr val="0000FF"/>
                          </a:solidFill>
                          <a:latin typeface="微软雅黑" panose="020B0503020204020204" pitchFamily="34" charset="-122"/>
                          <a:ea typeface="微软雅黑" panose="020B0503020204020204" pitchFamily="34" charset="-122"/>
                        </a:rPr>
                        <a:t>读</a:t>
                      </a:r>
                      <a:r>
                        <a:rPr lang="en-US" altLang="zh-CN" sz="2400">
                          <a:solidFill>
                            <a:srgbClr val="0000FF"/>
                          </a:solidFill>
                          <a:latin typeface="微软雅黑" panose="020B0503020204020204" pitchFamily="34" charset="-122"/>
                          <a:ea typeface="微软雅黑" panose="020B0503020204020204" pitchFamily="34" charset="-122"/>
                        </a:rPr>
                        <a:t>”</a:t>
                      </a:r>
                      <a:r>
                        <a:rPr lang="zh-CN" altLang="en-US" sz="2400">
                          <a:solidFill>
                            <a:srgbClr val="0000FF"/>
                          </a:solidFill>
                          <a:latin typeface="微软雅黑" panose="020B0503020204020204" pitchFamily="34" charset="-122"/>
                          <a:ea typeface="微软雅黑" panose="020B0503020204020204" pitchFamily="34" charset="-122"/>
                        </a:rPr>
                        <a:t>脏</a:t>
                      </a:r>
                      <a:r>
                        <a:rPr lang="en-US" altLang="zh-CN" sz="2400">
                          <a:solidFill>
                            <a:srgbClr val="0000FF"/>
                          </a:solidFill>
                          <a:latin typeface="微软雅黑" panose="020B0503020204020204" pitchFamily="34" charset="-122"/>
                          <a:ea typeface="微软雅黑" panose="020B0503020204020204" pitchFamily="34" charset="-122"/>
                        </a:rPr>
                        <a:t>”</a:t>
                      </a:r>
                      <a:r>
                        <a:rPr lang="zh-CN" altLang="en-US" sz="2400">
                          <a:solidFill>
                            <a:srgbClr val="0000FF"/>
                          </a:solidFill>
                          <a:latin typeface="微软雅黑" panose="020B0503020204020204" pitchFamily="34" charset="-122"/>
                          <a:ea typeface="微软雅黑" panose="020B0503020204020204" pitchFamily="34" charset="-122"/>
                        </a:rPr>
                        <a:t>数据</a:t>
                      </a:r>
                    </a:p>
                  </a:txBody>
                  <a:tcPr/>
                </a:tc>
                <a:extLst>
                  <a:ext uri="{0D108BD9-81ED-4DB2-BD59-A6C34878D82A}">
                    <a16:rowId xmlns:a16="http://schemas.microsoft.com/office/drawing/2014/main" val="3186282529"/>
                  </a:ext>
                </a:extLst>
              </a:tr>
              <a:tr h="1796616">
                <a:tc>
                  <a:txBody>
                    <a:bodyPr/>
                    <a:lstStyle/>
                    <a:p>
                      <a:pPr marL="285750" indent="-2857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是指两个事务</a:t>
                      </a:r>
                      <a:r>
                        <a:rPr lang="en-US" altLang="zh-CN" sz="1800">
                          <a:latin typeface="微软雅黑" panose="020B0503020204020204" pitchFamily="34" charset="-122"/>
                          <a:ea typeface="微软雅黑" panose="020B0503020204020204" pitchFamily="34" charset="-122"/>
                        </a:rPr>
                        <a:t>T1</a:t>
                      </a:r>
                      <a:r>
                        <a:rPr lang="zh-CN" altLang="en-US" sz="1800">
                          <a:latin typeface="微软雅黑" panose="020B0503020204020204" pitchFamily="34" charset="-122"/>
                          <a:ea typeface="微软雅黑" panose="020B0503020204020204" pitchFamily="34" charset="-122"/>
                        </a:rPr>
                        <a:t>和</a:t>
                      </a:r>
                      <a:r>
                        <a:rPr lang="en-US" altLang="zh-CN" sz="1800">
                          <a:latin typeface="微软雅黑" panose="020B0503020204020204" pitchFamily="34" charset="-122"/>
                          <a:ea typeface="微软雅黑" panose="020B0503020204020204" pitchFamily="34" charset="-122"/>
                        </a:rPr>
                        <a:t>T2</a:t>
                      </a:r>
                      <a:r>
                        <a:rPr lang="zh-CN" altLang="en-US" sz="1800">
                          <a:latin typeface="微软雅黑" panose="020B0503020204020204" pitchFamily="34" charset="-122"/>
                          <a:ea typeface="微软雅黑" panose="020B0503020204020204" pitchFamily="34" charset="-122"/>
                        </a:rPr>
                        <a:t>读入同一数据并修改，</a:t>
                      </a:r>
                      <a:r>
                        <a:rPr lang="en-US" altLang="zh-CN" sz="1800">
                          <a:latin typeface="微软雅黑" panose="020B0503020204020204" pitchFamily="34" charset="-122"/>
                          <a:ea typeface="微软雅黑" panose="020B0503020204020204" pitchFamily="34" charset="-122"/>
                        </a:rPr>
                        <a:t>T2</a:t>
                      </a:r>
                      <a:r>
                        <a:rPr lang="zh-CN" altLang="en-US" sz="1800">
                          <a:latin typeface="微软雅黑" panose="020B0503020204020204" pitchFamily="34" charset="-122"/>
                          <a:ea typeface="微软雅黑" panose="020B0503020204020204" pitchFamily="34" charset="-122"/>
                        </a:rPr>
                        <a:t>的提交结果破坏了</a:t>
                      </a:r>
                      <a:r>
                        <a:rPr lang="en-US" altLang="zh-CN" sz="1800">
                          <a:latin typeface="微软雅黑" panose="020B0503020204020204" pitchFamily="34" charset="-122"/>
                          <a:ea typeface="微软雅黑" panose="020B0503020204020204" pitchFamily="34" charset="-122"/>
                        </a:rPr>
                        <a:t>T1</a:t>
                      </a:r>
                      <a:r>
                        <a:rPr lang="zh-CN" altLang="en-US" sz="1800">
                          <a:latin typeface="微软雅黑" panose="020B0503020204020204" pitchFamily="34" charset="-122"/>
                          <a:ea typeface="微软雅黑" panose="020B0503020204020204" pitchFamily="34" charset="-122"/>
                        </a:rPr>
                        <a:t>提交的结果，导致</a:t>
                      </a:r>
                      <a:r>
                        <a:rPr lang="en-US" altLang="zh-CN" sz="1800">
                          <a:latin typeface="微软雅黑" panose="020B0503020204020204" pitchFamily="34" charset="-122"/>
                          <a:ea typeface="微软雅黑" panose="020B0503020204020204" pitchFamily="34" charset="-122"/>
                        </a:rPr>
                        <a:t>T1</a:t>
                      </a:r>
                      <a:r>
                        <a:rPr lang="zh-CN" altLang="en-US" sz="1800">
                          <a:latin typeface="微软雅黑" panose="020B0503020204020204" pitchFamily="34" charset="-122"/>
                          <a:ea typeface="微软雅黑" panose="020B0503020204020204" pitchFamily="34" charset="-122"/>
                        </a:rPr>
                        <a:t>的修改被丢失。</a:t>
                      </a:r>
                    </a:p>
                  </a:txBody>
                  <a:tcPr/>
                </a:tc>
                <a:tc>
                  <a:txBody>
                    <a:bodyPr/>
                    <a:lstStyle/>
                    <a:p>
                      <a:pPr marL="285750" indent="-2857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是指事务</a:t>
                      </a:r>
                      <a:r>
                        <a:rPr lang="en-US" altLang="zh-CN" sz="1800">
                          <a:latin typeface="微软雅黑" panose="020B0503020204020204" pitchFamily="34" charset="-122"/>
                          <a:ea typeface="微软雅黑" panose="020B0503020204020204" pitchFamily="34" charset="-122"/>
                        </a:rPr>
                        <a:t>T1</a:t>
                      </a:r>
                      <a:r>
                        <a:rPr lang="zh-CN" altLang="en-US" sz="1800">
                          <a:latin typeface="微软雅黑" panose="020B0503020204020204" pitchFamily="34" charset="-122"/>
                          <a:ea typeface="微软雅黑" panose="020B0503020204020204" pitchFamily="34" charset="-122"/>
                        </a:rPr>
                        <a:t>读取数据后，事务</a:t>
                      </a:r>
                      <a:r>
                        <a:rPr lang="en-US" altLang="zh-CN" sz="1800">
                          <a:latin typeface="微软雅黑" panose="020B0503020204020204" pitchFamily="34" charset="-122"/>
                          <a:ea typeface="微软雅黑" panose="020B0503020204020204" pitchFamily="34" charset="-122"/>
                        </a:rPr>
                        <a:t>T2 </a:t>
                      </a:r>
                      <a:r>
                        <a:rPr lang="zh-CN" altLang="en-US" sz="1800">
                          <a:latin typeface="微软雅黑" panose="020B0503020204020204" pitchFamily="34" charset="-122"/>
                          <a:ea typeface="微软雅黑" panose="020B0503020204020204" pitchFamily="34" charset="-122"/>
                        </a:rPr>
                        <a:t>执行更新操作，使</a:t>
                      </a:r>
                      <a:r>
                        <a:rPr lang="en-US" altLang="zh-CN" sz="1800">
                          <a:latin typeface="微软雅黑" panose="020B0503020204020204" pitchFamily="34" charset="-122"/>
                          <a:ea typeface="微软雅黑" panose="020B0503020204020204" pitchFamily="34" charset="-122"/>
                        </a:rPr>
                        <a:t>T1</a:t>
                      </a:r>
                      <a:r>
                        <a:rPr lang="zh-CN" altLang="en-US" sz="1800">
                          <a:latin typeface="微软雅黑" panose="020B0503020204020204" pitchFamily="34" charset="-122"/>
                          <a:ea typeface="微软雅黑" panose="020B0503020204020204" pitchFamily="34" charset="-122"/>
                        </a:rPr>
                        <a:t>无法再现前一次读取结果。</a:t>
                      </a:r>
                    </a:p>
                  </a:txBody>
                  <a:tcPr/>
                </a:tc>
                <a:tc>
                  <a:txBody>
                    <a:bodyPr/>
                    <a:lstStyle/>
                    <a:p>
                      <a:pPr marL="285750" indent="-2857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是指事务</a:t>
                      </a:r>
                      <a:r>
                        <a:rPr lang="en-US" altLang="zh-CN" sz="1800">
                          <a:latin typeface="微软雅黑" panose="020B0503020204020204" pitchFamily="34" charset="-122"/>
                          <a:ea typeface="微软雅黑" panose="020B0503020204020204" pitchFamily="34" charset="-122"/>
                        </a:rPr>
                        <a:t>T1</a:t>
                      </a:r>
                      <a:r>
                        <a:rPr lang="zh-CN" altLang="en-US" sz="1800">
                          <a:latin typeface="微软雅黑" panose="020B0503020204020204" pitchFamily="34" charset="-122"/>
                          <a:ea typeface="微软雅黑" panose="020B0503020204020204" pitchFamily="34" charset="-122"/>
                        </a:rPr>
                        <a:t>修改某一数据，并将其写回磁盘，事务</a:t>
                      </a:r>
                      <a:r>
                        <a:rPr lang="en-US" altLang="zh-CN" sz="1800">
                          <a:latin typeface="微软雅黑" panose="020B0503020204020204" pitchFamily="34" charset="-122"/>
                          <a:ea typeface="微软雅黑" panose="020B0503020204020204" pitchFamily="34" charset="-122"/>
                        </a:rPr>
                        <a:t>T2</a:t>
                      </a:r>
                      <a:r>
                        <a:rPr lang="zh-CN" altLang="en-US" sz="1800">
                          <a:latin typeface="微软雅黑" panose="020B0503020204020204" pitchFamily="34" charset="-122"/>
                          <a:ea typeface="微软雅黑" panose="020B0503020204020204" pitchFamily="34" charset="-122"/>
                        </a:rPr>
                        <a:t>读取同一数据后，</a:t>
                      </a:r>
                      <a:r>
                        <a:rPr lang="en-US" altLang="zh-CN" sz="1800">
                          <a:latin typeface="微软雅黑" panose="020B0503020204020204" pitchFamily="34" charset="-122"/>
                          <a:ea typeface="微软雅黑" panose="020B0503020204020204" pitchFamily="34" charset="-122"/>
                        </a:rPr>
                        <a:t>T1</a:t>
                      </a:r>
                      <a:r>
                        <a:rPr lang="zh-CN" altLang="en-US" sz="1800">
                          <a:latin typeface="微软雅黑" panose="020B0503020204020204" pitchFamily="34" charset="-122"/>
                          <a:ea typeface="微软雅黑" panose="020B0503020204020204" pitchFamily="34" charset="-122"/>
                        </a:rPr>
                        <a:t>由于某种原因被撤销，这时</a:t>
                      </a:r>
                      <a:r>
                        <a:rPr lang="en-US" altLang="zh-CN" sz="1800">
                          <a:latin typeface="微软雅黑" panose="020B0503020204020204" pitchFamily="34" charset="-122"/>
                          <a:ea typeface="微软雅黑" panose="020B0503020204020204" pitchFamily="34" charset="-122"/>
                        </a:rPr>
                        <a:t>T1</a:t>
                      </a:r>
                      <a:r>
                        <a:rPr lang="zh-CN" altLang="en-US" sz="1800">
                          <a:latin typeface="微软雅黑" panose="020B0503020204020204" pitchFamily="34" charset="-122"/>
                          <a:ea typeface="微软雅黑" panose="020B0503020204020204" pitchFamily="34" charset="-122"/>
                        </a:rPr>
                        <a:t>已修改过的数据恢复原值，</a:t>
                      </a:r>
                      <a:r>
                        <a:rPr lang="en-US" altLang="zh-CN" sz="1800">
                          <a:latin typeface="微软雅黑" panose="020B0503020204020204" pitchFamily="34" charset="-122"/>
                          <a:ea typeface="微软雅黑" panose="020B0503020204020204" pitchFamily="34" charset="-122"/>
                        </a:rPr>
                        <a:t>T2</a:t>
                      </a:r>
                      <a:r>
                        <a:rPr lang="zh-CN" altLang="en-US" sz="1800">
                          <a:latin typeface="微软雅黑" panose="020B0503020204020204" pitchFamily="34" charset="-122"/>
                          <a:ea typeface="微软雅黑" panose="020B0503020204020204" pitchFamily="34" charset="-122"/>
                        </a:rPr>
                        <a:t>读到的数据就与数据库中的数据不一致，</a:t>
                      </a:r>
                      <a:r>
                        <a:rPr lang="en-US" altLang="zh-CN" sz="1800">
                          <a:latin typeface="微软雅黑" panose="020B0503020204020204" pitchFamily="34" charset="-122"/>
                          <a:ea typeface="微软雅黑" panose="020B0503020204020204" pitchFamily="34" charset="-122"/>
                        </a:rPr>
                        <a:t>T2</a:t>
                      </a:r>
                      <a:r>
                        <a:rPr lang="zh-CN" altLang="en-US" sz="1800">
                          <a:latin typeface="微软雅黑" panose="020B0503020204020204" pitchFamily="34" charset="-122"/>
                          <a:ea typeface="微软雅黑" panose="020B0503020204020204" pitchFamily="34" charset="-122"/>
                        </a:rPr>
                        <a:t>读到的数据就为“脏”数据，即不正确的数据。</a:t>
                      </a:r>
                    </a:p>
                  </a:txBody>
                  <a:tcPr/>
                </a:tc>
                <a:extLst>
                  <a:ext uri="{0D108BD9-81ED-4DB2-BD59-A6C34878D82A}">
                    <a16:rowId xmlns:a16="http://schemas.microsoft.com/office/drawing/2014/main" val="1098928661"/>
                  </a:ext>
                </a:extLst>
              </a:tr>
              <a:tr h="3021581">
                <a:tc>
                  <a:txBody>
                    <a:bodyPr/>
                    <a:lstStyle/>
                    <a:p>
                      <a:endParaRPr lang="zh-CN" altLang="en-US" sz="2400">
                        <a:latin typeface="微软雅黑" panose="020B0503020204020204" pitchFamily="34" charset="-122"/>
                        <a:ea typeface="微软雅黑" panose="020B0503020204020204" pitchFamily="34" charset="-122"/>
                      </a:endParaRPr>
                    </a:p>
                  </a:txBody>
                  <a:tcPr/>
                </a:tc>
                <a:tc>
                  <a:txBody>
                    <a:bodyPr/>
                    <a:lstStyle/>
                    <a:p>
                      <a:r>
                        <a:rPr lang="zh-CN" altLang="en-US" sz="2400">
                          <a:latin typeface="微软雅黑" panose="020B0503020204020204" pitchFamily="34" charset="-122"/>
                          <a:ea typeface="微软雅黑" panose="020B0503020204020204" pitchFamily="34" charset="-122"/>
                        </a:rPr>
                        <a:t>不可重复读包括三种情况：</a:t>
                      </a:r>
                      <a:endParaRPr lang="en-US" altLang="zh-CN" sz="240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1600">
                          <a:solidFill>
                            <a:srgbClr val="0000FF"/>
                          </a:solidFill>
                          <a:latin typeface="微软雅黑" panose="020B0503020204020204" pitchFamily="34" charset="-122"/>
                          <a:ea typeface="微软雅黑" panose="020B0503020204020204" pitchFamily="34" charset="-122"/>
                        </a:rPr>
                        <a:t>事务</a:t>
                      </a:r>
                      <a:r>
                        <a:rPr lang="en-US" altLang="zh-CN" sz="1600">
                          <a:solidFill>
                            <a:srgbClr val="0000FF"/>
                          </a:solidFill>
                          <a:latin typeface="微软雅黑" panose="020B0503020204020204" pitchFamily="34" charset="-122"/>
                          <a:ea typeface="微软雅黑" panose="020B0503020204020204" pitchFamily="34" charset="-122"/>
                        </a:rPr>
                        <a:t>T1</a:t>
                      </a:r>
                      <a:r>
                        <a:rPr lang="zh-CN" altLang="en-US" sz="1600">
                          <a:solidFill>
                            <a:srgbClr val="0000FF"/>
                          </a:solidFill>
                          <a:latin typeface="微软雅黑" panose="020B0503020204020204" pitchFamily="34" charset="-122"/>
                          <a:ea typeface="微软雅黑" panose="020B0503020204020204" pitchFamily="34" charset="-122"/>
                        </a:rPr>
                        <a:t>读取某一数据后，事务</a:t>
                      </a:r>
                      <a:r>
                        <a:rPr lang="en-US" altLang="zh-CN" sz="1600">
                          <a:solidFill>
                            <a:srgbClr val="0000FF"/>
                          </a:solidFill>
                          <a:latin typeface="微软雅黑" panose="020B0503020204020204" pitchFamily="34" charset="-122"/>
                          <a:ea typeface="微软雅黑" panose="020B0503020204020204" pitchFamily="34" charset="-122"/>
                        </a:rPr>
                        <a:t>T2</a:t>
                      </a:r>
                      <a:r>
                        <a:rPr lang="zh-CN" altLang="en-US" sz="1600">
                          <a:solidFill>
                            <a:srgbClr val="0000FF"/>
                          </a:solidFill>
                          <a:latin typeface="微软雅黑" panose="020B0503020204020204" pitchFamily="34" charset="-122"/>
                          <a:ea typeface="微软雅黑" panose="020B0503020204020204" pitchFamily="34" charset="-122"/>
                        </a:rPr>
                        <a:t>对其做了修改，当事务</a:t>
                      </a:r>
                      <a:r>
                        <a:rPr lang="en-US" altLang="zh-CN" sz="1600">
                          <a:solidFill>
                            <a:srgbClr val="0000FF"/>
                          </a:solidFill>
                          <a:latin typeface="微软雅黑" panose="020B0503020204020204" pitchFamily="34" charset="-122"/>
                          <a:ea typeface="微软雅黑" panose="020B0503020204020204" pitchFamily="34" charset="-122"/>
                        </a:rPr>
                        <a:t>T1</a:t>
                      </a:r>
                      <a:r>
                        <a:rPr lang="zh-CN" altLang="en-US" sz="1600">
                          <a:solidFill>
                            <a:srgbClr val="0000FF"/>
                          </a:solidFill>
                          <a:latin typeface="微软雅黑" panose="020B0503020204020204" pitchFamily="34" charset="-122"/>
                          <a:ea typeface="微软雅黑" panose="020B0503020204020204" pitchFamily="34" charset="-122"/>
                        </a:rPr>
                        <a:t>再次读该数据时，得到与前一次不同的值；</a:t>
                      </a:r>
                    </a:p>
                    <a:p>
                      <a:pPr marL="342900" indent="-342900">
                        <a:buFont typeface="Arial" panose="020B0604020202020204" pitchFamily="34" charset="0"/>
                        <a:buChar char="•"/>
                      </a:pPr>
                      <a:r>
                        <a:rPr lang="zh-CN" altLang="en-US" sz="1600">
                          <a:solidFill>
                            <a:srgbClr val="C00000"/>
                          </a:solidFill>
                          <a:latin typeface="微软雅黑" panose="020B0503020204020204" pitchFamily="34" charset="-122"/>
                          <a:ea typeface="微软雅黑" panose="020B0503020204020204" pitchFamily="34" charset="-122"/>
                        </a:rPr>
                        <a:t>事务</a:t>
                      </a:r>
                      <a:r>
                        <a:rPr lang="en-US" altLang="zh-CN" sz="1600">
                          <a:solidFill>
                            <a:srgbClr val="C00000"/>
                          </a:solidFill>
                          <a:latin typeface="微软雅黑" panose="020B0503020204020204" pitchFamily="34" charset="-122"/>
                          <a:ea typeface="微软雅黑" panose="020B0503020204020204" pitchFamily="34" charset="-122"/>
                        </a:rPr>
                        <a:t>T1</a:t>
                      </a:r>
                      <a:r>
                        <a:rPr lang="zh-CN" altLang="en-US" sz="1600">
                          <a:solidFill>
                            <a:srgbClr val="C00000"/>
                          </a:solidFill>
                          <a:latin typeface="微软雅黑" panose="020B0503020204020204" pitchFamily="34" charset="-122"/>
                          <a:ea typeface="微软雅黑" panose="020B0503020204020204" pitchFamily="34" charset="-122"/>
                        </a:rPr>
                        <a:t>按一定条件从数据库中读取了某些数据记录后，事务</a:t>
                      </a:r>
                      <a:r>
                        <a:rPr lang="en-US" altLang="zh-CN" sz="1600">
                          <a:solidFill>
                            <a:srgbClr val="C00000"/>
                          </a:solidFill>
                          <a:latin typeface="微软雅黑" panose="020B0503020204020204" pitchFamily="34" charset="-122"/>
                          <a:ea typeface="微软雅黑" panose="020B0503020204020204" pitchFamily="34" charset="-122"/>
                        </a:rPr>
                        <a:t>T2</a:t>
                      </a:r>
                      <a:r>
                        <a:rPr lang="zh-CN" altLang="en-US" sz="1600">
                          <a:solidFill>
                            <a:srgbClr val="C00000"/>
                          </a:solidFill>
                          <a:latin typeface="微软雅黑" panose="020B0503020204020204" pitchFamily="34" charset="-122"/>
                          <a:ea typeface="微软雅黑" panose="020B0503020204020204" pitchFamily="34" charset="-122"/>
                        </a:rPr>
                        <a:t>删除了其中部分记录，当</a:t>
                      </a:r>
                      <a:r>
                        <a:rPr lang="en-US" altLang="zh-CN" sz="1600">
                          <a:solidFill>
                            <a:srgbClr val="C00000"/>
                          </a:solidFill>
                          <a:latin typeface="微软雅黑" panose="020B0503020204020204" pitchFamily="34" charset="-122"/>
                          <a:ea typeface="微软雅黑" panose="020B0503020204020204" pitchFamily="34" charset="-122"/>
                        </a:rPr>
                        <a:t>T1</a:t>
                      </a:r>
                      <a:r>
                        <a:rPr lang="zh-CN" altLang="en-US" sz="1600">
                          <a:solidFill>
                            <a:srgbClr val="C00000"/>
                          </a:solidFill>
                          <a:latin typeface="微软雅黑" panose="020B0503020204020204" pitchFamily="34" charset="-122"/>
                          <a:ea typeface="微软雅黑" panose="020B0503020204020204" pitchFamily="34" charset="-122"/>
                        </a:rPr>
                        <a:t>再次按相同条件读取数据时，发现某些记录神秘地消失了。 </a:t>
                      </a:r>
                    </a:p>
                    <a:p>
                      <a:pPr marL="342900" indent="-342900">
                        <a:buFont typeface="Arial" panose="020B0604020202020204" pitchFamily="34" charset="0"/>
                        <a:buChar char="•"/>
                      </a:pPr>
                      <a:r>
                        <a:rPr lang="zh-CN" altLang="en-US" sz="1600">
                          <a:solidFill>
                            <a:srgbClr val="0000FF"/>
                          </a:solidFill>
                          <a:latin typeface="微软雅黑" panose="020B0503020204020204" pitchFamily="34" charset="-122"/>
                          <a:ea typeface="微软雅黑" panose="020B0503020204020204" pitchFamily="34" charset="-122"/>
                        </a:rPr>
                        <a:t>事务</a:t>
                      </a:r>
                      <a:r>
                        <a:rPr lang="en-US" altLang="zh-CN" sz="1600">
                          <a:solidFill>
                            <a:srgbClr val="0000FF"/>
                          </a:solidFill>
                          <a:latin typeface="微软雅黑" panose="020B0503020204020204" pitchFamily="34" charset="-122"/>
                          <a:ea typeface="微软雅黑" panose="020B0503020204020204" pitchFamily="34" charset="-122"/>
                        </a:rPr>
                        <a:t>T1</a:t>
                      </a:r>
                      <a:r>
                        <a:rPr lang="zh-CN" altLang="en-US" sz="1600">
                          <a:solidFill>
                            <a:srgbClr val="0000FF"/>
                          </a:solidFill>
                          <a:latin typeface="微软雅黑" panose="020B0503020204020204" pitchFamily="34" charset="-122"/>
                          <a:ea typeface="微软雅黑" panose="020B0503020204020204" pitchFamily="34" charset="-122"/>
                        </a:rPr>
                        <a:t>按一定条件从数据库中读取某些数据记录后，事务</a:t>
                      </a:r>
                      <a:r>
                        <a:rPr lang="en-US" altLang="zh-CN" sz="1600">
                          <a:solidFill>
                            <a:srgbClr val="0000FF"/>
                          </a:solidFill>
                          <a:latin typeface="微软雅黑" panose="020B0503020204020204" pitchFamily="34" charset="-122"/>
                          <a:ea typeface="微软雅黑" panose="020B0503020204020204" pitchFamily="34" charset="-122"/>
                        </a:rPr>
                        <a:t>T2</a:t>
                      </a:r>
                      <a:r>
                        <a:rPr lang="zh-CN" altLang="en-US" sz="1600">
                          <a:solidFill>
                            <a:srgbClr val="0000FF"/>
                          </a:solidFill>
                          <a:latin typeface="微软雅黑" panose="020B0503020204020204" pitchFamily="34" charset="-122"/>
                          <a:ea typeface="微软雅黑" panose="020B0503020204020204" pitchFamily="34" charset="-122"/>
                        </a:rPr>
                        <a:t>插入了一些记录，当</a:t>
                      </a:r>
                      <a:r>
                        <a:rPr lang="en-US" altLang="zh-CN" sz="1600">
                          <a:solidFill>
                            <a:srgbClr val="0000FF"/>
                          </a:solidFill>
                          <a:latin typeface="微软雅黑" panose="020B0503020204020204" pitchFamily="34" charset="-122"/>
                          <a:ea typeface="微软雅黑" panose="020B0503020204020204" pitchFamily="34" charset="-122"/>
                        </a:rPr>
                        <a:t>T1</a:t>
                      </a:r>
                      <a:r>
                        <a:rPr lang="zh-CN" altLang="en-US" sz="1600">
                          <a:solidFill>
                            <a:srgbClr val="0000FF"/>
                          </a:solidFill>
                          <a:latin typeface="微软雅黑" panose="020B0503020204020204" pitchFamily="34" charset="-122"/>
                          <a:ea typeface="微软雅黑" panose="020B0503020204020204" pitchFamily="34" charset="-122"/>
                        </a:rPr>
                        <a:t>再次按相同条件读取数据时，发现多了一些记录。</a:t>
                      </a:r>
                    </a:p>
                    <a:p>
                      <a:pPr marL="342900" indent="-342900">
                        <a:buFont typeface="Arial" panose="020B0604020202020204" pitchFamily="34" charset="0"/>
                        <a:buChar char="•"/>
                      </a:pPr>
                      <a:r>
                        <a:rPr lang="zh-CN" altLang="en-US" sz="1600">
                          <a:solidFill>
                            <a:srgbClr val="FF0000"/>
                          </a:solidFill>
                          <a:latin typeface="微软雅黑" panose="020B0503020204020204" pitchFamily="34" charset="-122"/>
                          <a:ea typeface="微软雅黑" panose="020B0503020204020204" pitchFamily="34" charset="-122"/>
                        </a:rPr>
                        <a:t>后两种不可重复读有时也称为幻影现象</a:t>
                      </a:r>
                    </a:p>
                  </a:txBody>
                  <a:tcPr/>
                </a:tc>
                <a:tc>
                  <a:txBody>
                    <a:bodyPr/>
                    <a:lstStyle/>
                    <a:p>
                      <a:endParaRPr lang="zh-CN" altLang="en-US" sz="240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04104398"/>
                  </a:ext>
                </a:extLst>
              </a:tr>
            </a:tbl>
          </a:graphicData>
        </a:graphic>
      </p:graphicFrame>
      <p:sp>
        <p:nvSpPr>
          <p:cNvPr id="4" name="灯片编号占位符 3">
            <a:extLst>
              <a:ext uri="{FF2B5EF4-FFF2-40B4-BE49-F238E27FC236}">
                <a16:creationId xmlns:a16="http://schemas.microsoft.com/office/drawing/2014/main" id="{44AC5F74-8D9C-46A1-B9D5-DE1E899DE7E0}"/>
              </a:ext>
            </a:extLst>
          </p:cNvPr>
          <p:cNvSpPr>
            <a:spLocks noGrp="1"/>
          </p:cNvSpPr>
          <p:nvPr>
            <p:ph type="sldNum" sz="quarter" idx="12"/>
          </p:nvPr>
        </p:nvSpPr>
        <p:spPr/>
        <p:txBody>
          <a:bodyPr/>
          <a:lstStyle/>
          <a:p>
            <a:fld id="{E63F6D5D-9733-4D44-9C56-AEFEDD5A4BA7}" type="slidenum">
              <a:rPr lang="en-US" smtClean="0"/>
              <a:pPr/>
              <a:t>11</a:t>
            </a:fld>
            <a:endParaRPr lang="en-US" dirty="0"/>
          </a:p>
        </p:txBody>
      </p:sp>
      <p:graphicFrame>
        <p:nvGraphicFramePr>
          <p:cNvPr id="6" name="Group 3">
            <a:extLst>
              <a:ext uri="{FF2B5EF4-FFF2-40B4-BE49-F238E27FC236}">
                <a16:creationId xmlns:a16="http://schemas.microsoft.com/office/drawing/2014/main" id="{6C8A1CE2-4911-4824-8DE1-1F7E13FE949B}"/>
              </a:ext>
            </a:extLst>
          </p:cNvPr>
          <p:cNvGraphicFramePr>
            <a:graphicFrameLocks/>
          </p:cNvGraphicFramePr>
          <p:nvPr>
            <p:extLst>
              <p:ext uri="{D42A27DB-BD31-4B8C-83A1-F6EECF244321}">
                <p14:modId xmlns:p14="http://schemas.microsoft.com/office/powerpoint/2010/main" val="218603720"/>
              </p:ext>
            </p:extLst>
          </p:nvPr>
        </p:nvGraphicFramePr>
        <p:xfrm>
          <a:off x="533400" y="3657600"/>
          <a:ext cx="2819400" cy="2398735"/>
        </p:xfrm>
        <a:graphic>
          <a:graphicData uri="http://schemas.openxmlformats.org/drawingml/2006/table">
            <a:tbl>
              <a:tblPr>
                <a:tableStyleId>{5940675A-B579-460E-94D1-54222C63F5DA}</a:tableStyleId>
              </a:tblPr>
              <a:tblGrid>
                <a:gridCol w="1353280">
                  <a:extLst>
                    <a:ext uri="{9D8B030D-6E8A-4147-A177-3AD203B41FA5}">
                      <a16:colId xmlns:a16="http://schemas.microsoft.com/office/drawing/2014/main" val="20000"/>
                    </a:ext>
                  </a:extLst>
                </a:gridCol>
                <a:gridCol w="1466120">
                  <a:extLst>
                    <a:ext uri="{9D8B030D-6E8A-4147-A177-3AD203B41FA5}">
                      <a16:colId xmlns:a16="http://schemas.microsoft.com/office/drawing/2014/main" val="20001"/>
                    </a:ext>
                  </a:extLst>
                </a:gridCol>
              </a:tblGrid>
              <a:tr h="365551">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T</a:t>
                      </a:r>
                      <a:r>
                        <a:rPr kumimoji="0" lang="en-US" sz="1600" b="1" u="none" strike="noStrike" cap="none" normalizeH="0" baseline="-30000" dirty="0">
                          <a:ln>
                            <a:noFill/>
                          </a:ln>
                          <a:solidFill>
                            <a:srgbClr val="FF0000"/>
                          </a:solidFill>
                          <a:effectLst/>
                          <a:latin typeface="微软雅黑" panose="020B0503020204020204" pitchFamily="34" charset="-122"/>
                          <a:ea typeface="微软雅黑" panose="020B0503020204020204" pitchFamily="34" charset="-122"/>
                        </a:rPr>
                        <a:t>1</a:t>
                      </a:r>
                      <a:endParaRPr kumimoji="0" lang="en-US" sz="16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T</a:t>
                      </a:r>
                      <a:r>
                        <a:rPr kumimoji="0" lang="en-US" sz="1600" b="1" u="none" strike="noStrike" cap="none" normalizeH="0" baseline="-30000" dirty="0">
                          <a:ln>
                            <a:noFill/>
                          </a:ln>
                          <a:solidFill>
                            <a:srgbClr val="FF0000"/>
                          </a:solidFill>
                          <a:effectLst/>
                          <a:latin typeface="微软雅黑" panose="020B0503020204020204" pitchFamily="34" charset="-122"/>
                          <a:ea typeface="微软雅黑" panose="020B0503020204020204" pitchFamily="34" charset="-122"/>
                        </a:rPr>
                        <a:t>2</a:t>
                      </a:r>
                      <a:endParaRPr kumimoji="0" lang="en-US" sz="16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8864">
                <a:tc>
                  <a:txBody>
                    <a:bodyPr/>
                    <a:lstStyle/>
                    <a:p>
                      <a:pPr marL="268288" marR="0" lvl="0" indent="-268288" algn="l" defTabSz="914400" rtl="0" eaLnBrk="1" fontAlgn="base" latinLnBrk="0" hangingPunct="1">
                        <a:lnSpc>
                          <a:spcPct val="100000"/>
                        </a:lnSpc>
                        <a:spcBef>
                          <a:spcPct val="0"/>
                        </a:spcBef>
                        <a:spcAft>
                          <a:spcPct val="0"/>
                        </a:spcAft>
                        <a:buClrTx/>
                        <a:buSzPct val="100000"/>
                        <a:buFont typeface="Arial" pitchFamily="34" charset="0"/>
                        <a:buNone/>
                        <a:tabLst/>
                        <a:defRPr/>
                      </a:pPr>
                      <a:r>
                        <a:rPr kumimoji="0" lang="en-US" altLang="zh-CN" sz="1600" u="none" strike="noStrike" cap="none" normalizeH="0" baseline="0">
                          <a:ln>
                            <a:noFill/>
                          </a:ln>
                          <a:solidFill>
                            <a:srgbClr val="0000CC"/>
                          </a:solidFill>
                          <a:effectLst/>
                          <a:latin typeface="微软雅黑" panose="020B0503020204020204" pitchFamily="34" charset="-122"/>
                          <a:ea typeface="微软雅黑" panose="020B0503020204020204" pitchFamily="34" charset="-122"/>
                        </a:rPr>
                        <a:t>① </a:t>
                      </a:r>
                      <a:r>
                        <a:rPr kumimoji="0" lang="en-US" sz="160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R(A)=16</a:t>
                      </a:r>
                      <a:endParaRPr kumimoji="0" lang="en-US" sz="1600" b="1"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rgbClr val="0000CC"/>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3886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en-US" sz="1600" b="1"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defRPr/>
                      </a:pPr>
                      <a:r>
                        <a:rPr kumimoji="0" lang="en-US" altLang="zh-CN" sz="1600" u="none" strike="noStrike" cap="none" normalizeH="0" baseline="0">
                          <a:ln>
                            <a:noFill/>
                          </a:ln>
                          <a:solidFill>
                            <a:srgbClr val="0000CC"/>
                          </a:solidFill>
                          <a:effectLst/>
                          <a:latin typeface="微软雅黑" panose="020B0503020204020204" pitchFamily="34" charset="-122"/>
                          <a:ea typeface="微软雅黑" panose="020B0503020204020204" pitchFamily="34" charset="-122"/>
                        </a:rPr>
                        <a:t>② </a:t>
                      </a:r>
                      <a:r>
                        <a:rPr kumimoji="0" lang="en-US" sz="160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R(A)=16</a:t>
                      </a:r>
                      <a:endParaRPr kumimoji="0" lang="en-US" sz="1600" b="1"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77728">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defRPr/>
                      </a:pPr>
                      <a:r>
                        <a:rPr kumimoji="0" lang="en-US" altLang="zh-CN" sz="1600" u="none" strike="noStrike" cap="none" normalizeH="0" baseline="0">
                          <a:ln>
                            <a:noFill/>
                          </a:ln>
                          <a:solidFill>
                            <a:srgbClr val="0000CC"/>
                          </a:solidFill>
                          <a:effectLst/>
                          <a:latin typeface="微软雅黑" panose="020B0503020204020204" pitchFamily="34" charset="-122"/>
                          <a:ea typeface="微软雅黑" panose="020B0503020204020204" pitchFamily="34" charset="-122"/>
                        </a:rPr>
                        <a:t>③ </a:t>
                      </a:r>
                      <a:r>
                        <a:rPr kumimoji="0" lang="en-US" sz="1600" u="none" strike="noStrike" cap="none" normalizeH="0" baseline="0">
                          <a:ln>
                            <a:noFill/>
                          </a:ln>
                          <a:solidFill>
                            <a:srgbClr val="0000CC"/>
                          </a:solidFill>
                          <a:effectLst/>
                          <a:latin typeface="微软雅黑" panose="020B0503020204020204" pitchFamily="34" charset="-122"/>
                          <a:ea typeface="微软雅黑" panose="020B0503020204020204" pitchFamily="34" charset="-122"/>
                        </a:rPr>
                        <a:t>A←A-1</a:t>
                      </a:r>
                      <a:endParaRPr kumimoji="0" lang="en-US" sz="1600" b="1"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u="none" strike="noStrike" cap="none" normalizeH="0" baseline="0">
                          <a:ln>
                            <a:noFill/>
                          </a:ln>
                          <a:solidFill>
                            <a:srgbClr val="0000CC"/>
                          </a:solidFill>
                          <a:effectLst/>
                          <a:latin typeface="微软雅黑" panose="020B0503020204020204" pitchFamily="34" charset="-122"/>
                          <a:ea typeface="微软雅黑" panose="020B0503020204020204" pitchFamily="34" charset="-122"/>
                        </a:rPr>
                        <a:t>    W</a:t>
                      </a:r>
                      <a:r>
                        <a:rPr kumimoji="0" lang="en-US" sz="160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(A)=15</a:t>
                      </a:r>
                      <a:endParaRPr kumimoji="0" lang="en-US" sz="1600" b="1"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7772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en-US" sz="1600" b="1"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defRPr/>
                      </a:pPr>
                      <a:r>
                        <a:rPr kumimoji="0" lang="en-US" altLang="zh-CN" sz="1600" u="none" strike="noStrike" cap="none" normalizeH="0" baseline="0">
                          <a:ln>
                            <a:noFill/>
                          </a:ln>
                          <a:solidFill>
                            <a:srgbClr val="0000CC"/>
                          </a:solidFill>
                          <a:effectLst/>
                          <a:latin typeface="微软雅黑" panose="020B0503020204020204" pitchFamily="34" charset="-122"/>
                          <a:ea typeface="微软雅黑" panose="020B0503020204020204" pitchFamily="34" charset="-122"/>
                        </a:rPr>
                        <a:t>④ </a:t>
                      </a:r>
                      <a:r>
                        <a:rPr kumimoji="0" lang="en-US" sz="1600" u="none" strike="noStrike" cap="none" normalizeH="0" baseline="0">
                          <a:ln>
                            <a:noFill/>
                          </a:ln>
                          <a:solidFill>
                            <a:srgbClr val="0000CC"/>
                          </a:solidFill>
                          <a:effectLst/>
                          <a:latin typeface="微软雅黑" panose="020B0503020204020204" pitchFamily="34" charset="-122"/>
                          <a:ea typeface="微软雅黑" panose="020B0503020204020204" pitchFamily="34" charset="-122"/>
                        </a:rPr>
                        <a:t> </a:t>
                      </a:r>
                      <a:r>
                        <a:rPr kumimoji="0" lang="en-US" sz="160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A ← A-1</a:t>
                      </a:r>
                      <a:endParaRPr kumimoji="0" lang="en-US" sz="1600" b="1"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u="none" strike="noStrike" cap="none" normalizeH="0" baseline="0">
                          <a:ln>
                            <a:noFill/>
                          </a:ln>
                          <a:solidFill>
                            <a:srgbClr val="0000CC"/>
                          </a:solidFill>
                          <a:effectLst/>
                          <a:latin typeface="微软雅黑" panose="020B0503020204020204" pitchFamily="34" charset="-122"/>
                          <a:ea typeface="微软雅黑" panose="020B0503020204020204" pitchFamily="34" charset="-122"/>
                        </a:rPr>
                        <a:t>     </a:t>
                      </a:r>
                      <a:r>
                        <a:rPr kumimoji="0" lang="en-US" sz="160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W(A)=15</a:t>
                      </a:r>
                      <a:endParaRPr kumimoji="0" lang="en-US" sz="1600" b="1"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7" name="文本框 6">
            <a:extLst>
              <a:ext uri="{FF2B5EF4-FFF2-40B4-BE49-F238E27FC236}">
                <a16:creationId xmlns:a16="http://schemas.microsoft.com/office/drawing/2014/main" id="{C6540946-37A9-432C-A177-A187F06957F2}"/>
              </a:ext>
            </a:extLst>
          </p:cNvPr>
          <p:cNvSpPr txBox="1"/>
          <p:nvPr/>
        </p:nvSpPr>
        <p:spPr>
          <a:xfrm>
            <a:off x="1066800" y="6056335"/>
            <a:ext cx="1752600" cy="400110"/>
          </a:xfrm>
          <a:prstGeom prst="rect">
            <a:avLst/>
          </a:prstGeom>
          <a:noFill/>
        </p:spPr>
        <p:txBody>
          <a:bodyPr wrap="square" rtlCol="0">
            <a:spAutoFit/>
          </a:bodyPr>
          <a:lstStyle/>
          <a:p>
            <a:pPr algn="ctr"/>
            <a:r>
              <a:rPr lang="zh-CN" altLang="en-US" sz="2000" b="1">
                <a:solidFill>
                  <a:srgbClr val="FF0000"/>
                </a:solidFill>
                <a:latin typeface="微软雅黑" panose="020B0503020204020204" pitchFamily="34" charset="-122"/>
                <a:ea typeface="微软雅黑" panose="020B0503020204020204" pitchFamily="34" charset="-122"/>
              </a:rPr>
              <a:t>示例</a:t>
            </a:r>
          </a:p>
        </p:txBody>
      </p:sp>
      <p:graphicFrame>
        <p:nvGraphicFramePr>
          <p:cNvPr id="8" name="Group 3">
            <a:extLst>
              <a:ext uri="{FF2B5EF4-FFF2-40B4-BE49-F238E27FC236}">
                <a16:creationId xmlns:a16="http://schemas.microsoft.com/office/drawing/2014/main" id="{B5E5903F-CF99-409D-B50E-318B4DD099EE}"/>
              </a:ext>
            </a:extLst>
          </p:cNvPr>
          <p:cNvGraphicFramePr>
            <a:graphicFrameLocks/>
          </p:cNvGraphicFramePr>
          <p:nvPr>
            <p:extLst>
              <p:ext uri="{D42A27DB-BD31-4B8C-83A1-F6EECF244321}">
                <p14:modId xmlns:p14="http://schemas.microsoft.com/office/powerpoint/2010/main" val="662469866"/>
              </p:ext>
            </p:extLst>
          </p:nvPr>
        </p:nvGraphicFramePr>
        <p:xfrm>
          <a:off x="8131969" y="3425687"/>
          <a:ext cx="3051312" cy="2846749"/>
        </p:xfrm>
        <a:graphic>
          <a:graphicData uri="http://schemas.openxmlformats.org/drawingml/2006/table">
            <a:tbl>
              <a:tblPr/>
              <a:tblGrid>
                <a:gridCol w="1603512">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42737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T</a:t>
                      </a:r>
                      <a:r>
                        <a:rPr kumimoji="0" lang="en-US" sz="1600" b="1" i="0" u="none" strike="noStrike" cap="none" normalizeH="0" baseline="-3000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1</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T</a:t>
                      </a:r>
                      <a:r>
                        <a:rPr kumimoji="0" lang="en-US" sz="1600" b="1" i="0" u="none" strike="noStrike" cap="none" normalizeH="0" baseline="-3000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2</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39613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①  </a:t>
                      </a:r>
                      <a:r>
                        <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R(C)=100</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9613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a:t>
                      </a:r>
                      <a:r>
                        <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C←C</a:t>
                      </a:r>
                      <a:r>
                        <a:rPr kumimoji="0" lang="en-US"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*2</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396134">
                <a:tc>
                  <a:txBody>
                    <a:bodyPr/>
                    <a:lstStyle/>
                    <a:p>
                      <a:pPr marL="266700" marR="0" lvl="0" indent="-2667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W</a:t>
                      </a:r>
                      <a:r>
                        <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(C)=200</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r h="39613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defRPr/>
                      </a:pPr>
                      <a:r>
                        <a:rPr kumimoji="0" lang="en-US" altLang="zh-CN"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② </a:t>
                      </a:r>
                      <a:r>
                        <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R(C)=200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4"/>
                  </a:ext>
                </a:extLst>
              </a:tr>
              <a:tr h="83483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③  ROLLBACK</a:t>
                      </a:r>
                    </a:p>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C</a:t>
                      </a:r>
                      <a:r>
                        <a:rPr kumimoji="0" lang="zh-CN" alt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恢复为</a:t>
                      </a:r>
                      <a:r>
                        <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100</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7"/>
                  </a:ext>
                </a:extLst>
              </a:tr>
            </a:tbl>
          </a:graphicData>
        </a:graphic>
      </p:graphicFrame>
      <p:sp>
        <p:nvSpPr>
          <p:cNvPr id="9" name="文本框 8">
            <a:extLst>
              <a:ext uri="{FF2B5EF4-FFF2-40B4-BE49-F238E27FC236}">
                <a16:creationId xmlns:a16="http://schemas.microsoft.com/office/drawing/2014/main" id="{A9CAC2C3-0669-4EED-8F8A-7A94F3F23FF1}"/>
              </a:ext>
            </a:extLst>
          </p:cNvPr>
          <p:cNvSpPr txBox="1"/>
          <p:nvPr/>
        </p:nvSpPr>
        <p:spPr>
          <a:xfrm>
            <a:off x="8880613" y="6260695"/>
            <a:ext cx="1752600" cy="400110"/>
          </a:xfrm>
          <a:prstGeom prst="rect">
            <a:avLst/>
          </a:prstGeom>
          <a:noFill/>
        </p:spPr>
        <p:txBody>
          <a:bodyPr wrap="square" rtlCol="0">
            <a:spAutoFit/>
          </a:bodyPr>
          <a:lstStyle/>
          <a:p>
            <a:pPr algn="ctr"/>
            <a:r>
              <a:rPr lang="zh-CN" altLang="en-US" sz="2000" b="1">
                <a:solidFill>
                  <a:srgbClr val="FF0000"/>
                </a:solidFill>
                <a:latin typeface="微软雅黑" panose="020B0503020204020204" pitchFamily="34" charset="-122"/>
                <a:ea typeface="微软雅黑" panose="020B0503020204020204" pitchFamily="34" charset="-122"/>
              </a:rPr>
              <a:t>示例</a:t>
            </a:r>
          </a:p>
        </p:txBody>
      </p:sp>
    </p:spTree>
    <p:extLst>
      <p:ext uri="{BB962C8B-B14F-4D97-AF65-F5344CB8AC3E}">
        <p14:creationId xmlns:p14="http://schemas.microsoft.com/office/powerpoint/2010/main" val="3705905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DA614-66BB-44FA-8824-43B149688FD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E23BE76-0784-46B7-9EEA-704E12313659}"/>
              </a:ext>
            </a:extLst>
          </p:cNvPr>
          <p:cNvSpPr>
            <a:spLocks noGrp="1"/>
          </p:cNvSpPr>
          <p:nvPr>
            <p:ph idx="1"/>
          </p:nvPr>
        </p:nvSpPr>
        <p:spPr/>
        <p:txBody>
          <a:bodyPr/>
          <a:lstStyle/>
          <a:p>
            <a:r>
              <a:rPr lang="zh-CN" altLang="en-US">
                <a:solidFill>
                  <a:srgbClr val="FF0000"/>
                </a:solidFill>
              </a:rPr>
              <a:t>不可重复读示例：</a:t>
            </a:r>
          </a:p>
        </p:txBody>
      </p:sp>
      <p:sp>
        <p:nvSpPr>
          <p:cNvPr id="4" name="灯片编号占位符 3">
            <a:extLst>
              <a:ext uri="{FF2B5EF4-FFF2-40B4-BE49-F238E27FC236}">
                <a16:creationId xmlns:a16="http://schemas.microsoft.com/office/drawing/2014/main" id="{731FC764-BFCA-4986-9151-47368F01DBFA}"/>
              </a:ext>
            </a:extLst>
          </p:cNvPr>
          <p:cNvSpPr>
            <a:spLocks noGrp="1"/>
          </p:cNvSpPr>
          <p:nvPr>
            <p:ph type="sldNum" sz="quarter" idx="12"/>
          </p:nvPr>
        </p:nvSpPr>
        <p:spPr/>
        <p:txBody>
          <a:bodyPr/>
          <a:lstStyle/>
          <a:p>
            <a:fld id="{E63F6D5D-9733-4D44-9C56-AEFEDD5A4BA7}" type="slidenum">
              <a:rPr lang="en-US" smtClean="0"/>
              <a:pPr/>
              <a:t>12</a:t>
            </a:fld>
            <a:endParaRPr lang="en-US" dirty="0"/>
          </a:p>
        </p:txBody>
      </p:sp>
      <p:graphicFrame>
        <p:nvGraphicFramePr>
          <p:cNvPr id="5" name="Group 4">
            <a:extLst>
              <a:ext uri="{FF2B5EF4-FFF2-40B4-BE49-F238E27FC236}">
                <a16:creationId xmlns:a16="http://schemas.microsoft.com/office/drawing/2014/main" id="{C0A1A4D8-AA1E-4E26-8BE2-E21296BFA136}"/>
              </a:ext>
            </a:extLst>
          </p:cNvPr>
          <p:cNvGraphicFramePr>
            <a:graphicFrameLocks/>
          </p:cNvGraphicFramePr>
          <p:nvPr>
            <p:extLst>
              <p:ext uri="{D42A27DB-BD31-4B8C-83A1-F6EECF244321}">
                <p14:modId xmlns:p14="http://schemas.microsoft.com/office/powerpoint/2010/main" val="400108993"/>
              </p:ext>
            </p:extLst>
          </p:nvPr>
        </p:nvGraphicFramePr>
        <p:xfrm>
          <a:off x="1676400" y="1828800"/>
          <a:ext cx="3886200" cy="4358728"/>
        </p:xfrm>
        <a:graphic>
          <a:graphicData uri="http://schemas.openxmlformats.org/drawingml/2006/table">
            <a:tbl>
              <a:tblPr/>
              <a:tblGrid>
                <a:gridCol w="1943878">
                  <a:extLst>
                    <a:ext uri="{9D8B030D-6E8A-4147-A177-3AD203B41FA5}">
                      <a16:colId xmlns:a16="http://schemas.microsoft.com/office/drawing/2014/main" val="20000"/>
                    </a:ext>
                  </a:extLst>
                </a:gridCol>
                <a:gridCol w="1942322">
                  <a:extLst>
                    <a:ext uri="{9D8B030D-6E8A-4147-A177-3AD203B41FA5}">
                      <a16:colId xmlns:a16="http://schemas.microsoft.com/office/drawing/2014/main" val="20001"/>
                    </a:ext>
                  </a:extLst>
                </a:gridCol>
              </a:tblGrid>
              <a:tr h="333244">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rPr>
                        <a:t>T</a:t>
                      </a:r>
                      <a:r>
                        <a:rPr kumimoji="0" lang="en-US" sz="2000" b="0" i="0" u="none" strike="noStrike" cap="none" normalizeH="0" baseline="-3000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rPr>
                        <a:t>1</a:t>
                      </a:r>
                      <a:endParaRPr kumimoji="0" lang="en-US" sz="2000" b="0"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rPr>
                        <a:t>T</a:t>
                      </a:r>
                      <a:r>
                        <a:rPr kumimoji="0" lang="en-US" sz="2000" b="0" i="0" u="none" strike="noStrike" cap="none" normalizeH="0" baseline="-3000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rPr>
                        <a:t>2</a:t>
                      </a:r>
                      <a:endParaRPr kumimoji="0" lang="en-US" sz="2000" b="0"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481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① R(A)=50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481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R(B)=100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481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a:t>
                      </a:r>
                      <a:r>
                        <a:rPr kumimoji="0" lang="zh-CN" alt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求和</a:t>
                      </a:r>
                      <a:r>
                        <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=150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481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②</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R(B)=100</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481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B←B*2</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481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altLang="zh-CN"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W</a:t>
                      </a:r>
                      <a:r>
                        <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(B)=200</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481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③  R(A)=50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481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R(B)=200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481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a:t>
                      </a:r>
                      <a:r>
                        <a:rPr kumimoji="0" lang="zh-CN" alt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求和</a:t>
                      </a:r>
                      <a:r>
                        <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=250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481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      (</a:t>
                      </a:r>
                      <a:r>
                        <a:rPr kumimoji="0" lang="zh-CN" alt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验算不对</a:t>
                      </a:r>
                      <a:r>
                        <a:rPr kumimoji="0" 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rPr>
                        <a: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6" name="Rectangle 3">
            <a:extLst>
              <a:ext uri="{FF2B5EF4-FFF2-40B4-BE49-F238E27FC236}">
                <a16:creationId xmlns:a16="http://schemas.microsoft.com/office/drawing/2014/main" id="{B21ADFC8-96B2-4AE5-9BB4-7AACC009E430}"/>
              </a:ext>
            </a:extLst>
          </p:cNvPr>
          <p:cNvSpPr txBox="1">
            <a:spLocks noChangeArrowheads="1"/>
          </p:cNvSpPr>
          <p:nvPr/>
        </p:nvSpPr>
        <p:spPr>
          <a:xfrm>
            <a:off x="5715000" y="2362200"/>
            <a:ext cx="5301205" cy="2416168"/>
          </a:xfrm>
          <a:prstGeom prst="rect">
            <a:avLst/>
          </a:prstGeom>
        </p:spPr>
        <p:txBody>
          <a:bodyPr vert="horz" lIns="91440" tIns="45720" rIns="91440" bIns="45720" rtlCol="0">
            <a:normAutofit/>
          </a:bodyPr>
          <a:lstStyle>
            <a:lvl1pPr marL="273050" indent="-273050" algn="l" defTabSz="914400" rtl="0" eaLnBrk="1" latinLnBrk="0" hangingPunct="1">
              <a:lnSpc>
                <a:spcPct val="150000"/>
              </a:lnSpc>
              <a:spcBef>
                <a:spcPct val="20000"/>
              </a:spcBef>
              <a:buClr>
                <a:srgbClr val="0000FF"/>
              </a:buClr>
              <a:buSzPct val="100000"/>
              <a:buFont typeface="Wingdings" pitchFamily="2" charset="2"/>
              <a:buChar char="v"/>
              <a:defRPr sz="2800" b="1" kern="1200" baseline="0">
                <a:solidFill>
                  <a:srgbClr val="0000FF"/>
                </a:solidFill>
                <a:latin typeface="Calibri" panose="020F0502020204030204" pitchFamily="34" charset="0"/>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n"/>
              <a:defRPr sz="2400" kern="1200" baseline="0">
                <a:solidFill>
                  <a:schemeClr val="tx1"/>
                </a:solidFill>
                <a:latin typeface="Calibri" panose="020F0502020204030204" pitchFamily="34" charset="0"/>
                <a:ea typeface="+mj-ea"/>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baseline="0">
                <a:solidFill>
                  <a:schemeClr val="tx1"/>
                </a:solidFill>
                <a:latin typeface="Calibri" panose="020F0502020204030204" pitchFamily="34" charset="0"/>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buFont typeface="Arial" panose="020B0604020202020204" pitchFamily="34" charset="0"/>
              <a:buChar char="•"/>
            </a:pPr>
            <a:r>
              <a:rPr lang="en-US" altLang="zh-CN" sz="2200" b="0" dirty="0">
                <a:solidFill>
                  <a:srgbClr val="990033"/>
                </a:solidFill>
                <a:latin typeface="微软雅黑" panose="020B0503020204020204" pitchFamily="34" charset="-122"/>
                <a:ea typeface="微软雅黑" panose="020B0503020204020204" pitchFamily="34" charset="-122"/>
              </a:rPr>
              <a:t>T</a:t>
            </a:r>
            <a:r>
              <a:rPr lang="en-US" altLang="zh-CN" sz="2200" b="0" baseline="-25000" dirty="0">
                <a:solidFill>
                  <a:srgbClr val="990033"/>
                </a:solidFill>
                <a:latin typeface="微软雅黑" panose="020B0503020204020204" pitchFamily="34" charset="-122"/>
                <a:ea typeface="微软雅黑" panose="020B0503020204020204" pitchFamily="34" charset="-122"/>
              </a:rPr>
              <a:t>1</a:t>
            </a:r>
            <a:r>
              <a:rPr lang="zh-CN" altLang="en-US" sz="2200" b="0" dirty="0">
                <a:solidFill>
                  <a:srgbClr val="990033"/>
                </a:solidFill>
                <a:latin typeface="微软雅黑" panose="020B0503020204020204" pitchFamily="34" charset="-122"/>
                <a:ea typeface="微软雅黑" panose="020B0503020204020204" pitchFamily="34" charset="-122"/>
              </a:rPr>
              <a:t>读取</a:t>
            </a:r>
            <a:r>
              <a:rPr lang="en-US" altLang="zh-CN" sz="2200" b="0" dirty="0">
                <a:solidFill>
                  <a:srgbClr val="990033"/>
                </a:solidFill>
                <a:latin typeface="微软雅黑" panose="020B0503020204020204" pitchFamily="34" charset="-122"/>
                <a:ea typeface="微软雅黑" panose="020B0503020204020204" pitchFamily="34" charset="-122"/>
              </a:rPr>
              <a:t>B=100</a:t>
            </a:r>
            <a:r>
              <a:rPr lang="zh-CN" altLang="en-US" sz="2200" b="0" dirty="0">
                <a:solidFill>
                  <a:srgbClr val="990033"/>
                </a:solidFill>
                <a:latin typeface="微软雅黑" panose="020B0503020204020204" pitchFamily="34" charset="-122"/>
                <a:ea typeface="微软雅黑" panose="020B0503020204020204" pitchFamily="34" charset="-122"/>
              </a:rPr>
              <a:t>进行运算</a:t>
            </a:r>
          </a:p>
          <a:p>
            <a:pPr>
              <a:lnSpc>
                <a:spcPct val="130000"/>
              </a:lnSpc>
              <a:buFont typeface="Arial" panose="020B0604020202020204" pitchFamily="34" charset="0"/>
              <a:buChar char="•"/>
            </a:pPr>
            <a:r>
              <a:rPr lang="en-US" altLang="zh-CN" sz="2200" b="0" dirty="0">
                <a:solidFill>
                  <a:srgbClr val="990033"/>
                </a:solidFill>
                <a:latin typeface="微软雅黑" panose="020B0503020204020204" pitchFamily="34" charset="-122"/>
                <a:ea typeface="微软雅黑" panose="020B0503020204020204" pitchFamily="34" charset="-122"/>
              </a:rPr>
              <a:t>T</a:t>
            </a:r>
            <a:r>
              <a:rPr lang="en-US" altLang="zh-CN" sz="2200" b="0" baseline="-25000" dirty="0">
                <a:solidFill>
                  <a:srgbClr val="990033"/>
                </a:solidFill>
                <a:latin typeface="微软雅黑" panose="020B0503020204020204" pitchFamily="34" charset="-122"/>
                <a:ea typeface="微软雅黑" panose="020B0503020204020204" pitchFamily="34" charset="-122"/>
              </a:rPr>
              <a:t>2</a:t>
            </a:r>
            <a:r>
              <a:rPr lang="zh-CN" altLang="en-US" sz="2200" b="0" dirty="0">
                <a:solidFill>
                  <a:srgbClr val="990033"/>
                </a:solidFill>
                <a:latin typeface="微软雅黑" panose="020B0503020204020204" pitchFamily="34" charset="-122"/>
                <a:ea typeface="微软雅黑" panose="020B0503020204020204" pitchFamily="34" charset="-122"/>
              </a:rPr>
              <a:t>读取同一数据</a:t>
            </a:r>
            <a:r>
              <a:rPr lang="en-US" altLang="zh-CN" sz="2200" b="0" dirty="0">
                <a:solidFill>
                  <a:srgbClr val="990033"/>
                </a:solidFill>
                <a:latin typeface="微软雅黑" panose="020B0503020204020204" pitchFamily="34" charset="-122"/>
                <a:ea typeface="微软雅黑" panose="020B0503020204020204" pitchFamily="34" charset="-122"/>
              </a:rPr>
              <a:t>B</a:t>
            </a:r>
            <a:r>
              <a:rPr lang="zh-CN" altLang="en-US" sz="2200" b="0" dirty="0">
                <a:solidFill>
                  <a:srgbClr val="990033"/>
                </a:solidFill>
                <a:latin typeface="微软雅黑" panose="020B0503020204020204" pitchFamily="34" charset="-122"/>
                <a:ea typeface="微软雅黑" panose="020B0503020204020204" pitchFamily="34" charset="-122"/>
              </a:rPr>
              <a:t>，对其进行修改后将</a:t>
            </a:r>
            <a:r>
              <a:rPr lang="en-US" altLang="zh-CN" sz="2200" b="0" dirty="0">
                <a:solidFill>
                  <a:srgbClr val="990033"/>
                </a:solidFill>
                <a:latin typeface="微软雅黑" panose="020B0503020204020204" pitchFamily="34" charset="-122"/>
                <a:ea typeface="微软雅黑" panose="020B0503020204020204" pitchFamily="34" charset="-122"/>
              </a:rPr>
              <a:t>B=200</a:t>
            </a:r>
            <a:r>
              <a:rPr lang="zh-CN" altLang="en-US" sz="2200" b="0" dirty="0">
                <a:solidFill>
                  <a:srgbClr val="990033"/>
                </a:solidFill>
                <a:latin typeface="微软雅黑" panose="020B0503020204020204" pitchFamily="34" charset="-122"/>
                <a:ea typeface="微软雅黑" panose="020B0503020204020204" pitchFamily="34" charset="-122"/>
              </a:rPr>
              <a:t>写回数据库。</a:t>
            </a:r>
          </a:p>
          <a:p>
            <a:pPr>
              <a:lnSpc>
                <a:spcPct val="130000"/>
              </a:lnSpc>
              <a:buFont typeface="Arial" panose="020B0604020202020204" pitchFamily="34" charset="0"/>
              <a:buChar char="•"/>
            </a:pPr>
            <a:r>
              <a:rPr lang="en-US" altLang="zh-CN" sz="2200" b="0" dirty="0">
                <a:solidFill>
                  <a:srgbClr val="990033"/>
                </a:solidFill>
                <a:latin typeface="微软雅黑" panose="020B0503020204020204" pitchFamily="34" charset="-122"/>
                <a:ea typeface="微软雅黑" panose="020B0503020204020204" pitchFamily="34" charset="-122"/>
              </a:rPr>
              <a:t>T</a:t>
            </a:r>
            <a:r>
              <a:rPr lang="en-US" altLang="zh-CN" sz="2200" b="0" baseline="-25000" dirty="0">
                <a:solidFill>
                  <a:srgbClr val="990033"/>
                </a:solidFill>
                <a:latin typeface="微软雅黑" panose="020B0503020204020204" pitchFamily="34" charset="-122"/>
                <a:ea typeface="微软雅黑" panose="020B0503020204020204" pitchFamily="34" charset="-122"/>
              </a:rPr>
              <a:t>1</a:t>
            </a:r>
            <a:r>
              <a:rPr lang="zh-CN" altLang="en-US" sz="2200" b="0" dirty="0">
                <a:solidFill>
                  <a:srgbClr val="990033"/>
                </a:solidFill>
                <a:latin typeface="微软雅黑" panose="020B0503020204020204" pitchFamily="34" charset="-122"/>
                <a:ea typeface="微软雅黑" panose="020B0503020204020204" pitchFamily="34" charset="-122"/>
              </a:rPr>
              <a:t>为了对读取值校对重读</a:t>
            </a:r>
            <a:r>
              <a:rPr lang="en-US" altLang="zh-CN" sz="2200" b="0" dirty="0">
                <a:solidFill>
                  <a:srgbClr val="990033"/>
                </a:solidFill>
                <a:latin typeface="微软雅黑" panose="020B0503020204020204" pitchFamily="34" charset="-122"/>
                <a:ea typeface="微软雅黑" panose="020B0503020204020204" pitchFamily="34" charset="-122"/>
              </a:rPr>
              <a:t>B</a:t>
            </a:r>
            <a:r>
              <a:rPr lang="zh-CN" altLang="en-US" sz="2200" b="0" dirty="0">
                <a:solidFill>
                  <a:srgbClr val="990033"/>
                </a:solidFill>
                <a:latin typeface="微软雅黑" panose="020B0503020204020204" pitchFamily="34" charset="-122"/>
                <a:ea typeface="微软雅黑" panose="020B0503020204020204" pitchFamily="34" charset="-122"/>
              </a:rPr>
              <a:t>，</a:t>
            </a:r>
            <a:r>
              <a:rPr lang="en-US" altLang="zh-CN" sz="2200" b="0" dirty="0">
                <a:solidFill>
                  <a:srgbClr val="990033"/>
                </a:solidFill>
                <a:latin typeface="微软雅黑" panose="020B0503020204020204" pitchFamily="34" charset="-122"/>
                <a:ea typeface="微软雅黑" panose="020B0503020204020204" pitchFamily="34" charset="-122"/>
              </a:rPr>
              <a:t>B</a:t>
            </a:r>
            <a:r>
              <a:rPr lang="zh-CN" altLang="en-US" sz="2200" b="0" dirty="0">
                <a:solidFill>
                  <a:srgbClr val="990033"/>
                </a:solidFill>
                <a:latin typeface="微软雅黑" panose="020B0503020204020204" pitchFamily="34" charset="-122"/>
                <a:ea typeface="微软雅黑" panose="020B0503020204020204" pitchFamily="34" charset="-122"/>
              </a:rPr>
              <a:t>已为</a:t>
            </a:r>
            <a:r>
              <a:rPr lang="en-US" altLang="zh-CN" sz="2200" b="0" dirty="0">
                <a:solidFill>
                  <a:srgbClr val="990033"/>
                </a:solidFill>
                <a:latin typeface="微软雅黑" panose="020B0503020204020204" pitchFamily="34" charset="-122"/>
                <a:ea typeface="微软雅黑" panose="020B0503020204020204" pitchFamily="34" charset="-122"/>
              </a:rPr>
              <a:t>200</a:t>
            </a:r>
            <a:r>
              <a:rPr lang="zh-CN" altLang="en-US" sz="2200" b="0" dirty="0">
                <a:solidFill>
                  <a:srgbClr val="990033"/>
                </a:solidFill>
                <a:latin typeface="微软雅黑" panose="020B0503020204020204" pitchFamily="34" charset="-122"/>
                <a:ea typeface="微软雅黑" panose="020B0503020204020204" pitchFamily="34" charset="-122"/>
              </a:rPr>
              <a:t>，与第一次读取值不一致 </a:t>
            </a:r>
          </a:p>
        </p:txBody>
      </p:sp>
    </p:spTree>
    <p:extLst>
      <p:ext uri="{BB962C8B-B14F-4D97-AF65-F5344CB8AC3E}">
        <p14:creationId xmlns:p14="http://schemas.microsoft.com/office/powerpoint/2010/main" val="466515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8598CA-B070-4954-BB0B-51BA3A12FAF3}"/>
              </a:ext>
            </a:extLst>
          </p:cNvPr>
          <p:cNvSpPr>
            <a:spLocks noGrp="1"/>
          </p:cNvSpPr>
          <p:nvPr>
            <p:ph type="title"/>
          </p:nvPr>
        </p:nvSpPr>
        <p:spPr/>
        <p:txBody>
          <a:bodyPr/>
          <a:lstStyle/>
          <a:p>
            <a:r>
              <a:rPr lang="zh-CN" altLang="en-US"/>
              <a:t>并发控制的主要技术</a:t>
            </a:r>
          </a:p>
        </p:txBody>
      </p:sp>
      <p:sp>
        <p:nvSpPr>
          <p:cNvPr id="3" name="内容占位符 2">
            <a:extLst>
              <a:ext uri="{FF2B5EF4-FFF2-40B4-BE49-F238E27FC236}">
                <a16:creationId xmlns:a16="http://schemas.microsoft.com/office/drawing/2014/main" id="{BC2E4BB1-4746-4570-9E60-BF72EC849E78}"/>
              </a:ext>
            </a:extLst>
          </p:cNvPr>
          <p:cNvSpPr>
            <a:spLocks noGrp="1"/>
          </p:cNvSpPr>
          <p:nvPr>
            <p:ph idx="1"/>
          </p:nvPr>
        </p:nvSpPr>
        <p:spPr/>
        <p:txBody>
          <a:bodyPr/>
          <a:lstStyle/>
          <a:p>
            <a:r>
              <a:rPr lang="zh-CN" altLang="en-US" sz="2800"/>
              <a:t>并发控制机制就是利用正确的方式调度并发操作，使一个用户事务的执行不受其他事务的干扰，从而避免造成数据的不一致性。</a:t>
            </a:r>
          </a:p>
          <a:p>
            <a:pPr lvl="1"/>
            <a:r>
              <a:rPr lang="zh-CN" altLang="en-US"/>
              <a:t>对数据库的应用有时允许某些不一致性，例如有些统计工作涉及数据量很大，读到一些“脏”数据对统计精度没什么影响，可以降低对一致性的要求以减少系统开销。</a:t>
            </a:r>
          </a:p>
          <a:p>
            <a:endParaRPr lang="en-US" altLang="zh-CN" sz="800"/>
          </a:p>
          <a:p>
            <a:pPr>
              <a:lnSpc>
                <a:spcPct val="120000"/>
              </a:lnSpc>
            </a:pPr>
            <a:r>
              <a:rPr lang="zh-CN" altLang="en-US"/>
              <a:t>主要技术：</a:t>
            </a:r>
            <a:endParaRPr lang="en-US" altLang="zh-CN"/>
          </a:p>
          <a:p>
            <a:pPr lvl="1">
              <a:lnSpc>
                <a:spcPct val="120000"/>
              </a:lnSpc>
            </a:pPr>
            <a:r>
              <a:rPr lang="zh-CN" altLang="en-US">
                <a:solidFill>
                  <a:srgbClr val="FF0000"/>
                </a:solidFill>
              </a:rPr>
              <a:t>封锁</a:t>
            </a:r>
            <a:r>
              <a:rPr lang="en-US" altLang="zh-CN">
                <a:solidFill>
                  <a:srgbClr val="FF0000"/>
                </a:solidFill>
              </a:rPr>
              <a:t>(Locking)</a:t>
            </a:r>
          </a:p>
          <a:p>
            <a:pPr lvl="1">
              <a:lnSpc>
                <a:spcPct val="120000"/>
              </a:lnSpc>
            </a:pPr>
            <a:r>
              <a:rPr lang="zh-CN" altLang="en-US">
                <a:solidFill>
                  <a:srgbClr val="FF0000"/>
                </a:solidFill>
              </a:rPr>
              <a:t>时间戳</a:t>
            </a:r>
            <a:r>
              <a:rPr lang="en-US" altLang="zh-CN">
                <a:solidFill>
                  <a:srgbClr val="FF0000"/>
                </a:solidFill>
              </a:rPr>
              <a:t>(Timestamp)</a:t>
            </a:r>
          </a:p>
          <a:p>
            <a:pPr lvl="1">
              <a:lnSpc>
                <a:spcPct val="120000"/>
              </a:lnSpc>
            </a:pPr>
            <a:r>
              <a:rPr lang="zh-CN" altLang="en-US">
                <a:solidFill>
                  <a:srgbClr val="FF0000"/>
                </a:solidFill>
              </a:rPr>
              <a:t>乐观控制法</a:t>
            </a:r>
          </a:p>
          <a:p>
            <a:pPr lvl="1">
              <a:lnSpc>
                <a:spcPct val="120000"/>
              </a:lnSpc>
            </a:pPr>
            <a:r>
              <a:rPr lang="zh-CN" altLang="en-US">
                <a:solidFill>
                  <a:srgbClr val="FF0000"/>
                </a:solidFill>
              </a:rPr>
              <a:t>多版本并发控制</a:t>
            </a:r>
            <a:r>
              <a:rPr lang="en-US" altLang="zh-CN">
                <a:solidFill>
                  <a:srgbClr val="FF0000"/>
                </a:solidFill>
              </a:rPr>
              <a:t>(MVCC)</a:t>
            </a:r>
            <a:endParaRPr lang="zh-CN" altLang="en-US"/>
          </a:p>
        </p:txBody>
      </p:sp>
      <p:sp>
        <p:nvSpPr>
          <p:cNvPr id="4" name="灯片编号占位符 3">
            <a:extLst>
              <a:ext uri="{FF2B5EF4-FFF2-40B4-BE49-F238E27FC236}">
                <a16:creationId xmlns:a16="http://schemas.microsoft.com/office/drawing/2014/main" id="{A8797EED-E6F6-46B7-99C6-B341CAFF907C}"/>
              </a:ext>
            </a:extLst>
          </p:cNvPr>
          <p:cNvSpPr>
            <a:spLocks noGrp="1"/>
          </p:cNvSpPr>
          <p:nvPr>
            <p:ph type="sldNum" sz="quarter" idx="12"/>
          </p:nvPr>
        </p:nvSpPr>
        <p:spPr/>
        <p:txBody>
          <a:bodyPr/>
          <a:lstStyle/>
          <a:p>
            <a:fld id="{E63F6D5D-9733-4D44-9C56-AEFEDD5A4BA7}" type="slidenum">
              <a:rPr lang="en-US" smtClean="0"/>
              <a:pPr/>
              <a:t>13</a:t>
            </a:fld>
            <a:endParaRPr lang="en-US" dirty="0"/>
          </a:p>
        </p:txBody>
      </p:sp>
    </p:spTree>
    <p:extLst>
      <p:ext uri="{BB962C8B-B14F-4D97-AF65-F5344CB8AC3E}">
        <p14:creationId xmlns:p14="http://schemas.microsoft.com/office/powerpoint/2010/main" val="1611718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84995-ADAC-4521-9122-C6038053C874}"/>
              </a:ext>
            </a:extLst>
          </p:cNvPr>
          <p:cNvSpPr>
            <a:spLocks noGrp="1"/>
          </p:cNvSpPr>
          <p:nvPr>
            <p:ph type="title"/>
          </p:nvPr>
        </p:nvSpPr>
        <p:spPr/>
        <p:txBody>
          <a:bodyPr/>
          <a:lstStyle/>
          <a:p>
            <a:r>
              <a:rPr lang="zh-CN" altLang="en-US" b="1"/>
              <a:t>大纲</a:t>
            </a:r>
          </a:p>
        </p:txBody>
      </p:sp>
      <p:sp>
        <p:nvSpPr>
          <p:cNvPr id="4" name="灯片编号占位符 3">
            <a:extLst>
              <a:ext uri="{FF2B5EF4-FFF2-40B4-BE49-F238E27FC236}">
                <a16:creationId xmlns:a16="http://schemas.microsoft.com/office/drawing/2014/main" id="{03E7E565-BE02-45E8-AA17-D5A85A045138}"/>
              </a:ext>
            </a:extLst>
          </p:cNvPr>
          <p:cNvSpPr>
            <a:spLocks noGrp="1"/>
          </p:cNvSpPr>
          <p:nvPr>
            <p:ph type="sldNum" sz="quarter" idx="12"/>
          </p:nvPr>
        </p:nvSpPr>
        <p:spPr/>
        <p:txBody>
          <a:bodyPr/>
          <a:lstStyle/>
          <a:p>
            <a:fld id="{E63F6D5D-9733-4D44-9C56-AEFEDD5A4BA7}" type="slidenum">
              <a:rPr lang="en-US" smtClean="0"/>
              <a:pPr/>
              <a:t>14</a:t>
            </a:fld>
            <a:endParaRPr lang="en-US" dirty="0"/>
          </a:p>
        </p:txBody>
      </p:sp>
      <p:sp>
        <p:nvSpPr>
          <p:cNvPr id="5" name="内容占位符 4">
            <a:extLst>
              <a:ext uri="{FF2B5EF4-FFF2-40B4-BE49-F238E27FC236}">
                <a16:creationId xmlns:a16="http://schemas.microsoft.com/office/drawing/2014/main" id="{8735FBAC-2E82-4C85-971F-90B34C288A7E}"/>
              </a:ext>
            </a:extLst>
          </p:cNvPr>
          <p:cNvSpPr>
            <a:spLocks noGrp="1"/>
          </p:cNvSpPr>
          <p:nvPr>
            <p:ph idx="1"/>
          </p:nvPr>
        </p:nvSpPr>
        <p:spPr/>
        <p:txBody>
          <a:bodyPr>
            <a:normAutofit/>
          </a:bodyPr>
          <a:lstStyle/>
          <a:p>
            <a:pPr>
              <a:lnSpc>
                <a:spcPct val="100000"/>
              </a:lnSpc>
            </a:pPr>
            <a:r>
              <a:rPr lang="zh-CN" altLang="en-US" b="1">
                <a:solidFill>
                  <a:schemeClr val="bg2">
                    <a:lumMod val="90000"/>
                  </a:schemeClr>
                </a:solidFill>
              </a:rPr>
              <a:t>背景</a:t>
            </a:r>
            <a:endParaRPr lang="en-US" altLang="zh-CN" b="1">
              <a:solidFill>
                <a:schemeClr val="bg2">
                  <a:lumMod val="90000"/>
                </a:schemeClr>
              </a:solidFill>
            </a:endParaRPr>
          </a:p>
          <a:p>
            <a:pPr>
              <a:lnSpc>
                <a:spcPct val="100000"/>
              </a:lnSpc>
            </a:pPr>
            <a:r>
              <a:rPr lang="zh-CN" altLang="en-US" b="1">
                <a:solidFill>
                  <a:schemeClr val="bg2">
                    <a:lumMod val="90000"/>
                  </a:schemeClr>
                </a:solidFill>
              </a:rPr>
              <a:t>并发控制概述</a:t>
            </a:r>
            <a:endParaRPr lang="en-US" altLang="zh-CN" b="1">
              <a:solidFill>
                <a:schemeClr val="bg2">
                  <a:lumMod val="90000"/>
                </a:schemeClr>
              </a:solidFill>
            </a:endParaRPr>
          </a:p>
          <a:p>
            <a:pPr>
              <a:lnSpc>
                <a:spcPct val="100000"/>
              </a:lnSpc>
            </a:pPr>
            <a:r>
              <a:rPr lang="zh-CN" altLang="en-US" b="1">
                <a:solidFill>
                  <a:srgbClr val="FF0000"/>
                </a:solidFill>
              </a:rPr>
              <a:t>封锁</a:t>
            </a:r>
            <a:endParaRPr lang="en-US" altLang="zh-CN" b="1">
              <a:solidFill>
                <a:srgbClr val="FF0000"/>
              </a:solidFill>
            </a:endParaRPr>
          </a:p>
          <a:p>
            <a:pPr>
              <a:lnSpc>
                <a:spcPct val="100000"/>
              </a:lnSpc>
            </a:pPr>
            <a:r>
              <a:rPr lang="zh-CN" altLang="en-US" b="1">
                <a:solidFill>
                  <a:schemeClr val="bg2">
                    <a:lumMod val="90000"/>
                  </a:schemeClr>
                </a:solidFill>
              </a:rPr>
              <a:t>封锁协议</a:t>
            </a:r>
            <a:endParaRPr lang="en-US" altLang="zh-CN" b="1">
              <a:solidFill>
                <a:schemeClr val="bg2">
                  <a:lumMod val="90000"/>
                </a:schemeClr>
              </a:solidFill>
            </a:endParaRPr>
          </a:p>
          <a:p>
            <a:pPr>
              <a:lnSpc>
                <a:spcPct val="100000"/>
              </a:lnSpc>
            </a:pPr>
            <a:r>
              <a:rPr lang="zh-CN" altLang="en-US" b="1">
                <a:solidFill>
                  <a:schemeClr val="bg2">
                    <a:lumMod val="90000"/>
                  </a:schemeClr>
                </a:solidFill>
              </a:rPr>
              <a:t>活锁和死锁</a:t>
            </a:r>
            <a:endParaRPr lang="en-US" altLang="zh-CN" b="1">
              <a:solidFill>
                <a:schemeClr val="bg2">
                  <a:lumMod val="90000"/>
                </a:schemeClr>
              </a:solidFill>
            </a:endParaRPr>
          </a:p>
          <a:p>
            <a:pPr>
              <a:lnSpc>
                <a:spcPct val="100000"/>
              </a:lnSpc>
            </a:pPr>
            <a:r>
              <a:rPr lang="zh-CN" altLang="en-US" b="1">
                <a:solidFill>
                  <a:schemeClr val="bg2">
                    <a:lumMod val="90000"/>
                  </a:schemeClr>
                </a:solidFill>
              </a:rPr>
              <a:t>并发调度的可串行性</a:t>
            </a:r>
            <a:endParaRPr lang="en-US" altLang="zh-CN" b="1">
              <a:solidFill>
                <a:schemeClr val="bg2">
                  <a:lumMod val="90000"/>
                </a:schemeClr>
              </a:solidFill>
            </a:endParaRPr>
          </a:p>
          <a:p>
            <a:pPr>
              <a:lnSpc>
                <a:spcPct val="100000"/>
              </a:lnSpc>
            </a:pPr>
            <a:r>
              <a:rPr lang="zh-CN" altLang="en-US" b="1">
                <a:solidFill>
                  <a:schemeClr val="bg2">
                    <a:lumMod val="90000"/>
                  </a:schemeClr>
                </a:solidFill>
              </a:rPr>
              <a:t>两段锁协议</a:t>
            </a:r>
            <a:endParaRPr lang="en-US" altLang="zh-CN" b="1">
              <a:solidFill>
                <a:schemeClr val="bg2">
                  <a:lumMod val="90000"/>
                </a:schemeClr>
              </a:solidFill>
            </a:endParaRPr>
          </a:p>
          <a:p>
            <a:pPr>
              <a:lnSpc>
                <a:spcPct val="100000"/>
              </a:lnSpc>
            </a:pPr>
            <a:r>
              <a:rPr lang="zh-CN" altLang="en-US" b="1">
                <a:solidFill>
                  <a:schemeClr val="bg2">
                    <a:lumMod val="90000"/>
                  </a:schemeClr>
                </a:solidFill>
              </a:rPr>
              <a:t>封锁的粒度</a:t>
            </a:r>
            <a:endParaRPr lang="en-US" altLang="zh-CN" b="1">
              <a:solidFill>
                <a:schemeClr val="bg2">
                  <a:lumMod val="90000"/>
                </a:schemeClr>
              </a:solidFill>
            </a:endParaRPr>
          </a:p>
          <a:p>
            <a:pPr>
              <a:lnSpc>
                <a:spcPct val="100000"/>
              </a:lnSpc>
            </a:pPr>
            <a:r>
              <a:rPr lang="zh-CN" altLang="en-US" b="1">
                <a:solidFill>
                  <a:schemeClr val="bg2">
                    <a:lumMod val="90000"/>
                  </a:schemeClr>
                </a:solidFill>
              </a:rPr>
              <a:t>本章小结</a:t>
            </a:r>
          </a:p>
        </p:txBody>
      </p:sp>
    </p:spTree>
    <p:extLst>
      <p:ext uri="{BB962C8B-B14F-4D97-AF65-F5344CB8AC3E}">
        <p14:creationId xmlns:p14="http://schemas.microsoft.com/office/powerpoint/2010/main" val="2741148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434A8-F44B-4D25-9744-DFAC255A6AE4}"/>
              </a:ext>
            </a:extLst>
          </p:cNvPr>
          <p:cNvSpPr>
            <a:spLocks noGrp="1"/>
          </p:cNvSpPr>
          <p:nvPr>
            <p:ph type="title"/>
          </p:nvPr>
        </p:nvSpPr>
        <p:spPr/>
        <p:txBody>
          <a:bodyPr/>
          <a:lstStyle/>
          <a:p>
            <a:r>
              <a:rPr lang="zh-CN" altLang="en-US"/>
              <a:t>封锁</a:t>
            </a:r>
          </a:p>
        </p:txBody>
      </p:sp>
      <p:sp>
        <p:nvSpPr>
          <p:cNvPr id="3" name="内容占位符 2">
            <a:extLst>
              <a:ext uri="{FF2B5EF4-FFF2-40B4-BE49-F238E27FC236}">
                <a16:creationId xmlns:a16="http://schemas.microsoft.com/office/drawing/2014/main" id="{CFAA8549-22AE-47A1-BE92-CE89F263B378}"/>
              </a:ext>
            </a:extLst>
          </p:cNvPr>
          <p:cNvSpPr>
            <a:spLocks noGrp="1"/>
          </p:cNvSpPr>
          <p:nvPr>
            <p:ph idx="1"/>
          </p:nvPr>
        </p:nvSpPr>
        <p:spPr/>
        <p:txBody>
          <a:bodyPr>
            <a:normAutofit/>
          </a:bodyPr>
          <a:lstStyle/>
          <a:p>
            <a:r>
              <a:rPr lang="zh-CN" altLang="en-US"/>
              <a:t>封锁是实现并发控制的一个非常重要的技术。</a:t>
            </a:r>
            <a:endParaRPr lang="en-US" altLang="zh-CN"/>
          </a:p>
          <a:p>
            <a:endParaRPr lang="en-US" altLang="zh-CN" sz="800"/>
          </a:p>
          <a:p>
            <a:r>
              <a:rPr lang="zh-CN" altLang="en-US"/>
              <a:t>所谓</a:t>
            </a:r>
            <a:r>
              <a:rPr lang="zh-CN" altLang="en-US" u="sng">
                <a:solidFill>
                  <a:srgbClr val="FF0000"/>
                </a:solidFill>
              </a:rPr>
              <a:t>封锁</a:t>
            </a:r>
            <a:r>
              <a:rPr lang="zh-CN" altLang="en-US"/>
              <a:t>就是</a:t>
            </a:r>
            <a:r>
              <a:rPr lang="zh-CN" altLang="en-US">
                <a:solidFill>
                  <a:srgbClr val="0000CC"/>
                </a:solidFill>
              </a:rPr>
              <a:t>事务</a:t>
            </a:r>
            <a:r>
              <a:rPr lang="en-US" altLang="zh-CN">
                <a:solidFill>
                  <a:srgbClr val="0000CC"/>
                </a:solidFill>
              </a:rPr>
              <a:t>T</a:t>
            </a:r>
            <a:r>
              <a:rPr lang="zh-CN" altLang="en-US">
                <a:solidFill>
                  <a:srgbClr val="0000CC"/>
                </a:solidFill>
              </a:rPr>
              <a:t>在对某个数据对象</a:t>
            </a:r>
            <a:r>
              <a:rPr lang="en-US" altLang="zh-CN">
                <a:solidFill>
                  <a:srgbClr val="0000CC"/>
                </a:solidFill>
              </a:rPr>
              <a:t>(</a:t>
            </a:r>
            <a:r>
              <a:rPr lang="zh-CN" altLang="en-US">
                <a:solidFill>
                  <a:srgbClr val="0000CC"/>
                </a:solidFill>
              </a:rPr>
              <a:t>如表、记录</a:t>
            </a:r>
            <a:r>
              <a:rPr lang="en-US" altLang="zh-CN">
                <a:solidFill>
                  <a:srgbClr val="0000CC"/>
                </a:solidFill>
              </a:rPr>
              <a:t>)</a:t>
            </a:r>
            <a:r>
              <a:rPr lang="zh-CN" altLang="en-US">
                <a:solidFill>
                  <a:srgbClr val="0000CC"/>
                </a:solidFill>
              </a:rPr>
              <a:t>操作之前，先向系统发出请求，对其加锁</a:t>
            </a:r>
            <a:r>
              <a:rPr lang="zh-CN" altLang="en-US"/>
              <a:t>。</a:t>
            </a:r>
            <a:endParaRPr lang="en-US" altLang="zh-CN"/>
          </a:p>
          <a:p>
            <a:pPr lvl="1"/>
            <a:r>
              <a:rPr lang="zh-CN" altLang="en-US" sz="2400"/>
              <a:t>加锁后事务</a:t>
            </a:r>
            <a:r>
              <a:rPr lang="en-US" altLang="zh-CN" sz="2400"/>
              <a:t>T</a:t>
            </a:r>
            <a:r>
              <a:rPr lang="zh-CN" altLang="en-US" sz="2400"/>
              <a:t>就对该数据对象有了一定的控制，在事务</a:t>
            </a:r>
            <a:r>
              <a:rPr lang="en-US" altLang="zh-CN" sz="2400"/>
              <a:t>T</a:t>
            </a:r>
            <a:r>
              <a:rPr lang="zh-CN" altLang="en-US" sz="2400"/>
              <a:t>释放它的锁之前，其它的事务</a:t>
            </a:r>
            <a:r>
              <a:rPr lang="zh-CN" altLang="en-US" sz="2400">
                <a:solidFill>
                  <a:srgbClr val="FF0000"/>
                </a:solidFill>
              </a:rPr>
              <a:t>不能更新此数据对象</a:t>
            </a:r>
            <a:r>
              <a:rPr lang="zh-CN" altLang="en-US" sz="2400"/>
              <a:t>。</a:t>
            </a:r>
            <a:endParaRPr lang="en-US" altLang="zh-CN" sz="2400"/>
          </a:p>
          <a:p>
            <a:pPr lvl="1"/>
            <a:endParaRPr lang="en-US" altLang="zh-CN" sz="800"/>
          </a:p>
          <a:p>
            <a:r>
              <a:rPr lang="zh-CN" altLang="en-US"/>
              <a:t>确切的控制由</a:t>
            </a:r>
            <a:r>
              <a:rPr lang="zh-CN" altLang="en-US" u="sng">
                <a:solidFill>
                  <a:srgbClr val="FF0000"/>
                </a:solidFill>
              </a:rPr>
              <a:t>封锁的类型</a:t>
            </a:r>
            <a:r>
              <a:rPr lang="zh-CN" altLang="en-US"/>
              <a:t>决定。</a:t>
            </a:r>
            <a:endParaRPr lang="en-US" altLang="zh-CN"/>
          </a:p>
          <a:p>
            <a:endParaRPr lang="en-US" altLang="zh-CN" sz="800"/>
          </a:p>
          <a:p>
            <a:r>
              <a:rPr lang="zh-CN" altLang="en-US" u="sng">
                <a:solidFill>
                  <a:srgbClr val="FF0000"/>
                </a:solidFill>
              </a:rPr>
              <a:t>基本的封锁类型</a:t>
            </a:r>
            <a:endParaRPr lang="en-US" altLang="zh-CN" u="sng">
              <a:solidFill>
                <a:srgbClr val="FF0000"/>
              </a:solidFill>
            </a:endParaRPr>
          </a:p>
          <a:p>
            <a:pPr lvl="1"/>
            <a:r>
              <a:rPr lang="zh-CN" altLang="en-US">
                <a:solidFill>
                  <a:srgbClr val="0000FF"/>
                </a:solidFill>
              </a:rPr>
              <a:t>排他锁</a:t>
            </a:r>
            <a:r>
              <a:rPr lang="en-US" altLang="zh-CN">
                <a:solidFill>
                  <a:srgbClr val="0000FF"/>
                </a:solidFill>
              </a:rPr>
              <a:t>(exclusive locks</a:t>
            </a:r>
            <a:r>
              <a:rPr lang="zh-CN" altLang="en-US">
                <a:solidFill>
                  <a:srgbClr val="0000FF"/>
                </a:solidFill>
              </a:rPr>
              <a:t>，简称</a:t>
            </a:r>
            <a:r>
              <a:rPr lang="en-US" altLang="zh-CN">
                <a:solidFill>
                  <a:srgbClr val="0000FF"/>
                </a:solidFill>
              </a:rPr>
              <a:t>X</a:t>
            </a:r>
            <a:r>
              <a:rPr lang="zh-CN" altLang="en-US">
                <a:solidFill>
                  <a:srgbClr val="0000FF"/>
                </a:solidFill>
              </a:rPr>
              <a:t>锁</a:t>
            </a:r>
            <a:r>
              <a:rPr lang="en-US" altLang="zh-CN">
                <a:solidFill>
                  <a:srgbClr val="0000FF"/>
                </a:solidFill>
              </a:rPr>
              <a:t>)</a:t>
            </a:r>
          </a:p>
          <a:p>
            <a:pPr lvl="1"/>
            <a:r>
              <a:rPr lang="zh-CN" altLang="en-US">
                <a:solidFill>
                  <a:srgbClr val="0000FF"/>
                </a:solidFill>
              </a:rPr>
              <a:t>共享锁</a:t>
            </a:r>
            <a:r>
              <a:rPr lang="en-US" altLang="zh-CN">
                <a:solidFill>
                  <a:srgbClr val="0000FF"/>
                </a:solidFill>
              </a:rPr>
              <a:t>(share locks</a:t>
            </a:r>
            <a:r>
              <a:rPr lang="zh-CN" altLang="en-US">
                <a:solidFill>
                  <a:srgbClr val="0000FF"/>
                </a:solidFill>
              </a:rPr>
              <a:t>，简称</a:t>
            </a:r>
            <a:r>
              <a:rPr lang="en-US" altLang="zh-CN">
                <a:solidFill>
                  <a:srgbClr val="0000FF"/>
                </a:solidFill>
              </a:rPr>
              <a:t>S</a:t>
            </a:r>
            <a:r>
              <a:rPr lang="zh-CN" altLang="en-US">
                <a:solidFill>
                  <a:srgbClr val="0000FF"/>
                </a:solidFill>
              </a:rPr>
              <a:t>锁</a:t>
            </a:r>
            <a:r>
              <a:rPr lang="en-US" altLang="zh-CN">
                <a:solidFill>
                  <a:srgbClr val="0000FF"/>
                </a:solidFill>
              </a:rPr>
              <a:t>)</a:t>
            </a:r>
            <a:endParaRPr lang="zh-CN" altLang="en-US"/>
          </a:p>
        </p:txBody>
      </p:sp>
      <p:sp>
        <p:nvSpPr>
          <p:cNvPr id="4" name="灯片编号占位符 3">
            <a:extLst>
              <a:ext uri="{FF2B5EF4-FFF2-40B4-BE49-F238E27FC236}">
                <a16:creationId xmlns:a16="http://schemas.microsoft.com/office/drawing/2014/main" id="{C05F3C4F-1AF0-4CA8-BF19-9D5640FA941D}"/>
              </a:ext>
            </a:extLst>
          </p:cNvPr>
          <p:cNvSpPr>
            <a:spLocks noGrp="1"/>
          </p:cNvSpPr>
          <p:nvPr>
            <p:ph type="sldNum" sz="quarter" idx="12"/>
          </p:nvPr>
        </p:nvSpPr>
        <p:spPr/>
        <p:txBody>
          <a:bodyPr/>
          <a:lstStyle/>
          <a:p>
            <a:fld id="{E63F6D5D-9733-4D44-9C56-AEFEDD5A4BA7}" type="slidenum">
              <a:rPr lang="en-US" smtClean="0"/>
              <a:pPr/>
              <a:t>15</a:t>
            </a:fld>
            <a:endParaRPr lang="en-US" dirty="0"/>
          </a:p>
        </p:txBody>
      </p:sp>
    </p:spTree>
    <p:extLst>
      <p:ext uri="{BB962C8B-B14F-4D97-AF65-F5344CB8AC3E}">
        <p14:creationId xmlns:p14="http://schemas.microsoft.com/office/powerpoint/2010/main" val="3862569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32AC7B-2398-4EBF-B25C-740374B6A20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A123863-634E-4026-9FE6-64303DF208C9}"/>
              </a:ext>
            </a:extLst>
          </p:cNvPr>
          <p:cNvSpPr>
            <a:spLocks noGrp="1"/>
          </p:cNvSpPr>
          <p:nvPr>
            <p:ph idx="1"/>
          </p:nvPr>
        </p:nvSpPr>
        <p:spPr/>
        <p:txBody>
          <a:bodyPr/>
          <a:lstStyle/>
          <a:p>
            <a:r>
              <a:rPr lang="zh-CN" altLang="en-US">
                <a:solidFill>
                  <a:srgbClr val="FF0000"/>
                </a:solidFill>
              </a:rPr>
              <a:t>排他锁</a:t>
            </a:r>
            <a:r>
              <a:rPr lang="en-US" altLang="zh-CN">
                <a:solidFill>
                  <a:srgbClr val="FF0000"/>
                </a:solidFill>
              </a:rPr>
              <a:t>(</a:t>
            </a:r>
            <a:r>
              <a:rPr lang="zh-CN" altLang="en-US">
                <a:solidFill>
                  <a:srgbClr val="FF0000"/>
                </a:solidFill>
              </a:rPr>
              <a:t>写锁</a:t>
            </a:r>
            <a:r>
              <a:rPr lang="en-US" altLang="zh-CN">
                <a:solidFill>
                  <a:srgbClr val="FF0000"/>
                </a:solidFill>
              </a:rPr>
              <a:t>)</a:t>
            </a:r>
            <a:r>
              <a:rPr lang="zh-CN" altLang="en-US">
                <a:solidFill>
                  <a:srgbClr val="FF0000"/>
                </a:solidFill>
              </a:rPr>
              <a:t>与共享锁</a:t>
            </a:r>
            <a:r>
              <a:rPr lang="en-US" altLang="zh-CN">
                <a:solidFill>
                  <a:srgbClr val="FF0000"/>
                </a:solidFill>
              </a:rPr>
              <a:t>(</a:t>
            </a:r>
            <a:r>
              <a:rPr lang="zh-CN" altLang="en-US">
                <a:solidFill>
                  <a:srgbClr val="FF0000"/>
                </a:solidFill>
              </a:rPr>
              <a:t>读锁</a:t>
            </a:r>
            <a:r>
              <a:rPr lang="en-US" altLang="zh-CN">
                <a:solidFill>
                  <a:srgbClr val="FF0000"/>
                </a:solidFill>
              </a:rPr>
              <a:t>)</a:t>
            </a:r>
          </a:p>
          <a:p>
            <a:endParaRPr lang="zh-CN" altLang="en-US"/>
          </a:p>
        </p:txBody>
      </p:sp>
      <p:sp>
        <p:nvSpPr>
          <p:cNvPr id="4" name="灯片编号占位符 3">
            <a:extLst>
              <a:ext uri="{FF2B5EF4-FFF2-40B4-BE49-F238E27FC236}">
                <a16:creationId xmlns:a16="http://schemas.microsoft.com/office/drawing/2014/main" id="{40BA4CB7-A914-4C54-A029-BC24486DFE35}"/>
              </a:ext>
            </a:extLst>
          </p:cNvPr>
          <p:cNvSpPr>
            <a:spLocks noGrp="1"/>
          </p:cNvSpPr>
          <p:nvPr>
            <p:ph type="sldNum" sz="quarter" idx="12"/>
          </p:nvPr>
        </p:nvSpPr>
        <p:spPr/>
        <p:txBody>
          <a:bodyPr/>
          <a:lstStyle/>
          <a:p>
            <a:fld id="{E63F6D5D-9733-4D44-9C56-AEFEDD5A4BA7}" type="slidenum">
              <a:rPr lang="en-US" smtClean="0"/>
              <a:pPr/>
              <a:t>16</a:t>
            </a:fld>
            <a:endParaRPr lang="en-US" dirty="0"/>
          </a:p>
        </p:txBody>
      </p:sp>
      <p:graphicFrame>
        <p:nvGraphicFramePr>
          <p:cNvPr id="5" name="表格 4">
            <a:extLst>
              <a:ext uri="{FF2B5EF4-FFF2-40B4-BE49-F238E27FC236}">
                <a16:creationId xmlns:a16="http://schemas.microsoft.com/office/drawing/2014/main" id="{0D37BD29-763E-48C1-A1C0-FF5738357780}"/>
              </a:ext>
            </a:extLst>
          </p:cNvPr>
          <p:cNvGraphicFramePr>
            <a:graphicFrameLocks noGrp="1"/>
          </p:cNvGraphicFramePr>
          <p:nvPr>
            <p:extLst>
              <p:ext uri="{D42A27DB-BD31-4B8C-83A1-F6EECF244321}">
                <p14:modId xmlns:p14="http://schemas.microsoft.com/office/powerpoint/2010/main" val="3500690780"/>
              </p:ext>
            </p:extLst>
          </p:nvPr>
        </p:nvGraphicFramePr>
        <p:xfrm>
          <a:off x="1219200" y="1929987"/>
          <a:ext cx="8915400" cy="2998026"/>
        </p:xfrm>
        <a:graphic>
          <a:graphicData uri="http://schemas.openxmlformats.org/drawingml/2006/table">
            <a:tbl>
              <a:tblPr firstRow="1" bandRow="1">
                <a:tableStyleId>{8A107856-5554-42FB-B03E-39F5DBC370BA}</a:tableStyleId>
              </a:tblPr>
              <a:tblGrid>
                <a:gridCol w="4457700">
                  <a:extLst>
                    <a:ext uri="{9D8B030D-6E8A-4147-A177-3AD203B41FA5}">
                      <a16:colId xmlns:a16="http://schemas.microsoft.com/office/drawing/2014/main" val="1390570894"/>
                    </a:ext>
                  </a:extLst>
                </a:gridCol>
                <a:gridCol w="4457700">
                  <a:extLst>
                    <a:ext uri="{9D8B030D-6E8A-4147-A177-3AD203B41FA5}">
                      <a16:colId xmlns:a16="http://schemas.microsoft.com/office/drawing/2014/main" val="3931374003"/>
                    </a:ext>
                  </a:extLst>
                </a:gridCol>
              </a:tblGrid>
              <a:tr h="370840">
                <a:tc>
                  <a:txBody>
                    <a:bodyPr/>
                    <a:lstStyle/>
                    <a:p>
                      <a:pPr algn="ctr">
                        <a:lnSpc>
                          <a:spcPct val="120000"/>
                        </a:lnSpc>
                      </a:pPr>
                      <a:r>
                        <a:rPr lang="zh-CN" altLang="en-US" sz="2800">
                          <a:solidFill>
                            <a:srgbClr val="0000FF"/>
                          </a:solidFill>
                          <a:latin typeface="微软雅黑" panose="020B0503020204020204" pitchFamily="34" charset="-122"/>
                          <a:ea typeface="微软雅黑" panose="020B0503020204020204" pitchFamily="34" charset="-122"/>
                        </a:rPr>
                        <a:t>排他锁</a:t>
                      </a:r>
                    </a:p>
                  </a:txBody>
                  <a:tcPr/>
                </a:tc>
                <a:tc>
                  <a:txBody>
                    <a:bodyPr/>
                    <a:lstStyle/>
                    <a:p>
                      <a:pPr algn="ctr">
                        <a:lnSpc>
                          <a:spcPct val="120000"/>
                        </a:lnSpc>
                      </a:pPr>
                      <a:r>
                        <a:rPr lang="zh-CN" altLang="en-US" sz="2800">
                          <a:solidFill>
                            <a:srgbClr val="0000FF"/>
                          </a:solidFill>
                          <a:latin typeface="微软雅黑" panose="020B0503020204020204" pitchFamily="34" charset="-122"/>
                          <a:ea typeface="微软雅黑" panose="020B0503020204020204" pitchFamily="34" charset="-122"/>
                        </a:rPr>
                        <a:t>共享锁</a:t>
                      </a:r>
                    </a:p>
                  </a:txBody>
                  <a:tcPr/>
                </a:tc>
                <a:extLst>
                  <a:ext uri="{0D108BD9-81ED-4DB2-BD59-A6C34878D82A}">
                    <a16:rowId xmlns:a16="http://schemas.microsoft.com/office/drawing/2014/main" val="3500533955"/>
                  </a:ext>
                </a:extLst>
              </a:tr>
              <a:tr h="370840">
                <a:tc>
                  <a:txBody>
                    <a:bodyPr/>
                    <a:lstStyle/>
                    <a:p>
                      <a:pPr marL="285750" indent="-285750">
                        <a:lnSpc>
                          <a:spcPct val="12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若事务</a:t>
                      </a:r>
                      <a:r>
                        <a:rPr lang="en-US" altLang="zh-CN" sz="2000">
                          <a:latin typeface="微软雅黑" panose="020B0503020204020204" pitchFamily="34" charset="-122"/>
                          <a:ea typeface="微软雅黑" panose="020B0503020204020204" pitchFamily="34" charset="-122"/>
                        </a:rPr>
                        <a:t>T</a:t>
                      </a:r>
                      <a:r>
                        <a:rPr lang="zh-CN" altLang="en-US" sz="2000">
                          <a:latin typeface="微软雅黑" panose="020B0503020204020204" pitchFamily="34" charset="-122"/>
                          <a:ea typeface="微软雅黑" panose="020B0503020204020204" pitchFamily="34" charset="-122"/>
                        </a:rPr>
                        <a:t>对数据对象</a:t>
                      </a:r>
                      <a:r>
                        <a:rPr lang="en-US" altLang="zh-CN" sz="2000">
                          <a:latin typeface="微软雅黑" panose="020B0503020204020204" pitchFamily="34" charset="-122"/>
                          <a:ea typeface="微软雅黑" panose="020B0503020204020204" pitchFamily="34" charset="-122"/>
                        </a:rPr>
                        <a:t>A</a:t>
                      </a:r>
                      <a:r>
                        <a:rPr lang="zh-CN" altLang="en-US" sz="2000">
                          <a:solidFill>
                            <a:srgbClr val="FF0000"/>
                          </a:solidFill>
                          <a:latin typeface="微软雅黑" panose="020B0503020204020204" pitchFamily="34" charset="-122"/>
                          <a:ea typeface="微软雅黑" panose="020B0503020204020204" pitchFamily="34" charset="-122"/>
                        </a:rPr>
                        <a:t>加上</a:t>
                      </a:r>
                      <a:r>
                        <a:rPr lang="en-US" altLang="zh-CN" sz="2000">
                          <a:solidFill>
                            <a:srgbClr val="FF0000"/>
                          </a:solidFill>
                          <a:latin typeface="微软雅黑" panose="020B0503020204020204" pitchFamily="34" charset="-122"/>
                          <a:ea typeface="微软雅黑" panose="020B0503020204020204" pitchFamily="34" charset="-122"/>
                        </a:rPr>
                        <a:t>X</a:t>
                      </a:r>
                      <a:r>
                        <a:rPr lang="zh-CN" altLang="en-US" sz="2000">
                          <a:solidFill>
                            <a:srgbClr val="FF0000"/>
                          </a:solidFill>
                          <a:latin typeface="微软雅黑" panose="020B0503020204020204" pitchFamily="34" charset="-122"/>
                          <a:ea typeface="微软雅黑" panose="020B0503020204020204" pitchFamily="34" charset="-122"/>
                        </a:rPr>
                        <a:t>锁</a:t>
                      </a:r>
                      <a:r>
                        <a:rPr lang="zh-CN" altLang="en-US" sz="2000">
                          <a:latin typeface="微软雅黑" panose="020B0503020204020204" pitchFamily="34" charset="-122"/>
                          <a:ea typeface="微软雅黑" panose="020B0503020204020204" pitchFamily="34" charset="-122"/>
                        </a:rPr>
                        <a:t>，则</a:t>
                      </a:r>
                      <a:r>
                        <a:rPr lang="zh-CN" altLang="en-US" sz="2000">
                          <a:solidFill>
                            <a:srgbClr val="FF0000"/>
                          </a:solidFill>
                          <a:latin typeface="微软雅黑" panose="020B0503020204020204" pitchFamily="34" charset="-122"/>
                          <a:ea typeface="微软雅黑" panose="020B0503020204020204" pitchFamily="34" charset="-122"/>
                        </a:rPr>
                        <a:t>只允许</a:t>
                      </a:r>
                      <a:r>
                        <a:rPr lang="en-US" altLang="zh-CN" sz="2000">
                          <a:solidFill>
                            <a:srgbClr val="FF0000"/>
                          </a:solidFill>
                          <a:latin typeface="微软雅黑" panose="020B0503020204020204" pitchFamily="34" charset="-122"/>
                          <a:ea typeface="微软雅黑" panose="020B0503020204020204" pitchFamily="34" charset="-122"/>
                        </a:rPr>
                        <a:t>T</a:t>
                      </a:r>
                      <a:r>
                        <a:rPr lang="zh-CN" altLang="en-US" sz="2000">
                          <a:solidFill>
                            <a:srgbClr val="FF0000"/>
                          </a:solidFill>
                          <a:latin typeface="微软雅黑" panose="020B0503020204020204" pitchFamily="34" charset="-122"/>
                          <a:ea typeface="微软雅黑" panose="020B0503020204020204" pitchFamily="34" charset="-122"/>
                        </a:rPr>
                        <a:t>读取和修改</a:t>
                      </a:r>
                      <a:r>
                        <a:rPr lang="en-US" altLang="zh-CN" sz="2000">
                          <a:solidFill>
                            <a:srgbClr val="FF0000"/>
                          </a:solidFill>
                          <a:latin typeface="微软雅黑" panose="020B0503020204020204" pitchFamily="34" charset="-122"/>
                          <a:ea typeface="微软雅黑" panose="020B0503020204020204" pitchFamily="34" charset="-122"/>
                        </a:rPr>
                        <a:t>A</a:t>
                      </a:r>
                      <a:r>
                        <a:rPr lang="zh-CN" altLang="en-US" sz="2000">
                          <a:latin typeface="微软雅黑" panose="020B0503020204020204" pitchFamily="34" charset="-122"/>
                          <a:ea typeface="微软雅黑" panose="020B0503020204020204" pitchFamily="34" charset="-122"/>
                        </a:rPr>
                        <a:t>，其它</a:t>
                      </a:r>
                      <a:r>
                        <a:rPr lang="zh-CN" altLang="en-US" sz="2000">
                          <a:solidFill>
                            <a:srgbClr val="FF0000"/>
                          </a:solidFill>
                          <a:latin typeface="微软雅黑" panose="020B0503020204020204" pitchFamily="34" charset="-122"/>
                          <a:ea typeface="微软雅黑" panose="020B0503020204020204" pitchFamily="34" charset="-122"/>
                        </a:rPr>
                        <a:t>任何事务都不能再对</a:t>
                      </a:r>
                      <a:r>
                        <a:rPr lang="en-US" altLang="zh-CN" sz="2000">
                          <a:solidFill>
                            <a:srgbClr val="FF0000"/>
                          </a:solidFill>
                          <a:latin typeface="微软雅黑" panose="020B0503020204020204" pitchFamily="34" charset="-122"/>
                          <a:ea typeface="微软雅黑" panose="020B0503020204020204" pitchFamily="34" charset="-122"/>
                        </a:rPr>
                        <a:t>A</a:t>
                      </a:r>
                      <a:r>
                        <a:rPr lang="zh-CN" altLang="en-US" sz="2000">
                          <a:solidFill>
                            <a:srgbClr val="FF0000"/>
                          </a:solidFill>
                          <a:latin typeface="微软雅黑" panose="020B0503020204020204" pitchFamily="34" charset="-122"/>
                          <a:ea typeface="微软雅黑" panose="020B0503020204020204" pitchFamily="34" charset="-122"/>
                        </a:rPr>
                        <a:t>加任何类型的锁</a:t>
                      </a:r>
                      <a:r>
                        <a:rPr lang="zh-CN" altLang="en-US" sz="2000">
                          <a:latin typeface="微软雅黑" panose="020B0503020204020204" pitchFamily="34" charset="-122"/>
                          <a:ea typeface="微软雅黑" panose="020B0503020204020204" pitchFamily="34" charset="-122"/>
                        </a:rPr>
                        <a:t>，直到</a:t>
                      </a:r>
                      <a:r>
                        <a:rPr lang="en-US" altLang="zh-CN" sz="2000">
                          <a:latin typeface="微软雅黑" panose="020B0503020204020204" pitchFamily="34" charset="-122"/>
                          <a:ea typeface="微软雅黑" panose="020B0503020204020204" pitchFamily="34" charset="-122"/>
                        </a:rPr>
                        <a:t>T</a:t>
                      </a:r>
                      <a:r>
                        <a:rPr lang="zh-CN" altLang="en-US" sz="2000">
                          <a:latin typeface="微软雅黑" panose="020B0503020204020204" pitchFamily="34" charset="-122"/>
                          <a:ea typeface="微软雅黑" panose="020B0503020204020204" pitchFamily="34" charset="-122"/>
                        </a:rPr>
                        <a:t>释放</a:t>
                      </a:r>
                      <a:r>
                        <a:rPr lang="en-US" altLang="zh-CN" sz="2000">
                          <a:latin typeface="微软雅黑" panose="020B0503020204020204" pitchFamily="34" charset="-122"/>
                          <a:ea typeface="微软雅黑" panose="020B0503020204020204" pitchFamily="34" charset="-122"/>
                        </a:rPr>
                        <a:t>A</a:t>
                      </a:r>
                      <a:r>
                        <a:rPr lang="zh-CN" altLang="en-US" sz="2000">
                          <a:latin typeface="微软雅黑" panose="020B0503020204020204" pitchFamily="34" charset="-122"/>
                          <a:ea typeface="微软雅黑" panose="020B0503020204020204" pitchFamily="34" charset="-122"/>
                        </a:rPr>
                        <a:t>上的锁。</a:t>
                      </a:r>
                      <a:endParaRPr lang="en-US" altLang="zh-CN" sz="200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endParaRPr lang="zh-CN" altLang="en-US" sz="100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保证其他事务在</a:t>
                      </a:r>
                      <a:r>
                        <a:rPr lang="en-US" altLang="zh-CN" sz="2000">
                          <a:latin typeface="微软雅黑" panose="020B0503020204020204" pitchFamily="34" charset="-122"/>
                          <a:ea typeface="微软雅黑" panose="020B0503020204020204" pitchFamily="34" charset="-122"/>
                        </a:rPr>
                        <a:t>T</a:t>
                      </a:r>
                      <a:r>
                        <a:rPr lang="zh-CN" altLang="en-US" sz="2000">
                          <a:latin typeface="微软雅黑" panose="020B0503020204020204" pitchFamily="34" charset="-122"/>
                          <a:ea typeface="微软雅黑" panose="020B0503020204020204" pitchFamily="34" charset="-122"/>
                        </a:rPr>
                        <a:t>释放</a:t>
                      </a:r>
                      <a:r>
                        <a:rPr lang="en-US" altLang="zh-CN" sz="2000">
                          <a:latin typeface="微软雅黑" panose="020B0503020204020204" pitchFamily="34" charset="-122"/>
                          <a:ea typeface="微软雅黑" panose="020B0503020204020204" pitchFamily="34" charset="-122"/>
                        </a:rPr>
                        <a:t>A</a:t>
                      </a:r>
                      <a:r>
                        <a:rPr lang="zh-CN" altLang="en-US" sz="2000">
                          <a:latin typeface="微软雅黑" panose="020B0503020204020204" pitchFamily="34" charset="-122"/>
                          <a:ea typeface="微软雅黑" panose="020B0503020204020204" pitchFamily="34" charset="-122"/>
                        </a:rPr>
                        <a:t>上的锁之前不能再读取和修改</a:t>
                      </a:r>
                      <a:r>
                        <a:rPr lang="en-US" altLang="zh-CN" sz="2000">
                          <a:latin typeface="微软雅黑" panose="020B0503020204020204" pitchFamily="34" charset="-122"/>
                          <a:ea typeface="微软雅黑" panose="020B0503020204020204" pitchFamily="34" charset="-122"/>
                        </a:rPr>
                        <a:t>A</a:t>
                      </a:r>
                      <a:r>
                        <a:rPr lang="zh-CN" altLang="en-US" sz="2000">
                          <a:latin typeface="微软雅黑" panose="020B0503020204020204" pitchFamily="34" charset="-122"/>
                          <a:ea typeface="微软雅黑" panose="020B0503020204020204" pitchFamily="34" charset="-122"/>
                        </a:rPr>
                        <a:t>。</a:t>
                      </a:r>
                    </a:p>
                  </a:txBody>
                  <a:tcPr/>
                </a:tc>
                <a:tc>
                  <a:txBody>
                    <a:bodyPr/>
                    <a:lstStyle/>
                    <a:p>
                      <a:pPr marL="285750" indent="-285750">
                        <a:lnSpc>
                          <a:spcPct val="12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若事务</a:t>
                      </a:r>
                      <a:r>
                        <a:rPr lang="en-US" altLang="zh-CN" sz="2000">
                          <a:latin typeface="微软雅黑" panose="020B0503020204020204" pitchFamily="34" charset="-122"/>
                          <a:ea typeface="微软雅黑" panose="020B0503020204020204" pitchFamily="34" charset="-122"/>
                        </a:rPr>
                        <a:t>T</a:t>
                      </a:r>
                      <a:r>
                        <a:rPr lang="zh-CN" altLang="en-US" sz="2000">
                          <a:latin typeface="微软雅黑" panose="020B0503020204020204" pitchFamily="34" charset="-122"/>
                          <a:ea typeface="微软雅黑" panose="020B0503020204020204" pitchFamily="34" charset="-122"/>
                        </a:rPr>
                        <a:t>对数据对象</a:t>
                      </a:r>
                      <a:r>
                        <a:rPr lang="en-US" altLang="zh-CN" sz="2000">
                          <a:latin typeface="微软雅黑" panose="020B0503020204020204" pitchFamily="34" charset="-122"/>
                          <a:ea typeface="微软雅黑" panose="020B0503020204020204" pitchFamily="34" charset="-122"/>
                        </a:rPr>
                        <a:t>A</a:t>
                      </a:r>
                      <a:r>
                        <a:rPr lang="zh-CN" altLang="en-US" sz="2000">
                          <a:solidFill>
                            <a:srgbClr val="FF0000"/>
                          </a:solidFill>
                          <a:latin typeface="微软雅黑" panose="020B0503020204020204" pitchFamily="34" charset="-122"/>
                          <a:ea typeface="微软雅黑" panose="020B0503020204020204" pitchFamily="34" charset="-122"/>
                        </a:rPr>
                        <a:t>加上</a:t>
                      </a:r>
                      <a:r>
                        <a:rPr lang="en-US" altLang="zh-CN" sz="2000">
                          <a:solidFill>
                            <a:srgbClr val="FF0000"/>
                          </a:solidFill>
                          <a:latin typeface="微软雅黑" panose="020B0503020204020204" pitchFamily="34" charset="-122"/>
                          <a:ea typeface="微软雅黑" panose="020B0503020204020204" pitchFamily="34" charset="-122"/>
                        </a:rPr>
                        <a:t>S</a:t>
                      </a:r>
                      <a:r>
                        <a:rPr lang="zh-CN" altLang="en-US" sz="2000">
                          <a:solidFill>
                            <a:srgbClr val="FF0000"/>
                          </a:solidFill>
                          <a:latin typeface="微软雅黑" panose="020B0503020204020204" pitchFamily="34" charset="-122"/>
                          <a:ea typeface="微软雅黑" panose="020B0503020204020204" pitchFamily="34" charset="-122"/>
                        </a:rPr>
                        <a:t>锁</a:t>
                      </a:r>
                      <a:r>
                        <a:rPr lang="zh-CN" altLang="en-US" sz="2000">
                          <a:latin typeface="微软雅黑" panose="020B0503020204020204" pitchFamily="34" charset="-122"/>
                          <a:ea typeface="微软雅黑" panose="020B0503020204020204" pitchFamily="34" charset="-122"/>
                        </a:rPr>
                        <a:t>，则事务</a:t>
                      </a:r>
                      <a:r>
                        <a:rPr lang="en-US" altLang="zh-CN" sz="2000">
                          <a:latin typeface="微软雅黑" panose="020B0503020204020204" pitchFamily="34" charset="-122"/>
                          <a:ea typeface="微软雅黑" panose="020B0503020204020204" pitchFamily="34" charset="-122"/>
                        </a:rPr>
                        <a:t>T</a:t>
                      </a:r>
                      <a:r>
                        <a:rPr lang="zh-CN" altLang="en-US" sz="2000">
                          <a:solidFill>
                            <a:srgbClr val="FF0000"/>
                          </a:solidFill>
                          <a:latin typeface="微软雅黑" panose="020B0503020204020204" pitchFamily="34" charset="-122"/>
                          <a:ea typeface="微软雅黑" panose="020B0503020204020204" pitchFamily="34" charset="-122"/>
                        </a:rPr>
                        <a:t>可以读</a:t>
                      </a:r>
                      <a:r>
                        <a:rPr lang="en-US" altLang="zh-CN" sz="2000">
                          <a:solidFill>
                            <a:srgbClr val="FF0000"/>
                          </a:solidFill>
                          <a:latin typeface="微软雅黑" panose="020B0503020204020204" pitchFamily="34" charset="-122"/>
                          <a:ea typeface="微软雅黑" panose="020B0503020204020204" pitchFamily="34" charset="-122"/>
                        </a:rPr>
                        <a:t>A</a:t>
                      </a:r>
                      <a:r>
                        <a:rPr lang="zh-CN" altLang="en-US" sz="2000">
                          <a:solidFill>
                            <a:srgbClr val="FF0000"/>
                          </a:solidFill>
                          <a:latin typeface="微软雅黑" panose="020B0503020204020204" pitchFamily="34" charset="-122"/>
                          <a:ea typeface="微软雅黑" panose="020B0503020204020204" pitchFamily="34" charset="-122"/>
                        </a:rPr>
                        <a:t>但不能修改</a:t>
                      </a:r>
                      <a:r>
                        <a:rPr lang="en-US" altLang="zh-CN" sz="2000">
                          <a:solidFill>
                            <a:srgbClr val="FF0000"/>
                          </a:solidFill>
                          <a:latin typeface="微软雅黑" panose="020B0503020204020204" pitchFamily="34" charset="-122"/>
                          <a:ea typeface="微软雅黑" panose="020B0503020204020204" pitchFamily="34" charset="-122"/>
                        </a:rPr>
                        <a:t>A</a:t>
                      </a:r>
                      <a:r>
                        <a:rPr lang="zh-CN" altLang="en-US" sz="2000">
                          <a:latin typeface="微软雅黑" panose="020B0503020204020204" pitchFamily="34" charset="-122"/>
                          <a:ea typeface="微软雅黑" panose="020B0503020204020204" pitchFamily="34" charset="-122"/>
                        </a:rPr>
                        <a:t>，其它事务</a:t>
                      </a:r>
                      <a:r>
                        <a:rPr lang="zh-CN" altLang="en-US" sz="2000">
                          <a:solidFill>
                            <a:srgbClr val="FF0000"/>
                          </a:solidFill>
                          <a:latin typeface="微软雅黑" panose="020B0503020204020204" pitchFamily="34" charset="-122"/>
                          <a:ea typeface="微软雅黑" panose="020B0503020204020204" pitchFamily="34" charset="-122"/>
                        </a:rPr>
                        <a:t>只能再对</a:t>
                      </a:r>
                      <a:r>
                        <a:rPr lang="en-US" altLang="zh-CN" sz="2000">
                          <a:solidFill>
                            <a:srgbClr val="FF0000"/>
                          </a:solidFill>
                          <a:latin typeface="微软雅黑" panose="020B0503020204020204" pitchFamily="34" charset="-122"/>
                          <a:ea typeface="微软雅黑" panose="020B0503020204020204" pitchFamily="34" charset="-122"/>
                        </a:rPr>
                        <a:t>A</a:t>
                      </a:r>
                      <a:r>
                        <a:rPr lang="zh-CN" altLang="en-US" sz="2000">
                          <a:solidFill>
                            <a:srgbClr val="FF0000"/>
                          </a:solidFill>
                          <a:latin typeface="微软雅黑" panose="020B0503020204020204" pitchFamily="34" charset="-122"/>
                          <a:ea typeface="微软雅黑" panose="020B0503020204020204" pitchFamily="34" charset="-122"/>
                        </a:rPr>
                        <a:t>加</a:t>
                      </a:r>
                      <a:r>
                        <a:rPr lang="en-US" altLang="zh-CN" sz="2000">
                          <a:solidFill>
                            <a:srgbClr val="FF0000"/>
                          </a:solidFill>
                          <a:latin typeface="微软雅黑" panose="020B0503020204020204" pitchFamily="34" charset="-122"/>
                          <a:ea typeface="微软雅黑" panose="020B0503020204020204" pitchFamily="34" charset="-122"/>
                        </a:rPr>
                        <a:t>S</a:t>
                      </a:r>
                      <a:r>
                        <a:rPr lang="zh-CN" altLang="en-US" sz="2000">
                          <a:solidFill>
                            <a:srgbClr val="FF0000"/>
                          </a:solidFill>
                          <a:latin typeface="微软雅黑" panose="020B0503020204020204" pitchFamily="34" charset="-122"/>
                          <a:ea typeface="微软雅黑" panose="020B0503020204020204" pitchFamily="34" charset="-122"/>
                        </a:rPr>
                        <a:t>锁</a:t>
                      </a:r>
                      <a:r>
                        <a:rPr lang="zh-CN" altLang="en-US" sz="2000">
                          <a:latin typeface="微软雅黑" panose="020B0503020204020204" pitchFamily="34" charset="-122"/>
                          <a:ea typeface="微软雅黑" panose="020B0503020204020204" pitchFamily="34" charset="-122"/>
                        </a:rPr>
                        <a:t>，而</a:t>
                      </a:r>
                      <a:r>
                        <a:rPr lang="zh-CN" altLang="en-US" sz="2000">
                          <a:solidFill>
                            <a:srgbClr val="FF0000"/>
                          </a:solidFill>
                          <a:latin typeface="微软雅黑" panose="020B0503020204020204" pitchFamily="34" charset="-122"/>
                          <a:ea typeface="微软雅黑" panose="020B0503020204020204" pitchFamily="34" charset="-122"/>
                        </a:rPr>
                        <a:t>不能加</a:t>
                      </a:r>
                      <a:r>
                        <a:rPr lang="en-US" altLang="zh-CN" sz="2000">
                          <a:solidFill>
                            <a:srgbClr val="FF0000"/>
                          </a:solidFill>
                          <a:latin typeface="微软雅黑" panose="020B0503020204020204" pitchFamily="34" charset="-122"/>
                          <a:ea typeface="微软雅黑" panose="020B0503020204020204" pitchFamily="34" charset="-122"/>
                        </a:rPr>
                        <a:t>X</a:t>
                      </a:r>
                      <a:r>
                        <a:rPr lang="zh-CN" altLang="en-US" sz="2000">
                          <a:solidFill>
                            <a:srgbClr val="FF0000"/>
                          </a:solidFill>
                          <a:latin typeface="微软雅黑" panose="020B0503020204020204" pitchFamily="34" charset="-122"/>
                          <a:ea typeface="微软雅黑" panose="020B0503020204020204" pitchFamily="34" charset="-122"/>
                        </a:rPr>
                        <a:t>锁</a:t>
                      </a:r>
                      <a:r>
                        <a:rPr lang="zh-CN" altLang="en-US" sz="2000">
                          <a:latin typeface="微软雅黑" panose="020B0503020204020204" pitchFamily="34" charset="-122"/>
                          <a:ea typeface="微软雅黑" panose="020B0503020204020204" pitchFamily="34" charset="-122"/>
                        </a:rPr>
                        <a:t>，直到</a:t>
                      </a:r>
                      <a:r>
                        <a:rPr lang="en-US" altLang="zh-CN" sz="2000">
                          <a:latin typeface="微软雅黑" panose="020B0503020204020204" pitchFamily="34" charset="-122"/>
                          <a:ea typeface="微软雅黑" panose="020B0503020204020204" pitchFamily="34" charset="-122"/>
                        </a:rPr>
                        <a:t>T</a:t>
                      </a:r>
                      <a:r>
                        <a:rPr lang="zh-CN" altLang="en-US" sz="2000">
                          <a:latin typeface="微软雅黑" panose="020B0503020204020204" pitchFamily="34" charset="-122"/>
                          <a:ea typeface="微软雅黑" panose="020B0503020204020204" pitchFamily="34" charset="-122"/>
                        </a:rPr>
                        <a:t>释放</a:t>
                      </a:r>
                      <a:r>
                        <a:rPr lang="en-US" altLang="zh-CN" sz="2000">
                          <a:latin typeface="微软雅黑" panose="020B0503020204020204" pitchFamily="34" charset="-122"/>
                          <a:ea typeface="微软雅黑" panose="020B0503020204020204" pitchFamily="34" charset="-122"/>
                        </a:rPr>
                        <a:t>A</a:t>
                      </a:r>
                      <a:r>
                        <a:rPr lang="zh-CN" altLang="en-US" sz="2000">
                          <a:latin typeface="微软雅黑" panose="020B0503020204020204" pitchFamily="34" charset="-122"/>
                          <a:ea typeface="微软雅黑" panose="020B0503020204020204" pitchFamily="34" charset="-122"/>
                        </a:rPr>
                        <a:t>上的</a:t>
                      </a:r>
                      <a:r>
                        <a:rPr lang="en-US" altLang="zh-CN" sz="2000">
                          <a:latin typeface="微软雅黑" panose="020B0503020204020204" pitchFamily="34" charset="-122"/>
                          <a:ea typeface="微软雅黑" panose="020B0503020204020204" pitchFamily="34" charset="-122"/>
                        </a:rPr>
                        <a:t>S</a:t>
                      </a:r>
                      <a:r>
                        <a:rPr lang="zh-CN" altLang="en-US" sz="2000">
                          <a:latin typeface="微软雅黑" panose="020B0503020204020204" pitchFamily="34" charset="-122"/>
                          <a:ea typeface="微软雅黑" panose="020B0503020204020204" pitchFamily="34" charset="-122"/>
                        </a:rPr>
                        <a:t>锁。</a:t>
                      </a:r>
                      <a:endParaRPr lang="en-US" altLang="zh-CN" sz="200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endParaRPr lang="zh-CN" altLang="en-US" sz="100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保证其他事务可以读</a:t>
                      </a:r>
                      <a:r>
                        <a:rPr lang="en-US" altLang="zh-CN" sz="2000">
                          <a:latin typeface="微软雅黑" panose="020B0503020204020204" pitchFamily="34" charset="-122"/>
                          <a:ea typeface="微软雅黑" panose="020B0503020204020204" pitchFamily="34" charset="-122"/>
                        </a:rPr>
                        <a:t>A</a:t>
                      </a:r>
                      <a:r>
                        <a:rPr lang="zh-CN" altLang="en-US" sz="2000">
                          <a:latin typeface="微软雅黑" panose="020B0503020204020204" pitchFamily="34" charset="-122"/>
                          <a:ea typeface="微软雅黑" panose="020B0503020204020204" pitchFamily="34" charset="-122"/>
                        </a:rPr>
                        <a:t>，但在</a:t>
                      </a:r>
                      <a:r>
                        <a:rPr lang="en-US" altLang="zh-CN" sz="2000">
                          <a:latin typeface="微软雅黑" panose="020B0503020204020204" pitchFamily="34" charset="-122"/>
                          <a:ea typeface="微软雅黑" panose="020B0503020204020204" pitchFamily="34" charset="-122"/>
                        </a:rPr>
                        <a:t>T</a:t>
                      </a:r>
                      <a:r>
                        <a:rPr lang="zh-CN" altLang="en-US" sz="2000">
                          <a:latin typeface="微软雅黑" panose="020B0503020204020204" pitchFamily="34" charset="-122"/>
                          <a:ea typeface="微软雅黑" panose="020B0503020204020204" pitchFamily="34" charset="-122"/>
                        </a:rPr>
                        <a:t>释放</a:t>
                      </a:r>
                      <a:r>
                        <a:rPr lang="en-US" altLang="zh-CN" sz="2000">
                          <a:latin typeface="微软雅黑" panose="020B0503020204020204" pitchFamily="34" charset="-122"/>
                          <a:ea typeface="微软雅黑" panose="020B0503020204020204" pitchFamily="34" charset="-122"/>
                        </a:rPr>
                        <a:t>A</a:t>
                      </a:r>
                      <a:r>
                        <a:rPr lang="zh-CN" altLang="en-US" sz="2000">
                          <a:latin typeface="微软雅黑" panose="020B0503020204020204" pitchFamily="34" charset="-122"/>
                          <a:ea typeface="微软雅黑" panose="020B0503020204020204" pitchFamily="34" charset="-122"/>
                        </a:rPr>
                        <a:t>上的</a:t>
                      </a:r>
                      <a:r>
                        <a:rPr lang="en-US" altLang="zh-CN" sz="2000">
                          <a:latin typeface="微软雅黑" panose="020B0503020204020204" pitchFamily="34" charset="-122"/>
                          <a:ea typeface="微软雅黑" panose="020B0503020204020204" pitchFamily="34" charset="-122"/>
                        </a:rPr>
                        <a:t>S</a:t>
                      </a:r>
                      <a:r>
                        <a:rPr lang="zh-CN" altLang="en-US" sz="2000">
                          <a:latin typeface="微软雅黑" panose="020B0503020204020204" pitchFamily="34" charset="-122"/>
                          <a:ea typeface="微软雅黑" panose="020B0503020204020204" pitchFamily="34" charset="-122"/>
                        </a:rPr>
                        <a:t>锁之前不能对</a:t>
                      </a:r>
                      <a:r>
                        <a:rPr lang="en-US" altLang="zh-CN" sz="2000">
                          <a:latin typeface="微软雅黑" panose="020B0503020204020204" pitchFamily="34" charset="-122"/>
                          <a:ea typeface="微软雅黑" panose="020B0503020204020204" pitchFamily="34" charset="-122"/>
                        </a:rPr>
                        <a:t>A</a:t>
                      </a:r>
                      <a:r>
                        <a:rPr lang="zh-CN" altLang="en-US" sz="2000">
                          <a:latin typeface="微软雅黑" panose="020B0503020204020204" pitchFamily="34" charset="-122"/>
                          <a:ea typeface="微软雅黑" panose="020B0503020204020204" pitchFamily="34" charset="-122"/>
                        </a:rPr>
                        <a:t>做任何修改。</a:t>
                      </a:r>
                    </a:p>
                  </a:txBody>
                  <a:tcPr/>
                </a:tc>
                <a:extLst>
                  <a:ext uri="{0D108BD9-81ED-4DB2-BD59-A6C34878D82A}">
                    <a16:rowId xmlns:a16="http://schemas.microsoft.com/office/drawing/2014/main" val="3315717270"/>
                  </a:ext>
                </a:extLst>
              </a:tr>
            </a:tbl>
          </a:graphicData>
        </a:graphic>
      </p:graphicFrame>
    </p:spTree>
    <p:extLst>
      <p:ext uri="{BB962C8B-B14F-4D97-AF65-F5344CB8AC3E}">
        <p14:creationId xmlns:p14="http://schemas.microsoft.com/office/powerpoint/2010/main" val="146515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B26081-4BCE-4467-AA03-5488E865C23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3FE1248-6FB7-41BC-AFB6-A52CCAEC6041}"/>
              </a:ext>
            </a:extLst>
          </p:cNvPr>
          <p:cNvSpPr>
            <a:spLocks noGrp="1"/>
          </p:cNvSpPr>
          <p:nvPr>
            <p:ph idx="1"/>
          </p:nvPr>
        </p:nvSpPr>
        <p:spPr/>
        <p:txBody>
          <a:bodyPr/>
          <a:lstStyle/>
          <a:p>
            <a:r>
              <a:rPr lang="zh-CN" altLang="en-US">
                <a:solidFill>
                  <a:srgbClr val="FF0000"/>
                </a:solidFill>
              </a:rPr>
              <a:t>锁的相容矩阵</a:t>
            </a:r>
            <a:r>
              <a:rPr lang="en-US" altLang="zh-CN">
                <a:solidFill>
                  <a:srgbClr val="FF0000"/>
                </a:solidFill>
              </a:rPr>
              <a:t>(compatibility matrix)</a:t>
            </a:r>
            <a:endParaRPr lang="zh-CN" altLang="en-US">
              <a:solidFill>
                <a:srgbClr val="FF0000"/>
              </a:solidFill>
            </a:endParaRPr>
          </a:p>
          <a:p>
            <a:pPr lvl="1"/>
            <a:r>
              <a:rPr lang="zh-CN" altLang="en-US"/>
              <a:t>用于表示排他锁和共享锁的控制方式</a:t>
            </a:r>
          </a:p>
        </p:txBody>
      </p:sp>
      <p:sp>
        <p:nvSpPr>
          <p:cNvPr id="4" name="灯片编号占位符 3">
            <a:extLst>
              <a:ext uri="{FF2B5EF4-FFF2-40B4-BE49-F238E27FC236}">
                <a16:creationId xmlns:a16="http://schemas.microsoft.com/office/drawing/2014/main" id="{CAA38603-E9F5-458F-9609-CDEE87FD747D}"/>
              </a:ext>
            </a:extLst>
          </p:cNvPr>
          <p:cNvSpPr>
            <a:spLocks noGrp="1"/>
          </p:cNvSpPr>
          <p:nvPr>
            <p:ph type="sldNum" sz="quarter" idx="12"/>
          </p:nvPr>
        </p:nvSpPr>
        <p:spPr/>
        <p:txBody>
          <a:bodyPr/>
          <a:lstStyle/>
          <a:p>
            <a:fld id="{E63F6D5D-9733-4D44-9C56-AEFEDD5A4BA7}" type="slidenum">
              <a:rPr lang="en-US" smtClean="0"/>
              <a:pPr/>
              <a:t>17</a:t>
            </a:fld>
            <a:endParaRPr lang="en-US" dirty="0"/>
          </a:p>
        </p:txBody>
      </p:sp>
      <p:graphicFrame>
        <p:nvGraphicFramePr>
          <p:cNvPr id="5" name="表格 4">
            <a:extLst>
              <a:ext uri="{FF2B5EF4-FFF2-40B4-BE49-F238E27FC236}">
                <a16:creationId xmlns:a16="http://schemas.microsoft.com/office/drawing/2014/main" id="{9A5AAA85-482E-4768-B301-8A926420DCC7}"/>
              </a:ext>
            </a:extLst>
          </p:cNvPr>
          <p:cNvGraphicFramePr>
            <a:graphicFrameLocks noGrp="1"/>
          </p:cNvGraphicFramePr>
          <p:nvPr>
            <p:extLst>
              <p:ext uri="{D42A27DB-BD31-4B8C-83A1-F6EECF244321}">
                <p14:modId xmlns:p14="http://schemas.microsoft.com/office/powerpoint/2010/main" val="1967047266"/>
              </p:ext>
            </p:extLst>
          </p:nvPr>
        </p:nvGraphicFramePr>
        <p:xfrm>
          <a:off x="1066800" y="2395446"/>
          <a:ext cx="7086601" cy="2904200"/>
        </p:xfrm>
        <a:graphic>
          <a:graphicData uri="http://schemas.openxmlformats.org/drawingml/2006/table">
            <a:tbl>
              <a:tblPr firstRow="1" bandRow="1">
                <a:tableStyleId>{5940675A-B579-460E-94D1-54222C63F5DA}</a:tableStyleId>
              </a:tblPr>
              <a:tblGrid>
                <a:gridCol w="1880119">
                  <a:extLst>
                    <a:ext uri="{9D8B030D-6E8A-4147-A177-3AD203B41FA5}">
                      <a16:colId xmlns:a16="http://schemas.microsoft.com/office/drawing/2014/main" val="20000"/>
                    </a:ext>
                  </a:extLst>
                </a:gridCol>
                <a:gridCol w="1735494">
                  <a:extLst>
                    <a:ext uri="{9D8B030D-6E8A-4147-A177-3AD203B41FA5}">
                      <a16:colId xmlns:a16="http://schemas.microsoft.com/office/drawing/2014/main" val="20001"/>
                    </a:ext>
                  </a:extLst>
                </a:gridCol>
                <a:gridCol w="1735494">
                  <a:extLst>
                    <a:ext uri="{9D8B030D-6E8A-4147-A177-3AD203B41FA5}">
                      <a16:colId xmlns:a16="http://schemas.microsoft.com/office/drawing/2014/main" val="20002"/>
                    </a:ext>
                  </a:extLst>
                </a:gridCol>
                <a:gridCol w="1735494">
                  <a:extLst>
                    <a:ext uri="{9D8B030D-6E8A-4147-A177-3AD203B41FA5}">
                      <a16:colId xmlns:a16="http://schemas.microsoft.com/office/drawing/2014/main" val="20003"/>
                    </a:ext>
                  </a:extLst>
                </a:gridCol>
              </a:tblGrid>
              <a:tr h="9342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800" b="1" baseline="-25000" dirty="0">
                        <a:solidFill>
                          <a:srgbClr val="0000CC"/>
                        </a:solidFill>
                        <a:latin typeface="微软雅黑" panose="020B0503020204020204" pitchFamily="34" charset="-122"/>
                        <a:ea typeface="微软雅黑" panose="020B0503020204020204" pitchFamily="34" charset="-122"/>
                      </a:endParaRPr>
                    </a:p>
                  </a:txBody>
                  <a:tcPr marL="91430" marR="91430" marT="45716" marB="45716">
                    <a:lnTlToBr w="12700" cap="flat" cmpd="sng" algn="ctr">
                      <a:solidFill>
                        <a:schemeClr val="tx1"/>
                      </a:solidFill>
                      <a:prstDash val="solid"/>
                      <a:round/>
                      <a:headEnd type="none" w="med" len="med"/>
                      <a:tailEnd type="none" w="med" len="med"/>
                    </a:lnTlToBr>
                  </a:tcPr>
                </a:tc>
                <a:tc>
                  <a:txBody>
                    <a:bodyPr/>
                    <a:lstStyle/>
                    <a:p>
                      <a:pPr algn="ctr"/>
                      <a:r>
                        <a:rPr lang="en-US" altLang="zh-CN" sz="2800" b="1" dirty="0">
                          <a:solidFill>
                            <a:srgbClr val="0000CC"/>
                          </a:solidFill>
                          <a:latin typeface="微软雅黑" panose="020B0503020204020204" pitchFamily="34" charset="-122"/>
                          <a:ea typeface="微软雅黑" panose="020B0503020204020204" pitchFamily="34" charset="-122"/>
                        </a:rPr>
                        <a:t>X</a:t>
                      </a:r>
                      <a:endParaRPr lang="zh-CN" altLang="en-US" sz="2800" b="1"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tc>
                  <a:txBody>
                    <a:bodyPr/>
                    <a:lstStyle/>
                    <a:p>
                      <a:pPr algn="ctr"/>
                      <a:r>
                        <a:rPr lang="en-US" altLang="zh-CN" sz="2800" b="1" dirty="0">
                          <a:solidFill>
                            <a:srgbClr val="0000CC"/>
                          </a:solidFill>
                          <a:latin typeface="微软雅黑" panose="020B0503020204020204" pitchFamily="34" charset="-122"/>
                          <a:ea typeface="微软雅黑" panose="020B0503020204020204" pitchFamily="34" charset="-122"/>
                        </a:rPr>
                        <a:t>S</a:t>
                      </a:r>
                      <a:endParaRPr lang="zh-CN" altLang="en-US" sz="2800" b="1"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tc>
                  <a:txBody>
                    <a:bodyPr/>
                    <a:lstStyle/>
                    <a:p>
                      <a:pPr algn="ctr"/>
                      <a:r>
                        <a:rPr lang="en-US" altLang="zh-CN" sz="2800" b="1">
                          <a:solidFill>
                            <a:srgbClr val="0000CC"/>
                          </a:solidFill>
                          <a:latin typeface="微软雅黑" panose="020B0503020204020204" pitchFamily="34" charset="-122"/>
                          <a:ea typeface="微软雅黑" panose="020B0503020204020204" pitchFamily="34" charset="-122"/>
                        </a:rPr>
                        <a:t>-</a:t>
                      </a:r>
                      <a:endParaRPr lang="zh-CN" altLang="en-US" sz="2800" b="1"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extLst>
                  <a:ext uri="{0D108BD9-81ED-4DB2-BD59-A6C34878D82A}">
                    <a16:rowId xmlns:a16="http://schemas.microsoft.com/office/drawing/2014/main" val="10000"/>
                  </a:ext>
                </a:extLst>
              </a:tr>
              <a:tr h="656663">
                <a:tc>
                  <a:txBody>
                    <a:bodyPr/>
                    <a:lstStyle/>
                    <a:p>
                      <a:pPr algn="ctr"/>
                      <a:r>
                        <a:rPr lang="en-US" altLang="zh-CN" sz="2800" b="1" dirty="0">
                          <a:solidFill>
                            <a:srgbClr val="0000CC"/>
                          </a:solidFill>
                          <a:latin typeface="微软雅黑" panose="020B0503020204020204" pitchFamily="34" charset="-122"/>
                          <a:ea typeface="微软雅黑" panose="020B0503020204020204" pitchFamily="34" charset="-122"/>
                        </a:rPr>
                        <a:t>X</a:t>
                      </a:r>
                      <a:endParaRPr lang="zh-CN" altLang="en-US" sz="2800" b="1"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tc>
                  <a:txBody>
                    <a:bodyPr/>
                    <a:lstStyle/>
                    <a:p>
                      <a:pPr algn="ctr"/>
                      <a:r>
                        <a:rPr lang="en-US" altLang="zh-CN" sz="2800" b="1" dirty="0">
                          <a:solidFill>
                            <a:srgbClr val="0000CC"/>
                          </a:solidFill>
                          <a:latin typeface="微软雅黑" panose="020B0503020204020204" pitchFamily="34" charset="-122"/>
                          <a:ea typeface="微软雅黑" panose="020B0503020204020204" pitchFamily="34" charset="-122"/>
                        </a:rPr>
                        <a:t>N</a:t>
                      </a:r>
                      <a:endParaRPr lang="zh-CN" altLang="en-US" sz="2800" b="1"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tc>
                  <a:txBody>
                    <a:bodyPr/>
                    <a:lstStyle/>
                    <a:p>
                      <a:pPr algn="ctr"/>
                      <a:r>
                        <a:rPr lang="en-US" altLang="zh-CN" sz="2800" b="1" dirty="0">
                          <a:solidFill>
                            <a:srgbClr val="0000CC"/>
                          </a:solidFill>
                          <a:latin typeface="微软雅黑" panose="020B0503020204020204" pitchFamily="34" charset="-122"/>
                          <a:ea typeface="微软雅黑" panose="020B0503020204020204" pitchFamily="34" charset="-122"/>
                        </a:rPr>
                        <a:t>N</a:t>
                      </a:r>
                      <a:endParaRPr lang="zh-CN" altLang="en-US" sz="2800" b="1"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tc>
                  <a:txBody>
                    <a:bodyPr/>
                    <a:lstStyle/>
                    <a:p>
                      <a:pPr algn="ctr"/>
                      <a:r>
                        <a:rPr lang="en-US" altLang="zh-CN" sz="2800" b="1" dirty="0">
                          <a:solidFill>
                            <a:srgbClr val="0000CC"/>
                          </a:solidFill>
                          <a:latin typeface="微软雅黑" panose="020B0503020204020204" pitchFamily="34" charset="-122"/>
                          <a:ea typeface="微软雅黑" panose="020B0503020204020204" pitchFamily="34" charset="-122"/>
                        </a:rPr>
                        <a:t>Y</a:t>
                      </a:r>
                      <a:endParaRPr lang="zh-CN" altLang="en-US" sz="2800" b="1"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extLst>
                  <a:ext uri="{0D108BD9-81ED-4DB2-BD59-A6C34878D82A}">
                    <a16:rowId xmlns:a16="http://schemas.microsoft.com/office/drawing/2014/main" val="10001"/>
                  </a:ext>
                </a:extLst>
              </a:tr>
              <a:tr h="656663">
                <a:tc>
                  <a:txBody>
                    <a:bodyPr/>
                    <a:lstStyle/>
                    <a:p>
                      <a:pPr algn="ctr"/>
                      <a:r>
                        <a:rPr lang="en-US" altLang="zh-CN" sz="2800" b="1" dirty="0">
                          <a:solidFill>
                            <a:srgbClr val="0000CC"/>
                          </a:solidFill>
                          <a:latin typeface="微软雅黑" panose="020B0503020204020204" pitchFamily="34" charset="-122"/>
                          <a:ea typeface="微软雅黑" panose="020B0503020204020204" pitchFamily="34" charset="-122"/>
                        </a:rPr>
                        <a:t>S</a:t>
                      </a:r>
                      <a:endParaRPr lang="zh-CN" altLang="en-US" sz="2800" b="1"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tc>
                  <a:txBody>
                    <a:bodyPr/>
                    <a:lstStyle/>
                    <a:p>
                      <a:pPr algn="ctr"/>
                      <a:r>
                        <a:rPr lang="en-US" altLang="zh-CN" sz="2800" b="1" dirty="0">
                          <a:solidFill>
                            <a:srgbClr val="0000CC"/>
                          </a:solidFill>
                          <a:latin typeface="微软雅黑" panose="020B0503020204020204" pitchFamily="34" charset="-122"/>
                          <a:ea typeface="微软雅黑" panose="020B0503020204020204" pitchFamily="34" charset="-122"/>
                        </a:rPr>
                        <a:t>N</a:t>
                      </a:r>
                      <a:endParaRPr lang="zh-CN" altLang="en-US" sz="2800" b="1"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tc>
                  <a:txBody>
                    <a:bodyPr/>
                    <a:lstStyle/>
                    <a:p>
                      <a:pPr algn="ctr"/>
                      <a:r>
                        <a:rPr lang="en-US" altLang="zh-CN" sz="2800" b="1" dirty="0">
                          <a:solidFill>
                            <a:srgbClr val="0000CC"/>
                          </a:solidFill>
                          <a:latin typeface="微软雅黑" panose="020B0503020204020204" pitchFamily="34" charset="-122"/>
                          <a:ea typeface="微软雅黑" panose="020B0503020204020204" pitchFamily="34" charset="-122"/>
                        </a:rPr>
                        <a:t>Y</a:t>
                      </a:r>
                      <a:endParaRPr lang="zh-CN" altLang="en-US" sz="2800" b="1"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tc>
                  <a:txBody>
                    <a:bodyPr/>
                    <a:lstStyle/>
                    <a:p>
                      <a:pPr algn="ctr"/>
                      <a:r>
                        <a:rPr lang="en-US" altLang="zh-CN" sz="2800" b="1" dirty="0">
                          <a:solidFill>
                            <a:srgbClr val="0000CC"/>
                          </a:solidFill>
                          <a:latin typeface="微软雅黑" panose="020B0503020204020204" pitchFamily="34" charset="-122"/>
                          <a:ea typeface="微软雅黑" panose="020B0503020204020204" pitchFamily="34" charset="-122"/>
                        </a:rPr>
                        <a:t>Y</a:t>
                      </a:r>
                      <a:endParaRPr lang="zh-CN" altLang="en-US" sz="2800" b="1"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extLst>
                  <a:ext uri="{0D108BD9-81ED-4DB2-BD59-A6C34878D82A}">
                    <a16:rowId xmlns:a16="http://schemas.microsoft.com/office/drawing/2014/main" val="10002"/>
                  </a:ext>
                </a:extLst>
              </a:tr>
              <a:tr h="656663">
                <a:tc>
                  <a:txBody>
                    <a:bodyPr/>
                    <a:lstStyle/>
                    <a:p>
                      <a:pPr algn="ctr"/>
                      <a:r>
                        <a:rPr lang="en-US" altLang="zh-CN" sz="2800" b="1">
                          <a:solidFill>
                            <a:srgbClr val="0000CC"/>
                          </a:solidFill>
                          <a:latin typeface="微软雅黑" panose="020B0503020204020204" pitchFamily="34" charset="-122"/>
                          <a:ea typeface="微软雅黑" panose="020B0503020204020204" pitchFamily="34" charset="-122"/>
                        </a:rPr>
                        <a:t>-</a:t>
                      </a:r>
                      <a:endParaRPr lang="zh-CN" altLang="en-US" sz="2800" b="1"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tc>
                  <a:txBody>
                    <a:bodyPr/>
                    <a:lstStyle/>
                    <a:p>
                      <a:pPr algn="ctr"/>
                      <a:r>
                        <a:rPr lang="en-US" altLang="zh-CN" sz="2800" b="1" dirty="0">
                          <a:solidFill>
                            <a:srgbClr val="0000CC"/>
                          </a:solidFill>
                          <a:latin typeface="微软雅黑" panose="020B0503020204020204" pitchFamily="34" charset="-122"/>
                          <a:ea typeface="微软雅黑" panose="020B0503020204020204" pitchFamily="34" charset="-122"/>
                        </a:rPr>
                        <a:t>Y</a:t>
                      </a:r>
                      <a:endParaRPr lang="zh-CN" altLang="en-US" sz="2800" b="1"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tc>
                  <a:txBody>
                    <a:bodyPr/>
                    <a:lstStyle/>
                    <a:p>
                      <a:pPr algn="ctr"/>
                      <a:r>
                        <a:rPr lang="en-US" altLang="zh-CN" sz="2800" b="1" dirty="0">
                          <a:solidFill>
                            <a:srgbClr val="0000CC"/>
                          </a:solidFill>
                          <a:latin typeface="微软雅黑" panose="020B0503020204020204" pitchFamily="34" charset="-122"/>
                          <a:ea typeface="微软雅黑" panose="020B0503020204020204" pitchFamily="34" charset="-122"/>
                        </a:rPr>
                        <a:t>Y</a:t>
                      </a:r>
                      <a:endParaRPr lang="zh-CN" altLang="en-US" sz="2800" b="1"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tc>
                  <a:txBody>
                    <a:bodyPr/>
                    <a:lstStyle/>
                    <a:p>
                      <a:pPr algn="ctr"/>
                      <a:r>
                        <a:rPr lang="en-US" altLang="zh-CN" sz="2800" b="1" dirty="0">
                          <a:solidFill>
                            <a:srgbClr val="0000CC"/>
                          </a:solidFill>
                          <a:latin typeface="微软雅黑" panose="020B0503020204020204" pitchFamily="34" charset="-122"/>
                          <a:ea typeface="微软雅黑" panose="020B0503020204020204" pitchFamily="34" charset="-122"/>
                        </a:rPr>
                        <a:t>Y</a:t>
                      </a:r>
                      <a:endParaRPr lang="zh-CN" altLang="en-US" sz="2800" b="1" dirty="0">
                        <a:solidFill>
                          <a:srgbClr val="0000CC"/>
                        </a:solidFill>
                        <a:latin typeface="微软雅黑" panose="020B0503020204020204" pitchFamily="34" charset="-122"/>
                        <a:ea typeface="微软雅黑" panose="020B0503020204020204" pitchFamily="34" charset="-122"/>
                      </a:endParaRPr>
                    </a:p>
                  </a:txBody>
                  <a:tcPr marL="91430" marR="91430" marT="45716" marB="45716"/>
                </a:tc>
                <a:extLst>
                  <a:ext uri="{0D108BD9-81ED-4DB2-BD59-A6C34878D82A}">
                    <a16:rowId xmlns:a16="http://schemas.microsoft.com/office/drawing/2014/main" val="10003"/>
                  </a:ext>
                </a:extLst>
              </a:tr>
            </a:tbl>
          </a:graphicData>
        </a:graphic>
      </p:graphicFrame>
      <p:sp>
        <p:nvSpPr>
          <p:cNvPr id="6" name="文本框 5">
            <a:extLst>
              <a:ext uri="{FF2B5EF4-FFF2-40B4-BE49-F238E27FC236}">
                <a16:creationId xmlns:a16="http://schemas.microsoft.com/office/drawing/2014/main" id="{44640189-E48A-40EC-9D31-D4B51897DEE3}"/>
              </a:ext>
            </a:extLst>
          </p:cNvPr>
          <p:cNvSpPr txBox="1"/>
          <p:nvPr/>
        </p:nvSpPr>
        <p:spPr>
          <a:xfrm>
            <a:off x="1828799" y="2474119"/>
            <a:ext cx="914400" cy="461665"/>
          </a:xfrm>
          <a:prstGeom prst="rect">
            <a:avLst/>
          </a:prstGeom>
          <a:noFill/>
        </p:spPr>
        <p:txBody>
          <a:bodyPr wrap="square" rtlCol="0">
            <a:spAutoFit/>
          </a:bodyPr>
          <a:lstStyle/>
          <a:p>
            <a:pPr algn="ctr"/>
            <a:r>
              <a:rPr lang="en-US" altLang="zh-CN" sz="2400" b="1" dirty="0">
                <a:solidFill>
                  <a:srgbClr val="FF0000"/>
                </a:solidFill>
                <a:latin typeface="微软雅黑" panose="020B0503020204020204" pitchFamily="34" charset="-122"/>
                <a:ea typeface="微软雅黑" panose="020B0503020204020204" pitchFamily="34" charset="-122"/>
              </a:rPr>
              <a:t>T2</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58FC67E1-4E41-4D72-AFE8-492E9EC701F2}"/>
              </a:ext>
            </a:extLst>
          </p:cNvPr>
          <p:cNvSpPr txBox="1"/>
          <p:nvPr/>
        </p:nvSpPr>
        <p:spPr>
          <a:xfrm>
            <a:off x="1152896" y="2783624"/>
            <a:ext cx="914400" cy="461665"/>
          </a:xfrm>
          <a:prstGeom prst="rect">
            <a:avLst/>
          </a:prstGeom>
          <a:noFill/>
        </p:spPr>
        <p:txBody>
          <a:bodyPr wrap="square" rtlCol="0">
            <a:spAutoFit/>
          </a:bodyPr>
          <a:lstStyle/>
          <a:p>
            <a:pPr algn="ctr"/>
            <a:r>
              <a:rPr lang="en-US" altLang="zh-CN" sz="2400" b="1" dirty="0">
                <a:solidFill>
                  <a:srgbClr val="FF0000"/>
                </a:solidFill>
                <a:latin typeface="微软雅黑" panose="020B0503020204020204" pitchFamily="34" charset="-122"/>
                <a:ea typeface="微软雅黑" panose="020B0503020204020204" pitchFamily="34" charset="-122"/>
              </a:rPr>
              <a:t>T1</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F6E1D315-6BB2-4301-954A-E7E6EE3286FD}"/>
              </a:ext>
            </a:extLst>
          </p:cNvPr>
          <p:cNvSpPr txBox="1"/>
          <p:nvPr/>
        </p:nvSpPr>
        <p:spPr>
          <a:xfrm>
            <a:off x="8181649" y="3043855"/>
            <a:ext cx="3352672" cy="1135054"/>
          </a:xfrm>
          <a:prstGeom prst="rect">
            <a:avLst/>
          </a:prstGeom>
          <a:noFill/>
        </p:spPr>
        <p:txBody>
          <a:bodyPr wrap="square" rtlCol="0">
            <a:spAutoFit/>
          </a:bodyPr>
          <a:lstStyle/>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Y=Yes</a:t>
            </a:r>
            <a:r>
              <a:rPr lang="zh-CN" altLang="en-US" sz="2400" dirty="0">
                <a:solidFill>
                  <a:srgbClr val="FF0000"/>
                </a:solidFill>
                <a:latin typeface="微软雅黑" panose="020B0503020204020204" pitchFamily="34" charset="-122"/>
                <a:ea typeface="微软雅黑" panose="020B0503020204020204" pitchFamily="34" charset="-122"/>
              </a:rPr>
              <a:t>，相容的请求</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N=No</a:t>
            </a:r>
            <a:r>
              <a:rPr lang="zh-CN" altLang="en-US" sz="2400" dirty="0">
                <a:solidFill>
                  <a:srgbClr val="FF0000"/>
                </a:solidFill>
                <a:latin typeface="微软雅黑" panose="020B0503020204020204" pitchFamily="34" charset="-122"/>
                <a:ea typeface="微软雅黑" panose="020B0503020204020204" pitchFamily="34" charset="-122"/>
              </a:rPr>
              <a:t>，不相容的请求</a:t>
            </a:r>
          </a:p>
        </p:txBody>
      </p:sp>
    </p:spTree>
    <p:extLst>
      <p:ext uri="{BB962C8B-B14F-4D97-AF65-F5344CB8AC3E}">
        <p14:creationId xmlns:p14="http://schemas.microsoft.com/office/powerpoint/2010/main" val="1430508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84995-ADAC-4521-9122-C6038053C874}"/>
              </a:ext>
            </a:extLst>
          </p:cNvPr>
          <p:cNvSpPr>
            <a:spLocks noGrp="1"/>
          </p:cNvSpPr>
          <p:nvPr>
            <p:ph type="title"/>
          </p:nvPr>
        </p:nvSpPr>
        <p:spPr/>
        <p:txBody>
          <a:bodyPr/>
          <a:lstStyle/>
          <a:p>
            <a:r>
              <a:rPr lang="zh-CN" altLang="en-US" b="1"/>
              <a:t>大纲</a:t>
            </a:r>
          </a:p>
        </p:txBody>
      </p:sp>
      <p:sp>
        <p:nvSpPr>
          <p:cNvPr id="4" name="灯片编号占位符 3">
            <a:extLst>
              <a:ext uri="{FF2B5EF4-FFF2-40B4-BE49-F238E27FC236}">
                <a16:creationId xmlns:a16="http://schemas.microsoft.com/office/drawing/2014/main" id="{03E7E565-BE02-45E8-AA17-D5A85A045138}"/>
              </a:ext>
            </a:extLst>
          </p:cNvPr>
          <p:cNvSpPr>
            <a:spLocks noGrp="1"/>
          </p:cNvSpPr>
          <p:nvPr>
            <p:ph type="sldNum" sz="quarter" idx="12"/>
          </p:nvPr>
        </p:nvSpPr>
        <p:spPr/>
        <p:txBody>
          <a:bodyPr/>
          <a:lstStyle/>
          <a:p>
            <a:fld id="{E63F6D5D-9733-4D44-9C56-AEFEDD5A4BA7}" type="slidenum">
              <a:rPr lang="en-US" smtClean="0"/>
              <a:pPr/>
              <a:t>18</a:t>
            </a:fld>
            <a:endParaRPr lang="en-US" dirty="0"/>
          </a:p>
        </p:txBody>
      </p:sp>
      <p:sp>
        <p:nvSpPr>
          <p:cNvPr id="5" name="内容占位符 4">
            <a:extLst>
              <a:ext uri="{FF2B5EF4-FFF2-40B4-BE49-F238E27FC236}">
                <a16:creationId xmlns:a16="http://schemas.microsoft.com/office/drawing/2014/main" id="{8735FBAC-2E82-4C85-971F-90B34C288A7E}"/>
              </a:ext>
            </a:extLst>
          </p:cNvPr>
          <p:cNvSpPr>
            <a:spLocks noGrp="1"/>
          </p:cNvSpPr>
          <p:nvPr>
            <p:ph idx="1"/>
          </p:nvPr>
        </p:nvSpPr>
        <p:spPr/>
        <p:txBody>
          <a:bodyPr>
            <a:normAutofit/>
          </a:bodyPr>
          <a:lstStyle/>
          <a:p>
            <a:pPr>
              <a:lnSpc>
                <a:spcPct val="100000"/>
              </a:lnSpc>
            </a:pPr>
            <a:r>
              <a:rPr lang="zh-CN" altLang="en-US" b="1">
                <a:solidFill>
                  <a:schemeClr val="bg2">
                    <a:lumMod val="90000"/>
                  </a:schemeClr>
                </a:solidFill>
              </a:rPr>
              <a:t>背景</a:t>
            </a:r>
            <a:endParaRPr lang="en-US" altLang="zh-CN" b="1">
              <a:solidFill>
                <a:schemeClr val="bg2">
                  <a:lumMod val="90000"/>
                </a:schemeClr>
              </a:solidFill>
            </a:endParaRPr>
          </a:p>
          <a:p>
            <a:pPr>
              <a:lnSpc>
                <a:spcPct val="100000"/>
              </a:lnSpc>
            </a:pPr>
            <a:r>
              <a:rPr lang="zh-CN" altLang="en-US" b="1">
                <a:solidFill>
                  <a:schemeClr val="bg2">
                    <a:lumMod val="90000"/>
                  </a:schemeClr>
                </a:solidFill>
              </a:rPr>
              <a:t>并发控制概述</a:t>
            </a:r>
            <a:endParaRPr lang="en-US" altLang="zh-CN" b="1">
              <a:solidFill>
                <a:schemeClr val="bg2">
                  <a:lumMod val="90000"/>
                </a:schemeClr>
              </a:solidFill>
            </a:endParaRPr>
          </a:p>
          <a:p>
            <a:pPr>
              <a:lnSpc>
                <a:spcPct val="100000"/>
              </a:lnSpc>
            </a:pPr>
            <a:r>
              <a:rPr lang="zh-CN" altLang="en-US" b="1">
                <a:solidFill>
                  <a:schemeClr val="bg2">
                    <a:lumMod val="90000"/>
                  </a:schemeClr>
                </a:solidFill>
              </a:rPr>
              <a:t>封锁</a:t>
            </a:r>
            <a:endParaRPr lang="en-US" altLang="zh-CN" b="1">
              <a:solidFill>
                <a:schemeClr val="bg2">
                  <a:lumMod val="90000"/>
                </a:schemeClr>
              </a:solidFill>
            </a:endParaRPr>
          </a:p>
          <a:p>
            <a:pPr>
              <a:lnSpc>
                <a:spcPct val="100000"/>
              </a:lnSpc>
            </a:pPr>
            <a:r>
              <a:rPr lang="zh-CN" altLang="en-US" b="1">
                <a:solidFill>
                  <a:srgbClr val="FF0000"/>
                </a:solidFill>
              </a:rPr>
              <a:t>封锁协议</a:t>
            </a:r>
            <a:endParaRPr lang="en-US" altLang="zh-CN" b="1">
              <a:solidFill>
                <a:srgbClr val="FF0000"/>
              </a:solidFill>
            </a:endParaRPr>
          </a:p>
          <a:p>
            <a:pPr>
              <a:lnSpc>
                <a:spcPct val="100000"/>
              </a:lnSpc>
            </a:pPr>
            <a:r>
              <a:rPr lang="zh-CN" altLang="en-US" b="1">
                <a:solidFill>
                  <a:schemeClr val="bg2">
                    <a:lumMod val="90000"/>
                  </a:schemeClr>
                </a:solidFill>
              </a:rPr>
              <a:t>活锁和死锁</a:t>
            </a:r>
            <a:endParaRPr lang="en-US" altLang="zh-CN" b="1">
              <a:solidFill>
                <a:schemeClr val="bg2">
                  <a:lumMod val="90000"/>
                </a:schemeClr>
              </a:solidFill>
            </a:endParaRPr>
          </a:p>
          <a:p>
            <a:pPr>
              <a:lnSpc>
                <a:spcPct val="100000"/>
              </a:lnSpc>
            </a:pPr>
            <a:r>
              <a:rPr lang="zh-CN" altLang="en-US" b="1">
                <a:solidFill>
                  <a:schemeClr val="bg2">
                    <a:lumMod val="90000"/>
                  </a:schemeClr>
                </a:solidFill>
              </a:rPr>
              <a:t>并发调度的可串行性</a:t>
            </a:r>
            <a:endParaRPr lang="en-US" altLang="zh-CN" b="1">
              <a:solidFill>
                <a:schemeClr val="bg2">
                  <a:lumMod val="90000"/>
                </a:schemeClr>
              </a:solidFill>
            </a:endParaRPr>
          </a:p>
          <a:p>
            <a:pPr>
              <a:lnSpc>
                <a:spcPct val="100000"/>
              </a:lnSpc>
            </a:pPr>
            <a:r>
              <a:rPr lang="zh-CN" altLang="en-US" b="1">
                <a:solidFill>
                  <a:schemeClr val="bg2">
                    <a:lumMod val="90000"/>
                  </a:schemeClr>
                </a:solidFill>
              </a:rPr>
              <a:t>两段锁协议</a:t>
            </a:r>
            <a:endParaRPr lang="en-US" altLang="zh-CN" b="1">
              <a:solidFill>
                <a:schemeClr val="bg2">
                  <a:lumMod val="90000"/>
                </a:schemeClr>
              </a:solidFill>
            </a:endParaRPr>
          </a:p>
          <a:p>
            <a:pPr>
              <a:lnSpc>
                <a:spcPct val="100000"/>
              </a:lnSpc>
            </a:pPr>
            <a:r>
              <a:rPr lang="zh-CN" altLang="en-US" b="1">
                <a:solidFill>
                  <a:schemeClr val="bg2">
                    <a:lumMod val="90000"/>
                  </a:schemeClr>
                </a:solidFill>
              </a:rPr>
              <a:t>封锁的粒度</a:t>
            </a:r>
            <a:endParaRPr lang="en-US" altLang="zh-CN" b="1">
              <a:solidFill>
                <a:schemeClr val="bg2">
                  <a:lumMod val="90000"/>
                </a:schemeClr>
              </a:solidFill>
            </a:endParaRPr>
          </a:p>
          <a:p>
            <a:pPr>
              <a:lnSpc>
                <a:spcPct val="100000"/>
              </a:lnSpc>
            </a:pPr>
            <a:r>
              <a:rPr lang="zh-CN" altLang="en-US" b="1">
                <a:solidFill>
                  <a:schemeClr val="bg2">
                    <a:lumMod val="90000"/>
                  </a:schemeClr>
                </a:solidFill>
              </a:rPr>
              <a:t>本章小结</a:t>
            </a:r>
          </a:p>
        </p:txBody>
      </p:sp>
    </p:spTree>
    <p:extLst>
      <p:ext uri="{BB962C8B-B14F-4D97-AF65-F5344CB8AC3E}">
        <p14:creationId xmlns:p14="http://schemas.microsoft.com/office/powerpoint/2010/main" val="4072583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A9D5D-486A-465A-B62D-A9E7CFF3FF83}"/>
              </a:ext>
            </a:extLst>
          </p:cNvPr>
          <p:cNvSpPr>
            <a:spLocks noGrp="1"/>
          </p:cNvSpPr>
          <p:nvPr>
            <p:ph type="title"/>
          </p:nvPr>
        </p:nvSpPr>
        <p:spPr/>
        <p:txBody>
          <a:bodyPr/>
          <a:lstStyle/>
          <a:p>
            <a:r>
              <a:rPr lang="zh-CN" altLang="en-US"/>
              <a:t>本章目标</a:t>
            </a:r>
          </a:p>
        </p:txBody>
      </p:sp>
      <p:sp>
        <p:nvSpPr>
          <p:cNvPr id="4" name="灯片编号占位符 3">
            <a:extLst>
              <a:ext uri="{FF2B5EF4-FFF2-40B4-BE49-F238E27FC236}">
                <a16:creationId xmlns:a16="http://schemas.microsoft.com/office/drawing/2014/main" id="{47DDA834-B923-4D63-AA62-AC69B91588A7}"/>
              </a:ext>
            </a:extLst>
          </p:cNvPr>
          <p:cNvSpPr>
            <a:spLocks noGrp="1"/>
          </p:cNvSpPr>
          <p:nvPr>
            <p:ph type="sldNum" sz="quarter" idx="12"/>
          </p:nvPr>
        </p:nvSpPr>
        <p:spPr/>
        <p:txBody>
          <a:bodyPr/>
          <a:lstStyle/>
          <a:p>
            <a:fld id="{E63F6D5D-9733-4D44-9C56-AEFEDD5A4BA7}" type="slidenum">
              <a:rPr lang="en-US" smtClean="0"/>
              <a:pPr/>
              <a:t>1</a:t>
            </a:fld>
            <a:endParaRPr lang="en-US" dirty="0"/>
          </a:p>
        </p:txBody>
      </p:sp>
      <p:sp>
        <p:nvSpPr>
          <p:cNvPr id="5" name="内容占位符 4">
            <a:extLst>
              <a:ext uri="{FF2B5EF4-FFF2-40B4-BE49-F238E27FC236}">
                <a16:creationId xmlns:a16="http://schemas.microsoft.com/office/drawing/2014/main" id="{96EB3C50-662A-4C18-A19B-E40EA9D5040A}"/>
              </a:ext>
            </a:extLst>
          </p:cNvPr>
          <p:cNvSpPr>
            <a:spLocks noGrp="1"/>
          </p:cNvSpPr>
          <p:nvPr>
            <p:ph idx="1"/>
          </p:nvPr>
        </p:nvSpPr>
        <p:spPr>
          <a:xfrm>
            <a:off x="595085" y="1066800"/>
            <a:ext cx="11139715" cy="5469226"/>
          </a:xfrm>
        </p:spPr>
        <p:txBody>
          <a:bodyPr>
            <a:normAutofit/>
          </a:bodyPr>
          <a:lstStyle/>
          <a:p>
            <a:pPr>
              <a:lnSpc>
                <a:spcPct val="110000"/>
              </a:lnSpc>
            </a:pPr>
            <a:r>
              <a:rPr lang="zh-CN" altLang="en-US" sz="3500">
                <a:solidFill>
                  <a:srgbClr val="FF0000"/>
                </a:solidFill>
              </a:rPr>
              <a:t>完成本章的学习，你应该能够</a:t>
            </a:r>
            <a:endParaRPr lang="en-US" altLang="zh-CN" sz="3500">
              <a:solidFill>
                <a:srgbClr val="FF0000"/>
              </a:solidFill>
            </a:endParaRPr>
          </a:p>
          <a:p>
            <a:pPr lvl="1">
              <a:lnSpc>
                <a:spcPct val="110000"/>
              </a:lnSpc>
            </a:pPr>
            <a:r>
              <a:rPr lang="zh-CN" altLang="en-US"/>
              <a:t>理解多用户数据库并发控制的重要性</a:t>
            </a:r>
            <a:endParaRPr lang="en-US" altLang="zh-CN"/>
          </a:p>
          <a:p>
            <a:pPr lvl="1">
              <a:lnSpc>
                <a:spcPct val="110000"/>
              </a:lnSpc>
            </a:pPr>
            <a:r>
              <a:rPr lang="zh-CN" altLang="en-US"/>
              <a:t>理解并掌握丢失修改、不可重复读、读“脏”数据的含义及三级封锁协议解决原理</a:t>
            </a:r>
            <a:endParaRPr lang="en-US" altLang="zh-CN"/>
          </a:p>
          <a:p>
            <a:pPr lvl="1">
              <a:lnSpc>
                <a:spcPct val="110000"/>
              </a:lnSpc>
            </a:pPr>
            <a:r>
              <a:rPr lang="zh-CN" altLang="en-US" sz="2400"/>
              <a:t>理解并掌握调度的概念并能够根据并发调度写出调度序列</a:t>
            </a:r>
            <a:endParaRPr lang="en-US" altLang="zh-CN" sz="2400"/>
          </a:p>
          <a:p>
            <a:pPr lvl="1">
              <a:lnSpc>
                <a:spcPct val="110000"/>
              </a:lnSpc>
            </a:pPr>
            <a:r>
              <a:rPr lang="zh-CN" altLang="en-US" sz="2400"/>
              <a:t>理解并掌握封锁的概念</a:t>
            </a:r>
            <a:endParaRPr lang="en-US" altLang="zh-CN" sz="2400"/>
          </a:p>
          <a:p>
            <a:pPr lvl="1">
              <a:lnSpc>
                <a:spcPct val="110000"/>
              </a:lnSpc>
            </a:pPr>
            <a:r>
              <a:rPr lang="zh-CN" altLang="en-US" sz="2400"/>
              <a:t>掌握</a:t>
            </a:r>
            <a:r>
              <a:rPr lang="en-US" altLang="zh-CN" sz="2400"/>
              <a:t>S</a:t>
            </a:r>
            <a:r>
              <a:rPr lang="zh-CN" altLang="en-US" sz="2400"/>
              <a:t>锁、</a:t>
            </a:r>
            <a:r>
              <a:rPr lang="en-US" altLang="zh-CN" sz="2400"/>
              <a:t>X</a:t>
            </a:r>
            <a:r>
              <a:rPr lang="zh-CN" altLang="en-US" sz="2400"/>
              <a:t>锁、</a:t>
            </a:r>
            <a:r>
              <a:rPr lang="en-US" altLang="zh-CN" sz="2400"/>
              <a:t>SIX</a:t>
            </a:r>
            <a:r>
              <a:rPr lang="zh-CN" altLang="en-US" sz="2400"/>
              <a:t>锁、</a:t>
            </a:r>
            <a:r>
              <a:rPr lang="en-US" altLang="zh-CN" sz="2400"/>
              <a:t>IX</a:t>
            </a:r>
            <a:r>
              <a:rPr lang="zh-CN" altLang="en-US" sz="2400"/>
              <a:t>锁、</a:t>
            </a:r>
            <a:r>
              <a:rPr lang="en-US" altLang="zh-CN" sz="2400"/>
              <a:t>IS</a:t>
            </a:r>
            <a:r>
              <a:rPr lang="zh-CN" altLang="en-US" sz="2400"/>
              <a:t>锁的特点及应用</a:t>
            </a:r>
            <a:endParaRPr lang="en-US" altLang="zh-CN" sz="2400"/>
          </a:p>
          <a:p>
            <a:pPr lvl="1">
              <a:lnSpc>
                <a:spcPct val="110000"/>
              </a:lnSpc>
            </a:pPr>
            <a:r>
              <a:rPr lang="zh-CN" altLang="en-US" sz="2400"/>
              <a:t>掌握活锁和死锁的概念、特点及解决途径</a:t>
            </a:r>
            <a:endParaRPr lang="en-US" altLang="zh-CN" sz="2400"/>
          </a:p>
          <a:p>
            <a:pPr lvl="1">
              <a:lnSpc>
                <a:spcPct val="110000"/>
              </a:lnSpc>
            </a:pPr>
            <a:r>
              <a:rPr lang="zh-CN" altLang="en-US" sz="2400"/>
              <a:t>知道如何判断一个并发调度是正确的、可串行化的、冲突可串行化</a:t>
            </a:r>
            <a:endParaRPr lang="en-US" altLang="zh-CN" sz="2400"/>
          </a:p>
          <a:p>
            <a:pPr lvl="1">
              <a:lnSpc>
                <a:spcPct val="110000"/>
              </a:lnSpc>
            </a:pPr>
            <a:r>
              <a:rPr lang="zh-CN" altLang="en-US" sz="2400"/>
              <a:t>知道如何判断一个并发调度满足两段锁协议</a:t>
            </a:r>
            <a:endParaRPr lang="en-US" altLang="zh-CN" sz="2400"/>
          </a:p>
          <a:p>
            <a:pPr lvl="1">
              <a:lnSpc>
                <a:spcPct val="110000"/>
              </a:lnSpc>
            </a:pPr>
            <a:r>
              <a:rPr lang="zh-CN" altLang="en-US" sz="2400"/>
              <a:t>理解并掌握封锁粒度的选择及多粒度封锁协议的应用</a:t>
            </a:r>
          </a:p>
        </p:txBody>
      </p:sp>
    </p:spTree>
    <p:extLst>
      <p:ext uri="{BB962C8B-B14F-4D97-AF65-F5344CB8AC3E}">
        <p14:creationId xmlns:p14="http://schemas.microsoft.com/office/powerpoint/2010/main" val="922935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B0CE9-9B10-4BFD-A9B2-E86C8A3B050C}"/>
              </a:ext>
            </a:extLst>
          </p:cNvPr>
          <p:cNvSpPr>
            <a:spLocks noGrp="1"/>
          </p:cNvSpPr>
          <p:nvPr>
            <p:ph type="title"/>
          </p:nvPr>
        </p:nvSpPr>
        <p:spPr/>
        <p:txBody>
          <a:bodyPr/>
          <a:lstStyle/>
          <a:p>
            <a:r>
              <a:rPr lang="zh-CN" altLang="en-US"/>
              <a:t>封锁协议</a:t>
            </a:r>
          </a:p>
        </p:txBody>
      </p:sp>
      <p:sp>
        <p:nvSpPr>
          <p:cNvPr id="3" name="内容占位符 2">
            <a:extLst>
              <a:ext uri="{FF2B5EF4-FFF2-40B4-BE49-F238E27FC236}">
                <a16:creationId xmlns:a16="http://schemas.microsoft.com/office/drawing/2014/main" id="{C97E6D0E-7CFE-4A90-8E51-0C9FFC95611A}"/>
              </a:ext>
            </a:extLst>
          </p:cNvPr>
          <p:cNvSpPr>
            <a:spLocks noGrp="1"/>
          </p:cNvSpPr>
          <p:nvPr>
            <p:ph idx="1"/>
          </p:nvPr>
        </p:nvSpPr>
        <p:spPr/>
        <p:txBody>
          <a:bodyPr>
            <a:normAutofit/>
          </a:bodyPr>
          <a:lstStyle/>
          <a:p>
            <a:r>
              <a:rPr lang="zh-CN" altLang="en-US">
                <a:solidFill>
                  <a:srgbClr val="FF0000"/>
                </a:solidFill>
              </a:rPr>
              <a:t>什么是封锁协议</a:t>
            </a:r>
            <a:r>
              <a:rPr lang="en-US" altLang="zh-CN">
                <a:solidFill>
                  <a:srgbClr val="FF0000"/>
                </a:solidFill>
              </a:rPr>
              <a:t>?</a:t>
            </a:r>
            <a:endParaRPr lang="zh-CN" altLang="en-US">
              <a:solidFill>
                <a:srgbClr val="FF0000"/>
              </a:solidFill>
            </a:endParaRPr>
          </a:p>
          <a:p>
            <a:pPr lvl="1"/>
            <a:r>
              <a:rPr lang="zh-CN" altLang="en-US"/>
              <a:t>在运用</a:t>
            </a:r>
            <a:r>
              <a:rPr lang="en-US" altLang="zh-CN"/>
              <a:t>X</a:t>
            </a:r>
            <a:r>
              <a:rPr lang="zh-CN" altLang="en-US"/>
              <a:t>锁和</a:t>
            </a:r>
            <a:r>
              <a:rPr lang="en-US" altLang="zh-CN"/>
              <a:t>S</a:t>
            </a:r>
            <a:r>
              <a:rPr lang="zh-CN" altLang="en-US"/>
              <a:t>锁对数据对象加锁时，需要约定一些规则，</a:t>
            </a:r>
            <a:r>
              <a:rPr lang="zh-CN" altLang="en-US" u="sng">
                <a:solidFill>
                  <a:srgbClr val="FF0000"/>
                </a:solidFill>
              </a:rPr>
              <a:t>这些规则为封锁协议</a:t>
            </a:r>
            <a:r>
              <a:rPr lang="zh-CN" altLang="en-US"/>
              <a:t>。</a:t>
            </a:r>
            <a:endParaRPr lang="en-US" altLang="zh-CN"/>
          </a:p>
          <a:p>
            <a:pPr lvl="2"/>
            <a:r>
              <a:rPr lang="zh-CN" altLang="en-US">
                <a:solidFill>
                  <a:srgbClr val="FF0000"/>
                </a:solidFill>
              </a:rPr>
              <a:t>何时申请</a:t>
            </a:r>
            <a:r>
              <a:rPr lang="en-US" altLang="zh-CN"/>
              <a:t>X</a:t>
            </a:r>
            <a:r>
              <a:rPr lang="zh-CN" altLang="en-US"/>
              <a:t>锁或</a:t>
            </a:r>
            <a:r>
              <a:rPr lang="en-US" altLang="zh-CN"/>
              <a:t>S</a:t>
            </a:r>
            <a:r>
              <a:rPr lang="zh-CN" altLang="en-US"/>
              <a:t>锁</a:t>
            </a:r>
          </a:p>
          <a:p>
            <a:pPr lvl="2"/>
            <a:r>
              <a:rPr lang="zh-CN" altLang="en-US">
                <a:solidFill>
                  <a:srgbClr val="FF0000"/>
                </a:solidFill>
              </a:rPr>
              <a:t>持锁时间</a:t>
            </a:r>
          </a:p>
          <a:p>
            <a:pPr lvl="2"/>
            <a:r>
              <a:rPr lang="zh-CN" altLang="en-US">
                <a:solidFill>
                  <a:srgbClr val="FF0000"/>
                </a:solidFill>
              </a:rPr>
              <a:t>何时释放</a:t>
            </a:r>
            <a:endParaRPr lang="en-US" altLang="zh-CN">
              <a:solidFill>
                <a:srgbClr val="FF0000"/>
              </a:solidFill>
            </a:endParaRPr>
          </a:p>
          <a:p>
            <a:pPr marL="622300" lvl="2" indent="0">
              <a:buNone/>
            </a:pPr>
            <a:endParaRPr lang="en-US" altLang="zh-CN" sz="1100">
              <a:solidFill>
                <a:srgbClr val="FF0000"/>
              </a:solidFill>
            </a:endParaRPr>
          </a:p>
          <a:p>
            <a:r>
              <a:rPr lang="zh-CN" altLang="en-US" sz="2800"/>
              <a:t>对封锁方式规定不同的规则，就形成了各种不同的封锁协议，它们分别在不同的程度上为并发操作的正确调度提供一定的保证。</a:t>
            </a:r>
            <a:endParaRPr lang="en-US" altLang="zh-CN" sz="2800"/>
          </a:p>
          <a:p>
            <a:pPr marL="0" indent="0">
              <a:buNone/>
            </a:pPr>
            <a:endParaRPr lang="en-US" altLang="zh-CN" sz="800"/>
          </a:p>
          <a:p>
            <a:r>
              <a:rPr lang="zh-CN" altLang="en-US"/>
              <a:t>本节介绍</a:t>
            </a:r>
            <a:r>
              <a:rPr lang="zh-CN" altLang="en-US" u="sng">
                <a:solidFill>
                  <a:srgbClr val="FF0000"/>
                </a:solidFill>
              </a:rPr>
              <a:t>三级封锁协议</a:t>
            </a:r>
            <a:endParaRPr lang="en-US" altLang="zh-CN">
              <a:solidFill>
                <a:srgbClr val="FF0000"/>
              </a:solidFill>
            </a:endParaRPr>
          </a:p>
        </p:txBody>
      </p:sp>
      <p:sp>
        <p:nvSpPr>
          <p:cNvPr id="4" name="灯片编号占位符 3">
            <a:extLst>
              <a:ext uri="{FF2B5EF4-FFF2-40B4-BE49-F238E27FC236}">
                <a16:creationId xmlns:a16="http://schemas.microsoft.com/office/drawing/2014/main" id="{F17603C7-187A-4893-8CFB-5D1809FD969B}"/>
              </a:ext>
            </a:extLst>
          </p:cNvPr>
          <p:cNvSpPr>
            <a:spLocks noGrp="1"/>
          </p:cNvSpPr>
          <p:nvPr>
            <p:ph type="sldNum" sz="quarter" idx="12"/>
          </p:nvPr>
        </p:nvSpPr>
        <p:spPr/>
        <p:txBody>
          <a:bodyPr/>
          <a:lstStyle/>
          <a:p>
            <a:fld id="{E63F6D5D-9733-4D44-9C56-AEFEDD5A4BA7}" type="slidenum">
              <a:rPr lang="en-US" smtClean="0"/>
              <a:pPr/>
              <a:t>19</a:t>
            </a:fld>
            <a:endParaRPr lang="en-US" dirty="0"/>
          </a:p>
        </p:txBody>
      </p:sp>
    </p:spTree>
    <p:extLst>
      <p:ext uri="{BB962C8B-B14F-4D97-AF65-F5344CB8AC3E}">
        <p14:creationId xmlns:p14="http://schemas.microsoft.com/office/powerpoint/2010/main" val="105258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6256B-2140-4F51-8D5B-096C05FDCE7F}"/>
              </a:ext>
            </a:extLst>
          </p:cNvPr>
          <p:cNvSpPr>
            <a:spLocks noGrp="1"/>
          </p:cNvSpPr>
          <p:nvPr>
            <p:ph type="title"/>
          </p:nvPr>
        </p:nvSpPr>
        <p:spPr/>
        <p:txBody>
          <a:bodyPr/>
          <a:lstStyle/>
          <a:p>
            <a:r>
              <a:rPr lang="en-US" altLang="zh-CN"/>
              <a:t>1.</a:t>
            </a:r>
            <a:r>
              <a:rPr lang="zh-CN" altLang="en-US"/>
              <a:t>一级封锁协议</a:t>
            </a:r>
          </a:p>
        </p:txBody>
      </p:sp>
      <p:sp>
        <p:nvSpPr>
          <p:cNvPr id="3" name="内容占位符 2">
            <a:extLst>
              <a:ext uri="{FF2B5EF4-FFF2-40B4-BE49-F238E27FC236}">
                <a16:creationId xmlns:a16="http://schemas.microsoft.com/office/drawing/2014/main" id="{4505DAEC-DBA6-4016-A231-5AF80B555624}"/>
              </a:ext>
            </a:extLst>
          </p:cNvPr>
          <p:cNvSpPr>
            <a:spLocks noGrp="1"/>
          </p:cNvSpPr>
          <p:nvPr>
            <p:ph idx="1"/>
          </p:nvPr>
        </p:nvSpPr>
        <p:spPr/>
        <p:txBody>
          <a:bodyPr/>
          <a:lstStyle/>
          <a:p>
            <a:r>
              <a:rPr lang="zh-CN" altLang="en-US"/>
              <a:t>一级封锁协议是指</a:t>
            </a:r>
            <a:r>
              <a:rPr lang="zh-CN" altLang="en-US">
                <a:solidFill>
                  <a:srgbClr val="0000FF"/>
                </a:solidFill>
              </a:rPr>
              <a:t>事务</a:t>
            </a:r>
            <a:r>
              <a:rPr lang="en-US" altLang="zh-CN">
                <a:solidFill>
                  <a:srgbClr val="0000FF"/>
                </a:solidFill>
              </a:rPr>
              <a:t>T</a:t>
            </a:r>
            <a:r>
              <a:rPr lang="zh-CN" altLang="en-US">
                <a:solidFill>
                  <a:srgbClr val="0000FF"/>
                </a:solidFill>
              </a:rPr>
              <a:t>在修改数据</a:t>
            </a:r>
            <a:r>
              <a:rPr lang="en-US" altLang="zh-CN">
                <a:solidFill>
                  <a:srgbClr val="0000FF"/>
                </a:solidFill>
              </a:rPr>
              <a:t>R</a:t>
            </a:r>
            <a:r>
              <a:rPr lang="zh-CN" altLang="en-US">
                <a:solidFill>
                  <a:srgbClr val="0000FF"/>
                </a:solidFill>
              </a:rPr>
              <a:t>之前必须</a:t>
            </a:r>
            <a:r>
              <a:rPr lang="zh-CN" altLang="en-US">
                <a:solidFill>
                  <a:srgbClr val="FF0000"/>
                </a:solidFill>
              </a:rPr>
              <a:t>先</a:t>
            </a:r>
            <a:r>
              <a:rPr lang="zh-CN" altLang="en-US">
                <a:solidFill>
                  <a:srgbClr val="0000FF"/>
                </a:solidFill>
              </a:rPr>
              <a:t>对其</a:t>
            </a:r>
            <a:r>
              <a:rPr lang="zh-CN" altLang="en-US">
                <a:solidFill>
                  <a:srgbClr val="FF0000"/>
                </a:solidFill>
              </a:rPr>
              <a:t>加</a:t>
            </a:r>
            <a:r>
              <a:rPr lang="en-US" altLang="zh-CN">
                <a:solidFill>
                  <a:srgbClr val="FF0000"/>
                </a:solidFill>
              </a:rPr>
              <a:t>X</a:t>
            </a:r>
            <a:r>
              <a:rPr lang="zh-CN" altLang="en-US">
                <a:solidFill>
                  <a:srgbClr val="FF0000"/>
                </a:solidFill>
              </a:rPr>
              <a:t>锁</a:t>
            </a:r>
            <a:r>
              <a:rPr lang="zh-CN" altLang="en-US"/>
              <a:t>，</a:t>
            </a:r>
            <a:r>
              <a:rPr lang="zh-CN" altLang="en-US" u="sng">
                <a:solidFill>
                  <a:srgbClr val="FF0000"/>
                </a:solidFill>
              </a:rPr>
              <a:t>直到事务结束才释放</a:t>
            </a:r>
            <a:r>
              <a:rPr lang="zh-CN" altLang="en-US"/>
              <a:t>。</a:t>
            </a:r>
            <a:endParaRPr lang="en-US" altLang="zh-CN"/>
          </a:p>
          <a:p>
            <a:pPr lvl="2"/>
            <a:r>
              <a:rPr lang="zh-CN" altLang="en-US" sz="2000">
                <a:solidFill>
                  <a:srgbClr val="FF0000"/>
                </a:solidFill>
              </a:rPr>
              <a:t>事务结束包括正常结束</a:t>
            </a:r>
            <a:r>
              <a:rPr lang="en-US" altLang="zh-CN" sz="2000">
                <a:solidFill>
                  <a:srgbClr val="FF0000"/>
                </a:solidFill>
              </a:rPr>
              <a:t>(COMMIT)</a:t>
            </a:r>
            <a:r>
              <a:rPr lang="zh-CN" altLang="en-US" sz="2000">
                <a:solidFill>
                  <a:srgbClr val="FF0000"/>
                </a:solidFill>
              </a:rPr>
              <a:t>和非正常结束</a:t>
            </a:r>
            <a:r>
              <a:rPr lang="en-US" altLang="zh-CN" sz="2000">
                <a:solidFill>
                  <a:srgbClr val="FF0000"/>
                </a:solidFill>
              </a:rPr>
              <a:t>(ROLLBACK)</a:t>
            </a:r>
          </a:p>
          <a:p>
            <a:pPr lvl="2"/>
            <a:endParaRPr lang="en-US" altLang="zh-CN" sz="1050">
              <a:solidFill>
                <a:srgbClr val="FF0000"/>
              </a:solidFill>
            </a:endParaRPr>
          </a:p>
          <a:p>
            <a:r>
              <a:rPr lang="zh-CN" altLang="en-US"/>
              <a:t>一级封锁协议可</a:t>
            </a:r>
            <a:r>
              <a:rPr lang="zh-CN" altLang="en-US">
                <a:solidFill>
                  <a:srgbClr val="FF0000"/>
                </a:solidFill>
              </a:rPr>
              <a:t>防止丢失修改</a:t>
            </a:r>
            <a:r>
              <a:rPr lang="zh-CN" altLang="en-US"/>
              <a:t>，并</a:t>
            </a:r>
            <a:r>
              <a:rPr lang="zh-CN" altLang="en-US">
                <a:solidFill>
                  <a:srgbClr val="FF0000"/>
                </a:solidFill>
              </a:rPr>
              <a:t>保证事务</a:t>
            </a:r>
            <a:r>
              <a:rPr lang="en-US" altLang="zh-CN">
                <a:solidFill>
                  <a:srgbClr val="FF0000"/>
                </a:solidFill>
              </a:rPr>
              <a:t>T</a:t>
            </a:r>
            <a:r>
              <a:rPr lang="zh-CN" altLang="en-US">
                <a:solidFill>
                  <a:srgbClr val="FF0000"/>
                </a:solidFill>
              </a:rPr>
              <a:t>是可恢复的。</a:t>
            </a:r>
            <a:endParaRPr lang="en-US" altLang="zh-CN">
              <a:solidFill>
                <a:srgbClr val="FF0000"/>
              </a:solidFill>
            </a:endParaRPr>
          </a:p>
          <a:p>
            <a:pPr marL="0" indent="0">
              <a:buNone/>
            </a:pPr>
            <a:endParaRPr lang="en-US" altLang="zh-CN" sz="1100">
              <a:solidFill>
                <a:srgbClr val="FF0000"/>
              </a:solidFill>
            </a:endParaRPr>
          </a:p>
          <a:p>
            <a:r>
              <a:rPr lang="zh-CN" altLang="en-US"/>
              <a:t>在一级封锁协议中，如果</a:t>
            </a:r>
            <a:r>
              <a:rPr lang="zh-CN" altLang="en-US">
                <a:solidFill>
                  <a:srgbClr val="FF0000"/>
                </a:solidFill>
              </a:rPr>
              <a:t>仅仅是读数据不对其进行修改</a:t>
            </a:r>
            <a:r>
              <a:rPr lang="zh-CN" altLang="en-US"/>
              <a:t>，是</a:t>
            </a:r>
            <a:r>
              <a:rPr lang="zh-CN" altLang="en-US">
                <a:solidFill>
                  <a:srgbClr val="FF0000"/>
                </a:solidFill>
              </a:rPr>
              <a:t>不需要加锁</a:t>
            </a:r>
            <a:r>
              <a:rPr lang="zh-CN" altLang="en-US"/>
              <a:t>的，所以它</a:t>
            </a:r>
            <a:r>
              <a:rPr lang="zh-CN" altLang="en-US">
                <a:solidFill>
                  <a:srgbClr val="FF0000"/>
                </a:solidFill>
              </a:rPr>
              <a:t>不能保证可重复读和不读“脏”数据</a:t>
            </a:r>
            <a:r>
              <a:rPr lang="zh-CN" altLang="en-US"/>
              <a:t>。</a:t>
            </a:r>
            <a:endParaRPr lang="en-US" altLang="zh-CN"/>
          </a:p>
        </p:txBody>
      </p:sp>
      <p:sp>
        <p:nvSpPr>
          <p:cNvPr id="4" name="灯片编号占位符 3">
            <a:extLst>
              <a:ext uri="{FF2B5EF4-FFF2-40B4-BE49-F238E27FC236}">
                <a16:creationId xmlns:a16="http://schemas.microsoft.com/office/drawing/2014/main" id="{B180998C-AA99-47B9-AA2E-307D3954FBAA}"/>
              </a:ext>
            </a:extLst>
          </p:cNvPr>
          <p:cNvSpPr>
            <a:spLocks noGrp="1"/>
          </p:cNvSpPr>
          <p:nvPr>
            <p:ph type="sldNum" sz="quarter" idx="12"/>
          </p:nvPr>
        </p:nvSpPr>
        <p:spPr/>
        <p:txBody>
          <a:bodyPr/>
          <a:lstStyle/>
          <a:p>
            <a:fld id="{E63F6D5D-9733-4D44-9C56-AEFEDD5A4BA7}" type="slidenum">
              <a:rPr lang="en-US" smtClean="0"/>
              <a:pPr/>
              <a:t>20</a:t>
            </a:fld>
            <a:endParaRPr lang="en-US" dirty="0"/>
          </a:p>
        </p:txBody>
      </p:sp>
    </p:spTree>
    <p:extLst>
      <p:ext uri="{BB962C8B-B14F-4D97-AF65-F5344CB8AC3E}">
        <p14:creationId xmlns:p14="http://schemas.microsoft.com/office/powerpoint/2010/main" val="3750283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46405-DC74-43CA-9AAE-207A5F6957B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98C353B-C297-4DDA-AD45-12AE0470E1DD}"/>
              </a:ext>
            </a:extLst>
          </p:cNvPr>
          <p:cNvSpPr>
            <a:spLocks noGrp="1"/>
          </p:cNvSpPr>
          <p:nvPr>
            <p:ph idx="1"/>
          </p:nvPr>
        </p:nvSpPr>
        <p:spPr/>
        <p:txBody>
          <a:bodyPr/>
          <a:lstStyle/>
          <a:p>
            <a:r>
              <a:rPr lang="zh-CN" altLang="en-US">
                <a:solidFill>
                  <a:srgbClr val="FF0000"/>
                </a:solidFill>
              </a:rPr>
              <a:t>一级封锁协议解决“丢失修改”问题示例</a:t>
            </a:r>
          </a:p>
        </p:txBody>
      </p:sp>
      <p:sp>
        <p:nvSpPr>
          <p:cNvPr id="4" name="灯片编号占位符 3">
            <a:extLst>
              <a:ext uri="{FF2B5EF4-FFF2-40B4-BE49-F238E27FC236}">
                <a16:creationId xmlns:a16="http://schemas.microsoft.com/office/drawing/2014/main" id="{3A527AD8-496F-45FE-A0C9-8550C10CAB37}"/>
              </a:ext>
            </a:extLst>
          </p:cNvPr>
          <p:cNvSpPr>
            <a:spLocks noGrp="1"/>
          </p:cNvSpPr>
          <p:nvPr>
            <p:ph type="sldNum" sz="quarter" idx="12"/>
          </p:nvPr>
        </p:nvSpPr>
        <p:spPr/>
        <p:txBody>
          <a:bodyPr/>
          <a:lstStyle/>
          <a:p>
            <a:fld id="{E63F6D5D-9733-4D44-9C56-AEFEDD5A4BA7}" type="slidenum">
              <a:rPr lang="en-US" smtClean="0"/>
              <a:pPr/>
              <a:t>21</a:t>
            </a:fld>
            <a:endParaRPr lang="en-US" dirty="0"/>
          </a:p>
        </p:txBody>
      </p:sp>
      <p:graphicFrame>
        <p:nvGraphicFramePr>
          <p:cNvPr id="5" name="Group 3">
            <a:extLst>
              <a:ext uri="{FF2B5EF4-FFF2-40B4-BE49-F238E27FC236}">
                <a16:creationId xmlns:a16="http://schemas.microsoft.com/office/drawing/2014/main" id="{41AA02E3-C297-4078-8021-55DB1F6C9DA8}"/>
              </a:ext>
            </a:extLst>
          </p:cNvPr>
          <p:cNvGraphicFramePr>
            <a:graphicFrameLocks/>
          </p:cNvGraphicFramePr>
          <p:nvPr>
            <p:extLst>
              <p:ext uri="{D42A27DB-BD31-4B8C-83A1-F6EECF244321}">
                <p14:modId xmlns:p14="http://schemas.microsoft.com/office/powerpoint/2010/main" val="3874199451"/>
              </p:ext>
            </p:extLst>
          </p:nvPr>
        </p:nvGraphicFramePr>
        <p:xfrm>
          <a:off x="1371600" y="1842610"/>
          <a:ext cx="3937000" cy="4693416"/>
        </p:xfrm>
        <a:graphic>
          <a:graphicData uri="http://schemas.openxmlformats.org/drawingml/2006/table">
            <a:tbl>
              <a:tblPr>
                <a:tableStyleId>{2D5ABB26-0587-4C30-8999-92F81FD0307C}</a:tableStyleId>
              </a:tblPr>
              <a:tblGrid>
                <a:gridCol w="19558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31129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T</a:t>
                      </a:r>
                      <a:r>
                        <a:rPr kumimoji="0" lang="en-US" sz="1600" b="1" u="none" strike="noStrike" cap="none" normalizeH="0" baseline="-30000" dirty="0">
                          <a:ln>
                            <a:noFill/>
                          </a:ln>
                          <a:solidFill>
                            <a:srgbClr val="0000FF"/>
                          </a:solidFill>
                          <a:effectLst/>
                          <a:latin typeface="微软雅黑" panose="020B0503020204020204" pitchFamily="34" charset="-122"/>
                          <a:ea typeface="微软雅黑" panose="020B0503020204020204" pitchFamily="34" charset="-122"/>
                        </a:rPr>
                        <a:t>1</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T</a:t>
                      </a:r>
                      <a:r>
                        <a:rPr kumimoji="0" lang="en-US" sz="1600" b="1" u="none" strike="noStrike" cap="none" normalizeH="0" baseline="-30000" dirty="0">
                          <a:ln>
                            <a:noFill/>
                          </a:ln>
                          <a:solidFill>
                            <a:srgbClr val="0000FF"/>
                          </a:solidFill>
                          <a:effectLst/>
                          <a:latin typeface="微软雅黑" panose="020B0503020204020204" pitchFamily="34" charset="-122"/>
                          <a:ea typeface="微软雅黑" panose="020B0503020204020204" pitchFamily="34" charset="-122"/>
                        </a:rPr>
                        <a:t>2</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12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a:ln>
                            <a:noFill/>
                          </a:ln>
                          <a:effectLst/>
                          <a:latin typeface="微软雅黑" panose="020B0503020204020204" pitchFamily="34" charset="-122"/>
                          <a:ea typeface="微软雅黑" panose="020B0503020204020204" pitchFamily="34" charset="-122"/>
                        </a:rPr>
                        <a:t>①  Xlock </a:t>
                      </a:r>
                      <a:r>
                        <a:rPr kumimoji="0" lang="en-US" sz="1600" b="1" u="none" strike="noStrike" cap="none" normalizeH="0" baseline="0" dirty="0">
                          <a:ln>
                            <a:noFill/>
                          </a:ln>
                          <a:effectLst/>
                          <a:latin typeface="微软雅黑" panose="020B0503020204020204" pitchFamily="34" charset="-122"/>
                          <a:ea typeface="微软雅黑" panose="020B0503020204020204" pitchFamily="34" charset="-122"/>
                        </a:rPr>
                        <a:t>A</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112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a:ln>
                            <a:noFill/>
                          </a:ln>
                          <a:effectLst/>
                          <a:latin typeface="微软雅黑" panose="020B0503020204020204" pitchFamily="34" charset="-122"/>
                          <a:ea typeface="微软雅黑" panose="020B0503020204020204" pitchFamily="34" charset="-122"/>
                        </a:rPr>
                        <a:t>②  R</a:t>
                      </a:r>
                      <a:r>
                        <a:rPr kumimoji="0" lang="en-US" sz="1600" b="1" u="none" strike="noStrike" cap="none" normalizeH="0" baseline="0" dirty="0">
                          <a:ln>
                            <a:noFill/>
                          </a:ln>
                          <a:effectLst/>
                          <a:latin typeface="微软雅黑" panose="020B0503020204020204" pitchFamily="34" charset="-122"/>
                          <a:ea typeface="微软雅黑" panose="020B0503020204020204" pitchFamily="34" charset="-122"/>
                        </a:rPr>
                        <a:t>(A)=16</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112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a:ln>
                            <a:noFill/>
                          </a:ln>
                          <a:effectLst/>
                          <a:latin typeface="微软雅黑" panose="020B0503020204020204" pitchFamily="34" charset="-122"/>
                          <a:ea typeface="微软雅黑" panose="020B0503020204020204" pitchFamily="34" charset="-122"/>
                        </a:rPr>
                        <a:t>Xlock A</a:t>
                      </a:r>
                      <a:endParaRPr kumimoji="0" lang="en-US"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112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a:ln>
                            <a:noFill/>
                          </a:ln>
                          <a:effectLst/>
                          <a:latin typeface="微软雅黑" panose="020B0503020204020204" pitchFamily="34" charset="-122"/>
                          <a:ea typeface="微软雅黑" panose="020B0503020204020204" pitchFamily="34" charset="-122"/>
                        </a:rPr>
                        <a:t>③  </a:t>
                      </a:r>
                      <a:r>
                        <a:rPr kumimoji="0" lang="en-US" sz="1600" b="1" u="none" strike="noStrike" cap="none" normalizeH="0" baseline="0" dirty="0">
                          <a:ln>
                            <a:noFill/>
                          </a:ln>
                          <a:effectLst/>
                          <a:latin typeface="微软雅黑" panose="020B0503020204020204" pitchFamily="34" charset="-122"/>
                          <a:ea typeface="微软雅黑" panose="020B0503020204020204" pitchFamily="34" charset="-122"/>
                        </a:rPr>
                        <a:t>A←A-1</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1" u="none" strike="noStrike" cap="none" normalizeH="0" baseline="0">
                          <a:ln>
                            <a:noFill/>
                          </a:ln>
                          <a:effectLst/>
                          <a:latin typeface="微软雅黑" panose="020B0503020204020204" pitchFamily="34" charset="-122"/>
                          <a:ea typeface="微软雅黑" panose="020B0503020204020204" pitchFamily="34" charset="-122"/>
                        </a:rPr>
                        <a:t>等待</a:t>
                      </a:r>
                      <a:endParaRPr kumimoji="0" lang="zh-CN"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112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a:ln>
                            <a:noFill/>
                          </a:ln>
                          <a:effectLst/>
                          <a:latin typeface="微软雅黑" panose="020B0503020204020204" pitchFamily="34" charset="-122"/>
                          <a:ea typeface="微软雅黑" panose="020B0503020204020204" pitchFamily="34" charset="-122"/>
                        </a:rPr>
                        <a:t>     </a:t>
                      </a:r>
                      <a:r>
                        <a:rPr kumimoji="0" lang="en-US" sz="1600" b="1" u="none" strike="noStrike" cap="none" normalizeH="0" baseline="0" dirty="0">
                          <a:ln>
                            <a:noFill/>
                          </a:ln>
                          <a:effectLst/>
                          <a:latin typeface="微软雅黑" panose="020B0503020204020204" pitchFamily="34" charset="-122"/>
                          <a:ea typeface="微软雅黑" panose="020B0503020204020204" pitchFamily="34" charset="-122"/>
                        </a:rPr>
                        <a:t>W(A)=15</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1" u="none" strike="noStrike" cap="none" normalizeH="0" baseline="0">
                          <a:ln>
                            <a:noFill/>
                          </a:ln>
                          <a:effectLst/>
                          <a:latin typeface="微软雅黑" panose="020B0503020204020204" pitchFamily="34" charset="-122"/>
                          <a:ea typeface="微软雅黑" panose="020B0503020204020204" pitchFamily="34" charset="-122"/>
                        </a:rPr>
                        <a:t>等待</a:t>
                      </a:r>
                      <a:endParaRPr kumimoji="0" lang="zh-CN"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3112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a:ln>
                            <a:noFill/>
                          </a:ln>
                          <a:effectLst/>
                          <a:latin typeface="微软雅黑" panose="020B0503020204020204" pitchFamily="34" charset="-122"/>
                          <a:ea typeface="微软雅黑" panose="020B0503020204020204" pitchFamily="34" charset="-122"/>
                        </a:rPr>
                        <a:t>     </a:t>
                      </a:r>
                      <a:r>
                        <a:rPr kumimoji="0" lang="en-US" sz="1600" b="1" u="none" strike="noStrike" cap="none" normalizeH="0" baseline="0" dirty="0">
                          <a:ln>
                            <a:noFill/>
                          </a:ln>
                          <a:effectLst/>
                          <a:latin typeface="微软雅黑" panose="020B0503020204020204" pitchFamily="34" charset="-122"/>
                          <a:ea typeface="微软雅黑" panose="020B0503020204020204" pitchFamily="34" charset="-122"/>
                        </a:rPr>
                        <a:t>Commit</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1" u="none" strike="noStrike" cap="none" normalizeH="0" baseline="0" dirty="0">
                          <a:ln>
                            <a:noFill/>
                          </a:ln>
                          <a:effectLst/>
                          <a:latin typeface="微软雅黑" panose="020B0503020204020204" pitchFamily="34" charset="-122"/>
                          <a:ea typeface="微软雅黑" panose="020B0503020204020204" pitchFamily="34" charset="-122"/>
                        </a:rPr>
                        <a:t>等待</a:t>
                      </a:r>
                      <a:endParaRPr kumimoji="0" lang="zh-CN"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3112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a:ln>
                            <a:noFill/>
                          </a:ln>
                          <a:effectLst/>
                          <a:latin typeface="微软雅黑" panose="020B0503020204020204" pitchFamily="34" charset="-122"/>
                          <a:ea typeface="微软雅黑" panose="020B0503020204020204" pitchFamily="34" charset="-122"/>
                        </a:rPr>
                        <a:t>     </a:t>
                      </a:r>
                      <a:r>
                        <a:rPr kumimoji="0" lang="en-US" sz="1600" b="1"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Unlock </a:t>
                      </a:r>
                      <a:r>
                        <a:rPr kumimoji="0" lang="en-US" sz="1600" b="1"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A</a:t>
                      </a:r>
                      <a:endParaRPr kumimoji="0" lang="en-US" sz="16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1" u="none" strike="noStrike" cap="none" normalizeH="0" baseline="0" dirty="0">
                          <a:ln>
                            <a:noFill/>
                          </a:ln>
                          <a:effectLst/>
                          <a:latin typeface="微软雅黑" panose="020B0503020204020204" pitchFamily="34" charset="-122"/>
                          <a:ea typeface="微软雅黑" panose="020B0503020204020204" pitchFamily="34" charset="-122"/>
                        </a:rPr>
                        <a:t>等待</a:t>
                      </a:r>
                      <a:endParaRPr kumimoji="0" lang="zh-CN"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3112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a:ln>
                            <a:noFill/>
                          </a:ln>
                          <a:effectLst/>
                          <a:latin typeface="微软雅黑" panose="020B0503020204020204" pitchFamily="34" charset="-122"/>
                          <a:ea typeface="微软雅黑" panose="020B0503020204020204" pitchFamily="34" charset="-122"/>
                        </a:rPr>
                        <a:t>④</a:t>
                      </a:r>
                      <a:endParaRPr kumimoji="0" lang="en-US"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600" b="1" u="none" strike="noStrike" cap="none" normalizeH="0" baseline="0" dirty="0">
                          <a:ln>
                            <a:noFill/>
                          </a:ln>
                          <a:effectLst/>
                          <a:latin typeface="微软雅黑" panose="020B0503020204020204" pitchFamily="34" charset="-122"/>
                          <a:ea typeface="微软雅黑" panose="020B0503020204020204" pitchFamily="34" charset="-122"/>
                        </a:rPr>
                        <a:t>获得</a:t>
                      </a:r>
                      <a:r>
                        <a:rPr kumimoji="0" lang="en-US" sz="1600" b="1" u="none" strike="noStrike" cap="none" normalizeH="0" baseline="0" dirty="0" err="1">
                          <a:ln>
                            <a:noFill/>
                          </a:ln>
                          <a:effectLst/>
                          <a:latin typeface="微软雅黑" panose="020B0503020204020204" pitchFamily="34" charset="-122"/>
                          <a:ea typeface="微软雅黑" panose="020B0503020204020204" pitchFamily="34" charset="-122"/>
                        </a:rPr>
                        <a:t>Xlock</a:t>
                      </a:r>
                      <a:r>
                        <a:rPr kumimoji="0" lang="en-US" sz="1600" b="1" u="none" strike="noStrike" cap="none" normalizeH="0" baseline="0" dirty="0">
                          <a:ln>
                            <a:noFill/>
                          </a:ln>
                          <a:effectLst/>
                          <a:latin typeface="微软雅黑" panose="020B0503020204020204" pitchFamily="34" charset="-122"/>
                          <a:ea typeface="微软雅黑" panose="020B0503020204020204" pitchFamily="34" charset="-122"/>
                        </a:rPr>
                        <a:t> A</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3112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dirty="0">
                          <a:ln>
                            <a:noFill/>
                          </a:ln>
                          <a:effectLst/>
                          <a:latin typeface="微软雅黑" panose="020B0503020204020204" pitchFamily="34" charset="-122"/>
                          <a:ea typeface="微软雅黑" panose="020B0503020204020204" pitchFamily="34" charset="-122"/>
                        </a:rPr>
                        <a:t>R(A)=15</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3112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dirty="0">
                          <a:ln>
                            <a:noFill/>
                          </a:ln>
                          <a:effectLst/>
                          <a:latin typeface="微软雅黑" panose="020B0503020204020204" pitchFamily="34" charset="-122"/>
                          <a:ea typeface="微软雅黑" panose="020B0503020204020204" pitchFamily="34" charset="-122"/>
                        </a:rPr>
                        <a:t>A←A-1</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3112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a:ln>
                            <a:noFill/>
                          </a:ln>
                          <a:effectLst/>
                          <a:latin typeface="微软雅黑" panose="020B0503020204020204" pitchFamily="34" charset="-122"/>
                          <a:ea typeface="微软雅黑" panose="020B0503020204020204" pitchFamily="34" charset="-122"/>
                        </a:rPr>
                        <a:t>⑤</a:t>
                      </a:r>
                      <a:endParaRPr kumimoji="0" lang="en-US"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dirty="0">
                          <a:ln>
                            <a:noFill/>
                          </a:ln>
                          <a:effectLst/>
                          <a:latin typeface="微软雅黑" panose="020B0503020204020204" pitchFamily="34" charset="-122"/>
                          <a:ea typeface="微软雅黑" panose="020B0503020204020204" pitchFamily="34" charset="-122"/>
                        </a:rPr>
                        <a:t>W(A)=14</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3112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dirty="0">
                          <a:ln>
                            <a:noFill/>
                          </a:ln>
                          <a:effectLst/>
                          <a:latin typeface="微软雅黑" panose="020B0503020204020204" pitchFamily="34" charset="-122"/>
                          <a:ea typeface="微软雅黑" panose="020B0503020204020204" pitchFamily="34" charset="-122"/>
                        </a:rPr>
                        <a:t>Commit</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3112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Unlock A</a:t>
                      </a:r>
                      <a:endParaRPr kumimoji="0" lang="en-US" sz="16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6" name="Text Box 241">
            <a:extLst>
              <a:ext uri="{FF2B5EF4-FFF2-40B4-BE49-F238E27FC236}">
                <a16:creationId xmlns:a16="http://schemas.microsoft.com/office/drawing/2014/main" id="{4ACD07F5-0BA9-4A7C-940B-505BCD55616C}"/>
              </a:ext>
            </a:extLst>
          </p:cNvPr>
          <p:cNvSpPr txBox="1">
            <a:spLocks noChangeArrowheads="1"/>
          </p:cNvSpPr>
          <p:nvPr/>
        </p:nvSpPr>
        <p:spPr bwMode="auto">
          <a:xfrm>
            <a:off x="5562600" y="5529590"/>
            <a:ext cx="2376487" cy="523220"/>
          </a:xfrm>
          <a:prstGeom prst="rect">
            <a:avLst/>
          </a:prstGeom>
          <a:noFill/>
          <a:ln>
            <a:noFill/>
          </a:ln>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SzPct val="100000"/>
              <a:buFont typeface="Wingdings" pitchFamily="2" charset="2"/>
              <a:buNone/>
            </a:pPr>
            <a:r>
              <a:rPr lang="zh-CN" altLang="zh-CN" sz="2800" b="1" dirty="0">
                <a:solidFill>
                  <a:srgbClr val="FF0000"/>
                </a:solidFill>
                <a:latin typeface="微软雅黑" panose="020B0503020204020204" pitchFamily="34" charset="-122"/>
                <a:ea typeface="微软雅黑" panose="020B0503020204020204" pitchFamily="34" charset="-122"/>
              </a:rPr>
              <a:t>没有丢失修改</a:t>
            </a:r>
          </a:p>
        </p:txBody>
      </p:sp>
      <p:sp>
        <p:nvSpPr>
          <p:cNvPr id="7" name="Text Box 240">
            <a:extLst>
              <a:ext uri="{FF2B5EF4-FFF2-40B4-BE49-F238E27FC236}">
                <a16:creationId xmlns:a16="http://schemas.microsoft.com/office/drawing/2014/main" id="{B12AEBE1-3009-4722-B6F2-DDCBF0756B0B}"/>
              </a:ext>
            </a:extLst>
          </p:cNvPr>
          <p:cNvSpPr txBox="1">
            <a:spLocks noChangeArrowheads="1"/>
          </p:cNvSpPr>
          <p:nvPr/>
        </p:nvSpPr>
        <p:spPr bwMode="auto">
          <a:xfrm>
            <a:off x="5410200" y="2256214"/>
            <a:ext cx="6034087" cy="309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216000" indent="-216000" eaLnBrk="1" hangingPunct="1">
              <a:lnSpc>
                <a:spcPct val="150000"/>
              </a:lnSpc>
              <a:spcBef>
                <a:spcPct val="50000"/>
              </a:spcBef>
              <a:buSzPct val="100000"/>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事务</a:t>
            </a:r>
            <a:r>
              <a:rPr lang="en-US" altLang="zh-CN" dirty="0">
                <a:solidFill>
                  <a:srgbClr val="0000FF"/>
                </a:solidFill>
                <a:latin typeface="微软雅黑" panose="020B0503020204020204" pitchFamily="34" charset="-122"/>
                <a:ea typeface="微软雅黑" panose="020B0503020204020204" pitchFamily="34" charset="-122"/>
              </a:rPr>
              <a:t>T</a:t>
            </a:r>
            <a:r>
              <a:rPr lang="en-US" altLang="zh-CN" baseline="-25000" dirty="0">
                <a:solidFill>
                  <a:srgbClr val="0000FF"/>
                </a:solidFill>
                <a:latin typeface="微软雅黑" panose="020B0503020204020204" pitchFamily="34" charset="-122"/>
                <a:ea typeface="微软雅黑" panose="020B0503020204020204" pitchFamily="34" charset="-122"/>
              </a:rPr>
              <a:t>1</a:t>
            </a:r>
            <a:r>
              <a:rPr lang="zh-CN" altLang="en-US" dirty="0">
                <a:solidFill>
                  <a:srgbClr val="0000FF"/>
                </a:solidFill>
                <a:latin typeface="微软雅黑" panose="020B0503020204020204" pitchFamily="34" charset="-122"/>
                <a:ea typeface="微软雅黑" panose="020B0503020204020204" pitchFamily="34" charset="-122"/>
              </a:rPr>
              <a:t>在读</a:t>
            </a:r>
            <a:r>
              <a:rPr lang="en-US" altLang="zh-CN" dirty="0">
                <a:solidFill>
                  <a:srgbClr val="0000FF"/>
                </a:solidFill>
                <a:latin typeface="微软雅黑" panose="020B0503020204020204" pitchFamily="34" charset="-122"/>
                <a:ea typeface="微软雅黑" panose="020B0503020204020204" pitchFamily="34" charset="-122"/>
              </a:rPr>
              <a:t>A</a:t>
            </a:r>
            <a:r>
              <a:rPr lang="zh-CN" altLang="en-US" dirty="0">
                <a:solidFill>
                  <a:srgbClr val="0000FF"/>
                </a:solidFill>
                <a:latin typeface="微软雅黑" panose="020B0503020204020204" pitchFamily="34" charset="-122"/>
                <a:ea typeface="微软雅黑" panose="020B0503020204020204" pitchFamily="34" charset="-122"/>
              </a:rPr>
              <a:t>进行修改之前先对</a:t>
            </a:r>
            <a:r>
              <a:rPr lang="en-US" altLang="zh-CN" dirty="0">
                <a:solidFill>
                  <a:srgbClr val="0000FF"/>
                </a:solidFill>
                <a:latin typeface="微软雅黑" panose="020B0503020204020204" pitchFamily="34" charset="-122"/>
                <a:ea typeface="微软雅黑" panose="020B0503020204020204" pitchFamily="34" charset="-122"/>
              </a:rPr>
              <a:t>A</a:t>
            </a:r>
            <a:r>
              <a:rPr lang="zh-CN" altLang="en-US" dirty="0">
                <a:solidFill>
                  <a:srgbClr val="0000FF"/>
                </a:solidFill>
                <a:latin typeface="微软雅黑" panose="020B0503020204020204" pitchFamily="34" charset="-122"/>
                <a:ea typeface="微软雅黑" panose="020B0503020204020204" pitchFamily="34" charset="-122"/>
              </a:rPr>
              <a:t>加</a:t>
            </a:r>
            <a:r>
              <a:rPr lang="en-US" altLang="zh-CN" dirty="0">
                <a:solidFill>
                  <a:srgbClr val="0000FF"/>
                </a:solidFill>
                <a:latin typeface="微软雅黑" panose="020B0503020204020204" pitchFamily="34" charset="-122"/>
                <a:ea typeface="微软雅黑" panose="020B0503020204020204" pitchFamily="34" charset="-122"/>
              </a:rPr>
              <a:t>X</a:t>
            </a:r>
            <a:r>
              <a:rPr lang="zh-CN" altLang="en-US" dirty="0">
                <a:solidFill>
                  <a:srgbClr val="0000FF"/>
                </a:solidFill>
                <a:latin typeface="微软雅黑" panose="020B0503020204020204" pitchFamily="34" charset="-122"/>
                <a:ea typeface="微软雅黑" panose="020B0503020204020204" pitchFamily="34" charset="-122"/>
              </a:rPr>
              <a:t>锁</a:t>
            </a:r>
          </a:p>
          <a:p>
            <a:pPr marL="216000" indent="-216000" eaLnBrk="1" hangingPunct="1">
              <a:lnSpc>
                <a:spcPct val="150000"/>
              </a:lnSpc>
              <a:spcBef>
                <a:spcPct val="50000"/>
              </a:spcBef>
              <a:buSzPct val="100000"/>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当</a:t>
            </a:r>
            <a:r>
              <a:rPr lang="en-US" altLang="zh-CN" dirty="0">
                <a:solidFill>
                  <a:srgbClr val="0000FF"/>
                </a:solidFill>
                <a:latin typeface="微软雅黑" panose="020B0503020204020204" pitchFamily="34" charset="-122"/>
                <a:ea typeface="微软雅黑" panose="020B0503020204020204" pitchFamily="34" charset="-122"/>
              </a:rPr>
              <a:t>T</a:t>
            </a:r>
            <a:r>
              <a:rPr lang="en-US" altLang="zh-CN" baseline="-25000" dirty="0">
                <a:solidFill>
                  <a:srgbClr val="0000FF"/>
                </a:solidFill>
                <a:latin typeface="微软雅黑" panose="020B0503020204020204" pitchFamily="34" charset="-122"/>
                <a:ea typeface="微软雅黑" panose="020B0503020204020204" pitchFamily="34" charset="-122"/>
              </a:rPr>
              <a:t>2</a:t>
            </a:r>
            <a:r>
              <a:rPr lang="zh-CN" altLang="en-US" dirty="0">
                <a:solidFill>
                  <a:srgbClr val="0000FF"/>
                </a:solidFill>
                <a:latin typeface="微软雅黑" panose="020B0503020204020204" pitchFamily="34" charset="-122"/>
                <a:ea typeface="微软雅黑" panose="020B0503020204020204" pitchFamily="34" charset="-122"/>
              </a:rPr>
              <a:t>再请求对</a:t>
            </a:r>
            <a:r>
              <a:rPr lang="en-US" altLang="zh-CN" dirty="0">
                <a:solidFill>
                  <a:srgbClr val="0000FF"/>
                </a:solidFill>
                <a:latin typeface="微软雅黑" panose="020B0503020204020204" pitchFamily="34" charset="-122"/>
                <a:ea typeface="微软雅黑" panose="020B0503020204020204" pitchFamily="34" charset="-122"/>
              </a:rPr>
              <a:t>A</a:t>
            </a:r>
            <a:r>
              <a:rPr lang="zh-CN" altLang="en-US" dirty="0">
                <a:solidFill>
                  <a:srgbClr val="0000FF"/>
                </a:solidFill>
                <a:latin typeface="微软雅黑" panose="020B0503020204020204" pitchFamily="34" charset="-122"/>
                <a:ea typeface="微软雅黑" panose="020B0503020204020204" pitchFamily="34" charset="-122"/>
              </a:rPr>
              <a:t>加</a:t>
            </a:r>
            <a:r>
              <a:rPr lang="en-US" altLang="zh-CN" dirty="0">
                <a:solidFill>
                  <a:srgbClr val="0000FF"/>
                </a:solidFill>
                <a:latin typeface="微软雅黑" panose="020B0503020204020204" pitchFamily="34" charset="-122"/>
                <a:ea typeface="微软雅黑" panose="020B0503020204020204" pitchFamily="34" charset="-122"/>
              </a:rPr>
              <a:t>X</a:t>
            </a:r>
            <a:r>
              <a:rPr lang="zh-CN" altLang="en-US" dirty="0">
                <a:solidFill>
                  <a:srgbClr val="0000FF"/>
                </a:solidFill>
                <a:latin typeface="微软雅黑" panose="020B0503020204020204" pitchFamily="34" charset="-122"/>
                <a:ea typeface="微软雅黑" panose="020B0503020204020204" pitchFamily="34" charset="-122"/>
              </a:rPr>
              <a:t>锁时被拒绝</a:t>
            </a:r>
          </a:p>
          <a:p>
            <a:pPr marL="216000" indent="-216000" eaLnBrk="1" hangingPunct="1">
              <a:lnSpc>
                <a:spcPct val="150000"/>
              </a:lnSpc>
              <a:spcBef>
                <a:spcPct val="50000"/>
              </a:spcBef>
              <a:buSzPct val="100000"/>
              <a:buFont typeface="Arial" panose="020B0604020202020204" pitchFamily="34" charset="0"/>
              <a:buChar char="•"/>
            </a:pPr>
            <a:r>
              <a:rPr lang="en-US" altLang="zh-CN" dirty="0">
                <a:solidFill>
                  <a:srgbClr val="0000FF"/>
                </a:solidFill>
                <a:latin typeface="微软雅黑" panose="020B0503020204020204" pitchFamily="34" charset="-122"/>
                <a:ea typeface="微软雅黑" panose="020B0503020204020204" pitchFamily="34" charset="-122"/>
              </a:rPr>
              <a:t>T</a:t>
            </a:r>
            <a:r>
              <a:rPr lang="en-US" altLang="zh-CN" baseline="-25000" dirty="0">
                <a:solidFill>
                  <a:srgbClr val="0000FF"/>
                </a:solidFill>
                <a:latin typeface="微软雅黑" panose="020B0503020204020204" pitchFamily="34" charset="-122"/>
                <a:ea typeface="微软雅黑" panose="020B0503020204020204" pitchFamily="34" charset="-122"/>
              </a:rPr>
              <a:t>2</a:t>
            </a:r>
            <a:r>
              <a:rPr lang="zh-CN" altLang="en-US" dirty="0">
                <a:solidFill>
                  <a:srgbClr val="0000FF"/>
                </a:solidFill>
                <a:latin typeface="微软雅黑" panose="020B0503020204020204" pitchFamily="34" charset="-122"/>
                <a:ea typeface="微软雅黑" panose="020B0503020204020204" pitchFamily="34" charset="-122"/>
              </a:rPr>
              <a:t>只能等待</a:t>
            </a:r>
            <a:r>
              <a:rPr lang="en-US" altLang="zh-CN" dirty="0">
                <a:solidFill>
                  <a:srgbClr val="0000FF"/>
                </a:solidFill>
                <a:latin typeface="微软雅黑" panose="020B0503020204020204" pitchFamily="34" charset="-122"/>
                <a:ea typeface="微软雅黑" panose="020B0503020204020204" pitchFamily="34" charset="-122"/>
              </a:rPr>
              <a:t>T</a:t>
            </a:r>
            <a:r>
              <a:rPr lang="en-US" altLang="zh-CN" baseline="-25000" dirty="0">
                <a:solidFill>
                  <a:srgbClr val="0000FF"/>
                </a:solidFill>
                <a:latin typeface="微软雅黑" panose="020B0503020204020204" pitchFamily="34" charset="-122"/>
                <a:ea typeface="微软雅黑" panose="020B0503020204020204" pitchFamily="34" charset="-122"/>
              </a:rPr>
              <a:t>1</a:t>
            </a:r>
            <a:r>
              <a:rPr lang="zh-CN" altLang="en-US" dirty="0">
                <a:solidFill>
                  <a:srgbClr val="0000FF"/>
                </a:solidFill>
                <a:latin typeface="微软雅黑" panose="020B0503020204020204" pitchFamily="34" charset="-122"/>
                <a:ea typeface="微软雅黑" panose="020B0503020204020204" pitchFamily="34" charset="-122"/>
              </a:rPr>
              <a:t>释放</a:t>
            </a:r>
            <a:r>
              <a:rPr lang="en-US" altLang="zh-CN" dirty="0">
                <a:solidFill>
                  <a:srgbClr val="0000FF"/>
                </a:solidFill>
                <a:latin typeface="微软雅黑" panose="020B0503020204020204" pitchFamily="34" charset="-122"/>
                <a:ea typeface="微软雅黑" panose="020B0503020204020204" pitchFamily="34" charset="-122"/>
              </a:rPr>
              <a:t>A</a:t>
            </a:r>
            <a:r>
              <a:rPr lang="zh-CN" altLang="en-US" dirty="0">
                <a:solidFill>
                  <a:srgbClr val="0000FF"/>
                </a:solidFill>
                <a:latin typeface="微软雅黑" panose="020B0503020204020204" pitchFamily="34" charset="-122"/>
                <a:ea typeface="微软雅黑" panose="020B0503020204020204" pitchFamily="34" charset="-122"/>
              </a:rPr>
              <a:t>上的锁后获得对</a:t>
            </a:r>
            <a:r>
              <a:rPr lang="en-US" altLang="zh-CN" dirty="0">
                <a:solidFill>
                  <a:srgbClr val="0000FF"/>
                </a:solidFill>
                <a:latin typeface="微软雅黑" panose="020B0503020204020204" pitchFamily="34" charset="-122"/>
                <a:ea typeface="微软雅黑" panose="020B0503020204020204" pitchFamily="34" charset="-122"/>
              </a:rPr>
              <a:t>A</a:t>
            </a:r>
            <a:r>
              <a:rPr lang="zh-CN" altLang="en-US" dirty="0">
                <a:solidFill>
                  <a:srgbClr val="0000FF"/>
                </a:solidFill>
                <a:latin typeface="微软雅黑" panose="020B0503020204020204" pitchFamily="34" charset="-122"/>
                <a:ea typeface="微软雅黑" panose="020B0503020204020204" pitchFamily="34" charset="-122"/>
              </a:rPr>
              <a:t>的</a:t>
            </a:r>
            <a:r>
              <a:rPr lang="en-US" altLang="zh-CN" dirty="0">
                <a:solidFill>
                  <a:srgbClr val="0000FF"/>
                </a:solidFill>
                <a:latin typeface="微软雅黑" panose="020B0503020204020204" pitchFamily="34" charset="-122"/>
                <a:ea typeface="微软雅黑" panose="020B0503020204020204" pitchFamily="34" charset="-122"/>
              </a:rPr>
              <a:t>X</a:t>
            </a:r>
            <a:r>
              <a:rPr lang="zh-CN" altLang="en-US" dirty="0">
                <a:solidFill>
                  <a:srgbClr val="0000FF"/>
                </a:solidFill>
                <a:latin typeface="微软雅黑" panose="020B0503020204020204" pitchFamily="34" charset="-122"/>
                <a:ea typeface="微软雅黑" panose="020B0503020204020204" pitchFamily="34" charset="-122"/>
              </a:rPr>
              <a:t>锁</a:t>
            </a:r>
          </a:p>
          <a:p>
            <a:pPr marL="216000" indent="-216000" eaLnBrk="1" hangingPunct="1">
              <a:lnSpc>
                <a:spcPct val="150000"/>
              </a:lnSpc>
              <a:spcBef>
                <a:spcPct val="50000"/>
              </a:spcBef>
              <a:buSzPct val="100000"/>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这时</a:t>
            </a:r>
            <a:r>
              <a:rPr lang="en-US" altLang="zh-CN" dirty="0">
                <a:solidFill>
                  <a:srgbClr val="0000FF"/>
                </a:solidFill>
                <a:latin typeface="微软雅黑" panose="020B0503020204020204" pitchFamily="34" charset="-122"/>
                <a:ea typeface="微软雅黑" panose="020B0503020204020204" pitchFamily="34" charset="-122"/>
              </a:rPr>
              <a:t>T</a:t>
            </a:r>
            <a:r>
              <a:rPr lang="en-US" altLang="zh-CN" baseline="-25000" dirty="0">
                <a:solidFill>
                  <a:srgbClr val="0000FF"/>
                </a:solidFill>
                <a:latin typeface="微软雅黑" panose="020B0503020204020204" pitchFamily="34" charset="-122"/>
                <a:ea typeface="微软雅黑" panose="020B0503020204020204" pitchFamily="34" charset="-122"/>
              </a:rPr>
              <a:t>2</a:t>
            </a:r>
            <a:r>
              <a:rPr lang="zh-CN" altLang="en-US" dirty="0">
                <a:solidFill>
                  <a:srgbClr val="0000FF"/>
                </a:solidFill>
                <a:latin typeface="微软雅黑" panose="020B0503020204020204" pitchFamily="34" charset="-122"/>
                <a:ea typeface="微软雅黑" panose="020B0503020204020204" pitchFamily="34" charset="-122"/>
              </a:rPr>
              <a:t>读到的</a:t>
            </a:r>
            <a:r>
              <a:rPr lang="en-US" altLang="zh-CN" dirty="0">
                <a:solidFill>
                  <a:srgbClr val="0000FF"/>
                </a:solidFill>
                <a:latin typeface="微软雅黑" panose="020B0503020204020204" pitchFamily="34" charset="-122"/>
                <a:ea typeface="微软雅黑" panose="020B0503020204020204" pitchFamily="34" charset="-122"/>
              </a:rPr>
              <a:t>A</a:t>
            </a:r>
            <a:r>
              <a:rPr lang="zh-CN" altLang="en-US" dirty="0">
                <a:solidFill>
                  <a:srgbClr val="0000FF"/>
                </a:solidFill>
                <a:latin typeface="微软雅黑" panose="020B0503020204020204" pitchFamily="34" charset="-122"/>
                <a:ea typeface="微软雅黑" panose="020B0503020204020204" pitchFamily="34" charset="-122"/>
              </a:rPr>
              <a:t>已经是</a:t>
            </a:r>
            <a:r>
              <a:rPr lang="en-US" altLang="zh-CN" dirty="0">
                <a:solidFill>
                  <a:srgbClr val="0000FF"/>
                </a:solidFill>
                <a:latin typeface="微软雅黑" panose="020B0503020204020204" pitchFamily="34" charset="-122"/>
                <a:ea typeface="微软雅黑" panose="020B0503020204020204" pitchFamily="34" charset="-122"/>
              </a:rPr>
              <a:t>T</a:t>
            </a:r>
            <a:r>
              <a:rPr lang="en-US" altLang="zh-CN" baseline="-25000" dirty="0">
                <a:solidFill>
                  <a:srgbClr val="0000FF"/>
                </a:solidFill>
                <a:latin typeface="微软雅黑" panose="020B0503020204020204" pitchFamily="34" charset="-122"/>
                <a:ea typeface="微软雅黑" panose="020B0503020204020204" pitchFamily="34" charset="-122"/>
              </a:rPr>
              <a:t>1</a:t>
            </a:r>
            <a:r>
              <a:rPr lang="zh-CN" altLang="en-US" dirty="0">
                <a:solidFill>
                  <a:srgbClr val="0000FF"/>
                </a:solidFill>
                <a:latin typeface="微软雅黑" panose="020B0503020204020204" pitchFamily="34" charset="-122"/>
                <a:ea typeface="微软雅黑" panose="020B0503020204020204" pitchFamily="34" charset="-122"/>
              </a:rPr>
              <a:t>更新过的值</a:t>
            </a:r>
            <a:r>
              <a:rPr lang="en-US" altLang="zh-CN" dirty="0">
                <a:solidFill>
                  <a:srgbClr val="0000FF"/>
                </a:solidFill>
                <a:latin typeface="微软雅黑" panose="020B0503020204020204" pitchFamily="34" charset="-122"/>
                <a:ea typeface="微软雅黑" panose="020B0503020204020204" pitchFamily="34" charset="-122"/>
              </a:rPr>
              <a:t>15</a:t>
            </a:r>
          </a:p>
          <a:p>
            <a:pPr marL="216000" indent="-216000" eaLnBrk="1" hangingPunct="1">
              <a:lnSpc>
                <a:spcPct val="150000"/>
              </a:lnSpc>
              <a:spcBef>
                <a:spcPct val="50000"/>
              </a:spcBef>
              <a:buSzPct val="100000"/>
              <a:buFont typeface="Arial" panose="020B0604020202020204" pitchFamily="34" charset="0"/>
              <a:buChar char="•"/>
            </a:pPr>
            <a:r>
              <a:rPr lang="en-US" altLang="zh-CN" dirty="0">
                <a:solidFill>
                  <a:srgbClr val="0000FF"/>
                </a:solidFill>
                <a:latin typeface="微软雅黑" panose="020B0503020204020204" pitchFamily="34" charset="-122"/>
                <a:ea typeface="微软雅黑" panose="020B0503020204020204" pitchFamily="34" charset="-122"/>
              </a:rPr>
              <a:t>T</a:t>
            </a:r>
            <a:r>
              <a:rPr lang="en-US" altLang="zh-CN" baseline="-25000" dirty="0">
                <a:solidFill>
                  <a:srgbClr val="0000FF"/>
                </a:solidFill>
                <a:latin typeface="微软雅黑" panose="020B0503020204020204" pitchFamily="34" charset="-122"/>
                <a:ea typeface="微软雅黑" panose="020B0503020204020204" pitchFamily="34" charset="-122"/>
              </a:rPr>
              <a:t>2</a:t>
            </a:r>
            <a:r>
              <a:rPr lang="zh-CN" altLang="en-US" dirty="0">
                <a:solidFill>
                  <a:srgbClr val="0000FF"/>
                </a:solidFill>
                <a:latin typeface="微软雅黑" panose="020B0503020204020204" pitchFamily="34" charset="-122"/>
                <a:ea typeface="微软雅黑" panose="020B0503020204020204" pitchFamily="34" charset="-122"/>
              </a:rPr>
              <a:t>按此新的</a:t>
            </a:r>
            <a:r>
              <a:rPr lang="en-US" altLang="zh-CN" dirty="0">
                <a:solidFill>
                  <a:srgbClr val="0000FF"/>
                </a:solidFill>
                <a:latin typeface="微软雅黑" panose="020B0503020204020204" pitchFamily="34" charset="-122"/>
                <a:ea typeface="微软雅黑" panose="020B0503020204020204" pitchFamily="34" charset="-122"/>
              </a:rPr>
              <a:t>A</a:t>
            </a:r>
            <a:r>
              <a:rPr lang="zh-CN" altLang="en-US" dirty="0">
                <a:solidFill>
                  <a:srgbClr val="0000FF"/>
                </a:solidFill>
                <a:latin typeface="微软雅黑" panose="020B0503020204020204" pitchFamily="34" charset="-122"/>
                <a:ea typeface="微软雅黑" panose="020B0503020204020204" pitchFamily="34" charset="-122"/>
              </a:rPr>
              <a:t>值进行运算，并将结果值</a:t>
            </a:r>
            <a:r>
              <a:rPr lang="en-US" altLang="zh-CN" dirty="0">
                <a:solidFill>
                  <a:srgbClr val="0000FF"/>
                </a:solidFill>
                <a:latin typeface="微软雅黑" panose="020B0503020204020204" pitchFamily="34" charset="-122"/>
                <a:ea typeface="微软雅黑" panose="020B0503020204020204" pitchFamily="34" charset="-122"/>
              </a:rPr>
              <a:t>A=14</a:t>
            </a:r>
            <a:r>
              <a:rPr lang="zh-CN" altLang="en-US" dirty="0">
                <a:solidFill>
                  <a:srgbClr val="0000FF"/>
                </a:solidFill>
                <a:latin typeface="微软雅黑" panose="020B0503020204020204" pitchFamily="34" charset="-122"/>
                <a:ea typeface="微软雅黑" panose="020B0503020204020204" pitchFamily="34" charset="-122"/>
              </a:rPr>
              <a:t>写回到磁盘。避免了丢失</a:t>
            </a:r>
            <a:r>
              <a:rPr lang="en-US" altLang="zh-CN" dirty="0">
                <a:solidFill>
                  <a:srgbClr val="0000FF"/>
                </a:solidFill>
                <a:latin typeface="微软雅黑" panose="020B0503020204020204" pitchFamily="34" charset="-122"/>
                <a:ea typeface="微软雅黑" panose="020B0503020204020204" pitchFamily="34" charset="-122"/>
              </a:rPr>
              <a:t>T</a:t>
            </a:r>
            <a:r>
              <a:rPr lang="en-US" altLang="zh-CN" baseline="-25000" dirty="0">
                <a:solidFill>
                  <a:srgbClr val="0000FF"/>
                </a:solidFill>
                <a:latin typeface="微软雅黑" panose="020B0503020204020204" pitchFamily="34" charset="-122"/>
                <a:ea typeface="微软雅黑" panose="020B0503020204020204" pitchFamily="34" charset="-122"/>
              </a:rPr>
              <a:t>1</a:t>
            </a:r>
            <a:r>
              <a:rPr lang="zh-CN" altLang="en-US" dirty="0">
                <a:solidFill>
                  <a:srgbClr val="0000FF"/>
                </a:solidFill>
                <a:latin typeface="微软雅黑" panose="020B0503020204020204" pitchFamily="34" charset="-122"/>
                <a:ea typeface="微软雅黑" panose="020B0503020204020204" pitchFamily="34" charset="-122"/>
              </a:rPr>
              <a:t>的更新。</a:t>
            </a:r>
          </a:p>
        </p:txBody>
      </p:sp>
    </p:spTree>
    <p:extLst>
      <p:ext uri="{BB962C8B-B14F-4D97-AF65-F5344CB8AC3E}">
        <p14:creationId xmlns:p14="http://schemas.microsoft.com/office/powerpoint/2010/main" val="772048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64B7A-9373-4D3A-9A5A-FD01133D54EA}"/>
              </a:ext>
            </a:extLst>
          </p:cNvPr>
          <p:cNvSpPr>
            <a:spLocks noGrp="1"/>
          </p:cNvSpPr>
          <p:nvPr>
            <p:ph type="title"/>
          </p:nvPr>
        </p:nvSpPr>
        <p:spPr/>
        <p:txBody>
          <a:bodyPr/>
          <a:lstStyle/>
          <a:p>
            <a:r>
              <a:rPr lang="en-US" altLang="zh-CN"/>
              <a:t>2.</a:t>
            </a:r>
            <a:r>
              <a:rPr lang="zh-CN" altLang="en-US"/>
              <a:t>二级封锁协议</a:t>
            </a:r>
          </a:p>
        </p:txBody>
      </p:sp>
      <p:sp>
        <p:nvSpPr>
          <p:cNvPr id="3" name="内容占位符 2">
            <a:extLst>
              <a:ext uri="{FF2B5EF4-FFF2-40B4-BE49-F238E27FC236}">
                <a16:creationId xmlns:a16="http://schemas.microsoft.com/office/drawing/2014/main" id="{628A352A-9361-4A21-B2FC-F3AB28649F15}"/>
              </a:ext>
            </a:extLst>
          </p:cNvPr>
          <p:cNvSpPr>
            <a:spLocks noGrp="1"/>
          </p:cNvSpPr>
          <p:nvPr>
            <p:ph idx="1"/>
          </p:nvPr>
        </p:nvSpPr>
        <p:spPr/>
        <p:txBody>
          <a:bodyPr/>
          <a:lstStyle/>
          <a:p>
            <a:pPr>
              <a:lnSpc>
                <a:spcPct val="120000"/>
              </a:lnSpc>
            </a:pPr>
            <a:r>
              <a:rPr lang="zh-CN" altLang="en-US"/>
              <a:t>二级封锁协议是指</a:t>
            </a:r>
            <a:r>
              <a:rPr lang="zh-CN" altLang="en-US">
                <a:solidFill>
                  <a:srgbClr val="FF0000"/>
                </a:solidFill>
              </a:rPr>
              <a:t>在一级封锁协议基础上增加事务</a:t>
            </a:r>
            <a:r>
              <a:rPr lang="en-US" altLang="zh-CN">
                <a:solidFill>
                  <a:srgbClr val="FF0000"/>
                </a:solidFill>
              </a:rPr>
              <a:t>T</a:t>
            </a:r>
            <a:r>
              <a:rPr lang="zh-CN" altLang="en-US">
                <a:solidFill>
                  <a:srgbClr val="FF0000"/>
                </a:solidFill>
              </a:rPr>
              <a:t>在读取数据</a:t>
            </a:r>
            <a:r>
              <a:rPr lang="en-US" altLang="zh-CN">
                <a:solidFill>
                  <a:srgbClr val="FF0000"/>
                </a:solidFill>
              </a:rPr>
              <a:t>R</a:t>
            </a:r>
            <a:r>
              <a:rPr lang="zh-CN" altLang="en-US">
                <a:solidFill>
                  <a:srgbClr val="FF0000"/>
                </a:solidFill>
              </a:rPr>
              <a:t>之前必须先对其加</a:t>
            </a:r>
            <a:r>
              <a:rPr lang="en-US" altLang="zh-CN">
                <a:solidFill>
                  <a:srgbClr val="FF0000"/>
                </a:solidFill>
              </a:rPr>
              <a:t>S</a:t>
            </a:r>
            <a:r>
              <a:rPr lang="zh-CN" altLang="en-US">
                <a:solidFill>
                  <a:srgbClr val="FF0000"/>
                </a:solidFill>
              </a:rPr>
              <a:t>锁</a:t>
            </a:r>
            <a:r>
              <a:rPr lang="zh-CN" altLang="en-US"/>
              <a:t>，</a:t>
            </a:r>
            <a:r>
              <a:rPr lang="zh-CN" altLang="en-US" u="sng">
                <a:solidFill>
                  <a:srgbClr val="FF0000"/>
                </a:solidFill>
              </a:rPr>
              <a:t>读完后即可释放</a:t>
            </a:r>
            <a:r>
              <a:rPr lang="en-US" altLang="zh-CN" u="sng">
                <a:solidFill>
                  <a:srgbClr val="FF0000"/>
                </a:solidFill>
              </a:rPr>
              <a:t>S</a:t>
            </a:r>
            <a:r>
              <a:rPr lang="zh-CN" altLang="en-US" u="sng">
                <a:solidFill>
                  <a:srgbClr val="FF0000"/>
                </a:solidFill>
              </a:rPr>
              <a:t>锁</a:t>
            </a:r>
            <a:r>
              <a:rPr lang="zh-CN" altLang="en-US"/>
              <a:t>。</a:t>
            </a:r>
          </a:p>
          <a:p>
            <a:pPr>
              <a:lnSpc>
                <a:spcPct val="120000"/>
              </a:lnSpc>
            </a:pPr>
            <a:endParaRPr lang="zh-CN" altLang="en-US" sz="1200"/>
          </a:p>
          <a:p>
            <a:pPr>
              <a:lnSpc>
                <a:spcPct val="120000"/>
              </a:lnSpc>
            </a:pPr>
            <a:r>
              <a:rPr lang="zh-CN" altLang="en-US"/>
              <a:t>二级封锁协议可</a:t>
            </a:r>
            <a:r>
              <a:rPr lang="zh-CN" altLang="en-US">
                <a:solidFill>
                  <a:srgbClr val="FF0000"/>
                </a:solidFill>
              </a:rPr>
              <a:t>防止丢失修改和读“脏”数据</a:t>
            </a:r>
            <a:r>
              <a:rPr lang="zh-CN" altLang="en-US"/>
              <a:t>。</a:t>
            </a:r>
          </a:p>
          <a:p>
            <a:pPr>
              <a:lnSpc>
                <a:spcPct val="120000"/>
              </a:lnSpc>
            </a:pPr>
            <a:endParaRPr lang="zh-CN" altLang="en-US" sz="1200"/>
          </a:p>
          <a:p>
            <a:pPr>
              <a:lnSpc>
                <a:spcPct val="120000"/>
              </a:lnSpc>
            </a:pPr>
            <a:r>
              <a:rPr lang="zh-CN" altLang="en-US"/>
              <a:t>在二级封锁协议中，由于读完数据后即可释放</a:t>
            </a:r>
            <a:r>
              <a:rPr lang="en-US" altLang="zh-CN"/>
              <a:t>S</a:t>
            </a:r>
            <a:r>
              <a:rPr lang="zh-CN" altLang="en-US"/>
              <a:t>锁，所以</a:t>
            </a:r>
            <a:r>
              <a:rPr lang="zh-CN" altLang="en-US">
                <a:solidFill>
                  <a:srgbClr val="FF0000"/>
                </a:solidFill>
              </a:rPr>
              <a:t>它不能保证可重复读</a:t>
            </a:r>
            <a:r>
              <a:rPr lang="zh-CN" altLang="en-US"/>
              <a:t>。</a:t>
            </a:r>
          </a:p>
        </p:txBody>
      </p:sp>
      <p:sp>
        <p:nvSpPr>
          <p:cNvPr id="4" name="灯片编号占位符 3">
            <a:extLst>
              <a:ext uri="{FF2B5EF4-FFF2-40B4-BE49-F238E27FC236}">
                <a16:creationId xmlns:a16="http://schemas.microsoft.com/office/drawing/2014/main" id="{4B7ED6FF-12BE-4376-B718-F2CB7D9194E5}"/>
              </a:ext>
            </a:extLst>
          </p:cNvPr>
          <p:cNvSpPr>
            <a:spLocks noGrp="1"/>
          </p:cNvSpPr>
          <p:nvPr>
            <p:ph type="sldNum" sz="quarter" idx="12"/>
          </p:nvPr>
        </p:nvSpPr>
        <p:spPr/>
        <p:txBody>
          <a:bodyPr/>
          <a:lstStyle/>
          <a:p>
            <a:fld id="{E63F6D5D-9733-4D44-9C56-AEFEDD5A4BA7}" type="slidenum">
              <a:rPr lang="en-US" smtClean="0"/>
              <a:pPr/>
              <a:t>22</a:t>
            </a:fld>
            <a:endParaRPr lang="en-US" dirty="0"/>
          </a:p>
        </p:txBody>
      </p:sp>
    </p:spTree>
    <p:extLst>
      <p:ext uri="{BB962C8B-B14F-4D97-AF65-F5344CB8AC3E}">
        <p14:creationId xmlns:p14="http://schemas.microsoft.com/office/powerpoint/2010/main" val="1953711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51AAC-7927-454B-9187-8806CD5AA0E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BBA0A55-FFF3-4AB0-97CE-D32351798C8B}"/>
              </a:ext>
            </a:extLst>
          </p:cNvPr>
          <p:cNvSpPr>
            <a:spLocks noGrp="1"/>
          </p:cNvSpPr>
          <p:nvPr>
            <p:ph idx="1"/>
          </p:nvPr>
        </p:nvSpPr>
        <p:spPr/>
        <p:txBody>
          <a:bodyPr/>
          <a:lstStyle/>
          <a:p>
            <a:r>
              <a:rPr lang="zh-CN" altLang="en-US">
                <a:solidFill>
                  <a:srgbClr val="FF0000"/>
                </a:solidFill>
              </a:rPr>
              <a:t>二级封锁协议解决“读脏数据”示例</a:t>
            </a:r>
          </a:p>
          <a:p>
            <a:endParaRPr lang="zh-CN" altLang="en-US"/>
          </a:p>
        </p:txBody>
      </p:sp>
      <p:sp>
        <p:nvSpPr>
          <p:cNvPr id="4" name="灯片编号占位符 3">
            <a:extLst>
              <a:ext uri="{FF2B5EF4-FFF2-40B4-BE49-F238E27FC236}">
                <a16:creationId xmlns:a16="http://schemas.microsoft.com/office/drawing/2014/main" id="{DF183D54-7BBA-40B7-BA35-94FBF3DDBF85}"/>
              </a:ext>
            </a:extLst>
          </p:cNvPr>
          <p:cNvSpPr>
            <a:spLocks noGrp="1"/>
          </p:cNvSpPr>
          <p:nvPr>
            <p:ph type="sldNum" sz="quarter" idx="12"/>
          </p:nvPr>
        </p:nvSpPr>
        <p:spPr/>
        <p:txBody>
          <a:bodyPr/>
          <a:lstStyle/>
          <a:p>
            <a:fld id="{E63F6D5D-9733-4D44-9C56-AEFEDD5A4BA7}" type="slidenum">
              <a:rPr lang="en-US" smtClean="0"/>
              <a:pPr/>
              <a:t>23</a:t>
            </a:fld>
            <a:endParaRPr lang="en-US" dirty="0"/>
          </a:p>
        </p:txBody>
      </p:sp>
      <p:sp>
        <p:nvSpPr>
          <p:cNvPr id="5" name="Text Box 241">
            <a:extLst>
              <a:ext uri="{FF2B5EF4-FFF2-40B4-BE49-F238E27FC236}">
                <a16:creationId xmlns:a16="http://schemas.microsoft.com/office/drawing/2014/main" id="{6B404940-D7CB-49AE-BB17-5C9644B276BA}"/>
              </a:ext>
            </a:extLst>
          </p:cNvPr>
          <p:cNvSpPr txBox="1">
            <a:spLocks noChangeArrowheads="1"/>
          </p:cNvSpPr>
          <p:nvPr/>
        </p:nvSpPr>
        <p:spPr bwMode="auto">
          <a:xfrm>
            <a:off x="5532469" y="5320067"/>
            <a:ext cx="2984500" cy="523220"/>
          </a:xfrm>
          <a:prstGeom prst="rect">
            <a:avLst/>
          </a:prstGeom>
          <a:noFill/>
          <a:ln>
            <a:noFill/>
          </a:ln>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SzPct val="100000"/>
              <a:buFont typeface="Wingdings" pitchFamily="2" charset="2"/>
              <a:buNone/>
            </a:pPr>
            <a:r>
              <a:rPr lang="zh-CN" altLang="en-US" sz="2800" b="1" dirty="0">
                <a:solidFill>
                  <a:srgbClr val="FF0000"/>
                </a:solidFill>
                <a:latin typeface="微软雅黑" panose="020B0503020204020204" pitchFamily="34" charset="-122"/>
                <a:ea typeface="微软雅黑" panose="020B0503020204020204" pitchFamily="34" charset="-122"/>
              </a:rPr>
              <a:t>不读“脏”数据</a:t>
            </a:r>
            <a:endParaRPr lang="zh-CN" altLang="zh-CN" sz="2800" b="1" dirty="0">
              <a:solidFill>
                <a:srgbClr val="FF0000"/>
              </a:solidFill>
              <a:latin typeface="微软雅黑" panose="020B0503020204020204" pitchFamily="34" charset="-122"/>
              <a:ea typeface="微软雅黑" panose="020B0503020204020204" pitchFamily="34" charset="-122"/>
            </a:endParaRPr>
          </a:p>
        </p:txBody>
      </p:sp>
      <p:graphicFrame>
        <p:nvGraphicFramePr>
          <p:cNvPr id="6" name="Group 3">
            <a:extLst>
              <a:ext uri="{FF2B5EF4-FFF2-40B4-BE49-F238E27FC236}">
                <a16:creationId xmlns:a16="http://schemas.microsoft.com/office/drawing/2014/main" id="{7C7CE587-0C5F-467F-8E4F-6C23E2362C6A}"/>
              </a:ext>
            </a:extLst>
          </p:cNvPr>
          <p:cNvGraphicFramePr>
            <a:graphicFrameLocks/>
          </p:cNvGraphicFramePr>
          <p:nvPr>
            <p:extLst>
              <p:ext uri="{D42A27DB-BD31-4B8C-83A1-F6EECF244321}">
                <p14:modId xmlns:p14="http://schemas.microsoft.com/office/powerpoint/2010/main" val="2933674979"/>
              </p:ext>
            </p:extLst>
          </p:nvPr>
        </p:nvGraphicFramePr>
        <p:xfrm>
          <a:off x="1249331" y="1744846"/>
          <a:ext cx="4138447" cy="4693920"/>
        </p:xfrm>
        <a:graphic>
          <a:graphicData uri="http://schemas.openxmlformats.org/drawingml/2006/table">
            <a:tbl>
              <a:tblPr>
                <a:tableStyleId>{5940675A-B579-460E-94D1-54222C63F5DA}</a:tableStyleId>
              </a:tblPr>
              <a:tblGrid>
                <a:gridCol w="2069224">
                  <a:extLst>
                    <a:ext uri="{9D8B030D-6E8A-4147-A177-3AD203B41FA5}">
                      <a16:colId xmlns:a16="http://schemas.microsoft.com/office/drawing/2014/main" val="20000"/>
                    </a:ext>
                  </a:extLst>
                </a:gridCol>
                <a:gridCol w="2069223">
                  <a:extLst>
                    <a:ext uri="{9D8B030D-6E8A-4147-A177-3AD203B41FA5}">
                      <a16:colId xmlns:a16="http://schemas.microsoft.com/office/drawing/2014/main" val="20001"/>
                    </a:ext>
                  </a:extLst>
                </a:gridCol>
              </a:tblGrid>
              <a:tr h="30385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T</a:t>
                      </a:r>
                      <a:r>
                        <a:rPr kumimoji="0" lang="en-US" sz="1600" b="1" u="none" strike="noStrike" cap="none" normalizeH="0" baseline="-30000" dirty="0">
                          <a:ln>
                            <a:noFill/>
                          </a:ln>
                          <a:solidFill>
                            <a:srgbClr val="0000FF"/>
                          </a:solidFill>
                          <a:effectLst/>
                          <a:latin typeface="微软雅黑" panose="020B0503020204020204" pitchFamily="34" charset="-122"/>
                          <a:ea typeface="微软雅黑" panose="020B0503020204020204" pitchFamily="34" charset="-122"/>
                        </a:rPr>
                        <a:t>1</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T</a:t>
                      </a:r>
                      <a:r>
                        <a:rPr kumimoji="0" lang="en-US" sz="1600" b="1" u="none" strike="noStrike" cap="none" normalizeH="0" baseline="-30000" dirty="0">
                          <a:ln>
                            <a:noFill/>
                          </a:ln>
                          <a:solidFill>
                            <a:srgbClr val="0000FF"/>
                          </a:solidFill>
                          <a:effectLst/>
                          <a:latin typeface="微软雅黑" panose="020B0503020204020204" pitchFamily="34" charset="-122"/>
                          <a:ea typeface="微软雅黑" panose="020B0503020204020204" pitchFamily="34" charset="-122"/>
                        </a:rPr>
                        <a:t>2</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38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dirty="0">
                          <a:ln>
                            <a:noFill/>
                          </a:ln>
                          <a:effectLst/>
                          <a:latin typeface="微软雅黑" panose="020B0503020204020204" pitchFamily="34" charset="-122"/>
                          <a:ea typeface="微软雅黑" panose="020B0503020204020204" pitchFamily="34" charset="-122"/>
                        </a:rPr>
                        <a:t>① </a:t>
                      </a:r>
                      <a:r>
                        <a:rPr kumimoji="0" lang="en-US" sz="1600" b="1" u="none" strike="noStrike" cap="none" normalizeH="0" baseline="0" dirty="0" err="1">
                          <a:ln>
                            <a:noFill/>
                          </a:ln>
                          <a:effectLst/>
                          <a:latin typeface="微软雅黑" panose="020B0503020204020204" pitchFamily="34" charset="-122"/>
                          <a:ea typeface="微软雅黑" panose="020B0503020204020204" pitchFamily="34" charset="-122"/>
                        </a:rPr>
                        <a:t>Xlock</a:t>
                      </a:r>
                      <a:r>
                        <a:rPr kumimoji="0" lang="en-US" sz="1600" b="1" u="none" strike="noStrike" cap="none" normalizeH="0" baseline="0" dirty="0">
                          <a:ln>
                            <a:noFill/>
                          </a:ln>
                          <a:effectLst/>
                          <a:latin typeface="微软雅黑" panose="020B0503020204020204" pitchFamily="34" charset="-122"/>
                          <a:ea typeface="微软雅黑" panose="020B0503020204020204" pitchFamily="34" charset="-122"/>
                        </a:rPr>
                        <a:t> C</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38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a:ln>
                            <a:noFill/>
                          </a:ln>
                          <a:effectLst/>
                          <a:latin typeface="微软雅黑" panose="020B0503020204020204" pitchFamily="34" charset="-122"/>
                          <a:ea typeface="微软雅黑" panose="020B0503020204020204" pitchFamily="34" charset="-122"/>
                        </a:rPr>
                        <a:t>    R</a:t>
                      </a:r>
                      <a:r>
                        <a:rPr kumimoji="0" lang="en-US" sz="1600" b="1" u="none" strike="noStrike" cap="none" normalizeH="0" baseline="0" dirty="0">
                          <a:ln>
                            <a:noFill/>
                          </a:ln>
                          <a:effectLst/>
                          <a:latin typeface="微软雅黑" panose="020B0503020204020204" pitchFamily="34" charset="-122"/>
                          <a:ea typeface="微软雅黑" panose="020B0503020204020204" pitchFamily="34" charset="-122"/>
                        </a:rPr>
                        <a:t>(C)=100</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38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a:ln>
                            <a:noFill/>
                          </a:ln>
                          <a:effectLst/>
                          <a:latin typeface="微软雅黑" panose="020B0503020204020204" pitchFamily="34" charset="-122"/>
                          <a:ea typeface="微软雅黑" panose="020B0503020204020204" pitchFamily="34" charset="-122"/>
                        </a:rPr>
                        <a:t>    C</a:t>
                      </a:r>
                      <a:r>
                        <a:rPr kumimoji="0" lang="en-US" sz="1600" b="1" u="none" strike="noStrike" cap="none" normalizeH="0" baseline="0" dirty="0">
                          <a:ln>
                            <a:noFill/>
                          </a:ln>
                          <a:effectLst/>
                          <a:latin typeface="微软雅黑" panose="020B0503020204020204" pitchFamily="34" charset="-122"/>
                          <a:ea typeface="微软雅黑" panose="020B0503020204020204" pitchFamily="34" charset="-122"/>
                        </a:rPr>
                        <a:t>←C*2</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038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a:ln>
                            <a:noFill/>
                          </a:ln>
                          <a:effectLst/>
                          <a:latin typeface="微软雅黑" panose="020B0503020204020204" pitchFamily="34" charset="-122"/>
                          <a:ea typeface="微软雅黑" panose="020B0503020204020204" pitchFamily="34" charset="-122"/>
                        </a:rPr>
                        <a:t>    W</a:t>
                      </a:r>
                      <a:r>
                        <a:rPr kumimoji="0" lang="en-US" sz="1600" b="1" u="none" strike="noStrike" cap="none" normalizeH="0" baseline="0" dirty="0">
                          <a:ln>
                            <a:noFill/>
                          </a:ln>
                          <a:effectLst/>
                          <a:latin typeface="微软雅黑" panose="020B0503020204020204" pitchFamily="34" charset="-122"/>
                          <a:ea typeface="微软雅黑" panose="020B0503020204020204" pitchFamily="34" charset="-122"/>
                        </a:rPr>
                        <a:t>(C)=200</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038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a:ln>
                            <a:noFill/>
                          </a:ln>
                          <a:effectLst/>
                          <a:latin typeface="微软雅黑" panose="020B0503020204020204" pitchFamily="34" charset="-122"/>
                          <a:ea typeface="微软雅黑" panose="020B0503020204020204" pitchFamily="34" charset="-122"/>
                        </a:rPr>
                        <a:t>②</a:t>
                      </a:r>
                      <a:endParaRPr kumimoji="0" lang="en-US"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dirty="0" err="1">
                          <a:ln>
                            <a:noFill/>
                          </a:ln>
                          <a:effectLst/>
                          <a:latin typeface="微软雅黑" panose="020B0503020204020204" pitchFamily="34" charset="-122"/>
                          <a:ea typeface="微软雅黑" panose="020B0503020204020204" pitchFamily="34" charset="-122"/>
                        </a:rPr>
                        <a:t>Slock</a:t>
                      </a:r>
                      <a:r>
                        <a:rPr kumimoji="0" lang="en-US" sz="1600" b="1" u="none" strike="noStrike" cap="none" normalizeH="0" baseline="0" dirty="0">
                          <a:ln>
                            <a:noFill/>
                          </a:ln>
                          <a:effectLst/>
                          <a:latin typeface="微软雅黑" panose="020B0503020204020204" pitchFamily="34" charset="-122"/>
                          <a:ea typeface="微软雅黑" panose="020B0503020204020204" pitchFamily="34" charset="-122"/>
                        </a:rPr>
                        <a:t> C</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03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1" u="none" strike="noStrike" cap="none" normalizeH="0" baseline="0" dirty="0">
                          <a:ln>
                            <a:noFill/>
                          </a:ln>
                          <a:effectLst/>
                          <a:latin typeface="微软雅黑" panose="020B0503020204020204" pitchFamily="34" charset="-122"/>
                          <a:ea typeface="微软雅黑" panose="020B0503020204020204" pitchFamily="34" charset="-122"/>
                        </a:rPr>
                        <a:t>等待</a:t>
                      </a:r>
                      <a:endParaRPr kumimoji="0" lang="zh-CN"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038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a:ln>
                            <a:noFill/>
                          </a:ln>
                          <a:effectLst/>
                          <a:latin typeface="微软雅黑" panose="020B0503020204020204" pitchFamily="34" charset="-122"/>
                          <a:ea typeface="微软雅黑" panose="020B0503020204020204" pitchFamily="34" charset="-122"/>
                        </a:rPr>
                        <a:t>③ ROLLBACK</a:t>
                      </a:r>
                      <a:endParaRPr kumimoji="0" lang="en-US"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1" u="none" strike="noStrike" cap="none" normalizeH="0" baseline="0" dirty="0">
                          <a:ln>
                            <a:noFill/>
                          </a:ln>
                          <a:effectLst/>
                          <a:latin typeface="微软雅黑" panose="020B0503020204020204" pitchFamily="34" charset="-122"/>
                          <a:ea typeface="微软雅黑" panose="020B0503020204020204" pitchFamily="34" charset="-122"/>
                        </a:rPr>
                        <a:t>等待</a:t>
                      </a:r>
                      <a:endParaRPr kumimoji="0" lang="zh-CN"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038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a:ln>
                            <a:noFill/>
                          </a:ln>
                          <a:effectLst/>
                          <a:latin typeface="微软雅黑" panose="020B0503020204020204" pitchFamily="34" charset="-122"/>
                          <a:ea typeface="微软雅黑" panose="020B0503020204020204" pitchFamily="34" charset="-122"/>
                        </a:rPr>
                        <a:t>    (C</a:t>
                      </a:r>
                      <a:r>
                        <a:rPr kumimoji="0" lang="zh-CN" altLang="en-US" sz="1600" b="1" u="none" strike="noStrike" cap="none" normalizeH="0" baseline="0">
                          <a:ln>
                            <a:noFill/>
                          </a:ln>
                          <a:effectLst/>
                          <a:latin typeface="微软雅黑" panose="020B0503020204020204" pitchFamily="34" charset="-122"/>
                          <a:ea typeface="微软雅黑" panose="020B0503020204020204" pitchFamily="34" charset="-122"/>
                        </a:rPr>
                        <a:t>恢复为</a:t>
                      </a:r>
                      <a:r>
                        <a:rPr kumimoji="0" lang="en-US" sz="1600" b="1" u="none" strike="noStrike" cap="none" normalizeH="0" baseline="0">
                          <a:ln>
                            <a:noFill/>
                          </a:ln>
                          <a:effectLst/>
                          <a:latin typeface="微软雅黑" panose="020B0503020204020204" pitchFamily="34" charset="-122"/>
                          <a:ea typeface="微软雅黑" panose="020B0503020204020204" pitchFamily="34" charset="-122"/>
                        </a:rPr>
                        <a:t>100)</a:t>
                      </a:r>
                      <a:endParaRPr kumimoji="0" lang="en-US"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1" u="none" strike="noStrike" cap="none" normalizeH="0" baseline="0" dirty="0">
                          <a:ln>
                            <a:noFill/>
                          </a:ln>
                          <a:effectLst/>
                          <a:latin typeface="微软雅黑" panose="020B0503020204020204" pitchFamily="34" charset="-122"/>
                          <a:ea typeface="微软雅黑" panose="020B0503020204020204" pitchFamily="34" charset="-122"/>
                        </a:rPr>
                        <a:t>等待</a:t>
                      </a:r>
                      <a:endParaRPr kumimoji="0" lang="zh-CN"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038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a:ln>
                            <a:noFill/>
                          </a:ln>
                          <a:effectLst/>
                          <a:latin typeface="微软雅黑" panose="020B0503020204020204" pitchFamily="34" charset="-122"/>
                          <a:ea typeface="微软雅黑" panose="020B0503020204020204" pitchFamily="34" charset="-122"/>
                        </a:rPr>
                        <a:t>    Unlock C</a:t>
                      </a:r>
                      <a:endParaRPr kumimoji="0" lang="en-US"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1" u="none" strike="noStrike" cap="none" normalizeH="0" baseline="0" dirty="0">
                          <a:ln>
                            <a:noFill/>
                          </a:ln>
                          <a:effectLst/>
                          <a:latin typeface="微软雅黑" panose="020B0503020204020204" pitchFamily="34" charset="-122"/>
                          <a:ea typeface="微软雅黑" panose="020B0503020204020204" pitchFamily="34" charset="-122"/>
                        </a:rPr>
                        <a:t>等待</a:t>
                      </a:r>
                      <a:endParaRPr kumimoji="0" lang="zh-CN"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038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a:ln>
                            <a:noFill/>
                          </a:ln>
                          <a:effectLst/>
                          <a:latin typeface="微软雅黑" panose="020B0503020204020204" pitchFamily="34" charset="-122"/>
                          <a:ea typeface="微软雅黑" panose="020B0503020204020204" pitchFamily="34" charset="-122"/>
                        </a:rPr>
                        <a:t>④</a:t>
                      </a:r>
                      <a:endParaRPr kumimoji="0" lang="en-US"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600" b="1" u="none" strike="noStrike" cap="none" normalizeH="0" baseline="0" dirty="0">
                          <a:ln>
                            <a:noFill/>
                          </a:ln>
                          <a:effectLst/>
                          <a:latin typeface="微软雅黑" panose="020B0503020204020204" pitchFamily="34" charset="-122"/>
                          <a:ea typeface="微软雅黑" panose="020B0503020204020204" pitchFamily="34" charset="-122"/>
                        </a:rPr>
                        <a:t>获得</a:t>
                      </a:r>
                      <a:r>
                        <a:rPr kumimoji="0" lang="en-US" sz="1600" b="1" u="none" strike="noStrike" cap="none" normalizeH="0" baseline="0" dirty="0" err="1">
                          <a:ln>
                            <a:noFill/>
                          </a:ln>
                          <a:effectLst/>
                          <a:latin typeface="微软雅黑" panose="020B0503020204020204" pitchFamily="34" charset="-122"/>
                          <a:ea typeface="微软雅黑" panose="020B0503020204020204" pitchFamily="34" charset="-122"/>
                        </a:rPr>
                        <a:t>Slock</a:t>
                      </a:r>
                      <a:r>
                        <a:rPr kumimoji="0" lang="en-US" sz="1600" b="1" u="none" strike="noStrike" cap="none" normalizeH="0" baseline="0" dirty="0">
                          <a:ln>
                            <a:noFill/>
                          </a:ln>
                          <a:effectLst/>
                          <a:latin typeface="微软雅黑" panose="020B0503020204020204" pitchFamily="34" charset="-122"/>
                          <a:ea typeface="微软雅黑" panose="020B0503020204020204" pitchFamily="34" charset="-122"/>
                        </a:rPr>
                        <a:t> C</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03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dirty="0">
                          <a:ln>
                            <a:noFill/>
                          </a:ln>
                          <a:effectLst/>
                          <a:latin typeface="微软雅黑" panose="020B0503020204020204" pitchFamily="34" charset="-122"/>
                          <a:ea typeface="微软雅黑" panose="020B0503020204020204" pitchFamily="34" charset="-122"/>
                        </a:rPr>
                        <a:t>R(C)=100</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038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a:ln>
                            <a:noFill/>
                          </a:ln>
                          <a:effectLst/>
                          <a:latin typeface="微软雅黑" panose="020B0503020204020204" pitchFamily="34" charset="-122"/>
                          <a:ea typeface="微软雅黑" panose="020B0503020204020204" pitchFamily="34" charset="-122"/>
                        </a:rPr>
                        <a:t>⑤</a:t>
                      </a:r>
                      <a:endParaRPr kumimoji="0" lang="en-US"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dirty="0">
                          <a:ln>
                            <a:noFill/>
                          </a:ln>
                          <a:effectLst/>
                          <a:latin typeface="微软雅黑" panose="020B0503020204020204" pitchFamily="34" charset="-122"/>
                          <a:ea typeface="微软雅黑" panose="020B0503020204020204" pitchFamily="34" charset="-122"/>
                        </a:rPr>
                        <a:t>Commit C</a:t>
                      </a:r>
                      <a:endParaRPr kumimoji="0" lang="en-US" sz="16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03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Unlock C</a:t>
                      </a:r>
                      <a:endParaRPr kumimoji="0" lang="en-US" sz="16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bl>
          </a:graphicData>
        </a:graphic>
      </p:graphicFrame>
      <p:sp>
        <p:nvSpPr>
          <p:cNvPr id="7" name="Text Box 225">
            <a:extLst>
              <a:ext uri="{FF2B5EF4-FFF2-40B4-BE49-F238E27FC236}">
                <a16:creationId xmlns:a16="http://schemas.microsoft.com/office/drawing/2014/main" id="{A011F756-14B1-466E-8657-75F8AEEB903D}"/>
              </a:ext>
            </a:extLst>
          </p:cNvPr>
          <p:cNvSpPr txBox="1">
            <a:spLocks noChangeArrowheads="1"/>
          </p:cNvSpPr>
          <p:nvPr/>
        </p:nvSpPr>
        <p:spPr bwMode="auto">
          <a:xfrm>
            <a:off x="5532469" y="1921652"/>
            <a:ext cx="5410200" cy="32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216000" indent="-216000" eaLnBrk="1" hangingPunct="1">
              <a:lnSpc>
                <a:spcPct val="150000"/>
              </a:lnSpc>
              <a:spcBef>
                <a:spcPct val="50000"/>
              </a:spcBef>
              <a:buSzPct val="100000"/>
              <a:buFont typeface="Arial" panose="020B0604020202020204" pitchFamily="34" charset="0"/>
              <a:buChar char="•"/>
            </a:pPr>
            <a:r>
              <a:rPr lang="zh-CN" altLang="en-US">
                <a:solidFill>
                  <a:srgbClr val="0000FF"/>
                </a:solidFill>
                <a:latin typeface="微软雅黑" panose="020B0503020204020204" pitchFamily="34" charset="-122"/>
                <a:ea typeface="微软雅黑" panose="020B0503020204020204" pitchFamily="34" charset="-122"/>
              </a:rPr>
              <a:t>事务</a:t>
            </a:r>
            <a:r>
              <a:rPr lang="en-US" altLang="zh-CN">
                <a:solidFill>
                  <a:srgbClr val="0000FF"/>
                </a:solidFill>
                <a:latin typeface="微软雅黑" panose="020B0503020204020204" pitchFamily="34" charset="-122"/>
                <a:ea typeface="微软雅黑" panose="020B0503020204020204" pitchFamily="34" charset="-122"/>
              </a:rPr>
              <a:t>T</a:t>
            </a:r>
            <a:r>
              <a:rPr lang="en-US" altLang="zh-CN" dirty="0">
                <a:solidFill>
                  <a:srgbClr val="0000FF"/>
                </a:solidFill>
                <a:latin typeface="微软雅黑" panose="020B0503020204020204" pitchFamily="34" charset="-122"/>
                <a:ea typeface="微软雅黑" panose="020B0503020204020204" pitchFamily="34" charset="-122"/>
              </a:rPr>
              <a:t>1</a:t>
            </a:r>
            <a:r>
              <a:rPr lang="zh-CN" altLang="en-US">
                <a:solidFill>
                  <a:srgbClr val="0000FF"/>
                </a:solidFill>
                <a:latin typeface="微软雅黑" panose="020B0503020204020204" pitchFamily="34" charset="-122"/>
                <a:ea typeface="微软雅黑" panose="020B0503020204020204" pitchFamily="34" charset="-122"/>
              </a:rPr>
              <a:t>在对</a:t>
            </a:r>
            <a:r>
              <a:rPr lang="en-US" altLang="zh-CN" dirty="0">
                <a:solidFill>
                  <a:srgbClr val="0000FF"/>
                </a:solidFill>
                <a:latin typeface="微软雅黑" panose="020B0503020204020204" pitchFamily="34" charset="-122"/>
                <a:ea typeface="微软雅黑" panose="020B0503020204020204" pitchFamily="34" charset="-122"/>
              </a:rPr>
              <a:t>C</a:t>
            </a:r>
            <a:r>
              <a:rPr lang="zh-CN" altLang="en-US" dirty="0">
                <a:solidFill>
                  <a:srgbClr val="0000FF"/>
                </a:solidFill>
                <a:latin typeface="微软雅黑" panose="020B0503020204020204" pitchFamily="34" charset="-122"/>
                <a:ea typeface="微软雅黑" panose="020B0503020204020204" pitchFamily="34" charset="-122"/>
              </a:rPr>
              <a:t>进行修改之前，</a:t>
            </a:r>
            <a:r>
              <a:rPr lang="zh-CN" altLang="en-US">
                <a:solidFill>
                  <a:srgbClr val="0000FF"/>
                </a:solidFill>
                <a:latin typeface="微软雅黑" panose="020B0503020204020204" pitchFamily="34" charset="-122"/>
                <a:ea typeface="微软雅黑" panose="020B0503020204020204" pitchFamily="34" charset="-122"/>
              </a:rPr>
              <a:t>先对</a:t>
            </a:r>
            <a:r>
              <a:rPr lang="en-US" altLang="zh-CN">
                <a:solidFill>
                  <a:srgbClr val="0000FF"/>
                </a:solidFill>
                <a:latin typeface="微软雅黑" panose="020B0503020204020204" pitchFamily="34" charset="-122"/>
                <a:ea typeface="微软雅黑" panose="020B0503020204020204" pitchFamily="34" charset="-122"/>
              </a:rPr>
              <a:t>C</a:t>
            </a:r>
            <a:r>
              <a:rPr lang="zh-CN" altLang="en-US">
                <a:solidFill>
                  <a:srgbClr val="0000FF"/>
                </a:solidFill>
                <a:latin typeface="微软雅黑" panose="020B0503020204020204" pitchFamily="34" charset="-122"/>
                <a:ea typeface="微软雅黑" panose="020B0503020204020204" pitchFamily="34" charset="-122"/>
              </a:rPr>
              <a:t>加</a:t>
            </a:r>
            <a:r>
              <a:rPr lang="en-US" altLang="zh-CN" dirty="0">
                <a:solidFill>
                  <a:srgbClr val="0000FF"/>
                </a:solidFill>
                <a:latin typeface="微软雅黑" panose="020B0503020204020204" pitchFamily="34" charset="-122"/>
                <a:ea typeface="微软雅黑" panose="020B0503020204020204" pitchFamily="34" charset="-122"/>
              </a:rPr>
              <a:t>X</a:t>
            </a:r>
            <a:r>
              <a:rPr lang="zh-CN" altLang="en-US" dirty="0">
                <a:solidFill>
                  <a:srgbClr val="0000FF"/>
                </a:solidFill>
                <a:latin typeface="微软雅黑" panose="020B0503020204020204" pitchFamily="34" charset="-122"/>
                <a:ea typeface="微软雅黑" panose="020B0503020204020204" pitchFamily="34" charset="-122"/>
              </a:rPr>
              <a:t>锁，修改其值后写回磁盘</a:t>
            </a:r>
          </a:p>
          <a:p>
            <a:pPr marL="216000" indent="-216000" eaLnBrk="1" hangingPunct="1">
              <a:lnSpc>
                <a:spcPct val="150000"/>
              </a:lnSpc>
              <a:spcBef>
                <a:spcPct val="50000"/>
              </a:spcBef>
              <a:buSzPct val="100000"/>
              <a:buFont typeface="Arial" panose="020B0604020202020204" pitchFamily="34" charset="0"/>
              <a:buChar char="•"/>
            </a:pPr>
            <a:r>
              <a:rPr lang="en-US" altLang="zh-CN">
                <a:solidFill>
                  <a:srgbClr val="0000FF"/>
                </a:solidFill>
                <a:latin typeface="微软雅黑" panose="020B0503020204020204" pitchFamily="34" charset="-122"/>
                <a:ea typeface="微软雅黑" panose="020B0503020204020204" pitchFamily="34" charset="-122"/>
              </a:rPr>
              <a:t>T</a:t>
            </a:r>
            <a:r>
              <a:rPr lang="en-US" altLang="zh-CN" dirty="0">
                <a:solidFill>
                  <a:srgbClr val="0000FF"/>
                </a:solidFill>
                <a:latin typeface="微软雅黑" panose="020B0503020204020204" pitchFamily="34" charset="-122"/>
                <a:ea typeface="微软雅黑" panose="020B0503020204020204" pitchFamily="34" charset="-122"/>
              </a:rPr>
              <a:t>2</a:t>
            </a:r>
            <a:r>
              <a:rPr lang="zh-CN" altLang="en-US">
                <a:solidFill>
                  <a:srgbClr val="0000FF"/>
                </a:solidFill>
                <a:latin typeface="微软雅黑" panose="020B0503020204020204" pitchFamily="34" charset="-122"/>
                <a:ea typeface="微软雅黑" panose="020B0503020204020204" pitchFamily="34" charset="-122"/>
              </a:rPr>
              <a:t>请求在</a:t>
            </a:r>
            <a:r>
              <a:rPr lang="en-US" altLang="zh-CN" dirty="0">
                <a:solidFill>
                  <a:srgbClr val="0000FF"/>
                </a:solidFill>
                <a:latin typeface="微软雅黑" panose="020B0503020204020204" pitchFamily="34" charset="-122"/>
                <a:ea typeface="微软雅黑" panose="020B0503020204020204" pitchFamily="34" charset="-122"/>
              </a:rPr>
              <a:t>C</a:t>
            </a:r>
            <a:r>
              <a:rPr lang="zh-CN" altLang="en-US">
                <a:solidFill>
                  <a:srgbClr val="0000FF"/>
                </a:solidFill>
                <a:latin typeface="微软雅黑" panose="020B0503020204020204" pitchFamily="34" charset="-122"/>
                <a:ea typeface="微软雅黑" panose="020B0503020204020204" pitchFamily="34" charset="-122"/>
              </a:rPr>
              <a:t>上加</a:t>
            </a:r>
            <a:r>
              <a:rPr lang="en-US" altLang="zh-CN" dirty="0">
                <a:solidFill>
                  <a:srgbClr val="0000FF"/>
                </a:solidFill>
                <a:latin typeface="微软雅黑" panose="020B0503020204020204" pitchFamily="34" charset="-122"/>
                <a:ea typeface="微软雅黑" panose="020B0503020204020204" pitchFamily="34" charset="-122"/>
              </a:rPr>
              <a:t>S</a:t>
            </a:r>
            <a:r>
              <a:rPr lang="zh-CN" altLang="en-US" dirty="0">
                <a:solidFill>
                  <a:srgbClr val="0000FF"/>
                </a:solidFill>
                <a:latin typeface="微软雅黑" panose="020B0503020204020204" pitchFamily="34" charset="-122"/>
                <a:ea typeface="微软雅黑" panose="020B0503020204020204" pitchFamily="34" charset="-122"/>
              </a:rPr>
              <a:t>锁</a:t>
            </a:r>
            <a:r>
              <a:rPr lang="zh-CN" altLang="en-US">
                <a:solidFill>
                  <a:srgbClr val="0000FF"/>
                </a:solidFill>
                <a:latin typeface="微软雅黑" panose="020B0503020204020204" pitchFamily="34" charset="-122"/>
                <a:ea typeface="微软雅黑" panose="020B0503020204020204" pitchFamily="34" charset="-122"/>
              </a:rPr>
              <a:t>，因</a:t>
            </a:r>
            <a:r>
              <a:rPr lang="en-US" altLang="zh-CN">
                <a:solidFill>
                  <a:srgbClr val="0000FF"/>
                </a:solidFill>
                <a:latin typeface="微软雅黑" panose="020B0503020204020204" pitchFamily="34" charset="-122"/>
                <a:ea typeface="微软雅黑" panose="020B0503020204020204" pitchFamily="34" charset="-122"/>
              </a:rPr>
              <a:t>T</a:t>
            </a:r>
            <a:r>
              <a:rPr lang="en-US" altLang="zh-CN" dirty="0">
                <a:solidFill>
                  <a:srgbClr val="0000FF"/>
                </a:solidFill>
                <a:latin typeface="微软雅黑" panose="020B0503020204020204" pitchFamily="34" charset="-122"/>
                <a:ea typeface="微软雅黑" panose="020B0503020204020204" pitchFamily="34" charset="-122"/>
              </a:rPr>
              <a:t>1</a:t>
            </a:r>
            <a:r>
              <a:rPr lang="zh-CN" altLang="en-US">
                <a:solidFill>
                  <a:srgbClr val="0000FF"/>
                </a:solidFill>
                <a:latin typeface="微软雅黑" panose="020B0503020204020204" pitchFamily="34" charset="-122"/>
                <a:ea typeface="微软雅黑" panose="020B0503020204020204" pitchFamily="34" charset="-122"/>
              </a:rPr>
              <a:t>已在</a:t>
            </a:r>
            <a:r>
              <a:rPr lang="en-US" altLang="zh-CN" dirty="0">
                <a:solidFill>
                  <a:srgbClr val="0000FF"/>
                </a:solidFill>
                <a:latin typeface="微软雅黑" panose="020B0503020204020204" pitchFamily="34" charset="-122"/>
                <a:ea typeface="微软雅黑" panose="020B0503020204020204" pitchFamily="34" charset="-122"/>
              </a:rPr>
              <a:t>C</a:t>
            </a:r>
            <a:r>
              <a:rPr lang="zh-CN" altLang="en-US" dirty="0">
                <a:solidFill>
                  <a:srgbClr val="0000FF"/>
                </a:solidFill>
                <a:latin typeface="微软雅黑" panose="020B0503020204020204" pitchFamily="34" charset="-122"/>
                <a:ea typeface="微软雅黑" panose="020B0503020204020204" pitchFamily="34" charset="-122"/>
              </a:rPr>
              <a:t>上</a:t>
            </a:r>
            <a:r>
              <a:rPr lang="zh-CN" altLang="en-US">
                <a:solidFill>
                  <a:srgbClr val="0000FF"/>
                </a:solidFill>
                <a:latin typeface="微软雅黑" panose="020B0503020204020204" pitchFamily="34" charset="-122"/>
                <a:ea typeface="微软雅黑" panose="020B0503020204020204" pitchFamily="34" charset="-122"/>
              </a:rPr>
              <a:t>加了</a:t>
            </a:r>
            <a:r>
              <a:rPr lang="en-US" altLang="zh-CN" dirty="0">
                <a:solidFill>
                  <a:srgbClr val="0000FF"/>
                </a:solidFill>
                <a:latin typeface="微软雅黑" panose="020B0503020204020204" pitchFamily="34" charset="-122"/>
                <a:ea typeface="微软雅黑" panose="020B0503020204020204" pitchFamily="34" charset="-122"/>
              </a:rPr>
              <a:t>X</a:t>
            </a:r>
            <a:r>
              <a:rPr lang="zh-CN" altLang="en-US">
                <a:solidFill>
                  <a:srgbClr val="0000FF"/>
                </a:solidFill>
                <a:latin typeface="微软雅黑" panose="020B0503020204020204" pitchFamily="34" charset="-122"/>
                <a:ea typeface="微软雅黑" panose="020B0503020204020204" pitchFamily="34" charset="-122"/>
              </a:rPr>
              <a:t>锁，</a:t>
            </a:r>
            <a:r>
              <a:rPr lang="en-US" altLang="zh-CN">
                <a:solidFill>
                  <a:srgbClr val="0000FF"/>
                </a:solidFill>
                <a:latin typeface="微软雅黑" panose="020B0503020204020204" pitchFamily="34" charset="-122"/>
                <a:ea typeface="微软雅黑" panose="020B0503020204020204" pitchFamily="34" charset="-122"/>
              </a:rPr>
              <a:t>T</a:t>
            </a:r>
            <a:r>
              <a:rPr lang="en-US" altLang="zh-CN" dirty="0">
                <a:solidFill>
                  <a:srgbClr val="0000FF"/>
                </a:solidFill>
                <a:latin typeface="微软雅黑" panose="020B0503020204020204" pitchFamily="34" charset="-122"/>
                <a:ea typeface="微软雅黑" panose="020B0503020204020204" pitchFamily="34" charset="-122"/>
              </a:rPr>
              <a:t>2</a:t>
            </a:r>
            <a:r>
              <a:rPr lang="zh-CN" altLang="en-US" dirty="0">
                <a:solidFill>
                  <a:srgbClr val="0000FF"/>
                </a:solidFill>
                <a:latin typeface="微软雅黑" panose="020B0503020204020204" pitchFamily="34" charset="-122"/>
                <a:ea typeface="微软雅黑" panose="020B0503020204020204" pitchFamily="34" charset="-122"/>
              </a:rPr>
              <a:t>只能等待</a:t>
            </a:r>
          </a:p>
          <a:p>
            <a:pPr marL="216000" indent="-216000" eaLnBrk="1" hangingPunct="1">
              <a:spcBef>
                <a:spcPct val="50000"/>
              </a:spcBef>
              <a:buSzPct val="100000"/>
              <a:buFont typeface="Arial" panose="020B0604020202020204" pitchFamily="34" charset="0"/>
              <a:buChar char="•"/>
            </a:pPr>
            <a:r>
              <a:rPr lang="en-US" altLang="zh-CN">
                <a:solidFill>
                  <a:srgbClr val="0000FF"/>
                </a:solidFill>
                <a:latin typeface="微软雅黑" panose="020B0503020204020204" pitchFamily="34" charset="-122"/>
                <a:ea typeface="微软雅黑" panose="020B0503020204020204" pitchFamily="34" charset="-122"/>
              </a:rPr>
              <a:t>T</a:t>
            </a:r>
            <a:r>
              <a:rPr lang="en-US" altLang="zh-CN" dirty="0">
                <a:solidFill>
                  <a:srgbClr val="0000FF"/>
                </a:solidFill>
                <a:latin typeface="微软雅黑" panose="020B0503020204020204" pitchFamily="34" charset="-122"/>
                <a:ea typeface="微软雅黑" panose="020B0503020204020204" pitchFamily="34" charset="-122"/>
              </a:rPr>
              <a:t>1</a:t>
            </a:r>
            <a:r>
              <a:rPr lang="zh-CN" altLang="en-US" dirty="0">
                <a:solidFill>
                  <a:srgbClr val="0000FF"/>
                </a:solidFill>
                <a:latin typeface="微软雅黑" panose="020B0503020204020204" pitchFamily="34" charset="-122"/>
                <a:ea typeface="微软雅黑" panose="020B0503020204020204" pitchFamily="34" charset="-122"/>
              </a:rPr>
              <a:t>因某种原因被</a:t>
            </a:r>
            <a:r>
              <a:rPr lang="zh-CN" altLang="en-US">
                <a:solidFill>
                  <a:srgbClr val="0000FF"/>
                </a:solidFill>
                <a:latin typeface="微软雅黑" panose="020B0503020204020204" pitchFamily="34" charset="-122"/>
                <a:ea typeface="微软雅黑" panose="020B0503020204020204" pitchFamily="34" charset="-122"/>
              </a:rPr>
              <a:t>撤销，</a:t>
            </a:r>
            <a:r>
              <a:rPr lang="en-US" altLang="zh-CN" dirty="0">
                <a:solidFill>
                  <a:srgbClr val="0000FF"/>
                </a:solidFill>
                <a:latin typeface="微软雅黑" panose="020B0503020204020204" pitchFamily="34" charset="-122"/>
                <a:ea typeface="微软雅黑" panose="020B0503020204020204" pitchFamily="34" charset="-122"/>
              </a:rPr>
              <a:t>C</a:t>
            </a:r>
            <a:r>
              <a:rPr lang="zh-CN" altLang="en-US" dirty="0">
                <a:solidFill>
                  <a:srgbClr val="0000FF"/>
                </a:solidFill>
                <a:latin typeface="微软雅黑" panose="020B0503020204020204" pitchFamily="34" charset="-122"/>
                <a:ea typeface="微软雅黑" panose="020B0503020204020204" pitchFamily="34" charset="-122"/>
              </a:rPr>
              <a:t>恢复为</a:t>
            </a:r>
            <a:r>
              <a:rPr lang="zh-CN" altLang="en-US">
                <a:solidFill>
                  <a:srgbClr val="0000FF"/>
                </a:solidFill>
                <a:latin typeface="微软雅黑" panose="020B0503020204020204" pitchFamily="34" charset="-122"/>
                <a:ea typeface="微软雅黑" panose="020B0503020204020204" pitchFamily="34" charset="-122"/>
              </a:rPr>
              <a:t>原值</a:t>
            </a:r>
            <a:r>
              <a:rPr lang="en-US" altLang="zh-CN" dirty="0">
                <a:solidFill>
                  <a:srgbClr val="0000FF"/>
                </a:solidFill>
                <a:latin typeface="微软雅黑" panose="020B0503020204020204" pitchFamily="34" charset="-122"/>
                <a:ea typeface="微软雅黑" panose="020B0503020204020204" pitchFamily="34" charset="-122"/>
              </a:rPr>
              <a:t>100</a:t>
            </a:r>
          </a:p>
          <a:p>
            <a:pPr marL="216000" indent="-216000" eaLnBrk="1" hangingPunct="1">
              <a:lnSpc>
                <a:spcPct val="150000"/>
              </a:lnSpc>
              <a:spcBef>
                <a:spcPct val="50000"/>
              </a:spcBef>
              <a:buSzPct val="100000"/>
              <a:buFont typeface="Arial" panose="020B0604020202020204" pitchFamily="34" charset="0"/>
              <a:buChar char="•"/>
            </a:pPr>
            <a:r>
              <a:rPr lang="en-US" altLang="zh-CN">
                <a:solidFill>
                  <a:srgbClr val="0000FF"/>
                </a:solidFill>
                <a:latin typeface="微软雅黑" panose="020B0503020204020204" pitchFamily="34" charset="-122"/>
                <a:ea typeface="微软雅黑" panose="020B0503020204020204" pitchFamily="34" charset="-122"/>
              </a:rPr>
              <a:t>T1</a:t>
            </a:r>
            <a:r>
              <a:rPr lang="zh-CN" altLang="en-US">
                <a:solidFill>
                  <a:srgbClr val="0000FF"/>
                </a:solidFill>
                <a:latin typeface="微软雅黑" panose="020B0503020204020204" pitchFamily="34" charset="-122"/>
                <a:ea typeface="微软雅黑" panose="020B0503020204020204" pitchFamily="34" charset="-122"/>
              </a:rPr>
              <a:t>释放</a:t>
            </a:r>
            <a:r>
              <a:rPr lang="en-US" altLang="zh-CN" dirty="0">
                <a:solidFill>
                  <a:srgbClr val="0000FF"/>
                </a:solidFill>
                <a:latin typeface="微软雅黑" panose="020B0503020204020204" pitchFamily="34" charset="-122"/>
                <a:ea typeface="微软雅黑" panose="020B0503020204020204" pitchFamily="34" charset="-122"/>
              </a:rPr>
              <a:t>C</a:t>
            </a:r>
            <a:r>
              <a:rPr lang="zh-CN" altLang="en-US">
                <a:solidFill>
                  <a:srgbClr val="0000FF"/>
                </a:solidFill>
                <a:latin typeface="微软雅黑" panose="020B0503020204020204" pitchFamily="34" charset="-122"/>
                <a:ea typeface="微软雅黑" panose="020B0503020204020204" pitchFamily="34" charset="-122"/>
              </a:rPr>
              <a:t>上的</a:t>
            </a:r>
            <a:r>
              <a:rPr lang="en-US" altLang="zh-CN" dirty="0">
                <a:solidFill>
                  <a:srgbClr val="0000FF"/>
                </a:solidFill>
                <a:latin typeface="微软雅黑" panose="020B0503020204020204" pitchFamily="34" charset="-122"/>
                <a:ea typeface="微软雅黑" panose="020B0503020204020204" pitchFamily="34" charset="-122"/>
              </a:rPr>
              <a:t>X</a:t>
            </a:r>
            <a:r>
              <a:rPr lang="zh-CN" altLang="en-US">
                <a:solidFill>
                  <a:srgbClr val="0000FF"/>
                </a:solidFill>
                <a:latin typeface="微软雅黑" panose="020B0503020204020204" pitchFamily="34" charset="-122"/>
                <a:ea typeface="微软雅黑" panose="020B0503020204020204" pitchFamily="34" charset="-122"/>
              </a:rPr>
              <a:t>锁后</a:t>
            </a:r>
            <a:r>
              <a:rPr lang="en-US" altLang="zh-CN">
                <a:solidFill>
                  <a:srgbClr val="0000FF"/>
                </a:solidFill>
                <a:latin typeface="微软雅黑" panose="020B0503020204020204" pitchFamily="34" charset="-122"/>
                <a:ea typeface="微软雅黑" panose="020B0503020204020204" pitchFamily="34" charset="-122"/>
              </a:rPr>
              <a:t>T2</a:t>
            </a:r>
            <a:r>
              <a:rPr lang="zh-CN" altLang="en-US">
                <a:solidFill>
                  <a:srgbClr val="0000FF"/>
                </a:solidFill>
                <a:latin typeface="微软雅黑" panose="020B0503020204020204" pitchFamily="34" charset="-122"/>
                <a:ea typeface="微软雅黑" panose="020B0503020204020204" pitchFamily="34" charset="-122"/>
              </a:rPr>
              <a:t>获得</a:t>
            </a:r>
            <a:r>
              <a:rPr lang="en-US" altLang="zh-CN" dirty="0">
                <a:solidFill>
                  <a:srgbClr val="0000FF"/>
                </a:solidFill>
                <a:latin typeface="微软雅黑" panose="020B0503020204020204" pitchFamily="34" charset="-122"/>
                <a:ea typeface="微软雅黑" panose="020B0503020204020204" pitchFamily="34" charset="-122"/>
              </a:rPr>
              <a:t>C</a:t>
            </a:r>
            <a:r>
              <a:rPr lang="zh-CN" altLang="en-US">
                <a:solidFill>
                  <a:srgbClr val="0000FF"/>
                </a:solidFill>
                <a:latin typeface="微软雅黑" panose="020B0503020204020204" pitchFamily="34" charset="-122"/>
                <a:ea typeface="微软雅黑" panose="020B0503020204020204" pitchFamily="34" charset="-122"/>
              </a:rPr>
              <a:t>上的</a:t>
            </a:r>
            <a:r>
              <a:rPr lang="en-US" altLang="zh-CN" dirty="0">
                <a:solidFill>
                  <a:srgbClr val="0000FF"/>
                </a:solidFill>
                <a:latin typeface="微软雅黑" panose="020B0503020204020204" pitchFamily="34" charset="-122"/>
                <a:ea typeface="微软雅黑" panose="020B0503020204020204" pitchFamily="34" charset="-122"/>
              </a:rPr>
              <a:t>S</a:t>
            </a:r>
            <a:r>
              <a:rPr lang="zh-CN" altLang="en-US" dirty="0">
                <a:solidFill>
                  <a:srgbClr val="0000FF"/>
                </a:solidFill>
                <a:latin typeface="微软雅黑" panose="020B0503020204020204" pitchFamily="34" charset="-122"/>
                <a:ea typeface="微软雅黑" panose="020B0503020204020204" pitchFamily="34" charset="-122"/>
              </a:rPr>
              <a:t>锁</a:t>
            </a:r>
            <a:r>
              <a:rPr lang="zh-CN" altLang="en-US">
                <a:solidFill>
                  <a:srgbClr val="0000FF"/>
                </a:solidFill>
                <a:latin typeface="微软雅黑" panose="020B0503020204020204" pitchFamily="34" charset="-122"/>
                <a:ea typeface="微软雅黑" panose="020B0503020204020204" pitchFamily="34" charset="-122"/>
              </a:rPr>
              <a:t>，读</a:t>
            </a:r>
            <a:r>
              <a:rPr lang="en-US" altLang="zh-CN" dirty="0">
                <a:solidFill>
                  <a:srgbClr val="0000FF"/>
                </a:solidFill>
                <a:latin typeface="微软雅黑" panose="020B0503020204020204" pitchFamily="34" charset="-122"/>
                <a:ea typeface="微软雅黑" panose="020B0503020204020204" pitchFamily="34" charset="-122"/>
              </a:rPr>
              <a:t>C=100</a:t>
            </a:r>
            <a:r>
              <a:rPr lang="zh-CN" altLang="en-US" dirty="0">
                <a:solidFill>
                  <a:srgbClr val="0000FF"/>
                </a:solidFill>
                <a:latin typeface="微软雅黑" panose="020B0503020204020204" pitchFamily="34" charset="-122"/>
                <a:ea typeface="微软雅黑" panose="020B0503020204020204" pitchFamily="34" charset="-122"/>
              </a:rPr>
              <a:t>。</a:t>
            </a:r>
            <a:r>
              <a:rPr lang="zh-CN" altLang="en-US">
                <a:solidFill>
                  <a:srgbClr val="0000FF"/>
                </a:solidFill>
                <a:latin typeface="微软雅黑" panose="020B0503020204020204" pitchFamily="34" charset="-122"/>
                <a:ea typeface="微软雅黑" panose="020B0503020204020204" pitchFamily="34" charset="-122"/>
              </a:rPr>
              <a:t>避免了</a:t>
            </a:r>
            <a:r>
              <a:rPr lang="en-US" altLang="zh-CN">
                <a:solidFill>
                  <a:srgbClr val="0000FF"/>
                </a:solidFill>
                <a:latin typeface="微软雅黑" panose="020B0503020204020204" pitchFamily="34" charset="-122"/>
                <a:ea typeface="微软雅黑" panose="020B0503020204020204" pitchFamily="34" charset="-122"/>
              </a:rPr>
              <a:t>T</a:t>
            </a:r>
            <a:r>
              <a:rPr lang="en-US" altLang="zh-CN" dirty="0">
                <a:solidFill>
                  <a:srgbClr val="0000FF"/>
                </a:solidFill>
                <a:latin typeface="微软雅黑" panose="020B0503020204020204" pitchFamily="34" charset="-122"/>
                <a:ea typeface="微软雅黑" panose="020B0503020204020204" pitchFamily="34" charset="-122"/>
              </a:rPr>
              <a:t>2</a:t>
            </a:r>
            <a:r>
              <a:rPr lang="zh-CN" altLang="en-US" dirty="0">
                <a:solidFill>
                  <a:srgbClr val="0000FF"/>
                </a:solidFill>
                <a:latin typeface="微软雅黑" panose="020B0503020204020204" pitchFamily="34" charset="-122"/>
                <a:ea typeface="微软雅黑" panose="020B0503020204020204" pitchFamily="34" charset="-122"/>
              </a:rPr>
              <a:t>读“脏”数据</a:t>
            </a:r>
          </a:p>
        </p:txBody>
      </p:sp>
    </p:spTree>
    <p:extLst>
      <p:ext uri="{BB962C8B-B14F-4D97-AF65-F5344CB8AC3E}">
        <p14:creationId xmlns:p14="http://schemas.microsoft.com/office/powerpoint/2010/main" val="2181743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1640CD-59E1-4174-81FD-82E455B3BF39}"/>
              </a:ext>
            </a:extLst>
          </p:cNvPr>
          <p:cNvSpPr>
            <a:spLocks noGrp="1"/>
          </p:cNvSpPr>
          <p:nvPr>
            <p:ph type="title"/>
          </p:nvPr>
        </p:nvSpPr>
        <p:spPr/>
        <p:txBody>
          <a:bodyPr/>
          <a:lstStyle/>
          <a:p>
            <a:r>
              <a:rPr lang="en-US" altLang="zh-CN"/>
              <a:t>3.</a:t>
            </a:r>
            <a:r>
              <a:rPr lang="zh-CN" altLang="en-US"/>
              <a:t>三级封锁协议</a:t>
            </a:r>
          </a:p>
        </p:txBody>
      </p:sp>
      <p:sp>
        <p:nvSpPr>
          <p:cNvPr id="3" name="内容占位符 2">
            <a:extLst>
              <a:ext uri="{FF2B5EF4-FFF2-40B4-BE49-F238E27FC236}">
                <a16:creationId xmlns:a16="http://schemas.microsoft.com/office/drawing/2014/main" id="{69E4FD57-C620-472B-B2AA-BB2C7CAD0884}"/>
              </a:ext>
            </a:extLst>
          </p:cNvPr>
          <p:cNvSpPr>
            <a:spLocks noGrp="1"/>
          </p:cNvSpPr>
          <p:nvPr>
            <p:ph idx="1"/>
          </p:nvPr>
        </p:nvSpPr>
        <p:spPr/>
        <p:txBody>
          <a:bodyPr/>
          <a:lstStyle/>
          <a:p>
            <a:pPr>
              <a:lnSpc>
                <a:spcPct val="120000"/>
              </a:lnSpc>
            </a:pPr>
            <a:r>
              <a:rPr lang="zh-CN" altLang="en-US"/>
              <a:t>三级封锁协议是指</a:t>
            </a:r>
            <a:r>
              <a:rPr lang="zh-CN" altLang="en-US">
                <a:solidFill>
                  <a:srgbClr val="FF0000"/>
                </a:solidFill>
              </a:rPr>
              <a:t>在一级封锁协议基础上增加事务</a:t>
            </a:r>
            <a:r>
              <a:rPr lang="en-US" altLang="zh-CN">
                <a:solidFill>
                  <a:srgbClr val="FF0000"/>
                </a:solidFill>
              </a:rPr>
              <a:t>T</a:t>
            </a:r>
            <a:r>
              <a:rPr lang="zh-CN" altLang="en-US">
                <a:solidFill>
                  <a:srgbClr val="FF0000"/>
                </a:solidFill>
              </a:rPr>
              <a:t>在读取数据</a:t>
            </a:r>
            <a:r>
              <a:rPr lang="en-US" altLang="zh-CN">
                <a:solidFill>
                  <a:srgbClr val="FF0000"/>
                </a:solidFill>
              </a:rPr>
              <a:t>R</a:t>
            </a:r>
            <a:r>
              <a:rPr lang="zh-CN" altLang="en-US">
                <a:solidFill>
                  <a:srgbClr val="FF0000"/>
                </a:solidFill>
              </a:rPr>
              <a:t>之前必须先对其加</a:t>
            </a:r>
            <a:r>
              <a:rPr lang="en-US" altLang="zh-CN">
                <a:solidFill>
                  <a:srgbClr val="FF0000"/>
                </a:solidFill>
              </a:rPr>
              <a:t>S</a:t>
            </a:r>
            <a:r>
              <a:rPr lang="zh-CN" altLang="en-US">
                <a:solidFill>
                  <a:srgbClr val="FF0000"/>
                </a:solidFill>
              </a:rPr>
              <a:t>锁，</a:t>
            </a:r>
            <a:r>
              <a:rPr lang="zh-CN" altLang="en-US" u="sng">
                <a:solidFill>
                  <a:srgbClr val="FF0000"/>
                </a:solidFill>
              </a:rPr>
              <a:t>直到事务结束才释放</a:t>
            </a:r>
            <a:r>
              <a:rPr lang="en-US" altLang="zh-CN" u="sng">
                <a:solidFill>
                  <a:srgbClr val="FF0000"/>
                </a:solidFill>
              </a:rPr>
              <a:t>S</a:t>
            </a:r>
            <a:r>
              <a:rPr lang="zh-CN" altLang="en-US" u="sng">
                <a:solidFill>
                  <a:srgbClr val="FF0000"/>
                </a:solidFill>
              </a:rPr>
              <a:t>锁</a:t>
            </a:r>
            <a:r>
              <a:rPr lang="zh-CN" altLang="en-US"/>
              <a:t>。</a:t>
            </a:r>
          </a:p>
          <a:p>
            <a:pPr lvl="2">
              <a:lnSpc>
                <a:spcPct val="120000"/>
              </a:lnSpc>
            </a:pPr>
            <a:r>
              <a:rPr lang="zh-CN" altLang="en-US" sz="2000"/>
              <a:t>释放</a:t>
            </a:r>
            <a:r>
              <a:rPr lang="en-US" altLang="zh-CN" sz="2000"/>
              <a:t>S</a:t>
            </a:r>
            <a:r>
              <a:rPr lang="zh-CN" altLang="en-US" sz="2000"/>
              <a:t>锁的时机是它与二级封锁协议不同之处</a:t>
            </a:r>
            <a:endParaRPr lang="en-US" altLang="zh-CN" sz="2000"/>
          </a:p>
          <a:p>
            <a:pPr lvl="2">
              <a:lnSpc>
                <a:spcPct val="120000"/>
              </a:lnSpc>
            </a:pPr>
            <a:endParaRPr lang="zh-CN" altLang="en-US" sz="2000"/>
          </a:p>
          <a:p>
            <a:pPr>
              <a:lnSpc>
                <a:spcPct val="120000"/>
              </a:lnSpc>
            </a:pPr>
            <a:r>
              <a:rPr lang="zh-CN" altLang="en-US"/>
              <a:t>三级封锁协议可</a:t>
            </a:r>
            <a:r>
              <a:rPr lang="zh-CN" altLang="en-US">
                <a:solidFill>
                  <a:srgbClr val="FF0000"/>
                </a:solidFill>
              </a:rPr>
              <a:t>防止丢失修改、读“脏”数据</a:t>
            </a:r>
            <a:r>
              <a:rPr lang="zh-CN" altLang="en-US"/>
              <a:t>和</a:t>
            </a:r>
            <a:r>
              <a:rPr lang="zh-CN" altLang="en-US">
                <a:solidFill>
                  <a:srgbClr val="FF0000"/>
                </a:solidFill>
              </a:rPr>
              <a:t>不可重复读</a:t>
            </a:r>
            <a:r>
              <a:rPr lang="zh-CN" altLang="en-US"/>
              <a:t>。</a:t>
            </a:r>
          </a:p>
        </p:txBody>
      </p:sp>
      <p:sp>
        <p:nvSpPr>
          <p:cNvPr id="4" name="灯片编号占位符 3">
            <a:extLst>
              <a:ext uri="{FF2B5EF4-FFF2-40B4-BE49-F238E27FC236}">
                <a16:creationId xmlns:a16="http://schemas.microsoft.com/office/drawing/2014/main" id="{5FD99FFF-93E4-41D8-991E-CCF3AE1A4AF0}"/>
              </a:ext>
            </a:extLst>
          </p:cNvPr>
          <p:cNvSpPr>
            <a:spLocks noGrp="1"/>
          </p:cNvSpPr>
          <p:nvPr>
            <p:ph type="sldNum" sz="quarter" idx="12"/>
          </p:nvPr>
        </p:nvSpPr>
        <p:spPr/>
        <p:txBody>
          <a:bodyPr/>
          <a:lstStyle/>
          <a:p>
            <a:fld id="{E63F6D5D-9733-4D44-9C56-AEFEDD5A4BA7}" type="slidenum">
              <a:rPr lang="en-US" smtClean="0"/>
              <a:pPr/>
              <a:t>24</a:t>
            </a:fld>
            <a:endParaRPr lang="en-US" dirty="0"/>
          </a:p>
        </p:txBody>
      </p:sp>
    </p:spTree>
    <p:extLst>
      <p:ext uri="{BB962C8B-B14F-4D97-AF65-F5344CB8AC3E}">
        <p14:creationId xmlns:p14="http://schemas.microsoft.com/office/powerpoint/2010/main" val="60384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434A8-F44B-4D25-9744-DFAC255A6AE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FAA8549-22AE-47A1-BE92-CE89F263B378}"/>
              </a:ext>
            </a:extLst>
          </p:cNvPr>
          <p:cNvSpPr>
            <a:spLocks noGrp="1"/>
          </p:cNvSpPr>
          <p:nvPr>
            <p:ph idx="1"/>
          </p:nvPr>
        </p:nvSpPr>
        <p:spPr/>
        <p:txBody>
          <a:bodyPr/>
          <a:lstStyle/>
          <a:p>
            <a:r>
              <a:rPr lang="zh-CN" altLang="en-US">
                <a:solidFill>
                  <a:srgbClr val="FF0000"/>
                </a:solidFill>
              </a:rPr>
              <a:t>二级封锁协议解决“不可重复读”问题示例</a:t>
            </a:r>
          </a:p>
          <a:p>
            <a:endParaRPr lang="zh-CN" altLang="en-US"/>
          </a:p>
        </p:txBody>
      </p:sp>
      <p:sp>
        <p:nvSpPr>
          <p:cNvPr id="4" name="灯片编号占位符 3">
            <a:extLst>
              <a:ext uri="{FF2B5EF4-FFF2-40B4-BE49-F238E27FC236}">
                <a16:creationId xmlns:a16="http://schemas.microsoft.com/office/drawing/2014/main" id="{C05F3C4F-1AF0-4CA8-BF19-9D5640FA941D}"/>
              </a:ext>
            </a:extLst>
          </p:cNvPr>
          <p:cNvSpPr>
            <a:spLocks noGrp="1"/>
          </p:cNvSpPr>
          <p:nvPr>
            <p:ph type="sldNum" sz="quarter" idx="12"/>
          </p:nvPr>
        </p:nvSpPr>
        <p:spPr/>
        <p:txBody>
          <a:bodyPr/>
          <a:lstStyle/>
          <a:p>
            <a:fld id="{E63F6D5D-9733-4D44-9C56-AEFEDD5A4BA7}" type="slidenum">
              <a:rPr lang="en-US" smtClean="0"/>
              <a:pPr/>
              <a:t>25</a:t>
            </a:fld>
            <a:endParaRPr lang="en-US" dirty="0"/>
          </a:p>
        </p:txBody>
      </p:sp>
      <p:graphicFrame>
        <p:nvGraphicFramePr>
          <p:cNvPr id="5" name="Group 3">
            <a:extLst>
              <a:ext uri="{FF2B5EF4-FFF2-40B4-BE49-F238E27FC236}">
                <a16:creationId xmlns:a16="http://schemas.microsoft.com/office/drawing/2014/main" id="{188D2915-5F2E-4B8E-8D3A-11177B65CC69}"/>
              </a:ext>
            </a:extLst>
          </p:cNvPr>
          <p:cNvGraphicFramePr>
            <a:graphicFrameLocks/>
          </p:cNvGraphicFramePr>
          <p:nvPr>
            <p:extLst>
              <p:ext uri="{D42A27DB-BD31-4B8C-83A1-F6EECF244321}">
                <p14:modId xmlns:p14="http://schemas.microsoft.com/office/powerpoint/2010/main" val="3530195262"/>
              </p:ext>
            </p:extLst>
          </p:nvPr>
        </p:nvGraphicFramePr>
        <p:xfrm>
          <a:off x="1821543" y="1731139"/>
          <a:ext cx="3200400" cy="4948700"/>
        </p:xfrm>
        <a:graphic>
          <a:graphicData uri="http://schemas.openxmlformats.org/drawingml/2006/table">
            <a:tbl>
              <a:tblPr/>
              <a:tblGrid>
                <a:gridCol w="1461052">
                  <a:extLst>
                    <a:ext uri="{9D8B030D-6E8A-4147-A177-3AD203B41FA5}">
                      <a16:colId xmlns:a16="http://schemas.microsoft.com/office/drawing/2014/main" val="20000"/>
                    </a:ext>
                  </a:extLst>
                </a:gridCol>
                <a:gridCol w="1739348">
                  <a:extLst>
                    <a:ext uri="{9D8B030D-6E8A-4147-A177-3AD203B41FA5}">
                      <a16:colId xmlns:a16="http://schemas.microsoft.com/office/drawing/2014/main" val="20001"/>
                    </a:ext>
                  </a:extLst>
                </a:gridCol>
              </a:tblGrid>
              <a:tr h="24743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T</a:t>
                      </a:r>
                      <a:r>
                        <a:rPr kumimoji="0" lang="en-US" sz="1000" b="1"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1</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T</a:t>
                      </a:r>
                      <a:r>
                        <a:rPr kumimoji="0" lang="en-US" sz="1000" b="1"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743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① Slock A</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743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     Slock B</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743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      R(A)=50</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743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      R(B)=100</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743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      </a:t>
                      </a:r>
                      <a:r>
                        <a:rPr kumimoji="0" lang="zh-CN" altLang="en-US" sz="1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求和</a:t>
                      </a:r>
                      <a:r>
                        <a:rPr kumimoji="0" lang="en-US" sz="1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=150</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743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     ②</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743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743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③  R(A)=50</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743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      R(B)=100</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743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      </a:t>
                      </a:r>
                      <a:r>
                        <a:rPr kumimoji="0" lang="zh-CN" altLang="en-US"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求和</a:t>
                      </a:r>
                      <a:r>
                        <a:rPr kumimoji="0" lang="en-US"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=150</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743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      Commit</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743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      Unlock A</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4743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      Unlock B</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4743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④</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获得</a:t>
                      </a:r>
                      <a:r>
                        <a:rPr kumimoji="0" lang="en-US"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XlockB</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4743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R(B)=100</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4743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B←B*2</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4743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⑤</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W(B)=200</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4743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Commit</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4743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Unlock B</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
        <p:nvSpPr>
          <p:cNvPr id="6" name="Text Box 773">
            <a:extLst>
              <a:ext uri="{FF2B5EF4-FFF2-40B4-BE49-F238E27FC236}">
                <a16:creationId xmlns:a16="http://schemas.microsoft.com/office/drawing/2014/main" id="{74922268-FC7A-4395-8165-18F32D0D026F}"/>
              </a:ext>
            </a:extLst>
          </p:cNvPr>
          <p:cNvSpPr txBox="1">
            <a:spLocks noChangeArrowheads="1"/>
          </p:cNvSpPr>
          <p:nvPr/>
        </p:nvSpPr>
        <p:spPr bwMode="auto">
          <a:xfrm>
            <a:off x="5227983" y="2014620"/>
            <a:ext cx="5486400" cy="3277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216000" indent="-216000" eaLnBrk="1" hangingPunct="1">
              <a:lnSpc>
                <a:spcPct val="120000"/>
              </a:lnSpc>
              <a:spcBef>
                <a:spcPct val="50000"/>
              </a:spcBef>
              <a:buSzPct val="100000"/>
              <a:buFont typeface="Arial" panose="020B0604020202020204" pitchFamily="34" charset="0"/>
              <a:buChar char="•"/>
            </a:pPr>
            <a:r>
              <a:rPr lang="zh-CN" altLang="en-US">
                <a:solidFill>
                  <a:srgbClr val="0000FF"/>
                </a:solidFill>
                <a:latin typeface="微软雅黑" panose="020B0503020204020204" pitchFamily="34" charset="-122"/>
                <a:ea typeface="微软雅黑" panose="020B0503020204020204" pitchFamily="34" charset="-122"/>
              </a:rPr>
              <a:t>事务</a:t>
            </a:r>
            <a:r>
              <a:rPr lang="en-US" altLang="zh-CN">
                <a:solidFill>
                  <a:srgbClr val="0000FF"/>
                </a:solidFill>
                <a:latin typeface="微软雅黑" panose="020B0503020204020204" pitchFamily="34" charset="-122"/>
                <a:ea typeface="微软雅黑" panose="020B0503020204020204" pitchFamily="34" charset="-122"/>
              </a:rPr>
              <a:t>T</a:t>
            </a:r>
            <a:r>
              <a:rPr lang="en-US" altLang="zh-CN" dirty="0">
                <a:solidFill>
                  <a:srgbClr val="0000FF"/>
                </a:solidFill>
                <a:latin typeface="微软雅黑" panose="020B0503020204020204" pitchFamily="34" charset="-122"/>
                <a:ea typeface="微软雅黑" panose="020B0503020204020204" pitchFamily="34" charset="-122"/>
              </a:rPr>
              <a:t>1</a:t>
            </a:r>
            <a:r>
              <a:rPr lang="zh-CN" altLang="en-US">
                <a:solidFill>
                  <a:srgbClr val="0000FF"/>
                </a:solidFill>
                <a:latin typeface="微软雅黑" panose="020B0503020204020204" pitchFamily="34" charset="-122"/>
                <a:ea typeface="微软雅黑" panose="020B0503020204020204" pitchFamily="34" charset="-122"/>
              </a:rPr>
              <a:t>在读</a:t>
            </a:r>
            <a:r>
              <a:rPr lang="en-US" altLang="zh-CN">
                <a:solidFill>
                  <a:srgbClr val="0000FF"/>
                </a:solidFill>
                <a:latin typeface="微软雅黑" panose="020B0503020204020204" pitchFamily="34" charset="-122"/>
                <a:ea typeface="微软雅黑" panose="020B0503020204020204" pitchFamily="34" charset="-122"/>
              </a:rPr>
              <a:t>A</a:t>
            </a:r>
            <a:r>
              <a:rPr lang="zh-CN" altLang="en-US">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B</a:t>
            </a:r>
            <a:r>
              <a:rPr lang="zh-CN" altLang="en-US" dirty="0">
                <a:solidFill>
                  <a:srgbClr val="0000FF"/>
                </a:solidFill>
                <a:latin typeface="微软雅黑" panose="020B0503020204020204" pitchFamily="34" charset="-122"/>
                <a:ea typeface="微软雅黑" panose="020B0503020204020204" pitchFamily="34" charset="-122"/>
              </a:rPr>
              <a:t>之前，</a:t>
            </a:r>
            <a:r>
              <a:rPr lang="zh-CN" altLang="en-US">
                <a:solidFill>
                  <a:srgbClr val="0000FF"/>
                </a:solidFill>
                <a:latin typeface="微软雅黑" panose="020B0503020204020204" pitchFamily="34" charset="-122"/>
                <a:ea typeface="微软雅黑" panose="020B0503020204020204" pitchFamily="34" charset="-122"/>
              </a:rPr>
              <a:t>先对</a:t>
            </a:r>
            <a:r>
              <a:rPr lang="en-US" altLang="zh-CN">
                <a:solidFill>
                  <a:srgbClr val="0000FF"/>
                </a:solidFill>
                <a:latin typeface="微软雅黑" panose="020B0503020204020204" pitchFamily="34" charset="-122"/>
                <a:ea typeface="微软雅黑" panose="020B0503020204020204" pitchFamily="34" charset="-122"/>
              </a:rPr>
              <a:t>A</a:t>
            </a:r>
            <a:r>
              <a:rPr lang="zh-CN" altLang="en-US">
                <a:solidFill>
                  <a:srgbClr val="0000FF"/>
                </a:solidFill>
                <a:latin typeface="微软雅黑" panose="020B0503020204020204" pitchFamily="34" charset="-122"/>
                <a:ea typeface="微软雅黑" panose="020B0503020204020204" pitchFamily="34" charset="-122"/>
              </a:rPr>
              <a:t>，</a:t>
            </a:r>
            <a:r>
              <a:rPr lang="en-US" altLang="zh-CN">
                <a:solidFill>
                  <a:srgbClr val="0000FF"/>
                </a:solidFill>
                <a:latin typeface="微软雅黑" panose="020B0503020204020204" pitchFamily="34" charset="-122"/>
                <a:ea typeface="微软雅黑" panose="020B0503020204020204" pitchFamily="34" charset="-122"/>
              </a:rPr>
              <a:t>B</a:t>
            </a:r>
            <a:r>
              <a:rPr lang="zh-CN" altLang="en-US">
                <a:solidFill>
                  <a:srgbClr val="0000FF"/>
                </a:solidFill>
                <a:latin typeface="微软雅黑" panose="020B0503020204020204" pitchFamily="34" charset="-122"/>
                <a:ea typeface="微软雅黑" panose="020B0503020204020204" pitchFamily="34" charset="-122"/>
              </a:rPr>
              <a:t>加</a:t>
            </a:r>
            <a:r>
              <a:rPr lang="en-US" altLang="zh-CN" dirty="0">
                <a:solidFill>
                  <a:srgbClr val="0000FF"/>
                </a:solidFill>
                <a:latin typeface="微软雅黑" panose="020B0503020204020204" pitchFamily="34" charset="-122"/>
                <a:ea typeface="微软雅黑" panose="020B0503020204020204" pitchFamily="34" charset="-122"/>
              </a:rPr>
              <a:t>S</a:t>
            </a:r>
            <a:r>
              <a:rPr lang="zh-CN" altLang="en-US" dirty="0">
                <a:solidFill>
                  <a:srgbClr val="0000FF"/>
                </a:solidFill>
                <a:latin typeface="微软雅黑" panose="020B0503020204020204" pitchFamily="34" charset="-122"/>
                <a:ea typeface="微软雅黑" panose="020B0503020204020204" pitchFamily="34" charset="-122"/>
              </a:rPr>
              <a:t>锁</a:t>
            </a:r>
          </a:p>
          <a:p>
            <a:pPr marL="216000" indent="-216000" eaLnBrk="1" hangingPunct="1">
              <a:lnSpc>
                <a:spcPct val="120000"/>
              </a:lnSpc>
              <a:spcBef>
                <a:spcPct val="50000"/>
              </a:spcBef>
              <a:buSzPct val="100000"/>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其他事务只能</a:t>
            </a:r>
            <a:r>
              <a:rPr lang="zh-CN" altLang="en-US">
                <a:solidFill>
                  <a:srgbClr val="0000FF"/>
                </a:solidFill>
                <a:latin typeface="微软雅黑" panose="020B0503020204020204" pitchFamily="34" charset="-122"/>
                <a:ea typeface="微软雅黑" panose="020B0503020204020204" pitchFamily="34" charset="-122"/>
              </a:rPr>
              <a:t>再对</a:t>
            </a:r>
            <a:r>
              <a:rPr lang="en-US" altLang="zh-CN">
                <a:solidFill>
                  <a:srgbClr val="0000FF"/>
                </a:solidFill>
                <a:latin typeface="微软雅黑" panose="020B0503020204020204" pitchFamily="34" charset="-122"/>
                <a:ea typeface="微软雅黑" panose="020B0503020204020204" pitchFamily="34" charset="-122"/>
              </a:rPr>
              <a:t>A</a:t>
            </a:r>
            <a:r>
              <a:rPr lang="zh-CN" altLang="en-US">
                <a:solidFill>
                  <a:srgbClr val="0000FF"/>
                </a:solidFill>
                <a:latin typeface="微软雅黑" panose="020B0503020204020204" pitchFamily="34" charset="-122"/>
                <a:ea typeface="微软雅黑" panose="020B0503020204020204" pitchFamily="34" charset="-122"/>
              </a:rPr>
              <a:t>，</a:t>
            </a:r>
            <a:r>
              <a:rPr lang="en-US" altLang="zh-CN">
                <a:solidFill>
                  <a:srgbClr val="0000FF"/>
                </a:solidFill>
                <a:latin typeface="微软雅黑" panose="020B0503020204020204" pitchFamily="34" charset="-122"/>
                <a:ea typeface="微软雅黑" panose="020B0503020204020204" pitchFamily="34" charset="-122"/>
              </a:rPr>
              <a:t>B</a:t>
            </a:r>
            <a:r>
              <a:rPr lang="zh-CN" altLang="en-US">
                <a:solidFill>
                  <a:srgbClr val="0000FF"/>
                </a:solidFill>
                <a:latin typeface="微软雅黑" panose="020B0503020204020204" pitchFamily="34" charset="-122"/>
                <a:ea typeface="微软雅黑" panose="020B0503020204020204" pitchFamily="34" charset="-122"/>
              </a:rPr>
              <a:t>加</a:t>
            </a:r>
            <a:r>
              <a:rPr lang="en-US" altLang="zh-CN" dirty="0">
                <a:solidFill>
                  <a:srgbClr val="0000FF"/>
                </a:solidFill>
                <a:latin typeface="微软雅黑" panose="020B0503020204020204" pitchFamily="34" charset="-122"/>
                <a:ea typeface="微软雅黑" panose="020B0503020204020204" pitchFamily="34" charset="-122"/>
              </a:rPr>
              <a:t>S</a:t>
            </a:r>
            <a:r>
              <a:rPr lang="zh-CN" altLang="en-US" dirty="0">
                <a:solidFill>
                  <a:srgbClr val="0000FF"/>
                </a:solidFill>
                <a:latin typeface="微软雅黑" panose="020B0503020204020204" pitchFamily="34" charset="-122"/>
                <a:ea typeface="微软雅黑" panose="020B0503020204020204" pitchFamily="34" charset="-122"/>
              </a:rPr>
              <a:t>锁，而</a:t>
            </a:r>
            <a:r>
              <a:rPr lang="zh-CN" altLang="en-US">
                <a:solidFill>
                  <a:srgbClr val="0000FF"/>
                </a:solidFill>
                <a:latin typeface="微软雅黑" panose="020B0503020204020204" pitchFamily="34" charset="-122"/>
                <a:ea typeface="微软雅黑" panose="020B0503020204020204" pitchFamily="34" charset="-122"/>
              </a:rPr>
              <a:t>不能加</a:t>
            </a:r>
            <a:r>
              <a:rPr lang="en-US" altLang="zh-CN" dirty="0">
                <a:solidFill>
                  <a:srgbClr val="0000FF"/>
                </a:solidFill>
                <a:latin typeface="微软雅黑" panose="020B0503020204020204" pitchFamily="34" charset="-122"/>
                <a:ea typeface="微软雅黑" panose="020B0503020204020204" pitchFamily="34" charset="-122"/>
              </a:rPr>
              <a:t>X</a:t>
            </a:r>
            <a:r>
              <a:rPr lang="zh-CN" altLang="en-US" dirty="0">
                <a:solidFill>
                  <a:srgbClr val="0000FF"/>
                </a:solidFill>
                <a:latin typeface="微软雅黑" panose="020B0503020204020204" pitchFamily="34" charset="-122"/>
                <a:ea typeface="微软雅黑" panose="020B0503020204020204" pitchFamily="34" charset="-122"/>
              </a:rPr>
              <a:t>锁，即其他事务</a:t>
            </a:r>
            <a:r>
              <a:rPr lang="zh-CN" altLang="en-US">
                <a:solidFill>
                  <a:srgbClr val="0000FF"/>
                </a:solidFill>
                <a:latin typeface="微软雅黑" panose="020B0503020204020204" pitchFamily="34" charset="-122"/>
                <a:ea typeface="微软雅黑" panose="020B0503020204020204" pitchFamily="34" charset="-122"/>
              </a:rPr>
              <a:t>只能读</a:t>
            </a:r>
            <a:r>
              <a:rPr lang="en-US" altLang="zh-CN">
                <a:solidFill>
                  <a:srgbClr val="0000FF"/>
                </a:solidFill>
                <a:latin typeface="微软雅黑" panose="020B0503020204020204" pitchFamily="34" charset="-122"/>
                <a:ea typeface="微软雅黑" panose="020B0503020204020204" pitchFamily="34" charset="-122"/>
              </a:rPr>
              <a:t>A</a:t>
            </a:r>
            <a:r>
              <a:rPr lang="zh-CN" altLang="en-US">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B</a:t>
            </a:r>
            <a:r>
              <a:rPr lang="zh-CN" altLang="en-US" dirty="0">
                <a:solidFill>
                  <a:srgbClr val="0000FF"/>
                </a:solidFill>
                <a:latin typeface="微软雅黑" panose="020B0503020204020204" pitchFamily="34" charset="-122"/>
                <a:ea typeface="微软雅黑" panose="020B0503020204020204" pitchFamily="34" charset="-122"/>
              </a:rPr>
              <a:t>，而不能修改</a:t>
            </a:r>
          </a:p>
          <a:p>
            <a:pPr marL="216000" indent="-216000" eaLnBrk="1" hangingPunct="1">
              <a:lnSpc>
                <a:spcPct val="120000"/>
              </a:lnSpc>
              <a:spcBef>
                <a:spcPct val="50000"/>
              </a:spcBef>
              <a:buSzPct val="100000"/>
              <a:buFont typeface="Arial" panose="020B0604020202020204" pitchFamily="34" charset="0"/>
              <a:buChar char="•"/>
            </a:pPr>
            <a:r>
              <a:rPr lang="zh-CN" altLang="en-US">
                <a:solidFill>
                  <a:srgbClr val="0000FF"/>
                </a:solidFill>
                <a:latin typeface="微软雅黑" panose="020B0503020204020204" pitchFamily="34" charset="-122"/>
                <a:ea typeface="微软雅黑" panose="020B0503020204020204" pitchFamily="34" charset="-122"/>
              </a:rPr>
              <a:t>当</a:t>
            </a:r>
            <a:r>
              <a:rPr lang="en-US" altLang="zh-CN">
                <a:solidFill>
                  <a:srgbClr val="0000FF"/>
                </a:solidFill>
                <a:latin typeface="微软雅黑" panose="020B0503020204020204" pitchFamily="34" charset="-122"/>
                <a:ea typeface="微软雅黑" panose="020B0503020204020204" pitchFamily="34" charset="-122"/>
              </a:rPr>
              <a:t>T</a:t>
            </a:r>
            <a:r>
              <a:rPr lang="en-US" altLang="zh-CN" dirty="0">
                <a:solidFill>
                  <a:srgbClr val="0000FF"/>
                </a:solidFill>
                <a:latin typeface="微软雅黑" panose="020B0503020204020204" pitchFamily="34" charset="-122"/>
                <a:ea typeface="微软雅黑" panose="020B0503020204020204" pitchFamily="34" charset="-122"/>
              </a:rPr>
              <a:t>2</a:t>
            </a:r>
            <a:r>
              <a:rPr lang="zh-CN" altLang="en-US">
                <a:solidFill>
                  <a:srgbClr val="0000FF"/>
                </a:solidFill>
                <a:latin typeface="微软雅黑" panose="020B0503020204020204" pitchFamily="34" charset="-122"/>
                <a:ea typeface="微软雅黑" panose="020B0503020204020204" pitchFamily="34" charset="-122"/>
              </a:rPr>
              <a:t>为修改</a:t>
            </a:r>
            <a:r>
              <a:rPr lang="en-US" altLang="zh-CN" dirty="0">
                <a:solidFill>
                  <a:srgbClr val="0000FF"/>
                </a:solidFill>
                <a:latin typeface="微软雅黑" panose="020B0503020204020204" pitchFamily="34" charset="-122"/>
                <a:ea typeface="微软雅黑" panose="020B0503020204020204" pitchFamily="34" charset="-122"/>
              </a:rPr>
              <a:t>B</a:t>
            </a:r>
            <a:r>
              <a:rPr lang="zh-CN" altLang="en-US" dirty="0">
                <a:solidFill>
                  <a:srgbClr val="0000FF"/>
                </a:solidFill>
                <a:latin typeface="微软雅黑" panose="020B0503020204020204" pitchFamily="34" charset="-122"/>
                <a:ea typeface="微软雅黑" panose="020B0503020204020204" pitchFamily="34" charset="-122"/>
              </a:rPr>
              <a:t>而</a:t>
            </a:r>
            <a:r>
              <a:rPr lang="zh-CN" altLang="en-US">
                <a:solidFill>
                  <a:srgbClr val="0000FF"/>
                </a:solidFill>
                <a:latin typeface="微软雅黑" panose="020B0503020204020204" pitchFamily="34" charset="-122"/>
                <a:ea typeface="微软雅黑" panose="020B0503020204020204" pitchFamily="34" charset="-122"/>
              </a:rPr>
              <a:t>申请对</a:t>
            </a:r>
            <a:r>
              <a:rPr lang="en-US" altLang="zh-CN">
                <a:solidFill>
                  <a:srgbClr val="0000FF"/>
                </a:solidFill>
                <a:latin typeface="微软雅黑" panose="020B0503020204020204" pitchFamily="34" charset="-122"/>
                <a:ea typeface="微软雅黑" panose="020B0503020204020204" pitchFamily="34" charset="-122"/>
              </a:rPr>
              <a:t>B</a:t>
            </a:r>
            <a:r>
              <a:rPr lang="zh-CN" altLang="en-US">
                <a:solidFill>
                  <a:srgbClr val="0000FF"/>
                </a:solidFill>
                <a:latin typeface="微软雅黑" panose="020B0503020204020204" pitchFamily="34" charset="-122"/>
                <a:ea typeface="微软雅黑" panose="020B0503020204020204" pitchFamily="34" charset="-122"/>
              </a:rPr>
              <a:t>的</a:t>
            </a:r>
            <a:r>
              <a:rPr lang="en-US" altLang="zh-CN" dirty="0">
                <a:solidFill>
                  <a:srgbClr val="0000FF"/>
                </a:solidFill>
                <a:latin typeface="微软雅黑" panose="020B0503020204020204" pitchFamily="34" charset="-122"/>
                <a:ea typeface="微软雅黑" panose="020B0503020204020204" pitchFamily="34" charset="-122"/>
              </a:rPr>
              <a:t>X</a:t>
            </a:r>
            <a:r>
              <a:rPr lang="zh-CN" altLang="en-US" dirty="0">
                <a:solidFill>
                  <a:srgbClr val="0000FF"/>
                </a:solidFill>
                <a:latin typeface="微软雅黑" panose="020B0503020204020204" pitchFamily="34" charset="-122"/>
                <a:ea typeface="微软雅黑" panose="020B0503020204020204" pitchFamily="34" charset="-122"/>
              </a:rPr>
              <a:t>锁时被拒绝</a:t>
            </a:r>
            <a:r>
              <a:rPr lang="zh-CN" altLang="en-US">
                <a:solidFill>
                  <a:srgbClr val="0000FF"/>
                </a:solidFill>
                <a:latin typeface="微软雅黑" panose="020B0503020204020204" pitchFamily="34" charset="-122"/>
                <a:ea typeface="微软雅黑" panose="020B0503020204020204" pitchFamily="34" charset="-122"/>
              </a:rPr>
              <a:t>只能等待</a:t>
            </a:r>
            <a:r>
              <a:rPr lang="en-US" altLang="zh-CN">
                <a:solidFill>
                  <a:srgbClr val="0000FF"/>
                </a:solidFill>
                <a:latin typeface="微软雅黑" panose="020B0503020204020204" pitchFamily="34" charset="-122"/>
                <a:ea typeface="微软雅黑" panose="020B0503020204020204" pitchFamily="34" charset="-122"/>
              </a:rPr>
              <a:t>T1</a:t>
            </a:r>
            <a:r>
              <a:rPr lang="zh-CN" altLang="en-US">
                <a:solidFill>
                  <a:srgbClr val="0000FF"/>
                </a:solidFill>
                <a:latin typeface="微软雅黑" panose="020B0503020204020204" pitchFamily="34" charset="-122"/>
                <a:ea typeface="微软雅黑" panose="020B0503020204020204" pitchFamily="34" charset="-122"/>
              </a:rPr>
              <a:t>释放</a:t>
            </a:r>
            <a:r>
              <a:rPr lang="en-US" altLang="zh-CN" dirty="0">
                <a:solidFill>
                  <a:srgbClr val="0000FF"/>
                </a:solidFill>
                <a:latin typeface="微软雅黑" panose="020B0503020204020204" pitchFamily="34" charset="-122"/>
                <a:ea typeface="微软雅黑" panose="020B0503020204020204" pitchFamily="34" charset="-122"/>
              </a:rPr>
              <a:t>B</a:t>
            </a:r>
            <a:r>
              <a:rPr lang="zh-CN" altLang="en-US" dirty="0">
                <a:solidFill>
                  <a:srgbClr val="0000FF"/>
                </a:solidFill>
                <a:latin typeface="微软雅黑" panose="020B0503020204020204" pitchFamily="34" charset="-122"/>
                <a:ea typeface="微软雅黑" panose="020B0503020204020204" pitchFamily="34" charset="-122"/>
              </a:rPr>
              <a:t>上的锁</a:t>
            </a:r>
          </a:p>
          <a:p>
            <a:pPr marL="216000" indent="-216000" eaLnBrk="1" hangingPunct="1">
              <a:lnSpc>
                <a:spcPct val="120000"/>
              </a:lnSpc>
              <a:spcBef>
                <a:spcPct val="50000"/>
              </a:spcBef>
              <a:buSzPct val="100000"/>
              <a:buFont typeface="Arial" panose="020B0604020202020204" pitchFamily="34" charset="0"/>
              <a:buChar char="•"/>
            </a:pPr>
            <a:r>
              <a:rPr lang="en-US" altLang="zh-CN">
                <a:solidFill>
                  <a:srgbClr val="0000FF"/>
                </a:solidFill>
                <a:latin typeface="微软雅黑" panose="020B0503020204020204" pitchFamily="34" charset="-122"/>
                <a:ea typeface="微软雅黑" panose="020B0503020204020204" pitchFamily="34" charset="-122"/>
              </a:rPr>
              <a:t>T</a:t>
            </a:r>
            <a:r>
              <a:rPr lang="en-US" altLang="zh-CN" dirty="0">
                <a:solidFill>
                  <a:srgbClr val="0000FF"/>
                </a:solidFill>
                <a:latin typeface="微软雅黑" panose="020B0503020204020204" pitchFamily="34" charset="-122"/>
                <a:ea typeface="微软雅黑" panose="020B0503020204020204" pitchFamily="34" charset="-122"/>
              </a:rPr>
              <a:t>1</a:t>
            </a:r>
            <a:r>
              <a:rPr lang="zh-CN" altLang="en-US" dirty="0">
                <a:solidFill>
                  <a:srgbClr val="0000FF"/>
                </a:solidFill>
                <a:latin typeface="微软雅黑" panose="020B0503020204020204" pitchFamily="34" charset="-122"/>
                <a:ea typeface="微软雅黑" panose="020B0503020204020204" pitchFamily="34" charset="-122"/>
              </a:rPr>
              <a:t>为验算</a:t>
            </a:r>
            <a:r>
              <a:rPr lang="zh-CN" altLang="en-US">
                <a:solidFill>
                  <a:srgbClr val="0000FF"/>
                </a:solidFill>
                <a:latin typeface="微软雅黑" panose="020B0503020204020204" pitchFamily="34" charset="-122"/>
                <a:ea typeface="微软雅黑" panose="020B0503020204020204" pitchFamily="34" charset="-122"/>
              </a:rPr>
              <a:t>再读</a:t>
            </a:r>
            <a:r>
              <a:rPr lang="en-US" altLang="zh-CN">
                <a:solidFill>
                  <a:srgbClr val="0000FF"/>
                </a:solidFill>
                <a:latin typeface="微软雅黑" panose="020B0503020204020204" pitchFamily="34" charset="-122"/>
                <a:ea typeface="微软雅黑" panose="020B0503020204020204" pitchFamily="34" charset="-122"/>
              </a:rPr>
              <a:t>A</a:t>
            </a:r>
            <a:r>
              <a:rPr lang="zh-CN" altLang="en-US">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B</a:t>
            </a:r>
            <a:r>
              <a:rPr lang="zh-CN" altLang="en-US" dirty="0">
                <a:solidFill>
                  <a:srgbClr val="0000FF"/>
                </a:solidFill>
                <a:latin typeface="微软雅黑" panose="020B0503020204020204" pitchFamily="34" charset="-122"/>
                <a:ea typeface="微软雅黑" panose="020B0503020204020204" pitchFamily="34" charset="-122"/>
              </a:rPr>
              <a:t>，这时</a:t>
            </a:r>
            <a:r>
              <a:rPr lang="zh-CN" altLang="en-US">
                <a:solidFill>
                  <a:srgbClr val="0000FF"/>
                </a:solidFill>
                <a:latin typeface="微软雅黑" panose="020B0503020204020204" pitchFamily="34" charset="-122"/>
                <a:ea typeface="微软雅黑" panose="020B0503020204020204" pitchFamily="34" charset="-122"/>
              </a:rPr>
              <a:t>读出的</a:t>
            </a:r>
            <a:r>
              <a:rPr lang="en-US" altLang="zh-CN">
                <a:solidFill>
                  <a:srgbClr val="0000FF"/>
                </a:solidFill>
                <a:latin typeface="微软雅黑" panose="020B0503020204020204" pitchFamily="34" charset="-122"/>
                <a:ea typeface="微软雅黑" panose="020B0503020204020204" pitchFamily="34" charset="-122"/>
              </a:rPr>
              <a:t>B</a:t>
            </a:r>
            <a:r>
              <a:rPr lang="zh-CN" altLang="en-US">
                <a:solidFill>
                  <a:srgbClr val="0000FF"/>
                </a:solidFill>
                <a:latin typeface="微软雅黑" panose="020B0503020204020204" pitchFamily="34" charset="-122"/>
                <a:ea typeface="微软雅黑" panose="020B0503020204020204" pitchFamily="34" charset="-122"/>
              </a:rPr>
              <a:t>仍是</a:t>
            </a:r>
            <a:r>
              <a:rPr lang="en-US" altLang="zh-CN" dirty="0">
                <a:solidFill>
                  <a:srgbClr val="0000FF"/>
                </a:solidFill>
                <a:latin typeface="微软雅黑" panose="020B0503020204020204" pitchFamily="34" charset="-122"/>
                <a:ea typeface="微软雅黑" panose="020B0503020204020204" pitchFamily="34" charset="-122"/>
              </a:rPr>
              <a:t>100</a:t>
            </a:r>
            <a:r>
              <a:rPr lang="zh-CN" altLang="en-US" dirty="0">
                <a:solidFill>
                  <a:srgbClr val="0000FF"/>
                </a:solidFill>
                <a:latin typeface="微软雅黑" panose="020B0503020204020204" pitchFamily="34" charset="-122"/>
                <a:ea typeface="微软雅黑" panose="020B0503020204020204" pitchFamily="34" charset="-122"/>
              </a:rPr>
              <a:t>，求和结果</a:t>
            </a:r>
            <a:r>
              <a:rPr lang="zh-CN" altLang="en-US">
                <a:solidFill>
                  <a:srgbClr val="0000FF"/>
                </a:solidFill>
                <a:latin typeface="微软雅黑" panose="020B0503020204020204" pitchFamily="34" charset="-122"/>
                <a:ea typeface="微软雅黑" panose="020B0503020204020204" pitchFamily="34" charset="-122"/>
              </a:rPr>
              <a:t>仍为</a:t>
            </a:r>
            <a:r>
              <a:rPr lang="en-US" altLang="zh-CN" dirty="0">
                <a:solidFill>
                  <a:srgbClr val="0000FF"/>
                </a:solidFill>
                <a:latin typeface="微软雅黑" panose="020B0503020204020204" pitchFamily="34" charset="-122"/>
                <a:ea typeface="微软雅黑" panose="020B0503020204020204" pitchFamily="34" charset="-122"/>
              </a:rPr>
              <a:t>150</a:t>
            </a:r>
            <a:r>
              <a:rPr lang="zh-CN" altLang="en-US" dirty="0">
                <a:solidFill>
                  <a:srgbClr val="0000FF"/>
                </a:solidFill>
                <a:latin typeface="微软雅黑" panose="020B0503020204020204" pitchFamily="34" charset="-122"/>
                <a:ea typeface="微软雅黑" panose="020B0503020204020204" pitchFamily="34" charset="-122"/>
              </a:rPr>
              <a:t>，即可重复读</a:t>
            </a:r>
          </a:p>
          <a:p>
            <a:pPr marL="216000" indent="-216000" eaLnBrk="1" hangingPunct="1">
              <a:lnSpc>
                <a:spcPct val="120000"/>
              </a:lnSpc>
              <a:spcBef>
                <a:spcPct val="50000"/>
              </a:spcBef>
              <a:buSzPct val="100000"/>
              <a:buFont typeface="Arial" panose="020B0604020202020204" pitchFamily="34" charset="0"/>
              <a:buChar char="•"/>
            </a:pPr>
            <a:r>
              <a:rPr lang="en-US" altLang="zh-CN">
                <a:solidFill>
                  <a:srgbClr val="0000FF"/>
                </a:solidFill>
                <a:latin typeface="微软雅黑" panose="020B0503020204020204" pitchFamily="34" charset="-122"/>
                <a:ea typeface="微软雅黑" panose="020B0503020204020204" pitchFamily="34" charset="-122"/>
              </a:rPr>
              <a:t>T</a:t>
            </a:r>
            <a:r>
              <a:rPr lang="en-US" altLang="zh-CN" dirty="0">
                <a:solidFill>
                  <a:srgbClr val="0000FF"/>
                </a:solidFill>
                <a:latin typeface="微软雅黑" panose="020B0503020204020204" pitchFamily="34" charset="-122"/>
                <a:ea typeface="微软雅黑" panose="020B0503020204020204" pitchFamily="34" charset="-122"/>
              </a:rPr>
              <a:t>1</a:t>
            </a:r>
            <a:r>
              <a:rPr lang="zh-CN" altLang="en-US" dirty="0">
                <a:solidFill>
                  <a:srgbClr val="0000FF"/>
                </a:solidFill>
                <a:latin typeface="微软雅黑" panose="020B0503020204020204" pitchFamily="34" charset="-122"/>
                <a:ea typeface="微软雅黑" panose="020B0503020204020204" pitchFamily="34" charset="-122"/>
              </a:rPr>
              <a:t>结束</a:t>
            </a:r>
            <a:r>
              <a:rPr lang="zh-CN" altLang="en-US">
                <a:solidFill>
                  <a:srgbClr val="0000FF"/>
                </a:solidFill>
                <a:latin typeface="微软雅黑" panose="020B0503020204020204" pitchFamily="34" charset="-122"/>
                <a:ea typeface="微软雅黑" panose="020B0503020204020204" pitchFamily="34" charset="-122"/>
              </a:rPr>
              <a:t>才释放</a:t>
            </a:r>
            <a:r>
              <a:rPr lang="en-US" altLang="zh-CN">
                <a:solidFill>
                  <a:srgbClr val="0000FF"/>
                </a:solidFill>
                <a:latin typeface="微软雅黑" panose="020B0503020204020204" pitchFamily="34" charset="-122"/>
                <a:ea typeface="微软雅黑" panose="020B0503020204020204" pitchFamily="34" charset="-122"/>
              </a:rPr>
              <a:t>A</a:t>
            </a:r>
            <a:r>
              <a:rPr lang="zh-CN" altLang="en-US">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B</a:t>
            </a:r>
            <a:r>
              <a:rPr lang="zh-CN" altLang="en-US">
                <a:solidFill>
                  <a:srgbClr val="0000FF"/>
                </a:solidFill>
                <a:latin typeface="微软雅黑" panose="020B0503020204020204" pitchFamily="34" charset="-122"/>
                <a:ea typeface="微软雅黑" panose="020B0503020204020204" pitchFamily="34" charset="-122"/>
              </a:rPr>
              <a:t>上的</a:t>
            </a:r>
            <a:r>
              <a:rPr lang="en-US" altLang="zh-CN" dirty="0">
                <a:solidFill>
                  <a:srgbClr val="0000FF"/>
                </a:solidFill>
                <a:latin typeface="微软雅黑" panose="020B0503020204020204" pitchFamily="34" charset="-122"/>
                <a:ea typeface="微软雅黑" panose="020B0503020204020204" pitchFamily="34" charset="-122"/>
              </a:rPr>
              <a:t>S</a:t>
            </a:r>
            <a:r>
              <a:rPr lang="zh-CN" altLang="en-US">
                <a:solidFill>
                  <a:srgbClr val="0000FF"/>
                </a:solidFill>
                <a:latin typeface="微软雅黑" panose="020B0503020204020204" pitchFamily="34" charset="-122"/>
                <a:ea typeface="微软雅黑" panose="020B0503020204020204" pitchFamily="34" charset="-122"/>
              </a:rPr>
              <a:t>锁。</a:t>
            </a:r>
            <a:r>
              <a:rPr lang="en-US" altLang="zh-CN">
                <a:solidFill>
                  <a:srgbClr val="0000FF"/>
                </a:solidFill>
                <a:latin typeface="微软雅黑" panose="020B0503020204020204" pitchFamily="34" charset="-122"/>
                <a:ea typeface="微软雅黑" panose="020B0503020204020204" pitchFamily="34" charset="-122"/>
              </a:rPr>
              <a:t>T</a:t>
            </a:r>
            <a:r>
              <a:rPr lang="en-US" altLang="zh-CN" dirty="0">
                <a:solidFill>
                  <a:srgbClr val="0000FF"/>
                </a:solidFill>
                <a:latin typeface="微软雅黑" panose="020B0503020204020204" pitchFamily="34" charset="-122"/>
                <a:ea typeface="微软雅黑" panose="020B0503020204020204" pitchFamily="34" charset="-122"/>
              </a:rPr>
              <a:t>2</a:t>
            </a:r>
            <a:r>
              <a:rPr lang="zh-CN" altLang="en-US" dirty="0">
                <a:solidFill>
                  <a:srgbClr val="0000FF"/>
                </a:solidFill>
                <a:latin typeface="微软雅黑" panose="020B0503020204020204" pitchFamily="34" charset="-122"/>
                <a:ea typeface="微软雅黑" panose="020B0503020204020204" pitchFamily="34" charset="-122"/>
              </a:rPr>
              <a:t>才</a:t>
            </a:r>
            <a:r>
              <a:rPr lang="zh-CN" altLang="en-US">
                <a:solidFill>
                  <a:srgbClr val="0000FF"/>
                </a:solidFill>
                <a:latin typeface="微软雅黑" panose="020B0503020204020204" pitchFamily="34" charset="-122"/>
                <a:ea typeface="微软雅黑" panose="020B0503020204020204" pitchFamily="34" charset="-122"/>
              </a:rPr>
              <a:t>获得对</a:t>
            </a:r>
            <a:r>
              <a:rPr lang="en-US" altLang="zh-CN">
                <a:solidFill>
                  <a:srgbClr val="0000FF"/>
                </a:solidFill>
                <a:latin typeface="微软雅黑" panose="020B0503020204020204" pitchFamily="34" charset="-122"/>
                <a:ea typeface="微软雅黑" panose="020B0503020204020204" pitchFamily="34" charset="-122"/>
              </a:rPr>
              <a:t>B</a:t>
            </a:r>
            <a:r>
              <a:rPr lang="zh-CN" altLang="en-US">
                <a:solidFill>
                  <a:srgbClr val="0000FF"/>
                </a:solidFill>
                <a:latin typeface="微软雅黑" panose="020B0503020204020204" pitchFamily="34" charset="-122"/>
                <a:ea typeface="微软雅黑" panose="020B0503020204020204" pitchFamily="34" charset="-122"/>
              </a:rPr>
              <a:t>的</a:t>
            </a:r>
            <a:r>
              <a:rPr lang="en-US" altLang="zh-CN" dirty="0">
                <a:solidFill>
                  <a:srgbClr val="0000FF"/>
                </a:solidFill>
                <a:latin typeface="微软雅黑" panose="020B0503020204020204" pitchFamily="34" charset="-122"/>
                <a:ea typeface="微软雅黑" panose="020B0503020204020204" pitchFamily="34" charset="-122"/>
              </a:rPr>
              <a:t>X</a:t>
            </a:r>
            <a:r>
              <a:rPr lang="zh-CN" altLang="en-US" dirty="0">
                <a:solidFill>
                  <a:srgbClr val="0000FF"/>
                </a:solidFill>
                <a:latin typeface="微软雅黑" panose="020B0503020204020204" pitchFamily="34" charset="-122"/>
                <a:ea typeface="微软雅黑" panose="020B0503020204020204" pitchFamily="34" charset="-122"/>
              </a:rPr>
              <a:t>锁 </a:t>
            </a:r>
          </a:p>
        </p:txBody>
      </p:sp>
      <p:sp>
        <p:nvSpPr>
          <p:cNvPr id="7" name="Text Box 241">
            <a:extLst>
              <a:ext uri="{FF2B5EF4-FFF2-40B4-BE49-F238E27FC236}">
                <a16:creationId xmlns:a16="http://schemas.microsoft.com/office/drawing/2014/main" id="{C1B9495C-87DF-4F3B-887D-F553D1BAB94D}"/>
              </a:ext>
            </a:extLst>
          </p:cNvPr>
          <p:cNvSpPr txBox="1">
            <a:spLocks noChangeArrowheads="1"/>
          </p:cNvSpPr>
          <p:nvPr/>
        </p:nvSpPr>
        <p:spPr bwMode="auto">
          <a:xfrm>
            <a:off x="5410200" y="5529590"/>
            <a:ext cx="2984500" cy="523220"/>
          </a:xfrm>
          <a:prstGeom prst="rect">
            <a:avLst/>
          </a:prstGeom>
          <a:noFill/>
          <a:ln>
            <a:noFill/>
          </a:ln>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SzPct val="100000"/>
              <a:buFont typeface="Wingdings" pitchFamily="2" charset="2"/>
              <a:buNone/>
            </a:pPr>
            <a:r>
              <a:rPr lang="zh-CN" altLang="en-US" sz="2800" b="1">
                <a:solidFill>
                  <a:srgbClr val="FF0000"/>
                </a:solidFill>
                <a:latin typeface="微软雅黑" panose="020B0503020204020204" pitchFamily="34" charset="-122"/>
                <a:ea typeface="微软雅黑" panose="020B0503020204020204" pitchFamily="34" charset="-122"/>
              </a:rPr>
              <a:t>可重复读</a:t>
            </a:r>
            <a:endParaRPr lang="zh-CN" altLang="zh-CN" sz="28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1665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82BC5C-E8E0-48F1-835B-640D084A3C6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F33B35A-111D-4496-B8EF-54DAE752FDEF}"/>
              </a:ext>
            </a:extLst>
          </p:cNvPr>
          <p:cNvSpPr>
            <a:spLocks noGrp="1"/>
          </p:cNvSpPr>
          <p:nvPr>
            <p:ph idx="1"/>
          </p:nvPr>
        </p:nvSpPr>
        <p:spPr/>
        <p:txBody>
          <a:bodyPr/>
          <a:lstStyle/>
          <a:p>
            <a:r>
              <a:rPr lang="zh-CN" altLang="en-US">
                <a:solidFill>
                  <a:srgbClr val="FF0000"/>
                </a:solidFill>
              </a:rPr>
              <a:t>三类封锁协议的主要区别</a:t>
            </a:r>
            <a:endParaRPr lang="en-US" altLang="zh-CN">
              <a:solidFill>
                <a:srgbClr val="FF0000"/>
              </a:solidFill>
            </a:endParaRPr>
          </a:p>
          <a:p>
            <a:pPr lvl="2"/>
            <a:r>
              <a:rPr lang="zh-CN" altLang="en-US" sz="2000"/>
              <a:t>是在于什么操作需要申请封锁</a:t>
            </a:r>
          </a:p>
          <a:p>
            <a:pPr lvl="2"/>
            <a:r>
              <a:rPr lang="zh-CN" altLang="en-US" sz="2000"/>
              <a:t>何时释放锁</a:t>
            </a:r>
            <a:r>
              <a:rPr lang="en-US" altLang="zh-CN" sz="2000"/>
              <a:t>(</a:t>
            </a:r>
            <a:r>
              <a:rPr lang="zh-CN" altLang="en-US" sz="2000"/>
              <a:t>即持锁时间</a:t>
            </a:r>
            <a:r>
              <a:rPr lang="en-US" altLang="zh-CN" sz="2000"/>
              <a:t>)</a:t>
            </a:r>
          </a:p>
          <a:p>
            <a:pPr marL="606262" lvl="2" indent="0">
              <a:buNone/>
            </a:pPr>
            <a:endParaRPr lang="en-US" altLang="zh-CN" sz="600"/>
          </a:p>
          <a:p>
            <a:r>
              <a:rPr lang="zh-CN" altLang="zh-CN">
                <a:solidFill>
                  <a:srgbClr val="FF0000"/>
                </a:solidFill>
              </a:rPr>
              <a:t>不同的封锁协议使事务达到的一致性级别不同</a:t>
            </a:r>
            <a:endParaRPr lang="en-US" altLang="zh-CN">
              <a:solidFill>
                <a:srgbClr val="FF0000"/>
              </a:solidFill>
            </a:endParaRPr>
          </a:p>
          <a:p>
            <a:pPr lvl="2"/>
            <a:r>
              <a:rPr lang="zh-CN" altLang="en-US" sz="2000"/>
              <a:t>封锁协议级别越高，一致性程度越高</a:t>
            </a:r>
          </a:p>
          <a:p>
            <a:pPr lvl="2"/>
            <a:endParaRPr lang="zh-CN" altLang="en-US"/>
          </a:p>
        </p:txBody>
      </p:sp>
      <p:sp>
        <p:nvSpPr>
          <p:cNvPr id="4" name="灯片编号占位符 3">
            <a:extLst>
              <a:ext uri="{FF2B5EF4-FFF2-40B4-BE49-F238E27FC236}">
                <a16:creationId xmlns:a16="http://schemas.microsoft.com/office/drawing/2014/main" id="{1E458DFB-BC16-4626-A7BD-0B15F255BCC7}"/>
              </a:ext>
            </a:extLst>
          </p:cNvPr>
          <p:cNvSpPr>
            <a:spLocks noGrp="1"/>
          </p:cNvSpPr>
          <p:nvPr>
            <p:ph type="sldNum" sz="quarter" idx="12"/>
          </p:nvPr>
        </p:nvSpPr>
        <p:spPr/>
        <p:txBody>
          <a:bodyPr/>
          <a:lstStyle/>
          <a:p>
            <a:fld id="{E63F6D5D-9733-4D44-9C56-AEFEDD5A4BA7}" type="slidenum">
              <a:rPr lang="en-US" smtClean="0"/>
              <a:pPr/>
              <a:t>26</a:t>
            </a:fld>
            <a:endParaRPr lang="en-US" dirty="0"/>
          </a:p>
        </p:txBody>
      </p:sp>
      <p:graphicFrame>
        <p:nvGraphicFramePr>
          <p:cNvPr id="5" name="表格 4">
            <a:extLst>
              <a:ext uri="{FF2B5EF4-FFF2-40B4-BE49-F238E27FC236}">
                <a16:creationId xmlns:a16="http://schemas.microsoft.com/office/drawing/2014/main" id="{8FBB7EDC-E825-460A-B2F9-64E86B5C3226}"/>
              </a:ext>
            </a:extLst>
          </p:cNvPr>
          <p:cNvGraphicFramePr>
            <a:graphicFrameLocks noGrp="1"/>
          </p:cNvGraphicFramePr>
          <p:nvPr>
            <p:extLst>
              <p:ext uri="{D42A27DB-BD31-4B8C-83A1-F6EECF244321}">
                <p14:modId xmlns:p14="http://schemas.microsoft.com/office/powerpoint/2010/main" val="2674959759"/>
              </p:ext>
            </p:extLst>
          </p:nvPr>
        </p:nvGraphicFramePr>
        <p:xfrm>
          <a:off x="1600200" y="4296970"/>
          <a:ext cx="8640763" cy="1511592"/>
        </p:xfrm>
        <a:graphic>
          <a:graphicData uri="http://schemas.openxmlformats.org/drawingml/2006/table">
            <a:tbl>
              <a:tblPr>
                <a:tableStyleId>{5C22544A-7EE6-4342-B048-85BDC9FD1C3A}</a:tableStyleId>
              </a:tblPr>
              <a:tblGrid>
                <a:gridCol w="1550315">
                  <a:extLst>
                    <a:ext uri="{9D8B030D-6E8A-4147-A177-3AD203B41FA5}">
                      <a16:colId xmlns:a16="http://schemas.microsoft.com/office/drawing/2014/main" val="20000"/>
                    </a:ext>
                  </a:extLst>
                </a:gridCol>
                <a:gridCol w="937296">
                  <a:extLst>
                    <a:ext uri="{9D8B030D-6E8A-4147-A177-3AD203B41FA5}">
                      <a16:colId xmlns:a16="http://schemas.microsoft.com/office/drawing/2014/main" val="20001"/>
                    </a:ext>
                  </a:extLst>
                </a:gridCol>
                <a:gridCol w="995046">
                  <a:extLst>
                    <a:ext uri="{9D8B030D-6E8A-4147-A177-3AD203B41FA5}">
                      <a16:colId xmlns:a16="http://schemas.microsoft.com/office/drawing/2014/main" val="20002"/>
                    </a:ext>
                  </a:extLst>
                </a:gridCol>
                <a:gridCol w="923971">
                  <a:extLst>
                    <a:ext uri="{9D8B030D-6E8A-4147-A177-3AD203B41FA5}">
                      <a16:colId xmlns:a16="http://schemas.microsoft.com/office/drawing/2014/main" val="20003"/>
                    </a:ext>
                  </a:extLst>
                </a:gridCol>
                <a:gridCol w="995046">
                  <a:extLst>
                    <a:ext uri="{9D8B030D-6E8A-4147-A177-3AD203B41FA5}">
                      <a16:colId xmlns:a16="http://schemas.microsoft.com/office/drawing/2014/main" val="20004"/>
                    </a:ext>
                  </a:extLst>
                </a:gridCol>
                <a:gridCol w="923971">
                  <a:extLst>
                    <a:ext uri="{9D8B030D-6E8A-4147-A177-3AD203B41FA5}">
                      <a16:colId xmlns:a16="http://schemas.microsoft.com/office/drawing/2014/main" val="20005"/>
                    </a:ext>
                  </a:extLst>
                </a:gridCol>
                <a:gridCol w="1302197">
                  <a:extLst>
                    <a:ext uri="{9D8B030D-6E8A-4147-A177-3AD203B41FA5}">
                      <a16:colId xmlns:a16="http://schemas.microsoft.com/office/drawing/2014/main" val="20006"/>
                    </a:ext>
                  </a:extLst>
                </a:gridCol>
                <a:gridCol w="1012921">
                  <a:extLst>
                    <a:ext uri="{9D8B030D-6E8A-4147-A177-3AD203B41FA5}">
                      <a16:colId xmlns:a16="http://schemas.microsoft.com/office/drawing/2014/main" val="20007"/>
                    </a:ext>
                  </a:extLst>
                </a:gridCol>
              </a:tblGrid>
              <a:tr h="255978">
                <a:tc rowSpan="2">
                  <a:txBody>
                    <a:bodyPr/>
                    <a:lstStyle/>
                    <a:p>
                      <a:pPr algn="just">
                        <a:spcAft>
                          <a:spcPts val="0"/>
                        </a:spcAft>
                      </a:pPr>
                      <a:r>
                        <a:rPr lang="en-US" sz="1600" b="1" kern="100" dirty="0">
                          <a:solidFill>
                            <a:srgbClr val="0000FF"/>
                          </a:solidFill>
                          <a:effectLst/>
                          <a:latin typeface="微软雅黑" panose="020B0503020204020204" pitchFamily="34" charset="-122"/>
                          <a:ea typeface="微软雅黑" panose="020B0503020204020204" pitchFamily="34" charset="-122"/>
                        </a:rPr>
                        <a:t> </a:t>
                      </a:r>
                      <a:endParaRPr lang="zh-CN" sz="1600" b="1" kern="100" dirty="0">
                        <a:solidFill>
                          <a:srgbClr val="0000FF"/>
                        </a:solidFill>
                        <a:effectLst/>
                        <a:latin typeface="微软雅黑" panose="020B0503020204020204" pitchFamily="34" charset="-122"/>
                        <a:ea typeface="微软雅黑" panose="020B0503020204020204" pitchFamily="34" charset="-122"/>
                        <a:cs typeface="Times New Roman"/>
                      </a:endParaRPr>
                    </a:p>
                    <a:p>
                      <a:pPr algn="just">
                        <a:spcAft>
                          <a:spcPts val="0"/>
                        </a:spcAft>
                      </a:pPr>
                      <a:r>
                        <a:rPr lang="en-US" sz="1600" b="1" kern="100" dirty="0">
                          <a:solidFill>
                            <a:srgbClr val="0000FF"/>
                          </a:solidFill>
                          <a:effectLst/>
                          <a:latin typeface="微软雅黑" panose="020B0503020204020204" pitchFamily="34" charset="-122"/>
                          <a:ea typeface="微软雅黑" panose="020B0503020204020204" pitchFamily="34" charset="-122"/>
                        </a:rPr>
                        <a:t> </a:t>
                      </a:r>
                      <a:endParaRPr lang="zh-CN" sz="1600" b="1" kern="100" dirty="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spcAft>
                          <a:spcPts val="0"/>
                        </a:spcAft>
                      </a:pPr>
                      <a:r>
                        <a:rPr lang="en-US" sz="1600" b="1" kern="100" dirty="0">
                          <a:solidFill>
                            <a:srgbClr val="0000FF"/>
                          </a:solidFill>
                          <a:effectLst/>
                          <a:latin typeface="微软雅黑" panose="020B0503020204020204" pitchFamily="34" charset="-122"/>
                          <a:ea typeface="微软雅黑" panose="020B0503020204020204" pitchFamily="34" charset="-122"/>
                        </a:rPr>
                        <a:t>X</a:t>
                      </a:r>
                      <a:r>
                        <a:rPr lang="zh-CN" sz="1600" b="1" kern="100" dirty="0">
                          <a:solidFill>
                            <a:srgbClr val="0000FF"/>
                          </a:solidFill>
                          <a:effectLst/>
                          <a:latin typeface="微软雅黑" panose="020B0503020204020204" pitchFamily="34" charset="-122"/>
                          <a:ea typeface="微软雅黑" panose="020B0503020204020204" pitchFamily="34" charset="-122"/>
                        </a:rPr>
                        <a:t>锁</a:t>
                      </a:r>
                      <a:endParaRPr lang="zh-CN" sz="1600" b="1" kern="100" dirty="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a:spcAft>
                          <a:spcPts val="0"/>
                        </a:spcAft>
                      </a:pPr>
                      <a:r>
                        <a:rPr lang="en-US" sz="1600" b="1" kern="100">
                          <a:solidFill>
                            <a:srgbClr val="0000FF"/>
                          </a:solidFill>
                          <a:effectLst/>
                          <a:latin typeface="微软雅黑" panose="020B0503020204020204" pitchFamily="34" charset="-122"/>
                          <a:ea typeface="微软雅黑" panose="020B0503020204020204" pitchFamily="34" charset="-122"/>
                        </a:rPr>
                        <a:t>S</a:t>
                      </a:r>
                      <a:r>
                        <a:rPr lang="zh-CN" sz="1600" b="1" kern="100">
                          <a:solidFill>
                            <a:srgbClr val="0000FF"/>
                          </a:solidFill>
                          <a:effectLst/>
                          <a:latin typeface="微软雅黑" panose="020B0503020204020204" pitchFamily="34" charset="-122"/>
                          <a:ea typeface="微软雅黑" panose="020B0503020204020204" pitchFamily="34" charset="-122"/>
                        </a:rPr>
                        <a:t>锁</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3">
                  <a:txBody>
                    <a:bodyPr/>
                    <a:lstStyle/>
                    <a:p>
                      <a:pPr algn="ctr">
                        <a:spcAft>
                          <a:spcPts val="0"/>
                        </a:spcAft>
                      </a:pPr>
                      <a:r>
                        <a:rPr lang="zh-CN" sz="1600" b="1" kern="100">
                          <a:solidFill>
                            <a:srgbClr val="0000FF"/>
                          </a:solidFill>
                          <a:effectLst/>
                          <a:latin typeface="微软雅黑" panose="020B0503020204020204" pitchFamily="34" charset="-122"/>
                          <a:ea typeface="微软雅黑" panose="020B0503020204020204" pitchFamily="34" charset="-122"/>
                        </a:rPr>
                        <a:t>一致性保证</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79727">
                <a:tc vMerge="1">
                  <a:txBody>
                    <a:bodyPr/>
                    <a:lstStyle/>
                    <a:p>
                      <a:pPr algn="just">
                        <a:spcAft>
                          <a:spcPts val="0"/>
                        </a:spcAft>
                      </a:pPr>
                      <a:endParaRPr lang="zh-CN" sz="1800" b="1" kern="100" dirty="0">
                        <a:solidFill>
                          <a:srgbClr val="0000FF"/>
                        </a:solidFill>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600" b="1" kern="100" dirty="0">
                          <a:solidFill>
                            <a:srgbClr val="0000FF"/>
                          </a:solidFill>
                          <a:effectLst/>
                          <a:latin typeface="微软雅黑" panose="020B0503020204020204" pitchFamily="34" charset="-122"/>
                          <a:ea typeface="微软雅黑" panose="020B0503020204020204" pitchFamily="34" charset="-122"/>
                        </a:rPr>
                        <a:t>操作结束释放</a:t>
                      </a:r>
                      <a:endParaRPr lang="zh-CN" sz="1600" b="1" kern="100" dirty="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600" b="1" kern="100">
                          <a:solidFill>
                            <a:srgbClr val="0000FF"/>
                          </a:solidFill>
                          <a:effectLst/>
                          <a:latin typeface="微软雅黑" panose="020B0503020204020204" pitchFamily="34" charset="-122"/>
                          <a:ea typeface="微软雅黑" panose="020B0503020204020204" pitchFamily="34" charset="-122"/>
                        </a:rPr>
                        <a:t>事务结束释放</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600" b="1" kern="100">
                          <a:solidFill>
                            <a:srgbClr val="0000FF"/>
                          </a:solidFill>
                          <a:effectLst/>
                          <a:latin typeface="微软雅黑" panose="020B0503020204020204" pitchFamily="34" charset="-122"/>
                          <a:ea typeface="微软雅黑" panose="020B0503020204020204" pitchFamily="34" charset="-122"/>
                        </a:rPr>
                        <a:t>操作结束释放</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600" b="1" kern="100">
                          <a:solidFill>
                            <a:srgbClr val="0000FF"/>
                          </a:solidFill>
                          <a:effectLst/>
                          <a:latin typeface="微软雅黑" panose="020B0503020204020204" pitchFamily="34" charset="-122"/>
                          <a:ea typeface="微软雅黑" panose="020B0503020204020204" pitchFamily="34" charset="-122"/>
                        </a:rPr>
                        <a:t>事务结束释放</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600" b="1" kern="100">
                          <a:solidFill>
                            <a:srgbClr val="0000FF"/>
                          </a:solidFill>
                          <a:effectLst/>
                          <a:latin typeface="微软雅黑" panose="020B0503020204020204" pitchFamily="34" charset="-122"/>
                          <a:ea typeface="微软雅黑" panose="020B0503020204020204" pitchFamily="34" charset="-122"/>
                        </a:rPr>
                        <a:t>不丢失</a:t>
                      </a:r>
                    </a:p>
                    <a:p>
                      <a:pPr algn="ctr">
                        <a:spcAft>
                          <a:spcPts val="0"/>
                        </a:spcAft>
                      </a:pPr>
                      <a:r>
                        <a:rPr lang="zh-CN" sz="1600" b="1" kern="100">
                          <a:solidFill>
                            <a:srgbClr val="0000FF"/>
                          </a:solidFill>
                          <a:effectLst/>
                          <a:latin typeface="微软雅黑" panose="020B0503020204020204" pitchFamily="34" charset="-122"/>
                          <a:ea typeface="微软雅黑" panose="020B0503020204020204" pitchFamily="34" charset="-122"/>
                        </a:rPr>
                        <a:t>修改</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600" b="1" kern="100">
                          <a:solidFill>
                            <a:srgbClr val="0000FF"/>
                          </a:solidFill>
                          <a:effectLst/>
                          <a:latin typeface="微软雅黑" panose="020B0503020204020204" pitchFamily="34" charset="-122"/>
                          <a:ea typeface="微软雅黑" panose="020B0503020204020204" pitchFamily="34" charset="-122"/>
                        </a:rPr>
                        <a:t>不读“脏”数据</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600" b="1" kern="100">
                          <a:solidFill>
                            <a:srgbClr val="0000FF"/>
                          </a:solidFill>
                          <a:effectLst/>
                          <a:latin typeface="微软雅黑" panose="020B0503020204020204" pitchFamily="34" charset="-122"/>
                          <a:ea typeface="微软雅黑" panose="020B0503020204020204" pitchFamily="34" charset="-122"/>
                        </a:rPr>
                        <a:t>可重复</a:t>
                      </a:r>
                    </a:p>
                    <a:p>
                      <a:pPr algn="ctr">
                        <a:spcAft>
                          <a:spcPts val="0"/>
                        </a:spcAft>
                      </a:pPr>
                      <a:r>
                        <a:rPr lang="zh-CN" sz="1600" b="1" kern="100">
                          <a:solidFill>
                            <a:srgbClr val="0000FF"/>
                          </a:solidFill>
                          <a:effectLst/>
                          <a:latin typeface="微软雅黑" panose="020B0503020204020204" pitchFamily="34" charset="-122"/>
                          <a:ea typeface="微软雅黑" panose="020B0503020204020204" pitchFamily="34" charset="-122"/>
                        </a:rPr>
                        <a:t>读</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978">
                <a:tc>
                  <a:txBody>
                    <a:bodyPr/>
                    <a:lstStyle/>
                    <a:p>
                      <a:pPr algn="just">
                        <a:spcAft>
                          <a:spcPts val="0"/>
                        </a:spcAft>
                      </a:pPr>
                      <a:r>
                        <a:rPr lang="zh-CN" sz="1600" b="1" kern="100">
                          <a:solidFill>
                            <a:srgbClr val="0000FF"/>
                          </a:solidFill>
                          <a:effectLst/>
                          <a:latin typeface="微软雅黑" panose="020B0503020204020204" pitchFamily="34" charset="-122"/>
                          <a:ea typeface="微软雅黑" panose="020B0503020204020204" pitchFamily="34" charset="-122"/>
                        </a:rPr>
                        <a:t>一级封锁协议</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600" b="1" kern="100">
                          <a:solidFill>
                            <a:srgbClr val="0000FF"/>
                          </a:solidFill>
                          <a:effectLst/>
                          <a:latin typeface="微软雅黑" panose="020B0503020204020204" pitchFamily="34" charset="-122"/>
                          <a:ea typeface="微软雅黑" panose="020B0503020204020204" pitchFamily="34" charset="-122"/>
                        </a:rPr>
                        <a:t> </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600" b="1" kern="100">
                          <a:solidFill>
                            <a:srgbClr val="0000FF"/>
                          </a:solidFill>
                          <a:effectLst/>
                          <a:latin typeface="微软雅黑" panose="020B0503020204020204" pitchFamily="34" charset="-122"/>
                          <a:ea typeface="微软雅黑" panose="020B0503020204020204" pitchFamily="34" charset="-122"/>
                        </a:rPr>
                        <a:t>√</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600" b="1" kern="100">
                          <a:solidFill>
                            <a:srgbClr val="0000FF"/>
                          </a:solidFill>
                          <a:effectLst/>
                          <a:latin typeface="微软雅黑" panose="020B0503020204020204" pitchFamily="34" charset="-122"/>
                          <a:ea typeface="微软雅黑" panose="020B0503020204020204" pitchFamily="34" charset="-122"/>
                        </a:rPr>
                        <a:t> </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600" b="1" kern="100">
                          <a:solidFill>
                            <a:srgbClr val="0000FF"/>
                          </a:solidFill>
                          <a:effectLst/>
                          <a:latin typeface="微软雅黑" panose="020B0503020204020204" pitchFamily="34" charset="-122"/>
                          <a:ea typeface="微软雅黑" panose="020B0503020204020204" pitchFamily="34" charset="-122"/>
                        </a:rPr>
                        <a:t> </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600" b="1" kern="100">
                          <a:solidFill>
                            <a:srgbClr val="0000FF"/>
                          </a:solidFill>
                          <a:effectLst/>
                          <a:latin typeface="微软雅黑" panose="020B0503020204020204" pitchFamily="34" charset="-122"/>
                          <a:ea typeface="微软雅黑" panose="020B0503020204020204" pitchFamily="34" charset="-122"/>
                        </a:rPr>
                        <a:t>√</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600" b="1" kern="100">
                          <a:solidFill>
                            <a:srgbClr val="0000FF"/>
                          </a:solidFill>
                          <a:effectLst/>
                          <a:latin typeface="微软雅黑" panose="020B0503020204020204" pitchFamily="34" charset="-122"/>
                          <a:ea typeface="微软雅黑" panose="020B0503020204020204" pitchFamily="34" charset="-122"/>
                        </a:rPr>
                        <a:t> </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600" b="1" kern="100">
                          <a:solidFill>
                            <a:srgbClr val="0000FF"/>
                          </a:solidFill>
                          <a:effectLst/>
                          <a:latin typeface="微软雅黑" panose="020B0503020204020204" pitchFamily="34" charset="-122"/>
                          <a:ea typeface="微软雅黑" panose="020B0503020204020204" pitchFamily="34" charset="-122"/>
                        </a:rPr>
                        <a:t> </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978">
                <a:tc>
                  <a:txBody>
                    <a:bodyPr/>
                    <a:lstStyle/>
                    <a:p>
                      <a:pPr algn="just">
                        <a:spcAft>
                          <a:spcPts val="0"/>
                        </a:spcAft>
                      </a:pPr>
                      <a:r>
                        <a:rPr lang="zh-CN" sz="1600" b="1" kern="100">
                          <a:solidFill>
                            <a:srgbClr val="0000FF"/>
                          </a:solidFill>
                          <a:effectLst/>
                          <a:latin typeface="微软雅黑" panose="020B0503020204020204" pitchFamily="34" charset="-122"/>
                          <a:ea typeface="微软雅黑" panose="020B0503020204020204" pitchFamily="34" charset="-122"/>
                        </a:rPr>
                        <a:t>二级封锁协议</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600" b="1" kern="100" dirty="0">
                          <a:solidFill>
                            <a:srgbClr val="0000FF"/>
                          </a:solidFill>
                          <a:effectLst/>
                          <a:latin typeface="微软雅黑" panose="020B0503020204020204" pitchFamily="34" charset="-122"/>
                          <a:ea typeface="微软雅黑" panose="020B0503020204020204" pitchFamily="34" charset="-122"/>
                        </a:rPr>
                        <a:t> </a:t>
                      </a:r>
                      <a:endParaRPr lang="zh-CN" sz="1600" b="1" kern="100" dirty="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600" b="1" kern="100">
                          <a:solidFill>
                            <a:srgbClr val="0000FF"/>
                          </a:solidFill>
                          <a:effectLst/>
                          <a:latin typeface="微软雅黑" panose="020B0503020204020204" pitchFamily="34" charset="-122"/>
                          <a:ea typeface="微软雅黑" panose="020B0503020204020204" pitchFamily="34" charset="-122"/>
                        </a:rPr>
                        <a:t>√</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600" b="1" kern="100">
                          <a:solidFill>
                            <a:srgbClr val="0000FF"/>
                          </a:solidFill>
                          <a:effectLst/>
                          <a:latin typeface="微软雅黑" panose="020B0503020204020204" pitchFamily="34" charset="-122"/>
                          <a:ea typeface="微软雅黑" panose="020B0503020204020204" pitchFamily="34" charset="-122"/>
                        </a:rPr>
                        <a:t>√</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600" b="1" kern="100">
                          <a:solidFill>
                            <a:srgbClr val="0000FF"/>
                          </a:solidFill>
                          <a:effectLst/>
                          <a:latin typeface="微软雅黑" panose="020B0503020204020204" pitchFamily="34" charset="-122"/>
                          <a:ea typeface="微软雅黑" panose="020B0503020204020204" pitchFamily="34" charset="-122"/>
                        </a:rPr>
                        <a:t> </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600" b="1" kern="100">
                          <a:solidFill>
                            <a:srgbClr val="0000FF"/>
                          </a:solidFill>
                          <a:effectLst/>
                          <a:latin typeface="微软雅黑" panose="020B0503020204020204" pitchFamily="34" charset="-122"/>
                          <a:ea typeface="微软雅黑" panose="020B0503020204020204" pitchFamily="34" charset="-122"/>
                        </a:rPr>
                        <a:t>√</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600" b="1" kern="100">
                          <a:solidFill>
                            <a:srgbClr val="0000FF"/>
                          </a:solidFill>
                          <a:effectLst/>
                          <a:latin typeface="微软雅黑" panose="020B0503020204020204" pitchFamily="34" charset="-122"/>
                          <a:ea typeface="微软雅黑" panose="020B0503020204020204" pitchFamily="34" charset="-122"/>
                        </a:rPr>
                        <a:t>√</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600" b="1" kern="100">
                          <a:solidFill>
                            <a:srgbClr val="0000FF"/>
                          </a:solidFill>
                          <a:effectLst/>
                          <a:latin typeface="微软雅黑" panose="020B0503020204020204" pitchFamily="34" charset="-122"/>
                          <a:ea typeface="微软雅黑" panose="020B0503020204020204" pitchFamily="34" charset="-122"/>
                        </a:rPr>
                        <a:t> </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5978">
                <a:tc>
                  <a:txBody>
                    <a:bodyPr/>
                    <a:lstStyle/>
                    <a:p>
                      <a:pPr algn="just">
                        <a:spcAft>
                          <a:spcPts val="0"/>
                        </a:spcAft>
                      </a:pPr>
                      <a:r>
                        <a:rPr lang="zh-CN" sz="1600" b="1" kern="100" dirty="0">
                          <a:solidFill>
                            <a:srgbClr val="0000FF"/>
                          </a:solidFill>
                          <a:effectLst/>
                          <a:latin typeface="微软雅黑" panose="020B0503020204020204" pitchFamily="34" charset="-122"/>
                          <a:ea typeface="微软雅黑" panose="020B0503020204020204" pitchFamily="34" charset="-122"/>
                        </a:rPr>
                        <a:t>三级封锁协议</a:t>
                      </a:r>
                      <a:endParaRPr lang="zh-CN" sz="1600" b="1" kern="100" dirty="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600" b="1" kern="100" dirty="0">
                          <a:solidFill>
                            <a:srgbClr val="0000FF"/>
                          </a:solidFill>
                          <a:effectLst/>
                          <a:latin typeface="微软雅黑" panose="020B0503020204020204" pitchFamily="34" charset="-122"/>
                          <a:ea typeface="微软雅黑" panose="020B0503020204020204" pitchFamily="34" charset="-122"/>
                        </a:rPr>
                        <a:t> </a:t>
                      </a:r>
                      <a:endParaRPr lang="zh-CN" sz="1600" b="1" kern="100" dirty="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600" b="1" kern="100">
                          <a:solidFill>
                            <a:srgbClr val="0000FF"/>
                          </a:solidFill>
                          <a:effectLst/>
                          <a:latin typeface="微软雅黑" panose="020B0503020204020204" pitchFamily="34" charset="-122"/>
                          <a:ea typeface="微软雅黑" panose="020B0503020204020204" pitchFamily="34" charset="-122"/>
                        </a:rPr>
                        <a:t>√</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600" b="1" kern="100">
                          <a:solidFill>
                            <a:srgbClr val="0000FF"/>
                          </a:solidFill>
                          <a:effectLst/>
                          <a:latin typeface="微软雅黑" panose="020B0503020204020204" pitchFamily="34" charset="-122"/>
                          <a:ea typeface="微软雅黑" panose="020B0503020204020204" pitchFamily="34" charset="-122"/>
                        </a:rPr>
                        <a:t> </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600" b="1" kern="100">
                          <a:solidFill>
                            <a:srgbClr val="0000FF"/>
                          </a:solidFill>
                          <a:effectLst/>
                          <a:latin typeface="微软雅黑" panose="020B0503020204020204" pitchFamily="34" charset="-122"/>
                          <a:ea typeface="微软雅黑" panose="020B0503020204020204" pitchFamily="34" charset="-122"/>
                        </a:rPr>
                        <a:t>√</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600" b="1" kern="100">
                          <a:solidFill>
                            <a:srgbClr val="0000FF"/>
                          </a:solidFill>
                          <a:effectLst/>
                          <a:latin typeface="微软雅黑" panose="020B0503020204020204" pitchFamily="34" charset="-122"/>
                          <a:ea typeface="微软雅黑" panose="020B0503020204020204" pitchFamily="34" charset="-122"/>
                        </a:rPr>
                        <a:t>√</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600" b="1" kern="100">
                          <a:solidFill>
                            <a:srgbClr val="0000FF"/>
                          </a:solidFill>
                          <a:effectLst/>
                          <a:latin typeface="微软雅黑" panose="020B0503020204020204" pitchFamily="34" charset="-122"/>
                          <a:ea typeface="微软雅黑" panose="020B0503020204020204" pitchFamily="34" charset="-122"/>
                        </a:rPr>
                        <a:t>√</a:t>
                      </a:r>
                      <a:endParaRPr lang="zh-CN" sz="1600" b="1" kern="10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600" b="1" kern="100" dirty="0">
                          <a:solidFill>
                            <a:srgbClr val="0000FF"/>
                          </a:solidFill>
                          <a:effectLst/>
                          <a:latin typeface="微软雅黑" panose="020B0503020204020204" pitchFamily="34" charset="-122"/>
                          <a:ea typeface="微软雅黑" panose="020B0503020204020204" pitchFamily="34" charset="-122"/>
                        </a:rPr>
                        <a:t>√</a:t>
                      </a:r>
                      <a:endParaRPr lang="zh-CN" sz="1600" b="1" kern="100" dirty="0">
                        <a:solidFill>
                          <a:srgbClr val="0000FF"/>
                        </a:solidFill>
                        <a:effectLst/>
                        <a:latin typeface="微软雅黑" panose="020B0503020204020204" pitchFamily="34" charset="-122"/>
                        <a:ea typeface="微软雅黑" panose="020B0503020204020204" pitchFamily="34"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6" name="Rectangle 4">
            <a:extLst>
              <a:ext uri="{FF2B5EF4-FFF2-40B4-BE49-F238E27FC236}">
                <a16:creationId xmlns:a16="http://schemas.microsoft.com/office/drawing/2014/main" id="{092B842D-E93F-4C5C-B610-DDA44575E0CD}"/>
              </a:ext>
            </a:extLst>
          </p:cNvPr>
          <p:cNvSpPr>
            <a:spLocks noChangeArrowheads="1"/>
          </p:cNvSpPr>
          <p:nvPr/>
        </p:nvSpPr>
        <p:spPr bwMode="auto">
          <a:xfrm>
            <a:off x="3141505" y="3722270"/>
            <a:ext cx="59089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zh-CN" sz="2400" dirty="0">
                <a:solidFill>
                  <a:srgbClr val="FF0000"/>
                </a:solidFill>
                <a:latin typeface="微软雅黑" panose="020B0503020204020204" pitchFamily="34" charset="-122"/>
                <a:ea typeface="微软雅黑" panose="020B0503020204020204" pitchFamily="34" charset="-122"/>
                <a:cs typeface="Times New Roman" pitchFamily="18" charset="0"/>
              </a:rPr>
              <a:t>表</a:t>
            </a:r>
            <a:r>
              <a:rPr lang="en-US" altLang="zh-CN" sz="2400" dirty="0">
                <a:solidFill>
                  <a:srgbClr val="FF0000"/>
                </a:solidFill>
                <a:latin typeface="微软雅黑" panose="020B0503020204020204" pitchFamily="34" charset="-122"/>
                <a:ea typeface="微软雅黑" panose="020B0503020204020204" pitchFamily="34" charset="-122"/>
                <a:cs typeface="Times New Roman" pitchFamily="18" charset="0"/>
              </a:rPr>
              <a:t>11.1  </a:t>
            </a:r>
            <a:r>
              <a:rPr lang="zh-CN" altLang="en-US" sz="2400" dirty="0">
                <a:solidFill>
                  <a:srgbClr val="FF0000"/>
                </a:solidFill>
                <a:latin typeface="微软雅黑" panose="020B0503020204020204" pitchFamily="34" charset="-122"/>
                <a:ea typeface="微软雅黑" panose="020B0503020204020204" pitchFamily="34" charset="-122"/>
                <a:cs typeface="Times New Roman" pitchFamily="18" charset="0"/>
              </a:rPr>
              <a:t>不同级别的封锁协议和一致性保证</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164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84995-ADAC-4521-9122-C6038053C874}"/>
              </a:ext>
            </a:extLst>
          </p:cNvPr>
          <p:cNvSpPr>
            <a:spLocks noGrp="1"/>
          </p:cNvSpPr>
          <p:nvPr>
            <p:ph type="title"/>
          </p:nvPr>
        </p:nvSpPr>
        <p:spPr/>
        <p:txBody>
          <a:bodyPr/>
          <a:lstStyle/>
          <a:p>
            <a:r>
              <a:rPr lang="zh-CN" altLang="en-US" b="1"/>
              <a:t>大纲</a:t>
            </a:r>
          </a:p>
        </p:txBody>
      </p:sp>
      <p:sp>
        <p:nvSpPr>
          <p:cNvPr id="4" name="灯片编号占位符 3">
            <a:extLst>
              <a:ext uri="{FF2B5EF4-FFF2-40B4-BE49-F238E27FC236}">
                <a16:creationId xmlns:a16="http://schemas.microsoft.com/office/drawing/2014/main" id="{03E7E565-BE02-45E8-AA17-D5A85A045138}"/>
              </a:ext>
            </a:extLst>
          </p:cNvPr>
          <p:cNvSpPr>
            <a:spLocks noGrp="1"/>
          </p:cNvSpPr>
          <p:nvPr>
            <p:ph type="sldNum" sz="quarter" idx="12"/>
          </p:nvPr>
        </p:nvSpPr>
        <p:spPr/>
        <p:txBody>
          <a:bodyPr/>
          <a:lstStyle/>
          <a:p>
            <a:fld id="{E63F6D5D-9733-4D44-9C56-AEFEDD5A4BA7}" type="slidenum">
              <a:rPr lang="en-US" smtClean="0"/>
              <a:pPr/>
              <a:t>27</a:t>
            </a:fld>
            <a:endParaRPr lang="en-US" dirty="0"/>
          </a:p>
        </p:txBody>
      </p:sp>
      <p:sp>
        <p:nvSpPr>
          <p:cNvPr id="5" name="内容占位符 4">
            <a:extLst>
              <a:ext uri="{FF2B5EF4-FFF2-40B4-BE49-F238E27FC236}">
                <a16:creationId xmlns:a16="http://schemas.microsoft.com/office/drawing/2014/main" id="{8735FBAC-2E82-4C85-971F-90B34C288A7E}"/>
              </a:ext>
            </a:extLst>
          </p:cNvPr>
          <p:cNvSpPr>
            <a:spLocks noGrp="1"/>
          </p:cNvSpPr>
          <p:nvPr>
            <p:ph idx="1"/>
          </p:nvPr>
        </p:nvSpPr>
        <p:spPr/>
        <p:txBody>
          <a:bodyPr>
            <a:normAutofit/>
          </a:bodyPr>
          <a:lstStyle/>
          <a:p>
            <a:pPr>
              <a:lnSpc>
                <a:spcPct val="100000"/>
              </a:lnSpc>
            </a:pPr>
            <a:r>
              <a:rPr lang="zh-CN" altLang="en-US" b="1">
                <a:solidFill>
                  <a:schemeClr val="bg2">
                    <a:lumMod val="90000"/>
                  </a:schemeClr>
                </a:solidFill>
              </a:rPr>
              <a:t>背景</a:t>
            </a:r>
            <a:endParaRPr lang="en-US" altLang="zh-CN" b="1">
              <a:solidFill>
                <a:schemeClr val="bg2">
                  <a:lumMod val="90000"/>
                </a:schemeClr>
              </a:solidFill>
            </a:endParaRPr>
          </a:p>
          <a:p>
            <a:pPr>
              <a:lnSpc>
                <a:spcPct val="100000"/>
              </a:lnSpc>
            </a:pPr>
            <a:r>
              <a:rPr lang="zh-CN" altLang="en-US" b="1">
                <a:solidFill>
                  <a:schemeClr val="bg2">
                    <a:lumMod val="90000"/>
                  </a:schemeClr>
                </a:solidFill>
              </a:rPr>
              <a:t>并发控制概述</a:t>
            </a:r>
            <a:endParaRPr lang="en-US" altLang="zh-CN" b="1">
              <a:solidFill>
                <a:schemeClr val="bg2">
                  <a:lumMod val="90000"/>
                </a:schemeClr>
              </a:solidFill>
            </a:endParaRPr>
          </a:p>
          <a:p>
            <a:pPr>
              <a:lnSpc>
                <a:spcPct val="100000"/>
              </a:lnSpc>
            </a:pPr>
            <a:r>
              <a:rPr lang="zh-CN" altLang="en-US" b="1">
                <a:solidFill>
                  <a:schemeClr val="bg2">
                    <a:lumMod val="90000"/>
                  </a:schemeClr>
                </a:solidFill>
              </a:rPr>
              <a:t>封锁</a:t>
            </a:r>
            <a:endParaRPr lang="en-US" altLang="zh-CN" b="1">
              <a:solidFill>
                <a:schemeClr val="bg2">
                  <a:lumMod val="90000"/>
                </a:schemeClr>
              </a:solidFill>
            </a:endParaRPr>
          </a:p>
          <a:p>
            <a:pPr>
              <a:lnSpc>
                <a:spcPct val="100000"/>
              </a:lnSpc>
            </a:pPr>
            <a:r>
              <a:rPr lang="zh-CN" altLang="en-US" b="1">
                <a:solidFill>
                  <a:schemeClr val="bg2">
                    <a:lumMod val="90000"/>
                  </a:schemeClr>
                </a:solidFill>
              </a:rPr>
              <a:t>封锁协议</a:t>
            </a:r>
            <a:endParaRPr lang="en-US" altLang="zh-CN" b="1">
              <a:solidFill>
                <a:schemeClr val="bg2">
                  <a:lumMod val="90000"/>
                </a:schemeClr>
              </a:solidFill>
            </a:endParaRPr>
          </a:p>
          <a:p>
            <a:pPr>
              <a:lnSpc>
                <a:spcPct val="100000"/>
              </a:lnSpc>
            </a:pPr>
            <a:r>
              <a:rPr lang="zh-CN" altLang="en-US" b="1">
                <a:solidFill>
                  <a:srgbClr val="FF0000"/>
                </a:solidFill>
              </a:rPr>
              <a:t>活锁和死锁</a:t>
            </a:r>
            <a:endParaRPr lang="en-US" altLang="zh-CN" b="1">
              <a:solidFill>
                <a:srgbClr val="FF0000"/>
              </a:solidFill>
            </a:endParaRPr>
          </a:p>
          <a:p>
            <a:pPr>
              <a:lnSpc>
                <a:spcPct val="100000"/>
              </a:lnSpc>
            </a:pPr>
            <a:r>
              <a:rPr lang="zh-CN" altLang="en-US" b="1">
                <a:solidFill>
                  <a:schemeClr val="bg2">
                    <a:lumMod val="90000"/>
                  </a:schemeClr>
                </a:solidFill>
              </a:rPr>
              <a:t>并发调度的可串行性</a:t>
            </a:r>
            <a:endParaRPr lang="en-US" altLang="zh-CN" b="1">
              <a:solidFill>
                <a:schemeClr val="bg2">
                  <a:lumMod val="90000"/>
                </a:schemeClr>
              </a:solidFill>
            </a:endParaRPr>
          </a:p>
          <a:p>
            <a:pPr>
              <a:lnSpc>
                <a:spcPct val="100000"/>
              </a:lnSpc>
            </a:pPr>
            <a:r>
              <a:rPr lang="zh-CN" altLang="en-US" b="1">
                <a:solidFill>
                  <a:schemeClr val="bg2">
                    <a:lumMod val="90000"/>
                  </a:schemeClr>
                </a:solidFill>
              </a:rPr>
              <a:t>两段锁协议</a:t>
            </a:r>
            <a:endParaRPr lang="en-US" altLang="zh-CN" b="1">
              <a:solidFill>
                <a:schemeClr val="bg2">
                  <a:lumMod val="90000"/>
                </a:schemeClr>
              </a:solidFill>
            </a:endParaRPr>
          </a:p>
          <a:p>
            <a:pPr>
              <a:lnSpc>
                <a:spcPct val="100000"/>
              </a:lnSpc>
            </a:pPr>
            <a:r>
              <a:rPr lang="zh-CN" altLang="en-US" b="1">
                <a:solidFill>
                  <a:schemeClr val="bg2">
                    <a:lumMod val="90000"/>
                  </a:schemeClr>
                </a:solidFill>
              </a:rPr>
              <a:t>封锁的粒度</a:t>
            </a:r>
            <a:endParaRPr lang="en-US" altLang="zh-CN" b="1">
              <a:solidFill>
                <a:schemeClr val="bg2">
                  <a:lumMod val="90000"/>
                </a:schemeClr>
              </a:solidFill>
            </a:endParaRPr>
          </a:p>
          <a:p>
            <a:pPr>
              <a:lnSpc>
                <a:spcPct val="100000"/>
              </a:lnSpc>
            </a:pPr>
            <a:r>
              <a:rPr lang="zh-CN" altLang="en-US" b="1">
                <a:solidFill>
                  <a:schemeClr val="bg2">
                    <a:lumMod val="90000"/>
                  </a:schemeClr>
                </a:solidFill>
              </a:rPr>
              <a:t>本章小结</a:t>
            </a:r>
          </a:p>
        </p:txBody>
      </p:sp>
    </p:spTree>
    <p:extLst>
      <p:ext uri="{BB962C8B-B14F-4D97-AF65-F5344CB8AC3E}">
        <p14:creationId xmlns:p14="http://schemas.microsoft.com/office/powerpoint/2010/main" val="698506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550310-B2A3-48FE-93CC-10110ED0D3A0}"/>
              </a:ext>
            </a:extLst>
          </p:cNvPr>
          <p:cNvSpPr>
            <a:spLocks noGrp="1"/>
          </p:cNvSpPr>
          <p:nvPr>
            <p:ph type="title"/>
          </p:nvPr>
        </p:nvSpPr>
        <p:spPr/>
        <p:txBody>
          <a:bodyPr/>
          <a:lstStyle/>
          <a:p>
            <a:r>
              <a:rPr lang="zh-CN" altLang="en-US"/>
              <a:t>活锁和死锁</a:t>
            </a:r>
          </a:p>
        </p:txBody>
      </p:sp>
      <p:sp>
        <p:nvSpPr>
          <p:cNvPr id="4" name="灯片编号占位符 3">
            <a:extLst>
              <a:ext uri="{FF2B5EF4-FFF2-40B4-BE49-F238E27FC236}">
                <a16:creationId xmlns:a16="http://schemas.microsoft.com/office/drawing/2014/main" id="{3F090DC2-AF1C-48D1-A9A6-F0D7897674BE}"/>
              </a:ext>
            </a:extLst>
          </p:cNvPr>
          <p:cNvSpPr>
            <a:spLocks noGrp="1"/>
          </p:cNvSpPr>
          <p:nvPr>
            <p:ph type="sldNum" sz="quarter" idx="12"/>
          </p:nvPr>
        </p:nvSpPr>
        <p:spPr/>
        <p:txBody>
          <a:bodyPr/>
          <a:lstStyle/>
          <a:p>
            <a:fld id="{E63F6D5D-9733-4D44-9C56-AEFEDD5A4BA7}" type="slidenum">
              <a:rPr lang="en-US" smtClean="0"/>
              <a:pPr/>
              <a:t>28</a:t>
            </a:fld>
            <a:endParaRPr lang="en-US" dirty="0"/>
          </a:p>
        </p:txBody>
      </p:sp>
      <p:sp>
        <p:nvSpPr>
          <p:cNvPr id="6" name="内容占位符 5">
            <a:extLst>
              <a:ext uri="{FF2B5EF4-FFF2-40B4-BE49-F238E27FC236}">
                <a16:creationId xmlns:a16="http://schemas.microsoft.com/office/drawing/2014/main" id="{8420E987-1833-4B72-A994-407BA40EE6E2}"/>
              </a:ext>
            </a:extLst>
          </p:cNvPr>
          <p:cNvSpPr>
            <a:spLocks noGrp="1"/>
          </p:cNvSpPr>
          <p:nvPr>
            <p:ph idx="1"/>
          </p:nvPr>
        </p:nvSpPr>
        <p:spPr/>
        <p:txBody>
          <a:bodyPr/>
          <a:lstStyle/>
          <a:p>
            <a:r>
              <a:rPr lang="zh-CN" altLang="en-US">
                <a:solidFill>
                  <a:srgbClr val="FF0000"/>
                </a:solidFill>
              </a:rPr>
              <a:t>活锁</a:t>
            </a:r>
          </a:p>
        </p:txBody>
      </p:sp>
      <p:graphicFrame>
        <p:nvGraphicFramePr>
          <p:cNvPr id="7" name="表格 6">
            <a:extLst>
              <a:ext uri="{FF2B5EF4-FFF2-40B4-BE49-F238E27FC236}">
                <a16:creationId xmlns:a16="http://schemas.microsoft.com/office/drawing/2014/main" id="{FD02CD8F-2CBD-4073-9886-31B9DA866AB7}"/>
              </a:ext>
            </a:extLst>
          </p:cNvPr>
          <p:cNvGraphicFramePr>
            <a:graphicFrameLocks noGrp="1"/>
          </p:cNvGraphicFramePr>
          <p:nvPr>
            <p:extLst>
              <p:ext uri="{D42A27DB-BD31-4B8C-83A1-F6EECF244321}">
                <p14:modId xmlns:p14="http://schemas.microsoft.com/office/powerpoint/2010/main" val="378154192"/>
              </p:ext>
            </p:extLst>
          </p:nvPr>
        </p:nvGraphicFramePr>
        <p:xfrm>
          <a:off x="1066800" y="1807931"/>
          <a:ext cx="6003866" cy="4584282"/>
        </p:xfrm>
        <a:graphic>
          <a:graphicData uri="http://schemas.openxmlformats.org/drawingml/2006/table">
            <a:tbl>
              <a:tblPr>
                <a:effectLst/>
                <a:tableStyleId>{5C22544A-7EE6-4342-B048-85BDC9FD1C3A}</a:tableStyleId>
              </a:tblPr>
              <a:tblGrid>
                <a:gridCol w="1236220">
                  <a:extLst>
                    <a:ext uri="{9D8B030D-6E8A-4147-A177-3AD203B41FA5}">
                      <a16:colId xmlns:a16="http://schemas.microsoft.com/office/drawing/2014/main" val="20000"/>
                    </a:ext>
                  </a:extLst>
                </a:gridCol>
                <a:gridCol w="1588476">
                  <a:extLst>
                    <a:ext uri="{9D8B030D-6E8A-4147-A177-3AD203B41FA5}">
                      <a16:colId xmlns:a16="http://schemas.microsoft.com/office/drawing/2014/main" val="20001"/>
                    </a:ext>
                  </a:extLst>
                </a:gridCol>
                <a:gridCol w="1589585">
                  <a:extLst>
                    <a:ext uri="{9D8B030D-6E8A-4147-A177-3AD203B41FA5}">
                      <a16:colId xmlns:a16="http://schemas.microsoft.com/office/drawing/2014/main" val="20002"/>
                    </a:ext>
                  </a:extLst>
                </a:gridCol>
                <a:gridCol w="1589585">
                  <a:extLst>
                    <a:ext uri="{9D8B030D-6E8A-4147-A177-3AD203B41FA5}">
                      <a16:colId xmlns:a16="http://schemas.microsoft.com/office/drawing/2014/main" val="20003"/>
                    </a:ext>
                  </a:extLst>
                </a:gridCol>
              </a:tblGrid>
              <a:tr h="368902">
                <a:tc>
                  <a:txBody>
                    <a:bodyPr/>
                    <a:lstStyle/>
                    <a:p>
                      <a:pPr algn="ctr">
                        <a:spcAft>
                          <a:spcPts val="0"/>
                        </a:spcAft>
                      </a:pPr>
                      <a:r>
                        <a:rPr lang="en-US" sz="2400" b="0" kern="100" dirty="0">
                          <a:solidFill>
                            <a:srgbClr val="0000FF"/>
                          </a:solidFill>
                          <a:effectLst/>
                          <a:latin typeface="微软雅黑" panose="020B0503020204020204" pitchFamily="34" charset="-122"/>
                          <a:ea typeface="微软雅黑" panose="020B0503020204020204" pitchFamily="34" charset="-122"/>
                        </a:rPr>
                        <a:t>T</a:t>
                      </a:r>
                      <a:r>
                        <a:rPr lang="en-US" sz="2400" b="0" kern="100" baseline="-25000" dirty="0">
                          <a:solidFill>
                            <a:srgbClr val="0000FF"/>
                          </a:solidFill>
                          <a:effectLst/>
                          <a:latin typeface="微软雅黑" panose="020B0503020204020204" pitchFamily="34" charset="-122"/>
                          <a:ea typeface="微软雅黑" panose="020B0503020204020204" pitchFamily="34" charset="-122"/>
                        </a:rPr>
                        <a:t>1</a:t>
                      </a:r>
                      <a:endParaRPr lang="zh-CN" sz="24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spcAft>
                          <a:spcPts val="0"/>
                        </a:spcAft>
                      </a:pPr>
                      <a:r>
                        <a:rPr lang="en-US" sz="2400" b="0" kern="100" dirty="0">
                          <a:solidFill>
                            <a:srgbClr val="0000FF"/>
                          </a:solidFill>
                          <a:effectLst/>
                          <a:latin typeface="微软雅黑" panose="020B0503020204020204" pitchFamily="34" charset="-122"/>
                          <a:ea typeface="微软雅黑" panose="020B0503020204020204" pitchFamily="34" charset="-122"/>
                        </a:rPr>
                        <a:t>T</a:t>
                      </a:r>
                      <a:r>
                        <a:rPr lang="en-US" sz="2400" b="0" kern="100" baseline="-25000" dirty="0">
                          <a:solidFill>
                            <a:srgbClr val="0000FF"/>
                          </a:solidFill>
                          <a:effectLst/>
                          <a:latin typeface="微软雅黑" panose="020B0503020204020204" pitchFamily="34" charset="-122"/>
                          <a:ea typeface="微软雅黑" panose="020B0503020204020204" pitchFamily="34" charset="-122"/>
                        </a:rPr>
                        <a:t>2</a:t>
                      </a:r>
                      <a:endParaRPr lang="zh-CN" sz="24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spcAft>
                          <a:spcPts val="0"/>
                        </a:spcAft>
                      </a:pPr>
                      <a:r>
                        <a:rPr lang="en-US" sz="2400" b="0" kern="100" dirty="0">
                          <a:solidFill>
                            <a:srgbClr val="0000FF"/>
                          </a:solidFill>
                          <a:effectLst/>
                          <a:latin typeface="微软雅黑" panose="020B0503020204020204" pitchFamily="34" charset="-122"/>
                          <a:ea typeface="微软雅黑" panose="020B0503020204020204" pitchFamily="34" charset="-122"/>
                        </a:rPr>
                        <a:t>T</a:t>
                      </a:r>
                      <a:r>
                        <a:rPr lang="en-US" sz="2400" b="0" kern="100" baseline="-25000" dirty="0">
                          <a:solidFill>
                            <a:srgbClr val="0000FF"/>
                          </a:solidFill>
                          <a:effectLst/>
                          <a:latin typeface="微软雅黑" panose="020B0503020204020204" pitchFamily="34" charset="-122"/>
                          <a:ea typeface="微软雅黑" panose="020B0503020204020204" pitchFamily="34" charset="-122"/>
                        </a:rPr>
                        <a:t>3</a:t>
                      </a:r>
                      <a:endParaRPr lang="zh-CN" sz="24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spcAft>
                          <a:spcPts val="0"/>
                        </a:spcAft>
                      </a:pPr>
                      <a:r>
                        <a:rPr lang="en-US" sz="2400" b="0" kern="100" dirty="0">
                          <a:solidFill>
                            <a:srgbClr val="0000FF"/>
                          </a:solidFill>
                          <a:effectLst/>
                          <a:latin typeface="微软雅黑" panose="020B0503020204020204" pitchFamily="34" charset="-122"/>
                          <a:ea typeface="微软雅黑" panose="020B0503020204020204" pitchFamily="34" charset="-122"/>
                        </a:rPr>
                        <a:t>T</a:t>
                      </a:r>
                      <a:r>
                        <a:rPr lang="en-US" sz="2400" b="0" kern="100" baseline="-25000" dirty="0">
                          <a:solidFill>
                            <a:srgbClr val="0000FF"/>
                          </a:solidFill>
                          <a:effectLst/>
                          <a:latin typeface="微软雅黑" panose="020B0503020204020204" pitchFamily="34" charset="-122"/>
                          <a:ea typeface="微软雅黑" panose="020B0503020204020204" pitchFamily="34" charset="-122"/>
                        </a:rPr>
                        <a:t>4</a:t>
                      </a:r>
                      <a:endParaRPr lang="zh-CN" sz="24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862580">
                <a:tc>
                  <a:txBody>
                    <a:bodyPr/>
                    <a:lstStyle/>
                    <a:p>
                      <a:pPr algn="ctr">
                        <a:spcAft>
                          <a:spcPts val="0"/>
                        </a:spcAft>
                      </a:pPr>
                      <a:r>
                        <a:rPr lang="en-US" sz="2000" b="0" kern="100" dirty="0">
                          <a:solidFill>
                            <a:srgbClr val="0000FF"/>
                          </a:solidFill>
                          <a:effectLst/>
                          <a:latin typeface="微软雅黑" panose="020B0503020204020204" pitchFamily="34" charset="-122"/>
                          <a:ea typeface="微软雅黑" panose="020B0503020204020204" pitchFamily="34" charset="-122"/>
                        </a:rPr>
                        <a:t>Lock R</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en-US" altLang="zh-CN" sz="2000" b="0" kern="100" dirty="0">
                        <a:solidFill>
                          <a:srgbClr val="0000FF"/>
                        </a:solidFill>
                        <a:effectLst/>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0" kern="100" dirty="0">
                          <a:solidFill>
                            <a:srgbClr val="0000FF"/>
                          </a:solidFill>
                          <a:effectLst/>
                          <a:latin typeface="微软雅黑" panose="020B0503020204020204" pitchFamily="34" charset="-122"/>
                          <a:ea typeface="微软雅黑" panose="020B0503020204020204" pitchFamily="34" charset="-122"/>
                        </a:rPr>
                        <a:t>•</a:t>
                      </a:r>
                      <a:endParaRPr lang="en-US" altLang="zh-CN" sz="2000" b="0" kern="100" dirty="0">
                        <a:solidFill>
                          <a:srgbClr val="0000FF"/>
                        </a:solidFill>
                        <a:effectLst/>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en-US" altLang="zh-CN" sz="2000" b="0" kern="100" dirty="0">
                        <a:solidFill>
                          <a:srgbClr val="0000FF"/>
                        </a:solidFill>
                        <a:effectLst/>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0" kern="100" dirty="0">
                          <a:solidFill>
                            <a:srgbClr val="0000FF"/>
                          </a:solidFill>
                          <a:effectLst/>
                          <a:latin typeface="微软雅黑" panose="020B0503020204020204" pitchFamily="34" charset="-122"/>
                          <a:ea typeface="微软雅黑" panose="020B0503020204020204" pitchFamily="34" charset="-122"/>
                        </a:rPr>
                        <a:t>•</a:t>
                      </a:r>
                      <a:endParaRPr lang="en-US" altLang="zh-CN" sz="2000" b="0" kern="100" dirty="0">
                        <a:solidFill>
                          <a:srgbClr val="0000FF"/>
                        </a:solidFill>
                        <a:effectLst/>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0" kern="100" dirty="0">
                          <a:solidFill>
                            <a:srgbClr val="0000FF"/>
                          </a:solidFill>
                          <a:effectLst/>
                          <a:latin typeface="微软雅黑" panose="020B0503020204020204" pitchFamily="34" charset="-122"/>
                          <a:ea typeface="微软雅黑" panose="020B0503020204020204" pitchFamily="34" charset="-122"/>
                        </a:rPr>
                        <a:t>•</a:t>
                      </a:r>
                      <a:endParaRPr lang="zh-CN" alt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0" kern="100" dirty="0">
                          <a:solidFill>
                            <a:srgbClr val="0000FF"/>
                          </a:solidFill>
                          <a:effectLst/>
                          <a:latin typeface="微软雅黑" panose="020B0503020204020204" pitchFamily="34" charset="-122"/>
                          <a:ea typeface="微软雅黑" panose="020B0503020204020204" pitchFamily="34" charset="-122"/>
                        </a:rPr>
                        <a:t>•</a:t>
                      </a:r>
                      <a:endParaRPr lang="zh-CN" alt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288133">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000" b="0" kern="100" dirty="0">
                          <a:solidFill>
                            <a:srgbClr val="0000FF"/>
                          </a:solidFill>
                          <a:effectLst/>
                          <a:latin typeface="微软雅黑" panose="020B0503020204020204" pitchFamily="34" charset="-122"/>
                          <a:ea typeface="微软雅黑" panose="020B0503020204020204" pitchFamily="34" charset="-122"/>
                        </a:rPr>
                        <a:t>Lock R</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2"/>
                  </a:ext>
                </a:extLst>
              </a:tr>
              <a:tr h="288133">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000" b="0" kern="100" dirty="0">
                          <a:solidFill>
                            <a:srgbClr val="0000FF"/>
                          </a:solidFill>
                          <a:effectLst/>
                          <a:latin typeface="微软雅黑" panose="020B0503020204020204" pitchFamily="34" charset="-122"/>
                          <a:ea typeface="微软雅黑" panose="020B0503020204020204" pitchFamily="34" charset="-122"/>
                        </a:rPr>
                        <a:t>Lock R</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3"/>
                  </a:ext>
                </a:extLst>
              </a:tr>
              <a:tr h="2881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000" b="0" kern="100" dirty="0">
                          <a:solidFill>
                            <a:srgbClr val="0000FF"/>
                          </a:solidFill>
                          <a:effectLst/>
                          <a:latin typeface="微软雅黑" panose="020B0503020204020204" pitchFamily="34" charset="-122"/>
                          <a:ea typeface="微软雅黑" panose="020B0503020204020204" pitchFamily="34" charset="-122"/>
                        </a:rPr>
                        <a:t>Lock R</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4"/>
                  </a:ext>
                </a:extLst>
              </a:tr>
              <a:tr h="288133">
                <a:tc>
                  <a:txBody>
                    <a:bodyPr/>
                    <a:lstStyle/>
                    <a:p>
                      <a:pPr algn="ctr">
                        <a:spcAft>
                          <a:spcPts val="0"/>
                        </a:spcAft>
                      </a:pPr>
                      <a:r>
                        <a:rPr lang="en-US" sz="2000" b="0" kern="100" dirty="0">
                          <a:solidFill>
                            <a:srgbClr val="0000FF"/>
                          </a:solidFill>
                          <a:effectLst/>
                          <a:latin typeface="微软雅黑" panose="020B0503020204020204" pitchFamily="34" charset="-122"/>
                          <a:ea typeface="微软雅黑" panose="020B0503020204020204" pitchFamily="34" charset="-122"/>
                        </a:rPr>
                        <a:t>Unlock R</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5"/>
                  </a:ext>
                </a:extLst>
              </a:tr>
              <a:tr h="288133">
                <a:tc>
                  <a:txBody>
                    <a:bodyPr/>
                    <a:lstStyle/>
                    <a:p>
                      <a:pPr algn="ctr">
                        <a:spcAft>
                          <a:spcPts val="0"/>
                        </a:spcAft>
                      </a:pP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000" b="0" kern="100" dirty="0">
                          <a:solidFill>
                            <a:srgbClr val="0000FF"/>
                          </a:solidFill>
                          <a:effectLst/>
                          <a:latin typeface="微软雅黑" panose="020B0503020204020204" pitchFamily="34" charset="-122"/>
                          <a:ea typeface="微软雅黑" panose="020B0503020204020204" pitchFamily="34" charset="-122"/>
                        </a:rPr>
                        <a:t>Lock R</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6"/>
                  </a:ext>
                </a:extLst>
              </a:tr>
              <a:tr h="288133">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a:solidFill>
                            <a:srgbClr val="0000FF"/>
                          </a:solidFill>
                          <a:effectLst/>
                          <a:latin typeface="微软雅黑" panose="020B0503020204020204" pitchFamily="34" charset="-122"/>
                          <a:ea typeface="微软雅黑" panose="020B0503020204020204" pitchFamily="34" charset="-122"/>
                        </a:rPr>
                        <a:t>•</a:t>
                      </a:r>
                      <a:endParaRPr lang="zh-CN" sz="2000" b="0" kern="10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7"/>
                  </a:ext>
                </a:extLst>
              </a:tr>
              <a:tr h="288133">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000" b="0" kern="100">
                          <a:solidFill>
                            <a:srgbClr val="0000FF"/>
                          </a:solidFill>
                          <a:effectLst/>
                          <a:latin typeface="微软雅黑" panose="020B0503020204020204" pitchFamily="34" charset="-122"/>
                          <a:ea typeface="微软雅黑" panose="020B0503020204020204" pitchFamily="34" charset="-122"/>
                        </a:rPr>
                        <a:t>Unlock</a:t>
                      </a:r>
                      <a:endParaRPr lang="zh-CN" sz="2000" b="0" kern="10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8"/>
                  </a:ext>
                </a:extLst>
              </a:tr>
              <a:tr h="288133">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000" b="0" kern="100" dirty="0">
                          <a:solidFill>
                            <a:srgbClr val="0000FF"/>
                          </a:solidFill>
                          <a:effectLst/>
                          <a:latin typeface="微软雅黑" panose="020B0503020204020204" pitchFamily="34" charset="-122"/>
                          <a:ea typeface="微软雅黑" panose="020B0503020204020204" pitchFamily="34" charset="-122"/>
                        </a:rPr>
                        <a:t>Lock R</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9"/>
                  </a:ext>
                </a:extLst>
              </a:tr>
              <a:tr h="862580">
                <a:tc>
                  <a:txBody>
                    <a:bodyPr/>
                    <a:lstStyle/>
                    <a:p>
                      <a:pPr algn="ctr">
                        <a:spcAft>
                          <a:spcPts val="0"/>
                        </a:spcAft>
                      </a:pP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等待</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en-US" altLang="zh-CN" sz="2000" b="0" kern="100" dirty="0">
                        <a:solidFill>
                          <a:srgbClr val="0000FF"/>
                        </a:solidFill>
                        <a:effectLst/>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0" kern="100">
                          <a:solidFill>
                            <a:srgbClr val="0000FF"/>
                          </a:solidFill>
                          <a:effectLst/>
                          <a:latin typeface="微软雅黑" panose="020B0503020204020204" pitchFamily="34" charset="-122"/>
                          <a:ea typeface="微软雅黑" panose="020B0503020204020204" pitchFamily="34" charset="-122"/>
                        </a:rPr>
                        <a:t>•</a:t>
                      </a:r>
                      <a:endParaRPr lang="en-US" altLang="zh-CN" sz="2000" b="0" kern="100" dirty="0">
                        <a:solidFill>
                          <a:srgbClr val="0000FF"/>
                        </a:solidFill>
                        <a:effectLst/>
                        <a:latin typeface="微软雅黑" panose="020B0503020204020204" pitchFamily="34" charset="-122"/>
                        <a:ea typeface="微软雅黑" panose="020B0503020204020204" pitchFamily="34" charset="-122"/>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8" name="矩形 7">
            <a:extLst>
              <a:ext uri="{FF2B5EF4-FFF2-40B4-BE49-F238E27FC236}">
                <a16:creationId xmlns:a16="http://schemas.microsoft.com/office/drawing/2014/main" id="{D5AB4DB8-DCF1-4FF7-8F84-14335A3DD784}"/>
              </a:ext>
            </a:extLst>
          </p:cNvPr>
          <p:cNvSpPr/>
          <p:nvPr/>
        </p:nvSpPr>
        <p:spPr>
          <a:xfrm>
            <a:off x="7162800" y="1744348"/>
            <a:ext cx="3962400" cy="3370153"/>
          </a:xfrm>
          <a:prstGeom prst="rect">
            <a:avLst/>
          </a:prstGeom>
        </p:spPr>
        <p:txBody>
          <a:bodyPr wrap="square">
            <a:spAutoFit/>
          </a:bodyPr>
          <a:lstStyle/>
          <a:p>
            <a:pPr marL="268288" lvl="2" indent="-268288">
              <a:lnSpc>
                <a:spcPct val="10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事务</a:t>
            </a:r>
            <a:r>
              <a:rPr lang="en-US" altLang="zh-CN">
                <a:latin typeface="微软雅黑" panose="020B0503020204020204" pitchFamily="34" charset="-122"/>
                <a:ea typeface="微软雅黑" panose="020B0503020204020204" pitchFamily="34" charset="-122"/>
              </a:rPr>
              <a:t>T1</a:t>
            </a:r>
            <a:r>
              <a:rPr lang="zh-CN" altLang="en-US">
                <a:latin typeface="微软雅黑" panose="020B0503020204020204" pitchFamily="34" charset="-122"/>
                <a:ea typeface="微软雅黑" panose="020B0503020204020204" pitchFamily="34" charset="-122"/>
              </a:rPr>
              <a:t>封锁了数据</a:t>
            </a:r>
            <a:r>
              <a:rPr lang="en-US" altLang="zh-CN">
                <a:latin typeface="微软雅黑" panose="020B0503020204020204" pitchFamily="34" charset="-122"/>
                <a:ea typeface="微软雅黑" panose="020B0503020204020204" pitchFamily="34" charset="-122"/>
              </a:rPr>
              <a:t>R</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pPr marL="268288" lvl="2" indent="-268288">
              <a:lnSpc>
                <a:spcPct val="100000"/>
              </a:lnSpc>
              <a:buFont typeface="Arial" panose="020B0604020202020204" pitchFamily="34" charset="0"/>
              <a:buChar char="•"/>
            </a:pPr>
            <a:endParaRPr lang="en-US" altLang="zh-CN" sz="800">
              <a:latin typeface="微软雅黑" panose="020B0503020204020204" pitchFamily="34" charset="-122"/>
              <a:ea typeface="微软雅黑" panose="020B0503020204020204" pitchFamily="34" charset="-122"/>
            </a:endParaRPr>
          </a:p>
          <a:p>
            <a:pPr marL="268288" lvl="2" indent="-268288">
              <a:lnSpc>
                <a:spcPct val="10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事务</a:t>
            </a:r>
            <a:r>
              <a:rPr lang="en-US" altLang="zh-CN">
                <a:latin typeface="微软雅黑" panose="020B0503020204020204" pitchFamily="34" charset="-122"/>
                <a:ea typeface="微软雅黑" panose="020B0503020204020204" pitchFamily="34" charset="-122"/>
              </a:rPr>
              <a:t>T2</a:t>
            </a:r>
            <a:r>
              <a:rPr lang="zh-CN" altLang="en-US">
                <a:latin typeface="微软雅黑" panose="020B0503020204020204" pitchFamily="34" charset="-122"/>
                <a:ea typeface="微软雅黑" panose="020B0503020204020204" pitchFamily="34" charset="-122"/>
              </a:rPr>
              <a:t>又请求封锁</a:t>
            </a:r>
            <a:r>
              <a:rPr lang="en-US" altLang="zh-CN">
                <a:latin typeface="微软雅黑" panose="020B0503020204020204" pitchFamily="34" charset="-122"/>
                <a:ea typeface="微软雅黑" panose="020B0503020204020204" pitchFamily="34" charset="-122"/>
              </a:rPr>
              <a:t>R</a:t>
            </a:r>
            <a:r>
              <a:rPr lang="zh-CN" altLang="en-US">
                <a:latin typeface="微软雅黑" panose="020B0503020204020204" pitchFamily="34" charset="-122"/>
                <a:ea typeface="微软雅黑" panose="020B0503020204020204" pitchFamily="34" charset="-122"/>
              </a:rPr>
              <a:t>，于是</a:t>
            </a:r>
            <a:r>
              <a:rPr lang="en-US" altLang="zh-CN">
                <a:latin typeface="微软雅黑" panose="020B0503020204020204" pitchFamily="34" charset="-122"/>
                <a:ea typeface="微软雅黑" panose="020B0503020204020204" pitchFamily="34" charset="-122"/>
              </a:rPr>
              <a:t>T2</a:t>
            </a:r>
            <a:r>
              <a:rPr lang="zh-CN" altLang="en-US">
                <a:latin typeface="微软雅黑" panose="020B0503020204020204" pitchFamily="34" charset="-122"/>
                <a:ea typeface="微软雅黑" panose="020B0503020204020204" pitchFamily="34" charset="-122"/>
              </a:rPr>
              <a:t>等待；</a:t>
            </a:r>
            <a:endParaRPr lang="en-US" altLang="zh-CN">
              <a:latin typeface="微软雅黑" panose="020B0503020204020204" pitchFamily="34" charset="-122"/>
              <a:ea typeface="微软雅黑" panose="020B0503020204020204" pitchFamily="34" charset="-122"/>
            </a:endParaRPr>
          </a:p>
          <a:p>
            <a:pPr marL="268288" lvl="2" indent="-268288">
              <a:lnSpc>
                <a:spcPct val="100000"/>
              </a:lnSpc>
              <a:buFont typeface="Arial" panose="020B0604020202020204" pitchFamily="34" charset="0"/>
              <a:buChar char="•"/>
            </a:pPr>
            <a:endParaRPr lang="zh-CN" altLang="en-US" sz="800">
              <a:latin typeface="微软雅黑" panose="020B0503020204020204" pitchFamily="34" charset="-122"/>
              <a:ea typeface="微软雅黑" panose="020B0503020204020204" pitchFamily="34" charset="-122"/>
            </a:endParaRPr>
          </a:p>
          <a:p>
            <a:pPr marL="268288" lvl="2" indent="-268288">
              <a:lnSpc>
                <a:spcPct val="100000"/>
              </a:lnSpc>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T3</a:t>
            </a:r>
            <a:r>
              <a:rPr lang="zh-CN" altLang="en-US">
                <a:latin typeface="微软雅黑" panose="020B0503020204020204" pitchFamily="34" charset="-122"/>
                <a:ea typeface="微软雅黑" panose="020B0503020204020204" pitchFamily="34" charset="-122"/>
              </a:rPr>
              <a:t>也请求封锁</a:t>
            </a:r>
            <a:r>
              <a:rPr lang="en-US" altLang="zh-CN">
                <a:latin typeface="微软雅黑" panose="020B0503020204020204" pitchFamily="34" charset="-122"/>
                <a:ea typeface="微软雅黑" panose="020B0503020204020204" pitchFamily="34" charset="-122"/>
              </a:rPr>
              <a:t>R</a:t>
            </a:r>
            <a:r>
              <a:rPr lang="zh-CN" altLang="en-US">
                <a:latin typeface="微软雅黑" panose="020B0503020204020204" pitchFamily="34" charset="-122"/>
                <a:ea typeface="微软雅黑" panose="020B0503020204020204" pitchFamily="34" charset="-122"/>
              </a:rPr>
              <a:t>，当</a:t>
            </a:r>
            <a:r>
              <a:rPr lang="en-US" altLang="zh-CN">
                <a:latin typeface="微软雅黑" panose="020B0503020204020204" pitchFamily="34" charset="-122"/>
                <a:ea typeface="微软雅黑" panose="020B0503020204020204" pitchFamily="34" charset="-122"/>
              </a:rPr>
              <a:t>T1</a:t>
            </a:r>
            <a:r>
              <a:rPr lang="zh-CN" altLang="en-US">
                <a:latin typeface="微软雅黑" panose="020B0503020204020204" pitchFamily="34" charset="-122"/>
                <a:ea typeface="微软雅黑" panose="020B0503020204020204" pitchFamily="34" charset="-122"/>
              </a:rPr>
              <a:t>释放了</a:t>
            </a:r>
            <a:r>
              <a:rPr lang="en-US" altLang="zh-CN">
                <a:latin typeface="微软雅黑" panose="020B0503020204020204" pitchFamily="34" charset="-122"/>
                <a:ea typeface="微软雅黑" panose="020B0503020204020204" pitchFamily="34" charset="-122"/>
              </a:rPr>
              <a:t>R</a:t>
            </a:r>
            <a:r>
              <a:rPr lang="zh-CN" altLang="en-US">
                <a:latin typeface="微软雅黑" panose="020B0503020204020204" pitchFamily="34" charset="-122"/>
                <a:ea typeface="微软雅黑" panose="020B0503020204020204" pitchFamily="34" charset="-122"/>
              </a:rPr>
              <a:t>上的封锁之后系统首先批准了</a:t>
            </a:r>
            <a:r>
              <a:rPr lang="en-US" altLang="zh-CN">
                <a:latin typeface="微软雅黑" panose="020B0503020204020204" pitchFamily="34" charset="-122"/>
                <a:ea typeface="微软雅黑" panose="020B0503020204020204" pitchFamily="34" charset="-122"/>
              </a:rPr>
              <a:t>T3</a:t>
            </a:r>
            <a:r>
              <a:rPr lang="zh-CN" altLang="en-US">
                <a:latin typeface="微软雅黑" panose="020B0503020204020204" pitchFamily="34" charset="-122"/>
                <a:ea typeface="微软雅黑" panose="020B0503020204020204" pitchFamily="34" charset="-122"/>
              </a:rPr>
              <a:t>的请求，</a:t>
            </a:r>
            <a:r>
              <a:rPr lang="en-US" altLang="zh-CN">
                <a:latin typeface="微软雅黑" panose="020B0503020204020204" pitchFamily="34" charset="-122"/>
                <a:ea typeface="微软雅黑" panose="020B0503020204020204" pitchFamily="34" charset="-122"/>
              </a:rPr>
              <a:t>T2</a:t>
            </a:r>
            <a:r>
              <a:rPr lang="zh-CN" altLang="en-US">
                <a:latin typeface="微软雅黑" panose="020B0503020204020204" pitchFamily="34" charset="-122"/>
                <a:ea typeface="微软雅黑" panose="020B0503020204020204" pitchFamily="34" charset="-122"/>
              </a:rPr>
              <a:t>仍然等待；</a:t>
            </a:r>
            <a:endParaRPr lang="en-US" altLang="zh-CN">
              <a:latin typeface="微软雅黑" panose="020B0503020204020204" pitchFamily="34" charset="-122"/>
              <a:ea typeface="微软雅黑" panose="020B0503020204020204" pitchFamily="34" charset="-122"/>
            </a:endParaRPr>
          </a:p>
          <a:p>
            <a:pPr marL="268288" lvl="2" indent="-268288">
              <a:lnSpc>
                <a:spcPct val="100000"/>
              </a:lnSpc>
              <a:buFont typeface="Arial" panose="020B0604020202020204" pitchFamily="34" charset="0"/>
              <a:buChar char="•"/>
            </a:pPr>
            <a:endParaRPr lang="zh-CN" altLang="en-US" sz="800">
              <a:latin typeface="微软雅黑" panose="020B0503020204020204" pitchFamily="34" charset="-122"/>
              <a:ea typeface="微软雅黑" panose="020B0503020204020204" pitchFamily="34" charset="-122"/>
            </a:endParaRPr>
          </a:p>
          <a:p>
            <a:pPr marL="268288" lvl="2" indent="-268288">
              <a:lnSpc>
                <a:spcPct val="100000"/>
              </a:lnSpc>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T4</a:t>
            </a:r>
            <a:r>
              <a:rPr lang="zh-CN" altLang="en-US">
                <a:latin typeface="微软雅黑" panose="020B0503020204020204" pitchFamily="34" charset="-122"/>
                <a:ea typeface="微软雅黑" panose="020B0503020204020204" pitchFamily="34" charset="-122"/>
              </a:rPr>
              <a:t>又请求封锁</a:t>
            </a:r>
            <a:r>
              <a:rPr lang="en-US" altLang="zh-CN">
                <a:latin typeface="微软雅黑" panose="020B0503020204020204" pitchFamily="34" charset="-122"/>
                <a:ea typeface="微软雅黑" panose="020B0503020204020204" pitchFamily="34" charset="-122"/>
              </a:rPr>
              <a:t>R</a:t>
            </a:r>
            <a:r>
              <a:rPr lang="zh-CN" altLang="en-US">
                <a:latin typeface="微软雅黑" panose="020B0503020204020204" pitchFamily="34" charset="-122"/>
                <a:ea typeface="微软雅黑" panose="020B0503020204020204" pitchFamily="34" charset="-122"/>
              </a:rPr>
              <a:t>，当</a:t>
            </a:r>
            <a:r>
              <a:rPr lang="en-US" altLang="zh-CN">
                <a:latin typeface="微软雅黑" panose="020B0503020204020204" pitchFamily="34" charset="-122"/>
                <a:ea typeface="微软雅黑" panose="020B0503020204020204" pitchFamily="34" charset="-122"/>
              </a:rPr>
              <a:t>T3</a:t>
            </a:r>
            <a:r>
              <a:rPr lang="zh-CN" altLang="en-US">
                <a:latin typeface="微软雅黑" panose="020B0503020204020204" pitchFamily="34" charset="-122"/>
                <a:ea typeface="微软雅黑" panose="020B0503020204020204" pitchFamily="34" charset="-122"/>
              </a:rPr>
              <a:t>释放了</a:t>
            </a:r>
            <a:r>
              <a:rPr lang="en-US" altLang="zh-CN">
                <a:latin typeface="微软雅黑" panose="020B0503020204020204" pitchFamily="34" charset="-122"/>
                <a:ea typeface="微软雅黑" panose="020B0503020204020204" pitchFamily="34" charset="-122"/>
              </a:rPr>
              <a:t>R</a:t>
            </a:r>
            <a:r>
              <a:rPr lang="zh-CN" altLang="en-US">
                <a:latin typeface="微软雅黑" panose="020B0503020204020204" pitchFamily="34" charset="-122"/>
                <a:ea typeface="微软雅黑" panose="020B0503020204020204" pitchFamily="34" charset="-122"/>
              </a:rPr>
              <a:t>上的封锁之后系统又批准了</a:t>
            </a:r>
            <a:r>
              <a:rPr lang="en-US" altLang="zh-CN">
                <a:latin typeface="微软雅黑" panose="020B0503020204020204" pitchFamily="34" charset="-122"/>
                <a:ea typeface="微软雅黑" panose="020B0503020204020204" pitchFamily="34" charset="-122"/>
              </a:rPr>
              <a:t>T4</a:t>
            </a:r>
            <a:r>
              <a:rPr lang="zh-CN" altLang="en-US">
                <a:latin typeface="微软雅黑" panose="020B0503020204020204" pitchFamily="34" charset="-122"/>
                <a:ea typeface="微软雅黑" panose="020B0503020204020204" pitchFamily="34" charset="-122"/>
              </a:rPr>
              <a:t>的请求</a:t>
            </a:r>
            <a:r>
              <a:rPr lang="en-US" altLang="zh-CN">
                <a:latin typeface="微软雅黑" panose="020B0503020204020204" pitchFamily="34" charset="-122"/>
                <a:ea typeface="微软雅黑" panose="020B0503020204020204" pitchFamily="34" charset="-122"/>
              </a:rPr>
              <a:t>……</a:t>
            </a:r>
          </a:p>
          <a:p>
            <a:pPr marL="268288" lvl="2" indent="-268288">
              <a:lnSpc>
                <a:spcPct val="100000"/>
              </a:lnSpc>
              <a:buFont typeface="Arial" panose="020B0604020202020204" pitchFamily="34" charset="0"/>
              <a:buChar char="•"/>
            </a:pPr>
            <a:endParaRPr lang="en-US" altLang="zh-CN" sz="800">
              <a:latin typeface="微软雅黑" panose="020B0503020204020204" pitchFamily="34" charset="-122"/>
              <a:ea typeface="微软雅黑" panose="020B0503020204020204" pitchFamily="34" charset="-122"/>
            </a:endParaRPr>
          </a:p>
          <a:p>
            <a:pPr marL="268288" lvl="2" indent="-268288">
              <a:lnSpc>
                <a:spcPct val="100000"/>
              </a:lnSpc>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T2</a:t>
            </a:r>
            <a:r>
              <a:rPr lang="zh-CN" altLang="en-US">
                <a:latin typeface="微软雅黑" panose="020B0503020204020204" pitchFamily="34" charset="-122"/>
                <a:ea typeface="微软雅黑" panose="020B0503020204020204" pitchFamily="34" charset="-122"/>
              </a:rPr>
              <a:t>有</a:t>
            </a:r>
            <a:r>
              <a:rPr lang="zh-CN" altLang="en-US">
                <a:solidFill>
                  <a:srgbClr val="FF0000"/>
                </a:solidFill>
                <a:latin typeface="微软雅黑" panose="020B0503020204020204" pitchFamily="34" charset="-122"/>
                <a:ea typeface="微软雅黑" panose="020B0503020204020204" pitchFamily="34" charset="-122"/>
              </a:rPr>
              <a:t>可能永远等待</a:t>
            </a:r>
            <a:r>
              <a:rPr lang="zh-CN" altLang="en-US">
                <a:latin typeface="微软雅黑" panose="020B0503020204020204" pitchFamily="34" charset="-122"/>
                <a:ea typeface="微软雅黑" panose="020B0503020204020204" pitchFamily="34" charset="-122"/>
              </a:rPr>
              <a:t>，这就是</a:t>
            </a:r>
            <a:r>
              <a:rPr lang="zh-CN" altLang="en-US">
                <a:solidFill>
                  <a:srgbClr val="0000FF"/>
                </a:solidFill>
                <a:latin typeface="微软雅黑" panose="020B0503020204020204" pitchFamily="34" charset="-122"/>
                <a:ea typeface="微软雅黑" panose="020B0503020204020204" pitchFamily="34" charset="-122"/>
              </a:rPr>
              <a:t>活锁的情形</a:t>
            </a:r>
            <a:endParaRPr lang="en-US" altLang="zh-CN">
              <a:solidFill>
                <a:srgbClr val="0000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4AFDFAA6-E1A0-40BE-B9FF-DCEB1AAC392A}"/>
              </a:ext>
            </a:extLst>
          </p:cNvPr>
          <p:cNvSpPr/>
          <p:nvPr/>
        </p:nvSpPr>
        <p:spPr>
          <a:xfrm>
            <a:off x="7391400" y="5153419"/>
            <a:ext cx="3443891" cy="941155"/>
          </a:xfrm>
          <a:prstGeom prst="rect">
            <a:avLst/>
          </a:prstGeom>
        </p:spPr>
        <p:txBody>
          <a:bodyPr wrap="none">
            <a:spAutoFit/>
          </a:bodyPr>
          <a:lstStyle/>
          <a:p>
            <a:pPr>
              <a:lnSpc>
                <a:spcPct val="120000"/>
              </a:lnSpc>
            </a:pPr>
            <a:r>
              <a:rPr lang="zh-CN" altLang="en-US" sz="2400">
                <a:solidFill>
                  <a:srgbClr val="FF0000"/>
                </a:solidFill>
                <a:latin typeface="微软雅黑" panose="020B0503020204020204" pitchFamily="34" charset="-122"/>
                <a:ea typeface="微软雅黑" panose="020B0503020204020204" pitchFamily="34" charset="-122"/>
              </a:rPr>
              <a:t>解决方案：</a:t>
            </a:r>
            <a:endParaRPr lang="en-US" altLang="zh-CN" sz="2400">
              <a:solidFill>
                <a:srgbClr val="FF0000"/>
              </a:solidFill>
              <a:latin typeface="微软雅黑" panose="020B0503020204020204" pitchFamily="34" charset="-122"/>
              <a:ea typeface="微软雅黑" panose="020B0503020204020204" pitchFamily="34" charset="-122"/>
            </a:endParaRPr>
          </a:p>
          <a:p>
            <a:pPr marL="179388" indent="-179388">
              <a:lnSpc>
                <a:spcPct val="120000"/>
              </a:lnSpc>
              <a:buFont typeface="Arial" panose="020B0604020202020204" pitchFamily="34" charset="0"/>
              <a:buChar char="•"/>
            </a:pPr>
            <a:r>
              <a:rPr lang="zh-CN" altLang="en-US" sz="2400">
                <a:solidFill>
                  <a:srgbClr val="FF0000"/>
                </a:solidFill>
                <a:latin typeface="微软雅黑" panose="020B0503020204020204" pitchFamily="34" charset="-122"/>
                <a:ea typeface="微软雅黑" panose="020B0503020204020204" pitchFamily="34" charset="-122"/>
              </a:rPr>
              <a:t>采用先来先服务的策略</a:t>
            </a: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929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84995-ADAC-4521-9122-C6038053C874}"/>
              </a:ext>
            </a:extLst>
          </p:cNvPr>
          <p:cNvSpPr>
            <a:spLocks noGrp="1"/>
          </p:cNvSpPr>
          <p:nvPr>
            <p:ph type="title"/>
          </p:nvPr>
        </p:nvSpPr>
        <p:spPr/>
        <p:txBody>
          <a:bodyPr/>
          <a:lstStyle/>
          <a:p>
            <a:r>
              <a:rPr lang="zh-CN" altLang="en-US" b="1"/>
              <a:t>大纲</a:t>
            </a:r>
          </a:p>
        </p:txBody>
      </p:sp>
      <p:sp>
        <p:nvSpPr>
          <p:cNvPr id="4" name="灯片编号占位符 3">
            <a:extLst>
              <a:ext uri="{FF2B5EF4-FFF2-40B4-BE49-F238E27FC236}">
                <a16:creationId xmlns:a16="http://schemas.microsoft.com/office/drawing/2014/main" id="{03E7E565-BE02-45E8-AA17-D5A85A045138}"/>
              </a:ext>
            </a:extLst>
          </p:cNvPr>
          <p:cNvSpPr>
            <a:spLocks noGrp="1"/>
          </p:cNvSpPr>
          <p:nvPr>
            <p:ph type="sldNum" sz="quarter" idx="12"/>
          </p:nvPr>
        </p:nvSpPr>
        <p:spPr/>
        <p:txBody>
          <a:bodyPr/>
          <a:lstStyle/>
          <a:p>
            <a:fld id="{E63F6D5D-9733-4D44-9C56-AEFEDD5A4BA7}" type="slidenum">
              <a:rPr lang="en-US" smtClean="0"/>
              <a:pPr/>
              <a:t>2</a:t>
            </a:fld>
            <a:endParaRPr lang="en-US" dirty="0"/>
          </a:p>
        </p:txBody>
      </p:sp>
      <p:sp>
        <p:nvSpPr>
          <p:cNvPr id="5" name="内容占位符 4">
            <a:extLst>
              <a:ext uri="{FF2B5EF4-FFF2-40B4-BE49-F238E27FC236}">
                <a16:creationId xmlns:a16="http://schemas.microsoft.com/office/drawing/2014/main" id="{8735FBAC-2E82-4C85-971F-90B34C288A7E}"/>
              </a:ext>
            </a:extLst>
          </p:cNvPr>
          <p:cNvSpPr>
            <a:spLocks noGrp="1"/>
          </p:cNvSpPr>
          <p:nvPr>
            <p:ph idx="1"/>
          </p:nvPr>
        </p:nvSpPr>
        <p:spPr/>
        <p:txBody>
          <a:bodyPr>
            <a:normAutofit/>
          </a:bodyPr>
          <a:lstStyle/>
          <a:p>
            <a:pPr>
              <a:lnSpc>
                <a:spcPct val="100000"/>
              </a:lnSpc>
            </a:pPr>
            <a:r>
              <a:rPr lang="zh-CN" altLang="en-US" b="1">
                <a:solidFill>
                  <a:srgbClr val="FF0000"/>
                </a:solidFill>
              </a:rPr>
              <a:t>背景</a:t>
            </a:r>
            <a:endParaRPr lang="en-US" altLang="zh-CN" b="1">
              <a:solidFill>
                <a:srgbClr val="FF0000"/>
              </a:solidFill>
            </a:endParaRPr>
          </a:p>
          <a:p>
            <a:pPr>
              <a:lnSpc>
                <a:spcPct val="100000"/>
              </a:lnSpc>
            </a:pPr>
            <a:r>
              <a:rPr lang="zh-CN" altLang="en-US" b="1">
                <a:solidFill>
                  <a:schemeClr val="bg2">
                    <a:lumMod val="90000"/>
                  </a:schemeClr>
                </a:solidFill>
              </a:rPr>
              <a:t>并发控制概述</a:t>
            </a:r>
            <a:endParaRPr lang="en-US" altLang="zh-CN" b="1">
              <a:solidFill>
                <a:schemeClr val="bg2">
                  <a:lumMod val="90000"/>
                </a:schemeClr>
              </a:solidFill>
            </a:endParaRPr>
          </a:p>
          <a:p>
            <a:pPr>
              <a:lnSpc>
                <a:spcPct val="100000"/>
              </a:lnSpc>
            </a:pPr>
            <a:r>
              <a:rPr lang="zh-CN" altLang="en-US" b="1">
                <a:solidFill>
                  <a:schemeClr val="bg2">
                    <a:lumMod val="90000"/>
                  </a:schemeClr>
                </a:solidFill>
              </a:rPr>
              <a:t>封锁</a:t>
            </a:r>
            <a:endParaRPr lang="en-US" altLang="zh-CN" b="1">
              <a:solidFill>
                <a:schemeClr val="bg2">
                  <a:lumMod val="90000"/>
                </a:schemeClr>
              </a:solidFill>
            </a:endParaRPr>
          </a:p>
          <a:p>
            <a:pPr>
              <a:lnSpc>
                <a:spcPct val="100000"/>
              </a:lnSpc>
            </a:pPr>
            <a:r>
              <a:rPr lang="zh-CN" altLang="en-US" b="1">
                <a:solidFill>
                  <a:schemeClr val="bg2">
                    <a:lumMod val="90000"/>
                  </a:schemeClr>
                </a:solidFill>
              </a:rPr>
              <a:t>封锁协议</a:t>
            </a:r>
            <a:endParaRPr lang="en-US" altLang="zh-CN" b="1">
              <a:solidFill>
                <a:schemeClr val="bg2">
                  <a:lumMod val="90000"/>
                </a:schemeClr>
              </a:solidFill>
            </a:endParaRPr>
          </a:p>
          <a:p>
            <a:pPr>
              <a:lnSpc>
                <a:spcPct val="100000"/>
              </a:lnSpc>
            </a:pPr>
            <a:r>
              <a:rPr lang="zh-CN" altLang="en-US" b="1">
                <a:solidFill>
                  <a:schemeClr val="bg2">
                    <a:lumMod val="90000"/>
                  </a:schemeClr>
                </a:solidFill>
              </a:rPr>
              <a:t>活锁和死锁</a:t>
            </a:r>
            <a:endParaRPr lang="en-US" altLang="zh-CN" b="1">
              <a:solidFill>
                <a:schemeClr val="bg2">
                  <a:lumMod val="90000"/>
                </a:schemeClr>
              </a:solidFill>
            </a:endParaRPr>
          </a:p>
          <a:p>
            <a:pPr>
              <a:lnSpc>
                <a:spcPct val="100000"/>
              </a:lnSpc>
            </a:pPr>
            <a:r>
              <a:rPr lang="zh-CN" altLang="en-US" b="1">
                <a:solidFill>
                  <a:schemeClr val="bg2">
                    <a:lumMod val="90000"/>
                  </a:schemeClr>
                </a:solidFill>
              </a:rPr>
              <a:t>并发调度的可串行性</a:t>
            </a:r>
            <a:endParaRPr lang="en-US" altLang="zh-CN" b="1">
              <a:solidFill>
                <a:schemeClr val="bg2">
                  <a:lumMod val="90000"/>
                </a:schemeClr>
              </a:solidFill>
            </a:endParaRPr>
          </a:p>
          <a:p>
            <a:pPr>
              <a:lnSpc>
                <a:spcPct val="100000"/>
              </a:lnSpc>
            </a:pPr>
            <a:r>
              <a:rPr lang="zh-CN" altLang="en-US" b="1">
                <a:solidFill>
                  <a:schemeClr val="bg2">
                    <a:lumMod val="90000"/>
                  </a:schemeClr>
                </a:solidFill>
              </a:rPr>
              <a:t>两段锁协议</a:t>
            </a:r>
            <a:endParaRPr lang="en-US" altLang="zh-CN" b="1">
              <a:solidFill>
                <a:schemeClr val="bg2">
                  <a:lumMod val="90000"/>
                </a:schemeClr>
              </a:solidFill>
            </a:endParaRPr>
          </a:p>
          <a:p>
            <a:pPr>
              <a:lnSpc>
                <a:spcPct val="100000"/>
              </a:lnSpc>
            </a:pPr>
            <a:r>
              <a:rPr lang="zh-CN" altLang="en-US" b="1">
                <a:solidFill>
                  <a:schemeClr val="bg2">
                    <a:lumMod val="90000"/>
                  </a:schemeClr>
                </a:solidFill>
              </a:rPr>
              <a:t>封锁的粒度</a:t>
            </a:r>
            <a:endParaRPr lang="en-US" altLang="zh-CN" b="1">
              <a:solidFill>
                <a:schemeClr val="bg2">
                  <a:lumMod val="90000"/>
                </a:schemeClr>
              </a:solidFill>
            </a:endParaRPr>
          </a:p>
          <a:p>
            <a:pPr>
              <a:lnSpc>
                <a:spcPct val="100000"/>
              </a:lnSpc>
            </a:pPr>
            <a:r>
              <a:rPr lang="zh-CN" altLang="en-US" b="1">
                <a:solidFill>
                  <a:schemeClr val="bg2">
                    <a:lumMod val="90000"/>
                  </a:schemeClr>
                </a:solidFill>
              </a:rPr>
              <a:t>本章小结</a:t>
            </a:r>
          </a:p>
        </p:txBody>
      </p:sp>
    </p:spTree>
    <p:extLst>
      <p:ext uri="{BB962C8B-B14F-4D97-AF65-F5344CB8AC3E}">
        <p14:creationId xmlns:p14="http://schemas.microsoft.com/office/powerpoint/2010/main" val="3299309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F090DC2-AF1C-48D1-A9A6-F0D7897674BE}"/>
              </a:ext>
            </a:extLst>
          </p:cNvPr>
          <p:cNvSpPr>
            <a:spLocks noGrp="1"/>
          </p:cNvSpPr>
          <p:nvPr>
            <p:ph type="sldNum" sz="quarter" idx="12"/>
          </p:nvPr>
        </p:nvSpPr>
        <p:spPr/>
        <p:txBody>
          <a:bodyPr/>
          <a:lstStyle/>
          <a:p>
            <a:fld id="{E63F6D5D-9733-4D44-9C56-AEFEDD5A4BA7}" type="slidenum">
              <a:rPr lang="en-US" smtClean="0"/>
              <a:pPr/>
              <a:t>29</a:t>
            </a:fld>
            <a:endParaRPr lang="en-US" dirty="0"/>
          </a:p>
        </p:txBody>
      </p:sp>
      <p:sp>
        <p:nvSpPr>
          <p:cNvPr id="6" name="内容占位符 5">
            <a:extLst>
              <a:ext uri="{FF2B5EF4-FFF2-40B4-BE49-F238E27FC236}">
                <a16:creationId xmlns:a16="http://schemas.microsoft.com/office/drawing/2014/main" id="{8420E987-1833-4B72-A994-407BA40EE6E2}"/>
              </a:ext>
            </a:extLst>
          </p:cNvPr>
          <p:cNvSpPr>
            <a:spLocks noGrp="1"/>
          </p:cNvSpPr>
          <p:nvPr>
            <p:ph idx="1"/>
          </p:nvPr>
        </p:nvSpPr>
        <p:spPr/>
        <p:txBody>
          <a:bodyPr/>
          <a:lstStyle/>
          <a:p>
            <a:r>
              <a:rPr lang="zh-CN" altLang="en-US">
                <a:solidFill>
                  <a:srgbClr val="FF0000"/>
                </a:solidFill>
              </a:rPr>
              <a:t>死锁</a:t>
            </a:r>
          </a:p>
        </p:txBody>
      </p:sp>
      <p:sp>
        <p:nvSpPr>
          <p:cNvPr id="8" name="矩形 7">
            <a:extLst>
              <a:ext uri="{FF2B5EF4-FFF2-40B4-BE49-F238E27FC236}">
                <a16:creationId xmlns:a16="http://schemas.microsoft.com/office/drawing/2014/main" id="{D5AB4DB8-DCF1-4FF7-8F84-14335A3DD784}"/>
              </a:ext>
            </a:extLst>
          </p:cNvPr>
          <p:cNvSpPr/>
          <p:nvPr/>
        </p:nvSpPr>
        <p:spPr>
          <a:xfrm>
            <a:off x="5105400" y="1707066"/>
            <a:ext cx="6058694" cy="3000821"/>
          </a:xfrm>
          <a:prstGeom prst="rect">
            <a:avLst/>
          </a:prstGeom>
        </p:spPr>
        <p:txBody>
          <a:bodyPr wrap="square">
            <a:spAutoFit/>
          </a:bodyPr>
          <a:lstStyle/>
          <a:p>
            <a:pPr marL="268288" lvl="2" indent="-268288">
              <a:lnSpc>
                <a:spcPct val="10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事务</a:t>
            </a:r>
            <a:r>
              <a:rPr lang="en-US" altLang="zh-CN">
                <a:latin typeface="微软雅黑" panose="020B0503020204020204" pitchFamily="34" charset="-122"/>
                <a:ea typeface="微软雅黑" panose="020B0503020204020204" pitchFamily="34" charset="-122"/>
              </a:rPr>
              <a:t>T1</a:t>
            </a:r>
            <a:r>
              <a:rPr lang="zh-CN" altLang="en-US">
                <a:latin typeface="微软雅黑" panose="020B0503020204020204" pitchFamily="34" charset="-122"/>
                <a:ea typeface="微软雅黑" panose="020B0503020204020204" pitchFamily="34" charset="-122"/>
              </a:rPr>
              <a:t>封锁了数据</a:t>
            </a:r>
            <a:r>
              <a:rPr lang="en-US" altLang="zh-CN">
                <a:latin typeface="微软雅黑" panose="020B0503020204020204" pitchFamily="34" charset="-122"/>
                <a:ea typeface="微软雅黑" panose="020B0503020204020204" pitchFamily="34" charset="-122"/>
              </a:rPr>
              <a:t>R1</a:t>
            </a:r>
          </a:p>
          <a:p>
            <a:pPr marL="268288" lvl="2" indent="-268288">
              <a:lnSpc>
                <a:spcPct val="100000"/>
              </a:lnSpc>
              <a:buFont typeface="Arial" panose="020B0604020202020204" pitchFamily="34" charset="0"/>
              <a:buChar char="•"/>
            </a:pPr>
            <a:endParaRPr lang="en-US" altLang="zh-CN" sz="1000">
              <a:latin typeface="微软雅黑" panose="020B0503020204020204" pitchFamily="34" charset="-122"/>
              <a:ea typeface="微软雅黑" panose="020B0503020204020204" pitchFamily="34" charset="-122"/>
            </a:endParaRPr>
          </a:p>
          <a:p>
            <a:pPr marL="268288" lvl="2" indent="-268288">
              <a:lnSpc>
                <a:spcPct val="100000"/>
              </a:lnSpc>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T2</a:t>
            </a:r>
            <a:r>
              <a:rPr lang="zh-CN" altLang="en-US">
                <a:latin typeface="微软雅黑" panose="020B0503020204020204" pitchFamily="34" charset="-122"/>
                <a:ea typeface="微软雅黑" panose="020B0503020204020204" pitchFamily="34" charset="-122"/>
              </a:rPr>
              <a:t>封锁了数据</a:t>
            </a:r>
            <a:r>
              <a:rPr lang="en-US" altLang="zh-CN">
                <a:latin typeface="微软雅黑" panose="020B0503020204020204" pitchFamily="34" charset="-122"/>
                <a:ea typeface="微软雅黑" panose="020B0503020204020204" pitchFamily="34" charset="-122"/>
              </a:rPr>
              <a:t>R2</a:t>
            </a:r>
          </a:p>
          <a:p>
            <a:pPr marL="268288" lvl="2" indent="-268288">
              <a:lnSpc>
                <a:spcPct val="100000"/>
              </a:lnSpc>
              <a:buFont typeface="Arial" panose="020B0604020202020204" pitchFamily="34" charset="0"/>
              <a:buChar char="•"/>
            </a:pPr>
            <a:endParaRPr lang="en-US" altLang="zh-CN" sz="1000">
              <a:latin typeface="微软雅黑" panose="020B0503020204020204" pitchFamily="34" charset="-122"/>
              <a:ea typeface="微软雅黑" panose="020B0503020204020204" pitchFamily="34" charset="-122"/>
            </a:endParaRPr>
          </a:p>
          <a:p>
            <a:pPr marL="268288" lvl="2" indent="-268288">
              <a:lnSpc>
                <a:spcPct val="100000"/>
              </a:lnSpc>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T1</a:t>
            </a:r>
            <a:r>
              <a:rPr lang="zh-CN" altLang="en-US">
                <a:latin typeface="微软雅黑" panose="020B0503020204020204" pitchFamily="34" charset="-122"/>
                <a:ea typeface="微软雅黑" panose="020B0503020204020204" pitchFamily="34" charset="-122"/>
              </a:rPr>
              <a:t>又请求封锁</a:t>
            </a:r>
            <a:r>
              <a:rPr lang="en-US" altLang="zh-CN">
                <a:latin typeface="微软雅黑" panose="020B0503020204020204" pitchFamily="34" charset="-122"/>
                <a:ea typeface="微软雅黑" panose="020B0503020204020204" pitchFamily="34" charset="-122"/>
              </a:rPr>
              <a:t>R2</a:t>
            </a:r>
            <a:r>
              <a:rPr lang="zh-CN" altLang="en-US">
                <a:latin typeface="微软雅黑" panose="020B0503020204020204" pitchFamily="34" charset="-122"/>
                <a:ea typeface="微软雅黑" panose="020B0503020204020204" pitchFamily="34" charset="-122"/>
              </a:rPr>
              <a:t>，因</a:t>
            </a:r>
            <a:r>
              <a:rPr lang="en-US" altLang="zh-CN">
                <a:latin typeface="微软雅黑" panose="020B0503020204020204" pitchFamily="34" charset="-122"/>
                <a:ea typeface="微软雅黑" panose="020B0503020204020204" pitchFamily="34" charset="-122"/>
              </a:rPr>
              <a:t>T2</a:t>
            </a:r>
            <a:r>
              <a:rPr lang="zh-CN" altLang="en-US">
                <a:latin typeface="微软雅黑" panose="020B0503020204020204" pitchFamily="34" charset="-122"/>
                <a:ea typeface="微软雅黑" panose="020B0503020204020204" pitchFamily="34" charset="-122"/>
              </a:rPr>
              <a:t>已封锁了</a:t>
            </a:r>
            <a:r>
              <a:rPr lang="en-US" altLang="zh-CN">
                <a:latin typeface="微软雅黑" panose="020B0503020204020204" pitchFamily="34" charset="-122"/>
                <a:ea typeface="微软雅黑" panose="020B0503020204020204" pitchFamily="34" charset="-122"/>
              </a:rPr>
              <a:t>R2</a:t>
            </a:r>
            <a:r>
              <a:rPr lang="zh-CN" altLang="en-US">
                <a:latin typeface="微软雅黑" panose="020B0503020204020204" pitchFamily="34" charset="-122"/>
                <a:ea typeface="微软雅黑" panose="020B0503020204020204" pitchFamily="34" charset="-122"/>
              </a:rPr>
              <a:t>，于是</a:t>
            </a:r>
            <a:r>
              <a:rPr lang="en-US" altLang="zh-CN">
                <a:latin typeface="微软雅黑" panose="020B0503020204020204" pitchFamily="34" charset="-122"/>
                <a:ea typeface="微软雅黑" panose="020B0503020204020204" pitchFamily="34" charset="-122"/>
              </a:rPr>
              <a:t>T1</a:t>
            </a:r>
            <a:r>
              <a:rPr lang="zh-CN" altLang="en-US">
                <a:latin typeface="微软雅黑" panose="020B0503020204020204" pitchFamily="34" charset="-122"/>
                <a:ea typeface="微软雅黑" panose="020B0503020204020204" pitchFamily="34" charset="-122"/>
              </a:rPr>
              <a:t>等待</a:t>
            </a:r>
            <a:r>
              <a:rPr lang="en-US" altLang="zh-CN">
                <a:latin typeface="微软雅黑" panose="020B0503020204020204" pitchFamily="34" charset="-122"/>
                <a:ea typeface="微软雅黑" panose="020B0503020204020204" pitchFamily="34" charset="-122"/>
              </a:rPr>
              <a:t>T2</a:t>
            </a:r>
            <a:r>
              <a:rPr lang="zh-CN" altLang="en-US">
                <a:latin typeface="微软雅黑" panose="020B0503020204020204" pitchFamily="34" charset="-122"/>
                <a:ea typeface="微软雅黑" panose="020B0503020204020204" pitchFamily="34" charset="-122"/>
              </a:rPr>
              <a:t>释放</a:t>
            </a:r>
            <a:r>
              <a:rPr lang="en-US" altLang="zh-CN">
                <a:latin typeface="微软雅黑" panose="020B0503020204020204" pitchFamily="34" charset="-122"/>
                <a:ea typeface="微软雅黑" panose="020B0503020204020204" pitchFamily="34" charset="-122"/>
              </a:rPr>
              <a:t>R2</a:t>
            </a:r>
            <a:r>
              <a:rPr lang="zh-CN" altLang="en-US">
                <a:latin typeface="微软雅黑" panose="020B0503020204020204" pitchFamily="34" charset="-122"/>
                <a:ea typeface="微软雅黑" panose="020B0503020204020204" pitchFamily="34" charset="-122"/>
              </a:rPr>
              <a:t>上的锁</a:t>
            </a:r>
            <a:endParaRPr lang="en-US" altLang="zh-CN">
              <a:latin typeface="微软雅黑" panose="020B0503020204020204" pitchFamily="34" charset="-122"/>
              <a:ea typeface="微软雅黑" panose="020B0503020204020204" pitchFamily="34" charset="-122"/>
            </a:endParaRPr>
          </a:p>
          <a:p>
            <a:pPr marL="268288" lvl="2" indent="-268288">
              <a:lnSpc>
                <a:spcPct val="100000"/>
              </a:lnSpc>
              <a:buFont typeface="Arial" panose="020B0604020202020204" pitchFamily="34" charset="0"/>
              <a:buChar char="•"/>
            </a:pPr>
            <a:endParaRPr lang="zh-CN" altLang="en-US" sz="1000">
              <a:latin typeface="微软雅黑" panose="020B0503020204020204" pitchFamily="34" charset="-122"/>
              <a:ea typeface="微软雅黑" panose="020B0503020204020204" pitchFamily="34" charset="-122"/>
            </a:endParaRPr>
          </a:p>
          <a:p>
            <a:pPr marL="268288" lvl="2" indent="-268288">
              <a:lnSpc>
                <a:spcPct val="10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接着</a:t>
            </a:r>
            <a:r>
              <a:rPr lang="en-US" altLang="zh-CN">
                <a:latin typeface="微软雅黑" panose="020B0503020204020204" pitchFamily="34" charset="-122"/>
                <a:ea typeface="微软雅黑" panose="020B0503020204020204" pitchFamily="34" charset="-122"/>
              </a:rPr>
              <a:t>T2</a:t>
            </a:r>
            <a:r>
              <a:rPr lang="zh-CN" altLang="en-US">
                <a:latin typeface="微软雅黑" panose="020B0503020204020204" pitchFamily="34" charset="-122"/>
                <a:ea typeface="微软雅黑" panose="020B0503020204020204" pitchFamily="34" charset="-122"/>
              </a:rPr>
              <a:t>又申请封锁</a:t>
            </a:r>
            <a:r>
              <a:rPr lang="en-US" altLang="zh-CN">
                <a:latin typeface="微软雅黑" panose="020B0503020204020204" pitchFamily="34" charset="-122"/>
                <a:ea typeface="微软雅黑" panose="020B0503020204020204" pitchFamily="34" charset="-122"/>
              </a:rPr>
              <a:t>R1</a:t>
            </a:r>
            <a:r>
              <a:rPr lang="zh-CN" altLang="en-US">
                <a:latin typeface="微软雅黑" panose="020B0503020204020204" pitchFamily="34" charset="-122"/>
                <a:ea typeface="微软雅黑" panose="020B0503020204020204" pitchFamily="34" charset="-122"/>
              </a:rPr>
              <a:t>，因</a:t>
            </a:r>
            <a:r>
              <a:rPr lang="en-US" altLang="zh-CN">
                <a:latin typeface="微软雅黑" panose="020B0503020204020204" pitchFamily="34" charset="-122"/>
                <a:ea typeface="微软雅黑" panose="020B0503020204020204" pitchFamily="34" charset="-122"/>
              </a:rPr>
              <a:t>T1</a:t>
            </a:r>
            <a:r>
              <a:rPr lang="zh-CN" altLang="en-US">
                <a:latin typeface="微软雅黑" panose="020B0503020204020204" pitchFamily="34" charset="-122"/>
                <a:ea typeface="微软雅黑" panose="020B0503020204020204" pitchFamily="34" charset="-122"/>
              </a:rPr>
              <a:t>已封锁了</a:t>
            </a:r>
            <a:r>
              <a:rPr lang="en-US" altLang="zh-CN">
                <a:latin typeface="微软雅黑" panose="020B0503020204020204" pitchFamily="34" charset="-122"/>
                <a:ea typeface="微软雅黑" panose="020B0503020204020204" pitchFamily="34" charset="-122"/>
              </a:rPr>
              <a:t>R1</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T2</a:t>
            </a:r>
            <a:r>
              <a:rPr lang="zh-CN" altLang="en-US">
                <a:latin typeface="微软雅黑" panose="020B0503020204020204" pitchFamily="34" charset="-122"/>
                <a:ea typeface="微软雅黑" panose="020B0503020204020204" pitchFamily="34" charset="-122"/>
              </a:rPr>
              <a:t>也只能等待</a:t>
            </a:r>
            <a:r>
              <a:rPr lang="en-US" altLang="zh-CN">
                <a:latin typeface="微软雅黑" panose="020B0503020204020204" pitchFamily="34" charset="-122"/>
                <a:ea typeface="微软雅黑" panose="020B0503020204020204" pitchFamily="34" charset="-122"/>
              </a:rPr>
              <a:t>T1</a:t>
            </a:r>
            <a:r>
              <a:rPr lang="zh-CN" altLang="en-US">
                <a:latin typeface="微软雅黑" panose="020B0503020204020204" pitchFamily="34" charset="-122"/>
                <a:ea typeface="微软雅黑" panose="020B0503020204020204" pitchFamily="34" charset="-122"/>
              </a:rPr>
              <a:t>释放</a:t>
            </a:r>
            <a:r>
              <a:rPr lang="en-US" altLang="zh-CN">
                <a:latin typeface="微软雅黑" panose="020B0503020204020204" pitchFamily="34" charset="-122"/>
                <a:ea typeface="微软雅黑" panose="020B0503020204020204" pitchFamily="34" charset="-122"/>
              </a:rPr>
              <a:t>R1</a:t>
            </a:r>
            <a:r>
              <a:rPr lang="zh-CN" altLang="en-US">
                <a:latin typeface="微软雅黑" panose="020B0503020204020204" pitchFamily="34" charset="-122"/>
                <a:ea typeface="微软雅黑" panose="020B0503020204020204" pitchFamily="34" charset="-122"/>
              </a:rPr>
              <a:t>上的锁</a:t>
            </a:r>
            <a:endParaRPr lang="en-US" altLang="zh-CN">
              <a:latin typeface="微软雅黑" panose="020B0503020204020204" pitchFamily="34" charset="-122"/>
              <a:ea typeface="微软雅黑" panose="020B0503020204020204" pitchFamily="34" charset="-122"/>
            </a:endParaRPr>
          </a:p>
          <a:p>
            <a:pPr marL="268288" lvl="2" indent="-268288">
              <a:lnSpc>
                <a:spcPct val="100000"/>
              </a:lnSpc>
              <a:buFont typeface="Arial" panose="020B0604020202020204" pitchFamily="34" charset="0"/>
              <a:buChar char="•"/>
            </a:pPr>
            <a:endParaRPr lang="zh-CN" altLang="en-US" sz="1000">
              <a:latin typeface="微软雅黑" panose="020B0503020204020204" pitchFamily="34" charset="-122"/>
              <a:ea typeface="微软雅黑" panose="020B0503020204020204" pitchFamily="34" charset="-122"/>
            </a:endParaRPr>
          </a:p>
          <a:p>
            <a:pPr marL="268288" lvl="2" indent="-268288">
              <a:lnSpc>
                <a:spcPct val="10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这样</a:t>
            </a:r>
            <a:r>
              <a:rPr lang="en-US" altLang="zh-CN">
                <a:latin typeface="微软雅黑" panose="020B0503020204020204" pitchFamily="34" charset="-122"/>
                <a:ea typeface="微软雅黑" panose="020B0503020204020204" pitchFamily="34" charset="-122"/>
              </a:rPr>
              <a:t>T1</a:t>
            </a:r>
            <a:r>
              <a:rPr lang="zh-CN" altLang="en-US">
                <a:latin typeface="微软雅黑" panose="020B0503020204020204" pitchFamily="34" charset="-122"/>
                <a:ea typeface="微软雅黑" panose="020B0503020204020204" pitchFamily="34" charset="-122"/>
              </a:rPr>
              <a:t>在等待</a:t>
            </a:r>
            <a:r>
              <a:rPr lang="en-US" altLang="zh-CN">
                <a:latin typeface="微软雅黑" panose="020B0503020204020204" pitchFamily="34" charset="-122"/>
                <a:ea typeface="微软雅黑" panose="020B0503020204020204" pitchFamily="34" charset="-122"/>
              </a:rPr>
              <a:t>T2</a:t>
            </a:r>
            <a:r>
              <a:rPr lang="zh-CN" altLang="en-US">
                <a:latin typeface="微软雅黑" panose="020B0503020204020204" pitchFamily="34" charset="-122"/>
                <a:ea typeface="微软雅黑" panose="020B0503020204020204" pitchFamily="34" charset="-122"/>
              </a:rPr>
              <a:t>，而</a:t>
            </a:r>
            <a:r>
              <a:rPr lang="en-US" altLang="zh-CN">
                <a:latin typeface="微软雅黑" panose="020B0503020204020204" pitchFamily="34" charset="-122"/>
                <a:ea typeface="微软雅黑" panose="020B0503020204020204" pitchFamily="34" charset="-122"/>
              </a:rPr>
              <a:t>T2</a:t>
            </a:r>
            <a:r>
              <a:rPr lang="zh-CN" altLang="en-US">
                <a:latin typeface="微软雅黑" panose="020B0503020204020204" pitchFamily="34" charset="-122"/>
                <a:ea typeface="微软雅黑" panose="020B0503020204020204" pitchFamily="34" charset="-122"/>
              </a:rPr>
              <a:t>又在等待</a:t>
            </a:r>
            <a:r>
              <a:rPr lang="en-US" altLang="zh-CN">
                <a:latin typeface="微软雅黑" panose="020B0503020204020204" pitchFamily="34" charset="-122"/>
                <a:ea typeface="微软雅黑" panose="020B0503020204020204" pitchFamily="34" charset="-122"/>
              </a:rPr>
              <a:t>T1</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T1</a:t>
            </a:r>
            <a:r>
              <a:rPr lang="zh-CN" altLang="en-US">
                <a:latin typeface="微软雅黑" panose="020B0503020204020204" pitchFamily="34" charset="-122"/>
                <a:ea typeface="微软雅黑" panose="020B0503020204020204" pitchFamily="34" charset="-122"/>
              </a:rPr>
              <a:t>和</a:t>
            </a:r>
            <a:r>
              <a:rPr lang="en-US" altLang="zh-CN">
                <a:latin typeface="微软雅黑" panose="020B0503020204020204" pitchFamily="34" charset="-122"/>
                <a:ea typeface="微软雅黑" panose="020B0503020204020204" pitchFamily="34" charset="-122"/>
              </a:rPr>
              <a:t>T2</a:t>
            </a:r>
            <a:r>
              <a:rPr lang="zh-CN" altLang="en-US">
                <a:latin typeface="微软雅黑" panose="020B0503020204020204" pitchFamily="34" charset="-122"/>
                <a:ea typeface="微软雅黑" panose="020B0503020204020204" pitchFamily="34" charset="-122"/>
              </a:rPr>
              <a:t>两个事务永远不能结束，形成死锁</a:t>
            </a:r>
          </a:p>
        </p:txBody>
      </p:sp>
      <p:sp>
        <p:nvSpPr>
          <p:cNvPr id="9" name="矩形 8">
            <a:extLst>
              <a:ext uri="{FF2B5EF4-FFF2-40B4-BE49-F238E27FC236}">
                <a16:creationId xmlns:a16="http://schemas.microsoft.com/office/drawing/2014/main" id="{4AFDFAA6-E1A0-40BE-B9FF-DCEB1AAC392A}"/>
              </a:ext>
            </a:extLst>
          </p:cNvPr>
          <p:cNvSpPr/>
          <p:nvPr/>
        </p:nvSpPr>
        <p:spPr>
          <a:xfrm>
            <a:off x="5167118" y="4707887"/>
            <a:ext cx="6587474" cy="1384353"/>
          </a:xfrm>
          <a:prstGeom prst="rect">
            <a:avLst/>
          </a:prstGeom>
        </p:spPr>
        <p:txBody>
          <a:bodyPr wrap="square">
            <a:spAutoFit/>
          </a:bodyPr>
          <a:lstStyle/>
          <a:p>
            <a:pPr>
              <a:lnSpc>
                <a:spcPct val="120000"/>
              </a:lnSpc>
            </a:pPr>
            <a:r>
              <a:rPr lang="zh-CN" altLang="en-US" sz="2400">
                <a:solidFill>
                  <a:srgbClr val="FF0000"/>
                </a:solidFill>
                <a:latin typeface="微软雅黑" panose="020B0503020204020204" pitchFamily="34" charset="-122"/>
                <a:ea typeface="微软雅黑" panose="020B0503020204020204" pitchFamily="34" charset="-122"/>
              </a:rPr>
              <a:t>解决方案：</a:t>
            </a:r>
            <a:endParaRPr lang="en-US" altLang="zh-CN" sz="2400">
              <a:solidFill>
                <a:srgbClr val="FF0000"/>
              </a:solidFill>
              <a:latin typeface="微软雅黑" panose="020B0503020204020204" pitchFamily="34" charset="-122"/>
              <a:ea typeface="微软雅黑" panose="020B0503020204020204" pitchFamily="34" charset="-122"/>
            </a:endParaRPr>
          </a:p>
          <a:p>
            <a:pPr marL="179388" indent="-179388">
              <a:lnSpc>
                <a:spcPct val="120000"/>
              </a:lnSpc>
              <a:buFont typeface="Arial" panose="020B0604020202020204" pitchFamily="34" charset="0"/>
              <a:buChar char="•"/>
            </a:pPr>
            <a:r>
              <a:rPr lang="zh-CN" altLang="en-US" sz="2400">
                <a:solidFill>
                  <a:srgbClr val="FF0000"/>
                </a:solidFill>
                <a:latin typeface="微软雅黑" panose="020B0503020204020204" pitchFamily="34" charset="-122"/>
                <a:ea typeface="微软雅黑" panose="020B0503020204020204" pitchFamily="34" charset="-122"/>
              </a:rPr>
              <a:t>预防死锁</a:t>
            </a:r>
            <a:endParaRPr lang="en-US" altLang="zh-CN" sz="2400">
              <a:solidFill>
                <a:srgbClr val="FF0000"/>
              </a:solidFill>
              <a:latin typeface="微软雅黑" panose="020B0503020204020204" pitchFamily="34" charset="-122"/>
              <a:ea typeface="微软雅黑" panose="020B0503020204020204" pitchFamily="34" charset="-122"/>
            </a:endParaRPr>
          </a:p>
          <a:p>
            <a:pPr marL="179388" indent="-179388">
              <a:lnSpc>
                <a:spcPct val="120000"/>
              </a:lnSpc>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rPr>
              <a:t>允许发生死锁，但</a:t>
            </a:r>
            <a:r>
              <a:rPr lang="zh-CN" altLang="en-US" sz="2400">
                <a:solidFill>
                  <a:srgbClr val="FF0000"/>
                </a:solidFill>
                <a:latin typeface="微软雅黑" panose="020B0503020204020204" pitchFamily="34" charset="-122"/>
                <a:ea typeface="微软雅黑" panose="020B0503020204020204" pitchFamily="34" charset="-122"/>
              </a:rPr>
              <a:t>定期诊断</a:t>
            </a:r>
            <a:r>
              <a:rPr lang="zh-CN" altLang="en-US" sz="2400">
                <a:latin typeface="微软雅黑" panose="020B0503020204020204" pitchFamily="34" charset="-122"/>
                <a:ea typeface="微软雅黑" panose="020B0503020204020204" pitchFamily="34" charset="-122"/>
              </a:rPr>
              <a:t>死锁；若</a:t>
            </a:r>
            <a:r>
              <a:rPr lang="zh-CN" altLang="en-US" sz="2400">
                <a:solidFill>
                  <a:srgbClr val="FF0000"/>
                </a:solidFill>
                <a:latin typeface="微软雅黑" panose="020B0503020204020204" pitchFamily="34" charset="-122"/>
                <a:ea typeface="微软雅黑" panose="020B0503020204020204" pitchFamily="34" charset="-122"/>
              </a:rPr>
              <a:t>有则解除</a:t>
            </a:r>
          </a:p>
        </p:txBody>
      </p:sp>
      <p:sp>
        <p:nvSpPr>
          <p:cNvPr id="5" name="标题 4">
            <a:extLst>
              <a:ext uri="{FF2B5EF4-FFF2-40B4-BE49-F238E27FC236}">
                <a16:creationId xmlns:a16="http://schemas.microsoft.com/office/drawing/2014/main" id="{7EF67767-ACA5-4AE4-87D3-C292C1CF7648}"/>
              </a:ext>
            </a:extLst>
          </p:cNvPr>
          <p:cNvSpPr>
            <a:spLocks noGrp="1"/>
          </p:cNvSpPr>
          <p:nvPr>
            <p:ph type="title"/>
          </p:nvPr>
        </p:nvSpPr>
        <p:spPr/>
        <p:txBody>
          <a:bodyPr/>
          <a:lstStyle/>
          <a:p>
            <a:endParaRPr lang="zh-CN" altLang="en-US"/>
          </a:p>
        </p:txBody>
      </p:sp>
      <p:graphicFrame>
        <p:nvGraphicFramePr>
          <p:cNvPr id="10" name="表格 9">
            <a:extLst>
              <a:ext uri="{FF2B5EF4-FFF2-40B4-BE49-F238E27FC236}">
                <a16:creationId xmlns:a16="http://schemas.microsoft.com/office/drawing/2014/main" id="{4C83E8D9-E537-4076-B2D5-3A957C49B52B}"/>
              </a:ext>
            </a:extLst>
          </p:cNvPr>
          <p:cNvGraphicFramePr>
            <a:graphicFrameLocks noGrp="1"/>
          </p:cNvGraphicFramePr>
          <p:nvPr>
            <p:extLst>
              <p:ext uri="{D42A27DB-BD31-4B8C-83A1-F6EECF244321}">
                <p14:modId xmlns:p14="http://schemas.microsoft.com/office/powerpoint/2010/main" val="1244432288"/>
              </p:ext>
            </p:extLst>
          </p:nvPr>
        </p:nvGraphicFramePr>
        <p:xfrm>
          <a:off x="1027906" y="1759287"/>
          <a:ext cx="3772695" cy="4470084"/>
        </p:xfrm>
        <a:graphic>
          <a:graphicData uri="http://schemas.openxmlformats.org/drawingml/2006/table">
            <a:tbl>
              <a:tblPr>
                <a:tableStyleId>{5C22544A-7EE6-4342-B048-85BDC9FD1C3A}</a:tableStyleId>
              </a:tblPr>
              <a:tblGrid>
                <a:gridCol w="1915368">
                  <a:extLst>
                    <a:ext uri="{9D8B030D-6E8A-4147-A177-3AD203B41FA5}">
                      <a16:colId xmlns:a16="http://schemas.microsoft.com/office/drawing/2014/main" val="20000"/>
                    </a:ext>
                  </a:extLst>
                </a:gridCol>
                <a:gridCol w="1857327">
                  <a:extLst>
                    <a:ext uri="{9D8B030D-6E8A-4147-A177-3AD203B41FA5}">
                      <a16:colId xmlns:a16="http://schemas.microsoft.com/office/drawing/2014/main" val="20001"/>
                    </a:ext>
                  </a:extLst>
                </a:gridCol>
              </a:tblGrid>
              <a:tr h="378790">
                <a:tc>
                  <a:txBody>
                    <a:bodyPr/>
                    <a:lstStyle/>
                    <a:p>
                      <a:pPr algn="ctr">
                        <a:spcAft>
                          <a:spcPts val="0"/>
                        </a:spcAft>
                      </a:pPr>
                      <a:r>
                        <a:rPr lang="en-US" sz="2000" b="0" kern="100" dirty="0">
                          <a:solidFill>
                            <a:srgbClr val="0000FF"/>
                          </a:solidFill>
                          <a:effectLst/>
                          <a:latin typeface="微软雅黑" panose="020B0503020204020204" pitchFamily="34" charset="-122"/>
                          <a:ea typeface="微软雅黑" panose="020B0503020204020204" pitchFamily="34" charset="-122"/>
                        </a:rPr>
                        <a:t>T</a:t>
                      </a:r>
                      <a:r>
                        <a:rPr lang="en-US" sz="2000" b="0" kern="100" baseline="-25000" dirty="0">
                          <a:solidFill>
                            <a:srgbClr val="0000FF"/>
                          </a:solidFill>
                          <a:effectLst/>
                          <a:latin typeface="微软雅黑" panose="020B0503020204020204" pitchFamily="34" charset="-122"/>
                          <a:ea typeface="微软雅黑" panose="020B0503020204020204" pitchFamily="34" charset="-122"/>
                        </a:rPr>
                        <a:t>1</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kern="100" dirty="0">
                          <a:solidFill>
                            <a:srgbClr val="0000FF"/>
                          </a:solidFill>
                          <a:effectLst/>
                          <a:latin typeface="微软雅黑" panose="020B0503020204020204" pitchFamily="34" charset="-122"/>
                          <a:ea typeface="微软雅黑" panose="020B0503020204020204" pitchFamily="34" charset="-122"/>
                        </a:rPr>
                        <a:t>T</a:t>
                      </a:r>
                      <a:r>
                        <a:rPr lang="en-US" sz="2000" b="0" kern="100" baseline="-25000" dirty="0">
                          <a:solidFill>
                            <a:srgbClr val="0000FF"/>
                          </a:solidFill>
                          <a:effectLst/>
                          <a:latin typeface="微软雅黑" panose="020B0503020204020204" pitchFamily="34" charset="-122"/>
                          <a:ea typeface="微软雅黑" panose="020B0503020204020204" pitchFamily="34" charset="-122"/>
                        </a:rPr>
                        <a:t>2</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812997">
                <a:tc>
                  <a:txBody>
                    <a:bodyPr/>
                    <a:lstStyle/>
                    <a:p>
                      <a:pPr algn="ctr">
                        <a:spcAft>
                          <a:spcPts val="0"/>
                        </a:spcAft>
                      </a:pPr>
                      <a:r>
                        <a:rPr lang="en-US" altLang="zh-CN" sz="2000" b="0" kern="100" dirty="0">
                          <a:solidFill>
                            <a:srgbClr val="0000FF"/>
                          </a:solidFill>
                          <a:effectLst/>
                          <a:latin typeface="微软雅黑" panose="020B0503020204020204" pitchFamily="34" charset="-122"/>
                          <a:ea typeface="微软雅黑" panose="020B0503020204020204" pitchFamily="34" charset="-122"/>
                        </a:rPr>
                        <a:t>L</a:t>
                      </a:r>
                      <a:r>
                        <a:rPr lang="en-US" sz="2000" b="0" kern="100" dirty="0">
                          <a:solidFill>
                            <a:srgbClr val="0000FF"/>
                          </a:solidFill>
                          <a:effectLst/>
                          <a:latin typeface="微软雅黑" panose="020B0503020204020204" pitchFamily="34" charset="-122"/>
                          <a:ea typeface="微软雅黑" panose="020B0503020204020204" pitchFamily="34" charset="-122"/>
                        </a:rPr>
                        <a:t>ock R</a:t>
                      </a:r>
                      <a:r>
                        <a:rPr lang="en-US" sz="2000" b="0" kern="100" baseline="-25000" dirty="0">
                          <a:solidFill>
                            <a:srgbClr val="0000FF"/>
                          </a:solidFill>
                          <a:effectLst/>
                          <a:latin typeface="微软雅黑" panose="020B0503020204020204" pitchFamily="34" charset="-122"/>
                          <a:ea typeface="微软雅黑" panose="020B0503020204020204" pitchFamily="34" charset="-122"/>
                        </a:rPr>
                        <a:t>1</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en-US" altLang="zh-CN" sz="2000" b="0" kern="100" dirty="0">
                        <a:solidFill>
                          <a:srgbClr val="0000FF"/>
                        </a:solidFill>
                        <a:effectLst/>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0" kern="100" dirty="0">
                          <a:solidFill>
                            <a:srgbClr val="0000FF"/>
                          </a:solidFill>
                          <a:effectLst/>
                          <a:latin typeface="微软雅黑" panose="020B0503020204020204" pitchFamily="34" charset="-122"/>
                          <a:ea typeface="微软雅黑" panose="020B0503020204020204" pitchFamily="34" charset="-122"/>
                        </a:rPr>
                        <a:t>•</a:t>
                      </a:r>
                      <a:endParaRPr lang="en-US" altLang="zh-CN" sz="2000" b="0" kern="100" dirty="0">
                        <a:solidFill>
                          <a:srgbClr val="0000FF"/>
                        </a:solidFill>
                        <a:effectLst/>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270999">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000" b="0" kern="100" dirty="0">
                          <a:solidFill>
                            <a:srgbClr val="0000FF"/>
                          </a:solidFill>
                          <a:effectLst/>
                          <a:latin typeface="微软雅黑" panose="020B0503020204020204" pitchFamily="34" charset="-122"/>
                          <a:ea typeface="微软雅黑" panose="020B0503020204020204" pitchFamily="34" charset="-122"/>
                        </a:rPr>
                        <a:t>Lock R</a:t>
                      </a:r>
                      <a:r>
                        <a:rPr lang="en-US" sz="2000" b="0" kern="100" baseline="-25000" dirty="0">
                          <a:solidFill>
                            <a:srgbClr val="0000FF"/>
                          </a:solidFill>
                          <a:effectLst/>
                          <a:latin typeface="微软雅黑" panose="020B0503020204020204" pitchFamily="34" charset="-122"/>
                          <a:ea typeface="微软雅黑" panose="020B0503020204020204" pitchFamily="34" charset="-122"/>
                        </a:rPr>
                        <a:t>2</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2"/>
                  </a:ext>
                </a:extLst>
              </a:tr>
              <a:tr h="3387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0" kern="100" dirty="0">
                          <a:solidFill>
                            <a:srgbClr val="0000FF"/>
                          </a:solidFill>
                          <a:effectLst/>
                          <a:latin typeface="微软雅黑" panose="020B0503020204020204" pitchFamily="34" charset="-122"/>
                          <a:ea typeface="微软雅黑" panose="020B0503020204020204" pitchFamily="34" charset="-122"/>
                        </a:rPr>
                        <a:t>•</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3"/>
                  </a:ext>
                </a:extLst>
              </a:tr>
              <a:tr h="270999">
                <a:tc>
                  <a:txBody>
                    <a:bodyPr/>
                    <a:lstStyle/>
                    <a:p>
                      <a:pPr algn="ctr">
                        <a:spcAft>
                          <a:spcPts val="0"/>
                        </a:spcAft>
                      </a:pPr>
                      <a:r>
                        <a:rPr lang="en-US" sz="2000" b="0" kern="100" dirty="0">
                          <a:solidFill>
                            <a:srgbClr val="0000FF"/>
                          </a:solidFill>
                          <a:effectLst/>
                          <a:latin typeface="微软雅黑" panose="020B0503020204020204" pitchFamily="34" charset="-122"/>
                          <a:ea typeface="微软雅黑" panose="020B0503020204020204" pitchFamily="34" charset="-122"/>
                        </a:rPr>
                        <a:t>Lock R</a:t>
                      </a:r>
                      <a:r>
                        <a:rPr lang="en-US" sz="2000" b="0" kern="100" baseline="-25000" dirty="0">
                          <a:solidFill>
                            <a:srgbClr val="0000FF"/>
                          </a:solidFill>
                          <a:effectLst/>
                          <a:latin typeface="微软雅黑" panose="020B0503020204020204" pitchFamily="34" charset="-122"/>
                          <a:ea typeface="微软雅黑" panose="020B0503020204020204" pitchFamily="34" charset="-122"/>
                        </a:rPr>
                        <a:t>2</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a:solidFill>
                            <a:srgbClr val="0000FF"/>
                          </a:solidFill>
                          <a:effectLst/>
                          <a:latin typeface="微软雅黑" panose="020B0503020204020204" pitchFamily="34" charset="-122"/>
                          <a:ea typeface="微软雅黑" panose="020B0503020204020204" pitchFamily="34" charset="-122"/>
                        </a:rPr>
                        <a:t>•</a:t>
                      </a:r>
                      <a:endParaRPr lang="zh-CN" sz="2000" b="0" kern="10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4"/>
                  </a:ext>
                </a:extLst>
              </a:tr>
              <a:tr h="270999">
                <a:tc>
                  <a:txBody>
                    <a:bodyPr/>
                    <a:lstStyle/>
                    <a:p>
                      <a:pPr algn="ctr">
                        <a:spcAft>
                          <a:spcPts val="0"/>
                        </a:spcAft>
                      </a:pPr>
                      <a:r>
                        <a:rPr lang="zh-CN" sz="2000" b="0" kern="100">
                          <a:solidFill>
                            <a:srgbClr val="0000FF"/>
                          </a:solidFill>
                          <a:effectLst/>
                          <a:latin typeface="微软雅黑" panose="020B0503020204020204" pitchFamily="34" charset="-122"/>
                          <a:ea typeface="微软雅黑" panose="020B0503020204020204" pitchFamily="34" charset="-122"/>
                        </a:rPr>
                        <a:t>等待</a:t>
                      </a:r>
                      <a:endParaRPr lang="zh-CN" sz="2000" b="0" kern="10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5"/>
                  </a:ext>
                </a:extLst>
              </a:tr>
              <a:tr h="270999">
                <a:tc>
                  <a:txBody>
                    <a:bodyPr/>
                    <a:lstStyle/>
                    <a:p>
                      <a:pPr algn="ctr">
                        <a:spcAft>
                          <a:spcPts val="0"/>
                        </a:spcAft>
                      </a:pPr>
                      <a:r>
                        <a:rPr lang="zh-CN" sz="2000" b="0" kern="100">
                          <a:solidFill>
                            <a:srgbClr val="0000FF"/>
                          </a:solidFill>
                          <a:effectLst/>
                          <a:latin typeface="微软雅黑" panose="020B0503020204020204" pitchFamily="34" charset="-122"/>
                          <a:ea typeface="微软雅黑" panose="020B0503020204020204" pitchFamily="34" charset="-122"/>
                        </a:rPr>
                        <a:t>等待</a:t>
                      </a:r>
                      <a:endParaRPr lang="zh-CN" sz="2000" b="0" kern="10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6"/>
                  </a:ext>
                </a:extLst>
              </a:tr>
              <a:tr h="287146">
                <a:tc>
                  <a:txBody>
                    <a:bodyPr/>
                    <a:lstStyle/>
                    <a:p>
                      <a:pPr algn="ctr">
                        <a:spcAft>
                          <a:spcPts val="0"/>
                        </a:spcAft>
                      </a:pPr>
                      <a:r>
                        <a:rPr lang="zh-CN" sz="2000" b="0" kern="100">
                          <a:solidFill>
                            <a:srgbClr val="0000FF"/>
                          </a:solidFill>
                          <a:effectLst/>
                          <a:latin typeface="微软雅黑" panose="020B0503020204020204" pitchFamily="34" charset="-122"/>
                          <a:ea typeface="微软雅黑" panose="020B0503020204020204" pitchFamily="34" charset="-122"/>
                        </a:rPr>
                        <a:t>等待</a:t>
                      </a:r>
                      <a:endParaRPr lang="zh-CN" sz="2000" b="0" kern="10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000" b="0" kern="100">
                          <a:solidFill>
                            <a:srgbClr val="0000FF"/>
                          </a:solidFill>
                          <a:effectLst/>
                          <a:latin typeface="微软雅黑" panose="020B0503020204020204" pitchFamily="34" charset="-122"/>
                          <a:ea typeface="微软雅黑" panose="020B0503020204020204" pitchFamily="34" charset="-122"/>
                        </a:rPr>
                        <a:t>Lock R</a:t>
                      </a:r>
                      <a:r>
                        <a:rPr lang="en-US" sz="2000" b="0" kern="100" baseline="-25000">
                          <a:solidFill>
                            <a:srgbClr val="0000FF"/>
                          </a:solidFill>
                          <a:effectLst/>
                          <a:latin typeface="微软雅黑" panose="020B0503020204020204" pitchFamily="34" charset="-122"/>
                          <a:ea typeface="微软雅黑" panose="020B0503020204020204" pitchFamily="34" charset="-122"/>
                        </a:rPr>
                        <a:t>1</a:t>
                      </a:r>
                      <a:endParaRPr lang="zh-CN" sz="2000" b="0" kern="10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7"/>
                  </a:ext>
                </a:extLst>
              </a:tr>
              <a:tr h="270999">
                <a:tc>
                  <a:txBody>
                    <a:bodyPr/>
                    <a:lstStyle/>
                    <a:p>
                      <a:pPr algn="ctr">
                        <a:spcAft>
                          <a:spcPts val="0"/>
                        </a:spcAft>
                      </a:pPr>
                      <a:r>
                        <a:rPr lang="zh-CN" sz="2000" b="0" kern="100">
                          <a:solidFill>
                            <a:srgbClr val="0000FF"/>
                          </a:solidFill>
                          <a:effectLst/>
                          <a:latin typeface="微软雅黑" panose="020B0503020204020204" pitchFamily="34" charset="-122"/>
                          <a:ea typeface="微软雅黑" panose="020B0503020204020204" pitchFamily="34" charset="-122"/>
                        </a:rPr>
                        <a:t>等待</a:t>
                      </a:r>
                      <a:endParaRPr lang="zh-CN" sz="2000" b="0" kern="10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a:solidFill>
                            <a:srgbClr val="0000FF"/>
                          </a:solidFill>
                          <a:effectLst/>
                          <a:latin typeface="微软雅黑" panose="020B0503020204020204" pitchFamily="34" charset="-122"/>
                          <a:ea typeface="微软雅黑" panose="020B0503020204020204" pitchFamily="34" charset="-122"/>
                        </a:rPr>
                        <a:t>等待</a:t>
                      </a:r>
                      <a:endParaRPr lang="zh-CN" sz="2000" b="0" kern="10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8"/>
                  </a:ext>
                </a:extLst>
              </a:tr>
              <a:tr h="270999">
                <a:tc>
                  <a:txBody>
                    <a:bodyPr/>
                    <a:lstStyle/>
                    <a:p>
                      <a:pPr algn="ctr">
                        <a:spcAft>
                          <a:spcPts val="0"/>
                        </a:spcAft>
                      </a:pPr>
                      <a:r>
                        <a:rPr lang="zh-CN" sz="2000" b="0" kern="100">
                          <a:solidFill>
                            <a:srgbClr val="0000FF"/>
                          </a:solidFill>
                          <a:effectLst/>
                          <a:latin typeface="微软雅黑" panose="020B0503020204020204" pitchFamily="34" charset="-122"/>
                          <a:ea typeface="微软雅黑" panose="020B0503020204020204" pitchFamily="34" charset="-122"/>
                        </a:rPr>
                        <a:t>等待</a:t>
                      </a:r>
                      <a:endParaRPr lang="zh-CN" sz="2000" b="0" kern="10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0" kern="100">
                          <a:solidFill>
                            <a:srgbClr val="0000FF"/>
                          </a:solidFill>
                          <a:effectLst/>
                          <a:latin typeface="微软雅黑" panose="020B0503020204020204" pitchFamily="34" charset="-122"/>
                          <a:ea typeface="微软雅黑" panose="020B0503020204020204" pitchFamily="34" charset="-122"/>
                        </a:rPr>
                        <a:t>等待</a:t>
                      </a:r>
                      <a:endParaRPr lang="zh-CN" sz="2000" b="0" kern="10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9"/>
                  </a:ext>
                </a:extLst>
              </a:tr>
              <a:tr h="704545">
                <a:tc>
                  <a:txBody>
                    <a:bodyPr/>
                    <a:lstStyle/>
                    <a:p>
                      <a:pPr algn="ctr">
                        <a:spcAft>
                          <a:spcPts val="0"/>
                        </a:spcAft>
                      </a:pPr>
                      <a:r>
                        <a:rPr lang="en-US" sz="2000" b="0" kern="100" dirty="0">
                          <a:solidFill>
                            <a:srgbClr val="0000FF"/>
                          </a:solidFill>
                          <a:effectLst/>
                          <a:latin typeface="微软雅黑" panose="020B0503020204020204" pitchFamily="34" charset="-122"/>
                          <a:ea typeface="微软雅黑" panose="020B0503020204020204" pitchFamily="34" charset="-122"/>
                        </a:rPr>
                        <a:t> </a:t>
                      </a:r>
                      <a:endParaRPr lang="zh-CN" sz="2000" b="0" kern="100" dirty="0">
                        <a:solidFill>
                          <a:srgbClr val="0000FF"/>
                        </a:solidFill>
                        <a:effectLst/>
                        <a:latin typeface="微软雅黑" panose="020B0503020204020204" pitchFamily="34" charset="-122"/>
                        <a:ea typeface="微软雅黑" panose="020B0503020204020204" pitchFamily="34"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noFill/>
                  </a:tcPr>
                </a:tc>
                <a:tc>
                  <a:txBody>
                    <a:bodyPr/>
                    <a:lstStyle/>
                    <a:p>
                      <a:pPr algn="ctr">
                        <a:spcAft>
                          <a:spcPts val="0"/>
                        </a:spcAft>
                      </a:pPr>
                      <a:r>
                        <a:rPr lang="zh-CN" sz="2000" b="0" kern="100" dirty="0">
                          <a:solidFill>
                            <a:srgbClr val="0000FF"/>
                          </a:solidFill>
                          <a:effectLst/>
                          <a:latin typeface="微软雅黑" panose="020B0503020204020204" pitchFamily="34" charset="-122"/>
                          <a:ea typeface="微软雅黑" panose="020B0503020204020204" pitchFamily="34" charset="-122"/>
                        </a:rPr>
                        <a:t>•</a:t>
                      </a:r>
                      <a:endParaRPr lang="en-US" altLang="zh-CN" sz="2000" b="0" kern="100" dirty="0">
                        <a:solidFill>
                          <a:srgbClr val="0000FF"/>
                        </a:solidFill>
                        <a:effectLst/>
                        <a:latin typeface="微软雅黑" panose="020B0503020204020204" pitchFamily="34" charset="-122"/>
                        <a:ea typeface="微软雅黑" panose="020B0503020204020204" pitchFamily="34" charset="-122"/>
                      </a:endParaRPr>
                    </a:p>
                    <a:p>
                      <a:pPr marL="0" marR="0" lvl="0" indent="0" algn="ctr" defTabSz="514350" rtl="0" eaLnBrk="1" fontAlgn="auto" latinLnBrk="0" hangingPunct="1">
                        <a:lnSpc>
                          <a:spcPct val="100000"/>
                        </a:lnSpc>
                        <a:spcBef>
                          <a:spcPts val="0"/>
                        </a:spcBef>
                        <a:spcAft>
                          <a:spcPts val="0"/>
                        </a:spcAft>
                        <a:buClrTx/>
                        <a:buSzTx/>
                        <a:buFontTx/>
                        <a:buNone/>
                        <a:tabLst/>
                        <a:defRPr/>
                      </a:pPr>
                      <a:r>
                        <a:rPr lang="zh-CN" altLang="zh-CN" sz="2000" b="0" kern="100" dirty="0">
                          <a:solidFill>
                            <a:srgbClr val="0000FF"/>
                          </a:solidFill>
                          <a:effectLst/>
                          <a:latin typeface="微软雅黑" panose="020B0503020204020204" pitchFamily="34" charset="-122"/>
                          <a:ea typeface="微软雅黑" panose="020B0503020204020204" pitchFamily="34" charset="-122"/>
                        </a:rPr>
                        <a:t>•</a:t>
                      </a: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882602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A0C80-DAE4-4DD8-95C3-7C28337A74F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700DA70-EA3D-46F6-B331-183767902FAD}"/>
              </a:ext>
            </a:extLst>
          </p:cNvPr>
          <p:cNvSpPr>
            <a:spLocks noGrp="1"/>
          </p:cNvSpPr>
          <p:nvPr>
            <p:ph idx="1"/>
          </p:nvPr>
        </p:nvSpPr>
        <p:spPr/>
        <p:txBody>
          <a:bodyPr/>
          <a:lstStyle/>
          <a:p>
            <a:pPr>
              <a:lnSpc>
                <a:spcPct val="100000"/>
              </a:lnSpc>
            </a:pPr>
            <a:r>
              <a:rPr lang="zh-CN" altLang="en-US">
                <a:solidFill>
                  <a:srgbClr val="FF0000"/>
                </a:solidFill>
              </a:rPr>
              <a:t>死锁的预防</a:t>
            </a:r>
            <a:endParaRPr lang="en-US" altLang="zh-CN">
              <a:solidFill>
                <a:srgbClr val="FF0000"/>
              </a:solidFill>
            </a:endParaRPr>
          </a:p>
          <a:p>
            <a:pPr lvl="1">
              <a:lnSpc>
                <a:spcPct val="100000"/>
              </a:lnSpc>
            </a:pPr>
            <a:r>
              <a:rPr lang="zh-CN" altLang="en-US"/>
              <a:t>防止死锁的</a:t>
            </a:r>
            <a:r>
              <a:rPr lang="zh-CN" altLang="zh-CN"/>
              <a:t>发生就是要破坏产生死锁的条件</a:t>
            </a:r>
            <a:r>
              <a:rPr lang="zh-CN" altLang="en-US"/>
              <a:t>。</a:t>
            </a:r>
            <a:endParaRPr lang="en-US" altLang="zh-CN" sz="1000"/>
          </a:p>
          <a:p>
            <a:pPr lvl="1">
              <a:lnSpc>
                <a:spcPct val="100000"/>
              </a:lnSpc>
            </a:pPr>
            <a:r>
              <a:rPr lang="zh-CN" altLang="en-US">
                <a:solidFill>
                  <a:srgbClr val="FF0000"/>
                </a:solidFill>
              </a:rPr>
              <a:t>预防方法</a:t>
            </a:r>
            <a:endParaRPr lang="en-US" altLang="zh-CN">
              <a:solidFill>
                <a:srgbClr val="FF0000"/>
              </a:solidFill>
            </a:endParaRPr>
          </a:p>
          <a:p>
            <a:pPr lvl="2">
              <a:lnSpc>
                <a:spcPct val="100000"/>
              </a:lnSpc>
            </a:pPr>
            <a:r>
              <a:rPr lang="zh-CN" altLang="en-US">
                <a:solidFill>
                  <a:srgbClr val="0000FF"/>
                </a:solidFill>
              </a:rPr>
              <a:t>一次封锁法</a:t>
            </a:r>
            <a:endParaRPr lang="en-US" altLang="zh-CN">
              <a:solidFill>
                <a:srgbClr val="0000FF"/>
              </a:solidFill>
            </a:endParaRPr>
          </a:p>
          <a:p>
            <a:pPr lvl="2">
              <a:lnSpc>
                <a:spcPct val="100000"/>
              </a:lnSpc>
            </a:pPr>
            <a:r>
              <a:rPr lang="zh-CN" altLang="en-US">
                <a:solidFill>
                  <a:srgbClr val="0000FF"/>
                </a:solidFill>
              </a:rPr>
              <a:t>顺序封锁法</a:t>
            </a:r>
          </a:p>
          <a:p>
            <a:pPr>
              <a:lnSpc>
                <a:spcPct val="100000"/>
              </a:lnSpc>
            </a:pPr>
            <a:endParaRPr lang="zh-CN" altLang="en-US"/>
          </a:p>
        </p:txBody>
      </p:sp>
      <p:sp>
        <p:nvSpPr>
          <p:cNvPr id="4" name="灯片编号占位符 3">
            <a:extLst>
              <a:ext uri="{FF2B5EF4-FFF2-40B4-BE49-F238E27FC236}">
                <a16:creationId xmlns:a16="http://schemas.microsoft.com/office/drawing/2014/main" id="{1660405B-6105-4DCF-B5B2-DF4962EF846C}"/>
              </a:ext>
            </a:extLst>
          </p:cNvPr>
          <p:cNvSpPr>
            <a:spLocks noGrp="1"/>
          </p:cNvSpPr>
          <p:nvPr>
            <p:ph type="sldNum" sz="quarter" idx="12"/>
          </p:nvPr>
        </p:nvSpPr>
        <p:spPr/>
        <p:txBody>
          <a:bodyPr/>
          <a:lstStyle/>
          <a:p>
            <a:fld id="{E63F6D5D-9733-4D44-9C56-AEFEDD5A4BA7}" type="slidenum">
              <a:rPr lang="en-US" smtClean="0"/>
              <a:pPr/>
              <a:t>30</a:t>
            </a:fld>
            <a:endParaRPr lang="en-US" dirty="0"/>
          </a:p>
        </p:txBody>
      </p:sp>
      <p:graphicFrame>
        <p:nvGraphicFramePr>
          <p:cNvPr id="5" name="表格 4">
            <a:extLst>
              <a:ext uri="{FF2B5EF4-FFF2-40B4-BE49-F238E27FC236}">
                <a16:creationId xmlns:a16="http://schemas.microsoft.com/office/drawing/2014/main" id="{CB5DD0EB-2F99-4E0A-B7E2-AEE34041DCFF}"/>
              </a:ext>
            </a:extLst>
          </p:cNvPr>
          <p:cNvGraphicFramePr>
            <a:graphicFrameLocks noGrp="1"/>
          </p:cNvGraphicFramePr>
          <p:nvPr>
            <p:extLst>
              <p:ext uri="{D42A27DB-BD31-4B8C-83A1-F6EECF244321}">
                <p14:modId xmlns:p14="http://schemas.microsoft.com/office/powerpoint/2010/main" val="1269558482"/>
              </p:ext>
            </p:extLst>
          </p:nvPr>
        </p:nvGraphicFramePr>
        <p:xfrm>
          <a:off x="1301146" y="3481844"/>
          <a:ext cx="9753600" cy="2791835"/>
        </p:xfrm>
        <a:graphic>
          <a:graphicData uri="http://schemas.openxmlformats.org/drawingml/2006/table">
            <a:tbl>
              <a:tblPr firstRow="1" bandRow="1">
                <a:tableStyleId>{8A107856-5554-42FB-B03E-39F5DBC370BA}</a:tableStyleId>
              </a:tblPr>
              <a:tblGrid>
                <a:gridCol w="5562600">
                  <a:extLst>
                    <a:ext uri="{9D8B030D-6E8A-4147-A177-3AD203B41FA5}">
                      <a16:colId xmlns:a16="http://schemas.microsoft.com/office/drawing/2014/main" val="3778981095"/>
                    </a:ext>
                  </a:extLst>
                </a:gridCol>
                <a:gridCol w="4191000">
                  <a:extLst>
                    <a:ext uri="{9D8B030D-6E8A-4147-A177-3AD203B41FA5}">
                      <a16:colId xmlns:a16="http://schemas.microsoft.com/office/drawing/2014/main" val="3807212083"/>
                    </a:ext>
                  </a:extLst>
                </a:gridCol>
              </a:tblGrid>
              <a:tr h="492686">
                <a:tc>
                  <a:txBody>
                    <a:bodyPr/>
                    <a:lstStyle/>
                    <a:p>
                      <a:pPr algn="ctr"/>
                      <a:r>
                        <a:rPr lang="zh-CN" altLang="en-US" sz="2400">
                          <a:solidFill>
                            <a:srgbClr val="0000FF"/>
                          </a:solidFill>
                          <a:latin typeface="微软雅黑" panose="020B0503020204020204" pitchFamily="34" charset="-122"/>
                          <a:ea typeface="微软雅黑" panose="020B0503020204020204" pitchFamily="34" charset="-122"/>
                        </a:rPr>
                        <a:t>一次封锁法</a:t>
                      </a:r>
                    </a:p>
                  </a:txBody>
                  <a:tcPr/>
                </a:tc>
                <a:tc>
                  <a:txBody>
                    <a:bodyPr/>
                    <a:lstStyle/>
                    <a:p>
                      <a:pPr algn="ctr"/>
                      <a:r>
                        <a:rPr lang="zh-CN" altLang="en-US" sz="2400">
                          <a:solidFill>
                            <a:srgbClr val="0000FF"/>
                          </a:solidFill>
                          <a:latin typeface="微软雅黑" panose="020B0503020204020204" pitchFamily="34" charset="-122"/>
                          <a:ea typeface="微软雅黑" panose="020B0503020204020204" pitchFamily="34" charset="-122"/>
                        </a:rPr>
                        <a:t>顺序封锁法</a:t>
                      </a:r>
                    </a:p>
                  </a:txBody>
                  <a:tcPr/>
                </a:tc>
                <a:extLst>
                  <a:ext uri="{0D108BD9-81ED-4DB2-BD59-A6C34878D82A}">
                    <a16:rowId xmlns:a16="http://schemas.microsoft.com/office/drawing/2014/main" val="1444031133"/>
                  </a:ext>
                </a:extLst>
              </a:tr>
              <a:tr h="1412314">
                <a:tc>
                  <a:txBody>
                    <a:bodyPr/>
                    <a:lstStyle/>
                    <a:p>
                      <a:pPr marL="285750" indent="-285750">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要求每个事务必须一次将所有要使用的数据全部加锁，否则就不能继续执行。</a:t>
                      </a:r>
                    </a:p>
                    <a:p>
                      <a:pPr marL="285750" indent="-285750">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在活锁的例子中，如果事务</a:t>
                      </a:r>
                      <a:r>
                        <a:rPr lang="en-US" altLang="zh-CN" sz="1600">
                          <a:latin typeface="微软雅黑" panose="020B0503020204020204" pitchFamily="34" charset="-122"/>
                          <a:ea typeface="微软雅黑" panose="020B0503020204020204" pitchFamily="34" charset="-122"/>
                        </a:rPr>
                        <a:t>T1</a:t>
                      </a:r>
                      <a:r>
                        <a:rPr lang="zh-CN" altLang="en-US" sz="1600">
                          <a:latin typeface="微软雅黑" panose="020B0503020204020204" pitchFamily="34" charset="-122"/>
                          <a:ea typeface="微软雅黑" panose="020B0503020204020204" pitchFamily="34" charset="-122"/>
                        </a:rPr>
                        <a:t>将数据对象</a:t>
                      </a:r>
                      <a:r>
                        <a:rPr lang="en-US" altLang="zh-CN" sz="1600">
                          <a:latin typeface="微软雅黑" panose="020B0503020204020204" pitchFamily="34" charset="-122"/>
                          <a:ea typeface="微软雅黑" panose="020B0503020204020204" pitchFamily="34" charset="-122"/>
                        </a:rPr>
                        <a:t>R1</a:t>
                      </a:r>
                      <a:r>
                        <a:rPr lang="zh-CN" altLang="en-US" sz="1600">
                          <a:latin typeface="微软雅黑" panose="020B0503020204020204" pitchFamily="34" charset="-122"/>
                          <a:ea typeface="微软雅黑" panose="020B0503020204020204" pitchFamily="34" charset="-122"/>
                        </a:rPr>
                        <a:t>和</a:t>
                      </a:r>
                      <a:r>
                        <a:rPr lang="en-US" altLang="zh-CN" sz="1600">
                          <a:latin typeface="微软雅黑" panose="020B0503020204020204" pitchFamily="34" charset="-122"/>
                          <a:ea typeface="微软雅黑" panose="020B0503020204020204" pitchFamily="34" charset="-122"/>
                        </a:rPr>
                        <a:t>R2</a:t>
                      </a:r>
                      <a:r>
                        <a:rPr lang="zh-CN" altLang="en-US" sz="1600">
                          <a:latin typeface="微软雅黑" panose="020B0503020204020204" pitchFamily="34" charset="-122"/>
                          <a:ea typeface="微软雅黑" panose="020B0503020204020204" pitchFamily="34" charset="-122"/>
                        </a:rPr>
                        <a:t>一次加锁， </a:t>
                      </a:r>
                      <a:r>
                        <a:rPr lang="en-US" altLang="zh-CN" sz="1600">
                          <a:latin typeface="微软雅黑" panose="020B0503020204020204" pitchFamily="34" charset="-122"/>
                          <a:ea typeface="微软雅黑" panose="020B0503020204020204" pitchFamily="34" charset="-122"/>
                        </a:rPr>
                        <a:t>T1</a:t>
                      </a:r>
                      <a:r>
                        <a:rPr lang="zh-CN" altLang="en-US" sz="1600">
                          <a:latin typeface="微软雅黑" panose="020B0503020204020204" pitchFamily="34" charset="-122"/>
                          <a:ea typeface="微软雅黑" panose="020B0503020204020204" pitchFamily="34" charset="-122"/>
                        </a:rPr>
                        <a:t>就可以执行下去，而</a:t>
                      </a:r>
                      <a:r>
                        <a:rPr lang="en-US" altLang="zh-CN" sz="1600">
                          <a:latin typeface="微软雅黑" panose="020B0503020204020204" pitchFamily="34" charset="-122"/>
                          <a:ea typeface="微软雅黑" panose="020B0503020204020204" pitchFamily="34" charset="-122"/>
                        </a:rPr>
                        <a:t>T2</a:t>
                      </a:r>
                      <a:r>
                        <a:rPr lang="zh-CN" altLang="en-US" sz="1600">
                          <a:latin typeface="微软雅黑" panose="020B0503020204020204" pitchFamily="34" charset="-122"/>
                          <a:ea typeface="微软雅黑" panose="020B0503020204020204" pitchFamily="34" charset="-122"/>
                        </a:rPr>
                        <a:t>等待。</a:t>
                      </a:r>
                      <a:r>
                        <a:rPr lang="en-US" altLang="zh-CN" sz="1600">
                          <a:latin typeface="微软雅黑" panose="020B0503020204020204" pitchFamily="34" charset="-122"/>
                          <a:ea typeface="微软雅黑" panose="020B0503020204020204" pitchFamily="34" charset="-122"/>
                        </a:rPr>
                        <a:t>T1</a:t>
                      </a:r>
                      <a:r>
                        <a:rPr lang="zh-CN" altLang="en-US" sz="1600">
                          <a:latin typeface="微软雅黑" panose="020B0503020204020204" pitchFamily="34" charset="-122"/>
                          <a:ea typeface="微软雅黑" panose="020B0503020204020204" pitchFamily="34" charset="-122"/>
                        </a:rPr>
                        <a:t>执行完后释放</a:t>
                      </a:r>
                      <a:r>
                        <a:rPr lang="en-US" altLang="zh-CN" sz="1600">
                          <a:latin typeface="微软雅黑" panose="020B0503020204020204" pitchFamily="34" charset="-122"/>
                          <a:ea typeface="微软雅黑" panose="020B0503020204020204" pitchFamily="34" charset="-122"/>
                        </a:rPr>
                        <a:t>R1</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R2</a:t>
                      </a:r>
                      <a:r>
                        <a:rPr lang="zh-CN" altLang="en-US" sz="1600">
                          <a:latin typeface="微软雅黑" panose="020B0503020204020204" pitchFamily="34" charset="-122"/>
                          <a:ea typeface="微软雅黑" panose="020B0503020204020204" pitchFamily="34" charset="-122"/>
                        </a:rPr>
                        <a:t>上的锁，</a:t>
                      </a:r>
                      <a:r>
                        <a:rPr lang="en-US" altLang="zh-CN" sz="1600">
                          <a:latin typeface="微软雅黑" panose="020B0503020204020204" pitchFamily="34" charset="-122"/>
                          <a:ea typeface="微软雅黑" panose="020B0503020204020204" pitchFamily="34" charset="-122"/>
                        </a:rPr>
                        <a:t>T2</a:t>
                      </a:r>
                      <a:r>
                        <a:rPr lang="zh-CN" altLang="en-US" sz="1600">
                          <a:latin typeface="微软雅黑" panose="020B0503020204020204" pitchFamily="34" charset="-122"/>
                          <a:ea typeface="微软雅黑" panose="020B0503020204020204" pitchFamily="34" charset="-122"/>
                        </a:rPr>
                        <a:t>继续执行，这样就不会发生死锁。</a:t>
                      </a:r>
                    </a:p>
                  </a:txBody>
                  <a:tcPr/>
                </a:tc>
                <a:tc>
                  <a:txBody>
                    <a:bodyPr/>
                    <a:lstStyle/>
                    <a:p>
                      <a:pPr marL="285750" indent="-285750">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顺序封锁法是预先对数据对象规定一个封锁顺序，所有事务都按这个顺序实行封锁。</a:t>
                      </a:r>
                    </a:p>
                    <a:p>
                      <a:pPr marL="285750" indent="-285750">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例子：在</a:t>
                      </a:r>
                      <a:r>
                        <a:rPr lang="en-US" altLang="zh-CN" sz="1600">
                          <a:latin typeface="微软雅黑" panose="020B0503020204020204" pitchFamily="34" charset="-122"/>
                          <a:ea typeface="微软雅黑" panose="020B0503020204020204" pitchFamily="34" charset="-122"/>
                        </a:rPr>
                        <a:t>B</a:t>
                      </a:r>
                      <a:r>
                        <a:rPr lang="zh-CN" altLang="en-US" sz="1600">
                          <a:latin typeface="微软雅黑" panose="020B0503020204020204" pitchFamily="34" charset="-122"/>
                          <a:ea typeface="微软雅黑" panose="020B0503020204020204" pitchFamily="34" charset="-122"/>
                        </a:rPr>
                        <a:t>树结构的索引中，可规定封锁的顺序必须从根结点开始，然后是下一级的子结点，逐级封锁。</a:t>
                      </a:r>
                    </a:p>
                  </a:txBody>
                  <a:tcPr/>
                </a:tc>
                <a:extLst>
                  <a:ext uri="{0D108BD9-81ED-4DB2-BD59-A6C34878D82A}">
                    <a16:rowId xmlns:a16="http://schemas.microsoft.com/office/drawing/2014/main" val="2922589462"/>
                  </a:ext>
                </a:extLst>
              </a:tr>
              <a:tr h="886835">
                <a:tc>
                  <a:txBody>
                    <a:bodyPr/>
                    <a:lstStyle/>
                    <a:p>
                      <a:r>
                        <a:rPr lang="zh-CN" altLang="en-US" sz="1600" b="1">
                          <a:solidFill>
                            <a:srgbClr val="FF0000"/>
                          </a:solidFill>
                          <a:latin typeface="微软雅黑" panose="020B0503020204020204" pitchFamily="34" charset="-122"/>
                          <a:ea typeface="微软雅黑" panose="020B0503020204020204" pitchFamily="34" charset="-122"/>
                        </a:rPr>
                        <a:t>存在的问题：</a:t>
                      </a:r>
                      <a:endParaRPr lang="en-US" altLang="zh-CN" sz="1600" b="1">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降低了系统的并发度</a:t>
                      </a:r>
                    </a:p>
                    <a:p>
                      <a:pPr marL="285750" indent="-285750">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难于事先精确确定封锁对象</a:t>
                      </a:r>
                    </a:p>
                  </a:txBody>
                  <a:tcPr/>
                </a:tc>
                <a:tc>
                  <a:txBody>
                    <a:bodyPr/>
                    <a:lstStyle/>
                    <a:p>
                      <a:r>
                        <a:rPr lang="zh-CN" altLang="en-US" sz="1600" b="1">
                          <a:solidFill>
                            <a:srgbClr val="FF0000"/>
                          </a:solidFill>
                          <a:latin typeface="微软雅黑" panose="020B0503020204020204" pitchFamily="34" charset="-122"/>
                          <a:ea typeface="微软雅黑" panose="020B0503020204020204" pitchFamily="34" charset="-122"/>
                        </a:rPr>
                        <a:t>存在的问题：</a:t>
                      </a:r>
                      <a:endParaRPr lang="en-US" altLang="zh-CN" sz="1600" b="1">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维护成本高</a:t>
                      </a:r>
                    </a:p>
                    <a:p>
                      <a:pPr marL="285750" indent="-285750">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难于实现</a:t>
                      </a:r>
                    </a:p>
                  </a:txBody>
                  <a:tcPr/>
                </a:tc>
                <a:extLst>
                  <a:ext uri="{0D108BD9-81ED-4DB2-BD59-A6C34878D82A}">
                    <a16:rowId xmlns:a16="http://schemas.microsoft.com/office/drawing/2014/main" val="3322560355"/>
                  </a:ext>
                </a:extLst>
              </a:tr>
            </a:tbl>
          </a:graphicData>
        </a:graphic>
      </p:graphicFrame>
      <p:sp>
        <p:nvSpPr>
          <p:cNvPr id="6" name="矩形 5">
            <a:extLst>
              <a:ext uri="{FF2B5EF4-FFF2-40B4-BE49-F238E27FC236}">
                <a16:creationId xmlns:a16="http://schemas.microsoft.com/office/drawing/2014/main" id="{517E20C9-0A46-43FC-8504-12DBA3CAC031}"/>
              </a:ext>
            </a:extLst>
          </p:cNvPr>
          <p:cNvSpPr/>
          <p:nvPr/>
        </p:nvSpPr>
        <p:spPr>
          <a:xfrm>
            <a:off x="3710609" y="2700305"/>
            <a:ext cx="7315200" cy="400110"/>
          </a:xfrm>
          <a:prstGeom prst="rect">
            <a:avLst/>
          </a:prstGeom>
        </p:spPr>
        <p:txBody>
          <a:bodyPr wrap="square">
            <a:spAutoFit/>
          </a:bodyPr>
          <a:lstStyle/>
          <a:p>
            <a:r>
              <a:rPr lang="zh-CN" altLang="en-US" sz="2000" b="1">
                <a:solidFill>
                  <a:srgbClr val="FF0000"/>
                </a:solidFill>
                <a:latin typeface="微软雅黑" panose="020B0503020204020204" pitchFamily="34" charset="-122"/>
                <a:ea typeface="微软雅黑" panose="020B0503020204020204" pitchFamily="34" charset="-122"/>
              </a:rPr>
              <a:t>操作系统中广为采用的预防死锁的策略并不太适合数据库的特点</a:t>
            </a:r>
          </a:p>
        </p:txBody>
      </p:sp>
      <p:sp>
        <p:nvSpPr>
          <p:cNvPr id="7" name="箭头: 下 6">
            <a:extLst>
              <a:ext uri="{FF2B5EF4-FFF2-40B4-BE49-F238E27FC236}">
                <a16:creationId xmlns:a16="http://schemas.microsoft.com/office/drawing/2014/main" id="{ECDCFDA4-B166-42C7-98A8-AE99BB031EA4}"/>
              </a:ext>
            </a:extLst>
          </p:cNvPr>
          <p:cNvSpPr/>
          <p:nvPr/>
        </p:nvSpPr>
        <p:spPr>
          <a:xfrm>
            <a:off x="7086600" y="3124200"/>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7454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70CF5-0789-4930-A500-F086FC5EBD5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E7BFA89-D333-421B-B586-90B4BF3DBA33}"/>
              </a:ext>
            </a:extLst>
          </p:cNvPr>
          <p:cNvSpPr>
            <a:spLocks noGrp="1"/>
          </p:cNvSpPr>
          <p:nvPr>
            <p:ph idx="1"/>
          </p:nvPr>
        </p:nvSpPr>
        <p:spPr/>
        <p:txBody>
          <a:bodyPr/>
          <a:lstStyle/>
          <a:p>
            <a:r>
              <a:rPr lang="zh-CN" altLang="en-US" u="sng">
                <a:solidFill>
                  <a:srgbClr val="FF0000"/>
                </a:solidFill>
              </a:rPr>
              <a:t>诊断并解除死锁</a:t>
            </a:r>
            <a:r>
              <a:rPr lang="zh-CN" altLang="en-US">
                <a:solidFill>
                  <a:srgbClr val="0000FF"/>
                </a:solidFill>
              </a:rPr>
              <a:t>是</a:t>
            </a:r>
            <a:r>
              <a:rPr lang="en-US" altLang="zh-CN">
                <a:solidFill>
                  <a:srgbClr val="0000FF"/>
                </a:solidFill>
              </a:rPr>
              <a:t>DBMS</a:t>
            </a:r>
            <a:r>
              <a:rPr lang="zh-CN" altLang="en-US">
                <a:solidFill>
                  <a:srgbClr val="0000FF"/>
                </a:solidFill>
              </a:rPr>
              <a:t>普遍采用的方法</a:t>
            </a:r>
            <a:endParaRPr lang="en-US" altLang="zh-CN">
              <a:solidFill>
                <a:srgbClr val="0000FF"/>
              </a:solidFill>
            </a:endParaRPr>
          </a:p>
          <a:p>
            <a:pPr lvl="1"/>
            <a:r>
              <a:rPr lang="zh-CN" altLang="en-US">
                <a:solidFill>
                  <a:srgbClr val="0000FF"/>
                </a:solidFill>
              </a:rPr>
              <a:t>超时法</a:t>
            </a:r>
            <a:endParaRPr lang="en-US" altLang="zh-CN">
              <a:solidFill>
                <a:srgbClr val="0000FF"/>
              </a:solidFill>
            </a:endParaRPr>
          </a:p>
          <a:p>
            <a:pPr lvl="1"/>
            <a:r>
              <a:rPr lang="zh-CN" altLang="en-US">
                <a:solidFill>
                  <a:srgbClr val="0000FF"/>
                </a:solidFill>
              </a:rPr>
              <a:t>等待图法</a:t>
            </a:r>
            <a:endParaRPr lang="en-US" altLang="zh-CN">
              <a:solidFill>
                <a:srgbClr val="0000FF"/>
              </a:solidFill>
            </a:endParaRPr>
          </a:p>
        </p:txBody>
      </p:sp>
      <p:sp>
        <p:nvSpPr>
          <p:cNvPr id="4" name="灯片编号占位符 3">
            <a:extLst>
              <a:ext uri="{FF2B5EF4-FFF2-40B4-BE49-F238E27FC236}">
                <a16:creationId xmlns:a16="http://schemas.microsoft.com/office/drawing/2014/main" id="{2E1FD5E7-1AF3-4410-B51F-6BF34F7A23A6}"/>
              </a:ext>
            </a:extLst>
          </p:cNvPr>
          <p:cNvSpPr>
            <a:spLocks noGrp="1"/>
          </p:cNvSpPr>
          <p:nvPr>
            <p:ph type="sldNum" sz="quarter" idx="12"/>
          </p:nvPr>
        </p:nvSpPr>
        <p:spPr/>
        <p:txBody>
          <a:bodyPr/>
          <a:lstStyle/>
          <a:p>
            <a:fld id="{E63F6D5D-9733-4D44-9C56-AEFEDD5A4BA7}" type="slidenum">
              <a:rPr lang="en-US" smtClean="0"/>
              <a:pPr/>
              <a:t>31</a:t>
            </a:fld>
            <a:endParaRPr lang="en-US" dirty="0"/>
          </a:p>
        </p:txBody>
      </p:sp>
      <p:graphicFrame>
        <p:nvGraphicFramePr>
          <p:cNvPr id="5" name="表格 4">
            <a:extLst>
              <a:ext uri="{FF2B5EF4-FFF2-40B4-BE49-F238E27FC236}">
                <a16:creationId xmlns:a16="http://schemas.microsoft.com/office/drawing/2014/main" id="{50A8CF6C-2A42-4963-B259-2DE4F3AC51B1}"/>
              </a:ext>
            </a:extLst>
          </p:cNvPr>
          <p:cNvGraphicFramePr>
            <a:graphicFrameLocks noGrp="1"/>
          </p:cNvGraphicFramePr>
          <p:nvPr>
            <p:extLst>
              <p:ext uri="{D42A27DB-BD31-4B8C-83A1-F6EECF244321}">
                <p14:modId xmlns:p14="http://schemas.microsoft.com/office/powerpoint/2010/main" val="4015722137"/>
              </p:ext>
            </p:extLst>
          </p:nvPr>
        </p:nvGraphicFramePr>
        <p:xfrm>
          <a:off x="1194604" y="3429000"/>
          <a:ext cx="9829800" cy="2834640"/>
        </p:xfrm>
        <a:graphic>
          <a:graphicData uri="http://schemas.openxmlformats.org/drawingml/2006/table">
            <a:tbl>
              <a:tblPr firstRow="1" bandRow="1">
                <a:tableStyleId>{8A107856-5554-42FB-B03E-39F5DBC370BA}</a:tableStyleId>
              </a:tblPr>
              <a:tblGrid>
                <a:gridCol w="4343400">
                  <a:extLst>
                    <a:ext uri="{9D8B030D-6E8A-4147-A177-3AD203B41FA5}">
                      <a16:colId xmlns:a16="http://schemas.microsoft.com/office/drawing/2014/main" val="3778981095"/>
                    </a:ext>
                  </a:extLst>
                </a:gridCol>
                <a:gridCol w="5486400">
                  <a:extLst>
                    <a:ext uri="{9D8B030D-6E8A-4147-A177-3AD203B41FA5}">
                      <a16:colId xmlns:a16="http://schemas.microsoft.com/office/drawing/2014/main" val="3807212083"/>
                    </a:ext>
                  </a:extLst>
                </a:gridCol>
              </a:tblGrid>
              <a:tr h="393290">
                <a:tc>
                  <a:txBody>
                    <a:bodyPr/>
                    <a:lstStyle/>
                    <a:p>
                      <a:pPr algn="ctr"/>
                      <a:r>
                        <a:rPr lang="zh-CN" altLang="en-US" sz="2400">
                          <a:solidFill>
                            <a:srgbClr val="0000FF"/>
                          </a:solidFill>
                          <a:latin typeface="微软雅黑" panose="020B0503020204020204" pitchFamily="34" charset="-122"/>
                          <a:ea typeface="微软雅黑" panose="020B0503020204020204" pitchFamily="34" charset="-122"/>
                        </a:rPr>
                        <a:t>超时法</a:t>
                      </a:r>
                    </a:p>
                  </a:txBody>
                  <a:tcPr/>
                </a:tc>
                <a:tc>
                  <a:txBody>
                    <a:bodyPr/>
                    <a:lstStyle/>
                    <a:p>
                      <a:pPr algn="ctr"/>
                      <a:r>
                        <a:rPr lang="zh-CN" altLang="en-US" sz="2400">
                          <a:solidFill>
                            <a:srgbClr val="0000FF"/>
                          </a:solidFill>
                          <a:latin typeface="微软雅黑" panose="020B0503020204020204" pitchFamily="34" charset="-122"/>
                          <a:ea typeface="微软雅黑" panose="020B0503020204020204" pitchFamily="34" charset="-122"/>
                        </a:rPr>
                        <a:t>等待图法</a:t>
                      </a:r>
                    </a:p>
                  </a:txBody>
                  <a:tcPr/>
                </a:tc>
                <a:extLst>
                  <a:ext uri="{0D108BD9-81ED-4DB2-BD59-A6C34878D82A}">
                    <a16:rowId xmlns:a16="http://schemas.microsoft.com/office/drawing/2014/main" val="1444031133"/>
                  </a:ext>
                </a:extLst>
              </a:tr>
              <a:tr h="917677">
                <a:tc>
                  <a:txBody>
                    <a:bodyPr/>
                    <a:lstStyle/>
                    <a:p>
                      <a:pPr marL="285750" indent="-285750">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如果一个事务的等待时间超过了规定的时限，就认为发生了死锁</a:t>
                      </a:r>
                    </a:p>
                  </a:txBody>
                  <a:tcPr/>
                </a:tc>
                <a:tc>
                  <a:txBody>
                    <a:bodyPr/>
                    <a:lstStyle/>
                    <a:p>
                      <a:pPr marL="285750" indent="-285750">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用</a:t>
                      </a:r>
                      <a:r>
                        <a:rPr lang="zh-CN" altLang="en-US" sz="1600">
                          <a:solidFill>
                            <a:srgbClr val="FF0000"/>
                          </a:solidFill>
                          <a:latin typeface="微软雅黑" panose="020B0503020204020204" pitchFamily="34" charset="-122"/>
                          <a:ea typeface="微软雅黑" panose="020B0503020204020204" pitchFamily="34" charset="-122"/>
                        </a:rPr>
                        <a:t>事务等待图</a:t>
                      </a:r>
                      <a:r>
                        <a:rPr lang="zh-CN" altLang="en-US" sz="1600">
                          <a:latin typeface="微软雅黑" panose="020B0503020204020204" pitchFamily="34" charset="-122"/>
                          <a:ea typeface="微软雅黑" panose="020B0503020204020204" pitchFamily="34" charset="-122"/>
                        </a:rPr>
                        <a:t>动态反映所有事务的等待情况</a:t>
                      </a:r>
                      <a:endParaRPr lang="en-US" altLang="zh-CN" sz="16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并发控制子系统周期性地（比如每隔数秒）生成事务等待图，并进行检测。如果发现图中存在回路，则表示系统中出现了死锁</a:t>
                      </a:r>
                    </a:p>
                  </a:txBody>
                  <a:tcPr/>
                </a:tc>
                <a:extLst>
                  <a:ext uri="{0D108BD9-81ED-4DB2-BD59-A6C34878D82A}">
                    <a16:rowId xmlns:a16="http://schemas.microsoft.com/office/drawing/2014/main" val="2922589462"/>
                  </a:ext>
                </a:extLst>
              </a:tr>
              <a:tr h="1127432">
                <a:tc>
                  <a:txBody>
                    <a:bodyPr/>
                    <a:lstStyle/>
                    <a:p>
                      <a:r>
                        <a:rPr lang="zh-CN" altLang="en-US" sz="1600" b="1">
                          <a:solidFill>
                            <a:srgbClr val="FF0000"/>
                          </a:solidFill>
                          <a:latin typeface="微软雅黑" panose="020B0503020204020204" pitchFamily="34" charset="-122"/>
                          <a:ea typeface="微软雅黑" panose="020B0503020204020204" pitchFamily="34" charset="-122"/>
                        </a:rPr>
                        <a:t>优点：</a:t>
                      </a:r>
                      <a:endParaRPr lang="en-US" altLang="zh-CN" sz="1600" b="1">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实现简单</a:t>
                      </a:r>
                      <a:endParaRPr lang="en-US" altLang="zh-CN" sz="1600">
                        <a:latin typeface="微软雅黑" panose="020B0503020204020204" pitchFamily="34" charset="-122"/>
                        <a:ea typeface="微软雅黑" panose="020B0503020204020204" pitchFamily="34" charset="-122"/>
                      </a:endParaRPr>
                    </a:p>
                    <a:p>
                      <a:r>
                        <a:rPr lang="zh-CN" altLang="en-US" sz="1600" b="1">
                          <a:solidFill>
                            <a:srgbClr val="FF0000"/>
                          </a:solidFill>
                          <a:latin typeface="微软雅黑" panose="020B0503020204020204" pitchFamily="34" charset="-122"/>
                          <a:ea typeface="微软雅黑" panose="020B0503020204020204" pitchFamily="34" charset="-122"/>
                        </a:rPr>
                        <a:t>缺点：</a:t>
                      </a:r>
                      <a:endParaRPr lang="en-US" altLang="zh-CN" sz="1600" b="1">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可能误判</a:t>
                      </a:r>
                    </a:p>
                    <a:p>
                      <a:pPr marL="285750" indent="-285750">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若时限设置过长，死锁发生后不容易发现</a:t>
                      </a:r>
                    </a:p>
                  </a:txBody>
                  <a:tcPr/>
                </a:tc>
                <a:tc>
                  <a:txBody>
                    <a:bodyPr/>
                    <a:lstStyle/>
                    <a:p>
                      <a:r>
                        <a:rPr lang="zh-CN" altLang="en-US" sz="1600" b="1">
                          <a:solidFill>
                            <a:srgbClr val="FF0000"/>
                          </a:solidFill>
                          <a:latin typeface="微软雅黑" panose="020B0503020204020204" pitchFamily="34" charset="-122"/>
                          <a:ea typeface="微软雅黑" panose="020B0503020204020204" pitchFamily="34" charset="-122"/>
                        </a:rPr>
                        <a:t>解除死锁：</a:t>
                      </a:r>
                      <a:endParaRPr lang="en-US" altLang="zh-CN" sz="1600" b="1">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选择一个处理死锁代价最小的事务，将其撤消，释放此事务持有的所有的锁，使其它事务得以继续运行下去</a:t>
                      </a:r>
                    </a:p>
                  </a:txBody>
                  <a:tcPr/>
                </a:tc>
                <a:extLst>
                  <a:ext uri="{0D108BD9-81ED-4DB2-BD59-A6C34878D82A}">
                    <a16:rowId xmlns:a16="http://schemas.microsoft.com/office/drawing/2014/main" val="3322560355"/>
                  </a:ext>
                </a:extLst>
              </a:tr>
            </a:tbl>
          </a:graphicData>
        </a:graphic>
      </p:graphicFrame>
      <p:graphicFrame>
        <p:nvGraphicFramePr>
          <p:cNvPr id="6" name="Object 4">
            <a:extLst>
              <a:ext uri="{FF2B5EF4-FFF2-40B4-BE49-F238E27FC236}">
                <a16:creationId xmlns:a16="http://schemas.microsoft.com/office/drawing/2014/main" id="{15F46792-78E5-4D3A-9986-63B1526CDCC5}"/>
              </a:ext>
            </a:extLst>
          </p:cNvPr>
          <p:cNvGraphicFramePr>
            <a:graphicFrameLocks noChangeAspect="1"/>
          </p:cNvGraphicFramePr>
          <p:nvPr>
            <p:extLst>
              <p:ext uri="{D42A27DB-BD31-4B8C-83A1-F6EECF244321}">
                <p14:modId xmlns:p14="http://schemas.microsoft.com/office/powerpoint/2010/main" val="869860623"/>
              </p:ext>
            </p:extLst>
          </p:nvPr>
        </p:nvGraphicFramePr>
        <p:xfrm>
          <a:off x="6109504" y="1781748"/>
          <a:ext cx="4084062" cy="1447800"/>
        </p:xfrm>
        <a:graphic>
          <a:graphicData uri="http://schemas.openxmlformats.org/presentationml/2006/ole">
            <mc:AlternateContent xmlns:mc="http://schemas.openxmlformats.org/markup-compatibility/2006">
              <mc:Choice xmlns:v="urn:schemas-microsoft-com:vml" Requires="v">
                <p:oleObj spid="_x0000_s2276" name="Picture" r:id="rId3" imgW="2246376" imgH="713232" progId="Word.Picture.8">
                  <p:embed/>
                </p:oleObj>
              </mc:Choice>
              <mc:Fallback>
                <p:oleObj name="Picture" r:id="rId3" imgW="2246376" imgH="713232" progId="Word.Picture.8">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9504" y="1781748"/>
                        <a:ext cx="4084062" cy="1447800"/>
                      </a:xfrm>
                      <a:prstGeom prst="rect">
                        <a:avLst/>
                      </a:prstGeom>
                      <a:noFill/>
                      <a:ln>
                        <a:noFill/>
                      </a:ln>
                    </p:spPr>
                  </p:pic>
                </p:oleObj>
              </mc:Fallback>
            </mc:AlternateContent>
          </a:graphicData>
        </a:graphic>
      </p:graphicFrame>
      <p:sp>
        <p:nvSpPr>
          <p:cNvPr id="7" name="Text Box 5">
            <a:extLst>
              <a:ext uri="{FF2B5EF4-FFF2-40B4-BE49-F238E27FC236}">
                <a16:creationId xmlns:a16="http://schemas.microsoft.com/office/drawing/2014/main" id="{53E3D38D-A828-47A8-AD91-1BB25B75AAE6}"/>
              </a:ext>
            </a:extLst>
          </p:cNvPr>
          <p:cNvSpPr txBox="1">
            <a:spLocks noChangeArrowheads="1"/>
          </p:cNvSpPr>
          <p:nvPr/>
        </p:nvSpPr>
        <p:spPr bwMode="auto">
          <a:xfrm>
            <a:off x="7086600" y="2800710"/>
            <a:ext cx="17263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SzPct val="100000"/>
              <a:buFont typeface="Wingdings" pitchFamily="2" charset="2"/>
              <a:buNone/>
            </a:pPr>
            <a:r>
              <a:rPr lang="zh-CN" altLang="zh-CN" sz="2400" dirty="0">
                <a:solidFill>
                  <a:srgbClr val="FF0000"/>
                </a:solidFill>
                <a:latin typeface="微软雅黑" panose="020B0503020204020204" pitchFamily="34" charset="-122"/>
                <a:ea typeface="微软雅黑" panose="020B0503020204020204" pitchFamily="34" charset="-122"/>
              </a:rPr>
              <a:t>事务等待图</a:t>
            </a:r>
          </a:p>
        </p:txBody>
      </p:sp>
    </p:spTree>
    <p:extLst>
      <p:ext uri="{BB962C8B-B14F-4D97-AF65-F5344CB8AC3E}">
        <p14:creationId xmlns:p14="http://schemas.microsoft.com/office/powerpoint/2010/main" val="4272055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84995-ADAC-4521-9122-C6038053C874}"/>
              </a:ext>
            </a:extLst>
          </p:cNvPr>
          <p:cNvSpPr>
            <a:spLocks noGrp="1"/>
          </p:cNvSpPr>
          <p:nvPr>
            <p:ph type="title"/>
          </p:nvPr>
        </p:nvSpPr>
        <p:spPr/>
        <p:txBody>
          <a:bodyPr/>
          <a:lstStyle/>
          <a:p>
            <a:r>
              <a:rPr lang="zh-CN" altLang="en-US" b="1"/>
              <a:t>大纲</a:t>
            </a:r>
          </a:p>
        </p:txBody>
      </p:sp>
      <p:sp>
        <p:nvSpPr>
          <p:cNvPr id="4" name="灯片编号占位符 3">
            <a:extLst>
              <a:ext uri="{FF2B5EF4-FFF2-40B4-BE49-F238E27FC236}">
                <a16:creationId xmlns:a16="http://schemas.microsoft.com/office/drawing/2014/main" id="{03E7E565-BE02-45E8-AA17-D5A85A045138}"/>
              </a:ext>
            </a:extLst>
          </p:cNvPr>
          <p:cNvSpPr>
            <a:spLocks noGrp="1"/>
          </p:cNvSpPr>
          <p:nvPr>
            <p:ph type="sldNum" sz="quarter" idx="12"/>
          </p:nvPr>
        </p:nvSpPr>
        <p:spPr/>
        <p:txBody>
          <a:bodyPr/>
          <a:lstStyle/>
          <a:p>
            <a:fld id="{E63F6D5D-9733-4D44-9C56-AEFEDD5A4BA7}" type="slidenum">
              <a:rPr lang="en-US" smtClean="0"/>
              <a:pPr/>
              <a:t>32</a:t>
            </a:fld>
            <a:endParaRPr lang="en-US" dirty="0"/>
          </a:p>
        </p:txBody>
      </p:sp>
      <p:sp>
        <p:nvSpPr>
          <p:cNvPr id="5" name="内容占位符 4">
            <a:extLst>
              <a:ext uri="{FF2B5EF4-FFF2-40B4-BE49-F238E27FC236}">
                <a16:creationId xmlns:a16="http://schemas.microsoft.com/office/drawing/2014/main" id="{8735FBAC-2E82-4C85-971F-90B34C288A7E}"/>
              </a:ext>
            </a:extLst>
          </p:cNvPr>
          <p:cNvSpPr>
            <a:spLocks noGrp="1"/>
          </p:cNvSpPr>
          <p:nvPr>
            <p:ph idx="1"/>
          </p:nvPr>
        </p:nvSpPr>
        <p:spPr/>
        <p:txBody>
          <a:bodyPr>
            <a:normAutofit/>
          </a:bodyPr>
          <a:lstStyle/>
          <a:p>
            <a:pPr>
              <a:lnSpc>
                <a:spcPct val="100000"/>
              </a:lnSpc>
            </a:pPr>
            <a:r>
              <a:rPr lang="zh-CN" altLang="en-US" b="1">
                <a:solidFill>
                  <a:schemeClr val="bg2">
                    <a:lumMod val="90000"/>
                  </a:schemeClr>
                </a:solidFill>
              </a:rPr>
              <a:t>背景</a:t>
            </a:r>
            <a:endParaRPr lang="en-US" altLang="zh-CN" b="1">
              <a:solidFill>
                <a:schemeClr val="bg2">
                  <a:lumMod val="90000"/>
                </a:schemeClr>
              </a:solidFill>
            </a:endParaRPr>
          </a:p>
          <a:p>
            <a:pPr>
              <a:lnSpc>
                <a:spcPct val="100000"/>
              </a:lnSpc>
            </a:pPr>
            <a:r>
              <a:rPr lang="zh-CN" altLang="en-US" b="1">
                <a:solidFill>
                  <a:schemeClr val="bg2">
                    <a:lumMod val="90000"/>
                  </a:schemeClr>
                </a:solidFill>
              </a:rPr>
              <a:t>并发控制概述</a:t>
            </a:r>
            <a:endParaRPr lang="en-US" altLang="zh-CN" b="1">
              <a:solidFill>
                <a:schemeClr val="bg2">
                  <a:lumMod val="90000"/>
                </a:schemeClr>
              </a:solidFill>
            </a:endParaRPr>
          </a:p>
          <a:p>
            <a:pPr>
              <a:lnSpc>
                <a:spcPct val="100000"/>
              </a:lnSpc>
            </a:pPr>
            <a:r>
              <a:rPr lang="zh-CN" altLang="en-US" b="1">
                <a:solidFill>
                  <a:schemeClr val="bg2">
                    <a:lumMod val="90000"/>
                  </a:schemeClr>
                </a:solidFill>
              </a:rPr>
              <a:t>封锁</a:t>
            </a:r>
            <a:endParaRPr lang="en-US" altLang="zh-CN" b="1">
              <a:solidFill>
                <a:schemeClr val="bg2">
                  <a:lumMod val="90000"/>
                </a:schemeClr>
              </a:solidFill>
            </a:endParaRPr>
          </a:p>
          <a:p>
            <a:pPr>
              <a:lnSpc>
                <a:spcPct val="100000"/>
              </a:lnSpc>
            </a:pPr>
            <a:r>
              <a:rPr lang="zh-CN" altLang="en-US" b="1">
                <a:solidFill>
                  <a:schemeClr val="bg2">
                    <a:lumMod val="90000"/>
                  </a:schemeClr>
                </a:solidFill>
              </a:rPr>
              <a:t>封锁协议</a:t>
            </a:r>
            <a:endParaRPr lang="en-US" altLang="zh-CN" b="1">
              <a:solidFill>
                <a:schemeClr val="bg2">
                  <a:lumMod val="90000"/>
                </a:schemeClr>
              </a:solidFill>
            </a:endParaRPr>
          </a:p>
          <a:p>
            <a:pPr>
              <a:lnSpc>
                <a:spcPct val="100000"/>
              </a:lnSpc>
            </a:pPr>
            <a:r>
              <a:rPr lang="zh-CN" altLang="en-US" b="1">
                <a:solidFill>
                  <a:schemeClr val="bg2">
                    <a:lumMod val="90000"/>
                  </a:schemeClr>
                </a:solidFill>
              </a:rPr>
              <a:t>活锁和死锁</a:t>
            </a:r>
            <a:endParaRPr lang="en-US" altLang="zh-CN" b="1">
              <a:solidFill>
                <a:schemeClr val="bg2">
                  <a:lumMod val="90000"/>
                </a:schemeClr>
              </a:solidFill>
            </a:endParaRPr>
          </a:p>
          <a:p>
            <a:pPr>
              <a:lnSpc>
                <a:spcPct val="100000"/>
              </a:lnSpc>
            </a:pPr>
            <a:r>
              <a:rPr lang="zh-CN" altLang="en-US" b="1">
                <a:solidFill>
                  <a:srgbClr val="FF0000"/>
                </a:solidFill>
              </a:rPr>
              <a:t>并发调度的可串行性</a:t>
            </a:r>
            <a:endParaRPr lang="en-US" altLang="zh-CN" b="1">
              <a:solidFill>
                <a:srgbClr val="FF0000"/>
              </a:solidFill>
            </a:endParaRPr>
          </a:p>
          <a:p>
            <a:pPr>
              <a:lnSpc>
                <a:spcPct val="100000"/>
              </a:lnSpc>
            </a:pPr>
            <a:r>
              <a:rPr lang="zh-CN" altLang="en-US" b="1">
                <a:solidFill>
                  <a:schemeClr val="bg2">
                    <a:lumMod val="90000"/>
                  </a:schemeClr>
                </a:solidFill>
              </a:rPr>
              <a:t>两段锁协议</a:t>
            </a:r>
            <a:endParaRPr lang="en-US" altLang="zh-CN" b="1">
              <a:solidFill>
                <a:schemeClr val="bg2">
                  <a:lumMod val="90000"/>
                </a:schemeClr>
              </a:solidFill>
            </a:endParaRPr>
          </a:p>
          <a:p>
            <a:pPr>
              <a:lnSpc>
                <a:spcPct val="100000"/>
              </a:lnSpc>
            </a:pPr>
            <a:r>
              <a:rPr lang="zh-CN" altLang="en-US" b="1">
                <a:solidFill>
                  <a:schemeClr val="bg2">
                    <a:lumMod val="90000"/>
                  </a:schemeClr>
                </a:solidFill>
              </a:rPr>
              <a:t>封锁的粒度</a:t>
            </a:r>
            <a:endParaRPr lang="en-US" altLang="zh-CN" b="1">
              <a:solidFill>
                <a:schemeClr val="bg2">
                  <a:lumMod val="90000"/>
                </a:schemeClr>
              </a:solidFill>
            </a:endParaRPr>
          </a:p>
          <a:p>
            <a:pPr>
              <a:lnSpc>
                <a:spcPct val="100000"/>
              </a:lnSpc>
            </a:pPr>
            <a:r>
              <a:rPr lang="zh-CN" altLang="en-US" b="1">
                <a:solidFill>
                  <a:schemeClr val="bg2">
                    <a:lumMod val="90000"/>
                  </a:schemeClr>
                </a:solidFill>
              </a:rPr>
              <a:t>本章小结</a:t>
            </a:r>
          </a:p>
        </p:txBody>
      </p:sp>
    </p:spTree>
    <p:extLst>
      <p:ext uri="{BB962C8B-B14F-4D97-AF65-F5344CB8AC3E}">
        <p14:creationId xmlns:p14="http://schemas.microsoft.com/office/powerpoint/2010/main" val="4112464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305AF-8955-4B08-A622-BBFC0B9D5EB7}"/>
              </a:ext>
            </a:extLst>
          </p:cNvPr>
          <p:cNvSpPr>
            <a:spLocks noGrp="1"/>
          </p:cNvSpPr>
          <p:nvPr>
            <p:ph type="title"/>
          </p:nvPr>
        </p:nvSpPr>
        <p:spPr/>
        <p:txBody>
          <a:bodyPr/>
          <a:lstStyle/>
          <a:p>
            <a:r>
              <a:rPr lang="zh-CN" altLang="en-US"/>
              <a:t>并发调度的可串行性</a:t>
            </a:r>
          </a:p>
        </p:txBody>
      </p:sp>
      <p:sp>
        <p:nvSpPr>
          <p:cNvPr id="3" name="内容占位符 2">
            <a:extLst>
              <a:ext uri="{FF2B5EF4-FFF2-40B4-BE49-F238E27FC236}">
                <a16:creationId xmlns:a16="http://schemas.microsoft.com/office/drawing/2014/main" id="{DBD7729F-192F-4C6E-9FCF-4DADC204502F}"/>
              </a:ext>
            </a:extLst>
          </p:cNvPr>
          <p:cNvSpPr>
            <a:spLocks noGrp="1"/>
          </p:cNvSpPr>
          <p:nvPr>
            <p:ph idx="1"/>
          </p:nvPr>
        </p:nvSpPr>
        <p:spPr/>
        <p:txBody>
          <a:bodyPr>
            <a:normAutofit fontScale="92500"/>
          </a:bodyPr>
          <a:lstStyle/>
          <a:p>
            <a:r>
              <a:rPr lang="zh-CN" altLang="en-US"/>
              <a:t>数据库管理系统对并发事务不同的调度可能会产生不同的结果。</a:t>
            </a:r>
            <a:endParaRPr lang="en-US" altLang="zh-CN"/>
          </a:p>
          <a:p>
            <a:endParaRPr lang="zh-CN" altLang="en-US" sz="1000"/>
          </a:p>
          <a:p>
            <a:r>
              <a:rPr lang="zh-CN" altLang="en-US">
                <a:solidFill>
                  <a:srgbClr val="FF0000"/>
                </a:solidFill>
              </a:rPr>
              <a:t>什么调度是正确的？</a:t>
            </a:r>
            <a:endParaRPr lang="en-US" altLang="zh-CN">
              <a:solidFill>
                <a:srgbClr val="FF0000"/>
              </a:solidFill>
            </a:endParaRPr>
          </a:p>
          <a:p>
            <a:pPr lvl="1"/>
            <a:r>
              <a:rPr lang="zh-CN" altLang="en-US" sz="2600">
                <a:solidFill>
                  <a:srgbClr val="0000FF"/>
                </a:solidFill>
              </a:rPr>
              <a:t>串行调度</a:t>
            </a:r>
            <a:endParaRPr lang="en-US" altLang="zh-CN" sz="2600">
              <a:solidFill>
                <a:srgbClr val="0000FF"/>
              </a:solidFill>
            </a:endParaRPr>
          </a:p>
          <a:p>
            <a:pPr lvl="1"/>
            <a:r>
              <a:rPr lang="zh-CN" altLang="en-US" sz="2600">
                <a:solidFill>
                  <a:srgbClr val="0000FF"/>
                </a:solidFill>
              </a:rPr>
              <a:t>可串行化调度</a:t>
            </a:r>
            <a:endParaRPr lang="en-US" altLang="zh-CN" sz="2600">
              <a:solidFill>
                <a:srgbClr val="0000FF"/>
              </a:solidFill>
            </a:endParaRPr>
          </a:p>
          <a:p>
            <a:pPr lvl="1"/>
            <a:endParaRPr lang="en-US" altLang="zh-CN" sz="1000">
              <a:solidFill>
                <a:srgbClr val="0000FF"/>
              </a:solidFill>
            </a:endParaRPr>
          </a:p>
          <a:p>
            <a:r>
              <a:rPr lang="zh-CN" altLang="en-US" u="sng">
                <a:solidFill>
                  <a:srgbClr val="FF0000"/>
                </a:solidFill>
              </a:rPr>
              <a:t>可串行化</a:t>
            </a:r>
            <a:r>
              <a:rPr lang="en-US" altLang="zh-CN" u="sng">
                <a:solidFill>
                  <a:srgbClr val="FF0000"/>
                </a:solidFill>
              </a:rPr>
              <a:t>(serializable)</a:t>
            </a:r>
            <a:r>
              <a:rPr lang="zh-CN" altLang="en-US" u="sng">
                <a:solidFill>
                  <a:srgbClr val="FF0000"/>
                </a:solidFill>
              </a:rPr>
              <a:t>调度</a:t>
            </a:r>
            <a:endParaRPr lang="en-US" altLang="zh-CN">
              <a:solidFill>
                <a:srgbClr val="0000FF"/>
              </a:solidFill>
            </a:endParaRPr>
          </a:p>
          <a:p>
            <a:pPr lvl="1"/>
            <a:r>
              <a:rPr lang="zh-CN" altLang="en-US" sz="2600">
                <a:solidFill>
                  <a:srgbClr val="0000FF"/>
                </a:solidFill>
              </a:rPr>
              <a:t>多个事务的并发执行是正确的，当且仅当其结果</a:t>
            </a:r>
            <a:r>
              <a:rPr lang="zh-CN" altLang="en-US" sz="2600"/>
              <a:t>与</a:t>
            </a:r>
            <a:r>
              <a:rPr lang="zh-CN" altLang="en-US" sz="2600">
                <a:solidFill>
                  <a:srgbClr val="0000FF"/>
                </a:solidFill>
              </a:rPr>
              <a:t>按</a:t>
            </a:r>
            <a:r>
              <a:rPr lang="zh-CN" altLang="en-US" sz="2600">
                <a:solidFill>
                  <a:srgbClr val="FF0000"/>
                </a:solidFill>
              </a:rPr>
              <a:t>某一次序串行</a:t>
            </a:r>
            <a:r>
              <a:rPr lang="zh-CN" altLang="en-US" sz="2600">
                <a:solidFill>
                  <a:srgbClr val="0000FF"/>
                </a:solidFill>
              </a:rPr>
              <a:t>地执行这些事务时的结果相同</a:t>
            </a:r>
            <a:r>
              <a:rPr lang="zh-CN" altLang="en-US" sz="2600"/>
              <a:t>，称这种调度策略为</a:t>
            </a:r>
            <a:r>
              <a:rPr lang="zh-CN" altLang="en-US" sz="2600">
                <a:solidFill>
                  <a:srgbClr val="0000FF"/>
                </a:solidFill>
              </a:rPr>
              <a:t>可串行化</a:t>
            </a:r>
            <a:r>
              <a:rPr lang="en-US" altLang="zh-CN" sz="2600">
                <a:solidFill>
                  <a:srgbClr val="0000FF"/>
                </a:solidFill>
              </a:rPr>
              <a:t>(serializable)</a:t>
            </a:r>
            <a:r>
              <a:rPr lang="zh-CN" altLang="en-US" sz="2600">
                <a:solidFill>
                  <a:srgbClr val="0000FF"/>
                </a:solidFill>
              </a:rPr>
              <a:t>调度。</a:t>
            </a:r>
            <a:endParaRPr lang="en-US" altLang="zh-CN" sz="2600">
              <a:solidFill>
                <a:srgbClr val="0000FF"/>
              </a:solidFill>
            </a:endParaRPr>
          </a:p>
          <a:p>
            <a:pPr lvl="1"/>
            <a:endParaRPr lang="en-US" altLang="zh-CN" sz="1100">
              <a:solidFill>
                <a:srgbClr val="0000FF"/>
              </a:solidFill>
            </a:endParaRPr>
          </a:p>
          <a:p>
            <a:r>
              <a:rPr lang="zh-CN" altLang="en-US">
                <a:solidFill>
                  <a:srgbClr val="0000FF"/>
                </a:solidFill>
              </a:rPr>
              <a:t>可串行性</a:t>
            </a:r>
            <a:r>
              <a:rPr lang="en-US" altLang="zh-CN">
                <a:solidFill>
                  <a:srgbClr val="0000FF"/>
                </a:solidFill>
              </a:rPr>
              <a:t>(serializability)</a:t>
            </a:r>
            <a:r>
              <a:rPr lang="zh-CN" altLang="en-US">
                <a:solidFill>
                  <a:srgbClr val="0000FF"/>
                </a:solidFill>
              </a:rPr>
              <a:t>是并发事务正确调度的准则。</a:t>
            </a:r>
            <a:endParaRPr lang="en-US" altLang="zh-CN">
              <a:solidFill>
                <a:srgbClr val="0000FF"/>
              </a:solidFill>
            </a:endParaRPr>
          </a:p>
          <a:p>
            <a:pPr lvl="1"/>
            <a:r>
              <a:rPr lang="zh-CN" altLang="en-US" sz="2600"/>
              <a:t>一个给定的并发调度，当且仅当它是可串行化的，才认为是正确调度 </a:t>
            </a:r>
            <a:endParaRPr lang="en-US" altLang="zh-CN" sz="2600"/>
          </a:p>
        </p:txBody>
      </p:sp>
      <p:sp>
        <p:nvSpPr>
          <p:cNvPr id="4" name="灯片编号占位符 3">
            <a:extLst>
              <a:ext uri="{FF2B5EF4-FFF2-40B4-BE49-F238E27FC236}">
                <a16:creationId xmlns:a16="http://schemas.microsoft.com/office/drawing/2014/main" id="{2509F96A-184E-46FE-B63D-8D2C654A2961}"/>
              </a:ext>
            </a:extLst>
          </p:cNvPr>
          <p:cNvSpPr>
            <a:spLocks noGrp="1"/>
          </p:cNvSpPr>
          <p:nvPr>
            <p:ph type="sldNum" sz="quarter" idx="12"/>
          </p:nvPr>
        </p:nvSpPr>
        <p:spPr/>
        <p:txBody>
          <a:bodyPr/>
          <a:lstStyle/>
          <a:p>
            <a:fld id="{E63F6D5D-9733-4D44-9C56-AEFEDD5A4BA7}" type="slidenum">
              <a:rPr lang="en-US" smtClean="0"/>
              <a:pPr/>
              <a:t>33</a:t>
            </a:fld>
            <a:endParaRPr lang="en-US" dirty="0"/>
          </a:p>
        </p:txBody>
      </p:sp>
    </p:spTree>
    <p:extLst>
      <p:ext uri="{BB962C8B-B14F-4D97-AF65-F5344CB8AC3E}">
        <p14:creationId xmlns:p14="http://schemas.microsoft.com/office/powerpoint/2010/main" val="811405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627C30-3E11-451A-9B64-5100C93E232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173A382-096E-479E-BDE5-9E771BB5E588}"/>
              </a:ext>
            </a:extLst>
          </p:cNvPr>
          <p:cNvSpPr>
            <a:spLocks noGrp="1"/>
          </p:cNvSpPr>
          <p:nvPr>
            <p:ph idx="1"/>
          </p:nvPr>
        </p:nvSpPr>
        <p:spPr/>
        <p:txBody>
          <a:bodyPr/>
          <a:lstStyle/>
          <a:p>
            <a:pPr marL="0" indent="0">
              <a:buNone/>
            </a:pPr>
            <a:r>
              <a:rPr lang="en-US" altLang="zh-CN">
                <a:solidFill>
                  <a:srgbClr val="C00000"/>
                </a:solidFill>
              </a:rPr>
              <a:t>[</a:t>
            </a:r>
            <a:r>
              <a:rPr lang="zh-CN" altLang="en-US">
                <a:solidFill>
                  <a:srgbClr val="C00000"/>
                </a:solidFill>
              </a:rPr>
              <a:t>例</a:t>
            </a:r>
            <a:r>
              <a:rPr lang="en-US" altLang="zh-CN">
                <a:solidFill>
                  <a:srgbClr val="C00000"/>
                </a:solidFill>
              </a:rPr>
              <a:t>11.2] </a:t>
            </a:r>
            <a:r>
              <a:rPr lang="zh-CN" altLang="en-US"/>
              <a:t>现在有两个事务，分别包含下列操作：</a:t>
            </a:r>
            <a:endParaRPr lang="en-US" altLang="zh-CN"/>
          </a:p>
          <a:p>
            <a:pPr lvl="2"/>
            <a:r>
              <a:rPr lang="zh-CN" altLang="en-US">
                <a:solidFill>
                  <a:srgbClr val="0000FF"/>
                </a:solidFill>
              </a:rPr>
              <a:t>事务</a:t>
            </a:r>
            <a:r>
              <a:rPr lang="en-US" altLang="zh-CN">
                <a:solidFill>
                  <a:srgbClr val="0000FF"/>
                </a:solidFill>
              </a:rPr>
              <a:t>T1</a:t>
            </a:r>
            <a:r>
              <a:rPr lang="zh-CN" altLang="en-US">
                <a:solidFill>
                  <a:srgbClr val="0000FF"/>
                </a:solidFill>
              </a:rPr>
              <a:t>：读</a:t>
            </a:r>
            <a:r>
              <a:rPr lang="en-US" altLang="zh-CN">
                <a:solidFill>
                  <a:srgbClr val="0000FF"/>
                </a:solidFill>
              </a:rPr>
              <a:t>B</a:t>
            </a:r>
            <a:r>
              <a:rPr lang="zh-CN" altLang="en-US">
                <a:solidFill>
                  <a:srgbClr val="0000FF"/>
                </a:solidFill>
              </a:rPr>
              <a:t>；</a:t>
            </a:r>
            <a:r>
              <a:rPr lang="en-US" altLang="zh-CN">
                <a:solidFill>
                  <a:srgbClr val="0000FF"/>
                </a:solidFill>
              </a:rPr>
              <a:t>A=B+1</a:t>
            </a:r>
            <a:r>
              <a:rPr lang="zh-CN" altLang="en-US">
                <a:solidFill>
                  <a:srgbClr val="0000FF"/>
                </a:solidFill>
              </a:rPr>
              <a:t>；写回</a:t>
            </a:r>
            <a:r>
              <a:rPr lang="en-US" altLang="zh-CN">
                <a:solidFill>
                  <a:srgbClr val="0000FF"/>
                </a:solidFill>
              </a:rPr>
              <a:t>A</a:t>
            </a:r>
          </a:p>
          <a:p>
            <a:pPr lvl="2"/>
            <a:r>
              <a:rPr lang="zh-CN" altLang="en-US">
                <a:solidFill>
                  <a:srgbClr val="0000FF"/>
                </a:solidFill>
              </a:rPr>
              <a:t>事务</a:t>
            </a:r>
            <a:r>
              <a:rPr lang="en-US" altLang="zh-CN">
                <a:solidFill>
                  <a:srgbClr val="0000FF"/>
                </a:solidFill>
              </a:rPr>
              <a:t>T2</a:t>
            </a:r>
            <a:r>
              <a:rPr lang="zh-CN" altLang="en-US">
                <a:solidFill>
                  <a:srgbClr val="0000FF"/>
                </a:solidFill>
              </a:rPr>
              <a:t>：读</a:t>
            </a:r>
            <a:r>
              <a:rPr lang="en-US" altLang="zh-CN">
                <a:solidFill>
                  <a:srgbClr val="0000FF"/>
                </a:solidFill>
              </a:rPr>
              <a:t>A</a:t>
            </a:r>
            <a:r>
              <a:rPr lang="zh-CN" altLang="en-US">
                <a:solidFill>
                  <a:srgbClr val="0000FF"/>
                </a:solidFill>
              </a:rPr>
              <a:t>；</a:t>
            </a:r>
            <a:r>
              <a:rPr lang="en-US" altLang="zh-CN">
                <a:solidFill>
                  <a:srgbClr val="0000FF"/>
                </a:solidFill>
              </a:rPr>
              <a:t>B=A+1</a:t>
            </a:r>
            <a:r>
              <a:rPr lang="zh-CN" altLang="en-US">
                <a:solidFill>
                  <a:srgbClr val="0000FF"/>
                </a:solidFill>
              </a:rPr>
              <a:t>；写回</a:t>
            </a:r>
            <a:r>
              <a:rPr lang="en-US" altLang="zh-CN">
                <a:solidFill>
                  <a:srgbClr val="0000FF"/>
                </a:solidFill>
              </a:rPr>
              <a:t>B</a:t>
            </a:r>
          </a:p>
          <a:p>
            <a:pPr marL="357187" lvl="1" indent="0">
              <a:buNone/>
            </a:pPr>
            <a:r>
              <a:rPr lang="zh-CN" altLang="en-US" sz="2400">
                <a:solidFill>
                  <a:srgbClr val="990033"/>
                </a:solidFill>
              </a:rPr>
              <a:t>假设</a:t>
            </a:r>
            <a:r>
              <a:rPr lang="en-US" altLang="zh-CN" sz="2400">
                <a:solidFill>
                  <a:srgbClr val="990033"/>
                </a:solidFill>
              </a:rPr>
              <a:t>A</a:t>
            </a:r>
            <a:r>
              <a:rPr lang="zh-CN" altLang="en-US" sz="2400">
                <a:solidFill>
                  <a:srgbClr val="990033"/>
                </a:solidFill>
              </a:rPr>
              <a:t>、</a:t>
            </a:r>
            <a:r>
              <a:rPr lang="en-US" altLang="zh-CN" sz="2400">
                <a:solidFill>
                  <a:srgbClr val="990033"/>
                </a:solidFill>
              </a:rPr>
              <a:t>B</a:t>
            </a:r>
            <a:r>
              <a:rPr lang="zh-CN" altLang="en-US" sz="2400">
                <a:solidFill>
                  <a:srgbClr val="990033"/>
                </a:solidFill>
              </a:rPr>
              <a:t>的初值均为</a:t>
            </a:r>
            <a:r>
              <a:rPr lang="en-US" altLang="zh-CN" sz="2400">
                <a:solidFill>
                  <a:srgbClr val="990033"/>
                </a:solidFill>
              </a:rPr>
              <a:t>2</a:t>
            </a:r>
            <a:r>
              <a:rPr lang="zh-CN" altLang="en-US" sz="2400">
                <a:solidFill>
                  <a:srgbClr val="990033"/>
                </a:solidFill>
              </a:rPr>
              <a:t>。按</a:t>
            </a:r>
            <a:r>
              <a:rPr lang="en-US" altLang="zh-CN" sz="2400">
                <a:solidFill>
                  <a:srgbClr val="990033"/>
                </a:solidFill>
              </a:rPr>
              <a:t>T1</a:t>
            </a:r>
            <a:r>
              <a:rPr lang="en-US" altLang="zh-CN" sz="2400">
                <a:solidFill>
                  <a:srgbClr val="990033"/>
                </a:solidFill>
                <a:latin typeface="Cambria Math" panose="02040503050406030204" pitchFamily="18" charset="0"/>
                <a:ea typeface="Cambria Math" panose="02040503050406030204" pitchFamily="18" charset="0"/>
              </a:rPr>
              <a:t>→</a:t>
            </a:r>
            <a:r>
              <a:rPr lang="en-US" altLang="zh-CN" sz="2400">
                <a:solidFill>
                  <a:srgbClr val="990033"/>
                </a:solidFill>
              </a:rPr>
              <a:t>T2</a:t>
            </a:r>
            <a:r>
              <a:rPr lang="zh-CN" altLang="en-US" sz="2400">
                <a:solidFill>
                  <a:srgbClr val="990033"/>
                </a:solidFill>
              </a:rPr>
              <a:t>次序执行结果为</a:t>
            </a:r>
            <a:r>
              <a:rPr lang="en-US" altLang="zh-CN" sz="2400">
                <a:solidFill>
                  <a:srgbClr val="990033"/>
                </a:solidFill>
              </a:rPr>
              <a:t>A=3</a:t>
            </a:r>
            <a:r>
              <a:rPr lang="zh-CN" altLang="en-US" sz="2400">
                <a:solidFill>
                  <a:srgbClr val="990033"/>
                </a:solidFill>
              </a:rPr>
              <a:t>，</a:t>
            </a:r>
            <a:r>
              <a:rPr lang="en-US" altLang="zh-CN" sz="2400">
                <a:solidFill>
                  <a:srgbClr val="990033"/>
                </a:solidFill>
              </a:rPr>
              <a:t>B=4</a:t>
            </a:r>
            <a:r>
              <a:rPr lang="zh-CN" altLang="en-US" sz="2400">
                <a:solidFill>
                  <a:srgbClr val="990033"/>
                </a:solidFill>
              </a:rPr>
              <a:t>；按</a:t>
            </a:r>
            <a:r>
              <a:rPr lang="en-US" altLang="zh-CN" sz="2400">
                <a:solidFill>
                  <a:srgbClr val="990033"/>
                </a:solidFill>
              </a:rPr>
              <a:t>T2</a:t>
            </a:r>
            <a:r>
              <a:rPr lang="en-US" altLang="zh-CN" sz="2400">
                <a:solidFill>
                  <a:srgbClr val="990033"/>
                </a:solidFill>
                <a:latin typeface="Cambria Math" panose="02040503050406030204" pitchFamily="18" charset="0"/>
                <a:ea typeface="Cambria Math" panose="02040503050406030204" pitchFamily="18" charset="0"/>
              </a:rPr>
              <a:t>→</a:t>
            </a:r>
            <a:r>
              <a:rPr lang="en-US" altLang="zh-CN" sz="2400">
                <a:solidFill>
                  <a:srgbClr val="990033"/>
                </a:solidFill>
              </a:rPr>
              <a:t>T1</a:t>
            </a:r>
            <a:r>
              <a:rPr lang="zh-CN" altLang="en-US" sz="2400">
                <a:solidFill>
                  <a:srgbClr val="990033"/>
                </a:solidFill>
              </a:rPr>
              <a:t>次序执行结果为</a:t>
            </a:r>
            <a:r>
              <a:rPr lang="en-US" altLang="zh-CN" sz="2400">
                <a:solidFill>
                  <a:srgbClr val="990033"/>
                </a:solidFill>
              </a:rPr>
              <a:t>A=4</a:t>
            </a:r>
            <a:r>
              <a:rPr lang="zh-CN" altLang="en-US" sz="2400">
                <a:solidFill>
                  <a:srgbClr val="990033"/>
                </a:solidFill>
              </a:rPr>
              <a:t>，</a:t>
            </a:r>
            <a:r>
              <a:rPr lang="en-US" altLang="zh-CN" sz="2400">
                <a:solidFill>
                  <a:srgbClr val="990033"/>
                </a:solidFill>
              </a:rPr>
              <a:t>B=3</a:t>
            </a:r>
          </a:p>
          <a:p>
            <a:pPr marL="357187" lvl="1" indent="0">
              <a:buNone/>
            </a:pPr>
            <a:endParaRPr lang="en-US" altLang="zh-CN" sz="1100"/>
          </a:p>
          <a:p>
            <a:r>
              <a:rPr lang="zh-CN" altLang="en-US">
                <a:solidFill>
                  <a:srgbClr val="FF0000"/>
                </a:solidFill>
              </a:rPr>
              <a:t>问题：如何判断一个</a:t>
            </a:r>
            <a:r>
              <a:rPr lang="en-US" altLang="zh-CN">
                <a:solidFill>
                  <a:srgbClr val="FF0000"/>
                </a:solidFill>
              </a:rPr>
              <a:t>n</a:t>
            </a:r>
            <a:r>
              <a:rPr lang="zh-CN" altLang="en-US">
                <a:solidFill>
                  <a:srgbClr val="FF0000"/>
                </a:solidFill>
              </a:rPr>
              <a:t>个并发事务的调度是正确的调度？</a:t>
            </a:r>
            <a:endParaRPr lang="en-US" altLang="zh-CN">
              <a:solidFill>
                <a:srgbClr val="FF0000"/>
              </a:solidFill>
            </a:endParaRPr>
          </a:p>
          <a:p>
            <a:pPr marL="814387" lvl="1" indent="-457200">
              <a:buFont typeface="+mj-lt"/>
              <a:buAutoNum type="arabicPeriod"/>
            </a:pPr>
            <a:r>
              <a:rPr lang="zh-CN" altLang="en-US"/>
              <a:t>计算出这</a:t>
            </a:r>
            <a:r>
              <a:rPr lang="en-US" altLang="zh-CN"/>
              <a:t>n</a:t>
            </a:r>
            <a:r>
              <a:rPr lang="zh-CN" altLang="en-US"/>
              <a:t>个事务的所有串行组合调度的结果，需要</a:t>
            </a:r>
            <a:r>
              <a:rPr lang="en-US" altLang="zh-CN" b="1">
                <a:solidFill>
                  <a:srgbClr val="FF0000"/>
                </a:solidFill>
              </a:rPr>
              <a:t>n</a:t>
            </a:r>
            <a:r>
              <a:rPr lang="zh-CN" altLang="en-US" b="1">
                <a:solidFill>
                  <a:srgbClr val="FF0000"/>
                </a:solidFill>
              </a:rPr>
              <a:t>！</a:t>
            </a:r>
            <a:r>
              <a:rPr lang="zh-CN" altLang="en-US"/>
              <a:t>次计算；</a:t>
            </a:r>
            <a:endParaRPr lang="en-US" altLang="zh-CN"/>
          </a:p>
          <a:p>
            <a:pPr marL="814387" lvl="1" indent="-457200">
              <a:buFont typeface="+mj-lt"/>
              <a:buAutoNum type="arabicPeriod"/>
            </a:pPr>
            <a:r>
              <a:rPr lang="zh-CN" altLang="en-US"/>
              <a:t>计算待判断调度的结果。若与之前某个串行调度的结果相同，则该调度为正确的调度，否则不是正确的调度。</a:t>
            </a:r>
          </a:p>
        </p:txBody>
      </p:sp>
      <p:sp>
        <p:nvSpPr>
          <p:cNvPr id="4" name="灯片编号占位符 3">
            <a:extLst>
              <a:ext uri="{FF2B5EF4-FFF2-40B4-BE49-F238E27FC236}">
                <a16:creationId xmlns:a16="http://schemas.microsoft.com/office/drawing/2014/main" id="{808E0E3C-AD27-4C29-A325-C71161045FDF}"/>
              </a:ext>
            </a:extLst>
          </p:cNvPr>
          <p:cNvSpPr>
            <a:spLocks noGrp="1"/>
          </p:cNvSpPr>
          <p:nvPr>
            <p:ph type="sldNum" sz="quarter" idx="12"/>
          </p:nvPr>
        </p:nvSpPr>
        <p:spPr/>
        <p:txBody>
          <a:bodyPr/>
          <a:lstStyle/>
          <a:p>
            <a:fld id="{E63F6D5D-9733-4D44-9C56-AEFEDD5A4BA7}" type="slidenum">
              <a:rPr lang="en-US" smtClean="0"/>
              <a:pPr/>
              <a:t>34</a:t>
            </a:fld>
            <a:endParaRPr lang="en-US" dirty="0"/>
          </a:p>
        </p:txBody>
      </p:sp>
    </p:spTree>
    <p:extLst>
      <p:ext uri="{BB962C8B-B14F-4D97-AF65-F5344CB8AC3E}">
        <p14:creationId xmlns:p14="http://schemas.microsoft.com/office/powerpoint/2010/main" val="417442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C812613-A993-45D7-B8C1-D723BD505FAD}"/>
              </a:ext>
            </a:extLst>
          </p:cNvPr>
          <p:cNvSpPr>
            <a:spLocks noGrp="1"/>
          </p:cNvSpPr>
          <p:nvPr>
            <p:ph type="sldNum" sz="quarter" idx="12"/>
          </p:nvPr>
        </p:nvSpPr>
        <p:spPr/>
        <p:txBody>
          <a:bodyPr/>
          <a:lstStyle/>
          <a:p>
            <a:fld id="{E63F6D5D-9733-4D44-9C56-AEFEDD5A4BA7}" type="slidenum">
              <a:rPr lang="en-US" smtClean="0"/>
              <a:pPr/>
              <a:t>35</a:t>
            </a:fld>
            <a:endParaRPr lang="en-US" dirty="0"/>
          </a:p>
        </p:txBody>
      </p:sp>
      <p:graphicFrame>
        <p:nvGraphicFramePr>
          <p:cNvPr id="5" name="Group 3">
            <a:extLst>
              <a:ext uri="{FF2B5EF4-FFF2-40B4-BE49-F238E27FC236}">
                <a16:creationId xmlns:a16="http://schemas.microsoft.com/office/drawing/2014/main" id="{00191A15-4793-4AEA-950F-C310332E3F74}"/>
              </a:ext>
            </a:extLst>
          </p:cNvPr>
          <p:cNvGraphicFramePr>
            <a:graphicFrameLocks/>
          </p:cNvGraphicFramePr>
          <p:nvPr>
            <p:extLst>
              <p:ext uri="{D42A27DB-BD31-4B8C-83A1-F6EECF244321}">
                <p14:modId xmlns:p14="http://schemas.microsoft.com/office/powerpoint/2010/main" val="2379377593"/>
              </p:ext>
            </p:extLst>
          </p:nvPr>
        </p:nvGraphicFramePr>
        <p:xfrm>
          <a:off x="331912" y="145036"/>
          <a:ext cx="2487488" cy="5616625"/>
        </p:xfrm>
        <a:graphic>
          <a:graphicData uri="http://schemas.openxmlformats.org/drawingml/2006/table">
            <a:tbl>
              <a:tblPr/>
              <a:tblGrid>
                <a:gridCol w="1225048">
                  <a:extLst>
                    <a:ext uri="{9D8B030D-6E8A-4147-A177-3AD203B41FA5}">
                      <a16:colId xmlns:a16="http://schemas.microsoft.com/office/drawing/2014/main" val="20000"/>
                    </a:ext>
                  </a:extLst>
                </a:gridCol>
                <a:gridCol w="1262440">
                  <a:extLst>
                    <a:ext uri="{9D8B030D-6E8A-4147-A177-3AD203B41FA5}">
                      <a16:colId xmlns:a16="http://schemas.microsoft.com/office/drawing/2014/main" val="20001"/>
                    </a:ext>
                  </a:extLst>
                </a:gridCol>
              </a:tblGrid>
              <a:tr h="42705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T</a:t>
                      </a:r>
                      <a:r>
                        <a:rPr kumimoji="0" lang="en-US" sz="1800" b="0" i="0" u="none" strike="noStrike" cap="none" normalizeH="0" baseline="-30000" dirty="0">
                          <a:ln>
                            <a:noFill/>
                          </a:ln>
                          <a:solidFill>
                            <a:srgbClr val="0000FF"/>
                          </a:solidFill>
                          <a:effectLst/>
                          <a:latin typeface="+mn-ea"/>
                          <a:ea typeface="+mn-ea"/>
                          <a:cs typeface="Times New Roman" pitchFamily="18" charset="0"/>
                        </a:rPr>
                        <a:t>1</a:t>
                      </a:r>
                      <a:endParaRPr kumimoji="0" lang="en-US" sz="1800" b="0" i="0" u="none" strike="noStrike" cap="none" normalizeH="0" baseline="0" dirty="0">
                        <a:ln>
                          <a:noFill/>
                        </a:ln>
                        <a:solidFill>
                          <a:srgbClr val="0000FF"/>
                        </a:solidFill>
                        <a:effectLst/>
                        <a:latin typeface="+mn-ea"/>
                        <a:ea typeface="+mn-ea"/>
                        <a:cs typeface="Times New Roman" pitchFamily="18" charset="0"/>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T</a:t>
                      </a:r>
                      <a:r>
                        <a:rPr kumimoji="0" lang="en-US" sz="1800" b="0" i="0" u="none" strike="noStrike" cap="none" normalizeH="0" baseline="-30000" dirty="0">
                          <a:ln>
                            <a:noFill/>
                          </a:ln>
                          <a:solidFill>
                            <a:srgbClr val="0000FF"/>
                          </a:solidFill>
                          <a:effectLst/>
                          <a:latin typeface="+mn-ea"/>
                          <a:ea typeface="+mn-ea"/>
                          <a:cs typeface="Times New Roman" pitchFamily="18" charset="0"/>
                        </a:rPr>
                        <a:t>2</a:t>
                      </a:r>
                      <a:endParaRPr kumimoji="0" lang="en-US" sz="1800" b="0" i="0" u="none" strike="noStrike" cap="none" normalizeH="0" baseline="0" dirty="0">
                        <a:ln>
                          <a:noFill/>
                        </a:ln>
                        <a:solidFill>
                          <a:srgbClr val="0000FF"/>
                        </a:solidFill>
                        <a:effectLst/>
                        <a:latin typeface="+mn-ea"/>
                        <a:ea typeface="+mn-ea"/>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011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Slock</a:t>
                      </a:r>
                      <a:r>
                        <a:rPr kumimoji="0" lang="en-US" sz="1800" b="0" i="0" u="none" strike="noStrike" cap="none" normalizeH="0" baseline="0" dirty="0">
                          <a:ln>
                            <a:noFill/>
                          </a:ln>
                          <a:solidFill>
                            <a:srgbClr val="0000FF"/>
                          </a:solidFill>
                          <a:effectLst/>
                          <a:latin typeface="+mn-ea"/>
                          <a:ea typeface="+mn-ea"/>
                          <a:cs typeface="Times New Roman" pitchFamily="18" charset="0"/>
                        </a:rPr>
                        <a:t> B</a:t>
                      </a: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011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Y=R(B)=2</a:t>
                      </a: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7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Unlock B</a:t>
                      </a: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011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Xlock A</a:t>
                      </a: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7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A=Y+1=3</a:t>
                      </a: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011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W(A)</a:t>
                      </a: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77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Unlock A</a:t>
                      </a: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011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Slock</a:t>
                      </a:r>
                      <a:r>
                        <a:rPr kumimoji="0" lang="en-US" sz="1800" b="0" i="0" u="none" strike="noStrike" cap="none" normalizeH="0" baseline="0" dirty="0">
                          <a:ln>
                            <a:noFill/>
                          </a:ln>
                          <a:solidFill>
                            <a:srgbClr val="0000FF"/>
                          </a:solidFill>
                          <a:effectLst/>
                          <a:latin typeface="+mn-ea"/>
                          <a:ea typeface="+mn-ea"/>
                          <a:cs typeface="Times New Roman" pitchFamily="18" charset="0"/>
                        </a:rPr>
                        <a:t> A</a:t>
                      </a: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17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X=R(A)=3</a:t>
                      </a: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011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Unlock A</a:t>
                      </a: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17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Xlock</a:t>
                      </a:r>
                      <a:r>
                        <a:rPr kumimoji="0" lang="en-US" sz="1800" b="0" i="0" u="none" strike="noStrike" cap="none" normalizeH="0" baseline="0" dirty="0">
                          <a:ln>
                            <a:noFill/>
                          </a:ln>
                          <a:solidFill>
                            <a:srgbClr val="0000FF"/>
                          </a:solidFill>
                          <a:effectLst/>
                          <a:latin typeface="+mn-ea"/>
                          <a:ea typeface="+mn-ea"/>
                          <a:cs typeface="Times New Roman" pitchFamily="18" charset="0"/>
                        </a:rPr>
                        <a:t> B</a:t>
                      </a: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7011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B=X+1=4</a:t>
                      </a: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717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W(B)</a:t>
                      </a: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7011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Unlock B</a:t>
                      </a: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graphicFrame>
        <p:nvGraphicFramePr>
          <p:cNvPr id="6" name="Group 3">
            <a:extLst>
              <a:ext uri="{FF2B5EF4-FFF2-40B4-BE49-F238E27FC236}">
                <a16:creationId xmlns:a16="http://schemas.microsoft.com/office/drawing/2014/main" id="{DCECC07B-A828-493D-B205-AB2B837D7910}"/>
              </a:ext>
            </a:extLst>
          </p:cNvPr>
          <p:cNvGraphicFramePr>
            <a:graphicFrameLocks/>
          </p:cNvGraphicFramePr>
          <p:nvPr>
            <p:extLst>
              <p:ext uri="{D42A27DB-BD31-4B8C-83A1-F6EECF244321}">
                <p14:modId xmlns:p14="http://schemas.microsoft.com/office/powerpoint/2010/main" val="2017723736"/>
              </p:ext>
            </p:extLst>
          </p:nvPr>
        </p:nvGraphicFramePr>
        <p:xfrm>
          <a:off x="3048000" y="145036"/>
          <a:ext cx="2514600" cy="5616628"/>
        </p:xfrm>
        <a:graphic>
          <a:graphicData uri="http://schemas.openxmlformats.org/drawingml/2006/table">
            <a:tbl>
              <a:tblPr/>
              <a:tblGrid>
                <a:gridCol w="1256253">
                  <a:extLst>
                    <a:ext uri="{9D8B030D-6E8A-4147-A177-3AD203B41FA5}">
                      <a16:colId xmlns:a16="http://schemas.microsoft.com/office/drawing/2014/main" val="20000"/>
                    </a:ext>
                  </a:extLst>
                </a:gridCol>
                <a:gridCol w="1258347">
                  <a:extLst>
                    <a:ext uri="{9D8B030D-6E8A-4147-A177-3AD203B41FA5}">
                      <a16:colId xmlns:a16="http://schemas.microsoft.com/office/drawing/2014/main" val="20001"/>
                    </a:ext>
                  </a:extLst>
                </a:gridCol>
              </a:tblGrid>
              <a:tr h="3934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T</a:t>
                      </a:r>
                      <a:r>
                        <a:rPr kumimoji="0" lang="en-US" sz="1800" b="0" i="0" u="none" strike="noStrike" cap="none" normalizeH="0" baseline="-30000" dirty="0">
                          <a:ln>
                            <a:noFill/>
                          </a:ln>
                          <a:solidFill>
                            <a:srgbClr val="0000FF"/>
                          </a:solidFill>
                          <a:effectLst/>
                          <a:latin typeface="+mn-ea"/>
                          <a:ea typeface="+mn-ea"/>
                          <a:cs typeface="Times New Roman" pitchFamily="18" charset="0"/>
                        </a:rPr>
                        <a:t>1</a:t>
                      </a:r>
                      <a:endParaRPr kumimoji="0" lang="en-US" sz="1800" b="0" i="0" u="none" strike="noStrike" cap="none" normalizeH="0" baseline="0" dirty="0">
                        <a:ln>
                          <a:noFill/>
                        </a:ln>
                        <a:solidFill>
                          <a:srgbClr val="0000FF"/>
                        </a:solidFill>
                        <a:effectLst/>
                        <a:latin typeface="+mn-ea"/>
                        <a:ea typeface="+mn-ea"/>
                        <a:cs typeface="Times New Roman" pitchFamily="18" charset="0"/>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T</a:t>
                      </a:r>
                      <a:r>
                        <a:rPr kumimoji="0" lang="en-US" sz="1800" b="0" i="0" u="none" strike="noStrike" cap="none" normalizeH="0" baseline="-30000" dirty="0">
                          <a:ln>
                            <a:noFill/>
                          </a:ln>
                          <a:solidFill>
                            <a:srgbClr val="0000FF"/>
                          </a:solidFill>
                          <a:effectLst/>
                          <a:latin typeface="+mn-ea"/>
                          <a:ea typeface="+mn-ea"/>
                          <a:cs typeface="Times New Roman" pitchFamily="18" charset="0"/>
                        </a:rPr>
                        <a:t>2</a:t>
                      </a:r>
                      <a:endParaRPr kumimoji="0" lang="en-US" sz="1800" b="0" i="0" u="none" strike="noStrike" cap="none" normalizeH="0" baseline="0" dirty="0">
                        <a:ln>
                          <a:noFill/>
                        </a:ln>
                        <a:solidFill>
                          <a:srgbClr val="0000FF"/>
                        </a:solidFill>
                        <a:effectLst/>
                        <a:latin typeface="+mn-ea"/>
                        <a:ea typeface="+mn-ea"/>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0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Slock A</a:t>
                      </a: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X=R(A)=2</a:t>
                      </a: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0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Unlock A</a:t>
                      </a: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30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Xlock</a:t>
                      </a:r>
                      <a:r>
                        <a:rPr kumimoji="0" lang="en-US" sz="1800" b="0" i="0" u="none" strike="noStrike" cap="none" normalizeH="0" baseline="0" dirty="0">
                          <a:ln>
                            <a:noFill/>
                          </a:ln>
                          <a:solidFill>
                            <a:srgbClr val="0000FF"/>
                          </a:solidFill>
                          <a:effectLst/>
                          <a:latin typeface="+mn-ea"/>
                          <a:ea typeface="+mn-ea"/>
                          <a:cs typeface="Times New Roman" pitchFamily="18" charset="0"/>
                        </a:rPr>
                        <a:t> B</a:t>
                      </a: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B=X+1=3</a:t>
                      </a: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30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W(B)</a:t>
                      </a: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30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rPr>
                        <a:t>Unlock B</a:t>
                      </a: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308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Slock B</a:t>
                      </a: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308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Y=R(B)=3</a:t>
                      </a: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308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Unlock B</a:t>
                      </a: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308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Xlock</a:t>
                      </a:r>
                      <a:r>
                        <a:rPr kumimoji="0" lang="en-US" sz="1800" b="0" i="0" u="none" strike="noStrike" cap="none" normalizeH="0" baseline="0" dirty="0">
                          <a:ln>
                            <a:noFill/>
                          </a:ln>
                          <a:solidFill>
                            <a:srgbClr val="0000FF"/>
                          </a:solidFill>
                          <a:effectLst/>
                          <a:latin typeface="+mn-ea"/>
                          <a:ea typeface="+mn-ea"/>
                          <a:cs typeface="Times New Roman" pitchFamily="18" charset="0"/>
                        </a:rPr>
                        <a:t> A</a:t>
                      </a: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7308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A=Y+1=4</a:t>
                      </a: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7308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W(A)</a:t>
                      </a: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7308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Unlock A</a:t>
                      </a: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graphicFrame>
        <p:nvGraphicFramePr>
          <p:cNvPr id="7" name="Group 3">
            <a:extLst>
              <a:ext uri="{FF2B5EF4-FFF2-40B4-BE49-F238E27FC236}">
                <a16:creationId xmlns:a16="http://schemas.microsoft.com/office/drawing/2014/main" id="{BFCBCA53-DF7C-49A4-BEC9-60565A3E7805}"/>
              </a:ext>
            </a:extLst>
          </p:cNvPr>
          <p:cNvGraphicFramePr>
            <a:graphicFrameLocks/>
          </p:cNvGraphicFramePr>
          <p:nvPr>
            <p:extLst>
              <p:ext uri="{D42A27DB-BD31-4B8C-83A1-F6EECF244321}">
                <p14:modId xmlns:p14="http://schemas.microsoft.com/office/powerpoint/2010/main" val="740294563"/>
              </p:ext>
            </p:extLst>
          </p:nvPr>
        </p:nvGraphicFramePr>
        <p:xfrm>
          <a:off x="5715000" y="145031"/>
          <a:ext cx="2540000" cy="5616630"/>
        </p:xfrm>
        <a:graphic>
          <a:graphicData uri="http://schemas.openxmlformats.org/drawingml/2006/table">
            <a:tbl>
              <a:tblPr/>
              <a:tblGrid>
                <a:gridCol w="12446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7444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T</a:t>
                      </a:r>
                      <a:r>
                        <a:rPr kumimoji="0" lang="en-US" sz="1800" b="0" i="0" u="none" strike="noStrike" cap="none" normalizeH="0" baseline="-30000" dirty="0">
                          <a:ln>
                            <a:noFill/>
                          </a:ln>
                          <a:solidFill>
                            <a:srgbClr val="C00000"/>
                          </a:solidFill>
                          <a:effectLst/>
                          <a:latin typeface="+mn-ea"/>
                          <a:ea typeface="+mn-ea"/>
                          <a:cs typeface="Times New Roman" pitchFamily="18" charset="0"/>
                        </a:rPr>
                        <a:t>1</a:t>
                      </a:r>
                      <a:endParaRPr kumimoji="0" lang="en-US" sz="1800" b="0" i="0" u="none" strike="noStrike" cap="none" normalizeH="0" baseline="0" dirty="0">
                        <a:ln>
                          <a:noFill/>
                        </a:ln>
                        <a:solidFill>
                          <a:srgbClr val="C00000"/>
                        </a:solidFill>
                        <a:effectLst/>
                        <a:latin typeface="+mn-ea"/>
                        <a:ea typeface="+mn-ea"/>
                        <a:cs typeface="Times New Roman" pitchFamily="18" charset="0"/>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T</a:t>
                      </a:r>
                      <a:r>
                        <a:rPr kumimoji="0" lang="en-US" sz="1800" b="0" i="0" u="none" strike="noStrike" cap="none" normalizeH="0" baseline="-30000" dirty="0">
                          <a:ln>
                            <a:noFill/>
                          </a:ln>
                          <a:solidFill>
                            <a:srgbClr val="C00000"/>
                          </a:solidFill>
                          <a:effectLst/>
                          <a:latin typeface="+mn-ea"/>
                          <a:ea typeface="+mn-ea"/>
                          <a:cs typeface="Times New Roman" pitchFamily="18" charset="0"/>
                        </a:rPr>
                        <a:t>2</a:t>
                      </a:r>
                      <a:endParaRPr kumimoji="0" lang="en-US" sz="1800" b="0" i="0" u="none" strike="noStrike" cap="none" normalizeH="0" baseline="0" dirty="0">
                        <a:ln>
                          <a:noFill/>
                        </a:ln>
                        <a:solidFill>
                          <a:srgbClr val="C00000"/>
                        </a:solidFill>
                        <a:effectLst/>
                        <a:latin typeface="+mn-ea"/>
                        <a:ea typeface="+mn-ea"/>
                        <a:cs typeface="Times New Roman"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44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C00000"/>
                          </a:solidFill>
                          <a:effectLst/>
                          <a:latin typeface="+mn-ea"/>
                          <a:ea typeface="+mn-ea"/>
                          <a:cs typeface="Times New Roman" pitchFamily="18" charset="0"/>
                        </a:rPr>
                        <a:t>Slock</a:t>
                      </a:r>
                      <a:r>
                        <a:rPr kumimoji="0" lang="en-US" sz="1800" b="0" i="0" u="none" strike="noStrike" cap="none" normalizeH="0" baseline="0" dirty="0">
                          <a:ln>
                            <a:noFill/>
                          </a:ln>
                          <a:solidFill>
                            <a:srgbClr val="C00000"/>
                          </a:solidFill>
                          <a:effectLst/>
                          <a:latin typeface="+mn-ea"/>
                          <a:ea typeface="+mn-ea"/>
                          <a:cs typeface="Times New Roman" pitchFamily="18" charset="0"/>
                        </a:rPr>
                        <a:t> B</a:t>
                      </a: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44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Y=R(B)=2</a:t>
                      </a: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4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C00000"/>
                          </a:solidFill>
                          <a:effectLst/>
                          <a:latin typeface="+mn-ea"/>
                          <a:ea typeface="+mn-ea"/>
                          <a:cs typeface="Times New Roman" pitchFamily="18" charset="0"/>
                        </a:rPr>
                        <a:t>Slock</a:t>
                      </a:r>
                      <a:r>
                        <a:rPr kumimoji="0" lang="en-US" sz="1800" b="0" i="0" u="none" strike="noStrike" cap="none" normalizeH="0" baseline="0" dirty="0">
                          <a:ln>
                            <a:noFill/>
                          </a:ln>
                          <a:solidFill>
                            <a:srgbClr val="C00000"/>
                          </a:solidFill>
                          <a:effectLst/>
                          <a:latin typeface="+mn-ea"/>
                          <a:ea typeface="+mn-ea"/>
                          <a:cs typeface="Times New Roman" pitchFamily="18" charset="0"/>
                        </a:rPr>
                        <a:t> A</a:t>
                      </a: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4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C00000"/>
                        </a:solidFill>
                        <a:effectLst/>
                        <a:latin typeface="+mn-ea"/>
                        <a:ea typeface="+mn-ea"/>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X=R(A)=2</a:t>
                      </a: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44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C00000"/>
                          </a:solidFill>
                          <a:effectLst/>
                          <a:latin typeface="+mn-ea"/>
                          <a:ea typeface="+mn-ea"/>
                          <a:cs typeface="Times New Roman" pitchFamily="18" charset="0"/>
                        </a:rPr>
                        <a:t>Unlock B</a:t>
                      </a: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44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C00000"/>
                        </a:solidFill>
                        <a:effectLst/>
                        <a:latin typeface="+mn-ea"/>
                        <a:ea typeface="+mn-ea"/>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Unlock A</a:t>
                      </a: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444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C00000"/>
                          </a:solidFill>
                          <a:effectLst/>
                          <a:latin typeface="+mn-ea"/>
                          <a:ea typeface="+mn-ea"/>
                          <a:cs typeface="Times New Roman" pitchFamily="18" charset="0"/>
                        </a:rPr>
                        <a:t>Xlock A</a:t>
                      </a: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444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C00000"/>
                          </a:solidFill>
                          <a:effectLst/>
                          <a:latin typeface="+mn-ea"/>
                          <a:ea typeface="+mn-ea"/>
                          <a:cs typeface="Times New Roman" pitchFamily="18" charset="0"/>
                        </a:rPr>
                        <a:t>A=Y+1=3</a:t>
                      </a: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444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W(A)</a:t>
                      </a: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44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C00000"/>
                        </a:solidFill>
                        <a:effectLst/>
                        <a:latin typeface="+mn-ea"/>
                        <a:ea typeface="+mn-ea"/>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C00000"/>
                          </a:solidFill>
                          <a:effectLst/>
                          <a:latin typeface="+mn-ea"/>
                          <a:ea typeface="+mn-ea"/>
                          <a:cs typeface="Times New Roman" pitchFamily="18" charset="0"/>
                        </a:rPr>
                        <a:t>Xlock</a:t>
                      </a:r>
                      <a:r>
                        <a:rPr kumimoji="0" lang="en-US" sz="1800" b="0" i="0" u="none" strike="noStrike" cap="none" normalizeH="0" baseline="0" dirty="0">
                          <a:ln>
                            <a:noFill/>
                          </a:ln>
                          <a:solidFill>
                            <a:srgbClr val="C00000"/>
                          </a:solidFill>
                          <a:effectLst/>
                          <a:latin typeface="+mn-ea"/>
                          <a:ea typeface="+mn-ea"/>
                          <a:cs typeface="Times New Roman" pitchFamily="18" charset="0"/>
                        </a:rPr>
                        <a:t> B</a:t>
                      </a: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44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C00000"/>
                        </a:solidFill>
                        <a:effectLst/>
                        <a:latin typeface="+mn-ea"/>
                        <a:ea typeface="+mn-ea"/>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B=X+1=3</a:t>
                      </a: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744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C00000"/>
                        </a:solidFill>
                        <a:effectLst/>
                        <a:latin typeface="+mn-ea"/>
                        <a:ea typeface="+mn-ea"/>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W(B)</a:t>
                      </a: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7444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Unlock A</a:t>
                      </a: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744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rPr>
                        <a:t>Unlock B</a:t>
                      </a: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graphicFrame>
        <p:nvGraphicFramePr>
          <p:cNvPr id="8" name="Group 3">
            <a:extLst>
              <a:ext uri="{FF2B5EF4-FFF2-40B4-BE49-F238E27FC236}">
                <a16:creationId xmlns:a16="http://schemas.microsoft.com/office/drawing/2014/main" id="{D37BBDF0-03D0-4F12-80E8-868F494D1584}"/>
              </a:ext>
            </a:extLst>
          </p:cNvPr>
          <p:cNvGraphicFramePr>
            <a:graphicFrameLocks/>
          </p:cNvGraphicFramePr>
          <p:nvPr>
            <p:extLst>
              <p:ext uri="{D42A27DB-BD31-4B8C-83A1-F6EECF244321}">
                <p14:modId xmlns:p14="http://schemas.microsoft.com/office/powerpoint/2010/main" val="2622441356"/>
              </p:ext>
            </p:extLst>
          </p:nvPr>
        </p:nvGraphicFramePr>
        <p:xfrm>
          <a:off x="8394700" y="145031"/>
          <a:ext cx="2755900" cy="5616625"/>
        </p:xfrm>
        <a:graphic>
          <a:graphicData uri="http://schemas.openxmlformats.org/drawingml/2006/table">
            <a:tbl>
              <a:tblPr/>
              <a:tblGrid>
                <a:gridCol w="1316021">
                  <a:extLst>
                    <a:ext uri="{9D8B030D-6E8A-4147-A177-3AD203B41FA5}">
                      <a16:colId xmlns:a16="http://schemas.microsoft.com/office/drawing/2014/main" val="20000"/>
                    </a:ext>
                  </a:extLst>
                </a:gridCol>
                <a:gridCol w="1439879">
                  <a:extLst>
                    <a:ext uri="{9D8B030D-6E8A-4147-A177-3AD203B41FA5}">
                      <a16:colId xmlns:a16="http://schemas.microsoft.com/office/drawing/2014/main" val="20001"/>
                    </a:ext>
                  </a:extLst>
                </a:gridCol>
              </a:tblGrid>
              <a:tr h="393449">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T</a:t>
                      </a:r>
                      <a:r>
                        <a:rPr kumimoji="0" lang="en-US" sz="1800" b="0" i="0" u="none" strike="noStrike" cap="none" normalizeH="0" baseline="-30000" dirty="0">
                          <a:ln>
                            <a:noFill/>
                          </a:ln>
                          <a:solidFill>
                            <a:srgbClr val="0000FF"/>
                          </a:solidFill>
                          <a:effectLst/>
                          <a:latin typeface="+mn-ea"/>
                          <a:ea typeface="+mn-ea"/>
                          <a:cs typeface="Times New Roman" pitchFamily="18" charset="0"/>
                        </a:rPr>
                        <a:t>1</a:t>
                      </a:r>
                      <a:endParaRPr kumimoji="0" lang="en-US" sz="1800" b="0" i="0" u="none" strike="noStrike" cap="none" normalizeH="0" baseline="0" dirty="0">
                        <a:ln>
                          <a:noFill/>
                        </a:ln>
                        <a:solidFill>
                          <a:srgbClr val="0000FF"/>
                        </a:solidFill>
                        <a:effectLst/>
                        <a:latin typeface="+mn-ea"/>
                        <a:ea typeface="+mn-ea"/>
                        <a:cs typeface="Times New Roman" pitchFamily="18" charset="0"/>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T</a:t>
                      </a:r>
                      <a:r>
                        <a:rPr kumimoji="0" lang="en-US" sz="1800" b="0" i="0" u="none" strike="noStrike" cap="none" normalizeH="0" baseline="-30000" dirty="0">
                          <a:ln>
                            <a:noFill/>
                          </a:ln>
                          <a:solidFill>
                            <a:srgbClr val="0000FF"/>
                          </a:solidFill>
                          <a:effectLst/>
                          <a:latin typeface="+mn-ea"/>
                          <a:ea typeface="+mn-ea"/>
                          <a:cs typeface="Times New Roman" pitchFamily="18" charset="0"/>
                        </a:rPr>
                        <a:t>2</a:t>
                      </a:r>
                      <a:endParaRPr kumimoji="0" lang="en-US" sz="1800" b="0" i="0" u="none" strike="noStrike" cap="none" normalizeH="0" baseline="0" dirty="0">
                        <a:ln>
                          <a:noFill/>
                        </a:ln>
                        <a:solidFill>
                          <a:srgbClr val="0000FF"/>
                        </a:solidFill>
                        <a:effectLst/>
                        <a:latin typeface="+mn-ea"/>
                        <a:ea typeface="+mn-ea"/>
                        <a:cs typeface="Times New Roman"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0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Slock</a:t>
                      </a:r>
                      <a:r>
                        <a:rPr kumimoji="0" lang="en-US" sz="1800" b="0" i="0" u="none" strike="noStrike" cap="none" normalizeH="0" baseline="0" dirty="0">
                          <a:ln>
                            <a:noFill/>
                          </a:ln>
                          <a:solidFill>
                            <a:srgbClr val="0000FF"/>
                          </a:solidFill>
                          <a:effectLst/>
                          <a:latin typeface="+mn-ea"/>
                          <a:ea typeface="+mn-ea"/>
                          <a:cs typeface="Times New Roman" pitchFamily="18" charset="0"/>
                        </a:rPr>
                        <a:t> B</a:t>
                      </a: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Y=R(B)=2</a:t>
                      </a: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0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Unlock B</a:t>
                      </a: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30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Xlock A</a:t>
                      </a: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Slock</a:t>
                      </a:r>
                      <a:r>
                        <a:rPr kumimoji="0" lang="en-US" sz="1800" b="0" i="0" u="none" strike="noStrike" cap="none" normalizeH="0" baseline="0" dirty="0">
                          <a:ln>
                            <a:noFill/>
                          </a:ln>
                          <a:solidFill>
                            <a:srgbClr val="0000FF"/>
                          </a:solidFill>
                          <a:effectLst/>
                          <a:latin typeface="+mn-ea"/>
                          <a:ea typeface="+mn-ea"/>
                          <a:cs typeface="Times New Roman" pitchFamily="18" charset="0"/>
                        </a:rPr>
                        <a:t> A</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30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A=Y+1=3</a:t>
                      </a: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800" b="0" i="0" u="none" strike="noStrike" cap="none" normalizeH="0" baseline="0" dirty="0">
                          <a:ln>
                            <a:noFill/>
                          </a:ln>
                          <a:solidFill>
                            <a:srgbClr val="0000FF"/>
                          </a:solidFill>
                          <a:effectLst/>
                          <a:latin typeface="+mn-ea"/>
                          <a:ea typeface="+mn-ea"/>
                          <a:cs typeface="Times New Roman" pitchFamily="18" charset="0"/>
                        </a:rPr>
                        <a:t>等待</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30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W(A)</a:t>
                      </a: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800" b="0" i="0" u="none" strike="noStrike" cap="none" normalizeH="0" baseline="0" dirty="0">
                          <a:ln>
                            <a:noFill/>
                          </a:ln>
                          <a:solidFill>
                            <a:srgbClr val="0000FF"/>
                          </a:solidFill>
                          <a:effectLst/>
                          <a:latin typeface="+mn-ea"/>
                          <a:ea typeface="+mn-ea"/>
                          <a:cs typeface="Times New Roman" pitchFamily="18" charset="0"/>
                        </a:rPr>
                        <a:t>等待</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30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Unlock A</a:t>
                      </a: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800" b="0" i="0" u="none" strike="noStrike" cap="none" normalizeH="0" baseline="0" dirty="0">
                          <a:ln>
                            <a:noFill/>
                          </a:ln>
                          <a:solidFill>
                            <a:srgbClr val="0000FF"/>
                          </a:solidFill>
                          <a:effectLst/>
                          <a:latin typeface="+mn-ea"/>
                          <a:ea typeface="+mn-ea"/>
                          <a:cs typeface="Times New Roman" pitchFamily="18" charset="0"/>
                        </a:rPr>
                        <a:t>等待</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30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X=R(A)=3</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30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Unlock A</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30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Xlock</a:t>
                      </a:r>
                      <a:r>
                        <a:rPr kumimoji="0" lang="en-US" sz="1800" b="0" i="0" u="none" strike="noStrike" cap="none" normalizeH="0" baseline="0" dirty="0">
                          <a:ln>
                            <a:noFill/>
                          </a:ln>
                          <a:solidFill>
                            <a:srgbClr val="0000FF"/>
                          </a:solidFill>
                          <a:effectLst/>
                          <a:latin typeface="+mn-ea"/>
                          <a:ea typeface="+mn-ea"/>
                          <a:cs typeface="Times New Roman" pitchFamily="18" charset="0"/>
                        </a:rPr>
                        <a:t> B</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730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B=X+1=4</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730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W(B)</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730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rPr>
                        <a:t>Unlock B</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9" name="文本框 8">
            <a:extLst>
              <a:ext uri="{FF2B5EF4-FFF2-40B4-BE49-F238E27FC236}">
                <a16:creationId xmlns:a16="http://schemas.microsoft.com/office/drawing/2014/main" id="{D6DEAE90-AF2E-4751-8344-DCDF8B6BDC54}"/>
              </a:ext>
            </a:extLst>
          </p:cNvPr>
          <p:cNvSpPr txBox="1"/>
          <p:nvPr/>
        </p:nvSpPr>
        <p:spPr>
          <a:xfrm>
            <a:off x="457200" y="5899996"/>
            <a:ext cx="2133600" cy="369332"/>
          </a:xfrm>
          <a:prstGeom prst="rect">
            <a:avLst/>
          </a:prstGeom>
          <a:noFill/>
        </p:spPr>
        <p:txBody>
          <a:bodyPr wrap="square" rtlCol="0">
            <a:spAutoFit/>
          </a:bodyPr>
          <a:lstStyle/>
          <a:p>
            <a:pPr algn="ctr"/>
            <a:r>
              <a:rPr lang="en-US" altLang="zh-CN" dirty="0">
                <a:solidFill>
                  <a:srgbClr val="C00000"/>
                </a:solidFill>
                <a:latin typeface="微软雅黑" panose="020B0503020204020204" pitchFamily="34" charset="-122"/>
                <a:ea typeface="微软雅黑" panose="020B0503020204020204" pitchFamily="34" charset="-122"/>
              </a:rPr>
              <a:t>(a)</a:t>
            </a:r>
            <a:r>
              <a:rPr lang="zh-CN" altLang="en-US" dirty="0">
                <a:solidFill>
                  <a:srgbClr val="C00000"/>
                </a:solidFill>
                <a:latin typeface="微软雅黑" panose="020B0503020204020204" pitchFamily="34" charset="-122"/>
                <a:ea typeface="微软雅黑" panose="020B0503020204020204" pitchFamily="34" charset="-122"/>
              </a:rPr>
              <a:t>串行调度</a:t>
            </a:r>
          </a:p>
        </p:txBody>
      </p:sp>
      <p:sp>
        <p:nvSpPr>
          <p:cNvPr id="10" name="文本框 9">
            <a:extLst>
              <a:ext uri="{FF2B5EF4-FFF2-40B4-BE49-F238E27FC236}">
                <a16:creationId xmlns:a16="http://schemas.microsoft.com/office/drawing/2014/main" id="{28D6DEFA-79D4-4B2C-B98D-3260E1925B28}"/>
              </a:ext>
            </a:extLst>
          </p:cNvPr>
          <p:cNvSpPr txBox="1"/>
          <p:nvPr/>
        </p:nvSpPr>
        <p:spPr>
          <a:xfrm>
            <a:off x="3238500" y="5899996"/>
            <a:ext cx="2133600" cy="369332"/>
          </a:xfrm>
          <a:prstGeom prst="rect">
            <a:avLst/>
          </a:prstGeom>
          <a:noFill/>
        </p:spPr>
        <p:txBody>
          <a:bodyPr wrap="square" rtlCol="0">
            <a:spAutoFit/>
          </a:bodyPr>
          <a:lstStyle/>
          <a:p>
            <a:pPr algn="ctr"/>
            <a:r>
              <a:rPr lang="en-US" altLang="zh-CN" dirty="0">
                <a:solidFill>
                  <a:srgbClr val="C00000"/>
                </a:solidFill>
                <a:latin typeface="微软雅黑" panose="020B0503020204020204" pitchFamily="34" charset="-122"/>
                <a:ea typeface="微软雅黑" panose="020B0503020204020204" pitchFamily="34" charset="-122"/>
              </a:rPr>
              <a:t>(b)</a:t>
            </a:r>
            <a:r>
              <a:rPr lang="zh-CN" altLang="en-US" dirty="0">
                <a:solidFill>
                  <a:srgbClr val="C00000"/>
                </a:solidFill>
                <a:latin typeface="微软雅黑" panose="020B0503020204020204" pitchFamily="34" charset="-122"/>
                <a:ea typeface="微软雅黑" panose="020B0503020204020204" pitchFamily="34" charset="-122"/>
              </a:rPr>
              <a:t>串行调度</a:t>
            </a:r>
          </a:p>
        </p:txBody>
      </p:sp>
      <p:sp>
        <p:nvSpPr>
          <p:cNvPr id="11" name="文本框 10">
            <a:extLst>
              <a:ext uri="{FF2B5EF4-FFF2-40B4-BE49-F238E27FC236}">
                <a16:creationId xmlns:a16="http://schemas.microsoft.com/office/drawing/2014/main" id="{80F69704-5216-4DB9-8188-EC24F054E3CE}"/>
              </a:ext>
            </a:extLst>
          </p:cNvPr>
          <p:cNvSpPr txBox="1"/>
          <p:nvPr/>
        </p:nvSpPr>
        <p:spPr>
          <a:xfrm>
            <a:off x="5715000" y="5899996"/>
            <a:ext cx="2540000" cy="369332"/>
          </a:xfrm>
          <a:prstGeom prst="rect">
            <a:avLst/>
          </a:prstGeom>
          <a:noFill/>
        </p:spPr>
        <p:txBody>
          <a:bodyPr wrap="square" rtlCol="0">
            <a:spAutoFit/>
          </a:bodyPr>
          <a:lstStyle/>
          <a:p>
            <a:pPr algn="ctr"/>
            <a:r>
              <a:rPr lang="en-US" altLang="zh-CN" dirty="0">
                <a:solidFill>
                  <a:srgbClr val="0000FF"/>
                </a:solidFill>
                <a:latin typeface="微软雅黑" panose="020B0503020204020204" pitchFamily="34" charset="-122"/>
                <a:ea typeface="微软雅黑" panose="020B0503020204020204" pitchFamily="34" charset="-122"/>
              </a:rPr>
              <a:t>(c)</a:t>
            </a:r>
            <a:r>
              <a:rPr lang="zh-CN" altLang="en-US" dirty="0">
                <a:solidFill>
                  <a:srgbClr val="0000FF"/>
                </a:solidFill>
                <a:latin typeface="微软雅黑" panose="020B0503020204020204" pitchFamily="34" charset="-122"/>
                <a:ea typeface="微软雅黑" panose="020B0503020204020204" pitchFamily="34" charset="-122"/>
              </a:rPr>
              <a:t>不可串行化的调度</a:t>
            </a:r>
          </a:p>
        </p:txBody>
      </p:sp>
      <p:sp>
        <p:nvSpPr>
          <p:cNvPr id="12" name="文本框 11">
            <a:extLst>
              <a:ext uri="{FF2B5EF4-FFF2-40B4-BE49-F238E27FC236}">
                <a16:creationId xmlns:a16="http://schemas.microsoft.com/office/drawing/2014/main" id="{EA16B7BE-C689-4311-B3F1-D460A6FE3C9A}"/>
              </a:ext>
            </a:extLst>
          </p:cNvPr>
          <p:cNvSpPr txBox="1"/>
          <p:nvPr/>
        </p:nvSpPr>
        <p:spPr>
          <a:xfrm>
            <a:off x="8394700" y="5899996"/>
            <a:ext cx="2755900" cy="369332"/>
          </a:xfrm>
          <a:prstGeom prst="rect">
            <a:avLst/>
          </a:prstGeom>
          <a:noFill/>
        </p:spPr>
        <p:txBody>
          <a:bodyPr wrap="square" rtlCol="0">
            <a:spAutoFit/>
          </a:bodyPr>
          <a:lstStyle/>
          <a:p>
            <a:pPr algn="ctr"/>
            <a:r>
              <a:rPr lang="en-US" altLang="zh-CN" dirty="0">
                <a:solidFill>
                  <a:srgbClr val="C00000"/>
                </a:solidFill>
                <a:latin typeface="微软雅黑" panose="020B0503020204020204" pitchFamily="34" charset="-122"/>
                <a:ea typeface="微软雅黑" panose="020B0503020204020204" pitchFamily="34" charset="-122"/>
              </a:rPr>
              <a:t>(d)</a:t>
            </a:r>
            <a:r>
              <a:rPr lang="zh-CN" altLang="en-US" dirty="0">
                <a:solidFill>
                  <a:srgbClr val="C00000"/>
                </a:solidFill>
                <a:latin typeface="微软雅黑" panose="020B0503020204020204" pitchFamily="34" charset="-122"/>
                <a:ea typeface="微软雅黑" panose="020B0503020204020204" pitchFamily="34" charset="-122"/>
              </a:rPr>
              <a:t>可串行化的调度</a:t>
            </a:r>
          </a:p>
        </p:txBody>
      </p:sp>
      <p:sp>
        <p:nvSpPr>
          <p:cNvPr id="13" name="矩形 12">
            <a:extLst>
              <a:ext uri="{FF2B5EF4-FFF2-40B4-BE49-F238E27FC236}">
                <a16:creationId xmlns:a16="http://schemas.microsoft.com/office/drawing/2014/main" id="{C588F555-FB88-4F37-BDF4-D3BE53296AE3}"/>
              </a:ext>
            </a:extLst>
          </p:cNvPr>
          <p:cNvSpPr/>
          <p:nvPr/>
        </p:nvSpPr>
        <p:spPr>
          <a:xfrm>
            <a:off x="3962400" y="6287405"/>
            <a:ext cx="3934090" cy="400110"/>
          </a:xfrm>
          <a:prstGeom prst="rect">
            <a:avLst/>
          </a:prstGeom>
        </p:spPr>
        <p:txBody>
          <a:bodyPr wrap="non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图：两个</a:t>
            </a:r>
            <a:r>
              <a:rPr lang="zh-CN" altLang="en-US" sz="2000" b="1">
                <a:solidFill>
                  <a:srgbClr val="FF0000"/>
                </a:solidFill>
                <a:latin typeface="微软雅黑" panose="020B0503020204020204" pitchFamily="34" charset="-122"/>
                <a:ea typeface="微软雅黑" panose="020B0503020204020204" pitchFamily="34" charset="-122"/>
              </a:rPr>
              <a:t>并发事务的</a:t>
            </a:r>
            <a:r>
              <a:rPr lang="en-US" altLang="zh-CN" sz="2000" b="1">
                <a:solidFill>
                  <a:srgbClr val="FF0000"/>
                </a:solidFill>
                <a:latin typeface="微软雅黑" panose="020B0503020204020204" pitchFamily="34" charset="-122"/>
                <a:ea typeface="微软雅黑" panose="020B0503020204020204" pitchFamily="34" charset="-122"/>
              </a:rPr>
              <a:t>4</a:t>
            </a:r>
            <a:r>
              <a:rPr lang="zh-CN" altLang="en-US" sz="2000" b="1">
                <a:solidFill>
                  <a:srgbClr val="FF0000"/>
                </a:solidFill>
                <a:latin typeface="微软雅黑" panose="020B0503020204020204" pitchFamily="34" charset="-122"/>
                <a:ea typeface="微软雅黑" panose="020B0503020204020204" pitchFamily="34" charset="-122"/>
              </a:rPr>
              <a:t>种不同调度</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1618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22602-A458-48D6-8C43-0513467B3841}"/>
              </a:ext>
            </a:extLst>
          </p:cNvPr>
          <p:cNvSpPr>
            <a:spLocks noGrp="1"/>
          </p:cNvSpPr>
          <p:nvPr>
            <p:ph type="title"/>
          </p:nvPr>
        </p:nvSpPr>
        <p:spPr/>
        <p:txBody>
          <a:bodyPr/>
          <a:lstStyle/>
          <a:p>
            <a:r>
              <a:rPr lang="zh-CN" altLang="en-US"/>
              <a:t>课堂练习</a:t>
            </a:r>
          </a:p>
        </p:txBody>
      </p:sp>
      <p:sp>
        <p:nvSpPr>
          <p:cNvPr id="3" name="内容占位符 2">
            <a:extLst>
              <a:ext uri="{FF2B5EF4-FFF2-40B4-BE49-F238E27FC236}">
                <a16:creationId xmlns:a16="http://schemas.microsoft.com/office/drawing/2014/main" id="{79F001C8-2F05-4FA0-AC46-9AD56C955165}"/>
              </a:ext>
            </a:extLst>
          </p:cNvPr>
          <p:cNvSpPr>
            <a:spLocks noGrp="1"/>
          </p:cNvSpPr>
          <p:nvPr>
            <p:ph idx="1"/>
          </p:nvPr>
        </p:nvSpPr>
        <p:spPr/>
        <p:txBody>
          <a:bodyPr/>
          <a:lstStyle/>
          <a:p>
            <a:r>
              <a:rPr lang="zh-CN" altLang="en-US"/>
              <a:t>现在有两个事务，分别包含下列操作：</a:t>
            </a:r>
            <a:endParaRPr lang="en-US" altLang="zh-CN"/>
          </a:p>
          <a:p>
            <a:pPr lvl="1"/>
            <a:r>
              <a:rPr lang="zh-CN" altLang="en-US" sz="2400">
                <a:solidFill>
                  <a:srgbClr val="0000FF"/>
                </a:solidFill>
              </a:rPr>
              <a:t>事务</a:t>
            </a:r>
            <a:r>
              <a:rPr lang="en-US" altLang="zh-CN" sz="2400">
                <a:solidFill>
                  <a:srgbClr val="0000FF"/>
                </a:solidFill>
              </a:rPr>
              <a:t>T1</a:t>
            </a:r>
            <a:r>
              <a:rPr lang="zh-CN" altLang="en-US" sz="2400">
                <a:solidFill>
                  <a:srgbClr val="0000FF"/>
                </a:solidFill>
              </a:rPr>
              <a:t>：读</a:t>
            </a:r>
            <a:r>
              <a:rPr lang="en-US" altLang="zh-CN" sz="2400">
                <a:solidFill>
                  <a:srgbClr val="0000FF"/>
                </a:solidFill>
              </a:rPr>
              <a:t>X</a:t>
            </a:r>
            <a:r>
              <a:rPr lang="zh-CN" altLang="en-US" sz="2400">
                <a:solidFill>
                  <a:srgbClr val="0000FF"/>
                </a:solidFill>
              </a:rPr>
              <a:t>；</a:t>
            </a:r>
            <a:r>
              <a:rPr lang="en-US" altLang="zh-CN" sz="2400">
                <a:solidFill>
                  <a:srgbClr val="0000FF"/>
                </a:solidFill>
              </a:rPr>
              <a:t>X=X-N</a:t>
            </a:r>
            <a:r>
              <a:rPr lang="zh-CN" altLang="en-US" sz="2400">
                <a:solidFill>
                  <a:srgbClr val="0000FF"/>
                </a:solidFill>
              </a:rPr>
              <a:t>；写回</a:t>
            </a:r>
            <a:r>
              <a:rPr lang="en-US" altLang="zh-CN" sz="2400">
                <a:solidFill>
                  <a:srgbClr val="0000FF"/>
                </a:solidFill>
              </a:rPr>
              <a:t>X</a:t>
            </a:r>
            <a:r>
              <a:rPr lang="zh-CN" altLang="en-US" sz="2400">
                <a:solidFill>
                  <a:srgbClr val="0000FF"/>
                </a:solidFill>
              </a:rPr>
              <a:t>；读</a:t>
            </a:r>
            <a:r>
              <a:rPr lang="en-US" altLang="zh-CN" sz="2400">
                <a:solidFill>
                  <a:srgbClr val="0000FF"/>
                </a:solidFill>
              </a:rPr>
              <a:t>Y</a:t>
            </a:r>
            <a:r>
              <a:rPr lang="zh-CN" altLang="en-US" sz="2400">
                <a:solidFill>
                  <a:srgbClr val="0000FF"/>
                </a:solidFill>
              </a:rPr>
              <a:t>；</a:t>
            </a:r>
            <a:r>
              <a:rPr lang="en-US" altLang="zh-CN" sz="2400">
                <a:solidFill>
                  <a:srgbClr val="0000FF"/>
                </a:solidFill>
              </a:rPr>
              <a:t>Y=Y+N</a:t>
            </a:r>
            <a:r>
              <a:rPr lang="zh-CN" altLang="en-US" sz="2400">
                <a:solidFill>
                  <a:srgbClr val="0000FF"/>
                </a:solidFill>
              </a:rPr>
              <a:t>；写回</a:t>
            </a:r>
            <a:r>
              <a:rPr lang="en-US" altLang="zh-CN" sz="2400">
                <a:solidFill>
                  <a:srgbClr val="0000FF"/>
                </a:solidFill>
              </a:rPr>
              <a:t>Y</a:t>
            </a:r>
            <a:r>
              <a:rPr lang="zh-CN" altLang="en-US" sz="2400">
                <a:solidFill>
                  <a:srgbClr val="0000FF"/>
                </a:solidFill>
              </a:rPr>
              <a:t>；</a:t>
            </a:r>
            <a:endParaRPr lang="en-US" altLang="zh-CN" sz="2400">
              <a:solidFill>
                <a:srgbClr val="0000FF"/>
              </a:solidFill>
            </a:endParaRPr>
          </a:p>
          <a:p>
            <a:pPr lvl="1"/>
            <a:r>
              <a:rPr lang="zh-CN" altLang="en-US" sz="2400">
                <a:solidFill>
                  <a:srgbClr val="0000FF"/>
                </a:solidFill>
              </a:rPr>
              <a:t>事务</a:t>
            </a:r>
            <a:r>
              <a:rPr lang="en-US" altLang="zh-CN" sz="2400">
                <a:solidFill>
                  <a:srgbClr val="0000FF"/>
                </a:solidFill>
              </a:rPr>
              <a:t>T2</a:t>
            </a:r>
            <a:r>
              <a:rPr lang="zh-CN" altLang="en-US" sz="2400">
                <a:solidFill>
                  <a:srgbClr val="0000FF"/>
                </a:solidFill>
              </a:rPr>
              <a:t>：读</a:t>
            </a:r>
            <a:r>
              <a:rPr lang="en-US" altLang="zh-CN" sz="2400">
                <a:solidFill>
                  <a:srgbClr val="0000FF"/>
                </a:solidFill>
              </a:rPr>
              <a:t>X</a:t>
            </a:r>
            <a:r>
              <a:rPr lang="zh-CN" altLang="en-US" sz="2400">
                <a:solidFill>
                  <a:srgbClr val="0000FF"/>
                </a:solidFill>
              </a:rPr>
              <a:t>；</a:t>
            </a:r>
            <a:r>
              <a:rPr lang="en-US" altLang="zh-CN" sz="2400">
                <a:solidFill>
                  <a:srgbClr val="0000FF"/>
                </a:solidFill>
              </a:rPr>
              <a:t>X=X+M</a:t>
            </a:r>
            <a:r>
              <a:rPr lang="zh-CN" altLang="en-US" sz="2400">
                <a:solidFill>
                  <a:srgbClr val="0000FF"/>
                </a:solidFill>
              </a:rPr>
              <a:t>；写回</a:t>
            </a:r>
            <a:r>
              <a:rPr lang="en-US" altLang="zh-CN" sz="2400">
                <a:solidFill>
                  <a:srgbClr val="0000FF"/>
                </a:solidFill>
              </a:rPr>
              <a:t>X</a:t>
            </a:r>
          </a:p>
          <a:p>
            <a:pPr marL="357187" lvl="1" indent="0">
              <a:buNone/>
            </a:pPr>
            <a:r>
              <a:rPr lang="zh-CN" altLang="en-US" sz="2400">
                <a:solidFill>
                  <a:srgbClr val="FF0000"/>
                </a:solidFill>
              </a:rPr>
              <a:t>假设</a:t>
            </a:r>
            <a:r>
              <a:rPr lang="en-US" altLang="zh-CN" sz="2400">
                <a:solidFill>
                  <a:srgbClr val="FF0000"/>
                </a:solidFill>
              </a:rPr>
              <a:t>X=90</a:t>
            </a:r>
            <a:r>
              <a:rPr lang="zh-CN" altLang="en-US" sz="2400">
                <a:solidFill>
                  <a:srgbClr val="FF0000"/>
                </a:solidFill>
              </a:rPr>
              <a:t>，</a:t>
            </a:r>
            <a:r>
              <a:rPr lang="en-US" altLang="zh-CN" sz="2400">
                <a:solidFill>
                  <a:srgbClr val="FF0000"/>
                </a:solidFill>
              </a:rPr>
              <a:t>Y=90</a:t>
            </a:r>
            <a:r>
              <a:rPr lang="zh-CN" altLang="en-US" sz="2400">
                <a:solidFill>
                  <a:srgbClr val="FF0000"/>
                </a:solidFill>
              </a:rPr>
              <a:t>，</a:t>
            </a:r>
            <a:r>
              <a:rPr lang="en-US" altLang="zh-CN" sz="2400">
                <a:solidFill>
                  <a:srgbClr val="FF0000"/>
                </a:solidFill>
              </a:rPr>
              <a:t>M=2</a:t>
            </a:r>
            <a:r>
              <a:rPr lang="zh-CN" altLang="en-US" sz="2400">
                <a:solidFill>
                  <a:srgbClr val="FF0000"/>
                </a:solidFill>
              </a:rPr>
              <a:t>，</a:t>
            </a:r>
            <a:r>
              <a:rPr lang="en-US" altLang="zh-CN" sz="2400">
                <a:solidFill>
                  <a:srgbClr val="FF0000"/>
                </a:solidFill>
              </a:rPr>
              <a:t>N=3</a:t>
            </a:r>
            <a:r>
              <a:rPr lang="zh-CN" altLang="en-US" sz="2400">
                <a:solidFill>
                  <a:srgbClr val="FF0000"/>
                </a:solidFill>
              </a:rPr>
              <a:t>。请判断以下两个调度是否正确？</a:t>
            </a:r>
            <a:endParaRPr lang="zh-CN" altLang="en-US" sz="2400"/>
          </a:p>
          <a:p>
            <a:endParaRPr lang="zh-CN" altLang="en-US"/>
          </a:p>
        </p:txBody>
      </p:sp>
      <p:sp>
        <p:nvSpPr>
          <p:cNvPr id="4" name="灯片编号占位符 3">
            <a:extLst>
              <a:ext uri="{FF2B5EF4-FFF2-40B4-BE49-F238E27FC236}">
                <a16:creationId xmlns:a16="http://schemas.microsoft.com/office/drawing/2014/main" id="{929808FD-16A5-4531-A309-8E39895FADA7}"/>
              </a:ext>
            </a:extLst>
          </p:cNvPr>
          <p:cNvSpPr>
            <a:spLocks noGrp="1"/>
          </p:cNvSpPr>
          <p:nvPr>
            <p:ph type="sldNum" sz="quarter" idx="12"/>
          </p:nvPr>
        </p:nvSpPr>
        <p:spPr/>
        <p:txBody>
          <a:bodyPr/>
          <a:lstStyle/>
          <a:p>
            <a:fld id="{E63F6D5D-9733-4D44-9C56-AEFEDD5A4BA7}" type="slidenum">
              <a:rPr lang="en-US" smtClean="0"/>
              <a:pPr/>
              <a:t>36</a:t>
            </a:fld>
            <a:endParaRPr lang="en-US" dirty="0"/>
          </a:p>
        </p:txBody>
      </p:sp>
      <p:graphicFrame>
        <p:nvGraphicFramePr>
          <p:cNvPr id="5" name="表格 4">
            <a:extLst>
              <a:ext uri="{FF2B5EF4-FFF2-40B4-BE49-F238E27FC236}">
                <a16:creationId xmlns:a16="http://schemas.microsoft.com/office/drawing/2014/main" id="{F416B3EA-037A-44B4-9398-E5827232AEA7}"/>
              </a:ext>
            </a:extLst>
          </p:cNvPr>
          <p:cNvGraphicFramePr>
            <a:graphicFrameLocks noGrp="1"/>
          </p:cNvGraphicFramePr>
          <p:nvPr>
            <p:extLst>
              <p:ext uri="{D42A27DB-BD31-4B8C-83A1-F6EECF244321}">
                <p14:modId xmlns:p14="http://schemas.microsoft.com/office/powerpoint/2010/main" val="1662241599"/>
              </p:ext>
            </p:extLst>
          </p:nvPr>
        </p:nvGraphicFramePr>
        <p:xfrm>
          <a:off x="1828800" y="3185930"/>
          <a:ext cx="2743200" cy="335280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1003519640"/>
                    </a:ext>
                  </a:extLst>
                </a:gridCol>
                <a:gridCol w="1371600">
                  <a:extLst>
                    <a:ext uri="{9D8B030D-6E8A-4147-A177-3AD203B41FA5}">
                      <a16:colId xmlns:a16="http://schemas.microsoft.com/office/drawing/2014/main" val="3824157322"/>
                    </a:ext>
                  </a:extLst>
                </a:gridCol>
              </a:tblGrid>
              <a:tr h="278370">
                <a:tc>
                  <a:txBody>
                    <a:bodyPr/>
                    <a:lstStyle/>
                    <a:p>
                      <a:pPr algn="ctr"/>
                      <a:r>
                        <a:rPr lang="en-US" altLang="zh-CN" sz="1600" b="1" dirty="0">
                          <a:solidFill>
                            <a:srgbClr val="0000FF"/>
                          </a:solidFill>
                          <a:latin typeface="微软雅黑" panose="020B0503020204020204" pitchFamily="34" charset="-122"/>
                          <a:ea typeface="微软雅黑" panose="020B0503020204020204" pitchFamily="34" charset="-122"/>
                        </a:rPr>
                        <a:t>T1</a:t>
                      </a:r>
                      <a:endParaRPr lang="zh-CN" altLang="en-US" sz="1600" b="1" dirty="0">
                        <a:solidFill>
                          <a:srgbClr val="0000FF"/>
                        </a:solidFill>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600" b="1" dirty="0">
                          <a:solidFill>
                            <a:srgbClr val="0000FF"/>
                          </a:solidFill>
                          <a:latin typeface="微软雅黑" panose="020B0503020204020204" pitchFamily="34" charset="-122"/>
                          <a:ea typeface="微软雅黑" panose="020B0503020204020204" pitchFamily="34" charset="-122"/>
                        </a:rPr>
                        <a:t>T2</a:t>
                      </a:r>
                      <a:endParaRPr lang="zh-CN" altLang="en-US" sz="1600" b="1" dirty="0">
                        <a:solidFill>
                          <a:srgbClr val="0000FF"/>
                        </a:solidFill>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2136518"/>
                  </a:ext>
                </a:extLst>
              </a:tr>
              <a:tr h="278370">
                <a:tc>
                  <a:txBody>
                    <a:bodyPr/>
                    <a:lstStyle/>
                    <a:p>
                      <a:r>
                        <a:rPr lang="en-US" altLang="zh-CN" sz="1600" b="1" dirty="0">
                          <a:latin typeface="微软雅黑" panose="020B0503020204020204" pitchFamily="34" charset="-122"/>
                          <a:ea typeface="微软雅黑" panose="020B0503020204020204" pitchFamily="34" charset="-122"/>
                        </a:rPr>
                        <a:t>R(X)</a:t>
                      </a:r>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600" b="1">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7623567"/>
                  </a:ext>
                </a:extLst>
              </a:tr>
              <a:tr h="278370">
                <a:tc>
                  <a:txBody>
                    <a:bodyPr/>
                    <a:lstStyle/>
                    <a:p>
                      <a:r>
                        <a:rPr lang="en-US" altLang="zh-CN" sz="1600" b="1" dirty="0">
                          <a:latin typeface="微软雅黑" panose="020B0503020204020204" pitchFamily="34" charset="-122"/>
                          <a:ea typeface="微软雅黑" panose="020B0503020204020204" pitchFamily="34" charset="-122"/>
                        </a:rPr>
                        <a:t>X=X-N</a:t>
                      </a:r>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6412645"/>
                  </a:ext>
                </a:extLst>
              </a:tr>
              <a:tr h="278370">
                <a:tc>
                  <a:txBody>
                    <a:bodyPr/>
                    <a:lstStyle/>
                    <a:p>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600" b="1" dirty="0">
                          <a:latin typeface="微软雅黑" panose="020B0503020204020204" pitchFamily="34" charset="-122"/>
                          <a:ea typeface="微软雅黑" panose="020B0503020204020204" pitchFamily="34" charset="-122"/>
                        </a:rPr>
                        <a:t>R(X)</a:t>
                      </a:r>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5677127"/>
                  </a:ext>
                </a:extLst>
              </a:tr>
              <a:tr h="278370">
                <a:tc>
                  <a:txBody>
                    <a:bodyPr/>
                    <a:lstStyle/>
                    <a:p>
                      <a:endParaRPr lang="zh-CN" altLang="en-US" sz="1600" b="1">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600" b="1" dirty="0">
                          <a:latin typeface="微软雅黑" panose="020B0503020204020204" pitchFamily="34" charset="-122"/>
                          <a:ea typeface="微软雅黑" panose="020B0503020204020204" pitchFamily="34" charset="-122"/>
                        </a:rPr>
                        <a:t>X=X+M</a:t>
                      </a:r>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4502235"/>
                  </a:ext>
                </a:extLst>
              </a:tr>
              <a:tr h="278370">
                <a:tc>
                  <a:txBody>
                    <a:bodyPr/>
                    <a:lstStyle/>
                    <a:p>
                      <a:r>
                        <a:rPr lang="en-US" altLang="zh-CN" sz="1600" b="1" dirty="0">
                          <a:latin typeface="微软雅黑" panose="020B0503020204020204" pitchFamily="34" charset="-122"/>
                          <a:ea typeface="微软雅黑" panose="020B0503020204020204" pitchFamily="34" charset="-122"/>
                        </a:rPr>
                        <a:t>W(X)</a:t>
                      </a:r>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5397230"/>
                  </a:ext>
                </a:extLst>
              </a:tr>
              <a:tr h="278370">
                <a:tc>
                  <a:txBody>
                    <a:bodyPr/>
                    <a:lstStyle/>
                    <a:p>
                      <a:r>
                        <a:rPr lang="en-US" altLang="zh-CN" sz="1600" b="1" dirty="0">
                          <a:latin typeface="微软雅黑" panose="020B0503020204020204" pitchFamily="34" charset="-122"/>
                          <a:ea typeface="微软雅黑" panose="020B0503020204020204" pitchFamily="34" charset="-122"/>
                        </a:rPr>
                        <a:t>R(Y)</a:t>
                      </a:r>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3509990"/>
                  </a:ext>
                </a:extLst>
              </a:tr>
              <a:tr h="278370">
                <a:tc>
                  <a:txBody>
                    <a:bodyPr/>
                    <a:lstStyle/>
                    <a:p>
                      <a:endParaRPr lang="zh-CN" altLang="en-US" sz="1600" b="1">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600" b="1" dirty="0">
                          <a:latin typeface="微软雅黑" panose="020B0503020204020204" pitchFamily="34" charset="-122"/>
                          <a:ea typeface="微软雅黑" panose="020B0503020204020204" pitchFamily="34" charset="-122"/>
                        </a:rPr>
                        <a:t>W(X)</a:t>
                      </a:r>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2082403"/>
                  </a:ext>
                </a:extLst>
              </a:tr>
              <a:tr h="278370">
                <a:tc>
                  <a:txBody>
                    <a:bodyPr/>
                    <a:lstStyle/>
                    <a:p>
                      <a:r>
                        <a:rPr lang="en-US" altLang="zh-CN" sz="1600" b="1" dirty="0">
                          <a:latin typeface="微软雅黑" panose="020B0503020204020204" pitchFamily="34" charset="-122"/>
                          <a:ea typeface="微软雅黑" panose="020B0503020204020204" pitchFamily="34" charset="-122"/>
                        </a:rPr>
                        <a:t>Y=Y+N</a:t>
                      </a:r>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985819"/>
                  </a:ext>
                </a:extLst>
              </a:tr>
              <a:tr h="278370">
                <a:tc>
                  <a:txBody>
                    <a:bodyPr/>
                    <a:lstStyle/>
                    <a:p>
                      <a:r>
                        <a:rPr lang="en-US" altLang="zh-CN" sz="1600" b="1" dirty="0">
                          <a:latin typeface="微软雅黑" panose="020B0503020204020204" pitchFamily="34" charset="-122"/>
                          <a:ea typeface="微软雅黑" panose="020B0503020204020204" pitchFamily="34" charset="-122"/>
                        </a:rPr>
                        <a:t>W(Y)</a:t>
                      </a:r>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0516412"/>
                  </a:ext>
                </a:extLst>
              </a:tr>
            </a:tbl>
          </a:graphicData>
        </a:graphic>
      </p:graphicFrame>
      <p:graphicFrame>
        <p:nvGraphicFramePr>
          <p:cNvPr id="6" name="表格 5">
            <a:extLst>
              <a:ext uri="{FF2B5EF4-FFF2-40B4-BE49-F238E27FC236}">
                <a16:creationId xmlns:a16="http://schemas.microsoft.com/office/drawing/2014/main" id="{9415A89C-FB98-4259-8816-062F5C6C3BB2}"/>
              </a:ext>
            </a:extLst>
          </p:cNvPr>
          <p:cNvGraphicFramePr>
            <a:graphicFrameLocks noGrp="1"/>
          </p:cNvGraphicFramePr>
          <p:nvPr>
            <p:extLst>
              <p:ext uri="{D42A27DB-BD31-4B8C-83A1-F6EECF244321}">
                <p14:modId xmlns:p14="http://schemas.microsoft.com/office/powerpoint/2010/main" val="1884606752"/>
              </p:ext>
            </p:extLst>
          </p:nvPr>
        </p:nvGraphicFramePr>
        <p:xfrm>
          <a:off x="5181600" y="3183226"/>
          <a:ext cx="2743200" cy="335280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1003519640"/>
                    </a:ext>
                  </a:extLst>
                </a:gridCol>
                <a:gridCol w="1371600">
                  <a:extLst>
                    <a:ext uri="{9D8B030D-6E8A-4147-A177-3AD203B41FA5}">
                      <a16:colId xmlns:a16="http://schemas.microsoft.com/office/drawing/2014/main" val="3824157322"/>
                    </a:ext>
                  </a:extLst>
                </a:gridCol>
              </a:tblGrid>
              <a:tr h="312354">
                <a:tc>
                  <a:txBody>
                    <a:bodyPr/>
                    <a:lstStyle/>
                    <a:p>
                      <a:pPr algn="ctr"/>
                      <a:r>
                        <a:rPr lang="en-US" altLang="zh-CN" sz="1600" b="1" dirty="0">
                          <a:solidFill>
                            <a:srgbClr val="0000FF"/>
                          </a:solidFill>
                          <a:latin typeface="微软雅黑" panose="020B0503020204020204" pitchFamily="34" charset="-122"/>
                          <a:ea typeface="微软雅黑" panose="020B0503020204020204" pitchFamily="34" charset="-122"/>
                        </a:rPr>
                        <a:t>T1</a:t>
                      </a:r>
                      <a:endParaRPr lang="zh-CN" altLang="en-US" sz="1600" b="1" dirty="0">
                        <a:solidFill>
                          <a:srgbClr val="0000FF"/>
                        </a:solidFill>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600" b="1" dirty="0">
                          <a:solidFill>
                            <a:srgbClr val="0000FF"/>
                          </a:solidFill>
                          <a:latin typeface="微软雅黑" panose="020B0503020204020204" pitchFamily="34" charset="-122"/>
                          <a:ea typeface="微软雅黑" panose="020B0503020204020204" pitchFamily="34" charset="-122"/>
                        </a:rPr>
                        <a:t>T2</a:t>
                      </a:r>
                      <a:endParaRPr lang="zh-CN" altLang="en-US" sz="1600" b="1" dirty="0">
                        <a:solidFill>
                          <a:srgbClr val="0000FF"/>
                        </a:solidFill>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2136518"/>
                  </a:ext>
                </a:extLst>
              </a:tr>
              <a:tr h="312354">
                <a:tc>
                  <a:txBody>
                    <a:bodyPr/>
                    <a:lstStyle/>
                    <a:p>
                      <a:r>
                        <a:rPr lang="en-US" altLang="zh-CN" sz="1600" b="1" dirty="0">
                          <a:latin typeface="微软雅黑" panose="020B0503020204020204" pitchFamily="34" charset="-122"/>
                          <a:ea typeface="微软雅黑" panose="020B0503020204020204" pitchFamily="34" charset="-122"/>
                        </a:rPr>
                        <a:t>R(X)</a:t>
                      </a:r>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600" b="1">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7623567"/>
                  </a:ext>
                </a:extLst>
              </a:tr>
              <a:tr h="312354">
                <a:tc>
                  <a:txBody>
                    <a:bodyPr/>
                    <a:lstStyle/>
                    <a:p>
                      <a:r>
                        <a:rPr lang="en-US" altLang="zh-CN" sz="1600" b="1" dirty="0">
                          <a:latin typeface="微软雅黑" panose="020B0503020204020204" pitchFamily="34" charset="-122"/>
                          <a:ea typeface="微软雅黑" panose="020B0503020204020204" pitchFamily="34" charset="-122"/>
                        </a:rPr>
                        <a:t>X=X-N</a:t>
                      </a:r>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6412645"/>
                  </a:ext>
                </a:extLst>
              </a:tr>
              <a:tr h="312354">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W(X)</a:t>
                      </a:r>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5677127"/>
                  </a:ext>
                </a:extLst>
              </a:tr>
              <a:tr h="312354">
                <a:tc>
                  <a:txBody>
                    <a:bodyPr/>
                    <a:lstStyle/>
                    <a:p>
                      <a:endParaRPr lang="zh-CN" altLang="en-US" sz="1600" b="1">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R(X)</a:t>
                      </a:r>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4502235"/>
                  </a:ext>
                </a:extLst>
              </a:tr>
              <a:tr h="312354">
                <a:tc>
                  <a:txBody>
                    <a:bodyPr/>
                    <a:lstStyle/>
                    <a:p>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X=X+M</a:t>
                      </a:r>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5397230"/>
                  </a:ext>
                </a:extLst>
              </a:tr>
              <a:tr h="312354">
                <a:tc>
                  <a:txBody>
                    <a:bodyPr/>
                    <a:lstStyle/>
                    <a:p>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W(X)</a:t>
                      </a:r>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3509990"/>
                  </a:ext>
                </a:extLst>
              </a:tr>
              <a:tr h="312354">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R(Y)</a:t>
                      </a:r>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2082403"/>
                  </a:ext>
                </a:extLst>
              </a:tr>
              <a:tr h="312354">
                <a:tc>
                  <a:txBody>
                    <a:bodyPr/>
                    <a:lstStyle/>
                    <a:p>
                      <a:r>
                        <a:rPr lang="en-US" altLang="zh-CN" sz="1600" b="1" dirty="0">
                          <a:latin typeface="微软雅黑" panose="020B0503020204020204" pitchFamily="34" charset="-122"/>
                          <a:ea typeface="微软雅黑" panose="020B0503020204020204" pitchFamily="34" charset="-122"/>
                        </a:rPr>
                        <a:t>Y=Y+N</a:t>
                      </a:r>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985819"/>
                  </a:ext>
                </a:extLst>
              </a:tr>
              <a:tr h="312354">
                <a:tc>
                  <a:txBody>
                    <a:bodyPr/>
                    <a:lstStyle/>
                    <a:p>
                      <a:r>
                        <a:rPr lang="en-US" altLang="zh-CN" sz="1600" b="1" dirty="0">
                          <a:latin typeface="微软雅黑" panose="020B0503020204020204" pitchFamily="34" charset="-122"/>
                          <a:ea typeface="微软雅黑" panose="020B0503020204020204" pitchFamily="34" charset="-122"/>
                        </a:rPr>
                        <a:t>W(Y)</a:t>
                      </a:r>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6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0516412"/>
                  </a:ext>
                </a:extLst>
              </a:tr>
            </a:tbl>
          </a:graphicData>
        </a:graphic>
      </p:graphicFrame>
    </p:spTree>
    <p:extLst>
      <p:ext uri="{BB962C8B-B14F-4D97-AF65-F5344CB8AC3E}">
        <p14:creationId xmlns:p14="http://schemas.microsoft.com/office/powerpoint/2010/main" val="2414416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989F1-A421-4FE0-ACAD-F646482CBF7B}"/>
              </a:ext>
            </a:extLst>
          </p:cNvPr>
          <p:cNvSpPr>
            <a:spLocks noGrp="1"/>
          </p:cNvSpPr>
          <p:nvPr>
            <p:ph type="title"/>
          </p:nvPr>
        </p:nvSpPr>
        <p:spPr/>
        <p:txBody>
          <a:bodyPr/>
          <a:lstStyle/>
          <a:p>
            <a:r>
              <a:rPr lang="zh-CN" altLang="en-US"/>
              <a:t>正确调度的判定</a:t>
            </a:r>
          </a:p>
        </p:txBody>
      </p:sp>
      <p:sp>
        <p:nvSpPr>
          <p:cNvPr id="3" name="内容占位符 2">
            <a:extLst>
              <a:ext uri="{FF2B5EF4-FFF2-40B4-BE49-F238E27FC236}">
                <a16:creationId xmlns:a16="http://schemas.microsoft.com/office/drawing/2014/main" id="{9CACF08A-5285-42F6-ADC6-FA3E0466291D}"/>
              </a:ext>
            </a:extLst>
          </p:cNvPr>
          <p:cNvSpPr>
            <a:spLocks noGrp="1"/>
          </p:cNvSpPr>
          <p:nvPr>
            <p:ph idx="1"/>
          </p:nvPr>
        </p:nvSpPr>
        <p:spPr/>
        <p:txBody>
          <a:bodyPr/>
          <a:lstStyle/>
          <a:p>
            <a:pPr>
              <a:lnSpc>
                <a:spcPct val="130000"/>
              </a:lnSpc>
            </a:pPr>
            <a:r>
              <a:rPr lang="zh-CN" altLang="en-US">
                <a:solidFill>
                  <a:srgbClr val="C00000"/>
                </a:solidFill>
              </a:rPr>
              <a:t>正确的调度</a:t>
            </a:r>
            <a:r>
              <a:rPr lang="zh-CN" altLang="en-US">
                <a:solidFill>
                  <a:srgbClr val="C00000"/>
                </a:solidFill>
                <a:latin typeface="Cambria Math" panose="02040503050406030204" pitchFamily="18" charset="0"/>
              </a:rPr>
              <a:t>⇔</a:t>
            </a:r>
            <a:r>
              <a:rPr lang="zh-CN" altLang="en-US">
                <a:solidFill>
                  <a:srgbClr val="C00000"/>
                </a:solidFill>
              </a:rPr>
              <a:t>可串行化调度</a:t>
            </a:r>
            <a:endParaRPr lang="en-US" altLang="zh-CN">
              <a:solidFill>
                <a:srgbClr val="C00000"/>
              </a:solidFill>
            </a:endParaRPr>
          </a:p>
          <a:p>
            <a:pPr lvl="1">
              <a:lnSpc>
                <a:spcPct val="100000"/>
              </a:lnSpc>
            </a:pPr>
            <a:r>
              <a:rPr lang="zh-CN" altLang="en-US"/>
              <a:t>问题：</a:t>
            </a:r>
            <a:r>
              <a:rPr lang="zh-CN" altLang="en-US">
                <a:solidFill>
                  <a:srgbClr val="FF0000"/>
                </a:solidFill>
              </a:rPr>
              <a:t>如何判断调度是可串行化的？</a:t>
            </a:r>
            <a:endParaRPr lang="zh-CN" altLang="en-US"/>
          </a:p>
          <a:p>
            <a:pPr lvl="2">
              <a:lnSpc>
                <a:spcPct val="100000"/>
              </a:lnSpc>
            </a:pPr>
            <a:r>
              <a:rPr lang="zh-CN" altLang="en-US"/>
              <a:t>是穷举法对于大量并发调度存在的情况下判断其是否正确在实际中不可行</a:t>
            </a:r>
            <a:endParaRPr lang="en-US" altLang="zh-CN"/>
          </a:p>
          <a:p>
            <a:pPr lvl="2">
              <a:lnSpc>
                <a:spcPct val="100000"/>
              </a:lnSpc>
            </a:pPr>
            <a:r>
              <a:rPr lang="zh-CN" altLang="en-US">
                <a:solidFill>
                  <a:srgbClr val="FF0000"/>
                </a:solidFill>
              </a:rPr>
              <a:t>冲突可串行化调度</a:t>
            </a:r>
            <a:r>
              <a:rPr lang="zh-CN" altLang="en-US"/>
              <a:t>是一类重要的、实际可行的、</a:t>
            </a:r>
            <a:r>
              <a:rPr lang="zh-CN" altLang="en-US">
                <a:solidFill>
                  <a:srgbClr val="FF0000"/>
                </a:solidFill>
              </a:rPr>
              <a:t>充分非必要的正确调度</a:t>
            </a:r>
            <a:endParaRPr lang="en-US" altLang="zh-CN">
              <a:solidFill>
                <a:srgbClr val="FF0000"/>
              </a:solidFill>
            </a:endParaRPr>
          </a:p>
          <a:p>
            <a:pPr lvl="2">
              <a:lnSpc>
                <a:spcPct val="100000"/>
              </a:lnSpc>
            </a:pPr>
            <a:endParaRPr lang="en-US" altLang="zh-CN" sz="600">
              <a:solidFill>
                <a:srgbClr val="FF0000"/>
              </a:solidFill>
            </a:endParaRPr>
          </a:p>
          <a:p>
            <a:pPr>
              <a:lnSpc>
                <a:spcPct val="130000"/>
              </a:lnSpc>
            </a:pPr>
            <a:r>
              <a:rPr lang="zh-CN" altLang="en-US">
                <a:solidFill>
                  <a:srgbClr val="FF0000"/>
                </a:solidFill>
              </a:rPr>
              <a:t>冲突可串行化调度</a:t>
            </a:r>
            <a:endParaRPr lang="en-US" altLang="zh-CN">
              <a:solidFill>
                <a:srgbClr val="FF0000"/>
              </a:solidFill>
            </a:endParaRPr>
          </a:p>
          <a:p>
            <a:pPr marL="612000" lvl="1" indent="-324000"/>
            <a:r>
              <a:rPr lang="zh-CN" altLang="en-US" sz="2400">
                <a:solidFill>
                  <a:prstClr val="black"/>
                </a:solidFill>
              </a:rPr>
              <a:t>考虑一个含有分别属于</a:t>
            </a:r>
            <a:r>
              <a:rPr lang="en-US" altLang="zh-CN" sz="2400">
                <a:solidFill>
                  <a:prstClr val="black"/>
                </a:solidFill>
              </a:rPr>
              <a:t>T</a:t>
            </a:r>
            <a:r>
              <a:rPr lang="en-US" altLang="zh-CN" sz="2400" i="1" baseline="-25000">
                <a:solidFill>
                  <a:prstClr val="black"/>
                </a:solidFill>
                <a:latin typeface="Times New Roman" pitchFamily="18" charset="0"/>
                <a:cs typeface="Times New Roman" pitchFamily="18" charset="0"/>
              </a:rPr>
              <a:t>i</a:t>
            </a:r>
            <a:r>
              <a:rPr lang="zh-CN" altLang="en-US" sz="2400">
                <a:solidFill>
                  <a:prstClr val="black"/>
                </a:solidFill>
              </a:rPr>
              <a:t>与</a:t>
            </a:r>
            <a:r>
              <a:rPr lang="en-US" altLang="zh-CN" sz="2400">
                <a:solidFill>
                  <a:prstClr val="black"/>
                </a:solidFill>
              </a:rPr>
              <a:t>T</a:t>
            </a:r>
            <a:r>
              <a:rPr lang="en-US" altLang="zh-CN" sz="2400" i="1" baseline="-25000">
                <a:solidFill>
                  <a:prstClr val="black"/>
                </a:solidFill>
                <a:latin typeface="Times New Roman" pitchFamily="18" charset="0"/>
                <a:cs typeface="Times New Roman" pitchFamily="18" charset="0"/>
              </a:rPr>
              <a:t>j</a:t>
            </a:r>
            <a:r>
              <a:rPr lang="zh-CN" altLang="en-US" sz="2400">
                <a:solidFill>
                  <a:prstClr val="black"/>
                </a:solidFill>
              </a:rPr>
              <a:t>的两条连续指令</a:t>
            </a:r>
            <a:r>
              <a:rPr lang="en-US" altLang="zh-CN" sz="2400">
                <a:solidFill>
                  <a:prstClr val="black"/>
                </a:solidFill>
                <a:latin typeface="Times New Roman" pitchFamily="18" charset="0"/>
                <a:cs typeface="Times New Roman" pitchFamily="18" charset="0"/>
              </a:rPr>
              <a:t>I</a:t>
            </a:r>
            <a:r>
              <a:rPr lang="en-US" altLang="zh-CN" sz="2400" i="1" baseline="-25000">
                <a:solidFill>
                  <a:prstClr val="black"/>
                </a:solidFill>
                <a:latin typeface="Times New Roman" pitchFamily="18" charset="0"/>
                <a:cs typeface="Times New Roman" pitchFamily="18" charset="0"/>
              </a:rPr>
              <a:t>i</a:t>
            </a:r>
            <a:r>
              <a:rPr lang="zh-CN" altLang="en-US" sz="2400">
                <a:solidFill>
                  <a:prstClr val="black"/>
                </a:solidFill>
              </a:rPr>
              <a:t>与</a:t>
            </a:r>
            <a:r>
              <a:rPr lang="en-US" altLang="zh-CN" sz="2400">
                <a:solidFill>
                  <a:prstClr val="black"/>
                </a:solidFill>
                <a:latin typeface="Times New Roman" pitchFamily="18" charset="0"/>
                <a:cs typeface="Times New Roman" pitchFamily="18" charset="0"/>
              </a:rPr>
              <a:t>I</a:t>
            </a:r>
            <a:r>
              <a:rPr lang="en-US" altLang="zh-CN" sz="2400" i="1" baseline="-25000">
                <a:solidFill>
                  <a:prstClr val="black"/>
                </a:solidFill>
                <a:latin typeface="Times New Roman" pitchFamily="18" charset="0"/>
                <a:cs typeface="Times New Roman" pitchFamily="18" charset="0"/>
              </a:rPr>
              <a:t>j</a:t>
            </a:r>
            <a:r>
              <a:rPr lang="zh-CN" altLang="en-US" sz="2400">
                <a:solidFill>
                  <a:prstClr val="black"/>
                </a:solidFill>
              </a:rPr>
              <a:t>（</a:t>
            </a:r>
            <a:r>
              <a:rPr lang="en-US" altLang="zh-CN" sz="2400" i="1">
                <a:solidFill>
                  <a:prstClr val="black"/>
                </a:solidFill>
                <a:latin typeface="Times New Roman" pitchFamily="18" charset="0"/>
                <a:cs typeface="Times New Roman" pitchFamily="18" charset="0"/>
              </a:rPr>
              <a:t>i  </a:t>
            </a:r>
            <a:r>
              <a:rPr lang="en-US" altLang="zh-CN" sz="2400">
                <a:solidFill>
                  <a:prstClr val="black"/>
                </a:solidFill>
                <a:latin typeface="Times New Roman" pitchFamily="18" charset="0"/>
                <a:cs typeface="Times New Roman" pitchFamily="18" charset="0"/>
              </a:rPr>
              <a:t>≠ </a:t>
            </a:r>
            <a:r>
              <a:rPr lang="en-US" altLang="zh-CN" sz="2400" i="1">
                <a:solidFill>
                  <a:prstClr val="black"/>
                </a:solidFill>
                <a:latin typeface="Times New Roman" pitchFamily="18" charset="0"/>
                <a:cs typeface="Times New Roman" pitchFamily="18" charset="0"/>
              </a:rPr>
              <a:t>j</a:t>
            </a:r>
            <a:r>
              <a:rPr lang="zh-CN" altLang="en-US" sz="2400">
                <a:solidFill>
                  <a:prstClr val="black"/>
                </a:solidFill>
              </a:rPr>
              <a:t>）的调度</a:t>
            </a:r>
            <a:r>
              <a:rPr lang="en-US" altLang="zh-CN" sz="2400">
                <a:solidFill>
                  <a:prstClr val="black"/>
                </a:solidFill>
              </a:rPr>
              <a:t>S</a:t>
            </a:r>
            <a:r>
              <a:rPr lang="zh-CN" altLang="en-US" sz="2400">
                <a:solidFill>
                  <a:prstClr val="black"/>
                </a:solidFill>
              </a:rPr>
              <a:t>，如果</a:t>
            </a:r>
            <a:r>
              <a:rPr lang="en-US" altLang="zh-CN" sz="2400">
                <a:solidFill>
                  <a:prstClr val="black"/>
                </a:solidFill>
                <a:latin typeface="Times New Roman" pitchFamily="18" charset="0"/>
                <a:cs typeface="Times New Roman" pitchFamily="18" charset="0"/>
              </a:rPr>
              <a:t>I</a:t>
            </a:r>
            <a:r>
              <a:rPr lang="en-US" altLang="zh-CN" sz="2400" i="1" baseline="-25000">
                <a:solidFill>
                  <a:prstClr val="black"/>
                </a:solidFill>
                <a:latin typeface="Times New Roman" pitchFamily="18" charset="0"/>
                <a:cs typeface="Times New Roman" pitchFamily="18" charset="0"/>
              </a:rPr>
              <a:t>i</a:t>
            </a:r>
            <a:r>
              <a:rPr lang="zh-CN" altLang="en-US" sz="2400">
                <a:solidFill>
                  <a:prstClr val="black"/>
                </a:solidFill>
              </a:rPr>
              <a:t>与</a:t>
            </a:r>
            <a:r>
              <a:rPr lang="en-US" altLang="zh-CN" sz="2400">
                <a:solidFill>
                  <a:prstClr val="black"/>
                </a:solidFill>
                <a:latin typeface="Times New Roman" pitchFamily="18" charset="0"/>
                <a:cs typeface="Times New Roman" pitchFamily="18" charset="0"/>
              </a:rPr>
              <a:t>I</a:t>
            </a:r>
            <a:r>
              <a:rPr lang="en-US" altLang="zh-CN" sz="2400" i="1" baseline="-25000">
                <a:solidFill>
                  <a:prstClr val="black"/>
                </a:solidFill>
                <a:latin typeface="Times New Roman" pitchFamily="18" charset="0"/>
                <a:cs typeface="Times New Roman" pitchFamily="18" charset="0"/>
              </a:rPr>
              <a:t>j</a:t>
            </a:r>
            <a:r>
              <a:rPr lang="zh-CN" altLang="en-US" sz="2400">
                <a:solidFill>
                  <a:prstClr val="black"/>
                </a:solidFill>
              </a:rPr>
              <a:t>引用不同的数据项，则交换</a:t>
            </a:r>
            <a:r>
              <a:rPr lang="en-US" altLang="zh-CN" sz="2400">
                <a:solidFill>
                  <a:prstClr val="black"/>
                </a:solidFill>
                <a:latin typeface="Times New Roman" pitchFamily="18" charset="0"/>
                <a:cs typeface="Times New Roman" pitchFamily="18" charset="0"/>
              </a:rPr>
              <a:t>I</a:t>
            </a:r>
            <a:r>
              <a:rPr lang="en-US" altLang="zh-CN" sz="2400" i="1" baseline="-25000">
                <a:solidFill>
                  <a:prstClr val="black"/>
                </a:solidFill>
                <a:latin typeface="Times New Roman" pitchFamily="18" charset="0"/>
                <a:cs typeface="Times New Roman" pitchFamily="18" charset="0"/>
              </a:rPr>
              <a:t>i</a:t>
            </a:r>
            <a:r>
              <a:rPr lang="zh-CN" altLang="en-US" sz="2400">
                <a:solidFill>
                  <a:prstClr val="black"/>
                </a:solidFill>
              </a:rPr>
              <a:t>与</a:t>
            </a:r>
            <a:r>
              <a:rPr lang="en-US" altLang="zh-CN" sz="2400">
                <a:solidFill>
                  <a:prstClr val="black"/>
                </a:solidFill>
                <a:latin typeface="Times New Roman" pitchFamily="18" charset="0"/>
                <a:cs typeface="Times New Roman" pitchFamily="18" charset="0"/>
              </a:rPr>
              <a:t>I</a:t>
            </a:r>
            <a:r>
              <a:rPr lang="en-US" altLang="zh-CN" sz="2400" i="1" baseline="-25000">
                <a:solidFill>
                  <a:prstClr val="black"/>
                </a:solidFill>
                <a:latin typeface="Times New Roman" pitchFamily="18" charset="0"/>
                <a:cs typeface="Times New Roman" pitchFamily="18" charset="0"/>
              </a:rPr>
              <a:t>j</a:t>
            </a:r>
            <a:r>
              <a:rPr lang="zh-CN" altLang="en-US" sz="2400">
                <a:solidFill>
                  <a:prstClr val="black"/>
                </a:solidFill>
              </a:rPr>
              <a:t>不会影响调度中任何指令的结果。如果</a:t>
            </a:r>
            <a:r>
              <a:rPr lang="en-US" altLang="zh-CN" sz="2400">
                <a:solidFill>
                  <a:prstClr val="black"/>
                </a:solidFill>
                <a:latin typeface="Times New Roman" pitchFamily="18" charset="0"/>
                <a:cs typeface="Times New Roman" pitchFamily="18" charset="0"/>
              </a:rPr>
              <a:t>I</a:t>
            </a:r>
            <a:r>
              <a:rPr lang="en-US" altLang="zh-CN" sz="2400" i="1" baseline="-25000">
                <a:solidFill>
                  <a:prstClr val="black"/>
                </a:solidFill>
                <a:latin typeface="Times New Roman" pitchFamily="18" charset="0"/>
                <a:cs typeface="Times New Roman" pitchFamily="18" charset="0"/>
              </a:rPr>
              <a:t>i</a:t>
            </a:r>
            <a:r>
              <a:rPr lang="zh-CN" altLang="en-US" sz="2400">
                <a:solidFill>
                  <a:prstClr val="black"/>
                </a:solidFill>
              </a:rPr>
              <a:t>与</a:t>
            </a:r>
            <a:r>
              <a:rPr lang="en-US" altLang="zh-CN" sz="2400">
                <a:solidFill>
                  <a:prstClr val="black"/>
                </a:solidFill>
                <a:latin typeface="Times New Roman" pitchFamily="18" charset="0"/>
                <a:cs typeface="Times New Roman" pitchFamily="18" charset="0"/>
              </a:rPr>
              <a:t>I</a:t>
            </a:r>
            <a:r>
              <a:rPr lang="en-US" altLang="zh-CN" sz="2400" i="1" baseline="-25000">
                <a:solidFill>
                  <a:prstClr val="black"/>
                </a:solidFill>
                <a:latin typeface="Times New Roman" pitchFamily="18" charset="0"/>
                <a:cs typeface="Times New Roman" pitchFamily="18" charset="0"/>
              </a:rPr>
              <a:t>j</a:t>
            </a:r>
            <a:r>
              <a:rPr lang="zh-CN" altLang="en-US" sz="2400">
                <a:solidFill>
                  <a:prstClr val="black"/>
                </a:solidFill>
              </a:rPr>
              <a:t>引用相同的数据项，在两者的顺序是重要的。四种交换情形：</a:t>
            </a:r>
            <a:endParaRPr lang="en-US" altLang="zh-CN" sz="2400">
              <a:solidFill>
                <a:prstClr val="black"/>
              </a:solidFill>
            </a:endParaRPr>
          </a:p>
          <a:p>
            <a:pPr marL="288000" lvl="1" indent="0">
              <a:buNone/>
            </a:pPr>
            <a:endParaRPr lang="en-US" altLang="zh-CN" sz="900">
              <a:solidFill>
                <a:prstClr val="black"/>
              </a:solidFill>
            </a:endParaRPr>
          </a:p>
          <a:p>
            <a:pPr marL="625475" lvl="2" indent="-177800">
              <a:buNone/>
            </a:pPr>
            <a:r>
              <a:rPr lang="en-US" altLang="zh-CN" sz="2000" b="1">
                <a:solidFill>
                  <a:srgbClr val="FF0000"/>
                </a:solidFill>
              </a:rPr>
              <a:t>(1)</a:t>
            </a:r>
            <a:r>
              <a:rPr lang="en-US" altLang="zh-CN" sz="2000" b="1">
                <a:solidFill>
                  <a:srgbClr val="FF0000"/>
                </a:solidFill>
                <a:latin typeface="Times New Roman" pitchFamily="18" charset="0"/>
                <a:cs typeface="Times New Roman" pitchFamily="18" charset="0"/>
              </a:rPr>
              <a:t>I</a:t>
            </a:r>
            <a:r>
              <a:rPr lang="en-US" altLang="zh-CN" sz="2000" b="1" i="1" baseline="-25000">
                <a:solidFill>
                  <a:srgbClr val="FF0000"/>
                </a:solidFill>
                <a:latin typeface="Times New Roman" pitchFamily="18" charset="0"/>
                <a:cs typeface="Times New Roman" pitchFamily="18" charset="0"/>
              </a:rPr>
              <a:t>i</a:t>
            </a:r>
            <a:r>
              <a:rPr lang="en-US" altLang="zh-CN" sz="2000" b="1">
                <a:solidFill>
                  <a:srgbClr val="FF0000"/>
                </a:solidFill>
              </a:rPr>
              <a:t>=R(Q), </a:t>
            </a:r>
            <a:r>
              <a:rPr lang="en-US" altLang="zh-CN" sz="2000" b="1">
                <a:solidFill>
                  <a:srgbClr val="FF0000"/>
                </a:solidFill>
                <a:latin typeface="Times New Roman" pitchFamily="18" charset="0"/>
                <a:cs typeface="Times New Roman" pitchFamily="18" charset="0"/>
              </a:rPr>
              <a:t>I</a:t>
            </a:r>
            <a:r>
              <a:rPr lang="en-US" altLang="zh-CN" sz="2000" b="1" i="1" baseline="-25000">
                <a:solidFill>
                  <a:srgbClr val="FF0000"/>
                </a:solidFill>
                <a:latin typeface="Times New Roman" pitchFamily="18" charset="0"/>
                <a:cs typeface="Times New Roman" pitchFamily="18" charset="0"/>
              </a:rPr>
              <a:t>j</a:t>
            </a:r>
            <a:r>
              <a:rPr lang="en-US" altLang="zh-CN" sz="2000" b="1">
                <a:solidFill>
                  <a:srgbClr val="FF0000"/>
                </a:solidFill>
              </a:rPr>
              <a:t>=R(Q); (2)</a:t>
            </a:r>
            <a:r>
              <a:rPr lang="en-US" altLang="zh-CN" sz="2000" b="1">
                <a:solidFill>
                  <a:srgbClr val="FF0000"/>
                </a:solidFill>
                <a:latin typeface="Times New Roman" pitchFamily="18" charset="0"/>
                <a:cs typeface="Times New Roman" pitchFamily="18" charset="0"/>
              </a:rPr>
              <a:t>I</a:t>
            </a:r>
            <a:r>
              <a:rPr lang="en-US" altLang="zh-CN" sz="2000" b="1" i="1" baseline="-25000">
                <a:solidFill>
                  <a:srgbClr val="FF0000"/>
                </a:solidFill>
                <a:latin typeface="Times New Roman" pitchFamily="18" charset="0"/>
                <a:cs typeface="Times New Roman" pitchFamily="18" charset="0"/>
              </a:rPr>
              <a:t>i</a:t>
            </a:r>
            <a:r>
              <a:rPr lang="en-US" altLang="zh-CN" sz="2000" b="1">
                <a:solidFill>
                  <a:srgbClr val="FF0000"/>
                </a:solidFill>
              </a:rPr>
              <a:t>=R(Q), </a:t>
            </a:r>
            <a:r>
              <a:rPr lang="en-US" altLang="zh-CN" sz="2000" b="1">
                <a:solidFill>
                  <a:srgbClr val="FF0000"/>
                </a:solidFill>
                <a:latin typeface="Times New Roman" pitchFamily="18" charset="0"/>
                <a:cs typeface="Times New Roman" pitchFamily="18" charset="0"/>
              </a:rPr>
              <a:t>I</a:t>
            </a:r>
            <a:r>
              <a:rPr lang="en-US" altLang="zh-CN" sz="2000" b="1" i="1" baseline="-25000">
                <a:solidFill>
                  <a:srgbClr val="FF0000"/>
                </a:solidFill>
                <a:latin typeface="Times New Roman" pitchFamily="18" charset="0"/>
                <a:cs typeface="Times New Roman" pitchFamily="18" charset="0"/>
              </a:rPr>
              <a:t>j</a:t>
            </a:r>
            <a:r>
              <a:rPr lang="en-US" altLang="zh-CN" sz="2000" b="1">
                <a:solidFill>
                  <a:srgbClr val="FF0000"/>
                </a:solidFill>
              </a:rPr>
              <a:t>=W(Q); (3)</a:t>
            </a:r>
            <a:r>
              <a:rPr lang="en-US" altLang="zh-CN" sz="2000" b="1">
                <a:solidFill>
                  <a:srgbClr val="FF0000"/>
                </a:solidFill>
                <a:latin typeface="Times New Roman" pitchFamily="18" charset="0"/>
                <a:cs typeface="Times New Roman" pitchFamily="18" charset="0"/>
              </a:rPr>
              <a:t>I</a:t>
            </a:r>
            <a:r>
              <a:rPr lang="en-US" altLang="zh-CN" sz="2000" b="1" i="1" baseline="-25000">
                <a:solidFill>
                  <a:srgbClr val="FF0000"/>
                </a:solidFill>
                <a:latin typeface="Times New Roman" pitchFamily="18" charset="0"/>
                <a:cs typeface="Times New Roman" pitchFamily="18" charset="0"/>
              </a:rPr>
              <a:t>i</a:t>
            </a:r>
            <a:r>
              <a:rPr lang="en-US" altLang="zh-CN" sz="2000" b="1">
                <a:solidFill>
                  <a:srgbClr val="FF0000"/>
                </a:solidFill>
              </a:rPr>
              <a:t>=W(Q), </a:t>
            </a:r>
            <a:r>
              <a:rPr lang="en-US" altLang="zh-CN" sz="2000" b="1">
                <a:solidFill>
                  <a:srgbClr val="FF0000"/>
                </a:solidFill>
                <a:latin typeface="Times New Roman" pitchFamily="18" charset="0"/>
                <a:cs typeface="Times New Roman" pitchFamily="18" charset="0"/>
              </a:rPr>
              <a:t>I</a:t>
            </a:r>
            <a:r>
              <a:rPr lang="en-US" altLang="zh-CN" sz="2000" b="1" i="1" baseline="-25000">
                <a:solidFill>
                  <a:srgbClr val="FF0000"/>
                </a:solidFill>
                <a:latin typeface="Times New Roman" pitchFamily="18" charset="0"/>
                <a:cs typeface="Times New Roman" pitchFamily="18" charset="0"/>
              </a:rPr>
              <a:t>j</a:t>
            </a:r>
            <a:r>
              <a:rPr lang="en-US" altLang="zh-CN" sz="2000" b="1">
                <a:solidFill>
                  <a:srgbClr val="FF0000"/>
                </a:solidFill>
              </a:rPr>
              <a:t>=R(Q); (4)</a:t>
            </a:r>
            <a:r>
              <a:rPr lang="en-US" altLang="zh-CN" sz="2000" b="1">
                <a:solidFill>
                  <a:srgbClr val="FF0000"/>
                </a:solidFill>
                <a:latin typeface="Times New Roman" pitchFamily="18" charset="0"/>
                <a:cs typeface="Times New Roman" pitchFamily="18" charset="0"/>
              </a:rPr>
              <a:t>I</a:t>
            </a:r>
            <a:r>
              <a:rPr lang="en-US" altLang="zh-CN" sz="2000" b="1" i="1" baseline="-25000">
                <a:solidFill>
                  <a:srgbClr val="FF0000"/>
                </a:solidFill>
                <a:latin typeface="Times New Roman" pitchFamily="18" charset="0"/>
                <a:cs typeface="Times New Roman" pitchFamily="18" charset="0"/>
              </a:rPr>
              <a:t>i </a:t>
            </a:r>
            <a:r>
              <a:rPr lang="en-US" altLang="zh-CN" sz="2000" b="1">
                <a:solidFill>
                  <a:srgbClr val="FF0000"/>
                </a:solidFill>
              </a:rPr>
              <a:t>=W(Q), </a:t>
            </a:r>
            <a:r>
              <a:rPr lang="en-US" altLang="zh-CN" sz="2000" b="1">
                <a:solidFill>
                  <a:srgbClr val="FF0000"/>
                </a:solidFill>
                <a:latin typeface="Times New Roman" pitchFamily="18" charset="0"/>
                <a:cs typeface="Times New Roman" pitchFamily="18" charset="0"/>
              </a:rPr>
              <a:t>I</a:t>
            </a:r>
            <a:r>
              <a:rPr lang="en-US" altLang="zh-CN" sz="2000" b="1" i="1" baseline="-25000">
                <a:solidFill>
                  <a:srgbClr val="FF0000"/>
                </a:solidFill>
                <a:latin typeface="Times New Roman" pitchFamily="18" charset="0"/>
                <a:cs typeface="Times New Roman" pitchFamily="18" charset="0"/>
              </a:rPr>
              <a:t>j </a:t>
            </a:r>
            <a:r>
              <a:rPr lang="en-US" altLang="zh-CN" sz="2000" b="1">
                <a:solidFill>
                  <a:srgbClr val="FF0000"/>
                </a:solidFill>
              </a:rPr>
              <a:t>=W(Q)</a:t>
            </a:r>
          </a:p>
        </p:txBody>
      </p:sp>
      <p:sp>
        <p:nvSpPr>
          <p:cNvPr id="4" name="灯片编号占位符 3">
            <a:extLst>
              <a:ext uri="{FF2B5EF4-FFF2-40B4-BE49-F238E27FC236}">
                <a16:creationId xmlns:a16="http://schemas.microsoft.com/office/drawing/2014/main" id="{509FE63F-DD3A-4170-88B4-338B7CC14F99}"/>
              </a:ext>
            </a:extLst>
          </p:cNvPr>
          <p:cNvSpPr>
            <a:spLocks noGrp="1"/>
          </p:cNvSpPr>
          <p:nvPr>
            <p:ph type="sldNum" sz="quarter" idx="12"/>
          </p:nvPr>
        </p:nvSpPr>
        <p:spPr/>
        <p:txBody>
          <a:bodyPr/>
          <a:lstStyle/>
          <a:p>
            <a:fld id="{E63F6D5D-9733-4D44-9C56-AEFEDD5A4BA7}" type="slidenum">
              <a:rPr lang="en-US" smtClean="0"/>
              <a:pPr/>
              <a:t>37</a:t>
            </a:fld>
            <a:endParaRPr lang="en-US" dirty="0"/>
          </a:p>
        </p:txBody>
      </p:sp>
    </p:spTree>
    <p:extLst>
      <p:ext uri="{BB962C8B-B14F-4D97-AF65-F5344CB8AC3E}">
        <p14:creationId xmlns:p14="http://schemas.microsoft.com/office/powerpoint/2010/main" val="981129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FD6DB-E291-4973-9361-3093CC33E291}"/>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FEAB5F1F-175A-4110-AF46-A8AAC15F1C25}"/>
              </a:ext>
            </a:extLst>
          </p:cNvPr>
          <p:cNvSpPr>
            <a:spLocks noGrp="1"/>
          </p:cNvSpPr>
          <p:nvPr>
            <p:ph type="sldNum" sz="quarter" idx="12"/>
          </p:nvPr>
        </p:nvSpPr>
        <p:spPr/>
        <p:txBody>
          <a:bodyPr/>
          <a:lstStyle/>
          <a:p>
            <a:fld id="{E63F6D5D-9733-4D44-9C56-AEFEDD5A4BA7}" type="slidenum">
              <a:rPr lang="en-US" smtClean="0"/>
              <a:pPr/>
              <a:t>38</a:t>
            </a:fld>
            <a:endParaRPr lang="en-US" dirty="0"/>
          </a:p>
        </p:txBody>
      </p:sp>
      <p:sp>
        <p:nvSpPr>
          <p:cNvPr id="6" name="内容占位符 5">
            <a:extLst>
              <a:ext uri="{FF2B5EF4-FFF2-40B4-BE49-F238E27FC236}">
                <a16:creationId xmlns:a16="http://schemas.microsoft.com/office/drawing/2014/main" id="{52F1F4C1-C65E-4368-948E-CCA57FF9A2AD}"/>
              </a:ext>
            </a:extLst>
          </p:cNvPr>
          <p:cNvSpPr>
            <a:spLocks noGrp="1"/>
          </p:cNvSpPr>
          <p:nvPr>
            <p:ph idx="1"/>
          </p:nvPr>
        </p:nvSpPr>
        <p:spPr/>
        <p:txBody>
          <a:bodyPr>
            <a:normAutofit/>
          </a:bodyPr>
          <a:lstStyle/>
          <a:p>
            <a:r>
              <a:rPr lang="zh-CN" altLang="en-US" sz="2800"/>
              <a:t>只有在</a:t>
            </a:r>
            <a:r>
              <a:rPr lang="en-US" altLang="zh-CN" sz="2800">
                <a:solidFill>
                  <a:srgbClr val="FF0000"/>
                </a:solidFill>
                <a:latin typeface="Times New Roman" panose="02020603050405020304" pitchFamily="18" charset="0"/>
                <a:cs typeface="Times New Roman" panose="02020603050405020304" pitchFamily="18" charset="0"/>
              </a:rPr>
              <a:t>I</a:t>
            </a:r>
            <a:r>
              <a:rPr lang="en-US" altLang="zh-CN" sz="2800" baseline="-25000">
                <a:solidFill>
                  <a:srgbClr val="FF0000"/>
                </a:solidFill>
                <a:latin typeface="Times New Roman" panose="02020603050405020304" pitchFamily="18" charset="0"/>
                <a:cs typeface="Times New Roman" panose="02020603050405020304" pitchFamily="18" charset="0"/>
              </a:rPr>
              <a:t>i</a:t>
            </a:r>
            <a:r>
              <a:rPr lang="zh-CN" altLang="en-US" sz="2800"/>
              <a:t>与</a:t>
            </a:r>
            <a:r>
              <a:rPr lang="en-US" altLang="zh-CN" sz="2800">
                <a:solidFill>
                  <a:srgbClr val="FF0000"/>
                </a:solidFill>
                <a:latin typeface="Times New Roman" panose="02020603050405020304" pitchFamily="18" charset="0"/>
                <a:cs typeface="Times New Roman" panose="02020603050405020304" pitchFamily="18" charset="0"/>
              </a:rPr>
              <a:t>I</a:t>
            </a:r>
            <a:r>
              <a:rPr lang="en-US" altLang="zh-CN" sz="2800" baseline="-25000">
                <a:solidFill>
                  <a:srgbClr val="FF0000"/>
                </a:solidFill>
                <a:latin typeface="Times New Roman" panose="02020603050405020304" pitchFamily="18" charset="0"/>
                <a:cs typeface="Times New Roman" panose="02020603050405020304" pitchFamily="18" charset="0"/>
              </a:rPr>
              <a:t>j</a:t>
            </a:r>
            <a:r>
              <a:rPr lang="zh-CN" altLang="en-US" sz="2800"/>
              <a:t>全为</a:t>
            </a:r>
            <a:r>
              <a:rPr lang="en-US" altLang="zh-CN" sz="2800"/>
              <a:t>read</a:t>
            </a:r>
            <a:r>
              <a:rPr lang="zh-CN" altLang="en-US" sz="2800"/>
              <a:t>指令时，两条指令的执行顺序才是无关紧要的</a:t>
            </a:r>
            <a:endParaRPr lang="en-US" altLang="zh-CN" sz="2800"/>
          </a:p>
          <a:p>
            <a:endParaRPr lang="zh-CN" altLang="en-US" sz="600"/>
          </a:p>
          <a:p>
            <a:r>
              <a:rPr lang="zh-CN" altLang="en-US" sz="2800"/>
              <a:t>当</a:t>
            </a:r>
            <a:r>
              <a:rPr lang="en-US" altLang="zh-CN" sz="2800">
                <a:solidFill>
                  <a:srgbClr val="FF0000"/>
                </a:solidFill>
                <a:latin typeface="Times New Roman" panose="02020603050405020304" pitchFamily="18" charset="0"/>
                <a:cs typeface="Times New Roman" panose="02020603050405020304" pitchFamily="18" charset="0"/>
              </a:rPr>
              <a:t>I</a:t>
            </a:r>
            <a:r>
              <a:rPr lang="en-US" altLang="zh-CN" sz="2800" baseline="-25000">
                <a:solidFill>
                  <a:srgbClr val="FF0000"/>
                </a:solidFill>
                <a:latin typeface="Times New Roman" panose="02020603050405020304" pitchFamily="18" charset="0"/>
                <a:cs typeface="Times New Roman" panose="02020603050405020304" pitchFamily="18" charset="0"/>
              </a:rPr>
              <a:t>i</a:t>
            </a:r>
            <a:r>
              <a:rPr lang="zh-CN" altLang="en-US" sz="2800"/>
              <a:t>与</a:t>
            </a:r>
            <a:r>
              <a:rPr lang="en-US" altLang="zh-CN" sz="2800">
                <a:solidFill>
                  <a:srgbClr val="FF0000"/>
                </a:solidFill>
                <a:latin typeface="Times New Roman" panose="02020603050405020304" pitchFamily="18" charset="0"/>
                <a:cs typeface="Times New Roman" panose="02020603050405020304" pitchFamily="18" charset="0"/>
              </a:rPr>
              <a:t>I</a:t>
            </a:r>
            <a:r>
              <a:rPr lang="en-US" altLang="zh-CN" sz="2800" baseline="-25000">
                <a:solidFill>
                  <a:srgbClr val="FF0000"/>
                </a:solidFill>
                <a:latin typeface="Times New Roman" panose="02020603050405020304" pitchFamily="18" charset="0"/>
                <a:cs typeface="Times New Roman" panose="02020603050405020304" pitchFamily="18" charset="0"/>
              </a:rPr>
              <a:t>j </a:t>
            </a:r>
            <a:r>
              <a:rPr lang="zh-CN" altLang="en-US" sz="2800"/>
              <a:t>是不同事务对相同数据项的操作，且其中至少有一个是</a:t>
            </a:r>
            <a:r>
              <a:rPr lang="en-US" altLang="zh-CN" sz="2800"/>
              <a:t>write</a:t>
            </a:r>
            <a:r>
              <a:rPr lang="zh-CN" altLang="en-US" sz="2800"/>
              <a:t>指令时，则称是</a:t>
            </a:r>
            <a:r>
              <a:rPr lang="en-US" altLang="zh-CN" sz="2800">
                <a:solidFill>
                  <a:srgbClr val="FF0000"/>
                </a:solidFill>
                <a:latin typeface="Times New Roman" panose="02020603050405020304" pitchFamily="18" charset="0"/>
                <a:cs typeface="Times New Roman" panose="02020603050405020304" pitchFamily="18" charset="0"/>
              </a:rPr>
              <a:t>I</a:t>
            </a:r>
            <a:r>
              <a:rPr lang="en-US" altLang="zh-CN" sz="2800" baseline="-25000">
                <a:solidFill>
                  <a:srgbClr val="FF0000"/>
                </a:solidFill>
                <a:latin typeface="Times New Roman" panose="02020603050405020304" pitchFamily="18" charset="0"/>
                <a:cs typeface="Times New Roman" panose="02020603050405020304" pitchFamily="18" charset="0"/>
              </a:rPr>
              <a:t>i</a:t>
            </a:r>
            <a:r>
              <a:rPr lang="zh-CN" altLang="en-US" sz="2800"/>
              <a:t>与</a:t>
            </a:r>
            <a:r>
              <a:rPr lang="en-US" altLang="zh-CN" sz="2800">
                <a:solidFill>
                  <a:srgbClr val="FF0000"/>
                </a:solidFill>
                <a:latin typeface="Times New Roman" panose="02020603050405020304" pitchFamily="18" charset="0"/>
                <a:cs typeface="Times New Roman" panose="02020603050405020304" pitchFamily="18" charset="0"/>
              </a:rPr>
              <a:t>I</a:t>
            </a:r>
            <a:r>
              <a:rPr lang="en-US" altLang="zh-CN" sz="2800" baseline="-25000">
                <a:solidFill>
                  <a:srgbClr val="FF0000"/>
                </a:solidFill>
                <a:latin typeface="Times New Roman" panose="02020603050405020304" pitchFamily="18" charset="0"/>
                <a:cs typeface="Times New Roman" panose="02020603050405020304" pitchFamily="18" charset="0"/>
              </a:rPr>
              <a:t>j</a:t>
            </a:r>
            <a:r>
              <a:rPr lang="zh-CN" altLang="en-US" sz="2800">
                <a:solidFill>
                  <a:srgbClr val="FF0000"/>
                </a:solidFill>
              </a:rPr>
              <a:t>冲突</a:t>
            </a:r>
            <a:r>
              <a:rPr lang="en-US" altLang="zh-CN" sz="2800">
                <a:solidFill>
                  <a:srgbClr val="FF0000"/>
                </a:solidFill>
              </a:rPr>
              <a:t>(conflict)</a:t>
            </a:r>
            <a:r>
              <a:rPr lang="zh-CN" altLang="en-US" sz="2800"/>
              <a:t>的</a:t>
            </a:r>
            <a:r>
              <a:rPr lang="en-US" altLang="zh-CN" sz="2800"/>
              <a:t>.</a:t>
            </a:r>
          </a:p>
          <a:p>
            <a:endParaRPr lang="en-US" altLang="zh-CN" sz="600"/>
          </a:p>
          <a:p>
            <a:pPr lvl="0"/>
            <a:r>
              <a:rPr lang="zh-CN" altLang="en-US" sz="2800">
                <a:solidFill>
                  <a:srgbClr val="FF0000"/>
                </a:solidFill>
              </a:rPr>
              <a:t>冲突操作</a:t>
            </a:r>
            <a:endParaRPr lang="en-US" altLang="zh-CN" sz="2800">
              <a:solidFill>
                <a:srgbClr val="FF0000"/>
              </a:solidFill>
            </a:endParaRPr>
          </a:p>
          <a:p>
            <a:pPr lvl="1"/>
            <a:r>
              <a:rPr lang="zh-CN" altLang="en-US" sz="2400">
                <a:solidFill>
                  <a:prstClr val="black"/>
                </a:solidFill>
              </a:rPr>
              <a:t>指不同的事务对同一数据的</a:t>
            </a:r>
            <a:r>
              <a:rPr lang="zh-CN" altLang="en-US" sz="2400">
                <a:solidFill>
                  <a:srgbClr val="FF0000"/>
                </a:solidFill>
              </a:rPr>
              <a:t>读写操作</a:t>
            </a:r>
            <a:r>
              <a:rPr lang="zh-CN" altLang="en-US" sz="2400">
                <a:solidFill>
                  <a:prstClr val="black"/>
                </a:solidFill>
              </a:rPr>
              <a:t>和</a:t>
            </a:r>
            <a:r>
              <a:rPr lang="zh-CN" altLang="en-US" sz="2400">
                <a:solidFill>
                  <a:srgbClr val="FF0000"/>
                </a:solidFill>
              </a:rPr>
              <a:t>写写操作</a:t>
            </a:r>
            <a:endParaRPr lang="en-US" altLang="zh-CN" sz="2400">
              <a:solidFill>
                <a:srgbClr val="FF0000"/>
              </a:solidFill>
            </a:endParaRPr>
          </a:p>
          <a:p>
            <a:pPr lvl="2"/>
            <a:r>
              <a:rPr lang="en-US" altLang="zh-CN" sz="2000">
                <a:solidFill>
                  <a:srgbClr val="FF0000"/>
                </a:solidFill>
              </a:rPr>
              <a:t>Ri(x)</a:t>
            </a:r>
            <a:r>
              <a:rPr lang="zh-CN" altLang="en-US" sz="2000">
                <a:solidFill>
                  <a:srgbClr val="FF0000"/>
                </a:solidFill>
              </a:rPr>
              <a:t>与</a:t>
            </a:r>
            <a:r>
              <a:rPr lang="en-US" altLang="zh-CN" sz="2000">
                <a:solidFill>
                  <a:srgbClr val="FF0000"/>
                </a:solidFill>
              </a:rPr>
              <a:t>Wj(x)</a:t>
            </a:r>
            <a:r>
              <a:rPr lang="en-US" altLang="zh-CN" sz="2000">
                <a:solidFill>
                  <a:prstClr val="black"/>
                </a:solidFill>
              </a:rPr>
              <a:t>	  /* </a:t>
            </a:r>
            <a:r>
              <a:rPr lang="zh-CN" altLang="en-US" sz="2000">
                <a:solidFill>
                  <a:prstClr val="black"/>
                </a:solidFill>
              </a:rPr>
              <a:t>事务</a:t>
            </a:r>
            <a:r>
              <a:rPr lang="en-US" altLang="zh-CN" sz="2000">
                <a:solidFill>
                  <a:prstClr val="black"/>
                </a:solidFill>
              </a:rPr>
              <a:t>Ti</a:t>
            </a:r>
            <a:r>
              <a:rPr lang="zh-CN" altLang="en-US" sz="2000">
                <a:solidFill>
                  <a:prstClr val="black"/>
                </a:solidFill>
              </a:rPr>
              <a:t>读</a:t>
            </a:r>
            <a:r>
              <a:rPr lang="en-US" altLang="zh-CN" sz="2000">
                <a:solidFill>
                  <a:prstClr val="black"/>
                </a:solidFill>
              </a:rPr>
              <a:t>x</a:t>
            </a:r>
            <a:r>
              <a:rPr lang="zh-CN" altLang="en-US" sz="2000">
                <a:solidFill>
                  <a:prstClr val="black"/>
                </a:solidFill>
              </a:rPr>
              <a:t>，</a:t>
            </a:r>
            <a:r>
              <a:rPr lang="en-US" altLang="zh-CN" sz="2000">
                <a:solidFill>
                  <a:prstClr val="black"/>
                </a:solidFill>
              </a:rPr>
              <a:t>Tj</a:t>
            </a:r>
            <a:r>
              <a:rPr lang="zh-CN" altLang="en-US" sz="2000">
                <a:solidFill>
                  <a:prstClr val="black"/>
                </a:solidFill>
              </a:rPr>
              <a:t>写</a:t>
            </a:r>
            <a:r>
              <a:rPr lang="en-US" altLang="zh-CN" sz="2000">
                <a:solidFill>
                  <a:prstClr val="black"/>
                </a:solidFill>
              </a:rPr>
              <a:t>x</a:t>
            </a:r>
            <a:r>
              <a:rPr lang="zh-CN" altLang="en-US" sz="2000">
                <a:solidFill>
                  <a:prstClr val="black"/>
                </a:solidFill>
              </a:rPr>
              <a:t>，其中</a:t>
            </a:r>
            <a:r>
              <a:rPr lang="en-US" altLang="zh-CN" sz="2000">
                <a:solidFill>
                  <a:prstClr val="black"/>
                </a:solidFill>
              </a:rPr>
              <a:t>i≠j */</a:t>
            </a:r>
          </a:p>
          <a:p>
            <a:pPr lvl="2"/>
            <a:r>
              <a:rPr lang="en-US" altLang="zh-CN" sz="2000">
                <a:solidFill>
                  <a:srgbClr val="FF0000"/>
                </a:solidFill>
              </a:rPr>
              <a:t>Wi(x)</a:t>
            </a:r>
            <a:r>
              <a:rPr lang="zh-CN" altLang="en-US" sz="2000">
                <a:solidFill>
                  <a:srgbClr val="FF0000"/>
                </a:solidFill>
              </a:rPr>
              <a:t>与</a:t>
            </a:r>
            <a:r>
              <a:rPr lang="en-US" altLang="zh-CN" sz="2000">
                <a:solidFill>
                  <a:srgbClr val="FF0000"/>
                </a:solidFill>
              </a:rPr>
              <a:t>Wj(x)      </a:t>
            </a:r>
            <a:r>
              <a:rPr lang="en-US" altLang="zh-CN" sz="2000">
                <a:solidFill>
                  <a:prstClr val="black"/>
                </a:solidFill>
              </a:rPr>
              <a:t>/* </a:t>
            </a:r>
            <a:r>
              <a:rPr lang="zh-CN" altLang="en-US" sz="2000">
                <a:solidFill>
                  <a:prstClr val="black"/>
                </a:solidFill>
              </a:rPr>
              <a:t>事务</a:t>
            </a:r>
            <a:r>
              <a:rPr lang="en-US" altLang="zh-CN" sz="2000">
                <a:solidFill>
                  <a:prstClr val="black"/>
                </a:solidFill>
              </a:rPr>
              <a:t>Ti</a:t>
            </a:r>
            <a:r>
              <a:rPr lang="zh-CN" altLang="en-US" sz="2000">
                <a:solidFill>
                  <a:prstClr val="black"/>
                </a:solidFill>
              </a:rPr>
              <a:t>写</a:t>
            </a:r>
            <a:r>
              <a:rPr lang="en-US" altLang="zh-CN" sz="2000">
                <a:solidFill>
                  <a:prstClr val="black"/>
                </a:solidFill>
              </a:rPr>
              <a:t>x</a:t>
            </a:r>
            <a:r>
              <a:rPr lang="zh-CN" altLang="en-US" sz="2000">
                <a:solidFill>
                  <a:prstClr val="black"/>
                </a:solidFill>
              </a:rPr>
              <a:t>，</a:t>
            </a:r>
            <a:r>
              <a:rPr lang="en-US" altLang="zh-CN" sz="2000">
                <a:solidFill>
                  <a:prstClr val="black"/>
                </a:solidFill>
              </a:rPr>
              <a:t>Tj</a:t>
            </a:r>
            <a:r>
              <a:rPr lang="zh-CN" altLang="en-US" sz="2000">
                <a:solidFill>
                  <a:prstClr val="black"/>
                </a:solidFill>
              </a:rPr>
              <a:t>写</a:t>
            </a:r>
            <a:r>
              <a:rPr lang="en-US" altLang="zh-CN" sz="2000">
                <a:solidFill>
                  <a:prstClr val="black"/>
                </a:solidFill>
              </a:rPr>
              <a:t>x</a:t>
            </a:r>
            <a:r>
              <a:rPr lang="zh-CN" altLang="en-US" sz="2000">
                <a:solidFill>
                  <a:prstClr val="black"/>
                </a:solidFill>
              </a:rPr>
              <a:t>，其中</a:t>
            </a:r>
            <a:r>
              <a:rPr lang="en-US" altLang="zh-CN" sz="2000">
                <a:solidFill>
                  <a:prstClr val="black"/>
                </a:solidFill>
              </a:rPr>
              <a:t>i≠j */</a:t>
            </a:r>
          </a:p>
          <a:p>
            <a:pPr lvl="1"/>
            <a:endParaRPr lang="zh-CN" altLang="en-US" sz="600">
              <a:solidFill>
                <a:prstClr val="black"/>
              </a:solidFill>
            </a:endParaRPr>
          </a:p>
          <a:p>
            <a:pPr lvl="0"/>
            <a:r>
              <a:rPr lang="zh-CN" altLang="en-US" sz="2800"/>
              <a:t>其他操作</a:t>
            </a:r>
            <a:r>
              <a:rPr lang="zh-CN" altLang="en-US" sz="2800">
                <a:solidFill>
                  <a:srgbClr val="FF0000"/>
                </a:solidFill>
              </a:rPr>
              <a:t>是不冲突操作</a:t>
            </a:r>
            <a:endParaRPr lang="en-US" altLang="zh-CN" sz="2800">
              <a:solidFill>
                <a:srgbClr val="FF0000"/>
              </a:solidFill>
            </a:endParaRPr>
          </a:p>
          <a:p>
            <a:pPr lvl="1"/>
            <a:r>
              <a:rPr lang="zh-CN" altLang="en-US" sz="2400">
                <a:solidFill>
                  <a:prstClr val="black"/>
                </a:solidFill>
              </a:rPr>
              <a:t>事务对不同数据的操作；</a:t>
            </a:r>
            <a:endParaRPr lang="en-US" altLang="zh-CN" sz="2400">
              <a:solidFill>
                <a:prstClr val="black"/>
              </a:solidFill>
            </a:endParaRPr>
          </a:p>
          <a:p>
            <a:pPr lvl="1"/>
            <a:r>
              <a:rPr lang="zh-CN" altLang="en-US" sz="2400">
                <a:solidFill>
                  <a:prstClr val="black"/>
                </a:solidFill>
              </a:rPr>
              <a:t>同一事务对同一数据的读读操作</a:t>
            </a:r>
            <a:endParaRPr lang="en-US" altLang="zh-CN" sz="2800">
              <a:solidFill>
                <a:prstClr val="black"/>
              </a:solidFill>
            </a:endParaRPr>
          </a:p>
          <a:p>
            <a:endParaRPr lang="en-US" altLang="zh-CN"/>
          </a:p>
          <a:p>
            <a:endParaRPr lang="zh-CN" altLang="en-US" sz="2800"/>
          </a:p>
          <a:p>
            <a:endParaRPr lang="zh-CN" altLang="en-US" sz="2800"/>
          </a:p>
        </p:txBody>
      </p:sp>
    </p:spTree>
    <p:extLst>
      <p:ext uri="{BB962C8B-B14F-4D97-AF65-F5344CB8AC3E}">
        <p14:creationId xmlns:p14="http://schemas.microsoft.com/office/powerpoint/2010/main" val="2759210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A11C1-D663-4A4D-969C-AB8AF7C5892B}"/>
              </a:ext>
            </a:extLst>
          </p:cNvPr>
          <p:cNvSpPr>
            <a:spLocks noGrp="1"/>
          </p:cNvSpPr>
          <p:nvPr>
            <p:ph type="title"/>
          </p:nvPr>
        </p:nvSpPr>
        <p:spPr/>
        <p:txBody>
          <a:bodyPr/>
          <a:lstStyle/>
          <a:p>
            <a:r>
              <a:rPr lang="zh-CN" altLang="en-US"/>
              <a:t>背景</a:t>
            </a:r>
          </a:p>
        </p:txBody>
      </p:sp>
      <p:sp>
        <p:nvSpPr>
          <p:cNvPr id="3" name="内容占位符 2">
            <a:extLst>
              <a:ext uri="{FF2B5EF4-FFF2-40B4-BE49-F238E27FC236}">
                <a16:creationId xmlns:a16="http://schemas.microsoft.com/office/drawing/2014/main" id="{FB056AFD-B44C-4931-9A17-E038C6D23CEA}"/>
              </a:ext>
            </a:extLst>
          </p:cNvPr>
          <p:cNvSpPr>
            <a:spLocks noGrp="1"/>
          </p:cNvSpPr>
          <p:nvPr>
            <p:ph idx="1"/>
          </p:nvPr>
        </p:nvSpPr>
        <p:spPr/>
        <p:txBody>
          <a:bodyPr>
            <a:normAutofit fontScale="92500" lnSpcReduction="10000"/>
          </a:bodyPr>
          <a:lstStyle/>
          <a:p>
            <a:r>
              <a:rPr lang="zh-CN" altLang="en-US" sz="3000">
                <a:solidFill>
                  <a:srgbClr val="FF0000"/>
                </a:solidFill>
              </a:rPr>
              <a:t>多用户数据库系统</a:t>
            </a:r>
            <a:endParaRPr lang="en-US" altLang="zh-CN" sz="3000">
              <a:solidFill>
                <a:srgbClr val="FF0000"/>
              </a:solidFill>
            </a:endParaRPr>
          </a:p>
          <a:p>
            <a:pPr lvl="1"/>
            <a:r>
              <a:rPr lang="zh-CN" altLang="en-US" sz="2600"/>
              <a:t>即允许多个用户同时使用一个数据库的数据库系统</a:t>
            </a:r>
            <a:endParaRPr lang="en-US" altLang="zh-CN" sz="2600"/>
          </a:p>
          <a:p>
            <a:pPr lvl="1"/>
            <a:r>
              <a:rPr lang="zh-CN" altLang="en-US" sz="2600"/>
              <a:t>例：飞机订票数据库系统、银行数据库系统</a:t>
            </a:r>
            <a:endParaRPr lang="en-US" altLang="zh-CN" sz="2600"/>
          </a:p>
          <a:p>
            <a:pPr lvl="1"/>
            <a:r>
              <a:rPr lang="zh-CN" altLang="en-US" sz="2600">
                <a:solidFill>
                  <a:srgbClr val="FF0000"/>
                </a:solidFill>
              </a:rPr>
              <a:t>特点</a:t>
            </a:r>
            <a:r>
              <a:rPr lang="zh-CN" altLang="en-US" sz="2600">
                <a:solidFill>
                  <a:srgbClr val="0000FF"/>
                </a:solidFill>
              </a:rPr>
              <a:t>：</a:t>
            </a:r>
            <a:endParaRPr lang="en-US" altLang="zh-CN" sz="2600">
              <a:solidFill>
                <a:srgbClr val="0000FF"/>
              </a:solidFill>
            </a:endParaRPr>
          </a:p>
          <a:p>
            <a:pPr lvl="2"/>
            <a:r>
              <a:rPr lang="zh-CN" altLang="en-US" sz="2200"/>
              <a:t>在同一时刻并发运行的事务数可达数百上千个</a:t>
            </a:r>
            <a:endParaRPr lang="en-US" altLang="zh-CN" sz="2200"/>
          </a:p>
          <a:p>
            <a:pPr lvl="2"/>
            <a:endParaRPr lang="en-US" altLang="zh-CN" sz="900"/>
          </a:p>
          <a:p>
            <a:r>
              <a:rPr lang="zh-CN" altLang="en-US" sz="3000">
                <a:solidFill>
                  <a:srgbClr val="FF0000"/>
                </a:solidFill>
              </a:rPr>
              <a:t>事务的串行执行</a:t>
            </a:r>
            <a:endParaRPr lang="en-US" altLang="zh-CN" sz="3000">
              <a:solidFill>
                <a:srgbClr val="FF0000"/>
              </a:solidFill>
            </a:endParaRPr>
          </a:p>
          <a:p>
            <a:pPr lvl="1"/>
            <a:r>
              <a:rPr lang="zh-CN" altLang="en-US" sz="2600">
                <a:solidFill>
                  <a:srgbClr val="0000CC"/>
                </a:solidFill>
              </a:rPr>
              <a:t>即每个时刻只有一个事务运行，其他事务必须等到                                                  这个事务结束以后方能运行</a:t>
            </a:r>
            <a:endParaRPr lang="en-US" altLang="zh-CN" sz="2600">
              <a:solidFill>
                <a:srgbClr val="0000CC"/>
              </a:solidFill>
            </a:endParaRPr>
          </a:p>
          <a:p>
            <a:pPr lvl="1"/>
            <a:endParaRPr lang="en-US" altLang="zh-CN" sz="1100">
              <a:solidFill>
                <a:srgbClr val="0000CC"/>
              </a:solidFill>
            </a:endParaRPr>
          </a:p>
          <a:p>
            <a:r>
              <a:rPr lang="zh-CN" altLang="en-US" sz="3000"/>
              <a:t>如果事务串行执行，则许多系统资源将处于空闲状态，因此为了充分利用系统资源，发挥数据库共享资源的特点，应该允许多个事务并行执行。</a:t>
            </a:r>
          </a:p>
        </p:txBody>
      </p:sp>
      <p:sp>
        <p:nvSpPr>
          <p:cNvPr id="4" name="灯片编号占位符 3">
            <a:extLst>
              <a:ext uri="{FF2B5EF4-FFF2-40B4-BE49-F238E27FC236}">
                <a16:creationId xmlns:a16="http://schemas.microsoft.com/office/drawing/2014/main" id="{3828D86F-DE6B-4EAD-879B-759A8D52AB26}"/>
              </a:ext>
            </a:extLst>
          </p:cNvPr>
          <p:cNvSpPr>
            <a:spLocks noGrp="1"/>
          </p:cNvSpPr>
          <p:nvPr>
            <p:ph type="sldNum" sz="quarter" idx="12"/>
          </p:nvPr>
        </p:nvSpPr>
        <p:spPr/>
        <p:txBody>
          <a:bodyPr/>
          <a:lstStyle/>
          <a:p>
            <a:fld id="{E63F6D5D-9733-4D44-9C56-AEFEDD5A4BA7}" type="slidenum">
              <a:rPr lang="en-US" smtClean="0"/>
              <a:pPr/>
              <a:t>3</a:t>
            </a:fld>
            <a:endParaRPr lang="en-US" dirty="0"/>
          </a:p>
        </p:txBody>
      </p:sp>
      <p:grpSp>
        <p:nvGrpSpPr>
          <p:cNvPr id="5" name="组合 4">
            <a:extLst>
              <a:ext uri="{FF2B5EF4-FFF2-40B4-BE49-F238E27FC236}">
                <a16:creationId xmlns:a16="http://schemas.microsoft.com/office/drawing/2014/main" id="{DF843CBE-1670-4AB7-B66B-944358D33EA5}"/>
              </a:ext>
            </a:extLst>
          </p:cNvPr>
          <p:cNvGrpSpPr/>
          <p:nvPr/>
        </p:nvGrpSpPr>
        <p:grpSpPr>
          <a:xfrm>
            <a:off x="8698447" y="1447800"/>
            <a:ext cx="2045753" cy="3008337"/>
            <a:chOff x="6229820" y="1700213"/>
            <a:chExt cx="2816874" cy="3652750"/>
          </a:xfrm>
        </p:grpSpPr>
        <p:sp>
          <p:nvSpPr>
            <p:cNvPr id="6" name="Line 4">
              <a:extLst>
                <a:ext uri="{FF2B5EF4-FFF2-40B4-BE49-F238E27FC236}">
                  <a16:creationId xmlns:a16="http://schemas.microsoft.com/office/drawing/2014/main" id="{CA9A1F4B-A7CC-47AD-BDEC-D5C6B5C7885C}"/>
                </a:ext>
              </a:extLst>
            </p:cNvPr>
            <p:cNvSpPr>
              <a:spLocks noChangeShapeType="1"/>
            </p:cNvSpPr>
            <p:nvPr/>
          </p:nvSpPr>
          <p:spPr bwMode="auto">
            <a:xfrm>
              <a:off x="7518400" y="1700213"/>
              <a:ext cx="0" cy="30241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5">
              <a:extLst>
                <a:ext uri="{FF2B5EF4-FFF2-40B4-BE49-F238E27FC236}">
                  <a16:creationId xmlns:a16="http://schemas.microsoft.com/office/drawing/2014/main" id="{1797A51F-32B9-4A1A-AAD8-81D73F33AB5E}"/>
                </a:ext>
              </a:extLst>
            </p:cNvPr>
            <p:cNvSpPr>
              <a:spLocks noChangeShapeType="1"/>
            </p:cNvSpPr>
            <p:nvPr/>
          </p:nvSpPr>
          <p:spPr bwMode="auto">
            <a:xfrm>
              <a:off x="7518400" y="3140075"/>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6">
              <a:extLst>
                <a:ext uri="{FF2B5EF4-FFF2-40B4-BE49-F238E27FC236}">
                  <a16:creationId xmlns:a16="http://schemas.microsoft.com/office/drawing/2014/main" id="{619BF1F9-47C0-4071-A208-DA0F5279019F}"/>
                </a:ext>
              </a:extLst>
            </p:cNvPr>
            <p:cNvSpPr>
              <a:spLocks noChangeShapeType="1"/>
            </p:cNvSpPr>
            <p:nvPr/>
          </p:nvSpPr>
          <p:spPr bwMode="auto">
            <a:xfrm>
              <a:off x="7518400" y="4076700"/>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7">
              <a:extLst>
                <a:ext uri="{FF2B5EF4-FFF2-40B4-BE49-F238E27FC236}">
                  <a16:creationId xmlns:a16="http://schemas.microsoft.com/office/drawing/2014/main" id="{848AE38C-7F08-4BF3-A414-79DB0A5C9514}"/>
                </a:ext>
              </a:extLst>
            </p:cNvPr>
            <p:cNvSpPr txBox="1">
              <a:spLocks noChangeArrowheads="1"/>
            </p:cNvSpPr>
            <p:nvPr/>
          </p:nvSpPr>
          <p:spPr bwMode="auto">
            <a:xfrm>
              <a:off x="7505700" y="227012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a:latin typeface="Times New Roman" pitchFamily="18" charset="0"/>
                </a:rPr>
                <a:t>T1</a:t>
              </a:r>
            </a:p>
          </p:txBody>
        </p:sp>
        <p:sp>
          <p:nvSpPr>
            <p:cNvPr id="10" name="Text Box 8">
              <a:extLst>
                <a:ext uri="{FF2B5EF4-FFF2-40B4-BE49-F238E27FC236}">
                  <a16:creationId xmlns:a16="http://schemas.microsoft.com/office/drawing/2014/main" id="{63EBC8E7-1CB5-41D2-BCB6-39547CE22B6F}"/>
                </a:ext>
              </a:extLst>
            </p:cNvPr>
            <p:cNvSpPr txBox="1">
              <a:spLocks noChangeArrowheads="1"/>
            </p:cNvSpPr>
            <p:nvPr/>
          </p:nvSpPr>
          <p:spPr bwMode="auto">
            <a:xfrm>
              <a:off x="7524750" y="32845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dirty="0">
                  <a:latin typeface="Times New Roman" pitchFamily="18" charset="0"/>
                </a:rPr>
                <a:t>T2</a:t>
              </a:r>
            </a:p>
          </p:txBody>
        </p:sp>
        <p:sp>
          <p:nvSpPr>
            <p:cNvPr id="11" name="Text Box 9">
              <a:extLst>
                <a:ext uri="{FF2B5EF4-FFF2-40B4-BE49-F238E27FC236}">
                  <a16:creationId xmlns:a16="http://schemas.microsoft.com/office/drawing/2014/main" id="{7A5570BC-19E5-4B83-BD3A-6A42AB401619}"/>
                </a:ext>
              </a:extLst>
            </p:cNvPr>
            <p:cNvSpPr txBox="1">
              <a:spLocks noChangeArrowheads="1"/>
            </p:cNvSpPr>
            <p:nvPr/>
          </p:nvSpPr>
          <p:spPr bwMode="auto">
            <a:xfrm>
              <a:off x="7524750" y="41481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dirty="0">
                  <a:latin typeface="Times New Roman" pitchFamily="18" charset="0"/>
                </a:rPr>
                <a:t>T3</a:t>
              </a:r>
            </a:p>
          </p:txBody>
        </p:sp>
        <p:sp>
          <p:nvSpPr>
            <p:cNvPr id="12" name="Text Box 10">
              <a:extLst>
                <a:ext uri="{FF2B5EF4-FFF2-40B4-BE49-F238E27FC236}">
                  <a16:creationId xmlns:a16="http://schemas.microsoft.com/office/drawing/2014/main" id="{4A3FAEFD-94CF-491F-B140-0C4B168B1710}"/>
                </a:ext>
              </a:extLst>
            </p:cNvPr>
            <p:cNvSpPr txBox="1">
              <a:spLocks noChangeArrowheads="1"/>
            </p:cNvSpPr>
            <p:nvPr/>
          </p:nvSpPr>
          <p:spPr bwMode="auto">
            <a:xfrm>
              <a:off x="6229820" y="4941888"/>
              <a:ext cx="2816874" cy="41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600" b="1" dirty="0">
                  <a:solidFill>
                    <a:srgbClr val="FF0000"/>
                  </a:solidFill>
                  <a:latin typeface="微软雅黑" panose="020B0503020204020204" pitchFamily="34" charset="-122"/>
                  <a:ea typeface="微软雅黑" panose="020B0503020204020204" pitchFamily="34" charset="-122"/>
                </a:rPr>
                <a:t>事务的串行执行方式</a:t>
              </a:r>
            </a:p>
          </p:txBody>
        </p:sp>
      </p:grpSp>
      <p:sp>
        <p:nvSpPr>
          <p:cNvPr id="13" name="右箭头 12">
            <a:extLst>
              <a:ext uri="{FF2B5EF4-FFF2-40B4-BE49-F238E27FC236}">
                <a16:creationId xmlns:a16="http://schemas.microsoft.com/office/drawing/2014/main" id="{CC9DD9F0-618A-4EC0-8E00-4DE68D4167CD}"/>
              </a:ext>
            </a:extLst>
          </p:cNvPr>
          <p:cNvSpPr/>
          <p:nvPr/>
        </p:nvSpPr>
        <p:spPr>
          <a:xfrm rot="20326886">
            <a:off x="8218965" y="3635033"/>
            <a:ext cx="990600" cy="3001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54992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BF44F0-F257-4249-A9A3-6AAEEF9ACA6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C7C0E5D-7DC3-4949-9035-91286D946326}"/>
              </a:ext>
            </a:extLst>
          </p:cNvPr>
          <p:cNvSpPr>
            <a:spLocks noGrp="1"/>
          </p:cNvSpPr>
          <p:nvPr>
            <p:ph idx="1"/>
          </p:nvPr>
        </p:nvSpPr>
        <p:spPr/>
        <p:txBody>
          <a:bodyPr>
            <a:normAutofit/>
          </a:bodyPr>
          <a:lstStyle/>
          <a:p>
            <a:pPr>
              <a:lnSpc>
                <a:spcPct val="150000"/>
              </a:lnSpc>
            </a:pPr>
            <a:r>
              <a:rPr lang="zh-CN" altLang="en-US" sz="2800">
                <a:solidFill>
                  <a:srgbClr val="FF0000"/>
                </a:solidFill>
              </a:rPr>
              <a:t>不同事务的冲突操作</a:t>
            </a:r>
            <a:r>
              <a:rPr lang="zh-CN" altLang="en-US" sz="2800">
                <a:solidFill>
                  <a:srgbClr val="0000FF"/>
                </a:solidFill>
              </a:rPr>
              <a:t>和</a:t>
            </a:r>
            <a:r>
              <a:rPr lang="zh-CN" altLang="en-US" sz="2800">
                <a:solidFill>
                  <a:srgbClr val="FF0000"/>
                </a:solidFill>
              </a:rPr>
              <a:t>同一事务的两个操作</a:t>
            </a:r>
            <a:r>
              <a:rPr lang="zh-CN" altLang="en-US" sz="2800">
                <a:solidFill>
                  <a:srgbClr val="0000FF"/>
                </a:solidFill>
              </a:rPr>
              <a:t>是</a:t>
            </a:r>
            <a:r>
              <a:rPr lang="zh-CN" altLang="en-US" sz="2800">
                <a:solidFill>
                  <a:srgbClr val="FF0000"/>
                </a:solidFill>
              </a:rPr>
              <a:t>不能交换</a:t>
            </a:r>
            <a:r>
              <a:rPr lang="en-US" altLang="zh-CN" sz="2800">
                <a:solidFill>
                  <a:srgbClr val="FF0000"/>
                </a:solidFill>
              </a:rPr>
              <a:t>(swap)</a:t>
            </a:r>
            <a:r>
              <a:rPr lang="zh-CN" altLang="en-US" sz="2800">
                <a:solidFill>
                  <a:srgbClr val="0000FF"/>
                </a:solidFill>
              </a:rPr>
              <a:t>的。</a:t>
            </a:r>
            <a:endParaRPr lang="en-US" altLang="zh-CN" sz="2800">
              <a:solidFill>
                <a:srgbClr val="0000FF"/>
              </a:solidFill>
            </a:endParaRPr>
          </a:p>
          <a:p>
            <a:pPr>
              <a:lnSpc>
                <a:spcPct val="150000"/>
              </a:lnSpc>
            </a:pPr>
            <a:endParaRPr lang="en-US" altLang="zh-CN" sz="800">
              <a:solidFill>
                <a:srgbClr val="0000FF"/>
              </a:solidFill>
            </a:endParaRPr>
          </a:p>
          <a:p>
            <a:pPr>
              <a:lnSpc>
                <a:spcPct val="150000"/>
              </a:lnSpc>
            </a:pPr>
            <a:r>
              <a:rPr lang="zh-CN" altLang="en-US" sz="2800">
                <a:solidFill>
                  <a:srgbClr val="FF0000"/>
                </a:solidFill>
              </a:rPr>
              <a:t>冲突可串行化调度</a:t>
            </a:r>
            <a:endParaRPr lang="en-US" altLang="zh-CN" sz="2800">
              <a:solidFill>
                <a:srgbClr val="FF0000"/>
              </a:solidFill>
            </a:endParaRPr>
          </a:p>
          <a:p>
            <a:pPr lvl="2">
              <a:lnSpc>
                <a:spcPct val="150000"/>
              </a:lnSpc>
            </a:pPr>
            <a:r>
              <a:rPr lang="zh-CN" altLang="en-US" sz="2200"/>
              <a:t>一个调度</a:t>
            </a:r>
            <a:r>
              <a:rPr lang="en-US" altLang="zh-CN" sz="2200"/>
              <a:t>Sc</a:t>
            </a:r>
            <a:r>
              <a:rPr lang="zh-CN" altLang="en-US" sz="2200"/>
              <a:t>在保证冲突操作的次序不变的情况下，通过</a:t>
            </a:r>
            <a:r>
              <a:rPr lang="zh-CN" altLang="en-US" sz="2200">
                <a:solidFill>
                  <a:srgbClr val="FF0000"/>
                </a:solidFill>
              </a:rPr>
              <a:t>交换两个事务不冲突操作</a:t>
            </a:r>
            <a:r>
              <a:rPr lang="zh-CN" altLang="en-US" sz="2200"/>
              <a:t>的次序得到另一个调度</a:t>
            </a:r>
            <a:r>
              <a:rPr lang="en-US" altLang="zh-CN" sz="2200"/>
              <a:t>Sc</a:t>
            </a:r>
            <a:r>
              <a:rPr lang="en-US" altLang="zh-CN" sz="2200">
                <a:latin typeface="Cambria Math" panose="02040503050406030204" pitchFamily="18" charset="0"/>
                <a:ea typeface="Cambria Math" panose="02040503050406030204" pitchFamily="18" charset="0"/>
              </a:rPr>
              <a:t>’</a:t>
            </a:r>
            <a:r>
              <a:rPr lang="zh-CN" altLang="en-US" sz="2200"/>
              <a:t>，如果</a:t>
            </a:r>
            <a:r>
              <a:rPr lang="en-US" altLang="zh-CN" sz="2200"/>
              <a:t>Sc</a:t>
            </a:r>
            <a:r>
              <a:rPr lang="en-US" altLang="zh-CN" sz="2200">
                <a:latin typeface="Cambria Math" panose="02040503050406030204" pitchFamily="18" charset="0"/>
                <a:ea typeface="Cambria Math" panose="02040503050406030204" pitchFamily="18" charset="0"/>
              </a:rPr>
              <a:t>’</a:t>
            </a:r>
            <a:r>
              <a:rPr lang="zh-CN" altLang="en-US" sz="2200"/>
              <a:t>是串行的，称调度</a:t>
            </a:r>
            <a:r>
              <a:rPr lang="en-US" altLang="zh-CN" sz="2200"/>
              <a:t>Sc</a:t>
            </a:r>
            <a:r>
              <a:rPr lang="zh-CN" altLang="en-US" sz="2200"/>
              <a:t>是</a:t>
            </a:r>
            <a:r>
              <a:rPr lang="zh-CN" altLang="en-US" sz="2200">
                <a:solidFill>
                  <a:srgbClr val="FF0000"/>
                </a:solidFill>
              </a:rPr>
              <a:t>冲突可串行化</a:t>
            </a:r>
            <a:r>
              <a:rPr lang="zh-CN" altLang="en-US" sz="2200"/>
              <a:t>的调度。</a:t>
            </a:r>
            <a:endParaRPr lang="en-US" altLang="zh-CN" sz="2200"/>
          </a:p>
          <a:p>
            <a:pPr lvl="2">
              <a:lnSpc>
                <a:spcPct val="150000"/>
              </a:lnSpc>
            </a:pPr>
            <a:r>
              <a:rPr lang="zh-CN" altLang="en-US" sz="2200">
                <a:solidFill>
                  <a:srgbClr val="FF0000"/>
                </a:solidFill>
              </a:rPr>
              <a:t>若一个调度是冲突可串行化，则一定是可串行化的调度。</a:t>
            </a:r>
            <a:endParaRPr lang="en-US" altLang="zh-CN" sz="2200">
              <a:solidFill>
                <a:srgbClr val="FF0000"/>
              </a:solidFill>
            </a:endParaRPr>
          </a:p>
          <a:p>
            <a:pPr lvl="2">
              <a:lnSpc>
                <a:spcPct val="150000"/>
              </a:lnSpc>
            </a:pPr>
            <a:r>
              <a:rPr lang="zh-CN" altLang="en-US" sz="2200"/>
              <a:t>可用这个方法来</a:t>
            </a:r>
            <a:r>
              <a:rPr lang="zh-CN" altLang="en-US" sz="2200">
                <a:solidFill>
                  <a:srgbClr val="0000FF"/>
                </a:solidFill>
              </a:rPr>
              <a:t>判断一个调度是否是冲突可串行化</a:t>
            </a:r>
            <a:r>
              <a:rPr lang="zh-CN" altLang="en-US" sz="2200"/>
              <a:t>的。</a:t>
            </a:r>
            <a:endParaRPr lang="en-US" altLang="zh-CN"/>
          </a:p>
          <a:p>
            <a:pPr>
              <a:lnSpc>
                <a:spcPct val="150000"/>
              </a:lnSpc>
            </a:pPr>
            <a:endParaRPr lang="zh-CN" altLang="en-US" sz="2800"/>
          </a:p>
        </p:txBody>
      </p:sp>
      <p:sp>
        <p:nvSpPr>
          <p:cNvPr id="4" name="灯片编号占位符 3">
            <a:extLst>
              <a:ext uri="{FF2B5EF4-FFF2-40B4-BE49-F238E27FC236}">
                <a16:creationId xmlns:a16="http://schemas.microsoft.com/office/drawing/2014/main" id="{6932DE65-5927-4F4F-BCA4-FC781BCC1EF3}"/>
              </a:ext>
            </a:extLst>
          </p:cNvPr>
          <p:cNvSpPr>
            <a:spLocks noGrp="1"/>
          </p:cNvSpPr>
          <p:nvPr>
            <p:ph type="sldNum" sz="quarter" idx="12"/>
          </p:nvPr>
        </p:nvSpPr>
        <p:spPr/>
        <p:txBody>
          <a:bodyPr/>
          <a:lstStyle/>
          <a:p>
            <a:fld id="{E63F6D5D-9733-4D44-9C56-AEFEDD5A4BA7}" type="slidenum">
              <a:rPr lang="en-US" smtClean="0"/>
              <a:pPr/>
              <a:t>39</a:t>
            </a:fld>
            <a:endParaRPr lang="en-US" dirty="0"/>
          </a:p>
        </p:txBody>
      </p:sp>
    </p:spTree>
    <p:extLst>
      <p:ext uri="{BB962C8B-B14F-4D97-AF65-F5344CB8AC3E}">
        <p14:creationId xmlns:p14="http://schemas.microsoft.com/office/powerpoint/2010/main" val="1880875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D355D-6CD4-4A0F-8ED0-082988B7F35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3E424F0-AAD1-41F0-BAD0-6F951007A2BF}"/>
              </a:ext>
            </a:extLst>
          </p:cNvPr>
          <p:cNvSpPr>
            <a:spLocks noGrp="1"/>
          </p:cNvSpPr>
          <p:nvPr>
            <p:ph idx="1"/>
          </p:nvPr>
        </p:nvSpPr>
        <p:spPr>
          <a:xfrm>
            <a:off x="595085" y="1066800"/>
            <a:ext cx="11007107" cy="5469226"/>
          </a:xfrm>
        </p:spPr>
        <p:txBody>
          <a:bodyPr/>
          <a:lstStyle/>
          <a:p>
            <a:r>
              <a:rPr lang="en-US" altLang="zh-CN">
                <a:solidFill>
                  <a:srgbClr val="C00000"/>
                </a:solidFill>
              </a:rPr>
              <a:t>[</a:t>
            </a:r>
            <a:r>
              <a:rPr lang="zh-CN" altLang="en-US">
                <a:solidFill>
                  <a:srgbClr val="C00000"/>
                </a:solidFill>
              </a:rPr>
              <a:t>例</a:t>
            </a:r>
            <a:r>
              <a:rPr lang="en-US" altLang="zh-CN">
                <a:solidFill>
                  <a:srgbClr val="C00000"/>
                </a:solidFill>
              </a:rPr>
              <a:t>11.3] </a:t>
            </a:r>
            <a:r>
              <a:rPr lang="zh-CN" altLang="zh-CN"/>
              <a:t>今有调度</a:t>
            </a:r>
            <a:r>
              <a:rPr lang="en-US" altLang="zh-CN" sz="2400"/>
              <a:t>SC</a:t>
            </a:r>
            <a:r>
              <a:rPr lang="en-US" altLang="zh-CN" sz="2400" baseline="-25000"/>
              <a:t>1</a:t>
            </a:r>
            <a:endParaRPr lang="en-US" altLang="zh-CN"/>
          </a:p>
          <a:p>
            <a:endParaRPr lang="zh-CN" altLang="en-US"/>
          </a:p>
        </p:txBody>
      </p:sp>
      <p:sp>
        <p:nvSpPr>
          <p:cNvPr id="4" name="灯片编号占位符 3">
            <a:extLst>
              <a:ext uri="{FF2B5EF4-FFF2-40B4-BE49-F238E27FC236}">
                <a16:creationId xmlns:a16="http://schemas.microsoft.com/office/drawing/2014/main" id="{0B717CCC-7D93-4177-8A95-33E001719FF2}"/>
              </a:ext>
            </a:extLst>
          </p:cNvPr>
          <p:cNvSpPr>
            <a:spLocks noGrp="1"/>
          </p:cNvSpPr>
          <p:nvPr>
            <p:ph type="sldNum" sz="quarter" idx="12"/>
          </p:nvPr>
        </p:nvSpPr>
        <p:spPr/>
        <p:txBody>
          <a:bodyPr/>
          <a:lstStyle/>
          <a:p>
            <a:fld id="{E63F6D5D-9733-4D44-9C56-AEFEDD5A4BA7}" type="slidenum">
              <a:rPr lang="en-US" smtClean="0"/>
              <a:pPr/>
              <a:t>40</a:t>
            </a:fld>
            <a:endParaRPr lang="en-US" dirty="0"/>
          </a:p>
        </p:txBody>
      </p:sp>
      <p:sp>
        <p:nvSpPr>
          <p:cNvPr id="16" name="矩形 15">
            <a:extLst>
              <a:ext uri="{FF2B5EF4-FFF2-40B4-BE49-F238E27FC236}">
                <a16:creationId xmlns:a16="http://schemas.microsoft.com/office/drawing/2014/main" id="{32CDA729-F19E-4F59-9191-F5FBE138993D}"/>
              </a:ext>
            </a:extLst>
          </p:cNvPr>
          <p:cNvSpPr/>
          <p:nvPr/>
        </p:nvSpPr>
        <p:spPr>
          <a:xfrm>
            <a:off x="2438400" y="1780674"/>
            <a:ext cx="7127272" cy="523220"/>
          </a:xfrm>
          <a:prstGeom prst="rect">
            <a:avLst/>
          </a:prstGeom>
        </p:spPr>
        <p:txBody>
          <a:bodyPr wrap="none">
            <a:spAutoFit/>
          </a:bodyPr>
          <a:lstStyle/>
          <a:p>
            <a:pPr>
              <a:buNone/>
            </a:pPr>
            <a:r>
              <a:rPr lang="en-US" altLang="zh-CN" sz="2800"/>
              <a:t>SC</a:t>
            </a:r>
            <a:r>
              <a:rPr lang="en-US" altLang="zh-CN" sz="2800" baseline="-25000"/>
              <a:t>1 </a:t>
            </a:r>
            <a:r>
              <a:rPr lang="en-US" altLang="zh-CN" sz="2800" dirty="0"/>
              <a:t>= r</a:t>
            </a:r>
            <a:r>
              <a:rPr lang="en-US" altLang="zh-CN" sz="2800" baseline="-25000" dirty="0"/>
              <a:t>1</a:t>
            </a:r>
            <a:r>
              <a:rPr lang="en-US" altLang="zh-CN" sz="2800" dirty="0"/>
              <a:t>(A)w</a:t>
            </a:r>
            <a:r>
              <a:rPr lang="en-US" altLang="zh-CN" sz="2800" baseline="-25000" dirty="0"/>
              <a:t>1</a:t>
            </a:r>
            <a:r>
              <a:rPr lang="en-US" altLang="zh-CN" sz="2800" dirty="0"/>
              <a:t>(A) </a:t>
            </a:r>
            <a:r>
              <a:rPr lang="en-US" altLang="zh-CN" sz="2800" dirty="0">
                <a:solidFill>
                  <a:srgbClr val="DB0D3E"/>
                </a:solidFill>
              </a:rPr>
              <a:t>r</a:t>
            </a:r>
            <a:r>
              <a:rPr lang="en-US" altLang="zh-CN" sz="2800" baseline="-25000" dirty="0">
                <a:solidFill>
                  <a:srgbClr val="DB0D3E"/>
                </a:solidFill>
              </a:rPr>
              <a:t>2</a:t>
            </a:r>
            <a:r>
              <a:rPr lang="en-US" altLang="zh-CN" sz="2800" dirty="0">
                <a:solidFill>
                  <a:srgbClr val="DB0D3E"/>
                </a:solidFill>
              </a:rPr>
              <a:t>(A)w</a:t>
            </a:r>
            <a:r>
              <a:rPr lang="en-US" altLang="zh-CN" sz="2800" baseline="-25000" dirty="0">
                <a:solidFill>
                  <a:srgbClr val="DB0D3E"/>
                </a:solidFill>
              </a:rPr>
              <a:t>2</a:t>
            </a:r>
            <a:r>
              <a:rPr lang="en-US" altLang="zh-CN" sz="2800" dirty="0">
                <a:solidFill>
                  <a:srgbClr val="DB0D3E"/>
                </a:solidFill>
              </a:rPr>
              <a:t>(A)  </a:t>
            </a:r>
            <a:r>
              <a:rPr lang="en-US" altLang="zh-CN" sz="2800" dirty="0">
                <a:solidFill>
                  <a:srgbClr val="336600"/>
                </a:solidFill>
              </a:rPr>
              <a:t>r</a:t>
            </a:r>
            <a:r>
              <a:rPr lang="en-US" altLang="zh-CN" sz="2800" baseline="-25000" dirty="0">
                <a:solidFill>
                  <a:srgbClr val="336600"/>
                </a:solidFill>
              </a:rPr>
              <a:t>1</a:t>
            </a:r>
            <a:r>
              <a:rPr lang="en-US" altLang="zh-CN" sz="2800" dirty="0">
                <a:solidFill>
                  <a:srgbClr val="336600"/>
                </a:solidFill>
              </a:rPr>
              <a:t>(B)w</a:t>
            </a:r>
            <a:r>
              <a:rPr lang="en-US" altLang="zh-CN" sz="2800" baseline="-25000" dirty="0">
                <a:solidFill>
                  <a:srgbClr val="336600"/>
                </a:solidFill>
              </a:rPr>
              <a:t>1</a:t>
            </a:r>
            <a:r>
              <a:rPr lang="en-US" altLang="zh-CN" sz="2800" dirty="0">
                <a:solidFill>
                  <a:srgbClr val="336600"/>
                </a:solidFill>
              </a:rPr>
              <a:t>(B) </a:t>
            </a:r>
            <a:r>
              <a:rPr lang="en-US" altLang="zh-CN" sz="2800" dirty="0"/>
              <a:t>r</a:t>
            </a:r>
            <a:r>
              <a:rPr lang="en-US" altLang="zh-CN" sz="2800" baseline="-25000" dirty="0"/>
              <a:t>2</a:t>
            </a:r>
            <a:r>
              <a:rPr lang="en-US" altLang="zh-CN" sz="2800" dirty="0"/>
              <a:t>(B)w</a:t>
            </a:r>
            <a:r>
              <a:rPr lang="en-US" altLang="zh-CN" sz="2800" baseline="-25000" dirty="0"/>
              <a:t>2</a:t>
            </a:r>
            <a:r>
              <a:rPr lang="en-US" altLang="zh-CN" sz="2800" dirty="0"/>
              <a:t>(B)</a:t>
            </a:r>
          </a:p>
        </p:txBody>
      </p:sp>
      <p:sp>
        <p:nvSpPr>
          <p:cNvPr id="17" name="矩形 16">
            <a:extLst>
              <a:ext uri="{FF2B5EF4-FFF2-40B4-BE49-F238E27FC236}">
                <a16:creationId xmlns:a16="http://schemas.microsoft.com/office/drawing/2014/main" id="{EA10A8E8-67CF-43E9-A367-329BDD604CA3}"/>
              </a:ext>
            </a:extLst>
          </p:cNvPr>
          <p:cNvSpPr/>
          <p:nvPr/>
        </p:nvSpPr>
        <p:spPr>
          <a:xfrm>
            <a:off x="2438400" y="3380335"/>
            <a:ext cx="7002238" cy="480131"/>
          </a:xfrm>
          <a:prstGeom prst="rect">
            <a:avLst/>
          </a:prstGeom>
        </p:spPr>
        <p:txBody>
          <a:bodyPr wrap="none">
            <a:spAutoFit/>
          </a:bodyPr>
          <a:lstStyle/>
          <a:p>
            <a:pPr>
              <a:lnSpc>
                <a:spcPct val="90000"/>
              </a:lnSpc>
              <a:buNone/>
            </a:pPr>
            <a:r>
              <a:rPr lang="en-US" altLang="zh-CN" sz="2800"/>
              <a:t>SC</a:t>
            </a:r>
            <a:r>
              <a:rPr lang="en-US" altLang="zh-CN" sz="2800" baseline="-25000"/>
              <a:t>2 </a:t>
            </a:r>
            <a:r>
              <a:rPr lang="en-US" altLang="zh-CN" sz="2800" dirty="0"/>
              <a:t>= r</a:t>
            </a:r>
            <a:r>
              <a:rPr lang="en-US" altLang="zh-CN" sz="2800" baseline="-25000" dirty="0"/>
              <a:t>1</a:t>
            </a:r>
            <a:r>
              <a:rPr lang="en-US" altLang="zh-CN" sz="2800" dirty="0"/>
              <a:t>(A)w</a:t>
            </a:r>
            <a:r>
              <a:rPr lang="en-US" altLang="zh-CN" sz="2800" baseline="-25000" dirty="0"/>
              <a:t>1</a:t>
            </a:r>
            <a:r>
              <a:rPr lang="en-US" altLang="zh-CN" sz="2800" dirty="0"/>
              <a:t>(A) </a:t>
            </a:r>
            <a:r>
              <a:rPr lang="en-US" altLang="zh-CN" sz="2800" dirty="0">
                <a:solidFill>
                  <a:srgbClr val="336600"/>
                </a:solidFill>
              </a:rPr>
              <a:t>r</a:t>
            </a:r>
            <a:r>
              <a:rPr lang="en-US" altLang="zh-CN" sz="2800" baseline="-25000" dirty="0">
                <a:solidFill>
                  <a:srgbClr val="336600"/>
                </a:solidFill>
              </a:rPr>
              <a:t>1</a:t>
            </a:r>
            <a:r>
              <a:rPr lang="en-US" altLang="zh-CN" sz="2800" dirty="0">
                <a:solidFill>
                  <a:srgbClr val="336600"/>
                </a:solidFill>
              </a:rPr>
              <a:t>(B)w</a:t>
            </a:r>
            <a:r>
              <a:rPr lang="en-US" altLang="zh-CN" sz="2800" baseline="-25000" dirty="0">
                <a:solidFill>
                  <a:srgbClr val="336600"/>
                </a:solidFill>
              </a:rPr>
              <a:t>1</a:t>
            </a:r>
            <a:r>
              <a:rPr lang="en-US" altLang="zh-CN" sz="2800" dirty="0">
                <a:solidFill>
                  <a:srgbClr val="336600"/>
                </a:solidFill>
              </a:rPr>
              <a:t>(B) </a:t>
            </a:r>
            <a:r>
              <a:rPr lang="en-US" altLang="zh-CN" sz="2800" dirty="0">
                <a:solidFill>
                  <a:srgbClr val="DB0D3E"/>
                </a:solidFill>
              </a:rPr>
              <a:t>r</a:t>
            </a:r>
            <a:r>
              <a:rPr lang="en-US" altLang="zh-CN" sz="2800" baseline="-25000" dirty="0">
                <a:solidFill>
                  <a:srgbClr val="DB0D3E"/>
                </a:solidFill>
              </a:rPr>
              <a:t>2</a:t>
            </a:r>
            <a:r>
              <a:rPr lang="en-US" altLang="zh-CN" sz="2800" dirty="0">
                <a:solidFill>
                  <a:srgbClr val="DB0D3E"/>
                </a:solidFill>
              </a:rPr>
              <a:t>(A)w</a:t>
            </a:r>
            <a:r>
              <a:rPr lang="en-US" altLang="zh-CN" sz="2800" baseline="-25000" dirty="0">
                <a:solidFill>
                  <a:srgbClr val="DB0D3E"/>
                </a:solidFill>
              </a:rPr>
              <a:t>2</a:t>
            </a:r>
            <a:r>
              <a:rPr lang="en-US" altLang="zh-CN" sz="2800" dirty="0">
                <a:solidFill>
                  <a:srgbClr val="DB0D3E"/>
                </a:solidFill>
              </a:rPr>
              <a:t>(A)</a:t>
            </a:r>
            <a:r>
              <a:rPr lang="en-US" altLang="zh-CN" sz="2800" dirty="0"/>
              <a:t>r</a:t>
            </a:r>
            <a:r>
              <a:rPr lang="en-US" altLang="zh-CN" sz="2800" baseline="-25000" dirty="0"/>
              <a:t>2</a:t>
            </a:r>
            <a:r>
              <a:rPr lang="en-US" altLang="zh-CN" sz="2800" dirty="0"/>
              <a:t>(B)w</a:t>
            </a:r>
            <a:r>
              <a:rPr lang="en-US" altLang="zh-CN" sz="2800" baseline="-25000" dirty="0"/>
              <a:t>2</a:t>
            </a:r>
            <a:r>
              <a:rPr lang="en-US" altLang="zh-CN" sz="2800" dirty="0"/>
              <a:t>(B)</a:t>
            </a:r>
          </a:p>
        </p:txBody>
      </p:sp>
      <p:sp>
        <p:nvSpPr>
          <p:cNvPr id="18" name="AutoShape 8">
            <a:extLst>
              <a:ext uri="{FF2B5EF4-FFF2-40B4-BE49-F238E27FC236}">
                <a16:creationId xmlns:a16="http://schemas.microsoft.com/office/drawing/2014/main" id="{B24FA027-F7ED-4DFA-A949-4F1FBE65C00E}"/>
              </a:ext>
            </a:extLst>
          </p:cNvPr>
          <p:cNvSpPr>
            <a:spLocks/>
          </p:cNvSpPr>
          <p:nvPr/>
        </p:nvSpPr>
        <p:spPr bwMode="auto">
          <a:xfrm rot="16200000">
            <a:off x="5407443" y="1736885"/>
            <a:ext cx="314980" cy="1438812"/>
          </a:xfrm>
          <a:prstGeom prst="leftBrace">
            <a:avLst>
              <a:gd name="adj1" fmla="val 4495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19" name="AutoShape 8">
            <a:extLst>
              <a:ext uri="{FF2B5EF4-FFF2-40B4-BE49-F238E27FC236}">
                <a16:creationId xmlns:a16="http://schemas.microsoft.com/office/drawing/2014/main" id="{C0A399E8-AF57-45BD-8762-F9CB1CEC51D4}"/>
              </a:ext>
            </a:extLst>
          </p:cNvPr>
          <p:cNvSpPr>
            <a:spLocks/>
          </p:cNvSpPr>
          <p:nvPr/>
        </p:nvSpPr>
        <p:spPr bwMode="auto">
          <a:xfrm rot="16200000">
            <a:off x="6962716" y="1736884"/>
            <a:ext cx="314980" cy="1438812"/>
          </a:xfrm>
          <a:prstGeom prst="leftBrace">
            <a:avLst>
              <a:gd name="adj1" fmla="val 4495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20" name="AutoShape 3">
            <a:extLst>
              <a:ext uri="{FF2B5EF4-FFF2-40B4-BE49-F238E27FC236}">
                <a16:creationId xmlns:a16="http://schemas.microsoft.com/office/drawing/2014/main" id="{4926A966-D06F-44A5-82F4-302C3C0AE55F}"/>
              </a:ext>
            </a:extLst>
          </p:cNvPr>
          <p:cNvSpPr>
            <a:spLocks/>
          </p:cNvSpPr>
          <p:nvPr/>
        </p:nvSpPr>
        <p:spPr bwMode="auto">
          <a:xfrm rot="16200000">
            <a:off x="4583620" y="2547070"/>
            <a:ext cx="381000" cy="3020439"/>
          </a:xfrm>
          <a:prstGeom prst="leftBrace">
            <a:avLst>
              <a:gd name="adj1" fmla="val 7609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21" name="AutoShape 3">
            <a:extLst>
              <a:ext uri="{FF2B5EF4-FFF2-40B4-BE49-F238E27FC236}">
                <a16:creationId xmlns:a16="http://schemas.microsoft.com/office/drawing/2014/main" id="{ACF71578-CB4A-4EA0-8745-AB4422BEDC4B}"/>
              </a:ext>
            </a:extLst>
          </p:cNvPr>
          <p:cNvSpPr>
            <a:spLocks/>
          </p:cNvSpPr>
          <p:nvPr/>
        </p:nvSpPr>
        <p:spPr bwMode="auto">
          <a:xfrm rot="16200000">
            <a:off x="7583215" y="2610801"/>
            <a:ext cx="381000" cy="2892976"/>
          </a:xfrm>
          <a:prstGeom prst="leftBrace">
            <a:avLst>
              <a:gd name="adj1" fmla="val 7609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22" name="Line 5">
            <a:extLst>
              <a:ext uri="{FF2B5EF4-FFF2-40B4-BE49-F238E27FC236}">
                <a16:creationId xmlns:a16="http://schemas.microsoft.com/office/drawing/2014/main" id="{AC403E49-C829-4162-B903-E82BFBE78DED}"/>
              </a:ext>
            </a:extLst>
          </p:cNvPr>
          <p:cNvSpPr>
            <a:spLocks noChangeShapeType="1"/>
          </p:cNvSpPr>
          <p:nvPr/>
        </p:nvSpPr>
        <p:spPr bwMode="auto">
          <a:xfrm flipH="1">
            <a:off x="5638800" y="2596495"/>
            <a:ext cx="1481406" cy="783839"/>
          </a:xfrm>
          <a:prstGeom prst="line">
            <a:avLst/>
          </a:prstGeom>
          <a:noFill/>
          <a:ln w="9525">
            <a:solidFill>
              <a:srgbClr val="33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6">
            <a:extLst>
              <a:ext uri="{FF2B5EF4-FFF2-40B4-BE49-F238E27FC236}">
                <a16:creationId xmlns:a16="http://schemas.microsoft.com/office/drawing/2014/main" id="{9ED9E711-BEDE-4263-BE5B-05865951970E}"/>
              </a:ext>
            </a:extLst>
          </p:cNvPr>
          <p:cNvSpPr>
            <a:spLocks noChangeShapeType="1"/>
          </p:cNvSpPr>
          <p:nvPr/>
        </p:nvSpPr>
        <p:spPr bwMode="auto">
          <a:xfrm>
            <a:off x="5564933" y="2616656"/>
            <a:ext cx="1369267" cy="763678"/>
          </a:xfrm>
          <a:prstGeom prst="line">
            <a:avLst/>
          </a:prstGeom>
          <a:noFill/>
          <a:ln w="9525">
            <a:solidFill>
              <a:srgbClr val="DB0D3E"/>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文本框 23">
            <a:extLst>
              <a:ext uri="{FF2B5EF4-FFF2-40B4-BE49-F238E27FC236}">
                <a16:creationId xmlns:a16="http://schemas.microsoft.com/office/drawing/2014/main" id="{9A1474A3-CE4E-42CE-A776-D1D35201E56F}"/>
              </a:ext>
            </a:extLst>
          </p:cNvPr>
          <p:cNvSpPr txBox="1"/>
          <p:nvPr/>
        </p:nvSpPr>
        <p:spPr>
          <a:xfrm>
            <a:off x="4114800" y="4371474"/>
            <a:ext cx="1524000" cy="461665"/>
          </a:xfrm>
          <a:prstGeom prst="rect">
            <a:avLst/>
          </a:prstGeom>
          <a:noFill/>
        </p:spPr>
        <p:txBody>
          <a:bodyPr wrap="square" rtlCol="0">
            <a:spAutoFit/>
          </a:bodyPr>
          <a:lstStyle/>
          <a:p>
            <a:pPr algn="ctr"/>
            <a:r>
              <a:rPr lang="en-US" altLang="zh-CN" sz="2400" dirty="0">
                <a:solidFill>
                  <a:srgbClr val="0000FF"/>
                </a:solidFill>
              </a:rPr>
              <a:t>T1</a:t>
            </a:r>
            <a:endParaRPr lang="zh-CN" altLang="en-US" sz="2400" dirty="0">
              <a:solidFill>
                <a:srgbClr val="0000FF"/>
              </a:solidFill>
            </a:endParaRPr>
          </a:p>
        </p:txBody>
      </p:sp>
      <p:sp>
        <p:nvSpPr>
          <p:cNvPr id="25" name="文本框 24">
            <a:extLst>
              <a:ext uri="{FF2B5EF4-FFF2-40B4-BE49-F238E27FC236}">
                <a16:creationId xmlns:a16="http://schemas.microsoft.com/office/drawing/2014/main" id="{3B7080D8-6DF1-480C-8DA5-DFB3155932DB}"/>
              </a:ext>
            </a:extLst>
          </p:cNvPr>
          <p:cNvSpPr txBox="1"/>
          <p:nvPr/>
        </p:nvSpPr>
        <p:spPr>
          <a:xfrm>
            <a:off x="7077612" y="4329458"/>
            <a:ext cx="1524000" cy="461665"/>
          </a:xfrm>
          <a:prstGeom prst="rect">
            <a:avLst/>
          </a:prstGeom>
          <a:noFill/>
        </p:spPr>
        <p:txBody>
          <a:bodyPr wrap="square" rtlCol="0">
            <a:spAutoFit/>
          </a:bodyPr>
          <a:lstStyle/>
          <a:p>
            <a:pPr algn="ctr"/>
            <a:r>
              <a:rPr lang="en-US" altLang="zh-CN" sz="2400" dirty="0">
                <a:solidFill>
                  <a:srgbClr val="0000FF"/>
                </a:solidFill>
              </a:rPr>
              <a:t>T2</a:t>
            </a:r>
            <a:endParaRPr lang="zh-CN" altLang="en-US" sz="2400" dirty="0">
              <a:solidFill>
                <a:srgbClr val="0000FF"/>
              </a:solidFill>
            </a:endParaRPr>
          </a:p>
        </p:txBody>
      </p:sp>
      <p:sp>
        <p:nvSpPr>
          <p:cNvPr id="26" name="矩形 25">
            <a:extLst>
              <a:ext uri="{FF2B5EF4-FFF2-40B4-BE49-F238E27FC236}">
                <a16:creationId xmlns:a16="http://schemas.microsoft.com/office/drawing/2014/main" id="{E0929F32-E54C-4B96-8882-F9DA585710A2}"/>
              </a:ext>
            </a:extLst>
          </p:cNvPr>
          <p:cNvSpPr/>
          <p:nvPr/>
        </p:nvSpPr>
        <p:spPr>
          <a:xfrm>
            <a:off x="1156866" y="5198208"/>
            <a:ext cx="9878268" cy="480131"/>
          </a:xfrm>
          <a:prstGeom prst="rect">
            <a:avLst/>
          </a:prstGeom>
        </p:spPr>
        <p:txBody>
          <a:bodyPr wrap="square">
            <a:spAutoFit/>
          </a:bodyPr>
          <a:lstStyle/>
          <a:p>
            <a:pPr>
              <a:lnSpc>
                <a:spcPct val="90000"/>
              </a:lnSpc>
            </a:pPr>
            <a:r>
              <a:rPr lang="en-US" altLang="zh-CN" sz="2800" dirty="0">
                <a:solidFill>
                  <a:srgbClr val="FF0000"/>
                </a:solidFill>
                <a:latin typeface="微软雅黑" panose="020B0503020204020204" pitchFamily="34" charset="-122"/>
                <a:ea typeface="微软雅黑" panose="020B0503020204020204" pitchFamily="34" charset="-122"/>
              </a:rPr>
              <a:t>Sc</a:t>
            </a:r>
            <a:r>
              <a:rPr lang="en-US" altLang="zh-CN" sz="2800" baseline="-25000" dirty="0">
                <a:solidFill>
                  <a:srgbClr val="FF0000"/>
                </a:solidFill>
                <a:latin typeface="微软雅黑" panose="020B0503020204020204" pitchFamily="34" charset="-122"/>
                <a:ea typeface="微软雅黑" panose="020B0503020204020204" pitchFamily="34" charset="-122"/>
              </a:rPr>
              <a:t>2</a:t>
            </a:r>
            <a:r>
              <a:rPr lang="zh-CN" altLang="en-US" sz="2800" dirty="0">
                <a:solidFill>
                  <a:srgbClr val="FF0000"/>
                </a:solidFill>
                <a:latin typeface="微软雅黑" panose="020B0503020204020204" pitchFamily="34" charset="-122"/>
                <a:ea typeface="微软雅黑" panose="020B0503020204020204" pitchFamily="34" charset="-122"/>
              </a:rPr>
              <a:t>等价于一个串行调度</a:t>
            </a:r>
            <a:r>
              <a:rPr lang="en-US" altLang="zh-CN" sz="2800" dirty="0">
                <a:solidFill>
                  <a:srgbClr val="FF0000"/>
                </a:solidFill>
                <a:latin typeface="微软雅黑" panose="020B0503020204020204" pitchFamily="34" charset="-122"/>
                <a:ea typeface="微软雅黑" panose="020B0503020204020204" pitchFamily="34" charset="-122"/>
              </a:rPr>
              <a:t>T1</a:t>
            </a:r>
            <a:r>
              <a:rPr lang="zh-CN" altLang="en-US" sz="2800">
                <a:solidFill>
                  <a:srgbClr val="FF0000"/>
                </a:solidFill>
                <a:latin typeface="微软雅黑" panose="020B0503020204020204" pitchFamily="34" charset="-122"/>
                <a:ea typeface="微软雅黑" panose="020B0503020204020204" pitchFamily="34" charset="-122"/>
              </a:rPr>
              <a:t>，</a:t>
            </a:r>
            <a:r>
              <a:rPr lang="en-US" altLang="zh-CN" sz="2800">
                <a:solidFill>
                  <a:srgbClr val="FF0000"/>
                </a:solidFill>
                <a:latin typeface="微软雅黑" panose="020B0503020204020204" pitchFamily="34" charset="-122"/>
                <a:ea typeface="微软雅黑" panose="020B0503020204020204" pitchFamily="34" charset="-122"/>
              </a:rPr>
              <a:t>T2</a:t>
            </a:r>
            <a:r>
              <a:rPr lang="zh-CN" altLang="en-US" sz="2800" dirty="0">
                <a:solidFill>
                  <a:srgbClr val="FF0000"/>
                </a:solidFill>
                <a:latin typeface="微软雅黑" panose="020B0503020204020204" pitchFamily="34" charset="-122"/>
                <a:ea typeface="微软雅黑" panose="020B0503020204020204" pitchFamily="34" charset="-122"/>
              </a:rPr>
              <a:t>，</a:t>
            </a:r>
            <a:r>
              <a:rPr lang="zh-CN" altLang="en-US" sz="2800">
                <a:solidFill>
                  <a:srgbClr val="FF0000"/>
                </a:solidFill>
                <a:latin typeface="微软雅黑" panose="020B0503020204020204" pitchFamily="34" charset="-122"/>
                <a:ea typeface="微软雅黑" panose="020B0503020204020204" pitchFamily="34" charset="-122"/>
              </a:rPr>
              <a:t>所以</a:t>
            </a:r>
            <a:r>
              <a:rPr lang="en-US" altLang="zh-CN" sz="2800" dirty="0">
                <a:solidFill>
                  <a:srgbClr val="FF0000"/>
                </a:solidFill>
                <a:latin typeface="微软雅黑" panose="020B0503020204020204" pitchFamily="34" charset="-122"/>
                <a:ea typeface="微软雅黑" panose="020B0503020204020204" pitchFamily="34" charset="-122"/>
              </a:rPr>
              <a:t>Sc</a:t>
            </a:r>
            <a:r>
              <a:rPr lang="en-US" altLang="zh-CN" sz="2800" baseline="-25000" dirty="0">
                <a:solidFill>
                  <a:srgbClr val="FF0000"/>
                </a:solidFill>
                <a:latin typeface="微软雅黑" panose="020B0503020204020204" pitchFamily="34" charset="-122"/>
                <a:ea typeface="微软雅黑" panose="020B0503020204020204" pitchFamily="34" charset="-122"/>
              </a:rPr>
              <a:t>1</a:t>
            </a:r>
            <a:r>
              <a:rPr lang="zh-CN" altLang="en-US" sz="2800" dirty="0">
                <a:solidFill>
                  <a:srgbClr val="FF0000"/>
                </a:solidFill>
                <a:latin typeface="微软雅黑" panose="020B0503020204020204" pitchFamily="34" charset="-122"/>
                <a:ea typeface="微软雅黑" panose="020B0503020204020204" pitchFamily="34" charset="-122"/>
              </a:rPr>
              <a:t>冲突可串行化的调度</a:t>
            </a:r>
          </a:p>
        </p:txBody>
      </p:sp>
    </p:spTree>
    <p:extLst>
      <p:ext uri="{BB962C8B-B14F-4D97-AF65-F5344CB8AC3E}">
        <p14:creationId xmlns:p14="http://schemas.microsoft.com/office/powerpoint/2010/main" val="171917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childTnLst>
                          </p:cTn>
                        </p:par>
                        <p:par>
                          <p:cTn id="29" fill="hold">
                            <p:stCondLst>
                              <p:cond delay="500"/>
                            </p:stCondLst>
                            <p:childTnLst>
                              <p:par>
                                <p:cTn id="30" presetID="22" presetClass="entr" presetSubtype="2"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righ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down)">
                                      <p:cBhvr>
                                        <p:cTn id="37" dur="500"/>
                                        <p:tgtEl>
                                          <p:spTgt spid="20"/>
                                        </p:tgtEl>
                                      </p:cBhvr>
                                    </p:animEffec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down)">
                                      <p:cBhvr>
                                        <p:cTn id="41" dur="500"/>
                                        <p:tgtEl>
                                          <p:spTgt spid="21"/>
                                        </p:tgtEl>
                                      </p:cBhvr>
                                    </p:animEffec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par>
                          <p:cTn id="45" fill="hold">
                            <p:stCondLst>
                              <p:cond delay="1000"/>
                            </p:stCondLst>
                            <p:childTnLst>
                              <p:par>
                                <p:cTn id="46" presetID="1" presetClass="entr" presetSubtype="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additive="base">
                                        <p:cTn id="52" dur="500" fill="hold"/>
                                        <p:tgtEl>
                                          <p:spTgt spid="26"/>
                                        </p:tgtEl>
                                        <p:attrNameLst>
                                          <p:attrName>ppt_x</p:attrName>
                                        </p:attrNameLst>
                                      </p:cBhvr>
                                      <p:tavLst>
                                        <p:tav tm="0">
                                          <p:val>
                                            <p:strVal val="#ppt_x"/>
                                          </p:val>
                                        </p:tav>
                                        <p:tav tm="100000">
                                          <p:val>
                                            <p:strVal val="#ppt_x"/>
                                          </p:val>
                                        </p:tav>
                                      </p:tavLst>
                                    </p:anim>
                                    <p:anim calcmode="lin" valueType="num">
                                      <p:cBhvr additive="base">
                                        <p:cTn id="5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animBg="1"/>
      <p:bldP spid="20" grpId="0" animBg="1"/>
      <p:bldP spid="21" grpId="0" animBg="1"/>
      <p:bldP spid="22" grpId="0" animBg="1"/>
      <p:bldP spid="23" grpId="0" animBg="1"/>
      <p:bldP spid="24" grpId="0"/>
      <p:bldP spid="25" grpId="0"/>
      <p:bldP spid="2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0844C-171D-4574-8E46-A4C73DC6DA9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DEDE830-E96F-4716-8F4E-C1F374DE3C58}"/>
              </a:ext>
            </a:extLst>
          </p:cNvPr>
          <p:cNvSpPr>
            <a:spLocks noGrp="1"/>
          </p:cNvSpPr>
          <p:nvPr>
            <p:ph idx="1"/>
          </p:nvPr>
        </p:nvSpPr>
        <p:spPr/>
        <p:txBody>
          <a:bodyPr/>
          <a:lstStyle/>
          <a:p>
            <a:r>
              <a:rPr lang="zh-CN" altLang="en-US"/>
              <a:t>冲突可串行化调度是可串行化调度的</a:t>
            </a:r>
            <a:r>
              <a:rPr lang="zh-CN" altLang="en-US">
                <a:solidFill>
                  <a:srgbClr val="FF0000"/>
                </a:solidFill>
              </a:rPr>
              <a:t>充分条件</a:t>
            </a:r>
            <a:r>
              <a:rPr lang="zh-CN" altLang="en-US"/>
              <a:t>，</a:t>
            </a:r>
            <a:r>
              <a:rPr lang="zh-CN" altLang="en-US">
                <a:solidFill>
                  <a:srgbClr val="FF0000"/>
                </a:solidFill>
              </a:rPr>
              <a:t>不是必要条件</a:t>
            </a:r>
            <a:r>
              <a:rPr lang="zh-CN" altLang="en-US"/>
              <a:t>。</a:t>
            </a:r>
            <a:endParaRPr lang="en-US" altLang="zh-CN"/>
          </a:p>
          <a:p>
            <a:r>
              <a:rPr lang="zh-CN" altLang="en-US"/>
              <a:t>存在不满足冲突可串行化条件的可串行化调度。</a:t>
            </a:r>
            <a:endParaRPr lang="en-US" altLang="zh-CN"/>
          </a:p>
          <a:p>
            <a:endParaRPr lang="en-US" altLang="zh-CN" sz="800"/>
          </a:p>
          <a:p>
            <a:pPr marL="0" indent="0">
              <a:lnSpc>
                <a:spcPct val="150000"/>
              </a:lnSpc>
              <a:buNone/>
            </a:pPr>
            <a:r>
              <a:rPr lang="en-US" altLang="zh-CN" sz="2800">
                <a:solidFill>
                  <a:srgbClr val="C00000"/>
                </a:solidFill>
              </a:rPr>
              <a:t>[</a:t>
            </a:r>
            <a:r>
              <a:rPr lang="zh-CN" altLang="en-US" sz="2800">
                <a:solidFill>
                  <a:srgbClr val="C00000"/>
                </a:solidFill>
              </a:rPr>
              <a:t>例</a:t>
            </a:r>
            <a:r>
              <a:rPr lang="en-US" altLang="zh-CN" sz="2800">
                <a:solidFill>
                  <a:srgbClr val="C00000"/>
                </a:solidFill>
              </a:rPr>
              <a:t>11.4] </a:t>
            </a:r>
            <a:r>
              <a:rPr lang="zh-CN" altLang="en-US" sz="2800">
                <a:solidFill>
                  <a:srgbClr val="0000FF"/>
                </a:solidFill>
              </a:rPr>
              <a:t>有三个事务</a:t>
            </a:r>
            <a:r>
              <a:rPr lang="en-US" altLang="zh-CN" sz="2800">
                <a:solidFill>
                  <a:srgbClr val="0000FF"/>
                </a:solidFill>
              </a:rPr>
              <a:t>T</a:t>
            </a:r>
            <a:r>
              <a:rPr lang="en-US" altLang="zh-CN" sz="2800" baseline="-25000">
                <a:solidFill>
                  <a:srgbClr val="0000FF"/>
                </a:solidFill>
              </a:rPr>
              <a:t>1</a:t>
            </a:r>
            <a:r>
              <a:rPr lang="en-US" altLang="zh-CN" sz="2800">
                <a:solidFill>
                  <a:srgbClr val="0000FF"/>
                </a:solidFill>
              </a:rPr>
              <a:t>=W</a:t>
            </a:r>
            <a:r>
              <a:rPr lang="en-US" altLang="zh-CN" sz="2800" baseline="-25000">
                <a:solidFill>
                  <a:srgbClr val="0000FF"/>
                </a:solidFill>
              </a:rPr>
              <a:t>1</a:t>
            </a:r>
            <a:r>
              <a:rPr lang="en-US" altLang="zh-CN" sz="2800">
                <a:solidFill>
                  <a:srgbClr val="0000FF"/>
                </a:solidFill>
              </a:rPr>
              <a:t>(Y)W</a:t>
            </a:r>
            <a:r>
              <a:rPr lang="en-US" altLang="zh-CN" sz="2800" baseline="-25000">
                <a:solidFill>
                  <a:srgbClr val="0000FF"/>
                </a:solidFill>
              </a:rPr>
              <a:t>1</a:t>
            </a:r>
            <a:r>
              <a:rPr lang="en-US" altLang="zh-CN" sz="2800">
                <a:solidFill>
                  <a:srgbClr val="0000FF"/>
                </a:solidFill>
              </a:rPr>
              <a:t>(X)</a:t>
            </a:r>
            <a:r>
              <a:rPr lang="zh-CN" altLang="en-US" sz="2800">
                <a:solidFill>
                  <a:srgbClr val="0000FF"/>
                </a:solidFill>
              </a:rPr>
              <a:t>，</a:t>
            </a:r>
            <a:r>
              <a:rPr lang="en-US" altLang="zh-CN" sz="2800">
                <a:solidFill>
                  <a:srgbClr val="0000FF"/>
                </a:solidFill>
              </a:rPr>
              <a:t>T</a:t>
            </a:r>
            <a:r>
              <a:rPr lang="en-US" altLang="zh-CN" sz="2800" baseline="-25000">
                <a:solidFill>
                  <a:srgbClr val="0000FF"/>
                </a:solidFill>
              </a:rPr>
              <a:t>2</a:t>
            </a:r>
            <a:r>
              <a:rPr lang="en-US" altLang="zh-CN" sz="2800">
                <a:solidFill>
                  <a:srgbClr val="0000FF"/>
                </a:solidFill>
              </a:rPr>
              <a:t>=W</a:t>
            </a:r>
            <a:r>
              <a:rPr lang="en-US" altLang="zh-CN" sz="2800" baseline="-25000">
                <a:solidFill>
                  <a:srgbClr val="0000FF"/>
                </a:solidFill>
              </a:rPr>
              <a:t>2</a:t>
            </a:r>
            <a:r>
              <a:rPr lang="en-US" altLang="zh-CN" sz="2800">
                <a:solidFill>
                  <a:srgbClr val="0000FF"/>
                </a:solidFill>
              </a:rPr>
              <a:t>(Y)W</a:t>
            </a:r>
            <a:r>
              <a:rPr lang="en-US" altLang="zh-CN" sz="2800" baseline="-25000">
                <a:solidFill>
                  <a:srgbClr val="0000FF"/>
                </a:solidFill>
              </a:rPr>
              <a:t>2</a:t>
            </a:r>
            <a:r>
              <a:rPr lang="en-US" altLang="zh-CN" sz="2800">
                <a:solidFill>
                  <a:srgbClr val="0000FF"/>
                </a:solidFill>
              </a:rPr>
              <a:t>(X)</a:t>
            </a:r>
            <a:r>
              <a:rPr lang="zh-CN" altLang="en-US" sz="2800">
                <a:solidFill>
                  <a:srgbClr val="0000FF"/>
                </a:solidFill>
              </a:rPr>
              <a:t>，</a:t>
            </a:r>
            <a:r>
              <a:rPr lang="en-US" altLang="zh-CN" sz="2800">
                <a:solidFill>
                  <a:srgbClr val="0000FF"/>
                </a:solidFill>
              </a:rPr>
              <a:t>T</a:t>
            </a:r>
            <a:r>
              <a:rPr lang="en-US" altLang="zh-CN" sz="2800" baseline="-25000">
                <a:solidFill>
                  <a:srgbClr val="0000FF"/>
                </a:solidFill>
              </a:rPr>
              <a:t>3</a:t>
            </a:r>
            <a:r>
              <a:rPr lang="en-US" altLang="zh-CN" sz="2800">
                <a:solidFill>
                  <a:srgbClr val="0000FF"/>
                </a:solidFill>
              </a:rPr>
              <a:t>=W</a:t>
            </a:r>
            <a:r>
              <a:rPr lang="en-US" altLang="zh-CN" sz="2800" baseline="-25000">
                <a:solidFill>
                  <a:srgbClr val="0000FF"/>
                </a:solidFill>
              </a:rPr>
              <a:t>3</a:t>
            </a:r>
            <a:r>
              <a:rPr lang="en-US" altLang="zh-CN" sz="2800">
                <a:solidFill>
                  <a:srgbClr val="0000FF"/>
                </a:solidFill>
              </a:rPr>
              <a:t>(X)</a:t>
            </a:r>
            <a:r>
              <a:rPr lang="zh-CN" altLang="en-US" sz="2800">
                <a:solidFill>
                  <a:srgbClr val="0000FF"/>
                </a:solidFill>
              </a:rPr>
              <a:t>。</a:t>
            </a:r>
            <a:endParaRPr lang="en-US" altLang="zh-CN" sz="2800">
              <a:solidFill>
                <a:srgbClr val="0000FF"/>
              </a:solidFill>
            </a:endParaRPr>
          </a:p>
          <a:p>
            <a:pPr lvl="1">
              <a:lnSpc>
                <a:spcPct val="150000"/>
              </a:lnSpc>
            </a:pPr>
            <a:r>
              <a:rPr lang="zh-CN" altLang="en-US" sz="2400"/>
              <a:t>调度</a:t>
            </a:r>
            <a:r>
              <a:rPr lang="en-US" altLang="zh-CN" sz="2400"/>
              <a:t>L</a:t>
            </a:r>
            <a:r>
              <a:rPr lang="en-US" altLang="zh-CN" sz="2400" baseline="-25000"/>
              <a:t>1</a:t>
            </a:r>
            <a:r>
              <a:rPr lang="en-US" altLang="zh-CN" sz="2400"/>
              <a:t>=W</a:t>
            </a:r>
            <a:r>
              <a:rPr lang="en-US" altLang="zh-CN" sz="2400" baseline="-25000"/>
              <a:t>1</a:t>
            </a:r>
            <a:r>
              <a:rPr lang="en-US" altLang="zh-CN" sz="2400"/>
              <a:t>(Y)W</a:t>
            </a:r>
            <a:r>
              <a:rPr lang="en-US" altLang="zh-CN" sz="2400" baseline="-25000"/>
              <a:t>1</a:t>
            </a:r>
            <a:r>
              <a:rPr lang="en-US" altLang="zh-CN" sz="2400"/>
              <a:t>(X)W</a:t>
            </a:r>
            <a:r>
              <a:rPr lang="en-US" altLang="zh-CN" sz="2400" baseline="-25000"/>
              <a:t>2</a:t>
            </a:r>
            <a:r>
              <a:rPr lang="en-US" altLang="zh-CN" sz="2400"/>
              <a:t>(Y)W</a:t>
            </a:r>
            <a:r>
              <a:rPr lang="en-US" altLang="zh-CN" sz="2400" baseline="-25000"/>
              <a:t>2</a:t>
            </a:r>
            <a:r>
              <a:rPr lang="en-US" altLang="zh-CN" sz="2400"/>
              <a:t>(X) W</a:t>
            </a:r>
            <a:r>
              <a:rPr lang="en-US" altLang="zh-CN" sz="2400" baseline="-25000"/>
              <a:t>3</a:t>
            </a:r>
            <a:r>
              <a:rPr lang="en-US" altLang="zh-CN" sz="2400"/>
              <a:t>(X)</a:t>
            </a:r>
            <a:r>
              <a:rPr lang="zh-CN" altLang="en-US" sz="2400"/>
              <a:t>是一个串行调度</a:t>
            </a:r>
            <a:endParaRPr lang="en-US" altLang="zh-CN" sz="2400"/>
          </a:p>
          <a:p>
            <a:pPr lvl="1">
              <a:lnSpc>
                <a:spcPct val="150000"/>
              </a:lnSpc>
            </a:pPr>
            <a:r>
              <a:rPr lang="zh-CN" altLang="en-US" sz="2400"/>
              <a:t>调度</a:t>
            </a:r>
            <a:r>
              <a:rPr lang="en-US" altLang="zh-CN" sz="2400"/>
              <a:t>L</a:t>
            </a:r>
            <a:r>
              <a:rPr lang="en-US" altLang="zh-CN" sz="2400" baseline="-25000"/>
              <a:t>2</a:t>
            </a:r>
            <a:r>
              <a:rPr lang="en-US" altLang="zh-CN" sz="2400"/>
              <a:t>=W</a:t>
            </a:r>
            <a:r>
              <a:rPr lang="en-US" altLang="zh-CN" sz="2400" baseline="-25000"/>
              <a:t>1</a:t>
            </a:r>
            <a:r>
              <a:rPr lang="en-US" altLang="zh-CN" sz="2400"/>
              <a:t>(Y)W</a:t>
            </a:r>
            <a:r>
              <a:rPr lang="en-US" altLang="zh-CN" sz="2400" baseline="-25000"/>
              <a:t>2</a:t>
            </a:r>
            <a:r>
              <a:rPr lang="en-US" altLang="zh-CN" sz="2400"/>
              <a:t>(Y)W</a:t>
            </a:r>
            <a:r>
              <a:rPr lang="en-US" altLang="zh-CN" sz="2400" baseline="-25000"/>
              <a:t>2</a:t>
            </a:r>
            <a:r>
              <a:rPr lang="en-US" altLang="zh-CN" sz="2400"/>
              <a:t>(X)W</a:t>
            </a:r>
            <a:r>
              <a:rPr lang="en-US" altLang="zh-CN" sz="2400" baseline="-25000"/>
              <a:t>1</a:t>
            </a:r>
            <a:r>
              <a:rPr lang="en-US" altLang="zh-CN" sz="2400"/>
              <a:t>(X)W</a:t>
            </a:r>
            <a:r>
              <a:rPr lang="en-US" altLang="zh-CN" sz="2400" baseline="-25000"/>
              <a:t>3</a:t>
            </a:r>
            <a:r>
              <a:rPr lang="en-US" altLang="zh-CN" sz="2400"/>
              <a:t>(X)</a:t>
            </a:r>
            <a:r>
              <a:rPr lang="zh-CN" altLang="en-US" sz="2400"/>
              <a:t>不满足冲突可串行化</a:t>
            </a:r>
            <a:r>
              <a:rPr lang="zh-CN" altLang="en-US" sz="2400">
                <a:solidFill>
                  <a:srgbClr val="FF0000"/>
                </a:solidFill>
              </a:rPr>
              <a:t>（为什么？）</a:t>
            </a:r>
            <a:r>
              <a:rPr lang="zh-CN" altLang="en-US" sz="2400"/>
              <a:t>。但是调度</a:t>
            </a:r>
            <a:r>
              <a:rPr lang="en-US" altLang="zh-CN" sz="2400"/>
              <a:t>L</a:t>
            </a:r>
            <a:r>
              <a:rPr lang="en-US" altLang="zh-CN" sz="2400" baseline="-25000"/>
              <a:t>2</a:t>
            </a:r>
            <a:r>
              <a:rPr lang="zh-CN" altLang="en-US" sz="2400"/>
              <a:t>是可串行化的，因为</a:t>
            </a:r>
            <a:r>
              <a:rPr lang="en-US" altLang="zh-CN" sz="2400"/>
              <a:t>L</a:t>
            </a:r>
            <a:r>
              <a:rPr lang="en-US" altLang="zh-CN" sz="2400" baseline="-25000"/>
              <a:t>2</a:t>
            </a:r>
            <a:r>
              <a:rPr lang="zh-CN" altLang="en-US" sz="2400"/>
              <a:t>执行的结果与调度</a:t>
            </a:r>
            <a:r>
              <a:rPr lang="en-US" altLang="zh-CN" sz="2400"/>
              <a:t>L</a:t>
            </a:r>
            <a:r>
              <a:rPr lang="en-US" altLang="zh-CN" sz="2400" baseline="-25000"/>
              <a:t>1</a:t>
            </a:r>
            <a:r>
              <a:rPr lang="zh-CN" altLang="en-US" sz="2400"/>
              <a:t>相同，</a:t>
            </a:r>
            <a:r>
              <a:rPr lang="en-US" altLang="zh-CN" sz="2400"/>
              <a:t>Y</a:t>
            </a:r>
            <a:r>
              <a:rPr lang="zh-CN" altLang="en-US" sz="2400"/>
              <a:t>的值都等于</a:t>
            </a:r>
            <a:r>
              <a:rPr lang="en-US" altLang="zh-CN" sz="2400"/>
              <a:t>T</a:t>
            </a:r>
            <a:r>
              <a:rPr lang="en-US" altLang="zh-CN" sz="2400" baseline="-25000"/>
              <a:t>2</a:t>
            </a:r>
            <a:r>
              <a:rPr lang="zh-CN" altLang="en-US" sz="2400"/>
              <a:t>的值，</a:t>
            </a:r>
            <a:r>
              <a:rPr lang="en-US" altLang="zh-CN" sz="2400"/>
              <a:t>X</a:t>
            </a:r>
            <a:r>
              <a:rPr lang="zh-CN" altLang="en-US" sz="2400"/>
              <a:t>的值都等于</a:t>
            </a:r>
            <a:r>
              <a:rPr lang="en-US" altLang="zh-CN" sz="2400"/>
              <a:t>T</a:t>
            </a:r>
            <a:r>
              <a:rPr lang="en-US" altLang="zh-CN" sz="2400" baseline="-25000"/>
              <a:t>3</a:t>
            </a:r>
            <a:r>
              <a:rPr lang="zh-CN" altLang="en-US" sz="2400"/>
              <a:t>的值。</a:t>
            </a:r>
            <a:endParaRPr lang="zh-CN" altLang="en-US"/>
          </a:p>
        </p:txBody>
      </p:sp>
      <p:sp>
        <p:nvSpPr>
          <p:cNvPr id="4" name="灯片编号占位符 3">
            <a:extLst>
              <a:ext uri="{FF2B5EF4-FFF2-40B4-BE49-F238E27FC236}">
                <a16:creationId xmlns:a16="http://schemas.microsoft.com/office/drawing/2014/main" id="{760222F4-7AC8-4E67-9140-A92E6990251C}"/>
              </a:ext>
            </a:extLst>
          </p:cNvPr>
          <p:cNvSpPr>
            <a:spLocks noGrp="1"/>
          </p:cNvSpPr>
          <p:nvPr>
            <p:ph type="sldNum" sz="quarter" idx="12"/>
          </p:nvPr>
        </p:nvSpPr>
        <p:spPr/>
        <p:txBody>
          <a:bodyPr/>
          <a:lstStyle/>
          <a:p>
            <a:fld id="{E63F6D5D-9733-4D44-9C56-AEFEDD5A4BA7}" type="slidenum">
              <a:rPr lang="en-US" smtClean="0"/>
              <a:pPr/>
              <a:t>41</a:t>
            </a:fld>
            <a:endParaRPr lang="en-US" dirty="0"/>
          </a:p>
        </p:txBody>
      </p:sp>
    </p:spTree>
    <p:extLst>
      <p:ext uri="{BB962C8B-B14F-4D97-AF65-F5344CB8AC3E}">
        <p14:creationId xmlns:p14="http://schemas.microsoft.com/office/powerpoint/2010/main" val="3821025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E6605C-33B7-4C8E-9B58-A8DD8E6CCF7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5DB1231-27CE-4085-8041-213415D97FFE}"/>
              </a:ext>
            </a:extLst>
          </p:cNvPr>
          <p:cNvSpPr>
            <a:spLocks noGrp="1"/>
          </p:cNvSpPr>
          <p:nvPr>
            <p:ph idx="1"/>
          </p:nvPr>
        </p:nvSpPr>
        <p:spPr/>
        <p:txBody>
          <a:bodyPr>
            <a:normAutofit lnSpcReduction="10000"/>
          </a:bodyPr>
          <a:lstStyle/>
          <a:p>
            <a:pPr marL="0" indent="0">
              <a:buNone/>
            </a:pPr>
            <a:r>
              <a:rPr lang="en-US" altLang="zh-CN">
                <a:solidFill>
                  <a:srgbClr val="C00000"/>
                </a:solidFill>
              </a:rPr>
              <a:t>[</a:t>
            </a:r>
            <a:r>
              <a:rPr lang="zh-CN" altLang="en-US">
                <a:solidFill>
                  <a:srgbClr val="C00000"/>
                </a:solidFill>
              </a:rPr>
              <a:t>例</a:t>
            </a:r>
            <a:r>
              <a:rPr lang="en-US" altLang="zh-CN">
                <a:solidFill>
                  <a:srgbClr val="C00000"/>
                </a:solidFill>
              </a:rPr>
              <a:t>] </a:t>
            </a:r>
            <a:r>
              <a:rPr lang="zh-CN" altLang="en-US">
                <a:solidFill>
                  <a:srgbClr val="0000FF"/>
                </a:solidFill>
              </a:rPr>
              <a:t>判断以下两个调度是否为冲突可串行化调度？</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pPr marL="0" indent="0">
              <a:buNone/>
            </a:pPr>
            <a:r>
              <a:rPr lang="en-US" altLang="zh-CN">
                <a:solidFill>
                  <a:srgbClr val="C00000"/>
                </a:solidFill>
              </a:rPr>
              <a:t>[</a:t>
            </a:r>
            <a:r>
              <a:rPr lang="zh-CN" altLang="en-US">
                <a:solidFill>
                  <a:srgbClr val="C00000"/>
                </a:solidFill>
              </a:rPr>
              <a:t>解</a:t>
            </a:r>
            <a:r>
              <a:rPr lang="en-US" altLang="zh-CN">
                <a:solidFill>
                  <a:srgbClr val="C00000"/>
                </a:solidFill>
              </a:rPr>
              <a:t>]</a:t>
            </a:r>
            <a:r>
              <a:rPr lang="zh-CN" altLang="en-US">
                <a:solidFill>
                  <a:srgbClr val="C00000"/>
                </a:solidFill>
              </a:rPr>
              <a:t>：</a:t>
            </a:r>
            <a:r>
              <a:rPr lang="zh-CN" altLang="en-US">
                <a:solidFill>
                  <a:srgbClr val="0000FF"/>
                </a:solidFill>
              </a:rPr>
              <a:t>首先将两个调度分别改写成：</a:t>
            </a:r>
            <a:endParaRPr lang="en-US" altLang="zh-CN">
              <a:solidFill>
                <a:srgbClr val="0000FF"/>
              </a:solidFill>
            </a:endParaRPr>
          </a:p>
          <a:p>
            <a:pPr lvl="1"/>
            <a:r>
              <a:rPr lang="en-US" altLang="zh-CN">
                <a:solidFill>
                  <a:srgbClr val="0000FF"/>
                </a:solidFill>
              </a:rPr>
              <a:t>R1(X)R2(X)W1(X)R1(Y)W2(X)W1(Y)    </a:t>
            </a:r>
            <a:r>
              <a:rPr lang="en-US" altLang="zh-CN">
                <a:solidFill>
                  <a:srgbClr val="FF0000"/>
                </a:solidFill>
              </a:rPr>
              <a:t>⇒ </a:t>
            </a:r>
            <a:r>
              <a:rPr lang="zh-CN" altLang="en-US">
                <a:solidFill>
                  <a:srgbClr val="FF0000"/>
                </a:solidFill>
              </a:rPr>
              <a:t>不是冲突可串行化调度</a:t>
            </a:r>
            <a:endParaRPr lang="en-US" altLang="zh-CN">
              <a:solidFill>
                <a:srgbClr val="FF0000"/>
              </a:solidFill>
            </a:endParaRPr>
          </a:p>
          <a:p>
            <a:pPr lvl="1"/>
            <a:r>
              <a:rPr lang="en-US" altLang="zh-CN">
                <a:solidFill>
                  <a:srgbClr val="0000FF"/>
                </a:solidFill>
              </a:rPr>
              <a:t>R1(X) W1(X)R2(X)W2(X)R1(Y) W1(Y)</a:t>
            </a:r>
            <a:r>
              <a:rPr lang="en-US" altLang="zh-CN">
                <a:solidFill>
                  <a:srgbClr val="FF0000"/>
                </a:solidFill>
                <a:latin typeface="Cambria Math" panose="02040503050406030204" pitchFamily="18" charset="0"/>
                <a:ea typeface="Cambria Math" panose="02040503050406030204" pitchFamily="18" charset="0"/>
              </a:rPr>
              <a:t>   </a:t>
            </a:r>
            <a:r>
              <a:rPr lang="en-US" altLang="zh-CN">
                <a:solidFill>
                  <a:srgbClr val="FF0000"/>
                </a:solidFill>
              </a:rPr>
              <a:t>⇒ </a:t>
            </a:r>
            <a:r>
              <a:rPr lang="zh-CN" altLang="en-US">
                <a:solidFill>
                  <a:srgbClr val="FF0000"/>
                </a:solidFill>
              </a:rPr>
              <a:t>是冲突可串行化调度</a:t>
            </a:r>
            <a:endParaRPr lang="en-US" altLang="zh-CN">
              <a:solidFill>
                <a:srgbClr val="0000FF"/>
              </a:solidFill>
            </a:endParaRPr>
          </a:p>
        </p:txBody>
      </p:sp>
      <p:sp>
        <p:nvSpPr>
          <p:cNvPr id="4" name="灯片编号占位符 3">
            <a:extLst>
              <a:ext uri="{FF2B5EF4-FFF2-40B4-BE49-F238E27FC236}">
                <a16:creationId xmlns:a16="http://schemas.microsoft.com/office/drawing/2014/main" id="{DC60E295-63C8-465C-B533-3BCD95703378}"/>
              </a:ext>
            </a:extLst>
          </p:cNvPr>
          <p:cNvSpPr>
            <a:spLocks noGrp="1"/>
          </p:cNvSpPr>
          <p:nvPr>
            <p:ph type="sldNum" sz="quarter" idx="12"/>
          </p:nvPr>
        </p:nvSpPr>
        <p:spPr/>
        <p:txBody>
          <a:bodyPr/>
          <a:lstStyle/>
          <a:p>
            <a:fld id="{E63F6D5D-9733-4D44-9C56-AEFEDD5A4BA7}" type="slidenum">
              <a:rPr lang="en-US" smtClean="0"/>
              <a:pPr/>
              <a:t>42</a:t>
            </a:fld>
            <a:endParaRPr lang="en-US" dirty="0"/>
          </a:p>
        </p:txBody>
      </p:sp>
      <p:graphicFrame>
        <p:nvGraphicFramePr>
          <p:cNvPr id="5" name="表格 4">
            <a:extLst>
              <a:ext uri="{FF2B5EF4-FFF2-40B4-BE49-F238E27FC236}">
                <a16:creationId xmlns:a16="http://schemas.microsoft.com/office/drawing/2014/main" id="{F005D313-472B-4476-93E3-881F0E72F0D0}"/>
              </a:ext>
            </a:extLst>
          </p:cNvPr>
          <p:cNvGraphicFramePr>
            <a:graphicFrameLocks noGrp="1"/>
          </p:cNvGraphicFramePr>
          <p:nvPr>
            <p:extLst>
              <p:ext uri="{D42A27DB-BD31-4B8C-83A1-F6EECF244321}">
                <p14:modId xmlns:p14="http://schemas.microsoft.com/office/powerpoint/2010/main" val="3295679869"/>
              </p:ext>
            </p:extLst>
          </p:nvPr>
        </p:nvGraphicFramePr>
        <p:xfrm>
          <a:off x="2839192" y="1752600"/>
          <a:ext cx="2743200" cy="304800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1003519640"/>
                    </a:ext>
                  </a:extLst>
                </a:gridCol>
                <a:gridCol w="1371600">
                  <a:extLst>
                    <a:ext uri="{9D8B030D-6E8A-4147-A177-3AD203B41FA5}">
                      <a16:colId xmlns:a16="http://schemas.microsoft.com/office/drawing/2014/main" val="3824157322"/>
                    </a:ext>
                  </a:extLst>
                </a:gridCol>
              </a:tblGrid>
              <a:tr h="275001">
                <a:tc>
                  <a:txBody>
                    <a:bodyPr/>
                    <a:lstStyle/>
                    <a:p>
                      <a:pPr algn="ctr"/>
                      <a:r>
                        <a:rPr lang="en-US" altLang="zh-CN" sz="1400" b="1" dirty="0">
                          <a:solidFill>
                            <a:srgbClr val="0000FF"/>
                          </a:solidFill>
                          <a:latin typeface="微软雅黑" panose="020B0503020204020204" pitchFamily="34" charset="-122"/>
                          <a:ea typeface="微软雅黑" panose="020B0503020204020204" pitchFamily="34" charset="-122"/>
                        </a:rPr>
                        <a:t>T1</a:t>
                      </a:r>
                      <a:endParaRPr lang="zh-CN" altLang="en-US" sz="1400" b="1" dirty="0">
                        <a:solidFill>
                          <a:srgbClr val="0000FF"/>
                        </a:solidFill>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400" b="1" dirty="0">
                          <a:solidFill>
                            <a:srgbClr val="0000FF"/>
                          </a:solidFill>
                          <a:latin typeface="微软雅黑" panose="020B0503020204020204" pitchFamily="34" charset="-122"/>
                          <a:ea typeface="微软雅黑" panose="020B0503020204020204" pitchFamily="34" charset="-122"/>
                        </a:rPr>
                        <a:t>T2</a:t>
                      </a:r>
                      <a:endParaRPr lang="zh-CN" altLang="en-US" sz="1400" b="1" dirty="0">
                        <a:solidFill>
                          <a:srgbClr val="0000FF"/>
                        </a:solidFill>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2136518"/>
                  </a:ext>
                </a:extLst>
              </a:tr>
              <a:tr h="291178">
                <a:tc>
                  <a:txBody>
                    <a:bodyPr/>
                    <a:lstStyle/>
                    <a:p>
                      <a:r>
                        <a:rPr lang="en-US" altLang="zh-CN" sz="1400" b="1" dirty="0">
                          <a:latin typeface="微软雅黑" panose="020B0503020204020204" pitchFamily="34" charset="-122"/>
                          <a:ea typeface="微软雅黑" panose="020B0503020204020204" pitchFamily="34" charset="-122"/>
                        </a:rPr>
                        <a:t>R(X)</a:t>
                      </a:r>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400" b="1">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7623567"/>
                  </a:ext>
                </a:extLst>
              </a:tr>
              <a:tr h="291178">
                <a:tc>
                  <a:txBody>
                    <a:bodyPr/>
                    <a:lstStyle/>
                    <a:p>
                      <a:r>
                        <a:rPr lang="en-US" altLang="zh-CN" sz="1400" b="1" dirty="0">
                          <a:latin typeface="微软雅黑" panose="020B0503020204020204" pitchFamily="34" charset="-122"/>
                          <a:ea typeface="微软雅黑" panose="020B0503020204020204" pitchFamily="34" charset="-122"/>
                        </a:rPr>
                        <a:t>X=X-N</a:t>
                      </a:r>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6412645"/>
                  </a:ext>
                </a:extLst>
              </a:tr>
              <a:tr h="291178">
                <a:tc>
                  <a:txBody>
                    <a:bodyPr/>
                    <a:lstStyle/>
                    <a:p>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b="1" dirty="0">
                          <a:latin typeface="微软雅黑" panose="020B0503020204020204" pitchFamily="34" charset="-122"/>
                          <a:ea typeface="微软雅黑" panose="020B0503020204020204" pitchFamily="34" charset="-122"/>
                        </a:rPr>
                        <a:t>R(X)</a:t>
                      </a:r>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5677127"/>
                  </a:ext>
                </a:extLst>
              </a:tr>
              <a:tr h="291178">
                <a:tc>
                  <a:txBody>
                    <a:bodyPr/>
                    <a:lstStyle/>
                    <a:p>
                      <a:endParaRPr lang="zh-CN" altLang="en-US" sz="1400" b="1">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b="1" dirty="0">
                          <a:latin typeface="微软雅黑" panose="020B0503020204020204" pitchFamily="34" charset="-122"/>
                          <a:ea typeface="微软雅黑" panose="020B0503020204020204" pitchFamily="34" charset="-122"/>
                        </a:rPr>
                        <a:t>X=X+M</a:t>
                      </a:r>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4502235"/>
                  </a:ext>
                </a:extLst>
              </a:tr>
              <a:tr h="291178">
                <a:tc>
                  <a:txBody>
                    <a:bodyPr/>
                    <a:lstStyle/>
                    <a:p>
                      <a:r>
                        <a:rPr lang="en-US" altLang="zh-CN" sz="1400" b="1" dirty="0">
                          <a:latin typeface="微软雅黑" panose="020B0503020204020204" pitchFamily="34" charset="-122"/>
                          <a:ea typeface="微软雅黑" panose="020B0503020204020204" pitchFamily="34" charset="-122"/>
                        </a:rPr>
                        <a:t>W(X)</a:t>
                      </a:r>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5397230"/>
                  </a:ext>
                </a:extLst>
              </a:tr>
              <a:tr h="291178">
                <a:tc>
                  <a:txBody>
                    <a:bodyPr/>
                    <a:lstStyle/>
                    <a:p>
                      <a:r>
                        <a:rPr lang="en-US" altLang="zh-CN" sz="1400" b="1" dirty="0">
                          <a:latin typeface="微软雅黑" panose="020B0503020204020204" pitchFamily="34" charset="-122"/>
                          <a:ea typeface="微软雅黑" panose="020B0503020204020204" pitchFamily="34" charset="-122"/>
                        </a:rPr>
                        <a:t>R(Y)</a:t>
                      </a:r>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3509990"/>
                  </a:ext>
                </a:extLst>
              </a:tr>
              <a:tr h="291178">
                <a:tc>
                  <a:txBody>
                    <a:bodyPr/>
                    <a:lstStyle/>
                    <a:p>
                      <a:endParaRPr lang="zh-CN" altLang="en-US" sz="1400" b="1">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b="1" dirty="0">
                          <a:latin typeface="微软雅黑" panose="020B0503020204020204" pitchFamily="34" charset="-122"/>
                          <a:ea typeface="微软雅黑" panose="020B0503020204020204" pitchFamily="34" charset="-122"/>
                        </a:rPr>
                        <a:t>W(X)</a:t>
                      </a:r>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2082403"/>
                  </a:ext>
                </a:extLst>
              </a:tr>
              <a:tr h="291178">
                <a:tc>
                  <a:txBody>
                    <a:bodyPr/>
                    <a:lstStyle/>
                    <a:p>
                      <a:r>
                        <a:rPr lang="en-US" altLang="zh-CN" sz="1400" b="1" dirty="0">
                          <a:latin typeface="微软雅黑" panose="020B0503020204020204" pitchFamily="34" charset="-122"/>
                          <a:ea typeface="微软雅黑" panose="020B0503020204020204" pitchFamily="34" charset="-122"/>
                        </a:rPr>
                        <a:t>Y=Y+N</a:t>
                      </a:r>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985819"/>
                  </a:ext>
                </a:extLst>
              </a:tr>
              <a:tr h="291178">
                <a:tc>
                  <a:txBody>
                    <a:bodyPr/>
                    <a:lstStyle/>
                    <a:p>
                      <a:r>
                        <a:rPr lang="en-US" altLang="zh-CN" sz="1400" b="1" dirty="0">
                          <a:latin typeface="微软雅黑" panose="020B0503020204020204" pitchFamily="34" charset="-122"/>
                          <a:ea typeface="微软雅黑" panose="020B0503020204020204" pitchFamily="34" charset="-122"/>
                        </a:rPr>
                        <a:t>W(Y)</a:t>
                      </a:r>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0516412"/>
                  </a:ext>
                </a:extLst>
              </a:tr>
            </a:tbl>
          </a:graphicData>
        </a:graphic>
      </p:graphicFrame>
      <p:graphicFrame>
        <p:nvGraphicFramePr>
          <p:cNvPr id="6" name="表格 5">
            <a:extLst>
              <a:ext uri="{FF2B5EF4-FFF2-40B4-BE49-F238E27FC236}">
                <a16:creationId xmlns:a16="http://schemas.microsoft.com/office/drawing/2014/main" id="{F969E652-0BAD-4722-9E62-0082B7754BFB}"/>
              </a:ext>
            </a:extLst>
          </p:cNvPr>
          <p:cNvGraphicFramePr>
            <a:graphicFrameLocks noGrp="1"/>
          </p:cNvGraphicFramePr>
          <p:nvPr>
            <p:extLst>
              <p:ext uri="{D42A27DB-BD31-4B8C-83A1-F6EECF244321}">
                <p14:modId xmlns:p14="http://schemas.microsoft.com/office/powerpoint/2010/main" val="887248043"/>
              </p:ext>
            </p:extLst>
          </p:nvPr>
        </p:nvGraphicFramePr>
        <p:xfrm>
          <a:off x="5849092" y="1752600"/>
          <a:ext cx="2743200" cy="304800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1003519640"/>
                    </a:ext>
                  </a:extLst>
                </a:gridCol>
                <a:gridCol w="1371600">
                  <a:extLst>
                    <a:ext uri="{9D8B030D-6E8A-4147-A177-3AD203B41FA5}">
                      <a16:colId xmlns:a16="http://schemas.microsoft.com/office/drawing/2014/main" val="3824157322"/>
                    </a:ext>
                  </a:extLst>
                </a:gridCol>
              </a:tblGrid>
              <a:tr h="275690">
                <a:tc>
                  <a:txBody>
                    <a:bodyPr/>
                    <a:lstStyle/>
                    <a:p>
                      <a:pPr algn="ctr"/>
                      <a:r>
                        <a:rPr lang="en-US" altLang="zh-CN" sz="1400" b="1" dirty="0">
                          <a:solidFill>
                            <a:srgbClr val="0000FF"/>
                          </a:solidFill>
                          <a:latin typeface="微软雅黑" panose="020B0503020204020204" pitchFamily="34" charset="-122"/>
                          <a:ea typeface="微软雅黑" panose="020B0503020204020204" pitchFamily="34" charset="-122"/>
                        </a:rPr>
                        <a:t>T1</a:t>
                      </a:r>
                      <a:endParaRPr lang="zh-CN" altLang="en-US" sz="1400" b="1" dirty="0">
                        <a:solidFill>
                          <a:srgbClr val="0000FF"/>
                        </a:solidFill>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400" b="1" dirty="0">
                          <a:solidFill>
                            <a:srgbClr val="0000FF"/>
                          </a:solidFill>
                          <a:latin typeface="微软雅黑" panose="020B0503020204020204" pitchFamily="34" charset="-122"/>
                          <a:ea typeface="微软雅黑" panose="020B0503020204020204" pitchFamily="34" charset="-122"/>
                        </a:rPr>
                        <a:t>T2</a:t>
                      </a:r>
                      <a:endParaRPr lang="zh-CN" altLang="en-US" sz="1400" b="1" dirty="0">
                        <a:solidFill>
                          <a:srgbClr val="0000FF"/>
                        </a:solidFill>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2136518"/>
                  </a:ext>
                </a:extLst>
              </a:tr>
              <a:tr h="291907">
                <a:tc>
                  <a:txBody>
                    <a:bodyPr/>
                    <a:lstStyle/>
                    <a:p>
                      <a:r>
                        <a:rPr lang="en-US" altLang="zh-CN" sz="1400" b="1" dirty="0">
                          <a:latin typeface="微软雅黑" panose="020B0503020204020204" pitchFamily="34" charset="-122"/>
                          <a:ea typeface="微软雅黑" panose="020B0503020204020204" pitchFamily="34" charset="-122"/>
                        </a:rPr>
                        <a:t>R(X)</a:t>
                      </a:r>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400" b="1">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7623567"/>
                  </a:ext>
                </a:extLst>
              </a:tr>
              <a:tr h="291907">
                <a:tc>
                  <a:txBody>
                    <a:bodyPr/>
                    <a:lstStyle/>
                    <a:p>
                      <a:r>
                        <a:rPr lang="en-US" altLang="zh-CN" sz="1400" b="1" dirty="0">
                          <a:latin typeface="微软雅黑" panose="020B0503020204020204" pitchFamily="34" charset="-122"/>
                          <a:ea typeface="微软雅黑" panose="020B0503020204020204" pitchFamily="34" charset="-122"/>
                        </a:rPr>
                        <a:t>X=X-N</a:t>
                      </a:r>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6412645"/>
                  </a:ext>
                </a:extLst>
              </a:tr>
              <a:tr h="291907">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400" b="1" dirty="0">
                          <a:latin typeface="微软雅黑" panose="020B0503020204020204" pitchFamily="34" charset="-122"/>
                          <a:ea typeface="微软雅黑" panose="020B0503020204020204" pitchFamily="34" charset="-122"/>
                        </a:rPr>
                        <a:t>W(X)</a:t>
                      </a:r>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5677127"/>
                  </a:ext>
                </a:extLst>
              </a:tr>
              <a:tr h="291907">
                <a:tc>
                  <a:txBody>
                    <a:bodyPr/>
                    <a:lstStyle/>
                    <a:p>
                      <a:endParaRPr lang="zh-CN" altLang="en-US" sz="1400" b="1">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400" b="1" dirty="0">
                          <a:latin typeface="微软雅黑" panose="020B0503020204020204" pitchFamily="34" charset="-122"/>
                          <a:ea typeface="微软雅黑" panose="020B0503020204020204" pitchFamily="34" charset="-122"/>
                        </a:rPr>
                        <a:t>R(X)</a:t>
                      </a:r>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4502235"/>
                  </a:ext>
                </a:extLst>
              </a:tr>
              <a:tr h="291907">
                <a:tc>
                  <a:txBody>
                    <a:bodyPr/>
                    <a:lstStyle/>
                    <a:p>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400" b="1" dirty="0">
                          <a:latin typeface="微软雅黑" panose="020B0503020204020204" pitchFamily="34" charset="-122"/>
                          <a:ea typeface="微软雅黑" panose="020B0503020204020204" pitchFamily="34" charset="-122"/>
                        </a:rPr>
                        <a:t>X=X+M</a:t>
                      </a:r>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5397230"/>
                  </a:ext>
                </a:extLst>
              </a:tr>
              <a:tr h="291907">
                <a:tc>
                  <a:txBody>
                    <a:bodyPr/>
                    <a:lstStyle/>
                    <a:p>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400" b="1" dirty="0">
                          <a:latin typeface="微软雅黑" panose="020B0503020204020204" pitchFamily="34" charset="-122"/>
                          <a:ea typeface="微软雅黑" panose="020B0503020204020204" pitchFamily="34" charset="-122"/>
                        </a:rPr>
                        <a:t>W(X)</a:t>
                      </a:r>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3509990"/>
                  </a:ext>
                </a:extLst>
              </a:tr>
              <a:tr h="291907">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400" b="1" dirty="0">
                          <a:latin typeface="微软雅黑" panose="020B0503020204020204" pitchFamily="34" charset="-122"/>
                          <a:ea typeface="微软雅黑" panose="020B0503020204020204" pitchFamily="34" charset="-122"/>
                        </a:rPr>
                        <a:t>R(Y)</a:t>
                      </a:r>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2082403"/>
                  </a:ext>
                </a:extLst>
              </a:tr>
              <a:tr h="291907">
                <a:tc>
                  <a:txBody>
                    <a:bodyPr/>
                    <a:lstStyle/>
                    <a:p>
                      <a:r>
                        <a:rPr lang="en-US" altLang="zh-CN" sz="1400" b="1" dirty="0">
                          <a:latin typeface="微软雅黑" panose="020B0503020204020204" pitchFamily="34" charset="-122"/>
                          <a:ea typeface="微软雅黑" panose="020B0503020204020204" pitchFamily="34" charset="-122"/>
                        </a:rPr>
                        <a:t>Y=Y+N</a:t>
                      </a:r>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985819"/>
                  </a:ext>
                </a:extLst>
              </a:tr>
              <a:tr h="275690">
                <a:tc>
                  <a:txBody>
                    <a:bodyPr/>
                    <a:lstStyle/>
                    <a:p>
                      <a:r>
                        <a:rPr lang="en-US" altLang="zh-CN" sz="1400" b="1" dirty="0">
                          <a:latin typeface="微软雅黑" panose="020B0503020204020204" pitchFamily="34" charset="-122"/>
                          <a:ea typeface="微软雅黑" panose="020B0503020204020204" pitchFamily="34" charset="-122"/>
                        </a:rPr>
                        <a:t>W(Y)</a:t>
                      </a:r>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400" b="1" dirty="0">
                        <a:latin typeface="微软雅黑" panose="020B0503020204020204" pitchFamily="34" charset="-122"/>
                        <a:ea typeface="微软雅黑" panose="020B0503020204020204" pitchFamily="34" charset="-122"/>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0516412"/>
                  </a:ext>
                </a:extLst>
              </a:tr>
            </a:tbl>
          </a:graphicData>
        </a:graphic>
      </p:graphicFrame>
    </p:spTree>
    <p:extLst>
      <p:ext uri="{BB962C8B-B14F-4D97-AF65-F5344CB8AC3E}">
        <p14:creationId xmlns:p14="http://schemas.microsoft.com/office/powerpoint/2010/main" val="38425856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0F3B2-68DA-4A44-BA67-C7F549350DD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5D7850E-45FE-4099-9C37-BD0DD261F4DD}"/>
              </a:ext>
            </a:extLst>
          </p:cNvPr>
          <p:cNvSpPr>
            <a:spLocks noGrp="1"/>
          </p:cNvSpPr>
          <p:nvPr>
            <p:ph idx="1"/>
          </p:nvPr>
        </p:nvSpPr>
        <p:spPr/>
        <p:txBody>
          <a:bodyPr>
            <a:normAutofit/>
          </a:bodyPr>
          <a:lstStyle/>
          <a:p>
            <a:pPr>
              <a:lnSpc>
                <a:spcPct val="150000"/>
              </a:lnSpc>
            </a:pPr>
            <a:r>
              <a:rPr lang="zh-CN" altLang="en-US">
                <a:solidFill>
                  <a:srgbClr val="FF0000"/>
                </a:solidFill>
              </a:rPr>
              <a:t>优先图</a:t>
            </a:r>
            <a:r>
              <a:rPr lang="en-US" altLang="zh-CN">
                <a:solidFill>
                  <a:srgbClr val="FF0000"/>
                </a:solidFill>
              </a:rPr>
              <a:t>(precedence graph)</a:t>
            </a:r>
            <a:r>
              <a:rPr lang="zh-CN" altLang="en-US">
                <a:solidFill>
                  <a:srgbClr val="FF0000"/>
                </a:solidFill>
              </a:rPr>
              <a:t>算法</a:t>
            </a:r>
            <a:endParaRPr lang="en-US" altLang="zh-CN">
              <a:solidFill>
                <a:srgbClr val="FF0000"/>
              </a:solidFill>
            </a:endParaRPr>
          </a:p>
          <a:p>
            <a:pPr lvl="1">
              <a:lnSpc>
                <a:spcPct val="150000"/>
              </a:lnSpc>
            </a:pPr>
            <a:endParaRPr lang="en-US" altLang="zh-CN" sz="800">
              <a:solidFill>
                <a:srgbClr val="0000FF"/>
              </a:solidFill>
            </a:endParaRPr>
          </a:p>
          <a:p>
            <a:pPr lvl="1">
              <a:lnSpc>
                <a:spcPct val="150000"/>
              </a:lnSpc>
            </a:pPr>
            <a:r>
              <a:rPr lang="zh-CN" altLang="en-US">
                <a:solidFill>
                  <a:srgbClr val="0000FF"/>
                </a:solidFill>
              </a:rPr>
              <a:t>冲突可串行化调度的判定方法</a:t>
            </a:r>
            <a:endParaRPr lang="en-US" altLang="zh-CN" sz="500"/>
          </a:p>
          <a:p>
            <a:pPr marL="814387" lvl="1" indent="-457200">
              <a:lnSpc>
                <a:spcPct val="150000"/>
              </a:lnSpc>
              <a:buFont typeface="+mj-lt"/>
              <a:buAutoNum type="arabicPeriod"/>
            </a:pPr>
            <a:r>
              <a:rPr lang="zh-CN" altLang="en-US" sz="2400">
                <a:solidFill>
                  <a:srgbClr val="FF0000"/>
                </a:solidFill>
              </a:rPr>
              <a:t>构造一个有向图</a:t>
            </a:r>
            <a:r>
              <a:rPr lang="en-US" altLang="zh-CN" sz="2400">
                <a:solidFill>
                  <a:srgbClr val="FF0000"/>
                </a:solidFill>
              </a:rPr>
              <a:t>G=(N, E)</a:t>
            </a:r>
            <a:r>
              <a:rPr lang="zh-CN" altLang="en-US" sz="2400"/>
              <a:t>，其中</a:t>
            </a:r>
            <a:endParaRPr lang="en-US" altLang="zh-CN" sz="2400"/>
          </a:p>
          <a:p>
            <a:pPr marL="1073150" lvl="2" indent="-268288">
              <a:lnSpc>
                <a:spcPct val="150000"/>
              </a:lnSpc>
            </a:pPr>
            <a:r>
              <a:rPr lang="en-US" altLang="zh-CN"/>
              <a:t>N={ T1, T2,…, Tn }</a:t>
            </a:r>
            <a:r>
              <a:rPr lang="zh-CN" altLang="en-US"/>
              <a:t>，</a:t>
            </a:r>
            <a:r>
              <a:rPr lang="en-US" altLang="zh-CN"/>
              <a:t>Ti</a:t>
            </a:r>
            <a:r>
              <a:rPr lang="zh-CN" altLang="en-US"/>
              <a:t>（</a:t>
            </a:r>
            <a:r>
              <a:rPr lang="en-US" altLang="zh-CN"/>
              <a:t>I = 1, 2, …, n</a:t>
            </a:r>
            <a:r>
              <a:rPr lang="zh-CN" altLang="en-US"/>
              <a:t>）表示事务</a:t>
            </a:r>
            <a:r>
              <a:rPr lang="en-US" altLang="zh-CN"/>
              <a:t>Ti</a:t>
            </a:r>
            <a:r>
              <a:rPr lang="zh-CN" altLang="en-US"/>
              <a:t>对应的结点；</a:t>
            </a:r>
            <a:endParaRPr lang="en-US" altLang="zh-CN"/>
          </a:p>
          <a:p>
            <a:pPr marL="1073150" lvl="2" indent="-268288">
              <a:lnSpc>
                <a:spcPct val="150000"/>
              </a:lnSpc>
            </a:pPr>
            <a:r>
              <a:rPr lang="en-US" altLang="zh-CN"/>
              <a:t>E</a:t>
            </a:r>
            <a:r>
              <a:rPr lang="zh-CN" altLang="en-US"/>
              <a:t>为不同结点之间有向边的集合。</a:t>
            </a:r>
            <a:endParaRPr lang="en-US" altLang="zh-CN"/>
          </a:p>
          <a:p>
            <a:pPr marL="1073150" lvl="2" indent="-268288">
              <a:lnSpc>
                <a:spcPct val="150000"/>
              </a:lnSpc>
            </a:pPr>
            <a:r>
              <a:rPr lang="zh-CN" altLang="en-US"/>
              <a:t>有向边</a:t>
            </a:r>
            <a:r>
              <a:rPr lang="en-US" altLang="zh-CN"/>
              <a:t>e</a:t>
            </a:r>
            <a:r>
              <a:rPr lang="en-US" altLang="zh-CN" baseline="-25000"/>
              <a:t>ij</a:t>
            </a:r>
            <a:r>
              <a:rPr lang="zh-CN" altLang="en-US"/>
              <a:t>：</a:t>
            </a:r>
            <a:r>
              <a:rPr lang="en-US" altLang="zh-CN"/>
              <a:t>Ti </a:t>
            </a:r>
            <a:r>
              <a:rPr lang="en-US" altLang="zh-CN">
                <a:latin typeface="Cambria Math" panose="02040503050406030204" pitchFamily="18" charset="0"/>
                <a:ea typeface="Cambria Math" panose="02040503050406030204" pitchFamily="18" charset="0"/>
              </a:rPr>
              <a:t>→</a:t>
            </a:r>
            <a:r>
              <a:rPr lang="en-US" altLang="zh-CN"/>
              <a:t>Tj</a:t>
            </a:r>
            <a:r>
              <a:rPr lang="zh-CN" altLang="en-US"/>
              <a:t>的定义如下：</a:t>
            </a:r>
            <a:endParaRPr lang="en-US" altLang="zh-CN"/>
          </a:p>
          <a:p>
            <a:pPr lvl="2" indent="0">
              <a:lnSpc>
                <a:spcPct val="150000"/>
              </a:lnSpc>
              <a:buNone/>
            </a:pPr>
            <a:r>
              <a:rPr lang="zh-CN" altLang="en-US"/>
              <a:t> 如果出现以下任一种情形，则结点</a:t>
            </a:r>
            <a:r>
              <a:rPr lang="en-US" altLang="zh-CN"/>
              <a:t>Ti</a:t>
            </a:r>
            <a:r>
              <a:rPr lang="zh-CN" altLang="en-US"/>
              <a:t>到结点</a:t>
            </a:r>
            <a:r>
              <a:rPr lang="en-US" altLang="zh-CN"/>
              <a:t>Tj</a:t>
            </a:r>
            <a:r>
              <a:rPr lang="zh-CN" altLang="en-US"/>
              <a:t>（</a:t>
            </a:r>
            <a:r>
              <a:rPr lang="en-US" altLang="zh-CN"/>
              <a:t>i≠j</a:t>
            </a:r>
            <a:r>
              <a:rPr lang="zh-CN" altLang="en-US"/>
              <a:t>）之间存在一条有向边</a:t>
            </a:r>
            <a:endParaRPr lang="en-US" altLang="zh-CN"/>
          </a:p>
          <a:p>
            <a:pPr lvl="2" indent="0">
              <a:lnSpc>
                <a:spcPct val="150000"/>
              </a:lnSpc>
              <a:buFont typeface="等线 Light" panose="02010600030101010101" pitchFamily="2" charset="-122"/>
              <a:buChar char="–"/>
            </a:pPr>
            <a:r>
              <a:rPr lang="en-US" altLang="zh-CN"/>
              <a:t> </a:t>
            </a:r>
            <a:r>
              <a:rPr lang="en-US" altLang="zh-CN">
                <a:solidFill>
                  <a:srgbClr val="0000FF"/>
                </a:solidFill>
              </a:rPr>
              <a:t>Wi(X)Rj(X)</a:t>
            </a:r>
            <a:r>
              <a:rPr lang="zh-CN" altLang="en-US">
                <a:solidFill>
                  <a:srgbClr val="0000FF"/>
                </a:solidFill>
              </a:rPr>
              <a:t>，</a:t>
            </a:r>
            <a:r>
              <a:rPr lang="en-US" altLang="zh-CN">
                <a:solidFill>
                  <a:srgbClr val="0000FF"/>
                </a:solidFill>
              </a:rPr>
              <a:t>Ri(X)Wj(X)</a:t>
            </a:r>
            <a:r>
              <a:rPr lang="zh-CN" altLang="en-US">
                <a:solidFill>
                  <a:srgbClr val="0000FF"/>
                </a:solidFill>
              </a:rPr>
              <a:t>，</a:t>
            </a:r>
            <a:r>
              <a:rPr lang="en-US" altLang="zh-CN">
                <a:solidFill>
                  <a:srgbClr val="0000FF"/>
                </a:solidFill>
              </a:rPr>
              <a:t>Wi(X)Wj(X)</a:t>
            </a:r>
          </a:p>
          <a:p>
            <a:pPr marL="869950" lvl="1" indent="-514350">
              <a:lnSpc>
                <a:spcPct val="150000"/>
              </a:lnSpc>
              <a:buFont typeface="+mj-lt"/>
              <a:buAutoNum type="arabicPeriod"/>
            </a:pPr>
            <a:r>
              <a:rPr lang="zh-CN" altLang="en-US" sz="2600">
                <a:solidFill>
                  <a:srgbClr val="FF0000"/>
                </a:solidFill>
              </a:rPr>
              <a:t>该调度为冲突可串行化调度的充分必要条件为有向图</a:t>
            </a:r>
            <a:r>
              <a:rPr lang="en-US" altLang="zh-CN" sz="2600">
                <a:solidFill>
                  <a:srgbClr val="FF0000"/>
                </a:solidFill>
              </a:rPr>
              <a:t>G</a:t>
            </a:r>
            <a:r>
              <a:rPr lang="zh-CN" altLang="en-US" sz="2600">
                <a:solidFill>
                  <a:srgbClr val="FF0000"/>
                </a:solidFill>
              </a:rPr>
              <a:t>不存在回路。</a:t>
            </a:r>
            <a:endParaRPr lang="en-US" altLang="zh-CN"/>
          </a:p>
          <a:p>
            <a:pPr>
              <a:lnSpc>
                <a:spcPct val="150000"/>
              </a:lnSpc>
            </a:pPr>
            <a:endParaRPr lang="zh-CN" altLang="en-US"/>
          </a:p>
        </p:txBody>
      </p:sp>
      <p:sp>
        <p:nvSpPr>
          <p:cNvPr id="4" name="灯片编号占位符 3">
            <a:extLst>
              <a:ext uri="{FF2B5EF4-FFF2-40B4-BE49-F238E27FC236}">
                <a16:creationId xmlns:a16="http://schemas.microsoft.com/office/drawing/2014/main" id="{A7A267EC-E685-4211-9CF3-FDCBE2C25198}"/>
              </a:ext>
            </a:extLst>
          </p:cNvPr>
          <p:cNvSpPr>
            <a:spLocks noGrp="1"/>
          </p:cNvSpPr>
          <p:nvPr>
            <p:ph type="sldNum" sz="quarter" idx="12"/>
          </p:nvPr>
        </p:nvSpPr>
        <p:spPr/>
        <p:txBody>
          <a:bodyPr/>
          <a:lstStyle/>
          <a:p>
            <a:fld id="{E63F6D5D-9733-4D44-9C56-AEFEDD5A4BA7}" type="slidenum">
              <a:rPr lang="en-US" smtClean="0"/>
              <a:pPr/>
              <a:t>43</a:t>
            </a:fld>
            <a:endParaRPr lang="en-US" dirty="0"/>
          </a:p>
        </p:txBody>
      </p:sp>
    </p:spTree>
    <p:extLst>
      <p:ext uri="{BB962C8B-B14F-4D97-AF65-F5344CB8AC3E}">
        <p14:creationId xmlns:p14="http://schemas.microsoft.com/office/powerpoint/2010/main" val="2241864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755D7-8F6B-4E5C-B3BA-EAC3AEEFF88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64A1859-FA76-4C22-8AA0-3C8FC32A4065}"/>
              </a:ext>
            </a:extLst>
          </p:cNvPr>
          <p:cNvSpPr>
            <a:spLocks noGrp="1"/>
          </p:cNvSpPr>
          <p:nvPr>
            <p:ph idx="1"/>
          </p:nvPr>
        </p:nvSpPr>
        <p:spPr/>
        <p:txBody>
          <a:bodyPr/>
          <a:lstStyle/>
          <a:p>
            <a:pPr marL="0" indent="0">
              <a:lnSpc>
                <a:spcPct val="150000"/>
              </a:lnSpc>
              <a:buNone/>
            </a:pPr>
            <a:r>
              <a:rPr lang="en-US" altLang="zh-CN">
                <a:solidFill>
                  <a:srgbClr val="C00000"/>
                </a:solidFill>
              </a:rPr>
              <a:t>[</a:t>
            </a:r>
            <a:r>
              <a:rPr lang="zh-CN" altLang="en-US">
                <a:solidFill>
                  <a:srgbClr val="C00000"/>
                </a:solidFill>
              </a:rPr>
              <a:t>例</a:t>
            </a:r>
            <a:r>
              <a:rPr lang="en-US" altLang="zh-CN">
                <a:solidFill>
                  <a:srgbClr val="C00000"/>
                </a:solidFill>
              </a:rPr>
              <a:t>] </a:t>
            </a:r>
            <a:r>
              <a:rPr lang="zh-CN" altLang="en-US">
                <a:solidFill>
                  <a:srgbClr val="0000FF"/>
                </a:solidFill>
              </a:rPr>
              <a:t>利用优先图算法判定以下调度是否为冲突可串行化调度</a:t>
            </a:r>
            <a:r>
              <a:rPr lang="zh-CN" altLang="en-US"/>
              <a:t>？</a:t>
            </a:r>
            <a:endParaRPr lang="en-US" altLang="zh-CN"/>
          </a:p>
          <a:p>
            <a:pPr lvl="1">
              <a:lnSpc>
                <a:spcPct val="150000"/>
              </a:lnSpc>
            </a:pPr>
            <a:r>
              <a:rPr lang="en-US" altLang="zh-CN"/>
              <a:t>R1(X)R2(X)W1(X)R1(Y)W2(X)W1(Y)</a:t>
            </a:r>
          </a:p>
          <a:p>
            <a:pPr lvl="1">
              <a:lnSpc>
                <a:spcPct val="150000"/>
              </a:lnSpc>
            </a:pPr>
            <a:r>
              <a:rPr lang="en-US" altLang="zh-CN"/>
              <a:t>R1(X) W1(X)R2(X)W2(X)R1(Y) W1(Y)</a:t>
            </a:r>
          </a:p>
          <a:p>
            <a:pPr lvl="1">
              <a:lnSpc>
                <a:spcPct val="150000"/>
              </a:lnSpc>
            </a:pPr>
            <a:endParaRPr lang="en-US" altLang="zh-CN" sz="800"/>
          </a:p>
          <a:p>
            <a:pPr>
              <a:lnSpc>
                <a:spcPct val="150000"/>
              </a:lnSpc>
            </a:pPr>
            <a:r>
              <a:rPr lang="zh-CN" altLang="en-US">
                <a:solidFill>
                  <a:srgbClr val="FF0000"/>
                </a:solidFill>
              </a:rPr>
              <a:t>课堂练习</a:t>
            </a:r>
            <a:endParaRPr lang="en-US" altLang="zh-CN">
              <a:solidFill>
                <a:srgbClr val="FF0000"/>
              </a:solidFill>
            </a:endParaRPr>
          </a:p>
          <a:p>
            <a:pPr marL="357187" lvl="1" indent="0">
              <a:lnSpc>
                <a:spcPct val="150000"/>
              </a:lnSpc>
              <a:buNone/>
            </a:pPr>
            <a:r>
              <a:rPr lang="zh-CN" altLang="en-US">
                <a:solidFill>
                  <a:srgbClr val="0000FF"/>
                </a:solidFill>
              </a:rPr>
              <a:t>画出以下的调度的优先图，并判断是否为冲突可串行化调度？</a:t>
            </a:r>
            <a:endParaRPr lang="en-US" altLang="zh-CN">
              <a:solidFill>
                <a:srgbClr val="0000FF"/>
              </a:solidFill>
            </a:endParaRPr>
          </a:p>
          <a:p>
            <a:pPr marL="814387" lvl="1" indent="-457200">
              <a:lnSpc>
                <a:spcPct val="150000"/>
              </a:lnSpc>
              <a:buFont typeface="+mj-ea"/>
              <a:buAutoNum type="circleNumDbPlain"/>
            </a:pPr>
            <a:r>
              <a:rPr lang="en-US" altLang="zh-CN" sz="2400">
                <a:solidFill>
                  <a:srgbClr val="0000FF"/>
                </a:solidFill>
              </a:rPr>
              <a:t>r1 (X); r3 (X); w1(X); r2(X); w3(X)</a:t>
            </a:r>
          </a:p>
          <a:p>
            <a:pPr marL="814387" lvl="1" indent="-457200">
              <a:lnSpc>
                <a:spcPct val="150000"/>
              </a:lnSpc>
              <a:buFont typeface="+mj-ea"/>
              <a:buAutoNum type="circleNumDbPlain"/>
            </a:pPr>
            <a:r>
              <a:rPr lang="en-US" altLang="zh-CN" sz="2400">
                <a:solidFill>
                  <a:srgbClr val="0000FF"/>
                </a:solidFill>
              </a:rPr>
              <a:t>r3 (X); r2 (X); w3(X); r1(X); w1(X)</a:t>
            </a:r>
            <a:endParaRPr lang="zh-CN" altLang="en-US"/>
          </a:p>
        </p:txBody>
      </p:sp>
      <p:sp>
        <p:nvSpPr>
          <p:cNvPr id="4" name="灯片编号占位符 3">
            <a:extLst>
              <a:ext uri="{FF2B5EF4-FFF2-40B4-BE49-F238E27FC236}">
                <a16:creationId xmlns:a16="http://schemas.microsoft.com/office/drawing/2014/main" id="{3541966E-3AC4-427B-BB8E-856CA7F59501}"/>
              </a:ext>
            </a:extLst>
          </p:cNvPr>
          <p:cNvSpPr>
            <a:spLocks noGrp="1"/>
          </p:cNvSpPr>
          <p:nvPr>
            <p:ph type="sldNum" sz="quarter" idx="12"/>
          </p:nvPr>
        </p:nvSpPr>
        <p:spPr/>
        <p:txBody>
          <a:bodyPr/>
          <a:lstStyle/>
          <a:p>
            <a:fld id="{E63F6D5D-9733-4D44-9C56-AEFEDD5A4BA7}" type="slidenum">
              <a:rPr lang="en-US" smtClean="0"/>
              <a:pPr/>
              <a:t>44</a:t>
            </a:fld>
            <a:endParaRPr lang="en-US" dirty="0"/>
          </a:p>
        </p:txBody>
      </p:sp>
    </p:spTree>
    <p:extLst>
      <p:ext uri="{BB962C8B-B14F-4D97-AF65-F5344CB8AC3E}">
        <p14:creationId xmlns:p14="http://schemas.microsoft.com/office/powerpoint/2010/main" val="4213301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84995-ADAC-4521-9122-C6038053C874}"/>
              </a:ext>
            </a:extLst>
          </p:cNvPr>
          <p:cNvSpPr>
            <a:spLocks noGrp="1"/>
          </p:cNvSpPr>
          <p:nvPr>
            <p:ph type="title"/>
          </p:nvPr>
        </p:nvSpPr>
        <p:spPr/>
        <p:txBody>
          <a:bodyPr/>
          <a:lstStyle/>
          <a:p>
            <a:r>
              <a:rPr lang="zh-CN" altLang="en-US" b="1"/>
              <a:t>大纲</a:t>
            </a:r>
          </a:p>
        </p:txBody>
      </p:sp>
      <p:sp>
        <p:nvSpPr>
          <p:cNvPr id="4" name="灯片编号占位符 3">
            <a:extLst>
              <a:ext uri="{FF2B5EF4-FFF2-40B4-BE49-F238E27FC236}">
                <a16:creationId xmlns:a16="http://schemas.microsoft.com/office/drawing/2014/main" id="{03E7E565-BE02-45E8-AA17-D5A85A045138}"/>
              </a:ext>
            </a:extLst>
          </p:cNvPr>
          <p:cNvSpPr>
            <a:spLocks noGrp="1"/>
          </p:cNvSpPr>
          <p:nvPr>
            <p:ph type="sldNum" sz="quarter" idx="12"/>
          </p:nvPr>
        </p:nvSpPr>
        <p:spPr/>
        <p:txBody>
          <a:bodyPr/>
          <a:lstStyle/>
          <a:p>
            <a:fld id="{E63F6D5D-9733-4D44-9C56-AEFEDD5A4BA7}" type="slidenum">
              <a:rPr lang="en-US" smtClean="0"/>
              <a:pPr/>
              <a:t>45</a:t>
            </a:fld>
            <a:endParaRPr lang="en-US" dirty="0"/>
          </a:p>
        </p:txBody>
      </p:sp>
      <p:sp>
        <p:nvSpPr>
          <p:cNvPr id="5" name="内容占位符 4">
            <a:extLst>
              <a:ext uri="{FF2B5EF4-FFF2-40B4-BE49-F238E27FC236}">
                <a16:creationId xmlns:a16="http://schemas.microsoft.com/office/drawing/2014/main" id="{8735FBAC-2E82-4C85-971F-90B34C288A7E}"/>
              </a:ext>
            </a:extLst>
          </p:cNvPr>
          <p:cNvSpPr>
            <a:spLocks noGrp="1"/>
          </p:cNvSpPr>
          <p:nvPr>
            <p:ph idx="1"/>
          </p:nvPr>
        </p:nvSpPr>
        <p:spPr/>
        <p:txBody>
          <a:bodyPr>
            <a:normAutofit/>
          </a:bodyPr>
          <a:lstStyle/>
          <a:p>
            <a:pPr>
              <a:lnSpc>
                <a:spcPct val="100000"/>
              </a:lnSpc>
            </a:pPr>
            <a:r>
              <a:rPr lang="zh-CN" altLang="en-US" b="1">
                <a:solidFill>
                  <a:schemeClr val="bg2">
                    <a:lumMod val="90000"/>
                  </a:schemeClr>
                </a:solidFill>
              </a:rPr>
              <a:t>背景</a:t>
            </a:r>
            <a:endParaRPr lang="en-US" altLang="zh-CN" b="1">
              <a:solidFill>
                <a:schemeClr val="bg2">
                  <a:lumMod val="90000"/>
                </a:schemeClr>
              </a:solidFill>
            </a:endParaRPr>
          </a:p>
          <a:p>
            <a:pPr>
              <a:lnSpc>
                <a:spcPct val="100000"/>
              </a:lnSpc>
            </a:pPr>
            <a:r>
              <a:rPr lang="zh-CN" altLang="en-US" b="1">
                <a:solidFill>
                  <a:schemeClr val="bg2">
                    <a:lumMod val="90000"/>
                  </a:schemeClr>
                </a:solidFill>
              </a:rPr>
              <a:t>并发控制概述</a:t>
            </a:r>
            <a:endParaRPr lang="en-US" altLang="zh-CN" b="1">
              <a:solidFill>
                <a:schemeClr val="bg2">
                  <a:lumMod val="90000"/>
                </a:schemeClr>
              </a:solidFill>
            </a:endParaRPr>
          </a:p>
          <a:p>
            <a:pPr>
              <a:lnSpc>
                <a:spcPct val="100000"/>
              </a:lnSpc>
            </a:pPr>
            <a:r>
              <a:rPr lang="zh-CN" altLang="en-US" b="1">
                <a:solidFill>
                  <a:schemeClr val="bg2">
                    <a:lumMod val="90000"/>
                  </a:schemeClr>
                </a:solidFill>
              </a:rPr>
              <a:t>封锁</a:t>
            </a:r>
            <a:endParaRPr lang="en-US" altLang="zh-CN" b="1">
              <a:solidFill>
                <a:schemeClr val="bg2">
                  <a:lumMod val="90000"/>
                </a:schemeClr>
              </a:solidFill>
            </a:endParaRPr>
          </a:p>
          <a:p>
            <a:pPr>
              <a:lnSpc>
                <a:spcPct val="100000"/>
              </a:lnSpc>
            </a:pPr>
            <a:r>
              <a:rPr lang="zh-CN" altLang="en-US" b="1">
                <a:solidFill>
                  <a:schemeClr val="bg2">
                    <a:lumMod val="90000"/>
                  </a:schemeClr>
                </a:solidFill>
              </a:rPr>
              <a:t>封锁协议</a:t>
            </a:r>
            <a:endParaRPr lang="en-US" altLang="zh-CN" b="1">
              <a:solidFill>
                <a:schemeClr val="bg2">
                  <a:lumMod val="90000"/>
                </a:schemeClr>
              </a:solidFill>
            </a:endParaRPr>
          </a:p>
          <a:p>
            <a:pPr>
              <a:lnSpc>
                <a:spcPct val="100000"/>
              </a:lnSpc>
            </a:pPr>
            <a:r>
              <a:rPr lang="zh-CN" altLang="en-US" b="1">
                <a:solidFill>
                  <a:schemeClr val="bg2">
                    <a:lumMod val="90000"/>
                  </a:schemeClr>
                </a:solidFill>
              </a:rPr>
              <a:t>活锁和死锁</a:t>
            </a:r>
            <a:endParaRPr lang="en-US" altLang="zh-CN" b="1">
              <a:solidFill>
                <a:schemeClr val="bg2">
                  <a:lumMod val="90000"/>
                </a:schemeClr>
              </a:solidFill>
            </a:endParaRPr>
          </a:p>
          <a:p>
            <a:pPr>
              <a:lnSpc>
                <a:spcPct val="100000"/>
              </a:lnSpc>
            </a:pPr>
            <a:r>
              <a:rPr lang="zh-CN" altLang="en-US" b="1">
                <a:solidFill>
                  <a:schemeClr val="bg2">
                    <a:lumMod val="90000"/>
                  </a:schemeClr>
                </a:solidFill>
              </a:rPr>
              <a:t>并发调度的可串行性</a:t>
            </a:r>
            <a:endParaRPr lang="en-US" altLang="zh-CN" b="1">
              <a:solidFill>
                <a:schemeClr val="bg2">
                  <a:lumMod val="90000"/>
                </a:schemeClr>
              </a:solidFill>
            </a:endParaRPr>
          </a:p>
          <a:p>
            <a:pPr>
              <a:lnSpc>
                <a:spcPct val="100000"/>
              </a:lnSpc>
            </a:pPr>
            <a:r>
              <a:rPr lang="zh-CN" altLang="en-US" b="1">
                <a:solidFill>
                  <a:srgbClr val="FF0000"/>
                </a:solidFill>
              </a:rPr>
              <a:t>两段锁协议</a:t>
            </a:r>
            <a:endParaRPr lang="en-US" altLang="zh-CN" b="1">
              <a:solidFill>
                <a:srgbClr val="FF0000"/>
              </a:solidFill>
            </a:endParaRPr>
          </a:p>
          <a:p>
            <a:pPr>
              <a:lnSpc>
                <a:spcPct val="100000"/>
              </a:lnSpc>
            </a:pPr>
            <a:r>
              <a:rPr lang="zh-CN" altLang="en-US" b="1">
                <a:solidFill>
                  <a:schemeClr val="bg2">
                    <a:lumMod val="90000"/>
                  </a:schemeClr>
                </a:solidFill>
              </a:rPr>
              <a:t>封锁的粒度</a:t>
            </a:r>
            <a:endParaRPr lang="en-US" altLang="zh-CN" b="1">
              <a:solidFill>
                <a:schemeClr val="bg2">
                  <a:lumMod val="90000"/>
                </a:schemeClr>
              </a:solidFill>
            </a:endParaRPr>
          </a:p>
          <a:p>
            <a:pPr>
              <a:lnSpc>
                <a:spcPct val="100000"/>
              </a:lnSpc>
            </a:pPr>
            <a:r>
              <a:rPr lang="zh-CN" altLang="en-US" b="1">
                <a:solidFill>
                  <a:schemeClr val="bg2">
                    <a:lumMod val="90000"/>
                  </a:schemeClr>
                </a:solidFill>
              </a:rPr>
              <a:t>本章小结</a:t>
            </a:r>
          </a:p>
        </p:txBody>
      </p:sp>
    </p:spTree>
    <p:extLst>
      <p:ext uri="{BB962C8B-B14F-4D97-AF65-F5344CB8AC3E}">
        <p14:creationId xmlns:p14="http://schemas.microsoft.com/office/powerpoint/2010/main" val="31266948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8D5B1-61E6-4753-B603-60207756FAD9}"/>
              </a:ext>
            </a:extLst>
          </p:cNvPr>
          <p:cNvSpPr>
            <a:spLocks noGrp="1"/>
          </p:cNvSpPr>
          <p:nvPr>
            <p:ph type="title"/>
          </p:nvPr>
        </p:nvSpPr>
        <p:spPr/>
        <p:txBody>
          <a:bodyPr/>
          <a:lstStyle/>
          <a:p>
            <a:r>
              <a:rPr lang="zh-CN" altLang="en-US"/>
              <a:t>两段锁协议</a:t>
            </a:r>
          </a:p>
        </p:txBody>
      </p:sp>
      <p:sp>
        <p:nvSpPr>
          <p:cNvPr id="3" name="内容占位符 2">
            <a:extLst>
              <a:ext uri="{FF2B5EF4-FFF2-40B4-BE49-F238E27FC236}">
                <a16:creationId xmlns:a16="http://schemas.microsoft.com/office/drawing/2014/main" id="{602F5163-E5AD-410E-B88A-6CD1CE21E637}"/>
              </a:ext>
            </a:extLst>
          </p:cNvPr>
          <p:cNvSpPr>
            <a:spLocks noGrp="1"/>
          </p:cNvSpPr>
          <p:nvPr>
            <p:ph idx="1"/>
          </p:nvPr>
        </p:nvSpPr>
        <p:spPr/>
        <p:txBody>
          <a:bodyPr>
            <a:normAutofit fontScale="92500" lnSpcReduction="20000"/>
          </a:bodyPr>
          <a:lstStyle/>
          <a:p>
            <a:r>
              <a:rPr lang="zh-CN" altLang="en-US" sz="3000"/>
              <a:t>为了保证并发调度的正确性，</a:t>
            </a:r>
            <a:r>
              <a:rPr lang="en-US" altLang="zh-CN" sz="3000"/>
              <a:t>DBMS</a:t>
            </a:r>
            <a:r>
              <a:rPr lang="zh-CN" altLang="en-US" sz="3000"/>
              <a:t>的并发控制机制必须提供一定的手段来保证调度是可串行化的。</a:t>
            </a:r>
            <a:endParaRPr lang="en-US" altLang="zh-CN" sz="3000"/>
          </a:p>
          <a:p>
            <a:pPr lvl="1"/>
            <a:r>
              <a:rPr lang="zh-CN" altLang="en-US" sz="2600"/>
              <a:t>之前的方法理论上可行，但实际运用中不可行</a:t>
            </a:r>
            <a:endParaRPr lang="en-US" altLang="zh-CN" sz="2600"/>
          </a:p>
          <a:p>
            <a:pPr marL="288000" lvl="1" indent="0">
              <a:buNone/>
            </a:pPr>
            <a:endParaRPr lang="en-US" altLang="zh-CN" sz="1100"/>
          </a:p>
          <a:p>
            <a:r>
              <a:rPr lang="zh-CN" altLang="en-US" sz="3000"/>
              <a:t>目前</a:t>
            </a:r>
            <a:r>
              <a:rPr lang="en-US" altLang="zh-CN" sz="3000"/>
              <a:t>DBMS</a:t>
            </a:r>
            <a:r>
              <a:rPr lang="zh-CN" altLang="en-US" sz="3000"/>
              <a:t>普遍采用</a:t>
            </a:r>
            <a:r>
              <a:rPr lang="zh-CN" altLang="en-US" sz="3000" u="sng">
                <a:solidFill>
                  <a:srgbClr val="FF0000"/>
                </a:solidFill>
              </a:rPr>
              <a:t>两段锁协议</a:t>
            </a:r>
            <a:r>
              <a:rPr lang="zh-CN" altLang="en-US" sz="3000"/>
              <a:t>（</a:t>
            </a:r>
            <a:r>
              <a:rPr lang="en-US" altLang="zh-CN" sz="3000"/>
              <a:t>Two-phase Locking, 2PL</a:t>
            </a:r>
            <a:r>
              <a:rPr lang="zh-CN" altLang="en-US" sz="3000"/>
              <a:t>）实现并发调度的可串行性，从而保证调度的正确性。</a:t>
            </a:r>
            <a:endParaRPr lang="en-US" altLang="zh-CN" sz="3000"/>
          </a:p>
          <a:p>
            <a:pPr marL="0" indent="0">
              <a:buNone/>
            </a:pPr>
            <a:endParaRPr lang="en-US" altLang="zh-CN" sz="1100"/>
          </a:p>
          <a:p>
            <a:r>
              <a:rPr lang="zh-CN" altLang="en-US" sz="3000" u="sng">
                <a:solidFill>
                  <a:srgbClr val="FF0000"/>
                </a:solidFill>
              </a:rPr>
              <a:t>两段锁协议</a:t>
            </a:r>
            <a:r>
              <a:rPr lang="zh-CN" altLang="en-US" sz="3000"/>
              <a:t>是</a:t>
            </a:r>
            <a:r>
              <a:rPr lang="zh-CN" altLang="en-US" sz="3000">
                <a:solidFill>
                  <a:srgbClr val="0000FF"/>
                </a:solidFill>
              </a:rPr>
              <a:t>指</a:t>
            </a:r>
            <a:r>
              <a:rPr lang="zh-CN" altLang="en-US" sz="3000">
                <a:solidFill>
                  <a:srgbClr val="FF0000"/>
                </a:solidFill>
              </a:rPr>
              <a:t>每个事务</a:t>
            </a:r>
            <a:r>
              <a:rPr lang="zh-CN" altLang="en-US" sz="3000">
                <a:solidFill>
                  <a:srgbClr val="0000FF"/>
                </a:solidFill>
              </a:rPr>
              <a:t>必须分为</a:t>
            </a:r>
            <a:r>
              <a:rPr lang="zh-CN" altLang="en-US" sz="3000">
                <a:solidFill>
                  <a:srgbClr val="FF0000"/>
                </a:solidFill>
              </a:rPr>
              <a:t>两个阶段</a:t>
            </a:r>
            <a:r>
              <a:rPr lang="zh-CN" altLang="en-US" sz="3000">
                <a:solidFill>
                  <a:srgbClr val="0000FF"/>
                </a:solidFill>
              </a:rPr>
              <a:t>对数据项进行</a:t>
            </a:r>
            <a:r>
              <a:rPr lang="zh-CN" altLang="en-US" sz="3000">
                <a:solidFill>
                  <a:srgbClr val="FF0000"/>
                </a:solidFill>
              </a:rPr>
              <a:t>加锁</a:t>
            </a:r>
            <a:r>
              <a:rPr lang="zh-CN" altLang="en-US" sz="3000">
                <a:solidFill>
                  <a:srgbClr val="0000FF"/>
                </a:solidFill>
              </a:rPr>
              <a:t>和</a:t>
            </a:r>
            <a:r>
              <a:rPr lang="zh-CN" altLang="en-US" sz="3000">
                <a:solidFill>
                  <a:srgbClr val="FF0000"/>
                </a:solidFill>
              </a:rPr>
              <a:t>解锁</a:t>
            </a:r>
            <a:r>
              <a:rPr lang="zh-CN" altLang="en-US" sz="3000"/>
              <a:t>。</a:t>
            </a:r>
            <a:endParaRPr lang="en-US" altLang="zh-CN" sz="3000"/>
          </a:p>
          <a:p>
            <a:pPr lvl="1"/>
            <a:r>
              <a:rPr lang="zh-CN" altLang="en-US" sz="2600"/>
              <a:t>在对任何数据进行读、写操作之前，首先要申请并获得对该数据的封锁；</a:t>
            </a:r>
            <a:endParaRPr lang="en-US" altLang="zh-CN" sz="2600"/>
          </a:p>
          <a:p>
            <a:pPr lvl="1"/>
            <a:r>
              <a:rPr lang="zh-CN" altLang="en-US" sz="2600"/>
              <a:t>在释放一个封锁之后，事务不再申请和获得对任何其他封锁。</a:t>
            </a:r>
            <a:endParaRPr lang="en-US" altLang="zh-CN" sz="2600"/>
          </a:p>
          <a:p>
            <a:pPr lvl="1"/>
            <a:endParaRPr lang="en-US" altLang="zh-CN" sz="1100"/>
          </a:p>
          <a:p>
            <a:r>
              <a:rPr lang="zh-CN" altLang="en-US" sz="3000" u="sng">
                <a:solidFill>
                  <a:srgbClr val="FF0000"/>
                </a:solidFill>
              </a:rPr>
              <a:t>结论</a:t>
            </a:r>
            <a:r>
              <a:rPr lang="zh-CN" altLang="en-US" sz="3000">
                <a:solidFill>
                  <a:srgbClr val="FF0000"/>
                </a:solidFill>
              </a:rPr>
              <a:t>：</a:t>
            </a:r>
            <a:r>
              <a:rPr lang="zh-CN" altLang="en-US" sz="3000">
                <a:solidFill>
                  <a:srgbClr val="0000FF"/>
                </a:solidFill>
              </a:rPr>
              <a:t>若并发执行的所有事务都遵守两段锁协议，则对这些事务的任何并发调度都是可串行化的。</a:t>
            </a:r>
            <a:endParaRPr lang="en-US" altLang="zh-CN" sz="3000">
              <a:solidFill>
                <a:srgbClr val="0000FF"/>
              </a:solidFill>
            </a:endParaRPr>
          </a:p>
          <a:p>
            <a:endParaRPr lang="zh-CN" altLang="en-US" sz="3000">
              <a:solidFill>
                <a:srgbClr val="0000FF"/>
              </a:solidFill>
            </a:endParaRPr>
          </a:p>
        </p:txBody>
      </p:sp>
      <p:sp>
        <p:nvSpPr>
          <p:cNvPr id="4" name="灯片编号占位符 3">
            <a:extLst>
              <a:ext uri="{FF2B5EF4-FFF2-40B4-BE49-F238E27FC236}">
                <a16:creationId xmlns:a16="http://schemas.microsoft.com/office/drawing/2014/main" id="{80EB8849-9AD4-40A9-9A70-58DE87FC0F3F}"/>
              </a:ext>
            </a:extLst>
          </p:cNvPr>
          <p:cNvSpPr>
            <a:spLocks noGrp="1"/>
          </p:cNvSpPr>
          <p:nvPr>
            <p:ph type="sldNum" sz="quarter" idx="12"/>
          </p:nvPr>
        </p:nvSpPr>
        <p:spPr/>
        <p:txBody>
          <a:bodyPr/>
          <a:lstStyle/>
          <a:p>
            <a:fld id="{E63F6D5D-9733-4D44-9C56-AEFEDD5A4BA7}" type="slidenum">
              <a:rPr lang="en-US" smtClean="0"/>
              <a:pPr/>
              <a:t>46</a:t>
            </a:fld>
            <a:endParaRPr lang="en-US" dirty="0"/>
          </a:p>
        </p:txBody>
      </p:sp>
    </p:spTree>
    <p:extLst>
      <p:ext uri="{BB962C8B-B14F-4D97-AF65-F5344CB8AC3E}">
        <p14:creationId xmlns:p14="http://schemas.microsoft.com/office/powerpoint/2010/main" val="505635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BB562-F2F0-4BB2-81E3-E002E12F8F6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B15D265-6CFC-4F00-A67C-6C7A2F44F471}"/>
              </a:ext>
            </a:extLst>
          </p:cNvPr>
          <p:cNvSpPr>
            <a:spLocks noGrp="1"/>
          </p:cNvSpPr>
          <p:nvPr>
            <p:ph idx="1"/>
          </p:nvPr>
        </p:nvSpPr>
        <p:spPr/>
        <p:txBody>
          <a:bodyPr/>
          <a:lstStyle/>
          <a:p>
            <a:r>
              <a:rPr lang="en-US" altLang="zh-CN"/>
              <a:t>“</a:t>
            </a:r>
            <a:r>
              <a:rPr lang="zh-CN" altLang="en-US"/>
              <a:t>两段”锁的含义是，事务分为两个阶段：</a:t>
            </a:r>
            <a:endParaRPr lang="en-US" altLang="zh-CN"/>
          </a:p>
          <a:p>
            <a:pPr lvl="1"/>
            <a:r>
              <a:rPr lang="zh-CN" altLang="en-US">
                <a:solidFill>
                  <a:srgbClr val="0000FF"/>
                </a:solidFill>
              </a:rPr>
              <a:t>第一阶段</a:t>
            </a:r>
            <a:r>
              <a:rPr lang="zh-CN" altLang="en-US">
                <a:solidFill>
                  <a:srgbClr val="FF0000"/>
                </a:solidFill>
              </a:rPr>
              <a:t>获得封锁</a:t>
            </a:r>
            <a:r>
              <a:rPr lang="zh-CN" altLang="en-US">
                <a:solidFill>
                  <a:srgbClr val="0000FF"/>
                </a:solidFill>
              </a:rPr>
              <a:t>，也称为扩展阶段</a:t>
            </a:r>
            <a:r>
              <a:rPr lang="en-US" altLang="zh-CN">
                <a:solidFill>
                  <a:srgbClr val="0000FF"/>
                </a:solidFill>
              </a:rPr>
              <a:t>(growing phase)</a:t>
            </a:r>
          </a:p>
          <a:p>
            <a:pPr lvl="2"/>
            <a:r>
              <a:rPr lang="zh-CN" altLang="en-US"/>
              <a:t>事务可以申请获得任何数据项上的任何类型的锁，但是不能释放任何锁</a:t>
            </a:r>
            <a:endParaRPr lang="en-US" altLang="zh-CN"/>
          </a:p>
          <a:p>
            <a:pPr lvl="1"/>
            <a:r>
              <a:rPr lang="zh-CN" altLang="en-US">
                <a:solidFill>
                  <a:srgbClr val="0000FF"/>
                </a:solidFill>
              </a:rPr>
              <a:t>第二阶段</a:t>
            </a:r>
            <a:r>
              <a:rPr lang="zh-CN" altLang="en-US">
                <a:solidFill>
                  <a:srgbClr val="FF0000"/>
                </a:solidFill>
              </a:rPr>
              <a:t>释放封锁</a:t>
            </a:r>
            <a:r>
              <a:rPr lang="zh-CN" altLang="en-US">
                <a:solidFill>
                  <a:srgbClr val="0000FF"/>
                </a:solidFill>
              </a:rPr>
              <a:t>，也称为收缩阶段</a:t>
            </a:r>
            <a:r>
              <a:rPr lang="en-US" altLang="zh-CN">
                <a:solidFill>
                  <a:srgbClr val="0000FF"/>
                </a:solidFill>
              </a:rPr>
              <a:t>(shrinking phase)</a:t>
            </a:r>
          </a:p>
          <a:p>
            <a:pPr lvl="2"/>
            <a:r>
              <a:rPr lang="zh-CN" altLang="en-US"/>
              <a:t>事务可以释放任何数据项上的任何类型的锁，但是不能再申请任何锁</a:t>
            </a:r>
            <a:endParaRPr lang="en-US" altLang="zh-CN"/>
          </a:p>
          <a:p>
            <a:pPr lvl="1"/>
            <a:r>
              <a:rPr lang="zh-CN" altLang="en-US" sz="2400"/>
              <a:t>例如，事务</a:t>
            </a:r>
            <a:r>
              <a:rPr lang="en-US" altLang="zh-CN" sz="2400"/>
              <a:t>T</a:t>
            </a:r>
            <a:r>
              <a:rPr lang="en-US" altLang="zh-CN" sz="2400" baseline="-25000"/>
              <a:t>i </a:t>
            </a:r>
            <a:r>
              <a:rPr lang="zh-CN" altLang="en-US" sz="2400"/>
              <a:t>遵守两段锁协议，其封锁序列是：</a:t>
            </a:r>
          </a:p>
          <a:p>
            <a:pPr lvl="1"/>
            <a:endParaRPr lang="zh-CN" altLang="en-US"/>
          </a:p>
        </p:txBody>
      </p:sp>
      <p:sp>
        <p:nvSpPr>
          <p:cNvPr id="4" name="灯片编号占位符 3">
            <a:extLst>
              <a:ext uri="{FF2B5EF4-FFF2-40B4-BE49-F238E27FC236}">
                <a16:creationId xmlns:a16="http://schemas.microsoft.com/office/drawing/2014/main" id="{141C22C2-493D-4B9A-BE0A-A6C11840E04C}"/>
              </a:ext>
            </a:extLst>
          </p:cNvPr>
          <p:cNvSpPr>
            <a:spLocks noGrp="1"/>
          </p:cNvSpPr>
          <p:nvPr>
            <p:ph type="sldNum" sz="quarter" idx="12"/>
          </p:nvPr>
        </p:nvSpPr>
        <p:spPr/>
        <p:txBody>
          <a:bodyPr/>
          <a:lstStyle/>
          <a:p>
            <a:fld id="{E63F6D5D-9733-4D44-9C56-AEFEDD5A4BA7}" type="slidenum">
              <a:rPr lang="en-US" smtClean="0"/>
              <a:pPr/>
              <a:t>47</a:t>
            </a:fld>
            <a:endParaRPr lang="en-US" dirty="0"/>
          </a:p>
        </p:txBody>
      </p:sp>
      <p:sp>
        <p:nvSpPr>
          <p:cNvPr id="5" name="矩形 4">
            <a:extLst>
              <a:ext uri="{FF2B5EF4-FFF2-40B4-BE49-F238E27FC236}">
                <a16:creationId xmlns:a16="http://schemas.microsoft.com/office/drawing/2014/main" id="{A41FE599-EE05-4B66-A854-D6651BE22009}"/>
              </a:ext>
            </a:extLst>
          </p:cNvPr>
          <p:cNvSpPr/>
          <p:nvPr/>
        </p:nvSpPr>
        <p:spPr>
          <a:xfrm>
            <a:off x="1447800" y="3827428"/>
            <a:ext cx="8905002" cy="538609"/>
          </a:xfrm>
          <a:prstGeom prst="rect">
            <a:avLst/>
          </a:prstGeom>
        </p:spPr>
        <p:txBody>
          <a:bodyPr wrap="none">
            <a:spAutoFit/>
          </a:bodyPr>
          <a:lstStyle/>
          <a:p>
            <a:pPr>
              <a:lnSpc>
                <a:spcPct val="160000"/>
              </a:lnSpc>
              <a:buFont typeface="Wingdings" pitchFamily="2" charset="2"/>
              <a:buNone/>
            </a:pPr>
            <a:r>
              <a:rPr lang="en-US" altLang="zh-CN" sz="2000" b="1" dirty="0" err="1">
                <a:solidFill>
                  <a:srgbClr val="0000FF"/>
                </a:solidFill>
                <a:latin typeface="Courier New" panose="02070309020205020404" pitchFamily="49" charset="0"/>
                <a:ea typeface="等线 Light" panose="02010600030101010101" pitchFamily="2" charset="-122"/>
                <a:cs typeface="Courier New" panose="02070309020205020404" pitchFamily="49" charset="0"/>
              </a:rPr>
              <a:t>Slock</a:t>
            </a:r>
            <a:r>
              <a:rPr lang="en-US" altLang="zh-CN"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 A  </a:t>
            </a:r>
            <a:r>
              <a:rPr lang="en-US" altLang="zh-CN" sz="2000" b="1" dirty="0" err="1">
                <a:solidFill>
                  <a:srgbClr val="0000FF"/>
                </a:solidFill>
                <a:latin typeface="Courier New" panose="02070309020205020404" pitchFamily="49" charset="0"/>
                <a:ea typeface="等线 Light" panose="02010600030101010101" pitchFamily="2" charset="-122"/>
                <a:cs typeface="Courier New" panose="02070309020205020404" pitchFamily="49" charset="0"/>
              </a:rPr>
              <a:t>Slock</a:t>
            </a:r>
            <a:r>
              <a:rPr lang="en-US" altLang="zh-CN"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 B  </a:t>
            </a:r>
            <a:r>
              <a:rPr lang="en-US" altLang="zh-CN" sz="2000" b="1" dirty="0" err="1">
                <a:solidFill>
                  <a:srgbClr val="0000FF"/>
                </a:solidFill>
                <a:latin typeface="Courier New" panose="02070309020205020404" pitchFamily="49" charset="0"/>
                <a:ea typeface="等线 Light" panose="02010600030101010101" pitchFamily="2" charset="-122"/>
                <a:cs typeface="Courier New" panose="02070309020205020404" pitchFamily="49" charset="0"/>
              </a:rPr>
              <a:t>Xlock</a:t>
            </a:r>
            <a:r>
              <a:rPr lang="en-US" altLang="zh-CN"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 C  Unlock B  Unlock A  Unlock C</a:t>
            </a:r>
            <a:r>
              <a:rPr lang="zh-CN" altLang="en-US"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a:t>
            </a:r>
          </a:p>
        </p:txBody>
      </p:sp>
      <p:grpSp>
        <p:nvGrpSpPr>
          <p:cNvPr id="6" name="组合 5">
            <a:extLst>
              <a:ext uri="{FF2B5EF4-FFF2-40B4-BE49-F238E27FC236}">
                <a16:creationId xmlns:a16="http://schemas.microsoft.com/office/drawing/2014/main" id="{5D606C77-91F6-4B8B-AB54-6AC358DAB26D}"/>
              </a:ext>
            </a:extLst>
          </p:cNvPr>
          <p:cNvGrpSpPr/>
          <p:nvPr/>
        </p:nvGrpSpPr>
        <p:grpSpPr>
          <a:xfrm>
            <a:off x="1447800" y="4366037"/>
            <a:ext cx="8610600" cy="823270"/>
            <a:chOff x="1143000" y="4464840"/>
            <a:chExt cx="8610600" cy="823270"/>
          </a:xfrm>
        </p:grpSpPr>
        <p:sp>
          <p:nvSpPr>
            <p:cNvPr id="7" name="右大括号 6">
              <a:extLst>
                <a:ext uri="{FF2B5EF4-FFF2-40B4-BE49-F238E27FC236}">
                  <a16:creationId xmlns:a16="http://schemas.microsoft.com/office/drawing/2014/main" id="{84CAE346-321F-4A52-AAF8-B006C6145715}"/>
                </a:ext>
              </a:extLst>
            </p:cNvPr>
            <p:cNvSpPr/>
            <p:nvPr/>
          </p:nvSpPr>
          <p:spPr>
            <a:xfrm rot="5400000">
              <a:off x="2907873" y="2699967"/>
              <a:ext cx="366852" cy="3896598"/>
            </a:xfrm>
            <a:prstGeom prst="rightBrace">
              <a:avLst>
                <a:gd name="adj1" fmla="val 0"/>
                <a:gd name="adj2" fmla="val 5064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大括号 7">
              <a:extLst>
                <a:ext uri="{FF2B5EF4-FFF2-40B4-BE49-F238E27FC236}">
                  <a16:creationId xmlns:a16="http://schemas.microsoft.com/office/drawing/2014/main" id="{8256B49D-3BF3-4DB1-A4E9-7115CF5DE578}"/>
                </a:ext>
              </a:extLst>
            </p:cNvPr>
            <p:cNvSpPr/>
            <p:nvPr/>
          </p:nvSpPr>
          <p:spPr>
            <a:xfrm rot="5400000">
              <a:off x="7360374" y="2438466"/>
              <a:ext cx="366852" cy="4419600"/>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2EC08D38-CE46-4F9E-8DA8-C6A409CDBE86}"/>
                </a:ext>
              </a:extLst>
            </p:cNvPr>
            <p:cNvSpPr/>
            <p:nvPr/>
          </p:nvSpPr>
          <p:spPr>
            <a:xfrm>
              <a:off x="2471530" y="4826445"/>
              <a:ext cx="1415772" cy="461665"/>
            </a:xfrm>
            <a:prstGeom prst="rect">
              <a:avLst/>
            </a:prstGeom>
          </p:spPr>
          <p:txBody>
            <a:bodyPr wrap="non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扩展阶段</a:t>
              </a:r>
            </a:p>
          </p:txBody>
        </p:sp>
        <p:sp>
          <p:nvSpPr>
            <p:cNvPr id="10" name="矩形 9">
              <a:extLst>
                <a:ext uri="{FF2B5EF4-FFF2-40B4-BE49-F238E27FC236}">
                  <a16:creationId xmlns:a16="http://schemas.microsoft.com/office/drawing/2014/main" id="{E2D00640-C240-4705-83C0-4E2486D4A333}"/>
                </a:ext>
              </a:extLst>
            </p:cNvPr>
            <p:cNvSpPr/>
            <p:nvPr/>
          </p:nvSpPr>
          <p:spPr>
            <a:xfrm>
              <a:off x="6935921" y="4826445"/>
              <a:ext cx="1415772" cy="461665"/>
            </a:xfrm>
            <a:prstGeom prst="rect">
              <a:avLst/>
            </a:prstGeom>
          </p:spPr>
          <p:txBody>
            <a:bodyPr wrap="non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收缩阶段</a:t>
              </a:r>
            </a:p>
          </p:txBody>
        </p:sp>
      </p:grpSp>
      <p:sp>
        <p:nvSpPr>
          <p:cNvPr id="11" name="矩形 10">
            <a:extLst>
              <a:ext uri="{FF2B5EF4-FFF2-40B4-BE49-F238E27FC236}">
                <a16:creationId xmlns:a16="http://schemas.microsoft.com/office/drawing/2014/main" id="{9BAE19DB-6121-4E25-8EDD-979EB27DFD10}"/>
              </a:ext>
            </a:extLst>
          </p:cNvPr>
          <p:cNvSpPr/>
          <p:nvPr/>
        </p:nvSpPr>
        <p:spPr>
          <a:xfrm>
            <a:off x="1423293" y="5328465"/>
            <a:ext cx="8751114" cy="538609"/>
          </a:xfrm>
          <a:prstGeom prst="rect">
            <a:avLst/>
          </a:prstGeom>
          <a:ln w="3175">
            <a:solidFill>
              <a:schemeClr val="tx1"/>
            </a:solidFill>
          </a:ln>
        </p:spPr>
        <p:txBody>
          <a:bodyPr wrap="none">
            <a:spAutoFit/>
          </a:bodyPr>
          <a:lstStyle/>
          <a:p>
            <a:pPr>
              <a:lnSpc>
                <a:spcPct val="160000"/>
              </a:lnSpc>
              <a:buFont typeface="Wingdings" pitchFamily="2" charset="2"/>
              <a:buNone/>
            </a:pPr>
            <a:r>
              <a:rPr lang="en-US" altLang="zh-CN" sz="2000" b="1" dirty="0" err="1">
                <a:solidFill>
                  <a:srgbClr val="0000FF"/>
                </a:solidFill>
                <a:latin typeface="Courier New" panose="02070309020205020404" pitchFamily="49" charset="0"/>
                <a:ea typeface="等线 Light" panose="02010600030101010101" pitchFamily="2" charset="-122"/>
                <a:cs typeface="Courier New" panose="02070309020205020404" pitchFamily="49" charset="0"/>
              </a:rPr>
              <a:t>Slock</a:t>
            </a:r>
            <a:r>
              <a:rPr lang="en-US" altLang="zh-CN"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 A  Unlock A </a:t>
            </a:r>
            <a:r>
              <a:rPr lang="en-US" altLang="zh-CN" sz="2000" b="1" dirty="0" err="1">
                <a:solidFill>
                  <a:srgbClr val="0000FF"/>
                </a:solidFill>
                <a:latin typeface="Courier New" panose="02070309020205020404" pitchFamily="49" charset="0"/>
                <a:ea typeface="等线 Light" panose="02010600030101010101" pitchFamily="2" charset="-122"/>
                <a:cs typeface="Courier New" panose="02070309020205020404" pitchFamily="49" charset="0"/>
              </a:rPr>
              <a:t>Slock</a:t>
            </a:r>
            <a:r>
              <a:rPr lang="en-US" altLang="zh-CN"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 B  </a:t>
            </a:r>
            <a:r>
              <a:rPr lang="en-US" altLang="zh-CN" sz="2000" b="1" dirty="0" err="1">
                <a:solidFill>
                  <a:srgbClr val="0000FF"/>
                </a:solidFill>
                <a:latin typeface="Courier New" panose="02070309020205020404" pitchFamily="49" charset="0"/>
                <a:ea typeface="等线 Light" panose="02010600030101010101" pitchFamily="2" charset="-122"/>
                <a:cs typeface="Courier New" panose="02070309020205020404" pitchFamily="49" charset="0"/>
              </a:rPr>
              <a:t>Xlock</a:t>
            </a:r>
            <a:r>
              <a:rPr lang="en-US" altLang="zh-CN"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 C  Unlock C  Unlock B</a:t>
            </a:r>
            <a:r>
              <a:rPr lang="zh-CN" altLang="en-US"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12" name="矩形 11">
            <a:extLst>
              <a:ext uri="{FF2B5EF4-FFF2-40B4-BE49-F238E27FC236}">
                <a16:creationId xmlns:a16="http://schemas.microsoft.com/office/drawing/2014/main" id="{B335EB16-8F02-4589-80C4-FCB49C2EC423}"/>
              </a:ext>
            </a:extLst>
          </p:cNvPr>
          <p:cNvSpPr/>
          <p:nvPr/>
        </p:nvSpPr>
        <p:spPr>
          <a:xfrm>
            <a:off x="3495257" y="5920902"/>
            <a:ext cx="5059398" cy="461665"/>
          </a:xfrm>
          <a:prstGeom prst="rect">
            <a:avLst/>
          </a:prstGeom>
        </p:spPr>
        <p:txBody>
          <a:bodyPr wrap="none">
            <a:spAutoFit/>
          </a:bodyPr>
          <a:lstStyle/>
          <a:p>
            <a:r>
              <a:rPr lang="zh-CN" altLang="en-US" sz="2400">
                <a:solidFill>
                  <a:srgbClr val="FF0000"/>
                </a:solidFill>
                <a:latin typeface="微软雅黑" panose="020B0503020204020204" pitchFamily="34" charset="-122"/>
                <a:ea typeface="微软雅黑" panose="020B0503020204020204" pitchFamily="34" charset="-122"/>
              </a:rPr>
              <a:t>事务</a:t>
            </a:r>
            <a:r>
              <a:rPr lang="en-US" altLang="zh-CN" sz="2400">
                <a:solidFill>
                  <a:srgbClr val="FF0000"/>
                </a:solidFill>
                <a:latin typeface="微软雅黑" panose="020B0503020204020204" pitchFamily="34" charset="-122"/>
                <a:ea typeface="微软雅黑" panose="020B0503020204020204" pitchFamily="34" charset="-122"/>
              </a:rPr>
              <a:t>T</a:t>
            </a:r>
            <a:r>
              <a:rPr lang="en-US" altLang="zh-CN" sz="2400" dirty="0" err="1">
                <a:solidFill>
                  <a:srgbClr val="FF0000"/>
                </a:solidFill>
                <a:latin typeface="微软雅黑" panose="020B0503020204020204" pitchFamily="34" charset="-122"/>
                <a:ea typeface="微软雅黑" panose="020B0503020204020204" pitchFamily="34" charset="-122"/>
              </a:rPr>
              <a:t>j</a:t>
            </a:r>
            <a:r>
              <a:rPr lang="zh-CN" altLang="en-US" sz="2400" dirty="0">
                <a:solidFill>
                  <a:srgbClr val="FF0000"/>
                </a:solidFill>
                <a:latin typeface="微软雅黑" panose="020B0503020204020204" pitchFamily="34" charset="-122"/>
                <a:ea typeface="微软雅黑" panose="020B0503020204020204" pitchFamily="34" charset="-122"/>
              </a:rPr>
              <a:t>不遵守两段锁协议的封锁序列</a:t>
            </a:r>
          </a:p>
        </p:txBody>
      </p:sp>
    </p:spTree>
    <p:extLst>
      <p:ext uri="{BB962C8B-B14F-4D97-AF65-F5344CB8AC3E}">
        <p14:creationId xmlns:p14="http://schemas.microsoft.com/office/powerpoint/2010/main" val="25793628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48</a:t>
            </a:fld>
            <a:endParaRPr lang="en-US" dirty="0"/>
          </a:p>
        </p:txBody>
      </p:sp>
      <p:graphicFrame>
        <p:nvGraphicFramePr>
          <p:cNvPr id="5" name="Group 3"/>
          <p:cNvGraphicFramePr>
            <a:graphicFrameLocks noGrp="1"/>
          </p:cNvGraphicFramePr>
          <p:nvPr>
            <p:ph idx="4294967295"/>
            <p:extLst/>
          </p:nvPr>
        </p:nvGraphicFramePr>
        <p:xfrm>
          <a:off x="533400" y="121244"/>
          <a:ext cx="3429001" cy="6520514"/>
        </p:xfrm>
        <a:graphic>
          <a:graphicData uri="http://schemas.openxmlformats.org/drawingml/2006/table">
            <a:tbl>
              <a:tblPr>
                <a:tableStyleId>{5940675A-B579-460E-94D1-54222C63F5DA}</a:tableStyleId>
              </a:tblPr>
              <a:tblGrid>
                <a:gridCol w="1676400">
                  <a:extLst>
                    <a:ext uri="{9D8B030D-6E8A-4147-A177-3AD203B41FA5}">
                      <a16:colId xmlns:a16="http://schemas.microsoft.com/office/drawing/2014/main" val="20000"/>
                    </a:ext>
                  </a:extLst>
                </a:gridCol>
                <a:gridCol w="1752601">
                  <a:extLst>
                    <a:ext uri="{9D8B030D-6E8A-4147-A177-3AD203B41FA5}">
                      <a16:colId xmlns:a16="http://schemas.microsoft.com/office/drawing/2014/main" val="20001"/>
                    </a:ext>
                  </a:extLst>
                </a:gridCol>
              </a:tblGrid>
              <a:tr h="403560">
                <a:tc>
                  <a:txBody>
                    <a:bodyPr/>
                    <a:lstStyle/>
                    <a:p>
                      <a:pPr marL="0" marR="0" lvl="0" indent="0" algn="ctr" defTabSz="914400" rtl="0" eaLnBrk="1" fontAlgn="base" latinLnBrk="0" hangingPunct="1">
                        <a:lnSpc>
                          <a:spcPts val="1300"/>
                        </a:lnSpc>
                        <a:spcBef>
                          <a:spcPct val="0"/>
                        </a:spcBef>
                        <a:spcAft>
                          <a:spcPct val="0"/>
                        </a:spcAft>
                        <a:buClrTx/>
                        <a:buSzPct val="100000"/>
                        <a:buFont typeface="Arial" pitchFamily="34" charset="0"/>
                        <a:buNone/>
                        <a:tabLst/>
                      </a:pPr>
                      <a:endParaRPr kumimoji="0" lang="en-US" altLang="zh-CN"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ts val="1300"/>
                        </a:lnSpc>
                        <a:spcBef>
                          <a:spcPct val="0"/>
                        </a:spcBef>
                        <a:spcAft>
                          <a:spcPct val="0"/>
                        </a:spcAft>
                        <a:buClrTx/>
                        <a:buSzPct val="100000"/>
                        <a:buFont typeface="Arial" pitchFamily="34" charset="0"/>
                        <a:buNone/>
                        <a:tabLst/>
                      </a:pPr>
                      <a:r>
                        <a:rPr kumimoji="0" lang="zh-CN" alt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事务</a:t>
                      </a: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T</a:t>
                      </a:r>
                      <a:r>
                        <a:rPr kumimoji="0" lang="en-US" sz="1800" u="none" strike="noStrike" cap="none" normalizeH="0" baseline="-30000" dirty="0">
                          <a:ln>
                            <a:noFill/>
                          </a:ln>
                          <a:solidFill>
                            <a:srgbClr val="0000FF"/>
                          </a:solidFill>
                          <a:effectLst/>
                          <a:latin typeface="微软雅黑" panose="020B0503020204020204" pitchFamily="34" charset="-122"/>
                          <a:ea typeface="微软雅黑" panose="020B0503020204020204" pitchFamily="34" charset="-122"/>
                        </a:rPr>
                        <a:t>1</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ctr" defTabSz="914400" rtl="0" eaLnBrk="1" fontAlgn="base" latinLnBrk="0" hangingPunct="1">
                        <a:lnSpc>
                          <a:spcPts val="1300"/>
                        </a:lnSpc>
                        <a:spcBef>
                          <a:spcPct val="0"/>
                        </a:spcBef>
                        <a:spcAft>
                          <a:spcPct val="0"/>
                        </a:spcAft>
                        <a:buClrTx/>
                        <a:buSzPct val="100000"/>
                        <a:buFont typeface="Arial" pitchFamily="34" charset="0"/>
                        <a:buNone/>
                        <a:tabLst/>
                      </a:pPr>
                      <a:endParaRPr kumimoji="0" lang="en-US" altLang="zh-CN"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p>
                      <a:pPr marL="342900" marR="0" lvl="0" indent="-342900" algn="ctr" defTabSz="914400" rtl="0" eaLnBrk="1" fontAlgn="base" latinLnBrk="0" hangingPunct="1">
                        <a:lnSpc>
                          <a:spcPts val="1300"/>
                        </a:lnSpc>
                        <a:spcBef>
                          <a:spcPct val="0"/>
                        </a:spcBef>
                        <a:spcAft>
                          <a:spcPct val="0"/>
                        </a:spcAft>
                        <a:buClrTx/>
                        <a:buSzPct val="100000"/>
                        <a:buFont typeface="Arial" pitchFamily="34" charset="0"/>
                        <a:buNone/>
                        <a:tabLst/>
                      </a:pPr>
                      <a:r>
                        <a:rPr kumimoji="0" lang="zh-CN" alt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事务</a:t>
                      </a: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T</a:t>
                      </a:r>
                      <a:r>
                        <a:rPr kumimoji="0" lang="en-US" sz="1800" u="none" strike="noStrike" cap="none" normalizeH="0" baseline="-30000" dirty="0">
                          <a:ln>
                            <a:noFill/>
                          </a:ln>
                          <a:solidFill>
                            <a:srgbClr val="0000FF"/>
                          </a:solidFill>
                          <a:effectLst/>
                          <a:latin typeface="微软雅黑" panose="020B0503020204020204" pitchFamily="34" charset="-122"/>
                          <a:ea typeface="微软雅黑" panose="020B0503020204020204" pitchFamily="34" charset="-122"/>
                        </a:rPr>
                        <a:t>2</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2522">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endPar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微软雅黑" panose="020B0503020204020204" pitchFamily="34" charset="-122"/>
                          <a:ea typeface="微软雅黑" panose="020B0503020204020204" pitchFamily="34" charset="-122"/>
                        </a:rPr>
                        <a:t>Slock</a:t>
                      </a: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  A</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R(A)=260</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微软雅黑" panose="020B0503020204020204" pitchFamily="34" charset="-122"/>
                          <a:ea typeface="微软雅黑" panose="020B0503020204020204" pitchFamily="34" charset="-122"/>
                        </a:rPr>
                        <a:t>Slock</a:t>
                      </a: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  C</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R(C)=300</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微软雅黑" panose="020B0503020204020204" pitchFamily="34" charset="-122"/>
                          <a:ea typeface="微软雅黑" panose="020B0503020204020204" pitchFamily="34" charset="-122"/>
                        </a:rPr>
                        <a:t>Xlock</a:t>
                      </a: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 A</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W(A)=160</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微软雅黑" panose="020B0503020204020204" pitchFamily="34" charset="-122"/>
                          <a:ea typeface="微软雅黑" panose="020B0503020204020204" pitchFamily="34" charset="-122"/>
                        </a:rPr>
                        <a:t>Xlock</a:t>
                      </a: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  C</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W(C)=250</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微软雅黑" panose="020B0503020204020204" pitchFamily="34" charset="-122"/>
                          <a:ea typeface="微软雅黑" panose="020B0503020204020204" pitchFamily="34" charset="-122"/>
                        </a:rPr>
                        <a:t>Slock</a:t>
                      </a: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  A</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微软雅黑" panose="020B0503020204020204" pitchFamily="34" charset="-122"/>
                          <a:ea typeface="微软雅黑" panose="020B0503020204020204" pitchFamily="34" charset="-122"/>
                        </a:rPr>
                        <a:t>Slock</a:t>
                      </a: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  B</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zh-CN"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等待</a:t>
                      </a:r>
                      <a:endParaRPr kumimoji="0" 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R(B)=1000</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zh-CN"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等待</a:t>
                      </a:r>
                      <a:endParaRPr kumimoji="0" 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微软雅黑" panose="020B0503020204020204" pitchFamily="34" charset="-122"/>
                          <a:ea typeface="微软雅黑" panose="020B0503020204020204" pitchFamily="34" charset="-122"/>
                        </a:rPr>
                        <a:t>Xlock</a:t>
                      </a: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 B</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zh-CN"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等待</a:t>
                      </a:r>
                      <a:endParaRPr kumimoji="0" 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W(B)=1100</a:t>
                      </a:r>
                      <a:endParaRPr kumimoji="0" lang="en-US" sz="18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 </a:t>
                      </a:r>
                      <a:r>
                        <a:rPr kumimoji="0" lang="zh-CN" alt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等待</a:t>
                      </a:r>
                      <a:endParaRPr kumimoji="0" lang="zh-CN" alt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Unlock  A</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zh-CN"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等待</a:t>
                      </a:r>
                      <a:endParaRPr kumimoji="0" 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R(A)=160</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微软雅黑" panose="020B0503020204020204" pitchFamily="34" charset="-122"/>
                          <a:ea typeface="微软雅黑" panose="020B0503020204020204" pitchFamily="34" charset="-122"/>
                        </a:rPr>
                        <a:t>Xlock</a:t>
                      </a: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  A</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Unlock  B</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W(A)=210</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Unlock  C </a:t>
                      </a:r>
                      <a:endParaRPr kumimoji="0" lang="en-US" sz="1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bl>
          </a:graphicData>
        </a:graphic>
      </p:graphicFrame>
      <p:sp>
        <p:nvSpPr>
          <p:cNvPr id="7" name="文本框 6"/>
          <p:cNvSpPr txBox="1"/>
          <p:nvPr/>
        </p:nvSpPr>
        <p:spPr>
          <a:xfrm>
            <a:off x="4861338" y="2931252"/>
            <a:ext cx="6914324" cy="430887"/>
          </a:xfrm>
          <a:prstGeom prst="rect">
            <a:avLst/>
          </a:prstGeom>
          <a:noFill/>
        </p:spPr>
        <p:txBody>
          <a:bodyPr wrap="square" rtlCol="0">
            <a:spAutoFit/>
          </a:bodyPr>
          <a:lstStyle/>
          <a:p>
            <a:pPr>
              <a:tabLst>
                <a:tab pos="990600" algn="l"/>
              </a:tabLst>
            </a:pPr>
            <a:r>
              <a:rPr lang="en-US" altLang="zh-CN" sz="2200" dirty="0">
                <a:solidFill>
                  <a:srgbClr val="0000FF"/>
                </a:solidFill>
                <a:latin typeface="微软雅黑" panose="020B0503020204020204" pitchFamily="34" charset="-122"/>
                <a:ea typeface="微软雅黑" panose="020B0503020204020204" pitchFamily="34" charset="-122"/>
              </a:rPr>
              <a:t>L1=R1(A)R2(C)W1(A)W2(C)R1(B)W1(B)R2(A)W2(A)</a:t>
            </a:r>
            <a:endParaRPr lang="zh-CN" altLang="en-US" sz="2200" dirty="0">
              <a:solidFill>
                <a:srgbClr val="0000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874038" y="4308884"/>
            <a:ext cx="6914323" cy="430887"/>
          </a:xfrm>
          <a:prstGeom prst="rect">
            <a:avLst/>
          </a:prstGeom>
          <a:noFill/>
        </p:spPr>
        <p:txBody>
          <a:bodyPr wrap="square" rtlCol="0">
            <a:spAutoFit/>
          </a:bodyPr>
          <a:lstStyle/>
          <a:p>
            <a:pPr>
              <a:tabLst>
                <a:tab pos="990600" algn="l"/>
              </a:tabLst>
            </a:pPr>
            <a:r>
              <a:rPr lang="en-US" altLang="zh-CN" sz="2200" dirty="0">
                <a:solidFill>
                  <a:srgbClr val="0000FF"/>
                </a:solidFill>
                <a:latin typeface="微软雅黑" panose="020B0503020204020204" pitchFamily="34" charset="-122"/>
                <a:ea typeface="微软雅黑" panose="020B0503020204020204" pitchFamily="34" charset="-122"/>
              </a:rPr>
              <a:t>L2=R1(A)W1(A)R1(B)W1(B)R2(C)W2(C)R2(A)W2(A)</a:t>
            </a:r>
            <a:endParaRPr lang="zh-CN" altLang="en-US" sz="2200" dirty="0">
              <a:solidFill>
                <a:srgbClr val="0000FF"/>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21F3DE83-B9C6-486D-8878-BDD965B240B2}"/>
              </a:ext>
            </a:extLst>
          </p:cNvPr>
          <p:cNvGrpSpPr/>
          <p:nvPr/>
        </p:nvGrpSpPr>
        <p:grpSpPr>
          <a:xfrm>
            <a:off x="3969027" y="2581282"/>
            <a:ext cx="990600" cy="800219"/>
            <a:chOff x="3969027" y="2581282"/>
            <a:chExt cx="990600" cy="800219"/>
          </a:xfrm>
        </p:grpSpPr>
        <p:sp>
          <p:nvSpPr>
            <p:cNvPr id="6" name="右箭头 5"/>
            <p:cNvSpPr/>
            <p:nvPr/>
          </p:nvSpPr>
          <p:spPr>
            <a:xfrm>
              <a:off x="4099338" y="2981392"/>
              <a:ext cx="762000" cy="400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文本框 9"/>
            <p:cNvSpPr txBox="1"/>
            <p:nvPr/>
          </p:nvSpPr>
          <p:spPr>
            <a:xfrm>
              <a:off x="3969027" y="2581282"/>
              <a:ext cx="990600" cy="400110"/>
            </a:xfrm>
            <a:prstGeom prst="rect">
              <a:avLst/>
            </a:prstGeom>
            <a:noFill/>
          </p:spPr>
          <p:txBody>
            <a:bodyPr wrap="square" rtlCol="0">
              <a:spAutoFit/>
            </a:bodyPr>
            <a:lstStyle/>
            <a:p>
              <a:pPr algn="ctr"/>
              <a:r>
                <a:rPr lang="zh-CN" altLang="en-US" sz="2000" dirty="0">
                  <a:solidFill>
                    <a:srgbClr val="FF0000"/>
                  </a:solidFill>
                  <a:latin typeface="微软雅黑" panose="020B0503020204020204" pitchFamily="34" charset="-122"/>
                  <a:ea typeface="微软雅黑" panose="020B0503020204020204" pitchFamily="34" charset="-122"/>
                </a:rPr>
                <a:t>调度</a:t>
              </a:r>
              <a:r>
                <a:rPr lang="en-US" altLang="zh-CN" sz="2000" dirty="0">
                  <a:solidFill>
                    <a:srgbClr val="FF0000"/>
                  </a:solidFill>
                  <a:latin typeface="微软雅黑" panose="020B0503020204020204" pitchFamily="34" charset="-122"/>
                  <a:ea typeface="微软雅黑" panose="020B0503020204020204" pitchFamily="34" charset="-122"/>
                </a:rPr>
                <a:t>L1</a:t>
              </a:r>
              <a:endParaRPr lang="zh-CN" altLang="en-US" sz="2000" dirty="0">
                <a:solidFill>
                  <a:srgbClr val="FF0000"/>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8153400" y="3506994"/>
            <a:ext cx="1155700" cy="838200"/>
            <a:chOff x="8305800" y="2315147"/>
            <a:chExt cx="1155700" cy="838200"/>
          </a:xfrm>
        </p:grpSpPr>
        <p:sp>
          <p:nvSpPr>
            <p:cNvPr id="9" name="下箭头 8"/>
            <p:cNvSpPr/>
            <p:nvPr/>
          </p:nvSpPr>
          <p:spPr>
            <a:xfrm>
              <a:off x="8305800" y="2315147"/>
              <a:ext cx="152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文本框 10"/>
            <p:cNvSpPr txBox="1"/>
            <p:nvPr/>
          </p:nvSpPr>
          <p:spPr>
            <a:xfrm>
              <a:off x="8470900" y="2449355"/>
              <a:ext cx="990600" cy="400110"/>
            </a:xfrm>
            <a:prstGeom prst="rect">
              <a:avLst/>
            </a:prstGeom>
            <a:noFill/>
          </p:spPr>
          <p:txBody>
            <a:bodyPr wrap="square" rtlCol="0">
              <a:spAutoFit/>
            </a:bodyPr>
            <a:lstStyle/>
            <a:p>
              <a:pPr algn="ctr"/>
              <a:r>
                <a:rPr lang="zh-CN" altLang="en-US" sz="2000" dirty="0">
                  <a:solidFill>
                    <a:srgbClr val="FF0000"/>
                  </a:solidFill>
                  <a:latin typeface="微软雅黑" panose="020B0503020204020204" pitchFamily="34" charset="-122"/>
                  <a:ea typeface="微软雅黑" panose="020B0503020204020204" pitchFamily="34" charset="-122"/>
                </a:rPr>
                <a:t>调度</a:t>
              </a:r>
              <a:r>
                <a:rPr lang="en-US" altLang="zh-CN" sz="2000" dirty="0">
                  <a:solidFill>
                    <a:srgbClr val="FF0000"/>
                  </a:solidFill>
                  <a:latin typeface="微软雅黑" panose="020B0503020204020204" pitchFamily="34" charset="-122"/>
                  <a:ea typeface="微软雅黑" panose="020B0503020204020204" pitchFamily="34" charset="-122"/>
                </a:rPr>
                <a:t>L2</a:t>
              </a:r>
              <a:endParaRPr lang="zh-CN" altLang="en-US" sz="2000" dirty="0">
                <a:solidFill>
                  <a:srgbClr val="FF0000"/>
                </a:solidFill>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4495799" y="198667"/>
            <a:ext cx="7086601" cy="2069284"/>
          </a:xfrm>
          <a:prstGeom prst="rect">
            <a:avLst/>
          </a:prstGeom>
          <a:noFill/>
          <a:ln w="3175">
            <a:solidFill>
              <a:schemeClr val="tx1"/>
            </a:solidFill>
          </a:ln>
        </p:spPr>
        <p:txBody>
          <a:bodyPr wrap="square" rtlCol="0">
            <a:spAutoFit/>
          </a:bodyPr>
          <a:lstStyle/>
          <a:p>
            <a:pPr marL="177800" indent="-177800">
              <a:lnSpc>
                <a:spcPct val="150000"/>
              </a:lnSpc>
              <a:buFont typeface="Arial" panose="020B0604020202020204" pitchFamily="34" charset="0"/>
              <a:buChar char="•"/>
            </a:pPr>
            <a:r>
              <a:rPr lang="zh-CN" altLang="en-US" sz="2400" dirty="0">
                <a:solidFill>
                  <a:srgbClr val="FF0000"/>
                </a:solidFill>
                <a:latin typeface="微软雅黑" panose="020B0503020204020204" pitchFamily="34" charset="-122"/>
                <a:ea typeface="微软雅黑" panose="020B0503020204020204" pitchFamily="34" charset="-122"/>
              </a:rPr>
              <a:t>事务</a:t>
            </a:r>
            <a:r>
              <a:rPr lang="en-US" altLang="zh-CN" sz="2400" dirty="0">
                <a:solidFill>
                  <a:srgbClr val="FF0000"/>
                </a:solidFill>
                <a:latin typeface="微软雅黑" panose="020B0503020204020204" pitchFamily="34" charset="-122"/>
                <a:ea typeface="微软雅黑" panose="020B0503020204020204" pitchFamily="34" charset="-122"/>
              </a:rPr>
              <a:t>T1</a:t>
            </a:r>
            <a:r>
              <a:rPr lang="zh-CN" altLang="en-US" sz="2400" dirty="0">
                <a:solidFill>
                  <a:srgbClr val="FF0000"/>
                </a:solidFill>
                <a:latin typeface="微软雅黑" panose="020B0503020204020204" pitchFamily="34" charset="-122"/>
                <a:ea typeface="微软雅黑" panose="020B0503020204020204" pitchFamily="34" charset="-122"/>
              </a:rPr>
              <a:t>的封锁序列</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gn="ctr">
              <a:lnSpc>
                <a:spcPct val="150000"/>
              </a:lnSpc>
            </a:pPr>
            <a:r>
              <a:rPr lang="en-US" altLang="zh-CN" sz="2000" dirty="0" err="1">
                <a:solidFill>
                  <a:srgbClr val="0000FF"/>
                </a:solidFill>
                <a:latin typeface="微软雅黑" panose="020B0503020204020204" pitchFamily="34" charset="-122"/>
                <a:ea typeface="微软雅黑" panose="020B0503020204020204" pitchFamily="34" charset="-122"/>
              </a:rPr>
              <a:t>Slock</a:t>
            </a:r>
            <a:r>
              <a:rPr lang="en-US" altLang="zh-CN" sz="2000" dirty="0">
                <a:solidFill>
                  <a:srgbClr val="0000FF"/>
                </a:solidFill>
                <a:latin typeface="微软雅黑" panose="020B0503020204020204" pitchFamily="34" charset="-122"/>
                <a:ea typeface="微软雅黑" panose="020B0503020204020204" pitchFamily="34" charset="-122"/>
              </a:rPr>
              <a:t> A   </a:t>
            </a:r>
            <a:r>
              <a:rPr lang="en-US" altLang="zh-CN" sz="2000" dirty="0" err="1">
                <a:solidFill>
                  <a:srgbClr val="0000FF"/>
                </a:solidFill>
                <a:latin typeface="微软雅黑" panose="020B0503020204020204" pitchFamily="34" charset="-122"/>
                <a:ea typeface="微软雅黑" panose="020B0503020204020204" pitchFamily="34" charset="-122"/>
              </a:rPr>
              <a:t>Xlock</a:t>
            </a:r>
            <a:r>
              <a:rPr lang="en-US" altLang="zh-CN" sz="2000" dirty="0">
                <a:solidFill>
                  <a:srgbClr val="0000FF"/>
                </a:solidFill>
                <a:latin typeface="微软雅黑" panose="020B0503020204020204" pitchFamily="34" charset="-122"/>
                <a:ea typeface="微软雅黑" panose="020B0503020204020204" pitchFamily="34" charset="-122"/>
              </a:rPr>
              <a:t> A   </a:t>
            </a:r>
            <a:r>
              <a:rPr lang="en-US" altLang="zh-CN" sz="2000" dirty="0" err="1">
                <a:solidFill>
                  <a:srgbClr val="0000FF"/>
                </a:solidFill>
                <a:latin typeface="微软雅黑" panose="020B0503020204020204" pitchFamily="34" charset="-122"/>
                <a:ea typeface="微软雅黑" panose="020B0503020204020204" pitchFamily="34" charset="-122"/>
              </a:rPr>
              <a:t>Slock</a:t>
            </a:r>
            <a:r>
              <a:rPr lang="en-US" altLang="zh-CN" sz="2000" dirty="0">
                <a:solidFill>
                  <a:srgbClr val="0000FF"/>
                </a:solidFill>
                <a:latin typeface="微软雅黑" panose="020B0503020204020204" pitchFamily="34" charset="-122"/>
                <a:ea typeface="微软雅黑" panose="020B0503020204020204" pitchFamily="34" charset="-122"/>
              </a:rPr>
              <a:t> B   </a:t>
            </a:r>
            <a:r>
              <a:rPr lang="en-US" altLang="zh-CN" sz="2000" dirty="0" err="1">
                <a:solidFill>
                  <a:srgbClr val="0000FF"/>
                </a:solidFill>
                <a:latin typeface="微软雅黑" panose="020B0503020204020204" pitchFamily="34" charset="-122"/>
                <a:ea typeface="微软雅黑" panose="020B0503020204020204" pitchFamily="34" charset="-122"/>
              </a:rPr>
              <a:t>Xlock</a:t>
            </a:r>
            <a:r>
              <a:rPr lang="en-US" altLang="zh-CN" sz="2000" dirty="0">
                <a:solidFill>
                  <a:srgbClr val="0000FF"/>
                </a:solidFill>
                <a:latin typeface="微软雅黑" panose="020B0503020204020204" pitchFamily="34" charset="-122"/>
                <a:ea typeface="微软雅黑" panose="020B0503020204020204" pitchFamily="34" charset="-122"/>
              </a:rPr>
              <a:t> B   Unlock A  Unlock B</a:t>
            </a:r>
            <a:endParaRPr lang="en-US" altLang="zh-CN" sz="2400" dirty="0">
              <a:solidFill>
                <a:srgbClr val="6600CC"/>
              </a:solidFill>
              <a:latin typeface="微软雅黑" panose="020B0503020204020204" pitchFamily="34" charset="-122"/>
              <a:ea typeface="微软雅黑" panose="020B0503020204020204" pitchFamily="34" charset="-122"/>
            </a:endParaRPr>
          </a:p>
          <a:p>
            <a:pPr marL="177800" indent="-177800">
              <a:lnSpc>
                <a:spcPct val="150000"/>
              </a:lnSpc>
              <a:buFont typeface="Arial" panose="020B0604020202020204" pitchFamily="34" charset="0"/>
              <a:buChar char="•"/>
            </a:pPr>
            <a:r>
              <a:rPr lang="zh-CN" altLang="en-US" sz="2400" dirty="0">
                <a:solidFill>
                  <a:srgbClr val="FF0000"/>
                </a:solidFill>
                <a:latin typeface="微软雅黑" panose="020B0503020204020204" pitchFamily="34" charset="-122"/>
                <a:ea typeface="微软雅黑" panose="020B0503020204020204" pitchFamily="34" charset="-122"/>
              </a:rPr>
              <a:t>事务</a:t>
            </a:r>
            <a:r>
              <a:rPr lang="en-US" altLang="zh-CN" sz="2400" dirty="0">
                <a:solidFill>
                  <a:srgbClr val="FF0000"/>
                </a:solidFill>
                <a:latin typeface="微软雅黑" panose="020B0503020204020204" pitchFamily="34" charset="-122"/>
                <a:ea typeface="微软雅黑" panose="020B0503020204020204" pitchFamily="34" charset="-122"/>
              </a:rPr>
              <a:t>T2</a:t>
            </a:r>
            <a:r>
              <a:rPr lang="zh-CN" altLang="en-US" sz="2400" dirty="0">
                <a:solidFill>
                  <a:srgbClr val="FF0000"/>
                </a:solidFill>
                <a:latin typeface="微软雅黑" panose="020B0503020204020204" pitchFamily="34" charset="-122"/>
                <a:ea typeface="微软雅黑" panose="020B0503020204020204" pitchFamily="34" charset="-122"/>
              </a:rPr>
              <a:t>的封锁序列</a:t>
            </a:r>
            <a:r>
              <a:rPr lang="zh-CN" altLang="en-US" sz="2400" dirty="0">
                <a:solidFill>
                  <a:srgbClr val="6600CC"/>
                </a:solidFill>
                <a:latin typeface="微软雅黑" panose="020B0503020204020204" pitchFamily="34" charset="-122"/>
                <a:ea typeface="微软雅黑" panose="020B0503020204020204" pitchFamily="34" charset="-122"/>
              </a:rPr>
              <a:t>：</a:t>
            </a:r>
            <a:endParaRPr lang="en-US" altLang="zh-CN" sz="2400" dirty="0">
              <a:solidFill>
                <a:srgbClr val="6600CC"/>
              </a:solidFill>
              <a:latin typeface="微软雅黑" panose="020B0503020204020204" pitchFamily="34" charset="-122"/>
              <a:ea typeface="微软雅黑" panose="020B0503020204020204" pitchFamily="34" charset="-122"/>
            </a:endParaRPr>
          </a:p>
          <a:p>
            <a:pPr algn="ctr">
              <a:lnSpc>
                <a:spcPct val="150000"/>
              </a:lnSpc>
            </a:pPr>
            <a:r>
              <a:rPr lang="en-US" altLang="zh-CN" sz="2000" dirty="0" err="1">
                <a:solidFill>
                  <a:srgbClr val="0000FF"/>
                </a:solidFill>
                <a:latin typeface="微软雅黑" panose="020B0503020204020204" pitchFamily="34" charset="-122"/>
                <a:ea typeface="微软雅黑" panose="020B0503020204020204" pitchFamily="34" charset="-122"/>
              </a:rPr>
              <a:t>Slock</a:t>
            </a:r>
            <a:r>
              <a:rPr lang="en-US" altLang="zh-CN" sz="2000" dirty="0">
                <a:solidFill>
                  <a:srgbClr val="0000FF"/>
                </a:solidFill>
                <a:latin typeface="微软雅黑" panose="020B0503020204020204" pitchFamily="34" charset="-122"/>
                <a:ea typeface="微软雅黑" panose="020B0503020204020204" pitchFamily="34" charset="-122"/>
              </a:rPr>
              <a:t> C   </a:t>
            </a:r>
            <a:r>
              <a:rPr lang="en-US" altLang="zh-CN" sz="2000" dirty="0" err="1">
                <a:solidFill>
                  <a:srgbClr val="0000FF"/>
                </a:solidFill>
                <a:latin typeface="微软雅黑" panose="020B0503020204020204" pitchFamily="34" charset="-122"/>
                <a:ea typeface="微软雅黑" panose="020B0503020204020204" pitchFamily="34" charset="-122"/>
              </a:rPr>
              <a:t>Xlock</a:t>
            </a:r>
            <a:r>
              <a:rPr lang="en-US" altLang="zh-CN" sz="2000" dirty="0">
                <a:solidFill>
                  <a:srgbClr val="0000FF"/>
                </a:solidFill>
                <a:latin typeface="微软雅黑" panose="020B0503020204020204" pitchFamily="34" charset="-122"/>
                <a:ea typeface="微软雅黑" panose="020B0503020204020204" pitchFamily="34" charset="-122"/>
              </a:rPr>
              <a:t> C   </a:t>
            </a:r>
            <a:r>
              <a:rPr lang="en-US" altLang="zh-CN" sz="2000" dirty="0" err="1">
                <a:solidFill>
                  <a:srgbClr val="0000FF"/>
                </a:solidFill>
                <a:latin typeface="微软雅黑" panose="020B0503020204020204" pitchFamily="34" charset="-122"/>
                <a:ea typeface="微软雅黑" panose="020B0503020204020204" pitchFamily="34" charset="-122"/>
              </a:rPr>
              <a:t>Slock</a:t>
            </a:r>
            <a:r>
              <a:rPr lang="en-US" altLang="zh-CN" sz="2000" dirty="0">
                <a:solidFill>
                  <a:srgbClr val="0000FF"/>
                </a:solidFill>
                <a:latin typeface="微软雅黑" panose="020B0503020204020204" pitchFamily="34" charset="-122"/>
                <a:ea typeface="微软雅黑" panose="020B0503020204020204" pitchFamily="34" charset="-122"/>
              </a:rPr>
              <a:t> A   </a:t>
            </a:r>
            <a:r>
              <a:rPr lang="en-US" altLang="zh-CN" sz="2000" dirty="0" err="1">
                <a:solidFill>
                  <a:srgbClr val="0000FF"/>
                </a:solidFill>
                <a:latin typeface="微软雅黑" panose="020B0503020204020204" pitchFamily="34" charset="-122"/>
                <a:ea typeface="微软雅黑" panose="020B0503020204020204" pitchFamily="34" charset="-122"/>
              </a:rPr>
              <a:t>Xlock</a:t>
            </a:r>
            <a:r>
              <a:rPr lang="en-US" altLang="zh-CN" sz="2000" dirty="0">
                <a:solidFill>
                  <a:srgbClr val="0000FF"/>
                </a:solidFill>
                <a:latin typeface="微软雅黑" panose="020B0503020204020204" pitchFamily="34" charset="-122"/>
                <a:ea typeface="微软雅黑" panose="020B0503020204020204" pitchFamily="34" charset="-122"/>
              </a:rPr>
              <a:t> A   Unlock C</a:t>
            </a:r>
          </a:p>
        </p:txBody>
      </p:sp>
      <p:sp>
        <p:nvSpPr>
          <p:cNvPr id="15" name="文本框 14"/>
          <p:cNvSpPr txBox="1"/>
          <p:nvPr/>
        </p:nvSpPr>
        <p:spPr>
          <a:xfrm>
            <a:off x="6953249" y="5377878"/>
            <a:ext cx="2603501" cy="523220"/>
          </a:xfrm>
          <a:prstGeom prst="rect">
            <a:avLst/>
          </a:prstGeom>
          <a:noFill/>
        </p:spPr>
        <p:txBody>
          <a:bodyPr wrap="square" rtlCol="0">
            <a:spAutoFit/>
          </a:bodyPr>
          <a:lstStyle/>
          <a:p>
            <a:pPr algn="ctr"/>
            <a:r>
              <a:rPr lang="zh-CN" altLang="en-US" sz="2800" dirty="0">
                <a:solidFill>
                  <a:srgbClr val="FF0000"/>
                </a:solidFill>
                <a:latin typeface="微软雅黑" panose="020B0503020204020204" pitchFamily="34" charset="-122"/>
                <a:ea typeface="微软雅黑" panose="020B0503020204020204" pitchFamily="34" charset="-122"/>
              </a:rPr>
              <a:t>可串行化调度</a:t>
            </a:r>
          </a:p>
        </p:txBody>
      </p:sp>
      <p:sp>
        <p:nvSpPr>
          <p:cNvPr id="16" name="上箭头 15"/>
          <p:cNvSpPr/>
          <p:nvPr/>
        </p:nvSpPr>
        <p:spPr>
          <a:xfrm>
            <a:off x="8178800" y="4855906"/>
            <a:ext cx="152400" cy="5219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3901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up)">
                                      <p:cBhvr>
                                        <p:cTn id="21" dur="500"/>
                                        <p:tgtEl>
                                          <p:spTgt spid="13"/>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down)">
                                      <p:cBhvr>
                                        <p:cTn id="29" dur="500"/>
                                        <p:tgtEl>
                                          <p:spTgt spid="15"/>
                                        </p:tgtEl>
                                      </p:cBhvr>
                                    </p:animEffect>
                                  </p:childTnLst>
                                </p:cTn>
                              </p:par>
                            </p:childTnLst>
                          </p:cTn>
                        </p:par>
                        <p:par>
                          <p:cTn id="30" fill="hold">
                            <p:stCondLst>
                              <p:cond delay="500"/>
                            </p:stCondLst>
                            <p:childTnLst>
                              <p:par>
                                <p:cTn id="31" presetID="22" presetClass="entr" presetSubtype="4"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animBg="1"/>
      <p:bldP spid="15" grpId="0"/>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37034C-003A-4805-9271-8416C166974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AAF86F2-AC82-4547-B269-29107F661934}"/>
              </a:ext>
            </a:extLst>
          </p:cNvPr>
          <p:cNvSpPr>
            <a:spLocks noGrp="1"/>
          </p:cNvSpPr>
          <p:nvPr>
            <p:ph idx="1"/>
          </p:nvPr>
        </p:nvSpPr>
        <p:spPr/>
        <p:txBody>
          <a:bodyPr/>
          <a:lstStyle/>
          <a:p>
            <a:r>
              <a:rPr lang="zh-CN" altLang="en-US">
                <a:solidFill>
                  <a:srgbClr val="FF0000"/>
                </a:solidFill>
              </a:rPr>
              <a:t>事务的并行执行</a:t>
            </a:r>
            <a:endParaRPr lang="en-US" altLang="zh-CN">
              <a:solidFill>
                <a:srgbClr val="FF0000"/>
              </a:solidFill>
            </a:endParaRPr>
          </a:p>
          <a:p>
            <a:pPr lvl="1"/>
            <a:r>
              <a:rPr lang="zh-CN" altLang="en-US">
                <a:solidFill>
                  <a:srgbClr val="0000CC"/>
                </a:solidFill>
              </a:rPr>
              <a:t>交叉并发方式</a:t>
            </a:r>
            <a:r>
              <a:rPr lang="en-US" altLang="zh-CN">
                <a:solidFill>
                  <a:srgbClr val="0000CC"/>
                </a:solidFill>
              </a:rPr>
              <a:t>(</a:t>
            </a:r>
            <a:r>
              <a:rPr lang="zh-CN" altLang="en-US"/>
              <a:t>单处理机系统</a:t>
            </a:r>
            <a:r>
              <a:rPr lang="en-US" altLang="zh-CN"/>
              <a:t>)</a:t>
            </a:r>
          </a:p>
          <a:p>
            <a:pPr lvl="2"/>
            <a:r>
              <a:rPr lang="zh-CN" altLang="en-US" sz="2000"/>
              <a:t>并行事务的并行操作轮流交叉运行</a:t>
            </a:r>
          </a:p>
          <a:p>
            <a:pPr lvl="2"/>
            <a:r>
              <a:rPr lang="zh-CN" altLang="en-US" sz="2000"/>
              <a:t>并行事务并没有真正地并行运行，但能够减少处理机</a:t>
            </a:r>
            <a:endParaRPr lang="en-US" altLang="zh-CN" sz="2000"/>
          </a:p>
          <a:p>
            <a:pPr marL="601500" lvl="2" indent="0">
              <a:buNone/>
            </a:pPr>
            <a:r>
              <a:rPr lang="en-US" altLang="zh-CN" sz="2000"/>
              <a:t>  </a:t>
            </a:r>
            <a:r>
              <a:rPr lang="zh-CN" altLang="en-US" sz="2000"/>
              <a:t>的空闲时间，提高系统的效率</a:t>
            </a:r>
            <a:endParaRPr lang="en-US" altLang="zh-CN" sz="2000"/>
          </a:p>
          <a:p>
            <a:pPr marL="622300" lvl="2" indent="0">
              <a:buNone/>
            </a:pPr>
            <a:endParaRPr lang="en-US" altLang="zh-CN" sz="1100"/>
          </a:p>
          <a:p>
            <a:pPr lvl="1"/>
            <a:r>
              <a:rPr lang="zh-CN" altLang="en-US">
                <a:solidFill>
                  <a:srgbClr val="0000CC"/>
                </a:solidFill>
              </a:rPr>
              <a:t>同时并发方式</a:t>
            </a:r>
            <a:r>
              <a:rPr lang="en-US" altLang="zh-CN">
                <a:solidFill>
                  <a:srgbClr val="0000CC"/>
                </a:solidFill>
              </a:rPr>
              <a:t>(</a:t>
            </a:r>
            <a:r>
              <a:rPr lang="zh-CN" altLang="en-US"/>
              <a:t>多处理机系统</a:t>
            </a:r>
            <a:r>
              <a:rPr lang="en-US" altLang="zh-CN"/>
              <a:t>)</a:t>
            </a:r>
            <a:endParaRPr lang="en-US" altLang="zh-CN">
              <a:solidFill>
                <a:srgbClr val="0000CC"/>
              </a:solidFill>
            </a:endParaRPr>
          </a:p>
          <a:p>
            <a:pPr lvl="2"/>
            <a:r>
              <a:rPr lang="zh-CN" altLang="en-US" sz="2000"/>
              <a:t>每个处理机可以运行一个事务，多个处理机可以同时运行多个事务，实现多个事务真正的并行运行</a:t>
            </a:r>
          </a:p>
          <a:p>
            <a:pPr lvl="2"/>
            <a:r>
              <a:rPr lang="zh-CN" altLang="en-US" sz="2000"/>
              <a:t>最理想的并发方式，但受制于硬件环境</a:t>
            </a:r>
            <a:endParaRPr lang="en-US" altLang="zh-CN" sz="2000"/>
          </a:p>
          <a:p>
            <a:pPr marL="622300" lvl="2" indent="0">
              <a:buNone/>
            </a:pPr>
            <a:endParaRPr lang="en-US" altLang="zh-CN" sz="900"/>
          </a:p>
          <a:p>
            <a:r>
              <a:rPr lang="zh-CN" altLang="en-US" sz="2800">
                <a:solidFill>
                  <a:srgbClr val="0000CC"/>
                </a:solidFill>
              </a:rPr>
              <a:t>本章讨论的数据库系统并发控制技术是以单处理机系统为基础的。 </a:t>
            </a:r>
          </a:p>
        </p:txBody>
      </p:sp>
      <p:sp>
        <p:nvSpPr>
          <p:cNvPr id="4" name="灯片编号占位符 3">
            <a:extLst>
              <a:ext uri="{FF2B5EF4-FFF2-40B4-BE49-F238E27FC236}">
                <a16:creationId xmlns:a16="http://schemas.microsoft.com/office/drawing/2014/main" id="{D08C92E2-9052-42A6-855A-E9151117697F}"/>
              </a:ext>
            </a:extLst>
          </p:cNvPr>
          <p:cNvSpPr>
            <a:spLocks noGrp="1"/>
          </p:cNvSpPr>
          <p:nvPr>
            <p:ph type="sldNum" sz="quarter" idx="12"/>
          </p:nvPr>
        </p:nvSpPr>
        <p:spPr/>
        <p:txBody>
          <a:bodyPr/>
          <a:lstStyle/>
          <a:p>
            <a:fld id="{E63F6D5D-9733-4D44-9C56-AEFEDD5A4BA7}" type="slidenum">
              <a:rPr lang="en-US" smtClean="0"/>
              <a:pPr/>
              <a:t>4</a:t>
            </a:fld>
            <a:endParaRPr lang="en-US" dirty="0"/>
          </a:p>
        </p:txBody>
      </p:sp>
      <p:pic>
        <p:nvPicPr>
          <p:cNvPr id="5" name="Picture 2">
            <a:extLst>
              <a:ext uri="{FF2B5EF4-FFF2-40B4-BE49-F238E27FC236}">
                <a16:creationId xmlns:a16="http://schemas.microsoft.com/office/drawing/2014/main" id="{751E7838-4216-4341-83B6-759A76C48E02}"/>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772400" y="1082233"/>
            <a:ext cx="2164916" cy="284331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799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399D8-749E-41A0-A745-CFDD76D1D29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25CA8E2-1A70-4E69-BE4F-6B78F5AE3E48}"/>
              </a:ext>
            </a:extLst>
          </p:cNvPr>
          <p:cNvSpPr>
            <a:spLocks noGrp="1"/>
          </p:cNvSpPr>
          <p:nvPr>
            <p:ph idx="1"/>
          </p:nvPr>
        </p:nvSpPr>
        <p:spPr/>
        <p:txBody>
          <a:bodyPr/>
          <a:lstStyle/>
          <a:p>
            <a:r>
              <a:rPr lang="zh-CN" altLang="en-US">
                <a:solidFill>
                  <a:srgbClr val="FF0000"/>
                </a:solidFill>
              </a:rPr>
              <a:t>两段锁协议与防止死锁的一次封锁法</a:t>
            </a:r>
            <a:endParaRPr lang="en-US" altLang="zh-CN">
              <a:solidFill>
                <a:srgbClr val="FF0000"/>
              </a:solidFill>
            </a:endParaRPr>
          </a:p>
          <a:p>
            <a:pPr lvl="1"/>
            <a:r>
              <a:rPr lang="zh-CN" altLang="en-US"/>
              <a:t>一次封锁法要求每个事务必须一次将所有要使用的数据全部加锁，否则就不能继续执行，因此一次封锁法遵守两段锁协议。</a:t>
            </a:r>
          </a:p>
          <a:p>
            <a:pPr lvl="1"/>
            <a:r>
              <a:rPr lang="zh-CN" altLang="en-US"/>
              <a:t>但是两段锁协议并不要求事务必须一次将所有要使用的数据全部加锁，因此遵守两段锁协议的事务可能发生死锁。</a:t>
            </a:r>
          </a:p>
          <a:p>
            <a:endParaRPr lang="zh-CN" altLang="en-US"/>
          </a:p>
        </p:txBody>
      </p:sp>
      <p:sp>
        <p:nvSpPr>
          <p:cNvPr id="4" name="灯片编号占位符 3">
            <a:extLst>
              <a:ext uri="{FF2B5EF4-FFF2-40B4-BE49-F238E27FC236}">
                <a16:creationId xmlns:a16="http://schemas.microsoft.com/office/drawing/2014/main" id="{2AE60649-3B86-4133-917B-94626AD09335}"/>
              </a:ext>
            </a:extLst>
          </p:cNvPr>
          <p:cNvSpPr>
            <a:spLocks noGrp="1"/>
          </p:cNvSpPr>
          <p:nvPr>
            <p:ph type="sldNum" sz="quarter" idx="12"/>
          </p:nvPr>
        </p:nvSpPr>
        <p:spPr/>
        <p:txBody>
          <a:bodyPr/>
          <a:lstStyle/>
          <a:p>
            <a:fld id="{E63F6D5D-9733-4D44-9C56-AEFEDD5A4BA7}" type="slidenum">
              <a:rPr lang="en-US" smtClean="0"/>
              <a:pPr/>
              <a:t>49</a:t>
            </a:fld>
            <a:endParaRPr lang="en-US" dirty="0"/>
          </a:p>
        </p:txBody>
      </p:sp>
      <p:graphicFrame>
        <p:nvGraphicFramePr>
          <p:cNvPr id="5" name="表格 4">
            <a:extLst>
              <a:ext uri="{FF2B5EF4-FFF2-40B4-BE49-F238E27FC236}">
                <a16:creationId xmlns:a16="http://schemas.microsoft.com/office/drawing/2014/main" id="{56B6B83D-68B0-4E6E-9E78-5ECDECD6C3AF}"/>
              </a:ext>
            </a:extLst>
          </p:cNvPr>
          <p:cNvGraphicFramePr>
            <a:graphicFrameLocks noGrp="1"/>
          </p:cNvGraphicFramePr>
          <p:nvPr>
            <p:extLst>
              <p:ext uri="{D42A27DB-BD31-4B8C-83A1-F6EECF244321}">
                <p14:modId xmlns:p14="http://schemas.microsoft.com/office/powerpoint/2010/main" val="408653053"/>
              </p:ext>
            </p:extLst>
          </p:nvPr>
        </p:nvGraphicFramePr>
        <p:xfrm>
          <a:off x="3274652" y="3469475"/>
          <a:ext cx="3124200" cy="2925632"/>
        </p:xfrm>
        <a:graphic>
          <a:graphicData uri="http://schemas.openxmlformats.org/drawingml/2006/table">
            <a:tbl>
              <a:tblPr firstRow="1" bandRow="1">
                <a:tableStyleId>{5940675A-B579-460E-94D1-54222C63F5DA}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294311">
                <a:tc>
                  <a:txBody>
                    <a:bodyPr/>
                    <a:lstStyle/>
                    <a:p>
                      <a:pPr algn="ctr"/>
                      <a:r>
                        <a:rPr lang="zh-CN" altLang="en-US" sz="1800" dirty="0">
                          <a:solidFill>
                            <a:srgbClr val="0000FF"/>
                          </a:solidFill>
                          <a:latin typeface="微软雅黑" panose="020B0503020204020204" pitchFamily="34" charset="-122"/>
                          <a:ea typeface="微软雅黑" panose="020B0503020204020204" pitchFamily="34" charset="-122"/>
                        </a:rPr>
                        <a:t>事务</a:t>
                      </a:r>
                      <a:r>
                        <a:rPr lang="en-US" altLang="zh-CN" sz="1800" dirty="0">
                          <a:solidFill>
                            <a:srgbClr val="0000FF"/>
                          </a:solidFill>
                          <a:latin typeface="微软雅黑" panose="020B0503020204020204" pitchFamily="34" charset="-122"/>
                          <a:ea typeface="微软雅黑" panose="020B0503020204020204" pitchFamily="34" charset="-122"/>
                        </a:rPr>
                        <a:t>T</a:t>
                      </a:r>
                      <a:r>
                        <a:rPr lang="en-US" altLang="zh-CN" sz="1800" baseline="-25000" dirty="0">
                          <a:solidFill>
                            <a:srgbClr val="0000FF"/>
                          </a:solidFill>
                          <a:latin typeface="微软雅黑" panose="020B0503020204020204" pitchFamily="34" charset="-122"/>
                          <a:ea typeface="微软雅黑" panose="020B0503020204020204" pitchFamily="34" charset="-122"/>
                        </a:rPr>
                        <a:t>1</a:t>
                      </a:r>
                      <a:endParaRPr lang="zh-CN" altLang="en-US" sz="1800" b="1" baseline="-25000"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dirty="0">
                          <a:solidFill>
                            <a:srgbClr val="0000FF"/>
                          </a:solidFill>
                          <a:latin typeface="微软雅黑" panose="020B0503020204020204" pitchFamily="34" charset="-122"/>
                          <a:ea typeface="微软雅黑" panose="020B0503020204020204" pitchFamily="34" charset="-122"/>
                        </a:rPr>
                        <a:t>事务</a:t>
                      </a:r>
                      <a:r>
                        <a:rPr lang="en-US" altLang="zh-CN" sz="1800" dirty="0">
                          <a:solidFill>
                            <a:srgbClr val="0000FF"/>
                          </a:solidFill>
                          <a:latin typeface="微软雅黑" panose="020B0503020204020204" pitchFamily="34" charset="-122"/>
                          <a:ea typeface="微软雅黑" panose="020B0503020204020204" pitchFamily="34" charset="-122"/>
                        </a:rPr>
                        <a:t>T</a:t>
                      </a:r>
                      <a:r>
                        <a:rPr lang="en-US" altLang="zh-CN" sz="1800" baseline="-25000" dirty="0">
                          <a:solidFill>
                            <a:srgbClr val="0000FF"/>
                          </a:solidFill>
                          <a:latin typeface="微软雅黑" panose="020B0503020204020204" pitchFamily="34" charset="-122"/>
                          <a:ea typeface="微软雅黑" panose="020B0503020204020204" pitchFamily="34" charset="-122"/>
                        </a:rPr>
                        <a:t>2</a:t>
                      </a:r>
                      <a:endParaRPr lang="zh-CN" altLang="en-US" sz="1800" b="1" baseline="-25000"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4311">
                <a:tc>
                  <a:txBody>
                    <a:bodyPr/>
                    <a:lstStyle/>
                    <a:p>
                      <a:pPr algn="ctr"/>
                      <a:r>
                        <a:rPr lang="en-US" altLang="zh-CN" sz="1800" dirty="0" err="1">
                          <a:solidFill>
                            <a:srgbClr val="0000FF"/>
                          </a:solidFill>
                          <a:latin typeface="微软雅黑" panose="020B0503020204020204" pitchFamily="34" charset="-122"/>
                          <a:ea typeface="微软雅黑" panose="020B0503020204020204" pitchFamily="34" charset="-122"/>
                        </a:rPr>
                        <a:t>Slock</a:t>
                      </a:r>
                      <a:r>
                        <a:rPr lang="en-US" altLang="zh-CN" sz="1800" dirty="0">
                          <a:solidFill>
                            <a:srgbClr val="0000FF"/>
                          </a:solidFill>
                          <a:latin typeface="微软雅黑" panose="020B0503020204020204" pitchFamily="34" charset="-122"/>
                          <a:ea typeface="微软雅黑" panose="020B0503020204020204" pitchFamily="34" charset="-122"/>
                        </a:rPr>
                        <a:t> B</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CN" altLang="en-US" sz="18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311">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R(B)=2</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8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311">
                <a:tc>
                  <a:txBody>
                    <a:bodyPr/>
                    <a:lstStyle/>
                    <a:p>
                      <a:pPr algn="ctr"/>
                      <a:endParaRPr lang="zh-CN" altLang="en-US" sz="18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800" dirty="0" err="1">
                          <a:solidFill>
                            <a:srgbClr val="0000FF"/>
                          </a:solidFill>
                          <a:latin typeface="微软雅黑" panose="020B0503020204020204" pitchFamily="34" charset="-122"/>
                          <a:ea typeface="微软雅黑" panose="020B0503020204020204" pitchFamily="34" charset="-122"/>
                        </a:rPr>
                        <a:t>Slock</a:t>
                      </a:r>
                      <a:r>
                        <a:rPr lang="en-US" altLang="zh-CN" sz="1800" dirty="0">
                          <a:solidFill>
                            <a:srgbClr val="0000FF"/>
                          </a:solidFill>
                          <a:latin typeface="微软雅黑" panose="020B0503020204020204" pitchFamily="34" charset="-122"/>
                          <a:ea typeface="微软雅黑" panose="020B0503020204020204" pitchFamily="34" charset="-122"/>
                        </a:rPr>
                        <a:t> A</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311">
                <a:tc>
                  <a:txBody>
                    <a:bodyPr/>
                    <a:lstStyle/>
                    <a:p>
                      <a:pPr algn="ctr"/>
                      <a:endParaRPr lang="zh-CN" altLang="en-US" sz="1800" b="1">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R(A)=2</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4311">
                <a:tc>
                  <a:txBody>
                    <a:bodyPr/>
                    <a:lstStyle/>
                    <a:p>
                      <a:pPr algn="ctr"/>
                      <a:r>
                        <a:rPr lang="en-US" altLang="zh-CN" sz="1800" dirty="0" err="1">
                          <a:solidFill>
                            <a:srgbClr val="0000FF"/>
                          </a:solidFill>
                          <a:latin typeface="微软雅黑" panose="020B0503020204020204" pitchFamily="34" charset="-122"/>
                          <a:ea typeface="微软雅黑" panose="020B0503020204020204" pitchFamily="34" charset="-122"/>
                        </a:rPr>
                        <a:t>Xlock</a:t>
                      </a:r>
                      <a:r>
                        <a:rPr lang="en-US" altLang="zh-CN" sz="1800" baseline="0" dirty="0">
                          <a:solidFill>
                            <a:srgbClr val="0000FF"/>
                          </a:solidFill>
                          <a:latin typeface="微软雅黑" panose="020B0503020204020204" pitchFamily="34" charset="-122"/>
                          <a:ea typeface="微软雅黑" panose="020B0503020204020204" pitchFamily="34" charset="-122"/>
                        </a:rPr>
                        <a:t> A</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8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4311">
                <a:tc>
                  <a:txBody>
                    <a:bodyPr/>
                    <a:lstStyle/>
                    <a:p>
                      <a:pPr algn="ctr"/>
                      <a:r>
                        <a:rPr lang="zh-CN" altLang="en-US" sz="1800" dirty="0">
                          <a:solidFill>
                            <a:srgbClr val="0000FF"/>
                          </a:solidFill>
                          <a:latin typeface="微软雅黑" panose="020B0503020204020204" pitchFamily="34" charset="-122"/>
                          <a:ea typeface="微软雅黑" panose="020B0503020204020204" pitchFamily="34" charset="-122"/>
                        </a:rPr>
                        <a:t>等待</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800" dirty="0" err="1">
                          <a:solidFill>
                            <a:srgbClr val="0000FF"/>
                          </a:solidFill>
                          <a:latin typeface="微软雅黑" panose="020B0503020204020204" pitchFamily="34" charset="-122"/>
                          <a:ea typeface="微软雅黑" panose="020B0503020204020204" pitchFamily="34" charset="-122"/>
                        </a:rPr>
                        <a:t>Xlock</a:t>
                      </a:r>
                      <a:r>
                        <a:rPr lang="en-US" altLang="zh-CN" sz="1800" baseline="0" dirty="0">
                          <a:solidFill>
                            <a:srgbClr val="0000FF"/>
                          </a:solidFill>
                          <a:latin typeface="微软雅黑" panose="020B0503020204020204" pitchFamily="34" charset="-122"/>
                          <a:ea typeface="微软雅黑" panose="020B0503020204020204" pitchFamily="34" charset="-122"/>
                        </a:rPr>
                        <a:t> A</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4311">
                <a:tc>
                  <a:txBody>
                    <a:bodyPr/>
                    <a:lstStyle/>
                    <a:p>
                      <a:pPr algn="ctr"/>
                      <a:r>
                        <a:rPr lang="zh-CN" altLang="en-US" sz="1800" dirty="0">
                          <a:solidFill>
                            <a:srgbClr val="0000FF"/>
                          </a:solidFill>
                          <a:latin typeface="微软雅黑" panose="020B0503020204020204" pitchFamily="34" charset="-122"/>
                          <a:ea typeface="微软雅黑" panose="020B0503020204020204" pitchFamily="34" charset="-122"/>
                        </a:rPr>
                        <a:t>等待</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dirty="0">
                          <a:solidFill>
                            <a:srgbClr val="0000FF"/>
                          </a:solidFill>
                          <a:latin typeface="微软雅黑" panose="020B0503020204020204" pitchFamily="34" charset="-122"/>
                          <a:ea typeface="微软雅黑" panose="020B0503020204020204" pitchFamily="34" charset="-122"/>
                        </a:rPr>
                        <a:t>等待</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6" name="左箭头 5">
            <a:extLst>
              <a:ext uri="{FF2B5EF4-FFF2-40B4-BE49-F238E27FC236}">
                <a16:creationId xmlns:a16="http://schemas.microsoft.com/office/drawing/2014/main" id="{064883E5-EA79-4CFD-9FE2-22F161213526}"/>
              </a:ext>
            </a:extLst>
          </p:cNvPr>
          <p:cNvSpPr/>
          <p:nvPr/>
        </p:nvSpPr>
        <p:spPr>
          <a:xfrm rot="20485981" flipV="1">
            <a:off x="6465833" y="4286736"/>
            <a:ext cx="676860" cy="5521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5202935-EB64-47F2-96A8-7BF77C0B7A05}"/>
              </a:ext>
            </a:extLst>
          </p:cNvPr>
          <p:cNvSpPr txBox="1"/>
          <p:nvPr/>
        </p:nvSpPr>
        <p:spPr>
          <a:xfrm>
            <a:off x="7096545" y="3931734"/>
            <a:ext cx="1723570" cy="523220"/>
          </a:xfrm>
          <a:prstGeom prst="rect">
            <a:avLst/>
          </a:prstGeom>
          <a:noFill/>
        </p:spPr>
        <p:txBody>
          <a:bodyPr wrap="square" rtlCol="0">
            <a:spAutoFit/>
          </a:bodyPr>
          <a:lstStyle/>
          <a:p>
            <a:pPr algn="ctr"/>
            <a:r>
              <a:rPr lang="zh-CN" altLang="en-US" sz="2800" dirty="0">
                <a:solidFill>
                  <a:srgbClr val="FF0000"/>
                </a:solidFill>
                <a:latin typeface="微软雅黑" panose="020B0503020204020204" pitchFamily="34" charset="-122"/>
                <a:ea typeface="微软雅黑" panose="020B0503020204020204" pitchFamily="34" charset="-122"/>
              </a:rPr>
              <a:t>发生死锁</a:t>
            </a:r>
          </a:p>
        </p:txBody>
      </p:sp>
    </p:spTree>
    <p:extLst>
      <p:ext uri="{BB962C8B-B14F-4D97-AF65-F5344CB8AC3E}">
        <p14:creationId xmlns:p14="http://schemas.microsoft.com/office/powerpoint/2010/main" val="42105017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9D13A-CA3B-46E6-AF35-85DAD60A0690}"/>
              </a:ext>
            </a:extLst>
          </p:cNvPr>
          <p:cNvSpPr>
            <a:spLocks noGrp="1"/>
          </p:cNvSpPr>
          <p:nvPr>
            <p:ph type="title"/>
          </p:nvPr>
        </p:nvSpPr>
        <p:spPr/>
        <p:txBody>
          <a:bodyPr/>
          <a:lstStyle/>
          <a:p>
            <a:r>
              <a:rPr lang="zh-CN" altLang="en-US"/>
              <a:t>可串行化调度小结</a:t>
            </a:r>
          </a:p>
        </p:txBody>
      </p:sp>
      <p:sp>
        <p:nvSpPr>
          <p:cNvPr id="3" name="内容占位符 2">
            <a:extLst>
              <a:ext uri="{FF2B5EF4-FFF2-40B4-BE49-F238E27FC236}">
                <a16:creationId xmlns:a16="http://schemas.microsoft.com/office/drawing/2014/main" id="{57BD24E6-35F0-49B1-A80D-FCF043E0D891}"/>
              </a:ext>
            </a:extLst>
          </p:cNvPr>
          <p:cNvSpPr>
            <a:spLocks noGrp="1"/>
          </p:cNvSpPr>
          <p:nvPr>
            <p:ph idx="1"/>
          </p:nvPr>
        </p:nvSpPr>
        <p:spPr/>
        <p:txBody>
          <a:bodyPr>
            <a:normAutofit/>
          </a:bodyPr>
          <a:lstStyle/>
          <a:p>
            <a:r>
              <a:rPr lang="zh-CN" altLang="en-US" sz="2800">
                <a:solidFill>
                  <a:srgbClr val="0000FF"/>
                </a:solidFill>
              </a:rPr>
              <a:t>正确的调度 </a:t>
            </a:r>
            <a:r>
              <a:rPr lang="zh-CN" altLang="en-US" sz="2800">
                <a:solidFill>
                  <a:srgbClr val="0000FF"/>
                </a:solidFill>
                <a:latin typeface="Cambria Math" panose="02040503050406030204" pitchFamily="18" charset="0"/>
              </a:rPr>
              <a:t>⇔ </a:t>
            </a:r>
            <a:r>
              <a:rPr lang="zh-CN" altLang="en-US" sz="2800">
                <a:solidFill>
                  <a:srgbClr val="0000FF"/>
                </a:solidFill>
              </a:rPr>
              <a:t>可串行化调度（</a:t>
            </a:r>
            <a:r>
              <a:rPr lang="zh-CN" altLang="en-US" sz="2800">
                <a:solidFill>
                  <a:srgbClr val="FF0000"/>
                </a:solidFill>
              </a:rPr>
              <a:t>正确的调度 </a:t>
            </a:r>
            <a:r>
              <a:rPr lang="zh-CN" altLang="en-US" sz="2800">
                <a:solidFill>
                  <a:srgbClr val="FF0000"/>
                </a:solidFill>
                <a:latin typeface="Cambria Math" panose="02040503050406030204" pitchFamily="18" charset="0"/>
              </a:rPr>
              <a:t>⇔ </a:t>
            </a:r>
            <a:r>
              <a:rPr lang="zh-CN" altLang="en-US" sz="2800">
                <a:solidFill>
                  <a:srgbClr val="FF0000"/>
                </a:solidFill>
              </a:rPr>
              <a:t>串行调度 正确吗？</a:t>
            </a:r>
            <a:r>
              <a:rPr lang="zh-CN" altLang="en-US" sz="2800">
                <a:solidFill>
                  <a:srgbClr val="0000FF"/>
                </a:solidFill>
              </a:rPr>
              <a:t>）</a:t>
            </a:r>
            <a:endParaRPr lang="en-US" altLang="zh-CN" sz="2800">
              <a:solidFill>
                <a:srgbClr val="0000FF"/>
              </a:solidFill>
            </a:endParaRPr>
          </a:p>
          <a:p>
            <a:pPr marL="0" indent="0">
              <a:buNone/>
            </a:pPr>
            <a:endParaRPr lang="en-US" altLang="zh-CN" sz="800"/>
          </a:p>
          <a:p>
            <a:r>
              <a:rPr lang="zh-CN" altLang="en-US" sz="2800"/>
              <a:t>两类可串行化调度的</a:t>
            </a:r>
            <a:r>
              <a:rPr lang="zh-CN" altLang="en-US" sz="2800">
                <a:solidFill>
                  <a:srgbClr val="FF0000"/>
                </a:solidFill>
              </a:rPr>
              <a:t>充分非必要条件</a:t>
            </a:r>
            <a:endParaRPr lang="en-US" altLang="zh-CN" sz="2800">
              <a:solidFill>
                <a:srgbClr val="FF0000"/>
              </a:solidFill>
            </a:endParaRPr>
          </a:p>
          <a:p>
            <a:pPr lvl="2"/>
            <a:r>
              <a:rPr lang="zh-CN" altLang="en-US" sz="2000">
                <a:solidFill>
                  <a:srgbClr val="0000FF"/>
                </a:solidFill>
              </a:rPr>
              <a:t>冲突可串行化调度</a:t>
            </a:r>
            <a:endParaRPr lang="en-US" altLang="zh-CN" sz="2000">
              <a:solidFill>
                <a:srgbClr val="0000FF"/>
              </a:solidFill>
            </a:endParaRPr>
          </a:p>
          <a:p>
            <a:pPr lvl="2"/>
            <a:r>
              <a:rPr lang="zh-CN" altLang="en-US" sz="2000">
                <a:solidFill>
                  <a:srgbClr val="0000FF"/>
                </a:solidFill>
              </a:rPr>
              <a:t>遵守两段锁协议的调度</a:t>
            </a:r>
            <a:endParaRPr lang="en-US" altLang="zh-CN" sz="2000">
              <a:solidFill>
                <a:srgbClr val="0000FF"/>
              </a:solidFill>
            </a:endParaRPr>
          </a:p>
          <a:p>
            <a:pPr marL="357187" lvl="1" indent="0">
              <a:buNone/>
            </a:pPr>
            <a:endParaRPr lang="en-US" altLang="zh-CN" sz="800">
              <a:solidFill>
                <a:srgbClr val="0000FF"/>
              </a:solidFill>
            </a:endParaRPr>
          </a:p>
          <a:p>
            <a:r>
              <a:rPr lang="zh-CN" altLang="en-US" sz="2800">
                <a:solidFill>
                  <a:srgbClr val="0000FF"/>
                </a:solidFill>
              </a:rPr>
              <a:t>判定冲突可串行化调度的方法</a:t>
            </a:r>
            <a:endParaRPr lang="en-US" altLang="zh-CN" sz="2800">
              <a:solidFill>
                <a:srgbClr val="0000FF"/>
              </a:solidFill>
            </a:endParaRPr>
          </a:p>
          <a:p>
            <a:pPr lvl="2"/>
            <a:r>
              <a:rPr lang="zh-CN" altLang="en-US" sz="2000">
                <a:solidFill>
                  <a:srgbClr val="FF0000"/>
                </a:solidFill>
              </a:rPr>
              <a:t>优先图算法</a:t>
            </a:r>
            <a:endParaRPr lang="en-US" altLang="zh-CN" sz="2000">
              <a:solidFill>
                <a:srgbClr val="FF0000"/>
              </a:solidFill>
            </a:endParaRPr>
          </a:p>
          <a:p>
            <a:pPr lvl="2"/>
            <a:r>
              <a:rPr lang="zh-CN" altLang="en-US" sz="2000"/>
              <a:t>利用该算法可以很容易地构造冲突可串行化调度的例子</a:t>
            </a:r>
            <a:endParaRPr lang="en-US" altLang="zh-CN" sz="2000"/>
          </a:p>
          <a:p>
            <a:pPr marL="357187" lvl="1" indent="0">
              <a:buNone/>
            </a:pPr>
            <a:endParaRPr lang="en-US" altLang="zh-CN" sz="800"/>
          </a:p>
          <a:p>
            <a:r>
              <a:rPr lang="zh-CN" altLang="en-US" sz="2800">
                <a:solidFill>
                  <a:srgbClr val="0000FF"/>
                </a:solidFill>
              </a:rPr>
              <a:t>遵守两段锁协议可能发生死锁。</a:t>
            </a:r>
          </a:p>
        </p:txBody>
      </p:sp>
      <p:sp>
        <p:nvSpPr>
          <p:cNvPr id="4" name="灯片编号占位符 3">
            <a:extLst>
              <a:ext uri="{FF2B5EF4-FFF2-40B4-BE49-F238E27FC236}">
                <a16:creationId xmlns:a16="http://schemas.microsoft.com/office/drawing/2014/main" id="{81D5E185-6DD7-4F23-A8D5-C1D4EF5FB23B}"/>
              </a:ext>
            </a:extLst>
          </p:cNvPr>
          <p:cNvSpPr>
            <a:spLocks noGrp="1"/>
          </p:cNvSpPr>
          <p:nvPr>
            <p:ph type="sldNum" sz="quarter" idx="12"/>
          </p:nvPr>
        </p:nvSpPr>
        <p:spPr/>
        <p:txBody>
          <a:bodyPr/>
          <a:lstStyle/>
          <a:p>
            <a:fld id="{E63F6D5D-9733-4D44-9C56-AEFEDD5A4BA7}" type="slidenum">
              <a:rPr lang="en-US" smtClean="0"/>
              <a:pPr/>
              <a:t>50</a:t>
            </a:fld>
            <a:endParaRPr lang="en-US" dirty="0"/>
          </a:p>
        </p:txBody>
      </p:sp>
    </p:spTree>
    <p:extLst>
      <p:ext uri="{BB962C8B-B14F-4D97-AF65-F5344CB8AC3E}">
        <p14:creationId xmlns:p14="http://schemas.microsoft.com/office/powerpoint/2010/main" val="21234986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7B580-69C0-4E02-A727-E5C8B8AE9BA5}"/>
              </a:ext>
            </a:extLst>
          </p:cNvPr>
          <p:cNvSpPr>
            <a:spLocks noGrp="1"/>
          </p:cNvSpPr>
          <p:nvPr>
            <p:ph type="title"/>
          </p:nvPr>
        </p:nvSpPr>
        <p:spPr/>
        <p:txBody>
          <a:bodyPr/>
          <a:lstStyle/>
          <a:p>
            <a:r>
              <a:rPr lang="en-US" altLang="zh-CN"/>
              <a:t>openGauss</a:t>
            </a:r>
            <a:r>
              <a:rPr lang="zh-CN" altLang="en-US"/>
              <a:t>的并发控制</a:t>
            </a:r>
          </a:p>
        </p:txBody>
      </p:sp>
      <p:sp>
        <p:nvSpPr>
          <p:cNvPr id="3" name="内容占位符 2">
            <a:extLst>
              <a:ext uri="{FF2B5EF4-FFF2-40B4-BE49-F238E27FC236}">
                <a16:creationId xmlns:a16="http://schemas.microsoft.com/office/drawing/2014/main" id="{5B6ACE26-B328-4590-89E3-0D63641D4A17}"/>
              </a:ext>
            </a:extLst>
          </p:cNvPr>
          <p:cNvSpPr>
            <a:spLocks noGrp="1"/>
          </p:cNvSpPr>
          <p:nvPr>
            <p:ph idx="1"/>
          </p:nvPr>
        </p:nvSpPr>
        <p:spPr/>
        <p:txBody>
          <a:bodyPr/>
          <a:lstStyle/>
          <a:p>
            <a:r>
              <a:rPr lang="zh-CN" altLang="en-US">
                <a:solidFill>
                  <a:srgbClr val="FF0000"/>
                </a:solidFill>
              </a:rPr>
              <a:t>官网：</a:t>
            </a:r>
            <a:endParaRPr lang="en-US" altLang="zh-CN">
              <a:solidFill>
                <a:srgbClr val="FF0000"/>
              </a:solidFill>
            </a:endParaRPr>
          </a:p>
          <a:p>
            <a:pPr lvl="1"/>
            <a:r>
              <a:rPr lang="en-US" altLang="zh-CN"/>
              <a:t>MOT</a:t>
            </a:r>
            <a:r>
              <a:rPr lang="zh-CN" altLang="en-US"/>
              <a:t>乐观并发控制</a:t>
            </a:r>
            <a:endParaRPr lang="en-US" altLang="zh-CN"/>
          </a:p>
          <a:p>
            <a:pPr marL="289225" lvl="1" indent="0">
              <a:buNone/>
            </a:pPr>
            <a:r>
              <a:rPr lang="en-US" altLang="zh-CN" sz="1100">
                <a:hlinkClick r:id="rId2"/>
              </a:rPr>
              <a:t>https://www.opengauss.org/zh/docs/3.0.0/docs/Developerguide/MOT%E4%B9%90%E8%A7%82%E5%B9%B6%E5%8F%91%E6%8E%A7%E5%88%B6.html</a:t>
            </a:r>
            <a:endParaRPr lang="en-US" altLang="zh-CN" sz="1100"/>
          </a:p>
          <a:p>
            <a:pPr lvl="1"/>
            <a:endParaRPr lang="en-US" altLang="zh-CN" sz="1200"/>
          </a:p>
          <a:p>
            <a:pPr lvl="1"/>
            <a:r>
              <a:rPr lang="zh-CN" altLang="en-US"/>
              <a:t>锁</a:t>
            </a:r>
            <a:endParaRPr lang="en-US" altLang="zh-CN"/>
          </a:p>
          <a:p>
            <a:pPr marL="289225" lvl="1" indent="0">
              <a:buNone/>
            </a:pPr>
            <a:r>
              <a:rPr lang="en-US" altLang="zh-CN" sz="1400">
                <a:hlinkClick r:id="rId3"/>
              </a:rPr>
              <a:t>https://www.opengauss.org/zh/docs/3.0.0/docs/BriefTutorial/%E9%94%81.html</a:t>
            </a:r>
            <a:endParaRPr lang="en-US" altLang="zh-CN" sz="1400"/>
          </a:p>
          <a:p>
            <a:pPr marL="289225" lvl="1" indent="0">
              <a:buNone/>
            </a:pPr>
            <a:endParaRPr lang="en-US" altLang="zh-CN"/>
          </a:p>
          <a:p>
            <a:pPr lvl="1"/>
            <a:endParaRPr lang="zh-CN" altLang="en-US"/>
          </a:p>
        </p:txBody>
      </p:sp>
      <p:sp>
        <p:nvSpPr>
          <p:cNvPr id="4" name="灯片编号占位符 3">
            <a:extLst>
              <a:ext uri="{FF2B5EF4-FFF2-40B4-BE49-F238E27FC236}">
                <a16:creationId xmlns:a16="http://schemas.microsoft.com/office/drawing/2014/main" id="{A25805CE-3413-48D7-AD1C-39B50A19017E}"/>
              </a:ext>
            </a:extLst>
          </p:cNvPr>
          <p:cNvSpPr>
            <a:spLocks noGrp="1"/>
          </p:cNvSpPr>
          <p:nvPr>
            <p:ph type="sldNum" sz="quarter" idx="12"/>
          </p:nvPr>
        </p:nvSpPr>
        <p:spPr/>
        <p:txBody>
          <a:bodyPr/>
          <a:lstStyle/>
          <a:p>
            <a:fld id="{E63F6D5D-9733-4D44-9C56-AEFEDD5A4BA7}" type="slidenum">
              <a:rPr lang="en-US" smtClean="0"/>
              <a:pPr/>
              <a:t>51</a:t>
            </a:fld>
            <a:endParaRPr lang="en-US" dirty="0"/>
          </a:p>
        </p:txBody>
      </p:sp>
    </p:spTree>
    <p:extLst>
      <p:ext uri="{BB962C8B-B14F-4D97-AF65-F5344CB8AC3E}">
        <p14:creationId xmlns:p14="http://schemas.microsoft.com/office/powerpoint/2010/main" val="38612744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84995-ADAC-4521-9122-C6038053C874}"/>
              </a:ext>
            </a:extLst>
          </p:cNvPr>
          <p:cNvSpPr>
            <a:spLocks noGrp="1"/>
          </p:cNvSpPr>
          <p:nvPr>
            <p:ph type="title"/>
          </p:nvPr>
        </p:nvSpPr>
        <p:spPr/>
        <p:txBody>
          <a:bodyPr/>
          <a:lstStyle/>
          <a:p>
            <a:r>
              <a:rPr lang="zh-CN" altLang="en-US" b="1"/>
              <a:t>大纲</a:t>
            </a:r>
          </a:p>
        </p:txBody>
      </p:sp>
      <p:sp>
        <p:nvSpPr>
          <p:cNvPr id="4" name="灯片编号占位符 3">
            <a:extLst>
              <a:ext uri="{FF2B5EF4-FFF2-40B4-BE49-F238E27FC236}">
                <a16:creationId xmlns:a16="http://schemas.microsoft.com/office/drawing/2014/main" id="{03E7E565-BE02-45E8-AA17-D5A85A045138}"/>
              </a:ext>
            </a:extLst>
          </p:cNvPr>
          <p:cNvSpPr>
            <a:spLocks noGrp="1"/>
          </p:cNvSpPr>
          <p:nvPr>
            <p:ph type="sldNum" sz="quarter" idx="12"/>
          </p:nvPr>
        </p:nvSpPr>
        <p:spPr/>
        <p:txBody>
          <a:bodyPr/>
          <a:lstStyle/>
          <a:p>
            <a:fld id="{E63F6D5D-9733-4D44-9C56-AEFEDD5A4BA7}" type="slidenum">
              <a:rPr lang="en-US" smtClean="0"/>
              <a:pPr/>
              <a:t>52</a:t>
            </a:fld>
            <a:endParaRPr lang="en-US" dirty="0"/>
          </a:p>
        </p:txBody>
      </p:sp>
      <p:sp>
        <p:nvSpPr>
          <p:cNvPr id="5" name="内容占位符 4">
            <a:extLst>
              <a:ext uri="{FF2B5EF4-FFF2-40B4-BE49-F238E27FC236}">
                <a16:creationId xmlns:a16="http://schemas.microsoft.com/office/drawing/2014/main" id="{8735FBAC-2E82-4C85-971F-90B34C288A7E}"/>
              </a:ext>
            </a:extLst>
          </p:cNvPr>
          <p:cNvSpPr>
            <a:spLocks noGrp="1"/>
          </p:cNvSpPr>
          <p:nvPr>
            <p:ph idx="1"/>
          </p:nvPr>
        </p:nvSpPr>
        <p:spPr/>
        <p:txBody>
          <a:bodyPr>
            <a:normAutofit/>
          </a:bodyPr>
          <a:lstStyle/>
          <a:p>
            <a:pPr>
              <a:lnSpc>
                <a:spcPct val="100000"/>
              </a:lnSpc>
            </a:pPr>
            <a:r>
              <a:rPr lang="zh-CN" altLang="en-US" b="1">
                <a:solidFill>
                  <a:schemeClr val="bg2">
                    <a:lumMod val="90000"/>
                  </a:schemeClr>
                </a:solidFill>
              </a:rPr>
              <a:t>背景</a:t>
            </a:r>
            <a:endParaRPr lang="en-US" altLang="zh-CN" b="1">
              <a:solidFill>
                <a:schemeClr val="bg2">
                  <a:lumMod val="90000"/>
                </a:schemeClr>
              </a:solidFill>
            </a:endParaRPr>
          </a:p>
          <a:p>
            <a:pPr>
              <a:lnSpc>
                <a:spcPct val="100000"/>
              </a:lnSpc>
            </a:pPr>
            <a:r>
              <a:rPr lang="zh-CN" altLang="en-US" b="1">
                <a:solidFill>
                  <a:schemeClr val="bg2">
                    <a:lumMod val="90000"/>
                  </a:schemeClr>
                </a:solidFill>
              </a:rPr>
              <a:t>并发控制概述</a:t>
            </a:r>
            <a:endParaRPr lang="en-US" altLang="zh-CN" b="1">
              <a:solidFill>
                <a:schemeClr val="bg2">
                  <a:lumMod val="90000"/>
                </a:schemeClr>
              </a:solidFill>
            </a:endParaRPr>
          </a:p>
          <a:p>
            <a:pPr>
              <a:lnSpc>
                <a:spcPct val="100000"/>
              </a:lnSpc>
            </a:pPr>
            <a:r>
              <a:rPr lang="zh-CN" altLang="en-US" b="1">
                <a:solidFill>
                  <a:schemeClr val="bg2">
                    <a:lumMod val="90000"/>
                  </a:schemeClr>
                </a:solidFill>
              </a:rPr>
              <a:t>封锁</a:t>
            </a:r>
            <a:endParaRPr lang="en-US" altLang="zh-CN" b="1">
              <a:solidFill>
                <a:schemeClr val="bg2">
                  <a:lumMod val="90000"/>
                </a:schemeClr>
              </a:solidFill>
            </a:endParaRPr>
          </a:p>
          <a:p>
            <a:pPr>
              <a:lnSpc>
                <a:spcPct val="100000"/>
              </a:lnSpc>
            </a:pPr>
            <a:r>
              <a:rPr lang="zh-CN" altLang="en-US" b="1">
                <a:solidFill>
                  <a:schemeClr val="bg2">
                    <a:lumMod val="90000"/>
                  </a:schemeClr>
                </a:solidFill>
              </a:rPr>
              <a:t>封锁协议</a:t>
            </a:r>
            <a:endParaRPr lang="en-US" altLang="zh-CN" b="1">
              <a:solidFill>
                <a:schemeClr val="bg2">
                  <a:lumMod val="90000"/>
                </a:schemeClr>
              </a:solidFill>
            </a:endParaRPr>
          </a:p>
          <a:p>
            <a:pPr>
              <a:lnSpc>
                <a:spcPct val="100000"/>
              </a:lnSpc>
            </a:pPr>
            <a:r>
              <a:rPr lang="zh-CN" altLang="en-US" b="1">
                <a:solidFill>
                  <a:schemeClr val="bg2">
                    <a:lumMod val="90000"/>
                  </a:schemeClr>
                </a:solidFill>
              </a:rPr>
              <a:t>活锁和死锁</a:t>
            </a:r>
            <a:endParaRPr lang="en-US" altLang="zh-CN" b="1">
              <a:solidFill>
                <a:schemeClr val="bg2">
                  <a:lumMod val="90000"/>
                </a:schemeClr>
              </a:solidFill>
            </a:endParaRPr>
          </a:p>
          <a:p>
            <a:pPr>
              <a:lnSpc>
                <a:spcPct val="100000"/>
              </a:lnSpc>
            </a:pPr>
            <a:r>
              <a:rPr lang="zh-CN" altLang="en-US" b="1">
                <a:solidFill>
                  <a:schemeClr val="bg2">
                    <a:lumMod val="90000"/>
                  </a:schemeClr>
                </a:solidFill>
              </a:rPr>
              <a:t>并发调度的可串行性</a:t>
            </a:r>
            <a:endParaRPr lang="en-US" altLang="zh-CN" b="1">
              <a:solidFill>
                <a:schemeClr val="bg2">
                  <a:lumMod val="90000"/>
                </a:schemeClr>
              </a:solidFill>
            </a:endParaRPr>
          </a:p>
          <a:p>
            <a:pPr>
              <a:lnSpc>
                <a:spcPct val="100000"/>
              </a:lnSpc>
            </a:pPr>
            <a:r>
              <a:rPr lang="zh-CN" altLang="en-US" b="1">
                <a:solidFill>
                  <a:schemeClr val="bg2">
                    <a:lumMod val="90000"/>
                  </a:schemeClr>
                </a:solidFill>
              </a:rPr>
              <a:t>两段锁协议</a:t>
            </a:r>
            <a:endParaRPr lang="en-US" altLang="zh-CN" b="1">
              <a:solidFill>
                <a:schemeClr val="bg2">
                  <a:lumMod val="90000"/>
                </a:schemeClr>
              </a:solidFill>
            </a:endParaRPr>
          </a:p>
          <a:p>
            <a:pPr>
              <a:lnSpc>
                <a:spcPct val="100000"/>
              </a:lnSpc>
            </a:pPr>
            <a:r>
              <a:rPr lang="zh-CN" altLang="en-US" b="1">
                <a:solidFill>
                  <a:srgbClr val="FF0000"/>
                </a:solidFill>
              </a:rPr>
              <a:t>封锁的粒度</a:t>
            </a:r>
            <a:endParaRPr lang="en-US" altLang="zh-CN" b="1">
              <a:solidFill>
                <a:srgbClr val="FF0000"/>
              </a:solidFill>
            </a:endParaRPr>
          </a:p>
          <a:p>
            <a:pPr>
              <a:lnSpc>
                <a:spcPct val="100000"/>
              </a:lnSpc>
            </a:pPr>
            <a:r>
              <a:rPr lang="zh-CN" altLang="en-US" b="1">
                <a:solidFill>
                  <a:schemeClr val="bg2">
                    <a:lumMod val="90000"/>
                  </a:schemeClr>
                </a:solidFill>
              </a:rPr>
              <a:t>本章小结</a:t>
            </a:r>
          </a:p>
        </p:txBody>
      </p:sp>
    </p:spTree>
    <p:extLst>
      <p:ext uri="{BB962C8B-B14F-4D97-AF65-F5344CB8AC3E}">
        <p14:creationId xmlns:p14="http://schemas.microsoft.com/office/powerpoint/2010/main" val="28299932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CAC79-C688-4B6D-BD1A-071A2AA0B1E0}"/>
              </a:ext>
            </a:extLst>
          </p:cNvPr>
          <p:cNvSpPr>
            <a:spLocks noGrp="1"/>
          </p:cNvSpPr>
          <p:nvPr>
            <p:ph type="title"/>
          </p:nvPr>
        </p:nvSpPr>
        <p:spPr/>
        <p:txBody>
          <a:bodyPr/>
          <a:lstStyle/>
          <a:p>
            <a:r>
              <a:rPr lang="zh-CN" altLang="en-US"/>
              <a:t>封锁的粒度</a:t>
            </a:r>
          </a:p>
        </p:txBody>
      </p:sp>
      <p:sp>
        <p:nvSpPr>
          <p:cNvPr id="3" name="内容占位符 2">
            <a:extLst>
              <a:ext uri="{FF2B5EF4-FFF2-40B4-BE49-F238E27FC236}">
                <a16:creationId xmlns:a16="http://schemas.microsoft.com/office/drawing/2014/main" id="{6CBE26D7-7002-4CFA-AC9A-2B6C30AAC5B5}"/>
              </a:ext>
            </a:extLst>
          </p:cNvPr>
          <p:cNvSpPr>
            <a:spLocks noGrp="1"/>
          </p:cNvSpPr>
          <p:nvPr>
            <p:ph idx="1"/>
          </p:nvPr>
        </p:nvSpPr>
        <p:spPr/>
        <p:txBody>
          <a:bodyPr/>
          <a:lstStyle/>
          <a:p>
            <a:r>
              <a:rPr lang="zh-CN" altLang="en-US">
                <a:solidFill>
                  <a:srgbClr val="FF0000"/>
                </a:solidFill>
              </a:rPr>
              <a:t>封锁粒度（</a:t>
            </a:r>
            <a:r>
              <a:rPr lang="en-US" altLang="zh-CN">
                <a:solidFill>
                  <a:srgbClr val="FF0000"/>
                </a:solidFill>
              </a:rPr>
              <a:t>granularity</a:t>
            </a:r>
            <a:r>
              <a:rPr lang="zh-CN" altLang="en-US">
                <a:solidFill>
                  <a:srgbClr val="FF0000"/>
                </a:solidFill>
              </a:rPr>
              <a:t>）</a:t>
            </a:r>
            <a:endParaRPr lang="en-US" altLang="zh-CN">
              <a:solidFill>
                <a:srgbClr val="FF0000"/>
              </a:solidFill>
            </a:endParaRPr>
          </a:p>
          <a:p>
            <a:pPr lvl="1"/>
            <a:r>
              <a:rPr lang="zh-CN" altLang="en-US">
                <a:solidFill>
                  <a:srgbClr val="0000FF"/>
                </a:solidFill>
              </a:rPr>
              <a:t>指封锁对象的大小</a:t>
            </a:r>
            <a:endParaRPr lang="en-US" altLang="zh-CN">
              <a:solidFill>
                <a:srgbClr val="0000FF"/>
              </a:solidFill>
            </a:endParaRPr>
          </a:p>
          <a:p>
            <a:pPr lvl="1"/>
            <a:r>
              <a:rPr lang="zh-CN" altLang="en-US">
                <a:solidFill>
                  <a:srgbClr val="0000FF"/>
                </a:solidFill>
              </a:rPr>
              <a:t>粗粒度</a:t>
            </a:r>
            <a:r>
              <a:rPr lang="en-US" altLang="zh-CN">
                <a:solidFill>
                  <a:srgbClr val="0000FF"/>
                </a:solidFill>
              </a:rPr>
              <a:t>(coarse granularity)</a:t>
            </a:r>
            <a:r>
              <a:rPr lang="zh-CN" altLang="en-US">
                <a:solidFill>
                  <a:srgbClr val="0000FF"/>
                </a:solidFill>
              </a:rPr>
              <a:t> </a:t>
            </a:r>
            <a:r>
              <a:rPr lang="en-US" altLang="zh-CN">
                <a:solidFill>
                  <a:srgbClr val="0000FF"/>
                </a:solidFill>
              </a:rPr>
              <a:t>VS. </a:t>
            </a:r>
            <a:r>
              <a:rPr lang="zh-CN" altLang="en-US">
                <a:solidFill>
                  <a:srgbClr val="0000FF"/>
                </a:solidFill>
              </a:rPr>
              <a:t>细粒度</a:t>
            </a:r>
            <a:r>
              <a:rPr lang="en-US" altLang="zh-CN">
                <a:solidFill>
                  <a:srgbClr val="0000FF"/>
                </a:solidFill>
              </a:rPr>
              <a:t>(fine granularity)</a:t>
            </a:r>
            <a:r>
              <a:rPr lang="zh-CN" altLang="en-US">
                <a:solidFill>
                  <a:srgbClr val="0000FF"/>
                </a:solidFill>
              </a:rPr>
              <a:t> </a:t>
            </a:r>
            <a:endParaRPr lang="en-US" altLang="zh-CN">
              <a:solidFill>
                <a:srgbClr val="0000FF"/>
              </a:solidFill>
            </a:endParaRPr>
          </a:p>
          <a:p>
            <a:pPr marL="357187" lvl="1" indent="0">
              <a:buNone/>
            </a:pPr>
            <a:endParaRPr lang="en-US" altLang="zh-CN" sz="900">
              <a:solidFill>
                <a:srgbClr val="0000FF"/>
              </a:solidFill>
            </a:endParaRPr>
          </a:p>
          <a:p>
            <a:r>
              <a:rPr lang="zh-CN" altLang="en-US">
                <a:solidFill>
                  <a:srgbClr val="FF0000"/>
                </a:solidFill>
              </a:rPr>
              <a:t>封锁的对象</a:t>
            </a:r>
            <a:endParaRPr lang="en-US" altLang="zh-CN">
              <a:solidFill>
                <a:srgbClr val="FF0000"/>
              </a:solidFill>
            </a:endParaRPr>
          </a:p>
          <a:p>
            <a:pPr lvl="1"/>
            <a:r>
              <a:rPr lang="zh-CN" altLang="en-US">
                <a:solidFill>
                  <a:srgbClr val="0000FF"/>
                </a:solidFill>
              </a:rPr>
              <a:t>逻辑单元，物理单元</a:t>
            </a:r>
            <a:endParaRPr lang="en-US" altLang="zh-CN">
              <a:solidFill>
                <a:srgbClr val="0000FF"/>
              </a:solidFill>
            </a:endParaRPr>
          </a:p>
          <a:p>
            <a:pPr lvl="1"/>
            <a:r>
              <a:rPr lang="zh-CN" altLang="en-US">
                <a:solidFill>
                  <a:srgbClr val="0000FF"/>
                </a:solidFill>
              </a:rPr>
              <a:t>关系数据库中的逻辑单元</a:t>
            </a:r>
            <a:endParaRPr lang="en-US" altLang="zh-CN">
              <a:solidFill>
                <a:srgbClr val="0000FF"/>
              </a:solidFill>
            </a:endParaRPr>
          </a:p>
          <a:p>
            <a:pPr lvl="2"/>
            <a:r>
              <a:rPr lang="zh-CN" altLang="en-US"/>
              <a:t>属性值、属性值的集合、元组、关系、索引项、整个索引、整个数据库</a:t>
            </a:r>
            <a:endParaRPr lang="en-US" altLang="zh-CN"/>
          </a:p>
          <a:p>
            <a:pPr lvl="1"/>
            <a:r>
              <a:rPr lang="zh-CN" altLang="en-US">
                <a:solidFill>
                  <a:srgbClr val="0000FF"/>
                </a:solidFill>
              </a:rPr>
              <a:t>关系数据库中的物理单元</a:t>
            </a:r>
            <a:endParaRPr lang="en-US" altLang="zh-CN">
              <a:solidFill>
                <a:srgbClr val="0000FF"/>
              </a:solidFill>
            </a:endParaRPr>
          </a:p>
          <a:p>
            <a:pPr lvl="2"/>
            <a:r>
              <a:rPr lang="zh-CN" altLang="en-US"/>
              <a:t>页（数据页或索引页）、物理记录</a:t>
            </a:r>
            <a:endParaRPr lang="zh-CN" altLang="en-US">
              <a:solidFill>
                <a:srgbClr val="0000FF"/>
              </a:solidFill>
            </a:endParaRPr>
          </a:p>
        </p:txBody>
      </p:sp>
      <p:sp>
        <p:nvSpPr>
          <p:cNvPr id="4" name="灯片编号占位符 3">
            <a:extLst>
              <a:ext uri="{FF2B5EF4-FFF2-40B4-BE49-F238E27FC236}">
                <a16:creationId xmlns:a16="http://schemas.microsoft.com/office/drawing/2014/main" id="{1FC1CE41-1361-43C2-83D2-B3524E1754F3}"/>
              </a:ext>
            </a:extLst>
          </p:cNvPr>
          <p:cNvSpPr>
            <a:spLocks noGrp="1"/>
          </p:cNvSpPr>
          <p:nvPr>
            <p:ph type="sldNum" sz="quarter" idx="12"/>
          </p:nvPr>
        </p:nvSpPr>
        <p:spPr/>
        <p:txBody>
          <a:bodyPr/>
          <a:lstStyle/>
          <a:p>
            <a:fld id="{E63F6D5D-9733-4D44-9C56-AEFEDD5A4BA7}" type="slidenum">
              <a:rPr lang="en-US" smtClean="0"/>
              <a:pPr/>
              <a:t>53</a:t>
            </a:fld>
            <a:endParaRPr lang="en-US" dirty="0"/>
          </a:p>
        </p:txBody>
      </p:sp>
    </p:spTree>
    <p:extLst>
      <p:ext uri="{BB962C8B-B14F-4D97-AF65-F5344CB8AC3E}">
        <p14:creationId xmlns:p14="http://schemas.microsoft.com/office/powerpoint/2010/main" val="37596336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6A0FC-98E7-4A0E-8DAD-003FB74C9DA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00C6B2C-59C0-48B4-963A-ADBE77456E6D}"/>
              </a:ext>
            </a:extLst>
          </p:cNvPr>
          <p:cNvSpPr>
            <a:spLocks noGrp="1"/>
          </p:cNvSpPr>
          <p:nvPr>
            <p:ph idx="1"/>
          </p:nvPr>
        </p:nvSpPr>
        <p:spPr/>
        <p:txBody>
          <a:bodyPr/>
          <a:lstStyle/>
          <a:p>
            <a:pPr>
              <a:lnSpc>
                <a:spcPct val="100000"/>
              </a:lnSpc>
            </a:pPr>
            <a:r>
              <a:rPr lang="zh-CN" altLang="en-US">
                <a:solidFill>
                  <a:srgbClr val="FF0000"/>
                </a:solidFill>
              </a:rPr>
              <a:t>封锁粒度与系统的并发度和并发控制的开销密切相关</a:t>
            </a:r>
            <a:r>
              <a:rPr lang="zh-CN" altLang="en-US"/>
              <a:t>。</a:t>
            </a:r>
            <a:endParaRPr lang="en-US" altLang="zh-CN"/>
          </a:p>
          <a:p>
            <a:pPr lvl="1">
              <a:lnSpc>
                <a:spcPct val="100000"/>
              </a:lnSpc>
            </a:pPr>
            <a:r>
              <a:rPr lang="zh-CN" altLang="en-US">
                <a:solidFill>
                  <a:srgbClr val="0000FF"/>
                </a:solidFill>
              </a:rPr>
              <a:t>封锁的粒度越大，数据库所能够封锁的数据单元就越少，并发度就越小，系统开销也越小；</a:t>
            </a:r>
          </a:p>
          <a:p>
            <a:pPr lvl="1">
              <a:lnSpc>
                <a:spcPct val="100000"/>
              </a:lnSpc>
            </a:pPr>
            <a:r>
              <a:rPr lang="zh-CN" altLang="en-US">
                <a:solidFill>
                  <a:srgbClr val="0000FF"/>
                </a:solidFill>
              </a:rPr>
              <a:t>封锁的粒度越小，并发度较高，但系统开销也就越大。</a:t>
            </a:r>
            <a:endParaRPr lang="en-US" altLang="zh-CN">
              <a:solidFill>
                <a:srgbClr val="0000FF"/>
              </a:solidFill>
            </a:endParaRPr>
          </a:p>
          <a:p>
            <a:pPr lvl="1">
              <a:lnSpc>
                <a:spcPct val="100000"/>
              </a:lnSpc>
            </a:pPr>
            <a:endParaRPr lang="en-US" altLang="zh-CN" sz="800">
              <a:solidFill>
                <a:srgbClr val="0000FF"/>
              </a:solidFill>
            </a:endParaRPr>
          </a:p>
          <a:p>
            <a:pPr marL="357187" lvl="1" indent="0">
              <a:lnSpc>
                <a:spcPct val="100000"/>
              </a:lnSpc>
              <a:buNone/>
            </a:pPr>
            <a:endParaRPr lang="zh-CN" altLang="en-US" sz="700">
              <a:solidFill>
                <a:srgbClr val="0000FF"/>
              </a:solidFill>
            </a:endParaRPr>
          </a:p>
          <a:p>
            <a:pPr marL="357187" lvl="1" indent="0">
              <a:lnSpc>
                <a:spcPct val="100000"/>
              </a:lnSpc>
              <a:buNone/>
            </a:pPr>
            <a:r>
              <a:rPr lang="en-US" altLang="zh-CN" b="1">
                <a:solidFill>
                  <a:srgbClr val="FF0000"/>
                </a:solidFill>
              </a:rPr>
              <a:t>[</a:t>
            </a:r>
            <a:r>
              <a:rPr lang="zh-CN" altLang="en-US" b="1">
                <a:solidFill>
                  <a:srgbClr val="FF0000"/>
                </a:solidFill>
              </a:rPr>
              <a:t>示例</a:t>
            </a:r>
            <a:r>
              <a:rPr lang="en-US" altLang="zh-CN" b="1">
                <a:solidFill>
                  <a:srgbClr val="FF0000"/>
                </a:solidFill>
              </a:rPr>
              <a:t>]</a:t>
            </a:r>
            <a:r>
              <a:rPr lang="zh-CN" altLang="en-US" b="1">
                <a:solidFill>
                  <a:srgbClr val="FF0000"/>
                </a:solidFill>
              </a:rPr>
              <a:t>：</a:t>
            </a:r>
            <a:endParaRPr lang="en-US" altLang="zh-CN" b="1">
              <a:solidFill>
                <a:srgbClr val="FF0000"/>
              </a:solidFill>
            </a:endParaRPr>
          </a:p>
          <a:p>
            <a:pPr marL="984250" lvl="1" indent="-358775">
              <a:lnSpc>
                <a:spcPct val="100000"/>
              </a:lnSpc>
              <a:buFont typeface="+mj-ea"/>
              <a:buAutoNum type="circleNumDbPlain"/>
            </a:pPr>
            <a:r>
              <a:rPr lang="zh-CN" altLang="en-US"/>
              <a:t>若</a:t>
            </a:r>
            <a:r>
              <a:rPr lang="zh-CN" altLang="en-US">
                <a:solidFill>
                  <a:srgbClr val="FF0000"/>
                </a:solidFill>
              </a:rPr>
              <a:t>封锁粒度是数据页</a:t>
            </a:r>
            <a:r>
              <a:rPr lang="zh-CN" altLang="en-US"/>
              <a:t>，事务</a:t>
            </a:r>
            <a:r>
              <a:rPr lang="en-US" altLang="zh-CN"/>
              <a:t>T1</a:t>
            </a:r>
            <a:r>
              <a:rPr lang="zh-CN" altLang="en-US"/>
              <a:t>需要修改元组</a:t>
            </a:r>
            <a:r>
              <a:rPr lang="en-US" altLang="zh-CN"/>
              <a:t>L1</a:t>
            </a:r>
            <a:r>
              <a:rPr lang="zh-CN" altLang="en-US"/>
              <a:t>，则</a:t>
            </a:r>
            <a:r>
              <a:rPr lang="en-US" altLang="zh-CN"/>
              <a:t>T1</a:t>
            </a:r>
            <a:r>
              <a:rPr lang="zh-CN" altLang="en-US"/>
              <a:t>必须对包含</a:t>
            </a:r>
            <a:r>
              <a:rPr lang="en-US" altLang="zh-CN"/>
              <a:t>L1</a:t>
            </a:r>
            <a:r>
              <a:rPr lang="zh-CN" altLang="en-US"/>
              <a:t>的整个数据页</a:t>
            </a:r>
            <a:r>
              <a:rPr lang="en-US" altLang="zh-CN"/>
              <a:t>A</a:t>
            </a:r>
            <a:r>
              <a:rPr lang="zh-CN" altLang="en-US"/>
              <a:t>加锁。如果</a:t>
            </a:r>
            <a:r>
              <a:rPr lang="en-US" altLang="zh-CN"/>
              <a:t>T1</a:t>
            </a:r>
            <a:r>
              <a:rPr lang="zh-CN" altLang="en-US"/>
              <a:t>对</a:t>
            </a:r>
            <a:r>
              <a:rPr lang="en-US" altLang="zh-CN"/>
              <a:t>A</a:t>
            </a:r>
            <a:r>
              <a:rPr lang="zh-CN" altLang="en-US"/>
              <a:t>加锁后事务</a:t>
            </a:r>
            <a:r>
              <a:rPr lang="en-US" altLang="zh-CN"/>
              <a:t>T2</a:t>
            </a:r>
            <a:r>
              <a:rPr lang="zh-CN" altLang="en-US"/>
              <a:t>要修改</a:t>
            </a:r>
            <a:r>
              <a:rPr lang="en-US" altLang="zh-CN"/>
              <a:t>A</a:t>
            </a:r>
            <a:r>
              <a:rPr lang="zh-CN" altLang="en-US"/>
              <a:t>中元组</a:t>
            </a:r>
            <a:r>
              <a:rPr lang="en-US" altLang="zh-CN"/>
              <a:t>L2</a:t>
            </a:r>
            <a:r>
              <a:rPr lang="zh-CN" altLang="en-US"/>
              <a:t>，则</a:t>
            </a:r>
            <a:r>
              <a:rPr lang="en-US" altLang="zh-CN"/>
              <a:t>T2</a:t>
            </a:r>
            <a:r>
              <a:rPr lang="zh-CN" altLang="en-US"/>
              <a:t>被迫等待，直到</a:t>
            </a:r>
            <a:r>
              <a:rPr lang="en-US" altLang="zh-CN"/>
              <a:t>T1</a:t>
            </a:r>
            <a:r>
              <a:rPr lang="zh-CN" altLang="en-US"/>
              <a:t>释放</a:t>
            </a:r>
            <a:r>
              <a:rPr lang="en-US" altLang="zh-CN"/>
              <a:t>A</a:t>
            </a:r>
            <a:r>
              <a:rPr lang="zh-CN" altLang="en-US"/>
              <a:t>。</a:t>
            </a:r>
          </a:p>
          <a:p>
            <a:pPr marL="984250" lvl="1" indent="-358775">
              <a:lnSpc>
                <a:spcPct val="100000"/>
              </a:lnSpc>
              <a:buFont typeface="+mj-ea"/>
              <a:buAutoNum type="circleNumDbPlain"/>
            </a:pPr>
            <a:r>
              <a:rPr lang="zh-CN" altLang="en-US"/>
              <a:t>如果</a:t>
            </a:r>
            <a:r>
              <a:rPr lang="zh-CN" altLang="en-US">
                <a:solidFill>
                  <a:srgbClr val="FF0000"/>
                </a:solidFill>
              </a:rPr>
              <a:t>封锁粒度是元组</a:t>
            </a:r>
            <a:r>
              <a:rPr lang="zh-CN" altLang="en-US"/>
              <a:t>，则</a:t>
            </a:r>
            <a:r>
              <a:rPr lang="en-US" altLang="zh-CN"/>
              <a:t>T1</a:t>
            </a:r>
            <a:r>
              <a:rPr lang="zh-CN" altLang="en-US"/>
              <a:t>和</a:t>
            </a:r>
            <a:r>
              <a:rPr lang="en-US" altLang="zh-CN"/>
              <a:t>T2</a:t>
            </a:r>
            <a:r>
              <a:rPr lang="zh-CN" altLang="en-US"/>
              <a:t>可以同时对</a:t>
            </a:r>
            <a:r>
              <a:rPr lang="en-US" altLang="zh-CN"/>
              <a:t>L1</a:t>
            </a:r>
            <a:r>
              <a:rPr lang="zh-CN" altLang="en-US"/>
              <a:t>和</a:t>
            </a:r>
            <a:r>
              <a:rPr lang="en-US" altLang="zh-CN"/>
              <a:t>L2</a:t>
            </a:r>
            <a:r>
              <a:rPr lang="zh-CN" altLang="en-US"/>
              <a:t>加锁，不需要互相等待，提高了系统的并行度。</a:t>
            </a:r>
          </a:p>
          <a:p>
            <a:pPr marL="984250" lvl="1" indent="-358775">
              <a:lnSpc>
                <a:spcPct val="100000"/>
              </a:lnSpc>
              <a:buFont typeface="+mj-ea"/>
              <a:buAutoNum type="circleNumDbPlain"/>
            </a:pPr>
            <a:r>
              <a:rPr lang="zh-CN" altLang="en-US"/>
              <a:t>如果事务</a:t>
            </a:r>
            <a:r>
              <a:rPr lang="en-US" altLang="zh-CN"/>
              <a:t>T</a:t>
            </a:r>
            <a:r>
              <a:rPr lang="zh-CN" altLang="en-US"/>
              <a:t>需要</a:t>
            </a:r>
            <a:r>
              <a:rPr lang="zh-CN" altLang="en-US">
                <a:solidFill>
                  <a:srgbClr val="FF0000"/>
                </a:solidFill>
              </a:rPr>
              <a:t>读取整个表</a:t>
            </a:r>
            <a:r>
              <a:rPr lang="zh-CN" altLang="en-US"/>
              <a:t>，若封锁粒度是元组，</a:t>
            </a:r>
            <a:r>
              <a:rPr lang="en-US" altLang="zh-CN"/>
              <a:t>T</a:t>
            </a:r>
            <a:r>
              <a:rPr lang="zh-CN" altLang="en-US"/>
              <a:t>必须对表中的每一个元组加锁，开销极大。</a:t>
            </a:r>
          </a:p>
        </p:txBody>
      </p:sp>
      <p:sp>
        <p:nvSpPr>
          <p:cNvPr id="4" name="灯片编号占位符 3">
            <a:extLst>
              <a:ext uri="{FF2B5EF4-FFF2-40B4-BE49-F238E27FC236}">
                <a16:creationId xmlns:a16="http://schemas.microsoft.com/office/drawing/2014/main" id="{674529BF-8F69-42B1-8953-07C76E3F19FB}"/>
              </a:ext>
            </a:extLst>
          </p:cNvPr>
          <p:cNvSpPr>
            <a:spLocks noGrp="1"/>
          </p:cNvSpPr>
          <p:nvPr>
            <p:ph type="sldNum" sz="quarter" idx="12"/>
          </p:nvPr>
        </p:nvSpPr>
        <p:spPr/>
        <p:txBody>
          <a:bodyPr/>
          <a:lstStyle/>
          <a:p>
            <a:fld id="{E63F6D5D-9733-4D44-9C56-AEFEDD5A4BA7}" type="slidenum">
              <a:rPr lang="en-US" smtClean="0"/>
              <a:pPr/>
              <a:t>54</a:t>
            </a:fld>
            <a:endParaRPr lang="en-US" dirty="0"/>
          </a:p>
        </p:txBody>
      </p:sp>
    </p:spTree>
    <p:extLst>
      <p:ext uri="{BB962C8B-B14F-4D97-AF65-F5344CB8AC3E}">
        <p14:creationId xmlns:p14="http://schemas.microsoft.com/office/powerpoint/2010/main" val="31387447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D13CF-44E6-462A-B13E-CC5C75AC344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C7C3554-1D0D-4058-B819-18AA9F722D8F}"/>
              </a:ext>
            </a:extLst>
          </p:cNvPr>
          <p:cNvSpPr>
            <a:spLocks noGrp="1"/>
          </p:cNvSpPr>
          <p:nvPr>
            <p:ph idx="1"/>
          </p:nvPr>
        </p:nvSpPr>
        <p:spPr/>
        <p:txBody>
          <a:bodyPr/>
          <a:lstStyle/>
          <a:p>
            <a:r>
              <a:rPr lang="zh-CN" altLang="en-US">
                <a:solidFill>
                  <a:srgbClr val="FF0000"/>
                </a:solidFill>
              </a:rPr>
              <a:t>封锁粒度的选择</a:t>
            </a:r>
            <a:endParaRPr lang="en-US" altLang="zh-CN">
              <a:solidFill>
                <a:srgbClr val="FF0000"/>
              </a:solidFill>
            </a:endParaRPr>
          </a:p>
          <a:p>
            <a:pPr lvl="1"/>
            <a:r>
              <a:rPr lang="zh-CN" altLang="en-US"/>
              <a:t>选择封锁粒度时应同时考虑</a:t>
            </a:r>
            <a:r>
              <a:rPr lang="zh-CN" altLang="en-US" u="sng">
                <a:solidFill>
                  <a:srgbClr val="FF0000"/>
                </a:solidFill>
              </a:rPr>
              <a:t>封锁开销</a:t>
            </a:r>
            <a:r>
              <a:rPr lang="zh-CN" altLang="en-US"/>
              <a:t>和</a:t>
            </a:r>
            <a:r>
              <a:rPr lang="zh-CN" altLang="en-US" u="sng">
                <a:solidFill>
                  <a:srgbClr val="FF0000"/>
                </a:solidFill>
              </a:rPr>
              <a:t>并发度</a:t>
            </a:r>
            <a:r>
              <a:rPr lang="zh-CN" altLang="en-US"/>
              <a:t>两个因素</a:t>
            </a:r>
            <a:r>
              <a:rPr lang="en-US" altLang="zh-CN"/>
              <a:t>, </a:t>
            </a:r>
            <a:r>
              <a:rPr lang="zh-CN" altLang="en-US"/>
              <a:t>适当选择封锁粒度以求得最优效果。</a:t>
            </a:r>
            <a:endParaRPr lang="en-US" altLang="zh-CN"/>
          </a:p>
          <a:p>
            <a:pPr marL="357187" lvl="1" indent="0">
              <a:buNone/>
            </a:pPr>
            <a:endParaRPr lang="en-US" altLang="zh-CN" sz="900"/>
          </a:p>
          <a:p>
            <a:pPr marL="357187" lvl="1" indent="0">
              <a:buNone/>
            </a:pPr>
            <a:r>
              <a:rPr lang="zh-CN" altLang="en-US" b="1">
                <a:solidFill>
                  <a:srgbClr val="0000FF"/>
                </a:solidFill>
              </a:rPr>
              <a:t>一般考虑：</a:t>
            </a:r>
          </a:p>
          <a:p>
            <a:pPr lvl="1"/>
            <a:r>
              <a:rPr lang="zh-CN" altLang="en-US"/>
              <a:t>需要处理</a:t>
            </a:r>
            <a:r>
              <a:rPr lang="zh-CN" altLang="en-US">
                <a:solidFill>
                  <a:srgbClr val="FF0000"/>
                </a:solidFill>
              </a:rPr>
              <a:t>某个关系的大量元组</a:t>
            </a:r>
            <a:r>
              <a:rPr lang="zh-CN" altLang="en-US"/>
              <a:t>的用户事务 </a:t>
            </a:r>
            <a:r>
              <a:rPr lang="en-US" altLang="zh-CN">
                <a:latin typeface="Script MT Bold" panose="03040602040607080904" pitchFamily="66" charset="0"/>
              </a:rPr>
              <a:t>— </a:t>
            </a:r>
            <a:r>
              <a:rPr lang="zh-CN" altLang="en-US"/>
              <a:t>以</a:t>
            </a:r>
            <a:r>
              <a:rPr lang="zh-CN" altLang="en-US">
                <a:solidFill>
                  <a:srgbClr val="FF0000"/>
                </a:solidFill>
              </a:rPr>
              <a:t>关系</a:t>
            </a:r>
            <a:r>
              <a:rPr lang="zh-CN" altLang="en-US"/>
              <a:t>为封锁粒度</a:t>
            </a:r>
            <a:endParaRPr lang="en-US" altLang="zh-CN"/>
          </a:p>
          <a:p>
            <a:pPr lvl="1"/>
            <a:r>
              <a:rPr lang="zh-CN" altLang="en-US"/>
              <a:t>需要处理</a:t>
            </a:r>
            <a:r>
              <a:rPr lang="zh-CN" altLang="en-US">
                <a:solidFill>
                  <a:srgbClr val="FF0000"/>
                </a:solidFill>
              </a:rPr>
              <a:t>多个关系的大量元组</a:t>
            </a:r>
            <a:r>
              <a:rPr lang="zh-CN" altLang="en-US"/>
              <a:t>的用户事务 </a:t>
            </a:r>
            <a:r>
              <a:rPr lang="en-US" altLang="zh-CN">
                <a:latin typeface="Script MT Bold" panose="03040602040607080904" pitchFamily="66" charset="0"/>
              </a:rPr>
              <a:t>— </a:t>
            </a:r>
            <a:r>
              <a:rPr lang="zh-CN" altLang="en-US"/>
              <a:t>以</a:t>
            </a:r>
            <a:r>
              <a:rPr lang="zh-CN" altLang="en-US">
                <a:solidFill>
                  <a:srgbClr val="FF0000"/>
                </a:solidFill>
              </a:rPr>
              <a:t>数据库</a:t>
            </a:r>
            <a:r>
              <a:rPr lang="zh-CN" altLang="en-US"/>
              <a:t>为封锁粒度</a:t>
            </a:r>
            <a:endParaRPr lang="en-US" altLang="zh-CN"/>
          </a:p>
          <a:p>
            <a:pPr lvl="1"/>
            <a:r>
              <a:rPr lang="zh-CN" altLang="en-US"/>
              <a:t>只处理</a:t>
            </a:r>
            <a:r>
              <a:rPr lang="zh-CN" altLang="en-US">
                <a:solidFill>
                  <a:srgbClr val="FF0000"/>
                </a:solidFill>
              </a:rPr>
              <a:t>少量元组</a:t>
            </a:r>
            <a:r>
              <a:rPr lang="zh-CN" altLang="en-US"/>
              <a:t>的用户事务 </a:t>
            </a:r>
            <a:r>
              <a:rPr lang="en-US" altLang="zh-CN">
                <a:latin typeface="Script MT Bold" panose="03040602040607080904" pitchFamily="66" charset="0"/>
              </a:rPr>
              <a:t>— </a:t>
            </a:r>
            <a:r>
              <a:rPr lang="zh-CN" altLang="en-US"/>
              <a:t>以</a:t>
            </a:r>
            <a:r>
              <a:rPr lang="zh-CN" altLang="en-US">
                <a:solidFill>
                  <a:srgbClr val="FF0000"/>
                </a:solidFill>
              </a:rPr>
              <a:t>元组</a:t>
            </a:r>
            <a:r>
              <a:rPr lang="zh-CN" altLang="en-US"/>
              <a:t>为封锁粒度</a:t>
            </a:r>
          </a:p>
        </p:txBody>
      </p:sp>
      <p:sp>
        <p:nvSpPr>
          <p:cNvPr id="4" name="灯片编号占位符 3">
            <a:extLst>
              <a:ext uri="{FF2B5EF4-FFF2-40B4-BE49-F238E27FC236}">
                <a16:creationId xmlns:a16="http://schemas.microsoft.com/office/drawing/2014/main" id="{2DD18FE2-0593-4CE7-8EFD-DA8AD9FE1DD0}"/>
              </a:ext>
            </a:extLst>
          </p:cNvPr>
          <p:cNvSpPr>
            <a:spLocks noGrp="1"/>
          </p:cNvSpPr>
          <p:nvPr>
            <p:ph type="sldNum" sz="quarter" idx="12"/>
          </p:nvPr>
        </p:nvSpPr>
        <p:spPr/>
        <p:txBody>
          <a:bodyPr/>
          <a:lstStyle/>
          <a:p>
            <a:fld id="{E63F6D5D-9733-4D44-9C56-AEFEDD5A4BA7}" type="slidenum">
              <a:rPr lang="en-US" smtClean="0"/>
              <a:pPr/>
              <a:t>55</a:t>
            </a:fld>
            <a:endParaRPr lang="en-US" dirty="0"/>
          </a:p>
        </p:txBody>
      </p:sp>
    </p:spTree>
    <p:extLst>
      <p:ext uri="{BB962C8B-B14F-4D97-AF65-F5344CB8AC3E}">
        <p14:creationId xmlns:p14="http://schemas.microsoft.com/office/powerpoint/2010/main" val="24563848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10247-0D81-4894-B4DD-88F8EE93EF9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D37C6B6-3D01-4170-8BF8-F79607EAF271}"/>
              </a:ext>
            </a:extLst>
          </p:cNvPr>
          <p:cNvSpPr>
            <a:spLocks noGrp="1"/>
          </p:cNvSpPr>
          <p:nvPr>
            <p:ph idx="1"/>
          </p:nvPr>
        </p:nvSpPr>
        <p:spPr/>
        <p:txBody>
          <a:bodyPr>
            <a:normAutofit fontScale="92500" lnSpcReduction="20000"/>
          </a:bodyPr>
          <a:lstStyle/>
          <a:p>
            <a:r>
              <a:rPr lang="zh-CN" altLang="en-US" u="sng">
                <a:solidFill>
                  <a:srgbClr val="FF0000"/>
                </a:solidFill>
              </a:rPr>
              <a:t>多粒度封锁 </a:t>
            </a:r>
            <a:r>
              <a:rPr lang="en-US" altLang="zh-CN">
                <a:solidFill>
                  <a:srgbClr val="FF0000"/>
                </a:solidFill>
              </a:rPr>
              <a:t>(Multiple Granularity Locking)</a:t>
            </a:r>
          </a:p>
          <a:p>
            <a:endParaRPr lang="en-US" altLang="zh-CN" sz="1100">
              <a:solidFill>
                <a:srgbClr val="FF0000"/>
              </a:solidFill>
            </a:endParaRPr>
          </a:p>
          <a:p>
            <a:pPr lvl="1"/>
            <a:r>
              <a:rPr lang="zh-CN" altLang="en-US">
                <a:solidFill>
                  <a:srgbClr val="0000FF"/>
                </a:solidFill>
              </a:rPr>
              <a:t>在封锁机制中，某些情况需要把</a:t>
            </a:r>
            <a:r>
              <a:rPr lang="zh-CN" altLang="en-US">
                <a:solidFill>
                  <a:srgbClr val="FF0000"/>
                </a:solidFill>
              </a:rPr>
              <a:t>多个数据项聚为一组</a:t>
            </a:r>
            <a:r>
              <a:rPr lang="zh-CN" altLang="en-US">
                <a:solidFill>
                  <a:srgbClr val="0000FF"/>
                </a:solidFill>
              </a:rPr>
              <a:t>，将它们作为一个</a:t>
            </a:r>
            <a:r>
              <a:rPr lang="zh-CN" altLang="en-US">
                <a:solidFill>
                  <a:srgbClr val="FF0000"/>
                </a:solidFill>
              </a:rPr>
              <a:t>同步单元</a:t>
            </a:r>
            <a:r>
              <a:rPr lang="zh-CN" altLang="en-US">
                <a:solidFill>
                  <a:srgbClr val="0000FF"/>
                </a:solidFill>
              </a:rPr>
              <a:t>，这样效果可能更好。</a:t>
            </a:r>
            <a:endParaRPr lang="en-US" altLang="zh-CN">
              <a:solidFill>
                <a:srgbClr val="0000FF"/>
              </a:solidFill>
            </a:endParaRPr>
          </a:p>
          <a:p>
            <a:pPr lvl="2"/>
            <a:r>
              <a:rPr lang="zh-CN" altLang="en-US" sz="2200"/>
              <a:t>例如，如果事务</a:t>
            </a:r>
            <a:r>
              <a:rPr lang="en-US" altLang="zh-CN" sz="2200"/>
              <a:t>Ti</a:t>
            </a:r>
            <a:r>
              <a:rPr lang="zh-CN" altLang="en-US" sz="2200"/>
              <a:t>需要访问整个数据库，而且使用一种封锁协议，则事务</a:t>
            </a:r>
            <a:r>
              <a:rPr lang="en-US" altLang="zh-CN" sz="2200"/>
              <a:t>Ti</a:t>
            </a:r>
            <a:r>
              <a:rPr lang="zh-CN" altLang="en-US" sz="2200"/>
              <a:t>必须给数据库中每个数据项加锁。显然，执行这些加锁操作是很费时的。要是</a:t>
            </a:r>
            <a:r>
              <a:rPr lang="en-US" altLang="zh-CN" sz="2200"/>
              <a:t>Ti</a:t>
            </a:r>
            <a:r>
              <a:rPr lang="zh-CN" altLang="en-US" sz="2200"/>
              <a:t>能够只发出一个封锁整个数据库的加锁请求，那会更好。</a:t>
            </a:r>
          </a:p>
          <a:p>
            <a:pPr lvl="2"/>
            <a:r>
              <a:rPr lang="zh-CN" altLang="en-US" sz="2200"/>
              <a:t>另一方面，如果事务</a:t>
            </a:r>
            <a:r>
              <a:rPr lang="en-US" altLang="zh-CN" sz="2200"/>
              <a:t>Tj</a:t>
            </a:r>
            <a:r>
              <a:rPr lang="zh-CN" altLang="en-US" sz="2200"/>
              <a:t>只需存取少量数据项，就不应要求给整个数据库加锁，否则并发性就丧失了。</a:t>
            </a:r>
            <a:endParaRPr lang="en-US" altLang="zh-CN" sz="2200"/>
          </a:p>
          <a:p>
            <a:pPr lvl="2"/>
            <a:endParaRPr lang="zh-CN" altLang="en-US" sz="1100"/>
          </a:p>
          <a:p>
            <a:pPr lvl="1"/>
            <a:r>
              <a:rPr lang="zh-CN" altLang="en-US" sz="2600"/>
              <a:t>所以需要允许定义</a:t>
            </a:r>
            <a:r>
              <a:rPr lang="zh-CN" altLang="en-US" sz="2600" u="sng">
                <a:solidFill>
                  <a:srgbClr val="FF0000"/>
                </a:solidFill>
              </a:rPr>
              <a:t>多级粒度</a:t>
            </a:r>
            <a:r>
              <a:rPr lang="zh-CN" altLang="en-US" sz="2600"/>
              <a:t>的机制，通过</a:t>
            </a:r>
            <a:r>
              <a:rPr lang="zh-CN" altLang="en-US" sz="2600">
                <a:solidFill>
                  <a:srgbClr val="0000FF"/>
                </a:solidFill>
              </a:rPr>
              <a:t>允许各种大小的数据项并定义数据粒度</a:t>
            </a:r>
            <a:r>
              <a:rPr lang="zh-CN" altLang="en-US" sz="2600"/>
              <a:t>的层次结构，其</a:t>
            </a:r>
            <a:r>
              <a:rPr lang="zh-CN" altLang="en-US" sz="2600">
                <a:solidFill>
                  <a:srgbClr val="0000FF"/>
                </a:solidFill>
              </a:rPr>
              <a:t>中小粒度数据项嵌套在大粒度数据项</a:t>
            </a:r>
            <a:r>
              <a:rPr lang="zh-CN" altLang="en-US" sz="2600"/>
              <a:t>中，我们就可以构造出这样的一种机制。</a:t>
            </a:r>
            <a:endParaRPr lang="en-US" altLang="zh-CN" sz="2600"/>
          </a:p>
          <a:p>
            <a:pPr lvl="1"/>
            <a:endParaRPr lang="en-US" altLang="zh-CN" sz="1300"/>
          </a:p>
          <a:p>
            <a:pPr lvl="1"/>
            <a:r>
              <a:rPr lang="zh-CN" altLang="en-US" sz="2600">
                <a:solidFill>
                  <a:srgbClr val="0000FF"/>
                </a:solidFill>
              </a:rPr>
              <a:t>在一个系统中同时支持</a:t>
            </a:r>
            <a:r>
              <a:rPr lang="zh-CN" altLang="en-US" sz="2600">
                <a:solidFill>
                  <a:srgbClr val="FF0000"/>
                </a:solidFill>
              </a:rPr>
              <a:t>多种封锁粒度</a:t>
            </a:r>
            <a:r>
              <a:rPr lang="zh-CN" altLang="en-US" sz="2600">
                <a:solidFill>
                  <a:srgbClr val="0000FF"/>
                </a:solidFill>
              </a:rPr>
              <a:t>供不同的事务选择的封锁方法称为</a:t>
            </a:r>
            <a:r>
              <a:rPr lang="zh-CN" altLang="en-US" sz="2600">
                <a:solidFill>
                  <a:srgbClr val="FF0000"/>
                </a:solidFill>
              </a:rPr>
              <a:t>多粒度封锁</a:t>
            </a:r>
            <a:r>
              <a:rPr lang="zh-CN" altLang="en-US" sz="2600"/>
              <a:t>。</a:t>
            </a:r>
            <a:endParaRPr lang="zh-CN" altLang="en-US" sz="2600">
              <a:solidFill>
                <a:srgbClr val="0000FF"/>
              </a:solidFill>
            </a:endParaRPr>
          </a:p>
        </p:txBody>
      </p:sp>
      <p:sp>
        <p:nvSpPr>
          <p:cNvPr id="4" name="灯片编号占位符 3">
            <a:extLst>
              <a:ext uri="{FF2B5EF4-FFF2-40B4-BE49-F238E27FC236}">
                <a16:creationId xmlns:a16="http://schemas.microsoft.com/office/drawing/2014/main" id="{CA212CD3-BF20-49D6-9180-06F807E8BE95}"/>
              </a:ext>
            </a:extLst>
          </p:cNvPr>
          <p:cNvSpPr>
            <a:spLocks noGrp="1"/>
          </p:cNvSpPr>
          <p:nvPr>
            <p:ph type="sldNum" sz="quarter" idx="12"/>
          </p:nvPr>
        </p:nvSpPr>
        <p:spPr/>
        <p:txBody>
          <a:bodyPr/>
          <a:lstStyle/>
          <a:p>
            <a:fld id="{E63F6D5D-9733-4D44-9C56-AEFEDD5A4BA7}" type="slidenum">
              <a:rPr lang="en-US" smtClean="0"/>
              <a:pPr/>
              <a:t>56</a:t>
            </a:fld>
            <a:endParaRPr lang="en-US" dirty="0"/>
          </a:p>
        </p:txBody>
      </p:sp>
    </p:spTree>
    <p:extLst>
      <p:ext uri="{BB962C8B-B14F-4D97-AF65-F5344CB8AC3E}">
        <p14:creationId xmlns:p14="http://schemas.microsoft.com/office/powerpoint/2010/main" val="25293566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A9352-3837-40C9-8C6A-18F572C8971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FABBE9E-8AC3-4DBB-84D1-BB57B223BC79}"/>
              </a:ext>
            </a:extLst>
          </p:cNvPr>
          <p:cNvSpPr>
            <a:spLocks noGrp="1"/>
          </p:cNvSpPr>
          <p:nvPr>
            <p:ph idx="1"/>
          </p:nvPr>
        </p:nvSpPr>
        <p:spPr/>
        <p:txBody>
          <a:bodyPr/>
          <a:lstStyle/>
          <a:p>
            <a:pPr>
              <a:lnSpc>
                <a:spcPct val="100000"/>
              </a:lnSpc>
            </a:pPr>
            <a:r>
              <a:rPr lang="zh-CN" altLang="en-US" u="sng">
                <a:solidFill>
                  <a:srgbClr val="FF0000"/>
                </a:solidFill>
              </a:rPr>
              <a:t>多粒度树</a:t>
            </a:r>
            <a:endParaRPr lang="en-US" altLang="zh-CN" u="sng">
              <a:solidFill>
                <a:srgbClr val="FF0000"/>
              </a:solidFill>
            </a:endParaRPr>
          </a:p>
          <a:p>
            <a:pPr lvl="1">
              <a:lnSpc>
                <a:spcPct val="100000"/>
              </a:lnSpc>
              <a:spcBef>
                <a:spcPct val="60000"/>
              </a:spcBef>
            </a:pPr>
            <a:r>
              <a:rPr lang="zh-CN" altLang="en-US"/>
              <a:t>以</a:t>
            </a:r>
            <a:r>
              <a:rPr lang="zh-CN" altLang="en-US">
                <a:solidFill>
                  <a:srgbClr val="FF0000"/>
                </a:solidFill>
              </a:rPr>
              <a:t>树形结构</a:t>
            </a:r>
            <a:r>
              <a:rPr lang="zh-CN" altLang="en-US"/>
              <a:t>来表示多级封锁粒度</a:t>
            </a:r>
          </a:p>
          <a:p>
            <a:pPr lvl="1">
              <a:lnSpc>
                <a:spcPct val="100000"/>
              </a:lnSpc>
              <a:spcBef>
                <a:spcPct val="60000"/>
              </a:spcBef>
            </a:pPr>
            <a:r>
              <a:rPr lang="zh-CN" altLang="en-US">
                <a:solidFill>
                  <a:srgbClr val="FF0000"/>
                </a:solidFill>
              </a:rPr>
              <a:t>根结点</a:t>
            </a:r>
            <a:r>
              <a:rPr lang="zh-CN" altLang="en-US"/>
              <a:t>是</a:t>
            </a:r>
            <a:r>
              <a:rPr lang="zh-CN" altLang="en-US">
                <a:solidFill>
                  <a:srgbClr val="FF0000"/>
                </a:solidFill>
              </a:rPr>
              <a:t>整个数据库</a:t>
            </a:r>
            <a:r>
              <a:rPr lang="zh-CN" altLang="en-US"/>
              <a:t>，表示最大的数据粒度</a:t>
            </a:r>
          </a:p>
          <a:p>
            <a:pPr lvl="1">
              <a:lnSpc>
                <a:spcPct val="100000"/>
              </a:lnSpc>
              <a:spcBef>
                <a:spcPct val="60000"/>
              </a:spcBef>
            </a:pPr>
            <a:r>
              <a:rPr lang="zh-CN" altLang="en-US">
                <a:solidFill>
                  <a:srgbClr val="FF0000"/>
                </a:solidFill>
              </a:rPr>
              <a:t>叶结点</a:t>
            </a:r>
            <a:r>
              <a:rPr lang="zh-CN" altLang="en-US"/>
              <a:t>表示</a:t>
            </a:r>
            <a:r>
              <a:rPr lang="zh-CN" altLang="en-US">
                <a:solidFill>
                  <a:srgbClr val="FF0000"/>
                </a:solidFill>
              </a:rPr>
              <a:t>最小的数据粒度</a:t>
            </a:r>
          </a:p>
          <a:p>
            <a:endParaRPr lang="zh-CN" altLang="en-US"/>
          </a:p>
        </p:txBody>
      </p:sp>
      <p:sp>
        <p:nvSpPr>
          <p:cNvPr id="4" name="灯片编号占位符 3">
            <a:extLst>
              <a:ext uri="{FF2B5EF4-FFF2-40B4-BE49-F238E27FC236}">
                <a16:creationId xmlns:a16="http://schemas.microsoft.com/office/drawing/2014/main" id="{F5B5198C-711E-4462-AB7E-CFE09CFB6B00}"/>
              </a:ext>
            </a:extLst>
          </p:cNvPr>
          <p:cNvSpPr>
            <a:spLocks noGrp="1"/>
          </p:cNvSpPr>
          <p:nvPr>
            <p:ph type="sldNum" sz="quarter" idx="12"/>
          </p:nvPr>
        </p:nvSpPr>
        <p:spPr/>
        <p:txBody>
          <a:bodyPr/>
          <a:lstStyle/>
          <a:p>
            <a:fld id="{E63F6D5D-9733-4D44-9C56-AEFEDD5A4BA7}" type="slidenum">
              <a:rPr lang="en-US" smtClean="0"/>
              <a:pPr/>
              <a:t>57</a:t>
            </a:fld>
            <a:endParaRPr lang="en-US" dirty="0"/>
          </a:p>
        </p:txBody>
      </p:sp>
      <p:sp>
        <p:nvSpPr>
          <p:cNvPr id="5" name="矩形 4">
            <a:extLst>
              <a:ext uri="{FF2B5EF4-FFF2-40B4-BE49-F238E27FC236}">
                <a16:creationId xmlns:a16="http://schemas.microsoft.com/office/drawing/2014/main" id="{BDAB5F7B-41AC-46CA-8E66-332484D54436}"/>
              </a:ext>
            </a:extLst>
          </p:cNvPr>
          <p:cNvSpPr/>
          <p:nvPr/>
        </p:nvSpPr>
        <p:spPr>
          <a:xfrm>
            <a:off x="7630459" y="5481188"/>
            <a:ext cx="1723549" cy="461665"/>
          </a:xfrm>
          <a:prstGeom prst="rect">
            <a:avLst/>
          </a:prstGeom>
        </p:spPr>
        <p:txBody>
          <a:bodyPr wrap="non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四</a:t>
            </a:r>
            <a:r>
              <a:rPr lang="zh-CN" altLang="zh-CN" sz="2400" b="1" dirty="0">
                <a:solidFill>
                  <a:srgbClr val="FF0000"/>
                </a:solidFill>
                <a:latin typeface="微软雅黑" panose="020B0503020204020204" pitchFamily="34" charset="-122"/>
                <a:ea typeface="微软雅黑" panose="020B0503020204020204" pitchFamily="34" charset="-122"/>
              </a:rPr>
              <a:t>级粒度树</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5EBD1803-BDC3-4E42-9888-32F68CA86324}"/>
              </a:ext>
            </a:extLst>
          </p:cNvPr>
          <p:cNvSpPr/>
          <p:nvPr/>
        </p:nvSpPr>
        <p:spPr>
          <a:xfrm>
            <a:off x="2564525" y="5481188"/>
            <a:ext cx="1723549" cy="461665"/>
          </a:xfrm>
          <a:prstGeom prst="rect">
            <a:avLst/>
          </a:prstGeom>
        </p:spPr>
        <p:txBody>
          <a:bodyPr wrap="none">
            <a:spAutoFit/>
          </a:bodyPr>
          <a:lstStyle/>
          <a:p>
            <a:r>
              <a:rPr lang="zh-CN" altLang="zh-CN" sz="2400" b="1" dirty="0">
                <a:solidFill>
                  <a:srgbClr val="FF0000"/>
                </a:solidFill>
                <a:latin typeface="微软雅黑" panose="020B0503020204020204" pitchFamily="34" charset="-122"/>
                <a:ea typeface="微软雅黑" panose="020B0503020204020204" pitchFamily="34" charset="-122"/>
              </a:rPr>
              <a:t>三级粒度树</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4EFA3211-671B-45E5-86BA-218AA45FA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2590800"/>
            <a:ext cx="5039659" cy="2846609"/>
          </a:xfrm>
          <a:prstGeom prst="rect">
            <a:avLst/>
          </a:prstGeom>
        </p:spPr>
      </p:pic>
      <p:pic>
        <p:nvPicPr>
          <p:cNvPr id="8" name="图片 7">
            <a:extLst>
              <a:ext uri="{FF2B5EF4-FFF2-40B4-BE49-F238E27FC236}">
                <a16:creationId xmlns:a16="http://schemas.microsoft.com/office/drawing/2014/main" id="{1A8A267C-470B-412D-A7D0-6C34CC1E1E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247" y="3150581"/>
            <a:ext cx="4206106" cy="2223304"/>
          </a:xfrm>
          <a:prstGeom prst="rect">
            <a:avLst/>
          </a:prstGeom>
        </p:spPr>
      </p:pic>
    </p:spTree>
    <p:extLst>
      <p:ext uri="{BB962C8B-B14F-4D97-AF65-F5344CB8AC3E}">
        <p14:creationId xmlns:p14="http://schemas.microsoft.com/office/powerpoint/2010/main" val="25701700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76C87E-2B64-468F-BA77-E9EC5326B40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F26624A-B2A2-4D8D-BD88-AAB903E287F3}"/>
              </a:ext>
            </a:extLst>
          </p:cNvPr>
          <p:cNvSpPr>
            <a:spLocks noGrp="1"/>
          </p:cNvSpPr>
          <p:nvPr>
            <p:ph idx="1"/>
          </p:nvPr>
        </p:nvSpPr>
        <p:spPr>
          <a:xfrm>
            <a:off x="595085" y="1066800"/>
            <a:ext cx="11007107" cy="5469226"/>
          </a:xfrm>
        </p:spPr>
        <p:txBody>
          <a:bodyPr/>
          <a:lstStyle/>
          <a:p>
            <a:pPr>
              <a:lnSpc>
                <a:spcPct val="100000"/>
              </a:lnSpc>
            </a:pPr>
            <a:r>
              <a:rPr lang="zh-CN" altLang="en-US" u="sng">
                <a:solidFill>
                  <a:srgbClr val="FF0000"/>
                </a:solidFill>
              </a:rPr>
              <a:t>多粒度封锁协议</a:t>
            </a:r>
            <a:endParaRPr lang="en-US" altLang="zh-CN" u="sng">
              <a:solidFill>
                <a:srgbClr val="FF0000"/>
              </a:solidFill>
            </a:endParaRPr>
          </a:p>
          <a:p>
            <a:pPr lvl="1">
              <a:lnSpc>
                <a:spcPct val="100000"/>
              </a:lnSpc>
              <a:spcBef>
                <a:spcPct val="60000"/>
              </a:spcBef>
            </a:pPr>
            <a:r>
              <a:rPr lang="zh-CN" altLang="en-US"/>
              <a:t>多粒度封锁协议允许</a:t>
            </a:r>
            <a:r>
              <a:rPr lang="zh-CN" altLang="zh-CN"/>
              <a:t>多粒度树中的每个结点被独立地加锁</a:t>
            </a:r>
            <a:r>
              <a:rPr lang="zh-CN" altLang="en-US"/>
              <a:t>。</a:t>
            </a:r>
            <a:endParaRPr lang="en-US" altLang="zh-CN"/>
          </a:p>
          <a:p>
            <a:pPr lvl="1">
              <a:lnSpc>
                <a:spcPct val="100000"/>
              </a:lnSpc>
              <a:spcBef>
                <a:spcPct val="60000"/>
              </a:spcBef>
            </a:pPr>
            <a:r>
              <a:rPr lang="zh-CN" altLang="zh-CN"/>
              <a:t>对一个结点加锁意味着这个结点的所有后裔结点也被加以同样类型的锁</a:t>
            </a:r>
            <a:r>
              <a:rPr lang="zh-CN" altLang="en-US"/>
              <a:t>。</a:t>
            </a:r>
            <a:endParaRPr lang="en-US" altLang="zh-CN"/>
          </a:p>
          <a:p>
            <a:pPr lvl="1">
              <a:lnSpc>
                <a:spcPct val="100000"/>
              </a:lnSpc>
              <a:spcBef>
                <a:spcPct val="60000"/>
              </a:spcBef>
            </a:pPr>
            <a:endParaRPr lang="en-US" altLang="zh-CN" sz="900"/>
          </a:p>
          <a:p>
            <a:pPr>
              <a:lnSpc>
                <a:spcPct val="100000"/>
              </a:lnSpc>
              <a:spcBef>
                <a:spcPct val="60000"/>
              </a:spcBef>
            </a:pPr>
            <a:r>
              <a:rPr lang="zh-CN" altLang="en-US"/>
              <a:t>在多粒度封锁中一个数据对象可能以</a:t>
            </a:r>
            <a:r>
              <a:rPr lang="zh-CN" altLang="en-US">
                <a:solidFill>
                  <a:srgbClr val="FF0000"/>
                </a:solidFill>
              </a:rPr>
              <a:t>两种方式封锁</a:t>
            </a:r>
            <a:r>
              <a:rPr lang="zh-CN" altLang="en-US"/>
              <a:t>：</a:t>
            </a:r>
            <a:endParaRPr lang="en-US" altLang="zh-CN"/>
          </a:p>
          <a:p>
            <a:pPr lvl="1">
              <a:lnSpc>
                <a:spcPct val="100000"/>
              </a:lnSpc>
              <a:spcBef>
                <a:spcPct val="60000"/>
              </a:spcBef>
            </a:pPr>
            <a:r>
              <a:rPr lang="zh-CN" altLang="en-US">
                <a:solidFill>
                  <a:srgbClr val="0000FF"/>
                </a:solidFill>
              </a:rPr>
              <a:t>显式封锁和隐式封锁</a:t>
            </a:r>
            <a:endParaRPr lang="en-US" altLang="zh-CN">
              <a:solidFill>
                <a:srgbClr val="0000FF"/>
              </a:solidFill>
            </a:endParaRPr>
          </a:p>
          <a:p>
            <a:pPr lvl="2">
              <a:lnSpc>
                <a:spcPct val="100000"/>
              </a:lnSpc>
              <a:spcBef>
                <a:spcPct val="60000"/>
              </a:spcBef>
            </a:pPr>
            <a:r>
              <a:rPr lang="zh-CN" altLang="en-US" u="sng">
                <a:solidFill>
                  <a:srgbClr val="FF0000"/>
                </a:solidFill>
              </a:rPr>
              <a:t>显式封锁</a:t>
            </a:r>
            <a:r>
              <a:rPr lang="zh-CN" altLang="en-US"/>
              <a:t>是应事务的要求</a:t>
            </a:r>
            <a:r>
              <a:rPr lang="zh-CN" altLang="en-US">
                <a:solidFill>
                  <a:srgbClr val="FF0000"/>
                </a:solidFill>
              </a:rPr>
              <a:t>直接加到数据对象上的锁</a:t>
            </a:r>
            <a:r>
              <a:rPr lang="zh-CN" altLang="en-US"/>
              <a:t>；</a:t>
            </a:r>
            <a:endParaRPr lang="en-US" altLang="zh-CN"/>
          </a:p>
          <a:p>
            <a:pPr lvl="2">
              <a:lnSpc>
                <a:spcPct val="100000"/>
              </a:lnSpc>
              <a:spcBef>
                <a:spcPct val="60000"/>
              </a:spcBef>
            </a:pPr>
            <a:r>
              <a:rPr lang="zh-CN" altLang="en-US" u="sng">
                <a:solidFill>
                  <a:srgbClr val="FF0000"/>
                </a:solidFill>
              </a:rPr>
              <a:t>隐式封锁</a:t>
            </a:r>
            <a:r>
              <a:rPr lang="zh-CN" altLang="en-US"/>
              <a:t>是该数据对象</a:t>
            </a:r>
            <a:r>
              <a:rPr lang="zh-CN" altLang="en-US">
                <a:solidFill>
                  <a:srgbClr val="FF0000"/>
                </a:solidFill>
              </a:rPr>
              <a:t>没有被独立加锁</a:t>
            </a:r>
            <a:r>
              <a:rPr lang="zh-CN" altLang="en-US"/>
              <a:t>，是由于其</a:t>
            </a:r>
            <a:r>
              <a:rPr lang="zh-CN" altLang="en-US">
                <a:solidFill>
                  <a:srgbClr val="FF0000"/>
                </a:solidFill>
              </a:rPr>
              <a:t>上级结点加锁而使该数据对象加上了锁；</a:t>
            </a:r>
            <a:endParaRPr lang="en-US" altLang="zh-CN">
              <a:solidFill>
                <a:srgbClr val="FF0000"/>
              </a:solidFill>
            </a:endParaRPr>
          </a:p>
          <a:p>
            <a:pPr lvl="1">
              <a:lnSpc>
                <a:spcPct val="100000"/>
              </a:lnSpc>
              <a:spcBef>
                <a:spcPct val="60000"/>
              </a:spcBef>
            </a:pPr>
            <a:r>
              <a:rPr lang="zh-CN" altLang="en-US">
                <a:solidFill>
                  <a:srgbClr val="0000FF"/>
                </a:solidFill>
              </a:rPr>
              <a:t>显式封锁和隐式封锁</a:t>
            </a:r>
            <a:r>
              <a:rPr lang="zh-CN" altLang="en-US"/>
              <a:t>的效果一样。</a:t>
            </a:r>
            <a:endParaRPr lang="en-US" altLang="zh-CN">
              <a:solidFill>
                <a:srgbClr val="0000FF"/>
              </a:solidFill>
            </a:endParaRPr>
          </a:p>
        </p:txBody>
      </p:sp>
      <p:sp>
        <p:nvSpPr>
          <p:cNvPr id="4" name="灯片编号占位符 3">
            <a:extLst>
              <a:ext uri="{FF2B5EF4-FFF2-40B4-BE49-F238E27FC236}">
                <a16:creationId xmlns:a16="http://schemas.microsoft.com/office/drawing/2014/main" id="{3F535C57-2DC5-4D88-A2FC-F06FECB580F9}"/>
              </a:ext>
            </a:extLst>
          </p:cNvPr>
          <p:cNvSpPr>
            <a:spLocks noGrp="1"/>
          </p:cNvSpPr>
          <p:nvPr>
            <p:ph type="sldNum" sz="quarter" idx="12"/>
          </p:nvPr>
        </p:nvSpPr>
        <p:spPr/>
        <p:txBody>
          <a:bodyPr/>
          <a:lstStyle/>
          <a:p>
            <a:fld id="{E63F6D5D-9733-4D44-9C56-AEFEDD5A4BA7}" type="slidenum">
              <a:rPr lang="en-US" smtClean="0"/>
              <a:pPr/>
              <a:t>58</a:t>
            </a:fld>
            <a:endParaRPr lang="en-US" dirty="0"/>
          </a:p>
        </p:txBody>
      </p:sp>
    </p:spTree>
    <p:extLst>
      <p:ext uri="{BB962C8B-B14F-4D97-AF65-F5344CB8AC3E}">
        <p14:creationId xmlns:p14="http://schemas.microsoft.com/office/powerpoint/2010/main" val="2489630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5316DF-0D4F-417E-AB52-98D512CC4FB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1241C5F-75BC-4AF5-B3AB-34E65C25B451}"/>
              </a:ext>
            </a:extLst>
          </p:cNvPr>
          <p:cNvSpPr>
            <a:spLocks noGrp="1"/>
          </p:cNvSpPr>
          <p:nvPr>
            <p:ph idx="1"/>
          </p:nvPr>
        </p:nvSpPr>
        <p:spPr/>
        <p:txBody>
          <a:bodyPr>
            <a:normAutofit/>
          </a:bodyPr>
          <a:lstStyle/>
          <a:p>
            <a:pPr>
              <a:lnSpc>
                <a:spcPct val="100000"/>
              </a:lnSpc>
            </a:pPr>
            <a:r>
              <a:rPr lang="zh-CN" altLang="en-US"/>
              <a:t>当多个用户并发地存取数据库时就会产生</a:t>
            </a:r>
            <a:r>
              <a:rPr lang="zh-CN" altLang="en-US">
                <a:solidFill>
                  <a:srgbClr val="FF0000"/>
                </a:solidFill>
              </a:rPr>
              <a:t>多个事务同时存取同一数据</a:t>
            </a:r>
            <a:r>
              <a:rPr lang="zh-CN" altLang="en-US"/>
              <a:t>的情况。</a:t>
            </a:r>
          </a:p>
          <a:p>
            <a:pPr>
              <a:lnSpc>
                <a:spcPct val="100000"/>
              </a:lnSpc>
            </a:pPr>
            <a:endParaRPr lang="zh-CN" altLang="en-US" sz="800"/>
          </a:p>
          <a:p>
            <a:pPr>
              <a:lnSpc>
                <a:spcPct val="100000"/>
              </a:lnSpc>
            </a:pPr>
            <a:r>
              <a:rPr lang="zh-CN" altLang="en-US"/>
              <a:t>若对并发操作不加控制就</a:t>
            </a:r>
            <a:r>
              <a:rPr lang="zh-CN" altLang="en-US">
                <a:solidFill>
                  <a:srgbClr val="FF0000"/>
                </a:solidFill>
              </a:rPr>
              <a:t>可能会存取和存储不正确的数据</a:t>
            </a:r>
            <a:r>
              <a:rPr lang="zh-CN" altLang="en-US"/>
              <a:t>，</a:t>
            </a:r>
            <a:r>
              <a:rPr lang="zh-CN" altLang="en-US">
                <a:solidFill>
                  <a:srgbClr val="FF0000"/>
                </a:solidFill>
              </a:rPr>
              <a:t>破坏事务的一致性和数据库的一致性</a:t>
            </a:r>
            <a:r>
              <a:rPr lang="zh-CN" altLang="en-US"/>
              <a:t>。</a:t>
            </a:r>
          </a:p>
          <a:p>
            <a:pPr>
              <a:lnSpc>
                <a:spcPct val="100000"/>
              </a:lnSpc>
            </a:pPr>
            <a:endParaRPr lang="zh-CN" altLang="en-US" sz="800"/>
          </a:p>
          <a:p>
            <a:pPr>
              <a:lnSpc>
                <a:spcPct val="100000"/>
              </a:lnSpc>
            </a:pPr>
            <a:r>
              <a:rPr lang="zh-CN" altLang="en-US"/>
              <a:t>所以，</a:t>
            </a:r>
            <a:r>
              <a:rPr lang="en-US" altLang="zh-CN">
                <a:solidFill>
                  <a:srgbClr val="FF0000"/>
                </a:solidFill>
              </a:rPr>
              <a:t>DBMS</a:t>
            </a:r>
            <a:r>
              <a:rPr lang="zh-CN" altLang="en-US">
                <a:solidFill>
                  <a:srgbClr val="FF0000"/>
                </a:solidFill>
              </a:rPr>
              <a:t>必须提供并发控制机制</a:t>
            </a:r>
            <a:r>
              <a:rPr lang="zh-CN" altLang="en-US"/>
              <a:t>。</a:t>
            </a:r>
            <a:endParaRPr lang="zh-CN" altLang="en-US">
              <a:solidFill>
                <a:srgbClr val="FF0000"/>
              </a:solidFill>
            </a:endParaRPr>
          </a:p>
          <a:p>
            <a:pPr>
              <a:lnSpc>
                <a:spcPct val="100000"/>
              </a:lnSpc>
            </a:pPr>
            <a:endParaRPr lang="zh-CN" altLang="en-US" sz="800"/>
          </a:p>
          <a:p>
            <a:pPr>
              <a:lnSpc>
                <a:spcPct val="100000"/>
              </a:lnSpc>
            </a:pPr>
            <a:r>
              <a:rPr lang="zh-CN" altLang="en-US">
                <a:solidFill>
                  <a:srgbClr val="FF0000"/>
                </a:solidFill>
              </a:rPr>
              <a:t>并发控制机制是衡量一个</a:t>
            </a:r>
            <a:r>
              <a:rPr lang="en-US" altLang="zh-CN">
                <a:solidFill>
                  <a:srgbClr val="FF0000"/>
                </a:solidFill>
              </a:rPr>
              <a:t>DBMS</a:t>
            </a:r>
            <a:r>
              <a:rPr lang="zh-CN" altLang="en-US">
                <a:solidFill>
                  <a:srgbClr val="FF0000"/>
                </a:solidFill>
              </a:rPr>
              <a:t>性能的重要标志之一。</a:t>
            </a:r>
          </a:p>
        </p:txBody>
      </p:sp>
      <p:sp>
        <p:nvSpPr>
          <p:cNvPr id="4" name="灯片编号占位符 3">
            <a:extLst>
              <a:ext uri="{FF2B5EF4-FFF2-40B4-BE49-F238E27FC236}">
                <a16:creationId xmlns:a16="http://schemas.microsoft.com/office/drawing/2014/main" id="{5D00A798-B5C2-49A1-B1F0-4ECCA5F3F427}"/>
              </a:ext>
            </a:extLst>
          </p:cNvPr>
          <p:cNvSpPr>
            <a:spLocks noGrp="1"/>
          </p:cNvSpPr>
          <p:nvPr>
            <p:ph type="sldNum" sz="quarter" idx="12"/>
          </p:nvPr>
        </p:nvSpPr>
        <p:spPr/>
        <p:txBody>
          <a:bodyPr/>
          <a:lstStyle/>
          <a:p>
            <a:fld id="{E63F6D5D-9733-4D44-9C56-AEFEDD5A4BA7}" type="slidenum">
              <a:rPr lang="en-US" smtClean="0"/>
              <a:pPr/>
              <a:t>5</a:t>
            </a:fld>
            <a:endParaRPr lang="en-US" dirty="0"/>
          </a:p>
        </p:txBody>
      </p:sp>
    </p:spTree>
    <p:extLst>
      <p:ext uri="{BB962C8B-B14F-4D97-AF65-F5344CB8AC3E}">
        <p14:creationId xmlns:p14="http://schemas.microsoft.com/office/powerpoint/2010/main" val="13940676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EF670-908D-4F15-8496-06E0A5BAD37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8D81494-D477-47B6-A4D1-3FD30B851B7B}"/>
              </a:ext>
            </a:extLst>
          </p:cNvPr>
          <p:cNvSpPr>
            <a:spLocks noGrp="1"/>
          </p:cNvSpPr>
          <p:nvPr>
            <p:ph idx="1"/>
          </p:nvPr>
        </p:nvSpPr>
        <p:spPr/>
        <p:txBody>
          <a:bodyPr>
            <a:normAutofit/>
          </a:bodyPr>
          <a:lstStyle/>
          <a:p>
            <a:r>
              <a:rPr lang="zh-CN" altLang="en-US">
                <a:solidFill>
                  <a:srgbClr val="FF0000"/>
                </a:solidFill>
              </a:rPr>
              <a:t>系统检查封锁冲突时不仅要检查显式封锁还要检查隐式封锁。</a:t>
            </a:r>
          </a:p>
          <a:p>
            <a:pPr lvl="1"/>
            <a:r>
              <a:rPr lang="zh-CN" altLang="en-US"/>
              <a:t>例如事务</a:t>
            </a:r>
            <a:r>
              <a:rPr lang="en-US" altLang="zh-CN"/>
              <a:t>T</a:t>
            </a:r>
            <a:r>
              <a:rPr lang="zh-CN" altLang="en-US"/>
              <a:t>要对关系</a:t>
            </a:r>
            <a:r>
              <a:rPr lang="en-US" altLang="zh-CN"/>
              <a:t>R1</a:t>
            </a:r>
            <a:r>
              <a:rPr lang="zh-CN" altLang="en-US"/>
              <a:t>加</a:t>
            </a:r>
            <a:r>
              <a:rPr lang="en-US" altLang="zh-CN"/>
              <a:t>X</a:t>
            </a:r>
            <a:r>
              <a:rPr lang="zh-CN" altLang="en-US"/>
              <a:t>锁，系统必须搜索其上级结点数据库、关系</a:t>
            </a:r>
            <a:r>
              <a:rPr lang="en-US" altLang="zh-CN"/>
              <a:t>R1</a:t>
            </a:r>
            <a:r>
              <a:rPr lang="zh-CN" altLang="en-US"/>
              <a:t>以及</a:t>
            </a:r>
            <a:r>
              <a:rPr lang="en-US" altLang="zh-CN"/>
              <a:t>R1</a:t>
            </a:r>
            <a:r>
              <a:rPr lang="zh-CN" altLang="en-US"/>
              <a:t>的下级结点，即</a:t>
            </a:r>
            <a:r>
              <a:rPr lang="en-US" altLang="zh-CN"/>
              <a:t>R1</a:t>
            </a:r>
            <a:r>
              <a:rPr lang="zh-CN" altLang="en-US"/>
              <a:t>中的每一个元组，上下搜索。如果其中某一个数据对象已经加了不相容锁，则</a:t>
            </a:r>
            <a:r>
              <a:rPr lang="en-US" altLang="zh-CN"/>
              <a:t>T</a:t>
            </a:r>
            <a:r>
              <a:rPr lang="zh-CN" altLang="en-US"/>
              <a:t>必须等待。</a:t>
            </a:r>
          </a:p>
          <a:p>
            <a:endParaRPr lang="zh-CN" altLang="en-US" sz="800"/>
          </a:p>
          <a:p>
            <a:r>
              <a:rPr lang="zh-CN" altLang="en-US" sz="2400"/>
              <a:t>一般地，对某个数据对象加锁，系统要检查该数据对象上有无显式封锁与之冲突；再检查其所有上级结点，看本事务的显式封锁是否与该数据对象上的隐式封锁冲突（由于上级结点已加的封锁造成的）；看它们的显式封锁是否与本事务的隐式封锁（将加到下级结点的封锁）冲突。</a:t>
            </a:r>
          </a:p>
          <a:p>
            <a:pPr lvl="1"/>
            <a:r>
              <a:rPr lang="zh-CN" altLang="en-US" sz="2000">
                <a:solidFill>
                  <a:srgbClr val="FF0000"/>
                </a:solidFill>
              </a:rPr>
              <a:t>特点：检查方法效率很低！</a:t>
            </a:r>
          </a:p>
          <a:p>
            <a:pPr lvl="1"/>
            <a:r>
              <a:rPr lang="zh-CN" altLang="en-US" sz="2000">
                <a:solidFill>
                  <a:srgbClr val="FF0000"/>
                </a:solidFill>
              </a:rPr>
              <a:t>解决方案：引入意向锁</a:t>
            </a:r>
            <a:r>
              <a:rPr lang="en-US" altLang="zh-CN" sz="2000">
                <a:solidFill>
                  <a:srgbClr val="FF0000"/>
                </a:solidFill>
              </a:rPr>
              <a:t>(intention lock)</a:t>
            </a:r>
            <a:endParaRPr lang="zh-CN" altLang="en-US" sz="2000">
              <a:solidFill>
                <a:srgbClr val="FF0000"/>
              </a:solidFill>
            </a:endParaRPr>
          </a:p>
        </p:txBody>
      </p:sp>
      <p:sp>
        <p:nvSpPr>
          <p:cNvPr id="4" name="灯片编号占位符 3">
            <a:extLst>
              <a:ext uri="{FF2B5EF4-FFF2-40B4-BE49-F238E27FC236}">
                <a16:creationId xmlns:a16="http://schemas.microsoft.com/office/drawing/2014/main" id="{8CE7A5E3-0B26-4C89-97E8-27EE1D79AA79}"/>
              </a:ext>
            </a:extLst>
          </p:cNvPr>
          <p:cNvSpPr>
            <a:spLocks noGrp="1"/>
          </p:cNvSpPr>
          <p:nvPr>
            <p:ph type="sldNum" sz="quarter" idx="12"/>
          </p:nvPr>
        </p:nvSpPr>
        <p:spPr/>
        <p:txBody>
          <a:bodyPr/>
          <a:lstStyle/>
          <a:p>
            <a:fld id="{E63F6D5D-9733-4D44-9C56-AEFEDD5A4BA7}" type="slidenum">
              <a:rPr lang="en-US" smtClean="0"/>
              <a:pPr/>
              <a:t>59</a:t>
            </a:fld>
            <a:endParaRPr lang="en-US" dirty="0"/>
          </a:p>
        </p:txBody>
      </p:sp>
    </p:spTree>
    <p:extLst>
      <p:ext uri="{BB962C8B-B14F-4D97-AF65-F5344CB8AC3E}">
        <p14:creationId xmlns:p14="http://schemas.microsoft.com/office/powerpoint/2010/main" val="34034101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DD078-AE7E-4D8A-B8CF-5FCF54254C9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37C0602-F8DF-4F47-AE0C-E9328F0CDAE3}"/>
              </a:ext>
            </a:extLst>
          </p:cNvPr>
          <p:cNvSpPr>
            <a:spLocks noGrp="1"/>
          </p:cNvSpPr>
          <p:nvPr>
            <p:ph idx="1"/>
          </p:nvPr>
        </p:nvSpPr>
        <p:spPr>
          <a:xfrm>
            <a:off x="595085" y="1066800"/>
            <a:ext cx="10834915" cy="5469226"/>
          </a:xfrm>
        </p:spPr>
        <p:txBody>
          <a:bodyPr>
            <a:normAutofit/>
          </a:bodyPr>
          <a:lstStyle/>
          <a:p>
            <a:pPr>
              <a:lnSpc>
                <a:spcPct val="120000"/>
              </a:lnSpc>
            </a:pPr>
            <a:r>
              <a:rPr lang="zh-CN" altLang="en-US" u="sng">
                <a:solidFill>
                  <a:srgbClr val="FF0000"/>
                </a:solidFill>
              </a:rPr>
              <a:t>意向锁</a:t>
            </a:r>
            <a:endParaRPr lang="en-US" altLang="zh-CN" u="sng">
              <a:solidFill>
                <a:srgbClr val="FF0000"/>
              </a:solidFill>
            </a:endParaRPr>
          </a:p>
          <a:p>
            <a:pPr lvl="1">
              <a:lnSpc>
                <a:spcPct val="120000"/>
              </a:lnSpc>
            </a:pPr>
            <a:r>
              <a:rPr lang="zh-CN" altLang="en-US">
                <a:solidFill>
                  <a:srgbClr val="0000FF"/>
                </a:solidFill>
              </a:rPr>
              <a:t>意向锁的含义是如果对一个结点加意向锁，则说明该结点的下层结点正在被加锁</a:t>
            </a:r>
            <a:r>
              <a:rPr lang="zh-CN" altLang="en-US"/>
              <a:t>；</a:t>
            </a:r>
            <a:endParaRPr lang="en-US" altLang="zh-CN"/>
          </a:p>
          <a:p>
            <a:pPr lvl="1">
              <a:lnSpc>
                <a:spcPct val="120000"/>
              </a:lnSpc>
            </a:pPr>
            <a:r>
              <a:rPr lang="zh-CN" altLang="en-US">
                <a:solidFill>
                  <a:srgbClr val="FF0000"/>
                </a:solidFill>
              </a:rPr>
              <a:t>对任一结点加锁时，必须先对它的上层结点加意向锁</a:t>
            </a:r>
            <a:r>
              <a:rPr lang="zh-CN" altLang="en-US"/>
              <a:t>。</a:t>
            </a:r>
            <a:endParaRPr lang="en-US" altLang="zh-CN"/>
          </a:p>
          <a:p>
            <a:pPr lvl="1">
              <a:lnSpc>
                <a:spcPct val="120000"/>
              </a:lnSpc>
            </a:pPr>
            <a:r>
              <a:rPr lang="zh-CN" altLang="en-US"/>
              <a:t>有了意向锁，</a:t>
            </a:r>
            <a:r>
              <a:rPr lang="en-US" altLang="zh-CN"/>
              <a:t>DBMS</a:t>
            </a:r>
            <a:r>
              <a:rPr lang="zh-CN" altLang="en-US"/>
              <a:t>就无须逐个检查下一级结点的显式封锁。</a:t>
            </a:r>
            <a:endParaRPr lang="en-US" altLang="zh-CN"/>
          </a:p>
          <a:p>
            <a:pPr lvl="1">
              <a:lnSpc>
                <a:spcPct val="120000"/>
              </a:lnSpc>
            </a:pPr>
            <a:endParaRPr lang="en-US" altLang="zh-CN" sz="800"/>
          </a:p>
          <a:p>
            <a:pPr>
              <a:lnSpc>
                <a:spcPct val="120000"/>
              </a:lnSpc>
            </a:pPr>
            <a:r>
              <a:rPr lang="zh-CN" altLang="en-US" sz="2400">
                <a:solidFill>
                  <a:srgbClr val="0000FF"/>
                </a:solidFill>
              </a:rPr>
              <a:t>引进意向锁的目的就是为了提高对某个数据对象加锁时系统的检查效率。</a:t>
            </a:r>
            <a:endParaRPr lang="en-US" altLang="zh-CN" sz="2400">
              <a:solidFill>
                <a:srgbClr val="0000FF"/>
              </a:solidFill>
            </a:endParaRPr>
          </a:p>
          <a:p>
            <a:pPr lvl="1">
              <a:lnSpc>
                <a:spcPct val="120000"/>
              </a:lnSpc>
            </a:pPr>
            <a:r>
              <a:rPr lang="zh-CN" altLang="en-US" sz="2000"/>
              <a:t>假设事务</a:t>
            </a:r>
            <a:r>
              <a:rPr lang="en-US" altLang="zh-CN" sz="2000"/>
              <a:t>Tk </a:t>
            </a:r>
            <a:r>
              <a:rPr lang="zh-CN" altLang="en-US" sz="2000"/>
              <a:t>希望封锁整个数据库，为此它需要对树的根结点加锁，但这种请求不会成功。因为当前</a:t>
            </a:r>
            <a:r>
              <a:rPr lang="en-US" altLang="zh-CN" sz="2000"/>
              <a:t>Ti</a:t>
            </a:r>
            <a:r>
              <a:rPr lang="zh-CN" altLang="en-US" sz="2000"/>
              <a:t>在树的某部分持有锁。但是，系统是怎样判定根结点是否可以加锁呢？</a:t>
            </a:r>
          </a:p>
          <a:p>
            <a:pPr marL="1608138" lvl="2" indent="-798513">
              <a:lnSpc>
                <a:spcPct val="120000"/>
              </a:lnSpc>
              <a:buNone/>
            </a:pPr>
            <a:r>
              <a:rPr lang="zh-CN" altLang="en-US">
                <a:solidFill>
                  <a:srgbClr val="FF0000"/>
                </a:solidFill>
              </a:rPr>
              <a:t>方法</a:t>
            </a:r>
            <a:r>
              <a:rPr lang="en-US" altLang="zh-CN">
                <a:solidFill>
                  <a:srgbClr val="FF0000"/>
                </a:solidFill>
              </a:rPr>
              <a:t>1</a:t>
            </a:r>
            <a:r>
              <a:rPr lang="zh-CN" altLang="en-US">
                <a:solidFill>
                  <a:srgbClr val="0000FF"/>
                </a:solidFill>
              </a:rPr>
              <a:t>：</a:t>
            </a:r>
            <a:r>
              <a:rPr lang="zh-CN" altLang="en-US"/>
              <a:t>搜索整棵树，但这种方法破坏了多粒度封锁机制的初衷。</a:t>
            </a:r>
            <a:endParaRPr lang="en-US" altLang="zh-CN"/>
          </a:p>
          <a:p>
            <a:pPr marL="1608138" lvl="2" indent="-798513">
              <a:lnSpc>
                <a:spcPct val="120000"/>
              </a:lnSpc>
              <a:buNone/>
            </a:pPr>
            <a:r>
              <a:rPr lang="zh-CN" altLang="en-US">
                <a:solidFill>
                  <a:srgbClr val="FF0000"/>
                </a:solidFill>
              </a:rPr>
              <a:t>方法</a:t>
            </a:r>
            <a:r>
              <a:rPr lang="en-US" altLang="zh-CN">
                <a:solidFill>
                  <a:srgbClr val="FF0000"/>
                </a:solidFill>
              </a:rPr>
              <a:t>2</a:t>
            </a:r>
            <a:r>
              <a:rPr lang="zh-CN" altLang="en-US">
                <a:solidFill>
                  <a:srgbClr val="0000FF"/>
                </a:solidFill>
              </a:rPr>
              <a:t>：</a:t>
            </a:r>
            <a:r>
              <a:rPr lang="zh-CN" altLang="en-US"/>
              <a:t>引入意向锁。在一个结点显式加锁之前，该结点的全部祖先结点均加上了意向锁。因此，事务判定是否能够成功给一个结点加锁时不必去搜索整棵树。</a:t>
            </a:r>
            <a:r>
              <a:rPr lang="zh-CN" altLang="en-US">
                <a:solidFill>
                  <a:srgbClr val="0000FF"/>
                </a:solidFill>
              </a:rPr>
              <a:t>如，对任一元组加锁时，必须先对它所在的数据库和关系加意向锁</a:t>
            </a:r>
            <a:r>
              <a:rPr lang="zh-CN" altLang="en-US"/>
              <a:t>。</a:t>
            </a:r>
          </a:p>
        </p:txBody>
      </p:sp>
      <p:sp>
        <p:nvSpPr>
          <p:cNvPr id="4" name="灯片编号占位符 3">
            <a:extLst>
              <a:ext uri="{FF2B5EF4-FFF2-40B4-BE49-F238E27FC236}">
                <a16:creationId xmlns:a16="http://schemas.microsoft.com/office/drawing/2014/main" id="{34F77A01-1DE0-4555-945B-683778B1CDD0}"/>
              </a:ext>
            </a:extLst>
          </p:cNvPr>
          <p:cNvSpPr>
            <a:spLocks noGrp="1"/>
          </p:cNvSpPr>
          <p:nvPr>
            <p:ph type="sldNum" sz="quarter" idx="12"/>
          </p:nvPr>
        </p:nvSpPr>
        <p:spPr/>
        <p:txBody>
          <a:bodyPr/>
          <a:lstStyle/>
          <a:p>
            <a:fld id="{E63F6D5D-9733-4D44-9C56-AEFEDD5A4BA7}" type="slidenum">
              <a:rPr lang="en-US" smtClean="0"/>
              <a:pPr/>
              <a:t>60</a:t>
            </a:fld>
            <a:endParaRPr lang="en-US" dirty="0"/>
          </a:p>
        </p:txBody>
      </p:sp>
    </p:spTree>
    <p:extLst>
      <p:ext uri="{BB962C8B-B14F-4D97-AF65-F5344CB8AC3E}">
        <p14:creationId xmlns:p14="http://schemas.microsoft.com/office/powerpoint/2010/main" val="30494663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777FA-74E6-402D-A6B5-6F89A286264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F3F6788-EBFD-425B-89CA-877152BC9E19}"/>
              </a:ext>
            </a:extLst>
          </p:cNvPr>
          <p:cNvSpPr>
            <a:spLocks noGrp="1"/>
          </p:cNvSpPr>
          <p:nvPr>
            <p:ph idx="1"/>
          </p:nvPr>
        </p:nvSpPr>
        <p:spPr/>
        <p:txBody>
          <a:bodyPr/>
          <a:lstStyle/>
          <a:p>
            <a:r>
              <a:rPr lang="zh-CN" altLang="en-US">
                <a:solidFill>
                  <a:srgbClr val="FF0000"/>
                </a:solidFill>
              </a:rPr>
              <a:t>三种常用的意向锁</a:t>
            </a:r>
            <a:endParaRPr lang="en-US" altLang="zh-CN">
              <a:solidFill>
                <a:srgbClr val="FF0000"/>
              </a:solidFill>
            </a:endParaRPr>
          </a:p>
          <a:p>
            <a:pPr lvl="1"/>
            <a:r>
              <a:rPr lang="en-US" altLang="zh-CN">
                <a:solidFill>
                  <a:srgbClr val="FF0000"/>
                </a:solidFill>
              </a:rPr>
              <a:t>IS</a:t>
            </a:r>
            <a:r>
              <a:rPr lang="zh-CN" altLang="en-US">
                <a:solidFill>
                  <a:srgbClr val="FF0000"/>
                </a:solidFill>
              </a:rPr>
              <a:t>锁</a:t>
            </a:r>
            <a:r>
              <a:rPr lang="zh-CN" altLang="en-US">
                <a:solidFill>
                  <a:srgbClr val="0000FF"/>
                </a:solidFill>
              </a:rPr>
              <a:t>（意向共享锁</a:t>
            </a:r>
            <a:r>
              <a:rPr lang="en-US" altLang="zh-CN">
                <a:solidFill>
                  <a:srgbClr val="0000FF"/>
                </a:solidFill>
              </a:rPr>
              <a:t>, intent share lock</a:t>
            </a:r>
            <a:r>
              <a:rPr lang="zh-CN" altLang="en-US">
                <a:solidFill>
                  <a:srgbClr val="0000FF"/>
                </a:solidFill>
              </a:rPr>
              <a:t>）</a:t>
            </a:r>
            <a:endParaRPr lang="en-US" altLang="zh-CN">
              <a:solidFill>
                <a:srgbClr val="0000FF"/>
              </a:solidFill>
            </a:endParaRPr>
          </a:p>
          <a:p>
            <a:pPr lvl="2"/>
            <a:r>
              <a:rPr lang="zh-CN" altLang="en-US"/>
              <a:t>如果对一个数据对象加</a:t>
            </a:r>
            <a:r>
              <a:rPr lang="en-US" altLang="zh-CN"/>
              <a:t>IS</a:t>
            </a:r>
            <a:r>
              <a:rPr lang="zh-CN" altLang="en-US"/>
              <a:t>锁，表示它的后裔结点拟（意向）加</a:t>
            </a:r>
            <a:r>
              <a:rPr lang="en-US" altLang="zh-CN"/>
              <a:t>S</a:t>
            </a:r>
            <a:r>
              <a:rPr lang="zh-CN" altLang="en-US"/>
              <a:t>锁。</a:t>
            </a:r>
          </a:p>
          <a:p>
            <a:pPr lvl="2"/>
            <a:r>
              <a:rPr lang="zh-CN" altLang="en-US"/>
              <a:t>例如：事务</a:t>
            </a:r>
            <a:r>
              <a:rPr lang="en-US" altLang="zh-CN"/>
              <a:t>T1</a:t>
            </a:r>
            <a:r>
              <a:rPr lang="zh-CN" altLang="en-US"/>
              <a:t>要对</a:t>
            </a:r>
            <a:r>
              <a:rPr lang="en-US" altLang="zh-CN"/>
              <a:t>R1</a:t>
            </a:r>
            <a:r>
              <a:rPr lang="zh-CN" altLang="en-US"/>
              <a:t>中某个元组加</a:t>
            </a:r>
            <a:r>
              <a:rPr lang="en-US" altLang="zh-CN"/>
              <a:t>S</a:t>
            </a:r>
            <a:r>
              <a:rPr lang="zh-CN" altLang="en-US"/>
              <a:t>锁，则要首先对关系</a:t>
            </a:r>
            <a:r>
              <a:rPr lang="en-US" altLang="zh-CN"/>
              <a:t>R1</a:t>
            </a:r>
            <a:r>
              <a:rPr lang="zh-CN" altLang="en-US"/>
              <a:t>和数据库加</a:t>
            </a:r>
            <a:r>
              <a:rPr lang="en-US" altLang="zh-CN"/>
              <a:t>IS</a:t>
            </a:r>
            <a:r>
              <a:rPr lang="zh-CN" altLang="en-US"/>
              <a:t>锁</a:t>
            </a:r>
            <a:endParaRPr lang="en-US" altLang="zh-CN"/>
          </a:p>
          <a:p>
            <a:pPr lvl="1"/>
            <a:r>
              <a:rPr lang="en-US" altLang="zh-CN">
                <a:solidFill>
                  <a:srgbClr val="FF0000"/>
                </a:solidFill>
              </a:rPr>
              <a:t>IX</a:t>
            </a:r>
            <a:r>
              <a:rPr lang="zh-CN" altLang="en-US">
                <a:solidFill>
                  <a:srgbClr val="FF0000"/>
                </a:solidFill>
              </a:rPr>
              <a:t>锁</a:t>
            </a:r>
            <a:r>
              <a:rPr lang="zh-CN" altLang="en-US">
                <a:solidFill>
                  <a:srgbClr val="0000FF"/>
                </a:solidFill>
              </a:rPr>
              <a:t>（意向排他锁</a:t>
            </a:r>
            <a:r>
              <a:rPr lang="en-US" altLang="zh-CN">
                <a:solidFill>
                  <a:srgbClr val="0000FF"/>
                </a:solidFill>
              </a:rPr>
              <a:t>, intent exclusive lock</a:t>
            </a:r>
            <a:r>
              <a:rPr lang="zh-CN" altLang="en-US">
                <a:solidFill>
                  <a:srgbClr val="0000FF"/>
                </a:solidFill>
              </a:rPr>
              <a:t>）</a:t>
            </a:r>
            <a:endParaRPr lang="en-US" altLang="zh-CN"/>
          </a:p>
          <a:p>
            <a:pPr lvl="2"/>
            <a:r>
              <a:rPr lang="zh-CN" altLang="en-US"/>
              <a:t>如果对一个数据对象加</a:t>
            </a:r>
            <a:r>
              <a:rPr lang="en-US" altLang="zh-CN"/>
              <a:t>IX</a:t>
            </a:r>
            <a:r>
              <a:rPr lang="zh-CN" altLang="en-US"/>
              <a:t>锁，表示它的后裔结点拟（意向）加</a:t>
            </a:r>
            <a:r>
              <a:rPr lang="en-US" altLang="zh-CN"/>
              <a:t>X</a:t>
            </a:r>
            <a:r>
              <a:rPr lang="zh-CN" altLang="en-US"/>
              <a:t>锁。</a:t>
            </a:r>
          </a:p>
          <a:p>
            <a:pPr lvl="2"/>
            <a:r>
              <a:rPr lang="zh-CN" altLang="en-US"/>
              <a:t>例如：事务</a:t>
            </a:r>
            <a:r>
              <a:rPr lang="en-US" altLang="zh-CN"/>
              <a:t>T1</a:t>
            </a:r>
            <a:r>
              <a:rPr lang="zh-CN" altLang="en-US"/>
              <a:t>要对</a:t>
            </a:r>
            <a:r>
              <a:rPr lang="en-US" altLang="zh-CN"/>
              <a:t>R1</a:t>
            </a:r>
            <a:r>
              <a:rPr lang="zh-CN" altLang="en-US"/>
              <a:t>中某个元组加</a:t>
            </a:r>
            <a:r>
              <a:rPr lang="en-US" altLang="zh-CN"/>
              <a:t>X</a:t>
            </a:r>
            <a:r>
              <a:rPr lang="zh-CN" altLang="en-US"/>
              <a:t>锁，则要首先对关系</a:t>
            </a:r>
            <a:r>
              <a:rPr lang="en-US" altLang="zh-CN"/>
              <a:t>R1</a:t>
            </a:r>
            <a:r>
              <a:rPr lang="zh-CN" altLang="en-US"/>
              <a:t>和数据库加</a:t>
            </a:r>
            <a:r>
              <a:rPr lang="en-US" altLang="zh-CN"/>
              <a:t>IX</a:t>
            </a:r>
            <a:r>
              <a:rPr lang="zh-CN" altLang="en-US"/>
              <a:t>锁</a:t>
            </a:r>
            <a:endParaRPr lang="en-US" altLang="zh-CN"/>
          </a:p>
          <a:p>
            <a:pPr lvl="1"/>
            <a:r>
              <a:rPr lang="en-US" altLang="zh-CN">
                <a:solidFill>
                  <a:srgbClr val="FF0000"/>
                </a:solidFill>
              </a:rPr>
              <a:t>SIX</a:t>
            </a:r>
            <a:r>
              <a:rPr lang="zh-CN" altLang="en-US">
                <a:solidFill>
                  <a:srgbClr val="FF0000"/>
                </a:solidFill>
              </a:rPr>
              <a:t>锁</a:t>
            </a:r>
            <a:r>
              <a:rPr lang="zh-CN" altLang="en-US">
                <a:solidFill>
                  <a:srgbClr val="0000FF"/>
                </a:solidFill>
              </a:rPr>
              <a:t>（共享意向排他锁</a:t>
            </a:r>
            <a:r>
              <a:rPr lang="en-US" altLang="zh-CN">
                <a:solidFill>
                  <a:srgbClr val="0000FF"/>
                </a:solidFill>
              </a:rPr>
              <a:t>, share intent exclusive lock</a:t>
            </a:r>
            <a:r>
              <a:rPr lang="zh-CN" altLang="en-US">
                <a:solidFill>
                  <a:srgbClr val="0000FF"/>
                </a:solidFill>
              </a:rPr>
              <a:t>）</a:t>
            </a:r>
            <a:endParaRPr lang="en-US" altLang="zh-CN">
              <a:solidFill>
                <a:srgbClr val="0000FF"/>
              </a:solidFill>
            </a:endParaRPr>
          </a:p>
          <a:p>
            <a:pPr lvl="2"/>
            <a:r>
              <a:rPr lang="zh-CN" altLang="en-US"/>
              <a:t>如果对一个数据对象加</a:t>
            </a:r>
            <a:r>
              <a:rPr lang="en-US" altLang="zh-CN"/>
              <a:t>SIX</a:t>
            </a:r>
            <a:r>
              <a:rPr lang="zh-CN" altLang="en-US"/>
              <a:t>锁，表示对它加</a:t>
            </a:r>
            <a:r>
              <a:rPr lang="en-US" altLang="zh-CN"/>
              <a:t>S</a:t>
            </a:r>
            <a:r>
              <a:rPr lang="zh-CN" altLang="en-US"/>
              <a:t>锁，再加</a:t>
            </a:r>
            <a:r>
              <a:rPr lang="en-US" altLang="zh-CN"/>
              <a:t>IX</a:t>
            </a:r>
            <a:r>
              <a:rPr lang="zh-CN" altLang="en-US"/>
              <a:t>锁，即</a:t>
            </a:r>
            <a:r>
              <a:rPr lang="en-US" altLang="zh-CN"/>
              <a:t>SIX = S+IX</a:t>
            </a:r>
            <a:r>
              <a:rPr lang="zh-CN" altLang="en-US"/>
              <a:t>。</a:t>
            </a:r>
          </a:p>
          <a:p>
            <a:pPr lvl="2"/>
            <a:r>
              <a:rPr lang="zh-CN" altLang="en-US"/>
              <a:t>例：对某个表加</a:t>
            </a:r>
            <a:r>
              <a:rPr lang="en-US" altLang="zh-CN"/>
              <a:t>SIX</a:t>
            </a:r>
            <a:r>
              <a:rPr lang="zh-CN" altLang="en-US"/>
              <a:t>锁，则表示该事务要读整个表（所以要对该表加</a:t>
            </a:r>
            <a:r>
              <a:rPr lang="en-US" altLang="zh-CN"/>
              <a:t>S</a:t>
            </a:r>
            <a:r>
              <a:rPr lang="zh-CN" altLang="en-US"/>
              <a:t>锁），同时会更新个别元组（所以要对该表加</a:t>
            </a:r>
            <a:r>
              <a:rPr lang="en-US" altLang="zh-CN"/>
              <a:t>IX</a:t>
            </a:r>
            <a:r>
              <a:rPr lang="zh-CN" altLang="en-US"/>
              <a:t>锁）。</a:t>
            </a:r>
          </a:p>
          <a:p>
            <a:endParaRPr lang="zh-CN" altLang="en-US"/>
          </a:p>
        </p:txBody>
      </p:sp>
      <p:sp>
        <p:nvSpPr>
          <p:cNvPr id="4" name="灯片编号占位符 3">
            <a:extLst>
              <a:ext uri="{FF2B5EF4-FFF2-40B4-BE49-F238E27FC236}">
                <a16:creationId xmlns:a16="http://schemas.microsoft.com/office/drawing/2014/main" id="{A68EA191-9462-483B-941B-0D10639FD6E9}"/>
              </a:ext>
            </a:extLst>
          </p:cNvPr>
          <p:cNvSpPr>
            <a:spLocks noGrp="1"/>
          </p:cNvSpPr>
          <p:nvPr>
            <p:ph type="sldNum" sz="quarter" idx="12"/>
          </p:nvPr>
        </p:nvSpPr>
        <p:spPr/>
        <p:txBody>
          <a:bodyPr/>
          <a:lstStyle/>
          <a:p>
            <a:fld id="{E63F6D5D-9733-4D44-9C56-AEFEDD5A4BA7}" type="slidenum">
              <a:rPr lang="en-US" smtClean="0"/>
              <a:pPr/>
              <a:t>61</a:t>
            </a:fld>
            <a:endParaRPr lang="en-US" dirty="0"/>
          </a:p>
        </p:txBody>
      </p:sp>
    </p:spTree>
    <p:extLst>
      <p:ext uri="{BB962C8B-B14F-4D97-AF65-F5344CB8AC3E}">
        <p14:creationId xmlns:p14="http://schemas.microsoft.com/office/powerpoint/2010/main" val="8103664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9938A-2693-4028-B8BD-03572DBDF82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575D00D-221D-4AB4-BAD2-8C07F810A00C}"/>
              </a:ext>
            </a:extLst>
          </p:cNvPr>
          <p:cNvSpPr>
            <a:spLocks noGrp="1"/>
          </p:cNvSpPr>
          <p:nvPr>
            <p:ph idx="1"/>
          </p:nvPr>
        </p:nvSpPr>
        <p:spPr/>
        <p:txBody>
          <a:bodyPr/>
          <a:lstStyle/>
          <a:p>
            <a:r>
              <a:rPr lang="zh-CN" altLang="en-US">
                <a:solidFill>
                  <a:srgbClr val="FF0000"/>
                </a:solidFill>
              </a:rPr>
              <a:t>意向锁的相容矩阵</a:t>
            </a:r>
            <a:endParaRPr lang="en-US" altLang="zh-CN">
              <a:solidFill>
                <a:srgbClr val="FF0000"/>
              </a:solidFill>
            </a:endParaRPr>
          </a:p>
          <a:p>
            <a:endParaRPr lang="zh-CN" altLang="en-US"/>
          </a:p>
        </p:txBody>
      </p:sp>
      <p:sp>
        <p:nvSpPr>
          <p:cNvPr id="4" name="灯片编号占位符 3">
            <a:extLst>
              <a:ext uri="{FF2B5EF4-FFF2-40B4-BE49-F238E27FC236}">
                <a16:creationId xmlns:a16="http://schemas.microsoft.com/office/drawing/2014/main" id="{5FFCC9DF-24A9-4FC6-BA88-EE5F1586754B}"/>
              </a:ext>
            </a:extLst>
          </p:cNvPr>
          <p:cNvSpPr>
            <a:spLocks noGrp="1"/>
          </p:cNvSpPr>
          <p:nvPr>
            <p:ph type="sldNum" sz="quarter" idx="12"/>
          </p:nvPr>
        </p:nvSpPr>
        <p:spPr/>
        <p:txBody>
          <a:bodyPr/>
          <a:lstStyle/>
          <a:p>
            <a:fld id="{E63F6D5D-9733-4D44-9C56-AEFEDD5A4BA7}" type="slidenum">
              <a:rPr lang="en-US" smtClean="0"/>
              <a:pPr/>
              <a:t>62</a:t>
            </a:fld>
            <a:endParaRPr lang="en-US" dirty="0"/>
          </a:p>
        </p:txBody>
      </p:sp>
      <p:pic>
        <p:nvPicPr>
          <p:cNvPr id="5" name="Picture 11" descr="未标题-3">
            <a:extLst>
              <a:ext uri="{FF2B5EF4-FFF2-40B4-BE49-F238E27FC236}">
                <a16:creationId xmlns:a16="http://schemas.microsoft.com/office/drawing/2014/main" id="{DC2609E1-53FB-4FC4-A475-F408384E4A0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029"/>
          <a:stretch/>
        </p:blipFill>
        <p:spPr bwMode="auto">
          <a:xfrm>
            <a:off x="1502679" y="1861640"/>
            <a:ext cx="6036143" cy="321601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6" name="对象 5">
            <a:extLst>
              <a:ext uri="{FF2B5EF4-FFF2-40B4-BE49-F238E27FC236}">
                <a16:creationId xmlns:a16="http://schemas.microsoft.com/office/drawing/2014/main" id="{858FC4A8-4860-4540-B215-384D8C4BD6EE}"/>
              </a:ext>
            </a:extLst>
          </p:cNvPr>
          <p:cNvGraphicFramePr>
            <a:graphicFrameLocks noChangeAspect="1"/>
          </p:cNvGraphicFramePr>
          <p:nvPr>
            <p:extLst>
              <p:ext uri="{D42A27DB-BD31-4B8C-83A1-F6EECF244321}">
                <p14:modId xmlns:p14="http://schemas.microsoft.com/office/powerpoint/2010/main" val="1386911918"/>
              </p:ext>
            </p:extLst>
          </p:nvPr>
        </p:nvGraphicFramePr>
        <p:xfrm>
          <a:off x="8185319" y="1512481"/>
          <a:ext cx="2593605" cy="3780283"/>
        </p:xfrm>
        <a:graphic>
          <a:graphicData uri="http://schemas.openxmlformats.org/presentationml/2006/ole">
            <mc:AlternateContent xmlns:mc="http://schemas.openxmlformats.org/markup-compatibility/2006">
              <mc:Choice xmlns:v="urn:schemas-microsoft-com:vml" Requires="v">
                <p:oleObj spid="_x0000_s4107" r:id="rId4" imgW="10158730" imgH="14806349" progId="Photoshop.Image.7">
                  <p:embed/>
                </p:oleObj>
              </mc:Choice>
              <mc:Fallback>
                <p:oleObj r:id="rId4" imgW="10158730" imgH="14806349" progId="Photoshop.Image.7">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5319" y="1512481"/>
                        <a:ext cx="2593605" cy="3780283"/>
                      </a:xfrm>
                      <a:prstGeom prst="rect">
                        <a:avLst/>
                      </a:prstGeom>
                      <a:noFill/>
                      <a:ln>
                        <a:noFill/>
                      </a:ln>
                      <a:effectLst/>
                    </p:spPr>
                  </p:pic>
                </p:oleObj>
              </mc:Fallback>
            </mc:AlternateContent>
          </a:graphicData>
        </a:graphic>
      </p:graphicFrame>
      <p:sp>
        <p:nvSpPr>
          <p:cNvPr id="7" name="矩形 6">
            <a:extLst>
              <a:ext uri="{FF2B5EF4-FFF2-40B4-BE49-F238E27FC236}">
                <a16:creationId xmlns:a16="http://schemas.microsoft.com/office/drawing/2014/main" id="{42270F8E-6C71-488F-ADFE-426B4D009C3A}"/>
              </a:ext>
            </a:extLst>
          </p:cNvPr>
          <p:cNvSpPr/>
          <p:nvPr/>
        </p:nvSpPr>
        <p:spPr>
          <a:xfrm>
            <a:off x="1502678" y="5230051"/>
            <a:ext cx="6036144" cy="701346"/>
          </a:xfrm>
          <a:prstGeom prst="rect">
            <a:avLst/>
          </a:prstGeom>
          <a:ln w="3175">
            <a:solidFill>
              <a:schemeClr val="tx1"/>
            </a:solidFill>
          </a:ln>
        </p:spPr>
        <p:txBody>
          <a:bodyPr wrap="square">
            <a:spAutoFit/>
          </a:bodyPr>
          <a:lstStyle/>
          <a:p>
            <a:pPr marL="177800" indent="-177800">
              <a:lnSpc>
                <a:spcPct val="13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rPr>
              <a:t>锁的强度是指它对其他锁的排斥程度</a:t>
            </a:r>
            <a:endParaRPr lang="en-US" altLang="zh-CN" sz="1600" dirty="0">
              <a:solidFill>
                <a:srgbClr val="FF0000"/>
              </a:solidFill>
              <a:latin typeface="微软雅黑" panose="020B0503020204020204" pitchFamily="34" charset="-122"/>
              <a:ea typeface="微软雅黑" panose="020B0503020204020204" pitchFamily="34" charset="-122"/>
            </a:endParaRPr>
          </a:p>
          <a:p>
            <a:pPr marL="177800" indent="-177800">
              <a:lnSpc>
                <a:spcPct val="13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rPr>
              <a:t>一个事务在申请封锁时以强锁代替弱锁是安全的，反之则不然</a:t>
            </a:r>
          </a:p>
        </p:txBody>
      </p:sp>
      <p:sp>
        <p:nvSpPr>
          <p:cNvPr id="8" name="右箭头 6">
            <a:extLst>
              <a:ext uri="{FF2B5EF4-FFF2-40B4-BE49-F238E27FC236}">
                <a16:creationId xmlns:a16="http://schemas.microsoft.com/office/drawing/2014/main" id="{12735207-2DEF-4D13-B819-1773715A0FAE}"/>
              </a:ext>
            </a:extLst>
          </p:cNvPr>
          <p:cNvSpPr/>
          <p:nvPr/>
        </p:nvSpPr>
        <p:spPr>
          <a:xfrm rot="20729945" flipV="1">
            <a:off x="7668433" y="5087988"/>
            <a:ext cx="564044" cy="284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85179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248DB-ACFF-4AAE-8C36-035CDFAD914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D75FE0B-D602-4194-A3CA-7008EC9278F2}"/>
              </a:ext>
            </a:extLst>
          </p:cNvPr>
          <p:cNvSpPr>
            <a:spLocks noGrp="1"/>
          </p:cNvSpPr>
          <p:nvPr>
            <p:ph idx="1"/>
          </p:nvPr>
        </p:nvSpPr>
        <p:spPr/>
        <p:txBody>
          <a:bodyPr/>
          <a:lstStyle/>
          <a:p>
            <a:r>
              <a:rPr lang="zh-CN" altLang="en-US">
                <a:solidFill>
                  <a:srgbClr val="FF0000"/>
                </a:solidFill>
              </a:rPr>
              <a:t>具有意向锁的多粒度封锁方法</a:t>
            </a:r>
          </a:p>
          <a:p>
            <a:pPr lvl="1"/>
            <a:r>
              <a:rPr lang="zh-CN" altLang="en-US">
                <a:solidFill>
                  <a:srgbClr val="0000FF"/>
                </a:solidFill>
              </a:rPr>
              <a:t>申请封锁时应该按</a:t>
            </a:r>
            <a:r>
              <a:rPr lang="zh-CN" altLang="en-US">
                <a:solidFill>
                  <a:srgbClr val="FF0000"/>
                </a:solidFill>
              </a:rPr>
              <a:t>自上而下</a:t>
            </a:r>
            <a:r>
              <a:rPr lang="zh-CN" altLang="en-US">
                <a:solidFill>
                  <a:srgbClr val="0000FF"/>
                </a:solidFill>
              </a:rPr>
              <a:t>的次序进行；</a:t>
            </a:r>
          </a:p>
          <a:p>
            <a:pPr lvl="1"/>
            <a:r>
              <a:rPr lang="zh-CN" altLang="en-US">
                <a:solidFill>
                  <a:srgbClr val="0000FF"/>
                </a:solidFill>
              </a:rPr>
              <a:t>释放封锁时则应该按</a:t>
            </a:r>
            <a:r>
              <a:rPr lang="zh-CN" altLang="en-US">
                <a:solidFill>
                  <a:srgbClr val="FF0000"/>
                </a:solidFill>
              </a:rPr>
              <a:t>自下而上</a:t>
            </a:r>
            <a:r>
              <a:rPr lang="zh-CN" altLang="en-US">
                <a:solidFill>
                  <a:srgbClr val="0000FF"/>
                </a:solidFill>
              </a:rPr>
              <a:t>的次序进行。</a:t>
            </a:r>
          </a:p>
          <a:p>
            <a:pPr lvl="2"/>
            <a:r>
              <a:rPr lang="zh-CN" altLang="en-US"/>
              <a:t>例如：事务</a:t>
            </a:r>
            <a:r>
              <a:rPr lang="en-US" altLang="zh-CN"/>
              <a:t>T</a:t>
            </a:r>
            <a:r>
              <a:rPr lang="en-US" altLang="zh-CN" baseline="-25000"/>
              <a:t>1</a:t>
            </a:r>
            <a:r>
              <a:rPr lang="zh-CN" altLang="en-US"/>
              <a:t>要对关系</a:t>
            </a:r>
            <a:r>
              <a:rPr lang="en-US" altLang="zh-CN" i="1"/>
              <a:t>R</a:t>
            </a:r>
            <a:r>
              <a:rPr lang="en-US" altLang="zh-CN" baseline="-25000"/>
              <a:t>1</a:t>
            </a:r>
            <a:r>
              <a:rPr lang="zh-CN" altLang="en-US"/>
              <a:t>加</a:t>
            </a:r>
            <a:r>
              <a:rPr lang="en-US" altLang="zh-CN"/>
              <a:t>S</a:t>
            </a:r>
            <a:r>
              <a:rPr lang="zh-CN" altLang="en-US"/>
              <a:t>锁，则要首先对数据库加</a:t>
            </a:r>
            <a:r>
              <a:rPr lang="en-US" altLang="zh-CN"/>
              <a:t>IS</a:t>
            </a:r>
            <a:r>
              <a:rPr lang="zh-CN" altLang="en-US"/>
              <a:t>锁。</a:t>
            </a:r>
            <a:endParaRPr lang="en-US" altLang="zh-CN"/>
          </a:p>
          <a:p>
            <a:pPr lvl="2"/>
            <a:r>
              <a:rPr lang="zh-CN" altLang="en-US"/>
              <a:t>检查数据库和</a:t>
            </a:r>
            <a:r>
              <a:rPr lang="en-US" altLang="zh-CN" i="1"/>
              <a:t>R</a:t>
            </a:r>
            <a:r>
              <a:rPr lang="en-US" altLang="zh-CN" baseline="-25000"/>
              <a:t>1</a:t>
            </a:r>
            <a:r>
              <a:rPr lang="zh-CN" altLang="en-US"/>
              <a:t>是否已加了不相容的锁</a:t>
            </a:r>
            <a:r>
              <a:rPr lang="en-US" altLang="zh-CN"/>
              <a:t>(X</a:t>
            </a:r>
            <a:r>
              <a:rPr lang="zh-CN" altLang="en-US"/>
              <a:t>或</a:t>
            </a:r>
            <a:r>
              <a:rPr lang="en-US" altLang="zh-CN"/>
              <a:t>IX)</a:t>
            </a:r>
            <a:r>
              <a:rPr lang="zh-CN" altLang="en-US"/>
              <a:t>。</a:t>
            </a:r>
            <a:endParaRPr lang="en-US" altLang="zh-CN"/>
          </a:p>
          <a:p>
            <a:pPr lvl="2"/>
            <a:r>
              <a:rPr lang="zh-CN" altLang="en-US"/>
              <a:t>不再需要搜索和检查</a:t>
            </a:r>
            <a:r>
              <a:rPr lang="en-US" altLang="zh-CN" i="1"/>
              <a:t>R</a:t>
            </a:r>
            <a:r>
              <a:rPr lang="en-US" altLang="zh-CN" baseline="-25000"/>
              <a:t>1</a:t>
            </a:r>
            <a:r>
              <a:rPr lang="zh-CN" altLang="en-US"/>
              <a:t>中的元组是否加了不相容的锁</a:t>
            </a:r>
            <a:r>
              <a:rPr lang="en-US" altLang="zh-CN"/>
              <a:t>(X</a:t>
            </a:r>
            <a:r>
              <a:rPr lang="zh-CN" altLang="en-US"/>
              <a:t>锁</a:t>
            </a:r>
            <a:r>
              <a:rPr lang="en-US" altLang="zh-CN"/>
              <a:t>)</a:t>
            </a:r>
          </a:p>
          <a:p>
            <a:pPr lvl="2"/>
            <a:endParaRPr lang="zh-CN" altLang="en-US" sz="800"/>
          </a:p>
          <a:p>
            <a:r>
              <a:rPr lang="zh-CN" altLang="en-US" sz="2400">
                <a:solidFill>
                  <a:srgbClr val="0000FF"/>
                </a:solidFill>
              </a:rPr>
              <a:t>具有意向锁的多粒度封锁方法提高了系统的并发度，减少了加锁和解锁的开销，在实际的</a:t>
            </a:r>
            <a:r>
              <a:rPr lang="en-US" altLang="zh-CN" sz="2400">
                <a:solidFill>
                  <a:srgbClr val="0000FF"/>
                </a:solidFill>
              </a:rPr>
              <a:t>DBMS</a:t>
            </a:r>
            <a:r>
              <a:rPr lang="zh-CN" altLang="en-US" sz="2400">
                <a:solidFill>
                  <a:srgbClr val="0000FF"/>
                </a:solidFill>
              </a:rPr>
              <a:t>产品中得到广泛应用</a:t>
            </a:r>
            <a:r>
              <a:rPr lang="zh-CN" altLang="en-US" sz="2400"/>
              <a:t>。</a:t>
            </a:r>
            <a:endParaRPr lang="zh-CN" altLang="en-US" sz="2400">
              <a:solidFill>
                <a:srgbClr val="FF0000"/>
              </a:solidFill>
            </a:endParaRPr>
          </a:p>
          <a:p>
            <a:endParaRPr lang="zh-CN" altLang="en-US"/>
          </a:p>
        </p:txBody>
      </p:sp>
      <p:sp>
        <p:nvSpPr>
          <p:cNvPr id="4" name="灯片编号占位符 3">
            <a:extLst>
              <a:ext uri="{FF2B5EF4-FFF2-40B4-BE49-F238E27FC236}">
                <a16:creationId xmlns:a16="http://schemas.microsoft.com/office/drawing/2014/main" id="{1199F73C-0D48-4FBE-ADE7-5286FAA87232}"/>
              </a:ext>
            </a:extLst>
          </p:cNvPr>
          <p:cNvSpPr>
            <a:spLocks noGrp="1"/>
          </p:cNvSpPr>
          <p:nvPr>
            <p:ph type="sldNum" sz="quarter" idx="12"/>
          </p:nvPr>
        </p:nvSpPr>
        <p:spPr/>
        <p:txBody>
          <a:bodyPr/>
          <a:lstStyle/>
          <a:p>
            <a:fld id="{E63F6D5D-9733-4D44-9C56-AEFEDD5A4BA7}" type="slidenum">
              <a:rPr lang="en-US" smtClean="0"/>
              <a:pPr/>
              <a:t>63</a:t>
            </a:fld>
            <a:endParaRPr lang="en-US" dirty="0"/>
          </a:p>
        </p:txBody>
      </p:sp>
    </p:spTree>
    <p:extLst>
      <p:ext uri="{BB962C8B-B14F-4D97-AF65-F5344CB8AC3E}">
        <p14:creationId xmlns:p14="http://schemas.microsoft.com/office/powerpoint/2010/main" val="38458067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p:sp>
        <p:nvSpPr>
          <p:cNvPr id="3" name="内容占位符 2"/>
          <p:cNvSpPr>
            <a:spLocks noGrp="1"/>
          </p:cNvSpPr>
          <p:nvPr>
            <p:ph idx="1"/>
          </p:nvPr>
        </p:nvSpPr>
        <p:spPr/>
        <p:txBody>
          <a:bodyPr>
            <a:normAutofit/>
          </a:bodyPr>
          <a:lstStyle/>
          <a:p>
            <a:r>
              <a:rPr lang="zh-CN" altLang="en-US" dirty="0"/>
              <a:t>考虑下面的三级粒度树，根结点是整个数据库</a:t>
            </a:r>
            <a:r>
              <a:rPr lang="en-US" altLang="zh-CN" dirty="0"/>
              <a:t>D</a:t>
            </a:r>
            <a:r>
              <a:rPr lang="zh-CN" altLang="en-US" dirty="0"/>
              <a:t>，包括关系</a:t>
            </a:r>
            <a:r>
              <a:rPr lang="en-US" altLang="zh-CN" dirty="0">
                <a:solidFill>
                  <a:srgbClr val="FF0000"/>
                </a:solidFill>
              </a:rPr>
              <a:t>R</a:t>
            </a:r>
            <a:r>
              <a:rPr lang="en-US" altLang="zh-CN" baseline="-25000" dirty="0">
                <a:solidFill>
                  <a:srgbClr val="FF0000"/>
                </a:solidFill>
              </a:rPr>
              <a:t>1</a:t>
            </a:r>
            <a:r>
              <a:rPr lang="zh-CN" altLang="en-US" dirty="0">
                <a:solidFill>
                  <a:srgbClr val="FF0000"/>
                </a:solidFill>
              </a:rPr>
              <a:t>、</a:t>
            </a:r>
            <a:r>
              <a:rPr lang="en-US" altLang="zh-CN" dirty="0">
                <a:solidFill>
                  <a:srgbClr val="FF0000"/>
                </a:solidFill>
              </a:rPr>
              <a:t>R</a:t>
            </a:r>
            <a:r>
              <a:rPr lang="en-US" altLang="zh-CN" baseline="-25000" dirty="0">
                <a:solidFill>
                  <a:srgbClr val="FF0000"/>
                </a:solidFill>
              </a:rPr>
              <a:t>2</a:t>
            </a:r>
            <a:r>
              <a:rPr lang="zh-CN" altLang="en-US" dirty="0">
                <a:solidFill>
                  <a:srgbClr val="FF0000"/>
                </a:solidFill>
              </a:rPr>
              <a:t>、</a:t>
            </a:r>
            <a:r>
              <a:rPr lang="en-US" altLang="zh-CN" dirty="0">
                <a:solidFill>
                  <a:srgbClr val="FF0000"/>
                </a:solidFill>
              </a:rPr>
              <a:t>R</a:t>
            </a:r>
            <a:r>
              <a:rPr lang="en-US" altLang="zh-CN" baseline="-25000" dirty="0">
                <a:solidFill>
                  <a:srgbClr val="FF0000"/>
                </a:solidFill>
              </a:rPr>
              <a:t>3</a:t>
            </a:r>
            <a:r>
              <a:rPr lang="zh-CN" altLang="en-US" dirty="0"/>
              <a:t>，分别包括元组</a:t>
            </a:r>
            <a:r>
              <a:rPr lang="en-US" altLang="zh-CN" dirty="0">
                <a:solidFill>
                  <a:srgbClr val="FF0000"/>
                </a:solidFill>
              </a:rPr>
              <a:t>r</a:t>
            </a:r>
            <a:r>
              <a:rPr lang="en-US" altLang="zh-CN" baseline="-25000" dirty="0">
                <a:solidFill>
                  <a:srgbClr val="FF0000"/>
                </a:solidFill>
              </a:rPr>
              <a:t>1</a:t>
            </a:r>
            <a:r>
              <a:rPr lang="zh-CN" altLang="en-US" dirty="0">
                <a:solidFill>
                  <a:srgbClr val="FF0000"/>
                </a:solidFill>
              </a:rPr>
              <a:t>，</a:t>
            </a:r>
            <a:r>
              <a:rPr lang="en-US" altLang="zh-CN" dirty="0">
                <a:solidFill>
                  <a:srgbClr val="FF0000"/>
                </a:solidFill>
              </a:rPr>
              <a:t>r</a:t>
            </a:r>
            <a:r>
              <a:rPr lang="en-US" altLang="zh-CN" baseline="-25000" dirty="0">
                <a:solidFill>
                  <a:srgbClr val="FF0000"/>
                </a:solidFill>
              </a:rPr>
              <a:t>2</a:t>
            </a:r>
            <a:r>
              <a:rPr lang="zh-CN" altLang="en-US" dirty="0">
                <a:solidFill>
                  <a:srgbClr val="FF0000"/>
                </a:solidFill>
              </a:rPr>
              <a:t>，</a:t>
            </a:r>
            <a:r>
              <a:rPr lang="zh-CN" altLang="en-US" dirty="0">
                <a:solidFill>
                  <a:srgbClr val="FF0000"/>
                </a:solidFill>
                <a:sym typeface="Symbol" panose="05050102010706020507" pitchFamily="18" charset="2"/>
              </a:rPr>
              <a:t></a:t>
            </a:r>
            <a:r>
              <a:rPr lang="zh-CN" altLang="en-US" dirty="0">
                <a:solidFill>
                  <a:srgbClr val="FF0000"/>
                </a:solidFill>
              </a:rPr>
              <a:t>，</a:t>
            </a:r>
            <a:r>
              <a:rPr lang="en-US" altLang="zh-CN" dirty="0">
                <a:solidFill>
                  <a:srgbClr val="FF0000"/>
                </a:solidFill>
              </a:rPr>
              <a:t>r</a:t>
            </a:r>
            <a:r>
              <a:rPr lang="en-US" altLang="zh-CN" baseline="-25000" dirty="0">
                <a:solidFill>
                  <a:srgbClr val="FF0000"/>
                </a:solidFill>
              </a:rPr>
              <a:t>100</a:t>
            </a:r>
            <a:r>
              <a:rPr lang="zh-CN" altLang="en-US" dirty="0">
                <a:solidFill>
                  <a:srgbClr val="FF0000"/>
                </a:solidFill>
              </a:rPr>
              <a:t>，</a:t>
            </a:r>
            <a:r>
              <a:rPr lang="en-US" altLang="zh-CN" dirty="0">
                <a:solidFill>
                  <a:srgbClr val="FF0000"/>
                </a:solidFill>
              </a:rPr>
              <a:t>r</a:t>
            </a:r>
            <a:r>
              <a:rPr lang="en-US" altLang="zh-CN" baseline="-25000" dirty="0">
                <a:solidFill>
                  <a:srgbClr val="FF0000"/>
                </a:solidFill>
              </a:rPr>
              <a:t>101</a:t>
            </a:r>
            <a:r>
              <a:rPr lang="zh-CN" altLang="en-US" dirty="0">
                <a:solidFill>
                  <a:srgbClr val="FF0000"/>
                </a:solidFill>
              </a:rPr>
              <a:t>，</a:t>
            </a:r>
            <a:r>
              <a:rPr lang="zh-CN" altLang="en-US" dirty="0">
                <a:solidFill>
                  <a:srgbClr val="FF0000"/>
                </a:solidFill>
                <a:sym typeface="Symbol" panose="05050102010706020507" pitchFamily="18" charset="2"/>
              </a:rPr>
              <a:t></a:t>
            </a:r>
            <a:r>
              <a:rPr lang="zh-CN" altLang="en-US">
                <a:solidFill>
                  <a:srgbClr val="FF0000"/>
                </a:solidFill>
                <a:sym typeface="Symbol" panose="05050102010706020507" pitchFamily="18" charset="2"/>
              </a:rPr>
              <a:t>，</a:t>
            </a:r>
            <a:r>
              <a:rPr lang="en-US" altLang="zh-CN">
                <a:solidFill>
                  <a:srgbClr val="FF0000"/>
                </a:solidFill>
              </a:rPr>
              <a:t>r</a:t>
            </a:r>
            <a:r>
              <a:rPr lang="en-US" altLang="zh-CN" baseline="-25000">
                <a:solidFill>
                  <a:srgbClr val="FF0000"/>
                </a:solidFill>
              </a:rPr>
              <a:t>200 </a:t>
            </a:r>
            <a:r>
              <a:rPr lang="zh-CN" altLang="en-US"/>
              <a:t>和 </a:t>
            </a:r>
            <a:r>
              <a:rPr lang="en-US" altLang="zh-CN">
                <a:solidFill>
                  <a:srgbClr val="FF0000"/>
                </a:solidFill>
              </a:rPr>
              <a:t>r</a:t>
            </a:r>
            <a:r>
              <a:rPr lang="en-US" altLang="zh-CN" baseline="-25000">
                <a:solidFill>
                  <a:srgbClr val="FF0000"/>
                </a:solidFill>
              </a:rPr>
              <a:t>201</a:t>
            </a:r>
            <a:r>
              <a:rPr lang="zh-CN" altLang="en-US" dirty="0">
                <a:solidFill>
                  <a:srgbClr val="FF0000"/>
                </a:solidFill>
              </a:rPr>
              <a:t>，</a:t>
            </a:r>
            <a:r>
              <a:rPr lang="zh-CN" altLang="en-US" dirty="0">
                <a:solidFill>
                  <a:srgbClr val="FF0000"/>
                </a:solidFill>
                <a:sym typeface="Symbol" panose="05050102010706020507" pitchFamily="18" charset="2"/>
              </a:rPr>
              <a:t>，</a:t>
            </a:r>
            <a:r>
              <a:rPr lang="en-US" altLang="zh-CN" dirty="0">
                <a:solidFill>
                  <a:srgbClr val="FF0000"/>
                </a:solidFill>
              </a:rPr>
              <a:t>r</a:t>
            </a:r>
            <a:r>
              <a:rPr lang="en-US" altLang="zh-CN" baseline="-25000" dirty="0">
                <a:solidFill>
                  <a:srgbClr val="FF0000"/>
                </a:solidFill>
              </a:rPr>
              <a:t>300</a:t>
            </a:r>
            <a:r>
              <a:rPr lang="zh-CN" altLang="en-US" dirty="0"/>
              <a:t>，使用具有意向锁的多粒度封锁方法，对于下面的操作说明产生加锁请求的锁类型和顺序。</a:t>
            </a:r>
            <a:endParaRPr lang="en-US" altLang="zh-CN" dirty="0"/>
          </a:p>
          <a:p>
            <a:pPr marL="1343025" lvl="1" indent="-358775">
              <a:buFont typeface="+mj-ea"/>
              <a:buAutoNum type="circleNumDbPlain"/>
            </a:pPr>
            <a:r>
              <a:rPr lang="zh-CN" altLang="en-US" dirty="0"/>
              <a:t>读元组</a:t>
            </a:r>
            <a:r>
              <a:rPr lang="en-US" altLang="zh-CN" dirty="0">
                <a:solidFill>
                  <a:srgbClr val="FF0000"/>
                </a:solidFill>
              </a:rPr>
              <a:t>r</a:t>
            </a:r>
            <a:r>
              <a:rPr lang="en-US" altLang="zh-CN" baseline="-25000" dirty="0">
                <a:solidFill>
                  <a:srgbClr val="FF0000"/>
                </a:solidFill>
              </a:rPr>
              <a:t>50</a:t>
            </a:r>
            <a:r>
              <a:rPr lang="en-US" altLang="zh-CN" dirty="0"/>
              <a:t>;</a:t>
            </a:r>
          </a:p>
          <a:p>
            <a:pPr marL="1343025" lvl="1" indent="-358775">
              <a:buFont typeface="+mj-ea"/>
              <a:buAutoNum type="circleNumDbPlain"/>
            </a:pPr>
            <a:r>
              <a:rPr lang="zh-CN" altLang="en-US" dirty="0"/>
              <a:t>读元组</a:t>
            </a:r>
            <a:r>
              <a:rPr lang="en-US" altLang="zh-CN" dirty="0">
                <a:solidFill>
                  <a:srgbClr val="FF0000"/>
                </a:solidFill>
              </a:rPr>
              <a:t>r</a:t>
            </a:r>
            <a:r>
              <a:rPr lang="en-US" altLang="zh-CN" baseline="-25000" dirty="0">
                <a:solidFill>
                  <a:srgbClr val="FF0000"/>
                </a:solidFill>
              </a:rPr>
              <a:t>90</a:t>
            </a:r>
            <a:r>
              <a:rPr lang="zh-CN" altLang="en-US" dirty="0"/>
              <a:t>到</a:t>
            </a:r>
            <a:r>
              <a:rPr lang="en-US" altLang="zh-CN" dirty="0">
                <a:solidFill>
                  <a:srgbClr val="FF0000"/>
                </a:solidFill>
              </a:rPr>
              <a:t>r</a:t>
            </a:r>
            <a:r>
              <a:rPr lang="en-US" altLang="zh-CN" baseline="-25000" dirty="0">
                <a:solidFill>
                  <a:srgbClr val="FF0000"/>
                </a:solidFill>
              </a:rPr>
              <a:t>210</a:t>
            </a:r>
            <a:r>
              <a:rPr lang="zh-CN" altLang="en-US" dirty="0"/>
              <a:t>；</a:t>
            </a:r>
            <a:endParaRPr lang="en-US" altLang="zh-CN" dirty="0"/>
          </a:p>
          <a:p>
            <a:pPr marL="1343025" lvl="1" indent="-358775">
              <a:buFont typeface="+mj-ea"/>
              <a:buAutoNum type="circleNumDbPlain"/>
            </a:pPr>
            <a:r>
              <a:rPr lang="zh-CN" altLang="en-US" dirty="0"/>
              <a:t>读</a:t>
            </a:r>
            <a:r>
              <a:rPr lang="en-US" altLang="zh-CN" dirty="0">
                <a:solidFill>
                  <a:srgbClr val="FF0000"/>
                </a:solidFill>
              </a:rPr>
              <a:t>R</a:t>
            </a:r>
            <a:r>
              <a:rPr lang="en-US" altLang="zh-CN" baseline="-25000" dirty="0">
                <a:solidFill>
                  <a:srgbClr val="FF0000"/>
                </a:solidFill>
              </a:rPr>
              <a:t>2</a:t>
            </a:r>
            <a:r>
              <a:rPr lang="zh-CN" altLang="en-US" dirty="0"/>
              <a:t>的所有元组并修改满足条件的元组；</a:t>
            </a:r>
            <a:endParaRPr lang="en-US" altLang="zh-CN" dirty="0"/>
          </a:p>
          <a:p>
            <a:pPr marL="1343025" lvl="1" indent="-358775">
              <a:buFont typeface="+mj-ea"/>
              <a:buAutoNum type="circleNumDbPlain"/>
            </a:pPr>
            <a:r>
              <a:rPr lang="zh-CN" altLang="en-US" dirty="0"/>
              <a:t>删除所有元组。</a:t>
            </a:r>
          </a:p>
        </p:txBody>
      </p:sp>
      <p:sp>
        <p:nvSpPr>
          <p:cNvPr id="4" name="灯片编号占位符 3"/>
          <p:cNvSpPr>
            <a:spLocks noGrp="1"/>
          </p:cNvSpPr>
          <p:nvPr>
            <p:ph type="sldNum" sz="quarter" idx="12"/>
          </p:nvPr>
        </p:nvSpPr>
        <p:spPr/>
        <p:txBody>
          <a:bodyPr/>
          <a:lstStyle/>
          <a:p>
            <a:fld id="{E63F6D5D-9733-4D44-9C56-AEFEDD5A4BA7}" type="slidenum">
              <a:rPr lang="en-US" smtClean="0"/>
              <a:pPr/>
              <a:t>64</a:t>
            </a:fld>
            <a:endParaRPr lang="en-US" dirty="0"/>
          </a:p>
        </p:txBody>
      </p:sp>
    </p:spTree>
    <p:extLst>
      <p:ext uri="{BB962C8B-B14F-4D97-AF65-F5344CB8AC3E}">
        <p14:creationId xmlns:p14="http://schemas.microsoft.com/office/powerpoint/2010/main" val="9208748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D543D-FE59-498B-8595-1CC11A06DB8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83504DB-072E-4198-B88B-8BABA9014EB4}"/>
              </a:ext>
            </a:extLst>
          </p:cNvPr>
          <p:cNvSpPr>
            <a:spLocks noGrp="1"/>
          </p:cNvSpPr>
          <p:nvPr>
            <p:ph idx="1"/>
          </p:nvPr>
        </p:nvSpPr>
        <p:spPr/>
        <p:txBody>
          <a:bodyPr/>
          <a:lstStyle/>
          <a:p>
            <a:pPr>
              <a:lnSpc>
                <a:spcPct val="130000"/>
              </a:lnSpc>
            </a:pPr>
            <a:r>
              <a:rPr lang="en-US" altLang="zh-CN">
                <a:solidFill>
                  <a:srgbClr val="FF0000"/>
                </a:solidFill>
              </a:rPr>
              <a:t>[</a:t>
            </a:r>
            <a:r>
              <a:rPr lang="zh-CN" altLang="en-US">
                <a:solidFill>
                  <a:srgbClr val="FF0000"/>
                </a:solidFill>
              </a:rPr>
              <a:t>解</a:t>
            </a:r>
            <a:r>
              <a:rPr lang="en-US" altLang="zh-CN">
                <a:solidFill>
                  <a:srgbClr val="FF0000"/>
                </a:solidFill>
              </a:rPr>
              <a:t>]</a:t>
            </a:r>
          </a:p>
          <a:p>
            <a:pPr marL="803575" lvl="1" indent="-514350">
              <a:lnSpc>
                <a:spcPct val="130000"/>
              </a:lnSpc>
              <a:buFont typeface="+mj-ea"/>
              <a:buAutoNum type="circleNumDbPlain"/>
            </a:pPr>
            <a:r>
              <a:rPr lang="en-US" altLang="zh-CN"/>
              <a:t>D</a:t>
            </a:r>
            <a:r>
              <a:rPr lang="zh-CN" altLang="en-US"/>
              <a:t>上加</a:t>
            </a:r>
            <a:r>
              <a:rPr lang="en-US" altLang="zh-CN"/>
              <a:t>IS</a:t>
            </a:r>
            <a:r>
              <a:rPr lang="zh-CN" altLang="en-US"/>
              <a:t>锁；</a:t>
            </a:r>
            <a:r>
              <a:rPr lang="en-US" altLang="zh-CN"/>
              <a:t>R</a:t>
            </a:r>
            <a:r>
              <a:rPr lang="en-US" altLang="zh-CN" baseline="-25000"/>
              <a:t>1</a:t>
            </a:r>
            <a:r>
              <a:rPr lang="zh-CN" altLang="en-US"/>
              <a:t>上加</a:t>
            </a:r>
            <a:r>
              <a:rPr lang="en-US" altLang="zh-CN"/>
              <a:t>IS</a:t>
            </a:r>
            <a:r>
              <a:rPr lang="zh-CN" altLang="en-US"/>
              <a:t>锁；</a:t>
            </a:r>
            <a:r>
              <a:rPr lang="en-US" altLang="zh-CN"/>
              <a:t>r</a:t>
            </a:r>
            <a:r>
              <a:rPr lang="en-US" altLang="zh-CN" baseline="-25000"/>
              <a:t>50</a:t>
            </a:r>
            <a:r>
              <a:rPr lang="zh-CN" altLang="en-US"/>
              <a:t>上加</a:t>
            </a:r>
            <a:r>
              <a:rPr lang="en-US" altLang="zh-CN"/>
              <a:t>S</a:t>
            </a:r>
            <a:r>
              <a:rPr lang="zh-CN" altLang="en-US"/>
              <a:t>锁；</a:t>
            </a:r>
            <a:endParaRPr lang="en-US" altLang="zh-CN"/>
          </a:p>
          <a:p>
            <a:pPr marL="803575" lvl="1" indent="-514350">
              <a:lnSpc>
                <a:spcPct val="130000"/>
              </a:lnSpc>
              <a:buFont typeface="+mj-ea"/>
              <a:buAutoNum type="circleNumDbPlain"/>
            </a:pPr>
            <a:r>
              <a:rPr lang="en-US" altLang="zh-CN"/>
              <a:t>D</a:t>
            </a:r>
            <a:r>
              <a:rPr lang="zh-CN" altLang="en-US"/>
              <a:t>上加</a:t>
            </a:r>
            <a:r>
              <a:rPr lang="en-US" altLang="zh-CN"/>
              <a:t>IS</a:t>
            </a:r>
            <a:r>
              <a:rPr lang="zh-CN" altLang="en-US"/>
              <a:t>锁；</a:t>
            </a:r>
            <a:r>
              <a:rPr lang="en-US" altLang="zh-CN"/>
              <a:t>R1</a:t>
            </a:r>
            <a:r>
              <a:rPr lang="zh-CN" altLang="en-US"/>
              <a:t>上加</a:t>
            </a:r>
            <a:r>
              <a:rPr lang="en-US" altLang="zh-CN"/>
              <a:t>IS</a:t>
            </a:r>
            <a:r>
              <a:rPr lang="zh-CN" altLang="en-US"/>
              <a:t>锁；</a:t>
            </a:r>
            <a:r>
              <a:rPr lang="en-US" altLang="zh-CN"/>
              <a:t>R2</a:t>
            </a:r>
            <a:r>
              <a:rPr lang="zh-CN" altLang="en-US"/>
              <a:t>上加</a:t>
            </a:r>
            <a:r>
              <a:rPr lang="en-US" altLang="zh-CN"/>
              <a:t>S</a:t>
            </a:r>
            <a:r>
              <a:rPr lang="zh-CN" altLang="en-US"/>
              <a:t>锁；</a:t>
            </a:r>
            <a:r>
              <a:rPr lang="en-US" altLang="zh-CN"/>
              <a:t>R3</a:t>
            </a:r>
            <a:r>
              <a:rPr lang="zh-CN" altLang="en-US"/>
              <a:t>上加</a:t>
            </a:r>
            <a:r>
              <a:rPr lang="en-US" altLang="zh-CN"/>
              <a:t>IS</a:t>
            </a:r>
            <a:r>
              <a:rPr lang="zh-CN" altLang="en-US"/>
              <a:t>锁；</a:t>
            </a:r>
            <a:r>
              <a:rPr lang="en-US" altLang="zh-CN"/>
              <a:t>r90</a:t>
            </a:r>
            <a:r>
              <a:rPr lang="zh-CN" altLang="en-US"/>
              <a:t>到</a:t>
            </a:r>
            <a:r>
              <a:rPr lang="en-US" altLang="zh-CN"/>
              <a:t>r100</a:t>
            </a:r>
            <a:r>
              <a:rPr lang="zh-CN" altLang="en-US"/>
              <a:t>上加</a:t>
            </a:r>
            <a:r>
              <a:rPr lang="en-US" altLang="zh-CN"/>
              <a:t>S</a:t>
            </a:r>
            <a:r>
              <a:rPr lang="zh-CN" altLang="en-US"/>
              <a:t>锁，</a:t>
            </a:r>
            <a:r>
              <a:rPr lang="en-US" altLang="zh-CN"/>
              <a:t>r201</a:t>
            </a:r>
            <a:r>
              <a:rPr lang="zh-CN" altLang="en-US"/>
              <a:t>到</a:t>
            </a:r>
            <a:r>
              <a:rPr lang="en-US" altLang="zh-CN"/>
              <a:t>r210</a:t>
            </a:r>
            <a:r>
              <a:rPr lang="zh-CN" altLang="en-US"/>
              <a:t>上加</a:t>
            </a:r>
            <a:r>
              <a:rPr lang="en-US" altLang="zh-CN"/>
              <a:t>S</a:t>
            </a:r>
            <a:r>
              <a:rPr lang="zh-CN" altLang="en-US"/>
              <a:t>锁；</a:t>
            </a:r>
          </a:p>
          <a:p>
            <a:pPr marL="803575" lvl="1" indent="-514350">
              <a:lnSpc>
                <a:spcPct val="130000"/>
              </a:lnSpc>
              <a:buFont typeface="+mj-ea"/>
              <a:buAutoNum type="circleNumDbPlain"/>
            </a:pPr>
            <a:r>
              <a:rPr lang="en-US" altLang="zh-CN"/>
              <a:t>D</a:t>
            </a:r>
            <a:r>
              <a:rPr lang="zh-CN" altLang="en-US"/>
              <a:t>上加</a:t>
            </a:r>
            <a:r>
              <a:rPr lang="en-US" altLang="zh-CN"/>
              <a:t>IS</a:t>
            </a:r>
            <a:r>
              <a:rPr lang="zh-CN" altLang="en-US"/>
              <a:t>锁和</a:t>
            </a:r>
            <a:r>
              <a:rPr lang="en-US" altLang="zh-CN"/>
              <a:t>IX</a:t>
            </a:r>
            <a:r>
              <a:rPr lang="zh-CN" altLang="en-US"/>
              <a:t>锁；</a:t>
            </a:r>
            <a:r>
              <a:rPr lang="en-US" altLang="zh-CN"/>
              <a:t>R2</a:t>
            </a:r>
            <a:r>
              <a:rPr lang="zh-CN" altLang="en-US"/>
              <a:t>上加</a:t>
            </a:r>
            <a:r>
              <a:rPr lang="en-US" altLang="zh-CN"/>
              <a:t>SIX</a:t>
            </a:r>
            <a:r>
              <a:rPr lang="zh-CN" altLang="en-US"/>
              <a:t>锁；</a:t>
            </a:r>
          </a:p>
          <a:p>
            <a:pPr marL="803575" lvl="1" indent="-514350">
              <a:lnSpc>
                <a:spcPct val="130000"/>
              </a:lnSpc>
              <a:buFont typeface="+mj-ea"/>
              <a:buAutoNum type="circleNumDbPlain"/>
            </a:pPr>
            <a:r>
              <a:rPr lang="en-US" altLang="zh-CN"/>
              <a:t>D</a:t>
            </a:r>
            <a:r>
              <a:rPr lang="zh-CN" altLang="en-US"/>
              <a:t>上加</a:t>
            </a:r>
            <a:r>
              <a:rPr lang="en-US" altLang="zh-CN"/>
              <a:t>IX</a:t>
            </a:r>
            <a:r>
              <a:rPr lang="zh-CN" altLang="en-US"/>
              <a:t>锁；</a:t>
            </a:r>
            <a:r>
              <a:rPr lang="en-US" altLang="zh-CN"/>
              <a:t>R1</a:t>
            </a:r>
            <a:r>
              <a:rPr lang="zh-CN" altLang="en-US"/>
              <a:t>、</a:t>
            </a:r>
            <a:r>
              <a:rPr lang="en-US" altLang="zh-CN"/>
              <a:t>R2</a:t>
            </a:r>
            <a:r>
              <a:rPr lang="zh-CN" altLang="en-US"/>
              <a:t>、</a:t>
            </a:r>
            <a:r>
              <a:rPr lang="en-US" altLang="zh-CN"/>
              <a:t>R3</a:t>
            </a:r>
            <a:r>
              <a:rPr lang="zh-CN" altLang="en-US"/>
              <a:t>上加</a:t>
            </a:r>
            <a:r>
              <a:rPr lang="en-US" altLang="zh-CN"/>
              <a:t>X</a:t>
            </a:r>
            <a:r>
              <a:rPr lang="zh-CN" altLang="en-US"/>
              <a:t>锁。</a:t>
            </a:r>
          </a:p>
        </p:txBody>
      </p:sp>
      <p:sp>
        <p:nvSpPr>
          <p:cNvPr id="4" name="灯片编号占位符 3">
            <a:extLst>
              <a:ext uri="{FF2B5EF4-FFF2-40B4-BE49-F238E27FC236}">
                <a16:creationId xmlns:a16="http://schemas.microsoft.com/office/drawing/2014/main" id="{2A42E34D-30FB-442B-8A99-374B8C3630D8}"/>
              </a:ext>
            </a:extLst>
          </p:cNvPr>
          <p:cNvSpPr>
            <a:spLocks noGrp="1"/>
          </p:cNvSpPr>
          <p:nvPr>
            <p:ph type="sldNum" sz="quarter" idx="12"/>
          </p:nvPr>
        </p:nvSpPr>
        <p:spPr/>
        <p:txBody>
          <a:bodyPr/>
          <a:lstStyle/>
          <a:p>
            <a:fld id="{E63F6D5D-9733-4D44-9C56-AEFEDD5A4BA7}" type="slidenum">
              <a:rPr lang="en-US" smtClean="0"/>
              <a:pPr/>
              <a:t>65</a:t>
            </a:fld>
            <a:endParaRPr lang="en-US" dirty="0"/>
          </a:p>
        </p:txBody>
      </p:sp>
    </p:spTree>
    <p:extLst>
      <p:ext uri="{BB962C8B-B14F-4D97-AF65-F5344CB8AC3E}">
        <p14:creationId xmlns:p14="http://schemas.microsoft.com/office/powerpoint/2010/main" val="39742722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p:txBody>
          <a:bodyPr/>
          <a:lstStyle/>
          <a:p>
            <a:pPr>
              <a:lnSpc>
                <a:spcPct val="150000"/>
              </a:lnSpc>
            </a:pPr>
            <a:r>
              <a:rPr lang="zh-CN" altLang="en-US">
                <a:solidFill>
                  <a:srgbClr val="C00000"/>
                </a:solidFill>
              </a:rPr>
              <a:t>问答题：</a:t>
            </a:r>
            <a:endParaRPr lang="en-US" altLang="zh-CN" dirty="0">
              <a:solidFill>
                <a:srgbClr val="C00000"/>
              </a:solidFill>
            </a:endParaRPr>
          </a:p>
          <a:p>
            <a:pPr marL="869950" lvl="1" indent="-244475">
              <a:lnSpc>
                <a:spcPct val="150000"/>
              </a:lnSpc>
              <a:buFont typeface="+mj-lt"/>
              <a:buAutoNum type="arabicPeriod"/>
            </a:pPr>
            <a:r>
              <a:rPr lang="zh-CN" altLang="en-US" sz="2400" dirty="0"/>
              <a:t>意向锁中为什么存在</a:t>
            </a:r>
            <a:r>
              <a:rPr lang="en-US" altLang="zh-CN" sz="2400" dirty="0"/>
              <a:t>SIX</a:t>
            </a:r>
            <a:r>
              <a:rPr lang="zh-CN" altLang="en-US" sz="2400" dirty="0"/>
              <a:t>锁，而没有</a:t>
            </a:r>
            <a:r>
              <a:rPr lang="en-US" altLang="zh-CN" sz="2400" dirty="0"/>
              <a:t>XIS</a:t>
            </a:r>
            <a:r>
              <a:rPr lang="zh-CN" altLang="en-US" sz="2400" dirty="0"/>
              <a:t>锁？</a:t>
            </a:r>
            <a:endParaRPr lang="en-US" altLang="zh-CN" sz="2400" dirty="0"/>
          </a:p>
          <a:p>
            <a:pPr marL="890588" lvl="1" indent="-265113">
              <a:lnSpc>
                <a:spcPct val="150000"/>
              </a:lnSpc>
              <a:buFont typeface="+mj-ea"/>
              <a:buAutoNum type="arabicPeriod"/>
            </a:pPr>
            <a:r>
              <a:rPr lang="zh-CN" altLang="en-US" sz="2400" dirty="0"/>
              <a:t>完整性约束是否能够保证数据库中处理多个事务时处于一致状态？</a:t>
            </a:r>
          </a:p>
        </p:txBody>
      </p:sp>
      <p:sp>
        <p:nvSpPr>
          <p:cNvPr id="4" name="灯片编号占位符 3"/>
          <p:cNvSpPr>
            <a:spLocks noGrp="1"/>
          </p:cNvSpPr>
          <p:nvPr>
            <p:ph type="sldNum" sz="quarter" idx="12"/>
          </p:nvPr>
        </p:nvSpPr>
        <p:spPr/>
        <p:txBody>
          <a:bodyPr/>
          <a:lstStyle/>
          <a:p>
            <a:fld id="{E63F6D5D-9733-4D44-9C56-AEFEDD5A4BA7}" type="slidenum">
              <a:rPr lang="en-US" smtClean="0"/>
              <a:pPr/>
              <a:t>66</a:t>
            </a:fld>
            <a:endParaRPr lang="en-US" dirty="0"/>
          </a:p>
        </p:txBody>
      </p:sp>
    </p:spTree>
    <p:extLst>
      <p:ext uri="{BB962C8B-B14F-4D97-AF65-F5344CB8AC3E}">
        <p14:creationId xmlns:p14="http://schemas.microsoft.com/office/powerpoint/2010/main" val="32205275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normAutofit fontScale="92500" lnSpcReduction="20000"/>
          </a:bodyPr>
          <a:lstStyle/>
          <a:p>
            <a:pPr>
              <a:lnSpc>
                <a:spcPct val="120000"/>
              </a:lnSpc>
            </a:pPr>
            <a:r>
              <a:rPr lang="en-US" altLang="zh-CN" sz="2600" dirty="0"/>
              <a:t>DBMS</a:t>
            </a:r>
            <a:r>
              <a:rPr lang="zh-CN" altLang="en-US" sz="2600" dirty="0"/>
              <a:t>必须提供并发控制机制来协调并发用户的并发操作以保证并发事务的隔离性和一致性，保证数据库</a:t>
            </a:r>
            <a:r>
              <a:rPr lang="zh-CN" altLang="en-US" sz="2600"/>
              <a:t>的一致性</a:t>
            </a:r>
            <a:endParaRPr lang="en-US" altLang="zh-CN" sz="2600"/>
          </a:p>
          <a:p>
            <a:pPr>
              <a:lnSpc>
                <a:spcPct val="120000"/>
              </a:lnSpc>
            </a:pPr>
            <a:endParaRPr lang="en-US" altLang="zh-CN" sz="900" dirty="0"/>
          </a:p>
          <a:p>
            <a:pPr>
              <a:lnSpc>
                <a:spcPct val="120000"/>
              </a:lnSpc>
            </a:pPr>
            <a:r>
              <a:rPr lang="zh-CN" altLang="en-US" sz="2600" dirty="0"/>
              <a:t>数据库的并发控制以事务为单位，通常使用封锁技术实现</a:t>
            </a:r>
            <a:r>
              <a:rPr lang="zh-CN" altLang="en-US" sz="2600"/>
              <a:t>并发控制</a:t>
            </a:r>
            <a:endParaRPr lang="en-US" altLang="zh-CN" sz="2600"/>
          </a:p>
          <a:p>
            <a:pPr>
              <a:lnSpc>
                <a:spcPct val="120000"/>
              </a:lnSpc>
            </a:pPr>
            <a:endParaRPr lang="en-US" altLang="zh-CN" sz="900" dirty="0"/>
          </a:p>
          <a:p>
            <a:pPr>
              <a:lnSpc>
                <a:spcPct val="120000"/>
              </a:lnSpc>
            </a:pPr>
            <a:r>
              <a:rPr lang="zh-CN" altLang="en-US" sz="2600" dirty="0"/>
              <a:t>三级封锁协议解决</a:t>
            </a:r>
            <a:r>
              <a:rPr lang="zh-CN" altLang="en-US" sz="2600" dirty="0">
                <a:solidFill>
                  <a:srgbClr val="FF0000"/>
                </a:solidFill>
              </a:rPr>
              <a:t>丢失修改</a:t>
            </a:r>
            <a:r>
              <a:rPr lang="zh-CN" altLang="en-US" sz="2600" dirty="0"/>
              <a:t>、</a:t>
            </a:r>
            <a:r>
              <a:rPr lang="zh-CN" altLang="en-US" sz="2600" dirty="0">
                <a:solidFill>
                  <a:srgbClr val="FF0000"/>
                </a:solidFill>
              </a:rPr>
              <a:t>不可重复读</a:t>
            </a:r>
            <a:r>
              <a:rPr lang="zh-CN" altLang="en-US" sz="2600" dirty="0"/>
              <a:t>、</a:t>
            </a:r>
            <a:r>
              <a:rPr lang="zh-CN" altLang="en-US" sz="2600" dirty="0">
                <a:solidFill>
                  <a:srgbClr val="FF0000"/>
                </a:solidFill>
              </a:rPr>
              <a:t>读“脏”数据</a:t>
            </a:r>
            <a:r>
              <a:rPr lang="zh-CN" altLang="en-US" sz="2600" dirty="0"/>
              <a:t>三</a:t>
            </a:r>
            <a:r>
              <a:rPr lang="zh-CN" altLang="en-US" sz="2600"/>
              <a:t>类问题</a:t>
            </a:r>
            <a:endParaRPr lang="en-US" altLang="zh-CN" sz="2600"/>
          </a:p>
          <a:p>
            <a:pPr>
              <a:lnSpc>
                <a:spcPct val="120000"/>
              </a:lnSpc>
            </a:pPr>
            <a:endParaRPr lang="en-US" altLang="zh-CN" sz="900" dirty="0"/>
          </a:p>
          <a:p>
            <a:pPr>
              <a:lnSpc>
                <a:spcPct val="120000"/>
              </a:lnSpc>
            </a:pPr>
            <a:r>
              <a:rPr lang="zh-CN" altLang="en-US" sz="2600" dirty="0"/>
              <a:t>活锁与死锁的产生</a:t>
            </a:r>
            <a:r>
              <a:rPr lang="zh-CN" altLang="en-US" sz="2600"/>
              <a:t>与解决</a:t>
            </a:r>
            <a:endParaRPr lang="en-US" altLang="zh-CN" sz="2600"/>
          </a:p>
          <a:p>
            <a:pPr>
              <a:lnSpc>
                <a:spcPct val="120000"/>
              </a:lnSpc>
            </a:pPr>
            <a:endParaRPr lang="en-US" altLang="zh-CN" sz="900" dirty="0"/>
          </a:p>
          <a:p>
            <a:pPr>
              <a:lnSpc>
                <a:spcPct val="120000"/>
              </a:lnSpc>
            </a:pPr>
            <a:r>
              <a:rPr lang="zh-CN" altLang="en-US" sz="2600" dirty="0"/>
              <a:t>并发调度的正确与可串行性</a:t>
            </a:r>
            <a:endParaRPr lang="en-US" altLang="zh-CN" sz="2600" dirty="0"/>
          </a:p>
          <a:p>
            <a:pPr lvl="1">
              <a:lnSpc>
                <a:spcPct val="120000"/>
              </a:lnSpc>
            </a:pPr>
            <a:r>
              <a:rPr lang="zh-CN" altLang="en-US" dirty="0"/>
              <a:t>串行调度、可串行化调度、冲突可串行化调度、两段锁协议</a:t>
            </a:r>
            <a:endParaRPr lang="en-US" altLang="zh-CN" dirty="0"/>
          </a:p>
          <a:p>
            <a:pPr lvl="2">
              <a:lnSpc>
                <a:spcPct val="120000"/>
              </a:lnSpc>
            </a:pPr>
            <a:r>
              <a:rPr lang="zh-CN" altLang="en-US" sz="2200" dirty="0"/>
              <a:t>串行调度、冲突可串行化调度与两段锁协议都是可串行化调度的</a:t>
            </a:r>
            <a:r>
              <a:rPr lang="zh-CN" altLang="en-US" sz="2200" dirty="0">
                <a:solidFill>
                  <a:srgbClr val="FF0000"/>
                </a:solidFill>
              </a:rPr>
              <a:t>充分</a:t>
            </a:r>
            <a:r>
              <a:rPr lang="zh-CN" altLang="en-US" sz="2200">
                <a:solidFill>
                  <a:srgbClr val="FF0000"/>
                </a:solidFill>
              </a:rPr>
              <a:t>非必要条件</a:t>
            </a:r>
            <a:endParaRPr lang="en-US" altLang="zh-CN" sz="2200">
              <a:solidFill>
                <a:srgbClr val="FF0000"/>
              </a:solidFill>
            </a:endParaRPr>
          </a:p>
          <a:p>
            <a:pPr lvl="2">
              <a:lnSpc>
                <a:spcPct val="120000"/>
              </a:lnSpc>
            </a:pPr>
            <a:endParaRPr lang="en-US" altLang="zh-CN" sz="900" dirty="0">
              <a:solidFill>
                <a:srgbClr val="FF0000"/>
              </a:solidFill>
            </a:endParaRPr>
          </a:p>
          <a:p>
            <a:pPr>
              <a:lnSpc>
                <a:spcPct val="120000"/>
              </a:lnSpc>
            </a:pPr>
            <a:r>
              <a:rPr lang="zh-CN" altLang="en-US" sz="2600" dirty="0"/>
              <a:t>封锁粒度</a:t>
            </a:r>
            <a:r>
              <a:rPr lang="zh-CN" altLang="en-US" sz="2600"/>
              <a:t>的选择</a:t>
            </a:r>
            <a:endParaRPr lang="en-US" altLang="zh-CN" sz="2600"/>
          </a:p>
          <a:p>
            <a:pPr>
              <a:lnSpc>
                <a:spcPct val="120000"/>
              </a:lnSpc>
            </a:pPr>
            <a:endParaRPr lang="en-US" altLang="zh-CN" sz="900" dirty="0"/>
          </a:p>
          <a:p>
            <a:pPr>
              <a:lnSpc>
                <a:spcPct val="120000"/>
              </a:lnSpc>
            </a:pPr>
            <a:r>
              <a:rPr lang="zh-CN" altLang="en-US" sz="2600" dirty="0"/>
              <a:t>多粒度封锁与多粒度封锁协议</a:t>
            </a:r>
            <a:endParaRPr lang="en-US" altLang="zh-CN" sz="2600" dirty="0"/>
          </a:p>
          <a:p>
            <a:pPr>
              <a:lnSpc>
                <a:spcPct val="12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67</a:t>
            </a:fld>
            <a:endParaRPr lang="en-US" dirty="0"/>
          </a:p>
        </p:txBody>
      </p:sp>
    </p:spTree>
    <p:extLst>
      <p:ext uri="{BB962C8B-B14F-4D97-AF65-F5344CB8AC3E}">
        <p14:creationId xmlns:p14="http://schemas.microsoft.com/office/powerpoint/2010/main" val="23860701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p:txBody>
          <a:bodyPr/>
          <a:lstStyle/>
          <a:p>
            <a:r>
              <a:rPr lang="zh-CN" altLang="en-US"/>
              <a:t>教材第十一章习题</a:t>
            </a:r>
            <a:r>
              <a:rPr lang="zh-CN" altLang="en-US" dirty="0"/>
              <a:t>：</a:t>
            </a:r>
            <a:r>
              <a:rPr lang="en-US" altLang="zh-CN" dirty="0"/>
              <a:t>1-10</a:t>
            </a:r>
            <a:r>
              <a:rPr lang="zh-CN" altLang="en-US"/>
              <a:t>，</a:t>
            </a:r>
            <a:r>
              <a:rPr lang="en-US" altLang="zh-CN"/>
              <a:t>12-16.</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68</a:t>
            </a:fld>
            <a:endParaRPr lang="en-US" dirty="0"/>
          </a:p>
        </p:txBody>
      </p:sp>
    </p:spTree>
    <p:extLst>
      <p:ext uri="{BB962C8B-B14F-4D97-AF65-F5344CB8AC3E}">
        <p14:creationId xmlns:p14="http://schemas.microsoft.com/office/powerpoint/2010/main" val="2273603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84995-ADAC-4521-9122-C6038053C874}"/>
              </a:ext>
            </a:extLst>
          </p:cNvPr>
          <p:cNvSpPr>
            <a:spLocks noGrp="1"/>
          </p:cNvSpPr>
          <p:nvPr>
            <p:ph type="title"/>
          </p:nvPr>
        </p:nvSpPr>
        <p:spPr/>
        <p:txBody>
          <a:bodyPr/>
          <a:lstStyle/>
          <a:p>
            <a:r>
              <a:rPr lang="zh-CN" altLang="en-US" b="1"/>
              <a:t>大纲</a:t>
            </a:r>
          </a:p>
        </p:txBody>
      </p:sp>
      <p:sp>
        <p:nvSpPr>
          <p:cNvPr id="4" name="灯片编号占位符 3">
            <a:extLst>
              <a:ext uri="{FF2B5EF4-FFF2-40B4-BE49-F238E27FC236}">
                <a16:creationId xmlns:a16="http://schemas.microsoft.com/office/drawing/2014/main" id="{03E7E565-BE02-45E8-AA17-D5A85A045138}"/>
              </a:ext>
            </a:extLst>
          </p:cNvPr>
          <p:cNvSpPr>
            <a:spLocks noGrp="1"/>
          </p:cNvSpPr>
          <p:nvPr>
            <p:ph type="sldNum" sz="quarter" idx="12"/>
          </p:nvPr>
        </p:nvSpPr>
        <p:spPr/>
        <p:txBody>
          <a:bodyPr/>
          <a:lstStyle/>
          <a:p>
            <a:fld id="{E63F6D5D-9733-4D44-9C56-AEFEDD5A4BA7}" type="slidenum">
              <a:rPr lang="en-US" smtClean="0"/>
              <a:pPr/>
              <a:t>6</a:t>
            </a:fld>
            <a:endParaRPr lang="en-US" dirty="0"/>
          </a:p>
        </p:txBody>
      </p:sp>
      <p:sp>
        <p:nvSpPr>
          <p:cNvPr id="5" name="内容占位符 4">
            <a:extLst>
              <a:ext uri="{FF2B5EF4-FFF2-40B4-BE49-F238E27FC236}">
                <a16:creationId xmlns:a16="http://schemas.microsoft.com/office/drawing/2014/main" id="{8735FBAC-2E82-4C85-971F-90B34C288A7E}"/>
              </a:ext>
            </a:extLst>
          </p:cNvPr>
          <p:cNvSpPr>
            <a:spLocks noGrp="1"/>
          </p:cNvSpPr>
          <p:nvPr>
            <p:ph idx="1"/>
          </p:nvPr>
        </p:nvSpPr>
        <p:spPr/>
        <p:txBody>
          <a:bodyPr>
            <a:normAutofit/>
          </a:bodyPr>
          <a:lstStyle/>
          <a:p>
            <a:pPr>
              <a:lnSpc>
                <a:spcPct val="100000"/>
              </a:lnSpc>
            </a:pPr>
            <a:r>
              <a:rPr lang="zh-CN" altLang="en-US" b="1">
                <a:solidFill>
                  <a:schemeClr val="bg2">
                    <a:lumMod val="90000"/>
                  </a:schemeClr>
                </a:solidFill>
              </a:rPr>
              <a:t>背景</a:t>
            </a:r>
            <a:endParaRPr lang="en-US" altLang="zh-CN" b="1">
              <a:solidFill>
                <a:schemeClr val="bg2">
                  <a:lumMod val="90000"/>
                </a:schemeClr>
              </a:solidFill>
            </a:endParaRPr>
          </a:p>
          <a:p>
            <a:pPr>
              <a:lnSpc>
                <a:spcPct val="100000"/>
              </a:lnSpc>
            </a:pPr>
            <a:r>
              <a:rPr lang="zh-CN" altLang="en-US" b="1">
                <a:solidFill>
                  <a:srgbClr val="FF0000"/>
                </a:solidFill>
              </a:rPr>
              <a:t>并发控制概述</a:t>
            </a:r>
            <a:endParaRPr lang="en-US" altLang="zh-CN" b="1">
              <a:solidFill>
                <a:srgbClr val="FF0000"/>
              </a:solidFill>
            </a:endParaRPr>
          </a:p>
          <a:p>
            <a:pPr>
              <a:lnSpc>
                <a:spcPct val="100000"/>
              </a:lnSpc>
            </a:pPr>
            <a:r>
              <a:rPr lang="zh-CN" altLang="en-US" b="1">
                <a:solidFill>
                  <a:schemeClr val="bg2">
                    <a:lumMod val="90000"/>
                  </a:schemeClr>
                </a:solidFill>
              </a:rPr>
              <a:t>封锁</a:t>
            </a:r>
            <a:endParaRPr lang="en-US" altLang="zh-CN" b="1">
              <a:solidFill>
                <a:schemeClr val="bg2">
                  <a:lumMod val="90000"/>
                </a:schemeClr>
              </a:solidFill>
            </a:endParaRPr>
          </a:p>
          <a:p>
            <a:pPr>
              <a:lnSpc>
                <a:spcPct val="100000"/>
              </a:lnSpc>
            </a:pPr>
            <a:r>
              <a:rPr lang="zh-CN" altLang="en-US" b="1">
                <a:solidFill>
                  <a:schemeClr val="bg2">
                    <a:lumMod val="90000"/>
                  </a:schemeClr>
                </a:solidFill>
              </a:rPr>
              <a:t>封锁协议</a:t>
            </a:r>
            <a:endParaRPr lang="en-US" altLang="zh-CN" b="1">
              <a:solidFill>
                <a:schemeClr val="bg2">
                  <a:lumMod val="90000"/>
                </a:schemeClr>
              </a:solidFill>
            </a:endParaRPr>
          </a:p>
          <a:p>
            <a:pPr>
              <a:lnSpc>
                <a:spcPct val="100000"/>
              </a:lnSpc>
            </a:pPr>
            <a:r>
              <a:rPr lang="zh-CN" altLang="en-US" b="1">
                <a:solidFill>
                  <a:schemeClr val="bg2">
                    <a:lumMod val="90000"/>
                  </a:schemeClr>
                </a:solidFill>
              </a:rPr>
              <a:t>活锁和死锁</a:t>
            </a:r>
            <a:endParaRPr lang="en-US" altLang="zh-CN" b="1">
              <a:solidFill>
                <a:schemeClr val="bg2">
                  <a:lumMod val="90000"/>
                </a:schemeClr>
              </a:solidFill>
            </a:endParaRPr>
          </a:p>
          <a:p>
            <a:pPr>
              <a:lnSpc>
                <a:spcPct val="100000"/>
              </a:lnSpc>
            </a:pPr>
            <a:r>
              <a:rPr lang="zh-CN" altLang="en-US" b="1">
                <a:solidFill>
                  <a:schemeClr val="bg2">
                    <a:lumMod val="90000"/>
                  </a:schemeClr>
                </a:solidFill>
              </a:rPr>
              <a:t>并发调度的可串行性</a:t>
            </a:r>
            <a:endParaRPr lang="en-US" altLang="zh-CN" b="1">
              <a:solidFill>
                <a:schemeClr val="bg2">
                  <a:lumMod val="90000"/>
                </a:schemeClr>
              </a:solidFill>
            </a:endParaRPr>
          </a:p>
          <a:p>
            <a:pPr>
              <a:lnSpc>
                <a:spcPct val="100000"/>
              </a:lnSpc>
            </a:pPr>
            <a:r>
              <a:rPr lang="zh-CN" altLang="en-US" b="1">
                <a:solidFill>
                  <a:schemeClr val="bg2">
                    <a:lumMod val="90000"/>
                  </a:schemeClr>
                </a:solidFill>
              </a:rPr>
              <a:t>两段锁协议</a:t>
            </a:r>
            <a:endParaRPr lang="en-US" altLang="zh-CN" b="1">
              <a:solidFill>
                <a:schemeClr val="bg2">
                  <a:lumMod val="90000"/>
                </a:schemeClr>
              </a:solidFill>
            </a:endParaRPr>
          </a:p>
          <a:p>
            <a:pPr>
              <a:lnSpc>
                <a:spcPct val="100000"/>
              </a:lnSpc>
            </a:pPr>
            <a:r>
              <a:rPr lang="zh-CN" altLang="en-US" b="1">
                <a:solidFill>
                  <a:schemeClr val="bg2">
                    <a:lumMod val="90000"/>
                  </a:schemeClr>
                </a:solidFill>
              </a:rPr>
              <a:t>封锁的粒度</a:t>
            </a:r>
            <a:endParaRPr lang="en-US" altLang="zh-CN" b="1">
              <a:solidFill>
                <a:schemeClr val="bg2">
                  <a:lumMod val="90000"/>
                </a:schemeClr>
              </a:solidFill>
            </a:endParaRPr>
          </a:p>
          <a:p>
            <a:pPr>
              <a:lnSpc>
                <a:spcPct val="100000"/>
              </a:lnSpc>
            </a:pPr>
            <a:r>
              <a:rPr lang="zh-CN" altLang="en-US" b="1">
                <a:solidFill>
                  <a:schemeClr val="bg2">
                    <a:lumMod val="90000"/>
                  </a:schemeClr>
                </a:solidFill>
              </a:rPr>
              <a:t>本章小结</a:t>
            </a:r>
          </a:p>
        </p:txBody>
      </p:sp>
    </p:spTree>
    <p:extLst>
      <p:ext uri="{BB962C8B-B14F-4D97-AF65-F5344CB8AC3E}">
        <p14:creationId xmlns:p14="http://schemas.microsoft.com/office/powerpoint/2010/main" val="200201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4BC90-EA98-46B3-BC88-394389610B75}"/>
              </a:ext>
            </a:extLst>
          </p:cNvPr>
          <p:cNvSpPr>
            <a:spLocks noGrp="1"/>
          </p:cNvSpPr>
          <p:nvPr>
            <p:ph type="title"/>
          </p:nvPr>
        </p:nvSpPr>
        <p:spPr/>
        <p:txBody>
          <a:bodyPr/>
          <a:lstStyle/>
          <a:p>
            <a:r>
              <a:rPr lang="zh-CN" altLang="en-US"/>
              <a:t>并发控制概述</a:t>
            </a:r>
          </a:p>
        </p:txBody>
      </p:sp>
      <p:sp>
        <p:nvSpPr>
          <p:cNvPr id="3" name="内容占位符 2">
            <a:extLst>
              <a:ext uri="{FF2B5EF4-FFF2-40B4-BE49-F238E27FC236}">
                <a16:creationId xmlns:a16="http://schemas.microsoft.com/office/drawing/2014/main" id="{B24E2069-92EB-497B-8CD2-B9324845412D}"/>
              </a:ext>
            </a:extLst>
          </p:cNvPr>
          <p:cNvSpPr>
            <a:spLocks noGrp="1"/>
          </p:cNvSpPr>
          <p:nvPr>
            <p:ph idx="1"/>
          </p:nvPr>
        </p:nvSpPr>
        <p:spPr/>
        <p:txBody>
          <a:bodyPr/>
          <a:lstStyle/>
          <a:p>
            <a:r>
              <a:rPr lang="zh-CN" altLang="en-US">
                <a:solidFill>
                  <a:srgbClr val="FF0000"/>
                </a:solidFill>
              </a:rPr>
              <a:t>事务是并发控制的基本单位</a:t>
            </a:r>
            <a:r>
              <a:rPr lang="zh-CN" altLang="en-US"/>
              <a:t>，保证事务的</a:t>
            </a:r>
            <a:r>
              <a:rPr lang="en-US" altLang="zh-CN"/>
              <a:t>ACID</a:t>
            </a:r>
            <a:r>
              <a:rPr lang="zh-CN" altLang="en-US"/>
              <a:t>特性是事务处理的重要任务。</a:t>
            </a:r>
            <a:endParaRPr lang="en-US" altLang="zh-CN"/>
          </a:p>
          <a:p>
            <a:pPr lvl="1"/>
            <a:r>
              <a:rPr lang="zh-CN" altLang="en-US"/>
              <a:t>多个事务对数据库的并发操作可能破坏事务的</a:t>
            </a:r>
            <a:r>
              <a:rPr lang="en-US" altLang="zh-CN"/>
              <a:t>ACID</a:t>
            </a:r>
            <a:r>
              <a:rPr lang="zh-CN" altLang="en-US"/>
              <a:t>特性。</a:t>
            </a:r>
            <a:endParaRPr lang="en-US" altLang="zh-CN"/>
          </a:p>
          <a:p>
            <a:pPr marL="357187" lvl="1" indent="0">
              <a:buNone/>
            </a:pPr>
            <a:endParaRPr lang="en-US" altLang="zh-CN" sz="1200"/>
          </a:p>
          <a:p>
            <a:r>
              <a:rPr lang="en-US" altLang="zh-CN">
                <a:solidFill>
                  <a:srgbClr val="FF0000"/>
                </a:solidFill>
              </a:rPr>
              <a:t>DBMS</a:t>
            </a:r>
            <a:r>
              <a:rPr lang="zh-CN" altLang="en-US">
                <a:solidFill>
                  <a:srgbClr val="FF0000"/>
                </a:solidFill>
              </a:rPr>
              <a:t>并发控制的责任</a:t>
            </a:r>
            <a:endParaRPr lang="en-US" altLang="zh-CN">
              <a:solidFill>
                <a:srgbClr val="FF0000"/>
              </a:solidFill>
            </a:endParaRPr>
          </a:p>
          <a:p>
            <a:pPr lvl="1"/>
            <a:r>
              <a:rPr lang="zh-CN" altLang="en-US">
                <a:solidFill>
                  <a:srgbClr val="0000CC"/>
                </a:solidFill>
              </a:rPr>
              <a:t>保证事务的隔离性</a:t>
            </a:r>
            <a:endParaRPr lang="en-US" altLang="zh-CN">
              <a:solidFill>
                <a:srgbClr val="0000CC"/>
              </a:solidFill>
            </a:endParaRPr>
          </a:p>
          <a:p>
            <a:pPr lvl="1"/>
            <a:r>
              <a:rPr lang="zh-CN" altLang="en-US">
                <a:solidFill>
                  <a:srgbClr val="0000CC"/>
                </a:solidFill>
              </a:rPr>
              <a:t>保证事务的一致性</a:t>
            </a:r>
            <a:endParaRPr lang="en-US" altLang="zh-CN">
              <a:solidFill>
                <a:srgbClr val="0000CC"/>
              </a:solidFill>
            </a:endParaRPr>
          </a:p>
          <a:p>
            <a:pPr lvl="1"/>
            <a:r>
              <a:rPr lang="zh-CN" altLang="en-US">
                <a:solidFill>
                  <a:srgbClr val="0000CC"/>
                </a:solidFill>
              </a:rPr>
              <a:t>对并发操作进行正确的调度</a:t>
            </a:r>
            <a:endParaRPr lang="en-US" altLang="zh-CN">
              <a:solidFill>
                <a:srgbClr val="0000CC"/>
              </a:solidFill>
            </a:endParaRPr>
          </a:p>
        </p:txBody>
      </p:sp>
      <p:sp>
        <p:nvSpPr>
          <p:cNvPr id="4" name="灯片编号占位符 3">
            <a:extLst>
              <a:ext uri="{FF2B5EF4-FFF2-40B4-BE49-F238E27FC236}">
                <a16:creationId xmlns:a16="http://schemas.microsoft.com/office/drawing/2014/main" id="{2A857C4F-E532-45F4-B60E-D744CA2737C5}"/>
              </a:ext>
            </a:extLst>
          </p:cNvPr>
          <p:cNvSpPr>
            <a:spLocks noGrp="1"/>
          </p:cNvSpPr>
          <p:nvPr>
            <p:ph type="sldNum" sz="quarter" idx="12"/>
          </p:nvPr>
        </p:nvSpPr>
        <p:spPr/>
        <p:txBody>
          <a:bodyPr/>
          <a:lstStyle/>
          <a:p>
            <a:fld id="{E63F6D5D-9733-4D44-9C56-AEFEDD5A4BA7}" type="slidenum">
              <a:rPr lang="en-US" smtClean="0"/>
              <a:pPr/>
              <a:t>7</a:t>
            </a:fld>
            <a:endParaRPr lang="en-US" dirty="0"/>
          </a:p>
        </p:txBody>
      </p:sp>
    </p:spTree>
    <p:extLst>
      <p:ext uri="{BB962C8B-B14F-4D97-AF65-F5344CB8AC3E}">
        <p14:creationId xmlns:p14="http://schemas.microsoft.com/office/powerpoint/2010/main" val="3346939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E2DEE-3ECE-4347-BFE4-CCBBCF27EBB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C7FEF6E-E0F6-497A-91CE-C383C121CD05}"/>
              </a:ext>
            </a:extLst>
          </p:cNvPr>
          <p:cNvSpPr>
            <a:spLocks noGrp="1"/>
          </p:cNvSpPr>
          <p:nvPr>
            <p:ph idx="1"/>
          </p:nvPr>
        </p:nvSpPr>
        <p:spPr/>
        <p:txBody>
          <a:bodyPr/>
          <a:lstStyle/>
          <a:p>
            <a:r>
              <a:rPr lang="zh-CN" altLang="en-US">
                <a:solidFill>
                  <a:srgbClr val="FF0000"/>
                </a:solidFill>
              </a:rPr>
              <a:t>调度</a:t>
            </a:r>
            <a:r>
              <a:rPr lang="en-US" altLang="zh-CN">
                <a:solidFill>
                  <a:srgbClr val="FF0000"/>
                </a:solidFill>
              </a:rPr>
              <a:t>(schedule)</a:t>
            </a:r>
          </a:p>
          <a:p>
            <a:pPr lvl="1"/>
            <a:r>
              <a:rPr lang="en-US" altLang="zh-CN">
                <a:solidFill>
                  <a:srgbClr val="0000CC"/>
                </a:solidFill>
              </a:rPr>
              <a:t>A list of </a:t>
            </a:r>
            <a:r>
              <a:rPr lang="en-US" altLang="zh-CN">
                <a:solidFill>
                  <a:srgbClr val="FF0000"/>
                </a:solidFill>
              </a:rPr>
              <a:t>actions</a:t>
            </a:r>
            <a:r>
              <a:rPr lang="zh-CN" altLang="en-US"/>
              <a:t>，即</a:t>
            </a:r>
            <a:r>
              <a:rPr lang="en-US" altLang="zh-CN">
                <a:solidFill>
                  <a:srgbClr val="0000CC"/>
                </a:solidFill>
              </a:rPr>
              <a:t>reading, writing, aborting, committing</a:t>
            </a:r>
            <a:r>
              <a:rPr lang="zh-CN" altLang="en-US"/>
              <a:t>的组合序列。</a:t>
            </a:r>
          </a:p>
        </p:txBody>
      </p:sp>
      <p:sp>
        <p:nvSpPr>
          <p:cNvPr id="4" name="灯片编号占位符 3">
            <a:extLst>
              <a:ext uri="{FF2B5EF4-FFF2-40B4-BE49-F238E27FC236}">
                <a16:creationId xmlns:a16="http://schemas.microsoft.com/office/drawing/2014/main" id="{F796DAF1-DB41-4861-AAD7-5E666F33B1CF}"/>
              </a:ext>
            </a:extLst>
          </p:cNvPr>
          <p:cNvSpPr>
            <a:spLocks noGrp="1"/>
          </p:cNvSpPr>
          <p:nvPr>
            <p:ph type="sldNum" sz="quarter" idx="12"/>
          </p:nvPr>
        </p:nvSpPr>
        <p:spPr/>
        <p:txBody>
          <a:bodyPr/>
          <a:lstStyle/>
          <a:p>
            <a:fld id="{E63F6D5D-9733-4D44-9C56-AEFEDD5A4BA7}" type="slidenum">
              <a:rPr lang="en-US" smtClean="0"/>
              <a:pPr/>
              <a:t>8</a:t>
            </a:fld>
            <a:endParaRPr lang="en-US" dirty="0"/>
          </a:p>
        </p:txBody>
      </p:sp>
      <p:graphicFrame>
        <p:nvGraphicFramePr>
          <p:cNvPr id="5" name="表格 4">
            <a:extLst>
              <a:ext uri="{FF2B5EF4-FFF2-40B4-BE49-F238E27FC236}">
                <a16:creationId xmlns:a16="http://schemas.microsoft.com/office/drawing/2014/main" id="{83B55867-294D-48B9-9CEB-E49549030DAF}"/>
              </a:ext>
            </a:extLst>
          </p:cNvPr>
          <p:cNvGraphicFramePr>
            <a:graphicFrameLocks noGrp="1"/>
          </p:cNvGraphicFramePr>
          <p:nvPr>
            <p:extLst>
              <p:ext uri="{D42A27DB-BD31-4B8C-83A1-F6EECF244321}">
                <p14:modId xmlns:p14="http://schemas.microsoft.com/office/powerpoint/2010/main" val="3579950691"/>
              </p:ext>
            </p:extLst>
          </p:nvPr>
        </p:nvGraphicFramePr>
        <p:xfrm>
          <a:off x="3733800" y="2362200"/>
          <a:ext cx="5115293" cy="3657600"/>
        </p:xfrm>
        <a:graphic>
          <a:graphicData uri="http://schemas.openxmlformats.org/drawingml/2006/table">
            <a:tbl>
              <a:tblPr firstRow="1" bandRow="1">
                <a:tableStyleId>{5940675A-B579-460E-94D1-54222C63F5DA}</a:tableStyleId>
              </a:tblPr>
              <a:tblGrid>
                <a:gridCol w="1705098">
                  <a:extLst>
                    <a:ext uri="{9D8B030D-6E8A-4147-A177-3AD203B41FA5}">
                      <a16:colId xmlns:a16="http://schemas.microsoft.com/office/drawing/2014/main" val="1902338024"/>
                    </a:ext>
                  </a:extLst>
                </a:gridCol>
                <a:gridCol w="1581395">
                  <a:extLst>
                    <a:ext uri="{9D8B030D-6E8A-4147-A177-3AD203B41FA5}">
                      <a16:colId xmlns:a16="http://schemas.microsoft.com/office/drawing/2014/main" val="1336046465"/>
                    </a:ext>
                  </a:extLst>
                </a:gridCol>
                <a:gridCol w="1828800">
                  <a:extLst>
                    <a:ext uri="{9D8B030D-6E8A-4147-A177-3AD203B41FA5}">
                      <a16:colId xmlns:a16="http://schemas.microsoft.com/office/drawing/2014/main" val="3705609596"/>
                    </a:ext>
                  </a:extLst>
                </a:gridCol>
              </a:tblGrid>
              <a:tr h="336139">
                <a:tc>
                  <a:txBody>
                    <a:bodyPr/>
                    <a:lstStyle/>
                    <a:p>
                      <a:pPr algn="ctr"/>
                      <a:r>
                        <a:rPr lang="en-US" altLang="zh-CN" sz="1800" b="1" dirty="0">
                          <a:solidFill>
                            <a:srgbClr val="0000CC"/>
                          </a:solidFill>
                          <a:latin typeface="微软雅黑" panose="020B0503020204020204" pitchFamily="34" charset="-122"/>
                          <a:ea typeface="微软雅黑" panose="020B0503020204020204" pitchFamily="34" charset="-122"/>
                        </a:rPr>
                        <a:t>T1</a:t>
                      </a:r>
                      <a:endParaRPr lang="zh-CN" altLang="en-US" sz="1800" b="1" dirty="0">
                        <a:solidFill>
                          <a:srgbClr val="0000CC"/>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a:solidFill>
                            <a:srgbClr val="0000CC"/>
                          </a:solidFill>
                          <a:latin typeface="微软雅黑" panose="020B0503020204020204" pitchFamily="34" charset="-122"/>
                          <a:ea typeface="微软雅黑" panose="020B0503020204020204" pitchFamily="34" charset="-122"/>
                        </a:rPr>
                        <a:t>T2</a:t>
                      </a:r>
                      <a:endParaRPr lang="zh-CN" altLang="en-US" sz="1800" b="1" dirty="0">
                        <a:solidFill>
                          <a:srgbClr val="0000CC"/>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a:solidFill>
                            <a:srgbClr val="0000CC"/>
                          </a:solidFill>
                          <a:latin typeface="微软雅黑" panose="020B0503020204020204" pitchFamily="34" charset="-122"/>
                          <a:ea typeface="微软雅黑" panose="020B0503020204020204" pitchFamily="34" charset="-122"/>
                        </a:rPr>
                        <a:t>T3</a:t>
                      </a:r>
                      <a:endParaRPr lang="zh-CN" altLang="en-US" sz="1800" b="1" dirty="0">
                        <a:solidFill>
                          <a:srgbClr val="0000CC"/>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9231719"/>
                  </a:ext>
                </a:extLst>
              </a:tr>
              <a:tr h="336139">
                <a:tc>
                  <a:txBody>
                    <a:bodyPr/>
                    <a:lstStyle/>
                    <a:p>
                      <a:pPr algn="just"/>
                      <a:r>
                        <a:rPr lang="zh-CN" altLang="en-US" sz="1800" dirty="0">
                          <a:latin typeface="微软雅黑" panose="020B0503020204020204" pitchFamily="34" charset="-122"/>
                          <a:ea typeface="微软雅黑" panose="020B0503020204020204" pitchFamily="34" charset="-122"/>
                        </a:rPr>
                        <a:t>①</a:t>
                      </a:r>
                      <a:r>
                        <a:rPr lang="en-US" altLang="zh-CN" sz="1800" dirty="0">
                          <a:latin typeface="微软雅黑" panose="020B0503020204020204" pitchFamily="34" charset="-122"/>
                          <a:ea typeface="微软雅黑" panose="020B0503020204020204" pitchFamily="34" charset="-122"/>
                        </a:rPr>
                        <a:t>R(X)</a:t>
                      </a:r>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2022794"/>
                  </a:ext>
                </a:extLst>
              </a:tr>
              <a:tr h="336139">
                <a:tc>
                  <a:txBody>
                    <a:bodyPr/>
                    <a:lstStyle/>
                    <a:p>
                      <a:pPr algn="just"/>
                      <a:r>
                        <a:rPr lang="zh-CN" altLang="en-US" sz="1800" dirty="0">
                          <a:latin typeface="微软雅黑" panose="020B0503020204020204" pitchFamily="34" charset="-122"/>
                          <a:ea typeface="微软雅黑" panose="020B0503020204020204" pitchFamily="34" charset="-122"/>
                        </a:rPr>
                        <a:t>②</a:t>
                      </a:r>
                      <a:r>
                        <a:rPr lang="en-US" altLang="zh-CN" sz="1800" dirty="0">
                          <a:latin typeface="微软雅黑" panose="020B0503020204020204" pitchFamily="34" charset="-122"/>
                          <a:ea typeface="微软雅黑" panose="020B0503020204020204" pitchFamily="34" charset="-122"/>
                        </a:rPr>
                        <a:t>W(X)</a:t>
                      </a:r>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3170227"/>
                  </a:ext>
                </a:extLst>
              </a:tr>
              <a:tr h="336139">
                <a:tc>
                  <a:txBody>
                    <a:bodyPr/>
                    <a:lstStyle/>
                    <a:p>
                      <a:pPr algn="just"/>
                      <a:r>
                        <a:rPr lang="zh-CN" altLang="en-US" sz="1800" dirty="0">
                          <a:latin typeface="微软雅黑" panose="020B0503020204020204" pitchFamily="34" charset="-122"/>
                          <a:ea typeface="微软雅黑" panose="020B0503020204020204" pitchFamily="34" charset="-122"/>
                        </a:rPr>
                        <a:t>③</a:t>
                      </a:r>
                      <a:r>
                        <a:rPr lang="en-US" altLang="zh-CN" sz="1800" dirty="0">
                          <a:latin typeface="微软雅黑" panose="020B0503020204020204" pitchFamily="34" charset="-122"/>
                          <a:ea typeface="微软雅黑" panose="020B0503020204020204" pitchFamily="34" charset="-122"/>
                        </a:rPr>
                        <a:t>COMMIT</a:t>
                      </a:r>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8315420"/>
                  </a:ext>
                </a:extLst>
              </a:tr>
              <a:tr h="336139">
                <a:tc>
                  <a:txBody>
                    <a:bodyPr/>
                    <a:lstStyle/>
                    <a:p>
                      <a:pPr algn="just"/>
                      <a:endParaRPr lang="zh-CN" altLang="en-US" sz="18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zh-CN" altLang="en-US" sz="1800" dirty="0">
                          <a:latin typeface="微软雅黑" panose="020B0503020204020204" pitchFamily="34" charset="-122"/>
                          <a:ea typeface="微软雅黑" panose="020B0503020204020204" pitchFamily="34" charset="-122"/>
                        </a:rPr>
                        <a:t>④</a:t>
                      </a:r>
                      <a:r>
                        <a:rPr lang="en-US" altLang="zh-CN" sz="1800" dirty="0">
                          <a:latin typeface="微软雅黑" panose="020B0503020204020204" pitchFamily="34" charset="-122"/>
                          <a:ea typeface="微软雅黑" panose="020B0503020204020204" pitchFamily="34" charset="-122"/>
                        </a:rPr>
                        <a:t>R(Y)</a:t>
                      </a:r>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7607422"/>
                  </a:ext>
                </a:extLst>
              </a:tr>
              <a:tr h="336139">
                <a:tc>
                  <a:txBody>
                    <a:bodyPr/>
                    <a:lstStyle/>
                    <a:p>
                      <a:pPr algn="just"/>
                      <a:endParaRPr lang="zh-CN" altLang="en-US" sz="18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zh-CN" altLang="en-US" sz="1800" dirty="0">
                          <a:latin typeface="微软雅黑" panose="020B0503020204020204" pitchFamily="34" charset="-122"/>
                          <a:ea typeface="微软雅黑" panose="020B0503020204020204" pitchFamily="34" charset="-122"/>
                        </a:rPr>
                        <a:t>⑤</a:t>
                      </a:r>
                      <a:r>
                        <a:rPr lang="en-US" altLang="zh-CN" sz="1800" dirty="0">
                          <a:latin typeface="微软雅黑" panose="020B0503020204020204" pitchFamily="34" charset="-122"/>
                          <a:ea typeface="微软雅黑" panose="020B0503020204020204" pitchFamily="34" charset="-122"/>
                        </a:rPr>
                        <a:t>W(Y)</a:t>
                      </a:r>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4693635"/>
                  </a:ext>
                </a:extLst>
              </a:tr>
              <a:tr h="336139">
                <a:tc>
                  <a:txBody>
                    <a:bodyPr/>
                    <a:lstStyle/>
                    <a:p>
                      <a:pPr algn="just"/>
                      <a:endParaRPr lang="zh-CN" altLang="en-US" sz="18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zh-CN" altLang="en-US" sz="1800" dirty="0">
                          <a:latin typeface="微软雅黑" panose="020B0503020204020204" pitchFamily="34" charset="-122"/>
                          <a:ea typeface="微软雅黑" panose="020B0503020204020204" pitchFamily="34" charset="-122"/>
                        </a:rPr>
                        <a:t>⑥</a:t>
                      </a:r>
                      <a:r>
                        <a:rPr lang="en-US" altLang="zh-CN" sz="1800" dirty="0">
                          <a:latin typeface="微软雅黑" panose="020B0503020204020204" pitchFamily="34" charset="-122"/>
                          <a:ea typeface="微软雅黑" panose="020B0503020204020204" pitchFamily="34" charset="-122"/>
                        </a:rPr>
                        <a:t>COMMIT</a:t>
                      </a:r>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070707"/>
                  </a:ext>
                </a:extLst>
              </a:tr>
              <a:tr h="336139">
                <a:tc>
                  <a:txBody>
                    <a:bodyPr/>
                    <a:lstStyle/>
                    <a:p>
                      <a:pPr algn="just"/>
                      <a:endParaRPr lang="zh-CN" altLang="en-US" sz="18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zh-CN" altLang="en-US" sz="1800" dirty="0">
                          <a:latin typeface="微软雅黑" panose="020B0503020204020204" pitchFamily="34" charset="-122"/>
                          <a:ea typeface="微软雅黑" panose="020B0503020204020204" pitchFamily="34" charset="-122"/>
                        </a:rPr>
                        <a:t>⑦</a:t>
                      </a:r>
                      <a:r>
                        <a:rPr lang="en-US" altLang="zh-CN" sz="1800" dirty="0">
                          <a:latin typeface="微软雅黑" panose="020B0503020204020204" pitchFamily="34" charset="-122"/>
                          <a:ea typeface="微软雅黑" panose="020B0503020204020204" pitchFamily="34" charset="-122"/>
                        </a:rPr>
                        <a:t>R(Z)</a:t>
                      </a:r>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6483015"/>
                  </a:ext>
                </a:extLst>
              </a:tr>
              <a:tr h="336139">
                <a:tc>
                  <a:txBody>
                    <a:bodyPr/>
                    <a:lstStyle/>
                    <a:p>
                      <a:pPr algn="just"/>
                      <a:endParaRPr lang="zh-CN" altLang="en-US" sz="18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zh-CN" altLang="en-US" sz="1800" dirty="0">
                          <a:latin typeface="微软雅黑" panose="020B0503020204020204" pitchFamily="34" charset="-122"/>
                          <a:ea typeface="微软雅黑" panose="020B0503020204020204" pitchFamily="34" charset="-122"/>
                        </a:rPr>
                        <a:t>⑧</a:t>
                      </a:r>
                      <a:r>
                        <a:rPr lang="en-US" altLang="zh-CN" sz="1800" dirty="0">
                          <a:latin typeface="微软雅黑" panose="020B0503020204020204" pitchFamily="34" charset="-122"/>
                          <a:ea typeface="微软雅黑" panose="020B0503020204020204" pitchFamily="34" charset="-122"/>
                        </a:rPr>
                        <a:t>W(Z)</a:t>
                      </a:r>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7855619"/>
                  </a:ext>
                </a:extLst>
              </a:tr>
              <a:tr h="336139">
                <a:tc>
                  <a:txBody>
                    <a:bodyPr/>
                    <a:lstStyle/>
                    <a:p>
                      <a:pPr algn="just"/>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zh-CN" altLang="en-US" sz="1800" dirty="0">
                          <a:latin typeface="微软雅黑" panose="020B0503020204020204" pitchFamily="34" charset="-122"/>
                          <a:ea typeface="微软雅黑" panose="020B0503020204020204" pitchFamily="34" charset="-122"/>
                        </a:rPr>
                        <a:t>⑨</a:t>
                      </a:r>
                      <a:r>
                        <a:rPr lang="en-US" altLang="zh-CN" sz="1800" dirty="0">
                          <a:latin typeface="微软雅黑" panose="020B0503020204020204" pitchFamily="34" charset="-122"/>
                          <a:ea typeface="微软雅黑" panose="020B0503020204020204" pitchFamily="34" charset="-122"/>
                        </a:rPr>
                        <a:t>COMMIT</a:t>
                      </a:r>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9126752"/>
                  </a:ext>
                </a:extLst>
              </a:tr>
            </a:tbl>
          </a:graphicData>
        </a:graphic>
      </p:graphicFrame>
      <p:sp>
        <p:nvSpPr>
          <p:cNvPr id="6" name="文本框 5">
            <a:extLst>
              <a:ext uri="{FF2B5EF4-FFF2-40B4-BE49-F238E27FC236}">
                <a16:creationId xmlns:a16="http://schemas.microsoft.com/office/drawing/2014/main" id="{33787F88-C5F1-410C-97B9-0AC39A2A2444}"/>
              </a:ext>
            </a:extLst>
          </p:cNvPr>
          <p:cNvSpPr txBox="1"/>
          <p:nvPr/>
        </p:nvSpPr>
        <p:spPr>
          <a:xfrm>
            <a:off x="2691741" y="3683168"/>
            <a:ext cx="1209302" cy="1015663"/>
          </a:xfrm>
          <a:prstGeom prst="rect">
            <a:avLst/>
          </a:prstGeom>
          <a:noFill/>
        </p:spPr>
        <p:txBody>
          <a:bodyPr wrap="square" rtlCol="0">
            <a:spAutoFit/>
          </a:bodyPr>
          <a:lstStyle/>
          <a:p>
            <a:r>
              <a:rPr lang="en-US" altLang="zh-CN" sz="6000" dirty="0">
                <a:solidFill>
                  <a:srgbClr val="FF0000"/>
                </a:solidFill>
              </a:rPr>
              <a:t>D=</a:t>
            </a:r>
            <a:endParaRPr lang="zh-CN" altLang="en-US" sz="6000" dirty="0">
              <a:solidFill>
                <a:srgbClr val="FF0000"/>
              </a:solidFill>
            </a:endParaRPr>
          </a:p>
        </p:txBody>
      </p:sp>
    </p:spTree>
    <p:extLst>
      <p:ext uri="{BB962C8B-B14F-4D97-AF65-F5344CB8AC3E}">
        <p14:creationId xmlns:p14="http://schemas.microsoft.com/office/powerpoint/2010/main" val="9132435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40390</TotalTime>
  <Words>7859</Words>
  <Application>Microsoft Office PowerPoint</Application>
  <PresentationFormat>宽屏</PresentationFormat>
  <Paragraphs>1053</Paragraphs>
  <Slides>69</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69</vt:i4>
      </vt:variant>
    </vt:vector>
  </HeadingPairs>
  <TitlesOfParts>
    <vt:vector size="83" baseType="lpstr">
      <vt:lpstr>等线 Light</vt:lpstr>
      <vt:lpstr>宋体</vt:lpstr>
      <vt:lpstr>微软雅黑</vt:lpstr>
      <vt:lpstr>Arial</vt:lpstr>
      <vt:lpstr>Calibri</vt:lpstr>
      <vt:lpstr>Cambria Math</vt:lpstr>
      <vt:lpstr>Courier New</vt:lpstr>
      <vt:lpstr>Script MT Bold</vt:lpstr>
      <vt:lpstr>Symbol</vt:lpstr>
      <vt:lpstr>Times New Roman</vt:lpstr>
      <vt:lpstr>Wingdings</vt:lpstr>
      <vt:lpstr>chtp8_07</vt:lpstr>
      <vt:lpstr>Picture</vt:lpstr>
      <vt:lpstr>Photoshop.Image.7</vt:lpstr>
      <vt:lpstr>PowerPoint 演示文稿</vt:lpstr>
      <vt:lpstr>本章目标</vt:lpstr>
      <vt:lpstr>大纲</vt:lpstr>
      <vt:lpstr>背景</vt:lpstr>
      <vt:lpstr>PowerPoint 演示文稿</vt:lpstr>
      <vt:lpstr>PowerPoint 演示文稿</vt:lpstr>
      <vt:lpstr>大纲</vt:lpstr>
      <vt:lpstr>并发控制概述</vt:lpstr>
      <vt:lpstr>PowerPoint 演示文稿</vt:lpstr>
      <vt:lpstr>PowerPoint 演示文稿</vt:lpstr>
      <vt:lpstr>PowerPoint 演示文稿</vt:lpstr>
      <vt:lpstr>PowerPoint 演示文稿</vt:lpstr>
      <vt:lpstr>PowerPoint 演示文稿</vt:lpstr>
      <vt:lpstr>并发控制的主要技术</vt:lpstr>
      <vt:lpstr>大纲</vt:lpstr>
      <vt:lpstr>封锁</vt:lpstr>
      <vt:lpstr>PowerPoint 演示文稿</vt:lpstr>
      <vt:lpstr>PowerPoint 演示文稿</vt:lpstr>
      <vt:lpstr>大纲</vt:lpstr>
      <vt:lpstr>封锁协议</vt:lpstr>
      <vt:lpstr>1.一级封锁协议</vt:lpstr>
      <vt:lpstr>PowerPoint 演示文稿</vt:lpstr>
      <vt:lpstr>2.二级封锁协议</vt:lpstr>
      <vt:lpstr>PowerPoint 演示文稿</vt:lpstr>
      <vt:lpstr>3.三级封锁协议</vt:lpstr>
      <vt:lpstr>PowerPoint 演示文稿</vt:lpstr>
      <vt:lpstr>PowerPoint 演示文稿</vt:lpstr>
      <vt:lpstr>大纲</vt:lpstr>
      <vt:lpstr>活锁和死锁</vt:lpstr>
      <vt:lpstr>PowerPoint 演示文稿</vt:lpstr>
      <vt:lpstr>PowerPoint 演示文稿</vt:lpstr>
      <vt:lpstr>PowerPoint 演示文稿</vt:lpstr>
      <vt:lpstr>大纲</vt:lpstr>
      <vt:lpstr>并发调度的可串行性</vt:lpstr>
      <vt:lpstr>PowerPoint 演示文稿</vt:lpstr>
      <vt:lpstr>PowerPoint 演示文稿</vt:lpstr>
      <vt:lpstr>课堂练习</vt:lpstr>
      <vt:lpstr>正确调度的判定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两段锁协议</vt:lpstr>
      <vt:lpstr>PowerPoint 演示文稿</vt:lpstr>
      <vt:lpstr>PowerPoint 演示文稿</vt:lpstr>
      <vt:lpstr>PowerPoint 演示文稿</vt:lpstr>
      <vt:lpstr>可串行化调度小结</vt:lpstr>
      <vt:lpstr>openGauss的并发控制</vt:lpstr>
      <vt:lpstr>大纲</vt:lpstr>
      <vt:lpstr>封锁的粒度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例题</vt:lpstr>
      <vt:lpstr>PowerPoint 演示文稿</vt:lpstr>
      <vt:lpstr>课堂练习</vt:lpstr>
      <vt:lpstr>本章小结</vt:lpstr>
      <vt:lpstr>本章作业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michaelwin</cp:lastModifiedBy>
  <cp:revision>2384</cp:revision>
  <dcterms:created xsi:type="dcterms:W3CDTF">2015-04-27T18:37:45Z</dcterms:created>
  <dcterms:modified xsi:type="dcterms:W3CDTF">2022-10-23T13:06:14Z</dcterms:modified>
</cp:coreProperties>
</file>