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74"/>
  </p:notesMasterIdLst>
  <p:sldIdLst>
    <p:sldId id="256" r:id="rId2"/>
    <p:sldId id="261" r:id="rId3"/>
    <p:sldId id="257" r:id="rId4"/>
    <p:sldId id="322" r:id="rId5"/>
    <p:sldId id="323" r:id="rId6"/>
    <p:sldId id="324" r:id="rId7"/>
    <p:sldId id="424" r:id="rId8"/>
    <p:sldId id="452" r:id="rId9"/>
    <p:sldId id="426" r:id="rId10"/>
    <p:sldId id="427" r:id="rId11"/>
    <p:sldId id="428" r:id="rId12"/>
    <p:sldId id="329" r:id="rId13"/>
    <p:sldId id="429" r:id="rId14"/>
    <p:sldId id="430" r:id="rId15"/>
    <p:sldId id="431" r:id="rId16"/>
    <p:sldId id="331" r:id="rId17"/>
    <p:sldId id="432" r:id="rId18"/>
    <p:sldId id="433" r:id="rId19"/>
    <p:sldId id="434" r:id="rId20"/>
    <p:sldId id="339" r:id="rId21"/>
    <p:sldId id="397" r:id="rId22"/>
    <p:sldId id="435" r:id="rId23"/>
    <p:sldId id="342" r:id="rId24"/>
    <p:sldId id="436" r:id="rId25"/>
    <p:sldId id="344" r:id="rId26"/>
    <p:sldId id="437" r:id="rId27"/>
    <p:sldId id="438" r:id="rId28"/>
    <p:sldId id="347" r:id="rId29"/>
    <p:sldId id="439" r:id="rId30"/>
    <p:sldId id="440" r:id="rId31"/>
    <p:sldId id="441" r:id="rId32"/>
    <p:sldId id="442" r:id="rId33"/>
    <p:sldId id="353" r:id="rId34"/>
    <p:sldId id="354" r:id="rId35"/>
    <p:sldId id="355" r:id="rId36"/>
    <p:sldId id="443" r:id="rId37"/>
    <p:sldId id="444" r:id="rId38"/>
    <p:sldId id="445" r:id="rId39"/>
    <p:sldId id="446" r:id="rId40"/>
    <p:sldId id="359" r:id="rId41"/>
    <p:sldId id="447" r:id="rId42"/>
    <p:sldId id="448" r:id="rId43"/>
    <p:sldId id="449" r:id="rId44"/>
    <p:sldId id="450" r:id="rId45"/>
    <p:sldId id="451" r:id="rId46"/>
    <p:sldId id="453" r:id="rId47"/>
    <p:sldId id="455" r:id="rId48"/>
    <p:sldId id="456" r:id="rId49"/>
    <p:sldId id="457" r:id="rId50"/>
    <p:sldId id="371" r:id="rId51"/>
    <p:sldId id="373" r:id="rId52"/>
    <p:sldId id="458" r:id="rId53"/>
    <p:sldId id="459" r:id="rId54"/>
    <p:sldId id="460" r:id="rId55"/>
    <p:sldId id="461" r:id="rId56"/>
    <p:sldId id="462" r:id="rId57"/>
    <p:sldId id="463" r:id="rId58"/>
    <p:sldId id="464" r:id="rId59"/>
    <p:sldId id="465" r:id="rId60"/>
    <p:sldId id="466" r:id="rId61"/>
    <p:sldId id="467" r:id="rId62"/>
    <p:sldId id="468" r:id="rId63"/>
    <p:sldId id="469" r:id="rId64"/>
    <p:sldId id="470" r:id="rId65"/>
    <p:sldId id="471" r:id="rId66"/>
    <p:sldId id="472" r:id="rId67"/>
    <p:sldId id="474" r:id="rId68"/>
    <p:sldId id="475" r:id="rId69"/>
    <p:sldId id="320" r:id="rId70"/>
    <p:sldId id="392" r:id="rId71"/>
    <p:sldId id="393" r:id="rId72"/>
    <p:sldId id="321" r:id="rId73"/>
  </p:sldIdLst>
  <p:sldSz cx="12192000" cy="6858000"/>
  <p:notesSz cx="6858000" cy="9144000"/>
  <p:photoAlbum/>
  <p:custDataLst>
    <p:tags r:id="rId7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78"/>
    <a:srgbClr val="FFFF00"/>
    <a:srgbClr val="0000CC"/>
    <a:srgbClr val="000099"/>
    <a:srgbClr val="FF9900"/>
    <a:srgbClr val="990033"/>
    <a:srgbClr val="006699"/>
    <a:srgbClr val="0066CC"/>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88684" autoAdjust="0"/>
  </p:normalViewPr>
  <p:slideViewPr>
    <p:cSldViewPr>
      <p:cViewPr varScale="1">
        <p:scale>
          <a:sx n="74" d="100"/>
          <a:sy n="74" d="100"/>
        </p:scale>
        <p:origin x="965" y="7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10/19/2022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a:solidFill>
            <a:srgbClr val="000078">
              <a:alpha val="69804"/>
            </a:srgbClr>
          </a:solidFill>
        </p:spPr>
        <p:txBody>
          <a:bodyPr>
            <a:normAutofit/>
          </a:bodyPr>
          <a:lstStyle>
            <a:lvl1pPr algn="ctr">
              <a:defRPr sz="4200" b="1">
                <a:solidFill>
                  <a:srgbClr val="FFFF00"/>
                </a:solidFill>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hasCustomPrompt="1"/>
          </p:nvPr>
        </p:nvSpPr>
        <p:spPr>
          <a:xfrm>
            <a:off x="595085" y="1219200"/>
            <a:ext cx="10834915" cy="5316826"/>
          </a:xfrm>
        </p:spPr>
        <p:txBody>
          <a:bodyPr/>
          <a:lstStyle>
            <a:lvl1pPr marL="265113" indent="-265113">
              <a:lnSpc>
                <a:spcPct val="114000"/>
              </a:lnSpc>
              <a:buClr>
                <a:srgbClr val="990033"/>
              </a:buClr>
              <a:buSzPct val="80000"/>
              <a:buFont typeface="Wingdings" panose="05000000000000000000" pitchFamily="2" charset="2"/>
              <a:buChar char="§"/>
              <a:defRPr sz="3000" b="0">
                <a:latin typeface="微软雅黑" panose="020B0503020204020204" pitchFamily="34" charset="-122"/>
                <a:ea typeface="微软雅黑" panose="020B0503020204020204" pitchFamily="34" charset="-122"/>
              </a:defRPr>
            </a:lvl1pPr>
            <a:lvl2pPr marL="806450" indent="-268288">
              <a:lnSpc>
                <a:spcPct val="114000"/>
              </a:lnSpc>
              <a:spcBef>
                <a:spcPts val="600"/>
              </a:spcBef>
              <a:defRPr sz="2200">
                <a:latin typeface="微软雅黑" panose="020B0503020204020204" pitchFamily="34" charset="-122"/>
                <a:ea typeface="微软雅黑" panose="020B0503020204020204" pitchFamily="34" charset="-122"/>
              </a:defRPr>
            </a:lvl2pPr>
            <a:lvl3pPr marL="985838" indent="-179388">
              <a:lnSpc>
                <a:spcPct val="114000"/>
              </a:lnSpc>
              <a:defRPr sz="1800">
                <a:latin typeface="微软雅黑" panose="020B0503020204020204" pitchFamily="34" charset="-122"/>
                <a:ea typeface="微软雅黑" panose="020B0503020204020204" pitchFamily="34"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微软雅黑" panose="020B0503020204020204" pitchFamily="34" charset="-122"/>
                <a:ea typeface="微软雅黑" panose="020B0503020204020204" pitchFamily="34" charset="-122"/>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3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png"/><Relationship Id="rId5" Type="http://schemas.openxmlformats.org/officeDocument/2006/relationships/oleObject" Target="../embeddings/oleObject7.bin"/><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emf"/><Relationship Id="rId4" Type="http://schemas.openxmlformats.org/officeDocument/2006/relationships/image" Target="../media/image18.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8.png"/><Relationship Id="rId4" Type="http://schemas.openxmlformats.org/officeDocument/2006/relationships/image" Target="../media/image37.png"/></Relationships>
</file>

<file path=ppt/slides/_rels/slide6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 Id="rId5" Type="http://schemas.openxmlformats.org/officeDocument/2006/relationships/image" Target="../media/image42.emf"/><Relationship Id="rId4" Type="http://schemas.openxmlformats.org/officeDocument/2006/relationships/image" Target="../media/image41.emf"/></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10490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600" b="1" dirty="0">
                <a:solidFill>
                  <a:srgbClr val="000099"/>
                </a:solidFill>
                <a:latin typeface="微软雅黑" panose="020B0503020204020204" pitchFamily="34" charset="-122"/>
                <a:ea typeface="微软雅黑" panose="020B0503020204020204" pitchFamily="34" charset="-122"/>
              </a:rPr>
              <a:t>第</a:t>
            </a:r>
            <a:r>
              <a:rPr lang="en-US" altLang="zh-CN" sz="6600" b="1" dirty="0">
                <a:solidFill>
                  <a:srgbClr val="000099"/>
                </a:solidFill>
                <a:latin typeface="微软雅黑" panose="020B0503020204020204" pitchFamily="34" charset="-122"/>
                <a:ea typeface="微软雅黑" panose="020B0503020204020204" pitchFamily="34" charset="-122"/>
              </a:rPr>
              <a:t>2</a:t>
            </a:r>
            <a:r>
              <a:rPr lang="zh-CN" altLang="en-US" sz="6600" b="1" dirty="0">
                <a:solidFill>
                  <a:srgbClr val="000099"/>
                </a:solidFill>
                <a:latin typeface="微软雅黑" panose="020B0503020204020204" pitchFamily="34" charset="-122"/>
                <a:ea typeface="微软雅黑" panose="020B0503020204020204" pitchFamily="34" charset="-122"/>
              </a:rPr>
              <a:t>章 关系数据库</a:t>
            </a:r>
            <a:endParaRPr lang="en-US" altLang="zh-CN" sz="6600"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527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2F9AC-19F7-45AB-AB39-C7748E4DD3F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65D86E8-3F09-4242-9AD2-50294A7F612A}"/>
              </a:ext>
            </a:extLst>
          </p:cNvPr>
          <p:cNvSpPr>
            <a:spLocks noGrp="1"/>
          </p:cNvSpPr>
          <p:nvPr>
            <p:ph idx="1"/>
          </p:nvPr>
        </p:nvSpPr>
        <p:spPr/>
        <p:txBody>
          <a:bodyPr/>
          <a:lstStyle/>
          <a:p>
            <a:r>
              <a:rPr lang="zh-CN" altLang="en-US"/>
              <a:t>关系是笛卡尔积的有限子集。无限关系在数据库系统中是</a:t>
            </a:r>
            <a:r>
              <a:rPr lang="zh-CN" altLang="en-US" b="1">
                <a:solidFill>
                  <a:srgbClr val="FF0000"/>
                </a:solidFill>
              </a:rPr>
              <a:t>无意义</a:t>
            </a:r>
            <a:r>
              <a:rPr lang="zh-CN" altLang="en-US"/>
              <a:t>的。由于笛卡尔积不满足交换律，即</a:t>
            </a:r>
          </a:p>
          <a:p>
            <a:pPr marL="0" indent="355600">
              <a:buNone/>
            </a:pPr>
            <a:r>
              <a:rPr lang="zh-CN" altLang="en-US" sz="2800"/>
              <a:t>                    </a:t>
            </a:r>
            <a:r>
              <a:rPr lang="en-US" altLang="zh-CN" sz="2800">
                <a:solidFill>
                  <a:srgbClr val="0000FF"/>
                </a:solidFill>
              </a:rPr>
              <a:t>(d</a:t>
            </a:r>
            <a:r>
              <a:rPr lang="en-US" altLang="zh-CN" sz="2800" baseline="-25000">
                <a:solidFill>
                  <a:srgbClr val="0000FF"/>
                </a:solidFill>
              </a:rPr>
              <a:t>1,</a:t>
            </a:r>
            <a:r>
              <a:rPr lang="en-US" altLang="zh-CN" sz="2800">
                <a:solidFill>
                  <a:srgbClr val="0000FF"/>
                </a:solidFill>
              </a:rPr>
              <a:t>d</a:t>
            </a:r>
            <a:r>
              <a:rPr lang="en-US" altLang="zh-CN" sz="2800" baseline="-25000">
                <a:solidFill>
                  <a:srgbClr val="0000FF"/>
                </a:solidFill>
              </a:rPr>
              <a:t>2,</a:t>
            </a:r>
            <a:r>
              <a:rPr lang="en-US" altLang="zh-CN" sz="2800">
                <a:solidFill>
                  <a:srgbClr val="0000FF"/>
                </a:solidFill>
              </a:rPr>
              <a:t>…,d</a:t>
            </a:r>
            <a:r>
              <a:rPr lang="en-US" altLang="zh-CN" sz="2800" baseline="-25000">
                <a:solidFill>
                  <a:srgbClr val="0000FF"/>
                </a:solidFill>
              </a:rPr>
              <a:t>n</a:t>
            </a:r>
            <a:r>
              <a:rPr lang="en-US" altLang="zh-CN" sz="2800">
                <a:solidFill>
                  <a:srgbClr val="0000FF"/>
                </a:solidFill>
              </a:rPr>
              <a:t> ) ≠ (d</a:t>
            </a:r>
            <a:r>
              <a:rPr lang="en-US" altLang="zh-CN" sz="2800" baseline="-25000">
                <a:solidFill>
                  <a:srgbClr val="0000FF"/>
                </a:solidFill>
              </a:rPr>
              <a:t>2,</a:t>
            </a:r>
            <a:r>
              <a:rPr lang="en-US" altLang="zh-CN" sz="2800">
                <a:solidFill>
                  <a:srgbClr val="0000FF"/>
                </a:solidFill>
              </a:rPr>
              <a:t>d</a:t>
            </a:r>
            <a:r>
              <a:rPr lang="en-US" altLang="zh-CN" sz="2800" baseline="-25000">
                <a:solidFill>
                  <a:srgbClr val="0000FF"/>
                </a:solidFill>
              </a:rPr>
              <a:t>1,</a:t>
            </a:r>
            <a:r>
              <a:rPr lang="en-US" altLang="zh-CN" sz="2800">
                <a:solidFill>
                  <a:srgbClr val="0000FF"/>
                </a:solidFill>
              </a:rPr>
              <a:t>…,d</a:t>
            </a:r>
            <a:r>
              <a:rPr lang="en-US" altLang="zh-CN" sz="2800" baseline="-25000">
                <a:solidFill>
                  <a:srgbClr val="0000FF"/>
                </a:solidFill>
              </a:rPr>
              <a:t>n</a:t>
            </a:r>
            <a:r>
              <a:rPr lang="en-US" altLang="zh-CN" sz="2800">
                <a:solidFill>
                  <a:srgbClr val="0000FF"/>
                </a:solidFill>
              </a:rPr>
              <a:t> )</a:t>
            </a:r>
          </a:p>
          <a:p>
            <a:pPr marL="0" indent="355600">
              <a:buNone/>
            </a:pPr>
            <a:r>
              <a:rPr lang="zh-CN" altLang="en-US"/>
              <a:t>但关系满足交换律，即</a:t>
            </a:r>
          </a:p>
          <a:p>
            <a:pPr marL="0" indent="355600">
              <a:buNone/>
            </a:pPr>
            <a:r>
              <a:rPr lang="zh-CN" altLang="en-US" sz="2800"/>
              <a:t>     </a:t>
            </a:r>
            <a:r>
              <a:rPr lang="en-US" altLang="zh-CN" sz="2800">
                <a:solidFill>
                  <a:srgbClr val="0000FF"/>
                </a:solidFill>
              </a:rPr>
              <a:t>(d</a:t>
            </a:r>
            <a:r>
              <a:rPr lang="en-US" altLang="zh-CN" sz="2800" baseline="-25000">
                <a:solidFill>
                  <a:srgbClr val="0000FF"/>
                </a:solidFill>
              </a:rPr>
              <a:t>1</a:t>
            </a:r>
            <a:r>
              <a:rPr lang="en-US" altLang="zh-CN" sz="2800">
                <a:solidFill>
                  <a:srgbClr val="0000FF"/>
                </a:solidFill>
              </a:rPr>
              <a:t>,d</a:t>
            </a:r>
            <a:r>
              <a:rPr lang="en-US" altLang="zh-CN" sz="2800" baseline="-25000">
                <a:solidFill>
                  <a:srgbClr val="0000FF"/>
                </a:solidFill>
              </a:rPr>
              <a:t>2</a:t>
            </a:r>
            <a:r>
              <a:rPr lang="en-US" altLang="zh-CN" sz="2800">
                <a:solidFill>
                  <a:srgbClr val="0000FF"/>
                </a:solidFill>
              </a:rPr>
              <a:t>,…, d</a:t>
            </a:r>
            <a:r>
              <a:rPr lang="en-US" altLang="zh-CN" sz="2800" baseline="-25000">
                <a:solidFill>
                  <a:srgbClr val="0000FF"/>
                </a:solidFill>
              </a:rPr>
              <a:t>i</a:t>
            </a:r>
            <a:r>
              <a:rPr lang="en-US" altLang="zh-CN" sz="2800">
                <a:solidFill>
                  <a:srgbClr val="0000FF"/>
                </a:solidFill>
              </a:rPr>
              <a:t>, d</a:t>
            </a:r>
            <a:r>
              <a:rPr lang="en-US" altLang="zh-CN" sz="2800" baseline="-25000">
                <a:solidFill>
                  <a:srgbClr val="0000FF"/>
                </a:solidFill>
              </a:rPr>
              <a:t>j</a:t>
            </a:r>
            <a:r>
              <a:rPr lang="en-US" altLang="zh-CN" sz="2800">
                <a:solidFill>
                  <a:srgbClr val="0000FF"/>
                </a:solidFill>
              </a:rPr>
              <a:t> ,…, d</a:t>
            </a:r>
            <a:r>
              <a:rPr lang="en-US" altLang="zh-CN" sz="2800" baseline="-25000">
                <a:solidFill>
                  <a:srgbClr val="0000FF"/>
                </a:solidFill>
              </a:rPr>
              <a:t>n</a:t>
            </a:r>
            <a:r>
              <a:rPr lang="en-US" altLang="zh-CN" sz="2800">
                <a:solidFill>
                  <a:srgbClr val="0000FF"/>
                </a:solidFill>
              </a:rPr>
              <a:t>)=(d</a:t>
            </a:r>
            <a:r>
              <a:rPr lang="en-US" altLang="zh-CN" sz="2800" baseline="-25000">
                <a:solidFill>
                  <a:srgbClr val="0000FF"/>
                </a:solidFill>
              </a:rPr>
              <a:t>1</a:t>
            </a:r>
            <a:r>
              <a:rPr lang="en-US" altLang="zh-CN" sz="2800">
                <a:solidFill>
                  <a:srgbClr val="0000FF"/>
                </a:solidFill>
              </a:rPr>
              <a:t>,d</a:t>
            </a:r>
            <a:r>
              <a:rPr lang="en-US" altLang="zh-CN" sz="2800" baseline="-25000">
                <a:solidFill>
                  <a:srgbClr val="0000FF"/>
                </a:solidFill>
              </a:rPr>
              <a:t>2</a:t>
            </a:r>
            <a:r>
              <a:rPr lang="en-US" altLang="zh-CN" sz="2800">
                <a:solidFill>
                  <a:srgbClr val="0000FF"/>
                </a:solidFill>
              </a:rPr>
              <a:t>,…, d</a:t>
            </a:r>
            <a:r>
              <a:rPr lang="en-US" altLang="zh-CN" sz="2800" baseline="-25000">
                <a:solidFill>
                  <a:srgbClr val="0000FF"/>
                </a:solidFill>
              </a:rPr>
              <a:t>j</a:t>
            </a:r>
            <a:r>
              <a:rPr lang="en-US" altLang="zh-CN" sz="2800">
                <a:solidFill>
                  <a:srgbClr val="0000FF"/>
                </a:solidFill>
              </a:rPr>
              <a:t> , d</a:t>
            </a:r>
            <a:r>
              <a:rPr lang="en-US" altLang="zh-CN" sz="2800" baseline="-25000">
                <a:solidFill>
                  <a:srgbClr val="0000FF"/>
                </a:solidFill>
              </a:rPr>
              <a:t>i</a:t>
            </a:r>
            <a:r>
              <a:rPr lang="en-US" altLang="zh-CN" sz="2800">
                <a:solidFill>
                  <a:srgbClr val="0000FF"/>
                </a:solidFill>
              </a:rPr>
              <a:t> ,…, d</a:t>
            </a:r>
            <a:r>
              <a:rPr lang="en-US" altLang="zh-CN" sz="2800" baseline="-25000">
                <a:solidFill>
                  <a:srgbClr val="0000FF"/>
                </a:solidFill>
              </a:rPr>
              <a:t>n</a:t>
            </a:r>
            <a:r>
              <a:rPr lang="en-US" altLang="zh-CN" sz="2800">
                <a:solidFill>
                  <a:srgbClr val="0000FF"/>
                </a:solidFill>
              </a:rPr>
              <a:t>)( i, j=1,2,…,n</a:t>
            </a:r>
            <a:r>
              <a:rPr lang="zh-CN" altLang="en-US" sz="2800">
                <a:solidFill>
                  <a:srgbClr val="0000FF"/>
                </a:solidFill>
              </a:rPr>
              <a:t>）</a:t>
            </a:r>
            <a:endParaRPr lang="en-US" altLang="zh-CN" sz="2800">
              <a:solidFill>
                <a:srgbClr val="0000FF"/>
              </a:solidFill>
            </a:endParaRPr>
          </a:p>
          <a:p>
            <a:pPr marL="0" indent="355600">
              <a:buNone/>
            </a:pPr>
            <a:endParaRPr lang="en-US" altLang="zh-CN" sz="1200">
              <a:solidFill>
                <a:srgbClr val="0000FF"/>
              </a:solidFill>
            </a:endParaRPr>
          </a:p>
          <a:p>
            <a:r>
              <a:rPr lang="zh-CN" altLang="en-US">
                <a:solidFill>
                  <a:srgbClr val="FF0000"/>
                </a:solidFill>
              </a:rPr>
              <a:t>解决方法：</a:t>
            </a:r>
          </a:p>
          <a:p>
            <a:pPr lvl="1"/>
            <a:r>
              <a:rPr lang="zh-CN" altLang="en-US"/>
              <a:t>为关系的</a:t>
            </a:r>
            <a:r>
              <a:rPr lang="zh-CN" altLang="en-US">
                <a:solidFill>
                  <a:srgbClr val="0000CC"/>
                </a:solidFill>
              </a:rPr>
              <a:t>每列附加一个属性名</a:t>
            </a:r>
            <a:r>
              <a:rPr lang="zh-CN" altLang="en-US"/>
              <a:t>以取消关系元组的有序性</a:t>
            </a:r>
          </a:p>
        </p:txBody>
      </p:sp>
      <p:sp>
        <p:nvSpPr>
          <p:cNvPr id="4" name="灯片编号占位符 3">
            <a:extLst>
              <a:ext uri="{FF2B5EF4-FFF2-40B4-BE49-F238E27FC236}">
                <a16:creationId xmlns:a16="http://schemas.microsoft.com/office/drawing/2014/main" id="{3A13C2F0-888E-4398-8231-22737D641DE8}"/>
              </a:ext>
            </a:extLst>
          </p:cNvPr>
          <p:cNvSpPr>
            <a:spLocks noGrp="1"/>
          </p:cNvSpPr>
          <p:nvPr>
            <p:ph type="sldNum" sz="quarter" idx="12"/>
          </p:nvPr>
        </p:nvSpPr>
        <p:spPr/>
        <p:txBody>
          <a:bodyPr/>
          <a:lstStyle/>
          <a:p>
            <a:fld id="{E63F6D5D-9733-4D44-9C56-AEFEDD5A4BA7}" type="slidenum">
              <a:rPr lang="en-US" smtClean="0"/>
              <a:pPr/>
              <a:t>9</a:t>
            </a:fld>
            <a:endParaRPr lang="en-US" dirty="0"/>
          </a:p>
        </p:txBody>
      </p:sp>
    </p:spTree>
    <p:extLst>
      <p:ext uri="{BB962C8B-B14F-4D97-AF65-F5344CB8AC3E}">
        <p14:creationId xmlns:p14="http://schemas.microsoft.com/office/powerpoint/2010/main" val="844408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2F579-1078-4636-A58E-D9F80FBE97B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D213EA3-A85D-4BC2-B102-8EAB48F2F709}"/>
              </a:ext>
            </a:extLst>
          </p:cNvPr>
          <p:cNvSpPr>
            <a:spLocks noGrp="1"/>
          </p:cNvSpPr>
          <p:nvPr>
            <p:ph idx="1"/>
          </p:nvPr>
        </p:nvSpPr>
        <p:spPr/>
        <p:txBody>
          <a:bodyPr>
            <a:normAutofit/>
          </a:bodyPr>
          <a:lstStyle/>
          <a:p>
            <a:r>
              <a:rPr lang="zh-CN" altLang="en-US">
                <a:solidFill>
                  <a:srgbClr val="FF0000"/>
                </a:solidFill>
              </a:rPr>
              <a:t>属性</a:t>
            </a:r>
            <a:r>
              <a:rPr lang="en-US" altLang="zh-CN">
                <a:solidFill>
                  <a:srgbClr val="FF0000"/>
                </a:solidFill>
              </a:rPr>
              <a:t>(Attribute)</a:t>
            </a:r>
          </a:p>
          <a:p>
            <a:pPr lvl="1"/>
            <a:r>
              <a:rPr lang="zh-CN" altLang="en-US"/>
              <a:t>关系中不同列可以对应相同的域</a:t>
            </a:r>
          </a:p>
          <a:p>
            <a:pPr lvl="1"/>
            <a:r>
              <a:rPr lang="zh-CN" altLang="en-US"/>
              <a:t>为了加以区分，必须对每列起一个名字，称为属性</a:t>
            </a:r>
          </a:p>
          <a:p>
            <a:pPr lvl="1"/>
            <a:r>
              <a:rPr lang="en-US" altLang="zh-CN"/>
              <a:t>n</a:t>
            </a:r>
            <a:r>
              <a:rPr lang="zh-CN" altLang="en-US"/>
              <a:t>目关系必有</a:t>
            </a:r>
            <a:r>
              <a:rPr lang="en-US" altLang="zh-CN"/>
              <a:t>n</a:t>
            </a:r>
            <a:r>
              <a:rPr lang="zh-CN" altLang="en-US"/>
              <a:t>个属性</a:t>
            </a:r>
          </a:p>
          <a:p>
            <a:r>
              <a:rPr lang="zh-CN" altLang="en-US">
                <a:solidFill>
                  <a:srgbClr val="FF0000"/>
                </a:solidFill>
              </a:rPr>
              <a:t>码</a:t>
            </a:r>
            <a:r>
              <a:rPr lang="en-US" altLang="zh-CN">
                <a:solidFill>
                  <a:srgbClr val="FF0000"/>
                </a:solidFill>
              </a:rPr>
              <a:t>(key)</a:t>
            </a:r>
            <a:endParaRPr lang="zh-CN" altLang="en-US">
              <a:solidFill>
                <a:srgbClr val="FF0000"/>
              </a:solidFill>
            </a:endParaRPr>
          </a:p>
          <a:p>
            <a:pPr lvl="1"/>
            <a:r>
              <a:rPr lang="zh-CN" altLang="en-US" sz="2000">
                <a:solidFill>
                  <a:srgbClr val="FF0000"/>
                </a:solidFill>
              </a:rPr>
              <a:t>候选码</a:t>
            </a:r>
            <a:r>
              <a:rPr lang="en-US" altLang="zh-CN" sz="2000">
                <a:solidFill>
                  <a:srgbClr val="FF0000"/>
                </a:solidFill>
              </a:rPr>
              <a:t>(Candidate key)</a:t>
            </a:r>
            <a:r>
              <a:rPr lang="zh-CN" altLang="en-US" sz="2000">
                <a:solidFill>
                  <a:srgbClr val="FF0000"/>
                </a:solidFill>
              </a:rPr>
              <a:t>：</a:t>
            </a:r>
            <a:r>
              <a:rPr lang="en-US" altLang="zh-CN" sz="2000">
                <a:solidFill>
                  <a:srgbClr val="FF0000"/>
                </a:solidFill>
              </a:rPr>
              <a:t> </a:t>
            </a:r>
            <a:r>
              <a:rPr lang="zh-CN" altLang="en-US" sz="2000"/>
              <a:t>若关系中的某一属性组的值能</a:t>
            </a:r>
            <a:r>
              <a:rPr lang="zh-CN" altLang="en-US" sz="2000">
                <a:solidFill>
                  <a:srgbClr val="FF0000"/>
                </a:solidFill>
              </a:rPr>
              <a:t>唯一地标识</a:t>
            </a:r>
            <a:r>
              <a:rPr lang="zh-CN" altLang="en-US" sz="2000"/>
              <a:t>一个元组，则称该属性组为该关系的一个候选码</a:t>
            </a:r>
            <a:endParaRPr lang="en-US" altLang="zh-CN" sz="2000"/>
          </a:p>
          <a:p>
            <a:pPr lvl="1"/>
            <a:r>
              <a:rPr lang="zh-CN" altLang="en-US" sz="2000">
                <a:solidFill>
                  <a:srgbClr val="FF0000"/>
                </a:solidFill>
              </a:rPr>
              <a:t>主码</a:t>
            </a:r>
            <a:r>
              <a:rPr lang="en-US" altLang="zh-CN" sz="2000">
                <a:solidFill>
                  <a:srgbClr val="FF0000"/>
                </a:solidFill>
              </a:rPr>
              <a:t>(Primary Key, PK)</a:t>
            </a:r>
            <a:r>
              <a:rPr lang="zh-CN" altLang="en-US" sz="2000">
                <a:solidFill>
                  <a:srgbClr val="FF0000"/>
                </a:solidFill>
              </a:rPr>
              <a:t>：</a:t>
            </a:r>
            <a:r>
              <a:rPr lang="zh-CN" altLang="en-US" sz="2000">
                <a:latin typeface="Times New Roman" panose="02020603050405020304" pitchFamily="18" charset="0"/>
              </a:rPr>
              <a:t>若一个关系有</a:t>
            </a:r>
            <a:r>
              <a:rPr lang="zh-CN" altLang="en-US" sz="2000">
                <a:solidFill>
                  <a:srgbClr val="0000CC"/>
                </a:solidFill>
                <a:latin typeface="Times New Roman" panose="02020603050405020304" pitchFamily="18" charset="0"/>
              </a:rPr>
              <a:t>多个候选码</a:t>
            </a:r>
            <a:r>
              <a:rPr lang="zh-CN" altLang="en-US" sz="2000">
                <a:latin typeface="Times New Roman" panose="02020603050405020304" pitchFamily="18" charset="0"/>
              </a:rPr>
              <a:t>，则选定其中一个为</a:t>
            </a:r>
            <a:r>
              <a:rPr lang="zh-CN" altLang="en-US" sz="2000">
                <a:solidFill>
                  <a:srgbClr val="FF0000"/>
                </a:solidFill>
                <a:latin typeface="Times New Roman" panose="02020603050405020304" pitchFamily="18" charset="0"/>
              </a:rPr>
              <a:t>主码</a:t>
            </a:r>
            <a:endParaRPr lang="en-US" altLang="zh-CN" sz="2000">
              <a:solidFill>
                <a:srgbClr val="FF0000"/>
              </a:solidFill>
            </a:endParaRPr>
          </a:p>
          <a:p>
            <a:pPr lvl="1"/>
            <a:r>
              <a:rPr lang="zh-CN" altLang="en-US" sz="2000">
                <a:solidFill>
                  <a:srgbClr val="FF0000"/>
                </a:solidFill>
              </a:rPr>
              <a:t>全码</a:t>
            </a:r>
            <a:r>
              <a:rPr lang="en-US" altLang="zh-CN" sz="2000">
                <a:solidFill>
                  <a:srgbClr val="FF0000"/>
                </a:solidFill>
              </a:rPr>
              <a:t>(All key)</a:t>
            </a:r>
            <a:r>
              <a:rPr lang="zh-CN" altLang="en-US" sz="2000"/>
              <a:t>：关系模式的所有属性组是这个关系模式的</a:t>
            </a:r>
            <a:r>
              <a:rPr lang="zh-CN" altLang="en-US" sz="2000">
                <a:solidFill>
                  <a:srgbClr val="0000CC"/>
                </a:solidFill>
              </a:rPr>
              <a:t>候选码</a:t>
            </a:r>
            <a:r>
              <a:rPr lang="zh-CN" altLang="en-US" sz="2000"/>
              <a:t>，称为</a:t>
            </a:r>
            <a:r>
              <a:rPr lang="zh-CN" altLang="en-US" sz="2000">
                <a:solidFill>
                  <a:srgbClr val="FF0000"/>
                </a:solidFill>
              </a:rPr>
              <a:t>全码</a:t>
            </a:r>
          </a:p>
          <a:p>
            <a:pPr lvl="1"/>
            <a:r>
              <a:rPr lang="zh-CN" altLang="en-US" sz="2000">
                <a:solidFill>
                  <a:srgbClr val="FF0000"/>
                </a:solidFill>
              </a:rPr>
              <a:t>主属性</a:t>
            </a:r>
            <a:r>
              <a:rPr lang="en-US" altLang="zh-CN" sz="2000">
                <a:solidFill>
                  <a:srgbClr val="FF0000"/>
                </a:solidFill>
              </a:rPr>
              <a:t>(primary attribute)</a:t>
            </a:r>
            <a:r>
              <a:rPr lang="zh-CN" altLang="en-US" sz="2000" b="1">
                <a:solidFill>
                  <a:srgbClr val="0000CC"/>
                </a:solidFill>
              </a:rPr>
              <a:t>：</a:t>
            </a:r>
            <a:r>
              <a:rPr lang="zh-CN" altLang="en-US" sz="2000"/>
              <a:t>候选码的所有属性</a:t>
            </a:r>
            <a:endParaRPr lang="en-US" altLang="zh-CN" sz="2000"/>
          </a:p>
          <a:p>
            <a:pPr lvl="1"/>
            <a:r>
              <a:rPr lang="zh-CN" altLang="en-US" sz="2000">
                <a:solidFill>
                  <a:srgbClr val="FF0000"/>
                </a:solidFill>
              </a:rPr>
              <a:t>非主属性</a:t>
            </a:r>
            <a:r>
              <a:rPr lang="en-US" altLang="zh-CN" sz="2000">
                <a:solidFill>
                  <a:srgbClr val="FF0000"/>
                </a:solidFill>
              </a:rPr>
              <a:t>(</a:t>
            </a:r>
            <a:r>
              <a:rPr lang="zh-CN" altLang="en-US" sz="2000">
                <a:solidFill>
                  <a:srgbClr val="FF0000"/>
                </a:solidFill>
              </a:rPr>
              <a:t>非码属性</a:t>
            </a:r>
            <a:r>
              <a:rPr lang="en-US" altLang="zh-CN" sz="2000">
                <a:solidFill>
                  <a:srgbClr val="FF0000"/>
                </a:solidFill>
              </a:rPr>
              <a:t>)</a:t>
            </a:r>
            <a:r>
              <a:rPr lang="zh-CN" altLang="en-US" sz="2000"/>
              <a:t>：不包含在任何候选码的属性</a:t>
            </a:r>
          </a:p>
        </p:txBody>
      </p:sp>
      <p:sp>
        <p:nvSpPr>
          <p:cNvPr id="4" name="灯片编号占位符 3">
            <a:extLst>
              <a:ext uri="{FF2B5EF4-FFF2-40B4-BE49-F238E27FC236}">
                <a16:creationId xmlns:a16="http://schemas.microsoft.com/office/drawing/2014/main" id="{ABE7FCEC-44BF-4AD7-9124-A4EC4747D800}"/>
              </a:ext>
            </a:extLst>
          </p:cNvPr>
          <p:cNvSpPr>
            <a:spLocks noGrp="1"/>
          </p:cNvSpPr>
          <p:nvPr>
            <p:ph type="sldNum" sz="quarter" idx="12"/>
          </p:nvPr>
        </p:nvSpPr>
        <p:spPr/>
        <p:txBody>
          <a:bodyPr/>
          <a:lstStyle/>
          <a:p>
            <a:fld id="{E63F6D5D-9733-4D44-9C56-AEFEDD5A4BA7}" type="slidenum">
              <a:rPr lang="en-US" smtClean="0"/>
              <a:pPr/>
              <a:t>10</a:t>
            </a:fld>
            <a:endParaRPr lang="en-US" dirty="0"/>
          </a:p>
        </p:txBody>
      </p:sp>
    </p:spTree>
    <p:extLst>
      <p:ext uri="{BB962C8B-B14F-4D97-AF65-F5344CB8AC3E}">
        <p14:creationId xmlns:p14="http://schemas.microsoft.com/office/powerpoint/2010/main" val="1185829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11</a:t>
            </a:fld>
            <a:endParaRPr lang="en-US" dirty="0"/>
          </a:p>
        </p:txBody>
      </p:sp>
      <p:pic>
        <p:nvPicPr>
          <p:cNvPr id="5" name="Picture 4" descr="C03NF0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67000" y="423393"/>
            <a:ext cx="6487573" cy="601121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文本框 1">
            <a:extLst>
              <a:ext uri="{FF2B5EF4-FFF2-40B4-BE49-F238E27FC236}">
                <a16:creationId xmlns:a16="http://schemas.microsoft.com/office/drawing/2014/main" id="{8275BB7A-A23B-4D3C-B45A-366857712DE8}"/>
              </a:ext>
            </a:extLst>
          </p:cNvPr>
          <p:cNvSpPr txBox="1"/>
          <p:nvPr/>
        </p:nvSpPr>
        <p:spPr>
          <a:xfrm>
            <a:off x="2133600" y="1794993"/>
            <a:ext cx="533400" cy="830997"/>
          </a:xfrm>
          <a:prstGeom prst="rect">
            <a:avLst/>
          </a:prstGeom>
          <a:noFill/>
        </p:spPr>
        <p:txBody>
          <a:bodyPr wrap="square" rtlCol="0">
            <a:spAutoFit/>
          </a:bodyPr>
          <a:lstStyle/>
          <a:p>
            <a:r>
              <a:rPr lang="zh-CN" altLang="en-US" sz="2400">
                <a:solidFill>
                  <a:srgbClr val="FF0000"/>
                </a:solidFill>
                <a:latin typeface="微软雅黑" panose="020B0503020204020204" pitchFamily="34" charset="-122"/>
                <a:ea typeface="微软雅黑" panose="020B0503020204020204" pitchFamily="34" charset="-122"/>
              </a:rPr>
              <a:t>关系</a:t>
            </a:r>
          </a:p>
        </p:txBody>
      </p:sp>
      <p:sp>
        <p:nvSpPr>
          <p:cNvPr id="10" name="文本框 9">
            <a:extLst>
              <a:ext uri="{FF2B5EF4-FFF2-40B4-BE49-F238E27FC236}">
                <a16:creationId xmlns:a16="http://schemas.microsoft.com/office/drawing/2014/main" id="{2D174900-985D-4D2A-B9C5-062E5D29BC6A}"/>
              </a:ext>
            </a:extLst>
          </p:cNvPr>
          <p:cNvSpPr txBox="1"/>
          <p:nvPr/>
        </p:nvSpPr>
        <p:spPr>
          <a:xfrm>
            <a:off x="7391400" y="1794993"/>
            <a:ext cx="533400" cy="830997"/>
          </a:xfrm>
          <a:prstGeom prst="rect">
            <a:avLst/>
          </a:prstGeom>
          <a:noFill/>
        </p:spPr>
        <p:txBody>
          <a:bodyPr wrap="square" rtlCol="0">
            <a:spAutoFit/>
          </a:bodyPr>
          <a:lstStyle/>
          <a:p>
            <a:r>
              <a:rPr lang="zh-CN" altLang="en-US" sz="2400">
                <a:solidFill>
                  <a:srgbClr val="FF0000"/>
                </a:solidFill>
                <a:latin typeface="微软雅黑" panose="020B0503020204020204" pitchFamily="34" charset="-122"/>
                <a:ea typeface="微软雅黑" panose="020B0503020204020204" pitchFamily="34" charset="-122"/>
              </a:rPr>
              <a:t>基数</a:t>
            </a:r>
          </a:p>
        </p:txBody>
      </p:sp>
      <p:sp>
        <p:nvSpPr>
          <p:cNvPr id="11" name="文本框 10">
            <a:extLst>
              <a:ext uri="{FF2B5EF4-FFF2-40B4-BE49-F238E27FC236}">
                <a16:creationId xmlns:a16="http://schemas.microsoft.com/office/drawing/2014/main" id="{9724DC37-0536-4AA7-B796-644B69649CCB}"/>
              </a:ext>
            </a:extLst>
          </p:cNvPr>
          <p:cNvSpPr txBox="1"/>
          <p:nvPr/>
        </p:nvSpPr>
        <p:spPr>
          <a:xfrm>
            <a:off x="6324600" y="3198166"/>
            <a:ext cx="533400" cy="461665"/>
          </a:xfrm>
          <a:prstGeom prst="rect">
            <a:avLst/>
          </a:prstGeom>
          <a:noFill/>
        </p:spPr>
        <p:txBody>
          <a:bodyPr wrap="square" rtlCol="0">
            <a:spAutoFit/>
          </a:bodyPr>
          <a:lstStyle/>
          <a:p>
            <a:r>
              <a:rPr lang="zh-CN" altLang="en-US" sz="2400">
                <a:solidFill>
                  <a:srgbClr val="FF0000"/>
                </a:solidFill>
                <a:latin typeface="微软雅黑" panose="020B0503020204020204" pitchFamily="34" charset="-122"/>
                <a:ea typeface="微软雅黑" panose="020B0503020204020204" pitchFamily="34" charset="-122"/>
              </a:rPr>
              <a:t>度</a:t>
            </a:r>
          </a:p>
        </p:txBody>
      </p:sp>
      <p:sp>
        <p:nvSpPr>
          <p:cNvPr id="12" name="文本框 11">
            <a:extLst>
              <a:ext uri="{FF2B5EF4-FFF2-40B4-BE49-F238E27FC236}">
                <a16:creationId xmlns:a16="http://schemas.microsoft.com/office/drawing/2014/main" id="{39F92CBF-9A0F-41CD-8D3C-1D49EFB4D493}"/>
              </a:ext>
            </a:extLst>
          </p:cNvPr>
          <p:cNvSpPr txBox="1"/>
          <p:nvPr/>
        </p:nvSpPr>
        <p:spPr>
          <a:xfrm>
            <a:off x="5410200" y="351315"/>
            <a:ext cx="853696" cy="461665"/>
          </a:xfrm>
          <a:prstGeom prst="rect">
            <a:avLst/>
          </a:prstGeom>
          <a:noFill/>
        </p:spPr>
        <p:txBody>
          <a:bodyPr wrap="square" rtlCol="0">
            <a:spAutoFit/>
          </a:bodyPr>
          <a:lstStyle/>
          <a:p>
            <a:r>
              <a:rPr lang="zh-CN" altLang="en-US" sz="2400">
                <a:solidFill>
                  <a:srgbClr val="FF0000"/>
                </a:solidFill>
                <a:latin typeface="微软雅黑" panose="020B0503020204020204" pitchFamily="34" charset="-122"/>
                <a:ea typeface="微软雅黑" panose="020B0503020204020204" pitchFamily="34" charset="-122"/>
              </a:rPr>
              <a:t>属性</a:t>
            </a:r>
          </a:p>
        </p:txBody>
      </p:sp>
      <p:sp>
        <p:nvSpPr>
          <p:cNvPr id="13" name="文本框 12">
            <a:extLst>
              <a:ext uri="{FF2B5EF4-FFF2-40B4-BE49-F238E27FC236}">
                <a16:creationId xmlns:a16="http://schemas.microsoft.com/office/drawing/2014/main" id="{075D2A40-78DF-4542-B56A-D93FEF4F2BC8}"/>
              </a:ext>
            </a:extLst>
          </p:cNvPr>
          <p:cNvSpPr txBox="1"/>
          <p:nvPr/>
        </p:nvSpPr>
        <p:spPr>
          <a:xfrm>
            <a:off x="4191000" y="3689808"/>
            <a:ext cx="853696" cy="461665"/>
          </a:xfrm>
          <a:prstGeom prst="rect">
            <a:avLst/>
          </a:prstGeom>
          <a:noFill/>
        </p:spPr>
        <p:txBody>
          <a:bodyPr wrap="square" rtlCol="0">
            <a:spAutoFit/>
          </a:bodyPr>
          <a:lstStyle/>
          <a:p>
            <a:r>
              <a:rPr lang="zh-CN" altLang="en-US" sz="2400">
                <a:solidFill>
                  <a:srgbClr val="FF0000"/>
                </a:solidFill>
                <a:latin typeface="微软雅黑" panose="020B0503020204020204" pitchFamily="34" charset="-122"/>
                <a:ea typeface="微软雅黑" panose="020B0503020204020204" pitchFamily="34" charset="-122"/>
              </a:rPr>
              <a:t>主码</a:t>
            </a:r>
          </a:p>
        </p:txBody>
      </p:sp>
      <p:sp>
        <p:nvSpPr>
          <p:cNvPr id="14" name="文本框 13">
            <a:extLst>
              <a:ext uri="{FF2B5EF4-FFF2-40B4-BE49-F238E27FC236}">
                <a16:creationId xmlns:a16="http://schemas.microsoft.com/office/drawing/2014/main" id="{B2790410-4359-448E-8480-E4D6ACA9619E}"/>
              </a:ext>
            </a:extLst>
          </p:cNvPr>
          <p:cNvSpPr txBox="1"/>
          <p:nvPr/>
        </p:nvSpPr>
        <p:spPr>
          <a:xfrm>
            <a:off x="8447991" y="3254587"/>
            <a:ext cx="853696" cy="461665"/>
          </a:xfrm>
          <a:prstGeom prst="rect">
            <a:avLst/>
          </a:prstGeom>
          <a:noFill/>
        </p:spPr>
        <p:txBody>
          <a:bodyPr wrap="square" rtlCol="0">
            <a:spAutoFit/>
          </a:bodyPr>
          <a:lstStyle/>
          <a:p>
            <a:r>
              <a:rPr lang="zh-CN" altLang="en-US" sz="2400">
                <a:solidFill>
                  <a:srgbClr val="FF0000"/>
                </a:solidFill>
                <a:latin typeface="微软雅黑" panose="020B0503020204020204" pitchFamily="34" charset="-122"/>
                <a:ea typeface="微软雅黑" panose="020B0503020204020204" pitchFamily="34" charset="-122"/>
              </a:rPr>
              <a:t>外码</a:t>
            </a:r>
          </a:p>
        </p:txBody>
      </p:sp>
      <p:sp>
        <p:nvSpPr>
          <p:cNvPr id="15" name="文本框 14">
            <a:extLst>
              <a:ext uri="{FF2B5EF4-FFF2-40B4-BE49-F238E27FC236}">
                <a16:creationId xmlns:a16="http://schemas.microsoft.com/office/drawing/2014/main" id="{1F4B2F1A-A2B2-4D4E-8660-EC5C48EA6ECC}"/>
              </a:ext>
            </a:extLst>
          </p:cNvPr>
          <p:cNvSpPr txBox="1"/>
          <p:nvPr/>
        </p:nvSpPr>
        <p:spPr>
          <a:xfrm>
            <a:off x="9386432" y="4613865"/>
            <a:ext cx="853696" cy="461665"/>
          </a:xfrm>
          <a:prstGeom prst="rect">
            <a:avLst/>
          </a:prstGeom>
          <a:noFill/>
        </p:spPr>
        <p:txBody>
          <a:bodyPr wrap="square" rtlCol="0">
            <a:spAutoFit/>
          </a:bodyPr>
          <a:lstStyle/>
          <a:p>
            <a:pPr algn="ctr"/>
            <a:r>
              <a:rPr lang="zh-CN" altLang="en-US" sz="2400">
                <a:solidFill>
                  <a:srgbClr val="FF0000"/>
                </a:solidFill>
                <a:latin typeface="微软雅黑" panose="020B0503020204020204" pitchFamily="34" charset="-122"/>
                <a:ea typeface="微软雅黑" panose="020B0503020204020204" pitchFamily="34" charset="-122"/>
              </a:rPr>
              <a:t>行</a:t>
            </a:r>
          </a:p>
        </p:txBody>
      </p:sp>
      <p:sp>
        <p:nvSpPr>
          <p:cNvPr id="6" name="箭头: 左 5">
            <a:extLst>
              <a:ext uri="{FF2B5EF4-FFF2-40B4-BE49-F238E27FC236}">
                <a16:creationId xmlns:a16="http://schemas.microsoft.com/office/drawing/2014/main" id="{711E0533-7D52-44C0-A12D-6D8FE22EEEA1}"/>
              </a:ext>
            </a:extLst>
          </p:cNvPr>
          <p:cNvSpPr/>
          <p:nvPr/>
        </p:nvSpPr>
        <p:spPr>
          <a:xfrm>
            <a:off x="9247864" y="4818833"/>
            <a:ext cx="277136" cy="1509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DE72076-DB4B-40F6-9082-8CBB3B518353}"/>
              </a:ext>
            </a:extLst>
          </p:cNvPr>
          <p:cNvSpPr txBox="1"/>
          <p:nvPr/>
        </p:nvSpPr>
        <p:spPr>
          <a:xfrm>
            <a:off x="6504709" y="3502888"/>
            <a:ext cx="853696" cy="461665"/>
          </a:xfrm>
          <a:prstGeom prst="rect">
            <a:avLst/>
          </a:prstGeom>
          <a:noFill/>
        </p:spPr>
        <p:txBody>
          <a:bodyPr wrap="square" rtlCol="0">
            <a:spAutoFit/>
          </a:bodyPr>
          <a:lstStyle/>
          <a:p>
            <a:pPr algn="ctr"/>
            <a:r>
              <a:rPr lang="zh-CN" altLang="en-US" sz="2400">
                <a:solidFill>
                  <a:srgbClr val="FF0000"/>
                </a:solidFill>
                <a:latin typeface="微软雅黑" panose="020B0503020204020204" pitchFamily="34" charset="-122"/>
                <a:ea typeface="微软雅黑" panose="020B0503020204020204" pitchFamily="34" charset="-122"/>
              </a:rPr>
              <a:t>列</a:t>
            </a:r>
          </a:p>
        </p:txBody>
      </p:sp>
      <p:sp>
        <p:nvSpPr>
          <p:cNvPr id="7" name="箭头: 下 6">
            <a:extLst>
              <a:ext uri="{FF2B5EF4-FFF2-40B4-BE49-F238E27FC236}">
                <a16:creationId xmlns:a16="http://schemas.microsoft.com/office/drawing/2014/main" id="{9E70752B-B3BA-4FDC-BDB3-16C0F2804A27}"/>
              </a:ext>
            </a:extLst>
          </p:cNvPr>
          <p:cNvSpPr/>
          <p:nvPr/>
        </p:nvSpPr>
        <p:spPr>
          <a:xfrm>
            <a:off x="6893457" y="3956795"/>
            <a:ext cx="76200" cy="2308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5056D949-1DC2-4A96-B843-A29EB8829009}"/>
              </a:ext>
            </a:extLst>
          </p:cNvPr>
          <p:cNvSpPr/>
          <p:nvPr/>
        </p:nvSpPr>
        <p:spPr>
          <a:xfrm>
            <a:off x="3037427" y="4715425"/>
            <a:ext cx="6117146" cy="34625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
        <p:nvSpPr>
          <p:cNvPr id="18" name="矩形 17">
            <a:extLst>
              <a:ext uri="{FF2B5EF4-FFF2-40B4-BE49-F238E27FC236}">
                <a16:creationId xmlns:a16="http://schemas.microsoft.com/office/drawing/2014/main" id="{1AAAD82F-79AB-42D9-B88E-F2482D6BCA2B}"/>
              </a:ext>
            </a:extLst>
          </p:cNvPr>
          <p:cNvSpPr/>
          <p:nvPr/>
        </p:nvSpPr>
        <p:spPr>
          <a:xfrm>
            <a:off x="6553200" y="4187628"/>
            <a:ext cx="914400" cy="220458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Tree>
    <p:extLst>
      <p:ext uri="{BB962C8B-B14F-4D97-AF65-F5344CB8AC3E}">
        <p14:creationId xmlns:p14="http://schemas.microsoft.com/office/powerpoint/2010/main" val="4276064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41D39-2528-4F4F-8FFB-96F391AEF84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1AF0FE8-75AF-429F-B8AE-71961B44F492}"/>
              </a:ext>
            </a:extLst>
          </p:cNvPr>
          <p:cNvSpPr>
            <a:spLocks noGrp="1"/>
          </p:cNvSpPr>
          <p:nvPr>
            <p:ph idx="1"/>
          </p:nvPr>
        </p:nvSpPr>
        <p:spPr/>
        <p:txBody>
          <a:bodyPr/>
          <a:lstStyle/>
          <a:p>
            <a:r>
              <a:rPr lang="zh-CN" altLang="en-US">
                <a:solidFill>
                  <a:srgbClr val="FF0000"/>
                </a:solidFill>
              </a:rPr>
              <a:t>关系的三种类型：</a:t>
            </a:r>
            <a:endParaRPr lang="en-US" altLang="zh-CN">
              <a:solidFill>
                <a:srgbClr val="FF0000"/>
              </a:solidFill>
            </a:endParaRPr>
          </a:p>
          <a:p>
            <a:pPr lvl="1"/>
            <a:r>
              <a:rPr lang="zh-CN" altLang="en-US">
                <a:solidFill>
                  <a:srgbClr val="0000FF"/>
                </a:solidFill>
              </a:rPr>
              <a:t>基本关系</a:t>
            </a:r>
            <a:r>
              <a:rPr lang="en-US" altLang="zh-CN">
                <a:solidFill>
                  <a:srgbClr val="0000FF"/>
                </a:solidFill>
              </a:rPr>
              <a:t>(</a:t>
            </a:r>
            <a:r>
              <a:rPr lang="zh-CN" altLang="en-US">
                <a:solidFill>
                  <a:srgbClr val="0000FF"/>
                </a:solidFill>
              </a:rPr>
              <a:t>基本表或基表</a:t>
            </a:r>
            <a:r>
              <a:rPr lang="en-US" altLang="zh-CN">
                <a:solidFill>
                  <a:srgbClr val="0000FF"/>
                </a:solidFill>
              </a:rPr>
              <a:t>, Base Table)</a:t>
            </a:r>
          </a:p>
          <a:p>
            <a:pPr lvl="2"/>
            <a:r>
              <a:rPr lang="zh-CN" altLang="en-US"/>
              <a:t>实际存在的表，是实际存储数据的逻辑表示</a:t>
            </a:r>
            <a:endParaRPr lang="en-US" altLang="zh-CN"/>
          </a:p>
          <a:p>
            <a:pPr lvl="2"/>
            <a:endParaRPr lang="zh-CN" altLang="en-US" sz="800"/>
          </a:p>
          <a:p>
            <a:pPr lvl="1"/>
            <a:r>
              <a:rPr lang="zh-CN" altLang="en-US">
                <a:solidFill>
                  <a:srgbClr val="0000FF"/>
                </a:solidFill>
              </a:rPr>
              <a:t>查询表</a:t>
            </a:r>
            <a:r>
              <a:rPr lang="en-US" altLang="zh-CN">
                <a:solidFill>
                  <a:srgbClr val="0000FF"/>
                </a:solidFill>
              </a:rPr>
              <a:t>(Query table)</a:t>
            </a:r>
          </a:p>
          <a:p>
            <a:pPr lvl="2"/>
            <a:r>
              <a:rPr lang="zh-CN" altLang="en-US"/>
              <a:t>查询结果对应的表</a:t>
            </a:r>
            <a:endParaRPr lang="en-US" altLang="zh-CN"/>
          </a:p>
          <a:p>
            <a:pPr lvl="2"/>
            <a:endParaRPr lang="zh-CN" altLang="en-US" sz="800"/>
          </a:p>
          <a:p>
            <a:pPr lvl="1"/>
            <a:r>
              <a:rPr lang="zh-CN" altLang="en-US">
                <a:solidFill>
                  <a:srgbClr val="0000FF"/>
                </a:solidFill>
              </a:rPr>
              <a:t>视图</a:t>
            </a:r>
            <a:r>
              <a:rPr lang="en-US" altLang="zh-CN">
                <a:solidFill>
                  <a:srgbClr val="0000FF"/>
                </a:solidFill>
              </a:rPr>
              <a:t>(View)</a:t>
            </a:r>
          </a:p>
          <a:p>
            <a:pPr lvl="2"/>
            <a:r>
              <a:rPr lang="zh-CN" altLang="en-US"/>
              <a:t>由基表或其他视图表导出，是</a:t>
            </a:r>
            <a:r>
              <a:rPr lang="zh-CN" altLang="en-US">
                <a:solidFill>
                  <a:srgbClr val="FF0000"/>
                </a:solidFill>
              </a:rPr>
              <a:t>虚表</a:t>
            </a:r>
            <a:r>
              <a:rPr lang="zh-CN" altLang="en-US"/>
              <a:t>，</a:t>
            </a:r>
            <a:r>
              <a:rPr lang="zh-CN" altLang="en-US">
                <a:solidFill>
                  <a:srgbClr val="FF0000"/>
                </a:solidFill>
              </a:rPr>
              <a:t>不对应实际存储的数据</a:t>
            </a:r>
            <a:endParaRPr lang="zh-CN" altLang="en-US"/>
          </a:p>
          <a:p>
            <a:pPr lvl="2"/>
            <a:r>
              <a:rPr lang="zh-CN" altLang="en-US"/>
              <a:t>注：物化视图是唯一例外，它存储实际数据，主要用于缓存复杂查询的结果，可周期性</a:t>
            </a:r>
            <a:r>
              <a:rPr lang="zh-CN" altLang="en-US">
                <a:solidFill>
                  <a:srgbClr val="FF0000"/>
                </a:solidFill>
              </a:rPr>
              <a:t>刷新</a:t>
            </a:r>
            <a:r>
              <a:rPr lang="en-US" altLang="zh-CN"/>
              <a:t>(refresh)</a:t>
            </a:r>
          </a:p>
          <a:p>
            <a:pPr lvl="2"/>
            <a:r>
              <a:rPr lang="en-US" altLang="zh-CN"/>
              <a:t>CREATE MATERIALIZED VIEW view_table</a:t>
            </a:r>
            <a:r>
              <a:rPr lang="zh-CN" altLang="en-US"/>
              <a:t>，</a:t>
            </a:r>
            <a:r>
              <a:rPr lang="en-US" altLang="zh-CN"/>
              <a:t>…</a:t>
            </a:r>
          </a:p>
        </p:txBody>
      </p:sp>
      <p:sp>
        <p:nvSpPr>
          <p:cNvPr id="4" name="灯片编号占位符 3">
            <a:extLst>
              <a:ext uri="{FF2B5EF4-FFF2-40B4-BE49-F238E27FC236}">
                <a16:creationId xmlns:a16="http://schemas.microsoft.com/office/drawing/2014/main" id="{450DDF70-D731-4336-BD90-19FA94A967A7}"/>
              </a:ext>
            </a:extLst>
          </p:cNvPr>
          <p:cNvSpPr>
            <a:spLocks noGrp="1"/>
          </p:cNvSpPr>
          <p:nvPr>
            <p:ph type="sldNum" sz="quarter" idx="12"/>
          </p:nvPr>
        </p:nvSpPr>
        <p:spPr/>
        <p:txBody>
          <a:bodyPr/>
          <a:lstStyle/>
          <a:p>
            <a:fld id="{E63F6D5D-9733-4D44-9C56-AEFEDD5A4BA7}" type="slidenum">
              <a:rPr lang="en-US" smtClean="0"/>
              <a:pPr/>
              <a:t>12</a:t>
            </a:fld>
            <a:endParaRPr lang="en-US" dirty="0"/>
          </a:p>
        </p:txBody>
      </p:sp>
    </p:spTree>
    <p:extLst>
      <p:ext uri="{BB962C8B-B14F-4D97-AF65-F5344CB8AC3E}">
        <p14:creationId xmlns:p14="http://schemas.microsoft.com/office/powerpoint/2010/main" val="4028326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192A6D-1384-4E82-9A7B-1B4ECCBB08C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7B84D17-F460-4DFC-ACA9-031884F09EC9}"/>
              </a:ext>
            </a:extLst>
          </p:cNvPr>
          <p:cNvSpPr>
            <a:spLocks noGrp="1"/>
          </p:cNvSpPr>
          <p:nvPr>
            <p:ph idx="1"/>
          </p:nvPr>
        </p:nvSpPr>
        <p:spPr/>
        <p:txBody>
          <a:bodyPr/>
          <a:lstStyle/>
          <a:p>
            <a:r>
              <a:rPr lang="zh-CN" altLang="en-US">
                <a:solidFill>
                  <a:srgbClr val="FF0000"/>
                </a:solidFill>
              </a:rPr>
              <a:t>基本关系的六个性质：</a:t>
            </a:r>
            <a:endParaRPr lang="en-US" altLang="zh-CN">
              <a:solidFill>
                <a:srgbClr val="FF0000"/>
              </a:solidFill>
            </a:endParaRPr>
          </a:p>
          <a:p>
            <a:pPr lvl="1"/>
            <a:r>
              <a:rPr lang="zh-CN" altLang="en-US">
                <a:solidFill>
                  <a:srgbClr val="0000FF"/>
                </a:solidFill>
              </a:rPr>
              <a:t>三列两行一分量</a:t>
            </a:r>
            <a:endParaRPr lang="en-US" altLang="zh-CN">
              <a:solidFill>
                <a:srgbClr val="0000FF"/>
              </a:solidFill>
            </a:endParaRPr>
          </a:p>
          <a:p>
            <a:pPr lvl="2"/>
            <a:r>
              <a:rPr lang="zh-CN" altLang="en-US"/>
              <a:t>列是同质的</a:t>
            </a:r>
            <a:r>
              <a:rPr lang="en-US" altLang="zh-CN"/>
              <a:t>(Homogeneous)</a:t>
            </a:r>
          </a:p>
          <a:p>
            <a:pPr lvl="2"/>
            <a:r>
              <a:rPr lang="zh-CN" altLang="en-US"/>
              <a:t>不同的列可出自同一个域，每一列为一个属性，不同属性</a:t>
            </a:r>
            <a:r>
              <a:rPr lang="en-US" altLang="zh-CN"/>
              <a:t>(</a:t>
            </a:r>
            <a:r>
              <a:rPr lang="zh-CN" altLang="en-US"/>
              <a:t>列</a:t>
            </a:r>
            <a:r>
              <a:rPr lang="en-US" altLang="zh-CN"/>
              <a:t>)</a:t>
            </a:r>
            <a:r>
              <a:rPr lang="zh-CN" altLang="en-US"/>
              <a:t>给予不同属性名</a:t>
            </a:r>
          </a:p>
          <a:p>
            <a:pPr lvl="2"/>
            <a:r>
              <a:rPr lang="zh-CN" altLang="en-US"/>
              <a:t>列的次序可以任意交换</a:t>
            </a:r>
          </a:p>
          <a:p>
            <a:pPr lvl="2"/>
            <a:r>
              <a:rPr lang="zh-CN" altLang="en-US"/>
              <a:t>任意两个元组的候选码不能相同</a:t>
            </a:r>
          </a:p>
          <a:p>
            <a:pPr lvl="2"/>
            <a:r>
              <a:rPr lang="zh-CN" altLang="en-US"/>
              <a:t>行的次序可任意交换</a:t>
            </a:r>
          </a:p>
          <a:p>
            <a:pPr lvl="2"/>
            <a:r>
              <a:rPr lang="zh-CN" altLang="en-US">
                <a:solidFill>
                  <a:srgbClr val="FF0000"/>
                </a:solidFill>
              </a:rPr>
              <a:t>分量必须取原子值</a:t>
            </a:r>
            <a:r>
              <a:rPr lang="zh-CN" altLang="en-US"/>
              <a:t>，即</a:t>
            </a:r>
            <a:r>
              <a:rPr lang="zh-CN" altLang="en-US">
                <a:solidFill>
                  <a:srgbClr val="FF0000"/>
                </a:solidFill>
              </a:rPr>
              <a:t>每一分量是不可分的数据项</a:t>
            </a:r>
          </a:p>
          <a:p>
            <a:pPr lvl="2"/>
            <a:endParaRPr lang="zh-CN" altLang="en-US"/>
          </a:p>
        </p:txBody>
      </p:sp>
      <p:sp>
        <p:nvSpPr>
          <p:cNvPr id="4" name="灯片编号占位符 3">
            <a:extLst>
              <a:ext uri="{FF2B5EF4-FFF2-40B4-BE49-F238E27FC236}">
                <a16:creationId xmlns:a16="http://schemas.microsoft.com/office/drawing/2014/main" id="{E681E30C-2891-4D02-AC0A-A00F1E6889DA}"/>
              </a:ext>
            </a:extLst>
          </p:cNvPr>
          <p:cNvSpPr>
            <a:spLocks noGrp="1"/>
          </p:cNvSpPr>
          <p:nvPr>
            <p:ph type="sldNum" sz="quarter" idx="12"/>
          </p:nvPr>
        </p:nvSpPr>
        <p:spPr/>
        <p:txBody>
          <a:bodyPr/>
          <a:lstStyle/>
          <a:p>
            <a:fld id="{E63F6D5D-9733-4D44-9C56-AEFEDD5A4BA7}" type="slidenum">
              <a:rPr lang="en-US" smtClean="0"/>
              <a:pPr/>
              <a:t>13</a:t>
            </a:fld>
            <a:endParaRPr lang="en-US" dirty="0"/>
          </a:p>
        </p:txBody>
      </p:sp>
      <p:grpSp>
        <p:nvGrpSpPr>
          <p:cNvPr id="5" name="组合 4">
            <a:extLst>
              <a:ext uri="{FF2B5EF4-FFF2-40B4-BE49-F238E27FC236}">
                <a16:creationId xmlns:a16="http://schemas.microsoft.com/office/drawing/2014/main" id="{4B2D883C-B120-4B56-A74E-017EAB809E4F}"/>
              </a:ext>
            </a:extLst>
          </p:cNvPr>
          <p:cNvGrpSpPr/>
          <p:nvPr/>
        </p:nvGrpSpPr>
        <p:grpSpPr>
          <a:xfrm>
            <a:off x="6781800" y="3493351"/>
            <a:ext cx="2434763" cy="804979"/>
            <a:chOff x="8266508" y="4780260"/>
            <a:chExt cx="2434763" cy="804979"/>
          </a:xfrm>
        </p:grpSpPr>
        <p:sp>
          <p:nvSpPr>
            <p:cNvPr id="6" name="矩形 5">
              <a:extLst>
                <a:ext uri="{FF2B5EF4-FFF2-40B4-BE49-F238E27FC236}">
                  <a16:creationId xmlns:a16="http://schemas.microsoft.com/office/drawing/2014/main" id="{77461793-27D7-4839-8261-06501D84D985}"/>
                </a:ext>
              </a:extLst>
            </p:cNvPr>
            <p:cNvSpPr/>
            <p:nvPr/>
          </p:nvSpPr>
          <p:spPr>
            <a:xfrm>
              <a:off x="8872471" y="4780260"/>
              <a:ext cx="1828800" cy="759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latin typeface="微软雅黑" panose="020B0503020204020204" pitchFamily="34" charset="-122"/>
                  <a:ea typeface="微软雅黑" panose="020B0503020204020204" pitchFamily="34" charset="-122"/>
                </a:rPr>
                <a:t>规范化的最基本条件</a:t>
              </a:r>
            </a:p>
          </p:txBody>
        </p:sp>
        <p:sp>
          <p:nvSpPr>
            <p:cNvPr id="7" name="左箭头 5">
              <a:extLst>
                <a:ext uri="{FF2B5EF4-FFF2-40B4-BE49-F238E27FC236}">
                  <a16:creationId xmlns:a16="http://schemas.microsoft.com/office/drawing/2014/main" id="{D5058EA0-A25A-484A-ACE4-3DA0C4D2002D}"/>
                </a:ext>
              </a:extLst>
            </p:cNvPr>
            <p:cNvSpPr/>
            <p:nvPr/>
          </p:nvSpPr>
          <p:spPr>
            <a:xfrm rot="20968676">
              <a:off x="8266508" y="5207648"/>
              <a:ext cx="555373" cy="3775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6E017052-51FC-4770-ADD0-C5C53018DC4D}"/>
              </a:ext>
            </a:extLst>
          </p:cNvPr>
          <p:cNvSpPr txBox="1"/>
          <p:nvPr/>
        </p:nvSpPr>
        <p:spPr>
          <a:xfrm>
            <a:off x="990600" y="4735289"/>
            <a:ext cx="9955440" cy="961289"/>
          </a:xfrm>
          <a:prstGeom prst="rect">
            <a:avLst/>
          </a:prstGeom>
          <a:solidFill>
            <a:schemeClr val="bg1">
              <a:lumMod val="95000"/>
            </a:schemeClr>
          </a:solidFill>
        </p:spPr>
        <p:txBody>
          <a:bodyPr wrap="square" rtlCol="0">
            <a:spAutoFit/>
          </a:bodyPr>
          <a:lstStyle/>
          <a:p>
            <a:pPr>
              <a:lnSpc>
                <a:spcPct val="150000"/>
              </a:lnSpc>
            </a:pPr>
            <a:r>
              <a:rPr lang="zh-CN" altLang="en-US" sz="2000">
                <a:solidFill>
                  <a:srgbClr val="0000CC"/>
                </a:solidFill>
                <a:latin typeface="微软雅黑" panose="020B0503020204020204" pitchFamily="34" charset="-122"/>
                <a:ea typeface="微软雅黑" panose="020B0503020204020204" pitchFamily="34" charset="-122"/>
              </a:rPr>
              <a:t>在</a:t>
            </a:r>
            <a:r>
              <a:rPr lang="zh-CN" altLang="en-US" sz="2000" dirty="0">
                <a:solidFill>
                  <a:srgbClr val="0000CC"/>
                </a:solidFill>
                <a:latin typeface="微软雅黑" panose="020B0503020204020204" pitchFamily="34" charset="-122"/>
                <a:ea typeface="微软雅黑" panose="020B0503020204020204" pitchFamily="34" charset="-122"/>
              </a:rPr>
              <a:t>许多实际关系数据库产品中，基本表并不完全具有这六条性质，如，</a:t>
            </a:r>
            <a:r>
              <a:rPr lang="en-US" altLang="zh-CN" sz="2000" dirty="0">
                <a:solidFill>
                  <a:srgbClr val="0000CC"/>
                </a:solidFill>
                <a:latin typeface="微软雅黑" panose="020B0503020204020204" pitchFamily="34" charset="-122"/>
                <a:ea typeface="微软雅黑" panose="020B0503020204020204" pitchFamily="34" charset="-122"/>
              </a:rPr>
              <a:t>FoxPro</a:t>
            </a:r>
            <a:r>
              <a:rPr lang="zh-CN" altLang="en-US" sz="2000">
                <a:solidFill>
                  <a:srgbClr val="0000CC"/>
                </a:solidFill>
                <a:latin typeface="微软雅黑" panose="020B0503020204020204" pitchFamily="34" charset="-122"/>
                <a:ea typeface="微软雅黑" panose="020B0503020204020204" pitchFamily="34" charset="-122"/>
              </a:rPr>
              <a:t>仍然区分了属性</a:t>
            </a:r>
            <a:r>
              <a:rPr lang="zh-CN" altLang="en-US" sz="2000" dirty="0">
                <a:solidFill>
                  <a:srgbClr val="0000CC"/>
                </a:solidFill>
                <a:latin typeface="微软雅黑" panose="020B0503020204020204" pitchFamily="34" charset="-122"/>
                <a:ea typeface="微软雅黑" panose="020B0503020204020204" pitchFamily="34" charset="-122"/>
              </a:rPr>
              <a:t>顺序和元组的顺序；</a:t>
            </a:r>
            <a:r>
              <a:rPr lang="en-US" altLang="zh-CN" sz="2000" dirty="0">
                <a:solidFill>
                  <a:srgbClr val="0000CC"/>
                </a:solidFill>
                <a:latin typeface="微软雅黑" panose="020B0503020204020204" pitchFamily="34" charset="-122"/>
                <a:ea typeface="微软雅黑" panose="020B0503020204020204" pitchFamily="34" charset="-122"/>
              </a:rPr>
              <a:t>Oracle</a:t>
            </a:r>
            <a:r>
              <a:rPr lang="zh-CN" altLang="en-US" sz="2000" dirty="0">
                <a:solidFill>
                  <a:srgbClr val="0000CC"/>
                </a:solidFill>
                <a:latin typeface="微软雅黑" panose="020B0503020204020204" pitchFamily="34" charset="-122"/>
                <a:ea typeface="微软雅黑" panose="020B0503020204020204" pitchFamily="34" charset="-122"/>
              </a:rPr>
              <a:t>允许关系表中存在两个完全相同的元组</a:t>
            </a:r>
          </a:p>
        </p:txBody>
      </p:sp>
    </p:spTree>
    <p:extLst>
      <p:ext uri="{BB962C8B-B14F-4D97-AF65-F5344CB8AC3E}">
        <p14:creationId xmlns:p14="http://schemas.microsoft.com/office/powerpoint/2010/main" val="193427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bg/>
                                          </p:spTgt>
                                        </p:tgtEl>
                                        <p:attrNameLst>
                                          <p:attrName>style.visibility</p:attrName>
                                        </p:attrNameLst>
                                      </p:cBhvr>
                                      <p:to>
                                        <p:strVal val="visible"/>
                                      </p:to>
                                    </p:set>
                                    <p:animEffect transition="in" filter="fade">
                                      <p:cBhvr>
                                        <p:cTn id="12" dur="500"/>
                                        <p:tgtEl>
                                          <p:spTgt spid="8">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C4E73-3C02-4819-BBFA-6B9294A2C98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96AFC7B-55BB-4DDC-854B-125DD15F218C}"/>
              </a:ext>
            </a:extLst>
          </p:cNvPr>
          <p:cNvSpPr>
            <a:spLocks noGrp="1"/>
          </p:cNvSpPr>
          <p:nvPr>
            <p:ph idx="1"/>
          </p:nvPr>
        </p:nvSpPr>
        <p:spPr/>
        <p:txBody>
          <a:bodyPr/>
          <a:lstStyle/>
          <a:p>
            <a:r>
              <a:rPr lang="zh-CN" altLang="en-US">
                <a:solidFill>
                  <a:srgbClr val="FF0000"/>
                </a:solidFill>
              </a:rPr>
              <a:t>范式</a:t>
            </a:r>
            <a:r>
              <a:rPr lang="en-US" altLang="zh-CN">
                <a:solidFill>
                  <a:srgbClr val="FF0000"/>
                </a:solidFill>
              </a:rPr>
              <a:t>(NF)</a:t>
            </a:r>
          </a:p>
          <a:p>
            <a:pPr lvl="1"/>
            <a:r>
              <a:rPr lang="zh-CN" altLang="en-US"/>
              <a:t>规范化的关系简称</a:t>
            </a:r>
            <a:r>
              <a:rPr lang="zh-CN" altLang="en-US">
                <a:solidFill>
                  <a:srgbClr val="FF0000"/>
                </a:solidFill>
              </a:rPr>
              <a:t>范式</a:t>
            </a:r>
            <a:r>
              <a:rPr lang="en-US" altLang="zh-CN">
                <a:solidFill>
                  <a:srgbClr val="FF0000"/>
                </a:solidFill>
              </a:rPr>
              <a:t>(Normal Form, NF)</a:t>
            </a:r>
          </a:p>
          <a:p>
            <a:pPr lvl="2"/>
            <a:r>
              <a:rPr lang="zh-CN" altLang="en-US">
                <a:solidFill>
                  <a:srgbClr val="0000FF"/>
                </a:solidFill>
              </a:rPr>
              <a:t>第一范式，第二范式，第三范式，第四范式，</a:t>
            </a:r>
            <a:r>
              <a:rPr lang="en-US" altLang="zh-CN">
                <a:solidFill>
                  <a:srgbClr val="0000FF"/>
                </a:solidFill>
              </a:rPr>
              <a:t>BC</a:t>
            </a:r>
            <a:r>
              <a:rPr lang="zh-CN" altLang="en-US">
                <a:solidFill>
                  <a:srgbClr val="0000FF"/>
                </a:solidFill>
              </a:rPr>
              <a:t>范式，第五范式</a:t>
            </a:r>
            <a:endParaRPr lang="en-US" altLang="zh-CN">
              <a:solidFill>
                <a:srgbClr val="0000FF"/>
              </a:solidFill>
            </a:endParaRPr>
          </a:p>
          <a:p>
            <a:pPr lvl="2"/>
            <a:endParaRPr lang="zh-CN" altLang="en-US" sz="700">
              <a:solidFill>
                <a:srgbClr val="0000FF"/>
              </a:solidFill>
            </a:endParaRPr>
          </a:p>
          <a:p>
            <a:pPr lvl="1"/>
            <a:r>
              <a:rPr lang="zh-CN" altLang="en-US"/>
              <a:t>关系模式要求关系必须是规范化</a:t>
            </a:r>
            <a:r>
              <a:rPr lang="en-US" altLang="zh-CN"/>
              <a:t>(Normalization)</a:t>
            </a:r>
            <a:r>
              <a:rPr lang="zh-CN" altLang="en-US"/>
              <a:t>的，即要求关系必须满足一定的规范条件</a:t>
            </a:r>
          </a:p>
          <a:p>
            <a:pPr lvl="2"/>
            <a:r>
              <a:rPr lang="zh-CN" altLang="en-US">
                <a:solidFill>
                  <a:srgbClr val="FF0000"/>
                </a:solidFill>
              </a:rPr>
              <a:t>性质</a:t>
            </a:r>
            <a:r>
              <a:rPr lang="en-US" altLang="zh-CN">
                <a:solidFill>
                  <a:srgbClr val="FF0000"/>
                </a:solidFill>
              </a:rPr>
              <a:t>6</a:t>
            </a:r>
            <a:r>
              <a:rPr lang="zh-CN" altLang="en-US"/>
              <a:t>是最基本的一条，即数据项是不可分的原子值</a:t>
            </a:r>
            <a:endParaRPr lang="en-US" altLang="zh-CN"/>
          </a:p>
          <a:p>
            <a:pPr lvl="2"/>
            <a:endParaRPr lang="zh-CN" altLang="en-US"/>
          </a:p>
        </p:txBody>
      </p:sp>
      <p:sp>
        <p:nvSpPr>
          <p:cNvPr id="4" name="灯片编号占位符 3">
            <a:extLst>
              <a:ext uri="{FF2B5EF4-FFF2-40B4-BE49-F238E27FC236}">
                <a16:creationId xmlns:a16="http://schemas.microsoft.com/office/drawing/2014/main" id="{519F6B11-C7FD-455C-B743-6D1F4E91DA48}"/>
              </a:ext>
            </a:extLst>
          </p:cNvPr>
          <p:cNvSpPr>
            <a:spLocks noGrp="1"/>
          </p:cNvSpPr>
          <p:nvPr>
            <p:ph type="sldNum" sz="quarter" idx="12"/>
          </p:nvPr>
        </p:nvSpPr>
        <p:spPr/>
        <p:txBody>
          <a:bodyPr/>
          <a:lstStyle/>
          <a:p>
            <a:fld id="{E63F6D5D-9733-4D44-9C56-AEFEDD5A4BA7}" type="slidenum">
              <a:rPr lang="en-US" smtClean="0"/>
              <a:pPr/>
              <a:t>14</a:t>
            </a:fld>
            <a:endParaRPr lang="en-US" dirty="0"/>
          </a:p>
        </p:txBody>
      </p:sp>
      <p:pic>
        <p:nvPicPr>
          <p:cNvPr id="5" name="Picture 4" descr="b23">
            <a:extLst>
              <a:ext uri="{FF2B5EF4-FFF2-40B4-BE49-F238E27FC236}">
                <a16:creationId xmlns:a16="http://schemas.microsoft.com/office/drawing/2014/main" id="{33EA61A8-F7B5-4E8A-9F30-881F951B6A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4324833"/>
            <a:ext cx="8791575" cy="1485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
            <a:extLst>
              <a:ext uri="{FF2B5EF4-FFF2-40B4-BE49-F238E27FC236}">
                <a16:creationId xmlns:a16="http://schemas.microsoft.com/office/drawing/2014/main" id="{137C782A-EBF1-49CF-B8C9-F442D025DB1F}"/>
              </a:ext>
            </a:extLst>
          </p:cNvPr>
          <p:cNvSpPr>
            <a:spLocks noChangeArrowheads="1"/>
          </p:cNvSpPr>
          <p:nvPr/>
        </p:nvSpPr>
        <p:spPr bwMode="auto">
          <a:xfrm>
            <a:off x="8686801" y="3390308"/>
            <a:ext cx="2438400" cy="1295400"/>
          </a:xfrm>
          <a:prstGeom prst="cloudCallout">
            <a:avLst>
              <a:gd name="adj1" fmla="val -53185"/>
              <a:gd name="adj2" fmla="val 39292"/>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CC00CC"/>
              </a:buClr>
              <a:buSzPct val="110000"/>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SzPct val="50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lang="zh-CN" altLang="en-US" sz="2800">
                <a:solidFill>
                  <a:srgbClr val="FF0000"/>
                </a:solidFill>
                <a:latin typeface="微软雅黑" panose="020B0503020204020204" pitchFamily="34" charset="-122"/>
                <a:ea typeface="微软雅黑" panose="020B0503020204020204" pitchFamily="34" charset="-122"/>
              </a:rPr>
              <a:t>非规范关系</a:t>
            </a:r>
          </a:p>
        </p:txBody>
      </p:sp>
    </p:spTree>
    <p:extLst>
      <p:ext uri="{BB962C8B-B14F-4D97-AF65-F5344CB8AC3E}">
        <p14:creationId xmlns:p14="http://schemas.microsoft.com/office/powerpoint/2010/main" val="103663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zh-CN" altLang="en-US" b="1" dirty="0">
                <a:solidFill>
                  <a:schemeClr val="bg2">
                    <a:lumMod val="90000"/>
                  </a:schemeClr>
                </a:solidFill>
              </a:rPr>
              <a:t>关系</a:t>
            </a:r>
            <a:r>
              <a:rPr lang="en-US" altLang="zh-CN" b="1" dirty="0">
                <a:solidFill>
                  <a:schemeClr val="bg2">
                    <a:lumMod val="90000"/>
                  </a:schemeClr>
                </a:solidFill>
              </a:rPr>
              <a:t>(Relation)</a:t>
            </a:r>
          </a:p>
          <a:p>
            <a:pPr>
              <a:lnSpc>
                <a:spcPct val="100000"/>
              </a:lnSpc>
            </a:pPr>
            <a:r>
              <a:rPr lang="zh-CN" altLang="en-US" b="1" dirty="0">
                <a:solidFill>
                  <a:srgbClr val="FF0000"/>
                </a:solidFill>
              </a:rPr>
              <a:t>关系模式</a:t>
            </a:r>
            <a:r>
              <a:rPr lang="en-US" altLang="zh-CN" b="1" dirty="0">
                <a:solidFill>
                  <a:srgbClr val="FF0000"/>
                </a:solidFill>
              </a:rPr>
              <a:t>(Relation Schema)</a:t>
            </a:r>
          </a:p>
          <a:p>
            <a:pPr>
              <a:lnSpc>
                <a:spcPct val="100000"/>
              </a:lnSpc>
            </a:pPr>
            <a:r>
              <a:rPr lang="zh-CN" altLang="en-US" b="1" dirty="0">
                <a:solidFill>
                  <a:schemeClr val="bg2">
                    <a:lumMod val="90000"/>
                  </a:schemeClr>
                </a:solidFill>
              </a:rPr>
              <a:t>关系数据库</a:t>
            </a:r>
            <a:r>
              <a:rPr lang="en-US" altLang="zh-CN" b="1" dirty="0">
                <a:solidFill>
                  <a:schemeClr val="bg2">
                    <a:lumMod val="90000"/>
                  </a:schemeClr>
                </a:solidFill>
              </a:rPr>
              <a:t>(Relational Database)</a:t>
            </a:r>
          </a:p>
          <a:p>
            <a:pPr>
              <a:lnSpc>
                <a:spcPct val="100000"/>
              </a:lnSpc>
            </a:pPr>
            <a:r>
              <a:rPr lang="zh-CN" altLang="en-US" b="1" dirty="0">
                <a:solidFill>
                  <a:schemeClr val="bg2">
                    <a:lumMod val="90000"/>
                  </a:schemeClr>
                </a:solidFill>
              </a:rPr>
              <a:t>关系模型的存储结构</a:t>
            </a:r>
            <a:r>
              <a:rPr lang="en-US" altLang="zh-CN" b="1" dirty="0">
                <a:solidFill>
                  <a:schemeClr val="bg2">
                    <a:lumMod val="90000"/>
                  </a:schemeClr>
                </a:solidFill>
              </a:rPr>
              <a:t>(Relational Model Storage)</a:t>
            </a:r>
            <a:endParaRPr lang="zh-CN" altLang="en-US" b="1" dirty="0">
              <a:solidFill>
                <a:schemeClr val="bg2">
                  <a:lumMod val="90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15</a:t>
            </a:fld>
            <a:endParaRPr lang="en-US" dirty="0"/>
          </a:p>
        </p:txBody>
      </p:sp>
      <p:sp>
        <p:nvSpPr>
          <p:cNvPr id="5" name="标题 4"/>
          <p:cNvSpPr>
            <a:spLocks noGrp="1"/>
          </p:cNvSpPr>
          <p:nvPr>
            <p:ph type="title"/>
          </p:nvPr>
        </p:nvSpPr>
        <p:spPr/>
        <p:txBody>
          <a:bodyPr/>
          <a:lstStyle/>
          <a:p>
            <a:r>
              <a:rPr lang="zh-CN" altLang="en-US" dirty="0"/>
              <a:t>关系数据结构及形式化定义</a:t>
            </a:r>
          </a:p>
        </p:txBody>
      </p:sp>
    </p:spTree>
    <p:extLst>
      <p:ext uri="{BB962C8B-B14F-4D97-AF65-F5344CB8AC3E}">
        <p14:creationId xmlns:p14="http://schemas.microsoft.com/office/powerpoint/2010/main" val="1140623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7C478-0672-410E-980F-DA3B0FE6A767}"/>
              </a:ext>
            </a:extLst>
          </p:cNvPr>
          <p:cNvSpPr>
            <a:spLocks noGrp="1"/>
          </p:cNvSpPr>
          <p:nvPr>
            <p:ph type="title"/>
          </p:nvPr>
        </p:nvSpPr>
        <p:spPr/>
        <p:txBody>
          <a:bodyPr/>
          <a:lstStyle/>
          <a:p>
            <a:r>
              <a:rPr lang="zh-CN" altLang="en-US"/>
              <a:t>关系模式</a:t>
            </a:r>
            <a:r>
              <a:rPr lang="en-US" altLang="zh-CN"/>
              <a:t>	 </a:t>
            </a:r>
            <a:endParaRPr lang="zh-CN" altLang="en-US"/>
          </a:p>
        </p:txBody>
      </p:sp>
      <p:sp>
        <p:nvSpPr>
          <p:cNvPr id="3" name="内容占位符 2">
            <a:extLst>
              <a:ext uri="{FF2B5EF4-FFF2-40B4-BE49-F238E27FC236}">
                <a16:creationId xmlns:a16="http://schemas.microsoft.com/office/drawing/2014/main" id="{6F858D83-82A3-4C7A-A8A3-FEEB939645EA}"/>
              </a:ext>
            </a:extLst>
          </p:cNvPr>
          <p:cNvSpPr>
            <a:spLocks noGrp="1"/>
          </p:cNvSpPr>
          <p:nvPr>
            <p:ph idx="1"/>
          </p:nvPr>
        </p:nvSpPr>
        <p:spPr>
          <a:xfrm>
            <a:off x="592446" y="1219200"/>
            <a:ext cx="11007107" cy="5316826"/>
          </a:xfrm>
        </p:spPr>
        <p:txBody>
          <a:bodyPr>
            <a:normAutofit/>
          </a:bodyPr>
          <a:lstStyle/>
          <a:p>
            <a:r>
              <a:rPr lang="zh-CN" altLang="en-US">
                <a:solidFill>
                  <a:srgbClr val="FF0000"/>
                </a:solidFill>
              </a:rPr>
              <a:t>关系模式是对关系的描述</a:t>
            </a:r>
          </a:p>
          <a:p>
            <a:pPr lvl="1"/>
            <a:r>
              <a:rPr lang="zh-CN" altLang="en-US">
                <a:solidFill>
                  <a:srgbClr val="0000FF"/>
                </a:solidFill>
              </a:rPr>
              <a:t>元组集合的结构</a:t>
            </a:r>
          </a:p>
          <a:p>
            <a:pPr lvl="2"/>
            <a:r>
              <a:rPr lang="zh-CN" altLang="en-US"/>
              <a:t>属性构成</a:t>
            </a:r>
          </a:p>
          <a:p>
            <a:pPr lvl="2"/>
            <a:r>
              <a:rPr lang="zh-CN" altLang="en-US"/>
              <a:t>属性来自的域</a:t>
            </a:r>
          </a:p>
          <a:p>
            <a:pPr lvl="2"/>
            <a:r>
              <a:rPr lang="zh-CN" altLang="en-US"/>
              <a:t>属性与域之间的映象关系</a:t>
            </a:r>
          </a:p>
          <a:p>
            <a:endParaRPr lang="zh-CN" altLang="en-US" sz="1050"/>
          </a:p>
          <a:p>
            <a:pPr lvl="1"/>
            <a:r>
              <a:rPr lang="zh-CN" altLang="en-US">
                <a:solidFill>
                  <a:srgbClr val="0000FF"/>
                </a:solidFill>
              </a:rPr>
              <a:t>完整性约束条件</a:t>
            </a:r>
          </a:p>
          <a:p>
            <a:pPr lvl="2"/>
            <a:r>
              <a:rPr lang="zh-CN" altLang="en-US"/>
              <a:t>约束或通过对属性取值范围的限定</a:t>
            </a:r>
          </a:p>
          <a:p>
            <a:pPr marL="1611313" lvl="2" indent="-271463"/>
            <a:r>
              <a:rPr lang="zh-CN" altLang="en-US"/>
              <a:t>如成绩介于</a:t>
            </a:r>
            <a:r>
              <a:rPr lang="en-US" altLang="zh-CN"/>
              <a:t>85-100</a:t>
            </a:r>
            <a:endParaRPr lang="zh-CN" altLang="en-US"/>
          </a:p>
          <a:p>
            <a:pPr lvl="2"/>
            <a:r>
              <a:rPr lang="zh-CN" altLang="en-US"/>
              <a:t>通过属性值间的相互关联反映出来</a:t>
            </a:r>
            <a:r>
              <a:rPr lang="en-US" altLang="zh-CN"/>
              <a:t>(</a:t>
            </a:r>
            <a:r>
              <a:rPr lang="zh-CN" altLang="en-US"/>
              <a:t>如</a:t>
            </a:r>
            <a:r>
              <a:rPr lang="en-US" altLang="zh-CN"/>
              <a:t>2</a:t>
            </a:r>
            <a:r>
              <a:rPr lang="zh-CN" altLang="en-US"/>
              <a:t>个元组的主码相等</a:t>
            </a:r>
            <a:r>
              <a:rPr lang="en-US" altLang="zh-CN"/>
              <a:t>)</a:t>
            </a:r>
          </a:p>
        </p:txBody>
      </p:sp>
      <p:sp>
        <p:nvSpPr>
          <p:cNvPr id="4" name="灯片编号占位符 3">
            <a:extLst>
              <a:ext uri="{FF2B5EF4-FFF2-40B4-BE49-F238E27FC236}">
                <a16:creationId xmlns:a16="http://schemas.microsoft.com/office/drawing/2014/main" id="{749B2DCE-C2D3-48E1-93EF-1A8B9BC99F35}"/>
              </a:ext>
            </a:extLst>
          </p:cNvPr>
          <p:cNvSpPr>
            <a:spLocks noGrp="1"/>
          </p:cNvSpPr>
          <p:nvPr>
            <p:ph type="sldNum" sz="quarter" idx="12"/>
          </p:nvPr>
        </p:nvSpPr>
        <p:spPr/>
        <p:txBody>
          <a:bodyPr/>
          <a:lstStyle/>
          <a:p>
            <a:fld id="{E63F6D5D-9733-4D44-9C56-AEFEDD5A4BA7}" type="slidenum">
              <a:rPr lang="en-US" smtClean="0"/>
              <a:pPr/>
              <a:t>16</a:t>
            </a:fld>
            <a:endParaRPr lang="en-US" dirty="0"/>
          </a:p>
        </p:txBody>
      </p:sp>
      <p:pic>
        <p:nvPicPr>
          <p:cNvPr id="5" name="Picture 4" descr="See the source image">
            <a:extLst>
              <a:ext uri="{FF2B5EF4-FFF2-40B4-BE49-F238E27FC236}">
                <a16:creationId xmlns:a16="http://schemas.microsoft.com/office/drawing/2014/main" id="{135F34B6-2317-4CA7-AC07-48C8BD1781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70" t="5538" r="11169" b="7257"/>
          <a:stretch/>
        </p:blipFill>
        <p:spPr bwMode="auto">
          <a:xfrm>
            <a:off x="5791200" y="1524000"/>
            <a:ext cx="4419600" cy="326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40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DE914-52CB-4147-94B6-A10B9BB7BFD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8D3C958-45E0-48CA-AD65-727C3B0AA4BD}"/>
              </a:ext>
            </a:extLst>
          </p:cNvPr>
          <p:cNvSpPr>
            <a:spLocks noGrp="1"/>
          </p:cNvSpPr>
          <p:nvPr>
            <p:ph idx="1"/>
          </p:nvPr>
        </p:nvSpPr>
        <p:spPr/>
        <p:txBody>
          <a:bodyPr/>
          <a:lstStyle/>
          <a:p>
            <a:r>
              <a:rPr lang="zh-CN" altLang="en-US">
                <a:solidFill>
                  <a:srgbClr val="FF0000"/>
                </a:solidFill>
              </a:rPr>
              <a:t>关系模式的形式化定义：</a:t>
            </a:r>
          </a:p>
          <a:p>
            <a:pPr lvl="1"/>
            <a:r>
              <a:rPr lang="zh-CN" altLang="en-US">
                <a:solidFill>
                  <a:srgbClr val="0000FF"/>
                </a:solidFill>
              </a:rPr>
              <a:t>五元组</a:t>
            </a:r>
            <a:r>
              <a:rPr lang="en-US" altLang="zh-CN">
                <a:solidFill>
                  <a:srgbClr val="0000FF"/>
                </a:solidFill>
              </a:rPr>
              <a:t>R(U,</a:t>
            </a:r>
            <a:r>
              <a:rPr lang="zh-CN" altLang="en-US">
                <a:solidFill>
                  <a:srgbClr val="0000FF"/>
                </a:solidFill>
              </a:rPr>
              <a:t> </a:t>
            </a:r>
            <a:r>
              <a:rPr lang="en-US" altLang="zh-CN">
                <a:solidFill>
                  <a:srgbClr val="0000FF"/>
                </a:solidFill>
              </a:rPr>
              <a:t>D, DOM,</a:t>
            </a:r>
            <a:r>
              <a:rPr lang="zh-CN" altLang="en-US">
                <a:solidFill>
                  <a:srgbClr val="0000FF"/>
                </a:solidFill>
              </a:rPr>
              <a:t> </a:t>
            </a:r>
            <a:r>
              <a:rPr lang="en-US" altLang="zh-CN">
                <a:solidFill>
                  <a:srgbClr val="0000FF"/>
                </a:solidFill>
              </a:rPr>
              <a:t>F)</a:t>
            </a:r>
          </a:p>
          <a:p>
            <a:pPr lvl="2"/>
            <a:r>
              <a:rPr lang="en-US" altLang="zh-CN"/>
              <a:t>R</a:t>
            </a:r>
            <a:r>
              <a:rPr lang="zh-CN" altLang="en-US"/>
              <a:t>：关系名</a:t>
            </a:r>
          </a:p>
          <a:p>
            <a:pPr lvl="2"/>
            <a:r>
              <a:rPr lang="en-US" altLang="zh-CN"/>
              <a:t>U</a:t>
            </a:r>
            <a:r>
              <a:rPr lang="zh-CN" altLang="en-US"/>
              <a:t>：关系的属性名集合</a:t>
            </a:r>
          </a:p>
          <a:p>
            <a:pPr lvl="2"/>
            <a:r>
              <a:rPr lang="en-US" altLang="zh-CN"/>
              <a:t>D</a:t>
            </a:r>
            <a:r>
              <a:rPr lang="zh-CN" altLang="en-US"/>
              <a:t>：</a:t>
            </a:r>
            <a:r>
              <a:rPr lang="en-US" altLang="zh-CN"/>
              <a:t>U</a:t>
            </a:r>
            <a:r>
              <a:rPr lang="zh-CN" altLang="en-US"/>
              <a:t>中属性所来自的</a:t>
            </a:r>
            <a:r>
              <a:rPr lang="en-US" altLang="zh-CN"/>
              <a:t>DOM</a:t>
            </a:r>
            <a:r>
              <a:rPr lang="zh-CN" altLang="en-US"/>
              <a:t>属性向域的映象集合</a:t>
            </a:r>
          </a:p>
          <a:p>
            <a:pPr lvl="2"/>
            <a:r>
              <a:rPr lang="en-US" altLang="zh-CN"/>
              <a:t>F</a:t>
            </a:r>
            <a:r>
              <a:rPr lang="zh-CN" altLang="en-US"/>
              <a:t>：属性间的数据依赖关系集合</a:t>
            </a:r>
          </a:p>
          <a:p>
            <a:pPr lvl="1"/>
            <a:r>
              <a:rPr lang="zh-CN" altLang="en-US">
                <a:solidFill>
                  <a:srgbClr val="0000FF"/>
                </a:solidFill>
              </a:rPr>
              <a:t>简记为</a:t>
            </a:r>
            <a:r>
              <a:rPr lang="en-US" altLang="zh-CN">
                <a:solidFill>
                  <a:srgbClr val="0000FF"/>
                </a:solidFill>
              </a:rPr>
              <a:t>R(U)</a:t>
            </a:r>
            <a:r>
              <a:rPr lang="zh-CN" altLang="en-US"/>
              <a:t>，或</a:t>
            </a:r>
            <a:r>
              <a:rPr lang="en-US" altLang="zh-CN">
                <a:solidFill>
                  <a:srgbClr val="0000FF"/>
                </a:solidFill>
              </a:rPr>
              <a:t>R(A1,A2,…,An)</a:t>
            </a:r>
            <a:r>
              <a:rPr lang="en-US" altLang="zh-CN"/>
              <a:t>, Ai</a:t>
            </a:r>
            <a:r>
              <a:rPr lang="zh-CN" altLang="en-US"/>
              <a:t>为属性名</a:t>
            </a:r>
          </a:p>
          <a:p>
            <a:pPr lvl="2"/>
            <a:r>
              <a:rPr lang="zh-CN" altLang="en-US"/>
              <a:t>域名及属性向域的映象常常直接说明为属性的类型、长度</a:t>
            </a:r>
          </a:p>
        </p:txBody>
      </p:sp>
      <p:sp>
        <p:nvSpPr>
          <p:cNvPr id="4" name="灯片编号占位符 3">
            <a:extLst>
              <a:ext uri="{FF2B5EF4-FFF2-40B4-BE49-F238E27FC236}">
                <a16:creationId xmlns:a16="http://schemas.microsoft.com/office/drawing/2014/main" id="{7ADFE11C-12F7-4B59-ACEB-0D1A738B502C}"/>
              </a:ext>
            </a:extLst>
          </p:cNvPr>
          <p:cNvSpPr>
            <a:spLocks noGrp="1"/>
          </p:cNvSpPr>
          <p:nvPr>
            <p:ph type="sldNum" sz="quarter" idx="12"/>
          </p:nvPr>
        </p:nvSpPr>
        <p:spPr/>
        <p:txBody>
          <a:bodyPr/>
          <a:lstStyle/>
          <a:p>
            <a:fld id="{E63F6D5D-9733-4D44-9C56-AEFEDD5A4BA7}" type="slidenum">
              <a:rPr lang="en-US" smtClean="0"/>
              <a:pPr/>
              <a:t>17</a:t>
            </a:fld>
            <a:endParaRPr lang="en-US" dirty="0"/>
          </a:p>
        </p:txBody>
      </p:sp>
      <p:sp>
        <p:nvSpPr>
          <p:cNvPr id="5" name="文本框 4">
            <a:extLst>
              <a:ext uri="{FF2B5EF4-FFF2-40B4-BE49-F238E27FC236}">
                <a16:creationId xmlns:a16="http://schemas.microsoft.com/office/drawing/2014/main" id="{9676D067-D7C8-4C0A-BCED-3EE8FD9C7218}"/>
              </a:ext>
            </a:extLst>
          </p:cNvPr>
          <p:cNvSpPr txBox="1"/>
          <p:nvPr/>
        </p:nvSpPr>
        <p:spPr>
          <a:xfrm>
            <a:off x="3429000" y="4876800"/>
            <a:ext cx="4953000" cy="1323439"/>
          </a:xfrm>
          <a:prstGeom prst="rect">
            <a:avLst/>
          </a:prstGeom>
          <a:solidFill>
            <a:schemeClr val="bg2"/>
          </a:solidFill>
          <a:ln w="3175">
            <a:solidFill>
              <a:schemeClr val="tx1"/>
            </a:solidFill>
          </a:ln>
        </p:spPr>
        <p:txBody>
          <a:bodyPr wrap="square" rtlCol="0">
            <a:spAutoFit/>
          </a:bodyPr>
          <a:lstStyle/>
          <a:p>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TABLE orders(</a:t>
            </a:r>
          </a:p>
          <a:p>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idorder</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INT PRIMARY KEY,</a:t>
            </a:r>
          </a:p>
          <a:p>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date_init</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DATETIME,</a:t>
            </a:r>
          </a:p>
          <a:p>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notes VARCHAR(</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45));</a:t>
            </a:r>
            <a:endPar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4133929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983CEF-0901-40DB-929D-82A12A094A93}"/>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EFC48BF0-B47B-4C3B-AC0A-BECF082C4F38}"/>
              </a:ext>
            </a:extLst>
          </p:cNvPr>
          <p:cNvSpPr>
            <a:spLocks noGrp="1"/>
          </p:cNvSpPr>
          <p:nvPr>
            <p:ph type="sldNum" sz="quarter" idx="12"/>
          </p:nvPr>
        </p:nvSpPr>
        <p:spPr/>
        <p:txBody>
          <a:bodyPr/>
          <a:lstStyle/>
          <a:p>
            <a:fld id="{E63F6D5D-9733-4D44-9C56-AEFEDD5A4BA7}" type="slidenum">
              <a:rPr lang="en-US" smtClean="0"/>
              <a:pPr/>
              <a:t>18</a:t>
            </a:fld>
            <a:endParaRPr lang="en-US" dirty="0"/>
          </a:p>
        </p:txBody>
      </p:sp>
      <p:graphicFrame>
        <p:nvGraphicFramePr>
          <p:cNvPr id="5" name="表格 4">
            <a:extLst>
              <a:ext uri="{FF2B5EF4-FFF2-40B4-BE49-F238E27FC236}">
                <a16:creationId xmlns:a16="http://schemas.microsoft.com/office/drawing/2014/main" id="{94613E9C-3710-4513-9DF7-A9282B05ACCF}"/>
              </a:ext>
            </a:extLst>
          </p:cNvPr>
          <p:cNvGraphicFramePr>
            <a:graphicFrameLocks noGrp="1"/>
          </p:cNvGraphicFramePr>
          <p:nvPr>
            <p:extLst>
              <p:ext uri="{D42A27DB-BD31-4B8C-83A1-F6EECF244321}">
                <p14:modId xmlns:p14="http://schemas.microsoft.com/office/powerpoint/2010/main" val="1533944904"/>
              </p:ext>
            </p:extLst>
          </p:nvPr>
        </p:nvGraphicFramePr>
        <p:xfrm>
          <a:off x="1181100" y="2057400"/>
          <a:ext cx="8991600" cy="2478469"/>
        </p:xfrm>
        <a:graphic>
          <a:graphicData uri="http://schemas.openxmlformats.org/drawingml/2006/table">
            <a:tbl>
              <a:tblPr firstRow="1" bandRow="1">
                <a:tableStyleId>{5940675A-B579-460E-94D1-54222C63F5DA}</a:tableStyleId>
              </a:tblPr>
              <a:tblGrid>
                <a:gridCol w="3695180">
                  <a:extLst>
                    <a:ext uri="{9D8B030D-6E8A-4147-A177-3AD203B41FA5}">
                      <a16:colId xmlns:a16="http://schemas.microsoft.com/office/drawing/2014/main" val="1308449300"/>
                    </a:ext>
                  </a:extLst>
                </a:gridCol>
                <a:gridCol w="5296420">
                  <a:extLst>
                    <a:ext uri="{9D8B030D-6E8A-4147-A177-3AD203B41FA5}">
                      <a16:colId xmlns:a16="http://schemas.microsoft.com/office/drawing/2014/main" val="2529187279"/>
                    </a:ext>
                  </a:extLst>
                </a:gridCol>
              </a:tblGrid>
              <a:tr h="370840">
                <a:tc>
                  <a:txBody>
                    <a:bodyPr/>
                    <a:lstStyle/>
                    <a:p>
                      <a:pPr algn="l">
                        <a:lnSpc>
                          <a:spcPct val="120000"/>
                        </a:lnSpc>
                      </a:pPr>
                      <a:r>
                        <a:rPr lang="zh-CN" altLang="en-US" sz="2800" b="1" dirty="0">
                          <a:solidFill>
                            <a:srgbClr val="FF0000"/>
                          </a:solidFill>
                          <a:latin typeface="微软雅黑" panose="020B0503020204020204" pitchFamily="34" charset="-122"/>
                          <a:ea typeface="微软雅黑" panose="020B0503020204020204" pitchFamily="34" charset="-122"/>
                        </a:rPr>
                        <a:t>关系模式</a:t>
                      </a:r>
                    </a:p>
                  </a:txBody>
                  <a:tcPr>
                    <a:solidFill>
                      <a:schemeClr val="accent4">
                        <a:lumMod val="20000"/>
                        <a:lumOff val="80000"/>
                      </a:schemeClr>
                    </a:solidFill>
                  </a:tcPr>
                </a:tc>
                <a:tc>
                  <a:txBody>
                    <a:bodyPr/>
                    <a:lstStyle/>
                    <a:p>
                      <a:pPr algn="l">
                        <a:lnSpc>
                          <a:spcPct val="120000"/>
                        </a:lnSpc>
                      </a:pPr>
                      <a:r>
                        <a:rPr lang="zh-CN" altLang="en-US" sz="2800" b="1" dirty="0">
                          <a:solidFill>
                            <a:srgbClr val="FF0000"/>
                          </a:solidFill>
                          <a:latin typeface="微软雅黑" panose="020B0503020204020204" pitchFamily="34" charset="-122"/>
                          <a:ea typeface="微软雅黑" panose="020B0503020204020204" pitchFamily="34" charset="-122"/>
                        </a:rPr>
                        <a:t>关系</a:t>
                      </a:r>
                    </a:p>
                  </a:txBody>
                  <a:tcPr>
                    <a:solidFill>
                      <a:schemeClr val="accent4">
                        <a:lumMod val="20000"/>
                        <a:lumOff val="80000"/>
                      </a:schemeClr>
                    </a:solidFill>
                  </a:tcPr>
                </a:tc>
                <a:extLst>
                  <a:ext uri="{0D108BD9-81ED-4DB2-BD59-A6C34878D82A}">
                    <a16:rowId xmlns:a16="http://schemas.microsoft.com/office/drawing/2014/main" val="3384690954"/>
                  </a:ext>
                </a:extLst>
              </a:tr>
              <a:tr h="370840">
                <a:tc>
                  <a:txBody>
                    <a:bodyPr/>
                    <a:lstStyle/>
                    <a:p>
                      <a:pPr marL="269875" indent="-269875" algn="l">
                        <a:lnSpc>
                          <a:spcPct val="120000"/>
                        </a:lnSpc>
                        <a:buFont typeface="Arial" panose="020B0604020202020204" pitchFamily="34" charset="0"/>
                        <a:buChar char="•"/>
                      </a:pPr>
                      <a:r>
                        <a:rPr lang="zh-CN" altLang="en-US" sz="2400" b="0" dirty="0">
                          <a:latin typeface="微软雅黑" panose="020B0503020204020204" pitchFamily="34" charset="-122"/>
                          <a:ea typeface="微软雅黑" panose="020B0503020204020204" pitchFamily="34" charset="-122"/>
                        </a:rPr>
                        <a:t>静态</a:t>
                      </a:r>
                      <a:endParaRPr lang="en-US" altLang="zh-CN" sz="2400" b="0" dirty="0">
                        <a:latin typeface="微软雅黑" panose="020B0503020204020204" pitchFamily="34" charset="-122"/>
                        <a:ea typeface="微软雅黑" panose="020B0503020204020204" pitchFamily="34" charset="-122"/>
                      </a:endParaRPr>
                    </a:p>
                    <a:p>
                      <a:pPr marL="269875" indent="-269875" algn="l">
                        <a:lnSpc>
                          <a:spcPct val="120000"/>
                        </a:lnSpc>
                        <a:buFont typeface="Arial" panose="020B0604020202020204" pitchFamily="34" charset="0"/>
                        <a:buChar char="•"/>
                      </a:pPr>
                      <a:r>
                        <a:rPr lang="zh-CN" altLang="en-US" sz="2400" b="0" dirty="0">
                          <a:latin typeface="微软雅黑" panose="020B0503020204020204" pitchFamily="34" charset="-122"/>
                          <a:ea typeface="微软雅黑" panose="020B0503020204020204" pitchFamily="34" charset="-122"/>
                        </a:rPr>
                        <a:t>稳定</a:t>
                      </a:r>
                    </a:p>
                  </a:txBody>
                  <a:tcPr/>
                </a:tc>
                <a:tc>
                  <a:txBody>
                    <a:bodyPr/>
                    <a:lstStyle/>
                    <a:p>
                      <a:pPr marL="269875" indent="-269875" algn="l">
                        <a:lnSpc>
                          <a:spcPct val="120000"/>
                        </a:lnSpc>
                        <a:buFont typeface="Arial" panose="020B0604020202020204" pitchFamily="34" charset="0"/>
                        <a:buChar char="•"/>
                      </a:pPr>
                      <a:r>
                        <a:rPr lang="zh-CN" altLang="en-US" sz="2400" b="0" dirty="0">
                          <a:latin typeface="微软雅黑" panose="020B0503020204020204" pitchFamily="34" charset="-122"/>
                          <a:ea typeface="微软雅黑" panose="020B0503020204020204" pitchFamily="34" charset="-122"/>
                        </a:rPr>
                        <a:t>动态</a:t>
                      </a:r>
                      <a:endParaRPr lang="en-US" altLang="zh-CN" sz="2400" b="0" dirty="0">
                        <a:latin typeface="微软雅黑" panose="020B0503020204020204" pitchFamily="34" charset="-122"/>
                        <a:ea typeface="微软雅黑" panose="020B0503020204020204" pitchFamily="34" charset="-122"/>
                      </a:endParaRPr>
                    </a:p>
                    <a:p>
                      <a:pPr marL="269875" indent="-269875" algn="l">
                        <a:lnSpc>
                          <a:spcPct val="120000"/>
                        </a:lnSpc>
                        <a:buFont typeface="Arial" panose="020B0604020202020204" pitchFamily="34" charset="0"/>
                        <a:buChar char="•"/>
                      </a:pPr>
                      <a:r>
                        <a:rPr lang="zh-CN" altLang="en-US" sz="2400" b="0" dirty="0">
                          <a:latin typeface="微软雅黑" panose="020B0503020204020204" pitchFamily="34" charset="-122"/>
                          <a:ea typeface="微软雅黑" panose="020B0503020204020204" pitchFamily="34" charset="-122"/>
                        </a:rPr>
                        <a:t>随时间变化</a:t>
                      </a:r>
                    </a:p>
                  </a:txBody>
                  <a:tcPr/>
                </a:tc>
                <a:extLst>
                  <a:ext uri="{0D108BD9-81ED-4DB2-BD59-A6C34878D82A}">
                    <a16:rowId xmlns:a16="http://schemas.microsoft.com/office/drawing/2014/main" val="3087908195"/>
                  </a:ext>
                </a:extLst>
              </a:tr>
              <a:tr h="370840">
                <a:tc>
                  <a:txBody>
                    <a:bodyPr/>
                    <a:lstStyle/>
                    <a:p>
                      <a:pPr marL="269875" indent="-269875" algn="l">
                        <a:lnSpc>
                          <a:spcPct val="120000"/>
                        </a:lnSpc>
                        <a:buFont typeface="Arial" panose="020B0604020202020204" pitchFamily="34" charset="0"/>
                        <a:buChar char="•"/>
                      </a:pPr>
                      <a:r>
                        <a:rPr lang="zh-CN" altLang="en-US" sz="2400" b="0" dirty="0">
                          <a:latin typeface="微软雅黑" panose="020B0503020204020204" pitchFamily="34" charset="-122"/>
                          <a:ea typeface="微软雅黑" panose="020B0503020204020204" pitchFamily="34" charset="-122"/>
                        </a:rPr>
                        <a:t>型</a:t>
                      </a:r>
                    </a:p>
                  </a:txBody>
                  <a:tcPr/>
                </a:tc>
                <a:tc>
                  <a:txBody>
                    <a:bodyPr/>
                    <a:lstStyle/>
                    <a:p>
                      <a:pPr marL="269875" indent="-269875" algn="l">
                        <a:lnSpc>
                          <a:spcPct val="120000"/>
                        </a:lnSpc>
                        <a:buFont typeface="Arial" panose="020B0604020202020204" pitchFamily="34" charset="0"/>
                        <a:buChar char="•"/>
                      </a:pPr>
                      <a:r>
                        <a:rPr lang="zh-CN" altLang="en-US" sz="2400" b="0" dirty="0">
                          <a:latin typeface="微软雅黑" panose="020B0503020204020204" pitchFamily="34" charset="-122"/>
                          <a:ea typeface="微软雅黑" panose="020B0503020204020204" pitchFamily="34" charset="-122"/>
                        </a:rPr>
                        <a:t>值</a:t>
                      </a:r>
                    </a:p>
                  </a:txBody>
                  <a:tcPr/>
                </a:tc>
                <a:extLst>
                  <a:ext uri="{0D108BD9-81ED-4DB2-BD59-A6C34878D82A}">
                    <a16:rowId xmlns:a16="http://schemas.microsoft.com/office/drawing/2014/main" val="1866033917"/>
                  </a:ext>
                </a:extLst>
              </a:tr>
              <a:tr h="370840">
                <a:tc gridSpan="2">
                  <a:txBody>
                    <a:bodyPr/>
                    <a:lstStyle/>
                    <a:p>
                      <a:pPr marL="269875" indent="-269875" algn="l">
                        <a:lnSpc>
                          <a:spcPct val="120000"/>
                        </a:lnSpc>
                        <a:buFont typeface="Arial" panose="020B0604020202020204" pitchFamily="34" charset="0"/>
                        <a:buChar char="•"/>
                      </a:pPr>
                      <a:r>
                        <a:rPr lang="zh-CN" altLang="en-US" sz="2400" b="0" dirty="0">
                          <a:latin typeface="微软雅黑" panose="020B0503020204020204" pitchFamily="34" charset="-122"/>
                          <a:ea typeface="微软雅黑" panose="020B0503020204020204" pitchFamily="34" charset="-122"/>
                        </a:rPr>
                        <a:t>关系模式与关系往往笼统称为关系，但可以通过上下文加以区别</a:t>
                      </a:r>
                    </a:p>
                  </a:txBody>
                  <a:tcPr/>
                </a:tc>
                <a:tc hMerge="1">
                  <a:txBody>
                    <a:bodyPr/>
                    <a:lstStyle/>
                    <a:p>
                      <a:pPr marL="457200" indent="-457200" algn="l">
                        <a:buFont typeface="Arial" panose="020B0604020202020204" pitchFamily="34" charset="0"/>
                        <a:buChar char="•"/>
                      </a:pPr>
                      <a:endParaRPr lang="zh-CN" altLang="en-US" sz="2800" dirty="0"/>
                    </a:p>
                  </a:txBody>
                  <a:tcPr/>
                </a:tc>
                <a:extLst>
                  <a:ext uri="{0D108BD9-81ED-4DB2-BD59-A6C34878D82A}">
                    <a16:rowId xmlns:a16="http://schemas.microsoft.com/office/drawing/2014/main" val="140031624"/>
                  </a:ext>
                </a:extLst>
              </a:tr>
            </a:tbl>
          </a:graphicData>
        </a:graphic>
      </p:graphicFrame>
      <p:sp>
        <p:nvSpPr>
          <p:cNvPr id="6" name="文本框 5">
            <a:extLst>
              <a:ext uri="{FF2B5EF4-FFF2-40B4-BE49-F238E27FC236}">
                <a16:creationId xmlns:a16="http://schemas.microsoft.com/office/drawing/2014/main" id="{9051023B-EA84-442F-BE14-849D015B79A1}"/>
              </a:ext>
            </a:extLst>
          </p:cNvPr>
          <p:cNvSpPr txBox="1"/>
          <p:nvPr/>
        </p:nvSpPr>
        <p:spPr>
          <a:xfrm>
            <a:off x="2514600" y="1362967"/>
            <a:ext cx="5943600" cy="523220"/>
          </a:xfrm>
          <a:prstGeom prst="rect">
            <a:avLst/>
          </a:prstGeom>
          <a:noFill/>
        </p:spPr>
        <p:txBody>
          <a:bodyPr wrap="square" rtlCol="0">
            <a:spAutoFit/>
          </a:bodyPr>
          <a:lstStyle/>
          <a:p>
            <a:pPr algn="ctr"/>
            <a:r>
              <a:rPr lang="zh-CN" altLang="en-US" sz="2800" dirty="0">
                <a:solidFill>
                  <a:srgbClr val="0000FF"/>
                </a:solidFill>
                <a:latin typeface="微软雅黑" panose="020B0503020204020204" pitchFamily="34" charset="-122"/>
                <a:ea typeface="微软雅黑" panose="020B0503020204020204" pitchFamily="34" charset="-122"/>
              </a:rPr>
              <a:t>关系模式与关系的联系与区别</a:t>
            </a:r>
          </a:p>
        </p:txBody>
      </p:sp>
      <p:sp>
        <p:nvSpPr>
          <p:cNvPr id="7" name="文本框 6">
            <a:extLst>
              <a:ext uri="{FF2B5EF4-FFF2-40B4-BE49-F238E27FC236}">
                <a16:creationId xmlns:a16="http://schemas.microsoft.com/office/drawing/2014/main" id="{B68E3216-89FD-4E22-8D1A-CFCA929DFD7C}"/>
              </a:ext>
            </a:extLst>
          </p:cNvPr>
          <p:cNvSpPr txBox="1"/>
          <p:nvPr/>
        </p:nvSpPr>
        <p:spPr>
          <a:xfrm>
            <a:off x="838200" y="4800600"/>
            <a:ext cx="10363200" cy="492443"/>
          </a:xfrm>
          <a:prstGeom prst="rect">
            <a:avLst/>
          </a:prstGeom>
          <a:noFill/>
        </p:spPr>
        <p:txBody>
          <a:bodyPr wrap="square" rtlCol="0">
            <a:spAutoFit/>
          </a:bodyPr>
          <a:lstStyle/>
          <a:p>
            <a:r>
              <a:rPr lang="zh-CN" altLang="en-US" sz="2600" dirty="0">
                <a:solidFill>
                  <a:srgbClr val="FF0000"/>
                </a:solidFill>
                <a:latin typeface="微软雅黑" panose="020B0503020204020204" pitchFamily="34" charset="-122"/>
                <a:ea typeface="微软雅黑" panose="020B0503020204020204" pitchFamily="34" charset="-122"/>
              </a:rPr>
              <a:t>问题：</a:t>
            </a:r>
            <a:r>
              <a:rPr lang="zh-CN" altLang="en-US" sz="2600">
                <a:solidFill>
                  <a:srgbClr val="FF0000"/>
                </a:solidFill>
                <a:latin typeface="微软雅黑" panose="020B0503020204020204" pitchFamily="34" charset="-122"/>
                <a:ea typeface="微软雅黑" panose="020B0503020204020204" pitchFamily="34" charset="-122"/>
              </a:rPr>
              <a:t>在实际操作过程中，</a:t>
            </a:r>
            <a:r>
              <a:rPr lang="zh-CN" altLang="en-US" sz="2600" dirty="0">
                <a:solidFill>
                  <a:srgbClr val="FF0000"/>
                </a:solidFill>
                <a:latin typeface="微软雅黑" panose="020B0503020204020204" pitchFamily="34" charset="-122"/>
                <a:ea typeface="微软雅黑" panose="020B0503020204020204" pitchFamily="34" charset="-122"/>
              </a:rPr>
              <a:t>是先创建</a:t>
            </a:r>
            <a:r>
              <a:rPr lang="zh-CN" altLang="en-US" sz="2600">
                <a:solidFill>
                  <a:srgbClr val="FF0000"/>
                </a:solidFill>
                <a:latin typeface="微软雅黑" panose="020B0503020204020204" pitchFamily="34" charset="-122"/>
                <a:ea typeface="微软雅黑" panose="020B0503020204020204" pitchFamily="34" charset="-122"/>
              </a:rPr>
              <a:t>关系模式再创建关系，还是相反</a:t>
            </a:r>
            <a:r>
              <a:rPr lang="zh-CN" altLang="en-US" sz="2600" dirty="0">
                <a:solidFill>
                  <a:srgbClr val="FF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6407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本章目标</a:t>
            </a:r>
          </a:p>
        </p:txBody>
      </p:sp>
      <p:sp>
        <p:nvSpPr>
          <p:cNvPr id="3" name="内容占位符 2"/>
          <p:cNvSpPr>
            <a:spLocks noGrp="1"/>
          </p:cNvSpPr>
          <p:nvPr>
            <p:ph idx="1"/>
          </p:nvPr>
        </p:nvSpPr>
        <p:spPr/>
        <p:txBody>
          <a:bodyPr>
            <a:normAutofit/>
          </a:bodyPr>
          <a:lstStyle/>
          <a:p>
            <a:pPr>
              <a:lnSpc>
                <a:spcPct val="110000"/>
              </a:lnSpc>
            </a:pPr>
            <a:r>
              <a:rPr lang="zh-CN" altLang="en-US" dirty="0">
                <a:solidFill>
                  <a:srgbClr val="FF0000"/>
                </a:solidFill>
                <a:latin typeface="微软雅黑" panose="020B0503020204020204" pitchFamily="34" charset="-122"/>
                <a:ea typeface="微软雅黑" panose="020B0503020204020204" pitchFamily="34" charset="-122"/>
              </a:rPr>
              <a:t>完成本章的学习，你应该能够</a:t>
            </a:r>
            <a:endParaRPr lang="en-US" altLang="zh-CN" dirty="0">
              <a:solidFill>
                <a:srgbClr val="FF0000"/>
              </a:solidFill>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理解关系模型的三要素</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理解并区分关系模型的术语</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掌握关系数据库的数学定义</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了解关系的三种类型</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理解基本关系的六个性质</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区分关系模式和关系</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理解实体完整性、参照完整性和自定义的完整性的含义</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如何确定候选码、主码、外码</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利用关系代数实现增删改查功能</a:t>
            </a:r>
          </a:p>
        </p:txBody>
      </p:sp>
      <p:sp>
        <p:nvSpPr>
          <p:cNvPr id="4" name="灯片编号占位符 3"/>
          <p:cNvSpPr>
            <a:spLocks noGrp="1"/>
          </p:cNvSpPr>
          <p:nvPr>
            <p:ph type="sldNum" sz="quarter" idx="12"/>
          </p:nvPr>
        </p:nvSpPr>
        <p:spPr/>
        <p:txBody>
          <a:bodyPr/>
          <a:lstStyle/>
          <a:p>
            <a:fld id="{E63F6D5D-9733-4D44-9C56-AEFEDD5A4BA7}" type="slidenum">
              <a:rPr lang="en-US" smtClean="0"/>
              <a:pPr/>
              <a:t>1</a:t>
            </a:fld>
            <a:endParaRPr lang="en-US" dirty="0"/>
          </a:p>
        </p:txBody>
      </p:sp>
    </p:spTree>
    <p:extLst>
      <p:ext uri="{BB962C8B-B14F-4D97-AF65-F5344CB8AC3E}">
        <p14:creationId xmlns:p14="http://schemas.microsoft.com/office/powerpoint/2010/main" val="657880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63F6D5D-9733-4D44-9C56-AEFEDD5A4BA7}" type="slidenum">
              <a:rPr lang="en-US" smtClean="0"/>
              <a:t>19</a:t>
            </a:fld>
            <a:endParaRPr lang="en-US"/>
          </a:p>
        </p:txBody>
      </p:sp>
      <p:sp>
        <p:nvSpPr>
          <p:cNvPr id="4" name="AutoShape 4"/>
          <p:cNvSpPr>
            <a:spLocks noChangeArrowheads="1"/>
          </p:cNvSpPr>
          <p:nvPr/>
        </p:nvSpPr>
        <p:spPr bwMode="auto">
          <a:xfrm>
            <a:off x="2966977" y="946958"/>
            <a:ext cx="1404579" cy="1154084"/>
          </a:xfrm>
          <a:prstGeom prst="can">
            <a:avLst>
              <a:gd name="adj" fmla="val 27519"/>
            </a:avLst>
          </a:prstGeom>
          <a:solidFill>
            <a:srgbClr val="FFFF00"/>
          </a:solidFill>
          <a:ln w="9525">
            <a:solidFill>
              <a:schemeClr val="tx1"/>
            </a:solidFill>
            <a:round/>
            <a:headEnd/>
            <a:tailEnd/>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400" dirty="0">
                <a:solidFill>
                  <a:srgbClr val="000099"/>
                </a:solidFill>
                <a:latin typeface="黑体" pitchFamily="49" charset="-122"/>
                <a:ea typeface="黑体" pitchFamily="49" charset="-122"/>
              </a:rPr>
              <a:t>数据库</a:t>
            </a:r>
          </a:p>
        </p:txBody>
      </p:sp>
      <p:sp>
        <p:nvSpPr>
          <p:cNvPr id="5" name="AutoShape 5"/>
          <p:cNvSpPr>
            <a:spLocks noChangeArrowheads="1"/>
          </p:cNvSpPr>
          <p:nvPr/>
        </p:nvSpPr>
        <p:spPr bwMode="auto">
          <a:xfrm>
            <a:off x="7769007" y="924511"/>
            <a:ext cx="1564063" cy="1176531"/>
          </a:xfrm>
          <a:prstGeom prst="can">
            <a:avLst>
              <a:gd name="adj" fmla="val 28054"/>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dirty="0">
                <a:solidFill>
                  <a:schemeClr val="bg1"/>
                </a:solidFill>
                <a:latin typeface="黑体" pitchFamily="49" charset="-122"/>
                <a:ea typeface="黑体" pitchFamily="49" charset="-122"/>
              </a:rPr>
              <a:t>数据库模式</a:t>
            </a:r>
          </a:p>
        </p:txBody>
      </p:sp>
      <p:sp>
        <p:nvSpPr>
          <p:cNvPr id="6" name="Line 6"/>
          <p:cNvSpPr>
            <a:spLocks noChangeShapeType="1"/>
          </p:cNvSpPr>
          <p:nvPr/>
        </p:nvSpPr>
        <p:spPr bwMode="auto">
          <a:xfrm>
            <a:off x="1142999" y="2349512"/>
            <a:ext cx="9677399" cy="105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1">
            <a:spAutoFit/>
          </a:bodyPr>
          <a:lstStyle/>
          <a:p>
            <a:endParaRPr lang="zh-CN" altLang="en-US"/>
          </a:p>
        </p:txBody>
      </p:sp>
      <p:sp>
        <p:nvSpPr>
          <p:cNvPr id="7" name="Text Box 7"/>
          <p:cNvSpPr txBox="1">
            <a:spLocks noChangeArrowheads="1"/>
          </p:cNvSpPr>
          <p:nvPr/>
        </p:nvSpPr>
        <p:spPr bwMode="auto">
          <a:xfrm>
            <a:off x="3224932" y="2655636"/>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400" dirty="0">
                <a:solidFill>
                  <a:srgbClr val="FF0000"/>
                </a:solidFill>
                <a:latin typeface="等线" panose="02010600030101010101" pitchFamily="2" charset="-122"/>
                <a:ea typeface="等线" panose="02010600030101010101" pitchFamily="2" charset="-122"/>
              </a:rPr>
              <a:t>数据</a:t>
            </a:r>
          </a:p>
        </p:txBody>
      </p:sp>
      <p:sp>
        <p:nvSpPr>
          <p:cNvPr id="8" name="Text Box 8"/>
          <p:cNvSpPr txBox="1">
            <a:spLocks noChangeArrowheads="1"/>
          </p:cNvSpPr>
          <p:nvPr/>
        </p:nvSpPr>
        <p:spPr bwMode="auto">
          <a:xfrm>
            <a:off x="7660961" y="2673420"/>
            <a:ext cx="17235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400" dirty="0">
                <a:solidFill>
                  <a:srgbClr val="FF0000"/>
                </a:solidFill>
                <a:latin typeface="等线" panose="02010600030101010101" pitchFamily="2" charset="-122"/>
                <a:ea typeface="等线" panose="02010600030101010101" pitchFamily="2" charset="-122"/>
              </a:rPr>
              <a:t>数据的语义</a:t>
            </a:r>
          </a:p>
        </p:txBody>
      </p:sp>
      <p:sp>
        <p:nvSpPr>
          <p:cNvPr id="9" name="Line 9"/>
          <p:cNvSpPr>
            <a:spLocks noChangeShapeType="1"/>
          </p:cNvSpPr>
          <p:nvPr/>
        </p:nvSpPr>
        <p:spPr bwMode="auto">
          <a:xfrm flipV="1">
            <a:off x="3571972" y="2126131"/>
            <a:ext cx="0" cy="534787"/>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1">
            <a:spAutoFit/>
          </a:bodyPr>
          <a:lstStyle/>
          <a:p>
            <a:endParaRPr lang="zh-CN" altLang="en-US"/>
          </a:p>
        </p:txBody>
      </p:sp>
      <p:sp>
        <p:nvSpPr>
          <p:cNvPr id="10" name="Line 10"/>
          <p:cNvSpPr>
            <a:spLocks noChangeShapeType="1"/>
          </p:cNvSpPr>
          <p:nvPr/>
        </p:nvSpPr>
        <p:spPr bwMode="auto">
          <a:xfrm flipV="1">
            <a:off x="8551039" y="2134054"/>
            <a:ext cx="0" cy="566478"/>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nchorCtr="1">
            <a:spAutoFit/>
          </a:bodyPr>
          <a:lstStyle/>
          <a:p>
            <a:endParaRPr lang="zh-CN" altLang="en-US" dirty="0"/>
          </a:p>
        </p:txBody>
      </p:sp>
      <p:sp>
        <p:nvSpPr>
          <p:cNvPr id="11" name="Line 11"/>
          <p:cNvSpPr>
            <a:spLocks noChangeShapeType="1"/>
          </p:cNvSpPr>
          <p:nvPr/>
        </p:nvSpPr>
        <p:spPr bwMode="auto">
          <a:xfrm flipH="1">
            <a:off x="4571997" y="1524000"/>
            <a:ext cx="2971802" cy="0"/>
          </a:xfrm>
          <a:prstGeom prst="line">
            <a:avLst/>
          </a:prstGeom>
          <a:noFill/>
          <a:ln w="57150">
            <a:solidFill>
              <a:srgbClr val="FF0000"/>
            </a:solidFill>
            <a:prstDash val="dash"/>
            <a:round/>
            <a:headEnd/>
            <a:tailEnd type="triangle" w="lg" len="med"/>
          </a:ln>
          <a:extLst>
            <a:ext uri="{909E8E84-426E-40DD-AFC4-6F175D3DCCD1}">
              <a14:hiddenFill xmlns:a14="http://schemas.microsoft.com/office/drawing/2010/main">
                <a:noFill/>
              </a14:hiddenFill>
            </a:ext>
          </a:extLst>
        </p:spPr>
        <p:txBody>
          <a:bodyPr wrap="square" anchorCtr="1">
            <a:spAutoFit/>
          </a:bodyPr>
          <a:lstStyle/>
          <a:p>
            <a:endParaRPr lang="zh-CN" altLang="en-US" dirty="0"/>
          </a:p>
        </p:txBody>
      </p:sp>
      <p:sp>
        <p:nvSpPr>
          <p:cNvPr id="12" name="Text Box 12"/>
          <p:cNvSpPr txBox="1">
            <a:spLocks noChangeArrowheads="1"/>
          </p:cNvSpPr>
          <p:nvPr/>
        </p:nvSpPr>
        <p:spPr bwMode="auto">
          <a:xfrm>
            <a:off x="5638800" y="938100"/>
            <a:ext cx="11079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med"/>
              </a14:hiddenLine>
            </a:ext>
          </a:extLst>
        </p:spPr>
        <p:txBody>
          <a:bodyPr wrap="none" anchorCtr="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400" dirty="0">
                <a:solidFill>
                  <a:srgbClr val="0000CC"/>
                </a:solidFill>
                <a:latin typeface="黑体" pitchFamily="49" charset="-122"/>
                <a:ea typeface="黑体" pitchFamily="49" charset="-122"/>
              </a:rPr>
              <a:t>实例化</a:t>
            </a:r>
          </a:p>
        </p:txBody>
      </p:sp>
      <p:sp>
        <p:nvSpPr>
          <p:cNvPr id="13" name="Text Box 3"/>
          <p:cNvSpPr txBox="1">
            <a:spLocks noChangeArrowheads="1"/>
          </p:cNvSpPr>
          <p:nvPr/>
        </p:nvSpPr>
        <p:spPr>
          <a:xfrm>
            <a:off x="6607936" y="3632118"/>
            <a:ext cx="4212462" cy="1533194"/>
          </a:xfrm>
          <a:prstGeom prst="rect">
            <a:avLst/>
          </a:prstGeom>
          <a:noFill/>
          <a:ln w="28575" cap="flat">
            <a:solidFill>
              <a:schemeClr val="tx1"/>
            </a:solidFill>
            <a:miter lim="800000"/>
            <a:headEnd/>
            <a:tailEnd/>
          </a:ln>
        </p:spPr>
        <p:txBody>
          <a:bodyPr vert="horz" lIns="91440" tIns="45720" rIns="91440" bIns="45720" rtlCol="0">
            <a:noAutofit/>
          </a:bodyPr>
          <a:lstStyle>
            <a:lvl1pPr marL="273050" indent="-273050" algn="l" defTabSz="914400" rtl="0" eaLnBrk="1" latinLnBrk="0" hangingPunct="1">
              <a:lnSpc>
                <a:spcPct val="150000"/>
              </a:lnSpc>
              <a:spcBef>
                <a:spcPct val="20000"/>
              </a:spcBef>
              <a:buClr>
                <a:srgbClr val="0000FF"/>
              </a:buClr>
              <a:buSzPct val="100000"/>
              <a:buFont typeface="Wingdings" pitchFamily="2" charset="2"/>
              <a:buChar char="q"/>
              <a:defRPr sz="2800" b="1" kern="1200">
                <a:solidFill>
                  <a:srgbClr val="3333CC"/>
                </a:solidFill>
                <a:latin typeface="+mn-lt"/>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Þ"/>
              <a:defRPr sz="2400" kern="1200">
                <a:solidFill>
                  <a:schemeClr val="tx1"/>
                </a:solidFill>
                <a:latin typeface="楷体_GB2312" pitchFamily="49" charset="-122"/>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Arial" pitchFamily="34" charset="0"/>
              <a:buChar char="•"/>
              <a:defRPr sz="1800" b="1"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3663" indent="0">
              <a:lnSpc>
                <a:spcPct val="100000"/>
              </a:lnSpc>
              <a:buNone/>
            </a:pPr>
            <a:r>
              <a:rPr lang="zh-CN" altLang="en-US" sz="2400" b="0">
                <a:latin typeface="微软雅黑" panose="020B0503020204020204" pitchFamily="34" charset="-122"/>
                <a:ea typeface="微软雅黑" panose="020B0503020204020204" pitchFamily="34" charset="-122"/>
              </a:rPr>
              <a:t>学生</a:t>
            </a:r>
            <a:r>
              <a:rPr lang="en-US" altLang="zh-CN" sz="2400" b="0">
                <a:latin typeface="微软雅黑" panose="020B0503020204020204" pitchFamily="34" charset="-122"/>
                <a:ea typeface="微软雅黑" panose="020B0503020204020204" pitchFamily="34" charset="-122"/>
              </a:rPr>
              <a:t>(</a:t>
            </a:r>
            <a:r>
              <a:rPr lang="zh-CN" altLang="en-US" sz="2400" b="0" u="sng" dirty="0">
                <a:latin typeface="微软雅黑" panose="020B0503020204020204" pitchFamily="34" charset="-122"/>
                <a:ea typeface="微软雅黑" panose="020B0503020204020204" pitchFamily="34" charset="-122"/>
              </a:rPr>
              <a:t>学号</a:t>
            </a:r>
            <a:r>
              <a:rPr lang="zh-CN" altLang="en-US" sz="2400" b="0" dirty="0">
                <a:latin typeface="微软雅黑" panose="020B0503020204020204" pitchFamily="34" charset="-122"/>
                <a:ea typeface="微软雅黑" panose="020B0503020204020204" pitchFamily="34" charset="-122"/>
              </a:rPr>
              <a:t>，姓名，年龄</a:t>
            </a:r>
            <a:r>
              <a:rPr lang="en-US" altLang="zh-CN" sz="2400" b="0" dirty="0">
                <a:latin typeface="微软雅黑" panose="020B0503020204020204" pitchFamily="34" charset="-122"/>
                <a:ea typeface="微软雅黑" panose="020B0503020204020204" pitchFamily="34" charset="-122"/>
              </a:rPr>
              <a:t>)</a:t>
            </a:r>
          </a:p>
          <a:p>
            <a:pPr marL="93663" indent="0">
              <a:lnSpc>
                <a:spcPct val="100000"/>
              </a:lnSpc>
              <a:buNone/>
            </a:pPr>
            <a:r>
              <a:rPr lang="zh-CN" altLang="en-US" sz="2400" b="0">
                <a:latin typeface="微软雅黑" panose="020B0503020204020204" pitchFamily="34" charset="-122"/>
                <a:ea typeface="微软雅黑" panose="020B0503020204020204" pitchFamily="34" charset="-122"/>
              </a:rPr>
              <a:t>课程</a:t>
            </a:r>
            <a:r>
              <a:rPr lang="en-US" altLang="zh-CN" sz="2400" b="0">
                <a:latin typeface="微软雅黑" panose="020B0503020204020204" pitchFamily="34" charset="-122"/>
                <a:ea typeface="微软雅黑" panose="020B0503020204020204" pitchFamily="34" charset="-122"/>
              </a:rPr>
              <a:t>(</a:t>
            </a:r>
            <a:r>
              <a:rPr lang="zh-CN" altLang="en-US" sz="2400" b="0" u="sng" dirty="0">
                <a:latin typeface="微软雅黑" panose="020B0503020204020204" pitchFamily="34" charset="-122"/>
                <a:ea typeface="微软雅黑" panose="020B0503020204020204" pitchFamily="34" charset="-122"/>
              </a:rPr>
              <a:t>课程号</a:t>
            </a:r>
            <a:r>
              <a:rPr lang="zh-CN" altLang="en-US" sz="2400" b="0" dirty="0">
                <a:latin typeface="微软雅黑" panose="020B0503020204020204" pitchFamily="34" charset="-122"/>
                <a:ea typeface="微软雅黑" panose="020B0503020204020204" pitchFamily="34" charset="-122"/>
              </a:rPr>
              <a:t>，课程名，学分</a:t>
            </a:r>
            <a:r>
              <a:rPr lang="en-US" altLang="zh-CN" sz="2400" b="0" dirty="0">
                <a:latin typeface="微软雅黑" panose="020B0503020204020204" pitchFamily="34" charset="-122"/>
                <a:ea typeface="微软雅黑" panose="020B0503020204020204" pitchFamily="34" charset="-122"/>
              </a:rPr>
              <a:t>)</a:t>
            </a:r>
          </a:p>
          <a:p>
            <a:pPr marL="93663" indent="0">
              <a:lnSpc>
                <a:spcPct val="100000"/>
              </a:lnSpc>
              <a:buNone/>
            </a:pPr>
            <a:r>
              <a:rPr lang="zh-CN" altLang="en-US" sz="2400" b="0">
                <a:latin typeface="微软雅黑" panose="020B0503020204020204" pitchFamily="34" charset="-122"/>
                <a:ea typeface="微软雅黑" panose="020B0503020204020204" pitchFamily="34" charset="-122"/>
              </a:rPr>
              <a:t>选课</a:t>
            </a:r>
            <a:r>
              <a:rPr lang="en-US" altLang="zh-CN" sz="2400" b="0">
                <a:latin typeface="微软雅黑" panose="020B0503020204020204" pitchFamily="34" charset="-122"/>
                <a:ea typeface="微软雅黑" panose="020B0503020204020204" pitchFamily="34" charset="-122"/>
              </a:rPr>
              <a:t>(</a:t>
            </a:r>
            <a:r>
              <a:rPr lang="zh-CN" altLang="en-US" sz="2400" b="0" u="sng" dirty="0">
                <a:latin typeface="微软雅黑" panose="020B0503020204020204" pitchFamily="34" charset="-122"/>
                <a:ea typeface="微软雅黑" panose="020B0503020204020204" pitchFamily="34" charset="-122"/>
              </a:rPr>
              <a:t>学号</a:t>
            </a:r>
            <a:r>
              <a:rPr lang="zh-CN" altLang="en-US" sz="2400" b="0" dirty="0">
                <a:latin typeface="微软雅黑" panose="020B0503020204020204" pitchFamily="34" charset="-122"/>
                <a:ea typeface="微软雅黑" panose="020B0503020204020204" pitchFamily="34" charset="-122"/>
              </a:rPr>
              <a:t>，</a:t>
            </a:r>
            <a:r>
              <a:rPr lang="zh-CN" altLang="en-US" sz="2400" b="0" u="sng" dirty="0">
                <a:latin typeface="微软雅黑" panose="020B0503020204020204" pitchFamily="34" charset="-122"/>
                <a:ea typeface="微软雅黑" panose="020B0503020204020204" pitchFamily="34" charset="-122"/>
              </a:rPr>
              <a:t>课程号</a:t>
            </a:r>
            <a:r>
              <a:rPr lang="zh-CN" altLang="en-US" sz="2400" b="0" dirty="0">
                <a:latin typeface="微软雅黑" panose="020B0503020204020204" pitchFamily="34" charset="-122"/>
                <a:ea typeface="微软雅黑" panose="020B0503020204020204" pitchFamily="34" charset="-122"/>
              </a:rPr>
              <a:t>，成绩</a:t>
            </a:r>
            <a:r>
              <a:rPr lang="en-US" altLang="zh-CN" sz="2400" b="0" dirty="0">
                <a:latin typeface="微软雅黑" panose="020B0503020204020204" pitchFamily="34" charset="-122"/>
                <a:ea typeface="微软雅黑" panose="020B0503020204020204" pitchFamily="34" charset="-122"/>
              </a:rPr>
              <a:t>)</a:t>
            </a:r>
          </a:p>
        </p:txBody>
      </p:sp>
      <p:grpSp>
        <p:nvGrpSpPr>
          <p:cNvPr id="18" name="组合 17">
            <a:extLst>
              <a:ext uri="{FF2B5EF4-FFF2-40B4-BE49-F238E27FC236}">
                <a16:creationId xmlns:a16="http://schemas.microsoft.com/office/drawing/2014/main" id="{149186EC-345B-43D1-8851-1835A194ED53}"/>
              </a:ext>
            </a:extLst>
          </p:cNvPr>
          <p:cNvGrpSpPr/>
          <p:nvPr/>
        </p:nvGrpSpPr>
        <p:grpSpPr>
          <a:xfrm>
            <a:off x="1152572" y="3185584"/>
            <a:ext cx="4720145" cy="2660539"/>
            <a:chOff x="1152572" y="3185584"/>
            <a:chExt cx="4720145" cy="2660539"/>
          </a:xfrm>
        </p:grpSpPr>
        <p:pic>
          <p:nvPicPr>
            <p:cNvPr id="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72" y="3185584"/>
              <a:ext cx="4720145" cy="26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1152572" y="3185584"/>
              <a:ext cx="4720145" cy="2660539"/>
            </a:xfrm>
            <a:prstGeom prst="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528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anim calcmode="lin" valueType="num">
                                      <p:cBhvr>
                                        <p:cTn id="11" dur="500" fill="hold"/>
                                        <p:tgtEl>
                                          <p:spTgt spid="8"/>
                                        </p:tgtEl>
                                        <p:attrNameLst>
                                          <p:attrName>ppt_x</p:attrName>
                                        </p:attrNameLst>
                                      </p:cBhvr>
                                      <p:tavLst>
                                        <p:tav tm="0">
                                          <p:val>
                                            <p:strVal val="#ppt_x"/>
                                          </p:val>
                                        </p:tav>
                                        <p:tav tm="100000">
                                          <p:val>
                                            <p:strVal val="#ppt_x"/>
                                          </p:val>
                                        </p:tav>
                                      </p:tavLst>
                                    </p:anim>
                                    <p:anim calcmode="lin" valueType="num">
                                      <p:cBhvr>
                                        <p:cTn id="12" dur="500" fill="hold"/>
                                        <p:tgtEl>
                                          <p:spTgt spid="8"/>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anim calcmode="lin" valueType="num">
                                      <p:cBhvr>
                                        <p:cTn id="16" dur="500" fill="hold"/>
                                        <p:tgtEl>
                                          <p:spTgt spid="10"/>
                                        </p:tgtEl>
                                        <p:attrNameLst>
                                          <p:attrName>ppt_x</p:attrName>
                                        </p:attrNameLst>
                                      </p:cBhvr>
                                      <p:tavLst>
                                        <p:tav tm="0">
                                          <p:val>
                                            <p:strVal val="#ppt_x"/>
                                          </p:val>
                                        </p:tav>
                                        <p:tav tm="100000">
                                          <p:val>
                                            <p:strVal val="#ppt_x"/>
                                          </p:val>
                                        </p:tav>
                                      </p:tavLst>
                                    </p:anim>
                                    <p:anim calcmode="lin" valueType="num">
                                      <p:cBhvr>
                                        <p:cTn id="1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outVertical)">
                                      <p:cBhvr>
                                        <p:cTn id="28" dur="500"/>
                                        <p:tgtEl>
                                          <p:spTgt spid="4"/>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anim calcmode="lin" valueType="num">
                                      <p:cBhvr>
                                        <p:cTn id="32" dur="500" fill="hold"/>
                                        <p:tgtEl>
                                          <p:spTgt spid="7"/>
                                        </p:tgtEl>
                                        <p:attrNameLst>
                                          <p:attrName>ppt_x</p:attrName>
                                        </p:attrNameLst>
                                      </p:cBhvr>
                                      <p:tavLst>
                                        <p:tav tm="0">
                                          <p:val>
                                            <p:strVal val="#ppt_x"/>
                                          </p:val>
                                        </p:tav>
                                        <p:tav tm="100000">
                                          <p:val>
                                            <p:strVal val="#ppt_x"/>
                                          </p:val>
                                        </p:tav>
                                      </p:tavLst>
                                    </p:anim>
                                    <p:anim calcmode="lin" valueType="num">
                                      <p:cBhvr>
                                        <p:cTn id="33" dur="5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anim calcmode="lin" valueType="num">
                                      <p:cBhvr>
                                        <p:cTn id="37" dur="500" fill="hold"/>
                                        <p:tgtEl>
                                          <p:spTgt spid="9"/>
                                        </p:tgtEl>
                                        <p:attrNameLst>
                                          <p:attrName>ppt_x</p:attrName>
                                        </p:attrNameLst>
                                      </p:cBhvr>
                                      <p:tavLst>
                                        <p:tav tm="0">
                                          <p:val>
                                            <p:strVal val="#ppt_x"/>
                                          </p:val>
                                        </p:tav>
                                        <p:tav tm="100000">
                                          <p:val>
                                            <p:strVal val="#ppt_x"/>
                                          </p:val>
                                        </p:tav>
                                      </p:tavLst>
                                    </p:anim>
                                    <p:anim calcmode="lin" valueType="num">
                                      <p:cBhvr>
                                        <p:cTn id="38"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right)">
                                      <p:cBhvr>
                                        <p:cTn id="49" dur="500"/>
                                        <p:tgtEl>
                                          <p:spTgt spid="11"/>
                                        </p:tgtEl>
                                      </p:cBhvr>
                                    </p:animEffect>
                                  </p:childTnLst>
                                </p:cTn>
                              </p:par>
                              <p:par>
                                <p:cTn id="50" presetID="1" presetClass="entr" presetSubtype="0" fill="hold" grpId="0" nodeType="withEffect">
                                  <p:stCondLst>
                                    <p:cond delay="0"/>
                                  </p:stCondLst>
                                  <p:childTnLst>
                                    <p:set>
                                      <p:cBhvr>
                                        <p:cTn id="51" dur="1" fill="hold">
                                          <p:stCondLst>
                                            <p:cond delay="749"/>
                                          </p:stCondLst>
                                        </p:cTn>
                                        <p:tgtEl>
                                          <p:spTgt spid="12"/>
                                        </p:tgtEl>
                                        <p:attrNameLst>
                                          <p:attrName>style.visibility</p:attrName>
                                        </p:attrNameLst>
                                      </p:cBhvr>
                                      <p:to>
                                        <p:strVal val="visible"/>
                                      </p:to>
                                    </p:set>
                                  </p:childTnLst>
                                </p:cTn>
                              </p:par>
                            </p:childTnLst>
                          </p:cTn>
                        </p:par>
                        <p:par>
                          <p:cTn id="52" fill="hold">
                            <p:stCondLst>
                              <p:cond delay="750"/>
                            </p:stCondLst>
                            <p:childTnLst>
                              <p:par>
                                <p:cTn id="53" presetID="16" presetClass="entr" presetSubtype="37"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arn(outVertical)">
                                      <p:cBhvr>
                                        <p:cTn id="5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animBg="1"/>
      <p:bldP spid="10" grpId="0" animBg="1"/>
      <p:bldP spid="11" grpId="0" animBg="1"/>
      <p:bldP spid="12" grpId="0"/>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zh-CN" altLang="en-US" b="1" dirty="0">
                <a:solidFill>
                  <a:schemeClr val="bg2">
                    <a:lumMod val="90000"/>
                  </a:schemeClr>
                </a:solidFill>
              </a:rPr>
              <a:t>关系</a:t>
            </a:r>
            <a:r>
              <a:rPr lang="en-US" altLang="zh-CN" b="1" dirty="0">
                <a:solidFill>
                  <a:schemeClr val="bg2">
                    <a:lumMod val="90000"/>
                  </a:schemeClr>
                </a:solidFill>
              </a:rPr>
              <a:t>(Relation)</a:t>
            </a:r>
          </a:p>
          <a:p>
            <a:pPr>
              <a:lnSpc>
                <a:spcPct val="100000"/>
              </a:lnSpc>
            </a:pPr>
            <a:r>
              <a:rPr lang="zh-CN" altLang="en-US" b="1">
                <a:solidFill>
                  <a:schemeClr val="bg2">
                    <a:lumMod val="90000"/>
                  </a:schemeClr>
                </a:solidFill>
              </a:rPr>
              <a:t>关系模式</a:t>
            </a:r>
            <a:r>
              <a:rPr lang="en-US" altLang="zh-CN" b="1" dirty="0">
                <a:solidFill>
                  <a:schemeClr val="bg2">
                    <a:lumMod val="90000"/>
                  </a:schemeClr>
                </a:solidFill>
              </a:rPr>
              <a:t>(Relation Schema)</a:t>
            </a:r>
          </a:p>
          <a:p>
            <a:pPr>
              <a:lnSpc>
                <a:spcPct val="100000"/>
              </a:lnSpc>
            </a:pPr>
            <a:r>
              <a:rPr lang="zh-CN" altLang="en-US" b="1">
                <a:solidFill>
                  <a:srgbClr val="FF0000"/>
                </a:solidFill>
              </a:rPr>
              <a:t>关系数据库</a:t>
            </a:r>
            <a:r>
              <a:rPr lang="en-US" altLang="zh-CN" b="1" dirty="0">
                <a:solidFill>
                  <a:srgbClr val="FF0000"/>
                </a:solidFill>
              </a:rPr>
              <a:t>(Relational Database)</a:t>
            </a:r>
          </a:p>
          <a:p>
            <a:pPr>
              <a:lnSpc>
                <a:spcPct val="100000"/>
              </a:lnSpc>
            </a:pPr>
            <a:r>
              <a:rPr lang="zh-CN" altLang="en-US" b="1">
                <a:solidFill>
                  <a:schemeClr val="bg2">
                    <a:lumMod val="90000"/>
                  </a:schemeClr>
                </a:solidFill>
              </a:rPr>
              <a:t>关系</a:t>
            </a:r>
            <a:r>
              <a:rPr lang="zh-CN" altLang="en-US" b="1" dirty="0">
                <a:solidFill>
                  <a:schemeClr val="bg2">
                    <a:lumMod val="90000"/>
                  </a:schemeClr>
                </a:solidFill>
              </a:rPr>
              <a:t>模型的存储结构</a:t>
            </a:r>
            <a:r>
              <a:rPr lang="en-US" altLang="zh-CN" b="1" dirty="0">
                <a:solidFill>
                  <a:schemeClr val="bg2">
                    <a:lumMod val="90000"/>
                  </a:schemeClr>
                </a:solidFill>
              </a:rPr>
              <a:t>(Relational Model Storage)</a:t>
            </a:r>
            <a:endParaRPr lang="zh-CN" altLang="en-US" b="1" dirty="0">
              <a:solidFill>
                <a:schemeClr val="bg2">
                  <a:lumMod val="90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20</a:t>
            </a:fld>
            <a:endParaRPr lang="en-US" dirty="0"/>
          </a:p>
        </p:txBody>
      </p:sp>
      <p:sp>
        <p:nvSpPr>
          <p:cNvPr id="5" name="标题 4"/>
          <p:cNvSpPr>
            <a:spLocks noGrp="1"/>
          </p:cNvSpPr>
          <p:nvPr>
            <p:ph type="title"/>
          </p:nvPr>
        </p:nvSpPr>
        <p:spPr/>
        <p:txBody>
          <a:bodyPr/>
          <a:lstStyle/>
          <a:p>
            <a:r>
              <a:rPr lang="zh-CN" altLang="en-US" dirty="0"/>
              <a:t>关系数据结构及形式化定义</a:t>
            </a:r>
          </a:p>
        </p:txBody>
      </p:sp>
    </p:spTree>
    <p:extLst>
      <p:ext uri="{BB962C8B-B14F-4D97-AF65-F5344CB8AC3E}">
        <p14:creationId xmlns:p14="http://schemas.microsoft.com/office/powerpoint/2010/main" val="2204708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6CE84-DADE-4FFF-AF48-4B00CE175623}"/>
              </a:ext>
            </a:extLst>
          </p:cNvPr>
          <p:cNvSpPr>
            <a:spLocks noGrp="1"/>
          </p:cNvSpPr>
          <p:nvPr>
            <p:ph type="title"/>
          </p:nvPr>
        </p:nvSpPr>
        <p:spPr/>
        <p:txBody>
          <a:bodyPr/>
          <a:lstStyle/>
          <a:p>
            <a:r>
              <a:rPr lang="zh-CN" altLang="en-US"/>
              <a:t>关系数据库</a:t>
            </a:r>
          </a:p>
        </p:txBody>
      </p:sp>
      <p:sp>
        <p:nvSpPr>
          <p:cNvPr id="3" name="内容占位符 2">
            <a:extLst>
              <a:ext uri="{FF2B5EF4-FFF2-40B4-BE49-F238E27FC236}">
                <a16:creationId xmlns:a16="http://schemas.microsoft.com/office/drawing/2014/main" id="{12334BE0-50E7-4D8B-BE11-5059B08FCC8F}"/>
              </a:ext>
            </a:extLst>
          </p:cNvPr>
          <p:cNvSpPr>
            <a:spLocks noGrp="1"/>
          </p:cNvSpPr>
          <p:nvPr>
            <p:ph idx="1"/>
          </p:nvPr>
        </p:nvSpPr>
        <p:spPr/>
        <p:txBody>
          <a:bodyPr>
            <a:normAutofit/>
          </a:bodyPr>
          <a:lstStyle/>
          <a:p>
            <a:r>
              <a:rPr lang="zh-CN" altLang="en-US">
                <a:solidFill>
                  <a:srgbClr val="FF0000"/>
                </a:solidFill>
              </a:rPr>
              <a:t>关系数据库</a:t>
            </a:r>
          </a:p>
          <a:p>
            <a:pPr lvl="1"/>
            <a:r>
              <a:rPr lang="zh-CN" altLang="en-US"/>
              <a:t>在一个给定的应用领域中，所有关系的集合构成一个关系数据库</a:t>
            </a:r>
            <a:endParaRPr lang="en-US" altLang="zh-CN"/>
          </a:p>
          <a:p>
            <a:pPr lvl="1"/>
            <a:endParaRPr lang="zh-CN" altLang="en-US" sz="600"/>
          </a:p>
          <a:p>
            <a:r>
              <a:rPr lang="zh-CN" altLang="en-US">
                <a:solidFill>
                  <a:srgbClr val="FF0000"/>
                </a:solidFill>
              </a:rPr>
              <a:t>关系数据库的型</a:t>
            </a:r>
            <a:r>
              <a:rPr lang="en-US" altLang="zh-CN">
                <a:solidFill>
                  <a:srgbClr val="FF0000"/>
                </a:solidFill>
              </a:rPr>
              <a:t>(Type)</a:t>
            </a:r>
            <a:r>
              <a:rPr lang="zh-CN" altLang="en-US">
                <a:solidFill>
                  <a:srgbClr val="FF0000"/>
                </a:solidFill>
              </a:rPr>
              <a:t>与值</a:t>
            </a:r>
            <a:r>
              <a:rPr lang="en-US" altLang="zh-CN">
                <a:solidFill>
                  <a:srgbClr val="FF0000"/>
                </a:solidFill>
              </a:rPr>
              <a:t>(Value)</a:t>
            </a:r>
          </a:p>
          <a:p>
            <a:pPr lvl="1"/>
            <a:r>
              <a:rPr lang="zh-CN" altLang="en-US">
                <a:solidFill>
                  <a:srgbClr val="0000FF"/>
                </a:solidFill>
              </a:rPr>
              <a:t>关系数据库的型</a:t>
            </a:r>
            <a:r>
              <a:rPr lang="en-US" altLang="zh-CN">
                <a:solidFill>
                  <a:srgbClr val="0000FF"/>
                </a:solidFill>
              </a:rPr>
              <a:t>(Type)</a:t>
            </a:r>
          </a:p>
          <a:p>
            <a:pPr lvl="2"/>
            <a:r>
              <a:rPr lang="zh-CN" altLang="en-US">
                <a:solidFill>
                  <a:srgbClr val="FF0000"/>
                </a:solidFill>
              </a:rPr>
              <a:t>即关系数据库模式 </a:t>
            </a:r>
            <a:r>
              <a:rPr lang="en-US" altLang="zh-CN">
                <a:solidFill>
                  <a:srgbClr val="FF0000"/>
                </a:solidFill>
              </a:rPr>
              <a:t>R(U)</a:t>
            </a:r>
          </a:p>
          <a:p>
            <a:pPr lvl="2"/>
            <a:r>
              <a:rPr lang="zh-CN" altLang="en-US"/>
              <a:t>是对关系数据库的描述，包括若干域的定义以及在这些域上定义的若干关系模式</a:t>
            </a:r>
          </a:p>
          <a:p>
            <a:pPr lvl="2"/>
            <a:r>
              <a:rPr lang="zh-CN" altLang="en-US"/>
              <a:t>可使用</a:t>
            </a:r>
            <a:r>
              <a:rPr lang="en-US" altLang="zh-CN"/>
              <a:t>SQL</a:t>
            </a:r>
            <a:r>
              <a:rPr lang="zh-CN" altLang="en-US"/>
              <a:t>语句 </a:t>
            </a:r>
            <a:r>
              <a:rPr lang="en-US" altLang="zh-CN">
                <a:solidFill>
                  <a:srgbClr val="FF0000"/>
                </a:solidFill>
              </a:rPr>
              <a:t>CREATE TABLE</a:t>
            </a:r>
            <a:r>
              <a:rPr lang="zh-CN" altLang="en-US">
                <a:solidFill>
                  <a:srgbClr val="FF0000"/>
                </a:solidFill>
              </a:rPr>
              <a:t>，</a:t>
            </a:r>
            <a:r>
              <a:rPr lang="en-US" altLang="zh-CN">
                <a:solidFill>
                  <a:srgbClr val="FF0000"/>
                </a:solidFill>
              </a:rPr>
              <a:t>ALTER TABLE</a:t>
            </a:r>
            <a:r>
              <a:rPr lang="zh-CN" altLang="en-US"/>
              <a:t>命令实现</a:t>
            </a:r>
            <a:endParaRPr lang="en-US" altLang="zh-CN"/>
          </a:p>
          <a:p>
            <a:pPr lvl="2"/>
            <a:endParaRPr lang="zh-CN" altLang="en-US" sz="600"/>
          </a:p>
          <a:p>
            <a:pPr lvl="1"/>
            <a:r>
              <a:rPr lang="zh-CN" altLang="en-US">
                <a:solidFill>
                  <a:srgbClr val="0000FF"/>
                </a:solidFill>
              </a:rPr>
              <a:t>关系数据库的值</a:t>
            </a:r>
            <a:r>
              <a:rPr lang="en-US" altLang="zh-CN">
                <a:solidFill>
                  <a:srgbClr val="0000FF"/>
                </a:solidFill>
              </a:rPr>
              <a:t>(Value)</a:t>
            </a:r>
          </a:p>
          <a:p>
            <a:pPr lvl="2"/>
            <a:r>
              <a:rPr lang="zh-CN" altLang="en-US"/>
              <a:t>关系模式在某一时刻对应的关系的集合，</a:t>
            </a:r>
            <a:r>
              <a:rPr lang="zh-CN" altLang="en-US">
                <a:solidFill>
                  <a:srgbClr val="FF0000"/>
                </a:solidFill>
              </a:rPr>
              <a:t>通常简称关系数据库</a:t>
            </a:r>
          </a:p>
        </p:txBody>
      </p:sp>
      <p:sp>
        <p:nvSpPr>
          <p:cNvPr id="4" name="灯片编号占位符 3">
            <a:extLst>
              <a:ext uri="{FF2B5EF4-FFF2-40B4-BE49-F238E27FC236}">
                <a16:creationId xmlns:a16="http://schemas.microsoft.com/office/drawing/2014/main" id="{9665CF80-DE9F-4BBF-AFF7-A41C413C4102}"/>
              </a:ext>
            </a:extLst>
          </p:cNvPr>
          <p:cNvSpPr>
            <a:spLocks noGrp="1"/>
          </p:cNvSpPr>
          <p:nvPr>
            <p:ph type="sldNum" sz="quarter" idx="12"/>
          </p:nvPr>
        </p:nvSpPr>
        <p:spPr/>
        <p:txBody>
          <a:bodyPr/>
          <a:lstStyle/>
          <a:p>
            <a:fld id="{E63F6D5D-9733-4D44-9C56-AEFEDD5A4BA7}" type="slidenum">
              <a:rPr lang="en-US" smtClean="0"/>
              <a:pPr/>
              <a:t>21</a:t>
            </a:fld>
            <a:endParaRPr lang="en-US" dirty="0"/>
          </a:p>
        </p:txBody>
      </p:sp>
    </p:spTree>
    <p:extLst>
      <p:ext uri="{BB962C8B-B14F-4D97-AF65-F5344CB8AC3E}">
        <p14:creationId xmlns:p14="http://schemas.microsoft.com/office/powerpoint/2010/main" val="2480319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zh-CN" altLang="en-US" b="1" dirty="0">
                <a:solidFill>
                  <a:schemeClr val="bg2">
                    <a:lumMod val="90000"/>
                  </a:schemeClr>
                </a:solidFill>
              </a:rPr>
              <a:t>关系</a:t>
            </a:r>
            <a:r>
              <a:rPr lang="en-US" altLang="zh-CN" b="1" dirty="0">
                <a:solidFill>
                  <a:schemeClr val="bg2">
                    <a:lumMod val="90000"/>
                  </a:schemeClr>
                </a:solidFill>
              </a:rPr>
              <a:t>(Relation)</a:t>
            </a:r>
          </a:p>
          <a:p>
            <a:pPr>
              <a:lnSpc>
                <a:spcPct val="100000"/>
              </a:lnSpc>
            </a:pPr>
            <a:r>
              <a:rPr lang="zh-CN" altLang="en-US" b="1" dirty="0">
                <a:solidFill>
                  <a:schemeClr val="bg2">
                    <a:lumMod val="90000"/>
                  </a:schemeClr>
                </a:solidFill>
              </a:rPr>
              <a:t>关系模式</a:t>
            </a:r>
            <a:r>
              <a:rPr lang="en-US" altLang="zh-CN" b="1" dirty="0">
                <a:solidFill>
                  <a:schemeClr val="bg2">
                    <a:lumMod val="90000"/>
                  </a:schemeClr>
                </a:solidFill>
              </a:rPr>
              <a:t>(Relation Schema)</a:t>
            </a:r>
          </a:p>
          <a:p>
            <a:pPr>
              <a:lnSpc>
                <a:spcPct val="100000"/>
              </a:lnSpc>
            </a:pPr>
            <a:r>
              <a:rPr lang="zh-CN" altLang="en-US" b="1" dirty="0">
                <a:solidFill>
                  <a:schemeClr val="bg2">
                    <a:lumMod val="90000"/>
                  </a:schemeClr>
                </a:solidFill>
              </a:rPr>
              <a:t>关系数据库</a:t>
            </a:r>
            <a:r>
              <a:rPr lang="en-US" altLang="zh-CN" b="1" dirty="0">
                <a:solidFill>
                  <a:schemeClr val="bg2">
                    <a:lumMod val="90000"/>
                  </a:schemeClr>
                </a:solidFill>
              </a:rPr>
              <a:t>(Relational Database)</a:t>
            </a:r>
          </a:p>
          <a:p>
            <a:pPr>
              <a:lnSpc>
                <a:spcPct val="100000"/>
              </a:lnSpc>
            </a:pPr>
            <a:r>
              <a:rPr lang="zh-CN" altLang="en-US" b="1" dirty="0">
                <a:solidFill>
                  <a:srgbClr val="FF0000"/>
                </a:solidFill>
              </a:rPr>
              <a:t>关系模型的存储结构</a:t>
            </a:r>
            <a:r>
              <a:rPr lang="en-US" altLang="zh-CN" b="1" dirty="0">
                <a:solidFill>
                  <a:srgbClr val="FF0000"/>
                </a:solidFill>
              </a:rPr>
              <a:t>(Relational Model Storage)</a:t>
            </a:r>
            <a:endParaRPr lang="zh-CN" altLang="en-US" b="1"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22</a:t>
            </a:fld>
            <a:endParaRPr lang="en-US" dirty="0"/>
          </a:p>
        </p:txBody>
      </p:sp>
      <p:sp>
        <p:nvSpPr>
          <p:cNvPr id="5" name="标题 4"/>
          <p:cNvSpPr>
            <a:spLocks noGrp="1"/>
          </p:cNvSpPr>
          <p:nvPr>
            <p:ph type="title"/>
          </p:nvPr>
        </p:nvSpPr>
        <p:spPr/>
        <p:txBody>
          <a:bodyPr/>
          <a:lstStyle/>
          <a:p>
            <a:r>
              <a:rPr lang="zh-CN" altLang="en-US" dirty="0"/>
              <a:t>关系数据结构及形式化定义</a:t>
            </a:r>
          </a:p>
        </p:txBody>
      </p:sp>
    </p:spTree>
    <p:extLst>
      <p:ext uri="{BB962C8B-B14F-4D97-AF65-F5344CB8AC3E}">
        <p14:creationId xmlns:p14="http://schemas.microsoft.com/office/powerpoint/2010/main" val="3772678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692E9-7C1F-491F-AC3E-C18A71958139}"/>
              </a:ext>
            </a:extLst>
          </p:cNvPr>
          <p:cNvSpPr>
            <a:spLocks noGrp="1"/>
          </p:cNvSpPr>
          <p:nvPr>
            <p:ph type="title"/>
          </p:nvPr>
        </p:nvSpPr>
        <p:spPr/>
        <p:txBody>
          <a:bodyPr>
            <a:normAutofit/>
          </a:bodyPr>
          <a:lstStyle/>
          <a:p>
            <a:r>
              <a:rPr lang="zh-CN" altLang="en-US"/>
              <a:t>关系模型的存储结构</a:t>
            </a:r>
          </a:p>
        </p:txBody>
      </p:sp>
      <p:sp>
        <p:nvSpPr>
          <p:cNvPr id="3" name="内容占位符 2">
            <a:extLst>
              <a:ext uri="{FF2B5EF4-FFF2-40B4-BE49-F238E27FC236}">
                <a16:creationId xmlns:a16="http://schemas.microsoft.com/office/drawing/2014/main" id="{433B37D3-EA21-4F50-9EED-924E7A044980}"/>
              </a:ext>
            </a:extLst>
          </p:cNvPr>
          <p:cNvSpPr>
            <a:spLocks noGrp="1"/>
          </p:cNvSpPr>
          <p:nvPr>
            <p:ph idx="1"/>
          </p:nvPr>
        </p:nvSpPr>
        <p:spPr/>
        <p:txBody>
          <a:bodyPr/>
          <a:lstStyle/>
          <a:p>
            <a:r>
              <a:rPr lang="zh-CN" altLang="en-US">
                <a:solidFill>
                  <a:srgbClr val="FF0000"/>
                </a:solidFill>
              </a:rPr>
              <a:t>关系模型的存储结构</a:t>
            </a:r>
            <a:r>
              <a:rPr lang="zh-CN" altLang="en-US"/>
              <a:t>指的是关系数据库的</a:t>
            </a:r>
            <a:r>
              <a:rPr lang="zh-CN" altLang="en-US">
                <a:solidFill>
                  <a:srgbClr val="FF0000"/>
                </a:solidFill>
              </a:rPr>
              <a:t>物理组织</a:t>
            </a:r>
            <a:r>
              <a:rPr lang="zh-CN" altLang="en-US"/>
              <a:t>，有时也称为关系数据库的物理结构</a:t>
            </a:r>
            <a:endParaRPr lang="en-US" altLang="zh-CN"/>
          </a:p>
          <a:p>
            <a:pPr lvl="1"/>
            <a:r>
              <a:rPr lang="zh-CN" altLang="en-US" sz="2000">
                <a:solidFill>
                  <a:srgbClr val="0000FF"/>
                </a:solidFill>
              </a:rPr>
              <a:t>具体实现由关系数据库管理系统产品决定：一个表对应一个操作系统文件，将物理数据组织交给操作系统完成；或从操作系统那里申请若干个大的文件，自己划分文件空间，组织表、索引等存储结构，并进行存储管理。</a:t>
            </a:r>
          </a:p>
        </p:txBody>
      </p:sp>
      <p:sp>
        <p:nvSpPr>
          <p:cNvPr id="4" name="灯片编号占位符 3">
            <a:extLst>
              <a:ext uri="{FF2B5EF4-FFF2-40B4-BE49-F238E27FC236}">
                <a16:creationId xmlns:a16="http://schemas.microsoft.com/office/drawing/2014/main" id="{1307B284-DDB0-43DC-AAC1-5C0C363E3526}"/>
              </a:ext>
            </a:extLst>
          </p:cNvPr>
          <p:cNvSpPr>
            <a:spLocks noGrp="1"/>
          </p:cNvSpPr>
          <p:nvPr>
            <p:ph type="sldNum" sz="quarter" idx="12"/>
          </p:nvPr>
        </p:nvSpPr>
        <p:spPr/>
        <p:txBody>
          <a:bodyPr/>
          <a:lstStyle/>
          <a:p>
            <a:fld id="{E63F6D5D-9733-4D44-9C56-AEFEDD5A4BA7}" type="slidenum">
              <a:rPr lang="en-US" smtClean="0"/>
              <a:pPr/>
              <a:t>23</a:t>
            </a:fld>
            <a:endParaRPr lang="en-US" dirty="0"/>
          </a:p>
        </p:txBody>
      </p:sp>
      <p:pic>
        <p:nvPicPr>
          <p:cNvPr id="5" name="内容占位符 4">
            <a:extLst>
              <a:ext uri="{FF2B5EF4-FFF2-40B4-BE49-F238E27FC236}">
                <a16:creationId xmlns:a16="http://schemas.microsoft.com/office/drawing/2014/main" id="{EC239EC6-F1CB-4394-B050-BAD6B42E8FC2}"/>
              </a:ext>
            </a:extLst>
          </p:cNvPr>
          <p:cNvPicPr>
            <a:picLocks/>
          </p:cNvPicPr>
          <p:nvPr/>
        </p:nvPicPr>
        <p:blipFill>
          <a:blip r:embed="rId2"/>
          <a:stretch>
            <a:fillRect/>
          </a:stretch>
        </p:blipFill>
        <p:spPr>
          <a:xfrm>
            <a:off x="3536373" y="3392684"/>
            <a:ext cx="5334000" cy="2999529"/>
          </a:xfrm>
          <a:prstGeom prst="rect">
            <a:avLst/>
          </a:prstGeom>
        </p:spPr>
      </p:pic>
    </p:spTree>
    <p:extLst>
      <p:ext uri="{BB962C8B-B14F-4D97-AF65-F5344CB8AC3E}">
        <p14:creationId xmlns:p14="http://schemas.microsoft.com/office/powerpoint/2010/main" val="3260401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sz="3200" b="1" dirty="0">
                <a:solidFill>
                  <a:schemeClr val="bg2">
                    <a:lumMod val="90000"/>
                  </a:schemeClr>
                </a:solidFill>
              </a:rPr>
              <a:t>关系数据结构及形式化定义</a:t>
            </a:r>
            <a:endParaRPr lang="en-US" altLang="zh-CN" sz="3200" b="1" dirty="0">
              <a:solidFill>
                <a:schemeClr val="bg2">
                  <a:lumMod val="90000"/>
                </a:schemeClr>
              </a:solidFill>
            </a:endParaRPr>
          </a:p>
          <a:p>
            <a:pPr>
              <a:lnSpc>
                <a:spcPct val="100000"/>
              </a:lnSpc>
            </a:pPr>
            <a:r>
              <a:rPr lang="zh-CN" altLang="en-US" sz="3200" b="1" dirty="0">
                <a:solidFill>
                  <a:srgbClr val="FF0000"/>
                </a:solidFill>
              </a:rPr>
              <a:t>关系操作</a:t>
            </a:r>
          </a:p>
          <a:p>
            <a:pPr>
              <a:lnSpc>
                <a:spcPct val="100000"/>
              </a:lnSpc>
            </a:pPr>
            <a:r>
              <a:rPr lang="zh-CN" altLang="en-US" sz="3200" b="1" dirty="0">
                <a:solidFill>
                  <a:schemeClr val="bg2">
                    <a:lumMod val="90000"/>
                  </a:schemeClr>
                </a:solidFill>
              </a:rPr>
              <a:t>关系的完整性</a:t>
            </a:r>
          </a:p>
          <a:p>
            <a:pPr>
              <a:lnSpc>
                <a:spcPct val="100000"/>
              </a:lnSpc>
            </a:pPr>
            <a:r>
              <a:rPr lang="zh-CN" altLang="en-US" sz="3200" b="1" dirty="0">
                <a:solidFill>
                  <a:schemeClr val="bg2">
                    <a:lumMod val="90000"/>
                  </a:schemeClr>
                </a:solidFill>
              </a:rPr>
              <a:t>关系代数</a:t>
            </a:r>
          </a:p>
          <a:p>
            <a:pPr>
              <a:lnSpc>
                <a:spcPct val="100000"/>
              </a:lnSpc>
            </a:pPr>
            <a:r>
              <a:rPr lang="zh-CN" altLang="en-US" sz="3200" b="1" dirty="0">
                <a:solidFill>
                  <a:schemeClr val="bg2">
                    <a:lumMod val="90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24</a:t>
            </a:fld>
            <a:endParaRPr lang="en-US" dirty="0"/>
          </a:p>
        </p:txBody>
      </p:sp>
    </p:spTree>
    <p:extLst>
      <p:ext uri="{BB962C8B-B14F-4D97-AF65-F5344CB8AC3E}">
        <p14:creationId xmlns:p14="http://schemas.microsoft.com/office/powerpoint/2010/main" val="1494625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2B13A-A0C3-48A0-BDE1-D914B251084B}"/>
              </a:ext>
            </a:extLst>
          </p:cNvPr>
          <p:cNvSpPr>
            <a:spLocks noGrp="1"/>
          </p:cNvSpPr>
          <p:nvPr>
            <p:ph type="title"/>
          </p:nvPr>
        </p:nvSpPr>
        <p:spPr/>
        <p:txBody>
          <a:bodyPr/>
          <a:lstStyle/>
          <a:p>
            <a:r>
              <a:rPr lang="zh-CN" altLang="en-US"/>
              <a:t>关系操作</a:t>
            </a:r>
          </a:p>
        </p:txBody>
      </p:sp>
      <p:sp>
        <p:nvSpPr>
          <p:cNvPr id="4" name="灯片编号占位符 3">
            <a:extLst>
              <a:ext uri="{FF2B5EF4-FFF2-40B4-BE49-F238E27FC236}">
                <a16:creationId xmlns:a16="http://schemas.microsoft.com/office/drawing/2014/main" id="{E8D34714-4944-4CCB-9781-77FB8EC77ADA}"/>
              </a:ext>
            </a:extLst>
          </p:cNvPr>
          <p:cNvSpPr>
            <a:spLocks noGrp="1"/>
          </p:cNvSpPr>
          <p:nvPr>
            <p:ph type="sldNum" sz="quarter" idx="12"/>
          </p:nvPr>
        </p:nvSpPr>
        <p:spPr/>
        <p:txBody>
          <a:bodyPr/>
          <a:lstStyle/>
          <a:p>
            <a:fld id="{E63F6D5D-9733-4D44-9C56-AEFEDD5A4BA7}" type="slidenum">
              <a:rPr lang="en-US" smtClean="0"/>
              <a:pPr/>
              <a:t>25</a:t>
            </a:fld>
            <a:endParaRPr lang="en-US" dirty="0"/>
          </a:p>
        </p:txBody>
      </p:sp>
      <p:sp>
        <p:nvSpPr>
          <p:cNvPr id="6" name="内容占位符 5">
            <a:extLst>
              <a:ext uri="{FF2B5EF4-FFF2-40B4-BE49-F238E27FC236}">
                <a16:creationId xmlns:a16="http://schemas.microsoft.com/office/drawing/2014/main" id="{9F30684D-4B14-44BA-A47F-308ED3364EAD}"/>
              </a:ext>
            </a:extLst>
          </p:cNvPr>
          <p:cNvSpPr>
            <a:spLocks noGrp="1"/>
          </p:cNvSpPr>
          <p:nvPr>
            <p:ph idx="1"/>
          </p:nvPr>
        </p:nvSpPr>
        <p:spPr/>
        <p:txBody>
          <a:bodyPr/>
          <a:lstStyle/>
          <a:p>
            <a:pPr>
              <a:lnSpc>
                <a:spcPct val="120000"/>
              </a:lnSpc>
            </a:pPr>
            <a:r>
              <a:rPr lang="zh-CN" altLang="en-US" sz="2800"/>
              <a:t>关系模型给出了关系操作能力的说明，但不对关系数据库管理系统语言给出具体的语法要求，即不同的关系数据库管理系统可以定义和开发不同的语言来实现这些操作。</a:t>
            </a:r>
            <a:endParaRPr lang="en-US" altLang="zh-CN" sz="2800"/>
          </a:p>
          <a:p>
            <a:pPr>
              <a:lnSpc>
                <a:spcPct val="120000"/>
              </a:lnSpc>
            </a:pPr>
            <a:r>
              <a:rPr lang="zh-CN" altLang="en-US" sz="2800"/>
              <a:t>常用的</a:t>
            </a:r>
            <a:r>
              <a:rPr lang="zh-CN" altLang="en-US" sz="2800">
                <a:solidFill>
                  <a:srgbClr val="FF0000"/>
                </a:solidFill>
              </a:rPr>
              <a:t>关系操作</a:t>
            </a:r>
            <a:endParaRPr lang="en-US" altLang="zh-CN" sz="2800">
              <a:solidFill>
                <a:srgbClr val="FF0000"/>
              </a:solidFill>
            </a:endParaRPr>
          </a:p>
          <a:p>
            <a:pPr lvl="1" algn="just">
              <a:lnSpc>
                <a:spcPct val="120000"/>
              </a:lnSpc>
              <a:spcBef>
                <a:spcPct val="0"/>
              </a:spcBef>
            </a:pPr>
            <a:r>
              <a:rPr lang="zh-CN" altLang="en-US" b="1" u="sng">
                <a:solidFill>
                  <a:srgbClr val="3333CC"/>
                </a:solidFill>
              </a:rPr>
              <a:t>查询操作</a:t>
            </a:r>
            <a:r>
              <a:rPr lang="zh-CN" altLang="en-US"/>
              <a:t>：选择、投影、连接、除、并、差、交、笛卡儿积</a:t>
            </a:r>
            <a:endParaRPr lang="en-US" altLang="zh-CN"/>
          </a:p>
          <a:p>
            <a:pPr lvl="2" algn="just">
              <a:lnSpc>
                <a:spcPct val="120000"/>
              </a:lnSpc>
              <a:spcBef>
                <a:spcPct val="0"/>
              </a:spcBef>
              <a:buSzPct val="87000"/>
            </a:pPr>
            <a:r>
              <a:rPr lang="zh-CN" altLang="en-US">
                <a:solidFill>
                  <a:srgbClr val="FF0000"/>
                </a:solidFill>
              </a:rPr>
              <a:t>选择、投影、并、差、笛卡儿积是</a:t>
            </a:r>
            <a:r>
              <a:rPr lang="en-US" altLang="zh-CN">
                <a:solidFill>
                  <a:srgbClr val="FF0000"/>
                </a:solidFill>
              </a:rPr>
              <a:t>5</a:t>
            </a:r>
            <a:r>
              <a:rPr lang="zh-CN" altLang="en-US">
                <a:solidFill>
                  <a:srgbClr val="FF0000"/>
                </a:solidFill>
              </a:rPr>
              <a:t>种基本操作</a:t>
            </a:r>
          </a:p>
          <a:p>
            <a:pPr lvl="1" algn="just">
              <a:lnSpc>
                <a:spcPct val="120000"/>
              </a:lnSpc>
              <a:spcBef>
                <a:spcPct val="0"/>
              </a:spcBef>
            </a:pPr>
            <a:r>
              <a:rPr lang="zh-CN" altLang="en-US" b="1" u="sng">
                <a:solidFill>
                  <a:srgbClr val="3333CC"/>
                </a:solidFill>
              </a:rPr>
              <a:t>数据更新</a:t>
            </a:r>
            <a:r>
              <a:rPr lang="zh-CN" altLang="en-US"/>
              <a:t>：插入、删除、修改</a:t>
            </a:r>
            <a:endParaRPr lang="en-US" altLang="zh-CN"/>
          </a:p>
          <a:p>
            <a:pPr algn="just">
              <a:lnSpc>
                <a:spcPct val="120000"/>
              </a:lnSpc>
              <a:spcBef>
                <a:spcPct val="0"/>
              </a:spcBef>
            </a:pPr>
            <a:r>
              <a:rPr lang="zh-CN" altLang="en-US" sz="2800"/>
              <a:t>关系操作的特点</a:t>
            </a:r>
          </a:p>
          <a:p>
            <a:pPr lvl="1" algn="just">
              <a:lnSpc>
                <a:spcPct val="120000"/>
              </a:lnSpc>
              <a:spcBef>
                <a:spcPct val="0"/>
              </a:spcBef>
            </a:pPr>
            <a:r>
              <a:rPr lang="zh-CN" altLang="en-US">
                <a:solidFill>
                  <a:srgbClr val="FF0000"/>
                </a:solidFill>
              </a:rPr>
              <a:t>集合操作方式</a:t>
            </a:r>
            <a:r>
              <a:rPr lang="zh-CN" altLang="en-US"/>
              <a:t>：操作的对象和结果都是集合，</a:t>
            </a:r>
            <a:r>
              <a:rPr lang="zh-CN" altLang="en-US">
                <a:solidFill>
                  <a:srgbClr val="FF0000"/>
                </a:solidFill>
              </a:rPr>
              <a:t>一次一集合</a:t>
            </a:r>
            <a:r>
              <a:rPr lang="zh-CN" altLang="en-US"/>
              <a:t>的方式</a:t>
            </a:r>
          </a:p>
        </p:txBody>
      </p:sp>
    </p:spTree>
    <p:extLst>
      <p:ext uri="{BB962C8B-B14F-4D97-AF65-F5344CB8AC3E}">
        <p14:creationId xmlns:p14="http://schemas.microsoft.com/office/powerpoint/2010/main" val="196317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69A49-C9AD-468D-BAA7-7E0A0B1AE0B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8E59D5D-1BE8-408F-A951-58015D2CFF58}"/>
              </a:ext>
            </a:extLst>
          </p:cNvPr>
          <p:cNvSpPr>
            <a:spLocks noGrp="1"/>
          </p:cNvSpPr>
          <p:nvPr>
            <p:ph idx="1"/>
          </p:nvPr>
        </p:nvSpPr>
        <p:spPr/>
        <p:txBody>
          <a:bodyPr/>
          <a:lstStyle/>
          <a:p>
            <a:r>
              <a:rPr lang="zh-CN" altLang="en-US">
                <a:solidFill>
                  <a:srgbClr val="FF0000"/>
                </a:solidFill>
              </a:rPr>
              <a:t>关系数据库语言分类</a:t>
            </a:r>
          </a:p>
        </p:txBody>
      </p:sp>
      <p:sp>
        <p:nvSpPr>
          <p:cNvPr id="4" name="灯片编号占位符 3">
            <a:extLst>
              <a:ext uri="{FF2B5EF4-FFF2-40B4-BE49-F238E27FC236}">
                <a16:creationId xmlns:a16="http://schemas.microsoft.com/office/drawing/2014/main" id="{AA8982D7-232A-42C4-9D9C-54BF3705BC04}"/>
              </a:ext>
            </a:extLst>
          </p:cNvPr>
          <p:cNvSpPr>
            <a:spLocks noGrp="1"/>
          </p:cNvSpPr>
          <p:nvPr>
            <p:ph type="sldNum" sz="quarter" idx="12"/>
          </p:nvPr>
        </p:nvSpPr>
        <p:spPr/>
        <p:txBody>
          <a:bodyPr/>
          <a:lstStyle/>
          <a:p>
            <a:fld id="{E63F6D5D-9733-4D44-9C56-AEFEDD5A4BA7}" type="slidenum">
              <a:rPr lang="en-US" smtClean="0"/>
              <a:pPr/>
              <a:t>26</a:t>
            </a:fld>
            <a:endParaRPr lang="en-US" dirty="0"/>
          </a:p>
        </p:txBody>
      </p:sp>
      <p:graphicFrame>
        <p:nvGraphicFramePr>
          <p:cNvPr id="6" name="表格 5">
            <a:extLst>
              <a:ext uri="{FF2B5EF4-FFF2-40B4-BE49-F238E27FC236}">
                <a16:creationId xmlns:a16="http://schemas.microsoft.com/office/drawing/2014/main" id="{DBEDD26E-FAB5-4876-B628-511B14FD12E4}"/>
              </a:ext>
            </a:extLst>
          </p:cNvPr>
          <p:cNvGraphicFramePr>
            <a:graphicFrameLocks noGrp="1"/>
          </p:cNvGraphicFramePr>
          <p:nvPr>
            <p:extLst>
              <p:ext uri="{D42A27DB-BD31-4B8C-83A1-F6EECF244321}">
                <p14:modId xmlns:p14="http://schemas.microsoft.com/office/powerpoint/2010/main" val="848137875"/>
              </p:ext>
            </p:extLst>
          </p:nvPr>
        </p:nvGraphicFramePr>
        <p:xfrm>
          <a:off x="990600" y="2165216"/>
          <a:ext cx="9982200" cy="2956560"/>
        </p:xfrm>
        <a:graphic>
          <a:graphicData uri="http://schemas.openxmlformats.org/drawingml/2006/table">
            <a:tbl>
              <a:tblPr firstRow="1" bandRow="1">
                <a:tableStyleId>{8A107856-5554-42FB-B03E-39F5DBC370BA}</a:tableStyleId>
              </a:tblPr>
              <a:tblGrid>
                <a:gridCol w="2971800">
                  <a:extLst>
                    <a:ext uri="{9D8B030D-6E8A-4147-A177-3AD203B41FA5}">
                      <a16:colId xmlns:a16="http://schemas.microsoft.com/office/drawing/2014/main" val="2733765510"/>
                    </a:ext>
                  </a:extLst>
                </a:gridCol>
                <a:gridCol w="3886200">
                  <a:extLst>
                    <a:ext uri="{9D8B030D-6E8A-4147-A177-3AD203B41FA5}">
                      <a16:colId xmlns:a16="http://schemas.microsoft.com/office/drawing/2014/main" val="2107889219"/>
                    </a:ext>
                  </a:extLst>
                </a:gridCol>
                <a:gridCol w="3124200">
                  <a:extLst>
                    <a:ext uri="{9D8B030D-6E8A-4147-A177-3AD203B41FA5}">
                      <a16:colId xmlns:a16="http://schemas.microsoft.com/office/drawing/2014/main" val="2688278864"/>
                    </a:ext>
                  </a:extLst>
                </a:gridCol>
              </a:tblGrid>
              <a:tr h="370840">
                <a:tc>
                  <a:txBody>
                    <a:bodyPr/>
                    <a:lstStyle/>
                    <a:p>
                      <a:r>
                        <a:rPr lang="zh-CN" altLang="en-US" sz="2000">
                          <a:solidFill>
                            <a:srgbClr val="0000FF"/>
                          </a:solidFill>
                          <a:latin typeface="微软雅黑" panose="020B0503020204020204" pitchFamily="34" charset="-122"/>
                          <a:ea typeface="微软雅黑" panose="020B0503020204020204" pitchFamily="34" charset="-122"/>
                        </a:rPr>
                        <a:t>关系代数语言</a:t>
                      </a:r>
                    </a:p>
                  </a:txBody>
                  <a:tcPr/>
                </a:tc>
                <a:tc>
                  <a:txBody>
                    <a:bodyPr/>
                    <a:lstStyle/>
                    <a:p>
                      <a:r>
                        <a:rPr lang="zh-CN" altLang="en-US" sz="2000">
                          <a:solidFill>
                            <a:srgbClr val="0000FF"/>
                          </a:solidFill>
                          <a:latin typeface="微软雅黑" panose="020B0503020204020204" pitchFamily="34" charset="-122"/>
                          <a:ea typeface="微软雅黑" panose="020B0503020204020204" pitchFamily="34" charset="-122"/>
                        </a:rPr>
                        <a:t>关系演算语言</a:t>
                      </a:r>
                    </a:p>
                  </a:txBody>
                  <a:tcPr/>
                </a:tc>
                <a:tc>
                  <a:txBody>
                    <a:bodyPr/>
                    <a:lstStyle/>
                    <a:p>
                      <a:r>
                        <a:rPr lang="zh-CN" altLang="en-US" sz="2000">
                          <a:solidFill>
                            <a:srgbClr val="0000FF"/>
                          </a:solidFill>
                          <a:latin typeface="微软雅黑" panose="020B0503020204020204" pitchFamily="34" charset="-122"/>
                          <a:ea typeface="微软雅黑" panose="020B0503020204020204" pitchFamily="34" charset="-122"/>
                        </a:rPr>
                        <a:t>具有关系代数和关系演算双重特点的语言</a:t>
                      </a:r>
                    </a:p>
                  </a:txBody>
                  <a:tcPr/>
                </a:tc>
                <a:extLst>
                  <a:ext uri="{0D108BD9-81ED-4DB2-BD59-A6C34878D82A}">
                    <a16:rowId xmlns:a16="http://schemas.microsoft.com/office/drawing/2014/main" val="2819285836"/>
                  </a:ext>
                </a:extLst>
              </a:tr>
              <a:tr h="370840">
                <a:tc>
                  <a:txBody>
                    <a:bodyPr/>
                    <a:lstStyle/>
                    <a:p>
                      <a:pPr marL="176213" indent="-176213">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用关系代数表达查询要求</a:t>
                      </a:r>
                      <a:endParaRPr lang="en-US" altLang="zh-CN" sz="1800">
                        <a:latin typeface="微软雅黑" panose="020B0503020204020204" pitchFamily="34" charset="-122"/>
                        <a:ea typeface="微软雅黑" panose="020B0503020204020204" pitchFamily="34" charset="-122"/>
                      </a:endParaRPr>
                    </a:p>
                    <a:p>
                      <a:pPr marL="176213" indent="-176213">
                        <a:buFont typeface="Arial" panose="020B0604020202020204" pitchFamily="34" charset="0"/>
                        <a:buChar char="•"/>
                      </a:pPr>
                      <a:endParaRPr lang="en-US" altLang="zh-CN" sz="800">
                        <a:latin typeface="微软雅黑" panose="020B0503020204020204" pitchFamily="34" charset="-122"/>
                        <a:ea typeface="微软雅黑" panose="020B0503020204020204" pitchFamily="34" charset="-122"/>
                      </a:endParaRPr>
                    </a:p>
                    <a:p>
                      <a:pPr marL="176213" indent="-176213">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代表：</a:t>
                      </a:r>
                      <a:r>
                        <a:rPr lang="en-US" altLang="zh-CN" sz="1800">
                          <a:latin typeface="微软雅黑" panose="020B0503020204020204" pitchFamily="34" charset="-122"/>
                          <a:ea typeface="微软雅黑" panose="020B0503020204020204" pitchFamily="34" charset="-122"/>
                        </a:rPr>
                        <a:t>ISBL</a:t>
                      </a:r>
                      <a:endParaRPr lang="zh-CN" altLang="en-US" sz="1800">
                        <a:latin typeface="微软雅黑" panose="020B0503020204020204" pitchFamily="34" charset="-122"/>
                        <a:ea typeface="微软雅黑" panose="020B0503020204020204" pitchFamily="34" charset="-122"/>
                      </a:endParaRPr>
                    </a:p>
                  </a:txBody>
                  <a:tcPr/>
                </a:tc>
                <a:tc>
                  <a:txBody>
                    <a:bodyPr/>
                    <a:lstStyle/>
                    <a:p>
                      <a:pPr marL="176213" marR="0" lvl="0" indent="-176213" algn="l" defTabSz="5143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用谓词来表达查询要求</a:t>
                      </a:r>
                      <a:endParaRPr kumimoji="0"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176213" marR="0" lvl="0" indent="-176213" algn="l" defTabSz="51435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CN" sz="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5143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元组关系演算语言：</a:t>
                      </a:r>
                    </a:p>
                    <a:p>
                      <a:pPr marL="446088" marR="0" lvl="0" indent="-176213" algn="l" defTabSz="5143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谓词变元的基本对象是元组变量</a:t>
                      </a:r>
                    </a:p>
                    <a:p>
                      <a:pPr marL="446088" marR="0" lvl="0" indent="-176213" algn="l" defTabSz="5143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代表：</a:t>
                      </a:r>
                      <a:r>
                        <a:rPr kumimoji="0"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APLHA, QUEL</a:t>
                      </a:r>
                    </a:p>
                    <a:p>
                      <a:pPr marL="0" marR="0" lvl="0" indent="0" algn="l" defTabSz="51435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altLang="zh-CN" sz="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5143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域关系演算语言：    </a:t>
                      </a:r>
                    </a:p>
                    <a:p>
                      <a:pPr marL="446088" marR="0" lvl="0" indent="-176213" algn="l" defTabSz="5143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谓词变元的基本对象是域变量</a:t>
                      </a:r>
                    </a:p>
                    <a:p>
                      <a:pPr marL="446088" marR="0" lvl="0" indent="-176213" algn="l" defTabSz="5143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代表：</a:t>
                      </a:r>
                      <a:r>
                        <a:rPr kumimoji="0"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QBE</a:t>
                      </a: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tc>
                <a:tc>
                  <a:txBody>
                    <a:bodyPr/>
                    <a:lstStyle/>
                    <a:p>
                      <a:pPr marL="176213" marR="0" lvl="0" indent="-176213" algn="l" defTabSz="5143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代表：</a:t>
                      </a:r>
                      <a:r>
                        <a:rPr kumimoji="0"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SQL</a:t>
                      </a: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3369343411"/>
                  </a:ext>
                </a:extLst>
              </a:tr>
            </a:tbl>
          </a:graphicData>
        </a:graphic>
      </p:graphicFrame>
      <p:sp>
        <p:nvSpPr>
          <p:cNvPr id="7" name="TextBox 5">
            <a:extLst>
              <a:ext uri="{FF2B5EF4-FFF2-40B4-BE49-F238E27FC236}">
                <a16:creationId xmlns:a16="http://schemas.microsoft.com/office/drawing/2014/main" id="{D7AB0652-BA28-4B32-9299-92411F58D0AE}"/>
              </a:ext>
            </a:extLst>
          </p:cNvPr>
          <p:cNvSpPr txBox="1"/>
          <p:nvPr/>
        </p:nvSpPr>
        <p:spPr>
          <a:xfrm>
            <a:off x="990600" y="5247843"/>
            <a:ext cx="9677400" cy="581057"/>
          </a:xfrm>
          <a:prstGeom prst="rect">
            <a:avLst/>
          </a:prstGeom>
          <a:noFill/>
        </p:spPr>
        <p:txBody>
          <a:bodyPr vert="horz" wrap="square" rtlCol="0" anchor="t" anchorCtr="0">
            <a:spAutoFit/>
          </a:bodyPr>
          <a:lstStyle/>
          <a:p>
            <a:pPr algn="ct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关系代数、元组关系演算、域关系演算、</a:t>
            </a:r>
            <a:r>
              <a:rPr lang="en-US" altLang="zh-CN" sz="2400" b="1" dirty="0">
                <a:solidFill>
                  <a:srgbClr val="FF0000"/>
                </a:solidFill>
                <a:latin typeface="微软雅黑" panose="020B0503020204020204" pitchFamily="34" charset="-122"/>
                <a:ea typeface="微软雅黑" panose="020B0503020204020204" pitchFamily="34" charset="-122"/>
              </a:rPr>
              <a:t>SQL</a:t>
            </a:r>
            <a:r>
              <a:rPr lang="zh-CN" altLang="en-US" sz="2400" b="1" dirty="0">
                <a:solidFill>
                  <a:srgbClr val="FF0000"/>
                </a:solidFill>
                <a:latin typeface="微软雅黑" panose="020B0503020204020204" pitchFamily="34" charset="-122"/>
                <a:ea typeface="微软雅黑" panose="020B0503020204020204" pitchFamily="34" charset="-122"/>
              </a:rPr>
              <a:t>的表达</a:t>
            </a:r>
            <a:r>
              <a:rPr lang="zh-CN" altLang="en-US" sz="2400" b="1">
                <a:solidFill>
                  <a:srgbClr val="FF0000"/>
                </a:solidFill>
                <a:latin typeface="微软雅黑" panose="020B0503020204020204" pitchFamily="34" charset="-122"/>
                <a:ea typeface="微软雅黑" panose="020B0503020204020204" pitchFamily="34" charset="-122"/>
              </a:rPr>
              <a:t>能力等价</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9782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sz="3200" b="1" dirty="0">
                <a:solidFill>
                  <a:schemeClr val="bg2">
                    <a:lumMod val="90000"/>
                  </a:schemeClr>
                </a:solidFill>
              </a:rPr>
              <a:t>关系数据结构及形式化定义</a:t>
            </a:r>
            <a:endParaRPr lang="en-US" altLang="zh-CN" sz="3200" b="1" dirty="0">
              <a:solidFill>
                <a:schemeClr val="bg2">
                  <a:lumMod val="90000"/>
                </a:schemeClr>
              </a:solidFill>
            </a:endParaRPr>
          </a:p>
          <a:p>
            <a:pPr>
              <a:lnSpc>
                <a:spcPct val="100000"/>
              </a:lnSpc>
            </a:pPr>
            <a:r>
              <a:rPr lang="zh-CN" altLang="en-US" sz="3200" b="1" dirty="0">
                <a:solidFill>
                  <a:schemeClr val="bg2">
                    <a:lumMod val="90000"/>
                  </a:schemeClr>
                </a:solidFill>
              </a:rPr>
              <a:t>关系操作</a:t>
            </a:r>
          </a:p>
          <a:p>
            <a:pPr>
              <a:lnSpc>
                <a:spcPct val="100000"/>
              </a:lnSpc>
            </a:pPr>
            <a:r>
              <a:rPr lang="zh-CN" altLang="en-US" sz="3200" b="1" dirty="0">
                <a:solidFill>
                  <a:srgbClr val="FF0000"/>
                </a:solidFill>
              </a:rPr>
              <a:t>关系的完整性</a:t>
            </a:r>
          </a:p>
          <a:p>
            <a:pPr>
              <a:lnSpc>
                <a:spcPct val="100000"/>
              </a:lnSpc>
            </a:pPr>
            <a:r>
              <a:rPr lang="zh-CN" altLang="en-US" sz="3200" b="1" dirty="0">
                <a:solidFill>
                  <a:schemeClr val="bg2">
                    <a:lumMod val="90000"/>
                  </a:schemeClr>
                </a:solidFill>
              </a:rPr>
              <a:t>关系代数</a:t>
            </a:r>
          </a:p>
          <a:p>
            <a:pPr>
              <a:lnSpc>
                <a:spcPct val="100000"/>
              </a:lnSpc>
            </a:pPr>
            <a:r>
              <a:rPr lang="zh-CN" altLang="en-US" sz="3200" b="1" dirty="0">
                <a:solidFill>
                  <a:schemeClr val="bg2">
                    <a:lumMod val="90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27</a:t>
            </a:fld>
            <a:endParaRPr lang="en-US" dirty="0"/>
          </a:p>
        </p:txBody>
      </p:sp>
    </p:spTree>
    <p:extLst>
      <p:ext uri="{BB962C8B-B14F-4D97-AF65-F5344CB8AC3E}">
        <p14:creationId xmlns:p14="http://schemas.microsoft.com/office/powerpoint/2010/main" val="748473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E7A2B-9D3E-44DB-84FE-27E2FD9A817E}"/>
              </a:ext>
            </a:extLst>
          </p:cNvPr>
          <p:cNvSpPr>
            <a:spLocks noGrp="1"/>
          </p:cNvSpPr>
          <p:nvPr>
            <p:ph type="title"/>
          </p:nvPr>
        </p:nvSpPr>
        <p:spPr/>
        <p:txBody>
          <a:bodyPr/>
          <a:lstStyle/>
          <a:p>
            <a:r>
              <a:rPr lang="zh-CN" altLang="en-US"/>
              <a:t>关系的三类完整性约束</a:t>
            </a:r>
          </a:p>
        </p:txBody>
      </p:sp>
      <p:sp>
        <p:nvSpPr>
          <p:cNvPr id="3" name="内容占位符 2">
            <a:extLst>
              <a:ext uri="{FF2B5EF4-FFF2-40B4-BE49-F238E27FC236}">
                <a16:creationId xmlns:a16="http://schemas.microsoft.com/office/drawing/2014/main" id="{68599EF6-25B0-4404-B023-FF5CCC51BC80}"/>
              </a:ext>
            </a:extLst>
          </p:cNvPr>
          <p:cNvSpPr>
            <a:spLocks noGrp="1"/>
          </p:cNvSpPr>
          <p:nvPr>
            <p:ph idx="1"/>
          </p:nvPr>
        </p:nvSpPr>
        <p:spPr/>
        <p:txBody>
          <a:bodyPr/>
          <a:lstStyle/>
          <a:p>
            <a:r>
              <a:rPr lang="zh-CN" altLang="en-US"/>
              <a:t>关系模型的完整性规则是</a:t>
            </a:r>
            <a:r>
              <a:rPr lang="zh-CN" altLang="en-US">
                <a:solidFill>
                  <a:srgbClr val="FF0000"/>
                </a:solidFill>
              </a:rPr>
              <a:t>对关系的某种约束条件</a:t>
            </a:r>
          </a:p>
          <a:p>
            <a:pPr lvl="1"/>
            <a:r>
              <a:rPr lang="zh-CN" altLang="en-US"/>
              <a:t>这些约束是现实世界的要求。任何关系在任何时刻都要满足这些语义约束</a:t>
            </a:r>
            <a:endParaRPr lang="en-US" altLang="zh-CN"/>
          </a:p>
          <a:p>
            <a:pPr lvl="1"/>
            <a:endParaRPr lang="zh-CN" altLang="en-US" sz="800"/>
          </a:p>
          <a:p>
            <a:r>
              <a:rPr lang="zh-CN" altLang="en-US"/>
              <a:t>关系模型中三类完整性约束</a:t>
            </a:r>
            <a:r>
              <a:rPr lang="en-US" altLang="zh-CN"/>
              <a:t>(constraint)</a:t>
            </a:r>
            <a:endParaRPr lang="zh-CN" altLang="en-US"/>
          </a:p>
          <a:p>
            <a:pPr lvl="1"/>
            <a:r>
              <a:rPr lang="zh-CN" altLang="en-US">
                <a:solidFill>
                  <a:srgbClr val="FF0000"/>
                </a:solidFill>
              </a:rPr>
              <a:t>实体完整性</a:t>
            </a:r>
            <a:r>
              <a:rPr lang="zh-CN" altLang="en-US"/>
              <a:t>和</a:t>
            </a:r>
            <a:r>
              <a:rPr lang="zh-CN" altLang="en-US">
                <a:solidFill>
                  <a:srgbClr val="FF0000"/>
                </a:solidFill>
              </a:rPr>
              <a:t>参照完整性</a:t>
            </a:r>
          </a:p>
          <a:p>
            <a:pPr lvl="2"/>
            <a:r>
              <a:rPr lang="zh-CN" altLang="en-US"/>
              <a:t>关系模型必须满足的完整性约束条件称为</a:t>
            </a:r>
            <a:r>
              <a:rPr lang="zh-CN" altLang="en-US">
                <a:solidFill>
                  <a:srgbClr val="FF0000"/>
                </a:solidFill>
              </a:rPr>
              <a:t>关系的两个不变性</a:t>
            </a:r>
            <a:r>
              <a:rPr lang="zh-CN" altLang="en-US"/>
              <a:t>，应该由</a:t>
            </a:r>
            <a:r>
              <a:rPr lang="zh-CN" altLang="en-US">
                <a:solidFill>
                  <a:srgbClr val="FF0000"/>
                </a:solidFill>
              </a:rPr>
              <a:t>关系系统自动支持</a:t>
            </a:r>
            <a:endParaRPr lang="en-US" altLang="zh-CN">
              <a:solidFill>
                <a:srgbClr val="FF0000"/>
              </a:solidFill>
            </a:endParaRPr>
          </a:p>
          <a:p>
            <a:pPr lvl="2"/>
            <a:endParaRPr lang="zh-CN" altLang="en-US" sz="800">
              <a:solidFill>
                <a:srgbClr val="FF0000"/>
              </a:solidFill>
            </a:endParaRPr>
          </a:p>
          <a:p>
            <a:pPr lvl="1"/>
            <a:r>
              <a:rPr lang="zh-CN" altLang="en-US">
                <a:solidFill>
                  <a:srgbClr val="FF0000"/>
                </a:solidFill>
              </a:rPr>
              <a:t>用户定义的完整性</a:t>
            </a:r>
          </a:p>
          <a:p>
            <a:pPr lvl="2"/>
            <a:r>
              <a:rPr lang="zh-CN" altLang="en-US"/>
              <a:t>应用领域需要遵循的约束条件，体现了</a:t>
            </a:r>
            <a:r>
              <a:rPr lang="zh-CN" altLang="en-US">
                <a:solidFill>
                  <a:srgbClr val="FF0000"/>
                </a:solidFill>
              </a:rPr>
              <a:t>具体领域中的语义约束</a:t>
            </a:r>
          </a:p>
        </p:txBody>
      </p:sp>
      <p:sp>
        <p:nvSpPr>
          <p:cNvPr id="4" name="灯片编号占位符 3">
            <a:extLst>
              <a:ext uri="{FF2B5EF4-FFF2-40B4-BE49-F238E27FC236}">
                <a16:creationId xmlns:a16="http://schemas.microsoft.com/office/drawing/2014/main" id="{618F2416-087B-46FD-8E6B-6914EFE00EAD}"/>
              </a:ext>
            </a:extLst>
          </p:cNvPr>
          <p:cNvSpPr>
            <a:spLocks noGrp="1"/>
          </p:cNvSpPr>
          <p:nvPr>
            <p:ph type="sldNum" sz="quarter" idx="12"/>
          </p:nvPr>
        </p:nvSpPr>
        <p:spPr/>
        <p:txBody>
          <a:bodyPr/>
          <a:lstStyle/>
          <a:p>
            <a:fld id="{E63F6D5D-9733-4D44-9C56-AEFEDD5A4BA7}" type="slidenum">
              <a:rPr lang="en-US" smtClean="0"/>
              <a:pPr/>
              <a:t>28</a:t>
            </a:fld>
            <a:endParaRPr lang="en-US" dirty="0"/>
          </a:p>
        </p:txBody>
      </p:sp>
    </p:spTree>
    <p:extLst>
      <p:ext uri="{BB962C8B-B14F-4D97-AF65-F5344CB8AC3E}">
        <p14:creationId xmlns:p14="http://schemas.microsoft.com/office/powerpoint/2010/main" val="1163443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rgbClr val="FF0000"/>
                </a:solidFill>
              </a:rPr>
              <a:t>关系数据结构及形式化定义</a:t>
            </a:r>
            <a:endParaRPr lang="en-US" altLang="zh-CN" b="1" dirty="0">
              <a:solidFill>
                <a:srgbClr val="FF0000"/>
              </a:solidFill>
            </a:endParaRPr>
          </a:p>
          <a:p>
            <a:pPr>
              <a:lnSpc>
                <a:spcPct val="100000"/>
              </a:lnSpc>
            </a:pPr>
            <a:r>
              <a:rPr lang="zh-CN" altLang="en-US" b="1" dirty="0">
                <a:solidFill>
                  <a:schemeClr val="bg2">
                    <a:lumMod val="90000"/>
                  </a:schemeClr>
                </a:solidFill>
              </a:rPr>
              <a:t>关系操作</a:t>
            </a:r>
          </a:p>
          <a:p>
            <a:pPr>
              <a:lnSpc>
                <a:spcPct val="100000"/>
              </a:lnSpc>
            </a:pPr>
            <a:r>
              <a:rPr lang="zh-CN" altLang="en-US" b="1" dirty="0">
                <a:solidFill>
                  <a:schemeClr val="bg2">
                    <a:lumMod val="90000"/>
                  </a:schemeClr>
                </a:solidFill>
              </a:rPr>
              <a:t>关系的完整性</a:t>
            </a:r>
          </a:p>
          <a:p>
            <a:pPr>
              <a:lnSpc>
                <a:spcPct val="100000"/>
              </a:lnSpc>
            </a:pPr>
            <a:r>
              <a:rPr lang="zh-CN" altLang="en-US" b="1" dirty="0">
                <a:solidFill>
                  <a:schemeClr val="bg2">
                    <a:lumMod val="90000"/>
                  </a:schemeClr>
                </a:solidFill>
              </a:rPr>
              <a:t>关系代数</a:t>
            </a:r>
          </a:p>
          <a:p>
            <a:pPr>
              <a:lnSpc>
                <a:spcPct val="100000"/>
              </a:lnSpc>
            </a:pPr>
            <a:r>
              <a:rPr lang="zh-CN" altLang="en-US" b="1" dirty="0">
                <a:solidFill>
                  <a:schemeClr val="bg2">
                    <a:lumMod val="90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a:t>
            </a:fld>
            <a:endParaRPr lang="en-US" dirty="0"/>
          </a:p>
        </p:txBody>
      </p:sp>
    </p:spTree>
    <p:extLst>
      <p:ext uri="{BB962C8B-B14F-4D97-AF65-F5344CB8AC3E}">
        <p14:creationId xmlns:p14="http://schemas.microsoft.com/office/powerpoint/2010/main" val="417242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B89B7-B057-41A7-B2CE-88758E318513}"/>
              </a:ext>
            </a:extLst>
          </p:cNvPr>
          <p:cNvSpPr>
            <a:spLocks noGrp="1"/>
          </p:cNvSpPr>
          <p:nvPr>
            <p:ph type="title"/>
          </p:nvPr>
        </p:nvSpPr>
        <p:spPr/>
        <p:txBody>
          <a:bodyPr/>
          <a:lstStyle/>
          <a:p>
            <a:r>
              <a:rPr lang="zh-CN" altLang="en-US"/>
              <a:t>实体完整性</a:t>
            </a:r>
          </a:p>
        </p:txBody>
      </p:sp>
      <p:sp>
        <p:nvSpPr>
          <p:cNvPr id="3" name="内容占位符 2">
            <a:extLst>
              <a:ext uri="{FF2B5EF4-FFF2-40B4-BE49-F238E27FC236}">
                <a16:creationId xmlns:a16="http://schemas.microsoft.com/office/drawing/2014/main" id="{98A1AD2E-99A2-43EB-AC09-B162484A9C97}"/>
              </a:ext>
            </a:extLst>
          </p:cNvPr>
          <p:cNvSpPr>
            <a:spLocks noGrp="1"/>
          </p:cNvSpPr>
          <p:nvPr>
            <p:ph idx="1"/>
          </p:nvPr>
        </p:nvSpPr>
        <p:spPr/>
        <p:txBody>
          <a:bodyPr/>
          <a:lstStyle/>
          <a:p>
            <a:r>
              <a:rPr lang="zh-CN" altLang="en-US">
                <a:solidFill>
                  <a:srgbClr val="FF0000"/>
                </a:solidFill>
              </a:rPr>
              <a:t>实体完整性规则</a:t>
            </a:r>
          </a:p>
          <a:p>
            <a:pPr lvl="1"/>
            <a:r>
              <a:rPr lang="zh-CN" altLang="en-US"/>
              <a:t>若属性</a:t>
            </a:r>
            <a:r>
              <a:rPr lang="en-US" altLang="zh-CN"/>
              <a:t>A</a:t>
            </a:r>
            <a:r>
              <a:rPr lang="zh-CN" altLang="en-US"/>
              <a:t>是基本关系</a:t>
            </a:r>
            <a:r>
              <a:rPr lang="en-US" altLang="zh-CN"/>
              <a:t>R</a:t>
            </a:r>
            <a:r>
              <a:rPr lang="zh-CN" altLang="en-US"/>
              <a:t>的</a:t>
            </a:r>
            <a:r>
              <a:rPr lang="zh-CN" altLang="en-US">
                <a:solidFill>
                  <a:srgbClr val="FF0000"/>
                </a:solidFill>
              </a:rPr>
              <a:t>主属性</a:t>
            </a:r>
            <a:r>
              <a:rPr lang="zh-CN" altLang="en-US"/>
              <a:t>，则属性</a:t>
            </a:r>
            <a:r>
              <a:rPr lang="en-US" altLang="zh-CN"/>
              <a:t>A</a:t>
            </a:r>
            <a:r>
              <a:rPr lang="zh-CN" altLang="en-US">
                <a:solidFill>
                  <a:srgbClr val="FF0000"/>
                </a:solidFill>
              </a:rPr>
              <a:t>不能取空值</a:t>
            </a:r>
          </a:p>
          <a:p>
            <a:pPr lvl="1"/>
            <a:r>
              <a:rPr lang="zh-CN" altLang="en-US">
                <a:solidFill>
                  <a:srgbClr val="FF0000"/>
                </a:solidFill>
              </a:rPr>
              <a:t>空值</a:t>
            </a:r>
            <a:r>
              <a:rPr lang="en-US" altLang="zh-CN">
                <a:solidFill>
                  <a:srgbClr val="FF0000"/>
                </a:solidFill>
              </a:rPr>
              <a:t>(Null)</a:t>
            </a:r>
            <a:r>
              <a:rPr lang="zh-CN" altLang="en-US"/>
              <a:t>就是“</a:t>
            </a:r>
            <a:r>
              <a:rPr lang="zh-CN" altLang="en-US">
                <a:solidFill>
                  <a:srgbClr val="FF0000"/>
                </a:solidFill>
              </a:rPr>
              <a:t>不知道</a:t>
            </a:r>
            <a:r>
              <a:rPr lang="zh-CN" altLang="en-US"/>
              <a:t>”或“</a:t>
            </a:r>
            <a:r>
              <a:rPr lang="zh-CN" altLang="en-US">
                <a:solidFill>
                  <a:srgbClr val="FF0000"/>
                </a:solidFill>
              </a:rPr>
              <a:t>不存在</a:t>
            </a:r>
            <a:r>
              <a:rPr lang="zh-CN" altLang="en-US"/>
              <a:t>”或“</a:t>
            </a:r>
            <a:r>
              <a:rPr lang="zh-CN" altLang="en-US">
                <a:solidFill>
                  <a:srgbClr val="FF0000"/>
                </a:solidFill>
              </a:rPr>
              <a:t>无意义</a:t>
            </a:r>
            <a:r>
              <a:rPr lang="zh-CN" altLang="en-US"/>
              <a:t>”的值</a:t>
            </a:r>
          </a:p>
          <a:p>
            <a:endParaRPr lang="zh-CN" altLang="en-US" sz="1200"/>
          </a:p>
          <a:p>
            <a:r>
              <a:rPr lang="zh-CN" altLang="en-US">
                <a:solidFill>
                  <a:srgbClr val="FF0000"/>
                </a:solidFill>
              </a:rPr>
              <a:t>示例：</a:t>
            </a:r>
          </a:p>
          <a:p>
            <a:pPr lvl="1"/>
            <a:r>
              <a:rPr lang="zh-CN" altLang="en-US"/>
              <a:t>学生</a:t>
            </a:r>
            <a:r>
              <a:rPr lang="en-US" altLang="zh-CN"/>
              <a:t>(</a:t>
            </a:r>
            <a:r>
              <a:rPr lang="zh-CN" altLang="en-US" u="sng">
                <a:solidFill>
                  <a:srgbClr val="FF0000"/>
                </a:solidFill>
              </a:rPr>
              <a:t>学号</a:t>
            </a:r>
            <a:r>
              <a:rPr lang="en-US" altLang="zh-CN"/>
              <a:t>,</a:t>
            </a:r>
            <a:r>
              <a:rPr lang="zh-CN" altLang="en-US"/>
              <a:t>姓名</a:t>
            </a:r>
            <a:r>
              <a:rPr lang="en-US" altLang="zh-CN"/>
              <a:t>,</a:t>
            </a:r>
            <a:r>
              <a:rPr lang="zh-CN" altLang="en-US"/>
              <a:t>性别</a:t>
            </a:r>
            <a:r>
              <a:rPr lang="en-US" altLang="zh-CN"/>
              <a:t>,</a:t>
            </a:r>
            <a:r>
              <a:rPr lang="zh-CN" altLang="en-US"/>
              <a:t>专业号</a:t>
            </a:r>
            <a:r>
              <a:rPr lang="en-US" altLang="zh-CN"/>
              <a:t>,</a:t>
            </a:r>
            <a:r>
              <a:rPr lang="zh-CN" altLang="en-US"/>
              <a:t>年龄</a:t>
            </a:r>
            <a:r>
              <a:rPr lang="en-US" altLang="zh-CN"/>
              <a:t>),“</a:t>
            </a:r>
            <a:r>
              <a:rPr lang="zh-CN" altLang="en-US"/>
              <a:t>学号”为主码，不能取空值</a:t>
            </a:r>
          </a:p>
          <a:p>
            <a:pPr lvl="1"/>
            <a:r>
              <a:rPr lang="zh-CN" altLang="en-US"/>
              <a:t>选修</a:t>
            </a:r>
            <a:r>
              <a:rPr lang="en-US" altLang="zh-CN"/>
              <a:t>(</a:t>
            </a:r>
            <a:r>
              <a:rPr lang="zh-CN" altLang="en-US" u="sng">
                <a:solidFill>
                  <a:srgbClr val="FF0000"/>
                </a:solidFill>
              </a:rPr>
              <a:t>学号</a:t>
            </a:r>
            <a:r>
              <a:rPr lang="en-US" altLang="zh-CN" u="sng">
                <a:solidFill>
                  <a:srgbClr val="FF0000"/>
                </a:solidFill>
              </a:rPr>
              <a:t>, </a:t>
            </a:r>
            <a:r>
              <a:rPr lang="zh-CN" altLang="en-US" u="sng">
                <a:solidFill>
                  <a:srgbClr val="FF0000"/>
                </a:solidFill>
              </a:rPr>
              <a:t>课程号</a:t>
            </a:r>
            <a:r>
              <a:rPr lang="en-US" altLang="zh-CN"/>
              <a:t>,</a:t>
            </a:r>
            <a:r>
              <a:rPr lang="zh-CN" altLang="en-US"/>
              <a:t>成绩</a:t>
            </a:r>
            <a:r>
              <a:rPr lang="en-US" altLang="zh-CN"/>
              <a:t>)</a:t>
            </a:r>
          </a:p>
          <a:p>
            <a:pPr lvl="1"/>
            <a:r>
              <a:rPr lang="en-US" altLang="zh-CN"/>
              <a:t>(</a:t>
            </a:r>
            <a:r>
              <a:rPr lang="zh-CN" altLang="en-US"/>
              <a:t>学号，课程号</a:t>
            </a:r>
            <a:r>
              <a:rPr lang="en-US" altLang="zh-CN"/>
              <a:t>)</a:t>
            </a:r>
            <a:r>
              <a:rPr lang="zh-CN" altLang="en-US"/>
              <a:t>为主码，这两个属性都不能取空值</a:t>
            </a:r>
            <a:endParaRPr lang="en-US" altLang="zh-CN"/>
          </a:p>
          <a:p>
            <a:pPr lvl="2"/>
            <a:r>
              <a:rPr lang="zh-CN" altLang="en-US"/>
              <a:t>学号为主属性；课程号为主属性</a:t>
            </a:r>
          </a:p>
        </p:txBody>
      </p:sp>
      <p:sp>
        <p:nvSpPr>
          <p:cNvPr id="4" name="灯片编号占位符 3">
            <a:extLst>
              <a:ext uri="{FF2B5EF4-FFF2-40B4-BE49-F238E27FC236}">
                <a16:creationId xmlns:a16="http://schemas.microsoft.com/office/drawing/2014/main" id="{5F99723E-5E6B-46FB-9051-D1D044603224}"/>
              </a:ext>
            </a:extLst>
          </p:cNvPr>
          <p:cNvSpPr>
            <a:spLocks noGrp="1"/>
          </p:cNvSpPr>
          <p:nvPr>
            <p:ph type="sldNum" sz="quarter" idx="12"/>
          </p:nvPr>
        </p:nvSpPr>
        <p:spPr/>
        <p:txBody>
          <a:bodyPr/>
          <a:lstStyle/>
          <a:p>
            <a:fld id="{E63F6D5D-9733-4D44-9C56-AEFEDD5A4BA7}" type="slidenum">
              <a:rPr lang="en-US" smtClean="0"/>
              <a:pPr/>
              <a:t>29</a:t>
            </a:fld>
            <a:endParaRPr lang="en-US" dirty="0"/>
          </a:p>
        </p:txBody>
      </p:sp>
    </p:spTree>
    <p:extLst>
      <p:ext uri="{BB962C8B-B14F-4D97-AF65-F5344CB8AC3E}">
        <p14:creationId xmlns:p14="http://schemas.microsoft.com/office/powerpoint/2010/main" val="2836949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D5ABC-1EF0-4765-81B3-68FDC55BE88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A0DA960-DD7E-4866-A9D0-FDB583E2C0B1}"/>
              </a:ext>
            </a:extLst>
          </p:cNvPr>
          <p:cNvSpPr>
            <a:spLocks noGrp="1"/>
          </p:cNvSpPr>
          <p:nvPr>
            <p:ph idx="1"/>
          </p:nvPr>
        </p:nvSpPr>
        <p:spPr>
          <a:xfrm>
            <a:off x="595085" y="1219200"/>
            <a:ext cx="10834915" cy="5316826"/>
          </a:xfrm>
        </p:spPr>
        <p:txBody>
          <a:bodyPr>
            <a:normAutofit/>
          </a:bodyPr>
          <a:lstStyle/>
          <a:p>
            <a:r>
              <a:rPr lang="zh-CN" altLang="en-US">
                <a:solidFill>
                  <a:srgbClr val="FF0000"/>
                </a:solidFill>
              </a:rPr>
              <a:t>实体完整性规则说明</a:t>
            </a:r>
          </a:p>
          <a:p>
            <a:pPr lvl="1"/>
            <a:r>
              <a:rPr lang="zh-CN" altLang="en-US"/>
              <a:t>实体完整性规则是针对基本关系而言的。一个基本表通常对应现实世界的一个实体集</a:t>
            </a:r>
            <a:endParaRPr lang="en-US" altLang="zh-CN"/>
          </a:p>
          <a:p>
            <a:pPr lvl="1"/>
            <a:endParaRPr lang="zh-CN" altLang="en-US" sz="400"/>
          </a:p>
          <a:p>
            <a:pPr lvl="1"/>
            <a:r>
              <a:rPr lang="zh-CN" altLang="en-US"/>
              <a:t>现实世界中的</a:t>
            </a:r>
            <a:r>
              <a:rPr lang="zh-CN" altLang="en-US">
                <a:solidFill>
                  <a:srgbClr val="FF0000"/>
                </a:solidFill>
              </a:rPr>
              <a:t>实体是可区分的</a:t>
            </a:r>
            <a:r>
              <a:rPr lang="zh-CN" altLang="en-US"/>
              <a:t>，即它们</a:t>
            </a:r>
            <a:r>
              <a:rPr lang="zh-CN" altLang="en-US">
                <a:solidFill>
                  <a:srgbClr val="FF0000"/>
                </a:solidFill>
              </a:rPr>
              <a:t>具有某种唯一性标识</a:t>
            </a:r>
          </a:p>
          <a:p>
            <a:pPr lvl="2"/>
            <a:r>
              <a:rPr lang="zh-CN" altLang="en-US"/>
              <a:t>关系模型中以</a:t>
            </a:r>
            <a:r>
              <a:rPr lang="zh-CN" altLang="en-US">
                <a:solidFill>
                  <a:srgbClr val="FF0000"/>
                </a:solidFill>
              </a:rPr>
              <a:t>主码作为唯一性标识</a:t>
            </a:r>
            <a:endParaRPr lang="en-US" altLang="zh-CN">
              <a:solidFill>
                <a:srgbClr val="FF0000"/>
              </a:solidFill>
            </a:endParaRPr>
          </a:p>
          <a:p>
            <a:pPr lvl="2"/>
            <a:endParaRPr lang="zh-CN" altLang="en-US" sz="400">
              <a:solidFill>
                <a:srgbClr val="FF0000"/>
              </a:solidFill>
            </a:endParaRPr>
          </a:p>
          <a:p>
            <a:pPr lvl="1"/>
            <a:r>
              <a:rPr lang="zh-CN" altLang="en-US">
                <a:solidFill>
                  <a:srgbClr val="FF0000"/>
                </a:solidFill>
              </a:rPr>
              <a:t>主码中的属性即主属性不能取空值</a:t>
            </a:r>
          </a:p>
          <a:p>
            <a:pPr lvl="2"/>
            <a:r>
              <a:rPr lang="zh-CN" altLang="en-US"/>
              <a:t>如果主属性取空值，就说明存在某个不可标识的实体，即存在不可区分的实体，这与第</a:t>
            </a:r>
            <a:r>
              <a:rPr lang="en-US" altLang="zh-CN"/>
              <a:t>2</a:t>
            </a:r>
            <a:r>
              <a:rPr lang="zh-CN" altLang="en-US"/>
              <a:t>点相矛盾，因此这个规则</a:t>
            </a:r>
            <a:r>
              <a:rPr lang="zh-CN" altLang="en-US">
                <a:solidFill>
                  <a:srgbClr val="FF0000"/>
                </a:solidFill>
              </a:rPr>
              <a:t>称为实体完整性</a:t>
            </a:r>
          </a:p>
          <a:p>
            <a:pPr lvl="2"/>
            <a:r>
              <a:rPr lang="zh-CN" altLang="en-US">
                <a:solidFill>
                  <a:srgbClr val="FF0000"/>
                </a:solidFill>
              </a:rPr>
              <a:t>问题：主属性是指候选码的属性，那么如何保证非主码的主属性不空？</a:t>
            </a:r>
          </a:p>
          <a:p>
            <a:pPr lvl="2"/>
            <a:r>
              <a:rPr lang="zh-CN" altLang="en-US">
                <a:solidFill>
                  <a:srgbClr val="FF0000"/>
                </a:solidFill>
              </a:rPr>
              <a:t>方法：</a:t>
            </a:r>
            <a:r>
              <a:rPr lang="zh-CN" altLang="en-US">
                <a:solidFill>
                  <a:srgbClr val="0000FF"/>
                </a:solidFill>
              </a:rPr>
              <a:t>在定义表的时候要求该属性非空即可</a:t>
            </a:r>
          </a:p>
        </p:txBody>
      </p:sp>
      <p:sp>
        <p:nvSpPr>
          <p:cNvPr id="4" name="灯片编号占位符 3">
            <a:extLst>
              <a:ext uri="{FF2B5EF4-FFF2-40B4-BE49-F238E27FC236}">
                <a16:creationId xmlns:a16="http://schemas.microsoft.com/office/drawing/2014/main" id="{20B53B9A-FC24-4073-979F-F1217B6AD23B}"/>
              </a:ext>
            </a:extLst>
          </p:cNvPr>
          <p:cNvSpPr>
            <a:spLocks noGrp="1"/>
          </p:cNvSpPr>
          <p:nvPr>
            <p:ph type="sldNum" sz="quarter" idx="12"/>
          </p:nvPr>
        </p:nvSpPr>
        <p:spPr/>
        <p:txBody>
          <a:bodyPr/>
          <a:lstStyle/>
          <a:p>
            <a:fld id="{E63F6D5D-9733-4D44-9C56-AEFEDD5A4BA7}" type="slidenum">
              <a:rPr lang="en-US" smtClean="0"/>
              <a:pPr/>
              <a:t>30</a:t>
            </a:fld>
            <a:endParaRPr lang="en-US" dirty="0"/>
          </a:p>
        </p:txBody>
      </p:sp>
    </p:spTree>
    <p:extLst>
      <p:ext uri="{BB962C8B-B14F-4D97-AF65-F5344CB8AC3E}">
        <p14:creationId xmlns:p14="http://schemas.microsoft.com/office/powerpoint/2010/main" val="32619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3277F9-F597-4B68-8FED-50920CAF22D3}"/>
              </a:ext>
            </a:extLst>
          </p:cNvPr>
          <p:cNvSpPr>
            <a:spLocks noGrp="1"/>
          </p:cNvSpPr>
          <p:nvPr>
            <p:ph type="title"/>
          </p:nvPr>
        </p:nvSpPr>
        <p:spPr/>
        <p:txBody>
          <a:bodyPr/>
          <a:lstStyle/>
          <a:p>
            <a:r>
              <a:rPr lang="zh-CN" altLang="en-US"/>
              <a:t>参照完整性</a:t>
            </a:r>
          </a:p>
        </p:txBody>
      </p:sp>
      <p:sp>
        <p:nvSpPr>
          <p:cNvPr id="3" name="内容占位符 2">
            <a:extLst>
              <a:ext uri="{FF2B5EF4-FFF2-40B4-BE49-F238E27FC236}">
                <a16:creationId xmlns:a16="http://schemas.microsoft.com/office/drawing/2014/main" id="{3F53046F-5B08-4BCA-92BD-768AF1D491B9}"/>
              </a:ext>
            </a:extLst>
          </p:cNvPr>
          <p:cNvSpPr>
            <a:spLocks noGrp="1"/>
          </p:cNvSpPr>
          <p:nvPr>
            <p:ph idx="1"/>
          </p:nvPr>
        </p:nvSpPr>
        <p:spPr/>
        <p:txBody>
          <a:bodyPr/>
          <a:lstStyle/>
          <a:p>
            <a:r>
              <a:rPr lang="zh-CN" altLang="en-US">
                <a:solidFill>
                  <a:srgbClr val="FF0000"/>
                </a:solidFill>
              </a:rPr>
              <a:t>关系间的引用</a:t>
            </a:r>
          </a:p>
          <a:p>
            <a:pPr lvl="1"/>
            <a:r>
              <a:rPr lang="zh-CN" altLang="en-US"/>
              <a:t>在关系模型中实体及实体间的联系都是用关系来描述的，自然存在着关系与关系间的引用</a:t>
            </a:r>
          </a:p>
          <a:p>
            <a:pPr lvl="1"/>
            <a:endParaRPr lang="en-US" altLang="zh-CN" sz="800"/>
          </a:p>
          <a:p>
            <a:r>
              <a:rPr lang="zh-CN" altLang="en-US">
                <a:solidFill>
                  <a:srgbClr val="FF0000"/>
                </a:solidFill>
              </a:rPr>
              <a:t>示例：</a:t>
            </a:r>
          </a:p>
        </p:txBody>
      </p:sp>
      <p:sp>
        <p:nvSpPr>
          <p:cNvPr id="4" name="灯片编号占位符 3">
            <a:extLst>
              <a:ext uri="{FF2B5EF4-FFF2-40B4-BE49-F238E27FC236}">
                <a16:creationId xmlns:a16="http://schemas.microsoft.com/office/drawing/2014/main" id="{AF959111-3F8A-4035-8D44-F12849430012}"/>
              </a:ext>
            </a:extLst>
          </p:cNvPr>
          <p:cNvSpPr>
            <a:spLocks noGrp="1"/>
          </p:cNvSpPr>
          <p:nvPr>
            <p:ph type="sldNum" sz="quarter" idx="12"/>
          </p:nvPr>
        </p:nvSpPr>
        <p:spPr/>
        <p:txBody>
          <a:bodyPr/>
          <a:lstStyle/>
          <a:p>
            <a:fld id="{E63F6D5D-9733-4D44-9C56-AEFEDD5A4BA7}" type="slidenum">
              <a:rPr lang="en-US" smtClean="0"/>
              <a:pPr/>
              <a:t>31</a:t>
            </a:fld>
            <a:endParaRPr lang="en-US" dirty="0"/>
          </a:p>
        </p:txBody>
      </p:sp>
      <p:grpSp>
        <p:nvGrpSpPr>
          <p:cNvPr id="5" name="组合 4">
            <a:extLst>
              <a:ext uri="{FF2B5EF4-FFF2-40B4-BE49-F238E27FC236}">
                <a16:creationId xmlns:a16="http://schemas.microsoft.com/office/drawing/2014/main" id="{C1C6AE86-6EF8-4BAF-9941-26CF625FCA44}"/>
              </a:ext>
            </a:extLst>
          </p:cNvPr>
          <p:cNvGrpSpPr/>
          <p:nvPr/>
        </p:nvGrpSpPr>
        <p:grpSpPr>
          <a:xfrm>
            <a:off x="2971800" y="3429000"/>
            <a:ext cx="5757523" cy="1598721"/>
            <a:chOff x="2217159" y="4086778"/>
            <a:chExt cx="4770445" cy="1110785"/>
          </a:xfrm>
        </p:grpSpPr>
        <p:sp>
          <p:nvSpPr>
            <p:cNvPr id="6" name="矩形 5">
              <a:extLst>
                <a:ext uri="{FF2B5EF4-FFF2-40B4-BE49-F238E27FC236}">
                  <a16:creationId xmlns:a16="http://schemas.microsoft.com/office/drawing/2014/main" id="{EC55E649-0350-46F4-9156-CEBB034AE94B}"/>
                </a:ext>
              </a:extLst>
            </p:cNvPr>
            <p:cNvSpPr/>
            <p:nvPr/>
          </p:nvSpPr>
          <p:spPr>
            <a:xfrm>
              <a:off x="2329405" y="4086778"/>
              <a:ext cx="4658199" cy="320763"/>
            </a:xfrm>
            <a:prstGeom prst="rect">
              <a:avLst/>
            </a:prstGeom>
          </p:spPr>
          <p:txBody>
            <a:bodyPr wrap="none">
              <a:spAutoFit/>
            </a:bodyPr>
            <a:lstStyle/>
            <a:p>
              <a:r>
                <a:rPr lang="zh-CN" altLang="en-US" sz="2400">
                  <a:latin typeface="微软雅黑" panose="020B0503020204020204" pitchFamily="34" charset="-122"/>
                  <a:ea typeface="微软雅黑" panose="020B0503020204020204" pitchFamily="34" charset="-122"/>
                </a:rPr>
                <a:t>学生</a:t>
              </a:r>
              <a:r>
                <a:rPr lang="en-US" altLang="zh-CN" sz="2400">
                  <a:latin typeface="微软雅黑" panose="020B0503020204020204" pitchFamily="34" charset="-122"/>
                  <a:ea typeface="微软雅黑" panose="020B0503020204020204" pitchFamily="34" charset="-122"/>
                </a:rPr>
                <a:t>(</a:t>
              </a:r>
              <a:r>
                <a:rPr lang="zh-CN" altLang="en-US" sz="2400" u="sng">
                  <a:solidFill>
                    <a:srgbClr val="0000FF"/>
                  </a:solidFill>
                  <a:latin typeface="微软雅黑" panose="020B0503020204020204" pitchFamily="34" charset="-122"/>
                  <a:ea typeface="微软雅黑" panose="020B0503020204020204" pitchFamily="34" charset="-122"/>
                </a:rPr>
                <a:t>学</a:t>
              </a:r>
              <a:r>
                <a:rPr lang="zh-CN" altLang="en-US" sz="2400" u="sng" dirty="0">
                  <a:solidFill>
                    <a:srgbClr val="0000FF"/>
                  </a:solidFill>
                  <a:latin typeface="微软雅黑" panose="020B0503020204020204" pitchFamily="34" charset="-122"/>
                  <a:ea typeface="微软雅黑" panose="020B0503020204020204" pitchFamily="34" charset="-122"/>
                </a:rPr>
                <a:t>号</a:t>
              </a:r>
              <a:r>
                <a:rPr lang="zh-CN" altLang="en-US" sz="2400" dirty="0">
                  <a:latin typeface="微软雅黑" panose="020B0503020204020204" pitchFamily="34" charset="-122"/>
                  <a:ea typeface="微软雅黑" panose="020B0503020204020204" pitchFamily="34" charset="-122"/>
                </a:rPr>
                <a:t>，姓名，性别，</a:t>
              </a:r>
              <a:r>
                <a:rPr lang="zh-CN" altLang="en-US" sz="2400" dirty="0">
                  <a:solidFill>
                    <a:srgbClr val="0000FF"/>
                  </a:solidFill>
                  <a:latin typeface="微软雅黑" panose="020B0503020204020204" pitchFamily="34" charset="-122"/>
                  <a:ea typeface="微软雅黑" panose="020B0503020204020204" pitchFamily="34" charset="-122"/>
                </a:rPr>
                <a:t>专业号</a:t>
              </a:r>
              <a:r>
                <a:rPr lang="zh-CN" altLang="en-US" sz="2400">
                  <a:latin typeface="微软雅黑" panose="020B0503020204020204" pitchFamily="34" charset="-122"/>
                  <a:ea typeface="微软雅黑" panose="020B0503020204020204" pitchFamily="34" charset="-122"/>
                </a:rPr>
                <a:t>，年龄</a:t>
              </a:r>
              <a:r>
                <a:rPr lang="en-US" altLang="zh-CN" sz="240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44B54000-7227-4476-A329-BB864EA06600}"/>
                </a:ext>
              </a:extLst>
            </p:cNvPr>
            <p:cNvSpPr/>
            <p:nvPr/>
          </p:nvSpPr>
          <p:spPr>
            <a:xfrm>
              <a:off x="2217159" y="4876800"/>
              <a:ext cx="3178510" cy="320763"/>
            </a:xfrm>
            <a:prstGeom prst="rect">
              <a:avLst/>
            </a:prstGeom>
          </p:spPr>
          <p:txBody>
            <a:bodyPr wrap="square">
              <a:spAutoFit/>
            </a:bodyPr>
            <a:lstStyle/>
            <a:p>
              <a:pPr lvl="1" indent="-280988" algn="just">
                <a:buNone/>
                <a:defRPr/>
              </a:pPr>
              <a:r>
                <a:rPr lang="zh-CN" altLang="en-US" sz="2400">
                  <a:latin typeface="微软雅黑" panose="020B0503020204020204" pitchFamily="34" charset="-122"/>
                  <a:ea typeface="微软雅黑" panose="020B0503020204020204" pitchFamily="34" charset="-122"/>
                </a:rPr>
                <a:t>专业</a:t>
              </a:r>
              <a:r>
                <a:rPr lang="en-US" altLang="zh-CN" sz="2400">
                  <a:latin typeface="微软雅黑" panose="020B0503020204020204" pitchFamily="34" charset="-122"/>
                  <a:ea typeface="微软雅黑" panose="020B0503020204020204" pitchFamily="34" charset="-122"/>
                </a:rPr>
                <a:t>(</a:t>
              </a:r>
              <a:r>
                <a:rPr lang="zh-CN" altLang="en-US" sz="2400" u="sng">
                  <a:solidFill>
                    <a:srgbClr val="0000FF"/>
                  </a:solidFill>
                  <a:latin typeface="微软雅黑" panose="020B0503020204020204" pitchFamily="34" charset="-122"/>
                  <a:ea typeface="微软雅黑" panose="020B0503020204020204" pitchFamily="34" charset="-122"/>
                </a:rPr>
                <a:t>专业</a:t>
              </a:r>
              <a:r>
                <a:rPr lang="zh-CN" altLang="en-US" sz="2400" u="sng" dirty="0">
                  <a:solidFill>
                    <a:srgbClr val="0000FF"/>
                  </a:solidFill>
                  <a:latin typeface="微软雅黑" panose="020B0503020204020204" pitchFamily="34" charset="-122"/>
                  <a:ea typeface="微软雅黑" panose="020B0503020204020204" pitchFamily="34" charset="-122"/>
                </a:rPr>
                <a:t>号</a:t>
              </a:r>
              <a:r>
                <a:rPr lang="zh-CN" altLang="en-US" sz="2400" dirty="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专业名</a:t>
              </a:r>
              <a:r>
                <a:rPr lang="en-US" altLang="zh-CN" sz="240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cxnSp>
          <p:nvCxnSpPr>
            <p:cNvPr id="8" name="肘形连接符 6">
              <a:extLst>
                <a:ext uri="{FF2B5EF4-FFF2-40B4-BE49-F238E27FC236}">
                  <a16:creationId xmlns:a16="http://schemas.microsoft.com/office/drawing/2014/main" id="{07CA53EE-B8D9-4902-A093-5D121C1F7022}"/>
                </a:ext>
              </a:extLst>
            </p:cNvPr>
            <p:cNvCxnSpPr>
              <a:cxnSpLocks/>
            </p:cNvCxnSpPr>
            <p:nvPr/>
          </p:nvCxnSpPr>
          <p:spPr>
            <a:xfrm rot="10800000" flipV="1">
              <a:off x="3564723" y="4594393"/>
              <a:ext cx="2061294" cy="282406"/>
            </a:xfrm>
            <a:prstGeom prst="bentConnector3">
              <a:avLst>
                <a:gd name="adj1" fmla="val 9970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F6AAE50-A58B-4ACF-9781-3E0EA07CE76E}"/>
                </a:ext>
              </a:extLst>
            </p:cNvPr>
            <p:cNvCxnSpPr>
              <a:cxnSpLocks/>
            </p:cNvCxnSpPr>
            <p:nvPr/>
          </p:nvCxnSpPr>
          <p:spPr>
            <a:xfrm flipV="1">
              <a:off x="5626017" y="4389453"/>
              <a:ext cx="0" cy="20494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7309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32</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755038323"/>
              </p:ext>
            </p:extLst>
          </p:nvPr>
        </p:nvGraphicFramePr>
        <p:xfrm>
          <a:off x="1966384" y="1183422"/>
          <a:ext cx="8229600" cy="2743200"/>
        </p:xfrm>
        <a:graphic>
          <a:graphicData uri="http://schemas.openxmlformats.org/presentationml/2006/ole">
            <mc:AlternateContent xmlns:mc="http://schemas.openxmlformats.org/markup-compatibility/2006">
              <mc:Choice xmlns:v="urn:schemas-microsoft-com:vml" Requires="v">
                <p:oleObj spid="_x0000_s8670" name="文档" r:id="rId3" imgW="7760208" imgH="5452872" progId="Word.Document.8">
                  <p:embed/>
                </p:oleObj>
              </mc:Choice>
              <mc:Fallback>
                <p:oleObj name="文档" r:id="rId3" imgW="7760208" imgH="5452872" progId="Word.Document.8">
                  <p:embed/>
                  <p:pic>
                    <p:nvPicPr>
                      <p:cNvPr id="553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6384" y="1183422"/>
                        <a:ext cx="8229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60341343"/>
              </p:ext>
            </p:extLst>
          </p:nvPr>
        </p:nvGraphicFramePr>
        <p:xfrm>
          <a:off x="1949324" y="4312123"/>
          <a:ext cx="9023351" cy="2413000"/>
        </p:xfrm>
        <a:graphic>
          <a:graphicData uri="http://schemas.openxmlformats.org/presentationml/2006/ole">
            <mc:AlternateContent xmlns:mc="http://schemas.openxmlformats.org/markup-compatibility/2006">
              <mc:Choice xmlns:v="urn:schemas-microsoft-com:vml" Requires="v">
                <p:oleObj spid="_x0000_s8671" name="文档" r:id="rId5" imgW="7760208" imgH="4443984" progId="Word.Document.8">
                  <p:embed/>
                </p:oleObj>
              </mc:Choice>
              <mc:Fallback>
                <p:oleObj name="文档" r:id="rId5" imgW="7760208" imgH="4443984" progId="Word.Document.8">
                  <p:embed/>
                  <p:pic>
                    <p:nvPicPr>
                      <p:cNvPr id="5530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9324" y="4312123"/>
                        <a:ext cx="9023351" cy="241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Rectangle 6"/>
          <p:cNvSpPr>
            <a:spLocks noChangeArrowheads="1"/>
          </p:cNvSpPr>
          <p:nvPr/>
        </p:nvSpPr>
        <p:spPr bwMode="auto">
          <a:xfrm>
            <a:off x="2063751" y="3750764"/>
            <a:ext cx="35878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CC00CC"/>
              </a:buClr>
              <a:buSzPct val="110000"/>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SzPct val="50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2400" dirty="0">
                <a:solidFill>
                  <a:srgbClr val="FF0000"/>
                </a:solidFill>
                <a:latin typeface="微软雅黑" panose="020B0503020204020204" pitchFamily="34" charset="-122"/>
                <a:ea typeface="微软雅黑" panose="020B0503020204020204" pitchFamily="34" charset="-122"/>
              </a:rPr>
              <a:t>专业（</a:t>
            </a:r>
            <a:r>
              <a:rPr kumimoji="1" lang="zh-CN" altLang="en-US" sz="2400" u="sng" dirty="0">
                <a:solidFill>
                  <a:srgbClr val="FF0000"/>
                </a:solidFill>
                <a:latin typeface="微软雅黑" panose="020B0503020204020204" pitchFamily="34" charset="-122"/>
                <a:ea typeface="微软雅黑" panose="020B0503020204020204" pitchFamily="34" charset="-122"/>
              </a:rPr>
              <a:t>专业号</a:t>
            </a:r>
            <a:r>
              <a:rPr kumimoji="1" lang="zh-CN" altLang="en-US" sz="2400" dirty="0">
                <a:solidFill>
                  <a:srgbClr val="FF0000"/>
                </a:solidFill>
                <a:latin typeface="微软雅黑" panose="020B0503020204020204" pitchFamily="34" charset="-122"/>
                <a:ea typeface="微软雅黑" panose="020B0503020204020204" pitchFamily="34" charset="-122"/>
              </a:rPr>
              <a:t>，专业名）</a:t>
            </a:r>
          </a:p>
        </p:txBody>
      </p:sp>
      <p:sp>
        <p:nvSpPr>
          <p:cNvPr id="8" name="Rectangle 7"/>
          <p:cNvSpPr>
            <a:spLocks noChangeArrowheads="1"/>
          </p:cNvSpPr>
          <p:nvPr/>
        </p:nvSpPr>
        <p:spPr bwMode="auto">
          <a:xfrm>
            <a:off x="2063751" y="551468"/>
            <a:ext cx="6062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CC00CC"/>
              </a:buClr>
              <a:buSzPct val="110000"/>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SzPct val="50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2400">
                <a:solidFill>
                  <a:srgbClr val="FF0000"/>
                </a:solidFill>
                <a:latin typeface="微软雅黑" panose="020B0503020204020204" pitchFamily="34" charset="-122"/>
                <a:ea typeface="微软雅黑" panose="020B0503020204020204" pitchFamily="34" charset="-122"/>
              </a:rPr>
              <a:t>学生（</a:t>
            </a:r>
            <a:r>
              <a:rPr kumimoji="1" lang="zh-CN" altLang="en-US" sz="2400" u="sng">
                <a:solidFill>
                  <a:srgbClr val="FF0000"/>
                </a:solidFill>
                <a:latin typeface="微软雅黑" panose="020B0503020204020204" pitchFamily="34" charset="-122"/>
                <a:ea typeface="微软雅黑" panose="020B0503020204020204" pitchFamily="34" charset="-122"/>
              </a:rPr>
              <a:t>学号</a:t>
            </a:r>
            <a:r>
              <a:rPr kumimoji="1" lang="zh-CN" altLang="en-US" sz="2400">
                <a:solidFill>
                  <a:srgbClr val="FF0000"/>
                </a:solidFill>
                <a:latin typeface="微软雅黑" panose="020B0503020204020204" pitchFamily="34" charset="-122"/>
                <a:ea typeface="微软雅黑" panose="020B0503020204020204" pitchFamily="34" charset="-122"/>
              </a:rPr>
              <a:t>，姓名，性别，专业号，年龄）</a:t>
            </a:r>
          </a:p>
        </p:txBody>
      </p:sp>
      <p:sp>
        <p:nvSpPr>
          <p:cNvPr id="9" name="椭圆 8"/>
          <p:cNvSpPr/>
          <p:nvPr/>
        </p:nvSpPr>
        <p:spPr>
          <a:xfrm>
            <a:off x="6934200" y="1524000"/>
            <a:ext cx="685800" cy="2057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966384" y="4645179"/>
            <a:ext cx="685800" cy="16032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a:stCxn id="9" idx="4"/>
          </p:cNvCxnSpPr>
          <p:nvPr/>
        </p:nvCxnSpPr>
        <p:spPr>
          <a:xfrm flipH="1">
            <a:off x="2667000" y="3581400"/>
            <a:ext cx="4610100" cy="1828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327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63F6D5D-9733-4D44-9C56-AEFEDD5A4BA7}" type="slidenum">
              <a:rPr lang="en-US" smtClean="0"/>
              <a:t>33</a:t>
            </a:fld>
            <a:endParaRPr lang="en-US"/>
          </a:p>
        </p:txBody>
      </p:sp>
      <p:sp>
        <p:nvSpPr>
          <p:cNvPr id="3" name="矩形 2"/>
          <p:cNvSpPr/>
          <p:nvPr/>
        </p:nvSpPr>
        <p:spPr>
          <a:xfrm>
            <a:off x="2657590" y="578537"/>
            <a:ext cx="5953010" cy="1384353"/>
          </a:xfrm>
          <a:prstGeom prst="rect">
            <a:avLst/>
          </a:prstGeom>
        </p:spPr>
        <p:txBody>
          <a:bodyPr wrap="square">
            <a:spAutoFit/>
          </a:bodyPr>
          <a:lstStyle/>
          <a:p>
            <a:pPr lvl="1" algn="just">
              <a:lnSpc>
                <a:spcPct val="120000"/>
              </a:lnSpc>
              <a:buNone/>
              <a:defRPr/>
            </a:pPr>
            <a:r>
              <a:rPr lang="zh-CN" altLang="en-US" sz="2400">
                <a:latin typeface="微软雅黑" panose="020B0503020204020204" pitchFamily="34" charset="-122"/>
                <a:ea typeface="微软雅黑" panose="020B0503020204020204" pitchFamily="34" charset="-122"/>
              </a:rPr>
              <a:t>学生</a:t>
            </a:r>
            <a:r>
              <a:rPr lang="en-US" altLang="zh-CN" sz="2400">
                <a:latin typeface="微软雅黑" panose="020B0503020204020204" pitchFamily="34" charset="-122"/>
                <a:ea typeface="微软雅黑" panose="020B0503020204020204" pitchFamily="34" charset="-122"/>
              </a:rPr>
              <a:t>(</a:t>
            </a:r>
            <a:r>
              <a:rPr lang="zh-CN" altLang="en-US" sz="2400" u="sng">
                <a:solidFill>
                  <a:schemeClr val="hlink"/>
                </a:solidFill>
                <a:latin typeface="微软雅黑" panose="020B0503020204020204" pitchFamily="34" charset="-122"/>
                <a:ea typeface="微软雅黑" panose="020B0503020204020204" pitchFamily="34" charset="-122"/>
              </a:rPr>
              <a:t>学</a:t>
            </a:r>
            <a:r>
              <a:rPr lang="zh-CN" altLang="en-US" sz="2400" u="sng" dirty="0">
                <a:solidFill>
                  <a:schemeClr val="hlink"/>
                </a:solidFill>
                <a:latin typeface="微软雅黑" panose="020B0503020204020204" pitchFamily="34" charset="-122"/>
                <a:ea typeface="微软雅黑" panose="020B0503020204020204" pitchFamily="34" charset="-122"/>
              </a:rPr>
              <a:t>号</a:t>
            </a:r>
            <a:r>
              <a:rPr lang="zh-CN" altLang="en-US" sz="2400" dirty="0">
                <a:solidFill>
                  <a:schemeClr val="accent2"/>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姓名，性别，专业号</a:t>
            </a:r>
            <a:r>
              <a:rPr lang="zh-CN" altLang="en-US" sz="2400">
                <a:latin typeface="微软雅黑" panose="020B0503020204020204" pitchFamily="34" charset="-122"/>
                <a:ea typeface="微软雅黑" panose="020B0503020204020204" pitchFamily="34" charset="-122"/>
              </a:rPr>
              <a:t>，年龄</a:t>
            </a:r>
            <a:r>
              <a:rPr lang="en-US" altLang="zh-CN" sz="240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1" algn="just">
              <a:lnSpc>
                <a:spcPct val="120000"/>
              </a:lnSpc>
              <a:buNone/>
              <a:defRPr/>
            </a:pPr>
            <a:r>
              <a:rPr lang="zh-CN" altLang="en-US" sz="2400">
                <a:latin typeface="微软雅黑" panose="020B0503020204020204" pitchFamily="34" charset="-122"/>
                <a:ea typeface="微软雅黑" panose="020B0503020204020204" pitchFamily="34" charset="-122"/>
              </a:rPr>
              <a:t>选修</a:t>
            </a:r>
            <a:r>
              <a:rPr lang="en-US" altLang="zh-CN" sz="2400">
                <a:latin typeface="微软雅黑" panose="020B0503020204020204" pitchFamily="34" charset="-122"/>
                <a:ea typeface="微软雅黑" panose="020B0503020204020204" pitchFamily="34" charset="-122"/>
              </a:rPr>
              <a:t>(</a:t>
            </a:r>
            <a:r>
              <a:rPr lang="zh-CN" altLang="en-US" sz="2400" u="sng">
                <a:solidFill>
                  <a:schemeClr val="hlink"/>
                </a:solidFill>
                <a:latin typeface="微软雅黑" panose="020B0503020204020204" pitchFamily="34" charset="-122"/>
                <a:ea typeface="微软雅黑" panose="020B0503020204020204" pitchFamily="34" charset="-122"/>
              </a:rPr>
              <a:t>学</a:t>
            </a:r>
            <a:r>
              <a:rPr lang="zh-CN" altLang="en-US" sz="2400" u="sng" dirty="0">
                <a:solidFill>
                  <a:schemeClr val="hlink"/>
                </a:solidFill>
                <a:latin typeface="微软雅黑" panose="020B0503020204020204" pitchFamily="34" charset="-122"/>
                <a:ea typeface="微软雅黑" panose="020B0503020204020204" pitchFamily="34" charset="-122"/>
              </a:rPr>
              <a:t>号</a:t>
            </a:r>
            <a:r>
              <a:rPr lang="zh-CN" altLang="en-US" sz="2400" dirty="0">
                <a:latin typeface="微软雅黑" panose="020B0503020204020204" pitchFamily="34" charset="-122"/>
                <a:ea typeface="微软雅黑" panose="020B0503020204020204" pitchFamily="34" charset="-122"/>
              </a:rPr>
              <a:t>，</a:t>
            </a:r>
            <a:r>
              <a:rPr lang="zh-CN" altLang="en-US" sz="2400" u="sng" dirty="0">
                <a:solidFill>
                  <a:srgbClr val="3333FF"/>
                </a:solidFill>
                <a:latin typeface="微软雅黑" panose="020B0503020204020204" pitchFamily="34" charset="-122"/>
                <a:ea typeface="微软雅黑" panose="020B0503020204020204" pitchFamily="34" charset="-122"/>
              </a:rPr>
              <a:t>课程号</a:t>
            </a:r>
            <a:r>
              <a:rPr lang="zh-CN" altLang="en-US" sz="2400">
                <a:latin typeface="微软雅黑" panose="020B0503020204020204" pitchFamily="34" charset="-122"/>
                <a:ea typeface="微软雅黑" panose="020B0503020204020204" pitchFamily="34" charset="-122"/>
              </a:rPr>
              <a:t>，成绩</a:t>
            </a:r>
            <a:r>
              <a:rPr lang="en-US" altLang="zh-CN" sz="240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1" algn="just">
              <a:lnSpc>
                <a:spcPct val="120000"/>
              </a:lnSpc>
              <a:defRPr/>
            </a:pPr>
            <a:r>
              <a:rPr lang="zh-CN" altLang="en-US" sz="2400">
                <a:latin typeface="微软雅黑" panose="020B0503020204020204" pitchFamily="34" charset="-122"/>
                <a:ea typeface="微软雅黑" panose="020B0503020204020204" pitchFamily="34" charset="-122"/>
              </a:rPr>
              <a:t>课程</a:t>
            </a:r>
            <a:r>
              <a:rPr lang="en-US" altLang="zh-CN" sz="2400">
                <a:latin typeface="微软雅黑" panose="020B0503020204020204" pitchFamily="34" charset="-122"/>
                <a:ea typeface="微软雅黑" panose="020B0503020204020204" pitchFamily="34" charset="-122"/>
              </a:rPr>
              <a:t>(</a:t>
            </a:r>
            <a:r>
              <a:rPr lang="zh-CN" altLang="en-US" sz="2400" u="sng">
                <a:solidFill>
                  <a:srgbClr val="3333FF"/>
                </a:solidFill>
                <a:latin typeface="微软雅黑" panose="020B0503020204020204" pitchFamily="34" charset="-122"/>
                <a:ea typeface="微软雅黑" panose="020B0503020204020204" pitchFamily="34" charset="-122"/>
              </a:rPr>
              <a:t>课程</a:t>
            </a:r>
            <a:r>
              <a:rPr lang="zh-CN" altLang="en-US" sz="2400" u="sng" dirty="0">
                <a:solidFill>
                  <a:srgbClr val="3333FF"/>
                </a:solidFill>
                <a:latin typeface="微软雅黑" panose="020B0503020204020204" pitchFamily="34" charset="-122"/>
                <a:ea typeface="微软雅黑" panose="020B0503020204020204" pitchFamily="34" charset="-122"/>
              </a:rPr>
              <a:t>号</a:t>
            </a:r>
            <a:r>
              <a:rPr lang="zh-CN" altLang="en-US" sz="2400" dirty="0">
                <a:latin typeface="微软雅黑" panose="020B0503020204020204" pitchFamily="34" charset="-122"/>
                <a:ea typeface="微软雅黑" panose="020B0503020204020204" pitchFamily="34" charset="-122"/>
              </a:rPr>
              <a:t>，课程名</a:t>
            </a:r>
            <a:r>
              <a:rPr lang="zh-CN" altLang="en-US" sz="2400">
                <a:latin typeface="微软雅黑" panose="020B0503020204020204" pitchFamily="34" charset="-122"/>
                <a:ea typeface="微软雅黑" panose="020B0503020204020204" pitchFamily="34" charset="-122"/>
              </a:rPr>
              <a:t>，学分</a:t>
            </a:r>
            <a:r>
              <a:rPr lang="en-US" altLang="zh-CN" sz="240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graphicFrame>
        <p:nvGraphicFramePr>
          <p:cNvPr id="18" name="Object 4"/>
          <p:cNvGraphicFramePr>
            <a:graphicFrameLocks noChangeAspect="1"/>
          </p:cNvGraphicFramePr>
          <p:nvPr>
            <p:extLst>
              <p:ext uri="{D42A27DB-BD31-4B8C-83A1-F6EECF244321}">
                <p14:modId xmlns:p14="http://schemas.microsoft.com/office/powerpoint/2010/main" val="3556932160"/>
              </p:ext>
            </p:extLst>
          </p:nvPr>
        </p:nvGraphicFramePr>
        <p:xfrm>
          <a:off x="752590" y="4184178"/>
          <a:ext cx="5562600" cy="2065757"/>
        </p:xfrm>
        <a:graphic>
          <a:graphicData uri="http://schemas.openxmlformats.org/presentationml/2006/ole">
            <mc:AlternateContent xmlns:mc="http://schemas.openxmlformats.org/markup-compatibility/2006">
              <mc:Choice xmlns:v="urn:schemas-microsoft-com:vml" Requires="v">
                <p:oleObj spid="_x0000_s10444" name="文档" r:id="rId3" imgW="7760208" imgH="5452872" progId="Word.Document.8">
                  <p:embed/>
                </p:oleObj>
              </mc:Choice>
              <mc:Fallback>
                <p:oleObj name="文档" r:id="rId3" imgW="7760208" imgH="5452872" progId="Word.Document.8">
                  <p:embed/>
                  <p:pic>
                    <p:nvPicPr>
                      <p:cNvPr id="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590" y="4184178"/>
                        <a:ext cx="5562600" cy="2065757"/>
                      </a:xfrm>
                      <a:prstGeom prst="rect">
                        <a:avLst/>
                      </a:prstGeom>
                      <a:noFill/>
                      <a:ln>
                        <a:noFill/>
                      </a:ln>
                    </p:spPr>
                  </p:pic>
                </p:oleObj>
              </mc:Fallback>
            </mc:AlternateContent>
          </a:graphicData>
        </a:graphic>
      </p:graphicFrame>
      <p:graphicFrame>
        <p:nvGraphicFramePr>
          <p:cNvPr id="19" name="Object 5"/>
          <p:cNvGraphicFramePr>
            <a:graphicFrameLocks noChangeAspect="1"/>
          </p:cNvGraphicFramePr>
          <p:nvPr>
            <p:extLst>
              <p:ext uri="{D42A27DB-BD31-4B8C-83A1-F6EECF244321}">
                <p14:modId xmlns:p14="http://schemas.microsoft.com/office/powerpoint/2010/main" val="2888374667"/>
              </p:ext>
            </p:extLst>
          </p:nvPr>
        </p:nvGraphicFramePr>
        <p:xfrm>
          <a:off x="6924790" y="4269085"/>
          <a:ext cx="4419600" cy="2065757"/>
        </p:xfrm>
        <a:graphic>
          <a:graphicData uri="http://schemas.openxmlformats.org/presentationml/2006/ole">
            <mc:AlternateContent xmlns:mc="http://schemas.openxmlformats.org/markup-compatibility/2006">
              <mc:Choice xmlns:v="urn:schemas-microsoft-com:vml" Requires="v">
                <p:oleObj spid="_x0000_s10445" name="文档" r:id="rId5" imgW="7760208" imgH="4395216" progId="Word.Document.8">
                  <p:embed/>
                </p:oleObj>
              </mc:Choice>
              <mc:Fallback>
                <p:oleObj name="文档" r:id="rId5" imgW="7760208" imgH="4395216" progId="Word.Document.8">
                  <p:embed/>
                  <p:pic>
                    <p:nvPicPr>
                      <p:cNvPr id="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4790" y="4269085"/>
                        <a:ext cx="4419600" cy="2065757"/>
                      </a:xfrm>
                      <a:prstGeom prst="rect">
                        <a:avLst/>
                      </a:prstGeom>
                      <a:noFill/>
                      <a:ln>
                        <a:noFill/>
                      </a:ln>
                      <a:effectLst/>
                    </p:spPr>
                  </p:pic>
                </p:oleObj>
              </mc:Fallback>
            </mc:AlternateContent>
          </a:graphicData>
        </a:graphic>
      </p:graphicFrame>
      <p:graphicFrame>
        <p:nvGraphicFramePr>
          <p:cNvPr id="21" name="Object 6"/>
          <p:cNvGraphicFramePr>
            <a:graphicFrameLocks noChangeAspect="1"/>
          </p:cNvGraphicFramePr>
          <p:nvPr>
            <p:extLst>
              <p:ext uri="{D42A27DB-BD31-4B8C-83A1-F6EECF244321}">
                <p14:modId xmlns:p14="http://schemas.microsoft.com/office/powerpoint/2010/main" val="3042640506"/>
              </p:ext>
            </p:extLst>
          </p:nvPr>
        </p:nvGraphicFramePr>
        <p:xfrm>
          <a:off x="3810000" y="2122232"/>
          <a:ext cx="3943579" cy="2156972"/>
        </p:xfrm>
        <a:graphic>
          <a:graphicData uri="http://schemas.openxmlformats.org/presentationml/2006/ole">
            <mc:AlternateContent xmlns:mc="http://schemas.openxmlformats.org/markup-compatibility/2006">
              <mc:Choice xmlns:v="urn:schemas-microsoft-com:vml" Requires="v">
                <p:oleObj spid="_x0000_s10446" name="文档" r:id="rId7" imgW="7760208" imgH="4581144" progId="Word.Document.8">
                  <p:embed/>
                </p:oleObj>
              </mc:Choice>
              <mc:Fallback>
                <p:oleObj name="文档" r:id="rId7" imgW="7760208" imgH="4581144" progId="Word.Document.8">
                  <p:embed/>
                  <p:pic>
                    <p:nvPicPr>
                      <p:cNvPr id="1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2122232"/>
                        <a:ext cx="3943579" cy="2156972"/>
                      </a:xfrm>
                      <a:prstGeom prst="rect">
                        <a:avLst/>
                      </a:prstGeom>
                      <a:noFill/>
                      <a:ln>
                        <a:noFill/>
                      </a:ln>
                    </p:spPr>
                  </p:pic>
                </p:oleObj>
              </mc:Fallback>
            </mc:AlternateContent>
          </a:graphicData>
        </a:graphic>
      </p:graphicFrame>
      <p:sp>
        <p:nvSpPr>
          <p:cNvPr id="22" name="椭圆 21"/>
          <p:cNvSpPr/>
          <p:nvPr/>
        </p:nvSpPr>
        <p:spPr>
          <a:xfrm>
            <a:off x="3724390" y="1960221"/>
            <a:ext cx="685800" cy="2057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772389" y="4100412"/>
            <a:ext cx="1066799" cy="2057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867390" y="1924790"/>
            <a:ext cx="1066800" cy="2057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98460" y="4017620"/>
            <a:ext cx="992330" cy="21401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a:stCxn id="24" idx="5"/>
            <a:endCxn id="23" idx="1"/>
          </p:cNvCxnSpPr>
          <p:nvPr/>
        </p:nvCxnSpPr>
        <p:spPr>
          <a:xfrm>
            <a:off x="5777961" y="3680891"/>
            <a:ext cx="1150657" cy="720820"/>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2" idx="2"/>
          </p:cNvCxnSpPr>
          <p:nvPr/>
        </p:nvCxnSpPr>
        <p:spPr>
          <a:xfrm flipH="1">
            <a:off x="1590790" y="2988921"/>
            <a:ext cx="2133600" cy="1724112"/>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093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63F6D5D-9733-4D44-9C56-AEFEDD5A4BA7}" type="slidenum">
              <a:rPr lang="en-US" smtClean="0"/>
              <a:t>34</a:t>
            </a:fld>
            <a:endParaRPr lang="en-US"/>
          </a:p>
        </p:txBody>
      </p:sp>
      <p:sp>
        <p:nvSpPr>
          <p:cNvPr id="3" name="矩形 2"/>
          <p:cNvSpPr/>
          <p:nvPr/>
        </p:nvSpPr>
        <p:spPr>
          <a:xfrm>
            <a:off x="2438400" y="1071632"/>
            <a:ext cx="6545382" cy="461665"/>
          </a:xfrm>
          <a:prstGeom prst="rect">
            <a:avLst/>
          </a:prstGeom>
        </p:spPr>
        <p:txBody>
          <a:bodyPr wrap="none">
            <a:spAutoFit/>
          </a:bodyPr>
          <a:lstStyle/>
          <a:p>
            <a:r>
              <a:rPr lang="zh-CN" altLang="en-US" sz="2400">
                <a:latin typeface="微软雅黑" panose="020B0503020204020204" pitchFamily="34" charset="-122"/>
                <a:ea typeface="微软雅黑" panose="020B0503020204020204" pitchFamily="34" charset="-122"/>
              </a:rPr>
              <a:t>学生</a:t>
            </a:r>
            <a:r>
              <a:rPr lang="en-US" altLang="zh-CN" sz="2400">
                <a:latin typeface="微软雅黑" panose="020B0503020204020204" pitchFamily="34" charset="-122"/>
                <a:ea typeface="微软雅黑" panose="020B0503020204020204" pitchFamily="34" charset="-122"/>
              </a:rPr>
              <a:t>(</a:t>
            </a:r>
            <a:r>
              <a:rPr lang="zh-CN" altLang="en-US" sz="2400" u="sng">
                <a:solidFill>
                  <a:srgbClr val="3333FF"/>
                </a:solidFill>
                <a:latin typeface="微软雅黑" panose="020B0503020204020204" pitchFamily="34" charset="-122"/>
                <a:ea typeface="微软雅黑" panose="020B0503020204020204" pitchFamily="34" charset="-122"/>
              </a:rPr>
              <a:t>学</a:t>
            </a:r>
            <a:r>
              <a:rPr lang="zh-CN" altLang="en-US" sz="2400" u="sng" dirty="0">
                <a:solidFill>
                  <a:srgbClr val="3333FF"/>
                </a:solidFill>
                <a:latin typeface="微软雅黑" panose="020B0503020204020204" pitchFamily="34" charset="-122"/>
                <a:ea typeface="微软雅黑" panose="020B0503020204020204" pitchFamily="34" charset="-122"/>
              </a:rPr>
              <a:t>号</a:t>
            </a:r>
            <a:r>
              <a:rPr lang="zh-CN" altLang="en-US" sz="2400" dirty="0">
                <a:latin typeface="微软雅黑" panose="020B0503020204020204" pitchFamily="34" charset="-122"/>
                <a:ea typeface="微软雅黑" panose="020B0503020204020204" pitchFamily="34" charset="-122"/>
              </a:rPr>
              <a:t>，姓名，性别，专业号，年龄</a:t>
            </a:r>
            <a:r>
              <a:rPr lang="zh-CN" altLang="en-US" sz="2400">
                <a:latin typeface="微软雅黑" panose="020B0503020204020204" pitchFamily="34" charset="-122"/>
                <a:ea typeface="微软雅黑" panose="020B0503020204020204" pitchFamily="34" charset="-122"/>
              </a:rPr>
              <a:t>，</a:t>
            </a:r>
            <a:r>
              <a:rPr lang="zh-CN" altLang="en-US" sz="2400">
                <a:solidFill>
                  <a:srgbClr val="3333FF"/>
                </a:solidFill>
                <a:latin typeface="微软雅黑" panose="020B0503020204020204" pitchFamily="34" charset="-122"/>
                <a:ea typeface="微软雅黑" panose="020B0503020204020204" pitchFamily="34" charset="-122"/>
              </a:rPr>
              <a:t>班长</a:t>
            </a:r>
            <a:r>
              <a:rPr lang="en-US" altLang="zh-CN" sz="2400">
                <a:solidFill>
                  <a:srgbClr val="3333FF"/>
                </a:solidFill>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31798"/>
            <a:ext cx="6596192"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5"/>
          <p:cNvSpPr>
            <a:spLocks noChangeArrowheads="1"/>
          </p:cNvSpPr>
          <p:nvPr/>
        </p:nvSpPr>
        <p:spPr bwMode="auto">
          <a:xfrm>
            <a:off x="1638300" y="4343400"/>
            <a:ext cx="8915400"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anchor="ctr">
            <a:spAutoFit/>
          </a:bodyPr>
          <a:lstStyle>
            <a:lvl1pPr eaLnBrk="0" hangingPunct="0">
              <a:spcBef>
                <a:spcPct val="20000"/>
              </a:spcBef>
              <a:buClr>
                <a:srgbClr val="CC00CC"/>
              </a:buClr>
              <a:buSzPct val="110000"/>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SzPct val="50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180000" indent="-180000" eaLnBrk="1" hangingPunct="1">
              <a:lnSpc>
                <a:spcPct val="150000"/>
              </a:lnSpc>
              <a:spcBef>
                <a:spcPct val="0"/>
              </a:spcBef>
              <a:buClr>
                <a:schemeClr val="accent1"/>
              </a:buClr>
              <a:buSzTx/>
              <a:buFont typeface="Wingdings" panose="05000000000000000000" pitchFamily="2" charset="2"/>
              <a:buChar char=""/>
            </a:pPr>
            <a:r>
              <a:rPr kumimoji="1" lang="en-US" altLang="zh-CN" sz="2400" dirty="0">
                <a:solidFill>
                  <a:srgbClr val="0000FF"/>
                </a:solidFill>
                <a:latin typeface="微软雅黑" panose="020B0503020204020204" pitchFamily="34" charset="-122"/>
                <a:ea typeface="微软雅黑" panose="020B0503020204020204" pitchFamily="34" charset="-122"/>
              </a:rPr>
              <a:t>“</a:t>
            </a:r>
            <a:r>
              <a:rPr kumimoji="1" lang="zh-CN" altLang="en-US" sz="2400" dirty="0">
                <a:solidFill>
                  <a:srgbClr val="0000FF"/>
                </a:solidFill>
                <a:latin typeface="微软雅黑" panose="020B0503020204020204" pitchFamily="34" charset="-122"/>
                <a:ea typeface="微软雅黑" panose="020B0503020204020204" pitchFamily="34" charset="-122"/>
              </a:rPr>
              <a:t>学号”是主码，“班长”是外码，它引用了本关系的“学号” </a:t>
            </a:r>
          </a:p>
          <a:p>
            <a:pPr marL="180000" indent="-180000" eaLnBrk="1" hangingPunct="1">
              <a:lnSpc>
                <a:spcPct val="150000"/>
              </a:lnSpc>
              <a:spcBef>
                <a:spcPct val="0"/>
              </a:spcBef>
              <a:buClr>
                <a:schemeClr val="accent1"/>
              </a:buClr>
              <a:buSzTx/>
              <a:buFont typeface="Wingdings" panose="05000000000000000000" pitchFamily="2" charset="2"/>
              <a:buChar char=""/>
            </a:pPr>
            <a:r>
              <a:rPr kumimoji="1" lang="zh-CN" altLang="en-US" sz="2400" dirty="0">
                <a:solidFill>
                  <a:srgbClr val="0000FF"/>
                </a:solidFill>
                <a:latin typeface="微软雅黑" panose="020B0503020204020204" pitchFamily="34" charset="-122"/>
                <a:ea typeface="微软雅黑" panose="020B0503020204020204" pitchFamily="34" charset="-122"/>
              </a:rPr>
              <a:t>“班长” 必须是确实存在的学生的学号 </a:t>
            </a:r>
          </a:p>
        </p:txBody>
      </p:sp>
    </p:spTree>
    <p:extLst>
      <p:ext uri="{BB962C8B-B14F-4D97-AF65-F5344CB8AC3E}">
        <p14:creationId xmlns:p14="http://schemas.microsoft.com/office/powerpoint/2010/main" val="1406056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B3FA3-1FCD-4FD7-A6C2-05A1295C063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EC17F67-5D77-4656-B8F7-F9DF25921751}"/>
              </a:ext>
            </a:extLst>
          </p:cNvPr>
          <p:cNvSpPr>
            <a:spLocks noGrp="1"/>
          </p:cNvSpPr>
          <p:nvPr>
            <p:ph idx="1"/>
          </p:nvPr>
        </p:nvSpPr>
        <p:spPr>
          <a:xfrm>
            <a:off x="641632" y="1219200"/>
            <a:ext cx="11007107" cy="5316826"/>
          </a:xfrm>
        </p:spPr>
        <p:txBody>
          <a:bodyPr/>
          <a:lstStyle/>
          <a:p>
            <a:r>
              <a:rPr lang="zh-CN" altLang="en-US">
                <a:solidFill>
                  <a:srgbClr val="FF0000"/>
                </a:solidFill>
              </a:rPr>
              <a:t>外码</a:t>
            </a:r>
            <a:r>
              <a:rPr lang="en-US" altLang="zh-CN">
                <a:solidFill>
                  <a:srgbClr val="FF0000"/>
                </a:solidFill>
              </a:rPr>
              <a:t>(Foreign Key, FK)</a:t>
            </a:r>
          </a:p>
          <a:p>
            <a:pPr lvl="1"/>
            <a:r>
              <a:rPr lang="zh-CN" altLang="en-US"/>
              <a:t>设</a:t>
            </a:r>
            <a:r>
              <a:rPr lang="en-US" altLang="zh-CN"/>
              <a:t>F</a:t>
            </a:r>
            <a:r>
              <a:rPr lang="zh-CN" altLang="en-US"/>
              <a:t>是基本关系</a:t>
            </a:r>
            <a:r>
              <a:rPr lang="en-US" altLang="zh-CN"/>
              <a:t>R</a:t>
            </a:r>
            <a:r>
              <a:rPr lang="zh-CN" altLang="en-US"/>
              <a:t>的一个或一组属性，但</a:t>
            </a:r>
            <a:r>
              <a:rPr lang="zh-CN" altLang="en-US">
                <a:solidFill>
                  <a:srgbClr val="FF0000"/>
                </a:solidFill>
              </a:rPr>
              <a:t>不是关系</a:t>
            </a:r>
            <a:r>
              <a:rPr lang="en-US" altLang="zh-CN">
                <a:solidFill>
                  <a:srgbClr val="FF0000"/>
                </a:solidFill>
              </a:rPr>
              <a:t>R</a:t>
            </a:r>
            <a:r>
              <a:rPr lang="zh-CN" altLang="en-US">
                <a:solidFill>
                  <a:srgbClr val="FF0000"/>
                </a:solidFill>
              </a:rPr>
              <a:t>的码</a:t>
            </a:r>
            <a:r>
              <a:rPr lang="zh-CN" altLang="en-US"/>
              <a:t>。如果</a:t>
            </a:r>
            <a:r>
              <a:rPr lang="en-US" altLang="zh-CN"/>
              <a:t>F</a:t>
            </a:r>
            <a:r>
              <a:rPr lang="zh-CN" altLang="en-US"/>
              <a:t>与基本关系</a:t>
            </a:r>
            <a:r>
              <a:rPr lang="en-US" altLang="zh-CN"/>
              <a:t>S</a:t>
            </a:r>
            <a:r>
              <a:rPr lang="zh-CN" altLang="en-US"/>
              <a:t>的主码</a:t>
            </a:r>
            <a:r>
              <a:rPr lang="en-US" altLang="zh-CN"/>
              <a:t>Ks</a:t>
            </a:r>
            <a:r>
              <a:rPr lang="zh-CN" altLang="en-US"/>
              <a:t>相对应，则称</a:t>
            </a:r>
            <a:r>
              <a:rPr lang="en-US" altLang="zh-CN">
                <a:solidFill>
                  <a:srgbClr val="FF0000"/>
                </a:solidFill>
              </a:rPr>
              <a:t>F</a:t>
            </a:r>
            <a:r>
              <a:rPr lang="zh-CN" altLang="en-US">
                <a:solidFill>
                  <a:srgbClr val="FF0000"/>
                </a:solidFill>
              </a:rPr>
              <a:t>是基本关系</a:t>
            </a:r>
            <a:r>
              <a:rPr lang="en-US" altLang="zh-CN">
                <a:solidFill>
                  <a:srgbClr val="FF0000"/>
                </a:solidFill>
              </a:rPr>
              <a:t>R</a:t>
            </a:r>
            <a:r>
              <a:rPr lang="zh-CN" altLang="en-US">
                <a:solidFill>
                  <a:srgbClr val="FF0000"/>
                </a:solidFill>
              </a:rPr>
              <a:t>的外码</a:t>
            </a:r>
          </a:p>
          <a:p>
            <a:pPr lvl="1"/>
            <a:r>
              <a:rPr lang="zh-CN" altLang="en-US"/>
              <a:t>基本关系</a:t>
            </a:r>
            <a:r>
              <a:rPr lang="en-US" altLang="zh-CN"/>
              <a:t>R</a:t>
            </a:r>
            <a:r>
              <a:rPr lang="zh-CN" altLang="en-US"/>
              <a:t>称为参照关系</a:t>
            </a:r>
            <a:endParaRPr lang="en-US" altLang="zh-CN"/>
          </a:p>
          <a:p>
            <a:pPr lvl="1"/>
            <a:r>
              <a:rPr lang="zh-CN" altLang="en-US"/>
              <a:t>基本关系</a:t>
            </a:r>
            <a:r>
              <a:rPr lang="en-US" altLang="zh-CN"/>
              <a:t>S</a:t>
            </a:r>
            <a:r>
              <a:rPr lang="zh-CN" altLang="en-US"/>
              <a:t>称为被参照关系或目标关系</a:t>
            </a:r>
            <a:endParaRPr lang="en-US" altLang="zh-CN"/>
          </a:p>
          <a:p>
            <a:endParaRPr lang="zh-CN" altLang="en-US"/>
          </a:p>
        </p:txBody>
      </p:sp>
      <p:sp>
        <p:nvSpPr>
          <p:cNvPr id="4" name="灯片编号占位符 3">
            <a:extLst>
              <a:ext uri="{FF2B5EF4-FFF2-40B4-BE49-F238E27FC236}">
                <a16:creationId xmlns:a16="http://schemas.microsoft.com/office/drawing/2014/main" id="{7F21BC68-2D07-4837-9F61-21E8C5FFB8CA}"/>
              </a:ext>
            </a:extLst>
          </p:cNvPr>
          <p:cNvSpPr>
            <a:spLocks noGrp="1"/>
          </p:cNvSpPr>
          <p:nvPr>
            <p:ph type="sldNum" sz="quarter" idx="12"/>
          </p:nvPr>
        </p:nvSpPr>
        <p:spPr/>
        <p:txBody>
          <a:bodyPr/>
          <a:lstStyle/>
          <a:p>
            <a:fld id="{E63F6D5D-9733-4D44-9C56-AEFEDD5A4BA7}" type="slidenum">
              <a:rPr lang="en-US" smtClean="0"/>
              <a:pPr/>
              <a:t>35</a:t>
            </a:fld>
            <a:endParaRPr lang="en-US" dirty="0"/>
          </a:p>
        </p:txBody>
      </p:sp>
      <p:grpSp>
        <p:nvGrpSpPr>
          <p:cNvPr id="8" name="组合 7">
            <a:extLst>
              <a:ext uri="{FF2B5EF4-FFF2-40B4-BE49-F238E27FC236}">
                <a16:creationId xmlns:a16="http://schemas.microsoft.com/office/drawing/2014/main" id="{B6D130D4-F25D-4973-B0B2-54A7A2CCE319}"/>
              </a:ext>
            </a:extLst>
          </p:cNvPr>
          <p:cNvGrpSpPr/>
          <p:nvPr/>
        </p:nvGrpSpPr>
        <p:grpSpPr>
          <a:xfrm>
            <a:off x="1333500" y="3618852"/>
            <a:ext cx="10103066" cy="1179697"/>
            <a:chOff x="1447302" y="3846953"/>
            <a:chExt cx="10103066" cy="1179697"/>
          </a:xfrm>
        </p:grpSpPr>
        <p:graphicFrame>
          <p:nvGraphicFramePr>
            <p:cNvPr id="5" name="对象 4">
              <a:extLst>
                <a:ext uri="{FF2B5EF4-FFF2-40B4-BE49-F238E27FC236}">
                  <a16:creationId xmlns:a16="http://schemas.microsoft.com/office/drawing/2014/main" id="{C8E39308-0C3E-46CF-931A-D4E7A4584929}"/>
                </a:ext>
              </a:extLst>
            </p:cNvPr>
            <p:cNvGraphicFramePr>
              <a:graphicFrameLocks noChangeAspect="1"/>
            </p:cNvGraphicFramePr>
            <p:nvPr>
              <p:extLst>
                <p:ext uri="{D42A27DB-BD31-4B8C-83A1-F6EECF244321}">
                  <p14:modId xmlns:p14="http://schemas.microsoft.com/office/powerpoint/2010/main" val="1506077408"/>
                </p:ext>
              </p:extLst>
            </p:nvPr>
          </p:nvGraphicFramePr>
          <p:xfrm>
            <a:off x="1447302" y="4114800"/>
            <a:ext cx="2971799" cy="911850"/>
          </p:xfrm>
          <a:graphic>
            <a:graphicData uri="http://schemas.openxmlformats.org/presentationml/2006/ole">
              <mc:AlternateContent xmlns:mc="http://schemas.openxmlformats.org/markup-compatibility/2006">
                <mc:Choice xmlns:v="urn:schemas-microsoft-com:vml" Requires="v">
                  <p:oleObj spid="_x0000_s9878" name="Image" r:id="rId3" imgW="11187302" imgH="3415873" progId="Photoshop.Image.7">
                    <p:embed/>
                  </p:oleObj>
                </mc:Choice>
                <mc:Fallback>
                  <p:oleObj name="Image" r:id="rId3" imgW="11187302" imgH="3415873" progId="Photoshop.Image.7">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302" y="4114800"/>
                          <a:ext cx="2971799" cy="911850"/>
                        </a:xfrm>
                        <a:prstGeom prst="rect">
                          <a:avLst/>
                        </a:prstGeom>
                        <a:noFill/>
                        <a:ln>
                          <a:noFill/>
                        </a:ln>
                        <a:effectLst/>
                      </p:spPr>
                    </p:pic>
                  </p:oleObj>
                </mc:Fallback>
              </mc:AlternateContent>
            </a:graphicData>
          </a:graphic>
        </p:graphicFrame>
        <p:graphicFrame>
          <p:nvGraphicFramePr>
            <p:cNvPr id="6" name="对象 5">
              <a:extLst>
                <a:ext uri="{FF2B5EF4-FFF2-40B4-BE49-F238E27FC236}">
                  <a16:creationId xmlns:a16="http://schemas.microsoft.com/office/drawing/2014/main" id="{84E12E8A-6301-4284-BB27-444349A10CD6}"/>
                </a:ext>
              </a:extLst>
            </p:cNvPr>
            <p:cNvGraphicFramePr>
              <a:graphicFrameLocks noChangeAspect="1"/>
            </p:cNvGraphicFramePr>
            <p:nvPr>
              <p:extLst>
                <p:ext uri="{D42A27DB-BD31-4B8C-83A1-F6EECF244321}">
                  <p14:modId xmlns:p14="http://schemas.microsoft.com/office/powerpoint/2010/main" val="3232161956"/>
                </p:ext>
              </p:extLst>
            </p:nvPr>
          </p:nvGraphicFramePr>
          <p:xfrm>
            <a:off x="4419101" y="4114800"/>
            <a:ext cx="4453069" cy="675725"/>
          </p:xfrm>
          <a:graphic>
            <a:graphicData uri="http://schemas.openxmlformats.org/presentationml/2006/ole">
              <mc:AlternateContent xmlns:mc="http://schemas.openxmlformats.org/markup-compatibility/2006">
                <mc:Choice xmlns:v="urn:schemas-microsoft-com:vml" Requires="v">
                  <p:oleObj spid="_x0000_s9879" name="Image" r:id="rId5" imgW="18044444" imgH="2590476" progId="Photoshop.Image.7">
                    <p:embed/>
                  </p:oleObj>
                </mc:Choice>
                <mc:Fallback>
                  <p:oleObj name="Image" r:id="rId5" imgW="18044444" imgH="2590476" progId="Photoshop.Image.7">
                    <p:embed/>
                    <p:pic>
                      <p:nvPicPr>
                        <p:cNvPr id="6"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101" y="4114800"/>
                          <a:ext cx="4453069" cy="675725"/>
                        </a:xfrm>
                        <a:prstGeom prst="rect">
                          <a:avLst/>
                        </a:prstGeom>
                        <a:noFill/>
                        <a:ln>
                          <a:noFill/>
                        </a:ln>
                        <a:effectLst/>
                      </p:spPr>
                    </p:pic>
                  </p:oleObj>
                </mc:Fallback>
              </mc:AlternateContent>
            </a:graphicData>
          </a:graphic>
        </p:graphicFrame>
        <p:graphicFrame>
          <p:nvGraphicFramePr>
            <p:cNvPr id="7" name="对象 6">
              <a:extLst>
                <a:ext uri="{FF2B5EF4-FFF2-40B4-BE49-F238E27FC236}">
                  <a16:creationId xmlns:a16="http://schemas.microsoft.com/office/drawing/2014/main" id="{DA567585-B4D6-4F28-83E2-EB2685C3D988}"/>
                </a:ext>
              </a:extLst>
            </p:cNvPr>
            <p:cNvGraphicFramePr>
              <a:graphicFrameLocks noChangeAspect="1"/>
            </p:cNvGraphicFramePr>
            <p:nvPr>
              <p:extLst>
                <p:ext uri="{D42A27DB-BD31-4B8C-83A1-F6EECF244321}">
                  <p14:modId xmlns:p14="http://schemas.microsoft.com/office/powerpoint/2010/main" val="3391976687"/>
                </p:ext>
              </p:extLst>
            </p:nvPr>
          </p:nvGraphicFramePr>
          <p:xfrm>
            <a:off x="8872170" y="3846953"/>
            <a:ext cx="2678198" cy="1179697"/>
          </p:xfrm>
          <a:graphic>
            <a:graphicData uri="http://schemas.openxmlformats.org/presentationml/2006/ole">
              <mc:AlternateContent xmlns:mc="http://schemas.openxmlformats.org/markup-compatibility/2006">
                <mc:Choice xmlns:v="urn:schemas-microsoft-com:vml" Requires="v">
                  <p:oleObj spid="_x0000_s9880" name="Image" r:id="rId7" imgW="10057143" imgH="5904762" progId="Photoshop.Image.7">
                    <p:embed/>
                  </p:oleObj>
                </mc:Choice>
                <mc:Fallback>
                  <p:oleObj name="Image" r:id="rId7" imgW="10057143" imgH="5904762" progId="Photoshop.Image.7">
                    <p:embed/>
                    <p:pic>
                      <p:nvPicPr>
                        <p:cNvPr id="7"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72170" y="3846953"/>
                          <a:ext cx="2678198" cy="1179697"/>
                        </a:xfrm>
                        <a:prstGeom prst="rect">
                          <a:avLst/>
                        </a:prstGeom>
                        <a:noFill/>
                        <a:ln>
                          <a:noFill/>
                        </a:ln>
                        <a:effectLst/>
                      </p:spPr>
                    </p:pic>
                  </p:oleObj>
                </mc:Fallback>
              </mc:AlternateContent>
            </a:graphicData>
          </a:graphic>
        </p:graphicFrame>
      </p:grpSp>
      <p:sp>
        <p:nvSpPr>
          <p:cNvPr id="9" name="矩形 8">
            <a:extLst>
              <a:ext uri="{FF2B5EF4-FFF2-40B4-BE49-F238E27FC236}">
                <a16:creationId xmlns:a16="http://schemas.microsoft.com/office/drawing/2014/main" id="{7F1AD559-2530-498E-8DF0-FD4E941A8706}"/>
              </a:ext>
            </a:extLst>
          </p:cNvPr>
          <p:cNvSpPr/>
          <p:nvPr/>
        </p:nvSpPr>
        <p:spPr>
          <a:xfrm>
            <a:off x="1426520" y="4724907"/>
            <a:ext cx="10103066" cy="1286121"/>
          </a:xfrm>
          <a:prstGeom prst="rect">
            <a:avLst/>
          </a:prstGeom>
        </p:spPr>
        <p:txBody>
          <a:bodyPr wrap="square">
            <a:spAutoFit/>
          </a:bodyPr>
          <a:lstStyle/>
          <a:p>
            <a:pPr marL="176213" lvl="1" indent="-176213" algn="just">
              <a:lnSpc>
                <a:spcPct val="120000"/>
              </a:lnSpc>
            </a:pPr>
            <a:r>
              <a:rPr lang="zh-CN" altLang="en-US" b="1">
                <a:solidFill>
                  <a:srgbClr val="FF0000"/>
                </a:solidFill>
                <a:latin typeface="微软雅黑" panose="020B0503020204020204" pitchFamily="34" charset="-122"/>
                <a:ea typeface="微软雅黑" panose="020B0503020204020204" pitchFamily="34" charset="-122"/>
              </a:rPr>
              <a:t>说明：</a:t>
            </a:r>
            <a:endParaRPr lang="en-US" altLang="zh-CN" b="1">
              <a:solidFill>
                <a:srgbClr val="FF0000"/>
              </a:solidFill>
              <a:latin typeface="微软雅黑" panose="020B0503020204020204" pitchFamily="34" charset="-122"/>
              <a:ea typeface="微软雅黑" panose="020B0503020204020204" pitchFamily="34" charset="-122"/>
            </a:endParaRPr>
          </a:p>
          <a:p>
            <a:pPr marL="176213" lvl="2" indent="-176213" algn="just">
              <a:lnSpc>
                <a:spcPct val="120000"/>
              </a:lnSpc>
              <a:buFont typeface="Arial" panose="020B0604020202020204" pitchFamily="34" charset="0"/>
              <a:buChar char="•"/>
            </a:pPr>
            <a:r>
              <a:rPr lang="en-US" altLang="zh-CN" sz="1600">
                <a:solidFill>
                  <a:srgbClr val="0000CC"/>
                </a:solidFill>
                <a:latin typeface="微软雅黑" panose="020B0503020204020204" pitchFamily="34" charset="-122"/>
                <a:ea typeface="微软雅黑" panose="020B0503020204020204" pitchFamily="34" charset="-122"/>
              </a:rPr>
              <a:t>R</a:t>
            </a:r>
            <a:r>
              <a:rPr lang="zh-CN" altLang="en-US" sz="1600">
                <a:solidFill>
                  <a:srgbClr val="0000CC"/>
                </a:solidFill>
                <a:latin typeface="微软雅黑" panose="020B0503020204020204" pitchFamily="34" charset="-122"/>
                <a:ea typeface="微软雅黑" panose="020B0503020204020204" pitchFamily="34" charset="-122"/>
              </a:rPr>
              <a:t>和</a:t>
            </a:r>
            <a:r>
              <a:rPr lang="en-US" altLang="zh-CN" sz="1600">
                <a:solidFill>
                  <a:srgbClr val="0000CC"/>
                </a:solidFill>
                <a:latin typeface="微软雅黑" panose="020B0503020204020204" pitchFamily="34" charset="-122"/>
                <a:ea typeface="微软雅黑" panose="020B0503020204020204" pitchFamily="34" charset="-122"/>
              </a:rPr>
              <a:t>S</a:t>
            </a:r>
            <a:r>
              <a:rPr lang="zh-CN" altLang="en-US" sz="1600">
                <a:solidFill>
                  <a:srgbClr val="0000CC"/>
                </a:solidFill>
                <a:latin typeface="微软雅黑" panose="020B0503020204020204" pitchFamily="34" charset="-122"/>
                <a:ea typeface="微软雅黑" panose="020B0503020204020204" pitchFamily="34" charset="-122"/>
              </a:rPr>
              <a:t>不一定是不同的关系；</a:t>
            </a:r>
            <a:endParaRPr lang="en-US" altLang="zh-CN" sz="1600">
              <a:solidFill>
                <a:srgbClr val="0000CC"/>
              </a:solidFill>
              <a:latin typeface="微软雅黑" panose="020B0503020204020204" pitchFamily="34" charset="-122"/>
              <a:ea typeface="微软雅黑" panose="020B0503020204020204" pitchFamily="34" charset="-122"/>
            </a:endParaRPr>
          </a:p>
          <a:p>
            <a:pPr marL="176213" lvl="2" indent="-176213" algn="just">
              <a:lnSpc>
                <a:spcPct val="120000"/>
              </a:lnSpc>
              <a:buFont typeface="Arial" panose="020B0604020202020204" pitchFamily="34" charset="0"/>
              <a:buChar char="•"/>
            </a:pPr>
            <a:r>
              <a:rPr lang="en-US" altLang="zh-CN" sz="1600">
                <a:solidFill>
                  <a:srgbClr val="0000CC"/>
                </a:solidFill>
                <a:latin typeface="微软雅黑" panose="020B0503020204020204" pitchFamily="34" charset="-122"/>
                <a:ea typeface="微软雅黑" panose="020B0503020204020204" pitchFamily="34" charset="-122"/>
              </a:rPr>
              <a:t>S</a:t>
            </a:r>
            <a:r>
              <a:rPr lang="zh-CN" altLang="en-US" sz="1600">
                <a:solidFill>
                  <a:srgbClr val="0000CC"/>
                </a:solidFill>
                <a:latin typeface="微软雅黑" panose="020B0503020204020204" pitchFamily="34" charset="-122"/>
                <a:ea typeface="微软雅黑" panose="020B0503020204020204" pitchFamily="34" charset="-122"/>
              </a:rPr>
              <a:t>的主码</a:t>
            </a:r>
            <a:r>
              <a:rPr lang="en-US" altLang="zh-CN" sz="1600">
                <a:solidFill>
                  <a:srgbClr val="0000CC"/>
                </a:solidFill>
                <a:latin typeface="微软雅黑" panose="020B0503020204020204" pitchFamily="34" charset="-122"/>
                <a:ea typeface="微软雅黑" panose="020B0503020204020204" pitchFamily="34" charset="-122"/>
              </a:rPr>
              <a:t>K</a:t>
            </a:r>
            <a:r>
              <a:rPr lang="en-US" altLang="zh-CN" sz="1600" baseline="-25000">
                <a:solidFill>
                  <a:srgbClr val="0000CC"/>
                </a:solidFill>
                <a:latin typeface="微软雅黑" panose="020B0503020204020204" pitchFamily="34" charset="-122"/>
                <a:ea typeface="微软雅黑" panose="020B0503020204020204" pitchFamily="34" charset="-122"/>
              </a:rPr>
              <a:t>s</a:t>
            </a:r>
            <a:r>
              <a:rPr lang="zh-CN" altLang="en-US" sz="1600">
                <a:solidFill>
                  <a:srgbClr val="0000CC"/>
                </a:solidFill>
                <a:latin typeface="微软雅黑" panose="020B0503020204020204" pitchFamily="34" charset="-122"/>
                <a:ea typeface="微软雅黑" panose="020B0503020204020204" pitchFamily="34" charset="-122"/>
              </a:rPr>
              <a:t>与</a:t>
            </a:r>
            <a:r>
              <a:rPr lang="en-US" altLang="zh-CN" sz="1600">
                <a:solidFill>
                  <a:srgbClr val="0000CC"/>
                </a:solidFill>
                <a:latin typeface="微软雅黑" panose="020B0503020204020204" pitchFamily="34" charset="-122"/>
                <a:ea typeface="微软雅黑" panose="020B0503020204020204" pitchFamily="34" charset="-122"/>
              </a:rPr>
              <a:t>F</a:t>
            </a:r>
            <a:r>
              <a:rPr lang="zh-CN" altLang="en-US" sz="1600">
                <a:solidFill>
                  <a:srgbClr val="0000CC"/>
                </a:solidFill>
                <a:latin typeface="微软雅黑" panose="020B0503020204020204" pitchFamily="34" charset="-122"/>
                <a:ea typeface="微软雅黑" panose="020B0503020204020204" pitchFamily="34" charset="-122"/>
              </a:rPr>
              <a:t>必须定义在同一个</a:t>
            </a:r>
            <a:r>
              <a:rPr lang="en-US" altLang="zh-CN" sz="1600">
                <a:solidFill>
                  <a:srgbClr val="0000CC"/>
                </a:solidFill>
                <a:latin typeface="微软雅黑" panose="020B0503020204020204" pitchFamily="34" charset="-122"/>
                <a:ea typeface="微软雅黑" panose="020B0503020204020204" pitchFamily="34" charset="-122"/>
              </a:rPr>
              <a:t>(</a:t>
            </a:r>
            <a:r>
              <a:rPr lang="zh-CN" altLang="en-US" sz="1600">
                <a:solidFill>
                  <a:srgbClr val="0000CC"/>
                </a:solidFill>
                <a:latin typeface="微软雅黑" panose="020B0503020204020204" pitchFamily="34" charset="-122"/>
                <a:ea typeface="微软雅黑" panose="020B0503020204020204" pitchFamily="34" charset="-122"/>
              </a:rPr>
              <a:t>或一组</a:t>
            </a:r>
            <a:r>
              <a:rPr lang="en-US" altLang="zh-CN" sz="1600">
                <a:solidFill>
                  <a:srgbClr val="0000CC"/>
                </a:solidFill>
                <a:latin typeface="微软雅黑" panose="020B0503020204020204" pitchFamily="34" charset="-122"/>
                <a:ea typeface="微软雅黑" panose="020B0503020204020204" pitchFamily="34" charset="-122"/>
              </a:rPr>
              <a:t>)</a:t>
            </a:r>
            <a:r>
              <a:rPr lang="zh-CN" altLang="en-US" sz="1600">
                <a:solidFill>
                  <a:srgbClr val="0000CC"/>
                </a:solidFill>
                <a:latin typeface="微软雅黑" panose="020B0503020204020204" pitchFamily="34" charset="-122"/>
                <a:ea typeface="微软雅黑" panose="020B0503020204020204" pitchFamily="34" charset="-122"/>
              </a:rPr>
              <a:t>域上</a:t>
            </a:r>
            <a:endParaRPr lang="en-US" altLang="zh-CN" sz="1600">
              <a:solidFill>
                <a:srgbClr val="0000CC"/>
              </a:solidFill>
              <a:latin typeface="微软雅黑" panose="020B0503020204020204" pitchFamily="34" charset="-122"/>
              <a:ea typeface="微软雅黑" panose="020B0503020204020204" pitchFamily="34" charset="-122"/>
            </a:endParaRPr>
          </a:p>
          <a:p>
            <a:pPr marL="176213" lvl="2" indent="-176213" algn="just">
              <a:lnSpc>
                <a:spcPct val="120000"/>
              </a:lnSpc>
              <a:buFont typeface="Arial" panose="020B0604020202020204" pitchFamily="34" charset="0"/>
              <a:buChar char="•"/>
            </a:pPr>
            <a:r>
              <a:rPr lang="zh-CN" altLang="en-US" sz="1600">
                <a:solidFill>
                  <a:srgbClr val="0000CC"/>
                </a:solidFill>
                <a:latin typeface="微软雅黑" panose="020B0503020204020204" pitchFamily="34" charset="-122"/>
                <a:ea typeface="微软雅黑" panose="020B0503020204020204" pitchFamily="34" charset="-122"/>
              </a:rPr>
              <a:t>外码并不一定要与相应的主码同名。当外码与相应的主码属于不同关系时，往往取相同的名字，以便于识别</a:t>
            </a:r>
            <a:endParaRPr lang="en-US" altLang="zh-CN" sz="1600"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495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8A1AD2E-99A2-43EB-AC09-B162484A9C97}"/>
              </a:ext>
            </a:extLst>
          </p:cNvPr>
          <p:cNvSpPr>
            <a:spLocks noGrp="1"/>
          </p:cNvSpPr>
          <p:nvPr>
            <p:ph idx="1"/>
          </p:nvPr>
        </p:nvSpPr>
        <p:spPr>
          <a:xfrm>
            <a:off x="595085" y="1219200"/>
            <a:ext cx="11063515" cy="5316826"/>
          </a:xfrm>
        </p:spPr>
        <p:txBody>
          <a:bodyPr>
            <a:normAutofit/>
          </a:bodyPr>
          <a:lstStyle/>
          <a:p>
            <a:r>
              <a:rPr lang="zh-CN" altLang="en-US">
                <a:solidFill>
                  <a:srgbClr val="FF0000"/>
                </a:solidFill>
              </a:rPr>
              <a:t>参照完整性规则</a:t>
            </a:r>
          </a:p>
          <a:p>
            <a:pPr lvl="1"/>
            <a:r>
              <a:rPr lang="zh-CN" altLang="en-US"/>
              <a:t>若属性</a:t>
            </a:r>
            <a:r>
              <a:rPr lang="en-US" altLang="zh-CN"/>
              <a:t>(</a:t>
            </a:r>
            <a:r>
              <a:rPr lang="zh-CN" altLang="en-US"/>
              <a:t>或属性组</a:t>
            </a:r>
            <a:r>
              <a:rPr lang="en-US" altLang="zh-CN"/>
              <a:t>)F</a:t>
            </a:r>
            <a:r>
              <a:rPr lang="zh-CN" altLang="en-US"/>
              <a:t>是基本关系</a:t>
            </a:r>
            <a:r>
              <a:rPr lang="en-US" altLang="zh-CN"/>
              <a:t>R</a:t>
            </a:r>
            <a:r>
              <a:rPr lang="zh-CN" altLang="en-US"/>
              <a:t>的外码它与基本关系</a:t>
            </a:r>
            <a:r>
              <a:rPr lang="en-US" altLang="zh-CN"/>
              <a:t>S</a:t>
            </a:r>
            <a:r>
              <a:rPr lang="zh-CN" altLang="en-US"/>
              <a:t>的主码</a:t>
            </a:r>
            <a:r>
              <a:rPr lang="en-US" altLang="zh-CN"/>
              <a:t>Ks</a:t>
            </a:r>
            <a:r>
              <a:rPr lang="zh-CN" altLang="en-US"/>
              <a:t>相对应</a:t>
            </a:r>
            <a:r>
              <a:rPr lang="en-US" altLang="zh-CN"/>
              <a:t>(</a:t>
            </a:r>
            <a:r>
              <a:rPr lang="zh-CN" altLang="en-US"/>
              <a:t>基本关系</a:t>
            </a:r>
            <a:r>
              <a:rPr lang="en-US" altLang="zh-CN"/>
              <a:t>R</a:t>
            </a:r>
            <a:r>
              <a:rPr lang="zh-CN" altLang="en-US"/>
              <a:t>和</a:t>
            </a:r>
            <a:r>
              <a:rPr lang="en-US" altLang="zh-CN"/>
              <a:t>S</a:t>
            </a:r>
            <a:r>
              <a:rPr lang="zh-CN" altLang="en-US"/>
              <a:t>不一定是不同的关系</a:t>
            </a:r>
            <a:r>
              <a:rPr lang="en-US" altLang="zh-CN"/>
              <a:t>)</a:t>
            </a:r>
            <a:r>
              <a:rPr lang="zh-CN" altLang="en-US"/>
              <a:t>，则对于</a:t>
            </a:r>
            <a:r>
              <a:rPr lang="en-US" altLang="zh-CN"/>
              <a:t>R</a:t>
            </a:r>
            <a:r>
              <a:rPr lang="zh-CN" altLang="en-US"/>
              <a:t>中每个元组在</a:t>
            </a:r>
            <a:r>
              <a:rPr lang="en-US" altLang="zh-CN"/>
              <a:t>F</a:t>
            </a:r>
            <a:r>
              <a:rPr lang="zh-CN" altLang="en-US"/>
              <a:t>上的值必须为：</a:t>
            </a:r>
          </a:p>
          <a:p>
            <a:pPr lvl="2"/>
            <a:r>
              <a:rPr lang="zh-CN" altLang="en-US"/>
              <a:t>或者</a:t>
            </a:r>
            <a:r>
              <a:rPr lang="zh-CN" altLang="en-US">
                <a:solidFill>
                  <a:srgbClr val="FF0000"/>
                </a:solidFill>
              </a:rPr>
              <a:t>取空值</a:t>
            </a:r>
            <a:r>
              <a:rPr lang="zh-CN" altLang="en-US"/>
              <a:t>（</a:t>
            </a:r>
            <a:r>
              <a:rPr lang="en-US" altLang="zh-CN"/>
              <a:t>F</a:t>
            </a:r>
            <a:r>
              <a:rPr lang="zh-CN" altLang="en-US"/>
              <a:t>的每个属性值均为空值）</a:t>
            </a:r>
          </a:p>
          <a:p>
            <a:pPr lvl="2"/>
            <a:r>
              <a:rPr lang="zh-CN" altLang="en-US"/>
              <a:t>或者</a:t>
            </a:r>
            <a:r>
              <a:rPr lang="zh-CN" altLang="en-US">
                <a:solidFill>
                  <a:srgbClr val="FF0000"/>
                </a:solidFill>
              </a:rPr>
              <a:t>等于</a:t>
            </a:r>
            <a:r>
              <a:rPr lang="en-US" altLang="zh-CN">
                <a:solidFill>
                  <a:srgbClr val="FF0000"/>
                </a:solidFill>
              </a:rPr>
              <a:t>S</a:t>
            </a:r>
            <a:r>
              <a:rPr lang="zh-CN" altLang="en-US">
                <a:solidFill>
                  <a:srgbClr val="FF0000"/>
                </a:solidFill>
              </a:rPr>
              <a:t>中某个元组的主码值</a:t>
            </a:r>
          </a:p>
          <a:p>
            <a:endParaRPr lang="zh-CN" altLang="en-US" sz="1200"/>
          </a:p>
          <a:p>
            <a:r>
              <a:rPr lang="zh-CN" altLang="en-US">
                <a:solidFill>
                  <a:srgbClr val="FF0000"/>
                </a:solidFill>
              </a:rPr>
              <a:t>示例：</a:t>
            </a:r>
          </a:p>
          <a:p>
            <a:pPr lvl="1"/>
            <a:r>
              <a:rPr lang="zh-CN" altLang="en-US"/>
              <a:t>学生关系中每个元组的</a:t>
            </a:r>
            <a:r>
              <a:rPr lang="zh-CN" altLang="en-US">
                <a:solidFill>
                  <a:srgbClr val="FF0000"/>
                </a:solidFill>
              </a:rPr>
              <a:t>“专业号”</a:t>
            </a:r>
            <a:r>
              <a:rPr lang="zh-CN" altLang="en-US"/>
              <a:t>属性只取两类值：空值或非空值；</a:t>
            </a:r>
            <a:endParaRPr lang="en-US" altLang="zh-CN"/>
          </a:p>
          <a:p>
            <a:pPr lvl="1"/>
            <a:r>
              <a:rPr lang="zh-CN" altLang="en-US"/>
              <a:t>选修</a:t>
            </a:r>
            <a:r>
              <a:rPr lang="en-US" altLang="zh-CN"/>
              <a:t>(</a:t>
            </a:r>
            <a:r>
              <a:rPr lang="zh-CN" altLang="en-US"/>
              <a:t>学号，课程号，成绩</a:t>
            </a:r>
            <a:r>
              <a:rPr lang="en-US" altLang="zh-CN"/>
              <a:t>)</a:t>
            </a:r>
            <a:r>
              <a:rPr lang="zh-CN" altLang="en-US"/>
              <a:t>中“</a:t>
            </a:r>
            <a:r>
              <a:rPr lang="zh-CN" altLang="en-US">
                <a:solidFill>
                  <a:srgbClr val="FF0000"/>
                </a:solidFill>
              </a:rPr>
              <a:t>学号</a:t>
            </a:r>
            <a:r>
              <a:rPr lang="zh-CN" altLang="en-US"/>
              <a:t>”，“</a:t>
            </a:r>
            <a:r>
              <a:rPr lang="zh-CN" altLang="en-US">
                <a:solidFill>
                  <a:srgbClr val="FF0000"/>
                </a:solidFill>
              </a:rPr>
              <a:t>课程</a:t>
            </a:r>
            <a:r>
              <a:rPr lang="zh-CN" altLang="en-US"/>
              <a:t>号”的非空取值；</a:t>
            </a:r>
          </a:p>
          <a:p>
            <a:pPr lvl="1"/>
            <a:r>
              <a:rPr lang="zh-CN" altLang="en-US"/>
              <a:t>学生</a:t>
            </a:r>
            <a:r>
              <a:rPr lang="en-US" altLang="zh-CN"/>
              <a:t>(</a:t>
            </a:r>
            <a:r>
              <a:rPr lang="zh-CN" altLang="en-US"/>
              <a:t>学号</a:t>
            </a:r>
            <a:r>
              <a:rPr lang="en-US" altLang="zh-CN"/>
              <a:t>, </a:t>
            </a:r>
            <a:r>
              <a:rPr lang="zh-CN" altLang="en-US"/>
              <a:t>姓名</a:t>
            </a:r>
            <a:r>
              <a:rPr lang="en-US" altLang="zh-CN"/>
              <a:t>, </a:t>
            </a:r>
            <a:r>
              <a:rPr lang="zh-CN" altLang="en-US"/>
              <a:t>性别</a:t>
            </a:r>
            <a:r>
              <a:rPr lang="en-US" altLang="zh-CN"/>
              <a:t>, </a:t>
            </a:r>
            <a:r>
              <a:rPr lang="zh-CN" altLang="en-US"/>
              <a:t>专业号</a:t>
            </a:r>
            <a:r>
              <a:rPr lang="en-US" altLang="zh-CN"/>
              <a:t>, </a:t>
            </a:r>
            <a:r>
              <a:rPr lang="zh-CN" altLang="en-US"/>
              <a:t>年龄</a:t>
            </a:r>
            <a:r>
              <a:rPr lang="en-US" altLang="zh-CN"/>
              <a:t>, </a:t>
            </a:r>
            <a:r>
              <a:rPr lang="zh-CN" altLang="en-US">
                <a:solidFill>
                  <a:srgbClr val="FF0000"/>
                </a:solidFill>
              </a:rPr>
              <a:t>班长</a:t>
            </a:r>
            <a:r>
              <a:rPr lang="en-US" altLang="zh-CN"/>
              <a:t>)</a:t>
            </a:r>
            <a:r>
              <a:rPr lang="zh-CN" altLang="en-US"/>
              <a:t>中“</a:t>
            </a:r>
            <a:r>
              <a:rPr lang="zh-CN" altLang="en-US">
                <a:solidFill>
                  <a:srgbClr val="FF0000"/>
                </a:solidFill>
              </a:rPr>
              <a:t>班长</a:t>
            </a:r>
            <a:r>
              <a:rPr lang="zh-CN" altLang="en-US"/>
              <a:t>”的空值或非空取值</a:t>
            </a:r>
          </a:p>
        </p:txBody>
      </p:sp>
      <p:sp>
        <p:nvSpPr>
          <p:cNvPr id="4" name="灯片编号占位符 3">
            <a:extLst>
              <a:ext uri="{FF2B5EF4-FFF2-40B4-BE49-F238E27FC236}">
                <a16:creationId xmlns:a16="http://schemas.microsoft.com/office/drawing/2014/main" id="{5F99723E-5E6B-46FB-9051-D1D044603224}"/>
              </a:ext>
            </a:extLst>
          </p:cNvPr>
          <p:cNvSpPr>
            <a:spLocks noGrp="1"/>
          </p:cNvSpPr>
          <p:nvPr>
            <p:ph type="sldNum" sz="quarter" idx="12"/>
          </p:nvPr>
        </p:nvSpPr>
        <p:spPr/>
        <p:txBody>
          <a:bodyPr/>
          <a:lstStyle/>
          <a:p>
            <a:fld id="{E63F6D5D-9733-4D44-9C56-AEFEDD5A4BA7}" type="slidenum">
              <a:rPr lang="en-US" smtClean="0"/>
              <a:pPr/>
              <a:t>36</a:t>
            </a:fld>
            <a:endParaRPr lang="en-US" dirty="0"/>
          </a:p>
        </p:txBody>
      </p:sp>
      <p:sp>
        <p:nvSpPr>
          <p:cNvPr id="6" name="标题 5">
            <a:extLst>
              <a:ext uri="{FF2B5EF4-FFF2-40B4-BE49-F238E27FC236}">
                <a16:creationId xmlns:a16="http://schemas.microsoft.com/office/drawing/2014/main" id="{27CF1A62-AC23-4614-9003-10B1AF74C3E4}"/>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036429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86CF2-8518-49FC-828B-E1C097A98F3E}"/>
              </a:ext>
            </a:extLst>
          </p:cNvPr>
          <p:cNvSpPr>
            <a:spLocks noGrp="1"/>
          </p:cNvSpPr>
          <p:nvPr>
            <p:ph type="title"/>
          </p:nvPr>
        </p:nvSpPr>
        <p:spPr/>
        <p:txBody>
          <a:bodyPr/>
          <a:lstStyle/>
          <a:p>
            <a:r>
              <a:rPr lang="zh-CN" altLang="en-US"/>
              <a:t>用户定义的完整性</a:t>
            </a:r>
          </a:p>
        </p:txBody>
      </p:sp>
      <p:sp>
        <p:nvSpPr>
          <p:cNvPr id="3" name="内容占位符 2">
            <a:extLst>
              <a:ext uri="{FF2B5EF4-FFF2-40B4-BE49-F238E27FC236}">
                <a16:creationId xmlns:a16="http://schemas.microsoft.com/office/drawing/2014/main" id="{289581C2-129C-43BE-A3C0-293B1C46CD72}"/>
              </a:ext>
            </a:extLst>
          </p:cNvPr>
          <p:cNvSpPr>
            <a:spLocks noGrp="1"/>
          </p:cNvSpPr>
          <p:nvPr>
            <p:ph idx="1"/>
          </p:nvPr>
        </p:nvSpPr>
        <p:spPr/>
        <p:txBody>
          <a:bodyPr>
            <a:normAutofit/>
          </a:bodyPr>
          <a:lstStyle/>
          <a:p>
            <a:r>
              <a:rPr lang="zh-CN" altLang="en-US" sz="2400"/>
              <a:t>针对某一具体关系数据库的约束条件，反映某一具体应用所涉及的数据必须满足的语义要求</a:t>
            </a:r>
            <a:endParaRPr lang="en-US" altLang="zh-CN" sz="2400"/>
          </a:p>
          <a:p>
            <a:r>
              <a:rPr lang="zh-CN" altLang="en-US" sz="2400"/>
              <a:t>关系模型应提供</a:t>
            </a:r>
            <a:r>
              <a:rPr lang="zh-CN" altLang="en-US" sz="2400">
                <a:solidFill>
                  <a:srgbClr val="FF0000"/>
                </a:solidFill>
              </a:rPr>
              <a:t>定义</a:t>
            </a:r>
            <a:r>
              <a:rPr lang="zh-CN" altLang="en-US" sz="2400"/>
              <a:t>和</a:t>
            </a:r>
            <a:r>
              <a:rPr lang="zh-CN" altLang="en-US" sz="2400">
                <a:solidFill>
                  <a:srgbClr val="FF0000"/>
                </a:solidFill>
              </a:rPr>
              <a:t>检验</a:t>
            </a:r>
            <a:r>
              <a:rPr lang="zh-CN" altLang="en-US" sz="2400"/>
              <a:t>这类完整性的机制，以便用统一的系统的方法处理它们，而</a:t>
            </a:r>
            <a:r>
              <a:rPr lang="zh-CN" altLang="en-US" sz="2400">
                <a:solidFill>
                  <a:srgbClr val="FF0000"/>
                </a:solidFill>
              </a:rPr>
              <a:t>不需由应用程序承担</a:t>
            </a:r>
            <a:r>
              <a:rPr lang="zh-CN" altLang="en-US" sz="2400"/>
              <a:t>这一功能</a:t>
            </a:r>
            <a:endParaRPr lang="en-US" altLang="zh-CN" sz="2400"/>
          </a:p>
          <a:p>
            <a:r>
              <a:rPr lang="zh-CN" altLang="en-US" sz="2400"/>
              <a:t>用户定义的完整性主要体现在：</a:t>
            </a:r>
          </a:p>
          <a:p>
            <a:pPr lvl="1"/>
            <a:r>
              <a:rPr lang="zh-CN" altLang="en-US" sz="2000">
                <a:solidFill>
                  <a:srgbClr val="FF0000"/>
                </a:solidFill>
              </a:rPr>
              <a:t>数据类型，取值范围，能否取空值</a:t>
            </a:r>
            <a:endParaRPr lang="en-US" altLang="zh-CN" sz="2000">
              <a:solidFill>
                <a:srgbClr val="FF0000"/>
              </a:solidFill>
            </a:endParaRPr>
          </a:p>
          <a:p>
            <a:pPr>
              <a:lnSpc>
                <a:spcPct val="100000"/>
              </a:lnSpc>
            </a:pPr>
            <a:r>
              <a:rPr lang="zh-CN" altLang="en-US" sz="2400">
                <a:solidFill>
                  <a:srgbClr val="C00000"/>
                </a:solidFill>
              </a:rPr>
              <a:t>示例：</a:t>
            </a:r>
          </a:p>
          <a:p>
            <a:pPr lvl="1">
              <a:lnSpc>
                <a:spcPct val="100000"/>
              </a:lnSpc>
            </a:pPr>
            <a:r>
              <a:rPr lang="zh-CN" altLang="en-US">
                <a:solidFill>
                  <a:srgbClr val="0000FF"/>
                </a:solidFill>
              </a:rPr>
              <a:t>课程</a:t>
            </a:r>
            <a:r>
              <a:rPr lang="en-US" altLang="zh-CN">
                <a:solidFill>
                  <a:srgbClr val="0000FF"/>
                </a:solidFill>
              </a:rPr>
              <a:t>(</a:t>
            </a:r>
            <a:r>
              <a:rPr lang="zh-CN" altLang="en-US">
                <a:solidFill>
                  <a:srgbClr val="0000FF"/>
                </a:solidFill>
              </a:rPr>
              <a:t>课程号，课程名，学分</a:t>
            </a:r>
            <a:r>
              <a:rPr lang="en-US" altLang="zh-CN">
                <a:solidFill>
                  <a:srgbClr val="0000FF"/>
                </a:solidFill>
              </a:rPr>
              <a:t>)</a:t>
            </a:r>
          </a:p>
          <a:p>
            <a:pPr lvl="2">
              <a:lnSpc>
                <a:spcPct val="100000"/>
              </a:lnSpc>
            </a:pPr>
            <a:r>
              <a:rPr lang="zh-CN" altLang="en-US"/>
              <a:t>课程号取唯一值</a:t>
            </a:r>
          </a:p>
          <a:p>
            <a:pPr lvl="2">
              <a:lnSpc>
                <a:spcPct val="100000"/>
              </a:lnSpc>
            </a:pPr>
            <a:r>
              <a:rPr lang="zh-CN" altLang="en-US"/>
              <a:t>课程名非空</a:t>
            </a:r>
          </a:p>
          <a:p>
            <a:pPr lvl="2">
              <a:lnSpc>
                <a:spcPct val="100000"/>
              </a:lnSpc>
            </a:pPr>
            <a:r>
              <a:rPr lang="zh-CN" altLang="en-US"/>
              <a:t>学分取</a:t>
            </a:r>
            <a:r>
              <a:rPr lang="en-US" altLang="zh-CN"/>
              <a:t>{1, 2, 3, 4, 5}</a:t>
            </a:r>
          </a:p>
        </p:txBody>
      </p:sp>
      <p:sp>
        <p:nvSpPr>
          <p:cNvPr id="4" name="灯片编号占位符 3">
            <a:extLst>
              <a:ext uri="{FF2B5EF4-FFF2-40B4-BE49-F238E27FC236}">
                <a16:creationId xmlns:a16="http://schemas.microsoft.com/office/drawing/2014/main" id="{310D3D20-0DFA-48C0-96A6-4FEBC17787D7}"/>
              </a:ext>
            </a:extLst>
          </p:cNvPr>
          <p:cNvSpPr>
            <a:spLocks noGrp="1"/>
          </p:cNvSpPr>
          <p:nvPr>
            <p:ph type="sldNum" sz="quarter" idx="12"/>
          </p:nvPr>
        </p:nvSpPr>
        <p:spPr/>
        <p:txBody>
          <a:bodyPr/>
          <a:lstStyle/>
          <a:p>
            <a:fld id="{E63F6D5D-9733-4D44-9C56-AEFEDD5A4BA7}" type="slidenum">
              <a:rPr lang="en-US" smtClean="0"/>
              <a:pPr/>
              <a:t>37</a:t>
            </a:fld>
            <a:endParaRPr lang="en-US" dirty="0"/>
          </a:p>
        </p:txBody>
      </p:sp>
    </p:spTree>
    <p:extLst>
      <p:ext uri="{BB962C8B-B14F-4D97-AF65-F5344CB8AC3E}">
        <p14:creationId xmlns:p14="http://schemas.microsoft.com/office/powerpoint/2010/main" val="3957379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14355-077D-43A5-B1A4-B3C9C786550F}"/>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6BE3DA3A-80C9-4FD9-B52B-D929F8417245}"/>
              </a:ext>
            </a:extLst>
          </p:cNvPr>
          <p:cNvSpPr>
            <a:spLocks noGrp="1"/>
          </p:cNvSpPr>
          <p:nvPr>
            <p:ph type="sldNum" sz="quarter" idx="12"/>
          </p:nvPr>
        </p:nvSpPr>
        <p:spPr/>
        <p:txBody>
          <a:bodyPr/>
          <a:lstStyle/>
          <a:p>
            <a:fld id="{E63F6D5D-9733-4D44-9C56-AEFEDD5A4BA7}" type="slidenum">
              <a:rPr lang="en-US" smtClean="0"/>
              <a:pPr/>
              <a:t>38</a:t>
            </a:fld>
            <a:endParaRPr lang="en-US" dirty="0"/>
          </a:p>
        </p:txBody>
      </p:sp>
      <p:pic>
        <p:nvPicPr>
          <p:cNvPr id="5" name="内容占位符 4">
            <a:extLst>
              <a:ext uri="{FF2B5EF4-FFF2-40B4-BE49-F238E27FC236}">
                <a16:creationId xmlns:a16="http://schemas.microsoft.com/office/drawing/2014/main" id="{DFD2A99B-62D4-44F2-9BD2-1DADDC8F8182}"/>
              </a:ext>
            </a:extLst>
          </p:cNvPr>
          <p:cNvPicPr>
            <a:picLocks noGrp="1" noChangeAspect="1"/>
          </p:cNvPicPr>
          <p:nvPr>
            <p:ph idx="1"/>
          </p:nvPr>
        </p:nvPicPr>
        <p:blipFill>
          <a:blip r:embed="rId2"/>
          <a:stretch>
            <a:fillRect/>
          </a:stretch>
        </p:blipFill>
        <p:spPr>
          <a:xfrm>
            <a:off x="1447800" y="1219488"/>
            <a:ext cx="5894252" cy="5316538"/>
          </a:xfrm>
          <a:prstGeom prst="rect">
            <a:avLst/>
          </a:prstGeom>
        </p:spPr>
      </p:pic>
      <p:sp>
        <p:nvSpPr>
          <p:cNvPr id="6" name="文本框 5">
            <a:extLst>
              <a:ext uri="{FF2B5EF4-FFF2-40B4-BE49-F238E27FC236}">
                <a16:creationId xmlns:a16="http://schemas.microsoft.com/office/drawing/2014/main" id="{46187B94-17B1-4493-BF13-90E2C3934702}"/>
              </a:ext>
            </a:extLst>
          </p:cNvPr>
          <p:cNvSpPr txBox="1"/>
          <p:nvPr/>
        </p:nvSpPr>
        <p:spPr>
          <a:xfrm>
            <a:off x="7467600" y="2819400"/>
            <a:ext cx="2590800" cy="1458220"/>
          </a:xfrm>
          <a:prstGeom prst="rect">
            <a:avLst/>
          </a:prstGeom>
          <a:noFill/>
        </p:spPr>
        <p:txBody>
          <a:bodyPr wrap="square" rtlCol="0">
            <a:spAutoFit/>
          </a:bodyPr>
          <a:lstStyle/>
          <a:p>
            <a:pPr>
              <a:lnSpc>
                <a:spcPct val="120000"/>
              </a:lnSpc>
            </a:pPr>
            <a:r>
              <a:rPr lang="en-US" altLang="zh-CN" sz="2800" dirty="0">
                <a:solidFill>
                  <a:srgbClr val="FF0000"/>
                </a:solidFill>
                <a:latin typeface="微软雅黑" panose="020B0503020204020204" pitchFamily="34" charset="-122"/>
                <a:ea typeface="微软雅黑" panose="020B0503020204020204" pitchFamily="34" charset="-122"/>
              </a:rPr>
              <a:t>SQL</a:t>
            </a:r>
            <a:r>
              <a:rPr lang="zh-CN" altLang="en-US" sz="2800" dirty="0">
                <a:solidFill>
                  <a:srgbClr val="FF0000"/>
                </a:solidFill>
                <a:latin typeface="微软雅黑" panose="020B0503020204020204" pitchFamily="34" charset="-122"/>
                <a:ea typeface="微软雅黑" panose="020B0503020204020204" pitchFamily="34" charset="-122"/>
              </a:rPr>
              <a:t>语句完成：</a:t>
            </a:r>
            <a:endParaRPr lang="en-US" altLang="zh-CN" sz="2800" dirty="0">
              <a:solidFill>
                <a:srgbClr val="FF0000"/>
              </a:solidFill>
              <a:latin typeface="微软雅黑" panose="020B0503020204020204" pitchFamily="34" charset="-122"/>
              <a:ea typeface="微软雅黑" panose="020B0503020204020204" pitchFamily="34" charset="-122"/>
            </a:endParaRPr>
          </a:p>
          <a:p>
            <a:pPr marL="539750" indent="-176213">
              <a:lnSpc>
                <a:spcPct val="120000"/>
              </a:lnSpc>
              <a:buFont typeface="Arial" panose="020B0604020202020204" pitchFamily="34" charset="0"/>
              <a:buChar char="•"/>
            </a:pPr>
            <a:r>
              <a:rPr lang="zh-CN" altLang="en-US" sz="2400">
                <a:solidFill>
                  <a:srgbClr val="FF0000"/>
                </a:solidFill>
                <a:latin typeface="微软雅黑" panose="020B0503020204020204" pitchFamily="34" charset="-122"/>
                <a:ea typeface="微软雅黑" panose="020B0503020204020204" pitchFamily="34" charset="-122"/>
              </a:rPr>
              <a:t>创建表</a:t>
            </a:r>
            <a:endParaRPr lang="en-US" altLang="zh-CN" sz="2400">
              <a:solidFill>
                <a:srgbClr val="FF0000"/>
              </a:solidFill>
              <a:latin typeface="微软雅黑" panose="020B0503020204020204" pitchFamily="34" charset="-122"/>
              <a:ea typeface="微软雅黑" panose="020B0503020204020204" pitchFamily="34" charset="-122"/>
            </a:endParaRPr>
          </a:p>
          <a:p>
            <a:pPr marL="539750" indent="-176213">
              <a:lnSpc>
                <a:spcPct val="120000"/>
              </a:lnSpc>
              <a:buFont typeface="Arial" panose="020B0604020202020204" pitchFamily="34" charset="0"/>
              <a:buChar char="•"/>
            </a:pPr>
            <a:r>
              <a:rPr lang="zh-CN" altLang="en-US" sz="2400">
                <a:solidFill>
                  <a:srgbClr val="FF0000"/>
                </a:solidFill>
                <a:latin typeface="微软雅黑" panose="020B0503020204020204" pitchFamily="34" charset="-122"/>
                <a:ea typeface="微软雅黑" panose="020B0503020204020204" pitchFamily="34" charset="-122"/>
              </a:rPr>
              <a:t>定义完整性</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关系数据库简介</a:t>
            </a:r>
          </a:p>
        </p:txBody>
      </p:sp>
      <p:sp>
        <p:nvSpPr>
          <p:cNvPr id="3" name="内容占位符 2"/>
          <p:cNvSpPr>
            <a:spLocks noGrp="1"/>
          </p:cNvSpPr>
          <p:nvPr>
            <p:ph idx="1"/>
          </p:nvPr>
        </p:nvSpPr>
        <p:spPr/>
        <p:txBody>
          <a:bodyPr>
            <a:normAutofit/>
          </a:bodyPr>
          <a:lstStyle/>
          <a:p>
            <a:r>
              <a:rPr lang="zh-CN" altLang="en-US" dirty="0"/>
              <a:t>提出关系模型的是美国</a:t>
            </a:r>
            <a:r>
              <a:rPr lang="en-US" altLang="zh-CN" dirty="0"/>
              <a:t>IBM</a:t>
            </a:r>
            <a:r>
              <a:rPr lang="zh-CN" altLang="en-US" dirty="0"/>
              <a:t>公司的</a:t>
            </a:r>
            <a:r>
              <a:rPr lang="en-US" altLang="zh-CN" dirty="0" err="1"/>
              <a:t>E.F.Codd</a:t>
            </a:r>
            <a:endParaRPr lang="en-US" altLang="zh-CN" dirty="0"/>
          </a:p>
          <a:p>
            <a:pPr lvl="1"/>
            <a:r>
              <a:rPr lang="en-US" altLang="zh-CN" dirty="0"/>
              <a:t>1970</a:t>
            </a:r>
            <a:r>
              <a:rPr lang="zh-CN" altLang="en-US" dirty="0"/>
              <a:t>，</a:t>
            </a:r>
            <a:r>
              <a:rPr lang="en-US" altLang="zh-CN" dirty="0" err="1"/>
              <a:t>E.F.Codd</a:t>
            </a:r>
            <a:r>
              <a:rPr lang="zh-CN" altLang="en-US" dirty="0"/>
              <a:t>，“</a:t>
            </a:r>
            <a:r>
              <a:rPr lang="en-US" altLang="zh-CN" dirty="0"/>
              <a:t>A Relational Model of Data for Large Shared Data Banks”</a:t>
            </a:r>
            <a:r>
              <a:rPr lang="zh-CN" altLang="en-US" dirty="0"/>
              <a:t>，</a:t>
            </a:r>
            <a:r>
              <a:rPr lang="en-US" altLang="zh-CN" dirty="0"/>
              <a:t>《Communication of the ACM》</a:t>
            </a:r>
          </a:p>
          <a:p>
            <a:pPr lvl="2"/>
            <a:r>
              <a:rPr lang="en-US" altLang="zh-CN" dirty="0"/>
              <a:t>1983</a:t>
            </a:r>
            <a:r>
              <a:rPr lang="zh-CN" altLang="en-US" dirty="0"/>
              <a:t>年</a:t>
            </a:r>
            <a:r>
              <a:rPr lang="en-US" altLang="zh-CN" dirty="0"/>
              <a:t>ACM</a:t>
            </a:r>
            <a:r>
              <a:rPr lang="zh-CN" altLang="en-US" dirty="0"/>
              <a:t>把该论文列为从</a:t>
            </a:r>
            <a:r>
              <a:rPr lang="en-US" altLang="zh-CN" dirty="0"/>
              <a:t>1958</a:t>
            </a:r>
            <a:r>
              <a:rPr lang="zh-CN" altLang="en-US" dirty="0"/>
              <a:t>年以来的四分之一世纪中具有里程碑意义的</a:t>
            </a:r>
            <a:r>
              <a:rPr lang="en-US" altLang="zh-CN" dirty="0"/>
              <a:t>25</a:t>
            </a:r>
            <a:r>
              <a:rPr lang="zh-CN" altLang="en-US" dirty="0"/>
              <a:t>篇研究论文之一。</a:t>
            </a:r>
            <a:endParaRPr lang="en-US" altLang="zh-CN" dirty="0"/>
          </a:p>
          <a:p>
            <a:pPr lvl="1"/>
            <a:r>
              <a:rPr lang="en-US" altLang="zh-CN" dirty="0"/>
              <a:t>1972</a:t>
            </a:r>
            <a:r>
              <a:rPr lang="zh-CN" altLang="en-US" dirty="0"/>
              <a:t>，提出关系代数和关系演算，第一、第二、第三范式</a:t>
            </a:r>
          </a:p>
          <a:p>
            <a:pPr lvl="1"/>
            <a:r>
              <a:rPr lang="en-US" altLang="zh-CN" dirty="0"/>
              <a:t>1974</a:t>
            </a:r>
            <a:r>
              <a:rPr lang="zh-CN" altLang="en-US" dirty="0"/>
              <a:t>，提出关系的</a:t>
            </a:r>
            <a:r>
              <a:rPr lang="en-US" altLang="zh-CN" dirty="0"/>
              <a:t>BC</a:t>
            </a:r>
            <a:r>
              <a:rPr lang="zh-CN" altLang="en-US" dirty="0"/>
              <a:t>范式</a:t>
            </a:r>
            <a:endParaRPr lang="en-US" altLang="zh-CN" dirty="0"/>
          </a:p>
          <a:p>
            <a:pPr lvl="1"/>
            <a:r>
              <a:rPr lang="en-US" altLang="zh-CN" dirty="0"/>
              <a:t>1990</a:t>
            </a:r>
            <a:r>
              <a:rPr lang="zh-CN" altLang="en-US" dirty="0"/>
              <a:t>，出版专著</a:t>
            </a:r>
            <a:r>
              <a:rPr lang="en-US" altLang="zh-CN" dirty="0"/>
              <a:t>《 The Relational Model for Database Management: Version 2 》</a:t>
            </a:r>
          </a:p>
          <a:p>
            <a:pPr lvl="1"/>
            <a:r>
              <a:rPr lang="en-US" altLang="zh-CN" dirty="0"/>
              <a:t>1981</a:t>
            </a:r>
            <a:r>
              <a:rPr lang="zh-CN" altLang="en-US" dirty="0"/>
              <a:t>，获图灵奖，演讲题目 “ </a:t>
            </a:r>
            <a:r>
              <a:rPr lang="en-US" altLang="zh-CN" dirty="0"/>
              <a:t>Relational Database: A Practical Foundation for Productivity”</a:t>
            </a:r>
          </a:p>
        </p:txBody>
      </p:sp>
      <p:sp>
        <p:nvSpPr>
          <p:cNvPr id="4" name="灯片编号占位符 3"/>
          <p:cNvSpPr>
            <a:spLocks noGrp="1"/>
          </p:cNvSpPr>
          <p:nvPr>
            <p:ph type="sldNum" sz="quarter" idx="12"/>
          </p:nvPr>
        </p:nvSpPr>
        <p:spPr/>
        <p:txBody>
          <a:bodyPr/>
          <a:lstStyle/>
          <a:p>
            <a:fld id="{E63F6D5D-9733-4D44-9C56-AEFEDD5A4BA7}" type="slidenum">
              <a:rPr lang="en-US" smtClean="0"/>
              <a:pPr/>
              <a:t>3</a:t>
            </a:fld>
            <a:endParaRPr lang="en-US" dirty="0"/>
          </a:p>
        </p:txBody>
      </p:sp>
    </p:spTree>
    <p:extLst>
      <p:ext uri="{BB962C8B-B14F-4D97-AF65-F5344CB8AC3E}">
        <p14:creationId xmlns:p14="http://schemas.microsoft.com/office/powerpoint/2010/main" val="4161552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pPr>
              <a:lnSpc>
                <a:spcPct val="100000"/>
              </a:lnSpc>
            </a:pPr>
            <a:r>
              <a:rPr lang="zh-CN" altLang="en-US" b="1" dirty="0">
                <a:solidFill>
                  <a:schemeClr val="bg2">
                    <a:lumMod val="90000"/>
                  </a:schemeClr>
                </a:solidFill>
              </a:rPr>
              <a:t>关系数据结构及形式化定义</a:t>
            </a:r>
            <a:endParaRPr lang="en-US" altLang="zh-CN" b="1" dirty="0">
              <a:solidFill>
                <a:schemeClr val="bg2">
                  <a:lumMod val="90000"/>
                </a:schemeClr>
              </a:solidFill>
            </a:endParaRPr>
          </a:p>
          <a:p>
            <a:pPr>
              <a:lnSpc>
                <a:spcPct val="100000"/>
              </a:lnSpc>
            </a:pPr>
            <a:r>
              <a:rPr lang="zh-CN" altLang="en-US" b="1" dirty="0">
                <a:solidFill>
                  <a:schemeClr val="bg2">
                    <a:lumMod val="90000"/>
                  </a:schemeClr>
                </a:solidFill>
              </a:rPr>
              <a:t>关系操作</a:t>
            </a:r>
          </a:p>
          <a:p>
            <a:pPr>
              <a:lnSpc>
                <a:spcPct val="100000"/>
              </a:lnSpc>
            </a:pPr>
            <a:r>
              <a:rPr lang="zh-CN" altLang="en-US" b="1" dirty="0">
                <a:solidFill>
                  <a:schemeClr val="bg2">
                    <a:lumMod val="90000"/>
                  </a:schemeClr>
                </a:solidFill>
              </a:rPr>
              <a:t>关系的完整性</a:t>
            </a:r>
          </a:p>
          <a:p>
            <a:pPr>
              <a:lnSpc>
                <a:spcPct val="100000"/>
              </a:lnSpc>
            </a:pPr>
            <a:r>
              <a:rPr lang="zh-CN" altLang="en-US" b="1" dirty="0">
                <a:solidFill>
                  <a:srgbClr val="FF0000"/>
                </a:solidFill>
              </a:rPr>
              <a:t>关系代数</a:t>
            </a:r>
          </a:p>
          <a:p>
            <a:pPr>
              <a:lnSpc>
                <a:spcPct val="100000"/>
              </a:lnSpc>
            </a:pPr>
            <a:r>
              <a:rPr lang="zh-CN" altLang="en-US" b="1" dirty="0">
                <a:solidFill>
                  <a:schemeClr val="bg2">
                    <a:lumMod val="90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39</a:t>
            </a:fld>
            <a:endParaRPr lang="en-US" dirty="0"/>
          </a:p>
        </p:txBody>
      </p:sp>
      <p:grpSp>
        <p:nvGrpSpPr>
          <p:cNvPr id="10" name="组合 9"/>
          <p:cNvGrpSpPr/>
          <p:nvPr/>
        </p:nvGrpSpPr>
        <p:grpSpPr>
          <a:xfrm>
            <a:off x="6781800" y="1371600"/>
            <a:ext cx="3200433" cy="4054613"/>
            <a:chOff x="7824193" y="1412776"/>
            <a:chExt cx="3200433" cy="4054613"/>
          </a:xfrm>
        </p:grpSpPr>
        <p:grpSp>
          <p:nvGrpSpPr>
            <p:cNvPr id="5" name="Group 8"/>
            <p:cNvGrpSpPr>
              <a:grpSpLocks/>
            </p:cNvGrpSpPr>
            <p:nvPr/>
          </p:nvGrpSpPr>
          <p:grpSpPr bwMode="auto">
            <a:xfrm>
              <a:off x="7824193" y="3796056"/>
              <a:ext cx="3200433" cy="1671333"/>
              <a:chOff x="3794" y="2614"/>
              <a:chExt cx="1966" cy="1706"/>
            </a:xfrm>
          </p:grpSpPr>
          <p:sp>
            <p:nvSpPr>
              <p:cNvPr id="6" name="Oval 9"/>
              <p:cNvSpPr>
                <a:spLocks noChangeArrowheads="1"/>
              </p:cNvSpPr>
              <p:nvPr/>
            </p:nvSpPr>
            <p:spPr bwMode="auto">
              <a:xfrm>
                <a:off x="3794" y="3840"/>
                <a:ext cx="1966" cy="480"/>
              </a:xfrm>
              <a:prstGeom prst="ellipse">
                <a:avLst/>
              </a:prstGeom>
              <a:gradFill rotWithShape="0">
                <a:gsLst>
                  <a:gs pos="0">
                    <a:srgbClr val="2F2F18"/>
                  </a:gs>
                  <a:gs pos="50000">
                    <a:srgbClr val="666633"/>
                  </a:gs>
                  <a:gs pos="100000">
                    <a:srgbClr val="2F2F18"/>
                  </a:gs>
                </a:gsLst>
                <a:lin ang="0" scaled="1"/>
              </a:gradFill>
              <a:ln w="12700">
                <a:solidFill>
                  <a:schemeClr val="tx2"/>
                </a:solidFill>
                <a:round/>
                <a:headEnd type="none" w="sm" len="sm"/>
                <a:tailEnd type="none" w="sm" len="sm"/>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sz="1200">
                  <a:solidFill>
                    <a:srgbClr val="CF0E30"/>
                  </a:solidFill>
                  <a:latin typeface="Book Antiqua" pitchFamily="18" charset="0"/>
                  <a:ea typeface="Osaka" pitchFamily="-32" charset="-128"/>
                </a:endParaRPr>
              </a:p>
            </p:txBody>
          </p:sp>
          <p:sp>
            <p:nvSpPr>
              <p:cNvPr id="7" name="Rectangle 10"/>
              <p:cNvSpPr>
                <a:spLocks noChangeArrowheads="1"/>
              </p:cNvSpPr>
              <p:nvPr/>
            </p:nvSpPr>
            <p:spPr bwMode="auto">
              <a:xfrm>
                <a:off x="3794" y="2879"/>
                <a:ext cx="1966" cy="1200"/>
              </a:xfrm>
              <a:prstGeom prst="rect">
                <a:avLst/>
              </a:prstGeom>
              <a:gradFill rotWithShape="0">
                <a:gsLst>
                  <a:gs pos="0">
                    <a:srgbClr val="2F2F18"/>
                  </a:gs>
                  <a:gs pos="50000">
                    <a:srgbClr val="666633"/>
                  </a:gs>
                  <a:gs pos="100000">
                    <a:srgbClr val="2F2F18"/>
                  </a:gs>
                </a:gsLst>
                <a:lin ang="0" scaled="1"/>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sz="1200">
                  <a:solidFill>
                    <a:srgbClr val="CF0E30"/>
                  </a:solidFill>
                  <a:latin typeface="Book Antiqua" pitchFamily="18" charset="0"/>
                  <a:ea typeface="Osaka" pitchFamily="-32" charset="-128"/>
                </a:endParaRPr>
              </a:p>
            </p:txBody>
          </p:sp>
          <p:graphicFrame>
            <p:nvGraphicFramePr>
              <p:cNvPr id="8" name="Object 11"/>
              <p:cNvGraphicFramePr>
                <a:graphicFrameLocks noChangeAspect="1"/>
              </p:cNvGraphicFramePr>
              <p:nvPr/>
            </p:nvGraphicFramePr>
            <p:xfrm>
              <a:off x="3794" y="2614"/>
              <a:ext cx="1966" cy="481"/>
            </p:xfrm>
            <a:graphic>
              <a:graphicData uri="http://schemas.openxmlformats.org/presentationml/2006/ole">
                <mc:AlternateContent xmlns:mc="http://schemas.openxmlformats.org/markup-compatibility/2006">
                  <mc:Choice xmlns:v="urn:schemas-microsoft-com:vml" Requires="v">
                    <p:oleObj spid="_x0000_s4848" name="Clip" r:id="rId3" imgW="1663920" imgH="1666440" progId="MS_ClipArt_Gallery.2">
                      <p:embed/>
                    </p:oleObj>
                  </mc:Choice>
                  <mc:Fallback>
                    <p:oleObj name="Clip" r:id="rId3" imgW="1663920" imgH="1666440" progId="MS_ClipArt_Gallery.2">
                      <p:embed/>
                      <p:pic>
                        <p:nvPicPr>
                          <p:cNvPr id="1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 y="2614"/>
                            <a:ext cx="1966" cy="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9" name="Picture 28" descr="图片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45959" y="1412776"/>
              <a:ext cx="2750575" cy="278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94609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784304-A1F5-47E7-A0DD-7076D80631BD}"/>
              </a:ext>
            </a:extLst>
          </p:cNvPr>
          <p:cNvSpPr>
            <a:spLocks noGrp="1"/>
          </p:cNvSpPr>
          <p:nvPr>
            <p:ph type="title"/>
          </p:nvPr>
        </p:nvSpPr>
        <p:spPr/>
        <p:txBody>
          <a:bodyPr/>
          <a:lstStyle/>
          <a:p>
            <a:r>
              <a:rPr lang="zh-CN" altLang="en-US"/>
              <a:t>关系代数</a:t>
            </a:r>
          </a:p>
        </p:txBody>
      </p:sp>
      <p:sp>
        <p:nvSpPr>
          <p:cNvPr id="3" name="内容占位符 2">
            <a:extLst>
              <a:ext uri="{FF2B5EF4-FFF2-40B4-BE49-F238E27FC236}">
                <a16:creationId xmlns:a16="http://schemas.microsoft.com/office/drawing/2014/main" id="{CFD2454B-8EE3-42D4-B736-111D84C45B42}"/>
              </a:ext>
            </a:extLst>
          </p:cNvPr>
          <p:cNvSpPr>
            <a:spLocks noGrp="1"/>
          </p:cNvSpPr>
          <p:nvPr>
            <p:ph idx="1"/>
          </p:nvPr>
        </p:nvSpPr>
        <p:spPr/>
        <p:txBody>
          <a:bodyPr/>
          <a:lstStyle/>
          <a:p>
            <a:r>
              <a:rPr lang="zh-CN" altLang="en-US" sz="2800">
                <a:solidFill>
                  <a:srgbClr val="FF0000"/>
                </a:solidFill>
              </a:rPr>
              <a:t>关系代数</a:t>
            </a:r>
            <a:r>
              <a:rPr lang="zh-CN" altLang="en-US" sz="2800"/>
              <a:t>是一种</a:t>
            </a:r>
            <a:r>
              <a:rPr lang="zh-CN" altLang="en-US" sz="2800">
                <a:solidFill>
                  <a:srgbClr val="FF0000"/>
                </a:solidFill>
              </a:rPr>
              <a:t>抽象的查询语言</a:t>
            </a:r>
            <a:r>
              <a:rPr lang="zh-CN" altLang="en-US" sz="2800"/>
              <a:t>，它用</a:t>
            </a:r>
            <a:r>
              <a:rPr lang="zh-CN" altLang="en-US" sz="2800">
                <a:solidFill>
                  <a:srgbClr val="FF0000"/>
                </a:solidFill>
              </a:rPr>
              <a:t>对关系的运算来表达查询</a:t>
            </a:r>
          </a:p>
          <a:p>
            <a:endParaRPr lang="zh-CN" altLang="en-US" sz="1000"/>
          </a:p>
          <a:p>
            <a:r>
              <a:rPr lang="zh-CN" altLang="en-US" sz="2800">
                <a:solidFill>
                  <a:srgbClr val="FF0000"/>
                </a:solidFill>
              </a:rPr>
              <a:t>关系代数</a:t>
            </a:r>
          </a:p>
          <a:p>
            <a:pPr lvl="1"/>
            <a:r>
              <a:rPr lang="zh-CN" altLang="en-US">
                <a:solidFill>
                  <a:srgbClr val="0000FF"/>
                </a:solidFill>
              </a:rPr>
              <a:t>运算对象是关系</a:t>
            </a:r>
          </a:p>
          <a:p>
            <a:pPr lvl="1"/>
            <a:r>
              <a:rPr lang="zh-CN" altLang="en-US">
                <a:solidFill>
                  <a:srgbClr val="0000FF"/>
                </a:solidFill>
              </a:rPr>
              <a:t>运算结果亦为关系</a:t>
            </a:r>
          </a:p>
          <a:p>
            <a:pPr lvl="1"/>
            <a:r>
              <a:rPr lang="zh-CN" altLang="en-US"/>
              <a:t>关系代数的运算符有两类：</a:t>
            </a:r>
            <a:r>
              <a:rPr lang="zh-CN" altLang="en-US">
                <a:solidFill>
                  <a:srgbClr val="FF0000"/>
                </a:solidFill>
              </a:rPr>
              <a:t>集合运算符</a:t>
            </a:r>
            <a:r>
              <a:rPr lang="zh-CN" altLang="en-US"/>
              <a:t>和</a:t>
            </a:r>
            <a:r>
              <a:rPr lang="zh-CN" altLang="en-US">
                <a:solidFill>
                  <a:srgbClr val="FF0000"/>
                </a:solidFill>
              </a:rPr>
              <a:t>专门的关系运算符</a:t>
            </a:r>
          </a:p>
          <a:p>
            <a:pPr lvl="2"/>
            <a:r>
              <a:rPr lang="zh-CN" altLang="en-US"/>
              <a:t>传统的集合运算是从关系的“水平”方向即行的角度进行</a:t>
            </a:r>
          </a:p>
          <a:p>
            <a:pPr lvl="2"/>
            <a:r>
              <a:rPr lang="zh-CN" altLang="en-US"/>
              <a:t>专门的关系运算不仅涉及行而且涉及列</a:t>
            </a:r>
          </a:p>
        </p:txBody>
      </p:sp>
      <p:sp>
        <p:nvSpPr>
          <p:cNvPr id="4" name="灯片编号占位符 3">
            <a:extLst>
              <a:ext uri="{FF2B5EF4-FFF2-40B4-BE49-F238E27FC236}">
                <a16:creationId xmlns:a16="http://schemas.microsoft.com/office/drawing/2014/main" id="{62ED5571-099A-4586-A04E-3BBA3B91E627}"/>
              </a:ext>
            </a:extLst>
          </p:cNvPr>
          <p:cNvSpPr>
            <a:spLocks noGrp="1"/>
          </p:cNvSpPr>
          <p:nvPr>
            <p:ph type="sldNum" sz="quarter" idx="12"/>
          </p:nvPr>
        </p:nvSpPr>
        <p:spPr/>
        <p:txBody>
          <a:bodyPr/>
          <a:lstStyle/>
          <a:p>
            <a:fld id="{E63F6D5D-9733-4D44-9C56-AEFEDD5A4BA7}" type="slidenum">
              <a:rPr lang="en-US" smtClean="0"/>
              <a:pPr/>
              <a:t>40</a:t>
            </a:fld>
            <a:endParaRPr lang="en-US" dirty="0"/>
          </a:p>
        </p:txBody>
      </p:sp>
    </p:spTree>
    <p:extLst>
      <p:ext uri="{BB962C8B-B14F-4D97-AF65-F5344CB8AC3E}">
        <p14:creationId xmlns:p14="http://schemas.microsoft.com/office/powerpoint/2010/main" val="3886870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92F14-CC9A-4A01-8D2A-15427429304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ACD747E-0F9A-405E-83D9-A473285AEAAA}"/>
              </a:ext>
            </a:extLst>
          </p:cNvPr>
          <p:cNvSpPr>
            <a:spLocks noGrp="1"/>
          </p:cNvSpPr>
          <p:nvPr>
            <p:ph idx="1"/>
          </p:nvPr>
        </p:nvSpPr>
        <p:spPr/>
        <p:txBody>
          <a:bodyPr/>
          <a:lstStyle/>
          <a:p>
            <a:r>
              <a:rPr lang="zh-CN" altLang="en-US">
                <a:solidFill>
                  <a:srgbClr val="FF0000"/>
                </a:solidFill>
              </a:rPr>
              <a:t>关系代数运算符：</a:t>
            </a:r>
            <a:endParaRPr lang="en-US" altLang="zh-CN">
              <a:solidFill>
                <a:srgbClr val="FF0000"/>
              </a:solidFill>
            </a:endParaRPr>
          </a:p>
          <a:p>
            <a:endParaRPr lang="zh-CN" altLang="en-US"/>
          </a:p>
        </p:txBody>
      </p:sp>
      <p:sp>
        <p:nvSpPr>
          <p:cNvPr id="4" name="灯片编号占位符 3">
            <a:extLst>
              <a:ext uri="{FF2B5EF4-FFF2-40B4-BE49-F238E27FC236}">
                <a16:creationId xmlns:a16="http://schemas.microsoft.com/office/drawing/2014/main" id="{A5BD2784-F532-4F68-9E15-DA7F5AE233A7}"/>
              </a:ext>
            </a:extLst>
          </p:cNvPr>
          <p:cNvSpPr>
            <a:spLocks noGrp="1"/>
          </p:cNvSpPr>
          <p:nvPr>
            <p:ph type="sldNum" sz="quarter" idx="12"/>
          </p:nvPr>
        </p:nvSpPr>
        <p:spPr/>
        <p:txBody>
          <a:bodyPr/>
          <a:lstStyle/>
          <a:p>
            <a:fld id="{E63F6D5D-9733-4D44-9C56-AEFEDD5A4BA7}" type="slidenum">
              <a:rPr lang="en-US" smtClean="0"/>
              <a:pPr/>
              <a:t>41</a:t>
            </a:fld>
            <a:endParaRPr lang="en-US" dirty="0"/>
          </a:p>
        </p:txBody>
      </p:sp>
      <p:pic>
        <p:nvPicPr>
          <p:cNvPr id="5" name="Picture 2">
            <a:extLst>
              <a:ext uri="{FF2B5EF4-FFF2-40B4-BE49-F238E27FC236}">
                <a16:creationId xmlns:a16="http://schemas.microsoft.com/office/drawing/2014/main" id="{5BE18327-BBDC-4E52-B14C-FC8E0757E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86225"/>
            <a:ext cx="7162800" cy="4177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929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DB32C-22F2-45AF-8AE5-6736BA52903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2411C83-2978-4055-BE51-E1BD09F14639}"/>
              </a:ext>
            </a:extLst>
          </p:cNvPr>
          <p:cNvSpPr>
            <a:spLocks noGrp="1"/>
          </p:cNvSpPr>
          <p:nvPr>
            <p:ph idx="1"/>
          </p:nvPr>
        </p:nvSpPr>
        <p:spPr/>
        <p:txBody>
          <a:bodyPr/>
          <a:lstStyle/>
          <a:p>
            <a:r>
              <a:rPr lang="zh-CN" altLang="en-US">
                <a:solidFill>
                  <a:srgbClr val="0000CC"/>
                </a:solidFill>
              </a:rPr>
              <a:t>传统的集合运算：</a:t>
            </a:r>
            <a:r>
              <a:rPr lang="zh-CN" altLang="en-US">
                <a:solidFill>
                  <a:srgbClr val="FF0000"/>
                </a:solidFill>
              </a:rPr>
              <a:t>并</a:t>
            </a:r>
            <a:r>
              <a:rPr lang="en-US" altLang="zh-CN">
                <a:solidFill>
                  <a:srgbClr val="FF0000"/>
                </a:solidFill>
              </a:rPr>
              <a:t>(Union)</a:t>
            </a:r>
            <a:endParaRPr lang="en-US" altLang="zh-CN">
              <a:solidFill>
                <a:srgbClr val="0000CC"/>
              </a:solidFill>
            </a:endParaRPr>
          </a:p>
          <a:p>
            <a:pPr lvl="1"/>
            <a:r>
              <a:rPr lang="en-US" altLang="zh-CN">
                <a:solidFill>
                  <a:srgbClr val="FF0000"/>
                </a:solidFill>
              </a:rPr>
              <a:t>R∪S</a:t>
            </a:r>
            <a:r>
              <a:rPr lang="zh-CN" altLang="en-US">
                <a:solidFill>
                  <a:srgbClr val="FF0000"/>
                </a:solidFill>
              </a:rPr>
              <a:t> </a:t>
            </a:r>
            <a:r>
              <a:rPr lang="en-US" altLang="zh-CN">
                <a:solidFill>
                  <a:srgbClr val="FF0000"/>
                </a:solidFill>
              </a:rPr>
              <a:t>= { t | t </a:t>
            </a:r>
            <a:r>
              <a:rPr lang="en-US" altLang="zh-CN">
                <a:solidFill>
                  <a:srgbClr val="FF0000"/>
                </a:solidFill>
                <a:sym typeface="Symbol" pitchFamily="18" charset="2"/>
              </a:rPr>
              <a:t></a:t>
            </a:r>
            <a:r>
              <a:rPr lang="en-US" altLang="zh-CN">
                <a:solidFill>
                  <a:srgbClr val="FF0000"/>
                </a:solidFill>
              </a:rPr>
              <a:t> R∨t </a:t>
            </a:r>
            <a:r>
              <a:rPr lang="en-US" altLang="zh-CN">
                <a:solidFill>
                  <a:srgbClr val="FF0000"/>
                </a:solidFill>
                <a:sym typeface="Symbol" pitchFamily="18" charset="2"/>
              </a:rPr>
              <a:t></a:t>
            </a:r>
            <a:r>
              <a:rPr lang="en-US" altLang="zh-CN">
                <a:solidFill>
                  <a:srgbClr val="FF0000"/>
                </a:solidFill>
              </a:rPr>
              <a:t>S }</a:t>
            </a:r>
          </a:p>
          <a:p>
            <a:pPr lvl="1"/>
            <a:endParaRPr lang="en-US" altLang="zh-CN">
              <a:solidFill>
                <a:srgbClr val="0000CC"/>
              </a:solidFill>
            </a:endParaRPr>
          </a:p>
          <a:p>
            <a:endParaRPr lang="zh-CN" altLang="en-US"/>
          </a:p>
        </p:txBody>
      </p:sp>
      <p:sp>
        <p:nvSpPr>
          <p:cNvPr id="4" name="灯片编号占位符 3">
            <a:extLst>
              <a:ext uri="{FF2B5EF4-FFF2-40B4-BE49-F238E27FC236}">
                <a16:creationId xmlns:a16="http://schemas.microsoft.com/office/drawing/2014/main" id="{D02B3829-86A4-4006-94E5-43CEF57A0F57}"/>
              </a:ext>
            </a:extLst>
          </p:cNvPr>
          <p:cNvSpPr>
            <a:spLocks noGrp="1"/>
          </p:cNvSpPr>
          <p:nvPr>
            <p:ph type="sldNum" sz="quarter" idx="12"/>
          </p:nvPr>
        </p:nvSpPr>
        <p:spPr/>
        <p:txBody>
          <a:bodyPr/>
          <a:lstStyle/>
          <a:p>
            <a:fld id="{E63F6D5D-9733-4D44-9C56-AEFEDD5A4BA7}" type="slidenum">
              <a:rPr lang="en-US" smtClean="0"/>
              <a:pPr/>
              <a:t>42</a:t>
            </a:fld>
            <a:endParaRPr lang="en-US" dirty="0"/>
          </a:p>
        </p:txBody>
      </p:sp>
      <p:pic>
        <p:nvPicPr>
          <p:cNvPr id="5" name="Picture 6">
            <a:extLst>
              <a:ext uri="{FF2B5EF4-FFF2-40B4-BE49-F238E27FC236}">
                <a16:creationId xmlns:a16="http://schemas.microsoft.com/office/drawing/2014/main" id="{2A49E0AF-6DB7-4C0E-A454-B5BC78E4B6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353" b="8588"/>
          <a:stretch/>
        </p:blipFill>
        <p:spPr bwMode="auto">
          <a:xfrm>
            <a:off x="1981200" y="2400300"/>
            <a:ext cx="2812207" cy="178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a:extLst>
              <a:ext uri="{FF2B5EF4-FFF2-40B4-BE49-F238E27FC236}">
                <a16:creationId xmlns:a16="http://schemas.microsoft.com/office/drawing/2014/main" id="{021B903F-0617-4EE9-B099-CDBDA5780C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12" t="-1439" b="2326"/>
          <a:stretch/>
        </p:blipFill>
        <p:spPr bwMode="auto">
          <a:xfrm>
            <a:off x="5756081" y="2400300"/>
            <a:ext cx="3776241"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A7183916-0939-4E21-B51C-36C86A0B0DC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387" r="4345"/>
          <a:stretch/>
        </p:blipFill>
        <p:spPr bwMode="auto">
          <a:xfrm>
            <a:off x="1981200" y="4235467"/>
            <a:ext cx="3070649" cy="2135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箭头: 右 7">
            <a:extLst>
              <a:ext uri="{FF2B5EF4-FFF2-40B4-BE49-F238E27FC236}">
                <a16:creationId xmlns:a16="http://schemas.microsoft.com/office/drawing/2014/main" id="{109B24AD-5052-40A6-BE7B-C36CF3AFE578}"/>
              </a:ext>
            </a:extLst>
          </p:cNvPr>
          <p:cNvSpPr/>
          <p:nvPr/>
        </p:nvSpPr>
        <p:spPr>
          <a:xfrm>
            <a:off x="5334000" y="3962400"/>
            <a:ext cx="304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2321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DB32C-22F2-45AF-8AE5-6736BA52903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2411C83-2978-4055-BE51-E1BD09F14639}"/>
              </a:ext>
            </a:extLst>
          </p:cNvPr>
          <p:cNvSpPr>
            <a:spLocks noGrp="1"/>
          </p:cNvSpPr>
          <p:nvPr>
            <p:ph idx="1"/>
          </p:nvPr>
        </p:nvSpPr>
        <p:spPr/>
        <p:txBody>
          <a:bodyPr/>
          <a:lstStyle/>
          <a:p>
            <a:r>
              <a:rPr lang="zh-CN" altLang="en-US">
                <a:solidFill>
                  <a:srgbClr val="0000CC"/>
                </a:solidFill>
              </a:rPr>
              <a:t>传统的集合运算：</a:t>
            </a:r>
            <a:r>
              <a:rPr lang="zh-CN" altLang="en-US">
                <a:solidFill>
                  <a:srgbClr val="FF0000"/>
                </a:solidFill>
              </a:rPr>
              <a:t>差</a:t>
            </a:r>
            <a:r>
              <a:rPr lang="en-US" altLang="zh-CN">
                <a:solidFill>
                  <a:srgbClr val="FF0000"/>
                </a:solidFill>
              </a:rPr>
              <a:t>(Difference)</a:t>
            </a:r>
            <a:endParaRPr lang="en-US" altLang="zh-CN">
              <a:solidFill>
                <a:srgbClr val="0000CC"/>
              </a:solidFill>
            </a:endParaRPr>
          </a:p>
          <a:p>
            <a:pPr lvl="1"/>
            <a:r>
              <a:rPr lang="en-US" altLang="zh-CN">
                <a:solidFill>
                  <a:srgbClr val="FF0000"/>
                </a:solidFill>
              </a:rPr>
              <a:t>R-S</a:t>
            </a:r>
            <a:r>
              <a:rPr lang="zh-CN" altLang="en-US">
                <a:solidFill>
                  <a:srgbClr val="FF0000"/>
                </a:solidFill>
              </a:rPr>
              <a:t> </a:t>
            </a:r>
            <a:r>
              <a:rPr lang="en-US" altLang="zh-CN">
                <a:solidFill>
                  <a:srgbClr val="FF0000"/>
                </a:solidFill>
              </a:rPr>
              <a:t>= { t | t </a:t>
            </a:r>
            <a:r>
              <a:rPr lang="en-US" altLang="zh-CN">
                <a:solidFill>
                  <a:srgbClr val="FF0000"/>
                </a:solidFill>
                <a:sym typeface="Symbol" pitchFamily="18" charset="2"/>
              </a:rPr>
              <a:t></a:t>
            </a:r>
            <a:r>
              <a:rPr lang="en-US" altLang="zh-CN">
                <a:solidFill>
                  <a:srgbClr val="FF0000"/>
                </a:solidFill>
              </a:rPr>
              <a:t> R∨t </a:t>
            </a:r>
            <a:r>
              <a:rPr lang="en-US" altLang="zh-CN">
                <a:solidFill>
                  <a:srgbClr val="FF0000"/>
                </a:solidFill>
                <a:sym typeface="Symbol" pitchFamily="18" charset="2"/>
              </a:rPr>
              <a:t></a:t>
            </a:r>
            <a:r>
              <a:rPr lang="en-US" altLang="zh-CN">
                <a:solidFill>
                  <a:srgbClr val="FF0000"/>
                </a:solidFill>
              </a:rPr>
              <a:t>S }</a:t>
            </a:r>
          </a:p>
          <a:p>
            <a:pPr lvl="1"/>
            <a:endParaRPr lang="en-US" altLang="zh-CN">
              <a:solidFill>
                <a:srgbClr val="FF0000"/>
              </a:solidFill>
            </a:endParaRPr>
          </a:p>
          <a:p>
            <a:pPr lvl="1"/>
            <a:endParaRPr lang="en-US" altLang="zh-CN">
              <a:solidFill>
                <a:srgbClr val="0000CC"/>
              </a:solidFill>
            </a:endParaRPr>
          </a:p>
          <a:p>
            <a:endParaRPr lang="zh-CN" altLang="en-US"/>
          </a:p>
        </p:txBody>
      </p:sp>
      <p:sp>
        <p:nvSpPr>
          <p:cNvPr id="4" name="灯片编号占位符 3">
            <a:extLst>
              <a:ext uri="{FF2B5EF4-FFF2-40B4-BE49-F238E27FC236}">
                <a16:creationId xmlns:a16="http://schemas.microsoft.com/office/drawing/2014/main" id="{D02B3829-86A4-4006-94E5-43CEF57A0F57}"/>
              </a:ext>
            </a:extLst>
          </p:cNvPr>
          <p:cNvSpPr>
            <a:spLocks noGrp="1"/>
          </p:cNvSpPr>
          <p:nvPr>
            <p:ph type="sldNum" sz="quarter" idx="12"/>
          </p:nvPr>
        </p:nvSpPr>
        <p:spPr/>
        <p:txBody>
          <a:bodyPr/>
          <a:lstStyle/>
          <a:p>
            <a:fld id="{E63F6D5D-9733-4D44-9C56-AEFEDD5A4BA7}" type="slidenum">
              <a:rPr lang="en-US" smtClean="0"/>
              <a:pPr/>
              <a:t>43</a:t>
            </a:fld>
            <a:endParaRPr lang="en-US" dirty="0"/>
          </a:p>
        </p:txBody>
      </p:sp>
      <p:pic>
        <p:nvPicPr>
          <p:cNvPr id="5" name="Picture 6">
            <a:extLst>
              <a:ext uri="{FF2B5EF4-FFF2-40B4-BE49-F238E27FC236}">
                <a16:creationId xmlns:a16="http://schemas.microsoft.com/office/drawing/2014/main" id="{2A49E0AF-6DB7-4C0E-A454-B5BC78E4B6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353" b="8588"/>
          <a:stretch/>
        </p:blipFill>
        <p:spPr bwMode="auto">
          <a:xfrm>
            <a:off x="1981200" y="2400300"/>
            <a:ext cx="2812207" cy="178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A7183916-0939-4E21-B51C-36C86A0B0D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87" r="4345"/>
          <a:stretch/>
        </p:blipFill>
        <p:spPr bwMode="auto">
          <a:xfrm>
            <a:off x="1981200" y="4235467"/>
            <a:ext cx="3070649" cy="2135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箭头: 右 7">
            <a:extLst>
              <a:ext uri="{FF2B5EF4-FFF2-40B4-BE49-F238E27FC236}">
                <a16:creationId xmlns:a16="http://schemas.microsoft.com/office/drawing/2014/main" id="{109B24AD-5052-40A6-BE7B-C36CF3AFE578}"/>
              </a:ext>
            </a:extLst>
          </p:cNvPr>
          <p:cNvSpPr/>
          <p:nvPr/>
        </p:nvSpPr>
        <p:spPr>
          <a:xfrm>
            <a:off x="5334000" y="3962400"/>
            <a:ext cx="304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9">
            <a:extLst>
              <a:ext uri="{FF2B5EF4-FFF2-40B4-BE49-F238E27FC236}">
                <a16:creationId xmlns:a16="http://schemas.microsoft.com/office/drawing/2014/main" id="{01A3ED1A-4820-4B0F-B474-E3CA48E55A4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723" t="11221" r="6114" b="10233"/>
          <a:stretch/>
        </p:blipFill>
        <p:spPr bwMode="auto">
          <a:xfrm>
            <a:off x="5883175" y="2983762"/>
            <a:ext cx="3958481" cy="178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1538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DB32C-22F2-45AF-8AE5-6736BA52903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2411C83-2978-4055-BE51-E1BD09F14639}"/>
              </a:ext>
            </a:extLst>
          </p:cNvPr>
          <p:cNvSpPr>
            <a:spLocks noGrp="1"/>
          </p:cNvSpPr>
          <p:nvPr>
            <p:ph idx="1"/>
          </p:nvPr>
        </p:nvSpPr>
        <p:spPr/>
        <p:txBody>
          <a:bodyPr/>
          <a:lstStyle/>
          <a:p>
            <a:r>
              <a:rPr lang="zh-CN" altLang="en-US">
                <a:solidFill>
                  <a:srgbClr val="0000CC"/>
                </a:solidFill>
              </a:rPr>
              <a:t>传统的集合运算：</a:t>
            </a:r>
            <a:r>
              <a:rPr lang="zh-CN" altLang="en-US">
                <a:solidFill>
                  <a:srgbClr val="FF0000"/>
                </a:solidFill>
              </a:rPr>
              <a:t>交</a:t>
            </a:r>
            <a:r>
              <a:rPr lang="en-US" altLang="zh-CN">
                <a:solidFill>
                  <a:srgbClr val="FF0000"/>
                </a:solidFill>
              </a:rPr>
              <a:t>(Intersection)</a:t>
            </a:r>
            <a:endParaRPr lang="en-US" altLang="zh-CN">
              <a:solidFill>
                <a:srgbClr val="0000CC"/>
              </a:solidFill>
            </a:endParaRPr>
          </a:p>
          <a:p>
            <a:pPr lvl="1"/>
            <a:r>
              <a:rPr lang="pt-BR" altLang="zh-CN">
                <a:solidFill>
                  <a:srgbClr val="FF0000"/>
                </a:solidFill>
              </a:rPr>
              <a:t>R ∩ S = { t | t </a:t>
            </a:r>
            <a:r>
              <a:rPr lang="en-US" altLang="zh-CN">
                <a:solidFill>
                  <a:srgbClr val="FF0000"/>
                </a:solidFill>
                <a:sym typeface="Symbol" pitchFamily="18" charset="2"/>
              </a:rPr>
              <a:t></a:t>
            </a:r>
            <a:r>
              <a:rPr lang="pt-BR" altLang="zh-CN">
                <a:solidFill>
                  <a:srgbClr val="FF0000"/>
                </a:solidFill>
              </a:rPr>
              <a:t> R ∧ t </a:t>
            </a:r>
            <a:r>
              <a:rPr lang="en-US" altLang="zh-CN">
                <a:solidFill>
                  <a:srgbClr val="FF0000"/>
                </a:solidFill>
                <a:sym typeface="Symbol" pitchFamily="18" charset="2"/>
              </a:rPr>
              <a:t> </a:t>
            </a:r>
            <a:r>
              <a:rPr lang="pt-BR" altLang="zh-CN">
                <a:solidFill>
                  <a:srgbClr val="FF0000"/>
                </a:solidFill>
              </a:rPr>
              <a:t>S } = R – (R-S</a:t>
            </a:r>
            <a:r>
              <a:rPr lang="zh-CN" altLang="pt-BR">
                <a:solidFill>
                  <a:srgbClr val="FF0000"/>
                </a:solidFill>
              </a:rPr>
              <a:t>）</a:t>
            </a:r>
          </a:p>
          <a:p>
            <a:pPr lvl="1"/>
            <a:endParaRPr lang="en-US" altLang="zh-CN">
              <a:solidFill>
                <a:srgbClr val="FF0000"/>
              </a:solidFill>
            </a:endParaRPr>
          </a:p>
          <a:p>
            <a:pPr lvl="1"/>
            <a:endParaRPr lang="en-US" altLang="zh-CN">
              <a:solidFill>
                <a:srgbClr val="FF0000"/>
              </a:solidFill>
            </a:endParaRPr>
          </a:p>
          <a:p>
            <a:pPr lvl="1"/>
            <a:endParaRPr lang="en-US" altLang="zh-CN">
              <a:solidFill>
                <a:srgbClr val="0000CC"/>
              </a:solidFill>
            </a:endParaRPr>
          </a:p>
          <a:p>
            <a:endParaRPr lang="zh-CN" altLang="en-US"/>
          </a:p>
        </p:txBody>
      </p:sp>
      <p:sp>
        <p:nvSpPr>
          <p:cNvPr id="4" name="灯片编号占位符 3">
            <a:extLst>
              <a:ext uri="{FF2B5EF4-FFF2-40B4-BE49-F238E27FC236}">
                <a16:creationId xmlns:a16="http://schemas.microsoft.com/office/drawing/2014/main" id="{D02B3829-86A4-4006-94E5-43CEF57A0F57}"/>
              </a:ext>
            </a:extLst>
          </p:cNvPr>
          <p:cNvSpPr>
            <a:spLocks noGrp="1"/>
          </p:cNvSpPr>
          <p:nvPr>
            <p:ph type="sldNum" sz="quarter" idx="12"/>
          </p:nvPr>
        </p:nvSpPr>
        <p:spPr/>
        <p:txBody>
          <a:bodyPr/>
          <a:lstStyle/>
          <a:p>
            <a:fld id="{E63F6D5D-9733-4D44-9C56-AEFEDD5A4BA7}" type="slidenum">
              <a:rPr lang="en-US" smtClean="0"/>
              <a:pPr/>
              <a:t>44</a:t>
            </a:fld>
            <a:endParaRPr lang="en-US" dirty="0"/>
          </a:p>
        </p:txBody>
      </p:sp>
      <p:pic>
        <p:nvPicPr>
          <p:cNvPr id="5" name="Picture 6">
            <a:extLst>
              <a:ext uri="{FF2B5EF4-FFF2-40B4-BE49-F238E27FC236}">
                <a16:creationId xmlns:a16="http://schemas.microsoft.com/office/drawing/2014/main" id="{2A49E0AF-6DB7-4C0E-A454-B5BC78E4B6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353" b="8588"/>
          <a:stretch/>
        </p:blipFill>
        <p:spPr bwMode="auto">
          <a:xfrm>
            <a:off x="1981200" y="2400300"/>
            <a:ext cx="2812207" cy="178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A7183916-0939-4E21-B51C-36C86A0B0D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87" r="4345"/>
          <a:stretch/>
        </p:blipFill>
        <p:spPr bwMode="auto">
          <a:xfrm>
            <a:off x="1981200" y="4235467"/>
            <a:ext cx="3070649" cy="2135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箭头: 右 7">
            <a:extLst>
              <a:ext uri="{FF2B5EF4-FFF2-40B4-BE49-F238E27FC236}">
                <a16:creationId xmlns:a16="http://schemas.microsoft.com/office/drawing/2014/main" id="{109B24AD-5052-40A6-BE7B-C36CF3AFE578}"/>
              </a:ext>
            </a:extLst>
          </p:cNvPr>
          <p:cNvSpPr/>
          <p:nvPr/>
        </p:nvSpPr>
        <p:spPr>
          <a:xfrm>
            <a:off x="5334000" y="3962400"/>
            <a:ext cx="304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8">
            <a:extLst>
              <a:ext uri="{FF2B5EF4-FFF2-40B4-BE49-F238E27FC236}">
                <a16:creationId xmlns:a16="http://schemas.microsoft.com/office/drawing/2014/main" id="{60F4135A-D00C-4F7F-B3F0-A21E3B488B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68" t="924" r="7776" b="5019"/>
          <a:stretch/>
        </p:blipFill>
        <p:spPr bwMode="auto">
          <a:xfrm>
            <a:off x="5848482" y="2865049"/>
            <a:ext cx="4196804"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3927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DB32C-22F2-45AF-8AE5-6736BA52903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2411C83-2978-4055-BE51-E1BD09F14639}"/>
              </a:ext>
            </a:extLst>
          </p:cNvPr>
          <p:cNvSpPr>
            <a:spLocks noGrp="1"/>
          </p:cNvSpPr>
          <p:nvPr>
            <p:ph idx="1"/>
          </p:nvPr>
        </p:nvSpPr>
        <p:spPr/>
        <p:txBody>
          <a:bodyPr/>
          <a:lstStyle/>
          <a:p>
            <a:r>
              <a:rPr lang="zh-CN" altLang="en-US">
                <a:solidFill>
                  <a:srgbClr val="0000CC"/>
                </a:solidFill>
              </a:rPr>
              <a:t>传统的集合运算：</a:t>
            </a:r>
            <a:r>
              <a:rPr lang="zh-CN" altLang="en-US">
                <a:solidFill>
                  <a:srgbClr val="FF0000"/>
                </a:solidFill>
              </a:rPr>
              <a:t>笛卡尔积</a:t>
            </a:r>
            <a:r>
              <a:rPr lang="en-US" altLang="zh-CN">
                <a:solidFill>
                  <a:srgbClr val="FF0000"/>
                </a:solidFill>
              </a:rPr>
              <a:t>(Cartesian Product)</a:t>
            </a:r>
          </a:p>
          <a:p>
            <a:pPr lvl="1"/>
            <a:r>
              <a:rPr lang="en-US" altLang="zh-CN" sz="2400">
                <a:solidFill>
                  <a:srgbClr val="FF0000"/>
                </a:solidFill>
              </a:rPr>
              <a:t>R×S = {t</a:t>
            </a:r>
            <a:r>
              <a:rPr lang="en-US" altLang="zh-CN" sz="2400" baseline="-30000">
                <a:solidFill>
                  <a:srgbClr val="FF0000"/>
                </a:solidFill>
              </a:rPr>
              <a:t>r</a:t>
            </a:r>
            <a:r>
              <a:rPr lang="en-US" altLang="zh-CN" sz="2400">
                <a:solidFill>
                  <a:srgbClr val="FF0000"/>
                </a:solidFill>
              </a:rPr>
              <a:t> t</a:t>
            </a:r>
            <a:r>
              <a:rPr lang="en-US" altLang="zh-CN" sz="2400" baseline="-30000">
                <a:solidFill>
                  <a:srgbClr val="FF0000"/>
                </a:solidFill>
              </a:rPr>
              <a:t>s</a:t>
            </a:r>
            <a:r>
              <a:rPr lang="en-US" altLang="zh-CN" sz="2400">
                <a:solidFill>
                  <a:srgbClr val="FF0000"/>
                </a:solidFill>
              </a:rPr>
              <a:t> |t</a:t>
            </a:r>
            <a:r>
              <a:rPr lang="en-US" altLang="zh-CN" sz="2400" baseline="-30000">
                <a:solidFill>
                  <a:srgbClr val="FF0000"/>
                </a:solidFill>
              </a:rPr>
              <a:t>r</a:t>
            </a:r>
            <a:r>
              <a:rPr lang="en-US" altLang="zh-CN" sz="2400">
                <a:solidFill>
                  <a:srgbClr val="FF0000"/>
                </a:solidFill>
              </a:rPr>
              <a:t> </a:t>
            </a:r>
            <a:r>
              <a:rPr lang="en-US" altLang="zh-CN" sz="2400">
                <a:solidFill>
                  <a:srgbClr val="FF0000"/>
                </a:solidFill>
                <a:sym typeface="Symbol" pitchFamily="18" charset="2"/>
              </a:rPr>
              <a:t></a:t>
            </a:r>
            <a:r>
              <a:rPr lang="en-US" altLang="zh-CN" sz="2400">
                <a:solidFill>
                  <a:srgbClr val="FF0000"/>
                </a:solidFill>
              </a:rPr>
              <a:t>R ∧ t</a:t>
            </a:r>
            <a:r>
              <a:rPr lang="en-US" altLang="zh-CN" sz="2400" baseline="-30000">
                <a:solidFill>
                  <a:srgbClr val="FF0000"/>
                </a:solidFill>
              </a:rPr>
              <a:t>s</a:t>
            </a:r>
            <a:r>
              <a:rPr lang="en-US" altLang="zh-CN" sz="2400">
                <a:solidFill>
                  <a:srgbClr val="FF0000"/>
                </a:solidFill>
                <a:sym typeface="Symbol" pitchFamily="18" charset="2"/>
              </a:rPr>
              <a:t></a:t>
            </a:r>
            <a:r>
              <a:rPr lang="en-US" altLang="zh-CN" sz="2400">
                <a:solidFill>
                  <a:srgbClr val="FF0000"/>
                </a:solidFill>
              </a:rPr>
              <a:t>S }</a:t>
            </a:r>
          </a:p>
          <a:p>
            <a:pPr lvl="1"/>
            <a:endParaRPr lang="en-US" altLang="zh-CN">
              <a:solidFill>
                <a:srgbClr val="FF0000"/>
              </a:solidFill>
            </a:endParaRPr>
          </a:p>
          <a:p>
            <a:pPr lvl="1"/>
            <a:endParaRPr lang="en-US" altLang="zh-CN">
              <a:solidFill>
                <a:srgbClr val="FF0000"/>
              </a:solidFill>
            </a:endParaRPr>
          </a:p>
          <a:p>
            <a:pPr lvl="1"/>
            <a:endParaRPr lang="en-US" altLang="zh-CN">
              <a:solidFill>
                <a:srgbClr val="0000CC"/>
              </a:solidFill>
            </a:endParaRPr>
          </a:p>
          <a:p>
            <a:endParaRPr lang="zh-CN" altLang="en-US"/>
          </a:p>
        </p:txBody>
      </p:sp>
      <p:sp>
        <p:nvSpPr>
          <p:cNvPr id="4" name="灯片编号占位符 3">
            <a:extLst>
              <a:ext uri="{FF2B5EF4-FFF2-40B4-BE49-F238E27FC236}">
                <a16:creationId xmlns:a16="http://schemas.microsoft.com/office/drawing/2014/main" id="{D02B3829-86A4-4006-94E5-43CEF57A0F57}"/>
              </a:ext>
            </a:extLst>
          </p:cNvPr>
          <p:cNvSpPr>
            <a:spLocks noGrp="1"/>
          </p:cNvSpPr>
          <p:nvPr>
            <p:ph type="sldNum" sz="quarter" idx="12"/>
          </p:nvPr>
        </p:nvSpPr>
        <p:spPr/>
        <p:txBody>
          <a:bodyPr/>
          <a:lstStyle/>
          <a:p>
            <a:fld id="{E63F6D5D-9733-4D44-9C56-AEFEDD5A4BA7}" type="slidenum">
              <a:rPr lang="en-US" smtClean="0"/>
              <a:pPr/>
              <a:t>45</a:t>
            </a:fld>
            <a:endParaRPr lang="en-US" dirty="0"/>
          </a:p>
        </p:txBody>
      </p:sp>
      <p:pic>
        <p:nvPicPr>
          <p:cNvPr id="5" name="Picture 6">
            <a:extLst>
              <a:ext uri="{FF2B5EF4-FFF2-40B4-BE49-F238E27FC236}">
                <a16:creationId xmlns:a16="http://schemas.microsoft.com/office/drawing/2014/main" id="{2A49E0AF-6DB7-4C0E-A454-B5BC78E4B6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353" b="8588"/>
          <a:stretch/>
        </p:blipFill>
        <p:spPr bwMode="auto">
          <a:xfrm>
            <a:off x="1981200" y="2400300"/>
            <a:ext cx="2812207" cy="178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A7183916-0939-4E21-B51C-36C86A0B0D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87" r="4345"/>
          <a:stretch/>
        </p:blipFill>
        <p:spPr bwMode="auto">
          <a:xfrm>
            <a:off x="1981200" y="4235467"/>
            <a:ext cx="3070649" cy="2135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箭头: 右 7">
            <a:extLst>
              <a:ext uri="{FF2B5EF4-FFF2-40B4-BE49-F238E27FC236}">
                <a16:creationId xmlns:a16="http://schemas.microsoft.com/office/drawing/2014/main" id="{109B24AD-5052-40A6-BE7B-C36CF3AFE578}"/>
              </a:ext>
            </a:extLst>
          </p:cNvPr>
          <p:cNvSpPr/>
          <p:nvPr/>
        </p:nvSpPr>
        <p:spPr>
          <a:xfrm>
            <a:off x="5334000" y="3962400"/>
            <a:ext cx="304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4">
            <a:extLst>
              <a:ext uri="{FF2B5EF4-FFF2-40B4-BE49-F238E27FC236}">
                <a16:creationId xmlns:a16="http://schemas.microsoft.com/office/drawing/2014/main" id="{832D8286-11B3-40F2-984E-9E5FF4461E75}"/>
              </a:ext>
            </a:extLst>
          </p:cNvPr>
          <p:cNvSpPr>
            <a:spLocks/>
          </p:cNvSpPr>
          <p:nvPr/>
        </p:nvSpPr>
        <p:spPr bwMode="auto">
          <a:xfrm rot="20852541">
            <a:off x="2604532" y="1859020"/>
            <a:ext cx="297624" cy="159789"/>
          </a:xfrm>
          <a:custGeom>
            <a:avLst/>
            <a:gdLst>
              <a:gd name="T0" fmla="*/ 0 w 196"/>
              <a:gd name="T1" fmla="*/ 2147483647 h 82"/>
              <a:gd name="T2" fmla="*/ 2147483647 w 196"/>
              <a:gd name="T3" fmla="*/ 2147483647 h 82"/>
              <a:gd name="T4" fmla="*/ 2147483647 w 196"/>
              <a:gd name="T5" fmla="*/ 2147483647 h 82"/>
              <a:gd name="T6" fmla="*/ 2147483647 w 196"/>
              <a:gd name="T7" fmla="*/ 2147483647 h 82"/>
              <a:gd name="T8" fmla="*/ 0 60000 65536"/>
              <a:gd name="T9" fmla="*/ 0 60000 65536"/>
              <a:gd name="T10" fmla="*/ 0 60000 65536"/>
              <a:gd name="T11" fmla="*/ 0 60000 65536"/>
              <a:gd name="T12" fmla="*/ 0 w 196"/>
              <a:gd name="T13" fmla="*/ 0 h 82"/>
              <a:gd name="T14" fmla="*/ 196 w 196"/>
              <a:gd name="T15" fmla="*/ 82 h 82"/>
            </a:gdLst>
            <a:ahLst/>
            <a:cxnLst>
              <a:cxn ang="T8">
                <a:pos x="T0" y="T1"/>
              </a:cxn>
              <a:cxn ang="T9">
                <a:pos x="T2" y="T3"/>
              </a:cxn>
              <a:cxn ang="T10">
                <a:pos x="T4" y="T5"/>
              </a:cxn>
              <a:cxn ang="T11">
                <a:pos x="T6" y="T7"/>
              </a:cxn>
            </a:cxnLst>
            <a:rect l="T12" t="T13" r="T14" b="T15"/>
            <a:pathLst>
              <a:path w="196" h="82">
                <a:moveTo>
                  <a:pt x="0" y="43"/>
                </a:moveTo>
                <a:cubicBezTo>
                  <a:pt x="64" y="0"/>
                  <a:pt x="75" y="4"/>
                  <a:pt x="156" y="17"/>
                </a:cubicBezTo>
                <a:cubicBezTo>
                  <a:pt x="165" y="26"/>
                  <a:pt x="176" y="32"/>
                  <a:pt x="183" y="43"/>
                </a:cubicBezTo>
                <a:cubicBezTo>
                  <a:pt x="190" y="55"/>
                  <a:pt x="196" y="82"/>
                  <a:pt x="196" y="8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11" name="Picture 8">
            <a:extLst>
              <a:ext uri="{FF2B5EF4-FFF2-40B4-BE49-F238E27FC236}">
                <a16:creationId xmlns:a16="http://schemas.microsoft.com/office/drawing/2014/main" id="{1076A850-5381-4DDD-9C36-C0318200D7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132" r="4027"/>
          <a:stretch/>
        </p:blipFill>
        <p:spPr bwMode="auto">
          <a:xfrm>
            <a:off x="5918250" y="2328781"/>
            <a:ext cx="4768095" cy="3919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8369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606617-2548-4F28-BA5F-1FC8617D73A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8593053-EB61-4B9D-8ADE-7CBBF0ABEE6A}"/>
              </a:ext>
            </a:extLst>
          </p:cNvPr>
          <p:cNvSpPr>
            <a:spLocks noGrp="1"/>
          </p:cNvSpPr>
          <p:nvPr>
            <p:ph idx="1"/>
          </p:nvPr>
        </p:nvSpPr>
        <p:spPr/>
        <p:txBody>
          <a:bodyPr/>
          <a:lstStyle/>
          <a:p>
            <a:r>
              <a:rPr lang="zh-CN" altLang="en-US">
                <a:solidFill>
                  <a:srgbClr val="FF0000"/>
                </a:solidFill>
              </a:rPr>
              <a:t>专门的关系运算</a:t>
            </a:r>
            <a:endParaRPr lang="en-US" altLang="zh-CN">
              <a:solidFill>
                <a:srgbClr val="FF0000"/>
              </a:solidFill>
            </a:endParaRPr>
          </a:p>
          <a:p>
            <a:pPr lvl="1"/>
            <a:r>
              <a:rPr lang="en-US" altLang="zh-CN">
                <a:solidFill>
                  <a:srgbClr val="0000FF"/>
                </a:solidFill>
                <a:cs typeface="Times New Roman" pitchFamily="18" charset="0"/>
              </a:rPr>
              <a:t>R</a:t>
            </a:r>
            <a:r>
              <a:rPr lang="zh-CN" altLang="en-US">
                <a:solidFill>
                  <a:srgbClr val="0000FF"/>
                </a:solidFill>
                <a:cs typeface="Times New Roman" pitchFamily="18" charset="0"/>
              </a:rPr>
              <a:t>，</a:t>
            </a:r>
            <a:r>
              <a:rPr lang="en-US" altLang="zh-CN">
                <a:solidFill>
                  <a:srgbClr val="0000FF"/>
                </a:solidFill>
                <a:cs typeface="Times New Roman" pitchFamily="18" charset="0"/>
              </a:rPr>
              <a:t>t</a:t>
            </a:r>
            <a:r>
              <a:rPr lang="en-US" altLang="zh-CN">
                <a:solidFill>
                  <a:srgbClr val="0000FF"/>
                </a:solidFill>
                <a:cs typeface="Times New Roman" pitchFamily="18" charset="0"/>
                <a:sym typeface="Symbol" pitchFamily="18" charset="2"/>
              </a:rPr>
              <a:t></a:t>
            </a:r>
            <a:r>
              <a:rPr lang="en-US" altLang="zh-CN">
                <a:solidFill>
                  <a:srgbClr val="0000FF"/>
                </a:solidFill>
                <a:cs typeface="Times New Roman" pitchFamily="18" charset="0"/>
              </a:rPr>
              <a:t>R</a:t>
            </a:r>
            <a:r>
              <a:rPr lang="zh-CN" altLang="en-US">
                <a:solidFill>
                  <a:srgbClr val="0000FF"/>
                </a:solidFill>
                <a:cs typeface="Times New Roman" pitchFamily="18" charset="0"/>
              </a:rPr>
              <a:t>，</a:t>
            </a:r>
            <a:r>
              <a:rPr lang="en-US" altLang="zh-CN">
                <a:solidFill>
                  <a:srgbClr val="0000FF"/>
                </a:solidFill>
                <a:cs typeface="Times New Roman" pitchFamily="18" charset="0"/>
              </a:rPr>
              <a:t>t[A</a:t>
            </a:r>
            <a:r>
              <a:rPr lang="en-US" altLang="zh-CN" baseline="-25000">
                <a:solidFill>
                  <a:srgbClr val="0000FF"/>
                </a:solidFill>
                <a:cs typeface="Times New Roman" pitchFamily="18" charset="0"/>
              </a:rPr>
              <a:t>i</a:t>
            </a:r>
            <a:r>
              <a:rPr lang="en-US" altLang="zh-CN">
                <a:solidFill>
                  <a:srgbClr val="0000FF"/>
                </a:solidFill>
                <a:cs typeface="Times New Roman" pitchFamily="18" charset="0"/>
              </a:rPr>
              <a:t>]</a:t>
            </a:r>
          </a:p>
          <a:p>
            <a:pPr lvl="2"/>
            <a:r>
              <a:rPr lang="zh-CN" altLang="en-US"/>
              <a:t>设关系模式为</a:t>
            </a:r>
            <a:r>
              <a:rPr lang="en-US" altLang="zh-CN"/>
              <a:t>R(A1</a:t>
            </a:r>
            <a:r>
              <a:rPr lang="zh-CN" altLang="en-US"/>
              <a:t>，</a:t>
            </a:r>
            <a:r>
              <a:rPr lang="en-US" altLang="zh-CN"/>
              <a:t>A2</a:t>
            </a:r>
            <a:r>
              <a:rPr lang="zh-CN" altLang="en-US"/>
              <a:t>，</a:t>
            </a:r>
            <a:r>
              <a:rPr lang="en-US" altLang="zh-CN"/>
              <a:t>…</a:t>
            </a:r>
            <a:r>
              <a:rPr lang="zh-CN" altLang="en-US"/>
              <a:t>，</a:t>
            </a:r>
            <a:r>
              <a:rPr lang="en-US" altLang="zh-CN"/>
              <a:t>An)</a:t>
            </a:r>
          </a:p>
          <a:p>
            <a:pPr lvl="2"/>
            <a:r>
              <a:rPr lang="zh-CN" altLang="en-US"/>
              <a:t>它的一个关系设为</a:t>
            </a:r>
            <a:r>
              <a:rPr lang="en-US" altLang="zh-CN">
                <a:solidFill>
                  <a:srgbClr val="FF0000"/>
                </a:solidFill>
              </a:rPr>
              <a:t>R</a:t>
            </a:r>
          </a:p>
          <a:p>
            <a:pPr lvl="2"/>
            <a:r>
              <a:rPr lang="en-US" altLang="zh-CN">
                <a:solidFill>
                  <a:srgbClr val="FF0000"/>
                </a:solidFill>
              </a:rPr>
              <a:t>t</a:t>
            </a:r>
            <a:r>
              <a:rPr lang="en-US" altLang="zh-CN">
                <a:solidFill>
                  <a:srgbClr val="FF0000"/>
                </a:solidFill>
                <a:cs typeface="Times New Roman" pitchFamily="18" charset="0"/>
                <a:sym typeface="Symbol" pitchFamily="18" charset="2"/>
              </a:rPr>
              <a:t></a:t>
            </a:r>
            <a:r>
              <a:rPr lang="en-US" altLang="zh-CN">
                <a:solidFill>
                  <a:srgbClr val="FF0000"/>
                </a:solidFill>
              </a:rPr>
              <a:t>R</a:t>
            </a:r>
            <a:r>
              <a:rPr lang="zh-CN" altLang="en-US"/>
              <a:t>表示</a:t>
            </a:r>
            <a:r>
              <a:rPr lang="en-US" altLang="zh-CN"/>
              <a:t>t</a:t>
            </a:r>
            <a:r>
              <a:rPr lang="zh-CN" altLang="en-US"/>
              <a:t>是</a:t>
            </a:r>
            <a:r>
              <a:rPr lang="en-US" altLang="zh-CN"/>
              <a:t>R</a:t>
            </a:r>
            <a:r>
              <a:rPr lang="zh-CN" altLang="en-US"/>
              <a:t>的一个元组</a:t>
            </a:r>
          </a:p>
          <a:p>
            <a:pPr lvl="2"/>
            <a:r>
              <a:rPr lang="en-US" altLang="zh-CN">
                <a:solidFill>
                  <a:srgbClr val="FF0000"/>
                </a:solidFill>
              </a:rPr>
              <a:t>t[Ai]</a:t>
            </a:r>
            <a:r>
              <a:rPr lang="zh-CN" altLang="en-US"/>
              <a:t>则表示元组</a:t>
            </a:r>
            <a:r>
              <a:rPr lang="en-US" altLang="zh-CN">
                <a:solidFill>
                  <a:srgbClr val="FF0000"/>
                </a:solidFill>
              </a:rPr>
              <a:t>t</a:t>
            </a:r>
            <a:r>
              <a:rPr lang="zh-CN" altLang="en-US"/>
              <a:t>中相应于属性</a:t>
            </a:r>
            <a:r>
              <a:rPr lang="en-US" altLang="zh-CN">
                <a:solidFill>
                  <a:srgbClr val="FF0000"/>
                </a:solidFill>
              </a:rPr>
              <a:t>Ai</a:t>
            </a:r>
            <a:r>
              <a:rPr lang="zh-CN" altLang="en-US"/>
              <a:t>的一个分量</a:t>
            </a:r>
          </a:p>
          <a:p>
            <a:pPr lvl="1"/>
            <a:r>
              <a:rPr lang="en-US" altLang="zh-CN" sz="2400">
                <a:solidFill>
                  <a:srgbClr val="0000FF"/>
                </a:solidFill>
                <a:latin typeface="Times New Roman" pitchFamily="18" charset="0"/>
                <a:cs typeface="Times New Roman" pitchFamily="18" charset="0"/>
              </a:rPr>
              <a:t>A</a:t>
            </a:r>
            <a:r>
              <a:rPr lang="zh-CN" altLang="en-US" sz="2400">
                <a:solidFill>
                  <a:srgbClr val="0000FF"/>
                </a:solidFill>
                <a:latin typeface="Times New Roman" pitchFamily="18" charset="0"/>
                <a:cs typeface="Times New Roman" pitchFamily="18" charset="0"/>
              </a:rPr>
              <a:t>，</a:t>
            </a:r>
            <a:r>
              <a:rPr lang="en-US" altLang="zh-CN" sz="2400">
                <a:solidFill>
                  <a:srgbClr val="0000FF"/>
                </a:solidFill>
                <a:latin typeface="Times New Roman" pitchFamily="18" charset="0"/>
                <a:cs typeface="Times New Roman" pitchFamily="18" charset="0"/>
              </a:rPr>
              <a:t>t[A]</a:t>
            </a:r>
            <a:r>
              <a:rPr lang="zh-CN" altLang="en-US" sz="2400">
                <a:solidFill>
                  <a:srgbClr val="0000FF"/>
                </a:solidFill>
                <a:latin typeface="Times New Roman" pitchFamily="18" charset="0"/>
                <a:cs typeface="Times New Roman" pitchFamily="18" charset="0"/>
              </a:rPr>
              <a:t>， </a:t>
            </a:r>
            <a:r>
              <a:rPr lang="en-US" altLang="zh-CN" sz="2400">
                <a:solidFill>
                  <a:srgbClr val="0000FF"/>
                </a:solidFill>
                <a:latin typeface="Times New Roman" pitchFamily="18" charset="0"/>
                <a:cs typeface="Times New Roman" pitchFamily="18" charset="0"/>
              </a:rPr>
              <a:t>A</a:t>
            </a:r>
          </a:p>
          <a:p>
            <a:pPr lvl="2"/>
            <a:r>
              <a:rPr lang="zh-CN" altLang="en-US">
                <a:latin typeface="Times New Roman" pitchFamily="18" charset="0"/>
                <a:cs typeface="Times New Roman" pitchFamily="18" charset="0"/>
              </a:rPr>
              <a:t>若</a:t>
            </a:r>
            <a:r>
              <a:rPr lang="en-US" altLang="zh-CN">
                <a:solidFill>
                  <a:srgbClr val="FF0000"/>
                </a:solidFill>
                <a:latin typeface="Times New Roman" pitchFamily="18" charset="0"/>
                <a:cs typeface="Times New Roman" pitchFamily="18" charset="0"/>
              </a:rPr>
              <a:t>A</a:t>
            </a:r>
            <a:r>
              <a:rPr lang="en-US" altLang="zh-CN">
                <a:latin typeface="Times New Roman" pitchFamily="18" charset="0"/>
                <a:cs typeface="Times New Roman" pitchFamily="18" charset="0"/>
              </a:rPr>
              <a:t>={A</a:t>
            </a:r>
            <a:r>
              <a:rPr lang="en-US" altLang="zh-CN" i="1" baseline="-30000">
                <a:latin typeface="Times New Roman" pitchFamily="18" charset="0"/>
                <a:cs typeface="Times New Roman" pitchFamily="18" charset="0"/>
              </a:rPr>
              <a:t>i</a:t>
            </a:r>
            <a:r>
              <a:rPr lang="en-US" altLang="zh-CN" baseline="-50000">
                <a:latin typeface="Times New Roman" pitchFamily="18" charset="0"/>
                <a:cs typeface="Times New Roman" pitchFamily="18" charset="0"/>
              </a:rPr>
              <a:t>1</a:t>
            </a:r>
            <a:r>
              <a:rPr lang="en-US" altLang="zh-CN">
                <a:latin typeface="Times New Roman" pitchFamily="18" charset="0"/>
                <a:cs typeface="Times New Roman" pitchFamily="18" charset="0"/>
              </a:rPr>
              <a:t>, A</a:t>
            </a:r>
            <a:r>
              <a:rPr lang="en-US" altLang="zh-CN" i="1" baseline="-30000">
                <a:latin typeface="Times New Roman" pitchFamily="18" charset="0"/>
                <a:cs typeface="Times New Roman" pitchFamily="18" charset="0"/>
              </a:rPr>
              <a:t>i</a:t>
            </a:r>
            <a:r>
              <a:rPr lang="en-US" altLang="zh-CN" baseline="-50000">
                <a:latin typeface="Times New Roman" pitchFamily="18" charset="0"/>
                <a:cs typeface="Times New Roman" pitchFamily="18" charset="0"/>
              </a:rPr>
              <a:t>2</a:t>
            </a:r>
            <a:r>
              <a:rPr lang="en-US" altLang="zh-CN">
                <a:latin typeface="Times New Roman" pitchFamily="18" charset="0"/>
                <a:cs typeface="Times New Roman" pitchFamily="18" charset="0"/>
              </a:rPr>
              <a:t>, …, A</a:t>
            </a:r>
            <a:r>
              <a:rPr lang="en-US" altLang="zh-CN" i="1" baseline="-30000">
                <a:latin typeface="Times New Roman" pitchFamily="18" charset="0"/>
                <a:cs typeface="Times New Roman" pitchFamily="18" charset="0"/>
              </a:rPr>
              <a:t>i</a:t>
            </a:r>
            <a:r>
              <a:rPr lang="en-US" altLang="zh-CN" i="1" baseline="-50000">
                <a:latin typeface="Times New Roman" pitchFamily="18" charset="0"/>
                <a:cs typeface="Times New Roman" pitchFamily="18" charset="0"/>
              </a:rPr>
              <a:t>k</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，其中</a:t>
            </a:r>
            <a:r>
              <a:rPr lang="en-US" altLang="zh-CN">
                <a:latin typeface="Times New Roman" pitchFamily="18" charset="0"/>
                <a:cs typeface="Times New Roman" pitchFamily="18" charset="0"/>
              </a:rPr>
              <a:t>A</a:t>
            </a:r>
            <a:r>
              <a:rPr lang="en-US" altLang="zh-CN" i="1" baseline="-30000">
                <a:latin typeface="Times New Roman" pitchFamily="18" charset="0"/>
                <a:cs typeface="Times New Roman" pitchFamily="18" charset="0"/>
              </a:rPr>
              <a:t>i</a:t>
            </a:r>
            <a:r>
              <a:rPr lang="en-US" altLang="zh-CN" baseline="-50000">
                <a:latin typeface="Times New Roman" pitchFamily="18" charset="0"/>
                <a:cs typeface="Times New Roman" pitchFamily="18" charset="0"/>
              </a:rPr>
              <a:t>1</a:t>
            </a:r>
            <a:r>
              <a:rPr lang="en-US" altLang="zh-CN">
                <a:latin typeface="Times New Roman" pitchFamily="18" charset="0"/>
                <a:cs typeface="Times New Roman" pitchFamily="18" charset="0"/>
              </a:rPr>
              <a:t>, A</a:t>
            </a:r>
            <a:r>
              <a:rPr lang="en-US" altLang="zh-CN" i="1" baseline="-30000">
                <a:latin typeface="Times New Roman" pitchFamily="18" charset="0"/>
                <a:cs typeface="Times New Roman" pitchFamily="18" charset="0"/>
              </a:rPr>
              <a:t>i</a:t>
            </a:r>
            <a:r>
              <a:rPr lang="en-US" altLang="zh-CN" baseline="-50000">
                <a:latin typeface="Times New Roman" pitchFamily="18" charset="0"/>
                <a:cs typeface="Times New Roman" pitchFamily="18" charset="0"/>
              </a:rPr>
              <a:t>2</a:t>
            </a:r>
            <a:r>
              <a:rPr lang="en-US" altLang="zh-CN">
                <a:latin typeface="Times New Roman" pitchFamily="18" charset="0"/>
                <a:cs typeface="Times New Roman" pitchFamily="18" charset="0"/>
              </a:rPr>
              <a:t>, …, A</a:t>
            </a:r>
            <a:r>
              <a:rPr lang="en-US" altLang="zh-CN" i="1" baseline="-30000">
                <a:latin typeface="Times New Roman" pitchFamily="18" charset="0"/>
                <a:cs typeface="Times New Roman" pitchFamily="18" charset="0"/>
              </a:rPr>
              <a:t>i</a:t>
            </a:r>
            <a:r>
              <a:rPr lang="en-US" altLang="zh-CN" i="1" baseline="-50000">
                <a:latin typeface="Times New Roman" pitchFamily="18" charset="0"/>
                <a:cs typeface="Times New Roman" pitchFamily="18" charset="0"/>
              </a:rPr>
              <a:t>k</a:t>
            </a:r>
            <a:r>
              <a:rPr lang="zh-CN" altLang="en-US">
                <a:latin typeface="Times New Roman" pitchFamily="18" charset="0"/>
                <a:cs typeface="Times New Roman" pitchFamily="18" charset="0"/>
              </a:rPr>
              <a:t>是</a:t>
            </a:r>
            <a:r>
              <a:rPr lang="en-US" altLang="zh-CN">
                <a:latin typeface="Times New Roman" pitchFamily="18" charset="0"/>
                <a:cs typeface="Times New Roman" pitchFamily="18" charset="0"/>
              </a:rPr>
              <a:t>A</a:t>
            </a:r>
            <a:r>
              <a:rPr lang="en-US" altLang="zh-CN" baseline="-30000">
                <a:latin typeface="Times New Roman" pitchFamily="18" charset="0"/>
                <a:cs typeface="Times New Roman" pitchFamily="18" charset="0"/>
              </a:rPr>
              <a:t>1</a:t>
            </a:r>
            <a:r>
              <a:rPr lang="en-US" altLang="zh-CN">
                <a:latin typeface="Times New Roman" pitchFamily="18" charset="0"/>
                <a:cs typeface="Times New Roman" pitchFamily="18" charset="0"/>
              </a:rPr>
              <a:t>, A</a:t>
            </a:r>
            <a:r>
              <a:rPr lang="en-US" altLang="zh-CN" baseline="-30000">
                <a:latin typeface="Times New Roman" pitchFamily="18" charset="0"/>
                <a:cs typeface="Times New Roman" pitchFamily="18" charset="0"/>
              </a:rPr>
              <a:t>2</a:t>
            </a:r>
            <a:r>
              <a:rPr lang="en-US" altLang="zh-CN">
                <a:latin typeface="Times New Roman" pitchFamily="18" charset="0"/>
                <a:cs typeface="Times New Roman" pitchFamily="18" charset="0"/>
              </a:rPr>
              <a:t>, …, A</a:t>
            </a:r>
            <a:r>
              <a:rPr lang="en-US" altLang="zh-CN" i="1" baseline="-30000">
                <a:latin typeface="Times New Roman" pitchFamily="18" charset="0"/>
                <a:cs typeface="Times New Roman" pitchFamily="18" charset="0"/>
              </a:rPr>
              <a:t>n</a:t>
            </a:r>
            <a:r>
              <a:rPr lang="zh-CN" altLang="en-US">
                <a:latin typeface="Times New Roman" pitchFamily="18" charset="0"/>
                <a:cs typeface="Times New Roman" pitchFamily="18" charset="0"/>
              </a:rPr>
              <a:t>中的一部分，则</a:t>
            </a:r>
            <a:r>
              <a:rPr lang="en-US" altLang="zh-CN" i="1">
                <a:latin typeface="Times New Roman" pitchFamily="18" charset="0"/>
                <a:cs typeface="Times New Roman" pitchFamily="18" charset="0"/>
              </a:rPr>
              <a:t>A</a:t>
            </a:r>
            <a:r>
              <a:rPr lang="zh-CN" altLang="en-US">
                <a:latin typeface="Times New Roman" pitchFamily="18" charset="0"/>
                <a:cs typeface="Times New Roman" pitchFamily="18" charset="0"/>
              </a:rPr>
              <a:t>称为</a:t>
            </a:r>
            <a:r>
              <a:rPr lang="zh-CN" altLang="en-US" u="sng">
                <a:solidFill>
                  <a:srgbClr val="0000FF"/>
                </a:solidFill>
                <a:latin typeface="Times New Roman" pitchFamily="18" charset="0"/>
                <a:cs typeface="Times New Roman" pitchFamily="18" charset="0"/>
              </a:rPr>
              <a:t>属性列或属性组</a:t>
            </a:r>
            <a:endParaRPr lang="en-US" altLang="zh-CN"/>
          </a:p>
          <a:p>
            <a:pPr lvl="2"/>
            <a:r>
              <a:rPr lang="en-US" altLang="zh-CN">
                <a:solidFill>
                  <a:srgbClr val="FF0000"/>
                </a:solidFill>
                <a:latin typeface="Times New Roman" pitchFamily="18" charset="0"/>
                <a:cs typeface="Times New Roman" pitchFamily="18" charset="0"/>
              </a:rPr>
              <a:t>t[A]</a:t>
            </a:r>
            <a:r>
              <a:rPr lang="en-US" altLang="zh-CN">
                <a:latin typeface="Times New Roman" pitchFamily="18" charset="0"/>
                <a:cs typeface="Times New Roman" pitchFamily="18" charset="0"/>
              </a:rPr>
              <a:t>= (t[A</a:t>
            </a:r>
            <a:r>
              <a:rPr lang="en-US" altLang="zh-CN" i="1" baseline="-30000">
                <a:latin typeface="Times New Roman" pitchFamily="18" charset="0"/>
                <a:cs typeface="Times New Roman" pitchFamily="18" charset="0"/>
              </a:rPr>
              <a:t>i</a:t>
            </a:r>
            <a:r>
              <a:rPr lang="en-US" altLang="zh-CN" baseline="-50000">
                <a:latin typeface="Times New Roman" pitchFamily="18" charset="0"/>
                <a:cs typeface="Times New Roman" pitchFamily="18" charset="0"/>
              </a:rPr>
              <a:t>1</a:t>
            </a:r>
            <a:r>
              <a:rPr lang="en-US" altLang="zh-CN">
                <a:latin typeface="Times New Roman" pitchFamily="18" charset="0"/>
                <a:cs typeface="Times New Roman" pitchFamily="18" charset="0"/>
              </a:rPr>
              <a:t>], t[A</a:t>
            </a:r>
            <a:r>
              <a:rPr lang="en-US" altLang="zh-CN" i="1" baseline="-30000">
                <a:latin typeface="Times New Roman" pitchFamily="18" charset="0"/>
                <a:cs typeface="Times New Roman" pitchFamily="18" charset="0"/>
              </a:rPr>
              <a:t>i</a:t>
            </a:r>
            <a:r>
              <a:rPr lang="en-US" altLang="zh-CN" baseline="-50000">
                <a:latin typeface="Times New Roman" pitchFamily="18" charset="0"/>
                <a:cs typeface="Times New Roman" pitchFamily="18" charset="0"/>
              </a:rPr>
              <a:t>2</a:t>
            </a:r>
            <a:r>
              <a:rPr lang="en-US" altLang="zh-CN">
                <a:latin typeface="Times New Roman" pitchFamily="18" charset="0"/>
                <a:cs typeface="Times New Roman" pitchFamily="18" charset="0"/>
              </a:rPr>
              <a:t>], …, t[A</a:t>
            </a:r>
            <a:r>
              <a:rPr lang="en-US" altLang="zh-CN" i="1" baseline="-30000">
                <a:latin typeface="Times New Roman" pitchFamily="18" charset="0"/>
                <a:cs typeface="Times New Roman" pitchFamily="18" charset="0"/>
              </a:rPr>
              <a:t>i</a:t>
            </a:r>
            <a:r>
              <a:rPr lang="en-US" altLang="zh-CN" i="1" baseline="-50000">
                <a:latin typeface="Times New Roman" pitchFamily="18" charset="0"/>
                <a:cs typeface="Times New Roman" pitchFamily="18" charset="0"/>
              </a:rPr>
              <a:t>k</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表示元组</a:t>
            </a:r>
            <a:r>
              <a:rPr lang="en-US" altLang="zh-CN">
                <a:latin typeface="Times New Roman" pitchFamily="18" charset="0"/>
                <a:cs typeface="Times New Roman" pitchFamily="18" charset="0"/>
              </a:rPr>
              <a:t>t</a:t>
            </a:r>
            <a:r>
              <a:rPr lang="zh-CN" altLang="en-US">
                <a:latin typeface="Times New Roman" pitchFamily="18" charset="0"/>
                <a:cs typeface="Times New Roman" pitchFamily="18" charset="0"/>
              </a:rPr>
              <a:t>在属性列</a:t>
            </a:r>
            <a:r>
              <a:rPr lang="en-US" altLang="zh-CN">
                <a:latin typeface="Times New Roman" pitchFamily="18" charset="0"/>
                <a:cs typeface="Times New Roman" pitchFamily="18" charset="0"/>
              </a:rPr>
              <a:t>A</a:t>
            </a:r>
            <a:r>
              <a:rPr lang="zh-CN" altLang="en-US">
                <a:latin typeface="Times New Roman" pitchFamily="18" charset="0"/>
                <a:cs typeface="Times New Roman" pitchFamily="18" charset="0"/>
              </a:rPr>
              <a:t>上诸分量的集合</a:t>
            </a:r>
            <a:endParaRPr lang="en-US" altLang="zh-CN">
              <a:latin typeface="Times New Roman" pitchFamily="18" charset="0"/>
              <a:cs typeface="Times New Roman" pitchFamily="18" charset="0"/>
            </a:endParaRPr>
          </a:p>
          <a:p>
            <a:pPr lvl="2"/>
            <a:r>
              <a:rPr lang="en-US" altLang="zh-CN">
                <a:solidFill>
                  <a:srgbClr val="E02920"/>
                </a:solidFill>
                <a:latin typeface="Times New Roman" pitchFamily="18" charset="0"/>
                <a:cs typeface="Times New Roman" pitchFamily="18" charset="0"/>
              </a:rPr>
              <a:t>A </a:t>
            </a:r>
            <a:r>
              <a:rPr lang="zh-CN" altLang="en-US">
                <a:latin typeface="Times New Roman" pitchFamily="18" charset="0"/>
                <a:cs typeface="Times New Roman" pitchFamily="18" charset="0"/>
              </a:rPr>
              <a:t>则表示</a:t>
            </a:r>
            <a:r>
              <a:rPr lang="en-US" altLang="zh-CN">
                <a:latin typeface="Times New Roman" pitchFamily="18" charset="0"/>
                <a:cs typeface="Times New Roman" pitchFamily="18" charset="0"/>
              </a:rPr>
              <a:t>{A</a:t>
            </a:r>
            <a:r>
              <a:rPr lang="en-US" altLang="zh-CN" baseline="-30000">
                <a:latin typeface="Times New Roman" pitchFamily="18" charset="0"/>
                <a:cs typeface="Times New Roman" pitchFamily="18" charset="0"/>
              </a:rPr>
              <a:t>1</a:t>
            </a:r>
            <a:r>
              <a:rPr lang="en-US" altLang="zh-CN">
                <a:latin typeface="Times New Roman" pitchFamily="18" charset="0"/>
                <a:cs typeface="Times New Roman" pitchFamily="18" charset="0"/>
              </a:rPr>
              <a:t>, A</a:t>
            </a:r>
            <a:r>
              <a:rPr lang="en-US" altLang="zh-CN" baseline="-30000">
                <a:latin typeface="Times New Roman" pitchFamily="18" charset="0"/>
                <a:cs typeface="Times New Roman" pitchFamily="18" charset="0"/>
              </a:rPr>
              <a:t>2</a:t>
            </a:r>
            <a:r>
              <a:rPr lang="en-US" altLang="zh-CN">
                <a:latin typeface="Times New Roman" pitchFamily="18" charset="0"/>
                <a:cs typeface="Times New Roman" pitchFamily="18" charset="0"/>
              </a:rPr>
              <a:t>, …, A</a:t>
            </a:r>
            <a:r>
              <a:rPr lang="en-US" altLang="zh-CN" i="1" baseline="-30000">
                <a:latin typeface="Times New Roman" pitchFamily="18" charset="0"/>
                <a:cs typeface="Times New Roman" pitchFamily="18" charset="0"/>
              </a:rPr>
              <a:t>n</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中去掉</a:t>
            </a:r>
            <a:r>
              <a:rPr lang="en-US" altLang="zh-CN">
                <a:latin typeface="Times New Roman" pitchFamily="18" charset="0"/>
                <a:cs typeface="Times New Roman" pitchFamily="18" charset="0"/>
              </a:rPr>
              <a:t>{A</a:t>
            </a:r>
            <a:r>
              <a:rPr lang="en-US" altLang="zh-CN" i="1" baseline="-30000">
                <a:latin typeface="Times New Roman" pitchFamily="18" charset="0"/>
                <a:cs typeface="Times New Roman" pitchFamily="18" charset="0"/>
              </a:rPr>
              <a:t>i</a:t>
            </a:r>
            <a:r>
              <a:rPr lang="en-US" altLang="zh-CN" baseline="-50000">
                <a:latin typeface="Times New Roman" pitchFamily="18" charset="0"/>
                <a:cs typeface="Times New Roman" pitchFamily="18" charset="0"/>
              </a:rPr>
              <a:t>1</a:t>
            </a:r>
            <a:r>
              <a:rPr lang="en-US" altLang="zh-CN">
                <a:latin typeface="Times New Roman" pitchFamily="18" charset="0"/>
                <a:cs typeface="Times New Roman" pitchFamily="18" charset="0"/>
              </a:rPr>
              <a:t>, A</a:t>
            </a:r>
            <a:r>
              <a:rPr lang="en-US" altLang="zh-CN" i="1" baseline="-30000">
                <a:latin typeface="Times New Roman" pitchFamily="18" charset="0"/>
                <a:cs typeface="Times New Roman" pitchFamily="18" charset="0"/>
              </a:rPr>
              <a:t>i</a:t>
            </a:r>
            <a:r>
              <a:rPr lang="en-US" altLang="zh-CN" baseline="-50000">
                <a:latin typeface="Times New Roman" pitchFamily="18" charset="0"/>
                <a:cs typeface="Times New Roman" pitchFamily="18" charset="0"/>
              </a:rPr>
              <a:t>2</a:t>
            </a:r>
            <a:r>
              <a:rPr lang="en-US" altLang="zh-CN">
                <a:latin typeface="Times New Roman" pitchFamily="18" charset="0"/>
                <a:cs typeface="Times New Roman" pitchFamily="18" charset="0"/>
              </a:rPr>
              <a:t>, …, A</a:t>
            </a:r>
            <a:r>
              <a:rPr lang="en-US" altLang="zh-CN" i="1" baseline="-30000">
                <a:latin typeface="Times New Roman" pitchFamily="18" charset="0"/>
                <a:cs typeface="Times New Roman" pitchFamily="18" charset="0"/>
              </a:rPr>
              <a:t>i</a:t>
            </a:r>
            <a:r>
              <a:rPr lang="en-US" altLang="zh-CN" i="1" baseline="-50000">
                <a:latin typeface="Times New Roman" pitchFamily="18" charset="0"/>
                <a:cs typeface="Times New Roman" pitchFamily="18" charset="0"/>
              </a:rPr>
              <a:t>k</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后剩余的属性组</a:t>
            </a:r>
            <a:endParaRPr lang="en-US" altLang="zh-CN">
              <a:solidFill>
                <a:srgbClr val="FF0000"/>
              </a:solidFill>
            </a:endParaRPr>
          </a:p>
          <a:p>
            <a:pPr lvl="1"/>
            <a:r>
              <a:rPr lang="en-US" altLang="zh-CN" sz="2400" i="1">
                <a:solidFill>
                  <a:srgbClr val="0000FF"/>
                </a:solidFill>
                <a:latin typeface="Times New Roman" pitchFamily="18" charset="0"/>
                <a:cs typeface="Times New Roman" pitchFamily="18" charset="0"/>
              </a:rPr>
              <a:t>t</a:t>
            </a:r>
            <a:r>
              <a:rPr lang="en-US" altLang="zh-CN" sz="2400" baseline="-30000">
                <a:solidFill>
                  <a:srgbClr val="0000FF"/>
                </a:solidFill>
                <a:latin typeface="Times New Roman" pitchFamily="18" charset="0"/>
                <a:cs typeface="Times New Roman" pitchFamily="18" charset="0"/>
              </a:rPr>
              <a:t>r  </a:t>
            </a:r>
            <a:r>
              <a:rPr lang="en-US" altLang="zh-CN" sz="2400" i="1">
                <a:solidFill>
                  <a:srgbClr val="0000FF"/>
                </a:solidFill>
                <a:latin typeface="Times New Roman" pitchFamily="18" charset="0"/>
                <a:cs typeface="Times New Roman" pitchFamily="18" charset="0"/>
              </a:rPr>
              <a:t>t</a:t>
            </a:r>
            <a:r>
              <a:rPr lang="en-US" altLang="zh-CN" sz="2400" baseline="-30000">
                <a:solidFill>
                  <a:srgbClr val="0000FF"/>
                </a:solidFill>
                <a:latin typeface="Times New Roman" pitchFamily="18" charset="0"/>
                <a:cs typeface="Times New Roman" pitchFamily="18" charset="0"/>
              </a:rPr>
              <a:t>s</a:t>
            </a:r>
            <a:endParaRPr lang="en-US" altLang="zh-CN" sz="2400">
              <a:solidFill>
                <a:srgbClr val="0000FF"/>
              </a:solidFill>
              <a:latin typeface="Times New Roman" pitchFamily="18" charset="0"/>
              <a:cs typeface="Times New Roman" pitchFamily="18" charset="0"/>
            </a:endParaRPr>
          </a:p>
          <a:p>
            <a:pPr lvl="2"/>
            <a:r>
              <a:rPr lang="en-US" altLang="zh-CN">
                <a:latin typeface="Times New Roman" pitchFamily="18" charset="0"/>
                <a:cs typeface="Times New Roman" pitchFamily="18" charset="0"/>
              </a:rPr>
              <a:t>R</a:t>
            </a:r>
            <a:r>
              <a:rPr lang="zh-CN" altLang="en-US">
                <a:latin typeface="Times New Roman" pitchFamily="18" charset="0"/>
                <a:cs typeface="Times New Roman" pitchFamily="18" charset="0"/>
              </a:rPr>
              <a:t>为</a:t>
            </a:r>
            <a:r>
              <a:rPr lang="en-US" altLang="zh-CN">
                <a:latin typeface="Times New Roman" pitchFamily="18" charset="0"/>
                <a:cs typeface="Times New Roman" pitchFamily="18" charset="0"/>
              </a:rPr>
              <a:t>n</a:t>
            </a:r>
            <a:r>
              <a:rPr lang="zh-CN" altLang="en-US">
                <a:latin typeface="Times New Roman" pitchFamily="18" charset="0"/>
                <a:cs typeface="Times New Roman" pitchFamily="18" charset="0"/>
              </a:rPr>
              <a:t>目关系，</a:t>
            </a:r>
            <a:r>
              <a:rPr lang="en-US" altLang="zh-CN">
                <a:latin typeface="Times New Roman" pitchFamily="18" charset="0"/>
                <a:cs typeface="Times New Roman" pitchFamily="18" charset="0"/>
              </a:rPr>
              <a:t>S</a:t>
            </a:r>
            <a:r>
              <a:rPr lang="zh-CN" altLang="en-US">
                <a:latin typeface="Times New Roman" pitchFamily="18" charset="0"/>
                <a:cs typeface="Times New Roman" pitchFamily="18" charset="0"/>
              </a:rPr>
              <a:t>为</a:t>
            </a:r>
            <a:r>
              <a:rPr lang="en-US" altLang="zh-CN">
                <a:latin typeface="Times New Roman" pitchFamily="18" charset="0"/>
                <a:cs typeface="Times New Roman" pitchFamily="18" charset="0"/>
              </a:rPr>
              <a:t>m</a:t>
            </a:r>
            <a:r>
              <a:rPr lang="zh-CN" altLang="en-US">
                <a:latin typeface="Times New Roman" pitchFamily="18" charset="0"/>
                <a:cs typeface="Times New Roman" pitchFamily="18" charset="0"/>
              </a:rPr>
              <a:t>目关系， </a:t>
            </a:r>
            <a:r>
              <a:rPr lang="en-US" altLang="zh-CN" i="1">
                <a:latin typeface="Times New Roman" pitchFamily="18" charset="0"/>
                <a:cs typeface="Times New Roman" pitchFamily="18" charset="0"/>
              </a:rPr>
              <a:t>t</a:t>
            </a:r>
            <a:r>
              <a:rPr lang="en-US" altLang="zh-CN" baseline="-30000">
                <a:latin typeface="Times New Roman" pitchFamily="18" charset="0"/>
                <a:cs typeface="Times New Roman" pitchFamily="18" charset="0"/>
              </a:rPr>
              <a:t>r </a:t>
            </a:r>
            <a:r>
              <a:rPr lang="en-US" altLang="zh-CN">
                <a:latin typeface="Times New Roman" pitchFamily="18" charset="0"/>
                <a:cs typeface="Times New Roman" pitchFamily="18" charset="0"/>
                <a:sym typeface="Symbol" pitchFamily="18" charset="2"/>
              </a:rPr>
              <a:t></a:t>
            </a:r>
            <a:r>
              <a:rPr lang="en-US" altLang="zh-CN">
                <a:latin typeface="Times New Roman" pitchFamily="18" charset="0"/>
                <a:cs typeface="Times New Roman" pitchFamily="18" charset="0"/>
              </a:rPr>
              <a:t>R</a:t>
            </a:r>
            <a:r>
              <a:rPr lang="zh-CN" altLang="en-US">
                <a:latin typeface="Times New Roman" pitchFamily="18" charset="0"/>
                <a:cs typeface="Times New Roman" pitchFamily="18" charset="0"/>
              </a:rPr>
              <a:t>，</a:t>
            </a:r>
            <a:r>
              <a:rPr lang="en-US" altLang="zh-CN" i="1">
                <a:latin typeface="Times New Roman" pitchFamily="18" charset="0"/>
                <a:cs typeface="Times New Roman" pitchFamily="18" charset="0"/>
              </a:rPr>
              <a:t>t</a:t>
            </a:r>
            <a:r>
              <a:rPr lang="en-US" altLang="zh-CN" baseline="-30000">
                <a:latin typeface="Times New Roman" pitchFamily="18" charset="0"/>
                <a:cs typeface="Times New Roman" pitchFamily="18" charset="0"/>
              </a:rPr>
              <a:t>s</a:t>
            </a:r>
            <a:r>
              <a:rPr lang="en-US" altLang="zh-CN">
                <a:latin typeface="Times New Roman" pitchFamily="18" charset="0"/>
                <a:cs typeface="Times New Roman" pitchFamily="18" charset="0"/>
                <a:sym typeface="Symbol" pitchFamily="18" charset="2"/>
              </a:rPr>
              <a:t></a:t>
            </a:r>
            <a:r>
              <a:rPr lang="en-US" altLang="zh-CN">
                <a:latin typeface="Times New Roman" pitchFamily="18" charset="0"/>
                <a:cs typeface="Times New Roman" pitchFamily="18" charset="0"/>
              </a:rPr>
              <a:t>S</a:t>
            </a:r>
            <a:r>
              <a:rPr lang="zh-CN" altLang="en-US">
                <a:latin typeface="Times New Roman" pitchFamily="18" charset="0"/>
                <a:cs typeface="Times New Roman" pitchFamily="18" charset="0"/>
              </a:rPr>
              <a:t>， </a:t>
            </a:r>
            <a:r>
              <a:rPr lang="en-US" altLang="zh-CN" i="1">
                <a:solidFill>
                  <a:srgbClr val="E02920"/>
                </a:solidFill>
                <a:latin typeface="Times New Roman" pitchFamily="18" charset="0"/>
                <a:cs typeface="Times New Roman" pitchFamily="18" charset="0"/>
              </a:rPr>
              <a:t>t</a:t>
            </a:r>
            <a:r>
              <a:rPr lang="en-US" altLang="zh-CN" baseline="-30000">
                <a:solidFill>
                  <a:srgbClr val="E02920"/>
                </a:solidFill>
                <a:latin typeface="Times New Roman" pitchFamily="18" charset="0"/>
                <a:cs typeface="Times New Roman" pitchFamily="18" charset="0"/>
              </a:rPr>
              <a:t>r  </a:t>
            </a:r>
            <a:r>
              <a:rPr lang="en-US" altLang="zh-CN" i="1">
                <a:solidFill>
                  <a:srgbClr val="E02920"/>
                </a:solidFill>
                <a:latin typeface="Times New Roman" pitchFamily="18" charset="0"/>
                <a:cs typeface="Times New Roman" pitchFamily="18" charset="0"/>
              </a:rPr>
              <a:t>t</a:t>
            </a:r>
            <a:r>
              <a:rPr lang="en-US" altLang="zh-CN" baseline="-30000">
                <a:solidFill>
                  <a:srgbClr val="E02920"/>
                </a:solidFill>
                <a:latin typeface="Times New Roman" pitchFamily="18" charset="0"/>
                <a:cs typeface="Times New Roman" pitchFamily="18" charset="0"/>
              </a:rPr>
              <a:t>s </a:t>
            </a:r>
            <a:r>
              <a:rPr lang="zh-CN" altLang="en-US">
                <a:latin typeface="Times New Roman" pitchFamily="18" charset="0"/>
                <a:cs typeface="Times New Roman" pitchFamily="18" charset="0"/>
              </a:rPr>
              <a:t>称为元组的连接</a:t>
            </a:r>
            <a:endParaRPr lang="zh-CN" altLang="en-US"/>
          </a:p>
        </p:txBody>
      </p:sp>
      <p:sp>
        <p:nvSpPr>
          <p:cNvPr id="4" name="灯片编号占位符 3">
            <a:extLst>
              <a:ext uri="{FF2B5EF4-FFF2-40B4-BE49-F238E27FC236}">
                <a16:creationId xmlns:a16="http://schemas.microsoft.com/office/drawing/2014/main" id="{5F9C3DAA-B371-401C-8F14-0385C97CCEC2}"/>
              </a:ext>
            </a:extLst>
          </p:cNvPr>
          <p:cNvSpPr>
            <a:spLocks noGrp="1"/>
          </p:cNvSpPr>
          <p:nvPr>
            <p:ph type="sldNum" sz="quarter" idx="12"/>
          </p:nvPr>
        </p:nvSpPr>
        <p:spPr/>
        <p:txBody>
          <a:bodyPr/>
          <a:lstStyle/>
          <a:p>
            <a:fld id="{E63F6D5D-9733-4D44-9C56-AEFEDD5A4BA7}" type="slidenum">
              <a:rPr lang="en-US" smtClean="0"/>
              <a:pPr/>
              <a:t>46</a:t>
            </a:fld>
            <a:endParaRPr lang="en-US" dirty="0"/>
          </a:p>
        </p:txBody>
      </p:sp>
      <p:sp>
        <p:nvSpPr>
          <p:cNvPr id="5" name="Line 4">
            <a:extLst>
              <a:ext uri="{FF2B5EF4-FFF2-40B4-BE49-F238E27FC236}">
                <a16:creationId xmlns:a16="http://schemas.microsoft.com/office/drawing/2014/main" id="{BE8EEC54-DC07-4429-A423-21FFC12CEDF5}"/>
              </a:ext>
            </a:extLst>
          </p:cNvPr>
          <p:cNvSpPr>
            <a:spLocks noChangeShapeType="1"/>
          </p:cNvSpPr>
          <p:nvPr/>
        </p:nvSpPr>
        <p:spPr bwMode="auto">
          <a:xfrm flipV="1">
            <a:off x="2895600" y="3886200"/>
            <a:ext cx="22860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C62EF579-6446-4B47-84D6-5272617B81B2}"/>
              </a:ext>
            </a:extLst>
          </p:cNvPr>
          <p:cNvSpPr>
            <a:spLocks noChangeShapeType="1"/>
          </p:cNvSpPr>
          <p:nvPr/>
        </p:nvSpPr>
        <p:spPr bwMode="auto">
          <a:xfrm flipV="1">
            <a:off x="1676400" y="5029200"/>
            <a:ext cx="1524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Freeform 4">
            <a:extLst>
              <a:ext uri="{FF2B5EF4-FFF2-40B4-BE49-F238E27FC236}">
                <a16:creationId xmlns:a16="http://schemas.microsoft.com/office/drawing/2014/main" id="{90CA0DC9-B02B-41BC-A508-887E36DDFA24}"/>
              </a:ext>
            </a:extLst>
          </p:cNvPr>
          <p:cNvSpPr>
            <a:spLocks/>
          </p:cNvSpPr>
          <p:nvPr/>
        </p:nvSpPr>
        <p:spPr bwMode="auto">
          <a:xfrm>
            <a:off x="1565564" y="5410200"/>
            <a:ext cx="221671" cy="76200"/>
          </a:xfrm>
          <a:custGeom>
            <a:avLst/>
            <a:gdLst>
              <a:gd name="T0" fmla="*/ 0 w 196"/>
              <a:gd name="T1" fmla="*/ 2147483647 h 82"/>
              <a:gd name="T2" fmla="*/ 2147483647 w 196"/>
              <a:gd name="T3" fmla="*/ 2147483647 h 82"/>
              <a:gd name="T4" fmla="*/ 2147483647 w 196"/>
              <a:gd name="T5" fmla="*/ 2147483647 h 82"/>
              <a:gd name="T6" fmla="*/ 2147483647 w 196"/>
              <a:gd name="T7" fmla="*/ 2147483647 h 82"/>
              <a:gd name="T8" fmla="*/ 0 60000 65536"/>
              <a:gd name="T9" fmla="*/ 0 60000 65536"/>
              <a:gd name="T10" fmla="*/ 0 60000 65536"/>
              <a:gd name="T11" fmla="*/ 0 60000 65536"/>
              <a:gd name="T12" fmla="*/ 0 w 196"/>
              <a:gd name="T13" fmla="*/ 0 h 82"/>
              <a:gd name="T14" fmla="*/ 196 w 196"/>
              <a:gd name="T15" fmla="*/ 82 h 82"/>
            </a:gdLst>
            <a:ahLst/>
            <a:cxnLst>
              <a:cxn ang="T8">
                <a:pos x="T0" y="T1"/>
              </a:cxn>
              <a:cxn ang="T9">
                <a:pos x="T2" y="T3"/>
              </a:cxn>
              <a:cxn ang="T10">
                <a:pos x="T4" y="T5"/>
              </a:cxn>
              <a:cxn ang="T11">
                <a:pos x="T6" y="T7"/>
              </a:cxn>
            </a:cxnLst>
            <a:rect l="T12" t="T13" r="T14" b="T15"/>
            <a:pathLst>
              <a:path w="196" h="82">
                <a:moveTo>
                  <a:pt x="0" y="43"/>
                </a:moveTo>
                <a:cubicBezTo>
                  <a:pt x="64" y="0"/>
                  <a:pt x="75" y="4"/>
                  <a:pt x="156" y="17"/>
                </a:cubicBezTo>
                <a:cubicBezTo>
                  <a:pt x="165" y="26"/>
                  <a:pt x="176" y="32"/>
                  <a:pt x="183" y="43"/>
                </a:cubicBezTo>
                <a:cubicBezTo>
                  <a:pt x="190" y="55"/>
                  <a:pt x="196" y="82"/>
                  <a:pt x="196" y="82"/>
                </a:cubicBezTo>
              </a:path>
            </a:pathLst>
          </a:custGeom>
          <a:noFill/>
          <a:ln w="9525"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 name="Freeform 4">
            <a:extLst>
              <a:ext uri="{FF2B5EF4-FFF2-40B4-BE49-F238E27FC236}">
                <a16:creationId xmlns:a16="http://schemas.microsoft.com/office/drawing/2014/main" id="{092D3A6B-958C-4581-9456-600DE52B82EC}"/>
              </a:ext>
            </a:extLst>
          </p:cNvPr>
          <p:cNvSpPr>
            <a:spLocks/>
          </p:cNvSpPr>
          <p:nvPr/>
        </p:nvSpPr>
        <p:spPr bwMode="auto">
          <a:xfrm>
            <a:off x="5985164" y="5867400"/>
            <a:ext cx="221671" cy="76200"/>
          </a:xfrm>
          <a:custGeom>
            <a:avLst/>
            <a:gdLst>
              <a:gd name="T0" fmla="*/ 0 w 196"/>
              <a:gd name="T1" fmla="*/ 2147483647 h 82"/>
              <a:gd name="T2" fmla="*/ 2147483647 w 196"/>
              <a:gd name="T3" fmla="*/ 2147483647 h 82"/>
              <a:gd name="T4" fmla="*/ 2147483647 w 196"/>
              <a:gd name="T5" fmla="*/ 2147483647 h 82"/>
              <a:gd name="T6" fmla="*/ 2147483647 w 196"/>
              <a:gd name="T7" fmla="*/ 2147483647 h 82"/>
              <a:gd name="T8" fmla="*/ 0 60000 65536"/>
              <a:gd name="T9" fmla="*/ 0 60000 65536"/>
              <a:gd name="T10" fmla="*/ 0 60000 65536"/>
              <a:gd name="T11" fmla="*/ 0 60000 65536"/>
              <a:gd name="T12" fmla="*/ 0 w 196"/>
              <a:gd name="T13" fmla="*/ 0 h 82"/>
              <a:gd name="T14" fmla="*/ 196 w 196"/>
              <a:gd name="T15" fmla="*/ 82 h 82"/>
            </a:gdLst>
            <a:ahLst/>
            <a:cxnLst>
              <a:cxn ang="T8">
                <a:pos x="T0" y="T1"/>
              </a:cxn>
              <a:cxn ang="T9">
                <a:pos x="T2" y="T3"/>
              </a:cxn>
              <a:cxn ang="T10">
                <a:pos x="T4" y="T5"/>
              </a:cxn>
              <a:cxn ang="T11">
                <a:pos x="T6" y="T7"/>
              </a:cxn>
            </a:cxnLst>
            <a:rect l="T12" t="T13" r="T14" b="T15"/>
            <a:pathLst>
              <a:path w="196" h="82">
                <a:moveTo>
                  <a:pt x="0" y="43"/>
                </a:moveTo>
                <a:cubicBezTo>
                  <a:pt x="64" y="0"/>
                  <a:pt x="75" y="4"/>
                  <a:pt x="156" y="17"/>
                </a:cubicBezTo>
                <a:cubicBezTo>
                  <a:pt x="165" y="26"/>
                  <a:pt x="176" y="32"/>
                  <a:pt x="183" y="43"/>
                </a:cubicBezTo>
                <a:cubicBezTo>
                  <a:pt x="190" y="55"/>
                  <a:pt x="196" y="82"/>
                  <a:pt x="196" y="82"/>
                </a:cubicBezTo>
              </a:path>
            </a:pathLst>
          </a:custGeom>
          <a:noFill/>
          <a:ln w="9525" cap="flat"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17830816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D1CB9-05EF-4058-A2FD-3A08C52CC82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FB55F48-8541-45F9-A778-5C07924D6B30}"/>
              </a:ext>
            </a:extLst>
          </p:cNvPr>
          <p:cNvSpPr>
            <a:spLocks noGrp="1"/>
          </p:cNvSpPr>
          <p:nvPr>
            <p:ph idx="1"/>
          </p:nvPr>
        </p:nvSpPr>
        <p:spPr/>
        <p:txBody>
          <a:bodyPr/>
          <a:lstStyle/>
          <a:p>
            <a:r>
              <a:rPr lang="zh-CN" altLang="en-US">
                <a:solidFill>
                  <a:srgbClr val="FF0000"/>
                </a:solidFill>
              </a:rPr>
              <a:t>象集</a:t>
            </a:r>
            <a:r>
              <a:rPr lang="en-US" altLang="zh-CN">
                <a:solidFill>
                  <a:srgbClr val="FF0000"/>
                </a:solidFill>
              </a:rPr>
              <a:t>Z</a:t>
            </a:r>
            <a:r>
              <a:rPr lang="en-US" altLang="zh-CN" baseline="-25000">
                <a:solidFill>
                  <a:srgbClr val="FF0000"/>
                </a:solidFill>
              </a:rPr>
              <a:t>x</a:t>
            </a:r>
          </a:p>
          <a:p>
            <a:pPr lvl="1"/>
            <a:r>
              <a:rPr lang="zh-CN" altLang="en-US"/>
              <a:t>给定一个关系</a:t>
            </a:r>
            <a:r>
              <a:rPr lang="en-US" altLang="zh-CN">
                <a:solidFill>
                  <a:srgbClr val="FF0000"/>
                </a:solidFill>
              </a:rPr>
              <a:t>R(X, Z)</a:t>
            </a:r>
            <a:r>
              <a:rPr lang="zh-CN" altLang="en-US"/>
              <a:t>，</a:t>
            </a:r>
            <a:r>
              <a:rPr lang="en-US" altLang="zh-CN"/>
              <a:t>X</a:t>
            </a:r>
            <a:r>
              <a:rPr lang="zh-CN" altLang="en-US"/>
              <a:t>和</a:t>
            </a:r>
            <a:r>
              <a:rPr lang="en-US" altLang="zh-CN"/>
              <a:t>Z</a:t>
            </a:r>
            <a:r>
              <a:rPr lang="zh-CN" altLang="en-US"/>
              <a:t>为属性组。当</a:t>
            </a:r>
            <a:r>
              <a:rPr lang="en-US" altLang="zh-CN"/>
              <a:t>t[X]=x</a:t>
            </a:r>
            <a:r>
              <a:rPr lang="zh-CN" altLang="en-US"/>
              <a:t>时，</a:t>
            </a:r>
            <a:r>
              <a:rPr lang="en-US" altLang="zh-CN"/>
              <a:t>x</a:t>
            </a:r>
            <a:r>
              <a:rPr lang="zh-CN" altLang="en-US"/>
              <a:t>在</a:t>
            </a:r>
            <a:r>
              <a:rPr lang="en-US" altLang="zh-CN"/>
              <a:t>R</a:t>
            </a:r>
            <a:r>
              <a:rPr lang="zh-CN" altLang="en-US"/>
              <a:t>中的象集 </a:t>
            </a:r>
            <a:r>
              <a:rPr lang="en-US" altLang="zh-CN"/>
              <a:t>(Images Set) </a:t>
            </a:r>
            <a:r>
              <a:rPr lang="zh-CN" altLang="en-US"/>
              <a:t>为：</a:t>
            </a:r>
            <a:r>
              <a:rPr lang="zh-CN" altLang="en-US" sz="2400">
                <a:cs typeface="Times New Roman" pitchFamily="18" charset="0"/>
              </a:rPr>
              <a:t> </a:t>
            </a:r>
            <a:endParaRPr lang="en-US" altLang="zh-CN" sz="2400">
              <a:cs typeface="Times New Roman" pitchFamily="18" charset="0"/>
            </a:endParaRPr>
          </a:p>
          <a:p>
            <a:pPr marL="538162" lvl="1" indent="0">
              <a:buNone/>
            </a:pPr>
            <a:r>
              <a:rPr lang="en-US" altLang="zh-CN" sz="2400" b="1">
                <a:solidFill>
                  <a:srgbClr val="E02920"/>
                </a:solidFill>
                <a:cs typeface="Times New Roman" pitchFamily="18" charset="0"/>
              </a:rPr>
              <a:t>                        </a:t>
            </a:r>
            <a:r>
              <a:rPr lang="en-US" altLang="zh-CN" sz="2600" b="1">
                <a:solidFill>
                  <a:srgbClr val="E02920"/>
                </a:solidFill>
                <a:cs typeface="Times New Roman" pitchFamily="18" charset="0"/>
              </a:rPr>
              <a:t>Z</a:t>
            </a:r>
            <a:r>
              <a:rPr lang="en-US" altLang="zh-CN" sz="2600" baseline="-30000">
                <a:solidFill>
                  <a:srgbClr val="E02920"/>
                </a:solidFill>
                <a:cs typeface="Times New Roman" pitchFamily="18" charset="0"/>
              </a:rPr>
              <a:t>x</a:t>
            </a:r>
            <a:r>
              <a:rPr lang="en-US" altLang="zh-CN" sz="2600">
                <a:solidFill>
                  <a:srgbClr val="0000FF"/>
                </a:solidFill>
                <a:cs typeface="Times New Roman" pitchFamily="18" charset="0"/>
              </a:rPr>
              <a:t>={t[Z]|t </a:t>
            </a:r>
            <a:r>
              <a:rPr lang="en-US" altLang="zh-CN" sz="2600">
                <a:solidFill>
                  <a:srgbClr val="0000FF"/>
                </a:solidFill>
                <a:cs typeface="Times New Roman" pitchFamily="18" charset="0"/>
                <a:sym typeface="Symbol" pitchFamily="18" charset="2"/>
              </a:rPr>
              <a:t></a:t>
            </a:r>
            <a:r>
              <a:rPr lang="en-US" altLang="zh-CN" sz="2600">
                <a:solidFill>
                  <a:srgbClr val="0000FF"/>
                </a:solidFill>
                <a:cs typeface="Times New Roman" pitchFamily="18" charset="0"/>
              </a:rPr>
              <a:t>R</a:t>
            </a:r>
            <a:r>
              <a:rPr lang="zh-CN" altLang="en-US" sz="2600">
                <a:solidFill>
                  <a:srgbClr val="0000FF"/>
                </a:solidFill>
                <a:cs typeface="Times New Roman" pitchFamily="18" charset="0"/>
              </a:rPr>
              <a:t>，</a:t>
            </a:r>
            <a:r>
              <a:rPr lang="en-US" altLang="zh-CN" sz="2600">
                <a:solidFill>
                  <a:srgbClr val="0000FF"/>
                </a:solidFill>
                <a:cs typeface="Times New Roman" pitchFamily="18" charset="0"/>
              </a:rPr>
              <a:t>t[X]=x}</a:t>
            </a:r>
          </a:p>
          <a:p>
            <a:pPr marL="538162" lvl="1" indent="0">
              <a:buNone/>
            </a:pPr>
            <a:endParaRPr lang="en-US" altLang="zh-CN" sz="400">
              <a:cs typeface="Times New Roman" pitchFamily="18" charset="0"/>
            </a:endParaRPr>
          </a:p>
          <a:p>
            <a:pPr lvl="2"/>
            <a:r>
              <a:rPr lang="zh-CN" altLang="en-US">
                <a:cs typeface="Times New Roman" pitchFamily="18" charset="0"/>
              </a:rPr>
              <a:t>它表示</a:t>
            </a:r>
            <a:r>
              <a:rPr lang="en-US" altLang="zh-CN">
                <a:cs typeface="Times New Roman" pitchFamily="18" charset="0"/>
              </a:rPr>
              <a:t>R</a:t>
            </a:r>
            <a:r>
              <a:rPr lang="zh-CN" altLang="en-US">
                <a:cs typeface="Times New Roman" pitchFamily="18" charset="0"/>
              </a:rPr>
              <a:t>中属性组</a:t>
            </a:r>
            <a:r>
              <a:rPr lang="en-US" altLang="zh-CN">
                <a:cs typeface="Times New Roman" pitchFamily="18" charset="0"/>
              </a:rPr>
              <a:t>X</a:t>
            </a:r>
            <a:r>
              <a:rPr lang="zh-CN" altLang="en-US">
                <a:cs typeface="Times New Roman" pitchFamily="18" charset="0"/>
              </a:rPr>
              <a:t>上值为</a:t>
            </a:r>
            <a:r>
              <a:rPr lang="en-US" altLang="zh-CN">
                <a:cs typeface="Times New Roman" pitchFamily="18" charset="0"/>
              </a:rPr>
              <a:t>x</a:t>
            </a:r>
            <a:r>
              <a:rPr lang="zh-CN" altLang="en-US">
                <a:cs typeface="Times New Roman" pitchFamily="18" charset="0"/>
              </a:rPr>
              <a:t>的诸元组在</a:t>
            </a:r>
            <a:r>
              <a:rPr lang="en-US" altLang="zh-CN">
                <a:cs typeface="Times New Roman" pitchFamily="18" charset="0"/>
              </a:rPr>
              <a:t>Z</a:t>
            </a:r>
            <a:r>
              <a:rPr lang="zh-CN" altLang="en-US">
                <a:cs typeface="Times New Roman" pitchFamily="18" charset="0"/>
              </a:rPr>
              <a:t>上分量的集合</a:t>
            </a:r>
            <a:endParaRPr lang="en-US" altLang="zh-CN">
              <a:solidFill>
                <a:srgbClr val="0000FF"/>
              </a:solidFill>
              <a:cs typeface="Times New Roman" pitchFamily="18" charset="0"/>
            </a:endParaRPr>
          </a:p>
          <a:p>
            <a:pPr lvl="2"/>
            <a:endParaRPr lang="zh-CN" altLang="en-US"/>
          </a:p>
          <a:p>
            <a:endParaRPr lang="zh-CN" altLang="en-US"/>
          </a:p>
        </p:txBody>
      </p:sp>
      <p:sp>
        <p:nvSpPr>
          <p:cNvPr id="4" name="灯片编号占位符 3">
            <a:extLst>
              <a:ext uri="{FF2B5EF4-FFF2-40B4-BE49-F238E27FC236}">
                <a16:creationId xmlns:a16="http://schemas.microsoft.com/office/drawing/2014/main" id="{8F7FDEEE-2DC4-4164-B2D5-7A754C0B8FA2}"/>
              </a:ext>
            </a:extLst>
          </p:cNvPr>
          <p:cNvSpPr>
            <a:spLocks noGrp="1"/>
          </p:cNvSpPr>
          <p:nvPr>
            <p:ph type="sldNum" sz="quarter" idx="12"/>
          </p:nvPr>
        </p:nvSpPr>
        <p:spPr/>
        <p:txBody>
          <a:bodyPr/>
          <a:lstStyle/>
          <a:p>
            <a:fld id="{E63F6D5D-9733-4D44-9C56-AEFEDD5A4BA7}" type="slidenum">
              <a:rPr lang="en-US" smtClean="0"/>
              <a:pPr/>
              <a:t>47</a:t>
            </a:fld>
            <a:endParaRPr lang="en-US" dirty="0"/>
          </a:p>
        </p:txBody>
      </p:sp>
      <p:pic>
        <p:nvPicPr>
          <p:cNvPr id="5" name="Picture 4" descr="23">
            <a:extLst>
              <a:ext uri="{FF2B5EF4-FFF2-40B4-BE49-F238E27FC236}">
                <a16:creationId xmlns:a16="http://schemas.microsoft.com/office/drawing/2014/main" id="{51E4C8CD-CF2A-45FD-92CB-971C4CDFF2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3750577"/>
            <a:ext cx="2318130" cy="285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16:creationId xmlns:a16="http://schemas.microsoft.com/office/drawing/2014/main" id="{A7EE49ED-754F-4176-87A0-B9A809255C55}"/>
              </a:ext>
            </a:extLst>
          </p:cNvPr>
          <p:cNvSpPr txBox="1">
            <a:spLocks noChangeArrowheads="1"/>
          </p:cNvSpPr>
          <p:nvPr/>
        </p:nvSpPr>
        <p:spPr>
          <a:xfrm>
            <a:off x="5867400" y="3958107"/>
            <a:ext cx="2318130" cy="2649826"/>
          </a:xfrm>
          <a:prstGeom prst="rect">
            <a:avLst/>
          </a:prstGeom>
        </p:spPr>
        <p:txBody>
          <a:bodyPr vert="horz" lIns="91440" tIns="45720" rIns="91440" bIns="45720" rtlCol="0">
            <a:normAutofit/>
          </a:bodyPr>
          <a:lstStyle>
            <a:lvl1pPr marL="273050" indent="-273050" algn="l" defTabSz="914400" rtl="0" eaLnBrk="1" latinLnBrk="0" hangingPunct="1">
              <a:lnSpc>
                <a:spcPct val="150000"/>
              </a:lnSpc>
              <a:spcBef>
                <a:spcPct val="20000"/>
              </a:spcBef>
              <a:buClr>
                <a:srgbClr val="0000FF"/>
              </a:buClr>
              <a:buSzPct val="100000"/>
              <a:buFont typeface="Wingdings" pitchFamily="2" charset="2"/>
              <a:buChar char="q"/>
              <a:defRPr sz="2800" b="1" kern="1200">
                <a:solidFill>
                  <a:srgbClr val="3333CC"/>
                </a:solidFill>
                <a:latin typeface="+mn-lt"/>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Þ"/>
              <a:defRPr sz="2400" kern="1200">
                <a:solidFill>
                  <a:schemeClr val="tx1"/>
                </a:solidFill>
                <a:latin typeface="楷体_GB2312" pitchFamily="49" charset="-122"/>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Arial" pitchFamily="34" charset="0"/>
              <a:buChar char="•"/>
              <a:defRPr sz="1800" b="1"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6213" indent="-176213">
              <a:lnSpc>
                <a:spcPct val="120000"/>
              </a:lnSpc>
              <a:buFont typeface="Wingdings" panose="05000000000000000000" pitchFamily="2" charset="2"/>
              <a:buChar char=""/>
            </a:pPr>
            <a:r>
              <a:rPr lang="en-US" altLang="zh-CN" sz="2000" b="0" dirty="0">
                <a:latin typeface="微软雅黑" panose="020B0503020204020204" pitchFamily="34" charset="-122"/>
                <a:ea typeface="微软雅黑" panose="020B0503020204020204" pitchFamily="34" charset="-122"/>
                <a:cs typeface="Times New Roman" pitchFamily="18" charset="0"/>
              </a:rPr>
              <a:t>x</a:t>
            </a:r>
            <a:r>
              <a:rPr lang="en-US" altLang="zh-CN" sz="2000" b="0" baseline="-30000" dirty="0">
                <a:latin typeface="微软雅黑" panose="020B0503020204020204" pitchFamily="34" charset="-122"/>
                <a:ea typeface="微软雅黑" panose="020B0503020204020204" pitchFamily="34" charset="-122"/>
                <a:cs typeface="Times New Roman" pitchFamily="18" charset="0"/>
              </a:rPr>
              <a:t>1</a:t>
            </a:r>
            <a:r>
              <a:rPr lang="zh-CN" altLang="en-US" sz="2000" b="0" dirty="0">
                <a:latin typeface="微软雅黑" panose="020B0503020204020204" pitchFamily="34" charset="-122"/>
                <a:ea typeface="微软雅黑" panose="020B0503020204020204" pitchFamily="34" charset="-122"/>
                <a:cs typeface="Times New Roman" pitchFamily="18" charset="0"/>
              </a:rPr>
              <a:t>在</a:t>
            </a:r>
            <a:r>
              <a:rPr lang="en-US" altLang="zh-CN" sz="2000" b="0" dirty="0">
                <a:latin typeface="微软雅黑" panose="020B0503020204020204" pitchFamily="34" charset="-122"/>
                <a:ea typeface="微软雅黑" panose="020B0503020204020204" pitchFamily="34" charset="-122"/>
                <a:cs typeface="Times New Roman" pitchFamily="18" charset="0"/>
              </a:rPr>
              <a:t>R</a:t>
            </a:r>
            <a:r>
              <a:rPr lang="zh-CN" altLang="en-US" sz="2000" b="0" dirty="0">
                <a:latin typeface="微软雅黑" panose="020B0503020204020204" pitchFamily="34" charset="-122"/>
                <a:ea typeface="微软雅黑" panose="020B0503020204020204" pitchFamily="34" charset="-122"/>
                <a:cs typeface="Times New Roman" pitchFamily="18" charset="0"/>
              </a:rPr>
              <a:t>中的象集</a:t>
            </a:r>
          </a:p>
          <a:p>
            <a:pPr>
              <a:lnSpc>
                <a:spcPct val="120000"/>
              </a:lnSpc>
              <a:buFontTx/>
              <a:buNone/>
            </a:pPr>
            <a:r>
              <a:rPr lang="zh-CN" altLang="en-US" sz="2000" b="0">
                <a:latin typeface="微软雅黑" panose="020B0503020204020204" pitchFamily="34" charset="-122"/>
                <a:ea typeface="微软雅黑" panose="020B0503020204020204" pitchFamily="34" charset="-122"/>
                <a:cs typeface="Times New Roman" pitchFamily="18" charset="0"/>
              </a:rPr>
              <a:t>   </a:t>
            </a:r>
            <a:r>
              <a:rPr lang="en-US" altLang="zh-CN" sz="2000" b="0">
                <a:solidFill>
                  <a:srgbClr val="E02920"/>
                </a:solidFill>
                <a:latin typeface="微软雅黑" panose="020B0503020204020204" pitchFamily="34" charset="-122"/>
                <a:ea typeface="微软雅黑" panose="020B0503020204020204" pitchFamily="34" charset="-122"/>
                <a:cs typeface="Times New Roman" pitchFamily="18" charset="0"/>
              </a:rPr>
              <a:t>Z</a:t>
            </a:r>
            <a:r>
              <a:rPr lang="en-US" altLang="zh-CN" sz="2000" b="0" baseline="-30000">
                <a:solidFill>
                  <a:srgbClr val="E02920"/>
                </a:solidFill>
                <a:latin typeface="微软雅黑" panose="020B0503020204020204" pitchFamily="34" charset="-122"/>
                <a:ea typeface="微软雅黑" panose="020B0503020204020204" pitchFamily="34" charset="-122"/>
                <a:cs typeface="Times New Roman" pitchFamily="18" charset="0"/>
              </a:rPr>
              <a:t>x</a:t>
            </a:r>
            <a:r>
              <a:rPr lang="en-US" altLang="zh-CN" sz="2000" b="0" baseline="-50000">
                <a:solidFill>
                  <a:srgbClr val="E02920"/>
                </a:solidFill>
                <a:latin typeface="微软雅黑" panose="020B0503020204020204" pitchFamily="34" charset="-122"/>
                <a:ea typeface="微软雅黑" panose="020B0503020204020204" pitchFamily="34" charset="-122"/>
                <a:cs typeface="Times New Roman" pitchFamily="18" charset="0"/>
              </a:rPr>
              <a:t>1</a:t>
            </a:r>
            <a:r>
              <a:rPr lang="en-US" altLang="zh-CN" sz="2000" b="0">
                <a:solidFill>
                  <a:srgbClr val="FF0000"/>
                </a:solidFill>
                <a:latin typeface="微软雅黑" panose="020B0503020204020204" pitchFamily="34" charset="-122"/>
                <a:ea typeface="微软雅黑" panose="020B0503020204020204" pitchFamily="34" charset="-122"/>
                <a:cs typeface="Times New Roman" pitchFamily="18" charset="0"/>
              </a:rPr>
              <a:t>={Z</a:t>
            </a:r>
            <a:r>
              <a:rPr lang="en-US" altLang="zh-CN" sz="2000" b="0" baseline="-20000">
                <a:solidFill>
                  <a:srgbClr val="FF0000"/>
                </a:solidFill>
                <a:latin typeface="微软雅黑" panose="020B0503020204020204" pitchFamily="34" charset="-122"/>
                <a:ea typeface="微软雅黑" panose="020B0503020204020204" pitchFamily="34" charset="-122"/>
                <a:cs typeface="Times New Roman" pitchFamily="18" charset="0"/>
              </a:rPr>
              <a:t>1</a:t>
            </a:r>
            <a:r>
              <a:rPr lang="en-US" altLang="zh-CN" sz="2000" b="0">
                <a:solidFill>
                  <a:srgbClr val="FF0000"/>
                </a:solidFill>
                <a:latin typeface="微软雅黑" panose="020B0503020204020204" pitchFamily="34" charset="-122"/>
                <a:ea typeface="微软雅黑" panose="020B0503020204020204" pitchFamily="34" charset="-122"/>
                <a:cs typeface="Times New Roman" pitchFamily="18" charset="0"/>
              </a:rPr>
              <a:t>, Z</a:t>
            </a:r>
            <a:r>
              <a:rPr lang="en-US" altLang="zh-CN" sz="2000" b="0" baseline="-20000">
                <a:solidFill>
                  <a:srgbClr val="FF0000"/>
                </a:solidFill>
                <a:latin typeface="微软雅黑" panose="020B0503020204020204" pitchFamily="34" charset="-122"/>
                <a:ea typeface="微软雅黑" panose="020B0503020204020204" pitchFamily="34" charset="-122"/>
                <a:cs typeface="Times New Roman" pitchFamily="18" charset="0"/>
              </a:rPr>
              <a:t>2</a:t>
            </a:r>
            <a:r>
              <a:rPr lang="en-US" altLang="zh-CN" sz="2000" b="0">
                <a:solidFill>
                  <a:srgbClr val="FF0000"/>
                </a:solidFill>
                <a:latin typeface="微软雅黑" panose="020B0503020204020204" pitchFamily="34" charset="-122"/>
                <a:ea typeface="微软雅黑" panose="020B0503020204020204" pitchFamily="34" charset="-122"/>
                <a:cs typeface="Times New Roman" pitchFamily="18" charset="0"/>
              </a:rPr>
              <a:t>, Z</a:t>
            </a:r>
            <a:r>
              <a:rPr lang="en-US" altLang="zh-CN" sz="2000" b="0" baseline="-20000">
                <a:solidFill>
                  <a:srgbClr val="FF0000"/>
                </a:solidFill>
                <a:latin typeface="微软雅黑" panose="020B0503020204020204" pitchFamily="34" charset="-122"/>
                <a:ea typeface="微软雅黑" panose="020B0503020204020204" pitchFamily="34" charset="-122"/>
                <a:cs typeface="Times New Roman" pitchFamily="18" charset="0"/>
              </a:rPr>
              <a:t>3</a:t>
            </a:r>
            <a:r>
              <a:rPr lang="en-US" altLang="zh-CN" sz="2000" b="0" dirty="0">
                <a:solidFill>
                  <a:srgbClr val="FF0000"/>
                </a:solidFill>
                <a:latin typeface="微软雅黑" panose="020B0503020204020204" pitchFamily="34" charset="-122"/>
                <a:ea typeface="微软雅黑" panose="020B0503020204020204" pitchFamily="34" charset="-122"/>
                <a:cs typeface="Times New Roman" pitchFamily="18" charset="0"/>
              </a:rPr>
              <a:t>}</a:t>
            </a:r>
            <a:r>
              <a:rPr lang="zh-CN" altLang="en-US" sz="2000" b="0" dirty="0">
                <a:latin typeface="微软雅黑" panose="020B0503020204020204" pitchFamily="34" charset="-122"/>
                <a:ea typeface="微软雅黑" panose="020B0503020204020204" pitchFamily="34" charset="-122"/>
                <a:cs typeface="Times New Roman" pitchFamily="18" charset="0"/>
              </a:rPr>
              <a:t>，</a:t>
            </a:r>
          </a:p>
          <a:p>
            <a:pPr marL="176213" indent="-176213">
              <a:lnSpc>
                <a:spcPct val="120000"/>
              </a:lnSpc>
              <a:buFont typeface="Wingdings" panose="05000000000000000000" pitchFamily="2" charset="2"/>
              <a:buChar char=""/>
            </a:pPr>
            <a:r>
              <a:rPr lang="en-US" altLang="zh-CN" sz="2000" b="0" dirty="0">
                <a:latin typeface="微软雅黑" panose="020B0503020204020204" pitchFamily="34" charset="-122"/>
                <a:ea typeface="微软雅黑" panose="020B0503020204020204" pitchFamily="34" charset="-122"/>
                <a:cs typeface="Times New Roman" pitchFamily="18" charset="0"/>
              </a:rPr>
              <a:t>x</a:t>
            </a:r>
            <a:r>
              <a:rPr lang="en-US" altLang="zh-CN" sz="2000" b="0" baseline="-30000" dirty="0">
                <a:latin typeface="微软雅黑" panose="020B0503020204020204" pitchFamily="34" charset="-122"/>
                <a:ea typeface="微软雅黑" panose="020B0503020204020204" pitchFamily="34" charset="-122"/>
                <a:cs typeface="Times New Roman" pitchFamily="18" charset="0"/>
              </a:rPr>
              <a:t>2</a:t>
            </a:r>
            <a:r>
              <a:rPr lang="zh-CN" altLang="en-US" sz="2000" b="0" dirty="0">
                <a:latin typeface="微软雅黑" panose="020B0503020204020204" pitchFamily="34" charset="-122"/>
                <a:ea typeface="微软雅黑" panose="020B0503020204020204" pitchFamily="34" charset="-122"/>
                <a:cs typeface="Times New Roman" pitchFamily="18" charset="0"/>
              </a:rPr>
              <a:t>在</a:t>
            </a:r>
            <a:r>
              <a:rPr lang="en-US" altLang="zh-CN" sz="2000" b="0" dirty="0">
                <a:latin typeface="微软雅黑" panose="020B0503020204020204" pitchFamily="34" charset="-122"/>
                <a:ea typeface="微软雅黑" panose="020B0503020204020204" pitchFamily="34" charset="-122"/>
                <a:cs typeface="Times New Roman" pitchFamily="18" charset="0"/>
              </a:rPr>
              <a:t>R</a:t>
            </a:r>
            <a:r>
              <a:rPr lang="zh-CN" altLang="en-US" sz="2000" b="0" dirty="0">
                <a:latin typeface="微软雅黑" panose="020B0503020204020204" pitchFamily="34" charset="-122"/>
                <a:ea typeface="微软雅黑" panose="020B0503020204020204" pitchFamily="34" charset="-122"/>
                <a:cs typeface="Times New Roman" pitchFamily="18" charset="0"/>
              </a:rPr>
              <a:t>中的象集</a:t>
            </a:r>
          </a:p>
          <a:p>
            <a:pPr>
              <a:lnSpc>
                <a:spcPct val="120000"/>
              </a:lnSpc>
              <a:buFontTx/>
              <a:buNone/>
            </a:pPr>
            <a:r>
              <a:rPr lang="zh-CN" altLang="en-US" sz="2000" b="0">
                <a:latin typeface="微软雅黑" panose="020B0503020204020204" pitchFamily="34" charset="-122"/>
                <a:ea typeface="微软雅黑" panose="020B0503020204020204" pitchFamily="34" charset="-122"/>
                <a:cs typeface="Times New Roman" pitchFamily="18" charset="0"/>
              </a:rPr>
              <a:t>   </a:t>
            </a:r>
            <a:r>
              <a:rPr lang="en-US" altLang="zh-CN" sz="2000" b="0">
                <a:solidFill>
                  <a:srgbClr val="E02920"/>
                </a:solidFill>
                <a:latin typeface="微软雅黑" panose="020B0503020204020204" pitchFamily="34" charset="-122"/>
                <a:ea typeface="微软雅黑" panose="020B0503020204020204" pitchFamily="34" charset="-122"/>
                <a:cs typeface="Times New Roman" pitchFamily="18" charset="0"/>
              </a:rPr>
              <a:t>Z</a:t>
            </a:r>
            <a:r>
              <a:rPr lang="en-US" altLang="zh-CN" sz="2000" b="0" baseline="-30000">
                <a:solidFill>
                  <a:srgbClr val="E02920"/>
                </a:solidFill>
                <a:latin typeface="微软雅黑" panose="020B0503020204020204" pitchFamily="34" charset="-122"/>
                <a:ea typeface="微软雅黑" panose="020B0503020204020204" pitchFamily="34" charset="-122"/>
                <a:cs typeface="Times New Roman" pitchFamily="18" charset="0"/>
              </a:rPr>
              <a:t>x</a:t>
            </a:r>
            <a:r>
              <a:rPr lang="en-US" altLang="zh-CN" sz="2000" b="0" baseline="-50000">
                <a:solidFill>
                  <a:srgbClr val="E02920"/>
                </a:solidFill>
                <a:latin typeface="微软雅黑" panose="020B0503020204020204" pitchFamily="34" charset="-122"/>
                <a:ea typeface="微软雅黑" panose="020B0503020204020204" pitchFamily="34" charset="-122"/>
                <a:cs typeface="Times New Roman" pitchFamily="18" charset="0"/>
              </a:rPr>
              <a:t>2</a:t>
            </a:r>
            <a:r>
              <a:rPr lang="en-US" altLang="zh-CN" sz="2000" b="0">
                <a:solidFill>
                  <a:srgbClr val="FF0000"/>
                </a:solidFill>
                <a:latin typeface="微软雅黑" panose="020B0503020204020204" pitchFamily="34" charset="-122"/>
                <a:ea typeface="微软雅黑" panose="020B0503020204020204" pitchFamily="34" charset="-122"/>
                <a:cs typeface="Times New Roman" pitchFamily="18" charset="0"/>
              </a:rPr>
              <a:t>={Z</a:t>
            </a:r>
            <a:r>
              <a:rPr lang="en-US" altLang="zh-CN" sz="2000" b="0" baseline="-20000">
                <a:solidFill>
                  <a:srgbClr val="FF0000"/>
                </a:solidFill>
                <a:latin typeface="微软雅黑" panose="020B0503020204020204" pitchFamily="34" charset="-122"/>
                <a:ea typeface="微软雅黑" panose="020B0503020204020204" pitchFamily="34" charset="-122"/>
                <a:cs typeface="Times New Roman" pitchFamily="18" charset="0"/>
              </a:rPr>
              <a:t>2</a:t>
            </a:r>
            <a:r>
              <a:rPr lang="en-US" altLang="zh-CN" sz="2000" b="0">
                <a:solidFill>
                  <a:srgbClr val="FF0000"/>
                </a:solidFill>
                <a:latin typeface="微软雅黑" panose="020B0503020204020204" pitchFamily="34" charset="-122"/>
                <a:ea typeface="微软雅黑" panose="020B0503020204020204" pitchFamily="34" charset="-122"/>
                <a:cs typeface="Times New Roman" pitchFamily="18" charset="0"/>
              </a:rPr>
              <a:t>, Z</a:t>
            </a:r>
            <a:r>
              <a:rPr lang="en-US" altLang="zh-CN" sz="2000" b="0" baseline="-20000">
                <a:solidFill>
                  <a:srgbClr val="FF0000"/>
                </a:solidFill>
                <a:latin typeface="微软雅黑" panose="020B0503020204020204" pitchFamily="34" charset="-122"/>
                <a:ea typeface="微软雅黑" panose="020B0503020204020204" pitchFamily="34" charset="-122"/>
                <a:cs typeface="Times New Roman" pitchFamily="18" charset="0"/>
              </a:rPr>
              <a:t>3</a:t>
            </a:r>
            <a:r>
              <a:rPr lang="en-US" altLang="zh-CN" sz="2000" b="0" dirty="0">
                <a:solidFill>
                  <a:srgbClr val="FF0000"/>
                </a:solidFill>
                <a:latin typeface="微软雅黑" panose="020B0503020204020204" pitchFamily="34" charset="-122"/>
                <a:ea typeface="微软雅黑" panose="020B0503020204020204" pitchFamily="34" charset="-122"/>
                <a:cs typeface="Times New Roman" pitchFamily="18" charset="0"/>
              </a:rPr>
              <a:t>} </a:t>
            </a:r>
            <a:r>
              <a:rPr lang="zh-CN" altLang="en-US" sz="2000" b="0" dirty="0">
                <a:latin typeface="微软雅黑" panose="020B0503020204020204" pitchFamily="34" charset="-122"/>
                <a:ea typeface="微软雅黑" panose="020B0503020204020204" pitchFamily="34" charset="-122"/>
                <a:cs typeface="Times New Roman" pitchFamily="18" charset="0"/>
              </a:rPr>
              <a:t>，</a:t>
            </a:r>
          </a:p>
          <a:p>
            <a:pPr marL="176213" indent="-176213">
              <a:lnSpc>
                <a:spcPct val="120000"/>
              </a:lnSpc>
              <a:buFont typeface="Wingdings" panose="05000000000000000000" pitchFamily="2" charset="2"/>
              <a:buChar char=""/>
            </a:pPr>
            <a:r>
              <a:rPr lang="en-US" altLang="zh-CN" sz="2000" b="0" dirty="0">
                <a:latin typeface="微软雅黑" panose="020B0503020204020204" pitchFamily="34" charset="-122"/>
                <a:ea typeface="微软雅黑" panose="020B0503020204020204" pitchFamily="34" charset="-122"/>
                <a:cs typeface="Times New Roman" pitchFamily="18" charset="0"/>
              </a:rPr>
              <a:t>x</a:t>
            </a:r>
            <a:r>
              <a:rPr lang="en-US" altLang="zh-CN" sz="2000" b="0" baseline="-30000" dirty="0">
                <a:latin typeface="微软雅黑" panose="020B0503020204020204" pitchFamily="34" charset="-122"/>
                <a:ea typeface="微软雅黑" panose="020B0503020204020204" pitchFamily="34" charset="-122"/>
                <a:cs typeface="Times New Roman" pitchFamily="18" charset="0"/>
              </a:rPr>
              <a:t>3</a:t>
            </a:r>
            <a:r>
              <a:rPr lang="zh-CN" altLang="en-US" sz="2000" b="0" dirty="0">
                <a:latin typeface="微软雅黑" panose="020B0503020204020204" pitchFamily="34" charset="-122"/>
                <a:ea typeface="微软雅黑" panose="020B0503020204020204" pitchFamily="34" charset="-122"/>
                <a:cs typeface="Times New Roman" pitchFamily="18" charset="0"/>
              </a:rPr>
              <a:t>在</a:t>
            </a:r>
            <a:r>
              <a:rPr lang="en-US" altLang="zh-CN" sz="2000" b="0" dirty="0">
                <a:latin typeface="微软雅黑" panose="020B0503020204020204" pitchFamily="34" charset="-122"/>
                <a:ea typeface="微软雅黑" panose="020B0503020204020204" pitchFamily="34" charset="-122"/>
                <a:cs typeface="Times New Roman" pitchFamily="18" charset="0"/>
              </a:rPr>
              <a:t>R</a:t>
            </a:r>
            <a:r>
              <a:rPr lang="zh-CN" altLang="en-US" sz="2000" b="0" dirty="0">
                <a:latin typeface="微软雅黑" panose="020B0503020204020204" pitchFamily="34" charset="-122"/>
                <a:ea typeface="微软雅黑" panose="020B0503020204020204" pitchFamily="34" charset="-122"/>
                <a:cs typeface="Times New Roman" pitchFamily="18" charset="0"/>
              </a:rPr>
              <a:t>中的象集</a:t>
            </a:r>
          </a:p>
          <a:p>
            <a:pPr>
              <a:lnSpc>
                <a:spcPct val="120000"/>
              </a:lnSpc>
              <a:buFontTx/>
              <a:buNone/>
            </a:pPr>
            <a:r>
              <a:rPr lang="zh-CN" altLang="en-US" sz="2000" b="0" dirty="0">
                <a:latin typeface="微软雅黑" panose="020B0503020204020204" pitchFamily="34" charset="-122"/>
                <a:ea typeface="微软雅黑" panose="020B0503020204020204" pitchFamily="34" charset="-122"/>
                <a:cs typeface="Times New Roman" pitchFamily="18" charset="0"/>
              </a:rPr>
              <a:t>    </a:t>
            </a:r>
            <a:r>
              <a:rPr lang="en-US" altLang="zh-CN" sz="2000" b="0" dirty="0">
                <a:solidFill>
                  <a:srgbClr val="E02920"/>
                </a:solidFill>
                <a:latin typeface="微软雅黑" panose="020B0503020204020204" pitchFamily="34" charset="-122"/>
                <a:ea typeface="微软雅黑" panose="020B0503020204020204" pitchFamily="34" charset="-122"/>
                <a:cs typeface="Times New Roman" pitchFamily="18" charset="0"/>
              </a:rPr>
              <a:t>Z</a:t>
            </a:r>
            <a:r>
              <a:rPr lang="en-US" altLang="zh-CN" sz="2000" b="0" baseline="-30000" dirty="0">
                <a:solidFill>
                  <a:srgbClr val="E02920"/>
                </a:solidFill>
                <a:latin typeface="微软雅黑" panose="020B0503020204020204" pitchFamily="34" charset="-122"/>
                <a:ea typeface="微软雅黑" panose="020B0503020204020204" pitchFamily="34" charset="-122"/>
                <a:cs typeface="Times New Roman" pitchFamily="18" charset="0"/>
              </a:rPr>
              <a:t>x</a:t>
            </a:r>
            <a:r>
              <a:rPr lang="en-US" altLang="zh-CN" sz="2000" b="0" baseline="-50000" dirty="0">
                <a:solidFill>
                  <a:srgbClr val="E02920"/>
                </a:solidFill>
                <a:latin typeface="微软雅黑" panose="020B0503020204020204" pitchFamily="34" charset="-122"/>
                <a:ea typeface="微软雅黑" panose="020B0503020204020204" pitchFamily="34" charset="-122"/>
                <a:cs typeface="Times New Roman" pitchFamily="18" charset="0"/>
              </a:rPr>
              <a:t>3</a:t>
            </a:r>
            <a:r>
              <a:rPr lang="en-US" altLang="zh-CN" sz="2000" b="0">
                <a:solidFill>
                  <a:srgbClr val="FF0000"/>
                </a:solidFill>
                <a:latin typeface="微软雅黑" panose="020B0503020204020204" pitchFamily="34" charset="-122"/>
                <a:ea typeface="微软雅黑" panose="020B0503020204020204" pitchFamily="34" charset="-122"/>
                <a:cs typeface="Times New Roman" pitchFamily="18" charset="0"/>
              </a:rPr>
              <a:t>={Z</a:t>
            </a:r>
            <a:r>
              <a:rPr lang="en-US" altLang="zh-CN" sz="2000" b="0" baseline="-20000">
                <a:solidFill>
                  <a:srgbClr val="FF0000"/>
                </a:solidFill>
                <a:latin typeface="微软雅黑" panose="020B0503020204020204" pitchFamily="34" charset="-122"/>
                <a:ea typeface="微软雅黑" panose="020B0503020204020204" pitchFamily="34" charset="-122"/>
                <a:cs typeface="Times New Roman" pitchFamily="18" charset="0"/>
              </a:rPr>
              <a:t>1</a:t>
            </a:r>
            <a:r>
              <a:rPr lang="en-US" altLang="zh-CN" sz="2000" b="0">
                <a:solidFill>
                  <a:srgbClr val="FF0000"/>
                </a:solidFill>
                <a:latin typeface="微软雅黑" panose="020B0503020204020204" pitchFamily="34" charset="-122"/>
                <a:ea typeface="微软雅黑" panose="020B0503020204020204" pitchFamily="34" charset="-122"/>
                <a:cs typeface="Times New Roman" pitchFamily="18" charset="0"/>
              </a:rPr>
              <a:t>, Z</a:t>
            </a:r>
            <a:r>
              <a:rPr lang="en-US" altLang="zh-CN" sz="2000" b="0" baseline="-20000">
                <a:solidFill>
                  <a:srgbClr val="FF0000"/>
                </a:solidFill>
                <a:latin typeface="微软雅黑" panose="020B0503020204020204" pitchFamily="34" charset="-122"/>
                <a:ea typeface="微软雅黑" panose="020B0503020204020204" pitchFamily="34" charset="-122"/>
                <a:cs typeface="Times New Roman" pitchFamily="18" charset="0"/>
              </a:rPr>
              <a:t>3</a:t>
            </a:r>
            <a:r>
              <a:rPr lang="en-US" altLang="zh-CN" sz="2000" b="0" dirty="0">
                <a:solidFill>
                  <a:srgbClr val="FF0000"/>
                </a:solidFill>
                <a:latin typeface="微软雅黑" panose="020B0503020204020204" pitchFamily="34" charset="-122"/>
                <a:ea typeface="微软雅黑" panose="020B0503020204020204" pitchFamily="34" charset="-122"/>
                <a:cs typeface="Times New Roman" pitchFamily="18" charset="0"/>
              </a:rPr>
              <a:t>}</a:t>
            </a:r>
          </a:p>
        </p:txBody>
      </p:sp>
    </p:spTree>
    <p:extLst>
      <p:ext uri="{BB962C8B-B14F-4D97-AF65-F5344CB8AC3E}">
        <p14:creationId xmlns:p14="http://schemas.microsoft.com/office/powerpoint/2010/main" val="219452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 calcmode="lin" valueType="num">
                                      <p:cBhvr additive="base">
                                        <p:cTn id="19"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8F8DDE-2A02-42DC-BB4A-96BAFB35008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C6B56D1-E667-4C4A-80FC-BC02357953AE}"/>
              </a:ext>
            </a:extLst>
          </p:cNvPr>
          <p:cNvSpPr>
            <a:spLocks noGrp="1"/>
          </p:cNvSpPr>
          <p:nvPr>
            <p:ph idx="1"/>
          </p:nvPr>
        </p:nvSpPr>
        <p:spPr/>
        <p:txBody>
          <a:bodyPr/>
          <a:lstStyle/>
          <a:p>
            <a:r>
              <a:rPr lang="zh-CN" altLang="en-US">
                <a:solidFill>
                  <a:srgbClr val="FF0000"/>
                </a:solidFill>
              </a:rPr>
              <a:t>四种专门的关系运算：</a:t>
            </a:r>
            <a:endParaRPr lang="en-US" altLang="zh-CN">
              <a:solidFill>
                <a:srgbClr val="FF0000"/>
              </a:solidFill>
            </a:endParaRPr>
          </a:p>
          <a:p>
            <a:pPr lvl="1"/>
            <a:r>
              <a:rPr lang="zh-CN" altLang="en-US">
                <a:solidFill>
                  <a:srgbClr val="0000FF"/>
                </a:solidFill>
              </a:rPr>
              <a:t>选择</a:t>
            </a:r>
            <a:r>
              <a:rPr lang="en-US" altLang="zh-CN">
                <a:solidFill>
                  <a:srgbClr val="0000FF"/>
                </a:solidFill>
              </a:rPr>
              <a:t>(Selection)</a:t>
            </a:r>
          </a:p>
          <a:p>
            <a:pPr lvl="1"/>
            <a:r>
              <a:rPr lang="zh-CN" altLang="en-US">
                <a:solidFill>
                  <a:srgbClr val="0000FF"/>
                </a:solidFill>
              </a:rPr>
              <a:t>投影</a:t>
            </a:r>
            <a:r>
              <a:rPr lang="en-US" altLang="zh-CN">
                <a:solidFill>
                  <a:srgbClr val="0000FF"/>
                </a:solidFill>
              </a:rPr>
              <a:t>(Projection)</a:t>
            </a:r>
          </a:p>
          <a:p>
            <a:pPr lvl="1"/>
            <a:r>
              <a:rPr lang="zh-CN" altLang="en-US">
                <a:solidFill>
                  <a:srgbClr val="0000FF"/>
                </a:solidFill>
              </a:rPr>
              <a:t>连接</a:t>
            </a:r>
            <a:r>
              <a:rPr lang="en-US" altLang="zh-CN">
                <a:solidFill>
                  <a:srgbClr val="0000FF"/>
                </a:solidFill>
              </a:rPr>
              <a:t>(Join)</a:t>
            </a:r>
          </a:p>
          <a:p>
            <a:pPr lvl="1"/>
            <a:r>
              <a:rPr lang="zh-CN" altLang="en-US">
                <a:solidFill>
                  <a:srgbClr val="0000FF"/>
                </a:solidFill>
              </a:rPr>
              <a:t>除</a:t>
            </a:r>
            <a:r>
              <a:rPr lang="en-US" altLang="zh-CN">
                <a:solidFill>
                  <a:srgbClr val="0000FF"/>
                </a:solidFill>
              </a:rPr>
              <a:t>(Division)</a:t>
            </a:r>
          </a:p>
        </p:txBody>
      </p:sp>
      <p:sp>
        <p:nvSpPr>
          <p:cNvPr id="4" name="灯片编号占位符 3">
            <a:extLst>
              <a:ext uri="{FF2B5EF4-FFF2-40B4-BE49-F238E27FC236}">
                <a16:creationId xmlns:a16="http://schemas.microsoft.com/office/drawing/2014/main" id="{788EEFB9-990C-4AA0-9516-2592F7F7DEBC}"/>
              </a:ext>
            </a:extLst>
          </p:cNvPr>
          <p:cNvSpPr>
            <a:spLocks noGrp="1"/>
          </p:cNvSpPr>
          <p:nvPr>
            <p:ph type="sldNum" sz="quarter" idx="12"/>
          </p:nvPr>
        </p:nvSpPr>
        <p:spPr/>
        <p:txBody>
          <a:bodyPr/>
          <a:lstStyle/>
          <a:p>
            <a:fld id="{E63F6D5D-9733-4D44-9C56-AEFEDD5A4BA7}" type="slidenum">
              <a:rPr lang="en-US" smtClean="0"/>
              <a:pPr/>
              <a:t>48</a:t>
            </a:fld>
            <a:endParaRPr lang="en-US" dirty="0"/>
          </a:p>
        </p:txBody>
      </p:sp>
    </p:spTree>
    <p:extLst>
      <p:ext uri="{BB962C8B-B14F-4D97-AF65-F5344CB8AC3E}">
        <p14:creationId xmlns:p14="http://schemas.microsoft.com/office/powerpoint/2010/main" val="2316345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关系模型概述</a:t>
            </a:r>
          </a:p>
        </p:txBody>
      </p:sp>
      <p:sp>
        <p:nvSpPr>
          <p:cNvPr id="3" name="内容占位符 2"/>
          <p:cNvSpPr>
            <a:spLocks noGrp="1"/>
          </p:cNvSpPr>
          <p:nvPr>
            <p:ph idx="1"/>
          </p:nvPr>
        </p:nvSpPr>
        <p:spPr/>
        <p:txBody>
          <a:bodyPr/>
          <a:lstStyle/>
          <a:p>
            <a:pPr>
              <a:lnSpc>
                <a:spcPct val="120000"/>
              </a:lnSpc>
            </a:pPr>
            <a:r>
              <a:rPr lang="zh-CN" altLang="en-US" dirty="0"/>
              <a:t>关系数据库系统是支持</a:t>
            </a:r>
            <a:r>
              <a:rPr lang="zh-CN" altLang="en-US" u="sng" dirty="0">
                <a:solidFill>
                  <a:srgbClr val="C00000"/>
                </a:solidFill>
              </a:rPr>
              <a:t>关系模型</a:t>
            </a:r>
            <a:r>
              <a:rPr lang="zh-CN" altLang="en-US"/>
              <a:t>的数据库系统</a:t>
            </a:r>
            <a:endParaRPr lang="en-US" altLang="zh-CN"/>
          </a:p>
          <a:p>
            <a:pPr>
              <a:lnSpc>
                <a:spcPct val="120000"/>
              </a:lnSpc>
            </a:pPr>
            <a:endParaRPr lang="zh-CN" altLang="en-US" sz="800" dirty="0"/>
          </a:p>
          <a:p>
            <a:pPr>
              <a:lnSpc>
                <a:spcPct val="120000"/>
              </a:lnSpc>
            </a:pPr>
            <a:r>
              <a:rPr lang="zh-CN" altLang="en-US" dirty="0">
                <a:solidFill>
                  <a:srgbClr val="0000CC"/>
                </a:solidFill>
              </a:rPr>
              <a:t>关系模型的组成</a:t>
            </a:r>
          </a:p>
          <a:p>
            <a:pPr lvl="1">
              <a:lnSpc>
                <a:spcPct val="120000"/>
              </a:lnSpc>
            </a:pPr>
            <a:r>
              <a:rPr lang="zh-CN" altLang="en-US" dirty="0">
                <a:solidFill>
                  <a:srgbClr val="FF0000"/>
                </a:solidFill>
              </a:rPr>
              <a:t>关系数据结构</a:t>
            </a:r>
            <a:r>
              <a:rPr lang="en-US" altLang="zh-CN" dirty="0">
                <a:solidFill>
                  <a:srgbClr val="FF0000"/>
                </a:solidFill>
              </a:rPr>
              <a:t>+</a:t>
            </a:r>
            <a:r>
              <a:rPr lang="zh-CN" altLang="en-US" dirty="0">
                <a:solidFill>
                  <a:srgbClr val="FF0000"/>
                </a:solidFill>
              </a:rPr>
              <a:t>关系操作集合</a:t>
            </a:r>
            <a:r>
              <a:rPr lang="en-US" altLang="zh-CN" dirty="0">
                <a:solidFill>
                  <a:srgbClr val="FF0000"/>
                </a:solidFill>
              </a:rPr>
              <a:t>+</a:t>
            </a:r>
            <a:r>
              <a:rPr lang="zh-CN" altLang="en-US">
                <a:solidFill>
                  <a:srgbClr val="FF0000"/>
                </a:solidFill>
              </a:rPr>
              <a:t>关系完整性约束</a:t>
            </a:r>
            <a:endParaRPr lang="en-US" altLang="zh-CN">
              <a:solidFill>
                <a:srgbClr val="FF0000"/>
              </a:solidFill>
            </a:endParaRPr>
          </a:p>
          <a:p>
            <a:pPr lvl="1">
              <a:lnSpc>
                <a:spcPct val="120000"/>
              </a:lnSpc>
            </a:pPr>
            <a:endParaRPr lang="zh-CN" altLang="en-US" sz="800" dirty="0">
              <a:solidFill>
                <a:srgbClr val="FF0000"/>
              </a:solidFill>
            </a:endParaRPr>
          </a:p>
          <a:p>
            <a:pPr>
              <a:lnSpc>
                <a:spcPct val="120000"/>
              </a:lnSpc>
            </a:pPr>
            <a:r>
              <a:rPr lang="zh-CN" altLang="en-US" dirty="0">
                <a:solidFill>
                  <a:srgbClr val="0000CC"/>
                </a:solidFill>
              </a:rPr>
              <a:t>关系数据结构</a:t>
            </a:r>
            <a:endParaRPr lang="en-US" altLang="zh-CN" dirty="0">
              <a:solidFill>
                <a:srgbClr val="0000CC"/>
              </a:solidFill>
            </a:endParaRPr>
          </a:p>
          <a:p>
            <a:pPr lvl="1">
              <a:lnSpc>
                <a:spcPct val="120000"/>
              </a:lnSpc>
            </a:pPr>
            <a:r>
              <a:rPr lang="zh-CN" altLang="en-US" dirty="0">
                <a:solidFill>
                  <a:srgbClr val="FF0000"/>
                </a:solidFill>
              </a:rPr>
              <a:t>单一数据结构</a:t>
            </a:r>
            <a:r>
              <a:rPr lang="zh-CN" altLang="en-US">
                <a:solidFill>
                  <a:srgbClr val="FF0000"/>
                </a:solidFill>
              </a:rPr>
              <a:t>：关系</a:t>
            </a:r>
            <a:r>
              <a:rPr lang="en-US" altLang="zh-CN">
                <a:solidFill>
                  <a:srgbClr val="FF0000"/>
                </a:solidFill>
              </a:rPr>
              <a:t>(</a:t>
            </a:r>
            <a:r>
              <a:rPr lang="zh-CN" altLang="en-US" dirty="0">
                <a:solidFill>
                  <a:srgbClr val="FF0000"/>
                </a:solidFill>
              </a:rPr>
              <a:t>二维表</a:t>
            </a:r>
            <a:r>
              <a:rPr lang="en-US" altLang="zh-CN" dirty="0">
                <a:solidFill>
                  <a:srgbClr val="FF0000"/>
                </a:solidFill>
              </a:rPr>
              <a:t>)</a:t>
            </a:r>
          </a:p>
          <a:p>
            <a:pPr lvl="2">
              <a:lnSpc>
                <a:spcPct val="120000"/>
              </a:lnSpc>
              <a:buFont typeface="Wingdings" panose="05000000000000000000" pitchFamily="2" charset="2"/>
              <a:buChar char=""/>
            </a:pPr>
            <a:r>
              <a:rPr lang="zh-CN" altLang="en-US" dirty="0">
                <a:latin typeface="微软雅黑" panose="020B0503020204020204" pitchFamily="34" charset="-122"/>
                <a:ea typeface="微软雅黑" panose="020B0503020204020204" pitchFamily="34" charset="-122"/>
              </a:rPr>
              <a:t>简单但语义表达丰富：</a:t>
            </a:r>
            <a:r>
              <a:rPr lang="zh-CN" altLang="en-US" dirty="0">
                <a:latin typeface="微软雅黑" panose="020B0503020204020204" pitchFamily="34" charset="-122"/>
                <a:ea typeface="微软雅黑" panose="020B0503020204020204" pitchFamily="34" charset="-122"/>
                <a:cs typeface="Arial" charset="0"/>
              </a:rPr>
              <a:t>现实世界的实体以及实体间的各种联系均用</a:t>
            </a:r>
            <a:r>
              <a:rPr lang="zh-CN" altLang="en-US"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charset="0"/>
              </a:rPr>
              <a:t>关系</a:t>
            </a:r>
            <a:r>
              <a:rPr lang="zh-CN" altLang="en-US">
                <a:latin typeface="微软雅黑" panose="020B0503020204020204" pitchFamily="34" charset="-122"/>
                <a:ea typeface="微软雅黑" panose="020B0503020204020204" pitchFamily="34" charset="-122"/>
                <a:cs typeface="Arial" charset="0"/>
              </a:rPr>
              <a:t>来表示</a:t>
            </a:r>
            <a:endParaRPr lang="en-US" altLang="zh-CN">
              <a:latin typeface="微软雅黑" panose="020B0503020204020204" pitchFamily="34" charset="-122"/>
              <a:ea typeface="微软雅黑" panose="020B0503020204020204" pitchFamily="34" charset="-122"/>
              <a:cs typeface="Arial" charset="0"/>
            </a:endParaRPr>
          </a:p>
          <a:p>
            <a:pPr lvl="2">
              <a:lnSpc>
                <a:spcPct val="120000"/>
              </a:lnSpc>
              <a:buFont typeface="Wingdings" panose="05000000000000000000" pitchFamily="2" charset="2"/>
              <a:buChar char=""/>
            </a:pPr>
            <a:endParaRPr lang="en-US" altLang="zh-CN" sz="300" dirty="0">
              <a:latin typeface="微软雅黑" panose="020B0503020204020204" pitchFamily="34" charset="-122"/>
              <a:ea typeface="微软雅黑" panose="020B0503020204020204" pitchFamily="34" charset="-122"/>
            </a:endParaRPr>
          </a:p>
          <a:p>
            <a:pPr lvl="1">
              <a:lnSpc>
                <a:spcPct val="120000"/>
              </a:lnSpc>
            </a:pPr>
            <a:r>
              <a:rPr lang="zh-CN" altLang="en-US" dirty="0">
                <a:solidFill>
                  <a:srgbClr val="FF0000"/>
                </a:solidFill>
              </a:rPr>
              <a:t>建立在集合代数的基础上</a:t>
            </a:r>
            <a:endParaRPr lang="zh-CN" altLang="en-US" dirty="0">
              <a:solidFill>
                <a:srgbClr val="FF0000"/>
              </a:solidFill>
              <a:cs typeface="Arial"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a:t>
            </a:fld>
            <a:endParaRPr lang="en-US" dirty="0"/>
          </a:p>
        </p:txBody>
      </p:sp>
      <p:pic>
        <p:nvPicPr>
          <p:cNvPr id="5" name="Picture 6" descr="图片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7934696" y="1600200"/>
            <a:ext cx="2590800" cy="2800959"/>
          </a:xfrm>
          <a:prstGeom prst="rect">
            <a:avLst/>
          </a:prstGeom>
          <a:noFill/>
        </p:spPr>
      </p:pic>
    </p:spTree>
    <p:extLst>
      <p:ext uri="{BB962C8B-B14F-4D97-AF65-F5344CB8AC3E}">
        <p14:creationId xmlns:p14="http://schemas.microsoft.com/office/powerpoint/2010/main" val="1836229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学生</a:t>
            </a:r>
            <a:r>
              <a:rPr lang="en-US" altLang="zh-CN" dirty="0"/>
              <a:t>-</a:t>
            </a:r>
            <a:r>
              <a:rPr lang="zh-CN" altLang="en-US" dirty="0"/>
              <a:t>课程数据库</a:t>
            </a:r>
          </a:p>
        </p:txBody>
      </p:sp>
      <p:sp>
        <p:nvSpPr>
          <p:cNvPr id="6" name="内容占位符 5"/>
          <p:cNvSpPr>
            <a:spLocks noGrp="1"/>
          </p:cNvSpPr>
          <p:nvPr>
            <p:ph idx="1"/>
          </p:nvPr>
        </p:nvSpPr>
        <p:spPr>
          <a:xfrm>
            <a:off x="595085" y="1066800"/>
            <a:ext cx="11007107" cy="3733800"/>
          </a:xfrm>
        </p:spPr>
        <p:txBody>
          <a:bodyPr/>
          <a:lstStyle/>
          <a:p>
            <a:pPr>
              <a:lnSpc>
                <a:spcPct val="150000"/>
              </a:lnSpc>
            </a:pPr>
            <a:r>
              <a:rPr lang="zh-CN" altLang="en-US" dirty="0">
                <a:solidFill>
                  <a:srgbClr val="FF0000"/>
                </a:solidFill>
              </a:rPr>
              <a:t>数据库由三张表组成：</a:t>
            </a:r>
            <a:endParaRPr lang="en-US" altLang="zh-CN" dirty="0">
              <a:solidFill>
                <a:srgbClr val="FF0000"/>
              </a:solidFill>
            </a:endParaRPr>
          </a:p>
          <a:p>
            <a:pPr lvl="1">
              <a:lnSpc>
                <a:spcPct val="150000"/>
              </a:lnSpc>
            </a:pPr>
            <a:r>
              <a:rPr lang="zh-CN" altLang="en-US" dirty="0">
                <a:solidFill>
                  <a:srgbClr val="0000FF"/>
                </a:solidFill>
              </a:rPr>
              <a:t>学生关系</a:t>
            </a:r>
            <a:r>
              <a:rPr lang="en-US" altLang="zh-CN" dirty="0">
                <a:solidFill>
                  <a:srgbClr val="0000FF"/>
                </a:solidFill>
              </a:rPr>
              <a:t>Student</a:t>
            </a:r>
          </a:p>
          <a:p>
            <a:pPr lvl="1">
              <a:lnSpc>
                <a:spcPct val="150000"/>
              </a:lnSpc>
            </a:pPr>
            <a:r>
              <a:rPr lang="zh-CN" altLang="en-US" dirty="0">
                <a:solidFill>
                  <a:srgbClr val="0000FF"/>
                </a:solidFill>
              </a:rPr>
              <a:t>课程关系</a:t>
            </a:r>
            <a:r>
              <a:rPr lang="en-US" altLang="zh-CN" dirty="0">
                <a:solidFill>
                  <a:srgbClr val="0000FF"/>
                </a:solidFill>
              </a:rPr>
              <a:t>Course</a:t>
            </a:r>
          </a:p>
          <a:p>
            <a:pPr lvl="1">
              <a:lnSpc>
                <a:spcPct val="150000"/>
              </a:lnSpc>
            </a:pPr>
            <a:r>
              <a:rPr lang="zh-CN" altLang="en-US" dirty="0">
                <a:solidFill>
                  <a:srgbClr val="0000FF"/>
                </a:solidFill>
              </a:rPr>
              <a:t>课程选修关系</a:t>
            </a:r>
            <a:r>
              <a:rPr lang="en-US" altLang="zh-CN" dirty="0">
                <a:solidFill>
                  <a:srgbClr val="0000FF"/>
                </a:solidFill>
              </a:rPr>
              <a:t>SC</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49</a:t>
            </a:fld>
            <a:endParaRPr lang="en-US" dirty="0"/>
          </a:p>
        </p:txBody>
      </p:sp>
    </p:spTree>
    <p:extLst>
      <p:ext uri="{BB962C8B-B14F-4D97-AF65-F5344CB8AC3E}">
        <p14:creationId xmlns:p14="http://schemas.microsoft.com/office/powerpoint/2010/main" val="35196517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50</a:t>
            </a:fld>
            <a:endParaRPr lang="en-US" dirty="0"/>
          </a:p>
        </p:txBody>
      </p:sp>
      <p:graphicFrame>
        <p:nvGraphicFramePr>
          <p:cNvPr id="5" name="Group 271"/>
          <p:cNvGraphicFramePr>
            <a:graphicFrameLocks/>
          </p:cNvGraphicFramePr>
          <p:nvPr>
            <p:extLst>
              <p:ext uri="{D42A27DB-BD31-4B8C-83A1-F6EECF244321}">
                <p14:modId xmlns:p14="http://schemas.microsoft.com/office/powerpoint/2010/main" val="3175353782"/>
              </p:ext>
            </p:extLst>
          </p:nvPr>
        </p:nvGraphicFramePr>
        <p:xfrm>
          <a:off x="304798" y="3280034"/>
          <a:ext cx="5562599" cy="1930900"/>
        </p:xfrm>
        <a:graphic>
          <a:graphicData uri="http://schemas.openxmlformats.org/drawingml/2006/table">
            <a:tbl>
              <a:tblPr>
                <a:tableStyleId>{2D5ABB26-0587-4C30-8999-92F81FD0307C}</a:tableStyleId>
              </a:tblPr>
              <a:tblGrid>
                <a:gridCol w="1208810">
                  <a:extLst>
                    <a:ext uri="{9D8B030D-6E8A-4147-A177-3AD203B41FA5}">
                      <a16:colId xmlns:a16="http://schemas.microsoft.com/office/drawing/2014/main" val="20000"/>
                    </a:ext>
                  </a:extLst>
                </a:gridCol>
                <a:gridCol w="1153389">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47180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学号</a:t>
                      </a:r>
                      <a:r>
                        <a:rPr kumimoji="0" lang="en-US" altLang="zh-CN" sz="1600" b="1" u="none" strike="noStrike" cap="none" normalizeH="0" baseline="0">
                          <a:ln>
                            <a:noFill/>
                          </a:ln>
                          <a:effectLst/>
                          <a:latin typeface="Times New Roman" panose="02020603050405020304" pitchFamily="18" charset="0"/>
                          <a:ea typeface="+mn-ea"/>
                        </a:rPr>
                        <a:t>Sno</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姓名</a:t>
                      </a:r>
                      <a:r>
                        <a:rPr kumimoji="0" lang="en-US" altLang="zh-CN" sz="1600" b="1" u="none" strike="noStrike" cap="none" normalizeH="0" baseline="0">
                          <a:ln>
                            <a:noFill/>
                          </a:ln>
                          <a:effectLst/>
                          <a:latin typeface="Times New Roman" panose="02020603050405020304" pitchFamily="18" charset="0"/>
                          <a:ea typeface="+mn-ea"/>
                        </a:rPr>
                        <a:t>Sname</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性别</a:t>
                      </a:r>
                      <a:r>
                        <a:rPr kumimoji="0" lang="en-US" altLang="zh-CN" sz="1600" b="1" u="none" strike="noStrike" cap="none" normalizeH="0" baseline="0">
                          <a:ln>
                            <a:noFill/>
                          </a:ln>
                          <a:effectLst/>
                          <a:latin typeface="Times New Roman" panose="02020603050405020304" pitchFamily="18" charset="0"/>
                          <a:ea typeface="+mn-ea"/>
                        </a:rPr>
                        <a:t>Ssex</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年龄</a:t>
                      </a:r>
                      <a:r>
                        <a:rPr kumimoji="0" lang="en-US" altLang="zh-CN" sz="1600" b="1" u="none" strike="noStrike" cap="none" normalizeH="0" baseline="0">
                          <a:ln>
                            <a:noFill/>
                          </a:ln>
                          <a:effectLst/>
                          <a:latin typeface="Times New Roman" panose="02020603050405020304" pitchFamily="18" charset="0"/>
                          <a:ea typeface="+mn-ea"/>
                        </a:rPr>
                        <a:t>Sage</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所在系</a:t>
                      </a:r>
                      <a:r>
                        <a:rPr kumimoji="0" lang="en-US" altLang="zh-CN" sz="1600" b="1" u="none" strike="noStrike" cap="none" normalizeH="0" baseline="0">
                          <a:ln>
                            <a:noFill/>
                          </a:ln>
                          <a:effectLst/>
                          <a:latin typeface="Times New Roman" panose="02020603050405020304" pitchFamily="18" charset="0"/>
                          <a:ea typeface="+mn-ea"/>
                        </a:rPr>
                        <a:t>Sdept</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1587">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201215121</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李勇</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dirty="0">
                          <a:ln>
                            <a:noFill/>
                          </a:ln>
                          <a:effectLst/>
                          <a:latin typeface="Times New Roman" panose="02020603050405020304" pitchFamily="18" charset="0"/>
                          <a:ea typeface="+mn-ea"/>
                        </a:rPr>
                        <a:t>男</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20</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CS</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8089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201215122</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刘晨</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女</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19</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CS</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201215123</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王敏</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女</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18</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MA</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81587">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201215125</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dirty="0">
                          <a:ln>
                            <a:noFill/>
                          </a:ln>
                          <a:effectLst/>
                          <a:latin typeface="Times New Roman" panose="02020603050405020304" pitchFamily="18" charset="0"/>
                          <a:ea typeface="+mn-ea"/>
                        </a:rPr>
                        <a:t>张立</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dirty="0">
                          <a:ln>
                            <a:noFill/>
                          </a:ln>
                          <a:effectLst/>
                          <a:latin typeface="Times New Roman" panose="02020603050405020304" pitchFamily="18" charset="0"/>
                          <a:ea typeface="+mn-ea"/>
                        </a:rPr>
                        <a:t>男</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a:ln>
                            <a:noFill/>
                          </a:ln>
                          <a:effectLst/>
                          <a:latin typeface="Times New Roman" panose="02020603050405020304" pitchFamily="18" charset="0"/>
                          <a:ea typeface="+mn-ea"/>
                        </a:rPr>
                        <a:t>19</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IS</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6" name="Group 575"/>
          <p:cNvGraphicFramePr>
            <a:graphicFrameLocks/>
          </p:cNvGraphicFramePr>
          <p:nvPr>
            <p:extLst>
              <p:ext uri="{D42A27DB-BD31-4B8C-83A1-F6EECF244321}">
                <p14:modId xmlns:p14="http://schemas.microsoft.com/office/powerpoint/2010/main" val="1256609704"/>
              </p:ext>
            </p:extLst>
          </p:nvPr>
        </p:nvGraphicFramePr>
        <p:xfrm>
          <a:off x="5943600" y="3280034"/>
          <a:ext cx="5562598" cy="2700040"/>
        </p:xfrm>
        <a:graphic>
          <a:graphicData uri="http://schemas.openxmlformats.org/drawingml/2006/table">
            <a:tbl>
              <a:tblPr/>
              <a:tblGrid>
                <a:gridCol w="1391256">
                  <a:extLst>
                    <a:ext uri="{9D8B030D-6E8A-4147-A177-3AD203B41FA5}">
                      <a16:colId xmlns:a16="http://schemas.microsoft.com/office/drawing/2014/main" val="20000"/>
                    </a:ext>
                  </a:extLst>
                </a:gridCol>
                <a:gridCol w="1533201">
                  <a:extLst>
                    <a:ext uri="{9D8B030D-6E8A-4147-A177-3AD203B41FA5}">
                      <a16:colId xmlns:a16="http://schemas.microsoft.com/office/drawing/2014/main" val="20001"/>
                    </a:ext>
                  </a:extLst>
                </a:gridCol>
                <a:gridCol w="1190343">
                  <a:extLst>
                    <a:ext uri="{9D8B030D-6E8A-4147-A177-3AD203B41FA5}">
                      <a16:colId xmlns:a16="http://schemas.microsoft.com/office/drawing/2014/main" val="20002"/>
                    </a:ext>
                  </a:extLst>
                </a:gridCol>
                <a:gridCol w="1447798">
                  <a:extLst>
                    <a:ext uri="{9D8B030D-6E8A-4147-A177-3AD203B41FA5}">
                      <a16:colId xmlns:a16="http://schemas.microsoft.com/office/drawing/2014/main" val="20003"/>
                    </a:ext>
                  </a:extLst>
                </a:gridCol>
              </a:tblGrid>
              <a:tr h="33796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课程号</a:t>
                      </a:r>
                      <a:r>
                        <a:rPr kumimoji="0" lang="en-US" altLang="zh-CN" sz="1600" b="1" i="0" u="none" strike="noStrike" cap="none" normalizeH="0" baseline="0">
                          <a:ln>
                            <a:noFill/>
                          </a:ln>
                          <a:solidFill>
                            <a:schemeClr val="tx1"/>
                          </a:solidFill>
                          <a:effectLst/>
                          <a:latin typeface="Times New Roman" panose="02020603050405020304" pitchFamily="18" charset="0"/>
                          <a:ea typeface="+mn-ea"/>
                        </a:rPr>
                        <a:t>Cno</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课程名</a:t>
                      </a:r>
                      <a:r>
                        <a:rPr kumimoji="0" lang="en-US" altLang="zh-CN" sz="1600" b="1" i="0" u="none" strike="noStrike" cap="none" normalizeH="0" baseline="0">
                          <a:ln>
                            <a:noFill/>
                          </a:ln>
                          <a:solidFill>
                            <a:schemeClr val="tx1"/>
                          </a:solidFill>
                          <a:effectLst/>
                          <a:latin typeface="Times New Roman" panose="02020603050405020304" pitchFamily="18" charset="0"/>
                          <a:ea typeface="+mn-ea"/>
                        </a:rPr>
                        <a:t>Cname</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先行课</a:t>
                      </a:r>
                      <a:r>
                        <a:rPr kumimoji="0" lang="en-US" altLang="zh-CN" sz="1600" b="1" i="0" u="none" strike="noStrike" cap="none" normalizeH="0" baseline="0">
                          <a:ln>
                            <a:noFill/>
                          </a:ln>
                          <a:solidFill>
                            <a:schemeClr val="tx1"/>
                          </a:solidFill>
                          <a:effectLst/>
                          <a:latin typeface="Times New Roman" panose="02020603050405020304" pitchFamily="18" charset="0"/>
                          <a:ea typeface="+mn-ea"/>
                        </a:rPr>
                        <a:t>pno</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学分</a:t>
                      </a:r>
                      <a:r>
                        <a:rPr kumimoji="0" lang="en-US" altLang="zh-CN" sz="1600" b="1" i="0" u="none" strike="noStrike" cap="none" normalizeH="0" baseline="0">
                          <a:ln>
                            <a:noFill/>
                          </a:ln>
                          <a:solidFill>
                            <a:schemeClr val="tx1"/>
                          </a:solidFill>
                          <a:effectLst/>
                          <a:latin typeface="Times New Roman" panose="02020603050405020304" pitchFamily="18" charset="0"/>
                          <a:ea typeface="+mn-ea"/>
                        </a:rPr>
                        <a:t>Ccredit</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8967">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1</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数据库</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5</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4</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3412">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dirty="0">
                          <a:ln>
                            <a:noFill/>
                          </a:ln>
                          <a:solidFill>
                            <a:schemeClr val="tx1"/>
                          </a:solidFill>
                          <a:effectLst/>
                          <a:latin typeface="Times New Roman" panose="02020603050405020304" pitchFamily="18" charset="0"/>
                          <a:ea typeface="+mn-ea"/>
                        </a:rPr>
                        <a:t>数学</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8967">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3</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信息系统</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1</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4</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8967">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4</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操作系统</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6</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3</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8967">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5</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数据结构</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7</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4</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8967">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6</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数据处理</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7</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PASCAL</a:t>
                      </a:r>
                      <a:r>
                        <a:rPr kumimoji="0" lang="zh-CN" altLang="en-US" sz="1600" b="1" i="0" u="none" strike="noStrike" cap="none" normalizeH="0" baseline="0">
                          <a:ln>
                            <a:noFill/>
                          </a:ln>
                          <a:solidFill>
                            <a:schemeClr val="tx1"/>
                          </a:solidFill>
                          <a:effectLst/>
                          <a:latin typeface="Times New Roman" panose="02020603050405020304" pitchFamily="18" charset="0"/>
                          <a:ea typeface="+mn-ea"/>
                        </a:rPr>
                        <a:t>语言</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6</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4</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 name="Group 384"/>
          <p:cNvGraphicFramePr>
            <a:graphicFrameLocks/>
          </p:cNvGraphicFramePr>
          <p:nvPr>
            <p:extLst>
              <p:ext uri="{D42A27DB-BD31-4B8C-83A1-F6EECF244321}">
                <p14:modId xmlns:p14="http://schemas.microsoft.com/office/powerpoint/2010/main" val="3042522150"/>
              </p:ext>
            </p:extLst>
          </p:nvPr>
        </p:nvGraphicFramePr>
        <p:xfrm>
          <a:off x="3557586" y="738374"/>
          <a:ext cx="4619623" cy="2024628"/>
        </p:xfrm>
        <a:graphic>
          <a:graphicData uri="http://schemas.openxmlformats.org/drawingml/2006/table">
            <a:tbl>
              <a:tblPr/>
              <a:tblGrid>
                <a:gridCol w="1539874">
                  <a:extLst>
                    <a:ext uri="{9D8B030D-6E8A-4147-A177-3AD203B41FA5}">
                      <a16:colId xmlns:a16="http://schemas.microsoft.com/office/drawing/2014/main" val="20000"/>
                    </a:ext>
                  </a:extLst>
                </a:gridCol>
                <a:gridCol w="1539875">
                  <a:extLst>
                    <a:ext uri="{9D8B030D-6E8A-4147-A177-3AD203B41FA5}">
                      <a16:colId xmlns:a16="http://schemas.microsoft.com/office/drawing/2014/main" val="20001"/>
                    </a:ext>
                  </a:extLst>
                </a:gridCol>
                <a:gridCol w="1539874">
                  <a:extLst>
                    <a:ext uri="{9D8B030D-6E8A-4147-A177-3AD203B41FA5}">
                      <a16:colId xmlns:a16="http://schemas.microsoft.com/office/drawing/2014/main" val="20002"/>
                    </a:ext>
                  </a:extLst>
                </a:gridCol>
              </a:tblGrid>
              <a:tr h="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学号</a:t>
                      </a:r>
                      <a:r>
                        <a:rPr kumimoji="0" lang="en-US" altLang="zh-CN" sz="1600" b="1" i="0" u="none" strike="noStrike" cap="none" normalizeH="0" baseline="0">
                          <a:ln>
                            <a:noFill/>
                          </a:ln>
                          <a:solidFill>
                            <a:schemeClr val="tx1"/>
                          </a:solidFill>
                          <a:effectLst/>
                          <a:latin typeface="Times New Roman" panose="02020603050405020304" pitchFamily="18" charset="0"/>
                          <a:ea typeface="+mn-ea"/>
                        </a:rPr>
                        <a:t>Sno</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课程号</a:t>
                      </a:r>
                      <a:r>
                        <a:rPr kumimoji="0" lang="en-US" altLang="zh-CN" sz="1600" b="1" i="0" u="none" strike="noStrike" cap="none" normalizeH="0" baseline="0">
                          <a:ln>
                            <a:noFill/>
                          </a:ln>
                          <a:solidFill>
                            <a:schemeClr val="tx1"/>
                          </a:solidFill>
                          <a:effectLst/>
                          <a:latin typeface="Times New Roman" panose="02020603050405020304" pitchFamily="18" charset="0"/>
                          <a:ea typeface="+mn-ea"/>
                        </a:rPr>
                        <a:t>Cno</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成绩</a:t>
                      </a:r>
                      <a:r>
                        <a:rPr kumimoji="0" lang="en-US" altLang="zh-CN" sz="1600" b="1" i="0" u="none" strike="noStrike" cap="none" normalizeH="0" baseline="0">
                          <a:ln>
                            <a:noFill/>
                          </a:ln>
                          <a:solidFill>
                            <a:schemeClr val="tx1"/>
                          </a:solidFill>
                          <a:effectLst/>
                          <a:latin typeface="Times New Roman" panose="02020603050405020304" pitchFamily="18" charset="0"/>
                          <a:ea typeface="+mn-ea"/>
                        </a:rPr>
                        <a:t>Grade</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201215121</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1</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92</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201215121</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85</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201215121</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3</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88</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201215122</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90</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201215122</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3</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80</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 name="文本框 7"/>
          <p:cNvSpPr txBox="1"/>
          <p:nvPr/>
        </p:nvSpPr>
        <p:spPr>
          <a:xfrm>
            <a:off x="5396345" y="276709"/>
            <a:ext cx="685800" cy="461665"/>
          </a:xfrm>
          <a:prstGeom prst="rect">
            <a:avLst/>
          </a:prstGeom>
          <a:noFill/>
        </p:spPr>
        <p:txBody>
          <a:bodyPr wrap="square" rtlCol="0">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SC</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033994" y="2795183"/>
            <a:ext cx="1447390" cy="461665"/>
          </a:xfrm>
          <a:prstGeom prst="rect">
            <a:avLst/>
          </a:prstGeom>
          <a:noFill/>
        </p:spPr>
        <p:txBody>
          <a:bodyPr wrap="square" rtlCol="0">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Student</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253411" y="2818369"/>
            <a:ext cx="1301919" cy="461665"/>
          </a:xfrm>
          <a:prstGeom prst="rect">
            <a:avLst/>
          </a:prstGeom>
          <a:noFill/>
        </p:spPr>
        <p:txBody>
          <a:bodyPr wrap="square" rtlCol="0">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Course</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14325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3FFB66-871D-415D-9142-713B9F130A4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79F5B85-2A24-4817-9CFB-16E56D44267D}"/>
              </a:ext>
            </a:extLst>
          </p:cNvPr>
          <p:cNvSpPr>
            <a:spLocks noGrp="1"/>
          </p:cNvSpPr>
          <p:nvPr>
            <p:ph idx="1"/>
          </p:nvPr>
        </p:nvSpPr>
        <p:spPr/>
        <p:txBody>
          <a:bodyPr/>
          <a:lstStyle/>
          <a:p>
            <a:r>
              <a:rPr lang="zh-CN" altLang="en-US">
                <a:solidFill>
                  <a:srgbClr val="FF0000"/>
                </a:solidFill>
              </a:rPr>
              <a:t>选择</a:t>
            </a:r>
            <a:r>
              <a:rPr lang="en-US" altLang="zh-CN">
                <a:solidFill>
                  <a:srgbClr val="FF0000"/>
                </a:solidFill>
              </a:rPr>
              <a:t>(Selection)</a:t>
            </a:r>
            <a:r>
              <a:rPr lang="zh-CN" altLang="en-US">
                <a:solidFill>
                  <a:srgbClr val="FF0000"/>
                </a:solidFill>
              </a:rPr>
              <a:t>：</a:t>
            </a:r>
            <a:endParaRPr lang="en-US" altLang="zh-CN">
              <a:solidFill>
                <a:srgbClr val="FF0000"/>
              </a:solidFill>
            </a:endParaRPr>
          </a:p>
          <a:p>
            <a:pPr lvl="1"/>
            <a:r>
              <a:rPr lang="zh-CN" altLang="en-US"/>
              <a:t>选择又称为限制</a:t>
            </a:r>
            <a:r>
              <a:rPr lang="en-US" altLang="zh-CN"/>
              <a:t>(Restriction)</a:t>
            </a:r>
          </a:p>
          <a:p>
            <a:pPr lvl="1"/>
            <a:r>
              <a:rPr lang="en-US" altLang="zh-CN">
                <a:solidFill>
                  <a:srgbClr val="FF0000"/>
                </a:solidFill>
                <a:cs typeface="Times New Roman" pitchFamily="18" charset="0"/>
              </a:rPr>
              <a:t>σ</a:t>
            </a:r>
            <a:r>
              <a:rPr lang="en-US" altLang="zh-CN" baseline="-30000">
                <a:solidFill>
                  <a:srgbClr val="FF0000"/>
                </a:solidFill>
              </a:rPr>
              <a:t>F</a:t>
            </a:r>
            <a:r>
              <a:rPr lang="en-US" altLang="zh-CN">
                <a:solidFill>
                  <a:srgbClr val="FF0000"/>
                </a:solidFill>
              </a:rPr>
              <a:t>(R) = {t |t </a:t>
            </a:r>
            <a:r>
              <a:rPr lang="en-US" altLang="zh-CN">
                <a:solidFill>
                  <a:srgbClr val="FF0000"/>
                </a:solidFill>
                <a:sym typeface="Symbol" pitchFamily="18" charset="2"/>
              </a:rPr>
              <a:t></a:t>
            </a:r>
            <a:r>
              <a:rPr lang="en-US" altLang="zh-CN">
                <a:solidFill>
                  <a:srgbClr val="FF0000"/>
                </a:solidFill>
              </a:rPr>
              <a:t>R ∧F (t)= '</a:t>
            </a:r>
            <a:r>
              <a:rPr lang="zh-CN" altLang="en-US">
                <a:solidFill>
                  <a:srgbClr val="FF0000"/>
                </a:solidFill>
              </a:rPr>
              <a:t>真</a:t>
            </a:r>
            <a:r>
              <a:rPr lang="en-US" altLang="zh-CN">
                <a:solidFill>
                  <a:srgbClr val="FF0000"/>
                </a:solidFill>
              </a:rPr>
              <a:t>'}</a:t>
            </a:r>
          </a:p>
          <a:p>
            <a:pPr lvl="1">
              <a:lnSpc>
                <a:spcPct val="150000"/>
              </a:lnSpc>
            </a:pPr>
            <a:r>
              <a:rPr lang="zh-CN" altLang="en-US"/>
              <a:t>在</a:t>
            </a:r>
            <a:r>
              <a:rPr lang="zh-CN" altLang="en-US">
                <a:solidFill>
                  <a:srgbClr val="FF0000"/>
                </a:solidFill>
              </a:rPr>
              <a:t>关系</a:t>
            </a:r>
            <a:r>
              <a:rPr lang="en-US" altLang="zh-CN">
                <a:solidFill>
                  <a:srgbClr val="FF0000"/>
                </a:solidFill>
              </a:rPr>
              <a:t>R</a:t>
            </a:r>
            <a:r>
              <a:rPr lang="zh-CN" altLang="en-US"/>
              <a:t>中选择满足给定条件的诸元组</a:t>
            </a:r>
          </a:p>
          <a:p>
            <a:pPr lvl="1" algn="just"/>
            <a:r>
              <a:rPr lang="en-US" altLang="zh-CN">
                <a:solidFill>
                  <a:srgbClr val="FF0000"/>
                </a:solidFill>
              </a:rPr>
              <a:t>F</a:t>
            </a:r>
            <a:r>
              <a:rPr lang="zh-CN" altLang="en-US">
                <a:solidFill>
                  <a:srgbClr val="FF0000"/>
                </a:solidFill>
              </a:rPr>
              <a:t>：</a:t>
            </a:r>
            <a:r>
              <a:rPr lang="zh-CN" altLang="en-US"/>
              <a:t>选择条件，逻辑表达式，取值为“真”或“假”</a:t>
            </a:r>
            <a:endParaRPr lang="en-US" altLang="zh-CN"/>
          </a:p>
          <a:p>
            <a:pPr lvl="2" algn="just">
              <a:buSzPct val="87000"/>
            </a:pPr>
            <a:r>
              <a:rPr lang="zh-CN" altLang="en-US"/>
              <a:t>基本形式为：</a:t>
            </a:r>
            <a:r>
              <a:rPr lang="en-US" altLang="zh-CN">
                <a:solidFill>
                  <a:srgbClr val="FF0000"/>
                </a:solidFill>
              </a:rPr>
              <a:t>X</a:t>
            </a:r>
            <a:r>
              <a:rPr lang="en-US" altLang="zh-CN" baseline="-25000">
                <a:solidFill>
                  <a:srgbClr val="FF0000"/>
                </a:solidFill>
              </a:rPr>
              <a:t>1</a:t>
            </a:r>
            <a:r>
              <a:rPr lang="en-US" altLang="zh-CN">
                <a:solidFill>
                  <a:srgbClr val="FF0000"/>
                </a:solidFill>
              </a:rPr>
              <a:t>θY</a:t>
            </a:r>
            <a:r>
              <a:rPr lang="en-US" altLang="zh-CN" baseline="-25000">
                <a:solidFill>
                  <a:srgbClr val="FF0000"/>
                </a:solidFill>
              </a:rPr>
              <a:t>1</a:t>
            </a:r>
          </a:p>
          <a:p>
            <a:pPr lvl="2" algn="just">
              <a:buSzPct val="87000"/>
            </a:pPr>
            <a:r>
              <a:rPr lang="en-US" altLang="zh-CN">
                <a:solidFill>
                  <a:srgbClr val="FF0000"/>
                </a:solidFill>
                <a:cs typeface="Times New Roman" pitchFamily="18" charset="0"/>
              </a:rPr>
              <a:t>X</a:t>
            </a:r>
            <a:r>
              <a:rPr lang="en-US" altLang="zh-CN" baseline="-25000">
                <a:solidFill>
                  <a:srgbClr val="FF0000"/>
                </a:solidFill>
                <a:cs typeface="Times New Roman" pitchFamily="18" charset="0"/>
              </a:rPr>
              <a:t>1</a:t>
            </a:r>
            <a:r>
              <a:rPr lang="zh-CN" altLang="en-US">
                <a:solidFill>
                  <a:srgbClr val="FF0000"/>
                </a:solidFill>
                <a:cs typeface="Times New Roman" pitchFamily="18" charset="0"/>
              </a:rPr>
              <a:t>，</a:t>
            </a:r>
            <a:r>
              <a:rPr lang="en-US" altLang="zh-CN">
                <a:solidFill>
                  <a:srgbClr val="FF0000"/>
                </a:solidFill>
                <a:cs typeface="Times New Roman" pitchFamily="18" charset="0"/>
              </a:rPr>
              <a:t>Y</a:t>
            </a:r>
            <a:r>
              <a:rPr lang="en-US" altLang="zh-CN" baseline="-25000">
                <a:solidFill>
                  <a:srgbClr val="FF0000"/>
                </a:solidFill>
                <a:cs typeface="Times New Roman" pitchFamily="18" charset="0"/>
              </a:rPr>
              <a:t>1</a:t>
            </a:r>
            <a:r>
              <a:rPr lang="zh-CN" altLang="en-US">
                <a:cs typeface="Times New Roman" pitchFamily="18" charset="0"/>
              </a:rPr>
              <a:t>等：属性名、常量、简单函数；属性名也可以用它的序号来代替；</a:t>
            </a:r>
            <a:endParaRPr lang="en-US" altLang="zh-CN" baseline="-25000"/>
          </a:p>
          <a:p>
            <a:pPr lvl="2" algn="just">
              <a:buSzPct val="87000"/>
            </a:pPr>
            <a:r>
              <a:rPr lang="zh-CN" altLang="zh-CN">
                <a:solidFill>
                  <a:srgbClr val="FF0000"/>
                </a:solidFill>
              </a:rPr>
              <a:t>θ</a:t>
            </a:r>
            <a:r>
              <a:rPr lang="zh-CN" altLang="zh-CN"/>
              <a:t>表示比较运算符，它可以是＞，≥，＜，≤，＝或</a:t>
            </a:r>
            <a:r>
              <a:rPr lang="en-US" altLang="zh-CN"/>
              <a:t>&lt;&gt;</a:t>
            </a:r>
          </a:p>
          <a:p>
            <a:pPr lvl="2" algn="just">
              <a:buSzPct val="87000"/>
            </a:pPr>
            <a:endParaRPr lang="en-US" altLang="zh-CN" sz="800"/>
          </a:p>
          <a:p>
            <a:pPr lvl="1" algn="just">
              <a:buSzPct val="87000"/>
            </a:pPr>
            <a:r>
              <a:rPr lang="zh-CN" altLang="en-US">
                <a:solidFill>
                  <a:srgbClr val="FF0000"/>
                </a:solidFill>
              </a:rPr>
              <a:t>对应于</a:t>
            </a:r>
            <a:r>
              <a:rPr lang="en-US" altLang="zh-CN">
                <a:solidFill>
                  <a:srgbClr val="FF0000"/>
                </a:solidFill>
              </a:rPr>
              <a:t>SQL</a:t>
            </a:r>
            <a:r>
              <a:rPr lang="zh-CN" altLang="en-US">
                <a:solidFill>
                  <a:srgbClr val="FF0000"/>
                </a:solidFill>
              </a:rPr>
              <a:t>语句中的</a:t>
            </a:r>
            <a:r>
              <a:rPr lang="en-US" altLang="zh-CN">
                <a:solidFill>
                  <a:srgbClr val="FF0000"/>
                </a:solidFill>
              </a:rPr>
              <a:t>WHERE</a:t>
            </a:r>
            <a:r>
              <a:rPr lang="zh-CN" altLang="en-US">
                <a:solidFill>
                  <a:srgbClr val="FF0000"/>
                </a:solidFill>
              </a:rPr>
              <a:t>子句</a:t>
            </a:r>
            <a:endParaRPr lang="en-US" altLang="zh-CN">
              <a:solidFill>
                <a:srgbClr val="FF0000"/>
              </a:solidFill>
            </a:endParaRPr>
          </a:p>
        </p:txBody>
      </p:sp>
      <p:sp>
        <p:nvSpPr>
          <p:cNvPr id="4" name="灯片编号占位符 3">
            <a:extLst>
              <a:ext uri="{FF2B5EF4-FFF2-40B4-BE49-F238E27FC236}">
                <a16:creationId xmlns:a16="http://schemas.microsoft.com/office/drawing/2014/main" id="{C7DC41FC-44B6-4CF0-B236-54FFA6590A9B}"/>
              </a:ext>
            </a:extLst>
          </p:cNvPr>
          <p:cNvSpPr>
            <a:spLocks noGrp="1"/>
          </p:cNvSpPr>
          <p:nvPr>
            <p:ph type="sldNum" sz="quarter" idx="12"/>
          </p:nvPr>
        </p:nvSpPr>
        <p:spPr/>
        <p:txBody>
          <a:bodyPr/>
          <a:lstStyle/>
          <a:p>
            <a:fld id="{E63F6D5D-9733-4D44-9C56-AEFEDD5A4BA7}" type="slidenum">
              <a:rPr lang="en-US" smtClean="0"/>
              <a:pPr/>
              <a:t>51</a:t>
            </a:fld>
            <a:endParaRPr lang="en-US" dirty="0"/>
          </a:p>
        </p:txBody>
      </p:sp>
    </p:spTree>
    <p:extLst>
      <p:ext uri="{BB962C8B-B14F-4D97-AF65-F5344CB8AC3E}">
        <p14:creationId xmlns:p14="http://schemas.microsoft.com/office/powerpoint/2010/main" val="2038795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D4BFA-AB02-4F3E-80E6-750CB5282A0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1B47025-2B92-4BBE-BB11-6908228D66B5}"/>
              </a:ext>
            </a:extLst>
          </p:cNvPr>
          <p:cNvSpPr>
            <a:spLocks noGrp="1"/>
          </p:cNvSpPr>
          <p:nvPr>
            <p:ph idx="1"/>
          </p:nvPr>
        </p:nvSpPr>
        <p:spPr/>
        <p:txBody>
          <a:bodyPr/>
          <a:lstStyle/>
          <a:p>
            <a:r>
              <a:rPr lang="zh-CN" altLang="en-US">
                <a:solidFill>
                  <a:srgbClr val="FF0000"/>
                </a:solidFill>
              </a:rPr>
              <a:t>选择示例：</a:t>
            </a:r>
            <a:endParaRPr lang="en-US" altLang="zh-CN">
              <a:solidFill>
                <a:srgbClr val="FF0000"/>
              </a:solidFill>
            </a:endParaRPr>
          </a:p>
          <a:p>
            <a:pPr lvl="1"/>
            <a:r>
              <a:rPr lang="zh-CN" altLang="en-US" sz="2400"/>
              <a:t>查询信息系</a:t>
            </a:r>
            <a:r>
              <a:rPr lang="en-US" altLang="zh-CN" sz="2400"/>
              <a:t>(IS</a:t>
            </a:r>
            <a:r>
              <a:rPr lang="zh-CN" altLang="en-US" sz="2400"/>
              <a:t>系</a:t>
            </a:r>
            <a:r>
              <a:rPr lang="en-US" altLang="zh-CN" sz="2400"/>
              <a:t>)</a:t>
            </a:r>
            <a:r>
              <a:rPr lang="zh-CN" altLang="en-US" sz="2400"/>
              <a:t>全体学生</a:t>
            </a:r>
            <a:endParaRPr lang="en-US" altLang="zh-CN" sz="2400"/>
          </a:p>
          <a:p>
            <a:pPr lvl="1"/>
            <a:endParaRPr lang="en-US" altLang="zh-CN" sz="800"/>
          </a:p>
          <a:p>
            <a:pPr marL="538162" lvl="1" indent="0">
              <a:buNone/>
            </a:pPr>
            <a:r>
              <a:rPr lang="en-US" altLang="zh-CN" sz="2400">
                <a:solidFill>
                  <a:srgbClr val="0000FF"/>
                </a:solidFill>
              </a:rPr>
              <a:t>        </a:t>
            </a:r>
            <a:r>
              <a:rPr lang="el-GR" altLang="zh-CN" sz="2400">
                <a:solidFill>
                  <a:srgbClr val="0000FF"/>
                </a:solidFill>
              </a:rPr>
              <a:t>σ</a:t>
            </a:r>
            <a:r>
              <a:rPr lang="en-US" altLang="zh-CN" sz="2400" baseline="-25000">
                <a:solidFill>
                  <a:srgbClr val="0000FF"/>
                </a:solidFill>
              </a:rPr>
              <a:t>Sdept='IS' </a:t>
            </a:r>
            <a:r>
              <a:rPr lang="en-US" altLang="zh-CN" sz="2400">
                <a:solidFill>
                  <a:srgbClr val="0000FF"/>
                </a:solidFill>
              </a:rPr>
              <a:t>(Student)</a:t>
            </a:r>
          </a:p>
          <a:p>
            <a:pPr lvl="1"/>
            <a:endParaRPr lang="en-US" altLang="zh-CN"/>
          </a:p>
          <a:p>
            <a:pPr lvl="1"/>
            <a:r>
              <a:rPr lang="zh-CN" altLang="en-US" sz="2400"/>
              <a:t>查询年龄小于</a:t>
            </a:r>
            <a:r>
              <a:rPr lang="en-US" altLang="zh-CN" sz="2400"/>
              <a:t>20</a:t>
            </a:r>
            <a:r>
              <a:rPr lang="zh-CN" altLang="en-US" sz="2400"/>
              <a:t>岁的学生</a:t>
            </a:r>
            <a:endParaRPr lang="en-US" altLang="zh-CN" sz="2400"/>
          </a:p>
          <a:p>
            <a:pPr lvl="1"/>
            <a:endParaRPr lang="en-US" altLang="zh-CN" sz="1600"/>
          </a:p>
          <a:p>
            <a:pPr marL="538162" lvl="1" indent="0">
              <a:buNone/>
            </a:pPr>
            <a:r>
              <a:rPr lang="en-US" altLang="zh-CN" sz="2400">
                <a:solidFill>
                  <a:srgbClr val="0000FF"/>
                </a:solidFill>
              </a:rPr>
              <a:t>       </a:t>
            </a:r>
            <a:r>
              <a:rPr lang="el-GR" altLang="zh-CN" sz="2400">
                <a:solidFill>
                  <a:srgbClr val="0000FF"/>
                </a:solidFill>
              </a:rPr>
              <a:t>σ</a:t>
            </a:r>
            <a:r>
              <a:rPr lang="en-US" altLang="zh-CN" sz="2400" baseline="-25000">
                <a:solidFill>
                  <a:srgbClr val="0000FF"/>
                </a:solidFill>
              </a:rPr>
              <a:t>Sage&lt;20 </a:t>
            </a:r>
            <a:r>
              <a:rPr lang="en-US" altLang="zh-CN" sz="2400">
                <a:solidFill>
                  <a:srgbClr val="0000FF"/>
                </a:solidFill>
              </a:rPr>
              <a:t>(Student)</a:t>
            </a:r>
          </a:p>
          <a:p>
            <a:pPr lvl="1"/>
            <a:endParaRPr lang="zh-CN" altLang="en-US"/>
          </a:p>
        </p:txBody>
      </p:sp>
      <p:sp>
        <p:nvSpPr>
          <p:cNvPr id="4" name="灯片编号占位符 3">
            <a:extLst>
              <a:ext uri="{FF2B5EF4-FFF2-40B4-BE49-F238E27FC236}">
                <a16:creationId xmlns:a16="http://schemas.microsoft.com/office/drawing/2014/main" id="{1E321C4E-6599-47FA-A9CB-FC82E5D7AF4A}"/>
              </a:ext>
            </a:extLst>
          </p:cNvPr>
          <p:cNvSpPr>
            <a:spLocks noGrp="1"/>
          </p:cNvSpPr>
          <p:nvPr>
            <p:ph type="sldNum" sz="quarter" idx="12"/>
          </p:nvPr>
        </p:nvSpPr>
        <p:spPr/>
        <p:txBody>
          <a:bodyPr/>
          <a:lstStyle/>
          <a:p>
            <a:fld id="{E63F6D5D-9733-4D44-9C56-AEFEDD5A4BA7}" type="slidenum">
              <a:rPr lang="en-US" smtClean="0"/>
              <a:pPr/>
              <a:t>52</a:t>
            </a:fld>
            <a:endParaRPr lang="en-US" dirty="0"/>
          </a:p>
        </p:txBody>
      </p:sp>
      <p:graphicFrame>
        <p:nvGraphicFramePr>
          <p:cNvPr id="5" name="Group 116">
            <a:extLst>
              <a:ext uri="{FF2B5EF4-FFF2-40B4-BE49-F238E27FC236}">
                <a16:creationId xmlns:a16="http://schemas.microsoft.com/office/drawing/2014/main" id="{0FFD8B05-A4BF-47B7-9466-9CE7EC5658D0}"/>
              </a:ext>
            </a:extLst>
          </p:cNvPr>
          <p:cNvGraphicFramePr>
            <a:graphicFrameLocks/>
          </p:cNvGraphicFramePr>
          <p:nvPr>
            <p:extLst>
              <p:ext uri="{D42A27DB-BD31-4B8C-83A1-F6EECF244321}">
                <p14:modId xmlns:p14="http://schemas.microsoft.com/office/powerpoint/2010/main" val="1564871699"/>
              </p:ext>
            </p:extLst>
          </p:nvPr>
        </p:nvGraphicFramePr>
        <p:xfrm>
          <a:off x="5105399" y="2398424"/>
          <a:ext cx="5223165" cy="735800"/>
        </p:xfrm>
        <a:graphic>
          <a:graphicData uri="http://schemas.openxmlformats.org/drawingml/2006/table">
            <a:tbl>
              <a:tblPr/>
              <a:tblGrid>
                <a:gridCol w="1517974">
                  <a:extLst>
                    <a:ext uri="{9D8B030D-6E8A-4147-A177-3AD203B41FA5}">
                      <a16:colId xmlns:a16="http://schemas.microsoft.com/office/drawing/2014/main" val="20000"/>
                    </a:ext>
                  </a:extLst>
                </a:gridCol>
                <a:gridCol w="1067959">
                  <a:extLst>
                    <a:ext uri="{9D8B030D-6E8A-4147-A177-3AD203B41FA5}">
                      <a16:colId xmlns:a16="http://schemas.microsoft.com/office/drawing/2014/main" val="20001"/>
                    </a:ext>
                  </a:extLst>
                </a:gridCol>
                <a:gridCol w="80843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90602">
                  <a:extLst>
                    <a:ext uri="{9D8B030D-6E8A-4147-A177-3AD203B41FA5}">
                      <a16:colId xmlns:a16="http://schemas.microsoft.com/office/drawing/2014/main" val="20004"/>
                    </a:ext>
                  </a:extLst>
                </a:gridCol>
              </a:tblGrid>
              <a:tr h="2901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rPr>
                        <a:t>Sno</a:t>
                      </a:r>
                      <a:endPar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rPr>
                        <a:t>Sname</a:t>
                      </a:r>
                      <a:endPar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rPr>
                        <a:t>Ssex</a:t>
                      </a:r>
                      <a:endPar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rPr>
                        <a:t>Sage</a:t>
                      </a: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rPr>
                        <a:t>Sdept</a:t>
                      </a:r>
                      <a:endPar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060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201215125</a:t>
                      </a: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张立</a:t>
                      </a: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男</a:t>
                      </a: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19</a:t>
                      </a: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IS</a:t>
                      </a: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 name="Group 278">
            <a:extLst>
              <a:ext uri="{FF2B5EF4-FFF2-40B4-BE49-F238E27FC236}">
                <a16:creationId xmlns:a16="http://schemas.microsoft.com/office/drawing/2014/main" id="{9ABEE202-93B3-4CF5-B793-8C04ACB48DA5}"/>
              </a:ext>
            </a:extLst>
          </p:cNvPr>
          <p:cNvGraphicFramePr>
            <a:graphicFrameLocks/>
          </p:cNvGraphicFramePr>
          <p:nvPr>
            <p:extLst>
              <p:ext uri="{D42A27DB-BD31-4B8C-83A1-F6EECF244321}">
                <p14:modId xmlns:p14="http://schemas.microsoft.com/office/powerpoint/2010/main" val="3300506669"/>
              </p:ext>
            </p:extLst>
          </p:nvPr>
        </p:nvGraphicFramePr>
        <p:xfrm>
          <a:off x="4995045" y="4091676"/>
          <a:ext cx="5443874" cy="1471680"/>
        </p:xfrm>
        <a:graphic>
          <a:graphicData uri="http://schemas.openxmlformats.org/drawingml/2006/table">
            <a:tbl>
              <a:tblPr/>
              <a:tblGrid>
                <a:gridCol w="1557674">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29153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rPr>
                        <a:t>Sno</a:t>
                      </a:r>
                      <a:endPar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rPr>
                        <a:t>Sname</a:t>
                      </a:r>
                      <a:endPar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rPr>
                        <a:t>Ssex</a:t>
                      </a:r>
                      <a:endPar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rPr>
                        <a:t>Sage</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rPr>
                        <a:t>Sdept</a:t>
                      </a:r>
                      <a:endPar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153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201215122</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刘晨</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女</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19</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IS</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153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201215123</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王敏</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女</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18</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MA</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153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201215125</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张立</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男</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19</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IS</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528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3FFB66-871D-415D-9142-713B9F130A4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79F5B85-2A24-4817-9CFB-16E56D44267D}"/>
              </a:ext>
            </a:extLst>
          </p:cNvPr>
          <p:cNvSpPr>
            <a:spLocks noGrp="1"/>
          </p:cNvSpPr>
          <p:nvPr>
            <p:ph idx="1"/>
          </p:nvPr>
        </p:nvSpPr>
        <p:spPr/>
        <p:txBody>
          <a:bodyPr>
            <a:normAutofit/>
          </a:bodyPr>
          <a:lstStyle/>
          <a:p>
            <a:r>
              <a:rPr lang="zh-CN" altLang="en-US">
                <a:solidFill>
                  <a:srgbClr val="FF0000"/>
                </a:solidFill>
              </a:rPr>
              <a:t>投影</a:t>
            </a:r>
            <a:r>
              <a:rPr lang="en-US" altLang="zh-CN">
                <a:solidFill>
                  <a:srgbClr val="FF0000"/>
                </a:solidFill>
              </a:rPr>
              <a:t>(Projection)</a:t>
            </a:r>
            <a:r>
              <a:rPr lang="zh-CN" altLang="en-US">
                <a:solidFill>
                  <a:srgbClr val="FF0000"/>
                </a:solidFill>
              </a:rPr>
              <a:t>：</a:t>
            </a:r>
            <a:endParaRPr lang="en-US" altLang="zh-CN">
              <a:solidFill>
                <a:srgbClr val="FF0000"/>
              </a:solidFill>
            </a:endParaRPr>
          </a:p>
          <a:p>
            <a:pPr lvl="1"/>
            <a:r>
              <a:rPr lang="en-US" altLang="zh-CN">
                <a:solidFill>
                  <a:srgbClr val="3333CC"/>
                </a:solidFill>
              </a:rPr>
              <a:t>π</a:t>
            </a:r>
            <a:r>
              <a:rPr lang="en-US" altLang="zh-CN" baseline="-30000">
                <a:solidFill>
                  <a:srgbClr val="3333CC"/>
                </a:solidFill>
              </a:rPr>
              <a:t>A</a:t>
            </a:r>
            <a:r>
              <a:rPr lang="en-US" altLang="zh-CN">
                <a:solidFill>
                  <a:srgbClr val="3333CC"/>
                </a:solidFill>
              </a:rPr>
              <a:t>(R) = { t[A] | t </a:t>
            </a:r>
            <a:r>
              <a:rPr lang="en-US" altLang="zh-CN">
                <a:solidFill>
                  <a:srgbClr val="3333CC"/>
                </a:solidFill>
                <a:sym typeface="Symbol" pitchFamily="18" charset="2"/>
              </a:rPr>
              <a:t></a:t>
            </a:r>
            <a:r>
              <a:rPr lang="en-US" altLang="zh-CN">
                <a:solidFill>
                  <a:srgbClr val="3333CC"/>
                </a:solidFill>
              </a:rPr>
              <a:t>R }</a:t>
            </a:r>
          </a:p>
          <a:p>
            <a:pPr lvl="1"/>
            <a:r>
              <a:rPr lang="zh-CN" altLang="en-US"/>
              <a:t>从</a:t>
            </a:r>
            <a:r>
              <a:rPr lang="en-US" altLang="zh-CN"/>
              <a:t>R </a:t>
            </a:r>
            <a:r>
              <a:rPr lang="zh-CN" altLang="en-US"/>
              <a:t>中选择出若干属性列组成新的关系</a:t>
            </a:r>
          </a:p>
          <a:p>
            <a:pPr lvl="1"/>
            <a:r>
              <a:rPr lang="en-US" altLang="zh-CN"/>
              <a:t>A</a:t>
            </a:r>
            <a:r>
              <a:rPr lang="zh-CN" altLang="en-US"/>
              <a:t>：</a:t>
            </a:r>
            <a:r>
              <a:rPr lang="en-US" altLang="zh-CN"/>
              <a:t>R </a:t>
            </a:r>
            <a:r>
              <a:rPr lang="zh-CN" altLang="en-US"/>
              <a:t>中的属性列</a:t>
            </a:r>
          </a:p>
          <a:p>
            <a:pPr lvl="2" algn="just">
              <a:buSzPct val="87000"/>
            </a:pPr>
            <a:endParaRPr lang="en-US" altLang="zh-CN" sz="800"/>
          </a:p>
          <a:p>
            <a:pPr lvl="1" algn="just">
              <a:buSzPct val="87000"/>
            </a:pPr>
            <a:r>
              <a:rPr lang="zh-CN" altLang="en-US">
                <a:solidFill>
                  <a:srgbClr val="FF0000"/>
                </a:solidFill>
              </a:rPr>
              <a:t>对应于</a:t>
            </a:r>
            <a:r>
              <a:rPr lang="en-US" altLang="zh-CN">
                <a:solidFill>
                  <a:srgbClr val="FF0000"/>
                </a:solidFill>
              </a:rPr>
              <a:t>SQL</a:t>
            </a:r>
            <a:r>
              <a:rPr lang="zh-CN" altLang="en-US">
                <a:solidFill>
                  <a:srgbClr val="FF0000"/>
                </a:solidFill>
              </a:rPr>
              <a:t>语句中的</a:t>
            </a:r>
            <a:r>
              <a:rPr lang="en-US" altLang="zh-CN">
                <a:solidFill>
                  <a:srgbClr val="FF0000"/>
                </a:solidFill>
              </a:rPr>
              <a:t>SELECT</a:t>
            </a:r>
            <a:r>
              <a:rPr lang="zh-CN" altLang="en-US">
                <a:solidFill>
                  <a:srgbClr val="FF0000"/>
                </a:solidFill>
              </a:rPr>
              <a:t>后面的目标列，但目标列只能是</a:t>
            </a:r>
            <a:r>
              <a:rPr lang="en-US" altLang="zh-CN">
                <a:solidFill>
                  <a:srgbClr val="FF0000"/>
                </a:solidFill>
              </a:rPr>
              <a:t>R</a:t>
            </a:r>
            <a:r>
              <a:rPr lang="zh-CN" altLang="en-US">
                <a:solidFill>
                  <a:srgbClr val="FF0000"/>
                </a:solidFill>
              </a:rPr>
              <a:t>的属性，不能是其它表达式，包括别名</a:t>
            </a:r>
            <a:endParaRPr lang="en-US" altLang="zh-CN">
              <a:solidFill>
                <a:srgbClr val="FF0000"/>
              </a:solidFill>
            </a:endParaRPr>
          </a:p>
          <a:p>
            <a:pPr lvl="1" algn="just">
              <a:buSzPct val="87000"/>
            </a:pPr>
            <a:endParaRPr lang="en-US" altLang="zh-CN" sz="800">
              <a:solidFill>
                <a:srgbClr val="FF0000"/>
              </a:solidFill>
            </a:endParaRPr>
          </a:p>
          <a:p>
            <a:pPr lvl="1" algn="just">
              <a:buSzPct val="87000"/>
            </a:pPr>
            <a:r>
              <a:rPr lang="zh-CN" altLang="en-US"/>
              <a:t>注意：投影之后不仅取消了原关系中的某些列，而且还可能取消某些元组</a:t>
            </a:r>
            <a:r>
              <a:rPr lang="en-US" altLang="zh-CN"/>
              <a:t>(</a:t>
            </a:r>
            <a:r>
              <a:rPr lang="zh-CN" altLang="en-US"/>
              <a:t>避免重复行</a:t>
            </a:r>
            <a:r>
              <a:rPr lang="en-US" altLang="zh-CN"/>
              <a:t>)</a:t>
            </a:r>
            <a:endParaRPr lang="zh-CN" altLang="en-US"/>
          </a:p>
          <a:p>
            <a:pPr lvl="1" algn="just">
              <a:buSzPct val="87000"/>
            </a:pPr>
            <a:endParaRPr lang="en-US" altLang="zh-CN">
              <a:solidFill>
                <a:srgbClr val="FF0000"/>
              </a:solidFill>
            </a:endParaRPr>
          </a:p>
        </p:txBody>
      </p:sp>
      <p:sp>
        <p:nvSpPr>
          <p:cNvPr id="4" name="灯片编号占位符 3">
            <a:extLst>
              <a:ext uri="{FF2B5EF4-FFF2-40B4-BE49-F238E27FC236}">
                <a16:creationId xmlns:a16="http://schemas.microsoft.com/office/drawing/2014/main" id="{C7DC41FC-44B6-4CF0-B236-54FFA6590A9B}"/>
              </a:ext>
            </a:extLst>
          </p:cNvPr>
          <p:cNvSpPr>
            <a:spLocks noGrp="1"/>
          </p:cNvSpPr>
          <p:nvPr>
            <p:ph type="sldNum" sz="quarter" idx="12"/>
          </p:nvPr>
        </p:nvSpPr>
        <p:spPr/>
        <p:txBody>
          <a:bodyPr/>
          <a:lstStyle/>
          <a:p>
            <a:fld id="{E63F6D5D-9733-4D44-9C56-AEFEDD5A4BA7}" type="slidenum">
              <a:rPr lang="en-US" smtClean="0"/>
              <a:pPr/>
              <a:t>53</a:t>
            </a:fld>
            <a:endParaRPr lang="en-US" dirty="0"/>
          </a:p>
        </p:txBody>
      </p:sp>
    </p:spTree>
    <p:extLst>
      <p:ext uri="{BB962C8B-B14F-4D97-AF65-F5344CB8AC3E}">
        <p14:creationId xmlns:p14="http://schemas.microsoft.com/office/powerpoint/2010/main" val="34206680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D4BFA-AB02-4F3E-80E6-750CB5282A0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1B47025-2B92-4BBE-BB11-6908228D66B5}"/>
              </a:ext>
            </a:extLst>
          </p:cNvPr>
          <p:cNvSpPr>
            <a:spLocks noGrp="1"/>
          </p:cNvSpPr>
          <p:nvPr>
            <p:ph idx="1"/>
          </p:nvPr>
        </p:nvSpPr>
        <p:spPr/>
        <p:txBody>
          <a:bodyPr/>
          <a:lstStyle/>
          <a:p>
            <a:r>
              <a:rPr lang="zh-CN" altLang="en-US">
                <a:solidFill>
                  <a:srgbClr val="FF0000"/>
                </a:solidFill>
              </a:rPr>
              <a:t>投影示例：</a:t>
            </a:r>
            <a:endParaRPr lang="en-US" altLang="zh-CN">
              <a:solidFill>
                <a:srgbClr val="FF0000"/>
              </a:solidFill>
            </a:endParaRPr>
          </a:p>
          <a:p>
            <a:pPr lvl="1"/>
            <a:r>
              <a:rPr lang="zh-CN" altLang="en-US" sz="2400"/>
              <a:t>查询学生的姓名和所在系</a:t>
            </a:r>
            <a:endParaRPr lang="en-US" altLang="zh-CN" sz="2400"/>
          </a:p>
          <a:p>
            <a:pPr lvl="1"/>
            <a:endParaRPr lang="en-US" altLang="zh-CN" sz="800"/>
          </a:p>
          <a:p>
            <a:pPr marL="538162" lvl="1" indent="0">
              <a:buNone/>
            </a:pPr>
            <a:r>
              <a:rPr lang="en-US" altLang="zh-CN" sz="2400">
                <a:solidFill>
                  <a:srgbClr val="FF0000"/>
                </a:solidFill>
              </a:rPr>
              <a:t>      </a:t>
            </a:r>
            <a:r>
              <a:rPr lang="el-GR" altLang="zh-CN" sz="2400">
                <a:solidFill>
                  <a:srgbClr val="FF0000"/>
                </a:solidFill>
              </a:rPr>
              <a:t>π</a:t>
            </a:r>
            <a:r>
              <a:rPr lang="en-US" altLang="zh-CN" sz="2400" baseline="-25000">
                <a:solidFill>
                  <a:srgbClr val="FF0000"/>
                </a:solidFill>
              </a:rPr>
              <a:t>Sname, Sdept</a:t>
            </a:r>
            <a:r>
              <a:rPr lang="en-US" altLang="zh-CN" sz="2400">
                <a:solidFill>
                  <a:srgbClr val="0000FF"/>
                </a:solidFill>
              </a:rPr>
              <a:t>(Student)</a:t>
            </a:r>
          </a:p>
          <a:p>
            <a:pPr lvl="1"/>
            <a:endParaRPr lang="en-US" altLang="zh-CN"/>
          </a:p>
          <a:p>
            <a:pPr lvl="1"/>
            <a:r>
              <a:rPr lang="zh-CN" altLang="en-US" sz="2400"/>
              <a:t>查询</a:t>
            </a:r>
            <a:r>
              <a:rPr lang="en-US" altLang="zh-CN" sz="2400"/>
              <a:t>Student</a:t>
            </a:r>
            <a:r>
              <a:rPr lang="zh-CN" altLang="en-US" sz="2400"/>
              <a:t>表中都有哪些系</a:t>
            </a:r>
            <a:endParaRPr lang="en-US" altLang="zh-CN" sz="2400"/>
          </a:p>
          <a:p>
            <a:pPr lvl="1"/>
            <a:endParaRPr lang="en-US" altLang="zh-CN" sz="1600"/>
          </a:p>
          <a:p>
            <a:pPr marL="538162" lvl="1" indent="0">
              <a:buNone/>
            </a:pPr>
            <a:r>
              <a:rPr lang="en-US" altLang="zh-CN" sz="2400">
                <a:solidFill>
                  <a:srgbClr val="0000FF"/>
                </a:solidFill>
              </a:rPr>
              <a:t>       </a:t>
            </a:r>
            <a:r>
              <a:rPr lang="el-GR" altLang="zh-CN" sz="2400">
                <a:solidFill>
                  <a:srgbClr val="FF0000"/>
                </a:solidFill>
              </a:rPr>
              <a:t>π</a:t>
            </a:r>
            <a:r>
              <a:rPr lang="en-US" altLang="zh-CN" sz="2400" baseline="-25000">
                <a:solidFill>
                  <a:srgbClr val="FF0000"/>
                </a:solidFill>
              </a:rPr>
              <a:t>Sdept</a:t>
            </a:r>
            <a:r>
              <a:rPr lang="en-US" altLang="zh-CN" sz="2400">
                <a:solidFill>
                  <a:srgbClr val="0000FF"/>
                </a:solidFill>
              </a:rPr>
              <a:t>(Student)</a:t>
            </a:r>
          </a:p>
          <a:p>
            <a:pPr lvl="1"/>
            <a:endParaRPr lang="zh-CN" altLang="en-US"/>
          </a:p>
        </p:txBody>
      </p:sp>
      <p:sp>
        <p:nvSpPr>
          <p:cNvPr id="4" name="灯片编号占位符 3">
            <a:extLst>
              <a:ext uri="{FF2B5EF4-FFF2-40B4-BE49-F238E27FC236}">
                <a16:creationId xmlns:a16="http://schemas.microsoft.com/office/drawing/2014/main" id="{1E321C4E-6599-47FA-A9CB-FC82E5D7AF4A}"/>
              </a:ext>
            </a:extLst>
          </p:cNvPr>
          <p:cNvSpPr>
            <a:spLocks noGrp="1"/>
          </p:cNvSpPr>
          <p:nvPr>
            <p:ph type="sldNum" sz="quarter" idx="12"/>
          </p:nvPr>
        </p:nvSpPr>
        <p:spPr/>
        <p:txBody>
          <a:bodyPr/>
          <a:lstStyle/>
          <a:p>
            <a:fld id="{E63F6D5D-9733-4D44-9C56-AEFEDD5A4BA7}" type="slidenum">
              <a:rPr lang="en-US" smtClean="0"/>
              <a:pPr/>
              <a:t>54</a:t>
            </a:fld>
            <a:endParaRPr lang="en-US" dirty="0"/>
          </a:p>
        </p:txBody>
      </p:sp>
      <p:graphicFrame>
        <p:nvGraphicFramePr>
          <p:cNvPr id="7" name="Group 124">
            <a:extLst>
              <a:ext uri="{FF2B5EF4-FFF2-40B4-BE49-F238E27FC236}">
                <a16:creationId xmlns:a16="http://schemas.microsoft.com/office/drawing/2014/main" id="{C4341876-5701-41CB-82C2-0ACEC490B4AB}"/>
              </a:ext>
            </a:extLst>
          </p:cNvPr>
          <p:cNvGraphicFramePr>
            <a:graphicFrameLocks/>
          </p:cNvGraphicFramePr>
          <p:nvPr>
            <p:extLst>
              <p:ext uri="{D42A27DB-BD31-4B8C-83A1-F6EECF244321}">
                <p14:modId xmlns:p14="http://schemas.microsoft.com/office/powerpoint/2010/main" val="1365755759"/>
              </p:ext>
            </p:extLst>
          </p:nvPr>
        </p:nvGraphicFramePr>
        <p:xfrm>
          <a:off x="5673437" y="1851946"/>
          <a:ext cx="2057400" cy="1839460"/>
        </p:xfrm>
        <a:graphic>
          <a:graphicData uri="http://schemas.openxmlformats.org/drawingml/2006/table">
            <a:tbl>
              <a:tblPr/>
              <a:tblGrid>
                <a:gridCol w="1029055">
                  <a:extLst>
                    <a:ext uri="{9D8B030D-6E8A-4147-A177-3AD203B41FA5}">
                      <a16:colId xmlns:a16="http://schemas.microsoft.com/office/drawing/2014/main" val="20000"/>
                    </a:ext>
                  </a:extLst>
                </a:gridCol>
                <a:gridCol w="1028345">
                  <a:extLst>
                    <a:ext uri="{9D8B030D-6E8A-4147-A177-3AD203B41FA5}">
                      <a16:colId xmlns:a16="http://schemas.microsoft.com/office/drawing/2014/main" val="20001"/>
                    </a:ext>
                  </a:extLst>
                </a:gridCol>
              </a:tblGrid>
              <a:tr h="26245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rPr>
                        <a:t>Sname</a:t>
                      </a:r>
                      <a:endPar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rPr>
                        <a:t>Sdept</a:t>
                      </a:r>
                      <a:endPar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245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李勇</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CS</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245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刘晨</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CS</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245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王敏</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MA</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245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张立</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IS</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8" name="Group 124">
            <a:extLst>
              <a:ext uri="{FF2B5EF4-FFF2-40B4-BE49-F238E27FC236}">
                <a16:creationId xmlns:a16="http://schemas.microsoft.com/office/drawing/2014/main" id="{4C59D6CA-4694-4F91-91EE-85D63343AA96}"/>
              </a:ext>
            </a:extLst>
          </p:cNvPr>
          <p:cNvGraphicFramePr>
            <a:graphicFrameLocks/>
          </p:cNvGraphicFramePr>
          <p:nvPr>
            <p:extLst>
              <p:ext uri="{D42A27DB-BD31-4B8C-83A1-F6EECF244321}">
                <p14:modId xmlns:p14="http://schemas.microsoft.com/office/powerpoint/2010/main" val="3587540109"/>
              </p:ext>
            </p:extLst>
          </p:nvPr>
        </p:nvGraphicFramePr>
        <p:xfrm>
          <a:off x="4613919" y="4139523"/>
          <a:ext cx="1028345" cy="1471568"/>
        </p:xfrm>
        <a:graphic>
          <a:graphicData uri="http://schemas.openxmlformats.org/drawingml/2006/table">
            <a:tbl>
              <a:tblPr/>
              <a:tblGrid>
                <a:gridCol w="1028345">
                  <a:extLst>
                    <a:ext uri="{9D8B030D-6E8A-4147-A177-3AD203B41FA5}">
                      <a16:colId xmlns:a16="http://schemas.microsoft.com/office/drawing/2014/main" val="20001"/>
                    </a:ext>
                  </a:extLst>
                </a:gridCol>
              </a:tblGrid>
              <a:tr h="31195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err="1">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rPr>
                        <a:t>Sdept</a:t>
                      </a:r>
                      <a:endParaRPr kumimoji="0" lang="en-US" altLang="zh-CN" sz="1800" b="1" i="0" u="none" strike="noStrike" cap="none" normalizeH="0" baseline="0" dirty="0">
                        <a:ln>
                          <a:noFill/>
                        </a:ln>
                        <a:solidFill>
                          <a:srgbClr val="3333CC"/>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195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CS</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95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MA</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195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IS</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箭头: 右 8">
            <a:extLst>
              <a:ext uri="{FF2B5EF4-FFF2-40B4-BE49-F238E27FC236}">
                <a16:creationId xmlns:a16="http://schemas.microsoft.com/office/drawing/2014/main" id="{BF9F50A0-5DA5-41F2-973A-7B278FA7F8EE}"/>
              </a:ext>
            </a:extLst>
          </p:cNvPr>
          <p:cNvSpPr/>
          <p:nvPr/>
        </p:nvSpPr>
        <p:spPr>
          <a:xfrm>
            <a:off x="5046518" y="2646218"/>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E74324C0-852D-4E6F-B1A0-B9554F10D821}"/>
              </a:ext>
            </a:extLst>
          </p:cNvPr>
          <p:cNvSpPr/>
          <p:nvPr/>
        </p:nvSpPr>
        <p:spPr>
          <a:xfrm>
            <a:off x="4201391" y="4381500"/>
            <a:ext cx="228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73277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3FFB66-871D-415D-9142-713B9F130A4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79F5B85-2A24-4817-9CFB-16E56D44267D}"/>
              </a:ext>
            </a:extLst>
          </p:cNvPr>
          <p:cNvSpPr>
            <a:spLocks noGrp="1"/>
          </p:cNvSpPr>
          <p:nvPr>
            <p:ph idx="1"/>
          </p:nvPr>
        </p:nvSpPr>
        <p:spPr/>
        <p:txBody>
          <a:bodyPr>
            <a:normAutofit/>
          </a:bodyPr>
          <a:lstStyle/>
          <a:p>
            <a:r>
              <a:rPr lang="zh-CN" altLang="en-US">
                <a:solidFill>
                  <a:srgbClr val="FF0000"/>
                </a:solidFill>
              </a:rPr>
              <a:t>连接</a:t>
            </a:r>
            <a:r>
              <a:rPr lang="en-US" altLang="zh-CN">
                <a:solidFill>
                  <a:srgbClr val="FF0000"/>
                </a:solidFill>
              </a:rPr>
              <a:t>(Jion)</a:t>
            </a:r>
            <a:r>
              <a:rPr lang="zh-CN" altLang="en-US">
                <a:solidFill>
                  <a:srgbClr val="FF0000"/>
                </a:solidFill>
              </a:rPr>
              <a:t>：</a:t>
            </a:r>
            <a:endParaRPr lang="en-US" altLang="zh-CN">
              <a:solidFill>
                <a:srgbClr val="FF0000"/>
              </a:solidFill>
            </a:endParaRPr>
          </a:p>
          <a:p>
            <a:pPr lvl="1"/>
            <a:r>
              <a:rPr lang="zh-CN" altLang="en-US"/>
              <a:t>也称为</a:t>
            </a:r>
            <a:r>
              <a:rPr lang="en-US" altLang="zh-CN">
                <a:solidFill>
                  <a:srgbClr val="FF0000"/>
                </a:solidFill>
                <a:cs typeface="Times New Roman" pitchFamily="18" charset="0"/>
              </a:rPr>
              <a:t>θ</a:t>
            </a:r>
            <a:r>
              <a:rPr lang="zh-CN" altLang="en-US">
                <a:solidFill>
                  <a:srgbClr val="FF0000"/>
                </a:solidFill>
                <a:cs typeface="Times New Roman" pitchFamily="18" charset="0"/>
              </a:rPr>
              <a:t>连接</a:t>
            </a:r>
            <a:r>
              <a:rPr lang="zh-CN" altLang="en-US">
                <a:cs typeface="Times New Roman" pitchFamily="18" charset="0"/>
              </a:rPr>
              <a:t>或</a:t>
            </a:r>
            <a:r>
              <a:rPr lang="zh-CN" altLang="en-US">
                <a:solidFill>
                  <a:srgbClr val="FF0000"/>
                </a:solidFill>
                <a:cs typeface="Times New Roman" pitchFamily="18" charset="0"/>
              </a:rPr>
              <a:t>内连接</a:t>
            </a:r>
          </a:p>
          <a:p>
            <a:pPr lvl="1"/>
            <a:r>
              <a:rPr lang="en-US" altLang="zh-CN">
                <a:solidFill>
                  <a:srgbClr val="0000FF"/>
                </a:solidFill>
                <a:cs typeface="Times New Roman" pitchFamily="18" charset="0"/>
              </a:rPr>
              <a:t>R      S= {       | t</a:t>
            </a:r>
            <a:r>
              <a:rPr lang="en-US" altLang="zh-CN" baseline="-30000">
                <a:solidFill>
                  <a:srgbClr val="0000FF"/>
                </a:solidFill>
                <a:cs typeface="Times New Roman" pitchFamily="18" charset="0"/>
              </a:rPr>
              <a:t>r</a:t>
            </a:r>
            <a:r>
              <a:rPr lang="en-US" altLang="zh-CN">
                <a:solidFill>
                  <a:srgbClr val="0000FF"/>
                </a:solidFill>
                <a:cs typeface="Times New Roman" pitchFamily="18" charset="0"/>
                <a:sym typeface="Symbol" pitchFamily="18" charset="2"/>
              </a:rPr>
              <a:t></a:t>
            </a:r>
            <a:r>
              <a:rPr lang="en-US" altLang="zh-CN">
                <a:solidFill>
                  <a:srgbClr val="0000FF"/>
                </a:solidFill>
                <a:cs typeface="Times New Roman" pitchFamily="18" charset="0"/>
              </a:rPr>
              <a:t>R∧t</a:t>
            </a:r>
            <a:r>
              <a:rPr lang="en-US" altLang="zh-CN" baseline="-30000">
                <a:solidFill>
                  <a:srgbClr val="0000FF"/>
                </a:solidFill>
                <a:cs typeface="Times New Roman" pitchFamily="18" charset="0"/>
              </a:rPr>
              <a:t>s</a:t>
            </a:r>
            <a:r>
              <a:rPr lang="en-US" altLang="zh-CN">
                <a:solidFill>
                  <a:srgbClr val="0000FF"/>
                </a:solidFill>
                <a:cs typeface="Times New Roman" pitchFamily="18" charset="0"/>
                <a:sym typeface="Symbol" pitchFamily="18" charset="2"/>
              </a:rPr>
              <a:t></a:t>
            </a:r>
            <a:r>
              <a:rPr lang="en-US" altLang="zh-CN">
                <a:solidFill>
                  <a:srgbClr val="0000FF"/>
                </a:solidFill>
                <a:cs typeface="Times New Roman" pitchFamily="18" charset="0"/>
              </a:rPr>
              <a:t>S∧t</a:t>
            </a:r>
            <a:r>
              <a:rPr lang="en-US" altLang="zh-CN" baseline="-30000">
                <a:solidFill>
                  <a:srgbClr val="0000FF"/>
                </a:solidFill>
                <a:cs typeface="Times New Roman" pitchFamily="18" charset="0"/>
              </a:rPr>
              <a:t>r</a:t>
            </a:r>
            <a:r>
              <a:rPr lang="en-US" altLang="zh-CN">
                <a:solidFill>
                  <a:srgbClr val="0000FF"/>
                </a:solidFill>
                <a:cs typeface="Times New Roman" pitchFamily="18" charset="0"/>
              </a:rPr>
              <a:t>[A]θt</a:t>
            </a:r>
            <a:r>
              <a:rPr lang="en-US" altLang="zh-CN" baseline="-30000">
                <a:solidFill>
                  <a:srgbClr val="0000FF"/>
                </a:solidFill>
                <a:cs typeface="Times New Roman" pitchFamily="18" charset="0"/>
              </a:rPr>
              <a:t>s</a:t>
            </a:r>
            <a:r>
              <a:rPr lang="en-US" altLang="zh-CN">
                <a:solidFill>
                  <a:srgbClr val="0000FF"/>
                </a:solidFill>
                <a:cs typeface="Times New Roman" pitchFamily="18" charset="0"/>
              </a:rPr>
              <a:t>[B] }</a:t>
            </a:r>
          </a:p>
          <a:p>
            <a:pPr lvl="1"/>
            <a:endParaRPr lang="en-US" altLang="zh-CN" sz="800"/>
          </a:p>
          <a:p>
            <a:pPr lvl="1"/>
            <a:r>
              <a:rPr lang="zh-CN" altLang="en-US"/>
              <a:t>从两个关系的笛卡尔积中选取属性间满足一定条件的元组</a:t>
            </a:r>
          </a:p>
          <a:p>
            <a:pPr lvl="1"/>
            <a:r>
              <a:rPr lang="en-US" altLang="zh-CN"/>
              <a:t>A</a:t>
            </a:r>
            <a:r>
              <a:rPr lang="zh-CN" altLang="en-US"/>
              <a:t>和</a:t>
            </a:r>
            <a:r>
              <a:rPr lang="en-US" altLang="zh-CN"/>
              <a:t>B</a:t>
            </a:r>
            <a:r>
              <a:rPr lang="zh-CN" altLang="en-US"/>
              <a:t>：分别为</a:t>
            </a:r>
            <a:r>
              <a:rPr lang="en-US" altLang="zh-CN"/>
              <a:t>R</a:t>
            </a:r>
            <a:r>
              <a:rPr lang="zh-CN" altLang="en-US"/>
              <a:t>和</a:t>
            </a:r>
            <a:r>
              <a:rPr lang="en-US" altLang="zh-CN"/>
              <a:t>S</a:t>
            </a:r>
            <a:r>
              <a:rPr lang="zh-CN" altLang="en-US"/>
              <a:t>上度数相等且可比的属性组</a:t>
            </a:r>
          </a:p>
          <a:p>
            <a:pPr lvl="1"/>
            <a:r>
              <a:rPr lang="en-US" altLang="zh-CN"/>
              <a:t>θ</a:t>
            </a:r>
            <a:r>
              <a:rPr lang="zh-CN" altLang="en-US"/>
              <a:t>：比较运算符</a:t>
            </a:r>
            <a:endParaRPr lang="en-US" altLang="zh-CN" sz="800"/>
          </a:p>
          <a:p>
            <a:pPr lvl="1" algn="just">
              <a:buSzPct val="87000"/>
            </a:pPr>
            <a:r>
              <a:rPr lang="zh-CN" altLang="en-US">
                <a:solidFill>
                  <a:srgbClr val="FF0000"/>
                </a:solidFill>
              </a:rPr>
              <a:t>对应于</a:t>
            </a:r>
            <a:r>
              <a:rPr lang="en-US" altLang="zh-CN">
                <a:solidFill>
                  <a:srgbClr val="FF0000"/>
                </a:solidFill>
              </a:rPr>
              <a:t>SQL</a:t>
            </a:r>
            <a:r>
              <a:rPr lang="zh-CN" altLang="en-US">
                <a:solidFill>
                  <a:srgbClr val="FF0000"/>
                </a:solidFill>
              </a:rPr>
              <a:t>语句中的</a:t>
            </a:r>
            <a:r>
              <a:rPr lang="en-US" altLang="zh-CN">
                <a:solidFill>
                  <a:srgbClr val="FF0000"/>
                </a:solidFill>
              </a:rPr>
              <a:t>Join</a:t>
            </a:r>
          </a:p>
          <a:p>
            <a:pPr lvl="1" algn="just">
              <a:buSzPct val="87000"/>
            </a:pPr>
            <a:endParaRPr lang="en-US" altLang="zh-CN" sz="800">
              <a:solidFill>
                <a:srgbClr val="FF0000"/>
              </a:solidFill>
            </a:endParaRPr>
          </a:p>
          <a:p>
            <a:pPr lvl="1" algn="just">
              <a:buSzPct val="87000"/>
            </a:pPr>
            <a:r>
              <a:rPr lang="zh-CN" altLang="en-US">
                <a:solidFill>
                  <a:srgbClr val="FF0000"/>
                </a:solidFill>
              </a:rPr>
              <a:t>连接运算从</a:t>
            </a:r>
            <a:r>
              <a:rPr lang="en-US" altLang="zh-CN">
                <a:solidFill>
                  <a:srgbClr val="FF0000"/>
                </a:solidFill>
              </a:rPr>
              <a:t>R</a:t>
            </a:r>
            <a:r>
              <a:rPr lang="zh-CN" altLang="en-US">
                <a:solidFill>
                  <a:srgbClr val="FF0000"/>
                </a:solidFill>
              </a:rPr>
              <a:t>和</a:t>
            </a:r>
            <a:r>
              <a:rPr lang="en-US" altLang="zh-CN">
                <a:solidFill>
                  <a:srgbClr val="FF0000"/>
                </a:solidFill>
              </a:rPr>
              <a:t>S</a:t>
            </a:r>
            <a:r>
              <a:rPr lang="zh-CN" altLang="en-US">
                <a:solidFill>
                  <a:srgbClr val="FF0000"/>
                </a:solidFill>
              </a:rPr>
              <a:t>的广义笛卡尔积</a:t>
            </a:r>
            <a:r>
              <a:rPr lang="en-US" altLang="zh-CN">
                <a:solidFill>
                  <a:srgbClr val="FF0000"/>
                </a:solidFill>
              </a:rPr>
              <a:t>R×S</a:t>
            </a:r>
            <a:r>
              <a:rPr lang="zh-CN" altLang="en-US">
                <a:solidFill>
                  <a:srgbClr val="FF0000"/>
                </a:solidFill>
              </a:rPr>
              <a:t>中选取</a:t>
            </a:r>
            <a:r>
              <a:rPr lang="en-US" altLang="zh-CN">
                <a:solidFill>
                  <a:srgbClr val="FF0000"/>
                </a:solidFill>
              </a:rPr>
              <a:t>(R</a:t>
            </a:r>
            <a:r>
              <a:rPr lang="zh-CN" altLang="en-US">
                <a:solidFill>
                  <a:srgbClr val="FF0000"/>
                </a:solidFill>
              </a:rPr>
              <a:t>关系</a:t>
            </a:r>
            <a:r>
              <a:rPr lang="en-US" altLang="zh-CN">
                <a:solidFill>
                  <a:srgbClr val="FF0000"/>
                </a:solidFill>
              </a:rPr>
              <a:t>)</a:t>
            </a:r>
            <a:r>
              <a:rPr lang="zh-CN" altLang="en-US">
                <a:solidFill>
                  <a:srgbClr val="FF0000"/>
                </a:solidFill>
              </a:rPr>
              <a:t>在</a:t>
            </a:r>
            <a:r>
              <a:rPr lang="en-US" altLang="zh-CN">
                <a:solidFill>
                  <a:srgbClr val="FF0000"/>
                </a:solidFill>
              </a:rPr>
              <a:t>A</a:t>
            </a:r>
            <a:r>
              <a:rPr lang="zh-CN" altLang="en-US">
                <a:solidFill>
                  <a:srgbClr val="FF0000"/>
                </a:solidFill>
              </a:rPr>
              <a:t>属性组上的值与</a:t>
            </a:r>
            <a:r>
              <a:rPr lang="en-US" altLang="zh-CN">
                <a:solidFill>
                  <a:srgbClr val="FF0000"/>
                </a:solidFill>
              </a:rPr>
              <a:t>(S</a:t>
            </a:r>
            <a:r>
              <a:rPr lang="zh-CN" altLang="en-US">
                <a:solidFill>
                  <a:srgbClr val="FF0000"/>
                </a:solidFill>
              </a:rPr>
              <a:t>关系</a:t>
            </a:r>
            <a:r>
              <a:rPr lang="en-US" altLang="zh-CN">
                <a:solidFill>
                  <a:srgbClr val="FF0000"/>
                </a:solidFill>
              </a:rPr>
              <a:t>)</a:t>
            </a:r>
            <a:r>
              <a:rPr lang="zh-CN" altLang="en-US">
                <a:solidFill>
                  <a:srgbClr val="FF0000"/>
                </a:solidFill>
              </a:rPr>
              <a:t>在</a:t>
            </a:r>
            <a:r>
              <a:rPr lang="en-US" altLang="zh-CN">
                <a:solidFill>
                  <a:srgbClr val="FF0000"/>
                </a:solidFill>
              </a:rPr>
              <a:t>B</a:t>
            </a:r>
            <a:r>
              <a:rPr lang="zh-CN" altLang="en-US">
                <a:solidFill>
                  <a:srgbClr val="FF0000"/>
                </a:solidFill>
              </a:rPr>
              <a:t>属性组上值满足比较关系</a:t>
            </a:r>
            <a:r>
              <a:rPr lang="en-US" altLang="zh-CN">
                <a:solidFill>
                  <a:srgbClr val="FF0000"/>
                </a:solidFill>
              </a:rPr>
              <a:t>θ</a:t>
            </a:r>
            <a:r>
              <a:rPr lang="zh-CN" altLang="en-US">
                <a:solidFill>
                  <a:srgbClr val="FF0000"/>
                </a:solidFill>
              </a:rPr>
              <a:t>的元组</a:t>
            </a:r>
          </a:p>
        </p:txBody>
      </p:sp>
      <p:sp>
        <p:nvSpPr>
          <p:cNvPr id="4" name="灯片编号占位符 3">
            <a:extLst>
              <a:ext uri="{FF2B5EF4-FFF2-40B4-BE49-F238E27FC236}">
                <a16:creationId xmlns:a16="http://schemas.microsoft.com/office/drawing/2014/main" id="{C7DC41FC-44B6-4CF0-B236-54FFA6590A9B}"/>
              </a:ext>
            </a:extLst>
          </p:cNvPr>
          <p:cNvSpPr>
            <a:spLocks noGrp="1"/>
          </p:cNvSpPr>
          <p:nvPr>
            <p:ph type="sldNum" sz="quarter" idx="12"/>
          </p:nvPr>
        </p:nvSpPr>
        <p:spPr/>
        <p:txBody>
          <a:bodyPr/>
          <a:lstStyle/>
          <a:p>
            <a:fld id="{E63F6D5D-9733-4D44-9C56-AEFEDD5A4BA7}" type="slidenum">
              <a:rPr lang="en-US" smtClean="0"/>
              <a:pPr/>
              <a:t>55</a:t>
            </a:fld>
            <a:endParaRPr lang="en-US" dirty="0"/>
          </a:p>
        </p:txBody>
      </p:sp>
      <p:pic>
        <p:nvPicPr>
          <p:cNvPr id="6" name="图片 5">
            <a:extLst>
              <a:ext uri="{FF2B5EF4-FFF2-40B4-BE49-F238E27FC236}">
                <a16:creationId xmlns:a16="http://schemas.microsoft.com/office/drawing/2014/main" id="{EF7587AD-44C2-4B61-B4B1-9CD9BF345C4F}"/>
              </a:ext>
            </a:extLst>
          </p:cNvPr>
          <p:cNvPicPr>
            <a:picLocks noChangeAspect="1"/>
          </p:cNvPicPr>
          <p:nvPr/>
        </p:nvPicPr>
        <p:blipFill>
          <a:blip r:embed="rId2"/>
          <a:stretch>
            <a:fillRect/>
          </a:stretch>
        </p:blipFill>
        <p:spPr>
          <a:xfrm>
            <a:off x="2743200" y="2286000"/>
            <a:ext cx="533400" cy="505326"/>
          </a:xfrm>
          <a:prstGeom prst="rect">
            <a:avLst/>
          </a:prstGeom>
        </p:spPr>
      </p:pic>
      <p:pic>
        <p:nvPicPr>
          <p:cNvPr id="7" name="图片 6">
            <a:extLst>
              <a:ext uri="{FF2B5EF4-FFF2-40B4-BE49-F238E27FC236}">
                <a16:creationId xmlns:a16="http://schemas.microsoft.com/office/drawing/2014/main" id="{D59DE4C2-05A2-462D-B991-8D27166D4BD9}"/>
              </a:ext>
            </a:extLst>
          </p:cNvPr>
          <p:cNvPicPr>
            <a:picLocks noChangeAspect="1"/>
          </p:cNvPicPr>
          <p:nvPr/>
        </p:nvPicPr>
        <p:blipFill>
          <a:blip r:embed="rId3"/>
          <a:stretch>
            <a:fillRect/>
          </a:stretch>
        </p:blipFill>
        <p:spPr>
          <a:xfrm>
            <a:off x="1676400" y="2286000"/>
            <a:ext cx="451304" cy="595563"/>
          </a:xfrm>
          <a:prstGeom prst="rect">
            <a:avLst/>
          </a:prstGeom>
        </p:spPr>
      </p:pic>
    </p:spTree>
    <p:extLst>
      <p:ext uri="{BB962C8B-B14F-4D97-AF65-F5344CB8AC3E}">
        <p14:creationId xmlns:p14="http://schemas.microsoft.com/office/powerpoint/2010/main" val="3428172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42F00-EA00-4C4F-A2AE-5FD0C8C0C74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2EDBFB0-F674-402F-B357-8D86948CCFEB}"/>
              </a:ext>
            </a:extLst>
          </p:cNvPr>
          <p:cNvSpPr>
            <a:spLocks noGrp="1"/>
          </p:cNvSpPr>
          <p:nvPr>
            <p:ph idx="1"/>
          </p:nvPr>
        </p:nvSpPr>
        <p:spPr/>
        <p:txBody>
          <a:bodyPr/>
          <a:lstStyle/>
          <a:p>
            <a:r>
              <a:rPr lang="zh-CN" altLang="en-US">
                <a:solidFill>
                  <a:srgbClr val="FF0000"/>
                </a:solidFill>
              </a:rPr>
              <a:t>两类常用连接：</a:t>
            </a:r>
            <a:endParaRPr lang="en-US" altLang="zh-CN">
              <a:solidFill>
                <a:srgbClr val="FF0000"/>
              </a:solidFill>
            </a:endParaRPr>
          </a:p>
          <a:p>
            <a:pPr lvl="1"/>
            <a:r>
              <a:rPr lang="zh-CN" altLang="en-US"/>
              <a:t>等值连接</a:t>
            </a:r>
            <a:r>
              <a:rPr lang="en-US" altLang="zh-CN">
                <a:solidFill>
                  <a:srgbClr val="FF0000"/>
                </a:solidFill>
              </a:rPr>
              <a:t>(Equijoin)</a:t>
            </a:r>
          </a:p>
          <a:p>
            <a:pPr lvl="2"/>
            <a:r>
              <a:rPr lang="en-US" altLang="zh-CN">
                <a:cs typeface="Times New Roman" pitchFamily="18" charset="0"/>
              </a:rPr>
              <a:t>θ</a:t>
            </a:r>
            <a:r>
              <a:rPr lang="zh-CN" altLang="en-US">
                <a:cs typeface="Times New Roman" pitchFamily="18" charset="0"/>
              </a:rPr>
              <a:t>为“＝”的连接运算称为等值连接 </a:t>
            </a:r>
          </a:p>
          <a:p>
            <a:pPr lvl="1"/>
            <a:endParaRPr lang="en-US" altLang="zh-CN"/>
          </a:p>
          <a:p>
            <a:pPr lvl="1"/>
            <a:endParaRPr lang="en-US" altLang="zh-CN"/>
          </a:p>
          <a:p>
            <a:pPr lvl="1"/>
            <a:r>
              <a:rPr lang="zh-CN" altLang="en-US"/>
              <a:t>自然连接</a:t>
            </a:r>
            <a:r>
              <a:rPr lang="en-US" altLang="zh-CN">
                <a:solidFill>
                  <a:srgbClr val="FF0000"/>
                </a:solidFill>
              </a:rPr>
              <a:t>(Natural join)</a:t>
            </a:r>
          </a:p>
          <a:p>
            <a:pPr lvl="2"/>
            <a:r>
              <a:rPr lang="zh-CN" altLang="en-US"/>
              <a:t>一种特殊的等值连接</a:t>
            </a:r>
          </a:p>
          <a:p>
            <a:pPr lvl="2"/>
            <a:r>
              <a:rPr lang="zh-CN" altLang="en-US"/>
              <a:t>两个关系中进行比较的分量必须是相同的属性组</a:t>
            </a:r>
            <a:r>
              <a:rPr lang="en-US" altLang="zh-CN"/>
              <a:t>,</a:t>
            </a:r>
            <a:r>
              <a:rPr lang="zh-CN" altLang="en-US"/>
              <a:t>在结果中把重复的属性列去掉</a:t>
            </a:r>
          </a:p>
        </p:txBody>
      </p:sp>
      <p:sp>
        <p:nvSpPr>
          <p:cNvPr id="4" name="灯片编号占位符 3">
            <a:extLst>
              <a:ext uri="{FF2B5EF4-FFF2-40B4-BE49-F238E27FC236}">
                <a16:creationId xmlns:a16="http://schemas.microsoft.com/office/drawing/2014/main" id="{FFE46478-3698-4E7F-977A-5C744318B2EF}"/>
              </a:ext>
            </a:extLst>
          </p:cNvPr>
          <p:cNvSpPr>
            <a:spLocks noGrp="1"/>
          </p:cNvSpPr>
          <p:nvPr>
            <p:ph type="sldNum" sz="quarter" idx="12"/>
          </p:nvPr>
        </p:nvSpPr>
        <p:spPr/>
        <p:txBody>
          <a:bodyPr/>
          <a:lstStyle/>
          <a:p>
            <a:fld id="{E63F6D5D-9733-4D44-9C56-AEFEDD5A4BA7}" type="slidenum">
              <a:rPr lang="en-US" smtClean="0"/>
              <a:pPr/>
              <a:t>56</a:t>
            </a:fld>
            <a:endParaRPr lang="en-US" dirty="0"/>
          </a:p>
        </p:txBody>
      </p:sp>
      <p:pic>
        <p:nvPicPr>
          <p:cNvPr id="5" name="Picture 2">
            <a:extLst>
              <a:ext uri="{FF2B5EF4-FFF2-40B4-BE49-F238E27FC236}">
                <a16:creationId xmlns:a16="http://schemas.microsoft.com/office/drawing/2014/main" id="{326A4D0A-C123-44B7-A2AD-E86F34436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842" y="2667000"/>
            <a:ext cx="6629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a:extLst>
              <a:ext uri="{FF2B5EF4-FFF2-40B4-BE49-F238E27FC236}">
                <a16:creationId xmlns:a16="http://schemas.microsoft.com/office/drawing/2014/main" id="{964E6B55-9AA8-4D69-85E2-9CCCA8022B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2087" y="4874759"/>
            <a:ext cx="6795459" cy="57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23777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150B83-7C2D-40E9-95F7-944B6E839FC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0E1512C-E6E8-4C3B-A26D-951D23E71942}"/>
              </a:ext>
            </a:extLst>
          </p:cNvPr>
          <p:cNvSpPr>
            <a:spLocks noGrp="1"/>
          </p:cNvSpPr>
          <p:nvPr>
            <p:ph idx="1"/>
          </p:nvPr>
        </p:nvSpPr>
        <p:spPr/>
        <p:txBody>
          <a:bodyPr/>
          <a:lstStyle/>
          <a:p>
            <a:r>
              <a:rPr lang="zh-CN" altLang="en-US">
                <a:solidFill>
                  <a:srgbClr val="FF0000"/>
                </a:solidFill>
              </a:rPr>
              <a:t>连接示例：</a:t>
            </a:r>
            <a:endParaRPr lang="en-US" altLang="zh-CN">
              <a:solidFill>
                <a:srgbClr val="FF0000"/>
              </a:solidFill>
            </a:endParaRPr>
          </a:p>
          <a:p>
            <a:pPr lvl="1"/>
            <a:endParaRPr lang="zh-CN" altLang="en-US"/>
          </a:p>
        </p:txBody>
      </p:sp>
      <p:sp>
        <p:nvSpPr>
          <p:cNvPr id="4" name="灯片编号占位符 3">
            <a:extLst>
              <a:ext uri="{FF2B5EF4-FFF2-40B4-BE49-F238E27FC236}">
                <a16:creationId xmlns:a16="http://schemas.microsoft.com/office/drawing/2014/main" id="{B3D6655A-3B43-4164-BAFB-B05A645BD219}"/>
              </a:ext>
            </a:extLst>
          </p:cNvPr>
          <p:cNvSpPr>
            <a:spLocks noGrp="1"/>
          </p:cNvSpPr>
          <p:nvPr>
            <p:ph type="sldNum" sz="quarter" idx="12"/>
          </p:nvPr>
        </p:nvSpPr>
        <p:spPr/>
        <p:txBody>
          <a:bodyPr/>
          <a:lstStyle/>
          <a:p>
            <a:fld id="{E63F6D5D-9733-4D44-9C56-AEFEDD5A4BA7}" type="slidenum">
              <a:rPr lang="en-US" smtClean="0"/>
              <a:pPr/>
              <a:t>57</a:t>
            </a:fld>
            <a:endParaRPr lang="en-US" dirty="0"/>
          </a:p>
        </p:txBody>
      </p:sp>
      <p:pic>
        <p:nvPicPr>
          <p:cNvPr id="5" name="Picture 6">
            <a:extLst>
              <a:ext uri="{FF2B5EF4-FFF2-40B4-BE49-F238E27FC236}">
                <a16:creationId xmlns:a16="http://schemas.microsoft.com/office/drawing/2014/main" id="{07ED790A-D1F7-4756-80FB-F36F1FE45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0512" y="1134413"/>
            <a:ext cx="2335982" cy="239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715A8040-DD96-4051-99B9-CD9CB2240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137467"/>
            <a:ext cx="1828800" cy="229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a:extLst>
              <a:ext uri="{FF2B5EF4-FFF2-40B4-BE49-F238E27FC236}">
                <a16:creationId xmlns:a16="http://schemas.microsoft.com/office/drawing/2014/main" id="{990F8C4B-E902-40B7-9CE2-E381886FFD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095" y="3459784"/>
            <a:ext cx="3810000" cy="2762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extLst>
              <a:ext uri="{FF2B5EF4-FFF2-40B4-BE49-F238E27FC236}">
                <a16:creationId xmlns:a16="http://schemas.microsoft.com/office/drawing/2014/main" id="{E296854A-A2D4-4745-A826-461F426015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1787" y="3601036"/>
            <a:ext cx="3501407" cy="2481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a:extLst>
              <a:ext uri="{FF2B5EF4-FFF2-40B4-BE49-F238E27FC236}">
                <a16:creationId xmlns:a16="http://schemas.microsoft.com/office/drawing/2014/main" id="{747C9375-B67A-40F0-88F4-93780B99C2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3399" y="3595521"/>
            <a:ext cx="3146607" cy="2481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20914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A8BAF-B6C4-4370-A429-0D4672C6F6A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6B775B7-C70F-494A-BF7C-7298509CE9C9}"/>
              </a:ext>
            </a:extLst>
          </p:cNvPr>
          <p:cNvSpPr>
            <a:spLocks noGrp="1"/>
          </p:cNvSpPr>
          <p:nvPr>
            <p:ph idx="1"/>
          </p:nvPr>
        </p:nvSpPr>
        <p:spPr/>
        <p:txBody>
          <a:bodyPr>
            <a:normAutofit/>
          </a:bodyPr>
          <a:lstStyle/>
          <a:p>
            <a:r>
              <a:rPr lang="zh-CN" altLang="en-US">
                <a:solidFill>
                  <a:srgbClr val="FF0000"/>
                </a:solidFill>
              </a:rPr>
              <a:t>悬浮元组 </a:t>
            </a:r>
            <a:r>
              <a:rPr lang="en-US" altLang="zh-CN">
                <a:solidFill>
                  <a:srgbClr val="FF0000"/>
                </a:solidFill>
              </a:rPr>
              <a:t>(Dangling tuple)</a:t>
            </a:r>
          </a:p>
          <a:p>
            <a:pPr lvl="1"/>
            <a:r>
              <a:rPr lang="zh-CN" altLang="en-US" sz="2000"/>
              <a:t>两个关系</a:t>
            </a:r>
            <a:r>
              <a:rPr lang="en-US" altLang="zh-CN" sz="2000"/>
              <a:t>R </a:t>
            </a:r>
            <a:r>
              <a:rPr lang="zh-CN" altLang="en-US" sz="2000"/>
              <a:t>和</a:t>
            </a:r>
            <a:r>
              <a:rPr lang="en-US" altLang="zh-CN" sz="2000"/>
              <a:t>S</a:t>
            </a:r>
            <a:r>
              <a:rPr lang="zh-CN" altLang="en-US" sz="2000"/>
              <a:t>在做自然连接时，关系</a:t>
            </a:r>
            <a:r>
              <a:rPr lang="en-US" altLang="zh-CN" sz="2000"/>
              <a:t>R</a:t>
            </a:r>
            <a:r>
              <a:rPr lang="zh-CN" altLang="en-US" sz="2000"/>
              <a:t>中某些元组有可能在</a:t>
            </a:r>
            <a:r>
              <a:rPr lang="en-US" altLang="zh-CN" sz="2000"/>
              <a:t>S</a:t>
            </a:r>
            <a:r>
              <a:rPr lang="zh-CN" altLang="en-US" sz="2000"/>
              <a:t>中不存在公共属性上值相等的元组，从而造成</a:t>
            </a:r>
            <a:r>
              <a:rPr lang="en-US" altLang="zh-CN" sz="2000"/>
              <a:t>R</a:t>
            </a:r>
            <a:r>
              <a:rPr lang="zh-CN" altLang="en-US" sz="2000"/>
              <a:t>中这些元组在操作时被舍弃了，这些被舍弃的元组称为</a:t>
            </a:r>
            <a:r>
              <a:rPr lang="zh-CN" altLang="en-US" sz="2000">
                <a:solidFill>
                  <a:srgbClr val="FF0000"/>
                </a:solidFill>
              </a:rPr>
              <a:t>悬浮元组</a:t>
            </a:r>
          </a:p>
          <a:p>
            <a:pPr lvl="0">
              <a:lnSpc>
                <a:spcPct val="120000"/>
              </a:lnSpc>
            </a:pPr>
            <a:r>
              <a:rPr lang="zh-CN" altLang="en-US">
                <a:solidFill>
                  <a:srgbClr val="FF0000"/>
                </a:solidFill>
              </a:rPr>
              <a:t>外连接</a:t>
            </a:r>
            <a:r>
              <a:rPr lang="en-US" altLang="zh-CN">
                <a:solidFill>
                  <a:srgbClr val="FF0000"/>
                </a:solidFill>
              </a:rPr>
              <a:t>(</a:t>
            </a:r>
            <a:r>
              <a:rPr lang="en-US" altLang="zh-CN">
                <a:solidFill>
                  <a:srgbClr val="0000FF"/>
                </a:solidFill>
                <a:latin typeface="+mn-lt"/>
              </a:rPr>
              <a:t>⟗</a:t>
            </a:r>
            <a:r>
              <a:rPr lang="zh-CN" altLang="en-US">
                <a:solidFill>
                  <a:srgbClr val="FF0000"/>
                </a:solidFill>
              </a:rPr>
              <a:t>，</a:t>
            </a:r>
            <a:r>
              <a:rPr lang="en-US" altLang="zh-CN">
                <a:solidFill>
                  <a:srgbClr val="FF0000"/>
                </a:solidFill>
              </a:rPr>
              <a:t>Outer join</a:t>
            </a:r>
            <a:r>
              <a:rPr lang="zh-CN" altLang="en-US">
                <a:solidFill>
                  <a:srgbClr val="FF0000"/>
                </a:solidFill>
              </a:rPr>
              <a:t>，</a:t>
            </a:r>
            <a:r>
              <a:rPr lang="en-US" altLang="zh-CN">
                <a:solidFill>
                  <a:srgbClr val="FF0000"/>
                </a:solidFill>
              </a:rPr>
              <a:t>Full outer join</a:t>
            </a:r>
            <a:r>
              <a:rPr lang="zh-CN" altLang="en-US">
                <a:solidFill>
                  <a:srgbClr val="FF0000"/>
                </a:solidFill>
              </a:rPr>
              <a:t>全外连接</a:t>
            </a:r>
            <a:r>
              <a:rPr lang="en-US" altLang="zh-CN">
                <a:solidFill>
                  <a:srgbClr val="FF0000"/>
                </a:solidFill>
              </a:rPr>
              <a:t>)</a:t>
            </a:r>
          </a:p>
          <a:p>
            <a:pPr lvl="1"/>
            <a:r>
              <a:rPr lang="zh-CN" altLang="zh-CN" sz="2000"/>
              <a:t>如果把悬浮元组也保存在结果关系中，而在其他属性上填空值</a:t>
            </a:r>
            <a:r>
              <a:rPr lang="en-US" altLang="zh-CN" sz="2000"/>
              <a:t>(Null Value)</a:t>
            </a:r>
            <a:r>
              <a:rPr lang="zh-CN" altLang="en-US" sz="2000"/>
              <a:t>，就叫做外连接，是左外连接与右外连接的并集</a:t>
            </a:r>
            <a:endParaRPr lang="en-US" altLang="zh-CN" sz="2000"/>
          </a:p>
          <a:p>
            <a:pPr lvl="0">
              <a:lnSpc>
                <a:spcPct val="120000"/>
              </a:lnSpc>
            </a:pPr>
            <a:r>
              <a:rPr lang="zh-CN" altLang="en-US">
                <a:solidFill>
                  <a:srgbClr val="FF0000"/>
                </a:solidFill>
              </a:rPr>
              <a:t>左外连接</a:t>
            </a:r>
            <a:r>
              <a:rPr lang="en-US" altLang="zh-CN">
                <a:solidFill>
                  <a:srgbClr val="FF0000"/>
                </a:solidFill>
              </a:rPr>
              <a:t>(</a:t>
            </a:r>
            <a:r>
              <a:rPr lang="en-US" altLang="zh-CN">
                <a:solidFill>
                  <a:srgbClr val="0000FF"/>
                </a:solidFill>
                <a:latin typeface="+mj-lt"/>
              </a:rPr>
              <a:t>⟕</a:t>
            </a:r>
            <a:r>
              <a:rPr lang="zh-CN" altLang="en-US">
                <a:solidFill>
                  <a:srgbClr val="FF0000"/>
                </a:solidFill>
              </a:rPr>
              <a:t>，</a:t>
            </a:r>
            <a:r>
              <a:rPr lang="en-US" altLang="zh-CN">
                <a:solidFill>
                  <a:srgbClr val="FF0000"/>
                </a:solidFill>
              </a:rPr>
              <a:t>Left outer join</a:t>
            </a:r>
            <a:r>
              <a:rPr lang="zh-CN" altLang="en-US">
                <a:solidFill>
                  <a:srgbClr val="FF0000"/>
                </a:solidFill>
              </a:rPr>
              <a:t>，</a:t>
            </a:r>
            <a:r>
              <a:rPr lang="en-US" altLang="zh-CN">
                <a:solidFill>
                  <a:srgbClr val="FF0000"/>
                </a:solidFill>
              </a:rPr>
              <a:t>Left join)</a:t>
            </a:r>
          </a:p>
          <a:p>
            <a:pPr lvl="1">
              <a:lnSpc>
                <a:spcPct val="120000"/>
              </a:lnSpc>
            </a:pPr>
            <a:r>
              <a:rPr lang="zh-CN" altLang="zh-CN" sz="2000">
                <a:solidFill>
                  <a:prstClr val="black"/>
                </a:solidFill>
              </a:rPr>
              <a:t>只保留左边关系</a:t>
            </a:r>
            <a:r>
              <a:rPr lang="en-US" altLang="zh-CN" sz="2000" i="1">
                <a:solidFill>
                  <a:prstClr val="black"/>
                </a:solidFill>
              </a:rPr>
              <a:t>R </a:t>
            </a:r>
            <a:r>
              <a:rPr lang="zh-CN" altLang="zh-CN" sz="2000">
                <a:solidFill>
                  <a:prstClr val="black"/>
                </a:solidFill>
              </a:rPr>
              <a:t>中的悬浮元组</a:t>
            </a:r>
            <a:r>
              <a:rPr lang="zh-CN" altLang="en-US" sz="2000">
                <a:solidFill>
                  <a:prstClr val="black"/>
                </a:solidFill>
              </a:rPr>
              <a:t>就叫做左外连接</a:t>
            </a:r>
            <a:endParaRPr lang="zh-CN" altLang="en-US" sz="2000">
              <a:solidFill>
                <a:srgbClr val="0000FF"/>
              </a:solidFill>
            </a:endParaRPr>
          </a:p>
          <a:p>
            <a:pPr>
              <a:lnSpc>
                <a:spcPct val="120000"/>
              </a:lnSpc>
            </a:pPr>
            <a:r>
              <a:rPr lang="zh-CN" altLang="en-US">
                <a:solidFill>
                  <a:srgbClr val="FF0000"/>
                </a:solidFill>
              </a:rPr>
              <a:t>右外连接</a:t>
            </a:r>
            <a:r>
              <a:rPr lang="en-US" altLang="zh-CN">
                <a:solidFill>
                  <a:srgbClr val="FF0000"/>
                </a:solidFill>
              </a:rPr>
              <a:t>(</a:t>
            </a:r>
            <a:r>
              <a:rPr lang="en-US" altLang="zh-CN">
                <a:solidFill>
                  <a:srgbClr val="0000FF"/>
                </a:solidFill>
                <a:latin typeface="+mj-lt"/>
              </a:rPr>
              <a:t>⟖</a:t>
            </a:r>
            <a:r>
              <a:rPr lang="zh-CN" altLang="en-US">
                <a:solidFill>
                  <a:srgbClr val="FF0000"/>
                </a:solidFill>
              </a:rPr>
              <a:t>，</a:t>
            </a:r>
            <a:r>
              <a:rPr lang="en-US" altLang="zh-CN">
                <a:solidFill>
                  <a:srgbClr val="FF0000"/>
                </a:solidFill>
              </a:rPr>
              <a:t>Right outer join</a:t>
            </a:r>
            <a:r>
              <a:rPr lang="zh-CN" altLang="en-US">
                <a:solidFill>
                  <a:srgbClr val="FF0000"/>
                </a:solidFill>
              </a:rPr>
              <a:t>，</a:t>
            </a:r>
            <a:r>
              <a:rPr lang="en-US" altLang="zh-CN">
                <a:solidFill>
                  <a:srgbClr val="FF0000"/>
                </a:solidFill>
              </a:rPr>
              <a:t>Right join)</a:t>
            </a:r>
          </a:p>
          <a:p>
            <a:pPr lvl="1">
              <a:lnSpc>
                <a:spcPct val="120000"/>
              </a:lnSpc>
            </a:pPr>
            <a:r>
              <a:rPr lang="zh-CN" altLang="zh-CN" sz="2000"/>
              <a:t>只保留</a:t>
            </a:r>
            <a:r>
              <a:rPr lang="zh-CN" altLang="en-US" sz="2000"/>
              <a:t>右</a:t>
            </a:r>
            <a:r>
              <a:rPr lang="zh-CN" altLang="zh-CN" sz="2000"/>
              <a:t>边关系</a:t>
            </a:r>
            <a:r>
              <a:rPr lang="en-US" altLang="zh-CN" sz="2000" i="1"/>
              <a:t>R </a:t>
            </a:r>
            <a:r>
              <a:rPr lang="zh-CN" altLang="zh-CN" sz="2000"/>
              <a:t>中的悬浮元组</a:t>
            </a:r>
            <a:r>
              <a:rPr lang="zh-CN" altLang="en-US" sz="2000"/>
              <a:t>就叫做左外连接</a:t>
            </a:r>
            <a:endParaRPr lang="zh-CN" altLang="en-US" sz="2000">
              <a:solidFill>
                <a:srgbClr val="0000FF"/>
              </a:solidFill>
            </a:endParaRPr>
          </a:p>
        </p:txBody>
      </p:sp>
      <p:sp>
        <p:nvSpPr>
          <p:cNvPr id="4" name="灯片编号占位符 3">
            <a:extLst>
              <a:ext uri="{FF2B5EF4-FFF2-40B4-BE49-F238E27FC236}">
                <a16:creationId xmlns:a16="http://schemas.microsoft.com/office/drawing/2014/main" id="{380CD29D-BABC-4F8F-BABF-2FA64C940C24}"/>
              </a:ext>
            </a:extLst>
          </p:cNvPr>
          <p:cNvSpPr>
            <a:spLocks noGrp="1"/>
          </p:cNvSpPr>
          <p:nvPr>
            <p:ph type="sldNum" sz="quarter" idx="12"/>
          </p:nvPr>
        </p:nvSpPr>
        <p:spPr/>
        <p:txBody>
          <a:bodyPr/>
          <a:lstStyle/>
          <a:p>
            <a:fld id="{E63F6D5D-9733-4D44-9C56-AEFEDD5A4BA7}" type="slidenum">
              <a:rPr lang="en-US" smtClean="0"/>
              <a:pPr/>
              <a:t>58</a:t>
            </a:fld>
            <a:endParaRPr lang="en-US" dirty="0"/>
          </a:p>
        </p:txBody>
      </p:sp>
    </p:spTree>
    <p:extLst>
      <p:ext uri="{BB962C8B-B14F-4D97-AF65-F5344CB8AC3E}">
        <p14:creationId xmlns:p14="http://schemas.microsoft.com/office/powerpoint/2010/main" val="2365789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zh-CN" altLang="en-US" b="1" dirty="0">
                <a:solidFill>
                  <a:srgbClr val="FF0000"/>
                </a:solidFill>
              </a:rPr>
              <a:t>关系</a:t>
            </a:r>
            <a:r>
              <a:rPr lang="en-US" altLang="zh-CN" b="1" dirty="0">
                <a:solidFill>
                  <a:srgbClr val="FF0000"/>
                </a:solidFill>
              </a:rPr>
              <a:t>(Relation)</a:t>
            </a:r>
          </a:p>
          <a:p>
            <a:pPr>
              <a:lnSpc>
                <a:spcPct val="100000"/>
              </a:lnSpc>
            </a:pPr>
            <a:r>
              <a:rPr lang="zh-CN" altLang="en-US" b="1" dirty="0">
                <a:solidFill>
                  <a:schemeClr val="bg2">
                    <a:lumMod val="90000"/>
                  </a:schemeClr>
                </a:solidFill>
              </a:rPr>
              <a:t>关系模式</a:t>
            </a:r>
            <a:r>
              <a:rPr lang="en-US" altLang="zh-CN" b="1" dirty="0">
                <a:solidFill>
                  <a:schemeClr val="bg2">
                    <a:lumMod val="90000"/>
                  </a:schemeClr>
                </a:solidFill>
              </a:rPr>
              <a:t>(Relation Schema)</a:t>
            </a:r>
          </a:p>
          <a:p>
            <a:pPr>
              <a:lnSpc>
                <a:spcPct val="100000"/>
              </a:lnSpc>
            </a:pPr>
            <a:r>
              <a:rPr lang="zh-CN" altLang="en-US" b="1" dirty="0">
                <a:solidFill>
                  <a:schemeClr val="bg2">
                    <a:lumMod val="90000"/>
                  </a:schemeClr>
                </a:solidFill>
              </a:rPr>
              <a:t>关系数据库</a:t>
            </a:r>
            <a:r>
              <a:rPr lang="en-US" altLang="zh-CN" b="1" dirty="0">
                <a:solidFill>
                  <a:schemeClr val="bg2">
                    <a:lumMod val="90000"/>
                  </a:schemeClr>
                </a:solidFill>
              </a:rPr>
              <a:t>(Relational Database)</a:t>
            </a:r>
          </a:p>
          <a:p>
            <a:pPr>
              <a:lnSpc>
                <a:spcPct val="100000"/>
              </a:lnSpc>
            </a:pPr>
            <a:r>
              <a:rPr lang="zh-CN" altLang="en-US" b="1" dirty="0">
                <a:solidFill>
                  <a:schemeClr val="bg2">
                    <a:lumMod val="90000"/>
                  </a:schemeClr>
                </a:solidFill>
              </a:rPr>
              <a:t>关系模型的存储结构</a:t>
            </a:r>
            <a:r>
              <a:rPr lang="en-US" altLang="zh-CN" b="1" dirty="0">
                <a:solidFill>
                  <a:schemeClr val="bg2">
                    <a:lumMod val="90000"/>
                  </a:schemeClr>
                </a:solidFill>
              </a:rPr>
              <a:t>(Relational Model Storage)</a:t>
            </a:r>
            <a:endParaRPr lang="zh-CN" altLang="en-US" b="1" dirty="0">
              <a:solidFill>
                <a:schemeClr val="bg2">
                  <a:lumMod val="90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5</a:t>
            </a:fld>
            <a:endParaRPr lang="en-US" dirty="0"/>
          </a:p>
        </p:txBody>
      </p:sp>
      <p:sp>
        <p:nvSpPr>
          <p:cNvPr id="5" name="标题 4"/>
          <p:cNvSpPr>
            <a:spLocks noGrp="1"/>
          </p:cNvSpPr>
          <p:nvPr>
            <p:ph type="title"/>
          </p:nvPr>
        </p:nvSpPr>
        <p:spPr>
          <a:solidFill>
            <a:srgbClr val="000078">
              <a:alpha val="69804"/>
            </a:srgbClr>
          </a:solidFill>
        </p:spPr>
        <p:txBody>
          <a:bodyPr/>
          <a:lstStyle/>
          <a:p>
            <a:r>
              <a:rPr lang="zh-CN" altLang="en-US" dirty="0"/>
              <a:t>关系数据结构及形式化定义</a:t>
            </a:r>
          </a:p>
        </p:txBody>
      </p:sp>
    </p:spTree>
    <p:extLst>
      <p:ext uri="{BB962C8B-B14F-4D97-AF65-F5344CB8AC3E}">
        <p14:creationId xmlns:p14="http://schemas.microsoft.com/office/powerpoint/2010/main" val="25823910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D42BA-F47B-438E-BFB4-165B9CDCA9C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D449DD0-5BFA-49E6-82EF-04F0E79687B3}"/>
              </a:ext>
            </a:extLst>
          </p:cNvPr>
          <p:cNvSpPr>
            <a:spLocks noGrp="1"/>
          </p:cNvSpPr>
          <p:nvPr>
            <p:ph idx="1"/>
          </p:nvPr>
        </p:nvSpPr>
        <p:spPr/>
        <p:txBody>
          <a:bodyPr/>
          <a:lstStyle/>
          <a:p>
            <a:r>
              <a:rPr lang="zh-CN" altLang="en-US">
                <a:solidFill>
                  <a:srgbClr val="FF0000"/>
                </a:solidFill>
              </a:rPr>
              <a:t>外连接示例：</a:t>
            </a:r>
          </a:p>
        </p:txBody>
      </p:sp>
      <p:sp>
        <p:nvSpPr>
          <p:cNvPr id="4" name="灯片编号占位符 3">
            <a:extLst>
              <a:ext uri="{FF2B5EF4-FFF2-40B4-BE49-F238E27FC236}">
                <a16:creationId xmlns:a16="http://schemas.microsoft.com/office/drawing/2014/main" id="{4BC4738C-7467-47A3-A402-7E31C3AC778A}"/>
              </a:ext>
            </a:extLst>
          </p:cNvPr>
          <p:cNvSpPr>
            <a:spLocks noGrp="1"/>
          </p:cNvSpPr>
          <p:nvPr>
            <p:ph type="sldNum" sz="quarter" idx="12"/>
          </p:nvPr>
        </p:nvSpPr>
        <p:spPr/>
        <p:txBody>
          <a:bodyPr/>
          <a:lstStyle/>
          <a:p>
            <a:fld id="{E63F6D5D-9733-4D44-9C56-AEFEDD5A4BA7}" type="slidenum">
              <a:rPr lang="en-US" smtClean="0"/>
              <a:pPr/>
              <a:t>59</a:t>
            </a:fld>
            <a:endParaRPr lang="en-US" dirty="0"/>
          </a:p>
        </p:txBody>
      </p:sp>
      <p:graphicFrame>
        <p:nvGraphicFramePr>
          <p:cNvPr id="5" name="Object 5">
            <a:extLst>
              <a:ext uri="{FF2B5EF4-FFF2-40B4-BE49-F238E27FC236}">
                <a16:creationId xmlns:a16="http://schemas.microsoft.com/office/drawing/2014/main" id="{607424EC-5A4F-40E2-97A5-52711D239DD7}"/>
              </a:ext>
            </a:extLst>
          </p:cNvPr>
          <p:cNvGraphicFramePr>
            <a:graphicFrameLocks noChangeAspect="1"/>
          </p:cNvGraphicFramePr>
          <p:nvPr>
            <p:extLst>
              <p:ext uri="{D42A27DB-BD31-4B8C-83A1-F6EECF244321}">
                <p14:modId xmlns:p14="http://schemas.microsoft.com/office/powerpoint/2010/main" val="1990617303"/>
              </p:ext>
            </p:extLst>
          </p:nvPr>
        </p:nvGraphicFramePr>
        <p:xfrm>
          <a:off x="8057003" y="1861755"/>
          <a:ext cx="3395812" cy="2963931"/>
        </p:xfrm>
        <a:graphic>
          <a:graphicData uri="http://schemas.openxmlformats.org/presentationml/2006/ole">
            <mc:AlternateContent xmlns:mc="http://schemas.openxmlformats.org/markup-compatibility/2006">
              <mc:Choice xmlns:v="urn:schemas-microsoft-com:vml" Requires="v">
                <p:oleObj spid="_x0000_s11324" name="Image" r:id="rId3" imgW="12419048" imgH="13701587" progId="Photoshop.Image.7">
                  <p:embed/>
                </p:oleObj>
              </mc:Choice>
              <mc:Fallback>
                <p:oleObj name="Image" r:id="rId3" imgW="12419048" imgH="13701587" progId="Photoshop.Image.7">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7003" y="1861755"/>
                        <a:ext cx="3395812" cy="2963931"/>
                      </a:xfrm>
                      <a:prstGeom prst="rect">
                        <a:avLst/>
                      </a:prstGeom>
                      <a:noFill/>
                      <a:ln>
                        <a:noFill/>
                      </a:ln>
                      <a:effectLst/>
                    </p:spPr>
                  </p:pic>
                </p:oleObj>
              </mc:Fallback>
            </mc:AlternateContent>
          </a:graphicData>
        </a:graphic>
      </p:graphicFrame>
      <p:pic>
        <p:nvPicPr>
          <p:cNvPr id="6" name="Picture 9">
            <a:extLst>
              <a:ext uri="{FF2B5EF4-FFF2-40B4-BE49-F238E27FC236}">
                <a16:creationId xmlns:a16="http://schemas.microsoft.com/office/drawing/2014/main" id="{D508AC4E-2A19-41B3-A432-EB4F40A881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4597" y="2209800"/>
            <a:ext cx="6732140" cy="2793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0AF1B3D4-960C-495C-ADD7-478A063FC928}"/>
              </a:ext>
            </a:extLst>
          </p:cNvPr>
          <p:cNvSpPr txBox="1"/>
          <p:nvPr/>
        </p:nvSpPr>
        <p:spPr>
          <a:xfrm>
            <a:off x="9228837" y="5003172"/>
            <a:ext cx="1219200" cy="523220"/>
          </a:xfrm>
          <a:prstGeom prst="rect">
            <a:avLst/>
          </a:prstGeom>
          <a:noFill/>
        </p:spPr>
        <p:txBody>
          <a:bodyPr wrap="square" rtlCol="0">
            <a:spAutoFit/>
          </a:bodyPr>
          <a:lstStyle/>
          <a:p>
            <a:r>
              <a:rPr lang="en-US" altLang="zh-CN" sz="2800" dirty="0">
                <a:solidFill>
                  <a:srgbClr val="FF0000"/>
                </a:solidFill>
              </a:rPr>
              <a:t>R </a:t>
            </a:r>
            <a:r>
              <a:rPr lang="en-US" altLang="zh-CN" sz="2800" dirty="0">
                <a:solidFill>
                  <a:srgbClr val="FF0000"/>
                </a:solidFill>
                <a:latin typeface="等线" panose="02010600030101010101" pitchFamily="2" charset="-122"/>
                <a:ea typeface="等线" panose="02010600030101010101" pitchFamily="2" charset="-122"/>
              </a:rPr>
              <a:t>⟗ </a:t>
            </a:r>
            <a:r>
              <a:rPr lang="en-US" altLang="zh-CN" sz="2800" dirty="0">
                <a:solidFill>
                  <a:srgbClr val="FF0000"/>
                </a:solidFill>
              </a:rPr>
              <a:t>S</a:t>
            </a:r>
            <a:endParaRPr lang="zh-CN" altLang="en-US" sz="2800" dirty="0">
              <a:solidFill>
                <a:srgbClr val="FF0000"/>
              </a:solidFill>
            </a:endParaRPr>
          </a:p>
        </p:txBody>
      </p:sp>
      <p:sp>
        <p:nvSpPr>
          <p:cNvPr id="8" name="文本框 7">
            <a:extLst>
              <a:ext uri="{FF2B5EF4-FFF2-40B4-BE49-F238E27FC236}">
                <a16:creationId xmlns:a16="http://schemas.microsoft.com/office/drawing/2014/main" id="{BCB7E35A-9766-4422-B395-DF621A302B73}"/>
              </a:ext>
            </a:extLst>
          </p:cNvPr>
          <p:cNvSpPr txBox="1"/>
          <p:nvPr/>
        </p:nvSpPr>
        <p:spPr>
          <a:xfrm>
            <a:off x="2286000" y="5080944"/>
            <a:ext cx="1219200" cy="523220"/>
          </a:xfrm>
          <a:prstGeom prst="rect">
            <a:avLst/>
          </a:prstGeom>
          <a:noFill/>
        </p:spPr>
        <p:txBody>
          <a:bodyPr wrap="square" rtlCol="0">
            <a:spAutoFit/>
          </a:bodyPr>
          <a:lstStyle/>
          <a:p>
            <a:r>
              <a:rPr lang="en-US" altLang="zh-CN" sz="2800" dirty="0">
                <a:solidFill>
                  <a:srgbClr val="FF0000"/>
                </a:solidFill>
              </a:rPr>
              <a:t>R </a:t>
            </a:r>
            <a:r>
              <a:rPr lang="en-US" altLang="zh-CN" sz="2800" dirty="0">
                <a:solidFill>
                  <a:srgbClr val="FF0000"/>
                </a:solidFill>
                <a:latin typeface="等线" panose="02010600030101010101" pitchFamily="2" charset="-122"/>
                <a:ea typeface="等线" panose="02010600030101010101" pitchFamily="2" charset="-122"/>
              </a:rPr>
              <a:t>⟕ </a:t>
            </a:r>
            <a:r>
              <a:rPr lang="en-US" altLang="zh-CN" sz="2800" dirty="0">
                <a:solidFill>
                  <a:srgbClr val="FF0000"/>
                </a:solidFill>
              </a:rPr>
              <a:t>S</a:t>
            </a:r>
            <a:endParaRPr lang="zh-CN" altLang="en-US" sz="2800" dirty="0">
              <a:solidFill>
                <a:srgbClr val="FF0000"/>
              </a:solidFill>
            </a:endParaRPr>
          </a:p>
        </p:txBody>
      </p:sp>
      <p:sp>
        <p:nvSpPr>
          <p:cNvPr id="9" name="文本框 8">
            <a:extLst>
              <a:ext uri="{FF2B5EF4-FFF2-40B4-BE49-F238E27FC236}">
                <a16:creationId xmlns:a16="http://schemas.microsoft.com/office/drawing/2014/main" id="{5B888107-2CED-4A33-A2F5-17AB3BA68866}"/>
              </a:ext>
            </a:extLst>
          </p:cNvPr>
          <p:cNvSpPr txBox="1"/>
          <p:nvPr/>
        </p:nvSpPr>
        <p:spPr>
          <a:xfrm>
            <a:off x="5867400" y="5003172"/>
            <a:ext cx="1219200" cy="523220"/>
          </a:xfrm>
          <a:prstGeom prst="rect">
            <a:avLst/>
          </a:prstGeom>
          <a:noFill/>
        </p:spPr>
        <p:txBody>
          <a:bodyPr wrap="square" rtlCol="0">
            <a:spAutoFit/>
          </a:bodyPr>
          <a:lstStyle/>
          <a:p>
            <a:r>
              <a:rPr lang="en-US" altLang="zh-CN" sz="2800" dirty="0">
                <a:solidFill>
                  <a:srgbClr val="FF0000"/>
                </a:solidFill>
              </a:rPr>
              <a:t>R </a:t>
            </a:r>
            <a:r>
              <a:rPr lang="en-US" altLang="zh-CN" sz="2800" dirty="0">
                <a:solidFill>
                  <a:srgbClr val="FF0000"/>
                </a:solidFill>
                <a:latin typeface="等线" panose="02010600030101010101" pitchFamily="2" charset="-122"/>
                <a:ea typeface="等线" panose="02010600030101010101" pitchFamily="2" charset="-122"/>
              </a:rPr>
              <a:t>⟖ </a:t>
            </a:r>
            <a:r>
              <a:rPr lang="en-US" altLang="zh-CN" sz="2800" dirty="0">
                <a:solidFill>
                  <a:srgbClr val="FF0000"/>
                </a:solidFill>
              </a:rPr>
              <a:t>S</a:t>
            </a:r>
            <a:endParaRPr lang="zh-CN" altLang="en-US" sz="2800" dirty="0">
              <a:solidFill>
                <a:srgbClr val="FF0000"/>
              </a:solidFill>
            </a:endParaRPr>
          </a:p>
        </p:txBody>
      </p:sp>
    </p:spTree>
    <p:extLst>
      <p:ext uri="{BB962C8B-B14F-4D97-AF65-F5344CB8AC3E}">
        <p14:creationId xmlns:p14="http://schemas.microsoft.com/office/powerpoint/2010/main" val="40653992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C932A-EDC6-4FF1-8425-4260099484C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D928883-1770-4979-927A-DD8051E1B783}"/>
              </a:ext>
            </a:extLst>
          </p:cNvPr>
          <p:cNvSpPr>
            <a:spLocks noGrp="1"/>
          </p:cNvSpPr>
          <p:nvPr>
            <p:ph idx="1"/>
          </p:nvPr>
        </p:nvSpPr>
        <p:spPr/>
        <p:txBody>
          <a:bodyPr/>
          <a:lstStyle/>
          <a:p>
            <a:r>
              <a:rPr lang="zh-CN" altLang="en-US">
                <a:solidFill>
                  <a:srgbClr val="FF0000"/>
                </a:solidFill>
              </a:rPr>
              <a:t>问题：连接用于何种场景？</a:t>
            </a:r>
          </a:p>
        </p:txBody>
      </p:sp>
      <p:sp>
        <p:nvSpPr>
          <p:cNvPr id="4" name="灯片编号占位符 3">
            <a:extLst>
              <a:ext uri="{FF2B5EF4-FFF2-40B4-BE49-F238E27FC236}">
                <a16:creationId xmlns:a16="http://schemas.microsoft.com/office/drawing/2014/main" id="{4823533B-9051-4069-A5DF-BDA3F95A3C65}"/>
              </a:ext>
            </a:extLst>
          </p:cNvPr>
          <p:cNvSpPr>
            <a:spLocks noGrp="1"/>
          </p:cNvSpPr>
          <p:nvPr>
            <p:ph type="sldNum" sz="quarter" idx="12"/>
          </p:nvPr>
        </p:nvSpPr>
        <p:spPr/>
        <p:txBody>
          <a:bodyPr/>
          <a:lstStyle/>
          <a:p>
            <a:fld id="{E63F6D5D-9733-4D44-9C56-AEFEDD5A4BA7}" type="slidenum">
              <a:rPr lang="en-US" smtClean="0"/>
              <a:pPr/>
              <a:t>60</a:t>
            </a:fld>
            <a:endParaRPr lang="en-US" dirty="0"/>
          </a:p>
        </p:txBody>
      </p:sp>
      <p:grpSp>
        <p:nvGrpSpPr>
          <p:cNvPr id="15" name="组合 14">
            <a:extLst>
              <a:ext uri="{FF2B5EF4-FFF2-40B4-BE49-F238E27FC236}">
                <a16:creationId xmlns:a16="http://schemas.microsoft.com/office/drawing/2014/main" id="{F5F2AA85-80A5-467F-8C77-95D9D9E23BA2}"/>
              </a:ext>
            </a:extLst>
          </p:cNvPr>
          <p:cNvGrpSpPr/>
          <p:nvPr/>
        </p:nvGrpSpPr>
        <p:grpSpPr>
          <a:xfrm>
            <a:off x="1438389" y="1845127"/>
            <a:ext cx="2475569" cy="4578259"/>
            <a:chOff x="1128792" y="1894389"/>
            <a:chExt cx="2475569" cy="4578259"/>
          </a:xfrm>
        </p:grpSpPr>
        <p:pic>
          <p:nvPicPr>
            <p:cNvPr id="5" name="Picture 75" descr="图片5">
              <a:extLst>
                <a:ext uri="{FF2B5EF4-FFF2-40B4-BE49-F238E27FC236}">
                  <a16:creationId xmlns:a16="http://schemas.microsoft.com/office/drawing/2014/main" id="{BA113008-3F52-40E4-A756-A2FA68C85B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8792" y="4753501"/>
              <a:ext cx="2475569" cy="171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6" descr="图片6">
              <a:extLst>
                <a:ext uri="{FF2B5EF4-FFF2-40B4-BE49-F238E27FC236}">
                  <a16:creationId xmlns:a16="http://schemas.microsoft.com/office/drawing/2014/main" id="{BFB1C36A-E0A7-4A57-940C-C9DA513C5C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8792" y="2304119"/>
              <a:ext cx="2475569" cy="183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7" descr="图片7">
              <a:extLst>
                <a:ext uri="{FF2B5EF4-FFF2-40B4-BE49-F238E27FC236}">
                  <a16:creationId xmlns:a16="http://schemas.microsoft.com/office/drawing/2014/main" id="{7FD9D8B9-8F99-4B6F-9EF6-68E95A87091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8792" y="1894389"/>
              <a:ext cx="2475569" cy="409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8" descr="图片8">
              <a:extLst>
                <a:ext uri="{FF2B5EF4-FFF2-40B4-BE49-F238E27FC236}">
                  <a16:creationId xmlns:a16="http://schemas.microsoft.com/office/drawing/2014/main" id="{26AA2111-54EE-41D3-A63C-137EF04CA2E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8792" y="4393137"/>
              <a:ext cx="2475569" cy="374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Rectangle 81">
            <a:extLst>
              <a:ext uri="{FF2B5EF4-FFF2-40B4-BE49-F238E27FC236}">
                <a16:creationId xmlns:a16="http://schemas.microsoft.com/office/drawing/2014/main" id="{72CC0FD5-F75E-4077-ACFC-11B10914C461}"/>
              </a:ext>
            </a:extLst>
          </p:cNvPr>
          <p:cNvSpPr>
            <a:spLocks noChangeArrowheads="1"/>
          </p:cNvSpPr>
          <p:nvPr/>
        </p:nvSpPr>
        <p:spPr bwMode="auto">
          <a:xfrm>
            <a:off x="4581301" y="2261950"/>
            <a:ext cx="6162899" cy="107721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600" b="1" dirty="0"/>
              <a:t>SELECT</a:t>
            </a:r>
            <a:r>
              <a:rPr lang="en-US" altLang="zh-CN" sz="1600" dirty="0"/>
              <a:t> *</a:t>
            </a:r>
          </a:p>
          <a:p>
            <a:pPr eaLnBrk="1" hangingPunct="1"/>
            <a:r>
              <a:rPr lang="en-US" altLang="zh-CN" sz="1600" b="1" dirty="0"/>
              <a:t>FROM</a:t>
            </a:r>
            <a:r>
              <a:rPr lang="en-US" altLang="zh-CN" sz="1600" dirty="0"/>
              <a:t> employee</a:t>
            </a:r>
          </a:p>
          <a:p>
            <a:pPr eaLnBrk="1" hangingPunct="1"/>
            <a:r>
              <a:rPr lang="en-US" altLang="zh-CN" sz="1600" dirty="0"/>
              <a:t>      </a:t>
            </a:r>
            <a:r>
              <a:rPr lang="en-US" altLang="zh-CN" sz="1600" b="1" dirty="0"/>
              <a:t>INNER</a:t>
            </a:r>
            <a:r>
              <a:rPr lang="en-US" altLang="zh-CN" sz="1600" dirty="0"/>
              <a:t> </a:t>
            </a:r>
            <a:r>
              <a:rPr lang="en-US" altLang="zh-CN" sz="1600" b="1" dirty="0"/>
              <a:t>JOIN</a:t>
            </a:r>
            <a:r>
              <a:rPr lang="en-US" altLang="zh-CN" sz="1600" dirty="0"/>
              <a:t> department </a:t>
            </a:r>
          </a:p>
          <a:p>
            <a:pPr eaLnBrk="1" hangingPunct="1"/>
            <a:r>
              <a:rPr lang="en-US" altLang="zh-CN" sz="1600" dirty="0"/>
              <a:t>         </a:t>
            </a:r>
            <a:r>
              <a:rPr lang="en-US" altLang="zh-CN" sz="1600" b="1" dirty="0"/>
              <a:t>ON</a:t>
            </a:r>
            <a:r>
              <a:rPr lang="en-US" altLang="zh-CN" sz="1600" dirty="0"/>
              <a:t> </a:t>
            </a:r>
            <a:r>
              <a:rPr lang="en-US" altLang="zh-CN" sz="1600" dirty="0" err="1"/>
              <a:t>employee.DepartmentID</a:t>
            </a:r>
            <a:r>
              <a:rPr lang="en-US" altLang="zh-CN" sz="1600" dirty="0"/>
              <a:t> = </a:t>
            </a:r>
            <a:r>
              <a:rPr lang="en-US" altLang="zh-CN" sz="1600" dirty="0" err="1"/>
              <a:t>department.DepartmentID</a:t>
            </a:r>
            <a:r>
              <a:rPr lang="en-US" altLang="zh-CN" sz="1600" dirty="0"/>
              <a:t>; </a:t>
            </a:r>
          </a:p>
        </p:txBody>
      </p:sp>
      <p:sp>
        <p:nvSpPr>
          <p:cNvPr id="10" name="Rectangle 82">
            <a:extLst>
              <a:ext uri="{FF2B5EF4-FFF2-40B4-BE49-F238E27FC236}">
                <a16:creationId xmlns:a16="http://schemas.microsoft.com/office/drawing/2014/main" id="{30B7506C-DCEA-4320-AE9D-815D23FC8003}"/>
              </a:ext>
            </a:extLst>
          </p:cNvPr>
          <p:cNvSpPr>
            <a:spLocks noChangeArrowheads="1"/>
          </p:cNvSpPr>
          <p:nvPr/>
        </p:nvSpPr>
        <p:spPr bwMode="auto">
          <a:xfrm>
            <a:off x="5737002" y="1894389"/>
            <a:ext cx="40258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dirty="0">
                <a:solidFill>
                  <a:srgbClr val="0000FF"/>
                </a:solidFill>
              </a:rPr>
              <a:t>Example of an explicit inner join</a:t>
            </a:r>
            <a:r>
              <a:rPr lang="en-US" altLang="zh-CN" dirty="0"/>
              <a:t> </a:t>
            </a:r>
          </a:p>
        </p:txBody>
      </p:sp>
      <p:sp>
        <p:nvSpPr>
          <p:cNvPr id="11" name="Rectangle 83">
            <a:extLst>
              <a:ext uri="{FF2B5EF4-FFF2-40B4-BE49-F238E27FC236}">
                <a16:creationId xmlns:a16="http://schemas.microsoft.com/office/drawing/2014/main" id="{0FB4ECB5-DE79-4DE4-8A46-44BF5B625B94}"/>
              </a:ext>
            </a:extLst>
          </p:cNvPr>
          <p:cNvSpPr>
            <a:spLocks noChangeArrowheads="1"/>
          </p:cNvSpPr>
          <p:nvPr/>
        </p:nvSpPr>
        <p:spPr bwMode="auto">
          <a:xfrm>
            <a:off x="5851945" y="3350479"/>
            <a:ext cx="37960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dirty="0">
                <a:solidFill>
                  <a:srgbClr val="0000FF"/>
                </a:solidFill>
              </a:rPr>
              <a:t>Example of an implicit inner join</a:t>
            </a:r>
            <a:r>
              <a:rPr lang="en-US" altLang="zh-CN" dirty="0"/>
              <a:t> </a:t>
            </a:r>
          </a:p>
        </p:txBody>
      </p:sp>
      <p:sp>
        <p:nvSpPr>
          <p:cNvPr id="12" name="Rectangle 84">
            <a:extLst>
              <a:ext uri="{FF2B5EF4-FFF2-40B4-BE49-F238E27FC236}">
                <a16:creationId xmlns:a16="http://schemas.microsoft.com/office/drawing/2014/main" id="{4EC1A48B-CDBD-4972-BEF0-B3E61D977507}"/>
              </a:ext>
            </a:extLst>
          </p:cNvPr>
          <p:cNvSpPr>
            <a:spLocks noChangeArrowheads="1"/>
          </p:cNvSpPr>
          <p:nvPr/>
        </p:nvSpPr>
        <p:spPr bwMode="auto">
          <a:xfrm>
            <a:off x="4590712" y="3693256"/>
            <a:ext cx="6162899" cy="830997"/>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600" b="1" dirty="0"/>
              <a:t>SELECT</a:t>
            </a:r>
            <a:r>
              <a:rPr lang="en-US" altLang="zh-CN" sz="1600" dirty="0"/>
              <a:t> *</a:t>
            </a:r>
          </a:p>
          <a:p>
            <a:pPr eaLnBrk="1" hangingPunct="1"/>
            <a:r>
              <a:rPr lang="en-US" altLang="zh-CN" sz="1600" b="1" dirty="0"/>
              <a:t>FROM</a:t>
            </a:r>
            <a:r>
              <a:rPr lang="en-US" altLang="zh-CN" sz="1600" dirty="0"/>
              <a:t> employee,</a:t>
            </a:r>
            <a:r>
              <a:rPr lang="zh-CN" altLang="en-US" sz="1600" dirty="0"/>
              <a:t> </a:t>
            </a:r>
            <a:r>
              <a:rPr lang="en-US" altLang="zh-CN" sz="1600" dirty="0"/>
              <a:t>department</a:t>
            </a:r>
          </a:p>
          <a:p>
            <a:pPr eaLnBrk="1" hangingPunct="1"/>
            <a:r>
              <a:rPr lang="en-US" altLang="zh-CN" sz="1600" b="1" dirty="0"/>
              <a:t>WHERE</a:t>
            </a:r>
            <a:r>
              <a:rPr lang="en-US" altLang="zh-CN" sz="1600" dirty="0"/>
              <a:t> </a:t>
            </a:r>
            <a:r>
              <a:rPr lang="en-US" altLang="zh-CN" sz="1600" dirty="0" err="1"/>
              <a:t>employee.DepartmentID</a:t>
            </a:r>
            <a:r>
              <a:rPr lang="en-US" altLang="zh-CN" sz="1600" dirty="0"/>
              <a:t> = </a:t>
            </a:r>
            <a:r>
              <a:rPr lang="en-US" altLang="zh-CN" sz="1600" dirty="0" err="1"/>
              <a:t>department.DepartmentID</a:t>
            </a:r>
            <a:r>
              <a:rPr lang="en-US" altLang="zh-CN" sz="1600" dirty="0"/>
              <a:t>; </a:t>
            </a:r>
          </a:p>
        </p:txBody>
      </p:sp>
      <p:sp>
        <p:nvSpPr>
          <p:cNvPr id="13" name="Rectangle 85">
            <a:extLst>
              <a:ext uri="{FF2B5EF4-FFF2-40B4-BE49-F238E27FC236}">
                <a16:creationId xmlns:a16="http://schemas.microsoft.com/office/drawing/2014/main" id="{6C48A1D1-C905-4EA2-BBDE-12C2D92CB234}"/>
              </a:ext>
            </a:extLst>
          </p:cNvPr>
          <p:cNvSpPr>
            <a:spLocks noChangeArrowheads="1"/>
          </p:cNvSpPr>
          <p:nvPr/>
        </p:nvSpPr>
        <p:spPr bwMode="auto">
          <a:xfrm>
            <a:off x="6468497" y="4576453"/>
            <a:ext cx="29803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solidFill>
                  <a:srgbClr val="0000FF"/>
                </a:solidFill>
              </a:rPr>
              <a:t>Example of a left outer join</a:t>
            </a:r>
            <a:r>
              <a:rPr lang="en-US" altLang="zh-CN" dirty="0"/>
              <a:t> </a:t>
            </a:r>
          </a:p>
        </p:txBody>
      </p:sp>
      <p:sp>
        <p:nvSpPr>
          <p:cNvPr id="14" name="Rectangle 86">
            <a:extLst>
              <a:ext uri="{FF2B5EF4-FFF2-40B4-BE49-F238E27FC236}">
                <a16:creationId xmlns:a16="http://schemas.microsoft.com/office/drawing/2014/main" id="{02A3987D-FCBD-4357-939D-72BEDF83A098}"/>
              </a:ext>
            </a:extLst>
          </p:cNvPr>
          <p:cNvSpPr>
            <a:spLocks noChangeArrowheads="1"/>
          </p:cNvSpPr>
          <p:nvPr/>
        </p:nvSpPr>
        <p:spPr bwMode="auto">
          <a:xfrm>
            <a:off x="4581300" y="4914164"/>
            <a:ext cx="6162900" cy="830997"/>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600" b="1" dirty="0"/>
              <a:t>SELECT</a:t>
            </a:r>
            <a:r>
              <a:rPr lang="en-US" altLang="zh-CN" sz="1600" dirty="0"/>
              <a:t> *</a:t>
            </a:r>
          </a:p>
          <a:p>
            <a:pPr eaLnBrk="1" hangingPunct="1"/>
            <a:r>
              <a:rPr lang="en-US" altLang="zh-CN" sz="1600" b="1" dirty="0"/>
              <a:t>FROM</a:t>
            </a:r>
            <a:r>
              <a:rPr lang="en-US" altLang="zh-CN" sz="1600" dirty="0"/>
              <a:t> employee </a:t>
            </a:r>
            <a:r>
              <a:rPr lang="en-US" altLang="zh-CN" sz="1600" b="1" dirty="0"/>
              <a:t>LEFT</a:t>
            </a:r>
            <a:r>
              <a:rPr lang="en-US" altLang="zh-CN" sz="1600" dirty="0"/>
              <a:t> </a:t>
            </a:r>
            <a:r>
              <a:rPr lang="en-US" altLang="zh-CN" sz="1600" b="1" dirty="0"/>
              <a:t>OUTER</a:t>
            </a:r>
            <a:r>
              <a:rPr lang="en-US" altLang="zh-CN" sz="1600" dirty="0"/>
              <a:t> </a:t>
            </a:r>
            <a:r>
              <a:rPr lang="en-US" altLang="zh-CN" sz="1600" b="1" dirty="0"/>
              <a:t>JOIN</a:t>
            </a:r>
            <a:r>
              <a:rPr lang="en-US" altLang="zh-CN" sz="1600" dirty="0"/>
              <a:t> department</a:t>
            </a:r>
          </a:p>
          <a:p>
            <a:pPr eaLnBrk="1" hangingPunct="1"/>
            <a:r>
              <a:rPr lang="en-US" altLang="zh-CN" sz="1600" b="1" dirty="0"/>
              <a:t>     ON</a:t>
            </a:r>
            <a:r>
              <a:rPr lang="en-US" altLang="zh-CN" sz="1600" dirty="0"/>
              <a:t> </a:t>
            </a:r>
            <a:r>
              <a:rPr lang="en-US" altLang="zh-CN" sz="1600" dirty="0" err="1"/>
              <a:t>employee.DepartmentID</a:t>
            </a:r>
            <a:r>
              <a:rPr lang="en-US" altLang="zh-CN" sz="1600" dirty="0"/>
              <a:t> = </a:t>
            </a:r>
            <a:r>
              <a:rPr lang="en-US" altLang="zh-CN" sz="1600" dirty="0" err="1"/>
              <a:t>department.DepartmentID</a:t>
            </a:r>
            <a:r>
              <a:rPr lang="en-US" altLang="zh-CN" sz="1600" dirty="0"/>
              <a:t>; </a:t>
            </a:r>
          </a:p>
        </p:txBody>
      </p:sp>
      <p:sp>
        <p:nvSpPr>
          <p:cNvPr id="16" name="Rectangle 88">
            <a:extLst>
              <a:ext uri="{FF2B5EF4-FFF2-40B4-BE49-F238E27FC236}">
                <a16:creationId xmlns:a16="http://schemas.microsoft.com/office/drawing/2014/main" id="{FFF4846D-1270-423A-B099-E8F938C344A2}"/>
              </a:ext>
            </a:extLst>
          </p:cNvPr>
          <p:cNvSpPr>
            <a:spLocks noChangeArrowheads="1"/>
          </p:cNvSpPr>
          <p:nvPr/>
        </p:nvSpPr>
        <p:spPr bwMode="auto">
          <a:xfrm>
            <a:off x="5392070" y="5816248"/>
            <a:ext cx="4876800" cy="461665"/>
          </a:xfrm>
          <a:prstGeom prst="rect">
            <a:avLst/>
          </a:prstGeom>
          <a:solidFill>
            <a:srgbClr val="FFFF00"/>
          </a:solidFill>
          <a:ln w="9525">
            <a:noFill/>
            <a:miter lim="800000"/>
            <a:headEnd/>
            <a:tailEnd/>
          </a:ln>
          <a:effectLst/>
        </p:spPr>
        <p:txBody>
          <a:bodyPr wrap="square" anchor="ctr">
            <a:spAutoFit/>
          </a:bodyPr>
          <a:lstStyle/>
          <a:p>
            <a:pPr algn="ctr">
              <a:defRPr/>
            </a:pPr>
            <a:r>
              <a:rPr lang="zh-CN" altLang="en-US" sz="24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通过</a:t>
            </a:r>
            <a:r>
              <a:rPr lang="zh-CN" altLang="en-US" sz="24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连接运算可以实现多表查询</a:t>
            </a:r>
            <a:r>
              <a:rPr lang="zh-CN" altLang="en-US" sz="240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endParaRPr lang="zh-CN" altLang="en-US" sz="2400" dirty="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942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5B9B1-48FC-4F37-A5B1-FAF2A62A6BB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9E56B47-F822-4BE8-9BBE-A38C1CA87EBD}"/>
              </a:ext>
            </a:extLst>
          </p:cNvPr>
          <p:cNvSpPr>
            <a:spLocks noGrp="1"/>
          </p:cNvSpPr>
          <p:nvPr>
            <p:ph idx="1"/>
          </p:nvPr>
        </p:nvSpPr>
        <p:spPr/>
        <p:txBody>
          <a:bodyPr/>
          <a:lstStyle/>
          <a:p>
            <a:r>
              <a:rPr lang="en-US" altLang="zh-CN">
                <a:solidFill>
                  <a:srgbClr val="FF0000"/>
                </a:solidFill>
              </a:rPr>
              <a:t>Oracle</a:t>
            </a:r>
            <a:r>
              <a:rPr lang="zh-CN" altLang="en-US">
                <a:solidFill>
                  <a:srgbClr val="FF0000"/>
                </a:solidFill>
              </a:rPr>
              <a:t>的显式</a:t>
            </a:r>
            <a:r>
              <a:rPr lang="en-US" altLang="zh-CN">
                <a:solidFill>
                  <a:srgbClr val="FF0000"/>
                </a:solidFill>
              </a:rPr>
              <a:t>(</a:t>
            </a:r>
            <a:r>
              <a:rPr lang="zh-CN" altLang="en-US">
                <a:solidFill>
                  <a:srgbClr val="FF0000"/>
                </a:solidFill>
              </a:rPr>
              <a:t>隐式</a:t>
            </a:r>
            <a:r>
              <a:rPr lang="en-US" altLang="zh-CN">
                <a:solidFill>
                  <a:srgbClr val="FF0000"/>
                </a:solidFill>
              </a:rPr>
              <a:t>)</a:t>
            </a:r>
            <a:r>
              <a:rPr lang="zh-CN" altLang="en-US">
                <a:solidFill>
                  <a:srgbClr val="FF0000"/>
                </a:solidFill>
              </a:rPr>
              <a:t>内连接、外连接示例：</a:t>
            </a:r>
          </a:p>
          <a:p>
            <a:endParaRPr lang="zh-CN" altLang="en-US"/>
          </a:p>
        </p:txBody>
      </p:sp>
      <p:sp>
        <p:nvSpPr>
          <p:cNvPr id="4" name="灯片编号占位符 3">
            <a:extLst>
              <a:ext uri="{FF2B5EF4-FFF2-40B4-BE49-F238E27FC236}">
                <a16:creationId xmlns:a16="http://schemas.microsoft.com/office/drawing/2014/main" id="{009F8782-3980-424F-ADAB-873CCEC417AD}"/>
              </a:ext>
            </a:extLst>
          </p:cNvPr>
          <p:cNvSpPr>
            <a:spLocks noGrp="1"/>
          </p:cNvSpPr>
          <p:nvPr>
            <p:ph type="sldNum" sz="quarter" idx="12"/>
          </p:nvPr>
        </p:nvSpPr>
        <p:spPr/>
        <p:txBody>
          <a:bodyPr/>
          <a:lstStyle/>
          <a:p>
            <a:fld id="{E63F6D5D-9733-4D44-9C56-AEFEDD5A4BA7}" type="slidenum">
              <a:rPr lang="en-US" smtClean="0"/>
              <a:pPr/>
              <a:t>61</a:t>
            </a:fld>
            <a:endParaRPr lang="en-US" dirty="0"/>
          </a:p>
        </p:txBody>
      </p:sp>
      <p:pic>
        <p:nvPicPr>
          <p:cNvPr id="5" name="图片 4">
            <a:extLst>
              <a:ext uri="{FF2B5EF4-FFF2-40B4-BE49-F238E27FC236}">
                <a16:creationId xmlns:a16="http://schemas.microsoft.com/office/drawing/2014/main" id="{E1FEE441-0456-4218-94BF-513854EF28C3}"/>
              </a:ext>
            </a:extLst>
          </p:cNvPr>
          <p:cNvPicPr>
            <a:picLocks noChangeAspect="1"/>
          </p:cNvPicPr>
          <p:nvPr/>
        </p:nvPicPr>
        <p:blipFill>
          <a:blip r:embed="rId2"/>
          <a:stretch>
            <a:fillRect/>
          </a:stretch>
        </p:blipFill>
        <p:spPr>
          <a:xfrm>
            <a:off x="1143000" y="2042892"/>
            <a:ext cx="3948545" cy="4062172"/>
          </a:xfrm>
          <a:prstGeom prst="rect">
            <a:avLst/>
          </a:prstGeom>
        </p:spPr>
      </p:pic>
      <p:pic>
        <p:nvPicPr>
          <p:cNvPr id="6" name="图片 5">
            <a:extLst>
              <a:ext uri="{FF2B5EF4-FFF2-40B4-BE49-F238E27FC236}">
                <a16:creationId xmlns:a16="http://schemas.microsoft.com/office/drawing/2014/main" id="{45429906-FFD7-49BD-B58E-E2AED3145D2B}"/>
              </a:ext>
            </a:extLst>
          </p:cNvPr>
          <p:cNvPicPr>
            <a:picLocks noChangeAspect="1"/>
          </p:cNvPicPr>
          <p:nvPr/>
        </p:nvPicPr>
        <p:blipFill>
          <a:blip r:embed="rId3"/>
          <a:stretch>
            <a:fillRect/>
          </a:stretch>
        </p:blipFill>
        <p:spPr>
          <a:xfrm>
            <a:off x="5257800" y="2053283"/>
            <a:ext cx="5410201" cy="1011083"/>
          </a:xfrm>
          <a:prstGeom prst="rect">
            <a:avLst/>
          </a:prstGeom>
        </p:spPr>
      </p:pic>
      <p:pic>
        <p:nvPicPr>
          <p:cNvPr id="7" name="图片 6">
            <a:extLst>
              <a:ext uri="{FF2B5EF4-FFF2-40B4-BE49-F238E27FC236}">
                <a16:creationId xmlns:a16="http://schemas.microsoft.com/office/drawing/2014/main" id="{EB41A19E-C2F3-430E-8269-B34DAD6A45DB}"/>
              </a:ext>
            </a:extLst>
          </p:cNvPr>
          <p:cNvPicPr>
            <a:picLocks noChangeAspect="1"/>
          </p:cNvPicPr>
          <p:nvPr/>
        </p:nvPicPr>
        <p:blipFill>
          <a:blip r:embed="rId4"/>
          <a:stretch>
            <a:fillRect/>
          </a:stretch>
        </p:blipFill>
        <p:spPr>
          <a:xfrm>
            <a:off x="5257800" y="3152088"/>
            <a:ext cx="5410201" cy="961826"/>
          </a:xfrm>
          <a:prstGeom prst="rect">
            <a:avLst/>
          </a:prstGeom>
        </p:spPr>
      </p:pic>
      <p:pic>
        <p:nvPicPr>
          <p:cNvPr id="8" name="图片 7">
            <a:extLst>
              <a:ext uri="{FF2B5EF4-FFF2-40B4-BE49-F238E27FC236}">
                <a16:creationId xmlns:a16="http://schemas.microsoft.com/office/drawing/2014/main" id="{728A3B76-5648-4144-9247-94C5E1C5229B}"/>
              </a:ext>
            </a:extLst>
          </p:cNvPr>
          <p:cNvPicPr>
            <a:picLocks noChangeAspect="1"/>
          </p:cNvPicPr>
          <p:nvPr/>
        </p:nvPicPr>
        <p:blipFill>
          <a:blip r:embed="rId5"/>
          <a:stretch>
            <a:fillRect/>
          </a:stretch>
        </p:blipFill>
        <p:spPr>
          <a:xfrm>
            <a:off x="5257800" y="4239747"/>
            <a:ext cx="5410201" cy="961826"/>
          </a:xfrm>
          <a:prstGeom prst="rect">
            <a:avLst/>
          </a:prstGeom>
        </p:spPr>
      </p:pic>
      <p:pic>
        <p:nvPicPr>
          <p:cNvPr id="9" name="图片 8">
            <a:extLst>
              <a:ext uri="{FF2B5EF4-FFF2-40B4-BE49-F238E27FC236}">
                <a16:creationId xmlns:a16="http://schemas.microsoft.com/office/drawing/2014/main" id="{FC142B84-1991-445D-8227-9F1A74DD52C8}"/>
              </a:ext>
            </a:extLst>
          </p:cNvPr>
          <p:cNvPicPr>
            <a:picLocks noChangeAspect="1"/>
          </p:cNvPicPr>
          <p:nvPr/>
        </p:nvPicPr>
        <p:blipFill>
          <a:blip r:embed="rId6"/>
          <a:stretch>
            <a:fillRect/>
          </a:stretch>
        </p:blipFill>
        <p:spPr>
          <a:xfrm>
            <a:off x="5260911" y="5288512"/>
            <a:ext cx="4264089" cy="826943"/>
          </a:xfrm>
          <a:prstGeom prst="rect">
            <a:avLst/>
          </a:prstGeom>
        </p:spPr>
      </p:pic>
    </p:spTree>
    <p:extLst>
      <p:ext uri="{BB962C8B-B14F-4D97-AF65-F5344CB8AC3E}">
        <p14:creationId xmlns:p14="http://schemas.microsoft.com/office/powerpoint/2010/main" val="21979254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3FFB66-871D-415D-9142-713B9F130A4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79F5B85-2A24-4817-9CFB-16E56D44267D}"/>
              </a:ext>
            </a:extLst>
          </p:cNvPr>
          <p:cNvSpPr>
            <a:spLocks noGrp="1"/>
          </p:cNvSpPr>
          <p:nvPr>
            <p:ph idx="1"/>
          </p:nvPr>
        </p:nvSpPr>
        <p:spPr/>
        <p:txBody>
          <a:bodyPr>
            <a:normAutofit/>
          </a:bodyPr>
          <a:lstStyle/>
          <a:p>
            <a:r>
              <a:rPr lang="zh-CN" altLang="en-US">
                <a:solidFill>
                  <a:srgbClr val="FF0000"/>
                </a:solidFill>
              </a:rPr>
              <a:t>除</a:t>
            </a:r>
            <a:r>
              <a:rPr lang="en-US" altLang="zh-CN">
                <a:solidFill>
                  <a:srgbClr val="FF0000"/>
                </a:solidFill>
              </a:rPr>
              <a:t>(Division)</a:t>
            </a:r>
            <a:r>
              <a:rPr lang="zh-CN" altLang="en-US">
                <a:solidFill>
                  <a:srgbClr val="FF0000"/>
                </a:solidFill>
              </a:rPr>
              <a:t>：</a:t>
            </a:r>
            <a:endParaRPr lang="en-US" altLang="zh-CN">
              <a:solidFill>
                <a:srgbClr val="FF0000"/>
              </a:solidFill>
            </a:endParaRPr>
          </a:p>
          <a:p>
            <a:pPr lvl="1"/>
            <a:r>
              <a:rPr lang="zh-CN" altLang="en-US"/>
              <a:t>给定关系</a:t>
            </a:r>
            <a:r>
              <a:rPr lang="en-US" altLang="zh-CN"/>
              <a:t>R (X</a:t>
            </a:r>
            <a:r>
              <a:rPr lang="zh-CN" altLang="en-US"/>
              <a:t>，</a:t>
            </a:r>
            <a:r>
              <a:rPr lang="en-US" altLang="zh-CN"/>
              <a:t>Y) </a:t>
            </a:r>
            <a:r>
              <a:rPr lang="zh-CN" altLang="en-US"/>
              <a:t>和</a:t>
            </a:r>
            <a:r>
              <a:rPr lang="en-US" altLang="zh-CN"/>
              <a:t>S (Y</a:t>
            </a:r>
            <a:r>
              <a:rPr lang="zh-CN" altLang="en-US"/>
              <a:t>，</a:t>
            </a:r>
            <a:r>
              <a:rPr lang="en-US" altLang="zh-CN"/>
              <a:t>Z)</a:t>
            </a:r>
            <a:r>
              <a:rPr lang="zh-CN" altLang="en-US"/>
              <a:t>，其中</a:t>
            </a:r>
            <a:r>
              <a:rPr lang="en-US" altLang="zh-CN"/>
              <a:t>X</a:t>
            </a:r>
            <a:r>
              <a:rPr lang="zh-CN" altLang="en-US"/>
              <a:t>，</a:t>
            </a:r>
            <a:r>
              <a:rPr lang="en-US" altLang="zh-CN"/>
              <a:t>Y</a:t>
            </a:r>
            <a:r>
              <a:rPr lang="zh-CN" altLang="en-US"/>
              <a:t>，</a:t>
            </a:r>
            <a:r>
              <a:rPr lang="en-US" altLang="zh-CN"/>
              <a:t>Z</a:t>
            </a:r>
            <a:r>
              <a:rPr lang="zh-CN" altLang="en-US"/>
              <a:t>为属性组</a:t>
            </a:r>
            <a:endParaRPr lang="en-US" altLang="zh-CN"/>
          </a:p>
          <a:p>
            <a:pPr lvl="1"/>
            <a:r>
              <a:rPr lang="en-US" altLang="zh-CN"/>
              <a:t>R </a:t>
            </a:r>
            <a:r>
              <a:rPr lang="zh-CN" altLang="en-US"/>
              <a:t>与</a:t>
            </a:r>
            <a:r>
              <a:rPr lang="en-US" altLang="zh-CN"/>
              <a:t>S </a:t>
            </a:r>
            <a:r>
              <a:rPr lang="zh-CN" altLang="en-US"/>
              <a:t>的除运算得到一个新的关系</a:t>
            </a:r>
            <a:r>
              <a:rPr lang="en-US" altLang="zh-CN"/>
              <a:t>P(X)</a:t>
            </a:r>
          </a:p>
          <a:p>
            <a:pPr lvl="1"/>
            <a:r>
              <a:rPr lang="en-US" altLang="zh-CN"/>
              <a:t>P </a:t>
            </a:r>
            <a:r>
              <a:rPr lang="zh-CN" altLang="en-US"/>
              <a:t>是 </a:t>
            </a:r>
            <a:r>
              <a:rPr lang="en-US" altLang="zh-CN">
                <a:solidFill>
                  <a:srgbClr val="0000CC"/>
                </a:solidFill>
              </a:rPr>
              <a:t>R</a:t>
            </a:r>
            <a:r>
              <a:rPr lang="zh-CN" altLang="en-US">
                <a:solidFill>
                  <a:srgbClr val="0000CC"/>
                </a:solidFill>
              </a:rPr>
              <a:t>中满足下列条件的元组在</a:t>
            </a:r>
            <a:r>
              <a:rPr lang="en-US" altLang="zh-CN">
                <a:solidFill>
                  <a:srgbClr val="0000CC"/>
                </a:solidFill>
              </a:rPr>
              <a:t>X </a:t>
            </a:r>
            <a:r>
              <a:rPr lang="zh-CN" altLang="en-US">
                <a:solidFill>
                  <a:srgbClr val="0000CC"/>
                </a:solidFill>
              </a:rPr>
              <a:t>属性列上的投影</a:t>
            </a:r>
            <a:endParaRPr lang="en-US" altLang="zh-CN" sz="800"/>
          </a:p>
          <a:p>
            <a:pPr lvl="2"/>
            <a:r>
              <a:rPr lang="zh-CN" altLang="en-US" sz="2200"/>
              <a:t>元组在</a:t>
            </a:r>
            <a:r>
              <a:rPr lang="en-US" altLang="zh-CN" sz="2200"/>
              <a:t>X</a:t>
            </a:r>
            <a:r>
              <a:rPr lang="zh-CN" altLang="en-US" sz="2200"/>
              <a:t>上分量值</a:t>
            </a:r>
            <a:r>
              <a:rPr lang="en-US" altLang="zh-CN" sz="2200"/>
              <a:t>x</a:t>
            </a:r>
            <a:r>
              <a:rPr lang="zh-CN" altLang="en-US" sz="2200"/>
              <a:t>的象集</a:t>
            </a:r>
            <a:r>
              <a:rPr lang="en-US" altLang="zh-CN" sz="2200">
                <a:solidFill>
                  <a:srgbClr val="FF0000"/>
                </a:solidFill>
              </a:rPr>
              <a:t>Y</a:t>
            </a:r>
            <a:r>
              <a:rPr lang="en-US" altLang="zh-CN" sz="2200" baseline="-25000">
                <a:solidFill>
                  <a:srgbClr val="FF0000"/>
                </a:solidFill>
              </a:rPr>
              <a:t>x</a:t>
            </a:r>
            <a:r>
              <a:rPr lang="zh-CN" altLang="en-US" sz="2200"/>
              <a:t>包含</a:t>
            </a:r>
            <a:r>
              <a:rPr lang="en-US" altLang="zh-CN" sz="2200"/>
              <a:t>S</a:t>
            </a:r>
            <a:r>
              <a:rPr lang="zh-CN" altLang="en-US" sz="2200"/>
              <a:t>在</a:t>
            </a:r>
            <a:r>
              <a:rPr lang="en-US" altLang="zh-CN" sz="2200"/>
              <a:t>Y</a:t>
            </a:r>
            <a:r>
              <a:rPr lang="zh-CN" altLang="en-US" sz="2200"/>
              <a:t>上投影的集合，记作：</a:t>
            </a:r>
          </a:p>
          <a:p>
            <a:pPr lvl="2"/>
            <a:r>
              <a:rPr lang="en-US" altLang="zh-CN" sz="2200">
                <a:solidFill>
                  <a:srgbClr val="FF0000"/>
                </a:solidFill>
              </a:rPr>
              <a:t>R ÷S = {t</a:t>
            </a:r>
            <a:r>
              <a:rPr lang="en-US" altLang="zh-CN" sz="2200" baseline="-25000">
                <a:solidFill>
                  <a:srgbClr val="FF0000"/>
                </a:solidFill>
              </a:rPr>
              <a:t>r</a:t>
            </a:r>
            <a:r>
              <a:rPr lang="en-US" altLang="zh-CN" sz="2200">
                <a:solidFill>
                  <a:srgbClr val="FF0000"/>
                </a:solidFill>
              </a:rPr>
              <a:t> [X] | t</a:t>
            </a:r>
            <a:r>
              <a:rPr lang="en-US" altLang="zh-CN" sz="2200" baseline="-25000">
                <a:solidFill>
                  <a:srgbClr val="FF0000"/>
                </a:solidFill>
              </a:rPr>
              <a:t>r </a:t>
            </a:r>
            <a:r>
              <a:rPr lang="en-US" altLang="zh-CN" sz="2200">
                <a:solidFill>
                  <a:srgbClr val="FF0000"/>
                </a:solidFill>
                <a:sym typeface="Symbol" panose="05050102010706020507" pitchFamily="18" charset="2"/>
              </a:rPr>
              <a:t></a:t>
            </a:r>
            <a:r>
              <a:rPr lang="en-US" altLang="zh-CN" sz="2200">
                <a:solidFill>
                  <a:srgbClr val="FF0000"/>
                </a:solidFill>
              </a:rPr>
              <a:t> R ∧</a:t>
            </a:r>
            <a:r>
              <a:rPr lang="el-GR" altLang="zh-CN" sz="2200">
                <a:solidFill>
                  <a:srgbClr val="FF0000"/>
                </a:solidFill>
              </a:rPr>
              <a:t>π</a:t>
            </a:r>
            <a:r>
              <a:rPr lang="en-US" altLang="zh-CN" sz="2200" baseline="-25000">
                <a:solidFill>
                  <a:srgbClr val="FF0000"/>
                </a:solidFill>
              </a:rPr>
              <a:t>Y</a:t>
            </a:r>
            <a:r>
              <a:rPr lang="en-US" altLang="zh-CN" sz="2200">
                <a:solidFill>
                  <a:srgbClr val="FF0000"/>
                </a:solidFill>
              </a:rPr>
              <a:t>(S) </a:t>
            </a:r>
            <a:r>
              <a:rPr lang="en-US" altLang="zh-CN" sz="2200">
                <a:solidFill>
                  <a:srgbClr val="FF0000"/>
                </a:solidFill>
                <a:sym typeface="Symbol" panose="05050102010706020507" pitchFamily="18" charset="2"/>
              </a:rPr>
              <a:t> </a:t>
            </a:r>
            <a:r>
              <a:rPr lang="en-US" altLang="zh-CN" sz="2200">
                <a:solidFill>
                  <a:srgbClr val="FF0000"/>
                </a:solidFill>
              </a:rPr>
              <a:t>Y</a:t>
            </a:r>
            <a:r>
              <a:rPr lang="en-US" altLang="zh-CN" sz="2200" baseline="-25000">
                <a:solidFill>
                  <a:srgbClr val="FF0000"/>
                </a:solidFill>
              </a:rPr>
              <a:t>x</a:t>
            </a:r>
            <a:r>
              <a:rPr lang="en-US" altLang="zh-CN" sz="2200">
                <a:solidFill>
                  <a:srgbClr val="FF0000"/>
                </a:solidFill>
              </a:rPr>
              <a:t> }</a:t>
            </a:r>
          </a:p>
          <a:p>
            <a:pPr lvl="2"/>
            <a:r>
              <a:rPr lang="en-US" altLang="zh-CN" sz="2200">
                <a:solidFill>
                  <a:srgbClr val="FF0000"/>
                </a:solidFill>
              </a:rPr>
              <a:t>Y</a:t>
            </a:r>
            <a:r>
              <a:rPr lang="en-US" altLang="zh-CN" sz="2200" baseline="-25000">
                <a:solidFill>
                  <a:srgbClr val="FF0000"/>
                </a:solidFill>
              </a:rPr>
              <a:t>x</a:t>
            </a:r>
            <a:r>
              <a:rPr lang="zh-CN" altLang="en-US" sz="2200"/>
              <a:t>：</a:t>
            </a:r>
            <a:r>
              <a:rPr lang="en-US" altLang="zh-CN" sz="2200"/>
              <a:t>x</a:t>
            </a:r>
            <a:r>
              <a:rPr lang="zh-CN" altLang="en-US" sz="2200"/>
              <a:t>在</a:t>
            </a:r>
            <a:r>
              <a:rPr lang="en-US" altLang="zh-CN" sz="2200"/>
              <a:t>R </a:t>
            </a:r>
            <a:r>
              <a:rPr lang="zh-CN" altLang="en-US" sz="2200"/>
              <a:t>中的象集，</a:t>
            </a:r>
            <a:r>
              <a:rPr lang="en-US" altLang="zh-CN" sz="2200">
                <a:solidFill>
                  <a:srgbClr val="FF0000"/>
                </a:solidFill>
              </a:rPr>
              <a:t>x = t</a:t>
            </a:r>
            <a:r>
              <a:rPr lang="en-US" altLang="zh-CN" sz="2200" baseline="-25000">
                <a:solidFill>
                  <a:srgbClr val="FF0000"/>
                </a:solidFill>
              </a:rPr>
              <a:t>r</a:t>
            </a:r>
            <a:r>
              <a:rPr lang="en-US" altLang="zh-CN" sz="2200">
                <a:solidFill>
                  <a:srgbClr val="FF0000"/>
                </a:solidFill>
              </a:rPr>
              <a:t>[X]</a:t>
            </a:r>
          </a:p>
        </p:txBody>
      </p:sp>
      <p:sp>
        <p:nvSpPr>
          <p:cNvPr id="4" name="灯片编号占位符 3">
            <a:extLst>
              <a:ext uri="{FF2B5EF4-FFF2-40B4-BE49-F238E27FC236}">
                <a16:creationId xmlns:a16="http://schemas.microsoft.com/office/drawing/2014/main" id="{C7DC41FC-44B6-4CF0-B236-54FFA6590A9B}"/>
              </a:ext>
            </a:extLst>
          </p:cNvPr>
          <p:cNvSpPr>
            <a:spLocks noGrp="1"/>
          </p:cNvSpPr>
          <p:nvPr>
            <p:ph type="sldNum" sz="quarter" idx="12"/>
          </p:nvPr>
        </p:nvSpPr>
        <p:spPr/>
        <p:txBody>
          <a:bodyPr/>
          <a:lstStyle/>
          <a:p>
            <a:fld id="{E63F6D5D-9733-4D44-9C56-AEFEDD5A4BA7}" type="slidenum">
              <a:rPr lang="en-US" smtClean="0"/>
              <a:pPr/>
              <a:t>62</a:t>
            </a:fld>
            <a:endParaRPr lang="en-US" dirty="0"/>
          </a:p>
        </p:txBody>
      </p:sp>
    </p:spTree>
    <p:extLst>
      <p:ext uri="{BB962C8B-B14F-4D97-AF65-F5344CB8AC3E}">
        <p14:creationId xmlns:p14="http://schemas.microsoft.com/office/powerpoint/2010/main" val="7246968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7ADD2-6970-455A-A90E-25E3442E9FA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7912CC9-B281-46BB-BC06-BF8A2CA0C235}"/>
              </a:ext>
            </a:extLst>
          </p:cNvPr>
          <p:cNvSpPr>
            <a:spLocks noGrp="1"/>
          </p:cNvSpPr>
          <p:nvPr>
            <p:ph idx="1"/>
          </p:nvPr>
        </p:nvSpPr>
        <p:spPr/>
        <p:txBody>
          <a:bodyPr/>
          <a:lstStyle/>
          <a:p>
            <a:r>
              <a:rPr lang="zh-CN" altLang="en-US">
                <a:solidFill>
                  <a:srgbClr val="FF0000"/>
                </a:solidFill>
              </a:rPr>
              <a:t>除示例：</a:t>
            </a:r>
            <a:endParaRPr lang="en-US" altLang="zh-CN">
              <a:solidFill>
                <a:srgbClr val="FF0000"/>
              </a:solidFill>
            </a:endParaRPr>
          </a:p>
          <a:p>
            <a:endParaRPr lang="zh-CN" altLang="en-US"/>
          </a:p>
        </p:txBody>
      </p:sp>
      <p:sp>
        <p:nvSpPr>
          <p:cNvPr id="4" name="灯片编号占位符 3">
            <a:extLst>
              <a:ext uri="{FF2B5EF4-FFF2-40B4-BE49-F238E27FC236}">
                <a16:creationId xmlns:a16="http://schemas.microsoft.com/office/drawing/2014/main" id="{1CE439A6-BC12-4F02-83A6-C785231BB82A}"/>
              </a:ext>
            </a:extLst>
          </p:cNvPr>
          <p:cNvSpPr>
            <a:spLocks noGrp="1"/>
          </p:cNvSpPr>
          <p:nvPr>
            <p:ph type="sldNum" sz="quarter" idx="12"/>
          </p:nvPr>
        </p:nvSpPr>
        <p:spPr/>
        <p:txBody>
          <a:bodyPr/>
          <a:lstStyle/>
          <a:p>
            <a:fld id="{E63F6D5D-9733-4D44-9C56-AEFEDD5A4BA7}" type="slidenum">
              <a:rPr lang="en-US" smtClean="0"/>
              <a:pPr/>
              <a:t>63</a:t>
            </a:fld>
            <a:endParaRPr lang="en-US" dirty="0"/>
          </a:p>
        </p:txBody>
      </p:sp>
      <p:pic>
        <p:nvPicPr>
          <p:cNvPr id="5" name="Picture 5">
            <a:extLst>
              <a:ext uri="{FF2B5EF4-FFF2-40B4-BE49-F238E27FC236}">
                <a16:creationId xmlns:a16="http://schemas.microsoft.com/office/drawing/2014/main" id="{9ADFFCBD-40D8-4E65-8DFD-EC3059402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718" y="1366646"/>
            <a:ext cx="6061364" cy="3494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337B4CCD-D525-4FAB-8FB2-932D8B4B67AA}"/>
              </a:ext>
            </a:extLst>
          </p:cNvPr>
          <p:cNvSpPr/>
          <p:nvPr/>
        </p:nvSpPr>
        <p:spPr>
          <a:xfrm>
            <a:off x="1711903" y="5008283"/>
            <a:ext cx="5029200" cy="1323439"/>
          </a:xfrm>
          <a:prstGeom prst="rect">
            <a:avLst/>
          </a:prstGeom>
        </p:spPr>
        <p:txBody>
          <a:bodyPr wrap="square">
            <a:spAutoFit/>
          </a:bodyPr>
          <a:lstStyle/>
          <a:p>
            <a:pPr marL="288000" lvl="1" indent="-209550" algn="just"/>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a</a:t>
            </a:r>
            <a:r>
              <a:rPr lang="en-US" altLang="zh-CN" sz="2000" baseline="-30000" dirty="0">
                <a:solidFill>
                  <a:srgbClr val="0000CC"/>
                </a:solidFill>
                <a:latin typeface="微软雅黑" panose="020B0503020204020204" pitchFamily="34" charset="-122"/>
                <a:ea typeface="微软雅黑" panose="020B0503020204020204" pitchFamily="34" charset="-122"/>
                <a:cs typeface="Times New Roman" pitchFamily="18" charset="0"/>
              </a:rPr>
              <a:t>1</a:t>
            </a:r>
            <a:r>
              <a:rPr lang="zh-CN" altLang="en-US" sz="2000" dirty="0">
                <a:solidFill>
                  <a:srgbClr val="0000CC"/>
                </a:solidFill>
                <a:latin typeface="微软雅黑" panose="020B0503020204020204" pitchFamily="34" charset="-122"/>
                <a:ea typeface="微软雅黑" panose="020B0503020204020204" pitchFamily="34" charset="-122"/>
                <a:cs typeface="Times New Roman" pitchFamily="18" charset="0"/>
              </a:rPr>
              <a:t>的象</a:t>
            </a:r>
            <a:r>
              <a:rPr lang="zh-CN" altLang="en-US" sz="2000">
                <a:solidFill>
                  <a:srgbClr val="0000CC"/>
                </a:solidFill>
                <a:latin typeface="微软雅黑" panose="020B0503020204020204" pitchFamily="34" charset="-122"/>
                <a:ea typeface="微软雅黑" panose="020B0503020204020204" pitchFamily="34" charset="-122"/>
                <a:cs typeface="Times New Roman" pitchFamily="18" charset="0"/>
              </a:rPr>
              <a:t>集为</a:t>
            </a:r>
            <a:r>
              <a:rPr lang="en-US" altLang="zh-CN" sz="200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b</a:t>
            </a:r>
            <a:r>
              <a:rPr lang="en-US" altLang="zh-CN" sz="2000" baseline="-30000" dirty="0">
                <a:solidFill>
                  <a:srgbClr val="0000CC"/>
                </a:solidFill>
                <a:latin typeface="微软雅黑" panose="020B0503020204020204" pitchFamily="34" charset="-122"/>
                <a:ea typeface="微软雅黑" panose="020B0503020204020204" pitchFamily="34" charset="-122"/>
                <a:cs typeface="Times New Roman" pitchFamily="18" charset="0"/>
              </a:rPr>
              <a:t>1</a:t>
            </a:r>
            <a:r>
              <a:rPr lang="zh-CN" altLang="en-US" sz="2000"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c</a:t>
            </a:r>
            <a:r>
              <a:rPr lang="en-US" altLang="zh-CN" sz="2000" baseline="-30000" dirty="0">
                <a:solidFill>
                  <a:srgbClr val="0000CC"/>
                </a:solidFill>
                <a:latin typeface="微软雅黑" panose="020B0503020204020204" pitchFamily="34" charset="-122"/>
                <a:ea typeface="微软雅黑" panose="020B0503020204020204" pitchFamily="34" charset="-122"/>
                <a:cs typeface="Times New Roman" pitchFamily="18" charset="0"/>
              </a:rPr>
              <a:t>2</a:t>
            </a:r>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zh-CN" altLang="en-US" sz="2000"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(b</a:t>
            </a:r>
            <a:r>
              <a:rPr lang="en-US" altLang="zh-CN" sz="2000" baseline="-30000" dirty="0">
                <a:solidFill>
                  <a:srgbClr val="0000CC"/>
                </a:solidFill>
                <a:latin typeface="微软雅黑" panose="020B0503020204020204" pitchFamily="34" charset="-122"/>
                <a:ea typeface="微软雅黑" panose="020B0503020204020204" pitchFamily="34" charset="-122"/>
                <a:cs typeface="Times New Roman" pitchFamily="18" charset="0"/>
              </a:rPr>
              <a:t>2</a:t>
            </a:r>
            <a:r>
              <a:rPr lang="zh-CN" altLang="en-US" sz="2000"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c</a:t>
            </a:r>
            <a:r>
              <a:rPr lang="en-US" altLang="zh-CN" sz="2000" baseline="-30000" dirty="0">
                <a:solidFill>
                  <a:srgbClr val="0000CC"/>
                </a:solidFill>
                <a:latin typeface="微软雅黑" panose="020B0503020204020204" pitchFamily="34" charset="-122"/>
                <a:ea typeface="微软雅黑" panose="020B0503020204020204" pitchFamily="34" charset="-122"/>
                <a:cs typeface="Times New Roman" pitchFamily="18" charset="0"/>
              </a:rPr>
              <a:t>3</a:t>
            </a:r>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zh-CN" altLang="en-US" sz="2000"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(b</a:t>
            </a:r>
            <a:r>
              <a:rPr lang="en-US" altLang="zh-CN" sz="2000" baseline="-30000" dirty="0">
                <a:solidFill>
                  <a:srgbClr val="0000CC"/>
                </a:solidFill>
                <a:latin typeface="微软雅黑" panose="020B0503020204020204" pitchFamily="34" charset="-122"/>
                <a:ea typeface="微软雅黑" panose="020B0503020204020204" pitchFamily="34" charset="-122"/>
                <a:cs typeface="Times New Roman" pitchFamily="18" charset="0"/>
              </a:rPr>
              <a:t>2</a:t>
            </a:r>
            <a:r>
              <a:rPr lang="zh-CN" altLang="en-US" sz="2000"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c</a:t>
            </a:r>
            <a:r>
              <a:rPr lang="en-US" altLang="zh-CN" sz="2000" baseline="-30000" dirty="0">
                <a:solidFill>
                  <a:srgbClr val="0000CC"/>
                </a:solidFill>
                <a:latin typeface="微软雅黑" panose="020B0503020204020204" pitchFamily="34" charset="-122"/>
                <a:ea typeface="微软雅黑" panose="020B0503020204020204" pitchFamily="34" charset="-122"/>
                <a:cs typeface="Times New Roman" pitchFamily="18" charset="0"/>
              </a:rPr>
              <a:t>1</a:t>
            </a:r>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a:t>
            </a:r>
          </a:p>
          <a:p>
            <a:pPr marL="288000" lvl="1" indent="-209550" algn="just"/>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a</a:t>
            </a:r>
            <a:r>
              <a:rPr lang="en-US" altLang="zh-CN" sz="2000" baseline="-30000" dirty="0">
                <a:solidFill>
                  <a:srgbClr val="0000CC"/>
                </a:solidFill>
                <a:latin typeface="微软雅黑" panose="020B0503020204020204" pitchFamily="34" charset="-122"/>
                <a:ea typeface="微软雅黑" panose="020B0503020204020204" pitchFamily="34" charset="-122"/>
                <a:cs typeface="Times New Roman" pitchFamily="18" charset="0"/>
              </a:rPr>
              <a:t>2</a:t>
            </a:r>
            <a:r>
              <a:rPr lang="zh-CN" altLang="en-US" sz="2000" dirty="0">
                <a:solidFill>
                  <a:srgbClr val="0000CC"/>
                </a:solidFill>
                <a:latin typeface="微软雅黑" panose="020B0503020204020204" pitchFamily="34" charset="-122"/>
                <a:ea typeface="微软雅黑" panose="020B0503020204020204" pitchFamily="34" charset="-122"/>
                <a:cs typeface="Times New Roman" pitchFamily="18" charset="0"/>
              </a:rPr>
              <a:t>的象</a:t>
            </a:r>
            <a:r>
              <a:rPr lang="zh-CN" altLang="en-US" sz="2000">
                <a:solidFill>
                  <a:srgbClr val="0000CC"/>
                </a:solidFill>
                <a:latin typeface="微软雅黑" panose="020B0503020204020204" pitchFamily="34" charset="-122"/>
                <a:ea typeface="微软雅黑" panose="020B0503020204020204" pitchFamily="34" charset="-122"/>
                <a:cs typeface="Times New Roman" pitchFamily="18" charset="0"/>
              </a:rPr>
              <a:t>集为</a:t>
            </a:r>
            <a:r>
              <a:rPr lang="en-US" altLang="zh-CN" sz="200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b</a:t>
            </a:r>
            <a:r>
              <a:rPr lang="en-US" altLang="zh-CN" sz="2000" baseline="-30000" dirty="0">
                <a:solidFill>
                  <a:srgbClr val="0000CC"/>
                </a:solidFill>
                <a:latin typeface="微软雅黑" panose="020B0503020204020204" pitchFamily="34" charset="-122"/>
                <a:ea typeface="微软雅黑" panose="020B0503020204020204" pitchFamily="34" charset="-122"/>
                <a:cs typeface="Times New Roman" pitchFamily="18" charset="0"/>
              </a:rPr>
              <a:t>3</a:t>
            </a:r>
            <a:r>
              <a:rPr lang="zh-CN" altLang="en-US" sz="2000"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c</a:t>
            </a:r>
            <a:r>
              <a:rPr lang="en-US" altLang="zh-CN" sz="2000" baseline="-30000" dirty="0">
                <a:solidFill>
                  <a:srgbClr val="0000CC"/>
                </a:solidFill>
                <a:latin typeface="微软雅黑" panose="020B0503020204020204" pitchFamily="34" charset="-122"/>
                <a:ea typeface="微软雅黑" panose="020B0503020204020204" pitchFamily="34" charset="-122"/>
                <a:cs typeface="Times New Roman" pitchFamily="18" charset="0"/>
              </a:rPr>
              <a:t>7</a:t>
            </a:r>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zh-CN" altLang="en-US" sz="2000"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(b</a:t>
            </a:r>
            <a:r>
              <a:rPr lang="en-US" altLang="zh-CN" sz="2000" baseline="-30000" dirty="0">
                <a:solidFill>
                  <a:srgbClr val="0000CC"/>
                </a:solidFill>
                <a:latin typeface="微软雅黑" panose="020B0503020204020204" pitchFamily="34" charset="-122"/>
                <a:ea typeface="微软雅黑" panose="020B0503020204020204" pitchFamily="34" charset="-122"/>
                <a:cs typeface="Times New Roman" pitchFamily="18" charset="0"/>
              </a:rPr>
              <a:t>2</a:t>
            </a:r>
            <a:r>
              <a:rPr lang="zh-CN" altLang="en-US" sz="2000"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c</a:t>
            </a:r>
            <a:r>
              <a:rPr lang="en-US" altLang="zh-CN" sz="2000" baseline="-30000" dirty="0">
                <a:solidFill>
                  <a:srgbClr val="0000CC"/>
                </a:solidFill>
                <a:latin typeface="微软雅黑" panose="020B0503020204020204" pitchFamily="34" charset="-122"/>
                <a:ea typeface="微软雅黑" panose="020B0503020204020204" pitchFamily="34" charset="-122"/>
                <a:cs typeface="Times New Roman" pitchFamily="18" charset="0"/>
              </a:rPr>
              <a:t>3</a:t>
            </a:r>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a:t>
            </a:r>
          </a:p>
          <a:p>
            <a:pPr marL="288000" lvl="1" indent="-209550" algn="just"/>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a</a:t>
            </a:r>
            <a:r>
              <a:rPr lang="en-US" altLang="zh-CN" sz="2000" baseline="-30000" dirty="0">
                <a:solidFill>
                  <a:srgbClr val="0000CC"/>
                </a:solidFill>
                <a:latin typeface="微软雅黑" panose="020B0503020204020204" pitchFamily="34" charset="-122"/>
                <a:ea typeface="微软雅黑" panose="020B0503020204020204" pitchFamily="34" charset="-122"/>
                <a:cs typeface="Times New Roman" pitchFamily="18" charset="0"/>
              </a:rPr>
              <a:t>3</a:t>
            </a:r>
            <a:r>
              <a:rPr lang="zh-CN" altLang="en-US" sz="2000" dirty="0">
                <a:solidFill>
                  <a:srgbClr val="0000CC"/>
                </a:solidFill>
                <a:latin typeface="微软雅黑" panose="020B0503020204020204" pitchFamily="34" charset="-122"/>
                <a:ea typeface="微软雅黑" panose="020B0503020204020204" pitchFamily="34" charset="-122"/>
                <a:cs typeface="Times New Roman" pitchFamily="18" charset="0"/>
              </a:rPr>
              <a:t>的象</a:t>
            </a:r>
            <a:r>
              <a:rPr lang="zh-CN" altLang="en-US" sz="2000">
                <a:solidFill>
                  <a:srgbClr val="0000CC"/>
                </a:solidFill>
                <a:latin typeface="微软雅黑" panose="020B0503020204020204" pitchFamily="34" charset="-122"/>
                <a:ea typeface="微软雅黑" panose="020B0503020204020204" pitchFamily="34" charset="-122"/>
                <a:cs typeface="Times New Roman" pitchFamily="18" charset="0"/>
              </a:rPr>
              <a:t>集为</a:t>
            </a:r>
            <a:r>
              <a:rPr lang="en-US" altLang="zh-CN" sz="200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b</a:t>
            </a:r>
            <a:r>
              <a:rPr lang="en-US" altLang="zh-CN" sz="2000" baseline="-30000" dirty="0">
                <a:solidFill>
                  <a:srgbClr val="0000CC"/>
                </a:solidFill>
                <a:latin typeface="微软雅黑" panose="020B0503020204020204" pitchFamily="34" charset="-122"/>
                <a:ea typeface="微软雅黑" panose="020B0503020204020204" pitchFamily="34" charset="-122"/>
                <a:cs typeface="Times New Roman" pitchFamily="18" charset="0"/>
              </a:rPr>
              <a:t>4</a:t>
            </a:r>
            <a:r>
              <a:rPr lang="zh-CN" altLang="en-US" sz="2000"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c</a:t>
            </a:r>
            <a:r>
              <a:rPr lang="en-US" altLang="zh-CN" sz="2000" baseline="-30000" dirty="0">
                <a:solidFill>
                  <a:srgbClr val="0000CC"/>
                </a:solidFill>
                <a:latin typeface="微软雅黑" panose="020B0503020204020204" pitchFamily="34" charset="-122"/>
                <a:ea typeface="微软雅黑" panose="020B0503020204020204" pitchFamily="34" charset="-122"/>
                <a:cs typeface="Times New Roman" pitchFamily="18" charset="0"/>
              </a:rPr>
              <a:t>6</a:t>
            </a:r>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a:t>
            </a:r>
          </a:p>
          <a:p>
            <a:pPr marL="288000" lvl="1" indent="-209550" algn="just"/>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a</a:t>
            </a:r>
            <a:r>
              <a:rPr lang="en-US" altLang="zh-CN" sz="2000" baseline="-30000" dirty="0">
                <a:solidFill>
                  <a:srgbClr val="0000CC"/>
                </a:solidFill>
                <a:latin typeface="微软雅黑" panose="020B0503020204020204" pitchFamily="34" charset="-122"/>
                <a:ea typeface="微软雅黑" panose="020B0503020204020204" pitchFamily="34" charset="-122"/>
                <a:cs typeface="Times New Roman" pitchFamily="18" charset="0"/>
              </a:rPr>
              <a:t>4</a:t>
            </a:r>
            <a:r>
              <a:rPr lang="zh-CN" altLang="en-US" sz="2000" dirty="0">
                <a:solidFill>
                  <a:srgbClr val="0000CC"/>
                </a:solidFill>
                <a:latin typeface="微软雅黑" panose="020B0503020204020204" pitchFamily="34" charset="-122"/>
                <a:ea typeface="微软雅黑" panose="020B0503020204020204" pitchFamily="34" charset="-122"/>
                <a:cs typeface="Times New Roman" pitchFamily="18" charset="0"/>
              </a:rPr>
              <a:t>的象</a:t>
            </a:r>
            <a:r>
              <a:rPr lang="zh-CN" altLang="en-US" sz="2000">
                <a:solidFill>
                  <a:srgbClr val="0000CC"/>
                </a:solidFill>
                <a:latin typeface="微软雅黑" panose="020B0503020204020204" pitchFamily="34" charset="-122"/>
                <a:ea typeface="微软雅黑" panose="020B0503020204020204" pitchFamily="34" charset="-122"/>
                <a:cs typeface="Times New Roman" pitchFamily="18" charset="0"/>
              </a:rPr>
              <a:t>集为</a:t>
            </a:r>
            <a:r>
              <a:rPr lang="en-US" altLang="zh-CN" sz="200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b</a:t>
            </a:r>
            <a:r>
              <a:rPr lang="en-US" altLang="zh-CN" sz="2000" baseline="-30000" dirty="0">
                <a:solidFill>
                  <a:srgbClr val="0000CC"/>
                </a:solidFill>
                <a:latin typeface="微软雅黑" panose="020B0503020204020204" pitchFamily="34" charset="-122"/>
                <a:ea typeface="微软雅黑" panose="020B0503020204020204" pitchFamily="34" charset="-122"/>
                <a:cs typeface="Times New Roman" pitchFamily="18" charset="0"/>
              </a:rPr>
              <a:t>6</a:t>
            </a:r>
            <a:r>
              <a:rPr lang="zh-CN" altLang="en-US" sz="2000" dirty="0">
                <a:solidFill>
                  <a:srgbClr val="0000CC"/>
                </a:solidFill>
                <a:latin typeface="微软雅黑" panose="020B0503020204020204" pitchFamily="34" charset="-122"/>
                <a:ea typeface="微软雅黑" panose="020B0503020204020204" pitchFamily="34" charset="-122"/>
                <a:cs typeface="Times New Roman" pitchFamily="18" charset="0"/>
              </a:rPr>
              <a:t>，</a:t>
            </a:r>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c</a:t>
            </a:r>
            <a:r>
              <a:rPr lang="en-US" altLang="zh-CN" sz="2000" baseline="-30000" dirty="0">
                <a:solidFill>
                  <a:srgbClr val="0000CC"/>
                </a:solidFill>
                <a:latin typeface="微软雅黑" panose="020B0503020204020204" pitchFamily="34" charset="-122"/>
                <a:ea typeface="微软雅黑" panose="020B0503020204020204" pitchFamily="34" charset="-122"/>
                <a:cs typeface="Times New Roman" pitchFamily="18" charset="0"/>
              </a:rPr>
              <a:t>6</a:t>
            </a:r>
            <a:r>
              <a:rPr lang="en-US" altLang="zh-CN" sz="2000" dirty="0">
                <a:solidFill>
                  <a:srgbClr val="0000CC"/>
                </a:solidFill>
                <a:latin typeface="微软雅黑" panose="020B0503020204020204" pitchFamily="34" charset="-122"/>
                <a:ea typeface="微软雅黑" panose="020B0503020204020204" pitchFamily="34" charset="-122"/>
                <a:cs typeface="Times New Roman" pitchFamily="18" charset="0"/>
              </a:rPr>
              <a:t>)}</a:t>
            </a:r>
            <a:endParaRPr lang="zh-CN" altLang="en-US" sz="2000" dirty="0">
              <a:solidFill>
                <a:srgbClr val="0000CC"/>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3793DF98-A420-4DCF-A26F-F9A0CE81FA51}"/>
              </a:ext>
            </a:extLst>
          </p:cNvPr>
          <p:cNvSpPr/>
          <p:nvPr/>
        </p:nvSpPr>
        <p:spPr>
          <a:xfrm>
            <a:off x="6946324" y="5298826"/>
            <a:ext cx="3809998" cy="757130"/>
          </a:xfrm>
          <a:prstGeom prst="rect">
            <a:avLst/>
          </a:prstGeom>
        </p:spPr>
        <p:txBody>
          <a:bodyPr wrap="square">
            <a:spAutoFit/>
          </a:bodyPr>
          <a:lstStyle/>
          <a:p>
            <a:pPr algn="just">
              <a:lnSpc>
                <a:spcPct val="90000"/>
              </a:lnSpc>
            </a:pPr>
            <a:r>
              <a:rPr lang="en-US" altLang="zh-CN" sz="2400">
                <a:solidFill>
                  <a:srgbClr val="FF0000"/>
                </a:solidFill>
                <a:latin typeface="微软雅黑" panose="020B0503020204020204" pitchFamily="34" charset="-122"/>
                <a:ea typeface="微软雅黑" panose="020B0503020204020204" pitchFamily="34" charset="-122"/>
                <a:cs typeface="Times New Roman" pitchFamily="18" charset="0"/>
              </a:rPr>
              <a:t> S</a:t>
            </a: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在</a:t>
            </a:r>
            <a:r>
              <a:rPr lang="en-US" altLang="zh-CN" sz="2400" dirty="0">
                <a:solidFill>
                  <a:srgbClr val="FF0000"/>
                </a:solidFill>
                <a:latin typeface="微软雅黑" panose="020B0503020204020204" pitchFamily="34" charset="-122"/>
                <a:ea typeface="微软雅黑" panose="020B0503020204020204" pitchFamily="34" charset="-122"/>
                <a:cs typeface="Times New Roman" pitchFamily="18" charset="0"/>
              </a:rPr>
              <a:t>(B, C)</a:t>
            </a: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上的</a:t>
            </a:r>
            <a:r>
              <a:rPr lang="zh-CN" altLang="en-US" sz="2400">
                <a:solidFill>
                  <a:srgbClr val="FF0000"/>
                </a:solidFill>
                <a:latin typeface="微软雅黑" panose="020B0503020204020204" pitchFamily="34" charset="-122"/>
                <a:ea typeface="微软雅黑" panose="020B0503020204020204" pitchFamily="34" charset="-122"/>
                <a:cs typeface="Times New Roman" pitchFamily="18" charset="0"/>
              </a:rPr>
              <a:t>投影为：</a:t>
            </a:r>
            <a:endParaRPr lang="en-US" altLang="zh-CN" sz="2400">
              <a:solidFill>
                <a:srgbClr val="FF0000"/>
              </a:solidFill>
              <a:latin typeface="微软雅黑" panose="020B0503020204020204" pitchFamily="34" charset="-122"/>
              <a:ea typeface="微软雅黑" panose="020B0503020204020204" pitchFamily="34" charset="-122"/>
              <a:cs typeface="Times New Roman" pitchFamily="18" charset="0"/>
            </a:endParaRPr>
          </a:p>
          <a:p>
            <a:pPr algn="just">
              <a:lnSpc>
                <a:spcPct val="90000"/>
              </a:lnSpc>
            </a:pPr>
            <a:r>
              <a:rPr lang="zh-CN" altLang="en-US" sz="2400">
                <a:solidFill>
                  <a:srgbClr val="FF0000"/>
                </a:solidFill>
                <a:latin typeface="微软雅黑" panose="020B0503020204020204" pitchFamily="34" charset="-122"/>
                <a:ea typeface="微软雅黑" panose="020B0503020204020204" pitchFamily="34" charset="-122"/>
                <a:cs typeface="Times New Roman" pitchFamily="18" charset="0"/>
              </a:rPr>
              <a:t> </a:t>
            </a:r>
            <a:r>
              <a:rPr lang="en-US" altLang="zh-CN" sz="2400">
                <a:solidFill>
                  <a:srgbClr val="FF0000"/>
                </a:solidFill>
                <a:latin typeface="微软雅黑" panose="020B0503020204020204" pitchFamily="34" charset="-122"/>
                <a:ea typeface="微软雅黑" panose="020B0503020204020204" pitchFamily="34" charset="-122"/>
                <a:cs typeface="Times New Roman" pitchFamily="18" charset="0"/>
              </a:rPr>
              <a:t>{(</a:t>
            </a:r>
            <a:r>
              <a:rPr lang="en-US" altLang="zh-CN" sz="2400" i="1">
                <a:solidFill>
                  <a:srgbClr val="FF0000"/>
                </a:solidFill>
                <a:latin typeface="微软雅黑" panose="020B0503020204020204" pitchFamily="34" charset="-122"/>
                <a:ea typeface="微软雅黑" panose="020B0503020204020204" pitchFamily="34" charset="-122"/>
                <a:cs typeface="Times New Roman" pitchFamily="18" charset="0"/>
              </a:rPr>
              <a:t>b</a:t>
            </a:r>
            <a:r>
              <a:rPr lang="en-US" altLang="zh-CN" sz="2400" baseline="-20000">
                <a:solidFill>
                  <a:srgbClr val="FF0000"/>
                </a:solidFill>
                <a:latin typeface="微软雅黑" panose="020B0503020204020204" pitchFamily="34" charset="-122"/>
                <a:ea typeface="微软雅黑" panose="020B0503020204020204" pitchFamily="34" charset="-122"/>
                <a:cs typeface="Times New Roman" pitchFamily="18" charset="0"/>
              </a:rPr>
              <a:t>1</a:t>
            </a:r>
            <a:r>
              <a:rPr lang="en-US" altLang="zh-CN" sz="2400" i="1" baseline="-20000" dirty="0">
                <a:solidFill>
                  <a:srgbClr val="FF0000"/>
                </a:solidFill>
                <a:latin typeface="微软雅黑" panose="020B0503020204020204" pitchFamily="34" charset="-122"/>
                <a:ea typeface="微软雅黑" panose="020B0503020204020204" pitchFamily="34" charset="-122"/>
                <a:cs typeface="Times New Roman" pitchFamily="18" charset="0"/>
              </a:rPr>
              <a:t>,</a:t>
            </a:r>
            <a:r>
              <a:rPr lang="en-US" altLang="zh-CN" sz="2400" i="1">
                <a:solidFill>
                  <a:srgbClr val="FF0000"/>
                </a:solidFill>
                <a:latin typeface="微软雅黑" panose="020B0503020204020204" pitchFamily="34" charset="-122"/>
                <a:ea typeface="微软雅黑" panose="020B0503020204020204" pitchFamily="34" charset="-122"/>
                <a:cs typeface="Times New Roman" pitchFamily="18" charset="0"/>
              </a:rPr>
              <a:t>c</a:t>
            </a:r>
            <a:r>
              <a:rPr lang="en-US" altLang="zh-CN" sz="2400" baseline="-20000">
                <a:solidFill>
                  <a:srgbClr val="FF0000"/>
                </a:solidFill>
                <a:latin typeface="微软雅黑" panose="020B0503020204020204" pitchFamily="34" charset="-122"/>
                <a:ea typeface="微软雅黑" panose="020B0503020204020204" pitchFamily="34" charset="-122"/>
                <a:cs typeface="Times New Roman" pitchFamily="18" charset="0"/>
              </a:rPr>
              <a:t>2</a:t>
            </a:r>
            <a:r>
              <a:rPr lang="en-US" altLang="zh-CN" sz="2400" dirty="0">
                <a:solidFill>
                  <a:srgbClr val="FF0000"/>
                </a:solidFill>
                <a:latin typeface="微软雅黑" panose="020B0503020204020204" pitchFamily="34" charset="-122"/>
                <a:ea typeface="微软雅黑" panose="020B0503020204020204" pitchFamily="34" charset="-122"/>
                <a:cs typeface="Times New Roman" pitchFamily="18" charset="0"/>
              </a:rPr>
              <a:t>)</a:t>
            </a: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a:t>
            </a:r>
            <a:r>
              <a:rPr lang="en-US" altLang="zh-CN" sz="2400">
                <a:solidFill>
                  <a:srgbClr val="FF0000"/>
                </a:solidFill>
                <a:latin typeface="微软雅黑" panose="020B0503020204020204" pitchFamily="34" charset="-122"/>
                <a:ea typeface="微软雅黑" panose="020B0503020204020204" pitchFamily="34" charset="-122"/>
                <a:cs typeface="Times New Roman" pitchFamily="18" charset="0"/>
              </a:rPr>
              <a:t>(</a:t>
            </a:r>
            <a:r>
              <a:rPr lang="en-US" altLang="zh-CN" sz="2400" i="1">
                <a:solidFill>
                  <a:srgbClr val="FF0000"/>
                </a:solidFill>
                <a:latin typeface="微软雅黑" panose="020B0503020204020204" pitchFamily="34" charset="-122"/>
                <a:ea typeface="微软雅黑" panose="020B0503020204020204" pitchFamily="34" charset="-122"/>
                <a:cs typeface="Times New Roman" pitchFamily="18" charset="0"/>
              </a:rPr>
              <a:t>b</a:t>
            </a:r>
            <a:r>
              <a:rPr lang="en-US" altLang="zh-CN" sz="2400" baseline="-20000">
                <a:solidFill>
                  <a:srgbClr val="FF0000"/>
                </a:solidFill>
                <a:latin typeface="微软雅黑" panose="020B0503020204020204" pitchFamily="34" charset="-122"/>
                <a:ea typeface="微软雅黑" panose="020B0503020204020204" pitchFamily="34" charset="-122"/>
                <a:cs typeface="Times New Roman" pitchFamily="18" charset="0"/>
              </a:rPr>
              <a:t>2</a:t>
            </a:r>
            <a:r>
              <a:rPr lang="en-US" altLang="zh-CN" sz="2400" i="1" baseline="-20000" dirty="0">
                <a:solidFill>
                  <a:srgbClr val="FF0000"/>
                </a:solidFill>
                <a:latin typeface="微软雅黑" panose="020B0503020204020204" pitchFamily="34" charset="-122"/>
                <a:ea typeface="微软雅黑" panose="020B0503020204020204" pitchFamily="34" charset="-122"/>
                <a:cs typeface="Times New Roman" pitchFamily="18" charset="0"/>
              </a:rPr>
              <a:t>,</a:t>
            </a:r>
            <a:r>
              <a:rPr lang="en-US" altLang="zh-CN" sz="2400" i="1">
                <a:solidFill>
                  <a:srgbClr val="FF0000"/>
                </a:solidFill>
                <a:latin typeface="微软雅黑" panose="020B0503020204020204" pitchFamily="34" charset="-122"/>
                <a:ea typeface="微软雅黑" panose="020B0503020204020204" pitchFamily="34" charset="-122"/>
                <a:cs typeface="Times New Roman" pitchFamily="18" charset="0"/>
              </a:rPr>
              <a:t>c</a:t>
            </a:r>
            <a:r>
              <a:rPr lang="en-US" altLang="zh-CN" sz="2400" baseline="-20000">
                <a:solidFill>
                  <a:srgbClr val="FF0000"/>
                </a:solidFill>
                <a:latin typeface="微软雅黑" panose="020B0503020204020204" pitchFamily="34" charset="-122"/>
                <a:ea typeface="微软雅黑" panose="020B0503020204020204" pitchFamily="34" charset="-122"/>
                <a:cs typeface="Times New Roman" pitchFamily="18" charset="0"/>
              </a:rPr>
              <a:t>1</a:t>
            </a:r>
            <a:r>
              <a:rPr lang="en-US" altLang="zh-CN" sz="2400" dirty="0">
                <a:solidFill>
                  <a:srgbClr val="FF0000"/>
                </a:solidFill>
                <a:latin typeface="微软雅黑" panose="020B0503020204020204" pitchFamily="34" charset="-122"/>
                <a:ea typeface="微软雅黑" panose="020B0503020204020204" pitchFamily="34" charset="-122"/>
                <a:cs typeface="Times New Roman" pitchFamily="18" charset="0"/>
              </a:rPr>
              <a:t>)</a:t>
            </a: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a:t>
            </a:r>
            <a:r>
              <a:rPr lang="en-US" altLang="zh-CN" sz="2400">
                <a:solidFill>
                  <a:srgbClr val="FF0000"/>
                </a:solidFill>
                <a:latin typeface="微软雅黑" panose="020B0503020204020204" pitchFamily="34" charset="-122"/>
                <a:ea typeface="微软雅黑" panose="020B0503020204020204" pitchFamily="34" charset="-122"/>
                <a:cs typeface="Times New Roman" pitchFamily="18" charset="0"/>
              </a:rPr>
              <a:t>(</a:t>
            </a:r>
            <a:r>
              <a:rPr lang="en-US" altLang="zh-CN" sz="2400" i="1">
                <a:solidFill>
                  <a:srgbClr val="FF0000"/>
                </a:solidFill>
                <a:latin typeface="微软雅黑" panose="020B0503020204020204" pitchFamily="34" charset="-122"/>
                <a:ea typeface="微软雅黑" panose="020B0503020204020204" pitchFamily="34" charset="-122"/>
                <a:cs typeface="Times New Roman" pitchFamily="18" charset="0"/>
              </a:rPr>
              <a:t>b</a:t>
            </a:r>
            <a:r>
              <a:rPr lang="en-US" altLang="zh-CN" sz="2400" baseline="-20000">
                <a:solidFill>
                  <a:srgbClr val="FF0000"/>
                </a:solidFill>
                <a:latin typeface="微软雅黑" panose="020B0503020204020204" pitchFamily="34" charset="-122"/>
                <a:ea typeface="微软雅黑" panose="020B0503020204020204" pitchFamily="34" charset="-122"/>
                <a:cs typeface="Times New Roman" pitchFamily="18" charset="0"/>
              </a:rPr>
              <a:t>2,</a:t>
            </a:r>
            <a:r>
              <a:rPr lang="en-US" altLang="zh-CN" sz="2400" i="1">
                <a:solidFill>
                  <a:srgbClr val="FF0000"/>
                </a:solidFill>
                <a:latin typeface="微软雅黑" panose="020B0503020204020204" pitchFamily="34" charset="-122"/>
                <a:ea typeface="微软雅黑" panose="020B0503020204020204" pitchFamily="34" charset="-122"/>
                <a:cs typeface="Times New Roman" pitchFamily="18" charset="0"/>
              </a:rPr>
              <a:t>c</a:t>
            </a:r>
            <a:r>
              <a:rPr lang="en-US" altLang="zh-CN" sz="2400" baseline="-20000">
                <a:solidFill>
                  <a:srgbClr val="FF0000"/>
                </a:solidFill>
                <a:latin typeface="微软雅黑" panose="020B0503020204020204" pitchFamily="34" charset="-122"/>
                <a:ea typeface="微软雅黑" panose="020B0503020204020204" pitchFamily="34" charset="-122"/>
                <a:cs typeface="Times New Roman" pitchFamily="18" charset="0"/>
              </a:rPr>
              <a:t>3</a:t>
            </a:r>
            <a:r>
              <a:rPr lang="en-US" altLang="zh-CN" sz="2400" dirty="0">
                <a:solidFill>
                  <a:srgbClr val="FF0000"/>
                </a:solidFill>
                <a:latin typeface="微软雅黑" panose="020B0503020204020204" pitchFamily="34" charset="-122"/>
                <a:ea typeface="微软雅黑" panose="020B0503020204020204" pitchFamily="34" charset="-122"/>
                <a:cs typeface="Times New Roman" pitchFamily="18" charset="0"/>
              </a:rPr>
              <a:t>) }</a:t>
            </a:r>
          </a:p>
        </p:txBody>
      </p:sp>
      <p:sp>
        <p:nvSpPr>
          <p:cNvPr id="8" name="箭头: 右 7">
            <a:extLst>
              <a:ext uri="{FF2B5EF4-FFF2-40B4-BE49-F238E27FC236}">
                <a16:creationId xmlns:a16="http://schemas.microsoft.com/office/drawing/2014/main" id="{3D877DFE-3981-4598-8C97-E951939215EA}"/>
              </a:ext>
            </a:extLst>
          </p:cNvPr>
          <p:cNvSpPr/>
          <p:nvPr/>
        </p:nvSpPr>
        <p:spPr>
          <a:xfrm>
            <a:off x="6550603" y="5410949"/>
            <a:ext cx="381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34926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51068-98A8-4C31-BB46-7311C95795E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35F40BF-4B2D-479E-A707-F7EF133F9752}"/>
              </a:ext>
            </a:extLst>
          </p:cNvPr>
          <p:cNvSpPr>
            <a:spLocks noGrp="1"/>
          </p:cNvSpPr>
          <p:nvPr>
            <p:ph idx="1"/>
          </p:nvPr>
        </p:nvSpPr>
        <p:spPr/>
        <p:txBody>
          <a:bodyPr/>
          <a:lstStyle/>
          <a:p>
            <a:r>
              <a:rPr lang="zh-CN" altLang="en-US">
                <a:solidFill>
                  <a:srgbClr val="FF0000"/>
                </a:solidFill>
              </a:rPr>
              <a:t>除的实际应用：</a:t>
            </a:r>
            <a:endParaRPr lang="en-US" altLang="zh-CN">
              <a:solidFill>
                <a:srgbClr val="FF0000"/>
              </a:solidFill>
            </a:endParaRPr>
          </a:p>
          <a:p>
            <a:pPr lvl="1"/>
            <a:r>
              <a:rPr lang="zh-CN" altLang="en-US"/>
              <a:t>设有一个现实意义的集合，希望在另一个集合中找出</a:t>
            </a:r>
            <a:r>
              <a:rPr lang="zh-CN" altLang="en-US">
                <a:solidFill>
                  <a:srgbClr val="FF0000"/>
                </a:solidFill>
              </a:rPr>
              <a:t>“包含”</a:t>
            </a:r>
            <a:r>
              <a:rPr lang="zh-CN" altLang="en-US"/>
              <a:t>该集合的元组集，可用“除”实现</a:t>
            </a:r>
            <a:endParaRPr lang="en-US" altLang="zh-CN"/>
          </a:p>
          <a:p>
            <a:pPr marL="538162" lvl="1" indent="0">
              <a:buNone/>
            </a:pPr>
            <a:r>
              <a:rPr lang="zh-CN" altLang="en-US">
                <a:solidFill>
                  <a:srgbClr val="0000FF"/>
                </a:solidFill>
              </a:rPr>
              <a:t>例</a:t>
            </a:r>
            <a:r>
              <a:rPr lang="en-US" altLang="zh-CN">
                <a:solidFill>
                  <a:srgbClr val="0000FF"/>
                </a:solidFill>
              </a:rPr>
              <a:t>1</a:t>
            </a:r>
            <a:r>
              <a:rPr lang="zh-CN" altLang="en-US">
                <a:solidFill>
                  <a:srgbClr val="0000FF"/>
                </a:solidFill>
              </a:rPr>
              <a:t>：找出选修了所有课程的学生</a:t>
            </a:r>
          </a:p>
          <a:p>
            <a:pPr lvl="2"/>
            <a:r>
              <a:rPr lang="zh-CN" altLang="en-US"/>
              <a:t>“所有课程”</a:t>
            </a:r>
          </a:p>
          <a:p>
            <a:pPr lvl="2"/>
            <a:r>
              <a:rPr lang="zh-CN" altLang="en-US">
                <a:latin typeface="微软雅黑" panose="020B0503020204020204" pitchFamily="34" charset="-122"/>
                <a:ea typeface="微软雅黑" panose="020B0503020204020204" pitchFamily="34" charset="-122"/>
              </a:rPr>
              <a:t>“学生”</a:t>
            </a:r>
          </a:p>
          <a:p>
            <a:pPr lvl="2"/>
            <a:r>
              <a:rPr lang="zh-CN" altLang="en-US"/>
              <a:t>“学生”</a:t>
            </a:r>
            <a:r>
              <a:rPr lang="en-US" altLang="zh-CN" b="1">
                <a:solidFill>
                  <a:srgbClr val="FF0000"/>
                </a:solidFill>
              </a:rPr>
              <a:t>÷</a:t>
            </a:r>
            <a:r>
              <a:rPr lang="en-US" altLang="zh-CN"/>
              <a:t>“</a:t>
            </a:r>
            <a:r>
              <a:rPr lang="zh-CN" altLang="en-US"/>
              <a:t>所有课程”</a:t>
            </a:r>
          </a:p>
          <a:p>
            <a:pPr marL="538162" lvl="1" indent="0">
              <a:buNone/>
            </a:pPr>
            <a:r>
              <a:rPr lang="zh-CN" altLang="en-US">
                <a:solidFill>
                  <a:srgbClr val="0000FF"/>
                </a:solidFill>
              </a:rPr>
              <a:t>例</a:t>
            </a:r>
            <a:r>
              <a:rPr lang="en-US" altLang="zh-CN">
                <a:solidFill>
                  <a:srgbClr val="0000FF"/>
                </a:solidFill>
              </a:rPr>
              <a:t>2</a:t>
            </a:r>
            <a:r>
              <a:rPr lang="zh-CN" altLang="en-US">
                <a:solidFill>
                  <a:srgbClr val="0000FF"/>
                </a:solidFill>
              </a:rPr>
              <a:t>：找出选修了所有张三所选课的学生</a:t>
            </a:r>
          </a:p>
          <a:p>
            <a:pPr lvl="2"/>
            <a:r>
              <a:rPr lang="zh-CN" altLang="en-US"/>
              <a:t>“张三所选课”</a:t>
            </a:r>
          </a:p>
          <a:p>
            <a:pPr lvl="2"/>
            <a:r>
              <a:rPr lang="zh-CN" altLang="en-US"/>
              <a:t>“学生”</a:t>
            </a:r>
          </a:p>
          <a:p>
            <a:pPr lvl="2"/>
            <a:r>
              <a:rPr lang="zh-CN" altLang="en-US"/>
              <a:t>“学生”</a:t>
            </a:r>
            <a:r>
              <a:rPr lang="en-US" altLang="zh-CN" b="1">
                <a:solidFill>
                  <a:srgbClr val="FF0000"/>
                </a:solidFill>
              </a:rPr>
              <a:t>÷</a:t>
            </a:r>
            <a:r>
              <a:rPr lang="en-US" altLang="zh-CN"/>
              <a:t>“</a:t>
            </a:r>
            <a:r>
              <a:rPr lang="zh-CN" altLang="en-US"/>
              <a:t>张三所选课”</a:t>
            </a:r>
          </a:p>
        </p:txBody>
      </p:sp>
      <p:sp>
        <p:nvSpPr>
          <p:cNvPr id="4" name="灯片编号占位符 3">
            <a:extLst>
              <a:ext uri="{FF2B5EF4-FFF2-40B4-BE49-F238E27FC236}">
                <a16:creationId xmlns:a16="http://schemas.microsoft.com/office/drawing/2014/main" id="{2B201857-9BDD-4D59-A373-B9A74FB9509E}"/>
              </a:ext>
            </a:extLst>
          </p:cNvPr>
          <p:cNvSpPr>
            <a:spLocks noGrp="1"/>
          </p:cNvSpPr>
          <p:nvPr>
            <p:ph type="sldNum" sz="quarter" idx="12"/>
          </p:nvPr>
        </p:nvSpPr>
        <p:spPr/>
        <p:txBody>
          <a:bodyPr/>
          <a:lstStyle/>
          <a:p>
            <a:fld id="{E63F6D5D-9733-4D44-9C56-AEFEDD5A4BA7}" type="slidenum">
              <a:rPr lang="en-US" smtClean="0"/>
              <a:pPr/>
              <a:t>64</a:t>
            </a:fld>
            <a:endParaRPr lang="en-US" dirty="0"/>
          </a:p>
        </p:txBody>
      </p:sp>
    </p:spTree>
    <p:extLst>
      <p:ext uri="{BB962C8B-B14F-4D97-AF65-F5344CB8AC3E}">
        <p14:creationId xmlns:p14="http://schemas.microsoft.com/office/powerpoint/2010/main" val="9887866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28072-5BAC-4D77-B726-F17EB7F4815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FB7055C-3069-403E-87DC-162C2E260C01}"/>
              </a:ext>
            </a:extLst>
          </p:cNvPr>
          <p:cNvSpPr>
            <a:spLocks noGrp="1"/>
          </p:cNvSpPr>
          <p:nvPr>
            <p:ph idx="1"/>
          </p:nvPr>
        </p:nvSpPr>
        <p:spPr/>
        <p:txBody>
          <a:bodyPr/>
          <a:lstStyle/>
          <a:p>
            <a:r>
              <a:rPr lang="zh-CN" altLang="en-US">
                <a:solidFill>
                  <a:srgbClr val="FF0000"/>
                </a:solidFill>
              </a:rPr>
              <a:t>除示例：</a:t>
            </a:r>
            <a:endParaRPr lang="en-US" altLang="zh-CN">
              <a:solidFill>
                <a:srgbClr val="FF0000"/>
              </a:solidFill>
            </a:endParaRPr>
          </a:p>
          <a:p>
            <a:pPr lvl="1"/>
            <a:r>
              <a:rPr lang="zh-CN" altLang="en-US"/>
              <a:t>查询至少选修</a:t>
            </a:r>
            <a:r>
              <a:rPr lang="en-US" altLang="zh-CN"/>
              <a:t>1</a:t>
            </a:r>
            <a:r>
              <a:rPr lang="zh-CN" altLang="en-US"/>
              <a:t>号课程和</a:t>
            </a:r>
            <a:r>
              <a:rPr lang="en-US" altLang="zh-CN"/>
              <a:t>3</a:t>
            </a:r>
            <a:r>
              <a:rPr lang="zh-CN" altLang="en-US"/>
              <a:t>号课程的学生号码</a:t>
            </a:r>
            <a:endParaRPr lang="en-US" altLang="zh-CN"/>
          </a:p>
          <a:p>
            <a:pPr lvl="1"/>
            <a:endParaRPr lang="en-US" altLang="zh-CN" sz="1100"/>
          </a:p>
          <a:p>
            <a:pPr lvl="1"/>
            <a:r>
              <a:rPr lang="zh-CN" altLang="en-US">
                <a:solidFill>
                  <a:srgbClr val="FF0000"/>
                </a:solidFill>
              </a:rPr>
              <a:t>解：</a:t>
            </a:r>
          </a:p>
        </p:txBody>
      </p:sp>
      <p:sp>
        <p:nvSpPr>
          <p:cNvPr id="4" name="灯片编号占位符 3">
            <a:extLst>
              <a:ext uri="{FF2B5EF4-FFF2-40B4-BE49-F238E27FC236}">
                <a16:creationId xmlns:a16="http://schemas.microsoft.com/office/drawing/2014/main" id="{F55891F7-15ED-4760-97B1-8E65AB55B8AD}"/>
              </a:ext>
            </a:extLst>
          </p:cNvPr>
          <p:cNvSpPr>
            <a:spLocks noGrp="1"/>
          </p:cNvSpPr>
          <p:nvPr>
            <p:ph type="sldNum" sz="quarter" idx="12"/>
          </p:nvPr>
        </p:nvSpPr>
        <p:spPr/>
        <p:txBody>
          <a:bodyPr/>
          <a:lstStyle/>
          <a:p>
            <a:fld id="{E63F6D5D-9733-4D44-9C56-AEFEDD5A4BA7}" type="slidenum">
              <a:rPr lang="en-US" smtClean="0"/>
              <a:pPr/>
              <a:t>65</a:t>
            </a:fld>
            <a:endParaRPr lang="en-US" dirty="0"/>
          </a:p>
        </p:txBody>
      </p:sp>
      <p:sp>
        <p:nvSpPr>
          <p:cNvPr id="5" name="矩形 4">
            <a:extLst>
              <a:ext uri="{FF2B5EF4-FFF2-40B4-BE49-F238E27FC236}">
                <a16:creationId xmlns:a16="http://schemas.microsoft.com/office/drawing/2014/main" id="{246AF958-B281-4FF2-B110-C2763398A033}"/>
              </a:ext>
            </a:extLst>
          </p:cNvPr>
          <p:cNvSpPr/>
          <p:nvPr/>
        </p:nvSpPr>
        <p:spPr>
          <a:xfrm>
            <a:off x="1447800" y="2929376"/>
            <a:ext cx="3149433" cy="499624"/>
          </a:xfrm>
          <a:prstGeom prst="rect">
            <a:avLst/>
          </a:prstGeom>
        </p:spPr>
        <p:txBody>
          <a:bodyPr wrap="square">
            <a:spAutoFit/>
          </a:bodyPr>
          <a:lstStyle/>
          <a:p>
            <a:pPr marL="0" lvl="1">
              <a:lnSpc>
                <a:spcPct val="150000"/>
              </a:lnSpc>
            </a:pPr>
            <a:r>
              <a:rPr lang="zh-CN" altLang="en-US" sz="2000">
                <a:latin typeface="微软雅黑" panose="020B0503020204020204" pitchFamily="34" charset="-122"/>
                <a:ea typeface="微软雅黑" panose="020B0503020204020204" pitchFamily="34" charset="-122"/>
                <a:cs typeface="Times New Roman" pitchFamily="18" charset="0"/>
              </a:rPr>
              <a:t>首先建立一个临时关系</a:t>
            </a:r>
            <a:r>
              <a:rPr lang="en-US" altLang="zh-CN" sz="2000">
                <a:latin typeface="微软雅黑" panose="020B0503020204020204" pitchFamily="34" charset="-122"/>
                <a:ea typeface="微软雅黑" panose="020B0503020204020204" pitchFamily="34" charset="-122"/>
                <a:cs typeface="Times New Roman" pitchFamily="18" charset="0"/>
              </a:rPr>
              <a:t>K=</a:t>
            </a:r>
            <a:r>
              <a:rPr lang="zh-CN" altLang="en-US" sz="2000">
                <a:latin typeface="微软雅黑" panose="020B0503020204020204" pitchFamily="34" charset="-122"/>
                <a:ea typeface="微软雅黑" panose="020B0503020204020204" pitchFamily="34" charset="-122"/>
                <a:cs typeface="Times New Roman" pitchFamily="18" charset="0"/>
              </a:rPr>
              <a:t> </a:t>
            </a:r>
            <a:endParaRPr lang="en-US" altLang="zh-CN" sz="2000">
              <a:latin typeface="微软雅黑" panose="020B0503020204020204" pitchFamily="34" charset="-122"/>
              <a:ea typeface="微软雅黑" panose="020B0503020204020204" pitchFamily="34" charset="-122"/>
              <a:cs typeface="Times New Roman" pitchFamily="18" charset="0"/>
            </a:endParaRPr>
          </a:p>
        </p:txBody>
      </p:sp>
      <p:graphicFrame>
        <p:nvGraphicFramePr>
          <p:cNvPr id="6" name="Group 26">
            <a:extLst>
              <a:ext uri="{FF2B5EF4-FFF2-40B4-BE49-F238E27FC236}">
                <a16:creationId xmlns:a16="http://schemas.microsoft.com/office/drawing/2014/main" id="{9A1C64A3-AC16-4871-8005-E64816C3061F}"/>
              </a:ext>
            </a:extLst>
          </p:cNvPr>
          <p:cNvGraphicFramePr>
            <a:graphicFrameLocks noGrp="1"/>
          </p:cNvGraphicFramePr>
          <p:nvPr>
            <p:extLst>
              <p:ext uri="{D42A27DB-BD31-4B8C-83A1-F6EECF244321}">
                <p14:modId xmlns:p14="http://schemas.microsoft.com/office/powerpoint/2010/main" val="302415268"/>
              </p:ext>
            </p:extLst>
          </p:nvPr>
        </p:nvGraphicFramePr>
        <p:xfrm>
          <a:off x="4446315" y="2584765"/>
          <a:ext cx="816431" cy="1188846"/>
        </p:xfrm>
        <a:graphic>
          <a:graphicData uri="http://schemas.openxmlformats.org/drawingml/2006/table">
            <a:tbl>
              <a:tblPr/>
              <a:tblGrid>
                <a:gridCol w="816431">
                  <a:extLst>
                    <a:ext uri="{9D8B030D-6E8A-4147-A177-3AD203B41FA5}">
                      <a16:colId xmlns:a16="http://schemas.microsoft.com/office/drawing/2014/main" val="20000"/>
                    </a:ext>
                  </a:extLst>
                </a:gridCol>
              </a:tblGrid>
              <a:tr h="325441">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Cno</a:t>
                      </a:r>
                      <a:endParaRPr kumimoji="0" lang="en-US" altLang="zh-CN" sz="20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21920" marR="121920"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6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   1</a:t>
                      </a:r>
                    </a:p>
                  </a:txBody>
                  <a:tcPr marL="121920" marR="121920"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6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   3</a:t>
                      </a:r>
                    </a:p>
                  </a:txBody>
                  <a:tcPr marL="121920" marR="121920"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0E734C87-6CA8-4735-BEC7-867A666B019C}"/>
                  </a:ext>
                </a:extLst>
              </p:cNvPr>
              <p:cNvSpPr/>
              <p:nvPr/>
            </p:nvSpPr>
            <p:spPr>
              <a:xfrm>
                <a:off x="1447800" y="3893521"/>
                <a:ext cx="3149433" cy="530530"/>
              </a:xfrm>
              <a:prstGeom prst="rect">
                <a:avLst/>
              </a:prstGeom>
            </p:spPr>
            <p:txBody>
              <a:bodyPr wrap="square">
                <a:spAutoFit/>
              </a:bodyPr>
              <a:lstStyle/>
              <a:p>
                <a:pPr marL="0" lvl="1">
                  <a:lnSpc>
                    <a:spcPct val="150000"/>
                  </a:lnSpc>
                </a:pPr>
                <a:r>
                  <a:rPr lang="zh-CN" altLang="en-US" sz="2000">
                    <a:latin typeface="微软雅黑" panose="020B0503020204020204" pitchFamily="34" charset="-122"/>
                    <a:ea typeface="微软雅黑" panose="020B0503020204020204" pitchFamily="34" charset="-122"/>
                    <a:cs typeface="Times New Roman" pitchFamily="18" charset="0"/>
                  </a:rPr>
                  <a:t>然后求：</a:t>
                </a:r>
                <a14:m>
                  <m:oMath xmlns:m="http://schemas.openxmlformats.org/officeDocument/2006/math">
                    <m:sSub>
                      <m:sSubPr>
                        <m:ctrlPr>
                          <a:rPr lang="en-US" altLang="zh-CN" sz="2000" b="1" i="1" smtClean="0">
                            <a:latin typeface="Cambria Math" panose="02040503050406030204" pitchFamily="18" charset="0"/>
                            <a:ea typeface="微软雅黑" panose="020B0503020204020204" pitchFamily="34" charset="-122"/>
                            <a:cs typeface="Times New Roman" pitchFamily="18" charset="0"/>
                          </a:rPr>
                        </m:ctrlPr>
                      </m:sSubPr>
                      <m:e>
                        <m:r>
                          <a:rPr lang="zh-CN" altLang="en-US" sz="2000" b="1" i="1" smtClean="0">
                            <a:latin typeface="Cambria Math" panose="02040503050406030204" pitchFamily="18" charset="0"/>
                            <a:ea typeface="微软雅黑" panose="020B0503020204020204" pitchFamily="34" charset="-122"/>
                            <a:cs typeface="Times New Roman" pitchFamily="18" charset="0"/>
                          </a:rPr>
                          <m:t>𝝅</m:t>
                        </m:r>
                      </m:e>
                      <m:sub>
                        <m:r>
                          <a:rPr lang="en-US" altLang="zh-CN" sz="2000" b="1" i="1" smtClean="0">
                            <a:latin typeface="Cambria Math" panose="02040503050406030204" pitchFamily="18" charset="0"/>
                            <a:ea typeface="微软雅黑" panose="020B0503020204020204" pitchFamily="34" charset="-122"/>
                            <a:cs typeface="Times New Roman" pitchFamily="18" charset="0"/>
                          </a:rPr>
                          <m:t>𝑺𝒏𝒐</m:t>
                        </m:r>
                        <m:r>
                          <a:rPr lang="en-US" altLang="zh-CN" sz="2000" b="1" i="1" smtClean="0">
                            <a:latin typeface="Cambria Math" panose="02040503050406030204" pitchFamily="18" charset="0"/>
                            <a:ea typeface="微软雅黑" panose="020B0503020204020204" pitchFamily="34" charset="-122"/>
                            <a:cs typeface="Times New Roman" pitchFamily="18" charset="0"/>
                          </a:rPr>
                          <m:t>, </m:t>
                        </m:r>
                        <m:r>
                          <a:rPr lang="en-US" altLang="zh-CN" sz="2000" b="1" i="1" smtClean="0">
                            <a:latin typeface="Cambria Math" panose="02040503050406030204" pitchFamily="18" charset="0"/>
                            <a:ea typeface="微软雅黑" panose="020B0503020204020204" pitchFamily="34" charset="-122"/>
                            <a:cs typeface="Times New Roman" pitchFamily="18" charset="0"/>
                          </a:rPr>
                          <m:t>𝑪𝒏𝒐</m:t>
                        </m:r>
                      </m:sub>
                    </m:sSub>
                    <m:r>
                      <a:rPr lang="en-US" altLang="zh-CN" sz="2000" b="1" i="1" smtClean="0">
                        <a:latin typeface="Cambria Math" panose="02040503050406030204" pitchFamily="18" charset="0"/>
                        <a:ea typeface="微软雅黑" panose="020B0503020204020204" pitchFamily="34" charset="-122"/>
                        <a:cs typeface="Times New Roman" pitchFamily="18" charset="0"/>
                      </a:rPr>
                      <m:t>(</m:t>
                    </m:r>
                    <m:r>
                      <a:rPr lang="en-US" altLang="zh-CN" sz="2000" b="1" i="1" smtClean="0">
                        <a:latin typeface="Cambria Math" panose="02040503050406030204" pitchFamily="18" charset="0"/>
                        <a:ea typeface="微软雅黑" panose="020B0503020204020204" pitchFamily="34" charset="-122"/>
                        <a:cs typeface="Times New Roman" pitchFamily="18" charset="0"/>
                      </a:rPr>
                      <m:t>𝑺𝑪</m:t>
                    </m:r>
                    <m:r>
                      <a:rPr lang="en-US" altLang="zh-CN" sz="2000" b="1" i="1" smtClean="0">
                        <a:latin typeface="Cambria Math" panose="02040503050406030204" pitchFamily="18" charset="0"/>
                        <a:ea typeface="微软雅黑" panose="020B0503020204020204" pitchFamily="34" charset="-122"/>
                        <a:cs typeface="Times New Roman" pitchFamily="18" charset="0"/>
                      </a:rPr>
                      <m:t>)÷</m:t>
                    </m:r>
                    <m:r>
                      <a:rPr lang="en-US" altLang="zh-CN" sz="2000" b="1" i="1" smtClean="0">
                        <a:latin typeface="Cambria Math" panose="02040503050406030204" pitchFamily="18" charset="0"/>
                        <a:ea typeface="Cambria Math" panose="02040503050406030204" pitchFamily="18" charset="0"/>
                        <a:cs typeface="Times New Roman" pitchFamily="18" charset="0"/>
                      </a:rPr>
                      <m:t>𝑲</m:t>
                    </m:r>
                  </m:oMath>
                </a14:m>
                <a:endParaRPr lang="en-US" altLang="zh-CN" sz="2000" b="1">
                  <a:latin typeface="微软雅黑" panose="020B0503020204020204" pitchFamily="34" charset="-122"/>
                  <a:ea typeface="微软雅黑" panose="020B0503020204020204" pitchFamily="34" charset="-122"/>
                  <a:cs typeface="Times New Roman" pitchFamily="18" charset="0"/>
                </a:endParaRPr>
              </a:p>
            </p:txBody>
          </p:sp>
        </mc:Choice>
        <mc:Fallback>
          <p:sp>
            <p:nvSpPr>
              <p:cNvPr id="7" name="矩形 6">
                <a:extLst>
                  <a:ext uri="{FF2B5EF4-FFF2-40B4-BE49-F238E27FC236}">
                    <a16:creationId xmlns:a16="http://schemas.microsoft.com/office/drawing/2014/main" id="{0E734C87-6CA8-4735-BEC7-867A666B019C}"/>
                  </a:ext>
                </a:extLst>
              </p:cNvPr>
              <p:cNvSpPr>
                <a:spLocks noRot="1" noChangeAspect="1" noMove="1" noResize="1" noEditPoints="1" noAdjustHandles="1" noChangeArrowheads="1" noChangeShapeType="1" noTextEdit="1"/>
              </p:cNvSpPr>
              <p:nvPr/>
            </p:nvSpPr>
            <p:spPr>
              <a:xfrm>
                <a:off x="1447800" y="3893521"/>
                <a:ext cx="3149433" cy="530530"/>
              </a:xfrm>
              <a:prstGeom prst="rect">
                <a:avLst/>
              </a:prstGeom>
              <a:blipFill>
                <a:blip r:embed="rId2"/>
                <a:stretch>
                  <a:fillRect l="-2132" b="-17241"/>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904323FC-42F0-411B-BF1A-BAD5AB0E9E02}"/>
              </a:ext>
            </a:extLst>
          </p:cNvPr>
          <p:cNvSpPr/>
          <p:nvPr/>
        </p:nvSpPr>
        <p:spPr>
          <a:xfrm>
            <a:off x="1523111" y="4963109"/>
            <a:ext cx="2993127" cy="400110"/>
          </a:xfrm>
          <a:prstGeom prst="rect">
            <a:avLst/>
          </a:prstGeom>
        </p:spPr>
        <p:txBody>
          <a:bodyPr wrap="none">
            <a:spAutoFit/>
          </a:bodyPr>
          <a:lstStyle/>
          <a:p>
            <a:pPr marL="0" lvl="1">
              <a:lnSpc>
                <a:spcPct val="100000"/>
              </a:lnSpc>
            </a:pP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最终结果：</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{201215121}</a:t>
            </a:r>
            <a:endParaRPr lang="zh-CN" altLang="en-US" sz="2000">
              <a:latin typeface="微软雅黑" panose="020B0503020204020204" pitchFamily="34" charset="-122"/>
              <a:ea typeface="微软雅黑" panose="020B0503020204020204" pitchFamily="34" charset="-122"/>
            </a:endParaRPr>
          </a:p>
        </p:txBody>
      </p:sp>
      <p:sp>
        <p:nvSpPr>
          <p:cNvPr id="10" name="箭头: 下 9">
            <a:extLst>
              <a:ext uri="{FF2B5EF4-FFF2-40B4-BE49-F238E27FC236}">
                <a16:creationId xmlns:a16="http://schemas.microsoft.com/office/drawing/2014/main" id="{C6E57D42-99D3-4025-AC69-BD1AD443FD75}"/>
              </a:ext>
            </a:extLst>
          </p:cNvPr>
          <p:cNvSpPr/>
          <p:nvPr/>
        </p:nvSpPr>
        <p:spPr>
          <a:xfrm>
            <a:off x="2895600" y="3644165"/>
            <a:ext cx="304800" cy="3337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099C6052-7E91-4218-898D-4DE1DA854762}"/>
              </a:ext>
            </a:extLst>
          </p:cNvPr>
          <p:cNvSpPr/>
          <p:nvPr/>
        </p:nvSpPr>
        <p:spPr>
          <a:xfrm>
            <a:off x="2902527" y="4600101"/>
            <a:ext cx="304800" cy="3337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Group 180">
            <a:extLst>
              <a:ext uri="{FF2B5EF4-FFF2-40B4-BE49-F238E27FC236}">
                <a16:creationId xmlns:a16="http://schemas.microsoft.com/office/drawing/2014/main" id="{D46C90EB-B3BA-4F35-9B24-3BA1004B1A66}"/>
              </a:ext>
            </a:extLst>
          </p:cNvPr>
          <p:cNvGraphicFramePr>
            <a:graphicFrameLocks/>
          </p:cNvGraphicFramePr>
          <p:nvPr>
            <p:extLst>
              <p:ext uri="{D42A27DB-BD31-4B8C-83A1-F6EECF244321}">
                <p14:modId xmlns:p14="http://schemas.microsoft.com/office/powerpoint/2010/main" val="2673666089"/>
              </p:ext>
            </p:extLst>
          </p:nvPr>
        </p:nvGraphicFramePr>
        <p:xfrm>
          <a:off x="6525319" y="2978667"/>
          <a:ext cx="2895600" cy="2390400"/>
        </p:xfrm>
        <a:graphic>
          <a:graphicData uri="http://schemas.openxmlformats.org/drawingml/2006/table">
            <a:tbl>
              <a:tblPr/>
              <a:tblGrid>
                <a:gridCol w="1711036">
                  <a:extLst>
                    <a:ext uri="{9D8B030D-6E8A-4147-A177-3AD203B41FA5}">
                      <a16:colId xmlns:a16="http://schemas.microsoft.com/office/drawing/2014/main" val="20000"/>
                    </a:ext>
                  </a:extLst>
                </a:gridCol>
                <a:gridCol w="1184564">
                  <a:extLst>
                    <a:ext uri="{9D8B030D-6E8A-4147-A177-3AD203B41FA5}">
                      <a16:colId xmlns:a16="http://schemas.microsoft.com/office/drawing/2014/main" val="20001"/>
                    </a:ext>
                  </a:extLst>
                </a:gridCol>
              </a:tblGrid>
              <a:tr h="359878">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Sno</a:t>
                      </a:r>
                      <a:endParaRPr kumimoji="0" lang="en-US" altLang="zh-CN" sz="20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Cno</a:t>
                      </a:r>
                      <a:endParaRPr kumimoji="0" lang="en-US" altLang="zh-CN" sz="20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359878">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201215121</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9878">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201215121</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9878">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201215121</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3</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9878">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201215122</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878">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201215122</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3</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 name="右大括号 12">
            <a:extLst>
              <a:ext uri="{FF2B5EF4-FFF2-40B4-BE49-F238E27FC236}">
                <a16:creationId xmlns:a16="http://schemas.microsoft.com/office/drawing/2014/main" id="{66B123C5-4AF4-4EC8-9D48-3F40F2A64A1D}"/>
              </a:ext>
            </a:extLst>
          </p:cNvPr>
          <p:cNvSpPr/>
          <p:nvPr/>
        </p:nvSpPr>
        <p:spPr>
          <a:xfrm>
            <a:off x="5486400" y="3179188"/>
            <a:ext cx="812789" cy="20024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8045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65B10-A24D-4ECB-A6C7-D62FACA94F40}"/>
              </a:ext>
            </a:extLst>
          </p:cNvPr>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8DDC855-2EAD-4CA1-88A8-03570EFBE1B9}"/>
                  </a:ext>
                </a:extLst>
              </p:cNvPr>
              <p:cNvSpPr>
                <a:spLocks noGrp="1"/>
              </p:cNvSpPr>
              <p:nvPr>
                <p:ph idx="1"/>
              </p:nvPr>
            </p:nvSpPr>
            <p:spPr/>
            <p:txBody>
              <a:bodyPr/>
              <a:lstStyle/>
              <a:p>
                <a:r>
                  <a:rPr lang="zh-CN" altLang="en-US">
                    <a:solidFill>
                      <a:srgbClr val="FF0000"/>
                    </a:solidFill>
                  </a:rPr>
                  <a:t>综合示例：</a:t>
                </a:r>
                <a:endParaRPr lang="en-US" altLang="zh-CN">
                  <a:solidFill>
                    <a:srgbClr val="FF0000"/>
                  </a:solidFill>
                </a:endParaRPr>
              </a:p>
              <a:p>
                <a:pPr lvl="1"/>
                <a:r>
                  <a:rPr lang="zh-CN" altLang="en-US"/>
                  <a:t>查询选修了</a:t>
                </a:r>
                <a:r>
                  <a:rPr lang="en-US" altLang="zh-CN"/>
                  <a:t>2</a:t>
                </a:r>
                <a:r>
                  <a:rPr lang="zh-CN" altLang="en-US"/>
                  <a:t>号课程的学生学号</a:t>
                </a:r>
                <a:endParaRPr lang="en-US" altLang="zh-CN"/>
              </a:p>
              <a:p>
                <a:pPr marL="538162" lvl="1" indent="0" algn="ctr">
                  <a:buNone/>
                </a:pPr>
                <a14:m>
                  <m:oMath xmlns:m="http://schemas.openxmlformats.org/officeDocument/2006/math">
                    <m:sSub>
                      <m:sSubPr>
                        <m:ctrlPr>
                          <a:rPr lang="en-US" altLang="zh-CN" b="1" i="1" smtClean="0">
                            <a:solidFill>
                              <a:srgbClr val="0000FF"/>
                            </a:solidFill>
                            <a:latin typeface="Cambria Math" panose="02040503050406030204" pitchFamily="18" charset="0"/>
                          </a:rPr>
                        </m:ctrlPr>
                      </m:sSubPr>
                      <m:e>
                        <m:r>
                          <a:rPr lang="zh-CN" altLang="en-US" b="1" i="1" smtClean="0">
                            <a:solidFill>
                              <a:srgbClr val="0000FF"/>
                            </a:solidFill>
                            <a:latin typeface="Cambria Math" panose="02040503050406030204" pitchFamily="18" charset="0"/>
                          </a:rPr>
                          <m:t>𝝅</m:t>
                        </m:r>
                      </m:e>
                      <m:sub>
                        <m:r>
                          <a:rPr lang="en-US" altLang="zh-CN" b="1" i="1">
                            <a:solidFill>
                              <a:srgbClr val="0000FF"/>
                            </a:solidFill>
                            <a:latin typeface="Cambria Math" panose="02040503050406030204" pitchFamily="18" charset="0"/>
                          </a:rPr>
                          <m:t>𝒔</m:t>
                        </m:r>
                        <m:r>
                          <a:rPr lang="en-US" altLang="zh-CN" b="1" i="1" smtClean="0">
                            <a:solidFill>
                              <a:srgbClr val="0000FF"/>
                            </a:solidFill>
                            <a:latin typeface="Cambria Math" panose="02040503050406030204" pitchFamily="18" charset="0"/>
                          </a:rPr>
                          <m:t>𝒏𝒐</m:t>
                        </m:r>
                      </m:sub>
                    </m:sSub>
                    <m:r>
                      <a:rPr lang="en-US" altLang="zh-CN" b="1" i="1" smtClean="0">
                        <a:solidFill>
                          <a:srgbClr val="0000FF"/>
                        </a:solidFill>
                        <a:latin typeface="Cambria Math" panose="02040503050406030204" pitchFamily="18" charset="0"/>
                      </a:rPr>
                      <m:t>(</m:t>
                    </m:r>
                    <m:sSub>
                      <m:sSubPr>
                        <m:ctrlPr>
                          <a:rPr lang="en-US" altLang="zh-CN" b="1" i="1" smtClean="0">
                            <a:solidFill>
                              <a:srgbClr val="0000FF"/>
                            </a:solidFill>
                            <a:latin typeface="Cambria Math" panose="02040503050406030204" pitchFamily="18" charset="0"/>
                          </a:rPr>
                        </m:ctrlPr>
                      </m:sSubPr>
                      <m:e>
                        <m:r>
                          <a:rPr lang="zh-CN" altLang="en-US" b="1" i="1" smtClean="0">
                            <a:solidFill>
                              <a:srgbClr val="0000FF"/>
                            </a:solidFill>
                            <a:latin typeface="Cambria Math" panose="02040503050406030204" pitchFamily="18" charset="0"/>
                          </a:rPr>
                          <m:t>𝝈</m:t>
                        </m:r>
                      </m:e>
                      <m:sub>
                        <m:r>
                          <a:rPr lang="en-US" altLang="zh-CN" b="1" i="1" smtClean="0">
                            <a:solidFill>
                              <a:srgbClr val="0000FF"/>
                            </a:solidFill>
                            <a:latin typeface="Cambria Math" panose="02040503050406030204" pitchFamily="18" charset="0"/>
                          </a:rPr>
                          <m:t>𝒄𝒏𝒐</m:t>
                        </m:r>
                        <m:sSup>
                          <m:sSupPr>
                            <m:ctrlPr>
                              <a:rPr lang="en-US" altLang="zh-CN" b="1" i="1" smtClean="0">
                                <a:solidFill>
                                  <a:srgbClr val="0000FF"/>
                                </a:solidFill>
                                <a:latin typeface="Cambria Math" panose="02040503050406030204" pitchFamily="18" charset="0"/>
                              </a:rPr>
                            </m:ctrlPr>
                          </m:sSupPr>
                          <m:e>
                            <m:r>
                              <a:rPr lang="en-US" altLang="zh-CN" b="1" i="1" smtClean="0">
                                <a:solidFill>
                                  <a:srgbClr val="0000FF"/>
                                </a:solidFill>
                                <a:latin typeface="Cambria Math" panose="02040503050406030204" pitchFamily="18" charset="0"/>
                              </a:rPr>
                              <m:t>=</m:t>
                            </m:r>
                          </m:e>
                          <m:sup>
                            <m:r>
                              <a:rPr lang="en-US" altLang="zh-CN" b="1" i="1" smtClean="0">
                                <a:solidFill>
                                  <a:srgbClr val="0000FF"/>
                                </a:solidFill>
                                <a:latin typeface="Cambria Math" panose="02040503050406030204" pitchFamily="18" charset="0"/>
                              </a:rPr>
                              <m:t>′</m:t>
                            </m:r>
                          </m:sup>
                        </m:sSup>
                        <m:sSup>
                          <m:sSupPr>
                            <m:ctrlPr>
                              <a:rPr lang="en-US" altLang="zh-CN" b="1" i="1" smtClean="0">
                                <a:solidFill>
                                  <a:srgbClr val="0000FF"/>
                                </a:solidFill>
                                <a:latin typeface="Cambria Math" panose="02040503050406030204" pitchFamily="18" charset="0"/>
                              </a:rPr>
                            </m:ctrlPr>
                          </m:sSupPr>
                          <m:e>
                            <m:r>
                              <a:rPr lang="en-US" altLang="zh-CN" b="1" i="1" smtClean="0">
                                <a:solidFill>
                                  <a:srgbClr val="0000FF"/>
                                </a:solidFill>
                                <a:latin typeface="Cambria Math" panose="02040503050406030204" pitchFamily="18" charset="0"/>
                              </a:rPr>
                              <m:t>𝟐</m:t>
                            </m:r>
                          </m:e>
                          <m:sup>
                            <m:r>
                              <a:rPr lang="en-US" altLang="zh-CN" b="1" i="1" smtClean="0">
                                <a:solidFill>
                                  <a:srgbClr val="0000FF"/>
                                </a:solidFill>
                                <a:latin typeface="Cambria Math" panose="02040503050406030204" pitchFamily="18" charset="0"/>
                              </a:rPr>
                              <m:t>′</m:t>
                            </m:r>
                          </m:sup>
                        </m:sSup>
                      </m:sub>
                    </m:sSub>
                    <m:r>
                      <a:rPr lang="en-US" altLang="zh-CN" b="1" i="1" smtClean="0">
                        <a:solidFill>
                          <a:srgbClr val="0000FF"/>
                        </a:solidFill>
                        <a:latin typeface="Cambria Math" panose="02040503050406030204" pitchFamily="18" charset="0"/>
                      </a:rPr>
                      <m:t>(</m:t>
                    </m:r>
                    <m:r>
                      <a:rPr lang="en-US" altLang="zh-CN" b="1" i="1" smtClean="0">
                        <a:solidFill>
                          <a:srgbClr val="0000FF"/>
                        </a:solidFill>
                        <a:latin typeface="Cambria Math" panose="02040503050406030204" pitchFamily="18" charset="0"/>
                      </a:rPr>
                      <m:t>𝑺𝑪</m:t>
                    </m:r>
                    <m:r>
                      <a:rPr lang="en-US" altLang="zh-CN" b="1" i="1" smtClean="0">
                        <a:solidFill>
                          <a:srgbClr val="0000FF"/>
                        </a:solidFill>
                        <a:latin typeface="Cambria Math" panose="02040503050406030204" pitchFamily="18" charset="0"/>
                      </a:rPr>
                      <m:t>))</m:t>
                    </m:r>
                  </m:oMath>
                </a14:m>
                <a:r>
                  <a:rPr lang="en-US" altLang="zh-CN" b="1">
                    <a:solidFill>
                      <a:srgbClr val="0000FF"/>
                    </a:solidFill>
                  </a:rPr>
                  <a:t>={201215121, 201215122}</a:t>
                </a:r>
              </a:p>
              <a:p>
                <a:pPr lvl="1"/>
                <a:r>
                  <a:rPr lang="zh-CN" altLang="en-US"/>
                  <a:t>查询至少选修了一门其直接先修课为</a:t>
                </a:r>
                <a:r>
                  <a:rPr lang="en-US" altLang="zh-CN"/>
                  <a:t>5</a:t>
                </a:r>
                <a:r>
                  <a:rPr lang="zh-CN" altLang="en-US"/>
                  <a:t>号课程的学生姓名</a:t>
                </a:r>
                <a:endParaRPr lang="en-US" altLang="zh-CN"/>
              </a:p>
              <a:p>
                <a:pPr marL="538162" lvl="1" indent="0">
                  <a:buNone/>
                </a:pPr>
                <a14:m>
                  <m:oMathPara xmlns:m="http://schemas.openxmlformats.org/officeDocument/2006/math">
                    <m:oMathParaPr>
                      <m:jc m:val="centerGroup"/>
                    </m:oMathParaPr>
                    <m:oMath xmlns:m="http://schemas.openxmlformats.org/officeDocument/2006/math">
                      <m:sSub>
                        <m:sSubPr>
                          <m:ctrlPr>
                            <a:rPr lang="en-US" altLang="zh-CN" b="1" i="1">
                              <a:solidFill>
                                <a:srgbClr val="0000FF"/>
                              </a:solidFill>
                              <a:latin typeface="Cambria Math" panose="02040503050406030204" pitchFamily="18" charset="0"/>
                            </a:rPr>
                          </m:ctrlPr>
                        </m:sSubPr>
                        <m:e>
                          <m:r>
                            <a:rPr lang="zh-CN" altLang="en-US" b="1" i="1">
                              <a:solidFill>
                                <a:srgbClr val="0000FF"/>
                              </a:solidFill>
                              <a:latin typeface="Cambria Math" panose="02040503050406030204" pitchFamily="18" charset="0"/>
                            </a:rPr>
                            <m:t>𝝅</m:t>
                          </m:r>
                        </m:e>
                        <m:sub>
                          <m:r>
                            <a:rPr lang="en-US" altLang="zh-CN" b="1" i="1">
                              <a:solidFill>
                                <a:srgbClr val="0000FF"/>
                              </a:solidFill>
                              <a:latin typeface="Cambria Math" panose="02040503050406030204" pitchFamily="18" charset="0"/>
                            </a:rPr>
                            <m:t>𝒔</m:t>
                          </m:r>
                          <m:r>
                            <a:rPr lang="en-US" altLang="zh-CN" b="1" i="1">
                              <a:solidFill>
                                <a:srgbClr val="0000FF"/>
                              </a:solidFill>
                              <a:latin typeface="Cambria Math" panose="02040503050406030204" pitchFamily="18" charset="0"/>
                            </a:rPr>
                            <m:t>𝒏</m:t>
                          </m:r>
                          <m:r>
                            <m:rPr>
                              <m:sty m:val="p"/>
                            </m:rPr>
                            <a:rPr lang="en-US" altLang="zh-CN" b="1" i="1" smtClean="0">
                              <a:solidFill>
                                <a:srgbClr val="0000FF"/>
                              </a:solidFill>
                              <a:latin typeface="Cambria Math" panose="02040503050406030204" pitchFamily="18" charset="0"/>
                            </a:rPr>
                            <m:t>a</m:t>
                          </m:r>
                          <m:r>
                            <a:rPr lang="en-US" altLang="zh-CN" b="1" i="1" smtClean="0">
                              <a:solidFill>
                                <a:srgbClr val="0000FF"/>
                              </a:solidFill>
                              <a:latin typeface="Cambria Math" panose="02040503050406030204" pitchFamily="18" charset="0"/>
                            </a:rPr>
                            <m:t>𝒎𝒆</m:t>
                          </m:r>
                        </m:sub>
                      </m:sSub>
                      <m:d>
                        <m:dPr>
                          <m:ctrlPr>
                            <a:rPr lang="en-US" altLang="zh-CN" b="1" i="1">
                              <a:solidFill>
                                <a:srgbClr val="0000FF"/>
                              </a:solidFill>
                              <a:latin typeface="Cambria Math" panose="02040503050406030204" pitchFamily="18" charset="0"/>
                            </a:rPr>
                          </m:ctrlPr>
                        </m:dPr>
                        <m:e>
                          <m:sSub>
                            <m:sSubPr>
                              <m:ctrlPr>
                                <a:rPr lang="en-US" altLang="zh-CN" b="1" i="1">
                                  <a:solidFill>
                                    <a:srgbClr val="0000FF"/>
                                  </a:solidFill>
                                  <a:latin typeface="Cambria Math" panose="02040503050406030204" pitchFamily="18" charset="0"/>
                                </a:rPr>
                              </m:ctrlPr>
                            </m:sSubPr>
                            <m:e>
                              <m:r>
                                <a:rPr lang="zh-CN" altLang="en-US" b="1" i="1">
                                  <a:solidFill>
                                    <a:srgbClr val="0000FF"/>
                                  </a:solidFill>
                                  <a:latin typeface="Cambria Math" panose="02040503050406030204" pitchFamily="18" charset="0"/>
                                </a:rPr>
                                <m:t>𝝈</m:t>
                              </m:r>
                            </m:e>
                            <m:sub>
                              <m:r>
                                <a:rPr lang="en-US" altLang="zh-CN" b="1" i="1">
                                  <a:solidFill>
                                    <a:srgbClr val="0000FF"/>
                                  </a:solidFill>
                                  <a:latin typeface="Cambria Math" panose="02040503050406030204" pitchFamily="18" charset="0"/>
                                </a:rPr>
                                <m:t>𝒄</m:t>
                              </m:r>
                              <m:r>
                                <a:rPr lang="en-US" altLang="zh-CN" b="1" i="1" smtClean="0">
                                  <a:solidFill>
                                    <a:srgbClr val="0000FF"/>
                                  </a:solidFill>
                                  <a:latin typeface="Cambria Math" panose="02040503050406030204" pitchFamily="18" charset="0"/>
                                </a:rPr>
                                <m:t>𝒑</m:t>
                              </m:r>
                              <m:r>
                                <a:rPr lang="en-US" altLang="zh-CN" b="1" i="1">
                                  <a:solidFill>
                                    <a:srgbClr val="0000FF"/>
                                  </a:solidFill>
                                  <a:latin typeface="Cambria Math" panose="02040503050406030204" pitchFamily="18" charset="0"/>
                                </a:rPr>
                                <m:t>𝒏𝒐</m:t>
                              </m:r>
                              <m:sSup>
                                <m:sSupPr>
                                  <m:ctrlPr>
                                    <a:rPr lang="en-US" altLang="zh-CN" b="1" i="1">
                                      <a:solidFill>
                                        <a:srgbClr val="0000FF"/>
                                      </a:solidFill>
                                      <a:latin typeface="Cambria Math" panose="02040503050406030204" pitchFamily="18" charset="0"/>
                                    </a:rPr>
                                  </m:ctrlPr>
                                </m:sSupPr>
                                <m:e>
                                  <m:r>
                                    <a:rPr lang="en-US" altLang="zh-CN" b="1" i="1">
                                      <a:solidFill>
                                        <a:srgbClr val="0000FF"/>
                                      </a:solidFill>
                                      <a:latin typeface="Cambria Math" panose="02040503050406030204" pitchFamily="18" charset="0"/>
                                    </a:rPr>
                                    <m:t>=</m:t>
                                  </m:r>
                                </m:e>
                                <m:sup>
                                  <m:r>
                                    <a:rPr lang="en-US" altLang="zh-CN" b="1" i="1">
                                      <a:solidFill>
                                        <a:srgbClr val="0000FF"/>
                                      </a:solidFill>
                                      <a:latin typeface="Cambria Math" panose="02040503050406030204" pitchFamily="18" charset="0"/>
                                    </a:rPr>
                                    <m:t>′</m:t>
                                  </m:r>
                                </m:sup>
                              </m:sSup>
                              <m:sSup>
                                <m:sSupPr>
                                  <m:ctrlPr>
                                    <a:rPr lang="en-US" altLang="zh-CN" b="1" i="1">
                                      <a:solidFill>
                                        <a:srgbClr val="0000FF"/>
                                      </a:solidFill>
                                      <a:latin typeface="Cambria Math" panose="02040503050406030204" pitchFamily="18" charset="0"/>
                                    </a:rPr>
                                  </m:ctrlPr>
                                </m:sSupPr>
                                <m:e>
                                  <m:r>
                                    <a:rPr lang="en-US" altLang="zh-CN" b="1" i="1" smtClean="0">
                                      <a:solidFill>
                                        <a:srgbClr val="0000FF"/>
                                      </a:solidFill>
                                      <a:latin typeface="Cambria Math" panose="02040503050406030204" pitchFamily="18" charset="0"/>
                                    </a:rPr>
                                    <m:t>𝟓</m:t>
                                  </m:r>
                                </m:e>
                                <m:sup>
                                  <m:r>
                                    <a:rPr lang="en-US" altLang="zh-CN" b="1" i="1">
                                      <a:solidFill>
                                        <a:srgbClr val="0000FF"/>
                                      </a:solidFill>
                                      <a:latin typeface="Cambria Math" panose="02040503050406030204" pitchFamily="18" charset="0"/>
                                    </a:rPr>
                                    <m:t>′</m:t>
                                  </m:r>
                                </m:sup>
                              </m:sSup>
                            </m:sub>
                          </m:sSub>
                          <m:d>
                            <m:dPr>
                              <m:ctrlPr>
                                <a:rPr lang="en-US" altLang="zh-CN" b="1" i="1">
                                  <a:solidFill>
                                    <a:srgbClr val="0000FF"/>
                                  </a:solidFill>
                                  <a:latin typeface="Cambria Math" panose="02040503050406030204" pitchFamily="18" charset="0"/>
                                </a:rPr>
                              </m:ctrlPr>
                            </m:dPr>
                            <m:e>
                              <m:r>
                                <a:rPr lang="en-US" altLang="zh-CN" b="1" i="1" smtClean="0">
                                  <a:solidFill>
                                    <a:srgbClr val="0000FF"/>
                                  </a:solidFill>
                                  <a:latin typeface="Cambria Math" panose="02040503050406030204" pitchFamily="18" charset="0"/>
                                </a:rPr>
                                <m:t>𝑪𝒐𝒖𝒓𝒔𝒆</m:t>
                              </m:r>
                              <m:r>
                                <a:rPr lang="en-US" altLang="zh-CN" b="1" i="1" smtClean="0">
                                  <a:solidFill>
                                    <a:srgbClr val="0000FF"/>
                                  </a:solidFill>
                                  <a:latin typeface="Cambria Math" panose="02040503050406030204" pitchFamily="18" charset="0"/>
                                  <a:ea typeface="Cambria Math" panose="02040503050406030204" pitchFamily="18" charset="0"/>
                                </a:rPr>
                                <m:t>⋈</m:t>
                              </m:r>
                              <m:r>
                                <a:rPr lang="en-US" altLang="zh-CN" b="1" i="1">
                                  <a:solidFill>
                                    <a:srgbClr val="0000FF"/>
                                  </a:solidFill>
                                  <a:latin typeface="Cambria Math" panose="02040503050406030204" pitchFamily="18" charset="0"/>
                                </a:rPr>
                                <m:t>𝑺𝑪</m:t>
                              </m:r>
                              <m:r>
                                <a:rPr lang="en-US" altLang="zh-CN" b="1" i="1" smtClean="0">
                                  <a:solidFill>
                                    <a:srgbClr val="0000FF"/>
                                  </a:solidFill>
                                  <a:latin typeface="Cambria Math" panose="02040503050406030204" pitchFamily="18" charset="0"/>
                                  <a:ea typeface="Cambria Math" panose="02040503050406030204" pitchFamily="18" charset="0"/>
                                </a:rPr>
                                <m:t>⋈</m:t>
                              </m:r>
                              <m:sSub>
                                <m:sSubPr>
                                  <m:ctrlPr>
                                    <a:rPr lang="en-US" altLang="zh-CN" b="1" i="1">
                                      <a:solidFill>
                                        <a:srgbClr val="0000FF"/>
                                      </a:solidFill>
                                      <a:latin typeface="Cambria Math" panose="02040503050406030204" pitchFamily="18" charset="0"/>
                                    </a:rPr>
                                  </m:ctrlPr>
                                </m:sSubPr>
                                <m:e>
                                  <m:r>
                                    <a:rPr lang="zh-CN" altLang="en-US" b="1" i="1">
                                      <a:solidFill>
                                        <a:srgbClr val="0000FF"/>
                                      </a:solidFill>
                                      <a:latin typeface="Cambria Math" panose="02040503050406030204" pitchFamily="18" charset="0"/>
                                    </a:rPr>
                                    <m:t>𝝅</m:t>
                                  </m:r>
                                </m:e>
                                <m:sub>
                                  <m:r>
                                    <a:rPr lang="en-US" altLang="zh-CN" b="1" i="1" smtClean="0">
                                      <a:solidFill>
                                        <a:srgbClr val="0000FF"/>
                                      </a:solidFill>
                                      <a:latin typeface="Cambria Math" panose="02040503050406030204" pitchFamily="18" charset="0"/>
                                    </a:rPr>
                                    <m:t>𝒔𝒏𝒐</m:t>
                                  </m:r>
                                  <m:r>
                                    <a:rPr lang="en-US" altLang="zh-CN" b="1" i="1" smtClean="0">
                                      <a:solidFill>
                                        <a:srgbClr val="0000FF"/>
                                      </a:solidFill>
                                      <a:latin typeface="Cambria Math" panose="02040503050406030204" pitchFamily="18" charset="0"/>
                                    </a:rPr>
                                    <m:t>,   </m:t>
                                  </m:r>
                                  <m:r>
                                    <a:rPr lang="en-US" altLang="zh-CN" b="1" i="1">
                                      <a:solidFill>
                                        <a:srgbClr val="0000FF"/>
                                      </a:solidFill>
                                      <a:latin typeface="Cambria Math" panose="02040503050406030204" pitchFamily="18" charset="0"/>
                                    </a:rPr>
                                    <m:t>𝒔𝒏</m:t>
                                  </m:r>
                                  <m:r>
                                    <m:rPr>
                                      <m:sty m:val="p"/>
                                    </m:rPr>
                                    <a:rPr lang="en-US" altLang="zh-CN" b="1" i="1">
                                      <a:solidFill>
                                        <a:srgbClr val="0000FF"/>
                                      </a:solidFill>
                                      <a:latin typeface="Cambria Math" panose="02040503050406030204" pitchFamily="18" charset="0"/>
                                    </a:rPr>
                                    <m:t>a</m:t>
                                  </m:r>
                                  <m:r>
                                    <a:rPr lang="en-US" altLang="zh-CN" b="1" i="1">
                                      <a:solidFill>
                                        <a:srgbClr val="0000FF"/>
                                      </a:solidFill>
                                      <a:latin typeface="Cambria Math" panose="02040503050406030204" pitchFamily="18" charset="0"/>
                                    </a:rPr>
                                    <m:t>𝒎𝒆</m:t>
                                  </m:r>
                                </m:sub>
                              </m:sSub>
                              <m:d>
                                <m:dPr>
                                  <m:ctrlPr>
                                    <a:rPr lang="en-US" altLang="zh-CN" b="1" i="1" smtClean="0">
                                      <a:solidFill>
                                        <a:srgbClr val="0000FF"/>
                                      </a:solidFill>
                                      <a:latin typeface="Cambria Math" panose="02040503050406030204" pitchFamily="18" charset="0"/>
                                    </a:rPr>
                                  </m:ctrlPr>
                                </m:dPr>
                                <m:e>
                                  <m:r>
                                    <a:rPr lang="en-US" altLang="zh-CN" b="1" i="1" smtClean="0">
                                      <a:solidFill>
                                        <a:srgbClr val="0000FF"/>
                                      </a:solidFill>
                                      <a:latin typeface="Cambria Math" panose="02040503050406030204" pitchFamily="18" charset="0"/>
                                    </a:rPr>
                                    <m:t>𝑺𝒕𝒖𝒅𝒆𝒏𝒕</m:t>
                                  </m:r>
                                </m:e>
                              </m:d>
                            </m:e>
                          </m:d>
                        </m:e>
                      </m:d>
                    </m:oMath>
                  </m:oMathPara>
                </a14:m>
                <a:endParaRPr lang="en-US" altLang="zh-CN" b="1">
                  <a:solidFill>
                    <a:srgbClr val="0000FF"/>
                  </a:solidFill>
                </a:endParaRPr>
              </a:p>
              <a:p>
                <a:pPr marL="538162" lvl="1" indent="0">
                  <a:buNone/>
                </a:pPr>
                <a14:m>
                  <m:oMathPara xmlns:m="http://schemas.openxmlformats.org/officeDocument/2006/math">
                    <m:oMathParaPr>
                      <m:jc m:val="centerGroup"/>
                    </m:oMathParaPr>
                    <m:oMath xmlns:m="http://schemas.openxmlformats.org/officeDocument/2006/math">
                      <m:sSub>
                        <m:sSubPr>
                          <m:ctrlPr>
                            <a:rPr lang="en-US" altLang="zh-CN" b="1" i="1">
                              <a:solidFill>
                                <a:srgbClr val="0000FF"/>
                              </a:solidFill>
                              <a:latin typeface="Cambria Math" panose="02040503050406030204" pitchFamily="18" charset="0"/>
                            </a:rPr>
                          </m:ctrlPr>
                        </m:sSubPr>
                        <m:e>
                          <m:r>
                            <a:rPr lang="zh-CN" altLang="en-US" b="1" i="1">
                              <a:solidFill>
                                <a:srgbClr val="0000FF"/>
                              </a:solidFill>
                              <a:latin typeface="Cambria Math" panose="02040503050406030204" pitchFamily="18" charset="0"/>
                            </a:rPr>
                            <m:t>𝝅</m:t>
                          </m:r>
                        </m:e>
                        <m:sub>
                          <m:r>
                            <a:rPr lang="en-US" altLang="zh-CN" b="1" i="1">
                              <a:solidFill>
                                <a:srgbClr val="0000FF"/>
                              </a:solidFill>
                              <a:latin typeface="Cambria Math" panose="02040503050406030204" pitchFamily="18" charset="0"/>
                            </a:rPr>
                            <m:t>𝒔𝒏</m:t>
                          </m:r>
                          <m:r>
                            <m:rPr>
                              <m:sty m:val="p"/>
                            </m:rPr>
                            <a:rPr lang="en-US" altLang="zh-CN" b="1" i="1">
                              <a:solidFill>
                                <a:srgbClr val="0000FF"/>
                              </a:solidFill>
                              <a:latin typeface="Cambria Math" panose="02040503050406030204" pitchFamily="18" charset="0"/>
                            </a:rPr>
                            <m:t>a</m:t>
                          </m:r>
                          <m:r>
                            <a:rPr lang="en-US" altLang="zh-CN" b="1" i="1">
                              <a:solidFill>
                                <a:srgbClr val="0000FF"/>
                              </a:solidFill>
                              <a:latin typeface="Cambria Math" panose="02040503050406030204" pitchFamily="18" charset="0"/>
                            </a:rPr>
                            <m:t>𝒎𝒆</m:t>
                          </m:r>
                        </m:sub>
                      </m:sSub>
                      <m:d>
                        <m:dPr>
                          <m:ctrlPr>
                            <a:rPr lang="en-US" altLang="zh-CN" b="1" i="1" smtClean="0">
                              <a:solidFill>
                                <a:srgbClr val="0000FF"/>
                              </a:solidFill>
                              <a:latin typeface="Cambria Math" panose="02040503050406030204" pitchFamily="18" charset="0"/>
                            </a:rPr>
                          </m:ctrlPr>
                        </m:dPr>
                        <m:e>
                          <m:sSub>
                            <m:sSubPr>
                              <m:ctrlPr>
                                <a:rPr lang="en-US" altLang="zh-CN" b="1" i="1">
                                  <a:solidFill>
                                    <a:srgbClr val="0000FF"/>
                                  </a:solidFill>
                                  <a:latin typeface="Cambria Math" panose="02040503050406030204" pitchFamily="18" charset="0"/>
                                </a:rPr>
                              </m:ctrlPr>
                            </m:sSubPr>
                            <m:e>
                              <m:r>
                                <a:rPr lang="zh-CN" altLang="en-US" b="1" i="1">
                                  <a:solidFill>
                                    <a:srgbClr val="0000FF"/>
                                  </a:solidFill>
                                  <a:latin typeface="Cambria Math" panose="02040503050406030204" pitchFamily="18" charset="0"/>
                                </a:rPr>
                                <m:t>𝝅</m:t>
                              </m:r>
                            </m:e>
                            <m:sub>
                              <m:r>
                                <a:rPr lang="en-US" altLang="zh-CN" b="1" i="1">
                                  <a:solidFill>
                                    <a:srgbClr val="0000FF"/>
                                  </a:solidFill>
                                  <a:latin typeface="Cambria Math" panose="02040503050406030204" pitchFamily="18" charset="0"/>
                                </a:rPr>
                                <m:t>𝒔𝒏</m:t>
                              </m:r>
                              <m:r>
                                <a:rPr lang="en-US" altLang="zh-CN" b="1" i="1" smtClean="0">
                                  <a:solidFill>
                                    <a:srgbClr val="0000FF"/>
                                  </a:solidFill>
                                  <a:latin typeface="Cambria Math" panose="02040503050406030204" pitchFamily="18" charset="0"/>
                                </a:rPr>
                                <m:t>𝒐</m:t>
                              </m:r>
                            </m:sub>
                          </m:sSub>
                          <m:d>
                            <m:dPr>
                              <m:ctrlPr>
                                <a:rPr lang="en-US" altLang="zh-CN" b="1" i="1" smtClean="0">
                                  <a:solidFill>
                                    <a:srgbClr val="0000FF"/>
                                  </a:solidFill>
                                  <a:latin typeface="Cambria Math" panose="02040503050406030204" pitchFamily="18" charset="0"/>
                                </a:rPr>
                              </m:ctrlPr>
                            </m:dPr>
                            <m:e>
                              <m:sSub>
                                <m:sSubPr>
                                  <m:ctrlPr>
                                    <a:rPr lang="en-US" altLang="zh-CN" b="1" i="1">
                                      <a:solidFill>
                                        <a:srgbClr val="0000FF"/>
                                      </a:solidFill>
                                      <a:latin typeface="Cambria Math" panose="02040503050406030204" pitchFamily="18" charset="0"/>
                                    </a:rPr>
                                  </m:ctrlPr>
                                </m:sSubPr>
                                <m:e>
                                  <m:r>
                                    <a:rPr lang="zh-CN" altLang="en-US" b="1" i="1">
                                      <a:solidFill>
                                        <a:srgbClr val="0000FF"/>
                                      </a:solidFill>
                                      <a:latin typeface="Cambria Math" panose="02040503050406030204" pitchFamily="18" charset="0"/>
                                    </a:rPr>
                                    <m:t>𝝈</m:t>
                                  </m:r>
                                </m:e>
                                <m:sub>
                                  <m:r>
                                    <a:rPr lang="en-US" altLang="zh-CN" b="1" i="1">
                                      <a:solidFill>
                                        <a:srgbClr val="0000FF"/>
                                      </a:solidFill>
                                      <a:latin typeface="Cambria Math" panose="02040503050406030204" pitchFamily="18" charset="0"/>
                                    </a:rPr>
                                    <m:t>𝒄</m:t>
                                  </m:r>
                                  <m:r>
                                    <a:rPr lang="en-US" altLang="zh-CN" b="1" i="1">
                                      <a:solidFill>
                                        <a:srgbClr val="0000FF"/>
                                      </a:solidFill>
                                      <a:latin typeface="Cambria Math" panose="02040503050406030204" pitchFamily="18" charset="0"/>
                                    </a:rPr>
                                    <m:t>𝒑</m:t>
                                  </m:r>
                                  <m:r>
                                    <a:rPr lang="en-US" altLang="zh-CN" b="1" i="1">
                                      <a:solidFill>
                                        <a:srgbClr val="0000FF"/>
                                      </a:solidFill>
                                      <a:latin typeface="Cambria Math" panose="02040503050406030204" pitchFamily="18" charset="0"/>
                                    </a:rPr>
                                    <m:t>𝒏𝒐</m:t>
                                  </m:r>
                                  <m:sSup>
                                    <m:sSupPr>
                                      <m:ctrlPr>
                                        <a:rPr lang="en-US" altLang="zh-CN" b="1" i="1">
                                          <a:solidFill>
                                            <a:srgbClr val="0000FF"/>
                                          </a:solidFill>
                                          <a:latin typeface="Cambria Math" panose="02040503050406030204" pitchFamily="18" charset="0"/>
                                        </a:rPr>
                                      </m:ctrlPr>
                                    </m:sSupPr>
                                    <m:e>
                                      <m:r>
                                        <a:rPr lang="en-US" altLang="zh-CN" b="1" i="1">
                                          <a:solidFill>
                                            <a:srgbClr val="0000FF"/>
                                          </a:solidFill>
                                          <a:latin typeface="Cambria Math" panose="02040503050406030204" pitchFamily="18" charset="0"/>
                                        </a:rPr>
                                        <m:t>=</m:t>
                                      </m:r>
                                    </m:e>
                                    <m:sup>
                                      <m:r>
                                        <a:rPr lang="en-US" altLang="zh-CN" b="1" i="1">
                                          <a:solidFill>
                                            <a:srgbClr val="0000FF"/>
                                          </a:solidFill>
                                          <a:latin typeface="Cambria Math" panose="02040503050406030204" pitchFamily="18" charset="0"/>
                                        </a:rPr>
                                        <m:t>′</m:t>
                                      </m:r>
                                    </m:sup>
                                  </m:sSup>
                                  <m:sSup>
                                    <m:sSupPr>
                                      <m:ctrlPr>
                                        <a:rPr lang="en-US" altLang="zh-CN" b="1" i="1">
                                          <a:solidFill>
                                            <a:srgbClr val="0000FF"/>
                                          </a:solidFill>
                                          <a:latin typeface="Cambria Math" panose="02040503050406030204" pitchFamily="18" charset="0"/>
                                        </a:rPr>
                                      </m:ctrlPr>
                                    </m:sSupPr>
                                    <m:e>
                                      <m:r>
                                        <a:rPr lang="en-US" altLang="zh-CN" b="1" i="1">
                                          <a:solidFill>
                                            <a:srgbClr val="0000FF"/>
                                          </a:solidFill>
                                          <a:latin typeface="Cambria Math" panose="02040503050406030204" pitchFamily="18" charset="0"/>
                                        </a:rPr>
                                        <m:t>𝟓</m:t>
                                      </m:r>
                                    </m:e>
                                    <m:sup>
                                      <m:r>
                                        <a:rPr lang="en-US" altLang="zh-CN" b="1" i="1">
                                          <a:solidFill>
                                            <a:srgbClr val="0000FF"/>
                                          </a:solidFill>
                                          <a:latin typeface="Cambria Math" panose="02040503050406030204" pitchFamily="18" charset="0"/>
                                        </a:rPr>
                                        <m:t>′</m:t>
                                      </m:r>
                                    </m:sup>
                                  </m:sSup>
                                </m:sub>
                              </m:sSub>
                              <m:d>
                                <m:dPr>
                                  <m:ctrlPr>
                                    <a:rPr lang="en-US" altLang="zh-CN" b="1" i="1">
                                      <a:solidFill>
                                        <a:srgbClr val="0000FF"/>
                                      </a:solidFill>
                                      <a:latin typeface="Cambria Math" panose="02040503050406030204" pitchFamily="18" charset="0"/>
                                    </a:rPr>
                                  </m:ctrlPr>
                                </m:dPr>
                                <m:e>
                                  <m:r>
                                    <a:rPr lang="en-US" altLang="zh-CN" b="1" i="1">
                                      <a:solidFill>
                                        <a:srgbClr val="0000FF"/>
                                      </a:solidFill>
                                      <a:latin typeface="Cambria Math" panose="02040503050406030204" pitchFamily="18" charset="0"/>
                                    </a:rPr>
                                    <m:t>𝑪𝒐𝒖𝒓𝒔𝒆</m:t>
                                  </m:r>
                                </m:e>
                              </m:d>
                              <m:r>
                                <a:rPr lang="en-US" altLang="zh-CN" b="1" i="1">
                                  <a:solidFill>
                                    <a:srgbClr val="0000FF"/>
                                  </a:solidFill>
                                  <a:latin typeface="Cambria Math" panose="02040503050406030204" pitchFamily="18" charset="0"/>
                                  <a:ea typeface="Cambria Math" panose="02040503050406030204" pitchFamily="18" charset="0"/>
                                </a:rPr>
                                <m:t>⋈</m:t>
                              </m:r>
                              <m:r>
                                <a:rPr lang="en-US" altLang="zh-CN" b="1" i="1">
                                  <a:solidFill>
                                    <a:srgbClr val="0000FF"/>
                                  </a:solidFill>
                                  <a:latin typeface="Cambria Math" panose="02040503050406030204" pitchFamily="18" charset="0"/>
                                </a:rPr>
                                <m:t>𝑺𝑪</m:t>
                              </m:r>
                            </m:e>
                          </m:d>
                          <m:r>
                            <a:rPr lang="en-US" altLang="zh-CN" b="1" i="1">
                              <a:solidFill>
                                <a:srgbClr val="0000FF"/>
                              </a:solidFill>
                              <a:latin typeface="Cambria Math" panose="02040503050406030204" pitchFamily="18" charset="0"/>
                              <a:ea typeface="Cambria Math" panose="02040503050406030204" pitchFamily="18" charset="0"/>
                            </a:rPr>
                            <m:t>⋈</m:t>
                          </m:r>
                          <m:sSub>
                            <m:sSubPr>
                              <m:ctrlPr>
                                <a:rPr lang="en-US" altLang="zh-CN" b="1" i="1">
                                  <a:solidFill>
                                    <a:srgbClr val="0000FF"/>
                                  </a:solidFill>
                                  <a:latin typeface="Cambria Math" panose="02040503050406030204" pitchFamily="18" charset="0"/>
                                </a:rPr>
                              </m:ctrlPr>
                            </m:sSubPr>
                            <m:e>
                              <m:r>
                                <a:rPr lang="zh-CN" altLang="en-US" b="1" i="1">
                                  <a:solidFill>
                                    <a:srgbClr val="0000FF"/>
                                  </a:solidFill>
                                  <a:latin typeface="Cambria Math" panose="02040503050406030204" pitchFamily="18" charset="0"/>
                                </a:rPr>
                                <m:t>𝝅</m:t>
                              </m:r>
                            </m:e>
                            <m:sub>
                              <m:r>
                                <a:rPr lang="en-US" altLang="zh-CN" b="1" i="1">
                                  <a:solidFill>
                                    <a:srgbClr val="0000FF"/>
                                  </a:solidFill>
                                  <a:latin typeface="Cambria Math" panose="02040503050406030204" pitchFamily="18" charset="0"/>
                                </a:rPr>
                                <m:t>𝒔𝒏𝒐</m:t>
                              </m:r>
                              <m:r>
                                <a:rPr lang="en-US" altLang="zh-CN" b="1" i="1">
                                  <a:solidFill>
                                    <a:srgbClr val="0000FF"/>
                                  </a:solidFill>
                                  <a:latin typeface="Cambria Math" panose="02040503050406030204" pitchFamily="18" charset="0"/>
                                </a:rPr>
                                <m:t>,   </m:t>
                              </m:r>
                              <m:r>
                                <a:rPr lang="en-US" altLang="zh-CN" b="1" i="1">
                                  <a:solidFill>
                                    <a:srgbClr val="0000FF"/>
                                  </a:solidFill>
                                  <a:latin typeface="Cambria Math" panose="02040503050406030204" pitchFamily="18" charset="0"/>
                                </a:rPr>
                                <m:t>𝒔𝒏</m:t>
                              </m:r>
                              <m:r>
                                <m:rPr>
                                  <m:sty m:val="p"/>
                                </m:rPr>
                                <a:rPr lang="en-US" altLang="zh-CN" b="1" i="1">
                                  <a:solidFill>
                                    <a:srgbClr val="0000FF"/>
                                  </a:solidFill>
                                  <a:latin typeface="Cambria Math" panose="02040503050406030204" pitchFamily="18" charset="0"/>
                                </a:rPr>
                                <m:t>a</m:t>
                              </m:r>
                              <m:r>
                                <a:rPr lang="en-US" altLang="zh-CN" b="1" i="1">
                                  <a:solidFill>
                                    <a:srgbClr val="0000FF"/>
                                  </a:solidFill>
                                  <a:latin typeface="Cambria Math" panose="02040503050406030204" pitchFamily="18" charset="0"/>
                                </a:rPr>
                                <m:t>𝒎𝒆</m:t>
                              </m:r>
                            </m:sub>
                          </m:sSub>
                          <m:d>
                            <m:dPr>
                              <m:ctrlPr>
                                <a:rPr lang="en-US" altLang="zh-CN" b="1" i="1">
                                  <a:solidFill>
                                    <a:srgbClr val="0000FF"/>
                                  </a:solidFill>
                                  <a:latin typeface="Cambria Math" panose="02040503050406030204" pitchFamily="18" charset="0"/>
                                </a:rPr>
                              </m:ctrlPr>
                            </m:dPr>
                            <m:e>
                              <m:r>
                                <a:rPr lang="en-US" altLang="zh-CN" b="1" i="1">
                                  <a:solidFill>
                                    <a:srgbClr val="0000FF"/>
                                  </a:solidFill>
                                  <a:latin typeface="Cambria Math" panose="02040503050406030204" pitchFamily="18" charset="0"/>
                                </a:rPr>
                                <m:t>𝑺𝒕𝒖𝒅𝒆𝒏𝒕</m:t>
                              </m:r>
                            </m:e>
                          </m:d>
                        </m:e>
                      </m:d>
                    </m:oMath>
                  </m:oMathPara>
                </a14:m>
                <a:endParaRPr lang="en-US" altLang="zh-CN" b="1">
                  <a:solidFill>
                    <a:srgbClr val="0000FF"/>
                  </a:solidFill>
                </a:endParaRPr>
              </a:p>
              <a:p>
                <a:pPr lvl="1"/>
                <a:r>
                  <a:rPr lang="zh-CN" altLang="en-US">
                    <a:solidFill>
                      <a:prstClr val="black"/>
                    </a:solidFill>
                  </a:rPr>
                  <a:t>查询选修了全部课程的学生的学号和姓名</a:t>
                </a:r>
                <a:endParaRPr lang="en-US" altLang="zh-CN">
                  <a:solidFill>
                    <a:prstClr val="black"/>
                  </a:solidFill>
                </a:endParaRPr>
              </a:p>
              <a:p>
                <a:pPr marL="538162" lvl="1" indent="0" algn="ctr">
                  <a:buNone/>
                </a:pPr>
                <a14:m>
                  <m:oMathPara xmlns:m="http://schemas.openxmlformats.org/officeDocument/2006/math">
                    <m:oMathParaPr>
                      <m:jc m:val="centerGroup"/>
                    </m:oMathParaPr>
                    <m:oMath xmlns:m="http://schemas.openxmlformats.org/officeDocument/2006/math">
                      <m:sSub>
                        <m:sSubPr>
                          <m:ctrlPr>
                            <a:rPr lang="en-US" altLang="zh-CN" b="1" i="1">
                              <a:solidFill>
                                <a:srgbClr val="0000FF"/>
                              </a:solidFill>
                              <a:latin typeface="Cambria Math" panose="02040503050406030204" pitchFamily="18" charset="0"/>
                            </a:rPr>
                          </m:ctrlPr>
                        </m:sSubPr>
                        <m:e>
                          <m:r>
                            <a:rPr lang="zh-CN" altLang="en-US" b="1" i="1">
                              <a:solidFill>
                                <a:srgbClr val="0000FF"/>
                              </a:solidFill>
                              <a:latin typeface="Cambria Math" panose="02040503050406030204" pitchFamily="18" charset="0"/>
                            </a:rPr>
                            <m:t>𝝅</m:t>
                          </m:r>
                        </m:e>
                        <m:sub>
                          <m:r>
                            <a:rPr lang="en-US" altLang="zh-CN" b="1" i="1">
                              <a:solidFill>
                                <a:srgbClr val="0000FF"/>
                              </a:solidFill>
                              <a:latin typeface="Cambria Math" panose="02040503050406030204" pitchFamily="18" charset="0"/>
                            </a:rPr>
                            <m:t>𝒔</m:t>
                          </m:r>
                          <m:r>
                            <a:rPr lang="en-US" altLang="zh-CN" b="1" i="1">
                              <a:solidFill>
                                <a:srgbClr val="0000FF"/>
                              </a:solidFill>
                              <a:latin typeface="Cambria Math" panose="02040503050406030204" pitchFamily="18" charset="0"/>
                            </a:rPr>
                            <m:t>𝒏𝒐</m:t>
                          </m:r>
                          <m:r>
                            <a:rPr lang="en-US" altLang="zh-CN" b="1" i="1" smtClean="0">
                              <a:solidFill>
                                <a:srgbClr val="0000FF"/>
                              </a:solidFill>
                              <a:latin typeface="Cambria Math" panose="02040503050406030204" pitchFamily="18" charset="0"/>
                            </a:rPr>
                            <m:t>, </m:t>
                          </m:r>
                          <m:r>
                            <a:rPr lang="en-US" altLang="zh-CN" b="1" i="1" smtClean="0">
                              <a:solidFill>
                                <a:srgbClr val="0000FF"/>
                              </a:solidFill>
                              <a:latin typeface="Cambria Math" panose="02040503050406030204" pitchFamily="18" charset="0"/>
                            </a:rPr>
                            <m:t>𝒄𝒏𝒐</m:t>
                          </m:r>
                        </m:sub>
                      </m:sSub>
                      <m:r>
                        <a:rPr lang="en-US" altLang="zh-CN" b="1" i="1">
                          <a:solidFill>
                            <a:srgbClr val="0000FF"/>
                          </a:solidFill>
                          <a:latin typeface="Cambria Math" panose="02040503050406030204" pitchFamily="18" charset="0"/>
                        </a:rPr>
                        <m:t>(</m:t>
                      </m:r>
                      <m:r>
                        <a:rPr lang="en-US" altLang="zh-CN" b="1" i="1" smtClean="0">
                          <a:solidFill>
                            <a:srgbClr val="0000FF"/>
                          </a:solidFill>
                          <a:latin typeface="Cambria Math" panose="02040503050406030204" pitchFamily="18" charset="0"/>
                        </a:rPr>
                        <m:t>𝑺𝑪</m:t>
                      </m:r>
                      <m:r>
                        <a:rPr lang="en-US" altLang="zh-CN" b="1" i="1" smtClean="0">
                          <a:solidFill>
                            <a:srgbClr val="0000FF"/>
                          </a:solidFill>
                          <a:latin typeface="Cambria Math" panose="02040503050406030204" pitchFamily="18" charset="0"/>
                        </a:rPr>
                        <m:t>)÷</m:t>
                      </m:r>
                      <m:sSub>
                        <m:sSubPr>
                          <m:ctrlPr>
                            <a:rPr lang="en-US" altLang="zh-CN" b="1" i="1">
                              <a:solidFill>
                                <a:srgbClr val="0000FF"/>
                              </a:solidFill>
                              <a:latin typeface="Cambria Math" panose="02040503050406030204" pitchFamily="18" charset="0"/>
                            </a:rPr>
                          </m:ctrlPr>
                        </m:sSubPr>
                        <m:e>
                          <m:r>
                            <a:rPr lang="zh-CN" altLang="en-US" b="1" i="1">
                              <a:solidFill>
                                <a:srgbClr val="0000FF"/>
                              </a:solidFill>
                              <a:latin typeface="Cambria Math" panose="02040503050406030204" pitchFamily="18" charset="0"/>
                            </a:rPr>
                            <m:t>𝝅</m:t>
                          </m:r>
                        </m:e>
                        <m:sub>
                          <m:r>
                            <a:rPr lang="en-US" altLang="zh-CN" b="1" i="1" smtClean="0">
                              <a:solidFill>
                                <a:srgbClr val="0000FF"/>
                              </a:solidFill>
                              <a:latin typeface="Cambria Math" panose="02040503050406030204" pitchFamily="18" charset="0"/>
                            </a:rPr>
                            <m:t>𝑪𝒏𝒐</m:t>
                          </m:r>
                        </m:sub>
                      </m:sSub>
                      <m:r>
                        <a:rPr lang="en-US" altLang="zh-CN" b="1" i="1">
                          <a:solidFill>
                            <a:srgbClr val="0000FF"/>
                          </a:solidFill>
                          <a:latin typeface="Cambria Math" panose="02040503050406030204" pitchFamily="18" charset="0"/>
                        </a:rPr>
                        <m:t>(</m:t>
                      </m:r>
                      <m:r>
                        <a:rPr lang="en-US" altLang="zh-CN" b="1" i="1" smtClean="0">
                          <a:solidFill>
                            <a:srgbClr val="0000FF"/>
                          </a:solidFill>
                          <a:latin typeface="Cambria Math" panose="02040503050406030204" pitchFamily="18" charset="0"/>
                        </a:rPr>
                        <m:t>𝑪𝒐𝒖𝒓𝒔𝒆</m:t>
                      </m:r>
                      <m:r>
                        <a:rPr lang="en-US" altLang="zh-CN" b="1" i="1" smtClean="0">
                          <a:solidFill>
                            <a:srgbClr val="0000FF"/>
                          </a:solidFill>
                          <a:latin typeface="Cambria Math" panose="02040503050406030204" pitchFamily="18" charset="0"/>
                        </a:rPr>
                        <m:t>)⋈</m:t>
                      </m:r>
                      <m:sSub>
                        <m:sSubPr>
                          <m:ctrlPr>
                            <a:rPr lang="en-US" altLang="zh-CN" b="1" i="1">
                              <a:solidFill>
                                <a:srgbClr val="0000FF"/>
                              </a:solidFill>
                              <a:latin typeface="Cambria Math" panose="02040503050406030204" pitchFamily="18" charset="0"/>
                            </a:rPr>
                          </m:ctrlPr>
                        </m:sSubPr>
                        <m:e>
                          <m:r>
                            <a:rPr lang="zh-CN" altLang="en-US" b="1" i="1">
                              <a:solidFill>
                                <a:srgbClr val="0000FF"/>
                              </a:solidFill>
                              <a:latin typeface="Cambria Math" panose="02040503050406030204" pitchFamily="18" charset="0"/>
                            </a:rPr>
                            <m:t>𝝅</m:t>
                          </m:r>
                        </m:e>
                        <m:sub>
                          <m:r>
                            <a:rPr lang="en-US" altLang="zh-CN" b="1" i="1">
                              <a:solidFill>
                                <a:srgbClr val="0000FF"/>
                              </a:solidFill>
                              <a:latin typeface="Cambria Math" panose="02040503050406030204" pitchFamily="18" charset="0"/>
                            </a:rPr>
                            <m:t>𝒔𝒏𝒐</m:t>
                          </m:r>
                          <m:r>
                            <a:rPr lang="en-US" altLang="zh-CN" b="1" i="1">
                              <a:solidFill>
                                <a:srgbClr val="0000FF"/>
                              </a:solidFill>
                              <a:latin typeface="Cambria Math" panose="02040503050406030204" pitchFamily="18" charset="0"/>
                            </a:rPr>
                            <m:t>,   </m:t>
                          </m:r>
                          <m:r>
                            <a:rPr lang="en-US" altLang="zh-CN" b="1" i="1">
                              <a:solidFill>
                                <a:srgbClr val="0000FF"/>
                              </a:solidFill>
                              <a:latin typeface="Cambria Math" panose="02040503050406030204" pitchFamily="18" charset="0"/>
                            </a:rPr>
                            <m:t>𝒔𝒏</m:t>
                          </m:r>
                          <m:r>
                            <m:rPr>
                              <m:sty m:val="p"/>
                            </m:rPr>
                            <a:rPr lang="en-US" altLang="zh-CN" b="1" i="1">
                              <a:solidFill>
                                <a:srgbClr val="0000FF"/>
                              </a:solidFill>
                              <a:latin typeface="Cambria Math" panose="02040503050406030204" pitchFamily="18" charset="0"/>
                            </a:rPr>
                            <m:t>a</m:t>
                          </m:r>
                          <m:r>
                            <a:rPr lang="en-US" altLang="zh-CN" b="1" i="1">
                              <a:solidFill>
                                <a:srgbClr val="0000FF"/>
                              </a:solidFill>
                              <a:latin typeface="Cambria Math" panose="02040503050406030204" pitchFamily="18" charset="0"/>
                            </a:rPr>
                            <m:t>𝒎𝒆</m:t>
                          </m:r>
                        </m:sub>
                      </m:sSub>
                      <m:d>
                        <m:dPr>
                          <m:ctrlPr>
                            <a:rPr lang="en-US" altLang="zh-CN" b="1" i="1">
                              <a:solidFill>
                                <a:srgbClr val="0000FF"/>
                              </a:solidFill>
                              <a:latin typeface="Cambria Math" panose="02040503050406030204" pitchFamily="18" charset="0"/>
                            </a:rPr>
                          </m:ctrlPr>
                        </m:dPr>
                        <m:e>
                          <m:r>
                            <a:rPr lang="en-US" altLang="zh-CN" b="1" i="1">
                              <a:solidFill>
                                <a:srgbClr val="0000FF"/>
                              </a:solidFill>
                              <a:latin typeface="Cambria Math" panose="02040503050406030204" pitchFamily="18" charset="0"/>
                            </a:rPr>
                            <m:t>𝑺𝒕𝒖𝒅𝒆𝒏𝒕</m:t>
                          </m:r>
                        </m:e>
                      </m:d>
                    </m:oMath>
                  </m:oMathPara>
                </a14:m>
                <a:endParaRPr lang="zh-CN" altLang="en-US"/>
              </a:p>
            </p:txBody>
          </p:sp>
        </mc:Choice>
        <mc:Fallback>
          <p:sp>
            <p:nvSpPr>
              <p:cNvPr id="3" name="内容占位符 2">
                <a:extLst>
                  <a:ext uri="{FF2B5EF4-FFF2-40B4-BE49-F238E27FC236}">
                    <a16:creationId xmlns:a16="http://schemas.microsoft.com/office/drawing/2014/main" id="{48DDC855-2EAD-4CA1-88A8-03570EFBE1B9}"/>
                  </a:ext>
                </a:extLst>
              </p:cNvPr>
              <p:cNvSpPr>
                <a:spLocks noGrp="1" noRot="1" noChangeAspect="1" noMove="1" noResize="1" noEditPoints="1" noAdjustHandles="1" noChangeArrowheads="1" noChangeShapeType="1" noTextEdit="1"/>
              </p:cNvSpPr>
              <p:nvPr>
                <p:ph idx="1"/>
              </p:nvPr>
            </p:nvSpPr>
            <p:spPr>
              <a:blipFill>
                <a:blip r:embed="rId2"/>
                <a:stretch>
                  <a:fillRect l="-788" t="-103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02A9F581-B11B-4B6D-8A07-E29FD0E188D8}"/>
              </a:ext>
            </a:extLst>
          </p:cNvPr>
          <p:cNvSpPr>
            <a:spLocks noGrp="1"/>
          </p:cNvSpPr>
          <p:nvPr>
            <p:ph type="sldNum" sz="quarter" idx="12"/>
          </p:nvPr>
        </p:nvSpPr>
        <p:spPr/>
        <p:txBody>
          <a:bodyPr/>
          <a:lstStyle/>
          <a:p>
            <a:fld id="{E63F6D5D-9733-4D44-9C56-AEFEDD5A4BA7}" type="slidenum">
              <a:rPr lang="en-US" smtClean="0"/>
              <a:pPr/>
              <a:t>66</a:t>
            </a:fld>
            <a:endParaRPr lang="en-US" dirty="0"/>
          </a:p>
        </p:txBody>
      </p:sp>
      <p:sp>
        <p:nvSpPr>
          <p:cNvPr id="5" name="Text Box 23">
            <a:extLst>
              <a:ext uri="{FF2B5EF4-FFF2-40B4-BE49-F238E27FC236}">
                <a16:creationId xmlns:a16="http://schemas.microsoft.com/office/drawing/2014/main" id="{0C7D27E7-2343-4AFA-9E05-AEF1836DB961}"/>
              </a:ext>
            </a:extLst>
          </p:cNvPr>
          <p:cNvSpPr txBox="1">
            <a:spLocks noChangeArrowheads="1"/>
          </p:cNvSpPr>
          <p:nvPr/>
        </p:nvSpPr>
        <p:spPr bwMode="auto">
          <a:xfrm>
            <a:off x="2514600" y="5377190"/>
            <a:ext cx="6629400" cy="523220"/>
          </a:xfrm>
          <a:prstGeom prst="rect">
            <a:avLst/>
          </a:prstGeom>
          <a:noFill/>
          <a:ln>
            <a:noFill/>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800">
                <a:solidFill>
                  <a:srgbClr val="FF0000"/>
                </a:solidFill>
                <a:latin typeface="微软雅黑" panose="020B0503020204020204" pitchFamily="34" charset="-122"/>
                <a:ea typeface="微软雅黑" panose="020B0503020204020204" pitchFamily="34" charset="-122"/>
              </a:rPr>
              <a:t>思考</a:t>
            </a:r>
            <a:r>
              <a:rPr lang="zh-CN" altLang="en-US" sz="2800" dirty="0">
                <a:solidFill>
                  <a:srgbClr val="FF0000"/>
                </a:solidFill>
                <a:latin typeface="微软雅黑" panose="020B0503020204020204" pitchFamily="34" charset="-122"/>
                <a:ea typeface="微软雅黑" panose="020B0503020204020204" pitchFamily="34" charset="-122"/>
              </a:rPr>
              <a:t>：</a:t>
            </a:r>
            <a:r>
              <a:rPr lang="zh-CN" altLang="en-US" sz="2800">
                <a:solidFill>
                  <a:srgbClr val="FF0000"/>
                </a:solidFill>
                <a:latin typeface="微软雅黑" panose="020B0503020204020204" pitchFamily="34" charset="-122"/>
                <a:ea typeface="微软雅黑" panose="020B0503020204020204" pitchFamily="34" charset="-122"/>
              </a:rPr>
              <a:t>上述</a:t>
            </a:r>
            <a:r>
              <a:rPr lang="zh-CN" altLang="en-US" sz="2800" dirty="0">
                <a:solidFill>
                  <a:srgbClr val="FF0000"/>
                </a:solidFill>
                <a:latin typeface="微软雅黑" panose="020B0503020204020204" pitchFamily="34" charset="-122"/>
                <a:ea typeface="微软雅黑" panose="020B0503020204020204" pitchFamily="34" charset="-122"/>
              </a:rPr>
              <a:t>查询方式哪种最差，哪个最优？</a:t>
            </a:r>
          </a:p>
        </p:txBody>
      </p:sp>
    </p:spTree>
    <p:extLst>
      <p:ext uri="{BB962C8B-B14F-4D97-AF65-F5344CB8AC3E}">
        <p14:creationId xmlns:p14="http://schemas.microsoft.com/office/powerpoint/2010/main" val="37344427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772C9-AD08-43DD-A72C-D4E30F9BC7B3}"/>
              </a:ext>
            </a:extLst>
          </p:cNvPr>
          <p:cNvSpPr>
            <a:spLocks noGrp="1"/>
          </p:cNvSpPr>
          <p:nvPr>
            <p:ph type="title"/>
          </p:nvPr>
        </p:nvSpPr>
        <p:spPr/>
        <p:txBody>
          <a:bodyPr/>
          <a:lstStyle/>
          <a:p>
            <a:r>
              <a:rPr lang="zh-CN" altLang="en-US"/>
              <a:t>关系代数小结</a:t>
            </a:r>
          </a:p>
        </p:txBody>
      </p:sp>
      <p:sp>
        <p:nvSpPr>
          <p:cNvPr id="3" name="内容占位符 2">
            <a:extLst>
              <a:ext uri="{FF2B5EF4-FFF2-40B4-BE49-F238E27FC236}">
                <a16:creationId xmlns:a16="http://schemas.microsoft.com/office/drawing/2014/main" id="{EADFABD3-9CD4-44DC-9779-B1B001EE0855}"/>
              </a:ext>
            </a:extLst>
          </p:cNvPr>
          <p:cNvSpPr>
            <a:spLocks noGrp="1"/>
          </p:cNvSpPr>
          <p:nvPr>
            <p:ph idx="1"/>
          </p:nvPr>
        </p:nvSpPr>
        <p:spPr/>
        <p:txBody>
          <a:bodyPr>
            <a:normAutofit/>
          </a:bodyPr>
          <a:lstStyle/>
          <a:p>
            <a:pPr>
              <a:lnSpc>
                <a:spcPct val="100000"/>
              </a:lnSpc>
            </a:pPr>
            <a:r>
              <a:rPr lang="zh-CN" altLang="en-US">
                <a:solidFill>
                  <a:srgbClr val="FF0000"/>
                </a:solidFill>
              </a:rPr>
              <a:t>关系代数运算</a:t>
            </a:r>
          </a:p>
          <a:p>
            <a:pPr lvl="1">
              <a:lnSpc>
                <a:spcPct val="100000"/>
              </a:lnSpc>
            </a:pPr>
            <a:r>
              <a:rPr lang="zh-CN" altLang="en-US">
                <a:solidFill>
                  <a:srgbClr val="0000FF"/>
                </a:solidFill>
              </a:rPr>
              <a:t>关系代数运算</a:t>
            </a:r>
          </a:p>
          <a:p>
            <a:pPr lvl="2">
              <a:lnSpc>
                <a:spcPct val="100000"/>
              </a:lnSpc>
            </a:pPr>
            <a:r>
              <a:rPr lang="zh-CN" altLang="en-US"/>
              <a:t>并、差、交、笛卡尔积、投影、选择、连接、除</a:t>
            </a:r>
          </a:p>
          <a:p>
            <a:pPr lvl="1">
              <a:lnSpc>
                <a:spcPct val="100000"/>
              </a:lnSpc>
            </a:pPr>
            <a:r>
              <a:rPr lang="zh-CN" altLang="en-US">
                <a:solidFill>
                  <a:srgbClr val="0000FF"/>
                </a:solidFill>
              </a:rPr>
              <a:t>基本运算</a:t>
            </a:r>
          </a:p>
          <a:p>
            <a:pPr lvl="2">
              <a:lnSpc>
                <a:spcPct val="100000"/>
              </a:lnSpc>
            </a:pPr>
            <a:r>
              <a:rPr lang="zh-CN" altLang="en-US"/>
              <a:t>并、差、笛卡尔积、投影、选择</a:t>
            </a:r>
          </a:p>
          <a:p>
            <a:pPr lvl="1">
              <a:lnSpc>
                <a:spcPct val="100000"/>
              </a:lnSpc>
            </a:pPr>
            <a:r>
              <a:rPr lang="zh-CN" altLang="en-US">
                <a:solidFill>
                  <a:srgbClr val="0000FF"/>
                </a:solidFill>
              </a:rPr>
              <a:t>交、连接、除</a:t>
            </a:r>
          </a:p>
          <a:p>
            <a:pPr lvl="2">
              <a:lnSpc>
                <a:spcPct val="100000"/>
              </a:lnSpc>
            </a:pPr>
            <a:r>
              <a:rPr lang="zh-CN" altLang="en-US"/>
              <a:t>可以用</a:t>
            </a:r>
            <a:r>
              <a:rPr lang="en-US" altLang="zh-CN"/>
              <a:t>5</a:t>
            </a:r>
            <a:r>
              <a:rPr lang="zh-CN" altLang="en-US"/>
              <a:t>种基本运算来表达</a:t>
            </a:r>
          </a:p>
          <a:p>
            <a:pPr lvl="2">
              <a:lnSpc>
                <a:spcPct val="100000"/>
              </a:lnSpc>
            </a:pPr>
            <a:r>
              <a:rPr lang="zh-CN" altLang="en-US"/>
              <a:t>引进它们并不增加语言的能力，但可以简化表达</a:t>
            </a:r>
          </a:p>
          <a:p>
            <a:pPr>
              <a:lnSpc>
                <a:spcPct val="100000"/>
              </a:lnSpc>
            </a:pPr>
            <a:r>
              <a:rPr lang="zh-CN" altLang="en-US">
                <a:solidFill>
                  <a:srgbClr val="FF0000"/>
                </a:solidFill>
              </a:rPr>
              <a:t>关系代数表达式</a:t>
            </a:r>
          </a:p>
          <a:p>
            <a:pPr lvl="1">
              <a:lnSpc>
                <a:spcPct val="100000"/>
              </a:lnSpc>
            </a:pPr>
            <a:r>
              <a:rPr lang="zh-CN" altLang="en-US">
                <a:solidFill>
                  <a:srgbClr val="0000FF"/>
                </a:solidFill>
              </a:rPr>
              <a:t>关系代数运算经有限次复合后形成的式子</a:t>
            </a:r>
          </a:p>
          <a:p>
            <a:pPr>
              <a:lnSpc>
                <a:spcPct val="100000"/>
              </a:lnSpc>
            </a:pPr>
            <a:r>
              <a:rPr lang="zh-CN" altLang="en-US" sz="2800"/>
              <a:t>典型关系代数语言</a:t>
            </a:r>
            <a:r>
              <a:rPr lang="en-US" altLang="zh-CN" sz="2800"/>
              <a:t>ISBL(Information System Base Language)</a:t>
            </a:r>
          </a:p>
        </p:txBody>
      </p:sp>
      <p:sp>
        <p:nvSpPr>
          <p:cNvPr id="4" name="灯片编号占位符 3">
            <a:extLst>
              <a:ext uri="{FF2B5EF4-FFF2-40B4-BE49-F238E27FC236}">
                <a16:creationId xmlns:a16="http://schemas.microsoft.com/office/drawing/2014/main" id="{56D723CA-6A7B-4A93-9CA7-D73F14DF8F5A}"/>
              </a:ext>
            </a:extLst>
          </p:cNvPr>
          <p:cNvSpPr>
            <a:spLocks noGrp="1"/>
          </p:cNvSpPr>
          <p:nvPr>
            <p:ph type="sldNum" sz="quarter" idx="12"/>
          </p:nvPr>
        </p:nvSpPr>
        <p:spPr/>
        <p:txBody>
          <a:bodyPr/>
          <a:lstStyle/>
          <a:p>
            <a:fld id="{E63F6D5D-9733-4D44-9C56-AEFEDD5A4BA7}" type="slidenum">
              <a:rPr lang="en-US" smtClean="0"/>
              <a:pPr/>
              <a:t>67</a:t>
            </a:fld>
            <a:endParaRPr lang="en-US" dirty="0"/>
          </a:p>
        </p:txBody>
      </p:sp>
    </p:spTree>
    <p:extLst>
      <p:ext uri="{BB962C8B-B14F-4D97-AF65-F5344CB8AC3E}">
        <p14:creationId xmlns:p14="http://schemas.microsoft.com/office/powerpoint/2010/main" val="22696104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normAutofit/>
          </a:bodyPr>
          <a:lstStyle/>
          <a:p>
            <a:pPr algn="just">
              <a:lnSpc>
                <a:spcPct val="120000"/>
              </a:lnSpc>
              <a:defRPr/>
            </a:pPr>
            <a:r>
              <a:rPr lang="zh-CN" altLang="en-US" dirty="0"/>
              <a:t>介绍了关系模型的三个组成部分</a:t>
            </a:r>
            <a:endParaRPr lang="en-US" altLang="zh-CN" dirty="0"/>
          </a:p>
          <a:p>
            <a:pPr lvl="1" algn="just">
              <a:lnSpc>
                <a:spcPct val="120000"/>
              </a:lnSpc>
              <a:defRPr/>
            </a:pPr>
            <a:r>
              <a:rPr lang="zh-CN" altLang="en-US" dirty="0">
                <a:solidFill>
                  <a:srgbClr val="FF0000"/>
                </a:solidFill>
              </a:rPr>
              <a:t>关系数据结构</a:t>
            </a:r>
            <a:r>
              <a:rPr lang="zh-CN" altLang="en-US" dirty="0"/>
              <a:t>：二维表</a:t>
            </a:r>
            <a:endParaRPr lang="en-US" altLang="zh-CN" dirty="0"/>
          </a:p>
          <a:p>
            <a:pPr lvl="1" algn="just">
              <a:lnSpc>
                <a:spcPct val="120000"/>
              </a:lnSpc>
              <a:defRPr/>
            </a:pPr>
            <a:r>
              <a:rPr lang="zh-CN" altLang="en-US" dirty="0">
                <a:solidFill>
                  <a:srgbClr val="FF0000"/>
                </a:solidFill>
              </a:rPr>
              <a:t>关系操作</a:t>
            </a:r>
            <a:r>
              <a:rPr lang="zh-CN" altLang="en-US" dirty="0"/>
              <a:t>：关系代数</a:t>
            </a:r>
            <a:endParaRPr lang="en-US" altLang="zh-CN" dirty="0"/>
          </a:p>
          <a:p>
            <a:pPr lvl="1" algn="just">
              <a:lnSpc>
                <a:spcPct val="120000"/>
              </a:lnSpc>
              <a:defRPr/>
            </a:pPr>
            <a:r>
              <a:rPr lang="zh-CN" altLang="en-US" dirty="0">
                <a:solidFill>
                  <a:srgbClr val="FF0000"/>
                </a:solidFill>
              </a:rPr>
              <a:t>完整性约束</a:t>
            </a:r>
            <a:r>
              <a:rPr lang="zh-CN" altLang="en-US" dirty="0"/>
              <a:t>：实体完整性、参照完整性和用户</a:t>
            </a:r>
            <a:r>
              <a:rPr lang="zh-CN" altLang="en-US"/>
              <a:t>自定义完整性</a:t>
            </a:r>
            <a:endParaRPr lang="en-US" altLang="zh-CN"/>
          </a:p>
          <a:p>
            <a:pPr lvl="1" algn="just">
              <a:lnSpc>
                <a:spcPct val="120000"/>
              </a:lnSpc>
              <a:defRPr/>
            </a:pPr>
            <a:endParaRPr lang="en-US" altLang="zh-CN" sz="1000" dirty="0"/>
          </a:p>
          <a:p>
            <a:pPr algn="just">
              <a:lnSpc>
                <a:spcPct val="120000"/>
              </a:lnSpc>
              <a:defRPr/>
            </a:pPr>
            <a:r>
              <a:rPr lang="zh-CN" altLang="en-US" dirty="0"/>
              <a:t>关系代数是一种</a:t>
            </a:r>
            <a:r>
              <a:rPr lang="zh-CN" altLang="en-US" dirty="0">
                <a:solidFill>
                  <a:srgbClr val="FF0000"/>
                </a:solidFill>
              </a:rPr>
              <a:t>过程性语言</a:t>
            </a:r>
            <a:r>
              <a:rPr lang="en-US" altLang="zh-CN" dirty="0"/>
              <a:t>(Procedural Language</a:t>
            </a:r>
            <a:r>
              <a:rPr lang="zh-CN" altLang="en-US" dirty="0"/>
              <a:t>，</a:t>
            </a:r>
            <a:r>
              <a:rPr lang="en-US" altLang="zh-CN" dirty="0">
                <a:solidFill>
                  <a:srgbClr val="FF0000"/>
                </a:solidFill>
              </a:rPr>
              <a:t>PL</a:t>
            </a:r>
            <a:r>
              <a:rPr lang="en-US" altLang="zh-CN" dirty="0"/>
              <a:t>)</a:t>
            </a:r>
            <a:r>
              <a:rPr lang="zh-CN" altLang="en-US" dirty="0"/>
              <a:t>，通过它可以实现关系数据库的增删</a:t>
            </a:r>
            <a:r>
              <a:rPr lang="zh-CN" altLang="en-US"/>
              <a:t>改查。</a:t>
            </a:r>
            <a:endParaRPr lang="en-US" altLang="zh-CN" dirty="0"/>
          </a:p>
          <a:p>
            <a:pPr lvl="1" algn="just">
              <a:lnSpc>
                <a:spcPct val="120000"/>
              </a:lnSpc>
              <a:defRPr/>
            </a:pPr>
            <a:r>
              <a:rPr lang="zh-CN" altLang="en-US" dirty="0">
                <a:solidFill>
                  <a:srgbClr val="0000FF"/>
                </a:solidFill>
              </a:rPr>
              <a:t>选择、投影、笛卡尔积、并和集合差为</a:t>
            </a:r>
            <a:r>
              <a:rPr lang="en-US" altLang="zh-CN" dirty="0">
                <a:solidFill>
                  <a:srgbClr val="0000FF"/>
                </a:solidFill>
              </a:rPr>
              <a:t>5</a:t>
            </a:r>
            <a:r>
              <a:rPr lang="zh-CN" altLang="en-US" dirty="0">
                <a:solidFill>
                  <a:srgbClr val="0000FF"/>
                </a:solidFill>
              </a:rPr>
              <a:t>种基本的操作</a:t>
            </a:r>
            <a:endParaRPr lang="en-US" altLang="zh-CN" dirty="0">
              <a:solidFill>
                <a:srgbClr val="0000FF"/>
              </a:solidFill>
            </a:endParaRPr>
          </a:p>
          <a:p>
            <a:pPr lvl="1" algn="just">
              <a:lnSpc>
                <a:spcPct val="120000"/>
              </a:lnSpc>
              <a:defRPr/>
            </a:pPr>
            <a:r>
              <a:rPr lang="zh-CN" altLang="en-US" dirty="0"/>
              <a:t>连接、交和除则简化了操作</a:t>
            </a:r>
          </a:p>
        </p:txBody>
      </p:sp>
      <p:sp>
        <p:nvSpPr>
          <p:cNvPr id="4" name="灯片编号占位符 3"/>
          <p:cNvSpPr>
            <a:spLocks noGrp="1"/>
          </p:cNvSpPr>
          <p:nvPr>
            <p:ph type="sldNum" sz="quarter" idx="12"/>
          </p:nvPr>
        </p:nvSpPr>
        <p:spPr/>
        <p:txBody>
          <a:bodyPr/>
          <a:lstStyle/>
          <a:p>
            <a:fld id="{E63F6D5D-9733-4D44-9C56-AEFEDD5A4BA7}" type="slidenum">
              <a:rPr lang="en-US" smtClean="0"/>
              <a:pPr/>
              <a:t>68</a:t>
            </a:fld>
            <a:endParaRPr lang="en-US" dirty="0"/>
          </a:p>
        </p:txBody>
      </p:sp>
    </p:spTree>
    <p:extLst>
      <p:ext uri="{BB962C8B-B14F-4D97-AF65-F5344CB8AC3E}">
        <p14:creationId xmlns:p14="http://schemas.microsoft.com/office/powerpoint/2010/main" val="2098266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A5A211-4D6A-42A8-BF80-98870468EAEB}"/>
              </a:ext>
            </a:extLst>
          </p:cNvPr>
          <p:cNvSpPr>
            <a:spLocks noGrp="1"/>
          </p:cNvSpPr>
          <p:nvPr>
            <p:ph type="title"/>
          </p:nvPr>
        </p:nvSpPr>
        <p:spPr/>
        <p:txBody>
          <a:bodyPr/>
          <a:lstStyle/>
          <a:p>
            <a:r>
              <a:rPr lang="zh-CN" altLang="en-US"/>
              <a:t>关系</a:t>
            </a:r>
          </a:p>
        </p:txBody>
      </p:sp>
      <p:sp>
        <p:nvSpPr>
          <p:cNvPr id="3" name="内容占位符 2">
            <a:extLst>
              <a:ext uri="{FF2B5EF4-FFF2-40B4-BE49-F238E27FC236}">
                <a16:creationId xmlns:a16="http://schemas.microsoft.com/office/drawing/2014/main" id="{C3BDEF4D-AFF0-4410-9976-894135B4579D}"/>
              </a:ext>
            </a:extLst>
          </p:cNvPr>
          <p:cNvSpPr>
            <a:spLocks noGrp="1"/>
          </p:cNvSpPr>
          <p:nvPr>
            <p:ph idx="1"/>
          </p:nvPr>
        </p:nvSpPr>
        <p:spPr/>
        <p:txBody>
          <a:bodyPr/>
          <a:lstStyle/>
          <a:p>
            <a:r>
              <a:rPr lang="zh-CN" altLang="en-US">
                <a:solidFill>
                  <a:srgbClr val="FF0000"/>
                </a:solidFill>
              </a:rPr>
              <a:t>域</a:t>
            </a:r>
            <a:r>
              <a:rPr lang="en-US" altLang="zh-CN">
                <a:solidFill>
                  <a:srgbClr val="FF0000"/>
                </a:solidFill>
              </a:rPr>
              <a:t>(Domain)</a:t>
            </a:r>
            <a:endParaRPr lang="zh-CN" altLang="en-US">
              <a:solidFill>
                <a:srgbClr val="FF0000"/>
              </a:solidFill>
            </a:endParaRPr>
          </a:p>
          <a:p>
            <a:pPr lvl="1"/>
            <a:r>
              <a:rPr lang="zh-CN" altLang="en-US">
                <a:solidFill>
                  <a:srgbClr val="0000FF"/>
                </a:solidFill>
              </a:rPr>
              <a:t>一组具有相同数据类型的值的集合</a:t>
            </a:r>
            <a:r>
              <a:rPr lang="zh-CN" altLang="en-US"/>
              <a:t>，如，整数</a:t>
            </a:r>
            <a:r>
              <a:rPr lang="en-US" altLang="zh-CN"/>
              <a:t>, </a:t>
            </a:r>
            <a:r>
              <a:rPr lang="zh-CN" altLang="en-US"/>
              <a:t>实数</a:t>
            </a:r>
            <a:r>
              <a:rPr lang="en-US" altLang="zh-CN"/>
              <a:t>, {′</a:t>
            </a:r>
            <a:r>
              <a:rPr lang="zh-CN" altLang="en-US"/>
              <a:t>男</a:t>
            </a:r>
            <a:r>
              <a:rPr lang="en-US" altLang="zh-CN"/>
              <a:t>′, ′</a:t>
            </a:r>
            <a:r>
              <a:rPr lang="zh-CN" altLang="en-US"/>
              <a:t>女</a:t>
            </a:r>
            <a:r>
              <a:rPr lang="en-US" altLang="zh-CN"/>
              <a:t>′}, </a:t>
            </a:r>
            <a:r>
              <a:rPr lang="zh-CN" altLang="en-US"/>
              <a:t>字符串</a:t>
            </a:r>
            <a:r>
              <a:rPr lang="en-US" altLang="zh-CN"/>
              <a:t>,</a:t>
            </a:r>
            <a:r>
              <a:rPr lang="zh-CN" altLang="en-US"/>
              <a:t> 日期</a:t>
            </a:r>
            <a:r>
              <a:rPr lang="en-US" altLang="zh-CN"/>
              <a:t>, …</a:t>
            </a:r>
          </a:p>
          <a:p>
            <a:endParaRPr lang="zh-CN" altLang="en-US"/>
          </a:p>
        </p:txBody>
      </p:sp>
      <p:sp>
        <p:nvSpPr>
          <p:cNvPr id="4" name="灯片编号占位符 3">
            <a:extLst>
              <a:ext uri="{FF2B5EF4-FFF2-40B4-BE49-F238E27FC236}">
                <a16:creationId xmlns:a16="http://schemas.microsoft.com/office/drawing/2014/main" id="{50014C91-4904-44EA-9CD8-F41A0AFB2EBE}"/>
              </a:ext>
            </a:extLst>
          </p:cNvPr>
          <p:cNvSpPr>
            <a:spLocks noGrp="1"/>
          </p:cNvSpPr>
          <p:nvPr>
            <p:ph type="sldNum" sz="quarter" idx="12"/>
          </p:nvPr>
        </p:nvSpPr>
        <p:spPr/>
        <p:txBody>
          <a:bodyPr/>
          <a:lstStyle/>
          <a:p>
            <a:fld id="{E63F6D5D-9733-4D44-9C56-AEFEDD5A4BA7}" type="slidenum">
              <a:rPr lang="en-US" smtClean="0"/>
              <a:pPr/>
              <a:t>6</a:t>
            </a:fld>
            <a:endParaRPr lang="en-US" dirty="0"/>
          </a:p>
        </p:txBody>
      </p:sp>
      <p:pic>
        <p:nvPicPr>
          <p:cNvPr id="5" name="Picture 5" descr="C03NF02">
            <a:extLst>
              <a:ext uri="{FF2B5EF4-FFF2-40B4-BE49-F238E27FC236}">
                <a16:creationId xmlns:a16="http://schemas.microsoft.com/office/drawing/2014/main" id="{0D5A101F-025A-439F-835E-9A3D7ABDF1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9" t="5281" r="699" b="3336"/>
          <a:stretch/>
        </p:blipFill>
        <p:spPr>
          <a:xfrm>
            <a:off x="1447800" y="2514600"/>
            <a:ext cx="9023684" cy="3429000"/>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142616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p:txBody>
          <a:bodyPr>
            <a:normAutofit/>
          </a:bodyPr>
          <a:lstStyle/>
          <a:p>
            <a:pPr>
              <a:lnSpc>
                <a:spcPct val="100000"/>
              </a:lnSpc>
            </a:pPr>
            <a:r>
              <a:rPr lang="zh-CN" altLang="en-US" sz="2200" dirty="0"/>
              <a:t>关于关系模型，下列叙述不正确的是</a:t>
            </a:r>
            <a:r>
              <a:rPr lang="en-US" altLang="zh-CN" sz="2200" dirty="0"/>
              <a:t>(  ).</a:t>
            </a:r>
          </a:p>
          <a:p>
            <a:pPr marL="814388" lvl="1" indent="-457200">
              <a:lnSpc>
                <a:spcPct val="100000"/>
              </a:lnSpc>
              <a:buAutoNum type="alphaUcPeriod"/>
            </a:pPr>
            <a:r>
              <a:rPr lang="zh-CN" altLang="en-US" dirty="0"/>
              <a:t>一个关系至少要有一个候选码   </a:t>
            </a:r>
            <a:r>
              <a:rPr lang="en-US" altLang="zh-CN" dirty="0"/>
              <a:t>B. </a:t>
            </a:r>
            <a:r>
              <a:rPr lang="zh-CN" altLang="en-US" dirty="0"/>
              <a:t>列的次序可以任意交换</a:t>
            </a:r>
            <a:endParaRPr lang="en-US" altLang="zh-CN" dirty="0"/>
          </a:p>
          <a:p>
            <a:pPr marL="357188" lvl="1" indent="0">
              <a:lnSpc>
                <a:spcPct val="100000"/>
              </a:lnSpc>
              <a:buNone/>
            </a:pPr>
            <a:r>
              <a:rPr lang="en-US" altLang="zh-CN" dirty="0"/>
              <a:t>C. </a:t>
            </a:r>
            <a:r>
              <a:rPr lang="zh-CN" altLang="en-US" dirty="0"/>
              <a:t>行的次序可以任意交换               </a:t>
            </a:r>
            <a:r>
              <a:rPr lang="en-US" altLang="zh-CN" dirty="0"/>
              <a:t>D. </a:t>
            </a:r>
            <a:r>
              <a:rPr lang="zh-CN" altLang="en-US" dirty="0"/>
              <a:t>一个列的值可以来自不同</a:t>
            </a:r>
            <a:r>
              <a:rPr lang="zh-CN" altLang="en-US"/>
              <a:t>的域</a:t>
            </a:r>
            <a:endParaRPr lang="en-US" altLang="zh-CN"/>
          </a:p>
          <a:p>
            <a:pPr marL="357188" lvl="1" indent="0">
              <a:lnSpc>
                <a:spcPct val="100000"/>
              </a:lnSpc>
              <a:buNone/>
            </a:pPr>
            <a:endParaRPr lang="en-US" altLang="zh-CN" dirty="0"/>
          </a:p>
          <a:p>
            <a:pPr>
              <a:lnSpc>
                <a:spcPct val="100000"/>
              </a:lnSpc>
            </a:pPr>
            <a:r>
              <a:rPr lang="zh-CN" altLang="en-US" sz="2200" dirty="0"/>
              <a:t>关系操作中，操作的对象和结果都是</a:t>
            </a:r>
            <a:r>
              <a:rPr lang="en-US" altLang="zh-CN" sz="2200" dirty="0"/>
              <a:t>(  ).</a:t>
            </a:r>
          </a:p>
          <a:p>
            <a:pPr marL="357188" lvl="1" indent="0">
              <a:lnSpc>
                <a:spcPct val="100000"/>
              </a:lnSpc>
              <a:buNone/>
            </a:pPr>
            <a:r>
              <a:rPr lang="en-US" altLang="zh-CN" dirty="0"/>
              <a:t>A.</a:t>
            </a:r>
            <a:r>
              <a:rPr lang="zh-CN" altLang="en-US" dirty="0"/>
              <a:t>记录         </a:t>
            </a:r>
            <a:r>
              <a:rPr lang="en-US" altLang="zh-CN" dirty="0"/>
              <a:t>B.</a:t>
            </a:r>
            <a:r>
              <a:rPr lang="zh-CN" altLang="en-US" dirty="0"/>
              <a:t>关系        </a:t>
            </a:r>
            <a:r>
              <a:rPr lang="en-US" altLang="zh-CN" dirty="0"/>
              <a:t>C.</a:t>
            </a:r>
            <a:r>
              <a:rPr lang="zh-CN" altLang="en-US" dirty="0"/>
              <a:t>元组        </a:t>
            </a:r>
            <a:r>
              <a:rPr lang="en-US" altLang="zh-CN" dirty="0"/>
              <a:t>D</a:t>
            </a:r>
            <a:r>
              <a:rPr lang="en-US" altLang="zh-CN"/>
              <a:t>.</a:t>
            </a:r>
            <a:r>
              <a:rPr lang="zh-CN" altLang="en-US"/>
              <a:t>列</a:t>
            </a:r>
            <a:endParaRPr lang="en-US" altLang="zh-CN"/>
          </a:p>
          <a:p>
            <a:pPr marL="357188" lvl="1" indent="0">
              <a:lnSpc>
                <a:spcPct val="100000"/>
              </a:lnSpc>
              <a:buNone/>
            </a:pPr>
            <a:endParaRPr lang="en-US" altLang="zh-CN" dirty="0"/>
          </a:p>
          <a:p>
            <a:pPr>
              <a:lnSpc>
                <a:spcPct val="100000"/>
              </a:lnSpc>
            </a:pPr>
            <a:r>
              <a:rPr lang="zh-CN" altLang="en-US" sz="2200" dirty="0"/>
              <a:t>有两个关系</a:t>
            </a:r>
            <a:r>
              <a:rPr lang="en-US" altLang="zh-CN" sz="2200" dirty="0"/>
              <a:t>R(A,B,C)</a:t>
            </a:r>
            <a:r>
              <a:rPr lang="zh-CN" altLang="en-US" sz="2200" dirty="0"/>
              <a:t>和</a:t>
            </a:r>
            <a:r>
              <a:rPr lang="en-US" altLang="zh-CN" sz="2200" dirty="0"/>
              <a:t>S(B,C,D)</a:t>
            </a:r>
            <a:r>
              <a:rPr lang="zh-CN" altLang="en-US" sz="2200" dirty="0"/>
              <a:t>，将</a:t>
            </a:r>
            <a:r>
              <a:rPr lang="en-US" altLang="zh-CN" sz="2200" dirty="0"/>
              <a:t>R</a:t>
            </a:r>
            <a:r>
              <a:rPr lang="zh-CN" altLang="en-US" sz="2200" dirty="0"/>
              <a:t>和</a:t>
            </a:r>
            <a:r>
              <a:rPr lang="en-US" altLang="zh-CN" sz="2200" dirty="0"/>
              <a:t>S</a:t>
            </a:r>
            <a:r>
              <a:rPr lang="zh-CN" altLang="en-US" sz="2200" dirty="0"/>
              <a:t>进行自然连接，得到的结果包含几个列</a:t>
            </a:r>
            <a:r>
              <a:rPr lang="en-US" altLang="zh-CN" sz="2200"/>
              <a:t>(  ).</a:t>
            </a:r>
            <a:endParaRPr lang="en-US" altLang="zh-CN" sz="2200" dirty="0"/>
          </a:p>
          <a:p>
            <a:pPr marL="357188" lvl="1" indent="0">
              <a:lnSpc>
                <a:spcPct val="100000"/>
              </a:lnSpc>
              <a:buNone/>
            </a:pPr>
            <a:r>
              <a:rPr lang="en-US" altLang="zh-CN" dirty="0"/>
              <a:t>A. 6          B.  4               C.5            D.6</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69</a:t>
            </a:fld>
            <a:endParaRPr lang="en-US" dirty="0"/>
          </a:p>
        </p:txBody>
      </p:sp>
    </p:spTree>
    <p:extLst>
      <p:ext uri="{BB962C8B-B14F-4D97-AF65-F5344CB8AC3E}">
        <p14:creationId xmlns:p14="http://schemas.microsoft.com/office/powerpoint/2010/main" val="14468145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762000"/>
            <a:ext cx="11007107" cy="5774026"/>
          </a:xfrm>
        </p:spPr>
        <p:txBody>
          <a:bodyPr>
            <a:normAutofit/>
          </a:bodyPr>
          <a:lstStyle/>
          <a:p>
            <a:pPr>
              <a:lnSpc>
                <a:spcPct val="100000"/>
              </a:lnSpc>
            </a:pPr>
            <a:r>
              <a:rPr lang="zh-CN" altLang="en-US"/>
              <a:t>判断题</a:t>
            </a:r>
            <a:endParaRPr lang="en-US" altLang="zh-CN"/>
          </a:p>
          <a:p>
            <a:pPr marL="0" indent="0">
              <a:lnSpc>
                <a:spcPct val="100000"/>
              </a:lnSpc>
              <a:buNone/>
            </a:pPr>
            <a:r>
              <a:rPr lang="en-US" altLang="zh-CN" sz="2400"/>
              <a:t>    </a:t>
            </a:r>
            <a:r>
              <a:rPr lang="zh-CN" altLang="en-US" sz="2200"/>
              <a:t>判断以下论断是否正确。</a:t>
            </a:r>
            <a:endParaRPr lang="en-US" altLang="zh-CN" sz="2200" dirty="0"/>
          </a:p>
          <a:p>
            <a:pPr marL="357188" lvl="1" indent="0">
              <a:lnSpc>
                <a:spcPct val="100000"/>
              </a:lnSpc>
              <a:buNone/>
            </a:pPr>
            <a:r>
              <a:rPr lang="en-US" altLang="zh-CN" dirty="0"/>
              <a:t>1.</a:t>
            </a:r>
            <a:r>
              <a:rPr lang="zh-CN" altLang="en-US" dirty="0"/>
              <a:t>关系模式是对关系的描述，关系是关系模式在某一时刻的状态或内容。</a:t>
            </a:r>
            <a:r>
              <a:rPr lang="en-US" altLang="zh-CN" dirty="0"/>
              <a:t>(   )</a:t>
            </a:r>
          </a:p>
          <a:p>
            <a:pPr marL="357188" lvl="1" indent="0">
              <a:lnSpc>
                <a:spcPct val="100000"/>
              </a:lnSpc>
              <a:buNone/>
            </a:pPr>
            <a:r>
              <a:rPr lang="en-US" altLang="zh-CN" dirty="0"/>
              <a:t>2.</a:t>
            </a:r>
            <a:r>
              <a:rPr lang="zh-CN" altLang="en-US" dirty="0"/>
              <a:t>关系模型的一个特点是，实体及实体间的联系都可以使用相同的结构类型来</a:t>
            </a:r>
            <a:r>
              <a:rPr lang="zh-CN" altLang="en-US"/>
              <a:t>表示。   </a:t>
            </a:r>
            <a:r>
              <a:rPr lang="en-US" altLang="zh-CN"/>
              <a:t>(  )</a:t>
            </a:r>
          </a:p>
          <a:p>
            <a:pPr marL="357188" lvl="1" indent="0">
              <a:lnSpc>
                <a:spcPct val="100000"/>
              </a:lnSpc>
              <a:buNone/>
            </a:pPr>
            <a:endParaRPr lang="en-US" altLang="zh-CN" sz="1800" dirty="0"/>
          </a:p>
          <a:p>
            <a:pPr>
              <a:lnSpc>
                <a:spcPct val="100000"/>
              </a:lnSpc>
            </a:pPr>
            <a:r>
              <a:rPr lang="zh-CN" altLang="en-US" dirty="0"/>
              <a:t>填空题</a:t>
            </a:r>
            <a:endParaRPr lang="en-US" altLang="zh-CN" dirty="0"/>
          </a:p>
          <a:p>
            <a:pPr marL="357188" lvl="1" indent="0">
              <a:lnSpc>
                <a:spcPct val="100000"/>
              </a:lnSpc>
              <a:buNone/>
            </a:pPr>
            <a:r>
              <a:rPr lang="en-US" altLang="zh-CN" dirty="0"/>
              <a:t>1.</a:t>
            </a:r>
            <a:r>
              <a:rPr lang="zh-CN" altLang="en-US" dirty="0"/>
              <a:t>在关系模型中，关系操作包括查询、</a:t>
            </a:r>
            <a:r>
              <a:rPr lang="zh-CN" altLang="en-US" u="sng" dirty="0"/>
              <a:t>            </a:t>
            </a:r>
            <a:r>
              <a:rPr lang="zh-CN" altLang="en-US"/>
              <a:t>、</a:t>
            </a:r>
            <a:r>
              <a:rPr lang="zh-CN" altLang="en-US" u="sng"/>
              <a:t>           </a:t>
            </a:r>
            <a:r>
              <a:rPr lang="zh-CN" altLang="en-US"/>
              <a:t>和</a:t>
            </a:r>
            <a:r>
              <a:rPr lang="zh-CN" altLang="en-US" u="sng"/>
              <a:t>           </a:t>
            </a:r>
            <a:r>
              <a:rPr lang="zh-CN" altLang="en-US" dirty="0"/>
              <a:t>等。</a:t>
            </a:r>
            <a:endParaRPr lang="en-US" altLang="zh-CN" dirty="0"/>
          </a:p>
          <a:p>
            <a:pPr marL="357188" lvl="1" indent="0">
              <a:lnSpc>
                <a:spcPct val="100000"/>
              </a:lnSpc>
              <a:buNone/>
            </a:pPr>
            <a:r>
              <a:rPr lang="en-US" altLang="zh-CN" dirty="0"/>
              <a:t>2.</a:t>
            </a:r>
            <a:r>
              <a:rPr lang="zh-CN" altLang="en-US" dirty="0"/>
              <a:t>职工</a:t>
            </a:r>
            <a:r>
              <a:rPr lang="en-US" altLang="zh-CN" dirty="0"/>
              <a:t>(</a:t>
            </a:r>
            <a:r>
              <a:rPr lang="zh-CN" altLang="en-US" u="sng" dirty="0"/>
              <a:t>职工号</a:t>
            </a:r>
            <a:r>
              <a:rPr lang="zh-CN" altLang="en-US" dirty="0"/>
              <a:t>，姓名，年龄，部门号</a:t>
            </a:r>
            <a:r>
              <a:rPr lang="en-US" altLang="zh-CN" dirty="0"/>
              <a:t>)</a:t>
            </a:r>
            <a:r>
              <a:rPr lang="zh-CN" altLang="en-US" dirty="0"/>
              <a:t>和部门</a:t>
            </a:r>
            <a:r>
              <a:rPr lang="en-US" altLang="zh-CN" dirty="0"/>
              <a:t>(</a:t>
            </a:r>
            <a:r>
              <a:rPr lang="zh-CN" altLang="en-US" u="sng" dirty="0"/>
              <a:t>部门号</a:t>
            </a:r>
            <a:r>
              <a:rPr lang="zh-CN" altLang="en-US" dirty="0"/>
              <a:t>，部门名称</a:t>
            </a:r>
            <a:r>
              <a:rPr lang="en-US" altLang="zh-CN" dirty="0"/>
              <a:t>)</a:t>
            </a:r>
            <a:r>
              <a:rPr lang="zh-CN" altLang="en-US" dirty="0"/>
              <a:t>存在引用关系，其中</a:t>
            </a:r>
            <a:r>
              <a:rPr lang="zh-CN" altLang="en-US"/>
              <a:t>是</a:t>
            </a:r>
            <a:r>
              <a:rPr lang="zh-CN" altLang="en-US" u="sng"/>
              <a:t>          </a:t>
            </a:r>
            <a:r>
              <a:rPr lang="zh-CN" altLang="en-US" dirty="0"/>
              <a:t>参照关系</a:t>
            </a:r>
            <a:r>
              <a:rPr lang="zh-CN" altLang="en-US"/>
              <a:t>，</a:t>
            </a:r>
            <a:r>
              <a:rPr lang="zh-CN" altLang="en-US" u="sng"/>
              <a:t>          </a:t>
            </a:r>
            <a:r>
              <a:rPr lang="zh-CN" altLang="en-US" dirty="0"/>
              <a:t>是外码。</a:t>
            </a:r>
          </a:p>
        </p:txBody>
      </p:sp>
      <p:sp>
        <p:nvSpPr>
          <p:cNvPr id="4" name="灯片编号占位符 3"/>
          <p:cNvSpPr>
            <a:spLocks noGrp="1"/>
          </p:cNvSpPr>
          <p:nvPr>
            <p:ph type="sldNum" sz="quarter" idx="12"/>
          </p:nvPr>
        </p:nvSpPr>
        <p:spPr/>
        <p:txBody>
          <a:bodyPr/>
          <a:lstStyle/>
          <a:p>
            <a:fld id="{E63F6D5D-9733-4D44-9C56-AEFEDD5A4BA7}" type="slidenum">
              <a:rPr lang="en-US" smtClean="0"/>
              <a:pPr/>
              <a:t>70</a:t>
            </a:fld>
            <a:endParaRPr lang="en-US" dirty="0"/>
          </a:p>
        </p:txBody>
      </p:sp>
    </p:spTree>
    <p:extLst>
      <p:ext uri="{BB962C8B-B14F-4D97-AF65-F5344CB8AC3E}">
        <p14:creationId xmlns:p14="http://schemas.microsoft.com/office/powerpoint/2010/main" val="5319602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a:lstStyle/>
          <a:p>
            <a:r>
              <a:rPr lang="zh-CN" altLang="en-US"/>
              <a:t>教材第</a:t>
            </a:r>
            <a:r>
              <a:rPr lang="zh-CN" altLang="en-US" dirty="0"/>
              <a:t>二</a:t>
            </a:r>
            <a:r>
              <a:rPr lang="zh-CN" altLang="en-US"/>
              <a:t>章</a:t>
            </a:r>
            <a:r>
              <a:rPr lang="zh-CN" altLang="en-US" dirty="0"/>
              <a:t>习题：</a:t>
            </a:r>
            <a:r>
              <a:rPr lang="en-US" altLang="zh-CN" dirty="0"/>
              <a:t>4</a:t>
            </a:r>
            <a:r>
              <a:rPr lang="zh-CN" altLang="en-US" dirty="0"/>
              <a:t>，</a:t>
            </a:r>
            <a:r>
              <a:rPr lang="en-US" altLang="zh-CN"/>
              <a:t>5</a:t>
            </a:r>
            <a:r>
              <a:rPr lang="zh-CN" altLang="en-US"/>
              <a:t>，</a:t>
            </a:r>
            <a:r>
              <a:rPr lang="en-US" altLang="zh-CN"/>
              <a:t>8</a:t>
            </a:r>
            <a:r>
              <a:rPr lang="zh-CN" altLang="en-US"/>
              <a:t>，</a:t>
            </a:r>
            <a:r>
              <a:rPr lang="en-US" altLang="zh-CN"/>
              <a:t>6(</a:t>
            </a:r>
            <a:r>
              <a:rPr lang="zh-CN" altLang="en-US"/>
              <a:t>只要求用关系代数实现</a:t>
            </a:r>
            <a:r>
              <a:rPr lang="en-US" altLang="zh-CN"/>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71</a:t>
            </a:fld>
            <a:endParaRPr lang="en-US" dirty="0"/>
          </a:p>
        </p:txBody>
      </p:sp>
    </p:spTree>
    <p:extLst>
      <p:ext uri="{BB962C8B-B14F-4D97-AF65-F5344CB8AC3E}">
        <p14:creationId xmlns:p14="http://schemas.microsoft.com/office/powerpoint/2010/main" val="227360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DE019-91CF-48DF-BAB7-8439A678664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5304DA5-7456-46C3-8F74-851EFD034F27}"/>
              </a:ext>
            </a:extLst>
          </p:cNvPr>
          <p:cNvSpPr>
            <a:spLocks noGrp="1"/>
          </p:cNvSpPr>
          <p:nvPr>
            <p:ph idx="1"/>
          </p:nvPr>
        </p:nvSpPr>
        <p:spPr/>
        <p:txBody>
          <a:bodyPr/>
          <a:lstStyle/>
          <a:p>
            <a:r>
              <a:rPr lang="zh-CN" altLang="en-US">
                <a:solidFill>
                  <a:srgbClr val="FF0000"/>
                </a:solidFill>
              </a:rPr>
              <a:t>笛卡尔积</a:t>
            </a:r>
            <a:r>
              <a:rPr lang="en-US" altLang="zh-CN">
                <a:solidFill>
                  <a:srgbClr val="FF0000"/>
                </a:solidFill>
              </a:rPr>
              <a:t>(Cartesian Product)</a:t>
            </a:r>
            <a:endParaRPr lang="zh-CN" altLang="en-US">
              <a:solidFill>
                <a:srgbClr val="FF0000"/>
              </a:solidFill>
            </a:endParaRPr>
          </a:p>
          <a:p>
            <a:pPr lvl="1">
              <a:lnSpc>
                <a:spcPct val="120000"/>
              </a:lnSpc>
            </a:pPr>
            <a:r>
              <a:rPr lang="zh-CN" altLang="en-US" sz="2200"/>
              <a:t>给定一组域</a:t>
            </a:r>
            <a:r>
              <a:rPr lang="en-US" altLang="zh-CN" sz="2200"/>
              <a:t>D</a:t>
            </a:r>
            <a:r>
              <a:rPr lang="en-US" altLang="zh-CN" sz="2200" baseline="-10000"/>
              <a:t>1</a:t>
            </a:r>
            <a:r>
              <a:rPr lang="en-US" altLang="zh-CN" sz="2200"/>
              <a:t>, D</a:t>
            </a:r>
            <a:r>
              <a:rPr lang="en-US" altLang="zh-CN" sz="2200" baseline="-10000"/>
              <a:t>2</a:t>
            </a:r>
            <a:r>
              <a:rPr lang="en-US" altLang="zh-CN" sz="2200"/>
              <a:t>, ..., D</a:t>
            </a:r>
            <a:r>
              <a:rPr lang="en-US" altLang="zh-CN" sz="2200" baseline="-10000"/>
              <a:t>n</a:t>
            </a:r>
            <a:r>
              <a:rPr lang="zh-CN" altLang="en-US" sz="2200"/>
              <a:t>，</a:t>
            </a:r>
            <a:r>
              <a:rPr lang="zh-CN" altLang="en-US" sz="2200" u="sng"/>
              <a:t>允许其中某些域相同</a:t>
            </a:r>
            <a:r>
              <a:rPr lang="en-US" altLang="zh-CN" sz="2200"/>
              <a:t>,</a:t>
            </a:r>
            <a:r>
              <a:rPr lang="en-US" altLang="zh-CN" sz="2200">
                <a:solidFill>
                  <a:prstClr val="black"/>
                </a:solidFill>
              </a:rPr>
              <a:t> D</a:t>
            </a:r>
            <a:r>
              <a:rPr lang="en-US" altLang="zh-CN" sz="2200" baseline="-10000">
                <a:solidFill>
                  <a:prstClr val="black"/>
                </a:solidFill>
              </a:rPr>
              <a:t>1</a:t>
            </a:r>
            <a:r>
              <a:rPr lang="en-US" altLang="zh-CN" sz="2200">
                <a:solidFill>
                  <a:prstClr val="black"/>
                </a:solidFill>
              </a:rPr>
              <a:t>, D</a:t>
            </a:r>
            <a:r>
              <a:rPr lang="en-US" altLang="zh-CN" sz="2200" baseline="-10000">
                <a:solidFill>
                  <a:prstClr val="black"/>
                </a:solidFill>
              </a:rPr>
              <a:t>2</a:t>
            </a:r>
            <a:r>
              <a:rPr lang="en-US" altLang="zh-CN" sz="2200">
                <a:solidFill>
                  <a:prstClr val="black"/>
                </a:solidFill>
              </a:rPr>
              <a:t>, ... , D</a:t>
            </a:r>
            <a:r>
              <a:rPr lang="en-US" altLang="zh-CN" sz="2200" baseline="-10000">
                <a:solidFill>
                  <a:prstClr val="black"/>
                </a:solidFill>
              </a:rPr>
              <a:t>n</a:t>
            </a:r>
            <a:r>
              <a:rPr lang="zh-CN" altLang="en-US" sz="2200">
                <a:solidFill>
                  <a:prstClr val="black"/>
                </a:solidFill>
              </a:rPr>
              <a:t>的笛卡尔积为：</a:t>
            </a:r>
            <a:r>
              <a:rPr lang="en-US" altLang="zh-CN" sz="2200">
                <a:solidFill>
                  <a:srgbClr val="0000CC"/>
                </a:solidFill>
              </a:rPr>
              <a:t>D</a:t>
            </a:r>
            <a:r>
              <a:rPr lang="en-US" altLang="zh-CN" sz="2200" baseline="-25000">
                <a:solidFill>
                  <a:srgbClr val="0000CC"/>
                </a:solidFill>
              </a:rPr>
              <a:t>1</a:t>
            </a:r>
            <a:r>
              <a:rPr lang="en-US" altLang="zh-CN" sz="2200">
                <a:solidFill>
                  <a:srgbClr val="0000CC"/>
                </a:solidFill>
              </a:rPr>
              <a:t>×D</a:t>
            </a:r>
            <a:r>
              <a:rPr lang="en-US" altLang="zh-CN" sz="2200" baseline="-25000">
                <a:solidFill>
                  <a:srgbClr val="0000CC"/>
                </a:solidFill>
              </a:rPr>
              <a:t>2</a:t>
            </a:r>
            <a:r>
              <a:rPr lang="en-US" altLang="zh-CN" sz="2200">
                <a:solidFill>
                  <a:srgbClr val="0000CC"/>
                </a:solidFill>
              </a:rPr>
              <a:t>×…×D</a:t>
            </a:r>
            <a:r>
              <a:rPr lang="en-US" altLang="zh-CN" sz="2200" baseline="-25000">
                <a:solidFill>
                  <a:srgbClr val="0000CC"/>
                </a:solidFill>
              </a:rPr>
              <a:t>n</a:t>
            </a:r>
            <a:r>
              <a:rPr lang="zh-CN" altLang="en-US" sz="2200">
                <a:solidFill>
                  <a:srgbClr val="0000CC"/>
                </a:solidFill>
              </a:rPr>
              <a:t>＝</a:t>
            </a:r>
            <a:r>
              <a:rPr lang="en-US" altLang="zh-CN" sz="2200">
                <a:solidFill>
                  <a:srgbClr val="0000CC"/>
                </a:solidFill>
              </a:rPr>
              <a:t>{(d</a:t>
            </a:r>
            <a:r>
              <a:rPr lang="en-US" altLang="zh-CN" sz="2200" baseline="-25000">
                <a:solidFill>
                  <a:srgbClr val="0000CC"/>
                </a:solidFill>
              </a:rPr>
              <a:t>1</a:t>
            </a:r>
            <a:r>
              <a:rPr lang="en-US" altLang="zh-CN" sz="2200">
                <a:solidFill>
                  <a:srgbClr val="0000CC"/>
                </a:solidFill>
              </a:rPr>
              <a:t>, d</a:t>
            </a:r>
            <a:r>
              <a:rPr lang="en-US" altLang="zh-CN" sz="2200" baseline="-25000">
                <a:solidFill>
                  <a:srgbClr val="0000CC"/>
                </a:solidFill>
              </a:rPr>
              <a:t>2</a:t>
            </a:r>
            <a:r>
              <a:rPr lang="en-US" altLang="zh-CN" sz="2200">
                <a:solidFill>
                  <a:srgbClr val="0000CC"/>
                </a:solidFill>
              </a:rPr>
              <a:t>, …, d</a:t>
            </a:r>
            <a:r>
              <a:rPr lang="en-US" altLang="zh-CN" sz="2200" baseline="-25000">
                <a:solidFill>
                  <a:srgbClr val="0000CC"/>
                </a:solidFill>
              </a:rPr>
              <a:t>n</a:t>
            </a:r>
            <a:r>
              <a:rPr lang="en-US" altLang="zh-CN" sz="2200">
                <a:solidFill>
                  <a:srgbClr val="0000CC"/>
                </a:solidFill>
              </a:rPr>
              <a:t>) | d</a:t>
            </a:r>
            <a:r>
              <a:rPr lang="en-US" altLang="zh-CN" sz="2200" baseline="-25000">
                <a:solidFill>
                  <a:srgbClr val="0000CC"/>
                </a:solidFill>
              </a:rPr>
              <a:t>i </a:t>
            </a:r>
            <a:r>
              <a:rPr lang="en-US" altLang="zh-CN" sz="2200">
                <a:solidFill>
                  <a:srgbClr val="0000CC"/>
                </a:solidFill>
                <a:sym typeface="Symbol" pitchFamily="18" charset="2"/>
              </a:rPr>
              <a:t> </a:t>
            </a:r>
            <a:r>
              <a:rPr lang="en-US" altLang="zh-CN" sz="2200">
                <a:solidFill>
                  <a:srgbClr val="0000CC"/>
                </a:solidFill>
              </a:rPr>
              <a:t>D</a:t>
            </a:r>
            <a:r>
              <a:rPr lang="en-US" altLang="zh-CN" sz="2200" baseline="-25000">
                <a:solidFill>
                  <a:srgbClr val="0000CC"/>
                </a:solidFill>
              </a:rPr>
              <a:t>i</a:t>
            </a:r>
            <a:r>
              <a:rPr lang="en-US" altLang="zh-CN" sz="2200">
                <a:solidFill>
                  <a:srgbClr val="0000CC"/>
                </a:solidFill>
              </a:rPr>
              <a:t>, i </a:t>
            </a:r>
            <a:r>
              <a:rPr lang="zh-CN" altLang="en-US" sz="2200">
                <a:solidFill>
                  <a:srgbClr val="0000CC"/>
                </a:solidFill>
              </a:rPr>
              <a:t>＝</a:t>
            </a:r>
            <a:r>
              <a:rPr lang="en-US" altLang="zh-CN" sz="2200">
                <a:solidFill>
                  <a:srgbClr val="0000CC"/>
                </a:solidFill>
              </a:rPr>
              <a:t>1, 2, … , n}</a:t>
            </a:r>
          </a:p>
          <a:p>
            <a:pPr lvl="2">
              <a:lnSpc>
                <a:spcPct val="120000"/>
              </a:lnSpc>
            </a:pPr>
            <a:r>
              <a:rPr lang="zh-CN" altLang="en-US" sz="1800"/>
              <a:t>其中，每个元素</a:t>
            </a:r>
            <a:r>
              <a:rPr lang="en-US" altLang="zh-CN" sz="1800">
                <a:solidFill>
                  <a:srgbClr val="0000CC"/>
                </a:solidFill>
              </a:rPr>
              <a:t>(d</a:t>
            </a:r>
            <a:r>
              <a:rPr lang="en-US" altLang="zh-CN" sz="1800" baseline="-25000">
                <a:solidFill>
                  <a:srgbClr val="0000CC"/>
                </a:solidFill>
              </a:rPr>
              <a:t>1</a:t>
            </a:r>
            <a:r>
              <a:rPr lang="en-US" altLang="zh-CN" sz="1800">
                <a:solidFill>
                  <a:srgbClr val="0000CC"/>
                </a:solidFill>
              </a:rPr>
              <a:t>, d</a:t>
            </a:r>
            <a:r>
              <a:rPr lang="en-US" altLang="zh-CN" sz="1800" baseline="-25000">
                <a:solidFill>
                  <a:srgbClr val="0000CC"/>
                </a:solidFill>
              </a:rPr>
              <a:t>2</a:t>
            </a:r>
            <a:r>
              <a:rPr lang="en-US" altLang="zh-CN" sz="1800">
                <a:solidFill>
                  <a:srgbClr val="0000CC"/>
                </a:solidFill>
              </a:rPr>
              <a:t>, …, d</a:t>
            </a:r>
            <a:r>
              <a:rPr lang="en-US" altLang="zh-CN" sz="1800" baseline="-25000">
                <a:solidFill>
                  <a:srgbClr val="0000CC"/>
                </a:solidFill>
              </a:rPr>
              <a:t>n</a:t>
            </a:r>
            <a:r>
              <a:rPr lang="en-US" altLang="zh-CN" sz="1800">
                <a:solidFill>
                  <a:srgbClr val="0000CC"/>
                </a:solidFill>
              </a:rPr>
              <a:t>)</a:t>
            </a:r>
            <a:r>
              <a:rPr lang="zh-CN" altLang="en-US" sz="1800"/>
              <a:t>称为一个</a:t>
            </a:r>
            <a:r>
              <a:rPr lang="en-US" altLang="zh-CN" sz="1800"/>
              <a:t>n</a:t>
            </a:r>
            <a:r>
              <a:rPr lang="zh-CN" altLang="en-US" sz="1800"/>
              <a:t>元组</a:t>
            </a:r>
            <a:r>
              <a:rPr lang="en-US" altLang="zh-CN" sz="1800"/>
              <a:t>(n-tuple)</a:t>
            </a:r>
            <a:r>
              <a:rPr lang="zh-CN" altLang="en-US" sz="1800"/>
              <a:t>，元素中的每个值</a:t>
            </a:r>
            <a:r>
              <a:rPr lang="en-US" altLang="zh-CN" sz="1800">
                <a:solidFill>
                  <a:srgbClr val="FF0000"/>
                </a:solidFill>
              </a:rPr>
              <a:t>d</a:t>
            </a:r>
            <a:r>
              <a:rPr lang="en-US" altLang="zh-CN" sz="1800" baseline="-25000">
                <a:solidFill>
                  <a:srgbClr val="FF0000"/>
                </a:solidFill>
              </a:rPr>
              <a:t>i</a:t>
            </a:r>
            <a:r>
              <a:rPr lang="en-US" altLang="zh-CN" sz="1800">
                <a:solidFill>
                  <a:srgbClr val="FF0000"/>
                </a:solidFill>
              </a:rPr>
              <a:t> </a:t>
            </a:r>
            <a:r>
              <a:rPr lang="zh-CN" altLang="en-US" sz="1800"/>
              <a:t>称为一个分量</a:t>
            </a:r>
            <a:r>
              <a:rPr lang="en-US" altLang="zh-CN" sz="1800"/>
              <a:t>(component)</a:t>
            </a:r>
          </a:p>
          <a:p>
            <a:pPr lvl="2">
              <a:lnSpc>
                <a:spcPct val="120000"/>
              </a:lnSpc>
            </a:pPr>
            <a:r>
              <a:rPr lang="zh-CN" altLang="en-US" sz="1800"/>
              <a:t>是所有域所有取值的一个组合</a:t>
            </a:r>
          </a:p>
          <a:p>
            <a:pPr lvl="2">
              <a:lnSpc>
                <a:spcPct val="120000"/>
              </a:lnSpc>
            </a:pPr>
            <a:r>
              <a:rPr lang="zh-CN" altLang="en-US" sz="1800">
                <a:solidFill>
                  <a:srgbClr val="FF0000"/>
                </a:solidFill>
              </a:rPr>
              <a:t>不能重复</a:t>
            </a:r>
            <a:endParaRPr lang="en-US" altLang="zh-CN" sz="1800">
              <a:solidFill>
                <a:srgbClr val="FF0000"/>
              </a:solidFill>
            </a:endParaRPr>
          </a:p>
          <a:p>
            <a:pPr lvl="2"/>
            <a:endParaRPr lang="en-US" altLang="zh-CN" sz="600"/>
          </a:p>
          <a:p>
            <a:pPr lvl="1">
              <a:lnSpc>
                <a:spcPct val="100000"/>
              </a:lnSpc>
            </a:pPr>
            <a:r>
              <a:rPr lang="zh-CN" altLang="en-US" sz="2200">
                <a:solidFill>
                  <a:srgbClr val="0000CC"/>
                </a:solidFill>
              </a:rPr>
              <a:t>基数</a:t>
            </a:r>
            <a:r>
              <a:rPr lang="en-US" altLang="zh-CN" sz="2200"/>
              <a:t>(Cardinality)</a:t>
            </a:r>
            <a:r>
              <a:rPr lang="zh-CN" altLang="en-US" sz="2200"/>
              <a:t>：</a:t>
            </a:r>
            <a:r>
              <a:rPr lang="en-US" altLang="zh-CN" sz="2200">
                <a:solidFill>
                  <a:srgbClr val="0000CC"/>
                </a:solidFill>
                <a:sym typeface="Wingdings" pitchFamily="2" charset="2"/>
              </a:rPr>
              <a:t>|</a:t>
            </a:r>
            <a:r>
              <a:rPr lang="en-US" altLang="zh-CN" sz="2200">
                <a:solidFill>
                  <a:srgbClr val="0000CC"/>
                </a:solidFill>
              </a:rPr>
              <a:t>D</a:t>
            </a:r>
            <a:r>
              <a:rPr lang="en-US" altLang="zh-CN" sz="2200" baseline="-10000">
                <a:solidFill>
                  <a:srgbClr val="0000CC"/>
                </a:solidFill>
              </a:rPr>
              <a:t>1</a:t>
            </a:r>
            <a:r>
              <a:rPr lang="en-US" altLang="zh-CN" sz="2200">
                <a:solidFill>
                  <a:srgbClr val="0000CC"/>
                </a:solidFill>
                <a:sym typeface="Wingdings" pitchFamily="2" charset="2"/>
              </a:rPr>
              <a:t>|</a:t>
            </a:r>
            <a:r>
              <a:rPr lang="en-US" altLang="zh-CN" sz="2200">
                <a:solidFill>
                  <a:srgbClr val="0000CC"/>
                </a:solidFill>
              </a:rPr>
              <a:t>×|D</a:t>
            </a:r>
            <a:r>
              <a:rPr lang="en-US" altLang="zh-CN" sz="2200" baseline="-25000">
                <a:solidFill>
                  <a:srgbClr val="0000CC"/>
                </a:solidFill>
              </a:rPr>
              <a:t>2</a:t>
            </a:r>
            <a:r>
              <a:rPr lang="en-US" altLang="zh-CN" sz="2200">
                <a:solidFill>
                  <a:srgbClr val="0000CC"/>
                </a:solidFill>
              </a:rPr>
              <a:t>|×…×|D</a:t>
            </a:r>
            <a:r>
              <a:rPr lang="en-US" altLang="zh-CN" sz="2200" baseline="-25000">
                <a:solidFill>
                  <a:srgbClr val="0000CC"/>
                </a:solidFill>
              </a:rPr>
              <a:t>n</a:t>
            </a:r>
            <a:r>
              <a:rPr lang="en-US" altLang="zh-CN" sz="2200">
                <a:solidFill>
                  <a:srgbClr val="0000CC"/>
                </a:solidFill>
              </a:rPr>
              <a:t>|</a:t>
            </a:r>
          </a:p>
          <a:p>
            <a:pPr lvl="1">
              <a:lnSpc>
                <a:spcPct val="100000"/>
              </a:lnSpc>
            </a:pPr>
            <a:r>
              <a:rPr lang="zh-CN" altLang="en-US" sz="2200"/>
              <a:t>可表示为一个</a:t>
            </a:r>
            <a:r>
              <a:rPr lang="zh-CN" altLang="en-US" sz="2200">
                <a:solidFill>
                  <a:srgbClr val="FF0000"/>
                </a:solidFill>
              </a:rPr>
              <a:t>二维表</a:t>
            </a:r>
            <a:r>
              <a:rPr lang="zh-CN" altLang="en-US" sz="2200">
                <a:solidFill>
                  <a:srgbClr val="0000FF"/>
                </a:solidFill>
              </a:rPr>
              <a:t>，</a:t>
            </a:r>
            <a:r>
              <a:rPr lang="zh-CN" altLang="en-US" sz="2200"/>
              <a:t>表中行对应元组，列对应域</a:t>
            </a:r>
          </a:p>
          <a:p>
            <a:pPr lvl="1"/>
            <a:endParaRPr lang="zh-CN" altLang="en-US"/>
          </a:p>
        </p:txBody>
      </p:sp>
      <p:sp>
        <p:nvSpPr>
          <p:cNvPr id="4" name="灯片编号占位符 3">
            <a:extLst>
              <a:ext uri="{FF2B5EF4-FFF2-40B4-BE49-F238E27FC236}">
                <a16:creationId xmlns:a16="http://schemas.microsoft.com/office/drawing/2014/main" id="{4884E79B-8857-4CF1-BF7A-4B993F1F7CE7}"/>
              </a:ext>
            </a:extLst>
          </p:cNvPr>
          <p:cNvSpPr>
            <a:spLocks noGrp="1"/>
          </p:cNvSpPr>
          <p:nvPr>
            <p:ph type="sldNum" sz="quarter" idx="12"/>
          </p:nvPr>
        </p:nvSpPr>
        <p:spPr/>
        <p:txBody>
          <a:bodyPr/>
          <a:lstStyle/>
          <a:p>
            <a:fld id="{E63F6D5D-9733-4D44-9C56-AEFEDD5A4BA7}" type="slidenum">
              <a:rPr lang="en-US" smtClean="0"/>
              <a:pPr/>
              <a:t>7</a:t>
            </a:fld>
            <a:endParaRPr lang="en-US" dirty="0"/>
          </a:p>
        </p:txBody>
      </p:sp>
      <p:pic>
        <p:nvPicPr>
          <p:cNvPr id="5" name="图片 4">
            <a:extLst>
              <a:ext uri="{FF2B5EF4-FFF2-40B4-BE49-F238E27FC236}">
                <a16:creationId xmlns:a16="http://schemas.microsoft.com/office/drawing/2014/main" id="{7FA5EDEC-B850-42CE-B0A9-6A0C51265046}"/>
              </a:ext>
            </a:extLst>
          </p:cNvPr>
          <p:cNvPicPr>
            <a:picLocks noChangeAspect="1"/>
          </p:cNvPicPr>
          <p:nvPr/>
        </p:nvPicPr>
        <p:blipFill>
          <a:blip r:embed="rId2"/>
          <a:stretch>
            <a:fillRect/>
          </a:stretch>
        </p:blipFill>
        <p:spPr>
          <a:xfrm>
            <a:off x="1828800" y="5214774"/>
            <a:ext cx="8458200" cy="848052"/>
          </a:xfrm>
          <a:prstGeom prst="rect">
            <a:avLst/>
          </a:prstGeom>
          <a:noFill/>
          <a:ln>
            <a:solidFill>
              <a:schemeClr val="accent1"/>
            </a:solidFill>
          </a:ln>
        </p:spPr>
      </p:pic>
    </p:spTree>
    <p:extLst>
      <p:ext uri="{BB962C8B-B14F-4D97-AF65-F5344CB8AC3E}">
        <p14:creationId xmlns:p14="http://schemas.microsoft.com/office/powerpoint/2010/main" val="3413110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DE019-91CF-48DF-BAB7-8439A678664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5304DA5-7456-46C3-8F74-851EFD034F27}"/>
              </a:ext>
            </a:extLst>
          </p:cNvPr>
          <p:cNvSpPr>
            <a:spLocks noGrp="1"/>
          </p:cNvSpPr>
          <p:nvPr>
            <p:ph idx="1"/>
          </p:nvPr>
        </p:nvSpPr>
        <p:spPr/>
        <p:txBody>
          <a:bodyPr>
            <a:normAutofit/>
          </a:bodyPr>
          <a:lstStyle/>
          <a:p>
            <a:r>
              <a:rPr lang="zh-CN" altLang="en-US">
                <a:solidFill>
                  <a:srgbClr val="FF0000"/>
                </a:solidFill>
              </a:rPr>
              <a:t>关系</a:t>
            </a:r>
            <a:r>
              <a:rPr lang="en-US" altLang="zh-CN">
                <a:solidFill>
                  <a:srgbClr val="FF0000"/>
                </a:solidFill>
              </a:rPr>
              <a:t>(Relation)</a:t>
            </a:r>
            <a:r>
              <a:rPr lang="zh-CN" altLang="en-US">
                <a:solidFill>
                  <a:srgbClr val="FF0000"/>
                </a:solidFill>
              </a:rPr>
              <a:t>：</a:t>
            </a:r>
          </a:p>
          <a:p>
            <a:pPr lvl="1"/>
            <a:r>
              <a:rPr lang="en-US" altLang="zh-CN">
                <a:solidFill>
                  <a:srgbClr val="0000CC"/>
                </a:solidFill>
              </a:rPr>
              <a:t>D</a:t>
            </a:r>
            <a:r>
              <a:rPr lang="en-US" altLang="zh-CN" baseline="-25000">
                <a:solidFill>
                  <a:srgbClr val="0000CC"/>
                </a:solidFill>
              </a:rPr>
              <a:t>1</a:t>
            </a:r>
            <a:r>
              <a:rPr lang="en-US" altLang="zh-CN">
                <a:solidFill>
                  <a:srgbClr val="0000CC"/>
                </a:solidFill>
              </a:rPr>
              <a:t>×D</a:t>
            </a:r>
            <a:r>
              <a:rPr lang="en-US" altLang="zh-CN" baseline="-25000">
                <a:solidFill>
                  <a:srgbClr val="0000CC"/>
                </a:solidFill>
              </a:rPr>
              <a:t>2</a:t>
            </a:r>
            <a:r>
              <a:rPr lang="en-US" altLang="zh-CN">
                <a:solidFill>
                  <a:srgbClr val="0000CC"/>
                </a:solidFill>
              </a:rPr>
              <a:t>×…×D</a:t>
            </a:r>
            <a:r>
              <a:rPr lang="en-US" altLang="zh-CN" baseline="-25000">
                <a:solidFill>
                  <a:srgbClr val="0000CC"/>
                </a:solidFill>
              </a:rPr>
              <a:t>n</a:t>
            </a:r>
            <a:r>
              <a:rPr lang="zh-CN" altLang="en-US">
                <a:solidFill>
                  <a:srgbClr val="0000CC"/>
                </a:solidFill>
              </a:rPr>
              <a:t>的子集</a:t>
            </a:r>
            <a:r>
              <a:rPr lang="zh-CN" altLang="en-US"/>
              <a:t>叫做域</a:t>
            </a:r>
            <a:r>
              <a:rPr lang="en-US" altLang="zh-CN"/>
              <a:t>D</a:t>
            </a:r>
            <a:r>
              <a:rPr lang="en-US" altLang="zh-CN" baseline="-25000"/>
              <a:t>1</a:t>
            </a:r>
            <a:r>
              <a:rPr lang="en-US" altLang="zh-CN"/>
              <a:t>,D</a:t>
            </a:r>
            <a:r>
              <a:rPr lang="en-US" altLang="zh-CN" baseline="-25000"/>
              <a:t>2</a:t>
            </a:r>
            <a:r>
              <a:rPr lang="en-US" altLang="zh-CN"/>
              <a:t>, …,D</a:t>
            </a:r>
            <a:r>
              <a:rPr lang="en-US" altLang="zh-CN" spc="600" baseline="-25000"/>
              <a:t>n</a:t>
            </a:r>
            <a:r>
              <a:rPr lang="zh-CN" altLang="en-US"/>
              <a:t>上的关系，记为</a:t>
            </a:r>
            <a:r>
              <a:rPr lang="en-US" altLang="zh-CN">
                <a:solidFill>
                  <a:srgbClr val="FF0000"/>
                </a:solidFill>
              </a:rPr>
              <a:t>R(D</a:t>
            </a:r>
            <a:r>
              <a:rPr lang="en-US" altLang="zh-CN" baseline="-25000">
                <a:solidFill>
                  <a:srgbClr val="FF0000"/>
                </a:solidFill>
              </a:rPr>
              <a:t>1</a:t>
            </a:r>
            <a:r>
              <a:rPr lang="en-US" altLang="zh-CN">
                <a:solidFill>
                  <a:srgbClr val="FF0000"/>
                </a:solidFill>
              </a:rPr>
              <a:t>, D</a:t>
            </a:r>
            <a:r>
              <a:rPr lang="en-US" altLang="zh-CN" baseline="-25000">
                <a:solidFill>
                  <a:srgbClr val="FF0000"/>
                </a:solidFill>
              </a:rPr>
              <a:t>2</a:t>
            </a:r>
            <a:r>
              <a:rPr lang="en-US" altLang="zh-CN">
                <a:solidFill>
                  <a:srgbClr val="FF0000"/>
                </a:solidFill>
              </a:rPr>
              <a:t>, …, D</a:t>
            </a:r>
            <a:r>
              <a:rPr lang="en-US" altLang="zh-CN" baseline="-25000">
                <a:solidFill>
                  <a:srgbClr val="FF0000"/>
                </a:solidFill>
              </a:rPr>
              <a:t>n</a:t>
            </a:r>
            <a:r>
              <a:rPr lang="en-US" altLang="zh-CN">
                <a:solidFill>
                  <a:srgbClr val="FF0000"/>
                </a:solidFill>
              </a:rPr>
              <a:t>)</a:t>
            </a:r>
          </a:p>
          <a:p>
            <a:pPr lvl="2"/>
            <a:r>
              <a:rPr lang="en-US" altLang="zh-CN"/>
              <a:t>R</a:t>
            </a:r>
            <a:r>
              <a:rPr lang="zh-CN" altLang="en-US"/>
              <a:t>：关系名</a:t>
            </a:r>
            <a:endParaRPr lang="en-US" altLang="zh-CN"/>
          </a:p>
          <a:p>
            <a:pPr lvl="2"/>
            <a:r>
              <a:rPr lang="en-US" altLang="zh-CN"/>
              <a:t>n</a:t>
            </a:r>
            <a:r>
              <a:rPr lang="zh-CN" altLang="en-US"/>
              <a:t>：关系的目或度</a:t>
            </a:r>
            <a:r>
              <a:rPr lang="en-US" altLang="zh-CN"/>
              <a:t>(degree)</a:t>
            </a:r>
          </a:p>
          <a:p>
            <a:pPr lvl="2"/>
            <a:r>
              <a:rPr lang="zh-CN" altLang="en-US"/>
              <a:t>关系中的每个元素是关系中的元组</a:t>
            </a:r>
            <a:r>
              <a:rPr lang="en-US" altLang="zh-CN"/>
              <a:t>(tuple)</a:t>
            </a:r>
            <a:r>
              <a:rPr lang="zh-CN" altLang="en-US"/>
              <a:t>，通常用</a:t>
            </a:r>
            <a:r>
              <a:rPr lang="en-US" altLang="zh-CN"/>
              <a:t>t</a:t>
            </a:r>
            <a:r>
              <a:rPr lang="zh-CN" altLang="en-US"/>
              <a:t>表示</a:t>
            </a:r>
          </a:p>
          <a:p>
            <a:pPr lvl="2"/>
            <a:r>
              <a:rPr lang="en-US" altLang="zh-CN"/>
              <a:t>n=1</a:t>
            </a:r>
            <a:r>
              <a:rPr lang="zh-CN" altLang="en-US"/>
              <a:t>：一元关系或单元关系</a:t>
            </a:r>
            <a:r>
              <a:rPr lang="en-US" altLang="zh-CN"/>
              <a:t>(Unary relation)</a:t>
            </a:r>
          </a:p>
          <a:p>
            <a:pPr lvl="2"/>
            <a:r>
              <a:rPr lang="en-US" altLang="zh-CN"/>
              <a:t>n=2</a:t>
            </a:r>
            <a:r>
              <a:rPr lang="zh-CN" altLang="en-US"/>
              <a:t>：二元关系</a:t>
            </a:r>
            <a:r>
              <a:rPr lang="en-US" altLang="zh-CN"/>
              <a:t>(Binary relation)</a:t>
            </a:r>
            <a:endParaRPr lang="en-US" altLang="zh-CN">
              <a:solidFill>
                <a:srgbClr val="FF0000"/>
              </a:solidFill>
            </a:endParaRPr>
          </a:p>
          <a:p>
            <a:pPr lvl="2"/>
            <a:endParaRPr lang="en-US" altLang="zh-CN" sz="600"/>
          </a:p>
          <a:p>
            <a:r>
              <a:rPr lang="zh-CN" altLang="en-US">
                <a:solidFill>
                  <a:srgbClr val="FF0000"/>
                </a:solidFill>
              </a:rPr>
              <a:t>关系的表示：</a:t>
            </a:r>
            <a:endParaRPr lang="en-US" altLang="zh-CN">
              <a:solidFill>
                <a:srgbClr val="FF0000"/>
              </a:solidFill>
            </a:endParaRPr>
          </a:p>
          <a:p>
            <a:pPr lvl="1"/>
            <a:r>
              <a:rPr lang="zh-CN" altLang="en-US"/>
              <a:t>可视为一张二维表，表的每行对应一个元组，表的每列对应一个域</a:t>
            </a:r>
          </a:p>
          <a:p>
            <a:pPr lvl="1"/>
            <a:endParaRPr lang="zh-CN" altLang="en-US"/>
          </a:p>
          <a:p>
            <a:pPr lvl="1"/>
            <a:endParaRPr lang="zh-CN" altLang="en-US"/>
          </a:p>
        </p:txBody>
      </p:sp>
      <p:sp>
        <p:nvSpPr>
          <p:cNvPr id="4" name="灯片编号占位符 3">
            <a:extLst>
              <a:ext uri="{FF2B5EF4-FFF2-40B4-BE49-F238E27FC236}">
                <a16:creationId xmlns:a16="http://schemas.microsoft.com/office/drawing/2014/main" id="{4884E79B-8857-4CF1-BF7A-4B993F1F7CE7}"/>
              </a:ext>
            </a:extLst>
          </p:cNvPr>
          <p:cNvSpPr>
            <a:spLocks noGrp="1"/>
          </p:cNvSpPr>
          <p:nvPr>
            <p:ph type="sldNum" sz="quarter" idx="12"/>
          </p:nvPr>
        </p:nvSpPr>
        <p:spPr/>
        <p:txBody>
          <a:bodyPr/>
          <a:lstStyle/>
          <a:p>
            <a:fld id="{E63F6D5D-9733-4D44-9C56-AEFEDD5A4BA7}" type="slidenum">
              <a:rPr lang="en-US" smtClean="0"/>
              <a:pPr/>
              <a:t>8</a:t>
            </a:fld>
            <a:endParaRPr lang="en-US" dirty="0"/>
          </a:p>
        </p:txBody>
      </p:sp>
    </p:spTree>
    <p:extLst>
      <p:ext uri="{BB962C8B-B14F-4D97-AF65-F5344CB8AC3E}">
        <p14:creationId xmlns:p14="http://schemas.microsoft.com/office/powerpoint/2010/main" val="6619109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41133</TotalTime>
  <Words>5126</Words>
  <Application>Microsoft Office PowerPoint</Application>
  <PresentationFormat>宽屏</PresentationFormat>
  <Paragraphs>731</Paragraphs>
  <Slides>72</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72</vt:i4>
      </vt:variant>
    </vt:vector>
  </HeadingPairs>
  <TitlesOfParts>
    <vt:vector size="90" baseType="lpstr">
      <vt:lpstr>Osaka</vt:lpstr>
      <vt:lpstr>等线</vt:lpstr>
      <vt:lpstr>等线 Light</vt:lpstr>
      <vt:lpstr>黑体</vt:lpstr>
      <vt:lpstr>宋体</vt:lpstr>
      <vt:lpstr>微软雅黑</vt:lpstr>
      <vt:lpstr>Arial</vt:lpstr>
      <vt:lpstr>Book Antiqua</vt:lpstr>
      <vt:lpstr>Calibri</vt:lpstr>
      <vt:lpstr>Cambria Math</vt:lpstr>
      <vt:lpstr>Courier New</vt:lpstr>
      <vt:lpstr>Symbol</vt:lpstr>
      <vt:lpstr>Times New Roman</vt:lpstr>
      <vt:lpstr>Wingdings</vt:lpstr>
      <vt:lpstr>chtp8_07</vt:lpstr>
      <vt:lpstr>文档</vt:lpstr>
      <vt:lpstr>Image</vt:lpstr>
      <vt:lpstr>Clip</vt:lpstr>
      <vt:lpstr>PowerPoint 演示文稿</vt:lpstr>
      <vt:lpstr>本章目标</vt:lpstr>
      <vt:lpstr>大纲</vt:lpstr>
      <vt:lpstr>关系数据库简介</vt:lpstr>
      <vt:lpstr>关系模型概述</vt:lpstr>
      <vt:lpstr>关系数据结构及形式化定义</vt:lpstr>
      <vt:lpstr>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关系数据结构及形式化定义</vt:lpstr>
      <vt:lpstr>关系模式  </vt:lpstr>
      <vt:lpstr>PowerPoint 演示文稿</vt:lpstr>
      <vt:lpstr>PowerPoint 演示文稿</vt:lpstr>
      <vt:lpstr>PowerPoint 演示文稿</vt:lpstr>
      <vt:lpstr>关系数据结构及形式化定义</vt:lpstr>
      <vt:lpstr>关系数据库</vt:lpstr>
      <vt:lpstr>关系数据结构及形式化定义</vt:lpstr>
      <vt:lpstr>关系模型的存储结构</vt:lpstr>
      <vt:lpstr>大纲</vt:lpstr>
      <vt:lpstr>关系操作</vt:lpstr>
      <vt:lpstr>PowerPoint 演示文稿</vt:lpstr>
      <vt:lpstr>大纲</vt:lpstr>
      <vt:lpstr>关系的三类完整性约束</vt:lpstr>
      <vt:lpstr>实体完整性</vt:lpstr>
      <vt:lpstr>PowerPoint 演示文稿</vt:lpstr>
      <vt:lpstr>参照完整性</vt:lpstr>
      <vt:lpstr>PowerPoint 演示文稿</vt:lpstr>
      <vt:lpstr>PowerPoint 演示文稿</vt:lpstr>
      <vt:lpstr>PowerPoint 演示文稿</vt:lpstr>
      <vt:lpstr>PowerPoint 演示文稿</vt:lpstr>
      <vt:lpstr>PowerPoint 演示文稿</vt:lpstr>
      <vt:lpstr>用户定义的完整性</vt:lpstr>
      <vt:lpstr>PowerPoint 演示文稿</vt:lpstr>
      <vt:lpstr>大纲</vt:lpstr>
      <vt:lpstr>关系代数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学生-课程数据库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关系代数小结</vt:lpstr>
      <vt:lpstr>本章小结</vt:lpstr>
      <vt:lpstr>课堂练习</vt:lpstr>
      <vt:lpstr>PowerPoint 演示文稿</vt:lpstr>
      <vt:lpstr>本章作业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michaelwin</cp:lastModifiedBy>
  <cp:revision>2056</cp:revision>
  <dcterms:created xsi:type="dcterms:W3CDTF">2015-04-27T18:37:45Z</dcterms:created>
  <dcterms:modified xsi:type="dcterms:W3CDTF">2022-10-20T04:30:57Z</dcterms:modified>
</cp:coreProperties>
</file>