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61" r:id="rId3"/>
    <p:sldId id="257" r:id="rId4"/>
    <p:sldId id="322" r:id="rId5"/>
    <p:sldId id="391" r:id="rId6"/>
    <p:sldId id="392" r:id="rId7"/>
    <p:sldId id="422" r:id="rId8"/>
    <p:sldId id="423" r:id="rId9"/>
    <p:sldId id="426" r:id="rId10"/>
    <p:sldId id="427" r:id="rId11"/>
    <p:sldId id="393" r:id="rId12"/>
    <p:sldId id="428" r:id="rId13"/>
    <p:sldId id="333" r:id="rId14"/>
    <p:sldId id="325" r:id="rId15"/>
    <p:sldId id="334" r:id="rId16"/>
    <p:sldId id="336" r:id="rId17"/>
    <p:sldId id="394" r:id="rId18"/>
    <p:sldId id="395" r:id="rId19"/>
    <p:sldId id="396" r:id="rId20"/>
    <p:sldId id="415" r:id="rId21"/>
    <p:sldId id="399" r:id="rId22"/>
    <p:sldId id="377" r:id="rId23"/>
    <p:sldId id="429" r:id="rId24"/>
    <p:sldId id="430" r:id="rId25"/>
    <p:sldId id="381" r:id="rId26"/>
    <p:sldId id="379" r:id="rId27"/>
    <p:sldId id="380" r:id="rId28"/>
    <p:sldId id="431" r:id="rId29"/>
    <p:sldId id="400" r:id="rId30"/>
    <p:sldId id="416" r:id="rId31"/>
    <p:sldId id="402" r:id="rId32"/>
    <p:sldId id="403" r:id="rId33"/>
    <p:sldId id="404" r:id="rId34"/>
    <p:sldId id="347" r:id="rId35"/>
    <p:sldId id="405" r:id="rId36"/>
    <p:sldId id="406" r:id="rId37"/>
    <p:sldId id="407" r:id="rId38"/>
    <p:sldId id="408" r:id="rId39"/>
    <p:sldId id="409" r:id="rId40"/>
    <p:sldId id="410" r:id="rId41"/>
    <p:sldId id="355" r:id="rId42"/>
    <p:sldId id="411" r:id="rId43"/>
    <p:sldId id="432" r:id="rId44"/>
    <p:sldId id="413" r:id="rId45"/>
    <p:sldId id="414" r:id="rId46"/>
    <p:sldId id="417" r:id="rId47"/>
    <p:sldId id="418" r:id="rId48"/>
    <p:sldId id="419" r:id="rId49"/>
    <p:sldId id="420" r:id="rId50"/>
    <p:sldId id="421" r:id="rId51"/>
    <p:sldId id="363" r:id="rId52"/>
  </p:sldIdLst>
  <p:sldSz cx="12192000" cy="6858000"/>
  <p:notesSz cx="6858000" cy="9144000"/>
  <p:photoAlbum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00CC"/>
    <a:srgbClr val="000078"/>
    <a:srgbClr val="FF9900"/>
    <a:srgbClr val="990033"/>
    <a:srgbClr val="006699"/>
    <a:srgbClr val="0066CC"/>
    <a:srgbClr val="336699"/>
    <a:srgbClr val="996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>
        <p:scale>
          <a:sx n="70" d="100"/>
          <a:sy n="70" d="100"/>
        </p:scale>
        <p:origin x="1090" y="36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  <a:solidFill>
            <a:srgbClr val="000078">
              <a:alpha val="82000"/>
            </a:srgbClr>
          </a:solidFill>
        </p:spPr>
        <p:txBody>
          <a:bodyPr>
            <a:normAutofit/>
          </a:bodyPr>
          <a:lstStyle>
            <a:lvl1pPr algn="ctr">
              <a:defRPr sz="4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219200"/>
            <a:ext cx="10834915" cy="5316826"/>
          </a:xfrm>
        </p:spPr>
        <p:txBody>
          <a:bodyPr/>
          <a:lstStyle>
            <a:lvl1pPr marL="265113" indent="-265113">
              <a:lnSpc>
                <a:spcPct val="114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4863" indent="-271463">
              <a:lnSpc>
                <a:spcPct val="114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7913" indent="-185738">
              <a:lnSpc>
                <a:spcPct val="114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253026"/>
            <a:ext cx="2438400" cy="426813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db.pro/db/915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huaweicloud.com/courses/course-v1:HuaweiX+CBUCNXDR006+Self-paced/courseware/b86d3987a1294dc6b066a40b86e0032d/cad675e2e02e440587e1cbd6d518e187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panpanwelcome/p/12430122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71D72B-DB62-4905-AA9F-9CB3D0E1AF7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76400"/>
            <a:ext cx="104394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6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6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之</a:t>
            </a:r>
            <a:r>
              <a:rPr lang="zh-CN" altLang="en-US" sz="6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数据定义</a:t>
            </a:r>
            <a:endParaRPr lang="en-US" altLang="zh-CN" sz="6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6FCFF-2E38-4F91-B9A1-377EBD91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297D9-CCD9-471C-BA5C-6F49C07F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5.</a:t>
            </a:r>
            <a:r>
              <a:rPr lang="zh-CN" altLang="en-US">
                <a:solidFill>
                  <a:srgbClr val="FF0000"/>
                </a:solidFill>
              </a:rPr>
              <a:t>语言简洁，易学易用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 sz="500"/>
          </a:p>
          <a:p>
            <a:pPr lvl="1"/>
            <a:r>
              <a:rPr lang="en-US" altLang="zh-CN"/>
              <a:t>SQL</a:t>
            </a:r>
            <a:r>
              <a:rPr lang="zh-CN" altLang="en-US"/>
              <a:t>功能极强，完成核心功能只用了</a:t>
            </a:r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  <a:r>
              <a:rPr lang="zh-CN" altLang="en-US"/>
              <a:t>动词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19A2E-0D16-42A6-BF9F-072FD47F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01102D9-002D-47E7-80F6-C94119C1356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74074692"/>
              </p:ext>
            </p:extLst>
          </p:nvPr>
        </p:nvGraphicFramePr>
        <p:xfrm>
          <a:off x="1676400" y="2350916"/>
          <a:ext cx="8305800" cy="392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Document" r:id="rId3" imgW="3602063" imgH="1705498" progId="Word.Document.8">
                  <p:embed/>
                </p:oleObj>
              </mc:Choice>
              <mc:Fallback>
                <p:oleObj name="Document" r:id="rId3" imgW="3602063" imgH="1705498" progId="Word.Document.8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78400AA-F75C-4391-B97B-1D47C28E0CA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50916"/>
                        <a:ext cx="8305800" cy="3926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41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3E4F1-66E9-49A1-A011-D08EF56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SQL</a:t>
            </a:r>
            <a:r>
              <a:rPr lang="zh-CN" altLang="en-US"/>
              <a:t>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F352A-D3D8-4109-AF27-FD9B0E04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zh-CN" altLang="en-US">
                <a:solidFill>
                  <a:srgbClr val="FF0000"/>
                </a:solidFill>
              </a:rPr>
              <a:t>支持关系数据库的三级模式结构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492B2-9682-4EC8-A274-B50649C3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3F1669-1C09-4616-BF42-9467F755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9121881" cy="371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85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8C83-E5ED-442C-AA1B-9025864D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6EE78-7375-480A-A79F-EECB8C7E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基本表</a:t>
            </a:r>
            <a:r>
              <a:rPr lang="en-US" altLang="zh-CN">
                <a:solidFill>
                  <a:srgbClr val="FF0000"/>
                </a:solidFill>
              </a:rPr>
              <a:t>(base table)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本身独立存在的表</a:t>
            </a:r>
          </a:p>
          <a:p>
            <a:pPr lvl="1"/>
            <a:r>
              <a:rPr lang="en-US" altLang="zh-CN"/>
              <a:t>SQL</a:t>
            </a:r>
            <a:r>
              <a:rPr lang="zh-CN" altLang="en-US"/>
              <a:t>中一个关系就对应一个基本表</a:t>
            </a:r>
          </a:p>
          <a:p>
            <a:pPr lvl="1"/>
            <a:r>
              <a:rPr lang="zh-CN" altLang="en-US"/>
              <a:t>一个（或多个）基本表对应一个存储文件</a:t>
            </a:r>
          </a:p>
          <a:p>
            <a:pPr lvl="1"/>
            <a:r>
              <a:rPr lang="zh-CN" altLang="en-US"/>
              <a:t>一个表可以带若干索引</a:t>
            </a:r>
          </a:p>
          <a:p>
            <a:endParaRPr lang="zh-CN" altLang="en-US" sz="110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存储文件</a:t>
            </a:r>
            <a:r>
              <a:rPr lang="en-US" altLang="zh-CN">
                <a:solidFill>
                  <a:srgbClr val="FF0000"/>
                </a:solidFill>
              </a:rPr>
              <a:t>(stored file)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物理结构组成了关系数据库的内模式</a:t>
            </a:r>
          </a:p>
          <a:p>
            <a:pPr lvl="1"/>
            <a:r>
              <a:rPr lang="zh-CN" altLang="en-US"/>
              <a:t>物理结构对用户是隐蔽的</a:t>
            </a:r>
          </a:p>
          <a:p>
            <a:endParaRPr lang="zh-CN" altLang="en-US" sz="1000"/>
          </a:p>
          <a:p>
            <a:r>
              <a:rPr lang="zh-CN" altLang="en-US">
                <a:solidFill>
                  <a:srgbClr val="FF0000"/>
                </a:solidFill>
              </a:rPr>
              <a:t>视图</a:t>
            </a:r>
            <a:r>
              <a:rPr lang="en-US" altLang="zh-CN">
                <a:solidFill>
                  <a:srgbClr val="FF0000"/>
                </a:solidFill>
              </a:rPr>
              <a:t>(view)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从一个或几个基本表导出的表</a:t>
            </a:r>
          </a:p>
          <a:p>
            <a:pPr lvl="1"/>
            <a:r>
              <a:rPr lang="zh-CN" altLang="en-US"/>
              <a:t>数据库中只存放视图的定义而不存放视图对应的数据</a:t>
            </a:r>
          </a:p>
          <a:p>
            <a:pPr lvl="1"/>
            <a:r>
              <a:rPr lang="zh-CN" altLang="en-US"/>
              <a:t>视图是一个</a:t>
            </a:r>
            <a:r>
              <a:rPr lang="zh-CN" altLang="en-US">
                <a:solidFill>
                  <a:srgbClr val="FF0000"/>
                </a:solidFill>
              </a:rPr>
              <a:t>虚表</a:t>
            </a:r>
          </a:p>
          <a:p>
            <a:pPr lvl="1"/>
            <a:r>
              <a:rPr lang="zh-CN" altLang="en-US"/>
              <a:t>用户可以在视图上再定义视图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76B92-E32E-4DDE-9164-779BEF88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9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SQL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学生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课程数据库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数据定义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数据更新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空值的处理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视图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1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/>
              <a:t>-</a:t>
            </a:r>
            <a:r>
              <a:rPr lang="zh-CN" altLang="en-US"/>
              <a:t>课程</a:t>
            </a:r>
            <a:r>
              <a:rPr lang="en-US" altLang="zh-CN"/>
              <a:t>S-T</a:t>
            </a:r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课程模式 </a:t>
            </a:r>
            <a:r>
              <a:rPr lang="en-US" altLang="zh-CN" dirty="0"/>
              <a:t>S-T :   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	学生表：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Ssex</a:t>
            </a:r>
            <a:r>
              <a:rPr lang="en-US" altLang="zh-CN" dirty="0">
                <a:solidFill>
                  <a:srgbClr val="0000CC"/>
                </a:solidFill>
              </a:rPr>
              <a:t>, Sage,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课程表：</a:t>
            </a:r>
            <a:r>
              <a:rPr lang="en-US" altLang="zh-CN" dirty="0">
                <a:solidFill>
                  <a:srgbClr val="0000CC"/>
                </a:solidFill>
              </a:rPr>
              <a:t>Course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Cno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Cpno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Ccredit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学生选课表：</a:t>
            </a:r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Sno,Cno</a:t>
            </a:r>
            <a:r>
              <a:rPr lang="en-US" altLang="zh-CN" dirty="0" err="1">
                <a:solidFill>
                  <a:srgbClr val="0000CC"/>
                </a:solidFill>
              </a:rPr>
              <a:t>,Grade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860561"/>
              </p:ext>
            </p:extLst>
          </p:nvPr>
        </p:nvGraphicFramePr>
        <p:xfrm>
          <a:off x="762000" y="3908953"/>
          <a:ext cx="5181598" cy="19202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26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Ssex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201215123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201215125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14312"/>
              </p:ext>
            </p:extLst>
          </p:nvPr>
        </p:nvGraphicFramePr>
        <p:xfrm>
          <a:off x="2247899" y="558871"/>
          <a:ext cx="7507155" cy="2727944"/>
        </p:xfrm>
        <a:graphic>
          <a:graphicData uri="http://schemas.openxmlformats.org/drawingml/2006/table">
            <a:tbl>
              <a:tblPr/>
              <a:tblGrid>
                <a:gridCol w="165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课程号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课程名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先行课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学分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Ccredit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720526"/>
              </p:ext>
            </p:extLst>
          </p:nvPr>
        </p:nvGraphicFramePr>
        <p:xfrm>
          <a:off x="6172202" y="3883553"/>
          <a:ext cx="4686300" cy="2069129"/>
        </p:xfrm>
        <a:graphic>
          <a:graphicData uri="http://schemas.openxmlformats.org/drawingml/2006/table">
            <a:tbl>
              <a:tblPr/>
              <a:tblGrid>
                <a:gridCol w="1562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7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学号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课程号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成绩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Grade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92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96576" y="10167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课程表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47899" y="348762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39000" y="344728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选课表</a:t>
            </a:r>
          </a:p>
        </p:txBody>
      </p:sp>
    </p:spTree>
    <p:extLst>
      <p:ext uri="{BB962C8B-B14F-4D97-AF65-F5344CB8AC3E}">
        <p14:creationId xmlns:p14="http://schemas.microsoft.com/office/powerpoint/2010/main" val="171292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SQL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学生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课程数据库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数据定义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数据更新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空值的处理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视图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4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002BC-D1CC-4793-BBA0-8EDBFB98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B926B-494D-46AB-B99F-F195E3AB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的数据定义功能</a:t>
            </a:r>
            <a:r>
              <a:rPr lang="en-US" altLang="zh-CN"/>
              <a:t>: 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模式定义</a:t>
            </a:r>
            <a:r>
              <a:rPr lang="en-US" altLang="zh-CN">
                <a:solidFill>
                  <a:srgbClr val="FF0000"/>
                </a:solidFill>
              </a:rPr>
              <a:t>(Schema)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表定义</a:t>
            </a:r>
            <a:r>
              <a:rPr lang="en-US" altLang="zh-CN">
                <a:solidFill>
                  <a:srgbClr val="FF0000"/>
                </a:solidFill>
              </a:rPr>
              <a:t>(Table)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视图</a:t>
            </a:r>
            <a:r>
              <a:rPr lang="en-US" altLang="zh-CN">
                <a:solidFill>
                  <a:srgbClr val="FF0000"/>
                </a:solidFill>
              </a:rPr>
              <a:t>(View)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索引</a:t>
            </a:r>
            <a:r>
              <a:rPr lang="en-US" altLang="zh-CN">
                <a:solidFill>
                  <a:srgbClr val="FF0000"/>
                </a:solidFill>
              </a:rPr>
              <a:t>(Index)</a:t>
            </a:r>
            <a:r>
              <a:rPr lang="zh-CN" altLang="en-US"/>
              <a:t>的定义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A8B78-8FB1-45EF-9E1C-3831E4E2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FD35C61-030E-4DD6-8A34-57F8635D2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23060"/>
              </p:ext>
            </p:extLst>
          </p:nvPr>
        </p:nvGraphicFramePr>
        <p:xfrm>
          <a:off x="1295400" y="3240541"/>
          <a:ext cx="9184738" cy="290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Document" r:id="rId3" imgW="5355939" imgH="1622463" progId="Word.Document.8">
                  <p:embed/>
                </p:oleObj>
              </mc:Choice>
              <mc:Fallback>
                <p:oleObj name="Document" r:id="rId3" imgW="5355939" imgH="1622463" progId="Word.Document.8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40541"/>
                        <a:ext cx="9184738" cy="2901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68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BAB55-96A8-4926-B1DB-88B9FF73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Wingdings" panose="05000000000000000000" pitchFamily="2" charset="2"/>
              </a:rPr>
              <a:t>1.</a:t>
            </a:r>
            <a:r>
              <a:rPr lang="zh-CN" altLang="en-US">
                <a:sym typeface="Wingdings" panose="05000000000000000000" pitchFamily="2" charset="2"/>
              </a:rPr>
              <a:t>模式</a:t>
            </a:r>
            <a:r>
              <a:rPr lang="en-US" altLang="zh-CN">
                <a:sym typeface="Wingdings" panose="05000000000000000000" pitchFamily="2" charset="2"/>
              </a:rPr>
              <a:t>(Schema)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0D9B5-2E96-46C5-AE0A-17153C38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现代关系数据库管理系统提供了一个</a:t>
            </a:r>
            <a:r>
              <a:rPr lang="zh-CN" altLang="en-US">
                <a:solidFill>
                  <a:srgbClr val="FF0000"/>
                </a:solidFill>
              </a:rPr>
              <a:t>层次化</a:t>
            </a:r>
            <a:r>
              <a:rPr lang="zh-CN" altLang="en-US"/>
              <a:t>的数据库对象命名机制。</a:t>
            </a:r>
          </a:p>
          <a:p>
            <a:pPr lvl="1"/>
            <a:r>
              <a:rPr lang="zh-CN" altLang="en-US"/>
              <a:t>一个关系数据库管理系统的</a:t>
            </a:r>
            <a:r>
              <a:rPr lang="zh-CN" altLang="en-US">
                <a:solidFill>
                  <a:srgbClr val="FF0000"/>
                </a:solidFill>
              </a:rPr>
              <a:t>实例</a:t>
            </a:r>
            <a:r>
              <a:rPr lang="zh-CN" altLang="en-US"/>
              <a:t>中可以建立多个数据库。</a:t>
            </a:r>
          </a:p>
          <a:p>
            <a:pPr lvl="1"/>
            <a:r>
              <a:rPr lang="zh-CN" altLang="en-US"/>
              <a:t>一个数据库中可以建立多个</a:t>
            </a:r>
            <a:r>
              <a:rPr lang="zh-CN" altLang="en-US">
                <a:solidFill>
                  <a:srgbClr val="FF0000"/>
                </a:solidFill>
              </a:rPr>
              <a:t>模式</a:t>
            </a:r>
            <a:r>
              <a:rPr lang="zh-CN" altLang="en-US"/>
              <a:t>。</a:t>
            </a:r>
            <a:endParaRPr lang="en-US" altLang="zh-CN"/>
          </a:p>
          <a:p>
            <a:pPr marL="357188" lvl="1" indent="0">
              <a:buNone/>
            </a:pPr>
            <a:endParaRPr lang="en-US" altLang="zh-CN" sz="1100"/>
          </a:p>
          <a:p>
            <a:r>
              <a:rPr lang="zh-CN" altLang="en-US">
                <a:solidFill>
                  <a:srgbClr val="FF0000"/>
                </a:solidFill>
              </a:rPr>
              <a:t>定义模式</a:t>
            </a:r>
            <a:r>
              <a:rPr lang="zh-CN" altLang="en-US"/>
              <a:t>实际上就定义了一个</a:t>
            </a:r>
            <a:r>
              <a:rPr lang="zh-CN" altLang="en-US">
                <a:solidFill>
                  <a:srgbClr val="FF0000"/>
                </a:solidFill>
              </a:rPr>
              <a:t>命名空间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在这个空间中可以定义该模式包含的数据库对象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基本表、视图、索引、触发器、存储过程、函数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包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 sz="100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简而言之，模式</a:t>
            </a:r>
            <a:r>
              <a:rPr lang="zh-CN" altLang="en-US"/>
              <a:t>就是数据库对象的集合。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29208-C018-4279-A4D5-E88910F3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4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302A7-F2F0-49ED-AEFF-059FC89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模式定义</a:t>
            </a:r>
            <a:r>
              <a:rPr lang="en-US" altLang="zh-CN"/>
              <a:t>(</a:t>
            </a:r>
            <a:r>
              <a:rPr lang="zh-CN" altLang="en-US"/>
              <a:t>创建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1DBDE-0659-49CC-9EB1-88F35871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10761353" cy="4258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创建模式必须具有</a:t>
            </a:r>
            <a:r>
              <a:rPr lang="en-US" altLang="zh-CN" sz="2400">
                <a:solidFill>
                  <a:srgbClr val="FF0000"/>
                </a:solidFill>
              </a:rPr>
              <a:t>DBA</a:t>
            </a:r>
            <a:r>
              <a:rPr lang="zh-CN" altLang="en-US" sz="2400">
                <a:solidFill>
                  <a:srgbClr val="FF0000"/>
                </a:solidFill>
              </a:rPr>
              <a:t>权限</a:t>
            </a:r>
            <a:r>
              <a:rPr lang="zh-CN" altLang="en-US" sz="2400"/>
              <a:t>，或获得了</a:t>
            </a:r>
            <a:r>
              <a:rPr lang="en-US" altLang="zh-CN" sz="2400"/>
              <a:t>DBA</a:t>
            </a:r>
            <a:r>
              <a:rPr lang="zh-CN" altLang="en-US" sz="2400"/>
              <a:t>授予的</a:t>
            </a:r>
            <a:r>
              <a:rPr lang="en-US" altLang="zh-CN" sz="2400">
                <a:solidFill>
                  <a:srgbClr val="FF0000"/>
                </a:solidFill>
              </a:rPr>
              <a:t>CREATE SCHEMA</a:t>
            </a:r>
            <a:r>
              <a:rPr lang="zh-CN" altLang="en-US" sz="2400">
                <a:solidFill>
                  <a:srgbClr val="FF0000"/>
                </a:solidFill>
              </a:rPr>
              <a:t>权限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若</a:t>
            </a:r>
            <a:r>
              <a:rPr lang="zh-CN" altLang="en-US" sz="2400">
                <a:solidFill>
                  <a:srgbClr val="FF0000"/>
                </a:solidFill>
              </a:rPr>
              <a:t>模式名缺失</a:t>
            </a:r>
            <a:r>
              <a:rPr lang="zh-CN" altLang="en-US" sz="2400"/>
              <a:t>，则模式名</a:t>
            </a:r>
            <a:r>
              <a:rPr lang="zh-CN" altLang="en-US" sz="2400">
                <a:solidFill>
                  <a:srgbClr val="FF0000"/>
                </a:solidFill>
              </a:rPr>
              <a:t>默认为用户名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CREATE SCHEMA</a:t>
            </a:r>
            <a:r>
              <a:rPr lang="zh-CN" altLang="en-US" sz="2400"/>
              <a:t>可以接受</a:t>
            </a:r>
            <a:r>
              <a:rPr lang="en-US" altLang="zh-CN" sz="2400"/>
              <a:t>CREATE TABLE</a:t>
            </a:r>
            <a:r>
              <a:rPr lang="zh-CN" altLang="en-US" sz="2400"/>
              <a:t>，</a:t>
            </a:r>
            <a:r>
              <a:rPr lang="en-US" altLang="zh-CN" sz="2400"/>
              <a:t>CREATE VIEW</a:t>
            </a:r>
            <a:r>
              <a:rPr lang="zh-CN" altLang="en-US" sz="2400"/>
              <a:t>和</a:t>
            </a:r>
            <a:r>
              <a:rPr lang="en-US" altLang="zh-CN" sz="2400"/>
              <a:t>GRANT</a:t>
            </a:r>
            <a:r>
              <a:rPr lang="zh-CN" altLang="en-US" sz="2400"/>
              <a:t>子句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19B79-256A-41B4-84EF-D19BDC1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BE46E-83E2-4A6D-8532-559BE9D9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84012"/>
            <a:ext cx="1015365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SCHEMA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模式名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C53E6D-3330-4CF4-9211-7A8A3F32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1" y="4262906"/>
            <a:ext cx="8582027" cy="9503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SCHEMA 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模式名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 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表定义子句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视图定义子句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授权定义子句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553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完成本章的学习，你应该能够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zh-CN" altLang="en-US"/>
              <a:t>发展历史、标准和特点</a:t>
            </a:r>
            <a:endParaRPr lang="en-US" altLang="zh-CN"/>
          </a:p>
          <a:p>
            <a:pPr marL="357188" lvl="1" indent="0">
              <a:buNone/>
            </a:pPr>
            <a:endParaRPr lang="en-US" altLang="zh-CN" sz="700" dirty="0"/>
          </a:p>
          <a:p>
            <a:pPr lvl="1"/>
            <a:r>
              <a:rPr lang="zh-CN" altLang="en-US"/>
              <a:t>熟练</a:t>
            </a:r>
            <a:r>
              <a:rPr lang="zh-CN" altLang="en-US" dirty="0"/>
              <a:t>掌握使用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创建、更改和删除数据库、模式和</a:t>
            </a:r>
            <a:r>
              <a:rPr lang="zh-CN" altLang="en-US"/>
              <a:t>基本表</a:t>
            </a:r>
            <a:endParaRPr lang="en-US" altLang="zh-CN"/>
          </a:p>
          <a:p>
            <a:pPr lvl="2"/>
            <a:r>
              <a:rPr lang="zh-CN" altLang="en-US"/>
              <a:t>理解视图的作用，掌握视图的创建、使用和删除等基本功能</a:t>
            </a:r>
            <a:endParaRPr lang="en-US" altLang="zh-CN"/>
          </a:p>
          <a:p>
            <a:pPr lvl="2"/>
            <a:r>
              <a:rPr lang="zh-CN" altLang="en-US"/>
              <a:t>理解并掌握索引的设计、创建、使用和维护等功能</a:t>
            </a:r>
            <a:endParaRPr lang="en-US" altLang="zh-CN" dirty="0"/>
          </a:p>
          <a:p>
            <a:pPr lvl="2"/>
            <a:r>
              <a:rPr lang="zh-CN" altLang="en-US" dirty="0"/>
              <a:t>完成各类查询操作</a:t>
            </a:r>
            <a:r>
              <a:rPr lang="en-US" altLang="zh-CN" dirty="0"/>
              <a:t>(</a:t>
            </a:r>
            <a:r>
              <a:rPr lang="zh-CN" altLang="en-US" dirty="0"/>
              <a:t>单表查询、连接查询、嵌套查询和集合查询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完成更新操作</a:t>
            </a:r>
            <a:r>
              <a:rPr lang="en-US" altLang="zh-CN" dirty="0"/>
              <a:t>(</a:t>
            </a:r>
            <a:r>
              <a:rPr lang="zh-CN" altLang="en-US" dirty="0"/>
              <a:t>插入数据、修改数据，删除</a:t>
            </a:r>
            <a:r>
              <a:rPr lang="zh-CN" altLang="en-US"/>
              <a:t>数据</a:t>
            </a:r>
            <a:r>
              <a:rPr lang="en-US" altLang="zh-CN"/>
              <a:t>)</a:t>
            </a:r>
          </a:p>
          <a:p>
            <a:pPr marL="715962" lvl="2" indent="0">
              <a:buNone/>
            </a:pPr>
            <a:endParaRPr lang="en-US" altLang="zh-CN" sz="1000" dirty="0"/>
          </a:p>
          <a:p>
            <a:pPr lvl="1"/>
            <a:r>
              <a:rPr lang="zh-CN" altLang="en-US" sz="2400"/>
              <a:t>理解</a:t>
            </a:r>
            <a:r>
              <a:rPr lang="zh-CN" altLang="en-US" sz="2400" dirty="0"/>
              <a:t>和掌握常用系统函数的使用方法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F7376-F925-47D1-9580-63E877A9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92552-93CC-4D52-994B-ECD18083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E9A17D-B72C-42C6-91D9-2D3D7261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219200"/>
            <a:ext cx="11007107" cy="5316826"/>
          </a:xfrm>
        </p:spPr>
        <p:txBody>
          <a:bodyPr>
            <a:normAutofit/>
          </a:bodyPr>
          <a:lstStyle/>
          <a:p>
            <a:pPr marL="357188" lvl="1" indent="0">
              <a:lnSpc>
                <a:spcPct val="100000"/>
              </a:lnSpc>
              <a:buNone/>
            </a:pPr>
            <a:r>
              <a:rPr lang="en-US" altLang="zh-CN" sz="2600">
                <a:solidFill>
                  <a:srgbClr val="C00000"/>
                </a:solidFill>
              </a:rPr>
              <a:t>[</a:t>
            </a:r>
            <a:r>
              <a:rPr lang="zh-CN" altLang="en-US" sz="2600">
                <a:solidFill>
                  <a:srgbClr val="C00000"/>
                </a:solidFill>
              </a:rPr>
              <a:t>例</a:t>
            </a:r>
            <a:r>
              <a:rPr lang="en-US" altLang="zh-CN" sz="2600">
                <a:solidFill>
                  <a:srgbClr val="C00000"/>
                </a:solidFill>
              </a:rPr>
              <a:t>3.1] </a:t>
            </a:r>
            <a:r>
              <a:rPr lang="zh-CN" altLang="en-US" sz="2600"/>
              <a:t>为用户</a:t>
            </a:r>
            <a:r>
              <a:rPr lang="en-US" altLang="zh-CN" sz="2600"/>
              <a:t>WANG</a:t>
            </a:r>
            <a:r>
              <a:rPr lang="zh-CN" altLang="en-US" sz="2600"/>
              <a:t>定义一个学生</a:t>
            </a:r>
            <a:r>
              <a:rPr lang="en-US" altLang="zh-CN" sz="2600"/>
              <a:t>-</a:t>
            </a:r>
            <a:r>
              <a:rPr lang="zh-CN" altLang="en-US" sz="2600"/>
              <a:t>课程模式</a:t>
            </a:r>
            <a:r>
              <a:rPr lang="en-US" altLang="zh-CN" sz="2600"/>
              <a:t>S-T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altLang="zh-CN" sz="2600">
                <a:solidFill>
                  <a:srgbClr val="0000FF"/>
                </a:solidFill>
              </a:rPr>
              <a:t>              </a:t>
            </a:r>
            <a:r>
              <a:rPr lang="en-US" altLang="zh-CN" sz="2400">
                <a:solidFill>
                  <a:srgbClr val="0000FF"/>
                </a:solidFill>
              </a:rPr>
              <a:t>CREATE SCHEMA“S-T”AUTHORIZATION WANG;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altLang="zh-CN" sz="1200">
              <a:solidFill>
                <a:srgbClr val="C0000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r>
              <a:rPr lang="en-US" altLang="zh-CN" sz="2600">
                <a:solidFill>
                  <a:srgbClr val="C00000"/>
                </a:solidFill>
              </a:rPr>
              <a:t>[</a:t>
            </a:r>
            <a:r>
              <a:rPr lang="zh-CN" altLang="en-US" sz="2600">
                <a:solidFill>
                  <a:srgbClr val="C00000"/>
                </a:solidFill>
              </a:rPr>
              <a:t>例</a:t>
            </a:r>
            <a:r>
              <a:rPr lang="en-US" altLang="zh-CN" sz="2600">
                <a:solidFill>
                  <a:srgbClr val="C00000"/>
                </a:solidFill>
              </a:rPr>
              <a:t>3.2]  </a:t>
            </a:r>
            <a:r>
              <a:rPr lang="en-US" altLang="zh-CN" sz="2600">
                <a:solidFill>
                  <a:srgbClr val="0000FF"/>
                </a:solidFill>
              </a:rPr>
              <a:t>CREATE SCHEMA AUTHORIZATION WANG</a:t>
            </a:r>
            <a:r>
              <a:rPr lang="zh-CN" altLang="en-US" sz="2600">
                <a:solidFill>
                  <a:srgbClr val="0000FF"/>
                </a:solidFill>
              </a:rPr>
              <a:t>;</a:t>
            </a:r>
            <a:endParaRPr lang="en-US" altLang="zh-CN" sz="2600">
              <a:solidFill>
                <a:srgbClr val="0000FF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altLang="zh-CN" sz="1600">
              <a:solidFill>
                <a:srgbClr val="C0000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r>
              <a:rPr lang="en-US" altLang="zh-CN" sz="2600">
                <a:solidFill>
                  <a:srgbClr val="C00000"/>
                </a:solidFill>
              </a:rPr>
              <a:t>[</a:t>
            </a:r>
            <a:r>
              <a:rPr lang="zh-CN" altLang="en-US" sz="2600">
                <a:solidFill>
                  <a:srgbClr val="C00000"/>
                </a:solidFill>
              </a:rPr>
              <a:t>例</a:t>
            </a:r>
            <a:r>
              <a:rPr lang="en-US" altLang="zh-CN" sz="2600">
                <a:solidFill>
                  <a:srgbClr val="C00000"/>
                </a:solidFill>
              </a:rPr>
              <a:t>3.3] </a:t>
            </a:r>
            <a:r>
              <a:rPr lang="zh-CN" altLang="en-US" sz="2400"/>
              <a:t>为用户</a:t>
            </a:r>
            <a:r>
              <a:rPr lang="en-US" altLang="zh-CN" sz="2400"/>
              <a:t>ZHANG</a:t>
            </a:r>
            <a:r>
              <a:rPr lang="zh-CN" altLang="en-US" sz="2400"/>
              <a:t>创建了一个模式</a:t>
            </a:r>
            <a:r>
              <a:rPr lang="en-US" altLang="zh-CN" sz="2400"/>
              <a:t>TEST</a:t>
            </a:r>
            <a:r>
              <a:rPr lang="zh-CN" altLang="en-US" sz="2400"/>
              <a:t>，并且在其中定义一个表</a:t>
            </a:r>
            <a:r>
              <a:rPr lang="en-US" altLang="zh-CN" sz="2400"/>
              <a:t>TAB1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0000CC"/>
                </a:solidFill>
                <a:cs typeface="Courier New" panose="02070309020205020404" pitchFamily="49" charset="0"/>
              </a:rPr>
              <a:t>                    </a:t>
            </a: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CREATE SCHEMA TEST AUTHORIZATION ZHANG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                      CREATE TABLE TAB1</a:t>
            </a:r>
            <a:r>
              <a:rPr lang="zh-CN" altLang="en-US" sz="2200">
                <a:solidFill>
                  <a:srgbClr val="0000FF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COL1   SMALLINT</a:t>
            </a:r>
            <a:r>
              <a:rPr lang="zh-CN" altLang="en-US" sz="2200">
                <a:solidFill>
                  <a:srgbClr val="0000FF"/>
                </a:solidFill>
                <a:cs typeface="Courier New" panose="02070309020205020404" pitchFamily="49" charset="0"/>
              </a:rPr>
              <a:t>,</a:t>
            </a:r>
            <a:endParaRPr lang="en-US" altLang="zh-CN" sz="220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                                                      COL2   INT,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                                                      COL3   CHAR(20), </a:t>
            </a:r>
            <a:endParaRPr lang="zh-CN" altLang="en-US" sz="220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                                                      COL4   NUMERIC</a:t>
            </a:r>
            <a:r>
              <a:rPr lang="zh-CN" altLang="en-US" sz="2200">
                <a:solidFill>
                  <a:srgbClr val="0000FF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10,3</a:t>
            </a:r>
            <a:r>
              <a:rPr lang="zh-CN" altLang="en-US" sz="2200">
                <a:solidFill>
                  <a:srgbClr val="0000FF"/>
                </a:solidFill>
                <a:cs typeface="Courier New" panose="02070309020205020404" pitchFamily="49" charset="0"/>
              </a:rPr>
              <a:t>),</a:t>
            </a:r>
            <a:endParaRPr lang="en-US" altLang="zh-CN" sz="220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200">
                <a:solidFill>
                  <a:srgbClr val="0000FF"/>
                </a:solidFill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COL5   DECIMAL</a:t>
            </a:r>
            <a:r>
              <a:rPr lang="zh-CN" altLang="en-US" sz="2200">
                <a:solidFill>
                  <a:srgbClr val="0000FF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200">
                <a:solidFill>
                  <a:srgbClr val="0000FF"/>
                </a:solidFill>
                <a:cs typeface="Courier New" panose="02070309020205020404" pitchFamily="49" charset="0"/>
              </a:rPr>
              <a:t>5,2</a:t>
            </a:r>
            <a:r>
              <a:rPr lang="zh-CN" altLang="en-US" sz="2200">
                <a:solidFill>
                  <a:srgbClr val="0000FF"/>
                </a:solidFill>
                <a:cs typeface="Courier New" panose="02070309020205020404" pitchFamily="49" charset="0"/>
              </a:rPr>
              <a:t>));</a:t>
            </a:r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310542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302A7-F2F0-49ED-AEFF-059FC89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1DBDE-0659-49CC-9EB1-88F35871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45" y="2218387"/>
            <a:ext cx="11007107" cy="41738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CASCADE(</a:t>
            </a:r>
            <a:r>
              <a:rPr lang="zh-CN" altLang="en-US" sz="2600">
                <a:solidFill>
                  <a:srgbClr val="FF0000"/>
                </a:solidFill>
              </a:rPr>
              <a:t>级联</a:t>
            </a:r>
            <a:r>
              <a:rPr lang="en-US" altLang="zh-CN" sz="2600">
                <a:solidFill>
                  <a:srgbClr val="FF0000"/>
                </a:solidFill>
              </a:rPr>
              <a:t>)</a:t>
            </a:r>
            <a:endParaRPr lang="zh-CN" altLang="en-US" sz="260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200"/>
              <a:t>删除模式的同时把该模式中所有的数据库对象全部删除。</a:t>
            </a:r>
            <a:endParaRPr lang="en-US" altLang="zh-CN" sz="2200"/>
          </a:p>
          <a:p>
            <a:pPr marL="357188" lvl="1" indent="0">
              <a:lnSpc>
                <a:spcPct val="100000"/>
              </a:lnSpc>
              <a:buNone/>
            </a:pPr>
            <a:endParaRPr lang="zh-CN" altLang="en-US" sz="1200"/>
          </a:p>
          <a:p>
            <a:pPr>
              <a:lnSpc>
                <a:spcPct val="10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RESTRICT(</a:t>
            </a:r>
            <a:r>
              <a:rPr lang="zh-CN" altLang="en-US" sz="2600">
                <a:solidFill>
                  <a:srgbClr val="FF0000"/>
                </a:solidFill>
              </a:rPr>
              <a:t>限制</a:t>
            </a:r>
            <a:r>
              <a:rPr lang="en-US" altLang="zh-CN" sz="2600">
                <a:solidFill>
                  <a:srgbClr val="FF0000"/>
                </a:solidFill>
              </a:rPr>
              <a:t>)</a:t>
            </a:r>
            <a:endParaRPr lang="zh-CN" altLang="en-US" sz="260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200"/>
              <a:t>如果该模式中定义了下属的数据库对象</a:t>
            </a:r>
            <a:r>
              <a:rPr lang="en-US" altLang="zh-CN" sz="2200"/>
              <a:t>(</a:t>
            </a:r>
            <a:r>
              <a:rPr lang="zh-CN" altLang="en-US" sz="2200"/>
              <a:t>如表、视图等</a:t>
            </a:r>
            <a:r>
              <a:rPr lang="en-US" altLang="zh-CN" sz="2200"/>
              <a:t>)</a:t>
            </a:r>
            <a:r>
              <a:rPr lang="zh-CN" altLang="en-US" sz="2200"/>
              <a:t>，则拒绝该删除语句的执行。</a:t>
            </a:r>
          </a:p>
          <a:p>
            <a:pPr lvl="1">
              <a:lnSpc>
                <a:spcPct val="100000"/>
              </a:lnSpc>
            </a:pPr>
            <a:r>
              <a:rPr lang="zh-CN" altLang="en-US" sz="2200"/>
              <a:t>仅当该模式中没有任何下属的对象时才能执行。</a:t>
            </a:r>
            <a:endParaRPr lang="en-US" altLang="zh-CN" sz="2200"/>
          </a:p>
          <a:p>
            <a:pPr marL="357188" lvl="1" indent="0">
              <a:lnSpc>
                <a:spcPct val="100000"/>
              </a:lnSpc>
              <a:buNone/>
            </a:pPr>
            <a:endParaRPr lang="zh-CN" altLang="en-US" sz="2000"/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[</a:t>
            </a:r>
            <a:r>
              <a:rPr lang="zh-CN" altLang="en-US" sz="2400">
                <a:solidFill>
                  <a:srgbClr val="FF0000"/>
                </a:solidFill>
              </a:rPr>
              <a:t>例</a:t>
            </a:r>
            <a:r>
              <a:rPr lang="en-US" altLang="zh-CN" sz="2400">
                <a:solidFill>
                  <a:srgbClr val="FF0000"/>
                </a:solidFill>
              </a:rPr>
              <a:t>3.4]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en-US" altLang="zh-CN" sz="2400">
                <a:solidFill>
                  <a:srgbClr val="0000CC"/>
                </a:solidFill>
                <a:cs typeface="Courier New" panose="02070309020205020404" pitchFamily="49" charset="0"/>
              </a:rPr>
              <a:t> DROP SCHEMA TEST CASCADE; </a:t>
            </a:r>
            <a:r>
              <a:rPr lang="en-US" altLang="zh-CN" sz="1800">
                <a:solidFill>
                  <a:srgbClr val="FF0000"/>
                </a:solidFill>
                <a:cs typeface="Courier New" panose="02070309020205020404" pitchFamily="49" charset="0"/>
              </a:rPr>
              <a:t>--</a:t>
            </a:r>
            <a:r>
              <a:rPr lang="zh-CN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删除模式</a:t>
            </a: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TEST</a:t>
            </a:r>
            <a:r>
              <a:rPr lang="zh-CN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及该模式中定义的表</a:t>
            </a: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TAB1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19B79-256A-41B4-84EF-D19BDC1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BE46E-83E2-4A6D-8532-559BE9D9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2" y="1384012"/>
            <a:ext cx="11215915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模式名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&lt;CASCADE|RESTRICT&gt;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499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59F3-E4A2-44F2-8D68-D56E45EC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openGauss</a:t>
            </a:r>
            <a:r>
              <a:rPr lang="zh-CN" altLang="en-US"/>
              <a:t>之用户、角色和用户组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3A748FE-9748-46D7-BCD0-07A81EC0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277599" cy="5469226"/>
          </a:xfrm>
        </p:spPr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使用用户</a:t>
            </a:r>
            <a:r>
              <a:rPr lang="en-US" altLang="zh-CN"/>
              <a:t>USER</a:t>
            </a:r>
            <a:r>
              <a:rPr lang="zh-CN" altLang="en-US"/>
              <a:t>和角色</a:t>
            </a:r>
            <a:r>
              <a:rPr lang="en-US" altLang="zh-CN"/>
              <a:t>role</a:t>
            </a:r>
            <a:r>
              <a:rPr lang="zh-CN" altLang="en-US"/>
              <a:t>来控制对数据库的访问。</a:t>
            </a:r>
            <a:endParaRPr lang="en-US" altLang="zh-CN"/>
          </a:p>
          <a:p>
            <a:endParaRPr lang="en-US" altLang="zh-CN" sz="1000"/>
          </a:p>
          <a:p>
            <a:r>
              <a:rPr lang="zh-CN" altLang="en-US"/>
              <a:t>根据角色自身的设置不同，一个角色可以看做是一个数据库用户，或者一组数据库用户。</a:t>
            </a:r>
            <a:endParaRPr lang="en-US" altLang="zh-CN"/>
          </a:p>
          <a:p>
            <a:endParaRPr lang="en-US" altLang="zh-CN" sz="1000"/>
          </a:p>
          <a:p>
            <a:r>
              <a:rPr lang="zh-CN" altLang="en-US"/>
              <a:t>在</a:t>
            </a:r>
            <a:r>
              <a:rPr lang="en-US" altLang="zh-CN"/>
              <a:t>openGauss</a:t>
            </a:r>
            <a:r>
              <a:rPr lang="zh-CN" altLang="en-US"/>
              <a:t>中角色和用户之间的区别只在于</a:t>
            </a:r>
            <a:r>
              <a:rPr lang="zh-CN" altLang="en-US">
                <a:solidFill>
                  <a:srgbClr val="FF0000"/>
                </a:solidFill>
              </a:rPr>
              <a:t>角色默认</a:t>
            </a:r>
            <a:r>
              <a:rPr lang="zh-CN" altLang="en-US"/>
              <a:t>是没有</a:t>
            </a:r>
            <a:r>
              <a:rPr lang="en-US" altLang="zh-CN">
                <a:solidFill>
                  <a:srgbClr val="FF0000"/>
                </a:solidFill>
              </a:rPr>
              <a:t>LOGIN</a:t>
            </a:r>
            <a:r>
              <a:rPr lang="zh-CN" altLang="en-US"/>
              <a:t>权限的。</a:t>
            </a:r>
            <a:endParaRPr lang="en-US" altLang="zh-CN"/>
          </a:p>
          <a:p>
            <a:endParaRPr lang="en-US" altLang="zh-CN" sz="1000"/>
          </a:p>
          <a:p>
            <a:r>
              <a:rPr lang="zh-CN" altLang="en-US"/>
              <a:t>在</a:t>
            </a:r>
            <a:r>
              <a:rPr lang="en-US" altLang="zh-CN"/>
              <a:t>openGauss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一个用户唯一对应一个角色</a:t>
            </a:r>
            <a:r>
              <a:rPr lang="zh-CN" altLang="en-US"/>
              <a:t>，不过可以使用角色叠加来更灵活地进行管理。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3B53C-E3DA-493B-B4C1-CD134A10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5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807DD-CC4A-46B5-9A6F-DBFF08DB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231F9-AF72-4387-84F3-F101FA2C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为了实现安装过程中安装</a:t>
            </a:r>
            <a:r>
              <a:rPr lang="zh-CN" altLang="en-US" sz="2400">
                <a:solidFill>
                  <a:srgbClr val="FF0000"/>
                </a:solidFill>
              </a:rPr>
              <a:t>帐户权限最小化</a:t>
            </a:r>
            <a:r>
              <a:rPr lang="zh-CN" altLang="en-US" sz="2400"/>
              <a:t>及安装后</a:t>
            </a:r>
            <a:r>
              <a:rPr lang="en-US" altLang="zh-CN" sz="2400"/>
              <a:t>openGauss</a:t>
            </a:r>
            <a:r>
              <a:rPr lang="zh-CN" altLang="en-US" sz="2400"/>
              <a:t>的系统运行安全性。安装脚本在安装过程中会自动按照用户指定内容创建安装用户，并将此用户作为后续运行和维护</a:t>
            </a:r>
            <a:r>
              <a:rPr lang="en-US" altLang="zh-CN" sz="2400"/>
              <a:t>openGauss</a:t>
            </a:r>
            <a:r>
              <a:rPr lang="zh-CN" altLang="en-US" sz="2400"/>
              <a:t>的管理员帐户</a:t>
            </a:r>
            <a:r>
              <a:rPr lang="en-US" altLang="zh-CN" sz="2400"/>
              <a:t>.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72596-EFBA-418D-9D7E-46B1BF27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3B3904-DC11-42BB-BCB2-18CC82770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6771"/>
              </p:ext>
            </p:extLst>
          </p:nvPr>
        </p:nvGraphicFramePr>
        <p:xfrm>
          <a:off x="1059542" y="2592977"/>
          <a:ext cx="9905999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14140623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598504302"/>
                    </a:ext>
                  </a:extLst>
                </a:gridCol>
                <a:gridCol w="6781799">
                  <a:extLst>
                    <a:ext uri="{9D8B030D-6E8A-4147-A177-3AD203B41FA5}">
                      <a16:colId xmlns:a16="http://schemas.microsoft.com/office/drawing/2014/main" val="4023617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规划建议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36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dbgrp</a:t>
                      </a:r>
                      <a:endParaRPr lang="zh-CN" altLang="en-US" sz="24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建议规划单独的用户组，例如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dbgrp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  <a:p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初始化安装环境时，由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参数所指定的安装用户所属的用户组。该用户组如果不存在，则会自动创建，也可提前创建好用户组。在执行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gs_preinstall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脚本时会检查权限。 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gs_preinstall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脚本会自动赋予此组中的用户对安装目录、数据目录的访问和执行权限。</a:t>
                      </a:r>
                    </a:p>
                    <a:p>
                      <a:r>
                        <a:rPr lang="zh-CN" altLang="en-US" sz="16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</a:t>
                      </a:r>
                      <a:r>
                        <a:rPr lang="en-US" altLang="zh-CN" sz="16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dbgrp</a:t>
                      </a:r>
                      <a:r>
                        <a:rPr lang="zh-CN" altLang="en-US" sz="16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用户组命令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groupadd dbgrp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omm</a:t>
                      </a:r>
                      <a:endParaRPr lang="zh-CN" altLang="en-US" sz="24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建议规划用户用于运行和维护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openGauss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omm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  <a:p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初始化安装环境时，由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-U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参数所指定和自动创建的操作系统用户，如果已经存在该用户，请清理该用户或更换初始化用户。从安全性考虑，对此用户的所属组规划如下：</a:t>
                      </a:r>
                      <a:r>
                        <a:rPr lang="zh-CN" altLang="en-US" sz="16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所属组： </a:t>
                      </a:r>
                      <a:r>
                        <a:rPr lang="en-US" altLang="zh-CN" sz="16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dbgrp</a:t>
                      </a:r>
                      <a:endParaRPr lang="zh-CN" altLang="en-US" sz="16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841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0B93EF6-EAE5-4DA1-A4C7-47810F51C0DE}"/>
              </a:ext>
            </a:extLst>
          </p:cNvPr>
          <p:cNvSpPr/>
          <p:nvPr/>
        </p:nvSpPr>
        <p:spPr>
          <a:xfrm>
            <a:off x="1059543" y="5749798"/>
            <a:ext cx="990599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在安装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过程中运行“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gs_install”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时，会创建与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安装用户同名的数据库用户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数据库用户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。此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用户具备数据库的最高操作权限，此用户初始密码由用户指定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998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44948-6C5F-42CC-A6C0-4C45076E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032DA-BE00-4245-9C61-01CB0973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/>
              <a:t>关于</a:t>
            </a:r>
            <a:r>
              <a:rPr lang="en-US" altLang="zh-CN" sz="2600"/>
              <a:t>omm</a:t>
            </a:r>
            <a:r>
              <a:rPr lang="zh-CN" altLang="en-US" sz="2600"/>
              <a:t>的权限可参见：</a:t>
            </a:r>
            <a:r>
              <a:rPr lang="en-US" altLang="zh-CN" sz="2600">
                <a:hlinkClick r:id="rId2"/>
              </a:rPr>
              <a:t>https://www.modb.pro/db/9151</a:t>
            </a:r>
            <a:endParaRPr lang="en-US" altLang="zh-CN" sz="2600"/>
          </a:p>
          <a:p>
            <a:endParaRPr lang="en-US" altLang="zh-CN" sz="800"/>
          </a:p>
          <a:p>
            <a:r>
              <a:rPr lang="en-US" altLang="zh-CN" sz="2600"/>
              <a:t>openGauss</a:t>
            </a:r>
            <a:r>
              <a:rPr lang="zh-CN" altLang="en-US" sz="2600"/>
              <a:t>创建用户密码规则如下：</a:t>
            </a:r>
          </a:p>
          <a:p>
            <a:pPr lvl="1"/>
            <a:r>
              <a:rPr lang="zh-CN" altLang="en-US" sz="2000"/>
              <a:t>密码默认</a:t>
            </a:r>
            <a:r>
              <a:rPr lang="zh-CN" altLang="en-US" sz="2000">
                <a:solidFill>
                  <a:srgbClr val="FF0000"/>
                </a:solidFill>
              </a:rPr>
              <a:t>不少于 </a:t>
            </a:r>
            <a:r>
              <a:rPr lang="en-US" altLang="zh-CN" sz="2000">
                <a:solidFill>
                  <a:srgbClr val="FF0000"/>
                </a:solidFill>
              </a:rPr>
              <a:t>8 </a:t>
            </a:r>
            <a:r>
              <a:rPr lang="zh-CN" altLang="en-US" sz="2000">
                <a:solidFill>
                  <a:srgbClr val="FF0000"/>
                </a:solidFill>
              </a:rPr>
              <a:t>个字符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endParaRPr lang="zh-CN" altLang="en-US" sz="500"/>
          </a:p>
          <a:p>
            <a:pPr lvl="1"/>
            <a:r>
              <a:rPr lang="zh-CN" altLang="en-US" sz="2000"/>
              <a:t>不能与</a:t>
            </a:r>
            <a:r>
              <a:rPr lang="zh-CN" altLang="en-US" sz="2000">
                <a:solidFill>
                  <a:srgbClr val="FF0000"/>
                </a:solidFill>
              </a:rPr>
              <a:t>用户名及用户名倒序相同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endParaRPr lang="zh-CN" altLang="en-US" sz="500"/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至少包含大写字母</a:t>
            </a:r>
            <a:r>
              <a:rPr lang="en-US" altLang="zh-CN" sz="2000"/>
              <a:t>(A-Z)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小写字母</a:t>
            </a:r>
            <a:r>
              <a:rPr lang="en-US" altLang="zh-CN" sz="2000"/>
              <a:t>(a-z)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数字</a:t>
            </a:r>
            <a:r>
              <a:rPr lang="en-US" altLang="zh-CN" sz="2000"/>
              <a:t>(0-9)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非字母数字字符</a:t>
            </a:r>
            <a:r>
              <a:rPr lang="en-US" altLang="zh-CN" sz="2000"/>
              <a:t>(</a:t>
            </a:r>
            <a:r>
              <a:rPr lang="zh-CN" altLang="en-US" sz="2000"/>
              <a:t>限定为</a:t>
            </a:r>
            <a:r>
              <a:rPr lang="en-US" altLang="zh-CN" sz="2000"/>
              <a:t>~!@#$%^&amp;*()-_=+\|[{}];:,&lt;.&gt;/?)</a:t>
            </a:r>
            <a:r>
              <a:rPr lang="zh-CN" altLang="en-US" sz="2000"/>
              <a:t>四类字符中的</a:t>
            </a:r>
            <a:r>
              <a:rPr lang="zh-CN" altLang="en-US" sz="2000">
                <a:solidFill>
                  <a:srgbClr val="FF0000"/>
                </a:solidFill>
              </a:rPr>
              <a:t>三类字符</a:t>
            </a:r>
            <a:endParaRPr lang="en-US" altLang="zh-CN" sz="2000"/>
          </a:p>
          <a:p>
            <a:pPr lvl="1"/>
            <a:endParaRPr lang="zh-CN" altLang="en-US" sz="500"/>
          </a:p>
          <a:p>
            <a:pPr lvl="1"/>
            <a:r>
              <a:rPr lang="zh-CN" altLang="en-US" sz="2000"/>
              <a:t>创建用户时，应当使用</a:t>
            </a:r>
            <a:r>
              <a:rPr lang="zh-CN" altLang="en-US" sz="2000">
                <a:solidFill>
                  <a:srgbClr val="FF0000"/>
                </a:solidFill>
              </a:rPr>
              <a:t>双引号或单引号将用户密码括起来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37186-DFF3-40F9-87C7-6B6277FB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3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93EFB-4371-4689-B5C4-792D15FF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之表空间、数据库与模式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5528E-9022-409D-A4DA-10648BD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C1A66C3-8D91-44E9-A16D-A0D8B7A8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3" t="-14" r="1213" b="1027"/>
          <a:stretch/>
        </p:blipFill>
        <p:spPr>
          <a:xfrm>
            <a:off x="304800" y="1701062"/>
            <a:ext cx="5010503" cy="3886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533C1E-27E1-4591-BCC9-7AF012C2AA7C}"/>
              </a:ext>
            </a:extLst>
          </p:cNvPr>
          <p:cNvSpPr txBox="1"/>
          <p:nvPr/>
        </p:nvSpPr>
        <p:spPr>
          <a:xfrm>
            <a:off x="5562600" y="1419980"/>
            <a:ext cx="6247713" cy="425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表空间</a:t>
            </a:r>
            <a:r>
              <a:rPr lang="en-US" altLang="zh-CN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Tablespace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对应磁盘上的一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个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目录，里面存储的是它所包含的数据库的各种物理文件。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可以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存在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多个表空间，每个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表空间可以对应多个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Database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。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表空间仅是起到了物理隔离的作用，其管理功能依赖于文件系统。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两个默认表空间：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pg_default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pg_global</a:t>
            </a:r>
          </a:p>
          <a:p>
            <a:pPr>
              <a:lnSpc>
                <a:spcPct val="130000"/>
              </a:lnSpc>
              <a:buSzPct val="50000"/>
            </a:pPr>
            <a:endParaRPr lang="en-US" altLang="zh-CN" sz="12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数据库</a:t>
            </a:r>
            <a:r>
              <a:rPr lang="en-US" altLang="zh-CN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Database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用于管理各类数据对象，各数据库间相互隔离。数据库管理的对象可分布在多个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Tablespace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上。</a:t>
            </a:r>
            <a:endParaRPr lang="en-US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创建数据对象时可以指定对应的表空间，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如果不指定相应的表空间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，相关的对象会默认保存在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PG_DEFAULT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空间中。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19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59F3-E4A2-44F2-8D68-D56E45EC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openGauss</a:t>
            </a:r>
            <a:r>
              <a:rPr lang="zh-CN" altLang="en-US"/>
              <a:t>之模式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DAF78C-FCCB-4C9B-A98B-2BCE1785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66800"/>
            <a:ext cx="11277600" cy="5469226"/>
          </a:xfrm>
        </p:spPr>
        <p:txBody>
          <a:bodyPr>
            <a:normAutofit/>
          </a:bodyPr>
          <a:lstStyle/>
          <a:p>
            <a:r>
              <a:rPr lang="en-US" altLang="zh-CN" u="sng">
                <a:solidFill>
                  <a:srgbClr val="FF0000"/>
                </a:solidFill>
              </a:rPr>
              <a:t>openGauss</a:t>
            </a:r>
            <a:r>
              <a:rPr lang="zh-CN" altLang="en-US" u="sng">
                <a:solidFill>
                  <a:srgbClr val="FF0000"/>
                </a:solidFill>
              </a:rPr>
              <a:t>的模式</a:t>
            </a:r>
            <a:r>
              <a:rPr lang="en-US" altLang="zh-CN" u="sng">
                <a:solidFill>
                  <a:srgbClr val="FF0000"/>
                </a:solidFill>
              </a:rPr>
              <a:t>Schema</a:t>
            </a:r>
            <a:r>
              <a:rPr lang="zh-CN" altLang="en-US"/>
              <a:t>是对数据库做一个逻辑分割。所有的数据库对象都建立在模式下面。数据库对象包括：</a:t>
            </a:r>
            <a:endParaRPr lang="en-US" altLang="zh-CN"/>
          </a:p>
          <a:p>
            <a:pPr lvl="1"/>
            <a:r>
              <a:rPr lang="zh-CN" altLang="en-US"/>
              <a:t>表、视图、索引、触发器、函数、包、存储过程等。</a:t>
            </a:r>
            <a:endParaRPr lang="en-US" altLang="zh-CN"/>
          </a:p>
          <a:p>
            <a:pPr marL="357188" lvl="1" indent="0">
              <a:buNone/>
            </a:pPr>
            <a:endParaRPr lang="en-US" altLang="zh-CN" sz="800"/>
          </a:p>
          <a:p>
            <a:r>
              <a:rPr lang="en-US" altLang="zh-CN"/>
              <a:t>openGauss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模式和用户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弱绑定的。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所谓的弱绑定是指创建用户的同时会</a:t>
            </a:r>
            <a:r>
              <a:rPr lang="zh-CN" altLang="en-US">
                <a:solidFill>
                  <a:srgbClr val="FF0000"/>
                </a:solidFill>
              </a:rPr>
              <a:t>自动创建</a:t>
            </a:r>
            <a:r>
              <a:rPr lang="zh-CN" altLang="en-US"/>
              <a:t>一个同名模式，但用户也可以单独创建模式，并且为用户指定其他的模式。</a:t>
            </a:r>
            <a:endParaRPr lang="en-US" altLang="zh-CN"/>
          </a:p>
          <a:p>
            <a:pPr lvl="1"/>
            <a:endParaRPr lang="en-US" altLang="zh-CN" sz="800"/>
          </a:p>
          <a:p>
            <a:r>
              <a:rPr lang="zh-CN" altLang="en-US"/>
              <a:t>通过管理 </a:t>
            </a:r>
            <a:r>
              <a:rPr lang="en-US" altLang="zh-CN"/>
              <a:t>Schema</a:t>
            </a:r>
            <a:r>
              <a:rPr lang="zh-CN" altLang="en-US"/>
              <a:t>，允许多个用户使用同一数据库而不相互干扰</a:t>
            </a:r>
          </a:p>
          <a:p>
            <a:r>
              <a:rPr lang="zh-CN" altLang="en-US"/>
              <a:t>每个数据库包含一个或多个</a:t>
            </a:r>
            <a:r>
              <a:rPr lang="en-US" altLang="zh-CN"/>
              <a:t>Schema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3B53C-E3DA-493B-B4C1-CD134A10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76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6F6E-064D-4B2B-9DC5-852D5AA7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A9ECB-559F-4F36-921C-5571DD61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支持标准的</a:t>
            </a:r>
            <a:r>
              <a:rPr lang="en-US" altLang="zh-CN" sz="2800">
                <a:solidFill>
                  <a:srgbClr val="0000FF"/>
                </a:solidFill>
              </a:rPr>
              <a:t>SQL92/SQL99/SQL2003/SQL2011</a:t>
            </a:r>
            <a:r>
              <a:rPr lang="zh-CN" altLang="en-US" sz="2800"/>
              <a:t>规范，支持</a:t>
            </a:r>
            <a:r>
              <a:rPr lang="en-US" altLang="zh-CN" sz="2800"/>
              <a:t>GBK</a:t>
            </a:r>
            <a:r>
              <a:rPr lang="zh-CN" altLang="en-US" sz="2800"/>
              <a:t>和</a:t>
            </a:r>
            <a:r>
              <a:rPr lang="en-US" altLang="zh-CN" sz="2800"/>
              <a:t>UTF-8</a:t>
            </a:r>
            <a:r>
              <a:rPr lang="zh-CN" altLang="en-US" sz="2800"/>
              <a:t>字符集，支持</a:t>
            </a:r>
            <a:r>
              <a:rPr lang="en-US" altLang="zh-CN" sz="2800"/>
              <a:t>SQL</a:t>
            </a:r>
            <a:r>
              <a:rPr lang="zh-CN" altLang="en-US" sz="2800"/>
              <a:t>标准函数与分析函数，支持存储过程。</a:t>
            </a:r>
            <a:endParaRPr lang="en-US" altLang="zh-CN" sz="2800"/>
          </a:p>
          <a:p>
            <a:pPr marL="0" indent="0">
              <a:buNone/>
            </a:pPr>
            <a:endParaRPr lang="en-US" altLang="zh-CN" sz="1000"/>
          </a:p>
          <a:p>
            <a:r>
              <a:rPr lang="en-US" altLang="zh-CN" sz="2800"/>
              <a:t>openGauss</a:t>
            </a:r>
            <a:r>
              <a:rPr lang="zh-CN" altLang="en-US" sz="2800"/>
              <a:t>之</a:t>
            </a:r>
            <a:r>
              <a:rPr lang="en-US" altLang="zh-CN" sz="2800"/>
              <a:t>SQL</a:t>
            </a:r>
            <a:r>
              <a:rPr lang="zh-CN" altLang="en-US" sz="2800"/>
              <a:t>学习网址：</a:t>
            </a:r>
            <a:endParaRPr lang="en-US" altLang="zh-CN" sz="2800"/>
          </a:p>
          <a:p>
            <a:pPr marL="357188" lvl="1" indent="0">
              <a:buNone/>
            </a:pPr>
            <a:r>
              <a:rPr lang="en-US" altLang="zh-CN" sz="1600">
                <a:hlinkClick r:id="rId2"/>
              </a:rPr>
              <a:t>https://education.huaweicloud.com/courses/course-v1:HuaweiX+CBUCNXDR006+Self-paced/courseware/b86d3987a1294dc6b066a40b86e0032d/cad675e2e02e440587e1cbd6d518e187/</a:t>
            </a:r>
            <a:endParaRPr lang="en-US" altLang="zh-CN" sz="1000"/>
          </a:p>
          <a:p>
            <a:pPr lvl="1"/>
            <a:r>
              <a:rPr lang="zh-CN" altLang="en-US" sz="2400"/>
              <a:t>请课后自行完成这部分内容的学习</a:t>
            </a:r>
            <a:r>
              <a:rPr lang="en-US" altLang="zh-CN" sz="2400"/>
              <a:t>(</a:t>
            </a:r>
            <a:r>
              <a:rPr lang="zh-CN" altLang="en-US" sz="2400">
                <a:solidFill>
                  <a:srgbClr val="FF0000"/>
                </a:solidFill>
              </a:rPr>
              <a:t>非常重要！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en-US" altLang="zh-CN" sz="2400"/>
          </a:p>
          <a:p>
            <a:pPr marL="357188" lvl="1" indent="0">
              <a:buNone/>
            </a:pPr>
            <a:endParaRPr lang="en-US" altLang="zh-CN" sz="1000"/>
          </a:p>
          <a:p>
            <a:r>
              <a:rPr lang="en-US" altLang="zh-CN" sz="2800"/>
              <a:t>openGauss</a:t>
            </a:r>
            <a:r>
              <a:rPr lang="zh-CN" altLang="en-US" sz="2800"/>
              <a:t>之</a:t>
            </a:r>
            <a:r>
              <a:rPr lang="en-US" altLang="zh-CN" sz="2800">
                <a:solidFill>
                  <a:srgbClr val="FF0000"/>
                </a:solidFill>
              </a:rPr>
              <a:t>SQL</a:t>
            </a:r>
            <a:r>
              <a:rPr lang="zh-CN" altLang="en-US" sz="2800">
                <a:solidFill>
                  <a:srgbClr val="FF0000"/>
                </a:solidFill>
              </a:rPr>
              <a:t>语句书写规范建议</a:t>
            </a:r>
            <a:r>
              <a:rPr lang="zh-CN" altLang="en-US" sz="2800"/>
              <a:t>：</a:t>
            </a:r>
            <a:endParaRPr lang="en-US" altLang="zh-CN" sz="2800"/>
          </a:p>
          <a:p>
            <a:pPr lvl="1"/>
            <a:r>
              <a:rPr lang="zh-CN" altLang="en-US" sz="2000"/>
              <a:t>因</a:t>
            </a:r>
            <a:r>
              <a:rPr lang="en-US" altLang="zh-CN" sz="2000"/>
              <a:t>SQL</a:t>
            </a:r>
            <a:r>
              <a:rPr lang="zh-CN" altLang="en-US" sz="2000"/>
              <a:t>语句大小写不敏感，</a:t>
            </a:r>
            <a:r>
              <a:rPr lang="zh-CN" altLang="en-US" sz="2000">
                <a:solidFill>
                  <a:srgbClr val="FF0000"/>
                </a:solidFill>
              </a:rPr>
              <a:t>关键字大写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其他小写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2000"/>
              <a:t>在</a:t>
            </a:r>
            <a:r>
              <a:rPr lang="en-US" altLang="zh-CN" sz="2000">
                <a:solidFill>
                  <a:srgbClr val="FF0000"/>
                </a:solidFill>
              </a:rPr>
              <a:t>gsql</a:t>
            </a:r>
            <a:r>
              <a:rPr lang="zh-CN" altLang="en-US" sz="2000"/>
              <a:t>中，为了提升操作效率，可以</a:t>
            </a:r>
            <a:r>
              <a:rPr lang="zh-CN" altLang="en-US" sz="2000">
                <a:solidFill>
                  <a:srgbClr val="FF0000"/>
                </a:solidFill>
              </a:rPr>
              <a:t>全部使用小写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使用行缩进</a:t>
            </a:r>
            <a:r>
              <a:rPr lang="zh-CN" altLang="en-US" sz="2000"/>
              <a:t>增强可读性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3C5C1-FD00-44A6-938B-9767DBF7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1CEB-5F22-48D5-B270-B9BC9951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0F65B-F274-4AB6-A1B7-BC46BA22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openGauss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的命名规范：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000"/>
              <a:t>openGauss</a:t>
            </a:r>
            <a:r>
              <a:rPr lang="zh-CN" altLang="en-US" sz="2000"/>
              <a:t>的命名规范遵循</a:t>
            </a:r>
            <a:r>
              <a:rPr lang="en-US" altLang="zh-CN" sz="2000"/>
              <a:t>postgreSQL</a:t>
            </a:r>
            <a:r>
              <a:rPr lang="zh-CN" altLang="en-US" sz="2000"/>
              <a:t>规定</a:t>
            </a:r>
            <a:endParaRPr lang="en-US" altLang="zh-CN" sz="2000"/>
          </a:p>
          <a:p>
            <a:pPr lvl="2"/>
            <a:r>
              <a:rPr lang="zh-CN" altLang="en-US"/>
              <a:t>库名、表名限制命名长度，建议表名及字段名字符总长度不超过</a:t>
            </a:r>
            <a:r>
              <a:rPr lang="en-US" altLang="zh-CN"/>
              <a:t>63;【</a:t>
            </a:r>
            <a:r>
              <a:rPr lang="zh-CN" altLang="en-US"/>
              <a:t>强制</a:t>
            </a:r>
            <a:r>
              <a:rPr lang="en-US" altLang="zh-CN"/>
              <a:t>】</a:t>
            </a:r>
          </a:p>
          <a:p>
            <a:pPr lvl="2"/>
            <a:r>
              <a:rPr lang="zh-CN" altLang="en-US"/>
              <a:t>对象名（表名、列名、函数名、视图名、序列名等对象名称）规范，对象名务必只使用小写字母，下划线，数字。不要以</a:t>
            </a:r>
            <a:r>
              <a:rPr lang="en-US" altLang="zh-CN"/>
              <a:t>pg</a:t>
            </a:r>
            <a:r>
              <a:rPr lang="zh-CN" altLang="en-US"/>
              <a:t>开头，不要以数字开头，不要使用保留字</a:t>
            </a:r>
            <a:r>
              <a:rPr lang="en-US" altLang="zh-CN"/>
              <a:t>;【</a:t>
            </a:r>
            <a:r>
              <a:rPr lang="zh-CN" altLang="en-US"/>
              <a:t>强制</a:t>
            </a:r>
            <a:r>
              <a:rPr lang="en-US" altLang="zh-CN"/>
              <a:t>】</a:t>
            </a:r>
          </a:p>
          <a:p>
            <a:pPr lvl="2"/>
            <a:r>
              <a:rPr lang="en-US" altLang="zh-CN"/>
              <a:t>query</a:t>
            </a:r>
            <a:r>
              <a:rPr lang="zh-CN" altLang="en-US"/>
              <a:t>中的别名不要使用 </a:t>
            </a:r>
            <a:r>
              <a:rPr lang="en-US" altLang="zh-CN"/>
              <a:t>"</a:t>
            </a:r>
            <a:r>
              <a:rPr lang="zh-CN" altLang="en-US"/>
              <a:t>小写字母，下划线，数字</a:t>
            </a:r>
            <a:r>
              <a:rPr lang="en-US" altLang="zh-CN"/>
              <a:t>" </a:t>
            </a:r>
            <a:r>
              <a:rPr lang="zh-CN" altLang="en-US"/>
              <a:t>以外的字符，例如中文</a:t>
            </a:r>
            <a:r>
              <a:rPr lang="en-US" altLang="zh-CN"/>
              <a:t>.【</a:t>
            </a:r>
            <a:r>
              <a:rPr lang="zh-CN" altLang="en-US"/>
              <a:t>强制</a:t>
            </a:r>
            <a:r>
              <a:rPr lang="en-US" altLang="zh-CN"/>
              <a:t>】</a:t>
            </a:r>
          </a:p>
          <a:p>
            <a:pPr lvl="2"/>
            <a:endParaRPr lang="en-US" altLang="zh-CN"/>
          </a:p>
          <a:p>
            <a:pPr lvl="1"/>
            <a:r>
              <a:rPr lang="zh-CN" altLang="en-US"/>
              <a:t>参考：</a:t>
            </a:r>
            <a:r>
              <a:rPr lang="en-US" altLang="zh-CN">
                <a:hlinkClick r:id="rId2"/>
              </a:rPr>
              <a:t>https://www.cnblogs.com/panpanwelcome/p/12430122.html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C7392-8566-4B89-AC05-A5A44CA4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BAB55-96A8-4926-B1DB-88B9FF73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Wingdings" panose="05000000000000000000" pitchFamily="2" charset="2"/>
              </a:rPr>
              <a:t>2.</a:t>
            </a:r>
            <a:r>
              <a:rPr lang="zh-CN" altLang="en-US">
                <a:sym typeface="Wingdings" panose="05000000000000000000" pitchFamily="2" charset="2"/>
              </a:rPr>
              <a:t>基本表的定义、删除和修改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29208-C018-4279-A4D5-E88910F3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6AB8C-773E-4653-9151-8EE9E81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定义基本表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完整性约束条件</a:t>
            </a:r>
            <a:r>
              <a:rPr lang="zh-CN" altLang="en-US"/>
              <a:t>在定义后被存入</a:t>
            </a:r>
            <a:r>
              <a:rPr lang="zh-CN" altLang="en-US">
                <a:solidFill>
                  <a:srgbClr val="FF0000"/>
                </a:solidFill>
              </a:rPr>
              <a:t>系统的数据字典</a:t>
            </a:r>
            <a:r>
              <a:rPr lang="zh-CN" altLang="en-US"/>
              <a:t>中，并在对相关数据进行操作时被系统用于</a:t>
            </a:r>
            <a:r>
              <a:rPr lang="zh-CN" altLang="en-US">
                <a:solidFill>
                  <a:srgbClr val="FF0000"/>
                </a:solidFill>
              </a:rPr>
              <a:t>自动检查</a:t>
            </a:r>
            <a:r>
              <a:rPr lang="zh-CN" altLang="en-US"/>
              <a:t>是否满足这些约束条件</a:t>
            </a:r>
            <a:r>
              <a:rPr lang="en-US" altLang="zh-CN" sz="2400"/>
              <a:t>.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D85E8C-A514-46A9-8530-72E2A2620770}"/>
              </a:ext>
            </a:extLst>
          </p:cNvPr>
          <p:cNvSpPr/>
          <p:nvPr/>
        </p:nvSpPr>
        <p:spPr>
          <a:xfrm>
            <a:off x="2133600" y="1981200"/>
            <a:ext cx="8077200" cy="2446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CREATE TABLE 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 algn="just"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 &lt;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完整性约束条件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]</a:t>
            </a:r>
          </a:p>
          <a:p>
            <a:pPr lvl="1" algn="just"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[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 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 ] </a:t>
            </a:r>
          </a:p>
          <a:p>
            <a:pPr lvl="1" algn="just"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</a:t>
            </a:r>
          </a:p>
          <a:p>
            <a:pPr lvl="1" algn="just"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[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完整性约束条件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] 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3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学生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课程数据库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数据定义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数据更新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空值的处理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视图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  <a:p>
            <a:pPr>
              <a:lnSpc>
                <a:spcPct val="100000"/>
              </a:lnSpc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E21D5-A2A8-4915-9694-930F8381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0F9BE-16DB-4B69-87CB-9A0C7D6F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6004DC-2D6B-403E-B088-A507B277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219200"/>
            <a:ext cx="11007107" cy="5316826"/>
          </a:xfrm>
        </p:spPr>
        <p:txBody>
          <a:bodyPr>
            <a:normAutofit/>
          </a:bodyPr>
          <a:lstStyle/>
          <a:p>
            <a:pPr marL="357188" lvl="1" indent="-357188">
              <a:lnSpc>
                <a:spcPct val="10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3.5] </a:t>
            </a:r>
            <a:r>
              <a:rPr lang="zh-CN" altLang="en-US">
                <a:latin typeface="Times New Roman" panose="02020603050405020304" pitchFamily="18" charset="0"/>
              </a:rPr>
              <a:t>建立一张“学生</a:t>
            </a:r>
            <a:r>
              <a:rPr lang="en-US" altLang="zh-CN">
                <a:latin typeface="Times New Roman" panose="02020603050405020304" pitchFamily="18" charset="0"/>
              </a:rPr>
              <a:t>(Student)</a:t>
            </a:r>
            <a:r>
              <a:rPr lang="zh-CN" altLang="en-US">
                <a:latin typeface="Times New Roman" panose="02020603050405020304" pitchFamily="18" charset="0"/>
              </a:rPr>
              <a:t>表”，学号是主码，姓名取值唯一。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48A981-A5F4-4E0B-B9B5-38EF7B78BCF2}"/>
              </a:ext>
            </a:extLst>
          </p:cNvPr>
          <p:cNvSpPr/>
          <p:nvPr/>
        </p:nvSpPr>
        <p:spPr>
          <a:xfrm>
            <a:off x="2590800" y="1905000"/>
            <a:ext cx="7010400" cy="3400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          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   CHAR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/*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列级完整性约束条件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是主码*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endParaRPr lang="en-US" altLang="zh-CN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/*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取唯一值*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SMALLINT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7062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70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5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206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C171D-11D2-404A-8965-6C8B8AB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3B648-71C0-4476-A7FB-D74A85A7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lvl="1" indent="-357188">
              <a:lnSpc>
                <a:spcPct val="10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3.6] </a:t>
            </a:r>
            <a:r>
              <a:rPr lang="zh-CN" altLang="en-US">
                <a:latin typeface="Times New Roman" panose="02020603050405020304" pitchFamily="18" charset="0"/>
              </a:rPr>
              <a:t>建立一张“课程</a:t>
            </a:r>
            <a:r>
              <a:rPr lang="en-US" altLang="zh-CN">
                <a:latin typeface="Times New Roman" panose="02020603050405020304" pitchFamily="18" charset="0"/>
              </a:rPr>
              <a:t>Course</a:t>
            </a:r>
            <a:r>
              <a:rPr lang="zh-CN" altLang="en-US">
                <a:latin typeface="Times New Roman" panose="02020603050405020304" pitchFamily="18" charset="0"/>
              </a:rPr>
              <a:t>表”。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D953B-F4FF-4943-8CAE-1EF5D556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7DC784-AF6D-4868-BF62-C4B411F6703E}"/>
              </a:ext>
            </a:extLst>
          </p:cNvPr>
          <p:cNvSpPr/>
          <p:nvPr/>
        </p:nvSpPr>
        <p:spPr>
          <a:xfrm>
            <a:off x="2297792" y="1905000"/>
            <a:ext cx="7429500" cy="2662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Course          </a:t>
            </a:r>
            <a:endParaRPr lang="en-US" altLang="zh-CN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     CHAR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Cname   CHAR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</a:t>
            </a:r>
            <a:endParaRPr lang="en-US" altLang="zh-CN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Cpno    CHAR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Ccredit SMALLINT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FOREIGN KEY(Cpno)REFERENCES Course(Cno)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130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60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0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F69F-F765-4092-9838-27C322EA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3B648-71C0-4476-A7FB-D74A85A7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lvl="1" indent="-357188">
              <a:lnSpc>
                <a:spcPct val="10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3.7] </a:t>
            </a:r>
            <a:r>
              <a:rPr lang="zh-CN" altLang="en-US">
                <a:latin typeface="Times New Roman" panose="02020603050405020304" pitchFamily="18" charset="0"/>
              </a:rPr>
              <a:t>建立一张学生“选课</a:t>
            </a:r>
            <a:r>
              <a:rPr lang="en-US" altLang="zh-CN">
                <a:latin typeface="Times New Roman" panose="02020603050405020304" pitchFamily="18" charset="0"/>
              </a:rPr>
              <a:t>SC</a:t>
            </a:r>
            <a:r>
              <a:rPr lang="zh-CN" altLang="en-US">
                <a:latin typeface="Times New Roman" panose="02020603050405020304" pitchFamily="18" charset="0"/>
              </a:rPr>
              <a:t>表”。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D953B-F4FF-4943-8CAE-1EF5D556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8D6CA6-82FE-456E-9C8B-EF9A4EF5FC9B}"/>
              </a:ext>
            </a:extLst>
          </p:cNvPr>
          <p:cNvSpPr/>
          <p:nvPr/>
        </p:nvSpPr>
        <p:spPr>
          <a:xfrm>
            <a:off x="2400300" y="1913200"/>
            <a:ext cx="7391400" cy="3031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        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CHAR(4),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Grade   SMALLINT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PRIMARY KEY(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Student(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FOREIGN KEY(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Course(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68488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6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1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65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9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6E5C9-178D-4E80-86C3-C1B0D017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3E01F-EC51-48E2-88FE-04527861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中域的概念用</a:t>
            </a:r>
            <a:r>
              <a:rPr lang="zh-CN" altLang="en-US">
                <a:solidFill>
                  <a:srgbClr val="FF0000"/>
                </a:solidFill>
              </a:rPr>
              <a:t>数据类型</a:t>
            </a:r>
            <a:r>
              <a:rPr lang="zh-CN" altLang="en-US"/>
              <a:t>来实现</a:t>
            </a:r>
          </a:p>
          <a:p>
            <a:pPr lvl="1"/>
            <a:r>
              <a:rPr lang="zh-CN" altLang="en-US"/>
              <a:t>定义表的属性时需要指明其数据类型及长度。</a:t>
            </a:r>
          </a:p>
          <a:p>
            <a:pPr lvl="1"/>
            <a:r>
              <a:rPr lang="zh-CN" altLang="en-US"/>
              <a:t>选用哪种数据类型 </a:t>
            </a:r>
          </a:p>
          <a:p>
            <a:pPr lvl="2"/>
            <a:r>
              <a:rPr lang="zh-CN" altLang="en-US"/>
              <a:t>取值范围 </a:t>
            </a:r>
          </a:p>
          <a:p>
            <a:pPr lvl="2"/>
            <a:r>
              <a:rPr lang="zh-CN" altLang="en-US"/>
              <a:t>要做哪些运算 </a:t>
            </a:r>
          </a:p>
          <a:p>
            <a:r>
              <a:rPr lang="zh-CN" altLang="en-US">
                <a:solidFill>
                  <a:srgbClr val="FF0000"/>
                </a:solidFill>
              </a:rPr>
              <a:t>注意！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不同的关系数据库管理系统中支持的数据类型不完全相同。</a:t>
            </a:r>
          </a:p>
          <a:p>
            <a:pPr lvl="1"/>
            <a:r>
              <a:rPr lang="en-US" altLang="zh-CN"/>
              <a:t>openGauss</a:t>
            </a:r>
            <a:r>
              <a:rPr lang="zh-CN" altLang="en-US"/>
              <a:t>的内建数据类型可参考华为</a:t>
            </a:r>
            <a:r>
              <a:rPr lang="en-US" altLang="zh-CN"/>
              <a:t>openGauss</a:t>
            </a:r>
            <a:r>
              <a:rPr lang="zh-CN" altLang="en-US"/>
              <a:t>文档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E27472-1C71-462F-9FED-EED6263D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1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588595"/>
              </p:ext>
            </p:extLst>
          </p:nvPr>
        </p:nvGraphicFramePr>
        <p:xfrm>
          <a:off x="1066800" y="304800"/>
          <a:ext cx="9982200" cy="6425091"/>
        </p:xfrm>
        <a:graphic>
          <a:graphicData uri="http://schemas.openxmlformats.org/drawingml/2006/table">
            <a:tbl>
              <a:tblPr/>
              <a:tblGrid>
                <a:gridCol w="385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,CHARACTER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VARCHAR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CHARACTERVARYING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CLOB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字符串大对象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BLOB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二进制大对象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长整数（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短整数（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BIGINT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大整数（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DECIMAL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DEC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同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取决于机器精度的单精度浮点数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可选精度的浮点数，精度至少为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逻辑布尔量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时间，包含一日的时、分、秒，格式为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HH:MM:SS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时间戳类型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INTERVAL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时间间隔类型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15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5012-BDF3-483A-AE1E-BED33529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/>
          <a:lstStyle/>
          <a:p>
            <a:r>
              <a:rPr lang="zh-CN" altLang="en-US"/>
              <a:t>模式与表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5FE2E-511D-4D8D-8AA8-03FA2F79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一个模式包含多个基本表，每个基本表都属于某一个模式。</a:t>
            </a:r>
          </a:p>
          <a:p>
            <a:r>
              <a:rPr lang="zh-CN" altLang="en-US"/>
              <a:t>定义基本表所属模式的</a:t>
            </a:r>
            <a:r>
              <a:rPr lang="zh-CN" altLang="en-US">
                <a:solidFill>
                  <a:srgbClr val="FF0000"/>
                </a:solidFill>
              </a:rPr>
              <a:t>三种方法</a:t>
            </a:r>
            <a:r>
              <a:rPr lang="zh-CN" altLang="en-US"/>
              <a:t>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方法一</a:t>
            </a:r>
            <a:r>
              <a:rPr lang="zh-CN" altLang="en-US"/>
              <a:t>：在表名中显式地给出模式名 </a:t>
            </a:r>
          </a:p>
          <a:p>
            <a:pPr lvl="2"/>
            <a:r>
              <a:rPr lang="en-US" altLang="zh-CN">
                <a:solidFill>
                  <a:srgbClr val="0000CC"/>
                </a:solidFill>
              </a:rPr>
              <a:t>Create table  "S-T"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0000CC"/>
                </a:solidFill>
              </a:rPr>
              <a:t>Student(......);   </a:t>
            </a:r>
            <a:r>
              <a:rPr lang="en-US" altLang="zh-CN" sz="2200">
                <a:solidFill>
                  <a:srgbClr val="FF0000"/>
                </a:solidFill>
              </a:rPr>
              <a:t>/*</a:t>
            </a:r>
            <a:r>
              <a:rPr lang="zh-CN" altLang="en-US" sz="2200">
                <a:solidFill>
                  <a:srgbClr val="FF0000"/>
                </a:solidFill>
              </a:rPr>
              <a:t>模式名为 </a:t>
            </a:r>
            <a:r>
              <a:rPr lang="en-US" altLang="zh-CN" sz="2200">
                <a:solidFill>
                  <a:srgbClr val="FF0000"/>
                </a:solidFill>
              </a:rPr>
              <a:t>S-T*/</a:t>
            </a:r>
          </a:p>
          <a:p>
            <a:pPr lvl="2"/>
            <a:r>
              <a:rPr lang="en-US" altLang="zh-CN">
                <a:solidFill>
                  <a:srgbClr val="0000CC"/>
                </a:solidFill>
              </a:rPr>
              <a:t>Create table  "S-T"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0000CC"/>
                </a:solidFill>
              </a:rPr>
              <a:t>Course(......);</a:t>
            </a:r>
          </a:p>
          <a:p>
            <a:pPr lvl="2"/>
            <a:r>
              <a:rPr lang="en-US" altLang="zh-CN">
                <a:solidFill>
                  <a:srgbClr val="0000CC"/>
                </a:solidFill>
              </a:rPr>
              <a:t>Create table  "S-T"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0000CC"/>
                </a:solidFill>
              </a:rPr>
              <a:t>SC(......); </a:t>
            </a:r>
            <a:r>
              <a:rPr lang="en-US" altLang="zh-CN" sz="2200">
                <a:solidFill>
                  <a:srgbClr val="FF0000"/>
                </a:solidFill>
              </a:rPr>
              <a:t>/*</a:t>
            </a:r>
            <a:r>
              <a:rPr lang="zh-CN" altLang="en-US" sz="2200">
                <a:solidFill>
                  <a:srgbClr val="FF0000"/>
                </a:solidFill>
              </a:rPr>
              <a:t>模式名与表名之间用圆点连接，无空格</a:t>
            </a:r>
            <a:r>
              <a:rPr lang="en-US" altLang="zh-CN" sz="2200">
                <a:solidFill>
                  <a:srgbClr val="FF0000"/>
                </a:solidFill>
              </a:rPr>
              <a:t>*/</a:t>
            </a:r>
            <a:endParaRPr lang="en-US" altLang="zh-CN" sz="2200">
              <a:solidFill>
                <a:srgbClr val="0000CC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方法二</a:t>
            </a:r>
            <a:r>
              <a:rPr lang="zh-CN" altLang="en-US"/>
              <a:t>：在创建模式语句中同时创建表 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方法三</a:t>
            </a:r>
            <a:r>
              <a:rPr lang="zh-CN" altLang="en-US"/>
              <a:t>：设置所属的模式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B6899-BD2C-4CA9-B7D7-F5A73D17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820F98-DD0F-4107-BDE9-340126FF664E}"/>
              </a:ext>
            </a:extLst>
          </p:cNvPr>
          <p:cNvSpPr txBox="1"/>
          <p:nvPr/>
        </p:nvSpPr>
        <p:spPr>
          <a:xfrm>
            <a:off x="0" y="5346412"/>
            <a:ext cx="12192000" cy="584775"/>
          </a:xfrm>
          <a:prstGeom prst="rect">
            <a:avLst/>
          </a:prstGeom>
          <a:solidFill>
            <a:srgbClr val="00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中，指明表时应把该表所属的模式也加上去</a:t>
            </a:r>
          </a:p>
        </p:txBody>
      </p:sp>
    </p:spTree>
    <p:extLst>
      <p:ext uri="{BB962C8B-B14F-4D97-AF65-F5344CB8AC3E}">
        <p14:creationId xmlns:p14="http://schemas.microsoft.com/office/powerpoint/2010/main" val="2212516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24F05-D1FD-4217-9A64-CB772A9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修改基本表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44ACA-E429-477C-8C90-4E3C09E4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7ED1B7-B006-476C-83F3-C7CC53B04D5A}"/>
              </a:ext>
            </a:extLst>
          </p:cNvPr>
          <p:cNvSpPr/>
          <p:nvPr/>
        </p:nvSpPr>
        <p:spPr>
          <a:xfrm>
            <a:off x="1371600" y="1447800"/>
            <a:ext cx="9144000" cy="3351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&lt;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[ADD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[COLUMN] 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新列名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[ 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完整性约束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[ADD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表级完整性约束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[DROP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COLUMN ] 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[CASCADE|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RESTRICT]]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[DROP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完整性约束名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 RESTRICT |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 ]]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COLUMN 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 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48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302F2-30E8-450A-BB03-DD8F97B6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6953-E50E-4B11-9530-5B876F19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>
                <a:solidFill>
                  <a:srgbClr val="C00000"/>
                </a:solidFill>
              </a:rPr>
              <a:t>[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3.8] </a:t>
            </a:r>
            <a:r>
              <a:rPr lang="zh-CN" altLang="en-US" sz="2800">
                <a:cs typeface="Times New Roman" panose="02020603050405020304" pitchFamily="18" charset="0"/>
              </a:rPr>
              <a:t>向</a:t>
            </a:r>
            <a:r>
              <a:rPr lang="en-US" altLang="zh-CN" sz="2800">
                <a:cs typeface="Times New Roman" panose="02020603050405020304" pitchFamily="18" charset="0"/>
              </a:rPr>
              <a:t>Student</a:t>
            </a:r>
            <a:r>
              <a:rPr lang="zh-CN" altLang="en-US" sz="2800">
                <a:cs typeface="Times New Roman" panose="02020603050405020304" pitchFamily="18" charset="0"/>
              </a:rPr>
              <a:t>表增加</a:t>
            </a:r>
            <a:r>
              <a:rPr lang="en-US" altLang="zh-CN" sz="2800">
                <a:cs typeface="Times New Roman" panose="02020603050405020304" pitchFamily="18" charset="0"/>
              </a:rPr>
              <a:t>”</a:t>
            </a:r>
            <a:r>
              <a:rPr lang="zh-CN" altLang="en-US" sz="2800">
                <a:cs typeface="Times New Roman" panose="02020603050405020304" pitchFamily="18" charset="0"/>
              </a:rPr>
              <a:t>入学时间</a:t>
            </a:r>
            <a:r>
              <a:rPr lang="en-US" altLang="zh-CN" sz="2800">
                <a:cs typeface="Times New Roman" panose="02020603050405020304" pitchFamily="18" charset="0"/>
              </a:rPr>
              <a:t>”</a:t>
            </a:r>
            <a:r>
              <a:rPr lang="zh-CN" altLang="en-US" sz="2800">
                <a:cs typeface="Times New Roman" panose="02020603050405020304" pitchFamily="18" charset="0"/>
              </a:rPr>
              <a:t>列，其数据类型为日期型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altLang="zh-CN" sz="2800">
                <a:solidFill>
                  <a:srgbClr val="0000CC"/>
                </a:solidFill>
                <a:cs typeface="Times New Roman" panose="02020603050405020304" pitchFamily="18" charset="0"/>
              </a:rPr>
              <a:t>ALTER TABLE Student ADD S_entrance DATE</a:t>
            </a:r>
            <a:r>
              <a:rPr lang="zh-CN" altLang="en-US" sz="280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 sz="280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marL="715962" lvl="2" indent="0">
              <a:buNone/>
            </a:pPr>
            <a:endParaRPr lang="en-US" altLang="zh-CN" sz="800">
              <a:cs typeface="Times New Roman" panose="02020603050405020304" pitchFamily="18" charset="0"/>
            </a:endParaRPr>
          </a:p>
          <a:p>
            <a:pPr lvl="2"/>
            <a:r>
              <a:rPr lang="zh-CN" altLang="en-US" sz="2000">
                <a:cs typeface="Times New Roman" panose="02020603050405020304" pitchFamily="18" charset="0"/>
              </a:rPr>
              <a:t>不管基本表中原来是否已有数据，</a:t>
            </a:r>
            <a:r>
              <a:rPr lang="zh-CN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新增加的列一律为空值</a:t>
            </a:r>
            <a:endParaRPr lang="en-US" altLang="zh-CN" sz="20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715962" lvl="2" indent="0">
              <a:buNone/>
            </a:pPr>
            <a:endParaRPr lang="en-US" altLang="zh-CN" sz="100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C00000"/>
                </a:solidFill>
              </a:rPr>
              <a:t>[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3.9] </a:t>
            </a:r>
            <a:r>
              <a:rPr lang="zh-CN" altLang="en-US" sz="2800">
                <a:cs typeface="Times New Roman" panose="02020603050405020304" pitchFamily="18" charset="0"/>
              </a:rPr>
              <a:t>将年龄的数据类型由字符型</a:t>
            </a:r>
            <a:r>
              <a:rPr lang="en-US" altLang="zh-CN" sz="2800">
                <a:cs typeface="Times New Roman" panose="02020603050405020304" pitchFamily="18" charset="0"/>
              </a:rPr>
              <a:t>(</a:t>
            </a:r>
            <a:r>
              <a:rPr lang="zh-CN" altLang="en-US" sz="2800">
                <a:cs typeface="Times New Roman" panose="02020603050405020304" pitchFamily="18" charset="0"/>
              </a:rPr>
              <a:t>假设这是原数据类型</a:t>
            </a:r>
            <a:r>
              <a:rPr lang="en-US" altLang="zh-CN" sz="2800">
                <a:cs typeface="Times New Roman" panose="02020603050405020304" pitchFamily="18" charset="0"/>
              </a:rPr>
              <a:t>)</a:t>
            </a:r>
            <a:r>
              <a:rPr lang="zh-CN" altLang="en-US" sz="2800">
                <a:cs typeface="Times New Roman" panose="02020603050405020304" pitchFamily="18" charset="0"/>
              </a:rPr>
              <a:t>改为整数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CC"/>
                </a:solidFill>
                <a:cs typeface="Times New Roman" panose="02020603050405020304" pitchFamily="18" charset="0"/>
              </a:rPr>
              <a:t>ALTER TABLE Student ALTER COLUMN Sage INT</a:t>
            </a:r>
            <a:r>
              <a:rPr lang="zh-CN" altLang="en-US" sz="280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 sz="280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C00000"/>
                </a:solidFill>
              </a:rPr>
              <a:t>[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3.10]</a:t>
            </a:r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zh-CN" altLang="en-US" sz="2800">
                <a:cs typeface="Times New Roman" panose="02020603050405020304" pitchFamily="18" charset="0"/>
              </a:rPr>
              <a:t>增加课程名称必须取唯一值的约束条件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CC"/>
                </a:solidFill>
                <a:cs typeface="Times New Roman" panose="02020603050405020304" pitchFamily="18" charset="0"/>
              </a:rPr>
              <a:t>ALTER TABLE Course ADD UNIQUE</a:t>
            </a:r>
            <a:r>
              <a:rPr lang="zh-CN" altLang="en-US" sz="280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rgbClr val="0000CC"/>
                </a:solidFill>
                <a:cs typeface="Times New Roman" panose="02020603050405020304" pitchFamily="18" charset="0"/>
              </a:rPr>
              <a:t>Cname</a:t>
            </a:r>
            <a:r>
              <a:rPr lang="zh-CN" altLang="en-US" sz="2800">
                <a:solidFill>
                  <a:srgbClr val="0000CC"/>
                </a:solidFill>
                <a:cs typeface="Times New Roman" panose="02020603050405020304" pitchFamily="18" charset="0"/>
              </a:rPr>
              <a:t>)；</a:t>
            </a:r>
            <a:endParaRPr lang="en-US" altLang="zh-CN" sz="2800"/>
          </a:p>
          <a:p>
            <a:endParaRPr lang="zh-CN" altLang="en-US" sz="2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F8177-0664-4158-B88D-3F5ED3AE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56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CCF70-D832-4CCA-B2ED-2C924FCB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删除基本表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A63F-E54E-468A-B266-350D76E11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2514600"/>
            <a:ext cx="8458200" cy="3124200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</a:rPr>
              <a:t>RESTRICT</a:t>
            </a:r>
            <a:r>
              <a:rPr lang="zh-CN" altLang="en-US" sz="2400"/>
              <a:t>：删除表有限制，为默认值。</a:t>
            </a:r>
          </a:p>
          <a:p>
            <a:pPr lvl="1"/>
            <a:r>
              <a:rPr lang="zh-CN" altLang="en-US" sz="2000"/>
              <a:t>欲删除的基本表不能被其他表的约束所引用</a:t>
            </a:r>
          </a:p>
          <a:p>
            <a:pPr lvl="1"/>
            <a:r>
              <a:rPr lang="zh-CN" altLang="en-US" sz="2000"/>
              <a:t>如果存在依赖该表的对象，则此表不能被删除</a:t>
            </a:r>
          </a:p>
          <a:p>
            <a:pPr marL="0" indent="0">
              <a:buNone/>
            </a:pPr>
            <a:endParaRPr lang="zh-CN" altLang="en-US" sz="1050"/>
          </a:p>
          <a:p>
            <a:r>
              <a:rPr lang="en-US" altLang="zh-CN" sz="2400">
                <a:solidFill>
                  <a:srgbClr val="FF0000"/>
                </a:solidFill>
              </a:rPr>
              <a:t>CASCADE</a:t>
            </a:r>
            <a:r>
              <a:rPr lang="zh-CN" altLang="en-US" sz="2400"/>
              <a:t>：删除表没有限制</a:t>
            </a:r>
          </a:p>
          <a:p>
            <a:pPr lvl="1"/>
            <a:r>
              <a:rPr lang="zh-CN" altLang="en-US" sz="2000"/>
              <a:t>在删除基本表的同时，相关的依赖对象一起被删除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75268-1F69-4BF7-888C-FEEF3A85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4EC52-4D33-42B4-98EA-3C5AAA448794}"/>
              </a:ext>
            </a:extLst>
          </p:cNvPr>
          <p:cNvSpPr/>
          <p:nvPr/>
        </p:nvSpPr>
        <p:spPr>
          <a:xfrm>
            <a:off x="2019300" y="1371600"/>
            <a:ext cx="81534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&lt;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RESTRICT | CASCADE ]</a:t>
            </a:r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2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302F2-30E8-450A-BB03-DD8F97B6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6953-E50E-4B11-9530-5B876F19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219200"/>
            <a:ext cx="11007107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>
                <a:solidFill>
                  <a:srgbClr val="C00000"/>
                </a:solidFill>
              </a:rPr>
              <a:t>[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3.11] </a:t>
            </a:r>
            <a:r>
              <a:rPr lang="zh-CN" altLang="en-US" sz="2800">
                <a:cs typeface="Times New Roman" panose="02020603050405020304" pitchFamily="18" charset="0"/>
              </a:rPr>
              <a:t>删除</a:t>
            </a:r>
            <a:r>
              <a:rPr lang="en-US" altLang="zh-CN" sz="2800">
                <a:cs typeface="Times New Roman" panose="02020603050405020304" pitchFamily="18" charset="0"/>
              </a:rPr>
              <a:t>Student</a:t>
            </a:r>
            <a:r>
              <a:rPr lang="zh-CN" altLang="en-US" sz="2800">
                <a:cs typeface="Times New Roman" panose="02020603050405020304" pitchFamily="18" charset="0"/>
              </a:rPr>
              <a:t>表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160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DROP TABLE Student 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CASCADE</a:t>
            </a:r>
            <a:r>
              <a:rPr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160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marL="715962" lvl="2" indent="0">
              <a:buNone/>
            </a:pPr>
            <a:endParaRPr lang="en-US" altLang="zh-CN" sz="100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C00000"/>
                </a:solidFill>
              </a:rPr>
              <a:t>[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3.12] </a:t>
            </a:r>
            <a:r>
              <a:rPr lang="zh-CN" altLang="en-US" sz="2800"/>
              <a:t>若表上建有视图，选择</a:t>
            </a:r>
            <a:r>
              <a:rPr lang="en-US" altLang="zh-CN" sz="2800"/>
              <a:t>RESTRICT</a:t>
            </a:r>
            <a:r>
              <a:rPr lang="zh-CN" altLang="en-US" sz="2800"/>
              <a:t>时表不能删除（下图一）；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            </a:t>
            </a:r>
            <a:r>
              <a:rPr lang="zh-CN" altLang="en-US" sz="2800"/>
              <a:t>选择</a:t>
            </a:r>
            <a:r>
              <a:rPr lang="en-US" altLang="zh-CN" sz="2800"/>
              <a:t>CASCADE</a:t>
            </a:r>
            <a:r>
              <a:rPr lang="zh-CN" altLang="en-US" sz="2800"/>
              <a:t>时可以删除表，视图也自动删除（下图二）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  <a:endParaRPr lang="en-US" altLang="zh-CN" sz="2800"/>
          </a:p>
          <a:p>
            <a:endParaRPr lang="zh-CN" altLang="en-US" sz="2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F8177-0664-4158-B88D-3F5ED3AE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0225315" cy="54692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语言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tructured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uery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anguage)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Pronounced /</a:t>
            </a:r>
            <a:r>
              <a:rPr lang="en-US" altLang="zh-CN" dirty="0" err="1"/>
              <a:t>ɛskju</a:t>
            </a:r>
            <a:r>
              <a:rPr lang="en-US" altLang="zh-CN" dirty="0"/>
              <a:t>ː’</a:t>
            </a:r>
            <a:r>
              <a:rPr lang="en-US" altLang="zh-CN" dirty="0" err="1"/>
              <a:t>ɛl</a:t>
            </a:r>
            <a:r>
              <a:rPr lang="en-US" altLang="zh-CN" dirty="0"/>
              <a:t> /; unofficially /’</a:t>
            </a:r>
            <a:r>
              <a:rPr lang="en-US" altLang="zh-CN" dirty="0" err="1"/>
              <a:t>siːkwəl</a:t>
            </a:r>
            <a:r>
              <a:rPr lang="en-US" altLang="zh-CN" dirty="0"/>
              <a:t>/</a:t>
            </a:r>
          </a:p>
          <a:p>
            <a:pPr lvl="1">
              <a:lnSpc>
                <a:spcPct val="110000"/>
              </a:lnSpc>
            </a:pPr>
            <a:r>
              <a:rPr lang="zh-CN" altLang="en-US" u="sng" dirty="0">
                <a:solidFill>
                  <a:srgbClr val="FF0000"/>
                </a:solidFill>
              </a:rPr>
              <a:t>结构化查询语言</a:t>
            </a:r>
            <a:r>
              <a:rPr lang="zh-CN" altLang="en-US" dirty="0"/>
              <a:t>，是</a:t>
            </a:r>
            <a:r>
              <a:rPr lang="zh-CN" altLang="en-US" u="sng" dirty="0">
                <a:solidFill>
                  <a:srgbClr val="FF0000"/>
                </a:solidFill>
              </a:rPr>
              <a:t>关系数据库的</a:t>
            </a:r>
            <a:r>
              <a:rPr lang="zh-CN" altLang="en-US" u="sng">
                <a:solidFill>
                  <a:srgbClr val="FF0000"/>
                </a:solidFill>
              </a:rPr>
              <a:t>标准语言</a:t>
            </a:r>
            <a:endParaRPr lang="en-US" altLang="zh-CN" u="sng">
              <a:solidFill>
                <a:srgbClr val="FF0000"/>
              </a:solidFill>
            </a:endParaRPr>
          </a:p>
          <a:p>
            <a:pPr marL="357188" lvl="1" indent="0">
              <a:lnSpc>
                <a:spcPct val="110000"/>
              </a:lnSpc>
              <a:buNone/>
            </a:pPr>
            <a:endParaRPr lang="zh-CN" altLang="en-US" sz="1200" u="sng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是一个通用的、功能极强的关系数据库语言</a:t>
            </a:r>
          </a:p>
          <a:p>
            <a:pPr lvl="2"/>
            <a:r>
              <a:rPr lang="zh-CN" altLang="en-US" dirty="0"/>
              <a:t>不仅仅是查询，还包括数据库模式创建、数据库数据的插入与修改、数据库安全性和完整性定义与控制</a:t>
            </a:r>
            <a:r>
              <a:rPr lang="zh-CN" altLang="en-US"/>
              <a:t>等功能</a:t>
            </a:r>
            <a:endParaRPr lang="en-US" altLang="zh-CN"/>
          </a:p>
          <a:p>
            <a:pPr marL="715962" lvl="2" indent="0">
              <a:buNone/>
            </a:pPr>
            <a:endParaRPr lang="en-US" altLang="zh-CN" sz="1200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作为共同的</a:t>
            </a:r>
            <a:r>
              <a:rPr lang="zh-CN" altLang="en-US" u="sng" dirty="0">
                <a:solidFill>
                  <a:srgbClr val="FF0000"/>
                </a:solidFill>
              </a:rPr>
              <a:t>数据存取语言</a:t>
            </a:r>
            <a:r>
              <a:rPr lang="zh-CN" altLang="en-US" dirty="0"/>
              <a:t>和</a:t>
            </a:r>
            <a:r>
              <a:rPr lang="zh-CN" altLang="en-US" u="sng" dirty="0">
                <a:solidFill>
                  <a:srgbClr val="FF0000"/>
                </a:solidFill>
              </a:rPr>
              <a:t>标准接口</a:t>
            </a:r>
            <a:r>
              <a:rPr lang="zh-CN" altLang="en-US" dirty="0"/>
              <a:t>，使不同数据库系统之间的</a:t>
            </a:r>
            <a:r>
              <a:rPr lang="zh-CN" altLang="en-US" u="sng" dirty="0">
                <a:solidFill>
                  <a:srgbClr val="FF0000"/>
                </a:solidFill>
              </a:rPr>
              <a:t>互操作</a:t>
            </a:r>
            <a:r>
              <a:rPr lang="zh-CN" altLang="en-US" dirty="0"/>
              <a:t>有了共同的基础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38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F8177-0664-4158-B88D-3F5ED3AE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913F33-416A-4E5B-8142-31067BB596F3}"/>
              </a:ext>
            </a:extLst>
          </p:cNvPr>
          <p:cNvSpPr/>
          <p:nvPr/>
        </p:nvSpPr>
        <p:spPr>
          <a:xfrm>
            <a:off x="762000" y="381000"/>
            <a:ext cx="5043715" cy="22898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CREATE VIEW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IS_Student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  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SELECT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Sname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Sage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FROM  Student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WHERE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Sdept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='IS'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27BD08-57F0-4A42-9CB4-B051A9A96C61}"/>
              </a:ext>
            </a:extLst>
          </p:cNvPr>
          <p:cNvSpPr/>
          <p:nvPr/>
        </p:nvSpPr>
        <p:spPr>
          <a:xfrm>
            <a:off x="5868924" y="548700"/>
            <a:ext cx="5562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Student RESTRICT;   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cannot drop table Student because other objects depend on it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22776-EAD5-4F5B-993A-1FD7DB66F8CD}"/>
              </a:ext>
            </a:extLst>
          </p:cNvPr>
          <p:cNvSpPr/>
          <p:nvPr/>
        </p:nvSpPr>
        <p:spPr>
          <a:xfrm>
            <a:off x="762000" y="3468956"/>
            <a:ext cx="10668970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Student CASCADE; 	    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drop cascades to view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endParaRPr lang="en-US" altLang="zh-CN" sz="28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 " </a:t>
            </a:r>
            <a:r>
              <a:rPr lang="en-US" altLang="zh-CN" sz="2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lang="en-US" altLang="zh-CN" sz="28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 not exist </a:t>
            </a:r>
            <a:endParaRPr lang="en-US" altLang="zh-CN" sz="28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455AF7-4AB8-42E7-816E-E140272A4013}"/>
              </a:ext>
            </a:extLst>
          </p:cNvPr>
          <p:cNvCxnSpPr/>
          <p:nvPr/>
        </p:nvCxnSpPr>
        <p:spPr>
          <a:xfrm>
            <a:off x="0" y="304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6AD1B1A-6110-47F0-A040-44EB5C7261E1}"/>
              </a:ext>
            </a:extLst>
          </p:cNvPr>
          <p:cNvSpPr txBox="1"/>
          <p:nvPr/>
        </p:nvSpPr>
        <p:spPr>
          <a:xfrm>
            <a:off x="5029200" y="576467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例图二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DB0447-1986-45C7-A862-36966EF594EE}"/>
              </a:ext>
            </a:extLst>
          </p:cNvPr>
          <p:cNvSpPr txBox="1"/>
          <p:nvPr/>
        </p:nvSpPr>
        <p:spPr>
          <a:xfrm>
            <a:off x="6934200" y="2388954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例图一</a:t>
            </a:r>
          </a:p>
        </p:txBody>
      </p:sp>
    </p:spTree>
    <p:extLst>
      <p:ext uri="{BB962C8B-B14F-4D97-AF65-F5344CB8AC3E}">
        <p14:creationId xmlns:p14="http://schemas.microsoft.com/office/powerpoint/2010/main" val="3953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452114"/>
              </p:ext>
            </p:extLst>
          </p:nvPr>
        </p:nvGraphicFramePr>
        <p:xfrm>
          <a:off x="914400" y="1188276"/>
          <a:ext cx="10090083" cy="4258637"/>
        </p:xfrm>
        <a:graphic>
          <a:graphicData uri="http://schemas.openxmlformats.org/drawingml/2006/table">
            <a:tbl>
              <a:tblPr/>
              <a:tblGrid>
                <a:gridCol w="51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21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5635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标准及主流数据库的处理方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            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Kingbase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ES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索引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无规定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视图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DEFAULT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PRIMARY KEY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CHECK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（只含该表的列）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NULL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等约束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外码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触发器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TRIGGER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函数或存储过程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873"/>
          <p:cNvSpPr txBox="1">
            <a:spLocks noChangeArrowheads="1"/>
          </p:cNvSpPr>
          <p:nvPr/>
        </p:nvSpPr>
        <p:spPr bwMode="auto">
          <a:xfrm>
            <a:off x="1143000" y="555926"/>
            <a:ext cx="944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DROP TABLE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SQL2011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RDBMS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的处理策略比较</a:t>
            </a:r>
          </a:p>
        </p:txBody>
      </p:sp>
      <p:cxnSp>
        <p:nvCxnSpPr>
          <p:cNvPr id="7" name="直接连接符 14"/>
          <p:cNvCxnSpPr>
            <a:cxnSpLocks noChangeShapeType="1"/>
          </p:cNvCxnSpPr>
          <p:nvPr/>
        </p:nvCxnSpPr>
        <p:spPr bwMode="auto">
          <a:xfrm>
            <a:off x="1371600" y="1188276"/>
            <a:ext cx="3456384" cy="12241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876"/>
          <p:cNvSpPr>
            <a:spLocks noChangeArrowheads="1"/>
          </p:cNvSpPr>
          <p:nvPr/>
        </p:nvSpPr>
        <p:spPr bwMode="auto">
          <a:xfrm>
            <a:off x="914400" y="5556043"/>
            <a:ext cx="10275045" cy="8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RESTRICT , C</a:t>
            </a:r>
            <a:r>
              <a:rPr lang="zh-CN" altLang="en-US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CASCADE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'×'</a:t>
            </a:r>
            <a:r>
              <a:rPr lang="zh-CN" altLang="en-US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表示不能删除基本表，</a:t>
            </a:r>
            <a:r>
              <a:rPr lang="en-US" altLang="zh-CN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'√'</a:t>
            </a:r>
            <a:r>
              <a:rPr lang="zh-CN" altLang="en-US" b="1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表示能删除基本表，‘保留’表示删除基本表后，还保留依赖对象 </a:t>
            </a:r>
          </a:p>
        </p:txBody>
      </p:sp>
    </p:spTree>
    <p:extLst>
      <p:ext uri="{BB962C8B-B14F-4D97-AF65-F5344CB8AC3E}">
        <p14:creationId xmlns:p14="http://schemas.microsoft.com/office/powerpoint/2010/main" val="1641285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EBC00-0F56-41E5-9C9D-E7DC1A69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Wingdings" panose="05000000000000000000" pitchFamily="2" charset="2"/>
              </a:rPr>
              <a:t>3.</a:t>
            </a:r>
            <a:r>
              <a:rPr lang="zh-CN" altLang="en-US"/>
              <a:t>索引的建立与修改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E3A22-EB25-4560-ACBA-F31BE70F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索引</a:t>
            </a:r>
            <a:r>
              <a:rPr lang="en-US" altLang="zh-CN">
                <a:solidFill>
                  <a:srgbClr val="FF0000"/>
                </a:solidFill>
              </a:rPr>
              <a:t>(Index)</a:t>
            </a:r>
            <a:r>
              <a:rPr lang="zh-CN" altLang="en-US"/>
              <a:t>在数据库的三级模式结构中属于</a:t>
            </a:r>
            <a:r>
              <a:rPr lang="zh-CN" altLang="en-US">
                <a:solidFill>
                  <a:srgbClr val="FF0000"/>
                </a:solidFill>
              </a:rPr>
              <a:t>内模式</a:t>
            </a:r>
            <a:r>
              <a:rPr lang="zh-CN" altLang="en-US"/>
              <a:t>的范畴，它能够帮助快速找到满足条件的数据。</a:t>
            </a:r>
            <a:endParaRPr lang="en-US" altLang="zh-CN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>
                <a:solidFill>
                  <a:srgbClr val="FF0000"/>
                </a:solidFill>
              </a:rPr>
              <a:t>索引的结构：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/>
          </a:p>
          <a:p>
            <a:pPr>
              <a:lnSpc>
                <a:spcPct val="120000"/>
              </a:lnSpc>
            </a:pPr>
            <a:r>
              <a:rPr lang="zh-CN" altLang="en-US"/>
              <a:t>关系数据库管理系统中</a:t>
            </a:r>
            <a:r>
              <a:rPr lang="zh-CN" altLang="en-US">
                <a:solidFill>
                  <a:srgbClr val="FF0000"/>
                </a:solidFill>
              </a:rPr>
              <a:t>常见索引</a:t>
            </a:r>
            <a:r>
              <a:rPr lang="zh-CN" altLang="en-US"/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顺序文件上的索引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B</a:t>
            </a:r>
            <a:r>
              <a:rPr lang="en-US" altLang="zh-CN" baseline="30000"/>
              <a:t>+</a:t>
            </a:r>
            <a:r>
              <a:rPr lang="zh-CN" altLang="en-US"/>
              <a:t>树索引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具有动态平衡的优点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散列</a:t>
            </a:r>
            <a:r>
              <a:rPr lang="en-US" altLang="zh-CN"/>
              <a:t>(hash)</a:t>
            </a:r>
            <a:r>
              <a:rPr lang="zh-CN" altLang="en-US"/>
              <a:t>索引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具有查找速度快的特点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位图</a:t>
            </a:r>
            <a:r>
              <a:rPr lang="en-US" altLang="zh-CN"/>
              <a:t>(Bitmap)</a:t>
            </a:r>
            <a:r>
              <a:rPr lang="zh-CN" altLang="en-US"/>
              <a:t>索引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69595-8C92-4FED-805C-0C0313FC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BD9074-BCEE-44A9-8893-33684FED1F3D}"/>
              </a:ext>
            </a:extLst>
          </p:cNvPr>
          <p:cNvGrpSpPr/>
          <p:nvPr/>
        </p:nvGrpSpPr>
        <p:grpSpPr>
          <a:xfrm>
            <a:off x="3124200" y="2637983"/>
            <a:ext cx="4419600" cy="702282"/>
            <a:chOff x="3203847" y="4221088"/>
            <a:chExt cx="2696444" cy="38417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8BFF875-9897-428B-866D-91E2F7CA4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847" y="4221090"/>
              <a:ext cx="1506538" cy="384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itchFamily="18" charset="0"/>
                </a:rPr>
                <a:t>search-key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F24B327-69DD-491B-881F-20FB05C09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4221088"/>
              <a:ext cx="1184275" cy="384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Times New Roman" pitchFamily="18" charset="0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45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D9444-4E3A-4C83-8AEF-9298E03C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13CF2-343A-47DB-BE51-35CA1D29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谁可以建立索引？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数据库管理员</a:t>
            </a:r>
            <a:r>
              <a:rPr lang="en-US" altLang="zh-CN"/>
              <a:t>(DBA)</a:t>
            </a:r>
            <a:r>
              <a:rPr lang="zh-CN" altLang="en-US"/>
              <a:t>或表的属主</a:t>
            </a:r>
            <a:r>
              <a:rPr lang="en-US" altLang="zh-CN"/>
              <a:t>(</a:t>
            </a:r>
            <a:r>
              <a:rPr lang="zh-CN" altLang="en-US"/>
              <a:t>即建立表的人</a:t>
            </a:r>
            <a:r>
              <a:rPr lang="en-US" altLang="zh-CN"/>
              <a:t>Owner)</a:t>
            </a:r>
            <a:endParaRPr lang="zh-CN" altLang="en-US"/>
          </a:p>
          <a:p>
            <a:pPr lvl="1"/>
            <a:r>
              <a:rPr lang="en-US" altLang="zh-CN"/>
              <a:t>DBMS</a:t>
            </a:r>
            <a:r>
              <a:rPr lang="zh-CN" altLang="en-US"/>
              <a:t>一般会自动建立以下列上的索引：</a:t>
            </a:r>
            <a:r>
              <a:rPr lang="en-US" altLang="zh-CN" sz="2400">
                <a:solidFill>
                  <a:srgbClr val="FF0000"/>
                </a:solidFill>
              </a:rPr>
              <a:t>PRIMARY KEY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UNIQUE</a:t>
            </a:r>
          </a:p>
          <a:p>
            <a:pPr marL="357188" lvl="1" indent="0">
              <a:buNone/>
            </a:pPr>
            <a:endParaRPr lang="en-US" altLang="zh-CN" sz="120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谁维护索引？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关系数据库管理系统</a:t>
            </a:r>
            <a:r>
              <a:rPr lang="zh-CN" altLang="en-US">
                <a:solidFill>
                  <a:srgbClr val="FF0000"/>
                </a:solidFill>
              </a:rPr>
              <a:t>自动完成。</a:t>
            </a:r>
            <a:endParaRPr lang="en-US" altLang="zh-CN">
              <a:solidFill>
                <a:srgbClr val="FF0000"/>
              </a:solidFill>
            </a:endParaRPr>
          </a:p>
          <a:p>
            <a:pPr marL="357188" lvl="1" indent="0">
              <a:buNone/>
            </a:pPr>
            <a:endParaRPr lang="en-US" altLang="zh-CN" sz="120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使用索引</a:t>
            </a:r>
          </a:p>
          <a:p>
            <a:pPr lvl="1"/>
            <a:r>
              <a:rPr lang="zh-CN" altLang="en-US"/>
              <a:t>关系数据库管理系统自动选择合适的索引作为存取路径，用户不必也不能显式地选择索引。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DC579-19A9-4678-8D5F-93D8C9F9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3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53E93-6F97-4DFC-B80E-3B0740B1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建立索引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5E669-DA6B-4BAF-91D0-87E6F903F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14600"/>
            <a:ext cx="9982200" cy="3557784"/>
          </a:xfrm>
        </p:spPr>
        <p:txBody>
          <a:bodyPr>
            <a:normAutofit fontScale="92500"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&lt;</a:t>
            </a:r>
            <a:r>
              <a:rPr lang="zh-CN" altLang="en-US" sz="2400">
                <a:solidFill>
                  <a:srgbClr val="FF0000"/>
                </a:solidFill>
              </a:rPr>
              <a:t>表名</a:t>
            </a:r>
            <a:r>
              <a:rPr lang="en-US" altLang="zh-CN" sz="2400">
                <a:solidFill>
                  <a:srgbClr val="FF0000"/>
                </a:solidFill>
              </a:rPr>
              <a:t>&gt;</a:t>
            </a:r>
            <a:r>
              <a:rPr lang="zh-CN" altLang="en-US" sz="2400"/>
              <a:t>：要建索引的基本表的名字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索引</a:t>
            </a:r>
            <a:r>
              <a:rPr lang="zh-CN" altLang="en-US" sz="2400"/>
              <a:t>：可以建立在该表的</a:t>
            </a:r>
            <a:r>
              <a:rPr lang="zh-CN" altLang="en-US" sz="2400">
                <a:solidFill>
                  <a:srgbClr val="C00000"/>
                </a:solidFill>
              </a:rPr>
              <a:t>一列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C00000"/>
                </a:solidFill>
              </a:rPr>
              <a:t>多列</a:t>
            </a:r>
            <a:r>
              <a:rPr lang="zh-CN" altLang="en-US" sz="2400"/>
              <a:t>上，各列名之间用逗号分隔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&lt;</a:t>
            </a:r>
            <a:r>
              <a:rPr lang="zh-CN" altLang="en-US" sz="2400">
                <a:solidFill>
                  <a:srgbClr val="FF0000"/>
                </a:solidFill>
              </a:rPr>
              <a:t>次序</a:t>
            </a:r>
            <a:r>
              <a:rPr lang="en-US" altLang="zh-CN" sz="2400">
                <a:solidFill>
                  <a:srgbClr val="FF0000"/>
                </a:solidFill>
              </a:rPr>
              <a:t>&gt;</a:t>
            </a:r>
            <a:r>
              <a:rPr lang="zh-CN" altLang="en-US" sz="2400"/>
              <a:t>：指定索引值的排列次序，升序：</a:t>
            </a:r>
            <a:r>
              <a:rPr lang="en-US" altLang="zh-CN" sz="2400"/>
              <a:t>ASC</a:t>
            </a:r>
            <a:r>
              <a:rPr lang="zh-CN" altLang="en-US" sz="2400"/>
              <a:t>，降序：</a:t>
            </a:r>
            <a:r>
              <a:rPr lang="en-US" altLang="zh-CN" sz="2400"/>
              <a:t>DESC</a:t>
            </a:r>
            <a:r>
              <a:rPr lang="zh-CN" altLang="en-US" sz="2400"/>
              <a:t>。缺省值：</a:t>
            </a:r>
            <a:r>
              <a:rPr lang="en-US" altLang="zh-CN" sz="2400"/>
              <a:t>ASC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UNIQUE</a:t>
            </a:r>
            <a:r>
              <a:rPr lang="zh-CN" altLang="en-US" sz="2400"/>
              <a:t>：此索引的每一个索引值只对应唯一的数据记录</a:t>
            </a:r>
          </a:p>
          <a:p>
            <a:pPr lvl="1"/>
            <a:r>
              <a:rPr lang="zh-CN" altLang="en-US" sz="2000"/>
              <a:t>对于已</a:t>
            </a:r>
            <a:r>
              <a:rPr lang="zh-CN" altLang="en-US" sz="2000">
                <a:solidFill>
                  <a:srgbClr val="FF0000"/>
                </a:solidFill>
              </a:rPr>
              <a:t>含重复值的属性列不能建</a:t>
            </a:r>
            <a:r>
              <a:rPr lang="en-US" altLang="zh-CN" sz="2000">
                <a:solidFill>
                  <a:srgbClr val="FF0000"/>
                </a:solidFill>
              </a:rPr>
              <a:t>UNIQUE</a:t>
            </a:r>
            <a:r>
              <a:rPr lang="zh-CN" altLang="en-US" sz="2000">
                <a:solidFill>
                  <a:srgbClr val="FF0000"/>
                </a:solidFill>
              </a:rPr>
              <a:t>索引</a:t>
            </a:r>
            <a:r>
              <a:rPr lang="zh-CN" altLang="en-US" sz="2000"/>
              <a:t>。</a:t>
            </a:r>
          </a:p>
          <a:p>
            <a:pPr lvl="1"/>
            <a:r>
              <a:rPr lang="zh-CN" altLang="en-US" sz="2000"/>
              <a:t>对某个列建立</a:t>
            </a:r>
            <a:r>
              <a:rPr lang="en-US" altLang="zh-CN" sz="2000"/>
              <a:t>UNIQUE</a:t>
            </a:r>
            <a:r>
              <a:rPr lang="zh-CN" altLang="en-US" sz="2000"/>
              <a:t>索引后，插入新记录时</a:t>
            </a:r>
            <a:r>
              <a:rPr lang="en-US" altLang="zh-CN" sz="2000"/>
              <a:t>DBMS</a:t>
            </a:r>
            <a:r>
              <a:rPr lang="zh-CN" altLang="en-US" sz="2000"/>
              <a:t>会自动检查新记录在该列上是否取了重复值，这相当于增加了一个</a:t>
            </a:r>
            <a:r>
              <a:rPr lang="en-US" altLang="zh-CN" sz="2000"/>
              <a:t>UNIQUE</a:t>
            </a:r>
            <a:r>
              <a:rPr lang="zh-CN" altLang="en-US" sz="2000"/>
              <a:t>约束。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CLUSTER</a:t>
            </a:r>
            <a:r>
              <a:rPr lang="zh-CN" altLang="en-US" sz="2400"/>
              <a:t>：表示要建立的索引是聚簇索引</a:t>
            </a:r>
          </a:p>
          <a:p>
            <a:endParaRPr lang="zh-CN" altLang="en-US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E4393-C1E5-4B18-B5BA-ED50B8F5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2123F1-098E-4468-A927-6E65FC4B9BFE}"/>
              </a:ext>
            </a:extLst>
          </p:cNvPr>
          <p:cNvSpPr/>
          <p:nvPr/>
        </p:nvSpPr>
        <p:spPr>
          <a:xfrm>
            <a:off x="2133600" y="1185073"/>
            <a:ext cx="76200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[UNIQUE] [CLUSTER]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&lt;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索引名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87313" lvl="1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&lt;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&gt;[&lt;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次序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&gt;][,&lt;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&gt;[&lt;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次序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 ]…);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327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302F2-30E8-450A-BB03-DD8F97B6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6953-E50E-4B11-9530-5B876F19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219200"/>
            <a:ext cx="11007107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>
                <a:solidFill>
                  <a:srgbClr val="C00000"/>
                </a:solidFill>
              </a:rPr>
              <a:t>[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3.13] </a:t>
            </a:r>
            <a:r>
              <a:rPr lang="zh-CN" altLang="en-US" sz="2800">
                <a:cs typeface="Times New Roman" panose="02020603050405020304" pitchFamily="18" charset="0"/>
              </a:rPr>
              <a:t>为学生</a:t>
            </a:r>
            <a:r>
              <a:rPr lang="en-US" altLang="zh-CN" sz="2800">
                <a:cs typeface="Times New Roman" panose="02020603050405020304" pitchFamily="18" charset="0"/>
              </a:rPr>
              <a:t>-</a:t>
            </a:r>
            <a:r>
              <a:rPr lang="zh-CN" altLang="en-US" sz="2800">
                <a:cs typeface="Times New Roman" panose="02020603050405020304" pitchFamily="18" charset="0"/>
              </a:rPr>
              <a:t>课程数据库中的</a:t>
            </a:r>
            <a:r>
              <a:rPr lang="en-US" altLang="zh-CN" sz="2800">
                <a:cs typeface="Times New Roman" panose="02020603050405020304" pitchFamily="18" charset="0"/>
              </a:rPr>
              <a:t>Student</a:t>
            </a:r>
            <a:r>
              <a:rPr lang="zh-CN" altLang="en-US" sz="2800"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cs typeface="Times New Roman" panose="02020603050405020304" pitchFamily="18" charset="0"/>
              </a:rPr>
              <a:t>Course</a:t>
            </a:r>
            <a:r>
              <a:rPr lang="zh-CN" altLang="en-US" sz="2800"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cs typeface="Times New Roman" panose="02020603050405020304" pitchFamily="18" charset="0"/>
              </a:rPr>
              <a:t>SC</a:t>
            </a:r>
            <a:r>
              <a:rPr lang="zh-CN" altLang="en-US" sz="2800">
                <a:cs typeface="Times New Roman" panose="02020603050405020304" pitchFamily="18" charset="0"/>
              </a:rPr>
              <a:t>三个表建立索引。</a:t>
            </a:r>
            <a:r>
              <a:rPr lang="en-US" altLang="zh-CN" sz="2800">
                <a:cs typeface="Times New Roman" panose="02020603050405020304" pitchFamily="18" charset="0"/>
              </a:rPr>
              <a:t>Student</a:t>
            </a:r>
            <a:r>
              <a:rPr lang="zh-CN" altLang="en-US" sz="2800">
                <a:cs typeface="Times New Roman" panose="02020603050405020304" pitchFamily="18" charset="0"/>
              </a:rPr>
              <a:t>表按学号升序建唯一索引，</a:t>
            </a:r>
            <a:r>
              <a:rPr lang="en-US" altLang="zh-CN" sz="2800">
                <a:cs typeface="Times New Roman" panose="02020603050405020304" pitchFamily="18" charset="0"/>
              </a:rPr>
              <a:t>Course</a:t>
            </a:r>
            <a:r>
              <a:rPr lang="zh-CN" altLang="en-US" sz="2800">
                <a:cs typeface="Times New Roman" panose="02020603050405020304" pitchFamily="18" charset="0"/>
              </a:rPr>
              <a:t>表按课程号升序建唯一索引，</a:t>
            </a:r>
            <a:r>
              <a:rPr lang="en-US" altLang="zh-CN" sz="2800">
                <a:cs typeface="Times New Roman" panose="02020603050405020304" pitchFamily="18" charset="0"/>
              </a:rPr>
              <a:t>SC</a:t>
            </a:r>
            <a:r>
              <a:rPr lang="zh-CN" altLang="en-US" sz="2800">
                <a:cs typeface="Times New Roman" panose="02020603050405020304" pitchFamily="18" charset="0"/>
              </a:rPr>
              <a:t>表按学号升序和课程号降序建唯一索引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F8177-0664-4158-B88D-3F5ED3AE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30C85A-8A4C-46F3-89BF-E520B0BAE619}"/>
              </a:ext>
            </a:extLst>
          </p:cNvPr>
          <p:cNvSpPr/>
          <p:nvPr/>
        </p:nvSpPr>
        <p:spPr>
          <a:xfrm>
            <a:off x="762000" y="2998909"/>
            <a:ext cx="106680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Stusno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Student(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Course(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SC(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ASC,Cno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DESC);</a:t>
            </a:r>
            <a:r>
              <a:rPr lang="en-US" altLang="zh-CN" sz="28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3BFE54-2465-41C7-945B-A8CDE7AC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3" y="4712331"/>
            <a:ext cx="10672037" cy="8153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268BD1-3E87-4121-932E-5214B807C34F}"/>
              </a:ext>
            </a:extLst>
          </p:cNvPr>
          <p:cNvSpPr txBox="1"/>
          <p:nvPr/>
        </p:nvSpPr>
        <p:spPr>
          <a:xfrm>
            <a:off x="3731781" y="5594462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索引示例</a:t>
            </a:r>
          </a:p>
        </p:txBody>
      </p:sp>
    </p:spTree>
    <p:extLst>
      <p:ext uri="{BB962C8B-B14F-4D97-AF65-F5344CB8AC3E}">
        <p14:creationId xmlns:p14="http://schemas.microsoft.com/office/powerpoint/2010/main" val="2279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4B0E6-8E17-41A1-8D13-AACCFFF7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8FDBB-C1B8-4D24-BC61-4C4C8380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286000"/>
            <a:ext cx="9829800" cy="3429000"/>
          </a:xfrm>
        </p:spPr>
        <p:txBody>
          <a:bodyPr>
            <a:normAutofit/>
          </a:bodyPr>
          <a:lstStyle/>
          <a:p>
            <a:r>
              <a:rPr lang="zh-CN" altLang="en-US"/>
              <a:t>上述命令将索引改名。</a:t>
            </a:r>
            <a:endParaRPr lang="en-US" altLang="zh-CN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3.14] </a:t>
            </a:r>
            <a:r>
              <a:rPr lang="zh-CN" altLang="en-US"/>
              <a:t>将</a:t>
            </a:r>
            <a:r>
              <a:rPr lang="en-US" altLang="zh-CN"/>
              <a:t>SC</a:t>
            </a:r>
            <a:r>
              <a:rPr lang="zh-CN" altLang="en-US"/>
              <a:t>表的</a:t>
            </a:r>
            <a:r>
              <a:rPr lang="en-US" altLang="zh-CN"/>
              <a:t>SCno</a:t>
            </a:r>
            <a:r>
              <a:rPr lang="zh-CN" altLang="en-US"/>
              <a:t>索引名改为</a:t>
            </a:r>
            <a:r>
              <a:rPr lang="en-US" altLang="zh-CN"/>
              <a:t>SCSno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          </a:t>
            </a:r>
            <a:r>
              <a:rPr lang="en-US" altLang="zh-CN" sz="2800">
                <a:solidFill>
                  <a:srgbClr val="0000FF"/>
                </a:solidFill>
              </a:rPr>
              <a:t>ALTER INDEX SCno RENAME TO SCSno;</a:t>
            </a:r>
          </a:p>
          <a:p>
            <a:endParaRPr lang="zh-CN" altLang="en-US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AD03E6-256F-490A-B5B4-7C4CBCA1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AAF0F5-17E9-41C0-A225-3A84EFF2913D}"/>
              </a:ext>
            </a:extLst>
          </p:cNvPr>
          <p:cNvSpPr/>
          <p:nvPr/>
        </p:nvSpPr>
        <p:spPr>
          <a:xfrm>
            <a:off x="1021117" y="1143000"/>
            <a:ext cx="10149766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en-US" altLang="zh-CN" sz="32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INDEX </a:t>
            </a:r>
            <a:r>
              <a:rPr lang="en-US" altLang="zh-CN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旧索引名</a:t>
            </a:r>
            <a:r>
              <a:rPr lang="en-US" altLang="zh-CN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TO </a:t>
            </a:r>
            <a:r>
              <a:rPr lang="en-US" altLang="zh-CN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新索引名</a:t>
            </a:r>
            <a:r>
              <a:rPr lang="en-US" altLang="zh-CN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&gt;;</a:t>
            </a:r>
            <a:endParaRPr lang="en-US" altLang="zh-CN" sz="3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21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F97B-2082-4A3B-8E2C-95D9EDE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4F31F-A8C9-402F-83C6-08D37613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2286000"/>
            <a:ext cx="11007107" cy="42500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删除索引时，系统会从数据字典中删去有关该索引的描述。</a:t>
            </a:r>
            <a:endParaRPr lang="en-US" altLang="zh-CN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C00000"/>
                </a:solidFill>
                <a:cs typeface="Times New Roman" panose="02020603050405020304" pitchFamily="18" charset="0"/>
              </a:rPr>
              <a:t>  [</a:t>
            </a:r>
            <a:r>
              <a:rPr lang="zh-CN" altLang="en-US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3.15]  </a:t>
            </a:r>
            <a:r>
              <a:rPr lang="zh-CN" altLang="en-US"/>
              <a:t>删除</a:t>
            </a:r>
            <a:r>
              <a:rPr lang="en-US" altLang="zh-CN"/>
              <a:t>Student</a:t>
            </a:r>
            <a:r>
              <a:rPr lang="zh-CN" altLang="en-US"/>
              <a:t>表的</a:t>
            </a:r>
            <a:r>
              <a:rPr lang="en-US" altLang="zh-CN"/>
              <a:t>Stusname</a:t>
            </a:r>
            <a:r>
              <a:rPr lang="zh-CN" altLang="en-US"/>
              <a:t>索引</a:t>
            </a:r>
            <a:r>
              <a:rPr lang="en-US" altLang="zh-CN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0000CC"/>
                </a:solidFill>
              </a:rPr>
              <a:t>                    DROP INDEX Stusname;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可以通过对索引进行先删后建的方式实现索引的修改。</a:t>
            </a:r>
            <a:endParaRPr lang="zh-CN" altLang="en-US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60CC5-E1D6-45F5-AA3B-EE0B9274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3544FE-60E0-4CB0-BC45-43156E3ED5CF}"/>
              </a:ext>
            </a:extLst>
          </p:cNvPr>
          <p:cNvSpPr/>
          <p:nvPr/>
        </p:nvSpPr>
        <p:spPr>
          <a:xfrm>
            <a:off x="3415458" y="1192933"/>
            <a:ext cx="5361083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en-US" altLang="zh-CN" sz="36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INDEX </a:t>
            </a:r>
            <a:r>
              <a:rPr lang="en-US" altLang="zh-CN" sz="36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36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索引名</a:t>
            </a:r>
            <a:r>
              <a:rPr lang="en-US" altLang="zh-CN" sz="36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&gt;;</a:t>
            </a:r>
            <a:endParaRPr lang="en-US" altLang="zh-CN" sz="3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429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A34F2-7598-46F7-81AD-8438DED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Wingdings" panose="05000000000000000000" pitchFamily="2" charset="2"/>
              </a:rPr>
              <a:t>4.</a:t>
            </a:r>
            <a:r>
              <a:rPr lang="zh-CN" altLang="en-US">
                <a:sym typeface="Wingdings" panose="05000000000000000000" pitchFamily="2" charset="2"/>
              </a:rPr>
              <a:t>数据字典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5C3EB-0D44-46B6-890E-3C0C09D7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数据字典</a:t>
            </a:r>
            <a:r>
              <a:rPr lang="en-US" altLang="zh-CN"/>
              <a:t>(Data dictionary)</a:t>
            </a:r>
            <a:r>
              <a:rPr lang="zh-CN" altLang="en-US"/>
              <a:t>是关系数据库管理系统内部的一组系统表，它记录了数据库中所有定义信息：</a:t>
            </a:r>
          </a:p>
          <a:p>
            <a:pPr lvl="1"/>
            <a:r>
              <a:rPr lang="zh-CN" altLang="en-US"/>
              <a:t>关系模式定义</a:t>
            </a:r>
          </a:p>
          <a:p>
            <a:pPr lvl="1"/>
            <a:r>
              <a:rPr lang="zh-CN" altLang="en-US"/>
              <a:t>视图定义</a:t>
            </a:r>
          </a:p>
          <a:p>
            <a:pPr lvl="1"/>
            <a:r>
              <a:rPr lang="zh-CN" altLang="en-US"/>
              <a:t>索引定义</a:t>
            </a:r>
          </a:p>
          <a:p>
            <a:pPr lvl="1"/>
            <a:r>
              <a:rPr lang="zh-CN" altLang="en-US"/>
              <a:t>完整性约束定义</a:t>
            </a:r>
          </a:p>
          <a:p>
            <a:pPr lvl="1"/>
            <a:r>
              <a:rPr lang="zh-CN" altLang="en-US"/>
              <a:t>各类用户对数据库的操作权限</a:t>
            </a:r>
          </a:p>
          <a:p>
            <a:pPr lvl="1"/>
            <a:r>
              <a:rPr lang="zh-CN" altLang="en-US"/>
              <a:t>统计信息等</a:t>
            </a:r>
          </a:p>
          <a:p>
            <a:r>
              <a:rPr lang="zh-CN" altLang="en-US"/>
              <a:t>关系数据库管理系统在执行</a:t>
            </a:r>
            <a:r>
              <a:rPr lang="en-US" altLang="zh-CN"/>
              <a:t>SQL</a:t>
            </a:r>
            <a:r>
              <a:rPr lang="zh-CN" altLang="en-US"/>
              <a:t>的数据定义语句时，实际上就是在更新数据字典表中的相应信息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842D3-AA4A-4B9E-9F0D-8F64FEB2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5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BE912-B6AD-42D8-8720-226F8B7D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的系统表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ACF99-2501-49B9-914B-283C3929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除了创建的表以外，数据库还包含很多系统表。这些系统表包含</a:t>
            </a:r>
            <a:r>
              <a:rPr lang="en-US" altLang="zh-CN"/>
              <a:t>openGauss</a:t>
            </a:r>
            <a:r>
              <a:rPr lang="zh-CN" altLang="en-US"/>
              <a:t>安装信息以及</a:t>
            </a:r>
            <a:r>
              <a:rPr lang="en-US" altLang="zh-CN"/>
              <a:t>openGauss</a:t>
            </a:r>
            <a:r>
              <a:rPr lang="zh-CN" altLang="en-US"/>
              <a:t>上运行的各种查询和进程的信息。可以通过查询系统表来收集有关数据库的信息。</a:t>
            </a:r>
            <a:endParaRPr lang="en-US" altLang="zh-CN"/>
          </a:p>
          <a:p>
            <a:pPr marL="0" indent="0">
              <a:buNone/>
            </a:pPr>
            <a:endParaRPr lang="en-US" altLang="zh-CN" sz="1200"/>
          </a:p>
          <a:p>
            <a:r>
              <a:rPr lang="en-US" altLang="zh-CN"/>
              <a:t>openGauss</a:t>
            </a:r>
            <a:r>
              <a:rPr lang="zh-CN" altLang="en-US"/>
              <a:t>提供了以下类型的系统表和视图：</a:t>
            </a:r>
            <a:endParaRPr lang="en-US" altLang="zh-CN"/>
          </a:p>
          <a:p>
            <a:pPr lvl="1"/>
            <a:r>
              <a:rPr lang="zh-CN" altLang="en-US"/>
              <a:t>继承自</a:t>
            </a:r>
            <a:r>
              <a:rPr lang="en-US" altLang="zh-CN"/>
              <a:t>PG</a:t>
            </a:r>
            <a:r>
              <a:rPr lang="zh-CN" altLang="en-US"/>
              <a:t>的系统表和视图</a:t>
            </a:r>
            <a:endParaRPr lang="en-US" altLang="zh-CN"/>
          </a:p>
          <a:p>
            <a:pPr lvl="3">
              <a:buFont typeface="Wingdings" panose="05000000000000000000" pitchFamily="2" charset="2"/>
              <a:buChar char="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这类系统表和视图具有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/>
              <a:t>openGaussl</a:t>
            </a:r>
            <a:r>
              <a:rPr lang="zh-CN" altLang="en-US"/>
              <a:t>新增的系统表和视图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buFont typeface="Wingdings" panose="05000000000000000000" pitchFamily="2" charset="2"/>
              <a:buChar char="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这类系统表和视图具有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2BF36-52E8-426D-957B-760B980F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2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DC982-5539-469B-825C-30076271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1.SQL</a:t>
            </a:r>
            <a:r>
              <a:rPr lang="zh-CN" altLang="en-US"/>
              <a:t>的产生和发展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64F6E-291E-4D5F-8E77-420AFC74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1974</a:t>
            </a:r>
            <a:r>
              <a:rPr lang="zh-CN" altLang="en-US"/>
              <a:t>年，</a:t>
            </a:r>
            <a:r>
              <a:rPr lang="en-US" altLang="zh-CN"/>
              <a:t>Boyce</a:t>
            </a:r>
            <a:r>
              <a:rPr lang="zh-CN" altLang="en-US"/>
              <a:t>和</a:t>
            </a:r>
            <a:r>
              <a:rPr lang="en-US" altLang="zh-CN"/>
              <a:t>Chamberlin</a:t>
            </a:r>
            <a:r>
              <a:rPr lang="zh-CN" altLang="en-US"/>
              <a:t>提出 </a:t>
            </a:r>
            <a:r>
              <a:rPr lang="en-US" altLang="zh-CN"/>
              <a:t>SQL </a:t>
            </a:r>
            <a:r>
              <a:rPr lang="zh-CN" altLang="en-US"/>
              <a:t>标准。</a:t>
            </a:r>
          </a:p>
          <a:p>
            <a:r>
              <a:rPr lang="en-US" altLang="zh-CN"/>
              <a:t>1975</a:t>
            </a:r>
            <a:r>
              <a:rPr lang="zh-CN" altLang="en-US"/>
              <a:t>年～</a:t>
            </a:r>
            <a:r>
              <a:rPr lang="en-US" altLang="zh-CN"/>
              <a:t>1979</a:t>
            </a:r>
            <a:r>
              <a:rPr lang="zh-CN" altLang="en-US"/>
              <a:t>年</a:t>
            </a:r>
            <a:r>
              <a:rPr lang="en-US" altLang="zh-CN"/>
              <a:t>IBM</a:t>
            </a:r>
            <a:r>
              <a:rPr lang="zh-CN" altLang="en-US"/>
              <a:t>公司在</a:t>
            </a:r>
            <a:r>
              <a:rPr lang="en-US" altLang="zh-CN"/>
              <a:t>System R</a:t>
            </a:r>
            <a:r>
              <a:rPr lang="zh-CN" altLang="en-US"/>
              <a:t>原型系统上实现。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90C57-226B-40BB-AB88-2FE5263F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DF91DEE2-4671-484D-BDF3-A0B6AE18A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90059"/>
              </p:ext>
            </p:extLst>
          </p:nvPr>
        </p:nvGraphicFramePr>
        <p:xfrm>
          <a:off x="1318824" y="2560326"/>
          <a:ext cx="4938630" cy="3801410"/>
        </p:xfrm>
        <a:graphic>
          <a:graphicData uri="http://schemas.openxmlformats.org/drawingml/2006/table">
            <a:tbl>
              <a:tblPr/>
              <a:tblGrid>
                <a:gridCol w="243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标准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大致页数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发布日期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SQL/86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1986.10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SQL/89(FIPS 127-1)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页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1989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SQL/92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622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页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1992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SQL99(SQL 3)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1700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页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SQL2003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3600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页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SQL2008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3777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页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SQL2011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SQL2016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23566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SQL2019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08877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B24B969-8B35-4F87-B4A2-F470CA911749}"/>
              </a:ext>
            </a:extLst>
          </p:cNvPr>
          <p:cNvSpPr/>
          <p:nvPr/>
        </p:nvSpPr>
        <p:spPr>
          <a:xfrm>
            <a:off x="6257454" y="2819400"/>
            <a:ext cx="4938629" cy="272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目前，没有一个数据库系统能够支持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标准的所有概念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和特性。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</a:pPr>
            <a:endParaRPr lang="en-US" altLang="zh-CN" sz="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许多软件厂商对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基本命令集进行不同程度的扩充和修改，使之可以支持标准以外的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一些功能。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87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3514-6714-4A87-B894-DDE8A35C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系统表的查看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439AF-583E-42B2-8B15-68513516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通过系统表的查看可以掌握</a:t>
            </a:r>
            <a:r>
              <a:rPr lang="en-US" altLang="zh-CN"/>
              <a:t>openGauss</a:t>
            </a:r>
            <a:r>
              <a:rPr lang="zh-CN" altLang="en-US"/>
              <a:t>数据库的相关信息。</a:t>
            </a:r>
            <a:endParaRPr lang="en-US" altLang="zh-CN"/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]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 sz="2800"/>
              <a:t>在</a:t>
            </a:r>
            <a:r>
              <a:rPr lang="en-US" altLang="zh-CN" sz="2800">
                <a:solidFill>
                  <a:srgbClr val="FF0000"/>
                </a:solidFill>
              </a:rPr>
              <a:t>PG_TABLES</a:t>
            </a:r>
            <a:r>
              <a:rPr lang="zh-CN" altLang="en-US" sz="2800"/>
              <a:t>系统表中查看</a:t>
            </a:r>
            <a:r>
              <a:rPr lang="en-US" altLang="zh-CN" sz="2800">
                <a:solidFill>
                  <a:srgbClr val="FF0000"/>
                </a:solidFill>
              </a:rPr>
              <a:t>public schema</a:t>
            </a:r>
            <a:r>
              <a:rPr lang="zh-CN" altLang="en-US" sz="2800"/>
              <a:t>中包含的所有表。</a:t>
            </a:r>
            <a:endParaRPr lang="en-US" altLang="zh-CN" sz="28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]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 sz="2800"/>
              <a:t>通过</a:t>
            </a:r>
            <a:r>
              <a:rPr lang="en-US" altLang="zh-CN" sz="2800">
                <a:solidFill>
                  <a:srgbClr val="FF0000"/>
                </a:solidFill>
              </a:rPr>
              <a:t>PG_USER</a:t>
            </a:r>
            <a:r>
              <a:rPr lang="zh-CN" altLang="en-US" sz="2800"/>
              <a:t>可以查看数据库中所有用户的列表，还可以查看用户</a:t>
            </a:r>
            <a:r>
              <a:rPr lang="en-US" altLang="zh-CN" sz="2800"/>
              <a:t>ID(USESYSID)</a:t>
            </a:r>
            <a:r>
              <a:rPr lang="zh-CN" altLang="en-US" sz="2800"/>
              <a:t>和用户权限。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83F69C-3A87-4204-A0A3-77FE5F07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6E25CB-FB0C-4960-8E74-4F06E2E01573}"/>
              </a:ext>
            </a:extLst>
          </p:cNvPr>
          <p:cNvSpPr/>
          <p:nvPr/>
        </p:nvSpPr>
        <p:spPr>
          <a:xfrm>
            <a:off x="0" y="2956449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distinct(tablename) FROM pg_tables WHERE SCHEMANAME = 'public';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EA103D-DE65-4278-AA8C-96186FFF6736}"/>
              </a:ext>
            </a:extLst>
          </p:cNvPr>
          <p:cNvSpPr/>
          <p:nvPr/>
        </p:nvSpPr>
        <p:spPr>
          <a:xfrm>
            <a:off x="3048000" y="5143770"/>
            <a:ext cx="563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pg_user; </a:t>
            </a:r>
          </a:p>
        </p:txBody>
      </p:sp>
    </p:spTree>
    <p:extLst>
      <p:ext uri="{BB962C8B-B14F-4D97-AF65-F5344CB8AC3E}">
        <p14:creationId xmlns:p14="http://schemas.microsoft.com/office/powerpoint/2010/main" val="2960459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教材第三章</a:t>
            </a:r>
            <a:r>
              <a:rPr lang="zh-CN" altLang="en-US" dirty="0"/>
              <a:t>习题：</a:t>
            </a:r>
            <a:r>
              <a:rPr lang="en-US" altLang="zh-CN" dirty="0"/>
              <a:t>1-9</a:t>
            </a:r>
            <a:r>
              <a:rPr lang="zh-CN" altLang="en-US" dirty="0"/>
              <a:t>题</a:t>
            </a:r>
            <a:r>
              <a:rPr lang="en-US" altLang="zh-CN" dirty="0"/>
              <a:t>(</a:t>
            </a:r>
            <a:r>
              <a:rPr lang="zh-CN" altLang="en-US"/>
              <a:t>全部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D6939-0FBA-4EF7-B4DD-1A667FDF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SQL</a:t>
            </a:r>
            <a:r>
              <a:rPr lang="zh-CN" altLang="en-US"/>
              <a:t>的</a:t>
            </a:r>
            <a:r>
              <a:rPr lang="en-US" altLang="zh-CN"/>
              <a:t>5</a:t>
            </a:r>
            <a:r>
              <a:rPr lang="zh-CN" altLang="en-US"/>
              <a:t>个特点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04B49-275F-459A-8311-5E8CBABC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综合统一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高度非过程化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面向集合的操作方式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以同一种语法结构提供两种使用方法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语言简洁，易学易用</a:t>
            </a:r>
          </a:p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0257D-FE9C-40E2-88EA-069A1344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43EC-8517-47CF-8BA2-68C3EAE0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FCAE1-684A-4670-B6B6-74959489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综合统一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集数据定义语言，数据操纵语言，数据控制语言功能于一体</a:t>
            </a:r>
            <a:endParaRPr lang="en-US" altLang="zh-CN"/>
          </a:p>
          <a:p>
            <a:pPr lvl="1"/>
            <a:endParaRPr lang="zh-CN" altLang="en-US" sz="500"/>
          </a:p>
          <a:p>
            <a:pPr lvl="1"/>
            <a:r>
              <a:rPr lang="zh-CN" altLang="en-US"/>
              <a:t>可以独立完成</a:t>
            </a:r>
            <a:r>
              <a:rPr lang="zh-CN" altLang="en-US">
                <a:solidFill>
                  <a:srgbClr val="FF0000"/>
                </a:solidFill>
              </a:rPr>
              <a:t>数据库生命周期</a:t>
            </a:r>
            <a:r>
              <a:rPr lang="zh-CN" altLang="en-US"/>
              <a:t>中的全部活动：</a:t>
            </a:r>
          </a:p>
          <a:p>
            <a:pPr lvl="2"/>
            <a:r>
              <a:rPr lang="zh-CN" altLang="en-US"/>
              <a:t>定义和修改、删除关系模式，定义和删除视图，插入数据，建立数据库</a:t>
            </a:r>
            <a:r>
              <a:rPr lang="en-US" altLang="zh-CN"/>
              <a:t>;</a:t>
            </a:r>
          </a:p>
          <a:p>
            <a:pPr lvl="2"/>
            <a:r>
              <a:rPr lang="zh-CN" altLang="en-US"/>
              <a:t>对数据库中的数据进行查询和更新</a:t>
            </a:r>
            <a:r>
              <a:rPr lang="en-US" altLang="zh-CN"/>
              <a:t>;</a:t>
            </a:r>
          </a:p>
          <a:p>
            <a:pPr lvl="2"/>
            <a:r>
              <a:rPr lang="zh-CN" altLang="en-US"/>
              <a:t>数据库重构和维护</a:t>
            </a:r>
          </a:p>
          <a:p>
            <a:pPr lvl="2"/>
            <a:r>
              <a:rPr lang="zh-CN" altLang="en-US"/>
              <a:t>数据库安全性、完整性控制，以及事务控制</a:t>
            </a:r>
          </a:p>
          <a:p>
            <a:pPr lvl="2"/>
            <a:r>
              <a:rPr lang="zh-CN" altLang="en-US"/>
              <a:t>嵌入式</a:t>
            </a:r>
            <a:r>
              <a:rPr lang="en-US" altLang="zh-CN"/>
              <a:t>SQL</a:t>
            </a:r>
            <a:r>
              <a:rPr lang="zh-CN" altLang="en-US"/>
              <a:t>和动态</a:t>
            </a:r>
            <a:r>
              <a:rPr lang="en-US" altLang="zh-CN"/>
              <a:t>SQL</a:t>
            </a:r>
            <a:r>
              <a:rPr lang="zh-CN" altLang="en-US"/>
              <a:t>定义</a:t>
            </a:r>
            <a:endParaRPr lang="en-US" altLang="zh-CN"/>
          </a:p>
          <a:p>
            <a:pPr lvl="2"/>
            <a:endParaRPr lang="zh-CN" altLang="en-US" sz="600"/>
          </a:p>
          <a:p>
            <a:pPr lvl="1"/>
            <a:r>
              <a:rPr lang="zh-CN" altLang="en-US"/>
              <a:t>用户数据库投入运行后，可根据需要随时逐步修改模式，不影响数据库的运行</a:t>
            </a:r>
            <a:endParaRPr lang="en-US" altLang="zh-CN"/>
          </a:p>
          <a:p>
            <a:pPr lvl="1"/>
            <a:endParaRPr lang="zh-CN" altLang="en-US" sz="700"/>
          </a:p>
          <a:p>
            <a:pPr lvl="1"/>
            <a:r>
              <a:rPr lang="zh-CN" altLang="en-US"/>
              <a:t>数据操作符统一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C5C74-939E-4811-A807-E2875179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4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8761C-1B5E-4A5D-B8AB-72C92E95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C2580-25D0-41C1-9383-B0EEE50B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高度非过程化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/>
              <a:t>非关系数据模型的数据操纵语言</a:t>
            </a:r>
            <a:r>
              <a:rPr lang="zh-CN" altLang="en-US">
                <a:solidFill>
                  <a:srgbClr val="FF0000"/>
                </a:solidFill>
              </a:rPr>
              <a:t>“面向过程”</a:t>
            </a:r>
            <a:r>
              <a:rPr lang="zh-CN" altLang="en-US"/>
              <a:t>，必须指定存取路径</a:t>
            </a:r>
          </a:p>
          <a:p>
            <a:pPr lvl="1">
              <a:lnSpc>
                <a:spcPct val="130000"/>
              </a:lnSpc>
            </a:pPr>
            <a:r>
              <a:rPr lang="en-US" altLang="zh-CN"/>
              <a:t>SQL</a:t>
            </a:r>
            <a:r>
              <a:rPr lang="zh-CN" altLang="en-US"/>
              <a:t>只要提出“做什么”，</a:t>
            </a:r>
            <a:r>
              <a:rPr lang="zh-CN" altLang="en-US">
                <a:solidFill>
                  <a:srgbClr val="FF0000"/>
                </a:solidFill>
              </a:rPr>
              <a:t>无须了解存取路径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存取路径的选择</a:t>
            </a:r>
            <a:r>
              <a:rPr lang="zh-CN" altLang="en-US"/>
              <a:t>以及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zh-CN" altLang="en-US">
                <a:solidFill>
                  <a:srgbClr val="FF0000"/>
                </a:solidFill>
              </a:rPr>
              <a:t>的操作过程由系统自动完成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大大减轻了用户负担，而且有利于提高数据独立性</a:t>
            </a:r>
            <a:endParaRPr lang="en-US" altLang="zh-CN"/>
          </a:p>
          <a:p>
            <a:pPr lvl="1">
              <a:lnSpc>
                <a:spcPct val="130000"/>
              </a:lnSpc>
            </a:pPr>
            <a:endParaRPr lang="zh-CN" altLang="en-US" sz="800"/>
          </a:p>
          <a:p>
            <a:pPr lvl="0"/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面向集合的操作方式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prstClr val="black"/>
                </a:solidFill>
              </a:rPr>
              <a:t>非关系数据模型采用</a:t>
            </a:r>
            <a:r>
              <a:rPr lang="zh-CN" altLang="en-US">
                <a:solidFill>
                  <a:srgbClr val="FF0000"/>
                </a:solidFill>
              </a:rPr>
              <a:t>面向记录</a:t>
            </a:r>
            <a:r>
              <a:rPr lang="zh-CN" altLang="en-US">
                <a:solidFill>
                  <a:prstClr val="black"/>
                </a:solidFill>
              </a:rPr>
              <a:t>的操作方式，操作对象是一条记录</a:t>
            </a:r>
            <a:endParaRPr lang="en-US" altLang="zh-CN" sz="800">
              <a:solidFill>
                <a:prstClr val="black"/>
              </a:solidFill>
            </a:endParaRPr>
          </a:p>
          <a:p>
            <a:pPr lvl="1"/>
            <a:r>
              <a:rPr lang="en-US" altLang="zh-CN">
                <a:solidFill>
                  <a:prstClr val="black"/>
                </a:solidFill>
              </a:rPr>
              <a:t>SQL</a:t>
            </a:r>
            <a:r>
              <a:rPr lang="zh-CN" altLang="en-US">
                <a:solidFill>
                  <a:prstClr val="black"/>
                </a:solidFill>
              </a:rPr>
              <a:t>采用</a:t>
            </a:r>
            <a:r>
              <a:rPr lang="zh-CN" altLang="en-US">
                <a:solidFill>
                  <a:srgbClr val="FF0000"/>
                </a:solidFill>
              </a:rPr>
              <a:t>集合操作</a:t>
            </a:r>
            <a:r>
              <a:rPr lang="zh-CN" altLang="en-US">
                <a:solidFill>
                  <a:prstClr val="black"/>
                </a:solidFill>
              </a:rPr>
              <a:t>方式</a:t>
            </a:r>
            <a:endParaRPr lang="en-US" altLang="zh-CN">
              <a:solidFill>
                <a:prstClr val="black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操作对象</a:t>
            </a:r>
            <a:r>
              <a:rPr lang="zh-CN" altLang="en-US">
                <a:solidFill>
                  <a:prstClr val="black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查找结果</a:t>
            </a:r>
            <a:r>
              <a:rPr lang="zh-CN" altLang="en-US">
                <a:solidFill>
                  <a:prstClr val="black"/>
                </a:solidFill>
              </a:rPr>
              <a:t>可以是元组的集合</a:t>
            </a:r>
          </a:p>
          <a:p>
            <a:pPr lvl="2"/>
            <a:r>
              <a:rPr lang="zh-CN" altLang="en-US">
                <a:solidFill>
                  <a:prstClr val="black"/>
                </a:solidFill>
              </a:rPr>
              <a:t>一次插入、删除、更新操作的对象可以是元组的集合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65CF5-6960-4714-9D56-6AE939DC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2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84BF2-A262-4B35-A30D-85A0DF99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0E14C-6C50-4849-9041-40D9AE64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4.</a:t>
            </a:r>
            <a:r>
              <a:rPr lang="zh-CN" altLang="en-US">
                <a:solidFill>
                  <a:srgbClr val="FF0000"/>
                </a:solidFill>
              </a:rPr>
              <a:t>以同一种语法结构提供两种使用方式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 sz="1000"/>
          </a:p>
          <a:p>
            <a:pPr lvl="1"/>
            <a:r>
              <a:rPr lang="en-US" altLang="zh-CN"/>
              <a:t>SQL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独立的语言</a:t>
            </a:r>
            <a:endParaRPr lang="zh-CN" altLang="en-US"/>
          </a:p>
          <a:p>
            <a:pPr lvl="2"/>
            <a:r>
              <a:rPr lang="zh-CN" altLang="en-US"/>
              <a:t>能够立地用于联机交互的使用方式</a:t>
            </a:r>
            <a:endParaRPr lang="en-US" altLang="zh-CN"/>
          </a:p>
          <a:p>
            <a:pPr lvl="2"/>
            <a:endParaRPr lang="en-US" altLang="zh-CN" sz="800"/>
          </a:p>
          <a:p>
            <a:pPr lvl="1"/>
            <a:r>
              <a:rPr lang="en-US" altLang="zh-CN"/>
              <a:t>SQL</a:t>
            </a:r>
            <a:r>
              <a:rPr lang="zh-CN" altLang="en-US"/>
              <a:t>又是</a:t>
            </a:r>
            <a:r>
              <a:rPr lang="zh-CN" altLang="en-US">
                <a:solidFill>
                  <a:srgbClr val="FF0000"/>
                </a:solidFill>
              </a:rPr>
              <a:t>嵌入式语言</a:t>
            </a:r>
          </a:p>
          <a:p>
            <a:pPr lvl="2"/>
            <a:r>
              <a:rPr lang="en-US" altLang="zh-CN"/>
              <a:t>SQL</a:t>
            </a:r>
            <a:r>
              <a:rPr lang="zh-CN" altLang="en-US"/>
              <a:t>能够嵌入到高级语言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C++</a:t>
            </a:r>
            <a:r>
              <a:rPr lang="zh-CN" altLang="en-US"/>
              <a:t>，</a:t>
            </a:r>
            <a:r>
              <a:rPr lang="en-US" altLang="zh-CN"/>
              <a:t>Java)</a:t>
            </a:r>
            <a:r>
              <a:rPr lang="zh-CN" altLang="en-US"/>
              <a:t>程序中，供程序员设计程序时使用。</a:t>
            </a:r>
          </a:p>
          <a:p>
            <a:pPr lvl="2"/>
            <a:r>
              <a:rPr lang="zh-CN" altLang="en-US"/>
              <a:t>通常使用</a:t>
            </a:r>
            <a:r>
              <a:rPr lang="en-US" altLang="zh-CN"/>
              <a:t>JDBC</a:t>
            </a:r>
            <a:r>
              <a:rPr lang="zh-CN" altLang="en-US"/>
              <a:t>或</a:t>
            </a:r>
            <a:r>
              <a:rPr lang="en-US" altLang="zh-CN"/>
              <a:t>ODBC</a:t>
            </a:r>
            <a:r>
              <a:rPr lang="zh-CN" altLang="en-US"/>
              <a:t>中间件实现访问</a:t>
            </a:r>
            <a:endParaRPr lang="en-US" altLang="zh-CN"/>
          </a:p>
          <a:p>
            <a:pPr lvl="2"/>
            <a:endParaRPr lang="en-US" altLang="zh-CN" sz="800"/>
          </a:p>
          <a:p>
            <a:pPr lvl="1"/>
            <a:r>
              <a:rPr lang="zh-CN" altLang="en-US"/>
              <a:t>在上述两种不同的使用方式下，</a:t>
            </a:r>
            <a:r>
              <a:rPr lang="en-US" altLang="zh-CN"/>
              <a:t>SQL</a:t>
            </a:r>
            <a:r>
              <a:rPr lang="zh-CN" altLang="en-US"/>
              <a:t>的语法结构基本一致，这提供了极大的灵活性和方便性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96F950-307E-45CE-8061-5267839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11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40654</TotalTime>
  <Words>4150</Words>
  <Application>Microsoft Office PowerPoint</Application>
  <PresentationFormat>宽屏</PresentationFormat>
  <Paragraphs>685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等线</vt:lpstr>
      <vt:lpstr>等线 Light</vt:lpstr>
      <vt:lpstr>宋体</vt:lpstr>
      <vt:lpstr>微软雅黑</vt:lpstr>
      <vt:lpstr>Arial</vt:lpstr>
      <vt:lpstr>Calibri</vt:lpstr>
      <vt:lpstr>Courier New</vt:lpstr>
      <vt:lpstr>Huawei Sans</vt:lpstr>
      <vt:lpstr>Symbol</vt:lpstr>
      <vt:lpstr>Times New Roman</vt:lpstr>
      <vt:lpstr>Verdana</vt:lpstr>
      <vt:lpstr>Wingdings</vt:lpstr>
      <vt:lpstr>chtp8_07</vt:lpstr>
      <vt:lpstr>Document</vt:lpstr>
      <vt:lpstr>PowerPoint 演示文稿</vt:lpstr>
      <vt:lpstr>本章目标</vt:lpstr>
      <vt:lpstr>大纲</vt:lpstr>
      <vt:lpstr>SQL概述</vt:lpstr>
      <vt:lpstr>1.SQL的产生和发展</vt:lpstr>
      <vt:lpstr>2. SQL的5个特点</vt:lpstr>
      <vt:lpstr>PowerPoint 演示文稿</vt:lpstr>
      <vt:lpstr>PowerPoint 演示文稿</vt:lpstr>
      <vt:lpstr>PowerPoint 演示文稿</vt:lpstr>
      <vt:lpstr>PowerPoint 演示文稿</vt:lpstr>
      <vt:lpstr>3. SQL的基本概念</vt:lpstr>
      <vt:lpstr>PowerPoint 演示文稿</vt:lpstr>
      <vt:lpstr>大纲</vt:lpstr>
      <vt:lpstr>学生-课程S-T数据库</vt:lpstr>
      <vt:lpstr>PowerPoint 演示文稿</vt:lpstr>
      <vt:lpstr>大纲</vt:lpstr>
      <vt:lpstr>数据定义</vt:lpstr>
      <vt:lpstr>1.模式(Schema)</vt:lpstr>
      <vt:lpstr>模式定义(创建)</vt:lpstr>
      <vt:lpstr>示例：</vt:lpstr>
      <vt:lpstr>模式删除</vt:lpstr>
      <vt:lpstr>openGauss之用户、角色和用户组</vt:lpstr>
      <vt:lpstr>PowerPoint 演示文稿</vt:lpstr>
      <vt:lpstr>PowerPoint 演示文稿</vt:lpstr>
      <vt:lpstr>openGauss之表空间、数据库与模式</vt:lpstr>
      <vt:lpstr>openGauss之模式</vt:lpstr>
      <vt:lpstr>openGauss之SQL</vt:lpstr>
      <vt:lpstr>PowerPoint 演示文稿</vt:lpstr>
      <vt:lpstr>2.基本表的定义、删除和修改</vt:lpstr>
      <vt:lpstr>示例：</vt:lpstr>
      <vt:lpstr>PowerPoint 演示文稿</vt:lpstr>
      <vt:lpstr>PowerPoint 演示文稿</vt:lpstr>
      <vt:lpstr>数据类型</vt:lpstr>
      <vt:lpstr>PowerPoint 演示文稿</vt:lpstr>
      <vt:lpstr>模式与表</vt:lpstr>
      <vt:lpstr>修改基本表</vt:lpstr>
      <vt:lpstr>示例：</vt:lpstr>
      <vt:lpstr>删除基本表</vt:lpstr>
      <vt:lpstr>示例：</vt:lpstr>
      <vt:lpstr>PowerPoint 演示文稿</vt:lpstr>
      <vt:lpstr>PowerPoint 演示文稿</vt:lpstr>
      <vt:lpstr>3.索引的建立与修改</vt:lpstr>
      <vt:lpstr>PowerPoint 演示文稿</vt:lpstr>
      <vt:lpstr>建立索引</vt:lpstr>
      <vt:lpstr>示例：</vt:lpstr>
      <vt:lpstr>索引修改</vt:lpstr>
      <vt:lpstr>索引删除</vt:lpstr>
      <vt:lpstr>4.数据字典</vt:lpstr>
      <vt:lpstr>openGauss的系统表</vt:lpstr>
      <vt:lpstr>openGauss系统表的查看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1798</cp:revision>
  <dcterms:created xsi:type="dcterms:W3CDTF">2015-04-27T18:37:45Z</dcterms:created>
  <dcterms:modified xsi:type="dcterms:W3CDTF">2022-10-20T05:46:18Z</dcterms:modified>
</cp:coreProperties>
</file>