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99"/>
  </p:notesMasterIdLst>
  <p:sldIdLst>
    <p:sldId id="256" r:id="rId2"/>
    <p:sldId id="257" r:id="rId3"/>
    <p:sldId id="376" r:id="rId4"/>
    <p:sldId id="355" r:id="rId5"/>
    <p:sldId id="352" r:id="rId6"/>
    <p:sldId id="260" r:id="rId7"/>
    <p:sldId id="377" r:id="rId8"/>
    <p:sldId id="378" r:id="rId9"/>
    <p:sldId id="379" r:id="rId10"/>
    <p:sldId id="380" r:id="rId11"/>
    <p:sldId id="381" r:id="rId12"/>
    <p:sldId id="361" r:id="rId13"/>
    <p:sldId id="382" r:id="rId14"/>
    <p:sldId id="383" r:id="rId15"/>
    <p:sldId id="384" r:id="rId16"/>
    <p:sldId id="385" r:id="rId17"/>
    <p:sldId id="386" r:id="rId18"/>
    <p:sldId id="412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413" r:id="rId27"/>
    <p:sldId id="362" r:id="rId28"/>
    <p:sldId id="396" r:id="rId29"/>
    <p:sldId id="363" r:id="rId30"/>
    <p:sldId id="398" r:id="rId31"/>
    <p:sldId id="399" r:id="rId32"/>
    <p:sldId id="400" r:id="rId33"/>
    <p:sldId id="364" r:id="rId34"/>
    <p:sldId id="401" r:id="rId35"/>
    <p:sldId id="402" r:id="rId36"/>
    <p:sldId id="404" r:id="rId37"/>
    <p:sldId id="356" r:id="rId38"/>
    <p:sldId id="414" r:id="rId39"/>
    <p:sldId id="292" r:id="rId40"/>
    <p:sldId id="415" r:id="rId41"/>
    <p:sldId id="296" r:id="rId42"/>
    <p:sldId id="408" r:id="rId43"/>
    <p:sldId id="407" r:id="rId44"/>
    <p:sldId id="370" r:id="rId45"/>
    <p:sldId id="409" r:id="rId46"/>
    <p:sldId id="302" r:id="rId47"/>
    <p:sldId id="300" r:id="rId48"/>
    <p:sldId id="301" r:id="rId49"/>
    <p:sldId id="303" r:id="rId50"/>
    <p:sldId id="416" r:id="rId51"/>
    <p:sldId id="417" r:id="rId52"/>
    <p:sldId id="418" r:id="rId53"/>
    <p:sldId id="306" r:id="rId54"/>
    <p:sldId id="419" r:id="rId55"/>
    <p:sldId id="443" r:id="rId56"/>
    <p:sldId id="357" r:id="rId57"/>
    <p:sldId id="420" r:id="rId58"/>
    <p:sldId id="410" r:id="rId59"/>
    <p:sldId id="411" r:id="rId60"/>
    <p:sldId id="311" r:id="rId61"/>
    <p:sldId id="365" r:id="rId62"/>
    <p:sldId id="424" r:id="rId63"/>
    <p:sldId id="421" r:id="rId64"/>
    <p:sldId id="367" r:id="rId65"/>
    <p:sldId id="425" r:id="rId66"/>
    <p:sldId id="350" r:id="rId67"/>
    <p:sldId id="422" r:id="rId68"/>
    <p:sldId id="368" r:id="rId69"/>
    <p:sldId id="444" r:id="rId70"/>
    <p:sldId id="445" r:id="rId71"/>
    <p:sldId id="320" r:id="rId72"/>
    <p:sldId id="423" r:id="rId73"/>
    <p:sldId id="369" r:id="rId74"/>
    <p:sldId id="428" r:id="rId75"/>
    <p:sldId id="429" r:id="rId76"/>
    <p:sldId id="430" r:id="rId77"/>
    <p:sldId id="431" r:id="rId78"/>
    <p:sldId id="432" r:id="rId79"/>
    <p:sldId id="433" r:id="rId80"/>
    <p:sldId id="358" r:id="rId81"/>
    <p:sldId id="434" r:id="rId82"/>
    <p:sldId id="435" r:id="rId83"/>
    <p:sldId id="436" r:id="rId84"/>
    <p:sldId id="437" r:id="rId85"/>
    <p:sldId id="438" r:id="rId86"/>
    <p:sldId id="439" r:id="rId87"/>
    <p:sldId id="359" r:id="rId88"/>
    <p:sldId id="347" r:id="rId89"/>
    <p:sldId id="440" r:id="rId90"/>
    <p:sldId id="441" r:id="rId91"/>
    <p:sldId id="360" r:id="rId92"/>
    <p:sldId id="340" r:id="rId93"/>
    <p:sldId id="342" r:id="rId94"/>
    <p:sldId id="343" r:id="rId95"/>
    <p:sldId id="344" r:id="rId96"/>
    <p:sldId id="442" r:id="rId97"/>
    <p:sldId id="346" r:id="rId98"/>
  </p:sldIdLst>
  <p:sldSz cx="12192000" cy="6858000"/>
  <p:notesSz cx="6858000" cy="9144000"/>
  <p:photoAlbum/>
  <p:custDataLst>
    <p:tags r:id="rId10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0E68C"/>
    <a:srgbClr val="BDB76B"/>
    <a:srgbClr val="CC0099"/>
    <a:srgbClr val="000078"/>
    <a:srgbClr val="990033"/>
    <a:srgbClr val="0000CC"/>
    <a:srgbClr val="00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2903" autoAdjust="0"/>
  </p:normalViewPr>
  <p:slideViewPr>
    <p:cSldViewPr>
      <p:cViewPr varScale="1">
        <p:scale>
          <a:sx n="69" d="100"/>
          <a:sy n="69" d="100"/>
        </p:scale>
        <p:origin x="1157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3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78">
              <a:alpha val="82000"/>
            </a:srgbClr>
          </a:solidFill>
        </p:spPr>
        <p:txBody>
          <a:bodyPr>
            <a:normAutofit/>
          </a:bodyPr>
          <a:lstStyle>
            <a:lvl1pPr algn="ctr">
              <a:defRPr sz="42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0987315" cy="5469226"/>
          </a:xfrm>
        </p:spPr>
        <p:txBody>
          <a:bodyPr/>
          <a:lstStyle>
            <a:lvl1pPr marL="265113" indent="-265113">
              <a:lnSpc>
                <a:spcPct val="11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268288">
              <a:lnSpc>
                <a:spcPct val="110000"/>
              </a:lnSpc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76325" indent="-179388">
              <a:lnSpc>
                <a:spcPct val="11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253026"/>
            <a:ext cx="2438400" cy="426813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huaweicloud.com/courses/course-v1:HuaweiX+CBUCNXDR006+Self-paced/about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gauss.org/zh/docs/3.0.0/docs/BriefTutorial/JOIN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76400"/>
            <a:ext cx="104394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6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6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6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之</a:t>
            </a:r>
            <a:r>
              <a:rPr lang="zh-CN" altLang="en-US" sz="6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数据查询</a:t>
            </a:r>
            <a:endParaRPr lang="en-US" altLang="zh-CN" sz="6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ED08F-237F-4F7D-87F4-CCBECBE6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D3DD2-60E1-44A7-B0E2-8A7E1DCE7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3.20] </a:t>
            </a:r>
            <a:r>
              <a:rPr lang="zh-CN" altLang="en-US" sz="2200"/>
              <a:t>查询全体学生的姓名、出生年份和所在院系，要求用小写字母表示系名。</a:t>
            </a:r>
            <a:endParaRPr lang="en-US" altLang="zh-CN" sz="2200"/>
          </a:p>
          <a:p>
            <a:pPr algn="just">
              <a:buNone/>
            </a:pPr>
            <a:endParaRPr lang="zh-CN" altLang="en-US" sz="1050"/>
          </a:p>
          <a:p>
            <a:pPr marL="0" lvl="1" indent="0" algn="ctr">
              <a:buNone/>
            </a:pPr>
            <a:r>
              <a:rPr lang="en-US" altLang="zh-CN" sz="2200">
                <a:solidFill>
                  <a:srgbClr val="0000CC"/>
                </a:solidFill>
              </a:rPr>
              <a:t>SELECT Sname, </a:t>
            </a:r>
            <a:r>
              <a:rPr lang="en-US" altLang="zh-CN" sz="2200">
                <a:solidFill>
                  <a:srgbClr val="0000CC"/>
                </a:solidFill>
                <a:latin typeface="+mj-lt"/>
              </a:rPr>
              <a:t>‘</a:t>
            </a:r>
            <a:r>
              <a:rPr lang="en-US" altLang="zh-CN" sz="2200">
                <a:solidFill>
                  <a:srgbClr val="0000CC"/>
                </a:solidFill>
              </a:rPr>
              <a:t>Year of Birth: </a:t>
            </a:r>
            <a:r>
              <a:rPr lang="en-US" altLang="zh-CN" sz="2200">
                <a:solidFill>
                  <a:srgbClr val="0000CC"/>
                </a:solidFill>
                <a:latin typeface="+mj-lt"/>
              </a:rPr>
              <a:t>’</a:t>
            </a:r>
            <a:r>
              <a:rPr lang="en-US" altLang="zh-CN" sz="2200">
                <a:solidFill>
                  <a:srgbClr val="0000CC"/>
                </a:solidFill>
              </a:rPr>
              <a:t>,  2019-Sage, LOWER</a:t>
            </a:r>
            <a:r>
              <a:rPr lang="zh-CN" altLang="en-US" sz="2200">
                <a:solidFill>
                  <a:srgbClr val="0000CC"/>
                </a:solidFill>
              </a:rPr>
              <a:t>(</a:t>
            </a:r>
            <a:r>
              <a:rPr lang="en-US" altLang="zh-CN" sz="2200">
                <a:solidFill>
                  <a:srgbClr val="0000CC"/>
                </a:solidFill>
              </a:rPr>
              <a:t>Sdept</a:t>
            </a:r>
            <a:r>
              <a:rPr lang="zh-CN" altLang="en-US" sz="2200">
                <a:solidFill>
                  <a:srgbClr val="0000CC"/>
                </a:solidFill>
              </a:rPr>
              <a:t>) </a:t>
            </a:r>
            <a:r>
              <a:rPr lang="en-US" altLang="zh-CN" sz="2200">
                <a:solidFill>
                  <a:srgbClr val="0000CC"/>
                </a:solidFill>
              </a:rPr>
              <a:t> FROM Student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</a:p>
          <a:p>
            <a:pPr lvl="1">
              <a:buNone/>
            </a:pPr>
            <a:endParaRPr lang="zh-CN" altLang="en-US" sz="1500"/>
          </a:p>
          <a:p>
            <a:pPr lvl="1">
              <a:buNone/>
            </a:pPr>
            <a:r>
              <a:rPr lang="zh-CN" altLang="en-US"/>
              <a:t>       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2069B-1FFB-4073-9F03-EFABA961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C9E652-EFDB-4DAF-B996-B2C281CC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43664"/>
              </p:ext>
            </p:extLst>
          </p:nvPr>
        </p:nvGraphicFramePr>
        <p:xfrm>
          <a:off x="1904998" y="2620313"/>
          <a:ext cx="8382001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7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Sname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‘Year of Birth:’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2019-Sage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LOWER(</a:t>
                      </a:r>
                      <a:r>
                        <a:rPr lang="en-US" altLang="zh-CN" sz="2200" dirty="0" err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Sdept</a:t>
                      </a:r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1999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2001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9ACCD7E-7129-47C2-A14E-7A6EEAD8F1AF}"/>
              </a:ext>
            </a:extLst>
          </p:cNvPr>
          <p:cNvSpPr txBox="1"/>
          <p:nvPr/>
        </p:nvSpPr>
        <p:spPr>
          <a:xfrm>
            <a:off x="1904998" y="526798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：例题中的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‘Year of Birth’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字面值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(literal value)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27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2B8DC-8C6D-4EC8-B916-1DAED5F0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4AD95-F126-4E97-8F6D-DFA06F07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/>
              <a:t>使用列</a:t>
            </a:r>
            <a:r>
              <a:rPr lang="zh-CN" altLang="en-US">
                <a:solidFill>
                  <a:srgbClr val="FF0000"/>
                </a:solidFill>
              </a:rPr>
              <a:t>别名</a:t>
            </a:r>
            <a:r>
              <a:rPr lang="zh-CN" altLang="en-US"/>
              <a:t>改变查询结果的列标题</a:t>
            </a:r>
            <a:r>
              <a:rPr lang="en-US" altLang="zh-CN"/>
              <a:t>:</a:t>
            </a:r>
          </a:p>
          <a:p>
            <a:pPr algn="just">
              <a:buNone/>
            </a:pPr>
            <a:endParaRPr lang="en-US" altLang="zh-CN" sz="100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>
                <a:solidFill>
                  <a:srgbClr val="0000CC"/>
                </a:solidFill>
              </a:rPr>
              <a:t>SELECT Sname </a:t>
            </a:r>
            <a:r>
              <a:rPr lang="en-US" altLang="zh-CN" sz="1800">
                <a:solidFill>
                  <a:srgbClr val="FF0000"/>
                </a:solidFill>
              </a:rPr>
              <a:t>NAME</a:t>
            </a:r>
            <a:r>
              <a:rPr lang="zh-CN" altLang="en-US" sz="1800">
                <a:solidFill>
                  <a:srgbClr val="0000CC"/>
                </a:solidFill>
              </a:rPr>
              <a:t>,</a:t>
            </a:r>
            <a:r>
              <a:rPr lang="en-US" altLang="zh-CN" sz="1800">
                <a:solidFill>
                  <a:srgbClr val="0000CC"/>
                </a:solidFill>
              </a:rPr>
              <a:t>‘Year of Birth:</a:t>
            </a:r>
            <a:r>
              <a:rPr lang="zh-CN" altLang="en-US" sz="1800">
                <a:solidFill>
                  <a:srgbClr val="0000CC"/>
                </a:solidFill>
              </a:rPr>
              <a:t>’</a:t>
            </a:r>
            <a:r>
              <a:rPr lang="en-US" altLang="zh-CN" sz="1800">
                <a:solidFill>
                  <a:srgbClr val="FF0000"/>
                </a:solidFill>
              </a:rPr>
              <a:t>BIRTH</a:t>
            </a:r>
            <a:r>
              <a:rPr lang="zh-CN" altLang="en-US" sz="1800">
                <a:solidFill>
                  <a:srgbClr val="0000CC"/>
                </a:solidFill>
              </a:rPr>
              <a:t>, </a:t>
            </a:r>
            <a:r>
              <a:rPr lang="en-US" altLang="zh-CN" sz="1800">
                <a:solidFill>
                  <a:srgbClr val="0000CC"/>
                </a:solidFill>
              </a:rPr>
              <a:t>2019-Sage </a:t>
            </a:r>
            <a:r>
              <a:rPr lang="en-US" altLang="zh-CN" sz="1800">
                <a:solidFill>
                  <a:srgbClr val="FF0000"/>
                </a:solidFill>
              </a:rPr>
              <a:t>BIRTHDAY</a:t>
            </a:r>
            <a:r>
              <a:rPr lang="zh-CN" altLang="en-US" sz="1800"/>
              <a:t>, </a:t>
            </a:r>
            <a:r>
              <a:rPr lang="en-US" altLang="zh-CN" sz="1800">
                <a:solidFill>
                  <a:srgbClr val="0000CC"/>
                </a:solidFill>
              </a:rPr>
              <a:t>LOWER</a:t>
            </a:r>
            <a:r>
              <a:rPr lang="zh-CN" altLang="en-US" sz="1800">
                <a:solidFill>
                  <a:srgbClr val="0000CC"/>
                </a:solidFill>
              </a:rPr>
              <a:t>(</a:t>
            </a:r>
            <a:r>
              <a:rPr lang="en-US" altLang="zh-CN" sz="1800">
                <a:solidFill>
                  <a:srgbClr val="0000CC"/>
                </a:solidFill>
              </a:rPr>
              <a:t>Sdept</a:t>
            </a:r>
            <a:r>
              <a:rPr lang="zh-CN" altLang="en-US" sz="1800">
                <a:solidFill>
                  <a:srgbClr val="0000CC"/>
                </a:solidFill>
              </a:rPr>
              <a:t>)</a:t>
            </a:r>
            <a:r>
              <a:rPr lang="en-US" altLang="zh-CN" sz="1800">
                <a:solidFill>
                  <a:srgbClr val="0000CC"/>
                </a:solidFill>
              </a:rPr>
              <a:t>  </a:t>
            </a:r>
            <a:r>
              <a:rPr lang="en-US" altLang="zh-CN" sz="1800">
                <a:solidFill>
                  <a:srgbClr val="FF0000"/>
                </a:solidFill>
              </a:rPr>
              <a:t>DEPARTMENT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>
                <a:solidFill>
                  <a:srgbClr val="0000CC"/>
                </a:solidFill>
              </a:rPr>
              <a:t>FROM Student</a:t>
            </a:r>
            <a:r>
              <a:rPr lang="zh-CN" altLang="en-US" sz="1800">
                <a:solidFill>
                  <a:srgbClr val="0000CC"/>
                </a:solidFill>
              </a:rPr>
              <a:t>;</a:t>
            </a:r>
            <a:endParaRPr lang="en-US" altLang="zh-CN" sz="1800">
              <a:solidFill>
                <a:srgbClr val="0000CC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675BA-C304-4208-BEBE-006266EE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E90488-1574-47A5-B34A-78CBEECA4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8124"/>
              </p:ext>
            </p:extLst>
          </p:nvPr>
        </p:nvGraphicFramePr>
        <p:xfrm>
          <a:off x="2362200" y="3208446"/>
          <a:ext cx="7467599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BIRTH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BIRTHDAY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DEPARTMENT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1994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1995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1996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1995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50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</a:t>
            </a:r>
            <a:r>
              <a:rPr lang="zh-CN" altLang="en-US" dirty="0"/>
              <a:t>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查询仅涉及一</a:t>
            </a:r>
            <a:r>
              <a:rPr lang="zh-CN" altLang="en-US" b="1">
                <a:solidFill>
                  <a:srgbClr val="FF0000"/>
                </a:solidFill>
              </a:rPr>
              <a:t>个表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1.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选择表中的若干列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2.</a:t>
            </a:r>
            <a:r>
              <a:rPr lang="zh-CN" altLang="en-US" b="1" dirty="0">
                <a:solidFill>
                  <a:srgbClr val="0000CC"/>
                </a:solidFill>
              </a:rPr>
              <a:t>选择表中的若干元组</a:t>
            </a:r>
          </a:p>
          <a:p>
            <a:pPr lvl="1" algn="just">
              <a:buNone/>
            </a:pP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3.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ORDER BY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子句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4.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聚集函数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5.GROUP </a:t>
            </a: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BY</a:t>
            </a: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子句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8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E2583-FE18-4544-9614-BDFDB75E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E2171-FC90-410D-9AEA-15FFD6EC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消除取值重复的行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如果没有指定</a:t>
            </a:r>
            <a:r>
              <a:rPr lang="en-US" altLang="zh-CN">
                <a:solidFill>
                  <a:srgbClr val="FF0000"/>
                </a:solidFill>
              </a:rPr>
              <a:t>DISTINCT</a:t>
            </a:r>
            <a:r>
              <a:rPr lang="zh-CN" altLang="en-US"/>
              <a:t>关键词，则缺省为</a:t>
            </a:r>
            <a:r>
              <a:rPr lang="en-US" altLang="zh-CN"/>
              <a:t>ALL </a:t>
            </a:r>
          </a:p>
          <a:p>
            <a:pPr lvl="1"/>
            <a:r>
              <a:rPr lang="zh-CN" altLang="en-US"/>
              <a:t>指定</a:t>
            </a:r>
            <a:r>
              <a:rPr lang="en-US" altLang="zh-CN">
                <a:solidFill>
                  <a:srgbClr val="FF0000"/>
                </a:solidFill>
              </a:rPr>
              <a:t>DISTINCT</a:t>
            </a:r>
            <a:r>
              <a:rPr lang="zh-CN" altLang="en-US"/>
              <a:t>关键词，去掉表中重复的行</a:t>
            </a:r>
            <a:endParaRPr lang="en-US" altLang="zh-CN"/>
          </a:p>
          <a:p>
            <a:pPr marL="357188" lvl="1" indent="0">
              <a:buNone/>
            </a:pPr>
            <a:r>
              <a:rPr lang="zh-CN" altLang="en-US" sz="1200"/>
              <a:t> 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  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3.21] </a:t>
            </a:r>
            <a:r>
              <a:rPr lang="zh-CN" altLang="en-US" sz="2400"/>
              <a:t>查询选修了课程的学生学号。</a:t>
            </a:r>
            <a:endParaRPr lang="en-US" altLang="zh-CN" sz="2400"/>
          </a:p>
          <a:p>
            <a:pPr marL="0" indent="0">
              <a:buNone/>
            </a:pPr>
            <a:endParaRPr lang="en-US" altLang="zh-CN" sz="1000"/>
          </a:p>
          <a:p>
            <a:pPr lvl="1" indent="-715963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</a:t>
            </a:r>
            <a:r>
              <a:rPr lang="en-US" altLang="zh-CN" sz="2200">
                <a:solidFill>
                  <a:srgbClr val="0000CC"/>
                </a:solidFill>
              </a:rPr>
              <a:t>SELECT Sno FROM SC</a:t>
            </a:r>
            <a:r>
              <a:rPr lang="zh-CN" altLang="en-US" sz="2200">
                <a:solidFill>
                  <a:srgbClr val="0000CC"/>
                </a:solidFill>
              </a:rPr>
              <a:t>; </a:t>
            </a:r>
            <a:r>
              <a:rPr lang="zh-CN" altLang="en-US" sz="2200"/>
              <a:t>等价于：</a:t>
            </a:r>
            <a:r>
              <a:rPr lang="en-US" altLang="zh-CN" sz="2200">
                <a:solidFill>
                  <a:srgbClr val="0000CC"/>
                </a:solidFill>
              </a:rPr>
              <a:t>SELECT </a:t>
            </a:r>
            <a:r>
              <a:rPr lang="en-US" altLang="zh-CN" sz="2200">
                <a:solidFill>
                  <a:srgbClr val="FF0000"/>
                </a:solidFill>
              </a:rPr>
              <a:t>ALL</a:t>
            </a:r>
            <a:r>
              <a:rPr lang="en-US" altLang="zh-CN" sz="2200">
                <a:solidFill>
                  <a:srgbClr val="0000CC"/>
                </a:solidFill>
              </a:rPr>
              <a:t> Sno FROM SC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  <a:endParaRPr lang="en-US" altLang="zh-CN" sz="800">
              <a:solidFill>
                <a:srgbClr val="0000CC"/>
              </a:solidFill>
            </a:endParaRPr>
          </a:p>
          <a:p>
            <a:pPr lvl="1" indent="-715963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</a:t>
            </a:r>
          </a:p>
          <a:p>
            <a:pPr lvl="1" indent="-715963">
              <a:lnSpc>
                <a:spcPct val="100000"/>
              </a:lnSpc>
              <a:buNone/>
            </a:pPr>
            <a:endParaRPr lang="en-US" altLang="zh-CN" sz="2200">
              <a:solidFill>
                <a:srgbClr val="0000CC"/>
              </a:solidFill>
            </a:endParaRPr>
          </a:p>
          <a:p>
            <a:pPr lvl="1" indent="-715963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</a:t>
            </a:r>
            <a:r>
              <a:rPr lang="en-US" altLang="zh-CN" sz="2200">
                <a:solidFill>
                  <a:srgbClr val="0000CC"/>
                </a:solidFill>
                <a:highlight>
                  <a:srgbClr val="FFFF00"/>
                </a:highlight>
              </a:rPr>
              <a:t>SELECT DISTINCT Sno FROM SC;</a:t>
            </a:r>
            <a:r>
              <a:rPr lang="en-US" altLang="zh-CN" sz="240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649FC-1D05-462C-ABB2-58F80D80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3271FD-93B4-4A2C-BC18-BCB54956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94222"/>
              </p:ext>
            </p:extLst>
          </p:nvPr>
        </p:nvGraphicFramePr>
        <p:xfrm>
          <a:off x="8991600" y="2514600"/>
          <a:ext cx="22098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0000CC"/>
                          </a:solidFill>
                        </a:rPr>
                        <a:t>Sno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42A89E9-F045-4501-8356-D9F10953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7995"/>
              </p:ext>
            </p:extLst>
          </p:nvPr>
        </p:nvGraphicFramePr>
        <p:xfrm>
          <a:off x="5791200" y="4236720"/>
          <a:ext cx="1950357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0000CC"/>
                          </a:solidFill>
                        </a:rPr>
                        <a:t>Sno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5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715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ED059160-2B64-4F2C-965B-9CB9735B8415}"/>
              </a:ext>
            </a:extLst>
          </p:cNvPr>
          <p:cNvSpPr/>
          <p:nvPr/>
        </p:nvSpPr>
        <p:spPr>
          <a:xfrm rot="10800000">
            <a:off x="7989902" y="4733321"/>
            <a:ext cx="85611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76A2F-2D9C-43D3-89B5-0A0E7B2C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01AF6-840E-4B84-9953-DA3552B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cs typeface="Times New Roman" pitchFamily="18" charset="0"/>
              </a:rPr>
              <a:t>注意：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DISTINCT</a:t>
            </a:r>
            <a:r>
              <a:rPr lang="zh-CN" altLang="en-US">
                <a:cs typeface="Times New Roman" pitchFamily="18" charset="0"/>
              </a:rPr>
              <a:t>短语的作用范围是</a:t>
            </a:r>
            <a:r>
              <a:rPr lang="zh-CN" altLang="en-US">
                <a:solidFill>
                  <a:srgbClr val="FF0000"/>
                </a:solidFill>
                <a:cs typeface="Times New Roman" pitchFamily="18" charset="0"/>
              </a:rPr>
              <a:t>所有</a:t>
            </a:r>
            <a:r>
              <a:rPr lang="zh-CN" altLang="en-US">
                <a:cs typeface="Times New Roman" pitchFamily="18" charset="0"/>
              </a:rPr>
              <a:t>目标列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2BC42B-2C88-499F-9E36-FDE72C78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153D14-5416-4C3A-AE71-7DDB540F7A1F}"/>
              </a:ext>
            </a:extLst>
          </p:cNvPr>
          <p:cNvSpPr/>
          <p:nvPr/>
        </p:nvSpPr>
        <p:spPr>
          <a:xfrm>
            <a:off x="1676400" y="2286000"/>
            <a:ext cx="7620000" cy="1308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58775" lvl="2">
              <a:lnSpc>
                <a:spcPct val="150000"/>
              </a:lnSpc>
              <a:buSzPct val="50000"/>
              <a:buNone/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SELECT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DISTINC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 Cno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DISTINCT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Grade</a:t>
            </a:r>
          </a:p>
          <a:p>
            <a:pPr marL="358775" lvl="2">
              <a:lnSpc>
                <a:spcPct val="150000"/>
              </a:lnSpc>
              <a:buSzPct val="50000"/>
              <a:buNone/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FROM SC;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E30830-CE18-4B87-8C82-10785872ADD5}"/>
              </a:ext>
            </a:extLst>
          </p:cNvPr>
          <p:cNvSpPr/>
          <p:nvPr/>
        </p:nvSpPr>
        <p:spPr>
          <a:xfrm>
            <a:off x="1676400" y="4218064"/>
            <a:ext cx="7620000" cy="1308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58775" lvl="2">
              <a:lnSpc>
                <a:spcPct val="150000"/>
              </a:lnSpc>
              <a:buSzPct val="50000"/>
              <a:buNone/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SELECT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DISTINCT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Cno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Grade</a:t>
            </a:r>
          </a:p>
          <a:p>
            <a:pPr marL="358775" lvl="2">
              <a:lnSpc>
                <a:spcPct val="150000"/>
              </a:lnSpc>
              <a:buSzPct val="50000"/>
              <a:buNone/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FROM SC;</a:t>
            </a:r>
          </a:p>
        </p:txBody>
      </p:sp>
      <p:sp>
        <p:nvSpPr>
          <p:cNvPr id="8" name="iconfont-1043-237262">
            <a:extLst>
              <a:ext uri="{FF2B5EF4-FFF2-40B4-BE49-F238E27FC236}">
                <a16:creationId xmlns:a16="http://schemas.microsoft.com/office/drawing/2014/main" id="{B292E6CB-097E-4B57-90B1-4CFF55C5F498}"/>
              </a:ext>
            </a:extLst>
          </p:cNvPr>
          <p:cNvSpPr/>
          <p:nvPr/>
        </p:nvSpPr>
        <p:spPr>
          <a:xfrm>
            <a:off x="9504589" y="4472120"/>
            <a:ext cx="918345" cy="766337"/>
          </a:xfrm>
          <a:custGeom>
            <a:avLst/>
            <a:gdLst>
              <a:gd name="T0" fmla="*/ 3444 w 11994"/>
              <a:gd name="T1" fmla="*/ 5261 h 12800"/>
              <a:gd name="T2" fmla="*/ 3023 w 11994"/>
              <a:gd name="T3" fmla="*/ 7015 h 12800"/>
              <a:gd name="T4" fmla="*/ 4983 w 11994"/>
              <a:gd name="T5" fmla="*/ 9583 h 12800"/>
              <a:gd name="T6" fmla="*/ 6113 w 11994"/>
              <a:gd name="T7" fmla="*/ 9956 h 12800"/>
              <a:gd name="T8" fmla="*/ 11994 w 11994"/>
              <a:gd name="T9" fmla="*/ 1709 h 12800"/>
              <a:gd name="T10" fmla="*/ 11591 w 11994"/>
              <a:gd name="T11" fmla="*/ 0 h 12800"/>
              <a:gd name="T12" fmla="*/ 5747 w 11994"/>
              <a:gd name="T13" fmla="*/ 8161 h 12800"/>
              <a:gd name="T14" fmla="*/ 3444 w 11994"/>
              <a:gd name="T15" fmla="*/ 5261 h 12800"/>
              <a:gd name="T16" fmla="*/ 11516 w 11994"/>
              <a:gd name="T17" fmla="*/ 6941 h 12800"/>
              <a:gd name="T18" fmla="*/ 5859 w 11994"/>
              <a:gd name="T19" fmla="*/ 12599 h 12800"/>
              <a:gd name="T20" fmla="*/ 201 w 11994"/>
              <a:gd name="T21" fmla="*/ 6941 h 12800"/>
              <a:gd name="T22" fmla="*/ 5858 w 11994"/>
              <a:gd name="T23" fmla="*/ 1284 h 12800"/>
              <a:gd name="T24" fmla="*/ 8873 w 11994"/>
              <a:gd name="T25" fmla="*/ 2157 h 12800"/>
              <a:gd name="T26" fmla="*/ 9006 w 11994"/>
              <a:gd name="T27" fmla="*/ 2004 h 12800"/>
              <a:gd name="T28" fmla="*/ 5858 w 11994"/>
              <a:gd name="T29" fmla="*/ 1083 h 12800"/>
              <a:gd name="T30" fmla="*/ 0 w 11994"/>
              <a:gd name="T31" fmla="*/ 6941 h 12800"/>
              <a:gd name="T32" fmla="*/ 5858 w 11994"/>
              <a:gd name="T33" fmla="*/ 12800 h 12800"/>
              <a:gd name="T34" fmla="*/ 11717 w 11994"/>
              <a:gd name="T35" fmla="*/ 6941 h 12800"/>
              <a:gd name="T36" fmla="*/ 10634 w 11994"/>
              <a:gd name="T37" fmla="*/ 3554 h 12800"/>
              <a:gd name="T38" fmla="*/ 10495 w 11994"/>
              <a:gd name="T39" fmla="*/ 3706 h 12800"/>
              <a:gd name="T40" fmla="*/ 11516 w 11994"/>
              <a:gd name="T41" fmla="*/ 6941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994" h="12800">
                <a:moveTo>
                  <a:pt x="3444" y="5261"/>
                </a:moveTo>
                <a:lnTo>
                  <a:pt x="3023" y="7015"/>
                </a:lnTo>
                <a:cubicBezTo>
                  <a:pt x="3023" y="7015"/>
                  <a:pt x="4576" y="8212"/>
                  <a:pt x="4983" y="9583"/>
                </a:cubicBezTo>
                <a:cubicBezTo>
                  <a:pt x="5305" y="10668"/>
                  <a:pt x="5749" y="10789"/>
                  <a:pt x="6113" y="9956"/>
                </a:cubicBezTo>
                <a:cubicBezTo>
                  <a:pt x="6640" y="8748"/>
                  <a:pt x="8738" y="4313"/>
                  <a:pt x="11994" y="1709"/>
                </a:cubicBezTo>
                <a:cubicBezTo>
                  <a:pt x="11864" y="807"/>
                  <a:pt x="11591" y="0"/>
                  <a:pt x="11591" y="0"/>
                </a:cubicBezTo>
                <a:cubicBezTo>
                  <a:pt x="11591" y="0"/>
                  <a:pt x="7559" y="3062"/>
                  <a:pt x="5747" y="8161"/>
                </a:cubicBezTo>
                <a:cubicBezTo>
                  <a:pt x="5407" y="7018"/>
                  <a:pt x="4406" y="6035"/>
                  <a:pt x="3444" y="5261"/>
                </a:cubicBezTo>
                <a:close/>
                <a:moveTo>
                  <a:pt x="11516" y="6941"/>
                </a:moveTo>
                <a:cubicBezTo>
                  <a:pt x="11516" y="10061"/>
                  <a:pt x="8978" y="12599"/>
                  <a:pt x="5859" y="12599"/>
                </a:cubicBezTo>
                <a:cubicBezTo>
                  <a:pt x="2739" y="12599"/>
                  <a:pt x="201" y="10061"/>
                  <a:pt x="201" y="6941"/>
                </a:cubicBezTo>
                <a:cubicBezTo>
                  <a:pt x="201" y="3822"/>
                  <a:pt x="2739" y="1284"/>
                  <a:pt x="5858" y="1284"/>
                </a:cubicBezTo>
                <a:cubicBezTo>
                  <a:pt x="6966" y="1284"/>
                  <a:pt x="8000" y="1605"/>
                  <a:pt x="8873" y="2157"/>
                </a:cubicBezTo>
                <a:cubicBezTo>
                  <a:pt x="8917" y="2105"/>
                  <a:pt x="8961" y="2054"/>
                  <a:pt x="9006" y="2004"/>
                </a:cubicBezTo>
                <a:cubicBezTo>
                  <a:pt x="8096" y="1422"/>
                  <a:pt x="7016" y="1083"/>
                  <a:pt x="5858" y="1083"/>
                </a:cubicBezTo>
                <a:cubicBezTo>
                  <a:pt x="2628" y="1083"/>
                  <a:pt x="0" y="3711"/>
                  <a:pt x="0" y="6941"/>
                </a:cubicBezTo>
                <a:cubicBezTo>
                  <a:pt x="0" y="10172"/>
                  <a:pt x="2628" y="12800"/>
                  <a:pt x="5858" y="12800"/>
                </a:cubicBezTo>
                <a:cubicBezTo>
                  <a:pt x="9089" y="12800"/>
                  <a:pt x="11717" y="10172"/>
                  <a:pt x="11717" y="6941"/>
                </a:cubicBezTo>
                <a:cubicBezTo>
                  <a:pt x="11717" y="5680"/>
                  <a:pt x="11315" y="4511"/>
                  <a:pt x="10634" y="3554"/>
                </a:cubicBezTo>
                <a:cubicBezTo>
                  <a:pt x="10588" y="3605"/>
                  <a:pt x="10541" y="3655"/>
                  <a:pt x="10495" y="3706"/>
                </a:cubicBezTo>
                <a:cubicBezTo>
                  <a:pt x="11138" y="4624"/>
                  <a:pt x="11516" y="5739"/>
                  <a:pt x="11516" y="694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iconfont-11899-5651358">
            <a:extLst>
              <a:ext uri="{FF2B5EF4-FFF2-40B4-BE49-F238E27FC236}">
                <a16:creationId xmlns:a16="http://schemas.microsoft.com/office/drawing/2014/main" id="{CDB32C77-BD82-4399-8DB2-9BCC7DA9941C}"/>
              </a:ext>
            </a:extLst>
          </p:cNvPr>
          <p:cNvSpPr/>
          <p:nvPr/>
        </p:nvSpPr>
        <p:spPr>
          <a:xfrm>
            <a:off x="9459370" y="2514600"/>
            <a:ext cx="918345" cy="908612"/>
          </a:xfrm>
          <a:custGeom>
            <a:avLst/>
            <a:gdLst>
              <a:gd name="T0" fmla="*/ 6034 w 10378"/>
              <a:gd name="T1" fmla="*/ 5117 h 10377"/>
              <a:gd name="T2" fmla="*/ 7180 w 10378"/>
              <a:gd name="T3" fmla="*/ 3970 h 10377"/>
              <a:gd name="T4" fmla="*/ 7180 w 10378"/>
              <a:gd name="T5" fmla="*/ 3052 h 10377"/>
              <a:gd name="T6" fmla="*/ 6263 w 10378"/>
              <a:gd name="T7" fmla="*/ 3052 h 10377"/>
              <a:gd name="T8" fmla="*/ 5117 w 10378"/>
              <a:gd name="T9" fmla="*/ 4198 h 10377"/>
              <a:gd name="T10" fmla="*/ 3970 w 10378"/>
              <a:gd name="T11" fmla="*/ 3052 h 10377"/>
              <a:gd name="T12" fmla="*/ 3053 w 10378"/>
              <a:gd name="T13" fmla="*/ 3052 h 10377"/>
              <a:gd name="T14" fmla="*/ 3053 w 10378"/>
              <a:gd name="T15" fmla="*/ 3969 h 10377"/>
              <a:gd name="T16" fmla="*/ 4199 w 10378"/>
              <a:gd name="T17" fmla="*/ 5117 h 10377"/>
              <a:gd name="T18" fmla="*/ 3053 w 10378"/>
              <a:gd name="T19" fmla="*/ 6263 h 10377"/>
              <a:gd name="T20" fmla="*/ 3053 w 10378"/>
              <a:gd name="T21" fmla="*/ 7181 h 10377"/>
              <a:gd name="T22" fmla="*/ 3970 w 10378"/>
              <a:gd name="T23" fmla="*/ 7181 h 10377"/>
              <a:gd name="T24" fmla="*/ 5118 w 10378"/>
              <a:gd name="T25" fmla="*/ 6034 h 10377"/>
              <a:gd name="T26" fmla="*/ 6264 w 10378"/>
              <a:gd name="T27" fmla="*/ 7181 h 10377"/>
              <a:gd name="T28" fmla="*/ 7182 w 10378"/>
              <a:gd name="T29" fmla="*/ 7181 h 10377"/>
              <a:gd name="T30" fmla="*/ 7182 w 10378"/>
              <a:gd name="T31" fmla="*/ 6263 h 10377"/>
              <a:gd name="T32" fmla="*/ 6034 w 10378"/>
              <a:gd name="T33" fmla="*/ 5117 h 10377"/>
              <a:gd name="T34" fmla="*/ 5189 w 10378"/>
              <a:gd name="T35" fmla="*/ 10377 h 10377"/>
              <a:gd name="T36" fmla="*/ 0 w 10378"/>
              <a:gd name="T37" fmla="*/ 5188 h 10377"/>
              <a:gd name="T38" fmla="*/ 5189 w 10378"/>
              <a:gd name="T39" fmla="*/ 0 h 10377"/>
              <a:gd name="T40" fmla="*/ 10378 w 10378"/>
              <a:gd name="T41" fmla="*/ 5188 h 10377"/>
              <a:gd name="T42" fmla="*/ 5189 w 10378"/>
              <a:gd name="T43" fmla="*/ 10377 h 10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78" h="10377">
                <a:moveTo>
                  <a:pt x="6034" y="5117"/>
                </a:moveTo>
                <a:lnTo>
                  <a:pt x="7180" y="3970"/>
                </a:lnTo>
                <a:cubicBezTo>
                  <a:pt x="7434" y="3716"/>
                  <a:pt x="7433" y="3306"/>
                  <a:pt x="7180" y="3052"/>
                </a:cubicBezTo>
                <a:cubicBezTo>
                  <a:pt x="6927" y="2798"/>
                  <a:pt x="6517" y="2798"/>
                  <a:pt x="6263" y="3052"/>
                </a:cubicBezTo>
                <a:lnTo>
                  <a:pt x="5117" y="4198"/>
                </a:lnTo>
                <a:lnTo>
                  <a:pt x="3970" y="3052"/>
                </a:lnTo>
                <a:cubicBezTo>
                  <a:pt x="3717" y="2798"/>
                  <a:pt x="3307" y="2798"/>
                  <a:pt x="3053" y="3052"/>
                </a:cubicBezTo>
                <a:cubicBezTo>
                  <a:pt x="2799" y="3306"/>
                  <a:pt x="2799" y="3716"/>
                  <a:pt x="3053" y="3969"/>
                </a:cubicBezTo>
                <a:lnTo>
                  <a:pt x="4199" y="5117"/>
                </a:lnTo>
                <a:lnTo>
                  <a:pt x="3053" y="6263"/>
                </a:lnTo>
                <a:cubicBezTo>
                  <a:pt x="2799" y="6517"/>
                  <a:pt x="2799" y="6927"/>
                  <a:pt x="3053" y="7181"/>
                </a:cubicBezTo>
                <a:cubicBezTo>
                  <a:pt x="3307" y="7434"/>
                  <a:pt x="3717" y="7434"/>
                  <a:pt x="3970" y="7181"/>
                </a:cubicBezTo>
                <a:lnTo>
                  <a:pt x="5118" y="6034"/>
                </a:lnTo>
                <a:lnTo>
                  <a:pt x="6264" y="7181"/>
                </a:lnTo>
                <a:cubicBezTo>
                  <a:pt x="6518" y="7434"/>
                  <a:pt x="6928" y="7434"/>
                  <a:pt x="7182" y="7181"/>
                </a:cubicBezTo>
                <a:cubicBezTo>
                  <a:pt x="7435" y="6927"/>
                  <a:pt x="7435" y="6517"/>
                  <a:pt x="7182" y="6263"/>
                </a:cubicBezTo>
                <a:lnTo>
                  <a:pt x="6034" y="5117"/>
                </a:lnTo>
                <a:close/>
                <a:moveTo>
                  <a:pt x="5189" y="10377"/>
                </a:moveTo>
                <a:cubicBezTo>
                  <a:pt x="2324" y="10377"/>
                  <a:pt x="0" y="8054"/>
                  <a:pt x="0" y="5188"/>
                </a:cubicBezTo>
                <a:cubicBezTo>
                  <a:pt x="0" y="2322"/>
                  <a:pt x="2324" y="0"/>
                  <a:pt x="5189" y="0"/>
                </a:cubicBezTo>
                <a:cubicBezTo>
                  <a:pt x="8054" y="0"/>
                  <a:pt x="10378" y="2322"/>
                  <a:pt x="10378" y="5188"/>
                </a:cubicBezTo>
                <a:cubicBezTo>
                  <a:pt x="10378" y="8054"/>
                  <a:pt x="8054" y="10377"/>
                  <a:pt x="5189" y="10377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2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049F-6F7C-4642-83E7-CF772684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B9785-80DB-428F-8EC4-688B618D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查询满足条件的元组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通过</a:t>
            </a:r>
            <a:r>
              <a:rPr lang="en-US" altLang="zh-CN">
                <a:solidFill>
                  <a:srgbClr val="FF0000"/>
                </a:solidFill>
              </a:rPr>
              <a:t>WHERE</a:t>
            </a:r>
            <a:r>
              <a:rPr lang="zh-CN" altLang="en-US">
                <a:solidFill>
                  <a:srgbClr val="FF0000"/>
                </a:solidFill>
              </a:rPr>
              <a:t>子句</a:t>
            </a:r>
            <a:r>
              <a:rPr lang="zh-CN" altLang="en-US"/>
              <a:t>实现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4F7511-C1DA-47DB-B6AD-EDB2E23E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31A7C8C9-3C1F-4096-8647-F5738CE88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354658"/>
              </p:ext>
            </p:extLst>
          </p:nvPr>
        </p:nvGraphicFramePr>
        <p:xfrm>
          <a:off x="1066800" y="2864024"/>
          <a:ext cx="9220200" cy="3030855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查询条件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谓  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&gt;=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&lt;=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!=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&lt;&gt;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!&gt;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!&lt;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NOT+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上述比较运算符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确定范围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BETWEEN AND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NOT BETWEEN AND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确定集合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NOT IN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字符匹配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LIKE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NOT LIKE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空    值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IS NULL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IS NOT NULL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多重条件（逻辑运算）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182">
            <a:extLst>
              <a:ext uri="{FF2B5EF4-FFF2-40B4-BE49-F238E27FC236}">
                <a16:creationId xmlns:a16="http://schemas.microsoft.com/office/drawing/2014/main" id="{B9497C46-C2E1-403F-A7FC-0560FEE39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382835"/>
            <a:ext cx="3174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常用的查询条件</a:t>
            </a:r>
          </a:p>
        </p:txBody>
      </p:sp>
    </p:spTree>
    <p:extLst>
      <p:ext uri="{BB962C8B-B14F-4D97-AF65-F5344CB8AC3E}">
        <p14:creationId xmlns:p14="http://schemas.microsoft.com/office/powerpoint/2010/main" val="215047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46F67-847B-40DF-A4B2-589C16D6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29749-630C-4907-801E-4ED716AD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500">
                <a:solidFill>
                  <a:srgbClr val="FF0000"/>
                </a:solidFill>
              </a:rPr>
              <a:t>比较大小</a:t>
            </a:r>
            <a:endParaRPr lang="en-US" altLang="zh-CN" sz="35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300"/>
          </a:p>
          <a:p>
            <a:pPr>
              <a:buNone/>
            </a:pPr>
            <a:r>
              <a:rPr lang="en-US" altLang="zh-CN" sz="3000">
                <a:solidFill>
                  <a:srgbClr val="C00000"/>
                </a:solidFill>
              </a:rPr>
              <a:t>	[</a:t>
            </a:r>
            <a:r>
              <a:rPr lang="zh-CN" altLang="en-US" sz="3000">
                <a:solidFill>
                  <a:srgbClr val="C00000"/>
                </a:solidFill>
              </a:rPr>
              <a:t>例</a:t>
            </a:r>
            <a:r>
              <a:rPr lang="en-US" altLang="zh-CN" sz="3000">
                <a:solidFill>
                  <a:srgbClr val="C00000"/>
                </a:solidFill>
              </a:rPr>
              <a:t>3.22]</a:t>
            </a:r>
            <a:r>
              <a:rPr lang="zh-CN" altLang="en-US" sz="3000">
                <a:solidFill>
                  <a:srgbClr val="C00000"/>
                </a:solidFill>
              </a:rPr>
              <a:t> </a:t>
            </a:r>
            <a:r>
              <a:rPr lang="zh-CN" altLang="en-US" sz="3000"/>
              <a:t>查询计算机科学系全体学生的名单。</a:t>
            </a:r>
          </a:p>
          <a:p>
            <a:pPr marL="265113" lvl="1" indent="-265113">
              <a:lnSpc>
                <a:spcPct val="120000"/>
              </a:lnSpc>
              <a:buClr>
                <a:srgbClr val="990033"/>
              </a:buClr>
              <a:buSzPct val="80000"/>
              <a:buNone/>
            </a:pPr>
            <a:r>
              <a:rPr lang="zh-CN" altLang="en-US"/>
              <a:t>                         </a:t>
            </a:r>
            <a:r>
              <a:rPr lang="en-US" altLang="zh-CN" sz="2600">
                <a:solidFill>
                  <a:srgbClr val="0000FF"/>
                </a:solidFill>
              </a:rPr>
              <a:t>SELECT  Sname</a:t>
            </a:r>
          </a:p>
          <a:p>
            <a:pPr marL="265113" lvl="1" indent="-265113">
              <a:lnSpc>
                <a:spcPct val="120000"/>
              </a:lnSpc>
              <a:buClr>
                <a:srgbClr val="990033"/>
              </a:buClr>
              <a:buSzPct val="80000"/>
              <a:buNone/>
            </a:pPr>
            <a:r>
              <a:rPr lang="en-US" altLang="zh-CN" sz="2600">
                <a:solidFill>
                  <a:srgbClr val="0000FF"/>
                </a:solidFill>
              </a:rPr>
              <a:t>                        FROM    Student</a:t>
            </a:r>
          </a:p>
          <a:p>
            <a:pPr marL="265113" lvl="1" indent="-265113">
              <a:lnSpc>
                <a:spcPct val="120000"/>
              </a:lnSpc>
              <a:buClr>
                <a:srgbClr val="990033"/>
              </a:buClr>
              <a:buSzPct val="80000"/>
              <a:buNone/>
            </a:pPr>
            <a:r>
              <a:rPr lang="en-US" altLang="zh-CN" sz="2600">
                <a:solidFill>
                  <a:srgbClr val="0000FF"/>
                </a:solidFill>
              </a:rPr>
              <a:t>                        WHERE   Sdept=‘CS’</a:t>
            </a:r>
            <a:r>
              <a:rPr lang="zh-CN" altLang="en-US" sz="2600">
                <a:solidFill>
                  <a:srgbClr val="0000FF"/>
                </a:solidFill>
              </a:rPr>
              <a:t>; </a:t>
            </a:r>
            <a:endParaRPr lang="en-US" altLang="zh-CN" sz="2600">
              <a:solidFill>
                <a:srgbClr val="0000FF"/>
              </a:solidFill>
            </a:endParaRPr>
          </a:p>
          <a:p>
            <a:pPr marL="265113" lvl="1" indent="-265113">
              <a:buClr>
                <a:srgbClr val="990033"/>
              </a:buClr>
              <a:buSzPct val="80000"/>
              <a:buNone/>
            </a:pPr>
            <a:endParaRPr lang="zh-CN" altLang="en-US" sz="110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3000">
                <a:solidFill>
                  <a:srgbClr val="C00000"/>
                </a:solidFill>
              </a:rPr>
              <a:t>	[</a:t>
            </a:r>
            <a:r>
              <a:rPr lang="zh-CN" altLang="en-US" sz="3000">
                <a:solidFill>
                  <a:srgbClr val="C00000"/>
                </a:solidFill>
              </a:rPr>
              <a:t>例</a:t>
            </a:r>
            <a:r>
              <a:rPr lang="en-US" altLang="zh-CN" sz="3000">
                <a:solidFill>
                  <a:srgbClr val="C00000"/>
                </a:solidFill>
              </a:rPr>
              <a:t>3.23] </a:t>
            </a:r>
            <a:r>
              <a:rPr lang="zh-CN" altLang="en-US" sz="3000"/>
              <a:t>查询所有年龄在</a:t>
            </a:r>
            <a:r>
              <a:rPr lang="en-US" altLang="zh-CN" sz="3000"/>
              <a:t>20</a:t>
            </a:r>
            <a:r>
              <a:rPr lang="zh-CN" altLang="en-US" sz="3000"/>
              <a:t>岁以下的学生姓名及其年龄。</a:t>
            </a:r>
          </a:p>
          <a:p>
            <a:pPr marL="265113" lvl="1" indent="-265113">
              <a:lnSpc>
                <a:spcPct val="120000"/>
              </a:lnSpc>
              <a:buClr>
                <a:srgbClr val="990033"/>
              </a:buClr>
              <a:buSzPct val="80000"/>
              <a:buNone/>
            </a:pPr>
            <a:r>
              <a:rPr lang="zh-CN" altLang="en-US" sz="2600"/>
              <a:t>                       </a:t>
            </a:r>
            <a:r>
              <a:rPr lang="en-US" altLang="zh-CN" sz="2600">
                <a:solidFill>
                  <a:srgbClr val="0000FF"/>
                </a:solidFill>
              </a:rPr>
              <a:t>SELECT  Sname</a:t>
            </a:r>
            <a:r>
              <a:rPr lang="zh-CN" altLang="en-US" sz="2600">
                <a:solidFill>
                  <a:srgbClr val="0000FF"/>
                </a:solidFill>
              </a:rPr>
              <a:t>,</a:t>
            </a:r>
            <a:r>
              <a:rPr lang="en-US" altLang="zh-CN" sz="2600">
                <a:solidFill>
                  <a:srgbClr val="0000FF"/>
                </a:solidFill>
              </a:rPr>
              <a:t>Sage </a:t>
            </a:r>
          </a:p>
          <a:p>
            <a:pPr marL="265113" lvl="1" indent="-265113">
              <a:lnSpc>
                <a:spcPct val="120000"/>
              </a:lnSpc>
              <a:buClr>
                <a:srgbClr val="990033"/>
              </a:buClr>
              <a:buSzPct val="80000"/>
              <a:buNone/>
            </a:pPr>
            <a:r>
              <a:rPr lang="en-US" altLang="zh-CN" sz="2600">
                <a:solidFill>
                  <a:srgbClr val="0000FF"/>
                </a:solidFill>
              </a:rPr>
              <a:t>                       FROM    Student    </a:t>
            </a:r>
          </a:p>
          <a:p>
            <a:pPr marL="265113" lvl="1" indent="-265113">
              <a:lnSpc>
                <a:spcPct val="120000"/>
              </a:lnSpc>
              <a:buClr>
                <a:srgbClr val="990033"/>
              </a:buClr>
              <a:buSzPct val="80000"/>
              <a:buNone/>
            </a:pPr>
            <a:r>
              <a:rPr lang="en-US" altLang="zh-CN" sz="2600">
                <a:solidFill>
                  <a:srgbClr val="0000FF"/>
                </a:solidFill>
              </a:rPr>
              <a:t>                       WHERE  Sage &lt; 20</a:t>
            </a:r>
            <a:r>
              <a:rPr lang="zh-CN" altLang="en-US" sz="2600">
                <a:solidFill>
                  <a:srgbClr val="0000FF"/>
                </a:solidFill>
              </a:rPr>
              <a:t>;</a:t>
            </a:r>
            <a:endParaRPr lang="en-US" altLang="zh-CN" sz="2600">
              <a:solidFill>
                <a:srgbClr val="0000FF"/>
              </a:solidFill>
            </a:endParaRPr>
          </a:p>
          <a:p>
            <a:pPr marL="265113" lvl="1" indent="-265113">
              <a:buClr>
                <a:srgbClr val="990033"/>
              </a:buClr>
              <a:buSzPct val="80000"/>
              <a:buNone/>
            </a:pPr>
            <a:endParaRPr lang="zh-CN" altLang="en-US" sz="120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3000">
                <a:solidFill>
                  <a:srgbClr val="C00000"/>
                </a:solidFill>
              </a:rPr>
              <a:t>	[</a:t>
            </a:r>
            <a:r>
              <a:rPr lang="zh-CN" altLang="en-US" sz="3000">
                <a:solidFill>
                  <a:srgbClr val="C00000"/>
                </a:solidFill>
              </a:rPr>
              <a:t>例</a:t>
            </a:r>
            <a:r>
              <a:rPr lang="en-US" altLang="zh-CN" sz="3000">
                <a:solidFill>
                  <a:srgbClr val="C00000"/>
                </a:solidFill>
              </a:rPr>
              <a:t>3.24] </a:t>
            </a:r>
            <a:r>
              <a:rPr lang="zh-CN" altLang="en-US" sz="3000"/>
              <a:t>查询考试成绩有不及格的学生的学号。</a:t>
            </a:r>
          </a:p>
          <a:p>
            <a:pPr marL="265113" lvl="1" indent="-265113">
              <a:lnSpc>
                <a:spcPct val="120000"/>
              </a:lnSpc>
              <a:buClr>
                <a:srgbClr val="990033"/>
              </a:buClr>
              <a:buSzPct val="80000"/>
              <a:buNone/>
            </a:pPr>
            <a:r>
              <a:rPr lang="en-US" altLang="zh-CN" sz="2600">
                <a:solidFill>
                  <a:srgbClr val="0000FF"/>
                </a:solidFill>
              </a:rPr>
              <a:t>                      SELECT  DISTINCT Sno</a:t>
            </a:r>
          </a:p>
          <a:p>
            <a:pPr marL="265113" lvl="1" indent="-265113">
              <a:lnSpc>
                <a:spcPct val="120000"/>
              </a:lnSpc>
              <a:buClr>
                <a:srgbClr val="990033"/>
              </a:buClr>
              <a:buSzPct val="80000"/>
              <a:buNone/>
            </a:pPr>
            <a:r>
              <a:rPr lang="en-US" altLang="zh-CN" sz="2600">
                <a:solidFill>
                  <a:srgbClr val="0000FF"/>
                </a:solidFill>
              </a:rPr>
              <a:t>                      FROM    SC</a:t>
            </a:r>
          </a:p>
          <a:p>
            <a:pPr marL="265113" lvl="1" indent="-265113">
              <a:lnSpc>
                <a:spcPct val="120000"/>
              </a:lnSpc>
              <a:buClr>
                <a:srgbClr val="990033"/>
              </a:buClr>
              <a:buSzPct val="80000"/>
              <a:buNone/>
            </a:pPr>
            <a:r>
              <a:rPr lang="en-US" altLang="zh-CN" sz="2600">
                <a:solidFill>
                  <a:srgbClr val="0000FF"/>
                </a:solidFill>
              </a:rPr>
              <a:t>                      WHERE  Grade&lt;60</a:t>
            </a:r>
            <a:r>
              <a:rPr lang="zh-CN" altLang="en-US" sz="2600">
                <a:solidFill>
                  <a:srgbClr val="0000FF"/>
                </a:solidFill>
              </a:rPr>
              <a:t>;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3626E-8817-481C-964B-9955F342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45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A2A45-3654-4800-99D8-953DEF77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06519-FE3C-46DA-BA5A-03C344B1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确定范围：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BETWEEN …  AND  … </a:t>
            </a:r>
            <a:r>
              <a:rPr lang="zh-CN" altLang="en-US" sz="2800">
                <a:solidFill>
                  <a:srgbClr val="0000CC"/>
                </a:solidFill>
              </a:rPr>
              <a:t>， </a:t>
            </a:r>
            <a:r>
              <a:rPr lang="en-US" altLang="zh-CN" sz="2800">
                <a:solidFill>
                  <a:srgbClr val="FF0000"/>
                </a:solidFill>
              </a:rPr>
              <a:t>NOT BETWEEN  …  AND  …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050">
                <a:solidFill>
                  <a:srgbClr val="C00000"/>
                </a:solidFill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 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3.25] </a:t>
            </a:r>
            <a:r>
              <a:rPr lang="zh-CN" altLang="en-US" sz="2400">
                <a:cs typeface="Times New Roman" panose="02020603050405020304" pitchFamily="18" charset="0"/>
              </a:rPr>
              <a:t>查询年龄在</a:t>
            </a:r>
            <a:r>
              <a:rPr lang="en-US" altLang="zh-CN" sz="2400">
                <a:cs typeface="Times New Roman" panose="02020603050405020304" pitchFamily="18" charset="0"/>
              </a:rPr>
              <a:t>20~23</a:t>
            </a:r>
            <a:r>
              <a:rPr lang="zh-CN" altLang="en-US" sz="2400">
                <a:cs typeface="Times New Roman" panose="02020603050405020304" pitchFamily="18" charset="0"/>
              </a:rPr>
              <a:t>岁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zh-CN" altLang="en-US" sz="2400">
                <a:cs typeface="Times New Roman" panose="02020603050405020304" pitchFamily="18" charset="0"/>
              </a:rPr>
              <a:t>包括</a:t>
            </a:r>
            <a:r>
              <a:rPr lang="en-US" altLang="zh-CN" sz="2400">
                <a:cs typeface="Times New Roman" panose="02020603050405020304" pitchFamily="18" charset="0"/>
              </a:rPr>
              <a:t>20</a:t>
            </a:r>
            <a:r>
              <a:rPr lang="zh-CN" altLang="en-US" sz="2400">
                <a:cs typeface="Times New Roman" panose="02020603050405020304" pitchFamily="18" charset="0"/>
              </a:rPr>
              <a:t>岁和</a:t>
            </a:r>
            <a:r>
              <a:rPr lang="en-US" altLang="zh-CN" sz="2400">
                <a:cs typeface="Times New Roman" panose="02020603050405020304" pitchFamily="18" charset="0"/>
              </a:rPr>
              <a:t>23</a:t>
            </a:r>
            <a:r>
              <a:rPr lang="zh-CN" altLang="en-US" sz="2400">
                <a:cs typeface="Times New Roman" panose="02020603050405020304" pitchFamily="18" charset="0"/>
              </a:rPr>
              <a:t>岁</a:t>
            </a:r>
            <a:r>
              <a:rPr lang="en-US" altLang="zh-CN" sz="2400">
                <a:cs typeface="Times New Roman" panose="02020603050405020304" pitchFamily="18" charset="0"/>
              </a:rPr>
              <a:t>)</a:t>
            </a:r>
            <a:r>
              <a:rPr lang="zh-CN" altLang="en-US" sz="2400">
                <a:cs typeface="Times New Roman" panose="02020603050405020304" pitchFamily="18" charset="0"/>
              </a:rPr>
              <a:t>之间的学生的姓名、系别和年龄。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                   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SELECT  Sname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Sage</a:t>
            </a:r>
          </a:p>
          <a:p>
            <a:pPr lvl="2" algn="just">
              <a:lnSpc>
                <a:spcPct val="9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                FROM   Student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                WHERE  Sage </a:t>
            </a:r>
            <a:r>
              <a:rPr lang="en-US" altLang="zh-CN" sz="2200">
                <a:solidFill>
                  <a:srgbClr val="FF0000"/>
                </a:solidFill>
                <a:cs typeface="Times New Roman" panose="02020603050405020304" pitchFamily="18" charset="0"/>
              </a:rPr>
              <a:t>BETWEEN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 20 </a:t>
            </a:r>
            <a:r>
              <a:rPr lang="en-US" altLang="zh-CN" sz="2200">
                <a:solidFill>
                  <a:srgbClr val="FF0000"/>
                </a:solidFill>
                <a:cs typeface="Times New Roman" panose="02020603050405020304" pitchFamily="18" charset="0"/>
              </a:rPr>
              <a:t>AND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 23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; </a:t>
            </a:r>
          </a:p>
          <a:p>
            <a:pPr lvl="2">
              <a:lnSpc>
                <a:spcPct val="90000"/>
              </a:lnSpc>
              <a:buNone/>
            </a:pPr>
            <a:endParaRPr lang="zh-CN" altLang="en-US" sz="1200" b="1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 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3.26] </a:t>
            </a:r>
            <a:r>
              <a:rPr lang="zh-CN" altLang="en-US" sz="2400">
                <a:cs typeface="Times New Roman" panose="02020603050405020304" pitchFamily="18" charset="0"/>
              </a:rPr>
              <a:t>查询年龄不在</a:t>
            </a:r>
            <a:r>
              <a:rPr lang="en-US" altLang="zh-CN" sz="2400">
                <a:cs typeface="Times New Roman" panose="02020603050405020304" pitchFamily="18" charset="0"/>
              </a:rPr>
              <a:t>20~23</a:t>
            </a:r>
            <a:r>
              <a:rPr lang="zh-CN" altLang="en-US" sz="2400">
                <a:cs typeface="Times New Roman" panose="02020603050405020304" pitchFamily="18" charset="0"/>
              </a:rPr>
              <a:t>岁之间的学生姓名、系别和年龄。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200">
                <a:cs typeface="Times New Roman" panose="02020603050405020304" pitchFamily="18" charset="0"/>
              </a:rPr>
              <a:t>	                    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SELECT  Sname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Sdept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Sage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	                     FROM    Student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	                     WHERE  Sage </a:t>
            </a:r>
            <a:r>
              <a:rPr lang="en-US" altLang="zh-CN" sz="2200">
                <a:solidFill>
                  <a:srgbClr val="FF0000"/>
                </a:solidFill>
                <a:cs typeface="Times New Roman" panose="02020603050405020304" pitchFamily="18" charset="0"/>
              </a:rPr>
              <a:t>NOT BETWEEN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20 </a:t>
            </a:r>
            <a:r>
              <a:rPr lang="en-US" altLang="zh-CN" sz="2200">
                <a:solidFill>
                  <a:srgbClr val="FF0000"/>
                </a:solidFill>
                <a:cs typeface="Times New Roman" panose="02020603050405020304" pitchFamily="18" charset="0"/>
              </a:rPr>
              <a:t>AND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 23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55F5E-9ADA-48E4-844D-4B7EFA55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8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A2A45-3654-4800-99D8-953DEF77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06519-FE3C-46DA-BA5A-03C344B1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确定集合：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IN &lt;</a:t>
            </a:r>
            <a:r>
              <a:rPr lang="zh-CN" altLang="en-US" sz="2800">
                <a:solidFill>
                  <a:srgbClr val="0000CC"/>
                </a:solidFill>
              </a:rPr>
              <a:t>值表</a:t>
            </a:r>
            <a:r>
              <a:rPr lang="en-US" altLang="zh-CN" sz="2800">
                <a:solidFill>
                  <a:srgbClr val="0000CC"/>
                </a:solidFill>
              </a:rPr>
              <a:t>&gt;</a:t>
            </a:r>
            <a:r>
              <a:rPr lang="zh-CN" altLang="en-US" sz="2800">
                <a:solidFill>
                  <a:srgbClr val="0000CC"/>
                </a:solidFill>
              </a:rPr>
              <a:t>， </a:t>
            </a:r>
            <a:r>
              <a:rPr lang="en-US" altLang="zh-CN" sz="2800">
                <a:solidFill>
                  <a:srgbClr val="FF0000"/>
                </a:solidFill>
              </a:rPr>
              <a:t>NOT IN &lt;</a:t>
            </a:r>
            <a:r>
              <a:rPr lang="zh-CN" altLang="en-US" sz="2800">
                <a:solidFill>
                  <a:srgbClr val="FF0000"/>
                </a:solidFill>
              </a:rPr>
              <a:t>值表</a:t>
            </a:r>
            <a:r>
              <a:rPr lang="en-US" altLang="zh-CN" sz="2800">
                <a:solidFill>
                  <a:srgbClr val="FF0000"/>
                </a:solidFill>
              </a:rPr>
              <a:t>&gt;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altLang="zh-CN" sz="105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 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3.27] </a:t>
            </a:r>
            <a:r>
              <a:rPr lang="zh-CN" altLang="en-US" sz="2400">
                <a:cs typeface="Times New Roman" panose="02020603050405020304" pitchFamily="18" charset="0"/>
              </a:rPr>
              <a:t>查询计算机科学系</a:t>
            </a:r>
            <a:r>
              <a:rPr lang="en-US" altLang="zh-CN" sz="2400">
                <a:cs typeface="Times New Roman" panose="02020603050405020304" pitchFamily="18" charset="0"/>
              </a:rPr>
              <a:t>(CS)</a:t>
            </a:r>
            <a:r>
              <a:rPr lang="zh-CN" altLang="en-US" sz="2400">
                <a:cs typeface="Times New Roman" panose="02020603050405020304" pitchFamily="18" charset="0"/>
              </a:rPr>
              <a:t>、数学系</a:t>
            </a:r>
            <a:r>
              <a:rPr lang="en-US" altLang="zh-CN" sz="2400">
                <a:cs typeface="Times New Roman" panose="02020603050405020304" pitchFamily="18" charset="0"/>
              </a:rPr>
              <a:t>(MA)</a:t>
            </a:r>
            <a:r>
              <a:rPr lang="zh-CN" altLang="en-US" sz="2400">
                <a:cs typeface="Times New Roman" panose="02020603050405020304" pitchFamily="18" charset="0"/>
              </a:rPr>
              <a:t>和信息系</a:t>
            </a:r>
            <a:r>
              <a:rPr lang="en-US" altLang="zh-CN" sz="2400">
                <a:cs typeface="Times New Roman" panose="02020603050405020304" pitchFamily="18" charset="0"/>
              </a:rPr>
              <a:t>(IS)</a:t>
            </a:r>
            <a:r>
              <a:rPr lang="zh-CN" altLang="en-US" sz="2400">
                <a:cs typeface="Times New Roman" panose="02020603050405020304" pitchFamily="18" charset="0"/>
              </a:rPr>
              <a:t>学生的姓名和性别。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sz="2600">
                <a:cs typeface="Times New Roman" panose="02020603050405020304" pitchFamily="18" charset="0"/>
              </a:rPr>
              <a:t>	          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SELECT Sname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Ssex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	             FROM  Student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	             WHERE Sdept </a:t>
            </a:r>
            <a:r>
              <a:rPr lang="en-US" altLang="zh-CN" sz="2200">
                <a:solidFill>
                  <a:srgbClr val="FF0000"/>
                </a:solidFill>
                <a:cs typeface="Times New Roman" panose="02020603050405020304" pitchFamily="18" charset="0"/>
              </a:rPr>
              <a:t>IN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'CS','MA’,'IS’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0000"/>
              </a:lnSpc>
              <a:buNone/>
            </a:pPr>
            <a:endParaRPr lang="en-US" altLang="zh-CN" sz="105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  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3.28]</a:t>
            </a:r>
            <a:r>
              <a:rPr lang="zh-CN" altLang="en-US" sz="2400">
                <a:cs typeface="Times New Roman" panose="02020603050405020304" pitchFamily="18" charset="0"/>
              </a:rPr>
              <a:t>查询既不是计算机科学系、数学系，也不是信息系的学生的姓名和性别。</a:t>
            </a:r>
          </a:p>
          <a:p>
            <a:pPr lvl="1" algn="just">
              <a:lnSpc>
                <a:spcPct val="100000"/>
              </a:lnSpc>
              <a:buNone/>
            </a:pPr>
            <a:r>
              <a:rPr lang="zh-CN" altLang="en-US" sz="2600">
                <a:cs typeface="Times New Roman" panose="02020603050405020304" pitchFamily="18" charset="0"/>
              </a:rPr>
              <a:t>	</a:t>
            </a:r>
            <a:r>
              <a:rPr lang="zh-CN" altLang="en-US" sz="2200">
                <a:cs typeface="Times New Roman" panose="02020603050405020304" pitchFamily="18" charset="0"/>
              </a:rPr>
              <a:t>            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SELECT Sname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Ssex</a:t>
            </a:r>
          </a:p>
          <a:p>
            <a:pPr lvl="1" algn="just">
              <a:lnSpc>
                <a:spcPct val="100000"/>
              </a:lnSpc>
              <a:buNone/>
            </a:pP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FROM  Student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	  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               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WHERE Sdept </a:t>
            </a:r>
            <a:r>
              <a:rPr lang="en-US" altLang="zh-CN" sz="2200">
                <a:solidFill>
                  <a:srgbClr val="FF0000"/>
                </a:solidFill>
                <a:cs typeface="Times New Roman" panose="02020603050405020304" pitchFamily="18" charset="0"/>
              </a:rPr>
              <a:t>NOT IN 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'IS','MA’,'CS' 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  <a:endParaRPr lang="zh-CN" altLang="en-US" sz="220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55F5E-9ADA-48E4-844D-4B7EFA55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7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9E83E-EB9E-4AD1-880C-6C43EF8C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1A968-B941-420B-828A-CEB43D87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字符匹配：</a:t>
            </a:r>
            <a:endParaRPr lang="en-US" altLang="zh-CN" sz="120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[NOT] LIKE ‘&lt;</a:t>
            </a:r>
            <a:r>
              <a:rPr lang="zh-CN" altLang="en-US" sz="2800">
                <a:solidFill>
                  <a:srgbClr val="0000CC"/>
                </a:solidFill>
              </a:rPr>
              <a:t>匹配串</a:t>
            </a:r>
            <a:r>
              <a:rPr lang="en-US" altLang="zh-CN" sz="2800">
                <a:solidFill>
                  <a:srgbClr val="0000CC"/>
                </a:solidFill>
              </a:rPr>
              <a:t>&gt;’[ESCAPE‘ &lt;</a:t>
            </a:r>
            <a:r>
              <a:rPr lang="zh-CN" altLang="en-US" sz="2800">
                <a:solidFill>
                  <a:srgbClr val="0000CC"/>
                </a:solidFill>
              </a:rPr>
              <a:t>换码字符</a:t>
            </a:r>
            <a:r>
              <a:rPr lang="en-US" altLang="zh-CN" sz="2800">
                <a:solidFill>
                  <a:srgbClr val="0000CC"/>
                </a:solidFill>
              </a:rPr>
              <a:t>&gt;’]</a:t>
            </a:r>
          </a:p>
          <a:p>
            <a:pPr marL="357188" lvl="1" indent="0">
              <a:lnSpc>
                <a:spcPct val="120000"/>
              </a:lnSpc>
              <a:buNone/>
            </a:pPr>
            <a:endParaRPr lang="en-US" altLang="zh-CN" sz="900"/>
          </a:p>
          <a:p>
            <a:pPr lvl="1">
              <a:lnSpc>
                <a:spcPct val="120000"/>
              </a:lnSpc>
            </a:pPr>
            <a:r>
              <a:rPr lang="en-US" altLang="zh-CN"/>
              <a:t>&lt;</a:t>
            </a:r>
            <a:r>
              <a:rPr lang="zh-CN" altLang="en-US"/>
              <a:t>匹配串</a:t>
            </a:r>
            <a:r>
              <a:rPr lang="en-US" altLang="zh-CN"/>
              <a:t>&gt;</a:t>
            </a:r>
            <a:r>
              <a:rPr lang="zh-CN" altLang="en-US">
                <a:cs typeface="Times New Roman" panose="02020603050405020304" pitchFamily="18" charset="0"/>
              </a:rPr>
              <a:t>可以是一个完整的字符串，也可以含有通配符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%</a:t>
            </a:r>
            <a:r>
              <a:rPr lang="zh-CN" altLang="en-US">
                <a:cs typeface="Times New Roman" panose="02020603050405020304" pitchFamily="18" charset="0"/>
              </a:rPr>
              <a:t>和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_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% (</a:t>
            </a:r>
            <a:r>
              <a:rPr lang="zh-CN" altLang="en-US"/>
              <a:t>百分号</a:t>
            </a:r>
            <a:r>
              <a:rPr lang="en-US" altLang="zh-CN"/>
              <a:t>)</a:t>
            </a:r>
            <a:r>
              <a:rPr lang="zh-CN" altLang="en-US"/>
              <a:t>代表</a:t>
            </a:r>
            <a:r>
              <a:rPr lang="zh-CN" altLang="en-US">
                <a:solidFill>
                  <a:srgbClr val="FF0000"/>
                </a:solidFill>
              </a:rPr>
              <a:t>任意长度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长度可以为</a:t>
            </a:r>
            <a:r>
              <a:rPr lang="en-US" altLang="zh-CN">
                <a:solidFill>
                  <a:srgbClr val="FF0000"/>
                </a:solidFill>
              </a:rPr>
              <a:t>0)</a:t>
            </a:r>
            <a:r>
              <a:rPr lang="zh-CN" altLang="en-US"/>
              <a:t>的字符串。</a:t>
            </a:r>
            <a:endParaRPr lang="en-US" altLang="zh-CN"/>
          </a:p>
          <a:p>
            <a:pPr marL="357188" lvl="1" indent="0">
              <a:lnSpc>
                <a:spcPct val="120000"/>
              </a:lnSpc>
              <a:buNone/>
            </a:pPr>
            <a:r>
              <a:rPr lang="zh-CN" altLang="en-US"/>
              <a:t>        例如，</a:t>
            </a:r>
            <a:r>
              <a:rPr lang="en-US" altLang="zh-CN"/>
              <a:t>a</a:t>
            </a:r>
            <a:r>
              <a:rPr lang="en-US" altLang="zh-CN">
                <a:solidFill>
                  <a:srgbClr val="FF0000"/>
                </a:solidFill>
              </a:rPr>
              <a:t>%</a:t>
            </a:r>
            <a:r>
              <a:rPr lang="en-US" altLang="zh-CN"/>
              <a:t>b</a:t>
            </a:r>
            <a:r>
              <a:rPr lang="zh-CN" altLang="en-US"/>
              <a:t>表示以</a:t>
            </a:r>
            <a:r>
              <a:rPr lang="en-US" altLang="zh-CN"/>
              <a:t>a</a:t>
            </a:r>
            <a:r>
              <a:rPr lang="zh-CN" altLang="en-US"/>
              <a:t>开头，以</a:t>
            </a:r>
            <a:r>
              <a:rPr lang="en-US" altLang="zh-CN"/>
              <a:t>b</a:t>
            </a:r>
            <a:r>
              <a:rPr lang="zh-CN" altLang="en-US"/>
              <a:t>结尾的任意长度的字符串。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_ </a:t>
            </a:r>
            <a:r>
              <a:rPr lang="en-US" altLang="zh-CN"/>
              <a:t>(</a:t>
            </a:r>
            <a:r>
              <a:rPr lang="zh-CN" altLang="en-US"/>
              <a:t>下划线</a:t>
            </a:r>
            <a:r>
              <a:rPr lang="en-US" altLang="zh-CN"/>
              <a:t>)</a:t>
            </a:r>
            <a:r>
              <a:rPr lang="zh-CN" altLang="en-US"/>
              <a:t>代表任意</a:t>
            </a:r>
            <a:r>
              <a:rPr lang="zh-CN" altLang="en-US">
                <a:solidFill>
                  <a:srgbClr val="FF0000"/>
                </a:solidFill>
              </a:rPr>
              <a:t>单个字符</a:t>
            </a:r>
            <a:r>
              <a:rPr lang="zh-CN" altLang="en-US"/>
              <a:t>。</a:t>
            </a:r>
          </a:p>
          <a:p>
            <a:pPr marL="357188" lvl="1" indent="0">
              <a:lnSpc>
                <a:spcPct val="120000"/>
              </a:lnSpc>
              <a:buNone/>
            </a:pPr>
            <a:r>
              <a:rPr lang="zh-CN" altLang="en-US"/>
              <a:t>        例如，</a:t>
            </a:r>
            <a:r>
              <a:rPr lang="en-US" altLang="zh-CN"/>
              <a:t>a</a:t>
            </a:r>
            <a:r>
              <a:rPr lang="en-US" altLang="zh-CN">
                <a:solidFill>
                  <a:srgbClr val="FF0000"/>
                </a:solidFill>
              </a:rPr>
              <a:t>_</a:t>
            </a:r>
            <a:r>
              <a:rPr lang="en-US" altLang="zh-CN"/>
              <a:t>b</a:t>
            </a:r>
            <a:r>
              <a:rPr lang="zh-CN" altLang="en-US"/>
              <a:t>表示以</a:t>
            </a:r>
            <a:r>
              <a:rPr lang="en-US" altLang="zh-CN"/>
              <a:t>a</a:t>
            </a:r>
            <a:r>
              <a:rPr lang="zh-CN" altLang="en-US"/>
              <a:t>开头，以</a:t>
            </a:r>
            <a:r>
              <a:rPr lang="en-US" altLang="zh-CN"/>
              <a:t>b</a:t>
            </a:r>
            <a:r>
              <a:rPr lang="zh-CN" altLang="en-US"/>
              <a:t>结尾的长度为</a:t>
            </a:r>
            <a:r>
              <a:rPr lang="en-US" altLang="zh-CN"/>
              <a:t>3</a:t>
            </a:r>
            <a:r>
              <a:rPr lang="zh-CN" altLang="en-US"/>
              <a:t>的任意字符串。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097B2-76DA-4548-B17F-92080206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8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课程数据库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数据更新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空值的处理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4F3C7-EC49-4644-8470-031A0BC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60354-979A-4EAA-9035-9E9451FD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匹配串为固定字符串</a:t>
            </a:r>
            <a:endParaRPr lang="en-US" altLang="zh-CN">
              <a:solidFill>
                <a:srgbClr val="FF0000"/>
              </a:solidFill>
            </a:endParaRPr>
          </a:p>
          <a:p>
            <a:pPr marL="914400" lvl="1" indent="-457200" algn="just">
              <a:lnSpc>
                <a:spcPct val="90000"/>
              </a:lnSpc>
              <a:buNone/>
              <a:defRPr/>
            </a:pPr>
            <a:endParaRPr lang="en-US" altLang="zh-CN" sz="900"/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8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3.29] </a:t>
            </a:r>
            <a:r>
              <a:rPr lang="zh-CN" altLang="en-US"/>
              <a:t>查询学号为</a:t>
            </a:r>
            <a:r>
              <a:rPr lang="en-US" altLang="zh-CN"/>
              <a:t>201215121</a:t>
            </a:r>
            <a:r>
              <a:rPr lang="zh-CN" altLang="en-US"/>
              <a:t>的学生的详细情况。</a:t>
            </a:r>
            <a:endParaRPr lang="en-US" altLang="zh-CN"/>
          </a:p>
          <a:p>
            <a:pPr marL="1333500" lvl="2" indent="-419100" algn="just">
              <a:lnSpc>
                <a:spcPct val="100000"/>
              </a:lnSpc>
              <a:buNone/>
              <a:defRPr/>
            </a:pPr>
            <a:r>
              <a:rPr lang="zh-CN" altLang="en-US" sz="100"/>
              <a:t> </a:t>
            </a:r>
            <a:r>
              <a:rPr lang="zh-CN" altLang="en-US" sz="2800"/>
              <a:t>       </a:t>
            </a:r>
            <a:r>
              <a:rPr lang="en-US" altLang="zh-CN" sz="2200">
                <a:solidFill>
                  <a:srgbClr val="0000CC"/>
                </a:solidFill>
              </a:rPr>
              <a:t>SELECT  </a:t>
            </a:r>
            <a:r>
              <a:rPr lang="en-US" altLang="zh-CN" sz="2200">
                <a:solidFill>
                  <a:srgbClr val="FF0000"/>
                </a:solidFill>
              </a:rPr>
              <a:t>*  </a:t>
            </a:r>
            <a:r>
              <a:rPr lang="en-US" altLang="zh-CN" sz="2200">
                <a:solidFill>
                  <a:srgbClr val="0000CC"/>
                </a:solidFill>
              </a:rPr>
              <a:t>  </a:t>
            </a:r>
          </a:p>
          <a:p>
            <a:pPr marL="1333500" lvl="2" indent="-41910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FROM   Student  </a:t>
            </a:r>
          </a:p>
          <a:p>
            <a:pPr marL="1333500" lvl="2" indent="-41910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WHERE  Sno</a:t>
            </a:r>
            <a:r>
              <a:rPr lang="en-US" altLang="zh-CN" sz="2200"/>
              <a:t> </a:t>
            </a:r>
            <a:r>
              <a:rPr lang="en-US" altLang="zh-CN" sz="2200">
                <a:solidFill>
                  <a:srgbClr val="FF00FF"/>
                </a:solidFill>
              </a:rPr>
              <a:t>LIKE </a:t>
            </a:r>
            <a:r>
              <a:rPr lang="en-US" altLang="zh-CN" sz="2200">
                <a:solidFill>
                  <a:srgbClr val="0000CC"/>
                </a:solidFill>
              </a:rPr>
              <a:t>'201215121'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</a:p>
          <a:p>
            <a:pPr marL="914400" lvl="1" indent="-457200" algn="just">
              <a:lnSpc>
                <a:spcPct val="100000"/>
              </a:lnSpc>
              <a:buNone/>
              <a:defRPr/>
            </a:pPr>
            <a:r>
              <a:rPr lang="zh-CN" altLang="en-US"/>
              <a:t>    等价于： </a:t>
            </a:r>
          </a:p>
          <a:p>
            <a:pPr marL="1333500" lvl="2" indent="-419100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SELECT  </a:t>
            </a:r>
            <a:r>
              <a:rPr lang="en-US" altLang="zh-CN" sz="2200">
                <a:solidFill>
                  <a:srgbClr val="FF0000"/>
                </a:solidFill>
              </a:rPr>
              <a:t>* </a:t>
            </a:r>
          </a:p>
          <a:p>
            <a:pPr marL="1333500" lvl="2" indent="-419100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FROM   Student </a:t>
            </a:r>
          </a:p>
          <a:p>
            <a:pPr marL="1333500" lvl="2" indent="-419100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WHERE Sno = '201215121'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98DBF-CA82-45B3-8D59-71B764A5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0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6E8C3-44BD-4D73-AE0F-0E2B1D08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22A61-3411-4F07-B1F1-C93BBD65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匹配串为含通配符的字符串</a:t>
            </a:r>
            <a:endParaRPr lang="en-US" altLang="zh-CN">
              <a:solidFill>
                <a:srgbClr val="FF0000"/>
              </a:solidFill>
            </a:endParaRPr>
          </a:p>
          <a:p>
            <a:pPr marL="914400" lvl="1" indent="-457200" algn="just">
              <a:lnSpc>
                <a:spcPct val="90000"/>
              </a:lnSpc>
              <a:buNone/>
              <a:defRPr/>
            </a:pPr>
            <a:endParaRPr lang="en-US" altLang="zh-CN" sz="12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3.30] </a:t>
            </a:r>
            <a:r>
              <a:rPr lang="zh-CN" altLang="en-US"/>
              <a:t>查询所有姓刘学生的姓名、学号和性别。</a:t>
            </a:r>
            <a:endParaRPr lang="en-US" altLang="zh-CN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endParaRPr lang="zh-CN" altLang="en-US" sz="105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/>
              <a:t>                  </a:t>
            </a:r>
            <a:r>
              <a:rPr lang="en-US" altLang="zh-CN" sz="2200">
                <a:solidFill>
                  <a:srgbClr val="0000CC"/>
                </a:solidFill>
              </a:rPr>
              <a:t>SELECT  Sname, Sno, Ssex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FROM    Student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WHERE  </a:t>
            </a:r>
            <a:r>
              <a:rPr lang="en-US" altLang="zh-CN" sz="2200">
                <a:solidFill>
                  <a:srgbClr val="FF0000"/>
                </a:solidFill>
              </a:rPr>
              <a:t>Sname LIKE '</a:t>
            </a:r>
            <a:r>
              <a:rPr lang="zh-CN" altLang="en-US" sz="2200">
                <a:solidFill>
                  <a:srgbClr val="FF0000"/>
                </a:solidFill>
              </a:rPr>
              <a:t>刘</a:t>
            </a:r>
            <a:r>
              <a:rPr lang="en-US" altLang="zh-CN" sz="2200">
                <a:solidFill>
                  <a:srgbClr val="FF0000"/>
                </a:solidFill>
              </a:rPr>
              <a:t>%';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105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3.31]  </a:t>
            </a:r>
            <a:r>
              <a:rPr lang="zh-CN" altLang="en-US"/>
              <a:t>查询姓</a:t>
            </a:r>
            <a:r>
              <a:rPr lang="en-US" altLang="zh-CN"/>
              <a:t>"</a:t>
            </a:r>
            <a:r>
              <a:rPr lang="zh-CN" altLang="en-US"/>
              <a:t>欧阳</a:t>
            </a:r>
            <a:r>
              <a:rPr lang="en-US" altLang="zh-CN"/>
              <a:t>"</a:t>
            </a:r>
            <a:r>
              <a:rPr lang="zh-CN" altLang="en-US"/>
              <a:t>且全名为三个汉字的学生的姓名。</a:t>
            </a:r>
            <a:endParaRPr lang="en-US" altLang="zh-CN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endParaRPr lang="zh-CN" altLang="en-US" sz="105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/>
              <a:t>                  </a:t>
            </a:r>
            <a:r>
              <a:rPr lang="en-US" altLang="zh-CN" sz="2200">
                <a:solidFill>
                  <a:srgbClr val="0000CC"/>
                </a:solidFill>
              </a:rPr>
              <a:t>SELECT  Sname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FROM    Student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WHERE  </a:t>
            </a:r>
            <a:r>
              <a:rPr lang="en-US" altLang="zh-CN" sz="2200">
                <a:solidFill>
                  <a:srgbClr val="FF0000"/>
                </a:solidFill>
              </a:rPr>
              <a:t>Sname LIKE '</a:t>
            </a:r>
            <a:r>
              <a:rPr lang="zh-CN" altLang="en-US" sz="2200">
                <a:solidFill>
                  <a:srgbClr val="FF0000"/>
                </a:solidFill>
              </a:rPr>
              <a:t>欧阳</a:t>
            </a:r>
            <a:r>
              <a:rPr lang="en-US" altLang="zh-CN" sz="2200">
                <a:solidFill>
                  <a:srgbClr val="FF0000"/>
                </a:solidFill>
              </a:rPr>
              <a:t>__';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A92DB-6B30-4A6A-AD50-96866E67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7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6AB40-6646-4007-94D0-087270B2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E34D7-1F8E-4726-94DB-E6205AA8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3.32] </a:t>
            </a:r>
            <a:r>
              <a:rPr lang="zh-CN" altLang="en-US"/>
              <a:t>查询名字中第</a:t>
            </a:r>
            <a:r>
              <a:rPr lang="en-US" altLang="zh-CN"/>
              <a:t>2</a:t>
            </a:r>
            <a:r>
              <a:rPr lang="zh-CN" altLang="en-US"/>
              <a:t>个字为</a:t>
            </a:r>
            <a:r>
              <a:rPr lang="en-US" altLang="zh-CN"/>
              <a:t>"</a:t>
            </a:r>
            <a:r>
              <a:rPr lang="zh-CN" altLang="en-US"/>
              <a:t>阳</a:t>
            </a:r>
            <a:r>
              <a:rPr lang="en-US" altLang="zh-CN"/>
              <a:t>"</a:t>
            </a:r>
            <a:r>
              <a:rPr lang="zh-CN" altLang="en-US"/>
              <a:t>字的学生的姓名和学号。</a:t>
            </a:r>
            <a:endParaRPr lang="en-US" altLang="zh-CN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endParaRPr lang="zh-CN" altLang="en-US" sz="8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/>
              <a:t>                     </a:t>
            </a:r>
            <a:r>
              <a:rPr lang="en-US" altLang="zh-CN" sz="2200">
                <a:solidFill>
                  <a:srgbClr val="0000CC"/>
                </a:solidFill>
              </a:rPr>
              <a:t>SELECT Sname</a:t>
            </a:r>
            <a:r>
              <a:rPr lang="zh-CN" altLang="en-US" sz="2200">
                <a:solidFill>
                  <a:srgbClr val="0000CC"/>
                </a:solidFill>
              </a:rPr>
              <a:t>，</a:t>
            </a:r>
            <a:r>
              <a:rPr lang="en-US" altLang="zh-CN" sz="2200">
                <a:solidFill>
                  <a:srgbClr val="0000CC"/>
                </a:solidFill>
              </a:rPr>
              <a:t>Sno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  FROM   Student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  WHERE  Sname </a:t>
            </a:r>
            <a:r>
              <a:rPr lang="en-US" altLang="zh-CN" sz="2200">
                <a:solidFill>
                  <a:srgbClr val="FF0000"/>
                </a:solidFill>
              </a:rPr>
              <a:t>LIKE '__</a:t>
            </a:r>
            <a:r>
              <a:rPr lang="zh-CN" altLang="en-US" sz="2200">
                <a:solidFill>
                  <a:srgbClr val="FF0000"/>
                </a:solidFill>
              </a:rPr>
              <a:t>阳</a:t>
            </a:r>
            <a:r>
              <a:rPr lang="en-US" altLang="zh-CN" sz="2200">
                <a:solidFill>
                  <a:srgbClr val="FF0000"/>
                </a:solidFill>
              </a:rPr>
              <a:t>%';</a:t>
            </a:r>
          </a:p>
          <a:p>
            <a:pPr marL="266700" lvl="1" indent="0" algn="just">
              <a:buNone/>
              <a:defRPr/>
            </a:pPr>
            <a:endParaRPr lang="en-US" altLang="zh-CN" sz="14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3.33] </a:t>
            </a:r>
            <a:r>
              <a:rPr lang="zh-CN" altLang="en-US"/>
              <a:t>查询所有不姓刘的学生姓名、学号和性别。</a:t>
            </a:r>
            <a:endParaRPr lang="en-US" altLang="zh-CN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endParaRPr lang="zh-CN" altLang="en-US" sz="7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/>
              <a:t>                    </a:t>
            </a:r>
            <a:r>
              <a:rPr lang="en-US" altLang="zh-CN" sz="2200">
                <a:solidFill>
                  <a:srgbClr val="0000CC"/>
                </a:solidFill>
              </a:rPr>
              <a:t>SELECT Sname, Sno, Ssex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FROM   Student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WHERE  Sname </a:t>
            </a:r>
            <a:r>
              <a:rPr lang="en-US" altLang="zh-CN" sz="2200">
                <a:solidFill>
                  <a:srgbClr val="FF0000"/>
                </a:solidFill>
              </a:rPr>
              <a:t>NOT LIKE '</a:t>
            </a:r>
            <a:r>
              <a:rPr lang="zh-CN" altLang="en-US" sz="2200">
                <a:solidFill>
                  <a:srgbClr val="FF0000"/>
                </a:solidFill>
              </a:rPr>
              <a:t>刘</a:t>
            </a:r>
            <a:r>
              <a:rPr lang="en-US" altLang="zh-CN" sz="2200">
                <a:solidFill>
                  <a:srgbClr val="FF0000"/>
                </a:solidFill>
              </a:rPr>
              <a:t>%';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7CC22C-9E58-4235-B706-37539F5E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04D41-BA05-4E0E-B8EF-D93A516D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935DC-7D68-442A-AE06-792F68AD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使用换码字符将通配符转义为普通字符</a:t>
            </a:r>
            <a:endParaRPr lang="en-US" altLang="zh-CN">
              <a:solidFill>
                <a:srgbClr val="FF0000"/>
              </a:solidFill>
            </a:endParaRPr>
          </a:p>
          <a:p>
            <a:pPr marL="914400" lvl="1" indent="-457200" algn="just">
              <a:lnSpc>
                <a:spcPct val="90000"/>
              </a:lnSpc>
              <a:buNone/>
              <a:defRPr/>
            </a:pPr>
            <a:endParaRPr lang="en-US" altLang="zh-CN" sz="400"/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8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3.34]  </a:t>
            </a:r>
            <a:r>
              <a:rPr lang="zh-CN" altLang="en-US"/>
              <a:t>查询</a:t>
            </a:r>
            <a:r>
              <a:rPr lang="en-US" altLang="zh-CN"/>
              <a:t>DB_Design</a:t>
            </a:r>
            <a:r>
              <a:rPr lang="zh-CN" altLang="en-US"/>
              <a:t>课程的课程号和学分。</a:t>
            </a:r>
            <a:endParaRPr lang="en-US" altLang="zh-CN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endParaRPr lang="zh-CN" altLang="en-US" sz="11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/>
              <a:t>                    </a:t>
            </a:r>
            <a:r>
              <a:rPr lang="en-US" altLang="zh-CN" sz="2200">
                <a:solidFill>
                  <a:srgbClr val="0000CC"/>
                </a:solidFill>
              </a:rPr>
              <a:t>SELECT  Cno</a:t>
            </a:r>
            <a:r>
              <a:rPr lang="zh-CN" altLang="en-US" sz="2200">
                <a:solidFill>
                  <a:srgbClr val="0000CC"/>
                </a:solidFill>
              </a:rPr>
              <a:t>，</a:t>
            </a:r>
            <a:r>
              <a:rPr lang="en-US" altLang="zh-CN" sz="2200">
                <a:solidFill>
                  <a:srgbClr val="0000CC"/>
                </a:solidFill>
              </a:rPr>
              <a:t>Ccredit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 FROM    Course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 WHERE  Cname LIKE 'DB\_Design' </a:t>
            </a:r>
            <a:r>
              <a:rPr lang="en-US" altLang="zh-CN" sz="2200">
                <a:solidFill>
                  <a:srgbClr val="FF0000"/>
                </a:solidFill>
              </a:rPr>
              <a:t>ESCAPE '\' </a:t>
            </a:r>
            <a:r>
              <a:rPr lang="en-US" altLang="zh-CN" sz="2200">
                <a:solidFill>
                  <a:srgbClr val="0000CC"/>
                </a:solidFill>
              </a:rPr>
              <a:t>;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105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3.35] </a:t>
            </a:r>
            <a:r>
              <a:rPr lang="zh-CN" altLang="en-US"/>
              <a:t>查询以</a:t>
            </a:r>
            <a:r>
              <a:rPr lang="en-US" altLang="zh-CN"/>
              <a:t>"DB_"</a:t>
            </a:r>
            <a:r>
              <a:rPr lang="zh-CN" altLang="en-US"/>
              <a:t>开头，且倒数第</a:t>
            </a:r>
            <a:r>
              <a:rPr lang="en-US" altLang="zh-CN"/>
              <a:t>3</a:t>
            </a:r>
            <a:r>
              <a:rPr lang="zh-CN" altLang="en-US"/>
              <a:t>个字符为</a:t>
            </a:r>
            <a:r>
              <a:rPr lang="en-US" altLang="zh-CN"/>
              <a:t>i</a:t>
            </a:r>
            <a:r>
              <a:rPr lang="zh-CN" altLang="en-US"/>
              <a:t>的课程的详细情况。</a:t>
            </a:r>
            <a:endParaRPr lang="en-US" altLang="zh-CN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endParaRPr lang="zh-CN" altLang="en-US" sz="10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 sz="2200"/>
              <a:t>                     </a:t>
            </a:r>
            <a:r>
              <a:rPr lang="en-US" altLang="zh-CN" sz="2200">
                <a:solidFill>
                  <a:srgbClr val="0000CC"/>
                </a:solidFill>
              </a:rPr>
              <a:t>SELECT  *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FROM    Course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WHERE  Cname LIKE  'DB\_</a:t>
            </a:r>
            <a:r>
              <a:rPr lang="en-US" altLang="zh-CN" sz="2200">
                <a:solidFill>
                  <a:srgbClr val="FF0000"/>
                </a:solidFill>
              </a:rPr>
              <a:t>%</a:t>
            </a:r>
            <a:r>
              <a:rPr lang="en-US" altLang="zh-CN" sz="2200">
                <a:solidFill>
                  <a:srgbClr val="0000CC"/>
                </a:solidFill>
              </a:rPr>
              <a:t>i_ _' </a:t>
            </a:r>
            <a:r>
              <a:rPr lang="en-US" altLang="zh-CN" sz="2200">
                <a:solidFill>
                  <a:srgbClr val="FF0000"/>
                </a:solidFill>
              </a:rPr>
              <a:t>ESCAPE '\' </a:t>
            </a:r>
            <a:r>
              <a:rPr lang="en-US" altLang="zh-CN" sz="2200">
                <a:solidFill>
                  <a:srgbClr val="0000CC"/>
                </a:solidFill>
              </a:rPr>
              <a:t>;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800"/>
              <a:t>	           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0000"/>
                </a:solidFill>
              </a:rPr>
              <a:t>注：</a:t>
            </a:r>
            <a:r>
              <a:rPr lang="en-US" altLang="zh-CN" sz="2400">
                <a:solidFill>
                  <a:srgbClr val="FF0000"/>
                </a:solidFill>
              </a:rPr>
              <a:t>ESCAPE</a:t>
            </a:r>
            <a:r>
              <a:rPr lang="en-US" altLang="zh-CN" sz="2400">
                <a:solidFill>
                  <a:srgbClr val="FF0000"/>
                </a:solidFill>
                <a:latin typeface="+mj-lt"/>
              </a:rPr>
              <a:t> ‘\‘ </a:t>
            </a:r>
            <a:r>
              <a:rPr lang="zh-CN" altLang="en-US" sz="2400">
                <a:solidFill>
                  <a:srgbClr val="FF0000"/>
                </a:solidFill>
              </a:rPr>
              <a:t>表示 </a:t>
            </a:r>
            <a:r>
              <a:rPr lang="en-US" altLang="zh-CN" sz="2400">
                <a:solidFill>
                  <a:srgbClr val="FF0000"/>
                </a:solidFill>
                <a:latin typeface="+mj-lt"/>
              </a:rPr>
              <a:t>’\’ </a:t>
            </a:r>
            <a:r>
              <a:rPr lang="zh-CN" altLang="en-US" sz="2400">
                <a:solidFill>
                  <a:srgbClr val="FF0000"/>
                </a:solidFill>
              </a:rPr>
              <a:t>为换码字符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E65449-E13F-4DCF-BA83-2C07182B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45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9EDEA-50BC-4FAD-8797-7EBD74CB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DB544-A1F1-42F1-9632-2E7AACA4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066800"/>
            <a:ext cx="10530115" cy="5469226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涉及空值</a:t>
            </a:r>
            <a:r>
              <a:rPr lang="en-US" altLang="zh-CN">
                <a:solidFill>
                  <a:srgbClr val="FF0000"/>
                </a:solidFill>
              </a:rPr>
              <a:t>(NULL)</a:t>
            </a:r>
            <a:r>
              <a:rPr lang="zh-CN" altLang="en-US">
                <a:solidFill>
                  <a:srgbClr val="FF0000"/>
                </a:solidFill>
              </a:rPr>
              <a:t>的查询：</a:t>
            </a:r>
            <a:endParaRPr lang="en-US" altLang="zh-CN"/>
          </a:p>
          <a:p>
            <a:pPr marL="0" indent="0" algn="ctr">
              <a:lnSpc>
                <a:spcPct val="160000"/>
              </a:lnSpc>
              <a:buNone/>
            </a:pPr>
            <a:r>
              <a:rPr lang="en-US" altLang="zh-CN" sz="2800">
                <a:solidFill>
                  <a:srgbClr val="0000CC"/>
                </a:solidFill>
              </a:rPr>
              <a:t>IS NULL </a:t>
            </a:r>
            <a:r>
              <a:rPr lang="zh-CN" altLang="en-US" sz="2800">
                <a:solidFill>
                  <a:srgbClr val="0000CC"/>
                </a:solidFill>
              </a:rPr>
              <a:t>或 </a:t>
            </a:r>
            <a:r>
              <a:rPr lang="en-US" altLang="zh-CN" sz="2800">
                <a:solidFill>
                  <a:srgbClr val="FF0000"/>
                </a:solidFill>
              </a:rPr>
              <a:t>IS NOT NULL</a:t>
            </a:r>
          </a:p>
          <a:p>
            <a:pPr marL="623888" lvl="1" indent="-266700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“IS”</a:t>
            </a:r>
            <a:r>
              <a:rPr lang="zh-CN" altLang="en-US">
                <a:solidFill>
                  <a:srgbClr val="FF0000"/>
                </a:solidFill>
              </a:rPr>
              <a:t>不能用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”=”</a:t>
            </a:r>
            <a:r>
              <a:rPr lang="zh-CN" altLang="en-US">
                <a:solidFill>
                  <a:srgbClr val="FF0000"/>
                </a:solidFill>
              </a:rPr>
              <a:t>代替</a:t>
            </a:r>
            <a:endParaRPr lang="en-US" altLang="zh-CN" sz="8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/>
              <a:t>空值和任何数据之间的</a:t>
            </a:r>
            <a:r>
              <a:rPr lang="zh-CN" altLang="en-US" sz="2400">
                <a:solidFill>
                  <a:srgbClr val="FF0000"/>
                </a:solidFill>
              </a:rPr>
              <a:t>比较是没有意义的</a:t>
            </a:r>
            <a:r>
              <a:rPr lang="zh-CN" altLang="en-US" sz="2400"/>
              <a:t>。如果数学表达式中包含空值，则结果都为</a:t>
            </a:r>
            <a:r>
              <a:rPr lang="en-US" altLang="zh-CN" sz="2400"/>
              <a:t>NULL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indent="0">
              <a:lnSpc>
                <a:spcPct val="120000"/>
              </a:lnSpc>
              <a:buNone/>
            </a:pPr>
            <a:endParaRPr lang="zh-CN" altLang="en-US" sz="800"/>
          </a:p>
          <a:p>
            <a:pPr>
              <a:lnSpc>
                <a:spcPct val="120000"/>
              </a:lnSpc>
            </a:pPr>
            <a:r>
              <a:rPr lang="zh-CN" altLang="en-US" sz="2400"/>
              <a:t>空值与数字</a:t>
            </a:r>
            <a:r>
              <a:rPr lang="en-US" altLang="zh-CN" sz="2400"/>
              <a:t>0</a:t>
            </a:r>
            <a:r>
              <a:rPr lang="zh-CN" altLang="en-US" sz="2400"/>
              <a:t>和空字符串所代表的的意义不同，它代表的是</a:t>
            </a:r>
            <a:r>
              <a:rPr lang="zh-CN" altLang="en-US" sz="2400">
                <a:solidFill>
                  <a:srgbClr val="FF0000"/>
                </a:solidFill>
              </a:rPr>
              <a:t>未定义</a:t>
            </a:r>
            <a:r>
              <a:rPr lang="zh-CN" altLang="en-US" sz="2400"/>
              <a:t>的值，</a:t>
            </a:r>
            <a:r>
              <a:rPr lang="zh-CN" altLang="en-US" sz="2400">
                <a:solidFill>
                  <a:srgbClr val="FF0000"/>
                </a:solidFill>
              </a:rPr>
              <a:t>不占用存储空间</a:t>
            </a:r>
            <a:r>
              <a:rPr lang="zh-CN" altLang="en-US" sz="2400"/>
              <a:t>的，而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zh-CN" altLang="en-US" sz="2400">
                <a:solidFill>
                  <a:srgbClr val="FF0000"/>
                </a:solidFill>
              </a:rPr>
              <a:t>和空格是有意义</a:t>
            </a:r>
            <a:r>
              <a:rPr lang="zh-CN" altLang="en-US" sz="2400"/>
              <a:t>的且</a:t>
            </a:r>
            <a:r>
              <a:rPr lang="zh-CN" altLang="en-US" sz="2400">
                <a:solidFill>
                  <a:srgbClr val="FF0000"/>
                </a:solidFill>
              </a:rPr>
              <a:t>占用存储空间</a:t>
            </a:r>
            <a:r>
              <a:rPr lang="zh-CN" altLang="en-US" sz="240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6836D8-5564-4C80-BBF6-B2BC6451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37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7764-57DA-4578-B7BA-D53BEB7E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A7A0E-3AE2-4924-A382-578EBD63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066800"/>
            <a:ext cx="10911115" cy="54692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3.36] </a:t>
            </a:r>
            <a:r>
              <a:rPr lang="zh-CN" altLang="en-US" sz="2400">
                <a:cs typeface="Times New Roman" panose="02020603050405020304" pitchFamily="18" charset="0"/>
              </a:rPr>
              <a:t>某些学生选修课程后没有参加考试，所以有选课记录，但没有考试成绩。</a:t>
            </a:r>
            <a:endParaRPr lang="en-US" altLang="zh-CN" sz="240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             </a:t>
            </a:r>
            <a:r>
              <a:rPr lang="zh-CN" altLang="en-US" sz="2400">
                <a:cs typeface="Times New Roman" panose="02020603050405020304" pitchFamily="18" charset="0"/>
              </a:rPr>
              <a:t>查询缺少成绩的学生的学号和相应的课程号。</a:t>
            </a:r>
            <a:endParaRPr lang="en-US" altLang="zh-CN" sz="2400"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5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200">
                <a:cs typeface="Times New Roman" panose="02020603050405020304" pitchFamily="18" charset="0"/>
              </a:rPr>
              <a:t>	                        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SELECT  Sno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Cno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                           FROM   SC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                           WHERE  Grade </a:t>
            </a:r>
            <a:r>
              <a:rPr lang="en-US" altLang="zh-CN" sz="2200">
                <a:solidFill>
                  <a:srgbClr val="FF0000"/>
                </a:solidFill>
                <a:cs typeface="Times New Roman" panose="02020603050405020304" pitchFamily="18" charset="0"/>
              </a:rPr>
              <a:t>IS NULL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endParaRPr lang="en-US" altLang="zh-CN" sz="110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3.37] </a:t>
            </a:r>
            <a:r>
              <a:rPr lang="zh-CN" altLang="en-US" sz="2400">
                <a:cs typeface="Times New Roman" panose="02020603050405020304" pitchFamily="18" charset="0"/>
              </a:rPr>
              <a:t>查询所有有成绩的学生学号和课程号。</a:t>
            </a:r>
            <a:endParaRPr lang="en-US" altLang="zh-CN" sz="2400"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4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                           SELECT  Sno</a:t>
            </a:r>
            <a:r>
              <a:rPr lang="zh-CN" altLang="en-US" sz="2200">
                <a:solidFill>
                  <a:srgbClr val="0000CC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Cno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                           FROM    SC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                           WHERE  Grade </a:t>
            </a:r>
            <a:r>
              <a:rPr lang="en-US" altLang="zh-CN" sz="2200">
                <a:solidFill>
                  <a:srgbClr val="FF0000"/>
                </a:solidFill>
                <a:cs typeface="Times New Roman" panose="02020603050405020304" pitchFamily="18" charset="0"/>
              </a:rPr>
              <a:t>IS NOT NULL</a:t>
            </a:r>
            <a:r>
              <a:rPr lang="en-US" altLang="zh-CN" sz="2200">
                <a:solidFill>
                  <a:srgbClr val="0000CC"/>
                </a:solidFill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47D85-216B-46D1-97A6-CAAF6D69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3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37F71-9413-4475-A61A-BEA107D8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9E875-AC9D-463D-8581-4D638493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多重条件查询</a:t>
            </a:r>
            <a:endParaRPr lang="en-US" altLang="zh-CN" sz="80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逻辑运算符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zh-CN" altLang="en-US"/>
              <a:t>和</a:t>
            </a:r>
            <a:r>
              <a:rPr lang="en-US" altLang="zh-CN">
                <a:solidFill>
                  <a:srgbClr val="FF0000"/>
                </a:solidFill>
              </a:rPr>
              <a:t>OR</a:t>
            </a:r>
            <a:r>
              <a:rPr lang="zh-CN" altLang="en-US"/>
              <a:t>来连接</a:t>
            </a:r>
            <a:r>
              <a:rPr lang="zh-CN" altLang="en-US">
                <a:solidFill>
                  <a:srgbClr val="FF0000"/>
                </a:solidFill>
              </a:rPr>
              <a:t>多个查询条件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运算符的优先级： </a:t>
            </a:r>
            <a:r>
              <a:rPr lang="zh-CN" altLang="en-US">
                <a:solidFill>
                  <a:srgbClr val="FF0000"/>
                </a:solidFill>
              </a:rPr>
              <a:t>括号 </a:t>
            </a:r>
            <a:r>
              <a:rPr lang="en-US" altLang="zh-CN">
                <a:solidFill>
                  <a:srgbClr val="FF0000"/>
                </a:solidFill>
              </a:rPr>
              <a:t>&gt; AND &gt; OR</a:t>
            </a:r>
          </a:p>
          <a:p>
            <a:endParaRPr lang="en-US" altLang="zh-CN" sz="1200"/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 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3.38] </a:t>
            </a:r>
            <a:r>
              <a:rPr lang="zh-CN" altLang="en-US"/>
              <a:t>查询计算机系年龄在</a:t>
            </a:r>
            <a:r>
              <a:rPr lang="en-US" altLang="zh-CN"/>
              <a:t>20</a:t>
            </a:r>
            <a:r>
              <a:rPr lang="zh-CN" altLang="en-US"/>
              <a:t>岁以下的学生姓名。</a:t>
            </a:r>
          </a:p>
          <a:p>
            <a:pPr marL="357188" lvl="1" indent="0">
              <a:lnSpc>
                <a:spcPct val="90000"/>
              </a:lnSpc>
              <a:buNone/>
            </a:pPr>
            <a:r>
              <a:rPr lang="zh-CN" altLang="en-US"/>
              <a:t>                </a:t>
            </a:r>
            <a:r>
              <a:rPr lang="en-US" altLang="zh-CN" sz="2200">
                <a:solidFill>
                  <a:srgbClr val="0000CC"/>
                </a:solidFill>
              </a:rPr>
              <a:t>SELECT Sname</a:t>
            </a:r>
          </a:p>
          <a:p>
            <a:pPr marL="357188" lvl="1" indent="0">
              <a:lnSpc>
                <a:spcPct val="9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FROM  Student</a:t>
            </a:r>
          </a:p>
          <a:p>
            <a:pPr marL="357188" lvl="1" indent="0">
              <a:lnSpc>
                <a:spcPct val="9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WHERE Sdept= 'CS' AND Sage&lt;20;</a:t>
            </a:r>
          </a:p>
          <a:p>
            <a:pPr marL="357188" lvl="1" indent="0">
              <a:lnSpc>
                <a:spcPct val="90000"/>
              </a:lnSpc>
              <a:buNone/>
            </a:pPr>
            <a:endParaRPr lang="en-US" altLang="zh-CN" sz="1000">
              <a:solidFill>
                <a:srgbClr val="0000CC"/>
              </a:solidFill>
            </a:endParaRPr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  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3.27] </a:t>
            </a:r>
            <a:r>
              <a:rPr lang="zh-CN" altLang="en-US"/>
              <a:t>查询计算机科学系</a:t>
            </a:r>
            <a:r>
              <a:rPr lang="en-US" altLang="zh-CN"/>
              <a:t>(CS), </a:t>
            </a:r>
            <a:r>
              <a:rPr lang="zh-CN" altLang="en-US"/>
              <a:t>数学系</a:t>
            </a:r>
            <a:r>
              <a:rPr lang="en-US" altLang="zh-CN"/>
              <a:t>(MA)</a:t>
            </a:r>
            <a:r>
              <a:rPr lang="zh-CN" altLang="en-US"/>
              <a:t>和信息系</a:t>
            </a:r>
            <a:r>
              <a:rPr lang="en-US" altLang="zh-CN"/>
              <a:t>(IS)</a:t>
            </a:r>
            <a:r>
              <a:rPr lang="zh-CN" altLang="en-US"/>
              <a:t>学生的姓名和性别。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/>
              <a:t>               </a:t>
            </a:r>
            <a:r>
              <a:rPr lang="en-US" altLang="zh-CN" sz="2200">
                <a:solidFill>
                  <a:srgbClr val="0000CC"/>
                </a:solidFill>
              </a:rPr>
              <a:t>SELECT  Sname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Ssex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FROM   Student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WHERE  Sdept='CS' OR Sdept='MA' OR Sdept='IS'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  <a:endParaRPr lang="zh-CN" altLang="en-US" sz="2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271E3A-FE79-4731-A1B5-57F59EF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</a:t>
            </a:r>
            <a:r>
              <a:rPr lang="zh-CN" altLang="en-US" dirty="0"/>
              <a:t>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查询仅涉及一</a:t>
            </a:r>
            <a:r>
              <a:rPr lang="zh-CN" altLang="en-US" b="1">
                <a:solidFill>
                  <a:srgbClr val="FF0000"/>
                </a:solidFill>
              </a:rPr>
              <a:t>个表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1.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选择表中的若干列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选择表中的若干元组</a:t>
            </a:r>
          </a:p>
          <a:p>
            <a:pPr lvl="1" algn="just">
              <a:buNone/>
            </a:pPr>
            <a:r>
              <a:rPr lang="en-US" altLang="zh-CN" b="1">
                <a:solidFill>
                  <a:srgbClr val="0000CC"/>
                </a:solidFill>
              </a:rPr>
              <a:t>3.</a:t>
            </a:r>
            <a:r>
              <a:rPr lang="en-US" altLang="zh-CN" b="1" dirty="0">
                <a:solidFill>
                  <a:srgbClr val="0000CC"/>
                </a:solidFill>
              </a:rPr>
              <a:t>ORDER BY</a:t>
            </a:r>
            <a:r>
              <a:rPr lang="zh-CN" altLang="en-US" b="1" dirty="0">
                <a:solidFill>
                  <a:srgbClr val="0000CC"/>
                </a:solidFill>
              </a:rPr>
              <a:t>子句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4.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聚集函数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5.GROUP </a:t>
            </a: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BY</a:t>
            </a: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子句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33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6706-8B99-4823-9E5A-4DA1CD37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A3408-6F43-41DC-B914-B8F543D9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</a:rPr>
              <a:t>ORDER BY</a:t>
            </a:r>
            <a:r>
              <a:rPr lang="zh-CN" altLang="en-US">
                <a:solidFill>
                  <a:srgbClr val="FF0000"/>
                </a:solidFill>
              </a:rPr>
              <a:t>子句</a:t>
            </a:r>
            <a:endParaRPr lang="en-US" altLang="zh-CN"/>
          </a:p>
          <a:p>
            <a:pPr lvl="1" algn="just">
              <a:lnSpc>
                <a:spcPct val="100000"/>
              </a:lnSpc>
            </a:pPr>
            <a:r>
              <a:rPr lang="zh-CN" altLang="en-US" sz="2400"/>
              <a:t>可以按一个或多个属性列排序</a:t>
            </a:r>
          </a:p>
          <a:p>
            <a:pPr lvl="1" algn="just">
              <a:lnSpc>
                <a:spcPct val="100000"/>
              </a:lnSpc>
            </a:pPr>
            <a:r>
              <a:rPr lang="zh-CN" altLang="en-US" sz="2400"/>
              <a:t>升序：</a:t>
            </a:r>
            <a:r>
              <a:rPr lang="en-US" altLang="zh-CN" sz="2400"/>
              <a:t>ASC</a:t>
            </a:r>
            <a:r>
              <a:rPr lang="zh-CN" altLang="en-US" sz="2400"/>
              <a:t>；降序：</a:t>
            </a:r>
            <a:r>
              <a:rPr lang="en-US" altLang="zh-CN" sz="2400"/>
              <a:t>DESC</a:t>
            </a:r>
            <a:r>
              <a:rPr lang="zh-CN" altLang="en-US" sz="2400"/>
              <a:t>; </a:t>
            </a:r>
            <a:r>
              <a:rPr lang="zh-CN" altLang="en-US" sz="2400">
                <a:solidFill>
                  <a:srgbClr val="FF0000"/>
                </a:solidFill>
              </a:rPr>
              <a:t>缺省值为升序</a:t>
            </a:r>
          </a:p>
          <a:p>
            <a:pPr lvl="1" algn="just"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对于空值，排序时显示的次序由具体系统实现来决定</a:t>
            </a:r>
            <a:endParaRPr lang="en-US" altLang="zh-CN" sz="2400">
              <a:solidFill>
                <a:srgbClr val="FF0000"/>
              </a:solidFill>
            </a:endParaRPr>
          </a:p>
          <a:p>
            <a:pPr lvl="1" algn="just">
              <a:lnSpc>
                <a:spcPct val="100000"/>
              </a:lnSpc>
            </a:pPr>
            <a:endParaRPr lang="zh-CN" altLang="en-US" sz="100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  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3.39] </a:t>
            </a:r>
            <a:r>
              <a:rPr lang="zh-CN" altLang="en-US" sz="2400">
                <a:cs typeface="Times New Roman" panose="02020603050405020304" pitchFamily="18" charset="0"/>
              </a:rPr>
              <a:t>查询选修了</a:t>
            </a:r>
            <a:r>
              <a:rPr lang="en-US" altLang="zh-CN" sz="2400">
                <a:cs typeface="Times New Roman" panose="02020603050405020304" pitchFamily="18" charset="0"/>
              </a:rPr>
              <a:t>3</a:t>
            </a:r>
            <a:r>
              <a:rPr lang="zh-CN" altLang="en-US" sz="2400">
                <a:cs typeface="Times New Roman" panose="02020603050405020304" pitchFamily="18" charset="0"/>
              </a:rPr>
              <a:t>号课程的学生的学号及其成绩，查询结果按分数降序排列。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zh-CN" sz="2600">
                <a:solidFill>
                  <a:srgbClr val="0000CC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zh-CN" sz="2200">
                <a:solidFill>
                  <a:srgbClr val="0000FF"/>
                </a:solidFill>
                <a:cs typeface="Times New Roman" panose="02020603050405020304" pitchFamily="18" charset="0"/>
              </a:rPr>
              <a:t>SELECT Sno</a:t>
            </a:r>
            <a:r>
              <a:rPr lang="zh-CN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cs typeface="Times New Roman" panose="02020603050405020304" pitchFamily="18" charset="0"/>
              </a:rPr>
              <a:t>Grade FROM SC WHERE Cno='3’ORDER BY Grade DESC</a:t>
            </a:r>
            <a:r>
              <a:rPr lang="zh-CN" altLang="en-US" sz="2400">
                <a:solidFill>
                  <a:srgbClr val="0000FF"/>
                </a:solidFill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endParaRPr lang="en-US" altLang="zh-CN" sz="12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  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3.40] </a:t>
            </a:r>
            <a:r>
              <a:rPr lang="zh-CN" altLang="en-US" sz="2400">
                <a:cs typeface="Times New Roman" panose="02020603050405020304" pitchFamily="18" charset="0"/>
              </a:rPr>
              <a:t>查询全体学生情况，查询结果按所在系的系号升序排列，同一系中的</a:t>
            </a:r>
            <a:endParaRPr lang="en-US" altLang="zh-CN" sz="24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               </a:t>
            </a:r>
            <a:r>
              <a:rPr lang="zh-CN" altLang="en-US" sz="2400">
                <a:cs typeface="Times New Roman" panose="02020603050405020304" pitchFamily="18" charset="0"/>
              </a:rPr>
              <a:t>学生按年龄降序排列。</a:t>
            </a:r>
            <a:endParaRPr lang="en-US" altLang="zh-CN" sz="24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zh-CN" altLang="en-US" sz="8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FF"/>
                </a:solidFill>
                <a:cs typeface="Times New Roman" panose="02020603050405020304" pitchFamily="18" charset="0"/>
              </a:rPr>
              <a:t>                 SELECT  *  FROM  Student  ORDER BY  Sdept</a:t>
            </a:r>
            <a:r>
              <a:rPr lang="zh-CN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cs typeface="Times New Roman" panose="02020603050405020304" pitchFamily="18" charset="0"/>
              </a:rPr>
              <a:t>Sage DESC</a:t>
            </a:r>
            <a:r>
              <a:rPr lang="zh-CN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869759-AD9E-4F8C-B6FD-E4DCC0F4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82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</a:t>
            </a:r>
            <a:r>
              <a:rPr lang="zh-CN" altLang="en-US" dirty="0"/>
              <a:t>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查询仅涉及一</a:t>
            </a:r>
            <a:r>
              <a:rPr lang="zh-CN" altLang="en-US" b="1">
                <a:solidFill>
                  <a:srgbClr val="FF0000"/>
                </a:solidFill>
              </a:rPr>
              <a:t>个表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1.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选择表中的若干列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选择表中的若干元组</a:t>
            </a:r>
          </a:p>
          <a:p>
            <a:pPr lvl="1" algn="just">
              <a:buNone/>
            </a:pP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3.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ORDER BY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子句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4.</a:t>
            </a:r>
            <a:r>
              <a:rPr lang="zh-CN" altLang="en-US" b="1" dirty="0">
                <a:solidFill>
                  <a:srgbClr val="0000CC"/>
                </a:solidFill>
              </a:rPr>
              <a:t>聚集函数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5.GROUP </a:t>
            </a: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BY</a:t>
            </a: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子句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B50E-9166-47BB-8117-E36ED6CA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数据查询的一般形式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2853B-FA22-42C8-9C38-C37904EF2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066800"/>
            <a:ext cx="11215915" cy="546922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0000"/>
                </a:solidFill>
              </a:rPr>
              <a:t>查询语句</a:t>
            </a:r>
            <a:r>
              <a:rPr lang="en-US" altLang="zh-CN">
                <a:solidFill>
                  <a:srgbClr val="FF0000"/>
                </a:solidFill>
              </a:rPr>
              <a:t>(SELECT)</a:t>
            </a:r>
            <a:r>
              <a:rPr lang="zh-CN" altLang="en-US">
                <a:solidFill>
                  <a:srgbClr val="FF0000"/>
                </a:solidFill>
              </a:rPr>
              <a:t>格式</a:t>
            </a:r>
          </a:p>
          <a:p>
            <a:pPr>
              <a:lnSpc>
                <a:spcPct val="160000"/>
              </a:lnSpc>
            </a:pPr>
            <a:endParaRPr lang="zh-CN" altLang="en-US" sz="100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SELECT</a:t>
            </a:r>
            <a:r>
              <a:rPr lang="en-US" altLang="zh-CN" sz="2400"/>
              <a:t> [</a:t>
            </a:r>
            <a:r>
              <a:rPr lang="en-US" altLang="zh-CN" sz="2400">
                <a:solidFill>
                  <a:srgbClr val="FF0000"/>
                </a:solidFill>
              </a:rPr>
              <a:t>ALL|DISTINCT</a:t>
            </a:r>
            <a:r>
              <a:rPr lang="en-US" altLang="zh-CN" sz="2400"/>
              <a:t>]&lt;</a:t>
            </a:r>
            <a:r>
              <a:rPr lang="zh-CN" altLang="en-US" sz="2400">
                <a:solidFill>
                  <a:srgbClr val="0000FF"/>
                </a:solidFill>
              </a:rPr>
              <a:t>目标列表达式</a:t>
            </a:r>
            <a:r>
              <a:rPr lang="en-US" altLang="zh-CN" sz="2400"/>
              <a:t>&gt;[,&lt;</a:t>
            </a:r>
            <a:r>
              <a:rPr lang="zh-CN" altLang="en-US" sz="2400"/>
              <a:t>目标列表达式</a:t>
            </a:r>
            <a:r>
              <a:rPr lang="en-US" altLang="zh-CN" sz="2400"/>
              <a:t>&gt;] …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FROM</a:t>
            </a:r>
            <a:r>
              <a:rPr lang="en-US" altLang="zh-CN" sz="2400"/>
              <a:t> &lt;</a:t>
            </a:r>
            <a:r>
              <a:rPr lang="zh-CN" altLang="en-US" sz="2400">
                <a:solidFill>
                  <a:srgbClr val="0000FF"/>
                </a:solidFill>
              </a:rPr>
              <a:t>表名或视图名</a:t>
            </a:r>
            <a:r>
              <a:rPr lang="en-US" altLang="zh-CN" sz="2400"/>
              <a:t>&gt;[,&lt;</a:t>
            </a:r>
            <a:r>
              <a:rPr lang="zh-CN" altLang="en-US" sz="2400"/>
              <a:t>表名或视图名</a:t>
            </a:r>
            <a:r>
              <a:rPr lang="en-US" altLang="zh-CN" sz="2400"/>
              <a:t>&gt;]…| </a:t>
            </a:r>
            <a:r>
              <a:rPr lang="en-US" altLang="zh-CN" sz="2400">
                <a:solidFill>
                  <a:srgbClr val="0000FF"/>
                </a:solidFill>
              </a:rPr>
              <a:t>(SELECT </a:t>
            </a:r>
            <a:r>
              <a:rPr lang="zh-CN" altLang="en-US" sz="2400">
                <a:solidFill>
                  <a:srgbClr val="0000FF"/>
                </a:solidFill>
              </a:rPr>
              <a:t>语句</a:t>
            </a:r>
            <a:r>
              <a:rPr lang="en-US" altLang="zh-CN" sz="2400">
                <a:solidFill>
                  <a:srgbClr val="0000FF"/>
                </a:solidFill>
              </a:rPr>
              <a:t>) [AS]&lt;</a:t>
            </a:r>
            <a:r>
              <a:rPr lang="zh-CN" altLang="en-US" sz="2400">
                <a:solidFill>
                  <a:srgbClr val="0000FF"/>
                </a:solidFill>
              </a:rPr>
              <a:t>别名</a:t>
            </a:r>
            <a:r>
              <a:rPr lang="en-US" altLang="zh-CN" sz="2400">
                <a:solidFill>
                  <a:srgbClr val="0000FF"/>
                </a:solidFill>
              </a:rPr>
              <a:t>&gt; </a:t>
            </a:r>
            <a:r>
              <a:rPr lang="en-US" altLang="zh-CN" sz="2400">
                <a:solidFill>
                  <a:srgbClr val="FF0000"/>
                </a:solidFill>
              </a:rPr>
              <a:t>--</a:t>
            </a:r>
            <a:r>
              <a:rPr lang="zh-CN" altLang="en-US" sz="1600">
                <a:solidFill>
                  <a:srgbClr val="FF0000"/>
                </a:solidFill>
              </a:rPr>
              <a:t>派生表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/>
              <a:t>[</a:t>
            </a:r>
            <a:r>
              <a:rPr lang="en-US" altLang="zh-CN" sz="2400">
                <a:solidFill>
                  <a:srgbClr val="FF0000"/>
                </a:solidFill>
              </a:rPr>
              <a:t>WHERE</a:t>
            </a:r>
            <a:r>
              <a:rPr lang="en-US" altLang="zh-CN" sz="2400"/>
              <a:t> &lt;</a:t>
            </a:r>
            <a:r>
              <a:rPr lang="zh-CN" altLang="en-US" sz="2400"/>
              <a:t>条件表达式</a:t>
            </a:r>
            <a:r>
              <a:rPr lang="en-US" altLang="zh-CN" sz="2400"/>
              <a:t>&gt;]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/>
              <a:t>[</a:t>
            </a:r>
            <a:r>
              <a:rPr lang="en-US" altLang="zh-CN" sz="2400">
                <a:solidFill>
                  <a:srgbClr val="FF0000"/>
                </a:solidFill>
              </a:rPr>
              <a:t>GROUP BY </a:t>
            </a:r>
            <a:r>
              <a:rPr lang="en-US" altLang="zh-CN" sz="2400"/>
              <a:t>&lt;</a:t>
            </a:r>
            <a:r>
              <a:rPr lang="zh-CN" altLang="en-US" sz="2400"/>
              <a:t>列名</a:t>
            </a:r>
            <a:r>
              <a:rPr lang="en-US" altLang="zh-CN" sz="2400"/>
              <a:t>1&gt;[</a:t>
            </a:r>
            <a:r>
              <a:rPr lang="en-US" altLang="zh-CN" sz="2400">
                <a:solidFill>
                  <a:srgbClr val="FF0000"/>
                </a:solidFill>
              </a:rPr>
              <a:t>HAVING</a:t>
            </a:r>
            <a:r>
              <a:rPr lang="en-US" altLang="zh-CN" sz="2400"/>
              <a:t> &lt;</a:t>
            </a:r>
            <a:r>
              <a:rPr lang="zh-CN" altLang="en-US" sz="2400"/>
              <a:t>条件表达式</a:t>
            </a:r>
            <a:r>
              <a:rPr lang="en-US" altLang="zh-CN" sz="2400"/>
              <a:t>&gt;]]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/>
              <a:t>[</a:t>
            </a:r>
            <a:r>
              <a:rPr lang="en-US" altLang="zh-CN" sz="2400">
                <a:solidFill>
                  <a:srgbClr val="FF0000"/>
                </a:solidFill>
              </a:rPr>
              <a:t>ORDER BY </a:t>
            </a:r>
            <a:r>
              <a:rPr lang="en-US" altLang="zh-CN" sz="2400"/>
              <a:t>&lt;</a:t>
            </a:r>
            <a:r>
              <a:rPr lang="zh-CN" altLang="en-US" sz="2400"/>
              <a:t>列名</a:t>
            </a:r>
            <a:r>
              <a:rPr lang="en-US" altLang="zh-CN" sz="2400"/>
              <a:t>2&gt;[</a:t>
            </a:r>
            <a:r>
              <a:rPr lang="en-US" altLang="zh-CN" sz="2400">
                <a:solidFill>
                  <a:srgbClr val="FF0000"/>
                </a:solidFill>
              </a:rPr>
              <a:t>ASC|DESC</a:t>
            </a:r>
            <a:r>
              <a:rPr lang="en-US" altLang="zh-CN" sz="2400"/>
              <a:t>]]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[limit n]; --</a:t>
            </a:r>
            <a:r>
              <a:rPr lang="zh-CN" altLang="en-US" sz="2400">
                <a:solidFill>
                  <a:srgbClr val="0000FF"/>
                </a:solidFill>
              </a:rPr>
              <a:t>该选项是</a:t>
            </a:r>
            <a:r>
              <a:rPr lang="en-US" altLang="zh-CN" sz="2400">
                <a:solidFill>
                  <a:srgbClr val="0000FF"/>
                </a:solidFill>
              </a:rPr>
              <a:t>openGauss</a:t>
            </a:r>
            <a:r>
              <a:rPr lang="zh-CN" altLang="en-US" sz="2400">
                <a:solidFill>
                  <a:srgbClr val="0000FF"/>
                </a:solidFill>
              </a:rPr>
              <a:t>支持的语法结构，表明只显示前面</a:t>
            </a:r>
            <a:r>
              <a:rPr lang="en-US" altLang="zh-CN" sz="2400">
                <a:solidFill>
                  <a:srgbClr val="0000FF"/>
                </a:solidFill>
              </a:rPr>
              <a:t>n</a:t>
            </a:r>
            <a:r>
              <a:rPr lang="zh-CN" altLang="en-US" sz="2400">
                <a:solidFill>
                  <a:srgbClr val="0000FF"/>
                </a:solidFill>
              </a:rPr>
              <a:t>条记录</a:t>
            </a:r>
          </a:p>
          <a:p>
            <a:pPr>
              <a:lnSpc>
                <a:spcPct val="16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814F8A-A1FC-4157-A72B-256723FA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50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3BE57-73AA-4F1F-A24C-A8382783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9D8E1-3241-4477-B7AD-778005D8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聚集函数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B571BB-C89F-4250-AF6F-C09CA852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1C09F98-5770-4C76-9C40-0271B07BC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90196"/>
              </p:ext>
            </p:extLst>
          </p:nvPr>
        </p:nvGraphicFramePr>
        <p:xfrm>
          <a:off x="1600200" y="1821282"/>
          <a:ext cx="8458200" cy="321543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01233721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39548823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319744297"/>
                    </a:ext>
                  </a:extLst>
                </a:gridCol>
              </a:tblGrid>
              <a:tr h="380795">
                <a:tc>
                  <a:txBody>
                    <a:bodyPr/>
                    <a:lstStyle/>
                    <a:p>
                      <a:r>
                        <a:rPr lang="zh-CN" altLang="en-US" sz="24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46531"/>
                  </a:ext>
                </a:extLst>
              </a:tr>
              <a:tr h="380795"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COUNT( )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统计元组个数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00FF"/>
                          </a:solidFill>
                        </a:rPr>
                        <a:t>COUNT(*)</a:t>
                      </a:r>
                      <a:endParaRPr lang="zh-CN" altLang="en-US" sz="18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24123"/>
                  </a:ext>
                </a:extLst>
              </a:tr>
              <a:tr h="330022">
                <a:tc vMerge="1">
                  <a:txBody>
                    <a:bodyPr/>
                    <a:lstStyle/>
                    <a:p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统计一列中值的个数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COUNT([DISTINCT|ALL] &lt;</a:t>
                      </a:r>
                      <a:r>
                        <a:rPr lang="zh-CN" altLang="en-US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列名</a:t>
                      </a:r>
                      <a:r>
                        <a:rPr lang="en-US" altLang="zh-CN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&gt;)</a:t>
                      </a:r>
                      <a:endParaRPr lang="zh-CN" altLang="en-US" sz="18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36311"/>
                  </a:ext>
                </a:extLst>
              </a:tr>
              <a:tr h="583885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SUM( )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计算一列值的总和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此列必须为数值型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SUM([DISTINCT|ALL] &lt;</a:t>
                      </a:r>
                      <a:r>
                        <a:rPr lang="zh-CN" altLang="en-US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列名</a:t>
                      </a:r>
                      <a:r>
                        <a:rPr lang="en-US" altLang="zh-CN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&gt;)</a:t>
                      </a:r>
                      <a:endParaRPr lang="zh-CN" altLang="en-US" sz="18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08713"/>
                  </a:ext>
                </a:extLst>
              </a:tr>
              <a:tr h="583885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AVG( )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计算一列值的平均值</a:t>
                      </a:r>
                      <a:endPara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此列必须为数值型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AVG([DISTINCT|ALL] &lt;</a:t>
                      </a:r>
                      <a:r>
                        <a:rPr lang="zh-CN" altLang="en-US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列名</a:t>
                      </a:r>
                      <a:r>
                        <a:rPr lang="en-US" altLang="zh-CN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&gt;)</a:t>
                      </a:r>
                      <a:endParaRPr lang="zh-CN" altLang="en-US" sz="18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51982"/>
                  </a:ext>
                </a:extLst>
              </a:tr>
              <a:tr h="330022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 )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求一列中的最小值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MIN([DISTINCT|ALL] &lt;</a:t>
                      </a:r>
                      <a:r>
                        <a:rPr lang="zh-CN" altLang="en-US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列名</a:t>
                      </a:r>
                      <a:r>
                        <a:rPr lang="en-US" altLang="zh-CN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&gt;)</a:t>
                      </a:r>
                      <a:endParaRPr lang="zh-CN" altLang="en-US" sz="18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66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 )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求一列中的最大值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MAX([DISTINCT|ALL] &lt;</a:t>
                      </a:r>
                      <a:r>
                        <a:rPr lang="zh-CN" altLang="en-US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列名</a:t>
                      </a:r>
                      <a:r>
                        <a:rPr lang="en-US" altLang="zh-CN" sz="1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&gt;)</a:t>
                      </a:r>
                      <a:endParaRPr lang="zh-CN" altLang="en-US" sz="18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6074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172B8DE-3E75-4FD1-A68A-71082EF121E8}"/>
              </a:ext>
            </a:extLst>
          </p:cNvPr>
          <p:cNvSpPr/>
          <p:nvPr/>
        </p:nvSpPr>
        <p:spPr>
          <a:xfrm>
            <a:off x="1485900" y="5158920"/>
            <a:ext cx="9372600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当聚集函数遇到空值时，除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外，都跳过空值而只处理非空值</a:t>
            </a:r>
            <a:endParaRPr lang="en-US" altLang="zh-CN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是对元组进行计数，某个元组的一个或部分列取空值不影响其统计结果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74952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75A51-8003-4012-82FC-058C1CDD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41D6E-0992-4D03-A586-91C8CAFF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3.41] </a:t>
            </a:r>
            <a:r>
              <a:rPr lang="zh-CN" altLang="en-US" sz="2400"/>
              <a:t>查询学生总人数。</a:t>
            </a:r>
          </a:p>
          <a:p>
            <a:pPr lvl="2" algn="just">
              <a:buNone/>
            </a:pPr>
            <a:r>
              <a:rPr lang="zh-CN" altLang="en-US" sz="2400"/>
              <a:t>          </a:t>
            </a:r>
            <a:r>
              <a:rPr lang="en-US" altLang="zh-CN" sz="2200">
                <a:solidFill>
                  <a:srgbClr val="0000CC"/>
                </a:solidFill>
              </a:rPr>
              <a:t>SELECT </a:t>
            </a:r>
            <a:r>
              <a:rPr lang="en-US" altLang="zh-CN" sz="2200">
                <a:solidFill>
                  <a:srgbClr val="FF0000"/>
                </a:solidFill>
              </a:rPr>
              <a:t>COUNT</a:t>
            </a:r>
            <a:r>
              <a:rPr lang="zh-CN" altLang="en-US" sz="2200">
                <a:solidFill>
                  <a:srgbClr val="FF0000"/>
                </a:solidFill>
              </a:rPr>
              <a:t>(</a:t>
            </a:r>
            <a:r>
              <a:rPr lang="en-US" altLang="zh-CN" sz="2200">
                <a:solidFill>
                  <a:srgbClr val="FF0000"/>
                </a:solidFill>
              </a:rPr>
              <a:t>*</a:t>
            </a:r>
            <a:r>
              <a:rPr lang="zh-CN" altLang="en-US" sz="2200">
                <a:solidFill>
                  <a:srgbClr val="FF0000"/>
                </a:solidFill>
              </a:rPr>
              <a:t>)</a:t>
            </a:r>
          </a:p>
          <a:p>
            <a:pPr lvl="2" algn="just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FROM  Student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  <a:r>
              <a:rPr lang="zh-CN" altLang="en-US" sz="2200">
                <a:solidFill>
                  <a:srgbClr val="0000CC"/>
                </a:solidFill>
                <a:latin typeface="Courier New" pitchFamily="49" charset="0"/>
              </a:rPr>
              <a:t> </a:t>
            </a:r>
            <a:endParaRPr lang="en-US" altLang="zh-CN" sz="2200">
              <a:solidFill>
                <a:srgbClr val="0000CC"/>
              </a:solidFill>
              <a:latin typeface="Courier New" pitchFamily="49" charset="0"/>
            </a:endParaRPr>
          </a:p>
          <a:p>
            <a:pPr lvl="2" algn="just">
              <a:buNone/>
            </a:pPr>
            <a:endParaRPr lang="zh-CN" altLang="en-US" sz="1000">
              <a:solidFill>
                <a:srgbClr val="0000CC"/>
              </a:solidFill>
              <a:latin typeface="Courier New" pitchFamily="49" charset="0"/>
            </a:endParaRPr>
          </a:p>
          <a:p>
            <a:pPr marL="0" indent="0" algn="just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3.42] </a:t>
            </a:r>
            <a:r>
              <a:rPr lang="zh-CN" altLang="en-US" sz="2400"/>
              <a:t>查询选修了课程的学生人数。</a:t>
            </a:r>
          </a:p>
          <a:p>
            <a:pPr lvl="2" algn="just">
              <a:buNone/>
            </a:pPr>
            <a:r>
              <a:rPr lang="zh-CN" altLang="en-US" sz="2200"/>
              <a:t>           </a:t>
            </a:r>
            <a:r>
              <a:rPr lang="en-US" altLang="zh-CN" sz="2200">
                <a:solidFill>
                  <a:srgbClr val="0000CC"/>
                </a:solidFill>
              </a:rPr>
              <a:t>SELECT COUNT</a:t>
            </a:r>
            <a:r>
              <a:rPr lang="zh-CN" altLang="en-US" sz="2200">
                <a:solidFill>
                  <a:srgbClr val="0000CC"/>
                </a:solidFill>
              </a:rPr>
              <a:t>(</a:t>
            </a:r>
            <a:r>
              <a:rPr lang="en-US" altLang="zh-CN" sz="2200">
                <a:solidFill>
                  <a:srgbClr val="FF0000"/>
                </a:solidFill>
              </a:rPr>
              <a:t>DISTINCT</a:t>
            </a:r>
            <a:r>
              <a:rPr lang="en-US" altLang="zh-CN" sz="2200">
                <a:solidFill>
                  <a:srgbClr val="0000CC"/>
                </a:solidFill>
              </a:rPr>
              <a:t> Sno</a:t>
            </a:r>
            <a:r>
              <a:rPr lang="zh-CN" altLang="en-US" sz="2200">
                <a:solidFill>
                  <a:srgbClr val="0000CC"/>
                </a:solidFill>
              </a:rPr>
              <a:t>)</a:t>
            </a:r>
          </a:p>
          <a:p>
            <a:pPr lvl="2" algn="just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FROM SC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  <a:endParaRPr lang="en-US" altLang="zh-CN" sz="2200">
              <a:solidFill>
                <a:srgbClr val="0000CC"/>
              </a:solidFill>
            </a:endParaRPr>
          </a:p>
          <a:p>
            <a:pPr lvl="2" algn="just">
              <a:buNone/>
            </a:pPr>
            <a:endParaRPr lang="zh-CN" altLang="en-US" sz="1000">
              <a:solidFill>
                <a:srgbClr val="0000CC"/>
              </a:solidFill>
            </a:endParaRPr>
          </a:p>
          <a:p>
            <a:pPr marL="0" indent="0" algn="just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3.43] </a:t>
            </a:r>
            <a:r>
              <a:rPr lang="zh-CN" altLang="en-US" sz="2400"/>
              <a:t>计算</a:t>
            </a:r>
            <a:r>
              <a:rPr lang="en-US" altLang="zh-CN" sz="2400"/>
              <a:t>1</a:t>
            </a:r>
            <a:r>
              <a:rPr lang="zh-CN" altLang="en-US" sz="2400"/>
              <a:t>号课程的学生平均成绩。</a:t>
            </a:r>
          </a:p>
          <a:p>
            <a:pPr lvl="1" algn="just">
              <a:buNone/>
            </a:pPr>
            <a:r>
              <a:rPr lang="zh-CN" altLang="en-US"/>
              <a:t>             </a:t>
            </a:r>
            <a:r>
              <a:rPr lang="en-US" altLang="zh-CN" sz="2200">
                <a:solidFill>
                  <a:srgbClr val="0000CC"/>
                </a:solidFill>
              </a:rPr>
              <a:t>SELECT  </a:t>
            </a:r>
            <a:r>
              <a:rPr lang="en-US" altLang="zh-CN" sz="2200">
                <a:solidFill>
                  <a:srgbClr val="FF0000"/>
                </a:solidFill>
              </a:rPr>
              <a:t>AVG</a:t>
            </a:r>
            <a:r>
              <a:rPr lang="zh-CN" altLang="en-US" sz="2200">
                <a:solidFill>
                  <a:srgbClr val="FF0000"/>
                </a:solidFill>
              </a:rPr>
              <a:t>(</a:t>
            </a:r>
            <a:r>
              <a:rPr lang="en-US" altLang="zh-CN" sz="2200">
                <a:solidFill>
                  <a:srgbClr val="FF0000"/>
                </a:solidFill>
              </a:rPr>
              <a:t>Grade</a:t>
            </a:r>
            <a:r>
              <a:rPr lang="zh-CN" altLang="en-US" sz="2200">
                <a:solidFill>
                  <a:srgbClr val="FF0000"/>
                </a:solidFill>
              </a:rPr>
              <a:t>)</a:t>
            </a:r>
          </a:p>
          <a:p>
            <a:pPr lvl="1" algn="just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FROM    SC</a:t>
            </a:r>
          </a:p>
          <a:p>
            <a:pPr lvl="1" algn="just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WHERE  Cno='1'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  <a:endParaRPr lang="zh-CN" altLang="en-US" sz="2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BD313-9958-4D5A-8999-47DC6035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8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5E9F7-A1B9-44CA-99C1-80CD10D2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E81BF-E25E-410E-9CDF-B6793124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3.44] </a:t>
            </a:r>
            <a:r>
              <a:rPr lang="zh-CN" altLang="en-US" sz="2400"/>
              <a:t>查询选修</a:t>
            </a:r>
            <a:r>
              <a:rPr lang="en-US" altLang="zh-CN" sz="2400"/>
              <a:t>1</a:t>
            </a:r>
            <a:r>
              <a:rPr lang="zh-CN" altLang="en-US" sz="2400"/>
              <a:t>号课程的学生最高分数。</a:t>
            </a:r>
          </a:p>
          <a:p>
            <a:pPr marL="0" indent="0">
              <a:buNone/>
            </a:pPr>
            <a:r>
              <a:rPr lang="zh-CN" altLang="en-US"/>
              <a:t>                  </a:t>
            </a:r>
            <a:r>
              <a:rPr lang="en-US" altLang="zh-CN" sz="2200">
                <a:solidFill>
                  <a:srgbClr val="0000CC"/>
                </a:solidFill>
              </a:rPr>
              <a:t>SELECT </a:t>
            </a:r>
            <a:r>
              <a:rPr lang="en-US" altLang="zh-CN" sz="2200">
                <a:solidFill>
                  <a:srgbClr val="FF0000"/>
                </a:solidFill>
              </a:rPr>
              <a:t>MAX(Grade)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FROM SC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WHERE Cno='1';</a:t>
            </a:r>
          </a:p>
          <a:p>
            <a:endParaRPr lang="en-US" altLang="zh-CN" sz="11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3.45] </a:t>
            </a:r>
            <a:r>
              <a:rPr lang="zh-CN" altLang="en-US" sz="2400"/>
              <a:t>查询学生</a:t>
            </a:r>
            <a:r>
              <a:rPr lang="en-US" altLang="zh-CN" sz="2400"/>
              <a:t>201215012</a:t>
            </a:r>
            <a:r>
              <a:rPr lang="zh-CN" altLang="en-US" sz="2400"/>
              <a:t>选修课程的总学分数。</a:t>
            </a:r>
          </a:p>
          <a:p>
            <a:pPr marL="0" indent="0">
              <a:buNone/>
            </a:pPr>
            <a:r>
              <a:rPr lang="zh-CN" altLang="en-US"/>
              <a:t>    		         </a:t>
            </a:r>
            <a:r>
              <a:rPr lang="en-US" altLang="zh-CN" sz="2200">
                <a:solidFill>
                  <a:srgbClr val="0000CC"/>
                </a:solidFill>
              </a:rPr>
              <a:t>SELECT </a:t>
            </a:r>
            <a:r>
              <a:rPr lang="en-US" altLang="zh-CN" sz="2200">
                <a:solidFill>
                  <a:srgbClr val="FF0000"/>
                </a:solidFill>
              </a:rPr>
              <a:t>SUM(Ccredit)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FROM  SC,Course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WHERE Sno='201215012' AND SC.Cno=Course.Cno; </a:t>
            </a:r>
            <a:endParaRPr lang="zh-CN" altLang="en-US" sz="2200">
              <a:solidFill>
                <a:srgbClr val="0000CC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2B26A-E896-469A-8B53-F7001459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4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</a:t>
            </a:r>
            <a:r>
              <a:rPr lang="zh-CN" altLang="en-US" dirty="0"/>
              <a:t>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查询仅涉及一</a:t>
            </a:r>
            <a:r>
              <a:rPr lang="zh-CN" altLang="en-US" b="1">
                <a:solidFill>
                  <a:srgbClr val="FF0000"/>
                </a:solidFill>
              </a:rPr>
              <a:t>个表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1.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选择表中的若干列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选择表中的若干元组</a:t>
            </a:r>
          </a:p>
          <a:p>
            <a:pPr lvl="1" algn="just">
              <a:buNone/>
            </a:pP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3.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ORDER BY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子句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4.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聚集函数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5.</a:t>
            </a:r>
            <a:r>
              <a:rPr lang="en-US" altLang="zh-CN" b="1">
                <a:solidFill>
                  <a:srgbClr val="0000CC"/>
                </a:solidFill>
              </a:rPr>
              <a:t>GROUP BY</a:t>
            </a:r>
            <a:r>
              <a:rPr lang="zh-CN" altLang="en-US" b="1">
                <a:solidFill>
                  <a:srgbClr val="0000CC"/>
                </a:solidFill>
              </a:rPr>
              <a:t>子句</a:t>
            </a:r>
            <a:endParaRPr lang="zh-CN" altLang="en-US" b="1" dirty="0">
              <a:solidFill>
                <a:srgbClr val="0000CC"/>
              </a:solidFill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47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779D7-94F4-488D-BD6F-DDF5F80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DD0A-8CA7-4B3D-ABAA-5F07EFF1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GROUP BY</a:t>
            </a:r>
            <a:r>
              <a:rPr lang="zh-CN" altLang="en-US">
                <a:solidFill>
                  <a:srgbClr val="FF0000"/>
                </a:solidFill>
              </a:rPr>
              <a:t>子句分组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细化聚集函数</a:t>
            </a:r>
            <a:r>
              <a:rPr lang="zh-CN" altLang="en-US">
                <a:solidFill>
                  <a:srgbClr val="0000FF"/>
                </a:solidFill>
              </a:rPr>
              <a:t>的作用对象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/>
              <a:t>如果</a:t>
            </a:r>
            <a:r>
              <a:rPr lang="zh-CN" altLang="en-US" sz="2400">
                <a:solidFill>
                  <a:srgbClr val="FF0000"/>
                </a:solidFill>
              </a:rPr>
              <a:t>未对查询结果分组</a:t>
            </a:r>
            <a:r>
              <a:rPr lang="zh-CN" altLang="en-US" sz="2400"/>
              <a:t>，聚集函数将作用于</a:t>
            </a:r>
            <a:r>
              <a:rPr lang="zh-CN" altLang="en-US" sz="2400">
                <a:solidFill>
                  <a:srgbClr val="FF0000"/>
                </a:solidFill>
              </a:rPr>
              <a:t>整个查询结果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对</a:t>
            </a:r>
            <a:r>
              <a:rPr lang="zh-CN" altLang="en-US" sz="2400">
                <a:solidFill>
                  <a:srgbClr val="FF0000"/>
                </a:solidFill>
              </a:rPr>
              <a:t>查询结果分组</a:t>
            </a:r>
            <a:r>
              <a:rPr lang="zh-CN" altLang="en-US" sz="2400"/>
              <a:t>后，聚集函数将</a:t>
            </a:r>
            <a:r>
              <a:rPr lang="zh-CN" altLang="en-US" sz="2400">
                <a:solidFill>
                  <a:srgbClr val="FF0000"/>
                </a:solidFill>
              </a:rPr>
              <a:t>分别作用于每个组 </a:t>
            </a:r>
          </a:p>
          <a:p>
            <a:pPr lvl="2">
              <a:lnSpc>
                <a:spcPct val="120000"/>
              </a:lnSpc>
            </a:pPr>
            <a:r>
              <a:rPr lang="zh-CN" altLang="en-US" sz="2000"/>
              <a:t>按指定的一列或多列值分组，值相等的为一组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GROUP BY</a:t>
            </a:r>
            <a:r>
              <a:rPr lang="zh-CN" altLang="en-US" sz="2400">
                <a:solidFill>
                  <a:srgbClr val="FF0000"/>
                </a:solidFill>
              </a:rPr>
              <a:t>后面的子句必须出现在</a:t>
            </a:r>
            <a:r>
              <a:rPr lang="en-US" altLang="zh-CN" sz="2400">
                <a:solidFill>
                  <a:srgbClr val="FF0000"/>
                </a:solidFill>
              </a:rPr>
              <a:t>SELECT</a:t>
            </a:r>
            <a:r>
              <a:rPr lang="zh-CN" altLang="en-US" sz="2400">
                <a:solidFill>
                  <a:srgbClr val="FF0000"/>
                </a:solidFill>
              </a:rPr>
              <a:t>的第一个位置</a:t>
            </a:r>
          </a:p>
          <a:p>
            <a:pPr>
              <a:lnSpc>
                <a:spcPct val="120000"/>
              </a:lnSpc>
            </a:pPr>
            <a:endParaRPr lang="en-US" altLang="zh-CN" sz="105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>
                <a:solidFill>
                  <a:srgbClr val="C00000"/>
                </a:solidFill>
              </a:rPr>
              <a:t>   </a:t>
            </a: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3.46] </a:t>
            </a:r>
            <a:r>
              <a:rPr lang="zh-CN" altLang="en-US" sz="2400"/>
              <a:t>求各个课程号及相应的选课人数。</a:t>
            </a:r>
            <a:endParaRPr lang="en-US" altLang="zh-CN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/>
              <a:t>                    </a:t>
            </a:r>
            <a:r>
              <a:rPr lang="en-US" altLang="zh-CN" sz="2200">
                <a:solidFill>
                  <a:srgbClr val="0000CC"/>
                </a:solidFill>
              </a:rPr>
              <a:t>SELECT  Cno</a:t>
            </a:r>
            <a:r>
              <a:rPr lang="zh-CN" altLang="en-US" sz="2200">
                <a:solidFill>
                  <a:srgbClr val="0000CC"/>
                </a:solidFill>
              </a:rPr>
              <a:t>，</a:t>
            </a:r>
            <a:r>
              <a:rPr lang="en-US" altLang="zh-CN" sz="2200">
                <a:solidFill>
                  <a:srgbClr val="0000CC"/>
                </a:solidFill>
              </a:rPr>
              <a:t>COUNT(Sno)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FROM   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</a:t>
            </a:r>
            <a:r>
              <a:rPr lang="en-US" altLang="zh-CN" sz="2200">
                <a:solidFill>
                  <a:srgbClr val="FF0000"/>
                </a:solidFill>
              </a:rPr>
              <a:t>GROUP BY </a:t>
            </a:r>
            <a:r>
              <a:rPr lang="en-US" altLang="zh-CN" sz="2200">
                <a:solidFill>
                  <a:srgbClr val="0000CC"/>
                </a:solidFill>
              </a:rPr>
              <a:t>Cno; </a:t>
            </a:r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E0988-CFDE-4B0C-9D5F-8FDF7B68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1884F48-F968-4BCB-83D7-77B7B1BAE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5487"/>
              </p:ext>
            </p:extLst>
          </p:nvPr>
        </p:nvGraphicFramePr>
        <p:xfrm>
          <a:off x="7010400" y="3863340"/>
          <a:ext cx="27432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686">
                  <a:extLst>
                    <a:ext uri="{9D8B030D-6E8A-4147-A177-3AD203B41FA5}">
                      <a16:colId xmlns:a16="http://schemas.microsoft.com/office/drawing/2014/main" val="2236628369"/>
                    </a:ext>
                  </a:extLst>
                </a:gridCol>
                <a:gridCol w="1853514">
                  <a:extLst>
                    <a:ext uri="{9D8B030D-6E8A-4147-A177-3AD203B41FA5}">
                      <a16:colId xmlns:a16="http://schemas.microsoft.com/office/drawing/2014/main" val="1349826825"/>
                    </a:ext>
                  </a:extLst>
                </a:gridCol>
              </a:tblGrid>
              <a:tr h="402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CNO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COUNT(SNO)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8541"/>
                  </a:ext>
                </a:extLst>
              </a:tr>
              <a:tr h="3843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22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90683"/>
                  </a:ext>
                </a:extLst>
              </a:tr>
              <a:tr h="3843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34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45891"/>
                  </a:ext>
                </a:extLst>
              </a:tr>
              <a:tr h="3843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44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55505"/>
                  </a:ext>
                </a:extLst>
              </a:tr>
              <a:tr h="3843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33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79880"/>
                  </a:ext>
                </a:extLst>
              </a:tr>
              <a:tr h="3843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31348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37F8680-561D-4FF0-BE03-7FB96559A62C}"/>
              </a:ext>
            </a:extLst>
          </p:cNvPr>
          <p:cNvCxnSpPr/>
          <p:nvPr/>
        </p:nvCxnSpPr>
        <p:spPr>
          <a:xfrm>
            <a:off x="3962400" y="4876800"/>
            <a:ext cx="2286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DB352-BA68-4D86-8510-35BBF5E8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38309-DDF6-4ADC-89E6-B68EF9C8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3.47] </a:t>
            </a:r>
            <a:r>
              <a:rPr lang="zh-CN" altLang="en-US" sz="2400"/>
              <a:t>查询选修了</a:t>
            </a:r>
            <a:r>
              <a:rPr lang="en-US" altLang="zh-CN" sz="2400"/>
              <a:t>3</a:t>
            </a:r>
            <a:r>
              <a:rPr lang="zh-CN" altLang="en-US" sz="2400"/>
              <a:t>门以上课程的学生学号。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/>
              <a:t>                   </a:t>
            </a:r>
            <a:r>
              <a:rPr lang="en-US" altLang="zh-CN" sz="2200">
                <a:solidFill>
                  <a:srgbClr val="0000CC"/>
                </a:solidFill>
              </a:rPr>
              <a:t>SELECT Sno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FROM 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</a:t>
            </a:r>
            <a:r>
              <a:rPr lang="en-US" altLang="zh-CN" sz="2200">
                <a:solidFill>
                  <a:srgbClr val="FF0000"/>
                </a:solidFill>
              </a:rPr>
              <a:t>GROUP BY </a:t>
            </a:r>
            <a:r>
              <a:rPr lang="en-US" altLang="zh-CN" sz="2200">
                <a:solidFill>
                  <a:srgbClr val="0000CC"/>
                </a:solidFill>
              </a:rPr>
              <a:t>Sno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HAVING  COUNT(*)&gt;3;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00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3.48] </a:t>
            </a:r>
            <a:r>
              <a:rPr lang="zh-CN" altLang="en-US" sz="2400"/>
              <a:t>查询平均成绩大于等于</a:t>
            </a:r>
            <a:r>
              <a:rPr lang="en-US" altLang="zh-CN" sz="2400"/>
              <a:t>90</a:t>
            </a:r>
            <a:r>
              <a:rPr lang="zh-CN" altLang="en-US" sz="2400"/>
              <a:t>分的学生学号和平均成绩。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SELECT  Sno, AVG(Grade)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FROM  SC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</a:t>
            </a:r>
            <a:r>
              <a:rPr lang="en-US" altLang="zh-CN" sz="2200">
                <a:solidFill>
                  <a:srgbClr val="FF0000"/>
                </a:solidFill>
              </a:rPr>
              <a:t>GROUP BY </a:t>
            </a:r>
            <a:r>
              <a:rPr lang="en-US" altLang="zh-CN" sz="2200">
                <a:solidFill>
                  <a:srgbClr val="0000CC"/>
                </a:solidFill>
              </a:rPr>
              <a:t>Sno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</a:t>
            </a:r>
            <a:r>
              <a:rPr lang="en-US" altLang="zh-CN" sz="2200">
                <a:solidFill>
                  <a:srgbClr val="FF0000"/>
                </a:solidFill>
              </a:rPr>
              <a:t>HAVING </a:t>
            </a:r>
            <a:r>
              <a:rPr lang="en-US" altLang="zh-CN" sz="2200">
                <a:solidFill>
                  <a:srgbClr val="0000CC"/>
                </a:solidFill>
              </a:rPr>
              <a:t>AVG(Grade)&gt;=90;</a:t>
            </a:r>
            <a:endParaRPr lang="zh-CN" altLang="en-US" sz="2200">
              <a:solidFill>
                <a:srgbClr val="0000CC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5B596-653D-4413-B2F2-CE9A1BB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D3A852-DB05-4417-9550-858DB45FCA04}"/>
              </a:ext>
            </a:extLst>
          </p:cNvPr>
          <p:cNvSpPr/>
          <p:nvPr/>
        </p:nvSpPr>
        <p:spPr>
          <a:xfrm>
            <a:off x="6338702" y="3961523"/>
            <a:ext cx="368159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   SELECT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</a:rPr>
              <a:t>AVG</a:t>
            </a:r>
            <a:r>
              <a:rPr lang="zh-CN" altLang="en-US" sz="2400" dirty="0">
                <a:solidFill>
                  <a:srgbClr val="0000CC"/>
                </a:solidFill>
              </a:rPr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Grade</a:t>
            </a:r>
            <a:r>
              <a:rPr lang="zh-CN" altLang="en-US" sz="2400" dirty="0">
                <a:solidFill>
                  <a:srgbClr val="0000CC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    FROM  SC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    WHERE AVG</a:t>
            </a:r>
            <a:r>
              <a:rPr lang="zh-CN" altLang="en-US" sz="2400" dirty="0">
                <a:solidFill>
                  <a:srgbClr val="0000CC"/>
                </a:solidFill>
              </a:rPr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Grade</a:t>
            </a:r>
            <a:r>
              <a:rPr lang="zh-CN" altLang="en-US" sz="2400" dirty="0">
                <a:solidFill>
                  <a:srgbClr val="0000CC"/>
                </a:solidFill>
              </a:rPr>
              <a:t>)</a:t>
            </a:r>
            <a:r>
              <a:rPr lang="en-US" altLang="zh-CN" sz="2400" dirty="0">
                <a:solidFill>
                  <a:srgbClr val="0000CC"/>
                </a:solidFill>
              </a:rPr>
              <a:t>&gt;=90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    GROUP BY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E63BC61-8AF2-4FAC-A1F3-1AB39238AD8E}"/>
              </a:ext>
            </a:extLst>
          </p:cNvPr>
          <p:cNvCxnSpPr>
            <a:cxnSpLocks/>
          </p:cNvCxnSpPr>
          <p:nvPr/>
        </p:nvCxnSpPr>
        <p:spPr>
          <a:xfrm>
            <a:off x="6958198" y="3955941"/>
            <a:ext cx="2490602" cy="16523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199BEF9-F1B5-4B50-8524-D4553562188E}"/>
              </a:ext>
            </a:extLst>
          </p:cNvPr>
          <p:cNvCxnSpPr>
            <a:cxnSpLocks/>
          </p:cNvCxnSpPr>
          <p:nvPr/>
        </p:nvCxnSpPr>
        <p:spPr>
          <a:xfrm flipH="1">
            <a:off x="7239000" y="3955941"/>
            <a:ext cx="1881002" cy="17222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C16ADF-8857-461B-BDE5-4F5AEB5DB00A}"/>
              </a:ext>
            </a:extLst>
          </p:cNvPr>
          <p:cNvCxnSpPr/>
          <p:nvPr/>
        </p:nvCxnSpPr>
        <p:spPr>
          <a:xfrm>
            <a:off x="3924300" y="1943100"/>
            <a:ext cx="2286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201B04F-277A-4BA9-86C4-07E86BD97CFE}"/>
              </a:ext>
            </a:extLst>
          </p:cNvPr>
          <p:cNvCxnSpPr>
            <a:cxnSpLocks/>
          </p:cNvCxnSpPr>
          <p:nvPr/>
        </p:nvCxnSpPr>
        <p:spPr>
          <a:xfrm>
            <a:off x="3850247" y="4189165"/>
            <a:ext cx="133591" cy="6236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0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C605F-7D85-42A8-82A8-EFB150B0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33259-D4E4-4273-991B-5D0B3C79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HAVING</a:t>
            </a:r>
            <a:r>
              <a:rPr lang="zh-CN" altLang="en-US">
                <a:solidFill>
                  <a:srgbClr val="FF0000"/>
                </a:solidFill>
              </a:rPr>
              <a:t>短语</a:t>
            </a:r>
            <a:r>
              <a:rPr lang="zh-CN" altLang="en-US"/>
              <a:t>与</a:t>
            </a:r>
            <a:r>
              <a:rPr lang="en-US" altLang="zh-CN">
                <a:solidFill>
                  <a:srgbClr val="FF0000"/>
                </a:solidFill>
              </a:rPr>
              <a:t>WHERE</a:t>
            </a:r>
            <a:r>
              <a:rPr lang="zh-CN" altLang="en-US">
                <a:solidFill>
                  <a:srgbClr val="FF0000"/>
                </a:solidFill>
              </a:rPr>
              <a:t>子句</a:t>
            </a:r>
            <a:r>
              <a:rPr lang="zh-CN" altLang="en-US"/>
              <a:t>的区别：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900E2-858F-4575-B80B-5B582F33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1AAABE8-161F-4D9C-8DDE-859432C83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74176"/>
              </p:ext>
            </p:extLst>
          </p:nvPr>
        </p:nvGraphicFramePr>
        <p:xfrm>
          <a:off x="1219200" y="2133600"/>
          <a:ext cx="9143999" cy="19684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57475">
                  <a:extLst>
                    <a:ext uri="{9D8B030D-6E8A-4147-A177-3AD203B41FA5}">
                      <a16:colId xmlns:a16="http://schemas.microsoft.com/office/drawing/2014/main" val="757517653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332510727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9162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8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</a:t>
                      </a:r>
                      <a:r>
                        <a:rPr lang="zh-CN" altLang="en-US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子句</a:t>
                      </a: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基表或视图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选择满足条件的元组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1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HAVING</a:t>
                      </a:r>
                      <a:r>
                        <a:rPr lang="zh-CN" altLang="en-US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选择满足条件的组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9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54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FB69-D908-4083-8F63-F70F1ECC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EA8C8-4AFA-460B-8C28-57AFEB05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单表查询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连接查询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嵌套查询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集合查询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基于派生表的查询</a:t>
            </a:r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语句的一般形式 </a:t>
            </a:r>
          </a:p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FC06-14E7-427F-8A89-CBE18D8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0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D5644EE-5319-4C8F-8590-2ADAC9381C9C}"/>
              </a:ext>
            </a:extLst>
          </p:cNvPr>
          <p:cNvSpPr/>
          <p:nvPr/>
        </p:nvSpPr>
        <p:spPr>
          <a:xfrm>
            <a:off x="1371600" y="3276600"/>
            <a:ext cx="94488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52A8C8-09B0-45B4-A5C9-FE1F06D9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65FCE-9857-4945-9C1B-79386058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什么是连接查询？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同时涉及</a:t>
            </a:r>
            <a:r>
              <a:rPr lang="zh-CN" altLang="en-US">
                <a:solidFill>
                  <a:srgbClr val="FF0000"/>
                </a:solidFill>
              </a:rPr>
              <a:t>两个以上表</a:t>
            </a:r>
            <a:r>
              <a:rPr lang="zh-CN" altLang="en-US"/>
              <a:t>的查询</a:t>
            </a:r>
            <a:endParaRPr lang="en-US" altLang="zh-CN"/>
          </a:p>
          <a:p>
            <a:pPr lvl="1"/>
            <a:endParaRPr lang="en-US" altLang="zh-CN" sz="800"/>
          </a:p>
          <a:p>
            <a:r>
              <a:rPr lang="zh-CN" altLang="en-US">
                <a:solidFill>
                  <a:srgbClr val="FF0000"/>
                </a:solidFill>
              </a:rPr>
              <a:t>什么是连接条件或连接谓词？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用来</a:t>
            </a:r>
            <a:r>
              <a:rPr lang="zh-CN" altLang="en-US">
                <a:solidFill>
                  <a:srgbClr val="FF0000"/>
                </a:solidFill>
              </a:rPr>
              <a:t>连接</a:t>
            </a:r>
            <a:r>
              <a:rPr lang="zh-CN" altLang="en-US"/>
              <a:t>两个表的</a:t>
            </a:r>
            <a:r>
              <a:rPr lang="zh-CN" altLang="en-US">
                <a:solidFill>
                  <a:srgbClr val="FF0000"/>
                </a:solidFill>
              </a:rPr>
              <a:t>条件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 sz="500">
              <a:solidFill>
                <a:srgbClr val="FF0000"/>
              </a:solidFill>
            </a:endParaRPr>
          </a:p>
          <a:p>
            <a:pPr lvl="0" algn="ctr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[&lt;</a:t>
            </a:r>
            <a:r>
              <a:rPr lang="zh-CN" altLang="en-US" sz="2000" b="1">
                <a:solidFill>
                  <a:srgbClr val="0000CC"/>
                </a:solidFill>
              </a:rPr>
              <a:t>表名</a:t>
            </a:r>
            <a:r>
              <a:rPr lang="en-US" altLang="zh-CN" sz="2000" b="1">
                <a:solidFill>
                  <a:srgbClr val="0000CC"/>
                </a:solidFill>
              </a:rPr>
              <a:t>1&gt;.]&lt;</a:t>
            </a:r>
            <a:r>
              <a:rPr lang="zh-CN" altLang="en-US" sz="2000" b="1">
                <a:solidFill>
                  <a:srgbClr val="0000CC"/>
                </a:solidFill>
              </a:rPr>
              <a:t>列名</a:t>
            </a:r>
            <a:r>
              <a:rPr lang="en-US" altLang="zh-CN" sz="2000" b="1">
                <a:solidFill>
                  <a:srgbClr val="0000CC"/>
                </a:solidFill>
              </a:rPr>
              <a:t>1&gt;  </a:t>
            </a:r>
            <a:r>
              <a:rPr lang="en-US" altLang="zh-CN" sz="2000" b="1">
                <a:solidFill>
                  <a:srgbClr val="FF0000"/>
                </a:solidFill>
              </a:rPr>
              <a:t>&lt;</a:t>
            </a:r>
            <a:r>
              <a:rPr lang="zh-CN" altLang="en-US" sz="2000" b="1">
                <a:solidFill>
                  <a:srgbClr val="FF0000"/>
                </a:solidFill>
              </a:rPr>
              <a:t>比较运算符</a:t>
            </a:r>
            <a:r>
              <a:rPr lang="en-US" altLang="zh-CN" sz="2000" b="1">
                <a:solidFill>
                  <a:srgbClr val="0000CC"/>
                </a:solidFill>
              </a:rPr>
              <a:t>&gt;  [&lt;</a:t>
            </a:r>
            <a:r>
              <a:rPr lang="zh-CN" altLang="en-US" sz="2000" b="1">
                <a:solidFill>
                  <a:srgbClr val="0000CC"/>
                </a:solidFill>
              </a:rPr>
              <a:t>表名</a:t>
            </a:r>
            <a:r>
              <a:rPr lang="en-US" altLang="zh-CN" sz="2000" b="1">
                <a:solidFill>
                  <a:srgbClr val="0000CC"/>
                </a:solidFill>
              </a:rPr>
              <a:t>2&gt;.]&lt;</a:t>
            </a:r>
            <a:r>
              <a:rPr lang="zh-CN" altLang="en-US" sz="2000" b="1">
                <a:solidFill>
                  <a:srgbClr val="0000CC"/>
                </a:solidFill>
              </a:rPr>
              <a:t>列名</a:t>
            </a:r>
            <a:r>
              <a:rPr lang="en-US" altLang="zh-CN" sz="2000" b="1">
                <a:solidFill>
                  <a:srgbClr val="0000CC"/>
                </a:solidFill>
              </a:rPr>
              <a:t>2&gt;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[&lt;</a:t>
            </a:r>
            <a:r>
              <a:rPr lang="zh-CN" altLang="en-US" sz="2000" b="1">
                <a:solidFill>
                  <a:srgbClr val="0000CC"/>
                </a:solidFill>
              </a:rPr>
              <a:t>表名</a:t>
            </a:r>
            <a:r>
              <a:rPr lang="en-US" altLang="zh-CN" sz="2000" b="1">
                <a:solidFill>
                  <a:srgbClr val="0000CC"/>
                </a:solidFill>
              </a:rPr>
              <a:t>1&gt;.]&lt;</a:t>
            </a:r>
            <a:r>
              <a:rPr lang="zh-CN" altLang="en-US" sz="2000" b="1">
                <a:solidFill>
                  <a:srgbClr val="0000CC"/>
                </a:solidFill>
              </a:rPr>
              <a:t>列名</a:t>
            </a:r>
            <a:r>
              <a:rPr lang="en-US" altLang="zh-CN" sz="2000" b="1">
                <a:solidFill>
                  <a:srgbClr val="0000CC"/>
                </a:solidFill>
              </a:rPr>
              <a:t>1&gt; </a:t>
            </a:r>
            <a:r>
              <a:rPr lang="en-US" altLang="zh-CN" sz="2000" b="1">
                <a:solidFill>
                  <a:srgbClr val="FF0000"/>
                </a:solidFill>
              </a:rPr>
              <a:t>BETWEEN</a:t>
            </a:r>
            <a:r>
              <a:rPr lang="en-US" altLang="zh-CN" sz="2000" b="1">
                <a:solidFill>
                  <a:srgbClr val="0000CC"/>
                </a:solidFill>
              </a:rPr>
              <a:t> [&lt;</a:t>
            </a:r>
            <a:r>
              <a:rPr lang="zh-CN" altLang="en-US" sz="2000" b="1">
                <a:solidFill>
                  <a:srgbClr val="0000CC"/>
                </a:solidFill>
              </a:rPr>
              <a:t>表名</a:t>
            </a:r>
            <a:r>
              <a:rPr lang="en-US" altLang="zh-CN" sz="2000" b="1">
                <a:solidFill>
                  <a:srgbClr val="0000CC"/>
                </a:solidFill>
              </a:rPr>
              <a:t>2&gt;.]&lt;</a:t>
            </a:r>
            <a:r>
              <a:rPr lang="zh-CN" altLang="en-US" sz="2000" b="1">
                <a:solidFill>
                  <a:srgbClr val="0000CC"/>
                </a:solidFill>
              </a:rPr>
              <a:t>列名</a:t>
            </a:r>
            <a:r>
              <a:rPr lang="en-US" altLang="zh-CN" sz="2000" b="1">
                <a:solidFill>
                  <a:srgbClr val="0000CC"/>
                </a:solidFill>
              </a:rPr>
              <a:t>2&gt;</a:t>
            </a:r>
            <a:r>
              <a:rPr lang="en-US" altLang="zh-CN" sz="2000" b="1">
                <a:solidFill>
                  <a:srgbClr val="FF0000"/>
                </a:solidFill>
              </a:rPr>
              <a:t>AND</a:t>
            </a:r>
            <a:r>
              <a:rPr lang="en-US" altLang="zh-CN" sz="2000" b="1">
                <a:solidFill>
                  <a:srgbClr val="0000CC"/>
                </a:solidFill>
              </a:rPr>
              <a:t>[&lt;</a:t>
            </a:r>
            <a:r>
              <a:rPr lang="zh-CN" altLang="en-US" sz="2000" b="1">
                <a:solidFill>
                  <a:srgbClr val="0000CC"/>
                </a:solidFill>
              </a:rPr>
              <a:t>表名</a:t>
            </a:r>
            <a:r>
              <a:rPr lang="en-US" altLang="zh-CN" sz="2000" b="1">
                <a:solidFill>
                  <a:srgbClr val="0000CC"/>
                </a:solidFill>
              </a:rPr>
              <a:t>2&gt;.]&lt;</a:t>
            </a:r>
            <a:r>
              <a:rPr lang="zh-CN" altLang="en-US" sz="2000" b="1">
                <a:solidFill>
                  <a:srgbClr val="0000CC"/>
                </a:solidFill>
              </a:rPr>
              <a:t>列名</a:t>
            </a:r>
            <a:r>
              <a:rPr lang="en-US" altLang="zh-CN" sz="2000" b="1">
                <a:solidFill>
                  <a:srgbClr val="0000CC"/>
                </a:solidFill>
              </a:rPr>
              <a:t>3&gt;</a:t>
            </a:r>
          </a:p>
          <a:p>
            <a:pPr lvl="1"/>
            <a:endParaRPr lang="en-US" altLang="zh-CN" sz="105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连接字段</a:t>
            </a:r>
            <a:r>
              <a:rPr lang="zh-CN" altLang="en-US"/>
              <a:t>：连接谓词中的</a:t>
            </a:r>
            <a:r>
              <a:rPr lang="zh-CN" altLang="en-US">
                <a:solidFill>
                  <a:srgbClr val="FF0000"/>
                </a:solidFill>
              </a:rPr>
              <a:t>列名称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连接条件中的各连接字段</a:t>
            </a:r>
            <a:r>
              <a:rPr lang="zh-CN" altLang="en-US">
                <a:solidFill>
                  <a:srgbClr val="FF0000"/>
                </a:solidFill>
              </a:rPr>
              <a:t>类型必须是可比的</a:t>
            </a:r>
            <a:r>
              <a:rPr lang="zh-CN" altLang="en-US"/>
              <a:t>，但名字不必相同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86381-AAA2-457C-8AA0-45AD14A1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63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</a:t>
            </a:r>
            <a:r>
              <a:rPr lang="zh-CN" altLang="en-US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等值与非等值连接查询 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自身连接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外连接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多表连接</a:t>
            </a:r>
          </a:p>
          <a:p>
            <a:pPr>
              <a:lnSpc>
                <a:spcPct val="100000"/>
              </a:lnSpc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3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FB69-D908-4083-8F63-F70F1ECC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EA8C8-4AFA-460B-8C28-57AFEB05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单表查询</a:t>
            </a:r>
          </a:p>
          <a:p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连接查询</a:t>
            </a:r>
          </a:p>
          <a:p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嵌套查询</a:t>
            </a:r>
          </a:p>
          <a:p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集合查询</a:t>
            </a:r>
          </a:p>
          <a:p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基于派生表的查询</a:t>
            </a:r>
          </a:p>
          <a:p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语句的一般形式 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FC06-14E7-427F-8A89-CBE18D8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0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5E6E1-40F7-4C95-BC5F-DF4B781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等值与非等值连接查询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DD01A-ECA3-4640-AAE5-E793063A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什么是等值连接查询？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连接运算符为 </a:t>
            </a:r>
            <a:r>
              <a:rPr lang="en-US" altLang="zh-CN">
                <a:solidFill>
                  <a:srgbClr val="FF0000"/>
                </a:solidFill>
              </a:rPr>
              <a:t>= </a:t>
            </a:r>
            <a:r>
              <a:rPr lang="zh-CN" altLang="en-US"/>
              <a:t>的查询</a:t>
            </a:r>
            <a:endParaRPr lang="en-US" altLang="zh-CN"/>
          </a:p>
          <a:p>
            <a:pPr lvl="1"/>
            <a:endParaRPr lang="en-US" altLang="zh-CN" sz="600"/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3.49] </a:t>
            </a:r>
            <a:r>
              <a:rPr lang="zh-CN" altLang="en-US" sz="2400">
                <a:solidFill>
                  <a:prstClr val="black"/>
                </a:solidFill>
              </a:rPr>
              <a:t>查询每个学生及其选修课程的情况。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>
                <a:solidFill>
                  <a:prstClr val="black"/>
                </a:solidFill>
              </a:rPr>
              <a:t>		</a:t>
            </a:r>
            <a:r>
              <a:rPr lang="zh-CN" altLang="en-US" sz="2400">
                <a:solidFill>
                  <a:srgbClr val="0000CC"/>
                </a:solidFill>
              </a:rPr>
              <a:t>         </a:t>
            </a:r>
            <a:r>
              <a:rPr lang="en-US" altLang="zh-CN" sz="2200">
                <a:solidFill>
                  <a:srgbClr val="0000CC"/>
                </a:solidFill>
              </a:rPr>
              <a:t>SELECT  Student.*, SC.*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		          FROM     Student, SC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		          WHERE  Student.Sno = SC.Sno;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C10CE-4A52-46C6-8B78-18F220BF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3EEE4260-15E9-4683-93E6-07B484DAD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396227"/>
              </p:ext>
            </p:extLst>
          </p:nvPr>
        </p:nvGraphicFramePr>
        <p:xfrm>
          <a:off x="1219200" y="3994329"/>
          <a:ext cx="8839198" cy="2377440"/>
        </p:xfrm>
        <a:graphic>
          <a:graphicData uri="http://schemas.openxmlformats.org/drawingml/2006/table">
            <a:tbl>
              <a:tblPr/>
              <a:tblGrid>
                <a:gridCol w="172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70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03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Student.Sno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Sname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Ssex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Sdept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SC.Sno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Cno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Grade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92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44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44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16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7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连接操作的执行过程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E25798-A407-43A4-A07D-384DE699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嵌套循环法</a:t>
            </a:r>
            <a:r>
              <a:rPr lang="en-US" altLang="zh-CN">
                <a:solidFill>
                  <a:srgbClr val="FF0000"/>
                </a:solidFill>
              </a:rPr>
              <a:t>(NESTED-LOOP)</a:t>
            </a:r>
          </a:p>
          <a:p>
            <a:pPr lvl="1"/>
            <a:endParaRPr lang="en-US" altLang="zh-CN" sz="800"/>
          </a:p>
          <a:p>
            <a:pPr lvl="1"/>
            <a:r>
              <a:rPr lang="zh-CN" altLang="en-US"/>
              <a:t>首先在表</a:t>
            </a:r>
            <a:r>
              <a:rPr lang="en-US" altLang="zh-CN"/>
              <a:t>1</a:t>
            </a:r>
            <a:r>
              <a:rPr lang="zh-CN" altLang="en-US"/>
              <a:t>中找到第一个元组，然后从头开始扫描表</a:t>
            </a:r>
            <a:r>
              <a:rPr lang="en-US" altLang="zh-CN"/>
              <a:t>2</a:t>
            </a:r>
            <a:r>
              <a:rPr lang="zh-CN" altLang="en-US"/>
              <a:t>，逐一查找满足连接件的元组，找到后就将表</a:t>
            </a:r>
            <a:r>
              <a:rPr lang="en-US" altLang="zh-CN"/>
              <a:t>1</a:t>
            </a:r>
            <a:r>
              <a:rPr lang="zh-CN" altLang="en-US"/>
              <a:t>中的第一个元组与该元组拼接起来，形成结果表中一个元组。</a:t>
            </a:r>
          </a:p>
          <a:p>
            <a:pPr lvl="1"/>
            <a:r>
              <a:rPr lang="zh-CN" altLang="en-US"/>
              <a:t>表</a:t>
            </a:r>
            <a:r>
              <a:rPr lang="en-US" altLang="zh-CN"/>
              <a:t>2</a:t>
            </a:r>
            <a:r>
              <a:rPr lang="zh-CN" altLang="en-US"/>
              <a:t>全部查找完后，再找表</a:t>
            </a:r>
            <a:r>
              <a:rPr lang="en-US" altLang="zh-CN"/>
              <a:t>1</a:t>
            </a:r>
            <a:r>
              <a:rPr lang="zh-CN" altLang="en-US"/>
              <a:t>中第二个元组，然后再从头开始扫描表</a:t>
            </a:r>
            <a:r>
              <a:rPr lang="en-US" altLang="zh-CN"/>
              <a:t>2</a:t>
            </a:r>
            <a:r>
              <a:rPr lang="zh-CN" altLang="en-US"/>
              <a:t>，逐一查找满足连接条件的元组，找到后就将表</a:t>
            </a:r>
            <a:r>
              <a:rPr lang="en-US" altLang="zh-CN"/>
              <a:t>1</a:t>
            </a:r>
            <a:r>
              <a:rPr lang="zh-CN" altLang="en-US"/>
              <a:t>中的第二个元组与该元组拼接起来，形成结果表中一个元组。</a:t>
            </a:r>
          </a:p>
          <a:p>
            <a:pPr lvl="1"/>
            <a:r>
              <a:rPr lang="zh-CN" altLang="en-US"/>
              <a:t>重复上述操作，直到表</a:t>
            </a:r>
            <a:r>
              <a:rPr lang="en-US" altLang="zh-CN"/>
              <a:t>1</a:t>
            </a:r>
            <a:r>
              <a:rPr lang="zh-CN" altLang="en-US"/>
              <a:t>中的全部元组都处理完毕。</a:t>
            </a:r>
          </a:p>
        </p:txBody>
      </p:sp>
    </p:spTree>
    <p:extLst>
      <p:ext uri="{BB962C8B-B14F-4D97-AF65-F5344CB8AC3E}">
        <p14:creationId xmlns:p14="http://schemas.microsoft.com/office/powerpoint/2010/main" val="3364689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7FC62-E88B-4AE7-BE8F-1C64E0E4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8E2FF-B369-4B2C-90C0-8746C293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排序合并法</a:t>
            </a:r>
            <a:r>
              <a:rPr lang="en-US" altLang="zh-CN">
                <a:solidFill>
                  <a:srgbClr val="FF0000"/>
                </a:solidFill>
              </a:rPr>
              <a:t>(SORT-MERGE)</a:t>
            </a:r>
          </a:p>
          <a:p>
            <a:pPr lvl="1">
              <a:lnSpc>
                <a:spcPct val="100000"/>
              </a:lnSpc>
            </a:pPr>
            <a:endParaRPr lang="en-US" altLang="zh-CN" sz="80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0000FF"/>
                </a:solidFill>
              </a:rPr>
              <a:t>常用于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zh-CN" altLang="en-US">
                <a:solidFill>
                  <a:srgbClr val="0000FF"/>
                </a:solidFill>
              </a:rPr>
              <a:t>连接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首先按连接属性对表</a:t>
            </a:r>
            <a:r>
              <a:rPr lang="en-US" altLang="zh-CN"/>
              <a:t>1</a:t>
            </a:r>
            <a:r>
              <a:rPr lang="zh-CN" altLang="en-US"/>
              <a:t>和表</a:t>
            </a:r>
            <a:r>
              <a:rPr lang="en-US" altLang="zh-CN"/>
              <a:t>2</a:t>
            </a:r>
            <a:r>
              <a:rPr lang="zh-CN" altLang="en-US"/>
              <a:t>排序。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对表</a:t>
            </a:r>
            <a:r>
              <a:rPr lang="en-US" altLang="zh-CN"/>
              <a:t>1</a:t>
            </a:r>
            <a:r>
              <a:rPr lang="zh-CN" altLang="en-US"/>
              <a:t>的第一个元组，从头开始扫描表</a:t>
            </a:r>
            <a:r>
              <a:rPr lang="en-US" altLang="zh-CN"/>
              <a:t>2</a:t>
            </a:r>
            <a:r>
              <a:rPr lang="zh-CN" altLang="en-US"/>
              <a:t>，顺序查找满足连接条件的元组，找到后就将表</a:t>
            </a:r>
            <a:r>
              <a:rPr lang="en-US" altLang="zh-CN"/>
              <a:t>1</a:t>
            </a:r>
            <a:r>
              <a:rPr lang="zh-CN" altLang="en-US"/>
              <a:t>中的第一个元组与该元组拼接起来，形成结果表中一个元组。当遇到表</a:t>
            </a:r>
            <a:r>
              <a:rPr lang="en-US" altLang="zh-CN"/>
              <a:t>2</a:t>
            </a:r>
            <a:r>
              <a:rPr lang="zh-CN" altLang="en-US"/>
              <a:t>中第一条大于表</a:t>
            </a:r>
            <a:r>
              <a:rPr lang="en-US" altLang="zh-CN"/>
              <a:t>1</a:t>
            </a:r>
            <a:r>
              <a:rPr lang="zh-CN" altLang="en-US"/>
              <a:t>连接字段值的元组时，对表</a:t>
            </a:r>
            <a:r>
              <a:rPr lang="en-US" altLang="zh-CN"/>
              <a:t>2</a:t>
            </a:r>
            <a:r>
              <a:rPr lang="zh-CN" altLang="en-US"/>
              <a:t>的查询不再继续。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找到表</a:t>
            </a:r>
            <a:r>
              <a:rPr lang="en-US" altLang="zh-CN"/>
              <a:t>1</a:t>
            </a:r>
            <a:r>
              <a:rPr lang="zh-CN" altLang="en-US"/>
              <a:t>的第二条元组，然后从刚才的中断点处继续顺序扫描表</a:t>
            </a:r>
            <a:r>
              <a:rPr lang="en-US" altLang="zh-CN"/>
              <a:t>2</a:t>
            </a:r>
            <a:r>
              <a:rPr lang="zh-CN" altLang="en-US"/>
              <a:t>，查找满足连接条件的元组，找到后就将表</a:t>
            </a:r>
            <a:r>
              <a:rPr lang="en-US" altLang="zh-CN"/>
              <a:t>1</a:t>
            </a:r>
            <a:r>
              <a:rPr lang="zh-CN" altLang="en-US"/>
              <a:t>中的第一个元组与该元组拼接起来，形成结果表中一个元组。直接遇到表</a:t>
            </a:r>
            <a:r>
              <a:rPr lang="en-US" altLang="zh-CN"/>
              <a:t>2</a:t>
            </a:r>
            <a:r>
              <a:rPr lang="zh-CN" altLang="en-US"/>
              <a:t>中大于表</a:t>
            </a:r>
            <a:r>
              <a:rPr lang="en-US" altLang="zh-CN"/>
              <a:t>1</a:t>
            </a:r>
            <a:r>
              <a:rPr lang="zh-CN" altLang="en-US"/>
              <a:t>连接字段值的元组时，对表</a:t>
            </a:r>
            <a:r>
              <a:rPr lang="en-US" altLang="zh-CN"/>
              <a:t>2</a:t>
            </a:r>
            <a:r>
              <a:rPr lang="zh-CN" altLang="en-US"/>
              <a:t>的查询不再继续。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重复上述操作，直到表</a:t>
            </a:r>
            <a:r>
              <a:rPr lang="en-US" altLang="zh-CN"/>
              <a:t>1</a:t>
            </a:r>
            <a:r>
              <a:rPr lang="zh-CN" altLang="en-US"/>
              <a:t>或表</a:t>
            </a:r>
            <a:r>
              <a:rPr lang="en-US" altLang="zh-CN"/>
              <a:t>2</a:t>
            </a:r>
            <a:r>
              <a:rPr lang="zh-CN" altLang="en-US"/>
              <a:t>中的全部元组都处理完毕为止。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B2B5D6-B34F-48EB-B006-6D2BC1A6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42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06D42-22DE-49A8-B0F5-E52870F1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C5736-BC68-4750-9EC3-9F05284D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索引连接</a:t>
            </a:r>
            <a:r>
              <a:rPr lang="en-US" altLang="zh-CN">
                <a:solidFill>
                  <a:srgbClr val="FF0000"/>
                </a:solidFill>
              </a:rPr>
              <a:t>(Index-Join)</a:t>
            </a:r>
          </a:p>
          <a:p>
            <a:pPr lvl="1"/>
            <a:endParaRPr lang="en-US" altLang="zh-CN" sz="800"/>
          </a:p>
          <a:p>
            <a:pPr lvl="1"/>
            <a:r>
              <a:rPr lang="zh-CN" altLang="en-US"/>
              <a:t>对表</a:t>
            </a:r>
            <a:r>
              <a:rPr lang="en-US" altLang="zh-CN"/>
              <a:t>2</a:t>
            </a:r>
            <a:r>
              <a:rPr lang="zh-CN" altLang="en-US"/>
              <a:t>按连接字段建立索引</a:t>
            </a:r>
          </a:p>
          <a:p>
            <a:pPr lvl="1"/>
            <a:r>
              <a:rPr lang="zh-CN" altLang="en-US"/>
              <a:t>对表</a:t>
            </a:r>
            <a:r>
              <a:rPr lang="en-US" altLang="zh-CN"/>
              <a:t>1</a:t>
            </a:r>
            <a:r>
              <a:rPr lang="zh-CN" altLang="en-US"/>
              <a:t>中的每个元组，依次根据其连接字段值查询表</a:t>
            </a:r>
            <a:r>
              <a:rPr lang="en-US" altLang="zh-CN"/>
              <a:t>2</a:t>
            </a:r>
            <a:r>
              <a:rPr lang="zh-CN" altLang="en-US"/>
              <a:t>的索引，从中找到满足条件的元组，找到后就将表</a:t>
            </a:r>
            <a:r>
              <a:rPr lang="en-US" altLang="zh-CN"/>
              <a:t>1</a:t>
            </a:r>
            <a:r>
              <a:rPr lang="zh-CN" altLang="en-US"/>
              <a:t>中的第一个元组与该元组拼接起来，形成结果表中一个元组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3969BD-FACE-4867-84A6-31B67F1E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14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F6E66-CBA4-4FDB-9AD2-E0E6F03D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E6C43-43E4-44B3-A1C8-860CA7BB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 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3.50]  </a:t>
            </a:r>
            <a:r>
              <a:rPr lang="zh-CN" altLang="en-US" sz="2400">
                <a:cs typeface="Times New Roman" panose="02020603050405020304" pitchFamily="18" charset="0"/>
              </a:rPr>
              <a:t>对</a:t>
            </a:r>
            <a:r>
              <a:rPr lang="en-US" altLang="zh-CN" sz="2400">
                <a:cs typeface="Times New Roman" panose="02020603050405020304" pitchFamily="18" charset="0"/>
              </a:rPr>
              <a:t>[</a:t>
            </a:r>
            <a:r>
              <a:rPr lang="zh-CN" altLang="en-US" sz="2400">
                <a:cs typeface="Times New Roman" panose="02020603050405020304" pitchFamily="18" charset="0"/>
              </a:rPr>
              <a:t>例 </a:t>
            </a:r>
            <a:r>
              <a:rPr lang="en-US" altLang="zh-CN" sz="2400">
                <a:cs typeface="Times New Roman" panose="02020603050405020304" pitchFamily="18" charset="0"/>
              </a:rPr>
              <a:t>3.49]</a:t>
            </a:r>
            <a:r>
              <a:rPr lang="zh-CN" altLang="en-US" sz="2400">
                <a:cs typeface="Times New Roman" panose="02020603050405020304" pitchFamily="18" charset="0"/>
              </a:rPr>
              <a:t>用自然连接完成。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80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SELECT  Student.Sno, Sname, Ssex, Sage, Sdept, Cno, Grade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FROM    Student,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WHERE  Student.Sno = SC.Sno;</a:t>
            </a:r>
          </a:p>
          <a:p>
            <a:endParaRPr lang="en-US" altLang="zh-CN" sz="1000"/>
          </a:p>
          <a:p>
            <a:r>
              <a:rPr lang="zh-CN" altLang="en-US" sz="2400">
                <a:solidFill>
                  <a:srgbClr val="FF0000"/>
                </a:solidFill>
                <a:cs typeface="Times New Roman" panose="02020603050405020304" pitchFamily="18" charset="0"/>
              </a:rPr>
              <a:t>自然连接后的表头显示顺序：</a:t>
            </a:r>
            <a:endParaRPr lang="en-US" altLang="zh-CN" sz="24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en-US" altLang="zh-CN" sz="800">
              <a:cs typeface="Times New Roman" panose="02020603050405020304" pitchFamily="18" charset="0"/>
            </a:endParaRPr>
          </a:p>
          <a:p>
            <a:r>
              <a:rPr lang="zh-CN" altLang="en-US" sz="2400">
                <a:cs typeface="Times New Roman" panose="02020603050405020304" pitchFamily="18" charset="0"/>
              </a:rPr>
              <a:t>一条</a:t>
            </a:r>
            <a:r>
              <a:rPr lang="en-US" altLang="zh-CN" sz="2400">
                <a:cs typeface="Times New Roman" panose="02020603050405020304" pitchFamily="18" charset="0"/>
              </a:rPr>
              <a:t>SQL</a:t>
            </a:r>
            <a:r>
              <a:rPr lang="zh-CN" altLang="en-US" sz="2400">
                <a:cs typeface="Times New Roman" panose="02020603050405020304" pitchFamily="18" charset="0"/>
              </a:rPr>
              <a:t>语句可以同时完成选择和连接查询，这时</a:t>
            </a:r>
            <a:r>
              <a:rPr lang="en-US" altLang="zh-CN" sz="2400">
                <a:cs typeface="Times New Roman" panose="02020603050405020304" pitchFamily="18" charset="0"/>
              </a:rPr>
              <a:t>WHERE</a:t>
            </a:r>
            <a:r>
              <a:rPr lang="zh-CN" altLang="en-US" sz="2400">
                <a:cs typeface="Times New Roman" panose="02020603050405020304" pitchFamily="18" charset="0"/>
              </a:rPr>
              <a:t>子句是由连接谓词和选择谓词组成的复合条件。</a:t>
            </a:r>
            <a:endParaRPr lang="en-US" altLang="zh-CN" sz="240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69C3A7-CA6A-4126-934D-10DEBAE7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907CE75E-EB03-4601-9448-80B2330D3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77457"/>
              </p:ext>
            </p:extLst>
          </p:nvPr>
        </p:nvGraphicFramePr>
        <p:xfrm>
          <a:off x="4944327" y="3123996"/>
          <a:ext cx="58166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3546957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7851412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527572912"/>
                    </a:ext>
                  </a:extLst>
                </a:gridCol>
              </a:tblGrid>
              <a:tr h="37944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990033"/>
                          </a:solidFill>
                        </a:rPr>
                        <a:t>公共属性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990033"/>
                          </a:solidFill>
                        </a:rPr>
                        <a:t>第一张表剩余属性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第二张表剩余属性</a:t>
                      </a:r>
                      <a:endParaRPr lang="zh-CN" altLang="en-US" dirty="0">
                        <a:solidFill>
                          <a:srgbClr val="99003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2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9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E8FC7-9595-4533-9926-E55C7B5B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358EE-FF31-4068-B507-BC218ECB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 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3.51] </a:t>
            </a:r>
            <a:r>
              <a:rPr lang="zh-CN" altLang="en-US" sz="2400">
                <a:cs typeface="Times New Roman" panose="02020603050405020304" pitchFamily="18" charset="0"/>
              </a:rPr>
              <a:t>查询选修</a:t>
            </a:r>
            <a:r>
              <a:rPr lang="en-US" altLang="zh-CN" sz="2400">
                <a:cs typeface="Times New Roman" panose="02020603050405020304" pitchFamily="18" charset="0"/>
              </a:rPr>
              <a:t>2</a:t>
            </a:r>
            <a:r>
              <a:rPr lang="zh-CN" altLang="en-US" sz="2400">
                <a:cs typeface="Times New Roman" panose="02020603050405020304" pitchFamily="18" charset="0"/>
              </a:rPr>
              <a:t>号课程且成绩在</a:t>
            </a:r>
            <a:r>
              <a:rPr lang="en-US" altLang="zh-CN" sz="2400">
                <a:cs typeface="Times New Roman" panose="02020603050405020304" pitchFamily="18" charset="0"/>
              </a:rPr>
              <a:t>90</a:t>
            </a:r>
            <a:r>
              <a:rPr lang="zh-CN" altLang="en-US" sz="2400">
                <a:cs typeface="Times New Roman" panose="02020603050405020304" pitchFamily="18" charset="0"/>
              </a:rPr>
              <a:t>分以上的所有学生的学号和姓名。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80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            </a:t>
            </a:r>
            <a:r>
              <a:rPr lang="en-US" altLang="zh-CN" sz="2200">
                <a:solidFill>
                  <a:srgbClr val="0000CC"/>
                </a:solidFill>
              </a:rPr>
              <a:t>SELECT  Student.Sno, Sname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FROM    Student,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WHERE SC.Cno='2' AND SC.Grade&gt;90  AND Student.Sno=SC.Sno;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>
              <a:solidFill>
                <a:srgbClr val="0000CC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问题：如何判断一个给定的</a:t>
            </a:r>
            <a:r>
              <a:rPr lang="en-US" altLang="zh-CN" sz="2400">
                <a:solidFill>
                  <a:srgbClr val="FF0000"/>
                </a:solidFill>
              </a:rPr>
              <a:t>SQL</a:t>
            </a:r>
            <a:r>
              <a:rPr lang="zh-CN" altLang="en-US" sz="2400">
                <a:solidFill>
                  <a:srgbClr val="FF0000"/>
                </a:solidFill>
              </a:rPr>
              <a:t>语句中的连接是等值连接还是自然连接？</a:t>
            </a:r>
            <a:endParaRPr lang="en-US" altLang="zh-CN" sz="2400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两张表有相同的属性名和数据类型，使用</a:t>
            </a:r>
            <a:r>
              <a:rPr lang="en-US" altLang="zh-CN">
                <a:solidFill>
                  <a:srgbClr val="0000FF"/>
                </a:solidFill>
                <a:cs typeface="Times New Roman" panose="02020603050405020304" pitchFamily="18" charset="0"/>
              </a:rPr>
              <a:t>natural join</a:t>
            </a:r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关键词表明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40921-22A7-4A81-8C80-4ED1466B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40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</a:t>
            </a:r>
            <a:r>
              <a:rPr lang="zh-CN" altLang="en-US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等值与非等值连接查询 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自身连接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外连接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多表连接</a:t>
            </a:r>
          </a:p>
          <a:p>
            <a:pPr>
              <a:lnSpc>
                <a:spcPct val="100000"/>
              </a:lnSpc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9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自身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>
                <a:solidFill>
                  <a:srgbClr val="FF0000"/>
                </a:solidFill>
              </a:rPr>
              <a:t>什么是自身连接？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/>
              <a:t>一</a:t>
            </a:r>
            <a:r>
              <a:rPr lang="zh-CN" altLang="en-US" dirty="0"/>
              <a:t>个表与其</a:t>
            </a:r>
            <a:r>
              <a:rPr lang="zh-CN" altLang="en-US"/>
              <a:t>自己进行的连接</a:t>
            </a:r>
            <a:endParaRPr lang="en-US" altLang="zh-CN"/>
          </a:p>
          <a:p>
            <a:pPr lvl="1">
              <a:defRPr/>
            </a:pPr>
            <a:endParaRPr lang="zh-CN" altLang="en-US" sz="800" dirty="0"/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solidFill>
                  <a:srgbClr val="FF0000"/>
                </a:solidFill>
              </a:rPr>
              <a:t>自身连接的使用方法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/>
              <a:t>需要</a:t>
            </a:r>
            <a:r>
              <a:rPr lang="zh-CN" altLang="en-US" dirty="0"/>
              <a:t>给表起</a:t>
            </a:r>
            <a:r>
              <a:rPr lang="zh-CN" altLang="en-US" dirty="0">
                <a:solidFill>
                  <a:srgbClr val="FF0000"/>
                </a:solidFill>
              </a:rPr>
              <a:t>别名</a:t>
            </a:r>
            <a:r>
              <a:rPr lang="zh-CN" altLang="en-US"/>
              <a:t>以示区别</a:t>
            </a:r>
            <a:endParaRPr lang="en-US" altLang="zh-CN"/>
          </a:p>
          <a:p>
            <a:pPr lvl="1">
              <a:lnSpc>
                <a:spcPct val="140000"/>
              </a:lnSpc>
              <a:defRPr/>
            </a:pPr>
            <a:r>
              <a:rPr lang="zh-CN" altLang="en-US"/>
              <a:t>由于</a:t>
            </a:r>
            <a:r>
              <a:rPr lang="zh-CN" altLang="en-US" dirty="0"/>
              <a:t>所有属性名都是同名属性，因此</a:t>
            </a:r>
            <a:r>
              <a:rPr lang="zh-CN" altLang="en-US" dirty="0">
                <a:solidFill>
                  <a:srgbClr val="FF0000"/>
                </a:solidFill>
              </a:rPr>
              <a:t>必须使用别名前缀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700">
              <a:solidFill>
                <a:srgbClr val="C00000"/>
              </a:solidFill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 dirty="0">
                <a:solidFill>
                  <a:srgbClr val="C00000"/>
                </a:solidFill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</a:rPr>
              <a:t>3.52</a:t>
            </a:r>
            <a:r>
              <a:rPr lang="en-US" altLang="zh-CN" sz="2400">
                <a:solidFill>
                  <a:srgbClr val="C00000"/>
                </a:solidFill>
              </a:rPr>
              <a:t>] </a:t>
            </a:r>
            <a:r>
              <a:rPr lang="zh-CN" altLang="en-US" sz="2400"/>
              <a:t>查询</a:t>
            </a:r>
            <a:r>
              <a:rPr lang="zh-CN" altLang="en-US" sz="2400" dirty="0"/>
              <a:t>每一门课的间接先</a:t>
            </a:r>
            <a:r>
              <a:rPr lang="zh-CN" altLang="en-US" sz="2400"/>
              <a:t>修课</a:t>
            </a:r>
            <a:r>
              <a:rPr lang="en-US" altLang="zh-CN" sz="2400"/>
              <a:t>(</a:t>
            </a:r>
            <a:r>
              <a:rPr lang="zh-CN" altLang="en-US" sz="2400"/>
              <a:t>即</a:t>
            </a:r>
            <a:r>
              <a:rPr lang="zh-CN" altLang="en-US" sz="2400" dirty="0"/>
              <a:t>先修课的先</a:t>
            </a:r>
            <a:r>
              <a:rPr lang="zh-CN" altLang="en-US" sz="2400"/>
              <a:t>修课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indent="0">
              <a:lnSpc>
                <a:spcPct val="140000"/>
              </a:lnSpc>
              <a:buNone/>
              <a:defRPr/>
            </a:pPr>
            <a:endParaRPr lang="zh-CN" altLang="en-US" sz="400" dirty="0"/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200"/>
              <a:t>                     </a:t>
            </a:r>
            <a:r>
              <a:rPr lang="en-US" altLang="zh-CN" sz="2200">
                <a:solidFill>
                  <a:srgbClr val="0000CC"/>
                </a:solidFill>
              </a:rPr>
              <a:t>SELECT  </a:t>
            </a:r>
            <a:r>
              <a:rPr lang="en-US" altLang="zh-CN" sz="2200" dirty="0" err="1">
                <a:solidFill>
                  <a:srgbClr val="FF0000"/>
                </a:solidFill>
              </a:rPr>
              <a:t>FIRST</a:t>
            </a:r>
            <a:r>
              <a:rPr lang="en-US" altLang="zh-CN" sz="2200" dirty="0" err="1">
                <a:solidFill>
                  <a:srgbClr val="0000CC"/>
                </a:solidFill>
              </a:rPr>
              <a:t>.Cno</a:t>
            </a:r>
            <a:r>
              <a:rPr lang="zh-CN" altLang="en-US" sz="2200" dirty="0">
                <a:solidFill>
                  <a:srgbClr val="0000CC"/>
                </a:solidFill>
              </a:rPr>
              <a:t>, </a:t>
            </a:r>
            <a:r>
              <a:rPr lang="en-US" altLang="zh-CN" sz="2200" dirty="0" err="1">
                <a:solidFill>
                  <a:srgbClr val="FF0000"/>
                </a:solidFill>
              </a:rPr>
              <a:t>SECOND</a:t>
            </a:r>
            <a:r>
              <a:rPr lang="en-US" altLang="zh-CN" sz="2200" dirty="0" err="1">
                <a:solidFill>
                  <a:srgbClr val="0000CC"/>
                </a:solidFill>
              </a:rPr>
              <a:t>.Cpno</a:t>
            </a:r>
            <a:endParaRPr lang="en-US" altLang="zh-CN" sz="2200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FROM  </a:t>
            </a:r>
            <a:r>
              <a:rPr lang="en-US" altLang="zh-CN" sz="2200" dirty="0">
                <a:solidFill>
                  <a:srgbClr val="0000CC"/>
                </a:solidFill>
              </a:rPr>
              <a:t>Course  </a:t>
            </a:r>
            <a:r>
              <a:rPr lang="en-US" altLang="zh-CN" sz="2200" dirty="0">
                <a:solidFill>
                  <a:srgbClr val="FF0000"/>
                </a:solidFill>
              </a:rPr>
              <a:t>FIRST</a:t>
            </a:r>
            <a:r>
              <a:rPr lang="zh-CN" altLang="en-US" sz="2200" dirty="0">
                <a:solidFill>
                  <a:srgbClr val="0000CC"/>
                </a:solidFill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</a:rPr>
              <a:t>Course  </a:t>
            </a:r>
            <a:r>
              <a:rPr lang="en-US" altLang="zh-CN" sz="2200" dirty="0">
                <a:solidFill>
                  <a:srgbClr val="FF0000"/>
                </a:solidFill>
              </a:rPr>
              <a:t>SECOND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WHERE </a:t>
            </a:r>
            <a:r>
              <a:rPr lang="en-US" altLang="zh-CN" sz="2200" dirty="0" err="1">
                <a:solidFill>
                  <a:srgbClr val="FF0000"/>
                </a:solidFill>
              </a:rPr>
              <a:t>FIRST</a:t>
            </a:r>
            <a:r>
              <a:rPr lang="en-US" altLang="zh-CN" sz="2200" dirty="0" err="1">
                <a:solidFill>
                  <a:srgbClr val="0000CC"/>
                </a:solidFill>
              </a:rPr>
              <a:t>.Cpno</a:t>
            </a:r>
            <a:r>
              <a:rPr lang="en-US" altLang="zh-CN" sz="2200" dirty="0">
                <a:solidFill>
                  <a:srgbClr val="0000CC"/>
                </a:solidFill>
              </a:rPr>
              <a:t> = </a:t>
            </a:r>
            <a:r>
              <a:rPr lang="en-US" altLang="zh-CN" sz="2200" dirty="0" err="1">
                <a:solidFill>
                  <a:srgbClr val="FF0000"/>
                </a:solidFill>
              </a:rPr>
              <a:t>SECOND</a:t>
            </a:r>
            <a:r>
              <a:rPr lang="en-US" altLang="zh-CN" sz="2200" dirty="0" err="1">
                <a:solidFill>
                  <a:srgbClr val="0000CC"/>
                </a:solidFill>
              </a:rPr>
              <a:t>.Cno</a:t>
            </a:r>
            <a:r>
              <a:rPr lang="zh-CN" altLang="en-US" sz="2200" dirty="0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7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00724"/>
              </p:ext>
            </p:extLst>
          </p:nvPr>
        </p:nvGraphicFramePr>
        <p:xfrm>
          <a:off x="646771" y="936860"/>
          <a:ext cx="4800600" cy="3341741"/>
        </p:xfrm>
        <a:graphic>
          <a:graphicData uri="http://schemas.openxmlformats.org/drawingml/2006/table">
            <a:tbl>
              <a:tblPr/>
              <a:tblGrid>
                <a:gridCol w="10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Cname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Cpno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Ccredit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数学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信息系统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操作系统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数据处理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语言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25190"/>
              </p:ext>
            </p:extLst>
          </p:nvPr>
        </p:nvGraphicFramePr>
        <p:xfrm>
          <a:off x="6248400" y="887530"/>
          <a:ext cx="4800600" cy="3529344"/>
        </p:xfrm>
        <a:graphic>
          <a:graphicData uri="http://schemas.openxmlformats.org/drawingml/2006/table">
            <a:tbl>
              <a:tblPr/>
              <a:tblGrid>
                <a:gridCol w="10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Ccredit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信息系统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6327" y="88725"/>
            <a:ext cx="10439400" cy="695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indent="-2730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258763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990099"/>
              </a:buClr>
              <a:buSzPct val="90000"/>
              <a:buFont typeface="Wingdings" pitchFamily="2" charset="2"/>
              <a:buChar char="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804863" indent="-2730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Times New Roman" pitchFamily="18" charset="0"/>
              <a:buChar char="─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FIRST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表）                 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表） </a:t>
            </a:r>
          </a:p>
        </p:txBody>
      </p:sp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059169"/>
              </p:ext>
            </p:extLst>
          </p:nvPr>
        </p:nvGraphicFramePr>
        <p:xfrm>
          <a:off x="4169627" y="4941867"/>
          <a:ext cx="3352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Cpno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下箭头 9"/>
          <p:cNvSpPr/>
          <p:nvPr/>
        </p:nvSpPr>
        <p:spPr>
          <a:xfrm>
            <a:off x="5160227" y="4394081"/>
            <a:ext cx="1371600" cy="54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</a:t>
            </a:r>
            <a:r>
              <a:rPr lang="zh-CN" altLang="en-US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等值与非等值连接查询 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自身连接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外连接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多表连接</a:t>
            </a:r>
          </a:p>
          <a:p>
            <a:pPr>
              <a:lnSpc>
                <a:spcPct val="100000"/>
              </a:lnSpc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8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F83A-0D0D-4757-A7DA-AD5043FB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之数据查询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FBE77-AE37-4ADD-8459-C39C1E5F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支持标准的</a:t>
            </a:r>
            <a:r>
              <a:rPr lang="en-US" altLang="zh-CN">
                <a:solidFill>
                  <a:srgbClr val="0000FF"/>
                </a:solidFill>
              </a:rPr>
              <a:t>SQL92/SQL99/SQL2003/SQL2011</a:t>
            </a:r>
            <a:r>
              <a:rPr lang="zh-CN" altLang="en-US"/>
              <a:t>规范，支持</a:t>
            </a:r>
            <a:r>
              <a:rPr lang="en-US" altLang="zh-CN"/>
              <a:t>GBK</a:t>
            </a:r>
            <a:r>
              <a:rPr lang="zh-CN" altLang="en-US"/>
              <a:t>和</a:t>
            </a:r>
            <a:r>
              <a:rPr lang="en-US" altLang="zh-CN"/>
              <a:t>UTF-8</a:t>
            </a:r>
            <a:r>
              <a:rPr lang="zh-CN" altLang="en-US"/>
              <a:t>字符集，支持</a:t>
            </a:r>
            <a:r>
              <a:rPr lang="en-US" altLang="zh-CN"/>
              <a:t>SQL</a:t>
            </a:r>
            <a:r>
              <a:rPr lang="zh-CN" altLang="en-US"/>
              <a:t>标准函数与分析函数，支持存储过程。</a:t>
            </a:r>
            <a:endParaRPr lang="en-US" altLang="zh-CN"/>
          </a:p>
          <a:p>
            <a:endParaRPr lang="en-US" altLang="zh-CN" sz="1600"/>
          </a:p>
          <a:p>
            <a:r>
              <a:rPr lang="en-US" altLang="zh-CN"/>
              <a:t>openGauss</a:t>
            </a:r>
            <a:r>
              <a:rPr lang="zh-CN" altLang="en-US"/>
              <a:t>之</a:t>
            </a:r>
            <a:r>
              <a:rPr lang="en-US" altLang="zh-CN"/>
              <a:t>SQL</a:t>
            </a:r>
            <a:r>
              <a:rPr lang="zh-CN" altLang="en-US"/>
              <a:t>学习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课下自学</a:t>
            </a:r>
            <a:r>
              <a:rPr lang="en-US" altLang="zh-CN"/>
              <a:t>)</a:t>
            </a:r>
          </a:p>
          <a:p>
            <a:pPr marL="357188" lvl="1" indent="0">
              <a:buNone/>
            </a:pPr>
            <a:r>
              <a:rPr lang="en-US" altLang="zh-CN" sz="1800">
                <a:hlinkClick r:id="rId2"/>
              </a:rPr>
              <a:t>https://education.huaweicloud.com/courses/course-v1:HuaweiX+CBUCNXDR006+Self-paced/about</a:t>
            </a:r>
            <a:endParaRPr lang="en-US" altLang="zh-CN" sz="1800"/>
          </a:p>
          <a:p>
            <a:endParaRPr lang="en-US" altLang="zh-CN" sz="1600"/>
          </a:p>
          <a:p>
            <a:r>
              <a:rPr lang="zh-CN" altLang="en-US"/>
              <a:t>华为贾军锋老师的材料</a:t>
            </a:r>
            <a:r>
              <a:rPr lang="en-US" altLang="zh-CN"/>
              <a:t>(</a:t>
            </a:r>
            <a:r>
              <a:rPr lang="zh-CN" altLang="en-US"/>
              <a:t>见补充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64524-1EC6-46A8-BEAE-60F5CEA6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7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0A341-7761-472F-B4A9-6AB85028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外连接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E767A-B12F-463B-909D-B85EC12C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外连接类型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全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外连接、左外连接和右外连接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9EEAC5-9E38-4A5A-8070-463796CC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EABCA8-C94C-41B3-91A5-BFDBF93A8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54401"/>
              </p:ext>
            </p:extLst>
          </p:nvPr>
        </p:nvGraphicFramePr>
        <p:xfrm>
          <a:off x="1288142" y="2209800"/>
          <a:ext cx="9601200" cy="38363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06788122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353227424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432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左外连接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Left out join</a:t>
                      </a:r>
                    </a:p>
                    <a:p>
                      <a:pPr marL="268288" indent="-2682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列出左边关系中所有的元组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7423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右外连接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marR="0" lvl="0" indent="-268288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Right out join</a:t>
                      </a:r>
                    </a:p>
                    <a:p>
                      <a:pPr marL="268288" marR="0" lvl="0" indent="-268288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列出右边关系中所有的元组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0182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Outer join, full outer join</a:t>
                      </a:r>
                    </a:p>
                    <a:p>
                      <a:pPr marL="268288" indent="-2682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以指定表为连接主体，将主体表中不满足连接条件的元组一并输出</a:t>
                      </a:r>
                      <a:endParaRPr lang="en-US" altLang="zh-CN" sz="20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左外连接与右外连接的并集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11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3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552"/>
                  </a:ext>
                </a:extLst>
              </a:tr>
              <a:tr h="6053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  <a:r>
                        <a:rPr lang="en-US" altLang="zh-CN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Inner join</a:t>
                      </a: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join</a:t>
                      </a:r>
                    </a:p>
                    <a:p>
                      <a:pPr marL="268288" indent="-2682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只输出满足连接条件的元组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3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7D3F-A830-4AFD-9AD6-E51AC78A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CB225-AD8F-46EA-BADC-F72E99E2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 53] </a:t>
            </a:r>
            <a:r>
              <a:rPr lang="zh-CN" altLang="en-US" sz="2400">
                <a:solidFill>
                  <a:prstClr val="black"/>
                </a:solidFill>
              </a:rPr>
              <a:t>改写</a:t>
            </a:r>
            <a:r>
              <a:rPr lang="en-US" altLang="zh-CN" sz="2400">
                <a:solidFill>
                  <a:prstClr val="black"/>
                </a:solidFill>
              </a:rPr>
              <a:t>[</a:t>
            </a:r>
            <a:r>
              <a:rPr lang="zh-CN" altLang="en-US" sz="2400">
                <a:solidFill>
                  <a:prstClr val="black"/>
                </a:solidFill>
              </a:rPr>
              <a:t>例 </a:t>
            </a:r>
            <a:r>
              <a:rPr lang="en-US" altLang="zh-CN" sz="2400">
                <a:solidFill>
                  <a:prstClr val="black"/>
                </a:solidFill>
              </a:rPr>
              <a:t>3.49]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DCBD39-9EFE-4BB2-B621-E071872A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AD667-5808-44DB-8DBE-E001C7755A74}"/>
              </a:ext>
            </a:extLst>
          </p:cNvPr>
          <p:cNvSpPr/>
          <p:nvPr/>
        </p:nvSpPr>
        <p:spPr>
          <a:xfrm>
            <a:off x="1358590" y="1752600"/>
            <a:ext cx="9157010" cy="9612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Sname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Ssex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Sage,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Sdept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Grade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LEFT OUTER JOIN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 </a:t>
            </a: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 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SC.Sno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11AC7056-326C-433B-92C5-CA3234546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237704"/>
              </p:ext>
            </p:extLst>
          </p:nvPr>
        </p:nvGraphicFramePr>
        <p:xfrm>
          <a:off x="1358591" y="2967832"/>
          <a:ext cx="9157010" cy="3169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4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6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7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Student.Sno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Sage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Grade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李勇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李勇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1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6F880-BE8F-48E0-B8C7-8A043962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90282-5072-49E2-A6E5-F6B8910A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课堂练习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使用右外连接和外连接改写上述语句，并比较这三者结果的异同。</a:t>
            </a:r>
          </a:p>
          <a:p>
            <a:pPr lvl="1"/>
            <a:r>
              <a:rPr lang="zh-CN" altLang="en-US"/>
              <a:t>找出所有没有选修任何课程的学生姓名。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23876-125D-4C2D-B47D-DF009C47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88B710-AD3A-4009-9B21-C9F25629961A}"/>
              </a:ext>
            </a:extLst>
          </p:cNvPr>
          <p:cNvSpPr txBox="1"/>
          <p:nvPr/>
        </p:nvSpPr>
        <p:spPr>
          <a:xfrm>
            <a:off x="1333500" y="5046080"/>
            <a:ext cx="9029700" cy="1276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sname</a:t>
            </a:r>
            <a:endParaRPr lang="en-US" altLang="zh-CN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 LEFT OUTER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JOIN SC 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sc.sno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Cno IS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7308D1-628D-4E16-BA73-06B4B10D65B2}"/>
              </a:ext>
            </a:extLst>
          </p:cNvPr>
          <p:cNvSpPr/>
          <p:nvPr/>
        </p:nvSpPr>
        <p:spPr>
          <a:xfrm>
            <a:off x="1333500" y="2819400"/>
            <a:ext cx="9029700" cy="870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Sname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Ssex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Sage,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Sdept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Grade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RIGHT OUTER JOIN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 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SC.Sno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C40B25-F340-4956-B450-4188449A578A}"/>
              </a:ext>
            </a:extLst>
          </p:cNvPr>
          <p:cNvSpPr/>
          <p:nvPr/>
        </p:nvSpPr>
        <p:spPr>
          <a:xfrm>
            <a:off x="1333500" y="3925305"/>
            <a:ext cx="9029700" cy="870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Sname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Ssex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Sage,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Sdept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Grade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  OUTER JOIN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ON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SC.Sno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09564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</a:t>
            </a:r>
            <a:r>
              <a:rPr lang="zh-CN" altLang="en-US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等值与非等值连接查询 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自身连接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外连接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多表连接</a:t>
            </a:r>
          </a:p>
          <a:p>
            <a:pPr>
              <a:lnSpc>
                <a:spcPct val="100000"/>
              </a:lnSpc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3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0F7F2-3C15-4729-A36F-26433FF0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多表连接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522EC-D8FD-4FA8-ACCD-16C3D50D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什么是多表连接？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两个以上表的连接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endParaRPr lang="en-US" altLang="zh-CN" sz="105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3.54] </a:t>
            </a:r>
            <a:r>
              <a:rPr lang="zh-CN" altLang="en-US" sz="2400"/>
              <a:t>查询每个学生的学号、姓名、选修的课程名及成绩。</a:t>
            </a:r>
            <a:endParaRPr lang="en-US" altLang="zh-CN" sz="2400"/>
          </a:p>
          <a:p>
            <a:pPr marL="0" indent="0">
              <a:buNone/>
            </a:pPr>
            <a:endParaRPr lang="zh-CN" altLang="en-US" sz="800"/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SELECT Student.Sno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Sname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Cname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Grade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FROM   Student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SC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Course   </a:t>
            </a:r>
            <a:r>
              <a:rPr lang="en-US" altLang="zh-CN" sz="2200">
                <a:solidFill>
                  <a:srgbClr val="FF0000"/>
                </a:solidFill>
              </a:rPr>
              <a:t>/*</a:t>
            </a:r>
            <a:r>
              <a:rPr lang="zh-CN" altLang="en-US" sz="2200">
                <a:solidFill>
                  <a:srgbClr val="FF0000"/>
                </a:solidFill>
              </a:rPr>
              <a:t>多表连接*</a:t>
            </a:r>
            <a:r>
              <a:rPr lang="en-US" altLang="zh-CN" sz="2200">
                <a:solidFill>
                  <a:srgbClr val="FF0000"/>
                </a:solidFill>
              </a:rPr>
              <a:t>/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WHERE  Student.Sno=SC.Sno AND SC.Cno=Course.Cno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7C409-A016-4D7C-95D0-E859DD83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125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6AFB5-3E39-44AD-9312-39BE23BE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连接示例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CC48C-6E28-4CC1-84A3-4CC2631A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官网：</a:t>
            </a:r>
            <a:endParaRPr lang="en-US" altLang="zh-CN">
              <a:solidFill>
                <a:srgbClr val="FF0000"/>
              </a:solidFill>
            </a:endParaRPr>
          </a:p>
          <a:p>
            <a:pPr marL="447675" lvl="1" indent="0">
              <a:buNone/>
            </a:pPr>
            <a:r>
              <a:rPr lang="en-US" altLang="zh-CN" sz="2000">
                <a:hlinkClick r:id="rId2"/>
              </a:rPr>
              <a:t>https://www.opengauss.org/zh/docs/3.0.0/docs/BriefTutorial/JOIN.html</a:t>
            </a:r>
            <a:endParaRPr lang="en-US" altLang="zh-CN" sz="2000"/>
          </a:p>
          <a:p>
            <a:pPr lvl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A2CE07-AAB5-4142-AF89-9BA0DE5E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55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FB69-D908-4083-8F63-F70F1ECC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EA8C8-4AFA-460B-8C28-57AFEB05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单表查询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连接查询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嵌套查询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集合查询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基于派生表的查询</a:t>
            </a:r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语句的一般形式 </a:t>
            </a:r>
          </a:p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FC06-14E7-427F-8A89-CBE18D8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36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2BB2-2BE0-41B1-8B58-D9D26F46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嵌套查询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EF7C2-DE92-410B-A451-252DF59B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查询块</a:t>
            </a:r>
            <a:r>
              <a:rPr lang="en-US" altLang="zh-CN">
                <a:solidFill>
                  <a:srgbClr val="FF0000"/>
                </a:solidFill>
              </a:rPr>
              <a:t>(query block)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构造嵌套查询的基本单元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SELECT…FROM…WHERE…(S-F-W)</a:t>
            </a:r>
            <a:r>
              <a:rPr lang="zh-CN" altLang="en-US">
                <a:solidFill>
                  <a:srgbClr val="FF0000"/>
                </a:solidFill>
              </a:rPr>
              <a:t>称为一个查询块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 sz="80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什么是嵌套查询</a:t>
            </a:r>
            <a:r>
              <a:rPr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(Embedded query)</a:t>
            </a:r>
          </a:p>
          <a:p>
            <a:pPr lvl="1"/>
            <a:r>
              <a:rPr lang="zh-CN" altLang="en-US"/>
              <a:t>也称</a:t>
            </a:r>
            <a:r>
              <a:rPr lang="zh-CN" altLang="en-US">
                <a:solidFill>
                  <a:srgbClr val="FF0000"/>
                </a:solidFill>
              </a:rPr>
              <a:t>子查询</a:t>
            </a:r>
            <a:r>
              <a:rPr lang="en-US" altLang="zh-CN"/>
              <a:t>(</a:t>
            </a:r>
            <a:r>
              <a:rPr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subquery)</a:t>
            </a:r>
            <a:r>
              <a:rPr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>
                <a:cs typeface="Times New Roman" panose="02020603050405020304" pitchFamily="18" charset="0"/>
              </a:rPr>
              <a:t>将一个查询块嵌套在另一个查询块的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WHERE</a:t>
            </a:r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子句</a:t>
            </a:r>
            <a:endParaRPr lang="en-US" altLang="zh-CN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57188" lvl="1" indent="0">
              <a:buNone/>
            </a:pPr>
            <a:r>
              <a:rPr lang="zh-CN" altLang="en-US">
                <a:cs typeface="Times New Roman" panose="02020603050405020304" pitchFamily="18" charset="0"/>
              </a:rPr>
              <a:t>   或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HAVING</a:t>
            </a:r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短语的条件</a:t>
            </a:r>
            <a:r>
              <a:rPr lang="zh-CN" altLang="en-US">
                <a:cs typeface="Times New Roman" panose="02020603050405020304" pitchFamily="18" charset="0"/>
              </a:rPr>
              <a:t>中的查询称为</a:t>
            </a:r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嵌套查询</a:t>
            </a:r>
            <a:endParaRPr lang="en-US" altLang="zh-CN"/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69736-AD9D-4FCE-AF85-FCBBCB76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9792DC-2E2A-4783-92C7-919689E6473A}"/>
              </a:ext>
            </a:extLst>
          </p:cNvPr>
          <p:cNvSpPr/>
          <p:nvPr/>
        </p:nvSpPr>
        <p:spPr>
          <a:xfrm>
            <a:off x="2667000" y="3852208"/>
            <a:ext cx="6248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SELECT  Sname    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外层查询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父查询*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FROM    Student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WHERE  Sno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      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ELECT 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Sno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内层查询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子查询*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ROM SC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HERE 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Cno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='2'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2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3E73FF3-0F4D-4066-8FFD-6583450C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36F23A5-FA4E-4FFB-99A3-CAFB626C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构造子查询应遵循的几个规则：</a:t>
            </a:r>
          </a:p>
          <a:p>
            <a:pPr lvl="1"/>
            <a:r>
              <a:rPr lang="zh-CN" altLang="en-US"/>
              <a:t>子查询</a:t>
            </a:r>
            <a:r>
              <a:rPr lang="zh-CN" altLang="en-US">
                <a:solidFill>
                  <a:srgbClr val="FF0000"/>
                </a:solidFill>
              </a:rPr>
              <a:t>必须用括号括起来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子查询的</a:t>
            </a:r>
            <a:r>
              <a:rPr lang="en-US" altLang="zh-CN">
                <a:solidFill>
                  <a:srgbClr val="FF0000"/>
                </a:solidFill>
              </a:rPr>
              <a:t>SELECT</a:t>
            </a:r>
            <a:r>
              <a:rPr lang="zh-CN" altLang="en-US">
                <a:solidFill>
                  <a:srgbClr val="FF0000"/>
                </a:solidFill>
              </a:rPr>
              <a:t>后面只能有一列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子查询返回多行，只能与</a:t>
            </a:r>
            <a:r>
              <a:rPr lang="zh-CN" altLang="en-US">
                <a:solidFill>
                  <a:srgbClr val="FF0000"/>
                </a:solidFill>
              </a:rPr>
              <a:t>多值运算符</a:t>
            </a:r>
            <a:r>
              <a:rPr lang="zh-CN" altLang="en-US"/>
              <a:t>一起使用，如</a:t>
            </a:r>
            <a:r>
              <a:rPr lang="en-US" altLang="zh-CN">
                <a:solidFill>
                  <a:srgbClr val="FF0000"/>
                </a:solidFill>
              </a:rPr>
              <a:t>IN</a:t>
            </a:r>
            <a:r>
              <a:rPr lang="zh-CN" altLang="en-US">
                <a:solidFill>
                  <a:srgbClr val="FF0000"/>
                </a:solidFill>
              </a:rPr>
              <a:t>运算符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子查询</a:t>
            </a:r>
            <a:r>
              <a:rPr lang="zh-CN" altLang="en-US">
                <a:solidFill>
                  <a:srgbClr val="FF0000"/>
                </a:solidFill>
              </a:rPr>
              <a:t>不能用</a:t>
            </a:r>
            <a:r>
              <a:rPr lang="en-US" altLang="zh-CN">
                <a:solidFill>
                  <a:srgbClr val="FF0000"/>
                </a:solidFill>
              </a:rPr>
              <a:t>Order by</a:t>
            </a:r>
            <a:r>
              <a:rPr lang="zh-CN" altLang="en-US">
                <a:solidFill>
                  <a:srgbClr val="FF0000"/>
                </a:solidFill>
              </a:rPr>
              <a:t>子句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order by</a:t>
            </a:r>
            <a:r>
              <a:rPr lang="zh-CN" altLang="en-US">
                <a:solidFill>
                  <a:srgbClr val="FF0000"/>
                </a:solidFill>
              </a:rPr>
              <a:t>只能在主查询中使用，且至多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次</a:t>
            </a:r>
            <a:endParaRPr lang="en-US" altLang="zh-CN" sz="800">
              <a:solidFill>
                <a:srgbClr val="FF0000"/>
              </a:solidFill>
            </a:endParaRPr>
          </a:p>
          <a:p>
            <a:pPr lvl="2"/>
            <a:endParaRPr lang="en-US" altLang="zh-CN" sz="80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子查询分类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不相关子查询</a:t>
            </a:r>
            <a:r>
              <a:rPr lang="zh-CN" altLang="en-US"/>
              <a:t>：子查询的查询条件</a:t>
            </a:r>
            <a:r>
              <a:rPr lang="zh-CN" altLang="en-US">
                <a:solidFill>
                  <a:srgbClr val="FF0000"/>
                </a:solidFill>
              </a:rPr>
              <a:t>不依赖于</a:t>
            </a:r>
            <a:r>
              <a:rPr lang="zh-CN" altLang="en-US"/>
              <a:t>父查询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相关子查询</a:t>
            </a:r>
            <a:r>
              <a:rPr lang="zh-CN" altLang="en-US"/>
              <a:t>：子查询的查询条件</a:t>
            </a:r>
            <a:r>
              <a:rPr lang="zh-CN" altLang="en-US">
                <a:solidFill>
                  <a:srgbClr val="FF0000"/>
                </a:solidFill>
              </a:rPr>
              <a:t>依赖于</a:t>
            </a:r>
            <a:r>
              <a:rPr lang="zh-CN" altLang="en-US"/>
              <a:t>父查询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E855BF-1B4A-4DC2-8F35-4895804A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6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218CE-47BE-4599-A184-10F7B6CD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子查询的求解算法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C6EE0-13EE-4D4D-BE0F-D19E8D78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FF3311-2AC6-4617-8003-2C79B8C6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不相关子查询的求解方法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 sz="2600">
                <a:solidFill>
                  <a:srgbClr val="FF0000"/>
                </a:solidFill>
              </a:rPr>
              <a:t>由里向外逐层处理</a:t>
            </a:r>
            <a:r>
              <a:rPr lang="zh-CN" altLang="en-US" sz="2600"/>
              <a:t>。即每个子查询在上一级查询处理之前求解，子查询的结果用于建立其父查询的查找条件。</a:t>
            </a:r>
            <a:endParaRPr lang="en-US" altLang="zh-CN" sz="2600"/>
          </a:p>
          <a:p>
            <a:pPr lvl="1"/>
            <a:endParaRPr lang="en-US" altLang="zh-CN" sz="1000"/>
          </a:p>
          <a:p>
            <a:r>
              <a:rPr lang="zh-CN" altLang="en-US">
                <a:solidFill>
                  <a:srgbClr val="FF0000"/>
                </a:solidFill>
              </a:rPr>
              <a:t>相关子查询的求解方法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首先取外层查询中表的第一个元组，根据它与内层查询相关的属性值处理内层查询，若</a:t>
            </a:r>
            <a:r>
              <a:rPr lang="en-US" altLang="zh-CN" sz="2400"/>
              <a:t>WHERE</a:t>
            </a:r>
            <a:r>
              <a:rPr lang="zh-CN" altLang="en-US" sz="2400"/>
              <a:t>子句返回值为真，则取此元组放入结果表。</a:t>
            </a:r>
          </a:p>
          <a:p>
            <a:pPr lvl="1"/>
            <a:r>
              <a:rPr lang="zh-CN" altLang="en-US" sz="2400"/>
              <a:t>然后再取外层表的下一个元组。</a:t>
            </a:r>
          </a:p>
          <a:p>
            <a:pPr lvl="1"/>
            <a:r>
              <a:rPr lang="zh-CN" altLang="en-US" sz="2400"/>
              <a:t>重复这一过程，直至外层表全部检查完为止。</a:t>
            </a:r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63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</a:t>
            </a:r>
            <a:r>
              <a:rPr lang="zh-CN" altLang="en-US" dirty="0"/>
              <a:t>表查询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查询仅涉及一</a:t>
            </a:r>
            <a:r>
              <a:rPr lang="zh-CN" altLang="en-US" b="1">
                <a:solidFill>
                  <a:srgbClr val="FF0000"/>
                </a:solidFill>
              </a:rPr>
              <a:t>个表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1.</a:t>
            </a:r>
            <a:r>
              <a:rPr lang="zh-CN" altLang="en-US" sz="2800" b="1" dirty="0">
                <a:solidFill>
                  <a:srgbClr val="0000CC"/>
                </a:solidFill>
              </a:rPr>
              <a:t>选择表中的若干列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选择表中的若干元组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3.ORDER BY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子句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4.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聚集函数</a:t>
            </a:r>
          </a:p>
          <a:p>
            <a:pPr lvl="1" algn="just">
              <a:buNone/>
            </a:pP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5.GROUP </a:t>
            </a: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BY</a:t>
            </a: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子句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9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带有</a:t>
            </a:r>
            <a:r>
              <a:rPr lang="en-US" altLang="zh-CN" b="1" dirty="0">
                <a:solidFill>
                  <a:srgbClr val="FF0000"/>
                </a:solidFill>
              </a:rPr>
              <a:t>IN</a:t>
            </a:r>
            <a:r>
              <a:rPr lang="zh-CN" altLang="en-US" b="1" dirty="0">
                <a:solidFill>
                  <a:srgbClr val="FF0000"/>
                </a:solidFill>
              </a:rPr>
              <a:t>谓词的子查询 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带有比较运算符的子查询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带有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ANY(SOME)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或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ALL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谓词的子查询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带有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EXISTS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谓词的子查询</a:t>
            </a:r>
          </a:p>
          <a:p>
            <a:pPr>
              <a:lnSpc>
                <a:spcPct val="100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55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69572-4F98-4C80-8DD1-35B1606F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3.55] </a:t>
            </a:r>
            <a:r>
              <a:rPr lang="zh-CN" altLang="en-US" sz="2400"/>
              <a:t>查询与“刘晨”在同一个系学习的学生。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5599E0-56D9-4975-AC35-D3ACD9AD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9E3956-89BB-447B-9606-1587A766DB90}"/>
              </a:ext>
            </a:extLst>
          </p:cNvPr>
          <p:cNvSpPr/>
          <p:nvPr/>
        </p:nvSpPr>
        <p:spPr>
          <a:xfrm>
            <a:off x="2438400" y="1904209"/>
            <a:ext cx="6332498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endParaRPr lang="en-US" altLang="zh-CN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22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endParaRPr lang="en-US" altLang="zh-CN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</a:p>
          <a:p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2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'刘晨')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B59DD-64A0-4FEB-88DB-73D46B198DC3}"/>
              </a:ext>
            </a:extLst>
          </p:cNvPr>
          <p:cNvSpPr/>
          <p:nvPr/>
        </p:nvSpPr>
        <p:spPr>
          <a:xfrm>
            <a:off x="2171700" y="4038600"/>
            <a:ext cx="7124700" cy="1276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 S1.Sno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S1.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.Sdept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   Student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  S2.Sname=</a:t>
            </a:r>
            <a:r>
              <a:rPr lang="zh-CN" altLang="en-US" sz="2200">
                <a:solidFill>
                  <a:srgbClr val="0000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‘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刘晨</a:t>
            </a:r>
            <a:r>
              <a:rPr lang="zh-CN" altLang="en-US" sz="2200">
                <a:solidFill>
                  <a:srgbClr val="0000C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‘ 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S1.Sdept=S2.Sdept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E49FEFC-9536-468B-9EB2-F5300F90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4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3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3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02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212A-425B-4714-A1C3-106CBFC3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7ADE0-9CCB-42BC-B145-12B410F8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54692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3.56] </a:t>
            </a:r>
            <a:r>
              <a:rPr lang="zh-CN" altLang="en-US" sz="2400"/>
              <a:t>查询选修了课程名为“信息系统”的学生学号和姓名。</a:t>
            </a:r>
            <a:endParaRPr lang="zh-CN" altLang="en-US" sz="2400" i="1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0BEF3A-0ED2-41DB-AB37-A5B3C0AC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19FFE-59D1-4725-A52B-D7829AEA50A3}"/>
              </a:ext>
            </a:extLst>
          </p:cNvPr>
          <p:cNvSpPr/>
          <p:nvPr/>
        </p:nvSpPr>
        <p:spPr>
          <a:xfrm>
            <a:off x="2019300" y="1629667"/>
            <a:ext cx="78867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SELECT 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200" dirty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  Student                    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endParaRPr lang="en-US" altLang="zh-CN" sz="2200" dirty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  SC                         </a:t>
            </a:r>
            <a:endParaRPr lang="en-US" altLang="zh-CN" sz="2200" dirty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</a:p>
          <a:p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200" dirty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Course           </a:t>
            </a:r>
            <a:endParaRPr lang="en-US" altLang="zh-CN" sz="2200" dirty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信息系统'))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98BD1B-960B-4927-958B-C92C034EE19D}"/>
              </a:ext>
            </a:extLst>
          </p:cNvPr>
          <p:cNvSpPr/>
          <p:nvPr/>
        </p:nvSpPr>
        <p:spPr>
          <a:xfrm>
            <a:off x="490765" y="4921388"/>
            <a:ext cx="1110615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Sno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  Student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SC, Course </a:t>
            </a:r>
          </a:p>
          <a:p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 Course.Cname='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信息系统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 AND Student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Sno=SC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Cno=Course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68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3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6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4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1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2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带有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IN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谓词的子查询 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带有比较运算符的子查询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带有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ANY(SOME)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或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ALL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谓词的子查询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带有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EXISTS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谓词的子查询</a:t>
            </a:r>
          </a:p>
          <a:p>
            <a:pPr>
              <a:lnSpc>
                <a:spcPct val="100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25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EEC93-1DDB-42C1-B5FF-7DB077BA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当能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确切知道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内层查询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返回单值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时，可用比较运算符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&gt;)</a:t>
            </a:r>
          </a:p>
          <a:p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/>
              <a:t>在</a:t>
            </a:r>
            <a:r>
              <a:rPr lang="en-US" altLang="zh-CN" sz="2400"/>
              <a:t>[</a:t>
            </a:r>
            <a:r>
              <a:rPr lang="zh-CN" altLang="en-US" sz="2400"/>
              <a:t>例 </a:t>
            </a:r>
            <a:r>
              <a:rPr lang="en-US" altLang="zh-CN" sz="2400"/>
              <a:t>3.55]</a:t>
            </a:r>
            <a:r>
              <a:rPr lang="zh-CN" altLang="en-US" sz="2400"/>
              <a:t>中，由于一个学生只可能在一个系学习，则可以用 </a:t>
            </a:r>
            <a:r>
              <a:rPr lang="en-US" altLang="zh-CN" sz="2400">
                <a:solidFill>
                  <a:srgbClr val="FF0000"/>
                </a:solidFill>
              </a:rPr>
              <a:t>=</a:t>
            </a:r>
            <a:r>
              <a:rPr lang="en-US" altLang="zh-CN" sz="2400"/>
              <a:t> </a:t>
            </a:r>
            <a:r>
              <a:rPr lang="zh-CN" altLang="en-US" sz="2400"/>
              <a:t>代替</a:t>
            </a:r>
            <a:r>
              <a:rPr lang="en-US" altLang="zh-CN" sz="2400">
                <a:solidFill>
                  <a:srgbClr val="FF0000"/>
                </a:solidFill>
              </a:rPr>
              <a:t>IN</a:t>
            </a:r>
            <a:r>
              <a:rPr lang="en-US" altLang="zh-CN" sz="2400"/>
              <a:t>. 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5ACC25-E472-42C4-B95C-B302E30F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42133B-FE2D-444F-9DD0-0D212CC1746F}"/>
              </a:ext>
            </a:extLst>
          </p:cNvPr>
          <p:cNvSpPr/>
          <p:nvPr/>
        </p:nvSpPr>
        <p:spPr>
          <a:xfrm>
            <a:off x="2667000" y="2971800"/>
            <a:ext cx="6248400" cy="2258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endParaRPr lang="en-US" altLang="zh-CN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  Student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 </a:t>
            </a:r>
            <a:r>
              <a:rPr lang="en-US" altLang="zh-CN" sz="22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endParaRPr lang="en-US" altLang="zh-CN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FROM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</a:p>
          <a:p>
            <a:pPr>
              <a:lnSpc>
                <a:spcPct val="130000"/>
              </a:lnSpc>
            </a:pP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WHERE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'刘晨')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AF95A87-41B6-40AB-8E7B-A331B677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3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1B951-AA67-49B3-8FC4-45E90231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61424-BE71-47BF-B291-3B081726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3.57] </a:t>
            </a:r>
            <a:r>
              <a:rPr lang="zh-CN" altLang="en-US" sz="2400"/>
              <a:t>找出每个学生超过他选修课程平均成绩的课程号。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C0E42-63C5-4025-93C0-82637882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42A003-85F8-49AB-99AB-7DB298B00F72}"/>
              </a:ext>
            </a:extLst>
          </p:cNvPr>
          <p:cNvSpPr/>
          <p:nvPr/>
        </p:nvSpPr>
        <p:spPr>
          <a:xfrm>
            <a:off x="1905000" y="1964914"/>
            <a:ext cx="7086600" cy="2258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</a:t>
            </a:r>
            <a:r>
              <a:rPr lang="en-US" altLang="zh-CN" sz="22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2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endParaRPr lang="en-US" altLang="zh-CN" sz="2200" b="1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  </a:t>
            </a:r>
            <a:r>
              <a:rPr lang="en-US" altLang="zh-CN" sz="22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  </a:t>
            </a:r>
            <a:r>
              <a:rPr lang="en-US" altLang="zh-CN" sz="2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WHERE Grade </a:t>
            </a:r>
            <a:r>
              <a:rPr lang="en-US" altLang="zh-CN" sz="22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&gt;= </a:t>
            </a:r>
            <a:r>
              <a:rPr lang="zh-CN" altLang="en-US" sz="22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 </a:t>
            </a:r>
            <a:r>
              <a:rPr lang="en-US" altLang="zh-CN" sz="22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 AVG(Grade) </a:t>
            </a:r>
            <a:endParaRPr lang="en-US" altLang="zh-CN" sz="2200" b="1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en-US" altLang="zh-CN" sz="22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FROM  </a:t>
            </a:r>
            <a:r>
              <a:rPr lang="en-US" altLang="zh-CN" sz="2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 y</a:t>
            </a:r>
          </a:p>
          <a:p>
            <a:pPr>
              <a:lnSpc>
                <a:spcPct val="130000"/>
              </a:lnSpc>
            </a:pPr>
            <a:r>
              <a:rPr lang="en-US" altLang="zh-CN" sz="22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WHERE </a:t>
            </a:r>
            <a:r>
              <a:rPr lang="en-US" altLang="zh-CN" sz="22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y.Sno</a:t>
            </a:r>
            <a:r>
              <a:rPr lang="en-US" altLang="zh-CN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2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x.Sno</a:t>
            </a:r>
            <a:r>
              <a:rPr lang="zh-CN" altLang="en-US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5FAC8B3-AF1C-4C33-9BE1-B0BBBE8E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057400"/>
            <a:ext cx="2590799" cy="792162"/>
          </a:xfrm>
          <a:prstGeom prst="wedgeRoundRectCallout">
            <a:avLst>
              <a:gd name="adj1" fmla="val -84417"/>
              <a:gd name="adj2" fmla="val 73648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4E8FF"/>
              </a:gs>
            </a:gsLst>
            <a:lin ang="5400000" scaled="1"/>
          </a:gradFill>
          <a:ln w="25400">
            <a:solidFill>
              <a:srgbClr val="00CC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相关子查询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67D9B6-980F-41A6-8A25-0A5CBB6D34BB}"/>
              </a:ext>
            </a:extLst>
          </p:cNvPr>
          <p:cNvSpPr/>
          <p:nvPr/>
        </p:nvSpPr>
        <p:spPr>
          <a:xfrm>
            <a:off x="4248696" y="5148716"/>
            <a:ext cx="2399208" cy="128496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201215121</a:t>
            </a:r>
            <a:r>
              <a:rPr lang="zh-CN" altLang="en-US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201215121</a:t>
            </a:r>
            <a:r>
              <a:rPr lang="zh-CN" altLang="en-US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201215122</a:t>
            </a:r>
            <a:r>
              <a:rPr lang="zh-CN" altLang="en-US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1304B579-4414-4151-A787-311E16832878}"/>
              </a:ext>
            </a:extLst>
          </p:cNvPr>
          <p:cNvSpPr/>
          <p:nvPr/>
        </p:nvSpPr>
        <p:spPr>
          <a:xfrm>
            <a:off x="4914900" y="4345106"/>
            <a:ext cx="1066800" cy="67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6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905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405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905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277F7-D502-4D93-981A-FBBB4DF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00374-29B9-49F6-BE11-1F4EFD14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设有表</a:t>
            </a:r>
            <a:r>
              <a:rPr lang="en-US" altLang="zh-CN" sz="2400" dirty="0"/>
              <a:t>book(</a:t>
            </a:r>
            <a:r>
              <a:rPr lang="zh-CN" altLang="en-US" sz="2400" dirty="0"/>
              <a:t>类编号，图书名，出版社，价格</a:t>
            </a:r>
            <a:r>
              <a:rPr lang="en-US" altLang="zh-CN" sz="2400" dirty="0"/>
              <a:t>)</a:t>
            </a:r>
            <a:r>
              <a:rPr lang="zh-CN" altLang="en-US" sz="2400" dirty="0"/>
              <a:t>，要求查询</a:t>
            </a:r>
            <a:r>
              <a:rPr lang="en-US" altLang="zh-CN" sz="2400" dirty="0"/>
              <a:t>book</a:t>
            </a:r>
            <a:r>
              <a:rPr lang="zh-CN" altLang="en-US" sz="2400" dirty="0"/>
              <a:t>表中大于该类图书价格平均值的图书</a:t>
            </a:r>
            <a:r>
              <a:rPr lang="zh-CN" altLang="en-US" sz="2400"/>
              <a:t>名称。</a:t>
            </a:r>
            <a:endParaRPr lang="en-US" altLang="zh-CN" sz="240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200">
                <a:solidFill>
                  <a:srgbClr val="0000FF"/>
                </a:solidFill>
              </a:rPr>
              <a:t>                     SELECT </a:t>
            </a:r>
            <a:r>
              <a:rPr lang="zh-CN" altLang="en-US" sz="2200" dirty="0">
                <a:solidFill>
                  <a:srgbClr val="0000FF"/>
                </a:solidFill>
              </a:rPr>
              <a:t>图书名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0" indent="1789113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FROM </a:t>
            </a:r>
            <a:r>
              <a:rPr lang="en-US" altLang="zh-CN" sz="2200" dirty="0">
                <a:solidFill>
                  <a:srgbClr val="FF0000"/>
                </a:solidFill>
              </a:rPr>
              <a:t>book a</a:t>
            </a:r>
          </a:p>
          <a:p>
            <a:pPr marL="0" indent="1789113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WHERE </a:t>
            </a:r>
            <a:r>
              <a:rPr lang="zh-CN" altLang="en-US" sz="2200" dirty="0">
                <a:solidFill>
                  <a:srgbClr val="0000FF"/>
                </a:solidFill>
              </a:rPr>
              <a:t>价格 </a:t>
            </a:r>
            <a:r>
              <a:rPr lang="en-US" altLang="zh-CN" sz="2200" dirty="0">
                <a:solidFill>
                  <a:srgbClr val="0000FF"/>
                </a:solidFill>
              </a:rPr>
              <a:t>&gt; (SELECT avg(</a:t>
            </a:r>
            <a:r>
              <a:rPr lang="zh-CN" altLang="en-US" sz="2200" dirty="0">
                <a:solidFill>
                  <a:srgbClr val="0000FF"/>
                </a:solidFill>
              </a:rPr>
              <a:t>价格</a:t>
            </a:r>
            <a:r>
              <a:rPr lang="en-US" altLang="zh-CN" sz="2200" dirty="0">
                <a:solidFill>
                  <a:srgbClr val="0000FF"/>
                </a:solidFill>
              </a:rPr>
              <a:t>)</a:t>
            </a:r>
          </a:p>
          <a:p>
            <a:pPr marL="0" indent="1789113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                      FROM </a:t>
            </a:r>
            <a:r>
              <a:rPr lang="en-US" altLang="zh-CN" sz="2200" dirty="0">
                <a:solidFill>
                  <a:srgbClr val="FF0000"/>
                </a:solidFill>
              </a:rPr>
              <a:t>book b</a:t>
            </a:r>
          </a:p>
          <a:p>
            <a:pPr marL="0" indent="1789113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                      WHERE </a:t>
            </a:r>
            <a:r>
              <a:rPr lang="en-US" altLang="zh-CN" sz="2200" dirty="0">
                <a:solidFill>
                  <a:srgbClr val="FF0000"/>
                </a:solidFill>
              </a:rPr>
              <a:t>a.</a:t>
            </a:r>
            <a:r>
              <a:rPr lang="zh-CN" altLang="en-US" sz="2200" dirty="0">
                <a:solidFill>
                  <a:srgbClr val="FF0000"/>
                </a:solidFill>
              </a:rPr>
              <a:t>类编号</a:t>
            </a:r>
            <a:r>
              <a:rPr lang="en-US" altLang="zh-CN" sz="2200" dirty="0">
                <a:solidFill>
                  <a:srgbClr val="FF0000"/>
                </a:solidFill>
              </a:rPr>
              <a:t>=b.</a:t>
            </a:r>
            <a:r>
              <a:rPr lang="zh-CN" altLang="en-US" sz="2200" dirty="0">
                <a:solidFill>
                  <a:srgbClr val="FF0000"/>
                </a:solidFill>
              </a:rPr>
              <a:t>类编号</a:t>
            </a:r>
            <a:r>
              <a:rPr lang="en-US" altLang="zh-CN" sz="2200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A3CDC-EEDE-4B98-A77A-A08387A0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带有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IN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谓词的子查询 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带有比较运算符的子查询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带有</a:t>
            </a:r>
            <a:r>
              <a:rPr lang="en-US" altLang="zh-CN" b="1" dirty="0">
                <a:solidFill>
                  <a:srgbClr val="FF0000"/>
                </a:solidFill>
              </a:rPr>
              <a:t>ANY(SOME)</a:t>
            </a:r>
            <a:r>
              <a:rPr lang="zh-CN" altLang="en-US" b="1" dirty="0">
                <a:solidFill>
                  <a:srgbClr val="FF0000"/>
                </a:solidFill>
              </a:rPr>
              <a:t>或</a:t>
            </a:r>
            <a:r>
              <a:rPr lang="en-US" altLang="zh-CN" b="1" dirty="0">
                <a:solidFill>
                  <a:srgbClr val="FF0000"/>
                </a:solidFill>
              </a:rPr>
              <a:t>ALL</a:t>
            </a:r>
            <a:r>
              <a:rPr lang="zh-CN" altLang="en-US" b="1" dirty="0">
                <a:solidFill>
                  <a:srgbClr val="FF0000"/>
                </a:solidFill>
              </a:rPr>
              <a:t>谓词的子查询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带有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EXISTS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谓词的子查询</a:t>
            </a:r>
          </a:p>
          <a:p>
            <a:pPr>
              <a:lnSpc>
                <a:spcPct val="100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4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C9450-6B89-453B-A512-BEEE9366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/>
              <a:t>使用</a:t>
            </a:r>
            <a:r>
              <a:rPr lang="en-US" altLang="zh-CN"/>
              <a:t>ANY</a:t>
            </a:r>
            <a:r>
              <a:rPr lang="zh-CN" altLang="en-US"/>
              <a:t>或</a:t>
            </a:r>
            <a:r>
              <a:rPr lang="en-US" altLang="zh-CN"/>
              <a:t>ALL</a:t>
            </a:r>
            <a:r>
              <a:rPr lang="zh-CN" altLang="en-US"/>
              <a:t>谓词时</a:t>
            </a:r>
            <a:r>
              <a:rPr lang="zh-CN" altLang="en-US">
                <a:solidFill>
                  <a:srgbClr val="FF0000"/>
                </a:solidFill>
              </a:rPr>
              <a:t>必须同时使用比较运算。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58AF9A-74DD-457E-A9A1-D39D40BC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67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319DE2-CE92-45CF-B600-E07798CF8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66782"/>
              </p:ext>
            </p:extLst>
          </p:nvPr>
        </p:nvGraphicFramePr>
        <p:xfrm>
          <a:off x="533400" y="1859280"/>
          <a:ext cx="53340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108">
                  <a:extLst>
                    <a:ext uri="{9D8B030D-6E8A-4147-A177-3AD203B41FA5}">
                      <a16:colId xmlns:a16="http://schemas.microsoft.com/office/drawing/2014/main" val="1827406364"/>
                    </a:ext>
                  </a:extLst>
                </a:gridCol>
                <a:gridCol w="4221892">
                  <a:extLst>
                    <a:ext uri="{9D8B030D-6E8A-4147-A177-3AD203B41FA5}">
                      <a16:colId xmlns:a16="http://schemas.microsoft.com/office/drawing/2014/main" val="2289313165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0000CC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0000CC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1083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&gt; ANY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大于子查询结果中的某个值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711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&gt; ALL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大于子查询结果中的所有值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09969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&lt; ANY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小于子查询结果中的某个值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1595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&lt; ALL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小于子查询结果中的所有值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739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!=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或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&lt;&gt;ANY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不等于子查询结果中的某个值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579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!=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或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&lt;&gt;ALL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不等于子查询结果中的任何一个值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0392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F1BF7B5-D067-430B-9E47-88C094422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22631"/>
              </p:ext>
            </p:extLst>
          </p:nvPr>
        </p:nvGraphicFramePr>
        <p:xfrm>
          <a:off x="6019800" y="1859280"/>
          <a:ext cx="57150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544">
                  <a:extLst>
                    <a:ext uri="{9D8B030D-6E8A-4147-A177-3AD203B41FA5}">
                      <a16:colId xmlns:a16="http://schemas.microsoft.com/office/drawing/2014/main" val="1827406364"/>
                    </a:ext>
                  </a:extLst>
                </a:gridCol>
                <a:gridCol w="4523456">
                  <a:extLst>
                    <a:ext uri="{9D8B030D-6E8A-4147-A177-3AD203B41FA5}">
                      <a16:colId xmlns:a16="http://schemas.microsoft.com/office/drawing/2014/main" val="2289313165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0000CC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rgbClr val="0000CC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1083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&gt;=ANY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大于等于子查询结果中的某个值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711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&gt;= ALL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大于等于子查询结果中的所有值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09969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&lt;=ANY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小于等于子查询结果中的某个值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1595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&lt;=ALL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小于等于子查询结果中的所有值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739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=ANY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等于子查询结果中的某个值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579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=ALL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等于子查询结果中的所有值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通常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无实际意义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03921"/>
                  </a:ext>
                </a:extLst>
              </a:tr>
            </a:tbl>
          </a:graphicData>
        </a:graphic>
      </p:graphicFrame>
      <p:sp>
        <p:nvSpPr>
          <p:cNvPr id="8" name="标题 7">
            <a:extLst>
              <a:ext uri="{FF2B5EF4-FFF2-40B4-BE49-F238E27FC236}">
                <a16:creationId xmlns:a16="http://schemas.microsoft.com/office/drawing/2014/main" id="{FA2F6BCF-6C62-4353-80E2-F1E7F967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589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DA7C2-3AC4-4936-87BB-A158587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5B0B5-08EE-4B41-B54C-F73B968C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066800"/>
            <a:ext cx="11506200" cy="546922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3.58] </a:t>
            </a:r>
            <a:r>
              <a:rPr lang="zh-CN" altLang="en-US" sz="2400"/>
              <a:t>查询非计算机科学系中比计算机科学系</a:t>
            </a:r>
            <a:r>
              <a:rPr lang="zh-CN" altLang="en-US" sz="2400">
                <a:solidFill>
                  <a:srgbClr val="FF0000"/>
                </a:solidFill>
              </a:rPr>
              <a:t>任意</a:t>
            </a:r>
            <a:r>
              <a:rPr lang="zh-CN" altLang="en-US" sz="2400"/>
              <a:t>学生年龄小的学生姓名和年龄。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9EE0A-5FC9-417E-92C8-330A6B1B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5BD573-8460-4401-B6F4-C247E6E0A7D3}"/>
              </a:ext>
            </a:extLst>
          </p:cNvPr>
          <p:cNvSpPr/>
          <p:nvPr/>
        </p:nvSpPr>
        <p:spPr>
          <a:xfrm>
            <a:off x="533400" y="1828800"/>
            <a:ext cx="789975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  Student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 Sage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Sage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FROM    Student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WHERE  Sdept=‛CS′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 Sdept &lt;&gt;‛CS'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/*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父查询块中的条件 *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067C944C-37B1-47F8-93C3-ECE46C237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725167"/>
              </p:ext>
            </p:extLst>
          </p:nvPr>
        </p:nvGraphicFramePr>
        <p:xfrm>
          <a:off x="9038335" y="2192853"/>
          <a:ext cx="2287674" cy="12795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65B1798-FD78-41A9-A3B8-249A44A5CD3E}"/>
              </a:ext>
            </a:extLst>
          </p:cNvPr>
          <p:cNvSpPr/>
          <p:nvPr/>
        </p:nvSpPr>
        <p:spPr>
          <a:xfrm>
            <a:off x="559420" y="4146360"/>
            <a:ext cx="769011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 Student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MAX(Sage)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WHERE Sdept =‛CS′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&lt;&gt;'CS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6" name="右箭头 12">
            <a:extLst>
              <a:ext uri="{FF2B5EF4-FFF2-40B4-BE49-F238E27FC236}">
                <a16:creationId xmlns:a16="http://schemas.microsoft.com/office/drawing/2014/main" id="{16AC725E-A5DD-4926-82ED-FA7D8765420F}"/>
              </a:ext>
            </a:extLst>
          </p:cNvPr>
          <p:cNvSpPr/>
          <p:nvPr/>
        </p:nvSpPr>
        <p:spPr>
          <a:xfrm>
            <a:off x="8585555" y="2413362"/>
            <a:ext cx="354237" cy="83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90FF2C-F79F-47DD-B687-D010553F65B2}"/>
              </a:ext>
            </a:extLst>
          </p:cNvPr>
          <p:cNvSpPr txBox="1"/>
          <p:nvPr/>
        </p:nvSpPr>
        <p:spPr>
          <a:xfrm>
            <a:off x="8733027" y="4676436"/>
            <a:ext cx="242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用聚集函数实现</a:t>
            </a:r>
          </a:p>
        </p:txBody>
      </p:sp>
      <p:sp>
        <p:nvSpPr>
          <p:cNvPr id="18" name="左箭头 14">
            <a:extLst>
              <a:ext uri="{FF2B5EF4-FFF2-40B4-BE49-F238E27FC236}">
                <a16:creationId xmlns:a16="http://schemas.microsoft.com/office/drawing/2014/main" id="{27D87088-5556-4DE4-9968-4D4C63FDB8DA}"/>
              </a:ext>
            </a:extLst>
          </p:cNvPr>
          <p:cNvSpPr/>
          <p:nvPr/>
        </p:nvSpPr>
        <p:spPr>
          <a:xfrm>
            <a:off x="8330650" y="4572936"/>
            <a:ext cx="436010" cy="6420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8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8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906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406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F9F6F-3E81-4DC8-AF78-CA1E0279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758E4-751F-447C-AF14-572AB282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solidFill>
                  <a:srgbClr val="FF0000"/>
                </a:solidFill>
              </a:rPr>
              <a:t>查询指定列</a:t>
            </a:r>
          </a:p>
          <a:p>
            <a:pPr marL="0" indent="0" algn="just">
              <a:buNone/>
            </a:pPr>
            <a:endParaRPr lang="zh-CN" altLang="en-US" sz="600"/>
          </a:p>
          <a:p>
            <a:pPr algn="just">
              <a:buNone/>
            </a:pPr>
            <a:r>
              <a:rPr lang="zh-CN" altLang="en-US" sz="2400"/>
              <a:t>	</a:t>
            </a: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3.16]  </a:t>
            </a:r>
            <a:r>
              <a:rPr lang="zh-CN" altLang="en-US" sz="2400"/>
              <a:t>查询全体学生的学号与姓名。</a:t>
            </a:r>
          </a:p>
          <a:p>
            <a:pPr lvl="1" algn="just">
              <a:buNone/>
            </a:pPr>
            <a:r>
              <a:rPr lang="zh-CN" altLang="en-US"/>
              <a:t>		          </a:t>
            </a:r>
            <a:r>
              <a:rPr lang="en-US" altLang="zh-CN" sz="2200">
                <a:solidFill>
                  <a:srgbClr val="0000CC"/>
                </a:solidFill>
              </a:rPr>
              <a:t>SELECT Sno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Sname</a:t>
            </a:r>
          </a:p>
          <a:p>
            <a:pPr lvl="1" algn="just">
              <a:buNone/>
            </a:pPr>
            <a:r>
              <a:rPr lang="en-US" altLang="zh-CN" sz="2200">
                <a:solidFill>
                  <a:srgbClr val="0000CC"/>
                </a:solidFill>
              </a:rPr>
              <a:t>		           FROM Student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  <a:r>
              <a:rPr lang="zh-CN" altLang="en-US" sz="2200">
                <a:latin typeface="Courier New" pitchFamily="49" charset="0"/>
              </a:rPr>
              <a:t> </a:t>
            </a:r>
            <a:endParaRPr lang="zh-CN" altLang="en-US" sz="2200"/>
          </a:p>
          <a:p>
            <a:pPr lvl="1" algn="just">
              <a:buNone/>
            </a:pPr>
            <a:endParaRPr lang="zh-CN" altLang="en-US" sz="800"/>
          </a:p>
          <a:p>
            <a:pPr algn="just">
              <a:buNone/>
            </a:pPr>
            <a:r>
              <a:rPr lang="zh-CN" altLang="en-US" sz="2400">
                <a:solidFill>
                  <a:srgbClr val="C00000"/>
                </a:solidFill>
              </a:rPr>
              <a:t>	</a:t>
            </a: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3.17]  </a:t>
            </a:r>
            <a:r>
              <a:rPr lang="zh-CN" altLang="en-US" sz="2400"/>
              <a:t>查询全体学生的姓名、学号、所在系。</a:t>
            </a:r>
          </a:p>
          <a:p>
            <a:pPr lvl="1" algn="just">
              <a:buNone/>
            </a:pPr>
            <a:r>
              <a:rPr lang="zh-CN" altLang="en-US"/>
              <a:t>		          </a:t>
            </a:r>
            <a:r>
              <a:rPr lang="en-US" altLang="zh-CN" sz="2200">
                <a:solidFill>
                  <a:srgbClr val="0000CC"/>
                </a:solidFill>
              </a:rPr>
              <a:t>SELECT Sname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Sno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Sdept</a:t>
            </a:r>
          </a:p>
          <a:p>
            <a:pPr lvl="1" algn="just">
              <a:buNone/>
            </a:pPr>
            <a:r>
              <a:rPr lang="en-US" altLang="zh-CN" sz="2200">
                <a:solidFill>
                  <a:srgbClr val="0000CC"/>
                </a:solidFill>
              </a:rPr>
              <a:t>		           FROM Student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5A5B6-FC30-4831-B770-F1C432C4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414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DA7C2-3AC4-4936-87BB-A158587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5B0B5-08EE-4B41-B54C-F73B968C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066800"/>
            <a:ext cx="11506200" cy="546922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3.59] </a:t>
            </a:r>
            <a:r>
              <a:rPr lang="zh-CN" altLang="en-US" sz="2400"/>
              <a:t>查询非计算机科学系中比计算机科学系</a:t>
            </a:r>
            <a:r>
              <a:rPr lang="zh-CN" altLang="en-US" sz="2400">
                <a:solidFill>
                  <a:srgbClr val="FF0000"/>
                </a:solidFill>
              </a:rPr>
              <a:t>所有</a:t>
            </a:r>
            <a:r>
              <a:rPr lang="zh-CN" altLang="en-US" sz="2400"/>
              <a:t>学生年龄小的学生姓名和年龄。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9EE0A-5FC9-417E-92C8-330A6B1B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5BD573-8460-4401-B6F4-C247E6E0A7D3}"/>
              </a:ext>
            </a:extLst>
          </p:cNvPr>
          <p:cNvSpPr/>
          <p:nvPr/>
        </p:nvSpPr>
        <p:spPr>
          <a:xfrm>
            <a:off x="533400" y="1828800"/>
            <a:ext cx="789975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  Student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 Sage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Sage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FROM    Student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WHERE  Sdept=‛CS′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 Sdept &lt;&gt;‛CS'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/*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父查询块中的条件 *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067C944C-37B1-47F8-93C3-ECE46C237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068806"/>
              </p:ext>
            </p:extLst>
          </p:nvPr>
        </p:nvGraphicFramePr>
        <p:xfrm>
          <a:off x="9144000" y="2338969"/>
          <a:ext cx="2287674" cy="8530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65B1798-FD78-41A9-A3B8-249A44A5CD3E}"/>
              </a:ext>
            </a:extLst>
          </p:cNvPr>
          <p:cNvSpPr/>
          <p:nvPr/>
        </p:nvSpPr>
        <p:spPr>
          <a:xfrm>
            <a:off x="559419" y="4146360"/>
            <a:ext cx="7873737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 Student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MIN(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Sage)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WHERE Sdept =‛CS′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&lt;&gt;'CS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6" name="右箭头 12">
            <a:extLst>
              <a:ext uri="{FF2B5EF4-FFF2-40B4-BE49-F238E27FC236}">
                <a16:creationId xmlns:a16="http://schemas.microsoft.com/office/drawing/2014/main" id="{16AC725E-A5DD-4926-82ED-FA7D8765420F}"/>
              </a:ext>
            </a:extLst>
          </p:cNvPr>
          <p:cNvSpPr/>
          <p:nvPr/>
        </p:nvSpPr>
        <p:spPr>
          <a:xfrm>
            <a:off x="8585555" y="2413362"/>
            <a:ext cx="354237" cy="83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90FF2C-F79F-47DD-B687-D010553F65B2}"/>
              </a:ext>
            </a:extLst>
          </p:cNvPr>
          <p:cNvSpPr txBox="1"/>
          <p:nvPr/>
        </p:nvSpPr>
        <p:spPr>
          <a:xfrm>
            <a:off x="8939792" y="4648200"/>
            <a:ext cx="2590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用聚集函数实现</a:t>
            </a:r>
          </a:p>
        </p:txBody>
      </p:sp>
      <p:sp>
        <p:nvSpPr>
          <p:cNvPr id="18" name="左箭头 14">
            <a:extLst>
              <a:ext uri="{FF2B5EF4-FFF2-40B4-BE49-F238E27FC236}">
                <a16:creationId xmlns:a16="http://schemas.microsoft.com/office/drawing/2014/main" id="{27D87088-5556-4DE4-9968-4D4C63FDB8DA}"/>
              </a:ext>
            </a:extLst>
          </p:cNvPr>
          <p:cNvSpPr/>
          <p:nvPr/>
        </p:nvSpPr>
        <p:spPr>
          <a:xfrm>
            <a:off x="8503782" y="4618652"/>
            <a:ext cx="436010" cy="6126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8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8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906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406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1000" y="2133600"/>
            <a:ext cx="11067585" cy="2168757"/>
            <a:chOff x="0" y="0"/>
            <a:chExt cx="4065" cy="115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" y="3"/>
              <a:ext cx="4059" cy="1156"/>
              <a:chOff x="0" y="0"/>
              <a:chExt cx="4059" cy="1156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93" cy="380"/>
                <a:chOff x="0" y="0"/>
                <a:chExt cx="493" cy="380"/>
              </a:xfrm>
            </p:grpSpPr>
            <p:sp>
              <p:nvSpPr>
                <p:cNvPr id="69" name="Rectangle 7"/>
                <p:cNvSpPr>
                  <a:spLocks noChangeArrowheads="1"/>
                </p:cNvSpPr>
                <p:nvPr/>
              </p:nvSpPr>
              <p:spPr bwMode="auto">
                <a:xfrm>
                  <a:off x="44" y="0"/>
                  <a:ext cx="406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900"/>
                    <a:t> </a:t>
                  </a:r>
                </a:p>
                <a:p>
                  <a:endParaRPr lang="en-US" altLang="zh-CN" sz="2400"/>
                </a:p>
              </p:txBody>
            </p:sp>
            <p:sp>
              <p:nvSpPr>
                <p:cNvPr id="7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3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493" y="0"/>
                <a:ext cx="396" cy="292"/>
                <a:chOff x="0" y="0"/>
                <a:chExt cx="396" cy="292"/>
              </a:xfrm>
            </p:grpSpPr>
            <p:sp>
              <p:nvSpPr>
                <p:cNvPr id="6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=</a:t>
                  </a:r>
                </a:p>
              </p:txBody>
            </p:sp>
            <p:sp>
              <p:nvSpPr>
                <p:cNvPr id="68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889" y="0"/>
                <a:ext cx="656" cy="292"/>
                <a:chOff x="0" y="0"/>
                <a:chExt cx="656" cy="292"/>
              </a:xfrm>
            </p:grpSpPr>
            <p:sp>
              <p:nvSpPr>
                <p:cNvPr id="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5" y="0"/>
                  <a:ext cx="568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</a:t>
                  </a:r>
                  <a:r>
                    <a:rPr lang="en-US" altLang="zh-CN" sz="2000" b="1"/>
                    <a:t>&lt;&gt;</a:t>
                  </a:r>
                  <a:r>
                    <a:rPr lang="zh-CN" altLang="en-US" sz="2000" b="1"/>
                    <a:t>或</a:t>
                  </a:r>
                  <a:r>
                    <a:rPr lang="en-US" altLang="zh-CN" sz="2000" b="1"/>
                    <a:t>!=</a:t>
                  </a:r>
                </a:p>
              </p:txBody>
            </p:sp>
            <p:sp>
              <p:nvSpPr>
                <p:cNvPr id="66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" name="Group 15"/>
              <p:cNvGrpSpPr>
                <a:grpSpLocks/>
              </p:cNvGrpSpPr>
              <p:nvPr/>
            </p:nvGrpSpPr>
            <p:grpSpPr bwMode="auto">
              <a:xfrm>
                <a:off x="1545" y="0"/>
                <a:ext cx="617" cy="251"/>
                <a:chOff x="0" y="0"/>
                <a:chExt cx="617" cy="251"/>
              </a:xfrm>
            </p:grpSpPr>
            <p:sp>
              <p:nvSpPr>
                <p:cNvPr id="63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3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   &lt;</a:t>
                  </a:r>
                </a:p>
              </p:txBody>
            </p:sp>
            <p:sp>
              <p:nvSpPr>
                <p:cNvPr id="64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1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2" name="Group 18"/>
              <p:cNvGrpSpPr>
                <a:grpSpLocks/>
              </p:cNvGrpSpPr>
              <p:nvPr/>
            </p:nvGrpSpPr>
            <p:grpSpPr bwMode="auto">
              <a:xfrm>
                <a:off x="2162" y="0"/>
                <a:ext cx="655" cy="292"/>
                <a:chOff x="0" y="0"/>
                <a:chExt cx="655" cy="292"/>
              </a:xfrm>
            </p:grpSpPr>
            <p:sp>
              <p:nvSpPr>
                <p:cNvPr id="61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&lt;=</a:t>
                  </a:r>
                </a:p>
              </p:txBody>
            </p:sp>
            <p:sp>
              <p:nvSpPr>
                <p:cNvPr id="62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" name="Group 21"/>
              <p:cNvGrpSpPr>
                <a:grpSpLocks/>
              </p:cNvGrpSpPr>
              <p:nvPr/>
            </p:nvGrpSpPr>
            <p:grpSpPr bwMode="auto">
              <a:xfrm>
                <a:off x="2817" y="0"/>
                <a:ext cx="587" cy="292"/>
                <a:chOff x="0" y="0"/>
                <a:chExt cx="587" cy="292"/>
              </a:xfrm>
            </p:grpSpPr>
            <p:sp>
              <p:nvSpPr>
                <p:cNvPr id="59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1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&gt;</a:t>
                  </a:r>
                </a:p>
              </p:txBody>
            </p:sp>
            <p:sp>
              <p:nvSpPr>
                <p:cNvPr id="60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4" name="Group 24"/>
              <p:cNvGrpSpPr>
                <a:grpSpLocks/>
              </p:cNvGrpSpPr>
              <p:nvPr/>
            </p:nvGrpSpPr>
            <p:grpSpPr bwMode="auto">
              <a:xfrm>
                <a:off x="3404" y="0"/>
                <a:ext cx="655" cy="292"/>
                <a:chOff x="0" y="0"/>
                <a:chExt cx="655" cy="292"/>
              </a:xfrm>
            </p:grpSpPr>
            <p:sp>
              <p:nvSpPr>
                <p:cNvPr id="5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tabLst>
                      <a:tab pos="266700" algn="r"/>
                      <a:tab pos="5292725" algn="r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&gt;=</a:t>
                  </a: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0" y="432"/>
                <a:ext cx="493" cy="253"/>
                <a:chOff x="0" y="0"/>
                <a:chExt cx="493" cy="253"/>
              </a:xfrm>
            </p:grpSpPr>
            <p:sp>
              <p:nvSpPr>
                <p:cNvPr id="55" name="Rectangle 28"/>
                <p:cNvSpPr>
                  <a:spLocks noChangeArrowheads="1"/>
                </p:cNvSpPr>
                <p:nvPr/>
              </p:nvSpPr>
              <p:spPr bwMode="auto">
                <a:xfrm>
                  <a:off x="44" y="2"/>
                  <a:ext cx="406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ANY</a:t>
                  </a:r>
                </a:p>
              </p:txBody>
            </p:sp>
            <p:sp>
              <p:nvSpPr>
                <p:cNvPr id="56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3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6" name="Group 30"/>
              <p:cNvGrpSpPr>
                <a:grpSpLocks/>
              </p:cNvGrpSpPr>
              <p:nvPr/>
            </p:nvGrpSpPr>
            <p:grpSpPr bwMode="auto">
              <a:xfrm>
                <a:off x="493" y="432"/>
                <a:ext cx="396" cy="253"/>
                <a:chOff x="0" y="0"/>
                <a:chExt cx="396" cy="253"/>
              </a:xfrm>
            </p:grpSpPr>
            <p:sp>
              <p:nvSpPr>
                <p:cNvPr id="53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31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</a:t>
                  </a:r>
                  <a:r>
                    <a:rPr lang="en-US" altLang="zh-CN" sz="2000" b="1"/>
                    <a:t> IN</a:t>
                  </a:r>
                </a:p>
              </p:txBody>
            </p:sp>
            <p:sp>
              <p:nvSpPr>
                <p:cNvPr id="54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" name="Group 33"/>
              <p:cNvGrpSpPr>
                <a:grpSpLocks/>
              </p:cNvGrpSpPr>
              <p:nvPr/>
            </p:nvGrpSpPr>
            <p:grpSpPr bwMode="auto">
              <a:xfrm>
                <a:off x="889" y="432"/>
                <a:ext cx="656" cy="253"/>
                <a:chOff x="0" y="0"/>
                <a:chExt cx="656" cy="253"/>
              </a:xfrm>
            </p:grpSpPr>
            <p:sp>
              <p:nvSpPr>
                <p:cNvPr id="51" name="Rectangle 34"/>
                <p:cNvSpPr>
                  <a:spLocks noChangeArrowheads="1"/>
                </p:cNvSpPr>
                <p:nvPr/>
              </p:nvSpPr>
              <p:spPr bwMode="auto">
                <a:xfrm>
                  <a:off x="45" y="2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   </a:t>
                  </a:r>
                  <a:r>
                    <a:rPr lang="en-US" altLang="zh-CN" sz="2000" b="1"/>
                    <a:t>--</a:t>
                  </a:r>
                </a:p>
              </p:txBody>
            </p:sp>
            <p:sp>
              <p:nvSpPr>
                <p:cNvPr id="52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" name="Group 36"/>
              <p:cNvGrpSpPr>
                <a:grpSpLocks/>
              </p:cNvGrpSpPr>
              <p:nvPr/>
            </p:nvGrpSpPr>
            <p:grpSpPr bwMode="auto">
              <a:xfrm>
                <a:off x="1545" y="432"/>
                <a:ext cx="617" cy="253"/>
                <a:chOff x="0" y="0"/>
                <a:chExt cx="617" cy="253"/>
              </a:xfrm>
            </p:grpSpPr>
            <p:sp>
              <p:nvSpPr>
                <p:cNvPr id="49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3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</a:t>
                  </a:r>
                  <a:r>
                    <a:rPr lang="en-US" altLang="zh-CN" sz="2000" b="1"/>
                    <a:t>&lt;MAX</a:t>
                  </a:r>
                </a:p>
              </p:txBody>
            </p:sp>
            <p:sp>
              <p:nvSpPr>
                <p:cNvPr id="50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1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" name="Group 39"/>
              <p:cNvGrpSpPr>
                <a:grpSpLocks/>
              </p:cNvGrpSpPr>
              <p:nvPr/>
            </p:nvGrpSpPr>
            <p:grpSpPr bwMode="auto">
              <a:xfrm>
                <a:off x="2162" y="432"/>
                <a:ext cx="655" cy="253"/>
                <a:chOff x="0" y="0"/>
                <a:chExt cx="655" cy="253"/>
              </a:xfrm>
            </p:grpSpPr>
            <p:sp>
              <p:nvSpPr>
                <p:cNvPr id="47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69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&lt;=MAX</a:t>
                  </a:r>
                </a:p>
              </p:txBody>
            </p:sp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0" name="Group 42"/>
              <p:cNvGrpSpPr>
                <a:grpSpLocks/>
              </p:cNvGrpSpPr>
              <p:nvPr/>
            </p:nvGrpSpPr>
            <p:grpSpPr bwMode="auto">
              <a:xfrm>
                <a:off x="2817" y="432"/>
                <a:ext cx="587" cy="253"/>
                <a:chOff x="0" y="0"/>
                <a:chExt cx="587" cy="253"/>
              </a:xfrm>
            </p:grpSpPr>
            <p:sp>
              <p:nvSpPr>
                <p:cNvPr id="45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0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&gt;MIN</a:t>
                  </a:r>
                </a:p>
              </p:txBody>
            </p:sp>
            <p:sp>
              <p:nvSpPr>
                <p:cNvPr id="46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" name="Group 45"/>
              <p:cNvGrpSpPr>
                <a:grpSpLocks/>
              </p:cNvGrpSpPr>
              <p:nvPr/>
            </p:nvGrpSpPr>
            <p:grpSpPr bwMode="auto">
              <a:xfrm>
                <a:off x="3404" y="432"/>
                <a:ext cx="655" cy="253"/>
                <a:chOff x="0" y="0"/>
                <a:chExt cx="655" cy="253"/>
              </a:xfrm>
            </p:grpSpPr>
            <p:sp>
              <p:nvSpPr>
                <p:cNvPr id="43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2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&gt;= MIN</a:t>
                  </a:r>
                </a:p>
              </p:txBody>
            </p:sp>
            <p:sp>
              <p:nvSpPr>
                <p:cNvPr id="44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2" name="Group 48"/>
              <p:cNvGrpSpPr>
                <a:grpSpLocks/>
              </p:cNvGrpSpPr>
              <p:nvPr/>
            </p:nvGrpSpPr>
            <p:grpSpPr bwMode="auto">
              <a:xfrm>
                <a:off x="0" y="864"/>
                <a:ext cx="493" cy="251"/>
                <a:chOff x="0" y="0"/>
                <a:chExt cx="493" cy="251"/>
              </a:xfrm>
            </p:grpSpPr>
            <p:sp>
              <p:nvSpPr>
                <p:cNvPr id="41" name="Rectangle 49"/>
                <p:cNvSpPr>
                  <a:spLocks noChangeArrowheads="1"/>
                </p:cNvSpPr>
                <p:nvPr/>
              </p:nvSpPr>
              <p:spPr bwMode="auto">
                <a:xfrm>
                  <a:off x="44" y="0"/>
                  <a:ext cx="406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ALL</a:t>
                  </a:r>
                </a:p>
              </p:txBody>
            </p:sp>
            <p:sp>
              <p:nvSpPr>
                <p:cNvPr id="42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3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3" name="Group 51"/>
              <p:cNvGrpSpPr>
                <a:grpSpLocks/>
              </p:cNvGrpSpPr>
              <p:nvPr/>
            </p:nvGrpSpPr>
            <p:grpSpPr bwMode="auto">
              <a:xfrm>
                <a:off x="493" y="864"/>
                <a:ext cx="396" cy="292"/>
                <a:chOff x="0" y="0"/>
                <a:chExt cx="396" cy="292"/>
              </a:xfrm>
            </p:grpSpPr>
            <p:sp>
              <p:nvSpPr>
                <p:cNvPr id="39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/>
                    <a:t>  --</a:t>
                  </a:r>
                </a:p>
              </p:txBody>
            </p:sp>
            <p:sp>
              <p:nvSpPr>
                <p:cNvPr id="40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4" name="Group 54"/>
              <p:cNvGrpSpPr>
                <a:grpSpLocks/>
              </p:cNvGrpSpPr>
              <p:nvPr/>
            </p:nvGrpSpPr>
            <p:grpSpPr bwMode="auto">
              <a:xfrm>
                <a:off x="889" y="864"/>
                <a:ext cx="656" cy="251"/>
                <a:chOff x="0" y="0"/>
                <a:chExt cx="656" cy="251"/>
              </a:xfrm>
            </p:grpSpPr>
            <p:sp>
              <p:nvSpPr>
                <p:cNvPr id="37" name="Rectangle 55"/>
                <p:cNvSpPr>
                  <a:spLocks noChangeArrowheads="1"/>
                </p:cNvSpPr>
                <p:nvPr/>
              </p:nvSpPr>
              <p:spPr bwMode="auto">
                <a:xfrm>
                  <a:off x="45" y="0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 </a:t>
                  </a:r>
                  <a:r>
                    <a:rPr lang="en-US" altLang="zh-CN" b="1"/>
                    <a:t>NOT IN</a:t>
                  </a:r>
                </a:p>
              </p:txBody>
            </p:sp>
            <p:sp>
              <p:nvSpPr>
                <p:cNvPr id="38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6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5" name="Group 57"/>
              <p:cNvGrpSpPr>
                <a:grpSpLocks/>
              </p:cNvGrpSpPr>
              <p:nvPr/>
            </p:nvGrpSpPr>
            <p:grpSpPr bwMode="auto">
              <a:xfrm>
                <a:off x="1545" y="864"/>
                <a:ext cx="617" cy="292"/>
                <a:chOff x="0" y="0"/>
                <a:chExt cx="617" cy="292"/>
              </a:xfrm>
            </p:grpSpPr>
            <p:sp>
              <p:nvSpPr>
                <p:cNvPr id="35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3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500" b="1"/>
                    <a:t> </a:t>
                  </a:r>
                  <a:r>
                    <a:rPr lang="en-US" altLang="zh-CN" sz="2400" b="1"/>
                    <a:t>&lt;</a:t>
                  </a:r>
                  <a:r>
                    <a:rPr lang="en-US" altLang="zh-CN" sz="2000" b="1"/>
                    <a:t>MIN</a:t>
                  </a:r>
                </a:p>
              </p:txBody>
            </p:sp>
            <p:sp>
              <p:nvSpPr>
                <p:cNvPr id="36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1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6" name="Group 60"/>
              <p:cNvGrpSpPr>
                <a:grpSpLocks/>
              </p:cNvGrpSpPr>
              <p:nvPr/>
            </p:nvGrpSpPr>
            <p:grpSpPr bwMode="auto">
              <a:xfrm>
                <a:off x="2162" y="864"/>
                <a:ext cx="655" cy="251"/>
                <a:chOff x="0" y="0"/>
                <a:chExt cx="655" cy="251"/>
              </a:xfrm>
            </p:grpSpPr>
            <p:sp>
              <p:nvSpPr>
                <p:cNvPr id="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9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&lt;= MIN</a:t>
                  </a:r>
                </a:p>
              </p:txBody>
            </p:sp>
            <p:sp>
              <p:nvSpPr>
                <p:cNvPr id="34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7" name="Group 63"/>
              <p:cNvGrpSpPr>
                <a:grpSpLocks/>
              </p:cNvGrpSpPr>
              <p:nvPr/>
            </p:nvGrpSpPr>
            <p:grpSpPr bwMode="auto">
              <a:xfrm>
                <a:off x="2817" y="864"/>
                <a:ext cx="587" cy="251"/>
                <a:chOff x="0" y="0"/>
                <a:chExt cx="587" cy="251"/>
              </a:xfrm>
            </p:grpSpPr>
            <p:sp>
              <p:nvSpPr>
                <p:cNvPr id="31" name="Rectangle 6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&gt;MAX</a:t>
                  </a:r>
                </a:p>
              </p:txBody>
            </p:sp>
            <p:sp>
              <p:nvSpPr>
                <p:cNvPr id="32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8" name="Group 66"/>
              <p:cNvGrpSpPr>
                <a:grpSpLocks/>
              </p:cNvGrpSpPr>
              <p:nvPr/>
            </p:nvGrpSpPr>
            <p:grpSpPr bwMode="auto">
              <a:xfrm>
                <a:off x="3404" y="864"/>
                <a:ext cx="655" cy="234"/>
                <a:chOff x="0" y="0"/>
                <a:chExt cx="655" cy="234"/>
              </a:xfrm>
            </p:grpSpPr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/>
                    <a:t>&gt;= MAX</a:t>
                  </a:r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5" cy="2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0" y="0"/>
              <a:ext cx="4065" cy="197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128239" y="1373841"/>
            <a:ext cx="1188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ANY/SOME/ALL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谓词与聚集函数、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谓词的等价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转换关系 </a:t>
            </a:r>
          </a:p>
        </p:txBody>
      </p:sp>
    </p:spTree>
    <p:extLst>
      <p:ext uri="{BB962C8B-B14F-4D97-AF65-F5344CB8AC3E}">
        <p14:creationId xmlns:p14="http://schemas.microsoft.com/office/powerpoint/2010/main" val="36947331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6" y="1066800"/>
            <a:ext cx="11007107" cy="54692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带有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IN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谓词的子查询 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带有比较运算符的子查询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带有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ANY(SOME)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或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ALL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谓词的子查询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带有</a:t>
            </a:r>
            <a:r>
              <a:rPr lang="en-US" altLang="zh-CN" b="1" dirty="0">
                <a:solidFill>
                  <a:srgbClr val="FF0000"/>
                </a:solidFill>
              </a:rPr>
              <a:t>EXISTS</a:t>
            </a:r>
            <a:r>
              <a:rPr lang="zh-CN" altLang="en-US" b="1" dirty="0">
                <a:solidFill>
                  <a:srgbClr val="FF0000"/>
                </a:solidFill>
              </a:rPr>
              <a:t>谓词的子查询</a:t>
            </a:r>
          </a:p>
          <a:p>
            <a:pPr>
              <a:lnSpc>
                <a:spcPct val="100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565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EE250-D286-4DAB-8E53-400B3388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测试空关系可使用带</a:t>
            </a:r>
            <a:r>
              <a:rPr lang="en-US" altLang="zh-CN">
                <a:solidFill>
                  <a:srgbClr val="FF0000"/>
                </a:solidFill>
              </a:rPr>
              <a:t>EXISTS</a:t>
            </a:r>
            <a:r>
              <a:rPr lang="zh-CN" altLang="en-US">
                <a:solidFill>
                  <a:srgbClr val="FF0000"/>
                </a:solidFill>
              </a:rPr>
              <a:t>谓词的子查询实现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00CC"/>
                </a:solidFill>
              </a:rPr>
              <a:t>EXISTS</a:t>
            </a:r>
            <a:r>
              <a:rPr lang="zh-CN" altLang="en-US">
                <a:solidFill>
                  <a:srgbClr val="0000CC"/>
                </a:solidFill>
              </a:rPr>
              <a:t>谓词</a:t>
            </a:r>
          </a:p>
          <a:p>
            <a:pPr lvl="1">
              <a:buSzPct val="75000"/>
            </a:pPr>
            <a:r>
              <a:rPr lang="zh-CN" altLang="en-US"/>
              <a:t>存在量词 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</a:p>
          <a:p>
            <a:pPr lvl="1">
              <a:buSzPct val="75000"/>
            </a:pPr>
            <a:r>
              <a:rPr lang="zh-CN" altLang="en-US"/>
              <a:t>带有</a:t>
            </a:r>
            <a:r>
              <a:rPr lang="en-US" altLang="zh-CN"/>
              <a:t>EXISTS</a:t>
            </a:r>
            <a:r>
              <a:rPr lang="zh-CN" altLang="en-US"/>
              <a:t>谓词的子查询不返回任何数据，只产生</a:t>
            </a:r>
            <a:r>
              <a:rPr lang="zh-CN" altLang="en-US">
                <a:solidFill>
                  <a:srgbClr val="FF0000"/>
                </a:solidFill>
              </a:rPr>
              <a:t>逻辑真值“</a:t>
            </a:r>
            <a:r>
              <a:rPr lang="en-US" altLang="zh-CN">
                <a:solidFill>
                  <a:srgbClr val="FF0000"/>
                </a:solidFill>
              </a:rPr>
              <a:t>true”</a:t>
            </a:r>
            <a:r>
              <a:rPr lang="zh-CN" altLang="en-US"/>
              <a:t>或</a:t>
            </a:r>
            <a:r>
              <a:rPr lang="zh-CN" altLang="en-US">
                <a:solidFill>
                  <a:srgbClr val="FF0000"/>
                </a:solidFill>
              </a:rPr>
              <a:t>逻辑假值“</a:t>
            </a:r>
            <a:r>
              <a:rPr lang="en-US" altLang="zh-CN">
                <a:solidFill>
                  <a:srgbClr val="FF0000"/>
                </a:solidFill>
              </a:rPr>
              <a:t>false”</a:t>
            </a:r>
            <a:r>
              <a:rPr lang="zh-CN" altLang="en-US"/>
              <a:t>。</a:t>
            </a:r>
          </a:p>
          <a:p>
            <a:pPr lvl="2">
              <a:buSzPct val="87000"/>
            </a:pPr>
            <a:r>
              <a:rPr lang="zh-CN" altLang="en-US" sz="2200"/>
              <a:t>若内层查询结果</a:t>
            </a:r>
            <a:r>
              <a:rPr lang="zh-CN" altLang="en-US" sz="2200">
                <a:solidFill>
                  <a:srgbClr val="FF0000"/>
                </a:solidFill>
              </a:rPr>
              <a:t>非空</a:t>
            </a:r>
            <a:r>
              <a:rPr lang="zh-CN" altLang="en-US" sz="2200"/>
              <a:t>，则</a:t>
            </a:r>
            <a:r>
              <a:rPr lang="zh-CN" altLang="en-US" sz="2200">
                <a:solidFill>
                  <a:srgbClr val="FF0000"/>
                </a:solidFill>
              </a:rPr>
              <a:t>外层的</a:t>
            </a:r>
            <a:r>
              <a:rPr lang="en-US" altLang="zh-CN" sz="2200">
                <a:solidFill>
                  <a:srgbClr val="FF0000"/>
                </a:solidFill>
              </a:rPr>
              <a:t>WHERE</a:t>
            </a:r>
            <a:r>
              <a:rPr lang="zh-CN" altLang="en-US" sz="2200">
                <a:solidFill>
                  <a:srgbClr val="FF0000"/>
                </a:solidFill>
              </a:rPr>
              <a:t>子句</a:t>
            </a:r>
            <a:r>
              <a:rPr lang="zh-CN" altLang="en-US" sz="2200"/>
              <a:t>返回真值；</a:t>
            </a:r>
          </a:p>
          <a:p>
            <a:pPr lvl="2">
              <a:buSzPct val="87000"/>
            </a:pPr>
            <a:r>
              <a:rPr lang="zh-CN" altLang="en-US" sz="2200"/>
              <a:t>若内层查询结果</a:t>
            </a:r>
            <a:r>
              <a:rPr lang="zh-CN" altLang="en-US" sz="2200">
                <a:solidFill>
                  <a:srgbClr val="FF0000"/>
                </a:solidFill>
              </a:rPr>
              <a:t>为空</a:t>
            </a:r>
            <a:r>
              <a:rPr lang="zh-CN" altLang="en-US" sz="2200"/>
              <a:t>，则</a:t>
            </a:r>
            <a:r>
              <a:rPr lang="zh-CN" altLang="en-US" sz="2200">
                <a:solidFill>
                  <a:srgbClr val="FF0000"/>
                </a:solidFill>
              </a:rPr>
              <a:t>外层的</a:t>
            </a:r>
            <a:r>
              <a:rPr lang="en-US" altLang="zh-CN" sz="2200">
                <a:solidFill>
                  <a:srgbClr val="FF0000"/>
                </a:solidFill>
              </a:rPr>
              <a:t>WHERE</a:t>
            </a:r>
            <a:r>
              <a:rPr lang="zh-CN" altLang="en-US" sz="2200">
                <a:solidFill>
                  <a:srgbClr val="FF0000"/>
                </a:solidFill>
              </a:rPr>
              <a:t>子句</a:t>
            </a:r>
            <a:r>
              <a:rPr lang="zh-CN" altLang="en-US" sz="2200"/>
              <a:t>返回假值。</a:t>
            </a:r>
          </a:p>
          <a:p>
            <a:pPr lvl="1">
              <a:buSzPct val="75000"/>
            </a:pPr>
            <a:r>
              <a:rPr lang="zh-CN" altLang="en-US"/>
              <a:t>由</a:t>
            </a:r>
            <a:r>
              <a:rPr lang="en-US" altLang="zh-CN"/>
              <a:t>EXISTS</a:t>
            </a:r>
            <a:r>
              <a:rPr lang="zh-CN" altLang="en-US"/>
              <a:t>引出的子查询，其目标列表达式通常都用 </a:t>
            </a:r>
            <a:r>
              <a:rPr lang="zh-CN" altLang="en-US" b="1">
                <a:solidFill>
                  <a:srgbClr val="FF0000"/>
                </a:solidFill>
              </a:rPr>
              <a:t>* </a:t>
            </a:r>
            <a:r>
              <a:rPr lang="zh-CN" altLang="en-US"/>
              <a:t>，因为带</a:t>
            </a:r>
            <a:r>
              <a:rPr lang="en-US" altLang="zh-CN"/>
              <a:t>EXISTS</a:t>
            </a:r>
            <a:r>
              <a:rPr lang="zh-CN" altLang="en-US"/>
              <a:t>的子查询</a:t>
            </a:r>
            <a:r>
              <a:rPr lang="zh-CN" altLang="en-US">
                <a:solidFill>
                  <a:srgbClr val="FF0000"/>
                </a:solidFill>
              </a:rPr>
              <a:t>只返回真值</a:t>
            </a:r>
            <a:r>
              <a:rPr lang="zh-CN" altLang="en-US"/>
              <a:t>或</a:t>
            </a:r>
            <a:r>
              <a:rPr lang="zh-CN" altLang="en-US">
                <a:solidFill>
                  <a:srgbClr val="FF0000"/>
                </a:solidFill>
              </a:rPr>
              <a:t>假值</a:t>
            </a:r>
            <a:r>
              <a:rPr lang="zh-CN" altLang="en-US"/>
              <a:t>，给出列名无实际意义。</a:t>
            </a:r>
            <a:endParaRPr lang="en-US" altLang="zh-CN"/>
          </a:p>
          <a:p>
            <a:r>
              <a:rPr lang="en-US" altLang="zh-CN">
                <a:solidFill>
                  <a:srgbClr val="0000CC"/>
                </a:solidFill>
              </a:rPr>
              <a:t>NOT EXISTS</a:t>
            </a:r>
            <a:r>
              <a:rPr lang="zh-CN" altLang="en-US">
                <a:solidFill>
                  <a:srgbClr val="0000CC"/>
                </a:solidFill>
              </a:rPr>
              <a:t>谓词</a:t>
            </a:r>
          </a:p>
          <a:p>
            <a:pPr lvl="1"/>
            <a:r>
              <a:rPr lang="zh-CN" altLang="en-US"/>
              <a:t>若内层查询结果</a:t>
            </a:r>
            <a:r>
              <a:rPr lang="zh-CN" altLang="en-US">
                <a:solidFill>
                  <a:srgbClr val="FF0000"/>
                </a:solidFill>
              </a:rPr>
              <a:t>非空</a:t>
            </a:r>
            <a:r>
              <a:rPr lang="zh-CN" altLang="en-US"/>
              <a:t>，则外层的</a:t>
            </a:r>
            <a:r>
              <a:rPr lang="en-US" altLang="zh-CN"/>
              <a:t>WHERE</a:t>
            </a:r>
            <a:r>
              <a:rPr lang="zh-CN" altLang="en-US"/>
              <a:t>子句返回假值；</a:t>
            </a:r>
          </a:p>
          <a:p>
            <a:pPr lvl="1"/>
            <a:r>
              <a:rPr lang="zh-CN" altLang="en-US"/>
              <a:t>若内层查询结果</a:t>
            </a:r>
            <a:r>
              <a:rPr lang="zh-CN" altLang="en-US">
                <a:solidFill>
                  <a:srgbClr val="FF0000"/>
                </a:solidFill>
              </a:rPr>
              <a:t>为空</a:t>
            </a:r>
            <a:r>
              <a:rPr lang="zh-CN" altLang="en-US"/>
              <a:t>，则外层的</a:t>
            </a:r>
            <a:r>
              <a:rPr lang="en-US" altLang="zh-CN"/>
              <a:t>WHERE</a:t>
            </a:r>
            <a:r>
              <a:rPr lang="zh-CN" altLang="en-US"/>
              <a:t>子句返回真值。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8496-B22F-4DA4-9CA2-20BD7649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401B675-8EA6-4F36-92E8-744642AF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044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2B1AA-2BEF-48B7-91B4-00C571F1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A854E-DC44-4ABE-960E-D26C2A9A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3.60] </a:t>
            </a:r>
            <a:r>
              <a:rPr lang="zh-CN" altLang="en-US" sz="2400"/>
              <a:t>查询所有选修了</a:t>
            </a:r>
            <a:r>
              <a:rPr lang="en-US" altLang="zh-CN" sz="2400"/>
              <a:t>1</a:t>
            </a:r>
            <a:r>
              <a:rPr lang="zh-CN" altLang="en-US" sz="2400"/>
              <a:t>号课程的学生姓名。</a:t>
            </a:r>
            <a:endParaRPr lang="en-US" altLang="zh-CN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SELECT Sname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FROM  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WHERE </a:t>
            </a:r>
            <a:r>
              <a:rPr lang="en-US" altLang="zh-CN" sz="2200">
                <a:solidFill>
                  <a:srgbClr val="FF0000"/>
                </a:solidFill>
              </a:rPr>
              <a:t>EXISTS</a:t>
            </a:r>
            <a:r>
              <a:rPr lang="en-US" altLang="zh-CN" sz="2200">
                <a:solidFill>
                  <a:srgbClr val="0000CC"/>
                </a:solidFill>
              </a:rPr>
              <a:t>  (SELECT </a:t>
            </a:r>
            <a:r>
              <a:rPr lang="en-US" altLang="zh-CN" sz="2200">
                <a:solidFill>
                  <a:srgbClr val="FF0000"/>
                </a:solidFill>
              </a:rPr>
              <a:t>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                  FROM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                  WHERE Cno=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2200">
                <a:solidFill>
                  <a:srgbClr val="0000CC"/>
                </a:solidFill>
              </a:rPr>
              <a:t>1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altLang="zh-CN" sz="2200">
                <a:solidFill>
                  <a:srgbClr val="0000CC"/>
                </a:solidFill>
              </a:rPr>
              <a:t>AND Sno=Student.Sno);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00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3.61] </a:t>
            </a:r>
            <a:r>
              <a:rPr lang="zh-CN" altLang="en-US" sz="2400"/>
              <a:t>查询没有选修</a:t>
            </a:r>
            <a:r>
              <a:rPr lang="en-US" altLang="zh-CN" sz="2400"/>
              <a:t>1</a:t>
            </a:r>
            <a:r>
              <a:rPr lang="zh-CN" altLang="en-US" sz="2400"/>
              <a:t>号课程的学生姓名。</a:t>
            </a:r>
            <a:endParaRPr lang="en-US" altLang="zh-CN" sz="2400"/>
          </a:p>
          <a:p>
            <a:pPr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SELECT Sname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FROM   </a:t>
            </a:r>
            <a:r>
              <a:rPr lang="en-US" altLang="zh-CN" sz="2200">
                <a:solidFill>
                  <a:srgbClr val="C00000"/>
                </a:solidFill>
              </a:rPr>
              <a:t>Student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WHERE </a:t>
            </a:r>
            <a:r>
              <a:rPr lang="en-US" altLang="zh-CN" sz="2200">
                <a:solidFill>
                  <a:srgbClr val="FF0000"/>
                </a:solidFill>
              </a:rPr>
              <a:t>NOT EXISTS  </a:t>
            </a:r>
            <a:r>
              <a:rPr lang="zh-CN" altLang="en-US" sz="2200">
                <a:solidFill>
                  <a:srgbClr val="0000CC"/>
                </a:solidFill>
              </a:rPr>
              <a:t>(</a:t>
            </a:r>
            <a:r>
              <a:rPr lang="en-US" altLang="zh-CN" sz="2200">
                <a:solidFill>
                  <a:srgbClr val="0000CC"/>
                </a:solidFill>
              </a:rPr>
              <a:t>SELECT </a:t>
            </a:r>
            <a:r>
              <a:rPr lang="en-US" altLang="zh-CN" sz="2200">
                <a:solidFill>
                  <a:srgbClr val="C00000"/>
                </a:solidFill>
              </a:rPr>
              <a:t>*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                           FROM SC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                           WHERE Cno=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2200">
                <a:solidFill>
                  <a:srgbClr val="0000CC"/>
                </a:solidFill>
              </a:rPr>
              <a:t>1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altLang="zh-CN" sz="2200">
                <a:solidFill>
                  <a:srgbClr val="0000CC"/>
                </a:solidFill>
              </a:rPr>
              <a:t>AND Sno=</a:t>
            </a:r>
            <a:r>
              <a:rPr lang="en-US" altLang="zh-CN" sz="2200">
                <a:solidFill>
                  <a:srgbClr val="C00000"/>
                </a:solidFill>
              </a:rPr>
              <a:t>Student</a:t>
            </a:r>
            <a:r>
              <a:rPr lang="en-US" altLang="zh-CN" sz="2200">
                <a:solidFill>
                  <a:srgbClr val="0000CC"/>
                </a:solidFill>
              </a:rPr>
              <a:t>.Sno</a:t>
            </a:r>
            <a:r>
              <a:rPr lang="zh-CN" altLang="en-US" sz="2200">
                <a:solidFill>
                  <a:srgbClr val="0000CC"/>
                </a:solidFill>
              </a:rPr>
              <a:t>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D16F8F-C0C6-48C4-BF54-019E7C2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标注: 弯曲线形(带强调线) 5">
            <a:extLst>
              <a:ext uri="{FF2B5EF4-FFF2-40B4-BE49-F238E27FC236}">
                <a16:creationId xmlns:a16="http://schemas.microsoft.com/office/drawing/2014/main" id="{EA19DE9A-42F9-42F3-9C8E-DA2E5DEBC646}"/>
              </a:ext>
            </a:extLst>
          </p:cNvPr>
          <p:cNvSpPr/>
          <p:nvPr/>
        </p:nvSpPr>
        <p:spPr>
          <a:xfrm>
            <a:off x="7315200" y="1752600"/>
            <a:ext cx="3581400" cy="762000"/>
          </a:xfrm>
          <a:prstGeom prst="accent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是否为相关子查询？</a:t>
            </a:r>
          </a:p>
        </p:txBody>
      </p:sp>
    </p:spTree>
    <p:extLst>
      <p:ext uri="{BB962C8B-B14F-4D97-AF65-F5344CB8AC3E}">
        <p14:creationId xmlns:p14="http://schemas.microsoft.com/office/powerpoint/2010/main" val="34972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EF54B-5676-4EEC-B127-530172D3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3FD5A-4C84-4C09-BF6A-C1D013B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353799" cy="5469226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带有</a:t>
            </a:r>
            <a:r>
              <a:rPr lang="en-US" altLang="zh-CN">
                <a:solidFill>
                  <a:srgbClr val="FF0000"/>
                </a:solidFill>
              </a:rPr>
              <a:t>EXISTS</a:t>
            </a:r>
            <a:r>
              <a:rPr lang="zh-CN" altLang="en-US">
                <a:solidFill>
                  <a:srgbClr val="FF0000"/>
                </a:solidFill>
              </a:rPr>
              <a:t>谓词的子查询</a:t>
            </a:r>
            <a:endParaRPr lang="en-US" altLang="zh-CN" sz="800">
              <a:solidFill>
                <a:srgbClr val="FF0000"/>
              </a:solidFill>
            </a:endParaRPr>
          </a:p>
          <a:p>
            <a:r>
              <a:rPr lang="zh-CN" altLang="en-US"/>
              <a:t>不同形式查询间的替换</a:t>
            </a:r>
          </a:p>
          <a:p>
            <a:pPr lvl="1"/>
            <a:r>
              <a:rPr lang="zh-CN" altLang="en-US"/>
              <a:t>一些带</a:t>
            </a:r>
            <a:r>
              <a:rPr lang="en-US" altLang="zh-CN"/>
              <a:t>EXISTS</a:t>
            </a:r>
            <a:r>
              <a:rPr lang="zh-CN" altLang="en-US"/>
              <a:t>或</a:t>
            </a:r>
            <a:r>
              <a:rPr lang="en-US" altLang="zh-CN"/>
              <a:t>NOT EXISTS</a:t>
            </a:r>
            <a:r>
              <a:rPr lang="zh-CN" altLang="en-US"/>
              <a:t>谓词的子查询</a:t>
            </a:r>
            <a:r>
              <a:rPr lang="zh-CN" altLang="en-US">
                <a:solidFill>
                  <a:srgbClr val="FF0000"/>
                </a:solidFill>
              </a:rPr>
              <a:t>不能</a:t>
            </a:r>
            <a:r>
              <a:rPr lang="zh-CN" altLang="en-US"/>
              <a:t>被其他形式的子查询等价替换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所有带</a:t>
            </a:r>
            <a:r>
              <a:rPr lang="en-US" altLang="zh-CN">
                <a:solidFill>
                  <a:srgbClr val="FF0000"/>
                </a:solidFill>
              </a:rPr>
              <a:t>IN</a:t>
            </a:r>
            <a:r>
              <a:rPr lang="zh-CN" altLang="en-US">
                <a:solidFill>
                  <a:srgbClr val="FF0000"/>
                </a:solidFill>
              </a:rPr>
              <a:t>谓词、比较运算符、</a:t>
            </a:r>
            <a:r>
              <a:rPr lang="en-US" altLang="zh-CN">
                <a:solidFill>
                  <a:srgbClr val="FF0000"/>
                </a:solidFill>
              </a:rPr>
              <a:t>ANY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ALL</a:t>
            </a:r>
            <a:r>
              <a:rPr lang="zh-CN" altLang="en-US">
                <a:solidFill>
                  <a:srgbClr val="FF0000"/>
                </a:solidFill>
              </a:rPr>
              <a:t>谓词的子查询都能用带</a:t>
            </a:r>
            <a:r>
              <a:rPr lang="en-US" altLang="zh-CN">
                <a:solidFill>
                  <a:srgbClr val="FF0000"/>
                </a:solidFill>
              </a:rPr>
              <a:t>EXISTS</a:t>
            </a:r>
            <a:r>
              <a:rPr lang="zh-CN" altLang="en-US">
                <a:solidFill>
                  <a:srgbClr val="FF0000"/>
                </a:solidFill>
              </a:rPr>
              <a:t>谓词的子查询等价替换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用</a:t>
            </a:r>
            <a:r>
              <a:rPr lang="en-US" altLang="zh-CN">
                <a:solidFill>
                  <a:srgbClr val="0000FF"/>
                </a:solidFill>
              </a:rPr>
              <a:t>EXISTS/NOT EXISTS</a:t>
            </a:r>
            <a:r>
              <a:rPr lang="zh-CN" altLang="en-US">
                <a:solidFill>
                  <a:srgbClr val="0000FF"/>
                </a:solidFill>
              </a:rPr>
              <a:t>实现全称量词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难点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/>
          </a:p>
          <a:p>
            <a:pPr lvl="1"/>
            <a:r>
              <a:rPr lang="en-US" altLang="zh-CN"/>
              <a:t>SQL</a:t>
            </a:r>
            <a:r>
              <a:rPr lang="zh-CN" altLang="en-US"/>
              <a:t>语言中没有全称量词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/>
              <a:t>For all)</a:t>
            </a:r>
            <a:endParaRPr lang="zh-CN" altLang="en-US"/>
          </a:p>
          <a:p>
            <a:pPr lvl="1"/>
            <a:r>
              <a:rPr lang="zh-CN" altLang="en-US"/>
              <a:t>可以把带有全称量词的谓词转换为等价的带有存在量词的谓词：</a:t>
            </a:r>
          </a:p>
          <a:p>
            <a:pPr>
              <a:buNone/>
            </a:pPr>
            <a:r>
              <a:rPr lang="zh-CN" altLang="en-US" sz="2400"/>
              <a:t>       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rgbClr val="FF0000"/>
                </a:solidFill>
              </a:rPr>
              <a:t>x)P ≡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altLang="zh-CN">
                <a:solidFill>
                  <a:srgbClr val="FF0000"/>
                </a:solidFill>
              </a:rPr>
              <a:t>x(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>
                <a:solidFill>
                  <a:srgbClr val="FF0000"/>
                </a:solidFill>
              </a:rPr>
              <a:t>P)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DDBBAD-1DCE-46C3-986C-2C03C62A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843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02FF9-3969-4701-A10A-B32F0E44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2C155-BD4D-49BC-8BF8-8A7808C9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3.55] </a:t>
            </a:r>
            <a:r>
              <a:rPr lang="zh-CN" altLang="en-US" sz="2400"/>
              <a:t>查询与“刘晨”在同一个系学习的学生。</a:t>
            </a:r>
            <a:endParaRPr lang="en-US" altLang="zh-CN" sz="2400"/>
          </a:p>
          <a:p>
            <a:endParaRPr lang="en-US" altLang="zh-CN"/>
          </a:p>
          <a:p>
            <a:endParaRPr lang="en-US" altLang="zh-CN" sz="2000"/>
          </a:p>
          <a:p>
            <a:endParaRPr lang="en-US" altLang="zh-CN"/>
          </a:p>
          <a:p>
            <a:endParaRPr lang="en-US" altLang="zh-CN" sz="1200"/>
          </a:p>
          <a:p>
            <a:endParaRPr lang="en-US" altLang="zh-CN" sz="1200"/>
          </a:p>
          <a:p>
            <a:pPr marL="0" indent="0">
              <a:buNone/>
            </a:pPr>
            <a:endParaRPr lang="en-US" altLang="zh-CN" sz="3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3.62] </a:t>
            </a:r>
            <a:r>
              <a:rPr lang="zh-CN" altLang="en-US" sz="2400"/>
              <a:t>查询选修了全部课程的学生姓名。</a:t>
            </a:r>
            <a:endParaRPr lang="en-US" altLang="zh-CN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3B5A0-0935-4D9A-ADEA-A78C01E7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91D5EB-90F7-46B4-A82D-B9C2E4AB2E46}"/>
              </a:ext>
            </a:extLst>
          </p:cNvPr>
          <p:cNvSpPr/>
          <p:nvPr/>
        </p:nvSpPr>
        <p:spPr>
          <a:xfrm>
            <a:off x="1219200" y="1680760"/>
            <a:ext cx="97536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endParaRPr lang="en-US" altLang="zh-CN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 S1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EXISTS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FROM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S2</a:t>
            </a:r>
          </a:p>
          <a:p>
            <a:r>
              <a:rPr lang="en-US" altLang="zh-CN" sz="22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WHERE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S2.Sdept = S1.Sdept AND S2.Sname =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'刘晨');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D4EB6E-53BB-4576-B8C7-02B29E130D0E}"/>
              </a:ext>
            </a:extLst>
          </p:cNvPr>
          <p:cNvSpPr/>
          <p:nvPr/>
        </p:nvSpPr>
        <p:spPr>
          <a:xfrm>
            <a:off x="675904" y="4284688"/>
            <a:ext cx="1084019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indent="-457200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 Student</a:t>
            </a:r>
          </a:p>
          <a:p>
            <a:pPr marL="0"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EXISTS  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Course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EXISTS  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SC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=Student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.Sno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Course.</a:t>
            </a:r>
            <a:r>
              <a:rPr lang="en-US" altLang="zh-CN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2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3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4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105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606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B99DE-7701-48DB-937C-74AAB084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E15FE-A890-4458-80FD-34DD7631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EXISTS/NOT EXISTS</a:t>
            </a:r>
            <a:r>
              <a:rPr lang="zh-CN" altLang="en-US"/>
              <a:t>实现逻辑蕴涵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难点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 sz="1200"/>
          </a:p>
          <a:p>
            <a:pPr lvl="1"/>
            <a:r>
              <a:rPr lang="en-US" altLang="zh-CN"/>
              <a:t>SQL</a:t>
            </a:r>
            <a:r>
              <a:rPr lang="zh-CN" altLang="en-US"/>
              <a:t>语言中没有蕴涵</a:t>
            </a:r>
            <a:r>
              <a:rPr lang="en-US" altLang="zh-CN"/>
              <a:t>(Implication)</a:t>
            </a:r>
            <a:r>
              <a:rPr lang="zh-CN" altLang="en-US"/>
              <a:t>逻辑运算</a:t>
            </a:r>
          </a:p>
          <a:p>
            <a:pPr lvl="1"/>
            <a:r>
              <a:rPr lang="zh-CN" altLang="en-US"/>
              <a:t>可以利用谓词演算将逻辑蕴涵谓词等价转换为</a:t>
            </a:r>
            <a:r>
              <a:rPr lang="zh-CN" altLang="en-US">
                <a:solidFill>
                  <a:srgbClr val="FF0000"/>
                </a:solidFill>
              </a:rPr>
              <a:t>：  </a:t>
            </a:r>
            <a:r>
              <a:rPr lang="en-US" altLang="zh-CN" b="1">
                <a:solidFill>
                  <a:srgbClr val="FF0000"/>
                </a:solidFill>
              </a:rPr>
              <a:t>p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FF0000"/>
                </a:solidFill>
              </a:rPr>
              <a:t> q ≡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 b="1">
                <a:solidFill>
                  <a:srgbClr val="FF0000"/>
                </a:solidFill>
              </a:rPr>
              <a:t> p∨q </a:t>
            </a:r>
          </a:p>
          <a:p>
            <a:pPr marL="0" indent="0">
              <a:buNone/>
            </a:pPr>
            <a:endParaRPr lang="en-US" altLang="zh-CN" sz="8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3.63]</a:t>
            </a:r>
            <a:r>
              <a:rPr lang="zh-CN" altLang="en-US" sz="2400"/>
              <a:t>查询至少选修了学生</a:t>
            </a:r>
            <a:r>
              <a:rPr lang="en-US" altLang="zh-CN" sz="2400"/>
              <a:t>201215122</a:t>
            </a:r>
            <a:r>
              <a:rPr lang="zh-CN" altLang="en-US" sz="2400"/>
              <a:t>选修的全部课程的学生号码。</a:t>
            </a:r>
            <a:endParaRPr lang="en-US" altLang="zh-CN" sz="2400"/>
          </a:p>
          <a:p>
            <a:pPr marL="0" indent="0">
              <a:buNone/>
            </a:pPr>
            <a:endParaRPr lang="en-US" altLang="zh-CN" sz="800"/>
          </a:p>
          <a:p>
            <a:pPr marL="0" indent="0">
              <a:buNone/>
            </a:pPr>
            <a:r>
              <a:rPr lang="zh-CN" altLang="en-US" sz="2200">
                <a:solidFill>
                  <a:srgbClr val="FF0000"/>
                </a:solidFill>
              </a:rPr>
              <a:t>解题思路：</a:t>
            </a:r>
            <a:endParaRPr lang="en-US" altLang="zh-CN" sz="2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	</a:t>
            </a:r>
            <a:r>
              <a:rPr lang="zh-CN" altLang="en-US" sz="2200">
                <a:solidFill>
                  <a:srgbClr val="0000CC"/>
                </a:solidFill>
              </a:rPr>
              <a:t>用逻辑蕴涵表达：查询学号为</a:t>
            </a:r>
            <a:r>
              <a:rPr lang="en-US" altLang="zh-CN" sz="2200">
                <a:solidFill>
                  <a:srgbClr val="0000CC"/>
                </a:solidFill>
              </a:rPr>
              <a:t>x</a:t>
            </a:r>
            <a:r>
              <a:rPr lang="zh-CN" altLang="en-US" sz="2200">
                <a:solidFill>
                  <a:srgbClr val="0000CC"/>
                </a:solidFill>
              </a:rPr>
              <a:t>的学生，对所有的课程</a:t>
            </a:r>
            <a:r>
              <a:rPr lang="en-US" altLang="zh-CN" sz="2200">
                <a:solidFill>
                  <a:srgbClr val="0000CC"/>
                </a:solidFill>
              </a:rPr>
              <a:t>y</a:t>
            </a:r>
            <a:r>
              <a:rPr lang="zh-CN" altLang="en-US" sz="2200">
                <a:solidFill>
                  <a:srgbClr val="0000CC"/>
                </a:solidFill>
              </a:rPr>
              <a:t>，只 要</a:t>
            </a:r>
            <a:r>
              <a:rPr lang="en-US" altLang="zh-CN" sz="2200">
                <a:solidFill>
                  <a:srgbClr val="0000CC"/>
                </a:solidFill>
              </a:rPr>
              <a:t>201215122</a:t>
            </a:r>
            <a:r>
              <a:rPr lang="zh-CN" altLang="en-US" sz="2200">
                <a:solidFill>
                  <a:srgbClr val="0000CC"/>
                </a:solidFill>
              </a:rPr>
              <a:t>学生选修</a:t>
            </a:r>
            <a:endParaRPr lang="en-US" altLang="zh-CN" sz="220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</a:t>
            </a:r>
            <a:r>
              <a:rPr lang="zh-CN" altLang="en-US" sz="2200">
                <a:solidFill>
                  <a:srgbClr val="0000CC"/>
                </a:solidFill>
              </a:rPr>
              <a:t>了课程</a:t>
            </a:r>
            <a:r>
              <a:rPr lang="en-US" altLang="zh-CN" sz="2200">
                <a:solidFill>
                  <a:srgbClr val="0000CC"/>
                </a:solidFill>
              </a:rPr>
              <a:t>y</a:t>
            </a:r>
            <a:r>
              <a:rPr lang="zh-CN" altLang="en-US" sz="2200">
                <a:solidFill>
                  <a:srgbClr val="0000CC"/>
                </a:solidFill>
              </a:rPr>
              <a:t>，则</a:t>
            </a:r>
            <a:r>
              <a:rPr lang="en-US" altLang="zh-CN" sz="2200">
                <a:solidFill>
                  <a:srgbClr val="0000CC"/>
                </a:solidFill>
              </a:rPr>
              <a:t>x</a:t>
            </a:r>
            <a:r>
              <a:rPr lang="zh-CN" altLang="en-US" sz="2200">
                <a:solidFill>
                  <a:srgbClr val="0000CC"/>
                </a:solidFill>
              </a:rPr>
              <a:t>也选修了</a:t>
            </a:r>
            <a:r>
              <a:rPr lang="en-US" altLang="zh-CN" sz="2200">
                <a:solidFill>
                  <a:srgbClr val="0000CC"/>
                </a:solidFill>
              </a:rPr>
              <a:t>y</a:t>
            </a:r>
            <a:r>
              <a:rPr lang="zh-CN" altLang="en-US" sz="2200">
                <a:solidFill>
                  <a:srgbClr val="0000CC"/>
                </a:solidFill>
              </a:rPr>
              <a:t>。</a:t>
            </a:r>
            <a:endParaRPr lang="en-US" altLang="zh-CN" sz="220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200">
                <a:solidFill>
                  <a:srgbClr val="FF0000"/>
                </a:solidFill>
              </a:rPr>
              <a:t>形式化表示：</a:t>
            </a:r>
          </a:p>
          <a:p>
            <a:pPr marL="357188" lvl="1" indent="0">
              <a:buNone/>
            </a:pPr>
            <a:r>
              <a:rPr lang="zh-CN" altLang="en-US" sz="2200">
                <a:solidFill>
                  <a:srgbClr val="0000CC"/>
                </a:solidFill>
              </a:rPr>
              <a:t>          用</a:t>
            </a:r>
            <a:r>
              <a:rPr lang="en-US" altLang="zh-CN" sz="2200">
                <a:solidFill>
                  <a:srgbClr val="0000CC"/>
                </a:solidFill>
              </a:rPr>
              <a:t>P</a:t>
            </a:r>
            <a:r>
              <a:rPr lang="zh-CN" altLang="en-US" sz="2200">
                <a:solidFill>
                  <a:srgbClr val="0000CC"/>
                </a:solidFill>
              </a:rPr>
              <a:t>表示谓词“学生</a:t>
            </a:r>
            <a:r>
              <a:rPr lang="en-US" altLang="zh-CN" sz="2200">
                <a:solidFill>
                  <a:srgbClr val="0000CC"/>
                </a:solidFill>
              </a:rPr>
              <a:t>201215122</a:t>
            </a:r>
            <a:r>
              <a:rPr lang="zh-CN" altLang="en-US" sz="2200">
                <a:solidFill>
                  <a:srgbClr val="0000CC"/>
                </a:solidFill>
              </a:rPr>
              <a:t>选修了课程</a:t>
            </a:r>
            <a:r>
              <a:rPr lang="en-US" altLang="zh-CN" sz="2200">
                <a:solidFill>
                  <a:srgbClr val="0000CC"/>
                </a:solidFill>
              </a:rPr>
              <a:t>y”</a:t>
            </a:r>
          </a:p>
          <a:p>
            <a:pPr marL="357188" lvl="1" indent="0">
              <a:buNone/>
            </a:pPr>
            <a:r>
              <a:rPr lang="zh-CN" altLang="en-US" sz="2200">
                <a:solidFill>
                  <a:srgbClr val="0000CC"/>
                </a:solidFill>
              </a:rPr>
              <a:t>          用</a:t>
            </a:r>
            <a:r>
              <a:rPr lang="en-US" altLang="zh-CN" sz="2200">
                <a:solidFill>
                  <a:srgbClr val="0000CC"/>
                </a:solidFill>
              </a:rPr>
              <a:t>q</a:t>
            </a:r>
            <a:r>
              <a:rPr lang="zh-CN" altLang="en-US" sz="2200">
                <a:solidFill>
                  <a:srgbClr val="0000CC"/>
                </a:solidFill>
              </a:rPr>
              <a:t>表示谓词“学生</a:t>
            </a:r>
            <a:r>
              <a:rPr lang="en-US" altLang="zh-CN" sz="2200">
                <a:solidFill>
                  <a:srgbClr val="0000CC"/>
                </a:solidFill>
              </a:rPr>
              <a:t>x</a:t>
            </a:r>
            <a:r>
              <a:rPr lang="zh-CN" altLang="en-US" sz="2200">
                <a:solidFill>
                  <a:srgbClr val="0000CC"/>
                </a:solidFill>
              </a:rPr>
              <a:t>选修了课程</a:t>
            </a:r>
            <a:r>
              <a:rPr lang="en-US" altLang="zh-CN" sz="2200">
                <a:solidFill>
                  <a:srgbClr val="0000CC"/>
                </a:solidFill>
              </a:rPr>
              <a:t>y”</a:t>
            </a:r>
          </a:p>
          <a:p>
            <a:pPr marL="357188" lvl="1" indent="0">
              <a:buNone/>
            </a:pPr>
            <a:r>
              <a:rPr lang="zh-CN" altLang="en-US" sz="2200">
                <a:solidFill>
                  <a:srgbClr val="0000CC"/>
                </a:solidFill>
              </a:rPr>
              <a:t>          则上述查询为</a:t>
            </a:r>
            <a:r>
              <a:rPr lang="en-US" altLang="zh-CN" sz="2200">
                <a:solidFill>
                  <a:srgbClr val="0000CC"/>
                </a:solidFill>
              </a:rPr>
              <a:t>: </a:t>
            </a:r>
            <a:r>
              <a:rPr lang="en-US" altLang="zh-CN" sz="2200" b="1">
                <a:sym typeface="Symbol" pitchFamily="18" charset="2"/>
              </a:rPr>
              <a:t>(</a:t>
            </a:r>
            <a:r>
              <a:rPr lang="en-US" altLang="zh-CN" sz="2200" b="1"/>
              <a:t>y) </a:t>
            </a:r>
            <a:r>
              <a:rPr lang="en-US" altLang="zh-CN" sz="2200" b="1">
                <a:solidFill>
                  <a:srgbClr val="FF3399"/>
                </a:solidFill>
              </a:rPr>
              <a:t>p </a:t>
            </a:r>
            <a:r>
              <a:rPr lang="en-US" altLang="zh-CN" sz="2200" b="1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200" b="1">
                <a:solidFill>
                  <a:srgbClr val="FF3399"/>
                </a:solidFill>
              </a:rPr>
              <a:t> q</a:t>
            </a:r>
            <a:endParaRPr lang="zh-CN" altLang="en-US" sz="2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9357F-8649-4E47-9588-A1566423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298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EDEBE-A096-4E16-8604-D28C1BF1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1F8F6-491F-45DA-B893-A1C9F09D7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</a:rPr>
              <a:t>等价变换</a:t>
            </a:r>
            <a:r>
              <a:rPr lang="zh-CN" altLang="en-US" sz="2800"/>
              <a:t>：</a:t>
            </a:r>
            <a:endParaRPr lang="en-US" altLang="zh-CN" sz="2800"/>
          </a:p>
          <a:p>
            <a:endParaRPr lang="en-US" altLang="zh-CN" sz="1600"/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>
                <a:sym typeface="Symbol" pitchFamily="18" charset="2"/>
              </a:rPr>
              <a:t>              </a:t>
            </a:r>
            <a:r>
              <a:rPr lang="en-US" altLang="zh-CN" sz="2800" b="1">
                <a:sym typeface="Symbol" pitchFamily="18" charset="2"/>
              </a:rPr>
              <a:t>(</a:t>
            </a:r>
            <a:r>
              <a:rPr lang="en-US" altLang="zh-CN" sz="2800" b="1"/>
              <a:t>y)</a:t>
            </a:r>
            <a:r>
              <a:rPr lang="en-US" altLang="zh-CN" sz="2800" b="1">
                <a:solidFill>
                  <a:srgbClr val="FF3399"/>
                </a:solidFill>
              </a:rPr>
              <a:t>p</a:t>
            </a:r>
            <a:r>
              <a:rPr lang="en-US" altLang="zh-CN" sz="2800" b="1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FF3399"/>
                </a:solidFill>
              </a:rPr>
              <a:t>q</a:t>
            </a:r>
            <a:r>
              <a:rPr lang="en-US" altLang="zh-CN" sz="2800" b="1"/>
              <a:t> ≡ </a:t>
            </a:r>
            <a:r>
              <a:rPr lang="en-US" altLang="zh-CN" sz="2800" b="1">
                <a:sym typeface="Symbol" pitchFamily="18" charset="2"/>
              </a:rPr>
              <a:t>(</a:t>
            </a:r>
            <a:r>
              <a:rPr lang="en-US" altLang="zh-CN" sz="2800" b="1"/>
              <a:t>y(</a:t>
            </a:r>
            <a:r>
              <a:rPr lang="en-US" altLang="zh-CN" sz="2800" b="1">
                <a:sym typeface="Symbol" pitchFamily="18" charset="2"/>
              </a:rPr>
              <a:t>(</a:t>
            </a:r>
            <a:r>
              <a:rPr lang="en-US" altLang="zh-CN" sz="2800" b="1">
                <a:solidFill>
                  <a:srgbClr val="FF3399"/>
                </a:solidFill>
              </a:rPr>
              <a:t>p</a:t>
            </a:r>
            <a:r>
              <a:rPr lang="en-US" altLang="zh-CN" sz="2800" b="1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FF3399"/>
                </a:solidFill>
              </a:rPr>
              <a:t>q)</a:t>
            </a:r>
            <a:r>
              <a:rPr lang="en-US" altLang="zh-CN" sz="2800" b="1"/>
              <a:t>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/>
              <a:t>                              ≡ </a:t>
            </a:r>
            <a:r>
              <a:rPr lang="en-US" altLang="zh-CN" sz="2800" b="1">
                <a:sym typeface="Symbol" pitchFamily="18" charset="2"/>
              </a:rPr>
              <a:t>(</a:t>
            </a:r>
            <a:r>
              <a:rPr lang="en-US" altLang="zh-CN" sz="2800" b="1"/>
              <a:t>y</a:t>
            </a:r>
            <a:r>
              <a:rPr lang="en-US" altLang="zh-CN" sz="2800" b="1">
                <a:sym typeface="Symbol" pitchFamily="18" charset="2"/>
              </a:rPr>
              <a:t>((</a:t>
            </a:r>
            <a:r>
              <a:rPr lang="en-US" altLang="zh-CN" sz="2800" b="1"/>
              <a:t>p∨q)))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/>
              <a:t>                              ≡ </a:t>
            </a:r>
            <a:r>
              <a:rPr lang="en-US" altLang="zh-CN" sz="2800" b="1">
                <a:sym typeface="Symbol" pitchFamily="18" charset="2"/>
              </a:rPr>
              <a:t></a:t>
            </a:r>
            <a:r>
              <a:rPr lang="en-US" altLang="zh-CN" sz="2800" b="1"/>
              <a:t>y</a:t>
            </a:r>
            <a:r>
              <a:rPr lang="en-US" altLang="zh-CN" sz="2800" b="1">
                <a:sym typeface="Symbol" pitchFamily="18" charset="2"/>
              </a:rPr>
              <a:t>(</a:t>
            </a:r>
            <a:r>
              <a:rPr lang="en-US" altLang="zh-CN" sz="2800" b="1"/>
              <a:t>p∧</a:t>
            </a:r>
            <a:r>
              <a:rPr lang="en-US" altLang="zh-CN" sz="2800" b="1">
                <a:sym typeface="Symbol" pitchFamily="18" charset="2"/>
              </a:rPr>
              <a:t></a:t>
            </a:r>
            <a:r>
              <a:rPr lang="en-US" altLang="zh-CN" sz="2800" b="1"/>
              <a:t>q）</a:t>
            </a:r>
          </a:p>
          <a:p>
            <a:endParaRPr lang="en-US" altLang="zh-CN"/>
          </a:p>
          <a:p>
            <a:r>
              <a:rPr lang="zh-CN" altLang="en-US" sz="2400">
                <a:solidFill>
                  <a:srgbClr val="0000FF"/>
                </a:solidFill>
              </a:rPr>
              <a:t>变换后语义：不存在这样的课程</a:t>
            </a:r>
            <a:r>
              <a:rPr lang="en-US" altLang="zh-CN" sz="2400">
                <a:solidFill>
                  <a:srgbClr val="0000FF"/>
                </a:solidFill>
              </a:rPr>
              <a:t>y</a:t>
            </a:r>
            <a:r>
              <a:rPr lang="zh-CN" altLang="en-US" sz="2400">
                <a:solidFill>
                  <a:srgbClr val="0000FF"/>
                </a:solidFill>
              </a:rPr>
              <a:t>，学生</a:t>
            </a:r>
            <a:r>
              <a:rPr lang="en-US" altLang="zh-CN" sz="2400">
                <a:solidFill>
                  <a:srgbClr val="0000FF"/>
                </a:solidFill>
              </a:rPr>
              <a:t>201215122</a:t>
            </a:r>
            <a:r>
              <a:rPr lang="zh-CN" altLang="en-US" sz="2400">
                <a:solidFill>
                  <a:srgbClr val="0000FF"/>
                </a:solidFill>
              </a:rPr>
              <a:t>选修了</a:t>
            </a:r>
            <a:r>
              <a:rPr lang="en-US" altLang="zh-CN" sz="2400">
                <a:solidFill>
                  <a:srgbClr val="0000FF"/>
                </a:solidFill>
              </a:rPr>
              <a:t>y</a:t>
            </a:r>
            <a:r>
              <a:rPr lang="zh-CN" altLang="en-US" sz="2400">
                <a:solidFill>
                  <a:srgbClr val="0000FF"/>
                </a:solidFill>
              </a:rPr>
              <a:t>，而学生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zh-CN" altLang="en-US" sz="2400">
                <a:solidFill>
                  <a:srgbClr val="0000FF"/>
                </a:solidFill>
              </a:rPr>
              <a:t>没有选。</a:t>
            </a:r>
            <a:endParaRPr lang="en-US" altLang="zh-CN" sz="240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E39FA-6C6A-439F-BEC3-AC5BFB97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805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F4AEB-C0ED-49E5-94D1-762D1ADB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23F92-9FFD-45AC-8CC3-DB4192D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NOT EXISTS</a:t>
            </a:r>
            <a:r>
              <a:rPr lang="zh-CN" altLang="en-US"/>
              <a:t>谓词表示：</a:t>
            </a:r>
            <a:endParaRPr lang="en-US" altLang="zh-CN"/>
          </a:p>
          <a:p>
            <a:pPr marL="0" indent="0">
              <a:buNone/>
            </a:pPr>
            <a:endParaRPr lang="en-US" altLang="zh-CN" sz="1200"/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SELECT </a:t>
            </a:r>
            <a:r>
              <a:rPr lang="en-US" altLang="zh-CN" sz="1800" b="1">
                <a:solidFill>
                  <a:srgbClr val="FF0000"/>
                </a:solidFill>
              </a:rPr>
              <a:t>DISTINCT</a:t>
            </a:r>
            <a:r>
              <a:rPr lang="en-US" altLang="zh-CN" sz="1800" b="1">
                <a:solidFill>
                  <a:srgbClr val="0000CC"/>
                </a:solidFill>
              </a:rPr>
              <a:t> Sno</a:t>
            </a:r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FROM SC </a:t>
            </a:r>
            <a:r>
              <a:rPr lang="en-US" altLang="zh-CN" sz="1800" b="1">
                <a:solidFill>
                  <a:srgbClr val="FF0000"/>
                </a:solidFill>
              </a:rPr>
              <a:t>SCX</a:t>
            </a:r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WHERE </a:t>
            </a:r>
            <a:r>
              <a:rPr lang="en-US" altLang="zh-CN" sz="1800" b="1">
                <a:solidFill>
                  <a:srgbClr val="FF0000"/>
                </a:solidFill>
              </a:rPr>
              <a:t>NOT EXISTS </a:t>
            </a:r>
            <a:r>
              <a:rPr lang="zh-CN" altLang="en-US" sz="1800" b="1">
                <a:solidFill>
                  <a:srgbClr val="0000CC"/>
                </a:solidFill>
              </a:rPr>
              <a:t>(</a:t>
            </a:r>
            <a:r>
              <a:rPr lang="en-US" altLang="zh-CN" sz="1800" b="1">
                <a:solidFill>
                  <a:srgbClr val="0000CC"/>
                </a:solidFill>
              </a:rPr>
              <a:t>SELECT *   </a:t>
            </a:r>
            <a:r>
              <a:rPr lang="en-US" altLang="zh-CN" sz="1800">
                <a:solidFill>
                  <a:srgbClr val="0000CC"/>
                </a:solidFill>
              </a:rPr>
              <a:t>                                                 </a:t>
            </a:r>
            <a:r>
              <a:rPr lang="en-US" altLang="zh-CN" sz="2000" b="1">
                <a:solidFill>
                  <a:srgbClr val="FF0000"/>
                </a:solidFill>
              </a:rPr>
              <a:t>--</a:t>
            </a:r>
            <a:r>
              <a:rPr lang="zh-CN" altLang="en-US" sz="2000" b="1">
                <a:solidFill>
                  <a:srgbClr val="FF0000"/>
                </a:solidFill>
              </a:rPr>
              <a:t>不存在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1800">
                <a:solidFill>
                  <a:srgbClr val="0000CC"/>
                </a:solidFill>
              </a:rPr>
              <a:t>                                    </a:t>
            </a:r>
            <a:r>
              <a:rPr lang="en-US" altLang="zh-CN" sz="1800" b="1">
                <a:solidFill>
                  <a:srgbClr val="0000CC"/>
                </a:solidFill>
              </a:rPr>
              <a:t>FROM SC </a:t>
            </a:r>
            <a:r>
              <a:rPr lang="en-US" altLang="zh-CN" sz="1800" b="1">
                <a:solidFill>
                  <a:srgbClr val="FF0000"/>
                </a:solidFill>
              </a:rPr>
              <a:t>SCY                                           </a:t>
            </a:r>
            <a:r>
              <a:rPr lang="en-US" altLang="zh-CN" sz="2000" b="1">
                <a:solidFill>
                  <a:srgbClr val="FF0000"/>
                </a:solidFill>
              </a:rPr>
              <a:t>--</a:t>
            </a:r>
            <a:r>
              <a:rPr lang="zh-CN" altLang="en-US" sz="2000" b="1">
                <a:solidFill>
                  <a:srgbClr val="FF0000"/>
                </a:solidFill>
              </a:rPr>
              <a:t>有一门课程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                                    WHERE  SCY.Sno =′201215122′  AND    </a:t>
            </a:r>
            <a:r>
              <a:rPr lang="en-US" altLang="zh-CN" sz="1800" b="1">
                <a:solidFill>
                  <a:srgbClr val="FF0000"/>
                </a:solidFill>
              </a:rPr>
              <a:t>--</a:t>
            </a:r>
            <a:r>
              <a:rPr lang="zh-CN" altLang="en-US" sz="1800" b="1">
                <a:solidFill>
                  <a:srgbClr val="FF0000"/>
                </a:solidFill>
              </a:rPr>
              <a:t>该同学没有学过</a:t>
            </a:r>
            <a:endParaRPr lang="en-US" altLang="zh-CN" sz="1800">
              <a:solidFill>
                <a:srgbClr val="FF0000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1800">
                <a:solidFill>
                  <a:srgbClr val="0000CC"/>
                </a:solidFill>
              </a:rPr>
              <a:t>                                     </a:t>
            </a:r>
            <a:r>
              <a:rPr lang="en-US" altLang="zh-CN" sz="1800" b="1">
                <a:solidFill>
                  <a:srgbClr val="FF0000"/>
                </a:solidFill>
              </a:rPr>
              <a:t>NOT EXISTS </a:t>
            </a:r>
            <a:r>
              <a:rPr lang="zh-CN" altLang="en-US" sz="1800" b="1">
                <a:solidFill>
                  <a:srgbClr val="0000CC"/>
                </a:solidFill>
              </a:rPr>
              <a:t>(</a:t>
            </a:r>
            <a:r>
              <a:rPr lang="en-US" altLang="zh-CN" sz="1800" b="1">
                <a:solidFill>
                  <a:srgbClr val="0000CC"/>
                </a:solidFill>
              </a:rPr>
              <a:t>SELECT * </a:t>
            </a:r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                                                           FROM SC </a:t>
            </a:r>
            <a:r>
              <a:rPr lang="en-US" altLang="zh-CN" sz="1800" b="1">
                <a:solidFill>
                  <a:srgbClr val="FF0000"/>
                </a:solidFill>
              </a:rPr>
              <a:t>SCZ</a:t>
            </a:r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                                                            WHERE SCZ.Sno=SCX.Sno AND   SCZ.Cno=SCY.Cno</a:t>
            </a:r>
            <a:r>
              <a:rPr lang="zh-CN" altLang="en-US" sz="1800" b="1">
                <a:solidFill>
                  <a:srgbClr val="0000CC"/>
                </a:solidFill>
              </a:rPr>
              <a:t>));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F1D717-D981-4452-9326-EAD2DE27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8C23C-6137-4E36-AD5C-90FE866D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D21F3-D3B4-4F40-80A1-4DC201A4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查询全部列</a:t>
            </a:r>
          </a:p>
          <a:p>
            <a:pPr lvl="1" algn="just">
              <a:lnSpc>
                <a:spcPct val="100000"/>
              </a:lnSpc>
            </a:pPr>
            <a:r>
              <a:rPr lang="zh-CN" altLang="en-US"/>
              <a:t>选出所有属性列：</a:t>
            </a:r>
          </a:p>
          <a:p>
            <a:pPr lvl="2" algn="just">
              <a:lnSpc>
                <a:spcPct val="100000"/>
              </a:lnSpc>
              <a:buSzPct val="87000"/>
            </a:pPr>
            <a:r>
              <a:rPr lang="zh-CN" altLang="en-US"/>
              <a:t>在</a:t>
            </a:r>
            <a:r>
              <a:rPr lang="en-US" altLang="zh-CN"/>
              <a:t>SELECT</a:t>
            </a:r>
            <a:r>
              <a:rPr lang="zh-CN" altLang="en-US"/>
              <a:t>关键字后面列出所有列名 </a:t>
            </a:r>
          </a:p>
          <a:p>
            <a:pPr lvl="2" algn="just">
              <a:lnSpc>
                <a:spcPct val="100000"/>
              </a:lnSpc>
              <a:buSzPct val="87000"/>
            </a:pPr>
            <a:r>
              <a:rPr lang="zh-CN" altLang="en-US"/>
              <a:t>将</a:t>
            </a:r>
            <a:r>
              <a:rPr lang="en-US" altLang="zh-CN"/>
              <a:t>&lt;</a:t>
            </a:r>
            <a:r>
              <a:rPr lang="zh-CN" altLang="en-US"/>
              <a:t>目标列表达式</a:t>
            </a:r>
            <a:r>
              <a:rPr lang="en-US" altLang="zh-CN"/>
              <a:t>&gt;</a:t>
            </a:r>
            <a:r>
              <a:rPr lang="zh-CN" altLang="en-US"/>
              <a:t>指定为</a:t>
            </a:r>
            <a:r>
              <a:rPr lang="zh-CN" altLang="en-US">
                <a:solidFill>
                  <a:srgbClr val="FF0000"/>
                </a:solidFill>
              </a:rPr>
              <a:t> *</a:t>
            </a:r>
            <a:endParaRPr lang="en-US" altLang="zh-CN">
              <a:solidFill>
                <a:srgbClr val="FF0000"/>
              </a:solidFill>
            </a:endParaRPr>
          </a:p>
          <a:p>
            <a:pPr lvl="2" algn="just">
              <a:lnSpc>
                <a:spcPct val="100000"/>
              </a:lnSpc>
              <a:buSzPct val="87000"/>
            </a:pPr>
            <a:endParaRPr lang="zh-CN" altLang="en-US" sz="1800">
              <a:solidFill>
                <a:srgbClr val="FF0000"/>
              </a:solidFill>
            </a:endParaRPr>
          </a:p>
          <a:p>
            <a:pPr marL="360000" lvl="1" algn="just">
              <a:lnSpc>
                <a:spcPct val="10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  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3.18] </a:t>
            </a:r>
            <a:r>
              <a:rPr lang="zh-CN" altLang="en-US"/>
              <a:t>查询全体学生的详细记录。</a:t>
            </a:r>
            <a:endParaRPr lang="en-US" altLang="zh-CN"/>
          </a:p>
          <a:p>
            <a:pPr marL="360000" lvl="1" algn="just">
              <a:lnSpc>
                <a:spcPct val="100000"/>
              </a:lnSpc>
              <a:buNone/>
            </a:pPr>
            <a:endParaRPr lang="en-US" altLang="zh-CN" sz="800"/>
          </a:p>
          <a:p>
            <a:pPr lvl="2"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SELECT  Sno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Sname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Ssex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Sage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Sdept </a:t>
            </a:r>
          </a:p>
          <a:p>
            <a:pPr lvl="2"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FROM Student</a:t>
            </a:r>
            <a:r>
              <a:rPr lang="zh-CN" altLang="en-US" sz="2200">
                <a:solidFill>
                  <a:srgbClr val="0000CC"/>
                </a:solidFill>
              </a:rPr>
              <a:t>; </a:t>
            </a:r>
          </a:p>
          <a:p>
            <a:pPr lvl="2" algn="just">
              <a:lnSpc>
                <a:spcPct val="100000"/>
              </a:lnSpc>
              <a:buNone/>
            </a:pPr>
            <a:r>
              <a:rPr lang="zh-CN" altLang="en-US" sz="2200"/>
              <a:t>           或</a:t>
            </a:r>
            <a:endParaRPr lang="en-US" altLang="zh-CN" sz="2200"/>
          </a:p>
          <a:p>
            <a:pPr lvl="2"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SELECT  </a:t>
            </a:r>
            <a:r>
              <a:rPr lang="en-US" altLang="zh-CN" sz="2200">
                <a:solidFill>
                  <a:srgbClr val="FF0000"/>
                </a:solidFill>
              </a:rPr>
              <a:t>*</a:t>
            </a:r>
          </a:p>
          <a:p>
            <a:pPr lvl="2"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FROM Student</a:t>
            </a:r>
            <a:r>
              <a:rPr lang="zh-CN" altLang="en-US" sz="2200">
                <a:solidFill>
                  <a:srgbClr val="0000CC"/>
                </a:solidFill>
              </a:rPr>
              <a:t>;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1DACF4-EB37-4268-8ECF-B8C45EA2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570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FB69-D908-4083-8F63-F70F1ECC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EA8C8-4AFA-460B-8C28-57AFEB05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单表查询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连接查询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嵌套查询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集合查询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基于派生表的查询</a:t>
            </a:r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语句的一般形式 </a:t>
            </a:r>
          </a:p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FC06-14E7-427F-8A89-CBE18D8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1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47545-46E2-40C5-8979-D765A1F7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B94D8-8385-4C08-AD70-93082AF3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</a:rPr>
              <a:t>集合操作</a:t>
            </a:r>
            <a:r>
              <a:rPr lang="zh-CN" altLang="en-US" sz="2800"/>
              <a:t>是</a:t>
            </a:r>
            <a:r>
              <a:rPr lang="en-US" altLang="zh-CN" sz="2800"/>
              <a:t>SQL</a:t>
            </a:r>
            <a:r>
              <a:rPr lang="zh-CN" altLang="en-US" sz="2800"/>
              <a:t>的一个重要特点。</a:t>
            </a:r>
            <a:endParaRPr lang="en-US" altLang="zh-CN" sz="2800"/>
          </a:p>
          <a:p>
            <a:r>
              <a:rPr lang="zh-CN" altLang="en-US" sz="2800">
                <a:solidFill>
                  <a:srgbClr val="FF0000"/>
                </a:solidFill>
              </a:rPr>
              <a:t>集合操作分类</a:t>
            </a:r>
            <a:endParaRPr lang="en-US" altLang="zh-CN" sz="280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并操作</a:t>
            </a:r>
            <a:r>
              <a:rPr lang="en-US" altLang="zh-CN">
                <a:solidFill>
                  <a:srgbClr val="0000CC"/>
                </a:solidFill>
              </a:rPr>
              <a:t>UNION</a:t>
            </a:r>
          </a:p>
          <a:p>
            <a:pPr lvl="1" algn="just"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交操作</a:t>
            </a:r>
            <a:r>
              <a:rPr lang="en-US" altLang="zh-CN">
                <a:solidFill>
                  <a:srgbClr val="0000CC"/>
                </a:solidFill>
              </a:rPr>
              <a:t>INTERSECT</a:t>
            </a:r>
          </a:p>
          <a:p>
            <a:pPr lvl="1" algn="just"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差操作</a:t>
            </a:r>
            <a:r>
              <a:rPr lang="en-US" altLang="zh-CN">
                <a:solidFill>
                  <a:srgbClr val="0000CC"/>
                </a:solidFill>
              </a:rPr>
              <a:t>EXCEPT</a:t>
            </a:r>
            <a:endParaRPr lang="en-US" altLang="zh-CN"/>
          </a:p>
          <a:p>
            <a:pPr algn="just">
              <a:lnSpc>
                <a:spcPct val="120000"/>
              </a:lnSpc>
            </a:pPr>
            <a:r>
              <a:rPr lang="zh-CN" altLang="en-US" sz="2800"/>
              <a:t>参加集合操作的各查询结果的</a:t>
            </a:r>
            <a:r>
              <a:rPr lang="zh-CN" altLang="en-US" sz="2800">
                <a:solidFill>
                  <a:srgbClr val="FF0000"/>
                </a:solidFill>
              </a:rPr>
              <a:t>列数必须相同，</a:t>
            </a:r>
            <a:r>
              <a:rPr lang="zh-CN" altLang="en-US" sz="2800"/>
              <a:t>对应项的</a:t>
            </a:r>
            <a:r>
              <a:rPr lang="zh-CN" altLang="en-US" sz="2800">
                <a:solidFill>
                  <a:srgbClr val="FF0000"/>
                </a:solidFill>
              </a:rPr>
              <a:t>数据类型也必须相同。</a:t>
            </a:r>
            <a:endParaRPr lang="en-US" altLang="zh-CN" sz="280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/>
              <a:t>所有的集合操作具有</a:t>
            </a:r>
            <a:r>
              <a:rPr lang="zh-CN" altLang="en-US" sz="2800">
                <a:solidFill>
                  <a:srgbClr val="FF0000"/>
                </a:solidFill>
              </a:rPr>
              <a:t>相同的优先级</a:t>
            </a:r>
            <a:r>
              <a:rPr lang="zh-CN" altLang="en-US" sz="2800"/>
              <a:t>，除非碰到括号。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C71B7-5697-4991-9B1F-C4A0818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457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0E4EB-A7DF-4DD6-AA30-CD11D9DC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2328D-8418-4309-8F74-E2532B45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3.64]  </a:t>
            </a:r>
            <a:r>
              <a:rPr lang="zh-CN" altLang="en-US" sz="2400"/>
              <a:t>查询计算机科学系的学生及年龄不大于</a:t>
            </a:r>
            <a:r>
              <a:rPr lang="en-US" altLang="zh-CN" sz="2400"/>
              <a:t>19</a:t>
            </a:r>
            <a:r>
              <a:rPr lang="zh-CN" altLang="en-US" sz="2400"/>
              <a:t>岁的学生。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200">
                <a:solidFill>
                  <a:srgbClr val="0000CC"/>
                </a:solidFill>
              </a:rPr>
              <a:t>                      </a:t>
            </a:r>
            <a:r>
              <a:rPr lang="en-US" altLang="zh-CN" sz="2200">
                <a:solidFill>
                  <a:srgbClr val="0000CC"/>
                </a:solidFill>
              </a:rPr>
              <a:t>SELECT *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FROM Student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WHERE Sdept= 'CS’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</a:t>
            </a:r>
            <a:r>
              <a:rPr lang="en-US" altLang="zh-CN" sz="2200">
                <a:solidFill>
                  <a:srgbClr val="FF0000"/>
                </a:solidFill>
              </a:rPr>
              <a:t>UNION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SELECT *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FROM Student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WHERE Sage&lt;=19;</a:t>
            </a:r>
            <a:endParaRPr lang="en-US" altLang="zh-CN" sz="2200"/>
          </a:p>
          <a:p>
            <a:pPr marL="1527175" lvl="1" indent="-266700"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</a:rPr>
              <a:t>UNION</a:t>
            </a:r>
            <a:r>
              <a:rPr lang="zh-CN" altLang="en-US" sz="2200"/>
              <a:t>：将多个查询结果合并起来时，系统</a:t>
            </a:r>
            <a:r>
              <a:rPr lang="zh-CN" altLang="en-US" sz="2200">
                <a:solidFill>
                  <a:srgbClr val="FF0000"/>
                </a:solidFill>
              </a:rPr>
              <a:t>自动去掉重复元组</a:t>
            </a:r>
            <a:endParaRPr lang="en-US" altLang="zh-CN" sz="2200">
              <a:solidFill>
                <a:srgbClr val="FF0000"/>
              </a:solidFill>
            </a:endParaRPr>
          </a:p>
          <a:p>
            <a:pPr marL="1527175" lvl="1" indent="-266700"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</a:rPr>
              <a:t>UNION ALL</a:t>
            </a:r>
            <a:r>
              <a:rPr lang="zh-CN" altLang="en-US" sz="2200"/>
              <a:t>：将多个查询结果合并起来时，</a:t>
            </a:r>
            <a:r>
              <a:rPr lang="zh-CN" altLang="en-US" sz="2200">
                <a:solidFill>
                  <a:srgbClr val="FF0000"/>
                </a:solidFill>
              </a:rPr>
              <a:t>保留重复元组</a:t>
            </a:r>
            <a:endParaRPr lang="zh-CN" altLang="en-US" sz="2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097C4A-8535-42D9-98E1-C1D15E3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222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C356-7B77-493B-A390-AAC8636F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9A950-A56F-4285-B466-AABB9577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3.65] </a:t>
            </a:r>
            <a:r>
              <a:rPr lang="zh-CN" altLang="en-US" sz="2400"/>
              <a:t>查询选修了课程</a:t>
            </a:r>
            <a:r>
              <a:rPr lang="en-US" altLang="zh-CN" sz="2400"/>
              <a:t>1</a:t>
            </a:r>
            <a:r>
              <a:rPr lang="zh-CN" altLang="en-US" sz="2400"/>
              <a:t>或者选修了课程</a:t>
            </a:r>
            <a:r>
              <a:rPr lang="en-US" altLang="zh-CN" sz="2400"/>
              <a:t>2</a:t>
            </a:r>
            <a:r>
              <a:rPr lang="zh-CN" altLang="en-US" sz="2400"/>
              <a:t>的学生。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1000"/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200">
                <a:solidFill>
                  <a:srgbClr val="0000CC"/>
                </a:solidFill>
              </a:rPr>
              <a:t>                 </a:t>
            </a:r>
            <a:r>
              <a:rPr lang="en-US" altLang="zh-CN" sz="2200">
                <a:solidFill>
                  <a:srgbClr val="0000CC"/>
                </a:solidFill>
              </a:rPr>
              <a:t>SELECT Sno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FROM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WHERE Cno=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</a:t>
            </a:r>
            <a:r>
              <a:rPr lang="en-US" altLang="zh-CN" sz="2200">
                <a:solidFill>
                  <a:srgbClr val="FF0000"/>
                </a:solidFill>
              </a:rPr>
              <a:t>UNION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SELECT Sno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FROM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WHERE Cno=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‘2';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BFC1E-9327-4328-A715-AA07CD1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60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BCBD4-A8D1-4195-A920-8D44AB51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400C6-1CEC-4A0C-BC18-AC5A70CB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3.66] </a:t>
            </a:r>
            <a:r>
              <a:rPr lang="zh-CN" altLang="en-US" sz="2400"/>
              <a:t>查询计算机科学系的学生与年龄不大于</a:t>
            </a:r>
            <a:r>
              <a:rPr lang="en-US" altLang="zh-CN" sz="2400"/>
              <a:t>19</a:t>
            </a:r>
            <a:r>
              <a:rPr lang="zh-CN" altLang="en-US" sz="2400"/>
              <a:t>岁的学生的交集。     </a:t>
            </a:r>
            <a:endParaRPr lang="en-US" altLang="zh-CN" sz="2400"/>
          </a:p>
          <a:p>
            <a:pPr marL="0" indent="0">
              <a:buNone/>
            </a:pPr>
            <a:endParaRPr lang="zh-CN" altLang="en-US" sz="1600"/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SELECT *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FROM Student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WHERE Sdept= 'CS'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FF0000"/>
                </a:solidFill>
              </a:rPr>
              <a:t>INTERSECT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SELECT *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FROM Student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WHERE Sage&lt;=19;</a:t>
            </a:r>
            <a:endParaRPr lang="zh-CN" altLang="en-US" sz="2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DE979-BD5E-42DB-8F61-780ACA0F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8DACE4-C9E2-4B86-921E-2B0D44A89261}"/>
              </a:ext>
            </a:extLst>
          </p:cNvPr>
          <p:cNvSpPr/>
          <p:nvPr/>
        </p:nvSpPr>
        <p:spPr>
          <a:xfrm>
            <a:off x="5791200" y="2431614"/>
            <a:ext cx="5196114" cy="1369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 *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 Student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WHERE </a:t>
            </a:r>
            <a:r>
              <a:rPr lang="en-US" altLang="zh-CN" sz="2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Sdept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 'CS' </a:t>
            </a:r>
            <a:r>
              <a:rPr lang="en-US" altLang="zh-CN" sz="2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AND Sage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&lt;=19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215B93F0-5380-4678-8172-9F336AFD157B}"/>
              </a:ext>
            </a:extLst>
          </p:cNvPr>
          <p:cNvSpPr/>
          <p:nvPr/>
        </p:nvSpPr>
        <p:spPr>
          <a:xfrm>
            <a:off x="4742531" y="2902671"/>
            <a:ext cx="896092" cy="4276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27E68-6A57-48BF-B54C-859D98B0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B11AE-86A4-426A-AC8A-7CB48906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3.67] </a:t>
            </a:r>
            <a:r>
              <a:rPr lang="zh-CN" altLang="en-US" sz="2400"/>
              <a:t>查询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既选修了课程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又选修了课程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的学生</a:t>
            </a:r>
            <a:r>
              <a:rPr lang="zh-CN" altLang="en-US" sz="2400"/>
              <a:t>。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>
                <a:solidFill>
                  <a:srgbClr val="0000CC"/>
                </a:solidFill>
              </a:rPr>
              <a:t>     </a:t>
            </a:r>
          </a:p>
          <a:p>
            <a:pPr marL="0" indent="9810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SELECT Sno</a:t>
            </a:r>
          </a:p>
          <a:p>
            <a:pPr marL="0" indent="9810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FROM SC</a:t>
            </a:r>
          </a:p>
          <a:p>
            <a:pPr marL="0" indent="9810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WHERE Cno=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‘1'</a:t>
            </a:r>
          </a:p>
          <a:p>
            <a:pPr marL="0" indent="9810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</a:t>
            </a:r>
            <a:r>
              <a:rPr lang="en-US" altLang="zh-CN" sz="2200">
                <a:solidFill>
                  <a:srgbClr val="FF0000"/>
                </a:solidFill>
              </a:rPr>
              <a:t>INTERSECT</a:t>
            </a:r>
          </a:p>
          <a:p>
            <a:pPr marL="0" indent="9810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SELECT Sno</a:t>
            </a:r>
          </a:p>
          <a:p>
            <a:pPr marL="0" indent="9810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FROM SC</a:t>
            </a:r>
          </a:p>
          <a:p>
            <a:pPr marL="0" indent="9810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WHERE Cno=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‘2’;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A87C3-7873-4741-AE69-EF9EC4BB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174022-7E3D-4422-82DC-57D061B076D5}"/>
              </a:ext>
            </a:extLst>
          </p:cNvPr>
          <p:cNvSpPr/>
          <p:nvPr/>
        </p:nvSpPr>
        <p:spPr>
          <a:xfrm>
            <a:off x="5370945" y="1905000"/>
            <a:ext cx="5906655" cy="2503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7800" lvl="1" indent="-177800"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 </a:t>
            </a:r>
            <a:r>
              <a:rPr lang="en-US" altLang="zh-CN" sz="2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Sno</a:t>
            </a:r>
            <a:endParaRPr lang="en-US" altLang="zh-CN" sz="2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77800" lvl="1" indent="-177800">
              <a:lnSpc>
                <a:spcPct val="120000"/>
              </a:lnSpc>
            </a:pPr>
            <a:r>
              <a:rPr lang="en-US" altLang="zh-CN" sz="2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   SC</a:t>
            </a:r>
            <a:endParaRPr lang="en-US" altLang="zh-CN" sz="2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77800" lvl="1" indent="-177800"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WHERE </a:t>
            </a:r>
            <a:r>
              <a:rPr lang="en-US" altLang="zh-CN" sz="2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Cno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='1' AND </a:t>
            </a:r>
            <a:r>
              <a:rPr lang="en-US" altLang="zh-CN" sz="2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Sno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IN</a:t>
            </a:r>
          </a:p>
          <a:p>
            <a:pPr marL="177800" lvl="1" indent="-177800">
              <a:lnSpc>
                <a:spcPct val="120000"/>
              </a:lnSpc>
            </a:pPr>
            <a:r>
              <a:rPr lang="en-US" altLang="zh-CN" sz="2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                     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 </a:t>
            </a:r>
            <a:r>
              <a:rPr lang="en-US" altLang="zh-CN" sz="2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Sno</a:t>
            </a:r>
            <a:endParaRPr lang="en-US" altLang="zh-CN" sz="2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77800" lvl="1" indent="-177800">
              <a:lnSpc>
                <a:spcPct val="120000"/>
              </a:lnSpc>
            </a:pPr>
            <a:r>
              <a:rPr lang="en-US" altLang="zh-CN" sz="2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                      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 SC</a:t>
            </a:r>
          </a:p>
          <a:p>
            <a:pPr marL="177800" lvl="1" indent="-177800">
              <a:lnSpc>
                <a:spcPct val="120000"/>
              </a:lnSpc>
            </a:pPr>
            <a:r>
              <a:rPr lang="en-US" altLang="zh-CN" sz="2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                      WHERE </a:t>
            </a:r>
            <a:r>
              <a:rPr lang="en-US" altLang="zh-CN" sz="2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Cno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='2'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03103F80-6A85-4FEB-8023-B30343ED5C92}"/>
              </a:ext>
            </a:extLst>
          </p:cNvPr>
          <p:cNvSpPr/>
          <p:nvPr/>
        </p:nvSpPr>
        <p:spPr>
          <a:xfrm>
            <a:off x="4468750" y="2743200"/>
            <a:ext cx="577603" cy="3483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A3687-2587-4613-83EA-E77A25B1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0B075-7445-4555-AD44-88AA4844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3.68] </a:t>
            </a:r>
            <a:r>
              <a:rPr lang="zh-CN" altLang="en-US" sz="2400"/>
              <a:t>查询计算机科学系的学生与年龄不大于</a:t>
            </a:r>
            <a:r>
              <a:rPr lang="en-US" altLang="zh-CN" sz="2400"/>
              <a:t>19</a:t>
            </a:r>
            <a:r>
              <a:rPr lang="zh-CN" altLang="en-US" sz="2400"/>
              <a:t>岁的学生的差集。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1200"/>
              <a:t>     </a:t>
            </a:r>
          </a:p>
          <a:p>
            <a:pPr marL="0" indent="1081088">
              <a:lnSpc>
                <a:spcPct val="100000"/>
              </a:lnSpc>
              <a:buNone/>
            </a:pPr>
            <a:r>
              <a:rPr lang="en-US" altLang="zh-CN" sz="2200" b="1">
                <a:solidFill>
                  <a:srgbClr val="0000CC"/>
                </a:solidFill>
              </a:rPr>
              <a:t>    </a:t>
            </a:r>
            <a:r>
              <a:rPr lang="en-US" altLang="zh-CN" sz="2200">
                <a:solidFill>
                  <a:srgbClr val="0000CC"/>
                </a:solidFill>
              </a:rPr>
              <a:t>SELECT *</a:t>
            </a:r>
          </a:p>
          <a:p>
            <a:pPr marL="0" indent="1081088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FROM Student</a:t>
            </a:r>
          </a:p>
          <a:p>
            <a:pPr marL="0" indent="1081088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WHERE Sdept=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'CS</a:t>
            </a:r>
            <a:r>
              <a:rPr lang="en-US" altLang="zh-CN" sz="2200">
                <a:solidFill>
                  <a:srgbClr val="0000CC"/>
                </a:solidFill>
              </a:rPr>
              <a:t>'</a:t>
            </a:r>
          </a:p>
          <a:p>
            <a:pPr marL="0" indent="1081088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</a:t>
            </a:r>
            <a:r>
              <a:rPr lang="en-US" altLang="zh-CN" sz="2200">
                <a:solidFill>
                  <a:srgbClr val="FF0000"/>
                </a:solidFill>
              </a:rPr>
              <a:t>EXCEPT </a:t>
            </a:r>
          </a:p>
          <a:p>
            <a:pPr marL="0" indent="1081088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FF0000"/>
                </a:solidFill>
              </a:rPr>
              <a:t>    </a:t>
            </a:r>
            <a:r>
              <a:rPr lang="en-US" altLang="zh-CN" sz="2200">
                <a:solidFill>
                  <a:srgbClr val="0000CC"/>
                </a:solidFill>
              </a:rPr>
              <a:t>SELECT *</a:t>
            </a:r>
          </a:p>
          <a:p>
            <a:pPr marL="0" indent="1081088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FROM Student</a:t>
            </a:r>
          </a:p>
          <a:p>
            <a:pPr marL="0" indent="1081088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WHERE Sage&lt;=19;</a:t>
            </a:r>
            <a:endParaRPr lang="zh-CN" altLang="en-US" sz="2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0F47C-4A5A-4447-A096-5FF17DF9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F1E1E2-F793-4088-95A5-F045C1DF187C}"/>
              </a:ext>
            </a:extLst>
          </p:cNvPr>
          <p:cNvSpPr/>
          <p:nvPr/>
        </p:nvSpPr>
        <p:spPr>
          <a:xfrm>
            <a:off x="5867400" y="2514600"/>
            <a:ext cx="4876800" cy="1369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 *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 Student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WHERE </a:t>
            </a:r>
            <a:r>
              <a:rPr lang="en-US" altLang="zh-CN" sz="220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Sdept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='CS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'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AND 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Sage&gt;19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2CCFA383-A872-4594-9F62-BC9D8B0F7DAA}"/>
              </a:ext>
            </a:extLst>
          </p:cNvPr>
          <p:cNvSpPr/>
          <p:nvPr/>
        </p:nvSpPr>
        <p:spPr>
          <a:xfrm>
            <a:off x="4800600" y="3008422"/>
            <a:ext cx="717998" cy="3821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E68306-8E66-4BA6-A1F7-62659CAA0D26}"/>
              </a:ext>
            </a:extLst>
          </p:cNvPr>
          <p:cNvSpPr txBox="1"/>
          <p:nvPr/>
        </p:nvSpPr>
        <p:spPr>
          <a:xfrm>
            <a:off x="1326242" y="4870532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用到的差集关键词为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MINUS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，而不是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6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FB69-D908-4083-8F63-F70F1ECC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EA8C8-4AFA-460B-8C28-57AFEB05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单表查询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连接查询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嵌套查询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集合查询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基于派生表的查询</a:t>
            </a:r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语句的一般形式 </a:t>
            </a:r>
          </a:p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FC06-14E7-427F-8A89-CBE18D8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977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zh-CN" altLang="en-US" dirty="0"/>
              <a:t>派生表的查询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11506199" cy="55454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复杂查询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很难或根本不可能</a:t>
            </a:r>
            <a:r>
              <a:rPr lang="zh-CN" altLang="en-US" sz="2400" dirty="0"/>
              <a:t>用一个</a:t>
            </a:r>
            <a:r>
              <a:rPr lang="en-US" altLang="zh-CN" sz="2400" dirty="0"/>
              <a:t>SQL</a:t>
            </a:r>
            <a:r>
              <a:rPr lang="zh-CN" altLang="en-US" sz="2400" dirty="0"/>
              <a:t>查询块或几个</a:t>
            </a:r>
            <a:r>
              <a:rPr lang="en-US" altLang="zh-CN" sz="2400" dirty="0"/>
              <a:t>SQL</a:t>
            </a:r>
            <a:r>
              <a:rPr lang="zh-CN" altLang="en-US" sz="2400" dirty="0"/>
              <a:t>查询块的并、交、差来解决</a:t>
            </a:r>
            <a:r>
              <a:rPr lang="zh-CN" altLang="en-US" sz="2400"/>
              <a:t>的查询。</a:t>
            </a:r>
            <a:endParaRPr lang="en-US" altLang="zh-CN" sz="2400"/>
          </a:p>
          <a:p>
            <a:pPr marL="447675" lvl="1" indent="0">
              <a:lnSpc>
                <a:spcPct val="100000"/>
              </a:lnSpc>
              <a:buNone/>
            </a:pPr>
            <a:endParaRPr lang="en-US" altLang="zh-CN" sz="800" dirty="0"/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基于派生表的查询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子查询出现在</a:t>
            </a:r>
            <a:r>
              <a:rPr lang="en-US" altLang="zh-CN" sz="2400" dirty="0"/>
              <a:t>FROM</a:t>
            </a:r>
            <a:r>
              <a:rPr lang="zh-CN" altLang="en-US" sz="2400" dirty="0"/>
              <a:t>子句中的查询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此时子查询生成的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临时派生表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(Derived Table)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成为主查询的查询对象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是表达</a:t>
            </a:r>
            <a:r>
              <a:rPr lang="zh-CN" altLang="en-US" sz="2400" dirty="0">
                <a:solidFill>
                  <a:srgbClr val="FF0000"/>
                </a:solidFill>
              </a:rPr>
              <a:t>复杂查询</a:t>
            </a:r>
            <a:r>
              <a:rPr lang="zh-CN" altLang="en-US" sz="2400" dirty="0"/>
              <a:t>的一</a:t>
            </a:r>
            <a:r>
              <a:rPr lang="zh-CN" altLang="en-US" sz="2400"/>
              <a:t>种方法</a:t>
            </a:r>
            <a:endParaRPr lang="en-US" altLang="zh-CN" sz="2400"/>
          </a:p>
          <a:p>
            <a:pPr lvl="1">
              <a:lnSpc>
                <a:spcPct val="100000"/>
              </a:lnSpc>
            </a:pPr>
            <a:endParaRPr lang="en-US" altLang="zh-CN" sz="800" dirty="0"/>
          </a:p>
          <a:p>
            <a:pPr>
              <a:lnSpc>
                <a:spcPct val="100000"/>
              </a:lnSpc>
            </a:pPr>
            <a:r>
              <a:rPr lang="zh-CN" altLang="en-US" sz="2800" dirty="0">
                <a:uFill>
                  <a:solidFill>
                    <a:srgbClr val="FF0000"/>
                  </a:solidFill>
                </a:uFill>
              </a:rPr>
              <a:t>通常，</a:t>
            </a:r>
            <a:r>
              <a:rPr lang="en-US" altLang="zh-CN" sz="2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FROM &lt;</a:t>
            </a:r>
            <a:r>
              <a:rPr lang="zh-CN" altLang="en-US" sz="2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子查询</a:t>
            </a:r>
            <a:r>
              <a:rPr lang="en-US" altLang="zh-CN" sz="2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&gt;</a:t>
            </a:r>
            <a:r>
              <a:rPr lang="zh-CN" altLang="en-US" sz="2800" dirty="0">
                <a:uFill>
                  <a:solidFill>
                    <a:srgbClr val="FF0000"/>
                  </a:solidFill>
                </a:uFill>
              </a:rPr>
              <a:t>表达的查询结果</a:t>
            </a:r>
            <a:r>
              <a:rPr lang="zh-CN" altLang="en-US" sz="2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可用新的关系进行命名</a:t>
            </a:r>
            <a:r>
              <a:rPr lang="zh-CN" altLang="en-US" sz="2800" dirty="0">
                <a:uFill>
                  <a:solidFill>
                    <a:srgbClr val="FF0000"/>
                  </a:solidFill>
                </a:uFill>
              </a:rPr>
              <a:t>，包括属性的重新命名</a:t>
            </a:r>
            <a:endParaRPr lang="en-US" altLang="zh-CN" sz="2800" dirty="0">
              <a:uFill>
                <a:solidFill>
                  <a:srgbClr val="FF0000"/>
                </a:solidFill>
              </a:u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子句</a:t>
            </a:r>
            <a:r>
              <a:rPr lang="zh-CN" altLang="en-US" dirty="0"/>
              <a:t>实现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083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3D12A-41A0-4CD3-8531-978E0995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59986-4E9D-4713-B6BE-642D1188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3.57] </a:t>
            </a:r>
            <a:r>
              <a:rPr lang="zh-CN" altLang="en-US" sz="2400"/>
              <a:t>找出每个学生超过他自己选修课程平均成绩的课程号。</a:t>
            </a:r>
            <a:endParaRPr lang="en-US" altLang="zh-CN" sz="24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11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[</a:t>
            </a:r>
            <a:r>
              <a:rPr lang="zh-CN" altLang="en-US" sz="2400">
                <a:solidFill>
                  <a:srgbClr val="FF0000"/>
                </a:solidFill>
              </a:rPr>
              <a:t>课堂练习</a:t>
            </a:r>
            <a:r>
              <a:rPr lang="en-US" altLang="zh-CN" sz="2400">
                <a:solidFill>
                  <a:srgbClr val="FF0000"/>
                </a:solidFill>
              </a:rPr>
              <a:t>] </a:t>
            </a:r>
            <a:r>
              <a:rPr lang="zh-CN" altLang="en-US" sz="2400"/>
              <a:t>找出每个同学其选课平均成绩超过</a:t>
            </a:r>
            <a:r>
              <a:rPr lang="en-US" altLang="zh-CN" sz="2400"/>
              <a:t>80</a:t>
            </a:r>
            <a:r>
              <a:rPr lang="zh-CN" altLang="en-US" sz="2400"/>
              <a:t>分的同学姓名。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FDE77-1C8F-4439-BB38-74D71899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B0B879-1840-4707-9ABD-C7B24C97BEF0}"/>
              </a:ext>
            </a:extLst>
          </p:cNvPr>
          <p:cNvSpPr/>
          <p:nvPr/>
        </p:nvSpPr>
        <p:spPr>
          <a:xfrm>
            <a:off x="818408" y="1668450"/>
            <a:ext cx="10459192" cy="1776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SELECT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Cno</a:t>
            </a:r>
            <a:endParaRPr lang="en-US" altLang="zh-CN" sz="2200" b="1" dirty="0">
              <a:solidFill>
                <a:srgbClr val="0000FF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FROM SC, (SELECT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(Grade)  FROM SC  GROUP BY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                AS </a:t>
            </a:r>
            <a:r>
              <a:rPr lang="en-US" altLang="zh-CN" sz="2200" b="1" dirty="0" err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Avg_sc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200" b="1" dirty="0" err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avg_sno</a:t>
            </a:r>
            <a:r>
              <a:rPr lang="en-US" altLang="zh-CN" sz="2200" b="1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avg_grade</a:t>
            </a:r>
            <a:r>
              <a:rPr lang="en-US" altLang="zh-CN" sz="22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0" defTabSz="514350">
              <a:lnSpc>
                <a:spcPct val="110000"/>
              </a:lnSpc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WHERE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SC</a:t>
            </a:r>
            <a:r>
              <a:rPr lang="en-US" altLang="zh-CN" sz="2200" b="1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200" b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Sno=Avg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_sc.avg_sno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SC.Grade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&gt;=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Avg_sc.avg_grade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AD354A-4388-442F-A425-AE89FD5DFD2D}"/>
              </a:ext>
            </a:extLst>
          </p:cNvPr>
          <p:cNvCxnSpPr>
            <a:cxnSpLocks/>
          </p:cNvCxnSpPr>
          <p:nvPr/>
        </p:nvCxnSpPr>
        <p:spPr>
          <a:xfrm>
            <a:off x="2362200" y="2029591"/>
            <a:ext cx="79248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3A3861B-CF19-4E3D-BE85-B613DC2DF251}"/>
              </a:ext>
            </a:extLst>
          </p:cNvPr>
          <p:cNvCxnSpPr>
            <a:cxnSpLocks/>
          </p:cNvCxnSpPr>
          <p:nvPr/>
        </p:nvCxnSpPr>
        <p:spPr>
          <a:xfrm>
            <a:off x="2362200" y="3020191"/>
            <a:ext cx="792480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56FD6EB-0F17-49CF-82F5-64C2AD96C339}"/>
              </a:ext>
            </a:extLst>
          </p:cNvPr>
          <p:cNvCxnSpPr>
            <a:cxnSpLocks/>
          </p:cNvCxnSpPr>
          <p:nvPr/>
        </p:nvCxnSpPr>
        <p:spPr>
          <a:xfrm flipV="1">
            <a:off x="10363200" y="2029591"/>
            <a:ext cx="0" cy="99060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EF6D54-DAEB-4D09-ADCB-B5B57C2DEA1B}"/>
              </a:ext>
            </a:extLst>
          </p:cNvPr>
          <p:cNvCxnSpPr>
            <a:cxnSpLocks/>
          </p:cNvCxnSpPr>
          <p:nvPr/>
        </p:nvCxnSpPr>
        <p:spPr>
          <a:xfrm flipV="1">
            <a:off x="2362200" y="2029591"/>
            <a:ext cx="13010" cy="99060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BCD75BB-C6CE-4BBF-8C84-76CC2C9B9069}"/>
              </a:ext>
            </a:extLst>
          </p:cNvPr>
          <p:cNvSpPr/>
          <p:nvPr/>
        </p:nvSpPr>
        <p:spPr>
          <a:xfrm>
            <a:off x="589808" y="4199140"/>
            <a:ext cx="10687792" cy="16496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200" b="1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SELECT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Sname</a:t>
            </a:r>
            <a:endParaRPr lang="en-US" altLang="zh-CN" sz="2200" b="1" dirty="0">
              <a:solidFill>
                <a:srgbClr val="0000FF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FROM Student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,(SELECT 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(Grade) FROM SC GROUP BY </a:t>
            </a:r>
            <a:r>
              <a:rPr lang="en-US" altLang="zh-CN" sz="2200" b="1" err="1">
                <a:solidFill>
                  <a:srgbClr val="FF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</a:t>
            </a:r>
            <a:r>
              <a:rPr lang="en-US" altLang="zh-CN" sz="2200" b="1">
                <a:solidFill>
                  <a:srgbClr val="FF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 AS</a:t>
            </a:r>
            <a:endParaRPr lang="en-US" altLang="zh-CN" sz="2200" b="1" dirty="0">
              <a:solidFill>
                <a:srgbClr val="FF0000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S(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AVG_sno,avg_grade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0" defTabSz="514350">
              <a:spcBef>
                <a:spcPct val="20000"/>
              </a:spcBef>
              <a:buClr>
                <a:srgbClr val="990033"/>
              </a:buClr>
              <a:buSzPct val="80000"/>
            </a:pPr>
            <a:r>
              <a:rPr lang="en-US" altLang="zh-CN" sz="2200" b="1" dirty="0">
                <a:solidFill>
                  <a:srgbClr val="CC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WHERE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Student</a:t>
            </a:r>
            <a:r>
              <a:rPr lang="en-US" altLang="zh-CN" sz="2200" b="1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200" b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sno=S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.avg_sno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S.avg_grade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&gt;80;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F22E74-4E5A-4EF1-B0F2-600DFC6C61D2}"/>
              </a:ext>
            </a:extLst>
          </p:cNvPr>
          <p:cNvSpPr txBox="1"/>
          <p:nvPr/>
        </p:nvSpPr>
        <p:spPr>
          <a:xfrm>
            <a:off x="589808" y="5947275"/>
            <a:ext cx="946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小结：派生查询的典型应用场景：涉及聚集操作；对聚集结果再查询</a:t>
            </a:r>
          </a:p>
        </p:txBody>
      </p:sp>
    </p:spTree>
    <p:extLst>
      <p:ext uri="{BB962C8B-B14F-4D97-AF65-F5344CB8AC3E}">
        <p14:creationId xmlns:p14="http://schemas.microsoft.com/office/powerpoint/2010/main" val="8893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21563-4E59-4230-841E-08C6ECC5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BE58A-83D4-4DBC-99A1-16BDF962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</a:rPr>
              <a:t>查询经过计算的值 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SELECT</a:t>
            </a:r>
            <a:r>
              <a:rPr lang="zh-CN" altLang="en-US"/>
              <a:t>子句的</a:t>
            </a:r>
            <a:r>
              <a:rPr lang="en-US" altLang="zh-CN"/>
              <a:t>&lt;</a:t>
            </a:r>
            <a:r>
              <a:rPr lang="zh-CN" altLang="en-US"/>
              <a:t>目标列表达式</a:t>
            </a:r>
            <a:r>
              <a:rPr lang="en-US" altLang="zh-CN"/>
              <a:t>&gt;</a:t>
            </a:r>
            <a:r>
              <a:rPr lang="zh-CN" altLang="en-US"/>
              <a:t>不仅可以为表中的属性列，也可以是表达式</a:t>
            </a:r>
            <a:endParaRPr lang="en-US" altLang="zh-CN"/>
          </a:p>
          <a:p>
            <a:pPr lvl="1" algn="just">
              <a:lnSpc>
                <a:spcPct val="140000"/>
              </a:lnSpc>
            </a:pPr>
            <a:endParaRPr lang="en-US" altLang="zh-CN" sz="800"/>
          </a:p>
          <a:p>
            <a:pPr algn="just">
              <a:lnSpc>
                <a:spcPct val="90000"/>
              </a:lnSpc>
              <a:buNone/>
            </a:pPr>
            <a:endParaRPr lang="en-US" altLang="zh-CN" sz="500"/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   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3.19] </a:t>
            </a:r>
            <a:r>
              <a:rPr lang="zh-CN" altLang="en-US" sz="2400"/>
              <a:t>查全体学生的姓名及其出生年份。</a:t>
            </a:r>
          </a:p>
          <a:p>
            <a:pPr lvl="1" algn="just">
              <a:lnSpc>
                <a:spcPct val="90000"/>
              </a:lnSpc>
              <a:buNone/>
            </a:pPr>
            <a:endParaRPr lang="en-US" altLang="zh-CN" sz="800"/>
          </a:p>
          <a:p>
            <a:pPr lvl="1" algn="ctr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SELECT Sname</a:t>
            </a:r>
            <a:r>
              <a:rPr lang="zh-CN" altLang="en-US" sz="2200">
                <a:solidFill>
                  <a:srgbClr val="0000CC"/>
                </a:solidFill>
              </a:rPr>
              <a:t>, </a:t>
            </a:r>
            <a:r>
              <a:rPr lang="en-US" altLang="zh-CN" sz="2200">
                <a:solidFill>
                  <a:srgbClr val="0000CC"/>
                </a:solidFill>
              </a:rPr>
              <a:t>2019-Sage FROM Student</a:t>
            </a:r>
            <a:r>
              <a:rPr lang="zh-CN" altLang="en-US" sz="2200">
                <a:solidFill>
                  <a:srgbClr val="0000CC"/>
                </a:solidFill>
              </a:rPr>
              <a:t>;  </a:t>
            </a:r>
            <a:r>
              <a:rPr lang="en-US" altLang="zh-CN" sz="2200">
                <a:solidFill>
                  <a:srgbClr val="C00000"/>
                </a:solidFill>
              </a:rPr>
              <a:t>/*</a:t>
            </a:r>
            <a:r>
              <a:rPr lang="zh-CN" altLang="en-US" sz="2200">
                <a:solidFill>
                  <a:srgbClr val="C00000"/>
                </a:solidFill>
              </a:rPr>
              <a:t>假设当时为</a:t>
            </a:r>
            <a:r>
              <a:rPr lang="en-US" altLang="zh-CN" sz="2200">
                <a:solidFill>
                  <a:srgbClr val="C00000"/>
                </a:solidFill>
              </a:rPr>
              <a:t>2019</a:t>
            </a:r>
            <a:r>
              <a:rPr lang="zh-CN" altLang="en-US" sz="2200">
                <a:solidFill>
                  <a:srgbClr val="C00000"/>
                </a:solidFill>
              </a:rPr>
              <a:t>年*</a:t>
            </a:r>
            <a:r>
              <a:rPr lang="en-US" altLang="zh-CN" sz="2200">
                <a:solidFill>
                  <a:srgbClr val="C00000"/>
                </a:solidFill>
              </a:rPr>
              <a:t>/</a:t>
            </a:r>
          </a:p>
          <a:p>
            <a:pPr lvl="1" algn="just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    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6FF8F-5B8D-44DC-B499-D9142D01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DEEBF1-701E-4852-8037-489EBB23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218861"/>
              </p:ext>
            </p:extLst>
          </p:nvPr>
        </p:nvGraphicFramePr>
        <p:xfrm>
          <a:off x="4038600" y="3782828"/>
          <a:ext cx="3429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Sname</a:t>
                      </a:r>
                      <a:endParaRPr lang="zh-CN" altLang="en-US" sz="2000" b="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2019-Sage</a:t>
                      </a:r>
                      <a:endParaRPr lang="zh-CN" altLang="en-US" sz="2000" b="0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1995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1996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1995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1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12A95-773B-4EFE-80F8-3F230248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DA830-3644-4FD3-B16B-7BA70D82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如果子查询中没有聚集函数，派生表可以不指定属性列，子查询</a:t>
            </a:r>
            <a:r>
              <a:rPr lang="en-US" altLang="zh-CN" sz="2800"/>
              <a:t>SELECT</a:t>
            </a:r>
            <a:r>
              <a:rPr lang="zh-CN" altLang="en-US" sz="2800">
                <a:latin typeface="宋体" pitchFamily="2" charset="-122"/>
              </a:rPr>
              <a:t>子句后面的列名为其缺省属性。</a:t>
            </a:r>
            <a:endParaRPr lang="en-US" altLang="zh-CN" sz="2800">
              <a:latin typeface="宋体" pitchFamily="2" charset="-122"/>
            </a:endParaRPr>
          </a:p>
          <a:p>
            <a:endParaRPr lang="en-US" altLang="zh-CN" sz="20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3.60] </a:t>
            </a:r>
            <a:r>
              <a:rPr lang="zh-CN" altLang="en-US" sz="2400">
                <a:latin typeface="宋体" pitchFamily="2" charset="-122"/>
              </a:rPr>
              <a:t>查询所有选修了</a:t>
            </a:r>
            <a:r>
              <a:rPr lang="en-US" altLang="zh-CN" sz="2400">
                <a:latin typeface="宋体" pitchFamily="2" charset="-122"/>
              </a:rPr>
              <a:t>1</a:t>
            </a:r>
            <a:r>
              <a:rPr lang="zh-CN" altLang="en-US" sz="2400">
                <a:latin typeface="宋体" pitchFamily="2" charset="-122"/>
              </a:rPr>
              <a:t>号课程的学生姓名，可以用如下查询完成。</a:t>
            </a:r>
            <a:endParaRPr lang="en-US" altLang="zh-CN" sz="2400">
              <a:latin typeface="宋体" pitchFamily="2" charset="-122"/>
            </a:endParaRPr>
          </a:p>
          <a:p>
            <a:pPr marL="0" indent="0">
              <a:buNone/>
            </a:pPr>
            <a:endParaRPr lang="en-US" altLang="zh-CN" sz="1050">
              <a:latin typeface="宋体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</a:t>
            </a:r>
            <a:r>
              <a:rPr lang="en-US" altLang="zh-CN" sz="2200" b="1">
                <a:solidFill>
                  <a:srgbClr val="0000CC"/>
                </a:solidFill>
              </a:rPr>
              <a:t>SELECT Sname</a:t>
            </a:r>
          </a:p>
          <a:p>
            <a:pPr marL="0" indent="0">
              <a:buNone/>
            </a:pPr>
            <a:r>
              <a:rPr lang="en-US" altLang="zh-CN" sz="2200" b="1">
                <a:solidFill>
                  <a:srgbClr val="0000CC"/>
                </a:solidFill>
              </a:rPr>
              <a:t>                FROM Student, </a:t>
            </a:r>
            <a:r>
              <a:rPr lang="en-US" altLang="zh-CN" sz="2200" b="1">
                <a:solidFill>
                  <a:srgbClr val="FF0000"/>
                </a:solidFill>
              </a:rPr>
              <a:t>(SELECT Sno FROM SC  WHERE Cno=′1′) AS SC1</a:t>
            </a:r>
          </a:p>
          <a:p>
            <a:pPr marL="0" indent="0">
              <a:buNone/>
            </a:pPr>
            <a:r>
              <a:rPr lang="en-US" altLang="zh-CN" sz="2200" b="1">
                <a:solidFill>
                  <a:srgbClr val="0000CC"/>
                </a:solidFill>
              </a:rPr>
              <a:t>                WHERE Student.Sno = </a:t>
            </a:r>
            <a:r>
              <a:rPr lang="en-US" altLang="zh-CN" sz="2200" b="1">
                <a:solidFill>
                  <a:srgbClr val="FF0000"/>
                </a:solidFill>
              </a:rPr>
              <a:t>SC1</a:t>
            </a:r>
            <a:r>
              <a:rPr lang="en-US" altLang="zh-CN" sz="2200" b="1">
                <a:solidFill>
                  <a:srgbClr val="0000CC"/>
                </a:solidFill>
              </a:rPr>
              <a:t>.Sno;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A2F449-785F-402C-AABA-60D0B0E9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104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FB69-D908-4083-8F63-F70F1ECC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EA8C8-4AFA-460B-8C28-57AFEB05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单表查询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连接查询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嵌套查询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集合查询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>
                    <a:lumMod val="90000"/>
                  </a:schemeClr>
                </a:solidFill>
              </a:rPr>
              <a:t>基于派生表的查询</a:t>
            </a:r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FF0000"/>
                </a:solidFill>
              </a:rPr>
              <a:t>SELECT</a:t>
            </a:r>
            <a:r>
              <a:rPr lang="zh-CN" altLang="en-US" b="1">
                <a:solidFill>
                  <a:srgbClr val="FF0000"/>
                </a:solidFill>
              </a:rPr>
              <a:t>语句的一般形式 </a:t>
            </a:r>
          </a:p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FC06-14E7-427F-8A89-CBE18D8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420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</a:t>
            </a:r>
            <a:r>
              <a:rPr lang="zh-CN" altLang="en-US" dirty="0"/>
              <a:t>语句的一般格式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43000"/>
            <a:ext cx="11049000" cy="502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SELECT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[ALL|DISTINCT</a:t>
            </a:r>
            <a:r>
              <a:rPr lang="en-US" altLang="zh-CN" sz="2400"/>
              <a:t>]  &lt;</a:t>
            </a:r>
            <a:r>
              <a:rPr lang="zh-CN" altLang="en-US" sz="2400" dirty="0"/>
              <a:t>目标列表达式</a:t>
            </a:r>
            <a:r>
              <a:rPr lang="en-US" altLang="zh-CN" sz="2400" dirty="0"/>
              <a:t>&gt; [</a:t>
            </a:r>
            <a:r>
              <a:rPr lang="zh-CN" altLang="en-US" sz="2400" dirty="0"/>
              <a:t>别名</a:t>
            </a:r>
            <a:r>
              <a:rPr lang="en-US" altLang="zh-CN" sz="2400" dirty="0"/>
              <a:t>] [ ,&lt;</a:t>
            </a:r>
            <a:r>
              <a:rPr lang="zh-CN" altLang="en-US" sz="2400" dirty="0"/>
              <a:t>目标列表达式</a:t>
            </a:r>
            <a:r>
              <a:rPr lang="en-US" altLang="zh-CN" sz="2400" dirty="0"/>
              <a:t>&gt; </a:t>
            </a:r>
            <a:r>
              <a:rPr lang="en-US" altLang="zh-CN" sz="2400"/>
              <a:t>[</a:t>
            </a:r>
            <a:r>
              <a:rPr lang="zh-CN" altLang="en-US" sz="2400"/>
              <a:t>别名</a:t>
            </a:r>
            <a:r>
              <a:rPr lang="en-US" altLang="zh-CN" sz="2400"/>
              <a:t>]] </a:t>
            </a:r>
            <a:r>
              <a:rPr lang="en-US" altLang="zh-CN" sz="2400" dirty="0"/>
              <a:t>…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FROM  </a:t>
            </a:r>
            <a:r>
              <a:rPr lang="en-US" altLang="zh-CN" sz="2400"/>
              <a:t>&lt;</a:t>
            </a:r>
            <a:r>
              <a:rPr lang="zh-CN" altLang="en-US" sz="2400" dirty="0"/>
              <a:t>表名或视图名</a:t>
            </a:r>
            <a:r>
              <a:rPr lang="en-US" altLang="zh-CN" sz="2400" dirty="0"/>
              <a:t>&gt; [</a:t>
            </a:r>
            <a:r>
              <a:rPr lang="zh-CN" altLang="en-US" sz="2400" dirty="0"/>
              <a:t>别名</a:t>
            </a:r>
            <a:r>
              <a:rPr lang="en-US" altLang="zh-CN" sz="2400"/>
              <a:t>]  [ </a:t>
            </a:r>
            <a:r>
              <a:rPr lang="en-US" altLang="zh-CN" sz="2400" dirty="0"/>
              <a:t>,&lt;</a:t>
            </a:r>
            <a:r>
              <a:rPr lang="zh-CN" altLang="en-US" sz="2400" dirty="0"/>
              <a:t>表名或视图名</a:t>
            </a:r>
            <a:r>
              <a:rPr lang="en-US" altLang="zh-CN" sz="2400" dirty="0"/>
              <a:t>&gt; [</a:t>
            </a:r>
            <a:r>
              <a:rPr lang="zh-CN" altLang="en-US" sz="2400" dirty="0"/>
              <a:t>别名</a:t>
            </a:r>
            <a:r>
              <a:rPr lang="en-US" altLang="zh-CN" sz="2400" dirty="0"/>
              <a:t>]] …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                |</a:t>
            </a:r>
            <a:r>
              <a:rPr lang="zh-CN" altLang="en-US" sz="2400" dirty="0"/>
              <a:t>(</a:t>
            </a:r>
            <a:r>
              <a:rPr lang="en-US" altLang="zh-CN" sz="2400" dirty="0"/>
              <a:t>&lt;SELECT</a:t>
            </a:r>
            <a:r>
              <a:rPr lang="zh-CN" altLang="en-US" sz="2400" dirty="0"/>
              <a:t>语句</a:t>
            </a:r>
            <a:r>
              <a:rPr lang="en-US" altLang="zh-CN" sz="2400" dirty="0"/>
              <a:t>&gt;</a:t>
            </a:r>
            <a:r>
              <a:rPr lang="zh-CN" altLang="en-US" sz="2400" dirty="0"/>
              <a:t>)</a:t>
            </a:r>
            <a:r>
              <a:rPr lang="en-US" altLang="zh-CN" sz="2400" dirty="0"/>
              <a:t>[AS]&lt;</a:t>
            </a:r>
            <a:r>
              <a:rPr lang="zh-CN" altLang="en-US" sz="2400" dirty="0"/>
              <a:t>别名</a:t>
            </a:r>
            <a:r>
              <a:rPr lang="en-US" altLang="zh-CN" sz="2400" dirty="0"/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/>
              <a:t>[</a:t>
            </a:r>
            <a:r>
              <a:rPr lang="en-US" altLang="zh-CN" sz="2400" b="1" dirty="0">
                <a:solidFill>
                  <a:srgbClr val="C00000"/>
                </a:solidFill>
              </a:rPr>
              <a:t>WHERE</a:t>
            </a:r>
            <a:r>
              <a:rPr lang="en-US" altLang="zh-CN" sz="2400" dirty="0"/>
              <a:t> &lt;</a:t>
            </a:r>
            <a:r>
              <a:rPr lang="zh-CN" altLang="en-US" sz="2400" dirty="0"/>
              <a:t>条件表达式</a:t>
            </a:r>
            <a:r>
              <a:rPr lang="en-US" altLang="zh-CN" sz="2400" dirty="0"/>
              <a:t>&gt;]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/>
              <a:t>[</a:t>
            </a:r>
            <a:r>
              <a:rPr lang="en-US" altLang="zh-CN" sz="2400" b="1" dirty="0">
                <a:solidFill>
                  <a:srgbClr val="C00000"/>
                </a:solidFill>
              </a:rPr>
              <a:t>GROUP BY </a:t>
            </a:r>
            <a:r>
              <a:rPr lang="en-US" altLang="zh-CN" sz="2400" dirty="0"/>
              <a:t>&lt;</a:t>
            </a:r>
            <a:r>
              <a:rPr lang="zh-CN" altLang="en-US" sz="2400" dirty="0"/>
              <a:t>列名</a:t>
            </a:r>
            <a:r>
              <a:rPr lang="en-US" altLang="zh-CN" sz="2400" dirty="0"/>
              <a:t>1&gt;[</a:t>
            </a:r>
            <a:r>
              <a:rPr lang="en-US" altLang="zh-CN" sz="2400" b="1" dirty="0">
                <a:solidFill>
                  <a:srgbClr val="C00000"/>
                </a:solidFill>
              </a:rPr>
              <a:t>HAVING</a:t>
            </a:r>
            <a:r>
              <a:rPr lang="en-US" altLang="zh-CN" sz="2400" dirty="0"/>
              <a:t>&lt;</a:t>
            </a:r>
            <a:r>
              <a:rPr lang="zh-CN" altLang="en-US" sz="2400" dirty="0"/>
              <a:t>条件表达式</a:t>
            </a:r>
            <a:r>
              <a:rPr lang="en-US" altLang="zh-CN" sz="2400" dirty="0"/>
              <a:t>&gt;]]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/>
              <a:t>[</a:t>
            </a:r>
            <a:r>
              <a:rPr lang="en-US" altLang="zh-CN" sz="2400" b="1" dirty="0">
                <a:solidFill>
                  <a:srgbClr val="C00000"/>
                </a:solidFill>
              </a:rPr>
              <a:t>ORDER BY </a:t>
            </a:r>
            <a:r>
              <a:rPr lang="en-US" altLang="zh-CN" sz="2400" dirty="0"/>
              <a:t>&lt;</a:t>
            </a:r>
            <a:r>
              <a:rPr lang="zh-CN" altLang="en-US" sz="2400" dirty="0"/>
              <a:t>列名</a:t>
            </a:r>
            <a:r>
              <a:rPr lang="en-US" altLang="zh-CN" sz="2400" dirty="0"/>
              <a:t>2&gt; [ASC|DESC]];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目标列表达式的可选格式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11429999" cy="5469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目标列</a:t>
            </a:r>
            <a:r>
              <a:rPr lang="zh-CN" altLang="en-US">
                <a:solidFill>
                  <a:srgbClr val="FF0000"/>
                </a:solidFill>
              </a:rPr>
              <a:t>表达式格式：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）*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en-US" altLang="zh-CN">
                <a:solidFill>
                  <a:srgbClr val="0000FF"/>
                </a:solidFill>
              </a:rPr>
              <a:t>&lt;</a:t>
            </a:r>
            <a:r>
              <a:rPr lang="zh-CN" altLang="en-US" dirty="0">
                <a:solidFill>
                  <a:srgbClr val="0000FF"/>
                </a:solidFill>
              </a:rPr>
              <a:t>表名</a:t>
            </a:r>
            <a:r>
              <a:rPr lang="en-US" altLang="zh-CN" dirty="0">
                <a:solidFill>
                  <a:srgbClr val="0000FF"/>
                </a:solidFill>
              </a:rPr>
              <a:t>&gt;.*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en-US" altLang="zh-CN">
                <a:solidFill>
                  <a:srgbClr val="0000FF"/>
                </a:solidFill>
              </a:rPr>
              <a:t>COUNT</a:t>
            </a:r>
            <a:r>
              <a:rPr lang="zh-CN" altLang="en-US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[DISTINCT|ALL]</a:t>
            </a:r>
            <a:r>
              <a:rPr lang="zh-CN" altLang="en-US" dirty="0">
                <a:solidFill>
                  <a:srgbClr val="0000FF"/>
                </a:solidFill>
              </a:rPr>
              <a:t>* 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en-US" altLang="zh-CN">
                <a:solidFill>
                  <a:srgbClr val="0000FF"/>
                </a:solidFill>
              </a:rPr>
              <a:t>[&lt;</a:t>
            </a:r>
            <a:r>
              <a:rPr lang="zh-CN" altLang="en-US" dirty="0">
                <a:solidFill>
                  <a:srgbClr val="0000FF"/>
                </a:solidFill>
              </a:rPr>
              <a:t>表名</a:t>
            </a:r>
            <a:r>
              <a:rPr lang="en-US" altLang="zh-CN" dirty="0">
                <a:solidFill>
                  <a:srgbClr val="0000FF"/>
                </a:solidFill>
              </a:rPr>
              <a:t>&gt;.]&lt;</a:t>
            </a:r>
            <a:r>
              <a:rPr lang="zh-CN" altLang="en-US" dirty="0">
                <a:solidFill>
                  <a:srgbClr val="0000FF"/>
                </a:solidFill>
              </a:rPr>
              <a:t>属性列名表达式</a:t>
            </a:r>
            <a:r>
              <a:rPr lang="en-US" altLang="zh-CN" dirty="0">
                <a:solidFill>
                  <a:srgbClr val="0000FF"/>
                </a:solidFill>
              </a:rPr>
              <a:t>&gt;[,&lt;</a:t>
            </a:r>
            <a:r>
              <a:rPr lang="zh-CN" altLang="en-US" dirty="0">
                <a:solidFill>
                  <a:srgbClr val="0000FF"/>
                </a:solidFill>
              </a:rPr>
              <a:t>表名</a:t>
            </a:r>
            <a:r>
              <a:rPr lang="en-US" altLang="zh-CN" dirty="0">
                <a:solidFill>
                  <a:srgbClr val="0000FF"/>
                </a:solidFill>
              </a:rPr>
              <a:t>&gt;.]&lt;</a:t>
            </a:r>
            <a:r>
              <a:rPr lang="zh-CN" altLang="en-US" dirty="0">
                <a:solidFill>
                  <a:srgbClr val="0000FF"/>
                </a:solidFill>
              </a:rPr>
              <a:t>属性列名</a:t>
            </a:r>
            <a:r>
              <a:rPr lang="zh-CN" altLang="en-US">
                <a:solidFill>
                  <a:srgbClr val="0000FF"/>
                </a:solidFill>
              </a:rPr>
              <a:t>表达式</a:t>
            </a:r>
            <a:r>
              <a:rPr lang="en-US" altLang="zh-CN">
                <a:solidFill>
                  <a:srgbClr val="0000FF"/>
                </a:solidFill>
              </a:rPr>
              <a:t>&gt;]…</a:t>
            </a:r>
            <a:endParaRPr lang="en-US" altLang="zh-CN" dirty="0">
              <a:solidFill>
                <a:srgbClr val="0000FF"/>
              </a:solidFill>
            </a:endParaRPr>
          </a:p>
          <a:p>
            <a:pPr marL="361950" lvl="1" indent="-4763">
              <a:lnSpc>
                <a:spcPct val="120000"/>
              </a:lnSpc>
              <a:buFont typeface="Wingdings" pitchFamily="2" charset="2"/>
              <a:buNone/>
            </a:pPr>
            <a:endParaRPr lang="en-US" altLang="zh-CN" sz="1200"/>
          </a:p>
          <a:p>
            <a:pPr marL="714375" lvl="1" indent="-358775">
              <a:lnSpc>
                <a:spcPct val="120000"/>
              </a:lnSpc>
            </a:pPr>
            <a:r>
              <a:rPr lang="zh-CN" altLang="en-US"/>
              <a:t>其中</a:t>
            </a:r>
            <a:r>
              <a:rPr lang="en-US" altLang="zh-CN" dirty="0"/>
              <a:t>&lt;</a:t>
            </a:r>
            <a:r>
              <a:rPr lang="zh-CN" altLang="en-US" dirty="0"/>
              <a:t>属性列名表达式</a:t>
            </a:r>
            <a:r>
              <a:rPr lang="en-US" altLang="zh-CN" dirty="0"/>
              <a:t>&gt;</a:t>
            </a:r>
            <a:r>
              <a:rPr lang="zh-CN" altLang="en-US" dirty="0"/>
              <a:t>可以是由属性列、作用于属性列的聚集函数和常量的任意算术运算（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）组成的运算公式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036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聚集函数的一般格式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COUNT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SUM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AVG            （[DISTINCT|ALL] &lt;</a:t>
            </a:r>
            <a:r>
              <a:rPr lang="zh-CN" altLang="en-US" b="1" dirty="0">
                <a:solidFill>
                  <a:srgbClr val="0000FF"/>
                </a:solidFill>
              </a:rPr>
              <a:t>列名</a:t>
            </a:r>
            <a:r>
              <a:rPr lang="en-US" altLang="zh-CN" b="1" dirty="0">
                <a:solidFill>
                  <a:srgbClr val="0000FF"/>
                </a:solidFill>
              </a:rPr>
              <a:t>&gt;）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MAX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MIN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19200" y="1371600"/>
            <a:ext cx="2248829" cy="2743200"/>
          </a:xfrm>
          <a:prstGeom prst="bracePair">
            <a:avLst>
              <a:gd name="adj" fmla="val 8333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524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子句的条件表达式的可选格式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（1）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                    &lt;</a:t>
            </a:r>
            <a:r>
              <a:rPr lang="zh-CN" altLang="en-US" dirty="0">
                <a:solidFill>
                  <a:srgbClr val="0000FF"/>
                </a:solidFill>
              </a:rPr>
              <a:t>属性列名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&lt;</a:t>
            </a:r>
            <a:r>
              <a:rPr lang="zh-CN" altLang="en-US" dirty="0">
                <a:solidFill>
                  <a:srgbClr val="0000FF"/>
                </a:solidFill>
              </a:rPr>
              <a:t>属性列名</a:t>
            </a:r>
            <a:r>
              <a:rPr lang="en-US" altLang="zh-CN" dirty="0">
                <a:solidFill>
                  <a:srgbClr val="0000FF"/>
                </a:solidFill>
              </a:rPr>
              <a:t>&gt;   θ       &lt;</a:t>
            </a:r>
            <a:r>
              <a:rPr lang="zh-CN" altLang="en-US" dirty="0">
                <a:solidFill>
                  <a:srgbClr val="0000FF"/>
                </a:solidFill>
              </a:rPr>
              <a:t>常量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			                        [ANY|ALL]（SELECT</a:t>
            </a:r>
            <a:r>
              <a:rPr lang="zh-CN" altLang="en-US" dirty="0">
                <a:solidFill>
                  <a:srgbClr val="0000FF"/>
                </a:solidFill>
              </a:rPr>
              <a:t>语句</a:t>
            </a:r>
            <a:r>
              <a:rPr lang="en-US" altLang="zh-CN" dirty="0">
                <a:solidFill>
                  <a:srgbClr val="0000FF"/>
                </a:solidFill>
              </a:rPr>
              <a:t>）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（2）</a:t>
            </a:r>
            <a:r>
              <a:rPr lang="zh-CN" altLang="en-US" sz="2400" dirty="0">
                <a:solidFill>
                  <a:srgbClr val="0000FF"/>
                </a:solidFill>
              </a:rPr>
              <a:t>                         </a:t>
            </a:r>
          </a:p>
          <a:p>
            <a:pPr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			                 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zh-CN" altLang="en-US" sz="2400" dirty="0">
                <a:solidFill>
                  <a:srgbClr val="0000FF"/>
                </a:solidFill>
              </a:rPr>
              <a:t>属性列名</a:t>
            </a:r>
            <a:r>
              <a:rPr lang="en-US" altLang="zh-CN" sz="2400" dirty="0">
                <a:solidFill>
                  <a:srgbClr val="0000FF"/>
                </a:solidFill>
              </a:rPr>
              <a:t>&gt;                    &lt;</a:t>
            </a:r>
            <a:r>
              <a:rPr lang="zh-CN" altLang="en-US" sz="2400" dirty="0">
                <a:solidFill>
                  <a:srgbClr val="0000FF"/>
                </a:solidFill>
              </a:rPr>
              <a:t>属性列名</a:t>
            </a:r>
            <a:r>
              <a:rPr lang="en-US" altLang="zh-CN" sz="2400" dirty="0">
                <a:solidFill>
                  <a:srgbClr val="0000FF"/>
                </a:solidFill>
              </a:rPr>
              <a:t>&gt; 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zh-CN" altLang="en-US" sz="2400" dirty="0">
                <a:solidFill>
                  <a:srgbClr val="0000FF"/>
                </a:solidFill>
              </a:rPr>
              <a:t>属性列名</a:t>
            </a:r>
            <a:r>
              <a:rPr lang="en-US" altLang="zh-CN" sz="2400" dirty="0">
                <a:solidFill>
                  <a:srgbClr val="0000FF"/>
                </a:solidFill>
              </a:rPr>
              <a:t>&gt; [NOT] BETWEEN       &lt;</a:t>
            </a:r>
            <a:r>
              <a:rPr lang="zh-CN" altLang="en-US" sz="2400" dirty="0">
                <a:solidFill>
                  <a:srgbClr val="0000FF"/>
                </a:solidFill>
              </a:rPr>
              <a:t>常量</a:t>
            </a:r>
            <a:r>
              <a:rPr lang="en-US" altLang="zh-CN" sz="2400">
                <a:solidFill>
                  <a:srgbClr val="0000FF"/>
                </a:solidFill>
              </a:rPr>
              <a:t>&gt;             AND     </a:t>
            </a: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zh-CN" altLang="en-US" sz="2400" dirty="0">
                <a:solidFill>
                  <a:srgbClr val="0000FF"/>
                </a:solidFill>
              </a:rPr>
              <a:t>常量</a:t>
            </a:r>
            <a:r>
              <a:rPr lang="en-US" altLang="zh-CN" sz="2400" dirty="0">
                <a:solidFill>
                  <a:srgbClr val="0000FF"/>
                </a:solidFill>
              </a:rPr>
              <a:t>&gt;     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       	                    （SELECT</a:t>
            </a:r>
            <a:r>
              <a:rPr lang="zh-CN" altLang="en-US" sz="2400" dirty="0">
                <a:solidFill>
                  <a:srgbClr val="0000FF"/>
                </a:solidFill>
              </a:rPr>
              <a:t>语句</a:t>
            </a:r>
            <a:r>
              <a:rPr lang="en-US" altLang="zh-CN" sz="2400" dirty="0">
                <a:solidFill>
                  <a:srgbClr val="0000FF"/>
                </a:solidFill>
              </a:rPr>
              <a:t>）              （SELECT</a:t>
            </a:r>
            <a:r>
              <a:rPr lang="zh-CN" altLang="en-US" sz="2400" dirty="0">
                <a:solidFill>
                  <a:srgbClr val="0000FF"/>
                </a:solidFill>
              </a:rPr>
              <a:t>语句</a:t>
            </a:r>
            <a:r>
              <a:rPr lang="en-US" altLang="zh-CN" sz="2400" dirty="0">
                <a:solidFill>
                  <a:srgbClr val="0000FF"/>
                </a:solidFill>
              </a:rPr>
              <a:t>）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924300" y="1371600"/>
            <a:ext cx="3924300" cy="1752600"/>
          </a:xfrm>
          <a:prstGeom prst="bracePair">
            <a:avLst>
              <a:gd name="adj" fmla="val 8333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952999" y="3429000"/>
            <a:ext cx="2535155" cy="1649452"/>
          </a:xfrm>
          <a:prstGeom prst="bracePair">
            <a:avLst>
              <a:gd name="adj" fmla="val 8333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8534400" y="3462454"/>
            <a:ext cx="2399177" cy="1524000"/>
          </a:xfrm>
          <a:prstGeom prst="bracePair">
            <a:avLst>
              <a:gd name="adj" fmla="val 8333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880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DC00A-0920-4120-A4A5-C4AD8094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50C49-44EF-4C8A-938C-CF157B77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>
                <a:solidFill>
                  <a:srgbClr val="0000CC"/>
                </a:solidFill>
              </a:rPr>
              <a:t>（</a:t>
            </a:r>
            <a:r>
              <a:rPr lang="en-US" altLang="zh-CN" sz="2400">
                <a:solidFill>
                  <a:srgbClr val="0000CC"/>
                </a:solidFill>
              </a:rPr>
              <a:t>3</a:t>
            </a:r>
            <a:r>
              <a:rPr lang="zh-CN" altLang="en-US" sz="2400">
                <a:solidFill>
                  <a:srgbClr val="0000CC"/>
                </a:solidFill>
              </a:rPr>
              <a:t>）                                         （</a:t>
            </a:r>
            <a:r>
              <a:rPr lang="en-US" altLang="zh-CN" sz="2400">
                <a:solidFill>
                  <a:srgbClr val="0000CC"/>
                </a:solidFill>
              </a:rPr>
              <a:t>&lt;</a:t>
            </a:r>
            <a:r>
              <a:rPr lang="zh-CN" altLang="en-US" sz="2400">
                <a:solidFill>
                  <a:srgbClr val="0000CC"/>
                </a:solidFill>
              </a:rPr>
              <a:t>值</a:t>
            </a:r>
            <a:r>
              <a:rPr lang="en-US" altLang="zh-CN" sz="2400">
                <a:solidFill>
                  <a:srgbClr val="0000CC"/>
                </a:solidFill>
              </a:rPr>
              <a:t>1&gt;[</a:t>
            </a:r>
            <a:r>
              <a:rPr lang="zh-CN" altLang="en-US" sz="2400">
                <a:solidFill>
                  <a:srgbClr val="0000CC"/>
                </a:solidFill>
              </a:rPr>
              <a:t>，</a:t>
            </a:r>
            <a:r>
              <a:rPr lang="en-US" altLang="zh-CN" sz="2400">
                <a:solidFill>
                  <a:srgbClr val="0000CC"/>
                </a:solidFill>
              </a:rPr>
              <a:t>&lt;</a:t>
            </a:r>
            <a:r>
              <a:rPr lang="zh-CN" altLang="en-US" sz="2400">
                <a:solidFill>
                  <a:srgbClr val="0000CC"/>
                </a:solidFill>
              </a:rPr>
              <a:t>值</a:t>
            </a:r>
            <a:r>
              <a:rPr lang="en-US" altLang="zh-CN" sz="2400">
                <a:solidFill>
                  <a:srgbClr val="0000CC"/>
                </a:solidFill>
              </a:rPr>
              <a:t>2&gt;] …</a:t>
            </a:r>
            <a:r>
              <a:rPr lang="zh-CN" altLang="en-US" sz="2400">
                <a:solidFill>
                  <a:srgbClr val="0000CC"/>
                </a:solidFill>
              </a:rPr>
              <a:t>）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0000CC"/>
                </a:solidFill>
              </a:rPr>
              <a:t>           </a:t>
            </a:r>
            <a:r>
              <a:rPr lang="en-US" altLang="zh-CN" sz="2400">
                <a:solidFill>
                  <a:srgbClr val="0000CC"/>
                </a:solidFill>
              </a:rPr>
              <a:t>&lt;</a:t>
            </a:r>
            <a:r>
              <a:rPr lang="zh-CN" altLang="en-US" sz="2400">
                <a:solidFill>
                  <a:srgbClr val="0000CC"/>
                </a:solidFill>
              </a:rPr>
              <a:t>属性列名</a:t>
            </a:r>
            <a:r>
              <a:rPr lang="en-US" altLang="zh-CN" sz="2400">
                <a:solidFill>
                  <a:srgbClr val="0000CC"/>
                </a:solidFill>
              </a:rPr>
              <a:t>&gt;  [NOT]  IN                    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                     	                          </a:t>
            </a:r>
            <a:r>
              <a:rPr lang="zh-CN" altLang="en-US" sz="2400">
                <a:solidFill>
                  <a:srgbClr val="0000CC"/>
                </a:solidFill>
              </a:rPr>
              <a:t>（</a:t>
            </a:r>
            <a:r>
              <a:rPr lang="en-US" altLang="zh-CN" sz="2400">
                <a:solidFill>
                  <a:srgbClr val="0000CC"/>
                </a:solidFill>
              </a:rPr>
              <a:t>SELECT</a:t>
            </a:r>
            <a:r>
              <a:rPr lang="zh-CN" altLang="en-US" sz="2400">
                <a:solidFill>
                  <a:srgbClr val="0000CC"/>
                </a:solidFill>
              </a:rPr>
              <a:t>语句） 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0000CC"/>
                </a:solidFill>
              </a:rPr>
              <a:t>  （</a:t>
            </a:r>
            <a:r>
              <a:rPr lang="en-US" altLang="zh-CN" sz="2400">
                <a:solidFill>
                  <a:srgbClr val="0000CC"/>
                </a:solidFill>
              </a:rPr>
              <a:t>4</a:t>
            </a:r>
            <a:r>
              <a:rPr lang="zh-CN" altLang="en-US" sz="2400">
                <a:solidFill>
                  <a:srgbClr val="0000CC"/>
                </a:solidFill>
              </a:rPr>
              <a:t>）</a:t>
            </a:r>
            <a:r>
              <a:rPr lang="en-US" altLang="zh-CN" sz="2400">
                <a:solidFill>
                  <a:srgbClr val="0000CC"/>
                </a:solidFill>
              </a:rPr>
              <a:t>&lt;</a:t>
            </a:r>
            <a:r>
              <a:rPr lang="zh-CN" altLang="en-US" sz="2400">
                <a:solidFill>
                  <a:srgbClr val="0000CC"/>
                </a:solidFill>
              </a:rPr>
              <a:t>属性列名</a:t>
            </a:r>
            <a:r>
              <a:rPr lang="en-US" altLang="zh-CN" sz="2400">
                <a:solidFill>
                  <a:srgbClr val="0000CC"/>
                </a:solidFill>
              </a:rPr>
              <a:t>&gt; [NOT] LIKE &lt;</a:t>
            </a:r>
            <a:r>
              <a:rPr lang="zh-CN" altLang="en-US" sz="2400">
                <a:solidFill>
                  <a:srgbClr val="0000CC"/>
                </a:solidFill>
              </a:rPr>
              <a:t>匹配串</a:t>
            </a:r>
            <a:r>
              <a:rPr lang="en-US" altLang="zh-CN" sz="240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00CC"/>
                </a:solidFill>
              </a:rPr>
              <a:t>  </a:t>
            </a:r>
            <a:r>
              <a:rPr lang="zh-CN" altLang="en-US" sz="2400">
                <a:solidFill>
                  <a:srgbClr val="0000CC"/>
                </a:solidFill>
              </a:rPr>
              <a:t>（</a:t>
            </a:r>
            <a:r>
              <a:rPr lang="en-US" altLang="zh-CN" sz="2400">
                <a:solidFill>
                  <a:srgbClr val="0000CC"/>
                </a:solidFill>
              </a:rPr>
              <a:t>5</a:t>
            </a:r>
            <a:r>
              <a:rPr lang="zh-CN" altLang="en-US" sz="2400">
                <a:solidFill>
                  <a:srgbClr val="0000CC"/>
                </a:solidFill>
              </a:rPr>
              <a:t>）</a:t>
            </a:r>
            <a:r>
              <a:rPr lang="en-US" altLang="zh-CN" sz="2400">
                <a:solidFill>
                  <a:srgbClr val="0000CC"/>
                </a:solidFill>
              </a:rPr>
              <a:t>&lt;</a:t>
            </a:r>
            <a:r>
              <a:rPr lang="zh-CN" altLang="en-US" sz="2400">
                <a:solidFill>
                  <a:srgbClr val="0000CC"/>
                </a:solidFill>
              </a:rPr>
              <a:t>属性列名</a:t>
            </a:r>
            <a:r>
              <a:rPr lang="en-US" altLang="zh-CN" sz="2400">
                <a:solidFill>
                  <a:srgbClr val="0000CC"/>
                </a:solidFill>
              </a:rPr>
              <a:t>&gt; IS [NOT] NULL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00CC"/>
                </a:solidFill>
              </a:rPr>
              <a:t>  </a:t>
            </a:r>
            <a:r>
              <a:rPr lang="zh-CN" altLang="en-US" sz="2400">
                <a:solidFill>
                  <a:srgbClr val="0000CC"/>
                </a:solidFill>
              </a:rPr>
              <a:t>（</a:t>
            </a:r>
            <a:r>
              <a:rPr lang="en-US" altLang="zh-CN" sz="2400">
                <a:solidFill>
                  <a:srgbClr val="0000CC"/>
                </a:solidFill>
              </a:rPr>
              <a:t>6</a:t>
            </a:r>
            <a:r>
              <a:rPr lang="zh-CN" altLang="en-US" sz="2400">
                <a:solidFill>
                  <a:srgbClr val="0000CC"/>
                </a:solidFill>
              </a:rPr>
              <a:t>） </a:t>
            </a:r>
            <a:r>
              <a:rPr lang="en-US" altLang="zh-CN" sz="2400">
                <a:solidFill>
                  <a:srgbClr val="0000CC"/>
                </a:solidFill>
              </a:rPr>
              <a:t>[NOT] EXISTS </a:t>
            </a:r>
            <a:r>
              <a:rPr lang="zh-CN" altLang="en-US" sz="2400">
                <a:solidFill>
                  <a:srgbClr val="0000CC"/>
                </a:solidFill>
              </a:rPr>
              <a:t>（</a:t>
            </a:r>
            <a:r>
              <a:rPr lang="en-US" altLang="zh-CN" sz="2400">
                <a:solidFill>
                  <a:srgbClr val="0000CC"/>
                </a:solidFill>
              </a:rPr>
              <a:t>SELECT</a:t>
            </a:r>
            <a:r>
              <a:rPr lang="zh-CN" altLang="en-US" sz="2400">
                <a:solidFill>
                  <a:srgbClr val="0000CC"/>
                </a:solidFill>
              </a:rPr>
              <a:t>语句）</a:t>
            </a:r>
            <a:endParaRPr lang="en-US" altLang="zh-CN" sz="240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00CC"/>
                </a:solidFill>
              </a:rPr>
              <a:t>    (7)                           AND                                AND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    &lt;</a:t>
            </a:r>
            <a:r>
              <a:rPr lang="zh-CN" altLang="en-US" sz="2400">
                <a:solidFill>
                  <a:srgbClr val="0000CC"/>
                </a:solidFill>
              </a:rPr>
              <a:t>条件表达式</a:t>
            </a:r>
            <a:r>
              <a:rPr lang="en-US" altLang="zh-CN" sz="2400">
                <a:solidFill>
                  <a:srgbClr val="0000CC"/>
                </a:solidFill>
              </a:rPr>
              <a:t>&gt;                &lt;</a:t>
            </a:r>
            <a:r>
              <a:rPr lang="zh-CN" altLang="en-US" sz="2400">
                <a:solidFill>
                  <a:srgbClr val="0000CC"/>
                </a:solidFill>
              </a:rPr>
              <a:t>条件表达式 </a:t>
            </a:r>
            <a:r>
              <a:rPr lang="en-US" altLang="zh-CN" sz="2400">
                <a:solidFill>
                  <a:srgbClr val="0000CC"/>
                </a:solidFill>
              </a:rPr>
              <a:t>&gt;               &lt;</a:t>
            </a:r>
            <a:r>
              <a:rPr lang="zh-CN" altLang="en-US" sz="2400">
                <a:solidFill>
                  <a:srgbClr val="0000CC"/>
                </a:solidFill>
              </a:rPr>
              <a:t>条件表达</a:t>
            </a:r>
            <a:r>
              <a:rPr lang="en-US" altLang="zh-CN" sz="2400">
                <a:solidFill>
                  <a:srgbClr val="0000CC"/>
                </a:solidFill>
              </a:rPr>
              <a:t>&gt;…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                               OR                                  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E888DC-D870-4509-B929-530AFC57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461D8C5-855C-4234-A857-BAE80E985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048215"/>
            <a:ext cx="3505200" cy="1390185"/>
          </a:xfrm>
          <a:prstGeom prst="bracePair">
            <a:avLst>
              <a:gd name="adj" fmla="val 8333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F80818E-355E-4E74-A0ED-4E617EB98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62400"/>
            <a:ext cx="1295400" cy="1344721"/>
          </a:xfrm>
          <a:prstGeom prst="bracePair">
            <a:avLst>
              <a:gd name="adj" fmla="val 8333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998847B-C4FD-4AD0-A517-46B1841AF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72760"/>
            <a:ext cx="3276600" cy="1524000"/>
          </a:xfrm>
          <a:prstGeom prst="bracketPair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9E14716-F52C-4458-894E-84FC9C0B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615" y="3996997"/>
            <a:ext cx="1014185" cy="1275526"/>
          </a:xfrm>
          <a:prstGeom prst="bracePair">
            <a:avLst>
              <a:gd name="adj" fmla="val 8333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171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11430000" cy="561303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关系</a:t>
            </a:r>
            <a:r>
              <a:rPr lang="en-US" altLang="zh-CN" sz="2800" dirty="0"/>
              <a:t>R</a:t>
            </a:r>
            <a:r>
              <a:rPr lang="zh-CN" altLang="en-US" sz="2800"/>
              <a:t>包含</a:t>
            </a:r>
            <a:r>
              <a:rPr lang="en-US" altLang="zh-CN" sz="2800"/>
              <a:t>A</a:t>
            </a:r>
            <a:r>
              <a:rPr lang="zh-CN" altLang="en-US" sz="2800"/>
              <a:t>，</a:t>
            </a:r>
            <a:r>
              <a:rPr lang="en-US" altLang="zh-CN" sz="2800"/>
              <a:t>B</a:t>
            </a:r>
            <a:r>
              <a:rPr lang="zh-CN" altLang="en-US" sz="2800"/>
              <a:t>，</a:t>
            </a:r>
            <a:r>
              <a:rPr lang="en-US" altLang="zh-CN" sz="2800"/>
              <a:t>C</a:t>
            </a:r>
            <a:r>
              <a:rPr lang="zh-CN" altLang="en-US" sz="2800" dirty="0"/>
              <a:t>三</a:t>
            </a:r>
            <a:r>
              <a:rPr lang="zh-CN" altLang="en-US" sz="2800"/>
              <a:t>个属性：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sz="4000" dirty="0"/>
          </a:p>
          <a:p>
            <a:pPr marL="0" indent="0">
              <a:buNone/>
            </a:pPr>
            <a:endParaRPr lang="en-US" altLang="zh-CN" sz="1300" dirty="0"/>
          </a:p>
          <a:p>
            <a:r>
              <a:rPr lang="zh-CN" altLang="en-US" sz="2400" dirty="0"/>
              <a:t>写出对查询语句</a:t>
            </a:r>
            <a:r>
              <a:rPr lang="en-US" altLang="zh-CN" sz="2400" dirty="0"/>
              <a:t>SELECT </a:t>
            </a:r>
            <a:r>
              <a:rPr lang="zh-CN" altLang="en-US" sz="2400" dirty="0"/>
              <a:t>* </a:t>
            </a:r>
            <a:r>
              <a:rPr lang="en-US" altLang="zh-CN" sz="2400" dirty="0"/>
              <a:t>FROM R WHERE X;</a:t>
            </a:r>
            <a:r>
              <a:rPr lang="zh-CN" altLang="en-US" sz="2400" dirty="0"/>
              <a:t>当</a:t>
            </a:r>
            <a:r>
              <a:rPr lang="en-US" altLang="zh-CN" sz="2400" dirty="0"/>
              <a:t>X</a:t>
            </a:r>
            <a:r>
              <a:rPr lang="zh-CN" altLang="en-US" sz="2400" dirty="0"/>
              <a:t>为下列条件的查询结果</a:t>
            </a:r>
            <a:endParaRPr lang="en-US" altLang="zh-CN" sz="2400" dirty="0"/>
          </a:p>
          <a:p>
            <a:pPr lvl="1"/>
            <a:r>
              <a:rPr lang="en-US" altLang="zh-CN" sz="2200" dirty="0"/>
              <a:t>A IS NULL</a:t>
            </a:r>
          </a:p>
          <a:p>
            <a:pPr lvl="1"/>
            <a:r>
              <a:rPr lang="en-US" altLang="zh-CN" sz="2200" dirty="0"/>
              <a:t>A &gt; 8 AND B&lt;20</a:t>
            </a:r>
          </a:p>
          <a:p>
            <a:pPr lvl="1"/>
            <a:r>
              <a:rPr lang="en-US" altLang="zh-CN" sz="2200" dirty="0"/>
              <a:t>C+10 &gt;25</a:t>
            </a:r>
          </a:p>
          <a:p>
            <a:pPr lvl="1"/>
            <a:r>
              <a:rPr lang="en-US" altLang="zh-CN" sz="2200" dirty="0"/>
              <a:t>EXISTS (SELECT B FROM R WHERE A =10)</a:t>
            </a:r>
          </a:p>
          <a:p>
            <a:pPr lvl="1"/>
            <a:r>
              <a:rPr lang="en-US" altLang="zh-CN" sz="2200" dirty="0"/>
              <a:t>C IN (SELECT B FROM R)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42752"/>
              </p:ext>
            </p:extLst>
          </p:nvPr>
        </p:nvGraphicFramePr>
        <p:xfrm>
          <a:off x="3771900" y="1752600"/>
          <a:ext cx="46482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9347108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671563798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40695836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b="1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400" b="1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185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6616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9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57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3163;#407046;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44967</TotalTime>
  <Words>6826</Words>
  <Application>Microsoft Office PowerPoint</Application>
  <PresentationFormat>宽屏</PresentationFormat>
  <Paragraphs>1313</Paragraphs>
  <Slides>97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11" baseType="lpstr">
      <vt:lpstr>Yu Gothic UI Semibold</vt:lpstr>
      <vt:lpstr>Yu Gothic UI Semilight</vt:lpstr>
      <vt:lpstr>等线</vt:lpstr>
      <vt:lpstr>等线 Light</vt:lpstr>
      <vt:lpstr>楷体</vt:lpstr>
      <vt:lpstr>宋体</vt:lpstr>
      <vt:lpstr>微软雅黑</vt:lpstr>
      <vt:lpstr>Arial</vt:lpstr>
      <vt:lpstr>Calibri</vt:lpstr>
      <vt:lpstr>Courier New</vt:lpstr>
      <vt:lpstr>Symbol</vt:lpstr>
      <vt:lpstr>Times New Roman</vt:lpstr>
      <vt:lpstr>Wingdings</vt:lpstr>
      <vt:lpstr>chtp8_07</vt:lpstr>
      <vt:lpstr>PowerPoint 演示文稿</vt:lpstr>
      <vt:lpstr>大纲</vt:lpstr>
      <vt:lpstr>数据查询的一般形式</vt:lpstr>
      <vt:lpstr>数据查询</vt:lpstr>
      <vt:lpstr>openGauss之数据查询SQL</vt:lpstr>
      <vt:lpstr>单表查询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单表查询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单表查询</vt:lpstr>
      <vt:lpstr>PowerPoint 演示文稿</vt:lpstr>
      <vt:lpstr>单表查询</vt:lpstr>
      <vt:lpstr>PowerPoint 演示文稿</vt:lpstr>
      <vt:lpstr>PowerPoint 演示文稿</vt:lpstr>
      <vt:lpstr>PowerPoint 演示文稿</vt:lpstr>
      <vt:lpstr>单表查询</vt:lpstr>
      <vt:lpstr>PowerPoint 演示文稿</vt:lpstr>
      <vt:lpstr>PowerPoint 演示文稿</vt:lpstr>
      <vt:lpstr>PowerPoint 演示文稿</vt:lpstr>
      <vt:lpstr>数据查询</vt:lpstr>
      <vt:lpstr>连接查询</vt:lpstr>
      <vt:lpstr>连接查询</vt:lpstr>
      <vt:lpstr>1.等值与非等值连接查询</vt:lpstr>
      <vt:lpstr>连接操作的执行过程</vt:lpstr>
      <vt:lpstr>PowerPoint 演示文稿</vt:lpstr>
      <vt:lpstr>PowerPoint 演示文稿</vt:lpstr>
      <vt:lpstr>自然连接</vt:lpstr>
      <vt:lpstr>PowerPoint 演示文稿</vt:lpstr>
      <vt:lpstr>连接查询</vt:lpstr>
      <vt:lpstr>2.自身连接</vt:lpstr>
      <vt:lpstr>PowerPoint 演示文稿</vt:lpstr>
      <vt:lpstr>连接查询</vt:lpstr>
      <vt:lpstr>3.外连接</vt:lpstr>
      <vt:lpstr>PowerPoint 演示文稿</vt:lpstr>
      <vt:lpstr>PowerPoint 演示文稿</vt:lpstr>
      <vt:lpstr>连接查询</vt:lpstr>
      <vt:lpstr>4.多表连接</vt:lpstr>
      <vt:lpstr>openGauss连接示例</vt:lpstr>
      <vt:lpstr>数据查询</vt:lpstr>
      <vt:lpstr>嵌套查询</vt:lpstr>
      <vt:lpstr>PowerPoint 演示文稿</vt:lpstr>
      <vt:lpstr>子查询的求解算法</vt:lpstr>
      <vt:lpstr>嵌套查询</vt:lpstr>
      <vt:lpstr>PowerPoint 演示文稿</vt:lpstr>
      <vt:lpstr>PowerPoint 演示文稿</vt:lpstr>
      <vt:lpstr>嵌套查询</vt:lpstr>
      <vt:lpstr>PowerPoint 演示文稿</vt:lpstr>
      <vt:lpstr>PowerPoint 演示文稿</vt:lpstr>
      <vt:lpstr>课堂练习</vt:lpstr>
      <vt:lpstr>嵌套查询</vt:lpstr>
      <vt:lpstr>PowerPoint 演示文稿</vt:lpstr>
      <vt:lpstr>PowerPoint 演示文稿</vt:lpstr>
      <vt:lpstr>PowerPoint 演示文稿</vt:lpstr>
      <vt:lpstr>PowerPoint 演示文稿</vt:lpstr>
      <vt:lpstr>嵌套查询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数据查询</vt:lpstr>
      <vt:lpstr>集合查询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数据查询</vt:lpstr>
      <vt:lpstr>基于派生表的查询</vt:lpstr>
      <vt:lpstr>PowerPoint 演示文稿</vt:lpstr>
      <vt:lpstr>PowerPoint 演示文稿</vt:lpstr>
      <vt:lpstr>数据查询</vt:lpstr>
      <vt:lpstr>SELECT语句的一般格式</vt:lpstr>
      <vt:lpstr>目标列表达式的可选格式</vt:lpstr>
      <vt:lpstr>聚集函数的一般格式</vt:lpstr>
      <vt:lpstr>WHERE子句的条件表达式的可选格式</vt:lpstr>
      <vt:lpstr>PowerPoint 演示文稿</vt:lpstr>
      <vt:lpstr>课堂练习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michaelwin</cp:lastModifiedBy>
  <cp:revision>2826</cp:revision>
  <dcterms:created xsi:type="dcterms:W3CDTF">2015-04-27T18:37:45Z</dcterms:created>
  <dcterms:modified xsi:type="dcterms:W3CDTF">2022-10-21T05:00:08Z</dcterms:modified>
</cp:coreProperties>
</file>