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58"/>
  </p:notesMasterIdLst>
  <p:sldIdLst>
    <p:sldId id="315" r:id="rId2"/>
    <p:sldId id="257" r:id="rId3"/>
    <p:sldId id="258" r:id="rId4"/>
    <p:sldId id="324" r:id="rId5"/>
    <p:sldId id="327" r:id="rId6"/>
    <p:sldId id="328" r:id="rId7"/>
    <p:sldId id="329" r:id="rId8"/>
    <p:sldId id="314" r:id="rId9"/>
    <p:sldId id="325" r:id="rId10"/>
    <p:sldId id="369" r:id="rId11"/>
    <p:sldId id="330" r:id="rId12"/>
    <p:sldId id="331" r:id="rId13"/>
    <p:sldId id="332" r:id="rId14"/>
    <p:sldId id="333" r:id="rId15"/>
    <p:sldId id="335" r:id="rId16"/>
    <p:sldId id="321" r:id="rId17"/>
    <p:sldId id="320" r:id="rId18"/>
    <p:sldId id="272" r:id="rId19"/>
    <p:sldId id="273" r:id="rId20"/>
    <p:sldId id="336" r:id="rId21"/>
    <p:sldId id="337" r:id="rId22"/>
    <p:sldId id="338" r:id="rId23"/>
    <p:sldId id="334" r:id="rId24"/>
    <p:sldId id="339" r:id="rId25"/>
    <p:sldId id="340" r:id="rId26"/>
    <p:sldId id="281" r:id="rId27"/>
    <p:sldId id="279" r:id="rId28"/>
    <p:sldId id="282" r:id="rId29"/>
    <p:sldId id="342" r:id="rId30"/>
    <p:sldId id="341" r:id="rId31"/>
    <p:sldId id="343" r:id="rId32"/>
    <p:sldId id="345" r:id="rId33"/>
    <p:sldId id="344" r:id="rId34"/>
    <p:sldId id="346" r:id="rId35"/>
    <p:sldId id="348" r:id="rId36"/>
    <p:sldId id="347" r:id="rId37"/>
    <p:sldId id="351" r:id="rId38"/>
    <p:sldId id="354" r:id="rId39"/>
    <p:sldId id="355" r:id="rId40"/>
    <p:sldId id="356" r:id="rId41"/>
    <p:sldId id="357" r:id="rId42"/>
    <p:sldId id="358" r:id="rId43"/>
    <p:sldId id="359" r:id="rId44"/>
    <p:sldId id="322" r:id="rId45"/>
    <p:sldId id="352" r:id="rId46"/>
    <p:sldId id="360" r:id="rId47"/>
    <p:sldId id="361" r:id="rId48"/>
    <p:sldId id="362" r:id="rId49"/>
    <p:sldId id="363" r:id="rId50"/>
    <p:sldId id="364" r:id="rId51"/>
    <p:sldId id="302" r:id="rId52"/>
    <p:sldId id="365" r:id="rId53"/>
    <p:sldId id="366" r:id="rId54"/>
    <p:sldId id="367" r:id="rId55"/>
    <p:sldId id="368" r:id="rId56"/>
    <p:sldId id="316" r:id="rId57"/>
  </p:sldIdLst>
  <p:sldSz cx="12192000" cy="6858000"/>
  <p:notesSz cx="6858000" cy="9144000"/>
  <p:photoAlbum/>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0078"/>
    <a:srgbClr val="000099"/>
    <a:srgbClr val="FF9900"/>
    <a:srgbClr val="990033"/>
    <a:srgbClr val="006699"/>
    <a:srgbClr val="0066CC"/>
    <a:srgbClr val="336699"/>
    <a:srgbClr val="996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464" autoAdjust="0"/>
  </p:normalViewPr>
  <p:slideViewPr>
    <p:cSldViewPr>
      <p:cViewPr>
        <p:scale>
          <a:sx n="66" d="100"/>
          <a:sy n="66" d="100"/>
        </p:scale>
        <p:origin x="1253" y="45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Autofit/>
          </a:bodyPr>
          <a:lstStyle>
            <a:lvl1pPr algn="ctr">
              <a:defRPr sz="4800" b="1">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78">
              <a:alpha val="81961"/>
            </a:srgbClr>
          </a:solidFill>
        </p:spPr>
        <p:txBody>
          <a:bodyPr>
            <a:normAutofit/>
          </a:bodyPr>
          <a:lstStyle>
            <a:lvl1pPr algn="ctr">
              <a:defRPr sz="4200" b="1">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14000"/>
              </a:lnSpc>
              <a:buClr>
                <a:srgbClr val="990033"/>
              </a:buClr>
              <a:buSzPct val="80000"/>
              <a:buFont typeface="Wingdings" panose="05000000000000000000" pitchFamily="2" charset="2"/>
              <a:buChar char="§"/>
              <a:defRPr sz="3000" b="0">
                <a:latin typeface="微软雅黑" panose="020B0503020204020204" pitchFamily="34" charset="-122"/>
                <a:ea typeface="微软雅黑" panose="020B0503020204020204" pitchFamily="34" charset="-122"/>
              </a:defRPr>
            </a:lvl1pPr>
            <a:lvl2pPr marL="893763" indent="-361950">
              <a:lnSpc>
                <a:spcPct val="114000"/>
              </a:lnSpc>
              <a:defRPr sz="2400">
                <a:latin typeface="微软雅黑" panose="020B0503020204020204" pitchFamily="34" charset="-122"/>
                <a:ea typeface="微软雅黑" panose="020B0503020204020204" pitchFamily="34" charset="-122"/>
              </a:defRPr>
            </a:lvl2pPr>
            <a:lvl3pPr marL="1168400" indent="-274638">
              <a:lnSpc>
                <a:spcPct val="114000"/>
              </a:lnSpc>
              <a:defRPr sz="20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5" name="Slide Number Placeholder 5"/>
          <p:cNvSpPr>
            <a:spLocks noGrp="1"/>
          </p:cNvSpPr>
          <p:nvPr>
            <p:ph type="sldNum" sz="quarter" idx="12"/>
          </p:nvPr>
        </p:nvSpPr>
        <p:spPr>
          <a:xfrm>
            <a:off x="9448800" y="6253026"/>
            <a:ext cx="2438400" cy="426813"/>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blog.csdn.net/yangshangwei/article/details/53328605"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hyperlink" Target="https://www.opengauss.org/zh/docs/3.1.0/docs/BriefTutorial/%E7%89%A9%E5%8C%96%E8%A7%86%E5%9B%BE.html" TargetMode="External"/><Relationship Id="rId2" Type="http://schemas.openxmlformats.org/officeDocument/2006/relationships/hyperlink" Target="https://www.opengauss.org/zh/docs/3.1.0/docs/BriefTutorial/%E8%A7%86%E5%9B%BE.html" TargetMode="External"/><Relationship Id="rId1" Type="http://schemas.openxmlformats.org/officeDocument/2006/relationships/slideLayout" Target="../slideLayouts/slideLayout2.xml"/><Relationship Id="rId5" Type="http://schemas.openxmlformats.org/officeDocument/2006/relationships/hyperlink" Target="https://www.modb.pro/db/41233" TargetMode="External"/><Relationship Id="rId4" Type="http://schemas.openxmlformats.org/officeDocument/2006/relationships/hyperlink" Target="https://www.modb.pro/db/208337"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04394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600" b="1" dirty="0">
                <a:solidFill>
                  <a:srgbClr val="000099"/>
                </a:solidFill>
                <a:latin typeface="微软雅黑" panose="020B0503020204020204" pitchFamily="34" charset="-122"/>
                <a:ea typeface="微软雅黑" panose="020B0503020204020204" pitchFamily="34" charset="-122"/>
              </a:rPr>
              <a:t>第</a:t>
            </a:r>
            <a:r>
              <a:rPr lang="en-US" altLang="zh-CN" sz="6600" b="1">
                <a:solidFill>
                  <a:srgbClr val="000099"/>
                </a:solidFill>
                <a:latin typeface="微软雅黑" panose="020B0503020204020204" pitchFamily="34" charset="-122"/>
                <a:ea typeface="微软雅黑" panose="020B0503020204020204" pitchFamily="34" charset="-122"/>
              </a:rPr>
              <a:t>3</a:t>
            </a:r>
            <a:r>
              <a:rPr lang="zh-CN" altLang="en-US" sz="6600" b="1">
                <a:solidFill>
                  <a:srgbClr val="000099"/>
                </a:solidFill>
                <a:latin typeface="微软雅黑" panose="020B0503020204020204" pitchFamily="34" charset="-122"/>
                <a:ea typeface="微软雅黑" panose="020B0503020204020204" pitchFamily="34" charset="-122"/>
              </a:rPr>
              <a:t>章  </a:t>
            </a:r>
            <a:r>
              <a:rPr lang="en-US" altLang="zh-CN" sz="6600" b="1" dirty="0">
                <a:solidFill>
                  <a:srgbClr val="000099"/>
                </a:solidFill>
                <a:latin typeface="微软雅黑" panose="020B0503020204020204" pitchFamily="34" charset="-122"/>
                <a:ea typeface="微软雅黑" panose="020B0503020204020204" pitchFamily="34" charset="-122"/>
              </a:rPr>
              <a:t>SQL</a:t>
            </a:r>
            <a:r>
              <a:rPr lang="zh-CN" altLang="en-US" sz="6600" b="1">
                <a:solidFill>
                  <a:srgbClr val="000099"/>
                </a:solidFill>
                <a:latin typeface="微软雅黑" panose="020B0503020204020204" pitchFamily="34" charset="-122"/>
                <a:ea typeface="微软雅黑" panose="020B0503020204020204" pitchFamily="34" charset="-122"/>
                <a:sym typeface="Symbol" panose="05050102010706020507" pitchFamily="18" charset="2"/>
              </a:rPr>
              <a:t>之</a:t>
            </a:r>
            <a:r>
              <a:rPr lang="zh-CN" altLang="en-US" sz="6600" b="1">
                <a:solidFill>
                  <a:srgbClr val="FF0000"/>
                </a:solidFill>
                <a:latin typeface="微软雅黑" panose="020B0503020204020204" pitchFamily="34" charset="-122"/>
                <a:ea typeface="微软雅黑" panose="020B0503020204020204" pitchFamily="34" charset="-122"/>
                <a:sym typeface="Symbol" panose="05050102010706020507" pitchFamily="18" charset="2"/>
              </a:rPr>
              <a:t>数据更新</a:t>
            </a:r>
            <a:endParaRPr lang="en-US" altLang="zh-CN" sz="6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6379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6B787-D163-4422-9EA6-3F8A7A7C32C9}"/>
              </a:ext>
            </a:extLst>
          </p:cNvPr>
          <p:cNvSpPr>
            <a:spLocks noGrp="1"/>
          </p:cNvSpPr>
          <p:nvPr>
            <p:ph type="title"/>
          </p:nvPr>
        </p:nvSpPr>
        <p:spPr/>
        <p:txBody>
          <a:bodyPr/>
          <a:lstStyle/>
          <a:p>
            <a:r>
              <a:rPr lang="zh-CN" altLang="en-US"/>
              <a:t>修改数据</a:t>
            </a:r>
          </a:p>
        </p:txBody>
      </p:sp>
      <p:sp>
        <p:nvSpPr>
          <p:cNvPr id="3" name="内容占位符 2">
            <a:extLst>
              <a:ext uri="{FF2B5EF4-FFF2-40B4-BE49-F238E27FC236}">
                <a16:creationId xmlns:a16="http://schemas.microsoft.com/office/drawing/2014/main" id="{D439F199-15DB-40AC-906C-2DEFA329F874}"/>
              </a:ext>
            </a:extLst>
          </p:cNvPr>
          <p:cNvSpPr>
            <a:spLocks noGrp="1"/>
          </p:cNvSpPr>
          <p:nvPr>
            <p:ph idx="1"/>
          </p:nvPr>
        </p:nvSpPr>
        <p:spPr/>
        <p:txBody>
          <a:bodyPr/>
          <a:lstStyle/>
          <a:p>
            <a:r>
              <a:rPr lang="zh-CN" altLang="en-US">
                <a:solidFill>
                  <a:srgbClr val="FF0000"/>
                </a:solidFill>
              </a:rPr>
              <a:t>语句格式：</a:t>
            </a:r>
            <a:endParaRPr lang="en-US" altLang="zh-CN">
              <a:solidFill>
                <a:srgbClr val="FF0000"/>
              </a:solidFill>
            </a:endParaRPr>
          </a:p>
          <a:p>
            <a:pPr marL="630238" lvl="1" indent="0">
              <a:buNone/>
            </a:pPr>
            <a:endParaRPr lang="en-US" altLang="zh-CN" sz="1000"/>
          </a:p>
          <a:p>
            <a:pPr marL="630238" lvl="1" indent="-630238" algn="ctr">
              <a:buNone/>
            </a:pPr>
            <a:r>
              <a:rPr lang="en-US" altLang="zh-CN" sz="2200">
                <a:solidFill>
                  <a:srgbClr val="FF0000"/>
                </a:solidFill>
              </a:rPr>
              <a:t>     UPDATE</a:t>
            </a:r>
            <a:r>
              <a:rPr lang="en-US" altLang="zh-CN" sz="2200">
                <a:solidFill>
                  <a:srgbClr val="0000FF"/>
                </a:solidFill>
              </a:rPr>
              <a:t> &lt;</a:t>
            </a:r>
            <a:r>
              <a:rPr lang="zh-CN" altLang="en-US" sz="2200">
                <a:solidFill>
                  <a:srgbClr val="0000FF"/>
                </a:solidFill>
              </a:rPr>
              <a:t>表名</a:t>
            </a:r>
            <a:r>
              <a:rPr lang="en-US" altLang="zh-CN" sz="2200">
                <a:solidFill>
                  <a:srgbClr val="0000FF"/>
                </a:solidFill>
              </a:rPr>
              <a:t>&gt; </a:t>
            </a:r>
            <a:r>
              <a:rPr lang="en-US" altLang="zh-CN" sz="2200">
                <a:solidFill>
                  <a:srgbClr val="FF0000"/>
                </a:solidFill>
              </a:rPr>
              <a:t>SET</a:t>
            </a:r>
            <a:r>
              <a:rPr lang="en-US" altLang="zh-CN" sz="2200">
                <a:solidFill>
                  <a:srgbClr val="0000FF"/>
                </a:solidFill>
              </a:rPr>
              <a:t> &lt;</a:t>
            </a:r>
            <a:r>
              <a:rPr lang="zh-CN" altLang="en-US" sz="2200">
                <a:solidFill>
                  <a:srgbClr val="0000FF"/>
                </a:solidFill>
              </a:rPr>
              <a:t>列名</a:t>
            </a:r>
            <a:r>
              <a:rPr lang="en-US" altLang="zh-CN" sz="2200">
                <a:solidFill>
                  <a:srgbClr val="0000FF"/>
                </a:solidFill>
              </a:rPr>
              <a:t>&gt;=&lt;</a:t>
            </a:r>
            <a:r>
              <a:rPr lang="zh-CN" altLang="en-US" sz="2200">
                <a:solidFill>
                  <a:srgbClr val="0000FF"/>
                </a:solidFill>
              </a:rPr>
              <a:t>表达式</a:t>
            </a:r>
            <a:r>
              <a:rPr lang="en-US" altLang="zh-CN" sz="2200">
                <a:solidFill>
                  <a:srgbClr val="0000FF"/>
                </a:solidFill>
              </a:rPr>
              <a:t>&gt;[,&lt;</a:t>
            </a:r>
            <a:r>
              <a:rPr lang="zh-CN" altLang="en-US" sz="2200">
                <a:solidFill>
                  <a:srgbClr val="0000FF"/>
                </a:solidFill>
              </a:rPr>
              <a:t>列名</a:t>
            </a:r>
            <a:r>
              <a:rPr lang="en-US" altLang="zh-CN" sz="2200">
                <a:solidFill>
                  <a:srgbClr val="0000FF"/>
                </a:solidFill>
              </a:rPr>
              <a:t>&gt;=&lt;</a:t>
            </a:r>
            <a:r>
              <a:rPr lang="zh-CN" altLang="en-US" sz="2200">
                <a:solidFill>
                  <a:srgbClr val="0000FF"/>
                </a:solidFill>
              </a:rPr>
              <a:t>表达式</a:t>
            </a:r>
            <a:r>
              <a:rPr lang="en-US" altLang="zh-CN" sz="2200">
                <a:solidFill>
                  <a:srgbClr val="0000FF"/>
                </a:solidFill>
              </a:rPr>
              <a:t>&gt;]…[WHERE &lt;</a:t>
            </a:r>
            <a:r>
              <a:rPr lang="zh-CN" altLang="en-US" sz="2200">
                <a:solidFill>
                  <a:srgbClr val="0000FF"/>
                </a:solidFill>
              </a:rPr>
              <a:t>条件</a:t>
            </a:r>
            <a:r>
              <a:rPr lang="en-US" altLang="zh-CN" sz="2200">
                <a:solidFill>
                  <a:srgbClr val="0000FF"/>
                </a:solidFill>
              </a:rPr>
              <a:t>&gt;];</a:t>
            </a:r>
          </a:p>
          <a:p>
            <a:pPr lvl="1"/>
            <a:endParaRPr lang="en-US" altLang="zh-CN" sz="800">
              <a:solidFill>
                <a:srgbClr val="FF0000"/>
              </a:solidFill>
            </a:endParaRPr>
          </a:p>
          <a:p>
            <a:pPr lvl="1"/>
            <a:r>
              <a:rPr lang="zh-CN" altLang="en-US">
                <a:solidFill>
                  <a:srgbClr val="FF0000"/>
                </a:solidFill>
              </a:rPr>
              <a:t>功能：</a:t>
            </a:r>
          </a:p>
          <a:p>
            <a:pPr lvl="2"/>
            <a:r>
              <a:rPr lang="zh-CN" altLang="en-US">
                <a:solidFill>
                  <a:srgbClr val="0000FF"/>
                </a:solidFill>
              </a:rPr>
              <a:t>修改指定表中满足</a:t>
            </a:r>
            <a:r>
              <a:rPr lang="en-US" altLang="zh-CN">
                <a:solidFill>
                  <a:srgbClr val="0000FF"/>
                </a:solidFill>
              </a:rPr>
              <a:t>WHERE</a:t>
            </a:r>
            <a:r>
              <a:rPr lang="zh-CN" altLang="en-US">
                <a:solidFill>
                  <a:srgbClr val="0000FF"/>
                </a:solidFill>
              </a:rPr>
              <a:t>子句条件的元组</a:t>
            </a:r>
          </a:p>
          <a:p>
            <a:pPr lvl="2"/>
            <a:r>
              <a:rPr lang="en-US" altLang="zh-CN">
                <a:solidFill>
                  <a:srgbClr val="0000FF"/>
                </a:solidFill>
              </a:rPr>
              <a:t>SET</a:t>
            </a:r>
            <a:r>
              <a:rPr lang="zh-CN" altLang="en-US">
                <a:solidFill>
                  <a:srgbClr val="0000FF"/>
                </a:solidFill>
              </a:rPr>
              <a:t>子句给出</a:t>
            </a:r>
            <a:r>
              <a:rPr lang="en-US" altLang="zh-CN">
                <a:solidFill>
                  <a:srgbClr val="0000FF"/>
                </a:solidFill>
              </a:rPr>
              <a:t>&lt;</a:t>
            </a:r>
            <a:r>
              <a:rPr lang="zh-CN" altLang="en-US">
                <a:solidFill>
                  <a:srgbClr val="0000FF"/>
                </a:solidFill>
              </a:rPr>
              <a:t>表达式</a:t>
            </a:r>
            <a:r>
              <a:rPr lang="en-US" altLang="zh-CN">
                <a:solidFill>
                  <a:srgbClr val="0000FF"/>
                </a:solidFill>
              </a:rPr>
              <a:t>&gt;</a:t>
            </a:r>
            <a:r>
              <a:rPr lang="zh-CN" altLang="en-US">
                <a:solidFill>
                  <a:srgbClr val="0000FF"/>
                </a:solidFill>
              </a:rPr>
              <a:t>的值用于取代相应的属性列</a:t>
            </a:r>
          </a:p>
          <a:p>
            <a:pPr lvl="2"/>
            <a:r>
              <a:rPr lang="zh-CN" altLang="en-US">
                <a:solidFill>
                  <a:srgbClr val="0000FF"/>
                </a:solidFill>
              </a:rPr>
              <a:t>如果省略</a:t>
            </a:r>
            <a:r>
              <a:rPr lang="en-US" altLang="zh-CN">
                <a:solidFill>
                  <a:srgbClr val="0000FF"/>
                </a:solidFill>
              </a:rPr>
              <a:t>WHERE</a:t>
            </a:r>
            <a:r>
              <a:rPr lang="zh-CN" altLang="en-US">
                <a:solidFill>
                  <a:srgbClr val="0000FF"/>
                </a:solidFill>
              </a:rPr>
              <a:t>子句，表示要修改表中的所有元组</a:t>
            </a:r>
          </a:p>
          <a:p>
            <a:pPr lvl="1"/>
            <a:endParaRPr lang="zh-CN" altLang="en-US"/>
          </a:p>
        </p:txBody>
      </p:sp>
      <p:sp>
        <p:nvSpPr>
          <p:cNvPr id="4" name="灯片编号占位符 3">
            <a:extLst>
              <a:ext uri="{FF2B5EF4-FFF2-40B4-BE49-F238E27FC236}">
                <a16:creationId xmlns:a16="http://schemas.microsoft.com/office/drawing/2014/main" id="{E738686F-B3EB-4062-AB45-38882E7B1E63}"/>
              </a:ext>
            </a:extLst>
          </p:cNvPr>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419940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FFD4F-7A71-43FD-8AB9-F853002F681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20B7AE-2BF3-4ACC-BE59-4EFFA8A15160}"/>
              </a:ext>
            </a:extLst>
          </p:cNvPr>
          <p:cNvSpPr>
            <a:spLocks noGrp="1"/>
          </p:cNvSpPr>
          <p:nvPr>
            <p:ph idx="1"/>
          </p:nvPr>
        </p:nvSpPr>
        <p:spPr/>
        <p:txBody>
          <a:bodyPr>
            <a:normAutofit lnSpcReduction="10000"/>
          </a:bodyPr>
          <a:lstStyle/>
          <a:p>
            <a:r>
              <a:rPr lang="zh-CN" altLang="en-US">
                <a:solidFill>
                  <a:srgbClr val="FF0000"/>
                </a:solidFill>
              </a:rPr>
              <a:t>数据修改的三种方式：</a:t>
            </a:r>
            <a:endParaRPr lang="en-US" altLang="zh-CN">
              <a:solidFill>
                <a:srgbClr val="FF0000"/>
              </a:solidFill>
            </a:endParaRPr>
          </a:p>
          <a:p>
            <a:pPr lvl="1"/>
            <a:r>
              <a:rPr lang="zh-CN" altLang="en-US">
                <a:solidFill>
                  <a:srgbClr val="0000CC"/>
                </a:solidFill>
              </a:rPr>
              <a:t>修改某一个元组的值</a:t>
            </a:r>
            <a:endParaRPr lang="en-US" altLang="zh-CN">
              <a:solidFill>
                <a:srgbClr val="0000CC"/>
              </a:solidFill>
            </a:endParaRPr>
          </a:p>
          <a:p>
            <a:pPr marL="893762" lvl="2" indent="0">
              <a:buNone/>
            </a:pPr>
            <a:r>
              <a:rPr lang="en-US" altLang="zh-CN">
                <a:solidFill>
                  <a:srgbClr val="C00000"/>
                </a:solidFill>
              </a:rPr>
              <a:t>[</a:t>
            </a:r>
            <a:r>
              <a:rPr lang="zh-CN" altLang="en-US">
                <a:solidFill>
                  <a:srgbClr val="C00000"/>
                </a:solidFill>
              </a:rPr>
              <a:t>例</a:t>
            </a:r>
            <a:r>
              <a:rPr lang="en-US" altLang="zh-CN">
                <a:solidFill>
                  <a:srgbClr val="C00000"/>
                </a:solidFill>
              </a:rPr>
              <a:t>3.73] </a:t>
            </a:r>
            <a:r>
              <a:rPr lang="zh-CN" altLang="en-US"/>
              <a:t>将学生</a:t>
            </a:r>
            <a:r>
              <a:rPr lang="en-US" altLang="zh-CN"/>
              <a:t>201215121</a:t>
            </a:r>
            <a:r>
              <a:rPr lang="zh-CN" altLang="en-US"/>
              <a:t>的年龄改为</a:t>
            </a:r>
            <a:r>
              <a:rPr lang="en-US" altLang="zh-CN"/>
              <a:t>22</a:t>
            </a:r>
            <a:r>
              <a:rPr lang="zh-CN" altLang="en-US"/>
              <a:t>岁。</a:t>
            </a:r>
            <a:endParaRPr lang="en-US" altLang="zh-CN"/>
          </a:p>
          <a:p>
            <a:pPr marL="893762" lvl="2" indent="0">
              <a:buNone/>
            </a:pPr>
            <a:r>
              <a:rPr lang="en-US" altLang="zh-CN">
                <a:solidFill>
                  <a:srgbClr val="FF0000"/>
                </a:solidFill>
              </a:rPr>
              <a:t>UPDATE  Student  SET  Sage=22  WHERE  Sno='201215121’; </a:t>
            </a:r>
          </a:p>
          <a:p>
            <a:pPr lvl="2"/>
            <a:endParaRPr lang="en-US" altLang="zh-CN" sz="800">
              <a:solidFill>
                <a:srgbClr val="FF0000"/>
              </a:solidFill>
            </a:endParaRPr>
          </a:p>
          <a:p>
            <a:pPr lvl="1"/>
            <a:r>
              <a:rPr lang="zh-CN" altLang="en-US">
                <a:solidFill>
                  <a:srgbClr val="0000CC"/>
                </a:solidFill>
              </a:rPr>
              <a:t>修改多个元组的值</a:t>
            </a:r>
            <a:endParaRPr lang="en-US" altLang="zh-CN">
              <a:solidFill>
                <a:srgbClr val="0000CC"/>
              </a:solidFill>
            </a:endParaRPr>
          </a:p>
          <a:p>
            <a:pPr marL="893762" lvl="2" indent="0">
              <a:buNone/>
            </a:pPr>
            <a:r>
              <a:rPr lang="en-US" altLang="zh-CN">
                <a:solidFill>
                  <a:srgbClr val="C00000"/>
                </a:solidFill>
              </a:rPr>
              <a:t>[</a:t>
            </a:r>
            <a:r>
              <a:rPr lang="zh-CN" altLang="en-US">
                <a:solidFill>
                  <a:srgbClr val="C00000"/>
                </a:solidFill>
              </a:rPr>
              <a:t>例</a:t>
            </a:r>
            <a:r>
              <a:rPr lang="en-US" altLang="zh-CN">
                <a:solidFill>
                  <a:srgbClr val="C00000"/>
                </a:solidFill>
              </a:rPr>
              <a:t>3.74] </a:t>
            </a:r>
            <a:r>
              <a:rPr lang="zh-CN" altLang="en-US"/>
              <a:t>将所有学生的年龄都增加</a:t>
            </a:r>
            <a:r>
              <a:rPr lang="en-US" altLang="zh-CN"/>
              <a:t>1</a:t>
            </a:r>
            <a:r>
              <a:rPr lang="zh-CN" altLang="en-US"/>
              <a:t>岁。</a:t>
            </a:r>
            <a:endParaRPr lang="en-US" altLang="zh-CN"/>
          </a:p>
          <a:p>
            <a:pPr marL="893762" lvl="2" indent="0">
              <a:buNone/>
            </a:pPr>
            <a:r>
              <a:rPr lang="en-US" altLang="zh-CN">
                <a:solidFill>
                  <a:srgbClr val="FF0000"/>
                </a:solidFill>
              </a:rPr>
              <a:t>UPDATE  Student  SET  Sage=Sage +1; </a:t>
            </a:r>
          </a:p>
          <a:p>
            <a:pPr lvl="2"/>
            <a:endParaRPr lang="en-US" altLang="zh-CN" sz="800"/>
          </a:p>
          <a:p>
            <a:pPr lvl="1"/>
            <a:r>
              <a:rPr lang="zh-CN" altLang="en-US">
                <a:solidFill>
                  <a:srgbClr val="0000CC"/>
                </a:solidFill>
              </a:rPr>
              <a:t>带子查询的修改语句</a:t>
            </a:r>
            <a:endParaRPr lang="en-US" altLang="zh-CN">
              <a:solidFill>
                <a:srgbClr val="0000CC"/>
              </a:solidFill>
            </a:endParaRPr>
          </a:p>
          <a:p>
            <a:pPr marL="893762" lvl="2" indent="0">
              <a:buNone/>
            </a:pPr>
            <a:r>
              <a:rPr lang="en-US" altLang="zh-CN">
                <a:solidFill>
                  <a:srgbClr val="C00000"/>
                </a:solidFill>
              </a:rPr>
              <a:t>[</a:t>
            </a:r>
            <a:r>
              <a:rPr lang="zh-CN" altLang="en-US">
                <a:solidFill>
                  <a:srgbClr val="C00000"/>
                </a:solidFill>
              </a:rPr>
              <a:t>例</a:t>
            </a:r>
            <a:r>
              <a:rPr lang="en-US" altLang="zh-CN">
                <a:solidFill>
                  <a:srgbClr val="C00000"/>
                </a:solidFill>
              </a:rPr>
              <a:t>3.75] </a:t>
            </a:r>
            <a:r>
              <a:rPr lang="zh-CN" altLang="en-US"/>
              <a:t>将计算机科学系全体学生的成绩置零。</a:t>
            </a:r>
            <a:endParaRPr lang="en-US" altLang="zh-CN"/>
          </a:p>
          <a:p>
            <a:pPr marL="893762" lvl="2" indent="0">
              <a:buNone/>
            </a:pPr>
            <a:r>
              <a:rPr lang="en-US" altLang="zh-CN">
                <a:solidFill>
                  <a:srgbClr val="FF0000"/>
                </a:solidFill>
              </a:rPr>
              <a:t>UPDATE  SC  SET  Grade=0  WHERE  Sno IN (SELECT  Sno</a:t>
            </a:r>
          </a:p>
          <a:p>
            <a:pPr marL="893762" lvl="2" indent="0">
              <a:buNone/>
            </a:pPr>
            <a:r>
              <a:rPr lang="en-US" altLang="zh-CN">
                <a:solidFill>
                  <a:srgbClr val="FF0000"/>
                </a:solidFill>
              </a:rPr>
              <a:t>                                                                         FROM  Student</a:t>
            </a:r>
          </a:p>
          <a:p>
            <a:pPr marL="893762" lvl="2" indent="0">
              <a:buNone/>
            </a:pPr>
            <a:r>
              <a:rPr lang="en-US" altLang="zh-CN">
                <a:solidFill>
                  <a:srgbClr val="FF0000"/>
                </a:solidFill>
              </a:rPr>
              <a:t>                                                                         WHERE Sdept='CS');</a:t>
            </a:r>
          </a:p>
          <a:p>
            <a:pPr lvl="2"/>
            <a:endParaRPr lang="en-US" altLang="zh-CN">
              <a:solidFill>
                <a:srgbClr val="FF0000"/>
              </a:solidFill>
            </a:endParaRPr>
          </a:p>
          <a:p>
            <a:pPr lvl="1"/>
            <a:endParaRPr lang="en-US" altLang="zh-CN"/>
          </a:p>
          <a:p>
            <a:pPr lvl="1"/>
            <a:endParaRPr lang="zh-CN" altLang="en-US"/>
          </a:p>
        </p:txBody>
      </p:sp>
      <p:sp>
        <p:nvSpPr>
          <p:cNvPr id="4" name="灯片编号占位符 3">
            <a:extLst>
              <a:ext uri="{FF2B5EF4-FFF2-40B4-BE49-F238E27FC236}">
                <a16:creationId xmlns:a16="http://schemas.microsoft.com/office/drawing/2014/main" id="{57C4F191-6004-4368-AA2B-6247C9812A47}"/>
              </a:ext>
            </a:extLst>
          </p:cNvPr>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379260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1AF5-3C56-4737-BB5A-77E63F38AD0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14DD7B6-7B83-4840-A8CB-DCC44E7C186E}"/>
              </a:ext>
            </a:extLst>
          </p:cNvPr>
          <p:cNvSpPr>
            <a:spLocks noGrp="1"/>
          </p:cNvSpPr>
          <p:nvPr>
            <p:ph idx="1"/>
          </p:nvPr>
        </p:nvSpPr>
        <p:spPr/>
        <p:txBody>
          <a:bodyPr/>
          <a:lstStyle/>
          <a:p>
            <a:pPr>
              <a:lnSpc>
                <a:spcPct val="120000"/>
              </a:lnSpc>
            </a:pPr>
            <a:r>
              <a:rPr lang="zh-CN" altLang="en-US"/>
              <a:t>关系数据库管理系统在执行</a:t>
            </a:r>
            <a:r>
              <a:rPr lang="zh-CN" altLang="en-US">
                <a:solidFill>
                  <a:srgbClr val="FF0000"/>
                </a:solidFill>
              </a:rPr>
              <a:t>修改语句</a:t>
            </a:r>
            <a:r>
              <a:rPr lang="zh-CN" altLang="en-US"/>
              <a:t>时会检查</a:t>
            </a:r>
            <a:r>
              <a:rPr lang="zh-CN" altLang="en-US">
                <a:solidFill>
                  <a:srgbClr val="FF0000"/>
                </a:solidFill>
              </a:rPr>
              <a:t>修改操作是否破坏表上已定义的完整性规则</a:t>
            </a:r>
            <a:r>
              <a:rPr lang="zh-CN" altLang="en-US"/>
              <a:t>。</a:t>
            </a:r>
          </a:p>
          <a:p>
            <a:pPr lvl="1">
              <a:lnSpc>
                <a:spcPct val="120000"/>
              </a:lnSpc>
            </a:pPr>
            <a:r>
              <a:rPr lang="zh-CN" altLang="en-US">
                <a:solidFill>
                  <a:srgbClr val="FF0000"/>
                </a:solidFill>
              </a:rPr>
              <a:t>实体完整性</a:t>
            </a:r>
          </a:p>
          <a:p>
            <a:pPr lvl="1">
              <a:lnSpc>
                <a:spcPct val="120000"/>
              </a:lnSpc>
            </a:pPr>
            <a:r>
              <a:rPr lang="zh-CN" altLang="en-US">
                <a:solidFill>
                  <a:srgbClr val="FF0000"/>
                </a:solidFill>
              </a:rPr>
              <a:t>参照完整性</a:t>
            </a:r>
          </a:p>
          <a:p>
            <a:pPr lvl="1">
              <a:lnSpc>
                <a:spcPct val="120000"/>
              </a:lnSpc>
            </a:pPr>
            <a:r>
              <a:rPr lang="zh-CN" altLang="en-US">
                <a:solidFill>
                  <a:srgbClr val="FF0000"/>
                </a:solidFill>
              </a:rPr>
              <a:t>用户定义的完整性</a:t>
            </a:r>
          </a:p>
          <a:p>
            <a:pPr lvl="2">
              <a:lnSpc>
                <a:spcPct val="120000"/>
              </a:lnSpc>
            </a:pPr>
            <a:r>
              <a:rPr lang="en-US" altLang="zh-CN">
                <a:solidFill>
                  <a:srgbClr val="0000CC"/>
                </a:solidFill>
              </a:rPr>
              <a:t>NOT NULL</a:t>
            </a:r>
            <a:r>
              <a:rPr lang="zh-CN" altLang="en-US">
                <a:solidFill>
                  <a:srgbClr val="0000CC"/>
                </a:solidFill>
              </a:rPr>
              <a:t>约束</a:t>
            </a:r>
          </a:p>
          <a:p>
            <a:pPr lvl="2">
              <a:lnSpc>
                <a:spcPct val="120000"/>
              </a:lnSpc>
            </a:pPr>
            <a:r>
              <a:rPr lang="en-US" altLang="zh-CN">
                <a:solidFill>
                  <a:srgbClr val="0000CC"/>
                </a:solidFill>
              </a:rPr>
              <a:t>UNIQUE</a:t>
            </a:r>
            <a:r>
              <a:rPr lang="zh-CN" altLang="en-US">
                <a:solidFill>
                  <a:srgbClr val="0000CC"/>
                </a:solidFill>
              </a:rPr>
              <a:t>约束</a:t>
            </a:r>
          </a:p>
          <a:p>
            <a:pPr lvl="2">
              <a:lnSpc>
                <a:spcPct val="120000"/>
              </a:lnSpc>
            </a:pPr>
            <a:r>
              <a:rPr lang="zh-CN" altLang="en-US">
                <a:solidFill>
                  <a:srgbClr val="0000CC"/>
                </a:solidFill>
              </a:rPr>
              <a:t>值域约束</a:t>
            </a:r>
            <a:endParaRPr lang="zh-CN" altLang="en-US"/>
          </a:p>
        </p:txBody>
      </p:sp>
      <p:sp>
        <p:nvSpPr>
          <p:cNvPr id="4" name="灯片编号占位符 3">
            <a:extLst>
              <a:ext uri="{FF2B5EF4-FFF2-40B4-BE49-F238E27FC236}">
                <a16:creationId xmlns:a16="http://schemas.microsoft.com/office/drawing/2014/main" id="{C4AD2AD7-5289-4B5C-8388-9214AC4E15A5}"/>
              </a:ext>
            </a:extLst>
          </p:cNvPr>
          <p:cNvSpPr>
            <a:spLocks noGrp="1"/>
          </p:cNvSpPr>
          <p:nvPr>
            <p:ph type="sldNum" sz="quarter" idx="12"/>
          </p:nvPr>
        </p:nvSpPr>
        <p:spPr/>
        <p:txBody>
          <a:bodyPr/>
          <a:lstStyle/>
          <a:p>
            <a:fld id="{E63F6D5D-9733-4D44-9C56-AEFEDD5A4BA7}" type="slidenum">
              <a:rPr lang="en-US" smtClean="0"/>
              <a:pPr/>
              <a:t>11</a:t>
            </a:fld>
            <a:endParaRPr lang="en-US" dirty="0"/>
          </a:p>
        </p:txBody>
      </p:sp>
    </p:spTree>
    <p:extLst>
      <p:ext uri="{BB962C8B-B14F-4D97-AF65-F5344CB8AC3E}">
        <p14:creationId xmlns:p14="http://schemas.microsoft.com/office/powerpoint/2010/main" val="121706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数据更新</a:t>
            </a:r>
            <a:endParaRPr lang="zh-CN" altLang="en-US" dirty="0"/>
          </a:p>
        </p:txBody>
      </p:sp>
      <p:sp>
        <p:nvSpPr>
          <p:cNvPr id="3" name="内容占位符 2"/>
          <p:cNvSpPr>
            <a:spLocks noGrp="1"/>
          </p:cNvSpPr>
          <p:nvPr>
            <p:ph idx="1"/>
          </p:nvPr>
        </p:nvSpPr>
        <p:spPr/>
        <p:txBody>
          <a:bodyPr/>
          <a:lstStyle/>
          <a:p>
            <a:pPr>
              <a:lnSpc>
                <a:spcPct val="100000"/>
              </a:lnSpc>
            </a:pPr>
            <a:r>
              <a:rPr lang="zh-CN" altLang="en-US" b="1">
                <a:solidFill>
                  <a:schemeClr val="bg2">
                    <a:lumMod val="90000"/>
                  </a:schemeClr>
                </a:solidFill>
              </a:rPr>
              <a:t>插入数据</a:t>
            </a:r>
            <a:endParaRPr lang="en-US" altLang="zh-CN" b="1">
              <a:solidFill>
                <a:schemeClr val="bg2">
                  <a:lumMod val="90000"/>
                </a:schemeClr>
              </a:solidFill>
            </a:endParaRPr>
          </a:p>
          <a:p>
            <a:pPr>
              <a:lnSpc>
                <a:spcPct val="100000"/>
              </a:lnSpc>
            </a:pPr>
            <a:r>
              <a:rPr lang="zh-CN" altLang="en-US" b="1">
                <a:solidFill>
                  <a:schemeClr val="bg2">
                    <a:lumMod val="90000"/>
                  </a:schemeClr>
                </a:solidFill>
              </a:rPr>
              <a:t>修改数据</a:t>
            </a:r>
            <a:endParaRPr lang="en-US" altLang="zh-CN" b="1" dirty="0">
              <a:solidFill>
                <a:schemeClr val="bg2">
                  <a:lumMod val="90000"/>
                </a:schemeClr>
              </a:solidFill>
            </a:endParaRPr>
          </a:p>
          <a:p>
            <a:pPr>
              <a:lnSpc>
                <a:spcPct val="100000"/>
              </a:lnSpc>
            </a:pPr>
            <a:r>
              <a:rPr lang="zh-CN" altLang="en-US" b="1">
                <a:solidFill>
                  <a:srgbClr val="FF0000"/>
                </a:solidFill>
              </a:rPr>
              <a:t>删除数据</a:t>
            </a:r>
            <a:endParaRPr lang="zh-CN" altLang="en-US" b="1"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3344395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E2CC3-2AA7-48D2-B3D9-F5AA00B3E0BE}"/>
              </a:ext>
            </a:extLst>
          </p:cNvPr>
          <p:cNvSpPr>
            <a:spLocks noGrp="1"/>
          </p:cNvSpPr>
          <p:nvPr>
            <p:ph type="title"/>
          </p:nvPr>
        </p:nvSpPr>
        <p:spPr/>
        <p:txBody>
          <a:bodyPr/>
          <a:lstStyle/>
          <a:p>
            <a:r>
              <a:rPr lang="zh-CN" altLang="en-US"/>
              <a:t>删除数据</a:t>
            </a:r>
          </a:p>
        </p:txBody>
      </p:sp>
      <p:sp>
        <p:nvSpPr>
          <p:cNvPr id="3" name="内容占位符 2">
            <a:extLst>
              <a:ext uri="{FF2B5EF4-FFF2-40B4-BE49-F238E27FC236}">
                <a16:creationId xmlns:a16="http://schemas.microsoft.com/office/drawing/2014/main" id="{59ACF53F-9435-4ACB-A259-C98C07750984}"/>
              </a:ext>
            </a:extLst>
          </p:cNvPr>
          <p:cNvSpPr>
            <a:spLocks noGrp="1"/>
          </p:cNvSpPr>
          <p:nvPr>
            <p:ph idx="1"/>
          </p:nvPr>
        </p:nvSpPr>
        <p:spPr/>
        <p:txBody>
          <a:bodyPr/>
          <a:lstStyle/>
          <a:p>
            <a:r>
              <a:rPr lang="zh-CN" altLang="en-US">
                <a:solidFill>
                  <a:srgbClr val="FF0000"/>
                </a:solidFill>
              </a:rPr>
              <a:t>语句格式：</a:t>
            </a:r>
            <a:endParaRPr lang="en-US" altLang="zh-CN">
              <a:solidFill>
                <a:srgbClr val="FF0000"/>
              </a:solidFill>
            </a:endParaRPr>
          </a:p>
          <a:p>
            <a:pPr marL="630238" lvl="1" indent="0">
              <a:buNone/>
            </a:pPr>
            <a:endParaRPr lang="en-US" altLang="zh-CN" sz="1000"/>
          </a:p>
          <a:p>
            <a:pPr marL="630238" lvl="1" indent="-630238" algn="ctr">
              <a:buNone/>
            </a:pPr>
            <a:r>
              <a:rPr lang="en-US" altLang="zh-CN">
                <a:solidFill>
                  <a:srgbClr val="FF0000"/>
                </a:solidFill>
              </a:rPr>
              <a:t>DELETE</a:t>
            </a:r>
            <a:r>
              <a:rPr lang="en-US" altLang="zh-CN">
                <a:solidFill>
                  <a:srgbClr val="0000FF"/>
                </a:solidFill>
              </a:rPr>
              <a:t>  FROM &lt;</a:t>
            </a:r>
            <a:r>
              <a:rPr lang="zh-CN" altLang="en-US">
                <a:solidFill>
                  <a:srgbClr val="0000FF"/>
                </a:solidFill>
              </a:rPr>
              <a:t>表名</a:t>
            </a:r>
            <a:r>
              <a:rPr lang="en-US" altLang="zh-CN">
                <a:solidFill>
                  <a:srgbClr val="0000FF"/>
                </a:solidFill>
              </a:rPr>
              <a:t>&gt; [WHERE &lt;</a:t>
            </a:r>
            <a:r>
              <a:rPr lang="zh-CN" altLang="en-US">
                <a:solidFill>
                  <a:srgbClr val="0000FF"/>
                </a:solidFill>
              </a:rPr>
              <a:t>条件</a:t>
            </a:r>
            <a:r>
              <a:rPr lang="en-US" altLang="zh-CN">
                <a:solidFill>
                  <a:srgbClr val="0000FF"/>
                </a:solidFill>
              </a:rPr>
              <a:t>&gt;];</a:t>
            </a:r>
          </a:p>
          <a:p>
            <a:pPr marL="630238" lvl="1" indent="0">
              <a:buNone/>
            </a:pPr>
            <a:endParaRPr lang="en-US" altLang="zh-CN" sz="1000"/>
          </a:p>
          <a:p>
            <a:pPr lvl="1"/>
            <a:r>
              <a:rPr lang="zh-CN" altLang="en-US">
                <a:solidFill>
                  <a:srgbClr val="FF0000"/>
                </a:solidFill>
              </a:rPr>
              <a:t>功能：</a:t>
            </a:r>
            <a:endParaRPr lang="en-US" altLang="zh-CN">
              <a:solidFill>
                <a:srgbClr val="FF0000"/>
              </a:solidFill>
            </a:endParaRPr>
          </a:p>
          <a:p>
            <a:pPr lvl="2"/>
            <a:r>
              <a:rPr lang="zh-CN" altLang="en-US"/>
              <a:t>删除指定表中满足</a:t>
            </a:r>
            <a:r>
              <a:rPr lang="en-US" altLang="zh-CN"/>
              <a:t>WHERE</a:t>
            </a:r>
            <a:r>
              <a:rPr lang="zh-CN" altLang="en-US"/>
              <a:t>子句条件的元组。</a:t>
            </a:r>
          </a:p>
          <a:p>
            <a:pPr lvl="2"/>
            <a:endParaRPr lang="en-US" altLang="zh-CN" sz="1000"/>
          </a:p>
          <a:p>
            <a:pPr lvl="1"/>
            <a:r>
              <a:rPr lang="en-US" altLang="zh-CN">
                <a:solidFill>
                  <a:srgbClr val="FF0000"/>
                </a:solidFill>
              </a:rPr>
              <a:t>WHERE</a:t>
            </a:r>
            <a:r>
              <a:rPr lang="zh-CN" altLang="en-US">
                <a:solidFill>
                  <a:srgbClr val="FF0000"/>
                </a:solidFill>
              </a:rPr>
              <a:t>子句</a:t>
            </a:r>
            <a:endParaRPr lang="en-US" altLang="zh-CN">
              <a:solidFill>
                <a:srgbClr val="FF0000"/>
              </a:solidFill>
            </a:endParaRPr>
          </a:p>
          <a:p>
            <a:pPr lvl="2"/>
            <a:r>
              <a:rPr lang="zh-CN" altLang="en-US"/>
              <a:t>指定要删除的元组。</a:t>
            </a:r>
          </a:p>
          <a:p>
            <a:pPr lvl="2"/>
            <a:r>
              <a:rPr lang="zh-CN" altLang="en-US"/>
              <a:t>缺省表示要删除表中的全部元组，表的定义仍在字典中。</a:t>
            </a:r>
            <a:endParaRPr lang="en-US" altLang="zh-CN"/>
          </a:p>
          <a:p>
            <a:endParaRPr lang="zh-CN" altLang="en-US"/>
          </a:p>
        </p:txBody>
      </p:sp>
      <p:sp>
        <p:nvSpPr>
          <p:cNvPr id="4" name="灯片编号占位符 3">
            <a:extLst>
              <a:ext uri="{FF2B5EF4-FFF2-40B4-BE49-F238E27FC236}">
                <a16:creationId xmlns:a16="http://schemas.microsoft.com/office/drawing/2014/main" id="{DE174FBE-D02A-4372-BCE3-EE9289EEF7B4}"/>
              </a:ext>
            </a:extLst>
          </p:cNvPr>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66396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FFD4F-7A71-43FD-8AB9-F853002F681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20B7AE-2BF3-4ACC-BE59-4EFFA8A15160}"/>
              </a:ext>
            </a:extLst>
          </p:cNvPr>
          <p:cNvSpPr>
            <a:spLocks noGrp="1"/>
          </p:cNvSpPr>
          <p:nvPr>
            <p:ph idx="1"/>
          </p:nvPr>
        </p:nvSpPr>
        <p:spPr/>
        <p:txBody>
          <a:bodyPr>
            <a:normAutofit lnSpcReduction="10000"/>
          </a:bodyPr>
          <a:lstStyle/>
          <a:p>
            <a:r>
              <a:rPr lang="zh-CN" altLang="en-US">
                <a:solidFill>
                  <a:srgbClr val="FF0000"/>
                </a:solidFill>
              </a:rPr>
              <a:t>数据删除的三种方式：</a:t>
            </a:r>
            <a:endParaRPr lang="en-US" altLang="zh-CN">
              <a:solidFill>
                <a:srgbClr val="FF0000"/>
              </a:solidFill>
            </a:endParaRPr>
          </a:p>
          <a:p>
            <a:pPr lvl="1"/>
            <a:r>
              <a:rPr lang="zh-CN" altLang="en-US">
                <a:solidFill>
                  <a:srgbClr val="0000CC"/>
                </a:solidFill>
              </a:rPr>
              <a:t>删除某一个元组的值</a:t>
            </a:r>
            <a:endParaRPr lang="en-US" altLang="zh-CN">
              <a:solidFill>
                <a:srgbClr val="0000CC"/>
              </a:solidFill>
            </a:endParaRPr>
          </a:p>
          <a:p>
            <a:pPr marL="893762" lvl="2" indent="0">
              <a:buNone/>
            </a:pPr>
            <a:r>
              <a:rPr lang="en-US" altLang="zh-CN">
                <a:solidFill>
                  <a:srgbClr val="C00000"/>
                </a:solidFill>
              </a:rPr>
              <a:t>[</a:t>
            </a:r>
            <a:r>
              <a:rPr lang="zh-CN" altLang="en-US">
                <a:solidFill>
                  <a:srgbClr val="C00000"/>
                </a:solidFill>
              </a:rPr>
              <a:t>例</a:t>
            </a:r>
            <a:r>
              <a:rPr lang="en-US" altLang="zh-CN">
                <a:solidFill>
                  <a:srgbClr val="C00000"/>
                </a:solidFill>
              </a:rPr>
              <a:t>3.76] </a:t>
            </a:r>
            <a:r>
              <a:rPr lang="zh-CN" altLang="en-US"/>
              <a:t>删除学号为</a:t>
            </a:r>
            <a:r>
              <a:rPr lang="en-US" altLang="zh-CN"/>
              <a:t>201215128</a:t>
            </a:r>
            <a:r>
              <a:rPr lang="zh-CN" altLang="en-US"/>
              <a:t>的学生记录</a:t>
            </a:r>
            <a:endParaRPr lang="en-US" altLang="zh-CN"/>
          </a:p>
          <a:p>
            <a:pPr marL="893762" lvl="2" indent="0">
              <a:buNone/>
            </a:pPr>
            <a:r>
              <a:rPr lang="en-US" altLang="zh-CN">
                <a:solidFill>
                  <a:srgbClr val="FF0000"/>
                </a:solidFill>
              </a:rPr>
              <a:t>             DELETE  FROM Student  WHERE  Sno='201215128’; </a:t>
            </a:r>
          </a:p>
          <a:p>
            <a:pPr lvl="2"/>
            <a:endParaRPr lang="en-US" altLang="zh-CN" sz="800">
              <a:solidFill>
                <a:srgbClr val="FF0000"/>
              </a:solidFill>
            </a:endParaRPr>
          </a:p>
          <a:p>
            <a:pPr lvl="1"/>
            <a:r>
              <a:rPr lang="zh-CN" altLang="en-US">
                <a:solidFill>
                  <a:srgbClr val="0000CC"/>
                </a:solidFill>
              </a:rPr>
              <a:t>删除多个元组的值</a:t>
            </a:r>
            <a:endParaRPr lang="en-US" altLang="zh-CN">
              <a:solidFill>
                <a:srgbClr val="0000CC"/>
              </a:solidFill>
            </a:endParaRPr>
          </a:p>
          <a:p>
            <a:pPr marL="893762" lvl="2" indent="0">
              <a:buNone/>
            </a:pPr>
            <a:r>
              <a:rPr lang="en-US" altLang="zh-CN">
                <a:solidFill>
                  <a:srgbClr val="C00000"/>
                </a:solidFill>
              </a:rPr>
              <a:t>[</a:t>
            </a:r>
            <a:r>
              <a:rPr lang="zh-CN" altLang="en-US">
                <a:solidFill>
                  <a:srgbClr val="C00000"/>
                </a:solidFill>
              </a:rPr>
              <a:t>例</a:t>
            </a:r>
            <a:r>
              <a:rPr lang="en-US" altLang="zh-CN">
                <a:solidFill>
                  <a:srgbClr val="C00000"/>
                </a:solidFill>
              </a:rPr>
              <a:t>3.77] </a:t>
            </a:r>
            <a:r>
              <a:rPr lang="zh-CN" altLang="en-US"/>
              <a:t>删除所有的学生选课记录</a:t>
            </a:r>
            <a:endParaRPr lang="en-US" altLang="zh-CN"/>
          </a:p>
          <a:p>
            <a:pPr marL="893762" lvl="2" indent="0">
              <a:buNone/>
            </a:pPr>
            <a:r>
              <a:rPr lang="en-US" altLang="zh-CN">
                <a:solidFill>
                  <a:srgbClr val="FF0000"/>
                </a:solidFill>
              </a:rPr>
              <a:t>              DELETE FROM SC; </a:t>
            </a:r>
          </a:p>
          <a:p>
            <a:pPr lvl="2"/>
            <a:endParaRPr lang="en-US" altLang="zh-CN" sz="800"/>
          </a:p>
          <a:p>
            <a:pPr lvl="1"/>
            <a:r>
              <a:rPr lang="zh-CN" altLang="en-US">
                <a:solidFill>
                  <a:srgbClr val="0000CC"/>
                </a:solidFill>
              </a:rPr>
              <a:t>带子查询的删除语句</a:t>
            </a:r>
            <a:endParaRPr lang="en-US" altLang="zh-CN">
              <a:solidFill>
                <a:srgbClr val="0000CC"/>
              </a:solidFill>
            </a:endParaRPr>
          </a:p>
          <a:p>
            <a:pPr marL="893762" lvl="2" indent="0">
              <a:buNone/>
            </a:pPr>
            <a:r>
              <a:rPr lang="en-US" altLang="zh-CN">
                <a:solidFill>
                  <a:srgbClr val="C00000"/>
                </a:solidFill>
              </a:rPr>
              <a:t>[</a:t>
            </a:r>
            <a:r>
              <a:rPr lang="zh-CN" altLang="en-US">
                <a:solidFill>
                  <a:srgbClr val="C00000"/>
                </a:solidFill>
              </a:rPr>
              <a:t>例</a:t>
            </a:r>
            <a:r>
              <a:rPr lang="en-US" altLang="zh-CN">
                <a:solidFill>
                  <a:srgbClr val="C00000"/>
                </a:solidFill>
              </a:rPr>
              <a:t>3.78] </a:t>
            </a:r>
            <a:r>
              <a:rPr lang="zh-CN" altLang="en-US"/>
              <a:t>删除计算机科学系所有学生的选课记录</a:t>
            </a:r>
            <a:endParaRPr lang="en-US" altLang="zh-CN"/>
          </a:p>
          <a:p>
            <a:pPr marL="893762" lvl="2" indent="0">
              <a:buNone/>
            </a:pPr>
            <a:r>
              <a:rPr lang="en-US" altLang="zh-CN">
                <a:solidFill>
                  <a:srgbClr val="FF0000"/>
                </a:solidFill>
              </a:rPr>
              <a:t>             DELETE  FROM SC  WHERE  Sno IN (SELECT  Sno</a:t>
            </a:r>
          </a:p>
          <a:p>
            <a:pPr marL="893762" lvl="2" indent="0">
              <a:buNone/>
            </a:pPr>
            <a:r>
              <a:rPr lang="en-US" altLang="zh-CN">
                <a:solidFill>
                  <a:srgbClr val="FF0000"/>
                </a:solidFill>
              </a:rPr>
              <a:t>                                                                       FROM   Student</a:t>
            </a:r>
          </a:p>
          <a:p>
            <a:pPr marL="893762" lvl="2" indent="0">
              <a:buNone/>
            </a:pPr>
            <a:r>
              <a:rPr lang="en-US" altLang="zh-CN">
                <a:solidFill>
                  <a:srgbClr val="FF0000"/>
                </a:solidFill>
              </a:rPr>
              <a:t>                                                                      WHERE Sdept='CS');</a:t>
            </a:r>
          </a:p>
          <a:p>
            <a:pPr lvl="2"/>
            <a:endParaRPr lang="en-US" altLang="zh-CN">
              <a:solidFill>
                <a:srgbClr val="FF0000"/>
              </a:solidFill>
            </a:endParaRPr>
          </a:p>
          <a:p>
            <a:pPr lvl="1"/>
            <a:endParaRPr lang="en-US" altLang="zh-CN"/>
          </a:p>
          <a:p>
            <a:pPr lvl="1"/>
            <a:endParaRPr lang="zh-CN" altLang="en-US"/>
          </a:p>
        </p:txBody>
      </p:sp>
      <p:sp>
        <p:nvSpPr>
          <p:cNvPr id="4" name="灯片编号占位符 3">
            <a:extLst>
              <a:ext uri="{FF2B5EF4-FFF2-40B4-BE49-F238E27FC236}">
                <a16:creationId xmlns:a16="http://schemas.microsoft.com/office/drawing/2014/main" id="{57C4F191-6004-4368-AA2B-6247C9812A47}"/>
              </a:ext>
            </a:extLst>
          </p:cNvPr>
          <p:cNvSpPr>
            <a:spLocks noGrp="1"/>
          </p:cNvSpPr>
          <p:nvPr>
            <p:ph type="sldNum" sz="quarter" idx="12"/>
          </p:nvPr>
        </p:nvSpPr>
        <p:spPr/>
        <p:txBody>
          <a:bodyPr/>
          <a:lstStyle/>
          <a:p>
            <a:fld id="{E63F6D5D-9733-4D44-9C56-AEFEDD5A4BA7}" type="slidenum">
              <a:rPr lang="en-US" smtClean="0"/>
              <a:pPr/>
              <a:t>14</a:t>
            </a:fld>
            <a:endParaRPr lang="en-US" dirty="0"/>
          </a:p>
        </p:txBody>
      </p:sp>
    </p:spTree>
    <p:extLst>
      <p:ext uri="{BB962C8B-B14F-4D97-AF65-F5344CB8AC3E}">
        <p14:creationId xmlns:p14="http://schemas.microsoft.com/office/powerpoint/2010/main" val="1763780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5581A-F948-4408-9E88-D7F4137423DA}"/>
              </a:ext>
            </a:extLst>
          </p:cNvPr>
          <p:cNvSpPr>
            <a:spLocks noGrp="1"/>
          </p:cNvSpPr>
          <p:nvPr>
            <p:ph type="title"/>
          </p:nvPr>
        </p:nvSpPr>
        <p:spPr/>
        <p:txBody>
          <a:bodyPr/>
          <a:lstStyle/>
          <a:p>
            <a:r>
              <a:rPr lang="en-US" altLang="zh-CN"/>
              <a:t>openGauss</a:t>
            </a:r>
            <a:r>
              <a:rPr lang="zh-CN" altLang="en-US"/>
              <a:t>之</a:t>
            </a:r>
            <a:r>
              <a:rPr lang="en-US" altLang="zh-CN"/>
              <a:t>TRUNCATE</a:t>
            </a:r>
            <a:r>
              <a:rPr lang="zh-CN" altLang="en-US"/>
              <a:t>命令</a:t>
            </a:r>
          </a:p>
        </p:txBody>
      </p:sp>
      <p:sp>
        <p:nvSpPr>
          <p:cNvPr id="3" name="内容占位符 2">
            <a:extLst>
              <a:ext uri="{FF2B5EF4-FFF2-40B4-BE49-F238E27FC236}">
                <a16:creationId xmlns:a16="http://schemas.microsoft.com/office/drawing/2014/main" id="{FC102998-9E99-4096-ADF6-CF017B3D14CA}"/>
              </a:ext>
            </a:extLst>
          </p:cNvPr>
          <p:cNvSpPr>
            <a:spLocks noGrp="1"/>
          </p:cNvSpPr>
          <p:nvPr>
            <p:ph idx="1"/>
          </p:nvPr>
        </p:nvSpPr>
        <p:spPr/>
        <p:txBody>
          <a:bodyPr/>
          <a:lstStyle/>
          <a:p>
            <a:r>
              <a:rPr lang="zh-CN" altLang="en-US">
                <a:solidFill>
                  <a:srgbClr val="FF0000"/>
                </a:solidFill>
              </a:rPr>
              <a:t>语法格式：</a:t>
            </a:r>
            <a:endParaRPr lang="en-US" altLang="zh-CN">
              <a:solidFill>
                <a:srgbClr val="FF0000"/>
              </a:solidFill>
            </a:endParaRPr>
          </a:p>
          <a:p>
            <a:pPr marL="0" indent="0" algn="ctr">
              <a:buNone/>
            </a:pPr>
            <a:r>
              <a:rPr lang="en-US" altLang="zh-CN" sz="2800">
                <a:solidFill>
                  <a:srgbClr val="FF0000"/>
                </a:solidFill>
              </a:rPr>
              <a:t>TRUNCATE TABLE table_name;</a:t>
            </a:r>
          </a:p>
          <a:p>
            <a:pPr marL="0" indent="0" algn="ctr">
              <a:buNone/>
            </a:pPr>
            <a:endParaRPr lang="en-US" altLang="zh-CN" sz="800">
              <a:solidFill>
                <a:srgbClr val="FF0000"/>
              </a:solidFill>
            </a:endParaRPr>
          </a:p>
          <a:p>
            <a:pPr lvl="1"/>
            <a:r>
              <a:rPr lang="zh-CN" altLang="en-US">
                <a:solidFill>
                  <a:srgbClr val="FF0000"/>
                </a:solidFill>
              </a:rPr>
              <a:t>功能</a:t>
            </a:r>
            <a:r>
              <a:rPr lang="zh-CN" altLang="en-US"/>
              <a:t>：</a:t>
            </a:r>
            <a:r>
              <a:rPr lang="zh-CN" altLang="en-US" sz="2200"/>
              <a:t>清理表数据， </a:t>
            </a:r>
            <a:r>
              <a:rPr lang="en-US" altLang="zh-CN" sz="2200"/>
              <a:t>TRUNCATE</a:t>
            </a:r>
            <a:r>
              <a:rPr lang="zh-CN" altLang="en-US" sz="2200"/>
              <a:t>快速地从表中删除所有行</a:t>
            </a:r>
            <a:endParaRPr lang="en-US" altLang="zh-CN" sz="2200"/>
          </a:p>
        </p:txBody>
      </p:sp>
      <p:sp>
        <p:nvSpPr>
          <p:cNvPr id="4" name="灯片编号占位符 3">
            <a:extLst>
              <a:ext uri="{FF2B5EF4-FFF2-40B4-BE49-F238E27FC236}">
                <a16:creationId xmlns:a16="http://schemas.microsoft.com/office/drawing/2014/main" id="{66B05366-FF03-408C-B2E0-0811525B185B}"/>
              </a:ext>
            </a:extLst>
          </p:cNvPr>
          <p:cNvSpPr>
            <a:spLocks noGrp="1"/>
          </p:cNvSpPr>
          <p:nvPr>
            <p:ph type="sldNum" sz="quarter" idx="12"/>
          </p:nvPr>
        </p:nvSpPr>
        <p:spPr/>
        <p:txBody>
          <a:bodyPr/>
          <a:lstStyle/>
          <a:p>
            <a:fld id="{E63F6D5D-9733-4D44-9C56-AEFEDD5A4BA7}" type="slidenum">
              <a:rPr lang="en-US" smtClean="0"/>
              <a:pPr/>
              <a:t>15</a:t>
            </a:fld>
            <a:endParaRPr lang="en-US" dirty="0"/>
          </a:p>
        </p:txBody>
      </p:sp>
      <p:graphicFrame>
        <p:nvGraphicFramePr>
          <p:cNvPr id="5" name="表格 4">
            <a:extLst>
              <a:ext uri="{FF2B5EF4-FFF2-40B4-BE49-F238E27FC236}">
                <a16:creationId xmlns:a16="http://schemas.microsoft.com/office/drawing/2014/main" id="{E580644C-C0F7-4667-805F-BBECDDCB8626}"/>
              </a:ext>
            </a:extLst>
          </p:cNvPr>
          <p:cNvGraphicFramePr>
            <a:graphicFrameLocks noGrp="1"/>
          </p:cNvGraphicFramePr>
          <p:nvPr>
            <p:extLst>
              <p:ext uri="{D42A27DB-BD31-4B8C-83A1-F6EECF244321}">
                <p14:modId xmlns:p14="http://schemas.microsoft.com/office/powerpoint/2010/main" val="3814500171"/>
              </p:ext>
            </p:extLst>
          </p:nvPr>
        </p:nvGraphicFramePr>
        <p:xfrm>
          <a:off x="960120" y="3400455"/>
          <a:ext cx="10210800" cy="1981200"/>
        </p:xfrm>
        <a:graphic>
          <a:graphicData uri="http://schemas.openxmlformats.org/drawingml/2006/table">
            <a:tbl>
              <a:tblPr firstRow="1" bandRow="1">
                <a:tableStyleId>{5940675A-B579-460E-94D1-54222C63F5DA}</a:tableStyleId>
              </a:tblPr>
              <a:tblGrid>
                <a:gridCol w="3403600">
                  <a:extLst>
                    <a:ext uri="{9D8B030D-6E8A-4147-A177-3AD203B41FA5}">
                      <a16:colId xmlns:a16="http://schemas.microsoft.com/office/drawing/2014/main" val="3178739216"/>
                    </a:ext>
                  </a:extLst>
                </a:gridCol>
                <a:gridCol w="2235200">
                  <a:extLst>
                    <a:ext uri="{9D8B030D-6E8A-4147-A177-3AD203B41FA5}">
                      <a16:colId xmlns:a16="http://schemas.microsoft.com/office/drawing/2014/main" val="1380949953"/>
                    </a:ext>
                  </a:extLst>
                </a:gridCol>
                <a:gridCol w="4572000">
                  <a:extLst>
                    <a:ext uri="{9D8B030D-6E8A-4147-A177-3AD203B41FA5}">
                      <a16:colId xmlns:a16="http://schemas.microsoft.com/office/drawing/2014/main" val="2499435205"/>
                    </a:ext>
                  </a:extLst>
                </a:gridCol>
              </a:tblGrid>
              <a:tr h="37084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altLang="zh-CN" sz="2800" kern="1200">
                          <a:solidFill>
                            <a:srgbClr val="C00000"/>
                          </a:solidFill>
                          <a:latin typeface="微软雅黑" panose="020B0503020204020204" pitchFamily="34" charset="-122"/>
                          <a:ea typeface="微软雅黑" panose="020B0503020204020204" pitchFamily="34" charset="-122"/>
                          <a:cs typeface="+mn-cs"/>
                        </a:rPr>
                        <a:t>DELETE</a:t>
                      </a:r>
                      <a:endParaRPr lang="zh-CN" altLang="en-US" sz="2800" kern="1200">
                        <a:solidFill>
                          <a:srgbClr val="C00000"/>
                        </a:solidFill>
                        <a:latin typeface="微软雅黑" panose="020B0503020204020204" pitchFamily="34" charset="-122"/>
                        <a:ea typeface="微软雅黑" panose="020B0503020204020204" pitchFamily="34" charset="-122"/>
                        <a:cs typeface="+mn-cs"/>
                      </a:endParaRPr>
                    </a:p>
                  </a:txBody>
                  <a:tcPr>
                    <a:solidFill>
                      <a:schemeClr val="bg2">
                        <a:lumMod val="90000"/>
                      </a:schemeClr>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altLang="zh-CN" sz="2800" kern="1200">
                          <a:solidFill>
                            <a:srgbClr val="C00000"/>
                          </a:solidFill>
                          <a:latin typeface="微软雅黑" panose="020B0503020204020204" pitchFamily="34" charset="-122"/>
                          <a:ea typeface="微软雅黑" panose="020B0503020204020204" pitchFamily="34" charset="-122"/>
                          <a:cs typeface="+mn-cs"/>
                        </a:rPr>
                        <a:t>DROP</a:t>
                      </a:r>
                      <a:endParaRPr lang="zh-CN" altLang="en-US" sz="2800" kern="1200">
                        <a:solidFill>
                          <a:srgbClr val="C00000"/>
                        </a:solidFill>
                        <a:latin typeface="微软雅黑" panose="020B0503020204020204" pitchFamily="34" charset="-122"/>
                        <a:ea typeface="微软雅黑" panose="020B0503020204020204" pitchFamily="34" charset="-122"/>
                        <a:cs typeface="+mn-cs"/>
                      </a:endParaRPr>
                    </a:p>
                  </a:txBody>
                  <a:tcPr>
                    <a:solidFill>
                      <a:schemeClr val="bg2">
                        <a:lumMod val="90000"/>
                      </a:schemeClr>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altLang="zh-CN" sz="2800">
                          <a:solidFill>
                            <a:srgbClr val="C00000"/>
                          </a:solidFill>
                          <a:latin typeface="微软雅黑" panose="020B0503020204020204" pitchFamily="34" charset="-122"/>
                          <a:ea typeface="微软雅黑" panose="020B0503020204020204" pitchFamily="34" charset="-122"/>
                        </a:rPr>
                        <a:t>TRUNCATE</a:t>
                      </a:r>
                      <a:endParaRPr lang="zh-CN" altLang="en-US" sz="2800">
                        <a:solidFill>
                          <a:srgbClr val="C00000"/>
                        </a:solidFill>
                        <a:latin typeface="微软雅黑" panose="020B0503020204020204" pitchFamily="34" charset="-122"/>
                        <a:ea typeface="微软雅黑" panose="020B0503020204020204" pitchFamily="34" charset="-122"/>
                      </a:endParaRPr>
                    </a:p>
                  </a:txBody>
                  <a:tcPr>
                    <a:solidFill>
                      <a:schemeClr val="bg2">
                        <a:lumMod val="90000"/>
                      </a:schemeClr>
                    </a:solidFill>
                  </a:tcPr>
                </a:tc>
                <a:extLst>
                  <a:ext uri="{0D108BD9-81ED-4DB2-BD59-A6C34878D82A}">
                    <a16:rowId xmlns:a16="http://schemas.microsoft.com/office/drawing/2014/main" val="2572665517"/>
                  </a:ext>
                </a:extLst>
              </a:tr>
              <a:tr h="370840">
                <a:tc>
                  <a:txBody>
                    <a:bodyPr/>
                    <a:lstStyle/>
                    <a:p>
                      <a:pPr marL="171450" indent="-1714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删除表中满足条件的所有行</a:t>
                      </a:r>
                      <a:endParaRPr lang="en-US" altLang="zh-CN" sz="180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逐行删除，每删除一行将在事务日志登记删除记录</a:t>
                      </a:r>
                      <a:endParaRPr lang="en-US" altLang="zh-CN" sz="180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删除内容，不删除定义，不释放空间</a:t>
                      </a:r>
                    </a:p>
                  </a:txBody>
                  <a:tcPr/>
                </a:tc>
                <a:tc>
                  <a:txBody>
                    <a:bodyPr/>
                    <a:lstStyle/>
                    <a:p>
                      <a:pPr marL="171450" indent="-1714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删除内容和定义，释放空间</a:t>
                      </a:r>
                    </a:p>
                  </a:txBody>
                  <a:tcPr/>
                </a:tc>
                <a:tc>
                  <a:txBody>
                    <a:bodyPr/>
                    <a:lstStyle/>
                    <a:p>
                      <a:pPr marL="171450" indent="-1714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效果同</a:t>
                      </a:r>
                      <a:r>
                        <a:rPr lang="en-US" altLang="zh-CN" sz="1800">
                          <a:latin typeface="微软雅黑" panose="020B0503020204020204" pitchFamily="34" charset="-122"/>
                          <a:ea typeface="微软雅黑" panose="020B0503020204020204" pitchFamily="34" charset="-122"/>
                        </a:rPr>
                        <a:t>DELETE FROM table_name;</a:t>
                      </a:r>
                    </a:p>
                    <a:p>
                      <a:pPr marL="171450" indent="-1714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不扫描表，按数据页删除，因而删除速度快，使用系统资源和事务日志少</a:t>
                      </a:r>
                      <a:endParaRPr lang="en-US" altLang="zh-CN" sz="180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删除内容，不删除定义，释放空间</a:t>
                      </a:r>
                    </a:p>
                  </a:txBody>
                  <a:tcPr/>
                </a:tc>
                <a:extLst>
                  <a:ext uri="{0D108BD9-81ED-4DB2-BD59-A6C34878D82A}">
                    <a16:rowId xmlns:a16="http://schemas.microsoft.com/office/drawing/2014/main" val="329522875"/>
                  </a:ext>
                </a:extLst>
              </a:tr>
            </a:tbl>
          </a:graphicData>
        </a:graphic>
      </p:graphicFrame>
      <p:sp>
        <p:nvSpPr>
          <p:cNvPr id="6" name="文本框 5">
            <a:extLst>
              <a:ext uri="{FF2B5EF4-FFF2-40B4-BE49-F238E27FC236}">
                <a16:creationId xmlns:a16="http://schemas.microsoft.com/office/drawing/2014/main" id="{262DDC5A-FF80-41D9-A91E-FF0B4BB0F5DA}"/>
              </a:ext>
            </a:extLst>
          </p:cNvPr>
          <p:cNvSpPr txBox="1"/>
          <p:nvPr/>
        </p:nvSpPr>
        <p:spPr>
          <a:xfrm>
            <a:off x="2750820" y="2918470"/>
            <a:ext cx="6629400" cy="461665"/>
          </a:xfrm>
          <a:prstGeom prst="rect">
            <a:avLst/>
          </a:prstGeom>
          <a:noFill/>
        </p:spPr>
        <p:txBody>
          <a:bodyPr wrap="square" rtlCol="0">
            <a:spAutoFit/>
          </a:bodyPr>
          <a:lstStyle/>
          <a:p>
            <a:pPr algn="ctr"/>
            <a:r>
              <a:rPr lang="en-US" altLang="zh-CN" sz="2400">
                <a:solidFill>
                  <a:srgbClr val="0000FF"/>
                </a:solidFill>
                <a:latin typeface="微软雅黑" panose="020B0503020204020204" pitchFamily="34" charset="-122"/>
                <a:ea typeface="微软雅黑" panose="020B0503020204020204" pitchFamily="34" charset="-122"/>
              </a:rPr>
              <a:t>DELETE</a:t>
            </a:r>
            <a:r>
              <a:rPr lang="zh-CN" altLang="en-US" sz="2400">
                <a:solidFill>
                  <a:srgbClr val="0000FF"/>
                </a:solidFill>
                <a:latin typeface="微软雅黑" panose="020B0503020204020204" pitchFamily="34" charset="-122"/>
                <a:ea typeface="微软雅黑" panose="020B0503020204020204" pitchFamily="34" charset="-122"/>
              </a:rPr>
              <a:t>、</a:t>
            </a:r>
            <a:r>
              <a:rPr lang="en-US" altLang="zh-CN" sz="2400">
                <a:solidFill>
                  <a:srgbClr val="0000FF"/>
                </a:solidFill>
                <a:latin typeface="微软雅黑" panose="020B0503020204020204" pitchFamily="34" charset="-122"/>
                <a:ea typeface="微软雅黑" panose="020B0503020204020204" pitchFamily="34" charset="-122"/>
              </a:rPr>
              <a:t>DROP</a:t>
            </a:r>
            <a:r>
              <a:rPr lang="zh-CN" altLang="en-US" sz="2400">
                <a:solidFill>
                  <a:srgbClr val="0000FF"/>
                </a:solidFill>
                <a:latin typeface="微软雅黑" panose="020B0503020204020204" pitchFamily="34" charset="-122"/>
                <a:ea typeface="微软雅黑" panose="020B0503020204020204" pitchFamily="34" charset="-122"/>
              </a:rPr>
              <a:t>和</a:t>
            </a:r>
            <a:r>
              <a:rPr lang="en-US" altLang="zh-CN" sz="2400">
                <a:solidFill>
                  <a:srgbClr val="0000FF"/>
                </a:solidFill>
                <a:latin typeface="微软雅黑" panose="020B0503020204020204" pitchFamily="34" charset="-122"/>
                <a:ea typeface="微软雅黑" panose="020B0503020204020204" pitchFamily="34" charset="-122"/>
              </a:rPr>
              <a:t>TRUNCATE</a:t>
            </a:r>
            <a:r>
              <a:rPr lang="zh-CN" altLang="en-US" sz="2400">
                <a:solidFill>
                  <a:srgbClr val="0000FF"/>
                </a:solidFill>
                <a:latin typeface="微软雅黑" panose="020B0503020204020204" pitchFamily="34" charset="-122"/>
                <a:ea typeface="微软雅黑" panose="020B0503020204020204" pitchFamily="34" charset="-122"/>
              </a:rPr>
              <a:t>三者比较</a:t>
            </a:r>
          </a:p>
        </p:txBody>
      </p:sp>
      <p:sp>
        <p:nvSpPr>
          <p:cNvPr id="7" name="矩形 6">
            <a:extLst>
              <a:ext uri="{FF2B5EF4-FFF2-40B4-BE49-F238E27FC236}">
                <a16:creationId xmlns:a16="http://schemas.microsoft.com/office/drawing/2014/main" id="{2C18E106-37A3-49AE-B7F7-14DAE89ADB4D}"/>
              </a:ext>
            </a:extLst>
          </p:cNvPr>
          <p:cNvSpPr/>
          <p:nvPr/>
        </p:nvSpPr>
        <p:spPr>
          <a:xfrm>
            <a:off x="1143000" y="5581710"/>
            <a:ext cx="9067800" cy="523220"/>
          </a:xfrm>
          <a:prstGeom prst="rect">
            <a:avLst/>
          </a:prstGeom>
        </p:spPr>
        <p:txBody>
          <a:bodyPr wrap="square">
            <a:spAutoFit/>
          </a:bodyPr>
          <a:lstStyle/>
          <a:p>
            <a:r>
              <a:rPr lang="en-US" altLang="zh-CN" sz="2800">
                <a:solidFill>
                  <a:srgbClr val="FF0000"/>
                </a:solidFill>
                <a:latin typeface="微软雅黑" panose="020B0503020204020204" pitchFamily="34" charset="-122"/>
                <a:ea typeface="微软雅黑" panose="020B0503020204020204" pitchFamily="34" charset="-122"/>
              </a:rPr>
              <a:t>[</a:t>
            </a:r>
            <a:r>
              <a:rPr lang="zh-CN" altLang="en-US" sz="2800">
                <a:solidFill>
                  <a:srgbClr val="FF0000"/>
                </a:solidFill>
                <a:latin typeface="微软雅黑" panose="020B0503020204020204" pitchFamily="34" charset="-122"/>
                <a:ea typeface="微软雅黑" panose="020B0503020204020204" pitchFamily="34" charset="-122"/>
              </a:rPr>
              <a:t>例</a:t>
            </a:r>
            <a:r>
              <a:rPr lang="en-US" altLang="zh-CN" sz="2800">
                <a:solidFill>
                  <a:srgbClr val="FF0000"/>
                </a:solidFill>
                <a:latin typeface="微软雅黑" panose="020B0503020204020204" pitchFamily="34" charset="-122"/>
                <a:ea typeface="微软雅黑" panose="020B0503020204020204" pitchFamily="34" charset="-122"/>
              </a:rPr>
              <a:t>3.77]</a:t>
            </a:r>
            <a:r>
              <a:rPr lang="zh-CN" altLang="en-US" sz="2800">
                <a:latin typeface="微软雅黑" panose="020B0503020204020204" pitchFamily="34" charset="-122"/>
                <a:ea typeface="微软雅黑" panose="020B0503020204020204" pitchFamily="34" charset="-122"/>
              </a:rPr>
              <a:t>可用</a:t>
            </a:r>
            <a:r>
              <a:rPr lang="en-US" altLang="zh-CN" sz="2800">
                <a:latin typeface="微软雅黑" panose="020B0503020204020204" pitchFamily="34" charset="-122"/>
                <a:ea typeface="微软雅黑" panose="020B0503020204020204" pitchFamily="34" charset="-122"/>
              </a:rPr>
              <a:t>TRUNCATE</a:t>
            </a:r>
            <a:r>
              <a:rPr lang="zh-CN" altLang="en-US" sz="2800">
                <a:latin typeface="微软雅黑" panose="020B0503020204020204" pitchFamily="34" charset="-122"/>
                <a:ea typeface="微软雅黑" panose="020B0503020204020204" pitchFamily="34" charset="-122"/>
              </a:rPr>
              <a:t>改写：</a:t>
            </a:r>
            <a:r>
              <a:rPr lang="en-US" altLang="zh-CN" sz="2800">
                <a:solidFill>
                  <a:srgbClr val="FF0000"/>
                </a:solidFill>
                <a:latin typeface="微软雅黑" panose="020B0503020204020204" pitchFamily="34" charset="-122"/>
                <a:ea typeface="微软雅黑" panose="020B0503020204020204" pitchFamily="34" charset="-122"/>
              </a:rPr>
              <a:t>TRUNCATE TABLE SC; </a:t>
            </a:r>
            <a:endParaRPr lang="zh-CN" altLang="en-US" sz="28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3345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A1C47-19B0-47A8-93EF-8B9AA9914224}"/>
              </a:ext>
            </a:extLst>
          </p:cNvPr>
          <p:cNvSpPr>
            <a:spLocks noGrp="1"/>
          </p:cNvSpPr>
          <p:nvPr>
            <p:ph type="title"/>
          </p:nvPr>
        </p:nvSpPr>
        <p:spPr/>
        <p:txBody>
          <a:bodyPr/>
          <a:lstStyle/>
          <a:p>
            <a:r>
              <a:rPr lang="zh-CN" altLang="en-US"/>
              <a:t>数据更新小结</a:t>
            </a:r>
          </a:p>
        </p:txBody>
      </p:sp>
      <p:sp>
        <p:nvSpPr>
          <p:cNvPr id="3" name="内容占位符 2">
            <a:extLst>
              <a:ext uri="{FF2B5EF4-FFF2-40B4-BE49-F238E27FC236}">
                <a16:creationId xmlns:a16="http://schemas.microsoft.com/office/drawing/2014/main" id="{F12B8CA1-A301-422A-87A9-799473C8C388}"/>
              </a:ext>
            </a:extLst>
          </p:cNvPr>
          <p:cNvSpPr>
            <a:spLocks noGrp="1"/>
          </p:cNvSpPr>
          <p:nvPr>
            <p:ph idx="1"/>
          </p:nvPr>
        </p:nvSpPr>
        <p:spPr>
          <a:xfrm>
            <a:off x="595085" y="1066800"/>
            <a:ext cx="11139715" cy="5469226"/>
          </a:xfrm>
        </p:spPr>
        <p:txBody>
          <a:bodyPr>
            <a:noAutofit/>
          </a:bodyPr>
          <a:lstStyle/>
          <a:p>
            <a:pPr>
              <a:lnSpc>
                <a:spcPct val="120000"/>
              </a:lnSpc>
            </a:pPr>
            <a:r>
              <a:rPr lang="zh-CN" altLang="en-US" sz="2600"/>
              <a:t>数据更新包括数据的插入、修改和删除</a:t>
            </a:r>
            <a:endParaRPr lang="en-US" altLang="zh-CN" sz="800"/>
          </a:p>
          <a:p>
            <a:pPr lvl="1">
              <a:lnSpc>
                <a:spcPct val="120000"/>
              </a:lnSpc>
            </a:pPr>
            <a:r>
              <a:rPr lang="zh-CN" altLang="en-US" sz="2200"/>
              <a:t>三种操作都</a:t>
            </a:r>
            <a:r>
              <a:rPr lang="zh-CN" altLang="en-US" sz="2200">
                <a:solidFill>
                  <a:srgbClr val="FF0000"/>
                </a:solidFill>
              </a:rPr>
              <a:t>只能在单表上</a:t>
            </a:r>
            <a:r>
              <a:rPr lang="zh-CN" altLang="en-US" sz="2200"/>
              <a:t>操作</a:t>
            </a:r>
            <a:endParaRPr lang="en-US" altLang="zh-CN" sz="2200"/>
          </a:p>
          <a:p>
            <a:pPr lvl="1">
              <a:lnSpc>
                <a:spcPct val="120000"/>
              </a:lnSpc>
            </a:pPr>
            <a:r>
              <a:rPr lang="zh-CN" altLang="en-US" sz="2200"/>
              <a:t>语法格式上易与多表查询混淆</a:t>
            </a:r>
            <a:endParaRPr lang="en-US" altLang="zh-CN" sz="2200"/>
          </a:p>
          <a:p>
            <a:pPr lvl="2">
              <a:lnSpc>
                <a:spcPct val="120000"/>
              </a:lnSpc>
            </a:pPr>
            <a:endParaRPr lang="en-US" altLang="zh-CN" sz="400"/>
          </a:p>
          <a:p>
            <a:pPr>
              <a:lnSpc>
                <a:spcPct val="120000"/>
              </a:lnSpc>
            </a:pPr>
            <a:r>
              <a:rPr lang="zh-CN" altLang="en-US" sz="2600"/>
              <a:t>当</a:t>
            </a:r>
            <a:r>
              <a:rPr lang="zh-CN" altLang="en-US" sz="2600">
                <a:solidFill>
                  <a:srgbClr val="FF0000"/>
                </a:solidFill>
              </a:rPr>
              <a:t>修改或删除</a:t>
            </a:r>
            <a:r>
              <a:rPr lang="zh-CN" altLang="en-US" sz="2600"/>
              <a:t>操作涉及多张表时，只能通过</a:t>
            </a:r>
            <a:r>
              <a:rPr lang="zh-CN" altLang="en-US" sz="2600">
                <a:solidFill>
                  <a:srgbClr val="FF0000"/>
                </a:solidFill>
              </a:rPr>
              <a:t>子查询完成</a:t>
            </a:r>
            <a:endParaRPr lang="en-US" altLang="zh-CN" sz="2600"/>
          </a:p>
          <a:p>
            <a:pPr>
              <a:lnSpc>
                <a:spcPct val="120000"/>
              </a:lnSpc>
            </a:pPr>
            <a:endParaRPr lang="en-US" altLang="zh-CN" sz="800"/>
          </a:p>
          <a:p>
            <a:pPr>
              <a:lnSpc>
                <a:spcPct val="120000"/>
              </a:lnSpc>
            </a:pPr>
            <a:r>
              <a:rPr lang="zh-CN" altLang="en-US" sz="2600"/>
              <a:t>一些</a:t>
            </a:r>
            <a:r>
              <a:rPr lang="en-US" altLang="zh-CN" sz="2600"/>
              <a:t>RDBMS</a:t>
            </a:r>
            <a:r>
              <a:rPr lang="zh-CN" altLang="en-US" sz="2600"/>
              <a:t>产品，如</a:t>
            </a:r>
            <a:r>
              <a:rPr lang="en-US" altLang="zh-CN" sz="2600"/>
              <a:t>openGauss</a:t>
            </a:r>
            <a:r>
              <a:rPr lang="zh-CN" altLang="en-US" sz="2600"/>
              <a:t>、</a:t>
            </a:r>
            <a:r>
              <a:rPr lang="en-US" altLang="zh-CN" sz="2600"/>
              <a:t>MySQL</a:t>
            </a:r>
            <a:r>
              <a:rPr lang="zh-CN" altLang="en-US" sz="2600"/>
              <a:t>支持</a:t>
            </a:r>
            <a:r>
              <a:rPr lang="zh-CN" altLang="en-US" sz="2600">
                <a:solidFill>
                  <a:srgbClr val="FF0000"/>
                </a:solidFill>
              </a:rPr>
              <a:t>一条</a:t>
            </a:r>
            <a:r>
              <a:rPr lang="en-US" altLang="zh-CN" sz="2600">
                <a:solidFill>
                  <a:srgbClr val="FF0000"/>
                </a:solidFill>
              </a:rPr>
              <a:t>insert</a:t>
            </a:r>
            <a:r>
              <a:rPr lang="zh-CN" altLang="en-US" sz="2600">
                <a:solidFill>
                  <a:srgbClr val="FF0000"/>
                </a:solidFill>
              </a:rPr>
              <a:t>语句实现插入多条记录</a:t>
            </a:r>
            <a:r>
              <a:rPr lang="zh-CN" altLang="en-US" sz="2600"/>
              <a:t>，而不需要分别执行多条</a:t>
            </a:r>
            <a:r>
              <a:rPr lang="en-US" altLang="zh-CN" sz="2600"/>
              <a:t>insert</a:t>
            </a:r>
            <a:r>
              <a:rPr lang="zh-CN" altLang="en-US" sz="2600"/>
              <a:t>语句</a:t>
            </a:r>
            <a:endParaRPr lang="en-US" altLang="zh-CN" sz="2600"/>
          </a:p>
          <a:p>
            <a:pPr>
              <a:lnSpc>
                <a:spcPct val="120000"/>
              </a:lnSpc>
            </a:pPr>
            <a:endParaRPr lang="en-US" altLang="zh-CN" sz="800"/>
          </a:p>
          <a:p>
            <a:pPr>
              <a:lnSpc>
                <a:spcPct val="120000"/>
              </a:lnSpc>
            </a:pPr>
            <a:r>
              <a:rPr lang="en-US" altLang="zh-CN" sz="2600"/>
              <a:t>openGauss</a:t>
            </a:r>
            <a:r>
              <a:rPr lang="zh-CN" altLang="en-US" sz="2600"/>
              <a:t>的</a:t>
            </a:r>
            <a:r>
              <a:rPr lang="en-US" altLang="zh-CN" sz="2600"/>
              <a:t>truncate</a:t>
            </a:r>
            <a:r>
              <a:rPr lang="zh-CN" altLang="en-US" sz="2600"/>
              <a:t>删除命令效率比</a:t>
            </a:r>
            <a:r>
              <a:rPr lang="en-US" altLang="zh-CN" sz="2600"/>
              <a:t>delete</a:t>
            </a:r>
            <a:r>
              <a:rPr lang="zh-CN" altLang="en-US" sz="2600"/>
              <a:t>更高，因其需要的事务日志资源更少</a:t>
            </a:r>
          </a:p>
        </p:txBody>
      </p:sp>
      <p:sp>
        <p:nvSpPr>
          <p:cNvPr id="4" name="灯片编号占位符 3">
            <a:extLst>
              <a:ext uri="{FF2B5EF4-FFF2-40B4-BE49-F238E27FC236}">
                <a16:creationId xmlns:a16="http://schemas.microsoft.com/office/drawing/2014/main" id="{A1411985-C607-45CD-94E2-C1E846C00646}"/>
              </a:ext>
            </a:extLst>
          </p:cNvPr>
          <p:cNvSpPr>
            <a:spLocks noGrp="1"/>
          </p:cNvSpPr>
          <p:nvPr>
            <p:ph type="sldNum" sz="quarter" idx="12"/>
          </p:nvPr>
        </p:nvSpPr>
        <p:spPr/>
        <p:txBody>
          <a:bodyPr/>
          <a:lstStyle/>
          <a:p>
            <a:fld id="{E63F6D5D-9733-4D44-9C56-AEFEDD5A4BA7}" type="slidenum">
              <a:rPr lang="en-US" smtClean="0"/>
              <a:pPr/>
              <a:t>16</a:t>
            </a:fld>
            <a:endParaRPr lang="en-US" dirty="0"/>
          </a:p>
        </p:txBody>
      </p:sp>
    </p:spTree>
    <p:extLst>
      <p:ext uri="{BB962C8B-B14F-4D97-AF65-F5344CB8AC3E}">
        <p14:creationId xmlns:p14="http://schemas.microsoft.com/office/powerpoint/2010/main" val="123809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en-US" altLang="zh-CN" b="1" dirty="0">
                <a:solidFill>
                  <a:schemeClr val="bg2">
                    <a:lumMod val="90000"/>
                  </a:schemeClr>
                </a:solidFill>
              </a:rPr>
              <a:t>SQL</a:t>
            </a:r>
            <a:r>
              <a:rPr lang="zh-CN" altLang="en-US" b="1" dirty="0">
                <a:solidFill>
                  <a:schemeClr val="bg2">
                    <a:lumMod val="90000"/>
                  </a:schemeClr>
                </a:solidFill>
              </a:rPr>
              <a:t>概述</a:t>
            </a:r>
          </a:p>
          <a:p>
            <a:pPr>
              <a:lnSpc>
                <a:spcPct val="100000"/>
              </a:lnSpc>
            </a:pPr>
            <a:r>
              <a:rPr lang="zh-CN" altLang="en-US" b="1" dirty="0">
                <a:solidFill>
                  <a:schemeClr val="bg2">
                    <a:lumMod val="90000"/>
                  </a:schemeClr>
                </a:solidFill>
              </a:rPr>
              <a:t>学生</a:t>
            </a:r>
            <a:r>
              <a:rPr lang="en-US" altLang="zh-CN" b="1" dirty="0">
                <a:solidFill>
                  <a:schemeClr val="bg2">
                    <a:lumMod val="90000"/>
                  </a:schemeClr>
                </a:solidFill>
              </a:rPr>
              <a:t>-</a:t>
            </a:r>
            <a:r>
              <a:rPr lang="zh-CN" altLang="en-US" b="1" dirty="0">
                <a:solidFill>
                  <a:schemeClr val="bg2">
                    <a:lumMod val="90000"/>
                  </a:schemeClr>
                </a:solidFill>
              </a:rPr>
              <a:t>课程数据库</a:t>
            </a:r>
          </a:p>
          <a:p>
            <a:pPr>
              <a:lnSpc>
                <a:spcPct val="100000"/>
              </a:lnSpc>
            </a:pPr>
            <a:r>
              <a:rPr lang="zh-CN" altLang="en-US" b="1" dirty="0">
                <a:solidFill>
                  <a:schemeClr val="bg2">
                    <a:lumMod val="90000"/>
                  </a:schemeClr>
                </a:solidFill>
              </a:rPr>
              <a:t>数据定义</a:t>
            </a:r>
          </a:p>
          <a:p>
            <a:pPr>
              <a:lnSpc>
                <a:spcPct val="100000"/>
              </a:lnSpc>
            </a:pPr>
            <a:r>
              <a:rPr lang="zh-CN" altLang="en-US" b="1" dirty="0">
                <a:solidFill>
                  <a:schemeClr val="bg2">
                    <a:lumMod val="90000"/>
                  </a:schemeClr>
                </a:solidFill>
              </a:rPr>
              <a:t>数据查询</a:t>
            </a:r>
          </a:p>
          <a:p>
            <a:pPr>
              <a:lnSpc>
                <a:spcPct val="100000"/>
              </a:lnSpc>
            </a:pPr>
            <a:r>
              <a:rPr lang="zh-CN" altLang="en-US" b="1" dirty="0">
                <a:solidFill>
                  <a:schemeClr val="bg2">
                    <a:lumMod val="90000"/>
                  </a:schemeClr>
                </a:solidFill>
              </a:rPr>
              <a:t>数据更新</a:t>
            </a:r>
          </a:p>
          <a:p>
            <a:pPr>
              <a:lnSpc>
                <a:spcPct val="100000"/>
              </a:lnSpc>
            </a:pPr>
            <a:r>
              <a:rPr lang="zh-CN" altLang="en-US" b="1" dirty="0">
                <a:solidFill>
                  <a:srgbClr val="FF0000"/>
                </a:solidFill>
              </a:rPr>
              <a:t>空值的处理</a:t>
            </a:r>
          </a:p>
          <a:p>
            <a:pPr>
              <a:lnSpc>
                <a:spcPct val="100000"/>
              </a:lnSpc>
            </a:pPr>
            <a:r>
              <a:rPr lang="zh-CN" altLang="en-US" b="1" dirty="0">
                <a:solidFill>
                  <a:schemeClr val="bg2">
                    <a:lumMod val="90000"/>
                  </a:schemeClr>
                </a:solidFill>
              </a:rPr>
              <a:t>视图</a:t>
            </a:r>
          </a:p>
          <a:p>
            <a:pPr>
              <a:lnSpc>
                <a:spcPct val="100000"/>
              </a:lnSpc>
            </a:pPr>
            <a:r>
              <a:rPr lang="zh-CN" altLang="en-US" b="1" dirty="0">
                <a:solidFill>
                  <a:schemeClr val="bg2">
                    <a:lumMod val="90000"/>
                  </a:schemeClr>
                </a:solidFill>
              </a:rPr>
              <a:t>本章小结</a:t>
            </a:r>
            <a:endParaRPr lang="zh-CN" altLang="en-US" sz="2800" b="1" dirty="0">
              <a:solidFill>
                <a:schemeClr val="bg2">
                  <a:lumMod val="90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Tree>
    <p:extLst>
      <p:ext uri="{BB962C8B-B14F-4D97-AF65-F5344CB8AC3E}">
        <p14:creationId xmlns:p14="http://schemas.microsoft.com/office/powerpoint/2010/main" val="27109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空值的</a:t>
            </a:r>
            <a:r>
              <a:rPr lang="zh-CN" altLang="en-US" dirty="0"/>
              <a:t>处理</a:t>
            </a:r>
          </a:p>
        </p:txBody>
      </p:sp>
      <p:sp>
        <p:nvSpPr>
          <p:cNvPr id="3" name="内容占位符 2"/>
          <p:cNvSpPr>
            <a:spLocks noGrp="1"/>
          </p:cNvSpPr>
          <p:nvPr>
            <p:ph idx="1"/>
          </p:nvPr>
        </p:nvSpPr>
        <p:spPr/>
        <p:txBody>
          <a:bodyPr/>
          <a:lstStyle/>
          <a:p>
            <a:r>
              <a:rPr lang="zh-CN" altLang="en-US">
                <a:solidFill>
                  <a:srgbClr val="FF0000"/>
                </a:solidFill>
              </a:rPr>
              <a:t>空值</a:t>
            </a:r>
            <a:r>
              <a:rPr lang="en-US" altLang="zh-CN">
                <a:solidFill>
                  <a:srgbClr val="FF0000"/>
                </a:solidFill>
              </a:rPr>
              <a:t>(Null)</a:t>
            </a:r>
            <a:r>
              <a:rPr lang="zh-CN" altLang="en-US"/>
              <a:t>就是</a:t>
            </a:r>
            <a:r>
              <a:rPr lang="en-US" altLang="zh-CN">
                <a:latin typeface="Verdana" panose="020B0604030504040204" pitchFamily="34" charset="0"/>
                <a:ea typeface="Verdana" panose="020B0604030504040204" pitchFamily="34" charset="0"/>
                <a:cs typeface="Times New Roman" panose="02020603050405020304" pitchFamily="18" charset="0"/>
              </a:rPr>
              <a:t>”</a:t>
            </a:r>
            <a:r>
              <a:rPr lang="zh-CN" altLang="en-US">
                <a:solidFill>
                  <a:srgbClr val="C00000"/>
                </a:solidFill>
              </a:rPr>
              <a:t>不知道</a:t>
            </a:r>
            <a:r>
              <a:rPr lang="en-US" altLang="zh-CN">
                <a:latin typeface="Verdana" panose="020B0604030504040204" pitchFamily="34" charset="0"/>
                <a:ea typeface="Verdana" panose="020B0604030504040204" pitchFamily="34" charset="0"/>
                <a:cs typeface="Times New Roman" panose="02020603050405020304" pitchFamily="18" charset="0"/>
              </a:rPr>
              <a:t>”</a:t>
            </a:r>
            <a:r>
              <a:rPr lang="zh-CN" altLang="en-US"/>
              <a:t>或</a:t>
            </a:r>
            <a:r>
              <a:rPr lang="en-US" altLang="zh-CN">
                <a:latin typeface="Verdana" panose="020B0604030504040204" pitchFamily="34" charset="0"/>
                <a:ea typeface="Verdana" panose="020B0604030504040204" pitchFamily="34" charset="0"/>
                <a:cs typeface="Times New Roman" panose="02020603050405020304" pitchFamily="18" charset="0"/>
              </a:rPr>
              <a:t>”</a:t>
            </a:r>
            <a:r>
              <a:rPr lang="zh-CN" altLang="en-US">
                <a:solidFill>
                  <a:srgbClr val="C00000"/>
                </a:solidFill>
              </a:rPr>
              <a:t>不存在</a:t>
            </a:r>
            <a:r>
              <a:rPr lang="en-US" altLang="zh-CN">
                <a:latin typeface="Verdana" panose="020B0604030504040204" pitchFamily="34" charset="0"/>
                <a:ea typeface="Verdana" panose="020B0604030504040204" pitchFamily="34" charset="0"/>
                <a:cs typeface="Times New Roman" panose="02020603050405020304" pitchFamily="18" charset="0"/>
              </a:rPr>
              <a:t>”</a:t>
            </a:r>
            <a:r>
              <a:rPr lang="zh-CN" altLang="en-US"/>
              <a:t>或</a:t>
            </a:r>
            <a:r>
              <a:rPr lang="en-US" altLang="zh-CN">
                <a:latin typeface="Verdana" panose="020B0604030504040204" pitchFamily="34" charset="0"/>
                <a:ea typeface="Verdana" panose="020B0604030504040204" pitchFamily="34" charset="0"/>
                <a:cs typeface="Times New Roman" panose="02020603050405020304" pitchFamily="18" charset="0"/>
              </a:rPr>
              <a:t>”</a:t>
            </a:r>
            <a:r>
              <a:rPr lang="zh-CN" altLang="en-US">
                <a:solidFill>
                  <a:srgbClr val="C00000"/>
                </a:solidFill>
              </a:rPr>
              <a:t>无意义</a:t>
            </a:r>
            <a:r>
              <a:rPr lang="en-US" altLang="zh-CN">
                <a:latin typeface="Verdana" panose="020B0604030504040204" pitchFamily="34" charset="0"/>
                <a:ea typeface="Verdana" panose="020B0604030504040204" pitchFamily="34" charset="0"/>
                <a:cs typeface="Times New Roman" panose="02020603050405020304" pitchFamily="18" charset="0"/>
              </a:rPr>
              <a:t>”</a:t>
            </a:r>
            <a:r>
              <a:rPr lang="zh-CN" altLang="en-US"/>
              <a:t>的</a:t>
            </a:r>
            <a:r>
              <a:rPr lang="zh-CN" altLang="en-US" dirty="0"/>
              <a:t>值。</a:t>
            </a:r>
            <a:endParaRPr lang="en-US" altLang="zh-CN" dirty="0"/>
          </a:p>
          <a:p>
            <a:endParaRPr lang="en-US" altLang="zh-CN" sz="1000"/>
          </a:p>
          <a:p>
            <a:r>
              <a:rPr lang="zh-CN" altLang="en-US"/>
              <a:t>一般</a:t>
            </a:r>
            <a:r>
              <a:rPr lang="zh-CN" altLang="en-US" dirty="0"/>
              <a:t>有以下几种情况：</a:t>
            </a:r>
            <a:endParaRPr lang="en-US" altLang="zh-CN" dirty="0"/>
          </a:p>
          <a:p>
            <a:pPr lvl="1"/>
            <a:r>
              <a:rPr lang="zh-CN" altLang="en-US" dirty="0"/>
              <a:t>该属性应该有一个值，但目前不知道它的具体值</a:t>
            </a:r>
            <a:endParaRPr lang="en-US" altLang="zh-CN" dirty="0"/>
          </a:p>
          <a:p>
            <a:pPr lvl="1"/>
            <a:r>
              <a:rPr lang="zh-CN" altLang="en-US" dirty="0"/>
              <a:t>该属性不应该有值</a:t>
            </a:r>
            <a:endParaRPr lang="en-US" altLang="zh-CN" dirty="0"/>
          </a:p>
          <a:p>
            <a:pPr lvl="1"/>
            <a:r>
              <a:rPr lang="zh-CN" altLang="en-US" dirty="0"/>
              <a:t>由于某种原因不便于填写</a:t>
            </a:r>
          </a:p>
          <a:p>
            <a:endParaRPr lang="en-US" altLang="zh-CN" sz="1000">
              <a:solidFill>
                <a:srgbClr val="FF0000"/>
              </a:solidFill>
            </a:endParaRPr>
          </a:p>
          <a:p>
            <a:r>
              <a:rPr lang="zh-CN" altLang="en-US">
                <a:solidFill>
                  <a:srgbClr val="FF0000"/>
                </a:solidFill>
              </a:rPr>
              <a:t>空值</a:t>
            </a:r>
            <a:r>
              <a:rPr lang="zh-CN" altLang="en-US" dirty="0"/>
              <a:t>是一个很特殊的值，含有</a:t>
            </a:r>
            <a:r>
              <a:rPr lang="zh-CN" altLang="en-US" dirty="0">
                <a:solidFill>
                  <a:srgbClr val="FF0000"/>
                </a:solidFill>
              </a:rPr>
              <a:t>不确定性</a:t>
            </a:r>
            <a:r>
              <a:rPr lang="zh-CN" altLang="en-US" dirty="0"/>
              <a:t>。对关系运算带来特殊的问题，需要做</a:t>
            </a:r>
            <a:r>
              <a:rPr lang="zh-CN" altLang="en-US" dirty="0">
                <a:solidFill>
                  <a:srgbClr val="FF0000"/>
                </a:solidFill>
              </a:rPr>
              <a:t>特殊的处理</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65273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en-US" altLang="zh-CN" sz="3000" b="1" dirty="0">
                <a:solidFill>
                  <a:schemeClr val="bg2">
                    <a:lumMod val="90000"/>
                  </a:schemeClr>
                </a:solidFill>
              </a:rPr>
              <a:t>SQL</a:t>
            </a:r>
            <a:r>
              <a:rPr lang="zh-CN" altLang="en-US" sz="3000" b="1" dirty="0">
                <a:solidFill>
                  <a:schemeClr val="bg2">
                    <a:lumMod val="90000"/>
                  </a:schemeClr>
                </a:solidFill>
              </a:rPr>
              <a:t>概述</a:t>
            </a:r>
          </a:p>
          <a:p>
            <a:pPr>
              <a:lnSpc>
                <a:spcPct val="100000"/>
              </a:lnSpc>
            </a:pPr>
            <a:r>
              <a:rPr lang="zh-CN" altLang="en-US" sz="3000" b="1" dirty="0">
                <a:solidFill>
                  <a:schemeClr val="bg2">
                    <a:lumMod val="90000"/>
                  </a:schemeClr>
                </a:solidFill>
              </a:rPr>
              <a:t>学生</a:t>
            </a:r>
            <a:r>
              <a:rPr lang="en-US" altLang="zh-CN" sz="3000" b="1" dirty="0">
                <a:solidFill>
                  <a:schemeClr val="bg2">
                    <a:lumMod val="90000"/>
                  </a:schemeClr>
                </a:solidFill>
              </a:rPr>
              <a:t>-</a:t>
            </a:r>
            <a:r>
              <a:rPr lang="zh-CN" altLang="en-US" sz="3000" b="1" dirty="0">
                <a:solidFill>
                  <a:schemeClr val="bg2">
                    <a:lumMod val="90000"/>
                  </a:schemeClr>
                </a:solidFill>
              </a:rPr>
              <a:t>课程数据库</a:t>
            </a:r>
          </a:p>
          <a:p>
            <a:pPr>
              <a:lnSpc>
                <a:spcPct val="100000"/>
              </a:lnSpc>
            </a:pPr>
            <a:r>
              <a:rPr lang="zh-CN" altLang="en-US" sz="3000" b="1" dirty="0">
                <a:solidFill>
                  <a:schemeClr val="bg2">
                    <a:lumMod val="90000"/>
                  </a:schemeClr>
                </a:solidFill>
              </a:rPr>
              <a:t>数据定义</a:t>
            </a:r>
          </a:p>
          <a:p>
            <a:pPr>
              <a:lnSpc>
                <a:spcPct val="100000"/>
              </a:lnSpc>
            </a:pPr>
            <a:r>
              <a:rPr lang="zh-CN" altLang="en-US" sz="3000" b="1" dirty="0">
                <a:solidFill>
                  <a:schemeClr val="bg2">
                    <a:lumMod val="90000"/>
                  </a:schemeClr>
                </a:solidFill>
              </a:rPr>
              <a:t>数据查询</a:t>
            </a:r>
          </a:p>
          <a:p>
            <a:pPr>
              <a:lnSpc>
                <a:spcPct val="100000"/>
              </a:lnSpc>
            </a:pPr>
            <a:r>
              <a:rPr lang="zh-CN" altLang="en-US" sz="3000" b="1" dirty="0">
                <a:solidFill>
                  <a:srgbClr val="FF0000"/>
                </a:solidFill>
              </a:rPr>
              <a:t>数据更新</a:t>
            </a:r>
          </a:p>
          <a:p>
            <a:pPr>
              <a:lnSpc>
                <a:spcPct val="100000"/>
              </a:lnSpc>
            </a:pPr>
            <a:r>
              <a:rPr lang="zh-CN" altLang="en-US" sz="3000" b="1" dirty="0">
                <a:solidFill>
                  <a:schemeClr val="bg2">
                    <a:lumMod val="90000"/>
                  </a:schemeClr>
                </a:solidFill>
              </a:rPr>
              <a:t>空值的处理</a:t>
            </a:r>
          </a:p>
          <a:p>
            <a:pPr>
              <a:lnSpc>
                <a:spcPct val="100000"/>
              </a:lnSpc>
            </a:pPr>
            <a:r>
              <a:rPr lang="zh-CN" altLang="en-US" sz="3000" b="1" dirty="0">
                <a:solidFill>
                  <a:schemeClr val="bg2">
                    <a:lumMod val="90000"/>
                  </a:schemeClr>
                </a:solidFill>
              </a:rPr>
              <a:t>视图</a:t>
            </a:r>
          </a:p>
          <a:p>
            <a:pPr>
              <a:lnSpc>
                <a:spcPct val="100000"/>
              </a:lnSpc>
            </a:pPr>
            <a:r>
              <a:rPr lang="zh-CN" altLang="en-US" sz="3000"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57755-1685-4CAB-A7D2-6BFEE8E901D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3C5D5FE-F747-4BBC-BD49-F4F1629A7E11}"/>
              </a:ext>
            </a:extLst>
          </p:cNvPr>
          <p:cNvSpPr>
            <a:spLocks noGrp="1"/>
          </p:cNvSpPr>
          <p:nvPr>
            <p:ph idx="1"/>
          </p:nvPr>
        </p:nvSpPr>
        <p:spPr>
          <a:xfrm>
            <a:off x="381000" y="1066800"/>
            <a:ext cx="11429999" cy="5469226"/>
          </a:xfrm>
        </p:spPr>
        <p:txBody>
          <a:bodyPr>
            <a:normAutofit/>
          </a:bodyPr>
          <a:lstStyle/>
          <a:p>
            <a:pPr marL="0" indent="0">
              <a:buNone/>
            </a:pPr>
            <a:r>
              <a:rPr lang="en-US" altLang="zh-CN" sz="2400">
                <a:solidFill>
                  <a:srgbClr val="C00000"/>
                </a:solidFill>
              </a:rPr>
              <a:t>[</a:t>
            </a:r>
            <a:r>
              <a:rPr lang="zh-CN" altLang="en-US" sz="2400">
                <a:solidFill>
                  <a:srgbClr val="C00000"/>
                </a:solidFill>
              </a:rPr>
              <a:t>例 </a:t>
            </a:r>
            <a:r>
              <a:rPr lang="en-US" altLang="zh-CN" sz="2400">
                <a:solidFill>
                  <a:srgbClr val="C00000"/>
                </a:solidFill>
              </a:rPr>
              <a:t>3.79] </a:t>
            </a:r>
            <a:r>
              <a:rPr lang="zh-CN" altLang="en-US" sz="2400"/>
              <a:t>向</a:t>
            </a:r>
            <a:r>
              <a:rPr lang="en-US" altLang="zh-CN" sz="2400"/>
              <a:t>SC</a:t>
            </a:r>
            <a:r>
              <a:rPr lang="zh-CN" altLang="en-US" sz="2400"/>
              <a:t>表中插入一个元组，学生号是‛</a:t>
            </a:r>
            <a:r>
              <a:rPr lang="en-US" altLang="zh-CN" sz="2400"/>
              <a:t>201215126′</a:t>
            </a:r>
            <a:r>
              <a:rPr lang="zh-CN" altLang="en-US" sz="2400"/>
              <a:t>，课程号是 </a:t>
            </a:r>
            <a:r>
              <a:rPr lang="en-US" altLang="zh-CN" sz="2400"/>
              <a:t>′1′</a:t>
            </a:r>
            <a:r>
              <a:rPr lang="zh-CN" altLang="en-US" sz="2400"/>
              <a:t>，成绩为空</a:t>
            </a:r>
            <a:r>
              <a:rPr lang="en-US" altLang="zh-CN" sz="2400"/>
              <a:t>.</a:t>
            </a:r>
            <a:endParaRPr lang="zh-CN" altLang="en-US" sz="2400"/>
          </a:p>
          <a:p>
            <a:pPr marL="0" indent="0">
              <a:buNone/>
            </a:pPr>
            <a:endParaRPr lang="zh-CN" altLang="en-US"/>
          </a:p>
          <a:p>
            <a:pPr marL="0" indent="0">
              <a:buNone/>
            </a:pPr>
            <a:endParaRPr lang="zh-CN" altLang="en-US"/>
          </a:p>
          <a:p>
            <a:pPr marL="0" indent="0">
              <a:buNone/>
            </a:pPr>
            <a:endParaRPr lang="zh-CN" altLang="en-US" sz="800"/>
          </a:p>
          <a:p>
            <a:pPr marL="0" indent="0">
              <a:buNone/>
            </a:pPr>
            <a:r>
              <a:rPr lang="zh-CN" altLang="en-US" sz="2400"/>
              <a:t>             或</a:t>
            </a:r>
          </a:p>
          <a:p>
            <a:pPr marL="0" indent="0">
              <a:buNone/>
            </a:pPr>
            <a:endParaRPr lang="zh-CN" altLang="en-US"/>
          </a:p>
          <a:p>
            <a:pPr marL="0" indent="0">
              <a:buNone/>
            </a:pPr>
            <a:endParaRPr lang="en-US" altLang="zh-CN" sz="1000"/>
          </a:p>
          <a:p>
            <a:pPr marL="0" indent="0">
              <a:buNone/>
            </a:pPr>
            <a:endParaRPr lang="zh-CN" altLang="en-US" sz="800"/>
          </a:p>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3.80] </a:t>
            </a:r>
            <a:r>
              <a:rPr lang="zh-CN" altLang="en-US" sz="2400"/>
              <a:t>将</a:t>
            </a:r>
            <a:r>
              <a:rPr lang="en-US" altLang="zh-CN" sz="2400"/>
              <a:t>Student</a:t>
            </a:r>
            <a:r>
              <a:rPr lang="zh-CN" altLang="en-US" sz="2400"/>
              <a:t>表中学生号为‛</a:t>
            </a:r>
            <a:r>
              <a:rPr lang="en-US" altLang="zh-CN" sz="2400"/>
              <a:t>201215200</a:t>
            </a:r>
            <a:r>
              <a:rPr lang="zh-CN" altLang="en-US" sz="2400"/>
              <a:t>′的学生所属的系改为空值。</a:t>
            </a:r>
          </a:p>
          <a:p>
            <a:pPr marL="0" indent="0">
              <a:buNone/>
            </a:pPr>
            <a:endParaRPr lang="zh-CN" altLang="en-US"/>
          </a:p>
        </p:txBody>
      </p:sp>
      <p:sp>
        <p:nvSpPr>
          <p:cNvPr id="4" name="灯片编号占位符 3">
            <a:extLst>
              <a:ext uri="{FF2B5EF4-FFF2-40B4-BE49-F238E27FC236}">
                <a16:creationId xmlns:a16="http://schemas.microsoft.com/office/drawing/2014/main" id="{113CFA5C-99EA-417B-B52F-5655900D9A54}"/>
              </a:ext>
            </a:extLst>
          </p:cNvPr>
          <p:cNvSpPr>
            <a:spLocks noGrp="1"/>
          </p:cNvSpPr>
          <p:nvPr>
            <p:ph type="sldNum" sz="quarter" idx="12"/>
          </p:nvPr>
        </p:nvSpPr>
        <p:spPr/>
        <p:txBody>
          <a:bodyPr/>
          <a:lstStyle/>
          <a:p>
            <a:fld id="{E63F6D5D-9733-4D44-9C56-AEFEDD5A4BA7}" type="slidenum">
              <a:rPr lang="en-US" smtClean="0"/>
              <a:pPr/>
              <a:t>19</a:t>
            </a:fld>
            <a:endParaRPr lang="en-US" dirty="0"/>
          </a:p>
        </p:txBody>
      </p:sp>
      <p:sp>
        <p:nvSpPr>
          <p:cNvPr id="5" name="矩形 4">
            <a:extLst>
              <a:ext uri="{FF2B5EF4-FFF2-40B4-BE49-F238E27FC236}">
                <a16:creationId xmlns:a16="http://schemas.microsoft.com/office/drawing/2014/main" id="{F4B4A0E7-C9F7-4076-B096-B8949DA07C5E}"/>
              </a:ext>
            </a:extLst>
          </p:cNvPr>
          <p:cNvSpPr/>
          <p:nvPr/>
        </p:nvSpPr>
        <p:spPr>
          <a:xfrm>
            <a:off x="1676400" y="1828800"/>
            <a:ext cx="9525002" cy="830997"/>
          </a:xfrm>
          <a:prstGeom prst="rect">
            <a:avLst/>
          </a:prstGeom>
          <a:solidFill>
            <a:schemeClr val="bg1">
              <a:lumMod val="95000"/>
            </a:schemeClr>
          </a:solidFill>
        </p:spPr>
        <p:txBody>
          <a:bodyPr wrap="square">
            <a:spAutoFit/>
          </a:bodyPr>
          <a:lstStyle/>
          <a:p>
            <a:pPr algn="just"/>
            <a:r>
              <a:rPr lang="en-US" altLang="zh-CN" sz="2400" b="1"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INSERT INTO SC(</a:t>
            </a:r>
            <a:r>
              <a:rPr lang="en-US" altLang="zh-CN" sz="2400" b="1" dirty="0" err="1">
                <a:solidFill>
                  <a:srgbClr val="0000CC"/>
                </a:solidFill>
                <a:latin typeface="Courier New" panose="02070309020205020404" pitchFamily="49" charset="0"/>
                <a:ea typeface="微软雅黑" panose="020B0503020204020204" pitchFamily="34" charset="-122"/>
                <a:cs typeface="Courier New" panose="02070309020205020404" pitchFamily="49" charset="0"/>
              </a:rPr>
              <a:t>Sno,Cno,Grade</a:t>
            </a:r>
            <a:r>
              <a:rPr lang="en-US" altLang="zh-CN" sz="2400" b="1"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a:t>
            </a:r>
          </a:p>
          <a:p>
            <a:pPr>
              <a:spcBef>
                <a:spcPct val="0"/>
              </a:spcBef>
              <a:buNone/>
            </a:pPr>
            <a:r>
              <a:rPr lang="en-US" altLang="zh-CN" sz="2400" b="1"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VALUES(‘201215126’,’1’,NULL);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该学生还没有考试成绩，取空值</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p:txBody>
      </p:sp>
      <p:sp>
        <p:nvSpPr>
          <p:cNvPr id="6" name="矩形 5">
            <a:extLst>
              <a:ext uri="{FF2B5EF4-FFF2-40B4-BE49-F238E27FC236}">
                <a16:creationId xmlns:a16="http://schemas.microsoft.com/office/drawing/2014/main" id="{9C7EB786-AADA-4993-8F8C-232CB99CB253}"/>
              </a:ext>
            </a:extLst>
          </p:cNvPr>
          <p:cNvSpPr/>
          <p:nvPr/>
        </p:nvSpPr>
        <p:spPr>
          <a:xfrm>
            <a:off x="1676400" y="3464560"/>
            <a:ext cx="8610600" cy="830997"/>
          </a:xfrm>
          <a:prstGeom prst="rect">
            <a:avLst/>
          </a:prstGeom>
          <a:solidFill>
            <a:schemeClr val="bg1">
              <a:lumMod val="95000"/>
            </a:schemeClr>
          </a:solidFill>
        </p:spPr>
        <p:txBody>
          <a:bodyPr wrap="square">
            <a:spAutoFit/>
          </a:bodyPr>
          <a:lstStyle/>
          <a:p>
            <a:pPr algn="just"/>
            <a:r>
              <a:rPr lang="en-US" altLang="zh-CN" sz="2400" b="1" dirty="0">
                <a:solidFill>
                  <a:srgbClr val="0000CC"/>
                </a:solidFill>
                <a:latin typeface="Courier New" panose="02070309020205020404" pitchFamily="49" charset="0"/>
                <a:cs typeface="Courier New" panose="02070309020205020404" pitchFamily="49" charset="0"/>
              </a:rPr>
              <a:t>INSERT INTO SC(</a:t>
            </a:r>
            <a:r>
              <a:rPr lang="en-US" altLang="zh-CN" sz="2400" b="1" dirty="0" err="1">
                <a:solidFill>
                  <a:srgbClr val="0000CC"/>
                </a:solidFill>
                <a:latin typeface="Courier New" panose="02070309020205020404" pitchFamily="49" charset="0"/>
                <a:cs typeface="Courier New" panose="02070309020205020404" pitchFamily="49" charset="0"/>
              </a:rPr>
              <a:t>Sno,Cno</a:t>
            </a:r>
            <a:r>
              <a:rPr lang="en-US" altLang="zh-CN" sz="2400" b="1" dirty="0">
                <a:solidFill>
                  <a:srgbClr val="0000CC"/>
                </a:solidFill>
                <a:latin typeface="Courier New" panose="02070309020205020404" pitchFamily="49" charset="0"/>
                <a:cs typeface="Courier New" panose="02070309020205020404" pitchFamily="49" charset="0"/>
              </a:rPr>
              <a:t>)</a:t>
            </a:r>
          </a:p>
          <a:p>
            <a:pPr>
              <a:spcBef>
                <a:spcPct val="0"/>
              </a:spcBef>
              <a:buNone/>
            </a:pPr>
            <a:r>
              <a:rPr lang="en-US" altLang="zh-CN" sz="2400" b="1" dirty="0">
                <a:solidFill>
                  <a:srgbClr val="0000CC"/>
                </a:solidFill>
                <a:latin typeface="Courier New" panose="02070309020205020404" pitchFamily="49" charset="0"/>
                <a:cs typeface="Courier New" panose="02070309020205020404" pitchFamily="49" charset="0"/>
              </a:rPr>
              <a:t>VALUES(‘201215126’,’1’);</a:t>
            </a:r>
            <a:r>
              <a:rPr lang="en-US" altLang="zh-CN" sz="2400" b="1" dirty="0">
                <a:solidFill>
                  <a:srgbClr val="0000CC"/>
                </a:solidFill>
              </a:rPr>
              <a:t> </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没有赋值的属性，其值为空值</a:t>
            </a:r>
            <a:r>
              <a:rPr lang="en-US" altLang="zh-CN" sz="2000" dirty="0">
                <a:solidFill>
                  <a:srgbClr val="FF0000"/>
                </a:solidFill>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0F06BE86-ACA4-4D0A-BBE8-3BEB127ECF44}"/>
              </a:ext>
            </a:extLst>
          </p:cNvPr>
          <p:cNvSpPr/>
          <p:nvPr/>
        </p:nvSpPr>
        <p:spPr>
          <a:xfrm>
            <a:off x="2362200" y="5100320"/>
            <a:ext cx="7086600" cy="830997"/>
          </a:xfrm>
          <a:prstGeom prst="rect">
            <a:avLst/>
          </a:prstGeom>
          <a:solidFill>
            <a:schemeClr val="bg1">
              <a:lumMod val="95000"/>
            </a:schemeClr>
          </a:solidFill>
        </p:spPr>
        <p:txBody>
          <a:bodyPr wrap="square">
            <a:spAutoFit/>
          </a:bodyPr>
          <a:lstStyle/>
          <a:p>
            <a:pPr algn="just"/>
            <a:r>
              <a:rPr lang="en-US" altLang="zh-CN" sz="2400" b="1" dirty="0">
                <a:solidFill>
                  <a:srgbClr val="0000CC"/>
                </a:solidFill>
                <a:latin typeface="Courier New" panose="02070309020205020404" pitchFamily="49" charset="0"/>
                <a:cs typeface="Courier New" panose="02070309020205020404" pitchFamily="49" charset="0"/>
              </a:rPr>
              <a:t>UPDATE Student</a:t>
            </a:r>
          </a:p>
          <a:p>
            <a:pPr>
              <a:spcBef>
                <a:spcPct val="0"/>
              </a:spcBef>
              <a:buNone/>
            </a:pPr>
            <a:r>
              <a:rPr lang="en-US" altLang="zh-CN" sz="2400" b="1" dirty="0">
                <a:solidFill>
                  <a:srgbClr val="0000CC"/>
                </a:solidFill>
                <a:latin typeface="Courier New" panose="02070309020205020404" pitchFamily="49" charset="0"/>
                <a:cs typeface="Courier New" panose="02070309020205020404" pitchFamily="49" charset="0"/>
              </a:rPr>
              <a:t>SET </a:t>
            </a:r>
            <a:r>
              <a:rPr lang="en-US" altLang="zh-CN" sz="2400" b="1" dirty="0" err="1">
                <a:solidFill>
                  <a:srgbClr val="FF0000"/>
                </a:solidFill>
                <a:latin typeface="Courier New" panose="02070309020205020404" pitchFamily="49" charset="0"/>
                <a:cs typeface="Courier New" panose="02070309020205020404" pitchFamily="49" charset="0"/>
              </a:rPr>
              <a:t>Sdept</a:t>
            </a:r>
            <a:r>
              <a:rPr lang="en-US" altLang="zh-CN" sz="2400" b="1" dirty="0">
                <a:solidFill>
                  <a:srgbClr val="FF0000"/>
                </a:solidFill>
                <a:latin typeface="Courier New" panose="02070309020205020404" pitchFamily="49" charset="0"/>
                <a:cs typeface="Courier New" panose="02070309020205020404" pitchFamily="49" charset="0"/>
              </a:rPr>
              <a:t>=NULL </a:t>
            </a:r>
            <a:r>
              <a:rPr lang="en-US" altLang="zh-CN" sz="2400" b="1" dirty="0">
                <a:solidFill>
                  <a:srgbClr val="0000CC"/>
                </a:solidFill>
                <a:latin typeface="Courier New" panose="02070309020205020404" pitchFamily="49" charset="0"/>
                <a:cs typeface="Courier New" panose="02070309020205020404" pitchFamily="49" charset="0"/>
              </a:rPr>
              <a:t>WHERE </a:t>
            </a:r>
            <a:r>
              <a:rPr lang="en-US" altLang="zh-CN" sz="2400" b="1" dirty="0" err="1">
                <a:solidFill>
                  <a:srgbClr val="0000CC"/>
                </a:solidFill>
                <a:latin typeface="Courier New" panose="02070309020205020404" pitchFamily="49" charset="0"/>
                <a:cs typeface="Courier New" panose="02070309020205020404" pitchFamily="49" charset="0"/>
              </a:rPr>
              <a:t>Sno</a:t>
            </a:r>
            <a:r>
              <a:rPr lang="en-US" altLang="zh-CN" sz="2400" b="1" dirty="0">
                <a:solidFill>
                  <a:srgbClr val="0000CC"/>
                </a:solidFill>
                <a:latin typeface="Courier New" panose="02070309020205020404" pitchFamily="49" charset="0"/>
                <a:cs typeface="Courier New" panose="02070309020205020404" pitchFamily="49" charset="0"/>
              </a:rPr>
              <a:t>='201215200'; </a:t>
            </a:r>
            <a:endParaRPr lang="en-US" altLang="zh-CN" sz="2000" b="1" dirty="0">
              <a:solidFill>
                <a:srgbClr val="FF0000"/>
              </a:solidFill>
            </a:endParaRPr>
          </a:p>
        </p:txBody>
      </p:sp>
    </p:spTree>
    <p:extLst>
      <p:ext uri="{BB962C8B-B14F-4D97-AF65-F5344CB8AC3E}">
        <p14:creationId xmlns:p14="http://schemas.microsoft.com/office/powerpoint/2010/main" val="43003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622B1-F57F-4561-A2A5-7C66B36CF62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01F356-7F02-4A28-9C35-D94D87B139F9}"/>
              </a:ext>
            </a:extLst>
          </p:cNvPr>
          <p:cNvSpPr>
            <a:spLocks noGrp="1"/>
          </p:cNvSpPr>
          <p:nvPr>
            <p:ph idx="1"/>
          </p:nvPr>
        </p:nvSpPr>
        <p:spPr/>
        <p:txBody>
          <a:bodyPr>
            <a:normAutofit lnSpcReduction="10000"/>
          </a:bodyPr>
          <a:lstStyle/>
          <a:p>
            <a:r>
              <a:rPr lang="zh-CN" altLang="en-US">
                <a:solidFill>
                  <a:srgbClr val="FF0000"/>
                </a:solidFill>
              </a:rPr>
              <a:t>空值的使用：</a:t>
            </a:r>
            <a:endParaRPr lang="en-US" altLang="zh-CN">
              <a:solidFill>
                <a:srgbClr val="FF0000"/>
              </a:solidFill>
            </a:endParaRPr>
          </a:p>
          <a:p>
            <a:pPr lvl="1"/>
            <a:r>
              <a:rPr lang="zh-CN" altLang="en-US"/>
              <a:t>判断一个属性的值是否为空值，用</a:t>
            </a:r>
            <a:r>
              <a:rPr lang="en-US" altLang="zh-CN">
                <a:solidFill>
                  <a:srgbClr val="FF0000"/>
                </a:solidFill>
              </a:rPr>
              <a:t>IS NULL</a:t>
            </a:r>
            <a:r>
              <a:rPr lang="zh-CN" altLang="en-US"/>
              <a:t>或</a:t>
            </a:r>
            <a:r>
              <a:rPr lang="en-US" altLang="zh-CN">
                <a:solidFill>
                  <a:srgbClr val="FF0000"/>
                </a:solidFill>
              </a:rPr>
              <a:t>IS NOT NULL</a:t>
            </a:r>
            <a:r>
              <a:rPr lang="zh-CN" altLang="en-US"/>
              <a:t>来表示</a:t>
            </a:r>
            <a:endParaRPr lang="en-US" altLang="zh-CN"/>
          </a:p>
          <a:p>
            <a:pPr lvl="1"/>
            <a:endParaRPr lang="en-US" altLang="zh-CN" sz="1000"/>
          </a:p>
          <a:p>
            <a:pPr marL="0" indent="0">
              <a:buNone/>
            </a:pPr>
            <a:r>
              <a:rPr lang="en-US" altLang="zh-CN" sz="2400">
                <a:solidFill>
                  <a:srgbClr val="C00000"/>
                </a:solidFill>
              </a:rPr>
              <a:t>[</a:t>
            </a:r>
            <a:r>
              <a:rPr lang="zh-CN" altLang="en-US" sz="2400">
                <a:solidFill>
                  <a:srgbClr val="C00000"/>
                </a:solidFill>
              </a:rPr>
              <a:t>例 </a:t>
            </a:r>
            <a:r>
              <a:rPr lang="en-US" altLang="zh-CN" sz="2400">
                <a:solidFill>
                  <a:srgbClr val="C00000"/>
                </a:solidFill>
              </a:rPr>
              <a:t>3.81] </a:t>
            </a:r>
            <a:r>
              <a:rPr lang="zh-CN" altLang="en-US" sz="2400"/>
              <a:t>从</a:t>
            </a:r>
            <a:r>
              <a:rPr lang="en-US" altLang="zh-CN" sz="2400"/>
              <a:t>Student</a:t>
            </a:r>
            <a:r>
              <a:rPr lang="zh-CN" altLang="en-US" sz="2400"/>
              <a:t>表中找出漏填了数据的学生信息。</a:t>
            </a:r>
          </a:p>
          <a:p>
            <a:pPr lvl="1"/>
            <a:endParaRPr lang="en-US" altLang="zh-CN"/>
          </a:p>
          <a:p>
            <a:pPr lvl="1"/>
            <a:endParaRPr lang="en-US" altLang="zh-CN"/>
          </a:p>
          <a:p>
            <a:pPr lvl="1"/>
            <a:endParaRPr lang="en-US" altLang="zh-CN"/>
          </a:p>
          <a:p>
            <a:r>
              <a:rPr lang="zh-CN" altLang="en-US">
                <a:solidFill>
                  <a:srgbClr val="FF0000"/>
                </a:solidFill>
              </a:rPr>
              <a:t>空值的约束条件：</a:t>
            </a:r>
            <a:endParaRPr lang="en-US" altLang="zh-CN"/>
          </a:p>
          <a:p>
            <a:pPr lvl="1"/>
            <a:r>
              <a:rPr lang="zh-CN" altLang="en-US"/>
              <a:t>在属性定义</a:t>
            </a:r>
            <a:r>
              <a:rPr lang="en-US" altLang="zh-CN"/>
              <a:t>(</a:t>
            </a:r>
            <a:r>
              <a:rPr lang="zh-CN" altLang="en-US"/>
              <a:t>或者域定义</a:t>
            </a:r>
            <a:r>
              <a:rPr lang="en-US" altLang="zh-CN"/>
              <a:t>)</a:t>
            </a:r>
            <a:r>
              <a:rPr lang="zh-CN" altLang="en-US"/>
              <a:t>中</a:t>
            </a:r>
          </a:p>
          <a:p>
            <a:pPr lvl="2"/>
            <a:r>
              <a:rPr lang="zh-CN" altLang="en-US"/>
              <a:t>有</a:t>
            </a:r>
            <a:r>
              <a:rPr lang="en-US" altLang="zh-CN">
                <a:solidFill>
                  <a:srgbClr val="FF0000"/>
                </a:solidFill>
              </a:rPr>
              <a:t>NOT NULL</a:t>
            </a:r>
            <a:r>
              <a:rPr lang="zh-CN" altLang="en-US"/>
              <a:t>约束条件的不能取空值</a:t>
            </a:r>
          </a:p>
          <a:p>
            <a:pPr lvl="2"/>
            <a:r>
              <a:rPr lang="zh-CN" altLang="en-US">
                <a:solidFill>
                  <a:srgbClr val="FF0000"/>
                </a:solidFill>
              </a:rPr>
              <a:t>加了</a:t>
            </a:r>
            <a:r>
              <a:rPr lang="en-US" altLang="zh-CN">
                <a:solidFill>
                  <a:srgbClr val="FF0000"/>
                </a:solidFill>
              </a:rPr>
              <a:t>UNIQUE</a:t>
            </a:r>
            <a:r>
              <a:rPr lang="zh-CN" altLang="en-US">
                <a:solidFill>
                  <a:srgbClr val="FF0000"/>
                </a:solidFill>
              </a:rPr>
              <a:t>限制的属性不能取空值 </a:t>
            </a:r>
            <a:r>
              <a:rPr lang="en-US" altLang="zh-CN">
                <a:solidFill>
                  <a:srgbClr val="FF0000"/>
                </a:solidFill>
              </a:rPr>
              <a:t> ---</a:t>
            </a:r>
            <a:r>
              <a:rPr lang="zh-CN" altLang="en-US" sz="1800">
                <a:solidFill>
                  <a:srgbClr val="0000FF"/>
                </a:solidFill>
              </a:rPr>
              <a:t>教材的这条结论已不完全正确，</a:t>
            </a:r>
            <a:r>
              <a:rPr lang="zh-CN" altLang="en-US" sz="1800">
                <a:solidFill>
                  <a:srgbClr val="FF0000"/>
                </a:solidFill>
              </a:rPr>
              <a:t>见</a:t>
            </a:r>
            <a:r>
              <a:rPr lang="en-US" altLang="zh-CN" sz="1800">
                <a:solidFill>
                  <a:srgbClr val="FF0000"/>
                </a:solidFill>
              </a:rPr>
              <a:t>openGauss</a:t>
            </a:r>
            <a:r>
              <a:rPr lang="zh-CN" altLang="en-US" sz="1800">
                <a:solidFill>
                  <a:srgbClr val="FF0000"/>
                </a:solidFill>
              </a:rPr>
              <a:t>例子</a:t>
            </a:r>
          </a:p>
          <a:p>
            <a:pPr lvl="2"/>
            <a:r>
              <a:rPr lang="zh-CN" altLang="en-US">
                <a:solidFill>
                  <a:srgbClr val="FF0000"/>
                </a:solidFill>
              </a:rPr>
              <a:t>码属性不能取空值</a:t>
            </a:r>
          </a:p>
        </p:txBody>
      </p:sp>
      <p:sp>
        <p:nvSpPr>
          <p:cNvPr id="4" name="灯片编号占位符 3">
            <a:extLst>
              <a:ext uri="{FF2B5EF4-FFF2-40B4-BE49-F238E27FC236}">
                <a16:creationId xmlns:a16="http://schemas.microsoft.com/office/drawing/2014/main" id="{A3F8FAFA-925A-458B-8B17-855176617921}"/>
              </a:ext>
            </a:extLst>
          </p:cNvPr>
          <p:cNvSpPr>
            <a:spLocks noGrp="1"/>
          </p:cNvSpPr>
          <p:nvPr>
            <p:ph type="sldNum" sz="quarter" idx="12"/>
          </p:nvPr>
        </p:nvSpPr>
        <p:spPr/>
        <p:txBody>
          <a:bodyPr/>
          <a:lstStyle/>
          <a:p>
            <a:fld id="{E63F6D5D-9733-4D44-9C56-AEFEDD5A4BA7}" type="slidenum">
              <a:rPr lang="en-US" smtClean="0"/>
              <a:pPr/>
              <a:t>20</a:t>
            </a:fld>
            <a:endParaRPr lang="en-US" dirty="0"/>
          </a:p>
        </p:txBody>
      </p:sp>
      <p:sp>
        <p:nvSpPr>
          <p:cNvPr id="5" name="矩形 4">
            <a:extLst>
              <a:ext uri="{FF2B5EF4-FFF2-40B4-BE49-F238E27FC236}">
                <a16:creationId xmlns:a16="http://schemas.microsoft.com/office/drawing/2014/main" id="{999087E3-D479-47B0-B1C3-23247C3FC4E1}"/>
              </a:ext>
            </a:extLst>
          </p:cNvPr>
          <p:cNvSpPr/>
          <p:nvPr/>
        </p:nvSpPr>
        <p:spPr>
          <a:xfrm>
            <a:off x="723900" y="2790830"/>
            <a:ext cx="10744200" cy="1015663"/>
          </a:xfrm>
          <a:prstGeom prst="rect">
            <a:avLst/>
          </a:prstGeom>
          <a:solidFill>
            <a:schemeClr val="bg1">
              <a:lumMod val="95000"/>
            </a:schemeClr>
          </a:solidFill>
        </p:spPr>
        <p:txBody>
          <a:bodyPr wrap="square">
            <a:spAutoFit/>
          </a:bodyPr>
          <a:lstStyle/>
          <a:p>
            <a:r>
              <a:rPr lang="en-US" altLang="zh-CN" sz="2000" b="1" dirty="0">
                <a:solidFill>
                  <a:srgbClr val="0000FF"/>
                </a:solidFill>
                <a:latin typeface="Courier New" panose="02070309020205020404" pitchFamily="49" charset="0"/>
                <a:cs typeface="Courier New" panose="02070309020205020404" pitchFamily="49" charset="0"/>
              </a:rPr>
              <a:t>SELECT  *</a:t>
            </a:r>
            <a:endParaRPr lang="zh-CN" altLang="en-US" sz="2000" b="1" dirty="0">
              <a:solidFill>
                <a:srgbClr val="0000FF"/>
              </a:solidFill>
              <a:latin typeface="Courier New" panose="02070309020205020404" pitchFamily="49" charset="0"/>
              <a:cs typeface="Courier New" panose="02070309020205020404" pitchFamily="49" charset="0"/>
            </a:endParaRPr>
          </a:p>
          <a:p>
            <a:r>
              <a:rPr lang="en-US" altLang="zh-CN" sz="2000" b="1" dirty="0">
                <a:solidFill>
                  <a:srgbClr val="0000FF"/>
                </a:solidFill>
                <a:latin typeface="Courier New" panose="02070309020205020404" pitchFamily="49" charset="0"/>
                <a:cs typeface="Courier New" panose="02070309020205020404" pitchFamily="49" charset="0"/>
              </a:rPr>
              <a:t>FROM Student</a:t>
            </a:r>
            <a:endParaRPr lang="zh-CN" altLang="en-US" sz="2000" b="1" dirty="0">
              <a:solidFill>
                <a:srgbClr val="0000FF"/>
              </a:solidFill>
              <a:latin typeface="Courier New" panose="02070309020205020404" pitchFamily="49" charset="0"/>
              <a:cs typeface="Courier New" panose="02070309020205020404" pitchFamily="49" charset="0"/>
            </a:endParaRPr>
          </a:p>
          <a:p>
            <a:r>
              <a:rPr lang="en-US" altLang="zh-CN" sz="2000" b="1" dirty="0">
                <a:solidFill>
                  <a:srgbClr val="0000FF"/>
                </a:solidFill>
                <a:latin typeface="Courier New" panose="02070309020205020404" pitchFamily="49" charset="0"/>
                <a:cs typeface="Courier New" panose="02070309020205020404" pitchFamily="49" charset="0"/>
              </a:rPr>
              <a:t>WHERE </a:t>
            </a:r>
            <a:r>
              <a:rPr lang="en-US" altLang="zh-CN" sz="2000" b="1" dirty="0" err="1">
                <a:solidFill>
                  <a:srgbClr val="FF0000"/>
                </a:solidFill>
                <a:latin typeface="Courier New" panose="02070309020205020404" pitchFamily="49" charset="0"/>
                <a:cs typeface="Courier New" panose="02070309020205020404" pitchFamily="49" charset="0"/>
              </a:rPr>
              <a:t>Sname</a:t>
            </a:r>
            <a:r>
              <a:rPr lang="en-US" altLang="zh-CN" sz="2000" b="1" dirty="0">
                <a:solidFill>
                  <a:srgbClr val="FF0000"/>
                </a:solidFill>
                <a:latin typeface="Courier New" panose="02070309020205020404" pitchFamily="49" charset="0"/>
                <a:cs typeface="Courier New" panose="02070309020205020404" pitchFamily="49" charset="0"/>
              </a:rPr>
              <a:t> IS </a:t>
            </a:r>
            <a:r>
              <a:rPr lang="en-US" altLang="zh-CN" sz="2000" b="1">
                <a:solidFill>
                  <a:srgbClr val="FF0000"/>
                </a:solidFill>
                <a:latin typeface="Courier New" panose="02070309020205020404" pitchFamily="49" charset="0"/>
                <a:cs typeface="Courier New" panose="02070309020205020404" pitchFamily="49" charset="0"/>
              </a:rPr>
              <a:t>NULL </a:t>
            </a:r>
            <a:r>
              <a:rPr lang="en-US" altLang="zh-CN" sz="2000" b="1">
                <a:solidFill>
                  <a:srgbClr val="0000FF"/>
                </a:solidFill>
                <a:latin typeface="Courier New" panose="02070309020205020404" pitchFamily="49" charset="0"/>
                <a:cs typeface="Courier New" panose="02070309020205020404" pitchFamily="49" charset="0"/>
              </a:rPr>
              <a:t>OR </a:t>
            </a:r>
            <a:r>
              <a:rPr lang="en-US" altLang="zh-CN" sz="2000" b="1">
                <a:solidFill>
                  <a:srgbClr val="FF0000"/>
                </a:solidFill>
                <a:latin typeface="Courier New" panose="02070309020205020404" pitchFamily="49" charset="0"/>
                <a:cs typeface="Courier New" panose="02070309020205020404" pitchFamily="49" charset="0"/>
              </a:rPr>
              <a:t>Ssex IS NULL </a:t>
            </a:r>
            <a:r>
              <a:rPr lang="en-US" altLang="zh-CN" sz="2000" b="1">
                <a:solidFill>
                  <a:srgbClr val="0000FF"/>
                </a:solidFill>
                <a:latin typeface="Courier New" panose="02070309020205020404" pitchFamily="49" charset="0"/>
                <a:cs typeface="Courier New" panose="02070309020205020404" pitchFamily="49" charset="0"/>
              </a:rPr>
              <a:t>OR </a:t>
            </a:r>
            <a:r>
              <a:rPr lang="en-US" altLang="zh-CN" sz="2000" b="1">
                <a:solidFill>
                  <a:srgbClr val="FF0000"/>
                </a:solidFill>
                <a:latin typeface="Courier New" panose="02070309020205020404" pitchFamily="49" charset="0"/>
                <a:cs typeface="Courier New" panose="02070309020205020404" pitchFamily="49" charset="0"/>
              </a:rPr>
              <a:t>Sage IS NULL </a:t>
            </a:r>
            <a:r>
              <a:rPr lang="en-US" altLang="zh-CN" sz="2000" b="1">
                <a:solidFill>
                  <a:srgbClr val="0000FF"/>
                </a:solidFill>
                <a:latin typeface="Courier New" panose="02070309020205020404" pitchFamily="49" charset="0"/>
                <a:cs typeface="Courier New" panose="02070309020205020404" pitchFamily="49" charset="0"/>
              </a:rPr>
              <a:t>OR </a:t>
            </a:r>
            <a:r>
              <a:rPr lang="en-US" altLang="zh-CN" sz="2000" b="1">
                <a:solidFill>
                  <a:srgbClr val="FF0000"/>
                </a:solidFill>
                <a:latin typeface="Courier New" panose="02070309020205020404" pitchFamily="49" charset="0"/>
                <a:cs typeface="Courier New" panose="02070309020205020404" pitchFamily="49" charset="0"/>
              </a:rPr>
              <a:t>Sdept </a:t>
            </a:r>
            <a:r>
              <a:rPr lang="en-US" altLang="zh-CN" sz="2000" b="1" dirty="0">
                <a:solidFill>
                  <a:srgbClr val="FF0000"/>
                </a:solidFill>
                <a:latin typeface="Courier New" panose="02070309020205020404" pitchFamily="49" charset="0"/>
                <a:cs typeface="Courier New" panose="02070309020205020404" pitchFamily="49" charset="0"/>
              </a:rPr>
              <a:t>IS NULL</a:t>
            </a:r>
            <a:r>
              <a:rPr lang="en-US" altLang="zh-CN" sz="2000" b="1" dirty="0">
                <a:solidFill>
                  <a:srgbClr val="0000FF"/>
                </a:solidFill>
                <a:latin typeface="Courier New" panose="02070309020205020404" pitchFamily="49" charset="0"/>
                <a:cs typeface="Courier New" panose="02070309020205020404" pitchFamily="49" charset="0"/>
              </a:rPr>
              <a:t>;</a:t>
            </a:r>
            <a:endParaRPr lang="zh-CN" altLang="en-US" sz="2000" b="1"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627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41D46-F7D2-4252-84D5-2947BB9568F5}"/>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95B587CE-2C15-42FD-82F3-E349179BC1D9}"/>
              </a:ext>
            </a:extLst>
          </p:cNvPr>
          <p:cNvSpPr>
            <a:spLocks noGrp="1"/>
          </p:cNvSpPr>
          <p:nvPr>
            <p:ph type="sldNum" sz="quarter" idx="12"/>
          </p:nvPr>
        </p:nvSpPr>
        <p:spPr/>
        <p:txBody>
          <a:bodyPr/>
          <a:lstStyle/>
          <a:p>
            <a:fld id="{E63F6D5D-9733-4D44-9C56-AEFEDD5A4BA7}" type="slidenum">
              <a:rPr lang="en-US" smtClean="0"/>
              <a:pPr/>
              <a:t>21</a:t>
            </a:fld>
            <a:endParaRPr lang="en-US" dirty="0"/>
          </a:p>
        </p:txBody>
      </p:sp>
      <p:sp>
        <p:nvSpPr>
          <p:cNvPr id="5" name="矩形 4">
            <a:extLst>
              <a:ext uri="{FF2B5EF4-FFF2-40B4-BE49-F238E27FC236}">
                <a16:creationId xmlns:a16="http://schemas.microsoft.com/office/drawing/2014/main" id="{9609184D-86EE-40F2-BD73-D73394C1A657}"/>
              </a:ext>
            </a:extLst>
          </p:cNvPr>
          <p:cNvSpPr/>
          <p:nvPr/>
        </p:nvSpPr>
        <p:spPr>
          <a:xfrm>
            <a:off x="762000" y="914400"/>
            <a:ext cx="6019800" cy="1107996"/>
          </a:xfrm>
          <a:prstGeom prst="rect">
            <a:avLst/>
          </a:prstGeom>
          <a:solidFill>
            <a:schemeClr val="bg1">
              <a:lumMod val="95000"/>
            </a:schemeClr>
          </a:solidFill>
        </p:spPr>
        <p:txBody>
          <a:bodyPr wrap="square">
            <a:spAutoFit/>
          </a:bodyPr>
          <a:lstStyle/>
          <a:p>
            <a:r>
              <a:rPr lang="en-US" altLang="zh-CN" sz="2200" b="1" dirty="0">
                <a:solidFill>
                  <a:srgbClr val="0000CC"/>
                </a:solidFill>
                <a:latin typeface="Courier New" panose="02070309020205020404" pitchFamily="49" charset="0"/>
                <a:cs typeface="Courier New" panose="02070309020205020404" pitchFamily="49" charset="0"/>
              </a:rPr>
              <a:t>CREATE </a:t>
            </a:r>
            <a:r>
              <a:rPr lang="en-US" altLang="zh-CN" sz="2200" b="1">
                <a:solidFill>
                  <a:srgbClr val="0000CC"/>
                </a:solidFill>
                <a:latin typeface="Courier New" panose="02070309020205020404" pitchFamily="49" charset="0"/>
                <a:cs typeface="Courier New" panose="02070309020205020404" pitchFamily="49" charset="0"/>
              </a:rPr>
              <a:t>TABLE test(</a:t>
            </a:r>
            <a:endParaRPr lang="en-US" altLang="zh-CN" sz="2200" b="1" dirty="0">
              <a:solidFill>
                <a:srgbClr val="0000CC"/>
              </a:solidFill>
              <a:latin typeface="Courier New" panose="02070309020205020404" pitchFamily="49" charset="0"/>
              <a:cs typeface="Courier New" panose="02070309020205020404" pitchFamily="49" charset="0"/>
            </a:endParaRPr>
          </a:p>
          <a:p>
            <a:r>
              <a:rPr lang="en-US" altLang="zh-CN" sz="2200" b="1">
                <a:solidFill>
                  <a:srgbClr val="0000CC"/>
                </a:solidFill>
                <a:latin typeface="Courier New" panose="02070309020205020404" pitchFamily="49" charset="0"/>
                <a:cs typeface="Courier New" panose="02070309020205020404" pitchFamily="49" charset="0"/>
              </a:rPr>
              <a:t>        Eno </a:t>
            </a:r>
            <a:r>
              <a:rPr lang="en-US" altLang="zh-CN" sz="2200" b="1" dirty="0">
                <a:solidFill>
                  <a:srgbClr val="0000CC"/>
                </a:solidFill>
                <a:latin typeface="Courier New" panose="02070309020205020404" pitchFamily="49" charset="0"/>
                <a:cs typeface="Courier New" panose="02070309020205020404" pitchFamily="49" charset="0"/>
              </a:rPr>
              <a:t>char</a:t>
            </a:r>
            <a:r>
              <a:rPr lang="en-US" altLang="zh-CN" sz="2200" b="1">
                <a:solidFill>
                  <a:srgbClr val="0000CC"/>
                </a:solidFill>
                <a:latin typeface="Courier New" panose="02070309020205020404" pitchFamily="49" charset="0"/>
                <a:cs typeface="Courier New" panose="02070309020205020404" pitchFamily="49" charset="0"/>
              </a:rPr>
              <a:t>(10) PRIMARY KEY,</a:t>
            </a:r>
            <a:endParaRPr lang="en-US" altLang="zh-CN" sz="2200" b="1" dirty="0">
              <a:solidFill>
                <a:srgbClr val="0000CC"/>
              </a:solidFill>
              <a:latin typeface="Courier New" panose="02070309020205020404" pitchFamily="49" charset="0"/>
              <a:cs typeface="Courier New" panose="02070309020205020404" pitchFamily="49" charset="0"/>
            </a:endParaRPr>
          </a:p>
          <a:p>
            <a:r>
              <a:rPr lang="en-US" altLang="zh-CN" sz="2200" b="1">
                <a:solidFill>
                  <a:srgbClr val="0000CC"/>
                </a:solidFill>
                <a:latin typeface="Courier New" panose="02070309020205020404" pitchFamily="49" charset="0"/>
                <a:cs typeface="Courier New" panose="02070309020205020404" pitchFamily="49" charset="0"/>
              </a:rPr>
              <a:t>        Ename varchar(20) UNIQUE); </a:t>
            </a:r>
            <a:endParaRPr lang="en-US" altLang="zh-CN" sz="2200" b="1" dirty="0">
              <a:solidFill>
                <a:srgbClr val="0000CC"/>
              </a:solidFill>
              <a:latin typeface="Courier New" panose="02070309020205020404" pitchFamily="49" charset="0"/>
              <a:cs typeface="Courier New" panose="02070309020205020404" pitchFamily="49" charset="0"/>
            </a:endParaRPr>
          </a:p>
        </p:txBody>
      </p:sp>
      <p:pic>
        <p:nvPicPr>
          <p:cNvPr id="6" name="图片 5">
            <a:extLst>
              <a:ext uri="{FF2B5EF4-FFF2-40B4-BE49-F238E27FC236}">
                <a16:creationId xmlns:a16="http://schemas.microsoft.com/office/drawing/2014/main" id="{FF165973-AB05-42B5-A1F6-FA601A335B50}"/>
              </a:ext>
            </a:extLst>
          </p:cNvPr>
          <p:cNvPicPr>
            <a:picLocks noChangeAspect="1"/>
          </p:cNvPicPr>
          <p:nvPr/>
        </p:nvPicPr>
        <p:blipFill>
          <a:blip r:embed="rId2"/>
          <a:stretch>
            <a:fillRect/>
          </a:stretch>
        </p:blipFill>
        <p:spPr>
          <a:xfrm>
            <a:off x="762000" y="2122596"/>
            <a:ext cx="10248929" cy="2510168"/>
          </a:xfrm>
          <a:prstGeom prst="rect">
            <a:avLst/>
          </a:prstGeom>
        </p:spPr>
      </p:pic>
      <p:pic>
        <p:nvPicPr>
          <p:cNvPr id="7" name="图片 6">
            <a:extLst>
              <a:ext uri="{FF2B5EF4-FFF2-40B4-BE49-F238E27FC236}">
                <a16:creationId xmlns:a16="http://schemas.microsoft.com/office/drawing/2014/main" id="{F8753323-3E07-4E51-AB78-59F876C62CC9}"/>
              </a:ext>
            </a:extLst>
          </p:cNvPr>
          <p:cNvPicPr>
            <a:picLocks noChangeAspect="1"/>
          </p:cNvPicPr>
          <p:nvPr/>
        </p:nvPicPr>
        <p:blipFill>
          <a:blip r:embed="rId3"/>
          <a:stretch>
            <a:fillRect/>
          </a:stretch>
        </p:blipFill>
        <p:spPr>
          <a:xfrm>
            <a:off x="4762529" y="4720336"/>
            <a:ext cx="6248400" cy="1641397"/>
          </a:xfrm>
          <a:prstGeom prst="rect">
            <a:avLst/>
          </a:prstGeom>
        </p:spPr>
      </p:pic>
      <p:sp>
        <p:nvSpPr>
          <p:cNvPr id="11" name="文本框 10">
            <a:extLst>
              <a:ext uri="{FF2B5EF4-FFF2-40B4-BE49-F238E27FC236}">
                <a16:creationId xmlns:a16="http://schemas.microsoft.com/office/drawing/2014/main" id="{02D48636-C989-46E1-88E6-20473408CACA}"/>
              </a:ext>
            </a:extLst>
          </p:cNvPr>
          <p:cNvSpPr txBox="1"/>
          <p:nvPr/>
        </p:nvSpPr>
        <p:spPr>
          <a:xfrm>
            <a:off x="741680" y="5105400"/>
            <a:ext cx="3771871" cy="646331"/>
          </a:xfrm>
          <a:prstGeom prst="rect">
            <a:avLst/>
          </a:prstGeom>
          <a:noFill/>
        </p:spPr>
        <p:txBody>
          <a:bodyPr wrap="square" rtlCol="0">
            <a:spAutoFit/>
          </a:bodyPr>
          <a:lstStyle/>
          <a:p>
            <a:pPr algn="ctr"/>
            <a:r>
              <a:rPr lang="en-US" altLang="zh-CN" sz="3600">
                <a:solidFill>
                  <a:srgbClr val="FF0000"/>
                </a:solidFill>
                <a:latin typeface="微软雅黑" panose="020B0503020204020204" pitchFamily="34" charset="-122"/>
                <a:ea typeface="微软雅黑" panose="020B0503020204020204" pitchFamily="34" charset="-122"/>
              </a:rPr>
              <a:t>openGauss</a:t>
            </a:r>
            <a:r>
              <a:rPr lang="zh-CN" altLang="en-US" sz="3600">
                <a:solidFill>
                  <a:srgbClr val="FF0000"/>
                </a:solidFill>
                <a:latin typeface="微软雅黑" panose="020B0503020204020204" pitchFamily="34" charset="-122"/>
                <a:ea typeface="微软雅黑" panose="020B0503020204020204" pitchFamily="34" charset="-122"/>
              </a:rPr>
              <a:t>例子</a:t>
            </a:r>
            <a:endParaRPr lang="zh-CN" altLang="en-US" sz="3600" dirty="0">
              <a:solidFill>
                <a:srgbClr val="FF0000"/>
              </a:solidFill>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05744817-5D33-4B3D-880F-2E241D3F82CD}"/>
              </a:ext>
            </a:extLst>
          </p:cNvPr>
          <p:cNvCxnSpPr>
            <a:cxnSpLocks/>
          </p:cNvCxnSpPr>
          <p:nvPr/>
        </p:nvCxnSpPr>
        <p:spPr>
          <a:xfrm flipV="1">
            <a:off x="6995160" y="2438401"/>
            <a:ext cx="1884680" cy="2895599"/>
          </a:xfrm>
          <a:prstGeom prst="straightConnector1">
            <a:avLst/>
          </a:prstGeom>
          <a:ln w="38100">
            <a:solidFill>
              <a:srgbClr val="FF000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6036312-5C3F-4795-BB56-0A1C3CE6156F}"/>
              </a:ext>
            </a:extLst>
          </p:cNvPr>
          <p:cNvSpPr/>
          <p:nvPr/>
        </p:nvSpPr>
        <p:spPr>
          <a:xfrm>
            <a:off x="6096000" y="5334000"/>
            <a:ext cx="899160" cy="838200"/>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EB65C13-29E5-4E80-B9D3-7986B52D1751}"/>
              </a:ext>
            </a:extLst>
          </p:cNvPr>
          <p:cNvSpPr/>
          <p:nvPr/>
        </p:nvSpPr>
        <p:spPr>
          <a:xfrm>
            <a:off x="8689340" y="2136590"/>
            <a:ext cx="746760" cy="301806"/>
          </a:xfrm>
          <a:prstGeom prst="rect">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72C3B558-FA13-4AED-AC44-47EB36402541}"/>
              </a:ext>
            </a:extLst>
          </p:cNvPr>
          <p:cNvSpPr/>
          <p:nvPr/>
        </p:nvSpPr>
        <p:spPr>
          <a:xfrm>
            <a:off x="8900160" y="4732964"/>
            <a:ext cx="548640" cy="296236"/>
          </a:xfrm>
          <a:prstGeom prst="rect">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F8714817-2411-414B-A1EE-9F1AA76E5EC2}"/>
              </a:ext>
            </a:extLst>
          </p:cNvPr>
          <p:cNvSpPr/>
          <p:nvPr/>
        </p:nvSpPr>
        <p:spPr>
          <a:xfrm>
            <a:off x="10195560" y="4720336"/>
            <a:ext cx="548640" cy="296236"/>
          </a:xfrm>
          <a:prstGeom prst="rect">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9548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BA399-A596-432B-9593-29E46E310167}"/>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361B50F-B31E-4FF2-A22F-E7AD7F2E52B4}"/>
              </a:ext>
            </a:extLst>
          </p:cNvPr>
          <p:cNvSpPr>
            <a:spLocks noGrp="1"/>
          </p:cNvSpPr>
          <p:nvPr>
            <p:ph type="sldNum" sz="quarter" idx="12"/>
          </p:nvPr>
        </p:nvSpPr>
        <p:spPr/>
        <p:txBody>
          <a:bodyPr/>
          <a:lstStyle/>
          <a:p>
            <a:fld id="{E63F6D5D-9733-4D44-9C56-AEFEDD5A4BA7}" type="slidenum">
              <a:rPr lang="en-US" smtClean="0"/>
              <a:pPr/>
              <a:t>22</a:t>
            </a:fld>
            <a:endParaRPr lang="en-US" dirty="0"/>
          </a:p>
        </p:txBody>
      </p:sp>
      <p:grpSp>
        <p:nvGrpSpPr>
          <p:cNvPr id="5" name="组合 4">
            <a:extLst>
              <a:ext uri="{FF2B5EF4-FFF2-40B4-BE49-F238E27FC236}">
                <a16:creationId xmlns:a16="http://schemas.microsoft.com/office/drawing/2014/main" id="{F51FF9EF-8FAF-4F46-B04C-6E0A625CAF9E}"/>
              </a:ext>
            </a:extLst>
          </p:cNvPr>
          <p:cNvGrpSpPr/>
          <p:nvPr/>
        </p:nvGrpSpPr>
        <p:grpSpPr>
          <a:xfrm>
            <a:off x="1219200" y="1052927"/>
            <a:ext cx="9372600" cy="5190598"/>
            <a:chOff x="1219200" y="685800"/>
            <a:chExt cx="9372600" cy="5190598"/>
          </a:xfrm>
        </p:grpSpPr>
        <p:pic>
          <p:nvPicPr>
            <p:cNvPr id="6" name="图片 5">
              <a:extLst>
                <a:ext uri="{FF2B5EF4-FFF2-40B4-BE49-F238E27FC236}">
                  <a16:creationId xmlns:a16="http://schemas.microsoft.com/office/drawing/2014/main" id="{4038592F-36CC-44B3-BEC9-AD018344F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85800"/>
              <a:ext cx="9372600" cy="5190598"/>
            </a:xfrm>
            <a:prstGeom prst="rect">
              <a:avLst/>
            </a:prstGeom>
          </p:spPr>
        </p:pic>
        <p:sp>
          <p:nvSpPr>
            <p:cNvPr id="7" name="文本框 6">
              <a:extLst>
                <a:ext uri="{FF2B5EF4-FFF2-40B4-BE49-F238E27FC236}">
                  <a16:creationId xmlns:a16="http://schemas.microsoft.com/office/drawing/2014/main" id="{366E0A57-D313-4C40-84C9-92C74BE93606}"/>
                </a:ext>
              </a:extLst>
            </p:cNvPr>
            <p:cNvSpPr txBox="1"/>
            <p:nvPr/>
          </p:nvSpPr>
          <p:spPr>
            <a:xfrm>
              <a:off x="6477000" y="2957933"/>
              <a:ext cx="2667000" cy="646331"/>
            </a:xfrm>
            <a:prstGeom prst="rect">
              <a:avLst/>
            </a:prstGeom>
            <a:noFill/>
          </p:spPr>
          <p:txBody>
            <a:bodyPr wrap="square" rtlCol="0">
              <a:spAutoFit/>
            </a:bodyPr>
            <a:lstStyle/>
            <a:p>
              <a:r>
                <a:rPr lang="en-US" altLang="zh-CN" sz="3600">
                  <a:solidFill>
                    <a:srgbClr val="FF0000"/>
                  </a:solidFill>
                  <a:latin typeface="等线" panose="02010600030101010101" pitchFamily="2" charset="-122"/>
                  <a:ea typeface="等线" panose="02010600030101010101" pitchFamily="2" charset="-122"/>
                </a:rPr>
                <a:t>MySQL</a:t>
              </a:r>
              <a:r>
                <a:rPr lang="zh-CN" altLang="en-US" sz="3600">
                  <a:solidFill>
                    <a:srgbClr val="FF0000"/>
                  </a:solidFill>
                  <a:latin typeface="等线" panose="02010600030101010101" pitchFamily="2" charset="-122"/>
                  <a:ea typeface="等线" panose="02010600030101010101" pitchFamily="2" charset="-122"/>
                </a:rPr>
                <a:t>例子</a:t>
              </a:r>
              <a:endParaRPr lang="zh-CN" altLang="en-US" sz="3600" dirty="0">
                <a:solidFill>
                  <a:srgbClr val="FF0000"/>
                </a:solidFill>
                <a:latin typeface="等线" panose="02010600030101010101" pitchFamily="2" charset="-122"/>
                <a:ea typeface="等线" panose="02010600030101010101" pitchFamily="2" charset="-122"/>
              </a:endParaRPr>
            </a:p>
          </p:txBody>
        </p:sp>
        <p:cxnSp>
          <p:nvCxnSpPr>
            <p:cNvPr id="8" name="直接连接符 7">
              <a:extLst>
                <a:ext uri="{FF2B5EF4-FFF2-40B4-BE49-F238E27FC236}">
                  <a16:creationId xmlns:a16="http://schemas.microsoft.com/office/drawing/2014/main" id="{669DAEB2-953B-4129-A232-7FCF2FE3C43E}"/>
                </a:ext>
              </a:extLst>
            </p:cNvPr>
            <p:cNvCxnSpPr>
              <a:cxnSpLocks/>
            </p:cNvCxnSpPr>
            <p:nvPr/>
          </p:nvCxnSpPr>
          <p:spPr>
            <a:xfrm>
              <a:off x="7391400" y="914400"/>
              <a:ext cx="3124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E54A5E4A-1313-4978-81DA-9E7C9F2CD560}"/>
                </a:ext>
              </a:extLst>
            </p:cNvPr>
            <p:cNvCxnSpPr>
              <a:cxnSpLocks/>
            </p:cNvCxnSpPr>
            <p:nvPr/>
          </p:nvCxnSpPr>
          <p:spPr>
            <a:xfrm flipV="1">
              <a:off x="8763000" y="914401"/>
              <a:ext cx="990600" cy="2043532"/>
            </a:xfrm>
            <a:prstGeom prst="straightConnector1">
              <a:avLst/>
            </a:prstGeom>
            <a:ln w="38100">
              <a:solidFill>
                <a:srgbClr val="FF000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4B0FF6E-FE6C-49C7-8AA2-CF951124C822}"/>
                </a:ext>
              </a:extLst>
            </p:cNvPr>
            <p:cNvCxnSpPr>
              <a:cxnSpLocks/>
            </p:cNvCxnSpPr>
            <p:nvPr/>
          </p:nvCxnSpPr>
          <p:spPr>
            <a:xfrm flipH="1">
              <a:off x="3048000" y="3733800"/>
              <a:ext cx="3886200" cy="1752600"/>
            </a:xfrm>
            <a:prstGeom prst="straightConnector1">
              <a:avLst/>
            </a:prstGeom>
            <a:ln w="38100">
              <a:solidFill>
                <a:srgbClr val="FF000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3290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23E5A-8AEF-463B-87AB-1FFBB5FF1AC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CC186C6-4587-4F49-9DEB-39379E18DE5A}"/>
              </a:ext>
            </a:extLst>
          </p:cNvPr>
          <p:cNvSpPr>
            <a:spLocks noGrp="1"/>
          </p:cNvSpPr>
          <p:nvPr>
            <p:ph idx="1"/>
          </p:nvPr>
        </p:nvSpPr>
        <p:spPr/>
        <p:txBody>
          <a:bodyPr/>
          <a:lstStyle/>
          <a:p>
            <a:r>
              <a:rPr lang="zh-CN" altLang="en-US">
                <a:solidFill>
                  <a:srgbClr val="FF0000"/>
                </a:solidFill>
              </a:rPr>
              <a:t>空值的算术运算、比较运算和逻辑运算</a:t>
            </a:r>
          </a:p>
          <a:p>
            <a:pPr lvl="1"/>
            <a:r>
              <a:rPr lang="zh-CN" altLang="en-US"/>
              <a:t>空值与另一个值</a:t>
            </a:r>
            <a:r>
              <a:rPr lang="en-US" altLang="zh-CN"/>
              <a:t>(</a:t>
            </a:r>
            <a:r>
              <a:rPr lang="zh-CN" altLang="en-US"/>
              <a:t>包括另一个空值</a:t>
            </a:r>
            <a:r>
              <a:rPr lang="en-US" altLang="zh-CN"/>
              <a:t>)</a:t>
            </a:r>
            <a:r>
              <a:rPr lang="zh-CN" altLang="en-US"/>
              <a:t>的算术运算的结果为空值</a:t>
            </a:r>
          </a:p>
          <a:p>
            <a:pPr lvl="1"/>
            <a:r>
              <a:rPr lang="zh-CN" altLang="en-US"/>
              <a:t>空值与另一个值</a:t>
            </a:r>
            <a:r>
              <a:rPr lang="en-US" altLang="zh-CN"/>
              <a:t>(</a:t>
            </a:r>
            <a:r>
              <a:rPr lang="zh-CN" altLang="en-US"/>
              <a:t>包括另一个空值</a:t>
            </a:r>
            <a:r>
              <a:rPr lang="en-US" altLang="zh-CN"/>
              <a:t>)</a:t>
            </a:r>
            <a:r>
              <a:rPr lang="zh-CN" altLang="en-US"/>
              <a:t>的比较运算的结果为</a:t>
            </a:r>
            <a:r>
              <a:rPr lang="en-US" altLang="zh-CN">
                <a:solidFill>
                  <a:srgbClr val="FF0000"/>
                </a:solidFill>
              </a:rPr>
              <a:t>UNKNOWN</a:t>
            </a:r>
            <a:endParaRPr lang="zh-CN" altLang="en-US"/>
          </a:p>
          <a:p>
            <a:pPr lvl="1"/>
            <a:r>
              <a:rPr lang="zh-CN" altLang="en-US"/>
              <a:t>有</a:t>
            </a:r>
            <a:r>
              <a:rPr lang="en-US" altLang="zh-CN">
                <a:solidFill>
                  <a:srgbClr val="FF0000"/>
                </a:solidFill>
              </a:rPr>
              <a:t>UNKNOWN</a:t>
            </a:r>
            <a:r>
              <a:rPr lang="zh-CN" altLang="en-US"/>
              <a:t>后，传统二值</a:t>
            </a:r>
            <a:r>
              <a:rPr lang="en-US" altLang="zh-CN"/>
              <a:t>(TRUE</a:t>
            </a:r>
            <a:r>
              <a:rPr lang="zh-CN" altLang="en-US"/>
              <a:t>，</a:t>
            </a:r>
            <a:r>
              <a:rPr lang="en-US" altLang="zh-CN"/>
              <a:t>FALSE)</a:t>
            </a:r>
            <a:r>
              <a:rPr lang="zh-CN" altLang="en-US"/>
              <a:t>逻辑就扩展成了三值逻辑</a:t>
            </a:r>
          </a:p>
          <a:p>
            <a:endParaRPr lang="zh-CN" altLang="en-US"/>
          </a:p>
        </p:txBody>
      </p:sp>
      <p:sp>
        <p:nvSpPr>
          <p:cNvPr id="4" name="灯片编号占位符 3">
            <a:extLst>
              <a:ext uri="{FF2B5EF4-FFF2-40B4-BE49-F238E27FC236}">
                <a16:creationId xmlns:a16="http://schemas.microsoft.com/office/drawing/2014/main" id="{9872FCF7-BD18-43D5-9573-04FB0207B041}"/>
              </a:ext>
            </a:extLst>
          </p:cNvPr>
          <p:cNvSpPr>
            <a:spLocks noGrp="1"/>
          </p:cNvSpPr>
          <p:nvPr>
            <p:ph type="sldNum" sz="quarter" idx="12"/>
          </p:nvPr>
        </p:nvSpPr>
        <p:spPr/>
        <p:txBody>
          <a:bodyPr/>
          <a:lstStyle/>
          <a:p>
            <a:fld id="{E63F6D5D-9733-4D44-9C56-AEFEDD5A4BA7}" type="slidenum">
              <a:rPr lang="en-US" smtClean="0"/>
              <a:pPr/>
              <a:t>23</a:t>
            </a:fld>
            <a:endParaRPr lang="en-US" dirty="0"/>
          </a:p>
        </p:txBody>
      </p:sp>
      <p:graphicFrame>
        <p:nvGraphicFramePr>
          <p:cNvPr id="5" name="Group 4">
            <a:extLst>
              <a:ext uri="{FF2B5EF4-FFF2-40B4-BE49-F238E27FC236}">
                <a16:creationId xmlns:a16="http://schemas.microsoft.com/office/drawing/2014/main" id="{AB8B1A78-13D1-4718-B1C7-098110D6C2CB}"/>
              </a:ext>
            </a:extLst>
          </p:cNvPr>
          <p:cNvGraphicFramePr>
            <a:graphicFrameLocks/>
          </p:cNvGraphicFramePr>
          <p:nvPr>
            <p:extLst>
              <p:ext uri="{D42A27DB-BD31-4B8C-83A1-F6EECF244321}">
                <p14:modId xmlns:p14="http://schemas.microsoft.com/office/powerpoint/2010/main" val="558257342"/>
              </p:ext>
            </p:extLst>
          </p:nvPr>
        </p:nvGraphicFramePr>
        <p:xfrm>
          <a:off x="2667000" y="3335506"/>
          <a:ext cx="5486400" cy="3352920"/>
        </p:xfrm>
        <a:graphic>
          <a:graphicData uri="http://schemas.openxmlformats.org/drawingml/2006/table">
            <a:tbl>
              <a:tblPr/>
              <a:tblGrid>
                <a:gridCol w="1174121">
                  <a:extLst>
                    <a:ext uri="{9D8B030D-6E8A-4147-A177-3AD203B41FA5}">
                      <a16:colId xmlns:a16="http://schemas.microsoft.com/office/drawing/2014/main" val="20000"/>
                    </a:ext>
                  </a:extLst>
                </a:gridCol>
                <a:gridCol w="1471152">
                  <a:extLst>
                    <a:ext uri="{9D8B030D-6E8A-4147-A177-3AD203B41FA5}">
                      <a16:colId xmlns:a16="http://schemas.microsoft.com/office/drawing/2014/main" val="20001"/>
                    </a:ext>
                  </a:extLst>
                </a:gridCol>
                <a:gridCol w="1518837">
                  <a:extLst>
                    <a:ext uri="{9D8B030D-6E8A-4147-A177-3AD203B41FA5}">
                      <a16:colId xmlns:a16="http://schemas.microsoft.com/office/drawing/2014/main" val="20002"/>
                    </a:ext>
                  </a:extLst>
                </a:gridCol>
                <a:gridCol w="1322290">
                  <a:extLst>
                    <a:ext uri="{9D8B030D-6E8A-4147-A177-3AD203B41FA5}">
                      <a16:colId xmlns:a16="http://schemas.microsoft.com/office/drawing/2014/main" val="20003"/>
                    </a:ext>
                  </a:extLst>
                </a:gridCol>
              </a:tblGrid>
              <a:tr h="28784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x       y</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x   AND   y</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x    OR     y</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NOT    x</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0"/>
                  </a:ext>
                </a:extLst>
              </a:tr>
              <a:tr h="28784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84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84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784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84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784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784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784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784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 name="文本框 5">
            <a:extLst>
              <a:ext uri="{FF2B5EF4-FFF2-40B4-BE49-F238E27FC236}">
                <a16:creationId xmlns:a16="http://schemas.microsoft.com/office/drawing/2014/main" id="{FDFC7E47-C165-4296-B72A-1D37669232ED}"/>
              </a:ext>
            </a:extLst>
          </p:cNvPr>
          <p:cNvSpPr txBox="1"/>
          <p:nvPr/>
        </p:nvSpPr>
        <p:spPr>
          <a:xfrm>
            <a:off x="8218715" y="4031530"/>
            <a:ext cx="2301965" cy="1384995"/>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solidFill>
                  <a:srgbClr val="FF0000"/>
                </a:solidFill>
              </a:rPr>
              <a:t>T</a:t>
            </a:r>
            <a:r>
              <a:rPr lang="en-US" altLang="zh-CN" sz="2800" dirty="0">
                <a:solidFill>
                  <a:srgbClr val="0000CC"/>
                </a:solidFill>
              </a:rPr>
              <a:t>: True</a:t>
            </a:r>
          </a:p>
          <a:p>
            <a:pPr marL="285750" indent="-285750">
              <a:buFont typeface="Arial" panose="020B0604020202020204" pitchFamily="34" charset="0"/>
              <a:buChar char="•"/>
            </a:pPr>
            <a:r>
              <a:rPr lang="en-US" altLang="zh-CN" sz="2800" dirty="0">
                <a:solidFill>
                  <a:srgbClr val="FF0000"/>
                </a:solidFill>
              </a:rPr>
              <a:t>F</a:t>
            </a:r>
            <a:r>
              <a:rPr lang="en-US" altLang="zh-CN" sz="2800" dirty="0">
                <a:solidFill>
                  <a:srgbClr val="0000CC"/>
                </a:solidFill>
              </a:rPr>
              <a:t>: False</a:t>
            </a:r>
          </a:p>
          <a:p>
            <a:pPr marL="285750" indent="-285750">
              <a:buFont typeface="Arial" panose="020B0604020202020204" pitchFamily="34" charset="0"/>
              <a:buChar char="•"/>
            </a:pPr>
            <a:r>
              <a:rPr lang="en-US" altLang="zh-CN" sz="2800" dirty="0">
                <a:solidFill>
                  <a:srgbClr val="FF0000"/>
                </a:solidFill>
              </a:rPr>
              <a:t>U</a:t>
            </a:r>
            <a:r>
              <a:rPr lang="en-US" altLang="zh-CN" sz="2800" dirty="0">
                <a:solidFill>
                  <a:srgbClr val="0000CC"/>
                </a:solidFill>
              </a:rPr>
              <a:t>: Unknown</a:t>
            </a:r>
            <a:endParaRPr lang="zh-CN" altLang="en-US" sz="2800" dirty="0">
              <a:solidFill>
                <a:srgbClr val="0000CC"/>
              </a:solidFill>
            </a:endParaRPr>
          </a:p>
        </p:txBody>
      </p:sp>
      <p:sp>
        <p:nvSpPr>
          <p:cNvPr id="7" name="文本框 6">
            <a:extLst>
              <a:ext uri="{FF2B5EF4-FFF2-40B4-BE49-F238E27FC236}">
                <a16:creationId xmlns:a16="http://schemas.microsoft.com/office/drawing/2014/main" id="{EC973AEE-1036-4D31-B695-C67A3FB9423D}"/>
              </a:ext>
            </a:extLst>
          </p:cNvPr>
          <p:cNvSpPr txBox="1"/>
          <p:nvPr/>
        </p:nvSpPr>
        <p:spPr>
          <a:xfrm>
            <a:off x="3738880" y="2935396"/>
            <a:ext cx="2971800"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真值表</a:t>
            </a:r>
          </a:p>
        </p:txBody>
      </p:sp>
    </p:spTree>
    <p:extLst>
      <p:ext uri="{BB962C8B-B14F-4D97-AF65-F5344CB8AC3E}">
        <p14:creationId xmlns:p14="http://schemas.microsoft.com/office/powerpoint/2010/main" val="3630033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EDCF4-5D98-4538-A2C3-B9C7B21E0AD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1F3D3A2-D1F4-4E5B-A7EF-92AC86CC38C1}"/>
              </a:ext>
            </a:extLst>
          </p:cNvPr>
          <p:cNvSpPr>
            <a:spLocks noGrp="1"/>
          </p:cNvSpPr>
          <p:nvPr>
            <p:ph idx="1"/>
          </p:nvPr>
        </p:nvSpPr>
        <p:spPr/>
        <p:txBody>
          <a:bodyPr/>
          <a:lstStyle/>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3.82] </a:t>
            </a:r>
            <a:r>
              <a:rPr lang="zh-CN" altLang="en-US" sz="2400"/>
              <a:t>找出选修</a:t>
            </a:r>
            <a:r>
              <a:rPr lang="en-US" altLang="zh-CN" sz="2400"/>
              <a:t>1</a:t>
            </a:r>
            <a:r>
              <a:rPr lang="zh-CN" altLang="en-US" sz="2400"/>
              <a:t>号课程不及格学生的学号。</a:t>
            </a:r>
            <a:endParaRPr lang="en-US" altLang="zh-CN" sz="2400"/>
          </a:p>
          <a:p>
            <a:endParaRPr lang="en-US" altLang="zh-CN"/>
          </a:p>
          <a:p>
            <a:endParaRPr lang="en-US" altLang="zh-CN" sz="2800"/>
          </a:p>
          <a:p>
            <a:endParaRPr lang="en-US" altLang="zh-CN" sz="800"/>
          </a:p>
          <a:p>
            <a:pPr marL="0" lv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3.83] </a:t>
            </a:r>
            <a:r>
              <a:rPr lang="zh-CN" altLang="en-US" sz="2400">
                <a:solidFill>
                  <a:prstClr val="black"/>
                </a:solidFill>
              </a:rPr>
              <a:t>找出选修</a:t>
            </a:r>
            <a:r>
              <a:rPr lang="en-US" altLang="zh-CN" sz="2400">
                <a:solidFill>
                  <a:prstClr val="black"/>
                </a:solidFill>
              </a:rPr>
              <a:t>1</a:t>
            </a:r>
            <a:r>
              <a:rPr lang="zh-CN" altLang="en-US" sz="2400">
                <a:solidFill>
                  <a:prstClr val="black"/>
                </a:solidFill>
              </a:rPr>
              <a:t>号课程不及格学生的学号以及缺考学生的学号。</a:t>
            </a:r>
            <a:endParaRPr lang="en-US" altLang="zh-CN" sz="2400">
              <a:solidFill>
                <a:prstClr val="black"/>
              </a:solidFill>
            </a:endParaRPr>
          </a:p>
          <a:p>
            <a:endParaRPr lang="zh-CN" altLang="en-US"/>
          </a:p>
        </p:txBody>
      </p:sp>
      <p:sp>
        <p:nvSpPr>
          <p:cNvPr id="4" name="灯片编号占位符 3">
            <a:extLst>
              <a:ext uri="{FF2B5EF4-FFF2-40B4-BE49-F238E27FC236}">
                <a16:creationId xmlns:a16="http://schemas.microsoft.com/office/drawing/2014/main" id="{4F0075E7-71F9-4D47-9EBB-816578AD6B68}"/>
              </a:ext>
            </a:extLst>
          </p:cNvPr>
          <p:cNvSpPr>
            <a:spLocks noGrp="1"/>
          </p:cNvSpPr>
          <p:nvPr>
            <p:ph type="sldNum" sz="quarter" idx="12"/>
          </p:nvPr>
        </p:nvSpPr>
        <p:spPr/>
        <p:txBody>
          <a:bodyPr/>
          <a:lstStyle/>
          <a:p>
            <a:fld id="{E63F6D5D-9733-4D44-9C56-AEFEDD5A4BA7}" type="slidenum">
              <a:rPr lang="en-US" smtClean="0"/>
              <a:pPr/>
              <a:t>24</a:t>
            </a:fld>
            <a:endParaRPr lang="en-US" dirty="0"/>
          </a:p>
        </p:txBody>
      </p:sp>
      <p:sp>
        <p:nvSpPr>
          <p:cNvPr id="5" name="矩形 4">
            <a:extLst>
              <a:ext uri="{FF2B5EF4-FFF2-40B4-BE49-F238E27FC236}">
                <a16:creationId xmlns:a16="http://schemas.microsoft.com/office/drawing/2014/main" id="{EA405E95-4F87-43A4-8EA6-A80807517684}"/>
              </a:ext>
            </a:extLst>
          </p:cNvPr>
          <p:cNvSpPr/>
          <p:nvPr/>
        </p:nvSpPr>
        <p:spPr>
          <a:xfrm>
            <a:off x="1981200" y="1676400"/>
            <a:ext cx="5486400" cy="1015663"/>
          </a:xfrm>
          <a:prstGeom prst="rect">
            <a:avLst/>
          </a:prstGeom>
          <a:solidFill>
            <a:schemeClr val="bg1">
              <a:lumMod val="95000"/>
            </a:schemeClr>
          </a:solidFill>
        </p:spPr>
        <p:txBody>
          <a:bodyPr wrap="square">
            <a:spAutoFit/>
          </a:bodyPr>
          <a:lstStyle/>
          <a:p>
            <a:r>
              <a:rPr lang="en-US" altLang="zh-CN" sz="2000" b="1" dirty="0">
                <a:solidFill>
                  <a:srgbClr val="0000CC"/>
                </a:solidFill>
                <a:latin typeface="Courier New" panose="02070309020205020404" pitchFamily="49" charset="0"/>
                <a:cs typeface="Courier New" panose="02070309020205020404" pitchFamily="49" charset="0"/>
              </a:rPr>
              <a:t>SELECT </a:t>
            </a:r>
            <a:r>
              <a:rPr lang="en-US" altLang="zh-CN" sz="2000" b="1" dirty="0" err="1">
                <a:solidFill>
                  <a:srgbClr val="0000CC"/>
                </a:solidFill>
                <a:latin typeface="Courier New" panose="02070309020205020404" pitchFamily="49" charset="0"/>
                <a:cs typeface="Courier New" panose="02070309020205020404" pitchFamily="49" charset="0"/>
              </a:rPr>
              <a:t>Sno</a:t>
            </a:r>
            <a:endParaRPr lang="en-US" altLang="zh-CN" sz="2000" b="1" dirty="0">
              <a:solidFill>
                <a:srgbClr val="0000CC"/>
              </a:solidFill>
              <a:latin typeface="Courier New" panose="02070309020205020404" pitchFamily="49" charset="0"/>
              <a:cs typeface="Courier New" panose="02070309020205020404" pitchFamily="49" charset="0"/>
            </a:endParaRPr>
          </a:p>
          <a:p>
            <a:r>
              <a:rPr lang="en-US" altLang="zh-CN" sz="2000" b="1" dirty="0">
                <a:solidFill>
                  <a:srgbClr val="0000CC"/>
                </a:solidFill>
                <a:latin typeface="Courier New" panose="02070309020205020404" pitchFamily="49" charset="0"/>
                <a:cs typeface="Courier New" panose="02070309020205020404" pitchFamily="49" charset="0"/>
              </a:rPr>
              <a:t>FROM SC</a:t>
            </a:r>
          </a:p>
          <a:p>
            <a:r>
              <a:rPr lang="en-US" altLang="zh-CN" sz="2000" b="1">
                <a:solidFill>
                  <a:srgbClr val="0000CC"/>
                </a:solidFill>
                <a:latin typeface="Courier New" panose="02070309020205020404" pitchFamily="49" charset="0"/>
                <a:cs typeface="Courier New" panose="02070309020205020404" pitchFamily="49" charset="0"/>
              </a:rPr>
              <a:t>WHERE Grade&lt;</a:t>
            </a:r>
            <a:r>
              <a:rPr lang="en-US" altLang="zh-CN" sz="2000" b="1" dirty="0">
                <a:solidFill>
                  <a:srgbClr val="0000CC"/>
                </a:solidFill>
                <a:latin typeface="Courier New" panose="02070309020205020404" pitchFamily="49" charset="0"/>
                <a:cs typeface="Courier New" panose="02070309020205020404" pitchFamily="49" charset="0"/>
              </a:rPr>
              <a:t>60 AND </a:t>
            </a:r>
            <a:r>
              <a:rPr lang="en-US" altLang="zh-CN" sz="2000" b="1" dirty="0" err="1">
                <a:solidFill>
                  <a:srgbClr val="0000CC"/>
                </a:solidFill>
                <a:latin typeface="Courier New" panose="02070309020205020404" pitchFamily="49" charset="0"/>
                <a:cs typeface="Courier New" panose="02070309020205020404" pitchFamily="49" charset="0"/>
              </a:rPr>
              <a:t>Cno</a:t>
            </a:r>
            <a:r>
              <a:rPr lang="en-US" altLang="zh-CN" sz="2000" b="1" dirty="0">
                <a:solidFill>
                  <a:srgbClr val="0000CC"/>
                </a:solidFill>
                <a:latin typeface="Courier New" panose="02070309020205020404" pitchFamily="49" charset="0"/>
                <a:cs typeface="Courier New" panose="02070309020205020404" pitchFamily="49" charset="0"/>
              </a:rPr>
              <a:t>='1';</a:t>
            </a:r>
          </a:p>
        </p:txBody>
      </p:sp>
      <p:sp>
        <p:nvSpPr>
          <p:cNvPr id="6" name="标注: 线形 5">
            <a:extLst>
              <a:ext uri="{FF2B5EF4-FFF2-40B4-BE49-F238E27FC236}">
                <a16:creationId xmlns:a16="http://schemas.microsoft.com/office/drawing/2014/main" id="{04A6C652-BF00-445E-BEEE-59ED737807FF}"/>
              </a:ext>
            </a:extLst>
          </p:cNvPr>
          <p:cNvSpPr/>
          <p:nvPr/>
        </p:nvSpPr>
        <p:spPr>
          <a:xfrm>
            <a:off x="7830820" y="1311891"/>
            <a:ext cx="3048000" cy="1200328"/>
          </a:xfrm>
          <a:prstGeom prst="borderCallout1">
            <a:avLst>
              <a:gd name="adj1" fmla="val 128"/>
              <a:gd name="adj2" fmla="val -957"/>
              <a:gd name="adj3" fmla="val 48171"/>
              <a:gd name="adj4" fmla="val -19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latin typeface="微软雅黑" panose="020B0503020204020204" pitchFamily="34" charset="-122"/>
                <a:ea typeface="微软雅黑" panose="020B0503020204020204" pitchFamily="34" charset="-122"/>
              </a:rPr>
              <a:t>查询结果不包括缺考的学生，因为他们的</a:t>
            </a:r>
            <a:r>
              <a:rPr lang="en-US" altLang="zh-CN">
                <a:latin typeface="微软雅黑" panose="020B0503020204020204" pitchFamily="34" charset="-122"/>
                <a:ea typeface="微软雅黑" panose="020B0503020204020204" pitchFamily="34" charset="-122"/>
              </a:rPr>
              <a:t>Grade</a:t>
            </a:r>
            <a:r>
              <a:rPr lang="zh-CN" altLang="en-US">
                <a:latin typeface="微软雅黑" panose="020B0503020204020204" pitchFamily="34" charset="-122"/>
                <a:ea typeface="微软雅黑" panose="020B0503020204020204" pitchFamily="34" charset="-122"/>
              </a:rPr>
              <a:t>的值为</a:t>
            </a:r>
            <a:r>
              <a:rPr lang="en-US" altLang="zh-CN">
                <a:latin typeface="微软雅黑" panose="020B0503020204020204" pitchFamily="34" charset="-122"/>
                <a:ea typeface="微软雅黑" panose="020B0503020204020204" pitchFamily="34" charset="-122"/>
              </a:rPr>
              <a:t>NULL</a:t>
            </a:r>
            <a:r>
              <a:rPr lang="zh-CN" altLang="en-US">
                <a:latin typeface="微软雅黑" panose="020B0503020204020204" pitchFamily="34" charset="-122"/>
                <a:ea typeface="微软雅黑" panose="020B0503020204020204" pitchFamily="34" charset="-122"/>
              </a:rPr>
              <a:t>，是不可比较大小的。</a:t>
            </a:r>
          </a:p>
        </p:txBody>
      </p:sp>
      <p:sp>
        <p:nvSpPr>
          <p:cNvPr id="8" name="矩形 7">
            <a:extLst>
              <a:ext uri="{FF2B5EF4-FFF2-40B4-BE49-F238E27FC236}">
                <a16:creationId xmlns:a16="http://schemas.microsoft.com/office/drawing/2014/main" id="{C83031AB-F8FF-41CE-960C-306E693F63DB}"/>
              </a:ext>
            </a:extLst>
          </p:cNvPr>
          <p:cNvSpPr/>
          <p:nvPr/>
        </p:nvSpPr>
        <p:spPr>
          <a:xfrm>
            <a:off x="1981200" y="3429000"/>
            <a:ext cx="6459220" cy="3139321"/>
          </a:xfrm>
          <a:prstGeom prst="rect">
            <a:avLst/>
          </a:prstGeom>
          <a:solidFill>
            <a:schemeClr val="bg1">
              <a:lumMod val="95000"/>
            </a:schemeClr>
          </a:solidFill>
        </p:spPr>
        <p:txBody>
          <a:bodyPr wrap="square">
            <a:spAutoFit/>
          </a:bodyPr>
          <a:lstStyle/>
          <a:p>
            <a:r>
              <a:rPr lang="en-US" altLang="zh-CN" b="1" dirty="0">
                <a:solidFill>
                  <a:srgbClr val="0000CC"/>
                </a:solidFill>
                <a:latin typeface="Courier New" panose="02070309020205020404" pitchFamily="49" charset="0"/>
                <a:cs typeface="Courier New" panose="02070309020205020404" pitchFamily="49" charset="0"/>
              </a:rPr>
              <a:t>SELECT </a:t>
            </a:r>
            <a:r>
              <a:rPr lang="en-US" altLang="zh-CN" b="1" dirty="0" err="1">
                <a:solidFill>
                  <a:srgbClr val="0000CC"/>
                </a:solidFill>
                <a:latin typeface="Courier New" panose="02070309020205020404" pitchFamily="49" charset="0"/>
                <a:cs typeface="Courier New" panose="02070309020205020404" pitchFamily="49" charset="0"/>
              </a:rPr>
              <a:t>Sno</a:t>
            </a:r>
            <a:endParaRPr lang="en-US" altLang="zh-CN" b="1" dirty="0">
              <a:solidFill>
                <a:srgbClr val="0000CC"/>
              </a:solidFill>
              <a:latin typeface="Courier New" panose="02070309020205020404" pitchFamily="49" charset="0"/>
              <a:cs typeface="Courier New" panose="02070309020205020404" pitchFamily="49" charset="0"/>
            </a:endParaRPr>
          </a:p>
          <a:p>
            <a:r>
              <a:rPr lang="en-US" altLang="zh-CN" b="1" dirty="0">
                <a:solidFill>
                  <a:srgbClr val="0000CC"/>
                </a:solidFill>
                <a:latin typeface="Courier New" panose="02070309020205020404" pitchFamily="49" charset="0"/>
                <a:cs typeface="Courier New" panose="02070309020205020404" pitchFamily="49" charset="0"/>
              </a:rPr>
              <a:t>FROM SC</a:t>
            </a:r>
          </a:p>
          <a:p>
            <a:r>
              <a:rPr lang="en-US" altLang="zh-CN" b="1" dirty="0">
                <a:solidFill>
                  <a:srgbClr val="0000CC"/>
                </a:solidFill>
                <a:latin typeface="Courier New" panose="02070309020205020404" pitchFamily="49" charset="0"/>
                <a:cs typeface="Courier New" panose="02070309020205020404" pitchFamily="49" charset="0"/>
              </a:rPr>
              <a:t>WHERE Grade &lt; 60 AND </a:t>
            </a:r>
            <a:r>
              <a:rPr lang="en-US" altLang="zh-CN" b="1" dirty="0" err="1">
                <a:solidFill>
                  <a:srgbClr val="0000CC"/>
                </a:solidFill>
                <a:latin typeface="Courier New" panose="02070309020205020404" pitchFamily="49" charset="0"/>
                <a:cs typeface="Courier New" panose="02070309020205020404" pitchFamily="49" charset="0"/>
              </a:rPr>
              <a:t>Cno</a:t>
            </a:r>
            <a:r>
              <a:rPr lang="en-US" altLang="zh-CN" b="1" dirty="0">
                <a:solidFill>
                  <a:srgbClr val="0000CC"/>
                </a:solidFill>
                <a:latin typeface="Courier New" panose="02070309020205020404" pitchFamily="49" charset="0"/>
                <a:cs typeface="Courier New" panose="02070309020205020404" pitchFamily="49" charset="0"/>
              </a:rPr>
              <a:t>='1'</a:t>
            </a:r>
          </a:p>
          <a:p>
            <a:r>
              <a:rPr lang="en-US" altLang="zh-CN" b="1" dirty="0">
                <a:solidFill>
                  <a:srgbClr val="C00000"/>
                </a:solidFill>
                <a:latin typeface="Courier New" panose="02070309020205020404" pitchFamily="49" charset="0"/>
                <a:cs typeface="Courier New" panose="02070309020205020404" pitchFamily="49" charset="0"/>
              </a:rPr>
              <a:t>UNION</a:t>
            </a:r>
          </a:p>
          <a:p>
            <a:r>
              <a:rPr lang="en-US" altLang="zh-CN" b="1" dirty="0">
                <a:solidFill>
                  <a:srgbClr val="0000CC"/>
                </a:solidFill>
                <a:latin typeface="Courier New" panose="02070309020205020404" pitchFamily="49" charset="0"/>
                <a:cs typeface="Courier New" panose="02070309020205020404" pitchFamily="49" charset="0"/>
              </a:rPr>
              <a:t>SELECT </a:t>
            </a:r>
            <a:r>
              <a:rPr lang="en-US" altLang="zh-CN" b="1" dirty="0" err="1">
                <a:solidFill>
                  <a:srgbClr val="0000CC"/>
                </a:solidFill>
                <a:latin typeface="Courier New" panose="02070309020205020404" pitchFamily="49" charset="0"/>
                <a:cs typeface="Courier New" panose="02070309020205020404" pitchFamily="49" charset="0"/>
              </a:rPr>
              <a:t>Sno</a:t>
            </a:r>
            <a:endParaRPr lang="en-US" altLang="zh-CN" b="1" dirty="0">
              <a:solidFill>
                <a:srgbClr val="0000CC"/>
              </a:solidFill>
              <a:latin typeface="Courier New" panose="02070309020205020404" pitchFamily="49" charset="0"/>
              <a:cs typeface="Courier New" panose="02070309020205020404" pitchFamily="49" charset="0"/>
            </a:endParaRPr>
          </a:p>
          <a:p>
            <a:r>
              <a:rPr lang="en-US" altLang="zh-CN" b="1" dirty="0">
                <a:solidFill>
                  <a:srgbClr val="0000CC"/>
                </a:solidFill>
                <a:latin typeface="Courier New" panose="02070309020205020404" pitchFamily="49" charset="0"/>
                <a:cs typeface="Courier New" panose="02070309020205020404" pitchFamily="49" charset="0"/>
              </a:rPr>
              <a:t>FROM SC</a:t>
            </a:r>
          </a:p>
          <a:p>
            <a:r>
              <a:rPr lang="en-US" altLang="zh-CN" b="1" dirty="0">
                <a:solidFill>
                  <a:srgbClr val="0000CC"/>
                </a:solidFill>
                <a:latin typeface="Courier New" panose="02070309020205020404" pitchFamily="49" charset="0"/>
                <a:cs typeface="Courier New" panose="02070309020205020404" pitchFamily="49" charset="0"/>
              </a:rPr>
              <a:t>WHERE Grade IS NULL AND </a:t>
            </a:r>
            <a:r>
              <a:rPr lang="en-US" altLang="zh-CN" b="1" dirty="0" err="1">
                <a:solidFill>
                  <a:srgbClr val="0000CC"/>
                </a:solidFill>
                <a:latin typeface="Courier New" panose="02070309020205020404" pitchFamily="49" charset="0"/>
                <a:cs typeface="Courier New" panose="02070309020205020404" pitchFamily="49" charset="0"/>
              </a:rPr>
              <a:t>Cno</a:t>
            </a:r>
            <a:r>
              <a:rPr lang="en-US" altLang="zh-CN" b="1" dirty="0">
                <a:solidFill>
                  <a:srgbClr val="0000CC"/>
                </a:solidFill>
                <a:latin typeface="Courier New" panose="02070309020205020404" pitchFamily="49" charset="0"/>
                <a:cs typeface="Courier New" panose="02070309020205020404" pitchFamily="49" charset="0"/>
              </a:rPr>
              <a:t>=‘1’;</a:t>
            </a:r>
          </a:p>
          <a:p>
            <a:r>
              <a:rPr lang="zh-CN" altLang="en-US" b="1" dirty="0">
                <a:latin typeface="Courier New" panose="02070309020205020404" pitchFamily="49" charset="0"/>
                <a:cs typeface="Courier New" panose="02070309020205020404" pitchFamily="49" charset="0"/>
              </a:rPr>
              <a:t>或者</a:t>
            </a:r>
          </a:p>
          <a:p>
            <a:r>
              <a:rPr lang="en-US" altLang="zh-CN" b="1" dirty="0">
                <a:solidFill>
                  <a:srgbClr val="0000CC"/>
                </a:solidFill>
                <a:latin typeface="Courier New" panose="02070309020205020404" pitchFamily="49" charset="0"/>
                <a:cs typeface="Courier New" panose="02070309020205020404" pitchFamily="49" charset="0"/>
              </a:rPr>
              <a:t>SELECT </a:t>
            </a:r>
            <a:r>
              <a:rPr lang="en-US" altLang="zh-CN" b="1" dirty="0" err="1">
                <a:solidFill>
                  <a:srgbClr val="0000CC"/>
                </a:solidFill>
                <a:latin typeface="Courier New" panose="02070309020205020404" pitchFamily="49" charset="0"/>
                <a:cs typeface="Courier New" panose="02070309020205020404" pitchFamily="49" charset="0"/>
              </a:rPr>
              <a:t>Sno</a:t>
            </a:r>
            <a:endParaRPr lang="en-US" altLang="zh-CN" b="1" dirty="0">
              <a:solidFill>
                <a:srgbClr val="0000CC"/>
              </a:solidFill>
              <a:latin typeface="Courier New" panose="02070309020205020404" pitchFamily="49" charset="0"/>
              <a:cs typeface="Courier New" panose="02070309020205020404" pitchFamily="49" charset="0"/>
            </a:endParaRPr>
          </a:p>
          <a:p>
            <a:r>
              <a:rPr lang="en-US" altLang="zh-CN" b="1" dirty="0">
                <a:solidFill>
                  <a:srgbClr val="0000CC"/>
                </a:solidFill>
                <a:latin typeface="Courier New" panose="02070309020205020404" pitchFamily="49" charset="0"/>
                <a:cs typeface="Courier New" panose="02070309020205020404" pitchFamily="49" charset="0"/>
              </a:rPr>
              <a:t>FROM SC</a:t>
            </a:r>
          </a:p>
          <a:p>
            <a:r>
              <a:rPr lang="en-US" altLang="zh-CN" b="1" dirty="0">
                <a:solidFill>
                  <a:srgbClr val="0000CC"/>
                </a:solidFill>
                <a:latin typeface="Courier New" panose="02070309020205020404" pitchFamily="49" charset="0"/>
                <a:cs typeface="Courier New" panose="02070309020205020404" pitchFamily="49" charset="0"/>
              </a:rPr>
              <a:t>WHERE </a:t>
            </a:r>
            <a:r>
              <a:rPr lang="en-US" altLang="zh-CN" b="1" dirty="0" err="1">
                <a:solidFill>
                  <a:srgbClr val="0000CC"/>
                </a:solidFill>
                <a:latin typeface="Courier New" panose="02070309020205020404" pitchFamily="49" charset="0"/>
                <a:cs typeface="Courier New" panose="02070309020205020404" pitchFamily="49" charset="0"/>
              </a:rPr>
              <a:t>Cno</a:t>
            </a:r>
            <a:r>
              <a:rPr lang="en-US" altLang="zh-CN" b="1" dirty="0">
                <a:solidFill>
                  <a:srgbClr val="0000CC"/>
                </a:solidFill>
                <a:latin typeface="Courier New" panose="02070309020205020404" pitchFamily="49" charset="0"/>
                <a:cs typeface="Courier New" panose="02070309020205020404" pitchFamily="49" charset="0"/>
              </a:rPr>
              <a:t>='1' AND </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Grade&lt;60 OR </a:t>
            </a:r>
            <a:r>
              <a:rPr lang="en-US" altLang="zh-CN" b="1" dirty="0">
                <a:solidFill>
                  <a:srgbClr val="C00000"/>
                </a:solidFill>
                <a:latin typeface="Courier New" panose="02070309020205020404" pitchFamily="49" charset="0"/>
                <a:cs typeface="Courier New" panose="02070309020205020404" pitchFamily="49" charset="0"/>
              </a:rPr>
              <a:t>Grade IS NULL</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6183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wipe(left)">
                                      <p:cBhvr>
                                        <p:cTn id="20" dur="500"/>
                                        <p:tgtEl>
                                          <p:spTgt spid="8">
                                            <p:txEl>
                                              <p:pRg st="0" end="0"/>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wipe(left)">
                                      <p:cBhvr>
                                        <p:cTn id="24" dur="500"/>
                                        <p:tgtEl>
                                          <p:spTgt spid="8">
                                            <p:txEl>
                                              <p:pRg st="1" end="1"/>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wipe(left)">
                                      <p:cBhvr>
                                        <p:cTn id="28" dur="500"/>
                                        <p:tgtEl>
                                          <p:spTgt spid="8">
                                            <p:txEl>
                                              <p:pRg st="2" end="2"/>
                                            </p:txEl>
                                          </p:spTgt>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wipe(left)">
                                      <p:cBhvr>
                                        <p:cTn id="32" dur="500"/>
                                        <p:tgtEl>
                                          <p:spTgt spid="8">
                                            <p:txEl>
                                              <p:pRg st="3" end="3"/>
                                            </p:txEl>
                                          </p:spTgt>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wipe(left)">
                                      <p:cBhvr>
                                        <p:cTn id="36" dur="500"/>
                                        <p:tgtEl>
                                          <p:spTgt spid="8">
                                            <p:txEl>
                                              <p:pRg st="4" end="4"/>
                                            </p:txEl>
                                          </p:spTgt>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8">
                                            <p:txEl>
                                              <p:pRg st="5" end="5"/>
                                            </p:txEl>
                                          </p:spTgt>
                                        </p:tgtEl>
                                        <p:attrNameLst>
                                          <p:attrName>style.visibility</p:attrName>
                                        </p:attrNameLst>
                                      </p:cBhvr>
                                      <p:to>
                                        <p:strVal val="visible"/>
                                      </p:to>
                                    </p:set>
                                    <p:animEffect transition="in" filter="wipe(left)">
                                      <p:cBhvr>
                                        <p:cTn id="40" dur="500"/>
                                        <p:tgtEl>
                                          <p:spTgt spid="8">
                                            <p:txEl>
                                              <p:pRg st="5" end="5"/>
                                            </p:txEl>
                                          </p:spTgt>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Effect transition="in" filter="wipe(left)">
                                      <p:cBhvr>
                                        <p:cTn id="44" dur="500"/>
                                        <p:tgtEl>
                                          <p:spTgt spid="8">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8">
                                            <p:txEl>
                                              <p:pRg st="8" end="8"/>
                                            </p:txEl>
                                          </p:spTgt>
                                        </p:tgtEl>
                                        <p:attrNameLst>
                                          <p:attrName>style.visibility</p:attrName>
                                        </p:attrNameLst>
                                      </p:cBhvr>
                                      <p:to>
                                        <p:strVal val="visible"/>
                                      </p:to>
                                    </p:set>
                                    <p:animEffect transition="in" filter="wipe(left)">
                                      <p:cBhvr>
                                        <p:cTn id="54" dur="500"/>
                                        <p:tgtEl>
                                          <p:spTgt spid="8">
                                            <p:txEl>
                                              <p:pRg st="8" end="8"/>
                                            </p:txEl>
                                          </p:spTgt>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8">
                                            <p:txEl>
                                              <p:pRg st="9" end="9"/>
                                            </p:txEl>
                                          </p:spTgt>
                                        </p:tgtEl>
                                        <p:attrNameLst>
                                          <p:attrName>style.visibility</p:attrName>
                                        </p:attrNameLst>
                                      </p:cBhvr>
                                      <p:to>
                                        <p:strVal val="visible"/>
                                      </p:to>
                                    </p:set>
                                    <p:animEffect transition="in" filter="wipe(left)">
                                      <p:cBhvr>
                                        <p:cTn id="58" dur="500"/>
                                        <p:tgtEl>
                                          <p:spTgt spid="8">
                                            <p:txEl>
                                              <p:pRg st="9" end="9"/>
                                            </p:txEl>
                                          </p:spTgt>
                                        </p:tgtEl>
                                      </p:cBhvr>
                                    </p:animEffect>
                                  </p:childTnLst>
                                </p:cTn>
                              </p:par>
                            </p:childTnLst>
                          </p:cTn>
                        </p:par>
                        <p:par>
                          <p:cTn id="59" fill="hold">
                            <p:stCondLst>
                              <p:cond delay="1500"/>
                            </p:stCondLst>
                            <p:childTnLst>
                              <p:par>
                                <p:cTn id="60" presetID="22" presetClass="entr" presetSubtype="8" fill="hold" nodeType="after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wipe(left)">
                                      <p:cBhvr>
                                        <p:cTn id="62"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en-US" altLang="zh-CN" b="1" dirty="0">
                <a:solidFill>
                  <a:schemeClr val="bg2">
                    <a:lumMod val="90000"/>
                  </a:schemeClr>
                </a:solidFill>
              </a:rPr>
              <a:t>SQL</a:t>
            </a:r>
            <a:r>
              <a:rPr lang="zh-CN" altLang="en-US" b="1" dirty="0">
                <a:solidFill>
                  <a:schemeClr val="bg2">
                    <a:lumMod val="90000"/>
                  </a:schemeClr>
                </a:solidFill>
              </a:rPr>
              <a:t>概述</a:t>
            </a:r>
          </a:p>
          <a:p>
            <a:pPr>
              <a:lnSpc>
                <a:spcPct val="100000"/>
              </a:lnSpc>
            </a:pPr>
            <a:r>
              <a:rPr lang="zh-CN" altLang="en-US" b="1" dirty="0">
                <a:solidFill>
                  <a:schemeClr val="bg2">
                    <a:lumMod val="90000"/>
                  </a:schemeClr>
                </a:solidFill>
              </a:rPr>
              <a:t>学生</a:t>
            </a:r>
            <a:r>
              <a:rPr lang="en-US" altLang="zh-CN" b="1" dirty="0">
                <a:solidFill>
                  <a:schemeClr val="bg2">
                    <a:lumMod val="90000"/>
                  </a:schemeClr>
                </a:solidFill>
              </a:rPr>
              <a:t>-</a:t>
            </a:r>
            <a:r>
              <a:rPr lang="zh-CN" altLang="en-US" b="1" dirty="0">
                <a:solidFill>
                  <a:schemeClr val="bg2">
                    <a:lumMod val="90000"/>
                  </a:schemeClr>
                </a:solidFill>
              </a:rPr>
              <a:t>课程数据库</a:t>
            </a:r>
          </a:p>
          <a:p>
            <a:pPr>
              <a:lnSpc>
                <a:spcPct val="100000"/>
              </a:lnSpc>
            </a:pPr>
            <a:r>
              <a:rPr lang="zh-CN" altLang="en-US" b="1" dirty="0">
                <a:solidFill>
                  <a:schemeClr val="bg2">
                    <a:lumMod val="90000"/>
                  </a:schemeClr>
                </a:solidFill>
              </a:rPr>
              <a:t>数据定义</a:t>
            </a:r>
          </a:p>
          <a:p>
            <a:pPr>
              <a:lnSpc>
                <a:spcPct val="100000"/>
              </a:lnSpc>
            </a:pPr>
            <a:r>
              <a:rPr lang="zh-CN" altLang="en-US" b="1" dirty="0">
                <a:solidFill>
                  <a:schemeClr val="bg2">
                    <a:lumMod val="90000"/>
                  </a:schemeClr>
                </a:solidFill>
              </a:rPr>
              <a:t>数据查询</a:t>
            </a:r>
          </a:p>
          <a:p>
            <a:pPr>
              <a:lnSpc>
                <a:spcPct val="100000"/>
              </a:lnSpc>
            </a:pPr>
            <a:r>
              <a:rPr lang="zh-CN" altLang="en-US" b="1" dirty="0">
                <a:solidFill>
                  <a:schemeClr val="bg2">
                    <a:lumMod val="90000"/>
                  </a:schemeClr>
                </a:solidFill>
              </a:rPr>
              <a:t>数据更新</a:t>
            </a:r>
          </a:p>
          <a:p>
            <a:pPr>
              <a:lnSpc>
                <a:spcPct val="100000"/>
              </a:lnSpc>
            </a:pPr>
            <a:r>
              <a:rPr lang="zh-CN" altLang="en-US" b="1" dirty="0">
                <a:solidFill>
                  <a:schemeClr val="bg2">
                    <a:lumMod val="90000"/>
                  </a:schemeClr>
                </a:solidFill>
              </a:rPr>
              <a:t>空值的处理</a:t>
            </a:r>
          </a:p>
          <a:p>
            <a:pPr>
              <a:lnSpc>
                <a:spcPct val="100000"/>
              </a:lnSpc>
            </a:pPr>
            <a:r>
              <a:rPr lang="zh-CN" altLang="en-US" b="1" dirty="0">
                <a:solidFill>
                  <a:srgbClr val="FF0000"/>
                </a:solidFill>
              </a:rPr>
              <a:t>视图</a:t>
            </a:r>
          </a:p>
          <a:p>
            <a:pPr>
              <a:lnSpc>
                <a:spcPct val="100000"/>
              </a:lnSpc>
            </a:pPr>
            <a:r>
              <a:rPr lang="zh-CN" altLang="en-US" b="1" dirty="0">
                <a:solidFill>
                  <a:schemeClr val="bg2">
                    <a:lumMod val="90000"/>
                  </a:schemeClr>
                </a:solidFill>
              </a:rPr>
              <a:t>本章小结</a:t>
            </a:r>
            <a:endParaRPr lang="zh-CN" altLang="en-US" sz="2800" b="1" dirty="0">
              <a:solidFill>
                <a:schemeClr val="bg2">
                  <a:lumMod val="90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Tree>
    <p:extLst>
      <p:ext uri="{BB962C8B-B14F-4D97-AF65-F5344CB8AC3E}">
        <p14:creationId xmlns:p14="http://schemas.microsoft.com/office/powerpoint/2010/main" val="316876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50000"/>
              </a:lnSpc>
            </a:pPr>
            <a:r>
              <a:rPr lang="zh-CN" altLang="en-US" dirty="0"/>
              <a:t>视图的特点</a:t>
            </a:r>
          </a:p>
          <a:p>
            <a:pPr lvl="1">
              <a:lnSpc>
                <a:spcPct val="150000"/>
              </a:lnSpc>
            </a:pPr>
            <a:r>
              <a:rPr lang="zh-CN" altLang="en-US" dirty="0">
                <a:solidFill>
                  <a:srgbClr val="FF0000"/>
                </a:solidFill>
              </a:rPr>
              <a:t>虚表</a:t>
            </a:r>
            <a:r>
              <a:rPr lang="zh-CN" altLang="en-US" dirty="0"/>
              <a:t>，是从一个或几个基本表（或视图）导出</a:t>
            </a:r>
            <a:r>
              <a:rPr lang="zh-CN" altLang="en-US"/>
              <a:t>的表。</a:t>
            </a:r>
            <a:endParaRPr lang="zh-CN" altLang="en-US" dirty="0"/>
          </a:p>
          <a:p>
            <a:pPr lvl="1">
              <a:lnSpc>
                <a:spcPct val="150000"/>
              </a:lnSpc>
            </a:pPr>
            <a:r>
              <a:rPr lang="zh-CN" altLang="en-US" dirty="0">
                <a:solidFill>
                  <a:srgbClr val="FF0000"/>
                </a:solidFill>
              </a:rPr>
              <a:t>只存放</a:t>
            </a:r>
            <a:r>
              <a:rPr lang="zh-CN" altLang="en-US" dirty="0"/>
              <a:t>视图的</a:t>
            </a:r>
            <a:r>
              <a:rPr lang="zh-CN" altLang="en-US" dirty="0">
                <a:solidFill>
                  <a:srgbClr val="FF0000"/>
                </a:solidFill>
              </a:rPr>
              <a:t>定义</a:t>
            </a:r>
            <a:r>
              <a:rPr lang="zh-CN" altLang="en-US" dirty="0"/>
              <a:t>，</a:t>
            </a:r>
            <a:r>
              <a:rPr lang="zh-CN" altLang="en-US" dirty="0">
                <a:solidFill>
                  <a:srgbClr val="FF0000"/>
                </a:solidFill>
              </a:rPr>
              <a:t>不存放</a:t>
            </a:r>
            <a:r>
              <a:rPr lang="zh-CN" altLang="en-US" dirty="0"/>
              <a:t>视图对应</a:t>
            </a:r>
            <a:r>
              <a:rPr lang="zh-CN" altLang="en-US"/>
              <a:t>的</a:t>
            </a:r>
            <a:r>
              <a:rPr lang="zh-CN" altLang="en-US">
                <a:solidFill>
                  <a:srgbClr val="FF0000"/>
                </a:solidFill>
              </a:rPr>
              <a:t>数据。</a:t>
            </a:r>
            <a:endParaRPr lang="zh-CN" altLang="en-US" dirty="0">
              <a:solidFill>
                <a:srgbClr val="FF0000"/>
              </a:solidFill>
            </a:endParaRPr>
          </a:p>
          <a:p>
            <a:pPr lvl="1">
              <a:lnSpc>
                <a:spcPct val="150000"/>
              </a:lnSpc>
            </a:pPr>
            <a:r>
              <a:rPr lang="zh-CN" altLang="en-US" dirty="0"/>
              <a:t>基表中的数据发生变化，从视图中查询出的数据也随</a:t>
            </a:r>
            <a:r>
              <a:rPr lang="zh-CN" altLang="en-US"/>
              <a:t>之改变。</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spTree>
    <p:extLst>
      <p:ext uri="{BB962C8B-B14F-4D97-AF65-F5344CB8AC3E}">
        <p14:creationId xmlns:p14="http://schemas.microsoft.com/office/powerpoint/2010/main" val="2518878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00000"/>
              </a:lnSpc>
            </a:pPr>
            <a:r>
              <a:rPr lang="zh-CN" altLang="en-US" b="1">
                <a:solidFill>
                  <a:srgbClr val="FF0000"/>
                </a:solidFill>
              </a:rPr>
              <a:t>定义视图</a:t>
            </a:r>
            <a:endParaRPr lang="en-US" altLang="zh-CN" b="1">
              <a:solidFill>
                <a:srgbClr val="FF0000"/>
              </a:solidFill>
            </a:endParaRPr>
          </a:p>
          <a:p>
            <a:pPr>
              <a:lnSpc>
                <a:spcPct val="100000"/>
              </a:lnSpc>
            </a:pPr>
            <a:r>
              <a:rPr lang="zh-CN" altLang="en-US" b="1">
                <a:solidFill>
                  <a:schemeClr val="bg2">
                    <a:lumMod val="90000"/>
                  </a:schemeClr>
                </a:solidFill>
              </a:rPr>
              <a:t>删除视图</a:t>
            </a:r>
            <a:endParaRPr lang="zh-CN" altLang="en-US" b="1" dirty="0">
              <a:solidFill>
                <a:schemeClr val="bg2">
                  <a:lumMod val="90000"/>
                </a:schemeClr>
              </a:solidFill>
            </a:endParaRPr>
          </a:p>
          <a:p>
            <a:pPr>
              <a:lnSpc>
                <a:spcPct val="100000"/>
              </a:lnSpc>
            </a:pPr>
            <a:r>
              <a:rPr lang="zh-CN" altLang="en-US" b="1" dirty="0">
                <a:solidFill>
                  <a:schemeClr val="bg2">
                    <a:lumMod val="90000"/>
                  </a:schemeClr>
                </a:solidFill>
              </a:rPr>
              <a:t>查询视图</a:t>
            </a:r>
          </a:p>
          <a:p>
            <a:pPr>
              <a:lnSpc>
                <a:spcPct val="100000"/>
              </a:lnSpc>
            </a:pPr>
            <a:r>
              <a:rPr lang="zh-CN" altLang="en-US" b="1" dirty="0">
                <a:solidFill>
                  <a:schemeClr val="bg2">
                    <a:lumMod val="90000"/>
                  </a:schemeClr>
                </a:solidFill>
              </a:rPr>
              <a:t>更新视图</a:t>
            </a:r>
          </a:p>
          <a:p>
            <a:pPr>
              <a:lnSpc>
                <a:spcPct val="100000"/>
              </a:lnSpc>
            </a:pPr>
            <a:r>
              <a:rPr lang="zh-CN" altLang="en-US" b="1" dirty="0">
                <a:solidFill>
                  <a:schemeClr val="bg2">
                    <a:lumMod val="90000"/>
                  </a:schemeClr>
                </a:solidFill>
              </a:rPr>
              <a:t>视图的作用</a:t>
            </a:r>
          </a:p>
          <a:p>
            <a:pPr>
              <a:lnSpc>
                <a:spcPct val="100000"/>
              </a:lnSpc>
            </a:pPr>
            <a:endParaRPr lang="zh-CN" altLang="en-US" b="1" dirty="0"/>
          </a:p>
        </p:txBody>
      </p:sp>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Tree>
    <p:extLst>
      <p:ext uri="{BB962C8B-B14F-4D97-AF65-F5344CB8AC3E}">
        <p14:creationId xmlns:p14="http://schemas.microsoft.com/office/powerpoint/2010/main" val="1654843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E2CC3-2AA7-48D2-B3D9-F5AA00B3E0BE}"/>
              </a:ext>
            </a:extLst>
          </p:cNvPr>
          <p:cNvSpPr>
            <a:spLocks noGrp="1"/>
          </p:cNvSpPr>
          <p:nvPr>
            <p:ph type="title"/>
          </p:nvPr>
        </p:nvSpPr>
        <p:spPr/>
        <p:txBody>
          <a:bodyPr/>
          <a:lstStyle/>
          <a:p>
            <a:r>
              <a:rPr lang="zh-CN" altLang="en-US"/>
              <a:t>定义</a:t>
            </a:r>
            <a:r>
              <a:rPr lang="en-US" altLang="zh-CN"/>
              <a:t>(</a:t>
            </a:r>
            <a:r>
              <a:rPr lang="zh-CN" altLang="en-US"/>
              <a:t>创建</a:t>
            </a:r>
            <a:r>
              <a:rPr lang="en-US" altLang="zh-CN"/>
              <a:t>)</a:t>
            </a:r>
            <a:r>
              <a:rPr lang="zh-CN" altLang="en-US"/>
              <a:t>视图</a:t>
            </a:r>
          </a:p>
        </p:txBody>
      </p:sp>
      <p:sp>
        <p:nvSpPr>
          <p:cNvPr id="3" name="内容占位符 2">
            <a:extLst>
              <a:ext uri="{FF2B5EF4-FFF2-40B4-BE49-F238E27FC236}">
                <a16:creationId xmlns:a16="http://schemas.microsoft.com/office/drawing/2014/main" id="{59ACF53F-9435-4ACB-A259-C98C07750984}"/>
              </a:ext>
            </a:extLst>
          </p:cNvPr>
          <p:cNvSpPr>
            <a:spLocks noGrp="1"/>
          </p:cNvSpPr>
          <p:nvPr>
            <p:ph idx="1"/>
          </p:nvPr>
        </p:nvSpPr>
        <p:spPr/>
        <p:txBody>
          <a:bodyPr/>
          <a:lstStyle/>
          <a:p>
            <a:r>
              <a:rPr lang="zh-CN" altLang="en-US">
                <a:solidFill>
                  <a:srgbClr val="FF0000"/>
                </a:solidFill>
              </a:rPr>
              <a:t>语句格式：</a:t>
            </a:r>
            <a:endParaRPr lang="en-US" altLang="zh-CN">
              <a:solidFill>
                <a:srgbClr val="FF0000"/>
              </a:solidFill>
            </a:endParaRPr>
          </a:p>
          <a:p>
            <a:pPr marL="630238" lvl="1" indent="0">
              <a:buNone/>
            </a:pPr>
            <a:endParaRPr lang="en-US" altLang="zh-CN" sz="1400"/>
          </a:p>
          <a:p>
            <a:pPr marL="630238" lvl="1" indent="-630238">
              <a:buNone/>
            </a:pPr>
            <a:r>
              <a:rPr lang="en-US" altLang="zh-CN" sz="2000">
                <a:solidFill>
                  <a:srgbClr val="FF0000"/>
                </a:solidFill>
              </a:rPr>
              <a:t>         CREATE  VIEW  </a:t>
            </a:r>
            <a:r>
              <a:rPr lang="en-US" altLang="zh-CN" sz="2000">
                <a:solidFill>
                  <a:srgbClr val="0000FF"/>
                </a:solidFill>
              </a:rPr>
              <a:t>&lt;</a:t>
            </a:r>
            <a:r>
              <a:rPr lang="zh-CN" altLang="en-US" sz="2000">
                <a:solidFill>
                  <a:srgbClr val="0000FF"/>
                </a:solidFill>
              </a:rPr>
              <a:t>视图名</a:t>
            </a:r>
            <a:r>
              <a:rPr lang="en-US" altLang="zh-CN" sz="2000">
                <a:solidFill>
                  <a:srgbClr val="0000FF"/>
                </a:solidFill>
              </a:rPr>
              <a:t>&gt;[(&lt;</a:t>
            </a:r>
            <a:r>
              <a:rPr lang="zh-CN" altLang="en-US" sz="2000">
                <a:solidFill>
                  <a:srgbClr val="0000FF"/>
                </a:solidFill>
              </a:rPr>
              <a:t>列名</a:t>
            </a:r>
            <a:r>
              <a:rPr lang="en-US" altLang="zh-CN" sz="2000">
                <a:solidFill>
                  <a:srgbClr val="0000FF"/>
                </a:solidFill>
              </a:rPr>
              <a:t>&gt;  [,&lt;</a:t>
            </a:r>
            <a:r>
              <a:rPr lang="zh-CN" altLang="en-US" sz="2000">
                <a:solidFill>
                  <a:srgbClr val="0000FF"/>
                </a:solidFill>
              </a:rPr>
              <a:t>列名</a:t>
            </a:r>
            <a:r>
              <a:rPr lang="en-US" altLang="zh-CN" sz="2000">
                <a:solidFill>
                  <a:srgbClr val="0000FF"/>
                </a:solidFill>
              </a:rPr>
              <a:t>&gt;]…)] </a:t>
            </a:r>
          </a:p>
          <a:p>
            <a:pPr marL="630238" lvl="1" indent="-630238">
              <a:buNone/>
            </a:pPr>
            <a:r>
              <a:rPr lang="en-US" altLang="zh-CN" sz="2000">
                <a:solidFill>
                  <a:srgbClr val="0000FF"/>
                </a:solidFill>
              </a:rPr>
              <a:t>         </a:t>
            </a:r>
            <a:r>
              <a:rPr lang="en-US" altLang="zh-CN" sz="2000">
                <a:solidFill>
                  <a:srgbClr val="FF0000"/>
                </a:solidFill>
              </a:rPr>
              <a:t>AS  &lt;</a:t>
            </a:r>
            <a:r>
              <a:rPr lang="zh-CN" altLang="en-US" sz="2000">
                <a:solidFill>
                  <a:srgbClr val="FF0000"/>
                </a:solidFill>
              </a:rPr>
              <a:t>子查询</a:t>
            </a:r>
            <a:r>
              <a:rPr lang="en-US" altLang="zh-CN" sz="2000">
                <a:solidFill>
                  <a:srgbClr val="FF0000"/>
                </a:solidFill>
              </a:rPr>
              <a:t>&gt;  </a:t>
            </a:r>
            <a:r>
              <a:rPr lang="en-US" altLang="zh-CN" sz="2000">
                <a:solidFill>
                  <a:srgbClr val="0000FF"/>
                </a:solidFill>
              </a:rPr>
              <a:t>[WITH  CHECK  OPTION];</a:t>
            </a:r>
          </a:p>
          <a:p>
            <a:pPr marL="893762" lvl="2" indent="0">
              <a:buNone/>
            </a:pPr>
            <a:endParaRPr lang="en-US" altLang="zh-CN" sz="800"/>
          </a:p>
          <a:p>
            <a:pPr lvl="1"/>
            <a:endParaRPr lang="en-US" altLang="zh-CN" sz="1000">
              <a:solidFill>
                <a:srgbClr val="FF0000"/>
              </a:solidFill>
            </a:endParaRPr>
          </a:p>
          <a:p>
            <a:pPr lvl="1"/>
            <a:r>
              <a:rPr lang="en-US" altLang="zh-CN" sz="2200">
                <a:solidFill>
                  <a:srgbClr val="FF0000"/>
                </a:solidFill>
              </a:rPr>
              <a:t>WITH CHECK OPTION</a:t>
            </a:r>
            <a:r>
              <a:rPr lang="zh-CN" altLang="en-US" sz="2200">
                <a:solidFill>
                  <a:srgbClr val="FF0000"/>
                </a:solidFill>
              </a:rPr>
              <a:t>子句</a:t>
            </a:r>
            <a:endParaRPr lang="en-US" altLang="zh-CN" sz="2200">
              <a:solidFill>
                <a:srgbClr val="FF0000"/>
              </a:solidFill>
            </a:endParaRPr>
          </a:p>
          <a:p>
            <a:pPr lvl="2">
              <a:spcBef>
                <a:spcPct val="0"/>
              </a:spcBef>
            </a:pPr>
            <a:r>
              <a:rPr lang="zh-CN" altLang="en-US"/>
              <a:t>对视图进行</a:t>
            </a:r>
            <a:r>
              <a:rPr lang="en-US" altLang="zh-CN">
                <a:solidFill>
                  <a:srgbClr val="FF0000"/>
                </a:solidFill>
              </a:rPr>
              <a:t>UPDATE</a:t>
            </a:r>
            <a:r>
              <a:rPr lang="zh-CN" altLang="en-US"/>
              <a:t>，</a:t>
            </a:r>
            <a:r>
              <a:rPr lang="en-US" altLang="zh-CN">
                <a:solidFill>
                  <a:srgbClr val="FF0000"/>
                </a:solidFill>
              </a:rPr>
              <a:t>INSERT</a:t>
            </a:r>
            <a:r>
              <a:rPr lang="zh-CN" altLang="en-US"/>
              <a:t>和</a:t>
            </a:r>
            <a:r>
              <a:rPr lang="en-US" altLang="zh-CN">
                <a:solidFill>
                  <a:srgbClr val="FF0000"/>
                </a:solidFill>
              </a:rPr>
              <a:t>DELETE</a:t>
            </a:r>
            <a:r>
              <a:rPr lang="zh-CN" altLang="en-US"/>
              <a:t>操作时要保证更新、插入或删除的行满足视图定义中的谓词条件（即</a:t>
            </a:r>
            <a:r>
              <a:rPr lang="zh-CN" altLang="en-US">
                <a:solidFill>
                  <a:srgbClr val="FF0000"/>
                </a:solidFill>
              </a:rPr>
              <a:t>子查询中的条件表达式</a:t>
            </a:r>
            <a:r>
              <a:rPr lang="zh-CN" altLang="en-US"/>
              <a:t>）。</a:t>
            </a:r>
          </a:p>
          <a:p>
            <a:pPr lvl="2">
              <a:spcBef>
                <a:spcPct val="0"/>
              </a:spcBef>
            </a:pPr>
            <a:r>
              <a:rPr lang="zh-CN" altLang="en-US"/>
              <a:t>子查询可以是任意的</a:t>
            </a:r>
            <a:r>
              <a:rPr lang="en-US" altLang="zh-CN"/>
              <a:t>SELECT</a:t>
            </a:r>
            <a:r>
              <a:rPr lang="zh-CN" altLang="en-US"/>
              <a:t>语句，是否可以含有</a:t>
            </a:r>
            <a:r>
              <a:rPr lang="en-US" altLang="zh-CN"/>
              <a:t>ORDER BY</a:t>
            </a:r>
            <a:r>
              <a:rPr lang="zh-CN" altLang="en-US"/>
              <a:t>子句和</a:t>
            </a:r>
            <a:r>
              <a:rPr lang="en-US" altLang="zh-CN"/>
              <a:t>DISTINCT</a:t>
            </a:r>
            <a:r>
              <a:rPr lang="zh-CN" altLang="en-US"/>
              <a:t>短语，则决定具体系统的实现。</a:t>
            </a:r>
            <a:endParaRPr lang="en-US" altLang="zh-CN"/>
          </a:p>
          <a:p>
            <a:pPr lvl="2">
              <a:spcBef>
                <a:spcPct val="0"/>
              </a:spcBef>
            </a:pPr>
            <a:endParaRPr lang="en-US" altLang="zh-CN" sz="1000"/>
          </a:p>
          <a:p>
            <a:pPr lvl="2">
              <a:spcBef>
                <a:spcPct val="0"/>
              </a:spcBef>
            </a:pPr>
            <a:endParaRPr lang="en-US" altLang="zh-CN" sz="800"/>
          </a:p>
          <a:p>
            <a:pPr lvl="1">
              <a:spcBef>
                <a:spcPct val="0"/>
              </a:spcBef>
            </a:pPr>
            <a:r>
              <a:rPr lang="zh-CN" altLang="en-US" sz="2200"/>
              <a:t>关系数据库管理系统执行</a:t>
            </a:r>
            <a:r>
              <a:rPr lang="en-US" altLang="zh-CN" sz="2200"/>
              <a:t>CREATE VIEW</a:t>
            </a:r>
            <a:r>
              <a:rPr lang="zh-CN" altLang="en-US" sz="2200"/>
              <a:t>语句时只是把视图定义存入数据字典，</a:t>
            </a:r>
            <a:r>
              <a:rPr lang="zh-CN" altLang="en-US" sz="2200">
                <a:solidFill>
                  <a:srgbClr val="FF0000"/>
                </a:solidFill>
              </a:rPr>
              <a:t>并不执行其中的</a:t>
            </a:r>
            <a:r>
              <a:rPr lang="en-US" altLang="zh-CN" sz="2200">
                <a:solidFill>
                  <a:srgbClr val="FF0000"/>
                </a:solidFill>
              </a:rPr>
              <a:t>SELECT</a:t>
            </a:r>
            <a:r>
              <a:rPr lang="zh-CN" altLang="en-US" sz="2200">
                <a:solidFill>
                  <a:srgbClr val="FF0000"/>
                </a:solidFill>
              </a:rPr>
              <a:t>语句</a:t>
            </a:r>
            <a:r>
              <a:rPr lang="zh-CN" altLang="en-US" sz="2200"/>
              <a:t>。</a:t>
            </a:r>
          </a:p>
          <a:p>
            <a:pPr lvl="1">
              <a:spcBef>
                <a:spcPct val="0"/>
              </a:spcBef>
            </a:pPr>
            <a:r>
              <a:rPr lang="zh-CN" altLang="en-US" sz="2200"/>
              <a:t>在对视图查询时，按视图的定义从基本表中将数据查出。</a:t>
            </a:r>
          </a:p>
        </p:txBody>
      </p:sp>
      <p:sp>
        <p:nvSpPr>
          <p:cNvPr id="4" name="灯片编号占位符 3">
            <a:extLst>
              <a:ext uri="{FF2B5EF4-FFF2-40B4-BE49-F238E27FC236}">
                <a16:creationId xmlns:a16="http://schemas.microsoft.com/office/drawing/2014/main" id="{DE174FBE-D02A-4372-BCE3-EE9289EEF7B4}"/>
              </a:ext>
            </a:extLst>
          </p:cNvPr>
          <p:cNvSpPr>
            <a:spLocks noGrp="1"/>
          </p:cNvSpPr>
          <p:nvPr>
            <p:ph type="sldNum" sz="quarter" idx="12"/>
          </p:nvPr>
        </p:nvSpPr>
        <p:spPr/>
        <p:txBody>
          <a:bodyPr/>
          <a:lstStyle/>
          <a:p>
            <a:fld id="{E63F6D5D-9733-4D44-9C56-AEFEDD5A4BA7}" type="slidenum">
              <a:rPr lang="en-US" smtClean="0"/>
              <a:pPr/>
              <a:t>28</a:t>
            </a:fld>
            <a:endParaRPr lang="en-US" dirty="0"/>
          </a:p>
        </p:txBody>
      </p:sp>
      <p:sp>
        <p:nvSpPr>
          <p:cNvPr id="5" name="文本框 4">
            <a:extLst>
              <a:ext uri="{FF2B5EF4-FFF2-40B4-BE49-F238E27FC236}">
                <a16:creationId xmlns:a16="http://schemas.microsoft.com/office/drawing/2014/main" id="{0332E330-3479-40BD-ACC7-AC8C4963858C}"/>
              </a:ext>
            </a:extLst>
          </p:cNvPr>
          <p:cNvSpPr txBox="1"/>
          <p:nvPr/>
        </p:nvSpPr>
        <p:spPr>
          <a:xfrm>
            <a:off x="7315200" y="1524000"/>
            <a:ext cx="4038600" cy="1600438"/>
          </a:xfrm>
          <a:prstGeom prst="rect">
            <a:avLst/>
          </a:prstGeom>
          <a:solidFill>
            <a:schemeClr val="bg2">
              <a:lumMod val="90000"/>
            </a:schemeClr>
          </a:solidFill>
        </p:spPr>
        <p:txBody>
          <a:bodyPr wrap="square" rtlCol="0">
            <a:spAutoFit/>
          </a:bodyPr>
          <a:lstStyle/>
          <a:p>
            <a:r>
              <a:rPr lang="zh-CN" altLang="en-US" sz="1400">
                <a:solidFill>
                  <a:srgbClr val="FF0000"/>
                </a:solidFill>
                <a:latin typeface="微软雅黑" panose="020B0503020204020204" pitchFamily="34" charset="-122"/>
                <a:ea typeface="微软雅黑" panose="020B0503020204020204" pitchFamily="34" charset="-122"/>
              </a:rPr>
              <a:t>视图字段全部省略：</a:t>
            </a:r>
            <a:endParaRPr lang="en-US" altLang="zh-CN" sz="140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a:solidFill>
                  <a:srgbClr val="0000CC"/>
                </a:solidFill>
                <a:latin typeface="微软雅黑" panose="020B0503020204020204" pitchFamily="34" charset="-122"/>
                <a:ea typeface="微软雅黑" panose="020B0503020204020204" pitchFamily="34" charset="-122"/>
              </a:rPr>
              <a:t>由子查询中</a:t>
            </a:r>
            <a:r>
              <a:rPr lang="en-US" altLang="zh-CN" sz="1400">
                <a:solidFill>
                  <a:srgbClr val="0000CC"/>
                </a:solidFill>
                <a:latin typeface="微软雅黑" panose="020B0503020204020204" pitchFamily="34" charset="-122"/>
                <a:ea typeface="微软雅黑" panose="020B0503020204020204" pitchFamily="34" charset="-122"/>
              </a:rPr>
              <a:t>SELECT</a:t>
            </a:r>
            <a:r>
              <a:rPr lang="zh-CN" altLang="en-US" sz="1400">
                <a:solidFill>
                  <a:srgbClr val="0000CC"/>
                </a:solidFill>
                <a:latin typeface="微软雅黑" panose="020B0503020204020204" pitchFamily="34" charset="-122"/>
                <a:ea typeface="微软雅黑" panose="020B0503020204020204" pitchFamily="34" charset="-122"/>
              </a:rPr>
              <a:t>目标列中的诸字段组成</a:t>
            </a:r>
            <a:endParaRPr lang="en-US" altLang="zh-CN" sz="1400">
              <a:solidFill>
                <a:srgbClr val="0000CC"/>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solidFill>
                <a:srgbClr val="0000CC"/>
              </a:solidFill>
              <a:latin typeface="微软雅黑" panose="020B0503020204020204" pitchFamily="34" charset="-122"/>
              <a:ea typeface="微软雅黑" panose="020B0503020204020204" pitchFamily="34" charset="-122"/>
            </a:endParaRPr>
          </a:p>
          <a:p>
            <a:r>
              <a:rPr lang="zh-CN" altLang="en-US" sz="1400">
                <a:solidFill>
                  <a:srgbClr val="FF0000"/>
                </a:solidFill>
                <a:latin typeface="微软雅黑" panose="020B0503020204020204" pitchFamily="34" charset="-122"/>
                <a:ea typeface="微软雅黑" panose="020B0503020204020204" pitchFamily="34" charset="-122"/>
              </a:rPr>
              <a:t>指明字段：</a:t>
            </a:r>
            <a:endParaRPr lang="en-US" altLang="zh-CN" sz="140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a:solidFill>
                  <a:srgbClr val="0000CC"/>
                </a:solidFill>
                <a:latin typeface="微软雅黑" panose="020B0503020204020204" pitchFamily="34" charset="-122"/>
                <a:ea typeface="微软雅黑" panose="020B0503020204020204" pitchFamily="34" charset="-122"/>
              </a:rPr>
              <a:t>某个目标列是聚集函数或列表达式</a:t>
            </a:r>
          </a:p>
          <a:p>
            <a:pPr marL="285750" indent="-285750">
              <a:buFont typeface="Arial" panose="020B0604020202020204" pitchFamily="34" charset="0"/>
              <a:buChar char="•"/>
            </a:pPr>
            <a:r>
              <a:rPr lang="zh-CN" altLang="en-US" sz="1400">
                <a:solidFill>
                  <a:srgbClr val="0000CC"/>
                </a:solidFill>
                <a:latin typeface="微软雅黑" panose="020B0503020204020204" pitchFamily="34" charset="-122"/>
                <a:ea typeface="微软雅黑" panose="020B0503020204020204" pitchFamily="34" charset="-122"/>
              </a:rPr>
              <a:t>多表连接时选出了几个同名列作为视图的字段</a:t>
            </a:r>
          </a:p>
          <a:p>
            <a:pPr marL="285750" indent="-285750">
              <a:buFont typeface="Arial" panose="020B0604020202020204" pitchFamily="34" charset="0"/>
              <a:buChar char="•"/>
            </a:pPr>
            <a:r>
              <a:rPr lang="zh-CN" altLang="en-US" sz="1400">
                <a:solidFill>
                  <a:srgbClr val="0000CC"/>
                </a:solidFill>
                <a:latin typeface="微软雅黑" panose="020B0503020204020204" pitchFamily="34" charset="-122"/>
                <a:ea typeface="微软雅黑" panose="020B0503020204020204" pitchFamily="34" charset="-122"/>
              </a:rPr>
              <a:t>需要在视图中为某个列启用新的更合适的名字</a:t>
            </a:r>
          </a:p>
        </p:txBody>
      </p:sp>
    </p:spTree>
    <p:extLst>
      <p:ext uri="{BB962C8B-B14F-4D97-AF65-F5344CB8AC3E}">
        <p14:creationId xmlns:p14="http://schemas.microsoft.com/office/powerpoint/2010/main" val="362171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数据更新</a:t>
            </a:r>
            <a:endParaRPr lang="zh-CN" altLang="en-US" dirty="0"/>
          </a:p>
        </p:txBody>
      </p:sp>
      <p:sp>
        <p:nvSpPr>
          <p:cNvPr id="3" name="内容占位符 2"/>
          <p:cNvSpPr>
            <a:spLocks noGrp="1"/>
          </p:cNvSpPr>
          <p:nvPr>
            <p:ph idx="1"/>
          </p:nvPr>
        </p:nvSpPr>
        <p:spPr/>
        <p:txBody>
          <a:bodyPr/>
          <a:lstStyle/>
          <a:p>
            <a:pPr>
              <a:lnSpc>
                <a:spcPct val="100000"/>
              </a:lnSpc>
            </a:pPr>
            <a:r>
              <a:rPr lang="zh-CN" altLang="en-US" b="1">
                <a:solidFill>
                  <a:srgbClr val="FF0000"/>
                </a:solidFill>
              </a:rPr>
              <a:t>插入数据</a:t>
            </a:r>
            <a:endParaRPr lang="en-US" altLang="zh-CN" b="1">
              <a:solidFill>
                <a:srgbClr val="FF0000"/>
              </a:solidFill>
            </a:endParaRPr>
          </a:p>
          <a:p>
            <a:pPr>
              <a:lnSpc>
                <a:spcPct val="100000"/>
              </a:lnSpc>
            </a:pPr>
            <a:r>
              <a:rPr lang="zh-CN" altLang="en-US" b="1">
                <a:solidFill>
                  <a:schemeClr val="bg2">
                    <a:lumMod val="90000"/>
                  </a:schemeClr>
                </a:solidFill>
              </a:rPr>
              <a:t>修改数据</a:t>
            </a:r>
            <a:endParaRPr lang="en-US" altLang="zh-CN" b="1" dirty="0">
              <a:solidFill>
                <a:schemeClr val="bg2">
                  <a:lumMod val="90000"/>
                </a:schemeClr>
              </a:solidFill>
            </a:endParaRPr>
          </a:p>
          <a:p>
            <a:pPr>
              <a:lnSpc>
                <a:spcPct val="100000"/>
              </a:lnSpc>
            </a:pPr>
            <a:r>
              <a:rPr lang="zh-CN" altLang="en-US" b="1">
                <a:solidFill>
                  <a:schemeClr val="bg2">
                    <a:lumMod val="90000"/>
                  </a:schemeClr>
                </a:solidFill>
              </a:rPr>
              <a:t>删除数据</a:t>
            </a:r>
            <a:endParaRPr lang="zh-CN" altLang="en-US" b="1" dirty="0">
              <a:solidFill>
                <a:schemeClr val="bg2">
                  <a:lumMod val="90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776880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0794C97-87DC-447A-A29D-F83CFB3DB666}"/>
              </a:ext>
            </a:extLst>
          </p:cNvPr>
          <p:cNvSpPr>
            <a:spLocks noGrp="1"/>
          </p:cNvSpPr>
          <p:nvPr>
            <p:ph type="sldNum" sz="quarter" idx="12"/>
          </p:nvPr>
        </p:nvSpPr>
        <p:spPr/>
        <p:txBody>
          <a:bodyPr/>
          <a:lstStyle/>
          <a:p>
            <a:fld id="{E63F6D5D-9733-4D44-9C56-AEFEDD5A4BA7}" type="slidenum">
              <a:rPr lang="en-US" smtClean="0"/>
              <a:pPr/>
              <a:t>29</a:t>
            </a:fld>
            <a:endParaRPr lang="en-US" dirty="0"/>
          </a:p>
        </p:txBody>
      </p:sp>
      <p:sp>
        <p:nvSpPr>
          <p:cNvPr id="6" name="内容占位符 5">
            <a:extLst>
              <a:ext uri="{FF2B5EF4-FFF2-40B4-BE49-F238E27FC236}">
                <a16:creationId xmlns:a16="http://schemas.microsoft.com/office/drawing/2014/main" id="{3C4F3904-1F9F-4986-991C-40E01616F60F}"/>
              </a:ext>
            </a:extLst>
          </p:cNvPr>
          <p:cNvSpPr>
            <a:spLocks noGrp="1"/>
          </p:cNvSpPr>
          <p:nvPr>
            <p:ph idx="1"/>
          </p:nvPr>
        </p:nvSpPr>
        <p:spPr/>
        <p:txBody>
          <a:bodyPr>
            <a:normAutofit/>
          </a:bodyPr>
          <a:lstStyle/>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3.84] </a:t>
            </a:r>
            <a:r>
              <a:rPr lang="zh-CN" altLang="en-US" sz="2400"/>
              <a:t>建立信息系学生的视图。</a:t>
            </a:r>
            <a:endParaRPr lang="en-US" altLang="zh-CN" sz="2400"/>
          </a:p>
          <a:p>
            <a:endParaRPr lang="en-US" altLang="zh-CN" sz="2400"/>
          </a:p>
          <a:p>
            <a:endParaRPr lang="en-US" altLang="zh-CN" sz="2400"/>
          </a:p>
          <a:p>
            <a:endParaRPr lang="en-US" altLang="zh-CN" sz="2000"/>
          </a:p>
          <a:p>
            <a:endParaRPr lang="en-US" altLang="zh-CN" sz="2400"/>
          </a:p>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3.85] </a:t>
            </a:r>
            <a:r>
              <a:rPr lang="zh-CN" altLang="en-US" sz="2400"/>
              <a:t>建立信息系学生的视图，并要求进行修改和插入操作时仍需保证该视图</a:t>
            </a:r>
            <a:endParaRPr lang="en-US" altLang="zh-CN" sz="2400"/>
          </a:p>
          <a:p>
            <a:pPr marL="0" indent="0">
              <a:buNone/>
            </a:pPr>
            <a:r>
              <a:rPr lang="en-US" altLang="zh-CN" sz="2400"/>
              <a:t>             </a:t>
            </a:r>
            <a:r>
              <a:rPr lang="zh-CN" altLang="en-US" sz="2400"/>
              <a:t>只有信息系的学生。</a:t>
            </a:r>
          </a:p>
        </p:txBody>
      </p:sp>
      <p:sp>
        <p:nvSpPr>
          <p:cNvPr id="8" name="标题 7">
            <a:extLst>
              <a:ext uri="{FF2B5EF4-FFF2-40B4-BE49-F238E27FC236}">
                <a16:creationId xmlns:a16="http://schemas.microsoft.com/office/drawing/2014/main" id="{FBD1D101-BE0E-4889-B841-0B153E818497}"/>
              </a:ext>
            </a:extLst>
          </p:cNvPr>
          <p:cNvSpPr>
            <a:spLocks noGrp="1"/>
          </p:cNvSpPr>
          <p:nvPr>
            <p:ph type="title"/>
          </p:nvPr>
        </p:nvSpPr>
        <p:spPr/>
        <p:txBody>
          <a:bodyPr/>
          <a:lstStyle/>
          <a:p>
            <a:endParaRPr lang="zh-CN" altLang="en-US"/>
          </a:p>
        </p:txBody>
      </p:sp>
      <p:sp>
        <p:nvSpPr>
          <p:cNvPr id="9" name="矩形 8">
            <a:extLst>
              <a:ext uri="{FF2B5EF4-FFF2-40B4-BE49-F238E27FC236}">
                <a16:creationId xmlns:a16="http://schemas.microsoft.com/office/drawing/2014/main" id="{02E17CD9-C011-4074-812B-DA99D9F1E47A}"/>
              </a:ext>
            </a:extLst>
          </p:cNvPr>
          <p:cNvSpPr/>
          <p:nvPr/>
        </p:nvSpPr>
        <p:spPr>
          <a:xfrm>
            <a:off x="3124200" y="1687460"/>
            <a:ext cx="4953000" cy="1631216"/>
          </a:xfrm>
          <a:prstGeom prst="rect">
            <a:avLst/>
          </a:prstGeom>
          <a:solidFill>
            <a:schemeClr val="bg1">
              <a:lumMod val="95000"/>
            </a:schemeClr>
          </a:solidFill>
        </p:spPr>
        <p:txBody>
          <a:bodyPr wrap="square">
            <a:spAutoFit/>
          </a:bodyPr>
          <a:lstStyle/>
          <a:p>
            <a:r>
              <a:rPr lang="zh-CN" altLang="en-US" sz="2000" b="1" dirty="0">
                <a:latin typeface="Courier New" panose="02070309020205020404" pitchFamily="49" charset="0"/>
                <a:ea typeface="等线" panose="02010600030101010101" pitchFamily="2" charset="-122"/>
                <a:cs typeface="Courier New" panose="02070309020205020404" pitchFamily="49" charset="0"/>
              </a:rPr>
              <a:t> </a:t>
            </a:r>
            <a:r>
              <a:rPr lang="en-US" altLang="zh-CN" sz="20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CREATE VIEW </a:t>
            </a:r>
            <a:r>
              <a:rPr lang="en-US" altLang="zh-CN" sz="2000" b="1" dirty="0" err="1">
                <a:solidFill>
                  <a:srgbClr val="0000CC"/>
                </a:solidFill>
                <a:latin typeface="Courier New" panose="02070309020205020404" pitchFamily="49" charset="0"/>
                <a:ea typeface="等线" panose="02010600030101010101" pitchFamily="2" charset="-122"/>
                <a:cs typeface="Courier New" panose="02070309020205020404" pitchFamily="49" charset="0"/>
              </a:rPr>
              <a:t>IS</a:t>
            </a:r>
            <a:r>
              <a:rPr lang="en-US" altLang="zh-CN" sz="2000" b="1" err="1">
                <a:solidFill>
                  <a:srgbClr val="0000CC"/>
                </a:solidFill>
                <a:latin typeface="Courier New" panose="02070309020205020404" pitchFamily="49" charset="0"/>
                <a:ea typeface="等线" panose="02010600030101010101" pitchFamily="2" charset="-122"/>
                <a:cs typeface="Courier New" panose="02070309020205020404" pitchFamily="49" charset="0"/>
              </a:rPr>
              <a:t>_</a:t>
            </a:r>
            <a:r>
              <a:rPr lang="en-US" altLang="zh-CN" sz="2000" b="1">
                <a:solidFill>
                  <a:srgbClr val="0000CC"/>
                </a:solidFill>
                <a:latin typeface="Courier New" panose="02070309020205020404" pitchFamily="49" charset="0"/>
                <a:ea typeface="等线" panose="02010600030101010101" pitchFamily="2" charset="-122"/>
                <a:cs typeface="Courier New" panose="02070309020205020404" pitchFamily="49" charset="0"/>
              </a:rPr>
              <a:t>Student</a:t>
            </a:r>
          </a:p>
          <a:p>
            <a:r>
              <a:rPr lang="en-US" altLang="zh-CN" sz="2000" b="1">
                <a:solidFill>
                  <a:srgbClr val="0000CC"/>
                </a:solidFill>
                <a:latin typeface="Courier New" panose="02070309020205020404" pitchFamily="49" charset="0"/>
                <a:ea typeface="等线" panose="02010600030101010101" pitchFamily="2" charset="-122"/>
                <a:cs typeface="Courier New" panose="02070309020205020404" pitchFamily="49" charset="0"/>
              </a:rPr>
              <a:t>     AS </a:t>
            </a:r>
            <a:endParaRPr lang="en-US" altLang="zh-CN" sz="2000" b="1" dirty="0">
              <a:solidFill>
                <a:srgbClr val="0000CC"/>
              </a:solidFill>
              <a:latin typeface="Courier New" panose="02070309020205020404" pitchFamily="49" charset="0"/>
              <a:ea typeface="等线" panose="02010600030101010101" pitchFamily="2" charset="-122"/>
              <a:cs typeface="Courier New" panose="02070309020205020404" pitchFamily="49" charset="0"/>
            </a:endParaRPr>
          </a:p>
          <a:p>
            <a:r>
              <a:rPr lang="en-US" altLang="zh-CN" sz="2000" b="1">
                <a:solidFill>
                  <a:srgbClr val="0000CC"/>
                </a:solidFill>
                <a:latin typeface="Courier New" panose="02070309020205020404" pitchFamily="49" charset="0"/>
                <a:ea typeface="等线" panose="02010600030101010101" pitchFamily="2" charset="-122"/>
                <a:cs typeface="Courier New" panose="02070309020205020404" pitchFamily="49" charset="0"/>
              </a:rPr>
              <a:t>     SELECT </a:t>
            </a:r>
            <a:r>
              <a:rPr lang="en-US" altLang="zh-CN" sz="2000" b="1" dirty="0" err="1">
                <a:solidFill>
                  <a:srgbClr val="0000CC"/>
                </a:solidFill>
                <a:latin typeface="Courier New" panose="02070309020205020404" pitchFamily="49" charset="0"/>
                <a:ea typeface="等线" panose="02010600030101010101" pitchFamily="2" charset="-122"/>
                <a:cs typeface="Courier New" panose="02070309020205020404" pitchFamily="49" charset="0"/>
              </a:rPr>
              <a:t>Sno</a:t>
            </a:r>
            <a:r>
              <a:rPr lang="zh-CN" altLang="en-US" sz="20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panose="02010600030101010101" pitchFamily="2" charset="-122"/>
                <a:cs typeface="Courier New" panose="02070309020205020404" pitchFamily="49" charset="0"/>
              </a:rPr>
              <a:t>Sname</a:t>
            </a:r>
            <a:r>
              <a:rPr lang="zh-CN" altLang="en-US" sz="20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 </a:t>
            </a:r>
            <a:r>
              <a:rPr lang="en-US" altLang="zh-CN" sz="20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Sage</a:t>
            </a:r>
          </a:p>
          <a:p>
            <a:r>
              <a:rPr lang="en-US" altLang="zh-CN" sz="2000" b="1">
                <a:solidFill>
                  <a:srgbClr val="0000CC"/>
                </a:solidFill>
                <a:latin typeface="Courier New" panose="02070309020205020404" pitchFamily="49" charset="0"/>
                <a:ea typeface="等线" panose="02010600030101010101" pitchFamily="2" charset="-122"/>
                <a:cs typeface="Courier New" panose="02070309020205020404" pitchFamily="49" charset="0"/>
              </a:rPr>
              <a:t>     FROM   Student</a:t>
            </a:r>
            <a:endParaRPr lang="en-US" altLang="zh-CN" sz="2000" b="1" dirty="0">
              <a:solidFill>
                <a:srgbClr val="0000CC"/>
              </a:solidFill>
              <a:latin typeface="Courier New" panose="02070309020205020404" pitchFamily="49" charset="0"/>
              <a:ea typeface="等线" panose="02010600030101010101" pitchFamily="2" charset="-122"/>
              <a:cs typeface="Courier New" panose="02070309020205020404" pitchFamily="49" charset="0"/>
            </a:endParaRPr>
          </a:p>
          <a:p>
            <a:r>
              <a:rPr lang="en-US" altLang="zh-CN" sz="2000" b="1">
                <a:solidFill>
                  <a:srgbClr val="0000CC"/>
                </a:solidFill>
                <a:latin typeface="Courier New" panose="02070309020205020404" pitchFamily="49" charset="0"/>
                <a:ea typeface="等线" panose="02010600030101010101" pitchFamily="2" charset="-122"/>
                <a:cs typeface="Courier New" panose="02070309020205020404" pitchFamily="49" charset="0"/>
              </a:rPr>
              <a:t>     WHERE  </a:t>
            </a:r>
            <a:r>
              <a:rPr lang="en-US" altLang="zh-CN" sz="2000" b="1" dirty="0" err="1">
                <a:solidFill>
                  <a:srgbClr val="0000CC"/>
                </a:solidFill>
                <a:latin typeface="Courier New" panose="02070309020205020404" pitchFamily="49" charset="0"/>
                <a:ea typeface="等线" panose="02010600030101010101" pitchFamily="2" charset="-122"/>
                <a:cs typeface="Courier New" panose="02070309020205020404" pitchFamily="49" charset="0"/>
              </a:rPr>
              <a:t>Sdept</a:t>
            </a:r>
            <a:r>
              <a:rPr lang="en-US" altLang="zh-CN" sz="20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 'IS'</a:t>
            </a:r>
            <a:r>
              <a:rPr lang="zh-CN" altLang="en-US" sz="20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a:t>
            </a:r>
            <a:endParaRPr lang="zh-CN" altLang="en-US" sz="2000" b="1" dirty="0">
              <a:latin typeface="Courier New" panose="02070309020205020404" pitchFamily="49" charset="0"/>
              <a:ea typeface="等线" panose="02010600030101010101" pitchFamily="2" charset="-122"/>
              <a:cs typeface="Courier New" panose="02070309020205020404" pitchFamily="49" charset="0"/>
            </a:endParaRPr>
          </a:p>
        </p:txBody>
      </p:sp>
      <p:sp>
        <p:nvSpPr>
          <p:cNvPr id="10" name="矩形 9">
            <a:extLst>
              <a:ext uri="{FF2B5EF4-FFF2-40B4-BE49-F238E27FC236}">
                <a16:creationId xmlns:a16="http://schemas.microsoft.com/office/drawing/2014/main" id="{419301FF-CD9B-4CD5-A118-156A1901FDEB}"/>
              </a:ext>
            </a:extLst>
          </p:cNvPr>
          <p:cNvSpPr/>
          <p:nvPr/>
        </p:nvSpPr>
        <p:spPr>
          <a:xfrm>
            <a:off x="1828800" y="4453221"/>
            <a:ext cx="4349870" cy="1938992"/>
          </a:xfrm>
          <a:prstGeom prst="rect">
            <a:avLst/>
          </a:prstGeom>
          <a:solidFill>
            <a:schemeClr val="bg1">
              <a:lumMod val="95000"/>
            </a:schemeClr>
          </a:solidFill>
        </p:spPr>
        <p:txBody>
          <a:bodyPr wrap="square">
            <a:spAutoFit/>
          </a:bodyPr>
          <a:lstStyle/>
          <a:p>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VIEW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IS</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_</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Student</a:t>
            </a: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AS </a:t>
            </a: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SELECT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Sage</a:t>
            </a: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Student</a:t>
            </a: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WHERE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Sdept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'IS'</a:t>
            </a:r>
          </a:p>
          <a:p>
            <a:r>
              <a:rPr lang="en-US" altLang="zh-CN" sz="2000" b="1">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WITH </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CHECK OPTION</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11" name="矩形 10">
            <a:extLst>
              <a:ext uri="{FF2B5EF4-FFF2-40B4-BE49-F238E27FC236}">
                <a16:creationId xmlns:a16="http://schemas.microsoft.com/office/drawing/2014/main" id="{B03B2CC2-249D-415F-80A9-53F58A0AFC31}"/>
              </a:ext>
            </a:extLst>
          </p:cNvPr>
          <p:cNvSpPr/>
          <p:nvPr/>
        </p:nvSpPr>
        <p:spPr>
          <a:xfrm>
            <a:off x="7045960" y="4648132"/>
            <a:ext cx="3352800" cy="1477328"/>
          </a:xfrm>
          <a:prstGeom prst="rect">
            <a:avLst/>
          </a:prstGeom>
          <a:ln>
            <a:solidFill>
              <a:schemeClr val="tx1"/>
            </a:solidFill>
            <a:prstDash val="sysDash"/>
          </a:ln>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定义</a:t>
            </a:r>
            <a:r>
              <a:rPr lang="en-US" altLang="zh-CN" dirty="0" err="1">
                <a:solidFill>
                  <a:srgbClr val="FF0000"/>
                </a:solidFill>
                <a:latin typeface="微软雅黑" panose="020B0503020204020204" pitchFamily="34" charset="-122"/>
                <a:ea typeface="微软雅黑" panose="020B0503020204020204" pitchFamily="34" charset="-122"/>
              </a:rPr>
              <a:t>IS_Student</a:t>
            </a:r>
            <a:r>
              <a:rPr lang="zh-CN" altLang="en-US" dirty="0">
                <a:solidFill>
                  <a:srgbClr val="FF0000"/>
                </a:solidFill>
                <a:latin typeface="微软雅黑" panose="020B0503020204020204" pitchFamily="34" charset="-122"/>
                <a:ea typeface="微软雅黑" panose="020B0503020204020204" pitchFamily="34" charset="-122"/>
              </a:rPr>
              <a:t>视图时加上了</a:t>
            </a:r>
            <a:r>
              <a:rPr lang="en-US" altLang="zh-CN" dirty="0">
                <a:solidFill>
                  <a:srgbClr val="FF0000"/>
                </a:solidFill>
                <a:latin typeface="微软雅黑" panose="020B0503020204020204" pitchFamily="34" charset="-122"/>
                <a:ea typeface="微软雅黑" panose="020B0503020204020204" pitchFamily="34" charset="-122"/>
              </a:rPr>
              <a:t>WITH CHECK OPTION</a:t>
            </a:r>
            <a:r>
              <a:rPr lang="zh-CN" altLang="en-US" dirty="0">
                <a:solidFill>
                  <a:srgbClr val="FF0000"/>
                </a:solidFill>
                <a:latin typeface="微软雅黑" panose="020B0503020204020204" pitchFamily="34" charset="-122"/>
                <a:ea typeface="微软雅黑" panose="020B0503020204020204" pitchFamily="34" charset="-122"/>
              </a:rPr>
              <a:t>子句，对该视图进行插入、修改和删除操作时，</a:t>
            </a:r>
            <a:r>
              <a:rPr lang="en-US" altLang="zh-CN" dirty="0">
                <a:solidFill>
                  <a:srgbClr val="FF0000"/>
                </a:solidFill>
                <a:latin typeface="微软雅黑" panose="020B0503020204020204" pitchFamily="34" charset="-122"/>
                <a:ea typeface="微软雅黑" panose="020B0503020204020204" pitchFamily="34" charset="-122"/>
              </a:rPr>
              <a:t>RDBMS</a:t>
            </a:r>
            <a:r>
              <a:rPr lang="zh-CN" altLang="en-US" dirty="0">
                <a:solidFill>
                  <a:srgbClr val="FF0000"/>
                </a:solidFill>
                <a:latin typeface="微软雅黑" panose="020B0503020204020204" pitchFamily="34" charset="-122"/>
                <a:ea typeface="微软雅黑" panose="020B0503020204020204" pitchFamily="34" charset="-122"/>
              </a:rPr>
              <a:t>会自动加上</a:t>
            </a:r>
            <a:r>
              <a:rPr lang="en-US" altLang="zh-CN" dirty="0" err="1">
                <a:solidFill>
                  <a:srgbClr val="FF0000"/>
                </a:solidFill>
                <a:latin typeface="微软雅黑" panose="020B0503020204020204" pitchFamily="34" charset="-122"/>
                <a:ea typeface="微软雅黑" panose="020B0503020204020204" pitchFamily="34" charset="-122"/>
              </a:rPr>
              <a:t>Sdept</a:t>
            </a:r>
            <a:r>
              <a:rPr lang="en-US" altLang="zh-CN" dirty="0">
                <a:solidFill>
                  <a:srgbClr val="FF0000"/>
                </a:solidFill>
                <a:latin typeface="微软雅黑" panose="020B0503020204020204" pitchFamily="34" charset="-122"/>
                <a:ea typeface="微软雅黑" panose="020B0503020204020204" pitchFamily="34" charset="-122"/>
              </a:rPr>
              <a:t>=‘IS’</a:t>
            </a:r>
            <a:r>
              <a:rPr lang="zh-CN" altLang="en-US" dirty="0">
                <a:solidFill>
                  <a:srgbClr val="FF0000"/>
                </a:solidFill>
                <a:latin typeface="微软雅黑" panose="020B0503020204020204" pitchFamily="34" charset="-122"/>
                <a:ea typeface="微软雅黑" panose="020B0503020204020204" pitchFamily="34" charset="-122"/>
              </a:rPr>
              <a:t>的条件。</a:t>
            </a:r>
          </a:p>
        </p:txBody>
      </p:sp>
      <p:sp>
        <p:nvSpPr>
          <p:cNvPr id="12" name="下箭头 9">
            <a:extLst>
              <a:ext uri="{FF2B5EF4-FFF2-40B4-BE49-F238E27FC236}">
                <a16:creationId xmlns:a16="http://schemas.microsoft.com/office/drawing/2014/main" id="{94152570-59B0-4A6A-98F9-89F9EEE2DB48}"/>
              </a:ext>
            </a:extLst>
          </p:cNvPr>
          <p:cNvSpPr/>
          <p:nvPr/>
        </p:nvSpPr>
        <p:spPr>
          <a:xfrm rot="5400000">
            <a:off x="6374504" y="5110939"/>
            <a:ext cx="432511" cy="551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548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wipe(left)">
                                      <p:cBhvr>
                                        <p:cTn id="19" dur="500"/>
                                        <p:tgtEl>
                                          <p:spTgt spid="9">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500"/>
                                        <p:tgtEl>
                                          <p:spTgt spid="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wipe(left)">
                                      <p:cBhvr>
                                        <p:cTn id="28" dur="500"/>
                                        <p:tgtEl>
                                          <p:spTgt spid="10">
                                            <p:txEl>
                                              <p:pRg st="0" end="0"/>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wipe(left)">
                                      <p:cBhvr>
                                        <p:cTn id="32" dur="500"/>
                                        <p:tgtEl>
                                          <p:spTgt spid="10">
                                            <p:txEl>
                                              <p:pRg st="1" end="1"/>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0">
                                            <p:txEl>
                                              <p:pRg st="2" end="2"/>
                                            </p:txEl>
                                          </p:spTgt>
                                        </p:tgtEl>
                                        <p:attrNameLst>
                                          <p:attrName>style.visibility</p:attrName>
                                        </p:attrNameLst>
                                      </p:cBhvr>
                                      <p:to>
                                        <p:strVal val="visible"/>
                                      </p:to>
                                    </p:set>
                                    <p:animEffect transition="in" filter="wipe(left)">
                                      <p:cBhvr>
                                        <p:cTn id="36" dur="500"/>
                                        <p:tgtEl>
                                          <p:spTgt spid="10">
                                            <p:txEl>
                                              <p:pRg st="2" end="2"/>
                                            </p:txEl>
                                          </p:spTgt>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0">
                                            <p:txEl>
                                              <p:pRg st="3" end="3"/>
                                            </p:txEl>
                                          </p:spTgt>
                                        </p:tgtEl>
                                        <p:attrNameLst>
                                          <p:attrName>style.visibility</p:attrName>
                                        </p:attrNameLst>
                                      </p:cBhvr>
                                      <p:to>
                                        <p:strVal val="visible"/>
                                      </p:to>
                                    </p:set>
                                    <p:animEffect transition="in" filter="wipe(left)">
                                      <p:cBhvr>
                                        <p:cTn id="40" dur="500"/>
                                        <p:tgtEl>
                                          <p:spTgt spid="10">
                                            <p:txEl>
                                              <p:pRg st="3" end="3"/>
                                            </p:txEl>
                                          </p:spTgt>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10">
                                            <p:txEl>
                                              <p:pRg st="4" end="4"/>
                                            </p:txEl>
                                          </p:spTgt>
                                        </p:tgtEl>
                                        <p:attrNameLst>
                                          <p:attrName>style.visibility</p:attrName>
                                        </p:attrNameLst>
                                      </p:cBhvr>
                                      <p:to>
                                        <p:strVal val="visible"/>
                                      </p:to>
                                    </p:set>
                                    <p:animEffect transition="in" filter="wipe(left)">
                                      <p:cBhvr>
                                        <p:cTn id="44" dur="500"/>
                                        <p:tgtEl>
                                          <p:spTgt spid="10">
                                            <p:txEl>
                                              <p:pRg st="4" end="4"/>
                                            </p:txEl>
                                          </p:spTgt>
                                        </p:tgtEl>
                                      </p:cBhvr>
                                    </p:animEffect>
                                  </p:childTnLst>
                                </p:cTn>
                              </p:par>
                            </p:childTnLst>
                          </p:cTn>
                        </p:par>
                        <p:par>
                          <p:cTn id="45" fill="hold">
                            <p:stCondLst>
                              <p:cond delay="2500"/>
                            </p:stCondLst>
                            <p:childTnLst>
                              <p:par>
                                <p:cTn id="46" presetID="22" presetClass="entr" presetSubtype="8" fill="hold" nodeType="afterEffect">
                                  <p:stCondLst>
                                    <p:cond delay="0"/>
                                  </p:stCondLst>
                                  <p:childTnLst>
                                    <p:set>
                                      <p:cBhvr>
                                        <p:cTn id="47" dur="1" fill="hold">
                                          <p:stCondLst>
                                            <p:cond delay="0"/>
                                          </p:stCondLst>
                                        </p:cTn>
                                        <p:tgtEl>
                                          <p:spTgt spid="10">
                                            <p:txEl>
                                              <p:pRg st="5" end="5"/>
                                            </p:txEl>
                                          </p:spTgt>
                                        </p:tgtEl>
                                        <p:attrNameLst>
                                          <p:attrName>style.visibility</p:attrName>
                                        </p:attrNameLst>
                                      </p:cBhvr>
                                      <p:to>
                                        <p:strVal val="visible"/>
                                      </p:to>
                                    </p:set>
                                    <p:animEffect transition="in" filter="wipe(left)">
                                      <p:cBhvr>
                                        <p:cTn id="48" dur="500"/>
                                        <p:tgtEl>
                                          <p:spTgt spid="10">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1+#ppt_w/2"/>
                                          </p:val>
                                        </p:tav>
                                        <p:tav tm="100000">
                                          <p:val>
                                            <p:strVal val="#ppt_x"/>
                                          </p:val>
                                        </p:tav>
                                      </p:tavLst>
                                    </p:anim>
                                    <p:anim calcmode="lin" valueType="num">
                                      <p:cBhvr additive="base">
                                        <p:cTn id="54" dur="500" fill="hold"/>
                                        <p:tgtEl>
                                          <p:spTgt spid="11"/>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22" presetClass="entr" presetSubtype="2"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right)">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3070F-6926-42CE-ACBD-5D989755F2C5}"/>
              </a:ext>
            </a:extLst>
          </p:cNvPr>
          <p:cNvSpPr>
            <a:spLocks noGrp="1"/>
          </p:cNvSpPr>
          <p:nvPr>
            <p:ph type="title"/>
          </p:nvPr>
        </p:nvSpPr>
        <p:spPr/>
        <p:txBody>
          <a:bodyPr/>
          <a:lstStyle/>
          <a:p>
            <a:r>
              <a:rPr lang="zh-CN" altLang="en-US"/>
              <a:t>视图的构造类型</a:t>
            </a:r>
          </a:p>
        </p:txBody>
      </p:sp>
      <p:sp>
        <p:nvSpPr>
          <p:cNvPr id="3" name="内容占位符 2">
            <a:extLst>
              <a:ext uri="{FF2B5EF4-FFF2-40B4-BE49-F238E27FC236}">
                <a16:creationId xmlns:a16="http://schemas.microsoft.com/office/drawing/2014/main" id="{CCFC0E51-D66E-4FC6-9E00-116C4AA14776}"/>
              </a:ext>
            </a:extLst>
          </p:cNvPr>
          <p:cNvSpPr>
            <a:spLocks noGrp="1"/>
          </p:cNvSpPr>
          <p:nvPr>
            <p:ph idx="1"/>
          </p:nvPr>
        </p:nvSpPr>
        <p:spPr/>
        <p:txBody>
          <a:bodyPr/>
          <a:lstStyle/>
          <a:p>
            <a:r>
              <a:rPr lang="zh-CN" altLang="en-US">
                <a:solidFill>
                  <a:srgbClr val="FF0000"/>
                </a:solidFill>
              </a:rPr>
              <a:t>行列子集视图</a:t>
            </a:r>
            <a:endParaRPr lang="en-US" altLang="zh-CN">
              <a:solidFill>
                <a:srgbClr val="FF0000"/>
              </a:solidFill>
            </a:endParaRPr>
          </a:p>
          <a:p>
            <a:pPr lvl="1"/>
            <a:r>
              <a:rPr lang="zh-CN" altLang="en-US"/>
              <a:t>若一个视图是从单个基本表导出的，并且只是去掉了基本表的某些行和某些列，但</a:t>
            </a:r>
            <a:r>
              <a:rPr lang="zh-CN" altLang="en-US">
                <a:solidFill>
                  <a:srgbClr val="FF0000"/>
                </a:solidFill>
              </a:rPr>
              <a:t>保留了主码</a:t>
            </a:r>
            <a:r>
              <a:rPr lang="zh-CN" altLang="en-US"/>
              <a:t>。如，</a:t>
            </a:r>
            <a:r>
              <a:rPr lang="en-US" altLang="zh-CN"/>
              <a:t>IS_Student</a:t>
            </a:r>
            <a:r>
              <a:rPr lang="zh-CN" altLang="en-US"/>
              <a:t>为行列子集视图</a:t>
            </a:r>
            <a:endParaRPr lang="en-US" altLang="zh-CN"/>
          </a:p>
          <a:p>
            <a:pPr marL="630238" lvl="1" indent="0">
              <a:buNone/>
            </a:pPr>
            <a:endParaRPr lang="en-US" altLang="zh-CN" sz="1600">
              <a:solidFill>
                <a:srgbClr val="FF0000"/>
              </a:solidFill>
            </a:endParaRPr>
          </a:p>
          <a:p>
            <a:r>
              <a:rPr lang="zh-CN" altLang="en-US">
                <a:solidFill>
                  <a:srgbClr val="FF0000"/>
                </a:solidFill>
              </a:rPr>
              <a:t>基于多个基表的视图</a:t>
            </a:r>
            <a:endParaRPr lang="en-US" altLang="zh-CN">
              <a:solidFill>
                <a:srgbClr val="FF0000"/>
              </a:solidFill>
            </a:endParaRPr>
          </a:p>
          <a:p>
            <a:pPr marL="630238" lvl="1" indent="0">
              <a:buNone/>
            </a:pPr>
            <a:endParaRPr lang="en-US" altLang="zh-CN" sz="500">
              <a:solidFill>
                <a:srgbClr val="C00000"/>
              </a:solidFill>
            </a:endParaRPr>
          </a:p>
          <a:p>
            <a:pPr marL="630238" lvl="1" indent="0">
              <a:buNone/>
            </a:pPr>
            <a:r>
              <a:rPr lang="en-US" altLang="zh-CN">
                <a:solidFill>
                  <a:srgbClr val="C00000"/>
                </a:solidFill>
              </a:rPr>
              <a:t>[</a:t>
            </a:r>
            <a:r>
              <a:rPr lang="zh-CN" altLang="en-US">
                <a:solidFill>
                  <a:srgbClr val="C00000"/>
                </a:solidFill>
              </a:rPr>
              <a:t>例</a:t>
            </a:r>
            <a:r>
              <a:rPr lang="en-US" altLang="zh-CN">
                <a:solidFill>
                  <a:srgbClr val="C00000"/>
                </a:solidFill>
              </a:rPr>
              <a:t>3.86] </a:t>
            </a:r>
            <a:r>
              <a:rPr lang="zh-CN" altLang="en-US"/>
              <a:t>建立信息系选修了</a:t>
            </a:r>
            <a:r>
              <a:rPr lang="en-US" altLang="zh-CN"/>
              <a:t>1</a:t>
            </a:r>
            <a:r>
              <a:rPr lang="zh-CN" altLang="en-US"/>
              <a:t>号课程的学生的视图</a:t>
            </a:r>
            <a:r>
              <a:rPr lang="en-US" altLang="zh-CN"/>
              <a:t>(</a:t>
            </a:r>
            <a:r>
              <a:rPr lang="zh-CN" altLang="en-US"/>
              <a:t>包括学号、姓名、成绩</a:t>
            </a:r>
            <a:r>
              <a:rPr lang="en-US" altLang="zh-CN"/>
              <a:t>)</a:t>
            </a:r>
            <a:r>
              <a:rPr lang="zh-CN" altLang="en-US"/>
              <a:t>。</a:t>
            </a:r>
          </a:p>
          <a:p>
            <a:pPr lvl="1"/>
            <a:endParaRPr lang="zh-CN" altLang="en-US"/>
          </a:p>
        </p:txBody>
      </p:sp>
      <p:sp>
        <p:nvSpPr>
          <p:cNvPr id="4" name="灯片编号占位符 3">
            <a:extLst>
              <a:ext uri="{FF2B5EF4-FFF2-40B4-BE49-F238E27FC236}">
                <a16:creationId xmlns:a16="http://schemas.microsoft.com/office/drawing/2014/main" id="{A54EB2B7-6A65-4E75-9B32-D3058DFBFCD0}"/>
              </a:ext>
            </a:extLst>
          </p:cNvPr>
          <p:cNvSpPr>
            <a:spLocks noGrp="1"/>
          </p:cNvSpPr>
          <p:nvPr>
            <p:ph type="sldNum" sz="quarter" idx="12"/>
          </p:nvPr>
        </p:nvSpPr>
        <p:spPr/>
        <p:txBody>
          <a:bodyPr/>
          <a:lstStyle/>
          <a:p>
            <a:fld id="{E63F6D5D-9733-4D44-9C56-AEFEDD5A4BA7}" type="slidenum">
              <a:rPr lang="en-US" smtClean="0"/>
              <a:pPr/>
              <a:t>30</a:t>
            </a:fld>
            <a:endParaRPr lang="en-US" dirty="0"/>
          </a:p>
        </p:txBody>
      </p:sp>
      <p:sp>
        <p:nvSpPr>
          <p:cNvPr id="5" name="矩形 4">
            <a:extLst>
              <a:ext uri="{FF2B5EF4-FFF2-40B4-BE49-F238E27FC236}">
                <a16:creationId xmlns:a16="http://schemas.microsoft.com/office/drawing/2014/main" id="{A5C18E6A-53E1-4ABC-8C1E-B91211EE20D3}"/>
              </a:ext>
            </a:extLst>
          </p:cNvPr>
          <p:cNvSpPr/>
          <p:nvPr/>
        </p:nvSpPr>
        <p:spPr>
          <a:xfrm>
            <a:off x="2438400" y="4159984"/>
            <a:ext cx="8686800" cy="1631216"/>
          </a:xfrm>
          <a:prstGeom prst="rect">
            <a:avLst/>
          </a:prstGeom>
          <a:solidFill>
            <a:schemeClr val="bg1">
              <a:lumMod val="95000"/>
            </a:schemeClr>
          </a:solidFill>
        </p:spPr>
        <p:txBody>
          <a:bodyPr wrap="square">
            <a:spAutoFit/>
          </a:bodyPr>
          <a:lstStyle/>
          <a:p>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VIEW IS_S1</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AS  </a:t>
            </a: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Student.Sno</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Grade</a:t>
            </a: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Student, SC</a:t>
            </a: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Sdept</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='IS' AND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Student</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Sno=SC</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AND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SC.</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Cno</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='1</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8270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CFC0E51-D66E-4FC6-9E00-116C4AA14776}"/>
              </a:ext>
            </a:extLst>
          </p:cNvPr>
          <p:cNvSpPr>
            <a:spLocks noGrp="1"/>
          </p:cNvSpPr>
          <p:nvPr>
            <p:ph idx="1"/>
          </p:nvPr>
        </p:nvSpPr>
        <p:spPr/>
        <p:txBody>
          <a:bodyPr/>
          <a:lstStyle/>
          <a:p>
            <a:r>
              <a:rPr lang="zh-CN" altLang="en-US">
                <a:solidFill>
                  <a:srgbClr val="FF0000"/>
                </a:solidFill>
              </a:rPr>
              <a:t>基于视图的视图</a:t>
            </a:r>
            <a:endParaRPr lang="en-US" altLang="zh-CN">
              <a:solidFill>
                <a:srgbClr val="FF0000"/>
              </a:solidFill>
            </a:endParaRPr>
          </a:p>
          <a:p>
            <a:pPr marL="630238" lvl="1" indent="0">
              <a:buNone/>
            </a:pPr>
            <a:endParaRPr lang="en-US" altLang="zh-CN" sz="500">
              <a:solidFill>
                <a:srgbClr val="C00000"/>
              </a:solidFill>
            </a:endParaRPr>
          </a:p>
          <a:p>
            <a:pPr marL="630238" lvl="1" indent="0">
              <a:buNone/>
            </a:pPr>
            <a:r>
              <a:rPr lang="en-US" altLang="zh-CN">
                <a:solidFill>
                  <a:srgbClr val="C00000"/>
                </a:solidFill>
              </a:rPr>
              <a:t>[</a:t>
            </a:r>
            <a:r>
              <a:rPr lang="zh-CN" altLang="en-US">
                <a:solidFill>
                  <a:srgbClr val="C00000"/>
                </a:solidFill>
              </a:rPr>
              <a:t>例</a:t>
            </a:r>
            <a:r>
              <a:rPr lang="en-US" altLang="zh-CN">
                <a:solidFill>
                  <a:srgbClr val="C00000"/>
                </a:solidFill>
              </a:rPr>
              <a:t>3.87] </a:t>
            </a:r>
            <a:r>
              <a:rPr lang="zh-CN" altLang="en-US"/>
              <a:t>建立信息系选修了</a:t>
            </a:r>
            <a:r>
              <a:rPr lang="en-US" altLang="zh-CN"/>
              <a:t>1</a:t>
            </a:r>
            <a:r>
              <a:rPr lang="zh-CN" altLang="en-US"/>
              <a:t>号课程且成绩在</a:t>
            </a:r>
            <a:r>
              <a:rPr lang="en-US" altLang="zh-CN"/>
              <a:t>90</a:t>
            </a:r>
            <a:r>
              <a:rPr lang="zh-CN" altLang="en-US"/>
              <a:t>分以上的学生的视图。</a:t>
            </a:r>
            <a:endParaRPr lang="en-US" altLang="zh-CN"/>
          </a:p>
          <a:p>
            <a:pPr marL="630238" lvl="1" indent="0">
              <a:buNone/>
            </a:pPr>
            <a:endParaRPr lang="zh-CN" altLang="en-US"/>
          </a:p>
          <a:p>
            <a:pPr lvl="1"/>
            <a:endParaRPr lang="en-US" altLang="zh-CN"/>
          </a:p>
          <a:p>
            <a:pPr lvl="1"/>
            <a:endParaRPr lang="en-US" altLang="zh-CN"/>
          </a:p>
          <a:p>
            <a:pPr lvl="1"/>
            <a:endParaRPr lang="en-US" altLang="zh-CN" sz="1000"/>
          </a:p>
          <a:p>
            <a:r>
              <a:rPr lang="zh-CN" altLang="en-US">
                <a:solidFill>
                  <a:srgbClr val="FF0000"/>
                </a:solidFill>
              </a:rPr>
              <a:t>基于表达式的视图</a:t>
            </a:r>
            <a:endParaRPr lang="en-US" altLang="zh-CN">
              <a:solidFill>
                <a:srgbClr val="FF0000"/>
              </a:solidFill>
            </a:endParaRPr>
          </a:p>
          <a:p>
            <a:pPr marL="630238" lvl="1" indent="0">
              <a:buNone/>
            </a:pPr>
            <a:endParaRPr lang="en-US" altLang="zh-CN" sz="500">
              <a:solidFill>
                <a:srgbClr val="C00000"/>
              </a:solidFill>
            </a:endParaRPr>
          </a:p>
          <a:p>
            <a:pPr marL="630238" lvl="1" indent="0">
              <a:buNone/>
            </a:pPr>
            <a:r>
              <a:rPr lang="en-US" altLang="zh-CN">
                <a:solidFill>
                  <a:srgbClr val="C00000"/>
                </a:solidFill>
              </a:rPr>
              <a:t>[</a:t>
            </a:r>
            <a:r>
              <a:rPr lang="zh-CN" altLang="en-US">
                <a:solidFill>
                  <a:srgbClr val="C00000"/>
                </a:solidFill>
              </a:rPr>
              <a:t>例</a:t>
            </a:r>
            <a:r>
              <a:rPr lang="en-US" altLang="zh-CN">
                <a:solidFill>
                  <a:srgbClr val="C00000"/>
                </a:solidFill>
              </a:rPr>
              <a:t>3.88] </a:t>
            </a:r>
            <a:r>
              <a:rPr lang="zh-CN" altLang="en-US"/>
              <a:t>定义一个反映学生出生年份的视图。</a:t>
            </a:r>
          </a:p>
        </p:txBody>
      </p:sp>
      <p:sp>
        <p:nvSpPr>
          <p:cNvPr id="4" name="灯片编号占位符 3">
            <a:extLst>
              <a:ext uri="{FF2B5EF4-FFF2-40B4-BE49-F238E27FC236}">
                <a16:creationId xmlns:a16="http://schemas.microsoft.com/office/drawing/2014/main" id="{A54EB2B7-6A65-4E75-9B32-D3058DFBFCD0}"/>
              </a:ext>
            </a:extLst>
          </p:cNvPr>
          <p:cNvSpPr>
            <a:spLocks noGrp="1"/>
          </p:cNvSpPr>
          <p:nvPr>
            <p:ph type="sldNum" sz="quarter" idx="12"/>
          </p:nvPr>
        </p:nvSpPr>
        <p:spPr/>
        <p:txBody>
          <a:bodyPr/>
          <a:lstStyle/>
          <a:p>
            <a:fld id="{E63F6D5D-9733-4D44-9C56-AEFEDD5A4BA7}" type="slidenum">
              <a:rPr lang="en-US" smtClean="0"/>
              <a:pPr/>
              <a:t>31</a:t>
            </a:fld>
            <a:endParaRPr lang="en-US" dirty="0"/>
          </a:p>
        </p:txBody>
      </p:sp>
      <p:sp>
        <p:nvSpPr>
          <p:cNvPr id="7" name="标题 6">
            <a:extLst>
              <a:ext uri="{FF2B5EF4-FFF2-40B4-BE49-F238E27FC236}">
                <a16:creationId xmlns:a16="http://schemas.microsoft.com/office/drawing/2014/main" id="{179414E4-215C-4211-969A-6A0DDA904619}"/>
              </a:ext>
            </a:extLst>
          </p:cNvPr>
          <p:cNvSpPr>
            <a:spLocks noGrp="1"/>
          </p:cNvSpPr>
          <p:nvPr>
            <p:ph type="title"/>
          </p:nvPr>
        </p:nvSpPr>
        <p:spPr/>
        <p:txBody>
          <a:bodyPr/>
          <a:lstStyle/>
          <a:p>
            <a:endParaRPr lang="zh-CN" altLang="en-US"/>
          </a:p>
        </p:txBody>
      </p:sp>
      <p:sp>
        <p:nvSpPr>
          <p:cNvPr id="8" name="矩形 7">
            <a:extLst>
              <a:ext uri="{FF2B5EF4-FFF2-40B4-BE49-F238E27FC236}">
                <a16:creationId xmlns:a16="http://schemas.microsoft.com/office/drawing/2014/main" id="{A59ED9E0-3A84-49AD-B337-D2EE7E15A809}"/>
              </a:ext>
            </a:extLst>
          </p:cNvPr>
          <p:cNvSpPr/>
          <p:nvPr/>
        </p:nvSpPr>
        <p:spPr>
          <a:xfrm>
            <a:off x="2590800" y="2307206"/>
            <a:ext cx="4800600" cy="1631216"/>
          </a:xfrm>
          <a:prstGeom prst="rect">
            <a:avLst/>
          </a:prstGeom>
          <a:solidFill>
            <a:schemeClr val="bg1">
              <a:lumMod val="95000"/>
            </a:schemeClr>
          </a:solidFill>
        </p:spPr>
        <p:txBody>
          <a:bodyPr wrap="square">
            <a:spAutoFit/>
          </a:bodyPr>
          <a:lstStyle/>
          <a:p>
            <a:pPr>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VIEW IS_S2</a:t>
            </a:r>
          </a:p>
          <a:p>
            <a:pPr>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AS</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SELECT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Sno,Sname,Grade</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IS_S1</a:t>
            </a:r>
          </a:p>
          <a:p>
            <a:pPr>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WHERE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Grade&gt;=90</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9" name="矩形 8">
            <a:extLst>
              <a:ext uri="{FF2B5EF4-FFF2-40B4-BE49-F238E27FC236}">
                <a16:creationId xmlns:a16="http://schemas.microsoft.com/office/drawing/2014/main" id="{9E8DED3B-DE3E-40C1-B766-BA44179732FC}"/>
              </a:ext>
            </a:extLst>
          </p:cNvPr>
          <p:cNvSpPr/>
          <p:nvPr/>
        </p:nvSpPr>
        <p:spPr>
          <a:xfrm>
            <a:off x="2590800" y="5178828"/>
            <a:ext cx="5715000" cy="1323439"/>
          </a:xfrm>
          <a:prstGeom prst="rect">
            <a:avLst/>
          </a:prstGeom>
          <a:solidFill>
            <a:schemeClr val="bg1">
              <a:lumMod val="95000"/>
            </a:schemeClr>
          </a:solidFill>
        </p:spPr>
        <p:txBody>
          <a:bodyPr wrap="square">
            <a:spAutoFit/>
          </a:bodyPr>
          <a:lstStyle/>
          <a:p>
            <a:pPr marL="0" lvl="1">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VIEW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BT_S</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C00000"/>
                </a:solidFill>
                <a:latin typeface="Courier New" panose="02070309020205020404" pitchFamily="49" charset="0"/>
                <a:ea typeface="等线 Light" panose="02010600030101010101" pitchFamily="2" charset="-122"/>
                <a:cs typeface="Courier New" panose="02070309020205020404" pitchFamily="49" charset="0"/>
              </a:rPr>
              <a:t>Sbirth</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marL="266700" lvl="1">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AS </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266700" lvl="1">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SELECT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2014-Sage</a:t>
            </a:r>
          </a:p>
          <a:p>
            <a:pPr marL="266700" lvl="1">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Student</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34084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wipe(left)">
                                      <p:cBhvr>
                                        <p:cTn id="19" dur="500"/>
                                        <p:tgtEl>
                                          <p:spTgt spid="8">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left)">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wipe(left)">
                                      <p:cBhvr>
                                        <p:cTn id="28" dur="500"/>
                                        <p:tgtEl>
                                          <p:spTgt spid="9">
                                            <p:txEl>
                                              <p:pRg st="0" end="0"/>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left)">
                                      <p:cBhvr>
                                        <p:cTn id="32" dur="500"/>
                                        <p:tgtEl>
                                          <p:spTgt spid="9">
                                            <p:txEl>
                                              <p:pRg st="1" end="1"/>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wipe(left)">
                                      <p:cBhvr>
                                        <p:cTn id="36" dur="500"/>
                                        <p:tgtEl>
                                          <p:spTgt spid="9">
                                            <p:txEl>
                                              <p:pRg st="2" end="2"/>
                                            </p:txEl>
                                          </p:spTgt>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wipe(left)">
                                      <p:cBhvr>
                                        <p:cTn id="4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EEF24-AF3A-4944-9DCA-469DFB989C2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B3259A0-5F4F-4F0D-BF87-D08BE505EFA7}"/>
              </a:ext>
            </a:extLst>
          </p:cNvPr>
          <p:cNvSpPr>
            <a:spLocks noGrp="1"/>
          </p:cNvSpPr>
          <p:nvPr>
            <p:ph idx="1"/>
          </p:nvPr>
        </p:nvSpPr>
        <p:spPr/>
        <p:txBody>
          <a:bodyPr/>
          <a:lstStyle/>
          <a:p>
            <a:r>
              <a:rPr lang="zh-CN" altLang="en-US">
                <a:solidFill>
                  <a:srgbClr val="FF0000"/>
                </a:solidFill>
              </a:rPr>
              <a:t>分组视图</a:t>
            </a:r>
            <a:endParaRPr lang="en-US" altLang="zh-CN">
              <a:solidFill>
                <a:srgbClr val="FF0000"/>
              </a:solidFill>
            </a:endParaRPr>
          </a:p>
          <a:p>
            <a:pPr marL="630238" lvl="1" indent="0">
              <a:buNone/>
            </a:pPr>
            <a:endParaRPr lang="en-US" altLang="zh-CN" sz="500">
              <a:solidFill>
                <a:srgbClr val="C00000"/>
              </a:solidFill>
            </a:endParaRPr>
          </a:p>
          <a:p>
            <a:pPr marL="630238" lvl="1" indent="0">
              <a:buNone/>
            </a:pPr>
            <a:r>
              <a:rPr lang="en-US" altLang="zh-CN">
                <a:solidFill>
                  <a:srgbClr val="C00000"/>
                </a:solidFill>
              </a:rPr>
              <a:t>[</a:t>
            </a:r>
            <a:r>
              <a:rPr lang="zh-CN" altLang="en-US">
                <a:solidFill>
                  <a:srgbClr val="C00000"/>
                </a:solidFill>
              </a:rPr>
              <a:t>例</a:t>
            </a:r>
            <a:r>
              <a:rPr lang="en-US" altLang="zh-CN">
                <a:solidFill>
                  <a:srgbClr val="C00000"/>
                </a:solidFill>
              </a:rPr>
              <a:t>3.89] </a:t>
            </a:r>
            <a:r>
              <a:rPr lang="zh-CN" altLang="en-US"/>
              <a:t>将学生的学号及</a:t>
            </a:r>
            <a:r>
              <a:rPr lang="zh-CN" altLang="en-US">
                <a:solidFill>
                  <a:srgbClr val="FF0000"/>
                </a:solidFill>
              </a:rPr>
              <a:t>平均</a:t>
            </a:r>
            <a:r>
              <a:rPr lang="zh-CN" altLang="en-US"/>
              <a:t>成绩定义为一个视图。</a:t>
            </a:r>
            <a:endParaRPr lang="en-US" altLang="zh-CN"/>
          </a:p>
          <a:p>
            <a:pPr marL="630238" lvl="1" indent="0">
              <a:buNone/>
            </a:pPr>
            <a:endParaRPr lang="en-US" altLang="zh-CN" sz="2000"/>
          </a:p>
          <a:p>
            <a:pPr marL="630238" lvl="1" indent="0">
              <a:buNone/>
            </a:pPr>
            <a:endParaRPr lang="en-US" altLang="zh-CN"/>
          </a:p>
          <a:p>
            <a:pPr marL="630238" lvl="1" indent="0">
              <a:buNone/>
            </a:pPr>
            <a:endParaRPr lang="en-US" altLang="zh-CN"/>
          </a:p>
          <a:p>
            <a:pPr marL="630238" lvl="1" indent="0">
              <a:buNone/>
            </a:pPr>
            <a:endParaRPr lang="en-US" altLang="zh-CN" sz="600"/>
          </a:p>
          <a:p>
            <a:pPr marL="630238" lvl="1" indent="0">
              <a:buNone/>
            </a:pPr>
            <a:endParaRPr lang="en-US" altLang="zh-CN" sz="1200"/>
          </a:p>
          <a:p>
            <a:pPr marL="630238" lvl="1" indent="0">
              <a:buNone/>
            </a:pPr>
            <a:r>
              <a:rPr lang="en-US" altLang="zh-CN">
                <a:solidFill>
                  <a:srgbClr val="C00000"/>
                </a:solidFill>
              </a:rPr>
              <a:t>[</a:t>
            </a:r>
            <a:r>
              <a:rPr lang="zh-CN" altLang="en-US">
                <a:solidFill>
                  <a:srgbClr val="C00000"/>
                </a:solidFill>
              </a:rPr>
              <a:t>例</a:t>
            </a:r>
            <a:r>
              <a:rPr lang="en-US" altLang="zh-CN">
                <a:solidFill>
                  <a:srgbClr val="C00000"/>
                </a:solidFill>
              </a:rPr>
              <a:t>3.89] </a:t>
            </a:r>
            <a:r>
              <a:rPr lang="zh-CN" altLang="en-US"/>
              <a:t>将</a:t>
            </a:r>
            <a:r>
              <a:rPr lang="en-US" altLang="zh-CN"/>
              <a:t>Student</a:t>
            </a:r>
            <a:r>
              <a:rPr lang="zh-CN" altLang="en-US"/>
              <a:t>表中</a:t>
            </a:r>
            <a:r>
              <a:rPr lang="zh-CN" altLang="en-US">
                <a:solidFill>
                  <a:srgbClr val="FF0000"/>
                </a:solidFill>
              </a:rPr>
              <a:t>所有</a:t>
            </a:r>
            <a:r>
              <a:rPr lang="zh-CN" altLang="en-US"/>
              <a:t>女生记录定义为一个视图。</a:t>
            </a:r>
            <a:endParaRPr lang="en-US" altLang="zh-CN"/>
          </a:p>
          <a:p>
            <a:pPr marL="630238" lvl="1" indent="0">
              <a:buNone/>
            </a:pPr>
            <a:endParaRPr lang="en-US" altLang="zh-CN"/>
          </a:p>
          <a:p>
            <a:endParaRPr lang="zh-CN" altLang="en-US"/>
          </a:p>
        </p:txBody>
      </p:sp>
      <p:sp>
        <p:nvSpPr>
          <p:cNvPr id="4" name="灯片编号占位符 3">
            <a:extLst>
              <a:ext uri="{FF2B5EF4-FFF2-40B4-BE49-F238E27FC236}">
                <a16:creationId xmlns:a16="http://schemas.microsoft.com/office/drawing/2014/main" id="{E4011124-5A7F-43C5-9260-799D1A802713}"/>
              </a:ext>
            </a:extLst>
          </p:cNvPr>
          <p:cNvSpPr>
            <a:spLocks noGrp="1"/>
          </p:cNvSpPr>
          <p:nvPr>
            <p:ph type="sldNum" sz="quarter" idx="12"/>
          </p:nvPr>
        </p:nvSpPr>
        <p:spPr/>
        <p:txBody>
          <a:bodyPr/>
          <a:lstStyle/>
          <a:p>
            <a:fld id="{E63F6D5D-9733-4D44-9C56-AEFEDD5A4BA7}" type="slidenum">
              <a:rPr lang="en-US" smtClean="0"/>
              <a:pPr/>
              <a:t>32</a:t>
            </a:fld>
            <a:endParaRPr lang="en-US" dirty="0"/>
          </a:p>
        </p:txBody>
      </p:sp>
      <p:sp>
        <p:nvSpPr>
          <p:cNvPr id="5" name="矩形 4">
            <a:extLst>
              <a:ext uri="{FF2B5EF4-FFF2-40B4-BE49-F238E27FC236}">
                <a16:creationId xmlns:a16="http://schemas.microsoft.com/office/drawing/2014/main" id="{DBF9D39E-FC8A-404A-BE99-BFE0D597E47C}"/>
              </a:ext>
            </a:extLst>
          </p:cNvPr>
          <p:cNvSpPr/>
          <p:nvPr/>
        </p:nvSpPr>
        <p:spPr>
          <a:xfrm>
            <a:off x="2895600" y="2294725"/>
            <a:ext cx="4876800" cy="1631216"/>
          </a:xfrm>
          <a:prstGeom prst="rect">
            <a:avLst/>
          </a:prstGeom>
          <a:solidFill>
            <a:schemeClr val="bg1">
              <a:lumMod val="95000"/>
            </a:schemeClr>
          </a:solidFill>
        </p:spPr>
        <p:txBody>
          <a:bodyPr wrap="square">
            <a:spAutoFit/>
          </a:bodyPr>
          <a:lstStyle/>
          <a:p>
            <a:pPr>
              <a:buNone/>
            </a:pPr>
            <a:r>
              <a:rPr lang="zh-CN" altLang="en-US" sz="2000" b="1" dirty="0">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  VIEW S_G</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FF0000"/>
                </a:solidFill>
                <a:latin typeface="Courier New" panose="02070309020205020404" pitchFamily="49" charset="0"/>
                <a:ea typeface="等线 Light" panose="02010600030101010101" pitchFamily="2" charset="-122"/>
                <a:cs typeface="Courier New" panose="02070309020205020404" pitchFamily="49" charset="0"/>
              </a:rPr>
              <a:t>Gavg</a:t>
            </a:r>
            <a:r>
              <a:rPr lang="zh-CN" altLang="en-US" sz="2000" b="1" dirty="0">
                <a:latin typeface="Courier New" panose="02070309020205020404" pitchFamily="49" charset="0"/>
                <a:ea typeface="等线 Light" panose="02010600030101010101" pitchFamily="2" charset="-122"/>
                <a:cs typeface="Courier New" panose="02070309020205020404" pitchFamily="49" charset="0"/>
              </a:rPr>
              <a:t>)</a:t>
            </a:r>
          </a:p>
          <a:p>
            <a:pPr>
              <a:buNone/>
            </a:pPr>
            <a:r>
              <a:rPr lang="en-US" altLang="zh-CN" sz="2000" b="1">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AS  </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SELECT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AVG</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p>
          <a:p>
            <a:pPr>
              <a:buNone/>
            </a:pPr>
            <a:r>
              <a:rPr lang="en-US" altLang="zh-CN" sz="2000" b="1">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SC</a:t>
            </a:r>
          </a:p>
          <a:p>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        GROUP </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BY </a:t>
            </a:r>
            <a:r>
              <a:rPr lang="en-US" altLang="zh-CN" sz="2000" b="1" dirty="0" err="1">
                <a:solidFill>
                  <a:srgbClr val="FF0000"/>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6" name="矩形 5">
            <a:extLst>
              <a:ext uri="{FF2B5EF4-FFF2-40B4-BE49-F238E27FC236}">
                <a16:creationId xmlns:a16="http://schemas.microsoft.com/office/drawing/2014/main" id="{54CBDEF1-FC18-448F-B0F1-EB4622D75119}"/>
              </a:ext>
            </a:extLst>
          </p:cNvPr>
          <p:cNvSpPr/>
          <p:nvPr/>
        </p:nvSpPr>
        <p:spPr>
          <a:xfrm>
            <a:off x="1389658" y="4594403"/>
            <a:ext cx="7154004" cy="1631216"/>
          </a:xfrm>
          <a:prstGeom prst="rect">
            <a:avLst/>
          </a:prstGeom>
          <a:solidFill>
            <a:schemeClr val="bg1">
              <a:lumMod val="95000"/>
            </a:schemeClr>
          </a:solidFill>
        </p:spPr>
        <p:txBody>
          <a:bodyPr wrap="square">
            <a:spAutoFit/>
          </a:bodyPr>
          <a:lstStyle/>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VIEW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F_Student</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F_</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,name</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sex</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,age,dept</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AS</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SELECT  *  /*</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没有不指定属性列</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Student</a:t>
            </a: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WHERE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Ssex</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女’;</a:t>
            </a:r>
          </a:p>
        </p:txBody>
      </p:sp>
      <p:sp>
        <p:nvSpPr>
          <p:cNvPr id="7" name="矩形 6">
            <a:extLst>
              <a:ext uri="{FF2B5EF4-FFF2-40B4-BE49-F238E27FC236}">
                <a16:creationId xmlns:a16="http://schemas.microsoft.com/office/drawing/2014/main" id="{A3476C6D-4B72-4631-9CA7-69BED431112A}"/>
              </a:ext>
            </a:extLst>
          </p:cNvPr>
          <p:cNvSpPr/>
          <p:nvPr/>
        </p:nvSpPr>
        <p:spPr>
          <a:xfrm>
            <a:off x="8948073" y="4671348"/>
            <a:ext cx="2456905" cy="1477328"/>
          </a:xfrm>
          <a:prstGeom prst="rect">
            <a:avLst/>
          </a:prstGeom>
          <a:ln w="6350">
            <a:solidFill>
              <a:schemeClr val="tx1"/>
            </a:solidFill>
          </a:ln>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修改基表</a:t>
            </a:r>
            <a:r>
              <a:rPr lang="en-US" altLang="zh-CN" dirty="0">
                <a:solidFill>
                  <a:srgbClr val="FF0000"/>
                </a:solidFill>
                <a:latin typeface="微软雅黑" panose="020B0503020204020204" pitchFamily="34" charset="-122"/>
                <a:ea typeface="微软雅黑" panose="020B0503020204020204" pitchFamily="34" charset="-122"/>
              </a:rPr>
              <a:t>Student</a:t>
            </a:r>
            <a:r>
              <a:rPr lang="zh-CN" altLang="en-US" dirty="0">
                <a:solidFill>
                  <a:srgbClr val="FF0000"/>
                </a:solidFill>
                <a:latin typeface="微软雅黑" panose="020B0503020204020204" pitchFamily="34" charset="-122"/>
                <a:ea typeface="微软雅黑" panose="020B0503020204020204" pitchFamily="34" charset="-122"/>
              </a:rPr>
              <a:t>的结构后，</a:t>
            </a:r>
            <a:r>
              <a:rPr lang="en-US" altLang="zh-CN" dirty="0">
                <a:solidFill>
                  <a:srgbClr val="FF0000"/>
                </a:solidFill>
                <a:latin typeface="微软雅黑" panose="020B0503020204020204" pitchFamily="34" charset="-122"/>
                <a:ea typeface="微软雅黑" panose="020B0503020204020204" pitchFamily="34" charset="-122"/>
              </a:rPr>
              <a:t>Student</a:t>
            </a:r>
            <a:r>
              <a:rPr lang="zh-CN" altLang="en-US" dirty="0">
                <a:solidFill>
                  <a:srgbClr val="FF0000"/>
                </a:solidFill>
                <a:latin typeface="微软雅黑" panose="020B0503020204020204" pitchFamily="34" charset="-122"/>
                <a:ea typeface="微软雅黑" panose="020B0503020204020204" pitchFamily="34" charset="-122"/>
              </a:rPr>
              <a:t>表与</a:t>
            </a:r>
            <a:r>
              <a:rPr lang="en-US" altLang="zh-CN" dirty="0" err="1">
                <a:solidFill>
                  <a:srgbClr val="FF0000"/>
                </a:solidFill>
                <a:latin typeface="微软雅黑" panose="020B0503020204020204" pitchFamily="34" charset="-122"/>
                <a:ea typeface="微软雅黑" panose="020B0503020204020204" pitchFamily="34" charset="-122"/>
              </a:rPr>
              <a:t>F_Student</a:t>
            </a:r>
            <a:r>
              <a:rPr lang="zh-CN" altLang="en-US" dirty="0">
                <a:solidFill>
                  <a:srgbClr val="FF0000"/>
                </a:solidFill>
                <a:latin typeface="微软雅黑" panose="020B0503020204020204" pitchFamily="34" charset="-122"/>
                <a:ea typeface="微软雅黑" panose="020B0503020204020204" pitchFamily="34" charset="-122"/>
              </a:rPr>
              <a:t>视图的映象关系被破坏，导致该视图不能正确工作</a:t>
            </a:r>
          </a:p>
        </p:txBody>
      </p:sp>
      <p:sp>
        <p:nvSpPr>
          <p:cNvPr id="8" name="左箭头 9">
            <a:extLst>
              <a:ext uri="{FF2B5EF4-FFF2-40B4-BE49-F238E27FC236}">
                <a16:creationId xmlns:a16="http://schemas.microsoft.com/office/drawing/2014/main" id="{4FD3788F-ECC4-40A5-AB82-53C7D4923E70}"/>
              </a:ext>
            </a:extLst>
          </p:cNvPr>
          <p:cNvSpPr/>
          <p:nvPr/>
        </p:nvSpPr>
        <p:spPr>
          <a:xfrm>
            <a:off x="8584441" y="5059750"/>
            <a:ext cx="257536" cy="7005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180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1+#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2" presetClass="entr" presetSubtype="2"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right)">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00000"/>
              </a:lnSpc>
            </a:pPr>
            <a:r>
              <a:rPr lang="zh-CN" altLang="en-US" b="1">
                <a:solidFill>
                  <a:schemeClr val="bg2">
                    <a:lumMod val="90000"/>
                  </a:schemeClr>
                </a:solidFill>
              </a:rPr>
              <a:t>定义视图</a:t>
            </a:r>
            <a:endParaRPr lang="en-US" altLang="zh-CN" b="1">
              <a:solidFill>
                <a:schemeClr val="bg2">
                  <a:lumMod val="90000"/>
                </a:schemeClr>
              </a:solidFill>
            </a:endParaRPr>
          </a:p>
          <a:p>
            <a:pPr>
              <a:lnSpc>
                <a:spcPct val="100000"/>
              </a:lnSpc>
            </a:pPr>
            <a:r>
              <a:rPr lang="zh-CN" altLang="en-US" b="1">
                <a:solidFill>
                  <a:srgbClr val="FF0000"/>
                </a:solidFill>
              </a:rPr>
              <a:t>删除视图</a:t>
            </a:r>
            <a:endParaRPr lang="zh-CN" altLang="en-US" b="1" dirty="0">
              <a:solidFill>
                <a:srgbClr val="FF0000"/>
              </a:solidFill>
            </a:endParaRPr>
          </a:p>
          <a:p>
            <a:pPr>
              <a:lnSpc>
                <a:spcPct val="100000"/>
              </a:lnSpc>
            </a:pPr>
            <a:r>
              <a:rPr lang="zh-CN" altLang="en-US" b="1" dirty="0">
                <a:solidFill>
                  <a:schemeClr val="bg2">
                    <a:lumMod val="90000"/>
                  </a:schemeClr>
                </a:solidFill>
              </a:rPr>
              <a:t>查询视图</a:t>
            </a:r>
          </a:p>
          <a:p>
            <a:pPr>
              <a:lnSpc>
                <a:spcPct val="100000"/>
              </a:lnSpc>
            </a:pPr>
            <a:r>
              <a:rPr lang="zh-CN" altLang="en-US" b="1" dirty="0">
                <a:solidFill>
                  <a:schemeClr val="bg2">
                    <a:lumMod val="90000"/>
                  </a:schemeClr>
                </a:solidFill>
              </a:rPr>
              <a:t>更新视图</a:t>
            </a:r>
          </a:p>
          <a:p>
            <a:pPr>
              <a:lnSpc>
                <a:spcPct val="100000"/>
              </a:lnSpc>
            </a:pPr>
            <a:r>
              <a:rPr lang="zh-CN" altLang="en-US" b="1" dirty="0">
                <a:solidFill>
                  <a:schemeClr val="bg2">
                    <a:lumMod val="90000"/>
                  </a:schemeClr>
                </a:solidFill>
              </a:rPr>
              <a:t>视图的作用</a:t>
            </a:r>
          </a:p>
          <a:p>
            <a:pPr>
              <a:lnSpc>
                <a:spcPct val="100000"/>
              </a:lnSpc>
            </a:pPr>
            <a:endParaRPr lang="zh-CN" altLang="en-US" b="1" dirty="0"/>
          </a:p>
        </p:txBody>
      </p:sp>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Tree>
    <p:extLst>
      <p:ext uri="{BB962C8B-B14F-4D97-AF65-F5344CB8AC3E}">
        <p14:creationId xmlns:p14="http://schemas.microsoft.com/office/powerpoint/2010/main" val="2952740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33A10-A871-4344-B4C2-03A0A677795C}"/>
              </a:ext>
            </a:extLst>
          </p:cNvPr>
          <p:cNvSpPr>
            <a:spLocks noGrp="1"/>
          </p:cNvSpPr>
          <p:nvPr>
            <p:ph type="title"/>
          </p:nvPr>
        </p:nvSpPr>
        <p:spPr/>
        <p:txBody>
          <a:bodyPr/>
          <a:lstStyle/>
          <a:p>
            <a:r>
              <a:rPr lang="zh-CN" altLang="en-US"/>
              <a:t>删除视图</a:t>
            </a:r>
          </a:p>
        </p:txBody>
      </p:sp>
      <p:sp>
        <p:nvSpPr>
          <p:cNvPr id="3" name="内容占位符 2">
            <a:extLst>
              <a:ext uri="{FF2B5EF4-FFF2-40B4-BE49-F238E27FC236}">
                <a16:creationId xmlns:a16="http://schemas.microsoft.com/office/drawing/2014/main" id="{5A8686B0-D90A-4641-9F42-512F2EB0AB2E}"/>
              </a:ext>
            </a:extLst>
          </p:cNvPr>
          <p:cNvSpPr>
            <a:spLocks noGrp="1"/>
          </p:cNvSpPr>
          <p:nvPr>
            <p:ph idx="1"/>
          </p:nvPr>
        </p:nvSpPr>
        <p:spPr/>
        <p:txBody>
          <a:bodyPr/>
          <a:lstStyle/>
          <a:p>
            <a:r>
              <a:rPr lang="zh-CN" altLang="en-US">
                <a:solidFill>
                  <a:srgbClr val="FF0000"/>
                </a:solidFill>
              </a:rPr>
              <a:t>语句格式：</a:t>
            </a:r>
          </a:p>
          <a:p>
            <a:pPr marL="0" indent="0" algn="ctr">
              <a:buNone/>
            </a:pPr>
            <a:endParaRPr lang="en-US" altLang="zh-CN" sz="800">
              <a:solidFill>
                <a:srgbClr val="FF0000"/>
              </a:solidFill>
            </a:endParaRPr>
          </a:p>
          <a:p>
            <a:pPr marL="0" indent="0" algn="ctr">
              <a:buNone/>
            </a:pPr>
            <a:r>
              <a:rPr lang="en-US" altLang="zh-CN" sz="2400">
                <a:solidFill>
                  <a:srgbClr val="FF0000"/>
                </a:solidFill>
              </a:rPr>
              <a:t>DROP VIEW </a:t>
            </a:r>
            <a:r>
              <a:rPr lang="en-US" altLang="zh-CN" sz="2400">
                <a:solidFill>
                  <a:srgbClr val="0000FF"/>
                </a:solidFill>
              </a:rPr>
              <a:t>&lt;</a:t>
            </a:r>
            <a:r>
              <a:rPr lang="zh-CN" altLang="en-US" sz="2400">
                <a:solidFill>
                  <a:srgbClr val="0000FF"/>
                </a:solidFill>
              </a:rPr>
              <a:t>视图名</a:t>
            </a:r>
            <a:r>
              <a:rPr lang="en-US" altLang="zh-CN" sz="2400">
                <a:solidFill>
                  <a:srgbClr val="0000FF"/>
                </a:solidFill>
              </a:rPr>
              <a:t>&gt; [CASCADE];</a:t>
            </a:r>
          </a:p>
          <a:p>
            <a:pPr lvl="1"/>
            <a:endParaRPr lang="en-US" altLang="zh-CN" sz="800"/>
          </a:p>
          <a:p>
            <a:pPr lvl="1"/>
            <a:r>
              <a:rPr lang="zh-CN" altLang="en-US" sz="2000"/>
              <a:t>该语句从数据字典中删除指定的视图定义。</a:t>
            </a:r>
          </a:p>
          <a:p>
            <a:pPr lvl="1"/>
            <a:r>
              <a:rPr lang="zh-CN" altLang="en-US" sz="2000"/>
              <a:t>如果该视图上还导出了其他视图，使用</a:t>
            </a:r>
            <a:r>
              <a:rPr lang="en-US" altLang="zh-CN" sz="2000"/>
              <a:t>CASCADE</a:t>
            </a:r>
            <a:r>
              <a:rPr lang="zh-CN" altLang="en-US" sz="2000"/>
              <a:t>级联删除语句，把该视图和由它导出的所有视图一起删除。</a:t>
            </a:r>
          </a:p>
          <a:p>
            <a:pPr lvl="1"/>
            <a:r>
              <a:rPr lang="zh-CN" altLang="en-US" sz="2000"/>
              <a:t>删除基表时，由该基表导出的所有视图定义都必须显式地使用</a:t>
            </a:r>
            <a:r>
              <a:rPr lang="en-US" altLang="zh-CN" sz="2000"/>
              <a:t>DROP VIEW</a:t>
            </a:r>
            <a:r>
              <a:rPr lang="zh-CN" altLang="en-US" sz="2000"/>
              <a:t>语句删除。</a:t>
            </a:r>
          </a:p>
          <a:p>
            <a:pPr marL="630238" lvl="1" indent="0">
              <a:buNone/>
            </a:pPr>
            <a:endParaRPr lang="en-US" altLang="zh-CN" sz="800">
              <a:solidFill>
                <a:srgbClr val="C00000"/>
              </a:solidFill>
            </a:endParaRPr>
          </a:p>
          <a:p>
            <a:pPr marL="630238" lvl="1" indent="0">
              <a:buNone/>
            </a:pPr>
            <a:r>
              <a:rPr lang="en-US" altLang="zh-CN">
                <a:solidFill>
                  <a:srgbClr val="C00000"/>
                </a:solidFill>
              </a:rPr>
              <a:t>[</a:t>
            </a:r>
            <a:r>
              <a:rPr lang="zh-CN" altLang="en-US">
                <a:solidFill>
                  <a:srgbClr val="C00000"/>
                </a:solidFill>
              </a:rPr>
              <a:t>例</a:t>
            </a:r>
            <a:r>
              <a:rPr lang="en-US" altLang="zh-CN">
                <a:solidFill>
                  <a:srgbClr val="C00000"/>
                </a:solidFill>
              </a:rPr>
              <a:t>3.91] </a:t>
            </a:r>
            <a:r>
              <a:rPr lang="zh-CN" altLang="en-US"/>
              <a:t>删除视图</a:t>
            </a:r>
            <a:r>
              <a:rPr lang="en-US" altLang="zh-CN"/>
              <a:t>BT_S</a:t>
            </a:r>
            <a:r>
              <a:rPr lang="zh-CN" altLang="en-US"/>
              <a:t>和</a:t>
            </a:r>
            <a:r>
              <a:rPr lang="en-US" altLang="zh-CN"/>
              <a:t>IS_S1</a:t>
            </a:r>
            <a:r>
              <a:rPr lang="zh-CN" altLang="en-US"/>
              <a:t>。</a:t>
            </a:r>
            <a:endParaRPr lang="en-US" altLang="zh-CN"/>
          </a:p>
          <a:p>
            <a:pPr lvl="1"/>
            <a:endParaRPr lang="zh-CN" altLang="en-US"/>
          </a:p>
        </p:txBody>
      </p:sp>
      <p:sp>
        <p:nvSpPr>
          <p:cNvPr id="4" name="灯片编号占位符 3">
            <a:extLst>
              <a:ext uri="{FF2B5EF4-FFF2-40B4-BE49-F238E27FC236}">
                <a16:creationId xmlns:a16="http://schemas.microsoft.com/office/drawing/2014/main" id="{98B38460-B9E2-4A44-97D8-06771DE21782}"/>
              </a:ext>
            </a:extLst>
          </p:cNvPr>
          <p:cNvSpPr>
            <a:spLocks noGrp="1"/>
          </p:cNvSpPr>
          <p:nvPr>
            <p:ph type="sldNum" sz="quarter" idx="12"/>
          </p:nvPr>
        </p:nvSpPr>
        <p:spPr/>
        <p:txBody>
          <a:bodyPr/>
          <a:lstStyle/>
          <a:p>
            <a:fld id="{E63F6D5D-9733-4D44-9C56-AEFEDD5A4BA7}" type="slidenum">
              <a:rPr lang="en-US" smtClean="0"/>
              <a:pPr/>
              <a:t>34</a:t>
            </a:fld>
            <a:endParaRPr lang="en-US" dirty="0"/>
          </a:p>
        </p:txBody>
      </p:sp>
      <p:sp>
        <p:nvSpPr>
          <p:cNvPr id="5" name="矩形 4">
            <a:extLst>
              <a:ext uri="{FF2B5EF4-FFF2-40B4-BE49-F238E27FC236}">
                <a16:creationId xmlns:a16="http://schemas.microsoft.com/office/drawing/2014/main" id="{FB5A0682-5AC2-4C38-8351-3BB4322FB7F2}"/>
              </a:ext>
            </a:extLst>
          </p:cNvPr>
          <p:cNvSpPr/>
          <p:nvPr/>
        </p:nvSpPr>
        <p:spPr>
          <a:xfrm>
            <a:off x="2590800" y="4791042"/>
            <a:ext cx="5715000" cy="1200329"/>
          </a:xfrm>
          <a:prstGeom prst="rect">
            <a:avLst/>
          </a:prstGeom>
          <a:solidFill>
            <a:schemeClr val="bg1">
              <a:lumMod val="95000"/>
            </a:schemeClr>
          </a:solidFill>
        </p:spPr>
        <p:txBody>
          <a:bodyPr wrap="square">
            <a:spAutoFit/>
          </a:bodyPr>
          <a:lstStyle/>
          <a:p>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DROP VIEW BT_</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成功执行</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endPar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endParaRPr>
          </a:p>
          <a:p>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DROP VIEW IS_</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S1</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拒绝</a:t>
            </a:r>
            <a:r>
              <a:rPr lang="zh-CN" altLang="en-US"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执行</a:t>
            </a: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p>
          <a:p>
            <a:endParaRPr lang="en-US" altLang="zh-CN" sz="1200" b="1">
              <a:solidFill>
                <a:srgbClr val="FF0000"/>
              </a:solidFill>
              <a:latin typeface="Courier New" panose="02070309020205020404" pitchFamily="49" charset="0"/>
              <a:ea typeface="等线 Light" panose="02010600030101010101" pitchFamily="2" charset="-122"/>
              <a:cs typeface="Courier New" panose="02070309020205020404" pitchFamily="49" charset="0"/>
            </a:endParaRPr>
          </a:p>
          <a:p>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DROP VIEW IS_S1 </a:t>
            </a: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CASCADE</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成功执行</a:t>
            </a: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09165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00000"/>
              </a:lnSpc>
            </a:pPr>
            <a:r>
              <a:rPr lang="zh-CN" altLang="en-US" b="1">
                <a:solidFill>
                  <a:schemeClr val="bg2">
                    <a:lumMod val="90000"/>
                  </a:schemeClr>
                </a:solidFill>
              </a:rPr>
              <a:t>定义视图</a:t>
            </a:r>
            <a:endParaRPr lang="en-US" altLang="zh-CN" b="1">
              <a:solidFill>
                <a:schemeClr val="bg2">
                  <a:lumMod val="90000"/>
                </a:schemeClr>
              </a:solidFill>
            </a:endParaRPr>
          </a:p>
          <a:p>
            <a:pPr>
              <a:lnSpc>
                <a:spcPct val="100000"/>
              </a:lnSpc>
            </a:pPr>
            <a:r>
              <a:rPr lang="zh-CN" altLang="en-US" b="1">
                <a:solidFill>
                  <a:schemeClr val="bg2">
                    <a:lumMod val="90000"/>
                  </a:schemeClr>
                </a:solidFill>
              </a:rPr>
              <a:t>删除视图</a:t>
            </a:r>
            <a:endParaRPr lang="zh-CN" altLang="en-US" b="1" dirty="0">
              <a:solidFill>
                <a:schemeClr val="bg2">
                  <a:lumMod val="90000"/>
                </a:schemeClr>
              </a:solidFill>
            </a:endParaRPr>
          </a:p>
          <a:p>
            <a:pPr>
              <a:lnSpc>
                <a:spcPct val="100000"/>
              </a:lnSpc>
            </a:pPr>
            <a:r>
              <a:rPr lang="zh-CN" altLang="en-US" b="1" dirty="0">
                <a:solidFill>
                  <a:srgbClr val="FF0000"/>
                </a:solidFill>
              </a:rPr>
              <a:t>查询视图</a:t>
            </a:r>
          </a:p>
          <a:p>
            <a:pPr>
              <a:lnSpc>
                <a:spcPct val="100000"/>
              </a:lnSpc>
            </a:pPr>
            <a:r>
              <a:rPr lang="zh-CN" altLang="en-US" b="1" dirty="0">
                <a:solidFill>
                  <a:schemeClr val="bg2">
                    <a:lumMod val="90000"/>
                  </a:schemeClr>
                </a:solidFill>
              </a:rPr>
              <a:t>更新视图</a:t>
            </a:r>
          </a:p>
          <a:p>
            <a:pPr>
              <a:lnSpc>
                <a:spcPct val="100000"/>
              </a:lnSpc>
            </a:pPr>
            <a:r>
              <a:rPr lang="zh-CN" altLang="en-US" b="1" dirty="0">
                <a:solidFill>
                  <a:schemeClr val="bg2">
                    <a:lumMod val="90000"/>
                  </a:schemeClr>
                </a:solidFill>
              </a:rPr>
              <a:t>视图的作用</a:t>
            </a:r>
          </a:p>
          <a:p>
            <a:pPr>
              <a:lnSpc>
                <a:spcPct val="100000"/>
              </a:lnSpc>
            </a:pPr>
            <a:endParaRPr lang="zh-CN" altLang="en-US" b="1" dirty="0"/>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1911564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3B7AD-ED49-4FDA-B2DC-D6789E28EA69}"/>
              </a:ext>
            </a:extLst>
          </p:cNvPr>
          <p:cNvSpPr>
            <a:spLocks noGrp="1"/>
          </p:cNvSpPr>
          <p:nvPr>
            <p:ph type="title"/>
          </p:nvPr>
        </p:nvSpPr>
        <p:spPr/>
        <p:txBody>
          <a:bodyPr/>
          <a:lstStyle/>
          <a:p>
            <a:r>
              <a:rPr lang="zh-CN" altLang="en-US"/>
              <a:t>查询视图</a:t>
            </a:r>
          </a:p>
        </p:txBody>
      </p:sp>
      <p:sp>
        <p:nvSpPr>
          <p:cNvPr id="3" name="内容占位符 2">
            <a:extLst>
              <a:ext uri="{FF2B5EF4-FFF2-40B4-BE49-F238E27FC236}">
                <a16:creationId xmlns:a16="http://schemas.microsoft.com/office/drawing/2014/main" id="{4054137D-44FC-4B50-A33F-448E1B33E53D}"/>
              </a:ext>
            </a:extLst>
          </p:cNvPr>
          <p:cNvSpPr>
            <a:spLocks noGrp="1"/>
          </p:cNvSpPr>
          <p:nvPr>
            <p:ph idx="1"/>
          </p:nvPr>
        </p:nvSpPr>
        <p:spPr/>
        <p:txBody>
          <a:bodyPr>
            <a:normAutofit lnSpcReduction="10000"/>
          </a:bodyPr>
          <a:lstStyle/>
          <a:p>
            <a:r>
              <a:rPr lang="zh-CN" altLang="en-US"/>
              <a:t>用户角度：</a:t>
            </a:r>
            <a:r>
              <a:rPr lang="zh-CN" altLang="en-US">
                <a:solidFill>
                  <a:srgbClr val="FF0000"/>
                </a:solidFill>
              </a:rPr>
              <a:t>查询视图与查询基本表相同</a:t>
            </a:r>
            <a:endParaRPr lang="zh-CN" altLang="en-US" sz="800"/>
          </a:p>
          <a:p>
            <a:r>
              <a:rPr lang="zh-CN" altLang="en-US"/>
              <a:t>关系数据库管理系统</a:t>
            </a:r>
            <a:r>
              <a:rPr lang="zh-CN" altLang="en-US">
                <a:solidFill>
                  <a:srgbClr val="FF0000"/>
                </a:solidFill>
              </a:rPr>
              <a:t>实现视图查询的方法</a:t>
            </a:r>
          </a:p>
          <a:p>
            <a:pPr lvl="1"/>
            <a:r>
              <a:rPr lang="zh-CN" altLang="en-US">
                <a:solidFill>
                  <a:srgbClr val="FF0000"/>
                </a:solidFill>
              </a:rPr>
              <a:t>视图消解法</a:t>
            </a:r>
            <a:r>
              <a:rPr lang="en-US" altLang="zh-CN">
                <a:solidFill>
                  <a:srgbClr val="FF0000"/>
                </a:solidFill>
              </a:rPr>
              <a:t>(View Resolution)</a:t>
            </a:r>
            <a:endParaRPr lang="zh-CN" altLang="en-US">
              <a:solidFill>
                <a:srgbClr val="FF0000"/>
              </a:solidFill>
            </a:endParaRPr>
          </a:p>
          <a:p>
            <a:pPr lvl="2"/>
            <a:endParaRPr lang="en-US" altLang="zh-CN" sz="1000"/>
          </a:p>
          <a:p>
            <a:pPr lvl="2"/>
            <a:endParaRPr lang="en-US" altLang="zh-CN" sz="1000"/>
          </a:p>
          <a:p>
            <a:pPr marL="893762" lvl="2" indent="0">
              <a:buNone/>
            </a:pPr>
            <a:r>
              <a:rPr lang="en-US" altLang="zh-CN" sz="1000"/>
              <a:t> </a:t>
            </a:r>
          </a:p>
          <a:p>
            <a:pPr lvl="1"/>
            <a:r>
              <a:rPr lang="zh-CN" altLang="en-US">
                <a:solidFill>
                  <a:srgbClr val="FF0000"/>
                </a:solidFill>
              </a:rPr>
              <a:t>物化视图</a:t>
            </a:r>
            <a:r>
              <a:rPr lang="en-US" altLang="zh-CN">
                <a:solidFill>
                  <a:srgbClr val="FF0000"/>
                </a:solidFill>
              </a:rPr>
              <a:t>(Materialized View)</a:t>
            </a:r>
          </a:p>
          <a:p>
            <a:pPr lvl="2"/>
            <a:r>
              <a:rPr lang="zh-CN" altLang="en-US"/>
              <a:t>物化视图</a:t>
            </a:r>
            <a:r>
              <a:rPr lang="zh-CN" altLang="en-US">
                <a:solidFill>
                  <a:prstClr val="black"/>
                </a:solidFill>
              </a:rPr>
              <a:t>用于</a:t>
            </a:r>
            <a:r>
              <a:rPr lang="zh-CN" altLang="en-US">
                <a:solidFill>
                  <a:srgbClr val="FF0000"/>
                </a:solidFill>
              </a:rPr>
              <a:t>预先计算</a:t>
            </a:r>
            <a:r>
              <a:rPr lang="zh-CN" altLang="en-US">
                <a:solidFill>
                  <a:prstClr val="black"/>
                </a:solidFill>
              </a:rPr>
              <a:t>并</a:t>
            </a:r>
            <a:r>
              <a:rPr lang="zh-CN" altLang="en-US">
                <a:solidFill>
                  <a:srgbClr val="FF0000"/>
                </a:solidFill>
              </a:rPr>
              <a:t>保存表连接或聚集等耗时较多</a:t>
            </a:r>
            <a:r>
              <a:rPr lang="zh-CN" altLang="en-US">
                <a:solidFill>
                  <a:prstClr val="black"/>
                </a:solidFill>
              </a:rPr>
              <a:t>的操作的结果，这样在执行查询时，就可以避免进行这些耗时的操作，快速得到结果，从而提高查询性能。</a:t>
            </a:r>
            <a:endParaRPr lang="en-US" altLang="zh-CN">
              <a:solidFill>
                <a:prstClr val="black"/>
              </a:solidFill>
            </a:endParaRPr>
          </a:p>
          <a:p>
            <a:pPr marL="893762" lvl="2" indent="0">
              <a:buNone/>
            </a:pPr>
            <a:r>
              <a:rPr lang="zh-CN" altLang="en-US">
                <a:solidFill>
                  <a:srgbClr val="FF0000"/>
                </a:solidFill>
              </a:rPr>
              <a:t>物化视图的特点：</a:t>
            </a:r>
            <a:endParaRPr lang="en-US" altLang="zh-CN">
              <a:solidFill>
                <a:srgbClr val="FF0000"/>
              </a:solidFill>
            </a:endParaRPr>
          </a:p>
          <a:p>
            <a:pPr lvl="2"/>
            <a:r>
              <a:rPr lang="zh-CN" altLang="en-US"/>
              <a:t>物理真实存在，故需要占用存储空间；</a:t>
            </a:r>
          </a:p>
          <a:p>
            <a:pPr lvl="2"/>
            <a:r>
              <a:rPr lang="zh-CN" altLang="en-US"/>
              <a:t>物化视图对应用透明，增加和删除物化视图不会影响应用程序中</a:t>
            </a:r>
            <a:r>
              <a:rPr lang="en-US" altLang="zh-CN"/>
              <a:t>SQL</a:t>
            </a:r>
            <a:r>
              <a:rPr lang="zh-CN" altLang="en-US"/>
              <a:t>语句的正确性和有效性；</a:t>
            </a:r>
          </a:p>
          <a:p>
            <a:pPr lvl="2"/>
            <a:r>
              <a:rPr lang="zh-CN" altLang="en-US"/>
              <a:t>当基本表发生变化时，物化视图也应刷新。</a:t>
            </a:r>
          </a:p>
        </p:txBody>
      </p:sp>
      <p:sp>
        <p:nvSpPr>
          <p:cNvPr id="4" name="灯片编号占位符 3">
            <a:extLst>
              <a:ext uri="{FF2B5EF4-FFF2-40B4-BE49-F238E27FC236}">
                <a16:creationId xmlns:a16="http://schemas.microsoft.com/office/drawing/2014/main" id="{9D706798-05CC-4FB7-835B-3B3E7570CF98}"/>
              </a:ext>
            </a:extLst>
          </p:cNvPr>
          <p:cNvSpPr>
            <a:spLocks noGrp="1"/>
          </p:cNvSpPr>
          <p:nvPr>
            <p:ph type="sldNum" sz="quarter" idx="12"/>
          </p:nvPr>
        </p:nvSpPr>
        <p:spPr/>
        <p:txBody>
          <a:bodyPr/>
          <a:lstStyle/>
          <a:p>
            <a:fld id="{E63F6D5D-9733-4D44-9C56-AEFEDD5A4BA7}" type="slidenum">
              <a:rPr lang="en-US" smtClean="0"/>
              <a:pPr/>
              <a:t>36</a:t>
            </a:fld>
            <a:endParaRPr lang="en-US" dirty="0"/>
          </a:p>
        </p:txBody>
      </p:sp>
      <p:grpSp>
        <p:nvGrpSpPr>
          <p:cNvPr id="8" name="组合 7">
            <a:extLst>
              <a:ext uri="{FF2B5EF4-FFF2-40B4-BE49-F238E27FC236}">
                <a16:creationId xmlns:a16="http://schemas.microsoft.com/office/drawing/2014/main" id="{DAB1CE30-8765-4118-B7B5-A90123E5B506}"/>
              </a:ext>
            </a:extLst>
          </p:cNvPr>
          <p:cNvGrpSpPr/>
          <p:nvPr/>
        </p:nvGrpSpPr>
        <p:grpSpPr>
          <a:xfrm>
            <a:off x="2514600" y="2590800"/>
            <a:ext cx="7162800" cy="495483"/>
            <a:chOff x="1676400" y="2947003"/>
            <a:chExt cx="7162800" cy="495483"/>
          </a:xfrm>
        </p:grpSpPr>
        <p:sp>
          <p:nvSpPr>
            <p:cNvPr id="7" name="ïSḷíḑè">
              <a:extLst>
                <a:ext uri="{FF2B5EF4-FFF2-40B4-BE49-F238E27FC236}">
                  <a16:creationId xmlns:a16="http://schemas.microsoft.com/office/drawing/2014/main" id="{D6727288-B699-4BCE-96A2-7D551F7777B2}"/>
                </a:ext>
              </a:extLst>
            </p:cNvPr>
            <p:cNvSpPr/>
            <p:nvPr/>
          </p:nvSpPr>
          <p:spPr>
            <a:xfrm>
              <a:off x="6324600" y="2947003"/>
              <a:ext cx="2514600" cy="492761"/>
            </a:xfrm>
            <a:prstGeom prst="homePlate">
              <a:avLst/>
            </a:prstGeom>
            <a:solidFill>
              <a:schemeClr val="tx2"/>
            </a:solidFill>
            <a:ln w="6055" cap="flat">
              <a:noFill/>
              <a:prstDash val="solid"/>
              <a:miter/>
            </a:ln>
          </p:spPr>
          <p:txBody>
            <a:bodyPr rtlCol="0" anchor="ctr"/>
            <a:lstStyle/>
            <a:p>
              <a:pPr algn="ctr"/>
              <a:r>
                <a:rPr kumimoji="1" lang="zh-CN" altLang="en-US" b="1">
                  <a:solidFill>
                    <a:schemeClr val="bg2"/>
                  </a:solidFill>
                  <a:latin typeface="微软雅黑" panose="020B0503020204020204" pitchFamily="34" charset="-122"/>
                  <a:ea typeface="微软雅黑" panose="020B0503020204020204" pitchFamily="34" charset="-122"/>
                </a:rPr>
                <a:t>   执行修正后的查询</a:t>
              </a:r>
            </a:p>
          </p:txBody>
        </p:sp>
        <p:sp>
          <p:nvSpPr>
            <p:cNvPr id="6" name="ïşḻiḓe">
              <a:extLst>
                <a:ext uri="{FF2B5EF4-FFF2-40B4-BE49-F238E27FC236}">
                  <a16:creationId xmlns:a16="http://schemas.microsoft.com/office/drawing/2014/main" id="{5EB33067-2A92-4D08-AEAA-8A22D7780284}"/>
                </a:ext>
              </a:extLst>
            </p:cNvPr>
            <p:cNvSpPr/>
            <p:nvPr/>
          </p:nvSpPr>
          <p:spPr>
            <a:xfrm>
              <a:off x="2989792" y="2949725"/>
              <a:ext cx="3697818" cy="492761"/>
            </a:xfrm>
            <a:prstGeom prst="homePlate">
              <a:avLst/>
            </a:prstGeom>
            <a:solidFill>
              <a:schemeClr val="accent2"/>
            </a:solidFill>
            <a:ln w="6055" cap="flat">
              <a:noFill/>
              <a:prstDash val="solid"/>
              <a:miter/>
            </a:ln>
          </p:spPr>
          <p:txBody>
            <a:bodyPr rtlCol="0" anchor="ctr"/>
            <a:lstStyle/>
            <a:p>
              <a:pPr algn="ctr"/>
              <a:r>
                <a:rPr kumimoji="1" lang="zh-CN" altLang="en-US" b="1">
                  <a:solidFill>
                    <a:schemeClr val="bg2"/>
                  </a:solidFill>
                  <a:latin typeface="微软雅黑" panose="020B0503020204020204" pitchFamily="34" charset="-122"/>
                  <a:ea typeface="微软雅黑" panose="020B0503020204020204" pitchFamily="34" charset="-122"/>
                </a:rPr>
                <a:t>转换成等价的对基本表的查询</a:t>
              </a:r>
            </a:p>
          </p:txBody>
        </p:sp>
        <p:sp>
          <p:nvSpPr>
            <p:cNvPr id="5" name="iś1îďè">
              <a:extLst>
                <a:ext uri="{FF2B5EF4-FFF2-40B4-BE49-F238E27FC236}">
                  <a16:creationId xmlns:a16="http://schemas.microsoft.com/office/drawing/2014/main" id="{1768108F-4DD2-4A9D-8AD7-C7C0D63430D4}"/>
                </a:ext>
              </a:extLst>
            </p:cNvPr>
            <p:cNvSpPr/>
            <p:nvPr/>
          </p:nvSpPr>
          <p:spPr>
            <a:xfrm>
              <a:off x="1676400" y="2949725"/>
              <a:ext cx="1600200" cy="492761"/>
            </a:xfrm>
            <a:prstGeom prst="homePlate">
              <a:avLst/>
            </a:prstGeom>
            <a:solidFill>
              <a:schemeClr val="accent1"/>
            </a:solidFill>
            <a:ln w="6055" cap="flat">
              <a:noFill/>
              <a:prstDash val="solid"/>
              <a:miter/>
            </a:ln>
          </p:spPr>
          <p:txBody>
            <a:bodyPr rtlCol="0" anchor="ctr"/>
            <a:lstStyle/>
            <a:p>
              <a:pPr algn="ctr"/>
              <a:r>
                <a:rPr kumimoji="1" lang="zh-CN" altLang="en-US" b="1">
                  <a:solidFill>
                    <a:srgbClr val="FFFFFF"/>
                  </a:solidFill>
                  <a:latin typeface="微软雅黑" panose="020B0503020204020204" pitchFamily="34" charset="-122"/>
                  <a:ea typeface="微软雅黑" panose="020B0503020204020204" pitchFamily="34" charset="-122"/>
                </a:rPr>
                <a:t>有效性检查</a:t>
              </a:r>
              <a:endParaRPr kumimoji="1" lang="en-US" altLang="zh-CN" b="1" dirty="0">
                <a:solidFill>
                  <a:srgbClr val="FFFFFF"/>
                </a:solidFill>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id="{D4900F49-429C-42B2-BA5C-54BA2BD9AC9C}"/>
              </a:ext>
            </a:extLst>
          </p:cNvPr>
          <p:cNvSpPr/>
          <p:nvPr/>
        </p:nvSpPr>
        <p:spPr>
          <a:xfrm>
            <a:off x="1524000" y="6136214"/>
            <a:ext cx="9448800" cy="369332"/>
          </a:xfrm>
          <a:prstGeom prst="rect">
            <a:avLst/>
          </a:prstGeom>
        </p:spPr>
        <p:txBody>
          <a:bodyPr wrap="square">
            <a:spAutoFit/>
          </a:bodyPr>
          <a:lstStyle/>
          <a:p>
            <a:r>
              <a:rPr lang="en-US" altLang="zh-CN">
                <a:solidFill>
                  <a:srgbClr val="0000CC"/>
                </a:solidFill>
                <a:latin typeface="微软雅黑" panose="020B0503020204020204" pitchFamily="34" charset="-122"/>
                <a:ea typeface="微软雅黑" panose="020B0503020204020204" pitchFamily="34" charset="-122"/>
              </a:rPr>
              <a:t>oracle </a:t>
            </a:r>
            <a:r>
              <a:rPr lang="zh-CN" altLang="en-US">
                <a:solidFill>
                  <a:srgbClr val="0000CC"/>
                </a:solidFill>
                <a:latin typeface="微软雅黑" panose="020B0503020204020204" pitchFamily="34" charset="-122"/>
                <a:ea typeface="微软雅黑" panose="020B0503020204020204" pitchFamily="34" charset="-122"/>
              </a:rPr>
              <a:t>物化视图参考</a:t>
            </a:r>
            <a:r>
              <a:rPr lang="zh-CN" altLang="en-US" dirty="0">
                <a:solidFill>
                  <a:srgbClr val="0000CC"/>
                </a:solidFill>
                <a:latin typeface="微软雅黑" panose="020B0503020204020204" pitchFamily="34" charset="-122"/>
                <a:ea typeface="微软雅黑" panose="020B0503020204020204" pitchFamily="34" charset="-122"/>
              </a:rPr>
              <a:t>：</a:t>
            </a:r>
            <a:r>
              <a:rPr lang="en-US" altLang="zh-CN" dirty="0">
                <a:solidFill>
                  <a:srgbClr val="0000CC"/>
                </a:solidFill>
                <a:latin typeface="微软雅黑" panose="020B0503020204020204" pitchFamily="34" charset="-122"/>
                <a:ea typeface="微软雅黑" panose="020B0503020204020204" pitchFamily="34" charset="-122"/>
                <a:hlinkClick r:id="rId2"/>
              </a:rPr>
              <a:t>https://blog.csdn.net/yangshangwei/article/details/53328605</a:t>
            </a:r>
            <a:endParaRPr lang="en-US" altLang="zh-CN"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355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AE3F9-B572-45B6-AFD6-AF77399C57B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474E932-9152-4AD2-9416-AE192EAD7EFE}"/>
              </a:ext>
            </a:extLst>
          </p:cNvPr>
          <p:cNvSpPr>
            <a:spLocks noGrp="1"/>
          </p:cNvSpPr>
          <p:nvPr>
            <p:ph idx="1"/>
          </p:nvPr>
        </p:nvSpPr>
        <p:spPr/>
        <p:txBody>
          <a:bodyPr>
            <a:normAutofit/>
          </a:bodyPr>
          <a:lstStyle/>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3.92] </a:t>
            </a:r>
            <a:r>
              <a:rPr lang="zh-CN" altLang="en-US" sz="2400"/>
              <a:t>在信息系学生的视图中找出年龄小于</a:t>
            </a:r>
            <a:r>
              <a:rPr lang="en-US" altLang="zh-CN" sz="2400"/>
              <a:t>20</a:t>
            </a:r>
            <a:r>
              <a:rPr lang="zh-CN" altLang="en-US" sz="2400"/>
              <a:t>岁的学生。</a:t>
            </a:r>
            <a:endParaRPr lang="en-US" altLang="zh-CN" sz="2400"/>
          </a:p>
          <a:p>
            <a:endParaRPr lang="en-US" altLang="zh-CN" sz="2400"/>
          </a:p>
          <a:p>
            <a:endParaRPr lang="en-US" altLang="zh-CN" sz="2400"/>
          </a:p>
          <a:p>
            <a:endParaRPr lang="en-US" altLang="zh-CN" sz="2400"/>
          </a:p>
          <a:p>
            <a:endParaRPr lang="en-US" altLang="zh-CN" sz="2400"/>
          </a:p>
          <a:p>
            <a:endParaRPr lang="en-US" altLang="zh-CN" sz="1000"/>
          </a:p>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3.93] </a:t>
            </a:r>
            <a:r>
              <a:rPr lang="zh-CN" altLang="en-US" sz="2400"/>
              <a:t>查询选修了</a:t>
            </a:r>
            <a:r>
              <a:rPr lang="en-US" altLang="zh-CN" sz="2400"/>
              <a:t>1</a:t>
            </a:r>
            <a:r>
              <a:rPr lang="zh-CN" altLang="en-US" sz="2400"/>
              <a:t>号课程的信息系学生。</a:t>
            </a:r>
          </a:p>
          <a:p>
            <a:endParaRPr lang="zh-CN" altLang="en-US" sz="2400"/>
          </a:p>
        </p:txBody>
      </p:sp>
      <p:sp>
        <p:nvSpPr>
          <p:cNvPr id="4" name="灯片编号占位符 3">
            <a:extLst>
              <a:ext uri="{FF2B5EF4-FFF2-40B4-BE49-F238E27FC236}">
                <a16:creationId xmlns:a16="http://schemas.microsoft.com/office/drawing/2014/main" id="{24E5A6E6-813B-4CCE-9265-A3695DD932A9}"/>
              </a:ext>
            </a:extLst>
          </p:cNvPr>
          <p:cNvSpPr>
            <a:spLocks noGrp="1"/>
          </p:cNvSpPr>
          <p:nvPr>
            <p:ph type="sldNum" sz="quarter" idx="12"/>
          </p:nvPr>
        </p:nvSpPr>
        <p:spPr/>
        <p:txBody>
          <a:bodyPr/>
          <a:lstStyle/>
          <a:p>
            <a:fld id="{E63F6D5D-9733-4D44-9C56-AEFEDD5A4BA7}" type="slidenum">
              <a:rPr lang="en-US" smtClean="0"/>
              <a:pPr/>
              <a:t>37</a:t>
            </a:fld>
            <a:endParaRPr lang="en-US" dirty="0"/>
          </a:p>
        </p:txBody>
      </p:sp>
      <p:sp>
        <p:nvSpPr>
          <p:cNvPr id="5" name="矩形 4">
            <a:extLst>
              <a:ext uri="{FF2B5EF4-FFF2-40B4-BE49-F238E27FC236}">
                <a16:creationId xmlns:a16="http://schemas.microsoft.com/office/drawing/2014/main" id="{DE0A045D-0BA4-48FD-8441-845E0C49F646}"/>
              </a:ext>
            </a:extLst>
          </p:cNvPr>
          <p:cNvSpPr/>
          <p:nvPr/>
        </p:nvSpPr>
        <p:spPr>
          <a:xfrm>
            <a:off x="1988545" y="1814980"/>
            <a:ext cx="2743200" cy="1269578"/>
          </a:xfrm>
          <a:prstGeom prst="rect">
            <a:avLst/>
          </a:prstGeom>
          <a:solidFill>
            <a:schemeClr val="bg1">
              <a:lumMod val="95000"/>
            </a:schemeClr>
          </a:solidFill>
        </p:spPr>
        <p:txBody>
          <a:bodyPr wrap="square">
            <a:spAutoFit/>
          </a:bodyPr>
          <a:lstStyle/>
          <a:p>
            <a:pPr marL="0" lvl="1">
              <a:lnSpc>
                <a:spcPct val="130000"/>
              </a:lnSpc>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Sno</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Sage</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a:lnSpc>
                <a:spcPct val="130000"/>
              </a:lnSpc>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IS</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_Student</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a:lnSpc>
                <a:spcPct val="130000"/>
              </a:lnSpc>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Sage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&lt; 20</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6" name="矩形 5">
            <a:extLst>
              <a:ext uri="{FF2B5EF4-FFF2-40B4-BE49-F238E27FC236}">
                <a16:creationId xmlns:a16="http://schemas.microsoft.com/office/drawing/2014/main" id="{8F4476E5-3812-45C0-8295-DF893DB109AF}"/>
              </a:ext>
            </a:extLst>
          </p:cNvPr>
          <p:cNvSpPr/>
          <p:nvPr/>
        </p:nvSpPr>
        <p:spPr>
          <a:xfrm>
            <a:off x="5739329" y="1825140"/>
            <a:ext cx="4623872" cy="1269578"/>
          </a:xfrm>
          <a:prstGeom prst="rect">
            <a:avLst/>
          </a:prstGeom>
          <a:solidFill>
            <a:schemeClr val="bg1">
              <a:lumMod val="95000"/>
            </a:schemeClr>
          </a:solidFill>
        </p:spPr>
        <p:txBody>
          <a:bodyPr wrap="square">
            <a:spAutoFit/>
          </a:bodyPr>
          <a:lstStyle/>
          <a:p>
            <a:pPr marL="0" lvl="1">
              <a:lnSpc>
                <a:spcPct val="130000"/>
              </a:lnSpc>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Sno</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Sage       </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a:lnSpc>
                <a:spcPct val="130000"/>
              </a:lnSpc>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Student</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a:lnSpc>
                <a:spcPct val="130000"/>
              </a:lnSpc>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Sdept='IS' AND Sage&lt;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20</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p:txBody>
      </p:sp>
      <p:sp>
        <p:nvSpPr>
          <p:cNvPr id="7" name="右箭头 6">
            <a:extLst>
              <a:ext uri="{FF2B5EF4-FFF2-40B4-BE49-F238E27FC236}">
                <a16:creationId xmlns:a16="http://schemas.microsoft.com/office/drawing/2014/main" id="{4E14C21D-7681-4654-AC7F-C6035A997313}"/>
              </a:ext>
            </a:extLst>
          </p:cNvPr>
          <p:cNvSpPr/>
          <p:nvPr/>
        </p:nvSpPr>
        <p:spPr>
          <a:xfrm>
            <a:off x="5009173" y="2140505"/>
            <a:ext cx="598715" cy="618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8B5A0D2-D218-4C4D-9EA4-2BEF21EF8AEA}"/>
              </a:ext>
            </a:extLst>
          </p:cNvPr>
          <p:cNvSpPr/>
          <p:nvPr/>
        </p:nvSpPr>
        <p:spPr>
          <a:xfrm>
            <a:off x="1988545" y="4189513"/>
            <a:ext cx="6774455" cy="1138773"/>
          </a:xfrm>
          <a:prstGeom prst="rect">
            <a:avLst/>
          </a:prstGeom>
          <a:solidFill>
            <a:schemeClr val="bg1">
              <a:lumMod val="95000"/>
            </a:schemeClr>
          </a:solidFill>
        </p:spPr>
        <p:txBody>
          <a:bodyPr wrap="square">
            <a:spAutoFit/>
          </a:bodyPr>
          <a:lstStyle/>
          <a:p>
            <a:pPr marL="0" lvl="1">
              <a:lnSpc>
                <a:spcPct val="140000"/>
              </a:lnSpc>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IS</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_Student.Sno</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IS</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_Student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SC</a:t>
            </a:r>
          </a:p>
          <a:p>
            <a:pPr marL="0" lvl="1">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IS</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_Student</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SC</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AND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SC.</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Cno</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='1</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88932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500"/>
                                        <p:tgtEl>
                                          <p:spTgt spid="6">
                                            <p:txEl>
                                              <p:pRg st="0" end="0"/>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wipe(left)">
                                      <p:cBhvr>
                                        <p:cTn id="27" dur="500"/>
                                        <p:tgtEl>
                                          <p:spTgt spid="6">
                                            <p:txEl>
                                              <p:pRg st="1" end="1"/>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wipe(left)">
                                      <p:cBhvr>
                                        <p:cTn id="31" dur="500"/>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Effect transition="in" filter="wipe(left)">
                                      <p:cBhvr>
                                        <p:cTn id="40" dur="500"/>
                                        <p:tgtEl>
                                          <p:spTgt spid="8">
                                            <p:txEl>
                                              <p:pRg st="1" end="1"/>
                                            </p:txEl>
                                          </p:spTgt>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wipe(left)">
                                      <p:cBhvr>
                                        <p:cTn id="44"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F1C49-24C9-4DDB-AE23-CE673D54DC7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A02F526-82B9-4F4D-9829-706A443FF4EB}"/>
              </a:ext>
            </a:extLst>
          </p:cNvPr>
          <p:cNvSpPr>
            <a:spLocks noGrp="1"/>
          </p:cNvSpPr>
          <p:nvPr>
            <p:ph idx="1"/>
          </p:nvPr>
        </p:nvSpPr>
        <p:spPr/>
        <p:txBody>
          <a:bodyPr/>
          <a:lstStyle/>
          <a:p>
            <a:r>
              <a:rPr lang="zh-CN" altLang="en-US">
                <a:solidFill>
                  <a:srgbClr val="FF0000"/>
                </a:solidFill>
              </a:rPr>
              <a:t>视图消解法的局限</a:t>
            </a:r>
            <a:endParaRPr lang="en-US" altLang="zh-CN">
              <a:solidFill>
                <a:srgbClr val="FF0000"/>
              </a:solidFill>
            </a:endParaRPr>
          </a:p>
          <a:p>
            <a:pPr lvl="1"/>
            <a:r>
              <a:rPr lang="zh-CN" altLang="en-US"/>
              <a:t>有些情况下，视图消解法</a:t>
            </a:r>
            <a:r>
              <a:rPr lang="zh-CN" altLang="en-US">
                <a:solidFill>
                  <a:srgbClr val="C00000"/>
                </a:solidFill>
              </a:rPr>
              <a:t>不能生成正确的查询</a:t>
            </a:r>
            <a:endParaRPr lang="en-US" altLang="zh-CN">
              <a:solidFill>
                <a:srgbClr val="C00000"/>
              </a:solidFill>
            </a:endParaRPr>
          </a:p>
          <a:p>
            <a:pPr lvl="1"/>
            <a:endParaRPr lang="en-US" altLang="zh-CN" sz="1000">
              <a:solidFill>
                <a:srgbClr val="C00000"/>
              </a:solidFill>
            </a:endParaRPr>
          </a:p>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3.94]  </a:t>
            </a:r>
            <a:r>
              <a:rPr lang="zh-CN" altLang="en-US" sz="2400"/>
              <a:t>在</a:t>
            </a:r>
            <a:r>
              <a:rPr lang="en-US" altLang="zh-CN" sz="2400"/>
              <a:t>S_G</a:t>
            </a:r>
            <a:r>
              <a:rPr lang="zh-CN" altLang="en-US" sz="2400"/>
              <a:t>视图中查询平均成绩在</a:t>
            </a:r>
            <a:r>
              <a:rPr lang="en-US" altLang="zh-CN" sz="2400"/>
              <a:t>90</a:t>
            </a:r>
            <a:r>
              <a:rPr lang="zh-CN" altLang="en-US" sz="2400"/>
              <a:t>分以上的学生学号和平均成绩。</a:t>
            </a:r>
          </a:p>
          <a:p>
            <a:endParaRPr lang="zh-CN" altLang="en-US"/>
          </a:p>
        </p:txBody>
      </p:sp>
      <p:sp>
        <p:nvSpPr>
          <p:cNvPr id="4" name="灯片编号占位符 3">
            <a:extLst>
              <a:ext uri="{FF2B5EF4-FFF2-40B4-BE49-F238E27FC236}">
                <a16:creationId xmlns:a16="http://schemas.microsoft.com/office/drawing/2014/main" id="{8996426E-7547-40AA-B5E0-1297FC2B79B6}"/>
              </a:ext>
            </a:extLst>
          </p:cNvPr>
          <p:cNvSpPr>
            <a:spLocks noGrp="1"/>
          </p:cNvSpPr>
          <p:nvPr>
            <p:ph type="sldNum" sz="quarter" idx="12"/>
          </p:nvPr>
        </p:nvSpPr>
        <p:spPr/>
        <p:txBody>
          <a:bodyPr/>
          <a:lstStyle/>
          <a:p>
            <a:fld id="{E63F6D5D-9733-4D44-9C56-AEFEDD5A4BA7}" type="slidenum">
              <a:rPr lang="en-US" smtClean="0"/>
              <a:pPr/>
              <a:t>38</a:t>
            </a:fld>
            <a:endParaRPr lang="en-US" dirty="0"/>
          </a:p>
        </p:txBody>
      </p:sp>
      <p:sp>
        <p:nvSpPr>
          <p:cNvPr id="5" name="矩形 4">
            <a:extLst>
              <a:ext uri="{FF2B5EF4-FFF2-40B4-BE49-F238E27FC236}">
                <a16:creationId xmlns:a16="http://schemas.microsoft.com/office/drawing/2014/main" id="{F4C276A9-9474-49C8-9194-262AF840FB5C}"/>
              </a:ext>
            </a:extLst>
          </p:cNvPr>
          <p:cNvSpPr/>
          <p:nvPr/>
        </p:nvSpPr>
        <p:spPr>
          <a:xfrm>
            <a:off x="2207748" y="2900474"/>
            <a:ext cx="2603313" cy="1269578"/>
          </a:xfrm>
          <a:prstGeom prst="rect">
            <a:avLst/>
          </a:prstGeom>
          <a:solidFill>
            <a:schemeClr val="bg1">
              <a:lumMod val="95000"/>
            </a:schemeClr>
          </a:solidFill>
        </p:spPr>
        <p:txBody>
          <a:bodyPr wrap="square">
            <a:spAutoFit/>
          </a:bodyPr>
          <a:lstStyle/>
          <a:p>
            <a:pPr marL="0" lvl="2" indent="-647700">
              <a:lnSpc>
                <a:spcPct val="130000"/>
              </a:lnSpc>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p>
          <a:p>
            <a:pPr marL="0" lvl="2" indent="-647700">
              <a:lnSpc>
                <a:spcPct val="130000"/>
              </a:lnSpc>
              <a:buFont typeface="Arial" pitchFamily="34" charset="0"/>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S</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_G</a:t>
            </a:r>
          </a:p>
          <a:p>
            <a:pPr marL="0" lvl="2" indent="-647700">
              <a:lnSpc>
                <a:spcPct val="130000"/>
              </a:lnSpc>
              <a:buFont typeface="Arial" pitchFamily="34" charset="0"/>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Gavg</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&gt;=90</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6" name="矩形 5">
            <a:extLst>
              <a:ext uri="{FF2B5EF4-FFF2-40B4-BE49-F238E27FC236}">
                <a16:creationId xmlns:a16="http://schemas.microsoft.com/office/drawing/2014/main" id="{0B144532-B48F-4092-BC0E-0F0703AC0CCF}"/>
              </a:ext>
            </a:extLst>
          </p:cNvPr>
          <p:cNvSpPr/>
          <p:nvPr/>
        </p:nvSpPr>
        <p:spPr>
          <a:xfrm>
            <a:off x="5790797" y="2865849"/>
            <a:ext cx="3990708" cy="1338828"/>
          </a:xfrm>
          <a:prstGeom prst="rect">
            <a:avLst/>
          </a:prstGeom>
          <a:solidFill>
            <a:schemeClr val="bg1">
              <a:lumMod val="95000"/>
            </a:schemeClr>
          </a:solidFill>
        </p:spPr>
        <p:txBody>
          <a:bodyPr wrap="square">
            <a:spAutoFit/>
          </a:bodyPr>
          <a:lstStyle/>
          <a:p>
            <a:pPr>
              <a:lnSpc>
                <a:spcPct val="80000"/>
              </a:lnSpc>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VIEW S</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_G</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Gavg</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a:lnSpc>
                <a:spcPct val="80000"/>
              </a:lnSpc>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AS </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lnSpc>
                <a:spcPct val="80000"/>
              </a:lnSpc>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AVG</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lnSpc>
                <a:spcPct val="80000"/>
              </a:lnSpc>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SC</a:t>
            </a:r>
          </a:p>
          <a:p>
            <a:pPr>
              <a:lnSpc>
                <a:spcPct val="80000"/>
              </a:lnSpc>
            </a:pP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GROUP </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BY </a:t>
            </a:r>
            <a:r>
              <a:rPr lang="en-US" altLang="zh-CN" sz="2000" b="1" dirty="0" err="1">
                <a:solidFill>
                  <a:srgbClr val="FF0000"/>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7" name="左箭头 6">
            <a:extLst>
              <a:ext uri="{FF2B5EF4-FFF2-40B4-BE49-F238E27FC236}">
                <a16:creationId xmlns:a16="http://schemas.microsoft.com/office/drawing/2014/main" id="{0AE10467-F856-4A12-BD2F-D2081C0044EA}"/>
              </a:ext>
            </a:extLst>
          </p:cNvPr>
          <p:cNvSpPr/>
          <p:nvPr/>
        </p:nvSpPr>
        <p:spPr>
          <a:xfrm>
            <a:off x="5013678" y="3153107"/>
            <a:ext cx="533400" cy="6336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E6B1A3E-2112-4544-B250-D7822B47273F}"/>
              </a:ext>
            </a:extLst>
          </p:cNvPr>
          <p:cNvSpPr/>
          <p:nvPr/>
        </p:nvSpPr>
        <p:spPr>
          <a:xfrm>
            <a:off x="1788746" y="4688483"/>
            <a:ext cx="3534605" cy="1208023"/>
          </a:xfrm>
          <a:prstGeom prst="rect">
            <a:avLst/>
          </a:prstGeom>
          <a:solidFill>
            <a:schemeClr val="bg1">
              <a:lumMod val="95000"/>
            </a:schemeClr>
          </a:solidFill>
        </p:spPr>
        <p:txBody>
          <a:bodyPr wrap="square">
            <a:spAutoFit/>
          </a:bodyPr>
          <a:lstStyle/>
          <a:p>
            <a:pPr marL="0" lvl="1" indent="-279400">
              <a:lnSpc>
                <a:spcPct val="90000"/>
              </a:lnSpc>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Sno</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AVG</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marL="0" lvl="1" indent="-279400">
              <a:lnSpc>
                <a:spcPct val="90000"/>
              </a:lnSpc>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SC</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indent="-279400">
              <a:lnSpc>
                <a:spcPct val="90000"/>
              </a:lnSpc>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a:t>
            </a:r>
            <a:r>
              <a:rPr lang="en-US" altLang="zh-CN" sz="2000" b="1" dirty="0">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AVG</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&gt;=90</a:t>
            </a:r>
          </a:p>
          <a:p>
            <a:pPr marL="0" lvl="1" indent="-279400">
              <a:lnSpc>
                <a:spcPct val="90000"/>
              </a:lnSpc>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GROUP  BY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9" name="矩形 8">
            <a:extLst>
              <a:ext uri="{FF2B5EF4-FFF2-40B4-BE49-F238E27FC236}">
                <a16:creationId xmlns:a16="http://schemas.microsoft.com/office/drawing/2014/main" id="{726A647F-A858-43C2-92DC-AEBA362D2482}"/>
              </a:ext>
            </a:extLst>
          </p:cNvPr>
          <p:cNvSpPr/>
          <p:nvPr/>
        </p:nvSpPr>
        <p:spPr>
          <a:xfrm>
            <a:off x="6246900" y="4717946"/>
            <a:ext cx="3534605" cy="1208023"/>
          </a:xfrm>
          <a:prstGeom prst="rect">
            <a:avLst/>
          </a:prstGeom>
          <a:solidFill>
            <a:schemeClr val="bg1">
              <a:lumMod val="95000"/>
            </a:schemeClr>
          </a:solidFill>
        </p:spPr>
        <p:txBody>
          <a:bodyPr wrap="square">
            <a:spAutoFit/>
          </a:bodyPr>
          <a:lstStyle/>
          <a:p>
            <a:pPr marL="0" lvl="1" indent="-279400">
              <a:lnSpc>
                <a:spcPct val="90000"/>
              </a:lnSpc>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AVG</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marL="0" lvl="1" indent="-279400">
              <a:lnSpc>
                <a:spcPct val="90000"/>
              </a:lnSpc>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SC</a:t>
            </a:r>
          </a:p>
          <a:p>
            <a:pPr marL="0" lvl="1" indent="-279400">
              <a:lnSpc>
                <a:spcPct val="90000"/>
              </a:lnSpc>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GROUP BY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indent="-279400">
              <a:lnSpc>
                <a:spcPct val="90000"/>
              </a:lnSpc>
              <a:buFont typeface="Wingdings" pitchFamily="2" charset="2"/>
              <a:buNone/>
            </a:pP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HAVING AVG</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&gt;=90</a:t>
            </a:r>
            <a:r>
              <a:rPr lang="zh-CN" altLang="en-US"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10" name="下箭头 9">
            <a:extLst>
              <a:ext uri="{FF2B5EF4-FFF2-40B4-BE49-F238E27FC236}">
                <a16:creationId xmlns:a16="http://schemas.microsoft.com/office/drawing/2014/main" id="{E9486AC6-5C2C-4D0F-9C57-FE66F8A07B7C}"/>
              </a:ext>
            </a:extLst>
          </p:cNvPr>
          <p:cNvSpPr/>
          <p:nvPr/>
        </p:nvSpPr>
        <p:spPr>
          <a:xfrm>
            <a:off x="3257428" y="4231655"/>
            <a:ext cx="297729" cy="486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a:extLst>
              <a:ext uri="{FF2B5EF4-FFF2-40B4-BE49-F238E27FC236}">
                <a16:creationId xmlns:a16="http://schemas.microsoft.com/office/drawing/2014/main" id="{CC526A15-CAE6-40A9-9D3E-15B90C3D28AA}"/>
              </a:ext>
            </a:extLst>
          </p:cNvPr>
          <p:cNvSpPr/>
          <p:nvPr/>
        </p:nvSpPr>
        <p:spPr>
          <a:xfrm rot="17816548">
            <a:off x="5386237" y="3799233"/>
            <a:ext cx="266315" cy="1539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5009AB0-3197-46C8-BDB8-3C6C0DC08081}"/>
              </a:ext>
            </a:extLst>
          </p:cNvPr>
          <p:cNvSpPr/>
          <p:nvPr/>
        </p:nvSpPr>
        <p:spPr>
          <a:xfrm>
            <a:off x="5177190" y="4045984"/>
            <a:ext cx="774571" cy="1015663"/>
          </a:xfrm>
          <a:prstGeom prst="rect">
            <a:avLst/>
          </a:prstGeom>
        </p:spPr>
        <p:txBody>
          <a:bodyPr wrap="none">
            <a:spAutoFit/>
          </a:bodyPr>
          <a:lstStyle/>
          <a:p>
            <a:r>
              <a:rPr lang="zh-CN" altLang="en-US" sz="6000" dirty="0">
                <a:solidFill>
                  <a:srgbClr val="C00000"/>
                </a:solidFill>
                <a:sym typeface="Wingdings 2" panose="05020102010507070707" pitchFamily="18" charset="2"/>
              </a:rPr>
              <a:t></a:t>
            </a:r>
            <a:endParaRPr lang="en-US" altLang="zh-CN" sz="6000" dirty="0">
              <a:solidFill>
                <a:srgbClr val="C00000"/>
              </a:solidFill>
            </a:endParaRPr>
          </a:p>
        </p:txBody>
      </p:sp>
      <p:sp>
        <p:nvSpPr>
          <p:cNvPr id="13" name="矩形 12">
            <a:extLst>
              <a:ext uri="{FF2B5EF4-FFF2-40B4-BE49-F238E27FC236}">
                <a16:creationId xmlns:a16="http://schemas.microsoft.com/office/drawing/2014/main" id="{A9A3887D-BADF-4203-AB68-D431C57C6F6A}"/>
              </a:ext>
            </a:extLst>
          </p:cNvPr>
          <p:cNvSpPr/>
          <p:nvPr/>
        </p:nvSpPr>
        <p:spPr>
          <a:xfrm>
            <a:off x="2985219" y="3863318"/>
            <a:ext cx="870751" cy="1015663"/>
          </a:xfrm>
          <a:prstGeom prst="rect">
            <a:avLst/>
          </a:prstGeom>
        </p:spPr>
        <p:txBody>
          <a:bodyPr wrap="none">
            <a:spAutoFit/>
          </a:bodyPr>
          <a:lstStyle/>
          <a:p>
            <a:r>
              <a:rPr lang="zh-CN" altLang="en-US" sz="6000" dirty="0">
                <a:solidFill>
                  <a:srgbClr val="C00000"/>
                </a:solidFill>
                <a:sym typeface="Wingdings 2" panose="05020102010507070707" pitchFamily="18" charset="2"/>
              </a:rPr>
              <a:t></a:t>
            </a:r>
            <a:endParaRPr lang="zh-CN" altLang="en-US" sz="6000" dirty="0"/>
          </a:p>
        </p:txBody>
      </p:sp>
    </p:spTree>
    <p:extLst>
      <p:ext uri="{BB962C8B-B14F-4D97-AF65-F5344CB8AC3E}">
        <p14:creationId xmlns:p14="http://schemas.microsoft.com/office/powerpoint/2010/main" val="428674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874FC-44EF-4FAE-95E4-9B30EC8AD1AD}"/>
              </a:ext>
            </a:extLst>
          </p:cNvPr>
          <p:cNvSpPr>
            <a:spLocks noGrp="1"/>
          </p:cNvSpPr>
          <p:nvPr>
            <p:ph type="title"/>
          </p:nvPr>
        </p:nvSpPr>
        <p:spPr/>
        <p:txBody>
          <a:bodyPr/>
          <a:lstStyle/>
          <a:p>
            <a:r>
              <a:rPr lang="zh-CN" altLang="en-US"/>
              <a:t>插入数据</a:t>
            </a:r>
          </a:p>
        </p:txBody>
      </p:sp>
      <p:sp>
        <p:nvSpPr>
          <p:cNvPr id="3" name="内容占位符 2">
            <a:extLst>
              <a:ext uri="{FF2B5EF4-FFF2-40B4-BE49-F238E27FC236}">
                <a16:creationId xmlns:a16="http://schemas.microsoft.com/office/drawing/2014/main" id="{C0615EE2-81DB-46E9-9C08-C5D4FC9499AA}"/>
              </a:ext>
            </a:extLst>
          </p:cNvPr>
          <p:cNvSpPr>
            <a:spLocks noGrp="1"/>
          </p:cNvSpPr>
          <p:nvPr>
            <p:ph idx="1"/>
          </p:nvPr>
        </p:nvSpPr>
        <p:spPr/>
        <p:txBody>
          <a:bodyPr>
            <a:normAutofit fontScale="92500" lnSpcReduction="10000"/>
          </a:bodyPr>
          <a:lstStyle/>
          <a:p>
            <a:r>
              <a:rPr lang="zh-CN" altLang="en-US">
                <a:solidFill>
                  <a:srgbClr val="FF0000"/>
                </a:solidFill>
              </a:rPr>
              <a:t>语法格式：</a:t>
            </a:r>
            <a:endParaRPr lang="en-US" altLang="zh-CN">
              <a:solidFill>
                <a:srgbClr val="FF0000"/>
              </a:solidFill>
            </a:endParaRPr>
          </a:p>
          <a:p>
            <a:pPr marL="0" indent="0" algn="ctr">
              <a:lnSpc>
                <a:spcPct val="150000"/>
              </a:lnSpc>
              <a:buNone/>
            </a:pPr>
            <a:r>
              <a:rPr lang="en-US" altLang="zh-CN" sz="2000">
                <a:solidFill>
                  <a:srgbClr val="FF0000"/>
                </a:solidFill>
              </a:rPr>
              <a:t>INSERT INTO </a:t>
            </a:r>
            <a:r>
              <a:rPr lang="en-US" altLang="zh-CN" sz="2000">
                <a:solidFill>
                  <a:srgbClr val="0000CC"/>
                </a:solidFill>
              </a:rPr>
              <a:t>&lt;</a:t>
            </a:r>
            <a:r>
              <a:rPr lang="zh-CN" altLang="en-US" sz="2000">
                <a:solidFill>
                  <a:srgbClr val="0000CC"/>
                </a:solidFill>
              </a:rPr>
              <a:t>表名</a:t>
            </a:r>
            <a:r>
              <a:rPr lang="en-US" altLang="zh-CN" sz="2000">
                <a:solidFill>
                  <a:srgbClr val="0000CC"/>
                </a:solidFill>
              </a:rPr>
              <a:t>&gt;[(&lt;</a:t>
            </a:r>
            <a:r>
              <a:rPr lang="zh-CN" altLang="en-US" sz="2000">
                <a:solidFill>
                  <a:srgbClr val="0000CC"/>
                </a:solidFill>
              </a:rPr>
              <a:t>属性列</a:t>
            </a:r>
            <a:r>
              <a:rPr lang="en-US" altLang="zh-CN" sz="2000">
                <a:solidFill>
                  <a:srgbClr val="0000CC"/>
                </a:solidFill>
              </a:rPr>
              <a:t>1&gt;[,&lt;</a:t>
            </a:r>
            <a:r>
              <a:rPr lang="zh-CN" altLang="en-US" sz="2000">
                <a:solidFill>
                  <a:srgbClr val="0000CC"/>
                </a:solidFill>
              </a:rPr>
              <a:t>属性列</a:t>
            </a:r>
            <a:r>
              <a:rPr lang="en-US" altLang="zh-CN" sz="2000">
                <a:solidFill>
                  <a:srgbClr val="0000CC"/>
                </a:solidFill>
              </a:rPr>
              <a:t>2 &gt;…)] </a:t>
            </a:r>
            <a:r>
              <a:rPr lang="en-US" altLang="zh-CN" sz="2000">
                <a:solidFill>
                  <a:srgbClr val="FF0000"/>
                </a:solidFill>
              </a:rPr>
              <a:t>  VALUES </a:t>
            </a:r>
            <a:r>
              <a:rPr lang="en-US" altLang="zh-CN" sz="2000">
                <a:solidFill>
                  <a:srgbClr val="0000CC"/>
                </a:solidFill>
              </a:rPr>
              <a:t>(&lt;</a:t>
            </a:r>
            <a:r>
              <a:rPr lang="zh-CN" altLang="en-US" sz="2000">
                <a:solidFill>
                  <a:srgbClr val="0000CC"/>
                </a:solidFill>
              </a:rPr>
              <a:t>常量</a:t>
            </a:r>
            <a:r>
              <a:rPr lang="en-US" altLang="zh-CN" sz="2000">
                <a:solidFill>
                  <a:srgbClr val="0000CC"/>
                </a:solidFill>
              </a:rPr>
              <a:t>1&gt;[,&lt;</a:t>
            </a:r>
            <a:r>
              <a:rPr lang="zh-CN" altLang="en-US" sz="2000">
                <a:solidFill>
                  <a:srgbClr val="0000CC"/>
                </a:solidFill>
              </a:rPr>
              <a:t>常量</a:t>
            </a:r>
            <a:r>
              <a:rPr lang="en-US" altLang="zh-CN" sz="2000">
                <a:solidFill>
                  <a:srgbClr val="0000CC"/>
                </a:solidFill>
              </a:rPr>
              <a:t>2&gt;]…);</a:t>
            </a:r>
          </a:p>
          <a:p>
            <a:pPr lvl="2"/>
            <a:endParaRPr lang="en-US" altLang="zh-CN" sz="800"/>
          </a:p>
          <a:p>
            <a:pPr lvl="2"/>
            <a:r>
              <a:rPr lang="zh-CN" altLang="en-US"/>
              <a:t>功能：将新元组插入到指定表中</a:t>
            </a:r>
            <a:endParaRPr lang="en-US" altLang="zh-CN"/>
          </a:p>
          <a:p>
            <a:endParaRPr lang="en-US" altLang="zh-CN"/>
          </a:p>
          <a:p>
            <a:endParaRPr lang="en-US" altLang="zh-CN"/>
          </a:p>
          <a:p>
            <a:endParaRPr lang="en-US" altLang="zh-CN"/>
          </a:p>
          <a:p>
            <a:endParaRPr lang="en-US" altLang="zh-CN"/>
          </a:p>
          <a:p>
            <a:endParaRPr lang="en-US" altLang="zh-CN" sz="2200"/>
          </a:p>
          <a:p>
            <a:pPr lvl="1"/>
            <a:r>
              <a:rPr lang="zh-CN" altLang="en-US">
                <a:solidFill>
                  <a:srgbClr val="FF0000"/>
                </a:solidFill>
              </a:rPr>
              <a:t>两种插入数据的两种方式</a:t>
            </a:r>
            <a:endParaRPr lang="en-US" altLang="zh-CN">
              <a:solidFill>
                <a:srgbClr val="FF0000"/>
              </a:solidFill>
            </a:endParaRPr>
          </a:p>
          <a:p>
            <a:pPr lvl="2"/>
            <a:r>
              <a:rPr lang="zh-CN" altLang="en-US">
                <a:solidFill>
                  <a:srgbClr val="0000FF"/>
                </a:solidFill>
              </a:rPr>
              <a:t>插入元组：</a:t>
            </a:r>
            <a:r>
              <a:rPr lang="zh-CN" altLang="en-US"/>
              <a:t>用于插入新元组</a:t>
            </a:r>
            <a:endParaRPr lang="en-US" altLang="zh-CN"/>
          </a:p>
          <a:p>
            <a:pPr lvl="2"/>
            <a:r>
              <a:rPr lang="zh-CN" altLang="en-US">
                <a:solidFill>
                  <a:srgbClr val="0000FF"/>
                </a:solidFill>
              </a:rPr>
              <a:t>插入子查询结果：</a:t>
            </a:r>
            <a:r>
              <a:rPr lang="zh-CN" altLang="en-US"/>
              <a:t>利用已有数据导出的结果</a:t>
            </a:r>
          </a:p>
        </p:txBody>
      </p:sp>
      <p:sp>
        <p:nvSpPr>
          <p:cNvPr id="4" name="灯片编号占位符 3">
            <a:extLst>
              <a:ext uri="{FF2B5EF4-FFF2-40B4-BE49-F238E27FC236}">
                <a16:creationId xmlns:a16="http://schemas.microsoft.com/office/drawing/2014/main" id="{0F8E47CB-8589-421B-93BF-5F84EF133AB4}"/>
              </a:ext>
            </a:extLst>
          </p:cNvPr>
          <p:cNvSpPr>
            <a:spLocks noGrp="1"/>
          </p:cNvSpPr>
          <p:nvPr>
            <p:ph type="sldNum" sz="quarter" idx="12"/>
          </p:nvPr>
        </p:nvSpPr>
        <p:spPr/>
        <p:txBody>
          <a:bodyPr/>
          <a:lstStyle/>
          <a:p>
            <a:fld id="{E63F6D5D-9733-4D44-9C56-AEFEDD5A4BA7}" type="slidenum">
              <a:rPr lang="en-US" smtClean="0"/>
              <a:pPr/>
              <a:t>3</a:t>
            </a:fld>
            <a:endParaRPr lang="en-US" dirty="0"/>
          </a:p>
        </p:txBody>
      </p:sp>
      <p:graphicFrame>
        <p:nvGraphicFramePr>
          <p:cNvPr id="5" name="表格 4">
            <a:extLst>
              <a:ext uri="{FF2B5EF4-FFF2-40B4-BE49-F238E27FC236}">
                <a16:creationId xmlns:a16="http://schemas.microsoft.com/office/drawing/2014/main" id="{A3A91483-7BF5-4D63-981C-5D1D236A821E}"/>
              </a:ext>
            </a:extLst>
          </p:cNvPr>
          <p:cNvGraphicFramePr>
            <a:graphicFrameLocks noGrp="1"/>
          </p:cNvGraphicFramePr>
          <p:nvPr>
            <p:extLst>
              <p:ext uri="{D42A27DB-BD31-4B8C-83A1-F6EECF244321}">
                <p14:modId xmlns:p14="http://schemas.microsoft.com/office/powerpoint/2010/main" val="1246870312"/>
              </p:ext>
            </p:extLst>
          </p:nvPr>
        </p:nvGraphicFramePr>
        <p:xfrm>
          <a:off x="1447800" y="2677082"/>
          <a:ext cx="9296400" cy="2094611"/>
        </p:xfrm>
        <a:graphic>
          <a:graphicData uri="http://schemas.openxmlformats.org/drawingml/2006/table">
            <a:tbl>
              <a:tblPr firstRow="1" bandRow="1">
                <a:tableStyleId>{8A107856-5554-42FB-B03E-39F5DBC370BA}</a:tableStyleId>
              </a:tblPr>
              <a:tblGrid>
                <a:gridCol w="5641405">
                  <a:extLst>
                    <a:ext uri="{9D8B030D-6E8A-4147-A177-3AD203B41FA5}">
                      <a16:colId xmlns:a16="http://schemas.microsoft.com/office/drawing/2014/main" val="3724113969"/>
                    </a:ext>
                  </a:extLst>
                </a:gridCol>
                <a:gridCol w="3654995">
                  <a:extLst>
                    <a:ext uri="{9D8B030D-6E8A-4147-A177-3AD203B41FA5}">
                      <a16:colId xmlns:a16="http://schemas.microsoft.com/office/drawing/2014/main" val="772950402"/>
                    </a:ext>
                  </a:extLst>
                </a:gridCol>
              </a:tblGrid>
              <a:tr h="447040">
                <a:tc>
                  <a:txBody>
                    <a:bodyPr/>
                    <a:lstStyle/>
                    <a:p>
                      <a:pPr algn="ctr">
                        <a:lnSpc>
                          <a:spcPct val="130000"/>
                        </a:lnSpc>
                      </a:pPr>
                      <a:r>
                        <a:rPr lang="en-US" altLang="zh-CN" sz="2000" b="1">
                          <a:solidFill>
                            <a:srgbClr val="0000FF"/>
                          </a:solidFill>
                          <a:latin typeface="微软雅黑" panose="020B0503020204020204" pitchFamily="34" charset="-122"/>
                          <a:ea typeface="微软雅黑" panose="020B0503020204020204" pitchFamily="34" charset="-122"/>
                        </a:rPr>
                        <a:t>INTO</a:t>
                      </a:r>
                      <a:r>
                        <a:rPr lang="zh-CN" altLang="en-US" sz="2000" b="1">
                          <a:solidFill>
                            <a:srgbClr val="0000FF"/>
                          </a:solidFill>
                          <a:latin typeface="微软雅黑" panose="020B0503020204020204" pitchFamily="34" charset="-122"/>
                          <a:ea typeface="微软雅黑" panose="020B0503020204020204" pitchFamily="34" charset="-122"/>
                        </a:rPr>
                        <a:t>子句</a:t>
                      </a:r>
                    </a:p>
                  </a:txBody>
                  <a:tcPr/>
                </a:tc>
                <a:tc>
                  <a:txBody>
                    <a:bodyPr/>
                    <a:lstStyle/>
                    <a:p>
                      <a:pPr algn="ctr">
                        <a:lnSpc>
                          <a:spcPct val="130000"/>
                        </a:lnSpc>
                      </a:pPr>
                      <a:r>
                        <a:rPr lang="en-US" altLang="zh-CN" sz="2000" b="1">
                          <a:solidFill>
                            <a:srgbClr val="0000FF"/>
                          </a:solidFill>
                          <a:latin typeface="微软雅黑" panose="020B0503020204020204" pitchFamily="34" charset="-122"/>
                          <a:ea typeface="微软雅黑" panose="020B0503020204020204" pitchFamily="34" charset="-122"/>
                        </a:rPr>
                        <a:t>VALUES</a:t>
                      </a:r>
                      <a:r>
                        <a:rPr lang="zh-CN" altLang="en-US" sz="2000" b="1">
                          <a:solidFill>
                            <a:srgbClr val="0000FF"/>
                          </a:solidFill>
                          <a:latin typeface="微软雅黑" panose="020B0503020204020204" pitchFamily="34" charset="-122"/>
                          <a:ea typeface="微软雅黑" panose="020B0503020204020204" pitchFamily="34" charset="-122"/>
                        </a:rPr>
                        <a:t>子句</a:t>
                      </a:r>
                    </a:p>
                  </a:txBody>
                  <a:tcPr/>
                </a:tc>
                <a:extLst>
                  <a:ext uri="{0D108BD9-81ED-4DB2-BD59-A6C34878D82A}">
                    <a16:rowId xmlns:a16="http://schemas.microsoft.com/office/drawing/2014/main" val="3393089407"/>
                  </a:ext>
                </a:extLst>
              </a:tr>
              <a:tr h="0">
                <a:tc>
                  <a:txBody>
                    <a:bodyPr/>
                    <a:lstStyle/>
                    <a:p>
                      <a:pPr marL="285750" indent="-285750">
                        <a:lnSpc>
                          <a:spcPct val="130000"/>
                        </a:lnSpc>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指定要插入数据的表名及属性列</a:t>
                      </a:r>
                    </a:p>
                    <a:p>
                      <a:pPr marL="285750" indent="-285750">
                        <a:lnSpc>
                          <a:spcPct val="130000"/>
                        </a:lnSpc>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属性列的顺序可与表定义中的顺序不一致</a:t>
                      </a:r>
                    </a:p>
                    <a:p>
                      <a:pPr marL="285750" indent="-285750">
                        <a:lnSpc>
                          <a:spcPct val="130000"/>
                        </a:lnSpc>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没有指定属性列：表示要插入的是一条完整的元组，且属性列属性与表定义中的顺序一致</a:t>
                      </a:r>
                    </a:p>
                    <a:p>
                      <a:pPr marL="285750" indent="-285750">
                        <a:lnSpc>
                          <a:spcPct val="130000"/>
                        </a:lnSpc>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指定部分属性列：插入的元组在其余属性列上取空值</a:t>
                      </a:r>
                      <a:endParaRPr lang="zh-CN" altLang="en-US" sz="1600">
                        <a:solidFill>
                          <a:srgbClr val="0000FF"/>
                        </a:solidFill>
                        <a:latin typeface="微软雅黑" panose="020B0503020204020204" pitchFamily="34" charset="-122"/>
                        <a:ea typeface="微软雅黑" panose="020B0503020204020204" pitchFamily="34" charset="-122"/>
                      </a:endParaRPr>
                    </a:p>
                  </a:txBody>
                  <a:tcPr/>
                </a:tc>
                <a:tc>
                  <a:txBody>
                    <a:bodyPr/>
                    <a:lstStyle/>
                    <a:p>
                      <a:pPr marL="285750" indent="-285750">
                        <a:lnSpc>
                          <a:spcPct val="13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提供的值必须与</a:t>
                      </a:r>
                      <a:r>
                        <a:rPr lang="en-US" altLang="zh-CN" sz="1600">
                          <a:latin typeface="微软雅黑" panose="020B0503020204020204" pitchFamily="34" charset="-122"/>
                          <a:ea typeface="微软雅黑" panose="020B0503020204020204" pitchFamily="34" charset="-122"/>
                        </a:rPr>
                        <a:t>INTO</a:t>
                      </a:r>
                      <a:r>
                        <a:rPr lang="zh-CN" altLang="en-US" sz="1600">
                          <a:latin typeface="微软雅黑" panose="020B0503020204020204" pitchFamily="34" charset="-122"/>
                          <a:ea typeface="微软雅黑" panose="020B0503020204020204" pitchFamily="34" charset="-122"/>
                        </a:rPr>
                        <a:t>子句匹配</a:t>
                      </a:r>
                    </a:p>
                    <a:p>
                      <a:pPr marL="447675" indent="-184150">
                        <a:lnSpc>
                          <a:spcPct val="13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值的个数</a:t>
                      </a:r>
                      <a:endParaRPr lang="en-US" altLang="zh-CN" sz="1600">
                        <a:latin typeface="微软雅黑" panose="020B0503020204020204" pitchFamily="34" charset="-122"/>
                        <a:ea typeface="微软雅黑" panose="020B0503020204020204" pitchFamily="34" charset="-122"/>
                      </a:endParaRPr>
                    </a:p>
                    <a:p>
                      <a:pPr marL="447675" indent="-184150">
                        <a:lnSpc>
                          <a:spcPct val="13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值的类型</a:t>
                      </a:r>
                    </a:p>
                  </a:txBody>
                  <a:tcPr/>
                </a:tc>
                <a:extLst>
                  <a:ext uri="{0D108BD9-81ED-4DB2-BD59-A6C34878D82A}">
                    <a16:rowId xmlns:a16="http://schemas.microsoft.com/office/drawing/2014/main" val="3921981088"/>
                  </a:ext>
                </a:extLst>
              </a:tr>
            </a:tbl>
          </a:graphicData>
        </a:graphic>
      </p:graphicFrame>
    </p:spTree>
    <p:extLst>
      <p:ext uri="{BB962C8B-B14F-4D97-AF65-F5344CB8AC3E}">
        <p14:creationId xmlns:p14="http://schemas.microsoft.com/office/powerpoint/2010/main" val="163070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9F0A0-18E8-4AA1-9628-D46D46B752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6D79CC6-50C8-42B0-83EF-96BC929B203A}"/>
              </a:ext>
            </a:extLst>
          </p:cNvPr>
          <p:cNvSpPr>
            <a:spLocks noGrp="1"/>
          </p:cNvSpPr>
          <p:nvPr>
            <p:ph idx="1"/>
          </p:nvPr>
        </p:nvSpPr>
        <p:spPr/>
        <p:txBody>
          <a:bodyPr>
            <a:normAutofit/>
          </a:bodyPr>
          <a:lstStyle/>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3.94]</a:t>
            </a:r>
            <a:r>
              <a:rPr lang="zh-CN" altLang="en-US" sz="2400"/>
              <a:t>也可以用如下</a:t>
            </a:r>
            <a:r>
              <a:rPr lang="en-US" altLang="zh-CN" sz="2400"/>
              <a:t>SQL</a:t>
            </a:r>
            <a:r>
              <a:rPr lang="zh-CN" altLang="en-US" sz="2400"/>
              <a:t>语句完成。</a:t>
            </a:r>
          </a:p>
          <a:p>
            <a:pPr marL="0" indent="0">
              <a:buNone/>
            </a:pPr>
            <a:endParaRPr lang="zh-CN" altLang="en-US" sz="1400"/>
          </a:p>
        </p:txBody>
      </p:sp>
      <p:sp>
        <p:nvSpPr>
          <p:cNvPr id="4" name="灯片编号占位符 3">
            <a:extLst>
              <a:ext uri="{FF2B5EF4-FFF2-40B4-BE49-F238E27FC236}">
                <a16:creationId xmlns:a16="http://schemas.microsoft.com/office/drawing/2014/main" id="{FC9CE4EE-45A1-4FA8-A4CD-3BDA3D6389D1}"/>
              </a:ext>
            </a:extLst>
          </p:cNvPr>
          <p:cNvSpPr>
            <a:spLocks noGrp="1"/>
          </p:cNvSpPr>
          <p:nvPr>
            <p:ph type="sldNum" sz="quarter" idx="12"/>
          </p:nvPr>
        </p:nvSpPr>
        <p:spPr/>
        <p:txBody>
          <a:bodyPr/>
          <a:lstStyle/>
          <a:p>
            <a:fld id="{E63F6D5D-9733-4D44-9C56-AEFEDD5A4BA7}" type="slidenum">
              <a:rPr lang="en-US" smtClean="0"/>
              <a:pPr/>
              <a:t>39</a:t>
            </a:fld>
            <a:endParaRPr lang="en-US" dirty="0"/>
          </a:p>
        </p:txBody>
      </p:sp>
      <p:sp>
        <p:nvSpPr>
          <p:cNvPr id="5" name="矩形 4">
            <a:extLst>
              <a:ext uri="{FF2B5EF4-FFF2-40B4-BE49-F238E27FC236}">
                <a16:creationId xmlns:a16="http://schemas.microsoft.com/office/drawing/2014/main" id="{727D3CCC-C3CF-414A-8EB4-B970B3C79C67}"/>
              </a:ext>
            </a:extLst>
          </p:cNvPr>
          <p:cNvSpPr/>
          <p:nvPr/>
        </p:nvSpPr>
        <p:spPr>
          <a:xfrm>
            <a:off x="2438400" y="1868202"/>
            <a:ext cx="6362700" cy="1785104"/>
          </a:xfrm>
          <a:prstGeom prst="rect">
            <a:avLst/>
          </a:prstGeom>
          <a:solidFill>
            <a:schemeClr val="bg1">
              <a:lumMod val="95000"/>
            </a:schemeClr>
          </a:solidFill>
        </p:spPr>
        <p:txBody>
          <a:bodyPr wrap="square">
            <a:spAutoFit/>
          </a:bodyPr>
          <a:lstStyle/>
          <a:p>
            <a:pPr>
              <a:buFont typeface="Wingdings" pitchFamily="2" charset="2"/>
              <a:buNone/>
            </a:pPr>
            <a:r>
              <a:rPr lang="en-US" altLang="zh-CN"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endParaRPr lang="zh-CN" altLang="en-US"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Font typeface="Wingdings" pitchFamily="2" charset="2"/>
              <a:buNone/>
            </a:pPr>
            <a:r>
              <a:rPr lang="en-US" altLang="zh-CN" sz="22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zh-CN" altLang="en-US" sz="22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2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AVG</a:t>
            </a:r>
            <a:r>
              <a:rPr lang="zh-CN" altLang="en-US"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a:buFont typeface="Wingdings" pitchFamily="2" charset="2"/>
              <a:buNone/>
            </a:pPr>
            <a:r>
              <a:rPr lang="en-US" altLang="zh-CN"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2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a:t>
            </a:r>
            <a:r>
              <a:rPr lang="en-US" altLang="zh-CN"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SC </a:t>
            </a:r>
            <a:endParaRPr lang="zh-CN" altLang="en-US"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Font typeface="Wingdings" pitchFamily="2" charset="2"/>
              <a:buNone/>
            </a:pPr>
            <a:r>
              <a:rPr lang="en-US" altLang="zh-CN"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2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GROUP </a:t>
            </a:r>
            <a:r>
              <a:rPr lang="en-US" altLang="zh-CN"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BY </a:t>
            </a:r>
            <a:r>
              <a:rPr lang="en-US" altLang="zh-CN" sz="22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AS S_G</a:t>
            </a:r>
            <a:r>
              <a:rPr lang="zh-CN" altLang="en-US"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2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Sno,Gavg</a:t>
            </a:r>
            <a:r>
              <a:rPr lang="zh-CN" altLang="en-US"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a:buFont typeface="Wingdings" pitchFamily="2" charset="2"/>
              <a:buNone/>
            </a:pPr>
            <a:r>
              <a:rPr lang="en-US" altLang="zh-CN"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2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Gavg</a:t>
            </a:r>
            <a:r>
              <a:rPr lang="en-US" altLang="zh-CN"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&gt;=90</a:t>
            </a:r>
            <a:r>
              <a:rPr lang="zh-CN" altLang="en-US" sz="22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7" name="矩形 6">
            <a:extLst>
              <a:ext uri="{FF2B5EF4-FFF2-40B4-BE49-F238E27FC236}">
                <a16:creationId xmlns:a16="http://schemas.microsoft.com/office/drawing/2014/main" id="{9E5BB843-B0FF-40A0-A254-C6824F2D5CFB}"/>
              </a:ext>
            </a:extLst>
          </p:cNvPr>
          <p:cNvSpPr/>
          <p:nvPr/>
        </p:nvSpPr>
        <p:spPr>
          <a:xfrm>
            <a:off x="3467100" y="2249202"/>
            <a:ext cx="5181600" cy="1066800"/>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214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6C72F-5082-48E2-839D-64B6E4A6FDF1}"/>
              </a:ext>
            </a:extLst>
          </p:cNvPr>
          <p:cNvSpPr>
            <a:spLocks noGrp="1"/>
          </p:cNvSpPr>
          <p:nvPr>
            <p:ph type="title"/>
          </p:nvPr>
        </p:nvSpPr>
        <p:spPr/>
        <p:txBody>
          <a:bodyPr/>
          <a:lstStyle/>
          <a:p>
            <a:r>
              <a:rPr lang="en-US" altLang="zh-CN"/>
              <a:t>oracle</a:t>
            </a:r>
            <a:r>
              <a:rPr lang="zh-CN" altLang="en-US"/>
              <a:t>视图举例</a:t>
            </a:r>
          </a:p>
        </p:txBody>
      </p:sp>
      <p:sp>
        <p:nvSpPr>
          <p:cNvPr id="4" name="灯片编号占位符 3">
            <a:extLst>
              <a:ext uri="{FF2B5EF4-FFF2-40B4-BE49-F238E27FC236}">
                <a16:creationId xmlns:a16="http://schemas.microsoft.com/office/drawing/2014/main" id="{1C915EBD-150A-43E2-A586-C79585CAE483}"/>
              </a:ext>
            </a:extLst>
          </p:cNvPr>
          <p:cNvSpPr>
            <a:spLocks noGrp="1"/>
          </p:cNvSpPr>
          <p:nvPr>
            <p:ph type="sldNum" sz="quarter" idx="12"/>
          </p:nvPr>
        </p:nvSpPr>
        <p:spPr/>
        <p:txBody>
          <a:bodyPr/>
          <a:lstStyle/>
          <a:p>
            <a:fld id="{E63F6D5D-9733-4D44-9C56-AEFEDD5A4BA7}" type="slidenum">
              <a:rPr lang="en-US" smtClean="0"/>
              <a:pPr/>
              <a:t>40</a:t>
            </a:fld>
            <a:endParaRPr lang="en-US" dirty="0"/>
          </a:p>
        </p:txBody>
      </p:sp>
      <p:pic>
        <p:nvPicPr>
          <p:cNvPr id="5" name="内容占位符 4">
            <a:extLst>
              <a:ext uri="{FF2B5EF4-FFF2-40B4-BE49-F238E27FC236}">
                <a16:creationId xmlns:a16="http://schemas.microsoft.com/office/drawing/2014/main" id="{1E8B47CB-A4FD-4810-A3D1-D7D34CBE050E}"/>
              </a:ext>
            </a:extLst>
          </p:cNvPr>
          <p:cNvPicPr>
            <a:picLocks noGrp="1" noChangeAspect="1"/>
          </p:cNvPicPr>
          <p:nvPr>
            <p:ph idx="1"/>
          </p:nvPr>
        </p:nvPicPr>
        <p:blipFill>
          <a:blip r:embed="rId2"/>
          <a:stretch>
            <a:fillRect/>
          </a:stretch>
        </p:blipFill>
        <p:spPr>
          <a:xfrm>
            <a:off x="585860" y="1029670"/>
            <a:ext cx="5379609" cy="1981200"/>
          </a:xfrm>
          <a:prstGeom prst="rect">
            <a:avLst/>
          </a:prstGeom>
        </p:spPr>
      </p:pic>
      <p:pic>
        <p:nvPicPr>
          <p:cNvPr id="6" name="图片 5">
            <a:extLst>
              <a:ext uri="{FF2B5EF4-FFF2-40B4-BE49-F238E27FC236}">
                <a16:creationId xmlns:a16="http://schemas.microsoft.com/office/drawing/2014/main" id="{229E7710-032B-40D8-A820-C3FF96CE9F14}"/>
              </a:ext>
            </a:extLst>
          </p:cNvPr>
          <p:cNvPicPr>
            <a:picLocks noChangeAspect="1"/>
          </p:cNvPicPr>
          <p:nvPr/>
        </p:nvPicPr>
        <p:blipFill>
          <a:blip r:embed="rId3"/>
          <a:stretch>
            <a:fillRect/>
          </a:stretch>
        </p:blipFill>
        <p:spPr>
          <a:xfrm>
            <a:off x="7010400" y="1306159"/>
            <a:ext cx="2514600" cy="1297341"/>
          </a:xfrm>
          <a:prstGeom prst="rect">
            <a:avLst/>
          </a:prstGeom>
        </p:spPr>
      </p:pic>
      <p:pic>
        <p:nvPicPr>
          <p:cNvPr id="7" name="Picture 2" descr="Oracle DROP VIEW - salesman view">
            <a:extLst>
              <a:ext uri="{FF2B5EF4-FFF2-40B4-BE49-F238E27FC236}">
                <a16:creationId xmlns:a16="http://schemas.microsoft.com/office/drawing/2014/main" id="{4B09D2DB-4860-48FE-A568-CADE8E06C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860" y="3508226"/>
            <a:ext cx="10406939"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a:extLst>
              <a:ext uri="{FF2B5EF4-FFF2-40B4-BE49-F238E27FC236}">
                <a16:creationId xmlns:a16="http://schemas.microsoft.com/office/drawing/2014/main" id="{185E40E4-C19A-44BE-8669-09D36E2C644C}"/>
              </a:ext>
            </a:extLst>
          </p:cNvPr>
          <p:cNvCxnSpPr/>
          <p:nvPr/>
        </p:nvCxnSpPr>
        <p:spPr>
          <a:xfrm>
            <a:off x="6172200" y="1981200"/>
            <a:ext cx="68580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0710B19-EA08-4A41-BF34-DDA39467337B}"/>
              </a:ext>
            </a:extLst>
          </p:cNvPr>
          <p:cNvCxnSpPr/>
          <p:nvPr/>
        </p:nvCxnSpPr>
        <p:spPr>
          <a:xfrm>
            <a:off x="8229600" y="2743200"/>
            <a:ext cx="0" cy="6858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54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B52838-A18A-48EF-983D-E3961C1C1276}"/>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08BB2B27-6344-4106-BB1C-C727DB65D5FE}"/>
              </a:ext>
            </a:extLst>
          </p:cNvPr>
          <p:cNvSpPr>
            <a:spLocks noGrp="1"/>
          </p:cNvSpPr>
          <p:nvPr>
            <p:ph type="sldNum" sz="quarter" idx="12"/>
          </p:nvPr>
        </p:nvSpPr>
        <p:spPr/>
        <p:txBody>
          <a:bodyPr/>
          <a:lstStyle/>
          <a:p>
            <a:fld id="{E63F6D5D-9733-4D44-9C56-AEFEDD5A4BA7}" type="slidenum">
              <a:rPr lang="en-US" smtClean="0"/>
              <a:pPr/>
              <a:t>41</a:t>
            </a:fld>
            <a:endParaRPr lang="en-US" dirty="0"/>
          </a:p>
        </p:txBody>
      </p:sp>
      <p:pic>
        <p:nvPicPr>
          <p:cNvPr id="5" name="内容占位符 4">
            <a:extLst>
              <a:ext uri="{FF2B5EF4-FFF2-40B4-BE49-F238E27FC236}">
                <a16:creationId xmlns:a16="http://schemas.microsoft.com/office/drawing/2014/main" id="{5DE9E48D-4B00-44C6-926D-3D5163EDAFC8}"/>
              </a:ext>
            </a:extLst>
          </p:cNvPr>
          <p:cNvPicPr>
            <a:picLocks noGrp="1" noChangeAspect="1"/>
          </p:cNvPicPr>
          <p:nvPr>
            <p:ph idx="1"/>
          </p:nvPr>
        </p:nvPicPr>
        <p:blipFill>
          <a:blip r:embed="rId2"/>
          <a:stretch>
            <a:fillRect/>
          </a:stretch>
        </p:blipFill>
        <p:spPr>
          <a:xfrm>
            <a:off x="381000" y="1143000"/>
            <a:ext cx="4798646" cy="2438400"/>
          </a:xfrm>
          <a:prstGeom prst="rect">
            <a:avLst/>
          </a:prstGeom>
        </p:spPr>
      </p:pic>
      <p:pic>
        <p:nvPicPr>
          <p:cNvPr id="6" name="图片 5">
            <a:extLst>
              <a:ext uri="{FF2B5EF4-FFF2-40B4-BE49-F238E27FC236}">
                <a16:creationId xmlns:a16="http://schemas.microsoft.com/office/drawing/2014/main" id="{DABFDB28-643F-46BF-9DB5-2A844B78593C}"/>
              </a:ext>
            </a:extLst>
          </p:cNvPr>
          <p:cNvPicPr>
            <a:picLocks noChangeAspect="1"/>
          </p:cNvPicPr>
          <p:nvPr/>
        </p:nvPicPr>
        <p:blipFill>
          <a:blip r:embed="rId3"/>
          <a:stretch>
            <a:fillRect/>
          </a:stretch>
        </p:blipFill>
        <p:spPr>
          <a:xfrm>
            <a:off x="1162003" y="4267200"/>
            <a:ext cx="3236641" cy="1228725"/>
          </a:xfrm>
          <a:prstGeom prst="rect">
            <a:avLst/>
          </a:prstGeom>
        </p:spPr>
      </p:pic>
      <p:pic>
        <p:nvPicPr>
          <p:cNvPr id="7" name="Picture 2" descr="Oracle DROP VIEW - salesman_contacts view">
            <a:extLst>
              <a:ext uri="{FF2B5EF4-FFF2-40B4-BE49-F238E27FC236}">
                <a16:creationId xmlns:a16="http://schemas.microsoft.com/office/drawing/2014/main" id="{227EE856-117A-46E7-8D0E-C1DB51CADB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2611112"/>
            <a:ext cx="6163007" cy="288481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a:extLst>
              <a:ext uri="{FF2B5EF4-FFF2-40B4-BE49-F238E27FC236}">
                <a16:creationId xmlns:a16="http://schemas.microsoft.com/office/drawing/2014/main" id="{D7DF612A-764C-4BEF-A0E1-5A3DDECA60AE}"/>
              </a:ext>
            </a:extLst>
          </p:cNvPr>
          <p:cNvCxnSpPr>
            <a:stCxn id="5" idx="2"/>
            <a:endCxn id="6" idx="0"/>
          </p:cNvCxnSpPr>
          <p:nvPr/>
        </p:nvCxnSpPr>
        <p:spPr>
          <a:xfrm>
            <a:off x="2780323" y="3581400"/>
            <a:ext cx="1" cy="6858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DE8E588-9824-426B-A7A5-7BE80D82BFB9}"/>
              </a:ext>
            </a:extLst>
          </p:cNvPr>
          <p:cNvCxnSpPr/>
          <p:nvPr/>
        </p:nvCxnSpPr>
        <p:spPr>
          <a:xfrm>
            <a:off x="4523422" y="4724400"/>
            <a:ext cx="810579"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91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D9B84-C20B-4AB7-9E7D-F7FCCE68ED39}"/>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CB7C968-909B-40EC-99D3-9AB418A25FFC}"/>
              </a:ext>
            </a:extLst>
          </p:cNvPr>
          <p:cNvSpPr>
            <a:spLocks noGrp="1"/>
          </p:cNvSpPr>
          <p:nvPr>
            <p:ph type="sldNum" sz="quarter" idx="12"/>
          </p:nvPr>
        </p:nvSpPr>
        <p:spPr/>
        <p:txBody>
          <a:bodyPr/>
          <a:lstStyle/>
          <a:p>
            <a:fld id="{E63F6D5D-9733-4D44-9C56-AEFEDD5A4BA7}" type="slidenum">
              <a:rPr lang="en-US" smtClean="0"/>
              <a:pPr/>
              <a:t>42</a:t>
            </a:fld>
            <a:endParaRPr lang="en-US" dirty="0"/>
          </a:p>
        </p:txBody>
      </p:sp>
      <p:pic>
        <p:nvPicPr>
          <p:cNvPr id="5" name="内容占位符 4">
            <a:extLst>
              <a:ext uri="{FF2B5EF4-FFF2-40B4-BE49-F238E27FC236}">
                <a16:creationId xmlns:a16="http://schemas.microsoft.com/office/drawing/2014/main" id="{A1CB3074-B111-41B9-BF05-B192BBC1129F}"/>
              </a:ext>
            </a:extLst>
          </p:cNvPr>
          <p:cNvPicPr>
            <a:picLocks noGrp="1" noChangeAspect="1"/>
          </p:cNvPicPr>
          <p:nvPr>
            <p:ph idx="1"/>
          </p:nvPr>
        </p:nvPicPr>
        <p:blipFill>
          <a:blip r:embed="rId2"/>
          <a:stretch>
            <a:fillRect/>
          </a:stretch>
        </p:blipFill>
        <p:spPr>
          <a:xfrm>
            <a:off x="1447800" y="940853"/>
            <a:ext cx="3581400" cy="556694"/>
          </a:xfrm>
          <a:prstGeom prst="rect">
            <a:avLst/>
          </a:prstGeom>
        </p:spPr>
      </p:pic>
      <p:pic>
        <p:nvPicPr>
          <p:cNvPr id="6" name="图片 5">
            <a:extLst>
              <a:ext uri="{FF2B5EF4-FFF2-40B4-BE49-F238E27FC236}">
                <a16:creationId xmlns:a16="http://schemas.microsoft.com/office/drawing/2014/main" id="{EF11E46C-D565-42E0-A934-1FF2FB7598ED}"/>
              </a:ext>
            </a:extLst>
          </p:cNvPr>
          <p:cNvPicPr>
            <a:picLocks noChangeAspect="1"/>
          </p:cNvPicPr>
          <p:nvPr/>
        </p:nvPicPr>
        <p:blipFill>
          <a:blip r:embed="rId3"/>
          <a:stretch>
            <a:fillRect/>
          </a:stretch>
        </p:blipFill>
        <p:spPr>
          <a:xfrm>
            <a:off x="1442721" y="1841470"/>
            <a:ext cx="5611070" cy="2259194"/>
          </a:xfrm>
          <a:prstGeom prst="rect">
            <a:avLst/>
          </a:prstGeom>
        </p:spPr>
      </p:pic>
      <p:pic>
        <p:nvPicPr>
          <p:cNvPr id="7" name="图片 6">
            <a:extLst>
              <a:ext uri="{FF2B5EF4-FFF2-40B4-BE49-F238E27FC236}">
                <a16:creationId xmlns:a16="http://schemas.microsoft.com/office/drawing/2014/main" id="{DED1204B-BF1C-4D06-87F8-3FB4B95B4A76}"/>
              </a:ext>
            </a:extLst>
          </p:cNvPr>
          <p:cNvPicPr>
            <a:picLocks noChangeAspect="1"/>
          </p:cNvPicPr>
          <p:nvPr/>
        </p:nvPicPr>
        <p:blipFill>
          <a:blip r:embed="rId4"/>
          <a:stretch>
            <a:fillRect/>
          </a:stretch>
        </p:blipFill>
        <p:spPr>
          <a:xfrm>
            <a:off x="1442721" y="4504049"/>
            <a:ext cx="3352800" cy="756024"/>
          </a:xfrm>
          <a:prstGeom prst="rect">
            <a:avLst/>
          </a:prstGeom>
        </p:spPr>
      </p:pic>
      <p:pic>
        <p:nvPicPr>
          <p:cNvPr id="8" name="图片 7">
            <a:extLst>
              <a:ext uri="{FF2B5EF4-FFF2-40B4-BE49-F238E27FC236}">
                <a16:creationId xmlns:a16="http://schemas.microsoft.com/office/drawing/2014/main" id="{8E961149-48E7-4741-A197-16C22A306F1C}"/>
              </a:ext>
            </a:extLst>
          </p:cNvPr>
          <p:cNvPicPr>
            <a:picLocks noChangeAspect="1"/>
          </p:cNvPicPr>
          <p:nvPr/>
        </p:nvPicPr>
        <p:blipFill>
          <a:blip r:embed="rId5"/>
          <a:stretch>
            <a:fillRect/>
          </a:stretch>
        </p:blipFill>
        <p:spPr>
          <a:xfrm>
            <a:off x="1449071" y="5655209"/>
            <a:ext cx="4610100" cy="523875"/>
          </a:xfrm>
          <a:prstGeom prst="rect">
            <a:avLst/>
          </a:prstGeom>
        </p:spPr>
      </p:pic>
      <p:cxnSp>
        <p:nvCxnSpPr>
          <p:cNvPr id="9" name="直接箭头连接符 8">
            <a:extLst>
              <a:ext uri="{FF2B5EF4-FFF2-40B4-BE49-F238E27FC236}">
                <a16:creationId xmlns:a16="http://schemas.microsoft.com/office/drawing/2014/main" id="{231E1E5E-5C72-4486-A07E-A6C593197FC0}"/>
              </a:ext>
            </a:extLst>
          </p:cNvPr>
          <p:cNvCxnSpPr>
            <a:cxnSpLocks/>
          </p:cNvCxnSpPr>
          <p:nvPr/>
        </p:nvCxnSpPr>
        <p:spPr>
          <a:xfrm>
            <a:off x="3197860" y="1497547"/>
            <a:ext cx="0" cy="31746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76FEB269-CB8B-47A7-BA21-29380299136E}"/>
              </a:ext>
            </a:extLst>
          </p:cNvPr>
          <p:cNvCxnSpPr>
            <a:cxnSpLocks/>
          </p:cNvCxnSpPr>
          <p:nvPr/>
        </p:nvCxnSpPr>
        <p:spPr>
          <a:xfrm>
            <a:off x="3197860" y="4100663"/>
            <a:ext cx="0" cy="3951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0ED51C90-ED93-487A-8407-5CFE44858C0A}"/>
              </a:ext>
            </a:extLst>
          </p:cNvPr>
          <p:cNvCxnSpPr>
            <a:cxnSpLocks/>
          </p:cNvCxnSpPr>
          <p:nvPr/>
        </p:nvCxnSpPr>
        <p:spPr>
          <a:xfrm>
            <a:off x="3197860" y="5181600"/>
            <a:ext cx="0" cy="4572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E89A442-7B6A-4891-BA86-EABAEDC04B95}"/>
              </a:ext>
            </a:extLst>
          </p:cNvPr>
          <p:cNvSpPr txBox="1"/>
          <p:nvPr/>
        </p:nvSpPr>
        <p:spPr>
          <a:xfrm>
            <a:off x="7315200" y="1636162"/>
            <a:ext cx="42672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solidFill>
                  <a:srgbClr val="0000CC"/>
                </a:solidFill>
                <a:latin typeface="等线 Light" panose="02010600030101010101" pitchFamily="2" charset="-122"/>
                <a:ea typeface="等线 Light" panose="02010600030101010101" pitchFamily="2" charset="-122"/>
              </a:rPr>
              <a:t>因为</a:t>
            </a:r>
            <a:r>
              <a:rPr lang="zh-CN" altLang="zh-CN"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salesman_contacts</a:t>
            </a:r>
            <a:r>
              <a:rPr lang="zh-CN" altLang="en-US"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视图依赖于</a:t>
            </a:r>
            <a:r>
              <a:rPr lang="en-US" altLang="zh-CN" b="1" dirty="0" err="1">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salesma</a:t>
            </a:r>
            <a:r>
              <a:rPr lang="zh-CN" altLang="en-US"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视图，所以</a:t>
            </a:r>
            <a:r>
              <a:rPr lang="en-US" altLang="zh-CN" b="1" dirty="0" err="1">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saleman</a:t>
            </a:r>
            <a:r>
              <a:rPr lang="zh-CN" altLang="en-US"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被删除后它就变得无效</a:t>
            </a:r>
            <a:endParaRPr lang="en-US" altLang="zh-CN"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endParaRPr>
          </a:p>
          <a:p>
            <a:pPr marL="285750" indent="-285750">
              <a:lnSpc>
                <a:spcPct val="150000"/>
              </a:lnSpc>
              <a:buFont typeface="Arial" panose="020B0604020202020204" pitchFamily="34" charset="0"/>
              <a:buChar char="•"/>
            </a:pPr>
            <a:r>
              <a:rPr lang="zh-CN" altLang="en-US" b="1" dirty="0">
                <a:solidFill>
                  <a:srgbClr val="0000CC"/>
                </a:solidFill>
                <a:latin typeface="等线 Light" panose="02010600030101010101" pitchFamily="2" charset="-122"/>
                <a:ea typeface="等线 Light" panose="02010600030101010101" pitchFamily="2" charset="-122"/>
              </a:rPr>
              <a:t>通过</a:t>
            </a:r>
            <a:r>
              <a:rPr lang="en-US" altLang="zh-CN" b="1" dirty="0" err="1">
                <a:solidFill>
                  <a:srgbClr val="0000CC"/>
                </a:solidFill>
                <a:latin typeface="等线 Light" panose="02010600030101010101" pitchFamily="2" charset="-122"/>
                <a:ea typeface="等线 Light" panose="02010600030101010101" pitchFamily="2" charset="-122"/>
              </a:rPr>
              <a:t>user_objects</a:t>
            </a:r>
            <a:r>
              <a:rPr lang="zh-CN" altLang="en-US" b="1" dirty="0">
                <a:solidFill>
                  <a:srgbClr val="0000CC"/>
                </a:solidFill>
                <a:latin typeface="等线 Light" panose="02010600030101010101" pitchFamily="2" charset="-122"/>
                <a:ea typeface="等线 Light" panose="02010600030101010101" pitchFamily="2" charset="-122"/>
              </a:rPr>
              <a:t>视图可以查看</a:t>
            </a:r>
            <a:r>
              <a:rPr lang="zh-CN" altLang="zh-CN"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salesman_contacts</a:t>
            </a:r>
            <a:r>
              <a:rPr lang="zh-CN" altLang="en-US"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的状态，注意所有字母要全部大写</a:t>
            </a:r>
            <a:endParaRPr lang="en-US" altLang="zh-CN"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endParaRPr>
          </a:p>
          <a:p>
            <a:pPr marL="285750" indent="-285750">
              <a:lnSpc>
                <a:spcPct val="150000"/>
              </a:lnSpc>
              <a:buFont typeface="Arial" panose="020B0604020202020204" pitchFamily="34" charset="0"/>
              <a:buChar char="•"/>
            </a:pPr>
            <a:r>
              <a:rPr lang="zh-CN" altLang="en-US"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此时可以删除</a:t>
            </a:r>
            <a:r>
              <a:rPr lang="zh-CN" altLang="zh-CN"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salesman_contacts</a:t>
            </a:r>
            <a:r>
              <a:rPr lang="zh-CN" altLang="en-US"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视图</a:t>
            </a:r>
            <a:endParaRPr lang="zh-CN" altLang="en-US" b="1" dirty="0">
              <a:solidFill>
                <a:srgbClr val="0000CC"/>
              </a:solidFill>
              <a:latin typeface="等线 Light" panose="02010600030101010101" pitchFamily="2" charset="-122"/>
              <a:ea typeface="等线 Light" panose="02010600030101010101" pitchFamily="2" charset="-122"/>
            </a:endParaRPr>
          </a:p>
        </p:txBody>
      </p:sp>
      <p:cxnSp>
        <p:nvCxnSpPr>
          <p:cNvPr id="16" name="直接箭头连接符 15">
            <a:extLst>
              <a:ext uri="{FF2B5EF4-FFF2-40B4-BE49-F238E27FC236}">
                <a16:creationId xmlns:a16="http://schemas.microsoft.com/office/drawing/2014/main" id="{61164865-FCAE-490E-8642-DEB73112F4A6}"/>
              </a:ext>
            </a:extLst>
          </p:cNvPr>
          <p:cNvCxnSpPr>
            <a:cxnSpLocks/>
          </p:cNvCxnSpPr>
          <p:nvPr/>
        </p:nvCxnSpPr>
        <p:spPr>
          <a:xfrm flipH="1">
            <a:off x="6965950" y="3962400"/>
            <a:ext cx="65405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C6EC4FC-6148-4DD4-8606-A9628030F3C2}"/>
              </a:ext>
            </a:extLst>
          </p:cNvPr>
          <p:cNvCxnSpPr>
            <a:cxnSpLocks/>
          </p:cNvCxnSpPr>
          <p:nvPr/>
        </p:nvCxnSpPr>
        <p:spPr>
          <a:xfrm flipH="1">
            <a:off x="6075683" y="4504049"/>
            <a:ext cx="1544317" cy="11347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92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right)">
                                      <p:cBhvr>
                                        <p:cTn id="43" dur="500"/>
                                        <p:tgtEl>
                                          <p:spTgt spid="16"/>
                                        </p:tgtEl>
                                      </p:cBhvr>
                                    </p:animEffect>
                                  </p:childTnLst>
                                </p:cTn>
                              </p:par>
                            </p:childTnLst>
                          </p:cTn>
                        </p:par>
                        <p:par>
                          <p:cTn id="44" fill="hold">
                            <p:stCondLst>
                              <p:cond delay="1000"/>
                            </p:stCondLst>
                            <p:childTnLst>
                              <p:par>
                                <p:cTn id="45" presetID="22" presetClass="entr" presetSubtype="2"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right)">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35B69-4ABC-46C6-8219-447664360A10}"/>
              </a:ext>
            </a:extLst>
          </p:cNvPr>
          <p:cNvSpPr>
            <a:spLocks noGrp="1"/>
          </p:cNvSpPr>
          <p:nvPr>
            <p:ph type="title"/>
          </p:nvPr>
        </p:nvSpPr>
        <p:spPr/>
        <p:txBody>
          <a:bodyPr/>
          <a:lstStyle/>
          <a:p>
            <a:r>
              <a:rPr lang="en-US" altLang="zh-CN"/>
              <a:t>openGauss</a:t>
            </a:r>
            <a:r>
              <a:rPr lang="zh-CN" altLang="en-US"/>
              <a:t>之视图与物化视图</a:t>
            </a:r>
          </a:p>
        </p:txBody>
      </p:sp>
      <p:sp>
        <p:nvSpPr>
          <p:cNvPr id="3" name="内容占位符 2">
            <a:extLst>
              <a:ext uri="{FF2B5EF4-FFF2-40B4-BE49-F238E27FC236}">
                <a16:creationId xmlns:a16="http://schemas.microsoft.com/office/drawing/2014/main" id="{D8D191C1-7C8D-40B7-90C4-4898CD8D824F}"/>
              </a:ext>
            </a:extLst>
          </p:cNvPr>
          <p:cNvSpPr>
            <a:spLocks noGrp="1"/>
          </p:cNvSpPr>
          <p:nvPr>
            <p:ph idx="1"/>
          </p:nvPr>
        </p:nvSpPr>
        <p:spPr/>
        <p:txBody>
          <a:bodyPr/>
          <a:lstStyle/>
          <a:p>
            <a:r>
              <a:rPr lang="zh-CN" altLang="en-US">
                <a:solidFill>
                  <a:srgbClr val="FF0000"/>
                </a:solidFill>
              </a:rPr>
              <a:t>官网：</a:t>
            </a:r>
            <a:endParaRPr lang="en-US" altLang="zh-CN">
              <a:solidFill>
                <a:srgbClr val="FF0000"/>
              </a:solidFill>
            </a:endParaRPr>
          </a:p>
          <a:p>
            <a:pPr lvl="1"/>
            <a:r>
              <a:rPr lang="zh-CN" altLang="en-US"/>
              <a:t>视图</a:t>
            </a:r>
            <a:endParaRPr lang="en-US" altLang="zh-CN"/>
          </a:p>
          <a:p>
            <a:pPr marL="715962" lvl="2" indent="0">
              <a:buNone/>
            </a:pPr>
            <a:r>
              <a:rPr lang="en-US" altLang="zh-CN">
                <a:hlinkClick r:id="rId2"/>
              </a:rPr>
              <a:t>https://www.opengauss.org/zh/docs/3.1.0/docs/BriefTutorial/%E8%A7%86%E5%9B%BE.html</a:t>
            </a:r>
            <a:endParaRPr lang="en-US" altLang="zh-CN"/>
          </a:p>
          <a:p>
            <a:pPr lvl="1"/>
            <a:r>
              <a:rPr lang="zh-CN" altLang="en-US"/>
              <a:t>物化视图</a:t>
            </a:r>
            <a:endParaRPr lang="en-US" altLang="zh-CN"/>
          </a:p>
          <a:p>
            <a:pPr marL="715962" lvl="2" indent="0">
              <a:buNone/>
            </a:pPr>
            <a:r>
              <a:rPr lang="en-US" altLang="zh-CN">
                <a:hlinkClick r:id="rId3"/>
              </a:rPr>
              <a:t>https://www.opengauss.org/zh/docs/3.1.0/docs/BriefTutorial/%E7%89%A9%E5%8C%96%E8%A7%86%E5%9B%BE.html</a:t>
            </a:r>
            <a:endParaRPr lang="en-US" altLang="zh-CN"/>
          </a:p>
          <a:p>
            <a:pPr marL="715962" lvl="2" indent="0">
              <a:buNone/>
            </a:pPr>
            <a:endParaRPr lang="en-US" altLang="zh-CN" sz="1600"/>
          </a:p>
          <a:p>
            <a:r>
              <a:rPr lang="zh-CN" altLang="en-US">
                <a:solidFill>
                  <a:srgbClr val="FF0000"/>
                </a:solidFill>
              </a:rPr>
              <a:t>墨天轮：</a:t>
            </a:r>
            <a:endParaRPr lang="en-US" altLang="zh-CN">
              <a:solidFill>
                <a:srgbClr val="FF0000"/>
              </a:solidFill>
              <a:hlinkClick r:id="rId4">
                <a:extLst>
                  <a:ext uri="{A12FA001-AC4F-418D-AE19-62706E023703}">
                    <ahyp:hlinkClr xmlns:ahyp="http://schemas.microsoft.com/office/drawing/2018/hyperlinkcolor" val="tx"/>
                  </a:ext>
                </a:extLst>
              </a:hlinkClick>
            </a:endParaRPr>
          </a:p>
          <a:p>
            <a:pPr lvl="1"/>
            <a:r>
              <a:rPr lang="en-US" altLang="zh-CN" sz="2000">
                <a:hlinkClick r:id="rId4">
                  <a:extLst>
                    <a:ext uri="{A12FA001-AC4F-418D-AE19-62706E023703}">
                      <ahyp:hlinkClr xmlns:ahyp="http://schemas.microsoft.com/office/drawing/2018/hyperlinkcolor" val="tx"/>
                    </a:ext>
                  </a:extLst>
                </a:hlinkClick>
              </a:rPr>
              <a:t>https://www.modb.pro/db/208337</a:t>
            </a:r>
            <a:endParaRPr lang="en-US" altLang="zh-CN" sz="2000"/>
          </a:p>
          <a:p>
            <a:pPr lvl="1"/>
            <a:r>
              <a:rPr lang="en-US" altLang="zh-CN" sz="2000">
                <a:hlinkClick r:id="rId5"/>
              </a:rPr>
              <a:t>https://www.modb.pro/db/41233</a:t>
            </a:r>
            <a:endParaRPr lang="en-US" altLang="zh-CN" sz="2000"/>
          </a:p>
        </p:txBody>
      </p:sp>
      <p:sp>
        <p:nvSpPr>
          <p:cNvPr id="4" name="灯片编号占位符 3">
            <a:extLst>
              <a:ext uri="{FF2B5EF4-FFF2-40B4-BE49-F238E27FC236}">
                <a16:creationId xmlns:a16="http://schemas.microsoft.com/office/drawing/2014/main" id="{34090773-8343-463D-9506-39272A7160D0}"/>
              </a:ext>
            </a:extLst>
          </p:cNvPr>
          <p:cNvSpPr>
            <a:spLocks noGrp="1"/>
          </p:cNvSpPr>
          <p:nvPr>
            <p:ph type="sldNum" sz="quarter" idx="12"/>
          </p:nvPr>
        </p:nvSpPr>
        <p:spPr/>
        <p:txBody>
          <a:bodyPr/>
          <a:lstStyle/>
          <a:p>
            <a:fld id="{E63F6D5D-9733-4D44-9C56-AEFEDD5A4BA7}" type="slidenum">
              <a:rPr lang="en-US" smtClean="0"/>
              <a:pPr/>
              <a:t>43</a:t>
            </a:fld>
            <a:endParaRPr lang="en-US" dirty="0"/>
          </a:p>
        </p:txBody>
      </p:sp>
    </p:spTree>
    <p:extLst>
      <p:ext uri="{BB962C8B-B14F-4D97-AF65-F5344CB8AC3E}">
        <p14:creationId xmlns:p14="http://schemas.microsoft.com/office/powerpoint/2010/main" val="2764029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00000"/>
              </a:lnSpc>
            </a:pPr>
            <a:r>
              <a:rPr lang="zh-CN" altLang="en-US" b="1">
                <a:solidFill>
                  <a:schemeClr val="bg2">
                    <a:lumMod val="90000"/>
                  </a:schemeClr>
                </a:solidFill>
              </a:rPr>
              <a:t>定义视图</a:t>
            </a:r>
            <a:endParaRPr lang="en-US" altLang="zh-CN" b="1">
              <a:solidFill>
                <a:schemeClr val="bg2">
                  <a:lumMod val="90000"/>
                </a:schemeClr>
              </a:solidFill>
            </a:endParaRPr>
          </a:p>
          <a:p>
            <a:pPr>
              <a:lnSpc>
                <a:spcPct val="100000"/>
              </a:lnSpc>
            </a:pPr>
            <a:r>
              <a:rPr lang="zh-CN" altLang="en-US" b="1">
                <a:solidFill>
                  <a:schemeClr val="bg2">
                    <a:lumMod val="90000"/>
                  </a:schemeClr>
                </a:solidFill>
              </a:rPr>
              <a:t>删除视图</a:t>
            </a:r>
            <a:endParaRPr lang="zh-CN" altLang="en-US" b="1" dirty="0">
              <a:solidFill>
                <a:schemeClr val="bg2">
                  <a:lumMod val="90000"/>
                </a:schemeClr>
              </a:solidFill>
            </a:endParaRPr>
          </a:p>
          <a:p>
            <a:pPr>
              <a:lnSpc>
                <a:spcPct val="100000"/>
              </a:lnSpc>
            </a:pPr>
            <a:r>
              <a:rPr lang="zh-CN" altLang="en-US" b="1" dirty="0">
                <a:solidFill>
                  <a:schemeClr val="bg2">
                    <a:lumMod val="90000"/>
                  </a:schemeClr>
                </a:solidFill>
              </a:rPr>
              <a:t>查询视图</a:t>
            </a:r>
          </a:p>
          <a:p>
            <a:pPr>
              <a:lnSpc>
                <a:spcPct val="100000"/>
              </a:lnSpc>
            </a:pPr>
            <a:r>
              <a:rPr lang="zh-CN" altLang="en-US" b="1" dirty="0">
                <a:solidFill>
                  <a:srgbClr val="FF0000"/>
                </a:solidFill>
              </a:rPr>
              <a:t>更新视图</a:t>
            </a:r>
          </a:p>
          <a:p>
            <a:pPr>
              <a:lnSpc>
                <a:spcPct val="100000"/>
              </a:lnSpc>
            </a:pPr>
            <a:r>
              <a:rPr lang="zh-CN" altLang="en-US" b="1" dirty="0">
                <a:solidFill>
                  <a:schemeClr val="bg2">
                    <a:lumMod val="90000"/>
                  </a:schemeClr>
                </a:solidFill>
              </a:rPr>
              <a:t>视图的作用</a:t>
            </a:r>
          </a:p>
          <a:p>
            <a:pPr>
              <a:lnSpc>
                <a:spcPct val="100000"/>
              </a:lnSpc>
            </a:pPr>
            <a:endParaRPr lang="zh-CN" altLang="en-US" b="1" dirty="0"/>
          </a:p>
        </p:txBody>
      </p:sp>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spTree>
    <p:extLst>
      <p:ext uri="{BB962C8B-B14F-4D97-AF65-F5344CB8AC3E}">
        <p14:creationId xmlns:p14="http://schemas.microsoft.com/office/powerpoint/2010/main" val="621377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468AA-E4C0-4434-AAB4-2E1D273799F7}"/>
              </a:ext>
            </a:extLst>
          </p:cNvPr>
          <p:cNvSpPr>
            <a:spLocks noGrp="1"/>
          </p:cNvSpPr>
          <p:nvPr>
            <p:ph type="title"/>
          </p:nvPr>
        </p:nvSpPr>
        <p:spPr/>
        <p:txBody>
          <a:bodyPr/>
          <a:lstStyle/>
          <a:p>
            <a:r>
              <a:rPr lang="zh-CN" altLang="en-US"/>
              <a:t>更新视图</a:t>
            </a:r>
          </a:p>
        </p:txBody>
      </p:sp>
      <p:sp>
        <p:nvSpPr>
          <p:cNvPr id="3" name="内容占位符 2">
            <a:extLst>
              <a:ext uri="{FF2B5EF4-FFF2-40B4-BE49-F238E27FC236}">
                <a16:creationId xmlns:a16="http://schemas.microsoft.com/office/drawing/2014/main" id="{7F7204E2-B084-43D9-9F1A-D4F161073B48}"/>
              </a:ext>
            </a:extLst>
          </p:cNvPr>
          <p:cNvSpPr>
            <a:spLocks noGrp="1"/>
          </p:cNvSpPr>
          <p:nvPr>
            <p:ph idx="1"/>
          </p:nvPr>
        </p:nvSpPr>
        <p:spPr/>
        <p:txBody>
          <a:bodyPr/>
          <a:lstStyle/>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3.95] </a:t>
            </a:r>
            <a:r>
              <a:rPr lang="zh-CN" altLang="en-US" sz="2400"/>
              <a:t>将信息系学生视图</a:t>
            </a:r>
            <a:r>
              <a:rPr lang="en-US" altLang="zh-CN" sz="2400"/>
              <a:t>IS_Student</a:t>
            </a:r>
            <a:r>
              <a:rPr lang="zh-CN" altLang="en-US" sz="2400"/>
              <a:t>中学号</a:t>
            </a:r>
            <a:r>
              <a:rPr lang="en-US" altLang="zh-CN" sz="2400"/>
              <a:t>‛201215122′</a:t>
            </a:r>
            <a:r>
              <a:rPr lang="zh-CN" altLang="en-US" sz="2400"/>
              <a:t>的学生姓名改为</a:t>
            </a:r>
            <a:r>
              <a:rPr lang="en-US" altLang="zh-CN" sz="2400"/>
              <a:t>‛</a:t>
            </a:r>
            <a:r>
              <a:rPr lang="zh-CN" altLang="en-US" sz="2400"/>
              <a:t>刘辰</a:t>
            </a:r>
            <a:r>
              <a:rPr lang="en-US" altLang="zh-CN" sz="2400"/>
              <a:t>′.</a:t>
            </a:r>
          </a:p>
          <a:p>
            <a:pPr marL="0" indent="0">
              <a:buNone/>
            </a:pPr>
            <a:endParaRPr lang="en-US" altLang="zh-CN" sz="2400"/>
          </a:p>
          <a:p>
            <a:pPr marL="0" indent="0">
              <a:buNone/>
            </a:pPr>
            <a:endParaRPr lang="en-US" altLang="zh-CN" sz="2400"/>
          </a:p>
          <a:p>
            <a:pPr marL="0" indent="0">
              <a:buNone/>
            </a:pPr>
            <a:endParaRPr lang="en-US" altLang="zh-CN" sz="2400"/>
          </a:p>
          <a:p>
            <a:pPr marL="0" indent="0">
              <a:buNone/>
            </a:pPr>
            <a:endParaRPr lang="en-US" altLang="zh-CN" sz="1200"/>
          </a:p>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3.96] </a:t>
            </a:r>
            <a:r>
              <a:rPr lang="zh-CN" altLang="en-US" sz="2400"/>
              <a:t>向信息系学生视图</a:t>
            </a:r>
            <a:r>
              <a:rPr lang="en-US" altLang="zh-CN" sz="2400"/>
              <a:t>IS_S</a:t>
            </a:r>
            <a:r>
              <a:rPr lang="zh-CN" altLang="en-US" sz="2400"/>
              <a:t>中插入一个新的学生记录，其中姓名为</a:t>
            </a:r>
            <a:r>
              <a:rPr lang="en-US" altLang="zh-CN" sz="2400">
                <a:latin typeface="Verdana" panose="020B0604030504040204" pitchFamily="34" charset="0"/>
              </a:rPr>
              <a:t>”</a:t>
            </a:r>
            <a:r>
              <a:rPr lang="zh-CN" altLang="en-US" sz="2400"/>
              <a:t>赵新</a:t>
            </a:r>
            <a:r>
              <a:rPr lang="en-US" altLang="zh-CN" sz="2400">
                <a:latin typeface="Verdana" panose="020B0604030504040204" pitchFamily="34" charset="0"/>
              </a:rPr>
              <a:t>”</a:t>
            </a:r>
            <a:r>
              <a:rPr lang="zh-CN" altLang="en-US" sz="2400"/>
              <a:t> </a:t>
            </a:r>
            <a:r>
              <a:rPr lang="en-US" altLang="zh-CN" sz="2400"/>
              <a:t>,</a:t>
            </a:r>
            <a:r>
              <a:rPr lang="zh-CN" altLang="en-US" sz="2400"/>
              <a:t> </a:t>
            </a:r>
            <a:endParaRPr lang="en-US" altLang="zh-CN" sz="2400"/>
          </a:p>
          <a:p>
            <a:pPr marL="0" indent="0">
              <a:buNone/>
            </a:pPr>
            <a:r>
              <a:rPr lang="zh-CN" altLang="en-US" sz="2400"/>
              <a:t>             学号为</a:t>
            </a:r>
            <a:r>
              <a:rPr lang="en-US" altLang="zh-CN" sz="2400">
                <a:latin typeface="Verdana" panose="020B0604030504040204" pitchFamily="34" charset="0"/>
                <a:ea typeface="Verdana" panose="020B0604030504040204" pitchFamily="34" charset="0"/>
              </a:rPr>
              <a:t>”201215129”, </a:t>
            </a:r>
            <a:r>
              <a:rPr lang="zh-CN" altLang="en-US" sz="2400"/>
              <a:t>年龄为</a:t>
            </a:r>
            <a:r>
              <a:rPr lang="en-US" altLang="zh-CN" sz="2400"/>
              <a:t>20</a:t>
            </a:r>
            <a:r>
              <a:rPr lang="zh-CN" altLang="en-US" sz="2400"/>
              <a:t>岁。</a:t>
            </a:r>
          </a:p>
          <a:p>
            <a:pPr marL="0" indent="0">
              <a:buNone/>
            </a:pPr>
            <a:endParaRPr lang="zh-CN" altLang="en-US" sz="2400"/>
          </a:p>
          <a:p>
            <a:endParaRPr lang="zh-CN" altLang="en-US"/>
          </a:p>
        </p:txBody>
      </p:sp>
      <p:sp>
        <p:nvSpPr>
          <p:cNvPr id="4" name="灯片编号占位符 3">
            <a:extLst>
              <a:ext uri="{FF2B5EF4-FFF2-40B4-BE49-F238E27FC236}">
                <a16:creationId xmlns:a16="http://schemas.microsoft.com/office/drawing/2014/main" id="{C211F4E5-D3F8-4E1E-9240-04E398ED9D4A}"/>
              </a:ext>
            </a:extLst>
          </p:cNvPr>
          <p:cNvSpPr>
            <a:spLocks noGrp="1"/>
          </p:cNvSpPr>
          <p:nvPr>
            <p:ph type="sldNum" sz="quarter" idx="12"/>
          </p:nvPr>
        </p:nvSpPr>
        <p:spPr/>
        <p:txBody>
          <a:bodyPr/>
          <a:lstStyle/>
          <a:p>
            <a:fld id="{E63F6D5D-9733-4D44-9C56-AEFEDD5A4BA7}" type="slidenum">
              <a:rPr lang="en-US" smtClean="0"/>
              <a:pPr/>
              <a:t>45</a:t>
            </a:fld>
            <a:endParaRPr lang="en-US" dirty="0"/>
          </a:p>
        </p:txBody>
      </p:sp>
      <p:sp>
        <p:nvSpPr>
          <p:cNvPr id="6" name="矩形 5">
            <a:extLst>
              <a:ext uri="{FF2B5EF4-FFF2-40B4-BE49-F238E27FC236}">
                <a16:creationId xmlns:a16="http://schemas.microsoft.com/office/drawing/2014/main" id="{2F7ABF4A-BC59-487A-8F5F-0552AB663859}"/>
              </a:ext>
            </a:extLst>
          </p:cNvPr>
          <p:cNvSpPr/>
          <p:nvPr/>
        </p:nvSpPr>
        <p:spPr>
          <a:xfrm>
            <a:off x="762533" y="1867817"/>
            <a:ext cx="3903143" cy="1015663"/>
          </a:xfrm>
          <a:prstGeom prst="rect">
            <a:avLst/>
          </a:prstGeom>
          <a:solidFill>
            <a:schemeClr val="bg1">
              <a:lumMod val="95000"/>
            </a:schemeClr>
          </a:solidFill>
        </p:spPr>
        <p:txBody>
          <a:bodyPr wrap="square">
            <a:spAutoFit/>
          </a:bodyPr>
          <a:lstStyle/>
          <a:p>
            <a:pPr marL="0" lvl="2" indent="-736600">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UPDATE</a:t>
            </a:r>
            <a:r>
              <a:rPr lang="en-US" altLang="zh-CN" sz="2000" b="1" dirty="0">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FF0000"/>
                </a:solidFill>
                <a:latin typeface="Courier New" panose="02070309020205020404" pitchFamily="49" charset="0"/>
                <a:ea typeface="等线 Light" panose="02010600030101010101" pitchFamily="2" charset="-122"/>
                <a:cs typeface="Courier New" panose="02070309020205020404" pitchFamily="49" charset="0"/>
              </a:rPr>
              <a:t>IS_Student</a:t>
            </a:r>
            <a:endPar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endParaRPr>
          </a:p>
          <a:p>
            <a:pPr marL="0" lvl="2" indent="-736600">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SET  </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刘辰</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marL="0" lvl="2" indent="-736600">
              <a:buFont typeface="Arial" pitchFamily="34" charset="0"/>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Sno='201215122'</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7" name="矩形 6">
            <a:extLst>
              <a:ext uri="{FF2B5EF4-FFF2-40B4-BE49-F238E27FC236}">
                <a16:creationId xmlns:a16="http://schemas.microsoft.com/office/drawing/2014/main" id="{D092D736-C9CA-4415-ADD8-392E40F733D2}"/>
              </a:ext>
            </a:extLst>
          </p:cNvPr>
          <p:cNvSpPr/>
          <p:nvPr/>
        </p:nvSpPr>
        <p:spPr>
          <a:xfrm>
            <a:off x="5411900" y="1870966"/>
            <a:ext cx="6125543" cy="1015663"/>
          </a:xfrm>
          <a:prstGeom prst="rect">
            <a:avLst/>
          </a:prstGeom>
          <a:solidFill>
            <a:schemeClr val="bg1">
              <a:lumMod val="95000"/>
            </a:schemeClr>
          </a:solidFill>
        </p:spPr>
        <p:txBody>
          <a:bodyPr wrap="square">
            <a:spAutoFit/>
          </a:bodyPr>
          <a:lstStyle/>
          <a:p>
            <a:pPr marL="0" lvl="2" indent="-736600">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UPDATE</a:t>
            </a:r>
            <a:r>
              <a:rPr lang="en-US" altLang="zh-CN" sz="2000" b="1" dirty="0">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Student</a:t>
            </a:r>
          </a:p>
          <a:p>
            <a:pPr marL="0" lvl="2" indent="-736600">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SET </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刘辰</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marL="0" lvl="2" indent="-736600">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='201215122’ AND </a:t>
            </a: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Sdept='IS</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000" b="1" dirty="0">
                <a:latin typeface="Courier New" panose="02070309020205020404" pitchFamily="49" charset="0"/>
                <a:ea typeface="等线 Light" panose="02010600030101010101" pitchFamily="2" charset="-122"/>
                <a:cs typeface="Courier New" panose="02070309020205020404" pitchFamily="49" charset="0"/>
              </a:rPr>
              <a:t>;</a:t>
            </a:r>
          </a:p>
        </p:txBody>
      </p:sp>
      <p:sp>
        <p:nvSpPr>
          <p:cNvPr id="8" name="右箭头 6">
            <a:extLst>
              <a:ext uri="{FF2B5EF4-FFF2-40B4-BE49-F238E27FC236}">
                <a16:creationId xmlns:a16="http://schemas.microsoft.com/office/drawing/2014/main" id="{E85F0ACC-25AC-48B1-9AC7-179E5282A926}"/>
              </a:ext>
            </a:extLst>
          </p:cNvPr>
          <p:cNvSpPr/>
          <p:nvPr/>
        </p:nvSpPr>
        <p:spPr>
          <a:xfrm>
            <a:off x="4751905" y="2129583"/>
            <a:ext cx="487537" cy="498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urier New" panose="02070309020205020404" pitchFamily="49" charset="0"/>
              <a:cs typeface="Courier New" panose="02070309020205020404" pitchFamily="49" charset="0"/>
            </a:endParaRPr>
          </a:p>
        </p:txBody>
      </p:sp>
      <p:sp>
        <p:nvSpPr>
          <p:cNvPr id="10" name="矩形 9">
            <a:extLst>
              <a:ext uri="{FF2B5EF4-FFF2-40B4-BE49-F238E27FC236}">
                <a16:creationId xmlns:a16="http://schemas.microsoft.com/office/drawing/2014/main" id="{57C4D5F0-6460-4970-9E7C-FF068833A76F}"/>
              </a:ext>
            </a:extLst>
          </p:cNvPr>
          <p:cNvSpPr/>
          <p:nvPr/>
        </p:nvSpPr>
        <p:spPr>
          <a:xfrm>
            <a:off x="762533" y="4389117"/>
            <a:ext cx="4628167" cy="1015663"/>
          </a:xfrm>
          <a:prstGeom prst="rect">
            <a:avLst/>
          </a:prstGeom>
          <a:solidFill>
            <a:schemeClr val="bg1">
              <a:lumMod val="95000"/>
            </a:schemeClr>
          </a:solidFill>
        </p:spPr>
        <p:txBody>
          <a:bodyPr wrap="square">
            <a:spAutoFit/>
          </a:bodyPr>
          <a:lstStyle/>
          <a:p>
            <a:pPr lvl="2" indent="-822325"/>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INSERT</a:t>
            </a:r>
            <a:r>
              <a:rPr lang="en-US" altLang="zh-CN" sz="2000" b="1" dirty="0">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 </a:t>
            </a:r>
          </a:p>
          <a:p>
            <a:pPr lvl="2" indent="-822325"/>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INTO  </a:t>
            </a:r>
            <a:r>
              <a:rPr lang="en-US" altLang="zh-CN" sz="2000" b="1" dirty="0" err="1">
                <a:solidFill>
                  <a:srgbClr val="FF0000"/>
                </a:solidFill>
                <a:latin typeface="Courier New" panose="02070309020205020404" pitchFamily="49" charset="0"/>
                <a:ea typeface="等线 Light" panose="02010600030101010101" pitchFamily="2" charset="-122"/>
                <a:cs typeface="Courier New" panose="02070309020205020404" pitchFamily="49" charset="0"/>
              </a:rPr>
              <a:t>IS_Student</a:t>
            </a:r>
            <a:endPar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endParaRPr>
          </a:p>
          <a:p>
            <a:pPr lvl="2" indent="-822325">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VALUES(‘</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201215129’,‘</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赵新’</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,20</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11" name="矩形 10">
            <a:extLst>
              <a:ext uri="{FF2B5EF4-FFF2-40B4-BE49-F238E27FC236}">
                <a16:creationId xmlns:a16="http://schemas.microsoft.com/office/drawing/2014/main" id="{2CD7DDCC-7FB7-4707-99EE-CB2442679574}"/>
              </a:ext>
            </a:extLst>
          </p:cNvPr>
          <p:cNvSpPr/>
          <p:nvPr/>
        </p:nvSpPr>
        <p:spPr>
          <a:xfrm>
            <a:off x="6086305" y="4389117"/>
            <a:ext cx="5451138" cy="1015663"/>
          </a:xfrm>
          <a:prstGeom prst="rect">
            <a:avLst/>
          </a:prstGeom>
          <a:solidFill>
            <a:schemeClr val="bg1">
              <a:lumMod val="95000"/>
            </a:schemeClr>
          </a:solidFill>
        </p:spPr>
        <p:txBody>
          <a:bodyPr wrap="square">
            <a:spAutoFit/>
          </a:bodyPr>
          <a:lstStyle/>
          <a:p>
            <a:pPr lvl="2" indent="-822325">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INSERT  </a:t>
            </a:r>
          </a:p>
          <a:p>
            <a:pPr lvl="2" indent="-822325">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INTO Student(</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,Sname,Sage,Sdept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lvl="2" indent="-822325">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VALUES(‘</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201215129’,‘</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赵新’</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,20,‘</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IS’);</a:t>
            </a:r>
          </a:p>
        </p:txBody>
      </p:sp>
      <p:sp>
        <p:nvSpPr>
          <p:cNvPr id="12" name="右箭头 11">
            <a:extLst>
              <a:ext uri="{FF2B5EF4-FFF2-40B4-BE49-F238E27FC236}">
                <a16:creationId xmlns:a16="http://schemas.microsoft.com/office/drawing/2014/main" id="{DA2A1D0B-0D80-4F8E-8F14-68E9D8F880C0}"/>
              </a:ext>
            </a:extLst>
          </p:cNvPr>
          <p:cNvSpPr/>
          <p:nvPr/>
        </p:nvSpPr>
        <p:spPr>
          <a:xfrm>
            <a:off x="5460524" y="4703310"/>
            <a:ext cx="561032" cy="531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6683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F87B2-F528-4746-83CF-F7D18B4371E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BBDA3C3-D419-4F14-A62C-2159F536D052}"/>
              </a:ext>
            </a:extLst>
          </p:cNvPr>
          <p:cNvSpPr>
            <a:spLocks noGrp="1"/>
          </p:cNvSpPr>
          <p:nvPr>
            <p:ph idx="1"/>
          </p:nvPr>
        </p:nvSpPr>
        <p:spPr/>
        <p:txBody>
          <a:bodyPr/>
          <a:lstStyle/>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3.97] </a:t>
            </a:r>
            <a:r>
              <a:rPr lang="zh-CN" altLang="en-US" sz="2400"/>
              <a:t>删除信息系学生视图</a:t>
            </a:r>
            <a:r>
              <a:rPr lang="en-US" altLang="zh-CN" sz="2400"/>
              <a:t>IS_Student</a:t>
            </a:r>
            <a:r>
              <a:rPr lang="zh-CN" altLang="en-US" sz="2400"/>
              <a:t>中学号为</a:t>
            </a:r>
            <a:r>
              <a:rPr lang="en-US" altLang="zh-CN" sz="2400"/>
              <a:t>′201215129′</a:t>
            </a:r>
            <a:r>
              <a:rPr lang="zh-CN" altLang="en-US" sz="2400"/>
              <a:t>的记录。</a:t>
            </a:r>
            <a:endParaRPr lang="en-US" altLang="zh-CN" sz="2400"/>
          </a:p>
          <a:p>
            <a:pPr marL="0" lvl="0" indent="0">
              <a:buNone/>
            </a:pPr>
            <a:endParaRPr lang="en-US" altLang="zh-CN" sz="2400">
              <a:solidFill>
                <a:prstClr val="black"/>
              </a:solidFill>
            </a:endParaRPr>
          </a:p>
          <a:p>
            <a:pPr marL="0" lvl="0" indent="0">
              <a:buNone/>
            </a:pPr>
            <a:endParaRPr lang="en-US" altLang="zh-CN" sz="2400">
              <a:solidFill>
                <a:prstClr val="black"/>
              </a:solidFill>
            </a:endParaRPr>
          </a:p>
          <a:p>
            <a:pPr marL="0" lvl="0" indent="0">
              <a:buNone/>
            </a:pPr>
            <a:endParaRPr lang="en-US" altLang="zh-CN" sz="2400">
              <a:solidFill>
                <a:prstClr val="black"/>
              </a:solidFill>
            </a:endParaRPr>
          </a:p>
          <a:p>
            <a:pPr marL="0" lvl="0" indent="0">
              <a:buNone/>
            </a:pPr>
            <a:endParaRPr lang="en-US" altLang="zh-CN" sz="2400">
              <a:solidFill>
                <a:prstClr val="black"/>
              </a:solidFill>
            </a:endParaRPr>
          </a:p>
          <a:p>
            <a:endParaRPr lang="zh-CN" altLang="en-US"/>
          </a:p>
        </p:txBody>
      </p:sp>
      <p:sp>
        <p:nvSpPr>
          <p:cNvPr id="4" name="灯片编号占位符 3">
            <a:extLst>
              <a:ext uri="{FF2B5EF4-FFF2-40B4-BE49-F238E27FC236}">
                <a16:creationId xmlns:a16="http://schemas.microsoft.com/office/drawing/2014/main" id="{E992F2F4-D257-4600-943E-06FD345013D5}"/>
              </a:ext>
            </a:extLst>
          </p:cNvPr>
          <p:cNvSpPr>
            <a:spLocks noGrp="1"/>
          </p:cNvSpPr>
          <p:nvPr>
            <p:ph type="sldNum" sz="quarter" idx="12"/>
          </p:nvPr>
        </p:nvSpPr>
        <p:spPr/>
        <p:txBody>
          <a:bodyPr/>
          <a:lstStyle/>
          <a:p>
            <a:fld id="{E63F6D5D-9733-4D44-9C56-AEFEDD5A4BA7}" type="slidenum">
              <a:rPr lang="en-US" smtClean="0"/>
              <a:pPr/>
              <a:t>46</a:t>
            </a:fld>
            <a:endParaRPr lang="en-US" dirty="0"/>
          </a:p>
        </p:txBody>
      </p:sp>
      <p:sp>
        <p:nvSpPr>
          <p:cNvPr id="6" name="矩形 5">
            <a:extLst>
              <a:ext uri="{FF2B5EF4-FFF2-40B4-BE49-F238E27FC236}">
                <a16:creationId xmlns:a16="http://schemas.microsoft.com/office/drawing/2014/main" id="{53BE6012-971A-4C40-BF1B-14394EF3460D}"/>
              </a:ext>
            </a:extLst>
          </p:cNvPr>
          <p:cNvSpPr/>
          <p:nvPr/>
        </p:nvSpPr>
        <p:spPr>
          <a:xfrm>
            <a:off x="1008183" y="1752600"/>
            <a:ext cx="3569207" cy="1184940"/>
          </a:xfrm>
          <a:prstGeom prst="rect">
            <a:avLst/>
          </a:prstGeom>
          <a:solidFill>
            <a:schemeClr val="bg1">
              <a:lumMod val="95000"/>
            </a:schemeClr>
          </a:solidFill>
        </p:spPr>
        <p:txBody>
          <a:bodyPr wrap="square">
            <a:spAutoFit/>
          </a:bodyPr>
          <a:lstStyle/>
          <a:p>
            <a:pPr marL="0" lvl="1" indent="-368300">
              <a:lnSpc>
                <a:spcPct val="120000"/>
              </a:lnSpc>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DELETE</a:t>
            </a:r>
          </a:p>
          <a:p>
            <a:pPr marL="0" lvl="1" indent="-368300">
              <a:lnSpc>
                <a:spcPct val="120000"/>
              </a:lnSpc>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000" b="1" dirty="0" err="1">
                <a:solidFill>
                  <a:srgbClr val="FF0000"/>
                </a:solidFill>
                <a:latin typeface="Courier New" panose="02070309020205020404" pitchFamily="49" charset="0"/>
                <a:ea typeface="等线 Light" panose="02010600030101010101" pitchFamily="2" charset="-122"/>
                <a:cs typeface="Courier New" panose="02070309020205020404" pitchFamily="49" charset="0"/>
              </a:rPr>
              <a:t>IS</a:t>
            </a:r>
            <a:r>
              <a:rPr lang="en-US" altLang="zh-CN" sz="2000" b="1" err="1">
                <a:solidFill>
                  <a:srgbClr val="FF0000"/>
                </a:solidFill>
                <a:latin typeface="Courier New" panose="02070309020205020404" pitchFamily="49" charset="0"/>
                <a:ea typeface="等线 Light" panose="02010600030101010101" pitchFamily="2" charset="-122"/>
                <a:cs typeface="Courier New" panose="02070309020205020404" pitchFamily="49" charset="0"/>
              </a:rPr>
              <a:t>_</a:t>
            </a: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Student</a:t>
            </a:r>
            <a:endPar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endParaRPr>
          </a:p>
          <a:p>
            <a:pPr marL="0" lvl="1" indent="-368300">
              <a:lnSpc>
                <a:spcPct val="120000"/>
              </a:lnSpc>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201215129'</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7" name="矩形 6">
            <a:extLst>
              <a:ext uri="{FF2B5EF4-FFF2-40B4-BE49-F238E27FC236}">
                <a16:creationId xmlns:a16="http://schemas.microsoft.com/office/drawing/2014/main" id="{E17DDC05-D692-4275-B591-EED7005C16E6}"/>
              </a:ext>
            </a:extLst>
          </p:cNvPr>
          <p:cNvSpPr/>
          <p:nvPr/>
        </p:nvSpPr>
        <p:spPr>
          <a:xfrm>
            <a:off x="5029201" y="1752600"/>
            <a:ext cx="6019800" cy="1184940"/>
          </a:xfrm>
          <a:prstGeom prst="rect">
            <a:avLst/>
          </a:prstGeom>
          <a:solidFill>
            <a:schemeClr val="bg1">
              <a:lumMod val="95000"/>
            </a:schemeClr>
          </a:solidFill>
        </p:spPr>
        <p:txBody>
          <a:bodyPr wrap="square">
            <a:spAutoFit/>
          </a:bodyPr>
          <a:lstStyle/>
          <a:p>
            <a:pPr lvl="1" indent="-279400">
              <a:lnSpc>
                <a:spcPct val="120000"/>
              </a:lnSpc>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DELETE</a:t>
            </a:r>
          </a:p>
          <a:p>
            <a:pPr lvl="1" indent="-279400">
              <a:lnSpc>
                <a:spcPct val="120000"/>
              </a:lnSpc>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Student</a:t>
            </a:r>
          </a:p>
          <a:p>
            <a:pPr lvl="1" indent="-279400">
              <a:lnSpc>
                <a:spcPct val="120000"/>
              </a:lnSpc>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='201215129' AND </a:t>
            </a:r>
            <a:r>
              <a:rPr lang="en-US" altLang="zh-CN" sz="20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Sdept='IS</a:t>
            </a:r>
            <a:r>
              <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000" b="1" dirty="0">
                <a:latin typeface="Courier New" panose="02070309020205020404" pitchFamily="49" charset="0"/>
                <a:ea typeface="等线 Light" panose="02010600030101010101" pitchFamily="2" charset="-122"/>
                <a:cs typeface="Courier New" panose="02070309020205020404" pitchFamily="49" charset="0"/>
              </a:rPr>
              <a:t>;</a:t>
            </a:r>
          </a:p>
        </p:txBody>
      </p:sp>
      <p:sp>
        <p:nvSpPr>
          <p:cNvPr id="8" name="右箭头 6">
            <a:extLst>
              <a:ext uri="{FF2B5EF4-FFF2-40B4-BE49-F238E27FC236}">
                <a16:creationId xmlns:a16="http://schemas.microsoft.com/office/drawing/2014/main" id="{5BAE969E-4B1F-4EB9-9CBB-8C178A5FAB9B}"/>
              </a:ext>
            </a:extLst>
          </p:cNvPr>
          <p:cNvSpPr/>
          <p:nvPr/>
        </p:nvSpPr>
        <p:spPr>
          <a:xfrm>
            <a:off x="4668518" y="2107654"/>
            <a:ext cx="313456" cy="493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7088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1BE72-7FBF-4B57-BB04-8AD3E41C747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3A7078-0AAA-4B27-A1A7-D7FDF12D375A}"/>
              </a:ext>
            </a:extLst>
          </p:cNvPr>
          <p:cNvSpPr>
            <a:spLocks noGrp="1"/>
          </p:cNvSpPr>
          <p:nvPr>
            <p:ph idx="1"/>
          </p:nvPr>
        </p:nvSpPr>
        <p:spPr>
          <a:xfrm>
            <a:off x="595085" y="1066800"/>
            <a:ext cx="11007107" cy="5469226"/>
          </a:xfrm>
        </p:spPr>
        <p:txBody>
          <a:bodyPr>
            <a:normAutofit fontScale="77500" lnSpcReduction="20000"/>
          </a:bodyPr>
          <a:lstStyle/>
          <a:p>
            <a:r>
              <a:rPr lang="zh-CN" altLang="en-US">
                <a:solidFill>
                  <a:srgbClr val="FF0000"/>
                </a:solidFill>
              </a:rPr>
              <a:t>更新视图的限制</a:t>
            </a:r>
            <a:endParaRPr lang="en-US" altLang="zh-CN">
              <a:solidFill>
                <a:srgbClr val="FF0000"/>
              </a:solidFill>
            </a:endParaRPr>
          </a:p>
          <a:p>
            <a:pPr lvl="1"/>
            <a:r>
              <a:rPr lang="zh-CN" altLang="en-US"/>
              <a:t>例</a:t>
            </a:r>
            <a:r>
              <a:rPr lang="en-US" altLang="zh-CN"/>
              <a:t>3.89</a:t>
            </a:r>
            <a:r>
              <a:rPr lang="zh-CN" altLang="en-US"/>
              <a:t>定义的视图</a:t>
            </a:r>
            <a:r>
              <a:rPr lang="en-US" altLang="zh-CN"/>
              <a:t>S_G</a:t>
            </a:r>
            <a:r>
              <a:rPr lang="zh-CN" altLang="en-US"/>
              <a:t>为不可更新视图</a:t>
            </a:r>
            <a:endParaRPr lang="en-US" altLang="zh-CN"/>
          </a:p>
          <a:p>
            <a:pPr lvl="1"/>
            <a:endParaRPr lang="en-US" altLang="zh-CN"/>
          </a:p>
          <a:p>
            <a:pPr lvl="1"/>
            <a:endParaRPr lang="en-US" altLang="zh-CN"/>
          </a:p>
          <a:p>
            <a:pPr lvl="1"/>
            <a:endParaRPr lang="en-US" altLang="zh-CN"/>
          </a:p>
          <a:p>
            <a:pPr lvl="1"/>
            <a:endParaRPr lang="en-US" altLang="zh-CN"/>
          </a:p>
          <a:p>
            <a:pPr lvl="1"/>
            <a:r>
              <a:rPr lang="zh-CN" altLang="en-US">
                <a:solidFill>
                  <a:srgbClr val="C00000"/>
                </a:solidFill>
              </a:rPr>
              <a:t>允许对行列子集视图进行更新</a:t>
            </a:r>
          </a:p>
          <a:p>
            <a:pPr lvl="1"/>
            <a:r>
              <a:rPr lang="zh-CN" altLang="en-US"/>
              <a:t>对其他类型视图的更新不同系统有不同限制</a:t>
            </a:r>
          </a:p>
          <a:p>
            <a:pPr lvl="1"/>
            <a:r>
              <a:rPr lang="en-US" altLang="zh-CN"/>
              <a:t>DB2</a:t>
            </a:r>
            <a:r>
              <a:rPr lang="zh-CN" altLang="en-US"/>
              <a:t>对视图更新的限制：</a:t>
            </a:r>
          </a:p>
          <a:p>
            <a:pPr lvl="2"/>
            <a:r>
              <a:rPr lang="zh-CN" altLang="en-US"/>
              <a:t>若视图是由</a:t>
            </a:r>
            <a:r>
              <a:rPr lang="zh-CN" altLang="en-US">
                <a:solidFill>
                  <a:srgbClr val="FF0000"/>
                </a:solidFill>
              </a:rPr>
              <a:t>两个以上基本表导出</a:t>
            </a:r>
            <a:r>
              <a:rPr lang="zh-CN" altLang="en-US"/>
              <a:t>的，则此视图不允许更新。</a:t>
            </a:r>
          </a:p>
          <a:p>
            <a:pPr lvl="2"/>
            <a:r>
              <a:rPr lang="zh-CN" altLang="en-US"/>
              <a:t>若视图的字段来自</a:t>
            </a:r>
            <a:r>
              <a:rPr lang="zh-CN" altLang="en-US">
                <a:solidFill>
                  <a:srgbClr val="FF0000"/>
                </a:solidFill>
              </a:rPr>
              <a:t>字段表达式或常数</a:t>
            </a:r>
            <a:r>
              <a:rPr lang="zh-CN" altLang="en-US"/>
              <a:t>，则不允许对此视图执行</a:t>
            </a:r>
            <a:r>
              <a:rPr lang="en-US" altLang="zh-CN"/>
              <a:t>INSERT</a:t>
            </a:r>
            <a:r>
              <a:rPr lang="zh-CN" altLang="en-US"/>
              <a:t>和</a:t>
            </a:r>
            <a:r>
              <a:rPr lang="en-US" altLang="zh-CN"/>
              <a:t>UPDATE</a:t>
            </a:r>
            <a:r>
              <a:rPr lang="zh-CN" altLang="en-US"/>
              <a:t>操作，但允许执行</a:t>
            </a:r>
            <a:r>
              <a:rPr lang="en-US" altLang="zh-CN"/>
              <a:t>DELETE</a:t>
            </a:r>
            <a:r>
              <a:rPr lang="zh-CN" altLang="en-US"/>
              <a:t>操作。</a:t>
            </a:r>
          </a:p>
          <a:p>
            <a:pPr lvl="2"/>
            <a:r>
              <a:rPr lang="zh-CN" altLang="en-US"/>
              <a:t>若视图的字段来自</a:t>
            </a:r>
            <a:r>
              <a:rPr lang="zh-CN" altLang="en-US">
                <a:solidFill>
                  <a:srgbClr val="FF0000"/>
                </a:solidFill>
              </a:rPr>
              <a:t>聚集函数</a:t>
            </a:r>
            <a:r>
              <a:rPr lang="zh-CN" altLang="en-US"/>
              <a:t>，则此视图不允许更新。</a:t>
            </a:r>
          </a:p>
          <a:p>
            <a:pPr lvl="2"/>
            <a:r>
              <a:rPr lang="zh-CN" altLang="en-US"/>
              <a:t>若视图定义中含有</a:t>
            </a:r>
            <a:r>
              <a:rPr lang="en-US" altLang="zh-CN">
                <a:solidFill>
                  <a:srgbClr val="FF0000"/>
                </a:solidFill>
              </a:rPr>
              <a:t>GROUP BY</a:t>
            </a:r>
            <a:r>
              <a:rPr lang="zh-CN" altLang="en-US">
                <a:solidFill>
                  <a:srgbClr val="FF0000"/>
                </a:solidFill>
              </a:rPr>
              <a:t>子句</a:t>
            </a:r>
            <a:r>
              <a:rPr lang="zh-CN" altLang="en-US"/>
              <a:t>，则此视图不允许更新。</a:t>
            </a:r>
          </a:p>
          <a:p>
            <a:pPr lvl="2"/>
            <a:r>
              <a:rPr lang="zh-CN" altLang="en-US"/>
              <a:t>若视图定义中含有</a:t>
            </a:r>
            <a:r>
              <a:rPr lang="en-US" altLang="zh-CN">
                <a:solidFill>
                  <a:srgbClr val="FF0000"/>
                </a:solidFill>
              </a:rPr>
              <a:t>DISTINCT</a:t>
            </a:r>
            <a:r>
              <a:rPr lang="zh-CN" altLang="en-US">
                <a:solidFill>
                  <a:srgbClr val="FF0000"/>
                </a:solidFill>
              </a:rPr>
              <a:t>短语</a:t>
            </a:r>
            <a:r>
              <a:rPr lang="zh-CN" altLang="en-US"/>
              <a:t>，则此视图不允许更新。</a:t>
            </a:r>
          </a:p>
          <a:p>
            <a:pPr lvl="2"/>
            <a:r>
              <a:rPr lang="zh-CN" altLang="en-US"/>
              <a:t>若视图定义中有嵌套查询，并且内层查询的</a:t>
            </a:r>
            <a:r>
              <a:rPr lang="en-US" altLang="zh-CN"/>
              <a:t>FROM</a:t>
            </a:r>
            <a:r>
              <a:rPr lang="zh-CN" altLang="en-US"/>
              <a:t>子句中涉及的表也是导出该视图的基本表，则此视图不允许更新。</a:t>
            </a:r>
          </a:p>
          <a:p>
            <a:endParaRPr lang="zh-CN" altLang="en-US"/>
          </a:p>
        </p:txBody>
      </p:sp>
      <p:sp>
        <p:nvSpPr>
          <p:cNvPr id="4" name="灯片编号占位符 3">
            <a:extLst>
              <a:ext uri="{FF2B5EF4-FFF2-40B4-BE49-F238E27FC236}">
                <a16:creationId xmlns:a16="http://schemas.microsoft.com/office/drawing/2014/main" id="{DD0F54EE-A337-49FA-B02E-B25F52D54920}"/>
              </a:ext>
            </a:extLst>
          </p:cNvPr>
          <p:cNvSpPr>
            <a:spLocks noGrp="1"/>
          </p:cNvSpPr>
          <p:nvPr>
            <p:ph type="sldNum" sz="quarter" idx="12"/>
          </p:nvPr>
        </p:nvSpPr>
        <p:spPr/>
        <p:txBody>
          <a:bodyPr/>
          <a:lstStyle/>
          <a:p>
            <a:fld id="{E63F6D5D-9733-4D44-9C56-AEFEDD5A4BA7}" type="slidenum">
              <a:rPr lang="en-US" smtClean="0"/>
              <a:pPr/>
              <a:t>47</a:t>
            </a:fld>
            <a:endParaRPr lang="en-US" dirty="0"/>
          </a:p>
        </p:txBody>
      </p:sp>
      <p:sp>
        <p:nvSpPr>
          <p:cNvPr id="5" name="矩形 4">
            <a:extLst>
              <a:ext uri="{FF2B5EF4-FFF2-40B4-BE49-F238E27FC236}">
                <a16:creationId xmlns:a16="http://schemas.microsoft.com/office/drawing/2014/main" id="{6DF2580C-6CBC-4BE1-A817-09CF8DA262BD}"/>
              </a:ext>
            </a:extLst>
          </p:cNvPr>
          <p:cNvSpPr/>
          <p:nvPr/>
        </p:nvSpPr>
        <p:spPr>
          <a:xfrm>
            <a:off x="1579430" y="1905000"/>
            <a:ext cx="3657600" cy="1015663"/>
          </a:xfrm>
          <a:prstGeom prst="rect">
            <a:avLst/>
          </a:prstGeom>
          <a:solidFill>
            <a:schemeClr val="bg1">
              <a:lumMod val="95000"/>
            </a:schemeClr>
          </a:solidFill>
        </p:spPr>
        <p:txBody>
          <a:bodyPr wrap="square">
            <a:spAutoFit/>
          </a:bodyPr>
          <a:lstStyle/>
          <a:p>
            <a:pPr marL="0" lvl="4" indent="-850900">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UPDATE S</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_G</a:t>
            </a:r>
          </a:p>
          <a:p>
            <a:pPr marL="0" lvl="4" indent="-850900">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SET  </a:t>
            </a:r>
            <a:r>
              <a:rPr lang="en-US" altLang="zh-CN" sz="2000" b="1">
                <a:solidFill>
                  <a:srgbClr val="C00000"/>
                </a:solidFill>
                <a:latin typeface="Courier New" panose="02070309020205020404" pitchFamily="49" charset="0"/>
                <a:ea typeface="等线 Light" panose="02010600030101010101" pitchFamily="2" charset="-122"/>
                <a:cs typeface="Courier New" panose="02070309020205020404" pitchFamily="49" charset="0"/>
              </a:rPr>
              <a:t>Gavg</a:t>
            </a:r>
            <a:r>
              <a:rPr lang="en-US" altLang="zh-CN" sz="2000" b="1"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=90</a:t>
            </a:r>
          </a:p>
          <a:p>
            <a:pPr marL="0" lvl="4" indent="-850900">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Sno=</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201215121</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6" name="矩形 5">
            <a:extLst>
              <a:ext uri="{FF2B5EF4-FFF2-40B4-BE49-F238E27FC236}">
                <a16:creationId xmlns:a16="http://schemas.microsoft.com/office/drawing/2014/main" id="{0AB6AE50-2331-42A1-8D43-7CD9E4D247B4}"/>
              </a:ext>
            </a:extLst>
          </p:cNvPr>
          <p:cNvSpPr/>
          <p:nvPr/>
        </p:nvSpPr>
        <p:spPr>
          <a:xfrm>
            <a:off x="5856306" y="2212776"/>
            <a:ext cx="5705049" cy="400110"/>
          </a:xfrm>
          <a:prstGeom prst="rect">
            <a:avLst/>
          </a:prstGeom>
        </p:spPr>
        <p:txBody>
          <a:bodyPr wrap="square">
            <a:spAutoFit/>
          </a:bodyPr>
          <a:lstStyle/>
          <a:p>
            <a:pPr marL="0" lvl="1" indent="-279400">
              <a:buNone/>
            </a:pPr>
            <a:r>
              <a:rPr lang="zh-CN" altLang="en-US" sz="2000" dirty="0">
                <a:solidFill>
                  <a:srgbClr val="FF0000"/>
                </a:solidFill>
                <a:latin typeface="微软雅黑" panose="020B0503020204020204" pitchFamily="34" charset="-122"/>
                <a:ea typeface="微软雅黑" panose="020B0503020204020204" pitchFamily="34" charset="-122"/>
              </a:rPr>
              <a:t>这个对视图的更新无法转换成对基本表</a:t>
            </a:r>
            <a:r>
              <a:rPr lang="en-US" altLang="zh-CN" sz="2000" dirty="0">
                <a:solidFill>
                  <a:srgbClr val="FF0000"/>
                </a:solidFill>
                <a:latin typeface="微软雅黑" panose="020B0503020204020204" pitchFamily="34" charset="-122"/>
                <a:ea typeface="微软雅黑" panose="020B0503020204020204" pitchFamily="34" charset="-122"/>
              </a:rPr>
              <a:t>SC</a:t>
            </a:r>
            <a:r>
              <a:rPr lang="zh-CN" altLang="en-US" sz="2000" dirty="0">
                <a:solidFill>
                  <a:srgbClr val="FF0000"/>
                </a:solidFill>
                <a:latin typeface="微软雅黑" panose="020B0503020204020204" pitchFamily="34" charset="-122"/>
                <a:ea typeface="微软雅黑" panose="020B0503020204020204" pitchFamily="34" charset="-122"/>
              </a:rPr>
              <a:t>的更新</a:t>
            </a:r>
          </a:p>
        </p:txBody>
      </p:sp>
      <p:sp>
        <p:nvSpPr>
          <p:cNvPr id="7" name="箭头: 左 6">
            <a:extLst>
              <a:ext uri="{FF2B5EF4-FFF2-40B4-BE49-F238E27FC236}">
                <a16:creationId xmlns:a16="http://schemas.microsoft.com/office/drawing/2014/main" id="{07AF9FEF-342D-4E30-AC88-5936F6A5FD79}"/>
              </a:ext>
            </a:extLst>
          </p:cNvPr>
          <p:cNvSpPr/>
          <p:nvPr/>
        </p:nvSpPr>
        <p:spPr>
          <a:xfrm>
            <a:off x="5283937" y="2108031"/>
            <a:ext cx="446094"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220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up)">
                                      <p:cBhvr>
                                        <p:cTn id="20" dur="500"/>
                                        <p:tgtEl>
                                          <p:spTgt spid="3">
                                            <p:txEl>
                                              <p:pRg st="6" end="6"/>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up)">
                                      <p:cBhvr>
                                        <p:cTn id="23" dur="500"/>
                                        <p:tgtEl>
                                          <p:spTgt spid="3">
                                            <p:txEl>
                                              <p:pRg st="7" end="7"/>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wipe(up)">
                                      <p:cBhvr>
                                        <p:cTn id="26" dur="500"/>
                                        <p:tgtEl>
                                          <p:spTgt spid="3">
                                            <p:txEl>
                                              <p:pRg st="8" end="8"/>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wipe(up)">
                                      <p:cBhvr>
                                        <p:cTn id="29" dur="500"/>
                                        <p:tgtEl>
                                          <p:spTgt spid="3">
                                            <p:txEl>
                                              <p:pRg st="9" end="9"/>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up)">
                                      <p:cBhvr>
                                        <p:cTn id="32" dur="500"/>
                                        <p:tgtEl>
                                          <p:spTgt spid="3">
                                            <p:txEl>
                                              <p:pRg st="10" end="10"/>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wipe(up)">
                                      <p:cBhvr>
                                        <p:cTn id="35" dur="500"/>
                                        <p:tgtEl>
                                          <p:spTgt spid="3">
                                            <p:txEl>
                                              <p:pRg st="11" end="11"/>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wipe(up)">
                                      <p:cBhvr>
                                        <p:cTn id="38" dur="500"/>
                                        <p:tgtEl>
                                          <p:spTgt spid="3">
                                            <p:txEl>
                                              <p:pRg st="12" end="12"/>
                                            </p:txEl>
                                          </p:spTgt>
                                        </p:tgtEl>
                                      </p:cBhvr>
                                    </p:animEffect>
                                  </p:childTnLst>
                                </p:cTn>
                              </p:par>
                              <p:par>
                                <p:cTn id="39" presetID="22" presetClass="entr" presetSubtype="1"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wipe(up)">
                                      <p:cBhvr>
                                        <p:cTn id="41" dur="500"/>
                                        <p:tgtEl>
                                          <p:spTgt spid="3">
                                            <p:txEl>
                                              <p:pRg st="13" end="13"/>
                                            </p:txEl>
                                          </p:spTgt>
                                        </p:tgtEl>
                                      </p:cBhvr>
                                    </p:animEffect>
                                  </p:childTnLst>
                                </p:cTn>
                              </p:par>
                              <p:par>
                                <p:cTn id="42" presetID="22" presetClass="entr" presetSubtype="1" fill="hold" nodeType="withEffect">
                                  <p:stCondLst>
                                    <p:cond delay="0"/>
                                  </p:stCondLst>
                                  <p:childTnLst>
                                    <p:set>
                                      <p:cBhvr>
                                        <p:cTn id="43" dur="1" fill="hold">
                                          <p:stCondLst>
                                            <p:cond delay="0"/>
                                          </p:stCondLst>
                                        </p:cTn>
                                        <p:tgtEl>
                                          <p:spTgt spid="3">
                                            <p:txEl>
                                              <p:pRg st="14" end="14"/>
                                            </p:txEl>
                                          </p:spTgt>
                                        </p:tgtEl>
                                        <p:attrNameLst>
                                          <p:attrName>style.visibility</p:attrName>
                                        </p:attrNameLst>
                                      </p:cBhvr>
                                      <p:to>
                                        <p:strVal val="visible"/>
                                      </p:to>
                                    </p:set>
                                    <p:animEffect transition="in" filter="wipe(up)">
                                      <p:cBhvr>
                                        <p:cTn id="44"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9FEB2-1B30-4186-B34F-E70E96F959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06F01E5-DBC4-42B7-ADED-51B297DDF0E8}"/>
              </a:ext>
            </a:extLst>
          </p:cNvPr>
          <p:cNvSpPr>
            <a:spLocks noGrp="1"/>
          </p:cNvSpPr>
          <p:nvPr>
            <p:ph idx="1"/>
          </p:nvPr>
        </p:nvSpPr>
        <p:spPr/>
        <p:txBody>
          <a:bodyPr>
            <a:normAutofit/>
          </a:bodyPr>
          <a:lstStyle/>
          <a:p>
            <a:pPr marL="0" indent="0">
              <a:buNone/>
            </a:pPr>
            <a:r>
              <a:rPr lang="en-US" altLang="zh-CN" sz="2400">
                <a:solidFill>
                  <a:srgbClr val="C00000"/>
                </a:solidFill>
              </a:rPr>
              <a:t>[</a:t>
            </a:r>
            <a:r>
              <a:rPr lang="zh-CN" altLang="en-US" sz="2400">
                <a:solidFill>
                  <a:srgbClr val="C00000"/>
                </a:solidFill>
              </a:rPr>
              <a:t>示例</a:t>
            </a:r>
            <a:r>
              <a:rPr lang="en-US" altLang="zh-CN" sz="2400">
                <a:solidFill>
                  <a:srgbClr val="C00000"/>
                </a:solidFill>
              </a:rPr>
              <a:t>]</a:t>
            </a:r>
            <a:r>
              <a:rPr lang="zh-CN" altLang="en-US" sz="2400">
                <a:solidFill>
                  <a:srgbClr val="C00000"/>
                </a:solidFill>
              </a:rPr>
              <a:t>：</a:t>
            </a:r>
            <a:r>
              <a:rPr lang="zh-CN" altLang="en-US" sz="2400"/>
              <a:t>将</a:t>
            </a:r>
            <a:r>
              <a:rPr lang="en-US" altLang="zh-CN" sz="2400"/>
              <a:t>SC</a:t>
            </a:r>
            <a:r>
              <a:rPr lang="zh-CN" altLang="en-US" sz="2400"/>
              <a:t>中成绩在平均成绩之上的元组定义成一个视图</a:t>
            </a:r>
            <a:r>
              <a:rPr lang="en-US" altLang="zh-CN" sz="2400"/>
              <a:t>.</a:t>
            </a:r>
          </a:p>
          <a:p>
            <a:pPr marL="0" indent="0">
              <a:buNone/>
            </a:pPr>
            <a:endParaRPr lang="en-US" altLang="zh-CN" sz="2400"/>
          </a:p>
          <a:p>
            <a:pPr marL="0" indent="0">
              <a:buNone/>
            </a:pPr>
            <a:endParaRPr lang="en-US" altLang="zh-CN" sz="2400"/>
          </a:p>
          <a:p>
            <a:pPr marL="0" indent="0">
              <a:buNone/>
            </a:pPr>
            <a:endParaRPr lang="en-US" altLang="zh-CN" sz="2400"/>
          </a:p>
          <a:p>
            <a:pPr marL="0" indent="0">
              <a:buNone/>
            </a:pPr>
            <a:endParaRPr lang="en-US" altLang="zh-CN" sz="2400"/>
          </a:p>
          <a:p>
            <a:pPr marL="0" indent="0">
              <a:buNone/>
            </a:pPr>
            <a:endParaRPr lang="en-US" altLang="zh-CN" sz="2400"/>
          </a:p>
          <a:p>
            <a:pPr marL="0" indent="0">
              <a:buNone/>
            </a:pPr>
            <a:endParaRPr lang="en-US" altLang="zh-CN" sz="1050"/>
          </a:p>
          <a:p>
            <a:r>
              <a:rPr lang="zh-CN" altLang="en-US" sz="2400"/>
              <a:t>一个</a:t>
            </a:r>
            <a:r>
              <a:rPr lang="zh-CN" altLang="en-US" sz="2400">
                <a:solidFill>
                  <a:srgbClr val="FF0000"/>
                </a:solidFill>
              </a:rPr>
              <a:t>不允许更新的视图</a:t>
            </a:r>
            <a:r>
              <a:rPr lang="zh-CN" altLang="en-US" sz="2400"/>
              <a:t>上定义的视图也</a:t>
            </a:r>
            <a:r>
              <a:rPr lang="zh-CN" altLang="en-US" sz="2400">
                <a:solidFill>
                  <a:srgbClr val="FF0000"/>
                </a:solidFill>
              </a:rPr>
              <a:t>不允许更新</a:t>
            </a:r>
            <a:endParaRPr lang="zh-CN" altLang="en-US" sz="2400"/>
          </a:p>
        </p:txBody>
      </p:sp>
      <p:sp>
        <p:nvSpPr>
          <p:cNvPr id="4" name="灯片编号占位符 3">
            <a:extLst>
              <a:ext uri="{FF2B5EF4-FFF2-40B4-BE49-F238E27FC236}">
                <a16:creationId xmlns:a16="http://schemas.microsoft.com/office/drawing/2014/main" id="{F5F7D955-D91F-40D4-939A-C7B6370D91A6}"/>
              </a:ext>
            </a:extLst>
          </p:cNvPr>
          <p:cNvSpPr>
            <a:spLocks noGrp="1"/>
          </p:cNvSpPr>
          <p:nvPr>
            <p:ph type="sldNum" sz="quarter" idx="12"/>
          </p:nvPr>
        </p:nvSpPr>
        <p:spPr/>
        <p:txBody>
          <a:bodyPr/>
          <a:lstStyle/>
          <a:p>
            <a:fld id="{E63F6D5D-9733-4D44-9C56-AEFEDD5A4BA7}" type="slidenum">
              <a:rPr lang="en-US" smtClean="0"/>
              <a:pPr/>
              <a:t>48</a:t>
            </a:fld>
            <a:endParaRPr lang="en-US" dirty="0"/>
          </a:p>
        </p:txBody>
      </p:sp>
      <p:sp>
        <p:nvSpPr>
          <p:cNvPr id="5" name="矩形 4">
            <a:extLst>
              <a:ext uri="{FF2B5EF4-FFF2-40B4-BE49-F238E27FC236}">
                <a16:creationId xmlns:a16="http://schemas.microsoft.com/office/drawing/2014/main" id="{926B1D44-EB23-413D-B80E-504C61CD6165}"/>
              </a:ext>
            </a:extLst>
          </p:cNvPr>
          <p:cNvSpPr/>
          <p:nvPr/>
        </p:nvSpPr>
        <p:spPr>
          <a:xfrm>
            <a:off x="2438400" y="1862421"/>
            <a:ext cx="5979160" cy="1938992"/>
          </a:xfrm>
          <a:prstGeom prst="rect">
            <a:avLst/>
          </a:prstGeom>
          <a:solidFill>
            <a:schemeClr val="bg1">
              <a:lumMod val="95000"/>
            </a:schemeClr>
          </a:solidFill>
        </p:spPr>
        <p:txBody>
          <a:bodyPr wrap="square">
            <a:spAutoFit/>
          </a:bodyPr>
          <a:lstStyle/>
          <a:p>
            <a:pPr>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VIEW GOOD_SC</a:t>
            </a:r>
          </a:p>
          <a:p>
            <a:pPr>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AS </a:t>
            </a:r>
          </a:p>
          <a:p>
            <a:pPr>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Cno</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p>
          <a:p>
            <a:pPr>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SC</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WHERE Grade&gt;</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AVG</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SC</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zh-CN" altLang="en-US" sz="2000" b="1" dirty="0">
              <a:latin typeface="Courier New" panose="02070309020205020404" pitchFamily="49" charset="0"/>
              <a:ea typeface="等线 Light" panose="02010600030101010101" pitchFamily="2" charset="-122"/>
              <a:cs typeface="Courier New" panose="02070309020205020404" pitchFamily="49" charset="0"/>
            </a:endParaRPr>
          </a:p>
        </p:txBody>
      </p:sp>
      <p:sp>
        <p:nvSpPr>
          <p:cNvPr id="6" name="文本框 5">
            <a:extLst>
              <a:ext uri="{FF2B5EF4-FFF2-40B4-BE49-F238E27FC236}">
                <a16:creationId xmlns:a16="http://schemas.microsoft.com/office/drawing/2014/main" id="{CAE1EFF9-E67B-4232-9DA8-3C45EC99332B}"/>
              </a:ext>
            </a:extLst>
          </p:cNvPr>
          <p:cNvSpPr txBox="1"/>
          <p:nvPr/>
        </p:nvSpPr>
        <p:spPr>
          <a:xfrm>
            <a:off x="2057400" y="4821170"/>
            <a:ext cx="7239000" cy="646331"/>
          </a:xfrm>
          <a:prstGeom prst="rect">
            <a:avLst/>
          </a:prstGeom>
          <a:noFill/>
        </p:spPr>
        <p:txBody>
          <a:bodyPr wrap="square" rtlCol="0">
            <a:spAutoFit/>
          </a:bodyPr>
          <a:lstStyle/>
          <a:p>
            <a:pPr algn="ctr"/>
            <a:r>
              <a:rPr lang="en-US" altLang="zh-CN" sz="3600">
                <a:solidFill>
                  <a:srgbClr val="FF0000"/>
                </a:solidFill>
                <a:latin typeface="微软雅黑" panose="020B0503020204020204" pitchFamily="34" charset="-122"/>
                <a:ea typeface="微软雅黑" panose="020B0503020204020204" pitchFamily="34" charset="-122"/>
              </a:rPr>
              <a:t>openGauss</a:t>
            </a:r>
            <a:r>
              <a:rPr lang="zh-CN" altLang="en-US" sz="3600">
                <a:solidFill>
                  <a:srgbClr val="FF0000"/>
                </a:solidFill>
                <a:latin typeface="微软雅黑" panose="020B0503020204020204" pitchFamily="34" charset="-122"/>
                <a:ea typeface="微软雅黑" panose="020B0503020204020204" pitchFamily="34" charset="-122"/>
              </a:rPr>
              <a:t>不支持基于视图的更新！</a:t>
            </a:r>
          </a:p>
        </p:txBody>
      </p:sp>
    </p:spTree>
    <p:extLst>
      <p:ext uri="{BB962C8B-B14F-4D97-AF65-F5344CB8AC3E}">
        <p14:creationId xmlns:p14="http://schemas.microsoft.com/office/powerpoint/2010/main" val="154409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65CD7-BACC-462C-AD66-B3A7759F3DF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D72B59A-ECC6-4A46-95EB-4C3D9480EE98}"/>
              </a:ext>
            </a:extLst>
          </p:cNvPr>
          <p:cNvSpPr>
            <a:spLocks noGrp="1"/>
          </p:cNvSpPr>
          <p:nvPr>
            <p:ph idx="1"/>
          </p:nvPr>
        </p:nvSpPr>
        <p:spPr>
          <a:xfrm>
            <a:off x="595085" y="1066800"/>
            <a:ext cx="11292115" cy="5469226"/>
          </a:xfrm>
        </p:spPr>
        <p:txBody>
          <a:bodyPr>
            <a:normAutofit lnSpcReduction="10000"/>
          </a:bodyPr>
          <a:lstStyle/>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3.69] </a:t>
            </a:r>
            <a:r>
              <a:rPr lang="zh-CN" altLang="en-US" sz="2400"/>
              <a:t>将一个新学生元组</a:t>
            </a:r>
            <a:r>
              <a:rPr lang="en-US" altLang="zh-CN" sz="2400"/>
              <a:t>(</a:t>
            </a:r>
            <a:r>
              <a:rPr lang="zh-CN" altLang="en-US" sz="2400"/>
              <a:t>学号</a:t>
            </a:r>
            <a:r>
              <a:rPr lang="en-US" altLang="zh-CN" sz="2400"/>
              <a:t>: 201215128; </a:t>
            </a:r>
            <a:r>
              <a:rPr lang="zh-CN" altLang="en-US" sz="2400"/>
              <a:t>姓名</a:t>
            </a:r>
            <a:r>
              <a:rPr lang="en-US" altLang="zh-CN" sz="2400"/>
              <a:t>:</a:t>
            </a:r>
            <a:r>
              <a:rPr lang="zh-CN" altLang="en-US" sz="2400"/>
              <a:t>陈冬</a:t>
            </a:r>
            <a:r>
              <a:rPr lang="en-US" altLang="zh-CN" sz="2400"/>
              <a:t>;  </a:t>
            </a:r>
            <a:r>
              <a:rPr lang="zh-CN" altLang="en-US" sz="2400"/>
              <a:t>性别</a:t>
            </a:r>
            <a:r>
              <a:rPr lang="en-US" altLang="zh-CN" sz="2400"/>
              <a:t>:</a:t>
            </a:r>
            <a:r>
              <a:rPr lang="zh-CN" altLang="en-US" sz="2400"/>
              <a:t>男</a:t>
            </a:r>
            <a:r>
              <a:rPr lang="en-US" altLang="zh-CN" sz="2400"/>
              <a:t>;  </a:t>
            </a:r>
            <a:r>
              <a:rPr lang="zh-CN" altLang="en-US" sz="2400"/>
              <a:t>所在系</a:t>
            </a:r>
            <a:r>
              <a:rPr lang="en-US" altLang="zh-CN" sz="2400"/>
              <a:t>:IS;</a:t>
            </a:r>
          </a:p>
          <a:p>
            <a:pPr marL="0" indent="0">
              <a:buNone/>
            </a:pPr>
            <a:r>
              <a:rPr lang="en-US" altLang="zh-CN" sz="2400"/>
              <a:t>              </a:t>
            </a:r>
            <a:r>
              <a:rPr lang="zh-CN" altLang="en-US" sz="2400"/>
              <a:t>年龄</a:t>
            </a:r>
            <a:r>
              <a:rPr lang="en-US" altLang="zh-CN" sz="2400"/>
              <a:t>:18</a:t>
            </a:r>
            <a:r>
              <a:rPr lang="zh-CN" altLang="en-US" sz="2400"/>
              <a:t>岁）插入到</a:t>
            </a:r>
            <a:r>
              <a:rPr lang="en-US" altLang="zh-CN" sz="2400"/>
              <a:t>Student</a:t>
            </a:r>
            <a:r>
              <a:rPr lang="zh-CN" altLang="en-US" sz="2400"/>
              <a:t>表中。</a:t>
            </a:r>
          </a:p>
          <a:p>
            <a:pPr marL="0" indent="0">
              <a:buNone/>
            </a:pPr>
            <a:r>
              <a:rPr lang="en-US" altLang="zh-CN" sz="2000">
                <a:solidFill>
                  <a:srgbClr val="FF0000"/>
                </a:solidFill>
              </a:rPr>
              <a:t>                 INSERT INTO Student</a:t>
            </a:r>
            <a:r>
              <a:rPr lang="en-US" altLang="zh-CN" sz="2000"/>
              <a:t>(</a:t>
            </a:r>
            <a:r>
              <a:rPr lang="en-US" altLang="zh-CN" sz="2000">
                <a:solidFill>
                  <a:srgbClr val="0000FF"/>
                </a:solidFill>
              </a:rPr>
              <a:t>Sno,Sname,Ssex,Sdept,Sage</a:t>
            </a:r>
            <a:r>
              <a:rPr lang="en-US" altLang="zh-CN" sz="2000"/>
              <a:t>) </a:t>
            </a:r>
          </a:p>
          <a:p>
            <a:pPr marL="0" indent="0">
              <a:buNone/>
            </a:pPr>
            <a:r>
              <a:rPr lang="en-US" altLang="zh-CN" sz="2000"/>
              <a:t>                 </a:t>
            </a:r>
            <a:r>
              <a:rPr lang="en-US" altLang="zh-CN" sz="2000">
                <a:solidFill>
                  <a:srgbClr val="FF0000"/>
                </a:solidFill>
              </a:rPr>
              <a:t>VALUES</a:t>
            </a:r>
            <a:r>
              <a:rPr lang="en-US" altLang="zh-CN" sz="2000"/>
              <a:t> (</a:t>
            </a:r>
            <a:r>
              <a:rPr lang="en-US" altLang="zh-CN" sz="2000">
                <a:solidFill>
                  <a:srgbClr val="0000FF"/>
                </a:solidFill>
              </a:rPr>
              <a:t>'201215128','</a:t>
            </a:r>
            <a:r>
              <a:rPr lang="zh-CN" altLang="en-US" sz="2000">
                <a:solidFill>
                  <a:srgbClr val="0000FF"/>
                </a:solidFill>
              </a:rPr>
              <a:t>陈冬</a:t>
            </a:r>
            <a:r>
              <a:rPr lang="en-US" altLang="zh-CN" sz="2000">
                <a:solidFill>
                  <a:srgbClr val="0000FF"/>
                </a:solidFill>
              </a:rPr>
              <a:t>','</a:t>
            </a:r>
            <a:r>
              <a:rPr lang="zh-CN" altLang="en-US" sz="2000">
                <a:solidFill>
                  <a:srgbClr val="0000FF"/>
                </a:solidFill>
              </a:rPr>
              <a:t>男</a:t>
            </a:r>
            <a:r>
              <a:rPr lang="en-US" altLang="zh-CN" sz="2000">
                <a:solidFill>
                  <a:srgbClr val="0000FF"/>
                </a:solidFill>
              </a:rPr>
              <a:t>','IS',18</a:t>
            </a:r>
            <a:r>
              <a:rPr lang="en-US" altLang="zh-CN" sz="2000"/>
              <a:t>);</a:t>
            </a:r>
          </a:p>
          <a:p>
            <a:pPr marL="0" indent="0">
              <a:buNone/>
            </a:pPr>
            <a:endParaRPr lang="en-US" altLang="zh-CN" sz="1200"/>
          </a:p>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3.70] </a:t>
            </a:r>
            <a:r>
              <a:rPr lang="zh-CN" altLang="en-US" sz="2400"/>
              <a:t>将学生张成民的信息插入到</a:t>
            </a:r>
            <a:r>
              <a:rPr lang="en-US" altLang="zh-CN" sz="2400"/>
              <a:t>Student</a:t>
            </a:r>
            <a:r>
              <a:rPr lang="zh-CN" altLang="en-US" sz="2400"/>
              <a:t>表中。</a:t>
            </a:r>
          </a:p>
          <a:p>
            <a:pPr marL="0" indent="0">
              <a:buNone/>
            </a:pPr>
            <a:r>
              <a:rPr lang="zh-CN" altLang="en-US" sz="2000"/>
              <a:t>        	</a:t>
            </a:r>
            <a:r>
              <a:rPr lang="zh-CN" altLang="en-US" sz="2000">
                <a:solidFill>
                  <a:srgbClr val="FF0000"/>
                </a:solidFill>
              </a:rPr>
              <a:t>   </a:t>
            </a:r>
            <a:r>
              <a:rPr lang="en-US" altLang="zh-CN" sz="2000">
                <a:solidFill>
                  <a:srgbClr val="FF0000"/>
                </a:solidFill>
              </a:rPr>
              <a:t>INSERT  INTO  Student</a:t>
            </a:r>
          </a:p>
          <a:p>
            <a:pPr marL="0" indent="0">
              <a:buNone/>
            </a:pPr>
            <a:r>
              <a:rPr lang="en-US" altLang="zh-CN" sz="2000"/>
              <a:t>               </a:t>
            </a:r>
            <a:r>
              <a:rPr lang="en-US" altLang="zh-CN" sz="2000">
                <a:solidFill>
                  <a:srgbClr val="FF0000"/>
                </a:solidFill>
              </a:rPr>
              <a:t> VALUES </a:t>
            </a:r>
            <a:r>
              <a:rPr lang="en-US" altLang="zh-CN" sz="2000">
                <a:solidFill>
                  <a:srgbClr val="0000CC"/>
                </a:solidFill>
              </a:rPr>
              <a:t>(‛201215126′, ‛</a:t>
            </a:r>
            <a:r>
              <a:rPr lang="zh-CN" altLang="en-US" sz="2000">
                <a:solidFill>
                  <a:srgbClr val="0000CC"/>
                </a:solidFill>
              </a:rPr>
              <a:t>张成民</a:t>
            </a:r>
            <a:r>
              <a:rPr lang="en-US" altLang="zh-CN" sz="2000">
                <a:solidFill>
                  <a:srgbClr val="0000CC"/>
                </a:solidFill>
              </a:rPr>
              <a:t>′</a:t>
            </a:r>
            <a:r>
              <a:rPr lang="zh-CN" altLang="en-US" sz="2000">
                <a:solidFill>
                  <a:srgbClr val="0000CC"/>
                </a:solidFill>
              </a:rPr>
              <a:t>，</a:t>
            </a:r>
            <a:r>
              <a:rPr lang="en-US" altLang="zh-CN" sz="2000">
                <a:solidFill>
                  <a:srgbClr val="0000CC"/>
                </a:solidFill>
              </a:rPr>
              <a:t>‛</a:t>
            </a:r>
            <a:r>
              <a:rPr lang="zh-CN" altLang="en-US" sz="2000">
                <a:solidFill>
                  <a:srgbClr val="0000CC"/>
                </a:solidFill>
              </a:rPr>
              <a:t>男</a:t>
            </a:r>
            <a:r>
              <a:rPr lang="en-US" altLang="zh-CN" sz="2000">
                <a:solidFill>
                  <a:srgbClr val="0000CC"/>
                </a:solidFill>
              </a:rPr>
              <a:t>′</a:t>
            </a:r>
            <a:r>
              <a:rPr lang="zh-CN" altLang="en-US" sz="2000">
                <a:solidFill>
                  <a:srgbClr val="0000CC"/>
                </a:solidFill>
              </a:rPr>
              <a:t>，</a:t>
            </a:r>
            <a:r>
              <a:rPr lang="en-US" altLang="zh-CN" sz="2000">
                <a:solidFill>
                  <a:srgbClr val="0000CC"/>
                </a:solidFill>
              </a:rPr>
              <a:t>18</a:t>
            </a:r>
            <a:r>
              <a:rPr lang="zh-CN" altLang="en-US" sz="2000">
                <a:solidFill>
                  <a:srgbClr val="0000CC"/>
                </a:solidFill>
              </a:rPr>
              <a:t>，</a:t>
            </a:r>
            <a:r>
              <a:rPr lang="en-US" altLang="zh-CN" sz="2000">
                <a:solidFill>
                  <a:srgbClr val="0000CC"/>
                </a:solidFill>
              </a:rPr>
              <a:t>‛CS′); </a:t>
            </a:r>
          </a:p>
          <a:p>
            <a:pPr marL="0" indent="0">
              <a:buNone/>
            </a:pPr>
            <a:endParaRPr lang="en-US" altLang="zh-CN" sz="1200"/>
          </a:p>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3.71] </a:t>
            </a:r>
            <a:r>
              <a:rPr lang="zh-CN" altLang="en-US" sz="2400"/>
              <a:t>插入一条选课记录 </a:t>
            </a:r>
            <a:r>
              <a:rPr lang="en-US" altLang="zh-CN" sz="2400"/>
              <a:t>(‛201215128′,‛1′)</a:t>
            </a:r>
            <a:endParaRPr lang="zh-CN" altLang="en-US" sz="2400"/>
          </a:p>
          <a:p>
            <a:pPr marL="0" indent="0">
              <a:buNone/>
            </a:pPr>
            <a:r>
              <a:rPr lang="zh-CN" altLang="en-US" sz="2000"/>
              <a:t>        	</a:t>
            </a:r>
            <a:r>
              <a:rPr lang="zh-CN" altLang="en-US" sz="2000">
                <a:solidFill>
                  <a:srgbClr val="FF0000"/>
                </a:solidFill>
              </a:rPr>
              <a:t>   </a:t>
            </a:r>
            <a:r>
              <a:rPr lang="en-US" altLang="zh-CN" sz="2000">
                <a:solidFill>
                  <a:srgbClr val="FF0000"/>
                </a:solidFill>
              </a:rPr>
              <a:t>INSERT  INTO  SC</a:t>
            </a:r>
            <a:r>
              <a:rPr lang="en-US" altLang="zh-CN" sz="2000">
                <a:solidFill>
                  <a:srgbClr val="0000CC"/>
                </a:solidFill>
              </a:rPr>
              <a:t>(Sno, Cno)</a:t>
            </a:r>
          </a:p>
          <a:p>
            <a:pPr marL="0" indent="0">
              <a:buNone/>
            </a:pPr>
            <a:r>
              <a:rPr lang="en-US" altLang="zh-CN" sz="2000"/>
              <a:t>               </a:t>
            </a:r>
            <a:r>
              <a:rPr lang="en-US" altLang="zh-CN" sz="2000">
                <a:solidFill>
                  <a:srgbClr val="FF0000"/>
                </a:solidFill>
              </a:rPr>
              <a:t> VALUES </a:t>
            </a:r>
            <a:r>
              <a:rPr lang="en-US" altLang="zh-CN" sz="2000">
                <a:solidFill>
                  <a:srgbClr val="0000CC"/>
                </a:solidFill>
              </a:rPr>
              <a:t>(‛201215128′,‛1′);</a:t>
            </a:r>
            <a:endParaRPr lang="zh-CN" altLang="en-US" sz="2000">
              <a:solidFill>
                <a:srgbClr val="0000CC"/>
              </a:solidFill>
            </a:endParaRPr>
          </a:p>
          <a:p>
            <a:pPr marL="1524000" lvl="2" indent="-263525"/>
            <a:r>
              <a:rPr lang="zh-CN" altLang="en-US"/>
              <a:t>关系数据库管理系统将在新插入记录的</a:t>
            </a:r>
            <a:r>
              <a:rPr lang="en-US" altLang="zh-CN">
                <a:solidFill>
                  <a:srgbClr val="FF0000"/>
                </a:solidFill>
              </a:rPr>
              <a:t>Grade</a:t>
            </a:r>
            <a:r>
              <a:rPr lang="zh-CN" altLang="en-US">
                <a:solidFill>
                  <a:srgbClr val="FF0000"/>
                </a:solidFill>
              </a:rPr>
              <a:t>列上自动地赋空值</a:t>
            </a:r>
            <a:r>
              <a:rPr lang="zh-CN" altLang="en-US"/>
              <a:t>或者</a:t>
            </a:r>
            <a:endParaRPr lang="en-US" altLang="zh-CN"/>
          </a:p>
          <a:p>
            <a:pPr marL="0" indent="0">
              <a:buNone/>
            </a:pPr>
            <a:r>
              <a:rPr lang="en-US" altLang="zh-CN" sz="2000">
                <a:solidFill>
                  <a:srgbClr val="FF0000"/>
                </a:solidFill>
              </a:rPr>
              <a:t>                 INSERT  INTO  SC</a:t>
            </a:r>
            <a:r>
              <a:rPr lang="en-US" altLang="zh-CN" sz="2000">
                <a:solidFill>
                  <a:srgbClr val="0000CC"/>
                </a:solidFill>
              </a:rPr>
              <a:t> </a:t>
            </a:r>
            <a:r>
              <a:rPr lang="en-US" altLang="zh-CN" sz="2000">
                <a:solidFill>
                  <a:srgbClr val="FF0000"/>
                </a:solidFill>
              </a:rPr>
              <a:t> VALUES </a:t>
            </a:r>
            <a:r>
              <a:rPr lang="en-US" altLang="zh-CN" sz="2000">
                <a:solidFill>
                  <a:srgbClr val="0000CC"/>
                </a:solidFill>
              </a:rPr>
              <a:t>(‛201215128′,‛1′, NULL);</a:t>
            </a:r>
            <a:endParaRPr lang="en-US" altLang="zh-CN"/>
          </a:p>
          <a:p>
            <a:pPr marL="0" indent="0">
              <a:buNone/>
            </a:pPr>
            <a:endParaRPr lang="en-US" altLang="zh-CN" sz="2000"/>
          </a:p>
        </p:txBody>
      </p:sp>
      <p:sp>
        <p:nvSpPr>
          <p:cNvPr id="4" name="灯片编号占位符 3">
            <a:extLst>
              <a:ext uri="{FF2B5EF4-FFF2-40B4-BE49-F238E27FC236}">
                <a16:creationId xmlns:a16="http://schemas.microsoft.com/office/drawing/2014/main" id="{DE0637C0-DC2D-4E7B-84C2-CDACD053529C}"/>
              </a:ext>
            </a:extLst>
          </p:cNvPr>
          <p:cNvSpPr>
            <a:spLocks noGrp="1"/>
          </p:cNvSpPr>
          <p:nvPr>
            <p:ph type="sldNum" sz="quarter" idx="12"/>
          </p:nvPr>
        </p:nvSpPr>
        <p:spPr/>
        <p:txBody>
          <a:bodyPr/>
          <a:lstStyle/>
          <a:p>
            <a:fld id="{E63F6D5D-9733-4D44-9C56-AEFEDD5A4BA7}" type="slidenum">
              <a:rPr lang="en-US" smtClean="0"/>
              <a:pPr/>
              <a:t>4</a:t>
            </a:fld>
            <a:endParaRPr lang="en-US" dirty="0"/>
          </a:p>
        </p:txBody>
      </p:sp>
    </p:spTree>
    <p:extLst>
      <p:ext uri="{BB962C8B-B14F-4D97-AF65-F5344CB8AC3E}">
        <p14:creationId xmlns:p14="http://schemas.microsoft.com/office/powerpoint/2010/main" val="123578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00000"/>
              </a:lnSpc>
            </a:pPr>
            <a:r>
              <a:rPr lang="zh-CN" altLang="en-US" b="1">
                <a:solidFill>
                  <a:schemeClr val="bg2">
                    <a:lumMod val="90000"/>
                  </a:schemeClr>
                </a:solidFill>
              </a:rPr>
              <a:t>定义视图</a:t>
            </a:r>
            <a:endParaRPr lang="en-US" altLang="zh-CN" b="1">
              <a:solidFill>
                <a:schemeClr val="bg2">
                  <a:lumMod val="90000"/>
                </a:schemeClr>
              </a:solidFill>
            </a:endParaRPr>
          </a:p>
          <a:p>
            <a:pPr>
              <a:lnSpc>
                <a:spcPct val="100000"/>
              </a:lnSpc>
            </a:pPr>
            <a:r>
              <a:rPr lang="zh-CN" altLang="en-US" b="1">
                <a:solidFill>
                  <a:schemeClr val="bg2">
                    <a:lumMod val="90000"/>
                  </a:schemeClr>
                </a:solidFill>
              </a:rPr>
              <a:t>删除视图</a:t>
            </a:r>
            <a:endParaRPr lang="zh-CN" altLang="en-US" b="1" dirty="0">
              <a:solidFill>
                <a:schemeClr val="bg2">
                  <a:lumMod val="90000"/>
                </a:schemeClr>
              </a:solidFill>
            </a:endParaRPr>
          </a:p>
          <a:p>
            <a:pPr>
              <a:lnSpc>
                <a:spcPct val="100000"/>
              </a:lnSpc>
            </a:pPr>
            <a:r>
              <a:rPr lang="zh-CN" altLang="en-US" b="1" dirty="0">
                <a:solidFill>
                  <a:schemeClr val="bg2">
                    <a:lumMod val="90000"/>
                  </a:schemeClr>
                </a:solidFill>
              </a:rPr>
              <a:t>查询视图</a:t>
            </a:r>
          </a:p>
          <a:p>
            <a:pPr>
              <a:lnSpc>
                <a:spcPct val="100000"/>
              </a:lnSpc>
            </a:pPr>
            <a:r>
              <a:rPr lang="zh-CN" altLang="en-US" b="1" dirty="0">
                <a:solidFill>
                  <a:schemeClr val="bg2">
                    <a:lumMod val="90000"/>
                  </a:schemeClr>
                </a:solidFill>
              </a:rPr>
              <a:t>更新视图</a:t>
            </a:r>
          </a:p>
          <a:p>
            <a:pPr>
              <a:lnSpc>
                <a:spcPct val="100000"/>
              </a:lnSpc>
            </a:pPr>
            <a:r>
              <a:rPr lang="zh-CN" altLang="en-US" b="1" dirty="0">
                <a:solidFill>
                  <a:srgbClr val="FF0000"/>
                </a:solidFill>
              </a:rPr>
              <a:t>视图的作用</a:t>
            </a:r>
          </a:p>
          <a:p>
            <a:pPr>
              <a:lnSpc>
                <a:spcPct val="100000"/>
              </a:lnSpc>
            </a:pPr>
            <a:endParaRPr lang="zh-CN" altLang="en-US" b="1" dirty="0"/>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spTree>
    <p:extLst>
      <p:ext uri="{BB962C8B-B14F-4D97-AF65-F5344CB8AC3E}">
        <p14:creationId xmlns:p14="http://schemas.microsoft.com/office/powerpoint/2010/main" val="2851574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视图的作用</a:t>
            </a:r>
          </a:p>
        </p:txBody>
      </p:sp>
      <p:sp>
        <p:nvSpPr>
          <p:cNvPr id="3" name="内容占位符 2"/>
          <p:cNvSpPr>
            <a:spLocks noGrp="1"/>
          </p:cNvSpPr>
          <p:nvPr>
            <p:ph idx="1"/>
          </p:nvPr>
        </p:nvSpPr>
        <p:spPr/>
        <p:txBody>
          <a:bodyPr/>
          <a:lstStyle/>
          <a:p>
            <a:pPr>
              <a:lnSpc>
                <a:spcPct val="150000"/>
              </a:lnSpc>
            </a:pPr>
            <a:r>
              <a:rPr lang="zh-CN" altLang="en-US" dirty="0"/>
              <a:t>视图能够简化用户</a:t>
            </a:r>
            <a:r>
              <a:rPr lang="zh-CN" altLang="en-US"/>
              <a:t>的操作</a:t>
            </a:r>
            <a:endParaRPr lang="zh-CN" altLang="en-US" dirty="0"/>
          </a:p>
          <a:p>
            <a:pPr>
              <a:lnSpc>
                <a:spcPct val="150000"/>
              </a:lnSpc>
            </a:pPr>
            <a:r>
              <a:rPr lang="zh-CN" altLang="en-US" dirty="0"/>
              <a:t>视图使用户能以多种角度看待同一</a:t>
            </a:r>
            <a:r>
              <a:rPr lang="zh-CN" altLang="en-US"/>
              <a:t>数据 </a:t>
            </a:r>
            <a:endParaRPr lang="zh-CN" altLang="en-US" dirty="0"/>
          </a:p>
          <a:p>
            <a:pPr>
              <a:lnSpc>
                <a:spcPct val="150000"/>
              </a:lnSpc>
            </a:pPr>
            <a:r>
              <a:rPr lang="zh-CN" altLang="en-US" dirty="0"/>
              <a:t>视图对重构数据库提供了一定程度的</a:t>
            </a:r>
            <a:r>
              <a:rPr lang="zh-CN" altLang="en-US"/>
              <a:t>逻辑独立性</a:t>
            </a:r>
            <a:endParaRPr lang="zh-CN" altLang="en-US" dirty="0"/>
          </a:p>
          <a:p>
            <a:pPr>
              <a:lnSpc>
                <a:spcPct val="150000"/>
              </a:lnSpc>
            </a:pPr>
            <a:r>
              <a:rPr lang="zh-CN" altLang="en-US" dirty="0"/>
              <a:t>视图能够对机密数据提供</a:t>
            </a:r>
            <a:r>
              <a:rPr lang="zh-CN" altLang="en-US"/>
              <a:t>安全保护</a:t>
            </a:r>
            <a:endParaRPr lang="zh-CN" altLang="en-US" dirty="0"/>
          </a:p>
          <a:p>
            <a:pPr>
              <a:lnSpc>
                <a:spcPct val="150000"/>
              </a:lnSpc>
            </a:pPr>
            <a:r>
              <a:rPr lang="zh-CN" altLang="en-US" dirty="0"/>
              <a:t>适当的利用视图可以更清晰的</a:t>
            </a:r>
            <a:r>
              <a:rPr lang="zh-CN" altLang="en-US"/>
              <a:t>表达查询</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spTree>
    <p:extLst>
      <p:ext uri="{BB962C8B-B14F-4D97-AF65-F5344CB8AC3E}">
        <p14:creationId xmlns:p14="http://schemas.microsoft.com/office/powerpoint/2010/main" val="23036990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EDACF-0458-4135-ABD7-8AD51A0B1A6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62FE33C-143D-4117-B7FF-21E0ACE0770E}"/>
              </a:ext>
            </a:extLst>
          </p:cNvPr>
          <p:cNvSpPr>
            <a:spLocks noGrp="1"/>
          </p:cNvSpPr>
          <p:nvPr>
            <p:ph idx="1"/>
          </p:nvPr>
        </p:nvSpPr>
        <p:spPr/>
        <p:txBody>
          <a:bodyPr/>
          <a:lstStyle/>
          <a:p>
            <a:pPr>
              <a:lnSpc>
                <a:spcPct val="130000"/>
              </a:lnSpc>
            </a:pPr>
            <a:r>
              <a:rPr lang="zh-CN" altLang="en-US"/>
              <a:t>视图能够</a:t>
            </a:r>
            <a:r>
              <a:rPr lang="zh-CN" altLang="en-US">
                <a:solidFill>
                  <a:srgbClr val="FF0000"/>
                </a:solidFill>
              </a:rPr>
              <a:t>简化</a:t>
            </a:r>
            <a:r>
              <a:rPr lang="zh-CN" altLang="en-US"/>
              <a:t>用户的操作</a:t>
            </a:r>
          </a:p>
          <a:p>
            <a:pPr lvl="1">
              <a:lnSpc>
                <a:spcPct val="130000"/>
              </a:lnSpc>
            </a:pPr>
            <a:r>
              <a:rPr lang="zh-CN" altLang="en-US" sz="2200"/>
              <a:t> 当视图中数据不是直接来自基本表时，定义视图能够简化用户的操作</a:t>
            </a:r>
          </a:p>
          <a:p>
            <a:pPr lvl="2">
              <a:lnSpc>
                <a:spcPct val="130000"/>
              </a:lnSpc>
            </a:pPr>
            <a:r>
              <a:rPr lang="zh-CN" altLang="en-US"/>
              <a:t>基于多张表连接形成的视图</a:t>
            </a:r>
          </a:p>
          <a:p>
            <a:pPr lvl="2">
              <a:lnSpc>
                <a:spcPct val="130000"/>
              </a:lnSpc>
            </a:pPr>
            <a:r>
              <a:rPr lang="zh-CN" altLang="en-US"/>
              <a:t>基于复杂嵌套查询的视图</a:t>
            </a:r>
          </a:p>
          <a:p>
            <a:pPr lvl="2">
              <a:lnSpc>
                <a:spcPct val="130000"/>
              </a:lnSpc>
            </a:pPr>
            <a:r>
              <a:rPr lang="zh-CN" altLang="en-US"/>
              <a:t>含导出属性的视图</a:t>
            </a:r>
            <a:endParaRPr lang="en-US" altLang="zh-CN"/>
          </a:p>
          <a:p>
            <a:pPr lvl="2">
              <a:lnSpc>
                <a:spcPct val="130000"/>
              </a:lnSpc>
            </a:pPr>
            <a:endParaRPr lang="en-US" altLang="zh-CN" sz="1000"/>
          </a:p>
          <a:p>
            <a:pPr>
              <a:lnSpc>
                <a:spcPct val="130000"/>
              </a:lnSpc>
            </a:pPr>
            <a:r>
              <a:rPr lang="zh-CN" altLang="en-US"/>
              <a:t>视图使用户能以</a:t>
            </a:r>
            <a:r>
              <a:rPr lang="zh-CN" altLang="en-US">
                <a:solidFill>
                  <a:srgbClr val="FF0000"/>
                </a:solidFill>
              </a:rPr>
              <a:t>多种角度</a:t>
            </a:r>
            <a:r>
              <a:rPr lang="zh-CN" altLang="en-US"/>
              <a:t>看待同一数据</a:t>
            </a:r>
          </a:p>
          <a:p>
            <a:pPr lvl="1">
              <a:lnSpc>
                <a:spcPct val="130000"/>
              </a:lnSpc>
            </a:pPr>
            <a:r>
              <a:rPr lang="zh-CN" altLang="en-US"/>
              <a:t>视图机制能使不同用户以不同方式看待同一数据，适应数据库共享的需要</a:t>
            </a:r>
          </a:p>
        </p:txBody>
      </p:sp>
      <p:sp>
        <p:nvSpPr>
          <p:cNvPr id="4" name="灯片编号占位符 3">
            <a:extLst>
              <a:ext uri="{FF2B5EF4-FFF2-40B4-BE49-F238E27FC236}">
                <a16:creationId xmlns:a16="http://schemas.microsoft.com/office/drawing/2014/main" id="{45DDC05E-C286-478E-8351-AC0B18350C45}"/>
              </a:ext>
            </a:extLst>
          </p:cNvPr>
          <p:cNvSpPr>
            <a:spLocks noGrp="1"/>
          </p:cNvSpPr>
          <p:nvPr>
            <p:ph type="sldNum" sz="quarter" idx="12"/>
          </p:nvPr>
        </p:nvSpPr>
        <p:spPr/>
        <p:txBody>
          <a:bodyPr/>
          <a:lstStyle/>
          <a:p>
            <a:fld id="{E63F6D5D-9733-4D44-9C56-AEFEDD5A4BA7}" type="slidenum">
              <a:rPr lang="en-US" smtClean="0"/>
              <a:pPr/>
              <a:t>51</a:t>
            </a:fld>
            <a:endParaRPr lang="en-US" dirty="0"/>
          </a:p>
        </p:txBody>
      </p:sp>
    </p:spTree>
    <p:extLst>
      <p:ext uri="{BB962C8B-B14F-4D97-AF65-F5344CB8AC3E}">
        <p14:creationId xmlns:p14="http://schemas.microsoft.com/office/powerpoint/2010/main" val="125379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0E8E1-BFFD-4D22-8A66-94725C28655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EFD91D8-94A4-42D3-A058-A9F17F2D4016}"/>
              </a:ext>
            </a:extLst>
          </p:cNvPr>
          <p:cNvSpPr>
            <a:spLocks noGrp="1"/>
          </p:cNvSpPr>
          <p:nvPr>
            <p:ph idx="1"/>
          </p:nvPr>
        </p:nvSpPr>
        <p:spPr/>
        <p:txBody>
          <a:bodyPr/>
          <a:lstStyle/>
          <a:p>
            <a:pPr>
              <a:lnSpc>
                <a:spcPct val="130000"/>
              </a:lnSpc>
            </a:pPr>
            <a:r>
              <a:rPr lang="zh-CN" altLang="en-US"/>
              <a:t>视图</a:t>
            </a:r>
            <a:r>
              <a:rPr lang="zh-CN" altLang="en-US">
                <a:solidFill>
                  <a:srgbClr val="FF0000"/>
                </a:solidFill>
              </a:rPr>
              <a:t>对重构数据库提供了一定程度的逻辑独立性。</a:t>
            </a:r>
          </a:p>
          <a:p>
            <a:pPr lvl="1">
              <a:lnSpc>
                <a:spcPct val="130000"/>
              </a:lnSpc>
            </a:pPr>
            <a:r>
              <a:rPr lang="zh-CN" altLang="en-US"/>
              <a:t>数据库重构</a:t>
            </a:r>
            <a:endParaRPr lang="en-US" altLang="zh-CN"/>
          </a:p>
          <a:p>
            <a:pPr lvl="1">
              <a:lnSpc>
                <a:spcPct val="130000"/>
              </a:lnSpc>
            </a:pPr>
            <a:r>
              <a:rPr lang="zh-CN" altLang="en-US"/>
              <a:t>视图只能在一定程度上提供数据的逻辑独立性</a:t>
            </a:r>
          </a:p>
          <a:p>
            <a:pPr lvl="2">
              <a:lnSpc>
                <a:spcPct val="130000"/>
              </a:lnSpc>
              <a:buSzPct val="87000"/>
            </a:pPr>
            <a:r>
              <a:rPr lang="zh-CN" altLang="en-US" sz="2400"/>
              <a:t>由于对视图的更新是有条件的，因此应用程序中修改数据的语句可能仍会因基本表结构的改变而改变。</a:t>
            </a:r>
            <a:endParaRPr lang="en-US" altLang="zh-CN" sz="2400"/>
          </a:p>
          <a:p>
            <a:pPr>
              <a:lnSpc>
                <a:spcPct val="130000"/>
              </a:lnSpc>
            </a:pPr>
            <a:endParaRPr lang="en-US" altLang="zh-CN" sz="1000"/>
          </a:p>
          <a:p>
            <a:pPr>
              <a:lnSpc>
                <a:spcPct val="130000"/>
              </a:lnSpc>
            </a:pPr>
            <a:r>
              <a:rPr lang="zh-CN" altLang="en-US"/>
              <a:t>视图能够</a:t>
            </a:r>
            <a:r>
              <a:rPr lang="zh-CN" altLang="en-US">
                <a:solidFill>
                  <a:srgbClr val="FF0000"/>
                </a:solidFill>
              </a:rPr>
              <a:t>对机密数据提供安全保护。</a:t>
            </a:r>
          </a:p>
          <a:p>
            <a:pPr lvl="1">
              <a:lnSpc>
                <a:spcPct val="130000"/>
              </a:lnSpc>
            </a:pPr>
            <a:r>
              <a:rPr lang="zh-CN" altLang="en-US"/>
              <a:t>对不同用户定义不同视图，使每个用户只能看到他有权看到的数据</a:t>
            </a:r>
          </a:p>
        </p:txBody>
      </p:sp>
      <p:sp>
        <p:nvSpPr>
          <p:cNvPr id="4" name="灯片编号占位符 3">
            <a:extLst>
              <a:ext uri="{FF2B5EF4-FFF2-40B4-BE49-F238E27FC236}">
                <a16:creationId xmlns:a16="http://schemas.microsoft.com/office/drawing/2014/main" id="{E5B17E87-6CE2-4B28-AEA5-B5657CFDFD98}"/>
              </a:ext>
            </a:extLst>
          </p:cNvPr>
          <p:cNvSpPr>
            <a:spLocks noGrp="1"/>
          </p:cNvSpPr>
          <p:nvPr>
            <p:ph type="sldNum" sz="quarter" idx="12"/>
          </p:nvPr>
        </p:nvSpPr>
        <p:spPr/>
        <p:txBody>
          <a:bodyPr/>
          <a:lstStyle/>
          <a:p>
            <a:fld id="{E63F6D5D-9733-4D44-9C56-AEFEDD5A4BA7}" type="slidenum">
              <a:rPr lang="en-US" smtClean="0"/>
              <a:pPr/>
              <a:t>52</a:t>
            </a:fld>
            <a:endParaRPr lang="en-US" dirty="0"/>
          </a:p>
        </p:txBody>
      </p:sp>
    </p:spTree>
    <p:extLst>
      <p:ext uri="{BB962C8B-B14F-4D97-AF65-F5344CB8AC3E}">
        <p14:creationId xmlns:p14="http://schemas.microsoft.com/office/powerpoint/2010/main" val="1596607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3C89D-EFCE-4B86-A16C-4571485D57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FBAAF65-D7E7-46D4-9829-51EE1E920119}"/>
              </a:ext>
            </a:extLst>
          </p:cNvPr>
          <p:cNvSpPr>
            <a:spLocks noGrp="1"/>
          </p:cNvSpPr>
          <p:nvPr>
            <p:ph idx="1"/>
          </p:nvPr>
        </p:nvSpPr>
        <p:spPr/>
        <p:txBody>
          <a:bodyPr/>
          <a:lstStyle/>
          <a:p>
            <a:pPr marL="0" indent="0">
              <a:lnSpc>
                <a:spcPct val="120000"/>
              </a:lnSpc>
              <a:buNone/>
            </a:pPr>
            <a:r>
              <a:rPr lang="en-US" altLang="zh-CN">
                <a:solidFill>
                  <a:srgbClr val="C00000"/>
                </a:solidFill>
              </a:rPr>
              <a:t>[</a:t>
            </a:r>
            <a:r>
              <a:rPr lang="zh-CN" altLang="en-US">
                <a:solidFill>
                  <a:srgbClr val="C00000"/>
                </a:solidFill>
              </a:rPr>
              <a:t>示例</a:t>
            </a:r>
            <a:r>
              <a:rPr lang="en-US" altLang="zh-CN">
                <a:solidFill>
                  <a:srgbClr val="C00000"/>
                </a:solidFill>
              </a:rPr>
              <a:t>]</a:t>
            </a:r>
            <a:r>
              <a:rPr lang="zh-CN" altLang="en-US">
                <a:solidFill>
                  <a:srgbClr val="C00000"/>
                </a:solidFill>
              </a:rPr>
              <a:t>：</a:t>
            </a:r>
            <a:r>
              <a:rPr lang="zh-CN" altLang="en-US"/>
              <a:t>学生关系</a:t>
            </a:r>
            <a:r>
              <a:rPr lang="en-US" altLang="zh-CN"/>
              <a:t>Student(Sno, Sname, Ssex, Sage, Sdept) </a:t>
            </a:r>
          </a:p>
          <a:p>
            <a:pPr lvl="1">
              <a:lnSpc>
                <a:spcPct val="120000"/>
              </a:lnSpc>
            </a:pPr>
            <a:r>
              <a:rPr lang="en-US" altLang="zh-CN">
                <a:latin typeface="Verdana" panose="020B0604030504040204" pitchFamily="34" charset="0"/>
                <a:ea typeface="Verdana" panose="020B0604030504040204" pitchFamily="34" charset="0"/>
                <a:cs typeface="Times New Roman" panose="02020603050405020304" pitchFamily="18" charset="0"/>
              </a:rPr>
              <a:t>”</a:t>
            </a:r>
            <a:r>
              <a:rPr lang="zh-CN" altLang="en-US"/>
              <a:t>垂直</a:t>
            </a:r>
            <a:r>
              <a:rPr lang="en-US" altLang="zh-CN">
                <a:latin typeface="Verdana" panose="020B0604030504040204" pitchFamily="34" charset="0"/>
                <a:ea typeface="Verdana" panose="020B0604030504040204" pitchFamily="34" charset="0"/>
                <a:cs typeface="Times New Roman" panose="02020603050405020304" pitchFamily="18" charset="0"/>
              </a:rPr>
              <a:t>” </a:t>
            </a:r>
            <a:r>
              <a:rPr lang="zh-CN" altLang="en-US"/>
              <a:t>地分成两个基本表</a:t>
            </a:r>
            <a:r>
              <a:rPr lang="en-US" altLang="zh-CN"/>
              <a:t>:</a:t>
            </a:r>
          </a:p>
          <a:p>
            <a:pPr lvl="1">
              <a:lnSpc>
                <a:spcPct val="120000"/>
              </a:lnSpc>
            </a:pPr>
            <a:r>
              <a:rPr lang="en-US" altLang="zh-CN" b="1">
                <a:solidFill>
                  <a:srgbClr val="FF0000"/>
                </a:solidFill>
                <a:latin typeface="Courier New" panose="02070309020205020404" pitchFamily="49" charset="0"/>
                <a:cs typeface="Courier New" panose="02070309020205020404" pitchFamily="49" charset="0"/>
              </a:rPr>
              <a:t>SX</a:t>
            </a:r>
            <a:r>
              <a:rPr lang="zh-CN" altLang="en-US" b="1">
                <a:solidFill>
                  <a:srgbClr val="FF0000"/>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Sno</a:t>
            </a:r>
            <a:r>
              <a:rPr lang="zh-CN" altLang="en-US" b="1">
                <a:solidFill>
                  <a:srgbClr val="FF0000"/>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Sname</a:t>
            </a:r>
            <a:r>
              <a:rPr lang="zh-CN" altLang="en-US" b="1">
                <a:solidFill>
                  <a:srgbClr val="FF0000"/>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Sage</a:t>
            </a:r>
            <a:r>
              <a:rPr lang="zh-CN" altLang="en-US" b="1">
                <a:solidFill>
                  <a:srgbClr val="FF0000"/>
                </a:solidFill>
                <a:latin typeface="Courier New" panose="02070309020205020404" pitchFamily="49" charset="0"/>
                <a:cs typeface="Courier New" panose="02070309020205020404" pitchFamily="49" charset="0"/>
              </a:rPr>
              <a:t>)</a:t>
            </a:r>
            <a:r>
              <a:rPr lang="zh-CN" altLang="en-US" b="1">
                <a:solidFill>
                  <a:srgbClr val="0000CC"/>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SY</a:t>
            </a:r>
            <a:r>
              <a:rPr lang="zh-CN" altLang="en-US" b="1">
                <a:solidFill>
                  <a:srgbClr val="FF0000"/>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Sno</a:t>
            </a:r>
            <a:r>
              <a:rPr lang="zh-CN" altLang="en-US" b="1">
                <a:solidFill>
                  <a:srgbClr val="FF0000"/>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Ssex</a:t>
            </a:r>
            <a:r>
              <a:rPr lang="zh-CN" altLang="en-US" b="1">
                <a:solidFill>
                  <a:srgbClr val="FF0000"/>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Sdept</a:t>
            </a:r>
            <a:r>
              <a:rPr lang="zh-CN" altLang="en-US" b="1">
                <a:solidFill>
                  <a:srgbClr val="FF0000"/>
                </a:solidFill>
                <a:latin typeface="Courier New" panose="02070309020205020404" pitchFamily="49" charset="0"/>
                <a:cs typeface="Courier New" panose="02070309020205020404" pitchFamily="49" charset="0"/>
              </a:rPr>
              <a:t>)</a:t>
            </a:r>
          </a:p>
          <a:p>
            <a:pPr lvl="1">
              <a:lnSpc>
                <a:spcPct val="120000"/>
              </a:lnSpc>
            </a:pPr>
            <a:r>
              <a:rPr lang="zh-CN" altLang="en-US"/>
              <a:t>通过建立一个视图</a:t>
            </a:r>
            <a:r>
              <a:rPr lang="en-US" altLang="zh-CN"/>
              <a:t>Student</a:t>
            </a:r>
            <a:r>
              <a:rPr lang="zh-CN" altLang="en-US"/>
              <a:t>使用户的外模式保持不变，用户的应用程序通过视图仍然能够查找数据。</a:t>
            </a:r>
          </a:p>
          <a:p>
            <a:pPr>
              <a:lnSpc>
                <a:spcPct val="120000"/>
              </a:lnSpc>
            </a:pPr>
            <a:endParaRPr lang="zh-CN" altLang="en-US"/>
          </a:p>
        </p:txBody>
      </p:sp>
      <p:sp>
        <p:nvSpPr>
          <p:cNvPr id="4" name="灯片编号占位符 3">
            <a:extLst>
              <a:ext uri="{FF2B5EF4-FFF2-40B4-BE49-F238E27FC236}">
                <a16:creationId xmlns:a16="http://schemas.microsoft.com/office/drawing/2014/main" id="{BC4A4763-BDE1-4674-92DB-CF9F21B55E40}"/>
              </a:ext>
            </a:extLst>
          </p:cNvPr>
          <p:cNvSpPr>
            <a:spLocks noGrp="1"/>
          </p:cNvSpPr>
          <p:nvPr>
            <p:ph type="sldNum" sz="quarter" idx="12"/>
          </p:nvPr>
        </p:nvSpPr>
        <p:spPr/>
        <p:txBody>
          <a:bodyPr/>
          <a:lstStyle/>
          <a:p>
            <a:fld id="{E63F6D5D-9733-4D44-9C56-AEFEDD5A4BA7}" type="slidenum">
              <a:rPr lang="en-US" smtClean="0"/>
              <a:pPr/>
              <a:t>53</a:t>
            </a:fld>
            <a:endParaRPr lang="en-US" dirty="0"/>
          </a:p>
        </p:txBody>
      </p:sp>
      <p:sp>
        <p:nvSpPr>
          <p:cNvPr id="5" name="矩形 4">
            <a:extLst>
              <a:ext uri="{FF2B5EF4-FFF2-40B4-BE49-F238E27FC236}">
                <a16:creationId xmlns:a16="http://schemas.microsoft.com/office/drawing/2014/main" id="{3E9C95C0-E532-41B2-8FAB-2E98B2405C81}"/>
              </a:ext>
            </a:extLst>
          </p:cNvPr>
          <p:cNvSpPr/>
          <p:nvPr/>
        </p:nvSpPr>
        <p:spPr>
          <a:xfrm>
            <a:off x="2209800" y="3843789"/>
            <a:ext cx="8001000" cy="1631216"/>
          </a:xfrm>
          <a:prstGeom prst="rect">
            <a:avLst/>
          </a:prstGeom>
          <a:solidFill>
            <a:schemeClr val="bg1">
              <a:lumMod val="95000"/>
            </a:schemeClr>
          </a:solidFill>
        </p:spPr>
        <p:txBody>
          <a:bodyPr wrap="square">
            <a:spAutoFit/>
          </a:bodyPr>
          <a:lstStyle/>
          <a:p>
            <a:pPr marL="0" lvl="1">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VIEW Student</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Sno,Sname,Ssex,Sage</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Sdept</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marL="0" lvl="1">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AS  </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SX</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SX.Sname</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SY.Ssex</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SX.Sage</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SY.Sdept</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SX</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SY</a:t>
            </a:r>
          </a:p>
          <a:p>
            <a:pPr marL="0" lvl="1">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SX</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SY.Sno</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72828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9380A-B1C7-4801-BA28-6722B7F1629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A0D14C-C646-4045-A037-66E570D21880}"/>
              </a:ext>
            </a:extLst>
          </p:cNvPr>
          <p:cNvSpPr>
            <a:spLocks noGrp="1"/>
          </p:cNvSpPr>
          <p:nvPr>
            <p:ph idx="1"/>
          </p:nvPr>
        </p:nvSpPr>
        <p:spPr/>
        <p:txBody>
          <a:bodyPr/>
          <a:lstStyle/>
          <a:p>
            <a:pPr>
              <a:lnSpc>
                <a:spcPct val="110000"/>
              </a:lnSpc>
            </a:pPr>
            <a:r>
              <a:rPr lang="zh-CN" altLang="en-US"/>
              <a:t>适当的利用视图可以</a:t>
            </a:r>
            <a:r>
              <a:rPr lang="zh-CN" altLang="en-US">
                <a:solidFill>
                  <a:srgbClr val="FF0000"/>
                </a:solidFill>
              </a:rPr>
              <a:t>更清晰的表达查询。</a:t>
            </a:r>
          </a:p>
          <a:p>
            <a:pPr lvl="1">
              <a:lnSpc>
                <a:spcPct val="110000"/>
              </a:lnSpc>
            </a:pPr>
            <a:r>
              <a:rPr lang="zh-CN" altLang="en-US"/>
              <a:t>经常需要执行这样的查询“对每个同学找出他获得最高成绩的课程号”。可以先定义一个视图，求出每个同学获得的最高成绩 。</a:t>
            </a:r>
            <a:endParaRPr lang="en-US" altLang="zh-CN"/>
          </a:p>
          <a:p>
            <a:endParaRPr lang="zh-CN" altLang="en-US"/>
          </a:p>
        </p:txBody>
      </p:sp>
      <p:sp>
        <p:nvSpPr>
          <p:cNvPr id="4" name="灯片编号占位符 3">
            <a:extLst>
              <a:ext uri="{FF2B5EF4-FFF2-40B4-BE49-F238E27FC236}">
                <a16:creationId xmlns:a16="http://schemas.microsoft.com/office/drawing/2014/main" id="{80993340-9DAD-4264-AD6E-5655CB187ADD}"/>
              </a:ext>
            </a:extLst>
          </p:cNvPr>
          <p:cNvSpPr>
            <a:spLocks noGrp="1"/>
          </p:cNvSpPr>
          <p:nvPr>
            <p:ph type="sldNum" sz="quarter" idx="12"/>
          </p:nvPr>
        </p:nvSpPr>
        <p:spPr/>
        <p:txBody>
          <a:bodyPr/>
          <a:lstStyle/>
          <a:p>
            <a:fld id="{E63F6D5D-9733-4D44-9C56-AEFEDD5A4BA7}" type="slidenum">
              <a:rPr lang="en-US" smtClean="0"/>
              <a:pPr/>
              <a:t>54</a:t>
            </a:fld>
            <a:endParaRPr lang="en-US" dirty="0"/>
          </a:p>
        </p:txBody>
      </p:sp>
      <p:sp>
        <p:nvSpPr>
          <p:cNvPr id="5" name="矩形 4">
            <a:extLst>
              <a:ext uri="{FF2B5EF4-FFF2-40B4-BE49-F238E27FC236}">
                <a16:creationId xmlns:a16="http://schemas.microsoft.com/office/drawing/2014/main" id="{09B84A55-F365-4309-A1B7-E388E9F2A689}"/>
              </a:ext>
            </a:extLst>
          </p:cNvPr>
          <p:cNvSpPr/>
          <p:nvPr/>
        </p:nvSpPr>
        <p:spPr>
          <a:xfrm>
            <a:off x="2895600" y="2686756"/>
            <a:ext cx="4953000" cy="1631216"/>
          </a:xfrm>
          <a:prstGeom prst="rect">
            <a:avLst/>
          </a:prstGeom>
          <a:solidFill>
            <a:schemeClr val="bg1">
              <a:lumMod val="95000"/>
            </a:schemeClr>
          </a:solidFill>
        </p:spPr>
        <p:txBody>
          <a:bodyPr wrap="square">
            <a:spAutoFit/>
          </a:bodyPr>
          <a:lstStyle/>
          <a:p>
            <a:pPr>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VIEW VMGRADE</a:t>
            </a:r>
          </a:p>
          <a:p>
            <a:pPr>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AS</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MAX</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Mgrade</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SC</a:t>
            </a:r>
          </a:p>
          <a:p>
            <a:pPr>
              <a:buFont typeface="Wingdings" pitchFamily="2" charset="2"/>
              <a:buNone/>
            </a:pP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GROUP </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BY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6" name="矩形 5">
            <a:extLst>
              <a:ext uri="{FF2B5EF4-FFF2-40B4-BE49-F238E27FC236}">
                <a16:creationId xmlns:a16="http://schemas.microsoft.com/office/drawing/2014/main" id="{2CD4A86A-8684-44C1-87CF-7D93BECB2ED8}"/>
              </a:ext>
            </a:extLst>
          </p:cNvPr>
          <p:cNvSpPr/>
          <p:nvPr/>
        </p:nvSpPr>
        <p:spPr>
          <a:xfrm>
            <a:off x="2895600" y="4953358"/>
            <a:ext cx="4953000" cy="1438855"/>
          </a:xfrm>
          <a:prstGeom prst="rect">
            <a:avLst/>
          </a:prstGeom>
          <a:solidFill>
            <a:schemeClr val="bg1">
              <a:lumMod val="95000"/>
            </a:schemeClr>
          </a:solidFill>
        </p:spPr>
        <p:txBody>
          <a:bodyPr wrap="square">
            <a:spAutoFit/>
          </a:bodyPr>
          <a:lstStyle/>
          <a:p>
            <a:pPr>
              <a:lnSpc>
                <a:spcPct val="110000"/>
              </a:lnSpc>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SC.Sno</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Cno</a:t>
            </a:r>
            <a:endPar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lnSpc>
                <a:spcPct val="110000"/>
              </a:lnSpc>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SC</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VMGRADE </a:t>
            </a:r>
          </a:p>
          <a:p>
            <a:pPr>
              <a:lnSpc>
                <a:spcPct val="110000"/>
              </a:lnSpc>
              <a:buFont typeface="Wingdings" pitchFamily="2" charset="2"/>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SC.Sno</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VMGRADE.Sno</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AND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SC.Grade</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=VMGRADE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Mgrade</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p>
        </p:txBody>
      </p:sp>
      <p:sp>
        <p:nvSpPr>
          <p:cNvPr id="7" name="下箭头 6">
            <a:extLst>
              <a:ext uri="{FF2B5EF4-FFF2-40B4-BE49-F238E27FC236}">
                <a16:creationId xmlns:a16="http://schemas.microsoft.com/office/drawing/2014/main" id="{0E204558-AD2C-4A1E-A16E-6C72C5F81C37}"/>
              </a:ext>
            </a:extLst>
          </p:cNvPr>
          <p:cNvSpPr/>
          <p:nvPr/>
        </p:nvSpPr>
        <p:spPr>
          <a:xfrm>
            <a:off x="4843648" y="4444972"/>
            <a:ext cx="1056904" cy="455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775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up)">
                                      <p:cBhvr>
                                        <p:cTn id="11" dur="500"/>
                                        <p:tgtEl>
                                          <p:spTgt spid="5">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up)">
                                      <p:cBhvr>
                                        <p:cTn id="19" dur="500"/>
                                        <p:tgtEl>
                                          <p:spTgt spid="5">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up)">
                                      <p:cBhvr>
                                        <p:cTn id="23" dur="500"/>
                                        <p:tgtEl>
                                          <p:spTgt spid="5">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up)">
                                      <p:cBhvr>
                                        <p:cTn id="32" dur="500"/>
                                        <p:tgtEl>
                                          <p:spTgt spid="6">
                                            <p:txEl>
                                              <p:pRg st="0" end="0"/>
                                            </p:txEl>
                                          </p:spTgt>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up)">
                                      <p:cBhvr>
                                        <p:cTn id="36" dur="500"/>
                                        <p:tgtEl>
                                          <p:spTgt spid="6">
                                            <p:txEl>
                                              <p:pRg st="1" end="1"/>
                                            </p:txEl>
                                          </p:spTgt>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up)">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B0E8D-1767-4204-839B-1A35C296BEA6}"/>
              </a:ext>
            </a:extLst>
          </p:cNvPr>
          <p:cNvSpPr>
            <a:spLocks noGrp="1"/>
          </p:cNvSpPr>
          <p:nvPr>
            <p:ph type="title"/>
          </p:nvPr>
        </p:nvSpPr>
        <p:spPr/>
        <p:txBody>
          <a:bodyPr/>
          <a:lstStyle/>
          <a:p>
            <a:r>
              <a:rPr lang="zh-CN" altLang="en-US"/>
              <a:t>本章小结</a:t>
            </a:r>
          </a:p>
        </p:txBody>
      </p:sp>
      <p:sp>
        <p:nvSpPr>
          <p:cNvPr id="3" name="内容占位符 2">
            <a:extLst>
              <a:ext uri="{FF2B5EF4-FFF2-40B4-BE49-F238E27FC236}">
                <a16:creationId xmlns:a16="http://schemas.microsoft.com/office/drawing/2014/main" id="{EECCA6DA-EE0B-4FC1-977B-7D68FE4011A6}"/>
              </a:ext>
            </a:extLst>
          </p:cNvPr>
          <p:cNvSpPr>
            <a:spLocks noGrp="1"/>
          </p:cNvSpPr>
          <p:nvPr>
            <p:ph idx="1"/>
          </p:nvPr>
        </p:nvSpPr>
        <p:spPr/>
        <p:txBody>
          <a:bodyPr/>
          <a:lstStyle/>
          <a:p>
            <a:pPr>
              <a:lnSpc>
                <a:spcPct val="120000"/>
              </a:lnSpc>
            </a:pPr>
            <a:r>
              <a:rPr lang="en-US" altLang="zh-CN" sz="2800"/>
              <a:t>SQL</a:t>
            </a:r>
            <a:r>
              <a:rPr lang="zh-CN" altLang="en-US" sz="2800"/>
              <a:t>可以分为</a:t>
            </a:r>
            <a:r>
              <a:rPr lang="zh-CN" altLang="en-US" sz="2800">
                <a:solidFill>
                  <a:srgbClr val="FF0000"/>
                </a:solidFill>
              </a:rPr>
              <a:t>数据定义</a:t>
            </a:r>
            <a:r>
              <a:rPr lang="zh-CN" altLang="en-US" sz="2800"/>
              <a:t>、</a:t>
            </a:r>
            <a:r>
              <a:rPr lang="zh-CN" altLang="en-US" sz="2800">
                <a:solidFill>
                  <a:srgbClr val="FF0000"/>
                </a:solidFill>
              </a:rPr>
              <a:t>数据查询</a:t>
            </a:r>
            <a:r>
              <a:rPr lang="zh-CN" altLang="en-US" sz="2800"/>
              <a:t>、</a:t>
            </a:r>
            <a:r>
              <a:rPr lang="zh-CN" altLang="en-US" sz="2800">
                <a:solidFill>
                  <a:srgbClr val="FF0000"/>
                </a:solidFill>
              </a:rPr>
              <a:t>数据更新</a:t>
            </a:r>
            <a:r>
              <a:rPr lang="zh-CN" altLang="en-US" sz="2800"/>
              <a:t>、</a:t>
            </a:r>
            <a:r>
              <a:rPr lang="zh-CN" altLang="en-US" sz="2800">
                <a:solidFill>
                  <a:srgbClr val="FF0000"/>
                </a:solidFill>
              </a:rPr>
              <a:t>数据控制</a:t>
            </a:r>
            <a:r>
              <a:rPr lang="zh-CN" altLang="en-US" sz="2800"/>
              <a:t>四大部分。</a:t>
            </a:r>
            <a:endParaRPr lang="en-US" altLang="zh-CN" sz="2800"/>
          </a:p>
          <a:p>
            <a:pPr>
              <a:lnSpc>
                <a:spcPct val="120000"/>
              </a:lnSpc>
            </a:pPr>
            <a:endParaRPr lang="en-US" altLang="zh-CN" sz="1000"/>
          </a:p>
          <a:p>
            <a:pPr>
              <a:lnSpc>
                <a:spcPct val="120000"/>
              </a:lnSpc>
            </a:pPr>
            <a:r>
              <a:rPr lang="en-US" altLang="zh-CN" sz="2800"/>
              <a:t>SQL</a:t>
            </a:r>
            <a:r>
              <a:rPr lang="zh-CN" altLang="en-US" sz="2800"/>
              <a:t>是关系数据库语言的工业标准。大部分数据库管理系统产品都能支持</a:t>
            </a:r>
            <a:r>
              <a:rPr lang="en-US" altLang="zh-CN" sz="2800"/>
              <a:t>SQL 92,</a:t>
            </a:r>
            <a:r>
              <a:rPr lang="zh-CN" altLang="en-US" sz="2800"/>
              <a:t>但是许多数据库系统只支持</a:t>
            </a:r>
            <a:r>
              <a:rPr lang="en-US" altLang="zh-CN" sz="2800"/>
              <a:t>SQL 99</a:t>
            </a:r>
            <a:r>
              <a:rPr lang="zh-CN" altLang="en-US" sz="2800"/>
              <a:t>、</a:t>
            </a:r>
            <a:r>
              <a:rPr lang="en-US" altLang="zh-CN" sz="2800"/>
              <a:t>SQL2008</a:t>
            </a:r>
            <a:r>
              <a:rPr lang="zh-CN" altLang="en-US" sz="2800"/>
              <a:t>和</a:t>
            </a:r>
            <a:r>
              <a:rPr lang="en-US" altLang="zh-CN" sz="2800"/>
              <a:t>SQL2011</a:t>
            </a:r>
            <a:r>
              <a:rPr lang="zh-CN" altLang="en-US" sz="2800"/>
              <a:t>的部分特征，至今尚没有一个数据库系统能够完全支持</a:t>
            </a:r>
            <a:r>
              <a:rPr lang="en-US" altLang="zh-CN" sz="2800"/>
              <a:t>SQL99</a:t>
            </a:r>
            <a:r>
              <a:rPr lang="zh-CN" altLang="en-US" sz="2800"/>
              <a:t>以上的标准。</a:t>
            </a:r>
            <a:endParaRPr lang="en-US" altLang="zh-CN" sz="2800"/>
          </a:p>
          <a:p>
            <a:pPr>
              <a:lnSpc>
                <a:spcPct val="120000"/>
              </a:lnSpc>
            </a:pPr>
            <a:endParaRPr lang="zh-CN" altLang="en-US"/>
          </a:p>
        </p:txBody>
      </p:sp>
      <p:sp>
        <p:nvSpPr>
          <p:cNvPr id="4" name="灯片编号占位符 3">
            <a:extLst>
              <a:ext uri="{FF2B5EF4-FFF2-40B4-BE49-F238E27FC236}">
                <a16:creationId xmlns:a16="http://schemas.microsoft.com/office/drawing/2014/main" id="{E98F1E0C-0F5F-4F81-9A0F-830D89B1090B}"/>
              </a:ext>
            </a:extLst>
          </p:cNvPr>
          <p:cNvSpPr>
            <a:spLocks noGrp="1"/>
          </p:cNvSpPr>
          <p:nvPr>
            <p:ph type="sldNum" sz="quarter" idx="12"/>
          </p:nvPr>
        </p:nvSpPr>
        <p:spPr/>
        <p:txBody>
          <a:bodyPr/>
          <a:lstStyle/>
          <a:p>
            <a:fld id="{E63F6D5D-9733-4D44-9C56-AEFEDD5A4BA7}" type="slidenum">
              <a:rPr lang="en-US" smtClean="0"/>
              <a:pPr/>
              <a:t>55</a:t>
            </a:fld>
            <a:endParaRPr lang="en-US" dirty="0"/>
          </a:p>
        </p:txBody>
      </p:sp>
    </p:spTree>
    <p:extLst>
      <p:ext uri="{BB962C8B-B14F-4D97-AF65-F5344CB8AC3E}">
        <p14:creationId xmlns:p14="http://schemas.microsoft.com/office/powerpoint/2010/main" val="396982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2AF6D-9901-450C-85EF-8BA43208303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977CCAE-9134-488A-B5ED-D7EF0BC91408}"/>
              </a:ext>
            </a:extLst>
          </p:cNvPr>
          <p:cNvSpPr>
            <a:spLocks noGrp="1"/>
          </p:cNvSpPr>
          <p:nvPr>
            <p:ph idx="1"/>
          </p:nvPr>
        </p:nvSpPr>
        <p:spPr/>
        <p:txBody>
          <a:bodyPr/>
          <a:lstStyle/>
          <a:p>
            <a:r>
              <a:rPr lang="zh-CN" altLang="en-US">
                <a:solidFill>
                  <a:srgbClr val="FF0000"/>
                </a:solidFill>
              </a:rPr>
              <a:t>插入子查询结果：</a:t>
            </a:r>
            <a:endParaRPr lang="en-US" altLang="zh-CN">
              <a:solidFill>
                <a:srgbClr val="FF0000"/>
              </a:solidFill>
            </a:endParaRPr>
          </a:p>
          <a:p>
            <a:pPr marL="630238" lvl="1" indent="0">
              <a:buNone/>
            </a:pPr>
            <a:endParaRPr lang="en-US" altLang="zh-CN" sz="600"/>
          </a:p>
          <a:p>
            <a:pPr marL="630238" lvl="1" indent="0">
              <a:buNone/>
            </a:pPr>
            <a:r>
              <a:rPr lang="en-US" altLang="zh-CN">
                <a:solidFill>
                  <a:srgbClr val="0000FF"/>
                </a:solidFill>
              </a:rPr>
              <a:t>         INSERT INTO &lt;</a:t>
            </a:r>
            <a:r>
              <a:rPr lang="zh-CN" altLang="en-US">
                <a:solidFill>
                  <a:srgbClr val="0000FF"/>
                </a:solidFill>
              </a:rPr>
              <a:t>表名</a:t>
            </a:r>
            <a:r>
              <a:rPr lang="en-US" altLang="zh-CN">
                <a:solidFill>
                  <a:srgbClr val="0000FF"/>
                </a:solidFill>
              </a:rPr>
              <a:t>&gt; [(&lt;</a:t>
            </a:r>
            <a:r>
              <a:rPr lang="zh-CN" altLang="en-US">
                <a:solidFill>
                  <a:srgbClr val="0000FF"/>
                </a:solidFill>
              </a:rPr>
              <a:t>属性列</a:t>
            </a:r>
            <a:r>
              <a:rPr lang="en-US" altLang="zh-CN">
                <a:solidFill>
                  <a:srgbClr val="0000FF"/>
                </a:solidFill>
              </a:rPr>
              <a:t>1&gt;[,&lt;</a:t>
            </a:r>
            <a:r>
              <a:rPr lang="zh-CN" altLang="en-US">
                <a:solidFill>
                  <a:srgbClr val="0000FF"/>
                </a:solidFill>
              </a:rPr>
              <a:t>属性列</a:t>
            </a:r>
            <a:r>
              <a:rPr lang="en-US" altLang="zh-CN">
                <a:solidFill>
                  <a:srgbClr val="0000FF"/>
                </a:solidFill>
              </a:rPr>
              <a:t>2&gt;…)]  </a:t>
            </a:r>
            <a:r>
              <a:rPr lang="zh-CN" altLang="en-US">
                <a:solidFill>
                  <a:srgbClr val="FF0000"/>
                </a:solidFill>
              </a:rPr>
              <a:t>查询</a:t>
            </a:r>
            <a:r>
              <a:rPr lang="en-US" altLang="zh-CN"/>
              <a:t>;</a:t>
            </a:r>
          </a:p>
          <a:p>
            <a:pPr lvl="1"/>
            <a:endParaRPr lang="en-US" altLang="zh-CN" sz="600"/>
          </a:p>
          <a:p>
            <a:pPr lvl="1"/>
            <a:r>
              <a:rPr lang="zh-CN" altLang="en-US"/>
              <a:t>查询中的</a:t>
            </a:r>
            <a:r>
              <a:rPr lang="en-US" altLang="zh-CN">
                <a:solidFill>
                  <a:srgbClr val="FF0000"/>
                </a:solidFill>
              </a:rPr>
              <a:t>SELECT</a:t>
            </a:r>
            <a:r>
              <a:rPr lang="zh-CN" altLang="en-US">
                <a:solidFill>
                  <a:srgbClr val="FF0000"/>
                </a:solidFill>
              </a:rPr>
              <a:t>子句的目标列</a:t>
            </a:r>
            <a:r>
              <a:rPr lang="zh-CN" altLang="en-US"/>
              <a:t>必须与</a:t>
            </a:r>
            <a:r>
              <a:rPr lang="en-US" altLang="zh-CN"/>
              <a:t>INTO</a:t>
            </a:r>
            <a:r>
              <a:rPr lang="zh-CN" altLang="en-US"/>
              <a:t>子句后面的属性列</a:t>
            </a:r>
            <a:r>
              <a:rPr lang="zh-CN" altLang="en-US">
                <a:solidFill>
                  <a:srgbClr val="FF0000"/>
                </a:solidFill>
              </a:rPr>
              <a:t>匹配</a:t>
            </a:r>
            <a:endParaRPr lang="en-US" altLang="zh-CN">
              <a:solidFill>
                <a:srgbClr val="FF0000"/>
              </a:solidFill>
            </a:endParaRPr>
          </a:p>
          <a:p>
            <a:pPr lvl="2"/>
            <a:r>
              <a:rPr lang="zh-CN" altLang="en-US"/>
              <a:t>值的个数、值的类型</a:t>
            </a:r>
            <a:endParaRPr lang="en-US" altLang="zh-CN"/>
          </a:p>
          <a:p>
            <a:pPr lvl="2"/>
            <a:endParaRPr lang="en-US" altLang="zh-CN" sz="700"/>
          </a:p>
          <a:p>
            <a:pPr marL="0" indent="0">
              <a:buNone/>
            </a:pPr>
            <a:r>
              <a:rPr lang="en-US" altLang="zh-CN" sz="2400">
                <a:solidFill>
                  <a:srgbClr val="C00000"/>
                </a:solidFill>
              </a:rPr>
              <a:t>[</a:t>
            </a:r>
            <a:r>
              <a:rPr lang="zh-CN" altLang="en-US" sz="2400">
                <a:solidFill>
                  <a:srgbClr val="C00000"/>
                </a:solidFill>
              </a:rPr>
              <a:t>例</a:t>
            </a:r>
            <a:r>
              <a:rPr lang="en-US" altLang="zh-CN" sz="2400">
                <a:solidFill>
                  <a:srgbClr val="C00000"/>
                </a:solidFill>
              </a:rPr>
              <a:t>3.72] </a:t>
            </a:r>
            <a:r>
              <a:rPr lang="zh-CN" altLang="en-US" sz="2400"/>
              <a:t>对每一个系，求学生的平均年龄，并把结果存入数据库。</a:t>
            </a:r>
          </a:p>
          <a:p>
            <a:endParaRPr lang="zh-CN" altLang="en-US"/>
          </a:p>
        </p:txBody>
      </p:sp>
      <p:sp>
        <p:nvSpPr>
          <p:cNvPr id="4" name="灯片编号占位符 3">
            <a:extLst>
              <a:ext uri="{FF2B5EF4-FFF2-40B4-BE49-F238E27FC236}">
                <a16:creationId xmlns:a16="http://schemas.microsoft.com/office/drawing/2014/main" id="{4F5582FE-A949-4BFB-B986-72E9D99F49F5}"/>
              </a:ext>
            </a:extLst>
          </p:cNvPr>
          <p:cNvSpPr>
            <a:spLocks noGrp="1"/>
          </p:cNvSpPr>
          <p:nvPr>
            <p:ph type="sldNum" sz="quarter" idx="12"/>
          </p:nvPr>
        </p:nvSpPr>
        <p:spPr/>
        <p:txBody>
          <a:bodyPr/>
          <a:lstStyle/>
          <a:p>
            <a:fld id="{E63F6D5D-9733-4D44-9C56-AEFEDD5A4BA7}" type="slidenum">
              <a:rPr lang="en-US" smtClean="0"/>
              <a:pPr/>
              <a:t>5</a:t>
            </a:fld>
            <a:endParaRPr lang="en-US" dirty="0"/>
          </a:p>
        </p:txBody>
      </p:sp>
      <p:sp>
        <p:nvSpPr>
          <p:cNvPr id="5" name="矩形 4">
            <a:extLst>
              <a:ext uri="{FF2B5EF4-FFF2-40B4-BE49-F238E27FC236}">
                <a16:creationId xmlns:a16="http://schemas.microsoft.com/office/drawing/2014/main" id="{1065FC42-D8AD-4AC0-879E-33885135CACF}"/>
              </a:ext>
            </a:extLst>
          </p:cNvPr>
          <p:cNvSpPr/>
          <p:nvPr/>
        </p:nvSpPr>
        <p:spPr>
          <a:xfrm>
            <a:off x="1447800" y="4067651"/>
            <a:ext cx="5105401" cy="1723549"/>
          </a:xfrm>
          <a:prstGeom prst="rect">
            <a:avLst/>
          </a:prstGeom>
          <a:solidFill>
            <a:schemeClr val="bg2">
              <a:lumMod val="90000"/>
            </a:schemeClr>
          </a:solidFill>
        </p:spPr>
        <p:txBody>
          <a:bodyPr wrap="square">
            <a:spAutoFit/>
          </a:bodyPr>
          <a:lstStyle/>
          <a:p>
            <a:pPr marL="357188" lvl="1" indent="-265113">
              <a:lnSpc>
                <a:spcPct val="100000"/>
              </a:lnSpc>
              <a:buNone/>
            </a:pPr>
            <a:r>
              <a:rPr lang="zh-CN" altLang="en-US">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第一步：建表</a:t>
            </a:r>
            <a:endParaRPr lang="en-US" altLang="zh-CN">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marL="357188" lvl="1" indent="-265113">
              <a:lnSpc>
                <a:spcPct val="100000"/>
              </a:lnSpc>
              <a:buNone/>
            </a:pPr>
            <a:endParaRPr lang="en-US" altLang="zh-CN" sz="1600">
              <a:solidFill>
                <a:srgbClr val="0000CC"/>
              </a:solidFill>
              <a:latin typeface="微软雅黑" panose="020B0503020204020204" pitchFamily="34" charset="-122"/>
              <a:ea typeface="微软雅黑" panose="020B0503020204020204" pitchFamily="34" charset="-122"/>
              <a:cs typeface="Courier New" panose="02070309020205020404" pitchFamily="49" charset="0"/>
            </a:endParaRPr>
          </a:p>
          <a:p>
            <a:pPr marL="0" lvl="1">
              <a:spcBef>
                <a:spcPct val="0"/>
              </a:spcBef>
            </a:pPr>
            <a:r>
              <a:rPr lang="en-US" altLang="zh-CN" b="1">
                <a:solidFill>
                  <a:srgbClr val="0000CC"/>
                </a:solidFill>
                <a:latin typeface="Courier New" panose="02070309020205020404" pitchFamily="49" charset="0"/>
                <a:cs typeface="Courier New" panose="02070309020205020404" pitchFamily="49" charset="0"/>
              </a:rPr>
              <a:t>CREATE TABLE Dept_age</a:t>
            </a:r>
          </a:p>
          <a:p>
            <a:pPr marL="0" lvl="1">
              <a:spcBef>
                <a:spcPct val="0"/>
              </a:spcBef>
            </a:pPr>
            <a:r>
              <a:rPr lang="en-US" altLang="zh-CN" b="1">
                <a:solidFill>
                  <a:srgbClr val="0000CC"/>
                </a:solidFill>
                <a:latin typeface="Courier New" panose="02070309020205020404" pitchFamily="49" charset="0"/>
                <a:cs typeface="Courier New" panose="02070309020205020404" pitchFamily="49" charset="0"/>
              </a:rPr>
              <a:t>  (Sdept  CHAR(15),  --</a:t>
            </a:r>
            <a:r>
              <a:rPr lang="zh-CN" altLang="en-US" b="1">
                <a:solidFill>
                  <a:srgbClr val="0000CC"/>
                </a:solidFill>
                <a:latin typeface="Courier New" panose="02070309020205020404" pitchFamily="49" charset="0"/>
                <a:cs typeface="Courier New" panose="02070309020205020404" pitchFamily="49" charset="0"/>
              </a:rPr>
              <a:t>系名</a:t>
            </a:r>
            <a:endParaRPr lang="en-US" altLang="zh-CN" b="1">
              <a:solidFill>
                <a:srgbClr val="0000CC"/>
              </a:solidFill>
              <a:latin typeface="Courier New" panose="02070309020205020404" pitchFamily="49" charset="0"/>
              <a:cs typeface="Courier New" panose="02070309020205020404" pitchFamily="49" charset="0"/>
            </a:endParaRPr>
          </a:p>
          <a:p>
            <a:pPr marL="0" lvl="1">
              <a:spcBef>
                <a:spcPct val="0"/>
              </a:spcBef>
            </a:pPr>
            <a:r>
              <a:rPr lang="en-US" altLang="zh-CN" b="1">
                <a:solidFill>
                  <a:srgbClr val="0000CC"/>
                </a:solidFill>
                <a:latin typeface="Courier New" panose="02070309020205020404" pitchFamily="49" charset="0"/>
                <a:cs typeface="Courier New" panose="02070309020205020404" pitchFamily="49" charset="0"/>
              </a:rPr>
              <a:t>   Avg_age SMALLINT /*</a:t>
            </a:r>
            <a:r>
              <a:rPr lang="zh-CN" altLang="en-US" b="1">
                <a:solidFill>
                  <a:srgbClr val="0000CC"/>
                </a:solidFill>
                <a:latin typeface="Courier New" panose="02070309020205020404" pitchFamily="49" charset="0"/>
                <a:cs typeface="Courier New" panose="02070309020205020404" pitchFamily="49" charset="0"/>
              </a:rPr>
              <a:t>学生平均年龄 *</a:t>
            </a:r>
            <a:r>
              <a:rPr lang="en-US" altLang="zh-CN" b="1">
                <a:solidFill>
                  <a:srgbClr val="0000CC"/>
                </a:solidFill>
                <a:latin typeface="Courier New" panose="02070309020205020404" pitchFamily="49" charset="0"/>
                <a:cs typeface="Courier New" panose="02070309020205020404" pitchFamily="49" charset="0"/>
              </a:rPr>
              <a:t>/</a:t>
            </a:r>
          </a:p>
          <a:p>
            <a:pPr marL="0" lvl="1">
              <a:spcBef>
                <a:spcPct val="0"/>
              </a:spcBef>
            </a:pPr>
            <a:r>
              <a:rPr lang="en-US" altLang="zh-CN" b="1">
                <a:solidFill>
                  <a:srgbClr val="0000CC"/>
                </a:solidFill>
                <a:latin typeface="Courier New" panose="02070309020205020404" pitchFamily="49" charset="0"/>
                <a:cs typeface="Courier New" panose="02070309020205020404" pitchFamily="49" charset="0"/>
              </a:rPr>
              <a:t>   ); </a:t>
            </a:r>
          </a:p>
        </p:txBody>
      </p:sp>
      <p:sp>
        <p:nvSpPr>
          <p:cNvPr id="6" name="矩形 5">
            <a:extLst>
              <a:ext uri="{FF2B5EF4-FFF2-40B4-BE49-F238E27FC236}">
                <a16:creationId xmlns:a16="http://schemas.microsoft.com/office/drawing/2014/main" id="{B8CAAE16-5285-45ED-AA71-ECE0AA16EAA6}"/>
              </a:ext>
            </a:extLst>
          </p:cNvPr>
          <p:cNvSpPr/>
          <p:nvPr/>
        </p:nvSpPr>
        <p:spPr>
          <a:xfrm>
            <a:off x="6629400" y="4062828"/>
            <a:ext cx="4416498" cy="1938992"/>
          </a:xfrm>
          <a:prstGeom prst="rect">
            <a:avLst/>
          </a:prstGeom>
          <a:solidFill>
            <a:schemeClr val="bg2">
              <a:lumMod val="90000"/>
            </a:schemeClr>
          </a:solidFill>
        </p:spPr>
        <p:txBody>
          <a:bodyPr wrap="square">
            <a:spAutoFit/>
          </a:bodyPr>
          <a:lstStyle/>
          <a:p>
            <a:pPr>
              <a:lnSpc>
                <a:spcPct val="100000"/>
              </a:lnSpc>
              <a:spcBef>
                <a:spcPct val="0"/>
              </a:spcBef>
              <a:buNone/>
            </a:pPr>
            <a:r>
              <a:rPr lang="zh-CN" altLang="en-US">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第二步：插入数据</a:t>
            </a:r>
            <a:endParaRPr lang="en-US" altLang="zh-CN">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spcBef>
                <a:spcPct val="0"/>
              </a:spcBef>
              <a:buNone/>
            </a:pPr>
            <a:endParaRPr lang="en-US" altLang="zh-CN" sz="1050" b="1">
              <a:solidFill>
                <a:srgbClr val="0000CC"/>
              </a:solidFill>
              <a:latin typeface="Courier New" panose="02070309020205020404" pitchFamily="49" charset="0"/>
              <a:cs typeface="Courier New" panose="02070309020205020404" pitchFamily="49" charset="0"/>
            </a:endParaRPr>
          </a:p>
          <a:p>
            <a:pPr>
              <a:lnSpc>
                <a:spcPct val="100000"/>
              </a:lnSpc>
              <a:spcBef>
                <a:spcPct val="0"/>
              </a:spcBef>
              <a:buNone/>
            </a:pPr>
            <a:r>
              <a:rPr lang="en-US" altLang="zh-CN" b="1">
                <a:solidFill>
                  <a:srgbClr val="0000CC"/>
                </a:solidFill>
                <a:latin typeface="Courier New" panose="02070309020205020404" pitchFamily="49" charset="0"/>
                <a:cs typeface="Courier New" panose="02070309020205020404" pitchFamily="49" charset="0"/>
              </a:rPr>
              <a:t>INSERT</a:t>
            </a:r>
          </a:p>
          <a:p>
            <a:pPr>
              <a:lnSpc>
                <a:spcPct val="100000"/>
              </a:lnSpc>
              <a:spcBef>
                <a:spcPct val="0"/>
              </a:spcBef>
              <a:buNone/>
            </a:pPr>
            <a:r>
              <a:rPr lang="en-US" altLang="zh-CN" b="1">
                <a:solidFill>
                  <a:srgbClr val="0000CC"/>
                </a:solidFill>
                <a:latin typeface="Courier New" panose="02070309020205020404" pitchFamily="49" charset="0"/>
                <a:cs typeface="Courier New" panose="02070309020205020404" pitchFamily="49" charset="0"/>
              </a:rPr>
              <a:t>INTO Dept_age</a:t>
            </a:r>
            <a:r>
              <a:rPr lang="zh-CN" altLang="en-US" b="1">
                <a:solidFill>
                  <a:srgbClr val="0000CC"/>
                </a:solidFill>
                <a:latin typeface="Courier New" panose="02070309020205020404" pitchFamily="49" charset="0"/>
                <a:cs typeface="Courier New" panose="02070309020205020404" pitchFamily="49" charset="0"/>
              </a:rPr>
              <a:t>(</a:t>
            </a:r>
            <a:r>
              <a:rPr lang="en-US" altLang="zh-CN" b="1">
                <a:solidFill>
                  <a:srgbClr val="0000CC"/>
                </a:solidFill>
                <a:latin typeface="Courier New" panose="02070309020205020404" pitchFamily="49" charset="0"/>
                <a:cs typeface="Courier New" panose="02070309020205020404" pitchFamily="49" charset="0"/>
              </a:rPr>
              <a:t>Sdept</a:t>
            </a:r>
            <a:r>
              <a:rPr lang="zh-CN" altLang="en-US" b="1">
                <a:solidFill>
                  <a:srgbClr val="0000CC"/>
                </a:solidFill>
                <a:latin typeface="Courier New" panose="02070309020205020404" pitchFamily="49" charset="0"/>
                <a:cs typeface="Courier New" panose="02070309020205020404" pitchFamily="49" charset="0"/>
              </a:rPr>
              <a:t>, </a:t>
            </a:r>
            <a:r>
              <a:rPr lang="en-US" altLang="zh-CN" b="1">
                <a:solidFill>
                  <a:srgbClr val="0000CC"/>
                </a:solidFill>
                <a:latin typeface="Courier New" panose="02070309020205020404" pitchFamily="49" charset="0"/>
                <a:cs typeface="Courier New" panose="02070309020205020404" pitchFamily="49" charset="0"/>
              </a:rPr>
              <a:t>Avg_age</a:t>
            </a:r>
            <a:r>
              <a:rPr lang="zh-CN" altLang="en-US" b="1">
                <a:solidFill>
                  <a:srgbClr val="0000CC"/>
                </a:solidFill>
                <a:latin typeface="Courier New" panose="02070309020205020404" pitchFamily="49" charset="0"/>
                <a:cs typeface="Courier New" panose="02070309020205020404" pitchFamily="49" charset="0"/>
              </a:rPr>
              <a:t>)</a:t>
            </a:r>
          </a:p>
          <a:p>
            <a:pPr>
              <a:lnSpc>
                <a:spcPct val="100000"/>
              </a:lnSpc>
              <a:spcBef>
                <a:spcPct val="0"/>
              </a:spcBef>
              <a:buNone/>
            </a:pPr>
            <a:r>
              <a:rPr lang="en-US" altLang="zh-CN" b="1">
                <a:solidFill>
                  <a:srgbClr val="0000CC"/>
                </a:solidFill>
                <a:latin typeface="Courier New" panose="02070309020205020404" pitchFamily="49" charset="0"/>
                <a:cs typeface="Courier New" panose="02070309020205020404" pitchFamily="49" charset="0"/>
              </a:rPr>
              <a:t>     </a:t>
            </a:r>
            <a:r>
              <a:rPr lang="en-US" altLang="zh-CN" b="1">
                <a:solidFill>
                  <a:srgbClr val="FF0000"/>
                </a:solidFill>
                <a:latin typeface="Courier New" panose="02070309020205020404" pitchFamily="49" charset="0"/>
                <a:cs typeface="Courier New" panose="02070309020205020404" pitchFamily="49" charset="0"/>
              </a:rPr>
              <a:t>SELECT   Sdept</a:t>
            </a:r>
            <a:r>
              <a:rPr lang="zh-CN" altLang="en-US" b="1">
                <a:solidFill>
                  <a:srgbClr val="FF0000"/>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AVG</a:t>
            </a:r>
            <a:r>
              <a:rPr lang="zh-CN" altLang="en-US" b="1">
                <a:solidFill>
                  <a:srgbClr val="FF0000"/>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Sage</a:t>
            </a:r>
            <a:r>
              <a:rPr lang="zh-CN" altLang="en-US" b="1">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None/>
            </a:pPr>
            <a:r>
              <a:rPr lang="en-US" altLang="zh-CN" b="1">
                <a:solidFill>
                  <a:srgbClr val="FF0000"/>
                </a:solidFill>
                <a:latin typeface="Courier New" panose="02070309020205020404" pitchFamily="49" charset="0"/>
                <a:cs typeface="Courier New" panose="02070309020205020404" pitchFamily="49" charset="0"/>
              </a:rPr>
              <a:t>     FROM     Student</a:t>
            </a:r>
          </a:p>
          <a:p>
            <a:pPr>
              <a:lnSpc>
                <a:spcPct val="100000"/>
              </a:lnSpc>
              <a:spcBef>
                <a:spcPct val="0"/>
              </a:spcBef>
              <a:buNone/>
            </a:pPr>
            <a:r>
              <a:rPr lang="en-US" altLang="zh-CN" b="1">
                <a:solidFill>
                  <a:srgbClr val="FF0000"/>
                </a:solidFill>
                <a:latin typeface="Courier New" panose="02070309020205020404" pitchFamily="49" charset="0"/>
                <a:cs typeface="Courier New" panose="02070309020205020404" pitchFamily="49" charset="0"/>
              </a:rPr>
              <a:t>     GROUP BY Sdept</a:t>
            </a:r>
            <a:r>
              <a:rPr lang="zh-CN" altLang="en-US" b="1">
                <a:solidFill>
                  <a:srgbClr val="0000CC"/>
                </a:solidFill>
                <a:latin typeface="Courier New" panose="02070309020205020404" pitchFamily="49" charset="0"/>
                <a:cs typeface="Courier New" panose="02070309020205020404" pitchFamily="49" charset="0"/>
              </a:rPr>
              <a:t>;</a:t>
            </a:r>
            <a:endParaRPr lang="zh-CN" altLang="en-US"/>
          </a:p>
        </p:txBody>
      </p:sp>
    </p:spTree>
    <p:extLst>
      <p:ext uri="{BB962C8B-B14F-4D97-AF65-F5344CB8AC3E}">
        <p14:creationId xmlns:p14="http://schemas.microsoft.com/office/powerpoint/2010/main" val="397676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1C3BF-BE94-460B-9B8B-6C996A263C4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667A0BF-114D-41CC-8AD9-6C20568A1D7F}"/>
              </a:ext>
            </a:extLst>
          </p:cNvPr>
          <p:cNvSpPr>
            <a:spLocks noGrp="1"/>
          </p:cNvSpPr>
          <p:nvPr>
            <p:ph idx="1"/>
          </p:nvPr>
        </p:nvSpPr>
        <p:spPr/>
        <p:txBody>
          <a:bodyPr/>
          <a:lstStyle/>
          <a:p>
            <a:pPr>
              <a:lnSpc>
                <a:spcPct val="120000"/>
              </a:lnSpc>
            </a:pPr>
            <a:r>
              <a:rPr lang="zh-CN" altLang="en-US"/>
              <a:t>关系数据库管理系统在执行插入语句时会检查所插元组是否破坏表上已定义的完整性规则。</a:t>
            </a:r>
          </a:p>
          <a:p>
            <a:pPr lvl="1">
              <a:lnSpc>
                <a:spcPct val="120000"/>
              </a:lnSpc>
            </a:pPr>
            <a:r>
              <a:rPr lang="zh-CN" altLang="en-US">
                <a:solidFill>
                  <a:srgbClr val="FF0000"/>
                </a:solidFill>
              </a:rPr>
              <a:t>实体完整性</a:t>
            </a:r>
          </a:p>
          <a:p>
            <a:pPr lvl="1">
              <a:lnSpc>
                <a:spcPct val="120000"/>
              </a:lnSpc>
            </a:pPr>
            <a:r>
              <a:rPr lang="zh-CN" altLang="en-US">
                <a:solidFill>
                  <a:srgbClr val="FF0000"/>
                </a:solidFill>
              </a:rPr>
              <a:t>参照完整性</a:t>
            </a:r>
          </a:p>
          <a:p>
            <a:pPr lvl="1">
              <a:lnSpc>
                <a:spcPct val="120000"/>
              </a:lnSpc>
            </a:pPr>
            <a:r>
              <a:rPr lang="zh-CN" altLang="en-US">
                <a:solidFill>
                  <a:srgbClr val="FF0000"/>
                </a:solidFill>
              </a:rPr>
              <a:t>用户定义的完整性</a:t>
            </a:r>
          </a:p>
          <a:p>
            <a:pPr lvl="2">
              <a:lnSpc>
                <a:spcPct val="120000"/>
              </a:lnSpc>
            </a:pPr>
            <a:r>
              <a:rPr lang="en-US" altLang="zh-CN">
                <a:solidFill>
                  <a:srgbClr val="0000CC"/>
                </a:solidFill>
              </a:rPr>
              <a:t>NOT NULL</a:t>
            </a:r>
            <a:r>
              <a:rPr lang="zh-CN" altLang="en-US">
                <a:solidFill>
                  <a:srgbClr val="0000CC"/>
                </a:solidFill>
              </a:rPr>
              <a:t>约束</a:t>
            </a:r>
          </a:p>
          <a:p>
            <a:pPr lvl="2">
              <a:lnSpc>
                <a:spcPct val="120000"/>
              </a:lnSpc>
            </a:pPr>
            <a:r>
              <a:rPr lang="en-US" altLang="zh-CN">
                <a:solidFill>
                  <a:srgbClr val="0000CC"/>
                </a:solidFill>
              </a:rPr>
              <a:t>UNIQUE</a:t>
            </a:r>
            <a:r>
              <a:rPr lang="zh-CN" altLang="en-US">
                <a:solidFill>
                  <a:srgbClr val="0000CC"/>
                </a:solidFill>
              </a:rPr>
              <a:t>约束</a:t>
            </a:r>
          </a:p>
          <a:p>
            <a:pPr lvl="2">
              <a:lnSpc>
                <a:spcPct val="120000"/>
              </a:lnSpc>
            </a:pPr>
            <a:r>
              <a:rPr lang="zh-CN" altLang="en-US">
                <a:solidFill>
                  <a:srgbClr val="0000CC"/>
                </a:solidFill>
              </a:rPr>
              <a:t>值域约束</a:t>
            </a:r>
          </a:p>
        </p:txBody>
      </p:sp>
      <p:sp>
        <p:nvSpPr>
          <p:cNvPr id="4" name="灯片编号占位符 3">
            <a:extLst>
              <a:ext uri="{FF2B5EF4-FFF2-40B4-BE49-F238E27FC236}">
                <a16:creationId xmlns:a16="http://schemas.microsoft.com/office/drawing/2014/main" id="{33DCDABA-DBBB-49C7-9533-33A5F3392189}"/>
              </a:ext>
            </a:extLst>
          </p:cNvPr>
          <p:cNvSpPr>
            <a:spLocks noGrp="1"/>
          </p:cNvSpPr>
          <p:nvPr>
            <p:ph type="sldNum" sz="quarter" idx="12"/>
          </p:nvPr>
        </p:nvSpPr>
        <p:spPr/>
        <p:txBody>
          <a:bodyPr/>
          <a:lstStyle/>
          <a:p>
            <a:fld id="{E63F6D5D-9733-4D44-9C56-AEFEDD5A4BA7}" type="slidenum">
              <a:rPr lang="en-US" smtClean="0"/>
              <a:pPr/>
              <a:t>6</a:t>
            </a:fld>
            <a:endParaRPr lang="en-US" dirty="0"/>
          </a:p>
        </p:txBody>
      </p:sp>
    </p:spTree>
    <p:extLst>
      <p:ext uri="{BB962C8B-B14F-4D97-AF65-F5344CB8AC3E}">
        <p14:creationId xmlns:p14="http://schemas.microsoft.com/office/powerpoint/2010/main" val="1057280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F83F9-EA85-4B35-9C62-57C494AD4012}"/>
              </a:ext>
            </a:extLst>
          </p:cNvPr>
          <p:cNvSpPr>
            <a:spLocks noGrp="1"/>
          </p:cNvSpPr>
          <p:nvPr>
            <p:ph type="title"/>
          </p:nvPr>
        </p:nvSpPr>
        <p:spPr/>
        <p:txBody>
          <a:bodyPr/>
          <a:lstStyle/>
          <a:p>
            <a:r>
              <a:rPr lang="en-US" altLang="zh-CN"/>
              <a:t>openGauss</a:t>
            </a:r>
            <a:r>
              <a:rPr lang="zh-CN" altLang="en-US" dirty="0"/>
              <a:t>的</a:t>
            </a:r>
            <a:r>
              <a:rPr lang="en-US" altLang="zh-CN" dirty="0"/>
              <a:t>INSERT</a:t>
            </a:r>
            <a:r>
              <a:rPr lang="zh-CN" altLang="en-US" dirty="0"/>
              <a:t>命令插入多行</a:t>
            </a:r>
          </a:p>
        </p:txBody>
      </p:sp>
      <p:sp>
        <p:nvSpPr>
          <p:cNvPr id="4" name="灯片编号占位符 3">
            <a:extLst>
              <a:ext uri="{FF2B5EF4-FFF2-40B4-BE49-F238E27FC236}">
                <a16:creationId xmlns:a16="http://schemas.microsoft.com/office/drawing/2014/main" id="{B5B8AA84-44F5-4BE9-8ACE-57C6BD62862A}"/>
              </a:ext>
            </a:extLst>
          </p:cNvPr>
          <p:cNvSpPr>
            <a:spLocks noGrp="1"/>
          </p:cNvSpPr>
          <p:nvPr>
            <p:ph type="sldNum" sz="quarter" idx="12"/>
          </p:nvPr>
        </p:nvSpPr>
        <p:spPr/>
        <p:txBody>
          <a:bodyPr/>
          <a:lstStyle/>
          <a:p>
            <a:fld id="{E63F6D5D-9733-4D44-9C56-AEFEDD5A4BA7}" type="slidenum">
              <a:rPr lang="en-US" smtClean="0"/>
              <a:pPr/>
              <a:t>7</a:t>
            </a:fld>
            <a:endParaRPr lang="en-US" dirty="0"/>
          </a:p>
        </p:txBody>
      </p:sp>
      <p:sp>
        <p:nvSpPr>
          <p:cNvPr id="5" name="矩形 4">
            <a:extLst>
              <a:ext uri="{FF2B5EF4-FFF2-40B4-BE49-F238E27FC236}">
                <a16:creationId xmlns:a16="http://schemas.microsoft.com/office/drawing/2014/main" id="{088D28F4-7793-4561-A55C-1772653C7799}"/>
              </a:ext>
            </a:extLst>
          </p:cNvPr>
          <p:cNvSpPr/>
          <p:nvPr/>
        </p:nvSpPr>
        <p:spPr>
          <a:xfrm>
            <a:off x="685800" y="1119980"/>
            <a:ext cx="4876800" cy="3046988"/>
          </a:xfrm>
          <a:prstGeom prst="rect">
            <a:avLst/>
          </a:prstGeom>
          <a:solidFill>
            <a:schemeClr val="bg1">
              <a:lumMod val="95000"/>
            </a:schemeClr>
          </a:solidFill>
        </p:spPr>
        <p:txBody>
          <a:bodyPr wrap="square">
            <a:spAutoFit/>
          </a:bodyPr>
          <a:lstStyle/>
          <a:p>
            <a:r>
              <a:rPr lang="en-US" altLang="zh-CN" sz="2400" b="1" dirty="0">
                <a:solidFill>
                  <a:srgbClr val="0000CC"/>
                </a:solidFill>
                <a:latin typeface="Courier New" panose="02070309020205020404" pitchFamily="49" charset="0"/>
                <a:cs typeface="Courier New" panose="02070309020205020404" pitchFamily="49" charset="0"/>
              </a:rPr>
              <a:t>openGauss=# </a:t>
            </a:r>
            <a:r>
              <a:rPr lang="en-US" altLang="zh-CN" sz="2400" b="1">
                <a:solidFill>
                  <a:srgbClr val="C00000"/>
                </a:solidFill>
                <a:latin typeface="Courier New" panose="02070309020205020404" pitchFamily="49" charset="0"/>
                <a:ea typeface="等线" panose="02010600030101010101" pitchFamily="2" charset="-122"/>
                <a:cs typeface="Courier New" panose="02070309020205020404" pitchFamily="49" charset="0"/>
              </a:rPr>
              <a:t>CREATE TABLE </a:t>
            </a:r>
            <a:r>
              <a:rPr lang="en-US" altLang="zh-CN" sz="2400" b="1" dirty="0">
                <a:solidFill>
                  <a:srgbClr val="0000CC"/>
                </a:solidFill>
                <a:latin typeface="Courier New" panose="02070309020205020404" pitchFamily="49" charset="0"/>
                <a:cs typeface="Courier New" panose="02070309020205020404" pitchFamily="49" charset="0"/>
              </a:rPr>
              <a:t>customer_t1</a:t>
            </a:r>
            <a:br>
              <a:rPr lang="en-US" altLang="zh-CN" sz="2400" b="1" dirty="0">
                <a:solidFill>
                  <a:srgbClr val="0000CC"/>
                </a:solidFill>
                <a:latin typeface="Courier New" panose="02070309020205020404" pitchFamily="49" charset="0"/>
                <a:cs typeface="Courier New" panose="02070309020205020404" pitchFamily="49" charset="0"/>
              </a:rPr>
            </a:br>
            <a:r>
              <a:rPr lang="en-US" altLang="zh-CN" sz="2400" b="1" dirty="0">
                <a:solidFill>
                  <a:srgbClr val="0000CC"/>
                </a:solidFill>
                <a:latin typeface="Courier New" panose="02070309020205020404" pitchFamily="49" charset="0"/>
                <a:cs typeface="Courier New" panose="02070309020205020404" pitchFamily="49" charset="0"/>
              </a:rPr>
              <a:t>(</a:t>
            </a:r>
            <a:br>
              <a:rPr lang="en-US" altLang="zh-CN" sz="2400" b="1" dirty="0">
                <a:solidFill>
                  <a:srgbClr val="0000CC"/>
                </a:solidFill>
                <a:latin typeface="Courier New" panose="02070309020205020404" pitchFamily="49" charset="0"/>
                <a:cs typeface="Courier New" panose="02070309020205020404" pitchFamily="49" charset="0"/>
              </a:rPr>
            </a:br>
            <a:r>
              <a:rPr lang="en-US" altLang="zh-CN" sz="2400" b="1" dirty="0">
                <a:solidFill>
                  <a:srgbClr val="0000CC"/>
                </a:solidFill>
                <a:latin typeface="Courier New" panose="02070309020205020404" pitchFamily="49" charset="0"/>
                <a:cs typeface="Courier New" panose="02070309020205020404" pitchFamily="49" charset="0"/>
              </a:rPr>
              <a:t>c_customer_sk integer,</a:t>
            </a:r>
            <a:br>
              <a:rPr lang="en-US" altLang="zh-CN" sz="2400" b="1" dirty="0">
                <a:solidFill>
                  <a:srgbClr val="0000CC"/>
                </a:solidFill>
                <a:latin typeface="Courier New" panose="02070309020205020404" pitchFamily="49" charset="0"/>
                <a:cs typeface="Courier New" panose="02070309020205020404" pitchFamily="49" charset="0"/>
              </a:rPr>
            </a:br>
            <a:r>
              <a:rPr lang="en-US" altLang="zh-CN" sz="2400" b="1" dirty="0">
                <a:solidFill>
                  <a:srgbClr val="0000CC"/>
                </a:solidFill>
                <a:latin typeface="Courier New" panose="02070309020205020404" pitchFamily="49" charset="0"/>
                <a:cs typeface="Courier New" panose="02070309020205020404" pitchFamily="49" charset="0"/>
              </a:rPr>
              <a:t>c_customer_id char(5),</a:t>
            </a:r>
            <a:br>
              <a:rPr lang="en-US" altLang="zh-CN" sz="2400" b="1" dirty="0">
                <a:solidFill>
                  <a:srgbClr val="0000CC"/>
                </a:solidFill>
                <a:latin typeface="Courier New" panose="02070309020205020404" pitchFamily="49" charset="0"/>
                <a:cs typeface="Courier New" panose="02070309020205020404" pitchFamily="49" charset="0"/>
              </a:rPr>
            </a:br>
            <a:r>
              <a:rPr lang="en-US" altLang="zh-CN" sz="2400" b="1" dirty="0">
                <a:solidFill>
                  <a:srgbClr val="0000CC"/>
                </a:solidFill>
                <a:latin typeface="Courier New" panose="02070309020205020404" pitchFamily="49" charset="0"/>
                <a:cs typeface="Courier New" panose="02070309020205020404" pitchFamily="49" charset="0"/>
              </a:rPr>
              <a:t>c_first_name char(6),</a:t>
            </a:r>
            <a:br>
              <a:rPr lang="en-US" altLang="zh-CN" sz="2400" b="1" dirty="0">
                <a:solidFill>
                  <a:srgbClr val="0000CC"/>
                </a:solidFill>
                <a:latin typeface="Courier New" panose="02070309020205020404" pitchFamily="49" charset="0"/>
                <a:cs typeface="Courier New" panose="02070309020205020404" pitchFamily="49" charset="0"/>
              </a:rPr>
            </a:br>
            <a:r>
              <a:rPr lang="en-US" altLang="zh-CN" sz="2400" b="1" dirty="0">
                <a:solidFill>
                  <a:srgbClr val="0000CC"/>
                </a:solidFill>
                <a:latin typeface="Courier New" panose="02070309020205020404" pitchFamily="49" charset="0"/>
                <a:cs typeface="Courier New" panose="02070309020205020404" pitchFamily="49" charset="0"/>
              </a:rPr>
              <a:t>c_last_name char(</a:t>
            </a:r>
            <a:r>
              <a:rPr lang="en-US" altLang="zh-CN" sz="2400" b="1">
                <a:solidFill>
                  <a:srgbClr val="0000CC"/>
                </a:solidFill>
                <a:latin typeface="Courier New" panose="02070309020205020404" pitchFamily="49" charset="0"/>
                <a:cs typeface="Courier New" panose="02070309020205020404" pitchFamily="49" charset="0"/>
              </a:rPr>
              <a:t>8)</a:t>
            </a:r>
            <a:br>
              <a:rPr lang="en-US" altLang="zh-CN" sz="2400" b="1">
                <a:solidFill>
                  <a:srgbClr val="0000CC"/>
                </a:solidFill>
                <a:latin typeface="Courier New" panose="02070309020205020404" pitchFamily="49" charset="0"/>
                <a:cs typeface="Courier New" panose="02070309020205020404" pitchFamily="49" charset="0"/>
              </a:rPr>
            </a:br>
            <a:r>
              <a:rPr lang="en-US" altLang="zh-CN" sz="2400" b="1">
                <a:solidFill>
                  <a:srgbClr val="0000CC"/>
                </a:solidFill>
                <a:latin typeface="Courier New" panose="02070309020205020404" pitchFamily="49" charset="0"/>
                <a:cs typeface="Courier New" panose="02070309020205020404" pitchFamily="49" charset="0"/>
              </a:rPr>
              <a:t>); </a:t>
            </a:r>
            <a:endParaRPr lang="zh-CN" altLang="en-US" sz="2400" b="1" dirty="0">
              <a:solidFill>
                <a:srgbClr val="0000CC"/>
              </a:solidFill>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C17C535C-4616-463F-91C4-60EDB0A08F34}"/>
              </a:ext>
            </a:extLst>
          </p:cNvPr>
          <p:cNvSpPr/>
          <p:nvPr/>
        </p:nvSpPr>
        <p:spPr>
          <a:xfrm>
            <a:off x="76200" y="4410808"/>
            <a:ext cx="12039600" cy="707886"/>
          </a:xfrm>
          <a:prstGeom prst="rect">
            <a:avLst/>
          </a:prstGeom>
          <a:solidFill>
            <a:schemeClr val="bg2">
              <a:lumMod val="90000"/>
            </a:schemeClr>
          </a:solidFill>
        </p:spPr>
        <p:txBody>
          <a:bodyPr wrap="square">
            <a:spAutoFit/>
          </a:bodyPr>
          <a:lstStyle/>
          <a:p>
            <a:r>
              <a:rPr lang="en-US" altLang="zh-CN" sz="2000" b="1" dirty="0">
                <a:solidFill>
                  <a:srgbClr val="000000"/>
                </a:solidFill>
                <a:latin typeface="Courier New" panose="02070309020205020404" pitchFamily="49" charset="0"/>
                <a:cs typeface="Courier New" panose="02070309020205020404" pitchFamily="49" charset="0"/>
              </a:rPr>
              <a:t>openGauss=# </a:t>
            </a:r>
            <a:r>
              <a:rPr lang="en-US" altLang="zh-CN" sz="2000" b="1" dirty="0">
                <a:solidFill>
                  <a:srgbClr val="C00000"/>
                </a:solidFill>
                <a:latin typeface="Courier New" panose="02070309020205020404" pitchFamily="49" charset="0"/>
                <a:cs typeface="Courier New" panose="02070309020205020404" pitchFamily="49" charset="0"/>
              </a:rPr>
              <a:t>INSERT INTO </a:t>
            </a:r>
            <a:r>
              <a:rPr lang="en-US" altLang="zh-CN" sz="2000" b="1" dirty="0">
                <a:solidFill>
                  <a:srgbClr val="0000CC"/>
                </a:solidFill>
                <a:latin typeface="Courier New" panose="02070309020205020404" pitchFamily="49" charset="0"/>
                <a:cs typeface="Courier New" panose="02070309020205020404" pitchFamily="49" charset="0"/>
              </a:rPr>
              <a:t>customer</a:t>
            </a:r>
            <a:r>
              <a:rPr lang="en-US" altLang="zh-CN" sz="2000" b="1">
                <a:solidFill>
                  <a:srgbClr val="0000CC"/>
                </a:solidFill>
                <a:latin typeface="Courier New" panose="02070309020205020404" pitchFamily="49" charset="0"/>
                <a:cs typeface="Courier New" panose="02070309020205020404" pitchFamily="49" charset="0"/>
              </a:rPr>
              <a:t>_t1</a:t>
            </a:r>
            <a:r>
              <a:rPr lang="en-US" altLang="zh-CN" sz="2000" b="1">
                <a:solidFill>
                  <a:srgbClr val="000000"/>
                </a:solidFill>
                <a:latin typeface="Courier New" panose="02070309020205020404" pitchFamily="49" charset="0"/>
                <a:cs typeface="Courier New" panose="02070309020205020404" pitchFamily="49" charset="0"/>
              </a:rPr>
              <a:t>(</a:t>
            </a:r>
            <a:r>
              <a:rPr lang="en-US" altLang="zh-CN" sz="2000" b="1" dirty="0">
                <a:solidFill>
                  <a:srgbClr val="000000"/>
                </a:solidFill>
                <a:latin typeface="Courier New" panose="02070309020205020404" pitchFamily="49" charset="0"/>
                <a:cs typeface="Courier New" panose="02070309020205020404" pitchFamily="49" charset="0"/>
              </a:rPr>
              <a:t>c_customer_sk, c_customer_</a:t>
            </a:r>
            <a:r>
              <a:rPr lang="en-US" altLang="zh-CN" sz="2000" b="1">
                <a:solidFill>
                  <a:srgbClr val="000000"/>
                </a:solidFill>
                <a:latin typeface="Courier New" panose="02070309020205020404" pitchFamily="49" charset="0"/>
                <a:cs typeface="Courier New" panose="02070309020205020404" pitchFamily="49" charset="0"/>
              </a:rPr>
              <a:t>id,c</a:t>
            </a:r>
            <a:r>
              <a:rPr lang="en-US" altLang="zh-CN" sz="2000" b="1" dirty="0">
                <a:solidFill>
                  <a:srgbClr val="000000"/>
                </a:solidFill>
                <a:latin typeface="Courier New" panose="02070309020205020404" pitchFamily="49" charset="0"/>
                <a:cs typeface="Courier New" panose="02070309020205020404" pitchFamily="49" charset="0"/>
              </a:rPr>
              <a:t>_first_name</a:t>
            </a:r>
            <a:r>
              <a:rPr lang="en-US" altLang="zh-CN" sz="2000" b="1">
                <a:solidFill>
                  <a:srgbClr val="000000"/>
                </a:solidFill>
                <a:latin typeface="Courier New" panose="02070309020205020404" pitchFamily="49" charset="0"/>
                <a:cs typeface="Courier New" panose="02070309020205020404" pitchFamily="49" charset="0"/>
              </a:rPr>
              <a:t>) </a:t>
            </a:r>
            <a:r>
              <a:rPr lang="en-US" altLang="zh-CN" sz="2000" b="1">
                <a:solidFill>
                  <a:srgbClr val="C00000"/>
                </a:solidFill>
                <a:latin typeface="Courier New" panose="02070309020205020404" pitchFamily="49" charset="0"/>
                <a:cs typeface="Courier New" panose="02070309020205020404" pitchFamily="49" charset="0"/>
              </a:rPr>
              <a:t>VALUES </a:t>
            </a:r>
            <a:r>
              <a:rPr lang="en-US" altLang="zh-CN" sz="2000" b="1">
                <a:solidFill>
                  <a:srgbClr val="0000CC"/>
                </a:solidFill>
                <a:latin typeface="Courier New" panose="02070309020205020404" pitchFamily="49" charset="0"/>
                <a:cs typeface="Courier New" panose="02070309020205020404" pitchFamily="49" charset="0"/>
              </a:rPr>
              <a:t>(6885,'maps','Joes’), (</a:t>
            </a:r>
            <a:r>
              <a:rPr lang="en-US" altLang="zh-CN" sz="2000" b="1" dirty="0">
                <a:solidFill>
                  <a:srgbClr val="0000CC"/>
                </a:solidFill>
                <a:latin typeface="Courier New" panose="02070309020205020404" pitchFamily="49" charset="0"/>
                <a:cs typeface="Courier New" panose="02070309020205020404" pitchFamily="49" charset="0"/>
              </a:rPr>
              <a:t>4321, </a:t>
            </a:r>
            <a:r>
              <a:rPr lang="en-US" altLang="zh-CN" sz="2000" b="1">
                <a:solidFill>
                  <a:srgbClr val="0000CC"/>
                </a:solidFill>
                <a:latin typeface="Courier New" panose="02070309020205020404" pitchFamily="49" charset="0"/>
                <a:cs typeface="Courier New" panose="02070309020205020404" pitchFamily="49" charset="0"/>
              </a:rPr>
              <a:t>'</a:t>
            </a:r>
            <a:r>
              <a:rPr lang="en-US" altLang="zh-CN" sz="2000" b="1" err="1">
                <a:solidFill>
                  <a:srgbClr val="0000CC"/>
                </a:solidFill>
                <a:latin typeface="Courier New" panose="02070309020205020404" pitchFamily="49" charset="0"/>
                <a:cs typeface="Courier New" panose="02070309020205020404" pitchFamily="49" charset="0"/>
              </a:rPr>
              <a:t>tpcds</a:t>
            </a:r>
            <a:r>
              <a:rPr lang="en-US" altLang="zh-CN" sz="2000" b="1">
                <a:solidFill>
                  <a:srgbClr val="0000CC"/>
                </a:solidFill>
                <a:latin typeface="Courier New" panose="02070309020205020404" pitchFamily="49" charset="0"/>
                <a:cs typeface="Courier New" panose="02070309020205020404" pitchFamily="49" charset="0"/>
              </a:rPr>
              <a:t>','Lily’),(9527,'world','James'); </a:t>
            </a:r>
            <a:endParaRPr lang="zh-CN" altLang="en-US" sz="2000" b="1" dirty="0">
              <a:solidFill>
                <a:srgbClr val="C00000"/>
              </a:solidFill>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C5D859BB-4C06-4D3A-B9BF-32EC8D6E52F9}"/>
              </a:ext>
            </a:extLst>
          </p:cNvPr>
          <p:cNvSpPr/>
          <p:nvPr/>
        </p:nvSpPr>
        <p:spPr>
          <a:xfrm>
            <a:off x="5638800" y="1483018"/>
            <a:ext cx="5733286" cy="1945982"/>
          </a:xfrm>
          <a:prstGeom prst="rect">
            <a:avLst/>
          </a:prstGeom>
        </p:spPr>
        <p:txBody>
          <a:bodyPr wrap="square">
            <a:spAutoFit/>
          </a:bodyPr>
          <a:lstStyle/>
          <a:p>
            <a:pPr marL="263525" indent="-263525">
              <a:buFont typeface="Arial" panose="020B0604020202020204" pitchFamily="34" charset="0"/>
              <a:buChar char="•"/>
            </a:pPr>
            <a:r>
              <a:rPr lang="zh-CN" altLang="en-US" sz="2400" dirty="0">
                <a:solidFill>
                  <a:srgbClr val="000000"/>
                </a:solidFill>
                <a:latin typeface="微软雅黑" panose="020B0503020204020204" pitchFamily="34" charset="-122"/>
                <a:ea typeface="微软雅黑" panose="020B0503020204020204" pitchFamily="34" charset="-122"/>
              </a:rPr>
              <a:t>如果需要向表中插入多条数据，除了可以多次执行插入一行数据命令，也可以执行</a:t>
            </a:r>
            <a:r>
              <a:rPr lang="zh-CN" altLang="en-US" sz="2400" dirty="0">
                <a:solidFill>
                  <a:srgbClr val="FF0000"/>
                </a:solidFill>
                <a:latin typeface="微软雅黑" panose="020B0503020204020204" pitchFamily="34" charset="-122"/>
                <a:ea typeface="微软雅黑" panose="020B0503020204020204" pitchFamily="34" charset="-122"/>
              </a:rPr>
              <a:t>一次插入多条数据</a:t>
            </a:r>
            <a:r>
              <a:rPr lang="zh-CN" altLang="en-US" sz="2400" dirty="0">
                <a:solidFill>
                  <a:srgbClr val="000000"/>
                </a:solidFill>
                <a:latin typeface="微软雅黑" panose="020B0503020204020204" pitchFamily="34" charset="-122"/>
                <a:ea typeface="微软雅黑" panose="020B0503020204020204" pitchFamily="34" charset="-122"/>
              </a:rPr>
              <a:t>实现</a:t>
            </a:r>
            <a:endParaRPr lang="en-US" altLang="zh-CN" sz="2400" dirty="0">
              <a:solidFill>
                <a:srgbClr val="000000"/>
              </a:solidFill>
              <a:latin typeface="微软雅黑" panose="020B0503020204020204" pitchFamily="34" charset="-122"/>
              <a:ea typeface="微软雅黑" panose="020B0503020204020204" pitchFamily="34" charset="-122"/>
            </a:endParaRPr>
          </a:p>
          <a:p>
            <a:pPr marL="263525" indent="-263525">
              <a:lnSpc>
                <a:spcPct val="130000"/>
              </a:lnSpc>
            </a:pPr>
            <a:endParaRPr lang="en-US" altLang="zh-CN" sz="1200" dirty="0">
              <a:solidFill>
                <a:srgbClr val="000000"/>
              </a:solidFill>
              <a:latin typeface="微软雅黑" panose="020B0503020204020204" pitchFamily="34" charset="-122"/>
              <a:ea typeface="微软雅黑" panose="020B0503020204020204" pitchFamily="34" charset="-122"/>
            </a:endParaRPr>
          </a:p>
          <a:p>
            <a:pPr marL="263525" indent="-263525">
              <a:lnSpc>
                <a:spcPct val="130000"/>
              </a:lnSpc>
              <a:buFont typeface="Arial" panose="020B0604020202020204" pitchFamily="34" charset="0"/>
              <a:buChar char="•"/>
            </a:pPr>
            <a:r>
              <a:rPr lang="zh-CN" altLang="en-US" sz="2400" dirty="0">
                <a:solidFill>
                  <a:srgbClr val="000000"/>
                </a:solidFill>
                <a:latin typeface="微软雅黑" panose="020B0503020204020204" pitchFamily="34" charset="-122"/>
                <a:ea typeface="微软雅黑" panose="020B0503020204020204" pitchFamily="34" charset="-122"/>
              </a:rPr>
              <a:t>使用此命令可以</a:t>
            </a:r>
            <a:r>
              <a:rPr lang="zh-CN" altLang="en-US" sz="2400">
                <a:solidFill>
                  <a:srgbClr val="000000"/>
                </a:solidFill>
                <a:latin typeface="微软雅黑" panose="020B0503020204020204" pitchFamily="34" charset="-122"/>
                <a:ea typeface="微软雅黑" panose="020B0503020204020204" pitchFamily="34" charset="-122"/>
              </a:rPr>
              <a:t>提升效率</a:t>
            </a:r>
            <a:r>
              <a:rPr lang="en-US" altLang="zh-CN" sz="2400">
                <a:solidFill>
                  <a:srgbClr val="000000"/>
                </a:solidFill>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建议</a:t>
            </a:r>
            <a:r>
              <a:rPr lang="en-US" altLang="zh-CN" sz="2400">
                <a:solidFill>
                  <a:srgbClr val="000000"/>
                </a:solidFill>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874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数据更新</a:t>
            </a:r>
            <a:endParaRPr lang="zh-CN" altLang="en-US" dirty="0"/>
          </a:p>
        </p:txBody>
      </p:sp>
      <p:sp>
        <p:nvSpPr>
          <p:cNvPr id="3" name="内容占位符 2"/>
          <p:cNvSpPr>
            <a:spLocks noGrp="1"/>
          </p:cNvSpPr>
          <p:nvPr>
            <p:ph idx="1"/>
          </p:nvPr>
        </p:nvSpPr>
        <p:spPr/>
        <p:txBody>
          <a:bodyPr/>
          <a:lstStyle/>
          <a:p>
            <a:pPr>
              <a:lnSpc>
                <a:spcPct val="100000"/>
              </a:lnSpc>
            </a:pPr>
            <a:r>
              <a:rPr lang="zh-CN" altLang="en-US" b="1">
                <a:solidFill>
                  <a:schemeClr val="bg2">
                    <a:lumMod val="90000"/>
                  </a:schemeClr>
                </a:solidFill>
              </a:rPr>
              <a:t>插入数据</a:t>
            </a:r>
            <a:endParaRPr lang="en-US" altLang="zh-CN" b="1">
              <a:solidFill>
                <a:schemeClr val="bg2">
                  <a:lumMod val="90000"/>
                </a:schemeClr>
              </a:solidFill>
            </a:endParaRPr>
          </a:p>
          <a:p>
            <a:pPr>
              <a:lnSpc>
                <a:spcPct val="100000"/>
              </a:lnSpc>
            </a:pPr>
            <a:r>
              <a:rPr lang="zh-CN" altLang="en-US" b="1">
                <a:solidFill>
                  <a:srgbClr val="FF0000"/>
                </a:solidFill>
              </a:rPr>
              <a:t>修改数据</a:t>
            </a:r>
            <a:endParaRPr lang="en-US" altLang="zh-CN" b="1" dirty="0">
              <a:solidFill>
                <a:srgbClr val="FF0000"/>
              </a:solidFill>
            </a:endParaRPr>
          </a:p>
          <a:p>
            <a:pPr>
              <a:lnSpc>
                <a:spcPct val="100000"/>
              </a:lnSpc>
            </a:pPr>
            <a:r>
              <a:rPr lang="zh-CN" altLang="en-US" b="1">
                <a:solidFill>
                  <a:schemeClr val="bg2">
                    <a:lumMod val="90000"/>
                  </a:schemeClr>
                </a:solidFill>
              </a:rPr>
              <a:t>删除数据</a:t>
            </a:r>
            <a:endParaRPr lang="zh-CN" altLang="en-US" b="1" dirty="0">
              <a:solidFill>
                <a:schemeClr val="bg2">
                  <a:lumMod val="90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spTree>
    <p:extLst>
      <p:ext uri="{BB962C8B-B14F-4D97-AF65-F5344CB8AC3E}">
        <p14:creationId xmlns:p14="http://schemas.microsoft.com/office/powerpoint/2010/main" val="11821448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43063</TotalTime>
  <Words>4239</Words>
  <Application>Microsoft Office PowerPoint</Application>
  <PresentationFormat>宽屏</PresentationFormat>
  <Paragraphs>684</Paragraphs>
  <Slides>56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56</vt:i4>
      </vt:variant>
    </vt:vector>
  </HeadingPairs>
  <TitlesOfParts>
    <vt:vector size="69" baseType="lpstr">
      <vt:lpstr>等线</vt:lpstr>
      <vt:lpstr>等线 Light</vt:lpstr>
      <vt:lpstr>宋体</vt:lpstr>
      <vt:lpstr>微软雅黑</vt:lpstr>
      <vt:lpstr>Arial</vt:lpstr>
      <vt:lpstr>Calibri</vt:lpstr>
      <vt:lpstr>Courier New</vt:lpstr>
      <vt:lpstr>Symbol</vt:lpstr>
      <vt:lpstr>Times New Roman</vt:lpstr>
      <vt:lpstr>Verdana</vt:lpstr>
      <vt:lpstr>Wingdings</vt:lpstr>
      <vt:lpstr>Wingdings 2</vt:lpstr>
      <vt:lpstr>chtp8_07</vt:lpstr>
      <vt:lpstr>PowerPoint 演示文稿</vt:lpstr>
      <vt:lpstr>大纲</vt:lpstr>
      <vt:lpstr>数据更新</vt:lpstr>
      <vt:lpstr>插入数据</vt:lpstr>
      <vt:lpstr>PowerPoint 演示文稿</vt:lpstr>
      <vt:lpstr>PowerPoint 演示文稿</vt:lpstr>
      <vt:lpstr>PowerPoint 演示文稿</vt:lpstr>
      <vt:lpstr>openGauss的INSERT命令插入多行</vt:lpstr>
      <vt:lpstr>数据更新</vt:lpstr>
      <vt:lpstr>修改数据</vt:lpstr>
      <vt:lpstr>PowerPoint 演示文稿</vt:lpstr>
      <vt:lpstr>PowerPoint 演示文稿</vt:lpstr>
      <vt:lpstr>数据更新</vt:lpstr>
      <vt:lpstr>删除数据</vt:lpstr>
      <vt:lpstr>PowerPoint 演示文稿</vt:lpstr>
      <vt:lpstr>openGauss之TRUNCATE命令</vt:lpstr>
      <vt:lpstr>数据更新小结</vt:lpstr>
      <vt:lpstr>大纲</vt:lpstr>
      <vt:lpstr>空值的处理</vt:lpstr>
      <vt:lpstr>PowerPoint 演示文稿</vt:lpstr>
      <vt:lpstr>PowerPoint 演示文稿</vt:lpstr>
      <vt:lpstr>PowerPoint 演示文稿</vt:lpstr>
      <vt:lpstr>PowerPoint 演示文稿</vt:lpstr>
      <vt:lpstr>PowerPoint 演示文稿</vt:lpstr>
      <vt:lpstr>PowerPoint 演示文稿</vt:lpstr>
      <vt:lpstr>大纲</vt:lpstr>
      <vt:lpstr>视图</vt:lpstr>
      <vt:lpstr>视图</vt:lpstr>
      <vt:lpstr>定义(创建)视图</vt:lpstr>
      <vt:lpstr>PowerPoint 演示文稿</vt:lpstr>
      <vt:lpstr>视图的构造类型</vt:lpstr>
      <vt:lpstr>PowerPoint 演示文稿</vt:lpstr>
      <vt:lpstr>PowerPoint 演示文稿</vt:lpstr>
      <vt:lpstr>视图</vt:lpstr>
      <vt:lpstr>删除视图</vt:lpstr>
      <vt:lpstr>视图</vt:lpstr>
      <vt:lpstr>查询视图</vt:lpstr>
      <vt:lpstr>PowerPoint 演示文稿</vt:lpstr>
      <vt:lpstr>PowerPoint 演示文稿</vt:lpstr>
      <vt:lpstr>PowerPoint 演示文稿</vt:lpstr>
      <vt:lpstr>oracle视图举例</vt:lpstr>
      <vt:lpstr>PowerPoint 演示文稿</vt:lpstr>
      <vt:lpstr>PowerPoint 演示文稿</vt:lpstr>
      <vt:lpstr>openGauss之视图与物化视图</vt:lpstr>
      <vt:lpstr>视图</vt:lpstr>
      <vt:lpstr>更新视图</vt:lpstr>
      <vt:lpstr>PowerPoint 演示文稿</vt:lpstr>
      <vt:lpstr>PowerPoint 演示文稿</vt:lpstr>
      <vt:lpstr>PowerPoint 演示文稿</vt:lpstr>
      <vt:lpstr>视图</vt:lpstr>
      <vt:lpstr>视图的作用</vt:lpstr>
      <vt:lpstr>PowerPoint 演示文稿</vt:lpstr>
      <vt:lpstr>PowerPoint 演示文稿</vt:lpstr>
      <vt:lpstr>PowerPoint 演示文稿</vt:lpstr>
      <vt:lpstr>PowerPoint 演示文稿</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2063</cp:revision>
  <dcterms:created xsi:type="dcterms:W3CDTF">2015-04-27T18:37:45Z</dcterms:created>
  <dcterms:modified xsi:type="dcterms:W3CDTF">2022-10-20T06:48:11Z</dcterms:modified>
</cp:coreProperties>
</file>