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71"/>
  </p:notesMasterIdLst>
  <p:sldIdLst>
    <p:sldId id="256" r:id="rId2"/>
    <p:sldId id="261" r:id="rId3"/>
    <p:sldId id="257" r:id="rId4"/>
    <p:sldId id="405" r:id="rId5"/>
    <p:sldId id="322" r:id="rId6"/>
    <p:sldId id="323" r:id="rId7"/>
    <p:sldId id="324" r:id="rId8"/>
    <p:sldId id="418" r:id="rId9"/>
    <p:sldId id="326" r:id="rId10"/>
    <p:sldId id="327" r:id="rId11"/>
    <p:sldId id="396" r:id="rId12"/>
    <p:sldId id="413" r:id="rId13"/>
    <p:sldId id="419" r:id="rId14"/>
    <p:sldId id="420" r:id="rId15"/>
    <p:sldId id="421" r:id="rId16"/>
    <p:sldId id="422" r:id="rId17"/>
    <p:sldId id="415" r:id="rId18"/>
    <p:sldId id="423" r:id="rId19"/>
    <p:sldId id="335" r:id="rId20"/>
    <p:sldId id="424" r:id="rId21"/>
    <p:sldId id="425" r:id="rId22"/>
    <p:sldId id="339" r:id="rId23"/>
    <p:sldId id="426" r:id="rId24"/>
    <p:sldId id="407" r:id="rId25"/>
    <p:sldId id="427" r:id="rId26"/>
    <p:sldId id="428" r:id="rId27"/>
    <p:sldId id="429" r:id="rId28"/>
    <p:sldId id="430" r:id="rId29"/>
    <p:sldId id="439" r:id="rId30"/>
    <p:sldId id="433" r:id="rId31"/>
    <p:sldId id="435" r:id="rId32"/>
    <p:sldId id="436" r:id="rId33"/>
    <p:sldId id="437" r:id="rId34"/>
    <p:sldId id="438" r:id="rId35"/>
    <p:sldId id="440" r:id="rId36"/>
    <p:sldId id="356" r:id="rId37"/>
    <p:sldId id="441" r:id="rId38"/>
    <p:sldId id="442" r:id="rId39"/>
    <p:sldId id="443" r:id="rId40"/>
    <p:sldId id="444" r:id="rId41"/>
    <p:sldId id="445" r:id="rId42"/>
    <p:sldId id="417" r:id="rId43"/>
    <p:sldId id="398" r:id="rId44"/>
    <p:sldId id="410" r:id="rId45"/>
    <p:sldId id="446" r:id="rId46"/>
    <p:sldId id="447" r:id="rId47"/>
    <p:sldId id="448" r:id="rId48"/>
    <p:sldId id="371" r:id="rId49"/>
    <p:sldId id="373" r:id="rId50"/>
    <p:sldId id="449" r:id="rId51"/>
    <p:sldId id="375" r:id="rId52"/>
    <p:sldId id="450" r:id="rId53"/>
    <p:sldId id="451" r:id="rId54"/>
    <p:sldId id="452" r:id="rId55"/>
    <p:sldId id="453" r:id="rId56"/>
    <p:sldId id="454" r:id="rId57"/>
    <p:sldId id="381" r:id="rId58"/>
    <p:sldId id="455" r:id="rId59"/>
    <p:sldId id="456" r:id="rId60"/>
    <p:sldId id="457" r:id="rId61"/>
    <p:sldId id="386" r:id="rId62"/>
    <p:sldId id="458" r:id="rId63"/>
    <p:sldId id="404" r:id="rId64"/>
    <p:sldId id="388" r:id="rId65"/>
    <p:sldId id="459" r:id="rId66"/>
    <p:sldId id="320" r:id="rId67"/>
    <p:sldId id="390" r:id="rId68"/>
    <p:sldId id="392" r:id="rId69"/>
    <p:sldId id="321" r:id="rId70"/>
  </p:sldIdLst>
  <p:sldSz cx="12192000" cy="6858000"/>
  <p:notesSz cx="6858000" cy="9144000"/>
  <p:photoAlbum/>
  <p:custDataLst>
    <p:tags r:id="rId7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0000C8"/>
    <a:srgbClr val="00006E"/>
    <a:srgbClr val="990032"/>
    <a:srgbClr val="FFCC66"/>
    <a:srgbClr val="000078"/>
    <a:srgbClr val="000080"/>
    <a:srgbClr val="00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2989" autoAdjust="0"/>
  </p:normalViewPr>
  <p:slideViewPr>
    <p:cSldViewPr>
      <p:cViewPr>
        <p:scale>
          <a:sx n="66" d="100"/>
          <a:sy n="66" d="100"/>
        </p:scale>
        <p:origin x="1253" y="317"/>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t>‹#›</a:t>
            </a:fld>
            <a:endParaRPr lang="en-US"/>
          </a:p>
        </p:txBody>
      </p:sp>
    </p:spTree>
    <p:extLst>
      <p:ext uri="{BB962C8B-B14F-4D97-AF65-F5344CB8AC3E}">
        <p14:creationId xmlns:p14="http://schemas.microsoft.com/office/powerpoint/2010/main" val="19595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主码，空值，默认值</a:t>
            </a:r>
          </a:p>
        </p:txBody>
      </p:sp>
      <p:sp>
        <p:nvSpPr>
          <p:cNvPr id="4" name="灯片编号占位符 3"/>
          <p:cNvSpPr>
            <a:spLocks noGrp="1"/>
          </p:cNvSpPr>
          <p:nvPr>
            <p:ph type="sldNum" sz="quarter" idx="5"/>
          </p:nvPr>
        </p:nvSpPr>
        <p:spPr/>
        <p:txBody>
          <a:bodyPr/>
          <a:lstStyle/>
          <a:p>
            <a:fld id="{CF0660C4-AC12-4019-82B9-40EB2BC385B8}" type="slidenum">
              <a:rPr lang="en-US" smtClean="0"/>
              <a:t>67</a:t>
            </a:fld>
            <a:endParaRPr lang="en-US"/>
          </a:p>
        </p:txBody>
      </p:sp>
    </p:spTree>
    <p:extLst>
      <p:ext uri="{BB962C8B-B14F-4D97-AF65-F5344CB8AC3E}">
        <p14:creationId xmlns:p14="http://schemas.microsoft.com/office/powerpoint/2010/main" val="4232397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2183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5697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424143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78">
              <a:alpha val="82000"/>
            </a:srgbClr>
          </a:solidFill>
        </p:spPr>
        <p:txBody>
          <a:bodyPr>
            <a:normAutofit/>
          </a:bodyPr>
          <a:lstStyle>
            <a:lvl1pPr algn="ctr">
              <a:defRPr sz="4200" b="1">
                <a:solidFill>
                  <a:srgbClr val="FFFF00"/>
                </a:solidFill>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hasCustomPrompt="1"/>
          </p:nvPr>
        </p:nvSpPr>
        <p:spPr>
          <a:xfrm>
            <a:off x="595085" y="1129553"/>
            <a:ext cx="11007107" cy="5406473"/>
          </a:xfrm>
        </p:spPr>
        <p:txBody>
          <a:bodyPr/>
          <a:lstStyle>
            <a:lvl1pPr marL="265113" indent="-265113">
              <a:lnSpc>
                <a:spcPct val="114000"/>
              </a:lnSpc>
              <a:buClr>
                <a:srgbClr val="990033"/>
              </a:buClr>
              <a:buSzPct val="80000"/>
              <a:buFont typeface="Wingdings" panose="05000000000000000000" pitchFamily="2" charset="2"/>
              <a:buChar char="§"/>
              <a:defRPr sz="3000" b="0">
                <a:latin typeface="微软雅黑" panose="020B0503020204020204" pitchFamily="34" charset="-122"/>
                <a:ea typeface="微软雅黑" panose="020B0503020204020204" pitchFamily="34" charset="-122"/>
              </a:defRPr>
            </a:lvl1pPr>
            <a:lvl2pPr marL="809625" indent="-277813">
              <a:lnSpc>
                <a:spcPct val="114000"/>
              </a:lnSpc>
              <a:defRPr sz="2200">
                <a:latin typeface="微软雅黑" panose="020B0503020204020204" pitchFamily="34" charset="-122"/>
                <a:ea typeface="微软雅黑" panose="020B0503020204020204" pitchFamily="34" charset="-122"/>
              </a:defRPr>
            </a:lvl2pPr>
            <a:lvl3pPr marL="1076325" indent="-179388">
              <a:lnSpc>
                <a:spcPct val="114000"/>
              </a:lnSpc>
              <a:defRPr sz="1800">
                <a:latin typeface="微软雅黑" panose="020B0503020204020204" pitchFamily="34" charset="-122"/>
                <a:ea typeface="微软雅黑" panose="020B0503020204020204" pitchFamily="34" charset="-122"/>
              </a:defRPr>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微软雅黑" panose="020B0503020204020204" pitchFamily="34" charset="-122"/>
                <a:ea typeface="微软雅黑" panose="020B0503020204020204" pitchFamily="34" charset="-122"/>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138849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0182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33701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7545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64282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33264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12376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6685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pPr/>
              <a:t>‹#›</a:t>
            </a:fld>
            <a:endParaRPr lang="en-US" dirty="0"/>
          </a:p>
        </p:txBody>
      </p:sp>
    </p:spTree>
    <p:extLst>
      <p:ext uri="{BB962C8B-B14F-4D97-AF65-F5344CB8AC3E}">
        <p14:creationId xmlns:p14="http://schemas.microsoft.com/office/powerpoint/2010/main" val="84882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2881" indent="-192881"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commoncriteriaportal.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baijiahao.baidu.com/s?id=1722802793849324928" TargetMode="External"/><Relationship Id="rId2" Type="http://schemas.openxmlformats.org/officeDocument/2006/relationships/hyperlink" Target="https://www.opengauss.org/zh/docs/3.1.0/docs/CharacteristicDescription/%E6%95%B0%E6%8D%AE%E5%BA%93%E5%AE%89%E5%85%A8.html"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blog.csdn.net/ajian005/article/details/8490082"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cert.org.cn/" TargetMode="External"/><Relationship Id="rId4" Type="http://schemas.openxmlformats.org/officeDocument/2006/relationships/hyperlink" Target="http://www.cverc.org.c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0" y="1676400"/>
            <a:ext cx="11049000" cy="2438400"/>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6600" b="1">
                <a:solidFill>
                  <a:srgbClr val="000099"/>
                </a:solidFill>
                <a:latin typeface="微软雅黑" panose="020B0503020204020204" pitchFamily="34" charset="-122"/>
                <a:ea typeface="微软雅黑" panose="020B0503020204020204" pitchFamily="34" charset="-122"/>
              </a:rPr>
              <a:t>第</a:t>
            </a:r>
            <a:r>
              <a:rPr lang="en-US" altLang="zh-CN" sz="6600" b="1" dirty="0">
                <a:solidFill>
                  <a:srgbClr val="000099"/>
                </a:solidFill>
                <a:latin typeface="微软雅黑" panose="020B0503020204020204" pitchFamily="34" charset="-122"/>
                <a:ea typeface="微软雅黑" panose="020B0503020204020204" pitchFamily="34" charset="-122"/>
              </a:rPr>
              <a:t>4</a:t>
            </a:r>
            <a:r>
              <a:rPr lang="zh-CN" altLang="en-US" sz="6600" b="1">
                <a:solidFill>
                  <a:srgbClr val="000099"/>
                </a:solidFill>
                <a:latin typeface="微软雅黑" panose="020B0503020204020204" pitchFamily="34" charset="-122"/>
                <a:ea typeface="微软雅黑" panose="020B0503020204020204" pitchFamily="34" charset="-122"/>
              </a:rPr>
              <a:t>章 数据库的</a:t>
            </a:r>
            <a:r>
              <a:rPr lang="zh-CN" altLang="en-US" sz="6600" b="1">
                <a:solidFill>
                  <a:srgbClr val="FF0000"/>
                </a:solidFill>
                <a:latin typeface="微软雅黑" panose="020B0503020204020204" pitchFamily="34" charset="-122"/>
                <a:ea typeface="微软雅黑" panose="020B0503020204020204" pitchFamily="34" charset="-122"/>
              </a:rPr>
              <a:t>安全性</a:t>
            </a:r>
            <a:endParaRPr lang="en-US" altLang="zh-CN" sz="66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527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TCSEC</a:t>
            </a:r>
            <a:r>
              <a:rPr lang="zh-CN" altLang="en-US" dirty="0"/>
              <a:t>标准</a:t>
            </a:r>
          </a:p>
        </p:txBody>
      </p:sp>
      <p:sp>
        <p:nvSpPr>
          <p:cNvPr id="3" name="内容占位符 2"/>
          <p:cNvSpPr>
            <a:spLocks noGrp="1"/>
          </p:cNvSpPr>
          <p:nvPr>
            <p:ph idx="1"/>
          </p:nvPr>
        </p:nvSpPr>
        <p:spPr/>
        <p:txBody>
          <a:bodyPr>
            <a:normAutofit/>
          </a:bodyPr>
          <a:lstStyle/>
          <a:p>
            <a:pPr>
              <a:lnSpc>
                <a:spcPct val="150000"/>
              </a:lnSpc>
            </a:pPr>
            <a:r>
              <a:rPr lang="en-US" altLang="zh-CN" dirty="0"/>
              <a:t>1991</a:t>
            </a:r>
            <a:r>
              <a:rPr lang="zh-CN" altLang="en-US" dirty="0"/>
              <a:t>年</a:t>
            </a:r>
            <a:r>
              <a:rPr lang="en-US" altLang="zh-CN" dirty="0"/>
              <a:t>4</a:t>
            </a:r>
            <a:r>
              <a:rPr lang="zh-CN" altLang="en-US" dirty="0"/>
              <a:t>月</a:t>
            </a:r>
            <a:r>
              <a:rPr lang="zh-CN" altLang="en-US"/>
              <a:t>美国</a:t>
            </a:r>
            <a:r>
              <a:rPr lang="en-US" altLang="zh-CN"/>
              <a:t>NCSC(</a:t>
            </a:r>
            <a:r>
              <a:rPr lang="zh-CN" altLang="en-US"/>
              <a:t>国家计算机安全中心</a:t>
            </a:r>
            <a:r>
              <a:rPr lang="en-US" altLang="zh-CN"/>
              <a:t>)</a:t>
            </a:r>
            <a:r>
              <a:rPr lang="zh-CN" altLang="en-US"/>
              <a:t>颁布</a:t>
            </a:r>
            <a:r>
              <a:rPr lang="zh-CN" altLang="en-US" dirty="0"/>
              <a:t>了</a:t>
            </a:r>
            <a:r>
              <a:rPr lang="en-US" altLang="zh-CN" dirty="0"/>
              <a:t>《</a:t>
            </a:r>
            <a:r>
              <a:rPr lang="zh-CN" altLang="en-US" dirty="0"/>
              <a:t>可信计算机系统评估标准关于可信数据库系统的</a:t>
            </a:r>
            <a:r>
              <a:rPr lang="zh-CN" altLang="en-US"/>
              <a:t>解释</a:t>
            </a:r>
            <a:r>
              <a:rPr lang="en-US" altLang="zh-CN"/>
              <a:t>》</a:t>
            </a:r>
            <a:r>
              <a:rPr lang="en-US" altLang="zh-CN">
                <a:solidFill>
                  <a:srgbClr val="FF0000"/>
                </a:solidFill>
              </a:rPr>
              <a:t>(TDI)</a:t>
            </a:r>
            <a:r>
              <a:rPr lang="zh-CN" altLang="en-US"/>
              <a:t>。</a:t>
            </a:r>
            <a:endParaRPr lang="zh-CN" altLang="en-US" dirty="0"/>
          </a:p>
          <a:p>
            <a:pPr lvl="1">
              <a:lnSpc>
                <a:spcPct val="150000"/>
              </a:lnSpc>
            </a:pPr>
            <a:r>
              <a:rPr lang="en-US" altLang="zh-CN" dirty="0"/>
              <a:t>TDI</a:t>
            </a:r>
            <a:r>
              <a:rPr lang="zh-CN" altLang="en-US" dirty="0"/>
              <a:t>又称</a:t>
            </a:r>
            <a:r>
              <a:rPr lang="zh-CN" altLang="en-US" u="sng" dirty="0">
                <a:solidFill>
                  <a:srgbClr val="FF0000"/>
                </a:solidFill>
              </a:rPr>
              <a:t>紫皮书</a:t>
            </a:r>
            <a:r>
              <a:rPr lang="zh-CN" altLang="en-US" dirty="0"/>
              <a:t>。它将</a:t>
            </a:r>
            <a:r>
              <a:rPr lang="en-US" altLang="zh-CN" dirty="0"/>
              <a:t>TCSEC</a:t>
            </a:r>
            <a:r>
              <a:rPr lang="zh-CN" altLang="en-US" dirty="0"/>
              <a:t>扩展</a:t>
            </a:r>
            <a:r>
              <a:rPr lang="zh-CN" altLang="en-US"/>
              <a:t>到数据库管理系统。</a:t>
            </a:r>
            <a:endParaRPr lang="zh-CN" altLang="en-US" dirty="0"/>
          </a:p>
          <a:p>
            <a:pPr lvl="1">
              <a:lnSpc>
                <a:spcPct val="150000"/>
              </a:lnSpc>
            </a:pPr>
            <a:r>
              <a:rPr lang="en-US" altLang="zh-CN" dirty="0"/>
              <a:t>TDI</a:t>
            </a:r>
            <a:r>
              <a:rPr lang="zh-CN" altLang="en-US" dirty="0"/>
              <a:t>中定义了数据库管理系统的设计与实现中需满足和用以进行安全性级别评估</a:t>
            </a:r>
            <a:r>
              <a:rPr lang="zh-CN" altLang="en-US"/>
              <a:t>的标准。</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9</a:t>
            </a:fld>
            <a:endParaRPr lang="en-US" dirty="0"/>
          </a:p>
        </p:txBody>
      </p:sp>
    </p:spTree>
    <p:extLst>
      <p:ext uri="{BB962C8B-B14F-4D97-AF65-F5344CB8AC3E}">
        <p14:creationId xmlns:p14="http://schemas.microsoft.com/office/powerpoint/2010/main" val="126769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0078">
              <a:alpha val="81961"/>
            </a:srgbClr>
          </a:solidFill>
        </p:spPr>
        <p:txBody>
          <a:bodyPr/>
          <a:lstStyle/>
          <a:p>
            <a:r>
              <a:rPr lang="en-US" altLang="zh-CN" dirty="0"/>
              <a:t>TCSEC</a:t>
            </a:r>
            <a:r>
              <a:rPr lang="zh-CN" altLang="en-US" dirty="0"/>
              <a:t>标准</a:t>
            </a:r>
          </a:p>
        </p:txBody>
      </p:sp>
      <p:sp>
        <p:nvSpPr>
          <p:cNvPr id="3" name="内容占位符 2"/>
          <p:cNvSpPr>
            <a:spLocks noGrp="1"/>
          </p:cNvSpPr>
          <p:nvPr>
            <p:ph idx="1"/>
          </p:nvPr>
        </p:nvSpPr>
        <p:spPr/>
        <p:txBody>
          <a:bodyPr>
            <a:normAutofit/>
          </a:bodyPr>
          <a:lstStyle/>
          <a:p>
            <a:pPr>
              <a:lnSpc>
                <a:spcPct val="120000"/>
              </a:lnSpc>
            </a:pPr>
            <a:r>
              <a:rPr lang="en-US" altLang="zh-CN">
                <a:solidFill>
                  <a:srgbClr val="FF0000"/>
                </a:solidFill>
              </a:rPr>
              <a:t>TCSEC</a:t>
            </a:r>
            <a:r>
              <a:rPr lang="en-US" altLang="zh-CN" dirty="0">
                <a:solidFill>
                  <a:srgbClr val="FF0000"/>
                </a:solidFill>
              </a:rPr>
              <a:t>/TDI</a:t>
            </a:r>
            <a:r>
              <a:rPr lang="zh-CN" altLang="en-US" dirty="0">
                <a:solidFill>
                  <a:srgbClr val="FF0000"/>
                </a:solidFill>
              </a:rPr>
              <a:t>标准的</a:t>
            </a:r>
            <a:r>
              <a:rPr lang="zh-CN" altLang="en-US">
                <a:solidFill>
                  <a:srgbClr val="FF0000"/>
                </a:solidFill>
              </a:rPr>
              <a:t>基本内容。</a:t>
            </a:r>
            <a:endParaRPr lang="zh-CN" altLang="en-US" dirty="0">
              <a:solidFill>
                <a:srgbClr val="FF0000"/>
              </a:solidFill>
            </a:endParaRPr>
          </a:p>
          <a:p>
            <a:pPr lvl="1">
              <a:lnSpc>
                <a:spcPct val="120000"/>
              </a:lnSpc>
              <a:spcBef>
                <a:spcPct val="40000"/>
              </a:spcBef>
            </a:pPr>
            <a:r>
              <a:rPr lang="en-US" altLang="zh-CN" sz="2400" dirty="0">
                <a:latin typeface="微软雅黑" panose="020B0503020204020204" pitchFamily="34" charset="-122"/>
                <a:ea typeface="微软雅黑" panose="020B0503020204020204" pitchFamily="34" charset="-122"/>
              </a:rPr>
              <a:t>TCSEC/TDI</a:t>
            </a:r>
            <a:r>
              <a:rPr lang="zh-CN" altLang="en-US" sz="2400" dirty="0">
                <a:latin typeface="微软雅黑" panose="020B0503020204020204" pitchFamily="34" charset="-122"/>
                <a:ea typeface="微软雅黑" panose="020B0503020204020204" pitchFamily="34" charset="-122"/>
              </a:rPr>
              <a:t>，从</a:t>
            </a:r>
            <a:r>
              <a:rPr lang="zh-CN" altLang="en-US" sz="2400" dirty="0">
                <a:solidFill>
                  <a:srgbClr val="FF0000"/>
                </a:solidFill>
                <a:latin typeface="微软雅黑" panose="020B0503020204020204" pitchFamily="34" charset="-122"/>
                <a:ea typeface="微软雅黑" panose="020B0503020204020204" pitchFamily="34" charset="-122"/>
              </a:rPr>
              <a:t>四个方面</a:t>
            </a:r>
            <a:r>
              <a:rPr lang="zh-CN" altLang="en-US" sz="2400" dirty="0">
                <a:latin typeface="微软雅黑" panose="020B0503020204020204" pitchFamily="34" charset="-122"/>
                <a:ea typeface="微软雅黑" panose="020B0503020204020204" pitchFamily="34" charset="-122"/>
              </a:rPr>
              <a:t>来描述安全性级别划分的指标</a:t>
            </a:r>
          </a:p>
          <a:p>
            <a:pPr lvl="2">
              <a:lnSpc>
                <a:spcPct val="120000"/>
              </a:lnSpc>
              <a:spcBef>
                <a:spcPct val="40000"/>
              </a:spcBef>
              <a:buSzPct val="87000"/>
            </a:pPr>
            <a:r>
              <a:rPr lang="zh-CN" altLang="en-US" sz="2400" dirty="0">
                <a:solidFill>
                  <a:srgbClr val="0000CC"/>
                </a:solidFill>
                <a:latin typeface="微软雅黑" panose="020B0503020204020204" pitchFamily="34" charset="-122"/>
                <a:ea typeface="微软雅黑" panose="020B0503020204020204" pitchFamily="34" charset="-122"/>
              </a:rPr>
              <a:t>安全策略</a:t>
            </a:r>
          </a:p>
          <a:p>
            <a:pPr lvl="2">
              <a:lnSpc>
                <a:spcPct val="120000"/>
              </a:lnSpc>
              <a:spcBef>
                <a:spcPct val="40000"/>
              </a:spcBef>
              <a:buSzPct val="87000"/>
            </a:pPr>
            <a:r>
              <a:rPr lang="zh-CN" altLang="en-US" sz="2400" dirty="0">
                <a:solidFill>
                  <a:srgbClr val="0000CC"/>
                </a:solidFill>
                <a:latin typeface="微软雅黑" panose="020B0503020204020204" pitchFamily="34" charset="-122"/>
                <a:ea typeface="微软雅黑" panose="020B0503020204020204" pitchFamily="34" charset="-122"/>
              </a:rPr>
              <a:t>责任</a:t>
            </a:r>
          </a:p>
          <a:p>
            <a:pPr lvl="2">
              <a:lnSpc>
                <a:spcPct val="120000"/>
              </a:lnSpc>
              <a:spcBef>
                <a:spcPct val="40000"/>
              </a:spcBef>
              <a:buSzPct val="87000"/>
            </a:pPr>
            <a:r>
              <a:rPr lang="zh-CN" altLang="en-US" sz="2400" dirty="0">
                <a:solidFill>
                  <a:srgbClr val="0000CC"/>
                </a:solidFill>
                <a:latin typeface="微软雅黑" panose="020B0503020204020204" pitchFamily="34" charset="-122"/>
                <a:ea typeface="微软雅黑" panose="020B0503020204020204" pitchFamily="34" charset="-122"/>
              </a:rPr>
              <a:t>保证</a:t>
            </a:r>
          </a:p>
          <a:p>
            <a:pPr lvl="2">
              <a:lnSpc>
                <a:spcPct val="120000"/>
              </a:lnSpc>
              <a:spcBef>
                <a:spcPct val="40000"/>
              </a:spcBef>
              <a:buSzPct val="87000"/>
            </a:pPr>
            <a:r>
              <a:rPr lang="zh-CN" altLang="en-US" sz="2400" dirty="0">
                <a:solidFill>
                  <a:srgbClr val="0000CC"/>
                </a:solidFill>
                <a:latin typeface="微软雅黑" panose="020B0503020204020204" pitchFamily="34" charset="-122"/>
                <a:ea typeface="微软雅黑" panose="020B0503020204020204" pitchFamily="34" charset="-122"/>
              </a:rPr>
              <a:t>文档</a:t>
            </a:r>
          </a:p>
        </p:txBody>
      </p:sp>
      <p:sp>
        <p:nvSpPr>
          <p:cNvPr id="4" name="灯片编号占位符 3"/>
          <p:cNvSpPr>
            <a:spLocks noGrp="1"/>
          </p:cNvSpPr>
          <p:nvPr>
            <p:ph type="sldNum" sz="quarter" idx="12"/>
          </p:nvPr>
        </p:nvSpPr>
        <p:spPr/>
        <p:txBody>
          <a:bodyPr/>
          <a:lstStyle/>
          <a:p>
            <a:fld id="{E63F6D5D-9733-4D44-9C56-AEFEDD5A4BA7}" type="slidenum">
              <a:rPr lang="en-US" smtClean="0"/>
              <a:pPr/>
              <a:t>10</a:t>
            </a:fld>
            <a:endParaRPr lang="en-US" dirty="0"/>
          </a:p>
        </p:txBody>
      </p:sp>
    </p:spTree>
    <p:extLst>
      <p:ext uri="{BB962C8B-B14F-4D97-AF65-F5344CB8AC3E}">
        <p14:creationId xmlns:p14="http://schemas.microsoft.com/office/powerpoint/2010/main" val="428962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AF5E9-EC76-41BF-9631-46EE5338901F}"/>
              </a:ext>
            </a:extLst>
          </p:cNvPr>
          <p:cNvSpPr>
            <a:spLocks noGrp="1"/>
          </p:cNvSpPr>
          <p:nvPr>
            <p:ph type="title"/>
          </p:nvPr>
        </p:nvSpPr>
        <p:spPr/>
        <p:txBody>
          <a:bodyPr>
            <a:normAutofit/>
          </a:bodyPr>
          <a:lstStyle/>
          <a:p>
            <a:r>
              <a:rPr lang="en-US" altLang="zh-CN"/>
              <a:t>TCSEC/TDI</a:t>
            </a:r>
            <a:r>
              <a:rPr lang="zh-CN" altLang="en-US"/>
              <a:t>安全级别划分</a:t>
            </a:r>
          </a:p>
        </p:txBody>
      </p:sp>
      <p:sp>
        <p:nvSpPr>
          <p:cNvPr id="4" name="灯片编号占位符 3">
            <a:extLst>
              <a:ext uri="{FF2B5EF4-FFF2-40B4-BE49-F238E27FC236}">
                <a16:creationId xmlns:a16="http://schemas.microsoft.com/office/drawing/2014/main" id="{0A838A54-2314-4BAC-AD80-987226DDD625}"/>
              </a:ext>
            </a:extLst>
          </p:cNvPr>
          <p:cNvSpPr>
            <a:spLocks noGrp="1"/>
          </p:cNvSpPr>
          <p:nvPr>
            <p:ph type="sldNum" sz="quarter" idx="12"/>
          </p:nvPr>
        </p:nvSpPr>
        <p:spPr/>
        <p:txBody>
          <a:bodyPr/>
          <a:lstStyle/>
          <a:p>
            <a:fld id="{E63F6D5D-9733-4D44-9C56-AEFEDD5A4BA7}" type="slidenum">
              <a:rPr lang="en-US" smtClean="0"/>
              <a:pPr/>
              <a:t>11</a:t>
            </a:fld>
            <a:endParaRPr lang="en-US" dirty="0"/>
          </a:p>
        </p:txBody>
      </p:sp>
      <p:grpSp>
        <p:nvGrpSpPr>
          <p:cNvPr id="5" name="Group 6">
            <a:extLst>
              <a:ext uri="{FF2B5EF4-FFF2-40B4-BE49-F238E27FC236}">
                <a16:creationId xmlns:a16="http://schemas.microsoft.com/office/drawing/2014/main" id="{D91C7B90-13C4-4E35-A28A-D5F0E4A4F0E6}"/>
              </a:ext>
            </a:extLst>
          </p:cNvPr>
          <p:cNvGrpSpPr>
            <a:grpSpLocks/>
          </p:cNvGrpSpPr>
          <p:nvPr/>
        </p:nvGrpSpPr>
        <p:grpSpPr bwMode="auto">
          <a:xfrm>
            <a:off x="2133600" y="1717842"/>
            <a:ext cx="8601519" cy="3422316"/>
            <a:chOff x="0" y="0"/>
            <a:chExt cx="3065" cy="3072"/>
          </a:xfrm>
        </p:grpSpPr>
        <p:grpSp>
          <p:nvGrpSpPr>
            <p:cNvPr id="6" name="Group 7">
              <a:extLst>
                <a:ext uri="{FF2B5EF4-FFF2-40B4-BE49-F238E27FC236}">
                  <a16:creationId xmlns:a16="http://schemas.microsoft.com/office/drawing/2014/main" id="{C3FE5FB9-0C21-4D33-A51C-A44ED8C57EE7}"/>
                </a:ext>
              </a:extLst>
            </p:cNvPr>
            <p:cNvGrpSpPr>
              <a:grpSpLocks/>
            </p:cNvGrpSpPr>
            <p:nvPr/>
          </p:nvGrpSpPr>
          <p:grpSpPr bwMode="auto">
            <a:xfrm>
              <a:off x="0" y="0"/>
              <a:ext cx="709" cy="384"/>
              <a:chOff x="0" y="0"/>
              <a:chExt cx="709" cy="384"/>
            </a:xfrm>
          </p:grpSpPr>
          <p:sp>
            <p:nvSpPr>
              <p:cNvPr id="52" name="Rectangle 7">
                <a:extLst>
                  <a:ext uri="{FF2B5EF4-FFF2-40B4-BE49-F238E27FC236}">
                    <a16:creationId xmlns:a16="http://schemas.microsoft.com/office/drawing/2014/main" id="{344442D9-5D55-4F07-A662-AE21A53E0602}"/>
                  </a:ext>
                </a:extLst>
              </p:cNvPr>
              <p:cNvSpPr>
                <a:spLocks noChangeArrowheads="1"/>
              </p:cNvSpPr>
              <p:nvPr/>
            </p:nvSpPr>
            <p:spPr bwMode="auto">
              <a:xfrm>
                <a:off x="43" y="0"/>
                <a:ext cx="623" cy="3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zh-CN" altLang="en-US" sz="2400">
                    <a:solidFill>
                      <a:srgbClr val="0000C8"/>
                    </a:solidFill>
                    <a:latin typeface="微软雅黑" panose="020B0503020204020204" pitchFamily="34" charset="-122"/>
                    <a:ea typeface="微软雅黑" panose="020B0503020204020204" pitchFamily="34" charset="-122"/>
                  </a:rPr>
                  <a:t>安全级别</a:t>
                </a:r>
                <a:endParaRPr lang="zh-CN" altLang="en-US" sz="2400" dirty="0">
                  <a:solidFill>
                    <a:srgbClr val="0000C8"/>
                  </a:solidFill>
                  <a:latin typeface="微软雅黑" panose="020B0503020204020204" pitchFamily="34" charset="-122"/>
                  <a:ea typeface="微软雅黑" panose="020B0503020204020204" pitchFamily="34" charset="-122"/>
                </a:endParaRPr>
              </a:p>
            </p:txBody>
          </p:sp>
          <p:sp>
            <p:nvSpPr>
              <p:cNvPr id="53" name="Rectangle 8">
                <a:extLst>
                  <a:ext uri="{FF2B5EF4-FFF2-40B4-BE49-F238E27FC236}">
                    <a16:creationId xmlns:a16="http://schemas.microsoft.com/office/drawing/2014/main" id="{6B90364C-D1D3-46F9-BBCA-5B84612C037D}"/>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a:latin typeface="微软雅黑" panose="020B0503020204020204" pitchFamily="34" charset="-122"/>
                  <a:ea typeface="微软雅黑" panose="020B0503020204020204" pitchFamily="34" charset="-122"/>
                </a:endParaRPr>
              </a:p>
            </p:txBody>
          </p:sp>
        </p:grpSp>
        <p:grpSp>
          <p:nvGrpSpPr>
            <p:cNvPr id="7" name="Group 10">
              <a:extLst>
                <a:ext uri="{FF2B5EF4-FFF2-40B4-BE49-F238E27FC236}">
                  <a16:creationId xmlns:a16="http://schemas.microsoft.com/office/drawing/2014/main" id="{D12C03BB-C4B5-44F0-B030-AE1E55B756D4}"/>
                </a:ext>
              </a:extLst>
            </p:cNvPr>
            <p:cNvGrpSpPr>
              <a:grpSpLocks/>
            </p:cNvGrpSpPr>
            <p:nvPr/>
          </p:nvGrpSpPr>
          <p:grpSpPr bwMode="auto">
            <a:xfrm>
              <a:off x="709" y="0"/>
              <a:ext cx="2356" cy="384"/>
              <a:chOff x="0" y="0"/>
              <a:chExt cx="2356" cy="384"/>
            </a:xfrm>
          </p:grpSpPr>
          <p:sp>
            <p:nvSpPr>
              <p:cNvPr id="50" name="Rectangle 10">
                <a:extLst>
                  <a:ext uri="{FF2B5EF4-FFF2-40B4-BE49-F238E27FC236}">
                    <a16:creationId xmlns:a16="http://schemas.microsoft.com/office/drawing/2014/main" id="{F214A3A4-11E8-4B3A-A89A-306ED83F4325}"/>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en-US" altLang="zh-CN" sz="2000">
                    <a:latin typeface="微软雅黑" panose="020B0503020204020204" pitchFamily="34" charset="-122"/>
                    <a:ea typeface="微软雅黑" panose="020B0503020204020204" pitchFamily="34" charset="-122"/>
                  </a:rPr>
                  <a:t>       </a:t>
                </a:r>
                <a:r>
                  <a:rPr lang="zh-CN" altLang="en-US" sz="2400">
                    <a:solidFill>
                      <a:srgbClr val="0000C8"/>
                    </a:solidFill>
                    <a:latin typeface="微软雅黑" panose="020B0503020204020204" pitchFamily="34" charset="-122"/>
                    <a:ea typeface="微软雅黑" panose="020B0503020204020204" pitchFamily="34" charset="-122"/>
                  </a:rPr>
                  <a:t>定义</a:t>
                </a:r>
              </a:p>
            </p:txBody>
          </p:sp>
          <p:sp>
            <p:nvSpPr>
              <p:cNvPr id="51" name="Rectangle 11">
                <a:extLst>
                  <a:ext uri="{FF2B5EF4-FFF2-40B4-BE49-F238E27FC236}">
                    <a16:creationId xmlns:a16="http://schemas.microsoft.com/office/drawing/2014/main" id="{761B5188-9CE9-406F-B2D5-752213A773E2}"/>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a:latin typeface="微软雅黑" panose="020B0503020204020204" pitchFamily="34" charset="-122"/>
                  <a:ea typeface="微软雅黑" panose="020B0503020204020204" pitchFamily="34" charset="-122"/>
                </a:endParaRPr>
              </a:p>
            </p:txBody>
          </p:sp>
        </p:grpSp>
        <p:grpSp>
          <p:nvGrpSpPr>
            <p:cNvPr id="8" name="Group 13">
              <a:extLst>
                <a:ext uri="{FF2B5EF4-FFF2-40B4-BE49-F238E27FC236}">
                  <a16:creationId xmlns:a16="http://schemas.microsoft.com/office/drawing/2014/main" id="{B4971E9B-A27B-4632-919F-F379EC8712D1}"/>
                </a:ext>
              </a:extLst>
            </p:cNvPr>
            <p:cNvGrpSpPr>
              <a:grpSpLocks/>
            </p:cNvGrpSpPr>
            <p:nvPr/>
          </p:nvGrpSpPr>
          <p:grpSpPr bwMode="auto">
            <a:xfrm>
              <a:off x="0" y="384"/>
              <a:ext cx="709" cy="384"/>
              <a:chOff x="0" y="0"/>
              <a:chExt cx="709" cy="384"/>
            </a:xfrm>
          </p:grpSpPr>
          <p:sp>
            <p:nvSpPr>
              <p:cNvPr id="48" name="Rectangle 13">
                <a:extLst>
                  <a:ext uri="{FF2B5EF4-FFF2-40B4-BE49-F238E27FC236}">
                    <a16:creationId xmlns:a16="http://schemas.microsoft.com/office/drawing/2014/main" id="{6AD22F87-8562-4BE8-A555-A941682ED575}"/>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en-US" altLang="zh-CN" sz="2000">
                    <a:latin typeface="微软雅黑" panose="020B0503020204020204" pitchFamily="34" charset="-122"/>
                    <a:ea typeface="微软雅黑" panose="020B0503020204020204" pitchFamily="34" charset="-122"/>
                  </a:rPr>
                  <a:t>     A1</a:t>
                </a:r>
              </a:p>
            </p:txBody>
          </p:sp>
          <p:sp>
            <p:nvSpPr>
              <p:cNvPr id="49" name="Rectangle 14">
                <a:extLst>
                  <a:ext uri="{FF2B5EF4-FFF2-40B4-BE49-F238E27FC236}">
                    <a16:creationId xmlns:a16="http://schemas.microsoft.com/office/drawing/2014/main" id="{6DD68593-43A0-4EFD-9025-F28E7E1599DE}"/>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a:latin typeface="微软雅黑" panose="020B0503020204020204" pitchFamily="34" charset="-122"/>
                  <a:ea typeface="微软雅黑" panose="020B0503020204020204" pitchFamily="34" charset="-122"/>
                </a:endParaRPr>
              </a:p>
            </p:txBody>
          </p:sp>
        </p:grpSp>
        <p:grpSp>
          <p:nvGrpSpPr>
            <p:cNvPr id="9" name="Group 16">
              <a:extLst>
                <a:ext uri="{FF2B5EF4-FFF2-40B4-BE49-F238E27FC236}">
                  <a16:creationId xmlns:a16="http://schemas.microsoft.com/office/drawing/2014/main" id="{1CD73A54-54B1-4B0E-8051-1E816541839B}"/>
                </a:ext>
              </a:extLst>
            </p:cNvPr>
            <p:cNvGrpSpPr>
              <a:grpSpLocks/>
            </p:cNvGrpSpPr>
            <p:nvPr/>
          </p:nvGrpSpPr>
          <p:grpSpPr bwMode="auto">
            <a:xfrm>
              <a:off x="709" y="384"/>
              <a:ext cx="2356" cy="384"/>
              <a:chOff x="0" y="0"/>
              <a:chExt cx="2356" cy="384"/>
            </a:xfrm>
          </p:grpSpPr>
          <p:sp>
            <p:nvSpPr>
              <p:cNvPr id="46" name="Rectangle 16">
                <a:extLst>
                  <a:ext uri="{FF2B5EF4-FFF2-40B4-BE49-F238E27FC236}">
                    <a16:creationId xmlns:a16="http://schemas.microsoft.com/office/drawing/2014/main" id="{920B440D-92DC-421D-9961-4B5C5A728980}"/>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zh-CN" altLang="en-US" sz="2000">
                    <a:latin typeface="微软雅黑" panose="020B0503020204020204" pitchFamily="34" charset="-122"/>
                    <a:ea typeface="微软雅黑" panose="020B0503020204020204" pitchFamily="34" charset="-122"/>
                  </a:rPr>
                  <a:t>验证设计（</a:t>
                </a:r>
                <a:r>
                  <a:rPr lang="en-US" altLang="zh-CN" sz="2000">
                    <a:latin typeface="微软雅黑" panose="020B0503020204020204" pitchFamily="34" charset="-122"/>
                    <a:ea typeface="微软雅黑" panose="020B0503020204020204" pitchFamily="34" charset="-122"/>
                  </a:rPr>
                  <a:t>Verified Design</a:t>
                </a:r>
                <a:r>
                  <a:rPr lang="zh-CN" altLang="en-US" sz="2000">
                    <a:latin typeface="微软雅黑" panose="020B0503020204020204" pitchFamily="34" charset="-122"/>
                    <a:ea typeface="微软雅黑" panose="020B0503020204020204" pitchFamily="34" charset="-122"/>
                  </a:rPr>
                  <a:t>）</a:t>
                </a:r>
              </a:p>
            </p:txBody>
          </p:sp>
          <p:sp>
            <p:nvSpPr>
              <p:cNvPr id="47" name="Rectangle 17">
                <a:extLst>
                  <a:ext uri="{FF2B5EF4-FFF2-40B4-BE49-F238E27FC236}">
                    <a16:creationId xmlns:a16="http://schemas.microsoft.com/office/drawing/2014/main" id="{FBFE7409-9EDF-4CF1-B915-D76E90AA80A8}"/>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a:latin typeface="微软雅黑" panose="020B0503020204020204" pitchFamily="34" charset="-122"/>
                  <a:ea typeface="微软雅黑" panose="020B0503020204020204" pitchFamily="34" charset="-122"/>
                </a:endParaRPr>
              </a:p>
            </p:txBody>
          </p:sp>
        </p:grpSp>
        <p:grpSp>
          <p:nvGrpSpPr>
            <p:cNvPr id="10" name="Group 19">
              <a:extLst>
                <a:ext uri="{FF2B5EF4-FFF2-40B4-BE49-F238E27FC236}">
                  <a16:creationId xmlns:a16="http://schemas.microsoft.com/office/drawing/2014/main" id="{EC854861-A71E-45B4-A3BF-51CECFA517BE}"/>
                </a:ext>
              </a:extLst>
            </p:cNvPr>
            <p:cNvGrpSpPr>
              <a:grpSpLocks/>
            </p:cNvGrpSpPr>
            <p:nvPr/>
          </p:nvGrpSpPr>
          <p:grpSpPr bwMode="auto">
            <a:xfrm>
              <a:off x="0" y="768"/>
              <a:ext cx="709" cy="384"/>
              <a:chOff x="0" y="0"/>
              <a:chExt cx="709" cy="384"/>
            </a:xfrm>
          </p:grpSpPr>
          <p:sp>
            <p:nvSpPr>
              <p:cNvPr id="44" name="Rectangle 19">
                <a:extLst>
                  <a:ext uri="{FF2B5EF4-FFF2-40B4-BE49-F238E27FC236}">
                    <a16:creationId xmlns:a16="http://schemas.microsoft.com/office/drawing/2014/main" id="{4299862F-B799-49C3-9851-9E004DF3107D}"/>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en-US" altLang="zh-CN" sz="2000">
                    <a:latin typeface="微软雅黑" panose="020B0503020204020204" pitchFamily="34" charset="-122"/>
                    <a:ea typeface="微软雅黑" panose="020B0503020204020204" pitchFamily="34" charset="-122"/>
                  </a:rPr>
                  <a:t>     B3</a:t>
                </a:r>
              </a:p>
            </p:txBody>
          </p:sp>
          <p:sp>
            <p:nvSpPr>
              <p:cNvPr id="45" name="Rectangle 20">
                <a:extLst>
                  <a:ext uri="{FF2B5EF4-FFF2-40B4-BE49-F238E27FC236}">
                    <a16:creationId xmlns:a16="http://schemas.microsoft.com/office/drawing/2014/main" id="{2C11BB2D-2FB8-48F5-B3B7-330D7B451CEE}"/>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a:latin typeface="微软雅黑" panose="020B0503020204020204" pitchFamily="34" charset="-122"/>
                  <a:ea typeface="微软雅黑" panose="020B0503020204020204" pitchFamily="34" charset="-122"/>
                </a:endParaRPr>
              </a:p>
            </p:txBody>
          </p:sp>
        </p:grpSp>
        <p:grpSp>
          <p:nvGrpSpPr>
            <p:cNvPr id="11" name="Group 22">
              <a:extLst>
                <a:ext uri="{FF2B5EF4-FFF2-40B4-BE49-F238E27FC236}">
                  <a16:creationId xmlns:a16="http://schemas.microsoft.com/office/drawing/2014/main" id="{980DB8CC-CFED-4EF5-8A0F-ED77AAC2AC27}"/>
                </a:ext>
              </a:extLst>
            </p:cNvPr>
            <p:cNvGrpSpPr>
              <a:grpSpLocks/>
            </p:cNvGrpSpPr>
            <p:nvPr/>
          </p:nvGrpSpPr>
          <p:grpSpPr bwMode="auto">
            <a:xfrm>
              <a:off x="709" y="768"/>
              <a:ext cx="2356" cy="384"/>
              <a:chOff x="0" y="0"/>
              <a:chExt cx="2356" cy="384"/>
            </a:xfrm>
          </p:grpSpPr>
          <p:sp>
            <p:nvSpPr>
              <p:cNvPr id="42" name="Rectangle 22">
                <a:extLst>
                  <a:ext uri="{FF2B5EF4-FFF2-40B4-BE49-F238E27FC236}">
                    <a16:creationId xmlns:a16="http://schemas.microsoft.com/office/drawing/2014/main" id="{FAD19BE6-E40E-4BCF-AA80-24FC73F3A3C4}"/>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zh-CN" altLang="en-US" sz="2000">
                    <a:latin typeface="微软雅黑" panose="020B0503020204020204" pitchFamily="34" charset="-122"/>
                    <a:ea typeface="微软雅黑" panose="020B0503020204020204" pitchFamily="34" charset="-122"/>
                  </a:rPr>
                  <a:t>安全域（</a:t>
                </a:r>
                <a:r>
                  <a:rPr lang="en-US" altLang="zh-CN" sz="2000">
                    <a:latin typeface="微软雅黑" panose="020B0503020204020204" pitchFamily="34" charset="-122"/>
                    <a:ea typeface="微软雅黑" panose="020B0503020204020204" pitchFamily="34" charset="-122"/>
                  </a:rPr>
                  <a:t>Security Domains</a:t>
                </a:r>
                <a:r>
                  <a:rPr lang="zh-CN" altLang="en-US" sz="2000">
                    <a:latin typeface="微软雅黑" panose="020B0503020204020204" pitchFamily="34" charset="-122"/>
                    <a:ea typeface="微软雅黑" panose="020B0503020204020204" pitchFamily="34" charset="-122"/>
                  </a:rPr>
                  <a:t>）</a:t>
                </a:r>
              </a:p>
            </p:txBody>
          </p:sp>
          <p:sp>
            <p:nvSpPr>
              <p:cNvPr id="43" name="Rectangle 23">
                <a:extLst>
                  <a:ext uri="{FF2B5EF4-FFF2-40B4-BE49-F238E27FC236}">
                    <a16:creationId xmlns:a16="http://schemas.microsoft.com/office/drawing/2014/main" id="{6C4497E2-195F-4D68-A894-DC3ECD19F3CB}"/>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a:latin typeface="微软雅黑" panose="020B0503020204020204" pitchFamily="34" charset="-122"/>
                  <a:ea typeface="微软雅黑" panose="020B0503020204020204" pitchFamily="34" charset="-122"/>
                </a:endParaRPr>
              </a:p>
            </p:txBody>
          </p:sp>
        </p:grpSp>
        <p:grpSp>
          <p:nvGrpSpPr>
            <p:cNvPr id="12" name="Group 25">
              <a:extLst>
                <a:ext uri="{FF2B5EF4-FFF2-40B4-BE49-F238E27FC236}">
                  <a16:creationId xmlns:a16="http://schemas.microsoft.com/office/drawing/2014/main" id="{5C87C983-0C04-44D1-B0B9-3A1FF986F836}"/>
                </a:ext>
              </a:extLst>
            </p:cNvPr>
            <p:cNvGrpSpPr>
              <a:grpSpLocks/>
            </p:cNvGrpSpPr>
            <p:nvPr/>
          </p:nvGrpSpPr>
          <p:grpSpPr bwMode="auto">
            <a:xfrm>
              <a:off x="0" y="1152"/>
              <a:ext cx="709" cy="384"/>
              <a:chOff x="0" y="0"/>
              <a:chExt cx="709" cy="384"/>
            </a:xfrm>
          </p:grpSpPr>
          <p:sp>
            <p:nvSpPr>
              <p:cNvPr id="40" name="Rectangle 25">
                <a:extLst>
                  <a:ext uri="{FF2B5EF4-FFF2-40B4-BE49-F238E27FC236}">
                    <a16:creationId xmlns:a16="http://schemas.microsoft.com/office/drawing/2014/main" id="{4AC7BB66-DBC5-4F13-AF49-698D1AA4B4C6}"/>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en-US" altLang="zh-CN" sz="2000">
                    <a:latin typeface="微软雅黑" panose="020B0503020204020204" pitchFamily="34" charset="-122"/>
                    <a:ea typeface="微软雅黑" panose="020B0503020204020204" pitchFamily="34" charset="-122"/>
                  </a:rPr>
                  <a:t>     B2</a:t>
                </a:r>
              </a:p>
            </p:txBody>
          </p:sp>
          <p:sp>
            <p:nvSpPr>
              <p:cNvPr id="41" name="Rectangle 26">
                <a:extLst>
                  <a:ext uri="{FF2B5EF4-FFF2-40B4-BE49-F238E27FC236}">
                    <a16:creationId xmlns:a16="http://schemas.microsoft.com/office/drawing/2014/main" id="{75ADBEDF-F03D-4332-AA6A-19F14A19FD67}"/>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a:latin typeface="微软雅黑" panose="020B0503020204020204" pitchFamily="34" charset="-122"/>
                  <a:ea typeface="微软雅黑" panose="020B0503020204020204" pitchFamily="34" charset="-122"/>
                </a:endParaRPr>
              </a:p>
            </p:txBody>
          </p:sp>
        </p:grpSp>
        <p:grpSp>
          <p:nvGrpSpPr>
            <p:cNvPr id="13" name="Group 28">
              <a:extLst>
                <a:ext uri="{FF2B5EF4-FFF2-40B4-BE49-F238E27FC236}">
                  <a16:creationId xmlns:a16="http://schemas.microsoft.com/office/drawing/2014/main" id="{BAD68065-7A8B-4864-98B1-C62F465F18BF}"/>
                </a:ext>
              </a:extLst>
            </p:cNvPr>
            <p:cNvGrpSpPr>
              <a:grpSpLocks/>
            </p:cNvGrpSpPr>
            <p:nvPr/>
          </p:nvGrpSpPr>
          <p:grpSpPr bwMode="auto">
            <a:xfrm>
              <a:off x="709" y="1152"/>
              <a:ext cx="2356" cy="384"/>
              <a:chOff x="0" y="0"/>
              <a:chExt cx="2356" cy="384"/>
            </a:xfrm>
          </p:grpSpPr>
          <p:sp>
            <p:nvSpPr>
              <p:cNvPr id="38" name="Rectangle 28">
                <a:extLst>
                  <a:ext uri="{FF2B5EF4-FFF2-40B4-BE49-F238E27FC236}">
                    <a16:creationId xmlns:a16="http://schemas.microsoft.com/office/drawing/2014/main" id="{E62364C1-80D4-43A5-A431-7EEC626E9EA7}"/>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zh-CN" altLang="en-US" sz="2000">
                    <a:latin typeface="微软雅黑" panose="020B0503020204020204" pitchFamily="34" charset="-122"/>
                    <a:ea typeface="微软雅黑" panose="020B0503020204020204" pitchFamily="34" charset="-122"/>
                  </a:rPr>
                  <a:t>结构化保护（</a:t>
                </a:r>
                <a:r>
                  <a:rPr lang="en-US" altLang="zh-CN" sz="2000">
                    <a:latin typeface="微软雅黑" panose="020B0503020204020204" pitchFamily="34" charset="-122"/>
                    <a:ea typeface="微软雅黑" panose="020B0503020204020204" pitchFamily="34" charset="-122"/>
                  </a:rPr>
                  <a:t>Structural Protection</a:t>
                </a:r>
                <a:r>
                  <a:rPr lang="zh-CN" altLang="en-US" sz="2000">
                    <a:latin typeface="微软雅黑" panose="020B0503020204020204" pitchFamily="34" charset="-122"/>
                    <a:ea typeface="微软雅黑" panose="020B0503020204020204" pitchFamily="34" charset="-122"/>
                  </a:rPr>
                  <a:t>）</a:t>
                </a:r>
              </a:p>
            </p:txBody>
          </p:sp>
          <p:sp>
            <p:nvSpPr>
              <p:cNvPr id="39" name="Rectangle 29">
                <a:extLst>
                  <a:ext uri="{FF2B5EF4-FFF2-40B4-BE49-F238E27FC236}">
                    <a16:creationId xmlns:a16="http://schemas.microsoft.com/office/drawing/2014/main" id="{DE1389FF-55C9-4D17-8512-85E1A3FBB85C}"/>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a:latin typeface="微软雅黑" panose="020B0503020204020204" pitchFamily="34" charset="-122"/>
                  <a:ea typeface="微软雅黑" panose="020B0503020204020204" pitchFamily="34" charset="-122"/>
                </a:endParaRPr>
              </a:p>
            </p:txBody>
          </p:sp>
        </p:grpSp>
        <p:grpSp>
          <p:nvGrpSpPr>
            <p:cNvPr id="14" name="Group 31">
              <a:extLst>
                <a:ext uri="{FF2B5EF4-FFF2-40B4-BE49-F238E27FC236}">
                  <a16:creationId xmlns:a16="http://schemas.microsoft.com/office/drawing/2014/main" id="{31C63DA8-8E88-42AD-80DD-F56E26DE8259}"/>
                </a:ext>
              </a:extLst>
            </p:cNvPr>
            <p:cNvGrpSpPr>
              <a:grpSpLocks/>
            </p:cNvGrpSpPr>
            <p:nvPr/>
          </p:nvGrpSpPr>
          <p:grpSpPr bwMode="auto">
            <a:xfrm>
              <a:off x="0" y="1536"/>
              <a:ext cx="709" cy="384"/>
              <a:chOff x="0" y="0"/>
              <a:chExt cx="709" cy="384"/>
            </a:xfrm>
          </p:grpSpPr>
          <p:sp>
            <p:nvSpPr>
              <p:cNvPr id="36" name="Rectangle 31">
                <a:extLst>
                  <a:ext uri="{FF2B5EF4-FFF2-40B4-BE49-F238E27FC236}">
                    <a16:creationId xmlns:a16="http://schemas.microsoft.com/office/drawing/2014/main" id="{094C9CB5-9121-4E31-9C71-5CA61FDB6029}"/>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en-US" altLang="zh-CN" sz="2000">
                    <a:latin typeface="微软雅黑" panose="020B0503020204020204" pitchFamily="34" charset="-122"/>
                    <a:ea typeface="微软雅黑" panose="020B0503020204020204" pitchFamily="34" charset="-122"/>
                  </a:rPr>
                  <a:t>     B1</a:t>
                </a:r>
              </a:p>
            </p:txBody>
          </p:sp>
          <p:sp>
            <p:nvSpPr>
              <p:cNvPr id="37" name="Rectangle 32">
                <a:extLst>
                  <a:ext uri="{FF2B5EF4-FFF2-40B4-BE49-F238E27FC236}">
                    <a16:creationId xmlns:a16="http://schemas.microsoft.com/office/drawing/2014/main" id="{E590985C-B623-4B3E-A637-66AB524193C4}"/>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a:latin typeface="微软雅黑" panose="020B0503020204020204" pitchFamily="34" charset="-122"/>
                  <a:ea typeface="微软雅黑" panose="020B0503020204020204" pitchFamily="34" charset="-122"/>
                </a:endParaRPr>
              </a:p>
            </p:txBody>
          </p:sp>
        </p:grpSp>
        <p:grpSp>
          <p:nvGrpSpPr>
            <p:cNvPr id="15" name="Group 34">
              <a:extLst>
                <a:ext uri="{FF2B5EF4-FFF2-40B4-BE49-F238E27FC236}">
                  <a16:creationId xmlns:a16="http://schemas.microsoft.com/office/drawing/2014/main" id="{6BE26ED8-5C8B-4090-A8D7-14CFF69EE643}"/>
                </a:ext>
              </a:extLst>
            </p:cNvPr>
            <p:cNvGrpSpPr>
              <a:grpSpLocks/>
            </p:cNvGrpSpPr>
            <p:nvPr/>
          </p:nvGrpSpPr>
          <p:grpSpPr bwMode="auto">
            <a:xfrm>
              <a:off x="709" y="1536"/>
              <a:ext cx="2356" cy="384"/>
              <a:chOff x="0" y="0"/>
              <a:chExt cx="2356" cy="384"/>
            </a:xfrm>
          </p:grpSpPr>
          <p:sp>
            <p:nvSpPr>
              <p:cNvPr id="34" name="Rectangle 34">
                <a:extLst>
                  <a:ext uri="{FF2B5EF4-FFF2-40B4-BE49-F238E27FC236}">
                    <a16:creationId xmlns:a16="http://schemas.microsoft.com/office/drawing/2014/main" id="{B56229B2-9F13-4812-93EC-9169B28ADBB8}"/>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zh-CN" altLang="en-US" sz="2000">
                    <a:latin typeface="微软雅黑" panose="020B0503020204020204" pitchFamily="34" charset="-122"/>
                    <a:ea typeface="微软雅黑" panose="020B0503020204020204" pitchFamily="34" charset="-122"/>
                  </a:rPr>
                  <a:t>标记安全保护（</a:t>
                </a:r>
                <a:r>
                  <a:rPr lang="en-US" altLang="zh-CN" sz="2000">
                    <a:latin typeface="微软雅黑" panose="020B0503020204020204" pitchFamily="34" charset="-122"/>
                    <a:ea typeface="微软雅黑" panose="020B0503020204020204" pitchFamily="34" charset="-122"/>
                  </a:rPr>
                  <a:t>Labeled Security Protection</a:t>
                </a:r>
                <a:r>
                  <a:rPr lang="zh-CN" altLang="en-US" sz="2000">
                    <a:latin typeface="微软雅黑" panose="020B0503020204020204" pitchFamily="34" charset="-122"/>
                    <a:ea typeface="微软雅黑" panose="020B0503020204020204" pitchFamily="34" charset="-122"/>
                  </a:rPr>
                  <a:t>）</a:t>
                </a:r>
              </a:p>
            </p:txBody>
          </p:sp>
          <p:sp>
            <p:nvSpPr>
              <p:cNvPr id="35" name="Rectangle 35">
                <a:extLst>
                  <a:ext uri="{FF2B5EF4-FFF2-40B4-BE49-F238E27FC236}">
                    <a16:creationId xmlns:a16="http://schemas.microsoft.com/office/drawing/2014/main" id="{9DA621D1-7C4C-4D70-A1AD-D845ACE81E0F}"/>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a:latin typeface="微软雅黑" panose="020B0503020204020204" pitchFamily="34" charset="-122"/>
                  <a:ea typeface="微软雅黑" panose="020B0503020204020204" pitchFamily="34" charset="-122"/>
                </a:endParaRPr>
              </a:p>
            </p:txBody>
          </p:sp>
        </p:grpSp>
        <p:grpSp>
          <p:nvGrpSpPr>
            <p:cNvPr id="16" name="Group 37">
              <a:extLst>
                <a:ext uri="{FF2B5EF4-FFF2-40B4-BE49-F238E27FC236}">
                  <a16:creationId xmlns:a16="http://schemas.microsoft.com/office/drawing/2014/main" id="{93D81852-5AC4-4B19-9594-062E99153D56}"/>
                </a:ext>
              </a:extLst>
            </p:cNvPr>
            <p:cNvGrpSpPr>
              <a:grpSpLocks/>
            </p:cNvGrpSpPr>
            <p:nvPr/>
          </p:nvGrpSpPr>
          <p:grpSpPr bwMode="auto">
            <a:xfrm>
              <a:off x="0" y="1920"/>
              <a:ext cx="709" cy="384"/>
              <a:chOff x="0" y="0"/>
              <a:chExt cx="709" cy="384"/>
            </a:xfrm>
          </p:grpSpPr>
          <p:sp>
            <p:nvSpPr>
              <p:cNvPr id="32" name="Rectangle 37">
                <a:extLst>
                  <a:ext uri="{FF2B5EF4-FFF2-40B4-BE49-F238E27FC236}">
                    <a16:creationId xmlns:a16="http://schemas.microsoft.com/office/drawing/2014/main" id="{C13CADEC-CCAB-43BF-B419-673C32F206CD}"/>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en-US" altLang="zh-CN" sz="2000">
                    <a:latin typeface="微软雅黑" panose="020B0503020204020204" pitchFamily="34" charset="-122"/>
                    <a:ea typeface="微软雅黑" panose="020B0503020204020204" pitchFamily="34" charset="-122"/>
                  </a:rPr>
                  <a:t>     C2</a:t>
                </a:r>
              </a:p>
            </p:txBody>
          </p:sp>
          <p:sp>
            <p:nvSpPr>
              <p:cNvPr id="33" name="Rectangle 38">
                <a:extLst>
                  <a:ext uri="{FF2B5EF4-FFF2-40B4-BE49-F238E27FC236}">
                    <a16:creationId xmlns:a16="http://schemas.microsoft.com/office/drawing/2014/main" id="{98E8C4C0-AE62-41EB-A04B-EABA2FE1862A}"/>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a:latin typeface="微软雅黑" panose="020B0503020204020204" pitchFamily="34" charset="-122"/>
                  <a:ea typeface="微软雅黑" panose="020B0503020204020204" pitchFamily="34" charset="-122"/>
                </a:endParaRPr>
              </a:p>
            </p:txBody>
          </p:sp>
        </p:grpSp>
        <p:grpSp>
          <p:nvGrpSpPr>
            <p:cNvPr id="17" name="Group 40">
              <a:extLst>
                <a:ext uri="{FF2B5EF4-FFF2-40B4-BE49-F238E27FC236}">
                  <a16:creationId xmlns:a16="http://schemas.microsoft.com/office/drawing/2014/main" id="{D13C7E62-5388-4195-B6AC-C180E036A06A}"/>
                </a:ext>
              </a:extLst>
            </p:cNvPr>
            <p:cNvGrpSpPr>
              <a:grpSpLocks/>
            </p:cNvGrpSpPr>
            <p:nvPr/>
          </p:nvGrpSpPr>
          <p:grpSpPr bwMode="auto">
            <a:xfrm>
              <a:off x="709" y="1920"/>
              <a:ext cx="2356" cy="384"/>
              <a:chOff x="0" y="0"/>
              <a:chExt cx="2356" cy="384"/>
            </a:xfrm>
          </p:grpSpPr>
          <p:sp>
            <p:nvSpPr>
              <p:cNvPr id="30" name="Rectangle 40">
                <a:extLst>
                  <a:ext uri="{FF2B5EF4-FFF2-40B4-BE49-F238E27FC236}">
                    <a16:creationId xmlns:a16="http://schemas.microsoft.com/office/drawing/2014/main" id="{79CA79AE-0D60-4366-96B7-84FF44B15C37}"/>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zh-CN" altLang="en-US" sz="2000" dirty="0">
                    <a:latin typeface="微软雅黑" panose="020B0503020204020204" pitchFamily="34" charset="-122"/>
                    <a:ea typeface="微软雅黑" panose="020B0503020204020204" pitchFamily="34" charset="-122"/>
                  </a:rPr>
                  <a:t>受控的存取保护（</a:t>
                </a:r>
                <a:r>
                  <a:rPr lang="en-US" altLang="zh-CN" sz="2000" dirty="0">
                    <a:latin typeface="微软雅黑" panose="020B0503020204020204" pitchFamily="34" charset="-122"/>
                    <a:ea typeface="微软雅黑" panose="020B0503020204020204" pitchFamily="34" charset="-122"/>
                  </a:rPr>
                  <a:t>Controlled Access Protection</a:t>
                </a:r>
                <a:r>
                  <a:rPr lang="zh-CN" altLang="en-US" sz="2000" dirty="0">
                    <a:latin typeface="微软雅黑" panose="020B0503020204020204" pitchFamily="34" charset="-122"/>
                    <a:ea typeface="微软雅黑" panose="020B0503020204020204" pitchFamily="34" charset="-122"/>
                  </a:rPr>
                  <a:t>）</a:t>
                </a:r>
              </a:p>
            </p:txBody>
          </p:sp>
          <p:sp>
            <p:nvSpPr>
              <p:cNvPr id="31" name="Rectangle 41">
                <a:extLst>
                  <a:ext uri="{FF2B5EF4-FFF2-40B4-BE49-F238E27FC236}">
                    <a16:creationId xmlns:a16="http://schemas.microsoft.com/office/drawing/2014/main" id="{79551BA6-BDE8-4DEF-8EFA-7D28445042B4}"/>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a:latin typeface="微软雅黑" panose="020B0503020204020204" pitchFamily="34" charset="-122"/>
                  <a:ea typeface="微软雅黑" panose="020B0503020204020204" pitchFamily="34" charset="-122"/>
                </a:endParaRPr>
              </a:p>
            </p:txBody>
          </p:sp>
        </p:grpSp>
        <p:grpSp>
          <p:nvGrpSpPr>
            <p:cNvPr id="18" name="Group 43">
              <a:extLst>
                <a:ext uri="{FF2B5EF4-FFF2-40B4-BE49-F238E27FC236}">
                  <a16:creationId xmlns:a16="http://schemas.microsoft.com/office/drawing/2014/main" id="{481A7509-007E-4DEE-9ED2-DBD19266AD27}"/>
                </a:ext>
              </a:extLst>
            </p:cNvPr>
            <p:cNvGrpSpPr>
              <a:grpSpLocks/>
            </p:cNvGrpSpPr>
            <p:nvPr/>
          </p:nvGrpSpPr>
          <p:grpSpPr bwMode="auto">
            <a:xfrm>
              <a:off x="0" y="2304"/>
              <a:ext cx="709" cy="384"/>
              <a:chOff x="0" y="0"/>
              <a:chExt cx="709" cy="384"/>
            </a:xfrm>
          </p:grpSpPr>
          <p:sp>
            <p:nvSpPr>
              <p:cNvPr id="28" name="Rectangle 43">
                <a:extLst>
                  <a:ext uri="{FF2B5EF4-FFF2-40B4-BE49-F238E27FC236}">
                    <a16:creationId xmlns:a16="http://schemas.microsoft.com/office/drawing/2014/main" id="{7DE879F0-DFFE-4575-BDE4-DFCD6878E693}"/>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en-US" altLang="zh-CN" sz="2000">
                    <a:latin typeface="微软雅黑" panose="020B0503020204020204" pitchFamily="34" charset="-122"/>
                    <a:ea typeface="微软雅黑" panose="020B0503020204020204" pitchFamily="34" charset="-122"/>
                  </a:rPr>
                  <a:t>     C1</a:t>
                </a:r>
              </a:p>
            </p:txBody>
          </p:sp>
          <p:sp>
            <p:nvSpPr>
              <p:cNvPr id="29" name="Rectangle 44">
                <a:extLst>
                  <a:ext uri="{FF2B5EF4-FFF2-40B4-BE49-F238E27FC236}">
                    <a16:creationId xmlns:a16="http://schemas.microsoft.com/office/drawing/2014/main" id="{EFD8AD5F-52F6-4681-A215-891608B302E5}"/>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a:latin typeface="微软雅黑" panose="020B0503020204020204" pitchFamily="34" charset="-122"/>
                  <a:ea typeface="微软雅黑" panose="020B0503020204020204" pitchFamily="34" charset="-122"/>
                </a:endParaRPr>
              </a:p>
            </p:txBody>
          </p:sp>
        </p:grpSp>
        <p:grpSp>
          <p:nvGrpSpPr>
            <p:cNvPr id="19" name="Group 46">
              <a:extLst>
                <a:ext uri="{FF2B5EF4-FFF2-40B4-BE49-F238E27FC236}">
                  <a16:creationId xmlns:a16="http://schemas.microsoft.com/office/drawing/2014/main" id="{6ACED68A-CC6B-4A0D-B270-8323E8878719}"/>
                </a:ext>
              </a:extLst>
            </p:cNvPr>
            <p:cNvGrpSpPr>
              <a:grpSpLocks/>
            </p:cNvGrpSpPr>
            <p:nvPr/>
          </p:nvGrpSpPr>
          <p:grpSpPr bwMode="auto">
            <a:xfrm>
              <a:off x="709" y="2304"/>
              <a:ext cx="2356" cy="384"/>
              <a:chOff x="0" y="0"/>
              <a:chExt cx="2356" cy="384"/>
            </a:xfrm>
          </p:grpSpPr>
          <p:sp>
            <p:nvSpPr>
              <p:cNvPr id="26" name="Rectangle 46">
                <a:extLst>
                  <a:ext uri="{FF2B5EF4-FFF2-40B4-BE49-F238E27FC236}">
                    <a16:creationId xmlns:a16="http://schemas.microsoft.com/office/drawing/2014/main" id="{64BE0604-A968-42FC-80D6-35AB76978BB0}"/>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zh-CN" altLang="en-US" sz="2000">
                    <a:latin typeface="微软雅黑" panose="020B0503020204020204" pitchFamily="34" charset="-122"/>
                    <a:ea typeface="微软雅黑" panose="020B0503020204020204" pitchFamily="34" charset="-122"/>
                  </a:rPr>
                  <a:t>自主安全保护（</a:t>
                </a:r>
                <a:r>
                  <a:rPr lang="en-US" altLang="zh-CN" sz="2000">
                    <a:latin typeface="微软雅黑" panose="020B0503020204020204" pitchFamily="34" charset="-122"/>
                    <a:ea typeface="微软雅黑" panose="020B0503020204020204" pitchFamily="34" charset="-122"/>
                  </a:rPr>
                  <a:t>Discretionary Security Protection</a:t>
                </a:r>
                <a:r>
                  <a:rPr lang="zh-CN" altLang="en-US" sz="2000">
                    <a:latin typeface="微软雅黑" panose="020B0503020204020204" pitchFamily="34" charset="-122"/>
                    <a:ea typeface="微软雅黑" panose="020B0503020204020204" pitchFamily="34" charset="-122"/>
                  </a:rPr>
                  <a:t>）</a:t>
                </a:r>
              </a:p>
            </p:txBody>
          </p:sp>
          <p:sp>
            <p:nvSpPr>
              <p:cNvPr id="27" name="Rectangle 47">
                <a:extLst>
                  <a:ext uri="{FF2B5EF4-FFF2-40B4-BE49-F238E27FC236}">
                    <a16:creationId xmlns:a16="http://schemas.microsoft.com/office/drawing/2014/main" id="{0A70A9B3-218F-480A-B0DF-8553C9AF6879}"/>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a:latin typeface="微软雅黑" panose="020B0503020204020204" pitchFamily="34" charset="-122"/>
                  <a:ea typeface="微软雅黑" panose="020B0503020204020204" pitchFamily="34" charset="-122"/>
                </a:endParaRPr>
              </a:p>
            </p:txBody>
          </p:sp>
        </p:grpSp>
        <p:grpSp>
          <p:nvGrpSpPr>
            <p:cNvPr id="20" name="Group 49">
              <a:extLst>
                <a:ext uri="{FF2B5EF4-FFF2-40B4-BE49-F238E27FC236}">
                  <a16:creationId xmlns:a16="http://schemas.microsoft.com/office/drawing/2014/main" id="{BFD7823B-C110-4EBE-9044-0E5C747511EC}"/>
                </a:ext>
              </a:extLst>
            </p:cNvPr>
            <p:cNvGrpSpPr>
              <a:grpSpLocks/>
            </p:cNvGrpSpPr>
            <p:nvPr/>
          </p:nvGrpSpPr>
          <p:grpSpPr bwMode="auto">
            <a:xfrm>
              <a:off x="0" y="2688"/>
              <a:ext cx="709" cy="384"/>
              <a:chOff x="0" y="0"/>
              <a:chExt cx="709" cy="384"/>
            </a:xfrm>
          </p:grpSpPr>
          <p:sp>
            <p:nvSpPr>
              <p:cNvPr id="24" name="Rectangle 49">
                <a:extLst>
                  <a:ext uri="{FF2B5EF4-FFF2-40B4-BE49-F238E27FC236}">
                    <a16:creationId xmlns:a16="http://schemas.microsoft.com/office/drawing/2014/main" id="{55D360D1-1D4B-414F-BFDF-CF0480F3D1BB}"/>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en-US" altLang="zh-CN" sz="2000">
                    <a:latin typeface="微软雅黑" panose="020B0503020204020204" pitchFamily="34" charset="-122"/>
                    <a:ea typeface="微软雅黑" panose="020B0503020204020204" pitchFamily="34" charset="-122"/>
                  </a:rPr>
                  <a:t>     D</a:t>
                </a:r>
              </a:p>
            </p:txBody>
          </p:sp>
          <p:sp>
            <p:nvSpPr>
              <p:cNvPr id="25" name="Rectangle 50">
                <a:extLst>
                  <a:ext uri="{FF2B5EF4-FFF2-40B4-BE49-F238E27FC236}">
                    <a16:creationId xmlns:a16="http://schemas.microsoft.com/office/drawing/2014/main" id="{28111894-C013-471C-8AB6-7E203E694DB4}"/>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a:latin typeface="微软雅黑" panose="020B0503020204020204" pitchFamily="34" charset="-122"/>
                  <a:ea typeface="微软雅黑" panose="020B0503020204020204" pitchFamily="34" charset="-122"/>
                </a:endParaRPr>
              </a:p>
            </p:txBody>
          </p:sp>
        </p:grpSp>
        <p:grpSp>
          <p:nvGrpSpPr>
            <p:cNvPr id="21" name="Group 52">
              <a:extLst>
                <a:ext uri="{FF2B5EF4-FFF2-40B4-BE49-F238E27FC236}">
                  <a16:creationId xmlns:a16="http://schemas.microsoft.com/office/drawing/2014/main" id="{1A558E40-C7CA-4392-820E-0FAF78F9C1CD}"/>
                </a:ext>
              </a:extLst>
            </p:cNvPr>
            <p:cNvGrpSpPr>
              <a:grpSpLocks/>
            </p:cNvGrpSpPr>
            <p:nvPr/>
          </p:nvGrpSpPr>
          <p:grpSpPr bwMode="auto">
            <a:xfrm>
              <a:off x="709" y="2688"/>
              <a:ext cx="2356" cy="384"/>
              <a:chOff x="0" y="0"/>
              <a:chExt cx="2356" cy="384"/>
            </a:xfrm>
          </p:grpSpPr>
          <p:sp>
            <p:nvSpPr>
              <p:cNvPr id="22" name="Rectangle 52">
                <a:extLst>
                  <a:ext uri="{FF2B5EF4-FFF2-40B4-BE49-F238E27FC236}">
                    <a16:creationId xmlns:a16="http://schemas.microsoft.com/office/drawing/2014/main" id="{DC4C62FC-DD14-4FED-8508-EA705ED9E062}"/>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zh-CN" altLang="en-US" sz="2000">
                    <a:latin typeface="微软雅黑" panose="020B0503020204020204" pitchFamily="34" charset="-122"/>
                    <a:ea typeface="微软雅黑" panose="020B0503020204020204" pitchFamily="34" charset="-122"/>
                  </a:rPr>
                  <a:t>最小保护（</a:t>
                </a:r>
                <a:r>
                  <a:rPr lang="en-US" altLang="zh-CN" sz="2000">
                    <a:latin typeface="微软雅黑" panose="020B0503020204020204" pitchFamily="34" charset="-122"/>
                    <a:ea typeface="微软雅黑" panose="020B0503020204020204" pitchFamily="34" charset="-122"/>
                  </a:rPr>
                  <a:t>Minimal Protection</a:t>
                </a:r>
                <a:r>
                  <a:rPr lang="zh-CN" altLang="en-US" sz="2000">
                    <a:latin typeface="微软雅黑" panose="020B0503020204020204" pitchFamily="34" charset="-122"/>
                    <a:ea typeface="微软雅黑" panose="020B0503020204020204" pitchFamily="34" charset="-122"/>
                  </a:rPr>
                  <a:t>）</a:t>
                </a:r>
              </a:p>
            </p:txBody>
          </p:sp>
          <p:sp>
            <p:nvSpPr>
              <p:cNvPr id="23" name="Rectangle 53">
                <a:extLst>
                  <a:ext uri="{FF2B5EF4-FFF2-40B4-BE49-F238E27FC236}">
                    <a16:creationId xmlns:a16="http://schemas.microsoft.com/office/drawing/2014/main" id="{937C7D6B-7126-415D-99C1-5817138B2FDE}"/>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a:latin typeface="微软雅黑" panose="020B0503020204020204" pitchFamily="34" charset="-122"/>
                  <a:ea typeface="微软雅黑" panose="020B0503020204020204" pitchFamily="34" charset="-122"/>
                </a:endParaRPr>
              </a:p>
            </p:txBody>
          </p:sp>
        </p:grpSp>
      </p:grpSp>
      <p:sp>
        <p:nvSpPr>
          <p:cNvPr id="54" name="Text Box 57">
            <a:extLst>
              <a:ext uri="{FF2B5EF4-FFF2-40B4-BE49-F238E27FC236}">
                <a16:creationId xmlns:a16="http://schemas.microsoft.com/office/drawing/2014/main" id="{9706727A-8877-405E-BB44-271EB39EEE14}"/>
              </a:ext>
            </a:extLst>
          </p:cNvPr>
          <p:cNvSpPr txBox="1">
            <a:spLocks noChangeArrowheads="1"/>
          </p:cNvSpPr>
          <p:nvPr/>
        </p:nvSpPr>
        <p:spPr bwMode="auto">
          <a:xfrm>
            <a:off x="1126599" y="2016168"/>
            <a:ext cx="86571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3200" dirty="0">
                <a:solidFill>
                  <a:srgbClr val="FF3300"/>
                </a:solidFill>
                <a:latin typeface="微软雅黑" panose="020B0503020204020204" pitchFamily="34" charset="-122"/>
                <a:ea typeface="微软雅黑" panose="020B0503020204020204" pitchFamily="34" charset="-122"/>
              </a:rPr>
              <a:t>高</a:t>
            </a:r>
          </a:p>
        </p:txBody>
      </p:sp>
      <p:sp>
        <p:nvSpPr>
          <p:cNvPr id="55" name="Text Box 56">
            <a:extLst>
              <a:ext uri="{FF2B5EF4-FFF2-40B4-BE49-F238E27FC236}">
                <a16:creationId xmlns:a16="http://schemas.microsoft.com/office/drawing/2014/main" id="{DCF6FF85-48D7-442A-B3FF-B3991401027D}"/>
              </a:ext>
            </a:extLst>
          </p:cNvPr>
          <p:cNvSpPr txBox="1">
            <a:spLocks noChangeArrowheads="1"/>
          </p:cNvSpPr>
          <p:nvPr/>
        </p:nvSpPr>
        <p:spPr bwMode="auto">
          <a:xfrm>
            <a:off x="1135680" y="4560720"/>
            <a:ext cx="86571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3200" dirty="0">
                <a:solidFill>
                  <a:srgbClr val="FF3300"/>
                </a:solidFill>
                <a:latin typeface="微软雅黑" panose="020B0503020204020204" pitchFamily="34" charset="-122"/>
                <a:ea typeface="微软雅黑" panose="020B0503020204020204" pitchFamily="34" charset="-122"/>
              </a:rPr>
              <a:t>低</a:t>
            </a:r>
          </a:p>
        </p:txBody>
      </p:sp>
      <p:sp>
        <p:nvSpPr>
          <p:cNvPr id="56" name="Line 55">
            <a:extLst>
              <a:ext uri="{FF2B5EF4-FFF2-40B4-BE49-F238E27FC236}">
                <a16:creationId xmlns:a16="http://schemas.microsoft.com/office/drawing/2014/main" id="{3B4673A8-263E-40F3-A38C-393752864D1A}"/>
              </a:ext>
            </a:extLst>
          </p:cNvPr>
          <p:cNvSpPr>
            <a:spLocks noChangeShapeType="1"/>
          </p:cNvSpPr>
          <p:nvPr/>
        </p:nvSpPr>
        <p:spPr bwMode="auto">
          <a:xfrm flipH="1" flipV="1">
            <a:off x="1516439" y="2662697"/>
            <a:ext cx="7560" cy="1771417"/>
          </a:xfrm>
          <a:prstGeom prst="line">
            <a:avLst/>
          </a:prstGeom>
          <a:noFill/>
          <a:ln w="57150">
            <a:solidFill>
              <a:srgbClr val="0000FF"/>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03483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strips(upRight)">
                                      <p:cBhvr>
                                        <p:cTn id="7" dur="500"/>
                                        <p:tgtEl>
                                          <p:spTgt spid="5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down)">
                                      <p:cBhvr>
                                        <p:cTn id="11" dur="1000"/>
                                        <p:tgtEl>
                                          <p:spTgt spid="56"/>
                                        </p:tgtEl>
                                      </p:cBhvr>
                                    </p:animEffect>
                                  </p:childTnLst>
                                </p:cTn>
                              </p:par>
                            </p:childTnLst>
                          </p:cTn>
                        </p:par>
                        <p:par>
                          <p:cTn id="12" fill="hold">
                            <p:stCondLst>
                              <p:cond delay="1500"/>
                            </p:stCondLst>
                            <p:childTnLst>
                              <p:par>
                                <p:cTn id="13" presetID="22" presetClass="entr" presetSubtype="4" fill="hold" grpId="0"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wipe(down)">
                                      <p:cBhvr>
                                        <p:cTn id="1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1C4CF2-A868-43D4-80FB-46C0170DCB8C}"/>
              </a:ext>
            </a:extLst>
          </p:cNvPr>
          <p:cNvSpPr>
            <a:spLocks noGrp="1"/>
          </p:cNvSpPr>
          <p:nvPr>
            <p:ph type="title"/>
          </p:nvPr>
        </p:nvSpPr>
        <p:spPr/>
        <p:txBody>
          <a:bodyPr/>
          <a:lstStyle/>
          <a:p>
            <a:r>
              <a:rPr lang="zh-CN" altLang="en-US"/>
              <a:t>四组七个等级</a:t>
            </a:r>
          </a:p>
        </p:txBody>
      </p:sp>
      <p:sp>
        <p:nvSpPr>
          <p:cNvPr id="3" name="内容占位符 2">
            <a:extLst>
              <a:ext uri="{FF2B5EF4-FFF2-40B4-BE49-F238E27FC236}">
                <a16:creationId xmlns:a16="http://schemas.microsoft.com/office/drawing/2014/main" id="{5714090F-7DFD-4F7C-B32C-07CE8C219D24}"/>
              </a:ext>
            </a:extLst>
          </p:cNvPr>
          <p:cNvSpPr>
            <a:spLocks noGrp="1"/>
          </p:cNvSpPr>
          <p:nvPr>
            <p:ph idx="1"/>
          </p:nvPr>
        </p:nvSpPr>
        <p:spPr/>
        <p:txBody>
          <a:bodyPr/>
          <a:lstStyle/>
          <a:p>
            <a:r>
              <a:rPr lang="en-US" altLang="zh-CN">
                <a:solidFill>
                  <a:srgbClr val="FF0000"/>
                </a:solidFill>
              </a:rPr>
              <a:t>D</a:t>
            </a:r>
          </a:p>
          <a:p>
            <a:r>
              <a:rPr lang="en-US" altLang="zh-CN">
                <a:solidFill>
                  <a:srgbClr val="FF0000"/>
                </a:solidFill>
              </a:rPr>
              <a:t>C (C1,C2)</a:t>
            </a:r>
          </a:p>
          <a:p>
            <a:r>
              <a:rPr lang="en-US" altLang="zh-CN">
                <a:solidFill>
                  <a:srgbClr val="FF0000"/>
                </a:solidFill>
              </a:rPr>
              <a:t>B (B1,B2,B3)</a:t>
            </a:r>
          </a:p>
          <a:p>
            <a:r>
              <a:rPr lang="en-US" altLang="zh-CN">
                <a:solidFill>
                  <a:srgbClr val="FF0000"/>
                </a:solidFill>
              </a:rPr>
              <a:t>A (A1)</a:t>
            </a:r>
          </a:p>
          <a:p>
            <a:endParaRPr lang="en-US" altLang="zh-CN" sz="1200">
              <a:solidFill>
                <a:srgbClr val="FF0000"/>
              </a:solidFill>
            </a:endParaRPr>
          </a:p>
          <a:p>
            <a:r>
              <a:rPr lang="zh-CN" altLang="en-US"/>
              <a:t>各安全级别之间具有一种偏序向下兼容的关系，即较高安全性级别提供的安全保护要包含较低级别的所有保护要求，同时提供更多或更完善的保护能力。</a:t>
            </a:r>
          </a:p>
          <a:p>
            <a:endParaRPr lang="zh-CN" altLang="en-US"/>
          </a:p>
        </p:txBody>
      </p:sp>
      <p:sp>
        <p:nvSpPr>
          <p:cNvPr id="4" name="灯片编号占位符 3">
            <a:extLst>
              <a:ext uri="{FF2B5EF4-FFF2-40B4-BE49-F238E27FC236}">
                <a16:creationId xmlns:a16="http://schemas.microsoft.com/office/drawing/2014/main" id="{B3244A17-F5AC-41D8-90DB-A8F7C75761F6}"/>
              </a:ext>
            </a:extLst>
          </p:cNvPr>
          <p:cNvSpPr>
            <a:spLocks noGrp="1"/>
          </p:cNvSpPr>
          <p:nvPr>
            <p:ph type="sldNum" sz="quarter" idx="12"/>
          </p:nvPr>
        </p:nvSpPr>
        <p:spPr/>
        <p:txBody>
          <a:bodyPr/>
          <a:lstStyle/>
          <a:p>
            <a:fld id="{E63F6D5D-9733-4D44-9C56-AEFEDD5A4BA7}" type="slidenum">
              <a:rPr lang="en-US" smtClean="0"/>
              <a:pPr/>
              <a:t>12</a:t>
            </a:fld>
            <a:endParaRPr lang="en-US" dirty="0"/>
          </a:p>
        </p:txBody>
      </p:sp>
    </p:spTree>
    <p:extLst>
      <p:ext uri="{BB962C8B-B14F-4D97-AF65-F5344CB8AC3E}">
        <p14:creationId xmlns:p14="http://schemas.microsoft.com/office/powerpoint/2010/main" val="1656559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944E6-645E-4DBC-8B8D-E2C0CE30447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322106A-CCD7-4F54-95BA-A3F47AA6F68B}"/>
              </a:ext>
            </a:extLst>
          </p:cNvPr>
          <p:cNvSpPr>
            <a:spLocks noGrp="1"/>
          </p:cNvSpPr>
          <p:nvPr>
            <p:ph idx="1"/>
          </p:nvPr>
        </p:nvSpPr>
        <p:spPr/>
        <p:txBody>
          <a:bodyPr/>
          <a:lstStyle/>
          <a:p>
            <a:r>
              <a:rPr lang="en-US" altLang="zh-CN">
                <a:solidFill>
                  <a:srgbClr val="FF0000"/>
                </a:solidFill>
              </a:rPr>
              <a:t>D</a:t>
            </a:r>
            <a:r>
              <a:rPr lang="zh-CN" altLang="en-US">
                <a:solidFill>
                  <a:srgbClr val="FF0000"/>
                </a:solidFill>
              </a:rPr>
              <a:t>级</a:t>
            </a:r>
          </a:p>
          <a:p>
            <a:pPr lvl="1"/>
            <a:r>
              <a:rPr lang="zh-CN" altLang="en-US"/>
              <a:t>将一切不符合更高标准的系统均归于</a:t>
            </a:r>
            <a:r>
              <a:rPr lang="en-US" altLang="zh-CN"/>
              <a:t>D</a:t>
            </a:r>
            <a:r>
              <a:rPr lang="zh-CN" altLang="en-US"/>
              <a:t>组。</a:t>
            </a:r>
          </a:p>
          <a:p>
            <a:pPr lvl="1"/>
            <a:r>
              <a:rPr lang="zh-CN" altLang="en-US"/>
              <a:t>典型例子：</a:t>
            </a:r>
            <a:r>
              <a:rPr lang="en-US" altLang="zh-CN"/>
              <a:t>DOS</a:t>
            </a:r>
            <a:r>
              <a:rPr lang="zh-CN" altLang="en-US"/>
              <a:t>是安全标准为</a:t>
            </a:r>
            <a:r>
              <a:rPr lang="en-US" altLang="zh-CN"/>
              <a:t>D</a:t>
            </a:r>
            <a:r>
              <a:rPr lang="zh-CN" altLang="en-US"/>
              <a:t>的操作系统</a:t>
            </a:r>
          </a:p>
          <a:p>
            <a:pPr lvl="1"/>
            <a:r>
              <a:rPr lang="zh-CN" altLang="en-US"/>
              <a:t> </a:t>
            </a:r>
            <a:r>
              <a:rPr lang="en-US" altLang="zh-CN"/>
              <a:t>DOS</a:t>
            </a:r>
            <a:r>
              <a:rPr lang="zh-CN" altLang="en-US"/>
              <a:t>在安全性方面几乎没有什么专门的机制来保障</a:t>
            </a:r>
            <a:endParaRPr lang="en-US" altLang="zh-CN"/>
          </a:p>
          <a:p>
            <a:pPr lvl="1"/>
            <a:endParaRPr lang="zh-CN" altLang="en-US" sz="1600"/>
          </a:p>
          <a:p>
            <a:r>
              <a:rPr lang="en-US" altLang="zh-CN">
                <a:solidFill>
                  <a:srgbClr val="FF0000"/>
                </a:solidFill>
              </a:rPr>
              <a:t>C1</a:t>
            </a:r>
            <a:r>
              <a:rPr lang="zh-CN" altLang="en-US">
                <a:solidFill>
                  <a:srgbClr val="FF0000"/>
                </a:solidFill>
              </a:rPr>
              <a:t>级</a:t>
            </a:r>
          </a:p>
          <a:p>
            <a:pPr lvl="1"/>
            <a:r>
              <a:rPr lang="zh-CN" altLang="en-US"/>
              <a:t>非常初级的自主安全保护。</a:t>
            </a:r>
          </a:p>
          <a:p>
            <a:pPr lvl="1"/>
            <a:r>
              <a:rPr lang="zh-CN" altLang="en-US"/>
              <a:t>能够实现对用户和数据的分离，进行</a:t>
            </a:r>
            <a:r>
              <a:rPr lang="zh-CN" altLang="en-US">
                <a:solidFill>
                  <a:srgbClr val="FF0000"/>
                </a:solidFill>
              </a:rPr>
              <a:t>自主存取控制 </a:t>
            </a:r>
            <a:r>
              <a:rPr lang="en-US" altLang="zh-CN">
                <a:solidFill>
                  <a:srgbClr val="FF0000"/>
                </a:solidFill>
              </a:rPr>
              <a:t>(DAC)</a:t>
            </a:r>
            <a:r>
              <a:rPr lang="zh-CN" altLang="en-US"/>
              <a:t>，保护或限制用户权限的传播。</a:t>
            </a:r>
          </a:p>
          <a:p>
            <a:pPr lvl="1"/>
            <a:r>
              <a:rPr lang="zh-CN" altLang="en-US"/>
              <a:t>现有的商业系统稍作改进即可满足</a:t>
            </a:r>
          </a:p>
        </p:txBody>
      </p:sp>
      <p:sp>
        <p:nvSpPr>
          <p:cNvPr id="4" name="灯片编号占位符 3">
            <a:extLst>
              <a:ext uri="{FF2B5EF4-FFF2-40B4-BE49-F238E27FC236}">
                <a16:creationId xmlns:a16="http://schemas.microsoft.com/office/drawing/2014/main" id="{1CB4F7F3-A7BE-4A09-8856-B7AA8CA5FF2F}"/>
              </a:ext>
            </a:extLst>
          </p:cNvPr>
          <p:cNvSpPr>
            <a:spLocks noGrp="1"/>
          </p:cNvSpPr>
          <p:nvPr>
            <p:ph type="sldNum" sz="quarter" idx="12"/>
          </p:nvPr>
        </p:nvSpPr>
        <p:spPr/>
        <p:txBody>
          <a:bodyPr/>
          <a:lstStyle/>
          <a:p>
            <a:fld id="{E63F6D5D-9733-4D44-9C56-AEFEDD5A4BA7}" type="slidenum">
              <a:rPr lang="en-US" smtClean="0"/>
              <a:pPr/>
              <a:t>13</a:t>
            </a:fld>
            <a:endParaRPr lang="en-US" dirty="0"/>
          </a:p>
        </p:txBody>
      </p:sp>
    </p:spTree>
    <p:extLst>
      <p:ext uri="{BB962C8B-B14F-4D97-AF65-F5344CB8AC3E}">
        <p14:creationId xmlns:p14="http://schemas.microsoft.com/office/powerpoint/2010/main" val="530228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5B716-5288-4B61-B8A8-0D21B916181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030845-DCB8-4602-8791-66352C809008}"/>
              </a:ext>
            </a:extLst>
          </p:cNvPr>
          <p:cNvSpPr>
            <a:spLocks noGrp="1"/>
          </p:cNvSpPr>
          <p:nvPr>
            <p:ph idx="1"/>
          </p:nvPr>
        </p:nvSpPr>
        <p:spPr/>
        <p:txBody>
          <a:bodyPr>
            <a:normAutofit/>
          </a:bodyPr>
          <a:lstStyle/>
          <a:p>
            <a:r>
              <a:rPr lang="en-US" altLang="zh-CN">
                <a:solidFill>
                  <a:srgbClr val="FF0000"/>
                </a:solidFill>
              </a:rPr>
              <a:t>C2</a:t>
            </a:r>
            <a:r>
              <a:rPr lang="zh-CN" altLang="en-US">
                <a:solidFill>
                  <a:srgbClr val="FF0000"/>
                </a:solidFill>
              </a:rPr>
              <a:t>级</a:t>
            </a:r>
          </a:p>
          <a:p>
            <a:pPr lvl="1"/>
            <a:r>
              <a:rPr lang="zh-CN" altLang="en-US">
                <a:solidFill>
                  <a:srgbClr val="FF0000"/>
                </a:solidFill>
              </a:rPr>
              <a:t>安全产品的最低档次</a:t>
            </a:r>
            <a:r>
              <a:rPr lang="zh-CN" altLang="en-US"/>
              <a:t>。</a:t>
            </a:r>
          </a:p>
          <a:p>
            <a:pPr lvl="1"/>
            <a:r>
              <a:rPr lang="zh-CN" altLang="en-US"/>
              <a:t>提供受控的存取保护，将</a:t>
            </a:r>
            <a:r>
              <a:rPr lang="en-US" altLang="zh-CN"/>
              <a:t>C1</a:t>
            </a:r>
            <a:r>
              <a:rPr lang="zh-CN" altLang="en-US"/>
              <a:t>级的</a:t>
            </a:r>
            <a:r>
              <a:rPr lang="en-US" altLang="zh-CN"/>
              <a:t>DAC</a:t>
            </a:r>
            <a:r>
              <a:rPr lang="zh-CN" altLang="en-US"/>
              <a:t>进一步细化，以个人身份注册负责，并实施</a:t>
            </a:r>
            <a:r>
              <a:rPr lang="zh-CN" altLang="en-US">
                <a:solidFill>
                  <a:srgbClr val="FF0000"/>
                </a:solidFill>
              </a:rPr>
              <a:t>审计</a:t>
            </a:r>
            <a:r>
              <a:rPr lang="zh-CN" altLang="en-US"/>
              <a:t>和资源隔离。</a:t>
            </a:r>
          </a:p>
          <a:p>
            <a:pPr lvl="1"/>
            <a:r>
              <a:rPr lang="zh-CN" altLang="en-US"/>
              <a:t>达到</a:t>
            </a:r>
            <a:r>
              <a:rPr lang="en-US" altLang="zh-CN"/>
              <a:t>C2</a:t>
            </a:r>
            <a:r>
              <a:rPr lang="zh-CN" altLang="en-US"/>
              <a:t>级的产品在其名称中往往不突出</a:t>
            </a:r>
            <a:r>
              <a:rPr lang="en-US" altLang="zh-CN"/>
              <a:t>″</a:t>
            </a:r>
            <a:r>
              <a:rPr lang="zh-CN" altLang="en-US"/>
              <a:t>安全</a:t>
            </a:r>
            <a:r>
              <a:rPr lang="en-US" altLang="zh-CN"/>
              <a:t>″(Security)</a:t>
            </a:r>
            <a:r>
              <a:rPr lang="zh-CN" altLang="en-US"/>
              <a:t>这一特色。</a:t>
            </a:r>
          </a:p>
          <a:p>
            <a:pPr lvl="1"/>
            <a:r>
              <a:rPr lang="zh-CN" altLang="en-US"/>
              <a:t>典型例子</a:t>
            </a:r>
            <a:r>
              <a:rPr lang="en-US" altLang="zh-CN"/>
              <a:t>:  Windows 2000,  Oracle 7</a:t>
            </a:r>
          </a:p>
          <a:p>
            <a:endParaRPr lang="en-US" altLang="zh-CN" sz="1200"/>
          </a:p>
          <a:p>
            <a:r>
              <a:rPr lang="en-US" altLang="zh-CN">
                <a:solidFill>
                  <a:srgbClr val="FF0000"/>
                </a:solidFill>
              </a:rPr>
              <a:t>B1</a:t>
            </a:r>
            <a:r>
              <a:rPr lang="zh-CN" altLang="en-US">
                <a:solidFill>
                  <a:srgbClr val="FF0000"/>
                </a:solidFill>
              </a:rPr>
              <a:t>级</a:t>
            </a:r>
          </a:p>
          <a:p>
            <a:pPr lvl="1"/>
            <a:r>
              <a:rPr lang="zh-CN" altLang="en-US"/>
              <a:t>标记安全保护。</a:t>
            </a:r>
            <a:r>
              <a:rPr lang="en-US" altLang="zh-CN"/>
              <a:t>″</a:t>
            </a:r>
            <a:r>
              <a:rPr lang="zh-CN" altLang="en-US"/>
              <a:t>安全</a:t>
            </a:r>
            <a:r>
              <a:rPr lang="en-US" altLang="zh-CN"/>
              <a:t>″</a:t>
            </a:r>
            <a:r>
              <a:rPr lang="zh-CN" altLang="en-US"/>
              <a:t>或</a:t>
            </a:r>
            <a:r>
              <a:rPr lang="en-US" altLang="zh-CN"/>
              <a:t>″</a:t>
            </a:r>
            <a:r>
              <a:rPr lang="zh-CN" altLang="en-US"/>
              <a:t>可信的</a:t>
            </a:r>
            <a:r>
              <a:rPr lang="en-US" altLang="zh-CN"/>
              <a:t>″(Trusted)</a:t>
            </a:r>
            <a:r>
              <a:rPr lang="zh-CN" altLang="en-US"/>
              <a:t>产品。</a:t>
            </a:r>
          </a:p>
          <a:p>
            <a:pPr lvl="1"/>
            <a:r>
              <a:rPr lang="zh-CN" altLang="en-US"/>
              <a:t>对系统的数据加以标记，对标记的主体和客体实施</a:t>
            </a:r>
            <a:r>
              <a:rPr lang="zh-CN" altLang="en-US">
                <a:solidFill>
                  <a:srgbClr val="FF0000"/>
                </a:solidFill>
              </a:rPr>
              <a:t>强制存取控制 </a:t>
            </a:r>
            <a:r>
              <a:rPr lang="en-US" altLang="zh-CN">
                <a:solidFill>
                  <a:srgbClr val="FF0000"/>
                </a:solidFill>
              </a:rPr>
              <a:t>(MAC)</a:t>
            </a:r>
            <a:r>
              <a:rPr lang="zh-CN" altLang="en-US"/>
              <a:t>、</a:t>
            </a:r>
            <a:r>
              <a:rPr lang="zh-CN" altLang="en-US">
                <a:solidFill>
                  <a:srgbClr val="FF0000"/>
                </a:solidFill>
              </a:rPr>
              <a:t>审计</a:t>
            </a:r>
            <a:r>
              <a:rPr lang="zh-CN" altLang="en-US"/>
              <a:t>等安全机制。</a:t>
            </a:r>
          </a:p>
        </p:txBody>
      </p:sp>
      <p:sp>
        <p:nvSpPr>
          <p:cNvPr id="4" name="灯片编号占位符 3">
            <a:extLst>
              <a:ext uri="{FF2B5EF4-FFF2-40B4-BE49-F238E27FC236}">
                <a16:creationId xmlns:a16="http://schemas.microsoft.com/office/drawing/2014/main" id="{8EDA367A-63E4-403E-B2BA-755C0EE71D0A}"/>
              </a:ext>
            </a:extLst>
          </p:cNvPr>
          <p:cNvSpPr>
            <a:spLocks noGrp="1"/>
          </p:cNvSpPr>
          <p:nvPr>
            <p:ph type="sldNum" sz="quarter" idx="12"/>
          </p:nvPr>
        </p:nvSpPr>
        <p:spPr/>
        <p:txBody>
          <a:bodyPr/>
          <a:lstStyle/>
          <a:p>
            <a:fld id="{E63F6D5D-9733-4D44-9C56-AEFEDD5A4BA7}" type="slidenum">
              <a:rPr lang="en-US" smtClean="0"/>
              <a:pPr/>
              <a:t>14</a:t>
            </a:fld>
            <a:endParaRPr lang="en-US" dirty="0"/>
          </a:p>
        </p:txBody>
      </p:sp>
    </p:spTree>
    <p:extLst>
      <p:ext uri="{BB962C8B-B14F-4D97-AF65-F5344CB8AC3E}">
        <p14:creationId xmlns:p14="http://schemas.microsoft.com/office/powerpoint/2010/main" val="3889102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B3904-8E77-4B61-874F-4E4D2C2DE1B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A169BDD-70B0-4C9E-8690-CCB40013AB00}"/>
              </a:ext>
            </a:extLst>
          </p:cNvPr>
          <p:cNvSpPr>
            <a:spLocks noGrp="1"/>
          </p:cNvSpPr>
          <p:nvPr>
            <p:ph idx="1"/>
          </p:nvPr>
        </p:nvSpPr>
        <p:spPr/>
        <p:txBody>
          <a:bodyPr>
            <a:normAutofit/>
          </a:bodyPr>
          <a:lstStyle/>
          <a:p>
            <a:r>
              <a:rPr lang="en-US" altLang="zh-CN">
                <a:solidFill>
                  <a:srgbClr val="FF0000"/>
                </a:solidFill>
              </a:rPr>
              <a:t>B2</a:t>
            </a:r>
            <a:r>
              <a:rPr lang="zh-CN" altLang="en-US">
                <a:solidFill>
                  <a:srgbClr val="FF0000"/>
                </a:solidFill>
              </a:rPr>
              <a:t>级</a:t>
            </a:r>
          </a:p>
          <a:p>
            <a:pPr lvl="1"/>
            <a:r>
              <a:rPr lang="zh-CN" altLang="en-US"/>
              <a:t>结构化保护</a:t>
            </a:r>
          </a:p>
          <a:p>
            <a:pPr lvl="1"/>
            <a:r>
              <a:rPr lang="zh-CN" altLang="en-US"/>
              <a:t>建立</a:t>
            </a:r>
            <a:r>
              <a:rPr lang="zh-CN" altLang="en-US">
                <a:solidFill>
                  <a:srgbClr val="FF0000"/>
                </a:solidFill>
              </a:rPr>
              <a:t>形式化的安全策略模型</a:t>
            </a:r>
            <a:r>
              <a:rPr lang="zh-CN" altLang="en-US"/>
              <a:t>并对系统内的所有主体和客体实施</a:t>
            </a:r>
            <a:r>
              <a:rPr lang="en-US" altLang="zh-CN"/>
              <a:t>DAC</a:t>
            </a:r>
            <a:r>
              <a:rPr lang="zh-CN" altLang="en-US"/>
              <a:t>和</a:t>
            </a:r>
            <a:r>
              <a:rPr lang="en-US" altLang="zh-CN"/>
              <a:t>MAC</a:t>
            </a:r>
            <a:endParaRPr lang="zh-CN" altLang="en-US"/>
          </a:p>
          <a:p>
            <a:endParaRPr lang="zh-CN" altLang="en-US" sz="1300"/>
          </a:p>
          <a:p>
            <a:r>
              <a:rPr lang="en-US" altLang="zh-CN">
                <a:solidFill>
                  <a:srgbClr val="FF0000"/>
                </a:solidFill>
              </a:rPr>
              <a:t>B3</a:t>
            </a:r>
            <a:r>
              <a:rPr lang="zh-CN" altLang="en-US">
                <a:solidFill>
                  <a:srgbClr val="FF0000"/>
                </a:solidFill>
              </a:rPr>
              <a:t>级</a:t>
            </a:r>
          </a:p>
          <a:p>
            <a:pPr lvl="1"/>
            <a:r>
              <a:rPr lang="zh-CN" altLang="en-US"/>
              <a:t>安全域</a:t>
            </a:r>
          </a:p>
          <a:p>
            <a:pPr lvl="1"/>
            <a:r>
              <a:rPr lang="zh-CN" altLang="en-US"/>
              <a:t>该级的</a:t>
            </a:r>
            <a:r>
              <a:rPr lang="en-US" altLang="zh-CN"/>
              <a:t>TCB</a:t>
            </a:r>
            <a:r>
              <a:rPr lang="zh-CN" altLang="en-US"/>
              <a:t>必须满足访问监控器的要求，审计跟踪能力更强，并提供系统恢复过程</a:t>
            </a:r>
          </a:p>
          <a:p>
            <a:endParaRPr lang="zh-CN" altLang="en-US" sz="1300"/>
          </a:p>
          <a:p>
            <a:r>
              <a:rPr lang="en-US" altLang="zh-CN">
                <a:solidFill>
                  <a:srgbClr val="FF0000"/>
                </a:solidFill>
              </a:rPr>
              <a:t>A1</a:t>
            </a:r>
            <a:r>
              <a:rPr lang="zh-CN" altLang="en-US">
                <a:solidFill>
                  <a:srgbClr val="FF0000"/>
                </a:solidFill>
              </a:rPr>
              <a:t>级</a:t>
            </a:r>
          </a:p>
          <a:p>
            <a:pPr lvl="1"/>
            <a:r>
              <a:rPr lang="zh-CN" altLang="en-US"/>
              <a:t>验证设计，即提供</a:t>
            </a:r>
            <a:r>
              <a:rPr lang="en-US" altLang="zh-CN"/>
              <a:t>B3</a:t>
            </a:r>
            <a:r>
              <a:rPr lang="zh-CN" altLang="en-US"/>
              <a:t>级保护的同时给出</a:t>
            </a:r>
            <a:r>
              <a:rPr lang="zh-CN" altLang="en-US">
                <a:solidFill>
                  <a:srgbClr val="FF0000"/>
                </a:solidFill>
              </a:rPr>
              <a:t>系统的形式化设计说明和验证</a:t>
            </a:r>
            <a:r>
              <a:rPr lang="zh-CN" altLang="en-US"/>
              <a:t>以确信各安全保护真正实现</a:t>
            </a:r>
          </a:p>
        </p:txBody>
      </p:sp>
      <p:sp>
        <p:nvSpPr>
          <p:cNvPr id="4" name="灯片编号占位符 3">
            <a:extLst>
              <a:ext uri="{FF2B5EF4-FFF2-40B4-BE49-F238E27FC236}">
                <a16:creationId xmlns:a16="http://schemas.microsoft.com/office/drawing/2014/main" id="{EF81E406-F81D-494D-BD70-CD38E72BB4BA}"/>
              </a:ext>
            </a:extLst>
          </p:cNvPr>
          <p:cNvSpPr>
            <a:spLocks noGrp="1"/>
          </p:cNvSpPr>
          <p:nvPr>
            <p:ph type="sldNum" sz="quarter" idx="12"/>
          </p:nvPr>
        </p:nvSpPr>
        <p:spPr/>
        <p:txBody>
          <a:bodyPr/>
          <a:lstStyle/>
          <a:p>
            <a:fld id="{E63F6D5D-9733-4D44-9C56-AEFEDD5A4BA7}" type="slidenum">
              <a:rPr lang="en-US" smtClean="0"/>
              <a:pPr/>
              <a:t>15</a:t>
            </a:fld>
            <a:endParaRPr lang="en-US" dirty="0"/>
          </a:p>
        </p:txBody>
      </p:sp>
    </p:spTree>
    <p:extLst>
      <p:ext uri="{BB962C8B-B14F-4D97-AF65-F5344CB8AC3E}">
        <p14:creationId xmlns:p14="http://schemas.microsoft.com/office/powerpoint/2010/main" val="99261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698B2-CCE0-4CF8-AD27-D7D21C270B6C}"/>
              </a:ext>
            </a:extLst>
          </p:cNvPr>
          <p:cNvSpPr>
            <a:spLocks noGrp="1"/>
          </p:cNvSpPr>
          <p:nvPr>
            <p:ph type="title"/>
          </p:nvPr>
        </p:nvSpPr>
        <p:spPr/>
        <p:txBody>
          <a:bodyPr/>
          <a:lstStyle/>
          <a:p>
            <a:r>
              <a:rPr lang="en-US" altLang="zh-CN"/>
              <a:t>CC</a:t>
            </a:r>
            <a:endParaRPr lang="zh-CN" altLang="en-US"/>
          </a:p>
        </p:txBody>
      </p:sp>
      <p:sp>
        <p:nvSpPr>
          <p:cNvPr id="3" name="内容占位符 2">
            <a:extLst>
              <a:ext uri="{FF2B5EF4-FFF2-40B4-BE49-F238E27FC236}">
                <a16:creationId xmlns:a16="http://schemas.microsoft.com/office/drawing/2014/main" id="{5BC0DF76-BBD0-433A-AB64-9FC50613E6F0}"/>
              </a:ext>
            </a:extLst>
          </p:cNvPr>
          <p:cNvSpPr>
            <a:spLocks noGrp="1"/>
          </p:cNvSpPr>
          <p:nvPr>
            <p:ph idx="1"/>
          </p:nvPr>
        </p:nvSpPr>
        <p:spPr/>
        <p:txBody>
          <a:bodyPr/>
          <a:lstStyle/>
          <a:p>
            <a:r>
              <a:rPr lang="en-US" altLang="zh-CN"/>
              <a:t>CC</a:t>
            </a:r>
            <a:r>
              <a:rPr lang="zh-CN" altLang="en-US"/>
              <a:t>是在上述各评估准则及具体实践的基础上通过相互总结和互补发展而来的。</a:t>
            </a:r>
            <a:endParaRPr lang="en-US" altLang="zh-CN"/>
          </a:p>
          <a:p>
            <a:endParaRPr lang="en-US" altLang="zh-CN" sz="800"/>
          </a:p>
          <a:p>
            <a:r>
              <a:rPr lang="en-US" altLang="zh-CN"/>
              <a:t>CC</a:t>
            </a:r>
            <a:r>
              <a:rPr lang="zh-CN" altLang="en-US"/>
              <a:t>提出了目前国际上公认的表述信息技术安全性的结构：</a:t>
            </a:r>
          </a:p>
          <a:p>
            <a:pPr lvl="1"/>
            <a:r>
              <a:rPr lang="zh-CN" altLang="en-US">
                <a:solidFill>
                  <a:srgbClr val="FF0000"/>
                </a:solidFill>
              </a:rPr>
              <a:t>安全功能</a:t>
            </a:r>
            <a:r>
              <a:rPr lang="zh-CN" altLang="en-US"/>
              <a:t>要求</a:t>
            </a:r>
            <a:endParaRPr lang="en-US" altLang="zh-CN"/>
          </a:p>
          <a:p>
            <a:pPr lvl="2"/>
            <a:r>
              <a:rPr lang="zh-CN" altLang="en-US"/>
              <a:t>用以规范产品和系统的安全行为</a:t>
            </a:r>
            <a:endParaRPr lang="en-US" altLang="zh-CN"/>
          </a:p>
          <a:p>
            <a:pPr lvl="1"/>
            <a:r>
              <a:rPr lang="zh-CN" altLang="en-US">
                <a:solidFill>
                  <a:srgbClr val="FF0000"/>
                </a:solidFill>
              </a:rPr>
              <a:t>安全保证</a:t>
            </a:r>
            <a:r>
              <a:rPr lang="zh-CN" altLang="en-US"/>
              <a:t>要求</a:t>
            </a:r>
            <a:endParaRPr lang="en-US" altLang="zh-CN"/>
          </a:p>
          <a:p>
            <a:pPr lvl="2"/>
            <a:r>
              <a:rPr lang="zh-CN" altLang="en-US"/>
              <a:t>要求解决如何正确有效地实施这些功能</a:t>
            </a:r>
            <a:endParaRPr lang="en-US" altLang="zh-CN"/>
          </a:p>
          <a:p>
            <a:pPr marL="715962" lvl="2" indent="0">
              <a:buNone/>
            </a:pPr>
            <a:endParaRPr lang="en-US" altLang="zh-CN" sz="800"/>
          </a:p>
          <a:p>
            <a:r>
              <a:rPr lang="en-US" altLang="zh-CN">
                <a:solidFill>
                  <a:srgbClr val="C00000"/>
                </a:solidFill>
              </a:rPr>
              <a:t>CC</a:t>
            </a:r>
            <a:r>
              <a:rPr lang="zh-CN" altLang="en-US">
                <a:solidFill>
                  <a:srgbClr val="C00000"/>
                </a:solidFill>
              </a:rPr>
              <a:t>的文本组成</a:t>
            </a:r>
          </a:p>
          <a:p>
            <a:pPr lvl="1"/>
            <a:r>
              <a:rPr lang="zh-CN" altLang="en-US"/>
              <a:t>简介和一般模型；安全功能要求；安全保证要求。</a:t>
            </a:r>
          </a:p>
        </p:txBody>
      </p:sp>
      <p:sp>
        <p:nvSpPr>
          <p:cNvPr id="4" name="灯片编号占位符 3">
            <a:extLst>
              <a:ext uri="{FF2B5EF4-FFF2-40B4-BE49-F238E27FC236}">
                <a16:creationId xmlns:a16="http://schemas.microsoft.com/office/drawing/2014/main" id="{6DF3CCBA-0AE3-4859-A759-F6ABF1C8FEA0}"/>
              </a:ext>
            </a:extLst>
          </p:cNvPr>
          <p:cNvSpPr>
            <a:spLocks noGrp="1"/>
          </p:cNvSpPr>
          <p:nvPr>
            <p:ph type="sldNum" sz="quarter" idx="12"/>
          </p:nvPr>
        </p:nvSpPr>
        <p:spPr/>
        <p:txBody>
          <a:bodyPr/>
          <a:lstStyle/>
          <a:p>
            <a:fld id="{E63F6D5D-9733-4D44-9C56-AEFEDD5A4BA7}" type="slidenum">
              <a:rPr lang="en-US" smtClean="0"/>
              <a:pPr/>
              <a:t>16</a:t>
            </a:fld>
            <a:endParaRPr lang="en-US" dirty="0"/>
          </a:p>
        </p:txBody>
      </p:sp>
      <p:sp>
        <p:nvSpPr>
          <p:cNvPr id="5" name="文本框 4">
            <a:extLst>
              <a:ext uri="{FF2B5EF4-FFF2-40B4-BE49-F238E27FC236}">
                <a16:creationId xmlns:a16="http://schemas.microsoft.com/office/drawing/2014/main" id="{041B4F98-F826-4AD6-96B0-186E3498B184}"/>
              </a:ext>
            </a:extLst>
          </p:cNvPr>
          <p:cNvSpPr txBox="1"/>
          <p:nvPr/>
        </p:nvSpPr>
        <p:spPr>
          <a:xfrm>
            <a:off x="6553200" y="3382661"/>
            <a:ext cx="4188362" cy="961289"/>
          </a:xfrm>
          <a:prstGeom prst="rect">
            <a:avLst/>
          </a:prstGeom>
          <a:noFill/>
        </p:spPr>
        <p:txBody>
          <a:bodyPr wrap="square" rtlCol="0">
            <a:spAutoFit/>
          </a:bodyPr>
          <a:lstStyle/>
          <a:p>
            <a:pPr marL="216000" indent="-216000">
              <a:lnSpc>
                <a:spcPct val="150000"/>
              </a:lnSpc>
              <a:buFont typeface="Arial" panose="020B0604020202020204" pitchFamily="34" charset="0"/>
              <a:buChar char="•"/>
            </a:pPr>
            <a:r>
              <a:rPr lang="zh-CN" altLang="en-US" sz="2000" dirty="0">
                <a:solidFill>
                  <a:srgbClr val="C00000"/>
                </a:solidFill>
                <a:latin typeface="微软雅黑" panose="020B0503020204020204" pitchFamily="34" charset="-122"/>
                <a:ea typeface="微软雅黑" panose="020B0503020204020204" pitchFamily="34" charset="-122"/>
              </a:rPr>
              <a:t>都以“类</a:t>
            </a:r>
            <a:r>
              <a:rPr lang="en-US" altLang="zh-CN" sz="2000" dirty="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子类</a:t>
            </a:r>
            <a:r>
              <a:rPr lang="en-US" altLang="zh-CN" sz="2000" dirty="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组件”的结构表述</a:t>
            </a:r>
            <a:endParaRPr lang="en-US" altLang="zh-CN" sz="2000" dirty="0">
              <a:solidFill>
                <a:srgbClr val="C00000"/>
              </a:solidFill>
              <a:latin typeface="微软雅黑" panose="020B0503020204020204" pitchFamily="34" charset="-122"/>
              <a:ea typeface="微软雅黑" panose="020B0503020204020204" pitchFamily="34" charset="-122"/>
            </a:endParaRPr>
          </a:p>
          <a:p>
            <a:pPr marL="216000" indent="-216000">
              <a:lnSpc>
                <a:spcPct val="150000"/>
              </a:lnSpc>
              <a:buFont typeface="Arial" panose="020B0604020202020204" pitchFamily="34" charset="0"/>
              <a:buChar char="•"/>
            </a:pPr>
            <a:r>
              <a:rPr lang="zh-CN" altLang="en-US" sz="2000" dirty="0">
                <a:solidFill>
                  <a:srgbClr val="C00000"/>
                </a:solidFill>
                <a:latin typeface="微软雅黑" panose="020B0503020204020204" pitchFamily="34" charset="-122"/>
                <a:ea typeface="微软雅黑" panose="020B0503020204020204" pitchFamily="34" charset="-122"/>
              </a:rPr>
              <a:t>组件是安全要求的最小构件块</a:t>
            </a:r>
          </a:p>
        </p:txBody>
      </p:sp>
      <p:sp>
        <p:nvSpPr>
          <p:cNvPr id="6" name="右大括号 5">
            <a:extLst>
              <a:ext uri="{FF2B5EF4-FFF2-40B4-BE49-F238E27FC236}">
                <a16:creationId xmlns:a16="http://schemas.microsoft.com/office/drawing/2014/main" id="{6393A2CC-02B3-4043-A03D-2C5E2B364515}"/>
              </a:ext>
            </a:extLst>
          </p:cNvPr>
          <p:cNvSpPr/>
          <p:nvPr/>
        </p:nvSpPr>
        <p:spPr>
          <a:xfrm>
            <a:off x="6248400" y="3124200"/>
            <a:ext cx="454562" cy="15325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2370CE9-7CD4-4C21-A47F-10BCC84B779C}"/>
              </a:ext>
            </a:extLst>
          </p:cNvPr>
          <p:cNvSpPr/>
          <p:nvPr/>
        </p:nvSpPr>
        <p:spPr>
          <a:xfrm>
            <a:off x="1371600" y="5867400"/>
            <a:ext cx="5540940" cy="369332"/>
          </a:xfrm>
          <a:prstGeom prst="rect">
            <a:avLst/>
          </a:prstGeom>
        </p:spPr>
        <p:txBody>
          <a:bodyPr wrap="none">
            <a:spAutoFit/>
          </a:bodyPr>
          <a:lstStyle/>
          <a:p>
            <a:r>
              <a:rPr lang="en-US" altLang="zh-CN" dirty="0">
                <a:solidFill>
                  <a:srgbClr val="0000CC"/>
                </a:solidFill>
                <a:latin typeface="微软雅黑" panose="020B0503020204020204" pitchFamily="34" charset="-122"/>
                <a:ea typeface="微软雅黑" panose="020B0503020204020204" pitchFamily="34" charset="-122"/>
              </a:rPr>
              <a:t>CC</a:t>
            </a:r>
            <a:r>
              <a:rPr lang="zh-CN" altLang="en-US" dirty="0">
                <a:solidFill>
                  <a:srgbClr val="0000CC"/>
                </a:solidFill>
                <a:latin typeface="微软雅黑" panose="020B0503020204020204" pitchFamily="34" charset="-122"/>
                <a:ea typeface="微软雅黑" panose="020B0503020204020204" pitchFamily="34" charset="-122"/>
              </a:rPr>
              <a:t>官网：</a:t>
            </a:r>
            <a:r>
              <a:rPr lang="zh-CN" altLang="en-US" dirty="0">
                <a:solidFill>
                  <a:srgbClr val="0000CC"/>
                </a:solidFill>
                <a:latin typeface="微软雅黑" panose="020B0503020204020204" pitchFamily="34" charset="-122"/>
                <a:ea typeface="微软雅黑" panose="020B0503020204020204" pitchFamily="34" charset="-122"/>
                <a:hlinkClick r:id="rId2"/>
              </a:rPr>
              <a:t>https://www.commoncriteriaportal.</a:t>
            </a:r>
            <a:r>
              <a:rPr lang="zh-CN" altLang="en-US">
                <a:solidFill>
                  <a:srgbClr val="0000CC"/>
                </a:solidFill>
                <a:latin typeface="微软雅黑" panose="020B0503020204020204" pitchFamily="34" charset="-122"/>
                <a:ea typeface="微软雅黑" panose="020B0503020204020204" pitchFamily="34" charset="-122"/>
                <a:hlinkClick r:id="rId2"/>
              </a:rPr>
              <a:t>org/</a:t>
            </a:r>
            <a:endParaRPr lang="zh-CN" altLang="en-US"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9747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318265-AFDF-45B3-A60E-68137AD5987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D980018-6106-4701-9995-2AEAA951604C}"/>
              </a:ext>
            </a:extLst>
          </p:cNvPr>
          <p:cNvSpPr>
            <a:spLocks noGrp="1"/>
          </p:cNvSpPr>
          <p:nvPr>
            <p:ph idx="1"/>
          </p:nvPr>
        </p:nvSpPr>
        <p:spPr/>
        <p:txBody>
          <a:bodyPr/>
          <a:lstStyle/>
          <a:p>
            <a:r>
              <a:rPr lang="en-US" altLang="zh-CN">
                <a:solidFill>
                  <a:srgbClr val="FF0000"/>
                </a:solidFill>
              </a:rPr>
              <a:t>CC</a:t>
            </a:r>
            <a:r>
              <a:rPr lang="zh-CN" altLang="en-US">
                <a:solidFill>
                  <a:srgbClr val="FF0000"/>
                </a:solidFill>
              </a:rPr>
              <a:t>评估保证级</a:t>
            </a:r>
            <a:r>
              <a:rPr lang="en-US" altLang="zh-CN">
                <a:solidFill>
                  <a:srgbClr val="FF0000"/>
                </a:solidFill>
              </a:rPr>
              <a:t>(EAL)</a:t>
            </a:r>
            <a:r>
              <a:rPr lang="zh-CN" altLang="en-US">
                <a:solidFill>
                  <a:srgbClr val="FF0000"/>
                </a:solidFill>
              </a:rPr>
              <a:t>划分</a:t>
            </a:r>
          </a:p>
          <a:p>
            <a:endParaRPr lang="zh-CN" altLang="en-US"/>
          </a:p>
        </p:txBody>
      </p:sp>
      <p:sp>
        <p:nvSpPr>
          <p:cNvPr id="4" name="灯片编号占位符 3">
            <a:extLst>
              <a:ext uri="{FF2B5EF4-FFF2-40B4-BE49-F238E27FC236}">
                <a16:creationId xmlns:a16="http://schemas.microsoft.com/office/drawing/2014/main" id="{46D0BE4A-9E42-42C7-BE9B-2D82ADBB72D4}"/>
              </a:ext>
            </a:extLst>
          </p:cNvPr>
          <p:cNvSpPr>
            <a:spLocks noGrp="1"/>
          </p:cNvSpPr>
          <p:nvPr>
            <p:ph type="sldNum" sz="quarter" idx="12"/>
          </p:nvPr>
        </p:nvSpPr>
        <p:spPr/>
        <p:txBody>
          <a:bodyPr/>
          <a:lstStyle/>
          <a:p>
            <a:fld id="{E63F6D5D-9733-4D44-9C56-AEFEDD5A4BA7}" type="slidenum">
              <a:rPr lang="en-US" smtClean="0"/>
              <a:pPr/>
              <a:t>17</a:t>
            </a:fld>
            <a:endParaRPr lang="en-US" dirty="0"/>
          </a:p>
        </p:txBody>
      </p:sp>
      <p:graphicFrame>
        <p:nvGraphicFramePr>
          <p:cNvPr id="5" name="Group 5">
            <a:extLst>
              <a:ext uri="{FF2B5EF4-FFF2-40B4-BE49-F238E27FC236}">
                <a16:creationId xmlns:a16="http://schemas.microsoft.com/office/drawing/2014/main" id="{20986681-78D7-4DDA-A9C5-C05CF5AAA0E9}"/>
              </a:ext>
            </a:extLst>
          </p:cNvPr>
          <p:cNvGraphicFramePr>
            <a:graphicFrameLocks/>
          </p:cNvGraphicFramePr>
          <p:nvPr>
            <p:extLst>
              <p:ext uri="{D42A27DB-BD31-4B8C-83A1-F6EECF244321}">
                <p14:modId xmlns:p14="http://schemas.microsoft.com/office/powerpoint/2010/main" val="1161034402"/>
              </p:ext>
            </p:extLst>
          </p:nvPr>
        </p:nvGraphicFramePr>
        <p:xfrm>
          <a:off x="1447800" y="1934548"/>
          <a:ext cx="8763000" cy="3657586"/>
        </p:xfrm>
        <a:graphic>
          <a:graphicData uri="http://schemas.openxmlformats.org/drawingml/2006/table">
            <a:tbl>
              <a:tblPr/>
              <a:tblGrid>
                <a:gridCol w="2115174">
                  <a:extLst>
                    <a:ext uri="{9D8B030D-6E8A-4147-A177-3AD203B41FA5}">
                      <a16:colId xmlns:a16="http://schemas.microsoft.com/office/drawing/2014/main" val="20000"/>
                    </a:ext>
                  </a:extLst>
                </a:gridCol>
                <a:gridCol w="3980826">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400" b="0"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评估保证级</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400" b="0" i="0" u="none" strike="noStrike" cap="none" normalizeH="0" baseline="0">
                          <a:ln>
                            <a:noFill/>
                          </a:ln>
                          <a:solidFill>
                            <a:srgbClr val="0000CC"/>
                          </a:solidFill>
                          <a:effectLst/>
                          <a:latin typeface="微软雅黑" panose="020B0503020204020204" pitchFamily="34" charset="-122"/>
                          <a:ea typeface="微软雅黑" panose="020B0503020204020204" pitchFamily="34" charset="-122"/>
                        </a:rPr>
                        <a:t>定义</a:t>
                      </a:r>
                      <a:endParaRPr kumimoji="0" lang="zh-CN" sz="2400" b="0"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400" b="0"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TCSEC</a:t>
                      </a:r>
                      <a:r>
                        <a:rPr kumimoji="0" lang="zh-CN" altLang="en-US" sz="2400" b="0"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安全级别</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333747">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EAL1</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功能测试</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endParaRPr kumimoji="0" lang="zh-CN"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3747">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EAL2</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结构测试</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C1</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1567">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EAL3</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系统地测试和检查</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C2</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477">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EAL4</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系统地设计、测试和复查</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B1</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9959">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EAL5</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半形式化设计和测试</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B2</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EAL6</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defRPr/>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半形式化验证的设计和测试</a:t>
                      </a:r>
                      <a:endParaRPr kumimoji="0" 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B3</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EAL7</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形式化验证的设计和测试</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A1</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77755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b="1" dirty="0">
                <a:solidFill>
                  <a:schemeClr val="bg2">
                    <a:lumMod val="90000"/>
                  </a:schemeClr>
                </a:solidFill>
              </a:rPr>
              <a:t>数据库安全性概述</a:t>
            </a:r>
          </a:p>
          <a:p>
            <a:pPr>
              <a:lnSpc>
                <a:spcPct val="100000"/>
              </a:lnSpc>
            </a:pPr>
            <a:r>
              <a:rPr lang="zh-CN" altLang="en-US" b="1" dirty="0">
                <a:solidFill>
                  <a:srgbClr val="FF0000"/>
                </a:solidFill>
              </a:rPr>
              <a:t>数据库安全性控制</a:t>
            </a:r>
          </a:p>
          <a:p>
            <a:pPr>
              <a:lnSpc>
                <a:spcPct val="100000"/>
              </a:lnSpc>
            </a:pPr>
            <a:r>
              <a:rPr lang="zh-CN" altLang="en-US" b="1" dirty="0">
                <a:solidFill>
                  <a:schemeClr val="bg2">
                    <a:lumMod val="90000"/>
                  </a:schemeClr>
                </a:solidFill>
              </a:rPr>
              <a:t>视图机制</a:t>
            </a:r>
          </a:p>
          <a:p>
            <a:pPr>
              <a:lnSpc>
                <a:spcPct val="100000"/>
              </a:lnSpc>
            </a:pPr>
            <a:r>
              <a:rPr lang="zh-CN" altLang="en-US" b="1" dirty="0">
                <a:solidFill>
                  <a:schemeClr val="bg2">
                    <a:lumMod val="90000"/>
                  </a:schemeClr>
                </a:solidFill>
              </a:rPr>
              <a:t>审计（</a:t>
            </a:r>
            <a:r>
              <a:rPr lang="en-US" altLang="zh-CN" b="1" dirty="0">
                <a:solidFill>
                  <a:schemeClr val="bg2">
                    <a:lumMod val="90000"/>
                  </a:schemeClr>
                </a:solidFill>
              </a:rPr>
              <a:t>Audit</a:t>
            </a:r>
            <a:r>
              <a:rPr lang="zh-CN" altLang="en-US" b="1" dirty="0">
                <a:solidFill>
                  <a:schemeClr val="bg2">
                    <a:lumMod val="90000"/>
                  </a:schemeClr>
                </a:solidFill>
              </a:rPr>
              <a:t>）</a:t>
            </a:r>
          </a:p>
          <a:p>
            <a:pPr>
              <a:lnSpc>
                <a:spcPct val="100000"/>
              </a:lnSpc>
            </a:pPr>
            <a:r>
              <a:rPr lang="zh-CN" altLang="en-US" b="1" dirty="0">
                <a:solidFill>
                  <a:schemeClr val="bg2">
                    <a:lumMod val="90000"/>
                  </a:schemeClr>
                </a:solidFill>
              </a:rPr>
              <a:t>数据加密</a:t>
            </a:r>
          </a:p>
          <a:p>
            <a:pPr>
              <a:lnSpc>
                <a:spcPct val="100000"/>
              </a:lnSpc>
            </a:pPr>
            <a:r>
              <a:rPr lang="zh-CN" altLang="en-US" b="1" dirty="0">
                <a:solidFill>
                  <a:schemeClr val="bg2">
                    <a:lumMod val="90000"/>
                  </a:schemeClr>
                </a:solidFill>
              </a:rPr>
              <a:t>其他安全性保护</a:t>
            </a:r>
          </a:p>
          <a:p>
            <a:pPr>
              <a:lnSpc>
                <a:spcPct val="100000"/>
              </a:lnSpc>
            </a:pPr>
            <a:r>
              <a:rPr lang="zh-CN" altLang="en-US" b="1" dirty="0">
                <a:solidFill>
                  <a:schemeClr val="bg2">
                    <a:lumMod val="90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18</a:t>
            </a:fld>
            <a:endParaRPr lang="en-US" dirty="0"/>
          </a:p>
        </p:txBody>
      </p:sp>
    </p:spTree>
    <p:extLst>
      <p:ext uri="{BB962C8B-B14F-4D97-AF65-F5344CB8AC3E}">
        <p14:creationId xmlns:p14="http://schemas.microsoft.com/office/powerpoint/2010/main" val="3884474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本章目标</a:t>
            </a:r>
          </a:p>
        </p:txBody>
      </p:sp>
      <p:sp>
        <p:nvSpPr>
          <p:cNvPr id="3" name="内容占位符 2"/>
          <p:cNvSpPr>
            <a:spLocks noGrp="1"/>
          </p:cNvSpPr>
          <p:nvPr>
            <p:ph idx="1"/>
          </p:nvPr>
        </p:nvSpPr>
        <p:spPr/>
        <p:txBody>
          <a:bodyPr/>
          <a:lstStyle/>
          <a:p>
            <a:pPr>
              <a:lnSpc>
                <a:spcPct val="110000"/>
              </a:lnSpc>
            </a:pPr>
            <a:r>
              <a:rPr lang="zh-CN" altLang="en-US" dirty="0">
                <a:solidFill>
                  <a:srgbClr val="FF0000"/>
                </a:solidFill>
              </a:rPr>
              <a:t>完成本章的学习，你应该能够</a:t>
            </a:r>
            <a:endParaRPr lang="en-US" altLang="zh-CN" dirty="0">
              <a:solidFill>
                <a:srgbClr val="FF0000"/>
              </a:solidFill>
            </a:endParaRPr>
          </a:p>
          <a:p>
            <a:pPr lvl="1">
              <a:lnSpc>
                <a:spcPct val="110000"/>
              </a:lnSpc>
            </a:pPr>
            <a:r>
              <a:rPr lang="zh-CN" altLang="en-US" dirty="0">
                <a:latin typeface="微软雅黑" panose="020B0503020204020204" pitchFamily="34" charset="-122"/>
                <a:ea typeface="微软雅黑" panose="020B0503020204020204" pitchFamily="34" charset="-122"/>
              </a:rPr>
              <a:t>了解什么是计算机系统安全性问题，什么是数据库的安全性问题，威胁数据库安全性的因素</a:t>
            </a:r>
            <a:r>
              <a:rPr lang="zh-CN" altLang="en-US">
                <a:latin typeface="微软雅黑" panose="020B0503020204020204" pitchFamily="34" charset="-122"/>
                <a:ea typeface="微软雅黑" panose="020B0503020204020204" pitchFamily="34" charset="-122"/>
              </a:rPr>
              <a:t>有哪些</a:t>
            </a:r>
            <a:endParaRPr lang="en-US" altLang="zh-CN"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牢固掌握</a:t>
            </a:r>
            <a:r>
              <a:rPr lang="en-US" altLang="zh-CN" dirty="0">
                <a:latin typeface="微软雅黑" panose="020B0503020204020204" pitchFamily="34" charset="-122"/>
                <a:ea typeface="微软雅黑" panose="020B0503020204020204" pitchFamily="34" charset="-122"/>
              </a:rPr>
              <a:t>TCSEC</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CC</a:t>
            </a:r>
            <a:r>
              <a:rPr lang="zh-CN" altLang="en-US" dirty="0">
                <a:latin typeface="微软雅黑" panose="020B0503020204020204" pitchFamily="34" charset="-122"/>
                <a:ea typeface="微软雅黑" panose="020B0503020204020204" pitchFamily="34" charset="-122"/>
              </a:rPr>
              <a:t>标准的主要内容。</a:t>
            </a:r>
            <a:r>
              <a:rPr lang="en-US" altLang="zh-CN" dirty="0">
                <a:latin typeface="微软雅黑" panose="020B0503020204020204" pitchFamily="34" charset="-122"/>
                <a:ea typeface="微软雅黑" panose="020B0503020204020204" pitchFamily="34" charset="-122"/>
              </a:rPr>
              <a:t>C2</a:t>
            </a:r>
            <a:r>
              <a:rPr lang="zh-CN" altLang="en-US" dirty="0">
                <a:latin typeface="微软雅黑" panose="020B0503020204020204" pitchFamily="34" charset="-122"/>
                <a:ea typeface="微软雅黑" panose="020B0503020204020204" pitchFamily="34" charset="-122"/>
              </a:rPr>
              <a:t>级</a:t>
            </a:r>
            <a:r>
              <a:rPr lang="en-US" altLang="zh-CN" dirty="0">
                <a:latin typeface="微软雅黑" panose="020B0503020204020204" pitchFamily="34" charset="-122"/>
                <a:ea typeface="微软雅黑" panose="020B0503020204020204" pitchFamily="34" charset="-122"/>
              </a:rPr>
              <a:t>DBMS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B1</a:t>
            </a:r>
            <a:r>
              <a:rPr lang="zh-CN" altLang="en-US" dirty="0">
                <a:latin typeface="微软雅黑" panose="020B0503020204020204" pitchFamily="34" charset="-122"/>
                <a:ea typeface="微软雅黑" panose="020B0503020204020204" pitchFamily="34" charset="-122"/>
              </a:rPr>
              <a:t>级</a:t>
            </a:r>
            <a:r>
              <a:rPr lang="en-US" altLang="zh-CN" dirty="0">
                <a:latin typeface="微软雅黑" panose="020B0503020204020204" pitchFamily="34" charset="-122"/>
                <a:ea typeface="微软雅黑" panose="020B0503020204020204" pitchFamily="34" charset="-122"/>
              </a:rPr>
              <a:t>DBMS</a:t>
            </a:r>
            <a:r>
              <a:rPr lang="zh-CN" altLang="en-US" dirty="0">
                <a:latin typeface="微软雅黑" panose="020B0503020204020204" pitchFamily="34" charset="-122"/>
                <a:ea typeface="微软雅黑" panose="020B0503020204020204" pitchFamily="34" charset="-122"/>
              </a:rPr>
              <a:t>的主要特征。</a:t>
            </a:r>
            <a:r>
              <a:rPr lang="en-US" altLang="zh-CN" dirty="0">
                <a:latin typeface="微软雅黑" panose="020B0503020204020204" pitchFamily="34" charset="-122"/>
                <a:ea typeface="微软雅黑" panose="020B0503020204020204" pitchFamily="34" charset="-122"/>
              </a:rPr>
              <a:t>DBMS</a:t>
            </a:r>
            <a:r>
              <a:rPr lang="zh-CN" altLang="en-US" dirty="0">
                <a:latin typeface="微软雅黑" panose="020B0503020204020204" pitchFamily="34" charset="-122"/>
                <a:ea typeface="微软雅黑" panose="020B0503020204020204" pitchFamily="34" charset="-122"/>
              </a:rPr>
              <a:t>提供的安全措施：用户身份鉴别、自主存取控制和强制存取控制技术、视图技术和审计技术、数据加密存储和</a:t>
            </a:r>
            <a:r>
              <a:rPr lang="zh-CN" altLang="en-US">
                <a:latin typeface="微软雅黑" panose="020B0503020204020204" pitchFamily="34" charset="-122"/>
                <a:ea typeface="微软雅黑" panose="020B0503020204020204" pitchFamily="34" charset="-122"/>
              </a:rPr>
              <a:t>加密传输</a:t>
            </a:r>
            <a:endParaRPr lang="en-US" altLang="zh-CN"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熟练掌握使用</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中的</a:t>
            </a:r>
            <a:r>
              <a:rPr lang="en-US" altLang="zh-CN" dirty="0">
                <a:latin typeface="微软雅黑" panose="020B0503020204020204" pitchFamily="34" charset="-122"/>
                <a:ea typeface="微软雅黑" panose="020B0503020204020204" pitchFamily="34" charset="-122"/>
              </a:rPr>
              <a:t>GRANT</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REVOKE</a:t>
            </a:r>
            <a:r>
              <a:rPr lang="zh-CN" altLang="en-US" dirty="0">
                <a:latin typeface="微软雅黑" panose="020B0503020204020204" pitchFamily="34" charset="-122"/>
                <a:ea typeface="微软雅黑" panose="020B0503020204020204" pitchFamily="34" charset="-122"/>
              </a:rPr>
              <a:t>语句实现</a:t>
            </a:r>
            <a:r>
              <a:rPr lang="zh-CN" altLang="en-US">
                <a:latin typeface="微软雅黑" panose="020B0503020204020204" pitchFamily="34" charset="-122"/>
                <a:ea typeface="微软雅黑" panose="020B0503020204020204" pitchFamily="34" charset="-122"/>
              </a:rPr>
              <a:t>自主存取控制</a:t>
            </a:r>
            <a:endParaRPr lang="en-US" altLang="zh-CN"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深刻理解强制存取控制中的</a:t>
            </a:r>
            <a:r>
              <a:rPr lang="zh-CN" altLang="en-US">
                <a:latin typeface="微软雅黑" panose="020B0503020204020204" pitchFamily="34" charset="-122"/>
                <a:ea typeface="微软雅黑" panose="020B0503020204020204" pitchFamily="34" charset="-122"/>
              </a:rPr>
              <a:t>存取规则</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1</a:t>
            </a:fld>
            <a:endParaRPr lang="en-US" dirty="0"/>
          </a:p>
        </p:txBody>
      </p:sp>
    </p:spTree>
    <p:extLst>
      <p:ext uri="{BB962C8B-B14F-4D97-AF65-F5344CB8AC3E}">
        <p14:creationId xmlns:p14="http://schemas.microsoft.com/office/powerpoint/2010/main" val="657880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FE68DF-7A1A-4E6D-8E27-B642F7AE7C63}"/>
              </a:ext>
            </a:extLst>
          </p:cNvPr>
          <p:cNvSpPr>
            <a:spLocks noGrp="1"/>
          </p:cNvSpPr>
          <p:nvPr>
            <p:ph type="title"/>
          </p:nvPr>
        </p:nvSpPr>
        <p:spPr/>
        <p:txBody>
          <a:bodyPr/>
          <a:lstStyle/>
          <a:p>
            <a:r>
              <a:rPr lang="zh-CN" altLang="en-US"/>
              <a:t>数据库安全性控制</a:t>
            </a:r>
          </a:p>
        </p:txBody>
      </p:sp>
      <p:sp>
        <p:nvSpPr>
          <p:cNvPr id="3" name="内容占位符 2">
            <a:extLst>
              <a:ext uri="{FF2B5EF4-FFF2-40B4-BE49-F238E27FC236}">
                <a16:creationId xmlns:a16="http://schemas.microsoft.com/office/drawing/2014/main" id="{DD613DB7-21A9-47F7-8F47-87FC17827E8A}"/>
              </a:ext>
            </a:extLst>
          </p:cNvPr>
          <p:cNvSpPr>
            <a:spLocks noGrp="1"/>
          </p:cNvSpPr>
          <p:nvPr>
            <p:ph idx="1"/>
          </p:nvPr>
        </p:nvSpPr>
        <p:spPr/>
        <p:txBody>
          <a:bodyPr/>
          <a:lstStyle/>
          <a:p>
            <a:r>
              <a:rPr lang="zh-CN" altLang="en-US">
                <a:solidFill>
                  <a:srgbClr val="FF0000"/>
                </a:solidFill>
              </a:rPr>
              <a:t>非法使用数据库的情况：</a:t>
            </a:r>
          </a:p>
          <a:p>
            <a:pPr lvl="1"/>
            <a:r>
              <a:rPr lang="zh-CN" altLang="en-US" sz="2000"/>
              <a:t>编写合法程序绕过</a:t>
            </a:r>
            <a:r>
              <a:rPr lang="en-US" altLang="zh-CN" sz="2000"/>
              <a:t>DBMS</a:t>
            </a:r>
            <a:r>
              <a:rPr lang="zh-CN" altLang="en-US" sz="2000"/>
              <a:t>及其授权机制</a:t>
            </a:r>
          </a:p>
          <a:p>
            <a:pPr lvl="1"/>
            <a:r>
              <a:rPr lang="zh-CN" altLang="en-US" sz="2000"/>
              <a:t>直接或编写应用程序执行非授权操作</a:t>
            </a:r>
          </a:p>
          <a:p>
            <a:pPr lvl="1"/>
            <a:r>
              <a:rPr lang="zh-CN" altLang="en-US" sz="2000"/>
              <a:t>通过多次合法查询数据库从中推导出一些保密数据</a:t>
            </a:r>
            <a:endParaRPr lang="en-US" altLang="zh-CN" sz="2000"/>
          </a:p>
          <a:p>
            <a:pPr lvl="1"/>
            <a:endParaRPr lang="zh-CN" altLang="en-US" sz="500"/>
          </a:p>
          <a:p>
            <a:r>
              <a:rPr lang="zh-CN" altLang="en-US"/>
              <a:t>计算机系统中，</a:t>
            </a:r>
            <a:r>
              <a:rPr lang="zh-CN" altLang="en-US">
                <a:solidFill>
                  <a:srgbClr val="FF0000"/>
                </a:solidFill>
              </a:rPr>
              <a:t>安全措施是一级一级层层设置</a:t>
            </a:r>
            <a:endParaRPr lang="en-US" altLang="zh-CN">
              <a:solidFill>
                <a:srgbClr val="FF0000"/>
              </a:solidFill>
            </a:endParaRPr>
          </a:p>
          <a:p>
            <a:pPr lvl="1"/>
            <a:r>
              <a:rPr lang="zh-CN" altLang="en-US" sz="2000"/>
              <a:t>系统根据</a:t>
            </a:r>
            <a:r>
              <a:rPr lang="zh-CN" altLang="en-US" sz="2000">
                <a:solidFill>
                  <a:srgbClr val="9900FF"/>
                </a:solidFill>
              </a:rPr>
              <a:t>用户标识鉴定用户身份</a:t>
            </a:r>
            <a:r>
              <a:rPr lang="zh-CN" altLang="en-US" sz="2000"/>
              <a:t>，</a:t>
            </a:r>
            <a:r>
              <a:rPr lang="zh-CN" altLang="en-US" sz="2000" u="sng">
                <a:solidFill>
                  <a:srgbClr val="FF0000"/>
                </a:solidFill>
              </a:rPr>
              <a:t>合法用户</a:t>
            </a:r>
            <a:r>
              <a:rPr lang="zh-CN" altLang="en-US" sz="2000"/>
              <a:t>才准许进入计算机系统</a:t>
            </a:r>
            <a:endParaRPr lang="en-US" altLang="zh-CN" sz="2000"/>
          </a:p>
          <a:p>
            <a:pPr lvl="1"/>
            <a:r>
              <a:rPr lang="zh-CN" altLang="en-US" sz="2000"/>
              <a:t>数据库管理系统还要进行</a:t>
            </a:r>
            <a:r>
              <a:rPr lang="zh-CN" altLang="en-US" sz="2000">
                <a:solidFill>
                  <a:srgbClr val="9900FF"/>
                </a:solidFill>
              </a:rPr>
              <a:t>存取控制</a:t>
            </a:r>
            <a:r>
              <a:rPr lang="zh-CN" altLang="en-US" sz="2000"/>
              <a:t>，只允许用户执行</a:t>
            </a:r>
            <a:r>
              <a:rPr lang="zh-CN" altLang="en-US" sz="2000" u="sng">
                <a:solidFill>
                  <a:srgbClr val="FF0000"/>
                </a:solidFill>
              </a:rPr>
              <a:t>合法操作</a:t>
            </a:r>
            <a:endParaRPr lang="en-US" altLang="zh-CN" sz="2000" u="sng">
              <a:solidFill>
                <a:srgbClr val="FF0000"/>
              </a:solidFill>
            </a:endParaRPr>
          </a:p>
          <a:p>
            <a:pPr lvl="1"/>
            <a:r>
              <a:rPr lang="zh-CN" altLang="en-US" sz="2000"/>
              <a:t>操作系统有自己的保护措施</a:t>
            </a:r>
          </a:p>
          <a:p>
            <a:pPr lvl="1"/>
            <a:r>
              <a:rPr lang="zh-CN" altLang="en-US" sz="2000"/>
              <a:t>数据以密码形式存储到数据库中</a:t>
            </a:r>
            <a:endParaRPr lang="en-US" altLang="zh-CN" sz="2000"/>
          </a:p>
        </p:txBody>
      </p:sp>
      <p:sp>
        <p:nvSpPr>
          <p:cNvPr id="4" name="灯片编号占位符 3">
            <a:extLst>
              <a:ext uri="{FF2B5EF4-FFF2-40B4-BE49-F238E27FC236}">
                <a16:creationId xmlns:a16="http://schemas.microsoft.com/office/drawing/2014/main" id="{CE4250A1-6E9F-4D82-8276-5099B56FE3BC}"/>
              </a:ext>
            </a:extLst>
          </p:cNvPr>
          <p:cNvSpPr>
            <a:spLocks noGrp="1"/>
          </p:cNvSpPr>
          <p:nvPr>
            <p:ph type="sldNum" sz="quarter" idx="12"/>
          </p:nvPr>
        </p:nvSpPr>
        <p:spPr/>
        <p:txBody>
          <a:bodyPr/>
          <a:lstStyle/>
          <a:p>
            <a:fld id="{E63F6D5D-9733-4D44-9C56-AEFEDD5A4BA7}" type="slidenum">
              <a:rPr lang="en-US" smtClean="0"/>
              <a:pPr/>
              <a:t>19</a:t>
            </a:fld>
            <a:endParaRPr lang="en-US" dirty="0"/>
          </a:p>
        </p:txBody>
      </p:sp>
      <p:pic>
        <p:nvPicPr>
          <p:cNvPr id="5" name="Picture 17" descr="42">
            <a:extLst>
              <a:ext uri="{FF2B5EF4-FFF2-40B4-BE49-F238E27FC236}">
                <a16:creationId xmlns:a16="http://schemas.microsoft.com/office/drawing/2014/main" id="{C216FB98-225F-420F-8960-746ED7F6CFD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5366405"/>
            <a:ext cx="6591300" cy="80757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6" name="Rectangle 18">
            <a:extLst>
              <a:ext uri="{FF2B5EF4-FFF2-40B4-BE49-F238E27FC236}">
                <a16:creationId xmlns:a16="http://schemas.microsoft.com/office/drawing/2014/main" id="{39D5BCF5-BA88-4A42-9B30-B57E5F888F26}"/>
              </a:ext>
            </a:extLst>
          </p:cNvPr>
          <p:cNvSpPr>
            <a:spLocks noChangeArrowheads="1"/>
          </p:cNvSpPr>
          <p:nvPr/>
        </p:nvSpPr>
        <p:spPr bwMode="auto">
          <a:xfrm>
            <a:off x="4605490" y="6183923"/>
            <a:ext cx="25619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dirty="0">
                <a:solidFill>
                  <a:srgbClr val="FF0000"/>
                </a:solidFill>
                <a:latin typeface="微软雅黑" panose="020B0503020204020204" pitchFamily="34" charset="-122"/>
                <a:ea typeface="微软雅黑" panose="020B0503020204020204" pitchFamily="34" charset="-122"/>
              </a:rPr>
              <a:t>计算机系统的安全模型 </a:t>
            </a:r>
          </a:p>
        </p:txBody>
      </p:sp>
    </p:spTree>
    <p:extLst>
      <p:ext uri="{BB962C8B-B14F-4D97-AF65-F5344CB8AC3E}">
        <p14:creationId xmlns:p14="http://schemas.microsoft.com/office/powerpoint/2010/main" val="4182833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95318-72D3-45E4-9506-118FF5B7D43E}"/>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14CE86FF-F479-4E2D-82C5-436674D811CE}"/>
              </a:ext>
            </a:extLst>
          </p:cNvPr>
          <p:cNvSpPr>
            <a:spLocks noGrp="1"/>
          </p:cNvSpPr>
          <p:nvPr>
            <p:ph type="sldNum" sz="quarter" idx="12"/>
          </p:nvPr>
        </p:nvSpPr>
        <p:spPr/>
        <p:txBody>
          <a:bodyPr/>
          <a:lstStyle/>
          <a:p>
            <a:fld id="{E63F6D5D-9733-4D44-9C56-AEFEDD5A4BA7}" type="slidenum">
              <a:rPr lang="en-US" smtClean="0"/>
              <a:pPr/>
              <a:t>20</a:t>
            </a:fld>
            <a:endParaRPr lang="en-US" dirty="0"/>
          </a:p>
        </p:txBody>
      </p:sp>
      <p:pic>
        <p:nvPicPr>
          <p:cNvPr id="5" name="内容占位符 6" descr="飞信图片20141015084016.jpg">
            <a:extLst>
              <a:ext uri="{FF2B5EF4-FFF2-40B4-BE49-F238E27FC236}">
                <a16:creationId xmlns:a16="http://schemas.microsoft.com/office/drawing/2014/main" id="{D4668585-B3CC-4110-908E-645A03F0B52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97" t="11667" r="2073" b="3334"/>
          <a:stretch/>
        </p:blipFill>
        <p:spPr bwMode="auto">
          <a:xfrm>
            <a:off x="228600" y="1219200"/>
            <a:ext cx="7620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ABB25DEE-826C-4B37-9970-5FDA532533EC}"/>
              </a:ext>
            </a:extLst>
          </p:cNvPr>
          <p:cNvSpPr txBox="1"/>
          <p:nvPr/>
        </p:nvSpPr>
        <p:spPr>
          <a:xfrm>
            <a:off x="457199" y="3726090"/>
            <a:ext cx="685800" cy="388710"/>
          </a:xfrm>
          <a:prstGeom prst="rect">
            <a:avLst/>
          </a:prstGeom>
          <a:noFill/>
          <a:ln w="28575">
            <a:solidFill>
              <a:srgbClr val="FF0000"/>
            </a:solidFill>
          </a:ln>
        </p:spPr>
        <p:txBody>
          <a:bodyPr wrap="square" rtlCol="0">
            <a:spAutoFit/>
          </a:bodyPr>
          <a:lstStyle/>
          <a:p>
            <a:endParaRPr lang="zh-CN" altLang="en-US" dirty="0"/>
          </a:p>
        </p:txBody>
      </p:sp>
      <p:cxnSp>
        <p:nvCxnSpPr>
          <p:cNvPr id="7" name="直接箭头连接符 6">
            <a:extLst>
              <a:ext uri="{FF2B5EF4-FFF2-40B4-BE49-F238E27FC236}">
                <a16:creationId xmlns:a16="http://schemas.microsoft.com/office/drawing/2014/main" id="{778DEF0B-653F-4D69-9214-703B6608A42E}"/>
              </a:ext>
            </a:extLst>
          </p:cNvPr>
          <p:cNvCxnSpPr>
            <a:stCxn id="6" idx="3"/>
          </p:cNvCxnSpPr>
          <p:nvPr/>
        </p:nvCxnSpPr>
        <p:spPr>
          <a:xfrm flipV="1">
            <a:off x="1142999" y="2895600"/>
            <a:ext cx="3429000" cy="10248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FD34273-2F56-4B28-9CFB-2FC6476F8327}"/>
              </a:ext>
            </a:extLst>
          </p:cNvPr>
          <p:cNvSpPr txBox="1"/>
          <p:nvPr/>
        </p:nvSpPr>
        <p:spPr>
          <a:xfrm>
            <a:off x="4571998" y="2392589"/>
            <a:ext cx="1418461" cy="1527855"/>
          </a:xfrm>
          <a:prstGeom prst="rect">
            <a:avLst/>
          </a:prstGeom>
          <a:noFill/>
          <a:ln w="28575">
            <a:solidFill>
              <a:srgbClr val="FF0000"/>
            </a:solidFill>
          </a:ln>
        </p:spPr>
        <p:txBody>
          <a:bodyPr wrap="square" rtlCol="0">
            <a:spAutoFit/>
          </a:bodyPr>
          <a:lstStyle/>
          <a:p>
            <a:endParaRPr lang="zh-CN" altLang="en-US" dirty="0"/>
          </a:p>
        </p:txBody>
      </p:sp>
      <p:cxnSp>
        <p:nvCxnSpPr>
          <p:cNvPr id="9" name="直接箭头连接符 8">
            <a:extLst>
              <a:ext uri="{FF2B5EF4-FFF2-40B4-BE49-F238E27FC236}">
                <a16:creationId xmlns:a16="http://schemas.microsoft.com/office/drawing/2014/main" id="{A3D362C9-D7FD-40CD-9A7F-5517C1A34FF9}"/>
              </a:ext>
            </a:extLst>
          </p:cNvPr>
          <p:cNvCxnSpPr/>
          <p:nvPr/>
        </p:nvCxnSpPr>
        <p:spPr>
          <a:xfrm flipH="1" flipV="1">
            <a:off x="3886199" y="1727200"/>
            <a:ext cx="685799" cy="5775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3B53A277-E619-4BD3-9BB7-D68E36CF8459}"/>
              </a:ext>
            </a:extLst>
          </p:cNvPr>
          <p:cNvSpPr txBox="1"/>
          <p:nvPr/>
        </p:nvSpPr>
        <p:spPr>
          <a:xfrm>
            <a:off x="3200399" y="1338490"/>
            <a:ext cx="685800" cy="388710"/>
          </a:xfrm>
          <a:prstGeom prst="rect">
            <a:avLst/>
          </a:prstGeom>
          <a:noFill/>
          <a:ln w="28575">
            <a:solidFill>
              <a:srgbClr val="FF0000"/>
            </a:solidFill>
          </a:ln>
        </p:spPr>
        <p:txBody>
          <a:bodyPr wrap="square" rtlCol="0">
            <a:spAutoFit/>
          </a:bodyPr>
          <a:lstStyle/>
          <a:p>
            <a:endParaRPr lang="zh-CN" altLang="en-US" dirty="0"/>
          </a:p>
        </p:txBody>
      </p:sp>
      <p:sp>
        <p:nvSpPr>
          <p:cNvPr id="11" name="矩形 8">
            <a:extLst>
              <a:ext uri="{FF2B5EF4-FFF2-40B4-BE49-F238E27FC236}">
                <a16:creationId xmlns:a16="http://schemas.microsoft.com/office/drawing/2014/main" id="{2D13BA3B-BDC2-4816-AAB7-C0BC579DFCC3}"/>
              </a:ext>
            </a:extLst>
          </p:cNvPr>
          <p:cNvSpPr>
            <a:spLocks noChangeArrowheads="1"/>
          </p:cNvSpPr>
          <p:nvPr/>
        </p:nvSpPr>
        <p:spPr bwMode="auto">
          <a:xfrm>
            <a:off x="762000" y="5544091"/>
            <a:ext cx="60578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图：数据库管理系统</a:t>
            </a:r>
            <a:r>
              <a:rPr lang="zh-CN" altLang="zh-CN" sz="2800" dirty="0">
                <a:solidFill>
                  <a:srgbClr val="0000FF"/>
                </a:solidFill>
                <a:latin typeface="微软雅黑" panose="020B0503020204020204" pitchFamily="34" charset="-122"/>
                <a:ea typeface="微软雅黑" panose="020B0503020204020204" pitchFamily="34" charset="-122"/>
              </a:rPr>
              <a:t>安全性控制模型</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979BA5EB-4790-49B5-A515-989FA078DA9F}"/>
              </a:ext>
            </a:extLst>
          </p:cNvPr>
          <p:cNvSpPr/>
          <p:nvPr/>
        </p:nvSpPr>
        <p:spPr>
          <a:xfrm>
            <a:off x="7924799" y="1204452"/>
            <a:ext cx="3581400" cy="4708981"/>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a:solidFill>
                  <a:srgbClr val="FF0000"/>
                </a:solidFill>
                <a:latin typeface="微软雅黑" panose="020B0503020204020204" pitchFamily="34" charset="-122"/>
                <a:ea typeface="微软雅黑" panose="020B0503020204020204" pitchFamily="34" charset="-122"/>
              </a:rPr>
              <a:t>存取控制流程：</a:t>
            </a:r>
            <a:endParaRPr lang="zh-CN" altLang="en-US" sz="2000"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dirty="0">
                <a:solidFill>
                  <a:srgbClr val="0000C8"/>
                </a:solidFill>
                <a:latin typeface="微软雅黑" panose="020B0503020204020204" pitchFamily="34" charset="-122"/>
                <a:ea typeface="微软雅黑" panose="020B0503020204020204" pitchFamily="34" charset="-122"/>
              </a:rPr>
              <a:t>首先，数据库管理系统对提出</a:t>
            </a:r>
            <a:r>
              <a:rPr lang="en-US" altLang="zh-CN" dirty="0">
                <a:solidFill>
                  <a:srgbClr val="0000C8"/>
                </a:solidFill>
                <a:latin typeface="微软雅黑" panose="020B0503020204020204" pitchFamily="34" charset="-122"/>
                <a:ea typeface="微软雅黑" panose="020B0503020204020204" pitchFamily="34" charset="-122"/>
              </a:rPr>
              <a:t>SQL</a:t>
            </a:r>
            <a:r>
              <a:rPr lang="zh-CN" altLang="en-US" dirty="0">
                <a:solidFill>
                  <a:srgbClr val="0000C8"/>
                </a:solidFill>
                <a:latin typeface="微软雅黑" panose="020B0503020204020204" pitchFamily="34" charset="-122"/>
                <a:ea typeface="微软雅黑" panose="020B0503020204020204" pitchFamily="34" charset="-122"/>
              </a:rPr>
              <a:t>访问请求的数据库用户进行身份鉴别，防止不可信用户使用系统。</a:t>
            </a:r>
          </a:p>
          <a:p>
            <a:pPr marL="342900" indent="-342900">
              <a:lnSpc>
                <a:spcPct val="150000"/>
              </a:lnSpc>
              <a:buFont typeface="+mj-ea"/>
              <a:buAutoNum type="circleNumDbPlain"/>
            </a:pPr>
            <a:r>
              <a:rPr lang="zh-CN" altLang="en-US" dirty="0">
                <a:solidFill>
                  <a:srgbClr val="0000C8"/>
                </a:solidFill>
                <a:latin typeface="微软雅黑" panose="020B0503020204020204" pitchFamily="34" charset="-122"/>
                <a:ea typeface="微软雅黑" panose="020B0503020204020204" pitchFamily="34" charset="-122"/>
              </a:rPr>
              <a:t>然后，在</a:t>
            </a:r>
            <a:r>
              <a:rPr lang="en-US" altLang="zh-CN" dirty="0">
                <a:solidFill>
                  <a:srgbClr val="0000C8"/>
                </a:solidFill>
                <a:latin typeface="微软雅黑" panose="020B0503020204020204" pitchFamily="34" charset="-122"/>
                <a:ea typeface="微软雅黑" panose="020B0503020204020204" pitchFamily="34" charset="-122"/>
              </a:rPr>
              <a:t>SQL</a:t>
            </a:r>
            <a:r>
              <a:rPr lang="zh-CN" altLang="en-US" dirty="0">
                <a:solidFill>
                  <a:srgbClr val="0000C8"/>
                </a:solidFill>
                <a:latin typeface="微软雅黑" panose="020B0503020204020204" pitchFamily="34" charset="-122"/>
                <a:ea typeface="微软雅黑" panose="020B0503020204020204" pitchFamily="34" charset="-122"/>
              </a:rPr>
              <a:t>处理层进行自主存取控制和强制存取控制，进一步可以进行推理控制。</a:t>
            </a:r>
          </a:p>
          <a:p>
            <a:pPr marL="342900" indent="-342900">
              <a:lnSpc>
                <a:spcPct val="150000"/>
              </a:lnSpc>
              <a:buFont typeface="+mj-ea"/>
              <a:buAutoNum type="circleNumDbPlain"/>
            </a:pPr>
            <a:r>
              <a:rPr lang="zh-CN" altLang="en-US" dirty="0">
                <a:solidFill>
                  <a:srgbClr val="0000C8"/>
                </a:solidFill>
                <a:latin typeface="微软雅黑" panose="020B0503020204020204" pitchFamily="34" charset="-122"/>
                <a:ea typeface="微软雅黑" panose="020B0503020204020204" pitchFamily="34" charset="-122"/>
              </a:rPr>
              <a:t>还可以对用户访问行为和系统关键操作进行审计，对异常用户行为进行简单</a:t>
            </a:r>
            <a:r>
              <a:rPr lang="zh-CN" altLang="en-US">
                <a:solidFill>
                  <a:srgbClr val="0000C8"/>
                </a:solidFill>
                <a:latin typeface="微软雅黑" panose="020B0503020204020204" pitchFamily="34" charset="-122"/>
                <a:ea typeface="微软雅黑" panose="020B0503020204020204" pitchFamily="34" charset="-122"/>
              </a:rPr>
              <a:t>入侵检测。</a:t>
            </a:r>
            <a:endParaRPr lang="zh-CN" altLang="en-US" dirty="0">
              <a:solidFill>
                <a:srgbClr val="0000C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23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outVertical)">
                                      <p:cBhvr>
                                        <p:cTn id="15" dur="500"/>
                                        <p:tgtEl>
                                          <p:spTgt spid="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outVertic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数据库安全性控制的常用方法</a:t>
            </a:r>
          </a:p>
        </p:txBody>
      </p:sp>
      <p:sp>
        <p:nvSpPr>
          <p:cNvPr id="3" name="内容占位符 2"/>
          <p:cNvSpPr>
            <a:spLocks noGrp="1"/>
          </p:cNvSpPr>
          <p:nvPr>
            <p:ph idx="1"/>
          </p:nvPr>
        </p:nvSpPr>
        <p:spPr/>
        <p:txBody>
          <a:bodyPr/>
          <a:lstStyle/>
          <a:p>
            <a:pPr>
              <a:lnSpc>
                <a:spcPct val="100000"/>
              </a:lnSpc>
            </a:pPr>
            <a:r>
              <a:rPr lang="zh-CN" altLang="en-US" b="1" dirty="0">
                <a:solidFill>
                  <a:srgbClr val="FF0000"/>
                </a:solidFill>
              </a:rPr>
              <a:t>用户标识</a:t>
            </a:r>
            <a:r>
              <a:rPr lang="zh-CN" altLang="en-US" b="1">
                <a:solidFill>
                  <a:srgbClr val="FF0000"/>
                </a:solidFill>
              </a:rPr>
              <a:t>和鉴别</a:t>
            </a:r>
            <a:endParaRPr lang="zh-CN" altLang="en-US" b="1" dirty="0">
              <a:solidFill>
                <a:srgbClr val="FF0000"/>
              </a:solidFill>
            </a:endParaRPr>
          </a:p>
          <a:p>
            <a:pPr>
              <a:lnSpc>
                <a:spcPct val="100000"/>
              </a:lnSpc>
            </a:pPr>
            <a:r>
              <a:rPr lang="zh-CN" altLang="en-US" b="1" dirty="0">
                <a:solidFill>
                  <a:schemeClr val="bg2">
                    <a:lumMod val="90000"/>
                  </a:schemeClr>
                </a:solidFill>
              </a:rPr>
              <a:t>存取控制</a:t>
            </a:r>
          </a:p>
          <a:p>
            <a:pPr>
              <a:lnSpc>
                <a:spcPct val="100000"/>
              </a:lnSpc>
            </a:pPr>
            <a:r>
              <a:rPr lang="zh-CN" altLang="en-US" b="1" dirty="0">
                <a:solidFill>
                  <a:schemeClr val="bg2">
                    <a:lumMod val="90000"/>
                  </a:schemeClr>
                </a:solidFill>
              </a:rPr>
              <a:t>视图</a:t>
            </a:r>
          </a:p>
          <a:p>
            <a:pPr>
              <a:lnSpc>
                <a:spcPct val="100000"/>
              </a:lnSpc>
            </a:pPr>
            <a:r>
              <a:rPr lang="zh-CN" altLang="en-US" b="1" dirty="0">
                <a:solidFill>
                  <a:schemeClr val="bg2">
                    <a:lumMod val="90000"/>
                  </a:schemeClr>
                </a:solidFill>
              </a:rPr>
              <a:t>审计</a:t>
            </a:r>
          </a:p>
          <a:p>
            <a:pPr>
              <a:lnSpc>
                <a:spcPct val="100000"/>
              </a:lnSpc>
            </a:pPr>
            <a:r>
              <a:rPr lang="zh-CN" altLang="en-US" b="1" dirty="0">
                <a:solidFill>
                  <a:schemeClr val="bg2">
                    <a:lumMod val="90000"/>
                  </a:schemeClr>
                </a:solidFill>
              </a:rPr>
              <a:t>数据加密</a:t>
            </a:r>
          </a:p>
        </p:txBody>
      </p:sp>
      <p:sp>
        <p:nvSpPr>
          <p:cNvPr id="4" name="灯片编号占位符 3"/>
          <p:cNvSpPr>
            <a:spLocks noGrp="1"/>
          </p:cNvSpPr>
          <p:nvPr>
            <p:ph type="sldNum" sz="quarter" idx="12"/>
          </p:nvPr>
        </p:nvSpPr>
        <p:spPr/>
        <p:txBody>
          <a:bodyPr/>
          <a:lstStyle/>
          <a:p>
            <a:fld id="{E63F6D5D-9733-4D44-9C56-AEFEDD5A4BA7}" type="slidenum">
              <a:rPr lang="en-US" smtClean="0"/>
              <a:pPr/>
              <a:t>21</a:t>
            </a:fld>
            <a:endParaRPr lang="en-US" dirty="0"/>
          </a:p>
        </p:txBody>
      </p:sp>
    </p:spTree>
    <p:extLst>
      <p:ext uri="{BB962C8B-B14F-4D97-AF65-F5344CB8AC3E}">
        <p14:creationId xmlns:p14="http://schemas.microsoft.com/office/powerpoint/2010/main" val="2641843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60D7E0-47D9-437A-A2D8-AFB9CEA52860}"/>
              </a:ext>
            </a:extLst>
          </p:cNvPr>
          <p:cNvSpPr>
            <a:spLocks noGrp="1"/>
          </p:cNvSpPr>
          <p:nvPr>
            <p:ph type="title"/>
          </p:nvPr>
        </p:nvSpPr>
        <p:spPr/>
        <p:txBody>
          <a:bodyPr/>
          <a:lstStyle/>
          <a:p>
            <a:r>
              <a:rPr lang="zh-CN" altLang="en-US"/>
              <a:t>用户标识和鉴别</a:t>
            </a:r>
          </a:p>
        </p:txBody>
      </p:sp>
      <p:sp>
        <p:nvSpPr>
          <p:cNvPr id="3" name="内容占位符 2">
            <a:extLst>
              <a:ext uri="{FF2B5EF4-FFF2-40B4-BE49-F238E27FC236}">
                <a16:creationId xmlns:a16="http://schemas.microsoft.com/office/drawing/2014/main" id="{B475BE93-D0F4-4B36-8A91-BCC333CFB986}"/>
              </a:ext>
            </a:extLst>
          </p:cNvPr>
          <p:cNvSpPr>
            <a:spLocks noGrp="1"/>
          </p:cNvSpPr>
          <p:nvPr>
            <p:ph idx="1"/>
          </p:nvPr>
        </p:nvSpPr>
        <p:spPr/>
        <p:txBody>
          <a:bodyPr>
            <a:normAutofit/>
          </a:bodyPr>
          <a:lstStyle/>
          <a:p>
            <a:r>
              <a:rPr lang="zh-CN" altLang="en-US">
                <a:solidFill>
                  <a:srgbClr val="FF0000"/>
                </a:solidFill>
              </a:rPr>
              <a:t>用户身份鉴别</a:t>
            </a:r>
            <a:r>
              <a:rPr lang="en-US" altLang="zh-CN">
                <a:solidFill>
                  <a:srgbClr val="FF0000"/>
                </a:solidFill>
              </a:rPr>
              <a:t>(Identification &amp;  Authentication)</a:t>
            </a:r>
          </a:p>
          <a:p>
            <a:pPr lvl="1"/>
            <a:r>
              <a:rPr lang="zh-CN" altLang="en-US"/>
              <a:t>系统提供的最外层安全保护措施。</a:t>
            </a:r>
          </a:p>
          <a:p>
            <a:pPr lvl="1"/>
            <a:r>
              <a:rPr lang="zh-CN" altLang="en-US">
                <a:solidFill>
                  <a:srgbClr val="FF0000"/>
                </a:solidFill>
              </a:rPr>
              <a:t>用户标识</a:t>
            </a:r>
            <a:r>
              <a:rPr lang="zh-CN" altLang="en-US"/>
              <a:t>：由用户名</a:t>
            </a:r>
            <a:r>
              <a:rPr lang="en-US" altLang="zh-CN"/>
              <a:t>(user name)</a:t>
            </a:r>
            <a:r>
              <a:rPr lang="zh-CN" altLang="en-US"/>
              <a:t>和用户标识号</a:t>
            </a:r>
            <a:r>
              <a:rPr lang="en-US" altLang="zh-CN"/>
              <a:t>(UID)</a:t>
            </a:r>
            <a:r>
              <a:rPr lang="zh-CN" altLang="en-US"/>
              <a:t>组成。</a:t>
            </a:r>
          </a:p>
          <a:p>
            <a:pPr lvl="1"/>
            <a:r>
              <a:rPr lang="zh-CN" altLang="en-US">
                <a:solidFill>
                  <a:srgbClr val="FF0000"/>
                </a:solidFill>
              </a:rPr>
              <a:t>用户标识号在系统整个生命周期内唯一</a:t>
            </a:r>
          </a:p>
          <a:p>
            <a:endParaRPr lang="zh-CN" altLang="en-US" sz="1100"/>
          </a:p>
          <a:p>
            <a:r>
              <a:rPr lang="zh-CN" altLang="en-US">
                <a:solidFill>
                  <a:srgbClr val="FF0000"/>
                </a:solidFill>
              </a:rPr>
              <a:t>用户身份鉴别方法</a:t>
            </a:r>
          </a:p>
          <a:p>
            <a:pPr lvl="1"/>
            <a:r>
              <a:rPr lang="zh-CN" altLang="en-US"/>
              <a:t>静态口令鉴别</a:t>
            </a:r>
          </a:p>
          <a:p>
            <a:pPr lvl="1"/>
            <a:r>
              <a:rPr lang="zh-CN" altLang="en-US"/>
              <a:t>动态口令鉴别</a:t>
            </a:r>
          </a:p>
          <a:p>
            <a:pPr lvl="1"/>
            <a:r>
              <a:rPr lang="zh-CN" altLang="en-US"/>
              <a:t>生物特征鉴别</a:t>
            </a:r>
          </a:p>
          <a:p>
            <a:pPr lvl="1"/>
            <a:r>
              <a:rPr lang="zh-CN" altLang="en-US"/>
              <a:t>智能卡鉴别</a:t>
            </a:r>
          </a:p>
          <a:p>
            <a:endParaRPr lang="zh-CN" altLang="en-US"/>
          </a:p>
        </p:txBody>
      </p:sp>
      <p:sp>
        <p:nvSpPr>
          <p:cNvPr id="4" name="灯片编号占位符 3">
            <a:extLst>
              <a:ext uri="{FF2B5EF4-FFF2-40B4-BE49-F238E27FC236}">
                <a16:creationId xmlns:a16="http://schemas.microsoft.com/office/drawing/2014/main" id="{210F979D-38D9-4C52-AC41-E0F3B56EB103}"/>
              </a:ext>
            </a:extLst>
          </p:cNvPr>
          <p:cNvSpPr>
            <a:spLocks noGrp="1"/>
          </p:cNvSpPr>
          <p:nvPr>
            <p:ph type="sldNum" sz="quarter" idx="12"/>
          </p:nvPr>
        </p:nvSpPr>
        <p:spPr/>
        <p:txBody>
          <a:bodyPr/>
          <a:lstStyle/>
          <a:p>
            <a:fld id="{E63F6D5D-9733-4D44-9C56-AEFEDD5A4BA7}" type="slidenum">
              <a:rPr lang="en-US" smtClean="0"/>
              <a:pPr/>
              <a:t>22</a:t>
            </a:fld>
            <a:endParaRPr lang="en-US" dirty="0"/>
          </a:p>
        </p:txBody>
      </p:sp>
    </p:spTree>
    <p:extLst>
      <p:ext uri="{BB962C8B-B14F-4D97-AF65-F5344CB8AC3E}">
        <p14:creationId xmlns:p14="http://schemas.microsoft.com/office/powerpoint/2010/main" val="219131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数据库安全性控制的常用方法</a:t>
            </a:r>
          </a:p>
        </p:txBody>
      </p:sp>
      <p:sp>
        <p:nvSpPr>
          <p:cNvPr id="3" name="内容占位符 2"/>
          <p:cNvSpPr>
            <a:spLocks noGrp="1"/>
          </p:cNvSpPr>
          <p:nvPr>
            <p:ph idx="1"/>
          </p:nvPr>
        </p:nvSpPr>
        <p:spPr/>
        <p:txBody>
          <a:bodyPr/>
          <a:lstStyle/>
          <a:p>
            <a:pPr>
              <a:lnSpc>
                <a:spcPct val="100000"/>
              </a:lnSpc>
            </a:pPr>
            <a:r>
              <a:rPr lang="zh-CN" altLang="en-US" b="1" dirty="0">
                <a:solidFill>
                  <a:schemeClr val="bg2">
                    <a:lumMod val="90000"/>
                  </a:schemeClr>
                </a:solidFill>
              </a:rPr>
              <a:t>用户标识</a:t>
            </a:r>
            <a:r>
              <a:rPr lang="zh-CN" altLang="en-US" b="1">
                <a:solidFill>
                  <a:schemeClr val="bg2">
                    <a:lumMod val="90000"/>
                  </a:schemeClr>
                </a:solidFill>
              </a:rPr>
              <a:t>和鉴别</a:t>
            </a:r>
            <a:endParaRPr lang="zh-CN" altLang="en-US" b="1" dirty="0">
              <a:solidFill>
                <a:schemeClr val="bg2">
                  <a:lumMod val="90000"/>
                </a:schemeClr>
              </a:solidFill>
            </a:endParaRPr>
          </a:p>
          <a:p>
            <a:pPr>
              <a:lnSpc>
                <a:spcPct val="100000"/>
              </a:lnSpc>
            </a:pPr>
            <a:r>
              <a:rPr lang="zh-CN" altLang="en-US" b="1" dirty="0">
                <a:solidFill>
                  <a:srgbClr val="FF0000"/>
                </a:solidFill>
              </a:rPr>
              <a:t>存取控制</a:t>
            </a:r>
          </a:p>
          <a:p>
            <a:pPr>
              <a:lnSpc>
                <a:spcPct val="100000"/>
              </a:lnSpc>
            </a:pPr>
            <a:r>
              <a:rPr lang="zh-CN" altLang="en-US" b="1" dirty="0">
                <a:solidFill>
                  <a:schemeClr val="bg2">
                    <a:lumMod val="90000"/>
                  </a:schemeClr>
                </a:solidFill>
              </a:rPr>
              <a:t>视图</a:t>
            </a:r>
          </a:p>
          <a:p>
            <a:pPr>
              <a:lnSpc>
                <a:spcPct val="100000"/>
              </a:lnSpc>
            </a:pPr>
            <a:r>
              <a:rPr lang="zh-CN" altLang="en-US" b="1" dirty="0">
                <a:solidFill>
                  <a:schemeClr val="bg2">
                    <a:lumMod val="90000"/>
                  </a:schemeClr>
                </a:solidFill>
              </a:rPr>
              <a:t>审计</a:t>
            </a:r>
          </a:p>
          <a:p>
            <a:pPr>
              <a:lnSpc>
                <a:spcPct val="100000"/>
              </a:lnSpc>
            </a:pPr>
            <a:r>
              <a:rPr lang="zh-CN" altLang="en-US" b="1" dirty="0">
                <a:solidFill>
                  <a:schemeClr val="bg2">
                    <a:lumMod val="90000"/>
                  </a:schemeClr>
                </a:solidFill>
              </a:rPr>
              <a:t>数据加密</a:t>
            </a:r>
          </a:p>
        </p:txBody>
      </p:sp>
      <p:sp>
        <p:nvSpPr>
          <p:cNvPr id="4" name="灯片编号占位符 3"/>
          <p:cNvSpPr>
            <a:spLocks noGrp="1"/>
          </p:cNvSpPr>
          <p:nvPr>
            <p:ph type="sldNum" sz="quarter" idx="12"/>
          </p:nvPr>
        </p:nvSpPr>
        <p:spPr/>
        <p:txBody>
          <a:bodyPr/>
          <a:lstStyle/>
          <a:p>
            <a:fld id="{E63F6D5D-9733-4D44-9C56-AEFEDD5A4BA7}" type="slidenum">
              <a:rPr lang="en-US" smtClean="0"/>
              <a:pPr/>
              <a:t>23</a:t>
            </a:fld>
            <a:endParaRPr lang="en-US" dirty="0"/>
          </a:p>
        </p:txBody>
      </p:sp>
    </p:spTree>
    <p:extLst>
      <p:ext uri="{BB962C8B-B14F-4D97-AF65-F5344CB8AC3E}">
        <p14:creationId xmlns:p14="http://schemas.microsoft.com/office/powerpoint/2010/main" val="3087748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8E3008-469C-4DF3-BD62-94BCAB7AE526}"/>
              </a:ext>
            </a:extLst>
          </p:cNvPr>
          <p:cNvSpPr>
            <a:spLocks noGrp="1"/>
          </p:cNvSpPr>
          <p:nvPr>
            <p:ph type="title"/>
          </p:nvPr>
        </p:nvSpPr>
        <p:spPr/>
        <p:txBody>
          <a:bodyPr/>
          <a:lstStyle/>
          <a:p>
            <a:r>
              <a:rPr lang="zh-CN" altLang="en-US"/>
              <a:t>存取控制</a:t>
            </a:r>
          </a:p>
        </p:txBody>
      </p:sp>
      <p:sp>
        <p:nvSpPr>
          <p:cNvPr id="3" name="内容占位符 2">
            <a:extLst>
              <a:ext uri="{FF2B5EF4-FFF2-40B4-BE49-F238E27FC236}">
                <a16:creationId xmlns:a16="http://schemas.microsoft.com/office/drawing/2014/main" id="{65A84016-0EAA-455C-B32D-2E56AA802017}"/>
              </a:ext>
            </a:extLst>
          </p:cNvPr>
          <p:cNvSpPr>
            <a:spLocks noGrp="1"/>
          </p:cNvSpPr>
          <p:nvPr>
            <p:ph idx="1"/>
          </p:nvPr>
        </p:nvSpPr>
        <p:spPr/>
        <p:txBody>
          <a:bodyPr>
            <a:normAutofit/>
          </a:bodyPr>
          <a:lstStyle/>
          <a:p>
            <a:r>
              <a:rPr lang="zh-CN" altLang="en-US">
                <a:solidFill>
                  <a:srgbClr val="FF0000"/>
                </a:solidFill>
              </a:rPr>
              <a:t>存取控制</a:t>
            </a:r>
            <a:r>
              <a:rPr lang="en-US" altLang="zh-CN">
                <a:solidFill>
                  <a:srgbClr val="FF0000"/>
                </a:solidFill>
              </a:rPr>
              <a:t>(Access Control)</a:t>
            </a:r>
          </a:p>
          <a:p>
            <a:pPr lvl="1"/>
            <a:r>
              <a:rPr lang="zh-CN" altLang="en-US"/>
              <a:t>数据库系统的存取控制机制用于确保只授权给有资格的用户访问数据库的权限，令所有未被授权的人员无法接近数据。</a:t>
            </a:r>
            <a:endParaRPr lang="en-US" altLang="zh-CN"/>
          </a:p>
          <a:p>
            <a:pPr lvl="1"/>
            <a:endParaRPr lang="zh-CN" altLang="en-US" sz="1200"/>
          </a:p>
          <a:p>
            <a:r>
              <a:rPr lang="zh-CN" altLang="en-US"/>
              <a:t>存取控制机制主要包括</a:t>
            </a:r>
            <a:r>
              <a:rPr lang="zh-CN" altLang="en-US">
                <a:solidFill>
                  <a:srgbClr val="FF0000"/>
                </a:solidFill>
              </a:rPr>
              <a:t>定义用户权限</a:t>
            </a:r>
            <a:r>
              <a:rPr lang="zh-CN" altLang="en-US"/>
              <a:t>和</a:t>
            </a:r>
            <a:r>
              <a:rPr lang="zh-CN" altLang="en-US">
                <a:solidFill>
                  <a:srgbClr val="FF0000"/>
                </a:solidFill>
              </a:rPr>
              <a:t>合法权限检查</a:t>
            </a:r>
            <a:r>
              <a:rPr lang="zh-CN" altLang="en-US"/>
              <a:t>两部分</a:t>
            </a:r>
          </a:p>
          <a:p>
            <a:pPr lvl="1"/>
            <a:r>
              <a:rPr lang="zh-CN" altLang="en-US">
                <a:solidFill>
                  <a:srgbClr val="FF0000"/>
                </a:solidFill>
              </a:rPr>
              <a:t>定义用户权限</a:t>
            </a:r>
            <a:r>
              <a:rPr lang="zh-CN" altLang="en-US"/>
              <a:t>，并</a:t>
            </a:r>
            <a:r>
              <a:rPr lang="zh-CN" altLang="en-US">
                <a:solidFill>
                  <a:srgbClr val="FF0000"/>
                </a:solidFill>
              </a:rPr>
              <a:t>将用户权限登记到数据字典</a:t>
            </a:r>
            <a:r>
              <a:rPr lang="zh-CN" altLang="en-US"/>
              <a:t>中</a:t>
            </a:r>
          </a:p>
          <a:p>
            <a:pPr lvl="2"/>
            <a:r>
              <a:rPr lang="zh-CN" altLang="en-US">
                <a:solidFill>
                  <a:srgbClr val="0000C8"/>
                </a:solidFill>
              </a:rPr>
              <a:t>用户对某一数据对象的操作权力称为</a:t>
            </a:r>
            <a:r>
              <a:rPr lang="zh-CN" altLang="en-US">
                <a:solidFill>
                  <a:srgbClr val="FF0000"/>
                </a:solidFill>
              </a:rPr>
              <a:t>权限</a:t>
            </a:r>
            <a:r>
              <a:rPr lang="en-US" altLang="zh-CN">
                <a:solidFill>
                  <a:srgbClr val="FF0000"/>
                </a:solidFill>
              </a:rPr>
              <a:t>(privilege) </a:t>
            </a:r>
            <a:r>
              <a:rPr lang="zh-CN" altLang="en-US"/>
              <a:t>。</a:t>
            </a:r>
          </a:p>
          <a:p>
            <a:pPr lvl="2"/>
            <a:r>
              <a:rPr lang="zh-CN" altLang="en-US"/>
              <a:t> </a:t>
            </a:r>
            <a:r>
              <a:rPr lang="en-US" altLang="zh-CN"/>
              <a:t>DBMS</a:t>
            </a:r>
            <a:r>
              <a:rPr lang="zh-CN" altLang="en-US"/>
              <a:t>提供适当的语言来定义用户权限，存放在数据字典中，称做</a:t>
            </a:r>
            <a:r>
              <a:rPr lang="zh-CN" altLang="en-US">
                <a:solidFill>
                  <a:srgbClr val="FF0000"/>
                </a:solidFill>
              </a:rPr>
              <a:t>安全规则或授权规则</a:t>
            </a:r>
            <a:r>
              <a:rPr lang="zh-CN" altLang="en-US"/>
              <a:t>。 </a:t>
            </a:r>
          </a:p>
          <a:p>
            <a:pPr lvl="1"/>
            <a:r>
              <a:rPr lang="zh-CN" altLang="en-US">
                <a:solidFill>
                  <a:srgbClr val="FF0000"/>
                </a:solidFill>
              </a:rPr>
              <a:t>合法权限检查</a:t>
            </a:r>
          </a:p>
          <a:p>
            <a:pPr lvl="2"/>
            <a:r>
              <a:rPr lang="zh-CN" altLang="en-US"/>
              <a:t>用户发出存取数据库操作请求；</a:t>
            </a:r>
          </a:p>
          <a:p>
            <a:pPr lvl="2"/>
            <a:r>
              <a:rPr lang="en-US" altLang="zh-CN"/>
              <a:t>DBMS</a:t>
            </a:r>
            <a:r>
              <a:rPr lang="zh-CN" altLang="en-US"/>
              <a:t>查找数据字典，进行合法权限检查</a:t>
            </a:r>
          </a:p>
        </p:txBody>
      </p:sp>
      <p:sp>
        <p:nvSpPr>
          <p:cNvPr id="4" name="灯片编号占位符 3">
            <a:extLst>
              <a:ext uri="{FF2B5EF4-FFF2-40B4-BE49-F238E27FC236}">
                <a16:creationId xmlns:a16="http://schemas.microsoft.com/office/drawing/2014/main" id="{6E0A4045-F10A-4D70-AD40-423A2FD804CC}"/>
              </a:ext>
            </a:extLst>
          </p:cNvPr>
          <p:cNvSpPr>
            <a:spLocks noGrp="1"/>
          </p:cNvSpPr>
          <p:nvPr>
            <p:ph type="sldNum" sz="quarter" idx="12"/>
          </p:nvPr>
        </p:nvSpPr>
        <p:spPr/>
        <p:txBody>
          <a:bodyPr/>
          <a:lstStyle/>
          <a:p>
            <a:fld id="{E63F6D5D-9733-4D44-9C56-AEFEDD5A4BA7}" type="slidenum">
              <a:rPr lang="en-US" smtClean="0"/>
              <a:pPr/>
              <a:t>24</a:t>
            </a:fld>
            <a:endParaRPr lang="en-US" dirty="0"/>
          </a:p>
        </p:txBody>
      </p:sp>
    </p:spTree>
    <p:extLst>
      <p:ext uri="{BB962C8B-B14F-4D97-AF65-F5344CB8AC3E}">
        <p14:creationId xmlns:p14="http://schemas.microsoft.com/office/powerpoint/2010/main" val="208522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10285-DD5B-433C-9853-DD9E86228B4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FC5CCA1-76EA-466A-87B1-A5A027A40C00}"/>
              </a:ext>
            </a:extLst>
          </p:cNvPr>
          <p:cNvSpPr>
            <a:spLocks noGrp="1"/>
          </p:cNvSpPr>
          <p:nvPr>
            <p:ph idx="1"/>
          </p:nvPr>
        </p:nvSpPr>
        <p:spPr/>
        <p:txBody>
          <a:bodyPr>
            <a:normAutofit/>
          </a:bodyPr>
          <a:lstStyle/>
          <a:p>
            <a:r>
              <a:rPr lang="zh-CN" altLang="en-US"/>
              <a:t>用户权限定义和合法权限检查机制一起组成了数据库管理系统的</a:t>
            </a:r>
            <a:r>
              <a:rPr lang="zh-CN" altLang="en-US">
                <a:solidFill>
                  <a:srgbClr val="FF0000"/>
                </a:solidFill>
              </a:rPr>
              <a:t>存取控制子系统</a:t>
            </a:r>
            <a:r>
              <a:rPr lang="zh-CN" altLang="en-US"/>
              <a:t>。</a:t>
            </a:r>
            <a:endParaRPr lang="en-US" altLang="zh-CN"/>
          </a:p>
          <a:p>
            <a:endParaRPr lang="zh-CN" altLang="en-US" sz="800"/>
          </a:p>
          <a:p>
            <a:r>
              <a:rPr lang="zh-CN" altLang="en-US">
                <a:solidFill>
                  <a:srgbClr val="0000CC"/>
                </a:solidFill>
              </a:rPr>
              <a:t>常用存取控制系统方法：</a:t>
            </a:r>
          </a:p>
          <a:p>
            <a:pPr lvl="1"/>
            <a:r>
              <a:rPr lang="zh-CN" altLang="en-US">
                <a:solidFill>
                  <a:srgbClr val="FF0000"/>
                </a:solidFill>
              </a:rPr>
              <a:t>自主存取控制</a:t>
            </a:r>
            <a:r>
              <a:rPr lang="en-US" altLang="zh-CN">
                <a:solidFill>
                  <a:srgbClr val="FF0000"/>
                </a:solidFill>
              </a:rPr>
              <a:t>(Discretionary Access Control </a:t>
            </a:r>
            <a:r>
              <a:rPr lang="zh-CN" altLang="en-US">
                <a:solidFill>
                  <a:srgbClr val="FF0000"/>
                </a:solidFill>
              </a:rPr>
              <a:t>，简称</a:t>
            </a:r>
            <a:r>
              <a:rPr lang="en-US" altLang="zh-CN">
                <a:solidFill>
                  <a:srgbClr val="FF0000"/>
                </a:solidFill>
              </a:rPr>
              <a:t>DAC)</a:t>
            </a:r>
            <a:r>
              <a:rPr lang="zh-CN" altLang="en-US">
                <a:solidFill>
                  <a:srgbClr val="FF0000"/>
                </a:solidFill>
              </a:rPr>
              <a:t>， </a:t>
            </a:r>
            <a:r>
              <a:rPr lang="en-US" altLang="zh-CN">
                <a:solidFill>
                  <a:srgbClr val="0000C8"/>
                </a:solidFill>
              </a:rPr>
              <a:t>C2</a:t>
            </a:r>
            <a:r>
              <a:rPr lang="zh-CN" altLang="en-US">
                <a:solidFill>
                  <a:srgbClr val="0000C8"/>
                </a:solidFill>
              </a:rPr>
              <a:t>级</a:t>
            </a:r>
          </a:p>
          <a:p>
            <a:pPr lvl="2"/>
            <a:r>
              <a:rPr lang="zh-CN" altLang="en-US"/>
              <a:t>用户对不同的数据对象有不同的存取权限</a:t>
            </a:r>
          </a:p>
          <a:p>
            <a:pPr lvl="2"/>
            <a:r>
              <a:rPr lang="zh-CN" altLang="en-US"/>
              <a:t> 不同的用户对同一对象也有不同的权限</a:t>
            </a:r>
          </a:p>
          <a:p>
            <a:pPr lvl="2"/>
            <a:r>
              <a:rPr lang="zh-CN" altLang="en-US"/>
              <a:t>用户还可以将其拥有的存取权限转授给其他用户</a:t>
            </a:r>
            <a:endParaRPr lang="en-US" altLang="zh-CN"/>
          </a:p>
          <a:p>
            <a:pPr lvl="2"/>
            <a:endParaRPr lang="en-US" altLang="zh-CN" sz="600"/>
          </a:p>
          <a:p>
            <a:pPr lvl="1"/>
            <a:r>
              <a:rPr lang="zh-CN" altLang="en-US">
                <a:solidFill>
                  <a:srgbClr val="FF0000"/>
                </a:solidFill>
              </a:rPr>
              <a:t>强制存取控制</a:t>
            </a:r>
            <a:r>
              <a:rPr lang="en-US" altLang="zh-CN">
                <a:solidFill>
                  <a:srgbClr val="FF0000"/>
                </a:solidFill>
              </a:rPr>
              <a:t>(Mandatory Access Control </a:t>
            </a:r>
            <a:r>
              <a:rPr lang="zh-CN" altLang="en-US">
                <a:solidFill>
                  <a:srgbClr val="FF0000"/>
                </a:solidFill>
              </a:rPr>
              <a:t>，简称</a:t>
            </a:r>
            <a:r>
              <a:rPr lang="en-US" altLang="zh-CN">
                <a:solidFill>
                  <a:srgbClr val="FF0000"/>
                </a:solidFill>
              </a:rPr>
              <a:t>MAC)</a:t>
            </a:r>
            <a:r>
              <a:rPr lang="zh-CN" altLang="en-US">
                <a:solidFill>
                  <a:srgbClr val="FF0000"/>
                </a:solidFill>
              </a:rPr>
              <a:t>，</a:t>
            </a:r>
            <a:r>
              <a:rPr lang="en-US" altLang="zh-CN">
                <a:solidFill>
                  <a:srgbClr val="0000C8"/>
                </a:solidFill>
              </a:rPr>
              <a:t>B1</a:t>
            </a:r>
            <a:r>
              <a:rPr lang="zh-CN" altLang="en-US">
                <a:solidFill>
                  <a:srgbClr val="0000C8"/>
                </a:solidFill>
              </a:rPr>
              <a:t>级</a:t>
            </a:r>
          </a:p>
          <a:p>
            <a:pPr lvl="2"/>
            <a:r>
              <a:rPr lang="zh-CN" altLang="en-US"/>
              <a:t>每一个数据对象被标以一定的密级</a:t>
            </a:r>
            <a:endParaRPr lang="en-US" altLang="zh-CN"/>
          </a:p>
          <a:p>
            <a:pPr lvl="2"/>
            <a:r>
              <a:rPr lang="zh-CN" altLang="en-US"/>
              <a:t>每一个用户也被授予某一个级别的许可证</a:t>
            </a:r>
            <a:endParaRPr lang="en-US" altLang="zh-CN"/>
          </a:p>
          <a:p>
            <a:pPr lvl="2"/>
            <a:r>
              <a:rPr lang="zh-CN" altLang="en-US"/>
              <a:t>对于任意一个对象，只有具有合法许可证的用户才可以存取</a:t>
            </a:r>
          </a:p>
        </p:txBody>
      </p:sp>
      <p:sp>
        <p:nvSpPr>
          <p:cNvPr id="4" name="灯片编号占位符 3">
            <a:extLst>
              <a:ext uri="{FF2B5EF4-FFF2-40B4-BE49-F238E27FC236}">
                <a16:creationId xmlns:a16="http://schemas.microsoft.com/office/drawing/2014/main" id="{5D9948E0-1797-4A13-BBC3-BA5DF339E590}"/>
              </a:ext>
            </a:extLst>
          </p:cNvPr>
          <p:cNvSpPr>
            <a:spLocks noGrp="1"/>
          </p:cNvSpPr>
          <p:nvPr>
            <p:ph type="sldNum" sz="quarter" idx="12"/>
          </p:nvPr>
        </p:nvSpPr>
        <p:spPr/>
        <p:txBody>
          <a:bodyPr/>
          <a:lstStyle/>
          <a:p>
            <a:fld id="{E63F6D5D-9733-4D44-9C56-AEFEDD5A4BA7}" type="slidenum">
              <a:rPr lang="en-US" smtClean="0"/>
              <a:pPr/>
              <a:t>25</a:t>
            </a:fld>
            <a:endParaRPr lang="en-US" dirty="0"/>
          </a:p>
        </p:txBody>
      </p:sp>
    </p:spTree>
    <p:extLst>
      <p:ext uri="{BB962C8B-B14F-4D97-AF65-F5344CB8AC3E}">
        <p14:creationId xmlns:p14="http://schemas.microsoft.com/office/powerpoint/2010/main" val="3712902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BF8E4-F753-46CB-985C-3C30541A97A8}"/>
              </a:ext>
            </a:extLst>
          </p:cNvPr>
          <p:cNvSpPr>
            <a:spLocks noGrp="1"/>
          </p:cNvSpPr>
          <p:nvPr>
            <p:ph type="title"/>
          </p:nvPr>
        </p:nvSpPr>
        <p:spPr/>
        <p:txBody>
          <a:bodyPr/>
          <a:lstStyle/>
          <a:p>
            <a:r>
              <a:rPr lang="zh-CN" altLang="en-US"/>
              <a:t>自主存取控制之</a:t>
            </a:r>
            <a:r>
              <a:rPr lang="en-US" altLang="zh-CN"/>
              <a:t>SQL</a:t>
            </a:r>
            <a:r>
              <a:rPr lang="zh-CN" altLang="en-US"/>
              <a:t>实现</a:t>
            </a:r>
            <a:r>
              <a:rPr lang="en-US" altLang="zh-CN"/>
              <a:t>(</a:t>
            </a:r>
            <a:r>
              <a:rPr lang="zh-CN" altLang="en-US"/>
              <a:t>重点</a:t>
            </a:r>
            <a:r>
              <a:rPr lang="en-US" altLang="zh-CN"/>
              <a:t>)</a:t>
            </a:r>
            <a:endParaRPr lang="zh-CN" altLang="en-US"/>
          </a:p>
        </p:txBody>
      </p:sp>
      <p:sp>
        <p:nvSpPr>
          <p:cNvPr id="3" name="内容占位符 2">
            <a:extLst>
              <a:ext uri="{FF2B5EF4-FFF2-40B4-BE49-F238E27FC236}">
                <a16:creationId xmlns:a16="http://schemas.microsoft.com/office/drawing/2014/main" id="{FA497C3E-BBE1-4847-A518-037B514AD6BD}"/>
              </a:ext>
            </a:extLst>
          </p:cNvPr>
          <p:cNvSpPr>
            <a:spLocks noGrp="1"/>
          </p:cNvSpPr>
          <p:nvPr>
            <p:ph idx="1"/>
          </p:nvPr>
        </p:nvSpPr>
        <p:spPr/>
        <p:txBody>
          <a:bodyPr>
            <a:normAutofit/>
          </a:bodyPr>
          <a:lstStyle/>
          <a:p>
            <a:r>
              <a:rPr lang="zh-CN" altLang="en-US"/>
              <a:t>通过 </a:t>
            </a:r>
            <a:r>
              <a:rPr lang="en-US" altLang="zh-CN"/>
              <a:t>SQL </a:t>
            </a:r>
            <a:r>
              <a:rPr lang="zh-CN" altLang="en-US"/>
              <a:t>的</a:t>
            </a:r>
            <a:r>
              <a:rPr lang="en-US" altLang="zh-CN">
                <a:solidFill>
                  <a:srgbClr val="FF0000"/>
                </a:solidFill>
              </a:rPr>
              <a:t>GRANT</a:t>
            </a:r>
            <a:r>
              <a:rPr lang="zh-CN" altLang="en-US">
                <a:solidFill>
                  <a:srgbClr val="FF0000"/>
                </a:solidFill>
              </a:rPr>
              <a:t>语句</a:t>
            </a:r>
            <a:r>
              <a:rPr lang="zh-CN" altLang="en-US"/>
              <a:t>和</a:t>
            </a:r>
            <a:r>
              <a:rPr lang="en-US" altLang="zh-CN">
                <a:solidFill>
                  <a:srgbClr val="FF0000"/>
                </a:solidFill>
              </a:rPr>
              <a:t>REVOKE</a:t>
            </a:r>
            <a:r>
              <a:rPr lang="zh-CN" altLang="en-US">
                <a:solidFill>
                  <a:srgbClr val="FF0000"/>
                </a:solidFill>
              </a:rPr>
              <a:t>语句</a:t>
            </a:r>
            <a:r>
              <a:rPr lang="zh-CN" altLang="en-US"/>
              <a:t>实现。</a:t>
            </a:r>
          </a:p>
          <a:p>
            <a:endParaRPr lang="zh-CN" altLang="en-US" sz="900"/>
          </a:p>
          <a:p>
            <a:r>
              <a:rPr lang="zh-CN" altLang="en-US">
                <a:solidFill>
                  <a:srgbClr val="FF0000"/>
                </a:solidFill>
              </a:rPr>
              <a:t>用户权限</a:t>
            </a:r>
            <a:r>
              <a:rPr lang="zh-CN" altLang="en-US"/>
              <a:t>组成：</a:t>
            </a:r>
          </a:p>
          <a:p>
            <a:pPr lvl="1"/>
            <a:r>
              <a:rPr lang="zh-CN" altLang="en-US">
                <a:solidFill>
                  <a:srgbClr val="0000CC"/>
                </a:solidFill>
              </a:rPr>
              <a:t>数据对象</a:t>
            </a:r>
          </a:p>
          <a:p>
            <a:pPr lvl="1"/>
            <a:r>
              <a:rPr lang="zh-CN" altLang="en-US">
                <a:solidFill>
                  <a:srgbClr val="0000CC"/>
                </a:solidFill>
              </a:rPr>
              <a:t>操作类型</a:t>
            </a:r>
          </a:p>
          <a:p>
            <a:endParaRPr lang="zh-CN" altLang="en-US" sz="800"/>
          </a:p>
          <a:p>
            <a:r>
              <a:rPr lang="zh-CN" altLang="en-US">
                <a:solidFill>
                  <a:srgbClr val="FF0000"/>
                </a:solidFill>
              </a:rPr>
              <a:t>定义用户存取权限</a:t>
            </a:r>
            <a:r>
              <a:rPr lang="zh-CN" altLang="en-US"/>
              <a:t>：</a:t>
            </a:r>
          </a:p>
          <a:p>
            <a:pPr lvl="1"/>
            <a:r>
              <a:rPr lang="zh-CN" altLang="en-US"/>
              <a:t>定义用户可以在哪些数据库对象上进行哪些类型的操作。</a:t>
            </a:r>
          </a:p>
          <a:p>
            <a:endParaRPr lang="zh-CN" altLang="en-US" sz="800"/>
          </a:p>
          <a:p>
            <a:r>
              <a:rPr lang="zh-CN" altLang="en-US"/>
              <a:t>定义存取权限称为</a:t>
            </a:r>
            <a:r>
              <a:rPr lang="zh-CN" altLang="en-US">
                <a:solidFill>
                  <a:srgbClr val="FF0000"/>
                </a:solidFill>
              </a:rPr>
              <a:t>授权</a:t>
            </a:r>
            <a:endParaRPr lang="zh-CN" altLang="en-US"/>
          </a:p>
        </p:txBody>
      </p:sp>
      <p:sp>
        <p:nvSpPr>
          <p:cNvPr id="4" name="灯片编号占位符 3">
            <a:extLst>
              <a:ext uri="{FF2B5EF4-FFF2-40B4-BE49-F238E27FC236}">
                <a16:creationId xmlns:a16="http://schemas.microsoft.com/office/drawing/2014/main" id="{02EC9609-604B-4148-AA37-EE12E3C69838}"/>
              </a:ext>
            </a:extLst>
          </p:cNvPr>
          <p:cNvSpPr>
            <a:spLocks noGrp="1"/>
          </p:cNvSpPr>
          <p:nvPr>
            <p:ph type="sldNum" sz="quarter" idx="12"/>
          </p:nvPr>
        </p:nvSpPr>
        <p:spPr/>
        <p:txBody>
          <a:bodyPr/>
          <a:lstStyle/>
          <a:p>
            <a:fld id="{E63F6D5D-9733-4D44-9C56-AEFEDD5A4BA7}" type="slidenum">
              <a:rPr lang="en-US" smtClean="0"/>
              <a:pPr/>
              <a:t>26</a:t>
            </a:fld>
            <a:endParaRPr lang="en-US" dirty="0"/>
          </a:p>
        </p:txBody>
      </p:sp>
    </p:spTree>
    <p:extLst>
      <p:ext uri="{BB962C8B-B14F-4D97-AF65-F5344CB8AC3E}">
        <p14:creationId xmlns:p14="http://schemas.microsoft.com/office/powerpoint/2010/main" val="2714909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CE251-02B6-4AD7-B13D-5ECD2734593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CE43A6B-E285-400A-A7A0-4603CE7A6503}"/>
              </a:ext>
            </a:extLst>
          </p:cNvPr>
          <p:cNvSpPr>
            <a:spLocks noGrp="1"/>
          </p:cNvSpPr>
          <p:nvPr>
            <p:ph idx="1"/>
          </p:nvPr>
        </p:nvSpPr>
        <p:spPr/>
        <p:txBody>
          <a:bodyPr/>
          <a:lstStyle/>
          <a:p>
            <a:r>
              <a:rPr lang="zh-CN" altLang="zh-CN">
                <a:solidFill>
                  <a:srgbClr val="FF0000"/>
                </a:solidFill>
              </a:rPr>
              <a:t>关系数据库系统中存取控制对象</a:t>
            </a:r>
            <a:endParaRPr lang="zh-CN" altLang="en-US"/>
          </a:p>
        </p:txBody>
      </p:sp>
      <p:sp>
        <p:nvSpPr>
          <p:cNvPr id="4" name="灯片编号占位符 3">
            <a:extLst>
              <a:ext uri="{FF2B5EF4-FFF2-40B4-BE49-F238E27FC236}">
                <a16:creationId xmlns:a16="http://schemas.microsoft.com/office/drawing/2014/main" id="{6606F489-81BF-4212-8214-AEA6663E11FB}"/>
              </a:ext>
            </a:extLst>
          </p:cNvPr>
          <p:cNvSpPr>
            <a:spLocks noGrp="1"/>
          </p:cNvSpPr>
          <p:nvPr>
            <p:ph type="sldNum" sz="quarter" idx="12"/>
          </p:nvPr>
        </p:nvSpPr>
        <p:spPr/>
        <p:txBody>
          <a:bodyPr/>
          <a:lstStyle/>
          <a:p>
            <a:fld id="{E63F6D5D-9733-4D44-9C56-AEFEDD5A4BA7}" type="slidenum">
              <a:rPr lang="en-US" smtClean="0"/>
              <a:pPr/>
              <a:t>27</a:t>
            </a:fld>
            <a:endParaRPr lang="en-US" dirty="0"/>
          </a:p>
        </p:txBody>
      </p:sp>
      <p:graphicFrame>
        <p:nvGraphicFramePr>
          <p:cNvPr id="5" name="Group 5">
            <a:extLst>
              <a:ext uri="{FF2B5EF4-FFF2-40B4-BE49-F238E27FC236}">
                <a16:creationId xmlns:a16="http://schemas.microsoft.com/office/drawing/2014/main" id="{E2C0F07E-4A74-4F6B-827A-147D181849D2}"/>
              </a:ext>
            </a:extLst>
          </p:cNvPr>
          <p:cNvGraphicFramePr>
            <a:graphicFrameLocks/>
          </p:cNvGraphicFramePr>
          <p:nvPr>
            <p:extLst>
              <p:ext uri="{D42A27DB-BD31-4B8C-83A1-F6EECF244321}">
                <p14:modId xmlns:p14="http://schemas.microsoft.com/office/powerpoint/2010/main" val="918968429"/>
              </p:ext>
            </p:extLst>
          </p:nvPr>
        </p:nvGraphicFramePr>
        <p:xfrm>
          <a:off x="914400" y="2510973"/>
          <a:ext cx="9906000" cy="3444240"/>
        </p:xfrm>
        <a:graphic>
          <a:graphicData uri="http://schemas.openxmlformats.org/drawingml/2006/table">
            <a:tbl>
              <a:tblPr/>
              <a:tblGrid>
                <a:gridCol w="1528976">
                  <a:extLst>
                    <a:ext uri="{9D8B030D-6E8A-4147-A177-3AD203B41FA5}">
                      <a16:colId xmlns:a16="http://schemas.microsoft.com/office/drawing/2014/main" val="20000"/>
                    </a:ext>
                  </a:extLst>
                </a:gridCol>
                <a:gridCol w="1811248">
                  <a:extLst>
                    <a:ext uri="{9D8B030D-6E8A-4147-A177-3AD203B41FA5}">
                      <a16:colId xmlns:a16="http://schemas.microsoft.com/office/drawing/2014/main" val="20001"/>
                    </a:ext>
                  </a:extLst>
                </a:gridCol>
                <a:gridCol w="6565776">
                  <a:extLst>
                    <a:ext uri="{9D8B030D-6E8A-4147-A177-3AD203B41FA5}">
                      <a16:colId xmlns:a16="http://schemas.microsoft.com/office/drawing/2014/main" val="20002"/>
                    </a:ext>
                  </a:extLst>
                </a:gridCol>
              </a:tblGrid>
              <a:tr h="44920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对象类型</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对象</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操 作 类 型</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389311">
                <a:tc rowSpan="4">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数据库</a:t>
                      </a:r>
                      <a:endPar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模式</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模式</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CREATE SCHEMA</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9311">
                <a:tc vMerge="1">
                  <a:txBody>
                    <a:body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endParaRPr kumimoji="0" lang="zh-CN" altLang="zh-CN" sz="14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基本表</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CREATE TABLE</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ALTER TABLE</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9311">
                <a:tc vMerge="1">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sz="14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视图</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CREATE VIEW</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9311">
                <a:tc vMerge="1">
                  <a:txBody>
                    <a:body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endParaRPr kumimoji="0" lang="zh-CN" altLang="zh-CN" sz="14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索引</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CREATE INDEX</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88781">
                <a:tc rowSpan="2">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   </a:t>
                      </a:r>
                      <a:r>
                        <a:rPr kumimoji="0" 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数据</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基本表和视图</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SELECT</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INSERT</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UPDATE</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DELETE</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REFERENCES</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ALL </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a:t>
                      </a: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RIVILEGES</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88781">
                <a:tc vMerge="1">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sz="14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属性列</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defRPr/>
                      </a:pP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SELECT</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INSERT</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UPDATE</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 </a:t>
                      </a: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REFERENCES</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ALL PRIVILEGES</a:t>
                      </a:r>
                      <a:endPar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Rectangle 247">
            <a:extLst>
              <a:ext uri="{FF2B5EF4-FFF2-40B4-BE49-F238E27FC236}">
                <a16:creationId xmlns:a16="http://schemas.microsoft.com/office/drawing/2014/main" id="{7312B1B1-22A7-4DFF-BFA3-568371FE62FB}"/>
              </a:ext>
            </a:extLst>
          </p:cNvPr>
          <p:cNvSpPr>
            <a:spLocks noChangeArrowheads="1"/>
          </p:cNvSpPr>
          <p:nvPr/>
        </p:nvSpPr>
        <p:spPr bwMode="auto">
          <a:xfrm>
            <a:off x="3278541" y="2005759"/>
            <a:ext cx="44935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eaLnBrk="1" hangingPunct="1">
              <a:spcBef>
                <a:spcPct val="0"/>
              </a:spcBef>
              <a:buSzTx/>
              <a:buFont typeface="Arial" pitchFamily="34" charset="0"/>
              <a:buNone/>
            </a:pPr>
            <a:r>
              <a:rPr lang="zh-CN" altLang="en-US" sz="2400" b="0" dirty="0">
                <a:solidFill>
                  <a:srgbClr val="0000CC"/>
                </a:solidFill>
                <a:latin typeface="微软雅黑" panose="020B0503020204020204" pitchFamily="34" charset="-122"/>
                <a:ea typeface="微软雅黑" panose="020B0503020204020204" pitchFamily="34" charset="-122"/>
              </a:rPr>
              <a:t>关系数据库系统中的存取权限表</a:t>
            </a:r>
          </a:p>
        </p:txBody>
      </p:sp>
    </p:spTree>
    <p:extLst>
      <p:ext uri="{BB962C8B-B14F-4D97-AF65-F5344CB8AC3E}">
        <p14:creationId xmlns:p14="http://schemas.microsoft.com/office/powerpoint/2010/main" val="1884758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B8728-CE09-4D49-A569-4EFAE121E322}"/>
              </a:ext>
            </a:extLst>
          </p:cNvPr>
          <p:cNvSpPr>
            <a:spLocks noGrp="1"/>
          </p:cNvSpPr>
          <p:nvPr>
            <p:ph type="title"/>
          </p:nvPr>
        </p:nvSpPr>
        <p:spPr/>
        <p:txBody>
          <a:bodyPr/>
          <a:lstStyle/>
          <a:p>
            <a:r>
              <a:rPr lang="zh-CN" altLang="en-US"/>
              <a:t>授权：授予与回收</a:t>
            </a:r>
          </a:p>
        </p:txBody>
      </p:sp>
      <p:sp>
        <p:nvSpPr>
          <p:cNvPr id="3" name="内容占位符 2">
            <a:extLst>
              <a:ext uri="{FF2B5EF4-FFF2-40B4-BE49-F238E27FC236}">
                <a16:creationId xmlns:a16="http://schemas.microsoft.com/office/drawing/2014/main" id="{9C73F1BD-94B9-4371-AA91-11FFB299E1CD}"/>
              </a:ext>
            </a:extLst>
          </p:cNvPr>
          <p:cNvSpPr>
            <a:spLocks noGrp="1"/>
          </p:cNvSpPr>
          <p:nvPr>
            <p:ph idx="1"/>
          </p:nvPr>
        </p:nvSpPr>
        <p:spPr/>
        <p:txBody>
          <a:bodyPr/>
          <a:lstStyle/>
          <a:p>
            <a:r>
              <a:rPr lang="zh-CN" altLang="en-US">
                <a:solidFill>
                  <a:srgbClr val="FF0000"/>
                </a:solidFill>
              </a:rPr>
              <a:t>权限的授予</a:t>
            </a:r>
            <a:r>
              <a:rPr lang="en-US" altLang="zh-CN">
                <a:solidFill>
                  <a:srgbClr val="FF0000"/>
                </a:solidFill>
              </a:rPr>
              <a:t>(Grant)</a:t>
            </a:r>
          </a:p>
          <a:p>
            <a:r>
              <a:rPr lang="zh-CN" altLang="en-US">
                <a:solidFill>
                  <a:srgbClr val="FF0000"/>
                </a:solidFill>
              </a:rPr>
              <a:t>权限的回收</a:t>
            </a:r>
            <a:r>
              <a:rPr lang="en-US" altLang="zh-CN">
                <a:solidFill>
                  <a:srgbClr val="FF0000"/>
                </a:solidFill>
              </a:rPr>
              <a:t>(Revoke)</a:t>
            </a:r>
            <a:endParaRPr lang="zh-CN" altLang="en-US">
              <a:solidFill>
                <a:srgbClr val="FF0000"/>
              </a:solidFill>
            </a:endParaRPr>
          </a:p>
        </p:txBody>
      </p:sp>
      <p:sp>
        <p:nvSpPr>
          <p:cNvPr id="4" name="灯片编号占位符 3">
            <a:extLst>
              <a:ext uri="{FF2B5EF4-FFF2-40B4-BE49-F238E27FC236}">
                <a16:creationId xmlns:a16="http://schemas.microsoft.com/office/drawing/2014/main" id="{5C900B0F-89FD-4A50-9537-DDBC929B2D77}"/>
              </a:ext>
            </a:extLst>
          </p:cNvPr>
          <p:cNvSpPr>
            <a:spLocks noGrp="1"/>
          </p:cNvSpPr>
          <p:nvPr>
            <p:ph type="sldNum" sz="quarter" idx="12"/>
          </p:nvPr>
        </p:nvSpPr>
        <p:spPr/>
        <p:txBody>
          <a:bodyPr/>
          <a:lstStyle/>
          <a:p>
            <a:fld id="{E63F6D5D-9733-4D44-9C56-AEFEDD5A4BA7}" type="slidenum">
              <a:rPr lang="en-US" smtClean="0"/>
              <a:pPr/>
              <a:t>28</a:t>
            </a:fld>
            <a:endParaRPr lang="en-US" dirty="0"/>
          </a:p>
        </p:txBody>
      </p:sp>
    </p:spTree>
    <p:extLst>
      <p:ext uri="{BB962C8B-B14F-4D97-AF65-F5344CB8AC3E}">
        <p14:creationId xmlns:p14="http://schemas.microsoft.com/office/powerpoint/2010/main" val="414068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b="1" dirty="0">
                <a:solidFill>
                  <a:srgbClr val="FF0000"/>
                </a:solidFill>
              </a:rPr>
              <a:t>数据库安全性概述</a:t>
            </a:r>
          </a:p>
          <a:p>
            <a:pPr>
              <a:lnSpc>
                <a:spcPct val="100000"/>
              </a:lnSpc>
            </a:pPr>
            <a:r>
              <a:rPr lang="zh-CN" altLang="en-US" b="1" dirty="0">
                <a:solidFill>
                  <a:schemeClr val="bg2">
                    <a:lumMod val="90000"/>
                  </a:schemeClr>
                </a:solidFill>
              </a:rPr>
              <a:t>数据库安全性控制</a:t>
            </a:r>
          </a:p>
          <a:p>
            <a:pPr>
              <a:lnSpc>
                <a:spcPct val="100000"/>
              </a:lnSpc>
            </a:pPr>
            <a:r>
              <a:rPr lang="zh-CN" altLang="en-US" b="1" dirty="0">
                <a:solidFill>
                  <a:schemeClr val="bg2">
                    <a:lumMod val="90000"/>
                  </a:schemeClr>
                </a:solidFill>
              </a:rPr>
              <a:t>视图机制</a:t>
            </a:r>
          </a:p>
          <a:p>
            <a:pPr>
              <a:lnSpc>
                <a:spcPct val="100000"/>
              </a:lnSpc>
            </a:pPr>
            <a:r>
              <a:rPr lang="zh-CN" altLang="en-US" b="1" dirty="0">
                <a:solidFill>
                  <a:schemeClr val="bg2">
                    <a:lumMod val="90000"/>
                  </a:schemeClr>
                </a:solidFill>
              </a:rPr>
              <a:t>审计</a:t>
            </a:r>
            <a:r>
              <a:rPr lang="en-US" altLang="zh-CN" b="1" dirty="0">
                <a:solidFill>
                  <a:schemeClr val="bg2">
                    <a:lumMod val="90000"/>
                  </a:schemeClr>
                </a:solidFill>
              </a:rPr>
              <a:t>(Audit)</a:t>
            </a:r>
            <a:endParaRPr lang="zh-CN" altLang="en-US" b="1" dirty="0">
              <a:solidFill>
                <a:schemeClr val="bg2">
                  <a:lumMod val="90000"/>
                </a:schemeClr>
              </a:solidFill>
            </a:endParaRPr>
          </a:p>
          <a:p>
            <a:pPr>
              <a:lnSpc>
                <a:spcPct val="100000"/>
              </a:lnSpc>
            </a:pPr>
            <a:r>
              <a:rPr lang="zh-CN" altLang="en-US" b="1" dirty="0">
                <a:solidFill>
                  <a:schemeClr val="bg2">
                    <a:lumMod val="90000"/>
                  </a:schemeClr>
                </a:solidFill>
              </a:rPr>
              <a:t>数据加密</a:t>
            </a:r>
          </a:p>
          <a:p>
            <a:pPr>
              <a:lnSpc>
                <a:spcPct val="100000"/>
              </a:lnSpc>
            </a:pPr>
            <a:r>
              <a:rPr lang="zh-CN" altLang="en-US" b="1" dirty="0">
                <a:solidFill>
                  <a:schemeClr val="bg2">
                    <a:lumMod val="90000"/>
                  </a:schemeClr>
                </a:solidFill>
              </a:rPr>
              <a:t>其他安全性保护</a:t>
            </a:r>
          </a:p>
          <a:p>
            <a:pPr>
              <a:lnSpc>
                <a:spcPct val="100000"/>
              </a:lnSpc>
            </a:pPr>
            <a:r>
              <a:rPr lang="zh-CN" altLang="en-US" b="1" dirty="0">
                <a:solidFill>
                  <a:schemeClr val="bg2">
                    <a:lumMod val="90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a:t>
            </a:fld>
            <a:endParaRPr lang="en-US" dirty="0"/>
          </a:p>
        </p:txBody>
      </p:sp>
    </p:spTree>
    <p:extLst>
      <p:ext uri="{BB962C8B-B14F-4D97-AF65-F5344CB8AC3E}">
        <p14:creationId xmlns:p14="http://schemas.microsoft.com/office/powerpoint/2010/main" val="417242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7E1CB1-80B9-4D41-989A-0A6C0C1D2263}"/>
              </a:ext>
            </a:extLst>
          </p:cNvPr>
          <p:cNvSpPr>
            <a:spLocks noGrp="1"/>
          </p:cNvSpPr>
          <p:nvPr>
            <p:ph type="title"/>
          </p:nvPr>
        </p:nvSpPr>
        <p:spPr/>
        <p:txBody>
          <a:bodyPr/>
          <a:lstStyle/>
          <a:p>
            <a:r>
              <a:rPr lang="en-US" altLang="zh-CN"/>
              <a:t>1.GRANT</a:t>
            </a:r>
            <a:r>
              <a:rPr lang="zh-CN" altLang="en-US"/>
              <a:t>命令</a:t>
            </a:r>
          </a:p>
        </p:txBody>
      </p:sp>
      <p:sp>
        <p:nvSpPr>
          <p:cNvPr id="3" name="内容占位符 2">
            <a:extLst>
              <a:ext uri="{FF2B5EF4-FFF2-40B4-BE49-F238E27FC236}">
                <a16:creationId xmlns:a16="http://schemas.microsoft.com/office/drawing/2014/main" id="{D91FCB87-5EA7-4A94-8EF0-E6F61B0C4D9D}"/>
              </a:ext>
            </a:extLst>
          </p:cNvPr>
          <p:cNvSpPr>
            <a:spLocks noGrp="1"/>
          </p:cNvSpPr>
          <p:nvPr>
            <p:ph idx="1"/>
          </p:nvPr>
        </p:nvSpPr>
        <p:spPr/>
        <p:txBody>
          <a:bodyPr/>
          <a:lstStyle/>
          <a:p>
            <a:r>
              <a:rPr lang="en-US" altLang="zh-CN">
                <a:solidFill>
                  <a:srgbClr val="FF0000"/>
                </a:solidFill>
              </a:rPr>
              <a:t>GRANT</a:t>
            </a:r>
            <a:r>
              <a:rPr lang="zh-CN" altLang="en-US">
                <a:solidFill>
                  <a:srgbClr val="FF0000"/>
                </a:solidFill>
              </a:rPr>
              <a:t>命令格式：</a:t>
            </a:r>
            <a:endParaRPr lang="en-US" altLang="zh-CN">
              <a:solidFill>
                <a:srgbClr val="FF0000"/>
              </a:solidFill>
            </a:endParaRPr>
          </a:p>
          <a:p>
            <a:endParaRPr lang="en-US" altLang="zh-CN"/>
          </a:p>
          <a:p>
            <a:endParaRPr lang="en-US" altLang="zh-CN"/>
          </a:p>
          <a:p>
            <a:endParaRPr lang="en-US" altLang="zh-CN" sz="1400"/>
          </a:p>
          <a:p>
            <a:pPr lvl="1"/>
            <a:r>
              <a:rPr lang="zh-CN" altLang="en-US"/>
              <a:t>语义：将对指定</a:t>
            </a:r>
            <a:r>
              <a:rPr lang="zh-CN" altLang="en-US">
                <a:solidFill>
                  <a:srgbClr val="FF0000"/>
                </a:solidFill>
              </a:rPr>
              <a:t>操作对象的指定操作权限</a:t>
            </a:r>
            <a:r>
              <a:rPr lang="zh-CN" altLang="en-US"/>
              <a:t>授予指定的用户</a:t>
            </a:r>
            <a:endParaRPr lang="en-US" altLang="zh-CN"/>
          </a:p>
          <a:p>
            <a:pPr lvl="1"/>
            <a:endParaRPr lang="zh-CN" altLang="en-US"/>
          </a:p>
        </p:txBody>
      </p:sp>
      <p:sp>
        <p:nvSpPr>
          <p:cNvPr id="4" name="灯片编号占位符 3">
            <a:extLst>
              <a:ext uri="{FF2B5EF4-FFF2-40B4-BE49-F238E27FC236}">
                <a16:creationId xmlns:a16="http://schemas.microsoft.com/office/drawing/2014/main" id="{3A329402-1D9C-418B-BD64-682A9D2F2D49}"/>
              </a:ext>
            </a:extLst>
          </p:cNvPr>
          <p:cNvSpPr>
            <a:spLocks noGrp="1"/>
          </p:cNvSpPr>
          <p:nvPr>
            <p:ph type="sldNum" sz="quarter" idx="12"/>
          </p:nvPr>
        </p:nvSpPr>
        <p:spPr/>
        <p:txBody>
          <a:bodyPr/>
          <a:lstStyle/>
          <a:p>
            <a:fld id="{E63F6D5D-9733-4D44-9C56-AEFEDD5A4BA7}" type="slidenum">
              <a:rPr lang="en-US" smtClean="0"/>
              <a:pPr/>
              <a:t>29</a:t>
            </a:fld>
            <a:endParaRPr lang="en-US" dirty="0"/>
          </a:p>
        </p:txBody>
      </p:sp>
      <p:sp>
        <p:nvSpPr>
          <p:cNvPr id="5" name="矩形 4">
            <a:extLst>
              <a:ext uri="{FF2B5EF4-FFF2-40B4-BE49-F238E27FC236}">
                <a16:creationId xmlns:a16="http://schemas.microsoft.com/office/drawing/2014/main" id="{30C295C6-6AEE-4EE3-BCA0-7156CF1632FE}"/>
              </a:ext>
            </a:extLst>
          </p:cNvPr>
          <p:cNvSpPr/>
          <p:nvPr/>
        </p:nvSpPr>
        <p:spPr>
          <a:xfrm>
            <a:off x="2971800" y="1828799"/>
            <a:ext cx="5257800" cy="1156855"/>
          </a:xfrm>
          <a:prstGeom prst="rect">
            <a:avLst/>
          </a:prstGeom>
          <a:solidFill>
            <a:schemeClr val="bg2">
              <a:lumMod val="90000"/>
            </a:schemeClr>
          </a:solidFill>
        </p:spPr>
        <p:txBody>
          <a:bodyPr wrap="square">
            <a:spAutoFit/>
          </a:bodyPr>
          <a:lstStyle/>
          <a:p>
            <a:pPr algn="just">
              <a:lnSpc>
                <a:spcPct val="110000"/>
              </a:lnSpc>
              <a:buNone/>
            </a:pPr>
            <a:r>
              <a:rPr lang="en-US" altLang="zh-CN" sz="1600" b="1">
                <a:solidFill>
                  <a:srgbClr val="FF0000"/>
                </a:solidFill>
                <a:latin typeface="微软雅黑" panose="020B0503020204020204" pitchFamily="34" charset="-122"/>
                <a:ea typeface="微软雅黑" panose="020B0503020204020204" pitchFamily="34" charset="-122"/>
              </a:rPr>
              <a:t>GRANT</a:t>
            </a:r>
            <a:r>
              <a:rPr lang="en-US" altLang="zh-CN" sz="1600" b="1">
                <a:solidFill>
                  <a:srgbClr val="0000CC"/>
                </a:solidFill>
                <a:latin typeface="微软雅黑" panose="020B0503020204020204" pitchFamily="34" charset="-122"/>
                <a:ea typeface="微软雅黑" panose="020B0503020204020204" pitchFamily="34" charset="-122"/>
              </a:rPr>
              <a:t> &lt;</a:t>
            </a:r>
            <a:r>
              <a:rPr lang="zh-CN" altLang="en-US" sz="1600" b="1">
                <a:solidFill>
                  <a:srgbClr val="0000CC"/>
                </a:solidFill>
                <a:latin typeface="微软雅黑" panose="020B0503020204020204" pitchFamily="34" charset="-122"/>
                <a:ea typeface="微软雅黑" panose="020B0503020204020204" pitchFamily="34" charset="-122"/>
              </a:rPr>
              <a:t>权限</a:t>
            </a:r>
            <a:r>
              <a:rPr lang="en-US" altLang="zh-CN" sz="1600" b="1">
                <a:solidFill>
                  <a:srgbClr val="0000CC"/>
                </a:solidFill>
                <a:latin typeface="微软雅黑" panose="020B0503020204020204" pitchFamily="34" charset="-122"/>
                <a:ea typeface="微软雅黑" panose="020B0503020204020204" pitchFamily="34" charset="-122"/>
              </a:rPr>
              <a:t>&gt;[,&lt;</a:t>
            </a:r>
            <a:r>
              <a:rPr lang="zh-CN" altLang="en-US" sz="1600" b="1">
                <a:solidFill>
                  <a:srgbClr val="0000CC"/>
                </a:solidFill>
                <a:latin typeface="微软雅黑" panose="020B0503020204020204" pitchFamily="34" charset="-122"/>
                <a:ea typeface="微软雅黑" panose="020B0503020204020204" pitchFamily="34" charset="-122"/>
              </a:rPr>
              <a:t>权限</a:t>
            </a:r>
            <a:r>
              <a:rPr lang="en-US" altLang="zh-CN" sz="1600" b="1">
                <a:solidFill>
                  <a:srgbClr val="0000CC"/>
                </a:solidFill>
                <a:latin typeface="微软雅黑" panose="020B0503020204020204" pitchFamily="34" charset="-122"/>
                <a:ea typeface="微软雅黑" panose="020B0503020204020204" pitchFamily="34" charset="-122"/>
              </a:rPr>
              <a:t>&gt;]... </a:t>
            </a:r>
          </a:p>
          <a:p>
            <a:pPr algn="just">
              <a:lnSpc>
                <a:spcPct val="110000"/>
              </a:lnSpc>
              <a:buNone/>
            </a:pPr>
            <a:r>
              <a:rPr lang="en-US" altLang="zh-CN" sz="1600" b="1">
                <a:solidFill>
                  <a:srgbClr val="FF0000"/>
                </a:solidFill>
                <a:latin typeface="微软雅黑" panose="020B0503020204020204" pitchFamily="34" charset="-122"/>
                <a:ea typeface="微软雅黑" panose="020B0503020204020204" pitchFamily="34" charset="-122"/>
              </a:rPr>
              <a:t>ON</a:t>
            </a:r>
            <a:r>
              <a:rPr lang="en-US" altLang="zh-CN" sz="1600" b="1">
                <a:solidFill>
                  <a:srgbClr val="0000CC"/>
                </a:solidFill>
                <a:latin typeface="微软雅黑" panose="020B0503020204020204" pitchFamily="34" charset="-122"/>
                <a:ea typeface="微软雅黑" panose="020B0503020204020204" pitchFamily="34" charset="-122"/>
              </a:rPr>
              <a:t> &lt;</a:t>
            </a:r>
            <a:r>
              <a:rPr lang="zh-CN" altLang="en-US" sz="1600" b="1">
                <a:solidFill>
                  <a:srgbClr val="0000CC"/>
                </a:solidFill>
                <a:latin typeface="微软雅黑" panose="020B0503020204020204" pitchFamily="34" charset="-122"/>
                <a:ea typeface="微软雅黑" panose="020B0503020204020204" pitchFamily="34" charset="-122"/>
              </a:rPr>
              <a:t>对象类型</a:t>
            </a:r>
            <a:r>
              <a:rPr lang="en-US" altLang="zh-CN" sz="1600" b="1">
                <a:solidFill>
                  <a:srgbClr val="0000CC"/>
                </a:solidFill>
                <a:latin typeface="微软雅黑" panose="020B0503020204020204" pitchFamily="34" charset="-122"/>
                <a:ea typeface="微软雅黑" panose="020B0503020204020204" pitchFamily="34" charset="-122"/>
              </a:rPr>
              <a:t>&gt; &lt;</a:t>
            </a:r>
            <a:r>
              <a:rPr lang="zh-CN" altLang="en-US" sz="1600" b="1">
                <a:solidFill>
                  <a:srgbClr val="0000CC"/>
                </a:solidFill>
                <a:latin typeface="微软雅黑" panose="020B0503020204020204" pitchFamily="34" charset="-122"/>
                <a:ea typeface="微软雅黑" panose="020B0503020204020204" pitchFamily="34" charset="-122"/>
              </a:rPr>
              <a:t>对象名</a:t>
            </a:r>
            <a:r>
              <a:rPr lang="en-US" altLang="zh-CN" sz="1600" b="1">
                <a:solidFill>
                  <a:srgbClr val="0000CC"/>
                </a:solidFill>
                <a:latin typeface="微软雅黑" panose="020B0503020204020204" pitchFamily="34" charset="-122"/>
                <a:ea typeface="微软雅黑" panose="020B0503020204020204" pitchFamily="34" charset="-122"/>
              </a:rPr>
              <a:t>&gt;[,&lt;</a:t>
            </a:r>
            <a:r>
              <a:rPr lang="zh-CN" altLang="en-US" sz="1600" b="1">
                <a:solidFill>
                  <a:srgbClr val="0000CC"/>
                </a:solidFill>
                <a:latin typeface="微软雅黑" panose="020B0503020204020204" pitchFamily="34" charset="-122"/>
                <a:ea typeface="微软雅黑" panose="020B0503020204020204" pitchFamily="34" charset="-122"/>
              </a:rPr>
              <a:t>对象类型</a:t>
            </a:r>
            <a:r>
              <a:rPr lang="en-US" altLang="zh-CN" sz="1600" b="1">
                <a:solidFill>
                  <a:srgbClr val="0000CC"/>
                </a:solidFill>
                <a:latin typeface="微软雅黑" panose="020B0503020204020204" pitchFamily="34" charset="-122"/>
                <a:ea typeface="微软雅黑" panose="020B0503020204020204" pitchFamily="34" charset="-122"/>
              </a:rPr>
              <a:t>&gt; &lt;</a:t>
            </a:r>
            <a:r>
              <a:rPr lang="zh-CN" altLang="en-US" sz="1600" b="1">
                <a:solidFill>
                  <a:srgbClr val="0000CC"/>
                </a:solidFill>
                <a:latin typeface="微软雅黑" panose="020B0503020204020204" pitchFamily="34" charset="-122"/>
                <a:ea typeface="微软雅黑" panose="020B0503020204020204" pitchFamily="34" charset="-122"/>
              </a:rPr>
              <a:t>对象名</a:t>
            </a:r>
            <a:r>
              <a:rPr lang="en-US" altLang="zh-CN" sz="1600" b="1">
                <a:solidFill>
                  <a:srgbClr val="0000CC"/>
                </a:solidFill>
                <a:latin typeface="微软雅黑" panose="020B0503020204020204" pitchFamily="34" charset="-122"/>
                <a:ea typeface="微软雅黑" panose="020B0503020204020204" pitchFamily="34" charset="-122"/>
              </a:rPr>
              <a:t>&gt;]…</a:t>
            </a:r>
          </a:p>
          <a:p>
            <a:pPr algn="just">
              <a:lnSpc>
                <a:spcPct val="110000"/>
              </a:lnSpc>
              <a:buNone/>
            </a:pPr>
            <a:r>
              <a:rPr lang="en-US" altLang="zh-CN" sz="1600" b="1">
                <a:solidFill>
                  <a:srgbClr val="FF0000"/>
                </a:solidFill>
                <a:latin typeface="微软雅黑" panose="020B0503020204020204" pitchFamily="34" charset="-122"/>
                <a:ea typeface="微软雅黑" panose="020B0503020204020204" pitchFamily="34" charset="-122"/>
              </a:rPr>
              <a:t>TO</a:t>
            </a:r>
            <a:r>
              <a:rPr lang="en-US" altLang="zh-CN" sz="1600" b="1">
                <a:solidFill>
                  <a:srgbClr val="0000CC"/>
                </a:solidFill>
                <a:latin typeface="微软雅黑" panose="020B0503020204020204" pitchFamily="34" charset="-122"/>
                <a:ea typeface="微软雅黑" panose="020B0503020204020204" pitchFamily="34" charset="-122"/>
              </a:rPr>
              <a:t> &lt;</a:t>
            </a:r>
            <a:r>
              <a:rPr lang="zh-CN" altLang="en-US" sz="1600" b="1">
                <a:solidFill>
                  <a:srgbClr val="0000CC"/>
                </a:solidFill>
                <a:latin typeface="微软雅黑" panose="020B0503020204020204" pitchFamily="34" charset="-122"/>
                <a:ea typeface="微软雅黑" panose="020B0503020204020204" pitchFamily="34" charset="-122"/>
              </a:rPr>
              <a:t>用户</a:t>
            </a:r>
            <a:r>
              <a:rPr lang="en-US" altLang="zh-CN" sz="1600" b="1">
                <a:solidFill>
                  <a:srgbClr val="0000CC"/>
                </a:solidFill>
                <a:latin typeface="微软雅黑" panose="020B0503020204020204" pitchFamily="34" charset="-122"/>
                <a:ea typeface="微软雅黑" panose="020B0503020204020204" pitchFamily="34" charset="-122"/>
              </a:rPr>
              <a:t>&gt;[,&lt;</a:t>
            </a:r>
            <a:r>
              <a:rPr lang="zh-CN" altLang="en-US" sz="1600" b="1">
                <a:solidFill>
                  <a:srgbClr val="0000CC"/>
                </a:solidFill>
                <a:latin typeface="微软雅黑" panose="020B0503020204020204" pitchFamily="34" charset="-122"/>
                <a:ea typeface="微软雅黑" panose="020B0503020204020204" pitchFamily="34" charset="-122"/>
              </a:rPr>
              <a:t>用户</a:t>
            </a:r>
            <a:r>
              <a:rPr lang="en-US" altLang="zh-CN" sz="1600" b="1">
                <a:solidFill>
                  <a:srgbClr val="0000CC"/>
                </a:solidFill>
                <a:latin typeface="微软雅黑" panose="020B0503020204020204" pitchFamily="34" charset="-122"/>
                <a:ea typeface="微软雅黑" panose="020B0503020204020204" pitchFamily="34" charset="-122"/>
              </a:rPr>
              <a:t>&gt;]...</a:t>
            </a:r>
          </a:p>
          <a:p>
            <a:pPr algn="just">
              <a:lnSpc>
                <a:spcPct val="110000"/>
              </a:lnSpc>
              <a:buNone/>
            </a:pPr>
            <a:r>
              <a:rPr lang="en-US" altLang="zh-CN" sz="1600" b="1">
                <a:solidFill>
                  <a:srgbClr val="FF0000"/>
                </a:solidFill>
                <a:latin typeface="微软雅黑" panose="020B0503020204020204" pitchFamily="34" charset="-122"/>
                <a:ea typeface="微软雅黑" panose="020B0503020204020204" pitchFamily="34" charset="-122"/>
              </a:rPr>
              <a:t>[WITH GRANT OPTION];</a:t>
            </a:r>
            <a:endParaRPr lang="en-US" altLang="zh-CN" sz="1600" b="1" dirty="0">
              <a:solidFill>
                <a:srgbClr val="FF000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0349CCE3-1ACB-48EC-847C-125333DBCCE2}"/>
              </a:ext>
            </a:extLst>
          </p:cNvPr>
          <p:cNvSpPr/>
          <p:nvPr/>
        </p:nvSpPr>
        <p:spPr>
          <a:xfrm>
            <a:off x="1056970" y="3832789"/>
            <a:ext cx="4953000" cy="2154436"/>
          </a:xfrm>
          <a:prstGeom prst="rect">
            <a:avLst/>
          </a:prstGeom>
          <a:solidFill>
            <a:schemeClr val="bg2">
              <a:lumMod val="90000"/>
            </a:schemeClr>
          </a:solidFill>
        </p:spPr>
        <p:txBody>
          <a:bodyPr wrap="square">
            <a:spAutoFit/>
          </a:bodyPr>
          <a:lstStyle/>
          <a:p>
            <a:pPr lvl="1" indent="-457200"/>
            <a:r>
              <a:rPr lang="zh-CN" altLang="en-US" sz="2200">
                <a:solidFill>
                  <a:srgbClr val="FF0000"/>
                </a:solidFill>
                <a:latin typeface="微软雅黑" panose="020B0503020204020204" pitchFamily="34" charset="-122"/>
                <a:ea typeface="微软雅黑" panose="020B0503020204020204" pitchFamily="34" charset="-122"/>
              </a:rPr>
              <a:t>谁能够发出</a:t>
            </a:r>
            <a:r>
              <a:rPr lang="en-US" altLang="zh-CN" sz="2200">
                <a:solidFill>
                  <a:srgbClr val="FF0000"/>
                </a:solidFill>
                <a:latin typeface="微软雅黑" panose="020B0503020204020204" pitchFamily="34" charset="-122"/>
                <a:ea typeface="微软雅黑" panose="020B0503020204020204" pitchFamily="34" charset="-122"/>
              </a:rPr>
              <a:t>GRANT</a:t>
            </a:r>
            <a:r>
              <a:rPr lang="zh-CN" altLang="en-US" sz="2200">
                <a:solidFill>
                  <a:srgbClr val="FF0000"/>
                </a:solidFill>
                <a:latin typeface="微软雅黑" panose="020B0503020204020204" pitchFamily="34" charset="-122"/>
                <a:ea typeface="微软雅黑" panose="020B0503020204020204" pitchFamily="34" charset="-122"/>
              </a:rPr>
              <a:t>语句？</a:t>
            </a:r>
          </a:p>
          <a:p>
            <a:pPr marL="541338" lvl="2" indent="-187325">
              <a:buFont typeface="Arial" panose="020B0604020202020204" pitchFamily="34" charset="0"/>
              <a:buChar char="•"/>
            </a:pPr>
            <a:r>
              <a:rPr lang="en-US" altLang="zh-CN">
                <a:solidFill>
                  <a:srgbClr val="0000CC"/>
                </a:solidFill>
                <a:latin typeface="微软雅黑" panose="020B0503020204020204" pitchFamily="34" charset="-122"/>
                <a:ea typeface="微软雅黑" panose="020B0503020204020204" pitchFamily="34" charset="-122"/>
              </a:rPr>
              <a:t>DBA</a:t>
            </a:r>
            <a:r>
              <a:rPr lang="zh-CN" altLang="en-US">
                <a:solidFill>
                  <a:srgbClr val="0000CC"/>
                </a:solidFill>
                <a:latin typeface="微软雅黑" panose="020B0503020204020204" pitchFamily="34" charset="-122"/>
                <a:ea typeface="微软雅黑" panose="020B0503020204020204" pitchFamily="34" charset="-122"/>
              </a:rPr>
              <a:t>；数据库对象创建者</a:t>
            </a:r>
            <a:r>
              <a:rPr lang="en-US" altLang="zh-CN">
                <a:solidFill>
                  <a:srgbClr val="0000CC"/>
                </a:solidFill>
                <a:latin typeface="微软雅黑" panose="020B0503020204020204" pitchFamily="34" charset="-122"/>
                <a:ea typeface="微软雅黑" panose="020B0503020204020204" pitchFamily="34" charset="-122"/>
              </a:rPr>
              <a:t>(</a:t>
            </a:r>
            <a:r>
              <a:rPr lang="zh-CN" altLang="en-US">
                <a:solidFill>
                  <a:srgbClr val="0000CC"/>
                </a:solidFill>
                <a:latin typeface="微软雅黑" panose="020B0503020204020204" pitchFamily="34" charset="-122"/>
                <a:ea typeface="微软雅黑" panose="020B0503020204020204" pitchFamily="34" charset="-122"/>
              </a:rPr>
              <a:t>即属主</a:t>
            </a:r>
            <a:r>
              <a:rPr lang="en-US" altLang="zh-CN">
                <a:solidFill>
                  <a:srgbClr val="0000CC"/>
                </a:solidFill>
                <a:latin typeface="微软雅黑" panose="020B0503020204020204" pitchFamily="34" charset="-122"/>
                <a:ea typeface="微软雅黑" panose="020B0503020204020204" pitchFamily="34" charset="-122"/>
              </a:rPr>
              <a:t>owner)</a:t>
            </a:r>
            <a:r>
              <a:rPr lang="zh-CN" altLang="en-US">
                <a:solidFill>
                  <a:srgbClr val="0000CC"/>
                </a:solidFill>
                <a:latin typeface="微软雅黑" panose="020B0503020204020204" pitchFamily="34" charset="-122"/>
                <a:ea typeface="微软雅黑" panose="020B0503020204020204" pitchFamily="34" charset="-122"/>
              </a:rPr>
              <a:t>；</a:t>
            </a:r>
            <a:endParaRPr lang="en-US" altLang="zh-CN">
              <a:solidFill>
                <a:srgbClr val="0000CC"/>
              </a:solidFill>
              <a:latin typeface="微软雅黑" panose="020B0503020204020204" pitchFamily="34" charset="-122"/>
              <a:ea typeface="微软雅黑" panose="020B0503020204020204" pitchFamily="34" charset="-122"/>
            </a:endParaRPr>
          </a:p>
          <a:p>
            <a:pPr marL="541338" lvl="2" indent="-187325">
              <a:buFont typeface="Arial" panose="020B0604020202020204" pitchFamily="34" charset="0"/>
              <a:buChar char="•"/>
            </a:pPr>
            <a:r>
              <a:rPr lang="zh-CN" altLang="en-US">
                <a:solidFill>
                  <a:srgbClr val="0000CC"/>
                </a:solidFill>
                <a:latin typeface="微软雅黑" panose="020B0503020204020204" pitchFamily="34" charset="-122"/>
                <a:ea typeface="微软雅黑" panose="020B0503020204020204" pitchFamily="34" charset="-122"/>
              </a:rPr>
              <a:t>拥有该权限的用户</a:t>
            </a:r>
            <a:endParaRPr lang="en-US" altLang="zh-CN">
              <a:solidFill>
                <a:srgbClr val="0000CC"/>
              </a:solidFill>
              <a:latin typeface="微软雅黑" panose="020B0503020204020204" pitchFamily="34" charset="-122"/>
              <a:ea typeface="微软雅黑" panose="020B0503020204020204" pitchFamily="34" charset="-122"/>
            </a:endParaRPr>
          </a:p>
          <a:p>
            <a:pPr marL="717550" lvl="2" indent="-176213">
              <a:buFont typeface="Arial" panose="020B0604020202020204" pitchFamily="34" charset="0"/>
              <a:buChar char="•"/>
            </a:pPr>
            <a:endParaRPr lang="en-US" altLang="zh-CN">
              <a:solidFill>
                <a:srgbClr val="0000CC"/>
              </a:solidFill>
              <a:latin typeface="微软雅黑" panose="020B0503020204020204" pitchFamily="34" charset="-122"/>
              <a:ea typeface="微软雅黑" panose="020B0503020204020204" pitchFamily="34" charset="-122"/>
            </a:endParaRPr>
          </a:p>
          <a:p>
            <a:pPr lvl="1" indent="-457200"/>
            <a:r>
              <a:rPr lang="zh-CN" altLang="en-US" sz="2200">
                <a:solidFill>
                  <a:srgbClr val="FF0000"/>
                </a:solidFill>
                <a:latin typeface="微软雅黑" panose="020B0503020204020204" pitchFamily="34" charset="-122"/>
                <a:ea typeface="微软雅黑" panose="020B0503020204020204" pitchFamily="34" charset="-122"/>
              </a:rPr>
              <a:t>接收权限的用户：</a:t>
            </a:r>
            <a:endParaRPr lang="en-US" altLang="zh-CN" sz="2200">
              <a:solidFill>
                <a:srgbClr val="FF0000"/>
              </a:solidFill>
              <a:latin typeface="微软雅黑" panose="020B0503020204020204" pitchFamily="34" charset="-122"/>
              <a:ea typeface="微软雅黑" panose="020B0503020204020204" pitchFamily="34" charset="-122"/>
            </a:endParaRPr>
          </a:p>
          <a:p>
            <a:pPr marL="541338" lvl="2" indent="-187325">
              <a:buFont typeface="Arial" panose="020B0604020202020204" pitchFamily="34" charset="0"/>
              <a:buChar char="•"/>
            </a:pPr>
            <a:r>
              <a:rPr lang="zh-CN" altLang="en-US">
                <a:solidFill>
                  <a:srgbClr val="0000CC"/>
                </a:solidFill>
                <a:latin typeface="微软雅黑" panose="020B0503020204020204" pitchFamily="34" charset="-122"/>
                <a:ea typeface="微软雅黑" panose="020B0503020204020204" pitchFamily="34" charset="-122"/>
              </a:rPr>
              <a:t>一个或多个具体用户；</a:t>
            </a:r>
            <a:endParaRPr lang="en-US" altLang="zh-CN">
              <a:solidFill>
                <a:srgbClr val="0000CC"/>
              </a:solidFill>
              <a:latin typeface="微软雅黑" panose="020B0503020204020204" pitchFamily="34" charset="-122"/>
              <a:ea typeface="微软雅黑" panose="020B0503020204020204" pitchFamily="34" charset="-122"/>
            </a:endParaRPr>
          </a:p>
          <a:p>
            <a:pPr marL="541338" lvl="2" indent="-187325">
              <a:buFont typeface="Arial" panose="020B0604020202020204" pitchFamily="34" charset="0"/>
              <a:buChar char="•"/>
            </a:pPr>
            <a:r>
              <a:rPr lang="en-US" altLang="zh-CN">
                <a:solidFill>
                  <a:srgbClr val="0000CC"/>
                </a:solidFill>
                <a:latin typeface="微软雅黑" panose="020B0503020204020204" pitchFamily="34" charset="-122"/>
                <a:ea typeface="微软雅黑" panose="020B0503020204020204" pitchFamily="34" charset="-122"/>
              </a:rPr>
              <a:t>PUBLIC(</a:t>
            </a:r>
            <a:r>
              <a:rPr lang="zh-CN" altLang="en-US">
                <a:solidFill>
                  <a:srgbClr val="0000CC"/>
                </a:solidFill>
                <a:latin typeface="微软雅黑" panose="020B0503020204020204" pitchFamily="34" charset="-122"/>
                <a:ea typeface="微软雅黑" panose="020B0503020204020204" pitchFamily="34" charset="-122"/>
              </a:rPr>
              <a:t>即全体用户</a:t>
            </a:r>
            <a:r>
              <a:rPr lang="en-US" altLang="zh-CN">
                <a:solidFill>
                  <a:srgbClr val="0000CC"/>
                </a:solidFill>
                <a:latin typeface="微软雅黑" panose="020B0503020204020204" pitchFamily="34" charset="-122"/>
                <a:ea typeface="微软雅黑" panose="020B0503020204020204" pitchFamily="34" charset="-122"/>
              </a:rPr>
              <a:t>)</a:t>
            </a:r>
            <a:endParaRPr lang="zh-CN" altLang="en-US" sz="2200">
              <a:solidFill>
                <a:srgbClr val="FF0000"/>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09DC3E85-41F6-43B5-94F2-B580BF14562E}"/>
              </a:ext>
            </a:extLst>
          </p:cNvPr>
          <p:cNvSpPr/>
          <p:nvPr/>
        </p:nvSpPr>
        <p:spPr>
          <a:xfrm>
            <a:off x="6091084" y="3872346"/>
            <a:ext cx="4876800" cy="1538883"/>
          </a:xfrm>
          <a:prstGeom prst="rect">
            <a:avLst/>
          </a:prstGeom>
          <a:solidFill>
            <a:schemeClr val="bg2">
              <a:lumMod val="90000"/>
            </a:schemeClr>
          </a:solidFill>
        </p:spPr>
        <p:txBody>
          <a:bodyPr wrap="square">
            <a:spAutoFit/>
          </a:bodyPr>
          <a:lstStyle/>
          <a:p>
            <a:pPr lvl="1" indent="-457200"/>
            <a:r>
              <a:rPr lang="en-US" altLang="zh-CN" sz="2200">
                <a:solidFill>
                  <a:srgbClr val="FF0000"/>
                </a:solidFill>
                <a:latin typeface="微软雅黑" panose="020B0503020204020204" pitchFamily="34" charset="-122"/>
                <a:ea typeface="微软雅黑" panose="020B0503020204020204" pitchFamily="34" charset="-122"/>
              </a:rPr>
              <a:t>WITH GRANT OPTION</a:t>
            </a:r>
            <a:r>
              <a:rPr lang="zh-CN" altLang="en-US" sz="2200">
                <a:solidFill>
                  <a:srgbClr val="FF0000"/>
                </a:solidFill>
                <a:latin typeface="微软雅黑" panose="020B0503020204020204" pitchFamily="34" charset="-122"/>
                <a:ea typeface="微软雅黑" panose="020B0503020204020204" pitchFamily="34" charset="-122"/>
              </a:rPr>
              <a:t>子句</a:t>
            </a:r>
          </a:p>
          <a:p>
            <a:pPr marL="541338" lvl="2" indent="-187325">
              <a:buFont typeface="Arial" panose="020B0604020202020204" pitchFamily="34" charset="0"/>
              <a:buChar char="•"/>
            </a:pPr>
            <a:r>
              <a:rPr lang="zh-CN" altLang="en-US">
                <a:solidFill>
                  <a:srgbClr val="0000CC"/>
                </a:solidFill>
                <a:latin typeface="微软雅黑" panose="020B0503020204020204" pitchFamily="34" charset="-122"/>
                <a:ea typeface="微软雅黑" panose="020B0503020204020204" pitchFamily="34" charset="-122"/>
              </a:rPr>
              <a:t>指定了该子句，则获得权限的用户可以把这种权限再授予其他用户</a:t>
            </a:r>
          </a:p>
          <a:p>
            <a:pPr marL="541338" lvl="2" indent="-187325">
              <a:buFont typeface="Arial" panose="020B0604020202020204" pitchFamily="34" charset="0"/>
              <a:buChar char="•"/>
            </a:pPr>
            <a:r>
              <a:rPr lang="zh-CN" altLang="en-US">
                <a:solidFill>
                  <a:srgbClr val="0000CC"/>
                </a:solidFill>
                <a:latin typeface="微软雅黑" panose="020B0503020204020204" pitchFamily="34" charset="-122"/>
                <a:ea typeface="微软雅黑" panose="020B0503020204020204" pitchFamily="34" charset="-122"/>
              </a:rPr>
              <a:t>没有指定，则不能传播已获得的权限</a:t>
            </a:r>
          </a:p>
          <a:p>
            <a:pPr marL="541338" lvl="2" indent="-187325">
              <a:buFont typeface="Arial" panose="020B0604020202020204" pitchFamily="34" charset="0"/>
              <a:buChar char="•"/>
            </a:pPr>
            <a:r>
              <a:rPr lang="en-US" altLang="zh-CN">
                <a:solidFill>
                  <a:srgbClr val="0000CC"/>
                </a:solidFill>
                <a:latin typeface="微软雅黑" panose="020B0503020204020204" pitchFamily="34" charset="-122"/>
                <a:ea typeface="微软雅黑" panose="020B0503020204020204" pitchFamily="34" charset="-122"/>
              </a:rPr>
              <a:t>SQL</a:t>
            </a:r>
            <a:r>
              <a:rPr lang="zh-CN" altLang="en-US">
                <a:solidFill>
                  <a:srgbClr val="0000CC"/>
                </a:solidFill>
                <a:latin typeface="微软雅黑" panose="020B0503020204020204" pitchFamily="34" charset="-122"/>
                <a:ea typeface="微软雅黑" panose="020B0503020204020204" pitchFamily="34" charset="-122"/>
              </a:rPr>
              <a:t>标准规定</a:t>
            </a:r>
            <a:r>
              <a:rPr lang="zh-CN" altLang="en-US">
                <a:solidFill>
                  <a:srgbClr val="FF0000"/>
                </a:solidFill>
                <a:latin typeface="微软雅黑" panose="020B0503020204020204" pitchFamily="34" charset="-122"/>
                <a:ea typeface="微软雅黑" panose="020B0503020204020204" pitchFamily="34" charset="-122"/>
              </a:rPr>
              <a:t>不允许循环授权</a:t>
            </a:r>
            <a:endParaRPr lang="en-US" altLang="zh-CN">
              <a:solidFill>
                <a:srgbClr val="FF0000"/>
              </a:solidFill>
              <a:latin typeface="微软雅黑" panose="020B0503020204020204" pitchFamily="34" charset="-122"/>
              <a:ea typeface="微软雅黑" panose="020B0503020204020204" pitchFamily="34" charset="-122"/>
            </a:endParaRPr>
          </a:p>
        </p:txBody>
      </p:sp>
      <p:pic>
        <p:nvPicPr>
          <p:cNvPr id="8" name="Picture 4" descr="43">
            <a:extLst>
              <a:ext uri="{FF2B5EF4-FFF2-40B4-BE49-F238E27FC236}">
                <a16:creationId xmlns:a16="http://schemas.microsoft.com/office/drawing/2014/main" id="{BA4A3B36-60ED-4D68-83DB-72BFB582C8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5906" y="5456103"/>
            <a:ext cx="3689385" cy="639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9238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E7246-0D63-4DF6-AA8C-6732819C56F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5D57E0A-F4CD-47BE-98EB-9959FEEE580A}"/>
              </a:ext>
            </a:extLst>
          </p:cNvPr>
          <p:cNvSpPr>
            <a:spLocks noGrp="1"/>
          </p:cNvSpPr>
          <p:nvPr>
            <p:ph idx="1"/>
          </p:nvPr>
        </p:nvSpPr>
        <p:spPr/>
        <p:txBody>
          <a:bodyPr/>
          <a:lstStyle/>
          <a:p>
            <a:pPr marL="0" lvl="0" indent="0">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4.1] </a:t>
            </a:r>
            <a:r>
              <a:rPr lang="zh-CN" altLang="en-US" sz="2400">
                <a:solidFill>
                  <a:prstClr val="black"/>
                </a:solidFill>
              </a:rPr>
              <a:t>把查询</a:t>
            </a:r>
            <a:r>
              <a:rPr lang="en-US" altLang="zh-CN" sz="2400">
                <a:solidFill>
                  <a:prstClr val="black"/>
                </a:solidFill>
              </a:rPr>
              <a:t>Student</a:t>
            </a:r>
            <a:r>
              <a:rPr lang="zh-CN" altLang="en-US" sz="2400">
                <a:solidFill>
                  <a:prstClr val="black"/>
                </a:solidFill>
              </a:rPr>
              <a:t>表权限授给用户</a:t>
            </a:r>
            <a:r>
              <a:rPr lang="en-US" altLang="zh-CN" sz="2400">
                <a:solidFill>
                  <a:prstClr val="black"/>
                </a:solidFill>
              </a:rPr>
              <a:t>U1</a:t>
            </a:r>
            <a:r>
              <a:rPr lang="zh-CN" altLang="en-US" sz="2400">
                <a:solidFill>
                  <a:prstClr val="black"/>
                </a:solidFill>
              </a:rPr>
              <a:t>。</a:t>
            </a:r>
            <a:endParaRPr lang="en-US" altLang="zh-CN" sz="2400">
              <a:solidFill>
                <a:prstClr val="black"/>
              </a:solidFill>
            </a:endParaRPr>
          </a:p>
          <a:p>
            <a:endParaRPr lang="en-US" altLang="zh-CN"/>
          </a:p>
          <a:p>
            <a:pPr marL="0" lvl="0" indent="0">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4.2] </a:t>
            </a:r>
            <a:r>
              <a:rPr lang="zh-CN" altLang="en-US" sz="2400">
                <a:solidFill>
                  <a:prstClr val="black"/>
                </a:solidFill>
              </a:rPr>
              <a:t>把对</a:t>
            </a:r>
            <a:r>
              <a:rPr lang="en-US" altLang="zh-CN" sz="2400">
                <a:solidFill>
                  <a:prstClr val="black"/>
                </a:solidFill>
              </a:rPr>
              <a:t>Student</a:t>
            </a:r>
            <a:r>
              <a:rPr lang="zh-CN" altLang="en-US" sz="2400">
                <a:solidFill>
                  <a:prstClr val="black"/>
                </a:solidFill>
              </a:rPr>
              <a:t>表和</a:t>
            </a:r>
            <a:r>
              <a:rPr lang="en-US" altLang="zh-CN" sz="2400">
                <a:solidFill>
                  <a:prstClr val="black"/>
                </a:solidFill>
              </a:rPr>
              <a:t>Course</a:t>
            </a:r>
            <a:r>
              <a:rPr lang="zh-CN" altLang="en-US" sz="2400">
                <a:solidFill>
                  <a:prstClr val="black"/>
                </a:solidFill>
              </a:rPr>
              <a:t>表的全部权限授予用户</a:t>
            </a:r>
            <a:r>
              <a:rPr lang="en-US" altLang="zh-CN" sz="2400">
                <a:solidFill>
                  <a:prstClr val="black"/>
                </a:solidFill>
              </a:rPr>
              <a:t>U2</a:t>
            </a:r>
            <a:r>
              <a:rPr lang="zh-CN" altLang="en-US" sz="2400">
                <a:solidFill>
                  <a:prstClr val="black"/>
                </a:solidFill>
              </a:rPr>
              <a:t>和</a:t>
            </a:r>
            <a:r>
              <a:rPr lang="en-US" altLang="zh-CN" sz="2400">
                <a:solidFill>
                  <a:prstClr val="black"/>
                </a:solidFill>
              </a:rPr>
              <a:t>U3</a:t>
            </a:r>
            <a:r>
              <a:rPr lang="zh-CN" altLang="en-US" sz="2400">
                <a:solidFill>
                  <a:prstClr val="black"/>
                </a:solidFill>
              </a:rPr>
              <a:t>。</a:t>
            </a:r>
            <a:endParaRPr lang="en-US" altLang="zh-CN" sz="2400">
              <a:solidFill>
                <a:prstClr val="black"/>
              </a:solidFill>
            </a:endParaRPr>
          </a:p>
          <a:p>
            <a:endParaRPr lang="en-US" altLang="zh-CN"/>
          </a:p>
          <a:p>
            <a:pPr marL="0" lvl="0" indent="0">
              <a:buNone/>
            </a:pPr>
            <a:r>
              <a:rPr lang="en-US" altLang="zh-CN" sz="2400">
                <a:solidFill>
                  <a:srgbClr val="C00000"/>
                </a:solidFill>
              </a:rPr>
              <a:t>[</a:t>
            </a:r>
            <a:r>
              <a:rPr lang="zh-CN" altLang="en-US" sz="2400">
                <a:solidFill>
                  <a:srgbClr val="C00000"/>
                </a:solidFill>
              </a:rPr>
              <a:t>例4.</a:t>
            </a:r>
            <a:r>
              <a:rPr lang="en-US" altLang="zh-CN" sz="2400">
                <a:solidFill>
                  <a:srgbClr val="C00000"/>
                </a:solidFill>
              </a:rPr>
              <a:t>3] </a:t>
            </a:r>
            <a:r>
              <a:rPr lang="zh-CN" altLang="en-US" sz="2400">
                <a:solidFill>
                  <a:prstClr val="black"/>
                </a:solidFill>
              </a:rPr>
              <a:t>把对表</a:t>
            </a:r>
            <a:r>
              <a:rPr lang="en-US" altLang="zh-CN" sz="2400">
                <a:solidFill>
                  <a:prstClr val="black"/>
                </a:solidFill>
              </a:rPr>
              <a:t>SC</a:t>
            </a:r>
            <a:r>
              <a:rPr lang="zh-CN" altLang="en-US" sz="2400">
                <a:solidFill>
                  <a:prstClr val="black"/>
                </a:solidFill>
              </a:rPr>
              <a:t>的查询权限授予所有用户。</a:t>
            </a:r>
          </a:p>
          <a:p>
            <a:endParaRPr lang="en-US" altLang="zh-CN"/>
          </a:p>
          <a:p>
            <a:pPr marL="0" indent="0">
              <a:buNone/>
            </a:pPr>
            <a:r>
              <a:rPr lang="en-US" altLang="zh-CN" sz="2400">
                <a:solidFill>
                  <a:srgbClr val="C00000"/>
                </a:solidFill>
              </a:rPr>
              <a:t>[</a:t>
            </a:r>
            <a:r>
              <a:rPr lang="zh-CN" altLang="en-US" sz="2400">
                <a:solidFill>
                  <a:srgbClr val="C00000"/>
                </a:solidFill>
              </a:rPr>
              <a:t>例4.</a:t>
            </a:r>
            <a:r>
              <a:rPr lang="en-US" altLang="zh-CN" sz="2400">
                <a:solidFill>
                  <a:srgbClr val="C00000"/>
                </a:solidFill>
              </a:rPr>
              <a:t>4] </a:t>
            </a:r>
            <a:r>
              <a:rPr lang="zh-CN" altLang="en-US" sz="2400"/>
              <a:t>把查询</a:t>
            </a:r>
            <a:r>
              <a:rPr lang="en-US" altLang="zh-CN" sz="2400"/>
              <a:t>Student</a:t>
            </a:r>
            <a:r>
              <a:rPr lang="zh-CN" altLang="en-US" sz="2400"/>
              <a:t>表和</a:t>
            </a:r>
            <a:r>
              <a:rPr lang="zh-CN" altLang="en-US" sz="2400">
                <a:solidFill>
                  <a:srgbClr val="FF0000"/>
                </a:solidFill>
              </a:rPr>
              <a:t>修改学生学号</a:t>
            </a:r>
            <a:r>
              <a:rPr lang="zh-CN" altLang="en-US" sz="2400"/>
              <a:t>的权限授给用户</a:t>
            </a:r>
            <a:r>
              <a:rPr lang="en-US" altLang="zh-CN" sz="2400"/>
              <a:t>U4</a:t>
            </a:r>
            <a:r>
              <a:rPr lang="zh-CN" altLang="en-US" sz="2400"/>
              <a:t>。</a:t>
            </a:r>
            <a:endParaRPr lang="en-US" altLang="zh-CN" sz="2400"/>
          </a:p>
          <a:p>
            <a:pPr marL="0" lvl="0" indent="0">
              <a:buNone/>
            </a:pPr>
            <a:endParaRPr lang="zh-CN" altLang="en-US" sz="2400">
              <a:solidFill>
                <a:prstClr val="black"/>
              </a:solidFill>
            </a:endParaRPr>
          </a:p>
          <a:p>
            <a:endParaRPr lang="zh-CN" altLang="en-US"/>
          </a:p>
        </p:txBody>
      </p:sp>
      <p:sp>
        <p:nvSpPr>
          <p:cNvPr id="4" name="灯片编号占位符 3">
            <a:extLst>
              <a:ext uri="{FF2B5EF4-FFF2-40B4-BE49-F238E27FC236}">
                <a16:creationId xmlns:a16="http://schemas.microsoft.com/office/drawing/2014/main" id="{C5AEE443-96F9-4E49-AB24-4835E86933FB}"/>
              </a:ext>
            </a:extLst>
          </p:cNvPr>
          <p:cNvSpPr>
            <a:spLocks noGrp="1"/>
          </p:cNvSpPr>
          <p:nvPr>
            <p:ph type="sldNum" sz="quarter" idx="12"/>
          </p:nvPr>
        </p:nvSpPr>
        <p:spPr/>
        <p:txBody>
          <a:bodyPr/>
          <a:lstStyle/>
          <a:p>
            <a:fld id="{E63F6D5D-9733-4D44-9C56-AEFEDD5A4BA7}" type="slidenum">
              <a:rPr lang="en-US" smtClean="0"/>
              <a:pPr/>
              <a:t>30</a:t>
            </a:fld>
            <a:endParaRPr lang="en-US" dirty="0"/>
          </a:p>
        </p:txBody>
      </p:sp>
      <p:sp>
        <p:nvSpPr>
          <p:cNvPr id="5" name="矩形 4">
            <a:extLst>
              <a:ext uri="{FF2B5EF4-FFF2-40B4-BE49-F238E27FC236}">
                <a16:creationId xmlns:a16="http://schemas.microsoft.com/office/drawing/2014/main" id="{44095FDE-AA48-4556-A7FA-0C5F1597F0D3}"/>
              </a:ext>
            </a:extLst>
          </p:cNvPr>
          <p:cNvSpPr/>
          <p:nvPr/>
        </p:nvSpPr>
        <p:spPr>
          <a:xfrm>
            <a:off x="3124200" y="1600200"/>
            <a:ext cx="5655511" cy="478272"/>
          </a:xfrm>
          <a:prstGeom prst="rect">
            <a:avLst/>
          </a:prstGeom>
        </p:spPr>
        <p:txBody>
          <a:bodyPr wrap="square">
            <a:spAutoFit/>
          </a:bodyPr>
          <a:lstStyle/>
          <a:p>
            <a:pPr>
              <a:lnSpc>
                <a:spcPct val="110000"/>
              </a:lnSpc>
            </a:pPr>
            <a:r>
              <a:rPr lang="en-US" altLang="zh-CN" sz="2400">
                <a:solidFill>
                  <a:srgbClr val="0000FF"/>
                </a:solidFill>
              </a:rPr>
              <a:t>GRANT  SELECT ON  TABLE  Student  TO  U1;</a:t>
            </a:r>
          </a:p>
        </p:txBody>
      </p:sp>
      <p:sp>
        <p:nvSpPr>
          <p:cNvPr id="6" name="矩形 5">
            <a:extLst>
              <a:ext uri="{FF2B5EF4-FFF2-40B4-BE49-F238E27FC236}">
                <a16:creationId xmlns:a16="http://schemas.microsoft.com/office/drawing/2014/main" id="{6D0CF1D2-988D-42E7-ABBB-7DBB97478F99}"/>
              </a:ext>
            </a:extLst>
          </p:cNvPr>
          <p:cNvSpPr/>
          <p:nvPr/>
        </p:nvSpPr>
        <p:spPr>
          <a:xfrm>
            <a:off x="2133600" y="2664905"/>
            <a:ext cx="8077200" cy="478272"/>
          </a:xfrm>
          <a:prstGeom prst="rect">
            <a:avLst/>
          </a:prstGeom>
        </p:spPr>
        <p:txBody>
          <a:bodyPr wrap="square">
            <a:spAutoFit/>
          </a:bodyPr>
          <a:lstStyle/>
          <a:p>
            <a:pPr>
              <a:lnSpc>
                <a:spcPct val="110000"/>
              </a:lnSpc>
            </a:pPr>
            <a:r>
              <a:rPr lang="en-US" altLang="zh-CN" sz="2400">
                <a:solidFill>
                  <a:srgbClr val="0000FF"/>
                </a:solidFill>
              </a:rPr>
              <a:t>GRANT  ALL PRIVILEGES ON  TABLE  Student, Course  TO  U2, U3;</a:t>
            </a:r>
          </a:p>
        </p:txBody>
      </p:sp>
      <p:sp>
        <p:nvSpPr>
          <p:cNvPr id="7" name="矩形 6">
            <a:extLst>
              <a:ext uri="{FF2B5EF4-FFF2-40B4-BE49-F238E27FC236}">
                <a16:creationId xmlns:a16="http://schemas.microsoft.com/office/drawing/2014/main" id="{78AFD9B1-4C80-4779-B645-1DA1789C4D71}"/>
              </a:ext>
            </a:extLst>
          </p:cNvPr>
          <p:cNvSpPr/>
          <p:nvPr/>
        </p:nvSpPr>
        <p:spPr>
          <a:xfrm>
            <a:off x="3124200" y="3811355"/>
            <a:ext cx="5655511" cy="478272"/>
          </a:xfrm>
          <a:prstGeom prst="rect">
            <a:avLst/>
          </a:prstGeom>
        </p:spPr>
        <p:txBody>
          <a:bodyPr wrap="square">
            <a:spAutoFit/>
          </a:bodyPr>
          <a:lstStyle/>
          <a:p>
            <a:pPr>
              <a:lnSpc>
                <a:spcPct val="110000"/>
              </a:lnSpc>
            </a:pPr>
            <a:r>
              <a:rPr lang="en-US" altLang="zh-CN" sz="2400">
                <a:solidFill>
                  <a:srgbClr val="0000FF"/>
                </a:solidFill>
              </a:rPr>
              <a:t>GRANT  SELECT ON  TABLE  SC  TO  PUBLIC;</a:t>
            </a:r>
          </a:p>
        </p:txBody>
      </p:sp>
      <p:sp>
        <p:nvSpPr>
          <p:cNvPr id="8" name="矩形 7">
            <a:extLst>
              <a:ext uri="{FF2B5EF4-FFF2-40B4-BE49-F238E27FC236}">
                <a16:creationId xmlns:a16="http://schemas.microsoft.com/office/drawing/2014/main" id="{7065CAA0-5158-4C62-9077-8FEFA8B20784}"/>
              </a:ext>
            </a:extLst>
          </p:cNvPr>
          <p:cNvSpPr/>
          <p:nvPr/>
        </p:nvSpPr>
        <p:spPr>
          <a:xfrm>
            <a:off x="2209800" y="4849236"/>
            <a:ext cx="7620000" cy="478272"/>
          </a:xfrm>
          <a:prstGeom prst="rect">
            <a:avLst/>
          </a:prstGeom>
        </p:spPr>
        <p:txBody>
          <a:bodyPr wrap="square">
            <a:spAutoFit/>
          </a:bodyPr>
          <a:lstStyle/>
          <a:p>
            <a:pPr>
              <a:lnSpc>
                <a:spcPct val="110000"/>
              </a:lnSpc>
            </a:pPr>
            <a:r>
              <a:rPr lang="en-US" altLang="zh-CN" sz="2400">
                <a:solidFill>
                  <a:srgbClr val="0000FF"/>
                </a:solidFill>
              </a:rPr>
              <a:t>GRANT  UPDATE</a:t>
            </a:r>
            <a:r>
              <a:rPr lang="en-US" altLang="zh-CN" sz="2400">
                <a:solidFill>
                  <a:srgbClr val="FF0000"/>
                </a:solidFill>
              </a:rPr>
              <a:t>(SnO), </a:t>
            </a:r>
            <a:r>
              <a:rPr lang="en-US" altLang="zh-CN" sz="2400">
                <a:solidFill>
                  <a:srgbClr val="0000FF"/>
                </a:solidFill>
              </a:rPr>
              <a:t>SELECT ON  TABLE  Student  TO  U4;</a:t>
            </a:r>
          </a:p>
        </p:txBody>
      </p:sp>
      <p:sp>
        <p:nvSpPr>
          <p:cNvPr id="9" name="矩形 8">
            <a:extLst>
              <a:ext uri="{FF2B5EF4-FFF2-40B4-BE49-F238E27FC236}">
                <a16:creationId xmlns:a16="http://schemas.microsoft.com/office/drawing/2014/main" id="{0167E49A-9C83-43F7-851C-DB5C8EFCE5B8}"/>
              </a:ext>
            </a:extLst>
          </p:cNvPr>
          <p:cNvSpPr/>
          <p:nvPr/>
        </p:nvSpPr>
        <p:spPr>
          <a:xfrm>
            <a:off x="2145890" y="5456743"/>
            <a:ext cx="5389617" cy="430374"/>
          </a:xfrm>
          <a:prstGeom prst="rect">
            <a:avLst/>
          </a:prstGeom>
        </p:spPr>
        <p:txBody>
          <a:bodyPr wrap="none">
            <a:spAutoFit/>
          </a:bodyPr>
          <a:lstStyle/>
          <a:p>
            <a:pPr algn="ctr">
              <a:lnSpc>
                <a:spcPct val="120000"/>
              </a:lnSpc>
            </a:pPr>
            <a:r>
              <a:rPr lang="zh-CN" altLang="en-US" sz="2000" dirty="0">
                <a:solidFill>
                  <a:srgbClr val="FF0000"/>
                </a:solidFill>
                <a:latin typeface="微软雅黑" panose="020B0503020204020204" pitchFamily="34" charset="-122"/>
                <a:ea typeface="微软雅黑" panose="020B0503020204020204" pitchFamily="34" charset="-122"/>
              </a:rPr>
              <a:t>对属性列的授权时必须明确指出相应属性列名 </a:t>
            </a:r>
          </a:p>
        </p:txBody>
      </p:sp>
      <p:sp>
        <p:nvSpPr>
          <p:cNvPr id="10" name="箭头: 上 9">
            <a:extLst>
              <a:ext uri="{FF2B5EF4-FFF2-40B4-BE49-F238E27FC236}">
                <a16:creationId xmlns:a16="http://schemas.microsoft.com/office/drawing/2014/main" id="{DB123BFD-7405-4BA6-B899-96970964A8F8}"/>
              </a:ext>
            </a:extLst>
          </p:cNvPr>
          <p:cNvSpPr/>
          <p:nvPr/>
        </p:nvSpPr>
        <p:spPr>
          <a:xfrm>
            <a:off x="4451555" y="5327507"/>
            <a:ext cx="304800" cy="1292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236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E7246-0D63-4DF6-AA8C-6732819C56F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5D57E0A-F4CD-47BE-98EB-9959FEEE580A}"/>
              </a:ext>
            </a:extLst>
          </p:cNvPr>
          <p:cNvSpPr>
            <a:spLocks noGrp="1"/>
          </p:cNvSpPr>
          <p:nvPr>
            <p:ph idx="1"/>
          </p:nvPr>
        </p:nvSpPr>
        <p:spPr/>
        <p:txBody>
          <a:bodyPr/>
          <a:lstStyle/>
          <a:p>
            <a:pPr marL="0" indent="0">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4.5] </a:t>
            </a:r>
            <a:r>
              <a:rPr lang="zh-CN" altLang="en-US" sz="2400">
                <a:solidFill>
                  <a:prstClr val="black"/>
                </a:solidFill>
              </a:rPr>
              <a:t>把对表</a:t>
            </a:r>
            <a:r>
              <a:rPr lang="en-US" altLang="zh-CN" sz="2400">
                <a:solidFill>
                  <a:prstClr val="black"/>
                </a:solidFill>
              </a:rPr>
              <a:t>SC</a:t>
            </a:r>
            <a:r>
              <a:rPr lang="zh-CN" altLang="en-US" sz="2400">
                <a:solidFill>
                  <a:prstClr val="black"/>
                </a:solidFill>
              </a:rPr>
              <a:t>的</a:t>
            </a:r>
            <a:r>
              <a:rPr lang="en-US" altLang="zh-CN" sz="2400">
                <a:solidFill>
                  <a:prstClr val="black"/>
                </a:solidFill>
              </a:rPr>
              <a:t>INSERT</a:t>
            </a:r>
            <a:r>
              <a:rPr lang="zh-CN" altLang="en-US" sz="2400">
                <a:solidFill>
                  <a:prstClr val="black"/>
                </a:solidFill>
              </a:rPr>
              <a:t>权限授予</a:t>
            </a:r>
            <a:r>
              <a:rPr lang="en-US" altLang="zh-CN" sz="2400">
                <a:solidFill>
                  <a:prstClr val="black"/>
                </a:solidFill>
              </a:rPr>
              <a:t>U5</a:t>
            </a:r>
            <a:r>
              <a:rPr lang="zh-CN" altLang="en-US" sz="2400">
                <a:solidFill>
                  <a:prstClr val="black"/>
                </a:solidFill>
              </a:rPr>
              <a:t>用户，并允许他再将此</a:t>
            </a:r>
            <a:r>
              <a:rPr lang="zh-CN" altLang="en-US" sz="2400"/>
              <a:t>权限授予其他用户。</a:t>
            </a:r>
            <a:endParaRPr lang="en-US" altLang="zh-CN" sz="2400"/>
          </a:p>
          <a:p>
            <a:pPr marL="0" lvl="0" indent="0">
              <a:buNone/>
            </a:pPr>
            <a:endParaRPr lang="zh-CN" altLang="en-US" sz="3200">
              <a:solidFill>
                <a:prstClr val="black"/>
              </a:solidFill>
            </a:endParaRPr>
          </a:p>
          <a:p>
            <a:pPr lvl="1">
              <a:lnSpc>
                <a:spcPct val="150000"/>
              </a:lnSpc>
            </a:pPr>
            <a:r>
              <a:rPr lang="zh-CN" altLang="en-US" sz="2000">
                <a:solidFill>
                  <a:srgbClr val="FF0000"/>
                </a:solidFill>
              </a:rPr>
              <a:t>执行例4.</a:t>
            </a:r>
            <a:r>
              <a:rPr lang="en-US" altLang="zh-CN" sz="2000">
                <a:solidFill>
                  <a:srgbClr val="FF0000"/>
                </a:solidFill>
              </a:rPr>
              <a:t>5</a:t>
            </a:r>
            <a:r>
              <a:rPr lang="zh-CN" altLang="en-US" sz="2000">
                <a:solidFill>
                  <a:srgbClr val="FF0000"/>
                </a:solidFill>
              </a:rPr>
              <a:t>后，</a:t>
            </a:r>
            <a:r>
              <a:rPr lang="en-US" altLang="zh-CN" sz="2000">
                <a:solidFill>
                  <a:srgbClr val="FF0000"/>
                </a:solidFill>
              </a:rPr>
              <a:t>U5</a:t>
            </a:r>
            <a:r>
              <a:rPr lang="zh-CN" altLang="en-US" sz="2000">
                <a:solidFill>
                  <a:srgbClr val="FF0000"/>
                </a:solidFill>
              </a:rPr>
              <a:t>不仅拥有了对表</a:t>
            </a:r>
            <a:r>
              <a:rPr lang="en-US" altLang="zh-CN" sz="2000">
                <a:solidFill>
                  <a:srgbClr val="FF0000"/>
                </a:solidFill>
              </a:rPr>
              <a:t>SC</a:t>
            </a:r>
            <a:r>
              <a:rPr lang="zh-CN" altLang="en-US" sz="2000">
                <a:solidFill>
                  <a:srgbClr val="FF0000"/>
                </a:solidFill>
              </a:rPr>
              <a:t>的</a:t>
            </a:r>
            <a:r>
              <a:rPr lang="en-US" altLang="zh-CN" sz="2000">
                <a:solidFill>
                  <a:srgbClr val="FF0000"/>
                </a:solidFill>
              </a:rPr>
              <a:t>INSERT</a:t>
            </a:r>
            <a:r>
              <a:rPr lang="zh-CN" altLang="en-US" sz="2000">
                <a:solidFill>
                  <a:srgbClr val="FF0000"/>
                </a:solidFill>
              </a:rPr>
              <a:t>权限，还可以传播此权限</a:t>
            </a:r>
            <a:endParaRPr lang="en-US" altLang="zh-CN" sz="2000">
              <a:solidFill>
                <a:srgbClr val="FF0000"/>
              </a:solidFill>
            </a:endParaRPr>
          </a:p>
          <a:p>
            <a:pPr marL="0" lvl="0" indent="0">
              <a:lnSpc>
                <a:spcPct val="150000"/>
              </a:lnSpc>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4.6] </a:t>
            </a:r>
            <a:r>
              <a:rPr lang="en-US" altLang="zh-CN" sz="2400">
                <a:solidFill>
                  <a:prstClr val="black"/>
                </a:solidFill>
              </a:rPr>
              <a:t>U5</a:t>
            </a:r>
            <a:r>
              <a:rPr lang="zh-CN" altLang="en-US" sz="2400">
                <a:solidFill>
                  <a:prstClr val="black"/>
                </a:solidFill>
              </a:rPr>
              <a:t>用户发布以下命令将得到的权限转授给</a:t>
            </a:r>
            <a:r>
              <a:rPr lang="en-US" altLang="zh-CN" sz="2400">
                <a:solidFill>
                  <a:prstClr val="black"/>
                </a:solidFill>
              </a:rPr>
              <a:t>U6</a:t>
            </a:r>
            <a:r>
              <a:rPr lang="zh-CN" altLang="en-US" sz="2400">
                <a:solidFill>
                  <a:prstClr val="black"/>
                </a:solidFill>
              </a:rPr>
              <a:t>。</a:t>
            </a:r>
            <a:endParaRPr lang="en-US" altLang="zh-CN" sz="2400">
              <a:solidFill>
                <a:prstClr val="black"/>
              </a:solidFill>
            </a:endParaRPr>
          </a:p>
          <a:p>
            <a:endParaRPr lang="en-US" altLang="zh-CN" sz="2000"/>
          </a:p>
          <a:p>
            <a:pPr lvl="1">
              <a:lnSpc>
                <a:spcPct val="150000"/>
              </a:lnSpc>
            </a:pPr>
            <a:r>
              <a:rPr lang="en-US" altLang="zh-CN" sz="2000">
                <a:solidFill>
                  <a:srgbClr val="FF0000"/>
                </a:solidFill>
              </a:rPr>
              <a:t>U6</a:t>
            </a:r>
            <a:r>
              <a:rPr lang="zh-CN" altLang="en-US" sz="2000">
                <a:solidFill>
                  <a:srgbClr val="FF0000"/>
                </a:solidFill>
              </a:rPr>
              <a:t>还可以转授该权限给</a:t>
            </a:r>
            <a:r>
              <a:rPr lang="en-US" altLang="zh-CN" sz="2000">
                <a:solidFill>
                  <a:srgbClr val="FF0000"/>
                </a:solidFill>
              </a:rPr>
              <a:t>U7</a:t>
            </a:r>
          </a:p>
          <a:p>
            <a:pPr marL="0" lvl="0" indent="0">
              <a:lnSpc>
                <a:spcPct val="150000"/>
              </a:lnSpc>
              <a:buNone/>
            </a:pPr>
            <a:r>
              <a:rPr lang="en-US" altLang="zh-CN" sz="2400">
                <a:solidFill>
                  <a:srgbClr val="C00000"/>
                </a:solidFill>
              </a:rPr>
              <a:t>[</a:t>
            </a:r>
            <a:r>
              <a:rPr lang="zh-CN" altLang="en-US" sz="2400">
                <a:solidFill>
                  <a:srgbClr val="C00000"/>
                </a:solidFill>
              </a:rPr>
              <a:t>例4.</a:t>
            </a:r>
            <a:r>
              <a:rPr lang="en-US" altLang="zh-CN" sz="2400">
                <a:solidFill>
                  <a:srgbClr val="C00000"/>
                </a:solidFill>
              </a:rPr>
              <a:t>7] </a:t>
            </a:r>
            <a:r>
              <a:rPr lang="en-US" altLang="zh-CN" sz="2400">
                <a:solidFill>
                  <a:prstClr val="black"/>
                </a:solidFill>
              </a:rPr>
              <a:t>U6</a:t>
            </a:r>
            <a:r>
              <a:rPr lang="zh-CN" altLang="en-US" sz="2400">
                <a:solidFill>
                  <a:prstClr val="black"/>
                </a:solidFill>
              </a:rPr>
              <a:t>转授该权限给</a:t>
            </a:r>
            <a:r>
              <a:rPr lang="en-US" altLang="zh-CN" sz="2400">
                <a:solidFill>
                  <a:prstClr val="black"/>
                </a:solidFill>
              </a:rPr>
              <a:t>U7</a:t>
            </a:r>
            <a:r>
              <a:rPr lang="zh-CN" altLang="en-US" sz="2400">
                <a:solidFill>
                  <a:prstClr val="black"/>
                </a:solidFill>
              </a:rPr>
              <a:t>，但</a:t>
            </a:r>
            <a:r>
              <a:rPr lang="en-US" altLang="zh-CN" sz="2400">
                <a:solidFill>
                  <a:prstClr val="black"/>
                </a:solidFill>
              </a:rPr>
              <a:t>U7</a:t>
            </a:r>
            <a:r>
              <a:rPr lang="zh-CN" altLang="en-US" sz="2400">
                <a:solidFill>
                  <a:prstClr val="black"/>
                </a:solidFill>
              </a:rPr>
              <a:t>不能再传播该权限给其他用户。</a:t>
            </a:r>
          </a:p>
          <a:p>
            <a:pPr marL="0" lvl="0" indent="0">
              <a:buNone/>
            </a:pPr>
            <a:endParaRPr lang="zh-CN" altLang="en-US" sz="2400">
              <a:solidFill>
                <a:prstClr val="black"/>
              </a:solidFill>
            </a:endParaRPr>
          </a:p>
          <a:p>
            <a:endParaRPr lang="zh-CN" altLang="en-US"/>
          </a:p>
        </p:txBody>
      </p:sp>
      <p:sp>
        <p:nvSpPr>
          <p:cNvPr id="4" name="灯片编号占位符 3">
            <a:extLst>
              <a:ext uri="{FF2B5EF4-FFF2-40B4-BE49-F238E27FC236}">
                <a16:creationId xmlns:a16="http://schemas.microsoft.com/office/drawing/2014/main" id="{C5AEE443-96F9-4E49-AB24-4835E86933FB}"/>
              </a:ext>
            </a:extLst>
          </p:cNvPr>
          <p:cNvSpPr>
            <a:spLocks noGrp="1"/>
          </p:cNvSpPr>
          <p:nvPr>
            <p:ph type="sldNum" sz="quarter" idx="12"/>
          </p:nvPr>
        </p:nvSpPr>
        <p:spPr/>
        <p:txBody>
          <a:bodyPr/>
          <a:lstStyle/>
          <a:p>
            <a:fld id="{E63F6D5D-9733-4D44-9C56-AEFEDD5A4BA7}" type="slidenum">
              <a:rPr lang="en-US" smtClean="0"/>
              <a:pPr/>
              <a:t>31</a:t>
            </a:fld>
            <a:endParaRPr lang="en-US" dirty="0"/>
          </a:p>
        </p:txBody>
      </p:sp>
      <p:sp>
        <p:nvSpPr>
          <p:cNvPr id="5" name="矩形 4">
            <a:extLst>
              <a:ext uri="{FF2B5EF4-FFF2-40B4-BE49-F238E27FC236}">
                <a16:creationId xmlns:a16="http://schemas.microsoft.com/office/drawing/2014/main" id="{44095FDE-AA48-4556-A7FA-0C5F1597F0D3}"/>
              </a:ext>
            </a:extLst>
          </p:cNvPr>
          <p:cNvSpPr/>
          <p:nvPr/>
        </p:nvSpPr>
        <p:spPr>
          <a:xfrm>
            <a:off x="2362200" y="1654281"/>
            <a:ext cx="7772400" cy="478272"/>
          </a:xfrm>
          <a:prstGeom prst="rect">
            <a:avLst/>
          </a:prstGeom>
        </p:spPr>
        <p:txBody>
          <a:bodyPr wrap="square">
            <a:spAutoFit/>
          </a:bodyPr>
          <a:lstStyle/>
          <a:p>
            <a:pPr>
              <a:lnSpc>
                <a:spcPct val="110000"/>
              </a:lnSpc>
            </a:pPr>
            <a:r>
              <a:rPr lang="en-US" altLang="zh-CN" sz="2400">
                <a:solidFill>
                  <a:srgbClr val="0000FF"/>
                </a:solidFill>
              </a:rPr>
              <a:t>GRANT  INSERT ON  TABLE  SC  TO  U5 WITH GRANT OPTION;</a:t>
            </a:r>
          </a:p>
        </p:txBody>
      </p:sp>
      <p:sp>
        <p:nvSpPr>
          <p:cNvPr id="12" name="矩形 11">
            <a:extLst>
              <a:ext uri="{FF2B5EF4-FFF2-40B4-BE49-F238E27FC236}">
                <a16:creationId xmlns:a16="http://schemas.microsoft.com/office/drawing/2014/main" id="{AA4515E5-F877-4EBD-B4A5-D75F3F02EC5A}"/>
              </a:ext>
            </a:extLst>
          </p:cNvPr>
          <p:cNvSpPr/>
          <p:nvPr/>
        </p:nvSpPr>
        <p:spPr>
          <a:xfrm>
            <a:off x="2362200" y="3354517"/>
            <a:ext cx="7772400" cy="478272"/>
          </a:xfrm>
          <a:prstGeom prst="rect">
            <a:avLst/>
          </a:prstGeom>
        </p:spPr>
        <p:txBody>
          <a:bodyPr wrap="square">
            <a:spAutoFit/>
          </a:bodyPr>
          <a:lstStyle/>
          <a:p>
            <a:pPr>
              <a:lnSpc>
                <a:spcPct val="110000"/>
              </a:lnSpc>
            </a:pPr>
            <a:r>
              <a:rPr lang="en-US" altLang="zh-CN" sz="2400">
                <a:solidFill>
                  <a:srgbClr val="0000FF"/>
                </a:solidFill>
              </a:rPr>
              <a:t>GRANT  INSERT ON  TABLE  SC  TO  U6 WITH GRANT OPTION;</a:t>
            </a:r>
          </a:p>
        </p:txBody>
      </p:sp>
      <p:sp>
        <p:nvSpPr>
          <p:cNvPr id="13" name="矩形 12">
            <a:extLst>
              <a:ext uri="{FF2B5EF4-FFF2-40B4-BE49-F238E27FC236}">
                <a16:creationId xmlns:a16="http://schemas.microsoft.com/office/drawing/2014/main" id="{337160AD-7C1D-4963-8D11-0EF584AEFDFB}"/>
              </a:ext>
            </a:extLst>
          </p:cNvPr>
          <p:cNvSpPr/>
          <p:nvPr/>
        </p:nvSpPr>
        <p:spPr>
          <a:xfrm>
            <a:off x="2354826" y="4930523"/>
            <a:ext cx="7772400" cy="478272"/>
          </a:xfrm>
          <a:prstGeom prst="rect">
            <a:avLst/>
          </a:prstGeom>
        </p:spPr>
        <p:txBody>
          <a:bodyPr wrap="square">
            <a:spAutoFit/>
          </a:bodyPr>
          <a:lstStyle/>
          <a:p>
            <a:pPr>
              <a:lnSpc>
                <a:spcPct val="110000"/>
              </a:lnSpc>
            </a:pPr>
            <a:r>
              <a:rPr lang="en-US" altLang="zh-CN" sz="2400">
                <a:solidFill>
                  <a:srgbClr val="0000FF"/>
                </a:solidFill>
              </a:rPr>
              <a:t>GRANT  INSERT ON  TABLE  SC  TO  U7;</a:t>
            </a:r>
          </a:p>
        </p:txBody>
      </p:sp>
    </p:spTree>
    <p:extLst>
      <p:ext uri="{BB962C8B-B14F-4D97-AF65-F5344CB8AC3E}">
        <p14:creationId xmlns:p14="http://schemas.microsoft.com/office/powerpoint/2010/main" val="3679434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9A39D9-F95E-4F00-AF2C-B56B3F62031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08543AA-A69F-4364-B3FB-62D966810D43}"/>
              </a:ext>
            </a:extLst>
          </p:cNvPr>
          <p:cNvSpPr>
            <a:spLocks noGrp="1"/>
          </p:cNvSpPr>
          <p:nvPr>
            <p:ph idx="1"/>
          </p:nvPr>
        </p:nvSpPr>
        <p:spPr/>
        <p:txBody>
          <a:bodyPr/>
          <a:lstStyle/>
          <a:p>
            <a:r>
              <a:rPr lang="zh-CN" altLang="en-US" sz="2800">
                <a:solidFill>
                  <a:srgbClr val="FF0000"/>
                </a:solidFill>
              </a:rPr>
              <a:t>执行了例</a:t>
            </a:r>
            <a:r>
              <a:rPr lang="en-US" altLang="zh-CN" sz="2800">
                <a:solidFill>
                  <a:srgbClr val="FF0000"/>
                </a:solidFill>
              </a:rPr>
              <a:t>4.1~</a:t>
            </a:r>
            <a:r>
              <a:rPr lang="zh-CN" altLang="en-US" sz="2800">
                <a:solidFill>
                  <a:srgbClr val="FF0000"/>
                </a:solidFill>
              </a:rPr>
              <a:t>例</a:t>
            </a:r>
            <a:r>
              <a:rPr lang="en-US" altLang="zh-CN" sz="2800">
                <a:solidFill>
                  <a:srgbClr val="FF0000"/>
                </a:solidFill>
              </a:rPr>
              <a:t>4.7</a:t>
            </a:r>
            <a:r>
              <a:rPr lang="zh-CN" altLang="en-US" sz="2800">
                <a:solidFill>
                  <a:srgbClr val="FF0000"/>
                </a:solidFill>
              </a:rPr>
              <a:t>语句后学生</a:t>
            </a:r>
            <a:r>
              <a:rPr lang="en-US" altLang="zh-CN" sz="2800">
                <a:solidFill>
                  <a:srgbClr val="FF0000"/>
                </a:solidFill>
              </a:rPr>
              <a:t>-</a:t>
            </a:r>
            <a:r>
              <a:rPr lang="zh-CN" altLang="en-US" sz="2800">
                <a:solidFill>
                  <a:srgbClr val="FF0000"/>
                </a:solidFill>
              </a:rPr>
              <a:t>课程数据库中的用户权限定义表</a:t>
            </a:r>
          </a:p>
          <a:p>
            <a:endParaRPr lang="zh-CN" altLang="en-US"/>
          </a:p>
        </p:txBody>
      </p:sp>
      <p:sp>
        <p:nvSpPr>
          <p:cNvPr id="4" name="灯片编号占位符 3">
            <a:extLst>
              <a:ext uri="{FF2B5EF4-FFF2-40B4-BE49-F238E27FC236}">
                <a16:creationId xmlns:a16="http://schemas.microsoft.com/office/drawing/2014/main" id="{D4DB2B81-5D10-44B2-AA88-C75D74FE297B}"/>
              </a:ext>
            </a:extLst>
          </p:cNvPr>
          <p:cNvSpPr>
            <a:spLocks noGrp="1"/>
          </p:cNvSpPr>
          <p:nvPr>
            <p:ph type="sldNum" sz="quarter" idx="12"/>
          </p:nvPr>
        </p:nvSpPr>
        <p:spPr/>
        <p:txBody>
          <a:bodyPr/>
          <a:lstStyle/>
          <a:p>
            <a:fld id="{E63F6D5D-9733-4D44-9C56-AEFEDD5A4BA7}" type="slidenum">
              <a:rPr lang="en-US" smtClean="0"/>
              <a:pPr/>
              <a:t>32</a:t>
            </a:fld>
            <a:endParaRPr lang="en-US" dirty="0"/>
          </a:p>
        </p:txBody>
      </p:sp>
      <p:graphicFrame>
        <p:nvGraphicFramePr>
          <p:cNvPr id="5" name="Group 5">
            <a:extLst>
              <a:ext uri="{FF2B5EF4-FFF2-40B4-BE49-F238E27FC236}">
                <a16:creationId xmlns:a16="http://schemas.microsoft.com/office/drawing/2014/main" id="{D99CCE7C-8717-494D-B1DA-D3B151CB3A36}"/>
              </a:ext>
            </a:extLst>
          </p:cNvPr>
          <p:cNvGraphicFramePr>
            <a:graphicFrameLocks/>
          </p:cNvGraphicFramePr>
          <p:nvPr>
            <p:extLst>
              <p:ext uri="{D42A27DB-BD31-4B8C-83A1-F6EECF244321}">
                <p14:modId xmlns:p14="http://schemas.microsoft.com/office/powerpoint/2010/main" val="1589327216"/>
              </p:ext>
            </p:extLst>
          </p:nvPr>
        </p:nvGraphicFramePr>
        <p:xfrm>
          <a:off x="1485900" y="1776089"/>
          <a:ext cx="9220200" cy="4472311"/>
        </p:xfrm>
        <a:graphic>
          <a:graphicData uri="http://schemas.openxmlformats.org/drawingml/2006/table">
            <a:tbl>
              <a:tblPr/>
              <a:tblGrid>
                <a:gridCol w="1486891">
                  <a:extLst>
                    <a:ext uri="{9D8B030D-6E8A-4147-A177-3AD203B41FA5}">
                      <a16:colId xmlns:a16="http://schemas.microsoft.com/office/drawing/2014/main" val="20000"/>
                    </a:ext>
                  </a:extLst>
                </a:gridCol>
                <a:gridCol w="1650518">
                  <a:extLst>
                    <a:ext uri="{9D8B030D-6E8A-4147-A177-3AD203B41FA5}">
                      <a16:colId xmlns:a16="http://schemas.microsoft.com/office/drawing/2014/main" val="20001"/>
                    </a:ext>
                  </a:extLst>
                </a:gridCol>
                <a:gridCol w="2348991">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448819">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0" i="0" u="none" strike="noStrike" cap="none" normalizeH="0" baseline="0" dirty="0">
                          <a:ln>
                            <a:noFill/>
                          </a:ln>
                          <a:solidFill>
                            <a:schemeClr val="bg1">
                              <a:lumMod val="95000"/>
                            </a:schemeClr>
                          </a:solidFill>
                          <a:effectLst/>
                          <a:latin typeface="微软雅黑" panose="020B0503020204020204" pitchFamily="34" charset="-122"/>
                          <a:ea typeface="微软雅黑" panose="020B0503020204020204" pitchFamily="34" charset="-122"/>
                        </a:rPr>
                        <a:t>授权用户名</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0" i="0" u="none" strike="noStrike" cap="none" normalizeH="0" baseline="0" dirty="0">
                          <a:ln>
                            <a:noFill/>
                          </a:ln>
                          <a:solidFill>
                            <a:schemeClr val="bg1">
                              <a:lumMod val="95000"/>
                            </a:schemeClr>
                          </a:solidFill>
                          <a:effectLst/>
                          <a:latin typeface="微软雅黑" panose="020B0503020204020204" pitchFamily="34" charset="-122"/>
                          <a:ea typeface="微软雅黑" panose="020B0503020204020204" pitchFamily="34" charset="-122"/>
                        </a:rPr>
                        <a:t>被授权用户名</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0" i="0" u="none" strike="noStrike" cap="none" normalizeH="0" baseline="0">
                          <a:ln>
                            <a:noFill/>
                          </a:ln>
                          <a:solidFill>
                            <a:schemeClr val="bg1">
                              <a:lumMod val="95000"/>
                            </a:schemeClr>
                          </a:solidFill>
                          <a:effectLst/>
                          <a:latin typeface="微软雅黑" panose="020B0503020204020204" pitchFamily="34" charset="-122"/>
                          <a:ea typeface="微软雅黑" panose="020B0503020204020204" pitchFamily="34" charset="-122"/>
                        </a:rPr>
                        <a:t>数据库对象名</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0" i="0" u="none" strike="noStrike" cap="none" normalizeH="0" baseline="0">
                          <a:ln>
                            <a:noFill/>
                          </a:ln>
                          <a:solidFill>
                            <a:schemeClr val="bg1">
                              <a:lumMod val="95000"/>
                            </a:schemeClr>
                          </a:solidFill>
                          <a:effectLst/>
                          <a:latin typeface="微软雅黑" panose="020B0503020204020204" pitchFamily="34" charset="-122"/>
                          <a:ea typeface="微软雅黑" panose="020B0503020204020204" pitchFamily="34" charset="-122"/>
                        </a:rPr>
                        <a:t>允许的操作类型</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0" i="0" u="none" strike="noStrike" cap="none" normalizeH="0" baseline="0">
                          <a:ln>
                            <a:noFill/>
                          </a:ln>
                          <a:solidFill>
                            <a:schemeClr val="bg1">
                              <a:lumMod val="95000"/>
                            </a:schemeClr>
                          </a:solidFill>
                          <a:effectLst/>
                          <a:latin typeface="微软雅黑" panose="020B0503020204020204" pitchFamily="34" charset="-122"/>
                          <a:ea typeface="微软雅黑" panose="020B0503020204020204" pitchFamily="34" charset="-122"/>
                        </a:rPr>
                        <a:t>能否转授权</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45489">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U1</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关系</a:t>
                      </a:r>
                      <a:r>
                        <a:rPr kumimoji="0" 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Student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SELECT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5489">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U2</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关系</a:t>
                      </a:r>
                      <a:r>
                        <a:rPr kumimoji="0" 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Student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ALL</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5489">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U2</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关系</a:t>
                      </a:r>
                      <a:r>
                        <a:rPr kumimoji="0" 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Course</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ALL</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5489">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U3</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关系</a:t>
                      </a:r>
                      <a:r>
                        <a:rPr kumimoji="0" 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Student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ALL</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5489">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U3</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关系</a:t>
                      </a:r>
                      <a:r>
                        <a:rPr kumimoji="0" 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Course</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ALL</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5489">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PUBLIC</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关系</a:t>
                      </a:r>
                      <a:r>
                        <a:rPr kumimoji="0" 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SC</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SELECT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5489">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U4</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关系</a:t>
                      </a:r>
                      <a:r>
                        <a:rPr kumimoji="0" 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Student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SELECT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5489">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U4</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属性列</a:t>
                      </a:r>
                      <a:r>
                        <a:rPr kumimoji="0" lang="en-US" sz="18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rPr>
                        <a:t>Student.Sno</a:t>
                      </a:r>
                      <a:endParaRPr kumimoji="0" 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UPDATE</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5489">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U5</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关系</a:t>
                      </a:r>
                      <a:r>
                        <a:rPr kumimoji="0" 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SC</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INSERT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45489">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U5</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U6</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关系</a:t>
                      </a:r>
                      <a:r>
                        <a:rPr kumimoji="0" 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SC</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INSERT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45489">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U6</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U7</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关系</a:t>
                      </a:r>
                      <a:r>
                        <a:rPr kumimoji="0" 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SC</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INSERT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677850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7E1CB1-80B9-4D41-989A-0A6C0C1D2263}"/>
              </a:ext>
            </a:extLst>
          </p:cNvPr>
          <p:cNvSpPr>
            <a:spLocks noGrp="1"/>
          </p:cNvSpPr>
          <p:nvPr>
            <p:ph type="title"/>
          </p:nvPr>
        </p:nvSpPr>
        <p:spPr/>
        <p:txBody>
          <a:bodyPr/>
          <a:lstStyle/>
          <a:p>
            <a:r>
              <a:rPr lang="en-US" altLang="zh-CN"/>
              <a:t>2.REVOKE</a:t>
            </a:r>
            <a:r>
              <a:rPr lang="zh-CN" altLang="en-US"/>
              <a:t>命令</a:t>
            </a:r>
          </a:p>
        </p:txBody>
      </p:sp>
      <p:sp>
        <p:nvSpPr>
          <p:cNvPr id="3" name="内容占位符 2">
            <a:extLst>
              <a:ext uri="{FF2B5EF4-FFF2-40B4-BE49-F238E27FC236}">
                <a16:creationId xmlns:a16="http://schemas.microsoft.com/office/drawing/2014/main" id="{D91FCB87-5EA7-4A94-8EF0-E6F61B0C4D9D}"/>
              </a:ext>
            </a:extLst>
          </p:cNvPr>
          <p:cNvSpPr>
            <a:spLocks noGrp="1"/>
          </p:cNvSpPr>
          <p:nvPr>
            <p:ph idx="1"/>
          </p:nvPr>
        </p:nvSpPr>
        <p:spPr/>
        <p:txBody>
          <a:bodyPr/>
          <a:lstStyle/>
          <a:p>
            <a:r>
              <a:rPr lang="en-US" altLang="zh-CN">
                <a:solidFill>
                  <a:srgbClr val="FF0000"/>
                </a:solidFill>
              </a:rPr>
              <a:t>REVOKE</a:t>
            </a:r>
            <a:r>
              <a:rPr lang="zh-CN" altLang="en-US">
                <a:solidFill>
                  <a:srgbClr val="FF0000"/>
                </a:solidFill>
              </a:rPr>
              <a:t>命令格式：</a:t>
            </a:r>
            <a:endParaRPr lang="en-US" altLang="zh-CN">
              <a:solidFill>
                <a:srgbClr val="FF0000"/>
              </a:solidFill>
            </a:endParaRPr>
          </a:p>
          <a:p>
            <a:endParaRPr lang="en-US" altLang="zh-CN"/>
          </a:p>
          <a:p>
            <a:endParaRPr lang="en-US" altLang="zh-CN"/>
          </a:p>
          <a:p>
            <a:endParaRPr lang="en-US" altLang="zh-CN" sz="1400"/>
          </a:p>
          <a:p>
            <a:pPr lvl="1"/>
            <a:r>
              <a:rPr lang="zh-CN" altLang="en-US"/>
              <a:t>语义：由数据库管理员或其他授权者收回已授予的权限</a:t>
            </a:r>
            <a:endParaRPr lang="en-US" altLang="zh-CN"/>
          </a:p>
          <a:p>
            <a:pPr lvl="1"/>
            <a:endParaRPr lang="en-US" altLang="zh-CN" sz="1200"/>
          </a:p>
          <a:p>
            <a:pPr marL="0" indent="0">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4.8] </a:t>
            </a:r>
            <a:r>
              <a:rPr lang="zh-CN" altLang="en-US" sz="2400"/>
              <a:t>把用户</a:t>
            </a:r>
            <a:r>
              <a:rPr lang="en-US" altLang="zh-CN" sz="2400"/>
              <a:t>U4</a:t>
            </a:r>
            <a:r>
              <a:rPr lang="zh-CN" altLang="en-US" sz="2400"/>
              <a:t>修改学生学号的权限收回。</a:t>
            </a:r>
            <a:endParaRPr lang="en-US" altLang="zh-CN" sz="2400">
              <a:solidFill>
                <a:prstClr val="black"/>
              </a:solidFill>
            </a:endParaRPr>
          </a:p>
          <a:p>
            <a:pPr lvl="1"/>
            <a:endParaRPr lang="en-US" altLang="zh-CN"/>
          </a:p>
          <a:p>
            <a:pPr lvl="1"/>
            <a:endParaRPr lang="en-US" altLang="zh-CN" sz="800"/>
          </a:p>
          <a:p>
            <a:pPr marL="0" lvl="0" indent="0">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4.9] </a:t>
            </a:r>
            <a:r>
              <a:rPr lang="zh-CN" altLang="en-US" sz="2400">
                <a:solidFill>
                  <a:prstClr val="black"/>
                </a:solidFill>
              </a:rPr>
              <a:t>收回所有用户对表</a:t>
            </a:r>
            <a:r>
              <a:rPr lang="en-US" altLang="zh-CN" sz="2400">
                <a:solidFill>
                  <a:prstClr val="black"/>
                </a:solidFill>
              </a:rPr>
              <a:t>SC</a:t>
            </a:r>
            <a:r>
              <a:rPr lang="zh-CN" altLang="en-US" sz="2400">
                <a:solidFill>
                  <a:prstClr val="black"/>
                </a:solidFill>
              </a:rPr>
              <a:t>的查询权限。</a:t>
            </a:r>
          </a:p>
          <a:p>
            <a:pPr marL="0" lvl="0" indent="0">
              <a:buNone/>
            </a:pPr>
            <a:endParaRPr lang="zh-CN" altLang="en-US"/>
          </a:p>
        </p:txBody>
      </p:sp>
      <p:sp>
        <p:nvSpPr>
          <p:cNvPr id="4" name="灯片编号占位符 3">
            <a:extLst>
              <a:ext uri="{FF2B5EF4-FFF2-40B4-BE49-F238E27FC236}">
                <a16:creationId xmlns:a16="http://schemas.microsoft.com/office/drawing/2014/main" id="{3A329402-1D9C-418B-BD64-682A9D2F2D49}"/>
              </a:ext>
            </a:extLst>
          </p:cNvPr>
          <p:cNvSpPr>
            <a:spLocks noGrp="1"/>
          </p:cNvSpPr>
          <p:nvPr>
            <p:ph type="sldNum" sz="quarter" idx="12"/>
          </p:nvPr>
        </p:nvSpPr>
        <p:spPr/>
        <p:txBody>
          <a:bodyPr/>
          <a:lstStyle/>
          <a:p>
            <a:fld id="{E63F6D5D-9733-4D44-9C56-AEFEDD5A4BA7}" type="slidenum">
              <a:rPr lang="en-US" smtClean="0"/>
              <a:pPr/>
              <a:t>33</a:t>
            </a:fld>
            <a:endParaRPr lang="en-US" dirty="0"/>
          </a:p>
        </p:txBody>
      </p:sp>
      <p:sp>
        <p:nvSpPr>
          <p:cNvPr id="5" name="矩形 4">
            <a:extLst>
              <a:ext uri="{FF2B5EF4-FFF2-40B4-BE49-F238E27FC236}">
                <a16:creationId xmlns:a16="http://schemas.microsoft.com/office/drawing/2014/main" id="{30C295C6-6AEE-4EE3-BCA0-7156CF1632FE}"/>
              </a:ext>
            </a:extLst>
          </p:cNvPr>
          <p:cNvSpPr/>
          <p:nvPr/>
        </p:nvSpPr>
        <p:spPr>
          <a:xfrm>
            <a:off x="2743200" y="1793447"/>
            <a:ext cx="5867400" cy="1289905"/>
          </a:xfrm>
          <a:prstGeom prst="rect">
            <a:avLst/>
          </a:prstGeom>
          <a:solidFill>
            <a:schemeClr val="bg2">
              <a:lumMod val="90000"/>
            </a:schemeClr>
          </a:solidFill>
        </p:spPr>
        <p:txBody>
          <a:bodyPr wrap="square">
            <a:spAutoFit/>
          </a:bodyPr>
          <a:lstStyle/>
          <a:p>
            <a:pPr algn="just">
              <a:lnSpc>
                <a:spcPct val="110000"/>
              </a:lnSpc>
              <a:buNone/>
            </a:pPr>
            <a:r>
              <a:rPr lang="en-US" altLang="zh-CN" b="1">
                <a:solidFill>
                  <a:srgbClr val="FF0000"/>
                </a:solidFill>
                <a:latin typeface="微软雅黑" panose="020B0503020204020204" pitchFamily="34" charset="-122"/>
                <a:ea typeface="微软雅黑" panose="020B0503020204020204" pitchFamily="34" charset="-122"/>
              </a:rPr>
              <a:t>REVOKE</a:t>
            </a:r>
            <a:r>
              <a:rPr lang="en-US" altLang="zh-CN" b="1">
                <a:solidFill>
                  <a:srgbClr val="0000CC"/>
                </a:solidFill>
                <a:latin typeface="微软雅黑" panose="020B0503020204020204" pitchFamily="34" charset="-122"/>
                <a:ea typeface="微软雅黑" panose="020B0503020204020204" pitchFamily="34" charset="-122"/>
              </a:rPr>
              <a:t> &lt;</a:t>
            </a:r>
            <a:r>
              <a:rPr lang="zh-CN" altLang="en-US" b="1">
                <a:solidFill>
                  <a:srgbClr val="0000CC"/>
                </a:solidFill>
                <a:latin typeface="微软雅黑" panose="020B0503020204020204" pitchFamily="34" charset="-122"/>
                <a:ea typeface="微软雅黑" panose="020B0503020204020204" pitchFamily="34" charset="-122"/>
              </a:rPr>
              <a:t>权限</a:t>
            </a:r>
            <a:r>
              <a:rPr lang="en-US" altLang="zh-CN" b="1">
                <a:solidFill>
                  <a:srgbClr val="0000CC"/>
                </a:solidFill>
                <a:latin typeface="微软雅黑" panose="020B0503020204020204" pitchFamily="34" charset="-122"/>
                <a:ea typeface="微软雅黑" panose="020B0503020204020204" pitchFamily="34" charset="-122"/>
              </a:rPr>
              <a:t>&gt;[,&lt;</a:t>
            </a:r>
            <a:r>
              <a:rPr lang="zh-CN" altLang="en-US" b="1">
                <a:solidFill>
                  <a:srgbClr val="0000CC"/>
                </a:solidFill>
                <a:latin typeface="微软雅黑" panose="020B0503020204020204" pitchFamily="34" charset="-122"/>
                <a:ea typeface="微软雅黑" panose="020B0503020204020204" pitchFamily="34" charset="-122"/>
              </a:rPr>
              <a:t>权限</a:t>
            </a:r>
            <a:r>
              <a:rPr lang="en-US" altLang="zh-CN" b="1">
                <a:solidFill>
                  <a:srgbClr val="0000CC"/>
                </a:solidFill>
                <a:latin typeface="微软雅黑" panose="020B0503020204020204" pitchFamily="34" charset="-122"/>
                <a:ea typeface="微软雅黑" panose="020B0503020204020204" pitchFamily="34" charset="-122"/>
              </a:rPr>
              <a:t>&gt;]... </a:t>
            </a:r>
          </a:p>
          <a:p>
            <a:pPr algn="just">
              <a:lnSpc>
                <a:spcPct val="110000"/>
              </a:lnSpc>
              <a:buNone/>
            </a:pPr>
            <a:r>
              <a:rPr lang="en-US" altLang="zh-CN" b="1">
                <a:solidFill>
                  <a:srgbClr val="FF0000"/>
                </a:solidFill>
                <a:latin typeface="微软雅黑" panose="020B0503020204020204" pitchFamily="34" charset="-122"/>
                <a:ea typeface="微软雅黑" panose="020B0503020204020204" pitchFamily="34" charset="-122"/>
              </a:rPr>
              <a:t>ON</a:t>
            </a:r>
            <a:r>
              <a:rPr lang="en-US" altLang="zh-CN" b="1">
                <a:solidFill>
                  <a:srgbClr val="0000CC"/>
                </a:solidFill>
                <a:latin typeface="微软雅黑" panose="020B0503020204020204" pitchFamily="34" charset="-122"/>
                <a:ea typeface="微软雅黑" panose="020B0503020204020204" pitchFamily="34" charset="-122"/>
              </a:rPr>
              <a:t> &lt;</a:t>
            </a:r>
            <a:r>
              <a:rPr lang="zh-CN" altLang="en-US" b="1">
                <a:solidFill>
                  <a:srgbClr val="0000CC"/>
                </a:solidFill>
                <a:latin typeface="微软雅黑" panose="020B0503020204020204" pitchFamily="34" charset="-122"/>
                <a:ea typeface="微软雅黑" panose="020B0503020204020204" pitchFamily="34" charset="-122"/>
              </a:rPr>
              <a:t>对象类型</a:t>
            </a:r>
            <a:r>
              <a:rPr lang="en-US" altLang="zh-CN" b="1">
                <a:solidFill>
                  <a:srgbClr val="0000CC"/>
                </a:solidFill>
                <a:latin typeface="微软雅黑" panose="020B0503020204020204" pitchFamily="34" charset="-122"/>
                <a:ea typeface="微软雅黑" panose="020B0503020204020204" pitchFamily="34" charset="-122"/>
              </a:rPr>
              <a:t>&gt; &lt;</a:t>
            </a:r>
            <a:r>
              <a:rPr lang="zh-CN" altLang="en-US" b="1">
                <a:solidFill>
                  <a:srgbClr val="0000CC"/>
                </a:solidFill>
                <a:latin typeface="微软雅黑" panose="020B0503020204020204" pitchFamily="34" charset="-122"/>
                <a:ea typeface="微软雅黑" panose="020B0503020204020204" pitchFamily="34" charset="-122"/>
              </a:rPr>
              <a:t>对象名</a:t>
            </a:r>
            <a:r>
              <a:rPr lang="en-US" altLang="zh-CN" b="1">
                <a:solidFill>
                  <a:srgbClr val="0000CC"/>
                </a:solidFill>
                <a:latin typeface="微软雅黑" panose="020B0503020204020204" pitchFamily="34" charset="-122"/>
                <a:ea typeface="微软雅黑" panose="020B0503020204020204" pitchFamily="34" charset="-122"/>
              </a:rPr>
              <a:t>&gt;[,&lt;</a:t>
            </a:r>
            <a:r>
              <a:rPr lang="zh-CN" altLang="en-US" b="1">
                <a:solidFill>
                  <a:srgbClr val="0000CC"/>
                </a:solidFill>
                <a:latin typeface="微软雅黑" panose="020B0503020204020204" pitchFamily="34" charset="-122"/>
                <a:ea typeface="微软雅黑" panose="020B0503020204020204" pitchFamily="34" charset="-122"/>
              </a:rPr>
              <a:t>对象类型</a:t>
            </a:r>
            <a:r>
              <a:rPr lang="en-US" altLang="zh-CN" b="1">
                <a:solidFill>
                  <a:srgbClr val="0000CC"/>
                </a:solidFill>
                <a:latin typeface="微软雅黑" panose="020B0503020204020204" pitchFamily="34" charset="-122"/>
                <a:ea typeface="微软雅黑" panose="020B0503020204020204" pitchFamily="34" charset="-122"/>
              </a:rPr>
              <a:t>&gt; &lt;</a:t>
            </a:r>
            <a:r>
              <a:rPr lang="zh-CN" altLang="en-US" b="1">
                <a:solidFill>
                  <a:srgbClr val="0000CC"/>
                </a:solidFill>
                <a:latin typeface="微软雅黑" panose="020B0503020204020204" pitchFamily="34" charset="-122"/>
                <a:ea typeface="微软雅黑" panose="020B0503020204020204" pitchFamily="34" charset="-122"/>
              </a:rPr>
              <a:t>对象名</a:t>
            </a:r>
            <a:r>
              <a:rPr lang="en-US" altLang="zh-CN" b="1">
                <a:solidFill>
                  <a:srgbClr val="0000CC"/>
                </a:solidFill>
                <a:latin typeface="微软雅黑" panose="020B0503020204020204" pitchFamily="34" charset="-122"/>
                <a:ea typeface="微软雅黑" panose="020B0503020204020204" pitchFamily="34" charset="-122"/>
              </a:rPr>
              <a:t>&gt;]…</a:t>
            </a:r>
          </a:p>
          <a:p>
            <a:pPr algn="just">
              <a:lnSpc>
                <a:spcPct val="110000"/>
              </a:lnSpc>
              <a:buNone/>
            </a:pPr>
            <a:r>
              <a:rPr lang="en-US" altLang="zh-CN" b="1">
                <a:solidFill>
                  <a:srgbClr val="FF0000"/>
                </a:solidFill>
                <a:latin typeface="微软雅黑" panose="020B0503020204020204" pitchFamily="34" charset="-122"/>
                <a:ea typeface="微软雅黑" panose="020B0503020204020204" pitchFamily="34" charset="-122"/>
              </a:rPr>
              <a:t>FROM</a:t>
            </a:r>
            <a:r>
              <a:rPr lang="en-US" altLang="zh-CN" b="1">
                <a:solidFill>
                  <a:srgbClr val="0000CC"/>
                </a:solidFill>
                <a:latin typeface="微软雅黑" panose="020B0503020204020204" pitchFamily="34" charset="-122"/>
                <a:ea typeface="微软雅黑" panose="020B0503020204020204" pitchFamily="34" charset="-122"/>
              </a:rPr>
              <a:t> &lt;</a:t>
            </a:r>
            <a:r>
              <a:rPr lang="zh-CN" altLang="en-US" b="1">
                <a:solidFill>
                  <a:srgbClr val="0000CC"/>
                </a:solidFill>
                <a:latin typeface="微软雅黑" panose="020B0503020204020204" pitchFamily="34" charset="-122"/>
                <a:ea typeface="微软雅黑" panose="020B0503020204020204" pitchFamily="34" charset="-122"/>
              </a:rPr>
              <a:t>用户</a:t>
            </a:r>
            <a:r>
              <a:rPr lang="en-US" altLang="zh-CN" b="1">
                <a:solidFill>
                  <a:srgbClr val="0000CC"/>
                </a:solidFill>
                <a:latin typeface="微软雅黑" panose="020B0503020204020204" pitchFamily="34" charset="-122"/>
                <a:ea typeface="微软雅黑" panose="020B0503020204020204" pitchFamily="34" charset="-122"/>
              </a:rPr>
              <a:t>&gt;[,&lt;</a:t>
            </a:r>
            <a:r>
              <a:rPr lang="zh-CN" altLang="en-US" b="1">
                <a:solidFill>
                  <a:srgbClr val="0000CC"/>
                </a:solidFill>
                <a:latin typeface="微软雅黑" panose="020B0503020204020204" pitchFamily="34" charset="-122"/>
                <a:ea typeface="微软雅黑" panose="020B0503020204020204" pitchFamily="34" charset="-122"/>
              </a:rPr>
              <a:t>用户</a:t>
            </a:r>
            <a:r>
              <a:rPr lang="en-US" altLang="zh-CN" b="1">
                <a:solidFill>
                  <a:srgbClr val="0000CC"/>
                </a:solidFill>
                <a:latin typeface="微软雅黑" panose="020B0503020204020204" pitchFamily="34" charset="-122"/>
                <a:ea typeface="微软雅黑" panose="020B0503020204020204" pitchFamily="34" charset="-122"/>
              </a:rPr>
              <a:t>&gt;]...</a:t>
            </a:r>
          </a:p>
          <a:p>
            <a:pPr algn="just">
              <a:lnSpc>
                <a:spcPct val="110000"/>
              </a:lnSpc>
              <a:buNone/>
            </a:pPr>
            <a:r>
              <a:rPr lang="en-US" altLang="zh-CN" b="1">
                <a:solidFill>
                  <a:srgbClr val="FF0000"/>
                </a:solidFill>
                <a:latin typeface="微软雅黑" panose="020B0503020204020204" pitchFamily="34" charset="-122"/>
                <a:ea typeface="微软雅黑" panose="020B0503020204020204" pitchFamily="34" charset="-122"/>
              </a:rPr>
              <a:t>[CASCADE | RESTRICT];</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37B6FD1C-B633-4642-98F8-A53CC392A5E0}"/>
              </a:ext>
            </a:extLst>
          </p:cNvPr>
          <p:cNvSpPr/>
          <p:nvPr/>
        </p:nvSpPr>
        <p:spPr>
          <a:xfrm>
            <a:off x="1981200" y="4419600"/>
            <a:ext cx="7620000" cy="478272"/>
          </a:xfrm>
          <a:prstGeom prst="rect">
            <a:avLst/>
          </a:prstGeom>
        </p:spPr>
        <p:txBody>
          <a:bodyPr wrap="square">
            <a:spAutoFit/>
          </a:bodyPr>
          <a:lstStyle/>
          <a:p>
            <a:pPr>
              <a:lnSpc>
                <a:spcPct val="110000"/>
              </a:lnSpc>
            </a:pPr>
            <a:r>
              <a:rPr lang="en-US" altLang="zh-CN" sz="2400">
                <a:solidFill>
                  <a:srgbClr val="0000FF"/>
                </a:solidFill>
              </a:rPr>
              <a:t>REVOKE  UPDATE</a:t>
            </a:r>
            <a:r>
              <a:rPr lang="en-US" altLang="zh-CN" sz="2400">
                <a:solidFill>
                  <a:srgbClr val="FF0000"/>
                </a:solidFill>
              </a:rPr>
              <a:t>(SnO)  </a:t>
            </a:r>
            <a:r>
              <a:rPr lang="en-US" altLang="zh-CN" sz="2400">
                <a:solidFill>
                  <a:srgbClr val="0000FF"/>
                </a:solidFill>
              </a:rPr>
              <a:t>ON  TABLE  Student  FROM  U4;</a:t>
            </a:r>
          </a:p>
        </p:txBody>
      </p:sp>
      <p:sp>
        <p:nvSpPr>
          <p:cNvPr id="10" name="矩形 9">
            <a:extLst>
              <a:ext uri="{FF2B5EF4-FFF2-40B4-BE49-F238E27FC236}">
                <a16:creationId xmlns:a16="http://schemas.microsoft.com/office/drawing/2014/main" id="{3F962811-67CA-4939-AA9A-E133EB6E3D65}"/>
              </a:ext>
            </a:extLst>
          </p:cNvPr>
          <p:cNvSpPr/>
          <p:nvPr/>
        </p:nvSpPr>
        <p:spPr>
          <a:xfrm>
            <a:off x="1986116" y="5507310"/>
            <a:ext cx="7620000" cy="478272"/>
          </a:xfrm>
          <a:prstGeom prst="rect">
            <a:avLst/>
          </a:prstGeom>
        </p:spPr>
        <p:txBody>
          <a:bodyPr wrap="square">
            <a:spAutoFit/>
          </a:bodyPr>
          <a:lstStyle/>
          <a:p>
            <a:pPr>
              <a:lnSpc>
                <a:spcPct val="110000"/>
              </a:lnSpc>
            </a:pPr>
            <a:r>
              <a:rPr lang="en-US" altLang="zh-CN" sz="2400">
                <a:solidFill>
                  <a:srgbClr val="0000FF"/>
                </a:solidFill>
              </a:rPr>
              <a:t>REVOKE  SELECT</a:t>
            </a:r>
            <a:r>
              <a:rPr lang="en-US" altLang="zh-CN" sz="2400">
                <a:solidFill>
                  <a:srgbClr val="FF0000"/>
                </a:solidFill>
              </a:rPr>
              <a:t>  </a:t>
            </a:r>
            <a:r>
              <a:rPr lang="en-US" altLang="zh-CN" sz="2400">
                <a:solidFill>
                  <a:srgbClr val="0000FF"/>
                </a:solidFill>
              </a:rPr>
              <a:t>ON  TABLE  SC  FROM  PUBLIC;</a:t>
            </a:r>
          </a:p>
        </p:txBody>
      </p:sp>
    </p:spTree>
    <p:extLst>
      <p:ext uri="{BB962C8B-B14F-4D97-AF65-F5344CB8AC3E}">
        <p14:creationId xmlns:p14="http://schemas.microsoft.com/office/powerpoint/2010/main" val="2108126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95B003-876A-468C-9E08-4CDDBA948D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76FE399-C866-471B-BF32-3CC4D654B6E1}"/>
              </a:ext>
            </a:extLst>
          </p:cNvPr>
          <p:cNvSpPr>
            <a:spLocks noGrp="1"/>
          </p:cNvSpPr>
          <p:nvPr>
            <p:ph idx="1"/>
          </p:nvPr>
        </p:nvSpPr>
        <p:spPr/>
        <p:txBody>
          <a:bodyPr/>
          <a:lstStyle/>
          <a:p>
            <a:pPr marL="0" lvl="0" indent="0">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4.10] </a:t>
            </a:r>
            <a:r>
              <a:rPr lang="zh-CN" altLang="en-US" sz="2400"/>
              <a:t>把用户</a:t>
            </a:r>
            <a:r>
              <a:rPr lang="en-US" altLang="zh-CN" sz="2400"/>
              <a:t>U5</a:t>
            </a:r>
            <a:r>
              <a:rPr lang="zh-CN" altLang="en-US" sz="2400"/>
              <a:t>对</a:t>
            </a:r>
            <a:r>
              <a:rPr lang="en-US" altLang="zh-CN" sz="2400"/>
              <a:t>SC</a:t>
            </a:r>
            <a:r>
              <a:rPr lang="zh-CN" altLang="en-US" sz="2400"/>
              <a:t>表的</a:t>
            </a:r>
            <a:r>
              <a:rPr lang="en-US" altLang="zh-CN" sz="2400"/>
              <a:t>INSERT</a:t>
            </a:r>
            <a:r>
              <a:rPr lang="zh-CN" altLang="en-US" sz="2400"/>
              <a:t>权限收回</a:t>
            </a:r>
            <a:r>
              <a:rPr lang="zh-CN" altLang="en-US" sz="2400">
                <a:solidFill>
                  <a:prstClr val="black"/>
                </a:solidFill>
              </a:rPr>
              <a:t>。</a:t>
            </a:r>
          </a:p>
          <a:p>
            <a:endParaRPr lang="en-US" altLang="zh-CN" sz="2800"/>
          </a:p>
          <a:p>
            <a:pPr lvl="1"/>
            <a:r>
              <a:rPr lang="zh-CN" altLang="en-US" sz="2000"/>
              <a:t>将用户</a:t>
            </a:r>
            <a:r>
              <a:rPr lang="en-US" altLang="zh-CN" sz="2000"/>
              <a:t>U5</a:t>
            </a:r>
            <a:r>
              <a:rPr lang="zh-CN" altLang="en-US" sz="2000"/>
              <a:t>的</a:t>
            </a:r>
            <a:r>
              <a:rPr lang="en-US" altLang="zh-CN" sz="2000"/>
              <a:t>INSERT</a:t>
            </a:r>
            <a:r>
              <a:rPr lang="zh-CN" altLang="en-US" sz="2000"/>
              <a:t>权限收回的时候应该使用</a:t>
            </a:r>
            <a:r>
              <a:rPr lang="en-US" altLang="zh-CN" sz="2000"/>
              <a:t>CASCADE</a:t>
            </a:r>
            <a:r>
              <a:rPr lang="zh-CN" altLang="en-US" sz="2000"/>
              <a:t>，否则拒绝执行该语句 </a:t>
            </a:r>
          </a:p>
          <a:p>
            <a:pPr lvl="1"/>
            <a:r>
              <a:rPr lang="zh-CN" altLang="en-US" sz="2000"/>
              <a:t>如果</a:t>
            </a:r>
            <a:r>
              <a:rPr lang="en-US" altLang="zh-CN" sz="2000"/>
              <a:t>U6</a:t>
            </a:r>
            <a:r>
              <a:rPr lang="zh-CN" altLang="en-US" sz="2000"/>
              <a:t>或</a:t>
            </a:r>
            <a:r>
              <a:rPr lang="en-US" altLang="zh-CN" sz="2000"/>
              <a:t>U7</a:t>
            </a:r>
            <a:r>
              <a:rPr lang="zh-CN" altLang="en-US" sz="2000"/>
              <a:t>还从其他用户处获得对</a:t>
            </a:r>
            <a:r>
              <a:rPr lang="en-US" altLang="zh-CN" sz="2000"/>
              <a:t>SC</a:t>
            </a:r>
            <a:r>
              <a:rPr lang="zh-CN" altLang="en-US" sz="2000"/>
              <a:t>表的</a:t>
            </a:r>
            <a:r>
              <a:rPr lang="en-US" altLang="zh-CN" sz="2000"/>
              <a:t>INSERT</a:t>
            </a:r>
            <a:r>
              <a:rPr lang="zh-CN" altLang="en-US" sz="2000"/>
              <a:t>权限，则他们仍具有此权限，系统只收回直接或间接从</a:t>
            </a:r>
            <a:r>
              <a:rPr lang="en-US" altLang="zh-CN" sz="2000"/>
              <a:t>U5</a:t>
            </a:r>
            <a:r>
              <a:rPr lang="zh-CN" altLang="en-US" sz="2000"/>
              <a:t>处获得的权限</a:t>
            </a:r>
          </a:p>
          <a:p>
            <a:pPr lvl="1"/>
            <a:endParaRPr lang="en-US" altLang="zh-CN" sz="600"/>
          </a:p>
          <a:p>
            <a:pPr lvl="1"/>
            <a:r>
              <a:rPr lang="zh-CN" altLang="en-US" sz="2200">
                <a:solidFill>
                  <a:srgbClr val="FF0000"/>
                </a:solidFill>
              </a:rPr>
              <a:t>执行例4.</a:t>
            </a:r>
            <a:r>
              <a:rPr lang="en-US" altLang="zh-CN" sz="2200">
                <a:solidFill>
                  <a:srgbClr val="FF0000"/>
                </a:solidFill>
              </a:rPr>
              <a:t>8~</a:t>
            </a:r>
            <a:r>
              <a:rPr lang="zh-CN" altLang="en-US" sz="2200">
                <a:solidFill>
                  <a:srgbClr val="FF0000"/>
                </a:solidFill>
              </a:rPr>
              <a:t>4.</a:t>
            </a:r>
            <a:r>
              <a:rPr lang="en-US" altLang="zh-CN" sz="2200">
                <a:solidFill>
                  <a:srgbClr val="FF0000"/>
                </a:solidFill>
              </a:rPr>
              <a:t>10</a:t>
            </a:r>
            <a:r>
              <a:rPr lang="zh-CN" altLang="en-US" sz="2200">
                <a:solidFill>
                  <a:srgbClr val="FF0000"/>
                </a:solidFill>
              </a:rPr>
              <a:t>语句后学生</a:t>
            </a:r>
            <a:r>
              <a:rPr lang="en-US" altLang="zh-CN" sz="2200">
                <a:solidFill>
                  <a:srgbClr val="FF0000"/>
                </a:solidFill>
              </a:rPr>
              <a:t>-</a:t>
            </a:r>
            <a:r>
              <a:rPr lang="zh-CN" altLang="en-US" sz="2200">
                <a:solidFill>
                  <a:srgbClr val="FF0000"/>
                </a:solidFill>
              </a:rPr>
              <a:t>课程数据库中的用户权限定义表</a:t>
            </a:r>
          </a:p>
          <a:p>
            <a:pPr lvl="1"/>
            <a:endParaRPr lang="zh-CN" altLang="en-US"/>
          </a:p>
        </p:txBody>
      </p:sp>
      <p:sp>
        <p:nvSpPr>
          <p:cNvPr id="4" name="灯片编号占位符 3">
            <a:extLst>
              <a:ext uri="{FF2B5EF4-FFF2-40B4-BE49-F238E27FC236}">
                <a16:creationId xmlns:a16="http://schemas.microsoft.com/office/drawing/2014/main" id="{DAC8D8D4-11AF-485C-B534-3AE64D9456BF}"/>
              </a:ext>
            </a:extLst>
          </p:cNvPr>
          <p:cNvSpPr>
            <a:spLocks noGrp="1"/>
          </p:cNvSpPr>
          <p:nvPr>
            <p:ph type="sldNum" sz="quarter" idx="12"/>
          </p:nvPr>
        </p:nvSpPr>
        <p:spPr/>
        <p:txBody>
          <a:bodyPr/>
          <a:lstStyle/>
          <a:p>
            <a:fld id="{E63F6D5D-9733-4D44-9C56-AEFEDD5A4BA7}" type="slidenum">
              <a:rPr lang="en-US" smtClean="0"/>
              <a:pPr/>
              <a:t>34</a:t>
            </a:fld>
            <a:endParaRPr lang="en-US" dirty="0"/>
          </a:p>
        </p:txBody>
      </p:sp>
      <p:sp>
        <p:nvSpPr>
          <p:cNvPr id="5" name="矩形 4">
            <a:extLst>
              <a:ext uri="{FF2B5EF4-FFF2-40B4-BE49-F238E27FC236}">
                <a16:creationId xmlns:a16="http://schemas.microsoft.com/office/drawing/2014/main" id="{971D991D-3A6D-46F8-8033-F9BF16801763}"/>
              </a:ext>
            </a:extLst>
          </p:cNvPr>
          <p:cNvSpPr/>
          <p:nvPr/>
        </p:nvSpPr>
        <p:spPr>
          <a:xfrm>
            <a:off x="1828800" y="1676400"/>
            <a:ext cx="7620000" cy="478272"/>
          </a:xfrm>
          <a:prstGeom prst="rect">
            <a:avLst/>
          </a:prstGeom>
        </p:spPr>
        <p:txBody>
          <a:bodyPr wrap="square">
            <a:spAutoFit/>
          </a:bodyPr>
          <a:lstStyle/>
          <a:p>
            <a:pPr>
              <a:lnSpc>
                <a:spcPct val="110000"/>
              </a:lnSpc>
            </a:pPr>
            <a:r>
              <a:rPr lang="en-US" altLang="zh-CN" sz="2400">
                <a:solidFill>
                  <a:srgbClr val="0000FF"/>
                </a:solidFill>
              </a:rPr>
              <a:t>REVOKE  INSERT</a:t>
            </a:r>
            <a:r>
              <a:rPr lang="en-US" altLang="zh-CN" sz="2400">
                <a:solidFill>
                  <a:srgbClr val="FF0000"/>
                </a:solidFill>
              </a:rPr>
              <a:t>  </a:t>
            </a:r>
            <a:r>
              <a:rPr lang="en-US" altLang="zh-CN" sz="2400">
                <a:solidFill>
                  <a:srgbClr val="0000FF"/>
                </a:solidFill>
              </a:rPr>
              <a:t>ON  TABLE  SC  FROM  U5  </a:t>
            </a:r>
            <a:r>
              <a:rPr lang="en-US" altLang="zh-CN" sz="2400">
                <a:solidFill>
                  <a:srgbClr val="FF0000"/>
                </a:solidFill>
              </a:rPr>
              <a:t>CASCADE</a:t>
            </a:r>
            <a:r>
              <a:rPr lang="en-US" altLang="zh-CN" sz="2400">
                <a:solidFill>
                  <a:srgbClr val="0000FF"/>
                </a:solidFill>
              </a:rPr>
              <a:t>;</a:t>
            </a:r>
          </a:p>
        </p:txBody>
      </p:sp>
      <p:graphicFrame>
        <p:nvGraphicFramePr>
          <p:cNvPr id="6" name="Group 5">
            <a:extLst>
              <a:ext uri="{FF2B5EF4-FFF2-40B4-BE49-F238E27FC236}">
                <a16:creationId xmlns:a16="http://schemas.microsoft.com/office/drawing/2014/main" id="{8E6C9789-2E20-485D-BADA-5E015052190A}"/>
              </a:ext>
            </a:extLst>
          </p:cNvPr>
          <p:cNvGraphicFramePr>
            <a:graphicFrameLocks/>
          </p:cNvGraphicFramePr>
          <p:nvPr>
            <p:extLst>
              <p:ext uri="{D42A27DB-BD31-4B8C-83A1-F6EECF244321}">
                <p14:modId xmlns:p14="http://schemas.microsoft.com/office/powerpoint/2010/main" val="243491126"/>
              </p:ext>
            </p:extLst>
          </p:nvPr>
        </p:nvGraphicFramePr>
        <p:xfrm>
          <a:off x="1606706" y="3978559"/>
          <a:ext cx="7854384" cy="2346764"/>
        </p:xfrm>
        <a:graphic>
          <a:graphicData uri="http://schemas.openxmlformats.org/drawingml/2006/table">
            <a:tbl>
              <a:tblPr/>
              <a:tblGrid>
                <a:gridCol w="1317334">
                  <a:extLst>
                    <a:ext uri="{9D8B030D-6E8A-4147-A177-3AD203B41FA5}">
                      <a16:colId xmlns:a16="http://schemas.microsoft.com/office/drawing/2014/main" val="20000"/>
                    </a:ext>
                  </a:extLst>
                </a:gridCol>
                <a:gridCol w="1565085">
                  <a:extLst>
                    <a:ext uri="{9D8B030D-6E8A-4147-A177-3AD203B41FA5}">
                      <a16:colId xmlns:a16="http://schemas.microsoft.com/office/drawing/2014/main" val="20001"/>
                    </a:ext>
                  </a:extLst>
                </a:gridCol>
                <a:gridCol w="1572590">
                  <a:extLst>
                    <a:ext uri="{9D8B030D-6E8A-4147-A177-3AD203B41FA5}">
                      <a16:colId xmlns:a16="http://schemas.microsoft.com/office/drawing/2014/main" val="20002"/>
                    </a:ext>
                  </a:extLst>
                </a:gridCol>
                <a:gridCol w="1677178">
                  <a:extLst>
                    <a:ext uri="{9D8B030D-6E8A-4147-A177-3AD203B41FA5}">
                      <a16:colId xmlns:a16="http://schemas.microsoft.com/office/drawing/2014/main" val="20003"/>
                    </a:ext>
                  </a:extLst>
                </a:gridCol>
                <a:gridCol w="1722197">
                  <a:extLst>
                    <a:ext uri="{9D8B030D-6E8A-4147-A177-3AD203B41FA5}">
                      <a16:colId xmlns:a16="http://schemas.microsoft.com/office/drawing/2014/main" val="20004"/>
                    </a:ext>
                  </a:extLst>
                </a:gridCol>
              </a:tblGrid>
              <a:tr h="187666">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授权用户名</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8"/>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被授权用户名</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8"/>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数据库对象名</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8"/>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允许的操作类型</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8"/>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能否转授权</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8"/>
                    </a:solidFill>
                  </a:tcPr>
                </a:tc>
                <a:extLst>
                  <a:ext uri="{0D108BD9-81ED-4DB2-BD59-A6C34878D82A}">
                    <a16:rowId xmlns:a16="http://schemas.microsoft.com/office/drawing/2014/main" val="10000"/>
                  </a:ext>
                </a:extLst>
              </a:tr>
              <a:tr h="250364">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DBA</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U1</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关系</a:t>
                      </a:r>
                      <a:r>
                        <a:rPr kumimoji="0" 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Student</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SELECT</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不能</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0364">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DBA</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U2</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关系</a:t>
                      </a:r>
                      <a:r>
                        <a:rPr kumimoji="0" 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Student</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ALL</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不能</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0364">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DBA</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U2</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关系</a:t>
                      </a:r>
                      <a:r>
                        <a:rPr kumimoji="0" 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Course</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ALL</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不能</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364">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DBA</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U3</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关系</a:t>
                      </a:r>
                      <a:r>
                        <a:rPr kumimoji="0" 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Student</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ALL</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不能</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0364">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DBA</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U3</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关系</a:t>
                      </a:r>
                      <a:r>
                        <a:rPr kumimoji="0" 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Course</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ALL</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不能</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0364">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DBA</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U4</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关系</a:t>
                      </a:r>
                      <a:r>
                        <a:rPr kumimoji="0" 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Student</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SELECT</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不能</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10057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SQL</a:t>
            </a:r>
            <a:r>
              <a:rPr lang="zh-CN" altLang="en-US" dirty="0"/>
              <a:t>授权小结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35</a:t>
            </a:fld>
            <a:endParaRPr lang="en-US" dirty="0"/>
          </a:p>
        </p:txBody>
      </p:sp>
      <p:grpSp>
        <p:nvGrpSpPr>
          <p:cNvPr id="19" name="组合 18">
            <a:extLst>
              <a:ext uri="{FF2B5EF4-FFF2-40B4-BE49-F238E27FC236}">
                <a16:creationId xmlns:a16="http://schemas.microsoft.com/office/drawing/2014/main" id="{CABBEE02-29FD-49D7-AF44-20D1288C3ED8}"/>
              </a:ext>
            </a:extLst>
          </p:cNvPr>
          <p:cNvGrpSpPr/>
          <p:nvPr/>
        </p:nvGrpSpPr>
        <p:grpSpPr>
          <a:xfrm>
            <a:off x="914400" y="1307823"/>
            <a:ext cx="6967365" cy="3620279"/>
            <a:chOff x="6705600" y="1939466"/>
            <a:chExt cx="4922595" cy="2503480"/>
          </a:xfrm>
        </p:grpSpPr>
        <p:sp>
          <p:nvSpPr>
            <p:cNvPr id="9" name="矩形 8">
              <a:extLst>
                <a:ext uri="{FF2B5EF4-FFF2-40B4-BE49-F238E27FC236}">
                  <a16:creationId xmlns:a16="http://schemas.microsoft.com/office/drawing/2014/main" id="{AD5B6B73-B705-46A2-845C-E7594D92C9CF}"/>
                </a:ext>
              </a:extLst>
            </p:cNvPr>
            <p:cNvSpPr/>
            <p:nvPr/>
          </p:nvSpPr>
          <p:spPr>
            <a:xfrm>
              <a:off x="6781800" y="2617237"/>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用户</a:t>
              </a:r>
            </a:p>
          </p:txBody>
        </p:sp>
        <p:sp>
          <p:nvSpPr>
            <p:cNvPr id="10" name="矩形 9">
              <a:extLst>
                <a:ext uri="{FF2B5EF4-FFF2-40B4-BE49-F238E27FC236}">
                  <a16:creationId xmlns:a16="http://schemas.microsoft.com/office/drawing/2014/main" id="{3FA7C7BF-B20E-4BFC-8417-348385FFB6EA}"/>
                </a:ext>
              </a:extLst>
            </p:cNvPr>
            <p:cNvSpPr/>
            <p:nvPr/>
          </p:nvSpPr>
          <p:spPr>
            <a:xfrm>
              <a:off x="9067800" y="2617237"/>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对象</a:t>
              </a:r>
            </a:p>
          </p:txBody>
        </p:sp>
        <p:sp>
          <p:nvSpPr>
            <p:cNvPr id="11" name="左大括号 10">
              <a:extLst>
                <a:ext uri="{FF2B5EF4-FFF2-40B4-BE49-F238E27FC236}">
                  <a16:creationId xmlns:a16="http://schemas.microsoft.com/office/drawing/2014/main" id="{A5C6E44E-788C-425C-928F-794ECCA02D9C}"/>
                </a:ext>
              </a:extLst>
            </p:cNvPr>
            <p:cNvSpPr/>
            <p:nvPr/>
          </p:nvSpPr>
          <p:spPr>
            <a:xfrm>
              <a:off x="9799395" y="2153217"/>
              <a:ext cx="685800" cy="14470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sp>
          <p:nvSpPr>
            <p:cNvPr id="12" name="文本框 11">
              <a:extLst>
                <a:ext uri="{FF2B5EF4-FFF2-40B4-BE49-F238E27FC236}">
                  <a16:creationId xmlns:a16="http://schemas.microsoft.com/office/drawing/2014/main" id="{748E30C3-2768-4E21-A5DD-639D469B6BC8}"/>
                </a:ext>
              </a:extLst>
            </p:cNvPr>
            <p:cNvSpPr txBox="1"/>
            <p:nvPr/>
          </p:nvSpPr>
          <p:spPr>
            <a:xfrm>
              <a:off x="10492574" y="1939466"/>
              <a:ext cx="948707" cy="361815"/>
            </a:xfrm>
            <a:prstGeom prst="rect">
              <a:avLst/>
            </a:prstGeom>
            <a:noFill/>
          </p:spPr>
          <p:txBody>
            <a:bodyPr wrap="square" rtlCol="0">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系统级</a:t>
              </a:r>
            </a:p>
          </p:txBody>
        </p:sp>
        <p:sp>
          <p:nvSpPr>
            <p:cNvPr id="13" name="文本框 12">
              <a:extLst>
                <a:ext uri="{FF2B5EF4-FFF2-40B4-BE49-F238E27FC236}">
                  <a16:creationId xmlns:a16="http://schemas.microsoft.com/office/drawing/2014/main" id="{00BC1189-3961-4F5E-B945-BA0C348E0A1F}"/>
                </a:ext>
              </a:extLst>
            </p:cNvPr>
            <p:cNvSpPr txBox="1"/>
            <p:nvPr/>
          </p:nvSpPr>
          <p:spPr>
            <a:xfrm>
              <a:off x="10485195" y="3430223"/>
              <a:ext cx="1143000" cy="361815"/>
            </a:xfrm>
            <a:prstGeom prst="rect">
              <a:avLst/>
            </a:prstGeom>
            <a:noFill/>
          </p:spPr>
          <p:txBody>
            <a:bodyPr wrap="square" rtlCol="0">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数据库级</a:t>
              </a:r>
            </a:p>
          </p:txBody>
        </p:sp>
        <p:sp>
          <p:nvSpPr>
            <p:cNvPr id="14" name="箭头: 右 13">
              <a:extLst>
                <a:ext uri="{FF2B5EF4-FFF2-40B4-BE49-F238E27FC236}">
                  <a16:creationId xmlns:a16="http://schemas.microsoft.com/office/drawing/2014/main" id="{840F287E-A510-4595-9D57-D122D4A5C9B5}"/>
                </a:ext>
              </a:extLst>
            </p:cNvPr>
            <p:cNvSpPr/>
            <p:nvPr/>
          </p:nvSpPr>
          <p:spPr>
            <a:xfrm>
              <a:off x="7588898" y="2604018"/>
              <a:ext cx="1447800" cy="559838"/>
            </a:xfrm>
            <a:prstGeom prst="rightArrow">
              <a:avLst>
                <a:gd name="adj1" fmla="val 3775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C00000"/>
                  </a:solidFill>
                  <a:highlight>
                    <a:srgbClr val="FFFF00"/>
                  </a:highlight>
                  <a:latin typeface="微软雅黑" panose="020B0503020204020204" pitchFamily="34" charset="-122"/>
                  <a:ea typeface="微软雅黑" panose="020B0503020204020204" pitchFamily="34" charset="-122"/>
                </a:rPr>
                <a:t>授权机制</a:t>
              </a:r>
            </a:p>
          </p:txBody>
        </p:sp>
        <p:sp>
          <p:nvSpPr>
            <p:cNvPr id="15" name="文本框 14">
              <a:extLst>
                <a:ext uri="{FF2B5EF4-FFF2-40B4-BE49-F238E27FC236}">
                  <a16:creationId xmlns:a16="http://schemas.microsoft.com/office/drawing/2014/main" id="{E67DB3FF-CF4B-40D3-97DD-CA2E953BE89B}"/>
                </a:ext>
              </a:extLst>
            </p:cNvPr>
            <p:cNvSpPr txBox="1"/>
            <p:nvPr/>
          </p:nvSpPr>
          <p:spPr>
            <a:xfrm>
              <a:off x="10592497" y="2293543"/>
              <a:ext cx="1015067" cy="1128011"/>
            </a:xfrm>
            <a:prstGeom prst="rect">
              <a:avLst/>
            </a:prstGeom>
            <a:noFill/>
          </p:spPr>
          <p:txBody>
            <a:bodyPr wrap="square" rtlCol="0">
              <a:spAutoFit/>
            </a:bodyPr>
            <a:lstStyle/>
            <a:p>
              <a:pPr marL="177800" indent="-177800">
                <a:buFont typeface="Arial" panose="020B0604020202020204" pitchFamily="34" charset="0"/>
                <a:buChar char="•"/>
              </a:pPr>
              <a:r>
                <a:rPr lang="zh-CN" altLang="en-US" sz="2000" dirty="0">
                  <a:solidFill>
                    <a:srgbClr val="000099"/>
                  </a:solidFill>
                  <a:latin typeface="微软雅黑" panose="020B0503020204020204" pitchFamily="34" charset="-122"/>
                  <a:ea typeface="微软雅黑" panose="020B0503020204020204" pitchFamily="34" charset="-122"/>
                </a:rPr>
                <a:t>用户管理</a:t>
              </a:r>
              <a:endParaRPr lang="en-US" altLang="zh-CN" sz="2000" dirty="0">
                <a:solidFill>
                  <a:srgbClr val="000099"/>
                </a:solidFill>
                <a:latin typeface="微软雅黑" panose="020B0503020204020204" pitchFamily="34" charset="-122"/>
                <a:ea typeface="微软雅黑" panose="020B0503020204020204" pitchFamily="34" charset="-122"/>
              </a:endParaRPr>
            </a:p>
            <a:p>
              <a:pPr marL="177800" indent="-177800">
                <a:buFont typeface="Arial" panose="020B0604020202020204" pitchFamily="34" charset="0"/>
                <a:buChar char="•"/>
              </a:pPr>
              <a:r>
                <a:rPr lang="zh-CN" altLang="en-US" sz="2000" dirty="0">
                  <a:solidFill>
                    <a:srgbClr val="000099"/>
                  </a:solidFill>
                  <a:latin typeface="微软雅黑" panose="020B0503020204020204" pitchFamily="34" charset="-122"/>
                  <a:ea typeface="微软雅黑" panose="020B0503020204020204" pitchFamily="34" charset="-122"/>
                </a:rPr>
                <a:t>系统启动</a:t>
              </a:r>
              <a:endParaRPr lang="en-US" altLang="zh-CN" sz="2000" dirty="0">
                <a:solidFill>
                  <a:srgbClr val="000099"/>
                </a:solidFill>
                <a:latin typeface="微软雅黑" panose="020B0503020204020204" pitchFamily="34" charset="-122"/>
                <a:ea typeface="微软雅黑" panose="020B0503020204020204" pitchFamily="34" charset="-122"/>
              </a:endParaRPr>
            </a:p>
            <a:p>
              <a:pPr marL="177800" indent="-177800">
                <a:buFont typeface="Arial" panose="020B0604020202020204" pitchFamily="34" charset="0"/>
                <a:buChar char="•"/>
              </a:pPr>
              <a:r>
                <a:rPr lang="zh-CN" altLang="en-US" sz="2000" dirty="0">
                  <a:solidFill>
                    <a:srgbClr val="000099"/>
                  </a:solidFill>
                  <a:latin typeface="微软雅黑" panose="020B0503020204020204" pitchFamily="34" charset="-122"/>
                  <a:ea typeface="微软雅黑" panose="020B0503020204020204" pitchFamily="34" charset="-122"/>
                </a:rPr>
                <a:t>系统关闭</a:t>
              </a:r>
              <a:endParaRPr lang="en-US" altLang="zh-CN" sz="2000" dirty="0">
                <a:solidFill>
                  <a:srgbClr val="000099"/>
                </a:solidFill>
                <a:latin typeface="微软雅黑" panose="020B0503020204020204" pitchFamily="34" charset="-122"/>
                <a:ea typeface="微软雅黑" panose="020B0503020204020204" pitchFamily="34" charset="-122"/>
              </a:endParaRPr>
            </a:p>
            <a:p>
              <a:pPr marL="177800" indent="-177800">
                <a:buFont typeface="Arial" panose="020B0604020202020204" pitchFamily="34" charset="0"/>
                <a:buChar char="•"/>
              </a:pPr>
              <a:r>
                <a:rPr lang="zh-CN" altLang="en-US" sz="2000" dirty="0">
                  <a:solidFill>
                    <a:srgbClr val="000099"/>
                  </a:solidFill>
                  <a:latin typeface="微软雅黑" panose="020B0503020204020204" pitchFamily="34" charset="-122"/>
                  <a:ea typeface="微软雅黑" panose="020B0503020204020204" pitchFamily="34" charset="-122"/>
                </a:rPr>
                <a:t>数据库</a:t>
              </a:r>
              <a:endParaRPr lang="en-US" altLang="zh-CN" sz="2000" dirty="0">
                <a:solidFill>
                  <a:srgbClr val="000099"/>
                </a:solidFill>
                <a:latin typeface="微软雅黑" panose="020B0503020204020204" pitchFamily="34" charset="-122"/>
                <a:ea typeface="微软雅黑" panose="020B0503020204020204" pitchFamily="34" charset="-122"/>
              </a:endParaRPr>
            </a:p>
            <a:p>
              <a:pPr marL="177800" indent="-177800">
                <a:buFont typeface="Arial" panose="020B0604020202020204" pitchFamily="34" charset="0"/>
                <a:buChar char="•"/>
              </a:pPr>
              <a:r>
                <a:rPr lang="zh-CN" altLang="en-US" sz="2000">
                  <a:solidFill>
                    <a:srgbClr val="000099"/>
                  </a:solidFill>
                  <a:latin typeface="微软雅黑" panose="020B0503020204020204" pitchFamily="34" charset="-122"/>
                  <a:ea typeface="微软雅黑" panose="020B0503020204020204" pitchFamily="34" charset="-122"/>
                </a:rPr>
                <a:t>模式</a:t>
              </a:r>
              <a:endParaRPr lang="zh-CN" altLang="en-US" sz="2000" dirty="0">
                <a:solidFill>
                  <a:srgbClr val="000099"/>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1FA9A5C6-3854-4BC6-881D-F35B102F49EF}"/>
                </a:ext>
              </a:extLst>
            </p:cNvPr>
            <p:cNvSpPr txBox="1"/>
            <p:nvPr/>
          </p:nvSpPr>
          <p:spPr>
            <a:xfrm>
              <a:off x="10717802" y="3740599"/>
              <a:ext cx="677785" cy="702347"/>
            </a:xfrm>
            <a:prstGeom prst="rect">
              <a:avLst/>
            </a:prstGeom>
            <a:noFill/>
          </p:spPr>
          <p:txBody>
            <a:bodyPr wrap="square" rtlCol="0">
              <a:spAutoFit/>
            </a:bodyPr>
            <a:lstStyle/>
            <a:p>
              <a:pPr marL="177800" indent="-177800">
                <a:buFont typeface="Arial" panose="020B0604020202020204" pitchFamily="34" charset="0"/>
                <a:buChar char="•"/>
              </a:pPr>
              <a:r>
                <a:rPr lang="en-US" altLang="zh-CN" sz="2000" dirty="0">
                  <a:solidFill>
                    <a:srgbClr val="000099"/>
                  </a:solidFill>
                </a:rPr>
                <a:t>DDL</a:t>
              </a:r>
            </a:p>
            <a:p>
              <a:pPr marL="177800" indent="-177800">
                <a:buFont typeface="Arial" panose="020B0604020202020204" pitchFamily="34" charset="0"/>
                <a:buChar char="•"/>
              </a:pPr>
              <a:r>
                <a:rPr lang="en-US" altLang="zh-CN" sz="2000" dirty="0">
                  <a:solidFill>
                    <a:srgbClr val="000099"/>
                  </a:solidFill>
                </a:rPr>
                <a:t>DML</a:t>
              </a:r>
            </a:p>
            <a:p>
              <a:pPr marL="177800" indent="-177800">
                <a:buFont typeface="Arial" panose="020B0604020202020204" pitchFamily="34" charset="0"/>
                <a:buChar char="•"/>
              </a:pPr>
              <a:r>
                <a:rPr lang="en-US" altLang="zh-CN" sz="2000" dirty="0">
                  <a:solidFill>
                    <a:srgbClr val="000099"/>
                  </a:solidFill>
                </a:rPr>
                <a:t>DCL</a:t>
              </a:r>
            </a:p>
          </p:txBody>
        </p:sp>
        <p:sp>
          <p:nvSpPr>
            <p:cNvPr id="17" name="文本框 16">
              <a:extLst>
                <a:ext uri="{FF2B5EF4-FFF2-40B4-BE49-F238E27FC236}">
                  <a16:creationId xmlns:a16="http://schemas.microsoft.com/office/drawing/2014/main" id="{26B5EA34-6D50-46D4-8AF3-7C0C28558699}"/>
                </a:ext>
              </a:extLst>
            </p:cNvPr>
            <p:cNvSpPr txBox="1"/>
            <p:nvPr/>
          </p:nvSpPr>
          <p:spPr>
            <a:xfrm>
              <a:off x="6705600" y="3278646"/>
              <a:ext cx="1447800" cy="830046"/>
            </a:xfrm>
            <a:prstGeom prst="rect">
              <a:avLst/>
            </a:prstGeom>
            <a:noFill/>
          </p:spPr>
          <p:txBody>
            <a:bodyPr wrap="square" rtlCol="0">
              <a:spAutoFit/>
            </a:bodyPr>
            <a:lstStyle/>
            <a:p>
              <a:pPr marL="177800" indent="-177800">
                <a:buFont typeface="Arial" panose="020B0604020202020204" pitchFamily="34" charset="0"/>
                <a:buChar char="•"/>
              </a:pPr>
              <a:r>
                <a:rPr lang="en-US" altLang="zh-CN" sz="2400" b="1" dirty="0">
                  <a:solidFill>
                    <a:srgbClr val="0000FF"/>
                  </a:solidFill>
                </a:rPr>
                <a:t>DBA</a:t>
              </a:r>
            </a:p>
            <a:p>
              <a:pPr marL="177800" indent="-177800">
                <a:buFont typeface="Arial" panose="020B0604020202020204" pitchFamily="34" charset="0"/>
                <a:buChar char="•"/>
              </a:pPr>
              <a:r>
                <a:rPr lang="en-US" altLang="zh-CN" sz="2400" b="1" dirty="0">
                  <a:solidFill>
                    <a:srgbClr val="0000FF"/>
                  </a:solidFill>
                </a:rPr>
                <a:t>USER</a:t>
              </a:r>
            </a:p>
            <a:p>
              <a:pPr marL="177800" indent="-177800">
                <a:buFont typeface="Arial" panose="020B0604020202020204" pitchFamily="34" charset="0"/>
                <a:buChar char="•"/>
              </a:pPr>
              <a:r>
                <a:rPr lang="en-US" altLang="zh-CN" sz="2400" b="1" dirty="0">
                  <a:solidFill>
                    <a:srgbClr val="0000FF"/>
                  </a:solidFill>
                </a:rPr>
                <a:t>ALL(PUBLIC)</a:t>
              </a:r>
            </a:p>
          </p:txBody>
        </p:sp>
        <p:sp>
          <p:nvSpPr>
            <p:cNvPr id="18" name="文本框 17">
              <a:extLst>
                <a:ext uri="{FF2B5EF4-FFF2-40B4-BE49-F238E27FC236}">
                  <a16:creationId xmlns:a16="http://schemas.microsoft.com/office/drawing/2014/main" id="{F329476A-A2D0-4BC6-A987-91C773D71BA9}"/>
                </a:ext>
              </a:extLst>
            </p:cNvPr>
            <p:cNvSpPr txBox="1"/>
            <p:nvPr/>
          </p:nvSpPr>
          <p:spPr>
            <a:xfrm>
              <a:off x="7664355" y="2190314"/>
              <a:ext cx="992041" cy="489514"/>
            </a:xfrm>
            <a:prstGeom prst="rect">
              <a:avLst/>
            </a:prstGeom>
            <a:noFill/>
          </p:spPr>
          <p:txBody>
            <a:bodyPr wrap="square" rtlCol="0">
              <a:spAutoFit/>
            </a:bodyPr>
            <a:lstStyle/>
            <a:p>
              <a:pPr marL="177800" indent="-177800">
                <a:buFont typeface="Arial" panose="020B0604020202020204" pitchFamily="34" charset="0"/>
                <a:buChar char="•"/>
              </a:pPr>
              <a:r>
                <a:rPr lang="zh-CN" altLang="en-US" sz="2000" dirty="0">
                  <a:solidFill>
                    <a:srgbClr val="0000C8"/>
                  </a:solidFill>
                  <a:latin typeface="微软雅黑" panose="020B0503020204020204" pitchFamily="34" charset="-122"/>
                  <a:ea typeface="微软雅黑" panose="020B0503020204020204" pitchFamily="34" charset="-122"/>
                </a:rPr>
                <a:t>操作对象</a:t>
              </a:r>
            </a:p>
            <a:p>
              <a:pPr marL="177800" indent="-177800">
                <a:buFont typeface="Arial" panose="020B0604020202020204" pitchFamily="34" charset="0"/>
                <a:buChar char="•"/>
              </a:pPr>
              <a:r>
                <a:rPr lang="zh-CN" altLang="en-US" sz="2000" dirty="0">
                  <a:solidFill>
                    <a:srgbClr val="0000C8"/>
                  </a:solidFill>
                  <a:latin typeface="微软雅黑" panose="020B0503020204020204" pitchFamily="34" charset="-122"/>
                  <a:ea typeface="微软雅黑" panose="020B0503020204020204" pitchFamily="34" charset="-122"/>
                </a:rPr>
                <a:t>操作类型</a:t>
              </a:r>
            </a:p>
          </p:txBody>
        </p:sp>
      </p:grpSp>
      <p:sp>
        <p:nvSpPr>
          <p:cNvPr id="7" name="矩形 6">
            <a:extLst>
              <a:ext uri="{FF2B5EF4-FFF2-40B4-BE49-F238E27FC236}">
                <a16:creationId xmlns:a16="http://schemas.microsoft.com/office/drawing/2014/main" id="{71EA5A22-7E14-4B74-A596-6B77D857DD7F}"/>
              </a:ext>
            </a:extLst>
          </p:cNvPr>
          <p:cNvSpPr/>
          <p:nvPr/>
        </p:nvSpPr>
        <p:spPr>
          <a:xfrm>
            <a:off x="914400" y="5045442"/>
            <a:ext cx="10020300" cy="853567"/>
          </a:xfrm>
          <a:prstGeom prst="rect">
            <a:avLst/>
          </a:prstGeom>
        </p:spPr>
        <p:txBody>
          <a:bodyPr wrap="square">
            <a:spAutoFit/>
          </a:bodyPr>
          <a:lstStyle/>
          <a:p>
            <a:pPr marL="176213" indent="-176213" algn="just">
              <a:lnSpc>
                <a:spcPct val="130000"/>
              </a:lnSpc>
              <a:buFont typeface="Arial" panose="020B0604020202020204" pitchFamily="34" charset="0"/>
              <a:buChar char="•"/>
            </a:pPr>
            <a:r>
              <a:rPr lang="zh-CN" altLang="en-US" sz="2000">
                <a:solidFill>
                  <a:srgbClr val="0000CC"/>
                </a:solidFill>
                <a:latin typeface="微软雅黑" panose="020B0503020204020204" pitchFamily="34" charset="-122"/>
                <a:ea typeface="微软雅黑" panose="020B0503020204020204" pitchFamily="34" charset="-122"/>
              </a:rPr>
              <a:t>被授权的用户如果</a:t>
            </a:r>
            <a:r>
              <a:rPr lang="zh-CN" altLang="en-US" sz="2000">
                <a:solidFill>
                  <a:srgbClr val="FF0000"/>
                </a:solidFill>
                <a:latin typeface="微软雅黑" panose="020B0503020204020204" pitchFamily="34" charset="-122"/>
                <a:ea typeface="微软雅黑" panose="020B0503020204020204" pitchFamily="34" charset="-122"/>
              </a:rPr>
              <a:t>具有“继续授权”的许可</a:t>
            </a:r>
            <a:r>
              <a:rPr lang="zh-CN" altLang="en-US" sz="2000">
                <a:solidFill>
                  <a:srgbClr val="0000CC"/>
                </a:solidFill>
                <a:latin typeface="微软雅黑" panose="020B0503020204020204" pitchFamily="34" charset="-122"/>
                <a:ea typeface="微软雅黑" panose="020B0503020204020204" pitchFamily="34" charset="-122"/>
              </a:rPr>
              <a:t>，可以把获得的权限</a:t>
            </a:r>
            <a:r>
              <a:rPr lang="zh-CN" altLang="en-US" sz="2000">
                <a:solidFill>
                  <a:srgbClr val="FF0000"/>
                </a:solidFill>
                <a:latin typeface="微软雅黑" panose="020B0503020204020204" pitchFamily="34" charset="-122"/>
                <a:ea typeface="微软雅黑" panose="020B0503020204020204" pitchFamily="34" charset="-122"/>
              </a:rPr>
              <a:t>再授予其他用户。</a:t>
            </a:r>
            <a:endParaRPr lang="en-US" altLang="zh-CN" sz="2000">
              <a:solidFill>
                <a:srgbClr val="FF0000"/>
              </a:solidFill>
              <a:latin typeface="微软雅黑" panose="020B0503020204020204" pitchFamily="34" charset="-122"/>
              <a:ea typeface="微软雅黑" panose="020B0503020204020204" pitchFamily="34" charset="-122"/>
            </a:endParaRPr>
          </a:p>
          <a:p>
            <a:pPr marL="176213" indent="-176213" algn="just">
              <a:lnSpc>
                <a:spcPct val="130000"/>
              </a:lnSpc>
              <a:buFont typeface="Arial" panose="020B0604020202020204" pitchFamily="34" charset="0"/>
              <a:buChar char="•"/>
            </a:pPr>
            <a:r>
              <a:rPr lang="zh-CN" altLang="en-US" sz="2000">
                <a:solidFill>
                  <a:srgbClr val="0000CC"/>
                </a:solidFill>
                <a:latin typeface="微软雅黑" panose="020B0503020204020204" pitchFamily="34" charset="-122"/>
                <a:ea typeface="微软雅黑" panose="020B0503020204020204" pitchFamily="34" charset="-122"/>
              </a:rPr>
              <a:t>所有授予出去的权限在必要时又都</a:t>
            </a:r>
            <a:r>
              <a:rPr lang="zh-CN" altLang="en-US" sz="2000">
                <a:solidFill>
                  <a:srgbClr val="FF0000"/>
                </a:solidFill>
                <a:latin typeface="微软雅黑" panose="020B0503020204020204" pitchFamily="34" charset="-122"/>
                <a:ea typeface="微软雅黑" panose="020B0503020204020204" pitchFamily="34" charset="-122"/>
              </a:rPr>
              <a:t>可用</a:t>
            </a:r>
            <a:r>
              <a:rPr lang="en-US" altLang="zh-CN" sz="2000">
                <a:solidFill>
                  <a:srgbClr val="FF0000"/>
                </a:solidFill>
                <a:latin typeface="微软雅黑" panose="020B0503020204020204" pitchFamily="34" charset="-122"/>
                <a:ea typeface="微软雅黑" panose="020B0503020204020204" pitchFamily="34" charset="-122"/>
              </a:rPr>
              <a:t>REVOKE</a:t>
            </a:r>
            <a:r>
              <a:rPr lang="zh-CN" altLang="en-US" sz="2000">
                <a:solidFill>
                  <a:srgbClr val="FF0000"/>
                </a:solidFill>
                <a:latin typeface="微软雅黑" panose="020B0503020204020204" pitchFamily="34" charset="-122"/>
                <a:ea typeface="微软雅黑" panose="020B0503020204020204" pitchFamily="34" charset="-122"/>
              </a:rPr>
              <a:t>语句收回。</a:t>
            </a:r>
          </a:p>
        </p:txBody>
      </p:sp>
      <p:sp>
        <p:nvSpPr>
          <p:cNvPr id="3" name="文本框 2">
            <a:extLst>
              <a:ext uri="{FF2B5EF4-FFF2-40B4-BE49-F238E27FC236}">
                <a16:creationId xmlns:a16="http://schemas.microsoft.com/office/drawing/2014/main" id="{596DEC09-399A-489E-826B-307E60747109}"/>
              </a:ext>
            </a:extLst>
          </p:cNvPr>
          <p:cNvSpPr txBox="1"/>
          <p:nvPr/>
        </p:nvSpPr>
        <p:spPr>
          <a:xfrm>
            <a:off x="8023194" y="1555945"/>
            <a:ext cx="3146554" cy="2615716"/>
          </a:xfrm>
          <a:prstGeom prst="rect">
            <a:avLst/>
          </a:prstGeom>
          <a:solidFill>
            <a:schemeClr val="bg2">
              <a:lumMod val="90000"/>
            </a:schemeClr>
          </a:solidFill>
        </p:spPr>
        <p:txBody>
          <a:bodyPr wrap="square" rtlCol="0">
            <a:spAutoFit/>
          </a:bodyPr>
          <a:lstStyle/>
          <a:p>
            <a:pPr marL="176213" indent="-176213">
              <a:lnSpc>
                <a:spcPct val="120000"/>
              </a:lnSpc>
              <a:buFont typeface="Arial" panose="020B0604020202020204" pitchFamily="34" charset="0"/>
              <a:buChar char="•"/>
            </a:pPr>
            <a:r>
              <a:rPr lang="zh-CN" altLang="en-US" sz="1600">
                <a:solidFill>
                  <a:srgbClr val="0000FF"/>
                </a:solidFill>
                <a:latin typeface="微软雅黑" panose="020B0503020204020204" pitchFamily="34" charset="-122"/>
                <a:ea typeface="微软雅黑" panose="020B0503020204020204" pitchFamily="34" charset="-122"/>
              </a:rPr>
              <a:t>授权可以发生在系统级的，如，用户的创建和删除等管理。语法因各系统不同而有所区别</a:t>
            </a:r>
            <a:endParaRPr lang="en-US" altLang="zh-CN" sz="1600">
              <a:solidFill>
                <a:srgbClr val="0000FF"/>
              </a:solidFill>
              <a:latin typeface="微软雅黑" panose="020B0503020204020204" pitchFamily="34" charset="-122"/>
              <a:ea typeface="微软雅黑" panose="020B0503020204020204" pitchFamily="34" charset="-122"/>
            </a:endParaRPr>
          </a:p>
          <a:p>
            <a:pPr marL="176213" indent="-176213">
              <a:lnSpc>
                <a:spcPct val="120000"/>
              </a:lnSpc>
              <a:buFont typeface="Arial" panose="020B0604020202020204" pitchFamily="34" charset="0"/>
              <a:buChar char="•"/>
            </a:pPr>
            <a:endParaRPr lang="en-US" altLang="zh-CN" sz="1000">
              <a:solidFill>
                <a:srgbClr val="0000FF"/>
              </a:solidFill>
              <a:latin typeface="微软雅黑" panose="020B0503020204020204" pitchFamily="34" charset="-122"/>
              <a:ea typeface="微软雅黑" panose="020B0503020204020204" pitchFamily="34" charset="-122"/>
            </a:endParaRPr>
          </a:p>
          <a:p>
            <a:pPr marL="176213" indent="-176213">
              <a:lnSpc>
                <a:spcPct val="120000"/>
              </a:lnSpc>
              <a:buFont typeface="Arial" panose="020B0604020202020204" pitchFamily="34" charset="0"/>
              <a:buChar char="•"/>
            </a:pPr>
            <a:r>
              <a:rPr lang="zh-CN" altLang="en-US" sz="1600">
                <a:solidFill>
                  <a:srgbClr val="0000FF"/>
                </a:solidFill>
                <a:latin typeface="微软雅黑" panose="020B0503020204020204" pitchFamily="34" charset="-122"/>
                <a:ea typeface="微软雅黑" panose="020B0503020204020204" pitchFamily="34" charset="-122"/>
              </a:rPr>
              <a:t>授权也可以发生在数据库级上，这是使用最多的场景，主要表现为对数据库对象的操作权限，如建库权限，对表和视图的增删改查等操作</a:t>
            </a:r>
            <a:endParaRPr lang="en-US" altLang="zh-CN" sz="160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4909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D3253-97B4-4CB1-AA24-7929F29C376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FD0E083-836C-4459-8798-A69694261966}"/>
              </a:ext>
            </a:extLst>
          </p:cNvPr>
          <p:cNvSpPr>
            <a:spLocks noGrp="1"/>
          </p:cNvSpPr>
          <p:nvPr>
            <p:ph idx="1"/>
          </p:nvPr>
        </p:nvSpPr>
        <p:spPr/>
        <p:txBody>
          <a:bodyPr/>
          <a:lstStyle/>
          <a:p>
            <a:r>
              <a:rPr lang="zh-CN" altLang="en-US" sz="2800">
                <a:solidFill>
                  <a:srgbClr val="FF0000"/>
                </a:solidFill>
              </a:rPr>
              <a:t>权限与可执行的操作对照表 </a:t>
            </a:r>
          </a:p>
          <a:p>
            <a:endParaRPr lang="zh-CN" altLang="en-US"/>
          </a:p>
        </p:txBody>
      </p:sp>
      <p:sp>
        <p:nvSpPr>
          <p:cNvPr id="4" name="灯片编号占位符 3">
            <a:extLst>
              <a:ext uri="{FF2B5EF4-FFF2-40B4-BE49-F238E27FC236}">
                <a16:creationId xmlns:a16="http://schemas.microsoft.com/office/drawing/2014/main" id="{9C9458C7-3665-44CD-B2EA-34C2882CAD0F}"/>
              </a:ext>
            </a:extLst>
          </p:cNvPr>
          <p:cNvSpPr>
            <a:spLocks noGrp="1"/>
          </p:cNvSpPr>
          <p:nvPr>
            <p:ph type="sldNum" sz="quarter" idx="12"/>
          </p:nvPr>
        </p:nvSpPr>
        <p:spPr/>
        <p:txBody>
          <a:bodyPr/>
          <a:lstStyle/>
          <a:p>
            <a:fld id="{E63F6D5D-9733-4D44-9C56-AEFEDD5A4BA7}" type="slidenum">
              <a:rPr lang="en-US" smtClean="0"/>
              <a:pPr/>
              <a:t>36</a:t>
            </a:fld>
            <a:endParaRPr lang="en-US" dirty="0"/>
          </a:p>
        </p:txBody>
      </p:sp>
      <p:graphicFrame>
        <p:nvGraphicFramePr>
          <p:cNvPr id="5" name="Group 4">
            <a:extLst>
              <a:ext uri="{FF2B5EF4-FFF2-40B4-BE49-F238E27FC236}">
                <a16:creationId xmlns:a16="http://schemas.microsoft.com/office/drawing/2014/main" id="{F551BB2D-E6A0-41A4-9F7B-6D7B338D8576}"/>
              </a:ext>
            </a:extLst>
          </p:cNvPr>
          <p:cNvGraphicFramePr>
            <a:graphicFrameLocks/>
          </p:cNvGraphicFramePr>
          <p:nvPr>
            <p:extLst>
              <p:ext uri="{D42A27DB-BD31-4B8C-83A1-F6EECF244321}">
                <p14:modId xmlns:p14="http://schemas.microsoft.com/office/powerpoint/2010/main" val="3486872998"/>
              </p:ext>
            </p:extLst>
          </p:nvPr>
        </p:nvGraphicFramePr>
        <p:xfrm>
          <a:off x="914400" y="1905000"/>
          <a:ext cx="9829800" cy="2318440"/>
        </p:xfrm>
        <a:graphic>
          <a:graphicData uri="http://schemas.openxmlformats.org/drawingml/2006/table">
            <a:tbl>
              <a:tblPr/>
              <a:tblGrid>
                <a:gridCol w="1625400">
                  <a:extLst>
                    <a:ext uri="{9D8B030D-6E8A-4147-A177-3AD203B41FA5}">
                      <a16:colId xmlns:a16="http://schemas.microsoft.com/office/drawing/2014/main" val="20000"/>
                    </a:ext>
                  </a:extLst>
                </a:gridCol>
                <a:gridCol w="1924248">
                  <a:extLst>
                    <a:ext uri="{9D8B030D-6E8A-4147-A177-3AD203B41FA5}">
                      <a16:colId xmlns:a16="http://schemas.microsoft.com/office/drawing/2014/main" val="20001"/>
                    </a:ext>
                  </a:extLst>
                </a:gridCol>
                <a:gridCol w="1365252">
                  <a:extLst>
                    <a:ext uri="{9D8B030D-6E8A-4147-A177-3AD203B41FA5}">
                      <a16:colId xmlns:a16="http://schemas.microsoft.com/office/drawing/2014/main" val="20002"/>
                    </a:ext>
                  </a:extLst>
                </a:gridCol>
                <a:gridCol w="1191491">
                  <a:extLst>
                    <a:ext uri="{9D8B030D-6E8A-4147-A177-3AD203B41FA5}">
                      <a16:colId xmlns:a16="http://schemas.microsoft.com/office/drawing/2014/main" val="20003"/>
                    </a:ext>
                  </a:extLst>
                </a:gridCol>
                <a:gridCol w="3723409">
                  <a:extLst>
                    <a:ext uri="{9D8B030D-6E8A-4147-A177-3AD203B41FA5}">
                      <a16:colId xmlns:a16="http://schemas.microsoft.com/office/drawing/2014/main" val="20004"/>
                    </a:ext>
                  </a:extLst>
                </a:gridCol>
              </a:tblGrid>
              <a:tr h="338336">
                <a:tc rowSpan="2">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拥有的权限</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可否执行的操作</a:t>
                      </a:r>
                    </a:p>
                  </a:txBody>
                  <a:tcPr marL="121929" marR="12192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985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CREATE USER</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CREATE SCHEMA</a:t>
                      </a:r>
                      <a:endPar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CREATE TABLE</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登录数据库 </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r>
                        <a:rPr kumimoji="0" 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执行数据查询和操纵</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336">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DBA</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a:ln>
                            <a:noFill/>
                          </a:ln>
                          <a:solidFill>
                            <a:srgbClr val="0000CC"/>
                          </a:solidFill>
                          <a:effectLst/>
                          <a:latin typeface="微软雅黑" panose="020B0503020204020204" pitchFamily="34" charset="-122"/>
                          <a:ea typeface="微软雅黑" panose="020B0503020204020204" pitchFamily="34" charset="-122"/>
                        </a:rPr>
                        <a:t>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a:ln>
                            <a:noFill/>
                          </a:ln>
                          <a:solidFill>
                            <a:srgbClr val="0000CC"/>
                          </a:solidFill>
                          <a:effectLst/>
                          <a:latin typeface="微软雅黑" panose="020B0503020204020204" pitchFamily="34" charset="-122"/>
                          <a:ea typeface="微软雅黑" panose="020B0503020204020204" pitchFamily="34" charset="-122"/>
                        </a:rPr>
                        <a:t>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336">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RESOURCE</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不可以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不可以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8648">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CONNECT</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不可以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不可以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不可以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可以，但必须拥有相应权限</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86259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F07DB-0FCE-427F-8F52-355A2DBB2CB6}"/>
              </a:ext>
            </a:extLst>
          </p:cNvPr>
          <p:cNvSpPr>
            <a:spLocks noGrp="1"/>
          </p:cNvSpPr>
          <p:nvPr>
            <p:ph type="title"/>
          </p:nvPr>
        </p:nvSpPr>
        <p:spPr/>
        <p:txBody>
          <a:bodyPr/>
          <a:lstStyle/>
          <a:p>
            <a:r>
              <a:rPr lang="zh-CN" altLang="en-US"/>
              <a:t>数据库角色</a:t>
            </a:r>
          </a:p>
        </p:txBody>
      </p:sp>
      <p:sp>
        <p:nvSpPr>
          <p:cNvPr id="3" name="内容占位符 2">
            <a:extLst>
              <a:ext uri="{FF2B5EF4-FFF2-40B4-BE49-F238E27FC236}">
                <a16:creationId xmlns:a16="http://schemas.microsoft.com/office/drawing/2014/main" id="{C9FC0307-F576-458C-A449-4E39E919A714}"/>
              </a:ext>
            </a:extLst>
          </p:cNvPr>
          <p:cNvSpPr>
            <a:spLocks noGrp="1"/>
          </p:cNvSpPr>
          <p:nvPr>
            <p:ph idx="1"/>
          </p:nvPr>
        </p:nvSpPr>
        <p:spPr/>
        <p:txBody>
          <a:bodyPr>
            <a:normAutofit/>
          </a:bodyPr>
          <a:lstStyle/>
          <a:p>
            <a:r>
              <a:rPr lang="zh-CN" altLang="en-US">
                <a:solidFill>
                  <a:srgbClr val="FF0000"/>
                </a:solidFill>
              </a:rPr>
              <a:t>数据库角色</a:t>
            </a:r>
            <a:r>
              <a:rPr lang="en-US" altLang="zh-CN">
                <a:solidFill>
                  <a:srgbClr val="FF0000"/>
                </a:solidFill>
              </a:rPr>
              <a:t>(Role)</a:t>
            </a:r>
            <a:r>
              <a:rPr lang="zh-CN" altLang="en-US"/>
              <a:t>是被命名的一组与数据库操作相关的权限。</a:t>
            </a:r>
          </a:p>
          <a:p>
            <a:pPr lvl="1"/>
            <a:r>
              <a:rPr lang="zh-CN" altLang="en-US">
                <a:solidFill>
                  <a:srgbClr val="FF0000"/>
                </a:solidFill>
              </a:rPr>
              <a:t>角色是权限的集合 </a:t>
            </a:r>
          </a:p>
          <a:p>
            <a:pPr lvl="1"/>
            <a:r>
              <a:rPr lang="zh-CN" altLang="en-US"/>
              <a:t>可以为一组具有相同权限的用户创建一个角色</a:t>
            </a:r>
          </a:p>
          <a:p>
            <a:pPr lvl="1"/>
            <a:r>
              <a:rPr lang="zh-CN" altLang="en-US"/>
              <a:t>简化授权过程</a:t>
            </a:r>
            <a:endParaRPr lang="en-US" altLang="zh-CN"/>
          </a:p>
          <a:p>
            <a:pPr lvl="1"/>
            <a:endParaRPr lang="zh-CN" altLang="en-US" sz="800"/>
          </a:p>
          <a:p>
            <a:r>
              <a:rPr lang="zh-CN" altLang="en-US">
                <a:solidFill>
                  <a:srgbClr val="FF0000"/>
                </a:solidFill>
              </a:rPr>
              <a:t>角色创建命令：</a:t>
            </a:r>
            <a:endParaRPr lang="en-US" altLang="zh-CN">
              <a:solidFill>
                <a:srgbClr val="FF0000"/>
              </a:solidFill>
            </a:endParaRPr>
          </a:p>
          <a:p>
            <a:pPr marL="0" indent="0" algn="ctr">
              <a:buNone/>
            </a:pPr>
            <a:r>
              <a:rPr lang="en-US" altLang="zh-CN" sz="2400">
                <a:solidFill>
                  <a:srgbClr val="0000FF"/>
                </a:solidFill>
              </a:rPr>
              <a:t>CREATE  ROLE &lt;</a:t>
            </a:r>
            <a:r>
              <a:rPr lang="zh-CN" altLang="en-US" sz="2400">
                <a:solidFill>
                  <a:srgbClr val="0000FF"/>
                </a:solidFill>
              </a:rPr>
              <a:t>角色名</a:t>
            </a:r>
            <a:r>
              <a:rPr lang="en-US" altLang="zh-CN" sz="2400">
                <a:solidFill>
                  <a:srgbClr val="0000FF"/>
                </a:solidFill>
              </a:rPr>
              <a:t>&gt;;</a:t>
            </a:r>
            <a:endParaRPr lang="zh-CN" altLang="en-US" sz="2400">
              <a:solidFill>
                <a:srgbClr val="0000FF"/>
              </a:solidFill>
            </a:endParaRPr>
          </a:p>
          <a:p>
            <a:r>
              <a:rPr lang="zh-CN" altLang="en-US">
                <a:solidFill>
                  <a:srgbClr val="FF0000"/>
                </a:solidFill>
              </a:rPr>
              <a:t>给角色授权：</a:t>
            </a:r>
            <a:endParaRPr lang="en-US" altLang="zh-CN">
              <a:solidFill>
                <a:srgbClr val="FF0000"/>
              </a:solidFill>
            </a:endParaRPr>
          </a:p>
          <a:p>
            <a:endParaRPr lang="en-US" altLang="zh-CN" sz="1000">
              <a:solidFill>
                <a:srgbClr val="FF0000"/>
              </a:solidFill>
            </a:endParaRPr>
          </a:p>
          <a:p>
            <a:pPr marL="0" indent="0" algn="ctr">
              <a:buNone/>
            </a:pPr>
            <a:r>
              <a:rPr lang="en-US" altLang="zh-CN" sz="2400">
                <a:solidFill>
                  <a:srgbClr val="FF0000"/>
                </a:solidFill>
              </a:rPr>
              <a:t>GRANT</a:t>
            </a:r>
            <a:r>
              <a:rPr lang="en-US" altLang="zh-CN" sz="2400">
                <a:solidFill>
                  <a:srgbClr val="0000FF"/>
                </a:solidFill>
              </a:rPr>
              <a:t> &lt;</a:t>
            </a:r>
            <a:r>
              <a:rPr lang="zh-CN" altLang="en-US" sz="2400">
                <a:solidFill>
                  <a:srgbClr val="0000FF"/>
                </a:solidFill>
              </a:rPr>
              <a:t>权限</a:t>
            </a:r>
            <a:r>
              <a:rPr lang="en-US" altLang="zh-CN" sz="2400">
                <a:solidFill>
                  <a:srgbClr val="0000FF"/>
                </a:solidFill>
              </a:rPr>
              <a:t>&gt;[,&lt;</a:t>
            </a:r>
            <a:r>
              <a:rPr lang="zh-CN" altLang="en-US" sz="2400">
                <a:solidFill>
                  <a:srgbClr val="0000FF"/>
                </a:solidFill>
              </a:rPr>
              <a:t>权限</a:t>
            </a:r>
            <a:r>
              <a:rPr lang="en-US" altLang="zh-CN" sz="2400">
                <a:solidFill>
                  <a:srgbClr val="0000FF"/>
                </a:solidFill>
              </a:rPr>
              <a:t>&gt;]… </a:t>
            </a:r>
            <a:r>
              <a:rPr lang="en-US" altLang="zh-CN" sz="2400">
                <a:solidFill>
                  <a:srgbClr val="FF0000"/>
                </a:solidFill>
              </a:rPr>
              <a:t>ON </a:t>
            </a:r>
            <a:r>
              <a:rPr lang="en-US" altLang="zh-CN" sz="2400">
                <a:solidFill>
                  <a:srgbClr val="0000FF"/>
                </a:solidFill>
              </a:rPr>
              <a:t>&lt;</a:t>
            </a:r>
            <a:r>
              <a:rPr lang="zh-CN" altLang="en-US" sz="2400">
                <a:solidFill>
                  <a:srgbClr val="0000FF"/>
                </a:solidFill>
              </a:rPr>
              <a:t>对象类型</a:t>
            </a:r>
            <a:r>
              <a:rPr lang="en-US" altLang="zh-CN" sz="2400">
                <a:solidFill>
                  <a:srgbClr val="0000FF"/>
                </a:solidFill>
              </a:rPr>
              <a:t>&gt;</a:t>
            </a:r>
            <a:r>
              <a:rPr lang="zh-CN" altLang="en-US" sz="2400">
                <a:solidFill>
                  <a:srgbClr val="0000FF"/>
                </a:solidFill>
              </a:rPr>
              <a:t>对象名  </a:t>
            </a:r>
            <a:r>
              <a:rPr lang="en-US" altLang="zh-CN" sz="2400">
                <a:solidFill>
                  <a:srgbClr val="FF0000"/>
                </a:solidFill>
              </a:rPr>
              <a:t>TO </a:t>
            </a:r>
            <a:r>
              <a:rPr lang="en-US" altLang="zh-CN" sz="2400">
                <a:solidFill>
                  <a:srgbClr val="0000FF"/>
                </a:solidFill>
              </a:rPr>
              <a:t>&lt;</a:t>
            </a:r>
            <a:r>
              <a:rPr lang="zh-CN" altLang="en-US" sz="2400">
                <a:solidFill>
                  <a:srgbClr val="0000FF"/>
                </a:solidFill>
              </a:rPr>
              <a:t>角色</a:t>
            </a:r>
            <a:r>
              <a:rPr lang="en-US" altLang="zh-CN" sz="2400">
                <a:solidFill>
                  <a:srgbClr val="0000FF"/>
                </a:solidFill>
              </a:rPr>
              <a:t>&gt;[,&lt;</a:t>
            </a:r>
            <a:r>
              <a:rPr lang="zh-CN" altLang="en-US" sz="2400">
                <a:solidFill>
                  <a:srgbClr val="0000FF"/>
                </a:solidFill>
              </a:rPr>
              <a:t>角色</a:t>
            </a:r>
            <a:r>
              <a:rPr lang="en-US" altLang="zh-CN" sz="2400">
                <a:solidFill>
                  <a:srgbClr val="0000FF"/>
                </a:solidFill>
              </a:rPr>
              <a:t>&gt;]…</a:t>
            </a:r>
            <a:r>
              <a:rPr lang="zh-CN" altLang="en-US" sz="2400">
                <a:solidFill>
                  <a:srgbClr val="0000FF"/>
                </a:solidFill>
              </a:rPr>
              <a:t>；</a:t>
            </a:r>
            <a:endParaRPr lang="zh-CN" altLang="en-US"/>
          </a:p>
        </p:txBody>
      </p:sp>
      <p:sp>
        <p:nvSpPr>
          <p:cNvPr id="4" name="灯片编号占位符 3">
            <a:extLst>
              <a:ext uri="{FF2B5EF4-FFF2-40B4-BE49-F238E27FC236}">
                <a16:creationId xmlns:a16="http://schemas.microsoft.com/office/drawing/2014/main" id="{883238EF-FB65-4482-AD21-7A6A354A3D70}"/>
              </a:ext>
            </a:extLst>
          </p:cNvPr>
          <p:cNvSpPr>
            <a:spLocks noGrp="1"/>
          </p:cNvSpPr>
          <p:nvPr>
            <p:ph type="sldNum" sz="quarter" idx="12"/>
          </p:nvPr>
        </p:nvSpPr>
        <p:spPr/>
        <p:txBody>
          <a:bodyPr/>
          <a:lstStyle/>
          <a:p>
            <a:fld id="{E63F6D5D-9733-4D44-9C56-AEFEDD5A4BA7}" type="slidenum">
              <a:rPr lang="en-US" smtClean="0"/>
              <a:pPr/>
              <a:t>37</a:t>
            </a:fld>
            <a:endParaRPr lang="en-US" dirty="0"/>
          </a:p>
        </p:txBody>
      </p:sp>
    </p:spTree>
    <p:extLst>
      <p:ext uri="{BB962C8B-B14F-4D97-AF65-F5344CB8AC3E}">
        <p14:creationId xmlns:p14="http://schemas.microsoft.com/office/powerpoint/2010/main" val="587405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106EB2-453B-4CF0-BF62-3F478C8B549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8065A9-BF26-491A-8862-8D35F23660E9}"/>
              </a:ext>
            </a:extLst>
          </p:cNvPr>
          <p:cNvSpPr>
            <a:spLocks noGrp="1"/>
          </p:cNvSpPr>
          <p:nvPr>
            <p:ph idx="1"/>
          </p:nvPr>
        </p:nvSpPr>
        <p:spPr/>
        <p:txBody>
          <a:bodyPr/>
          <a:lstStyle/>
          <a:p>
            <a:r>
              <a:rPr lang="zh-CN" altLang="en-US">
                <a:solidFill>
                  <a:srgbClr val="FF0000"/>
                </a:solidFill>
              </a:rPr>
              <a:t>将一个角色授予其他的角色或用户：</a:t>
            </a:r>
            <a:endParaRPr lang="en-US" altLang="zh-CN">
              <a:solidFill>
                <a:srgbClr val="FF0000"/>
              </a:solidFill>
            </a:endParaRPr>
          </a:p>
          <a:p>
            <a:pPr marL="0" indent="0" algn="ctr">
              <a:buNone/>
            </a:pPr>
            <a:endParaRPr lang="en-US" altLang="zh-CN" sz="800">
              <a:solidFill>
                <a:srgbClr val="FF0000"/>
              </a:solidFill>
            </a:endParaRPr>
          </a:p>
          <a:p>
            <a:pPr marL="0" indent="0">
              <a:buNone/>
            </a:pPr>
            <a:r>
              <a:rPr lang="en-US" altLang="zh-CN" sz="2400">
                <a:solidFill>
                  <a:srgbClr val="FF0000"/>
                </a:solidFill>
              </a:rPr>
              <a:t>                        GRANT</a:t>
            </a:r>
            <a:r>
              <a:rPr lang="en-US" altLang="zh-CN" sz="2400">
                <a:solidFill>
                  <a:srgbClr val="0000FF"/>
                </a:solidFill>
              </a:rPr>
              <a:t> &lt;</a:t>
            </a:r>
            <a:r>
              <a:rPr lang="zh-CN" altLang="en-US" sz="2400">
                <a:solidFill>
                  <a:srgbClr val="0000FF"/>
                </a:solidFill>
              </a:rPr>
              <a:t>角色</a:t>
            </a:r>
            <a:r>
              <a:rPr lang="en-US" altLang="zh-CN" sz="2400">
                <a:solidFill>
                  <a:srgbClr val="0000FF"/>
                </a:solidFill>
              </a:rPr>
              <a:t>1&gt;[,&lt;</a:t>
            </a:r>
            <a:r>
              <a:rPr lang="zh-CN" altLang="en-US" sz="2400">
                <a:solidFill>
                  <a:srgbClr val="0000FF"/>
                </a:solidFill>
              </a:rPr>
              <a:t>角色</a:t>
            </a:r>
            <a:r>
              <a:rPr lang="en-US" altLang="zh-CN" sz="2400">
                <a:solidFill>
                  <a:srgbClr val="0000FF"/>
                </a:solidFill>
              </a:rPr>
              <a:t>2&gt;]… </a:t>
            </a:r>
          </a:p>
          <a:p>
            <a:pPr marL="0" indent="0">
              <a:buNone/>
            </a:pPr>
            <a:r>
              <a:rPr lang="en-US" altLang="zh-CN" sz="2400">
                <a:solidFill>
                  <a:srgbClr val="FF0000"/>
                </a:solidFill>
              </a:rPr>
              <a:t>                        TO</a:t>
            </a:r>
            <a:r>
              <a:rPr lang="en-US" altLang="zh-CN" sz="2400">
                <a:solidFill>
                  <a:srgbClr val="0000FF"/>
                </a:solidFill>
              </a:rPr>
              <a:t>  &lt;</a:t>
            </a:r>
            <a:r>
              <a:rPr lang="zh-CN" altLang="en-US" sz="2400">
                <a:solidFill>
                  <a:srgbClr val="0000FF"/>
                </a:solidFill>
              </a:rPr>
              <a:t>角色</a:t>
            </a:r>
            <a:r>
              <a:rPr lang="en-US" altLang="zh-CN" sz="2400">
                <a:solidFill>
                  <a:srgbClr val="0000FF"/>
                </a:solidFill>
              </a:rPr>
              <a:t>3&gt;[,&lt;</a:t>
            </a:r>
            <a:r>
              <a:rPr lang="zh-CN" altLang="en-US" sz="2400">
                <a:solidFill>
                  <a:srgbClr val="0000FF"/>
                </a:solidFill>
              </a:rPr>
              <a:t>用户</a:t>
            </a:r>
            <a:r>
              <a:rPr lang="en-US" altLang="zh-CN" sz="2400">
                <a:solidFill>
                  <a:srgbClr val="0000FF"/>
                </a:solidFill>
              </a:rPr>
              <a:t>1&gt;]… </a:t>
            </a:r>
          </a:p>
          <a:p>
            <a:pPr marL="0" indent="0">
              <a:buNone/>
            </a:pPr>
            <a:r>
              <a:rPr lang="en-US" altLang="zh-CN" sz="2400">
                <a:solidFill>
                  <a:srgbClr val="FF0000"/>
                </a:solidFill>
              </a:rPr>
              <a:t>                        [WITH ADMIN OPTION]</a:t>
            </a:r>
            <a:r>
              <a:rPr lang="zh-CN" altLang="en-US" sz="2400">
                <a:solidFill>
                  <a:srgbClr val="FF0000"/>
                </a:solidFill>
              </a:rPr>
              <a:t>；</a:t>
            </a:r>
            <a:endParaRPr lang="en-US" altLang="zh-CN" sz="2400">
              <a:solidFill>
                <a:srgbClr val="FF0000"/>
              </a:solidFill>
            </a:endParaRPr>
          </a:p>
          <a:p>
            <a:pPr marL="0" indent="0">
              <a:buNone/>
            </a:pPr>
            <a:endParaRPr lang="en-US" altLang="zh-CN" sz="800">
              <a:solidFill>
                <a:srgbClr val="FF0000"/>
              </a:solidFill>
            </a:endParaRPr>
          </a:p>
          <a:p>
            <a:pPr lvl="1"/>
            <a:r>
              <a:rPr lang="zh-CN" altLang="en-US" sz="2200"/>
              <a:t>角色权限的授权语句：把角色授予某用户，或授予另一个角色</a:t>
            </a:r>
          </a:p>
          <a:p>
            <a:pPr lvl="1"/>
            <a:r>
              <a:rPr lang="zh-CN" altLang="en-US" sz="2200"/>
              <a:t>授予者是角色的创建者或拥有在这个角色上的</a:t>
            </a:r>
            <a:r>
              <a:rPr lang="en-US" altLang="zh-CN" sz="2200"/>
              <a:t>ADMIN OPTION</a:t>
            </a:r>
            <a:endParaRPr lang="zh-CN" altLang="en-US" sz="2200"/>
          </a:p>
          <a:p>
            <a:pPr lvl="1"/>
            <a:r>
              <a:rPr lang="zh-CN" altLang="en-US" sz="2200"/>
              <a:t>指定了</a:t>
            </a:r>
            <a:r>
              <a:rPr lang="en-US" altLang="zh-CN" sz="2200"/>
              <a:t>WITH ADMIN OPTION</a:t>
            </a:r>
            <a:r>
              <a:rPr lang="zh-CN" altLang="en-US" sz="2200"/>
              <a:t>则获得某种权限的角色或用户还可以把这种权限授予其他角色</a:t>
            </a:r>
          </a:p>
          <a:p>
            <a:pPr lvl="1"/>
            <a:r>
              <a:rPr lang="zh-CN" altLang="en-US" sz="2200"/>
              <a:t>一个角色的权限：直接授予这个角色的全部权限加上其他角色授予这个角色的全部权限</a:t>
            </a:r>
          </a:p>
        </p:txBody>
      </p:sp>
      <p:sp>
        <p:nvSpPr>
          <p:cNvPr id="4" name="灯片编号占位符 3">
            <a:extLst>
              <a:ext uri="{FF2B5EF4-FFF2-40B4-BE49-F238E27FC236}">
                <a16:creationId xmlns:a16="http://schemas.microsoft.com/office/drawing/2014/main" id="{EEDE1B11-7AC7-4C7A-8A2D-685F545B08B2}"/>
              </a:ext>
            </a:extLst>
          </p:cNvPr>
          <p:cNvSpPr>
            <a:spLocks noGrp="1"/>
          </p:cNvSpPr>
          <p:nvPr>
            <p:ph type="sldNum" sz="quarter" idx="12"/>
          </p:nvPr>
        </p:nvSpPr>
        <p:spPr/>
        <p:txBody>
          <a:bodyPr/>
          <a:lstStyle/>
          <a:p>
            <a:fld id="{E63F6D5D-9733-4D44-9C56-AEFEDD5A4BA7}" type="slidenum">
              <a:rPr lang="en-US" smtClean="0"/>
              <a:pPr/>
              <a:t>38</a:t>
            </a:fld>
            <a:endParaRPr lang="en-US" dirty="0"/>
          </a:p>
        </p:txBody>
      </p:sp>
    </p:spTree>
    <p:extLst>
      <p:ext uri="{BB962C8B-B14F-4D97-AF65-F5344CB8AC3E}">
        <p14:creationId xmlns:p14="http://schemas.microsoft.com/office/powerpoint/2010/main" val="4128965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06954A1-FAF3-4784-B909-8C3897B977DA}"/>
              </a:ext>
            </a:extLst>
          </p:cNvPr>
          <p:cNvSpPr>
            <a:spLocks noGrp="1"/>
          </p:cNvSpPr>
          <p:nvPr>
            <p:ph type="sldNum" sz="quarter" idx="12"/>
          </p:nvPr>
        </p:nvSpPr>
        <p:spPr/>
        <p:txBody>
          <a:bodyPr/>
          <a:lstStyle/>
          <a:p>
            <a:fld id="{E63F6D5D-9733-4D44-9C56-AEFEDD5A4BA7}" type="slidenum">
              <a:rPr lang="en-US" smtClean="0"/>
              <a:pPr/>
              <a:t>3</a:t>
            </a:fld>
            <a:endParaRPr lang="en-US" dirty="0"/>
          </a:p>
        </p:txBody>
      </p:sp>
      <p:pic>
        <p:nvPicPr>
          <p:cNvPr id="5" name="内容占位符 8">
            <a:extLst>
              <a:ext uri="{FF2B5EF4-FFF2-40B4-BE49-F238E27FC236}">
                <a16:creationId xmlns:a16="http://schemas.microsoft.com/office/drawing/2014/main" id="{F2E6772D-1ED5-41C0-8A2E-7F578E426C90}"/>
              </a:ext>
            </a:extLst>
          </p:cNvPr>
          <p:cNvPicPr>
            <a:picLocks noGrp="1" noChangeAspect="1"/>
          </p:cNvPicPr>
          <p:nvPr>
            <p:ph sz="half" idx="1"/>
          </p:nvPr>
        </p:nvPicPr>
        <p:blipFill>
          <a:blip r:embed="rId2"/>
          <a:stretch>
            <a:fillRect/>
          </a:stretch>
        </p:blipFill>
        <p:spPr>
          <a:xfrm>
            <a:off x="609600" y="2249500"/>
            <a:ext cx="5384800" cy="3116878"/>
          </a:xfrm>
          <a:prstGeom prst="rect">
            <a:avLst/>
          </a:prstGeom>
        </p:spPr>
      </p:pic>
      <p:pic>
        <p:nvPicPr>
          <p:cNvPr id="6" name="内容占位符 9">
            <a:extLst>
              <a:ext uri="{FF2B5EF4-FFF2-40B4-BE49-F238E27FC236}">
                <a16:creationId xmlns:a16="http://schemas.microsoft.com/office/drawing/2014/main" id="{AE32198A-1663-49F7-B641-D8A25BE3293E}"/>
              </a:ext>
            </a:extLst>
          </p:cNvPr>
          <p:cNvPicPr>
            <a:picLocks noChangeAspect="1"/>
          </p:cNvPicPr>
          <p:nvPr/>
        </p:nvPicPr>
        <p:blipFill>
          <a:blip r:embed="rId3"/>
          <a:stretch>
            <a:fillRect/>
          </a:stretch>
        </p:blipFill>
        <p:spPr>
          <a:xfrm>
            <a:off x="6542403" y="2372207"/>
            <a:ext cx="4651651" cy="2871465"/>
          </a:xfrm>
          <a:prstGeom prst="rect">
            <a:avLst/>
          </a:prstGeom>
        </p:spPr>
      </p:pic>
      <p:sp>
        <p:nvSpPr>
          <p:cNvPr id="9" name="文本框 8">
            <a:extLst>
              <a:ext uri="{FF2B5EF4-FFF2-40B4-BE49-F238E27FC236}">
                <a16:creationId xmlns:a16="http://schemas.microsoft.com/office/drawing/2014/main" id="{FEA48C93-0D63-41F9-9C2F-8DE9857AEF8A}"/>
              </a:ext>
            </a:extLst>
          </p:cNvPr>
          <p:cNvSpPr txBox="1"/>
          <p:nvPr/>
        </p:nvSpPr>
        <p:spPr>
          <a:xfrm>
            <a:off x="2880451" y="1049171"/>
            <a:ext cx="6568349" cy="830997"/>
          </a:xfrm>
          <a:prstGeom prst="rect">
            <a:avLst/>
          </a:prstGeom>
          <a:noFill/>
        </p:spPr>
        <p:txBody>
          <a:bodyPr wrap="square" rtlCol="0">
            <a:spAutoFit/>
          </a:bodyPr>
          <a:lstStyle/>
          <a:p>
            <a:r>
              <a:rPr lang="zh-CN" altLang="en-US" sz="4800" dirty="0">
                <a:solidFill>
                  <a:srgbClr val="FF0000"/>
                </a:solidFill>
                <a:latin typeface="微软雅黑" panose="020B0503020204020204" pitchFamily="34" charset="-122"/>
                <a:ea typeface="微软雅黑" panose="020B0503020204020204" pitchFamily="34" charset="-122"/>
              </a:rPr>
              <a:t>安全问题无处无</a:t>
            </a:r>
            <a:r>
              <a:rPr lang="zh-CN" altLang="en-US" sz="4800">
                <a:solidFill>
                  <a:srgbClr val="FF0000"/>
                </a:solidFill>
                <a:latin typeface="微软雅黑" panose="020B0503020204020204" pitchFamily="34" charset="-122"/>
                <a:ea typeface="微软雅黑" panose="020B0503020204020204" pitchFamily="34" charset="-122"/>
              </a:rPr>
              <a:t>时不在！</a:t>
            </a:r>
            <a:endParaRPr lang="zh-CN" altLang="en-US" sz="4800" dirty="0">
              <a:solidFill>
                <a:srgbClr val="FF0000"/>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7DE4791C-F751-4C38-807D-CFA5C70F9393}"/>
              </a:ext>
            </a:extLst>
          </p:cNvPr>
          <p:cNvSpPr/>
          <p:nvPr/>
        </p:nvSpPr>
        <p:spPr>
          <a:xfrm>
            <a:off x="2057400" y="5366378"/>
            <a:ext cx="1297150" cy="369332"/>
          </a:xfrm>
          <a:prstGeom prst="rect">
            <a:avLst/>
          </a:prstGeom>
        </p:spPr>
        <p:txBody>
          <a:bodyPr wrap="none">
            <a:spAutoFit/>
          </a:bodyPr>
          <a:lstStyle/>
          <a:p>
            <a:r>
              <a:rPr lang="en-US" altLang="zh-CN" b="1" dirty="0">
                <a:solidFill>
                  <a:srgbClr val="262626"/>
                </a:solidFill>
                <a:latin typeface="微软雅黑" panose="020B0503020204020204" pitchFamily="34" charset="-122"/>
                <a:ea typeface="微软雅黑" panose="020B0503020204020204" pitchFamily="34" charset="-122"/>
              </a:rPr>
              <a:t>Blackmail</a:t>
            </a:r>
          </a:p>
        </p:txBody>
      </p:sp>
      <p:sp>
        <p:nvSpPr>
          <p:cNvPr id="11" name="矩形 10">
            <a:extLst>
              <a:ext uri="{FF2B5EF4-FFF2-40B4-BE49-F238E27FC236}">
                <a16:creationId xmlns:a16="http://schemas.microsoft.com/office/drawing/2014/main" id="{1CAF680A-EB4F-4EDB-AA4D-BD0046F446EC}"/>
              </a:ext>
            </a:extLst>
          </p:cNvPr>
          <p:cNvSpPr/>
          <p:nvPr/>
        </p:nvSpPr>
        <p:spPr>
          <a:xfrm>
            <a:off x="7407988" y="5346075"/>
            <a:ext cx="3285323" cy="369332"/>
          </a:xfrm>
          <a:prstGeom prst="rect">
            <a:avLst/>
          </a:prstGeom>
        </p:spPr>
        <p:txBody>
          <a:bodyPr wrap="none">
            <a:spAutoFit/>
          </a:bodyPr>
          <a:lstStyle/>
          <a:p>
            <a:r>
              <a:rPr lang="en-US" altLang="zh-CN" b="1" dirty="0">
                <a:solidFill>
                  <a:srgbClr val="262626"/>
                </a:solidFill>
                <a:latin typeface="微软雅黑" panose="020B0503020204020204" pitchFamily="34" charset="-122"/>
                <a:ea typeface="微软雅黑" panose="020B0503020204020204" pitchFamily="34" charset="-122"/>
              </a:rPr>
              <a:t>Cyberattack real-time map</a:t>
            </a:r>
          </a:p>
        </p:txBody>
      </p:sp>
    </p:spTree>
    <p:extLst>
      <p:ext uri="{BB962C8B-B14F-4D97-AF65-F5344CB8AC3E}">
        <p14:creationId xmlns:p14="http://schemas.microsoft.com/office/powerpoint/2010/main" val="205414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9FC0307-F576-458C-A449-4E39E919A714}"/>
              </a:ext>
            </a:extLst>
          </p:cNvPr>
          <p:cNvSpPr>
            <a:spLocks noGrp="1"/>
          </p:cNvSpPr>
          <p:nvPr>
            <p:ph idx="1"/>
          </p:nvPr>
        </p:nvSpPr>
        <p:spPr/>
        <p:txBody>
          <a:bodyPr>
            <a:normAutofit/>
          </a:bodyPr>
          <a:lstStyle/>
          <a:p>
            <a:r>
              <a:rPr lang="zh-CN" altLang="en-US">
                <a:solidFill>
                  <a:srgbClr val="FF0000"/>
                </a:solidFill>
              </a:rPr>
              <a:t>角色权限的回收：</a:t>
            </a:r>
            <a:endParaRPr lang="en-US" altLang="zh-CN">
              <a:solidFill>
                <a:srgbClr val="FF0000"/>
              </a:solidFill>
            </a:endParaRPr>
          </a:p>
          <a:p>
            <a:endParaRPr lang="en-US" altLang="zh-CN" sz="1000">
              <a:solidFill>
                <a:srgbClr val="FF0000"/>
              </a:solidFill>
            </a:endParaRPr>
          </a:p>
          <a:p>
            <a:pPr marL="0" indent="0" algn="ctr">
              <a:buNone/>
            </a:pPr>
            <a:r>
              <a:rPr lang="en-US" altLang="zh-CN" sz="2200">
                <a:solidFill>
                  <a:srgbClr val="FF0000"/>
                </a:solidFill>
              </a:rPr>
              <a:t>REVOKE</a:t>
            </a:r>
            <a:r>
              <a:rPr lang="en-US" altLang="zh-CN" sz="2200">
                <a:solidFill>
                  <a:srgbClr val="0000FF"/>
                </a:solidFill>
              </a:rPr>
              <a:t> &lt;</a:t>
            </a:r>
            <a:r>
              <a:rPr lang="zh-CN" altLang="en-US" sz="2200">
                <a:solidFill>
                  <a:srgbClr val="0000FF"/>
                </a:solidFill>
              </a:rPr>
              <a:t>权限</a:t>
            </a:r>
            <a:r>
              <a:rPr lang="en-US" altLang="zh-CN" sz="2200">
                <a:solidFill>
                  <a:srgbClr val="0000FF"/>
                </a:solidFill>
              </a:rPr>
              <a:t>&gt;[,&lt;</a:t>
            </a:r>
            <a:r>
              <a:rPr lang="zh-CN" altLang="en-US" sz="2200">
                <a:solidFill>
                  <a:srgbClr val="0000FF"/>
                </a:solidFill>
              </a:rPr>
              <a:t>权限</a:t>
            </a:r>
            <a:r>
              <a:rPr lang="en-US" altLang="zh-CN" sz="2200">
                <a:solidFill>
                  <a:srgbClr val="0000FF"/>
                </a:solidFill>
              </a:rPr>
              <a:t>&gt;]… </a:t>
            </a:r>
            <a:r>
              <a:rPr lang="en-US" altLang="zh-CN" sz="2200">
                <a:solidFill>
                  <a:srgbClr val="FF0000"/>
                </a:solidFill>
              </a:rPr>
              <a:t>ON </a:t>
            </a:r>
            <a:r>
              <a:rPr lang="en-US" altLang="zh-CN" sz="2200">
                <a:solidFill>
                  <a:srgbClr val="0000FF"/>
                </a:solidFill>
              </a:rPr>
              <a:t>&lt;</a:t>
            </a:r>
            <a:r>
              <a:rPr lang="zh-CN" altLang="en-US" sz="2200">
                <a:solidFill>
                  <a:srgbClr val="0000FF"/>
                </a:solidFill>
              </a:rPr>
              <a:t>对象类型</a:t>
            </a:r>
            <a:r>
              <a:rPr lang="en-US" altLang="zh-CN" sz="2200">
                <a:solidFill>
                  <a:srgbClr val="0000FF"/>
                </a:solidFill>
              </a:rPr>
              <a:t>&gt;</a:t>
            </a:r>
            <a:r>
              <a:rPr lang="zh-CN" altLang="en-US" sz="2200">
                <a:solidFill>
                  <a:srgbClr val="0000FF"/>
                </a:solidFill>
              </a:rPr>
              <a:t>对象名  </a:t>
            </a:r>
            <a:r>
              <a:rPr lang="en-US" altLang="zh-CN" sz="2200">
                <a:solidFill>
                  <a:srgbClr val="FF0000"/>
                </a:solidFill>
              </a:rPr>
              <a:t>FROM </a:t>
            </a:r>
            <a:r>
              <a:rPr lang="en-US" altLang="zh-CN" sz="2200">
                <a:solidFill>
                  <a:srgbClr val="0000FF"/>
                </a:solidFill>
              </a:rPr>
              <a:t>&lt;</a:t>
            </a:r>
            <a:r>
              <a:rPr lang="zh-CN" altLang="en-US" sz="2200">
                <a:solidFill>
                  <a:srgbClr val="0000FF"/>
                </a:solidFill>
              </a:rPr>
              <a:t>角色</a:t>
            </a:r>
            <a:r>
              <a:rPr lang="en-US" altLang="zh-CN" sz="2200">
                <a:solidFill>
                  <a:srgbClr val="0000FF"/>
                </a:solidFill>
              </a:rPr>
              <a:t>&gt;[,&lt;</a:t>
            </a:r>
            <a:r>
              <a:rPr lang="zh-CN" altLang="en-US" sz="2200">
                <a:solidFill>
                  <a:srgbClr val="0000FF"/>
                </a:solidFill>
              </a:rPr>
              <a:t>角色</a:t>
            </a:r>
            <a:r>
              <a:rPr lang="en-US" altLang="zh-CN" sz="2200">
                <a:solidFill>
                  <a:srgbClr val="0000FF"/>
                </a:solidFill>
              </a:rPr>
              <a:t>&gt;]…</a:t>
            </a:r>
            <a:r>
              <a:rPr lang="zh-CN" altLang="en-US" sz="2200">
                <a:solidFill>
                  <a:srgbClr val="0000FF"/>
                </a:solidFill>
              </a:rPr>
              <a:t>；</a:t>
            </a:r>
            <a:endParaRPr lang="en-US" altLang="zh-CN" sz="2200">
              <a:solidFill>
                <a:srgbClr val="0000FF"/>
              </a:solidFill>
            </a:endParaRPr>
          </a:p>
          <a:p>
            <a:pPr marL="0" indent="0">
              <a:buNone/>
            </a:pPr>
            <a:endParaRPr lang="en-US" altLang="zh-CN" sz="1000">
              <a:solidFill>
                <a:srgbClr val="0000FF"/>
              </a:solidFill>
            </a:endParaRPr>
          </a:p>
          <a:p>
            <a:pPr lvl="1"/>
            <a:r>
              <a:rPr lang="zh-CN" altLang="en-US"/>
              <a:t>用户可以回收角色的权限，从而修改角色拥有的权限</a:t>
            </a:r>
            <a:endParaRPr lang="en-US" altLang="zh-CN"/>
          </a:p>
          <a:p>
            <a:pPr lvl="1"/>
            <a:r>
              <a:rPr lang="en-US" altLang="zh-CN"/>
              <a:t>REVOKE</a:t>
            </a:r>
            <a:r>
              <a:rPr lang="zh-CN" altLang="en-US"/>
              <a:t>执行者是</a:t>
            </a:r>
          </a:p>
          <a:p>
            <a:pPr lvl="2"/>
            <a:r>
              <a:rPr lang="zh-CN" altLang="en-US"/>
              <a:t>角色的创建者</a:t>
            </a:r>
          </a:p>
          <a:p>
            <a:pPr lvl="2"/>
            <a:r>
              <a:rPr lang="zh-CN" altLang="en-US"/>
              <a:t>拥有在这个</a:t>
            </a:r>
            <a:r>
              <a:rPr lang="en-US" altLang="zh-CN"/>
              <a:t>(</a:t>
            </a:r>
            <a:r>
              <a:rPr lang="zh-CN" altLang="en-US"/>
              <a:t>些</a:t>
            </a:r>
            <a:r>
              <a:rPr lang="en-US" altLang="zh-CN"/>
              <a:t>)</a:t>
            </a:r>
            <a:r>
              <a:rPr lang="zh-CN" altLang="en-US"/>
              <a:t>角色上的</a:t>
            </a:r>
            <a:r>
              <a:rPr lang="en-US" altLang="zh-CN"/>
              <a:t>ADMIN OPTION</a:t>
            </a:r>
          </a:p>
          <a:p>
            <a:pPr lvl="2"/>
            <a:endParaRPr lang="en-US" altLang="zh-CN" sz="800"/>
          </a:p>
          <a:p>
            <a:r>
              <a:rPr lang="zh-CN" altLang="en-US">
                <a:solidFill>
                  <a:srgbClr val="FF0000"/>
                </a:solidFill>
              </a:rPr>
              <a:t>角色的删除：</a:t>
            </a:r>
            <a:endParaRPr lang="en-US" altLang="zh-CN" sz="800">
              <a:solidFill>
                <a:srgbClr val="FF0000"/>
              </a:solidFill>
            </a:endParaRPr>
          </a:p>
          <a:p>
            <a:pPr marL="0" indent="0" algn="ctr">
              <a:buNone/>
            </a:pPr>
            <a:r>
              <a:rPr lang="en-US" altLang="zh-CN" sz="2400">
                <a:solidFill>
                  <a:srgbClr val="0000FF"/>
                </a:solidFill>
              </a:rPr>
              <a:t>DROP ROLE &lt;</a:t>
            </a:r>
            <a:r>
              <a:rPr lang="zh-CN" altLang="en-US" sz="2400">
                <a:solidFill>
                  <a:srgbClr val="0000FF"/>
                </a:solidFill>
              </a:rPr>
              <a:t>角色名</a:t>
            </a:r>
            <a:r>
              <a:rPr lang="en-US" altLang="zh-CN" sz="2400">
                <a:solidFill>
                  <a:srgbClr val="0000FF"/>
                </a:solidFill>
              </a:rPr>
              <a:t>&gt;;</a:t>
            </a:r>
          </a:p>
        </p:txBody>
      </p:sp>
      <p:sp>
        <p:nvSpPr>
          <p:cNvPr id="4" name="灯片编号占位符 3">
            <a:extLst>
              <a:ext uri="{FF2B5EF4-FFF2-40B4-BE49-F238E27FC236}">
                <a16:creationId xmlns:a16="http://schemas.microsoft.com/office/drawing/2014/main" id="{883238EF-FB65-4482-AD21-7A6A354A3D70}"/>
              </a:ext>
            </a:extLst>
          </p:cNvPr>
          <p:cNvSpPr>
            <a:spLocks noGrp="1"/>
          </p:cNvSpPr>
          <p:nvPr>
            <p:ph type="sldNum" sz="quarter" idx="12"/>
          </p:nvPr>
        </p:nvSpPr>
        <p:spPr/>
        <p:txBody>
          <a:bodyPr/>
          <a:lstStyle/>
          <a:p>
            <a:fld id="{E63F6D5D-9733-4D44-9C56-AEFEDD5A4BA7}" type="slidenum">
              <a:rPr lang="en-US" smtClean="0"/>
              <a:pPr/>
              <a:t>39</a:t>
            </a:fld>
            <a:endParaRPr lang="en-US" dirty="0"/>
          </a:p>
        </p:txBody>
      </p:sp>
      <p:sp>
        <p:nvSpPr>
          <p:cNvPr id="6" name="标题 5">
            <a:extLst>
              <a:ext uri="{FF2B5EF4-FFF2-40B4-BE49-F238E27FC236}">
                <a16:creationId xmlns:a16="http://schemas.microsoft.com/office/drawing/2014/main" id="{9607F5BB-1DBB-44B6-8F77-DB14FC1314BA}"/>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143567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EEC9F-7EB9-4A65-A313-AB5B5D5E397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09FCCBA-1D40-41CE-841C-29E3F8BFF04C}"/>
              </a:ext>
            </a:extLst>
          </p:cNvPr>
          <p:cNvSpPr>
            <a:spLocks noGrp="1"/>
          </p:cNvSpPr>
          <p:nvPr>
            <p:ph idx="1"/>
          </p:nvPr>
        </p:nvSpPr>
        <p:spPr/>
        <p:txBody>
          <a:bodyPr>
            <a:normAutofit/>
          </a:bodyPr>
          <a:lstStyle/>
          <a:p>
            <a:pPr marL="0" indent="0">
              <a:buNone/>
            </a:pPr>
            <a:r>
              <a:rPr lang="en-US" altLang="zh-CN" sz="2400">
                <a:solidFill>
                  <a:srgbClr val="C00000"/>
                </a:solidFill>
              </a:rPr>
              <a:t>[</a:t>
            </a:r>
            <a:r>
              <a:rPr lang="zh-CN" altLang="en-US" sz="2400">
                <a:solidFill>
                  <a:srgbClr val="C00000"/>
                </a:solidFill>
              </a:rPr>
              <a:t>例4.</a:t>
            </a:r>
            <a:r>
              <a:rPr lang="en-US" altLang="zh-CN" sz="2400">
                <a:solidFill>
                  <a:srgbClr val="C00000"/>
                </a:solidFill>
              </a:rPr>
              <a:t>11] </a:t>
            </a:r>
            <a:r>
              <a:rPr lang="zh-CN" altLang="en-US" sz="2400"/>
              <a:t>通过角色来实现将一组权限授予一个用户</a:t>
            </a:r>
            <a:endParaRPr lang="en-US" altLang="zh-CN" sz="2400"/>
          </a:p>
          <a:p>
            <a:pPr lvl="1"/>
            <a:endParaRPr lang="en-US" altLang="zh-CN" sz="400"/>
          </a:p>
          <a:p>
            <a:pPr lvl="1"/>
            <a:r>
              <a:rPr lang="zh-CN" altLang="en-US"/>
              <a:t>实现步骤：</a:t>
            </a:r>
            <a:endParaRPr lang="en-US" altLang="zh-CN"/>
          </a:p>
          <a:p>
            <a:pPr lvl="2"/>
            <a:r>
              <a:rPr lang="en-US" altLang="zh-CN">
                <a:solidFill>
                  <a:srgbClr val="FF0000"/>
                </a:solidFill>
              </a:rPr>
              <a:t>CREATE </a:t>
            </a:r>
            <a:r>
              <a:rPr lang="en-US" altLang="zh-CN">
                <a:solidFill>
                  <a:srgbClr val="0000CC"/>
                </a:solidFill>
              </a:rPr>
              <a:t> ROLE  </a:t>
            </a:r>
            <a:r>
              <a:rPr lang="en-US" altLang="zh-CN">
                <a:solidFill>
                  <a:srgbClr val="FF0000"/>
                </a:solidFill>
              </a:rPr>
              <a:t>R1</a:t>
            </a:r>
            <a:r>
              <a:rPr lang="en-US" altLang="zh-CN">
                <a:solidFill>
                  <a:srgbClr val="0000CC"/>
                </a:solidFill>
              </a:rPr>
              <a:t>;</a:t>
            </a:r>
          </a:p>
          <a:p>
            <a:pPr lvl="2"/>
            <a:r>
              <a:rPr lang="en-US" altLang="zh-CN">
                <a:solidFill>
                  <a:srgbClr val="FF0000"/>
                </a:solidFill>
              </a:rPr>
              <a:t>GRANT</a:t>
            </a:r>
            <a:r>
              <a:rPr lang="en-US" altLang="zh-CN">
                <a:solidFill>
                  <a:srgbClr val="0000CC"/>
                </a:solidFill>
              </a:rPr>
              <a:t> SELECT, UPDATE, INSERT ON TABLE Student </a:t>
            </a:r>
            <a:r>
              <a:rPr lang="en-US" altLang="zh-CN">
                <a:solidFill>
                  <a:srgbClr val="FF0000"/>
                </a:solidFill>
              </a:rPr>
              <a:t>TO</a:t>
            </a:r>
            <a:r>
              <a:rPr lang="en-US" altLang="zh-CN">
                <a:solidFill>
                  <a:srgbClr val="0000CC"/>
                </a:solidFill>
              </a:rPr>
              <a:t> R1;</a:t>
            </a:r>
          </a:p>
          <a:p>
            <a:pPr lvl="2"/>
            <a:r>
              <a:rPr lang="en-US" altLang="zh-CN">
                <a:solidFill>
                  <a:srgbClr val="FF0000"/>
                </a:solidFill>
              </a:rPr>
              <a:t>GRANT </a:t>
            </a:r>
            <a:r>
              <a:rPr lang="en-US" altLang="zh-CN">
                <a:solidFill>
                  <a:srgbClr val="0000CC"/>
                </a:solidFill>
              </a:rPr>
              <a:t>  R1  </a:t>
            </a:r>
            <a:r>
              <a:rPr lang="en-US" altLang="zh-CN">
                <a:solidFill>
                  <a:srgbClr val="FF0000"/>
                </a:solidFill>
              </a:rPr>
              <a:t>TO </a:t>
            </a:r>
            <a:r>
              <a:rPr lang="zh-CN" altLang="en-US">
                <a:solidFill>
                  <a:srgbClr val="0000CC"/>
                </a:solidFill>
              </a:rPr>
              <a:t>王平</a:t>
            </a:r>
            <a:r>
              <a:rPr lang="en-US" altLang="zh-CN">
                <a:solidFill>
                  <a:srgbClr val="0000CC"/>
                </a:solidFill>
              </a:rPr>
              <a:t>,</a:t>
            </a:r>
            <a:r>
              <a:rPr lang="zh-CN" altLang="en-US">
                <a:solidFill>
                  <a:srgbClr val="0000CC"/>
                </a:solidFill>
              </a:rPr>
              <a:t>张明</a:t>
            </a:r>
            <a:r>
              <a:rPr lang="en-US" altLang="zh-CN">
                <a:solidFill>
                  <a:srgbClr val="0000CC"/>
                </a:solidFill>
              </a:rPr>
              <a:t>,</a:t>
            </a:r>
            <a:r>
              <a:rPr lang="zh-CN" altLang="en-US">
                <a:solidFill>
                  <a:srgbClr val="0000CC"/>
                </a:solidFill>
              </a:rPr>
              <a:t>赵玲</a:t>
            </a:r>
            <a:r>
              <a:rPr lang="en-US" altLang="zh-CN">
                <a:solidFill>
                  <a:srgbClr val="0000CC"/>
                </a:solidFill>
              </a:rPr>
              <a:t>;</a:t>
            </a:r>
          </a:p>
          <a:p>
            <a:pPr lvl="2"/>
            <a:r>
              <a:rPr lang="en-US" altLang="zh-CN">
                <a:solidFill>
                  <a:srgbClr val="FF0000"/>
                </a:solidFill>
              </a:rPr>
              <a:t>REVOKE</a:t>
            </a:r>
            <a:r>
              <a:rPr lang="en-US" altLang="zh-CN">
                <a:solidFill>
                  <a:srgbClr val="0000CC"/>
                </a:solidFill>
              </a:rPr>
              <a:t>  R1  </a:t>
            </a:r>
            <a:r>
              <a:rPr lang="en-US" altLang="zh-CN">
                <a:solidFill>
                  <a:srgbClr val="FF0000"/>
                </a:solidFill>
              </a:rPr>
              <a:t>FROM </a:t>
            </a:r>
            <a:r>
              <a:rPr lang="zh-CN" altLang="en-US">
                <a:solidFill>
                  <a:srgbClr val="0000CC"/>
                </a:solidFill>
              </a:rPr>
              <a:t>王平</a:t>
            </a:r>
            <a:r>
              <a:rPr lang="en-US" altLang="zh-CN">
                <a:solidFill>
                  <a:srgbClr val="0000CC"/>
                </a:solidFill>
              </a:rPr>
              <a:t>;</a:t>
            </a:r>
          </a:p>
          <a:p>
            <a:pPr lvl="2"/>
            <a:endParaRPr lang="en-US" altLang="zh-CN" sz="800">
              <a:solidFill>
                <a:srgbClr val="0000CC"/>
              </a:solidFill>
            </a:endParaRPr>
          </a:p>
          <a:p>
            <a:pPr marL="0" indent="0">
              <a:buNone/>
            </a:pPr>
            <a:r>
              <a:rPr lang="en-US" altLang="zh-CN" sz="2400">
                <a:solidFill>
                  <a:srgbClr val="C00000"/>
                </a:solidFill>
              </a:rPr>
              <a:t>[</a:t>
            </a:r>
            <a:r>
              <a:rPr lang="zh-CN" altLang="en-US" sz="2400">
                <a:solidFill>
                  <a:srgbClr val="C00000"/>
                </a:solidFill>
              </a:rPr>
              <a:t>例4.</a:t>
            </a:r>
            <a:r>
              <a:rPr lang="en-US" altLang="zh-CN" sz="2400">
                <a:solidFill>
                  <a:srgbClr val="C00000"/>
                </a:solidFill>
              </a:rPr>
              <a:t>12] </a:t>
            </a:r>
            <a:r>
              <a:rPr lang="zh-CN" altLang="en-US" sz="2400"/>
              <a:t>角色权限的修改：</a:t>
            </a:r>
            <a:r>
              <a:rPr lang="zh-CN" altLang="en-US" sz="2400">
                <a:solidFill>
                  <a:srgbClr val="FF0000"/>
                </a:solidFill>
              </a:rPr>
              <a:t>增加权限</a:t>
            </a:r>
            <a:endParaRPr lang="en-US" altLang="zh-CN" sz="2400">
              <a:solidFill>
                <a:srgbClr val="FF0000"/>
              </a:solidFill>
            </a:endParaRPr>
          </a:p>
          <a:p>
            <a:pPr lvl="1"/>
            <a:endParaRPr lang="en-US" altLang="zh-CN" sz="400"/>
          </a:p>
          <a:p>
            <a:pPr marL="531812" lvl="1" indent="0">
              <a:buNone/>
            </a:pPr>
            <a:r>
              <a:rPr lang="en-US" altLang="zh-CN" sz="2000">
                <a:solidFill>
                  <a:srgbClr val="FF0000"/>
                </a:solidFill>
              </a:rPr>
              <a:t>       GRANT</a:t>
            </a:r>
            <a:r>
              <a:rPr lang="en-US" altLang="zh-CN" sz="2000">
                <a:solidFill>
                  <a:srgbClr val="0000FF"/>
                </a:solidFill>
              </a:rPr>
              <a:t> DELETE  ON TABLE STUDENT </a:t>
            </a:r>
            <a:r>
              <a:rPr lang="en-US" altLang="zh-CN" sz="2000">
                <a:solidFill>
                  <a:srgbClr val="FF0000"/>
                </a:solidFill>
              </a:rPr>
              <a:t>TO</a:t>
            </a:r>
            <a:r>
              <a:rPr lang="en-US" altLang="zh-CN" sz="2000">
                <a:solidFill>
                  <a:srgbClr val="0000FF"/>
                </a:solidFill>
              </a:rPr>
              <a:t>  R1;</a:t>
            </a:r>
          </a:p>
          <a:p>
            <a:pPr lvl="1"/>
            <a:endParaRPr lang="en-US" altLang="zh-CN" sz="800">
              <a:solidFill>
                <a:srgbClr val="0000FF"/>
              </a:solidFill>
            </a:endParaRPr>
          </a:p>
          <a:p>
            <a:pPr marL="0" indent="0">
              <a:buNone/>
            </a:pPr>
            <a:r>
              <a:rPr lang="en-US" altLang="zh-CN" sz="2400">
                <a:solidFill>
                  <a:srgbClr val="C00000"/>
                </a:solidFill>
              </a:rPr>
              <a:t>[</a:t>
            </a:r>
            <a:r>
              <a:rPr lang="zh-CN" altLang="en-US" sz="2400">
                <a:solidFill>
                  <a:srgbClr val="C00000"/>
                </a:solidFill>
              </a:rPr>
              <a:t>例4.</a:t>
            </a:r>
            <a:r>
              <a:rPr lang="en-US" altLang="zh-CN" sz="2400">
                <a:solidFill>
                  <a:srgbClr val="C00000"/>
                </a:solidFill>
              </a:rPr>
              <a:t>13] </a:t>
            </a:r>
            <a:r>
              <a:rPr lang="zh-CN" altLang="en-US" sz="2400"/>
              <a:t>角色权限的修改：</a:t>
            </a:r>
            <a:r>
              <a:rPr lang="zh-CN" altLang="en-US" sz="2400">
                <a:solidFill>
                  <a:srgbClr val="FF0000"/>
                </a:solidFill>
              </a:rPr>
              <a:t>收回权限</a:t>
            </a:r>
            <a:endParaRPr lang="en-US" altLang="zh-CN" sz="2400">
              <a:solidFill>
                <a:srgbClr val="FF0000"/>
              </a:solidFill>
            </a:endParaRPr>
          </a:p>
          <a:p>
            <a:pPr lvl="1"/>
            <a:endParaRPr lang="en-US" altLang="zh-CN" sz="400"/>
          </a:p>
          <a:p>
            <a:pPr marL="531812" lvl="1" indent="0">
              <a:buNone/>
            </a:pPr>
            <a:r>
              <a:rPr lang="en-US" altLang="zh-CN" sz="2000">
                <a:solidFill>
                  <a:srgbClr val="FF0000"/>
                </a:solidFill>
              </a:rPr>
              <a:t>       REVOKE</a:t>
            </a:r>
            <a:r>
              <a:rPr lang="en-US" altLang="zh-CN" sz="2000">
                <a:solidFill>
                  <a:srgbClr val="0000FF"/>
                </a:solidFill>
              </a:rPr>
              <a:t> SELECT ON TABLE STUDENT  </a:t>
            </a:r>
            <a:r>
              <a:rPr lang="en-US" altLang="zh-CN" sz="2000">
                <a:solidFill>
                  <a:srgbClr val="FF0000"/>
                </a:solidFill>
              </a:rPr>
              <a:t>FROM</a:t>
            </a:r>
            <a:r>
              <a:rPr lang="en-US" altLang="zh-CN" sz="2000">
                <a:solidFill>
                  <a:srgbClr val="0000FF"/>
                </a:solidFill>
              </a:rPr>
              <a:t> R1;</a:t>
            </a:r>
          </a:p>
        </p:txBody>
      </p:sp>
      <p:sp>
        <p:nvSpPr>
          <p:cNvPr id="4" name="灯片编号占位符 3">
            <a:extLst>
              <a:ext uri="{FF2B5EF4-FFF2-40B4-BE49-F238E27FC236}">
                <a16:creationId xmlns:a16="http://schemas.microsoft.com/office/drawing/2014/main" id="{4919120E-D7CC-4BE0-BFC1-F37933573CBD}"/>
              </a:ext>
            </a:extLst>
          </p:cNvPr>
          <p:cNvSpPr>
            <a:spLocks noGrp="1"/>
          </p:cNvSpPr>
          <p:nvPr>
            <p:ph type="sldNum" sz="quarter" idx="12"/>
          </p:nvPr>
        </p:nvSpPr>
        <p:spPr/>
        <p:txBody>
          <a:bodyPr/>
          <a:lstStyle/>
          <a:p>
            <a:fld id="{E63F6D5D-9733-4D44-9C56-AEFEDD5A4BA7}" type="slidenum">
              <a:rPr lang="en-US" smtClean="0"/>
              <a:pPr/>
              <a:t>40</a:t>
            </a:fld>
            <a:endParaRPr lang="en-US" dirty="0"/>
          </a:p>
        </p:txBody>
      </p:sp>
    </p:spTree>
    <p:extLst>
      <p:ext uri="{BB962C8B-B14F-4D97-AF65-F5344CB8AC3E}">
        <p14:creationId xmlns:p14="http://schemas.microsoft.com/office/powerpoint/2010/main" val="41726589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96858-87F7-422C-B3AE-C509269973F8}"/>
              </a:ext>
            </a:extLst>
          </p:cNvPr>
          <p:cNvSpPr>
            <a:spLocks noGrp="1"/>
          </p:cNvSpPr>
          <p:nvPr>
            <p:ph type="title"/>
          </p:nvPr>
        </p:nvSpPr>
        <p:spPr/>
        <p:txBody>
          <a:bodyPr/>
          <a:lstStyle/>
          <a:p>
            <a:r>
              <a:rPr lang="en-US" altLang="zh-CN"/>
              <a:t>openGauss</a:t>
            </a:r>
            <a:r>
              <a:rPr lang="zh-CN" altLang="en-US"/>
              <a:t>的安全机制</a:t>
            </a:r>
          </a:p>
        </p:txBody>
      </p:sp>
      <p:sp>
        <p:nvSpPr>
          <p:cNvPr id="3" name="内容占位符 2">
            <a:extLst>
              <a:ext uri="{FF2B5EF4-FFF2-40B4-BE49-F238E27FC236}">
                <a16:creationId xmlns:a16="http://schemas.microsoft.com/office/drawing/2014/main" id="{3F56E76B-B2D6-41E1-834C-8C8D6B9DAA4D}"/>
              </a:ext>
            </a:extLst>
          </p:cNvPr>
          <p:cNvSpPr>
            <a:spLocks noGrp="1"/>
          </p:cNvSpPr>
          <p:nvPr>
            <p:ph idx="1"/>
          </p:nvPr>
        </p:nvSpPr>
        <p:spPr/>
        <p:txBody>
          <a:bodyPr/>
          <a:lstStyle/>
          <a:p>
            <a:r>
              <a:rPr lang="zh-CN" altLang="en-US"/>
              <a:t>官网：</a:t>
            </a:r>
            <a:endParaRPr lang="en-US" altLang="zh-CN"/>
          </a:p>
          <a:p>
            <a:pPr marL="357188" lvl="1" indent="0">
              <a:buNone/>
            </a:pPr>
            <a:r>
              <a:rPr lang="en-US" altLang="zh-CN" sz="2000">
                <a:hlinkClick r:id="rId2"/>
              </a:rPr>
              <a:t>https://www.opengauss.org/zh/docs/3.1.0/docs/CharacteristicDescription/%E6%95%B0%E6%8D%AE%E5%BA%93%E5%AE%89%E5%85%A8.html</a:t>
            </a:r>
            <a:endParaRPr lang="en-US" altLang="zh-CN" sz="2000"/>
          </a:p>
          <a:p>
            <a:pPr marL="357188" lvl="1" indent="0">
              <a:buNone/>
            </a:pPr>
            <a:endParaRPr lang="en-US" altLang="zh-CN" sz="2000"/>
          </a:p>
          <a:p>
            <a:pPr marL="357188" lvl="1" indent="0">
              <a:buNone/>
            </a:pPr>
            <a:endParaRPr lang="en-US" altLang="zh-CN" sz="2000"/>
          </a:p>
          <a:p>
            <a:pPr marL="357188" lvl="1" indent="0">
              <a:buNone/>
            </a:pPr>
            <a:endParaRPr lang="en-US" altLang="zh-CN"/>
          </a:p>
          <a:p>
            <a:r>
              <a:rPr lang="zh-CN" altLang="en-US"/>
              <a:t>网络：</a:t>
            </a:r>
            <a:endParaRPr lang="en-US" altLang="zh-CN"/>
          </a:p>
          <a:p>
            <a:pPr marL="357188" lvl="1" indent="0">
              <a:buNone/>
            </a:pPr>
            <a:r>
              <a:rPr lang="zh-CN" altLang="en-US" sz="2000">
                <a:solidFill>
                  <a:srgbClr val="0000C8"/>
                </a:solidFill>
                <a:hlinkClick r:id="rId3"/>
              </a:rPr>
              <a:t>https://baijiahao.baidu.com/s?id=1722802793849324928</a:t>
            </a:r>
            <a:endParaRPr lang="en-US" altLang="zh-CN" sz="2000">
              <a:solidFill>
                <a:srgbClr val="0000C8"/>
              </a:solidFill>
            </a:endParaRPr>
          </a:p>
          <a:p>
            <a:pPr lvl="1"/>
            <a:endParaRPr lang="en-US" altLang="zh-CN"/>
          </a:p>
        </p:txBody>
      </p:sp>
      <p:sp>
        <p:nvSpPr>
          <p:cNvPr id="4" name="灯片编号占位符 3">
            <a:extLst>
              <a:ext uri="{FF2B5EF4-FFF2-40B4-BE49-F238E27FC236}">
                <a16:creationId xmlns:a16="http://schemas.microsoft.com/office/drawing/2014/main" id="{5EE7AA3C-976D-4AC4-A7FE-F03693D4A6E9}"/>
              </a:ext>
            </a:extLst>
          </p:cNvPr>
          <p:cNvSpPr>
            <a:spLocks noGrp="1"/>
          </p:cNvSpPr>
          <p:nvPr>
            <p:ph type="sldNum" sz="quarter" idx="12"/>
          </p:nvPr>
        </p:nvSpPr>
        <p:spPr/>
        <p:txBody>
          <a:bodyPr/>
          <a:lstStyle/>
          <a:p>
            <a:fld id="{E63F6D5D-9733-4D44-9C56-AEFEDD5A4BA7}" type="slidenum">
              <a:rPr lang="en-US" smtClean="0"/>
              <a:pPr/>
              <a:t>41</a:t>
            </a:fld>
            <a:endParaRPr lang="en-US" dirty="0"/>
          </a:p>
        </p:txBody>
      </p:sp>
      <p:pic>
        <p:nvPicPr>
          <p:cNvPr id="5" name="Picture 2" descr="图片.png">
            <a:extLst>
              <a:ext uri="{FF2B5EF4-FFF2-40B4-BE49-F238E27FC236}">
                <a16:creationId xmlns:a16="http://schemas.microsoft.com/office/drawing/2014/main" id="{511432E4-4541-40F1-A70B-545D4DDF2C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9592" y="2514600"/>
            <a:ext cx="3505200" cy="308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655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84555-5F56-4F82-AB5A-6C2DAC2E4ADF}"/>
              </a:ext>
            </a:extLst>
          </p:cNvPr>
          <p:cNvSpPr>
            <a:spLocks noGrp="1"/>
          </p:cNvSpPr>
          <p:nvPr>
            <p:ph type="title"/>
          </p:nvPr>
        </p:nvSpPr>
        <p:spPr/>
        <p:txBody>
          <a:bodyPr/>
          <a:lstStyle/>
          <a:p>
            <a:r>
              <a:rPr lang="en-US" altLang="zh-CN"/>
              <a:t>openGauss</a:t>
            </a:r>
            <a:r>
              <a:rPr lang="zh-CN" altLang="en-US"/>
              <a:t>权限的授予与回收</a:t>
            </a:r>
          </a:p>
        </p:txBody>
      </p:sp>
      <p:sp>
        <p:nvSpPr>
          <p:cNvPr id="3" name="内容占位符 2">
            <a:extLst>
              <a:ext uri="{FF2B5EF4-FFF2-40B4-BE49-F238E27FC236}">
                <a16:creationId xmlns:a16="http://schemas.microsoft.com/office/drawing/2014/main" id="{8306F598-FBCE-4CB0-92B7-3EBFB233C3E2}"/>
              </a:ext>
            </a:extLst>
          </p:cNvPr>
          <p:cNvSpPr>
            <a:spLocks noGrp="1"/>
          </p:cNvSpPr>
          <p:nvPr>
            <p:ph idx="1"/>
          </p:nvPr>
        </p:nvSpPr>
        <p:spPr>
          <a:xfrm>
            <a:off x="304801" y="1066800"/>
            <a:ext cx="11297392" cy="5469226"/>
          </a:xfrm>
        </p:spPr>
        <p:txBody>
          <a:bodyPr/>
          <a:lstStyle/>
          <a:p>
            <a:r>
              <a:rPr lang="en-US" altLang="zh-CN"/>
              <a:t>openGauss</a:t>
            </a:r>
            <a:r>
              <a:rPr lang="zh-CN" altLang="en-US"/>
              <a:t>支持</a:t>
            </a:r>
            <a:r>
              <a:rPr lang="en-US" altLang="zh-CN"/>
              <a:t>Grant</a:t>
            </a:r>
            <a:r>
              <a:rPr lang="zh-CN" altLang="en-US"/>
              <a:t>和</a:t>
            </a:r>
            <a:r>
              <a:rPr lang="en-US" altLang="zh-CN"/>
              <a:t>Revoke</a:t>
            </a:r>
            <a:r>
              <a:rPr lang="zh-CN" altLang="en-US"/>
              <a:t>命令实现权限的授予和回收。</a:t>
            </a:r>
            <a:endParaRPr lang="en-US" altLang="zh-CN"/>
          </a:p>
          <a:p>
            <a:r>
              <a:rPr lang="zh-CN" altLang="en-US"/>
              <a:t>具体用法详见</a:t>
            </a:r>
            <a:r>
              <a:rPr lang="en-US" altLang="zh-CN"/>
              <a:t>《openGauss</a:t>
            </a:r>
            <a:r>
              <a:rPr lang="zh-CN" altLang="en-US"/>
              <a:t>开发者指南</a:t>
            </a:r>
            <a:r>
              <a:rPr lang="en-US" altLang="zh-CN"/>
              <a:t>》16.13</a:t>
            </a:r>
            <a:r>
              <a:rPr lang="zh-CN" altLang="en-US"/>
              <a:t>和</a:t>
            </a:r>
            <a:r>
              <a:rPr lang="en-US" altLang="zh-CN"/>
              <a:t>16.14</a:t>
            </a:r>
            <a:r>
              <a:rPr lang="zh-CN" altLang="en-US"/>
              <a:t>节。</a:t>
            </a:r>
            <a:endParaRPr lang="en-US" altLang="zh-CN"/>
          </a:p>
          <a:p>
            <a:endParaRPr lang="zh-CN" altLang="en-US"/>
          </a:p>
        </p:txBody>
      </p:sp>
      <p:sp>
        <p:nvSpPr>
          <p:cNvPr id="4" name="灯片编号占位符 3">
            <a:extLst>
              <a:ext uri="{FF2B5EF4-FFF2-40B4-BE49-F238E27FC236}">
                <a16:creationId xmlns:a16="http://schemas.microsoft.com/office/drawing/2014/main" id="{B3D10A9F-AD9F-46A7-A89E-9E837342D439}"/>
              </a:ext>
            </a:extLst>
          </p:cNvPr>
          <p:cNvSpPr>
            <a:spLocks noGrp="1"/>
          </p:cNvSpPr>
          <p:nvPr>
            <p:ph type="sldNum" sz="quarter" idx="12"/>
          </p:nvPr>
        </p:nvSpPr>
        <p:spPr/>
        <p:txBody>
          <a:bodyPr/>
          <a:lstStyle/>
          <a:p>
            <a:fld id="{E63F6D5D-9733-4D44-9C56-AEFEDD5A4BA7}" type="slidenum">
              <a:rPr lang="en-US" smtClean="0"/>
              <a:pPr/>
              <a:t>42</a:t>
            </a:fld>
            <a:endParaRPr lang="en-US" dirty="0"/>
          </a:p>
        </p:txBody>
      </p:sp>
      <p:pic>
        <p:nvPicPr>
          <p:cNvPr id="7" name="图片 6">
            <a:extLst>
              <a:ext uri="{FF2B5EF4-FFF2-40B4-BE49-F238E27FC236}">
                <a16:creationId xmlns:a16="http://schemas.microsoft.com/office/drawing/2014/main" id="{433FD9D0-ECF0-4207-980F-49568E3F77B1}"/>
              </a:ext>
            </a:extLst>
          </p:cNvPr>
          <p:cNvPicPr>
            <a:picLocks noChangeAspect="1"/>
          </p:cNvPicPr>
          <p:nvPr/>
        </p:nvPicPr>
        <p:blipFill rotWithShape="1">
          <a:blip r:embed="rId2"/>
          <a:srcRect b="16186"/>
          <a:stretch/>
        </p:blipFill>
        <p:spPr>
          <a:xfrm>
            <a:off x="1219200" y="2362525"/>
            <a:ext cx="8925297" cy="4029688"/>
          </a:xfrm>
          <a:prstGeom prst="rect">
            <a:avLst/>
          </a:prstGeom>
          <a:ln>
            <a:solidFill>
              <a:schemeClr val="accent1"/>
            </a:solidFill>
          </a:ln>
        </p:spPr>
      </p:pic>
      <p:sp>
        <p:nvSpPr>
          <p:cNvPr id="8" name="文本框 7">
            <a:extLst>
              <a:ext uri="{FF2B5EF4-FFF2-40B4-BE49-F238E27FC236}">
                <a16:creationId xmlns:a16="http://schemas.microsoft.com/office/drawing/2014/main" id="{3E41B104-F0B2-4D2E-A4B2-F3D1D3B08345}"/>
              </a:ext>
            </a:extLst>
          </p:cNvPr>
          <p:cNvSpPr txBox="1"/>
          <p:nvPr/>
        </p:nvSpPr>
        <p:spPr>
          <a:xfrm>
            <a:off x="5943600" y="3429000"/>
            <a:ext cx="2590800" cy="523220"/>
          </a:xfrm>
          <a:prstGeom prst="rect">
            <a:avLst/>
          </a:prstGeom>
          <a:noFill/>
        </p:spPr>
        <p:txBody>
          <a:bodyPr wrap="square" rtlCol="0">
            <a:spAutoFit/>
          </a:bodyPr>
          <a:lstStyle/>
          <a:p>
            <a:pPr algn="ctr"/>
            <a:r>
              <a:rPr lang="zh-CN" altLang="en-US" sz="2800">
                <a:solidFill>
                  <a:srgbClr val="FF0000"/>
                </a:solidFill>
                <a:latin typeface="微软雅黑" panose="020B0503020204020204" pitchFamily="34" charset="-122"/>
                <a:ea typeface="微软雅黑" panose="020B0503020204020204" pitchFamily="34" charset="-122"/>
              </a:rPr>
              <a:t>权限及说明</a:t>
            </a:r>
          </a:p>
        </p:txBody>
      </p:sp>
    </p:spTree>
    <p:extLst>
      <p:ext uri="{BB962C8B-B14F-4D97-AF65-F5344CB8AC3E}">
        <p14:creationId xmlns:p14="http://schemas.microsoft.com/office/powerpoint/2010/main" val="14812639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AC846-CD1A-4C6B-9D5C-9B65860D8233}"/>
              </a:ext>
            </a:extLst>
          </p:cNvPr>
          <p:cNvSpPr>
            <a:spLocks noGrp="1"/>
          </p:cNvSpPr>
          <p:nvPr>
            <p:ph type="title"/>
          </p:nvPr>
        </p:nvSpPr>
        <p:spPr/>
        <p:txBody>
          <a:bodyPr/>
          <a:lstStyle/>
          <a:p>
            <a:r>
              <a:rPr lang="zh-CN" altLang="en-US"/>
              <a:t>强制存取控制方法</a:t>
            </a:r>
          </a:p>
        </p:txBody>
      </p:sp>
      <p:sp>
        <p:nvSpPr>
          <p:cNvPr id="3" name="内容占位符 2">
            <a:extLst>
              <a:ext uri="{FF2B5EF4-FFF2-40B4-BE49-F238E27FC236}">
                <a16:creationId xmlns:a16="http://schemas.microsoft.com/office/drawing/2014/main" id="{94224168-4864-4222-B420-EBDC8B9A6331}"/>
              </a:ext>
            </a:extLst>
          </p:cNvPr>
          <p:cNvSpPr>
            <a:spLocks noGrp="1"/>
          </p:cNvSpPr>
          <p:nvPr>
            <p:ph idx="1"/>
          </p:nvPr>
        </p:nvSpPr>
        <p:spPr/>
        <p:txBody>
          <a:bodyPr>
            <a:normAutofit/>
          </a:bodyPr>
          <a:lstStyle/>
          <a:p>
            <a:r>
              <a:rPr lang="zh-CN" altLang="en-US">
                <a:solidFill>
                  <a:srgbClr val="FF0000"/>
                </a:solidFill>
              </a:rPr>
              <a:t>自主存取控制缺点</a:t>
            </a:r>
            <a:r>
              <a:rPr lang="zh-CN" altLang="en-US"/>
              <a:t>：</a:t>
            </a:r>
          </a:p>
          <a:p>
            <a:pPr lvl="1"/>
            <a:r>
              <a:rPr lang="zh-CN" altLang="en-US"/>
              <a:t>可能存在数据的“无意泄露”。</a:t>
            </a:r>
          </a:p>
          <a:p>
            <a:pPr lvl="1"/>
            <a:r>
              <a:rPr lang="zh-CN" altLang="en-US">
                <a:solidFill>
                  <a:srgbClr val="FF0000"/>
                </a:solidFill>
              </a:rPr>
              <a:t>原因</a:t>
            </a:r>
            <a:r>
              <a:rPr lang="zh-CN" altLang="en-US"/>
              <a:t>：这种机制仅仅通过对数据的存取权限来进行安全控制，而数据本身并无安全性标记。</a:t>
            </a:r>
          </a:p>
          <a:p>
            <a:pPr lvl="1"/>
            <a:r>
              <a:rPr lang="zh-CN" altLang="en-US">
                <a:solidFill>
                  <a:srgbClr val="FF0000"/>
                </a:solidFill>
              </a:rPr>
              <a:t>解决思路</a:t>
            </a:r>
            <a:r>
              <a:rPr lang="zh-CN" altLang="en-US"/>
              <a:t>：对系统控制下的所有主客体实施强制存取控制策略。</a:t>
            </a:r>
          </a:p>
          <a:p>
            <a:pPr marL="0" indent="0">
              <a:buNone/>
            </a:pPr>
            <a:endParaRPr lang="en-US" altLang="zh-CN" sz="1800"/>
          </a:p>
          <a:p>
            <a:r>
              <a:rPr lang="zh-CN" altLang="en-US">
                <a:solidFill>
                  <a:srgbClr val="FF0000"/>
                </a:solidFill>
              </a:rPr>
              <a:t>强制存取控制</a:t>
            </a:r>
            <a:r>
              <a:rPr lang="en-US" altLang="zh-CN">
                <a:solidFill>
                  <a:srgbClr val="FF0000"/>
                </a:solidFill>
              </a:rPr>
              <a:t>(MAC)</a:t>
            </a:r>
          </a:p>
          <a:p>
            <a:pPr lvl="1"/>
            <a:r>
              <a:rPr lang="zh-CN" altLang="en-US"/>
              <a:t>保证更高程度的安全性。</a:t>
            </a:r>
          </a:p>
          <a:p>
            <a:pPr lvl="1"/>
            <a:r>
              <a:rPr lang="zh-CN" altLang="en-US"/>
              <a:t>用户不能直接感知或进行控制。</a:t>
            </a:r>
          </a:p>
          <a:p>
            <a:pPr lvl="1"/>
            <a:r>
              <a:rPr lang="zh-CN" altLang="en-US"/>
              <a:t>适用于对数据有严格而固定密级分类的部门。</a:t>
            </a:r>
          </a:p>
        </p:txBody>
      </p:sp>
      <p:sp>
        <p:nvSpPr>
          <p:cNvPr id="4" name="灯片编号占位符 3">
            <a:extLst>
              <a:ext uri="{FF2B5EF4-FFF2-40B4-BE49-F238E27FC236}">
                <a16:creationId xmlns:a16="http://schemas.microsoft.com/office/drawing/2014/main" id="{01F32FBE-A1D5-4581-888A-A8CDA4911116}"/>
              </a:ext>
            </a:extLst>
          </p:cNvPr>
          <p:cNvSpPr>
            <a:spLocks noGrp="1"/>
          </p:cNvSpPr>
          <p:nvPr>
            <p:ph type="sldNum" sz="quarter" idx="12"/>
          </p:nvPr>
        </p:nvSpPr>
        <p:spPr/>
        <p:txBody>
          <a:bodyPr/>
          <a:lstStyle/>
          <a:p>
            <a:fld id="{E63F6D5D-9733-4D44-9C56-AEFEDD5A4BA7}" type="slidenum">
              <a:rPr lang="en-US" smtClean="0"/>
              <a:pPr/>
              <a:t>43</a:t>
            </a:fld>
            <a:endParaRPr lang="en-US" dirty="0"/>
          </a:p>
        </p:txBody>
      </p:sp>
    </p:spTree>
    <p:extLst>
      <p:ext uri="{BB962C8B-B14F-4D97-AF65-F5344CB8AC3E}">
        <p14:creationId xmlns:p14="http://schemas.microsoft.com/office/powerpoint/2010/main" val="2185975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20E08-993B-4DF3-8D2A-96658DC4D88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3106E1B-54FF-4261-99DD-E52219E04F89}"/>
              </a:ext>
            </a:extLst>
          </p:cNvPr>
          <p:cNvSpPr>
            <a:spLocks noGrp="1"/>
          </p:cNvSpPr>
          <p:nvPr>
            <p:ph idx="1"/>
          </p:nvPr>
        </p:nvSpPr>
        <p:spPr/>
        <p:txBody>
          <a:bodyPr/>
          <a:lstStyle/>
          <a:p>
            <a:r>
              <a:rPr lang="zh-CN" altLang="en-US"/>
              <a:t>在强制存取控制中，数据库管理系统所管理的全部实体被分为</a:t>
            </a:r>
            <a:r>
              <a:rPr lang="zh-CN" altLang="en-US">
                <a:solidFill>
                  <a:srgbClr val="FF0000"/>
                </a:solidFill>
              </a:rPr>
              <a:t>主体</a:t>
            </a:r>
            <a:r>
              <a:rPr lang="zh-CN" altLang="en-US"/>
              <a:t>和</a:t>
            </a:r>
            <a:r>
              <a:rPr lang="zh-CN" altLang="en-US">
                <a:solidFill>
                  <a:srgbClr val="FF0000"/>
                </a:solidFill>
              </a:rPr>
              <a:t>客体</a:t>
            </a:r>
            <a:r>
              <a:rPr lang="zh-CN" altLang="en-US"/>
              <a:t>两大类：</a:t>
            </a:r>
          </a:p>
        </p:txBody>
      </p:sp>
      <p:sp>
        <p:nvSpPr>
          <p:cNvPr id="4" name="灯片编号占位符 3">
            <a:extLst>
              <a:ext uri="{FF2B5EF4-FFF2-40B4-BE49-F238E27FC236}">
                <a16:creationId xmlns:a16="http://schemas.microsoft.com/office/drawing/2014/main" id="{894E11FB-EBD1-49E2-92B3-68227BA9B052}"/>
              </a:ext>
            </a:extLst>
          </p:cNvPr>
          <p:cNvSpPr>
            <a:spLocks noGrp="1"/>
          </p:cNvSpPr>
          <p:nvPr>
            <p:ph type="sldNum" sz="quarter" idx="12"/>
          </p:nvPr>
        </p:nvSpPr>
        <p:spPr/>
        <p:txBody>
          <a:bodyPr/>
          <a:lstStyle/>
          <a:p>
            <a:fld id="{E63F6D5D-9733-4D44-9C56-AEFEDD5A4BA7}" type="slidenum">
              <a:rPr lang="en-US" smtClean="0"/>
              <a:pPr/>
              <a:t>44</a:t>
            </a:fld>
            <a:endParaRPr lang="en-US" dirty="0"/>
          </a:p>
        </p:txBody>
      </p:sp>
      <p:graphicFrame>
        <p:nvGraphicFramePr>
          <p:cNvPr id="5" name="表格 4">
            <a:extLst>
              <a:ext uri="{FF2B5EF4-FFF2-40B4-BE49-F238E27FC236}">
                <a16:creationId xmlns:a16="http://schemas.microsoft.com/office/drawing/2014/main" id="{1BBDF826-1754-4FE1-BA05-76B9DD344CDD}"/>
              </a:ext>
            </a:extLst>
          </p:cNvPr>
          <p:cNvGraphicFramePr>
            <a:graphicFrameLocks noGrp="1"/>
          </p:cNvGraphicFramePr>
          <p:nvPr>
            <p:extLst>
              <p:ext uri="{D42A27DB-BD31-4B8C-83A1-F6EECF244321}">
                <p14:modId xmlns:p14="http://schemas.microsoft.com/office/powerpoint/2010/main" val="3179306917"/>
              </p:ext>
            </p:extLst>
          </p:nvPr>
        </p:nvGraphicFramePr>
        <p:xfrm>
          <a:off x="2286000" y="2595367"/>
          <a:ext cx="7086600" cy="2081467"/>
        </p:xfrm>
        <a:graphic>
          <a:graphicData uri="http://schemas.openxmlformats.org/drawingml/2006/table">
            <a:tbl>
              <a:tblPr firstRow="1" bandRow="1">
                <a:tableStyleId>{8A107856-5554-42FB-B03E-39F5DBC370BA}</a:tableStyleId>
              </a:tblPr>
              <a:tblGrid>
                <a:gridCol w="2923223">
                  <a:extLst>
                    <a:ext uri="{9D8B030D-6E8A-4147-A177-3AD203B41FA5}">
                      <a16:colId xmlns:a16="http://schemas.microsoft.com/office/drawing/2014/main" val="2521088373"/>
                    </a:ext>
                  </a:extLst>
                </a:gridCol>
                <a:gridCol w="4163377">
                  <a:extLst>
                    <a:ext uri="{9D8B030D-6E8A-4147-A177-3AD203B41FA5}">
                      <a16:colId xmlns:a16="http://schemas.microsoft.com/office/drawing/2014/main" val="2019287456"/>
                    </a:ext>
                  </a:extLst>
                </a:gridCol>
              </a:tblGrid>
              <a:tr h="370840">
                <a:tc>
                  <a:txBody>
                    <a:bodyPr/>
                    <a:lstStyle/>
                    <a:p>
                      <a:pPr algn="ctr">
                        <a:lnSpc>
                          <a:spcPct val="150000"/>
                        </a:lnSpc>
                      </a:pPr>
                      <a:r>
                        <a:rPr lang="zh-CN" altLang="en-US" sz="2400" b="0">
                          <a:solidFill>
                            <a:srgbClr val="0000FF"/>
                          </a:solidFill>
                          <a:latin typeface="微软雅黑" panose="020B0503020204020204" pitchFamily="34" charset="-122"/>
                          <a:ea typeface="微软雅黑" panose="020B0503020204020204" pitchFamily="34" charset="-122"/>
                        </a:rPr>
                        <a:t>主体</a:t>
                      </a:r>
                    </a:p>
                  </a:txBody>
                  <a:tcPr/>
                </a:tc>
                <a:tc>
                  <a:txBody>
                    <a:bodyPr/>
                    <a:lstStyle/>
                    <a:p>
                      <a:pPr algn="ctr">
                        <a:lnSpc>
                          <a:spcPct val="150000"/>
                        </a:lnSpc>
                      </a:pPr>
                      <a:r>
                        <a:rPr lang="zh-CN" altLang="en-US" sz="2400" b="0">
                          <a:solidFill>
                            <a:srgbClr val="0000FF"/>
                          </a:solidFill>
                          <a:latin typeface="微软雅黑" panose="020B0503020204020204" pitchFamily="34" charset="-122"/>
                          <a:ea typeface="微软雅黑" panose="020B0503020204020204" pitchFamily="34" charset="-122"/>
                        </a:rPr>
                        <a:t>客体</a:t>
                      </a:r>
                    </a:p>
                  </a:txBody>
                  <a:tcPr/>
                </a:tc>
                <a:extLst>
                  <a:ext uri="{0D108BD9-81ED-4DB2-BD59-A6C34878D82A}">
                    <a16:rowId xmlns:a16="http://schemas.microsoft.com/office/drawing/2014/main" val="2242712099"/>
                  </a:ext>
                </a:extLst>
              </a:tr>
              <a:tr h="370840">
                <a:tc>
                  <a:txBody>
                    <a:bodyPr/>
                    <a:lstStyle/>
                    <a:p>
                      <a:pPr>
                        <a:lnSpc>
                          <a:spcPct val="150000"/>
                        </a:lnSpc>
                      </a:pPr>
                      <a:r>
                        <a:rPr lang="zh-CN" altLang="en-US" sz="2000" u="sng">
                          <a:solidFill>
                            <a:srgbClr val="0000FF"/>
                          </a:solidFill>
                          <a:latin typeface="微软雅黑" panose="020B0503020204020204" pitchFamily="34" charset="-122"/>
                          <a:ea typeface="微软雅黑" panose="020B0503020204020204" pitchFamily="34" charset="-122"/>
                        </a:rPr>
                        <a:t>系统中的活动实体</a:t>
                      </a:r>
                    </a:p>
                    <a:p>
                      <a:pPr>
                        <a:lnSpc>
                          <a:spcPct val="150000"/>
                        </a:lnSpc>
                      </a:pPr>
                      <a:endParaRPr lang="en-US" altLang="zh-CN" sz="800">
                        <a:solidFill>
                          <a:srgbClr val="0000FF"/>
                        </a:solidFill>
                        <a:latin typeface="微软雅黑" panose="020B0503020204020204" pitchFamily="34" charset="-122"/>
                        <a:ea typeface="微软雅黑" panose="020B0503020204020204" pitchFamily="34" charset="-122"/>
                      </a:endParaRPr>
                    </a:p>
                    <a:p>
                      <a:pPr marL="176213" indent="-176213">
                        <a:lnSpc>
                          <a:spcPct val="150000"/>
                        </a:lnSpc>
                        <a:buFont typeface="Arial" panose="020B0604020202020204" pitchFamily="34" charset="0"/>
                        <a:buChar char="•"/>
                      </a:pPr>
                      <a:r>
                        <a:rPr lang="en-US" altLang="zh-CN" sz="1800">
                          <a:solidFill>
                            <a:srgbClr val="0000FF"/>
                          </a:solidFill>
                          <a:latin typeface="微软雅黑" panose="020B0503020204020204" pitchFamily="34" charset="-122"/>
                          <a:ea typeface="微软雅黑" panose="020B0503020204020204" pitchFamily="34" charset="-122"/>
                        </a:rPr>
                        <a:t>DBMS</a:t>
                      </a:r>
                      <a:r>
                        <a:rPr lang="zh-CN" altLang="en-US" sz="1800">
                          <a:solidFill>
                            <a:srgbClr val="0000FF"/>
                          </a:solidFill>
                          <a:latin typeface="微软雅黑" panose="020B0503020204020204" pitchFamily="34" charset="-122"/>
                          <a:ea typeface="微软雅黑" panose="020B0503020204020204" pitchFamily="34" charset="-122"/>
                        </a:rPr>
                        <a:t>管理的实际用户</a:t>
                      </a:r>
                      <a:endParaRPr lang="en-US" altLang="zh-CN" sz="1800">
                        <a:solidFill>
                          <a:srgbClr val="0000FF"/>
                        </a:solidFill>
                        <a:latin typeface="微软雅黑" panose="020B0503020204020204" pitchFamily="34" charset="-122"/>
                        <a:ea typeface="微软雅黑" panose="020B0503020204020204" pitchFamily="34" charset="-122"/>
                      </a:endParaRPr>
                    </a:p>
                    <a:p>
                      <a:pPr marL="176213" indent="-176213">
                        <a:lnSpc>
                          <a:spcPct val="150000"/>
                        </a:lnSpc>
                        <a:buFont typeface="Arial" panose="020B0604020202020204" pitchFamily="34" charset="0"/>
                        <a:buChar char="•"/>
                      </a:pPr>
                      <a:r>
                        <a:rPr lang="zh-CN" altLang="en-US" sz="1800">
                          <a:solidFill>
                            <a:srgbClr val="0000FF"/>
                          </a:solidFill>
                          <a:latin typeface="微软雅黑" panose="020B0503020204020204" pitchFamily="34" charset="-122"/>
                          <a:ea typeface="微软雅黑" panose="020B0503020204020204" pitchFamily="34" charset="-122"/>
                        </a:rPr>
                        <a:t>代表用户的各进程</a:t>
                      </a:r>
                    </a:p>
                  </a:txBody>
                  <a:tcPr/>
                </a:tc>
                <a:tc>
                  <a:txBody>
                    <a:bodyPr/>
                    <a:lstStyle/>
                    <a:p>
                      <a:pPr>
                        <a:lnSpc>
                          <a:spcPct val="150000"/>
                        </a:lnSpc>
                      </a:pPr>
                      <a:r>
                        <a:rPr lang="zh-CN" altLang="en-US" sz="2000" u="sng">
                          <a:solidFill>
                            <a:srgbClr val="0000FF"/>
                          </a:solidFill>
                          <a:latin typeface="微软雅黑" panose="020B0503020204020204" pitchFamily="34" charset="-122"/>
                          <a:ea typeface="微软雅黑" panose="020B0503020204020204" pitchFamily="34" charset="-122"/>
                        </a:rPr>
                        <a:t>系统中的被动实体，受主体操纵</a:t>
                      </a:r>
                    </a:p>
                    <a:p>
                      <a:pPr>
                        <a:lnSpc>
                          <a:spcPct val="150000"/>
                        </a:lnSpc>
                      </a:pPr>
                      <a:endParaRPr lang="en-US" altLang="zh-CN" sz="800">
                        <a:solidFill>
                          <a:srgbClr val="0000FF"/>
                        </a:solidFill>
                        <a:latin typeface="微软雅黑" panose="020B0503020204020204" pitchFamily="34" charset="-122"/>
                        <a:ea typeface="微软雅黑" panose="020B0503020204020204" pitchFamily="34" charset="-122"/>
                      </a:endParaRPr>
                    </a:p>
                    <a:p>
                      <a:pPr marL="176213" indent="-176213">
                        <a:lnSpc>
                          <a:spcPct val="150000"/>
                        </a:lnSpc>
                        <a:buFont typeface="Arial" panose="020B0604020202020204" pitchFamily="34" charset="0"/>
                        <a:buChar char="•"/>
                      </a:pPr>
                      <a:r>
                        <a:rPr lang="zh-CN" altLang="en-US" sz="1800">
                          <a:solidFill>
                            <a:srgbClr val="0000FF"/>
                          </a:solidFill>
                          <a:latin typeface="微软雅黑" panose="020B0503020204020204" pitchFamily="34" charset="-122"/>
                          <a:ea typeface="微软雅黑" panose="020B0503020204020204" pitchFamily="34" charset="-122"/>
                        </a:rPr>
                        <a:t>文件</a:t>
                      </a:r>
                      <a:endParaRPr lang="en-US" altLang="zh-CN" sz="1800">
                        <a:solidFill>
                          <a:srgbClr val="0000FF"/>
                        </a:solidFill>
                        <a:latin typeface="微软雅黑" panose="020B0503020204020204" pitchFamily="34" charset="-122"/>
                        <a:ea typeface="微软雅黑" panose="020B0503020204020204" pitchFamily="34" charset="-122"/>
                      </a:endParaRPr>
                    </a:p>
                    <a:p>
                      <a:pPr marL="176213" indent="-176213">
                        <a:lnSpc>
                          <a:spcPct val="150000"/>
                        </a:lnSpc>
                        <a:buFont typeface="Arial" panose="020B0604020202020204" pitchFamily="34" charset="0"/>
                        <a:buChar char="•"/>
                      </a:pPr>
                      <a:r>
                        <a:rPr lang="zh-CN" altLang="en-US" sz="1800">
                          <a:solidFill>
                            <a:srgbClr val="0000FF"/>
                          </a:solidFill>
                          <a:latin typeface="微软雅黑" panose="020B0503020204020204" pitchFamily="34" charset="-122"/>
                          <a:ea typeface="微软雅黑" panose="020B0503020204020204" pitchFamily="34" charset="-122"/>
                        </a:rPr>
                        <a:t>基本表、索引、视图</a:t>
                      </a:r>
                      <a:endParaRPr lang="en-US" altLang="zh-CN" sz="1800">
                        <a:solidFill>
                          <a:srgbClr val="0000FF"/>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547835927"/>
                  </a:ext>
                </a:extLst>
              </a:tr>
            </a:tbl>
          </a:graphicData>
        </a:graphic>
      </p:graphicFrame>
    </p:spTree>
    <p:extLst>
      <p:ext uri="{BB962C8B-B14F-4D97-AF65-F5344CB8AC3E}">
        <p14:creationId xmlns:p14="http://schemas.microsoft.com/office/powerpoint/2010/main" val="1729948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5BF5E6-E7A9-477E-BCD1-4459F7A2756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3F812B4-F1EE-4E7C-8C34-B46E77A8DF69}"/>
              </a:ext>
            </a:extLst>
          </p:cNvPr>
          <p:cNvSpPr>
            <a:spLocks noGrp="1"/>
          </p:cNvSpPr>
          <p:nvPr>
            <p:ph idx="1"/>
          </p:nvPr>
        </p:nvSpPr>
        <p:spPr/>
        <p:txBody>
          <a:bodyPr/>
          <a:lstStyle/>
          <a:p>
            <a:r>
              <a:rPr lang="zh-CN" altLang="en-US">
                <a:solidFill>
                  <a:srgbClr val="FF0000"/>
                </a:solidFill>
              </a:rPr>
              <a:t>敏感度标记</a:t>
            </a:r>
            <a:r>
              <a:rPr lang="en-US" altLang="zh-CN">
                <a:solidFill>
                  <a:srgbClr val="FF0000"/>
                </a:solidFill>
              </a:rPr>
              <a:t>(Label)</a:t>
            </a:r>
            <a:endParaRPr lang="zh-CN" altLang="en-US">
              <a:solidFill>
                <a:srgbClr val="FF0000"/>
              </a:solidFill>
            </a:endParaRPr>
          </a:p>
          <a:p>
            <a:pPr lvl="1">
              <a:lnSpc>
                <a:spcPct val="120000"/>
              </a:lnSpc>
            </a:pPr>
            <a:r>
              <a:rPr lang="zh-CN" altLang="en-US"/>
              <a:t>对于主体和客体，</a:t>
            </a:r>
            <a:r>
              <a:rPr lang="en-US" altLang="zh-CN"/>
              <a:t>DBMS</a:t>
            </a:r>
            <a:r>
              <a:rPr lang="zh-CN" altLang="en-US"/>
              <a:t>为它们每个实例</a:t>
            </a:r>
            <a:r>
              <a:rPr lang="en-US" altLang="zh-CN"/>
              <a:t>(</a:t>
            </a:r>
            <a:r>
              <a:rPr lang="zh-CN" altLang="en-US"/>
              <a:t>值</a:t>
            </a:r>
            <a:r>
              <a:rPr lang="en-US" altLang="zh-CN"/>
              <a:t>)</a:t>
            </a:r>
            <a:r>
              <a:rPr lang="zh-CN" altLang="en-US"/>
              <a:t>指派一个敏感度标记</a:t>
            </a:r>
            <a:endParaRPr lang="en-US" altLang="zh-CN"/>
          </a:p>
          <a:p>
            <a:pPr lvl="1">
              <a:lnSpc>
                <a:spcPct val="120000"/>
              </a:lnSpc>
            </a:pPr>
            <a:endParaRPr lang="zh-CN" altLang="en-US" sz="700"/>
          </a:p>
          <a:p>
            <a:pPr lvl="1">
              <a:lnSpc>
                <a:spcPct val="120000"/>
              </a:lnSpc>
            </a:pPr>
            <a:r>
              <a:rPr lang="zh-CN" altLang="en-US">
                <a:solidFill>
                  <a:srgbClr val="0000CC"/>
                </a:solidFill>
              </a:rPr>
              <a:t>敏感度标记分成若干级别</a:t>
            </a:r>
            <a:r>
              <a:rPr lang="zh-CN" altLang="en-US"/>
              <a:t>：</a:t>
            </a:r>
          </a:p>
          <a:p>
            <a:pPr lvl="2"/>
            <a:r>
              <a:rPr lang="zh-CN" altLang="en-US">
                <a:solidFill>
                  <a:srgbClr val="FF0000"/>
                </a:solidFill>
              </a:rPr>
              <a:t>绝密</a:t>
            </a:r>
            <a:r>
              <a:rPr lang="en-US" altLang="zh-CN">
                <a:solidFill>
                  <a:srgbClr val="FF0000"/>
                </a:solidFill>
              </a:rPr>
              <a:t>(</a:t>
            </a:r>
            <a:r>
              <a:rPr lang="en-US" altLang="zh-CN"/>
              <a:t>Top Secret, TS)</a:t>
            </a:r>
            <a:endParaRPr lang="zh-CN" altLang="en-US"/>
          </a:p>
          <a:p>
            <a:pPr lvl="2"/>
            <a:r>
              <a:rPr lang="zh-CN" altLang="en-US">
                <a:solidFill>
                  <a:srgbClr val="FF0000"/>
                </a:solidFill>
              </a:rPr>
              <a:t>机密</a:t>
            </a:r>
            <a:r>
              <a:rPr lang="en-US" altLang="zh-CN">
                <a:solidFill>
                  <a:srgbClr val="FF0000"/>
                </a:solidFill>
              </a:rPr>
              <a:t>(</a:t>
            </a:r>
            <a:r>
              <a:rPr lang="en-US" altLang="zh-CN"/>
              <a:t>Secret, S)</a:t>
            </a:r>
            <a:endParaRPr lang="zh-CN" altLang="en-US"/>
          </a:p>
          <a:p>
            <a:pPr lvl="2"/>
            <a:r>
              <a:rPr lang="zh-CN" altLang="en-US">
                <a:solidFill>
                  <a:srgbClr val="FF0000"/>
                </a:solidFill>
              </a:rPr>
              <a:t>可信</a:t>
            </a:r>
            <a:r>
              <a:rPr lang="en-US" altLang="zh-CN">
                <a:solidFill>
                  <a:srgbClr val="FF0000"/>
                </a:solidFill>
              </a:rPr>
              <a:t>(</a:t>
            </a:r>
            <a:r>
              <a:rPr lang="en-US" altLang="zh-CN"/>
              <a:t>Confidential, C)</a:t>
            </a:r>
            <a:endParaRPr lang="zh-CN" altLang="en-US"/>
          </a:p>
          <a:p>
            <a:pPr lvl="2"/>
            <a:r>
              <a:rPr lang="zh-CN" altLang="en-US">
                <a:solidFill>
                  <a:srgbClr val="FF0000"/>
                </a:solidFill>
              </a:rPr>
              <a:t>公开</a:t>
            </a:r>
            <a:r>
              <a:rPr lang="en-US" altLang="zh-CN">
                <a:solidFill>
                  <a:srgbClr val="FF0000"/>
                </a:solidFill>
              </a:rPr>
              <a:t>(</a:t>
            </a:r>
            <a:r>
              <a:rPr lang="en-US" altLang="zh-CN"/>
              <a:t>Public, P)</a:t>
            </a:r>
            <a:endParaRPr lang="zh-CN" altLang="en-US"/>
          </a:p>
          <a:p>
            <a:pPr lvl="2"/>
            <a:r>
              <a:rPr lang="en-US" altLang="zh-CN">
                <a:solidFill>
                  <a:srgbClr val="FF0000"/>
                </a:solidFill>
              </a:rPr>
              <a:t>TS&gt;=S&gt;=C&gt;=P</a:t>
            </a:r>
          </a:p>
          <a:p>
            <a:pPr lvl="2"/>
            <a:endParaRPr lang="en-US" altLang="zh-CN">
              <a:solidFill>
                <a:srgbClr val="FF0000"/>
              </a:solidFill>
            </a:endParaRPr>
          </a:p>
          <a:p>
            <a:pPr lvl="1"/>
            <a:r>
              <a:rPr lang="zh-CN" altLang="en-US"/>
              <a:t>主体的敏感度标记称为</a:t>
            </a:r>
            <a:r>
              <a:rPr lang="zh-CN" altLang="en-US">
                <a:solidFill>
                  <a:srgbClr val="FF0000"/>
                </a:solidFill>
              </a:rPr>
              <a:t>许可证级别</a:t>
            </a:r>
            <a:r>
              <a:rPr lang="en-US" altLang="zh-CN"/>
              <a:t>(Clearance Level)</a:t>
            </a:r>
          </a:p>
          <a:p>
            <a:pPr lvl="1"/>
            <a:r>
              <a:rPr lang="zh-CN" altLang="en-US"/>
              <a:t>客体的敏感度标记称为</a:t>
            </a:r>
            <a:r>
              <a:rPr lang="zh-CN" altLang="en-US">
                <a:solidFill>
                  <a:srgbClr val="FF0000"/>
                </a:solidFill>
              </a:rPr>
              <a:t>密级</a:t>
            </a:r>
            <a:r>
              <a:rPr lang="en-US" altLang="zh-CN"/>
              <a:t>(Classification Level)</a:t>
            </a:r>
          </a:p>
        </p:txBody>
      </p:sp>
      <p:sp>
        <p:nvSpPr>
          <p:cNvPr id="4" name="灯片编号占位符 3">
            <a:extLst>
              <a:ext uri="{FF2B5EF4-FFF2-40B4-BE49-F238E27FC236}">
                <a16:creationId xmlns:a16="http://schemas.microsoft.com/office/drawing/2014/main" id="{AF5AA337-4A51-4A17-ACB0-2FA9949FF51A}"/>
              </a:ext>
            </a:extLst>
          </p:cNvPr>
          <p:cNvSpPr>
            <a:spLocks noGrp="1"/>
          </p:cNvSpPr>
          <p:nvPr>
            <p:ph type="sldNum" sz="quarter" idx="12"/>
          </p:nvPr>
        </p:nvSpPr>
        <p:spPr/>
        <p:txBody>
          <a:bodyPr/>
          <a:lstStyle/>
          <a:p>
            <a:fld id="{E63F6D5D-9733-4D44-9C56-AEFEDD5A4BA7}" type="slidenum">
              <a:rPr lang="en-US" smtClean="0"/>
              <a:pPr/>
              <a:t>45</a:t>
            </a:fld>
            <a:endParaRPr lang="en-US" dirty="0"/>
          </a:p>
        </p:txBody>
      </p:sp>
      <p:pic>
        <p:nvPicPr>
          <p:cNvPr id="5" name="Picture 2" descr="https://img-my.csdn.net/uploads/201301/10/1357804236_1243.JPG">
            <a:extLst>
              <a:ext uri="{FF2B5EF4-FFF2-40B4-BE49-F238E27FC236}">
                <a16:creationId xmlns:a16="http://schemas.microsoft.com/office/drawing/2014/main" id="{720FBFED-131D-4AB7-90A4-8415365C5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819400"/>
            <a:ext cx="6858000" cy="1839951"/>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0062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550B5-6A73-4936-AC3A-AAE353D3150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C746054-A2CD-4CFF-B0AB-BFF2DD664FB3}"/>
              </a:ext>
            </a:extLst>
          </p:cNvPr>
          <p:cNvSpPr>
            <a:spLocks noGrp="1"/>
          </p:cNvSpPr>
          <p:nvPr>
            <p:ph idx="1"/>
          </p:nvPr>
        </p:nvSpPr>
        <p:spPr/>
        <p:txBody>
          <a:bodyPr/>
          <a:lstStyle/>
          <a:p>
            <a:r>
              <a:rPr lang="en-US" altLang="zh-CN" sz="2400">
                <a:solidFill>
                  <a:srgbClr val="FF0000"/>
                </a:solidFill>
              </a:rPr>
              <a:t>Bell-LaPadula(BLP)</a:t>
            </a:r>
            <a:r>
              <a:rPr lang="zh-CN" altLang="en-US" sz="2400">
                <a:solidFill>
                  <a:srgbClr val="FF0000"/>
                </a:solidFill>
              </a:rPr>
              <a:t>保密性模型</a:t>
            </a:r>
            <a:r>
              <a:rPr lang="zh-CN" altLang="en-US" sz="2400"/>
              <a:t>是第一个能够提供分级别数据机密性保障的安全策略模型，一般应用于军事用途。</a:t>
            </a:r>
          </a:p>
          <a:p>
            <a:r>
              <a:rPr lang="zh-CN" altLang="en-US" sz="2400">
                <a:solidFill>
                  <a:srgbClr val="FF0000"/>
                </a:solidFill>
              </a:rPr>
              <a:t>强制存取控制规则</a:t>
            </a:r>
            <a:r>
              <a:rPr lang="en-US" altLang="zh-CN" sz="2400"/>
              <a:t>(</a:t>
            </a:r>
            <a:r>
              <a:rPr lang="zh-CN" altLang="en-US" sz="2400"/>
              <a:t>课本上介绍的即为</a:t>
            </a:r>
            <a:r>
              <a:rPr lang="en-US" altLang="zh-CN" sz="2400"/>
              <a:t>BLP</a:t>
            </a:r>
            <a:r>
              <a:rPr lang="zh-CN" altLang="en-US" sz="2400"/>
              <a:t>保密模型</a:t>
            </a:r>
            <a:r>
              <a:rPr lang="en-US" altLang="zh-CN" sz="2400"/>
              <a:t>)</a:t>
            </a:r>
          </a:p>
          <a:p>
            <a:pPr lvl="1"/>
            <a:r>
              <a:rPr lang="zh-CN" altLang="en-US" sz="2000">
                <a:solidFill>
                  <a:srgbClr val="FF0000"/>
                </a:solidFill>
              </a:rPr>
              <a:t>上读：</a:t>
            </a:r>
            <a:r>
              <a:rPr lang="zh-CN" altLang="en-US" sz="2000"/>
              <a:t>仅当主体的许可证级别大于或等于客体的密级时，该主体才能读取相应的客体</a:t>
            </a:r>
          </a:p>
          <a:p>
            <a:pPr lvl="1"/>
            <a:r>
              <a:rPr lang="zh-CN" altLang="en-US" sz="2000">
                <a:solidFill>
                  <a:srgbClr val="FF0000"/>
                </a:solidFill>
              </a:rPr>
              <a:t>下写：</a:t>
            </a:r>
            <a:r>
              <a:rPr lang="zh-CN" altLang="en-US" sz="2000"/>
              <a:t>仅当主体的许可证级别小于或等于客体的密级时，该主体才能写相应的客体</a:t>
            </a:r>
          </a:p>
          <a:p>
            <a:endParaRPr lang="zh-CN" altLang="en-US"/>
          </a:p>
        </p:txBody>
      </p:sp>
      <p:sp>
        <p:nvSpPr>
          <p:cNvPr id="4" name="灯片编号占位符 3">
            <a:extLst>
              <a:ext uri="{FF2B5EF4-FFF2-40B4-BE49-F238E27FC236}">
                <a16:creationId xmlns:a16="http://schemas.microsoft.com/office/drawing/2014/main" id="{9B961EB1-C1B9-42EC-A19B-98EDB2524BF9}"/>
              </a:ext>
            </a:extLst>
          </p:cNvPr>
          <p:cNvSpPr>
            <a:spLocks noGrp="1"/>
          </p:cNvSpPr>
          <p:nvPr>
            <p:ph type="sldNum" sz="quarter" idx="12"/>
          </p:nvPr>
        </p:nvSpPr>
        <p:spPr/>
        <p:txBody>
          <a:bodyPr/>
          <a:lstStyle/>
          <a:p>
            <a:fld id="{E63F6D5D-9733-4D44-9C56-AEFEDD5A4BA7}" type="slidenum">
              <a:rPr lang="en-US" smtClean="0"/>
              <a:pPr/>
              <a:t>46</a:t>
            </a:fld>
            <a:endParaRPr lang="en-US" dirty="0"/>
          </a:p>
        </p:txBody>
      </p:sp>
      <p:pic>
        <p:nvPicPr>
          <p:cNvPr id="5" name="Picture 2" descr="https://img-my.csdn.net/uploads/201301/10/1357804629_4734.JPG">
            <a:extLst>
              <a:ext uri="{FF2B5EF4-FFF2-40B4-BE49-F238E27FC236}">
                <a16:creationId xmlns:a16="http://schemas.microsoft.com/office/drawing/2014/main" id="{F0AAE153-355C-4924-9F3B-9CF95E029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429000"/>
            <a:ext cx="2572896" cy="2895600"/>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0809B5BD-CD81-467E-A173-DEA0E7E8EBBD}"/>
              </a:ext>
            </a:extLst>
          </p:cNvPr>
          <p:cNvSpPr/>
          <p:nvPr/>
        </p:nvSpPr>
        <p:spPr>
          <a:xfrm>
            <a:off x="4520147" y="3581400"/>
            <a:ext cx="6605053" cy="1393779"/>
          </a:xfrm>
          <a:prstGeom prst="rect">
            <a:avLst/>
          </a:prstGeom>
        </p:spPr>
        <p:txBody>
          <a:bodyPr wrap="square">
            <a:spAutoFit/>
          </a:bodyPr>
          <a:lstStyle/>
          <a:p>
            <a:pPr>
              <a:lnSpc>
                <a:spcPct val="120000"/>
              </a:lnSpc>
            </a:pPr>
            <a:r>
              <a:rPr lang="zh-CN" altLang="en-US">
                <a:solidFill>
                  <a:srgbClr val="0000CC"/>
                </a:solidFill>
                <a:latin typeface="微软雅黑" panose="020B0503020204020204" pitchFamily="34" charset="-122"/>
                <a:ea typeface="微软雅黑" panose="020B0503020204020204" pitchFamily="34" charset="-122"/>
              </a:rPr>
              <a:t>假如</a:t>
            </a:r>
            <a:r>
              <a:rPr lang="zh-CN" altLang="en-US" dirty="0">
                <a:solidFill>
                  <a:srgbClr val="0000CC"/>
                </a:solidFill>
                <a:latin typeface="微软雅黑" panose="020B0503020204020204" pitchFamily="34" charset="-122"/>
                <a:ea typeface="微软雅黑" panose="020B0503020204020204" pitchFamily="34" charset="-122"/>
              </a:rPr>
              <a:t>一个用户，他的安全级别为</a:t>
            </a:r>
            <a:r>
              <a:rPr lang="en-US" altLang="zh-CN" dirty="0">
                <a:solidFill>
                  <a:srgbClr val="0000CC"/>
                </a:solidFill>
                <a:latin typeface="微软雅黑" panose="020B0503020204020204" pitchFamily="34" charset="-122"/>
                <a:ea typeface="微软雅黑" panose="020B0503020204020204" pitchFamily="34" charset="-122"/>
              </a:rPr>
              <a:t>“</a:t>
            </a:r>
            <a:r>
              <a:rPr lang="zh-CN" altLang="en-US" dirty="0">
                <a:solidFill>
                  <a:srgbClr val="0000CC"/>
                </a:solidFill>
                <a:latin typeface="微软雅黑" panose="020B0503020204020204" pitchFamily="34" charset="-122"/>
                <a:ea typeface="微软雅黑" panose="020B0503020204020204" pitchFamily="34" charset="-122"/>
              </a:rPr>
              <a:t>高密</a:t>
            </a:r>
            <a:r>
              <a:rPr lang="en-US" altLang="zh-CN" dirty="0">
                <a:solidFill>
                  <a:srgbClr val="0000CC"/>
                </a:solidFill>
                <a:latin typeface="微软雅黑" panose="020B0503020204020204" pitchFamily="34" charset="-122"/>
                <a:ea typeface="微软雅黑" panose="020B0503020204020204" pitchFamily="34" charset="-122"/>
              </a:rPr>
              <a:t>”</a:t>
            </a:r>
            <a:r>
              <a:rPr lang="zh-CN" altLang="en-US" dirty="0">
                <a:solidFill>
                  <a:srgbClr val="0000CC"/>
                </a:solidFill>
                <a:latin typeface="微软雅黑" panose="020B0503020204020204" pitchFamily="34" charset="-122"/>
                <a:ea typeface="微软雅黑" panose="020B0503020204020204" pitchFamily="34" charset="-122"/>
              </a:rPr>
              <a:t>，想要访问安全级别为</a:t>
            </a:r>
            <a:r>
              <a:rPr lang="en-US" altLang="zh-CN" dirty="0">
                <a:solidFill>
                  <a:srgbClr val="0000CC"/>
                </a:solidFill>
                <a:latin typeface="微软雅黑" panose="020B0503020204020204" pitchFamily="34" charset="-122"/>
                <a:ea typeface="微软雅黑" panose="020B0503020204020204" pitchFamily="34" charset="-122"/>
              </a:rPr>
              <a:t>“</a:t>
            </a:r>
            <a:r>
              <a:rPr lang="zh-CN" altLang="en-US" dirty="0">
                <a:solidFill>
                  <a:srgbClr val="0000CC"/>
                </a:solidFill>
                <a:latin typeface="微软雅黑" panose="020B0503020204020204" pitchFamily="34" charset="-122"/>
                <a:ea typeface="微软雅黑" panose="020B0503020204020204" pitchFamily="34" charset="-122"/>
              </a:rPr>
              <a:t>秘密</a:t>
            </a:r>
            <a:r>
              <a:rPr lang="en-US" altLang="zh-CN" dirty="0">
                <a:solidFill>
                  <a:srgbClr val="0000CC"/>
                </a:solidFill>
                <a:latin typeface="微软雅黑" panose="020B0503020204020204" pitchFamily="34" charset="-122"/>
                <a:ea typeface="微软雅黑" panose="020B0503020204020204" pitchFamily="34" charset="-122"/>
              </a:rPr>
              <a:t>”</a:t>
            </a:r>
            <a:r>
              <a:rPr lang="zh-CN" altLang="en-US" dirty="0">
                <a:solidFill>
                  <a:srgbClr val="0000CC"/>
                </a:solidFill>
                <a:latin typeface="微软雅黑" panose="020B0503020204020204" pitchFamily="34" charset="-122"/>
                <a:ea typeface="微软雅黑" panose="020B0503020204020204" pitchFamily="34" charset="-122"/>
              </a:rPr>
              <a:t>的文档，他将能够成功读取该文件，但不能写入；而安全级别为</a:t>
            </a:r>
            <a:r>
              <a:rPr lang="en-US" altLang="zh-CN" dirty="0">
                <a:solidFill>
                  <a:srgbClr val="0000CC"/>
                </a:solidFill>
                <a:latin typeface="微软雅黑" panose="020B0503020204020204" pitchFamily="34" charset="-122"/>
                <a:ea typeface="微软雅黑" panose="020B0503020204020204" pitchFamily="34" charset="-122"/>
              </a:rPr>
              <a:t>“</a:t>
            </a:r>
            <a:r>
              <a:rPr lang="zh-CN" altLang="en-US" dirty="0">
                <a:solidFill>
                  <a:srgbClr val="0000CC"/>
                </a:solidFill>
                <a:latin typeface="微软雅黑" panose="020B0503020204020204" pitchFamily="34" charset="-122"/>
                <a:ea typeface="微软雅黑" panose="020B0503020204020204" pitchFamily="34" charset="-122"/>
              </a:rPr>
              <a:t>秘密</a:t>
            </a:r>
            <a:r>
              <a:rPr lang="en-US" altLang="zh-CN" dirty="0">
                <a:solidFill>
                  <a:srgbClr val="0000CC"/>
                </a:solidFill>
                <a:latin typeface="微软雅黑" panose="020B0503020204020204" pitchFamily="34" charset="-122"/>
                <a:ea typeface="微软雅黑" panose="020B0503020204020204" pitchFamily="34" charset="-122"/>
              </a:rPr>
              <a:t>”</a:t>
            </a:r>
            <a:r>
              <a:rPr lang="zh-CN" altLang="en-US" dirty="0">
                <a:solidFill>
                  <a:srgbClr val="0000CC"/>
                </a:solidFill>
                <a:latin typeface="微软雅黑" panose="020B0503020204020204" pitchFamily="34" charset="-122"/>
                <a:ea typeface="微软雅黑" panose="020B0503020204020204" pitchFamily="34" charset="-122"/>
              </a:rPr>
              <a:t>的用户访问安全级别为</a:t>
            </a:r>
            <a:r>
              <a:rPr lang="en-US" altLang="zh-CN" dirty="0">
                <a:solidFill>
                  <a:srgbClr val="0000CC"/>
                </a:solidFill>
                <a:latin typeface="微软雅黑" panose="020B0503020204020204" pitchFamily="34" charset="-122"/>
                <a:ea typeface="微软雅黑" panose="020B0503020204020204" pitchFamily="34" charset="-122"/>
              </a:rPr>
              <a:t>“</a:t>
            </a:r>
            <a:r>
              <a:rPr lang="zh-CN" altLang="en-US" dirty="0">
                <a:solidFill>
                  <a:srgbClr val="0000CC"/>
                </a:solidFill>
                <a:latin typeface="微软雅黑" panose="020B0503020204020204" pitchFamily="34" charset="-122"/>
                <a:ea typeface="微软雅黑" panose="020B0503020204020204" pitchFamily="34" charset="-122"/>
              </a:rPr>
              <a:t>高密</a:t>
            </a:r>
            <a:r>
              <a:rPr lang="en-US" altLang="zh-CN" dirty="0">
                <a:solidFill>
                  <a:srgbClr val="0000CC"/>
                </a:solidFill>
                <a:latin typeface="微软雅黑" panose="020B0503020204020204" pitchFamily="34" charset="-122"/>
                <a:ea typeface="微软雅黑" panose="020B0503020204020204" pitchFamily="34" charset="-122"/>
              </a:rPr>
              <a:t>”</a:t>
            </a:r>
            <a:r>
              <a:rPr lang="zh-CN" altLang="en-US" dirty="0">
                <a:solidFill>
                  <a:srgbClr val="0000CC"/>
                </a:solidFill>
                <a:latin typeface="微软雅黑" panose="020B0503020204020204" pitchFamily="34" charset="-122"/>
                <a:ea typeface="微软雅黑" panose="020B0503020204020204" pitchFamily="34" charset="-122"/>
              </a:rPr>
              <a:t>的文档，则会读取失败，但他能够写入。这样，文档的</a:t>
            </a:r>
            <a:r>
              <a:rPr lang="zh-CN" altLang="en-US" dirty="0">
                <a:solidFill>
                  <a:srgbClr val="FF0000"/>
                </a:solidFill>
                <a:latin typeface="微软雅黑" panose="020B0503020204020204" pitchFamily="34" charset="-122"/>
                <a:ea typeface="微软雅黑" panose="020B0503020204020204" pitchFamily="34" charset="-122"/>
              </a:rPr>
              <a:t>保密性</a:t>
            </a:r>
            <a:r>
              <a:rPr lang="zh-CN" altLang="en-US" dirty="0">
                <a:solidFill>
                  <a:srgbClr val="0000CC"/>
                </a:solidFill>
                <a:latin typeface="微软雅黑" panose="020B0503020204020204" pitchFamily="34" charset="-122"/>
                <a:ea typeface="微软雅黑" panose="020B0503020204020204" pitchFamily="34" charset="-122"/>
              </a:rPr>
              <a:t>就得到了保障</a:t>
            </a:r>
          </a:p>
        </p:txBody>
      </p:sp>
      <p:sp>
        <p:nvSpPr>
          <p:cNvPr id="7" name="矩形 6">
            <a:extLst>
              <a:ext uri="{FF2B5EF4-FFF2-40B4-BE49-F238E27FC236}">
                <a16:creationId xmlns:a16="http://schemas.microsoft.com/office/drawing/2014/main" id="{5A788D4A-B967-4534-B18D-B4FEF2D52B3C}"/>
              </a:ext>
            </a:extLst>
          </p:cNvPr>
          <p:cNvSpPr/>
          <p:nvPr/>
        </p:nvSpPr>
        <p:spPr>
          <a:xfrm>
            <a:off x="4556358" y="5355492"/>
            <a:ext cx="6694525" cy="400110"/>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参考</a:t>
            </a:r>
            <a:r>
              <a:rPr lang="zh-CN" altLang="en-US" sz="2000" dirty="0"/>
              <a:t>：</a:t>
            </a:r>
            <a:r>
              <a:rPr lang="zh-CN" altLang="en-US" sz="2000" dirty="0">
                <a:hlinkClick r:id="rId3"/>
              </a:rPr>
              <a:t>https://blog.csdn.net/ajian005/article/details</a:t>
            </a:r>
            <a:r>
              <a:rPr lang="zh-CN" altLang="en-US" sz="2000">
                <a:hlinkClick r:id="rId3"/>
              </a:rPr>
              <a:t>/8490082</a:t>
            </a:r>
            <a:endParaRPr lang="en-US" altLang="zh-CN" sz="2000" dirty="0"/>
          </a:p>
        </p:txBody>
      </p:sp>
    </p:spTree>
    <p:extLst>
      <p:ext uri="{BB962C8B-B14F-4D97-AF65-F5344CB8AC3E}">
        <p14:creationId xmlns:p14="http://schemas.microsoft.com/office/powerpoint/2010/main" val="34458821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B2CBC677-776A-4052-ACBC-9A557D2B0131}"/>
              </a:ext>
            </a:extLst>
          </p:cNvPr>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00000"/>
              </a:lnSpc>
            </a:pPr>
            <a:r>
              <a:rPr lang="zh-CN" altLang="zh-CN" sz="2400" dirty="0"/>
              <a:t>强制存取控制</a:t>
            </a:r>
            <a:r>
              <a:rPr lang="en-US" altLang="zh-CN" sz="2400" dirty="0"/>
              <a:t>(MAC)</a:t>
            </a:r>
            <a:r>
              <a:rPr lang="zh-CN" altLang="zh-CN" sz="2400" dirty="0"/>
              <a:t>是对数据本身进行密级标记，无论数据如何复制，标记与数据是一个不可分的整体，只有符合密级标记要求的用户才可以操纵</a:t>
            </a:r>
            <a:r>
              <a:rPr lang="zh-CN" altLang="zh-CN" sz="2400"/>
              <a:t>数据。</a:t>
            </a:r>
            <a:endParaRPr lang="en-US" altLang="zh-CN" sz="2400"/>
          </a:p>
          <a:p>
            <a:pPr>
              <a:lnSpc>
                <a:spcPct val="100000"/>
              </a:lnSpc>
            </a:pPr>
            <a:endParaRPr lang="en-US" altLang="zh-CN" sz="800" dirty="0"/>
          </a:p>
          <a:p>
            <a:pPr>
              <a:lnSpc>
                <a:spcPct val="100000"/>
              </a:lnSpc>
            </a:pPr>
            <a:r>
              <a:rPr lang="zh-CN" altLang="en-US" sz="2400" dirty="0"/>
              <a:t>实现强制存取控制时要</a:t>
            </a:r>
            <a:r>
              <a:rPr lang="zh-CN" altLang="en-US" sz="2400" dirty="0">
                <a:solidFill>
                  <a:srgbClr val="FF0000"/>
                </a:solidFill>
              </a:rPr>
              <a:t>首先实现</a:t>
            </a:r>
            <a:r>
              <a:rPr lang="zh-CN" altLang="en-US" sz="2400"/>
              <a:t>自主存取控制。</a:t>
            </a:r>
            <a:endParaRPr lang="en-US" altLang="zh-CN" sz="2400"/>
          </a:p>
          <a:p>
            <a:pPr lvl="1">
              <a:lnSpc>
                <a:spcPct val="100000"/>
              </a:lnSpc>
            </a:pPr>
            <a:r>
              <a:rPr lang="zh-CN" altLang="en-US" sz="2000"/>
              <a:t>原因：较高安全性级别提供的安全保护要包含较低级别的所有保护</a:t>
            </a:r>
            <a:endParaRPr lang="en-US" altLang="zh-CN" sz="2000"/>
          </a:p>
          <a:p>
            <a:pPr>
              <a:lnSpc>
                <a:spcPct val="100000"/>
              </a:lnSpc>
            </a:pPr>
            <a:endParaRPr lang="en-US" altLang="zh-CN" sz="1000">
              <a:solidFill>
                <a:srgbClr val="0000CC"/>
              </a:solidFill>
            </a:endParaRPr>
          </a:p>
          <a:p>
            <a:pPr>
              <a:lnSpc>
                <a:spcPct val="100000"/>
              </a:lnSpc>
            </a:pPr>
            <a:r>
              <a:rPr lang="en-US" altLang="zh-CN" sz="2400">
                <a:solidFill>
                  <a:srgbClr val="FF0000"/>
                </a:solidFill>
              </a:rPr>
              <a:t>DAC+MAC</a:t>
            </a:r>
            <a:r>
              <a:rPr lang="zh-CN" altLang="en-US" sz="2400">
                <a:solidFill>
                  <a:srgbClr val="FF0000"/>
                </a:solidFill>
              </a:rPr>
              <a:t>共同</a:t>
            </a:r>
            <a:r>
              <a:rPr lang="zh-CN" altLang="en-US" sz="2400" dirty="0">
                <a:solidFill>
                  <a:srgbClr val="FF0000"/>
                </a:solidFill>
              </a:rPr>
              <a:t>构成数据库管理系统的</a:t>
            </a:r>
            <a:r>
              <a:rPr lang="zh-CN" altLang="en-US" sz="2400">
                <a:solidFill>
                  <a:srgbClr val="FF0000"/>
                </a:solidFill>
              </a:rPr>
              <a:t>安全机制</a:t>
            </a:r>
            <a:endParaRPr lang="en-US" altLang="zh-CN" sz="240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47</a:t>
            </a:fld>
            <a:endParaRPr lang="en-US" dirty="0"/>
          </a:p>
        </p:txBody>
      </p:sp>
      <p:grpSp>
        <p:nvGrpSpPr>
          <p:cNvPr id="11" name="组合 10">
            <a:extLst>
              <a:ext uri="{FF2B5EF4-FFF2-40B4-BE49-F238E27FC236}">
                <a16:creationId xmlns:a16="http://schemas.microsoft.com/office/drawing/2014/main" id="{A9464721-2EE9-4E65-8F8C-41432120C350}"/>
              </a:ext>
            </a:extLst>
          </p:cNvPr>
          <p:cNvGrpSpPr/>
          <p:nvPr/>
        </p:nvGrpSpPr>
        <p:grpSpPr>
          <a:xfrm>
            <a:off x="2971800" y="3628178"/>
            <a:ext cx="5410200" cy="2492990"/>
            <a:chOff x="2821858" y="3266132"/>
            <a:chExt cx="5410200" cy="2492990"/>
          </a:xfrm>
        </p:grpSpPr>
        <p:sp>
          <p:nvSpPr>
            <p:cNvPr id="5" name="矩形 4">
              <a:extLst>
                <a:ext uri="{FF2B5EF4-FFF2-40B4-BE49-F238E27FC236}">
                  <a16:creationId xmlns:a16="http://schemas.microsoft.com/office/drawing/2014/main" id="{8193E382-F2B3-43F5-9565-20E4BF2D0DC0}"/>
                </a:ext>
              </a:extLst>
            </p:cNvPr>
            <p:cNvSpPr/>
            <p:nvPr/>
          </p:nvSpPr>
          <p:spPr>
            <a:xfrm>
              <a:off x="2821858" y="3266132"/>
              <a:ext cx="5410200" cy="2492990"/>
            </a:xfrm>
            <a:prstGeom prst="rect">
              <a:avLst/>
            </a:prstGeom>
          </p:spPr>
          <p:txBody>
            <a:bodyPr wrap="square">
              <a:spAutoFit/>
            </a:bodyPr>
            <a:lstStyle/>
            <a:p>
              <a:pPr lvl="1" algn="just">
                <a:spcBef>
                  <a:spcPct val="50000"/>
                </a:spcBef>
              </a:pPr>
              <a:r>
                <a:rPr lang="en-US" altLang="zh-CN" sz="2000" dirty="0">
                  <a:solidFill>
                    <a:srgbClr val="0000CC"/>
                  </a:solidFill>
                  <a:latin typeface="微软雅黑" panose="020B0503020204020204" pitchFamily="34" charset="-122"/>
                  <a:ea typeface="微软雅黑" panose="020B0503020204020204" pitchFamily="34" charset="-122"/>
                </a:rPr>
                <a:t>SQL </a:t>
              </a:r>
              <a:r>
                <a:rPr lang="zh-CN" altLang="en-US" sz="2000" dirty="0">
                  <a:solidFill>
                    <a:srgbClr val="0000CC"/>
                  </a:solidFill>
                  <a:latin typeface="微软雅黑" panose="020B0503020204020204" pitchFamily="34" charset="-122"/>
                  <a:ea typeface="微软雅黑" panose="020B0503020204020204" pitchFamily="34" charset="-122"/>
                </a:rPr>
                <a:t>语法分析 </a:t>
              </a:r>
              <a:r>
                <a:rPr lang="en-US" altLang="zh-CN" sz="2000" dirty="0">
                  <a:solidFill>
                    <a:srgbClr val="0000CC"/>
                  </a:solidFill>
                  <a:latin typeface="微软雅黑" panose="020B0503020204020204" pitchFamily="34" charset="-122"/>
                  <a:ea typeface="微软雅黑" panose="020B0503020204020204" pitchFamily="34" charset="-122"/>
                </a:rPr>
                <a:t>&amp;  </a:t>
              </a:r>
              <a:r>
                <a:rPr lang="zh-CN" altLang="en-US" sz="2000" dirty="0">
                  <a:solidFill>
                    <a:srgbClr val="0000CC"/>
                  </a:solidFill>
                  <a:latin typeface="微软雅黑" panose="020B0503020204020204" pitchFamily="34" charset="-122"/>
                  <a:ea typeface="微软雅黑" panose="020B0503020204020204" pitchFamily="34" charset="-122"/>
                </a:rPr>
                <a:t>语义检查</a:t>
              </a:r>
            </a:p>
            <a:p>
              <a:pPr lvl="1" algn="just"/>
              <a:r>
                <a:rPr lang="zh-CN" altLang="en-US" sz="2000" dirty="0">
                  <a:solidFill>
                    <a:srgbClr val="0000CC"/>
                  </a:solidFill>
                  <a:latin typeface="微软雅黑" panose="020B0503020204020204" pitchFamily="34" charset="-122"/>
                  <a:ea typeface="微软雅黑" panose="020B0503020204020204" pitchFamily="34" charset="-122"/>
                </a:rPr>
                <a:t>             </a:t>
              </a:r>
              <a:r>
                <a:rPr lang="zh-CN" altLang="en-US" sz="2000">
                  <a:solidFill>
                    <a:srgbClr val="FF0000"/>
                  </a:solidFill>
                  <a:latin typeface="微软雅黑" panose="020B0503020204020204" pitchFamily="34" charset="-122"/>
                  <a:ea typeface="微软雅黑" panose="020B0503020204020204" pitchFamily="34" charset="-122"/>
                </a:rPr>
                <a:t>①</a:t>
              </a:r>
              <a:r>
                <a:rPr lang="zh-CN" altLang="en-US" sz="2000">
                  <a:solidFill>
                    <a:srgbClr val="0000CC"/>
                  </a:solidFill>
                  <a:latin typeface="微软雅黑" panose="020B0503020204020204" pitchFamily="34" charset="-122"/>
                  <a:ea typeface="微软雅黑" panose="020B0503020204020204" pitchFamily="34" charset="-122"/>
                </a:rPr>
                <a:t>                   </a:t>
              </a:r>
              <a:r>
                <a:rPr lang="zh-CN" altLang="en-US" sz="2000">
                  <a:solidFill>
                    <a:srgbClr val="FF0000"/>
                  </a:solidFill>
                  <a:latin typeface="微软雅黑" panose="020B0503020204020204" pitchFamily="34" charset="-122"/>
                  <a:ea typeface="微软雅黑" panose="020B0503020204020204" pitchFamily="34" charset="-122"/>
                </a:rPr>
                <a:t>②</a:t>
              </a:r>
              <a:r>
                <a:rPr lang="zh-CN" altLang="en-US" sz="2000">
                  <a:solidFill>
                    <a:srgbClr val="0000CC"/>
                  </a:solidFill>
                  <a:latin typeface="微软雅黑" panose="020B0503020204020204" pitchFamily="34" charset="-122"/>
                  <a:ea typeface="微软雅黑" panose="020B0503020204020204" pitchFamily="34" charset="-122"/>
                </a:rPr>
                <a:t>              </a:t>
              </a:r>
              <a:endParaRPr lang="en-US" altLang="zh-CN" sz="2000" dirty="0">
                <a:solidFill>
                  <a:srgbClr val="0000CC"/>
                </a:solidFill>
                <a:latin typeface="微软雅黑" panose="020B0503020204020204" pitchFamily="34" charset="-122"/>
                <a:ea typeface="微软雅黑" panose="020B0503020204020204" pitchFamily="34" charset="-122"/>
              </a:endParaRPr>
            </a:p>
            <a:p>
              <a:pPr lvl="1" algn="just"/>
              <a:r>
                <a:rPr lang="zh-CN" altLang="en-US" sz="800">
                  <a:solidFill>
                    <a:srgbClr val="0000CC"/>
                  </a:solidFill>
                </a:rPr>
                <a:t>                        </a:t>
              </a:r>
              <a:endParaRPr lang="en-US" altLang="zh-CN" sz="800">
                <a:solidFill>
                  <a:srgbClr val="0000CC"/>
                </a:solidFill>
              </a:endParaRPr>
            </a:p>
            <a:p>
              <a:pPr lvl="1" algn="just"/>
              <a:r>
                <a:rPr lang="en-US" altLang="zh-CN" sz="2000">
                  <a:solidFill>
                    <a:srgbClr val="0000CC"/>
                  </a:solidFill>
                </a:rPr>
                <a:t>                   </a:t>
              </a:r>
              <a:r>
                <a:rPr lang="zh-CN" altLang="en-US" sz="2000">
                  <a:solidFill>
                    <a:srgbClr val="0000CC"/>
                  </a:solidFill>
                </a:rPr>
                <a:t>                </a:t>
              </a:r>
              <a:r>
                <a:rPr lang="en-US" altLang="zh-CN" sz="2000">
                  <a:solidFill>
                    <a:srgbClr val="0000CC"/>
                  </a:solidFill>
                  <a:latin typeface="微软雅黑" panose="020B0503020204020204" pitchFamily="34" charset="-122"/>
                  <a:ea typeface="微软雅黑" panose="020B0503020204020204" pitchFamily="34" charset="-122"/>
                </a:rPr>
                <a:t>DAC</a:t>
              </a:r>
              <a:r>
                <a:rPr lang="zh-CN" altLang="en-US" sz="2000">
                  <a:solidFill>
                    <a:srgbClr val="0000CC"/>
                  </a:solidFill>
                  <a:latin typeface="微软雅黑" panose="020B0503020204020204" pitchFamily="34" charset="-122"/>
                  <a:ea typeface="微软雅黑" panose="020B0503020204020204" pitchFamily="34" charset="-122"/>
                </a:rPr>
                <a:t>检查</a:t>
              </a:r>
            </a:p>
            <a:p>
              <a:pPr marL="273050" lvl="1" indent="-273050" algn="just"/>
              <a:r>
                <a:rPr lang="zh-CN" altLang="en-US" sz="2000">
                  <a:solidFill>
                    <a:srgbClr val="0000CC"/>
                  </a:solidFill>
                  <a:latin typeface="微软雅黑" panose="020B0503020204020204" pitchFamily="34" charset="-122"/>
                  <a:ea typeface="微软雅黑" panose="020B0503020204020204" pitchFamily="34" charset="-122"/>
                </a:rPr>
                <a:t>                </a:t>
              </a:r>
              <a:r>
                <a:rPr lang="zh-CN" altLang="en-US" sz="2000">
                  <a:solidFill>
                    <a:srgbClr val="FF0000"/>
                  </a:solidFill>
                  <a:latin typeface="微软雅黑" panose="020B0503020204020204" pitchFamily="34" charset="-122"/>
                  <a:ea typeface="微软雅黑" panose="020B0503020204020204" pitchFamily="34" charset="-122"/>
                </a:rPr>
                <a:t>安全检查 </a:t>
              </a:r>
              <a:r>
                <a:rPr lang="zh-CN" altLang="en-US" sz="2800">
                  <a:solidFill>
                    <a:srgbClr val="FF0000"/>
                  </a:solidFill>
                  <a:latin typeface="微软雅黑" panose="020B0503020204020204" pitchFamily="34" charset="-122"/>
                  <a:ea typeface="微软雅黑" panose="020B0503020204020204" pitchFamily="34" charset="-122"/>
                </a:rPr>
                <a:t>     </a:t>
              </a:r>
              <a:r>
                <a:rPr lang="zh-CN" altLang="en-US" sz="2000">
                  <a:solidFill>
                    <a:srgbClr val="FF0000"/>
                  </a:solidFill>
                  <a:latin typeface="微软雅黑" panose="020B0503020204020204" pitchFamily="34" charset="-122"/>
                  <a:ea typeface="微软雅黑" panose="020B0503020204020204" pitchFamily="34" charset="-122"/>
                </a:rPr>
                <a:t>     ③</a:t>
              </a:r>
              <a:endParaRPr lang="en-US" altLang="zh-CN" sz="2000" dirty="0">
                <a:solidFill>
                  <a:srgbClr val="FF0000"/>
                </a:solidFill>
                <a:latin typeface="微软雅黑" panose="020B0503020204020204" pitchFamily="34" charset="-122"/>
                <a:ea typeface="微软雅黑" panose="020B0503020204020204" pitchFamily="34" charset="-122"/>
              </a:endParaRPr>
            </a:p>
            <a:p>
              <a:pPr lvl="1" algn="just"/>
              <a:r>
                <a:rPr lang="en-US" altLang="zh-CN" sz="2000">
                  <a:solidFill>
                    <a:srgbClr val="0000CC"/>
                  </a:solidFill>
                  <a:latin typeface="微软雅黑" panose="020B0503020204020204" pitchFamily="34" charset="-122"/>
                  <a:ea typeface="微软雅黑" panose="020B0503020204020204" pitchFamily="34" charset="-122"/>
                </a:rPr>
                <a:t>              </a:t>
              </a:r>
              <a:r>
                <a:rPr lang="zh-CN" altLang="en-US" sz="2000">
                  <a:solidFill>
                    <a:srgbClr val="0000CC"/>
                  </a:solidFill>
                  <a:latin typeface="微软雅黑" panose="020B0503020204020204" pitchFamily="34" charset="-122"/>
                  <a:ea typeface="微软雅黑" panose="020B0503020204020204" pitchFamily="34" charset="-122"/>
                </a:rPr>
                <a:t>             </a:t>
              </a:r>
              <a:r>
                <a:rPr lang="en-US" altLang="zh-CN" sz="2000">
                  <a:solidFill>
                    <a:srgbClr val="0000CC"/>
                  </a:solidFill>
                  <a:latin typeface="微软雅黑" panose="020B0503020204020204" pitchFamily="34" charset="-122"/>
                  <a:ea typeface="微软雅黑" panose="020B0503020204020204" pitchFamily="34" charset="-122"/>
                </a:rPr>
                <a:t>MAC</a:t>
              </a:r>
              <a:r>
                <a:rPr lang="zh-CN" altLang="en-US" sz="2000">
                  <a:solidFill>
                    <a:srgbClr val="0000CC"/>
                  </a:solidFill>
                  <a:latin typeface="微软雅黑" panose="020B0503020204020204" pitchFamily="34" charset="-122"/>
                  <a:ea typeface="微软雅黑" panose="020B0503020204020204" pitchFamily="34" charset="-122"/>
                </a:rPr>
                <a:t>检查</a:t>
              </a:r>
              <a:endParaRPr lang="zh-CN" altLang="en-US" sz="2000" dirty="0">
                <a:solidFill>
                  <a:srgbClr val="0000CC"/>
                </a:solidFill>
                <a:latin typeface="微软雅黑" panose="020B0503020204020204" pitchFamily="34" charset="-122"/>
                <a:ea typeface="微软雅黑" panose="020B0503020204020204" pitchFamily="34" charset="-122"/>
              </a:endParaRPr>
            </a:p>
            <a:p>
              <a:pPr lvl="1" algn="just"/>
              <a:r>
                <a:rPr lang="zh-CN" altLang="en-US" sz="2000" dirty="0">
                  <a:solidFill>
                    <a:srgbClr val="0000CC"/>
                  </a:solidFill>
                </a:rPr>
                <a:t>                             </a:t>
              </a:r>
            </a:p>
            <a:p>
              <a:pPr lvl="1" algn="just"/>
              <a:r>
                <a:rPr lang="zh-CN" altLang="en-US" sz="2000">
                  <a:solidFill>
                    <a:srgbClr val="0000CC"/>
                  </a:solidFill>
                </a:rPr>
                <a:t>                                </a:t>
              </a:r>
              <a:r>
                <a:rPr lang="zh-CN" altLang="en-US" sz="2000">
                  <a:solidFill>
                    <a:srgbClr val="0000CC"/>
                  </a:solidFill>
                  <a:latin typeface="微软雅黑" panose="020B0503020204020204" pitchFamily="34" charset="-122"/>
                  <a:ea typeface="微软雅黑" panose="020B0503020204020204" pitchFamily="34" charset="-122"/>
                </a:rPr>
                <a:t>继续语义检查</a:t>
              </a:r>
              <a:r>
                <a:rPr lang="zh-CN" altLang="en-US" sz="2000">
                  <a:solidFill>
                    <a:srgbClr val="FF0000"/>
                  </a:solidFill>
                  <a:latin typeface="微软雅黑" panose="020B0503020204020204" pitchFamily="34" charset="-122"/>
                  <a:ea typeface="微软雅黑" panose="020B0503020204020204" pitchFamily="34" charset="-122"/>
                </a:rPr>
                <a:t>④</a:t>
              </a:r>
              <a:r>
                <a:rPr lang="zh-CN" altLang="en-US" sz="2000">
                  <a:solidFill>
                    <a:srgbClr val="0000CC"/>
                  </a:solidFill>
                </a:rPr>
                <a:t> </a:t>
              </a:r>
              <a:endParaRPr lang="zh-CN" altLang="en-US" sz="2000" dirty="0">
                <a:solidFill>
                  <a:srgbClr val="0000CC"/>
                </a:solidFill>
              </a:endParaRPr>
            </a:p>
          </p:txBody>
        </p:sp>
        <p:sp>
          <p:nvSpPr>
            <p:cNvPr id="2" name="箭头: 下 1">
              <a:extLst>
                <a:ext uri="{FF2B5EF4-FFF2-40B4-BE49-F238E27FC236}">
                  <a16:creationId xmlns:a16="http://schemas.microsoft.com/office/drawing/2014/main" id="{24EC35EA-0A79-4B91-B58A-E2B90B91A081}"/>
                </a:ext>
              </a:extLst>
            </p:cNvPr>
            <p:cNvSpPr/>
            <p:nvPr/>
          </p:nvSpPr>
          <p:spPr>
            <a:xfrm>
              <a:off x="5674443" y="3676553"/>
              <a:ext cx="271616" cy="2143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下 6">
              <a:extLst>
                <a:ext uri="{FF2B5EF4-FFF2-40B4-BE49-F238E27FC236}">
                  <a16:creationId xmlns:a16="http://schemas.microsoft.com/office/drawing/2014/main" id="{9761E4FB-5D3C-4186-802C-69FA2ABEADFC}"/>
                </a:ext>
              </a:extLst>
            </p:cNvPr>
            <p:cNvSpPr/>
            <p:nvPr/>
          </p:nvSpPr>
          <p:spPr>
            <a:xfrm>
              <a:off x="5691646" y="4422730"/>
              <a:ext cx="264243"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下 7">
              <a:extLst>
                <a:ext uri="{FF2B5EF4-FFF2-40B4-BE49-F238E27FC236}">
                  <a16:creationId xmlns:a16="http://schemas.microsoft.com/office/drawing/2014/main" id="{A04F3799-283E-489F-891A-69671F042D79}"/>
                </a:ext>
              </a:extLst>
            </p:cNvPr>
            <p:cNvSpPr/>
            <p:nvPr/>
          </p:nvSpPr>
          <p:spPr>
            <a:xfrm>
              <a:off x="5743882" y="5098603"/>
              <a:ext cx="202176" cy="2574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7">
              <a:extLst>
                <a:ext uri="{FF2B5EF4-FFF2-40B4-BE49-F238E27FC236}">
                  <a16:creationId xmlns:a16="http://schemas.microsoft.com/office/drawing/2014/main" id="{611E6836-FFBE-4D06-BE92-52D768D6B307}"/>
                </a:ext>
              </a:extLst>
            </p:cNvPr>
            <p:cNvSpPr>
              <a:spLocks noChangeArrowheads="1"/>
            </p:cNvSpPr>
            <p:nvPr/>
          </p:nvSpPr>
          <p:spPr bwMode="auto">
            <a:xfrm>
              <a:off x="5295900" y="3954525"/>
              <a:ext cx="1259758" cy="1144077"/>
            </a:xfrm>
            <a:prstGeom prst="rect">
              <a:avLst/>
            </a:prstGeom>
            <a:noFill/>
            <a:ln w="28575">
              <a:solidFill>
                <a:srgbClr val="990032"/>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SzTx/>
                <a:buFont typeface="Arial" pitchFamily="34" charset="0"/>
                <a:buNone/>
              </a:pPr>
              <a:endParaRPr lang="zh-CN" altLang="en-US" sz="1800" b="0">
                <a:solidFill>
                  <a:srgbClr val="0000CC"/>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a16="http://schemas.microsoft.com/office/drawing/2014/main" id="{9D45C100-E076-44A4-9E0D-21E7F3832F1D}"/>
              </a:ext>
            </a:extLst>
          </p:cNvPr>
          <p:cNvSpPr/>
          <p:nvPr/>
        </p:nvSpPr>
        <p:spPr>
          <a:xfrm>
            <a:off x="3429000" y="6184784"/>
            <a:ext cx="4630948" cy="400110"/>
          </a:xfrm>
          <a:prstGeom prst="rect">
            <a:avLst/>
          </a:prstGeom>
        </p:spPr>
        <p:txBody>
          <a:bodyPr wrap="none">
            <a:spAutoFit/>
          </a:bodyPr>
          <a:lstStyle/>
          <a:p>
            <a:r>
              <a:rPr lang="zh-CN" altLang="en-US" sz="2000">
                <a:solidFill>
                  <a:srgbClr val="C00000"/>
                </a:solidFill>
                <a:latin typeface="微软雅黑" panose="020B0503020204020204" pitchFamily="34" charset="-122"/>
                <a:ea typeface="微软雅黑" panose="020B0503020204020204" pitchFamily="34" charset="-122"/>
              </a:rPr>
              <a:t>只有通过</a:t>
            </a:r>
            <a:r>
              <a:rPr lang="en-US" altLang="zh-CN" sz="2000">
                <a:solidFill>
                  <a:srgbClr val="C00000"/>
                </a:solidFill>
                <a:latin typeface="微软雅黑" panose="020B0503020204020204" pitchFamily="34" charset="-122"/>
                <a:ea typeface="微软雅黑" panose="020B0503020204020204" pitchFamily="34" charset="-122"/>
              </a:rPr>
              <a:t>MAC</a:t>
            </a:r>
            <a:r>
              <a:rPr lang="zh-CN" altLang="en-US" sz="2000">
                <a:solidFill>
                  <a:srgbClr val="C00000"/>
                </a:solidFill>
                <a:latin typeface="微软雅黑" panose="020B0503020204020204" pitchFamily="34" charset="-122"/>
                <a:ea typeface="微软雅黑" panose="020B0503020204020204" pitchFamily="34" charset="-122"/>
              </a:rPr>
              <a:t>检查的数据对象方可存取</a:t>
            </a:r>
          </a:p>
        </p:txBody>
      </p:sp>
    </p:spTree>
    <p:extLst>
      <p:ext uri="{BB962C8B-B14F-4D97-AF65-F5344CB8AC3E}">
        <p14:creationId xmlns:p14="http://schemas.microsoft.com/office/powerpoint/2010/main" val="442240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b="1" dirty="0">
                <a:solidFill>
                  <a:schemeClr val="bg2">
                    <a:lumMod val="90000"/>
                  </a:schemeClr>
                </a:solidFill>
              </a:rPr>
              <a:t>数据库安全性概述</a:t>
            </a:r>
          </a:p>
          <a:p>
            <a:pPr>
              <a:lnSpc>
                <a:spcPct val="100000"/>
              </a:lnSpc>
            </a:pPr>
            <a:r>
              <a:rPr lang="zh-CN" altLang="en-US" b="1" dirty="0">
                <a:solidFill>
                  <a:schemeClr val="bg2">
                    <a:lumMod val="90000"/>
                  </a:schemeClr>
                </a:solidFill>
              </a:rPr>
              <a:t>数据库安全性控制</a:t>
            </a:r>
          </a:p>
          <a:p>
            <a:pPr>
              <a:lnSpc>
                <a:spcPct val="100000"/>
              </a:lnSpc>
            </a:pPr>
            <a:r>
              <a:rPr lang="zh-CN" altLang="en-US" b="1" dirty="0">
                <a:solidFill>
                  <a:srgbClr val="FF0000"/>
                </a:solidFill>
              </a:rPr>
              <a:t>视图机制</a:t>
            </a:r>
          </a:p>
          <a:p>
            <a:pPr>
              <a:lnSpc>
                <a:spcPct val="100000"/>
              </a:lnSpc>
            </a:pPr>
            <a:r>
              <a:rPr lang="zh-CN" altLang="en-US" b="1" dirty="0">
                <a:solidFill>
                  <a:schemeClr val="bg2">
                    <a:lumMod val="90000"/>
                  </a:schemeClr>
                </a:solidFill>
              </a:rPr>
              <a:t>审计</a:t>
            </a:r>
            <a:r>
              <a:rPr lang="en-US" altLang="zh-CN" b="1" dirty="0">
                <a:solidFill>
                  <a:schemeClr val="bg2">
                    <a:lumMod val="90000"/>
                  </a:schemeClr>
                </a:solidFill>
              </a:rPr>
              <a:t>(Audit)</a:t>
            </a:r>
            <a:endParaRPr lang="zh-CN" altLang="en-US" b="1" dirty="0">
              <a:solidFill>
                <a:schemeClr val="bg2">
                  <a:lumMod val="90000"/>
                </a:schemeClr>
              </a:solidFill>
            </a:endParaRPr>
          </a:p>
          <a:p>
            <a:pPr>
              <a:lnSpc>
                <a:spcPct val="100000"/>
              </a:lnSpc>
            </a:pPr>
            <a:r>
              <a:rPr lang="zh-CN" altLang="en-US" b="1" dirty="0">
                <a:solidFill>
                  <a:schemeClr val="bg2">
                    <a:lumMod val="90000"/>
                  </a:schemeClr>
                </a:solidFill>
              </a:rPr>
              <a:t>数据加密</a:t>
            </a:r>
          </a:p>
          <a:p>
            <a:pPr>
              <a:lnSpc>
                <a:spcPct val="100000"/>
              </a:lnSpc>
            </a:pPr>
            <a:r>
              <a:rPr lang="zh-CN" altLang="en-US" b="1" dirty="0">
                <a:solidFill>
                  <a:schemeClr val="bg2">
                    <a:lumMod val="90000"/>
                  </a:schemeClr>
                </a:solidFill>
              </a:rPr>
              <a:t>其他安全性保护</a:t>
            </a:r>
          </a:p>
          <a:p>
            <a:pPr>
              <a:lnSpc>
                <a:spcPct val="100000"/>
              </a:lnSpc>
            </a:pPr>
            <a:r>
              <a:rPr lang="zh-CN" altLang="en-US" b="1" dirty="0">
                <a:solidFill>
                  <a:schemeClr val="bg2">
                    <a:lumMod val="90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48</a:t>
            </a:fld>
            <a:endParaRPr lang="en-US" dirty="0"/>
          </a:p>
        </p:txBody>
      </p:sp>
    </p:spTree>
    <p:extLst>
      <p:ext uri="{BB962C8B-B14F-4D97-AF65-F5344CB8AC3E}">
        <p14:creationId xmlns:p14="http://schemas.microsoft.com/office/powerpoint/2010/main" val="2000337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数据库安全性概述</a:t>
            </a:r>
          </a:p>
        </p:txBody>
      </p:sp>
      <p:sp>
        <p:nvSpPr>
          <p:cNvPr id="3" name="内容占位符 2"/>
          <p:cNvSpPr>
            <a:spLocks noGrp="1"/>
          </p:cNvSpPr>
          <p:nvPr>
            <p:ph idx="1"/>
          </p:nvPr>
        </p:nvSpPr>
        <p:spPr/>
        <p:txBody>
          <a:bodyPr/>
          <a:lstStyle/>
          <a:p>
            <a:r>
              <a:rPr lang="zh-CN" altLang="en-US" dirty="0"/>
              <a:t>数据库的一大特点是数据</a:t>
            </a:r>
            <a:r>
              <a:rPr lang="zh-CN" altLang="en-US"/>
              <a:t>可以共享。</a:t>
            </a:r>
            <a:endParaRPr lang="en-US" altLang="zh-CN"/>
          </a:p>
          <a:p>
            <a:endParaRPr lang="zh-CN" altLang="en-US" sz="800" dirty="0"/>
          </a:p>
          <a:p>
            <a:r>
              <a:rPr lang="zh-CN" altLang="en-US" dirty="0"/>
              <a:t>数据共享必然带来数据库的</a:t>
            </a:r>
            <a:r>
              <a:rPr lang="zh-CN" altLang="en-US"/>
              <a:t>安全性问题。</a:t>
            </a:r>
            <a:endParaRPr lang="en-US" altLang="zh-CN"/>
          </a:p>
          <a:p>
            <a:endParaRPr lang="zh-CN" altLang="en-US" sz="800" dirty="0"/>
          </a:p>
          <a:p>
            <a:r>
              <a:rPr lang="zh-CN" altLang="en-US" dirty="0"/>
              <a:t>数据库系统中的数据共享不能是无条件的共享，数据库中数据的共享是在</a:t>
            </a:r>
            <a:r>
              <a:rPr lang="en-US" altLang="zh-CN" dirty="0"/>
              <a:t>DBMS</a:t>
            </a:r>
            <a:r>
              <a:rPr lang="zh-CN" altLang="en-US" dirty="0"/>
              <a:t>统一的严格的控制之下的共享，即只允许有合法使用权限的用户访问允许他存取</a:t>
            </a:r>
            <a:r>
              <a:rPr lang="zh-CN" altLang="en-US"/>
              <a:t>的数据。</a:t>
            </a:r>
            <a:endParaRPr lang="zh-CN" altLang="en-US" dirty="0"/>
          </a:p>
          <a:p>
            <a:pPr lvl="1"/>
            <a:r>
              <a:rPr lang="zh-CN" altLang="en-US" dirty="0"/>
              <a:t>例：军事秘密、国家机密、新产品实验数据、市场需求分析、市场营销策略、销售计划、客户档案、医疗档案、银行储蓄数据</a:t>
            </a:r>
          </a:p>
          <a:p>
            <a:pPr marL="0" indent="0">
              <a:buNone/>
            </a:pPr>
            <a:endParaRPr lang="zh-CN" altLang="en-US" sz="24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4</a:t>
            </a:fld>
            <a:endParaRPr lang="en-US" dirty="0"/>
          </a:p>
        </p:txBody>
      </p:sp>
      <p:grpSp>
        <p:nvGrpSpPr>
          <p:cNvPr id="5" name="Group 5"/>
          <p:cNvGrpSpPr>
            <a:grpSpLocks/>
          </p:cNvGrpSpPr>
          <p:nvPr/>
        </p:nvGrpSpPr>
        <p:grpSpPr bwMode="auto">
          <a:xfrm>
            <a:off x="3276600" y="5334000"/>
            <a:ext cx="4922473" cy="576263"/>
            <a:chOff x="0" y="0"/>
            <a:chExt cx="2710" cy="363"/>
          </a:xfrm>
        </p:grpSpPr>
        <p:sp>
          <p:nvSpPr>
            <p:cNvPr id="6" name="AutoShape 4"/>
            <p:cNvSpPr>
              <a:spLocks noChangeArrowheads="1"/>
            </p:cNvSpPr>
            <p:nvPr/>
          </p:nvSpPr>
          <p:spPr bwMode="auto">
            <a:xfrm>
              <a:off x="0" y="90"/>
              <a:ext cx="1270" cy="227"/>
            </a:xfrm>
            <a:prstGeom prst="rightArrow">
              <a:avLst>
                <a:gd name="adj1" fmla="val 50000"/>
                <a:gd name="adj2" fmla="val 139868"/>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b="1">
                <a:latin typeface="微软雅黑" panose="020B0503020204020204" pitchFamily="34" charset="-122"/>
                <a:ea typeface="微软雅黑" panose="020B0503020204020204" pitchFamily="34" charset="-122"/>
              </a:endParaRPr>
            </a:p>
          </p:txBody>
        </p:sp>
        <p:sp>
          <p:nvSpPr>
            <p:cNvPr id="7" name="Rectangle 5"/>
            <p:cNvSpPr>
              <a:spLocks noChangeArrowheads="1"/>
            </p:cNvSpPr>
            <p:nvPr/>
          </p:nvSpPr>
          <p:spPr bwMode="auto">
            <a:xfrm>
              <a:off x="1406" y="0"/>
              <a:ext cx="130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数据库安全性</a:t>
              </a:r>
            </a:p>
          </p:txBody>
        </p:sp>
      </p:grpSp>
    </p:spTree>
    <p:extLst>
      <p:ext uri="{BB962C8B-B14F-4D97-AF65-F5344CB8AC3E}">
        <p14:creationId xmlns:p14="http://schemas.microsoft.com/office/powerpoint/2010/main" val="117955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1EDA7-9ED5-40D4-9416-71F55B097574}"/>
              </a:ext>
            </a:extLst>
          </p:cNvPr>
          <p:cNvSpPr>
            <a:spLocks noGrp="1"/>
          </p:cNvSpPr>
          <p:nvPr>
            <p:ph type="title"/>
          </p:nvPr>
        </p:nvSpPr>
        <p:spPr/>
        <p:txBody>
          <a:bodyPr/>
          <a:lstStyle/>
          <a:p>
            <a:r>
              <a:rPr lang="zh-CN" altLang="en-US"/>
              <a:t>视图机制</a:t>
            </a:r>
          </a:p>
        </p:txBody>
      </p:sp>
      <p:sp>
        <p:nvSpPr>
          <p:cNvPr id="3" name="内容占位符 2">
            <a:extLst>
              <a:ext uri="{FF2B5EF4-FFF2-40B4-BE49-F238E27FC236}">
                <a16:creationId xmlns:a16="http://schemas.microsoft.com/office/drawing/2014/main" id="{79753C16-6701-49B5-A460-0355D353445F}"/>
              </a:ext>
            </a:extLst>
          </p:cNvPr>
          <p:cNvSpPr>
            <a:spLocks noGrp="1"/>
          </p:cNvSpPr>
          <p:nvPr>
            <p:ph idx="1"/>
          </p:nvPr>
        </p:nvSpPr>
        <p:spPr/>
        <p:txBody>
          <a:bodyPr/>
          <a:lstStyle/>
          <a:p>
            <a:r>
              <a:rPr lang="zh-CN" altLang="en-US"/>
              <a:t>把要保密的数据对无权存取这些数据的用户隐藏起来，对数据提供一定程度的安全保护。 </a:t>
            </a:r>
          </a:p>
          <a:p>
            <a:r>
              <a:rPr lang="zh-CN" altLang="en-US"/>
              <a:t>间接地实现支持存取谓词的用户权限定义</a:t>
            </a:r>
            <a:endParaRPr lang="en-US" altLang="zh-CN"/>
          </a:p>
          <a:p>
            <a:pPr marL="0" indent="0">
              <a:buNone/>
            </a:pPr>
            <a:endParaRPr lang="en-US" altLang="zh-CN" sz="1000">
              <a:solidFill>
                <a:srgbClr val="C00000"/>
              </a:solidFill>
            </a:endParaRPr>
          </a:p>
          <a:p>
            <a:pPr marL="0" indent="0">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4.14] </a:t>
            </a:r>
            <a:r>
              <a:rPr lang="zh-CN" altLang="en-US" sz="2400"/>
              <a:t>建立计算机系学生的视图，把对该视图的</a:t>
            </a:r>
            <a:r>
              <a:rPr lang="en-US" altLang="zh-CN" sz="2400"/>
              <a:t>SELECT</a:t>
            </a:r>
            <a:r>
              <a:rPr lang="zh-CN" altLang="en-US" sz="2400"/>
              <a:t>权限授于王平，把该视</a:t>
            </a:r>
            <a:endParaRPr lang="en-US" altLang="zh-CN" sz="2400"/>
          </a:p>
          <a:p>
            <a:pPr marL="0" indent="0">
              <a:buNone/>
            </a:pPr>
            <a:r>
              <a:rPr lang="en-US" altLang="zh-CN" sz="2400"/>
              <a:t>             </a:t>
            </a:r>
            <a:r>
              <a:rPr lang="zh-CN" altLang="en-US" sz="2400"/>
              <a:t>图上的所有操作权限授于张明。</a:t>
            </a:r>
          </a:p>
          <a:p>
            <a:endParaRPr lang="zh-CN" altLang="en-US"/>
          </a:p>
          <a:p>
            <a:endParaRPr lang="zh-CN" altLang="en-US"/>
          </a:p>
        </p:txBody>
      </p:sp>
      <p:sp>
        <p:nvSpPr>
          <p:cNvPr id="4" name="灯片编号占位符 3">
            <a:extLst>
              <a:ext uri="{FF2B5EF4-FFF2-40B4-BE49-F238E27FC236}">
                <a16:creationId xmlns:a16="http://schemas.microsoft.com/office/drawing/2014/main" id="{2CA7E6AC-D45B-4F77-8E52-EFEE30629941}"/>
              </a:ext>
            </a:extLst>
          </p:cNvPr>
          <p:cNvSpPr>
            <a:spLocks noGrp="1"/>
          </p:cNvSpPr>
          <p:nvPr>
            <p:ph type="sldNum" sz="quarter" idx="12"/>
          </p:nvPr>
        </p:nvSpPr>
        <p:spPr/>
        <p:txBody>
          <a:bodyPr/>
          <a:lstStyle/>
          <a:p>
            <a:fld id="{E63F6D5D-9733-4D44-9C56-AEFEDD5A4BA7}" type="slidenum">
              <a:rPr lang="en-US" smtClean="0"/>
              <a:pPr/>
              <a:t>49</a:t>
            </a:fld>
            <a:endParaRPr lang="en-US" dirty="0"/>
          </a:p>
        </p:txBody>
      </p:sp>
      <p:sp>
        <p:nvSpPr>
          <p:cNvPr id="5" name="矩形 4">
            <a:extLst>
              <a:ext uri="{FF2B5EF4-FFF2-40B4-BE49-F238E27FC236}">
                <a16:creationId xmlns:a16="http://schemas.microsoft.com/office/drawing/2014/main" id="{90FEED6B-BBED-4B29-AD54-EECBEE4B4D7F}"/>
              </a:ext>
            </a:extLst>
          </p:cNvPr>
          <p:cNvSpPr/>
          <p:nvPr/>
        </p:nvSpPr>
        <p:spPr>
          <a:xfrm>
            <a:off x="1676400" y="4267200"/>
            <a:ext cx="3810000" cy="1631216"/>
          </a:xfrm>
          <a:prstGeom prst="rect">
            <a:avLst/>
          </a:prstGeom>
        </p:spPr>
        <p:txBody>
          <a:bodyPr wrap="square">
            <a:spAutoFit/>
          </a:bodyPr>
          <a:lstStyle/>
          <a:p>
            <a:pPr>
              <a:buNone/>
            </a:pPr>
            <a:r>
              <a:rPr lang="en-US" altLang="zh-CN" sz="2000" b="1">
                <a:solidFill>
                  <a:srgbClr val="0000CC"/>
                </a:solidFill>
                <a:latin typeface="Times New Roman" panose="02020603050405020304" pitchFamily="18" charset="0"/>
                <a:cs typeface="Times New Roman" panose="02020603050405020304" pitchFamily="18" charset="0"/>
              </a:rPr>
              <a:t>CREATE VIEW CS_Student</a:t>
            </a:r>
          </a:p>
          <a:p>
            <a:pPr lvl="2">
              <a:buNone/>
            </a:pPr>
            <a:r>
              <a:rPr lang="en-US" altLang="zh-CN" sz="2000" b="1">
                <a:solidFill>
                  <a:srgbClr val="0000CC"/>
                </a:solidFill>
                <a:latin typeface="Times New Roman" panose="02020603050405020304" pitchFamily="18" charset="0"/>
                <a:cs typeface="Times New Roman" panose="02020603050405020304" pitchFamily="18" charset="0"/>
              </a:rPr>
              <a:t>    AS </a:t>
            </a:r>
          </a:p>
          <a:p>
            <a:pPr lvl="2">
              <a:spcBef>
                <a:spcPct val="0"/>
              </a:spcBef>
              <a:buNone/>
            </a:pPr>
            <a:r>
              <a:rPr lang="en-US" altLang="zh-CN" sz="2000" b="1">
                <a:solidFill>
                  <a:srgbClr val="0000CC"/>
                </a:solidFill>
                <a:latin typeface="Times New Roman" panose="02020603050405020304" pitchFamily="18" charset="0"/>
                <a:cs typeface="Times New Roman" panose="02020603050405020304" pitchFamily="18" charset="0"/>
              </a:rPr>
              <a:t>    SELECT  *</a:t>
            </a:r>
            <a:endParaRPr lang="en-US" altLang="zh-CN" sz="2000" b="1" baseline="-16000">
              <a:solidFill>
                <a:srgbClr val="0000CC"/>
              </a:solidFill>
              <a:latin typeface="Times New Roman" panose="02020603050405020304" pitchFamily="18" charset="0"/>
              <a:cs typeface="Times New Roman" panose="02020603050405020304" pitchFamily="18" charset="0"/>
            </a:endParaRPr>
          </a:p>
          <a:p>
            <a:pPr lvl="2">
              <a:buNone/>
            </a:pPr>
            <a:r>
              <a:rPr lang="en-US" altLang="zh-CN" sz="2000" b="1">
                <a:solidFill>
                  <a:srgbClr val="0000CC"/>
                </a:solidFill>
                <a:latin typeface="Times New Roman" panose="02020603050405020304" pitchFamily="18" charset="0"/>
                <a:cs typeface="Times New Roman" panose="02020603050405020304" pitchFamily="18" charset="0"/>
              </a:rPr>
              <a:t>    FROM   Student</a:t>
            </a:r>
          </a:p>
          <a:p>
            <a:pPr lvl="2">
              <a:buNone/>
            </a:pPr>
            <a:r>
              <a:rPr lang="en-US" altLang="zh-CN" sz="2000" b="1">
                <a:solidFill>
                  <a:srgbClr val="0000CC"/>
                </a:solidFill>
                <a:latin typeface="Times New Roman" panose="02020603050405020304" pitchFamily="18" charset="0"/>
                <a:cs typeface="Times New Roman" panose="02020603050405020304" pitchFamily="18" charset="0"/>
              </a:rPr>
              <a:t>    WHERE  Sdept='CS';</a:t>
            </a:r>
            <a:endParaRPr lang="zh-CN" altLang="en-US" sz="2000"/>
          </a:p>
        </p:txBody>
      </p:sp>
      <p:sp>
        <p:nvSpPr>
          <p:cNvPr id="6" name="矩形 5">
            <a:extLst>
              <a:ext uri="{FF2B5EF4-FFF2-40B4-BE49-F238E27FC236}">
                <a16:creationId xmlns:a16="http://schemas.microsoft.com/office/drawing/2014/main" id="{5EBDE2FC-0345-4A52-9FD1-7B6F238059F9}"/>
              </a:ext>
            </a:extLst>
          </p:cNvPr>
          <p:cNvSpPr/>
          <p:nvPr/>
        </p:nvSpPr>
        <p:spPr>
          <a:xfrm>
            <a:off x="5449529" y="4552117"/>
            <a:ext cx="5914104" cy="1061381"/>
          </a:xfrm>
          <a:prstGeom prst="rect">
            <a:avLst/>
          </a:prstGeom>
          <a:solidFill>
            <a:schemeClr val="bg2"/>
          </a:solidFill>
        </p:spPr>
        <p:txBody>
          <a:bodyPr wrap="square">
            <a:spAutoFit/>
          </a:bodyPr>
          <a:lstStyle/>
          <a:p>
            <a:pPr lvl="2" indent="-819150">
              <a:lnSpc>
                <a:spcPct val="120000"/>
              </a:lnSpc>
            </a:pP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GRANT  SELECT  ON  </a:t>
            </a:r>
            <a:r>
              <a:rPr lang="en-US" altLang="zh-CN"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CS_</a:t>
            </a:r>
            <a:r>
              <a:rPr lang="en-US" altLang="zh-CN"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Student</a:t>
            </a:r>
            <a:r>
              <a:rPr lang="en-US" altLang="zh-CN">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TO </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王</a:t>
            </a:r>
            <a:r>
              <a:rPr lang="zh-CN" altLang="en-US">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平</a:t>
            </a:r>
            <a:r>
              <a:rPr lang="en-US" altLang="zh-CN">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p>
          <a:p>
            <a:pPr lvl="2" indent="-819150">
              <a:lnSpc>
                <a:spcPct val="120000"/>
              </a:lnSpc>
            </a:pPr>
            <a:endParaRPr lang="en-US" altLang="zh-CN">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lvl="2" indent="-819150">
              <a:lnSpc>
                <a:spcPct val="120000"/>
              </a:lnSpc>
            </a:pPr>
            <a:r>
              <a:rPr lang="en-US" altLang="zh-CN">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GRANT  ALL PRIVILEGES  ON  CS_Student TO </a:t>
            </a:r>
            <a:r>
              <a:rPr lang="zh-CN" altLang="en-US">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张明</a:t>
            </a:r>
            <a:r>
              <a:rPr lang="en-US" altLang="zh-CN">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79408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b="1" dirty="0">
                <a:solidFill>
                  <a:schemeClr val="bg2">
                    <a:lumMod val="90000"/>
                  </a:schemeClr>
                </a:solidFill>
              </a:rPr>
              <a:t>数据库安全性概述</a:t>
            </a:r>
          </a:p>
          <a:p>
            <a:pPr>
              <a:lnSpc>
                <a:spcPct val="100000"/>
              </a:lnSpc>
            </a:pPr>
            <a:r>
              <a:rPr lang="zh-CN" altLang="en-US" b="1" dirty="0">
                <a:solidFill>
                  <a:schemeClr val="bg2">
                    <a:lumMod val="90000"/>
                  </a:schemeClr>
                </a:solidFill>
              </a:rPr>
              <a:t>数据库安全性控制</a:t>
            </a:r>
          </a:p>
          <a:p>
            <a:pPr>
              <a:lnSpc>
                <a:spcPct val="100000"/>
              </a:lnSpc>
            </a:pPr>
            <a:r>
              <a:rPr lang="zh-CN" altLang="en-US" b="1" dirty="0">
                <a:solidFill>
                  <a:schemeClr val="bg2">
                    <a:lumMod val="90000"/>
                  </a:schemeClr>
                </a:solidFill>
              </a:rPr>
              <a:t>视图机制</a:t>
            </a:r>
          </a:p>
          <a:p>
            <a:pPr>
              <a:lnSpc>
                <a:spcPct val="100000"/>
              </a:lnSpc>
            </a:pPr>
            <a:r>
              <a:rPr lang="zh-CN" altLang="en-US" b="1" dirty="0">
                <a:solidFill>
                  <a:srgbClr val="FF0000"/>
                </a:solidFill>
              </a:rPr>
              <a:t>审计</a:t>
            </a:r>
            <a:r>
              <a:rPr lang="en-US" altLang="zh-CN" b="1" dirty="0">
                <a:solidFill>
                  <a:srgbClr val="FF0000"/>
                </a:solidFill>
              </a:rPr>
              <a:t>(Audit)</a:t>
            </a:r>
            <a:endParaRPr lang="zh-CN" altLang="en-US" b="1" dirty="0">
              <a:solidFill>
                <a:srgbClr val="FF0000"/>
              </a:solidFill>
            </a:endParaRPr>
          </a:p>
          <a:p>
            <a:pPr>
              <a:lnSpc>
                <a:spcPct val="100000"/>
              </a:lnSpc>
            </a:pPr>
            <a:r>
              <a:rPr lang="zh-CN" altLang="en-US" b="1" dirty="0">
                <a:solidFill>
                  <a:schemeClr val="bg2">
                    <a:lumMod val="90000"/>
                  </a:schemeClr>
                </a:solidFill>
              </a:rPr>
              <a:t>数据加密</a:t>
            </a:r>
          </a:p>
          <a:p>
            <a:pPr>
              <a:lnSpc>
                <a:spcPct val="100000"/>
              </a:lnSpc>
            </a:pPr>
            <a:r>
              <a:rPr lang="zh-CN" altLang="en-US" b="1" dirty="0">
                <a:solidFill>
                  <a:schemeClr val="bg2">
                    <a:lumMod val="90000"/>
                  </a:schemeClr>
                </a:solidFill>
              </a:rPr>
              <a:t>其他安全性保护</a:t>
            </a:r>
          </a:p>
          <a:p>
            <a:pPr>
              <a:lnSpc>
                <a:spcPct val="100000"/>
              </a:lnSpc>
            </a:pPr>
            <a:r>
              <a:rPr lang="zh-CN" altLang="en-US" b="1" dirty="0">
                <a:solidFill>
                  <a:schemeClr val="bg2">
                    <a:lumMod val="90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50</a:t>
            </a:fld>
            <a:endParaRPr lang="en-US" dirty="0"/>
          </a:p>
        </p:txBody>
      </p:sp>
    </p:spTree>
    <p:extLst>
      <p:ext uri="{BB962C8B-B14F-4D97-AF65-F5344CB8AC3E}">
        <p14:creationId xmlns:p14="http://schemas.microsoft.com/office/powerpoint/2010/main" val="42880520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32B66-22DE-4036-8065-4230EC878B6C}"/>
              </a:ext>
            </a:extLst>
          </p:cNvPr>
          <p:cNvSpPr>
            <a:spLocks noGrp="1"/>
          </p:cNvSpPr>
          <p:nvPr>
            <p:ph type="title"/>
          </p:nvPr>
        </p:nvSpPr>
        <p:spPr/>
        <p:txBody>
          <a:bodyPr/>
          <a:lstStyle/>
          <a:p>
            <a:r>
              <a:rPr lang="zh-CN" altLang="en-US"/>
              <a:t>审计</a:t>
            </a:r>
          </a:p>
        </p:txBody>
      </p:sp>
      <p:sp>
        <p:nvSpPr>
          <p:cNvPr id="3" name="内容占位符 2">
            <a:extLst>
              <a:ext uri="{FF2B5EF4-FFF2-40B4-BE49-F238E27FC236}">
                <a16:creationId xmlns:a16="http://schemas.microsoft.com/office/drawing/2014/main" id="{B2CC3910-F03A-40E7-90FD-098C90F4E366}"/>
              </a:ext>
            </a:extLst>
          </p:cNvPr>
          <p:cNvSpPr>
            <a:spLocks noGrp="1"/>
          </p:cNvSpPr>
          <p:nvPr>
            <p:ph idx="1"/>
          </p:nvPr>
        </p:nvSpPr>
        <p:spPr/>
        <p:txBody>
          <a:bodyPr>
            <a:normAutofit/>
          </a:bodyPr>
          <a:lstStyle/>
          <a:p>
            <a:r>
              <a:rPr lang="zh-CN" altLang="en-US">
                <a:solidFill>
                  <a:srgbClr val="FF0000"/>
                </a:solidFill>
              </a:rPr>
              <a:t>什么是审计</a:t>
            </a:r>
            <a:r>
              <a:rPr lang="en-US" altLang="zh-CN">
                <a:solidFill>
                  <a:srgbClr val="FF0000"/>
                </a:solidFill>
              </a:rPr>
              <a:t>(Audit)</a:t>
            </a:r>
            <a:endParaRPr lang="zh-CN" altLang="en-US">
              <a:solidFill>
                <a:srgbClr val="FF0000"/>
              </a:solidFill>
            </a:endParaRPr>
          </a:p>
          <a:p>
            <a:pPr lvl="1"/>
            <a:r>
              <a:rPr lang="zh-CN" altLang="en-US"/>
              <a:t>启用一个专用的审计日志，将用户对数据库的所有操作记录在上面</a:t>
            </a:r>
          </a:p>
          <a:p>
            <a:pPr lvl="1"/>
            <a:r>
              <a:rPr lang="zh-CN" altLang="en-US"/>
              <a:t>审计员利用审计日志，监控数据库中的各种行为，找出非法存取数据的人、时间和内容</a:t>
            </a:r>
          </a:p>
          <a:p>
            <a:pPr lvl="1"/>
            <a:r>
              <a:rPr lang="en-US" altLang="zh-CN">
                <a:solidFill>
                  <a:srgbClr val="FF0000"/>
                </a:solidFill>
              </a:rPr>
              <a:t>C2</a:t>
            </a:r>
            <a:r>
              <a:rPr lang="zh-CN" altLang="en-US">
                <a:solidFill>
                  <a:srgbClr val="FF0000"/>
                </a:solidFill>
              </a:rPr>
              <a:t>以上安全级别</a:t>
            </a:r>
            <a:r>
              <a:rPr lang="zh-CN" altLang="en-US"/>
              <a:t>的</a:t>
            </a:r>
            <a:r>
              <a:rPr lang="en-US" altLang="zh-CN"/>
              <a:t>DBMS</a:t>
            </a:r>
            <a:r>
              <a:rPr lang="zh-CN" altLang="en-US"/>
              <a:t>必须具有审计功能</a:t>
            </a:r>
            <a:endParaRPr lang="en-US" altLang="zh-CN"/>
          </a:p>
          <a:p>
            <a:pPr lvl="1"/>
            <a:endParaRPr lang="zh-CN" altLang="en-US" sz="1000"/>
          </a:p>
          <a:p>
            <a:r>
              <a:rPr lang="zh-CN" altLang="en-US"/>
              <a:t>审计功能的</a:t>
            </a:r>
            <a:r>
              <a:rPr lang="zh-CN" altLang="en-US">
                <a:solidFill>
                  <a:srgbClr val="FF0000"/>
                </a:solidFill>
              </a:rPr>
              <a:t>可选性</a:t>
            </a:r>
          </a:p>
          <a:p>
            <a:pPr lvl="1"/>
            <a:r>
              <a:rPr lang="zh-CN" altLang="en-US"/>
              <a:t>审计</a:t>
            </a:r>
            <a:r>
              <a:rPr lang="zh-CN" altLang="en-US">
                <a:solidFill>
                  <a:srgbClr val="FF0000"/>
                </a:solidFill>
              </a:rPr>
              <a:t>很费时间和空间</a:t>
            </a:r>
            <a:endParaRPr lang="zh-CN" altLang="en-US"/>
          </a:p>
          <a:p>
            <a:pPr lvl="1"/>
            <a:r>
              <a:rPr lang="en-US" altLang="zh-CN"/>
              <a:t>DBA</a:t>
            </a:r>
            <a:r>
              <a:rPr lang="zh-CN" altLang="en-US"/>
              <a:t>可以根据应用对安全性的要求，灵活地打开或关闭审计功能</a:t>
            </a:r>
          </a:p>
          <a:p>
            <a:pPr lvl="1"/>
            <a:r>
              <a:rPr lang="zh-CN" altLang="en-US"/>
              <a:t>审计功能主要用于安全性要求较高的部门</a:t>
            </a:r>
          </a:p>
        </p:txBody>
      </p:sp>
      <p:sp>
        <p:nvSpPr>
          <p:cNvPr id="4" name="灯片编号占位符 3">
            <a:extLst>
              <a:ext uri="{FF2B5EF4-FFF2-40B4-BE49-F238E27FC236}">
                <a16:creationId xmlns:a16="http://schemas.microsoft.com/office/drawing/2014/main" id="{70244DBB-623A-4BE6-8D29-939D573A7B1D}"/>
              </a:ext>
            </a:extLst>
          </p:cNvPr>
          <p:cNvSpPr>
            <a:spLocks noGrp="1"/>
          </p:cNvSpPr>
          <p:nvPr>
            <p:ph type="sldNum" sz="quarter" idx="12"/>
          </p:nvPr>
        </p:nvSpPr>
        <p:spPr/>
        <p:txBody>
          <a:bodyPr/>
          <a:lstStyle/>
          <a:p>
            <a:fld id="{E63F6D5D-9733-4D44-9C56-AEFEDD5A4BA7}" type="slidenum">
              <a:rPr lang="en-US" smtClean="0"/>
              <a:pPr/>
              <a:t>51</a:t>
            </a:fld>
            <a:endParaRPr lang="en-US" dirty="0"/>
          </a:p>
        </p:txBody>
      </p:sp>
    </p:spTree>
    <p:extLst>
      <p:ext uri="{BB962C8B-B14F-4D97-AF65-F5344CB8AC3E}">
        <p14:creationId xmlns:p14="http://schemas.microsoft.com/office/powerpoint/2010/main" val="31882405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041CE-5D6F-44C9-8779-49D62A9B2B3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C194CC8-DD0C-4C69-BA74-DC4D22EE70BD}"/>
              </a:ext>
            </a:extLst>
          </p:cNvPr>
          <p:cNvSpPr>
            <a:spLocks noGrp="1"/>
          </p:cNvSpPr>
          <p:nvPr>
            <p:ph idx="1"/>
          </p:nvPr>
        </p:nvSpPr>
        <p:spPr/>
        <p:txBody>
          <a:bodyPr>
            <a:normAutofit/>
          </a:bodyPr>
          <a:lstStyle/>
          <a:p>
            <a:r>
              <a:rPr lang="zh-CN" altLang="en-US">
                <a:solidFill>
                  <a:srgbClr val="FF0000"/>
                </a:solidFill>
              </a:rPr>
              <a:t>审计事件</a:t>
            </a:r>
          </a:p>
          <a:p>
            <a:pPr lvl="1"/>
            <a:r>
              <a:rPr lang="zh-CN" altLang="en-US">
                <a:solidFill>
                  <a:srgbClr val="0000C8"/>
                </a:solidFill>
              </a:rPr>
              <a:t>服务器事件</a:t>
            </a:r>
          </a:p>
          <a:p>
            <a:pPr lvl="2"/>
            <a:r>
              <a:rPr lang="zh-CN" altLang="en-US"/>
              <a:t>审计数据库服务器发生的事件</a:t>
            </a:r>
            <a:endParaRPr lang="en-US" altLang="zh-CN"/>
          </a:p>
          <a:p>
            <a:pPr lvl="2"/>
            <a:endParaRPr lang="zh-CN" altLang="en-US" sz="800"/>
          </a:p>
          <a:p>
            <a:pPr lvl="1"/>
            <a:r>
              <a:rPr lang="zh-CN" altLang="en-US">
                <a:solidFill>
                  <a:srgbClr val="0000C8"/>
                </a:solidFill>
              </a:rPr>
              <a:t>系统权限</a:t>
            </a:r>
          </a:p>
          <a:p>
            <a:pPr lvl="2"/>
            <a:r>
              <a:rPr lang="zh-CN" altLang="en-US"/>
              <a:t>对系统拥有的结构或模式对象进行操作的审计</a:t>
            </a:r>
          </a:p>
          <a:p>
            <a:pPr lvl="2"/>
            <a:r>
              <a:rPr lang="zh-CN" altLang="en-US"/>
              <a:t>要求该操作的权限是通过系统权限获得的</a:t>
            </a:r>
            <a:endParaRPr lang="en-US" altLang="zh-CN"/>
          </a:p>
          <a:p>
            <a:pPr lvl="2"/>
            <a:endParaRPr lang="zh-CN" altLang="en-US" sz="800"/>
          </a:p>
          <a:p>
            <a:pPr lvl="1"/>
            <a:r>
              <a:rPr lang="zh-CN" altLang="en-US">
                <a:solidFill>
                  <a:srgbClr val="0000C8"/>
                </a:solidFill>
              </a:rPr>
              <a:t>语句事件</a:t>
            </a:r>
          </a:p>
          <a:p>
            <a:pPr lvl="2"/>
            <a:r>
              <a:rPr lang="zh-CN" altLang="en-US"/>
              <a:t>对</a:t>
            </a:r>
            <a:r>
              <a:rPr lang="en-US" altLang="zh-CN"/>
              <a:t>SQL</a:t>
            </a:r>
            <a:r>
              <a:rPr lang="zh-CN" altLang="en-US"/>
              <a:t>语句，如</a:t>
            </a:r>
            <a:r>
              <a:rPr lang="en-US" altLang="zh-CN"/>
              <a:t>DDL</a:t>
            </a:r>
            <a:r>
              <a:rPr lang="zh-CN" altLang="en-US"/>
              <a:t>、</a:t>
            </a:r>
            <a:r>
              <a:rPr lang="en-US" altLang="zh-CN"/>
              <a:t>DML</a:t>
            </a:r>
            <a:r>
              <a:rPr lang="zh-CN" altLang="en-US"/>
              <a:t>以及</a:t>
            </a:r>
            <a:r>
              <a:rPr lang="en-US" altLang="zh-CN"/>
              <a:t>DCL</a:t>
            </a:r>
            <a:r>
              <a:rPr lang="zh-CN" altLang="en-US"/>
              <a:t>语句的审计</a:t>
            </a:r>
            <a:endParaRPr lang="en-US" altLang="zh-CN"/>
          </a:p>
          <a:p>
            <a:pPr lvl="2"/>
            <a:endParaRPr lang="zh-CN" altLang="en-US" sz="800"/>
          </a:p>
          <a:p>
            <a:pPr lvl="1"/>
            <a:r>
              <a:rPr lang="zh-CN" altLang="en-US">
                <a:solidFill>
                  <a:srgbClr val="0000C8"/>
                </a:solidFill>
              </a:rPr>
              <a:t>模式对象事件</a:t>
            </a:r>
          </a:p>
          <a:p>
            <a:pPr lvl="2"/>
            <a:r>
              <a:rPr lang="zh-CN" altLang="en-US"/>
              <a:t>对特定模式对象上进行的</a:t>
            </a:r>
            <a:r>
              <a:rPr lang="en-US" altLang="zh-CN"/>
              <a:t>SELECT</a:t>
            </a:r>
            <a:r>
              <a:rPr lang="zh-CN" altLang="en-US"/>
              <a:t>或</a:t>
            </a:r>
            <a:r>
              <a:rPr lang="en-US" altLang="zh-CN"/>
              <a:t>DML</a:t>
            </a:r>
            <a:r>
              <a:rPr lang="zh-CN" altLang="en-US"/>
              <a:t>操作的审计</a:t>
            </a:r>
          </a:p>
        </p:txBody>
      </p:sp>
      <p:sp>
        <p:nvSpPr>
          <p:cNvPr id="4" name="灯片编号占位符 3">
            <a:extLst>
              <a:ext uri="{FF2B5EF4-FFF2-40B4-BE49-F238E27FC236}">
                <a16:creationId xmlns:a16="http://schemas.microsoft.com/office/drawing/2014/main" id="{635F65AE-15B9-40DF-92D0-6C30F7A505BF}"/>
              </a:ext>
            </a:extLst>
          </p:cNvPr>
          <p:cNvSpPr>
            <a:spLocks noGrp="1"/>
          </p:cNvSpPr>
          <p:nvPr>
            <p:ph type="sldNum" sz="quarter" idx="12"/>
          </p:nvPr>
        </p:nvSpPr>
        <p:spPr/>
        <p:txBody>
          <a:bodyPr/>
          <a:lstStyle/>
          <a:p>
            <a:fld id="{E63F6D5D-9733-4D44-9C56-AEFEDD5A4BA7}" type="slidenum">
              <a:rPr lang="en-US" smtClean="0"/>
              <a:pPr/>
              <a:t>52</a:t>
            </a:fld>
            <a:endParaRPr lang="en-US" dirty="0"/>
          </a:p>
        </p:txBody>
      </p:sp>
    </p:spTree>
    <p:extLst>
      <p:ext uri="{BB962C8B-B14F-4D97-AF65-F5344CB8AC3E}">
        <p14:creationId xmlns:p14="http://schemas.microsoft.com/office/powerpoint/2010/main" val="25533584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5944C-7CB8-4855-89A6-F5497E74329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861393B-51DB-4CBB-837A-35A95DD43E7F}"/>
              </a:ext>
            </a:extLst>
          </p:cNvPr>
          <p:cNvSpPr>
            <a:spLocks noGrp="1"/>
          </p:cNvSpPr>
          <p:nvPr>
            <p:ph idx="1"/>
          </p:nvPr>
        </p:nvSpPr>
        <p:spPr/>
        <p:txBody>
          <a:bodyPr>
            <a:normAutofit/>
          </a:bodyPr>
          <a:lstStyle/>
          <a:p>
            <a:r>
              <a:rPr lang="zh-CN" altLang="en-US">
                <a:solidFill>
                  <a:srgbClr val="FF0000"/>
                </a:solidFill>
              </a:rPr>
              <a:t>审计功能</a:t>
            </a:r>
          </a:p>
          <a:p>
            <a:pPr lvl="1"/>
            <a:r>
              <a:rPr lang="zh-CN" altLang="en-US">
                <a:solidFill>
                  <a:srgbClr val="0000FF"/>
                </a:solidFill>
              </a:rPr>
              <a:t>基本功能</a:t>
            </a:r>
          </a:p>
          <a:p>
            <a:pPr lvl="2"/>
            <a:r>
              <a:rPr lang="zh-CN" altLang="en-US"/>
              <a:t>提供多种审计查阅方式提供多种审计查阅方式</a:t>
            </a:r>
            <a:endParaRPr lang="en-US" altLang="zh-CN"/>
          </a:p>
          <a:p>
            <a:pPr lvl="2"/>
            <a:endParaRPr lang="zh-CN" altLang="en-US" sz="800"/>
          </a:p>
          <a:p>
            <a:pPr lvl="1"/>
            <a:r>
              <a:rPr lang="zh-CN" altLang="en-US">
                <a:solidFill>
                  <a:srgbClr val="0000FF"/>
                </a:solidFill>
              </a:rPr>
              <a:t>多套审计规则：一般在初始化设定</a:t>
            </a:r>
            <a:endParaRPr lang="en-US" altLang="zh-CN">
              <a:solidFill>
                <a:srgbClr val="0000FF"/>
              </a:solidFill>
            </a:endParaRPr>
          </a:p>
          <a:p>
            <a:pPr lvl="1"/>
            <a:endParaRPr lang="zh-CN" altLang="en-US" sz="500">
              <a:solidFill>
                <a:srgbClr val="0000FF"/>
              </a:solidFill>
            </a:endParaRPr>
          </a:p>
          <a:p>
            <a:pPr lvl="1"/>
            <a:r>
              <a:rPr lang="zh-CN" altLang="en-US">
                <a:solidFill>
                  <a:srgbClr val="0000FF"/>
                </a:solidFill>
              </a:rPr>
              <a:t>提供审计分析和报表功能</a:t>
            </a:r>
            <a:endParaRPr lang="en-US" altLang="zh-CN">
              <a:solidFill>
                <a:srgbClr val="0000FF"/>
              </a:solidFill>
            </a:endParaRPr>
          </a:p>
          <a:p>
            <a:pPr lvl="1"/>
            <a:endParaRPr lang="zh-CN" altLang="en-US" sz="500">
              <a:solidFill>
                <a:srgbClr val="0000FF"/>
              </a:solidFill>
            </a:endParaRPr>
          </a:p>
          <a:p>
            <a:pPr lvl="1"/>
            <a:r>
              <a:rPr lang="zh-CN" altLang="en-US">
                <a:solidFill>
                  <a:srgbClr val="0000FF"/>
                </a:solidFill>
              </a:rPr>
              <a:t>审计日志管理功能</a:t>
            </a:r>
          </a:p>
          <a:p>
            <a:pPr lvl="2"/>
            <a:r>
              <a:rPr lang="zh-CN" altLang="en-US"/>
              <a:t>防止审计员误删审计记录，审计日志必须先转储后删除</a:t>
            </a:r>
          </a:p>
          <a:p>
            <a:pPr lvl="2"/>
            <a:r>
              <a:rPr lang="zh-CN" altLang="en-US"/>
              <a:t>对转储的审计记录文件提供完整性和保密性保护</a:t>
            </a:r>
          </a:p>
          <a:p>
            <a:pPr lvl="2"/>
            <a:r>
              <a:rPr lang="zh-CN" altLang="en-US"/>
              <a:t>只允许审计员查阅和转储审计记录，不允许任何用户新增和修改审计记录等</a:t>
            </a:r>
            <a:endParaRPr lang="en-US" altLang="zh-CN"/>
          </a:p>
          <a:p>
            <a:pPr lvl="2"/>
            <a:endParaRPr lang="zh-CN" altLang="en-US" sz="500">
              <a:solidFill>
                <a:srgbClr val="0000FF"/>
              </a:solidFill>
            </a:endParaRPr>
          </a:p>
          <a:p>
            <a:pPr lvl="1"/>
            <a:r>
              <a:rPr lang="zh-CN" altLang="en-US">
                <a:solidFill>
                  <a:srgbClr val="0000FF"/>
                </a:solidFill>
              </a:rPr>
              <a:t>提供查询审计设置及审计记录信息的专门视图</a:t>
            </a:r>
          </a:p>
        </p:txBody>
      </p:sp>
      <p:sp>
        <p:nvSpPr>
          <p:cNvPr id="4" name="灯片编号占位符 3">
            <a:extLst>
              <a:ext uri="{FF2B5EF4-FFF2-40B4-BE49-F238E27FC236}">
                <a16:creationId xmlns:a16="http://schemas.microsoft.com/office/drawing/2014/main" id="{2444ADAA-3C55-494D-9138-BEBF68BAD2E0}"/>
              </a:ext>
            </a:extLst>
          </p:cNvPr>
          <p:cNvSpPr>
            <a:spLocks noGrp="1"/>
          </p:cNvSpPr>
          <p:nvPr>
            <p:ph type="sldNum" sz="quarter" idx="12"/>
          </p:nvPr>
        </p:nvSpPr>
        <p:spPr/>
        <p:txBody>
          <a:bodyPr/>
          <a:lstStyle/>
          <a:p>
            <a:fld id="{E63F6D5D-9733-4D44-9C56-AEFEDD5A4BA7}" type="slidenum">
              <a:rPr lang="en-US" smtClean="0"/>
              <a:pPr/>
              <a:t>53</a:t>
            </a:fld>
            <a:endParaRPr lang="en-US" dirty="0"/>
          </a:p>
        </p:txBody>
      </p:sp>
    </p:spTree>
    <p:extLst>
      <p:ext uri="{BB962C8B-B14F-4D97-AF65-F5344CB8AC3E}">
        <p14:creationId xmlns:p14="http://schemas.microsoft.com/office/powerpoint/2010/main" val="16422925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8F7D59-088A-4FAB-8B17-0A526E32ECF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E55C05B-8C71-43DE-9EEE-2653B53C1313}"/>
              </a:ext>
            </a:extLst>
          </p:cNvPr>
          <p:cNvSpPr>
            <a:spLocks noGrp="1"/>
          </p:cNvSpPr>
          <p:nvPr>
            <p:ph idx="1"/>
          </p:nvPr>
        </p:nvSpPr>
        <p:spPr>
          <a:xfrm>
            <a:off x="595085" y="1129553"/>
            <a:ext cx="11063515" cy="5406473"/>
          </a:xfrm>
        </p:spPr>
        <p:txBody>
          <a:bodyPr>
            <a:normAutofit/>
          </a:bodyPr>
          <a:lstStyle/>
          <a:p>
            <a:r>
              <a:rPr lang="en-US" altLang="zh-CN">
                <a:solidFill>
                  <a:srgbClr val="FF0000"/>
                </a:solidFill>
              </a:rPr>
              <a:t>Audit</a:t>
            </a:r>
            <a:r>
              <a:rPr lang="zh-CN" altLang="en-US">
                <a:solidFill>
                  <a:srgbClr val="FF0000"/>
                </a:solidFill>
              </a:rPr>
              <a:t>和</a:t>
            </a:r>
            <a:r>
              <a:rPr lang="en-US" altLang="zh-CN">
                <a:solidFill>
                  <a:srgbClr val="FF0000"/>
                </a:solidFill>
              </a:rPr>
              <a:t>Noaudit</a:t>
            </a:r>
            <a:r>
              <a:rPr lang="zh-CN" altLang="en-US">
                <a:solidFill>
                  <a:srgbClr val="FF0000"/>
                </a:solidFill>
              </a:rPr>
              <a:t>语句</a:t>
            </a:r>
          </a:p>
          <a:p>
            <a:pPr lvl="1"/>
            <a:r>
              <a:rPr lang="en-US" altLang="zh-CN">
                <a:solidFill>
                  <a:srgbClr val="0000CC"/>
                </a:solidFill>
              </a:rPr>
              <a:t>AUDIT</a:t>
            </a:r>
            <a:r>
              <a:rPr lang="zh-CN" altLang="en-US">
                <a:solidFill>
                  <a:srgbClr val="0000CC"/>
                </a:solidFill>
              </a:rPr>
              <a:t>语句：</a:t>
            </a:r>
            <a:r>
              <a:rPr lang="zh-CN" altLang="en-US"/>
              <a:t>设置审计功能 </a:t>
            </a:r>
          </a:p>
          <a:p>
            <a:pPr lvl="1"/>
            <a:r>
              <a:rPr lang="en-US" altLang="zh-CN">
                <a:solidFill>
                  <a:srgbClr val="0000CC"/>
                </a:solidFill>
              </a:rPr>
              <a:t>NOAUDIT</a:t>
            </a:r>
            <a:r>
              <a:rPr lang="zh-CN" altLang="en-US">
                <a:solidFill>
                  <a:srgbClr val="0000CC"/>
                </a:solidFill>
              </a:rPr>
              <a:t>语句</a:t>
            </a:r>
            <a:r>
              <a:rPr lang="zh-CN" altLang="en-US"/>
              <a:t>：取消审计功能</a:t>
            </a:r>
            <a:endParaRPr lang="en-US" altLang="zh-CN"/>
          </a:p>
          <a:p>
            <a:pPr lvl="1"/>
            <a:endParaRPr lang="zh-CN" altLang="en-US" sz="400"/>
          </a:p>
          <a:p>
            <a:r>
              <a:rPr lang="zh-CN" altLang="en-US">
                <a:solidFill>
                  <a:srgbClr val="FF0000"/>
                </a:solidFill>
              </a:rPr>
              <a:t>用户级审计</a:t>
            </a:r>
          </a:p>
          <a:p>
            <a:pPr lvl="1"/>
            <a:r>
              <a:rPr lang="zh-CN" altLang="en-US">
                <a:solidFill>
                  <a:srgbClr val="0000CC"/>
                </a:solidFill>
              </a:rPr>
              <a:t>任何用户可设置的审计</a:t>
            </a:r>
          </a:p>
          <a:p>
            <a:pPr lvl="1"/>
            <a:r>
              <a:rPr lang="zh-CN" altLang="en-US"/>
              <a:t>主要是用户针对自己创建的数据库表和视图进行审计</a:t>
            </a:r>
            <a:endParaRPr lang="en-US" altLang="zh-CN"/>
          </a:p>
          <a:p>
            <a:pPr lvl="1"/>
            <a:endParaRPr lang="zh-CN" altLang="en-US" sz="400"/>
          </a:p>
          <a:p>
            <a:r>
              <a:rPr lang="zh-CN" altLang="en-US">
                <a:solidFill>
                  <a:srgbClr val="FF0000"/>
                </a:solidFill>
              </a:rPr>
              <a:t>系统级审计</a:t>
            </a:r>
          </a:p>
          <a:p>
            <a:pPr lvl="1"/>
            <a:r>
              <a:rPr lang="zh-CN" altLang="en-US">
                <a:solidFill>
                  <a:srgbClr val="0000CC"/>
                </a:solidFill>
              </a:rPr>
              <a:t>只能由数据库管理员设置</a:t>
            </a:r>
          </a:p>
          <a:p>
            <a:pPr lvl="1"/>
            <a:r>
              <a:rPr lang="zh-CN" altLang="en-US"/>
              <a:t>监测成功或失败的登录要求、监测授权和收回操作以及其它数据库级权限下的操作</a:t>
            </a:r>
          </a:p>
        </p:txBody>
      </p:sp>
      <p:sp>
        <p:nvSpPr>
          <p:cNvPr id="4" name="灯片编号占位符 3">
            <a:extLst>
              <a:ext uri="{FF2B5EF4-FFF2-40B4-BE49-F238E27FC236}">
                <a16:creationId xmlns:a16="http://schemas.microsoft.com/office/drawing/2014/main" id="{D0651E9C-9EF9-4E4B-B842-4EE25A184AAF}"/>
              </a:ext>
            </a:extLst>
          </p:cNvPr>
          <p:cNvSpPr>
            <a:spLocks noGrp="1"/>
          </p:cNvSpPr>
          <p:nvPr>
            <p:ph type="sldNum" sz="quarter" idx="12"/>
          </p:nvPr>
        </p:nvSpPr>
        <p:spPr/>
        <p:txBody>
          <a:bodyPr/>
          <a:lstStyle/>
          <a:p>
            <a:fld id="{E63F6D5D-9733-4D44-9C56-AEFEDD5A4BA7}" type="slidenum">
              <a:rPr lang="en-US" smtClean="0"/>
              <a:pPr/>
              <a:t>54</a:t>
            </a:fld>
            <a:endParaRPr lang="en-US" dirty="0"/>
          </a:p>
        </p:txBody>
      </p:sp>
    </p:spTree>
    <p:extLst>
      <p:ext uri="{BB962C8B-B14F-4D97-AF65-F5344CB8AC3E}">
        <p14:creationId xmlns:p14="http://schemas.microsoft.com/office/powerpoint/2010/main" val="39835429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54E33-A095-4DC1-B9E9-3B76C482926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08A0215-2556-49E4-8207-15567B01CDF7}"/>
              </a:ext>
            </a:extLst>
          </p:cNvPr>
          <p:cNvSpPr>
            <a:spLocks noGrp="1"/>
          </p:cNvSpPr>
          <p:nvPr>
            <p:ph idx="1"/>
          </p:nvPr>
        </p:nvSpPr>
        <p:spPr/>
        <p:txBody>
          <a:bodyPr>
            <a:normAutofit/>
          </a:bodyPr>
          <a:lstStyle/>
          <a:p>
            <a:pPr marL="0" indent="0">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4.15] </a:t>
            </a:r>
            <a:r>
              <a:rPr lang="zh-CN" altLang="en-US" sz="2400"/>
              <a:t>对修改</a:t>
            </a:r>
            <a:r>
              <a:rPr lang="en-US" altLang="zh-CN" sz="2400"/>
              <a:t>SC</a:t>
            </a:r>
            <a:r>
              <a:rPr lang="zh-CN" altLang="en-US" sz="2400"/>
              <a:t>表结构或修改</a:t>
            </a:r>
            <a:r>
              <a:rPr lang="en-US" altLang="zh-CN" sz="2400"/>
              <a:t>SC</a:t>
            </a:r>
            <a:r>
              <a:rPr lang="zh-CN" altLang="en-US" sz="2400"/>
              <a:t>表数据的操作进行审计。</a:t>
            </a:r>
            <a:endParaRPr lang="en-US" altLang="zh-CN" sz="2400"/>
          </a:p>
          <a:p>
            <a:pPr marL="0" indent="0">
              <a:buNone/>
            </a:pPr>
            <a:endParaRPr lang="en-US" altLang="zh-CN" sz="2400"/>
          </a:p>
          <a:p>
            <a:pPr marL="0" indent="0">
              <a:buNone/>
            </a:pPr>
            <a:endParaRPr lang="en-US" altLang="zh-CN" sz="2400"/>
          </a:p>
          <a:p>
            <a:pPr marL="0" indent="0">
              <a:buNone/>
            </a:pPr>
            <a:r>
              <a:rPr lang="en-US" altLang="zh-CN" sz="2400">
                <a:solidFill>
                  <a:srgbClr val="C00000"/>
                </a:solidFill>
              </a:rPr>
              <a:t>[</a:t>
            </a:r>
            <a:r>
              <a:rPr lang="zh-CN" altLang="en-US" sz="2400">
                <a:solidFill>
                  <a:srgbClr val="C00000"/>
                </a:solidFill>
              </a:rPr>
              <a:t>例4.</a:t>
            </a:r>
            <a:r>
              <a:rPr lang="en-US" altLang="zh-CN" sz="2400">
                <a:solidFill>
                  <a:srgbClr val="C00000"/>
                </a:solidFill>
              </a:rPr>
              <a:t>16] </a:t>
            </a:r>
            <a:r>
              <a:rPr lang="zh-CN" altLang="en-US" sz="2400"/>
              <a:t>取消对</a:t>
            </a:r>
            <a:r>
              <a:rPr lang="en-US" altLang="zh-CN" sz="2400"/>
              <a:t>SC</a:t>
            </a:r>
            <a:r>
              <a:rPr lang="zh-CN" altLang="en-US" sz="2400"/>
              <a:t>表的一切审计。</a:t>
            </a:r>
          </a:p>
          <a:p>
            <a:pPr marL="0" indent="0">
              <a:buNone/>
            </a:pPr>
            <a:endParaRPr lang="zh-CN" altLang="en-US" sz="2400"/>
          </a:p>
        </p:txBody>
      </p:sp>
      <p:sp>
        <p:nvSpPr>
          <p:cNvPr id="4" name="灯片编号占位符 3">
            <a:extLst>
              <a:ext uri="{FF2B5EF4-FFF2-40B4-BE49-F238E27FC236}">
                <a16:creationId xmlns:a16="http://schemas.microsoft.com/office/drawing/2014/main" id="{A8F7772C-4DA1-4C12-8B30-11471C26BB83}"/>
              </a:ext>
            </a:extLst>
          </p:cNvPr>
          <p:cNvSpPr>
            <a:spLocks noGrp="1"/>
          </p:cNvSpPr>
          <p:nvPr>
            <p:ph type="sldNum" sz="quarter" idx="12"/>
          </p:nvPr>
        </p:nvSpPr>
        <p:spPr/>
        <p:txBody>
          <a:bodyPr/>
          <a:lstStyle/>
          <a:p>
            <a:fld id="{E63F6D5D-9733-4D44-9C56-AEFEDD5A4BA7}" type="slidenum">
              <a:rPr lang="en-US" smtClean="0"/>
              <a:pPr/>
              <a:t>55</a:t>
            </a:fld>
            <a:endParaRPr lang="en-US" dirty="0"/>
          </a:p>
        </p:txBody>
      </p:sp>
      <p:sp>
        <p:nvSpPr>
          <p:cNvPr id="5" name="矩形 4">
            <a:extLst>
              <a:ext uri="{FF2B5EF4-FFF2-40B4-BE49-F238E27FC236}">
                <a16:creationId xmlns:a16="http://schemas.microsoft.com/office/drawing/2014/main" id="{A10B5CD2-3A54-4FE5-AE0E-6C2505D30E52}"/>
              </a:ext>
            </a:extLst>
          </p:cNvPr>
          <p:cNvSpPr/>
          <p:nvPr/>
        </p:nvSpPr>
        <p:spPr>
          <a:xfrm>
            <a:off x="3124200" y="1828800"/>
            <a:ext cx="4953000" cy="461665"/>
          </a:xfrm>
          <a:prstGeom prst="rect">
            <a:avLst/>
          </a:prstGeom>
        </p:spPr>
        <p:txBody>
          <a:bodyPr wrap="square">
            <a:spAutoFit/>
          </a:bodyPr>
          <a:lstStyle/>
          <a:p>
            <a:r>
              <a:rPr lang="en-US" altLang="zh-CN" sz="2400">
                <a:solidFill>
                  <a:srgbClr val="0000CC"/>
                </a:solidFill>
                <a:latin typeface="微软雅黑" panose="020B0503020204020204" pitchFamily="34" charset="-122"/>
                <a:ea typeface="微软雅黑" panose="020B0503020204020204" pitchFamily="34" charset="-122"/>
              </a:rPr>
              <a:t>AUDIT ALTER, UPDATE  ON  SC;</a:t>
            </a:r>
            <a:endParaRPr lang="en-US" altLang="zh-CN" sz="240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06E8BAD3-B2AC-46F4-BC83-3EB8FB7A4BCF}"/>
              </a:ext>
            </a:extLst>
          </p:cNvPr>
          <p:cNvSpPr/>
          <p:nvPr/>
        </p:nvSpPr>
        <p:spPr>
          <a:xfrm>
            <a:off x="3106994" y="3276600"/>
            <a:ext cx="5257800" cy="461665"/>
          </a:xfrm>
          <a:prstGeom prst="rect">
            <a:avLst/>
          </a:prstGeom>
        </p:spPr>
        <p:txBody>
          <a:bodyPr wrap="square">
            <a:spAutoFit/>
          </a:bodyPr>
          <a:lstStyle/>
          <a:p>
            <a:r>
              <a:rPr lang="en-US" altLang="zh-CN" sz="2400">
                <a:solidFill>
                  <a:srgbClr val="0000CC"/>
                </a:solidFill>
                <a:latin typeface="微软雅黑" panose="020B0503020204020204" pitchFamily="34" charset="-122"/>
                <a:ea typeface="微软雅黑" panose="020B0503020204020204" pitchFamily="34" charset="-122"/>
              </a:rPr>
              <a:t>NOAUDIT ALTER, UPDATE  ON  SC;</a:t>
            </a:r>
            <a:endParaRPr lang="en-US" altLang="zh-CN"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43873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b="1" dirty="0">
                <a:solidFill>
                  <a:schemeClr val="bg2">
                    <a:lumMod val="90000"/>
                  </a:schemeClr>
                </a:solidFill>
              </a:rPr>
              <a:t>数据库安全性概述</a:t>
            </a:r>
          </a:p>
          <a:p>
            <a:pPr>
              <a:lnSpc>
                <a:spcPct val="100000"/>
              </a:lnSpc>
            </a:pPr>
            <a:r>
              <a:rPr lang="zh-CN" altLang="en-US" b="1" dirty="0">
                <a:solidFill>
                  <a:schemeClr val="bg2">
                    <a:lumMod val="90000"/>
                  </a:schemeClr>
                </a:solidFill>
              </a:rPr>
              <a:t>数据库安全性控制</a:t>
            </a:r>
          </a:p>
          <a:p>
            <a:pPr>
              <a:lnSpc>
                <a:spcPct val="100000"/>
              </a:lnSpc>
            </a:pPr>
            <a:r>
              <a:rPr lang="zh-CN" altLang="en-US" b="1" dirty="0">
                <a:solidFill>
                  <a:schemeClr val="bg2">
                    <a:lumMod val="90000"/>
                  </a:schemeClr>
                </a:solidFill>
              </a:rPr>
              <a:t>视图机制</a:t>
            </a:r>
          </a:p>
          <a:p>
            <a:pPr>
              <a:lnSpc>
                <a:spcPct val="100000"/>
              </a:lnSpc>
            </a:pPr>
            <a:r>
              <a:rPr lang="zh-CN" altLang="en-US" b="1" dirty="0">
                <a:solidFill>
                  <a:schemeClr val="bg2">
                    <a:lumMod val="90000"/>
                  </a:schemeClr>
                </a:solidFill>
              </a:rPr>
              <a:t>审计</a:t>
            </a:r>
            <a:r>
              <a:rPr lang="en-US" altLang="zh-CN" b="1" dirty="0">
                <a:solidFill>
                  <a:schemeClr val="bg2">
                    <a:lumMod val="90000"/>
                  </a:schemeClr>
                </a:solidFill>
              </a:rPr>
              <a:t>(Audit)</a:t>
            </a:r>
            <a:endParaRPr lang="zh-CN" altLang="en-US" b="1" dirty="0">
              <a:solidFill>
                <a:schemeClr val="bg2">
                  <a:lumMod val="90000"/>
                </a:schemeClr>
              </a:solidFill>
            </a:endParaRPr>
          </a:p>
          <a:p>
            <a:pPr>
              <a:lnSpc>
                <a:spcPct val="100000"/>
              </a:lnSpc>
            </a:pPr>
            <a:r>
              <a:rPr lang="zh-CN" altLang="en-US" b="1" dirty="0">
                <a:solidFill>
                  <a:srgbClr val="FF0000"/>
                </a:solidFill>
              </a:rPr>
              <a:t>数据加密</a:t>
            </a:r>
          </a:p>
          <a:p>
            <a:pPr>
              <a:lnSpc>
                <a:spcPct val="100000"/>
              </a:lnSpc>
            </a:pPr>
            <a:r>
              <a:rPr lang="zh-CN" altLang="en-US" b="1" dirty="0">
                <a:solidFill>
                  <a:schemeClr val="bg2">
                    <a:lumMod val="90000"/>
                  </a:schemeClr>
                </a:solidFill>
              </a:rPr>
              <a:t>其他安全性保护</a:t>
            </a:r>
          </a:p>
          <a:p>
            <a:pPr>
              <a:lnSpc>
                <a:spcPct val="100000"/>
              </a:lnSpc>
            </a:pPr>
            <a:r>
              <a:rPr lang="zh-CN" altLang="en-US" b="1" dirty="0">
                <a:solidFill>
                  <a:schemeClr val="bg2">
                    <a:lumMod val="90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56</a:t>
            </a:fld>
            <a:endParaRPr lang="en-US" dirty="0"/>
          </a:p>
        </p:txBody>
      </p:sp>
    </p:spTree>
    <p:extLst>
      <p:ext uri="{BB962C8B-B14F-4D97-AF65-F5344CB8AC3E}">
        <p14:creationId xmlns:p14="http://schemas.microsoft.com/office/powerpoint/2010/main" val="995735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0EDC19-3D56-46C2-9933-4AB70366BB1C}"/>
              </a:ext>
            </a:extLst>
          </p:cNvPr>
          <p:cNvSpPr>
            <a:spLocks noGrp="1"/>
          </p:cNvSpPr>
          <p:nvPr>
            <p:ph type="title"/>
          </p:nvPr>
        </p:nvSpPr>
        <p:spPr/>
        <p:txBody>
          <a:bodyPr/>
          <a:lstStyle/>
          <a:p>
            <a:r>
              <a:rPr lang="zh-CN" altLang="en-US"/>
              <a:t>数据加密</a:t>
            </a:r>
          </a:p>
        </p:txBody>
      </p:sp>
      <p:sp>
        <p:nvSpPr>
          <p:cNvPr id="3" name="内容占位符 2">
            <a:extLst>
              <a:ext uri="{FF2B5EF4-FFF2-40B4-BE49-F238E27FC236}">
                <a16:creationId xmlns:a16="http://schemas.microsoft.com/office/drawing/2014/main" id="{9AF85D4A-4144-4A07-AC89-19A27629ECA9}"/>
              </a:ext>
            </a:extLst>
          </p:cNvPr>
          <p:cNvSpPr>
            <a:spLocks noGrp="1"/>
          </p:cNvSpPr>
          <p:nvPr>
            <p:ph idx="1"/>
          </p:nvPr>
        </p:nvSpPr>
        <p:spPr/>
        <p:txBody>
          <a:bodyPr>
            <a:normAutofit/>
          </a:bodyPr>
          <a:lstStyle/>
          <a:p>
            <a:r>
              <a:rPr lang="zh-CN" altLang="en-US">
                <a:solidFill>
                  <a:srgbClr val="FF0000"/>
                </a:solidFill>
              </a:rPr>
              <a:t>数据加密</a:t>
            </a:r>
          </a:p>
          <a:p>
            <a:pPr lvl="1"/>
            <a:r>
              <a:rPr lang="zh-CN" altLang="en-US"/>
              <a:t>防止数据库中数据在存储和传输中失密的有效手段</a:t>
            </a:r>
            <a:endParaRPr lang="en-US" altLang="zh-CN"/>
          </a:p>
          <a:p>
            <a:pPr lvl="1"/>
            <a:endParaRPr lang="zh-CN" altLang="en-US" sz="1000"/>
          </a:p>
          <a:p>
            <a:r>
              <a:rPr lang="zh-CN" altLang="en-US">
                <a:solidFill>
                  <a:srgbClr val="FF0000"/>
                </a:solidFill>
              </a:rPr>
              <a:t>加密的基本思想</a:t>
            </a:r>
          </a:p>
          <a:p>
            <a:pPr lvl="1"/>
            <a:r>
              <a:rPr lang="zh-CN" altLang="en-US"/>
              <a:t>根据一定的算法将原始数据</a:t>
            </a:r>
            <a:r>
              <a:rPr lang="en-US" altLang="zh-CN"/>
              <a:t>—</a:t>
            </a:r>
            <a:r>
              <a:rPr lang="zh-CN" altLang="en-US"/>
              <a:t>明文</a:t>
            </a:r>
            <a:r>
              <a:rPr lang="en-US" altLang="zh-CN"/>
              <a:t>(Plain text)</a:t>
            </a:r>
            <a:r>
              <a:rPr lang="zh-CN" altLang="en-US"/>
              <a:t>变换为不可直接识别的格式</a:t>
            </a:r>
            <a:r>
              <a:rPr lang="en-US" altLang="zh-CN"/>
              <a:t>­—</a:t>
            </a:r>
            <a:r>
              <a:rPr lang="zh-CN" altLang="en-US"/>
              <a:t>密文</a:t>
            </a:r>
            <a:r>
              <a:rPr lang="en-US" altLang="zh-CN"/>
              <a:t>(Cipher text)</a:t>
            </a:r>
          </a:p>
          <a:p>
            <a:pPr lvl="1"/>
            <a:endParaRPr lang="zh-CN" altLang="en-US" sz="1000"/>
          </a:p>
          <a:p>
            <a:r>
              <a:rPr lang="zh-CN" altLang="en-US">
                <a:solidFill>
                  <a:srgbClr val="FF0000"/>
                </a:solidFill>
              </a:rPr>
              <a:t>加密方法</a:t>
            </a:r>
          </a:p>
          <a:p>
            <a:pPr lvl="1"/>
            <a:r>
              <a:rPr lang="zh-CN" altLang="en-US">
                <a:solidFill>
                  <a:srgbClr val="0000FF"/>
                </a:solidFill>
              </a:rPr>
              <a:t>存储加密</a:t>
            </a:r>
          </a:p>
          <a:p>
            <a:pPr lvl="1"/>
            <a:r>
              <a:rPr lang="zh-CN" altLang="en-US">
                <a:solidFill>
                  <a:srgbClr val="0000FF"/>
                </a:solidFill>
              </a:rPr>
              <a:t>传输加密</a:t>
            </a:r>
          </a:p>
        </p:txBody>
      </p:sp>
      <p:sp>
        <p:nvSpPr>
          <p:cNvPr id="4" name="灯片编号占位符 3">
            <a:extLst>
              <a:ext uri="{FF2B5EF4-FFF2-40B4-BE49-F238E27FC236}">
                <a16:creationId xmlns:a16="http://schemas.microsoft.com/office/drawing/2014/main" id="{51A823D8-3770-4536-AD84-A9FFB42D871A}"/>
              </a:ext>
            </a:extLst>
          </p:cNvPr>
          <p:cNvSpPr>
            <a:spLocks noGrp="1"/>
          </p:cNvSpPr>
          <p:nvPr>
            <p:ph type="sldNum" sz="quarter" idx="12"/>
          </p:nvPr>
        </p:nvSpPr>
        <p:spPr/>
        <p:txBody>
          <a:bodyPr/>
          <a:lstStyle/>
          <a:p>
            <a:fld id="{E63F6D5D-9733-4D44-9C56-AEFEDD5A4BA7}" type="slidenum">
              <a:rPr lang="en-US" smtClean="0"/>
              <a:pPr/>
              <a:t>57</a:t>
            </a:fld>
            <a:endParaRPr lang="en-US" dirty="0"/>
          </a:p>
        </p:txBody>
      </p:sp>
    </p:spTree>
    <p:extLst>
      <p:ext uri="{BB962C8B-B14F-4D97-AF65-F5344CB8AC3E}">
        <p14:creationId xmlns:p14="http://schemas.microsoft.com/office/powerpoint/2010/main" val="806267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719DFB-9236-410B-A847-02227007A95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4F0EE14-5BAB-4F29-AD69-F19D6BE32836}"/>
              </a:ext>
            </a:extLst>
          </p:cNvPr>
          <p:cNvSpPr>
            <a:spLocks noGrp="1"/>
          </p:cNvSpPr>
          <p:nvPr>
            <p:ph idx="1"/>
          </p:nvPr>
        </p:nvSpPr>
        <p:spPr/>
        <p:txBody>
          <a:bodyPr>
            <a:normAutofit/>
          </a:bodyPr>
          <a:lstStyle/>
          <a:p>
            <a:pPr>
              <a:lnSpc>
                <a:spcPct val="120000"/>
              </a:lnSpc>
            </a:pPr>
            <a:r>
              <a:rPr lang="zh-CN" altLang="en-US">
                <a:solidFill>
                  <a:srgbClr val="FF0000"/>
                </a:solidFill>
              </a:rPr>
              <a:t>存储加密</a:t>
            </a:r>
          </a:p>
          <a:p>
            <a:pPr lvl="1">
              <a:lnSpc>
                <a:spcPct val="120000"/>
              </a:lnSpc>
            </a:pPr>
            <a:r>
              <a:rPr lang="zh-CN" altLang="en-US">
                <a:solidFill>
                  <a:srgbClr val="0000CC"/>
                </a:solidFill>
              </a:rPr>
              <a:t>透明存储加密</a:t>
            </a:r>
          </a:p>
          <a:p>
            <a:pPr lvl="2">
              <a:lnSpc>
                <a:spcPct val="120000"/>
              </a:lnSpc>
            </a:pPr>
            <a:r>
              <a:rPr lang="zh-CN" altLang="en-US"/>
              <a:t>内核级加密保护方式，对用户完全透明</a:t>
            </a:r>
          </a:p>
          <a:p>
            <a:pPr lvl="2">
              <a:lnSpc>
                <a:spcPct val="120000"/>
              </a:lnSpc>
            </a:pPr>
            <a:r>
              <a:rPr lang="zh-CN" altLang="en-US"/>
              <a:t>将数据在写到磁盘时对数据进行加密，授权用户读取数据时再对其进行解密</a:t>
            </a:r>
          </a:p>
          <a:p>
            <a:pPr lvl="2">
              <a:lnSpc>
                <a:spcPct val="120000"/>
              </a:lnSpc>
            </a:pPr>
            <a:r>
              <a:rPr lang="zh-CN" altLang="en-US"/>
              <a:t>数据库的应用程序不需要做任何修改，只需在创建表语句中说明需加密的字段即可</a:t>
            </a:r>
          </a:p>
          <a:p>
            <a:pPr lvl="2">
              <a:lnSpc>
                <a:spcPct val="120000"/>
              </a:lnSpc>
            </a:pPr>
            <a:r>
              <a:rPr lang="zh-CN" altLang="en-US"/>
              <a:t>内核级加密方法</a:t>
            </a:r>
            <a:r>
              <a:rPr lang="en-US" altLang="zh-CN"/>
              <a:t>: </a:t>
            </a:r>
            <a:r>
              <a:rPr lang="zh-CN" altLang="en-US"/>
              <a:t>性能较好，安全完备性较高</a:t>
            </a:r>
            <a:endParaRPr lang="en-US" altLang="zh-CN"/>
          </a:p>
          <a:p>
            <a:pPr lvl="2">
              <a:lnSpc>
                <a:spcPct val="120000"/>
              </a:lnSpc>
            </a:pPr>
            <a:endParaRPr lang="zh-CN" altLang="en-US" sz="1200"/>
          </a:p>
          <a:p>
            <a:pPr lvl="1">
              <a:lnSpc>
                <a:spcPct val="120000"/>
              </a:lnSpc>
            </a:pPr>
            <a:r>
              <a:rPr lang="zh-CN" altLang="en-US">
                <a:solidFill>
                  <a:srgbClr val="0000CC"/>
                </a:solidFill>
              </a:rPr>
              <a:t>非透明存储加密</a:t>
            </a:r>
          </a:p>
          <a:p>
            <a:pPr lvl="2">
              <a:lnSpc>
                <a:spcPct val="120000"/>
              </a:lnSpc>
            </a:pPr>
            <a:r>
              <a:rPr lang="zh-CN" altLang="en-US"/>
              <a:t>通过多个加密函数实现</a:t>
            </a:r>
          </a:p>
        </p:txBody>
      </p:sp>
      <p:sp>
        <p:nvSpPr>
          <p:cNvPr id="4" name="灯片编号占位符 3">
            <a:extLst>
              <a:ext uri="{FF2B5EF4-FFF2-40B4-BE49-F238E27FC236}">
                <a16:creationId xmlns:a16="http://schemas.microsoft.com/office/drawing/2014/main" id="{3C5FC5B0-548F-4FFF-B3CD-5D7DAA5EF523}"/>
              </a:ext>
            </a:extLst>
          </p:cNvPr>
          <p:cNvSpPr>
            <a:spLocks noGrp="1"/>
          </p:cNvSpPr>
          <p:nvPr>
            <p:ph type="sldNum" sz="quarter" idx="12"/>
          </p:nvPr>
        </p:nvSpPr>
        <p:spPr/>
        <p:txBody>
          <a:bodyPr/>
          <a:lstStyle/>
          <a:p>
            <a:fld id="{E63F6D5D-9733-4D44-9C56-AEFEDD5A4BA7}" type="slidenum">
              <a:rPr lang="en-US" smtClean="0"/>
              <a:pPr/>
              <a:t>58</a:t>
            </a:fld>
            <a:endParaRPr lang="en-US" dirty="0"/>
          </a:p>
        </p:txBody>
      </p:sp>
    </p:spTree>
    <p:extLst>
      <p:ext uri="{BB962C8B-B14F-4D97-AF65-F5344CB8AC3E}">
        <p14:creationId xmlns:p14="http://schemas.microsoft.com/office/powerpoint/2010/main" val="3561441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数据库安全性</a:t>
            </a:r>
          </a:p>
        </p:txBody>
      </p:sp>
      <p:sp>
        <p:nvSpPr>
          <p:cNvPr id="3" name="内容占位符 2"/>
          <p:cNvSpPr>
            <a:spLocks noGrp="1"/>
          </p:cNvSpPr>
          <p:nvPr>
            <p:ph idx="1"/>
          </p:nvPr>
        </p:nvSpPr>
        <p:spPr/>
        <p:txBody>
          <a:bodyPr/>
          <a:lstStyle/>
          <a:p>
            <a:pPr>
              <a:lnSpc>
                <a:spcPct val="100000"/>
              </a:lnSpc>
            </a:pPr>
            <a:r>
              <a:rPr lang="zh-CN" altLang="en-US" dirty="0">
                <a:solidFill>
                  <a:srgbClr val="FF0000"/>
                </a:solidFill>
              </a:rPr>
              <a:t>数据库的安全性</a:t>
            </a:r>
            <a:r>
              <a:rPr lang="zh-CN" altLang="en-US" dirty="0"/>
              <a:t>是指保护数据库以防止不合法使用所造成的</a:t>
            </a:r>
            <a:r>
              <a:rPr lang="zh-CN" altLang="en-US" dirty="0">
                <a:solidFill>
                  <a:srgbClr val="FF0000"/>
                </a:solidFill>
              </a:rPr>
              <a:t>数据泄露</a:t>
            </a:r>
            <a:r>
              <a:rPr lang="zh-CN" altLang="en-US" dirty="0"/>
              <a:t>、</a:t>
            </a:r>
            <a:r>
              <a:rPr lang="zh-CN" altLang="en-US" dirty="0">
                <a:solidFill>
                  <a:srgbClr val="FF0000"/>
                </a:solidFill>
              </a:rPr>
              <a:t>更改</a:t>
            </a:r>
            <a:r>
              <a:rPr lang="zh-CN" altLang="en-US" dirty="0"/>
              <a:t>或</a:t>
            </a:r>
            <a:r>
              <a:rPr lang="zh-CN" altLang="en-US">
                <a:solidFill>
                  <a:srgbClr val="FF0000"/>
                </a:solidFill>
              </a:rPr>
              <a:t>破坏</a:t>
            </a:r>
            <a:r>
              <a:rPr lang="zh-CN" altLang="en-US"/>
              <a:t>。</a:t>
            </a:r>
            <a:endParaRPr lang="en-US" altLang="zh-CN"/>
          </a:p>
          <a:p>
            <a:pPr>
              <a:lnSpc>
                <a:spcPct val="100000"/>
              </a:lnSpc>
            </a:pPr>
            <a:endParaRPr lang="zh-CN" altLang="en-US" sz="800" dirty="0"/>
          </a:p>
          <a:p>
            <a:pPr>
              <a:lnSpc>
                <a:spcPct val="100000"/>
              </a:lnSpc>
            </a:pPr>
            <a:r>
              <a:rPr lang="zh-CN" altLang="en-US" dirty="0"/>
              <a:t>系统安全保护措施是否有效是数据库系统主要的性能指标</a:t>
            </a:r>
            <a:r>
              <a:rPr lang="zh-CN" altLang="en-US"/>
              <a:t>之一。</a:t>
            </a:r>
            <a:endParaRPr lang="en-US" altLang="zh-CN"/>
          </a:p>
          <a:p>
            <a:pPr>
              <a:lnSpc>
                <a:spcPct val="100000"/>
              </a:lnSpc>
            </a:pPr>
            <a:endParaRPr lang="zh-CN" altLang="en-US" sz="800" dirty="0"/>
          </a:p>
          <a:p>
            <a:pPr>
              <a:lnSpc>
                <a:spcPct val="100000"/>
              </a:lnSpc>
            </a:pPr>
            <a:r>
              <a:rPr lang="zh-CN" altLang="en-US" dirty="0"/>
              <a:t>安全性问题</a:t>
            </a:r>
            <a:r>
              <a:rPr lang="zh-CN" altLang="en-US" dirty="0">
                <a:solidFill>
                  <a:srgbClr val="FF0000"/>
                </a:solidFill>
              </a:rPr>
              <a:t>不是数据库系统所独有</a:t>
            </a:r>
            <a:r>
              <a:rPr lang="zh-CN" altLang="en-US" dirty="0"/>
              <a:t>的，所有计算机系统都有</a:t>
            </a:r>
            <a:r>
              <a:rPr lang="zh-CN" altLang="en-US"/>
              <a:t>这个问题。</a:t>
            </a:r>
            <a:endParaRPr lang="en-US" altLang="zh-CN"/>
          </a:p>
          <a:p>
            <a:pPr lvl="1"/>
            <a:r>
              <a:rPr lang="en-US" altLang="zh-CN"/>
              <a:t>OS</a:t>
            </a:r>
            <a:r>
              <a:rPr lang="zh-CN" altLang="en-US" dirty="0"/>
              <a:t>，网络系统，应用程序，硬件，系统架构，</a:t>
            </a:r>
            <a:r>
              <a:rPr lang="zh-CN" altLang="en-US"/>
              <a:t>移动安全</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a:t>
            </a:fld>
            <a:endParaRPr lang="en-US" dirty="0"/>
          </a:p>
        </p:txBody>
      </p:sp>
    </p:spTree>
    <p:extLst>
      <p:ext uri="{BB962C8B-B14F-4D97-AF65-F5344CB8AC3E}">
        <p14:creationId xmlns:p14="http://schemas.microsoft.com/office/powerpoint/2010/main" val="33740487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B0D73-793D-4674-BB5C-A5CD90244BA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453F4C1-0523-4550-8DAC-927F5DE94505}"/>
              </a:ext>
            </a:extLst>
          </p:cNvPr>
          <p:cNvSpPr>
            <a:spLocks noGrp="1"/>
          </p:cNvSpPr>
          <p:nvPr>
            <p:ph idx="1"/>
          </p:nvPr>
        </p:nvSpPr>
        <p:spPr/>
        <p:txBody>
          <a:bodyPr>
            <a:normAutofit/>
          </a:bodyPr>
          <a:lstStyle/>
          <a:p>
            <a:pPr>
              <a:lnSpc>
                <a:spcPct val="120000"/>
              </a:lnSpc>
            </a:pPr>
            <a:r>
              <a:rPr lang="zh-CN" altLang="en-US">
                <a:solidFill>
                  <a:srgbClr val="FF0000"/>
                </a:solidFill>
              </a:rPr>
              <a:t>传输加密</a:t>
            </a:r>
          </a:p>
          <a:p>
            <a:pPr lvl="1">
              <a:lnSpc>
                <a:spcPct val="120000"/>
              </a:lnSpc>
            </a:pPr>
            <a:r>
              <a:rPr lang="zh-CN" altLang="en-US">
                <a:solidFill>
                  <a:srgbClr val="0000FF"/>
                </a:solidFill>
              </a:rPr>
              <a:t>链路加密</a:t>
            </a:r>
          </a:p>
          <a:p>
            <a:pPr lvl="2">
              <a:lnSpc>
                <a:spcPct val="120000"/>
              </a:lnSpc>
            </a:pPr>
            <a:r>
              <a:rPr lang="zh-CN" altLang="en-US"/>
              <a:t>在链路层进行加密</a:t>
            </a:r>
          </a:p>
          <a:p>
            <a:pPr lvl="2">
              <a:lnSpc>
                <a:spcPct val="120000"/>
              </a:lnSpc>
            </a:pPr>
            <a:r>
              <a:rPr lang="zh-CN" altLang="en-US"/>
              <a:t>传输信息由报头和报文两部分组成</a:t>
            </a:r>
          </a:p>
          <a:p>
            <a:pPr lvl="2">
              <a:lnSpc>
                <a:spcPct val="120000"/>
              </a:lnSpc>
            </a:pPr>
            <a:r>
              <a:rPr lang="zh-CN" altLang="en-US"/>
              <a:t>报文和报头均加密</a:t>
            </a:r>
            <a:endParaRPr lang="en-US" altLang="zh-CN"/>
          </a:p>
          <a:p>
            <a:pPr lvl="2">
              <a:lnSpc>
                <a:spcPct val="120000"/>
              </a:lnSpc>
            </a:pPr>
            <a:endParaRPr lang="zh-CN" altLang="en-US" sz="1600"/>
          </a:p>
          <a:p>
            <a:pPr lvl="1">
              <a:lnSpc>
                <a:spcPct val="120000"/>
              </a:lnSpc>
            </a:pPr>
            <a:r>
              <a:rPr lang="zh-CN" altLang="en-US">
                <a:solidFill>
                  <a:srgbClr val="0000FF"/>
                </a:solidFill>
              </a:rPr>
              <a:t>端到端加密</a:t>
            </a:r>
          </a:p>
          <a:p>
            <a:pPr lvl="2">
              <a:lnSpc>
                <a:spcPct val="120000"/>
              </a:lnSpc>
            </a:pPr>
            <a:r>
              <a:rPr lang="zh-CN" altLang="en-US"/>
              <a:t>在发送端加密，接收端解密</a:t>
            </a:r>
          </a:p>
          <a:p>
            <a:pPr lvl="2">
              <a:lnSpc>
                <a:spcPct val="120000"/>
              </a:lnSpc>
            </a:pPr>
            <a:r>
              <a:rPr lang="zh-CN" altLang="en-US"/>
              <a:t>只加密报文不加密报头</a:t>
            </a:r>
          </a:p>
          <a:p>
            <a:pPr lvl="2">
              <a:lnSpc>
                <a:spcPct val="120000"/>
              </a:lnSpc>
            </a:pPr>
            <a:r>
              <a:rPr lang="zh-CN" altLang="en-US"/>
              <a:t>所需密码设备数量相对较少，容易被非法监听者发现并从中获取敏感信息</a:t>
            </a:r>
          </a:p>
        </p:txBody>
      </p:sp>
      <p:sp>
        <p:nvSpPr>
          <p:cNvPr id="4" name="灯片编号占位符 3">
            <a:extLst>
              <a:ext uri="{FF2B5EF4-FFF2-40B4-BE49-F238E27FC236}">
                <a16:creationId xmlns:a16="http://schemas.microsoft.com/office/drawing/2014/main" id="{D9FF8337-BF91-4409-B144-162BE9B9A715}"/>
              </a:ext>
            </a:extLst>
          </p:cNvPr>
          <p:cNvSpPr>
            <a:spLocks noGrp="1"/>
          </p:cNvSpPr>
          <p:nvPr>
            <p:ph type="sldNum" sz="quarter" idx="12"/>
          </p:nvPr>
        </p:nvSpPr>
        <p:spPr/>
        <p:txBody>
          <a:bodyPr/>
          <a:lstStyle/>
          <a:p>
            <a:fld id="{E63F6D5D-9733-4D44-9C56-AEFEDD5A4BA7}" type="slidenum">
              <a:rPr lang="en-US" smtClean="0"/>
              <a:pPr/>
              <a:t>59</a:t>
            </a:fld>
            <a:endParaRPr lang="en-US" dirty="0"/>
          </a:p>
        </p:txBody>
      </p:sp>
    </p:spTree>
    <p:extLst>
      <p:ext uri="{BB962C8B-B14F-4D97-AF65-F5344CB8AC3E}">
        <p14:creationId xmlns:p14="http://schemas.microsoft.com/office/powerpoint/2010/main" val="18233346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BF6E8-854C-4947-BEE3-64AEB58BFD36}"/>
              </a:ext>
            </a:extLst>
          </p:cNvPr>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E63F6D5D-9733-4D44-9C56-AEFEDD5A4BA7}" type="slidenum">
              <a:rPr lang="en-US" smtClean="0"/>
              <a:pPr/>
              <a:t>60</a:t>
            </a:fld>
            <a:endParaRPr lang="en-US" dirty="0"/>
          </a:p>
        </p:txBody>
      </p:sp>
      <p:grpSp>
        <p:nvGrpSpPr>
          <p:cNvPr id="5" name="组合 22"/>
          <p:cNvGrpSpPr>
            <a:grpSpLocks/>
          </p:cNvGrpSpPr>
          <p:nvPr/>
        </p:nvGrpSpPr>
        <p:grpSpPr bwMode="auto">
          <a:xfrm>
            <a:off x="1828800" y="1642268"/>
            <a:ext cx="7871465" cy="3573463"/>
            <a:chOff x="467544" y="509235"/>
            <a:chExt cx="6408712" cy="3575349"/>
          </a:xfrm>
        </p:grpSpPr>
        <p:grpSp>
          <p:nvGrpSpPr>
            <p:cNvPr id="6" name="Group 5"/>
            <p:cNvGrpSpPr>
              <a:grpSpLocks/>
            </p:cNvGrpSpPr>
            <p:nvPr/>
          </p:nvGrpSpPr>
          <p:grpSpPr bwMode="auto">
            <a:xfrm>
              <a:off x="467544" y="509235"/>
              <a:ext cx="6408712" cy="3575349"/>
              <a:chOff x="0" y="0"/>
              <a:chExt cx="8496944" cy="4048049"/>
            </a:xfrm>
          </p:grpSpPr>
          <p:grpSp>
            <p:nvGrpSpPr>
              <p:cNvPr id="8" name="Group 6"/>
              <p:cNvGrpSpPr>
                <a:grpSpLocks/>
              </p:cNvGrpSpPr>
              <p:nvPr/>
            </p:nvGrpSpPr>
            <p:grpSpPr bwMode="auto">
              <a:xfrm>
                <a:off x="0" y="0"/>
                <a:ext cx="8496944" cy="3555707"/>
                <a:chOff x="0" y="0"/>
                <a:chExt cx="8352928" cy="2844568"/>
              </a:xfrm>
            </p:grpSpPr>
            <p:sp>
              <p:nvSpPr>
                <p:cNvPr id="11" name="TextBox 5"/>
                <p:cNvSpPr txBox="1">
                  <a:spLocks noChangeArrowheads="1"/>
                </p:cNvSpPr>
                <p:nvPr/>
              </p:nvSpPr>
              <p:spPr bwMode="auto">
                <a:xfrm>
                  <a:off x="0" y="0"/>
                  <a:ext cx="8352928" cy="284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SzTx/>
                    <a:buFont typeface="Arial" pitchFamily="34" charset="0"/>
                    <a:buNone/>
                  </a:pPr>
                  <a:r>
                    <a:rPr lang="zh-CN" altLang="en-US" sz="2200" dirty="0">
                      <a:latin typeface="Times New Roman" pitchFamily="18" charset="0"/>
                    </a:rPr>
                    <a:t>第一步：创建可信连接</a:t>
                  </a:r>
                  <a:endParaRPr lang="en-US" altLang="zh-CN" sz="2200" dirty="0">
                    <a:latin typeface="Times New Roman" pitchFamily="18" charset="0"/>
                  </a:endParaRPr>
                </a:p>
                <a:p>
                  <a:pPr algn="ctr" eaLnBrk="1" hangingPunct="1">
                    <a:spcBef>
                      <a:spcPct val="0"/>
                    </a:spcBef>
                    <a:buSzTx/>
                    <a:buFont typeface="Arial" pitchFamily="34" charset="0"/>
                    <a:buNone/>
                  </a:pPr>
                  <a:endParaRPr lang="en-US" altLang="zh-CN" sz="2200" dirty="0">
                    <a:latin typeface="Times New Roman" pitchFamily="18" charset="0"/>
                  </a:endParaRPr>
                </a:p>
                <a:p>
                  <a:pPr algn="ctr" eaLnBrk="1" hangingPunct="1">
                    <a:spcBef>
                      <a:spcPct val="0"/>
                    </a:spcBef>
                    <a:buSzTx/>
                    <a:buFont typeface="Arial" pitchFamily="34" charset="0"/>
                    <a:buNone/>
                  </a:pPr>
                  <a:r>
                    <a:rPr lang="zh-CN" altLang="en-US" sz="2200" dirty="0">
                      <a:latin typeface="Times New Roman" pitchFamily="18" charset="0"/>
                    </a:rPr>
                    <a:t>第二步：确认通信双方端点的可靠性</a:t>
                  </a:r>
                  <a:endParaRPr lang="en-US" altLang="zh-CN" sz="2200" dirty="0">
                    <a:latin typeface="Times New Roman" pitchFamily="18" charset="0"/>
                  </a:endParaRPr>
                </a:p>
                <a:p>
                  <a:pPr algn="ctr" eaLnBrk="1" hangingPunct="1">
                    <a:spcBef>
                      <a:spcPct val="0"/>
                    </a:spcBef>
                    <a:buSzTx/>
                    <a:buFont typeface="Arial" pitchFamily="34" charset="0"/>
                    <a:buNone/>
                  </a:pPr>
                  <a:endParaRPr lang="en-US" altLang="zh-CN" sz="2200" dirty="0">
                    <a:latin typeface="Times New Roman" pitchFamily="18" charset="0"/>
                  </a:endParaRPr>
                </a:p>
                <a:p>
                  <a:pPr algn="ctr" eaLnBrk="1" hangingPunct="1">
                    <a:spcBef>
                      <a:spcPct val="0"/>
                    </a:spcBef>
                    <a:buSzTx/>
                    <a:buFont typeface="Arial" pitchFamily="34" charset="0"/>
                    <a:buNone/>
                  </a:pPr>
                  <a:r>
                    <a:rPr lang="zh-CN" altLang="en-US" sz="2200" dirty="0">
                      <a:latin typeface="Times New Roman" pitchFamily="18" charset="0"/>
                    </a:rPr>
                    <a:t>第三步：协商加密算法和密钥</a:t>
                  </a:r>
                  <a:endParaRPr lang="en-US" altLang="zh-CN" sz="2200" dirty="0">
                    <a:latin typeface="Times New Roman" pitchFamily="18" charset="0"/>
                  </a:endParaRPr>
                </a:p>
                <a:p>
                  <a:pPr algn="ctr" eaLnBrk="1" hangingPunct="1">
                    <a:spcBef>
                      <a:spcPct val="0"/>
                    </a:spcBef>
                    <a:buSzTx/>
                    <a:buFont typeface="Arial" pitchFamily="34" charset="0"/>
                    <a:buNone/>
                  </a:pPr>
                  <a:endParaRPr lang="en-US" altLang="zh-CN" sz="2200" dirty="0">
                    <a:latin typeface="Times New Roman" pitchFamily="18" charset="0"/>
                  </a:endParaRPr>
                </a:p>
                <a:p>
                  <a:pPr algn="ctr" eaLnBrk="1" hangingPunct="1">
                    <a:spcBef>
                      <a:spcPct val="0"/>
                    </a:spcBef>
                    <a:buSzTx/>
                    <a:buFont typeface="Arial" pitchFamily="34" charset="0"/>
                    <a:buNone/>
                  </a:pPr>
                  <a:r>
                    <a:rPr lang="zh-CN" altLang="en-US" sz="2200" dirty="0">
                      <a:latin typeface="Times New Roman" pitchFamily="18" charset="0"/>
                    </a:rPr>
                    <a:t>第四步：可信传输数据</a:t>
                  </a:r>
                  <a:endParaRPr lang="en-US" altLang="zh-CN" sz="2200" dirty="0">
                    <a:latin typeface="Times New Roman" pitchFamily="18" charset="0"/>
                  </a:endParaRPr>
                </a:p>
                <a:p>
                  <a:pPr algn="ctr" eaLnBrk="1" hangingPunct="1">
                    <a:spcBef>
                      <a:spcPct val="0"/>
                    </a:spcBef>
                    <a:buSzTx/>
                    <a:buFont typeface="Arial" pitchFamily="34" charset="0"/>
                    <a:buNone/>
                  </a:pPr>
                  <a:endParaRPr lang="en-US" altLang="zh-CN" sz="2200" dirty="0">
                    <a:latin typeface="Times New Roman" pitchFamily="18" charset="0"/>
                  </a:endParaRPr>
                </a:p>
                <a:p>
                  <a:pPr algn="ctr" eaLnBrk="1" hangingPunct="1">
                    <a:spcBef>
                      <a:spcPct val="0"/>
                    </a:spcBef>
                    <a:buSzTx/>
                    <a:buFont typeface="Arial" pitchFamily="34" charset="0"/>
                    <a:buNone/>
                  </a:pPr>
                  <a:r>
                    <a:rPr lang="zh-CN" altLang="en-US" sz="2200" dirty="0">
                      <a:latin typeface="Times New Roman" pitchFamily="18" charset="0"/>
                    </a:rPr>
                    <a:t>第五步：关闭可信连接</a:t>
                  </a:r>
                </a:p>
              </p:txBody>
            </p:sp>
            <p:cxnSp>
              <p:nvCxnSpPr>
                <p:cNvPr id="12" name="直接箭头连接符 6"/>
                <p:cNvCxnSpPr>
                  <a:cxnSpLocks noChangeShapeType="1"/>
                </p:cNvCxnSpPr>
                <p:nvPr/>
              </p:nvCxnSpPr>
              <p:spPr bwMode="auto">
                <a:xfrm>
                  <a:off x="920238" y="345638"/>
                  <a:ext cx="6552728"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3" name="直接箭头连接符 7"/>
                <p:cNvCxnSpPr>
                  <a:cxnSpLocks noChangeShapeType="1"/>
                </p:cNvCxnSpPr>
                <p:nvPr/>
              </p:nvCxnSpPr>
              <p:spPr bwMode="auto">
                <a:xfrm>
                  <a:off x="920239" y="954792"/>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4" name="直接箭头连接符 8"/>
                <p:cNvCxnSpPr>
                  <a:cxnSpLocks noChangeShapeType="1"/>
                </p:cNvCxnSpPr>
                <p:nvPr/>
              </p:nvCxnSpPr>
              <p:spPr bwMode="auto">
                <a:xfrm>
                  <a:off x="920239" y="2781712"/>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5" name="直接箭头连接符 9"/>
                <p:cNvCxnSpPr>
                  <a:cxnSpLocks noChangeShapeType="1"/>
                </p:cNvCxnSpPr>
                <p:nvPr/>
              </p:nvCxnSpPr>
              <p:spPr bwMode="auto">
                <a:xfrm>
                  <a:off x="920239" y="2129241"/>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sp>
            <p:nvSpPr>
              <p:cNvPr id="9" name="矩形 12"/>
              <p:cNvSpPr>
                <a:spLocks noChangeArrowheads="1"/>
              </p:cNvSpPr>
              <p:nvPr/>
            </p:nvSpPr>
            <p:spPr bwMode="auto">
              <a:xfrm>
                <a:off x="191536" y="1"/>
                <a:ext cx="744569" cy="4048048"/>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SzTx/>
                  <a:buFont typeface="Arial" pitchFamily="34" charset="0"/>
                  <a:buNone/>
                </a:pPr>
                <a:r>
                  <a:rPr lang="zh-CN" altLang="en-US" sz="2200">
                    <a:latin typeface="Times New Roman" pitchFamily="18" charset="0"/>
                  </a:rPr>
                  <a:t>可</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信</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通</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讯</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模</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块</a:t>
                </a:r>
              </a:p>
            </p:txBody>
          </p:sp>
          <p:sp>
            <p:nvSpPr>
              <p:cNvPr id="10" name="矩形 13"/>
              <p:cNvSpPr>
                <a:spLocks noChangeArrowheads="1"/>
              </p:cNvSpPr>
              <p:nvPr/>
            </p:nvSpPr>
            <p:spPr bwMode="auto">
              <a:xfrm>
                <a:off x="7632848" y="72008"/>
                <a:ext cx="672561" cy="3976041"/>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SzTx/>
                  <a:buFont typeface="Arial" pitchFamily="34" charset="0"/>
                  <a:buNone/>
                </a:pPr>
                <a:r>
                  <a:rPr lang="zh-CN" altLang="en-US" sz="2200">
                    <a:latin typeface="Times New Roman" pitchFamily="18" charset="0"/>
                  </a:rPr>
                  <a:t>可</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信</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通</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讯</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模</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块</a:t>
                </a:r>
              </a:p>
            </p:txBody>
          </p:sp>
        </p:grpSp>
        <p:cxnSp>
          <p:nvCxnSpPr>
            <p:cNvPr id="7" name="直接箭头连接符 9"/>
            <p:cNvCxnSpPr>
              <a:cxnSpLocks noChangeShapeType="1"/>
            </p:cNvCxnSpPr>
            <p:nvPr/>
          </p:nvCxnSpPr>
          <p:spPr bwMode="auto">
            <a:xfrm>
              <a:off x="1187624" y="2211673"/>
              <a:ext cx="5027524"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pic>
        <p:nvPicPr>
          <p:cNvPr id="16"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715" y="2695834"/>
            <a:ext cx="1217084"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23"/>
          <p:cNvSpPr txBox="1">
            <a:spLocks noChangeArrowheads="1"/>
          </p:cNvSpPr>
          <p:nvPr/>
        </p:nvSpPr>
        <p:spPr bwMode="auto">
          <a:xfrm>
            <a:off x="706966" y="3703897"/>
            <a:ext cx="7521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eaLnBrk="1" hangingPunct="1">
              <a:spcBef>
                <a:spcPct val="0"/>
              </a:spcBef>
              <a:buSzTx/>
              <a:buFont typeface="Arial" pitchFamily="34" charset="0"/>
              <a:buNone/>
            </a:pPr>
            <a:r>
              <a:rPr lang="zh-CN" altLang="en-US" sz="2200" dirty="0">
                <a:solidFill>
                  <a:srgbClr val="0000FF"/>
                </a:solidFill>
                <a:latin typeface="微软雅黑" panose="020B0503020204020204" pitchFamily="34" charset="-122"/>
                <a:ea typeface="微软雅黑" panose="020B0503020204020204" pitchFamily="34" charset="-122"/>
              </a:rPr>
              <a:t>用户</a:t>
            </a:r>
          </a:p>
        </p:txBody>
      </p:sp>
      <p:pic>
        <p:nvPicPr>
          <p:cNvPr id="1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487" y="2570161"/>
            <a:ext cx="1075916" cy="9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24"/>
          <p:cNvSpPr txBox="1">
            <a:spLocks noChangeArrowheads="1"/>
          </p:cNvSpPr>
          <p:nvPr/>
        </p:nvSpPr>
        <p:spPr bwMode="auto">
          <a:xfrm>
            <a:off x="9572054" y="3687975"/>
            <a:ext cx="188705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eaLnBrk="1" hangingPunct="1">
              <a:spcBef>
                <a:spcPct val="0"/>
              </a:spcBef>
              <a:buSzTx/>
              <a:buFont typeface="Arial" pitchFamily="34" charset="0"/>
              <a:buNone/>
            </a:pPr>
            <a:r>
              <a:rPr lang="zh-CN" altLang="en-US" sz="2200" dirty="0">
                <a:solidFill>
                  <a:srgbClr val="0000FF"/>
                </a:solidFill>
                <a:latin typeface="微软雅黑" panose="020B0503020204020204" pitchFamily="34" charset="-122"/>
                <a:ea typeface="微软雅黑" panose="020B0503020204020204" pitchFamily="34" charset="-122"/>
              </a:rPr>
              <a:t>数据库服务器</a:t>
            </a:r>
          </a:p>
        </p:txBody>
      </p:sp>
      <p:sp>
        <p:nvSpPr>
          <p:cNvPr id="20" name="TextBox 15"/>
          <p:cNvSpPr txBox="1">
            <a:spLocks noChangeArrowheads="1"/>
          </p:cNvSpPr>
          <p:nvPr/>
        </p:nvSpPr>
        <p:spPr bwMode="auto">
          <a:xfrm>
            <a:off x="2838151" y="5405748"/>
            <a:ext cx="62296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SzTx/>
              <a:buFont typeface="Arial" pitchFamily="34" charset="0"/>
              <a:buNone/>
            </a:pPr>
            <a:r>
              <a:rPr lang="zh-CN" altLang="en-US" b="0" dirty="0">
                <a:solidFill>
                  <a:srgbClr val="FF0000"/>
                </a:solidFill>
                <a:latin typeface="微软雅黑" panose="020B0503020204020204" pitchFamily="34" charset="-122"/>
                <a:ea typeface="微软雅黑" panose="020B0503020204020204" pitchFamily="34" charset="-122"/>
              </a:rPr>
              <a:t>数据库管理系统可信传输示意图</a:t>
            </a:r>
          </a:p>
        </p:txBody>
      </p:sp>
    </p:spTree>
    <p:extLst>
      <p:ext uri="{BB962C8B-B14F-4D97-AF65-F5344CB8AC3E}">
        <p14:creationId xmlns:p14="http://schemas.microsoft.com/office/powerpoint/2010/main" val="24248446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31C91-952E-4FCB-81FC-D0A69ACBE25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57391D0-C193-489E-AB1D-8A8130B98555}"/>
              </a:ext>
            </a:extLst>
          </p:cNvPr>
          <p:cNvSpPr>
            <a:spLocks noGrp="1"/>
          </p:cNvSpPr>
          <p:nvPr>
            <p:ph idx="1"/>
          </p:nvPr>
        </p:nvSpPr>
        <p:spPr/>
        <p:txBody>
          <a:bodyPr/>
          <a:lstStyle/>
          <a:p>
            <a:r>
              <a:rPr lang="zh-CN" altLang="en-US">
                <a:solidFill>
                  <a:srgbClr val="FF0000"/>
                </a:solidFill>
              </a:rPr>
              <a:t>基于安全套接层协议</a:t>
            </a:r>
            <a:r>
              <a:rPr lang="en-US" altLang="zh-CN">
                <a:solidFill>
                  <a:srgbClr val="FF0000"/>
                </a:solidFill>
              </a:rPr>
              <a:t>SSL</a:t>
            </a:r>
            <a:r>
              <a:rPr lang="zh-CN" altLang="en-US">
                <a:solidFill>
                  <a:srgbClr val="FF0000"/>
                </a:solidFill>
              </a:rPr>
              <a:t>传输方案的实现思路：</a:t>
            </a:r>
            <a:endParaRPr lang="en-US" altLang="zh-CN">
              <a:solidFill>
                <a:srgbClr val="FF0000"/>
              </a:solidFill>
            </a:endParaRPr>
          </a:p>
          <a:p>
            <a:pPr lvl="1"/>
            <a:r>
              <a:rPr lang="zh-CN" altLang="en-US">
                <a:solidFill>
                  <a:srgbClr val="0000CC"/>
                </a:solidFill>
              </a:rPr>
              <a:t>确认通信双方端点的可靠性</a:t>
            </a:r>
            <a:endParaRPr lang="en-US" altLang="zh-CN">
              <a:solidFill>
                <a:srgbClr val="0000CC"/>
              </a:solidFill>
            </a:endParaRPr>
          </a:p>
          <a:p>
            <a:pPr lvl="2"/>
            <a:r>
              <a:rPr lang="zh-CN" altLang="en-US"/>
              <a:t>采用基于数字证书的服务器和客户端认证方式</a:t>
            </a:r>
          </a:p>
          <a:p>
            <a:pPr lvl="2"/>
            <a:r>
              <a:rPr lang="zh-CN" altLang="en-US"/>
              <a:t>通信时均首先向对方提供己方证书，然后使用本地的</a:t>
            </a:r>
            <a:r>
              <a:rPr lang="en-US" altLang="zh-CN"/>
              <a:t>CA </a:t>
            </a:r>
            <a:r>
              <a:rPr lang="zh-CN" altLang="en-US"/>
              <a:t>信任列表和证书撤销列表对接收到的对方证书进行验证</a:t>
            </a:r>
            <a:endParaRPr lang="en-US" altLang="zh-CN"/>
          </a:p>
          <a:p>
            <a:pPr lvl="2"/>
            <a:endParaRPr lang="en-US" altLang="zh-CN" sz="800"/>
          </a:p>
          <a:p>
            <a:pPr lvl="1"/>
            <a:r>
              <a:rPr lang="zh-CN" altLang="en-US">
                <a:solidFill>
                  <a:srgbClr val="0000CC"/>
                </a:solidFill>
              </a:rPr>
              <a:t>协商加密算法和密钥</a:t>
            </a:r>
            <a:endParaRPr lang="en-US" altLang="zh-CN">
              <a:solidFill>
                <a:srgbClr val="0000CC"/>
              </a:solidFill>
            </a:endParaRPr>
          </a:p>
          <a:p>
            <a:pPr lvl="2"/>
            <a:r>
              <a:rPr lang="zh-CN" altLang="en-US"/>
              <a:t>确认双方端点的可靠性后，通信双方协商本次会话的加密算法与密钥</a:t>
            </a:r>
            <a:endParaRPr lang="en-US" altLang="zh-CN"/>
          </a:p>
          <a:p>
            <a:pPr lvl="2"/>
            <a:endParaRPr lang="en-US" altLang="zh-CN" sz="800"/>
          </a:p>
          <a:p>
            <a:pPr lvl="1"/>
            <a:r>
              <a:rPr lang="zh-CN" altLang="zh-CN">
                <a:solidFill>
                  <a:srgbClr val="0000CC"/>
                </a:solidFill>
              </a:rPr>
              <a:t>可信数据传输</a:t>
            </a:r>
            <a:endParaRPr lang="en-US" altLang="zh-CN">
              <a:solidFill>
                <a:srgbClr val="0000CC"/>
              </a:solidFill>
            </a:endParaRPr>
          </a:p>
          <a:p>
            <a:pPr lvl="2"/>
            <a:r>
              <a:rPr lang="zh-CN" altLang="en-US"/>
              <a:t>业务数据在被发送之前将被用某一组特定的密钥进行加密和消息摘要计算，以密文形式在网络上传输</a:t>
            </a:r>
          </a:p>
          <a:p>
            <a:pPr lvl="2"/>
            <a:r>
              <a:rPr lang="zh-CN" altLang="en-US"/>
              <a:t>当业务数据被接收的时候，需用相同一组特定的密钥进行解密和摘要计算</a:t>
            </a:r>
          </a:p>
        </p:txBody>
      </p:sp>
      <p:sp>
        <p:nvSpPr>
          <p:cNvPr id="4" name="灯片编号占位符 3">
            <a:extLst>
              <a:ext uri="{FF2B5EF4-FFF2-40B4-BE49-F238E27FC236}">
                <a16:creationId xmlns:a16="http://schemas.microsoft.com/office/drawing/2014/main" id="{61891858-A33A-488B-807C-321FBB51F9D9}"/>
              </a:ext>
            </a:extLst>
          </p:cNvPr>
          <p:cNvSpPr>
            <a:spLocks noGrp="1"/>
          </p:cNvSpPr>
          <p:nvPr>
            <p:ph type="sldNum" sz="quarter" idx="12"/>
          </p:nvPr>
        </p:nvSpPr>
        <p:spPr/>
        <p:txBody>
          <a:bodyPr/>
          <a:lstStyle/>
          <a:p>
            <a:fld id="{E63F6D5D-9733-4D44-9C56-AEFEDD5A4BA7}" type="slidenum">
              <a:rPr lang="en-US" smtClean="0"/>
              <a:pPr/>
              <a:t>61</a:t>
            </a:fld>
            <a:endParaRPr lang="en-US" dirty="0"/>
          </a:p>
        </p:txBody>
      </p:sp>
    </p:spTree>
    <p:extLst>
      <p:ext uri="{BB962C8B-B14F-4D97-AF65-F5344CB8AC3E}">
        <p14:creationId xmlns:p14="http://schemas.microsoft.com/office/powerpoint/2010/main" val="31298338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2EA9D-2F76-49D6-BA30-688D37DE69BC}"/>
              </a:ext>
            </a:extLst>
          </p:cNvPr>
          <p:cNvSpPr>
            <a:spLocks noGrp="1"/>
          </p:cNvSpPr>
          <p:nvPr>
            <p:ph type="title"/>
          </p:nvPr>
        </p:nvSpPr>
        <p:spPr/>
        <p:txBody>
          <a:bodyPr/>
          <a:lstStyle/>
          <a:p>
            <a:r>
              <a:rPr lang="en-US" altLang="zh-CN"/>
              <a:t>openGauss</a:t>
            </a:r>
            <a:r>
              <a:rPr lang="zh-CN" altLang="en-US"/>
              <a:t>管理数据库的安全</a:t>
            </a:r>
          </a:p>
        </p:txBody>
      </p:sp>
      <p:sp>
        <p:nvSpPr>
          <p:cNvPr id="3" name="内容占位符 2">
            <a:extLst>
              <a:ext uri="{FF2B5EF4-FFF2-40B4-BE49-F238E27FC236}">
                <a16:creationId xmlns:a16="http://schemas.microsoft.com/office/drawing/2014/main" id="{67F4DA30-C1CD-427F-8E37-A73067377FDA}"/>
              </a:ext>
            </a:extLst>
          </p:cNvPr>
          <p:cNvSpPr>
            <a:spLocks noGrp="1"/>
          </p:cNvSpPr>
          <p:nvPr>
            <p:ph idx="1"/>
          </p:nvPr>
        </p:nvSpPr>
        <p:spPr/>
        <p:txBody>
          <a:bodyPr/>
          <a:lstStyle/>
          <a:p>
            <a:r>
              <a:rPr lang="en-US" altLang="zh-CN"/>
              <a:t>openGauss</a:t>
            </a:r>
            <a:r>
              <a:rPr lang="zh-CN" altLang="en-US"/>
              <a:t>管理数据库的安全详见</a:t>
            </a:r>
            <a:r>
              <a:rPr lang="en-US" altLang="zh-CN"/>
              <a:t>《openGauss</a:t>
            </a:r>
            <a:r>
              <a:rPr lang="zh-CN" altLang="en-US"/>
              <a:t>开发者指南</a:t>
            </a:r>
            <a:r>
              <a:rPr lang="en-US" altLang="zh-CN"/>
              <a:t>》</a:t>
            </a:r>
            <a:r>
              <a:rPr lang="zh-CN" altLang="en-US"/>
              <a:t>第</a:t>
            </a:r>
            <a:r>
              <a:rPr lang="en-US" altLang="zh-CN"/>
              <a:t>7</a:t>
            </a:r>
            <a:r>
              <a:rPr lang="zh-CN" altLang="en-US"/>
              <a:t>章。</a:t>
            </a:r>
          </a:p>
        </p:txBody>
      </p:sp>
      <p:sp>
        <p:nvSpPr>
          <p:cNvPr id="4" name="灯片编号占位符 3">
            <a:extLst>
              <a:ext uri="{FF2B5EF4-FFF2-40B4-BE49-F238E27FC236}">
                <a16:creationId xmlns:a16="http://schemas.microsoft.com/office/drawing/2014/main" id="{345B46A0-B8B6-40DC-A453-CFF51D304533}"/>
              </a:ext>
            </a:extLst>
          </p:cNvPr>
          <p:cNvSpPr>
            <a:spLocks noGrp="1"/>
          </p:cNvSpPr>
          <p:nvPr>
            <p:ph type="sldNum" sz="quarter" idx="12"/>
          </p:nvPr>
        </p:nvSpPr>
        <p:spPr/>
        <p:txBody>
          <a:bodyPr/>
          <a:lstStyle/>
          <a:p>
            <a:fld id="{E63F6D5D-9733-4D44-9C56-AEFEDD5A4BA7}" type="slidenum">
              <a:rPr lang="en-US" smtClean="0"/>
              <a:pPr/>
              <a:t>62</a:t>
            </a:fld>
            <a:endParaRPr lang="en-US" dirty="0"/>
          </a:p>
        </p:txBody>
      </p:sp>
      <p:pic>
        <p:nvPicPr>
          <p:cNvPr id="5" name="图片 4">
            <a:extLst>
              <a:ext uri="{FF2B5EF4-FFF2-40B4-BE49-F238E27FC236}">
                <a16:creationId xmlns:a16="http://schemas.microsoft.com/office/drawing/2014/main" id="{4CFBF7F6-E53A-48FD-804F-D549086D039A}"/>
              </a:ext>
            </a:extLst>
          </p:cNvPr>
          <p:cNvPicPr>
            <a:picLocks noChangeAspect="1"/>
          </p:cNvPicPr>
          <p:nvPr/>
        </p:nvPicPr>
        <p:blipFill>
          <a:blip r:embed="rId2"/>
          <a:stretch>
            <a:fillRect/>
          </a:stretch>
        </p:blipFill>
        <p:spPr>
          <a:xfrm>
            <a:off x="3231243" y="1796031"/>
            <a:ext cx="3581400" cy="4739995"/>
          </a:xfrm>
          <a:prstGeom prst="rect">
            <a:avLst/>
          </a:prstGeom>
        </p:spPr>
      </p:pic>
    </p:spTree>
    <p:extLst>
      <p:ext uri="{BB962C8B-B14F-4D97-AF65-F5344CB8AC3E}">
        <p14:creationId xmlns:p14="http://schemas.microsoft.com/office/powerpoint/2010/main" val="8299667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b="1" dirty="0">
                <a:solidFill>
                  <a:schemeClr val="bg2">
                    <a:lumMod val="90000"/>
                  </a:schemeClr>
                </a:solidFill>
              </a:rPr>
              <a:t>数据库安全性概述</a:t>
            </a:r>
          </a:p>
          <a:p>
            <a:pPr>
              <a:lnSpc>
                <a:spcPct val="100000"/>
              </a:lnSpc>
            </a:pPr>
            <a:r>
              <a:rPr lang="zh-CN" altLang="en-US" b="1" dirty="0">
                <a:solidFill>
                  <a:schemeClr val="bg2">
                    <a:lumMod val="90000"/>
                  </a:schemeClr>
                </a:solidFill>
              </a:rPr>
              <a:t>数据库安全性控制</a:t>
            </a:r>
          </a:p>
          <a:p>
            <a:pPr>
              <a:lnSpc>
                <a:spcPct val="100000"/>
              </a:lnSpc>
            </a:pPr>
            <a:r>
              <a:rPr lang="zh-CN" altLang="en-US" b="1" dirty="0">
                <a:solidFill>
                  <a:schemeClr val="bg2">
                    <a:lumMod val="90000"/>
                  </a:schemeClr>
                </a:solidFill>
              </a:rPr>
              <a:t>视图机制</a:t>
            </a:r>
          </a:p>
          <a:p>
            <a:pPr>
              <a:lnSpc>
                <a:spcPct val="100000"/>
              </a:lnSpc>
            </a:pPr>
            <a:r>
              <a:rPr lang="zh-CN" altLang="en-US" b="1" dirty="0">
                <a:solidFill>
                  <a:schemeClr val="bg2">
                    <a:lumMod val="90000"/>
                  </a:schemeClr>
                </a:solidFill>
              </a:rPr>
              <a:t>审计</a:t>
            </a:r>
            <a:r>
              <a:rPr lang="en-US" altLang="zh-CN" b="1" dirty="0">
                <a:solidFill>
                  <a:schemeClr val="bg2">
                    <a:lumMod val="90000"/>
                  </a:schemeClr>
                </a:solidFill>
              </a:rPr>
              <a:t>(Audit)</a:t>
            </a:r>
            <a:endParaRPr lang="zh-CN" altLang="en-US" b="1" dirty="0">
              <a:solidFill>
                <a:schemeClr val="bg2">
                  <a:lumMod val="90000"/>
                </a:schemeClr>
              </a:solidFill>
            </a:endParaRPr>
          </a:p>
          <a:p>
            <a:pPr>
              <a:lnSpc>
                <a:spcPct val="100000"/>
              </a:lnSpc>
            </a:pPr>
            <a:r>
              <a:rPr lang="zh-CN" altLang="en-US" b="1" dirty="0">
                <a:solidFill>
                  <a:schemeClr val="bg2">
                    <a:lumMod val="90000"/>
                  </a:schemeClr>
                </a:solidFill>
              </a:rPr>
              <a:t>数据加密</a:t>
            </a:r>
          </a:p>
          <a:p>
            <a:pPr>
              <a:lnSpc>
                <a:spcPct val="100000"/>
              </a:lnSpc>
            </a:pPr>
            <a:r>
              <a:rPr lang="zh-CN" altLang="en-US" b="1" dirty="0">
                <a:solidFill>
                  <a:srgbClr val="FF0000"/>
                </a:solidFill>
              </a:rPr>
              <a:t>其他安全性保护</a:t>
            </a:r>
          </a:p>
          <a:p>
            <a:pPr>
              <a:lnSpc>
                <a:spcPct val="100000"/>
              </a:lnSpc>
            </a:pPr>
            <a:r>
              <a:rPr lang="zh-CN" altLang="en-US" b="1" dirty="0">
                <a:solidFill>
                  <a:schemeClr val="bg2">
                    <a:lumMod val="90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63</a:t>
            </a:fld>
            <a:endParaRPr lang="en-US" dirty="0"/>
          </a:p>
        </p:txBody>
      </p:sp>
    </p:spTree>
    <p:extLst>
      <p:ext uri="{BB962C8B-B14F-4D97-AF65-F5344CB8AC3E}">
        <p14:creationId xmlns:p14="http://schemas.microsoft.com/office/powerpoint/2010/main" val="34945067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C998C-047B-4824-8270-CBFBCF8E60AB}"/>
              </a:ext>
            </a:extLst>
          </p:cNvPr>
          <p:cNvSpPr>
            <a:spLocks noGrp="1"/>
          </p:cNvSpPr>
          <p:nvPr>
            <p:ph type="title"/>
          </p:nvPr>
        </p:nvSpPr>
        <p:spPr/>
        <p:txBody>
          <a:bodyPr/>
          <a:lstStyle/>
          <a:p>
            <a:r>
              <a:rPr lang="zh-CN" altLang="en-US"/>
              <a:t>其它安全性保护</a:t>
            </a:r>
          </a:p>
        </p:txBody>
      </p:sp>
      <p:sp>
        <p:nvSpPr>
          <p:cNvPr id="3" name="内容占位符 2">
            <a:extLst>
              <a:ext uri="{FF2B5EF4-FFF2-40B4-BE49-F238E27FC236}">
                <a16:creationId xmlns:a16="http://schemas.microsoft.com/office/drawing/2014/main" id="{5B83D1A6-0E04-4C82-B8C0-959EE46EFA38}"/>
              </a:ext>
            </a:extLst>
          </p:cNvPr>
          <p:cNvSpPr>
            <a:spLocks noGrp="1"/>
          </p:cNvSpPr>
          <p:nvPr>
            <p:ph idx="1"/>
          </p:nvPr>
        </p:nvSpPr>
        <p:spPr/>
        <p:txBody>
          <a:bodyPr>
            <a:normAutofit/>
          </a:bodyPr>
          <a:lstStyle/>
          <a:p>
            <a:r>
              <a:rPr lang="zh-CN" altLang="en-US">
                <a:solidFill>
                  <a:srgbClr val="FF0000"/>
                </a:solidFill>
              </a:rPr>
              <a:t>推理控制</a:t>
            </a:r>
          </a:p>
          <a:p>
            <a:pPr lvl="1"/>
            <a:r>
              <a:rPr lang="zh-CN" altLang="en-US"/>
              <a:t>处理强制存取控制未解决的问题。</a:t>
            </a:r>
          </a:p>
          <a:p>
            <a:pPr lvl="1"/>
            <a:r>
              <a:rPr lang="zh-CN" altLang="en-US"/>
              <a:t>避免用户利用能够访问的数据推知更高密级的数据。</a:t>
            </a:r>
          </a:p>
          <a:p>
            <a:pPr lvl="1"/>
            <a:r>
              <a:rPr lang="zh-CN" altLang="en-US"/>
              <a:t>常用方法</a:t>
            </a:r>
          </a:p>
          <a:p>
            <a:pPr lvl="2"/>
            <a:r>
              <a:rPr lang="zh-CN" altLang="en-US"/>
              <a:t>基于函数依赖的推理控制</a:t>
            </a:r>
          </a:p>
          <a:p>
            <a:pPr lvl="2"/>
            <a:r>
              <a:rPr lang="zh-CN" altLang="en-US"/>
              <a:t>基于敏感关联的推理控制</a:t>
            </a:r>
          </a:p>
          <a:p>
            <a:endParaRPr lang="zh-CN" altLang="en-US" sz="300"/>
          </a:p>
          <a:p>
            <a:r>
              <a:rPr lang="zh-CN" altLang="en-US">
                <a:solidFill>
                  <a:srgbClr val="FF0000"/>
                </a:solidFill>
              </a:rPr>
              <a:t>隐蔽信道</a:t>
            </a:r>
          </a:p>
          <a:p>
            <a:pPr lvl="2"/>
            <a:r>
              <a:rPr lang="zh-CN" altLang="en-US"/>
              <a:t>处理强制存取控制未解决的问题</a:t>
            </a:r>
          </a:p>
          <a:p>
            <a:endParaRPr lang="zh-CN" altLang="en-US" sz="300"/>
          </a:p>
          <a:p>
            <a:r>
              <a:rPr lang="zh-CN" altLang="en-US">
                <a:solidFill>
                  <a:srgbClr val="FF0000"/>
                </a:solidFill>
              </a:rPr>
              <a:t>数据隐私</a:t>
            </a:r>
          </a:p>
          <a:p>
            <a:pPr lvl="2"/>
            <a:r>
              <a:rPr lang="zh-CN" altLang="en-US"/>
              <a:t>描述个人控制其不愿他人知道或他人不便知道的个人数据的能力。</a:t>
            </a:r>
          </a:p>
          <a:p>
            <a:pPr lvl="2"/>
            <a:r>
              <a:rPr lang="zh-CN" altLang="en-US"/>
              <a:t>范围很广：数据收集、数据存储、数据处理和数据发布等各个阶段</a:t>
            </a:r>
            <a:endParaRPr lang="en-US" altLang="zh-CN"/>
          </a:p>
        </p:txBody>
      </p:sp>
      <p:sp>
        <p:nvSpPr>
          <p:cNvPr id="4" name="灯片编号占位符 3">
            <a:extLst>
              <a:ext uri="{FF2B5EF4-FFF2-40B4-BE49-F238E27FC236}">
                <a16:creationId xmlns:a16="http://schemas.microsoft.com/office/drawing/2014/main" id="{2B5577AC-2A44-4983-B709-5E614D9A763C}"/>
              </a:ext>
            </a:extLst>
          </p:cNvPr>
          <p:cNvSpPr>
            <a:spLocks noGrp="1"/>
          </p:cNvSpPr>
          <p:nvPr>
            <p:ph type="sldNum" sz="quarter" idx="12"/>
          </p:nvPr>
        </p:nvSpPr>
        <p:spPr/>
        <p:txBody>
          <a:bodyPr/>
          <a:lstStyle/>
          <a:p>
            <a:fld id="{E63F6D5D-9733-4D44-9C56-AEFEDD5A4BA7}" type="slidenum">
              <a:rPr lang="en-US" smtClean="0"/>
              <a:pPr/>
              <a:t>64</a:t>
            </a:fld>
            <a:endParaRPr lang="en-US" dirty="0"/>
          </a:p>
        </p:txBody>
      </p:sp>
    </p:spTree>
    <p:extLst>
      <p:ext uri="{BB962C8B-B14F-4D97-AF65-F5344CB8AC3E}">
        <p14:creationId xmlns:p14="http://schemas.microsoft.com/office/powerpoint/2010/main" val="22928267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normAutofit/>
          </a:bodyPr>
          <a:lstStyle/>
          <a:p>
            <a:pPr algn="just">
              <a:lnSpc>
                <a:spcPct val="120000"/>
              </a:lnSpc>
              <a:defRPr/>
            </a:pPr>
            <a:r>
              <a:rPr lang="zh-CN" altLang="en-US" dirty="0"/>
              <a:t>数据的共享日益加强，数据的安全保密</a:t>
            </a:r>
            <a:r>
              <a:rPr lang="zh-CN" altLang="en-US"/>
              <a:t>越来越重要。</a:t>
            </a:r>
            <a:endParaRPr lang="en-US" altLang="zh-CN" dirty="0"/>
          </a:p>
          <a:p>
            <a:pPr marL="0" indent="0" algn="just">
              <a:lnSpc>
                <a:spcPct val="120000"/>
              </a:lnSpc>
              <a:buNone/>
              <a:defRPr/>
            </a:pPr>
            <a:endParaRPr lang="en-US" altLang="zh-CN" sz="1050" dirty="0"/>
          </a:p>
          <a:p>
            <a:pPr algn="just">
              <a:lnSpc>
                <a:spcPct val="120000"/>
              </a:lnSpc>
              <a:defRPr/>
            </a:pPr>
            <a:r>
              <a:rPr lang="zh-CN" altLang="en-US" dirty="0"/>
              <a:t>数据库管理系统是管理数据的核心，因而其自身必须具有一整套完整而有效的</a:t>
            </a:r>
            <a:r>
              <a:rPr lang="zh-CN" altLang="en-US"/>
              <a:t>安全性机制。</a:t>
            </a:r>
            <a:endParaRPr lang="en-US" altLang="zh-CN" dirty="0"/>
          </a:p>
          <a:p>
            <a:pPr algn="just">
              <a:lnSpc>
                <a:spcPct val="120000"/>
              </a:lnSpc>
              <a:defRPr/>
            </a:pPr>
            <a:endParaRPr lang="en-US" altLang="zh-CN" sz="1050" dirty="0"/>
          </a:p>
          <a:p>
            <a:pPr algn="just">
              <a:lnSpc>
                <a:spcPct val="120000"/>
              </a:lnSpc>
              <a:defRPr/>
            </a:pPr>
            <a:r>
              <a:rPr lang="zh-CN" altLang="en-US" dirty="0"/>
              <a:t>实现数据库系统安全性的技术和方法</a:t>
            </a:r>
          </a:p>
          <a:p>
            <a:pPr lvl="1" algn="just">
              <a:lnSpc>
                <a:spcPct val="120000"/>
              </a:lnSpc>
              <a:defRPr/>
            </a:pPr>
            <a:r>
              <a:rPr lang="zh-CN" altLang="en-US" dirty="0">
                <a:solidFill>
                  <a:srgbClr val="0000C8"/>
                </a:solidFill>
              </a:rPr>
              <a:t>用户身份鉴别</a:t>
            </a:r>
          </a:p>
          <a:p>
            <a:pPr lvl="1" algn="just">
              <a:lnSpc>
                <a:spcPct val="120000"/>
              </a:lnSpc>
              <a:defRPr/>
            </a:pPr>
            <a:r>
              <a:rPr lang="zh-CN" altLang="en-US" dirty="0">
                <a:solidFill>
                  <a:srgbClr val="0000C8"/>
                </a:solidFill>
              </a:rPr>
              <a:t>存取控制技术：自主存取控制和强制存取控制</a:t>
            </a:r>
          </a:p>
          <a:p>
            <a:pPr lvl="1" algn="just">
              <a:lnSpc>
                <a:spcPct val="120000"/>
              </a:lnSpc>
              <a:defRPr/>
            </a:pPr>
            <a:r>
              <a:rPr lang="zh-CN" altLang="en-US" dirty="0">
                <a:solidFill>
                  <a:srgbClr val="0000C8"/>
                </a:solidFill>
              </a:rPr>
              <a:t>视图技术</a:t>
            </a:r>
          </a:p>
          <a:p>
            <a:pPr lvl="1" algn="just">
              <a:lnSpc>
                <a:spcPct val="120000"/>
              </a:lnSpc>
              <a:defRPr/>
            </a:pPr>
            <a:r>
              <a:rPr lang="zh-CN" altLang="en-US" dirty="0">
                <a:solidFill>
                  <a:srgbClr val="0000C8"/>
                </a:solidFill>
              </a:rPr>
              <a:t>审计技术</a:t>
            </a:r>
          </a:p>
          <a:p>
            <a:pPr lvl="1" algn="just">
              <a:lnSpc>
                <a:spcPct val="120000"/>
              </a:lnSpc>
              <a:defRPr/>
            </a:pPr>
            <a:r>
              <a:rPr lang="zh-CN" altLang="en-US" dirty="0">
                <a:solidFill>
                  <a:srgbClr val="0000C8"/>
                </a:solidFill>
              </a:rPr>
              <a:t>数据加密存储和加密传输</a:t>
            </a:r>
          </a:p>
        </p:txBody>
      </p:sp>
      <p:sp>
        <p:nvSpPr>
          <p:cNvPr id="4" name="灯片编号占位符 3"/>
          <p:cNvSpPr>
            <a:spLocks noGrp="1"/>
          </p:cNvSpPr>
          <p:nvPr>
            <p:ph type="sldNum" sz="quarter" idx="12"/>
          </p:nvPr>
        </p:nvSpPr>
        <p:spPr/>
        <p:txBody>
          <a:bodyPr/>
          <a:lstStyle/>
          <a:p>
            <a:fld id="{E63F6D5D-9733-4D44-9C56-AEFEDD5A4BA7}" type="slidenum">
              <a:rPr lang="en-US" smtClean="0"/>
              <a:pPr/>
              <a:t>65</a:t>
            </a:fld>
            <a:endParaRPr lang="en-US" dirty="0"/>
          </a:p>
        </p:txBody>
      </p:sp>
    </p:spTree>
    <p:extLst>
      <p:ext uri="{BB962C8B-B14F-4D97-AF65-F5344CB8AC3E}">
        <p14:creationId xmlns:p14="http://schemas.microsoft.com/office/powerpoint/2010/main" val="20982664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a:xfrm>
            <a:off x="595085" y="1066800"/>
            <a:ext cx="11215915" cy="5469226"/>
          </a:xfrm>
        </p:spPr>
        <p:txBody>
          <a:bodyPr>
            <a:normAutofit/>
          </a:bodyPr>
          <a:lstStyle/>
          <a:p>
            <a:pPr>
              <a:lnSpc>
                <a:spcPct val="150000"/>
              </a:lnSpc>
            </a:pPr>
            <a:r>
              <a:rPr lang="zh-CN" altLang="en-US" sz="2000" dirty="0"/>
              <a:t>强制存取控制策略是</a:t>
            </a:r>
            <a:r>
              <a:rPr lang="en-US" altLang="zh-CN" sz="2000" dirty="0"/>
              <a:t>TCSEC/TDI</a:t>
            </a:r>
            <a:r>
              <a:rPr lang="zh-CN" altLang="en-US" sz="2000" dirty="0"/>
              <a:t>哪一级安全级别的特色</a:t>
            </a:r>
            <a:r>
              <a:rPr lang="en-US" altLang="zh-CN" sz="2000" dirty="0"/>
              <a:t>(   )</a:t>
            </a:r>
          </a:p>
          <a:p>
            <a:pPr marL="0" indent="0">
              <a:lnSpc>
                <a:spcPct val="150000"/>
              </a:lnSpc>
              <a:buNone/>
            </a:pPr>
            <a:r>
              <a:rPr lang="en-US" altLang="zh-CN" sz="2000" dirty="0">
                <a:solidFill>
                  <a:srgbClr val="0000CC"/>
                </a:solidFill>
              </a:rPr>
              <a:t>     A</a:t>
            </a:r>
            <a:r>
              <a:rPr lang="en-US" altLang="zh-CN" sz="2000" dirty="0"/>
              <a:t>.C1              </a:t>
            </a:r>
            <a:r>
              <a:rPr lang="en-US" altLang="zh-CN" sz="2000" dirty="0">
                <a:solidFill>
                  <a:srgbClr val="0000CC"/>
                </a:solidFill>
              </a:rPr>
              <a:t>B</a:t>
            </a:r>
            <a:r>
              <a:rPr lang="en-US" altLang="zh-CN" sz="2000" dirty="0"/>
              <a:t>. C2                </a:t>
            </a:r>
            <a:r>
              <a:rPr lang="en-US" altLang="zh-CN" sz="2000" dirty="0">
                <a:solidFill>
                  <a:srgbClr val="0000CC"/>
                </a:solidFill>
              </a:rPr>
              <a:t>C</a:t>
            </a:r>
            <a:r>
              <a:rPr lang="en-US" altLang="zh-CN" sz="2000" dirty="0"/>
              <a:t>. B1             </a:t>
            </a:r>
            <a:r>
              <a:rPr lang="en-US" altLang="zh-CN" sz="2000" dirty="0">
                <a:solidFill>
                  <a:srgbClr val="0000CC"/>
                </a:solidFill>
              </a:rPr>
              <a:t>D</a:t>
            </a:r>
            <a:r>
              <a:rPr lang="en-US" altLang="zh-CN" sz="2000" dirty="0"/>
              <a:t>. B2</a:t>
            </a:r>
          </a:p>
          <a:p>
            <a:pPr>
              <a:lnSpc>
                <a:spcPct val="150000"/>
              </a:lnSpc>
            </a:pPr>
            <a:r>
              <a:rPr lang="en-US" altLang="zh-CN" sz="2000" dirty="0"/>
              <a:t>SQL</a:t>
            </a:r>
            <a:r>
              <a:rPr lang="zh-CN" altLang="en-US" sz="2000" dirty="0"/>
              <a:t>的</a:t>
            </a:r>
            <a:r>
              <a:rPr lang="en-US" altLang="zh-CN" sz="2000" dirty="0"/>
              <a:t>GRANT</a:t>
            </a:r>
            <a:r>
              <a:rPr lang="zh-CN" altLang="en-US" sz="2000" dirty="0"/>
              <a:t>和</a:t>
            </a:r>
            <a:r>
              <a:rPr lang="en-US" altLang="zh-CN" sz="2000" dirty="0"/>
              <a:t>REVOKE</a:t>
            </a:r>
            <a:r>
              <a:rPr lang="zh-CN" altLang="en-US" sz="2000" dirty="0"/>
              <a:t>语句可以用来实现</a:t>
            </a:r>
            <a:r>
              <a:rPr lang="en-US" altLang="zh-CN" sz="2000" dirty="0"/>
              <a:t>(   )</a:t>
            </a:r>
          </a:p>
          <a:p>
            <a:pPr marL="0" indent="0">
              <a:lnSpc>
                <a:spcPct val="150000"/>
              </a:lnSpc>
              <a:buNone/>
            </a:pPr>
            <a:r>
              <a:rPr lang="en-US" altLang="zh-CN" sz="2000" dirty="0">
                <a:solidFill>
                  <a:srgbClr val="0000CC"/>
                </a:solidFill>
              </a:rPr>
              <a:t>     A.</a:t>
            </a:r>
            <a:r>
              <a:rPr lang="zh-CN" altLang="en-US" sz="2000" dirty="0"/>
              <a:t>自主存取控制      </a:t>
            </a:r>
            <a:r>
              <a:rPr lang="en-US" altLang="zh-CN" sz="2000" dirty="0">
                <a:solidFill>
                  <a:srgbClr val="0000CC"/>
                </a:solidFill>
              </a:rPr>
              <a:t>B. </a:t>
            </a:r>
            <a:r>
              <a:rPr lang="zh-CN" altLang="en-US" sz="2000" dirty="0"/>
              <a:t>强制存取控制   </a:t>
            </a:r>
            <a:r>
              <a:rPr lang="en-US" altLang="zh-CN" sz="2000" dirty="0">
                <a:solidFill>
                  <a:srgbClr val="0000CC"/>
                </a:solidFill>
              </a:rPr>
              <a:t>C. </a:t>
            </a:r>
            <a:r>
              <a:rPr lang="zh-CN" altLang="en-US" sz="2000" dirty="0"/>
              <a:t>数据库角色创建  </a:t>
            </a:r>
            <a:r>
              <a:rPr lang="en-US" altLang="zh-CN" sz="2000" dirty="0">
                <a:solidFill>
                  <a:srgbClr val="0000CC"/>
                </a:solidFill>
              </a:rPr>
              <a:t>D</a:t>
            </a:r>
            <a:r>
              <a:rPr lang="en-US" altLang="zh-CN" sz="2000" dirty="0"/>
              <a:t>. </a:t>
            </a:r>
            <a:r>
              <a:rPr lang="zh-CN" altLang="en-US" sz="2000" dirty="0"/>
              <a:t>数据库审计</a:t>
            </a:r>
            <a:endParaRPr lang="en-US" altLang="zh-CN" sz="2000" dirty="0"/>
          </a:p>
          <a:p>
            <a:pPr>
              <a:lnSpc>
                <a:spcPct val="150000"/>
              </a:lnSpc>
            </a:pPr>
            <a:r>
              <a:rPr lang="zh-CN" altLang="en-US" sz="2000" dirty="0"/>
              <a:t>在</a:t>
            </a:r>
            <a:r>
              <a:rPr lang="en-US" altLang="zh-CN" sz="2000" dirty="0"/>
              <a:t>MAC</a:t>
            </a:r>
            <a:r>
              <a:rPr lang="zh-CN" altLang="en-US" sz="2000" dirty="0"/>
              <a:t>机制中，当主体的许可证级别等于客体的密级时，主体可以对客体进行如下操作</a:t>
            </a:r>
            <a:r>
              <a:rPr lang="en-US" altLang="zh-CN" sz="2000" dirty="0"/>
              <a:t>(   )</a:t>
            </a:r>
          </a:p>
          <a:p>
            <a:pPr marL="0" indent="0">
              <a:lnSpc>
                <a:spcPct val="150000"/>
              </a:lnSpc>
              <a:buNone/>
            </a:pPr>
            <a:r>
              <a:rPr lang="en-US" altLang="zh-CN" sz="2000" dirty="0">
                <a:solidFill>
                  <a:srgbClr val="0000CC"/>
                </a:solidFill>
              </a:rPr>
              <a:t>     A.</a:t>
            </a:r>
            <a:r>
              <a:rPr lang="zh-CN" altLang="en-US" sz="2000" dirty="0"/>
              <a:t>读取</a:t>
            </a:r>
            <a:r>
              <a:rPr lang="zh-CN" altLang="en-US" sz="2000" dirty="0">
                <a:solidFill>
                  <a:srgbClr val="0000CC"/>
                </a:solidFill>
              </a:rPr>
              <a:t>                </a:t>
            </a:r>
            <a:r>
              <a:rPr lang="en-US" altLang="zh-CN" sz="2000" dirty="0">
                <a:solidFill>
                  <a:srgbClr val="0000CC"/>
                </a:solidFill>
              </a:rPr>
              <a:t>B.</a:t>
            </a:r>
            <a:r>
              <a:rPr lang="zh-CN" altLang="en-US" sz="2000" dirty="0"/>
              <a:t>写入</a:t>
            </a:r>
            <a:r>
              <a:rPr lang="zh-CN" altLang="en-US" sz="2000" dirty="0">
                <a:solidFill>
                  <a:srgbClr val="0000CC"/>
                </a:solidFill>
              </a:rPr>
              <a:t>                </a:t>
            </a:r>
            <a:r>
              <a:rPr lang="en-US" altLang="zh-CN" sz="2000" dirty="0">
                <a:solidFill>
                  <a:srgbClr val="0000CC"/>
                </a:solidFill>
              </a:rPr>
              <a:t>C.</a:t>
            </a:r>
            <a:r>
              <a:rPr lang="zh-CN" altLang="en-US" sz="2000" dirty="0"/>
              <a:t>不可操作             </a:t>
            </a:r>
            <a:r>
              <a:rPr lang="en-US" altLang="zh-CN" sz="2000" dirty="0">
                <a:solidFill>
                  <a:srgbClr val="0000CC"/>
                </a:solidFill>
              </a:rPr>
              <a:t>D.</a:t>
            </a:r>
            <a:r>
              <a:rPr lang="zh-CN" altLang="en-US" sz="2000" dirty="0"/>
              <a:t>读取、写入</a:t>
            </a:r>
            <a:endParaRPr lang="en-US" altLang="zh-CN" sz="2000" dirty="0"/>
          </a:p>
          <a:p>
            <a:pPr>
              <a:lnSpc>
                <a:spcPct val="150000"/>
              </a:lnSpc>
            </a:pPr>
            <a:r>
              <a:rPr lang="zh-CN" altLang="en-US" sz="2000" dirty="0"/>
              <a:t>在数据库的安全性控制中，授权的数据对象</a:t>
            </a:r>
            <a:r>
              <a:rPr lang="zh-CN" altLang="en-US" sz="2000"/>
              <a:t>的</a:t>
            </a:r>
            <a:r>
              <a:rPr lang="en-US" altLang="zh-CN" sz="2000"/>
              <a:t>______</a:t>
            </a:r>
            <a:r>
              <a:rPr lang="zh-CN" altLang="en-US" sz="2000" dirty="0"/>
              <a:t>，授权子系统就越灵活。</a:t>
            </a:r>
            <a:endParaRPr lang="en-US" altLang="zh-CN" sz="2000" dirty="0"/>
          </a:p>
          <a:p>
            <a:pPr marL="357188" lvl="1" indent="0">
              <a:lnSpc>
                <a:spcPct val="150000"/>
              </a:lnSpc>
              <a:buNone/>
            </a:pPr>
            <a:r>
              <a:rPr lang="en-US" altLang="zh-CN" sz="2000" dirty="0">
                <a:solidFill>
                  <a:srgbClr val="000099"/>
                </a:solidFill>
              </a:rPr>
              <a:t>A. </a:t>
            </a:r>
            <a:r>
              <a:rPr lang="zh-CN" altLang="en-US" sz="2000" dirty="0"/>
              <a:t>范围越小    </a:t>
            </a:r>
            <a:r>
              <a:rPr lang="zh-CN" altLang="en-US" sz="2000" dirty="0">
                <a:solidFill>
                  <a:srgbClr val="0000CC"/>
                </a:solidFill>
              </a:rPr>
              <a:t> </a:t>
            </a:r>
            <a:r>
              <a:rPr lang="en-US" altLang="zh-CN" sz="2000" dirty="0">
                <a:solidFill>
                  <a:srgbClr val="0000CC"/>
                </a:solidFill>
              </a:rPr>
              <a:t>B. </a:t>
            </a:r>
            <a:r>
              <a:rPr lang="zh-CN" altLang="en-US" sz="2000" dirty="0"/>
              <a:t>约束越细致      </a:t>
            </a:r>
            <a:r>
              <a:rPr lang="en-US" altLang="zh-CN" sz="2000" dirty="0">
                <a:solidFill>
                  <a:srgbClr val="0000CC"/>
                </a:solidFill>
              </a:rPr>
              <a:t>C</a:t>
            </a:r>
            <a:r>
              <a:rPr lang="en-US" altLang="zh-CN" sz="2000" dirty="0"/>
              <a:t>.</a:t>
            </a:r>
            <a:r>
              <a:rPr lang="zh-CN" altLang="en-US" sz="2000" dirty="0"/>
              <a:t>范围越大       </a:t>
            </a:r>
            <a:r>
              <a:rPr lang="en-US" altLang="zh-CN" sz="2000" dirty="0">
                <a:solidFill>
                  <a:srgbClr val="0000CC"/>
                </a:solidFill>
              </a:rPr>
              <a:t>D</a:t>
            </a:r>
            <a:r>
              <a:rPr lang="en-US" altLang="zh-CN" sz="2000" dirty="0"/>
              <a:t>.</a:t>
            </a:r>
            <a:r>
              <a:rPr lang="zh-CN" altLang="en-US" sz="2000" dirty="0"/>
              <a:t>约束范围大</a:t>
            </a:r>
          </a:p>
        </p:txBody>
      </p:sp>
      <p:sp>
        <p:nvSpPr>
          <p:cNvPr id="4" name="灯片编号占位符 3"/>
          <p:cNvSpPr>
            <a:spLocks noGrp="1"/>
          </p:cNvSpPr>
          <p:nvPr>
            <p:ph type="sldNum" sz="quarter" idx="12"/>
          </p:nvPr>
        </p:nvSpPr>
        <p:spPr/>
        <p:txBody>
          <a:bodyPr/>
          <a:lstStyle/>
          <a:p>
            <a:fld id="{E63F6D5D-9733-4D44-9C56-AEFEDD5A4BA7}" type="slidenum">
              <a:rPr lang="en-US" smtClean="0"/>
              <a:pPr/>
              <a:t>66</a:t>
            </a:fld>
            <a:endParaRPr lang="en-US" dirty="0"/>
          </a:p>
        </p:txBody>
      </p:sp>
    </p:spTree>
    <p:extLst>
      <p:ext uri="{BB962C8B-B14F-4D97-AF65-F5344CB8AC3E}">
        <p14:creationId xmlns:p14="http://schemas.microsoft.com/office/powerpoint/2010/main" val="19171863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Autofit/>
          </a:bodyPr>
          <a:lstStyle/>
          <a:p>
            <a:r>
              <a:rPr lang="zh-CN" altLang="en-US" sz="2400" dirty="0"/>
              <a:t>关于</a:t>
            </a:r>
            <a:r>
              <a:rPr lang="en-US" altLang="zh-CN" sz="2400" dirty="0"/>
              <a:t>DBMS</a:t>
            </a:r>
            <a:r>
              <a:rPr lang="zh-CN" altLang="en-US" sz="2400" dirty="0"/>
              <a:t>的安全机制，下列说法不正确的是</a:t>
            </a:r>
            <a:r>
              <a:rPr lang="en-US" altLang="zh-CN" sz="2400" dirty="0"/>
              <a:t>_________</a:t>
            </a:r>
            <a:r>
              <a:rPr lang="zh-CN" altLang="en-US" sz="2400" dirty="0"/>
              <a:t>。</a:t>
            </a:r>
            <a:endParaRPr lang="en-US" altLang="zh-CN" sz="2400" dirty="0"/>
          </a:p>
          <a:p>
            <a:pPr marL="814388" lvl="1" indent="-457200">
              <a:buAutoNum type="alphaUcPeriod"/>
            </a:pPr>
            <a:r>
              <a:rPr lang="zh-CN" altLang="en-US" sz="2400" dirty="0"/>
              <a:t>强制安全性机制是通过对数据和用户强制分类，从而使得不同类别用户能够访问不同级别的数据</a:t>
            </a:r>
            <a:endParaRPr lang="en-US" altLang="zh-CN" sz="2400" dirty="0"/>
          </a:p>
          <a:p>
            <a:pPr marL="814388" lvl="1" indent="-457200">
              <a:buFont typeface="Arial" panose="020B0604020202020204" pitchFamily="34" charset="0"/>
              <a:buAutoNum type="alphaUcPeriod"/>
            </a:pPr>
            <a:r>
              <a:rPr lang="zh-CN" altLang="en-US" sz="2400" dirty="0"/>
              <a:t>当有对</a:t>
            </a:r>
            <a:r>
              <a:rPr lang="en-US" altLang="zh-CN" sz="2400" dirty="0"/>
              <a:t>DB</a:t>
            </a:r>
            <a:r>
              <a:rPr lang="zh-CN" altLang="en-US" sz="2400" dirty="0"/>
              <a:t>访问操作时，任何人都被允许访问</a:t>
            </a:r>
            <a:endParaRPr lang="en-US" altLang="zh-CN" sz="2400" dirty="0"/>
          </a:p>
          <a:p>
            <a:pPr marL="814388" lvl="1" indent="-457200">
              <a:buAutoNum type="alphaUcPeriod"/>
            </a:pPr>
            <a:r>
              <a:rPr lang="zh-CN" altLang="en-US" sz="2400" dirty="0"/>
              <a:t>自主安全性是通过授权机制来实现的</a:t>
            </a:r>
            <a:endParaRPr lang="en-US" altLang="zh-CN" sz="2400" dirty="0"/>
          </a:p>
          <a:p>
            <a:pPr marL="814388" lvl="1" indent="-457200">
              <a:buAutoNum type="alphaUcPeriod"/>
            </a:pPr>
            <a:r>
              <a:rPr lang="zh-CN" altLang="en-US" sz="2400" dirty="0"/>
              <a:t>推断控制机制是防止通过历史信息或统计信息，推断出不该被其知道的信息，防止通过公开信息推断出私密信息</a:t>
            </a:r>
            <a:endParaRPr lang="en-US" altLang="zh-CN" sz="2400" dirty="0"/>
          </a:p>
          <a:p>
            <a:pPr marL="357188" lvl="1" indent="0">
              <a:buNone/>
            </a:pPr>
            <a:endParaRPr lang="en-US" altLang="zh-CN" sz="2400" dirty="0"/>
          </a:p>
          <a:p>
            <a:r>
              <a:rPr lang="zh-CN" altLang="en-US" sz="2400" dirty="0"/>
              <a:t>在对用户授予列</a:t>
            </a:r>
            <a:r>
              <a:rPr lang="en-US" altLang="zh-CN" sz="2400" dirty="0">
                <a:solidFill>
                  <a:srgbClr val="FF0000"/>
                </a:solidFill>
              </a:rPr>
              <a:t>INSERT</a:t>
            </a:r>
            <a:r>
              <a:rPr lang="zh-CN" altLang="en-US" sz="2400" dirty="0"/>
              <a:t>权限时，一定要包含对</a:t>
            </a:r>
            <a:r>
              <a:rPr lang="zh-CN" altLang="en-US" sz="2400" u="sng" dirty="0"/>
              <a:t>             </a:t>
            </a:r>
            <a:r>
              <a:rPr lang="zh-CN" altLang="en-US" sz="2400" dirty="0"/>
              <a:t>的</a:t>
            </a:r>
            <a:r>
              <a:rPr lang="en-US" altLang="zh-CN" sz="2400" dirty="0"/>
              <a:t>INSERT</a:t>
            </a:r>
            <a:r>
              <a:rPr lang="zh-CN" altLang="en-US" sz="2400" dirty="0"/>
              <a:t>权限，否则用户的插入会因为空值而被拒绝。除了授权的列，其他列的值或者取</a:t>
            </a:r>
            <a:r>
              <a:rPr lang="zh-CN" altLang="en-US" sz="2400" u="sng" dirty="0"/>
              <a:t>         </a:t>
            </a:r>
            <a:r>
              <a:rPr lang="zh-CN" altLang="en-US" sz="2400" dirty="0"/>
              <a:t>，或者为</a:t>
            </a:r>
            <a:r>
              <a:rPr lang="zh-CN" altLang="en-US" sz="2400" u="sng" dirty="0"/>
              <a:t>                  </a:t>
            </a:r>
            <a:r>
              <a:rPr lang="zh-CN" altLang="en-US" sz="2400" dirty="0"/>
              <a:t>。</a:t>
            </a:r>
            <a:endParaRPr lang="en-US" altLang="zh-CN" sz="24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67</a:t>
            </a:fld>
            <a:endParaRPr lang="en-US" dirty="0"/>
          </a:p>
        </p:txBody>
      </p:sp>
    </p:spTree>
    <p:extLst>
      <p:ext uri="{BB962C8B-B14F-4D97-AF65-F5344CB8AC3E}">
        <p14:creationId xmlns:p14="http://schemas.microsoft.com/office/powerpoint/2010/main" val="8760980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p:txBody>
          <a:bodyPr/>
          <a:lstStyle/>
          <a:p>
            <a:r>
              <a:rPr lang="zh-CN" altLang="en-US"/>
              <a:t>教材第四章</a:t>
            </a:r>
            <a:r>
              <a:rPr lang="zh-CN" altLang="en-US" dirty="0"/>
              <a:t>习题：</a:t>
            </a:r>
            <a:r>
              <a:rPr lang="en-US" altLang="zh-CN" dirty="0"/>
              <a:t>1</a:t>
            </a:r>
            <a:r>
              <a:rPr lang="zh-CN" altLang="en-US" dirty="0"/>
              <a:t>，</a:t>
            </a:r>
            <a:r>
              <a:rPr lang="en-US" altLang="zh-CN" dirty="0"/>
              <a:t>2</a:t>
            </a:r>
            <a:r>
              <a:rPr lang="zh-CN" altLang="en-US"/>
              <a:t>，</a:t>
            </a:r>
            <a:r>
              <a:rPr lang="en-US" altLang="zh-CN"/>
              <a:t>4-11.</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68</a:t>
            </a:fld>
            <a:endParaRPr lang="en-US" dirty="0"/>
          </a:p>
        </p:txBody>
      </p:sp>
    </p:spTree>
    <p:extLst>
      <p:ext uri="{BB962C8B-B14F-4D97-AF65-F5344CB8AC3E}">
        <p14:creationId xmlns:p14="http://schemas.microsoft.com/office/powerpoint/2010/main" val="2273603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数据库的不安全因素</a:t>
            </a:r>
          </a:p>
        </p:txBody>
      </p:sp>
      <p:sp>
        <p:nvSpPr>
          <p:cNvPr id="3" name="内容占位符 2"/>
          <p:cNvSpPr>
            <a:spLocks noGrp="1"/>
          </p:cNvSpPr>
          <p:nvPr>
            <p:ph idx="1"/>
          </p:nvPr>
        </p:nvSpPr>
        <p:spPr>
          <a:xfrm>
            <a:off x="595085" y="1066800"/>
            <a:ext cx="11139715" cy="5469226"/>
          </a:xfrm>
        </p:spPr>
        <p:txBody>
          <a:bodyPr>
            <a:normAutofit/>
          </a:bodyPr>
          <a:lstStyle/>
          <a:p>
            <a:pPr>
              <a:lnSpc>
                <a:spcPct val="100000"/>
              </a:lnSpc>
            </a:pPr>
            <a:r>
              <a:rPr lang="zh-CN" altLang="en-US" dirty="0">
                <a:solidFill>
                  <a:srgbClr val="FF0000"/>
                </a:solidFill>
              </a:rPr>
              <a:t>非授权用户对数据库的恶意存取</a:t>
            </a:r>
            <a:r>
              <a:rPr lang="zh-CN" altLang="en-US">
                <a:solidFill>
                  <a:srgbClr val="FF0000"/>
                </a:solidFill>
              </a:rPr>
              <a:t>和破坏。</a:t>
            </a:r>
            <a:endParaRPr lang="en-US" altLang="zh-CN" dirty="0">
              <a:solidFill>
                <a:srgbClr val="FF0000"/>
              </a:solidFill>
            </a:endParaRPr>
          </a:p>
          <a:p>
            <a:pPr lvl="1">
              <a:lnSpc>
                <a:spcPct val="100000"/>
              </a:lnSpc>
            </a:pPr>
            <a:r>
              <a:rPr lang="zh-CN" altLang="zh-CN" dirty="0"/>
              <a:t>一些黑客（</a:t>
            </a:r>
            <a:r>
              <a:rPr lang="en-US" altLang="zh-CN" dirty="0"/>
              <a:t>Hacker</a:t>
            </a:r>
            <a:r>
              <a:rPr lang="zh-CN" altLang="zh-CN" dirty="0"/>
              <a:t>）和犯罪分子在用户存取数据库时猎取用户名和用户口令，然后假冒合法用户偷取、修改甚至破坏用户</a:t>
            </a:r>
            <a:r>
              <a:rPr lang="zh-CN" altLang="zh-CN"/>
              <a:t>数据。</a:t>
            </a:r>
            <a:endParaRPr lang="en-US" altLang="zh-CN"/>
          </a:p>
          <a:p>
            <a:pPr lvl="1">
              <a:lnSpc>
                <a:spcPct val="100000"/>
              </a:lnSpc>
            </a:pPr>
            <a:endParaRPr lang="en-US" altLang="zh-CN" sz="1200" dirty="0"/>
          </a:p>
          <a:p>
            <a:pPr lvl="1">
              <a:lnSpc>
                <a:spcPct val="100000"/>
              </a:lnSpc>
            </a:pPr>
            <a:r>
              <a:rPr lang="en-US" altLang="zh-CN" dirty="0"/>
              <a:t>DBMS</a:t>
            </a:r>
            <a:r>
              <a:rPr lang="zh-CN" altLang="zh-CN" dirty="0"/>
              <a:t>提供的安全措施主要包括</a:t>
            </a:r>
            <a:r>
              <a:rPr lang="zh-CN" altLang="zh-CN" u="sng" dirty="0">
                <a:solidFill>
                  <a:srgbClr val="FF0000"/>
                </a:solidFill>
              </a:rPr>
              <a:t>用户身份鉴别</a:t>
            </a:r>
            <a:r>
              <a:rPr lang="zh-CN" altLang="zh-CN" dirty="0"/>
              <a:t>、</a:t>
            </a:r>
            <a:r>
              <a:rPr lang="zh-CN" altLang="zh-CN" u="sng" dirty="0">
                <a:solidFill>
                  <a:srgbClr val="FF0000"/>
                </a:solidFill>
              </a:rPr>
              <a:t>存取控制</a:t>
            </a:r>
            <a:r>
              <a:rPr lang="zh-CN" altLang="zh-CN" dirty="0"/>
              <a:t>和</a:t>
            </a:r>
            <a:r>
              <a:rPr lang="zh-CN" altLang="zh-CN" u="sng" dirty="0">
                <a:solidFill>
                  <a:srgbClr val="FF0000"/>
                </a:solidFill>
              </a:rPr>
              <a:t>视图</a:t>
            </a:r>
            <a:r>
              <a:rPr lang="zh-CN" altLang="zh-CN" dirty="0"/>
              <a:t>等技术。</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6</a:t>
            </a:fld>
            <a:endParaRPr lang="en-US" dirty="0"/>
          </a:p>
        </p:txBody>
      </p:sp>
      <p:pic>
        <p:nvPicPr>
          <p:cNvPr id="6" name="图片 5">
            <a:extLst>
              <a:ext uri="{FF2B5EF4-FFF2-40B4-BE49-F238E27FC236}">
                <a16:creationId xmlns:a16="http://schemas.microsoft.com/office/drawing/2014/main" id="{8561A3AC-C639-4A45-BEF3-A4FA1B6C80C1}"/>
              </a:ext>
            </a:extLst>
          </p:cNvPr>
          <p:cNvPicPr>
            <a:picLocks noChangeAspect="1"/>
          </p:cNvPicPr>
          <p:nvPr/>
        </p:nvPicPr>
        <p:blipFill>
          <a:blip r:embed="rId2"/>
          <a:stretch>
            <a:fillRect/>
          </a:stretch>
        </p:blipFill>
        <p:spPr>
          <a:xfrm>
            <a:off x="914400" y="3429000"/>
            <a:ext cx="4653190" cy="1393581"/>
          </a:xfrm>
          <a:prstGeom prst="rect">
            <a:avLst/>
          </a:prstGeom>
        </p:spPr>
      </p:pic>
      <p:pic>
        <p:nvPicPr>
          <p:cNvPr id="7" name="图片 6">
            <a:extLst>
              <a:ext uri="{FF2B5EF4-FFF2-40B4-BE49-F238E27FC236}">
                <a16:creationId xmlns:a16="http://schemas.microsoft.com/office/drawing/2014/main" id="{7A5896A0-976F-4452-9B8F-A1DD96689EFD}"/>
              </a:ext>
            </a:extLst>
          </p:cNvPr>
          <p:cNvPicPr>
            <a:picLocks noChangeAspect="1"/>
          </p:cNvPicPr>
          <p:nvPr/>
        </p:nvPicPr>
        <p:blipFill>
          <a:blip r:embed="rId3"/>
          <a:stretch>
            <a:fillRect/>
          </a:stretch>
        </p:blipFill>
        <p:spPr>
          <a:xfrm>
            <a:off x="5822418" y="3639254"/>
            <a:ext cx="5661183" cy="1258716"/>
          </a:xfrm>
          <a:prstGeom prst="rect">
            <a:avLst/>
          </a:prstGeom>
        </p:spPr>
      </p:pic>
      <p:sp>
        <p:nvSpPr>
          <p:cNvPr id="8" name="矩形 7">
            <a:extLst>
              <a:ext uri="{FF2B5EF4-FFF2-40B4-BE49-F238E27FC236}">
                <a16:creationId xmlns:a16="http://schemas.microsoft.com/office/drawing/2014/main" id="{26FF0AF7-245E-4746-8C0C-82790A527483}"/>
              </a:ext>
            </a:extLst>
          </p:cNvPr>
          <p:cNvSpPr/>
          <p:nvPr/>
        </p:nvSpPr>
        <p:spPr>
          <a:xfrm>
            <a:off x="5822418" y="4897970"/>
            <a:ext cx="4875085" cy="461665"/>
          </a:xfrm>
          <a:prstGeom prst="rect">
            <a:avLst/>
          </a:prstGeom>
        </p:spPr>
        <p:txBody>
          <a:bodyPr wrap="square">
            <a:spAutoFit/>
          </a:bodyPr>
          <a:lstStyle/>
          <a:p>
            <a:r>
              <a:rPr lang="en-US" altLang="zh-CN" sz="2400" dirty="0">
                <a:hlinkClick r:id="rId4"/>
              </a:rPr>
              <a:t>http://www.cverc.org.cn/</a:t>
            </a:r>
            <a:endParaRPr lang="zh-CN" altLang="en-US" sz="2400" dirty="0"/>
          </a:p>
        </p:txBody>
      </p:sp>
      <p:sp>
        <p:nvSpPr>
          <p:cNvPr id="9" name="矩形 8">
            <a:extLst>
              <a:ext uri="{FF2B5EF4-FFF2-40B4-BE49-F238E27FC236}">
                <a16:creationId xmlns:a16="http://schemas.microsoft.com/office/drawing/2014/main" id="{78570007-EC83-44BF-A18C-2502D1536E9C}"/>
              </a:ext>
            </a:extLst>
          </p:cNvPr>
          <p:cNvSpPr/>
          <p:nvPr/>
        </p:nvSpPr>
        <p:spPr>
          <a:xfrm>
            <a:off x="914400" y="4844562"/>
            <a:ext cx="4598012" cy="461665"/>
          </a:xfrm>
          <a:prstGeom prst="rect">
            <a:avLst/>
          </a:prstGeom>
        </p:spPr>
        <p:txBody>
          <a:bodyPr wrap="square">
            <a:spAutoFit/>
          </a:bodyPr>
          <a:lstStyle/>
          <a:p>
            <a:r>
              <a:rPr lang="en-US" altLang="zh-CN" sz="2400" dirty="0">
                <a:hlinkClick r:id="rId5"/>
              </a:rPr>
              <a:t>https://www.cert.org.cn/</a:t>
            </a:r>
            <a:endParaRPr lang="zh-CN" altLang="en-US" sz="2400" dirty="0"/>
          </a:p>
        </p:txBody>
      </p:sp>
    </p:spTree>
    <p:extLst>
      <p:ext uri="{BB962C8B-B14F-4D97-AF65-F5344CB8AC3E}">
        <p14:creationId xmlns:p14="http://schemas.microsoft.com/office/powerpoint/2010/main" val="905983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8DA77-354A-41D3-949D-D3FDDDD7429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2C2228F-5ACA-4CBE-BCFD-4A2523F33728}"/>
              </a:ext>
            </a:extLst>
          </p:cNvPr>
          <p:cNvSpPr>
            <a:spLocks noGrp="1"/>
          </p:cNvSpPr>
          <p:nvPr>
            <p:ph idx="1"/>
          </p:nvPr>
        </p:nvSpPr>
        <p:spPr>
          <a:xfrm>
            <a:off x="595085" y="1129553"/>
            <a:ext cx="11007107" cy="5406473"/>
          </a:xfrm>
        </p:spPr>
        <p:txBody>
          <a:bodyPr>
            <a:normAutofit/>
          </a:bodyPr>
          <a:lstStyle/>
          <a:p>
            <a:r>
              <a:rPr lang="zh-CN" altLang="en-US">
                <a:solidFill>
                  <a:srgbClr val="FF0000"/>
                </a:solidFill>
              </a:rPr>
              <a:t>数据库中重要或敏感的数据被泄露</a:t>
            </a:r>
          </a:p>
          <a:p>
            <a:pPr lvl="1"/>
            <a:r>
              <a:rPr lang="zh-CN" altLang="en-US"/>
              <a:t>黑客和敌对分子千方百计盗窃数据库中的重要数据，一些机密信息被暴露。</a:t>
            </a:r>
          </a:p>
          <a:p>
            <a:pPr lvl="1"/>
            <a:r>
              <a:rPr lang="en-US" altLang="zh-CN"/>
              <a:t>DBMS</a:t>
            </a:r>
            <a:r>
              <a:rPr lang="zh-CN" altLang="en-US"/>
              <a:t>提供的主要技术有</a:t>
            </a:r>
            <a:r>
              <a:rPr lang="zh-CN" altLang="en-US">
                <a:solidFill>
                  <a:srgbClr val="FF0000"/>
                </a:solidFill>
              </a:rPr>
              <a:t>强制存取控制</a:t>
            </a:r>
            <a:r>
              <a:rPr lang="zh-CN" altLang="en-US"/>
              <a:t>、</a:t>
            </a:r>
            <a:r>
              <a:rPr lang="zh-CN" altLang="en-US">
                <a:solidFill>
                  <a:srgbClr val="FF0000"/>
                </a:solidFill>
              </a:rPr>
              <a:t>数据加密存储</a:t>
            </a:r>
            <a:r>
              <a:rPr lang="zh-CN" altLang="en-US"/>
              <a:t>和</a:t>
            </a:r>
            <a:r>
              <a:rPr lang="zh-CN" altLang="en-US">
                <a:solidFill>
                  <a:srgbClr val="FF0000"/>
                </a:solidFill>
              </a:rPr>
              <a:t>加密传输</a:t>
            </a:r>
            <a:r>
              <a:rPr lang="zh-CN" altLang="en-US"/>
              <a:t>等。</a:t>
            </a:r>
          </a:p>
          <a:p>
            <a:pPr lvl="1"/>
            <a:r>
              <a:rPr lang="zh-CN" altLang="en-US">
                <a:solidFill>
                  <a:srgbClr val="FF0000"/>
                </a:solidFill>
              </a:rPr>
              <a:t>审计日志分析</a:t>
            </a:r>
          </a:p>
          <a:p>
            <a:pPr lvl="2"/>
            <a:r>
              <a:rPr lang="zh-CN" altLang="en-US"/>
              <a:t>对安全性要求较高的部门提供审计功能：对非授权用户的入侵行为及信息破坏情况进行跟踪，防止对数据库安全责任的否认。</a:t>
            </a:r>
            <a:endParaRPr lang="en-US" altLang="zh-CN"/>
          </a:p>
          <a:p>
            <a:pPr lvl="2"/>
            <a:endParaRPr lang="zh-CN" altLang="en-US" sz="800"/>
          </a:p>
          <a:p>
            <a:r>
              <a:rPr lang="zh-CN" altLang="en-US">
                <a:solidFill>
                  <a:srgbClr val="FF0000"/>
                </a:solidFill>
              </a:rPr>
              <a:t>安全环境的脆弱性</a:t>
            </a:r>
          </a:p>
          <a:p>
            <a:pPr lvl="1"/>
            <a:r>
              <a:rPr lang="zh-CN" altLang="en-US"/>
              <a:t>数据库的安全性与计算机系统的安全性紧密联系。</a:t>
            </a:r>
          </a:p>
          <a:p>
            <a:pPr lvl="2"/>
            <a:r>
              <a:rPr lang="zh-CN" altLang="en-US">
                <a:solidFill>
                  <a:srgbClr val="FF0000"/>
                </a:solidFill>
              </a:rPr>
              <a:t>计算机硬件、操作系统、网络系统等的安全性</a:t>
            </a:r>
          </a:p>
          <a:p>
            <a:pPr lvl="1"/>
            <a:r>
              <a:rPr lang="zh-CN" altLang="en-US"/>
              <a:t>建立一套可信</a:t>
            </a:r>
            <a:r>
              <a:rPr lang="en-US" altLang="zh-CN"/>
              <a:t>(Trusted)</a:t>
            </a:r>
            <a:r>
              <a:rPr lang="zh-CN" altLang="en-US"/>
              <a:t>计算机系统的概念和标准。</a:t>
            </a:r>
          </a:p>
        </p:txBody>
      </p:sp>
      <p:sp>
        <p:nvSpPr>
          <p:cNvPr id="4" name="灯片编号占位符 3">
            <a:extLst>
              <a:ext uri="{FF2B5EF4-FFF2-40B4-BE49-F238E27FC236}">
                <a16:creationId xmlns:a16="http://schemas.microsoft.com/office/drawing/2014/main" id="{CAC3864E-57E8-493C-A419-E0F74F8AE379}"/>
              </a:ext>
            </a:extLst>
          </p:cNvPr>
          <p:cNvSpPr>
            <a:spLocks noGrp="1"/>
          </p:cNvSpPr>
          <p:nvPr>
            <p:ph type="sldNum" sz="quarter" idx="12"/>
          </p:nvPr>
        </p:nvSpPr>
        <p:spPr/>
        <p:txBody>
          <a:bodyPr/>
          <a:lstStyle/>
          <a:p>
            <a:fld id="{E63F6D5D-9733-4D44-9C56-AEFEDD5A4BA7}" type="slidenum">
              <a:rPr lang="en-US" smtClean="0"/>
              <a:pPr/>
              <a:t>7</a:t>
            </a:fld>
            <a:endParaRPr lang="en-US" dirty="0"/>
          </a:p>
        </p:txBody>
      </p:sp>
    </p:spTree>
    <p:extLst>
      <p:ext uri="{BB962C8B-B14F-4D97-AF65-F5344CB8AC3E}">
        <p14:creationId xmlns:p14="http://schemas.microsoft.com/office/powerpoint/2010/main" val="2807365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安全标准简介</a:t>
            </a:r>
          </a:p>
        </p:txBody>
      </p:sp>
      <p:sp>
        <p:nvSpPr>
          <p:cNvPr id="4" name="灯片编号占位符 3"/>
          <p:cNvSpPr>
            <a:spLocks noGrp="1"/>
          </p:cNvSpPr>
          <p:nvPr>
            <p:ph type="sldNum" sz="quarter" idx="12"/>
          </p:nvPr>
        </p:nvSpPr>
        <p:spPr/>
        <p:txBody>
          <a:bodyPr/>
          <a:lstStyle/>
          <a:p>
            <a:fld id="{E63F6D5D-9733-4D44-9C56-AEFEDD5A4BA7}" type="slidenum">
              <a:rPr lang="en-US" smtClean="0"/>
              <a:pPr/>
              <a:t>8</a:t>
            </a:fld>
            <a:endParaRPr lang="en-US" dirty="0"/>
          </a:p>
        </p:txBody>
      </p:sp>
      <p:pic>
        <p:nvPicPr>
          <p:cNvPr id="6" name="Picture 4" descr="4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68433" y="1120453"/>
            <a:ext cx="8915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p:nvSpPr>
        <p:spPr bwMode="auto">
          <a:xfrm>
            <a:off x="4191000" y="5864077"/>
            <a:ext cx="42418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2800" dirty="0">
                <a:solidFill>
                  <a:srgbClr val="FF0000"/>
                </a:solidFill>
                <a:latin typeface="微软雅黑" panose="020B0503020204020204" pitchFamily="34" charset="-122"/>
                <a:ea typeface="微软雅黑" panose="020B0503020204020204" pitchFamily="34" charset="-122"/>
              </a:rPr>
              <a:t>信息安全标准的发展历史 </a:t>
            </a:r>
          </a:p>
        </p:txBody>
      </p:sp>
      <p:sp>
        <p:nvSpPr>
          <p:cNvPr id="8" name="矩形 7"/>
          <p:cNvSpPr/>
          <p:nvPr/>
        </p:nvSpPr>
        <p:spPr>
          <a:xfrm>
            <a:off x="6934200" y="1981200"/>
            <a:ext cx="4888518" cy="400110"/>
          </a:xfrm>
          <a:prstGeom prst="rect">
            <a:avLst/>
          </a:prstGeom>
        </p:spPr>
        <p:txBody>
          <a:bodyPr wrap="none">
            <a:spAutoFit/>
          </a:bodyPr>
          <a:lstStyle/>
          <a:p>
            <a:r>
              <a:rPr lang="en-US" altLang="zh-CN" sz="2000" dirty="0">
                <a:solidFill>
                  <a:srgbClr val="0000CC"/>
                </a:solidFill>
                <a:latin typeface="微软雅黑" panose="020B0503020204020204" pitchFamily="34" charset="-122"/>
                <a:ea typeface="微软雅黑" panose="020B0503020204020204" pitchFamily="34" charset="-122"/>
              </a:rPr>
              <a:t>2001</a:t>
            </a:r>
            <a:r>
              <a:rPr lang="zh-CN" altLang="en-US" sz="2000" dirty="0">
                <a:solidFill>
                  <a:srgbClr val="0000CC"/>
                </a:solidFill>
                <a:latin typeface="微软雅黑" panose="020B0503020204020204" pitchFamily="34" charset="-122"/>
                <a:ea typeface="微软雅黑" panose="020B0503020204020204" pitchFamily="34" charset="-122"/>
              </a:rPr>
              <a:t>年 </a:t>
            </a:r>
            <a:r>
              <a:rPr lang="en-US" altLang="zh-CN" sz="2000" dirty="0">
                <a:solidFill>
                  <a:srgbClr val="0000CC"/>
                </a:solidFill>
                <a:latin typeface="微软雅黑" panose="020B0503020204020204" pitchFamily="34" charset="-122"/>
                <a:ea typeface="微软雅黑" panose="020B0503020204020204" pitchFamily="34" charset="-122"/>
              </a:rPr>
              <a:t>CC V2.1</a:t>
            </a:r>
            <a:r>
              <a:rPr lang="zh-CN" altLang="en-US" sz="2000" dirty="0">
                <a:solidFill>
                  <a:srgbClr val="0000CC"/>
                </a:solidFill>
                <a:latin typeface="微软雅黑" panose="020B0503020204020204" pitchFamily="34" charset="-122"/>
                <a:ea typeface="微软雅黑" panose="020B0503020204020204" pitchFamily="34" charset="-122"/>
              </a:rPr>
              <a:t>版被我国采用为国家标准</a:t>
            </a:r>
          </a:p>
        </p:txBody>
      </p:sp>
    </p:spTree>
    <p:extLst>
      <p:ext uri="{BB962C8B-B14F-4D97-AF65-F5344CB8AC3E}">
        <p14:creationId xmlns:p14="http://schemas.microsoft.com/office/powerpoint/2010/main" val="26095135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40450</TotalTime>
  <Words>5165</Words>
  <Application>Microsoft Office PowerPoint</Application>
  <PresentationFormat>宽屏</PresentationFormat>
  <Paragraphs>866</Paragraphs>
  <Slides>69</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69</vt:i4>
      </vt:variant>
    </vt:vector>
  </HeadingPairs>
  <TitlesOfParts>
    <vt:vector size="76" baseType="lpstr">
      <vt:lpstr>宋体</vt:lpstr>
      <vt:lpstr>微软雅黑</vt:lpstr>
      <vt:lpstr>Arial</vt:lpstr>
      <vt:lpstr>Calibri</vt:lpstr>
      <vt:lpstr>Times New Roman</vt:lpstr>
      <vt:lpstr>Wingdings</vt:lpstr>
      <vt:lpstr>chtp8_07</vt:lpstr>
      <vt:lpstr>PowerPoint 演示文稿</vt:lpstr>
      <vt:lpstr>本章目标</vt:lpstr>
      <vt:lpstr>大纲</vt:lpstr>
      <vt:lpstr>PowerPoint 演示文稿</vt:lpstr>
      <vt:lpstr>数据库安全性概述</vt:lpstr>
      <vt:lpstr>数据库安全性</vt:lpstr>
      <vt:lpstr>数据库的不安全因素</vt:lpstr>
      <vt:lpstr>PowerPoint 演示文稿</vt:lpstr>
      <vt:lpstr>安全标准简介</vt:lpstr>
      <vt:lpstr>TCSEC标准</vt:lpstr>
      <vt:lpstr>TCSEC标准</vt:lpstr>
      <vt:lpstr>TCSEC/TDI安全级别划分</vt:lpstr>
      <vt:lpstr>四组七个等级</vt:lpstr>
      <vt:lpstr>PowerPoint 演示文稿</vt:lpstr>
      <vt:lpstr>PowerPoint 演示文稿</vt:lpstr>
      <vt:lpstr>PowerPoint 演示文稿</vt:lpstr>
      <vt:lpstr>CC</vt:lpstr>
      <vt:lpstr>PowerPoint 演示文稿</vt:lpstr>
      <vt:lpstr>大纲</vt:lpstr>
      <vt:lpstr>数据库安全性控制</vt:lpstr>
      <vt:lpstr>PowerPoint 演示文稿</vt:lpstr>
      <vt:lpstr>数据库安全性控制的常用方法</vt:lpstr>
      <vt:lpstr>用户标识和鉴别</vt:lpstr>
      <vt:lpstr>数据库安全性控制的常用方法</vt:lpstr>
      <vt:lpstr>存取控制</vt:lpstr>
      <vt:lpstr>PowerPoint 演示文稿</vt:lpstr>
      <vt:lpstr>自主存取控制之SQL实现(重点)</vt:lpstr>
      <vt:lpstr>PowerPoint 演示文稿</vt:lpstr>
      <vt:lpstr>授权：授予与回收</vt:lpstr>
      <vt:lpstr>1.GRANT命令</vt:lpstr>
      <vt:lpstr>PowerPoint 演示文稿</vt:lpstr>
      <vt:lpstr>PowerPoint 演示文稿</vt:lpstr>
      <vt:lpstr>PowerPoint 演示文稿</vt:lpstr>
      <vt:lpstr>2.REVOKE命令</vt:lpstr>
      <vt:lpstr>PowerPoint 演示文稿</vt:lpstr>
      <vt:lpstr> SQL授权小结</vt:lpstr>
      <vt:lpstr>PowerPoint 演示文稿</vt:lpstr>
      <vt:lpstr>数据库角色</vt:lpstr>
      <vt:lpstr>PowerPoint 演示文稿</vt:lpstr>
      <vt:lpstr>PowerPoint 演示文稿</vt:lpstr>
      <vt:lpstr>PowerPoint 演示文稿</vt:lpstr>
      <vt:lpstr>openGauss的安全机制</vt:lpstr>
      <vt:lpstr>openGauss权限的授予与回收</vt:lpstr>
      <vt:lpstr>强制存取控制方法</vt:lpstr>
      <vt:lpstr>PowerPoint 演示文稿</vt:lpstr>
      <vt:lpstr>PowerPoint 演示文稿</vt:lpstr>
      <vt:lpstr>PowerPoint 演示文稿</vt:lpstr>
      <vt:lpstr>PowerPoint 演示文稿</vt:lpstr>
      <vt:lpstr>大纲</vt:lpstr>
      <vt:lpstr>视图机制</vt:lpstr>
      <vt:lpstr>大纲</vt:lpstr>
      <vt:lpstr>审计</vt:lpstr>
      <vt:lpstr>PowerPoint 演示文稿</vt:lpstr>
      <vt:lpstr>PowerPoint 演示文稿</vt:lpstr>
      <vt:lpstr>PowerPoint 演示文稿</vt:lpstr>
      <vt:lpstr>PowerPoint 演示文稿</vt:lpstr>
      <vt:lpstr>大纲</vt:lpstr>
      <vt:lpstr>数据加密</vt:lpstr>
      <vt:lpstr>PowerPoint 演示文稿</vt:lpstr>
      <vt:lpstr>PowerPoint 演示文稿</vt:lpstr>
      <vt:lpstr>PowerPoint 演示文稿</vt:lpstr>
      <vt:lpstr>PowerPoint 演示文稿</vt:lpstr>
      <vt:lpstr>openGauss管理数据库的安全</vt:lpstr>
      <vt:lpstr>大纲</vt:lpstr>
      <vt:lpstr>其它安全性保护</vt:lpstr>
      <vt:lpstr>本章小结</vt:lpstr>
      <vt:lpstr>课堂练习</vt:lpstr>
      <vt:lpstr>PowerPoint 演示文稿</vt:lpstr>
      <vt:lpstr>本章作业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michaelwin</cp:lastModifiedBy>
  <cp:revision>2109</cp:revision>
  <dcterms:created xsi:type="dcterms:W3CDTF">2015-04-27T18:37:45Z</dcterms:created>
  <dcterms:modified xsi:type="dcterms:W3CDTF">2022-10-20T07:07:10Z</dcterms:modified>
</cp:coreProperties>
</file>