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0" r:id="rId1"/>
  </p:sldMasterIdLst>
  <p:notesMasterIdLst>
    <p:notesMasterId r:id="rId56"/>
  </p:notesMasterIdLst>
  <p:sldIdLst>
    <p:sldId id="256" r:id="rId2"/>
    <p:sldId id="378" r:id="rId3"/>
    <p:sldId id="257" r:id="rId4"/>
    <p:sldId id="322" r:id="rId5"/>
    <p:sldId id="386" r:id="rId6"/>
    <p:sldId id="387" r:id="rId7"/>
    <p:sldId id="388" r:id="rId8"/>
    <p:sldId id="326" r:id="rId9"/>
    <p:sldId id="327" r:id="rId10"/>
    <p:sldId id="389" r:id="rId11"/>
    <p:sldId id="390" r:id="rId12"/>
    <p:sldId id="391" r:id="rId13"/>
    <p:sldId id="392" r:id="rId14"/>
    <p:sldId id="332" r:id="rId15"/>
    <p:sldId id="333" r:id="rId16"/>
    <p:sldId id="394" r:id="rId17"/>
    <p:sldId id="395" r:id="rId18"/>
    <p:sldId id="396" r:id="rId19"/>
    <p:sldId id="337" r:id="rId20"/>
    <p:sldId id="397" r:id="rId21"/>
    <p:sldId id="398" r:id="rId22"/>
    <p:sldId id="399" r:id="rId23"/>
    <p:sldId id="343" r:id="rId24"/>
    <p:sldId id="344" r:id="rId25"/>
    <p:sldId id="401" r:id="rId26"/>
    <p:sldId id="403" r:id="rId27"/>
    <p:sldId id="402" r:id="rId28"/>
    <p:sldId id="384" r:id="rId29"/>
    <p:sldId id="385" r:id="rId30"/>
    <p:sldId id="381" r:id="rId31"/>
    <p:sldId id="382" r:id="rId32"/>
    <p:sldId id="352" r:id="rId33"/>
    <p:sldId id="404" r:id="rId34"/>
    <p:sldId id="353" r:id="rId35"/>
    <p:sldId id="405" r:id="rId36"/>
    <p:sldId id="407" r:id="rId37"/>
    <p:sldId id="357" r:id="rId38"/>
    <p:sldId id="408" r:id="rId39"/>
    <p:sldId id="376" r:id="rId40"/>
    <p:sldId id="409" r:id="rId41"/>
    <p:sldId id="377" r:id="rId42"/>
    <p:sldId id="411" r:id="rId43"/>
    <p:sldId id="412" r:id="rId44"/>
    <p:sldId id="413" r:id="rId45"/>
    <p:sldId id="414" r:id="rId46"/>
    <p:sldId id="367" r:id="rId47"/>
    <p:sldId id="415" r:id="rId48"/>
    <p:sldId id="369" r:id="rId49"/>
    <p:sldId id="416" r:id="rId50"/>
    <p:sldId id="417" r:id="rId51"/>
    <p:sldId id="320" r:id="rId52"/>
    <p:sldId id="323" r:id="rId53"/>
    <p:sldId id="368" r:id="rId54"/>
    <p:sldId id="321" r:id="rId55"/>
  </p:sldIdLst>
  <p:sldSz cx="12192000" cy="6858000"/>
  <p:notesSz cx="6858000" cy="9144000"/>
  <p:photoAlbum/>
  <p:custDataLst>
    <p:tags r:id="rId5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CC"/>
    <a:srgbClr val="000078"/>
    <a:srgbClr val="D60093"/>
    <a:srgbClr val="990033"/>
    <a:srgbClr val="FF6600"/>
    <a:srgbClr val="000099"/>
    <a:srgbClr val="FF9900"/>
    <a:srgbClr val="006699"/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2866" autoAdjust="0"/>
  </p:normalViewPr>
  <p:slideViewPr>
    <p:cSldViewPr>
      <p:cViewPr>
        <p:scale>
          <a:sx n="66" d="100"/>
          <a:sy n="66" d="100"/>
        </p:scale>
        <p:origin x="1243" y="317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gs" Target="tags/tag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1CFD0-2C92-4D21-A7EF-6209A8D582FF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0660C4-AC12-4019-82B9-40EB2BC38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584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D,C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0660C4-AC12-4019-82B9-40EB2BC385B8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7102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</a:t>
            </a:r>
            <a:r>
              <a:rPr lang="zh-CN" altLang="en-US" dirty="0"/>
              <a:t>，</a:t>
            </a:r>
            <a:endParaRPr lang="en-US" altLang="zh-CN" dirty="0"/>
          </a:p>
          <a:p>
            <a:r>
              <a:rPr lang="en-US" altLang="zh-CN" dirty="0"/>
              <a:t>Not null, unique, check</a:t>
            </a:r>
          </a:p>
          <a:p>
            <a:r>
              <a:rPr lang="zh-CN" altLang="en-US" dirty="0"/>
              <a:t>拒绝执行，级联删除，设为空值</a:t>
            </a:r>
            <a:endParaRPr lang="en-US" altLang="zh-CN" dirty="0"/>
          </a:p>
          <a:p>
            <a:r>
              <a:rPr lang="en-US" altLang="zh-CN" dirty="0"/>
              <a:t>DDL</a:t>
            </a:r>
            <a:r>
              <a:rPr lang="zh-CN" altLang="en-US" dirty="0"/>
              <a:t>，</a:t>
            </a:r>
            <a:r>
              <a:rPr lang="en-US" altLang="zh-CN" dirty="0"/>
              <a:t>//</a:t>
            </a:r>
            <a:r>
              <a:rPr lang="zh-CN" altLang="en-US" dirty="0"/>
              <a:t>注：</a:t>
            </a:r>
            <a:r>
              <a:rPr lang="en-US" altLang="zh-CN" dirty="0"/>
              <a:t>create table</a:t>
            </a:r>
            <a:r>
              <a:rPr lang="zh-CN" altLang="en-US" dirty="0"/>
              <a:t>，</a:t>
            </a:r>
            <a:r>
              <a:rPr lang="en-US" altLang="zh-CN" dirty="0"/>
              <a:t>alter table</a:t>
            </a:r>
            <a:r>
              <a:rPr lang="zh-CN" altLang="en-US" dirty="0"/>
              <a:t>， </a:t>
            </a:r>
            <a:r>
              <a:rPr lang="en-US" altLang="zh-CN" dirty="0"/>
              <a:t>create trigger</a:t>
            </a:r>
            <a:r>
              <a:rPr lang="zh-CN" altLang="en-US"/>
              <a:t>都可以实现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0660C4-AC12-4019-82B9-40EB2BC385B8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179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4"/>
            <a:ext cx="10363200" cy="1470025"/>
          </a:xfrm>
        </p:spPr>
        <p:txBody>
          <a:bodyPr>
            <a:normAutofit/>
          </a:bodyPr>
          <a:lstStyle>
            <a:lvl1pPr algn="ctr">
              <a:defRPr sz="4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57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21832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580342"/>
            <a:ext cx="2844800" cy="24447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763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7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7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580342"/>
            <a:ext cx="2844800" cy="24447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438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14400"/>
          </a:xfrm>
          <a:solidFill>
            <a:srgbClr val="000078">
              <a:alpha val="81961"/>
            </a:srgbClr>
          </a:solidFill>
        </p:spPr>
        <p:txBody>
          <a:bodyPr>
            <a:normAutofit/>
          </a:bodyPr>
          <a:lstStyle>
            <a:lvl1pPr algn="ctr">
              <a:defRPr sz="4200" b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95085" y="1066800"/>
            <a:ext cx="11007107" cy="5469226"/>
          </a:xfrm>
        </p:spPr>
        <p:txBody>
          <a:bodyPr/>
          <a:lstStyle>
            <a:lvl1pPr marL="265113" indent="-265113">
              <a:lnSpc>
                <a:spcPct val="114000"/>
              </a:lnSpc>
              <a:buClr>
                <a:srgbClr val="990033"/>
              </a:buClr>
              <a:buSzPct val="80000"/>
              <a:buFont typeface="Wingdings" panose="05000000000000000000" pitchFamily="2" charset="2"/>
              <a:buChar char="§"/>
              <a:defRPr sz="30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6450" indent="-268288">
              <a:lnSpc>
                <a:spcPct val="114000"/>
              </a:lnSpc>
              <a:defRPr sz="22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076325" indent="-179388">
              <a:lnSpc>
                <a:spcPct val="114000"/>
              </a:lnSpc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48800" y="6392213"/>
            <a:ext cx="2590800" cy="287626"/>
          </a:xfrm>
        </p:spPr>
        <p:txBody>
          <a:bodyPr/>
          <a:lstStyle>
            <a:lvl1pPr>
              <a:defRPr sz="2400">
                <a:solidFill>
                  <a:srgbClr val="9900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fld id="{E63F6D5D-9733-4D44-9C56-AEFEDD5A4B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492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9"/>
            <a:ext cx="10363200" cy="1362075"/>
          </a:xfrm>
        </p:spPr>
        <p:txBody>
          <a:bodyPr anchor="t"/>
          <a:lstStyle>
            <a:lvl1pPr algn="l">
              <a:defRPr sz="225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580342"/>
            <a:ext cx="2844800" cy="24447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9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820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384800" cy="4525963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6"/>
            <a:ext cx="5384800" cy="4525963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580342"/>
            <a:ext cx="2844800" cy="24447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016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3" y="1535113"/>
            <a:ext cx="5389033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3" y="2174875"/>
            <a:ext cx="5389033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580342"/>
            <a:ext cx="2844800" cy="24447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457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580342"/>
            <a:ext cx="2844800" cy="24447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824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580342"/>
            <a:ext cx="2844800" cy="24447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930400" y="6356359"/>
            <a:ext cx="8432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409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9"/>
            <a:ext cx="6815667" cy="5853113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580342"/>
            <a:ext cx="2844800" cy="24447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63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580342"/>
            <a:ext cx="2844800" cy="24447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59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76206"/>
            <a:ext cx="10972800" cy="9213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19200"/>
            <a:ext cx="109728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16279" y="6580342"/>
            <a:ext cx="28448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C00000"/>
                </a:solidFill>
              </a:defRPr>
            </a:lvl1pPr>
          </a:lstStyle>
          <a:p>
            <a:fld id="{6530F3CF-6A31-4749-83AB-AF293E4C68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82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514350" rtl="0" eaLnBrk="1" latinLnBrk="0" hangingPunct="1">
        <a:spcBef>
          <a:spcPct val="0"/>
        </a:spcBef>
        <a:buNone/>
        <a:defRPr sz="4400" b="0" i="0" u="none" kern="1200">
          <a:solidFill>
            <a:srgbClr val="0066CC"/>
          </a:solidFill>
          <a:latin typeface="+mj-lt"/>
          <a:ea typeface="+mj-ea"/>
          <a:cs typeface="+mj-cs"/>
        </a:defRPr>
      </a:lvl1pPr>
    </p:titleStyle>
    <p:bodyStyle>
      <a:lvl1pPr marL="192881" indent="-192881" algn="l" defTabSz="514350" rtl="0" eaLnBrk="1" latinLnBrk="0" hangingPunct="1">
        <a:spcBef>
          <a:spcPct val="20000"/>
        </a:spcBef>
        <a:buClr>
          <a:srgbClr val="3333CC"/>
        </a:buClr>
        <a:buSzPct val="70000"/>
        <a:buFont typeface="Wingdings" panose="05000000000000000000" pitchFamily="2" charset="2"/>
        <a:buChar char="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17910" indent="-160735" algn="l" defTabSz="51435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spcBef>
          <a:spcPct val="20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spcBef>
          <a:spcPct val="20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spcBef>
          <a:spcPct val="20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spcBef>
          <a:spcPct val="20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v_JULY_v/article/details/6530142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engauss.org/zh/docs/3.0.0/docs/BriefTutorial/%E7%BA%A6%E6%9D%9F.html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cd/B19306_01/server.102/b14200/statements_7004.htm#i2153487" TargetMode="External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609600" y="1676400"/>
            <a:ext cx="10744200" cy="2438400"/>
          </a:xfrm>
          <a:prstGeom prst="rect">
            <a:avLst/>
          </a:prstGeom>
        </p:spPr>
        <p:txBody>
          <a:bodyPr vert="horz" lIns="51435" tIns="25718" rIns="51435" bIns="2571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0" i="0" u="none" kern="1200">
                <a:solidFill>
                  <a:srgbClr val="3366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66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66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66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 数据库的</a:t>
            </a:r>
            <a:r>
              <a:rPr lang="zh-CN" altLang="en-US" sz="66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完整性</a:t>
            </a:r>
            <a:endParaRPr lang="en-US" altLang="zh-CN" sz="6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352769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44EC73-3953-4C69-85A8-0ECD6AB86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B8554B-17D4-41CE-8AA4-8401AAEA2B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检查记录中主码值是否唯一的一种方法是进行</a:t>
            </a:r>
            <a:r>
              <a:rPr lang="zh-CN" altLang="en-US">
                <a:solidFill>
                  <a:srgbClr val="FF0000"/>
                </a:solidFill>
              </a:rPr>
              <a:t>全表扫描</a:t>
            </a:r>
          </a:p>
          <a:p>
            <a:pPr lvl="1"/>
            <a:r>
              <a:rPr lang="zh-CN" altLang="en-US"/>
              <a:t>依次判断表中每一条记录的主码值与将插入记录上的主码值（或者修改的新主码值）是否相同。</a:t>
            </a:r>
          </a:p>
          <a:p>
            <a:endParaRPr lang="en-US" altLang="zh-CN"/>
          </a:p>
          <a:p>
            <a:endParaRPr lang="en-US" altLang="zh-CN"/>
          </a:p>
          <a:p>
            <a:endParaRPr lang="en-US" altLang="zh-CN" sz="2000"/>
          </a:p>
          <a:p>
            <a:endParaRPr lang="en-US" altLang="zh-CN"/>
          </a:p>
          <a:p>
            <a:pPr lvl="1"/>
            <a:r>
              <a:rPr lang="zh-CN" altLang="en-US">
                <a:solidFill>
                  <a:srgbClr val="FF0000"/>
                </a:solidFill>
              </a:rPr>
              <a:t>全表扫描缺点</a:t>
            </a:r>
          </a:p>
          <a:p>
            <a:pPr lvl="2"/>
            <a:r>
              <a:rPr lang="zh-CN" altLang="en-US"/>
              <a:t>十分耗时</a:t>
            </a:r>
          </a:p>
          <a:p>
            <a:pPr lvl="1"/>
            <a:r>
              <a:rPr lang="zh-CN" altLang="en-US"/>
              <a:t>为避免对基本表进行全表扫描，</a:t>
            </a:r>
            <a:r>
              <a:rPr lang="en-US" altLang="zh-CN"/>
              <a:t>RDBMS</a:t>
            </a:r>
            <a:r>
              <a:rPr lang="zh-CN" altLang="en-US"/>
              <a:t>一般都在主码上</a:t>
            </a:r>
            <a:r>
              <a:rPr lang="zh-CN" altLang="en-US">
                <a:solidFill>
                  <a:srgbClr val="FF0000"/>
                </a:solidFill>
              </a:rPr>
              <a:t>自动建立一个索引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AFB2E40-9742-4C6A-9FAB-308EC9904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5" name="Picture 4" descr="51">
            <a:extLst>
              <a:ext uri="{FF2B5EF4-FFF2-40B4-BE49-F238E27FC236}">
                <a16:creationId xmlns:a16="http://schemas.microsoft.com/office/drawing/2014/main" id="{F21A17D8-BEA3-4E94-A47F-CEFC60515F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2438400"/>
            <a:ext cx="5029200" cy="22860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2972288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0E65DE-BAA1-491A-B908-FA2503EB2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14F86CE-2D48-438B-8554-308E7C13F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BF7D7538-DC91-4F84-B095-A0C6D7C57F7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2914" y="1219200"/>
            <a:ext cx="7406169" cy="3876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A6FC18D2-1BE8-4E3A-8E6D-978C6D79EF12}"/>
              </a:ext>
            </a:extLst>
          </p:cNvPr>
          <p:cNvSpPr/>
          <p:nvPr/>
        </p:nvSpPr>
        <p:spPr>
          <a:xfrm>
            <a:off x="5319985" y="4980108"/>
            <a:ext cx="15520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B+</a:t>
            </a:r>
            <a:r>
              <a:rPr lang="zh-CN" altLang="en-US" sz="24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树索引</a:t>
            </a:r>
            <a:endParaRPr lang="zh-CN" altLang="en-US" sz="2400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AB22B12-0E17-490D-A06A-3A295C48B5DC}"/>
              </a:ext>
            </a:extLst>
          </p:cNvPr>
          <p:cNvSpPr/>
          <p:nvPr/>
        </p:nvSpPr>
        <p:spPr>
          <a:xfrm>
            <a:off x="2529108" y="5606534"/>
            <a:ext cx="71337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</a:t>
            </a:r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https://blog.csdn.net/v_JULY_v/article/details/6530142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67422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4BF082-A208-4CCA-AB4C-D2D24E2BA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ABE9EC-2703-4B04-A074-AD4A98932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400">
                <a:solidFill>
                  <a:srgbClr val="C00000"/>
                </a:solidFill>
              </a:rPr>
              <a:t>[</a:t>
            </a:r>
            <a:r>
              <a:rPr lang="zh-CN" altLang="en-US" sz="2400">
                <a:solidFill>
                  <a:srgbClr val="C00000"/>
                </a:solidFill>
              </a:rPr>
              <a:t>例</a:t>
            </a:r>
            <a:r>
              <a:rPr lang="en-US" altLang="zh-CN" sz="2400">
                <a:solidFill>
                  <a:srgbClr val="C00000"/>
                </a:solidFill>
              </a:rPr>
              <a:t>5.1] </a:t>
            </a:r>
            <a:r>
              <a:rPr lang="zh-CN" altLang="en-US" sz="2400"/>
              <a:t>将</a:t>
            </a:r>
            <a:r>
              <a:rPr lang="en-US" altLang="zh-CN" sz="2400"/>
              <a:t>Student</a:t>
            </a:r>
            <a:r>
              <a:rPr lang="zh-CN" altLang="en-US" sz="2400"/>
              <a:t>表中的</a:t>
            </a:r>
            <a:r>
              <a:rPr lang="en-US" altLang="zh-CN" sz="2400"/>
              <a:t>Sno</a:t>
            </a:r>
            <a:r>
              <a:rPr lang="zh-CN" altLang="en-US" sz="2400"/>
              <a:t>属性定义为码。</a:t>
            </a:r>
          </a:p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D5EEB0-BB4A-485C-86B5-9128B0916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75D788E-F02E-48B3-BDFF-824FD0577633}"/>
              </a:ext>
            </a:extLst>
          </p:cNvPr>
          <p:cNvSpPr/>
          <p:nvPr/>
        </p:nvSpPr>
        <p:spPr>
          <a:xfrm>
            <a:off x="1519084" y="1790515"/>
            <a:ext cx="8153400" cy="19389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TABLE Student</a:t>
            </a:r>
          </a:p>
          <a:p>
            <a:pPr>
              <a:buNone/>
            </a:pPr>
            <a:r>
              <a:rPr lang="en-US" altLang="zh-CN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zh-CN" altLang="en-US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Sno</a:t>
            </a:r>
            <a:r>
              <a:rPr lang="en-US" altLang="zh-CN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CHAR</a:t>
            </a:r>
            <a:r>
              <a:rPr lang="zh-CN" altLang="en-US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r>
              <a:rPr lang="zh-CN" altLang="en-US" sz="2000" b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zh-CN" sz="2000" b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PRIMARY KEY</a:t>
            </a:r>
            <a:r>
              <a:rPr lang="zh-CN" altLang="en-US" sz="2000" b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zh-CN" altLang="en-US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定义</a:t>
            </a:r>
            <a:r>
              <a:rPr lang="zh-CN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在列级</a:t>
            </a:r>
          </a:p>
          <a:p>
            <a:pPr>
              <a:buNone/>
            </a:pPr>
            <a:r>
              <a:rPr lang="zh-CN" altLang="en-US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altLang="zh-CN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Sname</a:t>
            </a:r>
            <a:r>
              <a:rPr lang="en-US" altLang="zh-CN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CHAR</a:t>
            </a:r>
            <a:r>
              <a:rPr lang="zh-CN" altLang="en-US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lang="zh-CN" altLang="en-US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zh-CN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NOT NULL</a:t>
            </a:r>
            <a:r>
              <a:rPr lang="zh-CN" altLang="en-US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    </a:t>
            </a:r>
          </a:p>
          <a:p>
            <a:pPr>
              <a:buNone/>
            </a:pPr>
            <a:r>
              <a:rPr lang="zh-CN" altLang="en-US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altLang="zh-CN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Ssex</a:t>
            </a:r>
            <a:r>
              <a:rPr lang="en-US" altLang="zh-CN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CHAR</a:t>
            </a:r>
            <a:r>
              <a:rPr lang="zh-CN" altLang="en-US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zh-CN" altLang="en-US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pPr>
              <a:buNone/>
            </a:pPr>
            <a:r>
              <a:rPr lang="zh-CN" altLang="en-US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altLang="zh-CN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Sage   SMALLINT</a:t>
            </a:r>
            <a:r>
              <a:rPr lang="zh-CN" altLang="en-US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>
              <a:buNone/>
            </a:pPr>
            <a:r>
              <a:rPr lang="zh-CN" altLang="en-US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altLang="zh-CN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Sdept</a:t>
            </a:r>
            <a:r>
              <a:rPr lang="en-US" altLang="zh-CN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CHAR</a:t>
            </a:r>
            <a:r>
              <a:rPr lang="zh-CN" altLang="en-US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lang="zh-CN" altLang="en-US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lang="en-US" altLang="zh-CN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zh-CN" altLang="en-US" sz="2000" b="1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82530BB-84E6-4C51-B6A5-F6E41CEFB5FB}"/>
              </a:ext>
            </a:extLst>
          </p:cNvPr>
          <p:cNvSpPr/>
          <p:nvPr/>
        </p:nvSpPr>
        <p:spPr>
          <a:xfrm>
            <a:off x="1524000" y="3975857"/>
            <a:ext cx="8153400" cy="22467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TABLE Student</a:t>
            </a:r>
          </a:p>
          <a:p>
            <a:pPr>
              <a:buNone/>
            </a:pPr>
            <a:r>
              <a:rPr lang="en-US" altLang="zh-CN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zh-CN" altLang="en-US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Sno</a:t>
            </a:r>
            <a:r>
              <a:rPr lang="en-US" altLang="zh-CN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CHAR</a:t>
            </a:r>
            <a:r>
              <a:rPr lang="zh-CN" altLang="en-US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r>
              <a:rPr lang="zh-CN" altLang="en-US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endParaRPr lang="zh-CN" altLang="en-US" sz="2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zh-CN" altLang="en-US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altLang="zh-CN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Sname</a:t>
            </a:r>
            <a:r>
              <a:rPr lang="en-US" altLang="zh-CN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CHAR</a:t>
            </a:r>
            <a:r>
              <a:rPr lang="zh-CN" altLang="en-US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lang="zh-CN" altLang="en-US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zh-CN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NOT NULL</a:t>
            </a:r>
            <a:r>
              <a:rPr lang="zh-CN" altLang="en-US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    </a:t>
            </a:r>
          </a:p>
          <a:p>
            <a:pPr>
              <a:buNone/>
            </a:pPr>
            <a:r>
              <a:rPr lang="zh-CN" altLang="en-US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altLang="zh-CN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Ssex</a:t>
            </a:r>
            <a:r>
              <a:rPr lang="en-US" altLang="zh-CN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CHAR</a:t>
            </a:r>
            <a:r>
              <a:rPr lang="zh-CN" altLang="en-US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zh-CN" altLang="en-US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pPr>
              <a:buNone/>
            </a:pPr>
            <a:r>
              <a:rPr lang="zh-CN" altLang="en-US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altLang="zh-CN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Sage   SMALLINT</a:t>
            </a:r>
            <a:r>
              <a:rPr lang="zh-CN" altLang="en-US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>
              <a:buNone/>
            </a:pPr>
            <a:r>
              <a:rPr lang="zh-CN" altLang="en-US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altLang="zh-CN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Sdept</a:t>
            </a:r>
            <a:r>
              <a:rPr lang="en-US" altLang="zh-CN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CHAR</a:t>
            </a:r>
            <a:r>
              <a:rPr lang="zh-CN" altLang="en-US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20),</a:t>
            </a:r>
          </a:p>
          <a:p>
            <a:pPr>
              <a:buNone/>
            </a:pPr>
            <a:r>
              <a:rPr lang="en-US" altLang="zh-CN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PRIMARY KEY(</a:t>
            </a:r>
            <a:r>
              <a:rPr lang="en-US" altLang="zh-CN" sz="2000" b="1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Sno</a:t>
            </a:r>
            <a:r>
              <a:rPr lang="en-US" altLang="zh-CN" sz="2000" b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 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zh-CN" altLang="en-US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定义</a:t>
            </a:r>
            <a:r>
              <a:rPr lang="zh-CN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在</a:t>
            </a:r>
            <a:r>
              <a:rPr lang="zh-CN" altLang="en-US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表级</a:t>
            </a:r>
            <a:endParaRPr lang="en-US" altLang="zh-CN" sz="2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84328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4BF082-A208-4CCA-AB4C-D2D24E2BA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ABE9EC-2703-4B04-A074-AD4A98932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400">
                <a:solidFill>
                  <a:srgbClr val="C00000"/>
                </a:solidFill>
              </a:rPr>
              <a:t>[</a:t>
            </a:r>
            <a:r>
              <a:rPr lang="zh-CN" altLang="en-US" sz="2400">
                <a:solidFill>
                  <a:srgbClr val="C00000"/>
                </a:solidFill>
              </a:rPr>
              <a:t>例</a:t>
            </a:r>
            <a:r>
              <a:rPr lang="en-US" altLang="zh-CN" sz="2400">
                <a:solidFill>
                  <a:srgbClr val="C00000"/>
                </a:solidFill>
              </a:rPr>
              <a:t>5.2] </a:t>
            </a:r>
            <a:r>
              <a:rPr lang="zh-CN" altLang="en-US" sz="2400"/>
              <a:t>将</a:t>
            </a:r>
            <a:r>
              <a:rPr lang="en-US" altLang="zh-CN" sz="2400"/>
              <a:t>SC</a:t>
            </a:r>
            <a:r>
              <a:rPr lang="zh-CN" altLang="en-US" sz="2400"/>
              <a:t>表中的</a:t>
            </a:r>
            <a:r>
              <a:rPr lang="en-US" altLang="zh-CN" sz="2400"/>
              <a:t>Sno, Cno</a:t>
            </a:r>
            <a:r>
              <a:rPr lang="zh-CN" altLang="en-US" sz="2400">
                <a:solidFill>
                  <a:srgbClr val="FF0000"/>
                </a:solidFill>
              </a:rPr>
              <a:t>属性组</a:t>
            </a:r>
            <a:r>
              <a:rPr lang="zh-CN" altLang="en-US" sz="2400"/>
              <a:t>定义为码。</a:t>
            </a:r>
          </a:p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D5EEB0-BB4A-485C-86B5-9128B0916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D701BBE-F1E3-463E-9A4F-27187F91AFEE}"/>
              </a:ext>
            </a:extLst>
          </p:cNvPr>
          <p:cNvSpPr/>
          <p:nvPr/>
        </p:nvSpPr>
        <p:spPr>
          <a:xfrm>
            <a:off x="1828800" y="1714314"/>
            <a:ext cx="7620000" cy="19389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TABLE SC</a:t>
            </a:r>
          </a:p>
          <a:p>
            <a:pPr>
              <a:buNone/>
            </a:pPr>
            <a:r>
              <a:rPr lang="en-US" altLang="zh-CN" sz="2000" b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zh-CN" altLang="en-US" sz="2000" b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Sno</a:t>
            </a:r>
            <a:r>
              <a:rPr lang="en-US" altLang="zh-CN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CHAR</a:t>
            </a:r>
            <a:r>
              <a:rPr lang="zh-CN" altLang="en-US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r>
              <a:rPr lang="zh-CN" altLang="en-US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zh-CN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NOT NULL</a:t>
            </a:r>
            <a:r>
              <a:rPr lang="zh-CN" altLang="en-US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zh-CN" altLang="en-US" sz="2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zh-CN" altLang="en-US" sz="2000" b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lang="en-US" altLang="zh-CN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Cno</a:t>
            </a:r>
            <a:r>
              <a:rPr lang="en-US" altLang="zh-CN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CHAR</a:t>
            </a:r>
            <a:r>
              <a:rPr lang="zh-CN" altLang="en-US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zh-CN" altLang="en-US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zh-CN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NOT NULL</a:t>
            </a:r>
            <a:r>
              <a:rPr lang="zh-CN" altLang="en-US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    </a:t>
            </a:r>
          </a:p>
          <a:p>
            <a:pPr>
              <a:buNone/>
            </a:pPr>
            <a:r>
              <a:rPr lang="en-US" altLang="zh-CN" sz="2000" b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Grade  SMALLINT</a:t>
            </a:r>
            <a:r>
              <a:rPr lang="zh-CN" altLang="en-US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>
              <a:buNone/>
            </a:pPr>
            <a:r>
              <a:rPr lang="en-US" altLang="zh-CN" sz="2000" b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lang="en-US" altLang="zh-CN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PRIMARY KEY(</a:t>
            </a:r>
            <a:r>
              <a:rPr lang="en-US" altLang="zh-CN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Sno,Cno</a:t>
            </a:r>
            <a:r>
              <a:rPr lang="en-US" altLang="zh-CN" sz="2000" b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zh-CN" altLang="en-US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只能</a:t>
            </a:r>
            <a:r>
              <a:rPr lang="zh-CN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定义在表级</a:t>
            </a:r>
            <a:endParaRPr lang="en-US" altLang="zh-CN" sz="2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altLang="zh-CN" sz="2000" b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lang="zh-CN" altLang="en-US" sz="2000" b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zh-CN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zh-CN" altLang="en-US" sz="2000" b="1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97763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大纲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b="1" dirty="0">
                <a:solidFill>
                  <a:schemeClr val="bg2">
                    <a:lumMod val="90000"/>
                  </a:schemeClr>
                </a:solidFill>
              </a:rPr>
              <a:t>数据库完整性概述</a:t>
            </a:r>
          </a:p>
          <a:p>
            <a:pPr>
              <a:lnSpc>
                <a:spcPct val="100000"/>
              </a:lnSpc>
            </a:pPr>
            <a:r>
              <a:rPr lang="zh-CN" altLang="en-US" b="1" dirty="0">
                <a:solidFill>
                  <a:schemeClr val="bg2">
                    <a:lumMod val="90000"/>
                  </a:schemeClr>
                </a:solidFill>
              </a:rPr>
              <a:t>实体完整性</a:t>
            </a:r>
          </a:p>
          <a:p>
            <a:pPr>
              <a:lnSpc>
                <a:spcPct val="100000"/>
              </a:lnSpc>
            </a:pPr>
            <a:r>
              <a:rPr lang="zh-CN" altLang="en-US" b="1" dirty="0">
                <a:solidFill>
                  <a:srgbClr val="FF0000"/>
                </a:solidFill>
              </a:rPr>
              <a:t>参照完整性</a:t>
            </a:r>
            <a:endParaRPr lang="en-US" altLang="zh-CN" b="1" dirty="0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 b="1" dirty="0">
                <a:solidFill>
                  <a:schemeClr val="bg2">
                    <a:lumMod val="90000"/>
                  </a:schemeClr>
                </a:solidFill>
              </a:rPr>
              <a:t>用户定义的完整性</a:t>
            </a:r>
            <a:endParaRPr lang="en-US" altLang="zh-CN" b="1" dirty="0">
              <a:solidFill>
                <a:schemeClr val="bg2">
                  <a:lumMod val="9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 b="1" dirty="0">
                <a:solidFill>
                  <a:schemeClr val="bg2">
                    <a:lumMod val="90000"/>
                  </a:schemeClr>
                </a:solidFill>
              </a:rPr>
              <a:t>完整性约束命名子句</a:t>
            </a:r>
          </a:p>
          <a:p>
            <a:pPr>
              <a:lnSpc>
                <a:spcPct val="100000"/>
              </a:lnSpc>
            </a:pPr>
            <a:r>
              <a:rPr lang="zh-CN" altLang="en-US" b="1" dirty="0">
                <a:solidFill>
                  <a:schemeClr val="bg2">
                    <a:lumMod val="90000"/>
                  </a:schemeClr>
                </a:solidFill>
              </a:rPr>
              <a:t>断言</a:t>
            </a:r>
            <a:endParaRPr lang="en-US" altLang="zh-CN" b="1" dirty="0">
              <a:solidFill>
                <a:schemeClr val="bg2">
                  <a:lumMod val="9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 b="1" dirty="0">
                <a:solidFill>
                  <a:schemeClr val="bg2">
                    <a:lumMod val="90000"/>
                  </a:schemeClr>
                </a:solidFill>
              </a:rPr>
              <a:t>触发器</a:t>
            </a:r>
          </a:p>
          <a:p>
            <a:pPr>
              <a:lnSpc>
                <a:spcPct val="100000"/>
              </a:lnSpc>
            </a:pPr>
            <a:r>
              <a:rPr lang="zh-CN" altLang="en-US" b="1" dirty="0">
                <a:solidFill>
                  <a:schemeClr val="bg2">
                    <a:lumMod val="90000"/>
                  </a:schemeClr>
                </a:solidFill>
              </a:rPr>
              <a:t>本章小结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1048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参照完整性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dirty="0"/>
              <a:t>关系模型的参照完整性定义</a:t>
            </a:r>
            <a:endParaRPr lang="en-US" altLang="zh-CN" dirty="0"/>
          </a:p>
          <a:p>
            <a:pPr lvl="1">
              <a:lnSpc>
                <a:spcPct val="100000"/>
              </a:lnSpc>
            </a:pPr>
            <a:r>
              <a:rPr lang="zh-CN" altLang="en-US" dirty="0"/>
              <a:t>在</a:t>
            </a:r>
            <a:r>
              <a:rPr lang="en-US" altLang="zh-CN" dirty="0"/>
              <a:t>CREATE  TABLE</a:t>
            </a:r>
            <a:r>
              <a:rPr lang="zh-CN" altLang="en-US" dirty="0"/>
              <a:t>中用</a:t>
            </a:r>
            <a:r>
              <a:rPr lang="en-US" altLang="zh-CN" dirty="0">
                <a:solidFill>
                  <a:srgbClr val="FF0000"/>
                </a:solidFill>
              </a:rPr>
              <a:t>FOREIGN KEY</a:t>
            </a:r>
            <a:r>
              <a:rPr lang="zh-CN" altLang="en-US" dirty="0"/>
              <a:t>短语定义哪些列为</a:t>
            </a:r>
            <a:r>
              <a:rPr lang="zh-CN" altLang="en-US"/>
              <a:t>外码。</a:t>
            </a:r>
            <a:endParaRPr lang="zh-CN" altLang="en-US" dirty="0"/>
          </a:p>
          <a:p>
            <a:pPr lvl="1">
              <a:lnSpc>
                <a:spcPct val="100000"/>
              </a:lnSpc>
            </a:pPr>
            <a:r>
              <a:rPr lang="zh-CN" altLang="en-US" dirty="0"/>
              <a:t>用</a:t>
            </a:r>
            <a:r>
              <a:rPr lang="en-US" altLang="zh-CN" dirty="0">
                <a:solidFill>
                  <a:srgbClr val="FF0000"/>
                </a:solidFill>
              </a:rPr>
              <a:t>REFERENCES</a:t>
            </a:r>
            <a:r>
              <a:rPr lang="zh-CN" altLang="en-US" dirty="0"/>
              <a:t>短语指明这些外码参照哪些表的</a:t>
            </a:r>
            <a:r>
              <a:rPr lang="zh-CN" altLang="en-US"/>
              <a:t>主码。</a:t>
            </a:r>
            <a:endParaRPr lang="zh-CN" altLang="en-US" dirty="0"/>
          </a:p>
          <a:p>
            <a:pPr lvl="1">
              <a:lnSpc>
                <a:spcPct val="100000"/>
              </a:lnSpc>
            </a:pPr>
            <a:endParaRPr lang="en-US" altLang="zh-CN" sz="9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>
                <a:solidFill>
                  <a:srgbClr val="C00000"/>
                </a:solidFill>
              </a:rPr>
              <a:t>    [</a:t>
            </a:r>
            <a:r>
              <a:rPr lang="zh-CN" altLang="en-US" sz="2400">
                <a:solidFill>
                  <a:srgbClr val="C00000"/>
                </a:solidFill>
              </a:rPr>
              <a:t>例</a:t>
            </a:r>
            <a:r>
              <a:rPr lang="en-US" altLang="zh-CN" sz="2400">
                <a:solidFill>
                  <a:srgbClr val="C00000"/>
                </a:solidFill>
              </a:rPr>
              <a:t>5.3]</a:t>
            </a:r>
            <a:r>
              <a:rPr lang="zh-CN" altLang="en-US" sz="2400">
                <a:solidFill>
                  <a:srgbClr val="C00000"/>
                </a:solidFill>
              </a:rPr>
              <a:t>：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矩形 4"/>
          <p:cNvSpPr/>
          <p:nvPr/>
        </p:nvSpPr>
        <p:spPr>
          <a:xfrm>
            <a:off x="1981200" y="3124200"/>
            <a:ext cx="8077200" cy="25545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TABLE SC</a:t>
            </a:r>
          </a:p>
          <a:p>
            <a:pPr>
              <a:buNone/>
            </a:pPr>
            <a:r>
              <a:rPr lang="en-US" altLang="zh-CN" sz="2000" b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zh-CN" altLang="en-US" sz="2000" b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000" b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Sno    </a:t>
            </a:r>
            <a:r>
              <a:rPr lang="en-US" altLang="zh-CN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zh-CN" altLang="en-US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r>
              <a:rPr lang="zh-CN" altLang="en-US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zh-CN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NOT NULL</a:t>
            </a:r>
            <a:r>
              <a:rPr lang="zh-CN" altLang="en-US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>
              <a:buNone/>
            </a:pPr>
            <a:r>
              <a:rPr lang="zh-CN" altLang="en-US" sz="2000" b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altLang="zh-CN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Cno</a:t>
            </a:r>
            <a:r>
              <a:rPr lang="en-US" altLang="zh-CN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CHAR</a:t>
            </a:r>
            <a:r>
              <a:rPr lang="zh-CN" altLang="en-US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zh-CN" altLang="en-US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zh-CN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NOT NULL</a:t>
            </a:r>
            <a:r>
              <a:rPr lang="zh-CN" altLang="en-US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 </a:t>
            </a:r>
          </a:p>
          <a:p>
            <a:pPr>
              <a:buNone/>
            </a:pPr>
            <a:r>
              <a:rPr lang="zh-CN" altLang="en-US" sz="2000" b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altLang="zh-CN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Grade  SMALLINT</a:t>
            </a:r>
            <a:r>
              <a:rPr lang="zh-CN" altLang="en-US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>
              <a:buNone/>
            </a:pPr>
            <a:r>
              <a:rPr lang="zh-CN" altLang="en-US" sz="2000" b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altLang="zh-CN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PRIMARY KEY </a:t>
            </a:r>
            <a:r>
              <a:rPr lang="zh-CN" altLang="en-US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Sno</a:t>
            </a:r>
            <a:r>
              <a:rPr lang="zh-CN" altLang="en-US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Cno</a:t>
            </a:r>
            <a:r>
              <a:rPr lang="zh-CN" altLang="en-US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endParaRPr lang="en-US" altLang="zh-CN" sz="2000" b="1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altLang="zh-CN" sz="2000" b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FOREIGN KEY</a:t>
            </a:r>
            <a:r>
              <a:rPr lang="zh-CN" altLang="en-US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Sno</a:t>
            </a:r>
            <a:r>
              <a:rPr lang="zh-CN" altLang="en-US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zh-CN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REFERENCES</a:t>
            </a:r>
            <a:r>
              <a:rPr lang="en-US" altLang="zh-CN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Student</a:t>
            </a:r>
            <a:r>
              <a:rPr lang="zh-CN" altLang="en-US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Sno</a:t>
            </a:r>
            <a:r>
              <a:rPr lang="zh-CN" altLang="en-US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  </a:t>
            </a:r>
          </a:p>
          <a:p>
            <a:pPr>
              <a:buNone/>
            </a:pPr>
            <a:r>
              <a:rPr lang="zh-CN" altLang="en-US" sz="2000" b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FOREIGN KEY</a:t>
            </a:r>
            <a:r>
              <a:rPr lang="zh-CN" altLang="en-US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Cno</a:t>
            </a:r>
            <a:r>
              <a:rPr lang="zh-CN" altLang="en-US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zh-CN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REFERENCES</a:t>
            </a:r>
            <a:r>
              <a:rPr lang="en-US" altLang="zh-CN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Course</a:t>
            </a:r>
            <a:r>
              <a:rPr lang="zh-CN" altLang="en-US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000" b="1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Cno</a:t>
            </a:r>
            <a:r>
              <a:rPr lang="zh-CN" altLang="en-US" sz="2000" b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zh-CN" sz="2000" b="1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altLang="zh-CN" sz="2000" b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zh-CN" altLang="en-US" sz="2000" b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zh-CN" sz="2000" b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zh-CN" altLang="en-US" sz="2000" b="1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182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CD2EF6-C4C7-418A-BBD5-564CEC18A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81F957-418D-46FD-8F35-A89B3D4774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olidFill>
                  <a:srgbClr val="FF0000"/>
                </a:solidFill>
              </a:rPr>
              <a:t>参照完整性检查和违约处理</a:t>
            </a:r>
          </a:p>
          <a:p>
            <a:pPr lvl="1"/>
            <a:r>
              <a:rPr lang="zh-CN" altLang="en-US"/>
              <a:t>一个参照完整性将两个表中的</a:t>
            </a:r>
            <a:r>
              <a:rPr lang="zh-CN" altLang="en-US">
                <a:solidFill>
                  <a:srgbClr val="FF0000"/>
                </a:solidFill>
              </a:rPr>
              <a:t>相应元组</a:t>
            </a:r>
            <a:r>
              <a:rPr lang="zh-CN" altLang="en-US"/>
              <a:t>联系起来</a:t>
            </a:r>
            <a:endParaRPr lang="en-US" altLang="zh-CN"/>
          </a:p>
          <a:p>
            <a:pPr lvl="1"/>
            <a:r>
              <a:rPr lang="zh-CN" altLang="en-US"/>
              <a:t>对被参照表和参照表进行增删改操作时有可能破坏参照完整性，必须进行检查：</a:t>
            </a:r>
          </a:p>
          <a:p>
            <a:pPr lvl="2"/>
            <a:r>
              <a:rPr lang="zh-CN" altLang="en-US"/>
              <a:t>例如，对表</a:t>
            </a:r>
            <a:r>
              <a:rPr lang="en-US" altLang="zh-CN"/>
              <a:t>SC</a:t>
            </a:r>
            <a:r>
              <a:rPr lang="zh-CN" altLang="en-US"/>
              <a:t>和</a:t>
            </a:r>
            <a:r>
              <a:rPr lang="en-US" altLang="zh-CN"/>
              <a:t>Student</a:t>
            </a:r>
            <a:r>
              <a:rPr lang="zh-CN" altLang="en-US"/>
              <a:t>有</a:t>
            </a:r>
            <a:r>
              <a:rPr lang="zh-CN" altLang="en-US">
                <a:solidFill>
                  <a:srgbClr val="FF0000"/>
                </a:solidFill>
              </a:rPr>
              <a:t>四种可能破坏参照完整性</a:t>
            </a:r>
            <a:r>
              <a:rPr lang="zh-CN" altLang="en-US"/>
              <a:t>的情况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6EB373B-5652-4D66-9F75-50D21520B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5" name="Group 8">
            <a:extLst>
              <a:ext uri="{FF2B5EF4-FFF2-40B4-BE49-F238E27FC236}">
                <a16:creationId xmlns:a16="http://schemas.microsoft.com/office/drawing/2014/main" id="{662ED2C5-0345-48B5-9BDF-5CA080FF73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2051636"/>
              </p:ext>
            </p:extLst>
          </p:nvPr>
        </p:nvGraphicFramePr>
        <p:xfrm>
          <a:off x="1600200" y="3124200"/>
          <a:ext cx="8839200" cy="1981280"/>
        </p:xfrm>
        <a:graphic>
          <a:graphicData uri="http://schemas.openxmlformats.org/drawingml/2006/table">
            <a:tbl>
              <a:tblPr/>
              <a:tblGrid>
                <a:gridCol w="28955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766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90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被参照表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例如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Student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16" marR="121916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参照表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例如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SC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16" marR="121916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违约处理</a:t>
                      </a:r>
                    </a:p>
                  </a:txBody>
                  <a:tcPr marL="121916" marR="121916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78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可能破坏参照完整性</a:t>
                      </a:r>
                    </a:p>
                  </a:txBody>
                  <a:tcPr marL="121916" marR="121916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插入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元组</a:t>
                      </a:r>
                    </a:p>
                  </a:txBody>
                  <a:tcPr marL="121916" marR="121916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拒绝</a:t>
                      </a:r>
                    </a:p>
                  </a:txBody>
                  <a:tcPr marL="121916" marR="121916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78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可能破坏参照完整性</a:t>
                      </a:r>
                    </a:p>
                  </a:txBody>
                  <a:tcPr marL="121916" marR="121916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修改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外码值</a:t>
                      </a:r>
                    </a:p>
                  </a:txBody>
                  <a:tcPr marL="121916" marR="121916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拒绝</a:t>
                      </a:r>
                    </a:p>
                  </a:txBody>
                  <a:tcPr marL="121916" marR="121916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78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删除元组</a:t>
                      </a:r>
                    </a:p>
                  </a:txBody>
                  <a:tcPr marL="121916" marR="121916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可能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破坏参照完整性</a:t>
                      </a:r>
                    </a:p>
                  </a:txBody>
                  <a:tcPr marL="121916" marR="121916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拒绝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级连删除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设置为空值</a:t>
                      </a:r>
                    </a:p>
                  </a:txBody>
                  <a:tcPr marL="121916" marR="121916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78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更新</a:t>
                      </a:r>
                      <a:r>
                        <a:rPr kumimoji="0" 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主码值</a:t>
                      </a:r>
                    </a:p>
                  </a:txBody>
                  <a:tcPr marL="121916" marR="121916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可能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破坏参照完整性</a:t>
                      </a:r>
                    </a:p>
                  </a:txBody>
                  <a:tcPr marL="121916" marR="121916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拒绝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级连更新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设置为空值</a:t>
                      </a:r>
                    </a:p>
                  </a:txBody>
                  <a:tcPr marL="121916" marR="121916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71852170-A7B4-42F8-985B-1C4AF25CD849}"/>
              </a:ext>
            </a:extLst>
          </p:cNvPr>
          <p:cNvSpPr txBox="1"/>
          <p:nvPr/>
        </p:nvSpPr>
        <p:spPr>
          <a:xfrm>
            <a:off x="1600200" y="5171182"/>
            <a:ext cx="8839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6213" indent="-176213"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拒绝：</a:t>
            </a:r>
            <a:r>
              <a:rPr lang="en-US" altLang="zh-CN"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 ACTION(</a:t>
            </a:r>
            <a:r>
              <a:rPr lang="zh-CN" altLang="en-US"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可延迟</a:t>
            </a:r>
            <a:r>
              <a:rPr lang="en-US" altLang="zh-CN"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)/RESTRICT(</a:t>
            </a:r>
            <a:r>
              <a:rPr lang="zh-CN" altLang="en-US"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不可延迟</a:t>
            </a:r>
            <a:r>
              <a:rPr lang="en-US" altLang="zh-CN"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级连：</a:t>
            </a:r>
            <a:r>
              <a:rPr lang="en-US" altLang="zh-CN"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CASCADE(</a:t>
            </a:r>
            <a:r>
              <a:rPr lang="zh-CN" altLang="en-US"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级连删除，级连更新</a:t>
            </a:r>
            <a:r>
              <a:rPr lang="en-US" altLang="zh-CN"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设置空值：</a:t>
            </a:r>
            <a:r>
              <a:rPr lang="en-US" altLang="zh-CN"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 NULL</a:t>
            </a: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设置默认值：</a:t>
            </a:r>
            <a:r>
              <a:rPr lang="en-US" altLang="zh-CN"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 DEFAULT	</a:t>
            </a:r>
            <a:endParaRPr lang="zh-CN" altLang="en-US" sz="16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045427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9AEB77-3A41-40A9-832B-DAC2B6E2E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6B30DE-6881-444A-A7D1-CE14218A82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altLang="zh-CN" sz="2400">
                <a:solidFill>
                  <a:srgbClr val="C00000"/>
                </a:solidFill>
              </a:rPr>
              <a:t>[</a:t>
            </a:r>
            <a:r>
              <a:rPr lang="zh-CN" altLang="en-US" sz="2400">
                <a:solidFill>
                  <a:srgbClr val="C00000"/>
                </a:solidFill>
              </a:rPr>
              <a:t>例</a:t>
            </a:r>
            <a:r>
              <a:rPr lang="en-US" altLang="zh-CN" sz="2400">
                <a:solidFill>
                  <a:srgbClr val="C00000"/>
                </a:solidFill>
              </a:rPr>
              <a:t>5.4] </a:t>
            </a:r>
            <a:r>
              <a:rPr lang="zh-CN" altLang="en-US" sz="2400">
                <a:solidFill>
                  <a:srgbClr val="FF0000"/>
                </a:solidFill>
              </a:rPr>
              <a:t>显式说明</a:t>
            </a:r>
            <a:r>
              <a:rPr lang="zh-CN" altLang="en-US" sz="2400">
                <a:solidFill>
                  <a:prstClr val="black"/>
                </a:solidFill>
              </a:rPr>
              <a:t>参照完整性的违约处理示例。</a:t>
            </a:r>
          </a:p>
          <a:p>
            <a:pPr marL="0" lvl="0" indent="0">
              <a:buNone/>
            </a:pPr>
            <a:endParaRPr lang="zh-CN" altLang="en-US" sz="2400">
              <a:solidFill>
                <a:prstClr val="black"/>
              </a:solidFill>
            </a:endParaRPr>
          </a:p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B9E3344-22A5-42C0-9ED8-D98CC3030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4446A3E-F4D7-412D-83E4-2B08D7880505}"/>
              </a:ext>
            </a:extLst>
          </p:cNvPr>
          <p:cNvSpPr/>
          <p:nvPr/>
        </p:nvSpPr>
        <p:spPr>
          <a:xfrm>
            <a:off x="1752600" y="1667715"/>
            <a:ext cx="8229600" cy="47244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None/>
            </a:pPr>
            <a:r>
              <a:rPr lang="en-US" altLang="zh-CN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 TABLE SC</a:t>
            </a:r>
          </a:p>
          <a:p>
            <a:pPr>
              <a:lnSpc>
                <a:spcPct val="120000"/>
              </a:lnSpc>
              <a:buNone/>
            </a:pPr>
            <a:r>
              <a:rPr lang="en-US" altLang="zh-CN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</a:t>
            </a:r>
            <a:r>
              <a:rPr lang="zh-CN" altLang="en-US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</a:t>
            </a:r>
            <a:r>
              <a:rPr lang="en-US" altLang="zh-CN" dirty="0" err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Sno</a:t>
            </a:r>
            <a:r>
              <a:rPr lang="en-US" altLang="zh-CN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CHAR</a:t>
            </a:r>
            <a:r>
              <a:rPr lang="zh-CN" altLang="en-US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en-US" altLang="zh-CN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NOT NULL</a:t>
            </a:r>
            <a:r>
              <a:rPr lang="zh-CN" altLang="en-US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</a:p>
          <a:p>
            <a:pPr>
              <a:lnSpc>
                <a:spcPct val="120000"/>
              </a:lnSpc>
              <a:buNone/>
            </a:pPr>
            <a:r>
              <a:rPr lang="zh-CN" altLang="en-US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</a:t>
            </a:r>
            <a:r>
              <a:rPr lang="en-US" altLang="zh-CN" dirty="0" err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Cno</a:t>
            </a:r>
            <a:r>
              <a:rPr lang="en-US" altLang="zh-CN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CHAR</a:t>
            </a:r>
            <a:r>
              <a:rPr lang="zh-CN" altLang="en-US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en-US" altLang="zh-CN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NOT NULL</a:t>
            </a:r>
            <a:r>
              <a:rPr lang="zh-CN" altLang="en-US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</a:p>
          <a:p>
            <a:pPr>
              <a:lnSpc>
                <a:spcPct val="120000"/>
              </a:lnSpc>
              <a:buNone/>
            </a:pPr>
            <a:r>
              <a:rPr lang="zh-CN" altLang="en-US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</a:t>
            </a:r>
            <a:r>
              <a:rPr lang="en-US" altLang="zh-CN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Grade  SMALLINT</a:t>
            </a:r>
            <a:r>
              <a:rPr lang="zh-CN" altLang="en-US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</a:p>
          <a:p>
            <a:pPr>
              <a:lnSpc>
                <a:spcPct val="120000"/>
              </a:lnSpc>
              <a:buNone/>
            </a:pPr>
            <a:r>
              <a:rPr lang="zh-CN" altLang="en-US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</a:t>
            </a:r>
            <a:r>
              <a:rPr lang="en-US" altLang="zh-CN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PRIMARY KEY</a:t>
            </a:r>
            <a:r>
              <a:rPr lang="zh-CN" altLang="en-US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dirty="0" err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Sno</a:t>
            </a:r>
            <a:r>
              <a:rPr lang="zh-CN" altLang="en-US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en-US" altLang="zh-CN" dirty="0" err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Cno</a:t>
            </a:r>
            <a:r>
              <a:rPr lang="zh-CN" altLang="en-US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)， 			</a:t>
            </a:r>
          </a:p>
          <a:p>
            <a:pPr>
              <a:lnSpc>
                <a:spcPct val="120000"/>
              </a:lnSpc>
              <a:buNone/>
            </a:pPr>
            <a:r>
              <a:rPr lang="zh-CN" altLang="en-US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</a:t>
            </a:r>
            <a:r>
              <a:rPr lang="en-US" altLang="zh-CN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FOREIGN KEY </a:t>
            </a:r>
            <a:r>
              <a:rPr lang="zh-CN" altLang="en-US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dirty="0" err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Sno</a:t>
            </a:r>
            <a:r>
              <a:rPr lang="zh-CN" altLang="en-US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en-US" altLang="zh-CN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REFERENCES  Student</a:t>
            </a:r>
            <a:r>
              <a:rPr lang="zh-CN" altLang="en-US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dirty="0" err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Sno</a:t>
            </a:r>
            <a:r>
              <a:rPr lang="zh-CN" altLang="en-US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en-US" altLang="zh-CN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>
              <a:lnSpc>
                <a:spcPct val="120000"/>
              </a:lnSpc>
              <a:buNone/>
            </a:pPr>
            <a:r>
              <a:rPr lang="en-US" altLang="zh-CN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ON </a:t>
            </a:r>
            <a:r>
              <a:rPr lang="en-US" altLang="zh-CN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DELETE CASCADE,     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/*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级联删除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表中相应的元组*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</a:p>
          <a:p>
            <a:pPr>
              <a:lnSpc>
                <a:spcPct val="120000"/>
              </a:lnSpc>
              <a:buNone/>
            </a:pPr>
            <a:r>
              <a:rPr lang="en-US" altLang="zh-CN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ON UPDATE CASCADE</a:t>
            </a:r>
            <a:r>
              <a:rPr lang="zh-CN" altLang="en-US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    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/*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级联更新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表中相应的元组*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</a:p>
          <a:p>
            <a:pPr>
              <a:lnSpc>
                <a:spcPct val="120000"/>
              </a:lnSpc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FOREIGN KEY </a:t>
            </a:r>
            <a:r>
              <a:rPr lang="zh-CN" altLang="en-US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dirty="0" err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Cno</a:t>
            </a:r>
            <a:r>
              <a:rPr lang="zh-CN" altLang="en-US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en-US" altLang="zh-CN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REFERENCES  Course</a:t>
            </a:r>
            <a:r>
              <a:rPr lang="zh-CN" altLang="en-US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dirty="0" err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Cno</a:t>
            </a:r>
            <a:r>
              <a:rPr lang="zh-CN" altLang="en-US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en-US" altLang="zh-CN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                    </a:t>
            </a:r>
          </a:p>
          <a:p>
            <a:pPr>
              <a:lnSpc>
                <a:spcPct val="120000"/>
              </a:lnSpc>
              <a:buNone/>
            </a:pPr>
            <a:r>
              <a:rPr lang="en-US" altLang="zh-CN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ON DELETE NO ACTION, 	</a:t>
            </a:r>
          </a:p>
          <a:p>
            <a:pPr>
              <a:lnSpc>
                <a:spcPct val="120000"/>
              </a:lnSpc>
              <a:buNone/>
            </a:pPr>
            <a:r>
              <a:rPr lang="en-US" altLang="zh-CN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/*</a:t>
            </a:r>
            <a:r>
              <a:rPr lang="zh-CN" altLang="en-US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当删除</a:t>
            </a:r>
            <a:r>
              <a:rPr lang="en-US" altLang="zh-CN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course </a:t>
            </a:r>
            <a:r>
              <a:rPr lang="zh-CN" altLang="en-US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表中的元组造成了与</a:t>
            </a:r>
            <a:r>
              <a:rPr lang="en-US" altLang="zh-CN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</a:t>
            </a:r>
            <a:r>
              <a:rPr lang="zh-CN" altLang="en-US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表不一致时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拒绝删除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</a:p>
          <a:p>
            <a:pPr>
              <a:lnSpc>
                <a:spcPct val="120000"/>
              </a:lnSpc>
              <a:buNone/>
            </a:pPr>
            <a:r>
              <a:rPr lang="en-US" altLang="zh-CN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ON UPDATE CASCADE,   </a:t>
            </a:r>
          </a:p>
          <a:p>
            <a:pPr>
              <a:lnSpc>
                <a:spcPct val="120000"/>
              </a:lnSpc>
              <a:buNone/>
            </a:pPr>
            <a:r>
              <a:rPr lang="en-US" altLang="zh-CN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	  /*</a:t>
            </a:r>
            <a:r>
              <a:rPr lang="zh-CN" altLang="en-US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当更新</a:t>
            </a:r>
            <a:r>
              <a:rPr lang="en-US" altLang="zh-CN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course</a:t>
            </a:r>
            <a:r>
              <a:rPr lang="zh-CN" altLang="en-US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表中的</a:t>
            </a:r>
            <a:r>
              <a:rPr lang="en-US" altLang="zh-CN" dirty="0" err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cno</a:t>
            </a:r>
            <a:r>
              <a:rPr lang="zh-CN" altLang="en-US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时，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级联更新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表中相应的元组*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</a:p>
          <a:p>
            <a:pPr>
              <a:lnSpc>
                <a:spcPct val="120000"/>
              </a:lnSpc>
              <a:buNone/>
            </a:pPr>
            <a:r>
              <a:rPr lang="en-US" altLang="zh-CN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zh-CN" altLang="en-US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3963341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92DD9A-A9E4-44AF-B71F-01E05B69C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openGauss</a:t>
            </a:r>
            <a:r>
              <a:rPr lang="zh-CN" altLang="en-US"/>
              <a:t>参照完整性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1572E3-AEEB-41BD-94EA-F65A2383F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参见</a:t>
            </a:r>
            <a:r>
              <a:rPr lang="en-US" altLang="zh-CN"/>
              <a:t>《openGauss3.0.0</a:t>
            </a:r>
            <a:r>
              <a:rPr lang="zh-CN" altLang="en-US"/>
              <a:t>开发者指南</a:t>
            </a:r>
            <a:r>
              <a:rPr lang="en-US" altLang="zh-CN"/>
              <a:t>》(</a:t>
            </a:r>
            <a:r>
              <a:rPr lang="zh-CN" altLang="en-US"/>
              <a:t>企业版</a:t>
            </a:r>
            <a:r>
              <a:rPr lang="en-US" altLang="zh-CN"/>
              <a:t>)</a:t>
            </a:r>
          </a:p>
          <a:p>
            <a:pPr lvl="1"/>
            <a:r>
              <a:rPr lang="en-US" altLang="zh-CN">
                <a:solidFill>
                  <a:srgbClr val="FF0000"/>
                </a:solidFill>
              </a:rPr>
              <a:t>16.14.86</a:t>
            </a:r>
            <a:r>
              <a:rPr lang="zh-CN" altLang="en-US">
                <a:solidFill>
                  <a:srgbClr val="FF0000"/>
                </a:solidFill>
              </a:rPr>
              <a:t>节</a:t>
            </a:r>
            <a:r>
              <a:rPr lang="en-US" altLang="zh-CN">
                <a:solidFill>
                  <a:srgbClr val="FF0000"/>
                </a:solidFill>
              </a:rPr>
              <a:t>CREATE TABLE</a:t>
            </a:r>
          </a:p>
          <a:p>
            <a:pPr lvl="1"/>
            <a:r>
              <a:rPr lang="en-US" altLang="zh-CN">
                <a:solidFill>
                  <a:srgbClr val="FF0000"/>
                </a:solidFill>
              </a:rPr>
              <a:t>16.14.32</a:t>
            </a:r>
            <a:r>
              <a:rPr lang="zh-CN" altLang="en-US">
                <a:solidFill>
                  <a:srgbClr val="FF0000"/>
                </a:solidFill>
              </a:rPr>
              <a:t>节</a:t>
            </a:r>
            <a:r>
              <a:rPr lang="en-US" altLang="zh-CN">
                <a:solidFill>
                  <a:srgbClr val="FF0000"/>
                </a:solidFill>
              </a:rPr>
              <a:t>ALTER TABLE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1C051CF-C664-4A2C-B871-FA62D116C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90DC851-5BF4-4C14-BE22-073869E051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2514600"/>
            <a:ext cx="7162800" cy="3521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3098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大纲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b="1" dirty="0">
                <a:solidFill>
                  <a:schemeClr val="bg2">
                    <a:lumMod val="90000"/>
                  </a:schemeClr>
                </a:solidFill>
              </a:rPr>
              <a:t>数据库完整性概述</a:t>
            </a:r>
          </a:p>
          <a:p>
            <a:pPr>
              <a:lnSpc>
                <a:spcPct val="100000"/>
              </a:lnSpc>
            </a:pPr>
            <a:r>
              <a:rPr lang="zh-CN" altLang="en-US" b="1" dirty="0">
                <a:solidFill>
                  <a:schemeClr val="bg2">
                    <a:lumMod val="90000"/>
                  </a:schemeClr>
                </a:solidFill>
              </a:rPr>
              <a:t>实体完整性</a:t>
            </a:r>
          </a:p>
          <a:p>
            <a:pPr>
              <a:lnSpc>
                <a:spcPct val="100000"/>
              </a:lnSpc>
            </a:pPr>
            <a:r>
              <a:rPr lang="zh-CN" altLang="en-US" b="1" dirty="0">
                <a:solidFill>
                  <a:schemeClr val="bg2">
                    <a:lumMod val="90000"/>
                  </a:schemeClr>
                </a:solidFill>
              </a:rPr>
              <a:t>参照完整性</a:t>
            </a:r>
            <a:endParaRPr lang="en-US" altLang="zh-CN" b="1" dirty="0">
              <a:solidFill>
                <a:schemeClr val="bg2">
                  <a:lumMod val="9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 b="1" dirty="0">
                <a:solidFill>
                  <a:srgbClr val="FF0000"/>
                </a:solidFill>
              </a:rPr>
              <a:t>用户定义的完整性</a:t>
            </a:r>
            <a:endParaRPr lang="en-US" altLang="zh-CN" b="1" dirty="0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 b="1" dirty="0">
                <a:solidFill>
                  <a:schemeClr val="bg2">
                    <a:lumMod val="90000"/>
                  </a:schemeClr>
                </a:solidFill>
              </a:rPr>
              <a:t>完整性约束命名子句</a:t>
            </a:r>
          </a:p>
          <a:p>
            <a:pPr>
              <a:lnSpc>
                <a:spcPct val="100000"/>
              </a:lnSpc>
            </a:pPr>
            <a:r>
              <a:rPr lang="zh-CN" altLang="en-US" b="1" dirty="0">
                <a:solidFill>
                  <a:schemeClr val="bg2">
                    <a:lumMod val="90000"/>
                  </a:schemeClr>
                </a:solidFill>
              </a:rPr>
              <a:t>断言</a:t>
            </a:r>
            <a:endParaRPr lang="en-US" altLang="zh-CN" b="1" dirty="0">
              <a:solidFill>
                <a:schemeClr val="bg2">
                  <a:lumMod val="9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 b="1" dirty="0">
                <a:solidFill>
                  <a:schemeClr val="bg2">
                    <a:lumMod val="90000"/>
                  </a:schemeClr>
                </a:solidFill>
              </a:rPr>
              <a:t>触发器</a:t>
            </a:r>
          </a:p>
          <a:p>
            <a:pPr>
              <a:lnSpc>
                <a:spcPct val="100000"/>
              </a:lnSpc>
            </a:pPr>
            <a:r>
              <a:rPr lang="zh-CN" altLang="en-US" b="1" dirty="0">
                <a:solidFill>
                  <a:schemeClr val="bg2">
                    <a:lumMod val="90000"/>
                  </a:schemeClr>
                </a:solidFill>
              </a:rPr>
              <a:t>本章小结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88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43663F-3B64-45E0-B7D2-F7A4CD644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本章目标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43D1EE-8ECC-4C9D-B0EF-F8529D413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1" y="1066800"/>
            <a:ext cx="11221192" cy="546922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完成本章的学习，</a:t>
            </a:r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你应该能够</a:t>
            </a:r>
          </a:p>
          <a:p>
            <a:pPr lvl="1">
              <a:lnSpc>
                <a:spcPct val="11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理解和掌握数据库完整性设计及完整性语言的使用方法</a:t>
            </a:r>
          </a:p>
          <a:p>
            <a:pPr lvl="1">
              <a:lnSpc>
                <a:spcPct val="11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掌握实体完整性、参照完整性和用户自定义完整性的定义和维护方法</a:t>
            </a:r>
          </a:p>
          <a:p>
            <a:pPr lvl="1">
              <a:lnSpc>
                <a:spcPct val="11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掌握单属性和多属性的实体完整性和参照完整性的定义、修改、删除等各种基本功能</a:t>
            </a:r>
          </a:p>
          <a:p>
            <a:pPr lvl="1">
              <a:lnSpc>
                <a:spcPct val="11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掌握列级完整性约束和表级完整性约束的定义方法</a:t>
            </a:r>
          </a:p>
          <a:p>
            <a:pPr lvl="1">
              <a:lnSpc>
                <a:spcPct val="11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掌握创建表时定义完整性和创建表后定义实体完整性两种方法，并能够设计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语句验证完整性约束是否起作用</a:t>
            </a:r>
          </a:p>
          <a:p>
            <a:pPr lvl="1">
              <a:lnSpc>
                <a:spcPct val="11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理解和掌握数据库触发器的分类、设计和使用，包括创建、使用、删除、激活等功能，并能设计和执行相应的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语句验证触发器的有效性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ED02AA0-C455-428B-BB48-DADD67251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4191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CC1FF9-E0B9-45DD-BA84-12E6C4B6B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用户定义的完整性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657419-661A-4471-81FF-6C58DBD29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sz="2400">
                <a:solidFill>
                  <a:srgbClr val="FF0000"/>
                </a:solidFill>
              </a:rPr>
              <a:t>用户定义的完整性</a:t>
            </a:r>
            <a:r>
              <a:rPr lang="zh-CN" altLang="en-US" sz="2400"/>
              <a:t>是：针对某一具体应用的数据必须满足的</a:t>
            </a:r>
            <a:r>
              <a:rPr lang="zh-CN" altLang="en-US" sz="2400">
                <a:solidFill>
                  <a:srgbClr val="FF0000"/>
                </a:solidFill>
              </a:rPr>
              <a:t>语义要求</a:t>
            </a:r>
            <a:endParaRPr lang="en-US" altLang="zh-CN" sz="2400"/>
          </a:p>
          <a:p>
            <a:pPr>
              <a:lnSpc>
                <a:spcPct val="100000"/>
              </a:lnSpc>
            </a:pPr>
            <a:r>
              <a:rPr lang="en-US" altLang="zh-CN" sz="2400"/>
              <a:t>RDBMS</a:t>
            </a:r>
            <a:r>
              <a:rPr lang="zh-CN" altLang="en-US" sz="2400"/>
              <a:t>提供了定义和检验用户定义完整性的机制，不必由应用程序承担</a:t>
            </a:r>
          </a:p>
          <a:p>
            <a:pPr>
              <a:lnSpc>
                <a:spcPct val="100000"/>
              </a:lnSpc>
            </a:pPr>
            <a:r>
              <a:rPr lang="zh-CN" altLang="en-US" sz="2400"/>
              <a:t>约束条件分为：</a:t>
            </a:r>
          </a:p>
          <a:p>
            <a:pPr lvl="1">
              <a:lnSpc>
                <a:spcPct val="100000"/>
              </a:lnSpc>
            </a:pPr>
            <a:r>
              <a:rPr lang="zh-CN" altLang="en-US" sz="2000">
                <a:solidFill>
                  <a:srgbClr val="0000FF"/>
                </a:solidFill>
              </a:rPr>
              <a:t>属性上的约束条件</a:t>
            </a:r>
          </a:p>
          <a:p>
            <a:pPr lvl="1">
              <a:lnSpc>
                <a:spcPct val="100000"/>
              </a:lnSpc>
            </a:pPr>
            <a:r>
              <a:rPr lang="zh-CN" altLang="en-US" sz="2000">
                <a:solidFill>
                  <a:srgbClr val="0000FF"/>
                </a:solidFill>
              </a:rPr>
              <a:t>元组上的约束条件</a:t>
            </a:r>
            <a:endParaRPr lang="en-US" altLang="zh-CN" sz="2000">
              <a:solidFill>
                <a:srgbClr val="0000FF"/>
              </a:solidFill>
            </a:endParaRPr>
          </a:p>
          <a:p>
            <a:pPr lvl="1">
              <a:lnSpc>
                <a:spcPct val="100000"/>
              </a:lnSpc>
            </a:pPr>
            <a:endParaRPr lang="en-US" altLang="zh-CN" sz="200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 sz="2400">
                <a:solidFill>
                  <a:srgbClr val="FF0000"/>
                </a:solidFill>
              </a:rPr>
              <a:t>属性上的约束条件：</a:t>
            </a:r>
            <a:endParaRPr lang="en-US" altLang="zh-CN" sz="2400">
              <a:solidFill>
                <a:srgbClr val="FF0000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altLang="zh-CN" sz="2000">
                <a:solidFill>
                  <a:srgbClr val="0000FF"/>
                </a:solidFill>
              </a:rPr>
              <a:t>CREATE TABLE</a:t>
            </a:r>
            <a:r>
              <a:rPr lang="zh-CN" altLang="en-US" sz="2000">
                <a:solidFill>
                  <a:srgbClr val="0000FF"/>
                </a:solidFill>
              </a:rPr>
              <a:t>时定义属性上的约束条件</a:t>
            </a:r>
          </a:p>
          <a:p>
            <a:pPr lvl="2">
              <a:lnSpc>
                <a:spcPct val="100000"/>
              </a:lnSpc>
            </a:pPr>
            <a:r>
              <a:rPr lang="zh-CN" altLang="en-US" sz="1600">
                <a:solidFill>
                  <a:srgbClr val="FF0000"/>
                </a:solidFill>
              </a:rPr>
              <a:t>列值非空</a:t>
            </a:r>
            <a:r>
              <a:rPr lang="en-US" altLang="zh-CN" sz="1600">
                <a:solidFill>
                  <a:srgbClr val="FF0000"/>
                </a:solidFill>
              </a:rPr>
              <a:t>(NOT NULL)</a:t>
            </a:r>
            <a:endParaRPr lang="zh-CN" altLang="en-US" sz="1600">
              <a:solidFill>
                <a:srgbClr val="FF0000"/>
              </a:solidFill>
            </a:endParaRPr>
          </a:p>
          <a:p>
            <a:pPr lvl="2">
              <a:lnSpc>
                <a:spcPct val="100000"/>
              </a:lnSpc>
            </a:pPr>
            <a:r>
              <a:rPr lang="zh-CN" altLang="en-US" sz="1600">
                <a:solidFill>
                  <a:srgbClr val="FF0000"/>
                </a:solidFill>
              </a:rPr>
              <a:t>列值唯一</a:t>
            </a:r>
            <a:r>
              <a:rPr lang="en-US" altLang="zh-CN" sz="1600">
                <a:solidFill>
                  <a:srgbClr val="FF0000"/>
                </a:solidFill>
              </a:rPr>
              <a:t>(UNIQUE)</a:t>
            </a:r>
            <a:endParaRPr lang="zh-CN" altLang="en-US" sz="1600">
              <a:solidFill>
                <a:srgbClr val="FF0000"/>
              </a:solidFill>
            </a:endParaRPr>
          </a:p>
          <a:p>
            <a:pPr lvl="2">
              <a:lnSpc>
                <a:spcPct val="100000"/>
              </a:lnSpc>
            </a:pPr>
            <a:r>
              <a:rPr lang="zh-CN" altLang="en-US" sz="1600">
                <a:solidFill>
                  <a:srgbClr val="FF0000"/>
                </a:solidFill>
              </a:rPr>
              <a:t>检查列值是否满足一个条件表达式</a:t>
            </a:r>
            <a:r>
              <a:rPr lang="en-US" altLang="zh-CN" sz="1600">
                <a:solidFill>
                  <a:srgbClr val="FF0000"/>
                </a:solidFill>
              </a:rPr>
              <a:t>(CHECK)</a:t>
            </a:r>
            <a:endParaRPr lang="zh-CN" altLang="en-US" sz="1600">
              <a:solidFill>
                <a:srgbClr val="FF0000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E112F83-0190-4971-A3C1-8D14CDA69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EE3E568-C715-46D3-A74A-89B3B82C89DF}"/>
              </a:ext>
            </a:extLst>
          </p:cNvPr>
          <p:cNvSpPr/>
          <p:nvPr/>
        </p:nvSpPr>
        <p:spPr>
          <a:xfrm>
            <a:off x="862622" y="4941560"/>
            <a:ext cx="2895600" cy="14654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 TABLE SC</a:t>
            </a: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14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400" dirty="0" err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Sno</a:t>
            </a:r>
            <a:r>
              <a:rPr lang="en-US" altLang="zh-CN" sz="14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CHAR</a:t>
            </a:r>
            <a:r>
              <a:rPr lang="zh-CN" altLang="en-US" sz="14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4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14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NOT NULL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400" dirty="0" err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Cno</a:t>
            </a:r>
            <a:r>
              <a:rPr lang="en-US" altLang="zh-CN" sz="14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CHAR</a:t>
            </a:r>
            <a:r>
              <a:rPr lang="zh-CN" altLang="en-US" sz="14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4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4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en-US" altLang="zh-CN" sz="14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NOT NULL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</a:p>
          <a:p>
            <a:pPr>
              <a:lnSpc>
                <a:spcPct val="13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4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Grade  SMALLINT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4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PRIMARY KEY </a:t>
            </a:r>
            <a:r>
              <a:rPr lang="zh-CN" altLang="en-US" sz="14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400" dirty="0" err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Sno</a:t>
            </a:r>
            <a:r>
              <a:rPr lang="zh-CN" altLang="en-US" sz="14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400" dirty="0" err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Cno</a:t>
            </a:r>
            <a:r>
              <a:rPr lang="zh-CN" altLang="en-US" sz="14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en-US" altLang="zh-CN" sz="14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  <a:r>
              <a:rPr lang="zh-CN" altLang="en-US" sz="14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AE9372D-BFBC-4D76-8BA1-21FC0DF76A32}"/>
              </a:ext>
            </a:extLst>
          </p:cNvPr>
          <p:cNvSpPr/>
          <p:nvPr/>
        </p:nvSpPr>
        <p:spPr>
          <a:xfrm>
            <a:off x="3810000" y="4941560"/>
            <a:ext cx="3529622" cy="14654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 TABLE DEPT</a:t>
            </a:r>
          </a:p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400" dirty="0" err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Deptno</a:t>
            </a:r>
            <a:r>
              <a:rPr lang="en-US" altLang="zh-CN" sz="14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NUMERIC</a:t>
            </a:r>
            <a:r>
              <a:rPr lang="zh-CN" altLang="en-US" sz="14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4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),</a:t>
            </a:r>
          </a:p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err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Dname</a:t>
            </a:r>
            <a:r>
              <a:rPr lang="en-US" altLang="zh-CN" sz="14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CHAR</a:t>
            </a:r>
            <a:r>
              <a:rPr lang="zh-CN" altLang="en-US" sz="14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4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14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en-US" altLang="zh-CN" sz="14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UNIQUE NOT NULL</a:t>
            </a: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Location  CHAR</a:t>
            </a:r>
            <a:r>
              <a:rPr lang="zh-CN" altLang="en-US" sz="14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4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4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),</a:t>
            </a:r>
          </a:p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PRIMARY KEY </a:t>
            </a:r>
            <a:r>
              <a:rPr lang="zh-CN" altLang="en-US" sz="14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400" dirty="0" err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Deptno</a:t>
            </a:r>
            <a:r>
              <a:rPr lang="zh-CN" altLang="en-US" sz="14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));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85DDE4D-DE43-46A9-8490-5E6EBBC6605C}"/>
              </a:ext>
            </a:extLst>
          </p:cNvPr>
          <p:cNvSpPr/>
          <p:nvPr/>
        </p:nvSpPr>
        <p:spPr>
          <a:xfrm>
            <a:off x="7391400" y="4931366"/>
            <a:ext cx="4114800" cy="14977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4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 TABLE Student</a:t>
            </a:r>
          </a:p>
          <a:p>
            <a:pPr>
              <a:lnSpc>
                <a:spcPct val="110000"/>
              </a:lnSpc>
            </a:pPr>
            <a:r>
              <a:rPr lang="en-US" altLang="zh-CN" sz="14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14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400" dirty="0" err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Sno</a:t>
            </a:r>
            <a:r>
              <a:rPr lang="en-US" altLang="zh-CN" sz="14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CHAR</a:t>
            </a:r>
            <a:r>
              <a:rPr lang="zh-CN" altLang="en-US" sz="14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4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14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en-US" altLang="zh-CN" sz="14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PRIMARY KEY</a:t>
            </a:r>
            <a:r>
              <a:rPr lang="zh-CN" altLang="en-US" sz="14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</a:p>
          <a:p>
            <a:pPr>
              <a:lnSpc>
                <a:spcPct val="110000"/>
              </a:lnSpc>
            </a:pPr>
            <a:r>
              <a:rPr lang="zh-CN" altLang="en-US" sz="14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400" dirty="0" err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Sname</a:t>
            </a:r>
            <a:r>
              <a:rPr lang="en-US" altLang="zh-CN" sz="14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CHAR</a:t>
            </a:r>
            <a:r>
              <a:rPr lang="zh-CN" altLang="en-US" sz="14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4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4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en-US" altLang="zh-CN" sz="14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NOT NULL</a:t>
            </a:r>
            <a:r>
              <a:rPr lang="zh-CN" altLang="en-US" sz="14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                    </a:t>
            </a:r>
          </a:p>
          <a:p>
            <a:pPr>
              <a:lnSpc>
                <a:spcPct val="110000"/>
              </a:lnSpc>
            </a:pPr>
            <a:r>
              <a:rPr lang="zh-CN" altLang="en-US" sz="14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400" dirty="0" err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Ssex</a:t>
            </a:r>
            <a:r>
              <a:rPr lang="en-US" altLang="zh-CN" sz="14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CHAR</a:t>
            </a:r>
            <a:r>
              <a:rPr lang="zh-CN" altLang="en-US" sz="14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4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en-US" altLang="zh-CN" sz="14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CHECK  (</a:t>
            </a:r>
            <a:r>
              <a:rPr lang="en-US" altLang="zh-CN" sz="14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Ssex</a:t>
            </a:r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 (</a:t>
            </a:r>
            <a:r>
              <a:rPr lang="en-US" altLang="zh-CN" sz="1400" b="1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‘</a:t>
            </a:r>
            <a:r>
              <a:rPr lang="zh-CN" altLang="en-US" sz="1400" b="1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男</a:t>
            </a:r>
            <a:r>
              <a:rPr lang="en-US" altLang="zh-CN" sz="1400" b="1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’, ’</a:t>
            </a:r>
            <a:r>
              <a:rPr lang="zh-CN" altLang="en-US" sz="1400" b="1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女</a:t>
            </a:r>
            <a:r>
              <a:rPr lang="en-US" altLang="zh-CN" sz="1400" b="1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’)</a:t>
            </a:r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), 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14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14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Sage  SMALLINT</a:t>
            </a:r>
            <a:r>
              <a:rPr lang="zh-CN" altLang="en-US" sz="14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</a:p>
          <a:p>
            <a:pPr>
              <a:lnSpc>
                <a:spcPct val="110000"/>
              </a:lnSpc>
            </a:pPr>
            <a:r>
              <a:rPr lang="zh-CN" altLang="en-US" sz="14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400" dirty="0" err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Sdept</a:t>
            </a:r>
            <a:r>
              <a:rPr lang="en-US" altLang="zh-CN" sz="14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CHAR</a:t>
            </a:r>
            <a:r>
              <a:rPr lang="zh-CN" altLang="en-US" sz="14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4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sz="14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)</a:t>
            </a:r>
            <a:r>
              <a:rPr lang="en-US" altLang="zh-CN" sz="14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5792652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E64AB3-6242-469A-8FB1-45E81DC3C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7E45CB-DB06-40FE-AFFC-84ADC0C78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400">
                <a:solidFill>
                  <a:srgbClr val="C00000"/>
                </a:solidFill>
              </a:rPr>
              <a:t>[</a:t>
            </a:r>
            <a:r>
              <a:rPr lang="zh-CN" altLang="en-US" sz="2400">
                <a:solidFill>
                  <a:srgbClr val="C00000"/>
                </a:solidFill>
              </a:rPr>
              <a:t>例</a:t>
            </a:r>
            <a:r>
              <a:rPr lang="en-US" altLang="zh-CN" sz="2400">
                <a:solidFill>
                  <a:srgbClr val="C00000"/>
                </a:solidFill>
              </a:rPr>
              <a:t>5.8] </a:t>
            </a:r>
            <a:r>
              <a:rPr lang="en-US" altLang="zh-CN" sz="2400"/>
              <a:t>SC</a:t>
            </a:r>
            <a:r>
              <a:rPr lang="zh-CN" altLang="en-US" sz="2400"/>
              <a:t>表的</a:t>
            </a:r>
            <a:r>
              <a:rPr lang="en-US" altLang="zh-CN" sz="2400"/>
              <a:t>Grade</a:t>
            </a:r>
            <a:r>
              <a:rPr lang="zh-CN" altLang="en-US" sz="2400"/>
              <a:t>的值应该在</a:t>
            </a:r>
            <a:r>
              <a:rPr lang="en-US" altLang="zh-CN" sz="2400"/>
              <a:t>0</a:t>
            </a:r>
            <a:r>
              <a:rPr lang="zh-CN" altLang="en-US" sz="2400"/>
              <a:t>和</a:t>
            </a:r>
            <a:r>
              <a:rPr lang="en-US" altLang="zh-CN" sz="2400"/>
              <a:t>100</a:t>
            </a:r>
            <a:r>
              <a:rPr lang="zh-CN" altLang="en-US" sz="2400"/>
              <a:t>之间。</a:t>
            </a:r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 sz="1050"/>
          </a:p>
          <a:p>
            <a:r>
              <a:rPr lang="zh-CN" altLang="en-US" sz="2400">
                <a:solidFill>
                  <a:srgbClr val="FF0000"/>
                </a:solidFill>
              </a:rPr>
              <a:t>属性上的约束条件检查和违约处理</a:t>
            </a:r>
          </a:p>
          <a:p>
            <a:pPr lvl="1"/>
            <a:r>
              <a:rPr lang="zh-CN" altLang="en-US" sz="2000"/>
              <a:t>插入元组或修改属性的值时，</a:t>
            </a:r>
            <a:r>
              <a:rPr lang="en-US" altLang="zh-CN" sz="2000"/>
              <a:t>RDBMS</a:t>
            </a:r>
            <a:r>
              <a:rPr lang="zh-CN" altLang="en-US" sz="2000"/>
              <a:t>检查属性上的约束条件是否被满足；如果不满足则操作被拒绝执行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20CF857-033C-4D84-97B9-EB30D2F75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E1A79C4-E84D-470D-B3E0-6B6A7B54E92C}"/>
              </a:ext>
            </a:extLst>
          </p:cNvPr>
          <p:cNvSpPr/>
          <p:nvPr/>
        </p:nvSpPr>
        <p:spPr>
          <a:xfrm>
            <a:off x="1905000" y="1676400"/>
            <a:ext cx="7619999" cy="22467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CREATE TABLE  SC</a:t>
            </a:r>
            <a:endParaRPr lang="zh-CN" altLang="en-US" sz="2000" b="1" dirty="0">
              <a:solidFill>
                <a:srgbClr val="0000CC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altLang="zh-CN" sz="2000" b="1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     </a:t>
            </a:r>
            <a:r>
              <a:rPr lang="zh-CN" altLang="en-US" sz="2000" b="1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(</a:t>
            </a:r>
            <a:r>
              <a:rPr lang="en-US" altLang="zh-CN" sz="2000" b="1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Sno    </a:t>
            </a:r>
            <a:r>
              <a:rPr lang="en-US" altLang="zh-CN" sz="2000" b="1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CHAR</a:t>
            </a:r>
            <a:r>
              <a:rPr lang="zh-CN" altLang="en-US" sz="2000" b="1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(</a:t>
            </a:r>
            <a:r>
              <a:rPr lang="en-US" altLang="zh-CN" sz="2000" b="1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9</a:t>
            </a:r>
            <a:r>
              <a:rPr lang="zh-CN" altLang="en-US" sz="2000" b="1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)</a:t>
            </a:r>
            <a:r>
              <a:rPr lang="en-US" altLang="zh-CN" sz="2000" b="1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zh-CN" altLang="en-US" sz="2000" b="1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,</a:t>
            </a:r>
          </a:p>
          <a:p>
            <a:r>
              <a:rPr lang="en-US" altLang="zh-CN" sz="2000" b="1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     </a:t>
            </a:r>
            <a:r>
              <a:rPr lang="zh-CN" altLang="en-US" sz="2000" b="1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2000" b="1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Cno    </a:t>
            </a:r>
            <a:r>
              <a:rPr lang="en-US" altLang="zh-CN" sz="2000" b="1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CHAR</a:t>
            </a:r>
            <a:r>
              <a:rPr lang="zh-CN" altLang="en-US" sz="2000" b="1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(</a:t>
            </a:r>
            <a:r>
              <a:rPr lang="en-US" altLang="zh-CN" sz="2000" b="1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4</a:t>
            </a:r>
            <a:r>
              <a:rPr lang="zh-CN" altLang="en-US" sz="2000" b="1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),</a:t>
            </a:r>
          </a:p>
          <a:p>
            <a:r>
              <a:rPr lang="en-US" altLang="zh-CN" sz="2000" b="1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      Grade   SMALLINT </a:t>
            </a:r>
            <a:r>
              <a:rPr lang="en-US" altLang="zh-CN" sz="20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CHECK </a:t>
            </a:r>
            <a:r>
              <a:rPr lang="zh-CN" altLang="en-US" sz="20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(</a:t>
            </a:r>
            <a:r>
              <a:rPr lang="en-US" altLang="zh-CN" sz="20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Grade&gt;=0 </a:t>
            </a:r>
            <a:r>
              <a:rPr lang="en-US" altLang="zh-CN" sz="2000" b="1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AND Grade&lt;=</a:t>
            </a:r>
            <a:r>
              <a:rPr lang="en-US" altLang="zh-CN" sz="20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100</a:t>
            </a:r>
            <a:r>
              <a:rPr lang="zh-CN" altLang="en-US" sz="20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)</a:t>
            </a:r>
            <a:r>
              <a:rPr lang="zh-CN" altLang="en-US" sz="2000" b="1" dirty="0">
                <a:solidFill>
                  <a:srgbClr val="FF00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，</a:t>
            </a:r>
            <a:r>
              <a:rPr lang="en-US" altLang="zh-CN" sz="2000" b="1" dirty="0">
                <a:latin typeface="等线" panose="02010600030101010101" pitchFamily="2" charset="-122"/>
                <a:ea typeface="等线" panose="02010600030101010101" pitchFamily="2" charset="-122"/>
              </a:rPr>
              <a:t>  </a:t>
            </a:r>
            <a:endParaRPr lang="zh-CN" altLang="en-US" sz="2000" b="1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altLang="zh-CN" sz="2000" b="1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     </a:t>
            </a:r>
            <a:r>
              <a:rPr lang="zh-CN" altLang="en-US" sz="2000" b="1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2000" b="1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PRIMARY KEY </a:t>
            </a:r>
            <a:r>
              <a:rPr lang="zh-CN" altLang="en-US" sz="2000" b="1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(</a:t>
            </a:r>
            <a:r>
              <a:rPr lang="en-US" altLang="zh-CN" sz="2000" b="1" dirty="0" err="1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Sno</a:t>
            </a:r>
            <a:r>
              <a:rPr lang="zh-CN" altLang="en-US" sz="2000" b="1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, </a:t>
            </a:r>
            <a:r>
              <a:rPr lang="en-US" altLang="zh-CN" sz="2000" b="1" dirty="0" err="1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Cno</a:t>
            </a:r>
            <a:r>
              <a:rPr lang="zh-CN" altLang="en-US" sz="2000" b="1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),</a:t>
            </a:r>
          </a:p>
          <a:p>
            <a:r>
              <a:rPr lang="en-US" altLang="zh-CN" sz="2000" b="1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     </a:t>
            </a:r>
            <a:r>
              <a:rPr lang="zh-CN" altLang="en-US" sz="2000" b="1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2000" b="1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FOREIGN KEY </a:t>
            </a:r>
            <a:r>
              <a:rPr lang="zh-CN" altLang="en-US" sz="2000" b="1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(</a:t>
            </a:r>
            <a:r>
              <a:rPr lang="en-US" altLang="zh-CN" sz="2000" b="1" dirty="0" err="1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Sno</a:t>
            </a:r>
            <a:r>
              <a:rPr lang="zh-CN" altLang="en-US" sz="2000" b="1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)</a:t>
            </a:r>
            <a:r>
              <a:rPr lang="en-US" altLang="zh-CN" sz="2000" b="1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REFERENCES Student</a:t>
            </a:r>
            <a:r>
              <a:rPr lang="zh-CN" altLang="en-US" sz="2000" b="1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(</a:t>
            </a:r>
            <a:r>
              <a:rPr lang="en-US" altLang="zh-CN" sz="2000" b="1" dirty="0" err="1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Sno</a:t>
            </a:r>
            <a:r>
              <a:rPr lang="zh-CN" altLang="en-US" sz="2000" b="1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),</a:t>
            </a:r>
          </a:p>
          <a:p>
            <a:r>
              <a:rPr lang="en-US" altLang="zh-CN" sz="2000" b="1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     </a:t>
            </a:r>
            <a:r>
              <a:rPr lang="zh-CN" altLang="en-US" sz="2000" b="1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2000" b="1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FOREIGN KEY </a:t>
            </a:r>
            <a:r>
              <a:rPr lang="zh-CN" altLang="en-US" sz="2000" b="1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(</a:t>
            </a:r>
            <a:r>
              <a:rPr lang="en-US" altLang="zh-CN" sz="2000" b="1" dirty="0" err="1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Cno</a:t>
            </a:r>
            <a:r>
              <a:rPr lang="zh-CN" altLang="en-US" sz="2000" b="1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)</a:t>
            </a:r>
            <a:r>
              <a:rPr lang="en-US" altLang="zh-CN" sz="2000" b="1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REFERENCES Course</a:t>
            </a:r>
            <a:r>
              <a:rPr lang="zh-CN" altLang="en-US" sz="2000" b="1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(</a:t>
            </a:r>
            <a:r>
              <a:rPr lang="en-US" altLang="zh-CN" sz="2000" b="1" dirty="0" err="1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Cno</a:t>
            </a:r>
            <a:r>
              <a:rPr lang="zh-CN" altLang="en-US" sz="2000" b="1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) )</a:t>
            </a:r>
            <a:r>
              <a:rPr lang="en-US" altLang="zh-CN" sz="2000" b="1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;</a:t>
            </a:r>
            <a:endParaRPr lang="zh-CN" altLang="en-US" sz="2000" b="1" dirty="0">
              <a:solidFill>
                <a:srgbClr val="0000CC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82265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E64AB3-6242-469A-8FB1-45E81DC3C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7E45CB-DB06-40FE-AFFC-84ADC0C78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sz="2400">
                <a:solidFill>
                  <a:srgbClr val="FF0000"/>
                </a:solidFill>
              </a:rPr>
              <a:t>元组上约束条件的定义</a:t>
            </a:r>
            <a:endParaRPr lang="en-US" altLang="zh-CN" sz="2400">
              <a:solidFill>
                <a:srgbClr val="FF0000"/>
              </a:solidFill>
            </a:endParaRPr>
          </a:p>
          <a:p>
            <a:pPr lvl="1">
              <a:lnSpc>
                <a:spcPct val="100000"/>
              </a:lnSpc>
            </a:pPr>
            <a:r>
              <a:rPr lang="zh-CN" altLang="en-US" sz="2000"/>
              <a:t>在</a:t>
            </a:r>
            <a:r>
              <a:rPr lang="en-US" altLang="zh-CN" sz="2000"/>
              <a:t>CREATE TABLE</a:t>
            </a:r>
            <a:r>
              <a:rPr lang="zh-CN" altLang="en-US" sz="2000"/>
              <a:t>时可以用</a:t>
            </a:r>
            <a:r>
              <a:rPr lang="en-US" altLang="zh-CN" sz="2000">
                <a:solidFill>
                  <a:srgbClr val="FF0000"/>
                </a:solidFill>
              </a:rPr>
              <a:t>CHECK</a:t>
            </a:r>
            <a:r>
              <a:rPr lang="zh-CN" altLang="en-US" sz="2000"/>
              <a:t>短语定义元组上的约束条件，即</a:t>
            </a:r>
            <a:r>
              <a:rPr lang="zh-CN" altLang="en-US" sz="2000">
                <a:solidFill>
                  <a:srgbClr val="FF0000"/>
                </a:solidFill>
              </a:rPr>
              <a:t>元组级的限制</a:t>
            </a:r>
            <a:endParaRPr lang="en-US" altLang="zh-CN" sz="2000">
              <a:solidFill>
                <a:srgbClr val="FF0000"/>
              </a:solidFill>
            </a:endParaRPr>
          </a:p>
          <a:p>
            <a:pPr lvl="1">
              <a:lnSpc>
                <a:spcPct val="100000"/>
              </a:lnSpc>
            </a:pPr>
            <a:r>
              <a:rPr lang="zh-CN" altLang="en-US" sz="2000"/>
              <a:t>同属性值限制相比，元组级的限制可以设置不同属性之间的取值的相互约束条件</a:t>
            </a:r>
            <a:endParaRPr lang="en-US" altLang="zh-CN" sz="2000"/>
          </a:p>
          <a:p>
            <a:pPr lvl="1">
              <a:lnSpc>
                <a:spcPct val="100000"/>
              </a:lnSpc>
            </a:pPr>
            <a:endParaRPr lang="en-US" altLang="zh-CN" sz="600"/>
          </a:p>
          <a:p>
            <a:pPr lvl="0">
              <a:lnSpc>
                <a:spcPct val="100000"/>
              </a:lnSpc>
            </a:pPr>
            <a:r>
              <a:rPr lang="zh-CN" altLang="en-US" sz="2400">
                <a:solidFill>
                  <a:srgbClr val="FF0000"/>
                </a:solidFill>
              </a:rPr>
              <a:t>元组上约束条件的检查和违约处理</a:t>
            </a:r>
          </a:p>
          <a:p>
            <a:pPr lvl="1">
              <a:lnSpc>
                <a:spcPct val="100000"/>
              </a:lnSpc>
            </a:pPr>
            <a:r>
              <a:rPr lang="zh-CN" altLang="en-US" sz="2000"/>
              <a:t>插入元组或修改属性的值时，</a:t>
            </a:r>
            <a:r>
              <a:rPr lang="en-US" altLang="zh-CN" sz="2000"/>
              <a:t>RDBMS</a:t>
            </a:r>
            <a:r>
              <a:rPr lang="zh-CN" altLang="en-US" sz="2000"/>
              <a:t>检查元组上的约束条件是否被满足；如果不满足则操作被拒绝执行</a:t>
            </a:r>
            <a:endParaRPr lang="en-US" altLang="zh-CN" sz="2000"/>
          </a:p>
          <a:p>
            <a:pPr lvl="1">
              <a:lnSpc>
                <a:spcPct val="100000"/>
              </a:lnSpc>
            </a:pPr>
            <a:endParaRPr lang="en-US" altLang="zh-CN" sz="70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>
                <a:solidFill>
                  <a:srgbClr val="C00000"/>
                </a:solidFill>
              </a:rPr>
              <a:t>[</a:t>
            </a:r>
            <a:r>
              <a:rPr lang="zh-CN" altLang="en-US" sz="2400">
                <a:solidFill>
                  <a:srgbClr val="C00000"/>
                </a:solidFill>
              </a:rPr>
              <a:t>例</a:t>
            </a:r>
            <a:r>
              <a:rPr lang="en-US" altLang="zh-CN" sz="2400">
                <a:solidFill>
                  <a:srgbClr val="C00000"/>
                </a:solidFill>
              </a:rPr>
              <a:t>5.9] </a:t>
            </a:r>
            <a:r>
              <a:rPr lang="zh-CN" altLang="en-US" sz="2400"/>
              <a:t>当学生的性别是男时，其名字不能以</a:t>
            </a:r>
            <a:r>
              <a:rPr lang="en-US" altLang="zh-CN" sz="2400"/>
              <a:t>Ms.</a:t>
            </a:r>
            <a:r>
              <a:rPr lang="zh-CN" altLang="en-US" sz="2400"/>
              <a:t>打头。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20CF857-033C-4D84-97B9-EB30D2F75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61B58C3-9846-4B65-B66F-5DB5AA76FC28}"/>
              </a:ext>
            </a:extLst>
          </p:cNvPr>
          <p:cNvSpPr/>
          <p:nvPr/>
        </p:nvSpPr>
        <p:spPr>
          <a:xfrm>
            <a:off x="3143992" y="4086832"/>
            <a:ext cx="5867400" cy="23083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CREATE TABLE Student</a:t>
            </a:r>
          </a:p>
          <a:p>
            <a:r>
              <a:rPr lang="en-US" altLang="zh-CN" b="1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     </a:t>
            </a:r>
            <a:r>
              <a:rPr lang="zh-CN" altLang="en-US" b="1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(</a:t>
            </a:r>
            <a:r>
              <a:rPr lang="en-US" altLang="zh-CN" b="1" dirty="0" err="1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Sno</a:t>
            </a:r>
            <a:r>
              <a:rPr lang="en-US" altLang="zh-CN" b="1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  CHAR</a:t>
            </a:r>
            <a:r>
              <a:rPr lang="zh-CN" altLang="en-US" b="1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(</a:t>
            </a:r>
            <a:r>
              <a:rPr lang="en-US" altLang="zh-CN" b="1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9</a:t>
            </a:r>
            <a:r>
              <a:rPr lang="zh-CN" altLang="en-US" b="1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), </a:t>
            </a:r>
          </a:p>
          <a:p>
            <a:r>
              <a:rPr lang="zh-CN" altLang="en-US" b="1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      </a:t>
            </a:r>
            <a:r>
              <a:rPr lang="en-US" altLang="zh-CN" b="1" dirty="0" err="1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Sname</a:t>
            </a:r>
            <a:r>
              <a:rPr lang="en-US" altLang="zh-CN" b="1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CHAR</a:t>
            </a:r>
            <a:r>
              <a:rPr lang="zh-CN" altLang="en-US" b="1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(</a:t>
            </a:r>
            <a:r>
              <a:rPr lang="en-US" altLang="zh-CN" b="1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8</a:t>
            </a:r>
            <a:r>
              <a:rPr lang="zh-CN" altLang="en-US" b="1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)</a:t>
            </a:r>
            <a:r>
              <a:rPr lang="en-US" altLang="zh-CN" b="1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NOT NULL</a:t>
            </a:r>
            <a:r>
              <a:rPr lang="zh-CN" altLang="en-US" b="1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，</a:t>
            </a:r>
          </a:p>
          <a:p>
            <a:r>
              <a:rPr lang="zh-CN" altLang="en-US" b="1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      </a:t>
            </a:r>
            <a:r>
              <a:rPr lang="en-US" altLang="zh-CN" b="1" dirty="0" err="1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Ssex</a:t>
            </a:r>
            <a:r>
              <a:rPr lang="en-US" altLang="zh-CN" b="1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  CHAR</a:t>
            </a:r>
            <a:r>
              <a:rPr lang="zh-CN" altLang="en-US" b="1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(</a:t>
            </a:r>
            <a:r>
              <a:rPr lang="en-US" altLang="zh-CN" b="1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zh-CN" altLang="en-US" b="1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),</a:t>
            </a:r>
          </a:p>
          <a:p>
            <a:r>
              <a:rPr lang="zh-CN" altLang="en-US" b="1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      </a:t>
            </a:r>
            <a:r>
              <a:rPr lang="en-US" altLang="zh-CN" b="1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Sage     SMALLINT</a:t>
            </a:r>
            <a:r>
              <a:rPr lang="zh-CN" altLang="en-US" b="1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,</a:t>
            </a:r>
          </a:p>
          <a:p>
            <a:r>
              <a:rPr lang="zh-CN" altLang="en-US" b="1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      </a:t>
            </a:r>
            <a:r>
              <a:rPr lang="en-US" altLang="zh-CN" b="1" dirty="0" err="1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Sdept</a:t>
            </a:r>
            <a:r>
              <a:rPr lang="en-US" altLang="zh-CN" b="1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CHAR</a:t>
            </a:r>
            <a:r>
              <a:rPr lang="zh-CN" altLang="en-US" b="1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(</a:t>
            </a:r>
            <a:r>
              <a:rPr lang="en-US" altLang="zh-CN" b="1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20</a:t>
            </a:r>
            <a:r>
              <a:rPr lang="zh-CN" altLang="en-US" b="1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),</a:t>
            </a:r>
          </a:p>
          <a:p>
            <a:r>
              <a:rPr lang="zh-CN" altLang="en-US" b="1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      </a:t>
            </a:r>
            <a:r>
              <a:rPr lang="en-US" altLang="zh-CN" b="1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PRIMARY KEY </a:t>
            </a:r>
            <a:r>
              <a:rPr lang="zh-CN" altLang="en-US" b="1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(</a:t>
            </a:r>
            <a:r>
              <a:rPr lang="en-US" altLang="zh-CN" b="1" dirty="0" err="1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Sno</a:t>
            </a:r>
            <a:r>
              <a:rPr lang="zh-CN" altLang="en-US" b="1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),</a:t>
            </a:r>
          </a:p>
          <a:p>
            <a:r>
              <a:rPr lang="zh-CN" altLang="en-US" b="1" dirty="0">
                <a:latin typeface="等线" panose="02010600030101010101" pitchFamily="2" charset="-122"/>
                <a:ea typeface="等线" panose="02010600030101010101" pitchFamily="2" charset="-122"/>
              </a:rPr>
              <a:t>          </a:t>
            </a:r>
            <a:r>
              <a:rPr lang="en-US" altLang="zh-CN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CHECK </a:t>
            </a:r>
            <a:r>
              <a:rPr lang="zh-CN" altLang="en-US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(</a:t>
            </a:r>
            <a:r>
              <a:rPr lang="en-US" altLang="zh-CN" b="1" dirty="0" err="1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Ssex</a:t>
            </a:r>
            <a:r>
              <a:rPr lang="en-US" altLang="zh-CN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=‘</a:t>
            </a:r>
            <a:r>
              <a:rPr lang="zh-CN" altLang="en-US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女</a:t>
            </a:r>
            <a:r>
              <a:rPr lang="en-US" altLang="zh-CN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’ OR </a:t>
            </a:r>
            <a:r>
              <a:rPr lang="en-US" altLang="zh-CN" b="1" dirty="0" err="1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Sname</a:t>
            </a:r>
            <a:r>
              <a:rPr lang="en-US" altLang="zh-CN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NOT LIKE ‘Ms</a:t>
            </a:r>
            <a:r>
              <a:rPr lang="en-US" altLang="zh-CN" b="1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.%’</a:t>
            </a:r>
            <a:r>
              <a:rPr lang="zh-CN" altLang="en-US" b="1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)</a:t>
            </a:r>
            <a:r>
              <a:rPr lang="zh-CN" altLang="en-US" b="1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;</a:t>
            </a:r>
            <a:endParaRPr lang="zh-CN" altLang="en-US" b="1" dirty="0">
              <a:solidFill>
                <a:srgbClr val="0000CC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3105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大纲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b="1" dirty="0">
                <a:solidFill>
                  <a:schemeClr val="bg2">
                    <a:lumMod val="90000"/>
                  </a:schemeClr>
                </a:solidFill>
              </a:rPr>
              <a:t>数据库完整性概述</a:t>
            </a:r>
          </a:p>
          <a:p>
            <a:pPr>
              <a:lnSpc>
                <a:spcPct val="100000"/>
              </a:lnSpc>
            </a:pPr>
            <a:r>
              <a:rPr lang="zh-CN" altLang="en-US" b="1" dirty="0">
                <a:solidFill>
                  <a:schemeClr val="bg2">
                    <a:lumMod val="90000"/>
                  </a:schemeClr>
                </a:solidFill>
              </a:rPr>
              <a:t>实体完整性</a:t>
            </a:r>
          </a:p>
          <a:p>
            <a:pPr>
              <a:lnSpc>
                <a:spcPct val="100000"/>
              </a:lnSpc>
            </a:pPr>
            <a:r>
              <a:rPr lang="zh-CN" altLang="en-US" b="1" dirty="0">
                <a:solidFill>
                  <a:schemeClr val="bg2">
                    <a:lumMod val="90000"/>
                  </a:schemeClr>
                </a:solidFill>
              </a:rPr>
              <a:t>参照完整性</a:t>
            </a:r>
            <a:endParaRPr lang="en-US" altLang="zh-CN" b="1" dirty="0">
              <a:solidFill>
                <a:schemeClr val="bg2">
                  <a:lumMod val="9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 b="1" dirty="0">
                <a:solidFill>
                  <a:schemeClr val="bg2">
                    <a:lumMod val="90000"/>
                  </a:schemeClr>
                </a:solidFill>
              </a:rPr>
              <a:t>用户定义的完整性</a:t>
            </a:r>
            <a:endParaRPr lang="en-US" altLang="zh-CN" b="1" dirty="0">
              <a:solidFill>
                <a:schemeClr val="bg2">
                  <a:lumMod val="9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 b="1" dirty="0">
                <a:solidFill>
                  <a:srgbClr val="FF0000"/>
                </a:solidFill>
              </a:rPr>
              <a:t>完整性约束命名子句</a:t>
            </a:r>
          </a:p>
          <a:p>
            <a:pPr>
              <a:lnSpc>
                <a:spcPct val="100000"/>
              </a:lnSpc>
            </a:pPr>
            <a:r>
              <a:rPr lang="zh-CN" altLang="en-US" b="1" dirty="0">
                <a:solidFill>
                  <a:schemeClr val="bg2">
                    <a:lumMod val="90000"/>
                  </a:schemeClr>
                </a:solidFill>
              </a:rPr>
              <a:t>断言</a:t>
            </a:r>
            <a:endParaRPr lang="en-US" altLang="zh-CN" b="1" dirty="0">
              <a:solidFill>
                <a:schemeClr val="bg2">
                  <a:lumMod val="9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 b="1" dirty="0">
                <a:solidFill>
                  <a:schemeClr val="bg2">
                    <a:lumMod val="90000"/>
                  </a:schemeClr>
                </a:solidFill>
              </a:rPr>
              <a:t>触发器</a:t>
            </a:r>
          </a:p>
          <a:p>
            <a:pPr>
              <a:lnSpc>
                <a:spcPct val="100000"/>
              </a:lnSpc>
            </a:pPr>
            <a:r>
              <a:rPr lang="zh-CN" altLang="en-US" b="1" dirty="0">
                <a:solidFill>
                  <a:schemeClr val="bg2">
                    <a:lumMod val="90000"/>
                  </a:schemeClr>
                </a:solidFill>
              </a:rPr>
              <a:t>本章小结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6373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完整性约束命名子句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1066800"/>
            <a:ext cx="11353799" cy="5469226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完整性约束命名子句语法：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sz="800" dirty="0"/>
          </a:p>
          <a:p>
            <a:pPr lvl="1">
              <a:buNone/>
            </a:pPr>
            <a:r>
              <a:rPr lang="en-US" altLang="zh-CN">
                <a:solidFill>
                  <a:srgbClr val="0000CC"/>
                </a:solidFill>
              </a:rPr>
              <a:t>          </a:t>
            </a:r>
            <a:r>
              <a:rPr lang="en-US" altLang="zh-CN" dirty="0">
                <a:solidFill>
                  <a:srgbClr val="0000CC"/>
                </a:solidFill>
              </a:rPr>
              <a:t>CONSTRAINT </a:t>
            </a:r>
            <a:r>
              <a:rPr lang="en-US" altLang="zh-CN" dirty="0">
                <a:solidFill>
                  <a:srgbClr val="FF0000"/>
                </a:solidFill>
              </a:rPr>
              <a:t>&lt;</a:t>
            </a:r>
            <a:r>
              <a:rPr lang="zh-CN" altLang="en-US" dirty="0">
                <a:solidFill>
                  <a:srgbClr val="FF0000"/>
                </a:solidFill>
              </a:rPr>
              <a:t>完整性约束条件名</a:t>
            </a:r>
            <a:r>
              <a:rPr lang="en-US" altLang="zh-CN" dirty="0">
                <a:solidFill>
                  <a:srgbClr val="FF0000"/>
                </a:solidFill>
              </a:rPr>
              <a:t>&gt; </a:t>
            </a:r>
            <a:r>
              <a:rPr lang="en-US" altLang="zh-CN" dirty="0">
                <a:solidFill>
                  <a:srgbClr val="0000CC"/>
                </a:solidFill>
              </a:rPr>
              <a:t>&lt;</a:t>
            </a:r>
            <a:r>
              <a:rPr lang="zh-CN" altLang="en-US" dirty="0">
                <a:solidFill>
                  <a:srgbClr val="0000CC"/>
                </a:solidFill>
              </a:rPr>
              <a:t>完整性约束条件</a:t>
            </a:r>
            <a:r>
              <a:rPr lang="en-US" altLang="zh-CN" dirty="0">
                <a:solidFill>
                  <a:srgbClr val="0000CC"/>
                </a:solidFill>
              </a:rPr>
              <a:t>&gt;</a:t>
            </a:r>
          </a:p>
          <a:p>
            <a:pPr marL="357188" lvl="1" indent="0">
              <a:buSzPct val="85000"/>
              <a:buNone/>
            </a:pPr>
            <a:endParaRPr lang="en-US" altLang="zh-CN" sz="1600" dirty="0">
              <a:solidFill>
                <a:srgbClr val="0000CC"/>
              </a:solidFill>
            </a:endParaRPr>
          </a:p>
          <a:p>
            <a:pPr lvl="1">
              <a:buSzPct val="85000"/>
            </a:pPr>
            <a:r>
              <a:rPr lang="en-US" altLang="zh-CN" sz="2400" dirty="0">
                <a:solidFill>
                  <a:srgbClr val="0000CC"/>
                </a:solidFill>
              </a:rPr>
              <a:t>&lt;</a:t>
            </a:r>
            <a:r>
              <a:rPr lang="zh-CN" altLang="en-US" sz="2400" dirty="0">
                <a:solidFill>
                  <a:srgbClr val="0000CC"/>
                </a:solidFill>
              </a:rPr>
              <a:t>完整性约束条件</a:t>
            </a:r>
            <a:r>
              <a:rPr lang="en-US" altLang="zh-CN" sz="2400">
                <a:solidFill>
                  <a:srgbClr val="0000CC"/>
                </a:solidFill>
              </a:rPr>
              <a:t>&gt;</a:t>
            </a:r>
            <a:r>
              <a:rPr lang="zh-CN" altLang="en-US" sz="2400"/>
              <a:t>包括：</a:t>
            </a:r>
            <a:r>
              <a:rPr lang="en-US" altLang="zh-CN" sz="2400">
                <a:solidFill>
                  <a:srgbClr val="C00000"/>
                </a:solidFill>
              </a:rPr>
              <a:t>NOT </a:t>
            </a:r>
            <a:r>
              <a:rPr lang="en-US" altLang="zh-CN" sz="2400" dirty="0">
                <a:solidFill>
                  <a:srgbClr val="C00000"/>
                </a:solidFill>
              </a:rPr>
              <a:t>NULL</a:t>
            </a:r>
            <a:r>
              <a:rPr lang="zh-CN" altLang="en-US" sz="2400" dirty="0">
                <a:solidFill>
                  <a:srgbClr val="C00000"/>
                </a:solidFill>
              </a:rPr>
              <a:t>、</a:t>
            </a:r>
            <a:r>
              <a:rPr lang="en-US" altLang="zh-CN" sz="2400" dirty="0">
                <a:solidFill>
                  <a:srgbClr val="C00000"/>
                </a:solidFill>
              </a:rPr>
              <a:t>UNIQUE</a:t>
            </a:r>
            <a:r>
              <a:rPr lang="zh-CN" altLang="en-US" sz="2400" dirty="0">
                <a:solidFill>
                  <a:srgbClr val="C00000"/>
                </a:solidFill>
              </a:rPr>
              <a:t>、</a:t>
            </a:r>
            <a:r>
              <a:rPr lang="en-US" altLang="zh-CN" sz="2400" dirty="0">
                <a:solidFill>
                  <a:srgbClr val="C00000"/>
                </a:solidFill>
              </a:rPr>
              <a:t>PRIMARY KEY</a:t>
            </a:r>
            <a:r>
              <a:rPr lang="zh-CN" altLang="en-US" sz="2400" dirty="0"/>
              <a:t>短语、</a:t>
            </a:r>
            <a:r>
              <a:rPr lang="en-US" altLang="zh-CN" sz="2400" dirty="0">
                <a:solidFill>
                  <a:srgbClr val="C00000"/>
                </a:solidFill>
              </a:rPr>
              <a:t>FOREIGN KEY</a:t>
            </a:r>
            <a:r>
              <a:rPr lang="zh-CN" altLang="en-US" sz="2400" dirty="0"/>
              <a:t>短语、</a:t>
            </a:r>
            <a:r>
              <a:rPr lang="en-US" altLang="zh-CN" sz="2400" dirty="0">
                <a:solidFill>
                  <a:srgbClr val="C00000"/>
                </a:solidFill>
              </a:rPr>
              <a:t>CHECK</a:t>
            </a:r>
            <a:r>
              <a:rPr lang="zh-CN" altLang="en-US" sz="2400" dirty="0"/>
              <a:t>短语等</a:t>
            </a:r>
            <a:r>
              <a:rPr lang="en-US" altLang="zh-CN" sz="2400" dirty="0"/>
              <a:t>5</a:t>
            </a:r>
            <a:r>
              <a:rPr lang="zh-CN" altLang="en-US" sz="2400"/>
              <a:t>个约束。</a:t>
            </a:r>
            <a:endParaRPr lang="en-US" altLang="zh-CN" sz="2400" dirty="0"/>
          </a:p>
          <a:p>
            <a:pPr marL="357188" lvl="1" indent="0">
              <a:buSzPct val="85000"/>
              <a:buNone/>
            </a:pPr>
            <a:endParaRPr lang="en-US" altLang="zh-CN" sz="1100" dirty="0">
              <a:solidFill>
                <a:srgbClr val="0000CC"/>
              </a:solidFill>
            </a:endParaRPr>
          </a:p>
          <a:p>
            <a:pPr marL="357188" lvl="1" indent="0">
              <a:lnSpc>
                <a:spcPct val="150000"/>
              </a:lnSpc>
              <a:buSzPct val="85000"/>
              <a:buNone/>
            </a:pPr>
            <a:r>
              <a:rPr lang="zh-CN" altLang="en-US" sz="3000" dirty="0">
                <a:solidFill>
                  <a:srgbClr val="0000CC"/>
                </a:solidFill>
              </a:rPr>
              <a:t>完整性约束条件名的</a:t>
            </a:r>
            <a:r>
              <a:rPr lang="zh-CN" altLang="en-US" sz="3000">
                <a:solidFill>
                  <a:srgbClr val="0000CC"/>
                </a:solidFill>
              </a:rPr>
              <a:t>命名规范</a:t>
            </a:r>
            <a:r>
              <a:rPr lang="en-US" altLang="zh-CN" sz="3000">
                <a:solidFill>
                  <a:srgbClr val="0000CC"/>
                </a:solidFill>
              </a:rPr>
              <a:t>(</a:t>
            </a:r>
            <a:r>
              <a:rPr lang="zh-CN" altLang="en-US" sz="3000">
                <a:solidFill>
                  <a:srgbClr val="0000CC"/>
                </a:solidFill>
              </a:rPr>
              <a:t>具体取决于自己的规定</a:t>
            </a:r>
            <a:r>
              <a:rPr lang="en-US" altLang="zh-CN" sz="3000">
                <a:solidFill>
                  <a:srgbClr val="0000CC"/>
                </a:solidFill>
              </a:rPr>
              <a:t>)</a:t>
            </a:r>
            <a:r>
              <a:rPr lang="zh-CN" altLang="en-US" sz="3000">
                <a:solidFill>
                  <a:srgbClr val="0000CC"/>
                </a:solidFill>
              </a:rPr>
              <a:t>：</a:t>
            </a:r>
            <a:endParaRPr lang="en-US" altLang="zh-CN" sz="3000" dirty="0">
              <a:solidFill>
                <a:srgbClr val="0000CC"/>
              </a:solidFill>
            </a:endParaRPr>
          </a:p>
          <a:p>
            <a:pPr lvl="1">
              <a:lnSpc>
                <a:spcPct val="100000"/>
              </a:lnSpc>
              <a:buSzPct val="85000"/>
            </a:pPr>
            <a:r>
              <a:rPr lang="zh-CN" altLang="en-US">
                <a:solidFill>
                  <a:srgbClr val="FF0000"/>
                </a:solidFill>
                <a:highlight>
                  <a:srgbClr val="FFFF00"/>
                </a:highlight>
              </a:rPr>
              <a:t>约束类型</a:t>
            </a:r>
            <a:r>
              <a:rPr lang="en-US" altLang="zh-CN">
                <a:solidFill>
                  <a:srgbClr val="FF0000"/>
                </a:solidFill>
                <a:highlight>
                  <a:srgbClr val="FFFF00"/>
                </a:highlight>
              </a:rPr>
              <a:t>+</a:t>
            </a:r>
            <a:r>
              <a:rPr lang="zh-CN" altLang="en-US">
                <a:solidFill>
                  <a:srgbClr val="FF0000"/>
                </a:solidFill>
                <a:highlight>
                  <a:srgbClr val="FFFF00"/>
                </a:highlight>
              </a:rPr>
              <a:t>作用的表名</a:t>
            </a:r>
            <a:r>
              <a:rPr lang="en-US" altLang="zh-CN">
                <a:solidFill>
                  <a:srgbClr val="FF0000"/>
                </a:solidFill>
                <a:highlight>
                  <a:srgbClr val="FFFF00"/>
                </a:highlight>
              </a:rPr>
              <a:t>+</a:t>
            </a:r>
            <a:r>
              <a:rPr lang="zh-CN" altLang="en-US">
                <a:solidFill>
                  <a:srgbClr val="FF0000"/>
                </a:solidFill>
                <a:highlight>
                  <a:srgbClr val="FFFF00"/>
                </a:highlight>
              </a:rPr>
              <a:t>字段名</a:t>
            </a:r>
            <a:endParaRPr lang="en-US" altLang="zh-CN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lvl="1">
              <a:lnSpc>
                <a:spcPct val="100000"/>
              </a:lnSpc>
              <a:buSzPct val="85000"/>
            </a:pPr>
            <a:r>
              <a:rPr lang="en-US" altLang="zh-CN">
                <a:solidFill>
                  <a:srgbClr val="FF0000"/>
                </a:solidFill>
              </a:rPr>
              <a:t>ck—check; pk—primary key; </a:t>
            </a:r>
          </a:p>
          <a:p>
            <a:pPr lvl="1">
              <a:lnSpc>
                <a:spcPct val="100000"/>
              </a:lnSpc>
              <a:buSzPct val="85000"/>
            </a:pPr>
            <a:r>
              <a:rPr lang="en-US" altLang="zh-CN">
                <a:solidFill>
                  <a:srgbClr val="FF0000"/>
                </a:solidFill>
              </a:rPr>
              <a:t>fk—foreign key; uni—unique;</a:t>
            </a:r>
          </a:p>
          <a:p>
            <a:pPr lvl="1">
              <a:lnSpc>
                <a:spcPct val="100000"/>
              </a:lnSpc>
              <a:buSzPct val="85000"/>
            </a:pPr>
            <a:r>
              <a:rPr lang="en-US" altLang="zh-CN">
                <a:solidFill>
                  <a:srgbClr val="FF0000"/>
                </a:solidFill>
              </a:rPr>
              <a:t>nn—not null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410200" y="4747913"/>
            <a:ext cx="5867400" cy="13234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create table trouble(</a:t>
            </a:r>
          </a:p>
          <a:p>
            <a:r>
              <a:rPr lang="en-US" altLang="zh-CN" sz="16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city  varchar2(13),</a:t>
            </a:r>
          </a:p>
          <a:p>
            <a:r>
              <a:rPr lang="en-US" altLang="zh-CN" sz="16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1600" b="1" dirty="0" err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sample_date</a:t>
            </a:r>
            <a:r>
              <a:rPr lang="en-US" altLang="zh-CN" sz="16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date,</a:t>
            </a:r>
          </a:p>
          <a:p>
            <a:r>
              <a:rPr lang="en-US" altLang="zh-CN" sz="16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noon  number(4,1),</a:t>
            </a:r>
          </a:p>
          <a:p>
            <a:r>
              <a:rPr lang="en-US" altLang="zh-CN" sz="16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16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constraint  </a:t>
            </a:r>
            <a:r>
              <a:rPr lang="en-US" altLang="zh-CN" sz="16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pk_trouble </a:t>
            </a:r>
            <a:r>
              <a:rPr lang="en-US" altLang="zh-CN" sz="16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primary key(city, </a:t>
            </a:r>
            <a:r>
              <a:rPr lang="en-US" altLang="zh-CN" sz="1600" b="1" dirty="0" err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sample_date</a:t>
            </a:r>
            <a:r>
              <a:rPr lang="en-US" altLang="zh-CN" sz="16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1208532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2AB46F-25B3-4E57-95B3-A48A4DA43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7343F1-C2D7-4C58-AEE9-2A713AE82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400">
                <a:solidFill>
                  <a:srgbClr val="C00000"/>
                </a:solidFill>
              </a:rPr>
              <a:t>[</a:t>
            </a:r>
            <a:r>
              <a:rPr lang="zh-CN" altLang="en-US" sz="2400">
                <a:solidFill>
                  <a:srgbClr val="C00000"/>
                </a:solidFill>
              </a:rPr>
              <a:t>例</a:t>
            </a:r>
            <a:r>
              <a:rPr lang="en-US" altLang="zh-CN" sz="2400">
                <a:solidFill>
                  <a:srgbClr val="C00000"/>
                </a:solidFill>
              </a:rPr>
              <a:t>5.10] </a:t>
            </a:r>
            <a:r>
              <a:rPr lang="zh-CN" altLang="en-US" sz="2400"/>
              <a:t>建立学生登记表</a:t>
            </a:r>
            <a:r>
              <a:rPr lang="en-US" altLang="zh-CN" sz="2400"/>
              <a:t>Student</a:t>
            </a:r>
            <a:r>
              <a:rPr lang="zh-CN" altLang="en-US" sz="2400"/>
              <a:t>，要求学号在</a:t>
            </a:r>
            <a:r>
              <a:rPr lang="en-US" altLang="zh-CN" sz="2400"/>
              <a:t>90000~99999</a:t>
            </a:r>
            <a:r>
              <a:rPr lang="zh-CN" altLang="en-US" sz="2400"/>
              <a:t>之间，姓名不能取空值，年龄小于</a:t>
            </a:r>
            <a:r>
              <a:rPr lang="en-US" altLang="zh-CN" sz="2400"/>
              <a:t>30</a:t>
            </a:r>
            <a:r>
              <a:rPr lang="zh-CN" altLang="en-US" sz="2400"/>
              <a:t>，性别只能是“男”或“女”。</a:t>
            </a:r>
          </a:p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F3E9C04-03C9-404F-8264-91002F38E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ACFA0E4-1846-4CFE-8B44-3B66F768FC43}"/>
              </a:ext>
            </a:extLst>
          </p:cNvPr>
          <p:cNvSpPr/>
          <p:nvPr/>
        </p:nvSpPr>
        <p:spPr>
          <a:xfrm>
            <a:off x="752104" y="2057400"/>
            <a:ext cx="10687792" cy="40703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TABLE Student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zh-CN" altLang="en-US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Sno</a:t>
            </a:r>
            <a:r>
              <a:rPr lang="en-US" altLang="zh-CN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NUMERIC</a:t>
            </a:r>
            <a:r>
              <a:rPr lang="zh-CN" altLang="en-US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zh-CN" altLang="en-US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CONSTRAINT ck_Student</a:t>
            </a:r>
            <a:r>
              <a:rPr lang="en-US" altLang="zh-CN" sz="2000" b="1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Sno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</a:t>
            </a:r>
            <a:r>
              <a:rPr lang="zh-CN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Sno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BETWEEN 90000 AND 99999</a:t>
            </a:r>
            <a:r>
              <a:rPr lang="zh-CN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zh-CN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Sname</a:t>
            </a:r>
            <a:r>
              <a:rPr lang="en-US" altLang="zh-CN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CHAR</a:t>
            </a:r>
            <a:r>
              <a:rPr lang="zh-CN" altLang="en-US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lang="zh-CN" altLang="en-US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zh-CN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CONSTRAINT nn_Student</a:t>
            </a:r>
            <a:r>
              <a:rPr lang="en-US" altLang="zh-CN" sz="2000" b="1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Sname NOT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zh-CN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zh-CN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Sage  NUMERIC</a:t>
            </a:r>
            <a:r>
              <a:rPr lang="zh-CN" altLang="en-US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zh-CN" altLang="en-US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CONSTRAINT ck_Student</a:t>
            </a:r>
            <a:r>
              <a:rPr lang="en-US" altLang="zh-CN" sz="2000" b="1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Sage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</a:t>
            </a:r>
            <a:r>
              <a:rPr lang="zh-CN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Sage&lt;30 AND Sage&gt;0</a:t>
            </a:r>
            <a:r>
              <a:rPr lang="zh-CN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zh-CN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Ssex</a:t>
            </a:r>
            <a:r>
              <a:rPr lang="en-US" altLang="zh-CN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CHAR</a:t>
            </a:r>
            <a:r>
              <a:rPr lang="zh-CN" altLang="en-US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zh-CN" altLang="en-US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CONSTRAINT ck_Student</a:t>
            </a:r>
            <a:r>
              <a:rPr lang="en-US" altLang="zh-CN" sz="2000" b="1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ssex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</a:t>
            </a:r>
            <a:r>
              <a:rPr lang="zh-CN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Ssex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zh-CN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zh-CN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男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’,'</a:t>
            </a:r>
            <a:r>
              <a:rPr lang="zh-CN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女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zh-CN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)),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CONSTRAINT pk_Student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PRIMARY KEY</a:t>
            </a:r>
            <a:r>
              <a:rPr lang="zh-CN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Sno</a:t>
            </a:r>
            <a:r>
              <a:rPr lang="zh-CN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zh-CN" altLang="en-US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286167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2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4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6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0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2AB46F-25B3-4E57-95B3-A48A4DA43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7343F1-C2D7-4C58-AEE9-2A713AE82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400">
                <a:solidFill>
                  <a:srgbClr val="C00000"/>
                </a:solidFill>
              </a:rPr>
              <a:t>[</a:t>
            </a:r>
            <a:r>
              <a:rPr lang="zh-CN" altLang="en-US" sz="2400">
                <a:solidFill>
                  <a:srgbClr val="C00000"/>
                </a:solidFill>
              </a:rPr>
              <a:t>例</a:t>
            </a:r>
            <a:r>
              <a:rPr lang="en-US" altLang="zh-CN" sz="2400">
                <a:solidFill>
                  <a:srgbClr val="C00000"/>
                </a:solidFill>
              </a:rPr>
              <a:t>5.11] </a:t>
            </a:r>
            <a:r>
              <a:rPr lang="zh-CN" altLang="en-US" sz="2400"/>
              <a:t>建立教师表</a:t>
            </a:r>
            <a:r>
              <a:rPr lang="en-US" altLang="zh-CN" sz="2400"/>
              <a:t>TEACHER</a:t>
            </a:r>
            <a:r>
              <a:rPr lang="zh-CN" altLang="en-US" sz="2400"/>
              <a:t>，要求每个教师的应发工资不低于</a:t>
            </a:r>
            <a:r>
              <a:rPr lang="en-US" altLang="zh-CN" sz="2400"/>
              <a:t>3000</a:t>
            </a:r>
            <a:r>
              <a:rPr lang="zh-CN" altLang="en-US" sz="2400"/>
              <a:t>元。应发</a:t>
            </a:r>
            <a:endParaRPr lang="en-US" altLang="zh-CN" sz="2400"/>
          </a:p>
          <a:p>
            <a:pPr marL="0" indent="0">
              <a:buNone/>
            </a:pPr>
            <a:r>
              <a:rPr lang="en-US" altLang="zh-CN" sz="2400"/>
              <a:t>             </a:t>
            </a:r>
            <a:r>
              <a:rPr lang="zh-CN" altLang="en-US" sz="2400"/>
              <a:t>资是工资列</a:t>
            </a:r>
            <a:r>
              <a:rPr lang="en-US" altLang="zh-CN" sz="2400"/>
              <a:t>Sal</a:t>
            </a:r>
            <a:r>
              <a:rPr lang="zh-CN" altLang="en-US" sz="2400"/>
              <a:t>与扣除项</a:t>
            </a:r>
            <a:r>
              <a:rPr lang="en-US" altLang="zh-CN" sz="2400"/>
              <a:t>Deduct</a:t>
            </a:r>
            <a:r>
              <a:rPr lang="zh-CN" altLang="en-US" sz="2400"/>
              <a:t>之和。</a:t>
            </a:r>
          </a:p>
          <a:p>
            <a:pPr marL="0" indent="0">
              <a:buNone/>
            </a:pPr>
            <a:endParaRPr lang="zh-CN" altLang="en-US" sz="2400"/>
          </a:p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F3E9C04-03C9-404F-8264-91002F38E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70FF21B-772D-449B-9B70-6365FFB0C642}"/>
              </a:ext>
            </a:extLst>
          </p:cNvPr>
          <p:cNvSpPr/>
          <p:nvPr/>
        </p:nvSpPr>
        <p:spPr>
          <a:xfrm>
            <a:off x="776515" y="2120964"/>
            <a:ext cx="10820400" cy="36702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TABLE TEACHER</a:t>
            </a:r>
            <a:endParaRPr lang="zh-CN" altLang="en-US" sz="2000" b="1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zh-CN" altLang="en-US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Eno</a:t>
            </a:r>
            <a:r>
              <a:rPr lang="en-US" altLang="zh-CN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NUMERIC</a:t>
            </a:r>
            <a:r>
              <a:rPr lang="zh-CN" altLang="en-US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zh-CN" altLang="en-US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zh-CN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PRIMARY KEY</a:t>
            </a:r>
            <a:r>
              <a:rPr lang="en-US" altLang="zh-CN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zh-CN" altLang="en-US" sz="2000" b="1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zh-CN" altLang="en-US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Ename</a:t>
            </a:r>
            <a:r>
              <a:rPr lang="en-US" altLang="zh-CN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CHAR</a:t>
            </a:r>
            <a:r>
              <a:rPr lang="zh-CN" altLang="en-US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zh-CN" altLang="en-US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Job     CHAR</a:t>
            </a:r>
            <a:r>
              <a:rPr lang="zh-CN" altLang="en-US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zh-CN" altLang="en-US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Sal     NUMERIC</a:t>
            </a:r>
            <a:r>
              <a:rPr lang="zh-CN" altLang="en-US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zh-CN" altLang="en-US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zh-CN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zh-CN" altLang="en-US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zh-CN" altLang="en-US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Deduct  NUMERIC</a:t>
            </a:r>
            <a:r>
              <a:rPr lang="zh-CN" altLang="en-US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zh-CN" altLang="en-US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zh-CN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zh-CN" altLang="en-US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zh-CN" altLang="en-US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Deptno</a:t>
            </a:r>
            <a:r>
              <a:rPr lang="en-US" altLang="zh-CN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NUMERIC</a:t>
            </a:r>
            <a:r>
              <a:rPr lang="zh-CN" altLang="en-US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zh-CN" altLang="en-US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zh-CN" altLang="en-US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CONSTRAINT fk_TEACHER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FOREIGN KEY</a:t>
            </a:r>
            <a:r>
              <a:rPr lang="zh-CN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Deptno</a:t>
            </a:r>
            <a:r>
              <a:rPr lang="zh-CN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REFERENCES DEPT</a:t>
            </a:r>
            <a:r>
              <a:rPr lang="zh-CN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Deptno</a:t>
            </a:r>
            <a:r>
              <a:rPr lang="zh-CN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CONSTRAINT ck_TEACHER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</a:t>
            </a:r>
            <a:r>
              <a:rPr lang="zh-CN" altLang="en-US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Sal+Deduct&gt;=3000</a:t>
            </a:r>
            <a:r>
              <a:rPr lang="zh-CN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zh-CN" altLang="en-US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915656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2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4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713F4A-48C4-4C41-9260-9F2AAA8A5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27A08E-1C7E-4CB4-9A95-87984266A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olidFill>
                  <a:srgbClr val="FF0000"/>
                </a:solidFill>
              </a:rPr>
              <a:t>修改表中的完整性限制</a:t>
            </a:r>
          </a:p>
          <a:p>
            <a:pPr lvl="1"/>
            <a:r>
              <a:rPr lang="zh-CN" altLang="en-US"/>
              <a:t>使用</a:t>
            </a:r>
            <a:r>
              <a:rPr lang="en-US" altLang="zh-CN">
                <a:solidFill>
                  <a:srgbClr val="FF0000"/>
                </a:solidFill>
              </a:rPr>
              <a:t>ALTER TABLE</a:t>
            </a:r>
            <a:r>
              <a:rPr lang="zh-CN" altLang="en-US"/>
              <a:t>语句修改表中的完整性限制</a:t>
            </a:r>
            <a:endParaRPr lang="en-US" altLang="zh-CN"/>
          </a:p>
          <a:p>
            <a:pPr lvl="1"/>
            <a:endParaRPr lang="en-US" altLang="zh-CN" sz="600"/>
          </a:p>
          <a:p>
            <a:pPr marL="536575" lvl="1" indent="-536575">
              <a:buNone/>
            </a:pPr>
            <a:r>
              <a:rPr lang="en-US" altLang="zh-CN">
                <a:solidFill>
                  <a:srgbClr val="C00000"/>
                </a:solidFill>
              </a:rPr>
              <a:t>[</a:t>
            </a:r>
            <a:r>
              <a:rPr lang="zh-CN" altLang="en-US">
                <a:solidFill>
                  <a:srgbClr val="C00000"/>
                </a:solidFill>
              </a:rPr>
              <a:t>例</a:t>
            </a:r>
            <a:r>
              <a:rPr lang="en-US" altLang="zh-CN">
                <a:solidFill>
                  <a:srgbClr val="C00000"/>
                </a:solidFill>
              </a:rPr>
              <a:t>5.12] </a:t>
            </a:r>
            <a:r>
              <a:rPr lang="zh-CN" altLang="en-US"/>
              <a:t>去掉</a:t>
            </a:r>
            <a:r>
              <a:rPr lang="en-US" altLang="zh-CN"/>
              <a:t>[</a:t>
            </a:r>
            <a:r>
              <a:rPr lang="zh-CN" altLang="en-US"/>
              <a:t>例</a:t>
            </a:r>
            <a:r>
              <a:rPr lang="en-US" altLang="zh-CN"/>
              <a:t>5.10] Student</a:t>
            </a:r>
            <a:r>
              <a:rPr lang="zh-CN" altLang="en-US"/>
              <a:t>表中对性别的限制</a:t>
            </a:r>
            <a:endParaRPr lang="en-US" altLang="zh-CN"/>
          </a:p>
          <a:p>
            <a:pPr marL="536575" lvl="1" indent="-536575">
              <a:buNone/>
            </a:pPr>
            <a:endParaRPr lang="en-US" altLang="zh-CN" sz="1800"/>
          </a:p>
          <a:p>
            <a:pPr marL="536575" lvl="1" indent="-536575">
              <a:buNone/>
            </a:pPr>
            <a:endParaRPr lang="en-US" altLang="zh-CN" sz="1200"/>
          </a:p>
          <a:p>
            <a:pPr marL="536575" lvl="1" indent="-536575">
              <a:buNone/>
            </a:pPr>
            <a:r>
              <a:rPr lang="en-US" altLang="zh-CN">
                <a:solidFill>
                  <a:srgbClr val="C00000"/>
                </a:solidFill>
              </a:rPr>
              <a:t>[</a:t>
            </a:r>
            <a:r>
              <a:rPr lang="zh-CN" altLang="en-US">
                <a:solidFill>
                  <a:srgbClr val="C00000"/>
                </a:solidFill>
              </a:rPr>
              <a:t>例</a:t>
            </a:r>
            <a:r>
              <a:rPr lang="en-US" altLang="zh-CN">
                <a:solidFill>
                  <a:srgbClr val="C00000"/>
                </a:solidFill>
              </a:rPr>
              <a:t>5.13] </a:t>
            </a:r>
            <a:r>
              <a:rPr lang="zh-CN" altLang="en-US"/>
              <a:t>去掉修改表</a:t>
            </a:r>
            <a:r>
              <a:rPr lang="en-US" altLang="zh-CN"/>
              <a:t>Student</a:t>
            </a:r>
            <a:r>
              <a:rPr lang="zh-CN" altLang="en-US"/>
              <a:t>中的约束条件，要求学号改为在</a:t>
            </a:r>
            <a:r>
              <a:rPr lang="en-US" altLang="zh-CN"/>
              <a:t>900000~999999</a:t>
            </a:r>
            <a:r>
              <a:rPr lang="zh-CN" altLang="en-US"/>
              <a:t>之</a:t>
            </a:r>
            <a:endParaRPr lang="en-US" altLang="zh-CN"/>
          </a:p>
          <a:p>
            <a:pPr marL="536575" lvl="1" indent="-536575">
              <a:buNone/>
            </a:pPr>
            <a:r>
              <a:rPr lang="en-US" altLang="zh-CN"/>
              <a:t>              </a:t>
            </a:r>
            <a:r>
              <a:rPr lang="zh-CN" altLang="en-US"/>
              <a:t>间，年龄由小于</a:t>
            </a:r>
            <a:r>
              <a:rPr lang="en-US" altLang="zh-CN"/>
              <a:t>30</a:t>
            </a:r>
            <a:r>
              <a:rPr lang="zh-CN" altLang="en-US"/>
              <a:t>改为小于</a:t>
            </a:r>
            <a:r>
              <a:rPr lang="en-US" altLang="zh-CN"/>
              <a:t>40</a:t>
            </a:r>
            <a:r>
              <a:rPr lang="zh-CN" altLang="en-US"/>
              <a:t>。</a:t>
            </a:r>
          </a:p>
          <a:p>
            <a:pPr marL="536575" lvl="1" indent="-536575">
              <a:buNone/>
            </a:pPr>
            <a:endParaRPr lang="zh-CN" altLang="en-US"/>
          </a:p>
          <a:p>
            <a:pPr marL="536575" lvl="1" indent="-536575">
              <a:buNone/>
            </a:pP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BA43B4E-1B82-4AE5-AA2D-37AD0430B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3E71860-AB35-4AED-BFB4-2B4680514C56}"/>
              </a:ext>
            </a:extLst>
          </p:cNvPr>
          <p:cNvSpPr/>
          <p:nvPr/>
        </p:nvSpPr>
        <p:spPr>
          <a:xfrm>
            <a:off x="1866900" y="2706373"/>
            <a:ext cx="7581900" cy="4996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ALTER TABLE </a:t>
            </a:r>
            <a:r>
              <a:rPr lang="en-US" altLang="zh-CN" sz="2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Student </a:t>
            </a:r>
            <a:r>
              <a:rPr lang="en-US" altLang="zh-CN"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DROP CONSTRAINT ck_Student</a:t>
            </a:r>
            <a:r>
              <a:rPr lang="en-US" altLang="zh-CN" sz="200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_</a:t>
            </a:r>
            <a:r>
              <a:rPr lang="en-US" altLang="zh-CN"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ssex;</a:t>
            </a:r>
            <a:endParaRPr lang="zh-CN" altLang="en-US" sz="2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BEC9ABD-BEE8-4515-A7E5-12A0218AA9B5}"/>
              </a:ext>
            </a:extLst>
          </p:cNvPr>
          <p:cNvSpPr/>
          <p:nvPr/>
        </p:nvSpPr>
        <p:spPr>
          <a:xfrm>
            <a:off x="1866900" y="4229608"/>
            <a:ext cx="8609371" cy="243143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ALTER TABLE Student </a:t>
            </a:r>
          </a:p>
          <a:p>
            <a:r>
              <a:rPr lang="en-US" altLang="zh-CN" sz="16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DROP </a:t>
            </a:r>
            <a:r>
              <a:rPr lang="en-US" altLang="zh-CN" sz="16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CONSTRAINT ck_Student</a:t>
            </a:r>
            <a:r>
              <a:rPr lang="en-US" altLang="zh-CN" sz="1600" b="1" err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_</a:t>
            </a:r>
            <a:r>
              <a:rPr lang="en-US" altLang="zh-CN" sz="16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Sno;</a:t>
            </a:r>
            <a:endParaRPr lang="en-US" altLang="zh-CN" sz="1600" b="1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endParaRPr lang="en-US" altLang="zh-CN" sz="800" b="1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r>
              <a:rPr lang="en-US" altLang="zh-CN" sz="1600" b="1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ALTER TABLE Student</a:t>
            </a:r>
          </a:p>
          <a:p>
            <a:r>
              <a:rPr lang="en-US" altLang="zh-CN" sz="1600" b="1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ADD </a:t>
            </a:r>
            <a:r>
              <a:rPr lang="en-US" altLang="zh-CN" sz="1600" b="1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CONSTRAINT </a:t>
            </a:r>
            <a:r>
              <a:rPr lang="en-US" altLang="zh-CN" sz="16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ck</a:t>
            </a:r>
            <a:r>
              <a:rPr lang="en-US" altLang="zh-CN" sz="1600" b="1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_</a:t>
            </a:r>
            <a:r>
              <a:rPr lang="en-US" altLang="zh-CN" sz="16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Student</a:t>
            </a:r>
            <a:r>
              <a:rPr lang="en-US" altLang="zh-CN" sz="1600" b="1" err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_</a:t>
            </a:r>
            <a:r>
              <a:rPr lang="en-US" altLang="zh-CN" sz="16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Sno</a:t>
            </a:r>
            <a:r>
              <a:rPr lang="en-US" altLang="zh-CN" sz="1600" b="1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CHECK </a:t>
            </a:r>
            <a:r>
              <a:rPr lang="zh-CN" altLang="en-US" sz="1600" b="1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(</a:t>
            </a:r>
            <a:r>
              <a:rPr lang="en-US" altLang="zh-CN" sz="1600" b="1" dirty="0" err="1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Sno</a:t>
            </a:r>
            <a:r>
              <a:rPr lang="en-US" altLang="zh-CN" sz="1600" b="1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BETWEEN 900000 AND 999999</a:t>
            </a:r>
            <a:r>
              <a:rPr lang="zh-CN" altLang="en-US" sz="1600" b="1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),</a:t>
            </a:r>
            <a:endParaRPr lang="en-US" altLang="zh-CN" sz="1600" b="1" dirty="0">
              <a:solidFill>
                <a:srgbClr val="FF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endParaRPr lang="zh-CN" altLang="en-US" sz="800" b="1" dirty="0">
              <a:solidFill>
                <a:srgbClr val="FF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r>
              <a:rPr lang="en-US" altLang="zh-CN" sz="16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ALTER TABLE Student </a:t>
            </a:r>
          </a:p>
          <a:p>
            <a:r>
              <a:rPr lang="en-US" altLang="zh-CN" sz="16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DROP </a:t>
            </a:r>
            <a:r>
              <a:rPr lang="en-US" altLang="zh-CN" sz="16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CONSTRAINT ck_Student</a:t>
            </a:r>
            <a:r>
              <a:rPr lang="en-US" altLang="zh-CN" sz="1600" b="1" err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_</a:t>
            </a:r>
            <a:r>
              <a:rPr lang="en-US" altLang="zh-CN" sz="16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Sage;</a:t>
            </a:r>
            <a:endParaRPr lang="en-US" altLang="zh-CN" sz="1600" b="1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endParaRPr lang="en-US" altLang="zh-CN" sz="800" b="1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r>
              <a:rPr lang="en-US" altLang="zh-CN" sz="1600" b="1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ALTER TABLE Student</a:t>
            </a:r>
          </a:p>
          <a:p>
            <a:r>
              <a:rPr lang="en-US" altLang="zh-CN" sz="1600" b="1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ADD </a:t>
            </a:r>
            <a:r>
              <a:rPr lang="en-US" altLang="zh-CN" sz="1600" b="1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CONSTRAINT </a:t>
            </a:r>
            <a:r>
              <a:rPr lang="en-US" altLang="zh-CN" sz="16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ck_Student</a:t>
            </a:r>
            <a:r>
              <a:rPr lang="en-US" altLang="zh-CN" sz="1600" b="1" err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_</a:t>
            </a:r>
            <a:r>
              <a:rPr lang="en-US" altLang="zh-CN" sz="16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Sage</a:t>
            </a:r>
            <a:r>
              <a:rPr lang="en-US" altLang="zh-CN" sz="1600" b="1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1600" b="1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CHECK</a:t>
            </a:r>
            <a:r>
              <a:rPr lang="zh-CN" altLang="en-US" sz="1600" b="1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(</a:t>
            </a:r>
            <a:r>
              <a:rPr lang="en-US" altLang="zh-CN" sz="1600" b="1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Sage&lt;40</a:t>
            </a:r>
            <a:r>
              <a:rPr lang="zh-CN" altLang="en-US" sz="1600" b="1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1795901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B58362-4EB3-471D-91E6-CA70F3D53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openGauss</a:t>
            </a:r>
            <a:r>
              <a:rPr lang="zh-CN" altLang="en-US"/>
              <a:t>典型约束示例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813ED36-77D0-46B7-906E-CE5F58234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593966-2814-49BE-ABB5-3FAC99749D9A}"/>
              </a:ext>
            </a:extLst>
          </p:cNvPr>
          <p:cNvSpPr/>
          <p:nvPr/>
        </p:nvSpPr>
        <p:spPr>
          <a:xfrm>
            <a:off x="1524000" y="1222128"/>
            <a:ext cx="8648700" cy="48623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288000">
              <a:lnSpc>
                <a:spcPct val="120000"/>
              </a:lnSpc>
            </a:pPr>
            <a:r>
              <a:rPr lang="en-US" altLang="zh-CN" sz="20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zh-CN" altLang="en-US" sz="20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指定约束名</a:t>
            </a:r>
            <a:endParaRPr lang="en-US" altLang="zh-CN" sz="200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8000">
              <a:lnSpc>
                <a:spcPct val="120000"/>
              </a:lnSpc>
            </a:pPr>
            <a:r>
              <a:rPr lang="en-US" altLang="zh-CN" sz="20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openGauss=# 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 TABLE tpcds.warehouse_t1</a:t>
            </a:r>
            <a:br>
              <a:rPr lang="en-US" altLang="zh-CN" sz="20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(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W_WAREHOUSE_SK </a:t>
            </a:r>
            <a:r>
              <a:rPr lang="en-US" altLang="zh-CN" sz="20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INTEGER NOT NULL,</a:t>
            </a:r>
            <a:br>
              <a:rPr lang="en-US" altLang="zh-CN" sz="20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W_WAREHOUSE_ID CHAR(16) NOT NULL,</a:t>
            </a:r>
            <a:br>
              <a:rPr lang="en-US" altLang="zh-CN" sz="20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W_WAREHOUSE_NAME VARCHAR(20) ,</a:t>
            </a:r>
            <a:br>
              <a:rPr lang="en-US" altLang="zh-CN" sz="20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W_WAREHOUSE_SQ_FT INTEGER ,</a:t>
            </a:r>
            <a:br>
              <a:rPr lang="en-US" altLang="zh-CN" sz="20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W_CITY VARCHAR(60) ,</a:t>
            </a:r>
            <a:br>
              <a:rPr lang="en-US" altLang="zh-CN" sz="20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W_COUNTY VARCHAR(30) ,</a:t>
            </a:r>
            <a:br>
              <a:rPr lang="en-US" altLang="zh-CN" sz="20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W_STATE CHAR(2) ,</a:t>
            </a:r>
            <a:br>
              <a:rPr lang="en-US" altLang="zh-CN" sz="20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W_ZIP CHAR(10) ,</a:t>
            </a:r>
            <a:br>
              <a:rPr lang="en-US" altLang="zh-CN" sz="20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W_COUNTRY VARCHAR(20) ,</a:t>
            </a:r>
            <a:br>
              <a:rPr lang="en-US" altLang="zh-CN" sz="20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W_GMT_OFFSET DECIMAL(5,2),</a:t>
            </a:r>
            <a:br>
              <a:rPr lang="en-US" altLang="zh-CN" sz="20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CONSTRAINT </a:t>
            </a:r>
            <a:r>
              <a:rPr lang="en-US" altLang="zh-CN" sz="2000">
                <a:solidFill>
                  <a:srgbClr val="D600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W_CSTR_KEY1 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PRIMARY KEY(W_WAREHOUSE_SK)</a:t>
            </a:r>
            <a:r>
              <a:rPr lang="en-US" altLang="zh-CN" sz="20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 </a:t>
            </a:r>
            <a:endParaRPr lang="zh-CN" altLang="en-US" sz="200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96737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B58362-4EB3-471D-91E6-CA70F3D53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openGauss</a:t>
            </a:r>
            <a:r>
              <a:rPr lang="zh-CN" altLang="en-US"/>
              <a:t>典型约束示例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813ED36-77D0-46B7-906E-CE5F58234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593966-2814-49BE-ABB5-3FAC99749D9A}"/>
              </a:ext>
            </a:extLst>
          </p:cNvPr>
          <p:cNvSpPr/>
          <p:nvPr/>
        </p:nvSpPr>
        <p:spPr>
          <a:xfrm>
            <a:off x="400050" y="1103227"/>
            <a:ext cx="11391900" cy="37856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0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zh-CN" altLang="en-US" sz="20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定义一个检查列约束</a:t>
            </a:r>
            <a:endParaRPr lang="en-US" altLang="zh-CN" sz="200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openGauss=# 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 TABLE tpcds.warehouse_t2</a:t>
            </a:r>
            <a:br>
              <a:rPr lang="en-US" altLang="zh-CN" sz="20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W_WAREHOUSE_SK </a:t>
            </a:r>
            <a:r>
              <a:rPr lang="en-US" altLang="zh-CN" sz="20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INTEGER PRIMARY KEY 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CHECK(W_WAREHOUSE_SK&gt;0</a:t>
            </a:r>
            <a:r>
              <a:rPr lang="en-US" altLang="zh-CN" sz="20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),</a:t>
            </a:r>
            <a:br>
              <a:rPr lang="en-US" altLang="zh-CN" sz="20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W_WAREHOUSE_ID CHAR(16)  NOT NULL,</a:t>
            </a:r>
            <a:br>
              <a:rPr lang="en-US" altLang="zh-CN" sz="20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W_WAREHOUSE_NAME VARCHAR(20) 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CHECK(W_WAREHOUSE_NAME IS NOT NULL),</a:t>
            </a:r>
            <a:br>
              <a:rPr lang="en-US" altLang="zh-CN" sz="20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W_WAREHOUSE_SQ_FT INTEGER ,</a:t>
            </a:r>
            <a:br>
              <a:rPr lang="en-US" altLang="zh-CN" sz="20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W_CITY VARCHAR(60) ,</a:t>
            </a:r>
            <a:br>
              <a:rPr lang="en-US" altLang="zh-CN" sz="20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W_COUNTY VARCHAR(30) ,</a:t>
            </a:r>
            <a:br>
              <a:rPr lang="en-US" altLang="zh-CN" sz="20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W_STATE CHAR(2) ,</a:t>
            </a:r>
            <a:br>
              <a:rPr lang="en-US" altLang="zh-CN" sz="20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W_ZIP CHAR(10) ,</a:t>
            </a:r>
            <a:br>
              <a:rPr lang="en-US" altLang="zh-CN" sz="20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W_COUNTRY VARCHAR(20) ,</a:t>
            </a:r>
            <a:br>
              <a:rPr lang="en-US" altLang="zh-CN" sz="20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W_GMT_OFFSET DECIMAL(5,2)); </a:t>
            </a:r>
            <a:endParaRPr lang="zh-CN" altLang="en-US" sz="200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42EFBDE-0C1E-4805-93E4-A8F7571CE42A}"/>
              </a:ext>
            </a:extLst>
          </p:cNvPr>
          <p:cNvSpPr/>
          <p:nvPr/>
        </p:nvSpPr>
        <p:spPr>
          <a:xfrm>
            <a:off x="400050" y="5126168"/>
            <a:ext cx="11391900" cy="10772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2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--tpcds.warehouse_t2</a:t>
            </a:r>
            <a:r>
              <a:rPr lang="zh-CN" altLang="en-US" sz="22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表增加一个检查约束</a:t>
            </a:r>
            <a:endParaRPr lang="en-US" altLang="zh-CN" sz="220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2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openGauss=# </a:t>
            </a:r>
            <a:r>
              <a:rPr lang="en-US" altLang="zh-CN" sz="2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ALTER TABLE tpcds.warehouse_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t2 </a:t>
            </a:r>
            <a:r>
              <a:rPr lang="en-US" altLang="zh-CN" sz="20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ADD 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CONSTRAINT  W_CONSTR_KEY2  </a:t>
            </a:r>
            <a:r>
              <a:rPr lang="en-US" altLang="zh-CN" sz="20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CHECK(W_STATE IS NOT NULL); </a:t>
            </a:r>
            <a:endParaRPr lang="zh-CN" altLang="en-US" sz="200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2430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大纲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zh-CN" altLang="en-US" b="1" dirty="0">
                <a:solidFill>
                  <a:srgbClr val="FF0000"/>
                </a:solidFill>
              </a:rPr>
              <a:t>数据库完整性概述</a:t>
            </a:r>
          </a:p>
          <a:p>
            <a:pPr>
              <a:lnSpc>
                <a:spcPct val="100000"/>
              </a:lnSpc>
            </a:pPr>
            <a:r>
              <a:rPr lang="zh-CN" altLang="en-US" b="1" dirty="0">
                <a:solidFill>
                  <a:schemeClr val="bg2">
                    <a:lumMod val="90000"/>
                  </a:schemeClr>
                </a:solidFill>
              </a:rPr>
              <a:t>实体完整性</a:t>
            </a:r>
          </a:p>
          <a:p>
            <a:pPr>
              <a:lnSpc>
                <a:spcPct val="100000"/>
              </a:lnSpc>
            </a:pPr>
            <a:r>
              <a:rPr lang="zh-CN" altLang="en-US" b="1" dirty="0">
                <a:solidFill>
                  <a:schemeClr val="bg2">
                    <a:lumMod val="90000"/>
                  </a:schemeClr>
                </a:solidFill>
              </a:rPr>
              <a:t>参照完整性</a:t>
            </a:r>
            <a:endParaRPr lang="en-US" altLang="zh-CN" b="1" dirty="0">
              <a:solidFill>
                <a:schemeClr val="bg2">
                  <a:lumMod val="9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 b="1" dirty="0">
                <a:solidFill>
                  <a:schemeClr val="bg2">
                    <a:lumMod val="90000"/>
                  </a:schemeClr>
                </a:solidFill>
              </a:rPr>
              <a:t>用户定义的完整性</a:t>
            </a:r>
            <a:endParaRPr lang="en-US" altLang="zh-CN" b="1" dirty="0">
              <a:solidFill>
                <a:schemeClr val="bg2">
                  <a:lumMod val="9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 b="1" dirty="0">
                <a:solidFill>
                  <a:schemeClr val="bg2">
                    <a:lumMod val="90000"/>
                  </a:schemeClr>
                </a:solidFill>
              </a:rPr>
              <a:t>完整性约束命名子句</a:t>
            </a:r>
          </a:p>
          <a:p>
            <a:pPr>
              <a:lnSpc>
                <a:spcPct val="100000"/>
              </a:lnSpc>
            </a:pPr>
            <a:r>
              <a:rPr lang="zh-CN" altLang="en-US" b="1" dirty="0">
                <a:solidFill>
                  <a:schemeClr val="bg2">
                    <a:lumMod val="90000"/>
                  </a:schemeClr>
                </a:solidFill>
              </a:rPr>
              <a:t>断言</a:t>
            </a:r>
            <a:endParaRPr lang="en-US" altLang="zh-CN" b="1" dirty="0">
              <a:solidFill>
                <a:schemeClr val="bg2">
                  <a:lumMod val="9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 b="1" dirty="0">
                <a:solidFill>
                  <a:schemeClr val="bg2">
                    <a:lumMod val="90000"/>
                  </a:schemeClr>
                </a:solidFill>
              </a:rPr>
              <a:t>触发器</a:t>
            </a:r>
          </a:p>
          <a:p>
            <a:pPr>
              <a:lnSpc>
                <a:spcPct val="100000"/>
              </a:lnSpc>
            </a:pPr>
            <a:r>
              <a:rPr lang="zh-CN" altLang="en-US" b="1" dirty="0">
                <a:solidFill>
                  <a:schemeClr val="bg2">
                    <a:lumMod val="90000"/>
                  </a:schemeClr>
                </a:solidFill>
              </a:rPr>
              <a:t>本章小结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427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A0AADD-377F-4A7E-8056-9C62B6110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openGauss</a:t>
            </a:r>
            <a:r>
              <a:rPr lang="zh-CN" altLang="en-US"/>
              <a:t>约束查询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7DFE4E-C1A1-409D-B576-BB0E8AD919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openGauss</a:t>
            </a:r>
            <a:r>
              <a:rPr lang="zh-CN" altLang="en-US"/>
              <a:t>的</a:t>
            </a:r>
            <a:r>
              <a:rPr lang="en-US" altLang="zh-CN"/>
              <a:t>pg_constraint</a:t>
            </a:r>
            <a:r>
              <a:rPr lang="zh-CN" altLang="en-US"/>
              <a:t>系统表存储表上的检查约束、主键和唯一约束。</a:t>
            </a:r>
            <a:endParaRPr lang="en-US" altLang="zh-CN"/>
          </a:p>
          <a:p>
            <a:pPr lvl="1"/>
            <a:r>
              <a:rPr lang="zh-CN" altLang="en-US"/>
              <a:t>系统表的查询需要有</a:t>
            </a:r>
            <a:r>
              <a:rPr lang="en-US" altLang="zh-CN"/>
              <a:t>DBA</a:t>
            </a:r>
            <a:r>
              <a:rPr lang="zh-CN" altLang="en-US"/>
              <a:t>权限</a:t>
            </a:r>
            <a:endParaRPr lang="en-US" altLang="zh-CN"/>
          </a:p>
          <a:p>
            <a:pPr lvl="1"/>
            <a:r>
              <a:rPr lang="en-US" altLang="zh-CN"/>
              <a:t>conname</a:t>
            </a:r>
            <a:r>
              <a:rPr lang="zh-CN" altLang="en-US"/>
              <a:t>是约束名</a:t>
            </a:r>
            <a:endParaRPr lang="en-US" altLang="zh-CN"/>
          </a:p>
          <a:p>
            <a:pPr lvl="1"/>
            <a:r>
              <a:rPr lang="en-US" altLang="zh-CN"/>
              <a:t>contype</a:t>
            </a:r>
            <a:r>
              <a:rPr lang="zh-CN" altLang="en-US"/>
              <a:t>是约束类型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C99B229-FA6E-4473-90C2-15B7221EF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D6D537D-EE6B-4F94-9235-C63C28BAAA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8" y="3606225"/>
            <a:ext cx="10624705" cy="20574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298EC406-3CE0-41FF-9401-23F2A06E097C}"/>
              </a:ext>
            </a:extLst>
          </p:cNvPr>
          <p:cNvSpPr/>
          <p:nvPr/>
        </p:nvSpPr>
        <p:spPr>
          <a:xfrm>
            <a:off x="771194" y="5807438"/>
            <a:ext cx="1075871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约束官网参考：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https://www.opengauss.org/zh/docs/3.0.0/docs/BriefTutorial/%E7%BA%A6%E6%9D%9F.html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780424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EF92F59-6A0D-4653-A2A8-F7594526F2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7588" y="140135"/>
            <a:ext cx="6629400" cy="6539704"/>
          </a:xfrm>
          <a:prstGeom prst="rect">
            <a:avLst/>
          </a:prstGeo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75D8824-9370-43B2-912A-7B6D249D5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D6BA0F0-BDAD-41E2-A41C-B9682C29F6E9}"/>
              </a:ext>
            </a:extLst>
          </p:cNvPr>
          <p:cNvSpPr txBox="1"/>
          <p:nvPr/>
        </p:nvSpPr>
        <p:spPr>
          <a:xfrm>
            <a:off x="7325033" y="2971800"/>
            <a:ext cx="4190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pg_constraint</a:t>
            </a:r>
            <a:r>
              <a:rPr lang="zh-CN" altLang="en-US" sz="3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表结构</a:t>
            </a:r>
          </a:p>
        </p:txBody>
      </p:sp>
    </p:spTree>
    <p:extLst>
      <p:ext uri="{BB962C8B-B14F-4D97-AF65-F5344CB8AC3E}">
        <p14:creationId xmlns:p14="http://schemas.microsoft.com/office/powerpoint/2010/main" val="20562928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大纲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b="1" dirty="0">
                <a:solidFill>
                  <a:schemeClr val="bg2">
                    <a:lumMod val="90000"/>
                  </a:schemeClr>
                </a:solidFill>
              </a:rPr>
              <a:t>数据库完整性概述</a:t>
            </a:r>
          </a:p>
          <a:p>
            <a:pPr>
              <a:lnSpc>
                <a:spcPct val="100000"/>
              </a:lnSpc>
            </a:pPr>
            <a:r>
              <a:rPr lang="zh-CN" altLang="en-US" b="1" dirty="0">
                <a:solidFill>
                  <a:schemeClr val="bg2">
                    <a:lumMod val="90000"/>
                  </a:schemeClr>
                </a:solidFill>
              </a:rPr>
              <a:t>实体完整性</a:t>
            </a:r>
          </a:p>
          <a:p>
            <a:pPr>
              <a:lnSpc>
                <a:spcPct val="100000"/>
              </a:lnSpc>
            </a:pPr>
            <a:r>
              <a:rPr lang="zh-CN" altLang="en-US" b="1" dirty="0">
                <a:solidFill>
                  <a:schemeClr val="bg2">
                    <a:lumMod val="90000"/>
                  </a:schemeClr>
                </a:solidFill>
              </a:rPr>
              <a:t>参照完整性</a:t>
            </a:r>
            <a:endParaRPr lang="en-US" altLang="zh-CN" b="1" dirty="0">
              <a:solidFill>
                <a:schemeClr val="bg2">
                  <a:lumMod val="9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 b="1" dirty="0">
                <a:solidFill>
                  <a:schemeClr val="bg2">
                    <a:lumMod val="90000"/>
                  </a:schemeClr>
                </a:solidFill>
              </a:rPr>
              <a:t>用户定义的完整性</a:t>
            </a:r>
            <a:endParaRPr lang="en-US" altLang="zh-CN" b="1" dirty="0">
              <a:solidFill>
                <a:schemeClr val="bg2">
                  <a:lumMod val="9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 b="1" dirty="0">
                <a:solidFill>
                  <a:schemeClr val="bg2">
                    <a:lumMod val="90000"/>
                  </a:schemeClr>
                </a:solidFill>
              </a:rPr>
              <a:t>完整性约束命名子句</a:t>
            </a:r>
          </a:p>
          <a:p>
            <a:pPr>
              <a:lnSpc>
                <a:spcPct val="100000"/>
              </a:lnSpc>
            </a:pPr>
            <a:r>
              <a:rPr lang="zh-CN" altLang="en-US" b="1" dirty="0">
                <a:solidFill>
                  <a:srgbClr val="FF0000"/>
                </a:solidFill>
              </a:rPr>
              <a:t>断言</a:t>
            </a:r>
            <a:endParaRPr lang="en-US" altLang="zh-CN" b="1" dirty="0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 b="1" dirty="0">
                <a:solidFill>
                  <a:schemeClr val="bg2">
                    <a:lumMod val="90000"/>
                  </a:schemeClr>
                </a:solidFill>
              </a:rPr>
              <a:t>触发器</a:t>
            </a:r>
          </a:p>
          <a:p>
            <a:pPr>
              <a:lnSpc>
                <a:spcPct val="100000"/>
              </a:lnSpc>
            </a:pPr>
            <a:r>
              <a:rPr lang="zh-CN" altLang="en-US" b="1" dirty="0">
                <a:solidFill>
                  <a:schemeClr val="bg2">
                    <a:lumMod val="90000"/>
                  </a:schemeClr>
                </a:solidFill>
              </a:rPr>
              <a:t>本章小结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6209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B4FFAC-9D04-4362-B195-F260ACDCF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断言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829843-96CB-46C0-98B8-3A2BC42F4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/>
              <a:t>SQL</a:t>
            </a:r>
            <a:r>
              <a:rPr lang="zh-CN" altLang="en-US" sz="2800"/>
              <a:t>中，可以使用 </a:t>
            </a:r>
            <a:r>
              <a:rPr lang="en-US" altLang="zh-CN" sz="2800"/>
              <a:t>CREATE ASSERTION</a:t>
            </a:r>
            <a:r>
              <a:rPr lang="zh-CN" altLang="en-US" sz="2800"/>
              <a:t>语句，通过声明性断言来指定更具一般性的约束</a:t>
            </a:r>
            <a:endParaRPr lang="en-US" altLang="zh-CN" sz="2800"/>
          </a:p>
          <a:p>
            <a:endParaRPr lang="zh-CN" altLang="en-US" sz="1600"/>
          </a:p>
          <a:p>
            <a:r>
              <a:rPr lang="zh-CN" altLang="en-US" sz="2800"/>
              <a:t>可以定义涉及多个表的或聚集操作的比较复杂的完整性约束</a:t>
            </a:r>
            <a:endParaRPr lang="en-US" altLang="zh-CN" sz="2800"/>
          </a:p>
          <a:p>
            <a:endParaRPr lang="zh-CN" altLang="en-US" sz="1600"/>
          </a:p>
          <a:p>
            <a:r>
              <a:rPr lang="zh-CN" altLang="en-US" sz="2800"/>
              <a:t>断言创建以后，任何对断言中所涉及的关系的操作都会触发</a:t>
            </a:r>
            <a:r>
              <a:rPr lang="en-US" altLang="zh-CN" sz="2800"/>
              <a:t>RDBMS</a:t>
            </a:r>
            <a:r>
              <a:rPr lang="zh-CN" altLang="en-US" sz="2800"/>
              <a:t>对断言的检查，任何使断言不为真值的操作都会被拒绝执行</a:t>
            </a:r>
          </a:p>
          <a:p>
            <a:endParaRPr lang="zh-CN" altLang="en-US" sz="280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76CE2DB-6F5E-4FD9-9B4B-01F58527C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1731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0439B48-A10C-4719-8A42-70CDF0BB27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olidFill>
                  <a:srgbClr val="FF0000"/>
                </a:solidFill>
              </a:rPr>
              <a:t>创建断言的语句格式：</a:t>
            </a:r>
          </a:p>
          <a:p>
            <a:pPr marL="0" indent="0" algn="ctr">
              <a:buNone/>
            </a:pPr>
            <a:endParaRPr lang="en-US" altLang="zh-CN" sz="1000"/>
          </a:p>
          <a:p>
            <a:pPr marL="0" indent="0" algn="ctr">
              <a:buNone/>
            </a:pPr>
            <a:r>
              <a:rPr lang="en-US" altLang="zh-CN" sz="2400" b="1">
                <a:solidFill>
                  <a:srgbClr val="0000FF"/>
                </a:solidFill>
              </a:rPr>
              <a:t>CREATE ASSERTION &lt;</a:t>
            </a:r>
            <a:r>
              <a:rPr lang="zh-CN" altLang="en-US" sz="2400" b="1">
                <a:solidFill>
                  <a:srgbClr val="0000FF"/>
                </a:solidFill>
              </a:rPr>
              <a:t>断言名</a:t>
            </a:r>
            <a:r>
              <a:rPr lang="en-US" altLang="zh-CN" sz="2400" b="1">
                <a:solidFill>
                  <a:srgbClr val="0000FF"/>
                </a:solidFill>
              </a:rPr>
              <a:t>&gt; &lt;CHECK</a:t>
            </a:r>
            <a:r>
              <a:rPr lang="zh-CN" altLang="en-US" sz="2400" b="1">
                <a:solidFill>
                  <a:srgbClr val="0000FF"/>
                </a:solidFill>
              </a:rPr>
              <a:t>子句</a:t>
            </a:r>
            <a:r>
              <a:rPr lang="en-US" altLang="zh-CN" sz="2400" b="1">
                <a:solidFill>
                  <a:srgbClr val="0000FF"/>
                </a:solidFill>
              </a:rPr>
              <a:t>&gt;</a:t>
            </a:r>
            <a:r>
              <a:rPr lang="zh-CN" altLang="en-US" sz="2400" b="1">
                <a:solidFill>
                  <a:srgbClr val="0000FF"/>
                </a:solidFill>
              </a:rPr>
              <a:t>；</a:t>
            </a:r>
            <a:endParaRPr lang="en-US" altLang="zh-CN" sz="2400" b="1">
              <a:solidFill>
                <a:srgbClr val="0000FF"/>
              </a:solidFill>
            </a:endParaRPr>
          </a:p>
          <a:p>
            <a:pPr marL="0" indent="0" algn="ctr">
              <a:buNone/>
            </a:pPr>
            <a:endParaRPr lang="en-US" altLang="zh-CN" sz="1000">
              <a:solidFill>
                <a:srgbClr val="0000FF"/>
              </a:solidFill>
            </a:endParaRPr>
          </a:p>
          <a:p>
            <a:pPr lvl="1"/>
            <a:r>
              <a:rPr lang="zh-CN" altLang="en-US"/>
              <a:t>每个断言都被赋予一个名字，</a:t>
            </a:r>
            <a:r>
              <a:rPr lang="en-US" altLang="zh-CN"/>
              <a:t>&lt;CHECK</a:t>
            </a:r>
            <a:r>
              <a:rPr lang="zh-CN" altLang="en-US"/>
              <a:t>子句</a:t>
            </a:r>
            <a:r>
              <a:rPr lang="en-US" altLang="zh-CN"/>
              <a:t>&gt;</a:t>
            </a:r>
            <a:r>
              <a:rPr lang="zh-CN" altLang="en-US"/>
              <a:t>中的约束条件与</a:t>
            </a:r>
            <a:r>
              <a:rPr lang="en-US" altLang="zh-CN"/>
              <a:t>WHERE</a:t>
            </a:r>
            <a:r>
              <a:rPr lang="zh-CN" altLang="en-US"/>
              <a:t>子句的条件表达式类似</a:t>
            </a:r>
            <a:endParaRPr lang="en-US" altLang="zh-CN"/>
          </a:p>
          <a:p>
            <a:pPr lvl="1"/>
            <a:endParaRPr lang="zh-CN" altLang="en-US" sz="1800"/>
          </a:p>
          <a:p>
            <a:pPr marL="0" indent="0">
              <a:buNone/>
            </a:pPr>
            <a:r>
              <a:rPr lang="en-US" altLang="zh-CN" sz="2400">
                <a:solidFill>
                  <a:srgbClr val="C00000"/>
                </a:solidFill>
              </a:rPr>
              <a:t>[</a:t>
            </a:r>
            <a:r>
              <a:rPr lang="zh-CN" altLang="en-US" sz="2400">
                <a:solidFill>
                  <a:srgbClr val="C00000"/>
                </a:solidFill>
              </a:rPr>
              <a:t>例</a:t>
            </a:r>
            <a:r>
              <a:rPr lang="en-US" altLang="zh-CN" sz="2400">
                <a:solidFill>
                  <a:srgbClr val="C00000"/>
                </a:solidFill>
              </a:rPr>
              <a:t>5.18] </a:t>
            </a:r>
            <a:r>
              <a:rPr lang="zh-CN" altLang="en-US" sz="2400"/>
              <a:t>限制数据库课程最多</a:t>
            </a:r>
            <a:r>
              <a:rPr lang="en-US" altLang="zh-CN" sz="2400"/>
              <a:t>60</a:t>
            </a:r>
            <a:r>
              <a:rPr lang="zh-CN" altLang="en-US" sz="2400"/>
              <a:t>名学生选修。</a:t>
            </a:r>
          </a:p>
          <a:p>
            <a:endParaRPr lang="zh-CN" altLang="en-US"/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30CF0A68-E826-48D2-BFC1-7665D65E2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1C9F7F6-7BEE-4FB6-B843-A446BE030F8C}"/>
              </a:ext>
            </a:extLst>
          </p:cNvPr>
          <p:cNvSpPr/>
          <p:nvPr/>
        </p:nvSpPr>
        <p:spPr>
          <a:xfrm>
            <a:off x="1828800" y="4267200"/>
            <a:ext cx="8991600" cy="129214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0" lvl="1">
              <a:lnSpc>
                <a:spcPct val="120000"/>
              </a:lnSpc>
              <a:spcBef>
                <a:spcPct val="20000"/>
              </a:spcBef>
              <a:buSzPct val="100000"/>
            </a:pP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CREATE ASSERTION ASSE_SC_DB_NUM</a:t>
            </a:r>
          </a:p>
          <a:p>
            <a:pPr marL="0" lvl="1">
              <a:lnSpc>
                <a:spcPct val="120000"/>
              </a:lnSpc>
              <a:spcBef>
                <a:spcPct val="20000"/>
              </a:spcBef>
              <a:buSzPct val="100000"/>
            </a:pP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CHECK</a:t>
            </a:r>
            <a:r>
              <a:rPr lang="zh-CN" altLang="en-US" sz="2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(</a:t>
            </a:r>
            <a:r>
              <a:rPr lang="en-US" altLang="zh-CN" sz="2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60&gt;=</a:t>
            </a:r>
            <a:r>
              <a:rPr lang="zh-CN" altLang="en-US" sz="2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(</a:t>
            </a: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Select</a:t>
            </a: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count</a:t>
            </a: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(</a:t>
            </a: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*</a:t>
            </a:r>
            <a:r>
              <a:rPr lang="zh-CN" altLang="en-US" sz="2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) </a:t>
            </a:r>
            <a:r>
              <a:rPr lang="en-US" altLang="zh-CN" sz="2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From </a:t>
            </a: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Course, SC </a:t>
            </a:r>
          </a:p>
          <a:p>
            <a:pPr marL="0" lvl="1">
              <a:lnSpc>
                <a:spcPct val="120000"/>
              </a:lnSpc>
              <a:spcBef>
                <a:spcPct val="20000"/>
              </a:spcBef>
              <a:buSzPct val="100000"/>
            </a:pPr>
            <a:r>
              <a:rPr lang="en-US" altLang="zh-CN" sz="2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                    Where Course.Cname=′</a:t>
            </a:r>
            <a:r>
              <a:rPr lang="zh-CN" altLang="en-US" sz="2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数据库</a:t>
            </a:r>
            <a:r>
              <a:rPr lang="en-US" altLang="zh-CN" sz="2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′ AND SC</a:t>
            </a:r>
            <a:r>
              <a:rPr lang="en-US" altLang="zh-CN" sz="200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.</a:t>
            </a:r>
            <a:r>
              <a:rPr lang="en-US" altLang="zh-CN" sz="2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Cno=Course</a:t>
            </a:r>
            <a:r>
              <a:rPr lang="en-US" altLang="zh-CN" sz="200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.</a:t>
            </a:r>
            <a:r>
              <a:rPr lang="en-US" altLang="zh-CN" sz="2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Cno</a:t>
            </a:r>
            <a:r>
              <a:rPr lang="zh-CN" altLang="en-US" sz="2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))</a:t>
            </a: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6237891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0439B48-A10C-4719-8A42-70CDF0BB27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400">
                <a:solidFill>
                  <a:srgbClr val="C00000"/>
                </a:solidFill>
              </a:rPr>
              <a:t>[</a:t>
            </a:r>
            <a:r>
              <a:rPr lang="zh-CN" altLang="en-US" sz="2400">
                <a:solidFill>
                  <a:srgbClr val="C00000"/>
                </a:solidFill>
              </a:rPr>
              <a:t>例</a:t>
            </a:r>
            <a:r>
              <a:rPr lang="en-US" altLang="zh-CN" sz="2400">
                <a:solidFill>
                  <a:srgbClr val="C00000"/>
                </a:solidFill>
              </a:rPr>
              <a:t>5.19] </a:t>
            </a:r>
            <a:r>
              <a:rPr lang="zh-CN" altLang="en-US" sz="2400"/>
              <a:t>限制每一门课程最多</a:t>
            </a:r>
            <a:r>
              <a:rPr lang="en-US" altLang="zh-CN" sz="2400"/>
              <a:t>60</a:t>
            </a:r>
            <a:r>
              <a:rPr lang="zh-CN" altLang="en-US" sz="2400"/>
              <a:t>名学生选修。</a:t>
            </a:r>
            <a:endParaRPr lang="en-US" altLang="zh-CN" sz="2400"/>
          </a:p>
          <a:p>
            <a:pPr marL="0" indent="0">
              <a:buNone/>
            </a:pPr>
            <a:endParaRPr lang="en-US" altLang="zh-CN" sz="2400"/>
          </a:p>
          <a:p>
            <a:pPr marL="0" indent="0">
              <a:buNone/>
            </a:pPr>
            <a:endParaRPr lang="en-US" altLang="zh-CN" sz="2400"/>
          </a:p>
          <a:p>
            <a:pPr marL="0" indent="0">
              <a:buNone/>
            </a:pPr>
            <a:endParaRPr lang="en-US" altLang="zh-CN" sz="1200"/>
          </a:p>
          <a:p>
            <a:pPr marL="0" indent="0">
              <a:buNone/>
            </a:pPr>
            <a:r>
              <a:rPr lang="en-US" altLang="zh-CN" sz="2400">
                <a:solidFill>
                  <a:srgbClr val="C00000"/>
                </a:solidFill>
                <a:cs typeface="Calibri" panose="020F0502020204030204" pitchFamily="34" charset="0"/>
              </a:rPr>
              <a:t>[</a:t>
            </a:r>
            <a:r>
              <a:rPr lang="zh-CN" altLang="en-US" sz="2400">
                <a:solidFill>
                  <a:srgbClr val="C00000"/>
                </a:solidFill>
                <a:cs typeface="Calibri" panose="020F0502020204030204" pitchFamily="34" charset="0"/>
              </a:rPr>
              <a:t>例5.</a:t>
            </a:r>
            <a:r>
              <a:rPr lang="en-US" altLang="zh-CN" sz="2400">
                <a:solidFill>
                  <a:srgbClr val="C00000"/>
                </a:solidFill>
                <a:cs typeface="Calibri" panose="020F0502020204030204" pitchFamily="34" charset="0"/>
              </a:rPr>
              <a:t>20] </a:t>
            </a:r>
            <a:r>
              <a:rPr lang="zh-CN" altLang="en-US" sz="2400">
                <a:cs typeface="Calibri" panose="020F0502020204030204" pitchFamily="34" charset="0"/>
              </a:rPr>
              <a:t>限制每个学期每一门课程最多</a:t>
            </a:r>
            <a:r>
              <a:rPr lang="en-US" altLang="zh-CN" sz="2400">
                <a:cs typeface="Calibri" panose="020F0502020204030204" pitchFamily="34" charset="0"/>
              </a:rPr>
              <a:t>60</a:t>
            </a:r>
            <a:r>
              <a:rPr lang="zh-CN" altLang="en-US" sz="2400">
                <a:cs typeface="Calibri" panose="020F0502020204030204" pitchFamily="34" charset="0"/>
              </a:rPr>
              <a:t>名学生选修。</a:t>
            </a:r>
            <a:endParaRPr lang="en-US" altLang="zh-CN" sz="2400">
              <a:cs typeface="Calibri" panose="020F0502020204030204" pitchFamily="34" charset="0"/>
            </a:endParaRPr>
          </a:p>
          <a:p>
            <a:pPr lvl="1"/>
            <a:endParaRPr lang="en-US" altLang="zh-CN" sz="1200">
              <a:cs typeface="Calibri" panose="020F0502020204030204" pitchFamily="34" charset="0"/>
            </a:endParaRPr>
          </a:p>
          <a:p>
            <a:pPr lvl="1"/>
            <a:r>
              <a:rPr lang="zh-CN" altLang="en-US" sz="2000">
                <a:cs typeface="Calibri" panose="020F0502020204030204" pitchFamily="34" charset="0"/>
              </a:rPr>
              <a:t>首先需要修改</a:t>
            </a:r>
            <a:r>
              <a:rPr lang="en-US" altLang="zh-CN" sz="2000">
                <a:cs typeface="Calibri" panose="020F0502020204030204" pitchFamily="34" charset="0"/>
              </a:rPr>
              <a:t>SC</a:t>
            </a:r>
            <a:r>
              <a:rPr lang="zh-CN" altLang="en-US" sz="2000">
                <a:cs typeface="Calibri" panose="020F0502020204030204" pitchFamily="34" charset="0"/>
              </a:rPr>
              <a:t>表的模式，增加一个“学期</a:t>
            </a:r>
            <a:r>
              <a:rPr lang="en-US" altLang="zh-CN" sz="2000">
                <a:cs typeface="Calibri" panose="020F0502020204030204" pitchFamily="34" charset="0"/>
              </a:rPr>
              <a:t>(TERM)</a:t>
            </a:r>
            <a:r>
              <a:rPr lang="zh-CN" altLang="en-US" sz="2000">
                <a:cs typeface="Calibri" panose="020F0502020204030204" pitchFamily="34" charset="0"/>
              </a:rPr>
              <a:t>”属性</a:t>
            </a:r>
            <a:endParaRPr lang="en-US" altLang="zh-CN" sz="2000">
              <a:cs typeface="Calibri" panose="020F0502020204030204" pitchFamily="34" charset="0"/>
            </a:endParaRPr>
          </a:p>
          <a:p>
            <a:pPr lvl="1"/>
            <a:endParaRPr lang="en-US" altLang="zh-CN" sz="2000">
              <a:cs typeface="Calibri" panose="020F0502020204030204" pitchFamily="34" charset="0"/>
            </a:endParaRPr>
          </a:p>
          <a:p>
            <a:pPr lvl="1"/>
            <a:endParaRPr lang="en-US" altLang="zh-CN" sz="600">
              <a:cs typeface="Calibri" panose="020F0502020204030204" pitchFamily="34" charset="0"/>
            </a:endParaRPr>
          </a:p>
          <a:p>
            <a:pPr lvl="1"/>
            <a:r>
              <a:rPr lang="zh-CN" altLang="en-US" sz="2000"/>
              <a:t>定义断言</a:t>
            </a:r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30CF0A68-E826-48D2-BFC1-7665D65E2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34949D9-3043-4C97-A2AD-8574D2E4AAC0}"/>
              </a:ext>
            </a:extLst>
          </p:cNvPr>
          <p:cNvSpPr/>
          <p:nvPr/>
        </p:nvSpPr>
        <p:spPr>
          <a:xfrm>
            <a:off x="1828800" y="1752600"/>
            <a:ext cx="7315200" cy="7694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0" lvl="1">
              <a:spcBef>
                <a:spcPct val="20000"/>
              </a:spcBef>
              <a:buSzPct val="100000"/>
            </a:pP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CREATE ASSERTION ASSE_SC_CNUM1</a:t>
            </a:r>
          </a:p>
          <a:p>
            <a:pPr marL="0" lvl="1">
              <a:spcBef>
                <a:spcPct val="20000"/>
              </a:spcBef>
              <a:buSzPct val="100000"/>
            </a:pP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CHECK</a:t>
            </a: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(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60&gt;=ALL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(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Select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count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(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*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) 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From 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SC  Group 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by 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Cno</a:t>
            </a: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)</a:t>
            </a: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443DBC9-097B-423F-9FC8-A1524AB1C3FC}"/>
              </a:ext>
            </a:extLst>
          </p:cNvPr>
          <p:cNvSpPr/>
          <p:nvPr/>
        </p:nvSpPr>
        <p:spPr>
          <a:xfrm>
            <a:off x="2971800" y="4038600"/>
            <a:ext cx="4419600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ALTER TABLE SC 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ADD</a:t>
            </a: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TERM DATE;</a:t>
            </a:r>
            <a:endParaRPr lang="zh-CN" altLang="en-US" sz="20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4F40C5F-AC94-4230-A8BF-70D8642DA706}"/>
              </a:ext>
            </a:extLst>
          </p:cNvPr>
          <p:cNvSpPr/>
          <p:nvPr/>
        </p:nvSpPr>
        <p:spPr>
          <a:xfrm>
            <a:off x="1837481" y="4997454"/>
            <a:ext cx="7992319" cy="7694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0" lvl="1">
              <a:spcBef>
                <a:spcPct val="20000"/>
              </a:spcBef>
              <a:buSzPct val="100000"/>
            </a:pP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CREATE ASSERTION ASSE_SC_CNUM2</a:t>
            </a:r>
          </a:p>
          <a:p>
            <a:pPr marL="0" lvl="1">
              <a:spcBef>
                <a:spcPct val="20000"/>
              </a:spcBef>
              <a:buSzPct val="100000"/>
            </a:pPr>
            <a:r>
              <a:rPr lang="en-US" altLang="zh-CN" sz="2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CHECK</a:t>
            </a:r>
            <a:r>
              <a:rPr lang="zh-CN" altLang="en-US" sz="2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(</a:t>
            </a: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60&gt;=</a:t>
            </a:r>
            <a:r>
              <a:rPr lang="en-US" altLang="zh-CN" sz="2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ALL</a:t>
            </a:r>
            <a:r>
              <a:rPr lang="zh-CN" altLang="en-US" sz="2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(</a:t>
            </a:r>
            <a:r>
              <a:rPr lang="en-US" altLang="zh-CN" sz="2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Select</a:t>
            </a:r>
            <a:r>
              <a:rPr lang="zh-CN" altLang="en-US" sz="2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2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count</a:t>
            </a:r>
            <a:r>
              <a:rPr lang="zh-CN" altLang="en-US" sz="2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(</a:t>
            </a:r>
            <a:r>
              <a:rPr lang="en-US" altLang="zh-CN" sz="2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*</a:t>
            </a:r>
            <a:r>
              <a:rPr lang="zh-CN" altLang="en-US" sz="2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) </a:t>
            </a:r>
            <a:r>
              <a:rPr lang="en-US" altLang="zh-CN" sz="2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From </a:t>
            </a:r>
            <a:r>
              <a:rPr lang="en-US" altLang="zh-CN" sz="2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SC  Group by Cno</a:t>
            </a: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, </a:t>
            </a:r>
            <a:r>
              <a:rPr lang="en-US" altLang="zh-CN" sz="2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Term</a:t>
            </a:r>
            <a:r>
              <a:rPr lang="zh-CN" altLang="en-US" sz="2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)</a:t>
            </a: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5229213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0439B48-A10C-4719-8A42-70CDF0BB27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olidFill>
                  <a:srgbClr val="FF0000"/>
                </a:solidFill>
              </a:rPr>
              <a:t>删除断言的语句格式：</a:t>
            </a:r>
          </a:p>
          <a:p>
            <a:pPr marL="0" indent="0" algn="ctr">
              <a:buNone/>
            </a:pPr>
            <a:endParaRPr lang="en-US" altLang="zh-CN" sz="1000"/>
          </a:p>
          <a:p>
            <a:pPr marL="0" indent="0" algn="ctr">
              <a:buNone/>
            </a:pPr>
            <a:r>
              <a:rPr lang="en-US" altLang="zh-CN" sz="2400" b="1">
                <a:solidFill>
                  <a:srgbClr val="0000FF"/>
                </a:solidFill>
              </a:rPr>
              <a:t>DROP ASSERTION &lt;</a:t>
            </a:r>
            <a:r>
              <a:rPr lang="zh-CN" altLang="en-US" sz="2400" b="1">
                <a:solidFill>
                  <a:srgbClr val="0000FF"/>
                </a:solidFill>
              </a:rPr>
              <a:t>断言名</a:t>
            </a:r>
            <a:r>
              <a:rPr lang="en-US" altLang="zh-CN" sz="2400" b="1">
                <a:solidFill>
                  <a:srgbClr val="0000FF"/>
                </a:solidFill>
              </a:rPr>
              <a:t>&gt;</a:t>
            </a:r>
            <a:r>
              <a:rPr lang="zh-CN" altLang="en-US" sz="2400" b="1">
                <a:solidFill>
                  <a:srgbClr val="0000FF"/>
                </a:solidFill>
              </a:rPr>
              <a:t>；</a:t>
            </a:r>
            <a:r>
              <a:rPr lang="en-US" altLang="zh-CN" sz="2400" b="1">
                <a:solidFill>
                  <a:srgbClr val="0000FF"/>
                </a:solidFill>
              </a:rPr>
              <a:t> </a:t>
            </a:r>
          </a:p>
          <a:p>
            <a:pPr marL="0" indent="0" algn="ctr">
              <a:buNone/>
            </a:pPr>
            <a:endParaRPr lang="en-US" altLang="zh-CN" sz="1000">
              <a:solidFill>
                <a:srgbClr val="0000FF"/>
              </a:solidFill>
            </a:endParaRPr>
          </a:p>
          <a:p>
            <a:pPr lvl="1"/>
            <a:r>
              <a:rPr lang="zh-CN" altLang="en-US"/>
              <a:t>如果断言很复杂，则系统在检测和维护断言的开销较高，这是在使用断言时应该注意的</a:t>
            </a:r>
            <a:endParaRPr lang="en-US" altLang="zh-CN"/>
          </a:p>
          <a:p>
            <a:pPr lvl="1"/>
            <a:endParaRPr lang="zh-CN" altLang="en-US"/>
          </a:p>
          <a:p>
            <a:r>
              <a:rPr lang="zh-CN" altLang="en-US" sz="2800">
                <a:solidFill>
                  <a:srgbClr val="FF0000"/>
                </a:solidFill>
              </a:rPr>
              <a:t>并非所有的数据库系统都支持断言</a:t>
            </a:r>
            <a:endParaRPr lang="en-US" altLang="zh-CN" sz="2800">
              <a:solidFill>
                <a:srgbClr val="FF0000"/>
              </a:solidFill>
            </a:endParaRPr>
          </a:p>
          <a:p>
            <a:pPr lvl="1"/>
            <a:r>
              <a:rPr lang="zh-CN" altLang="en-US" sz="2200"/>
              <a:t>如，</a:t>
            </a:r>
            <a:r>
              <a:rPr lang="en-US" altLang="zh-CN" sz="2200">
                <a:solidFill>
                  <a:srgbClr val="0000FF"/>
                </a:solidFill>
              </a:rPr>
              <a:t>openGauss</a:t>
            </a:r>
            <a:r>
              <a:rPr lang="zh-CN" altLang="en-US" sz="2200">
                <a:solidFill>
                  <a:srgbClr val="0000FF"/>
                </a:solidFill>
              </a:rPr>
              <a:t>，</a:t>
            </a:r>
            <a:r>
              <a:rPr lang="en-US" altLang="zh-CN" sz="2200">
                <a:solidFill>
                  <a:srgbClr val="0000FF"/>
                </a:solidFill>
              </a:rPr>
              <a:t>Oracle</a:t>
            </a:r>
            <a:r>
              <a:rPr lang="zh-CN" altLang="en-US" sz="2200">
                <a:solidFill>
                  <a:srgbClr val="0000FF"/>
                </a:solidFill>
              </a:rPr>
              <a:t>，</a:t>
            </a:r>
            <a:r>
              <a:rPr lang="en-US" altLang="zh-CN" sz="2200">
                <a:solidFill>
                  <a:srgbClr val="0000FF"/>
                </a:solidFill>
              </a:rPr>
              <a:t>SQL Server</a:t>
            </a:r>
            <a:r>
              <a:rPr lang="zh-CN" altLang="en-US" sz="2200">
                <a:solidFill>
                  <a:srgbClr val="0000FF"/>
                </a:solidFill>
              </a:rPr>
              <a:t>都不支持</a:t>
            </a:r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30CF0A68-E826-48D2-BFC1-7665D65E2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18661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大纲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zh-CN" altLang="en-US" b="1" dirty="0">
                <a:solidFill>
                  <a:schemeClr val="bg2">
                    <a:lumMod val="90000"/>
                  </a:schemeClr>
                </a:solidFill>
              </a:rPr>
              <a:t>数据库完整性概述</a:t>
            </a:r>
          </a:p>
          <a:p>
            <a:pPr>
              <a:lnSpc>
                <a:spcPct val="100000"/>
              </a:lnSpc>
            </a:pPr>
            <a:r>
              <a:rPr lang="zh-CN" altLang="en-US" b="1" dirty="0">
                <a:solidFill>
                  <a:schemeClr val="bg2">
                    <a:lumMod val="90000"/>
                  </a:schemeClr>
                </a:solidFill>
              </a:rPr>
              <a:t>实体完整性</a:t>
            </a:r>
          </a:p>
          <a:p>
            <a:pPr>
              <a:lnSpc>
                <a:spcPct val="100000"/>
              </a:lnSpc>
            </a:pPr>
            <a:r>
              <a:rPr lang="zh-CN" altLang="en-US" b="1" dirty="0">
                <a:solidFill>
                  <a:schemeClr val="bg2">
                    <a:lumMod val="90000"/>
                  </a:schemeClr>
                </a:solidFill>
              </a:rPr>
              <a:t>参照完整性</a:t>
            </a:r>
            <a:endParaRPr lang="en-US" altLang="zh-CN" b="1" dirty="0">
              <a:solidFill>
                <a:schemeClr val="bg2">
                  <a:lumMod val="9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 b="1" dirty="0">
                <a:solidFill>
                  <a:schemeClr val="bg2">
                    <a:lumMod val="90000"/>
                  </a:schemeClr>
                </a:solidFill>
              </a:rPr>
              <a:t>用户定义的完整性</a:t>
            </a:r>
            <a:endParaRPr lang="en-US" altLang="zh-CN" b="1" dirty="0">
              <a:solidFill>
                <a:schemeClr val="bg2">
                  <a:lumMod val="9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 b="1" dirty="0">
                <a:solidFill>
                  <a:schemeClr val="bg2">
                    <a:lumMod val="90000"/>
                  </a:schemeClr>
                </a:solidFill>
              </a:rPr>
              <a:t>完整性约束命名子句</a:t>
            </a:r>
          </a:p>
          <a:p>
            <a:pPr>
              <a:lnSpc>
                <a:spcPct val="100000"/>
              </a:lnSpc>
            </a:pPr>
            <a:r>
              <a:rPr lang="zh-CN" altLang="en-US" b="1" dirty="0">
                <a:solidFill>
                  <a:schemeClr val="bg2">
                    <a:lumMod val="90000"/>
                  </a:schemeClr>
                </a:solidFill>
              </a:rPr>
              <a:t>断言</a:t>
            </a:r>
            <a:endParaRPr lang="en-US" altLang="zh-CN" b="1" dirty="0">
              <a:solidFill>
                <a:schemeClr val="bg2">
                  <a:lumMod val="9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 b="1" dirty="0">
                <a:solidFill>
                  <a:srgbClr val="FF0000"/>
                </a:solidFill>
              </a:rPr>
              <a:t>触发器</a:t>
            </a:r>
          </a:p>
          <a:p>
            <a:pPr>
              <a:lnSpc>
                <a:spcPct val="100000"/>
              </a:lnSpc>
            </a:pPr>
            <a:r>
              <a:rPr lang="zh-CN" altLang="en-US" b="1" dirty="0">
                <a:solidFill>
                  <a:schemeClr val="bg2">
                    <a:lumMod val="90000"/>
                  </a:schemeClr>
                </a:solidFill>
              </a:rPr>
              <a:t>本章小结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1741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1B206E-06EF-46CE-90C4-13984335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触发器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081404-5826-41DC-B5CE-540A2AF50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400"/>
              <a:t>触发器</a:t>
            </a:r>
            <a:r>
              <a:rPr lang="en-US" altLang="zh-CN" sz="2400"/>
              <a:t>(Trigger)</a:t>
            </a:r>
            <a:r>
              <a:rPr lang="zh-CN" altLang="en-US" sz="2400"/>
              <a:t>又叫做</a:t>
            </a:r>
            <a:r>
              <a:rPr lang="zh-CN" altLang="en-US" sz="2400">
                <a:solidFill>
                  <a:srgbClr val="FF0000"/>
                </a:solidFill>
              </a:rPr>
              <a:t>事件</a:t>
            </a:r>
            <a:r>
              <a:rPr lang="en-US" altLang="zh-CN" sz="2400">
                <a:solidFill>
                  <a:srgbClr val="FF0000"/>
                </a:solidFill>
              </a:rPr>
              <a:t>-</a:t>
            </a:r>
            <a:r>
              <a:rPr lang="zh-CN" altLang="en-US" sz="2400">
                <a:solidFill>
                  <a:srgbClr val="FF0000"/>
                </a:solidFill>
              </a:rPr>
              <a:t>条件</a:t>
            </a:r>
            <a:r>
              <a:rPr lang="en-US" altLang="zh-CN" sz="2400">
                <a:solidFill>
                  <a:srgbClr val="FF0000"/>
                </a:solidFill>
              </a:rPr>
              <a:t>-</a:t>
            </a:r>
            <a:r>
              <a:rPr lang="zh-CN" altLang="en-US" sz="2400">
                <a:solidFill>
                  <a:srgbClr val="FF0000"/>
                </a:solidFill>
              </a:rPr>
              <a:t>动作规则</a:t>
            </a:r>
            <a:r>
              <a:rPr lang="zh-CN" altLang="en-US" sz="2400"/>
              <a:t>，是用户定义在关系表上的一类由事件驱动的特殊过程</a:t>
            </a:r>
            <a:r>
              <a:rPr lang="en-US" altLang="zh-CN" sz="2400"/>
              <a:t>(Procedure)</a:t>
            </a:r>
            <a:endParaRPr lang="zh-CN" altLang="en-US" sz="2400"/>
          </a:p>
          <a:p>
            <a:pPr lvl="1">
              <a:lnSpc>
                <a:spcPct val="120000"/>
              </a:lnSpc>
            </a:pPr>
            <a:r>
              <a:rPr lang="zh-CN" altLang="en-US" sz="2000"/>
              <a:t>当特定的系统事件发生时，对规则的条件进行检查。如果条件成立则执行规则中的动作，否则不执行该动作。规则中的动作体可以很复杂，通常是一段</a:t>
            </a:r>
            <a:r>
              <a:rPr lang="en-US" altLang="zh-CN" sz="2000">
                <a:solidFill>
                  <a:srgbClr val="FF0000"/>
                </a:solidFill>
              </a:rPr>
              <a:t>SQL</a:t>
            </a:r>
            <a:r>
              <a:rPr lang="zh-CN" altLang="en-US" sz="2000">
                <a:solidFill>
                  <a:srgbClr val="FF0000"/>
                </a:solidFill>
              </a:rPr>
              <a:t>存储过程</a:t>
            </a:r>
            <a:r>
              <a:rPr lang="zh-CN" altLang="en-US" sz="2000"/>
              <a:t>。</a:t>
            </a:r>
          </a:p>
          <a:p>
            <a:pPr lvl="1">
              <a:lnSpc>
                <a:spcPct val="120000"/>
              </a:lnSpc>
            </a:pPr>
            <a:r>
              <a:rPr lang="zh-CN" altLang="en-US" sz="2000"/>
              <a:t>触发器可以实施更为</a:t>
            </a:r>
            <a:r>
              <a:rPr lang="zh-CN" altLang="en-US" sz="2000">
                <a:solidFill>
                  <a:srgbClr val="FF0000"/>
                </a:solidFill>
              </a:rPr>
              <a:t>复杂的检查和操作</a:t>
            </a:r>
            <a:r>
              <a:rPr lang="zh-CN" altLang="en-US" sz="2000"/>
              <a:t>，具有</a:t>
            </a:r>
            <a:r>
              <a:rPr lang="zh-CN" altLang="en-US" sz="2000">
                <a:solidFill>
                  <a:srgbClr val="FF0000"/>
                </a:solidFill>
              </a:rPr>
              <a:t>更精细</a:t>
            </a:r>
            <a:r>
              <a:rPr lang="zh-CN" altLang="en-US" sz="2000"/>
              <a:t>和</a:t>
            </a:r>
            <a:r>
              <a:rPr lang="zh-CN" altLang="en-US" sz="2000">
                <a:solidFill>
                  <a:srgbClr val="FF0000"/>
                </a:solidFill>
              </a:rPr>
              <a:t>更强大的数据控制能力</a:t>
            </a:r>
          </a:p>
          <a:p>
            <a:pPr lvl="1">
              <a:lnSpc>
                <a:spcPct val="120000"/>
              </a:lnSpc>
            </a:pPr>
            <a:r>
              <a:rPr lang="zh-CN" altLang="en-US" sz="2000"/>
              <a:t>触发器</a:t>
            </a:r>
            <a:r>
              <a:rPr lang="zh-CN" altLang="en-US" sz="2000">
                <a:solidFill>
                  <a:srgbClr val="FF0000"/>
                </a:solidFill>
              </a:rPr>
              <a:t>保存在数据库服务器</a:t>
            </a:r>
            <a:r>
              <a:rPr lang="zh-CN" altLang="en-US" sz="2000"/>
              <a:t>中</a:t>
            </a:r>
            <a:endParaRPr lang="en-US" altLang="zh-CN" sz="2000"/>
          </a:p>
          <a:p>
            <a:pPr lvl="1">
              <a:lnSpc>
                <a:spcPct val="120000"/>
              </a:lnSpc>
            </a:pPr>
            <a:endParaRPr lang="zh-CN" altLang="en-US" sz="800"/>
          </a:p>
          <a:p>
            <a:pPr>
              <a:lnSpc>
                <a:spcPct val="120000"/>
              </a:lnSpc>
            </a:pPr>
            <a:r>
              <a:rPr lang="zh-CN" altLang="en-US" sz="2400">
                <a:solidFill>
                  <a:srgbClr val="FF0000"/>
                </a:solidFill>
              </a:rPr>
              <a:t>示例：</a:t>
            </a:r>
            <a:endParaRPr lang="en-US" altLang="zh-CN" sz="2400">
              <a:solidFill>
                <a:srgbClr val="FF0000"/>
              </a:solidFill>
            </a:endParaRPr>
          </a:p>
          <a:p>
            <a:pPr lvl="1">
              <a:lnSpc>
                <a:spcPct val="120000"/>
              </a:lnSpc>
            </a:pPr>
            <a:r>
              <a:rPr lang="zh-CN" altLang="en-US" sz="2000">
                <a:solidFill>
                  <a:prstClr val="black"/>
                </a:solidFill>
              </a:rPr>
              <a:t>假设一个仓库希望每种物品的库存保持一个最小量。在更新某种物品的库存时，触发器会比较这种物品的当前库存和它的最小库存。如果库存数量等于或少于最小值，就会</a:t>
            </a:r>
            <a:r>
              <a:rPr lang="zh-CN" altLang="en-US" sz="2000" b="1">
                <a:solidFill>
                  <a:srgbClr val="C00000"/>
                </a:solidFill>
              </a:rPr>
              <a:t>自动</a:t>
            </a:r>
            <a:r>
              <a:rPr lang="zh-CN" altLang="en-US" sz="2000">
                <a:solidFill>
                  <a:prstClr val="black"/>
                </a:solidFill>
              </a:rPr>
              <a:t>生成一个新的订单</a:t>
            </a:r>
            <a:endParaRPr lang="zh-CN" altLang="en-US" sz="200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DF6B8C4-B110-4358-B228-277E67153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7074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触发器</a:t>
            </a:r>
            <a:r>
              <a:rPr lang="zh-CN" altLang="en-US" dirty="0"/>
              <a:t>的使用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5085" y="1066800"/>
            <a:ext cx="11063515" cy="546922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rgbClr val="0000CC"/>
                </a:solidFill>
              </a:rPr>
              <a:t>定义</a:t>
            </a:r>
            <a:r>
              <a:rPr lang="en-US" altLang="zh-CN">
                <a:solidFill>
                  <a:srgbClr val="0000CC"/>
                </a:solidFill>
              </a:rPr>
              <a:t>(</a:t>
            </a:r>
            <a:r>
              <a:rPr lang="zh-CN" altLang="en-US">
                <a:solidFill>
                  <a:srgbClr val="0000CC"/>
                </a:solidFill>
              </a:rPr>
              <a:t>创建</a:t>
            </a:r>
            <a:r>
              <a:rPr lang="en-US" altLang="zh-CN">
                <a:solidFill>
                  <a:srgbClr val="0000CC"/>
                </a:solidFill>
              </a:rPr>
              <a:t>)</a:t>
            </a:r>
            <a:r>
              <a:rPr lang="zh-CN" altLang="en-US">
                <a:solidFill>
                  <a:srgbClr val="0000CC"/>
                </a:solidFill>
              </a:rPr>
              <a:t>触发器</a:t>
            </a:r>
            <a:endParaRPr lang="en-US" altLang="zh-CN" dirty="0">
              <a:solidFill>
                <a:srgbClr val="0000CC"/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 dirty="0">
                <a:solidFill>
                  <a:srgbClr val="0000CC"/>
                </a:solidFill>
              </a:rPr>
              <a:t>激活触发器</a:t>
            </a:r>
            <a:endParaRPr lang="en-US" altLang="zh-CN" dirty="0">
              <a:solidFill>
                <a:srgbClr val="0000CC"/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 dirty="0">
                <a:solidFill>
                  <a:srgbClr val="0000CC"/>
                </a:solidFill>
              </a:rPr>
              <a:t>删除触发器</a:t>
            </a:r>
            <a:endParaRPr lang="en-US" altLang="zh-CN" dirty="0">
              <a:solidFill>
                <a:srgbClr val="0000CC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916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数据库完整性概述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zh-CN" altLang="en-US" dirty="0"/>
              <a:t>数据库的</a:t>
            </a:r>
            <a:r>
              <a:rPr lang="zh-CN" altLang="en-US" dirty="0">
                <a:solidFill>
                  <a:srgbClr val="FF0000"/>
                </a:solidFill>
              </a:rPr>
              <a:t>完整性</a:t>
            </a:r>
          </a:p>
          <a:p>
            <a:pPr lvl="1">
              <a:lnSpc>
                <a:spcPct val="110000"/>
              </a:lnSpc>
            </a:pPr>
            <a:r>
              <a:rPr lang="zh-CN" altLang="en-US" dirty="0"/>
              <a:t>数据的</a:t>
            </a:r>
            <a:r>
              <a:rPr lang="zh-CN" altLang="en-US" dirty="0">
                <a:solidFill>
                  <a:srgbClr val="FF0000"/>
                </a:solidFill>
              </a:rPr>
              <a:t>正确性</a:t>
            </a:r>
          </a:p>
          <a:p>
            <a:pPr lvl="2">
              <a:lnSpc>
                <a:spcPct val="110000"/>
              </a:lnSpc>
            </a:pPr>
            <a:r>
              <a:rPr lang="zh-CN" altLang="en-US" dirty="0"/>
              <a:t>是指数据是符合现实世界语义，反映了当前实际</a:t>
            </a:r>
            <a:r>
              <a:rPr lang="zh-CN" altLang="en-US"/>
              <a:t>状况的</a:t>
            </a:r>
            <a:endParaRPr lang="zh-CN" altLang="en-US" dirty="0"/>
          </a:p>
          <a:p>
            <a:pPr lvl="1">
              <a:lnSpc>
                <a:spcPct val="110000"/>
              </a:lnSpc>
            </a:pPr>
            <a:endParaRPr lang="en-US" altLang="zh-CN" sz="900"/>
          </a:p>
          <a:p>
            <a:pPr lvl="1">
              <a:lnSpc>
                <a:spcPct val="110000"/>
              </a:lnSpc>
            </a:pPr>
            <a:r>
              <a:rPr lang="zh-CN" altLang="en-US"/>
              <a:t>数据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FF0000"/>
                </a:solidFill>
              </a:rPr>
              <a:t>相容性</a:t>
            </a:r>
          </a:p>
          <a:p>
            <a:pPr lvl="2">
              <a:lnSpc>
                <a:spcPct val="110000"/>
              </a:lnSpc>
            </a:pPr>
            <a:r>
              <a:rPr lang="zh-CN" altLang="en-US" dirty="0"/>
              <a:t>是指数据库同一对象在不同关系表中的数据是符合</a:t>
            </a:r>
            <a:r>
              <a:rPr lang="zh-CN" altLang="en-US"/>
              <a:t>逻辑的</a:t>
            </a:r>
            <a:endParaRPr lang="zh-CN" altLang="en-US" dirty="0"/>
          </a:p>
          <a:p>
            <a:pPr marL="357188" lvl="1" indent="0">
              <a:lnSpc>
                <a:spcPct val="110000"/>
              </a:lnSpc>
              <a:buNone/>
            </a:pPr>
            <a:r>
              <a:rPr lang="zh-CN" altLang="en-US"/>
              <a:t>    例如</a:t>
            </a:r>
            <a:r>
              <a:rPr lang="zh-CN" altLang="en-US" dirty="0"/>
              <a:t>，</a:t>
            </a:r>
          </a:p>
          <a:p>
            <a:pPr lvl="2">
              <a:lnSpc>
                <a:spcPct val="110000"/>
              </a:lnSpc>
            </a:pPr>
            <a:r>
              <a:rPr lang="zh-CN" altLang="en-US" dirty="0">
                <a:solidFill>
                  <a:srgbClr val="0000FF"/>
                </a:solidFill>
              </a:rPr>
              <a:t>学生的学号必须唯一</a:t>
            </a:r>
          </a:p>
          <a:p>
            <a:pPr lvl="2">
              <a:lnSpc>
                <a:spcPct val="110000"/>
              </a:lnSpc>
            </a:pPr>
            <a:r>
              <a:rPr lang="zh-CN" altLang="en-US" dirty="0">
                <a:solidFill>
                  <a:srgbClr val="0000FF"/>
                </a:solidFill>
              </a:rPr>
              <a:t>性别只能是男或女</a:t>
            </a:r>
          </a:p>
          <a:p>
            <a:pPr lvl="2">
              <a:lnSpc>
                <a:spcPct val="110000"/>
              </a:lnSpc>
            </a:pPr>
            <a:r>
              <a:rPr lang="zh-CN" altLang="en-US" dirty="0">
                <a:solidFill>
                  <a:srgbClr val="0000FF"/>
                </a:solidFill>
              </a:rPr>
              <a:t>本科学生年龄的取值范围为</a:t>
            </a:r>
            <a:r>
              <a:rPr lang="en-US" altLang="zh-CN" dirty="0">
                <a:solidFill>
                  <a:srgbClr val="0000FF"/>
                </a:solidFill>
              </a:rPr>
              <a:t>14~50</a:t>
            </a:r>
            <a:r>
              <a:rPr lang="zh-CN" altLang="en-US" dirty="0">
                <a:solidFill>
                  <a:srgbClr val="0000FF"/>
                </a:solidFill>
              </a:rPr>
              <a:t>的整数</a:t>
            </a:r>
          </a:p>
          <a:p>
            <a:pPr lvl="2">
              <a:lnSpc>
                <a:spcPct val="110000"/>
              </a:lnSpc>
            </a:pPr>
            <a:r>
              <a:rPr lang="zh-CN" altLang="en-US" dirty="0">
                <a:solidFill>
                  <a:srgbClr val="0000FF"/>
                </a:solidFill>
              </a:rPr>
              <a:t>学生所选的课程必须是学校开设的课程，学生所在的院系必须是学校已成立的院</a:t>
            </a:r>
            <a:r>
              <a:rPr lang="zh-CN" altLang="en-US">
                <a:solidFill>
                  <a:srgbClr val="0000FF"/>
                </a:solidFill>
              </a:rPr>
              <a:t>系等</a:t>
            </a:r>
            <a:endParaRPr lang="en-US" altLang="zh-CN">
              <a:solidFill>
                <a:srgbClr val="0000FF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1613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C4C209-15C4-4510-8390-B7FAF3FD5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</a:t>
            </a:r>
            <a:r>
              <a:rPr lang="zh-CN" altLang="en-US"/>
              <a:t>定义</a:t>
            </a:r>
            <a:r>
              <a:rPr lang="en-US" altLang="zh-CN"/>
              <a:t>(</a:t>
            </a:r>
            <a:r>
              <a:rPr lang="zh-CN" altLang="en-US"/>
              <a:t>创建</a:t>
            </a:r>
            <a:r>
              <a:rPr lang="en-US" altLang="zh-CN"/>
              <a:t>)</a:t>
            </a:r>
            <a:r>
              <a:rPr lang="zh-CN" altLang="en-US"/>
              <a:t>触发器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BBF4D7-4B0C-41C0-B644-45B145CD8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2400">
                <a:solidFill>
                  <a:srgbClr val="FF0000"/>
                </a:solidFill>
              </a:rPr>
              <a:t>语法格式：</a:t>
            </a:r>
            <a:endParaRPr lang="en-US" altLang="zh-CN" sz="2400">
              <a:solidFill>
                <a:srgbClr val="FF0000"/>
              </a:solidFill>
            </a:endParaRPr>
          </a:p>
          <a:p>
            <a:endParaRPr lang="en-US" altLang="zh-CN" sz="2400"/>
          </a:p>
          <a:p>
            <a:endParaRPr lang="en-US" altLang="zh-CN" sz="2400"/>
          </a:p>
          <a:p>
            <a:endParaRPr lang="en-US" altLang="zh-CN" sz="2400"/>
          </a:p>
          <a:p>
            <a:endParaRPr lang="en-US" altLang="zh-CN" sz="2800"/>
          </a:p>
          <a:p>
            <a:pPr lvl="1"/>
            <a:r>
              <a:rPr lang="zh-CN" altLang="en-US" sz="2000"/>
              <a:t>谁可以创建触发器？</a:t>
            </a:r>
            <a:endParaRPr lang="en-US" altLang="zh-CN" sz="2000"/>
          </a:p>
          <a:p>
            <a:pPr lvl="2"/>
            <a:r>
              <a:rPr lang="zh-CN" altLang="en-US" sz="1600"/>
              <a:t>表的</a:t>
            </a:r>
            <a:r>
              <a:rPr lang="zh-CN" altLang="en-US" sz="1600">
                <a:solidFill>
                  <a:srgbClr val="0000CC"/>
                </a:solidFill>
              </a:rPr>
              <a:t>拥有者</a:t>
            </a:r>
            <a:r>
              <a:rPr lang="en-US" altLang="zh-CN" sz="1600">
                <a:solidFill>
                  <a:srgbClr val="0000CC"/>
                </a:solidFill>
              </a:rPr>
              <a:t>(owner)</a:t>
            </a:r>
            <a:r>
              <a:rPr lang="zh-CN" altLang="en-US" sz="1600">
                <a:solidFill>
                  <a:srgbClr val="0000CC"/>
                </a:solidFill>
              </a:rPr>
              <a:t>；</a:t>
            </a:r>
            <a:r>
              <a:rPr lang="zh-CN" altLang="en-US" sz="1600"/>
              <a:t>需要有</a:t>
            </a:r>
            <a:r>
              <a:rPr lang="en-US" altLang="zh-CN" sz="1600">
                <a:solidFill>
                  <a:srgbClr val="FF0000"/>
                </a:solidFill>
              </a:rPr>
              <a:t>CREATE TRIGGER</a:t>
            </a:r>
            <a:r>
              <a:rPr lang="zh-CN" altLang="en-US" sz="1600"/>
              <a:t>系统权限</a:t>
            </a:r>
            <a:endParaRPr lang="en-US" altLang="zh-CN" sz="1600"/>
          </a:p>
          <a:p>
            <a:pPr lvl="2"/>
            <a:endParaRPr lang="en-US" altLang="zh-CN" sz="600"/>
          </a:p>
          <a:p>
            <a:pPr lvl="1"/>
            <a:r>
              <a:rPr lang="zh-CN" altLang="en-US" sz="2000">
                <a:solidFill>
                  <a:srgbClr val="0000CC"/>
                </a:solidFill>
              </a:rPr>
              <a:t>触发器名称：</a:t>
            </a:r>
            <a:endParaRPr lang="en-US" altLang="zh-CN" sz="2000">
              <a:solidFill>
                <a:srgbClr val="0000CC"/>
              </a:solidFill>
            </a:endParaRPr>
          </a:p>
          <a:p>
            <a:pPr lvl="2">
              <a:lnSpc>
                <a:spcPct val="120000"/>
              </a:lnSpc>
            </a:pPr>
            <a:r>
              <a:rPr lang="zh-CN" altLang="en-US" sz="1600"/>
              <a:t>触发器名可以包含模式名，也可以不包含模式名；同一模式下，触发器名必须是唯一的；触发器名和表名必须在同一模式下；</a:t>
            </a:r>
            <a:r>
              <a:rPr lang="zh-CN" altLang="en-US" sz="1600">
                <a:solidFill>
                  <a:srgbClr val="FF0000"/>
                </a:solidFill>
              </a:rPr>
              <a:t>一般命名约定</a:t>
            </a:r>
            <a:r>
              <a:rPr lang="zh-CN" altLang="en-US" sz="1600"/>
              <a:t>：</a:t>
            </a:r>
            <a:r>
              <a:rPr lang="en-US" altLang="zh-CN" sz="1600">
                <a:solidFill>
                  <a:srgbClr val="FF0000"/>
                </a:solidFill>
                <a:highlight>
                  <a:srgbClr val="FFFF00"/>
                </a:highlight>
              </a:rPr>
              <a:t>[table name]_ [trigger time]_[trigger event]</a:t>
            </a:r>
          </a:p>
          <a:p>
            <a:pPr lvl="2">
              <a:lnSpc>
                <a:spcPct val="120000"/>
              </a:lnSpc>
            </a:pPr>
            <a:endParaRPr lang="en-US" altLang="zh-CN" sz="400"/>
          </a:p>
          <a:p>
            <a:pPr lvl="1"/>
            <a:r>
              <a:rPr lang="zh-CN" altLang="en-US" sz="2000">
                <a:solidFill>
                  <a:srgbClr val="0000CC"/>
                </a:solidFill>
              </a:rPr>
              <a:t>表名</a:t>
            </a:r>
            <a:r>
              <a:rPr lang="zh-CN" altLang="en-US" sz="2000"/>
              <a:t>：</a:t>
            </a:r>
            <a:endParaRPr lang="en-US" altLang="zh-CN" sz="2000"/>
          </a:p>
          <a:p>
            <a:pPr lvl="2"/>
            <a:r>
              <a:rPr lang="zh-CN" altLang="en-US" sz="1600"/>
              <a:t>触发器</a:t>
            </a:r>
            <a:r>
              <a:rPr lang="zh-CN" altLang="en-US" sz="1600">
                <a:solidFill>
                  <a:srgbClr val="FF0000"/>
                </a:solidFill>
              </a:rPr>
              <a:t>只能定义</a:t>
            </a:r>
            <a:r>
              <a:rPr lang="zh-CN" altLang="en-US" sz="1600"/>
              <a:t>在</a:t>
            </a:r>
            <a:r>
              <a:rPr lang="zh-CN" altLang="en-US" sz="1600">
                <a:solidFill>
                  <a:srgbClr val="FF0000"/>
                </a:solidFill>
              </a:rPr>
              <a:t>基本表</a:t>
            </a:r>
            <a:r>
              <a:rPr lang="zh-CN" altLang="en-US" sz="1600"/>
              <a:t>上，</a:t>
            </a:r>
            <a:r>
              <a:rPr lang="zh-CN" altLang="en-US" sz="1600">
                <a:solidFill>
                  <a:srgbClr val="FF0000"/>
                </a:solidFill>
              </a:rPr>
              <a:t>不能定义</a:t>
            </a:r>
            <a:r>
              <a:rPr lang="zh-CN" altLang="en-US" sz="1600"/>
              <a:t>在</a:t>
            </a:r>
            <a:r>
              <a:rPr lang="zh-CN" altLang="en-US" sz="1600">
                <a:solidFill>
                  <a:srgbClr val="FF0000"/>
                </a:solidFill>
              </a:rPr>
              <a:t>视图</a:t>
            </a:r>
            <a:r>
              <a:rPr lang="zh-CN" altLang="en-US" sz="1600"/>
              <a:t>上；当基本表的数据发生变化时，将激活定义在该表上相应触发事件的触发器</a:t>
            </a:r>
            <a:endParaRPr lang="zh-CN" altLang="en-US" sz="200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9C670DD-898D-4352-AC8D-EEAD691A8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39FEDF9-0794-4C17-B954-73BFA38890DA}"/>
              </a:ext>
            </a:extLst>
          </p:cNvPr>
          <p:cNvSpPr/>
          <p:nvPr/>
        </p:nvSpPr>
        <p:spPr>
          <a:xfrm>
            <a:off x="1981200" y="1600200"/>
            <a:ext cx="7893958" cy="16312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CREATE TRIGGER </a:t>
            </a:r>
            <a:r>
              <a:rPr lang="en-US" altLang="zh-CN" sz="2000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&lt;</a:t>
            </a:r>
            <a:r>
              <a:rPr lang="zh-CN" altLang="en-US" sz="2000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触发器名</a:t>
            </a:r>
            <a:r>
              <a:rPr lang="en-US" altLang="zh-CN" sz="2000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&gt; 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--</a:t>
            </a:r>
            <a:r>
              <a:rPr lang="en-US" altLang="zh-CN" sz="2000" dirty="0">
                <a:solidFill>
                  <a:srgbClr val="FF0000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CREATE [OR REPLACE] TRIGGER  </a:t>
            </a:r>
          </a:p>
          <a:p>
            <a:r>
              <a:rPr lang="en-US" altLang="zh-CN" sz="2000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{BEFORE | AFTER} &lt;</a:t>
            </a:r>
            <a:r>
              <a:rPr lang="zh-CN" altLang="en-US" sz="2000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触发事件</a:t>
            </a:r>
            <a:r>
              <a:rPr lang="en-US" altLang="zh-CN" sz="2000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&gt; ON &lt;</a:t>
            </a:r>
            <a:r>
              <a:rPr lang="zh-CN" altLang="en-US" sz="2000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表名</a:t>
            </a:r>
            <a:r>
              <a:rPr lang="en-US" altLang="zh-CN" sz="2000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&gt;</a:t>
            </a:r>
          </a:p>
          <a:p>
            <a:r>
              <a:rPr lang="en-US" altLang="zh-CN" sz="2000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REFERENCING NEW|OLD ROW AS&lt;</a:t>
            </a:r>
            <a:r>
              <a:rPr lang="zh-CN" altLang="en-US" sz="2000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变量</a:t>
            </a:r>
            <a:r>
              <a:rPr lang="en-US" altLang="zh-CN" sz="2000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&gt;</a:t>
            </a:r>
            <a:endParaRPr lang="zh-CN" altLang="en-US" sz="2000" dirty="0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r>
              <a:rPr lang="en-US" altLang="zh-CN" sz="2000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FOR EACH  {ROW | STATEMENT}</a:t>
            </a:r>
          </a:p>
          <a:p>
            <a:r>
              <a:rPr lang="en-US" altLang="zh-CN" sz="2000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[WHEN &lt;</a:t>
            </a:r>
            <a:r>
              <a:rPr lang="zh-CN" altLang="en-US" sz="2000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触发条件</a:t>
            </a:r>
            <a:r>
              <a:rPr lang="en-US" altLang="zh-CN" sz="2000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&gt;]&lt;</a:t>
            </a:r>
            <a:r>
              <a:rPr lang="zh-CN" altLang="en-US" sz="2000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触发动作体</a:t>
            </a:r>
            <a:r>
              <a:rPr lang="en-US" altLang="zh-CN" sz="2000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676000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69E6048-7427-4957-BBCB-89898ABA5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4BFBF9D-9A9F-41C8-AB94-0069FD29A209}"/>
              </a:ext>
            </a:extLst>
          </p:cNvPr>
          <p:cNvSpPr txBox="1"/>
          <p:nvPr/>
        </p:nvSpPr>
        <p:spPr>
          <a:xfrm>
            <a:off x="381000" y="152400"/>
            <a:ext cx="11215915" cy="5700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6213" indent="-176213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u="sng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触发事件</a:t>
            </a:r>
            <a:r>
              <a:rPr lang="zh-CN" altLang="en-US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触发事件可以是</a:t>
            </a: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INSERT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、</a:t>
            </a: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DELETE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或</a:t>
            </a: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UPDATE</a:t>
            </a:r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，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也可以是这几个事件的组合；还可以 </a:t>
            </a: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UPDATE OF&lt;</a:t>
            </a:r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触发列，</a:t>
            </a: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...&gt;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，即进一步指明修改哪些列时激活触发器；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zh-CN" sz="10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marL="176213" indent="-176213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AFTER/BEFORE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是触发的时机：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AFTER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表示在触发事件的操作执行之后激活触发器；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BEFORE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表示在触发事件的操作执行之前激活触发器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zh-CN" sz="1000" u="sng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6213" indent="-176213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u="sng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触发器类型</a:t>
            </a:r>
            <a:r>
              <a:rPr lang="zh-CN" altLang="en-US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行级触发器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(FOR EACH ROW)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；语句级触发器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(FOR EACH STATEMENT)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algn="ctr">
              <a:lnSpc>
                <a:spcPct val="13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假设表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TEACHER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有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1000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行，对行级触发器，执行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1000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次；对语句级触发器，执行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1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次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zh-CN" sz="800" u="sng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6213" indent="-176213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u="sng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触发条件</a:t>
            </a:r>
            <a:r>
              <a:rPr lang="zh-CN" altLang="en-US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触发器被激活时，只有当触发条件为真时触发动作体才执行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否则触发动作体不执行；如果省略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WHEN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触发条件，则触发动作体在触发器激活后立即执行</a:t>
            </a:r>
            <a:endParaRPr lang="zh-CN" altLang="en-US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zh-CN" sz="1200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6213" indent="-176213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u="sng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触发动作体</a:t>
            </a:r>
            <a:r>
              <a:rPr lang="zh-CN" altLang="en-US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触发动作体可以是一个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匿名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PL/SQL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过程块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，也可以是对已创建存储过程的调用；如果是</a:t>
            </a:r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语句级触发器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，则</a:t>
            </a:r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不能在触发动作体中使用</a:t>
            </a:r>
            <a:r>
              <a:rPr lang="en-US" altLang="zh-CN" dirty="0">
                <a:solidFill>
                  <a:srgbClr val="FF0000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NEW</a:t>
            </a:r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dirty="0">
                <a:solidFill>
                  <a:srgbClr val="FF0000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OLD</a:t>
            </a:r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进行引用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如果触发动作体执行失败，激活触发器的事件就会终止执行，触发器的目标表或触发器可能影响的其他对象不发生任何变化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FFCA7B1-F535-466C-A89B-106C6055CD02}"/>
              </a:ext>
            </a:extLst>
          </p:cNvPr>
          <p:cNvSpPr/>
          <p:nvPr/>
        </p:nvSpPr>
        <p:spPr>
          <a:xfrm>
            <a:off x="2743200" y="2518972"/>
            <a:ext cx="5075428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pPr lvl="1" indent="-27940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UPDATE TEACHER SET </a:t>
            </a:r>
            <a:r>
              <a:rPr lang="en-US" altLang="zh-CN" sz="2400" b="1" dirty="0" err="1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Deptno</a:t>
            </a:r>
            <a:r>
              <a:rPr lang="en-US" altLang="zh-CN" sz="2400" b="1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=5;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7852F84-1577-4A54-A8E0-5DC05E08950B}"/>
              </a:ext>
            </a:extLst>
          </p:cNvPr>
          <p:cNvSpPr/>
          <p:nvPr/>
        </p:nvSpPr>
        <p:spPr>
          <a:xfrm>
            <a:off x="1600200" y="5638800"/>
            <a:ext cx="8555577" cy="568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Calibri" panose="020F0502020204030204" pitchFamily="34" charset="0"/>
              </a:rPr>
              <a:t>特别注意！</a:t>
            </a:r>
            <a:r>
              <a:rPr lang="zh-CN" altLang="en-US" sz="2800" b="1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不同</a:t>
            </a:r>
            <a:r>
              <a:rPr lang="en-US" altLang="zh-CN" sz="2800" b="1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RDBMS</a:t>
            </a:r>
            <a:r>
              <a:rPr lang="zh-CN" altLang="en-US" sz="2800" b="1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产品的触发器语法各不相同</a:t>
            </a:r>
            <a:endParaRPr lang="zh-CN" altLang="en-US" sz="2800" b="1" dirty="0">
              <a:solidFill>
                <a:srgbClr val="FF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7787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0439B48-A10C-4719-8A42-70CDF0BB27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400">
                <a:solidFill>
                  <a:srgbClr val="C00000"/>
                </a:solidFill>
              </a:rPr>
              <a:t>[</a:t>
            </a:r>
            <a:r>
              <a:rPr lang="zh-CN" altLang="en-US" sz="2400">
                <a:solidFill>
                  <a:srgbClr val="C00000"/>
                </a:solidFill>
              </a:rPr>
              <a:t>例</a:t>
            </a:r>
            <a:r>
              <a:rPr lang="en-US" altLang="zh-CN" sz="2400">
                <a:solidFill>
                  <a:srgbClr val="C00000"/>
                </a:solidFill>
              </a:rPr>
              <a:t>5.21] </a:t>
            </a:r>
            <a:r>
              <a:rPr lang="zh-CN" altLang="en-US" sz="2400"/>
              <a:t>当对表</a:t>
            </a:r>
            <a:r>
              <a:rPr lang="en-US" altLang="zh-CN" sz="2400"/>
              <a:t>SC</a:t>
            </a:r>
            <a:r>
              <a:rPr lang="zh-CN" altLang="en-US" sz="2400"/>
              <a:t>的</a:t>
            </a:r>
            <a:r>
              <a:rPr lang="en-US" altLang="zh-CN" sz="2400"/>
              <a:t>Grade</a:t>
            </a:r>
            <a:r>
              <a:rPr lang="zh-CN" altLang="en-US" sz="2400"/>
              <a:t>属性进行修改时，若分数增加了</a:t>
            </a:r>
            <a:r>
              <a:rPr lang="en-US" altLang="zh-CN" sz="2400"/>
              <a:t>10%</a:t>
            </a:r>
            <a:r>
              <a:rPr lang="zh-CN" altLang="en-US" sz="2400"/>
              <a:t>则将此次操作记</a:t>
            </a:r>
            <a:endParaRPr lang="en-US" altLang="zh-CN" sz="2400"/>
          </a:p>
          <a:p>
            <a:pPr marL="0" indent="0">
              <a:buNone/>
            </a:pPr>
            <a:r>
              <a:rPr lang="en-US" altLang="zh-CN" sz="2400"/>
              <a:t>             </a:t>
            </a:r>
            <a:r>
              <a:rPr lang="zh-CN" altLang="en-US" sz="2400"/>
              <a:t>录到下面表中：</a:t>
            </a:r>
            <a:r>
              <a:rPr lang="en-US" altLang="zh-CN" sz="2400">
                <a:solidFill>
                  <a:srgbClr val="000099"/>
                </a:solidFill>
                <a:cs typeface="Calibri" panose="020F0502020204030204" pitchFamily="34" charset="0"/>
              </a:rPr>
              <a:t> </a:t>
            </a:r>
            <a:r>
              <a:rPr lang="en-US" altLang="zh-CN" sz="2400">
                <a:solidFill>
                  <a:srgbClr val="0000FF"/>
                </a:solidFill>
                <a:cs typeface="Calibri" panose="020F0502020204030204" pitchFamily="34" charset="0"/>
              </a:rPr>
              <a:t>SC_U(Sno</a:t>
            </a:r>
            <a:r>
              <a:rPr lang="zh-CN" altLang="en-US" sz="2400">
                <a:solidFill>
                  <a:srgbClr val="0000FF"/>
                </a:solidFill>
                <a:cs typeface="Calibri" panose="020F0502020204030204" pitchFamily="34" charset="0"/>
              </a:rPr>
              <a:t>, </a:t>
            </a:r>
            <a:r>
              <a:rPr lang="en-US" altLang="zh-CN" sz="2400">
                <a:solidFill>
                  <a:srgbClr val="0000FF"/>
                </a:solidFill>
                <a:cs typeface="Calibri" panose="020F0502020204030204" pitchFamily="34" charset="0"/>
              </a:rPr>
              <a:t>Cno</a:t>
            </a:r>
            <a:r>
              <a:rPr lang="zh-CN" altLang="en-US" sz="2400">
                <a:solidFill>
                  <a:srgbClr val="0000FF"/>
                </a:solidFill>
                <a:cs typeface="Calibri" panose="020F0502020204030204" pitchFamily="34" charset="0"/>
              </a:rPr>
              <a:t>, </a:t>
            </a:r>
            <a:r>
              <a:rPr lang="en-US" altLang="zh-CN" sz="2400">
                <a:solidFill>
                  <a:srgbClr val="0000FF"/>
                </a:solidFill>
                <a:cs typeface="Calibri" panose="020F0502020204030204" pitchFamily="34" charset="0"/>
              </a:rPr>
              <a:t>Oldgrade</a:t>
            </a:r>
            <a:r>
              <a:rPr lang="zh-CN" altLang="en-US" sz="2400">
                <a:solidFill>
                  <a:srgbClr val="0000FF"/>
                </a:solidFill>
                <a:cs typeface="Calibri" panose="020F0502020204030204" pitchFamily="34" charset="0"/>
              </a:rPr>
              <a:t>, </a:t>
            </a:r>
            <a:r>
              <a:rPr lang="en-US" altLang="zh-CN" sz="2400">
                <a:solidFill>
                  <a:srgbClr val="0000FF"/>
                </a:solidFill>
                <a:cs typeface="Calibri" panose="020F0502020204030204" pitchFamily="34" charset="0"/>
              </a:rPr>
              <a:t>Newgrade)</a:t>
            </a:r>
            <a:endParaRPr lang="en-US" altLang="zh-CN" sz="2400">
              <a:solidFill>
                <a:srgbClr val="0000FF"/>
              </a:solidFill>
            </a:endParaRPr>
          </a:p>
          <a:p>
            <a:pPr marL="538162" lvl="1" indent="0">
              <a:buNone/>
            </a:pPr>
            <a:r>
              <a:rPr lang="en-US" altLang="zh-CN" sz="2000">
                <a:solidFill>
                  <a:srgbClr val="FF0000"/>
                </a:solidFill>
                <a:cs typeface="Courier New" panose="02070309020205020404" pitchFamily="49" charset="0"/>
              </a:rPr>
              <a:t>                          /*Oldgrade</a:t>
            </a:r>
            <a:r>
              <a:rPr lang="zh-CN" altLang="en-US" sz="2000">
                <a:solidFill>
                  <a:srgbClr val="FF0000"/>
                </a:solidFill>
                <a:cs typeface="Courier New" panose="02070309020205020404" pitchFamily="49" charset="0"/>
              </a:rPr>
              <a:t>是修改前的分数，</a:t>
            </a:r>
            <a:r>
              <a:rPr lang="en-US" altLang="zh-CN" sz="2000">
                <a:solidFill>
                  <a:srgbClr val="FF0000"/>
                </a:solidFill>
                <a:cs typeface="Courier New" panose="02070309020205020404" pitchFamily="49" charset="0"/>
              </a:rPr>
              <a:t>Newgrade</a:t>
            </a:r>
            <a:r>
              <a:rPr lang="zh-CN" altLang="en-US" sz="2000">
                <a:solidFill>
                  <a:srgbClr val="FF0000"/>
                </a:solidFill>
                <a:cs typeface="Courier New" panose="02070309020205020404" pitchFamily="49" charset="0"/>
              </a:rPr>
              <a:t>是修改后的分数</a:t>
            </a:r>
            <a:r>
              <a:rPr lang="en-US" altLang="zh-CN" sz="2000">
                <a:solidFill>
                  <a:srgbClr val="FF0000"/>
                </a:solidFill>
                <a:cs typeface="Courier New" panose="02070309020205020404" pitchFamily="49" charset="0"/>
              </a:rPr>
              <a:t>*/</a:t>
            </a:r>
            <a:endParaRPr lang="en-US" altLang="zh-CN" sz="2000">
              <a:cs typeface="Calibri" panose="020F0502020204030204" pitchFamily="34" charset="0"/>
            </a:endParaRPr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30CF0A68-E826-48D2-BFC1-7665D65E2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CE7865E-A106-4885-8701-C06E3716C41E}"/>
              </a:ext>
            </a:extLst>
          </p:cNvPr>
          <p:cNvSpPr/>
          <p:nvPr/>
        </p:nvSpPr>
        <p:spPr>
          <a:xfrm>
            <a:off x="1722652" y="2590800"/>
            <a:ext cx="9021548" cy="33850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CREATE TRIGGER  </a:t>
            </a:r>
            <a:r>
              <a:rPr lang="en-US" altLang="zh-CN" sz="2000" dirty="0" err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SC_after_update</a:t>
            </a:r>
            <a:r>
              <a:rPr lang="en-US" altLang="zh-CN" sz="20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–-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此处触发器名与课本有异</a:t>
            </a:r>
            <a:r>
              <a:rPr lang="en-US" altLang="zh-CN" sz="20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		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AFTER 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UPDATE OF Grade </a:t>
            </a:r>
            <a:r>
              <a:rPr lang="en-US" altLang="zh-CN" sz="20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ON SC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REFERENCING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	OLD </a:t>
            </a:r>
            <a:r>
              <a:rPr lang="en-US" altLang="zh-CN" sz="20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row   AS  OldTuple</a:t>
            </a:r>
            <a:r>
              <a:rPr lang="en-US" altLang="zh-CN" sz="20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,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	NEW </a:t>
            </a:r>
            <a:r>
              <a:rPr lang="en-US" altLang="zh-CN" sz="20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row  AS  NewTuple</a:t>
            </a:r>
            <a:endParaRPr lang="en-US" altLang="zh-CN" sz="2000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FOR EACH ROW 	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WHEN (</a:t>
            </a:r>
            <a:r>
              <a:rPr lang="en-US" altLang="zh-CN" sz="2000" dirty="0" err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NewTuple</a:t>
            </a:r>
            <a:r>
              <a:rPr lang="en-US" altLang="zh-CN" sz="2000" err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.</a:t>
            </a:r>
            <a:r>
              <a:rPr lang="en-US" altLang="zh-CN" sz="20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Grade&gt;=1.1</a:t>
            </a:r>
            <a:r>
              <a:rPr lang="en-US" altLang="zh-CN" sz="20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*</a:t>
            </a:r>
            <a:r>
              <a:rPr lang="en-US" altLang="zh-CN" sz="2000" dirty="0" err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OldTuple.Grade</a:t>
            </a:r>
            <a:r>
              <a:rPr lang="en-US" altLang="zh-CN" sz="20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altLang="zh-CN" sz="20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  INSERT </a:t>
            </a:r>
            <a:r>
              <a:rPr lang="en-US" altLang="zh-CN" sz="20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INTO SC_U(</a:t>
            </a:r>
            <a:r>
              <a:rPr lang="en-US" altLang="zh-CN" sz="2000" dirty="0" err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Sno,Cno,OldGrade,NewGrade</a:t>
            </a:r>
            <a:r>
              <a:rPr lang="en-US" altLang="zh-CN" sz="20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)  </a:t>
            </a:r>
          </a:p>
          <a:p>
            <a:pPr>
              <a:lnSpc>
                <a:spcPct val="120000"/>
              </a:lnSpc>
            </a:pPr>
            <a:r>
              <a:rPr lang="en-US" altLang="zh-CN" sz="20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  </a:t>
            </a:r>
            <a:r>
              <a:rPr lang="en-US" altLang="zh-CN" sz="20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VALUES(</a:t>
            </a:r>
            <a:r>
              <a:rPr lang="en-US" altLang="zh-CN" sz="2000" dirty="0" err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OldTuple.Sno,OldTuple.Cno,OldTuple.Grade,NewTuple.Grade</a:t>
            </a:r>
            <a:r>
              <a:rPr lang="en-US" altLang="zh-CN" sz="20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563754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0439B48-A10C-4719-8A42-70CDF0BB2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085" y="1066800"/>
            <a:ext cx="11007107" cy="5469226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>
                <a:solidFill>
                  <a:srgbClr val="C00000"/>
                </a:solidFill>
              </a:rPr>
              <a:t>[</a:t>
            </a:r>
            <a:r>
              <a:rPr lang="zh-CN" altLang="en-US" sz="2400">
                <a:solidFill>
                  <a:srgbClr val="C00000"/>
                </a:solidFill>
              </a:rPr>
              <a:t>例</a:t>
            </a:r>
            <a:r>
              <a:rPr lang="en-US" altLang="zh-CN" sz="2400">
                <a:solidFill>
                  <a:srgbClr val="C00000"/>
                </a:solidFill>
              </a:rPr>
              <a:t>5.22] </a:t>
            </a:r>
            <a:r>
              <a:rPr lang="zh-CN" altLang="en-US" sz="2400"/>
              <a:t>将每次对表</a:t>
            </a:r>
            <a:r>
              <a:rPr lang="en-US" altLang="zh-CN" sz="2400"/>
              <a:t>Student</a:t>
            </a:r>
            <a:r>
              <a:rPr lang="zh-CN" altLang="en-US" sz="2400"/>
              <a:t>的插入操作所增加的学生个数记录到表</a:t>
            </a:r>
            <a:endParaRPr lang="en-US" altLang="zh-CN" sz="2400"/>
          </a:p>
          <a:p>
            <a:pPr marL="0" indent="0">
              <a:buNone/>
            </a:pPr>
            <a:r>
              <a:rPr lang="en-US" altLang="zh-CN" sz="2400"/>
              <a:t>              StudentInsertLog</a:t>
            </a:r>
            <a:r>
              <a:rPr lang="zh-CN" altLang="en-US" sz="2400"/>
              <a:t>中。</a:t>
            </a:r>
            <a:endParaRPr lang="en-US" altLang="zh-CN" sz="2400"/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30CF0A68-E826-48D2-BFC1-7665D65E2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FEEA354-02DB-4573-BEDF-FCA5B72F8AC6}"/>
              </a:ext>
            </a:extLst>
          </p:cNvPr>
          <p:cNvSpPr/>
          <p:nvPr/>
        </p:nvSpPr>
        <p:spPr>
          <a:xfrm>
            <a:off x="486723" y="2209800"/>
            <a:ext cx="11218554" cy="26463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CREATE TRIGGER </a:t>
            </a:r>
            <a:r>
              <a:rPr lang="en-US" altLang="zh-CN" sz="2000" dirty="0" err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Student_after_insert</a:t>
            </a:r>
            <a:endParaRPr lang="en-US" altLang="zh-CN" sz="2000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AFTER 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INSERT</a:t>
            </a:r>
            <a:r>
              <a:rPr lang="en-US" altLang="zh-CN" sz="20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ON Student   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/*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指明触发器激活的时间是在执行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INSERT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后*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/     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REFERENCING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   	NEW TABLE AS DELTA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FOR EACH STATEMENT  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/*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语句级触发器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, 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即执行完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INSERT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语句后下面的触发动作体才执行一次*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/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	INSERT INTO </a:t>
            </a:r>
            <a:r>
              <a:rPr lang="en-US" altLang="zh-CN" sz="2000" dirty="0" err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StudentInsertLog</a:t>
            </a:r>
            <a:r>
              <a:rPr lang="en-US" altLang="zh-CN" sz="20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(Numbers)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 	SELECT COUNT(*) FROM DELTA;</a:t>
            </a:r>
          </a:p>
        </p:txBody>
      </p:sp>
    </p:spTree>
    <p:extLst>
      <p:ext uri="{BB962C8B-B14F-4D97-AF65-F5344CB8AC3E}">
        <p14:creationId xmlns:p14="http://schemas.microsoft.com/office/powerpoint/2010/main" val="2268517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0439B48-A10C-4719-8A42-70CDF0BB2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085" y="1066800"/>
            <a:ext cx="11007107" cy="5469226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>
                <a:solidFill>
                  <a:srgbClr val="C00000"/>
                </a:solidFill>
              </a:rPr>
              <a:t>[</a:t>
            </a:r>
            <a:r>
              <a:rPr lang="zh-CN" altLang="en-US" sz="2400">
                <a:solidFill>
                  <a:srgbClr val="C00000"/>
                </a:solidFill>
              </a:rPr>
              <a:t>例</a:t>
            </a:r>
            <a:r>
              <a:rPr lang="en-US" altLang="zh-CN" sz="2400">
                <a:solidFill>
                  <a:srgbClr val="C00000"/>
                </a:solidFill>
              </a:rPr>
              <a:t>5.23] </a:t>
            </a:r>
            <a:r>
              <a:rPr lang="zh-CN" altLang="en-US" sz="2400"/>
              <a:t>定义一个</a:t>
            </a:r>
            <a:r>
              <a:rPr lang="en-US" altLang="zh-CN" sz="2400"/>
              <a:t>BEFORE</a:t>
            </a:r>
            <a:r>
              <a:rPr lang="zh-CN" altLang="en-US" sz="2400"/>
              <a:t>行级触发器，为教师表</a:t>
            </a:r>
            <a:r>
              <a:rPr lang="en-US" altLang="zh-CN" sz="2400"/>
              <a:t>Teacher</a:t>
            </a:r>
            <a:r>
              <a:rPr lang="zh-CN" altLang="en-US" sz="2400"/>
              <a:t>定义完整性规则“教授</a:t>
            </a:r>
            <a:endParaRPr lang="en-US" altLang="zh-CN" sz="2400"/>
          </a:p>
          <a:p>
            <a:pPr marL="0" indent="0">
              <a:buNone/>
            </a:pPr>
            <a:r>
              <a:rPr lang="en-US" altLang="zh-CN" sz="2400"/>
              <a:t>             </a:t>
            </a:r>
            <a:r>
              <a:rPr lang="zh-CN" altLang="en-US" sz="2400"/>
              <a:t>的工资不得低于</a:t>
            </a:r>
            <a:r>
              <a:rPr lang="en-US" altLang="zh-CN" sz="2400"/>
              <a:t>4000</a:t>
            </a:r>
            <a:r>
              <a:rPr lang="zh-CN" altLang="en-US" sz="2400"/>
              <a:t>元，如果低于</a:t>
            </a:r>
            <a:r>
              <a:rPr lang="en-US" altLang="zh-CN" sz="2400"/>
              <a:t>4000</a:t>
            </a:r>
            <a:r>
              <a:rPr lang="zh-CN" altLang="en-US" sz="2400"/>
              <a:t>元，自动改为</a:t>
            </a:r>
            <a:r>
              <a:rPr lang="en-US" altLang="zh-CN" sz="2400"/>
              <a:t>4000</a:t>
            </a:r>
            <a:r>
              <a:rPr lang="zh-CN" altLang="en-US" sz="2400"/>
              <a:t>元”。</a:t>
            </a:r>
            <a:endParaRPr lang="en-US" altLang="zh-CN" sz="2400"/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30CF0A68-E826-48D2-BFC1-7665D65E2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1B152D7-4296-44D1-A0EF-376B6CD8A323}"/>
              </a:ext>
            </a:extLst>
          </p:cNvPr>
          <p:cNvSpPr/>
          <p:nvPr/>
        </p:nvSpPr>
        <p:spPr>
          <a:xfrm>
            <a:off x="1771035" y="2102395"/>
            <a:ext cx="8953500" cy="32542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CREATE TRIGGER </a:t>
            </a:r>
            <a:r>
              <a:rPr lang="en-US" altLang="zh-CN" sz="2000" dirty="0" err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Teacher_before_Insert_or_Update</a:t>
            </a:r>
            <a:endParaRPr lang="en-US" altLang="zh-CN" sz="2000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20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BEFORE 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INSERT OR UPDATE</a:t>
            </a:r>
            <a:r>
              <a:rPr lang="en-US" altLang="zh-CN" sz="20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ON Teacher  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/*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触发事件为插入或更新操作*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/     </a:t>
            </a:r>
          </a:p>
          <a:p>
            <a:pPr>
              <a:lnSpc>
                <a:spcPct val="130000"/>
              </a:lnSpc>
            </a:pPr>
            <a:r>
              <a:rPr lang="en-US" altLang="zh-CN" sz="20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FOR EACH ROW  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/*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行级触发器*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/</a:t>
            </a:r>
          </a:p>
          <a:p>
            <a:pPr>
              <a:lnSpc>
                <a:spcPct val="130000"/>
              </a:lnSpc>
            </a:pPr>
            <a:r>
              <a:rPr lang="en-US" altLang="zh-CN" sz="20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BEGIN  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/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* 定义触发动作体，是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PL/SQL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过程块*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/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       IF</a:t>
            </a:r>
            <a:r>
              <a:rPr lang="en-US" altLang="zh-CN" sz="20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(</a:t>
            </a:r>
            <a:r>
              <a:rPr lang="en-US" altLang="zh-CN" sz="2000" dirty="0" err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new</a:t>
            </a:r>
            <a:r>
              <a:rPr lang="en-US" altLang="zh-CN" sz="2000" err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.</a:t>
            </a:r>
            <a:r>
              <a:rPr lang="en-US" altLang="zh-CN" sz="20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job=</a:t>
            </a:r>
            <a:r>
              <a:rPr lang="en-US" altLang="zh-CN" sz="2000">
                <a:solidFill>
                  <a:srgbClr val="0000CC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‘</a:t>
            </a:r>
            <a:r>
              <a:rPr lang="zh-CN" altLang="en-US" sz="20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教授</a:t>
            </a:r>
            <a:r>
              <a:rPr lang="en-US" altLang="zh-CN" sz="2000" dirty="0">
                <a:solidFill>
                  <a:srgbClr val="0000CC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’</a:t>
            </a:r>
            <a:r>
              <a:rPr lang="en-US" altLang="zh-CN" sz="20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)AND (</a:t>
            </a:r>
            <a:r>
              <a:rPr lang="en-US" altLang="zh-CN" sz="2000" dirty="0" err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new</a:t>
            </a:r>
            <a:r>
              <a:rPr lang="en-US" altLang="zh-CN" sz="2000" err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.</a:t>
            </a:r>
            <a:r>
              <a:rPr lang="en-US" altLang="zh-CN" sz="20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sal&lt;4000</a:t>
            </a:r>
            <a:r>
              <a:rPr lang="en-US" altLang="zh-CN" sz="20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       THEN </a:t>
            </a:r>
            <a:r>
              <a:rPr lang="en-US" altLang="zh-CN" sz="2000" dirty="0" err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new.</a:t>
            </a:r>
            <a:r>
              <a:rPr lang="en-US" altLang="zh-CN" sz="2000" err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sal</a:t>
            </a:r>
            <a:r>
              <a:rPr lang="en-US" altLang="zh-CN" sz="20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:=4000</a:t>
            </a:r>
            <a:r>
              <a:rPr lang="en-US" altLang="zh-CN" sz="20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       ENDIF</a:t>
            </a:r>
            <a:r>
              <a:rPr lang="en-US" altLang="zh-CN" sz="20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30000"/>
              </a:lnSpc>
            </a:pPr>
            <a:r>
              <a:rPr lang="en-US" altLang="zh-CN" sz="20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END;</a:t>
            </a:r>
          </a:p>
        </p:txBody>
      </p:sp>
    </p:spTree>
    <p:extLst>
      <p:ext uri="{BB962C8B-B14F-4D97-AF65-F5344CB8AC3E}">
        <p14:creationId xmlns:p14="http://schemas.microsoft.com/office/powerpoint/2010/main" val="513602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58F5A1-F436-44C3-83F1-A0C5153F8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</a:t>
            </a:r>
            <a:r>
              <a:rPr lang="zh-CN" altLang="en-US"/>
              <a:t>激活触发器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20632C-5A82-49BF-866F-4A6A31E47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/>
              <a:t>触发器的执行，是由触发事件激活的，并</a:t>
            </a:r>
            <a:r>
              <a:rPr lang="zh-CN" altLang="en-US" sz="2400">
                <a:solidFill>
                  <a:srgbClr val="FF0000"/>
                </a:solidFill>
              </a:rPr>
              <a:t>由数据库服务器自动执行</a:t>
            </a:r>
            <a:r>
              <a:rPr lang="zh-CN" altLang="en-US" sz="2400"/>
              <a:t>。</a:t>
            </a:r>
            <a:endParaRPr lang="en-US" altLang="zh-CN" sz="2400"/>
          </a:p>
          <a:p>
            <a:pPr>
              <a:lnSpc>
                <a:spcPct val="120000"/>
              </a:lnSpc>
            </a:pPr>
            <a:endParaRPr lang="zh-CN" altLang="en-US" sz="1200"/>
          </a:p>
          <a:p>
            <a:pPr>
              <a:lnSpc>
                <a:spcPct val="120000"/>
              </a:lnSpc>
            </a:pPr>
            <a:r>
              <a:rPr lang="zh-CN" altLang="en-US" sz="2400"/>
              <a:t>一个数据表上可能定义了多个触发器，遵循如下的执行顺序</a:t>
            </a:r>
            <a:r>
              <a:rPr lang="en-US" altLang="zh-CN" sz="2400"/>
              <a:t>:</a:t>
            </a:r>
          </a:p>
          <a:p>
            <a:pPr marL="993775" lvl="1" indent="-276225">
              <a:lnSpc>
                <a:spcPct val="120000"/>
              </a:lnSpc>
              <a:buFont typeface="+mj-lt"/>
              <a:buAutoNum type="arabicPeriod"/>
            </a:pPr>
            <a:r>
              <a:rPr lang="zh-CN" altLang="en-US" sz="2000">
                <a:solidFill>
                  <a:srgbClr val="0000FF"/>
                </a:solidFill>
              </a:rPr>
              <a:t>执行该表上的</a:t>
            </a:r>
            <a:r>
              <a:rPr lang="en-US" altLang="zh-CN" sz="2000">
                <a:solidFill>
                  <a:srgbClr val="0000FF"/>
                </a:solidFill>
              </a:rPr>
              <a:t>BEFORE</a:t>
            </a:r>
            <a:r>
              <a:rPr lang="zh-CN" altLang="en-US" sz="2000">
                <a:solidFill>
                  <a:srgbClr val="0000FF"/>
                </a:solidFill>
              </a:rPr>
              <a:t>触发器</a:t>
            </a:r>
            <a:endParaRPr lang="en-US" altLang="zh-CN" sz="2000">
              <a:solidFill>
                <a:srgbClr val="0000FF"/>
              </a:solidFill>
            </a:endParaRPr>
          </a:p>
          <a:p>
            <a:pPr marL="993775" lvl="1" indent="-276225">
              <a:lnSpc>
                <a:spcPct val="120000"/>
              </a:lnSpc>
              <a:buFont typeface="+mj-lt"/>
              <a:buAutoNum type="arabicPeriod"/>
            </a:pPr>
            <a:r>
              <a:rPr lang="zh-CN" altLang="en-US" sz="2000">
                <a:solidFill>
                  <a:srgbClr val="0000FF"/>
                </a:solidFill>
              </a:rPr>
              <a:t>激活触发器的</a:t>
            </a:r>
            <a:r>
              <a:rPr lang="en-US" altLang="zh-CN" sz="2000">
                <a:solidFill>
                  <a:srgbClr val="0000FF"/>
                </a:solidFill>
              </a:rPr>
              <a:t>SQL</a:t>
            </a:r>
            <a:r>
              <a:rPr lang="zh-CN" altLang="en-US" sz="2000">
                <a:solidFill>
                  <a:srgbClr val="0000FF"/>
                </a:solidFill>
              </a:rPr>
              <a:t>语句</a:t>
            </a:r>
            <a:endParaRPr lang="en-US" altLang="zh-CN" sz="2000">
              <a:solidFill>
                <a:srgbClr val="0000FF"/>
              </a:solidFill>
            </a:endParaRPr>
          </a:p>
          <a:p>
            <a:pPr marL="993775" lvl="1" indent="-276225">
              <a:lnSpc>
                <a:spcPct val="120000"/>
              </a:lnSpc>
              <a:buFont typeface="+mj-lt"/>
              <a:buAutoNum type="arabicPeriod"/>
            </a:pPr>
            <a:r>
              <a:rPr lang="zh-CN" altLang="en-US" sz="2000">
                <a:solidFill>
                  <a:srgbClr val="0000FF"/>
                </a:solidFill>
              </a:rPr>
              <a:t>执行该表上的</a:t>
            </a:r>
            <a:r>
              <a:rPr lang="en-US" altLang="zh-CN" sz="2000">
                <a:solidFill>
                  <a:srgbClr val="0000FF"/>
                </a:solidFill>
              </a:rPr>
              <a:t>AFTER</a:t>
            </a:r>
            <a:r>
              <a:rPr lang="zh-CN" altLang="en-US" sz="2000">
                <a:solidFill>
                  <a:srgbClr val="0000FF"/>
                </a:solidFill>
              </a:rPr>
              <a:t>触发器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AFFC429-EB2A-40A6-BDF8-4AF2AB496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79979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</a:t>
            </a:r>
            <a:r>
              <a:rPr lang="zh-CN" altLang="en-US"/>
              <a:t>删除</a:t>
            </a:r>
            <a:r>
              <a:rPr lang="zh-CN" altLang="en-US" dirty="0"/>
              <a:t>触发器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800">
                <a:solidFill>
                  <a:srgbClr val="FF0000"/>
                </a:solidFill>
              </a:rPr>
              <a:t>语法格式：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US" altLang="zh-CN" sz="2400" b="1">
                <a:solidFill>
                  <a:srgbClr val="0000FF"/>
                </a:solidFill>
              </a:rPr>
              <a:t>DROP </a:t>
            </a:r>
            <a:r>
              <a:rPr lang="en-US" altLang="zh-CN" sz="2400" b="1" dirty="0">
                <a:solidFill>
                  <a:srgbClr val="0000FF"/>
                </a:solidFill>
              </a:rPr>
              <a:t>TRIGGER &lt;</a:t>
            </a:r>
            <a:r>
              <a:rPr lang="zh-CN" altLang="en-US" sz="2400" b="1" dirty="0">
                <a:solidFill>
                  <a:srgbClr val="0000FF"/>
                </a:solidFill>
              </a:rPr>
              <a:t>触发器名</a:t>
            </a:r>
            <a:r>
              <a:rPr lang="en-US" altLang="zh-CN" sz="2400" b="1" dirty="0">
                <a:solidFill>
                  <a:srgbClr val="0000FF"/>
                </a:solidFill>
              </a:rPr>
              <a:t>&gt; ON &lt;</a:t>
            </a:r>
            <a:r>
              <a:rPr lang="zh-CN" altLang="en-US" sz="2400" b="1" dirty="0">
                <a:solidFill>
                  <a:srgbClr val="0000FF"/>
                </a:solidFill>
              </a:rPr>
              <a:t>表</a:t>
            </a:r>
            <a:r>
              <a:rPr lang="zh-CN" altLang="en-US" sz="2400" b="1">
                <a:solidFill>
                  <a:srgbClr val="0000FF"/>
                </a:solidFill>
              </a:rPr>
              <a:t>名</a:t>
            </a:r>
            <a:r>
              <a:rPr lang="en-US" altLang="zh-CN" sz="2400" b="1">
                <a:solidFill>
                  <a:srgbClr val="0000FF"/>
                </a:solidFill>
              </a:rPr>
              <a:t>&gt;;</a:t>
            </a:r>
          </a:p>
          <a:p>
            <a:pPr marL="0" indent="0" algn="ctr">
              <a:lnSpc>
                <a:spcPct val="150000"/>
              </a:lnSpc>
              <a:buNone/>
            </a:pPr>
            <a:endParaRPr lang="en-US" altLang="zh-CN" sz="800" b="1" dirty="0">
              <a:solidFill>
                <a:srgbClr val="0000FF"/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sz="2200" dirty="0"/>
              <a:t>触发器</a:t>
            </a:r>
            <a:r>
              <a:rPr lang="zh-CN" altLang="en-US" sz="2200" dirty="0">
                <a:solidFill>
                  <a:srgbClr val="FF0000"/>
                </a:solidFill>
              </a:rPr>
              <a:t>必须是一个已经创建的触发器</a:t>
            </a:r>
            <a:r>
              <a:rPr lang="zh-CN" altLang="en-US" sz="2200" dirty="0"/>
              <a:t>，并且</a:t>
            </a:r>
            <a:r>
              <a:rPr lang="zh-CN" altLang="en-US" sz="2200" dirty="0">
                <a:solidFill>
                  <a:srgbClr val="FF0000"/>
                </a:solidFill>
              </a:rPr>
              <a:t>只能由具有相应权限的</a:t>
            </a:r>
            <a:r>
              <a:rPr lang="zh-CN" altLang="en-US" sz="2200">
                <a:solidFill>
                  <a:srgbClr val="FF0000"/>
                </a:solidFill>
              </a:rPr>
              <a:t>用户删除</a:t>
            </a:r>
            <a:endParaRPr lang="zh-CN" altLang="en-US" sz="2200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62475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E4540A-73B2-42B0-8CEB-2FA23F47D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openGauss</a:t>
            </a:r>
            <a:r>
              <a:rPr lang="zh-CN" altLang="en-US"/>
              <a:t>触发器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4D9093-A141-437E-8EBE-1FEB51BF05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/>
              <a:t>openGauss</a:t>
            </a:r>
            <a:r>
              <a:rPr lang="zh-CN" altLang="en-US" sz="2400"/>
              <a:t>支持创建、修改和删除触发器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F91E095-F1A6-4073-BA0B-C9548CAF2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F8ECCFA-8D24-4976-BE2E-12FD2BBD98CE}"/>
              </a:ext>
            </a:extLst>
          </p:cNvPr>
          <p:cNvSpPr/>
          <p:nvPr/>
        </p:nvSpPr>
        <p:spPr>
          <a:xfrm>
            <a:off x="961475" y="1955204"/>
            <a:ext cx="7649369" cy="365433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</a:t>
            </a:r>
            <a:r>
              <a:rPr lang="en-US" altLang="zh-CN" sz="2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[ CONSTRAINT ] 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TRIGGER </a:t>
            </a:r>
            <a:r>
              <a:rPr lang="en-US" altLang="zh-CN" sz="2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trigger_name { BEFORE | AFTER | INSTEAD OF } { event [ OR ... ] }</a:t>
            </a:r>
            <a:br>
              <a:rPr lang="en-US" altLang="zh-CN" sz="2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 table_name</a:t>
            </a:r>
            <a:br>
              <a:rPr lang="en-US" altLang="zh-CN" sz="2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 FROM referenced_table_name ]</a:t>
            </a:r>
            <a:br>
              <a:rPr lang="en-US" altLang="zh-CN" sz="2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 NOT DEFERRABLE | [ DEFERRABLE ] { INITIALLY IMMEDIATE | INITIALLY DEFERRED } }</a:t>
            </a:r>
            <a:br>
              <a:rPr lang="en-US" altLang="zh-CN" sz="2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 FOR [ EACH ] { ROW | STATEMENT } ]</a:t>
            </a:r>
            <a:br>
              <a:rPr lang="en-US" altLang="zh-CN" sz="2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 WHEN ( condition ) ]</a:t>
            </a:r>
            <a:br>
              <a:rPr lang="en-US" altLang="zh-CN" sz="2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EXECUTE PROCEDURE function_name ( arguments ); </a:t>
            </a:r>
            <a:endParaRPr lang="zh-CN" altLang="en-US" sz="200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6BD0B4C-5C10-4D56-916F-A6747479F80B}"/>
              </a:ext>
            </a:extLst>
          </p:cNvPr>
          <p:cNvSpPr/>
          <p:nvPr/>
        </p:nvSpPr>
        <p:spPr>
          <a:xfrm>
            <a:off x="8991600" y="1965744"/>
            <a:ext cx="3048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  <a:latin typeface="HuaweiSans"/>
              </a:rPr>
              <a:t>INSERT</a:t>
            </a:r>
            <a:br>
              <a:rPr lang="en-US" altLang="zh-CN" sz="2400">
                <a:solidFill>
                  <a:srgbClr val="FF0000"/>
                </a:solidFill>
                <a:latin typeface="HuaweiSans"/>
              </a:rPr>
            </a:br>
            <a:r>
              <a:rPr lang="en-US" altLang="zh-CN" sz="2400">
                <a:solidFill>
                  <a:srgbClr val="FF0000"/>
                </a:solidFill>
                <a:latin typeface="HuaweiSans"/>
              </a:rPr>
              <a:t>UPDATE [ OF column_name [, ... ] ]</a:t>
            </a:r>
            <a:br>
              <a:rPr lang="en-US" altLang="zh-CN" sz="2400">
                <a:solidFill>
                  <a:srgbClr val="FF0000"/>
                </a:solidFill>
                <a:latin typeface="HuaweiSans"/>
              </a:rPr>
            </a:br>
            <a:r>
              <a:rPr lang="en-US" altLang="zh-CN" sz="2400">
                <a:solidFill>
                  <a:srgbClr val="FF0000"/>
                </a:solidFill>
                <a:latin typeface="HuaweiSans"/>
              </a:rPr>
              <a:t>DELETE</a:t>
            </a:r>
            <a:br>
              <a:rPr lang="en-US" altLang="zh-CN" sz="2400">
                <a:solidFill>
                  <a:srgbClr val="FF0000"/>
                </a:solidFill>
                <a:latin typeface="HuaweiSans"/>
              </a:rPr>
            </a:br>
            <a:r>
              <a:rPr lang="en-US" altLang="zh-CN" sz="2400">
                <a:solidFill>
                  <a:srgbClr val="FF0000"/>
                </a:solidFill>
                <a:latin typeface="HuaweiSans"/>
              </a:rPr>
              <a:t>TRUNCATE</a:t>
            </a:r>
            <a:r>
              <a:rPr lang="en-US" altLang="zh-CN" sz="2400">
                <a:solidFill>
                  <a:srgbClr val="FF0000"/>
                </a:solidFill>
              </a:rPr>
              <a:t> </a:t>
            </a:r>
            <a:br>
              <a:rPr lang="en-US" altLang="zh-CN" sz="2400">
                <a:solidFill>
                  <a:srgbClr val="FF0000"/>
                </a:solidFill>
              </a:rPr>
            </a:br>
            <a:endParaRPr lang="zh-CN" altLang="en-US" sz="2400">
              <a:solidFill>
                <a:srgbClr val="FF000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46A3411-8940-48CD-8320-259B048F8CB6}"/>
              </a:ext>
            </a:extLst>
          </p:cNvPr>
          <p:cNvSpPr/>
          <p:nvPr/>
        </p:nvSpPr>
        <p:spPr>
          <a:xfrm>
            <a:off x="8939981" y="1965744"/>
            <a:ext cx="2915392" cy="19204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B5479A8F-30C1-49B9-86A4-A4A5AABE72C2}"/>
              </a:ext>
            </a:extLst>
          </p:cNvPr>
          <p:cNvSpPr/>
          <p:nvPr/>
        </p:nvSpPr>
        <p:spPr>
          <a:xfrm>
            <a:off x="3733800" y="2438400"/>
            <a:ext cx="10668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1A70510D-1E7E-424B-B82B-C77E6231B390}"/>
              </a:ext>
            </a:extLst>
          </p:cNvPr>
          <p:cNvCxnSpPr>
            <a:cxnSpLocks/>
          </p:cNvCxnSpPr>
          <p:nvPr/>
        </p:nvCxnSpPr>
        <p:spPr>
          <a:xfrm>
            <a:off x="4791075" y="2762250"/>
            <a:ext cx="4148906" cy="438150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865539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Oracle</a:t>
            </a:r>
            <a:r>
              <a:rPr lang="zh-CN" altLang="en-US" dirty="0"/>
              <a:t>触发器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CC"/>
                </a:solidFill>
              </a:rPr>
              <a:t>创建</a:t>
            </a:r>
            <a:r>
              <a:rPr lang="en-US" altLang="zh-CN" dirty="0">
                <a:solidFill>
                  <a:srgbClr val="0000CC"/>
                </a:solidFill>
              </a:rPr>
              <a:t>Oracle</a:t>
            </a:r>
            <a:r>
              <a:rPr lang="zh-CN" altLang="en-US" dirty="0">
                <a:solidFill>
                  <a:srgbClr val="0000CC"/>
                </a:solidFill>
              </a:rPr>
              <a:t>触发器语法</a:t>
            </a:r>
            <a:endParaRPr lang="en-US" altLang="zh-CN" dirty="0">
              <a:solidFill>
                <a:srgbClr val="0000CC"/>
              </a:solidFill>
            </a:endParaRP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47</a:t>
            </a:fld>
            <a:endParaRPr lang="en-US" dirty="0"/>
          </a:p>
        </p:txBody>
      </p:sp>
      <p:pic>
        <p:nvPicPr>
          <p:cNvPr id="2050" name="Picture 2" descr="Description of create_trigger.gif follow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778833"/>
            <a:ext cx="7803521" cy="4168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952500" y="6135273"/>
            <a:ext cx="10287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hlinkClick r:id="rId3"/>
              </a:rPr>
              <a:t>https://docs.oracle.com/cd/B19306_01/server.102/b14200/statements_7004.htm#</a:t>
            </a:r>
            <a:r>
              <a:rPr lang="zh-CN" altLang="en-US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hlinkClick r:id="rId3"/>
              </a:rPr>
              <a:t>i2153487</a:t>
            </a:r>
            <a:endParaRPr lang="zh-CN" altLang="en-US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998343" y="3064684"/>
            <a:ext cx="4434115" cy="27265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 OR REPLACE TRIGGER </a:t>
            </a:r>
            <a:r>
              <a:rPr lang="en-US" altLang="zh-CN" sz="16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dept_update</a:t>
            </a:r>
            <a:endParaRPr lang="en-US" altLang="zh-CN" sz="16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AFTER update on </a:t>
            </a:r>
            <a:r>
              <a:rPr lang="en-US" altLang="zh-CN" sz="16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dept</a:t>
            </a:r>
            <a:endParaRPr lang="en-US" altLang="zh-CN" sz="16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 EACH ROW</a:t>
            </a:r>
          </a:p>
          <a:p>
            <a:pPr>
              <a:lnSpc>
                <a:spcPct val="120000"/>
              </a:lnSpc>
            </a:pPr>
            <a:r>
              <a:rPr lang="en-US" altLang="zh-CN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BEGIN</a:t>
            </a:r>
          </a:p>
          <a:p>
            <a:pPr>
              <a:lnSpc>
                <a:spcPct val="120000"/>
              </a:lnSpc>
            </a:pPr>
            <a:r>
              <a:rPr lang="en-US" altLang="zh-CN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update </a:t>
            </a:r>
            <a:r>
              <a:rPr lang="en-US" altLang="zh-CN" sz="16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emp</a:t>
            </a:r>
            <a:r>
              <a:rPr lang="en-US" altLang="zh-CN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en-US" altLang="zh-CN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set </a:t>
            </a:r>
            <a:r>
              <a:rPr lang="en-US" altLang="zh-CN" sz="16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deptno</a:t>
            </a:r>
            <a:r>
              <a:rPr lang="en-US" altLang="zh-CN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=:</a:t>
            </a:r>
            <a:r>
              <a:rPr lang="en-US" altLang="zh-CN" sz="16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new.deptno</a:t>
            </a:r>
            <a:endParaRPr lang="en-US" altLang="zh-CN" sz="16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where </a:t>
            </a:r>
            <a:r>
              <a:rPr lang="en-US" altLang="zh-CN" sz="16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deptno</a:t>
            </a:r>
            <a:r>
              <a:rPr lang="en-US" altLang="zh-CN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=:</a:t>
            </a:r>
            <a:r>
              <a:rPr lang="en-US" altLang="zh-CN" sz="16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old.deptno</a:t>
            </a:r>
            <a:r>
              <a:rPr lang="en-US" altLang="zh-CN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altLang="zh-CN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END;</a:t>
            </a:r>
          </a:p>
          <a:p>
            <a:pPr>
              <a:lnSpc>
                <a:spcPct val="120000"/>
              </a:lnSpc>
            </a:pPr>
            <a:r>
              <a:rPr lang="en-US" altLang="zh-CN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endParaRPr lang="zh-CN" altLang="en-US" sz="16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79001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25D10C-A06D-4078-BF0E-4F646C16B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6A6835-9D58-4CBD-9736-C96FF7D993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olidFill>
                  <a:srgbClr val="0000CC"/>
                </a:solidFill>
              </a:rPr>
              <a:t>修改触发器语法</a:t>
            </a:r>
          </a:p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651ED69-9611-431A-8864-E90221DB9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48</a:t>
            </a:fld>
            <a:endParaRPr lang="en-US" dirty="0"/>
          </a:p>
        </p:txBody>
      </p:sp>
      <p:pic>
        <p:nvPicPr>
          <p:cNvPr id="5" name="Picture 4" descr="Description of alter_trigger.gif follows">
            <a:extLst>
              <a:ext uri="{FF2B5EF4-FFF2-40B4-BE49-F238E27FC236}">
                <a16:creationId xmlns:a16="http://schemas.microsoft.com/office/drawing/2014/main" id="{E786FE3A-DCBC-43D9-872A-B2662B041A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3152" y="1752600"/>
            <a:ext cx="9005695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45DF838-3C6F-4ECD-A36B-E7FD3B3EB294}"/>
              </a:ext>
            </a:extLst>
          </p:cNvPr>
          <p:cNvSpPr txBox="1"/>
          <p:nvPr/>
        </p:nvSpPr>
        <p:spPr>
          <a:xfrm>
            <a:off x="1563655" y="5021779"/>
            <a:ext cx="8839201" cy="977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rgbClr val="0000CC"/>
                </a:solidFill>
                <a:latin typeface="Courier New" panose="02070309020205020404" pitchFamily="49" charset="0"/>
                <a:ea typeface="等线 Light" panose="02010600030101010101" pitchFamily="2" charset="-122"/>
                <a:cs typeface="Courier New" panose="02070309020205020404" pitchFamily="49" charset="0"/>
              </a:rPr>
              <a:t>ALTER TRIGGER </a:t>
            </a:r>
            <a:r>
              <a:rPr lang="en-US" altLang="zh-CN" sz="2000" b="1" dirty="0" err="1">
                <a:solidFill>
                  <a:srgbClr val="0000CC"/>
                </a:solidFill>
                <a:latin typeface="Courier New" panose="02070309020205020404" pitchFamily="49" charset="0"/>
                <a:ea typeface="等线 Light" panose="02010600030101010101" pitchFamily="2" charset="-122"/>
                <a:cs typeface="Courier New" panose="02070309020205020404" pitchFamily="49" charset="0"/>
              </a:rPr>
              <a:t>dept_update</a:t>
            </a:r>
            <a:r>
              <a:rPr lang="en-US" altLang="zh-CN" sz="2000" b="1" dirty="0">
                <a:solidFill>
                  <a:srgbClr val="0000CC"/>
                </a:solidFill>
                <a:latin typeface="Courier New" panose="02070309020205020404" pitchFamily="49" charset="0"/>
                <a:ea typeface="等线 Light" panose="02010600030101010101" pitchFamily="2" charset="-122"/>
                <a:cs typeface="Courier New" panose="02070309020205020404" pitchFamily="49" charset="0"/>
              </a:rPr>
              <a:t> DISABLE; </a:t>
            </a:r>
            <a:r>
              <a:rPr lang="en-US" altLang="zh-CN" sz="2000" b="1" dirty="0">
                <a:solidFill>
                  <a:srgbClr val="C00000"/>
                </a:solidFill>
                <a:latin typeface="Courier New" panose="02070309020205020404" pitchFamily="49" charset="0"/>
                <a:ea typeface="等线 Light" panose="02010600030101010101" pitchFamily="2" charset="-122"/>
                <a:cs typeface="Courier New" panose="02070309020205020404" pitchFamily="49" charset="0"/>
              </a:rPr>
              <a:t>--DISABLE</a:t>
            </a:r>
            <a:r>
              <a:rPr lang="zh-CN" altLang="en-US" sz="2000" b="1" dirty="0">
                <a:solidFill>
                  <a:srgbClr val="C00000"/>
                </a:solidFill>
                <a:latin typeface="Courier New" panose="02070309020205020404" pitchFamily="49" charset="0"/>
                <a:ea typeface="等线 Light" panose="02010600030101010101" pitchFamily="2" charset="-122"/>
                <a:cs typeface="Courier New" panose="02070309020205020404" pitchFamily="49" charset="0"/>
              </a:rPr>
              <a:t>：禁用触发器</a:t>
            </a:r>
            <a:endParaRPr lang="en-US" altLang="zh-CN" sz="2000" b="1" dirty="0">
              <a:solidFill>
                <a:srgbClr val="C00000"/>
              </a:solidFill>
              <a:latin typeface="Courier New" panose="02070309020205020404" pitchFamily="49" charset="0"/>
              <a:ea typeface="等线 Light" panose="02010600030101010101" pitchFamily="2" charset="-122"/>
              <a:cs typeface="Courier New" panose="02070309020205020404" pitchFamily="49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rgbClr val="0000CC"/>
                </a:solidFill>
                <a:latin typeface="Courier New" panose="02070309020205020404" pitchFamily="49" charset="0"/>
                <a:ea typeface="等线 Light" panose="02010600030101010101" pitchFamily="2" charset="-122"/>
                <a:cs typeface="Courier New" panose="02070309020205020404" pitchFamily="49" charset="0"/>
              </a:rPr>
              <a:t>ALTER TRIGGER </a:t>
            </a:r>
            <a:r>
              <a:rPr lang="en-US" altLang="zh-CN" sz="2000" b="1" dirty="0" err="1">
                <a:solidFill>
                  <a:srgbClr val="0000CC"/>
                </a:solidFill>
                <a:latin typeface="Courier New" panose="02070309020205020404" pitchFamily="49" charset="0"/>
                <a:ea typeface="等线 Light" panose="02010600030101010101" pitchFamily="2" charset="-122"/>
                <a:cs typeface="Courier New" panose="02070309020205020404" pitchFamily="49" charset="0"/>
              </a:rPr>
              <a:t>dept_update</a:t>
            </a:r>
            <a:r>
              <a:rPr lang="en-US" altLang="zh-CN" sz="2000" b="1" dirty="0">
                <a:solidFill>
                  <a:srgbClr val="0000CC"/>
                </a:solidFill>
                <a:latin typeface="Courier New" panose="02070309020205020404" pitchFamily="49" charset="0"/>
                <a:ea typeface="等线 Light" panose="02010600030101010101" pitchFamily="2" charset="-122"/>
                <a:cs typeface="Courier New" panose="02070309020205020404" pitchFamily="49" charset="0"/>
              </a:rPr>
              <a:t> ENABLE;</a:t>
            </a:r>
            <a:r>
              <a:rPr lang="en-US" altLang="zh-CN" sz="2000" b="1" dirty="0">
                <a:solidFill>
                  <a:srgbClr val="C00000"/>
                </a:solidFill>
                <a:latin typeface="Courier New" panose="02070309020205020404" pitchFamily="49" charset="0"/>
                <a:ea typeface="等线 Light" panose="02010600030101010101" pitchFamily="2" charset="-122"/>
                <a:cs typeface="Courier New" panose="02070309020205020404" pitchFamily="49" charset="0"/>
              </a:rPr>
              <a:t> --ENABLE</a:t>
            </a:r>
            <a:r>
              <a:rPr lang="zh-CN" altLang="en-US" sz="2000" b="1" dirty="0">
                <a:solidFill>
                  <a:srgbClr val="C00000"/>
                </a:solidFill>
                <a:latin typeface="Courier New" panose="02070309020205020404" pitchFamily="49" charset="0"/>
                <a:ea typeface="等线 Light" panose="02010600030101010101" pitchFamily="2" charset="-122"/>
                <a:cs typeface="Courier New" panose="02070309020205020404" pitchFamily="49" charset="0"/>
              </a:rPr>
              <a:t>：启用触发器</a:t>
            </a:r>
            <a:endParaRPr lang="zh-CN" altLang="en-US" sz="2000" b="1" dirty="0">
              <a:solidFill>
                <a:srgbClr val="0000CC"/>
              </a:solidFill>
              <a:latin typeface="Courier New" panose="02070309020205020404" pitchFamily="49" charset="0"/>
              <a:ea typeface="等线 Light" panose="02010600030101010101" pitchFamily="2" charset="-122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4555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B44BAC-972C-40CD-BD69-ADA5411B9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EC490D-94C9-4A40-9F1A-B83BF2530E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数据库的</a:t>
            </a:r>
            <a:r>
              <a:rPr lang="zh-CN" altLang="en-US">
                <a:solidFill>
                  <a:srgbClr val="FF0000"/>
                </a:solidFill>
              </a:rPr>
              <a:t>完整性</a:t>
            </a:r>
            <a:r>
              <a:rPr lang="en-US" altLang="zh-CN">
                <a:solidFill>
                  <a:srgbClr val="FF0000"/>
                </a:solidFill>
              </a:rPr>
              <a:t>VS.</a:t>
            </a:r>
            <a:r>
              <a:rPr lang="zh-CN" altLang="en-US">
                <a:solidFill>
                  <a:srgbClr val="FF0000"/>
                </a:solidFill>
              </a:rPr>
              <a:t>安全性</a:t>
            </a:r>
            <a:endParaRPr lang="en-US" altLang="zh-CN">
              <a:solidFill>
                <a:srgbClr val="FF0000"/>
              </a:solidFill>
            </a:endParaRPr>
          </a:p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0C3BF0F-0EF5-48A5-BACD-DF20BC070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67661075-D4F4-4052-B8BA-96CD5F4757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0510459"/>
              </p:ext>
            </p:extLst>
          </p:nvPr>
        </p:nvGraphicFramePr>
        <p:xfrm>
          <a:off x="990600" y="1981200"/>
          <a:ext cx="10058400" cy="225863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6526">
                  <a:extLst>
                    <a:ext uri="{9D8B030D-6E8A-4147-A177-3AD203B41FA5}">
                      <a16:colId xmlns:a16="http://schemas.microsoft.com/office/drawing/2014/main" val="2720807374"/>
                    </a:ext>
                  </a:extLst>
                </a:gridCol>
                <a:gridCol w="4949116">
                  <a:extLst>
                    <a:ext uri="{9D8B030D-6E8A-4147-A177-3AD203B41FA5}">
                      <a16:colId xmlns:a16="http://schemas.microsoft.com/office/drawing/2014/main" val="3819723248"/>
                    </a:ext>
                  </a:extLst>
                </a:gridCol>
                <a:gridCol w="3302758">
                  <a:extLst>
                    <a:ext uri="{9D8B030D-6E8A-4147-A177-3AD203B41FA5}">
                      <a16:colId xmlns:a16="http://schemas.microsoft.com/office/drawing/2014/main" val="38727923"/>
                    </a:ext>
                  </a:extLst>
                </a:gridCol>
              </a:tblGrid>
              <a:tr h="62172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sz="20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区别</a:t>
                      </a:r>
                      <a:endParaRPr lang="en-US" altLang="zh-CN" sz="20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sz="20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特性</a:t>
                      </a:r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280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概念不同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280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防范对象不同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9743447"/>
                  </a:ext>
                </a:extLst>
              </a:tr>
              <a:tr h="896048">
                <a:tc>
                  <a:txBody>
                    <a:bodyPr/>
                    <a:lstStyle/>
                    <a:p>
                      <a:pPr marL="0" marR="0" lvl="0" indent="0" algn="ctr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>
                          <a:solidFill>
                            <a:srgbClr val="0000C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完整性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6213" indent="-176213">
                        <a:lnSpc>
                          <a:spcPct val="12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20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防止数据库中存在不符合语义的数据，也就是防止数据库中存在不正确的数据。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zh-CN" altLang="en-US" sz="200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不合语义的、不正确的数据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165413"/>
                  </a:ext>
                </a:extLst>
              </a:tr>
              <a:tr h="661543">
                <a:tc>
                  <a:txBody>
                    <a:bodyPr/>
                    <a:lstStyle/>
                    <a:p>
                      <a:pPr marL="0" marR="0" lvl="0" indent="0" algn="ctr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kern="1200">
                          <a:solidFill>
                            <a:srgbClr val="0000C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安全性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6213" indent="-176213">
                        <a:lnSpc>
                          <a:spcPct val="12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20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保护数据库防止恶意的破坏和非法的存取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514350" rtl="0" eaLnBrk="1" latinLnBrk="0" hangingPunct="1">
                        <a:lnSpc>
                          <a:spcPct val="120000"/>
                        </a:lnSpc>
                      </a:pPr>
                      <a:r>
                        <a:rPr lang="zh-CN" altLang="en-US" sz="2000" kern="120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非法用户和非法操作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05338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267717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C65172-C47C-414B-A237-4265E079B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F9F53A-DBC7-453E-A042-FEF40C282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olidFill>
                  <a:srgbClr val="0000CC"/>
                </a:solidFill>
              </a:rPr>
              <a:t>删除触发器语法</a:t>
            </a:r>
            <a:endParaRPr lang="en-US" altLang="zh-CN">
              <a:solidFill>
                <a:srgbClr val="0000CC"/>
              </a:solidFill>
            </a:endParaRPr>
          </a:p>
          <a:p>
            <a:endParaRPr lang="en-US" altLang="zh-CN"/>
          </a:p>
          <a:p>
            <a:endParaRPr lang="en-US" altLang="zh-CN" sz="4000"/>
          </a:p>
          <a:p>
            <a:r>
              <a:rPr lang="zh-CN" altLang="en-US">
                <a:solidFill>
                  <a:srgbClr val="C00000"/>
                </a:solidFill>
              </a:rPr>
              <a:t>示例：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E824B8A-BE46-4ABD-B5A4-439E42B82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49</a:t>
            </a:fld>
            <a:endParaRPr lang="en-US" dirty="0"/>
          </a:p>
        </p:txBody>
      </p:sp>
      <p:pic>
        <p:nvPicPr>
          <p:cNvPr id="5" name="Picture 4" descr="Description of drop_trigger.gif follows">
            <a:extLst>
              <a:ext uri="{FF2B5EF4-FFF2-40B4-BE49-F238E27FC236}">
                <a16:creationId xmlns:a16="http://schemas.microsoft.com/office/drawing/2014/main" id="{AB52230D-DBB5-4B24-91E0-924FFCB8FC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752600"/>
            <a:ext cx="6172200" cy="755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0C9246B-619A-4E31-AEA7-432A0A7B839A}"/>
              </a:ext>
            </a:extLst>
          </p:cNvPr>
          <p:cNvSpPr txBox="1"/>
          <p:nvPr/>
        </p:nvSpPr>
        <p:spPr>
          <a:xfrm>
            <a:off x="2431026" y="3606303"/>
            <a:ext cx="5943600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DROP TRIGGER </a:t>
            </a:r>
            <a:r>
              <a:rPr lang="en-US" altLang="zh-CN" sz="3200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dept_update</a:t>
            </a:r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71466997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本章小结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数据库的完整性是为了保证数据库中存储的数据是</a:t>
            </a:r>
            <a:r>
              <a:rPr lang="zh-CN" altLang="en-US" sz="2800"/>
              <a:t>正确的。</a:t>
            </a:r>
            <a:endParaRPr lang="en-US" altLang="zh-CN" sz="2800"/>
          </a:p>
          <a:p>
            <a:endParaRPr lang="zh-CN" altLang="en-US" sz="1600" dirty="0"/>
          </a:p>
          <a:p>
            <a:r>
              <a:rPr lang="en-US" altLang="zh-CN" sz="2800"/>
              <a:t>RDBMS</a:t>
            </a:r>
            <a:r>
              <a:rPr lang="zh-CN" altLang="en-US" sz="2800"/>
              <a:t>完整性</a:t>
            </a:r>
            <a:r>
              <a:rPr lang="zh-CN" altLang="en-US" sz="2800" dirty="0"/>
              <a:t>实现</a:t>
            </a:r>
            <a:r>
              <a:rPr lang="zh-CN" altLang="en-US" sz="2800"/>
              <a:t>的机制：</a:t>
            </a:r>
            <a:endParaRPr lang="zh-CN" altLang="en-US" sz="2800" dirty="0"/>
          </a:p>
          <a:p>
            <a:pPr lvl="1"/>
            <a:r>
              <a:rPr lang="zh-CN" altLang="en-US" dirty="0"/>
              <a:t>完整性约束</a:t>
            </a:r>
            <a:r>
              <a:rPr lang="zh-CN" altLang="en-US" dirty="0">
                <a:solidFill>
                  <a:srgbClr val="C00000"/>
                </a:solidFill>
              </a:rPr>
              <a:t>定义机制</a:t>
            </a:r>
            <a:endParaRPr lang="en-US" altLang="zh-CN" dirty="0">
              <a:solidFill>
                <a:srgbClr val="C00000"/>
              </a:solidFill>
            </a:endParaRPr>
          </a:p>
          <a:p>
            <a:pPr lvl="2"/>
            <a:r>
              <a:rPr lang="en-US" altLang="zh-CN" dirty="0">
                <a:solidFill>
                  <a:srgbClr val="C00000"/>
                </a:solidFill>
              </a:rPr>
              <a:t>Primary key</a:t>
            </a:r>
            <a:r>
              <a:rPr lang="zh-CN" altLang="en-US" dirty="0">
                <a:solidFill>
                  <a:srgbClr val="C00000"/>
                </a:solidFill>
              </a:rPr>
              <a:t>，</a:t>
            </a:r>
            <a:r>
              <a:rPr lang="en-US" altLang="zh-CN" dirty="0">
                <a:solidFill>
                  <a:srgbClr val="C00000"/>
                </a:solidFill>
              </a:rPr>
              <a:t>Foreign key</a:t>
            </a:r>
            <a:r>
              <a:rPr lang="zh-CN" altLang="en-US" dirty="0">
                <a:solidFill>
                  <a:srgbClr val="C00000"/>
                </a:solidFill>
              </a:rPr>
              <a:t>，</a:t>
            </a:r>
            <a:r>
              <a:rPr lang="en-US" altLang="zh-CN" dirty="0">
                <a:solidFill>
                  <a:srgbClr val="C00000"/>
                </a:solidFill>
              </a:rPr>
              <a:t>Check</a:t>
            </a:r>
            <a:r>
              <a:rPr lang="zh-CN" altLang="en-US" dirty="0">
                <a:solidFill>
                  <a:srgbClr val="C00000"/>
                </a:solidFill>
              </a:rPr>
              <a:t>，</a:t>
            </a:r>
            <a:r>
              <a:rPr lang="en-US" altLang="zh-CN" dirty="0">
                <a:solidFill>
                  <a:srgbClr val="C00000"/>
                </a:solidFill>
              </a:rPr>
              <a:t>Not null</a:t>
            </a:r>
            <a:r>
              <a:rPr lang="zh-CN" altLang="en-US" dirty="0">
                <a:solidFill>
                  <a:srgbClr val="C00000"/>
                </a:solidFill>
              </a:rPr>
              <a:t>，</a:t>
            </a:r>
            <a:r>
              <a:rPr lang="en-US" altLang="zh-CN" dirty="0">
                <a:solidFill>
                  <a:srgbClr val="C00000"/>
                </a:solidFill>
              </a:rPr>
              <a:t>Unique</a:t>
            </a:r>
            <a:endParaRPr lang="zh-CN" altLang="en-US" dirty="0">
              <a:solidFill>
                <a:srgbClr val="C00000"/>
              </a:solidFill>
            </a:endParaRPr>
          </a:p>
          <a:p>
            <a:pPr lvl="1"/>
            <a:r>
              <a:rPr lang="zh-CN" altLang="en-US" dirty="0"/>
              <a:t>完整性检查机制</a:t>
            </a:r>
          </a:p>
          <a:p>
            <a:pPr lvl="1"/>
            <a:r>
              <a:rPr lang="zh-CN" altLang="en-US" dirty="0"/>
              <a:t>违背完整性约束条件时关系数据库管理系统应采取</a:t>
            </a:r>
            <a:r>
              <a:rPr lang="zh-CN" altLang="en-US"/>
              <a:t>的动作</a:t>
            </a:r>
            <a:endParaRPr lang="en-US" altLang="zh-CN"/>
          </a:p>
          <a:p>
            <a:pPr marL="357188" lvl="1" indent="0">
              <a:buNone/>
            </a:pPr>
            <a:endParaRPr lang="en-US" altLang="zh-CN" sz="1600" dirty="0"/>
          </a:p>
          <a:p>
            <a:r>
              <a:rPr lang="zh-CN" altLang="en-US" sz="2800" dirty="0"/>
              <a:t>触发器用于实现未被</a:t>
            </a:r>
            <a:r>
              <a:rPr lang="en-US" altLang="zh-CN" sz="2800" dirty="0"/>
              <a:t>SQL</a:t>
            </a:r>
            <a:r>
              <a:rPr lang="zh-CN" altLang="en-US" sz="2800" dirty="0"/>
              <a:t>约束机制指定的某些更</a:t>
            </a:r>
            <a:r>
              <a:rPr lang="zh-CN" altLang="en-US" sz="2800"/>
              <a:t>复杂完整性约束。</a:t>
            </a:r>
            <a:endParaRPr lang="en-US" altLang="zh-CN" sz="2800" dirty="0"/>
          </a:p>
          <a:p>
            <a:pPr lvl="1"/>
            <a:r>
              <a:rPr lang="zh-CN" altLang="en-US" dirty="0"/>
              <a:t>定义、激活和删除触发器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26643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solidFill>
            <a:srgbClr val="000099">
              <a:alpha val="68000"/>
            </a:srgbClr>
          </a:solidFill>
        </p:spPr>
        <p:txBody>
          <a:bodyPr/>
          <a:lstStyle/>
          <a:p>
            <a:r>
              <a:rPr lang="zh-CN" altLang="en-US" dirty="0"/>
              <a:t>课堂练习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5085" y="1066800"/>
            <a:ext cx="11292115" cy="5469226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定义关系的主码意味着主码属性（ ）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/>
              <a:t>    A.</a:t>
            </a:r>
            <a:r>
              <a:rPr lang="zh-CN" altLang="en-US" sz="2400" dirty="0"/>
              <a:t>必须唯一                                          </a:t>
            </a:r>
            <a:r>
              <a:rPr lang="en-US" altLang="zh-CN" sz="2400" dirty="0"/>
              <a:t>B.</a:t>
            </a:r>
            <a:r>
              <a:rPr lang="zh-CN" altLang="en-US" sz="2400" dirty="0"/>
              <a:t>不能为空 </a:t>
            </a:r>
            <a:r>
              <a:rPr lang="en-US" altLang="zh-CN" sz="2400" dirty="0"/>
              <a:t> 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/>
              <a:t>    C.</a:t>
            </a:r>
            <a:r>
              <a:rPr lang="zh-CN" altLang="en-US" sz="2400" dirty="0"/>
              <a:t>唯一且部分主码属性不能为空          </a:t>
            </a:r>
            <a:r>
              <a:rPr lang="en-US" altLang="zh-CN" sz="2400" dirty="0"/>
              <a:t>D.</a:t>
            </a:r>
            <a:r>
              <a:rPr lang="zh-CN" altLang="en-US" sz="2400" dirty="0"/>
              <a:t>唯一且所有主码属性不能为空 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endParaRPr lang="en-US" altLang="zh-CN" sz="1200"/>
          </a:p>
          <a:p>
            <a:pPr>
              <a:lnSpc>
                <a:spcPct val="150000"/>
              </a:lnSpc>
            </a:pPr>
            <a:r>
              <a:rPr lang="zh-CN" altLang="en-US"/>
              <a:t>关于</a:t>
            </a:r>
            <a:r>
              <a:rPr lang="zh-CN" altLang="en-US" dirty="0"/>
              <a:t>语句</a:t>
            </a:r>
            <a:r>
              <a:rPr lang="en-US" altLang="zh-CN" dirty="0"/>
              <a:t>create table R(no </a:t>
            </a:r>
            <a:r>
              <a:rPr lang="en-US" altLang="zh-CN" dirty="0" err="1"/>
              <a:t>int</a:t>
            </a:r>
            <a:r>
              <a:rPr lang="en-US" altLang="zh-CN" dirty="0"/>
              <a:t>, sum </a:t>
            </a:r>
            <a:r>
              <a:rPr lang="en-US" altLang="zh-CN" dirty="0" err="1"/>
              <a:t>int</a:t>
            </a:r>
            <a:r>
              <a:rPr lang="en-US" altLang="zh-CN" dirty="0"/>
              <a:t> CHECK(sum &gt; 0))</a:t>
            </a:r>
            <a:r>
              <a:rPr lang="zh-CN" altLang="en-US" dirty="0"/>
              <a:t>和</a:t>
            </a:r>
            <a:r>
              <a:rPr lang="en-US" altLang="zh-CN" dirty="0"/>
              <a:t>CREATE TABLE R(no int, sum int </a:t>
            </a:r>
            <a:r>
              <a:rPr lang="en-US" altLang="zh-CN" dirty="0">
                <a:solidFill>
                  <a:srgbClr val="FF0000"/>
                </a:solidFill>
              </a:rPr>
              <a:t>, </a:t>
            </a:r>
            <a:r>
              <a:rPr lang="en-US" altLang="zh-CN" dirty="0"/>
              <a:t>CHECK(sum &gt;0))</a:t>
            </a:r>
            <a:r>
              <a:rPr lang="zh-CN" altLang="en-US" dirty="0"/>
              <a:t>，以下说法不正确</a:t>
            </a:r>
            <a:r>
              <a:rPr lang="zh-CN" altLang="en-US"/>
              <a:t>的是</a:t>
            </a:r>
            <a:r>
              <a:rPr lang="en-US" altLang="zh-CN"/>
              <a:t>( )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/>
              <a:t>    A.</a:t>
            </a:r>
            <a:r>
              <a:rPr lang="zh-CN" altLang="en-US" sz="2400" dirty="0"/>
              <a:t>两条语句都是合法的 </a:t>
            </a:r>
            <a:endParaRPr lang="en-US" altLang="zh-CN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/>
              <a:t>    B.</a:t>
            </a:r>
            <a:r>
              <a:rPr lang="zh-CN" altLang="en-US" sz="2400" dirty="0"/>
              <a:t>前者定义了属性上的约束条件，后者定义了元组上的约束条件 </a:t>
            </a:r>
            <a:endParaRPr lang="en-US" altLang="zh-CN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/>
              <a:t>    C.</a:t>
            </a:r>
            <a:r>
              <a:rPr lang="zh-CN" altLang="en-US" sz="2400" dirty="0"/>
              <a:t>两条语句的约束效果不一样  </a:t>
            </a:r>
            <a:endParaRPr lang="en-US" altLang="zh-CN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/>
              <a:t>    D.</a:t>
            </a:r>
            <a:r>
              <a:rPr lang="zh-CN" altLang="en-US" sz="2400" dirty="0"/>
              <a:t>当</a:t>
            </a:r>
            <a:r>
              <a:rPr lang="en-US" altLang="zh-CN" sz="2400" dirty="0"/>
              <a:t>sum</a:t>
            </a:r>
            <a:r>
              <a:rPr lang="zh-CN" altLang="en-US" sz="2400" dirty="0"/>
              <a:t>属性改变时检查，上述两种</a:t>
            </a:r>
            <a:r>
              <a:rPr lang="en-US" altLang="zh-CN" sz="2400" dirty="0"/>
              <a:t>CHECK</a:t>
            </a:r>
            <a:r>
              <a:rPr lang="zh-CN" altLang="en-US" sz="2400" dirty="0"/>
              <a:t>约束都要被检查</a:t>
            </a:r>
            <a:endParaRPr lang="en-US" altLang="zh-CN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99394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5085" y="381000"/>
            <a:ext cx="11215915" cy="6155026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/>
              <a:t>下列说法正确的是（ ）</a:t>
            </a:r>
            <a:endParaRPr lang="en-US" altLang="zh-CN" sz="28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/>
              <a:t>    A.</a:t>
            </a:r>
            <a:r>
              <a:rPr lang="zh-CN" altLang="en-US" sz="2400" dirty="0"/>
              <a:t>使用</a:t>
            </a:r>
            <a:r>
              <a:rPr lang="en-US" altLang="zh-CN" sz="2400" dirty="0"/>
              <a:t>ALTER TABLE ADD CONSTRAINT </a:t>
            </a:r>
            <a:r>
              <a:rPr lang="zh-CN" altLang="en-US" sz="2400" dirty="0"/>
              <a:t>可以增加基于元组的约束</a:t>
            </a:r>
            <a:endParaRPr lang="en-US" altLang="zh-CN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/>
              <a:t>    B.</a:t>
            </a:r>
            <a:r>
              <a:rPr lang="zh-CN" altLang="en-US" sz="2400" dirty="0"/>
              <a:t>如果属性</a:t>
            </a:r>
            <a:r>
              <a:rPr lang="en-US" altLang="zh-CN" sz="2400" dirty="0"/>
              <a:t>A</a:t>
            </a:r>
            <a:r>
              <a:rPr lang="zh-CN" altLang="en-US" sz="2400" dirty="0"/>
              <a:t>上定义了</a:t>
            </a:r>
            <a:r>
              <a:rPr lang="en-US" altLang="zh-CN" sz="2400" dirty="0"/>
              <a:t>UNIQUE</a:t>
            </a:r>
            <a:r>
              <a:rPr lang="zh-CN" altLang="en-US" sz="2400" dirty="0"/>
              <a:t>约束，则</a:t>
            </a:r>
            <a:r>
              <a:rPr lang="en-US" altLang="zh-CN" sz="2400" dirty="0"/>
              <a:t>A</a:t>
            </a:r>
            <a:r>
              <a:rPr lang="zh-CN" altLang="en-US" sz="2400" dirty="0"/>
              <a:t>不可以为空</a:t>
            </a:r>
            <a:endParaRPr lang="en-US" altLang="zh-CN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/>
              <a:t>    C.</a:t>
            </a:r>
            <a:r>
              <a:rPr lang="zh-CN" altLang="en-US" sz="2400" dirty="0"/>
              <a:t>如果属性</a:t>
            </a:r>
            <a:r>
              <a:rPr lang="en-US" altLang="zh-CN" sz="2400" dirty="0"/>
              <a:t>A</a:t>
            </a:r>
            <a:r>
              <a:rPr lang="zh-CN" altLang="en-US" sz="2400" dirty="0"/>
              <a:t>上定义了外码约束，则</a:t>
            </a:r>
            <a:r>
              <a:rPr lang="en-US" altLang="zh-CN" sz="2400" dirty="0"/>
              <a:t>A</a:t>
            </a:r>
            <a:r>
              <a:rPr lang="zh-CN" altLang="en-US" sz="2400" dirty="0"/>
              <a:t>不可以为空</a:t>
            </a:r>
            <a:endParaRPr lang="en-US" altLang="zh-CN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/>
              <a:t>    D.</a:t>
            </a:r>
            <a:r>
              <a:rPr lang="zh-CN" altLang="en-US" sz="2400" dirty="0"/>
              <a:t>不能使用</a:t>
            </a:r>
            <a:r>
              <a:rPr lang="en-US" altLang="zh-CN" sz="2400" dirty="0"/>
              <a:t>ALTER TABLE ADD CONSTRAINT</a:t>
            </a:r>
            <a:r>
              <a:rPr lang="zh-CN" altLang="en-US" sz="2400" dirty="0"/>
              <a:t>增加主码约束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endParaRPr lang="en-US" altLang="zh-CN" sz="1200"/>
          </a:p>
          <a:p>
            <a:pPr>
              <a:lnSpc>
                <a:spcPct val="150000"/>
              </a:lnSpc>
            </a:pPr>
            <a:r>
              <a:rPr lang="zh-CN" altLang="en-US" sz="2800"/>
              <a:t>在</a:t>
            </a:r>
            <a:r>
              <a:rPr lang="en-US" altLang="zh-CN" sz="2800" dirty="0"/>
              <a:t>CREATE TABLE</a:t>
            </a:r>
            <a:r>
              <a:rPr lang="zh-CN" altLang="en-US" sz="2800" dirty="0"/>
              <a:t>时，用户定义的完整性</a:t>
            </a:r>
            <a:r>
              <a:rPr lang="zh-CN" altLang="en-US" sz="2800"/>
              <a:t>可以通过</a:t>
            </a:r>
            <a:r>
              <a:rPr lang="zh-CN" altLang="en-US" sz="2800" u="sng"/>
              <a:t>     </a:t>
            </a:r>
            <a:r>
              <a:rPr lang="zh-CN" altLang="en-US" sz="2800"/>
              <a:t>、</a:t>
            </a:r>
            <a:r>
              <a:rPr lang="zh-CN" altLang="en-US" sz="2800" u="sng"/>
              <a:t>      </a:t>
            </a:r>
            <a:r>
              <a:rPr lang="zh-CN" altLang="en-US" sz="2800"/>
              <a:t>、</a:t>
            </a:r>
            <a:r>
              <a:rPr lang="zh-CN" altLang="en-US" sz="2800" u="sng"/>
              <a:t>       </a:t>
            </a:r>
            <a:r>
              <a:rPr lang="zh-CN" altLang="en-US" sz="2800"/>
              <a:t>等子句</a:t>
            </a:r>
            <a:r>
              <a:rPr lang="zh-CN" altLang="en-US" sz="2800" dirty="0"/>
              <a:t>实现。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endParaRPr lang="en-US" altLang="zh-CN" sz="1200"/>
          </a:p>
          <a:p>
            <a:pPr>
              <a:lnSpc>
                <a:spcPct val="150000"/>
              </a:lnSpc>
            </a:pPr>
            <a:r>
              <a:rPr lang="zh-CN" altLang="en-US" sz="2800"/>
              <a:t>关系</a:t>
            </a:r>
            <a:r>
              <a:rPr lang="en-US" altLang="zh-CN" sz="2800" dirty="0"/>
              <a:t>R</a:t>
            </a:r>
            <a:r>
              <a:rPr lang="zh-CN" altLang="en-US" sz="2800" dirty="0"/>
              <a:t>的属性</a:t>
            </a:r>
            <a:r>
              <a:rPr lang="en-US" altLang="zh-CN" sz="2800" dirty="0"/>
              <a:t>A</a:t>
            </a:r>
            <a:r>
              <a:rPr lang="zh-CN" altLang="en-US" sz="2800" dirty="0"/>
              <a:t>参照引用关系</a:t>
            </a:r>
            <a:r>
              <a:rPr lang="en-US" altLang="zh-CN" sz="2800" dirty="0"/>
              <a:t>T</a:t>
            </a:r>
            <a:r>
              <a:rPr lang="zh-CN" altLang="en-US" sz="2800" dirty="0"/>
              <a:t>的属性</a:t>
            </a:r>
            <a:r>
              <a:rPr lang="en-US" altLang="zh-CN" sz="2800" dirty="0"/>
              <a:t>A</a:t>
            </a:r>
            <a:r>
              <a:rPr lang="zh-CN" altLang="en-US" sz="2800" dirty="0"/>
              <a:t>，</a:t>
            </a:r>
            <a:r>
              <a:rPr lang="en-US" altLang="zh-CN" sz="2800" dirty="0"/>
              <a:t>T</a:t>
            </a:r>
            <a:r>
              <a:rPr lang="zh-CN" altLang="en-US" sz="2800" dirty="0"/>
              <a:t>的某条元组对应的</a:t>
            </a:r>
            <a:r>
              <a:rPr lang="en-US" altLang="zh-CN" sz="2800" dirty="0"/>
              <a:t>A</a:t>
            </a:r>
            <a:r>
              <a:rPr lang="zh-CN" altLang="en-US" sz="2800" dirty="0"/>
              <a:t>属性值在</a:t>
            </a:r>
            <a:r>
              <a:rPr lang="en-US" altLang="zh-CN" sz="2800" dirty="0"/>
              <a:t>R</a:t>
            </a:r>
            <a:r>
              <a:rPr lang="zh-CN" altLang="en-US" sz="2800" dirty="0"/>
              <a:t>中出现，当要删除</a:t>
            </a:r>
            <a:r>
              <a:rPr lang="en-US" altLang="zh-CN" sz="2800" dirty="0"/>
              <a:t>T</a:t>
            </a:r>
            <a:r>
              <a:rPr lang="zh-CN" altLang="en-US" sz="2800" dirty="0"/>
              <a:t>的这条元组时，系统可以采用的</a:t>
            </a:r>
            <a:r>
              <a:rPr lang="zh-CN" altLang="en-US" sz="2800"/>
              <a:t>策略包括  </a:t>
            </a:r>
            <a:r>
              <a:rPr lang="zh-CN" altLang="en-US" sz="2800" u="sng"/>
              <a:t>         </a:t>
            </a:r>
            <a:r>
              <a:rPr lang="zh-CN" altLang="en-US" sz="2800" dirty="0"/>
              <a:t>、</a:t>
            </a:r>
            <a:r>
              <a:rPr lang="zh-CN" altLang="en-US" sz="2800" u="sng" dirty="0"/>
              <a:t>        </a:t>
            </a:r>
            <a:r>
              <a:rPr lang="zh-CN" altLang="en-US" sz="2800" dirty="0"/>
              <a:t>、</a:t>
            </a:r>
            <a:r>
              <a:rPr lang="zh-CN" altLang="en-US" sz="2800" u="sng" dirty="0"/>
              <a:t>        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endParaRPr lang="en-US" altLang="zh-CN" sz="1200"/>
          </a:p>
          <a:p>
            <a:pPr>
              <a:lnSpc>
                <a:spcPct val="150000"/>
              </a:lnSpc>
            </a:pPr>
            <a:r>
              <a:rPr lang="zh-CN" altLang="en-US" sz="2800"/>
              <a:t>定义</a:t>
            </a:r>
            <a:r>
              <a:rPr lang="zh-CN" altLang="en-US" sz="2800" dirty="0"/>
              <a:t>数据库完整性一般是由</a:t>
            </a:r>
            <a:r>
              <a:rPr lang="en-US" altLang="zh-CN" sz="2800" dirty="0"/>
              <a:t>SQL</a:t>
            </a:r>
            <a:r>
              <a:rPr lang="zh-CN" altLang="en-US" sz="2800" dirty="0"/>
              <a:t>的</a:t>
            </a:r>
            <a:r>
              <a:rPr lang="zh-CN" altLang="en-US" sz="2800" u="sng" dirty="0"/>
              <a:t>             </a:t>
            </a:r>
            <a:r>
              <a:rPr lang="zh-CN" altLang="en-US" sz="2800" dirty="0"/>
              <a:t>语句实现的。</a:t>
            </a:r>
            <a:r>
              <a:rPr lang="zh-CN" altLang="en-US" sz="2800" u="sng" dirty="0"/>
              <a:t>    </a:t>
            </a:r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87233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本章作业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教材第</a:t>
            </a:r>
            <a:r>
              <a:rPr lang="zh-CN" altLang="en-US" dirty="0"/>
              <a:t>五</a:t>
            </a:r>
            <a:r>
              <a:rPr lang="zh-CN" altLang="en-US"/>
              <a:t>章</a:t>
            </a:r>
            <a:r>
              <a:rPr lang="zh-CN" altLang="en-US" dirty="0"/>
              <a:t>之</a:t>
            </a:r>
            <a:r>
              <a:rPr lang="zh-CN" altLang="en-US"/>
              <a:t>习题</a:t>
            </a:r>
            <a:r>
              <a:rPr lang="en-US" altLang="zh-CN"/>
              <a:t>1-7.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603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4170BA-26D3-45BA-94E0-E78E41AFC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A36A26-9CED-4DEB-8DEC-558BD15E6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olidFill>
                  <a:srgbClr val="FF0000"/>
                </a:solidFill>
              </a:rPr>
              <a:t>为维护数据库的完整性，数据库管理系统必须：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CE9728B-0349-435D-913C-3A552251C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76FF05B-21F6-404C-97F9-EE37B97CF1EF}"/>
              </a:ext>
            </a:extLst>
          </p:cNvPr>
          <p:cNvSpPr/>
          <p:nvPr/>
        </p:nvSpPr>
        <p:spPr>
          <a:xfrm>
            <a:off x="762000" y="1849212"/>
            <a:ext cx="9727343" cy="4616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>
            <a:spAutoFit/>
          </a:bodyPr>
          <a:lstStyle/>
          <a:p>
            <a:pPr marL="0" lvl="1"/>
            <a:r>
              <a:rPr lang="zh-CN" altLang="en-US" sz="2400" u="sng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提供定义完整性约束条件的机制 </a:t>
            </a:r>
            <a:r>
              <a:rPr lang="en-US" altLang="zh-CN" sz="2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en-US" altLang="zh-CN" sz="24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u="sng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提供完整性检查的方法 </a:t>
            </a:r>
            <a:r>
              <a:rPr lang="en-US" altLang="zh-CN" sz="2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en-US" altLang="zh-CN" sz="24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400" u="sng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违约处理</a:t>
            </a:r>
            <a:endParaRPr lang="en-US" altLang="zh-CN" sz="2400" u="sng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F49E069-5080-42C3-9E6A-20785564CB73}"/>
              </a:ext>
            </a:extLst>
          </p:cNvPr>
          <p:cNvSpPr/>
          <p:nvPr/>
        </p:nvSpPr>
        <p:spPr>
          <a:xfrm>
            <a:off x="762000" y="2290731"/>
            <a:ext cx="4419600" cy="29238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285750" lvl="1" indent="-285750">
              <a:buFont typeface="Arial" panose="020B0604020202020204" pitchFamily="34" charset="0"/>
              <a:buChar char="•"/>
            </a:pPr>
            <a:endParaRPr lang="en-US" altLang="zh-CN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完整性约束条件也称为</a:t>
            </a:r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完整性规则</a:t>
            </a:r>
            <a:r>
              <a:rPr lang="zh-CN" altLang="en-US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，是数据库中的数据必须满足的语义约束条件</a:t>
            </a:r>
            <a:endParaRPr lang="en-US" altLang="zh-CN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zh-CN" altLang="en-US" sz="110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标准使用了一系列概念来描述完整性，包括关系模型的实体完整性、参照完整性和用户定义完整性</a:t>
            </a:r>
            <a:endParaRPr lang="en-US" altLang="zh-CN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zh-CN" altLang="en-US" sz="110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这些完整性</a:t>
            </a:r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一般由</a:t>
            </a:r>
            <a:r>
              <a:rPr lang="en-US" altLang="zh-CN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的数据定义语言语句</a:t>
            </a:r>
            <a:r>
              <a:rPr lang="zh-CN" altLang="en-US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来实现</a:t>
            </a:r>
            <a:endParaRPr lang="en-US" altLang="zh-CN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7728F00-1F20-422B-B432-140ED9219CC3}"/>
              </a:ext>
            </a:extLst>
          </p:cNvPr>
          <p:cNvSpPr/>
          <p:nvPr/>
        </p:nvSpPr>
        <p:spPr>
          <a:xfrm>
            <a:off x="5561038" y="2285815"/>
            <a:ext cx="3125762" cy="24776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285750" lvl="1" indent="-285750">
              <a:buFont typeface="Arial" panose="020B0604020202020204" pitchFamily="34" charset="0"/>
              <a:buChar char="•"/>
            </a:pPr>
            <a:endParaRPr lang="en-US" altLang="zh-CN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DBMS</a:t>
            </a:r>
            <a:r>
              <a:rPr lang="zh-CN" altLang="en-US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中检查数据是否满足完整性约束条件的机制称为</a:t>
            </a:r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完整性检查</a:t>
            </a:r>
            <a:endParaRPr lang="en-US" altLang="zh-CN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zh-CN" altLang="en-US" sz="110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一般在</a:t>
            </a:r>
            <a:r>
              <a:rPr lang="en-US" altLang="zh-CN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INSERT</a:t>
            </a:r>
            <a:r>
              <a:rPr lang="zh-CN" altLang="en-US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UPDATE</a:t>
            </a:r>
            <a:r>
              <a:rPr lang="zh-CN" altLang="en-US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DELETE</a:t>
            </a:r>
            <a:r>
              <a:rPr lang="zh-CN" altLang="en-US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语句执行后开始检查，也可以在事务提交时检查</a:t>
            </a:r>
            <a:endParaRPr lang="en-US" altLang="zh-CN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A5DA5CB-2B2E-422B-841F-DC657359CEB1}"/>
              </a:ext>
            </a:extLst>
          </p:cNvPr>
          <p:cNvSpPr/>
          <p:nvPr/>
        </p:nvSpPr>
        <p:spPr>
          <a:xfrm>
            <a:off x="8952470" y="2285815"/>
            <a:ext cx="1536873" cy="33239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285750" lvl="1" indent="-285750">
              <a:buFont typeface="Arial" panose="020B0604020202020204" pitchFamily="34" charset="0"/>
              <a:buChar char="•"/>
            </a:pPr>
            <a:endParaRPr lang="en-US" altLang="zh-CN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6213" lvl="1" indent="-176213">
              <a:buFont typeface="Arial" panose="020B0604020202020204" pitchFamily="34" charset="0"/>
              <a:buChar char="•"/>
            </a:pPr>
            <a:r>
              <a:rPr lang="en-US" altLang="zh-CN" sz="16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DBMS</a:t>
            </a:r>
            <a:r>
              <a:rPr lang="zh-CN" altLang="en-US" sz="16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若发现用户的操作违背了完整性约束条件，就采取一定的动作保证数据库的完整性。</a:t>
            </a:r>
          </a:p>
          <a:p>
            <a:pPr marL="176213" lvl="1" indent="-176213"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拒绝执行该操作</a:t>
            </a:r>
          </a:p>
          <a:p>
            <a:pPr marL="176213" lvl="1" indent="-176213"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级联执行其他操作</a:t>
            </a:r>
            <a:endParaRPr lang="en-US" altLang="zh-CN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3082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5B9FEB-6CE3-4691-87FB-47C82E2D4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70DA91-C5A3-4F29-AB3E-7C18602DD2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/>
              <a:t>早期的数据库管理系统不支持完整性检查，因为完整性检查费时费资源</a:t>
            </a:r>
            <a:endParaRPr lang="en-US" altLang="zh-CN" sz="2400"/>
          </a:p>
          <a:p>
            <a:endParaRPr lang="zh-CN" altLang="en-US" sz="1100"/>
          </a:p>
          <a:p>
            <a:r>
              <a:rPr lang="zh-CN" altLang="en-US" sz="2400"/>
              <a:t>现在商用的关系数据库管理系统都支持完整性控制</a:t>
            </a:r>
          </a:p>
          <a:p>
            <a:pPr lvl="1"/>
            <a:r>
              <a:rPr lang="zh-CN" altLang="en-US" sz="2000"/>
              <a:t>即完整性定义和检查控制由关系数据库管理系统实现，不必由应用程序程序来完成，减轻了应用程序员的负担</a:t>
            </a:r>
            <a:endParaRPr lang="en-US" altLang="zh-CN" sz="2000"/>
          </a:p>
          <a:p>
            <a:pPr lvl="1"/>
            <a:endParaRPr lang="zh-CN" altLang="en-US" sz="1100"/>
          </a:p>
          <a:p>
            <a:r>
              <a:rPr lang="zh-CN" altLang="en-US" sz="2400"/>
              <a:t>关系数据库管理系统使得完整性控制成为其核心支持的功能，从而能够为所有用户和应用提供一致的数据库完整性</a:t>
            </a:r>
            <a:endParaRPr lang="en-US" altLang="zh-CN" sz="2400"/>
          </a:p>
          <a:p>
            <a:endParaRPr lang="zh-CN" altLang="en-US" sz="1100"/>
          </a:p>
          <a:p>
            <a:r>
              <a:rPr lang="zh-CN" altLang="en-US" sz="2400">
                <a:solidFill>
                  <a:srgbClr val="FF0000"/>
                </a:solidFill>
              </a:rPr>
              <a:t>在</a:t>
            </a:r>
            <a:r>
              <a:rPr lang="en-US" altLang="zh-CN" sz="2400">
                <a:solidFill>
                  <a:srgbClr val="FF0000"/>
                </a:solidFill>
              </a:rPr>
              <a:t>openGauss</a:t>
            </a:r>
            <a:r>
              <a:rPr lang="zh-CN" altLang="en-US" sz="2400">
                <a:solidFill>
                  <a:srgbClr val="FF0000"/>
                </a:solidFill>
              </a:rPr>
              <a:t>中，表上定义的约束越多，通过应用程序维护数据的工作就越少，但更新数据所需要的时间就越多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18007E1-AF30-40F6-BF54-130A87B31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870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大纲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b="1" dirty="0">
                <a:solidFill>
                  <a:schemeClr val="bg2">
                    <a:lumMod val="90000"/>
                  </a:schemeClr>
                </a:solidFill>
              </a:rPr>
              <a:t>数据库完整性概述</a:t>
            </a:r>
          </a:p>
          <a:p>
            <a:pPr>
              <a:lnSpc>
                <a:spcPct val="100000"/>
              </a:lnSpc>
            </a:pPr>
            <a:r>
              <a:rPr lang="zh-CN" altLang="en-US" b="1" dirty="0">
                <a:solidFill>
                  <a:srgbClr val="FF0000"/>
                </a:solidFill>
              </a:rPr>
              <a:t>实体完整性</a:t>
            </a:r>
          </a:p>
          <a:p>
            <a:pPr>
              <a:lnSpc>
                <a:spcPct val="100000"/>
              </a:lnSpc>
            </a:pPr>
            <a:r>
              <a:rPr lang="zh-CN" altLang="en-US" b="1" dirty="0">
                <a:solidFill>
                  <a:schemeClr val="bg2">
                    <a:lumMod val="90000"/>
                  </a:schemeClr>
                </a:solidFill>
              </a:rPr>
              <a:t>参照完整性</a:t>
            </a:r>
            <a:endParaRPr lang="en-US" altLang="zh-CN" b="1" dirty="0">
              <a:solidFill>
                <a:schemeClr val="bg2">
                  <a:lumMod val="9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 b="1" dirty="0">
                <a:solidFill>
                  <a:schemeClr val="bg2">
                    <a:lumMod val="90000"/>
                  </a:schemeClr>
                </a:solidFill>
              </a:rPr>
              <a:t>用户定义的完整性</a:t>
            </a:r>
            <a:endParaRPr lang="en-US" altLang="zh-CN" b="1" dirty="0">
              <a:solidFill>
                <a:schemeClr val="bg2">
                  <a:lumMod val="9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 b="1" dirty="0">
                <a:solidFill>
                  <a:schemeClr val="bg2">
                    <a:lumMod val="90000"/>
                  </a:schemeClr>
                </a:solidFill>
              </a:rPr>
              <a:t>完整性约束命名子句</a:t>
            </a:r>
          </a:p>
          <a:p>
            <a:pPr>
              <a:lnSpc>
                <a:spcPct val="100000"/>
              </a:lnSpc>
            </a:pPr>
            <a:r>
              <a:rPr lang="zh-CN" altLang="en-US" b="1" dirty="0">
                <a:solidFill>
                  <a:schemeClr val="bg2">
                    <a:lumMod val="90000"/>
                  </a:schemeClr>
                </a:solidFill>
              </a:rPr>
              <a:t>断言</a:t>
            </a:r>
            <a:endParaRPr lang="en-US" altLang="zh-CN" b="1" dirty="0">
              <a:solidFill>
                <a:schemeClr val="bg2">
                  <a:lumMod val="9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 b="1" dirty="0">
                <a:solidFill>
                  <a:schemeClr val="bg2">
                    <a:lumMod val="90000"/>
                  </a:schemeClr>
                </a:solidFill>
              </a:rPr>
              <a:t>触发器</a:t>
            </a:r>
          </a:p>
          <a:p>
            <a:pPr>
              <a:lnSpc>
                <a:spcPct val="100000"/>
              </a:lnSpc>
            </a:pPr>
            <a:r>
              <a:rPr lang="zh-CN" altLang="en-US" b="1" dirty="0">
                <a:solidFill>
                  <a:schemeClr val="bg2">
                    <a:lumMod val="90000"/>
                  </a:schemeClr>
                </a:solidFill>
              </a:rPr>
              <a:t>本章小结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086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实体完整性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实体完整性定义</a:t>
            </a:r>
            <a:endParaRPr lang="en-US" altLang="zh-CN" dirty="0"/>
          </a:p>
          <a:p>
            <a:pPr lvl="1"/>
            <a:r>
              <a:rPr lang="zh-CN" altLang="en-US" dirty="0"/>
              <a:t>关系模型：</a:t>
            </a:r>
            <a:r>
              <a:rPr lang="en-US" altLang="zh-CN" dirty="0">
                <a:solidFill>
                  <a:srgbClr val="0000CC"/>
                </a:solidFill>
              </a:rPr>
              <a:t>CREATE  TABLE</a:t>
            </a:r>
            <a:r>
              <a:rPr lang="zh-CN" altLang="en-US" dirty="0">
                <a:solidFill>
                  <a:srgbClr val="0000CC"/>
                </a:solidFill>
              </a:rPr>
              <a:t>中用</a:t>
            </a:r>
            <a:r>
              <a:rPr lang="en-US" altLang="zh-CN" dirty="0">
                <a:solidFill>
                  <a:srgbClr val="FF0000"/>
                </a:solidFill>
              </a:rPr>
              <a:t>PRIMARY KEY</a:t>
            </a:r>
            <a:r>
              <a:rPr lang="zh-CN" altLang="en-US" dirty="0">
                <a:solidFill>
                  <a:srgbClr val="0000CC"/>
                </a:solidFill>
              </a:rPr>
              <a:t>定义</a:t>
            </a:r>
          </a:p>
          <a:p>
            <a:pPr lvl="1"/>
            <a:r>
              <a:rPr lang="zh-CN" altLang="en-US" dirty="0"/>
              <a:t>单属性构成的码有两种说明方法：</a:t>
            </a:r>
            <a:r>
              <a:rPr lang="zh-CN" altLang="en-US" dirty="0">
                <a:solidFill>
                  <a:srgbClr val="FF0000"/>
                </a:solidFill>
              </a:rPr>
              <a:t>列级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FF0000"/>
                </a:solidFill>
              </a:rPr>
              <a:t>表级</a:t>
            </a:r>
            <a:r>
              <a:rPr lang="zh-CN" altLang="en-US" dirty="0"/>
              <a:t> </a:t>
            </a:r>
          </a:p>
          <a:p>
            <a:pPr lvl="1"/>
            <a:r>
              <a:rPr lang="zh-CN" altLang="en-US" dirty="0"/>
              <a:t>对多个属性构成的码只有一种说明方法：</a:t>
            </a:r>
            <a:r>
              <a:rPr lang="zh-CN" altLang="en-US">
                <a:solidFill>
                  <a:srgbClr val="FF0000"/>
                </a:solidFill>
              </a:rPr>
              <a:t>表级</a:t>
            </a:r>
            <a:endParaRPr lang="zh-CN" altLang="en-US" sz="105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sz="1600"/>
          </a:p>
          <a:p>
            <a:r>
              <a:rPr lang="zh-CN" altLang="en-US"/>
              <a:t>实体完整性</a:t>
            </a:r>
            <a:r>
              <a:rPr lang="zh-CN" altLang="en-US" dirty="0"/>
              <a:t>检查和违约处理</a:t>
            </a:r>
          </a:p>
          <a:p>
            <a:pPr lvl="1"/>
            <a:r>
              <a:rPr lang="zh-CN" altLang="en-US" dirty="0"/>
              <a:t>插入或对主码列进行更新操作时，</a:t>
            </a:r>
            <a:r>
              <a:rPr lang="en-US" altLang="zh-CN" dirty="0"/>
              <a:t>RDBMS</a:t>
            </a:r>
            <a:r>
              <a:rPr lang="zh-CN" altLang="en-US" dirty="0"/>
              <a:t>按照实体完整性规则</a:t>
            </a:r>
            <a:r>
              <a:rPr lang="zh-CN" altLang="en-US" dirty="0">
                <a:solidFill>
                  <a:srgbClr val="FF0000"/>
                </a:solidFill>
              </a:rPr>
              <a:t>自动</a:t>
            </a:r>
            <a:r>
              <a:rPr lang="zh-CN" altLang="en-US"/>
              <a:t>进行检查。</a:t>
            </a:r>
            <a:endParaRPr lang="en-US" altLang="zh-CN" dirty="0"/>
          </a:p>
          <a:p>
            <a:pPr lvl="2"/>
            <a:r>
              <a:rPr lang="zh-CN" altLang="en-US" dirty="0"/>
              <a:t>检查主码值是否唯一，如果不唯一则拒绝插入或修改</a:t>
            </a:r>
          </a:p>
          <a:p>
            <a:pPr lvl="2"/>
            <a:r>
              <a:rPr lang="zh-CN" altLang="en-US" dirty="0"/>
              <a:t>检查主码的各个属性是否为空，只要有一个为空就拒绝插入或修改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7909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9.0&quot;&gt;&lt;object type=&quot;1&quot; unique_id=&quot;10001&quot;&gt;&lt;object type=&quot;8&quot; unique_id=&quot;10002&quot;&gt;&lt;/object&gt;&lt;object type=&quot;2&quot; unique_id=&quot;10003&quot;&gt;&lt;object type=&quot;3&quot; unique_id=&quot;10005&quot;&gt;&lt;property id=&quot;20148&quot; value=&quot;5&quot;/&gt;&lt;property id=&quot;20300&quot; value=&quot;Slide 2&quot;/&gt;&lt;property id=&quot;20307&quot; value=&quot;258&quot;/&gt;&lt;/object&gt;&lt;object type=&quot;3&quot; unique_id=&quot;10006&quot;&gt;&lt;property id=&quot;20148&quot; value=&quot;5&quot;/&gt;&lt;property id=&quot;20300&quot; value=&quot;Slide 3&quot;/&gt;&lt;property id=&quot;20307&quot; value=&quot;259&quot;/&gt;&lt;/object&gt;&lt;object type=&quot;3&quot; unique_id=&quot;10007&quot;&gt;&lt;property id=&quot;20148&quot; value=&quot;5&quot;/&gt;&lt;property id=&quot;20300&quot; value=&quot;Slide 4&quot;/&gt;&lt;property id=&quot;20307&quot; value=&quot;260&quot;/&gt;&lt;/object&gt;&lt;object type=&quot;3&quot; unique_id=&quot;10008&quot;&gt;&lt;property id=&quot;20148&quot; value=&quot;5&quot;/&gt;&lt;property id=&quot;20300&quot; value=&quot;Slide 13&quot;/&gt;&lt;property id=&quot;20307&quot; value=&quot;261&quot;/&gt;&lt;/object&gt;&lt;object type=&quot;3&quot; unique_id=&quot;10009&quot;&gt;&lt;property id=&quot;20148&quot; value=&quot;5&quot;/&gt;&lt;property id=&quot;20300&quot; value=&quot;Slide 14&quot;/&gt;&lt;property id=&quot;20307&quot; value=&quot;262&quot;/&gt;&lt;/object&gt;&lt;object type=&quot;3&quot; unique_id=&quot;10010&quot;&gt;&lt;property id=&quot;20148&quot; value=&quot;5&quot;/&gt;&lt;property id=&quot;20300&quot; value=&quot;Slide 15&quot;/&gt;&lt;property id=&quot;20307&quot; value=&quot;263&quot;/&gt;&lt;/object&gt;&lt;object type=&quot;3&quot; unique_id=&quot;10011&quot;&gt;&lt;property id=&quot;20148&quot; value=&quot;5&quot;/&gt;&lt;property id=&quot;20300&quot; value=&quot;Slide 16&quot;/&gt;&lt;property id=&quot;20307&quot; value=&quot;264&quot;/&gt;&lt;/object&gt;&lt;object type=&quot;3&quot; unique_id=&quot;10012&quot;&gt;&lt;property id=&quot;20148&quot; value=&quot;5&quot;/&gt;&lt;property id=&quot;20300&quot; value=&quot;Slide 17&quot;/&gt;&lt;property id=&quot;20307&quot; value=&quot;265&quot;/&gt;&lt;/object&gt;&lt;object type=&quot;3&quot; unique_id=&quot;10013&quot;&gt;&lt;property id=&quot;20148&quot; value=&quot;5&quot;/&gt;&lt;property id=&quot;20300&quot; value=&quot;Slide 19&quot;/&gt;&lt;property id=&quot;20307&quot; value=&quot;266&quot;/&gt;&lt;/object&gt;&lt;object type=&quot;3&quot; unique_id=&quot;10014&quot;&gt;&lt;property id=&quot;20148&quot; value=&quot;5&quot;/&gt;&lt;property id=&quot;20300&quot; value=&quot;Slide 23&quot;/&gt;&lt;property id=&quot;20307&quot; value=&quot;267&quot;/&gt;&lt;/object&gt;&lt;object type=&quot;3&quot; unique_id=&quot;10015&quot;&gt;&lt;property id=&quot;20148&quot; value=&quot;5&quot;/&gt;&lt;property id=&quot;20300&quot; value=&quot;Slide 29&quot;/&gt;&lt;property id=&quot;20307&quot; value=&quot;268&quot;/&gt;&lt;/object&gt;&lt;object type=&quot;3&quot; unique_id=&quot;10016&quot;&gt;&lt;property id=&quot;20148&quot; value=&quot;5&quot;/&gt;&lt;property id=&quot;20300&quot; value=&quot;Slide 30&quot;/&gt;&lt;property id=&quot;20307&quot; value=&quot;269&quot;/&gt;&lt;/object&gt;&lt;object type=&quot;3&quot; unique_id=&quot;10017&quot;&gt;&lt;property id=&quot;20148&quot; value=&quot;5&quot;/&gt;&lt;property id=&quot;20300&quot; value=&quot;Slide 31&quot;/&gt;&lt;property id=&quot;20307&quot; value=&quot;270&quot;/&gt;&lt;/object&gt;&lt;object type=&quot;3&quot; unique_id=&quot;10018&quot;&gt;&lt;property id=&quot;20148&quot; value=&quot;5&quot;/&gt;&lt;property id=&quot;20300&quot; value=&quot;Slide 35&quot;/&gt;&lt;property id=&quot;20307&quot; value=&quot;271&quot;/&gt;&lt;/object&gt;&lt;object type=&quot;3&quot; unique_id=&quot;10019&quot;&gt;&lt;property id=&quot;20148&quot; value=&quot;5&quot;/&gt;&lt;property id=&quot;20300&quot; value=&quot;Slide 36&quot;/&gt;&lt;property id=&quot;20307&quot; value=&quot;272&quot;/&gt;&lt;/object&gt;&lt;object type=&quot;3&quot; unique_id=&quot;10020&quot;&gt;&lt;property id=&quot;20148&quot; value=&quot;5&quot;/&gt;&lt;property id=&quot;20300&quot; value=&quot;Slide 39&quot;/&gt;&lt;property id=&quot;20307&quot; value=&quot;273&quot;/&gt;&lt;/object&gt;&lt;object type=&quot;3&quot; unique_id=&quot;10021&quot;&gt;&lt;property id=&quot;20148&quot; value=&quot;5&quot;/&gt;&lt;property id=&quot;20300&quot; value=&quot;Slide 40&quot;/&gt;&lt;property id=&quot;20307&quot; value=&quot;274&quot;/&gt;&lt;/object&gt;&lt;object type=&quot;3&quot; unique_id=&quot;10022&quot;&gt;&lt;property id=&quot;20148&quot; value=&quot;5&quot;/&gt;&lt;property id=&quot;20300&quot; value=&quot;Slide 41&quot;/&gt;&lt;property id=&quot;20307&quot; value=&quot;275&quot;/&gt;&lt;/object&gt;&lt;object type=&quot;3&quot; unique_id=&quot;10023&quot;&gt;&lt;property id=&quot;20148&quot; value=&quot;5&quot;/&gt;&lt;property id=&quot;20300&quot; value=&quot;Slide 52&quot;/&gt;&lt;property id=&quot;20307&quot; value=&quot;276&quot;/&gt;&lt;/object&gt;&lt;object type=&quot;3&quot; unique_id=&quot;10024&quot;&gt;&lt;property id=&quot;20148&quot; value=&quot;5&quot;/&gt;&lt;property id=&quot;20300&quot; value=&quot;Slide 58&quot;/&gt;&lt;property id=&quot;20307&quot; value=&quot;277&quot;/&gt;&lt;/object&gt;&lt;object type=&quot;3&quot; unique_id=&quot;10025&quot;&gt;&lt;property id=&quot;20148&quot; value=&quot;5&quot;/&gt;&lt;property id=&quot;20300&quot; value=&quot;Slide 59&quot;/&gt;&lt;property id=&quot;20307&quot; value=&quot;278&quot;/&gt;&lt;/object&gt;&lt;object type=&quot;3&quot; unique_id=&quot;10026&quot;&gt;&lt;property id=&quot;20148&quot; value=&quot;5&quot;/&gt;&lt;property id=&quot;20300&quot; value=&quot;Slide 65&quot;/&gt;&lt;property id=&quot;20307&quot; value=&quot;279&quot;/&gt;&lt;/object&gt;&lt;object type=&quot;3&quot; unique_id=&quot;10027&quot;&gt;&lt;property id=&quot;20148&quot; value=&quot;5&quot;/&gt;&lt;property id=&quot;20300&quot; value=&quot;Slide 71&quot;/&gt;&lt;property id=&quot;20307&quot; value=&quot;280&quot;/&gt;&lt;/object&gt;&lt;object type=&quot;3&quot; unique_id=&quot;10028&quot;&gt;&lt;property id=&quot;20148&quot; value=&quot;5&quot;/&gt;&lt;property id=&quot;20300&quot; value=&quot;Slide 72&quot;/&gt;&lt;property id=&quot;20307&quot; value=&quot;281&quot;/&gt;&lt;/object&gt;&lt;object type=&quot;3&quot; unique_id=&quot;10029&quot;&gt;&lt;property id=&quot;20148&quot; value=&quot;5&quot;/&gt;&lt;property id=&quot;20300&quot; value=&quot;Slide 73&quot;/&gt;&lt;property id=&quot;20307&quot; value=&quot;282&quot;/&gt;&lt;/object&gt;&lt;object type=&quot;3&quot; unique_id=&quot;10030&quot;&gt;&lt;property id=&quot;20148&quot; value=&quot;5&quot;/&gt;&lt;property id=&quot;20300&quot; value=&quot;Slide 74&quot;/&gt;&lt;property id=&quot;20307&quot; value=&quot;283&quot;/&gt;&lt;/object&gt;&lt;object type=&quot;3&quot; unique_id=&quot;10031&quot;&gt;&lt;property id=&quot;20148&quot; value=&quot;5&quot;/&gt;&lt;property id=&quot;20300&quot; value=&quot;Slide 75&quot;/&gt;&lt;property id=&quot;20307&quot; value=&quot;284&quot;/&gt;&lt;/object&gt;&lt;object type=&quot;3&quot; unique_id=&quot;10032&quot;&gt;&lt;property id=&quot;20148&quot; value=&quot;5&quot;/&gt;&lt;property id=&quot;20300&quot; value=&quot;Slide 76&quot;/&gt;&lt;property id=&quot;20307&quot; value=&quot;285&quot;/&gt;&lt;/object&gt;&lt;object type=&quot;3&quot; unique_id=&quot;10033&quot;&gt;&lt;property id=&quot;20148&quot; value=&quot;5&quot;/&gt;&lt;property id=&quot;20300&quot; value=&quot;Slide 77&quot;/&gt;&lt;property id=&quot;20307&quot; value=&quot;286&quot;/&gt;&lt;/object&gt;&lt;object type=&quot;3&quot; unique_id=&quot;10034&quot;&gt;&lt;property id=&quot;20148&quot; value=&quot;5&quot;/&gt;&lt;property id=&quot;20300&quot; value=&quot;Slide 79&quot;/&gt;&lt;property id=&quot;20307&quot; value=&quot;287&quot;/&gt;&lt;/object&gt;&lt;object type=&quot;3&quot; unique_id=&quot;10035&quot;&gt;&lt;property id=&quot;20148&quot; value=&quot;5&quot;/&gt;&lt;property id=&quot;20300&quot; value=&quot;Slide 80&quot;/&gt;&lt;property id=&quot;20307&quot; value=&quot;288&quot;/&gt;&lt;/object&gt;&lt;object type=&quot;3&quot; unique_id=&quot;10036&quot;&gt;&lt;property id=&quot;20148&quot; value=&quot;5&quot;/&gt;&lt;property id=&quot;20300&quot; value=&quot;Slide 81&quot;/&gt;&lt;property id=&quot;20307&quot; value=&quot;289&quot;/&gt;&lt;/object&gt;&lt;object type=&quot;3&quot; unique_id=&quot;10037&quot;&gt;&lt;property id=&quot;20148&quot; value=&quot;5&quot;/&gt;&lt;property id=&quot;20300&quot; value=&quot;Slide 82&quot;/&gt;&lt;property id=&quot;20307&quot; value=&quot;290&quot;/&gt;&lt;/object&gt;&lt;object type=&quot;3&quot; unique_id=&quot;10038&quot;&gt;&lt;property id=&quot;20148&quot; value=&quot;5&quot;/&gt;&lt;property id=&quot;20300&quot; value=&quot;Slide 83&quot;/&gt;&lt;property id=&quot;20307&quot; value=&quot;291&quot;/&gt;&lt;/object&gt;&lt;object type=&quot;3&quot; unique_id=&quot;10039&quot;&gt;&lt;property id=&quot;20148&quot; value=&quot;5&quot;/&gt;&lt;property id=&quot;20300&quot; value=&quot;Slide 84&quot;/&gt;&lt;property id=&quot;20307&quot; value=&quot;292&quot;/&gt;&lt;/object&gt;&lt;object type=&quot;3&quot; unique_id=&quot;10040&quot;&gt;&lt;property id=&quot;20148&quot; value=&quot;5&quot;/&gt;&lt;property id=&quot;20300&quot; value=&quot;Slide 85&quot;/&gt;&lt;property id=&quot;20307&quot; value=&quot;293&quot;/&gt;&lt;/object&gt;&lt;object type=&quot;3&quot; unique_id=&quot;10041&quot;&gt;&lt;property id=&quot;20148&quot; value=&quot;5&quot;/&gt;&lt;property id=&quot;20300&quot; value=&quot;Slide 86&quot;/&gt;&lt;property id=&quot;20307&quot; value=&quot;294&quot;/&gt;&lt;/object&gt;&lt;object type=&quot;3&quot; unique_id=&quot;10042&quot;&gt;&lt;property id=&quot;20148&quot; value=&quot;5&quot;/&gt;&lt;property id=&quot;20300&quot; value=&quot;Slide 88&quot;/&gt;&lt;property id=&quot;20307&quot; value=&quot;295&quot;/&gt;&lt;/object&gt;&lt;object type=&quot;3&quot; unique_id=&quot;10043&quot;&gt;&lt;property id=&quot;20148&quot; value=&quot;5&quot;/&gt;&lt;property id=&quot;20300&quot; value=&quot;Slide 89&quot;/&gt;&lt;property id=&quot;20307&quot; value=&quot;296&quot;/&gt;&lt;/object&gt;&lt;object type=&quot;3&quot; unique_id=&quot;10044&quot;&gt;&lt;property id=&quot;20148&quot; value=&quot;5&quot;/&gt;&lt;property id=&quot;20300&quot; value=&quot;Slide 90&quot;/&gt;&lt;property id=&quot;20307&quot; value=&quot;297&quot;/&gt;&lt;/object&gt;&lt;object type=&quot;3&quot; unique_id=&quot;10045&quot;&gt;&lt;property id=&quot;20148&quot; value=&quot;5&quot;/&gt;&lt;property id=&quot;20300&quot; value=&quot;Slide 91&quot;/&gt;&lt;property id=&quot;20307&quot; value=&quot;298&quot;/&gt;&lt;/object&gt;&lt;object type=&quot;3&quot; unique_id=&quot;10046&quot;&gt;&lt;property id=&quot;20148&quot; value=&quot;5&quot;/&gt;&lt;property id=&quot;20300&quot; value=&quot;Slide 92&quot;/&gt;&lt;property id=&quot;20307&quot; value=&quot;299&quot;/&gt;&lt;/object&gt;&lt;object type=&quot;3&quot; unique_id=&quot;10047&quot;&gt;&lt;property id=&quot;20148&quot; value=&quot;5&quot;/&gt;&lt;property id=&quot;20300&quot; value=&quot;Slide 93&quot;/&gt;&lt;property id=&quot;20307&quot; value=&quot;300&quot;/&gt;&lt;/object&gt;&lt;object type=&quot;3&quot; unique_id=&quot;10048&quot;&gt;&lt;property id=&quot;20148&quot; value=&quot;5&quot;/&gt;&lt;property id=&quot;20300&quot; value=&quot;Slide 94&quot;/&gt;&lt;property id=&quot;20307&quot; value=&quot;301&quot;/&gt;&lt;/object&gt;&lt;object type=&quot;3&quot; unique_id=&quot;10049&quot;&gt;&lt;property id=&quot;20148&quot; value=&quot;5&quot;/&gt;&lt;property id=&quot;20300&quot; value=&quot;Slide 95&quot;/&gt;&lt;property id=&quot;20307&quot; value=&quot;302&quot;/&gt;&lt;/object&gt;&lt;object type=&quot;3&quot; unique_id=&quot;10050&quot;&gt;&lt;property id=&quot;20148&quot; value=&quot;5&quot;/&gt;&lt;property id=&quot;20300&quot; value=&quot;Slide 107&quot;/&gt;&lt;property id=&quot;20307&quot; value=&quot;303&quot;/&gt;&lt;/object&gt;&lt;object type=&quot;3&quot; unique_id=&quot;10051&quot;&gt;&lt;property id=&quot;20148&quot; value=&quot;5&quot;/&gt;&lt;property id=&quot;20300&quot; value=&quot;Slide 108&quot;/&gt;&lt;property id=&quot;20307&quot; value=&quot;304&quot;/&gt;&lt;/object&gt;&lt;object type=&quot;3&quot; unique_id=&quot;10052&quot;&gt;&lt;property id=&quot;20148&quot; value=&quot;5&quot;/&gt;&lt;property id=&quot;20300&quot; value=&quot;Slide 109&quot;/&gt;&lt;property id=&quot;20307&quot; value=&quot;305&quot;/&gt;&lt;/object&gt;&lt;object type=&quot;3&quot; unique_id=&quot;10053&quot;&gt;&lt;property id=&quot;20148&quot; value=&quot;5&quot;/&gt;&lt;property id=&quot;20300&quot; value=&quot;Slide 110&quot;/&gt;&lt;property id=&quot;20307&quot; value=&quot;306&quot;/&gt;&lt;/object&gt;&lt;object type=&quot;3&quot; unique_id=&quot;10054&quot;&gt;&lt;property id=&quot;20148&quot; value=&quot;5&quot;/&gt;&lt;property id=&quot;20300&quot; value=&quot;Slide 112&quot;/&gt;&lt;property id=&quot;20307&quot; value=&quot;307&quot;/&gt;&lt;/object&gt;&lt;object type=&quot;3&quot; unique_id=&quot;10055&quot;&gt;&lt;property id=&quot;20148&quot; value=&quot;5&quot;/&gt;&lt;property id=&quot;20300&quot; value=&quot;Slide 113&quot;/&gt;&lt;property id=&quot;20307&quot; value=&quot;308&quot;/&gt;&lt;/object&gt;&lt;object type=&quot;3&quot; unique_id=&quot;10056&quot;&gt;&lt;property id=&quot;20148&quot; value=&quot;5&quot;/&gt;&lt;property id=&quot;20300&quot; value=&quot;Slide 114&quot;/&gt;&lt;property id=&quot;20307&quot; value=&quot;309&quot;/&gt;&lt;/object&gt;&lt;object type=&quot;3&quot; unique_id=&quot;10057&quot;&gt;&lt;property id=&quot;20148&quot; value=&quot;5&quot;/&gt;&lt;property id=&quot;20300&quot; value=&quot;Slide 115&quot;/&gt;&lt;property id=&quot;20307&quot; value=&quot;310&quot;/&gt;&lt;/object&gt;&lt;object type=&quot;3&quot; unique_id=&quot;10058&quot;&gt;&lt;property id=&quot;20148&quot; value=&quot;5&quot;/&gt;&lt;property id=&quot;20300&quot; value=&quot;Slide 116&quot;/&gt;&lt;property id=&quot;20307&quot; value=&quot;311&quot;/&gt;&lt;/object&gt;&lt;object type=&quot;3&quot; unique_id=&quot;10059&quot;&gt;&lt;property id=&quot;20148&quot; value=&quot;5&quot;/&gt;&lt;property id=&quot;20300&quot; value=&quot;Slide 118&quot;/&gt;&lt;property id=&quot;20307&quot; value=&quot;312&quot;/&gt;&lt;/object&gt;&lt;object type=&quot;3&quot; unique_id=&quot;10060&quot;&gt;&lt;property id=&quot;20148&quot; value=&quot;5&quot;/&gt;&lt;property id=&quot;20300&quot; value=&quot;Slide 119&quot;/&gt;&lt;property id=&quot;20307&quot; value=&quot;313&quot;/&gt;&lt;/object&gt;&lt;object type=&quot;3&quot; unique_id=&quot;78127&quot;&gt;&lt;property id=&quot;20148&quot; value=&quot;5&quot;/&gt;&lt;property id=&quot;20300&quot; value=&quot;Slide 1 - &amp;quot;Chapter 1 Introduction to Computers, the Internet and the Web&amp;quot;&quot;/&gt;&lt;property id=&quot;20307&quot; value=&quot;315&quot;/&gt;&lt;/object&gt;&lt;object type=&quot;3&quot; unique_id=&quot;81593&quot;&gt;&lt;property id=&quot;20148&quot; value=&quot;5&quot;/&gt;&lt;property id=&quot;20300&quot; value=&quot;Slide 5 - &amp;quot;1.1  Introduction&amp;quot;&quot;/&gt;&lt;property id=&quot;20307&quot; value=&quot;317&quot;/&gt;&lt;/object&gt;&lt;object type=&quot;3&quot; unique_id=&quot;81594&quot;&gt;&lt;property id=&quot;20148&quot; value=&quot;5&quot;/&gt;&lt;property id=&quot;20300&quot; value=&quot;Slide 6 - &amp;quot;1.2  Hardware and Software&amp;quot;&quot;/&gt;&lt;property id=&quot;20307&quot; value=&quot;318&quot;/&gt;&lt;/object&gt;&lt;object type=&quot;3&quot; unique_id=&quot;81595&quot;&gt;&lt;property id=&quot;20148&quot; value=&quot;5&quot;/&gt;&lt;property id=&quot;20300&quot; value=&quot;Slide 7 - &amp;quot;1.2  Hardware and Software (Cont.)&amp;quot;&quot;/&gt;&lt;property id=&quot;20307&quot; value=&quot;319&quot;/&gt;&lt;/object&gt;&lt;object type=&quot;3&quot; unique_id=&quot;81596&quot;&gt;&lt;property id=&quot;20148&quot; value=&quot;5&quot;/&gt;&lt;property id=&quot;20300&quot; value=&quot;Slide 8 - &amp;quot;1.2  Hardware and Software (Cont.)&amp;quot;&quot;/&gt;&lt;property id=&quot;20307&quot; value=&quot;320&quot;/&gt;&lt;/object&gt;&lt;object type=&quot;3&quot; unique_id=&quot;81597&quot;&gt;&lt;property id=&quot;20148&quot; value=&quot;5&quot;/&gt;&lt;property id=&quot;20300&quot; value=&quot;Slide 9 - &amp;quot;1.2.1  Moore’s Law&amp;quot;&quot;/&gt;&lt;property id=&quot;20307&quot; value=&quot;321&quot;/&gt;&lt;/object&gt;&lt;object type=&quot;3&quot; unique_id=&quot;81598&quot;&gt;&lt;property id=&quot;20148&quot; value=&quot;5&quot;/&gt;&lt;property id=&quot;20300&quot; value=&quot;Slide 10 - &amp;quot;1.2.1  Moore’s Law (Cont.)&amp;quot;&quot;/&gt;&lt;property id=&quot;20307&quot; value=&quot;322&quot;/&gt;&lt;/object&gt;&lt;object type=&quot;3&quot; unique_id=&quot;81599&quot;&gt;&lt;property id=&quot;20148&quot; value=&quot;5&quot;/&gt;&lt;property id=&quot;20300&quot; value=&quot;Slide 11 - &amp;quot;1.2.1  Moore’s Law (Cont.)&amp;quot;&quot;/&gt;&lt;property id=&quot;20307&quot; value=&quot;323&quot;/&gt;&lt;/object&gt;&lt;object type=&quot;3&quot; unique_id=&quot;81600&quot;&gt;&lt;property id=&quot;20148&quot; value=&quot;5&quot;/&gt;&lt;property id=&quot;20300&quot; value=&quot;Slide 12 - &amp;quot;1.2.2  Computer Organization&amp;quot;&quot;/&gt;&lt;property id=&quot;20307&quot; value=&quot;324&quot;/&gt;&lt;/object&gt;&lt;object type=&quot;3&quot; unique_id=&quot;81601&quot;&gt;&lt;property id=&quot;20148&quot; value=&quot;5&quot;/&gt;&lt;property id=&quot;20300&quot; value=&quot;Slide 18 - &amp;quot;1.3  Data Hierarchy&amp;quot;&quot;/&gt;&lt;property id=&quot;20307&quot; value=&quot;325&quot;/&gt;&lt;/object&gt;&lt;object type=&quot;3&quot; unique_id=&quot;81602&quot;&gt;&lt;property id=&quot;20148&quot; value=&quot;5&quot;/&gt;&lt;property id=&quot;20300&quot; value=&quot;Slide 20 - &amp;quot;1.3  Data Hierarchy&amp;quot;&quot;/&gt;&lt;property id=&quot;20307&quot; value=&quot;326&quot;/&gt;&lt;/object&gt;&lt;object type=&quot;3&quot; unique_id=&quot;81603&quot;&gt;&lt;property id=&quot;20148&quot; value=&quot;5&quot;/&gt;&lt;property id=&quot;20300&quot; value=&quot;Slide 21 - &amp;quot;1.3  Data Hierarchy&amp;quot;&quot;/&gt;&lt;property id=&quot;20307&quot; value=&quot;327&quot;/&gt;&lt;/object&gt;&lt;object type=&quot;3&quot; unique_id=&quot;81604&quot;&gt;&lt;property id=&quot;20148&quot; value=&quot;5&quot;/&gt;&lt;property id=&quot;20300&quot; value=&quot;Slide 22 - &amp;quot;1.3  Data Hierarchy&amp;quot;&quot;/&gt;&lt;property id=&quot;20307&quot; value=&quot;328&quot;/&gt;&lt;/object&gt;&lt;object type=&quot;3&quot; unique_id=&quot;81605&quot;&gt;&lt;property id=&quot;20148&quot; value=&quot;5&quot;/&gt;&lt;property id=&quot;20300&quot; value=&quot;Slide 24 - &amp;quot;1.4  Machine Languages, Assembly Languages and High-Level Languages&amp;quot;&quot;/&gt;&lt;property id=&quot;20307&quot; value=&quot;335&quot;/&gt;&lt;/object&gt;&lt;object type=&quot;3&quot; unique_id=&quot;81606&quot;&gt;&lt;property id=&quot;20148&quot; value=&quot;5&quot;/&gt;&lt;property id=&quot;20300&quot; value=&quot;Slide 25 - &amp;quot;1.4  Machine Languages, Assembly Languages and High-Level Languages&amp;quot;&quot;/&gt;&lt;property id=&quot;20307&quot; value=&quot;336&quot;/&gt;&lt;/object&gt;&lt;object type=&quot;3&quot; unique_id=&quot;81607&quot;&gt;&lt;property id=&quot;20148&quot; value=&quot;5&quot;/&gt;&lt;property id=&quot;20300&quot; value=&quot;Slide 26 - &amp;quot;1.5  The C Programming Language&amp;quot;&quot;/&gt;&lt;property id=&quot;20307&quot; value=&quot;337&quot;/&gt;&lt;/object&gt;&lt;object type=&quot;3&quot; unique_id=&quot;81608&quot;&gt;&lt;property id=&quot;20148&quot; value=&quot;5&quot;/&gt;&lt;property id=&quot;20300&quot; value=&quot;Slide 27 - &amp;quot;1.5  The C Programming Language (Cont.)&amp;quot;&quot;/&gt;&lt;property id=&quot;20307&quot; value=&quot;338&quot;/&gt;&lt;/object&gt;&lt;object type=&quot;3&quot; unique_id=&quot;81609&quot;&gt;&lt;property id=&quot;20148&quot; value=&quot;5&quot;/&gt;&lt;property id=&quot;20300&quot; value=&quot;Slide 28 - &amp;quot;1.5  The C Programming Language (Cont.)&amp;quot;&quot;/&gt;&lt;property id=&quot;20307&quot; value=&quot;339&quot;/&gt;&lt;/object&gt;&lt;object type=&quot;3&quot; unique_id=&quot;81610&quot;&gt;&lt;property id=&quot;20148&quot; value=&quot;5&quot;/&gt;&lt;property id=&quot;20300&quot; value=&quot;Slide 32 - &amp;quot;1.6  C Standard Library&amp;quot;&quot;/&gt;&lt;property id=&quot;20307&quot; value=&quot;340&quot;/&gt;&lt;/object&gt;&lt;object type=&quot;3&quot; unique_id=&quot;81611&quot;&gt;&lt;property id=&quot;20148&quot; value=&quot;5&quot;/&gt;&lt;property id=&quot;20300&quot; value=&quot;Slide 33 - &amp;quot;1.6  C Standard Library (Cont.)&amp;quot;&quot;/&gt;&lt;property id=&quot;20307&quot; value=&quot;341&quot;/&gt;&lt;/object&gt;&lt;object type=&quot;3&quot; unique_id=&quot;81612&quot;&gt;&lt;property id=&quot;20148&quot; value=&quot;5&quot;/&gt;&lt;property id=&quot;20300&quot; value=&quot;Slide 34 - &amp;quot;1.6  C Standard Library (Cont.)&amp;quot;&quot;/&gt;&lt;property id=&quot;20307&quot; value=&quot;342&quot;/&gt;&lt;/object&gt;&lt;object type=&quot;3&quot; unique_id=&quot;81613&quot;&gt;&lt;property id=&quot;20148&quot; value=&quot;5&quot;/&gt;&lt;property id=&quot;20300&quot; value=&quot;Slide 37 - &amp;quot;1.7  C++ and Other C-Based Languages&amp;quot;&quot;/&gt;&lt;property id=&quot;20307&quot; value=&quot;343&quot;/&gt;&lt;/object&gt;&lt;object type=&quot;3&quot; unique_id=&quot;81614&quot;&gt;&lt;property id=&quot;20148&quot; value=&quot;5&quot;/&gt;&lt;property id=&quot;20300&quot; value=&quot;Slide 38 - &amp;quot;1.7  C++ and Other C-Based Languages (Cont.)&amp;quot;&quot;/&gt;&lt;property id=&quot;20307&quot; value=&quot;344&quot;/&gt;&lt;/object&gt;&lt;object type=&quot;3&quot; unique_id=&quot;81615&quot;&gt;&lt;property id=&quot;20148&quot; value=&quot;5&quot;/&gt;&lt;property id=&quot;20300&quot; value=&quot;Slide 42 - &amp;quot;1.8  Object Technology&amp;quot;&quot;/&gt;&lt;property id=&quot;20307&quot; value=&quot;345&quot;/&gt;&lt;/object&gt;&lt;object type=&quot;3&quot; unique_id=&quot;81616&quot;&gt;&lt;property id=&quot;20148&quot; value=&quot;5&quot;/&gt;&lt;property id=&quot;20300&quot; value=&quot;Slide 43 - &amp;quot;1.8  Object Technology&amp;quot;&quot;/&gt;&lt;property id=&quot;20307&quot; value=&quot;346&quot;/&gt;&lt;/object&gt;&lt;object type=&quot;3&quot; unique_id=&quot;81617&quot;&gt;&lt;property id=&quot;20148&quot; value=&quot;5&quot;/&gt;&lt;property id=&quot;20300&quot; value=&quot;Slide 44 - &amp;quot;1.8  Object Technology (cont.)&amp;quot;&quot;/&gt;&lt;property id=&quot;20307&quot; value=&quot;347&quot;/&gt;&lt;/object&gt;&lt;object type=&quot;3&quot; unique_id=&quot;81618&quot;&gt;&lt;property id=&quot;20148&quot; value=&quot;5&quot;/&gt;&lt;property id=&quot;20300&quot; value=&quot;Slide 45 - &amp;quot;1.8  Object Technology (cont.)&amp;quot;&quot;/&gt;&lt;property id=&quot;20307&quot; value=&quot;348&quot;/&gt;&lt;/object&gt;&lt;object type=&quot;3&quot; unique_id=&quot;81619&quot;&gt;&lt;property id=&quot;20148&quot; value=&quot;5&quot;/&gt;&lt;property id=&quot;20300&quot; value=&quot;Slide 46 - &amp;quot;1.8  Object Technology (cont.)&amp;quot;&quot;/&gt;&lt;property id=&quot;20307&quot; value=&quot;349&quot;/&gt;&lt;/object&gt;&lt;object type=&quot;3&quot; unique_id=&quot;81620&quot;&gt;&lt;property id=&quot;20148&quot; value=&quot;5&quot;/&gt;&lt;property id=&quot;20300&quot; value=&quot;Slide 47 - &amp;quot;1.8  Object Technology (cont.)&amp;quot;&quot;/&gt;&lt;property id=&quot;20307&quot; value=&quot;350&quot;/&gt;&lt;/object&gt;&lt;object type=&quot;3&quot; unique_id=&quot;81621&quot;&gt;&lt;property id=&quot;20148&quot; value=&quot;5&quot;/&gt;&lt;property id=&quot;20300&quot; value=&quot;Slide 48 - &amp;quot;1.8  Object Technology (cont.)&amp;quot;&quot;/&gt;&lt;property id=&quot;20307&quot; value=&quot;351&quot;/&gt;&lt;/object&gt;&lt;object type=&quot;3&quot; unique_id=&quot;81622&quot;&gt;&lt;property id=&quot;20148&quot; value=&quot;5&quot;/&gt;&lt;property id=&quot;20300&quot; value=&quot;Slide 49 - &amp;quot;1.8  Object Technology (cont.)&amp;quot;&quot;/&gt;&lt;property id=&quot;20307&quot; value=&quot;352&quot;/&gt;&lt;/object&gt;&lt;object type=&quot;3&quot; unique_id=&quot;81623&quot;&gt;&lt;property id=&quot;20148&quot; value=&quot;5&quot;/&gt;&lt;property id=&quot;20300&quot; value=&quot;Slide 50 - &amp;quot;1.8  Object Technology (cont.)&amp;quot;&quot;/&gt;&lt;property id=&quot;20307&quot; value=&quot;353&quot;/&gt;&lt;/object&gt;&lt;object type=&quot;3&quot; unique_id=&quot;81624&quot;&gt;&lt;property id=&quot;20148&quot; value=&quot;5&quot;/&gt;&lt;property id=&quot;20300&quot; value=&quot;Slide 51 - &amp;quot;1.8  Object Technology (cont.)&amp;quot;&quot;/&gt;&lt;property id=&quot;20307&quot; value=&quot;354&quot;/&gt;&lt;/object&gt;&lt;object type=&quot;3&quot; unique_id=&quot;81625&quot;&gt;&lt;property id=&quot;20148&quot; value=&quot;5&quot;/&gt;&lt;property id=&quot;20300&quot; value=&quot;Slide 53 - &amp;quot;1.9  Typical C Program Development Environment&amp;quot;&quot;/&gt;&lt;property id=&quot;20307&quot; value=&quot;355&quot;/&gt;&lt;/object&gt;&lt;object type=&quot;3&quot; unique_id=&quot;81626&quot;&gt;&lt;property id=&quot;20148&quot; value=&quot;5&quot;/&gt;&lt;property id=&quot;20300&quot; value=&quot;Slide 54 - &amp;quot;1.9  Typical C Program Development Environment (Cont.)&amp;quot;&quot;/&gt;&lt;property id=&quot;20307&quot; value=&quot;356&quot;/&gt;&lt;/object&gt;&lt;object type=&quot;3&quot; unique_id=&quot;81627&quot;&gt;&lt;property id=&quot;20148&quot; value=&quot;5&quot;/&gt;&lt;property id=&quot;20300&quot; value=&quot;Slide 55 - &amp;quot;1.9  Phase 1: Creating a Program&amp;quot;&quot;/&gt;&lt;property id=&quot;20307&quot; value=&quot;357&quot;/&gt;&lt;/object&gt;&lt;object type=&quot;3&quot; unique_id=&quot;81628&quot;&gt;&lt;property id=&quot;20148&quot; value=&quot;5&quot;/&gt;&lt;property id=&quot;20300&quot; value=&quot;Slide 56 - &amp;quot;1.9  Phases 2 and 3: Preprocessing and Compiling a C Program&amp;quot;&quot;/&gt;&lt;property id=&quot;20307&quot; value=&quot;358&quot;/&gt;&lt;/object&gt;&lt;object type=&quot;3&quot; unique_id=&quot;81629&quot;&gt;&lt;property id=&quot;20148&quot; value=&quot;5&quot;/&gt;&lt;property id=&quot;20300&quot; value=&quot;Slide 57 - &amp;quot;1.9  Phases 2 and 3: Preprocessing and Compiling a C Program (Cont.)&amp;quot;&quot;/&gt;&lt;property id=&quot;20307&quot; value=&quot;359&quot;/&gt;&lt;/object&gt;&lt;object type=&quot;3&quot; unique_id=&quot;81630&quot;&gt;&lt;property id=&quot;20148&quot; value=&quot;5&quot;/&gt;&lt;property id=&quot;20300&quot; value=&quot;Slide 60 - &amp;quot;1.9  Phase 4: Linking&amp;quot;&quot;/&gt;&lt;property id=&quot;20307&quot; value=&quot;360&quot;/&gt;&lt;/object&gt;&lt;object type=&quot;3&quot; unique_id=&quot;81631&quot;&gt;&lt;property id=&quot;20148&quot; value=&quot;5&quot;/&gt;&lt;property id=&quot;20300&quot; value=&quot;Slide 61 - &amp;quot;1.9  Phase 4: Linking (Cont.)&amp;quot;&quot;/&gt;&lt;property id=&quot;20307&quot; value=&quot;361&quot;/&gt;&lt;/object&gt;&lt;object type=&quot;3&quot; unique_id=&quot;81632&quot;&gt;&lt;property id=&quot;20148&quot; value=&quot;5&quot;/&gt;&lt;property id=&quot;20300&quot; value=&quot;Slide 62 - &amp;quot;1.9  Phase 5: Loading&amp;quot;&quot;/&gt;&lt;property id=&quot;20307&quot; value=&quot;362&quot;/&gt;&lt;/object&gt;&lt;object type=&quot;3&quot; unique_id=&quot;81633&quot;&gt;&lt;property id=&quot;20148&quot; value=&quot;5&quot;/&gt;&lt;property id=&quot;20300&quot; value=&quot;Slide 63 - &amp;quot;1.9  Phase 6: Execution&amp;quot;&quot;/&gt;&lt;property id=&quot;20307&quot; value=&quot;363&quot;/&gt;&lt;/object&gt;&lt;object type=&quot;3&quot; unique_id=&quot;81634&quot;&gt;&lt;property id=&quot;20148&quot; value=&quot;5&quot;/&gt;&lt;property id=&quot;20300&quot; value=&quot;Slide 64 - &amp;quot;1.9  Problems That May Occur at Execution Time&amp;quot;&quot;/&gt;&lt;property id=&quot;20307&quot; value=&quot;364&quot;/&gt;&lt;/object&gt;&lt;object type=&quot;3&quot; unique_id=&quot;84695&quot;&gt;&lt;property id=&quot;20148&quot; value=&quot;5&quot;/&gt;&lt;property id=&quot;20300&quot; value=&quot;Slide 66 - &amp;quot;1.9  Standard Input, Standard Output and Standard Error Streams&amp;quot;&quot;/&gt;&lt;property id=&quot;20307&quot; value=&quot;365&quot;/&gt;&lt;/object&gt;&lt;object type=&quot;3&quot; unique_id=&quot;84696&quot;&gt;&lt;property id=&quot;20148&quot; value=&quot;5&quot;/&gt;&lt;property id=&quot;20300&quot; value=&quot;Slide 67 - &amp;quot;1.9  Standard Input, Standard Output and Standard Error Streams (Cont.)&amp;quot;&quot;/&gt;&lt;property id=&quot;20307&quot; value=&quot;366&quot;/&gt;&lt;/object&gt;&lt;object type=&quot;3&quot; unique_id=&quot;84697&quot;&gt;&lt;property id=&quot;20148&quot; value=&quot;5&quot;/&gt;&lt;property id=&quot;20300&quot; value=&quot;Slide 68 - &amp;quot;1.10  Test-Driving a C Application in Windows, Linux and Mac OS X&amp;quot;&quot;/&gt;&lt;property id=&quot;20307&quot; value=&quot;367&quot;/&gt;&lt;/object&gt;&lt;object type=&quot;3&quot; unique_id=&quot;84698&quot;&gt;&lt;property id=&quot;20148&quot; value=&quot;5&quot;/&gt;&lt;property id=&quot;20300&quot; value=&quot;Slide 69 - &amp;quot;1.10  Test-Driving a C Application in Windows, Linux and Mac OS X (Cont.)&amp;quot;&quot;/&gt;&lt;property id=&quot;20307&quot; value=&quot;368&quot;/&gt;&lt;/object&gt;&lt;object type=&quot;3&quot; unique_id=&quot;84699&quot;&gt;&lt;property id=&quot;20148&quot; value=&quot;5&quot;/&gt;&lt;property id=&quot;20300&quot; value=&quot;Slide 70 - &amp;quot;1.10.1  Running a C Application from the Windows Command Prompt&amp;quot;&quot;/&gt;&lt;property id=&quot;20307&quot; value=&quot;369&quot;/&gt;&lt;/object&gt;&lt;object type=&quot;3&quot; unique_id=&quot;84700&quot;&gt;&lt;property id=&quot;20148&quot; value=&quot;5&quot;/&gt;&lt;property id=&quot;20300&quot; value=&quot;Slide 78 - &amp;quot;1.10.2  Running a C Application Using GNU C with Linux&amp;quot;&quot;/&gt;&lt;property id=&quot;20307&quot; value=&quot;370&quot;/&gt;&lt;/object&gt;&lt;object type=&quot;3&quot; unique_id=&quot;84701&quot;&gt;&lt;property id=&quot;20148&quot; value=&quot;5&quot;/&gt;&lt;property id=&quot;20300&quot; value=&quot;Slide 87 - &amp;quot;1.11.3  Running a C Application Using the Teminal on Mac OS X&amp;quot;&quot;/&gt;&lt;property id=&quot;20307&quot; value=&quot;372&quot;/&gt;&lt;/object&gt;&lt;object type=&quot;3&quot; unique_id=&quot;84702&quot;&gt;&lt;property id=&quot;20148&quot; value=&quot;5&quot;/&gt;&lt;property id=&quot;20300&quot; value=&quot;Slide 96 - &amp;quot;1.11  Operating Systems&amp;quot;&quot;/&gt;&lt;property id=&quot;20307&quot; value=&quot;373&quot;/&gt;&lt;/object&gt;&lt;object type=&quot;3&quot; unique_id=&quot;84703&quot;&gt;&lt;property id=&quot;20148&quot; value=&quot;5&quot;/&gt;&lt;property id=&quot;20300&quot; value=&quot;Slide 97 - &amp;quot;1.11.1 Windows—A Proprietary Operating System&amp;quot;&quot;/&gt;&lt;property id=&quot;20307&quot; value=&quot;374&quot;/&gt;&lt;/object&gt;&lt;object type=&quot;3&quot; unique_id=&quot;84704&quot;&gt;&lt;property id=&quot;20148&quot; value=&quot;5&quot;/&gt;&lt;property id=&quot;20300&quot; value=&quot;Slide 98 - &amp;quot;1.11.2 Linux—An Open-Source Operating System&amp;quot;&quot;/&gt;&lt;property id=&quot;20307&quot; value=&quot;375&quot;/&gt;&lt;/object&gt;&lt;object type=&quot;3&quot; unique_id=&quot;84705&quot;&gt;&lt;property id=&quot;20148&quot; value=&quot;5&quot;/&gt;&lt;property id=&quot;20300&quot; value=&quot;Slide 99 - &amp;quot;1.11.2 Linux—An Open-Source Operating System&amp;quot;&quot;/&gt;&lt;property id=&quot;20307&quot; value=&quot;376&quot;/&gt;&lt;/object&gt;&lt;object type=&quot;3&quot; unique_id=&quot;84706&quot;&gt;&lt;property id=&quot;20148&quot; value=&quot;5&quot;/&gt;&lt;property id=&quot;20300&quot; value=&quot;Slide 100 - &amp;quot;1.11.3 Apple’s Mac OS X; Apple’s iOS for iPhone®, iPad® and iPod Touch® Devices&amp;quot;&quot;/&gt;&lt;property id=&quot;20307&quot; value=&quot;377&quot;/&gt;&lt;/object&gt;&lt;object type=&quot;3&quot; unique_id=&quot;84707&quot;&gt;&lt;property id=&quot;20148&quot; value=&quot;5&quot;/&gt;&lt;property id=&quot;20300&quot; value=&quot;Slide 101 - &amp;quot;1.11.3 Apple’s Mac OS X; Apple’s iOS for iPhone®, iPad® and iPod Touch® Devices&amp;quot;&quot;/&gt;&lt;property id=&quot;20307&quot; value=&quot;378&quot;/&gt;&lt;/object&gt;&lt;object type=&quot;3&quot; unique_id=&quot;84708&quot;&gt;&lt;property id=&quot;20148&quot; value=&quot;5&quot;/&gt;&lt;property id=&quot;20300&quot; value=&quot;Slide 102 - &amp;quot;1.11.4 Google’s Android&amp;quot;&quot;/&gt;&lt;property id=&quot;20307&quot; value=&quot;379&quot;/&gt;&lt;/object&gt;&lt;object type=&quot;3&quot; unique_id=&quot;84709&quot;&gt;&lt;property id=&quot;20148&quot; value=&quot;5&quot;/&gt;&lt;property id=&quot;20300&quot; value=&quot;Slide 103 - &amp;quot;1.12 The Internet and the World Wide Web&amp;quot;&quot;/&gt;&lt;property id=&quot;20307&quot; value=&quot;380&quot;/&gt;&lt;/object&gt;&lt;object type=&quot;3&quot; unique_id=&quot;84710&quot;&gt;&lt;property id=&quot;20148&quot; value=&quot;5&quot;/&gt;&lt;property id=&quot;20300&quot; value=&quot;Slide 104 - &amp;quot;1.12 The Internet and the World Wide Web (Cont.)&amp;quot;&quot;/&gt;&lt;property id=&quot;20307&quot; value=&quot;382&quot;/&gt;&lt;/object&gt;&lt;object type=&quot;3&quot; unique_id=&quot;84711&quot;&gt;&lt;property id=&quot;20148&quot; value=&quot;5&quot;/&gt;&lt;property id=&quot;20300&quot; value=&quot;Slide 105 - &amp;quot;1.12 The Internet and the World Wide Web (Cont.)&amp;quot;&quot;/&gt;&lt;property id=&quot;20307&quot; value=&quot;384&quot;/&gt;&lt;/object&gt;&lt;object type=&quot;3&quot; unique_id=&quot;84712&quot;&gt;&lt;property id=&quot;20148&quot; value=&quot;5&quot;/&gt;&lt;property id=&quot;20300&quot; value=&quot;Slide 106 - &amp;quot;1.12 The Internet and the World Wide Web (Cont.)&amp;quot;&quot;/&gt;&lt;property id=&quot;20307&quot; value=&quot;388&quot;/&gt;&lt;/object&gt;&lt;object type=&quot;3&quot; unique_id=&quot;84713&quot;&gt;&lt;property id=&quot;20148&quot; value=&quot;5&quot;/&gt;&lt;property id=&quot;20300&quot; value=&quot;Slide 111 - &amp;quot;1.13 Some Key Software Development Terminology&amp;quot;&quot;/&gt;&lt;property id=&quot;20307&quot; value=&quot;389&quot;/&gt;&lt;/object&gt;&lt;object type=&quot;3&quot; unique_id=&quot;84714&quot;&gt;&lt;property id=&quot;20148&quot; value=&quot;5&quot;/&gt;&lt;property id=&quot;20300&quot; value=&quot;Slide 117 - &amp;quot;1.14  Keeping Up-to-Date with Information Technologies&amp;quot;&quot;/&gt;&lt;property id=&quot;20307&quot; value=&quot;390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chtp8_0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chtp8_10</Template>
  <TotalTime>50951</TotalTime>
  <Words>4358</Words>
  <Application>Microsoft Office PowerPoint</Application>
  <PresentationFormat>宽屏</PresentationFormat>
  <Paragraphs>596</Paragraphs>
  <Slides>54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54</vt:i4>
      </vt:variant>
    </vt:vector>
  </HeadingPairs>
  <TitlesOfParts>
    <vt:vector size="66" baseType="lpstr">
      <vt:lpstr>HuaweiSans</vt:lpstr>
      <vt:lpstr>等线</vt:lpstr>
      <vt:lpstr>等线 Light</vt:lpstr>
      <vt:lpstr>宋体</vt:lpstr>
      <vt:lpstr>微软雅黑</vt:lpstr>
      <vt:lpstr>微软雅黑 Light</vt:lpstr>
      <vt:lpstr>Arial</vt:lpstr>
      <vt:lpstr>Calibri</vt:lpstr>
      <vt:lpstr>Courier New</vt:lpstr>
      <vt:lpstr>Times New Roman</vt:lpstr>
      <vt:lpstr>Wingdings</vt:lpstr>
      <vt:lpstr>chtp8_07</vt:lpstr>
      <vt:lpstr>PowerPoint 演示文稿</vt:lpstr>
      <vt:lpstr>本章目标</vt:lpstr>
      <vt:lpstr>大纲</vt:lpstr>
      <vt:lpstr>数据库完整性概述</vt:lpstr>
      <vt:lpstr>PowerPoint 演示文稿</vt:lpstr>
      <vt:lpstr>PowerPoint 演示文稿</vt:lpstr>
      <vt:lpstr>PowerPoint 演示文稿</vt:lpstr>
      <vt:lpstr>大纲</vt:lpstr>
      <vt:lpstr>实体完整性</vt:lpstr>
      <vt:lpstr>PowerPoint 演示文稿</vt:lpstr>
      <vt:lpstr>PowerPoint 演示文稿</vt:lpstr>
      <vt:lpstr>PowerPoint 演示文稿</vt:lpstr>
      <vt:lpstr>PowerPoint 演示文稿</vt:lpstr>
      <vt:lpstr>大纲</vt:lpstr>
      <vt:lpstr>参照完整性</vt:lpstr>
      <vt:lpstr>PowerPoint 演示文稿</vt:lpstr>
      <vt:lpstr>PowerPoint 演示文稿</vt:lpstr>
      <vt:lpstr>openGauss参照完整性</vt:lpstr>
      <vt:lpstr>大纲</vt:lpstr>
      <vt:lpstr>用户定义的完整性</vt:lpstr>
      <vt:lpstr>PowerPoint 演示文稿</vt:lpstr>
      <vt:lpstr>PowerPoint 演示文稿</vt:lpstr>
      <vt:lpstr>大纲</vt:lpstr>
      <vt:lpstr>完整性约束命名子句</vt:lpstr>
      <vt:lpstr>PowerPoint 演示文稿</vt:lpstr>
      <vt:lpstr>PowerPoint 演示文稿</vt:lpstr>
      <vt:lpstr>PowerPoint 演示文稿</vt:lpstr>
      <vt:lpstr>openGauss典型约束示例</vt:lpstr>
      <vt:lpstr>openGauss典型约束示例</vt:lpstr>
      <vt:lpstr>openGauss约束查询</vt:lpstr>
      <vt:lpstr>PowerPoint 演示文稿</vt:lpstr>
      <vt:lpstr>大纲</vt:lpstr>
      <vt:lpstr>断言</vt:lpstr>
      <vt:lpstr>PowerPoint 演示文稿</vt:lpstr>
      <vt:lpstr>PowerPoint 演示文稿</vt:lpstr>
      <vt:lpstr>PowerPoint 演示文稿</vt:lpstr>
      <vt:lpstr>大纲</vt:lpstr>
      <vt:lpstr>触发器</vt:lpstr>
      <vt:lpstr>触发器的使用</vt:lpstr>
      <vt:lpstr>1.定义(创建)触发器</vt:lpstr>
      <vt:lpstr>PowerPoint 演示文稿</vt:lpstr>
      <vt:lpstr>PowerPoint 演示文稿</vt:lpstr>
      <vt:lpstr>PowerPoint 演示文稿</vt:lpstr>
      <vt:lpstr>PowerPoint 演示文稿</vt:lpstr>
      <vt:lpstr>2.激活触发器</vt:lpstr>
      <vt:lpstr>3.删除触发器</vt:lpstr>
      <vt:lpstr>openGauss触发器</vt:lpstr>
      <vt:lpstr>Oracle触发器</vt:lpstr>
      <vt:lpstr>PowerPoint 演示文稿</vt:lpstr>
      <vt:lpstr>PowerPoint 演示文稿</vt:lpstr>
      <vt:lpstr>本章小结</vt:lpstr>
      <vt:lpstr>课堂练习</vt:lpstr>
      <vt:lpstr>PowerPoint 演示文稿</vt:lpstr>
      <vt:lpstr>本章作业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michaelwin</cp:lastModifiedBy>
  <cp:revision>1823</cp:revision>
  <dcterms:created xsi:type="dcterms:W3CDTF">2015-04-27T18:37:45Z</dcterms:created>
  <dcterms:modified xsi:type="dcterms:W3CDTF">2022-10-20T07:28:15Z</dcterms:modified>
</cp:coreProperties>
</file>