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2"/>
  </p:notesMasterIdLst>
  <p:sldIdLst>
    <p:sldId id="256" r:id="rId2"/>
    <p:sldId id="261" r:id="rId3"/>
    <p:sldId id="257" r:id="rId4"/>
    <p:sldId id="412" r:id="rId5"/>
    <p:sldId id="413" r:id="rId6"/>
    <p:sldId id="414" r:id="rId7"/>
    <p:sldId id="415" r:id="rId8"/>
    <p:sldId id="416" r:id="rId9"/>
    <p:sldId id="417" r:id="rId10"/>
    <p:sldId id="330" r:id="rId11"/>
    <p:sldId id="418" r:id="rId12"/>
    <p:sldId id="419" r:id="rId13"/>
    <p:sldId id="420" r:id="rId14"/>
    <p:sldId id="421" r:id="rId15"/>
    <p:sldId id="336" r:id="rId16"/>
    <p:sldId id="337" r:id="rId17"/>
    <p:sldId id="338" r:id="rId18"/>
    <p:sldId id="422" r:id="rId19"/>
    <p:sldId id="423" r:id="rId20"/>
    <p:sldId id="424" r:id="rId21"/>
    <p:sldId id="425" r:id="rId22"/>
    <p:sldId id="426" r:id="rId23"/>
    <p:sldId id="344" r:id="rId24"/>
    <p:sldId id="427" r:id="rId25"/>
    <p:sldId id="428" r:id="rId26"/>
    <p:sldId id="429" r:id="rId27"/>
    <p:sldId id="347" r:id="rId28"/>
    <p:sldId id="430" r:id="rId29"/>
    <p:sldId id="431" r:id="rId30"/>
    <p:sldId id="432" r:id="rId31"/>
    <p:sldId id="433" r:id="rId32"/>
    <p:sldId id="434" r:id="rId33"/>
    <p:sldId id="352" r:id="rId34"/>
    <p:sldId id="435" r:id="rId35"/>
    <p:sldId id="436" r:id="rId36"/>
    <p:sldId id="437" r:id="rId37"/>
    <p:sldId id="354" r:id="rId38"/>
    <p:sldId id="438" r:id="rId39"/>
    <p:sldId id="439" r:id="rId40"/>
    <p:sldId id="440" r:id="rId41"/>
    <p:sldId id="441" r:id="rId42"/>
    <p:sldId id="442" r:id="rId43"/>
    <p:sldId id="443" r:id="rId44"/>
    <p:sldId id="405" r:id="rId45"/>
    <p:sldId id="359" r:id="rId46"/>
    <p:sldId id="444" r:id="rId47"/>
    <p:sldId id="445" r:id="rId48"/>
    <p:sldId id="361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369" r:id="rId58"/>
    <p:sldId id="454" r:id="rId59"/>
    <p:sldId id="370" r:id="rId60"/>
    <p:sldId id="455" r:id="rId61"/>
    <p:sldId id="456" r:id="rId62"/>
    <p:sldId id="397" r:id="rId63"/>
    <p:sldId id="457" r:id="rId64"/>
    <p:sldId id="386" r:id="rId65"/>
    <p:sldId id="458" r:id="rId66"/>
    <p:sldId id="371" r:id="rId67"/>
    <p:sldId id="459" r:id="rId68"/>
    <p:sldId id="461" r:id="rId69"/>
    <p:sldId id="377" r:id="rId70"/>
    <p:sldId id="378" r:id="rId71"/>
    <p:sldId id="464" r:id="rId72"/>
    <p:sldId id="465" r:id="rId73"/>
    <p:sldId id="466" r:id="rId74"/>
    <p:sldId id="467" r:id="rId75"/>
    <p:sldId id="468" r:id="rId76"/>
    <p:sldId id="469" r:id="rId77"/>
    <p:sldId id="470" r:id="rId78"/>
    <p:sldId id="471" r:id="rId79"/>
    <p:sldId id="472" r:id="rId80"/>
    <p:sldId id="473" r:id="rId81"/>
    <p:sldId id="474" r:id="rId82"/>
    <p:sldId id="475" r:id="rId83"/>
    <p:sldId id="476" r:id="rId84"/>
    <p:sldId id="391" r:id="rId85"/>
    <p:sldId id="463" r:id="rId86"/>
    <p:sldId id="477" r:id="rId87"/>
    <p:sldId id="478" r:id="rId88"/>
    <p:sldId id="320" r:id="rId89"/>
    <p:sldId id="479" r:id="rId90"/>
    <p:sldId id="321" r:id="rId91"/>
  </p:sldIdLst>
  <p:sldSz cx="12192000" cy="6858000"/>
  <p:notesSz cx="6858000" cy="9144000"/>
  <p:photoAlbum/>
  <p:custDataLst>
    <p:tags r:id="rId9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78"/>
    <a:srgbClr val="0000CC"/>
    <a:srgbClr val="990033"/>
    <a:srgbClr val="2C146E"/>
    <a:srgbClr val="000099"/>
    <a:srgbClr val="F8F8F8"/>
    <a:srgbClr val="FF99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375" autoAdjust="0"/>
  </p:normalViewPr>
  <p:slideViewPr>
    <p:cSldViewPr>
      <p:cViewPr varScale="1">
        <p:scale>
          <a:sx n="74" d="100"/>
          <a:sy n="74" d="100"/>
        </p:scale>
        <p:origin x="965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 </a:t>
            </a:r>
            <a:r>
              <a:rPr lang="zh-CN" altLang="en-US" sz="1200" dirty="0">
                <a:solidFill>
                  <a:srgbClr val="0000CC"/>
                </a:solidFill>
              </a:rPr>
              <a:t>→→ </a:t>
            </a:r>
            <a:r>
              <a:rPr lang="en-US" altLang="zh-CN" sz="1200" dirty="0">
                <a:solidFill>
                  <a:srgbClr val="0000CC"/>
                </a:solidFill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(0,5,2,7,4)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不是</a:t>
            </a:r>
            <a:r>
              <a:rPr lang="en-US" altLang="zh-CN" dirty="0"/>
              <a:t>4NF</a:t>
            </a:r>
            <a:r>
              <a:rPr lang="zh-CN" altLang="en-US" dirty="0"/>
              <a:t>，分解为</a:t>
            </a:r>
            <a:r>
              <a:rPr lang="en-US" altLang="zh-CN" dirty="0"/>
              <a:t>R1(A,B)</a:t>
            </a:r>
            <a:r>
              <a:rPr lang="zh-CN" altLang="en-US" dirty="0"/>
              <a:t>和</a:t>
            </a:r>
            <a:r>
              <a:rPr lang="en-US" altLang="zh-CN" dirty="0"/>
              <a:t>R2(A,C)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不是</a:t>
            </a:r>
            <a:r>
              <a:rPr lang="en-US" altLang="zh-CN" dirty="0"/>
              <a:t>4NF</a:t>
            </a:r>
            <a:r>
              <a:rPr lang="zh-CN" altLang="en-US" dirty="0"/>
              <a:t>，分解为</a:t>
            </a:r>
            <a:r>
              <a:rPr lang="en-US" altLang="zh-CN" dirty="0"/>
              <a:t>R1(A,C)</a:t>
            </a:r>
            <a:r>
              <a:rPr lang="zh-CN" altLang="en-US" dirty="0"/>
              <a:t>和</a:t>
            </a:r>
            <a:r>
              <a:rPr lang="en-US" altLang="zh-CN" dirty="0"/>
              <a:t>R2(C,BD)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sym typeface="Calibri" pitchFamily="34" charset="0"/>
              </a:rPr>
              <a:t>(</a:t>
            </a:r>
            <a:r>
              <a:rPr lang="en-US" altLang="zh-CN" sz="1200">
                <a:solidFill>
                  <a:srgbClr val="C00000"/>
                </a:solidFill>
                <a:sym typeface="Calibri" pitchFamily="34" charset="0"/>
              </a:rPr>
              <a:t>AB </a:t>
            </a:r>
            <a:r>
              <a:rPr lang="zh-CN" altLang="en-US" sz="1200">
                <a:solidFill>
                  <a:srgbClr val="C00000"/>
                </a:solidFill>
                <a:sym typeface="Calibri" pitchFamily="34" charset="0"/>
              </a:rPr>
              <a:t>)</a:t>
            </a:r>
            <a:r>
              <a:rPr lang="en-US" altLang="zh-CN" sz="1200" baseline="-25000">
                <a:solidFill>
                  <a:srgbClr val="C00000"/>
                </a:solidFill>
                <a:sym typeface="Calibri" pitchFamily="34" charset="0"/>
              </a:rPr>
              <a:t>F</a:t>
            </a:r>
            <a:r>
              <a:rPr lang="en-US" altLang="zh-CN" sz="1200" baseline="50000">
                <a:solidFill>
                  <a:srgbClr val="C00000"/>
                </a:solidFill>
                <a:sym typeface="Calibri" pitchFamily="34" charset="0"/>
              </a:rPr>
              <a:t>+</a:t>
            </a:r>
            <a:r>
              <a:rPr lang="en-US" altLang="zh-CN" sz="1200">
                <a:solidFill>
                  <a:srgbClr val="C00000"/>
                </a:solidFill>
                <a:sym typeface="Calibri" pitchFamily="34" charset="0"/>
              </a:rPr>
              <a:t> =ABCDE</a:t>
            </a:r>
            <a:endParaRPr lang="en-US" altLang="zh-CN" sz="1200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78">
              <a:alpha val="81961"/>
            </a:srgbClr>
          </a:solidFill>
        </p:spPr>
        <p:txBody>
          <a:bodyPr>
            <a:normAutofit/>
          </a:bodyPr>
          <a:lstStyle>
            <a:lvl1pPr algn="ctr">
              <a:defRPr sz="4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14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9625" indent="-277813">
              <a:lnSpc>
                <a:spcPct val="114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84250" indent="-174625">
              <a:lnSpc>
                <a:spcPct val="114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关系数据理论</a:t>
            </a:r>
            <a:endParaRPr lang="en-US" altLang="zh-CN" sz="6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96915"/>
              </p:ext>
            </p:extLst>
          </p:nvPr>
        </p:nvGraphicFramePr>
        <p:xfrm>
          <a:off x="1600200" y="194077"/>
          <a:ext cx="3962400" cy="1981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2676" y="2799020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77790" y="2799020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68265" y="2799020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87314" y="2799020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82715" y="2799020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40026" y="2799020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82715" y="2799020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42676" y="3284795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377790" y="3284795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368265" y="3284795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387314" y="3284795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82715" y="3284795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40026" y="3284795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682715" y="3286382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82715" y="375310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82715" y="3762632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682715" y="422935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682715" y="4238882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825214" y="4707195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368265" y="470719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682715" y="470719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040026" y="470719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763927" y="5032313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7086600" y="322327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/>
              <a:t>{Position</a:t>
            </a:r>
            <a:r>
              <a:rPr lang="en-US" sz="2800"/>
              <a:t>} </a:t>
            </a:r>
            <a:r>
              <a:rPr lang="en-US" sz="2800">
                <a:sym typeface="Wingdings" charset="2"/>
              </a:rPr>
              <a:t> </a:t>
            </a:r>
            <a:r>
              <a:rPr lang="en-US" sz="2800" dirty="0">
                <a:sym typeface="Wingdings" charset="2"/>
              </a:rPr>
              <a:t>{</a:t>
            </a:r>
            <a:r>
              <a:rPr lang="en-US" sz="2800" dirty="0"/>
              <a:t>Phone}</a:t>
            </a:r>
          </a:p>
        </p:txBody>
      </p:sp>
      <p:graphicFrame>
        <p:nvGraphicFramePr>
          <p:cNvPr id="3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80499"/>
              </p:ext>
            </p:extLst>
          </p:nvPr>
        </p:nvGraphicFramePr>
        <p:xfrm>
          <a:off x="1600200" y="2400527"/>
          <a:ext cx="4953000" cy="1981200"/>
        </p:xfrm>
        <a:graphic>
          <a:graphicData uri="http://schemas.openxmlformats.org/drawingml/2006/table">
            <a:tbl>
              <a:tblPr/>
              <a:tblGrid>
                <a:gridCol w="107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Rounded Rectangle 37"/>
          <p:cNvSpPr/>
          <p:nvPr/>
        </p:nvSpPr>
        <p:spPr>
          <a:xfrm>
            <a:off x="3692114" y="3170639"/>
            <a:ext cx="2870611" cy="80090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52611"/>
              </p:ext>
            </p:extLst>
          </p:nvPr>
        </p:nvGraphicFramePr>
        <p:xfrm>
          <a:off x="1600200" y="4649061"/>
          <a:ext cx="4953000" cy="1981200"/>
        </p:xfrm>
        <a:graphic>
          <a:graphicData uri="http://schemas.openxmlformats.org/drawingml/2006/table">
            <a:tbl>
              <a:tblPr/>
              <a:tblGrid>
                <a:gridCol w="107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ounded Rectangle 10"/>
          <p:cNvSpPr/>
          <p:nvPr/>
        </p:nvSpPr>
        <p:spPr>
          <a:xfrm>
            <a:off x="3656983" y="5022527"/>
            <a:ext cx="2905742" cy="4398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10"/>
          <p:cNvSpPr/>
          <p:nvPr/>
        </p:nvSpPr>
        <p:spPr>
          <a:xfrm>
            <a:off x="3656983" y="6203138"/>
            <a:ext cx="2905742" cy="4398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3"/>
          <p:cNvSpPr>
            <a:spLocks noChangeArrowheads="1"/>
          </p:cNvSpPr>
          <p:nvPr/>
        </p:nvSpPr>
        <p:spPr bwMode="auto">
          <a:xfrm>
            <a:off x="6772658" y="5469492"/>
            <a:ext cx="437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{</a:t>
            </a:r>
            <a:r>
              <a:rPr lang="en-US" sz="2800"/>
              <a:t>Phone}</a:t>
            </a:r>
            <a:r>
              <a:rPr lang="en-US" sz="2800">
                <a:sym typeface="Wingdings" charset="2"/>
              </a:rPr>
              <a:t></a:t>
            </a:r>
            <a:r>
              <a:rPr lang="en-US" sz="2800"/>
              <a:t> </a:t>
            </a:r>
            <a:r>
              <a:rPr lang="en-US" sz="2800" dirty="0"/>
              <a:t>{Position}</a:t>
            </a:r>
          </a:p>
        </p:txBody>
      </p:sp>
    </p:spTree>
    <p:extLst>
      <p:ext uri="{BB962C8B-B14F-4D97-AF65-F5344CB8AC3E}">
        <p14:creationId xmlns:p14="http://schemas.microsoft.com/office/powerpoint/2010/main" val="16845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3" grpId="0"/>
      <p:bldP spid="35" grpId="0" animBg="1"/>
      <p:bldP spid="37" grpId="0" animBg="1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BE99-D9BB-4C71-9FC9-F67B533C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3DFA5-17A0-4C6B-95BE-58C7DCC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FC476A96-B71D-4085-AAEF-B08AF6223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95868"/>
              </p:ext>
            </p:extLst>
          </p:nvPr>
        </p:nvGraphicFramePr>
        <p:xfrm>
          <a:off x="1447800" y="1430626"/>
          <a:ext cx="3657600" cy="310896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7FCA6794-F8F1-451E-BECD-553DFAF1F5DD}"/>
              </a:ext>
            </a:extLst>
          </p:cNvPr>
          <p:cNvSpPr txBox="1"/>
          <p:nvPr/>
        </p:nvSpPr>
        <p:spPr>
          <a:xfrm>
            <a:off x="5340983" y="1430626"/>
            <a:ext cx="58674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找到至少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个与此实例相冲突的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FDs: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BF67A9-F169-4541-B66D-ED3469B1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84941"/>
            <a:ext cx="329056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  <a:endParaRPr lang="en-US" sz="2400" b="1" dirty="0">
              <a:solidFill>
                <a:prstClr val="black"/>
              </a:solidFill>
              <a:latin typeface="Lucida Sans Typewriter" panose="020B0509030504030204" pitchFamily="49" charset="0"/>
              <a:ea typeface="Menlo" charset="0"/>
              <a:cs typeface="Menlo" charset="0"/>
            </a:endParaRPr>
          </a:p>
          <a:p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sz="2400" b="1" dirty="0">
                <a:solidFill>
                  <a:prstClr val="black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C0504D"/>
                </a:solidFill>
                <a:latin typeface="Lucida Sans Typewriter" panose="020B0509030504030204" pitchFamily="49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40304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096E9-F14D-48BA-8E15-86A77A47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B0EC-5B60-4758-BCD8-0D558ACB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prstClr val="black"/>
                </a:solidFill>
              </a:rPr>
              <a:t>由下面的关系表</a:t>
            </a:r>
            <a:r>
              <a:rPr lang="en-US" altLang="zh-CN">
                <a:solidFill>
                  <a:prstClr val="black"/>
                </a:solidFill>
              </a:rPr>
              <a:t>, </a:t>
            </a:r>
            <a:r>
              <a:rPr lang="zh-CN" altLang="en-US">
                <a:solidFill>
                  <a:prstClr val="black"/>
                </a:solidFill>
              </a:rPr>
              <a:t>能否得出</a:t>
            </a:r>
            <a:r>
              <a:rPr lang="en-US" altLang="zh-CN">
                <a:solidFill>
                  <a:srgbClr val="FF0000"/>
                </a:solidFill>
              </a:rPr>
              <a:t>Sno → Sname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r>
              <a:rPr lang="en-US" altLang="zh-CN">
                <a:solidFill>
                  <a:srgbClr val="FF0000"/>
                </a:solidFill>
              </a:rPr>
              <a:t>Sno → Sdept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8A972-945A-42D0-815F-7686E10A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Group 8">
            <a:extLst>
              <a:ext uri="{FF2B5EF4-FFF2-40B4-BE49-F238E27FC236}">
                <a16:creationId xmlns:a16="http://schemas.microsoft.com/office/drawing/2014/main" id="{E87493E6-081E-4C4A-B685-0DA550BC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42534"/>
              </p:ext>
            </p:extLst>
          </p:nvPr>
        </p:nvGraphicFramePr>
        <p:xfrm>
          <a:off x="2133600" y="1821049"/>
          <a:ext cx="7391399" cy="3816915"/>
        </p:xfrm>
        <a:graphic>
          <a:graphicData uri="http://schemas.openxmlformats.org/drawingml/2006/table">
            <a:tbl>
              <a:tblPr/>
              <a:tblGrid>
                <a:gridCol w="123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119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8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705E-91EE-42A5-8089-160F0BFE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F623B-55E4-4BA3-98CA-9BE2FD41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Student&lt;U, F&gt;</a:t>
            </a:r>
            <a:r>
              <a:rPr lang="zh-CN" altLang="en-US">
                <a:solidFill>
                  <a:srgbClr val="0000CC"/>
                </a:solidFill>
              </a:rPr>
              <a:t>存在的问题：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数据冗余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ym typeface="Calibri" pitchFamily="34" charset="0"/>
              </a:rPr>
              <a:t>浪费大量的存储空间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每一个系主任的姓名重复出现，重复次数与该系所有学生的所有课程成绩出现次数相同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更新异常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(Update Anomalies)</a:t>
            </a:r>
            <a:endParaRPr lang="zh-CN" altLang="en-US">
              <a:solidFill>
                <a:srgbClr val="FF0000"/>
              </a:solidFill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数据冗余</a:t>
            </a:r>
            <a:r>
              <a:rPr lang="zh-CN" altLang="en-US">
                <a:sym typeface="Monotype Sorts" pitchFamily="2" charset="2"/>
              </a:rPr>
              <a:t>，</a:t>
            </a:r>
            <a:r>
              <a:rPr lang="zh-CN" altLang="en-US">
                <a:sym typeface="Calibri" pitchFamily="34" charset="0"/>
              </a:rPr>
              <a:t>更新数据时，维护数据完整性代价大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某系更换系主任后，必须修改与该系学生有关的每一个元组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插入异常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(Insertion Anomalies)</a:t>
            </a:r>
          </a:p>
          <a:p>
            <a:pPr lvl="2"/>
            <a:r>
              <a:rPr lang="zh-CN" altLang="en-US">
                <a:sym typeface="Calibri" pitchFamily="34" charset="0"/>
              </a:rPr>
              <a:t>如果一个系刚成立，尚无学生，则无法把这个系及其系主任的信息存入数据库</a:t>
            </a:r>
          </a:p>
          <a:p>
            <a:pPr lvl="1"/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删除异常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(Deletion Anomalies)</a:t>
            </a:r>
            <a:endParaRPr lang="zh-CN" altLang="en-US">
              <a:solidFill>
                <a:srgbClr val="FF0000"/>
              </a:solidFill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如果某个系的学生全部毕业了， 则在删除该系学生信息的同时，把这个系及其系主任的信息也丢掉了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D8B7D-D045-4A25-88F7-D8CC16DA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1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35F78-BB41-43B0-9C84-A91A0BAC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65C96-0368-437E-AC84-FC7A3E3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结论：</a:t>
            </a:r>
          </a:p>
          <a:p>
            <a:pPr lvl="1">
              <a:lnSpc>
                <a:spcPct val="100000"/>
              </a:lnSpc>
            </a:pPr>
            <a:r>
              <a:rPr lang="en-US" altLang="zh-CN"/>
              <a:t>Student</a:t>
            </a:r>
            <a:r>
              <a:rPr lang="zh-CN" altLang="en-US"/>
              <a:t>关系模式不是一个好的模式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一个“好”的模式应当不会发生插入异常、删除异常和更新异常，数据冗余应尽可能少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原因：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由模式中的某些数据依赖引起的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解决方案：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用规范化理论改造关系模式来消除其中不合适的数据依赖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19105-3450-4390-AC98-4E0AEE0A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4CC49-1D19-4916-AD66-EA0C9F2E6320}"/>
              </a:ext>
            </a:extLst>
          </p:cNvPr>
          <p:cNvSpPr/>
          <p:nvPr/>
        </p:nvSpPr>
        <p:spPr>
          <a:xfrm>
            <a:off x="936752" y="5159080"/>
            <a:ext cx="32157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Student&lt;U, F&gt;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0764914-FDDD-4761-BEBA-CDA5E163A02F}"/>
              </a:ext>
            </a:extLst>
          </p:cNvPr>
          <p:cNvGrpSpPr/>
          <p:nvPr/>
        </p:nvGrpSpPr>
        <p:grpSpPr>
          <a:xfrm>
            <a:off x="4081637" y="5066916"/>
            <a:ext cx="1208990" cy="536952"/>
            <a:chOff x="3955009" y="5254247"/>
            <a:chExt cx="1066800" cy="536952"/>
          </a:xfrm>
        </p:grpSpPr>
        <p:sp>
          <p:nvSpPr>
            <p:cNvPr id="7" name="右箭头 4">
              <a:extLst>
                <a:ext uri="{FF2B5EF4-FFF2-40B4-BE49-F238E27FC236}">
                  <a16:creationId xmlns:a16="http://schemas.microsoft.com/office/drawing/2014/main" id="{06DA6E22-8680-4B4A-B6D3-7CF4417C361E}"/>
                </a:ext>
              </a:extLst>
            </p:cNvPr>
            <p:cNvSpPr/>
            <p:nvPr/>
          </p:nvSpPr>
          <p:spPr>
            <a:xfrm>
              <a:off x="3955009" y="5638799"/>
              <a:ext cx="1066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E4F11A0-FEB8-44F9-BE6B-67C516C8BC66}"/>
                </a:ext>
              </a:extLst>
            </p:cNvPr>
            <p:cNvSpPr txBox="1"/>
            <p:nvPr/>
          </p:nvSpPr>
          <p:spPr>
            <a:xfrm>
              <a:off x="4080074" y="5254247"/>
              <a:ext cx="773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分解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37DFA34-BC4B-4D2D-8EF0-053C33CF913E}"/>
              </a:ext>
            </a:extLst>
          </p:cNvPr>
          <p:cNvSpPr/>
          <p:nvPr/>
        </p:nvSpPr>
        <p:spPr>
          <a:xfrm>
            <a:off x="5410200" y="4791042"/>
            <a:ext cx="5902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S(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 →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);</a:t>
            </a:r>
          </a:p>
          <a:p>
            <a:pPr marL="0" lvl="1"/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SC(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Cno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Grade, (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Sno,Cno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) → Grade);</a:t>
            </a:r>
          </a:p>
          <a:p>
            <a:pPr marL="0" lvl="1"/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DEPT(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 → </a:t>
            </a:r>
            <a:r>
              <a:rPr lang="en-US" altLang="zh-CN" sz="2400" b="1" dirty="0" err="1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Calibri" pitchFamily="34" charset="0"/>
              </a:rPr>
              <a:t>);</a:t>
            </a:r>
            <a:endParaRPr lang="zh-CN" altLang="en-US" sz="2400" b="1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  <a:sym typeface="Calibri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C91B0E-75B8-46C1-9D56-4A1D8D16CF2D}"/>
              </a:ext>
            </a:extLst>
          </p:cNvPr>
          <p:cNvSpPr txBox="1"/>
          <p:nvPr/>
        </p:nvSpPr>
        <p:spPr>
          <a:xfrm>
            <a:off x="9220201" y="3424771"/>
            <a:ext cx="2026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不会发生插入异常、删除异常，冗余得到控制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ABD1FEB-0E2D-481C-BB4C-D9E414473DA8}"/>
              </a:ext>
            </a:extLst>
          </p:cNvPr>
          <p:cNvSpPr/>
          <p:nvPr/>
        </p:nvSpPr>
        <p:spPr>
          <a:xfrm rot="1675198">
            <a:off x="9220200" y="4476776"/>
            <a:ext cx="457200" cy="35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问题的提出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规范化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数据依赖的公理系统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模式分解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38600" y="1420226"/>
            <a:ext cx="6024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根据函数依赖分解一个不好的关系模式以达到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消除更新异常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减少冗余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7" name="左箭头 6"/>
          <p:cNvSpPr/>
          <p:nvPr/>
        </p:nvSpPr>
        <p:spPr>
          <a:xfrm rot="10800000">
            <a:off x="2499428" y="1807752"/>
            <a:ext cx="1434035" cy="2834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函数依赖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BCNF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8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u="sng">
                <a:solidFill>
                  <a:srgbClr val="FF0000"/>
                </a:solidFill>
              </a:rPr>
              <a:t>函数依赖定义</a:t>
            </a:r>
            <a:r>
              <a:rPr lang="en-US" altLang="zh-CN" u="sng" dirty="0">
                <a:solidFill>
                  <a:srgbClr val="FF0000"/>
                </a:solidFill>
              </a:rPr>
              <a:t>6.1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设</a:t>
            </a:r>
            <a:r>
              <a:rPr lang="en-US" altLang="zh-CN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是一个属性集</a:t>
            </a:r>
            <a:r>
              <a:rPr lang="en-US" altLang="zh-CN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上的关系模式，</a:t>
            </a:r>
            <a:r>
              <a:rPr lang="en-US" altLang="zh-CN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和</a:t>
            </a:r>
            <a:r>
              <a:rPr lang="en-US" altLang="zh-CN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是</a:t>
            </a:r>
            <a:r>
              <a:rPr lang="en-US" altLang="zh-CN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的子集。若对于</a:t>
            </a:r>
            <a:r>
              <a:rPr lang="en-US" altLang="zh-CN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的任意一个可能的关系</a:t>
            </a:r>
            <a:r>
              <a:rPr lang="en-US" altLang="zh-CN" dirty="0">
                <a:sym typeface="Calibri" pitchFamily="34" charset="0"/>
              </a:rPr>
              <a:t>r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dirty="0">
                <a:sym typeface="Calibri" pitchFamily="34" charset="0"/>
              </a:rPr>
              <a:t>r</a:t>
            </a:r>
            <a:r>
              <a:rPr lang="zh-CN" altLang="en-US" dirty="0">
                <a:sym typeface="Calibri" pitchFamily="34" charset="0"/>
              </a:rPr>
              <a:t> 中不可能存在两个元组在</a:t>
            </a:r>
            <a:r>
              <a:rPr lang="en-US" altLang="zh-CN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上的属性值相等， 而在</a:t>
            </a:r>
            <a:r>
              <a:rPr lang="en-US" altLang="zh-CN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上的属性值不等， 则称“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>
                <a:sym typeface="Calibri" pitchFamily="34" charset="0"/>
              </a:rPr>
              <a:t>”</a:t>
            </a:r>
            <a:r>
              <a:rPr lang="zh-CN" altLang="en-US" dirty="0">
                <a:sym typeface="Calibri" pitchFamily="34" charset="0"/>
              </a:rPr>
              <a:t>或“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X </a:t>
            </a:r>
            <a:r>
              <a:rPr lang="en-US" altLang="zh-CN" dirty="0">
                <a:sym typeface="Calibri" pitchFamily="34" charset="0"/>
              </a:rPr>
              <a:t>”</a:t>
            </a:r>
            <a:r>
              <a:rPr lang="zh-CN" altLang="en-US" dirty="0">
                <a:sym typeface="Calibri" pitchFamily="34" charset="0"/>
              </a:rPr>
              <a:t>，记作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→Y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函数依赖属于语义范畴，只能根据语义来确定一</a:t>
            </a:r>
            <a:r>
              <a:rPr lang="zh-CN" altLang="en-US">
                <a:solidFill>
                  <a:srgbClr val="FF0000"/>
                </a:solidFill>
              </a:rPr>
              <a:t>个函数依赖。</a:t>
            </a:r>
            <a:r>
              <a:rPr lang="zh-CN" altLang="en-US">
                <a:solidFill>
                  <a:srgbClr val="0000CC"/>
                </a:solidFill>
              </a:rPr>
              <a:t>如</a:t>
            </a:r>
            <a:r>
              <a:rPr lang="zh-CN" altLang="en-US" dirty="0">
                <a:solidFill>
                  <a:srgbClr val="0000CC"/>
                </a:solidFill>
              </a:rPr>
              <a:t>，姓名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rgbClr val="0000CC"/>
                </a:solidFill>
              </a:rPr>
              <a:t>年龄</a:t>
            </a:r>
            <a:r>
              <a:rPr lang="zh-CN" altLang="en-US" dirty="0"/>
              <a:t>只有在该部门没有同名人的条件下成立。如果允许有同名人，则年龄不在函数依赖于姓名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函数依赖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指关系模式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某个或某些关系满足的约束条件</a:t>
            </a:r>
            <a:r>
              <a:rPr lang="zh-CN" altLang="en-US" dirty="0"/>
              <a:t>，而是指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一切关系</a:t>
            </a:r>
            <a:r>
              <a:rPr lang="zh-CN" altLang="en-US" dirty="0"/>
              <a:t>均要满足的约束条件。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BC44-A95F-4286-AB7B-3516F21D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F803-A38F-4933-9BA9-896B44CF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/>
              <a:t>Student(Sno, Sname, Ssex, Sage, Sdept)</a:t>
            </a:r>
          </a:p>
          <a:p>
            <a:pPr lvl="1"/>
            <a:r>
              <a:rPr lang="zh-CN" altLang="en-US"/>
              <a:t>假设不允许重名，则所有的函数依赖如下：</a:t>
            </a:r>
            <a:endParaRPr lang="en-US" altLang="zh-CN"/>
          </a:p>
          <a:p>
            <a:pPr marL="531812" lvl="1" indent="0">
              <a:buNone/>
            </a:pPr>
            <a:r>
              <a:rPr lang="en-US" altLang="zh-CN">
                <a:solidFill>
                  <a:srgbClr val="0000FF"/>
                </a:solidFill>
              </a:rPr>
              <a:t>Sno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 Ssex, Sno Sage, Sno Sdept, Sno Sname, Sname Sno, </a:t>
            </a:r>
          </a:p>
          <a:p>
            <a:pPr marL="531812" lvl="1" indent="0"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Sname Ssex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Sname Sage, Sname Sdept</a:t>
            </a:r>
          </a:p>
          <a:p>
            <a:pPr lvl="1"/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思考：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Ssex</a:t>
            </a:r>
            <a:r>
              <a:rPr lang="zh-CN" altLang="en-US"/>
              <a:t>与</a:t>
            </a:r>
            <a:r>
              <a:rPr lang="en-US" altLang="zh-CN"/>
              <a:t>Sage</a:t>
            </a:r>
            <a:r>
              <a:rPr lang="zh-CN" altLang="en-US"/>
              <a:t>，</a:t>
            </a:r>
            <a:r>
              <a:rPr lang="en-US" altLang="zh-CN"/>
              <a:t>Ssex</a:t>
            </a:r>
            <a:r>
              <a:rPr lang="zh-CN" altLang="en-US"/>
              <a:t>与</a:t>
            </a:r>
            <a:r>
              <a:rPr lang="en-US" altLang="zh-CN"/>
              <a:t>Sdept</a:t>
            </a:r>
            <a:r>
              <a:rPr lang="zh-CN" altLang="en-US"/>
              <a:t>，</a:t>
            </a:r>
            <a:r>
              <a:rPr lang="en-US" altLang="zh-CN"/>
              <a:t>Sage</a:t>
            </a:r>
            <a:r>
              <a:rPr lang="zh-CN" altLang="en-US"/>
              <a:t>与</a:t>
            </a:r>
            <a:r>
              <a:rPr lang="en-US" altLang="zh-CN"/>
              <a:t>Sdept</a:t>
            </a:r>
            <a:r>
              <a:rPr lang="zh-CN" altLang="en-US"/>
              <a:t>之间是否存在函数依赖？</a:t>
            </a:r>
          </a:p>
          <a:p>
            <a:pPr lvl="1"/>
            <a:r>
              <a:rPr lang="zh-CN" altLang="en-US"/>
              <a:t>假设允许重名，请列出</a:t>
            </a:r>
            <a:r>
              <a:rPr lang="en-US" altLang="zh-CN"/>
              <a:t>Student</a:t>
            </a:r>
            <a:r>
              <a:rPr lang="zh-CN" altLang="en-US"/>
              <a:t>上所有的函数依赖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3DFBD-F033-417B-AC6F-3E4A715F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53A43F6-F3CE-4711-BAAB-46117FFB1520}"/>
              </a:ext>
            </a:extLst>
          </p:cNvPr>
          <p:cNvSpPr/>
          <p:nvPr/>
        </p:nvSpPr>
        <p:spPr>
          <a:xfrm>
            <a:off x="6248400" y="2057400"/>
            <a:ext cx="3810000" cy="53340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00DB-517B-4265-B9D2-A7668E1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D687C-C05D-4284-9C46-DFE90A67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非平凡的函数依赖</a:t>
            </a:r>
          </a:p>
          <a:p>
            <a:pPr lvl="1"/>
            <a:r>
              <a:rPr lang="en-US" altLang="zh-CN"/>
              <a:t>X→Y</a:t>
            </a:r>
            <a:r>
              <a:rPr lang="zh-CN" altLang="en-US"/>
              <a:t>，但</a:t>
            </a:r>
            <a:r>
              <a:rPr lang="en-US" altLang="zh-CN"/>
              <a:t>Y⊈X</a:t>
            </a:r>
            <a:r>
              <a:rPr lang="zh-CN" altLang="en-US"/>
              <a:t>，则称</a:t>
            </a:r>
            <a:r>
              <a:rPr lang="en-US" altLang="zh-CN"/>
              <a:t>X→Y </a:t>
            </a:r>
            <a:r>
              <a:rPr lang="zh-CN" altLang="en-US">
                <a:solidFill>
                  <a:srgbClr val="FF0000"/>
                </a:solidFill>
              </a:rPr>
              <a:t>是非平凡的函数依赖</a:t>
            </a:r>
            <a:endParaRPr lang="zh-CN" altLang="en-US"/>
          </a:p>
          <a:p>
            <a:r>
              <a:rPr lang="zh-CN" altLang="en-US"/>
              <a:t>平凡的函数依赖</a:t>
            </a:r>
          </a:p>
          <a:p>
            <a:pPr lvl="1"/>
            <a:r>
              <a:rPr lang="en-US" altLang="zh-CN"/>
              <a:t>X→Y</a:t>
            </a:r>
            <a:r>
              <a:rPr lang="zh-CN" altLang="en-US"/>
              <a:t>，但</a:t>
            </a:r>
            <a:r>
              <a:rPr lang="en-US" altLang="zh-CN"/>
              <a:t>Y⊆X </a:t>
            </a:r>
            <a:r>
              <a:rPr lang="zh-CN" altLang="en-US"/>
              <a:t>，则称</a:t>
            </a:r>
            <a:r>
              <a:rPr lang="en-US" altLang="zh-CN"/>
              <a:t>X→Y 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平凡的函数依赖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平凡函数依赖对任何关系都成立，它不反映新的语义。若无特别声明，总讨论非平凡的函数依赖</a:t>
            </a:r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X→Y</a:t>
            </a:r>
            <a:r>
              <a:rPr lang="zh-CN" altLang="en-US"/>
              <a:t>，则</a:t>
            </a:r>
            <a:r>
              <a:rPr lang="en-US" altLang="zh-CN"/>
              <a:t>X </a:t>
            </a:r>
            <a:r>
              <a:rPr lang="zh-CN" altLang="en-US"/>
              <a:t>称为这个函数依赖的决定因素</a:t>
            </a:r>
            <a:r>
              <a:rPr lang="en-US" altLang="zh-CN"/>
              <a:t>(Determinant)</a:t>
            </a:r>
          </a:p>
          <a:p>
            <a:r>
              <a:rPr lang="zh-CN" altLang="en-US"/>
              <a:t>若</a:t>
            </a:r>
            <a:r>
              <a:rPr lang="en-US" altLang="zh-CN"/>
              <a:t>X→Y</a:t>
            </a:r>
            <a:r>
              <a:rPr lang="zh-CN" altLang="en-US"/>
              <a:t>，</a:t>
            </a:r>
            <a:r>
              <a:rPr lang="en-US" altLang="zh-CN"/>
              <a:t>Y→X</a:t>
            </a:r>
            <a:r>
              <a:rPr lang="zh-CN" altLang="en-US"/>
              <a:t>，则记作</a:t>
            </a:r>
            <a:r>
              <a:rPr lang="en-US" altLang="zh-CN">
                <a:solidFill>
                  <a:srgbClr val="FF0000"/>
                </a:solidFill>
              </a:rPr>
              <a:t>X←→Y</a:t>
            </a:r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Y</a:t>
            </a:r>
            <a:r>
              <a:rPr lang="zh-CN" altLang="en-US"/>
              <a:t>不函数依赖于</a:t>
            </a:r>
            <a:r>
              <a:rPr lang="en-US" altLang="zh-CN"/>
              <a:t>X</a:t>
            </a:r>
            <a:r>
              <a:rPr lang="zh-CN" altLang="en-US"/>
              <a:t>，则记作</a:t>
            </a:r>
            <a:r>
              <a:rPr lang="en-US" altLang="zh-CN"/>
              <a:t>X </a:t>
            </a:r>
            <a:r>
              <a:rPr lang="en-US" altLang="zh-CN">
                <a:solidFill>
                  <a:srgbClr val="FF0000"/>
                </a:solidFill>
              </a:rPr>
              <a:t>↛</a:t>
            </a:r>
            <a:r>
              <a:rPr lang="en-US" altLang="zh-CN"/>
              <a:t> Y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65C83-57FF-4A7A-9FB1-8CC373AA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完成本章的学习，你应该能够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理解规范化的目的</a:t>
            </a:r>
            <a:endParaRPr lang="en-US" altLang="zh-CN" dirty="0"/>
          </a:p>
          <a:p>
            <a:pPr lvl="1"/>
            <a:r>
              <a:rPr lang="zh-CN" altLang="en-US" dirty="0"/>
              <a:t>理解“不好”数据库模式特点</a:t>
            </a:r>
            <a:endParaRPr lang="en-US" altLang="zh-CN" dirty="0"/>
          </a:p>
          <a:p>
            <a:pPr lvl="1"/>
            <a:r>
              <a:rPr lang="zh-CN" altLang="en-US" dirty="0"/>
              <a:t>深刻理解并掌握函数依赖和多值依赖的概念，范式的概念</a:t>
            </a:r>
            <a:endParaRPr lang="en-US" altLang="zh-CN" dirty="0"/>
          </a:p>
          <a:p>
            <a:pPr lvl="1"/>
            <a:r>
              <a:rPr lang="zh-CN" altLang="en-US" dirty="0"/>
              <a:t>能够根据应用语义完整地写出关系模式的数据依赖集合</a:t>
            </a:r>
            <a:endParaRPr lang="en-US" altLang="zh-CN" dirty="0"/>
          </a:p>
          <a:p>
            <a:pPr lvl="1"/>
            <a:r>
              <a:rPr lang="zh-CN" altLang="en-US" dirty="0"/>
              <a:t>熟练掌握如何求关系模式的所有候选码</a:t>
            </a:r>
            <a:endParaRPr lang="en-US" altLang="zh-CN" dirty="0"/>
          </a:p>
          <a:p>
            <a:pPr lvl="1"/>
            <a:r>
              <a:rPr lang="zh-CN" altLang="en-US" dirty="0"/>
              <a:t>熟练掌握如何分析某一个关系模式属于第几范式</a:t>
            </a:r>
            <a:endParaRPr lang="en-US" altLang="zh-CN" dirty="0"/>
          </a:p>
          <a:p>
            <a:pPr lvl="1"/>
            <a:r>
              <a:rPr lang="zh-CN" altLang="en-US" dirty="0"/>
              <a:t>熟练掌握基本的模式分解方法</a:t>
            </a:r>
            <a:endParaRPr lang="en-US" altLang="zh-CN" dirty="0"/>
          </a:p>
          <a:p>
            <a:pPr lvl="1"/>
            <a:r>
              <a:rPr lang="zh-CN" altLang="en-US" dirty="0"/>
              <a:t>熟练掌握多值依赖的判断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26E8-5593-45C3-B99A-7FBD844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D8E37-4C50-489D-AE2E-344054D84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完全函数依赖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u="sng" dirty="0">
                    <a:solidFill>
                      <a:srgbClr val="0000CC"/>
                    </a:solidFill>
                    <a:sym typeface="Calibri" pitchFamily="34" charset="0"/>
                  </a:rPr>
                  <a:t>定义</a:t>
                </a:r>
                <a:r>
                  <a:rPr lang="en-US" altLang="zh-CN" u="sng" dirty="0">
                    <a:solidFill>
                      <a:srgbClr val="0000CC"/>
                    </a:solidFill>
                    <a:sym typeface="Calibri" pitchFamily="34" charset="0"/>
                  </a:rPr>
                  <a:t>6.2  </a:t>
                </a:r>
                <a:r>
                  <a:rPr lang="zh-CN" altLang="en-US" dirty="0">
                    <a:sym typeface="Calibri" pitchFamily="34" charset="0"/>
                  </a:rPr>
                  <a:t>在</a:t>
                </a:r>
                <a:r>
                  <a:rPr lang="en-US" altLang="zh-CN" dirty="0">
                    <a:sym typeface="Calibri" pitchFamily="34" charset="0"/>
                  </a:rPr>
                  <a:t>R(U)</a:t>
                </a:r>
                <a:r>
                  <a:rPr lang="zh-CN" altLang="en-US" dirty="0">
                    <a:sym typeface="Calibri" pitchFamily="34" charset="0"/>
                  </a:rPr>
                  <a:t>中，</a:t>
                </a:r>
                <a:r>
                  <a:rPr lang="zh-CN" altLang="en-US">
                    <a:sym typeface="Calibri" pitchFamily="34" charset="0"/>
                  </a:rPr>
                  <a:t>如果</a:t>
                </a:r>
                <a:r>
                  <a:rPr lang="en-US" altLang="zh-CN">
                    <a:sym typeface="Calibri" pitchFamily="34" charset="0"/>
                  </a:rPr>
                  <a:t>X→</a:t>
                </a:r>
                <a:r>
                  <a:rPr lang="en-US" altLang="zh-CN" dirty="0">
                    <a:sym typeface="Calibri" pitchFamily="34" charset="0"/>
                  </a:rPr>
                  <a:t>Y</a:t>
                </a:r>
                <a:r>
                  <a:rPr lang="zh-CN" altLang="en-US" dirty="0">
                    <a:sym typeface="Calibri" pitchFamily="34" charset="0"/>
                  </a:rPr>
                  <a:t>，并且对于</a:t>
                </a:r>
                <a:r>
                  <a:rPr lang="en-US" altLang="zh-CN" dirty="0">
                    <a:sym typeface="Calibri" pitchFamily="34" charset="0"/>
                  </a:rPr>
                  <a:t>X</a:t>
                </a:r>
                <a:r>
                  <a:rPr lang="en-US" altLang="zh-CN" i="1" dirty="0">
                    <a:sym typeface="Calibri" pitchFamily="34" charset="0"/>
                  </a:rPr>
                  <a:t> </a:t>
                </a:r>
                <a:r>
                  <a:rPr lang="zh-CN" altLang="en-US" dirty="0">
                    <a:sym typeface="Calibri" pitchFamily="34" charset="0"/>
                  </a:rPr>
                  <a:t>的任何一个</a:t>
                </a:r>
                <a:r>
                  <a:rPr lang="zh-CN" altLang="en-US">
                    <a:sym typeface="Calibri" pitchFamily="34" charset="0"/>
                  </a:rPr>
                  <a:t>真子集</a:t>
                </a:r>
                <a:r>
                  <a:rPr lang="en-US" altLang="zh-CN">
                    <a:sym typeface="Calibri" pitchFamily="34" charset="0"/>
                  </a:rPr>
                  <a:t>X′</a:t>
                </a:r>
                <a:r>
                  <a:rPr lang="zh-CN" altLang="en-US">
                    <a:latin typeface="+mn-ea"/>
                    <a:sym typeface="Calibri" pitchFamily="34" charset="0"/>
                  </a:rPr>
                  <a:t>,</a:t>
                </a:r>
                <a:r>
                  <a:rPr lang="zh-CN" altLang="en-US">
                    <a:sym typeface="Calibri" pitchFamily="34" charset="0"/>
                  </a:rPr>
                  <a:t> </a:t>
                </a:r>
                <a:r>
                  <a:rPr lang="zh-CN" altLang="en-US" dirty="0">
                    <a:sym typeface="Calibri" pitchFamily="34" charset="0"/>
                  </a:rPr>
                  <a:t>都</a:t>
                </a:r>
                <a:r>
                  <a:rPr lang="zh-CN" altLang="en-US">
                    <a:sym typeface="Calibri" pitchFamily="34" charset="0"/>
                  </a:rPr>
                  <a:t>有 </a:t>
                </a:r>
                <a:r>
                  <a:rPr lang="en-US" altLang="zh-CN">
                    <a:sym typeface="Calibri" pitchFamily="34" charset="0"/>
                  </a:rPr>
                  <a:t>X′</a:t>
                </a:r>
                <a:r>
                  <a:rPr lang="en-US" altLang="zh-CN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↛</a:t>
                </a:r>
                <a:r>
                  <a:rPr lang="en-US" altLang="zh-CN">
                    <a:sym typeface="Calibri" pitchFamily="34" charset="0"/>
                  </a:rPr>
                  <a:t>Y</a:t>
                </a:r>
                <a:r>
                  <a:rPr lang="en-US" altLang="zh-CN" dirty="0">
                    <a:sym typeface="Calibri" pitchFamily="34" charset="0"/>
                  </a:rPr>
                  <a:t>, </a:t>
                </a:r>
                <a:r>
                  <a:rPr lang="zh-CN" altLang="en-US" dirty="0">
                    <a:sym typeface="Calibri" pitchFamily="34" charset="0"/>
                  </a:rPr>
                  <a:t>则称</a:t>
                </a:r>
                <a:r>
                  <a:rPr lang="en-US" altLang="zh-CN" dirty="0">
                    <a:sym typeface="Calibri" pitchFamily="34" charset="0"/>
                  </a:rPr>
                  <a:t>Y</a:t>
                </a:r>
                <a:r>
                  <a:rPr lang="en-US" altLang="zh-CN" i="1" dirty="0">
                    <a:sym typeface="Calibri" pitchFamily="34" charset="0"/>
                  </a:rPr>
                  <a:t> </a:t>
                </a:r>
                <a:r>
                  <a:rPr lang="zh-CN" altLang="en-US" dirty="0">
                    <a:sym typeface="Calibri" pitchFamily="34" charset="0"/>
                  </a:rPr>
                  <a:t>对</a:t>
                </a:r>
                <a:r>
                  <a:rPr lang="en-US" altLang="zh-CN" dirty="0">
                    <a:sym typeface="Calibri" pitchFamily="34" charset="0"/>
                  </a:rPr>
                  <a:t>X</a:t>
                </a:r>
                <a:r>
                  <a:rPr lang="en-US" altLang="zh-CN" i="1" dirty="0">
                    <a:sym typeface="Calibri" pitchFamily="34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sym typeface="Calibri" pitchFamily="34" charset="0"/>
                  </a:rPr>
                  <a:t>完全函数依赖</a:t>
                </a:r>
                <a:r>
                  <a:rPr lang="zh-CN" altLang="en-US" dirty="0">
                    <a:sym typeface="Calibri" pitchFamily="34" charset="0"/>
                  </a:rPr>
                  <a:t>，记</a:t>
                </a:r>
                <a:r>
                  <a:rPr lang="zh-CN" altLang="en-US">
                    <a:sym typeface="Calibri" pitchFamily="34" charset="0"/>
                  </a:rPr>
                  <a:t>作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𝐹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Y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zh-CN" sz="6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部分函数依赖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>
                    <a:sym typeface="Calibri" pitchFamily="34" charset="0"/>
                  </a:rPr>
                  <a:t>若</a:t>
                </a:r>
                <a:r>
                  <a:rPr lang="en-US" altLang="zh-CN">
                    <a:sym typeface="Calibri" pitchFamily="34" charset="0"/>
                  </a:rPr>
                  <a:t>X→</a:t>
                </a:r>
                <a:r>
                  <a:rPr lang="en-US" altLang="zh-CN" dirty="0">
                    <a:sym typeface="Calibri" pitchFamily="34" charset="0"/>
                  </a:rPr>
                  <a:t>Y</a:t>
                </a:r>
                <a:r>
                  <a:rPr lang="zh-CN" altLang="en-US" dirty="0">
                    <a:sym typeface="Calibri" pitchFamily="34" charset="0"/>
                  </a:rPr>
                  <a:t>，</a:t>
                </a:r>
                <a:r>
                  <a:rPr lang="zh-CN" altLang="en-US">
                    <a:sym typeface="Calibri" pitchFamily="34" charset="0"/>
                  </a:rPr>
                  <a:t>但</a:t>
                </a:r>
                <a:r>
                  <a:rPr lang="en-US" altLang="zh-CN">
                    <a:sym typeface="Calibri" pitchFamily="34" charset="0"/>
                  </a:rPr>
                  <a:t>Y</a:t>
                </a:r>
                <a:r>
                  <a:rPr lang="zh-CN" altLang="en-US">
                    <a:sym typeface="Calibri" pitchFamily="34" charset="0"/>
                  </a:rPr>
                  <a:t>不完全</a:t>
                </a:r>
                <a:r>
                  <a:rPr lang="zh-CN" altLang="en-US" dirty="0">
                    <a:sym typeface="Calibri" pitchFamily="34" charset="0"/>
                  </a:rPr>
                  <a:t>函数依赖于</a:t>
                </a:r>
                <a:r>
                  <a:rPr lang="en-US" altLang="zh-CN" dirty="0">
                    <a:sym typeface="Calibri" pitchFamily="34" charset="0"/>
                  </a:rPr>
                  <a:t>X</a:t>
                </a:r>
                <a:r>
                  <a:rPr lang="zh-CN" altLang="en-US" dirty="0">
                    <a:sym typeface="Calibri" pitchFamily="34" charset="0"/>
                  </a:rPr>
                  <a:t>，则</a:t>
                </a:r>
                <a:r>
                  <a:rPr lang="zh-CN" altLang="en-US">
                    <a:sym typeface="Calibri" pitchFamily="34" charset="0"/>
                  </a:rPr>
                  <a:t>称</a:t>
                </a:r>
                <a:r>
                  <a:rPr lang="en-US" altLang="zh-CN">
                    <a:sym typeface="Calibri" pitchFamily="34" charset="0"/>
                  </a:rPr>
                  <a:t>Y</a:t>
                </a:r>
                <a:r>
                  <a:rPr lang="zh-CN" altLang="en-US">
                    <a:sym typeface="Calibri" pitchFamily="34" charset="0"/>
                  </a:rPr>
                  <a:t>对</a:t>
                </a:r>
                <a:r>
                  <a:rPr lang="en-US" altLang="zh-CN">
                    <a:sym typeface="Calibri" pitchFamily="34" charset="0"/>
                  </a:rPr>
                  <a:t>X</a:t>
                </a:r>
                <a:r>
                  <a:rPr lang="zh-CN" altLang="en-US">
                    <a:solidFill>
                      <a:srgbClr val="FF0000"/>
                    </a:solidFill>
                    <a:sym typeface="Calibri" pitchFamily="34" charset="0"/>
                  </a:rPr>
                  <a:t>部分函数依赖</a:t>
                </a:r>
                <a:r>
                  <a:rPr lang="zh-CN" altLang="en-US" dirty="0">
                    <a:sym typeface="Calibri" pitchFamily="34" charset="0"/>
                  </a:rPr>
                  <a:t>，</a:t>
                </a:r>
                <a:r>
                  <a:rPr lang="zh-CN" altLang="en-US">
                    <a:sym typeface="Calibri" pitchFamily="34" charset="0"/>
                  </a:rPr>
                  <a:t>记作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Y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zh-CN" sz="600" dirty="0">
                  <a:solidFill>
                    <a:srgbClr val="0000CC"/>
                  </a:solidFill>
                  <a:sym typeface="Calibri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例：</a:t>
                </a:r>
                <a:r>
                  <a:rPr lang="zh-CN" altLang="en-US" dirty="0">
                    <a:sym typeface="Calibri" pitchFamily="34" charset="0"/>
                  </a:rPr>
                  <a:t>在关系</a:t>
                </a:r>
                <a:r>
                  <a:rPr lang="en-US" altLang="zh-CN" dirty="0">
                    <a:sym typeface="Calibri" pitchFamily="34" charset="0"/>
                  </a:rPr>
                  <a:t>SC(</a:t>
                </a:r>
                <a:r>
                  <a:rPr lang="en-US" altLang="zh-CN" dirty="0" err="1">
                    <a:sym typeface="Calibri" pitchFamily="34" charset="0"/>
                  </a:rPr>
                  <a:t>Sno</a:t>
                </a:r>
                <a:r>
                  <a:rPr lang="en-US" altLang="zh-CN" dirty="0"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ym typeface="Calibri" pitchFamily="34" charset="0"/>
                  </a:rPr>
                  <a:t>Cno</a:t>
                </a:r>
                <a:r>
                  <a:rPr lang="en-US" altLang="zh-CN" dirty="0">
                    <a:sym typeface="Calibri" pitchFamily="34" charset="0"/>
                  </a:rPr>
                  <a:t>, Grade)</a:t>
                </a:r>
                <a:r>
                  <a:rPr lang="zh-CN" altLang="en-US" dirty="0">
                    <a:sym typeface="Calibri" pitchFamily="34" charset="0"/>
                  </a:rPr>
                  <a:t>中，</a:t>
                </a:r>
                <a:endParaRPr lang="en-US" altLang="zh-CN" dirty="0">
                  <a:sym typeface="Calibri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>
                    <a:sym typeface="Calibri" pitchFamily="34" charset="0"/>
                  </a:rPr>
                  <a:t>Sno</a:t>
                </a:r>
                <a:r>
                  <a:rPr lang="en-US" altLang="zh-CN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↛</a:t>
                </a:r>
                <a:r>
                  <a:rPr lang="en-US" altLang="zh-CN">
                    <a:sym typeface="Calibri" pitchFamily="34" charset="0"/>
                  </a:rPr>
                  <a:t>Grade</a:t>
                </a:r>
                <a:r>
                  <a:rPr lang="zh-CN" altLang="en-US">
                    <a:sym typeface="Calibri" pitchFamily="34" charset="0"/>
                  </a:rPr>
                  <a:t>，</a:t>
                </a:r>
                <a:r>
                  <a:rPr lang="en-US" altLang="zh-CN">
                    <a:sym typeface="Calibri" pitchFamily="34" charset="0"/>
                  </a:rPr>
                  <a:t>Cno</a:t>
                </a:r>
                <a:r>
                  <a:rPr lang="en-US" altLang="zh-CN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↛</a:t>
                </a:r>
                <a:r>
                  <a:rPr lang="en-US" altLang="zh-CN">
                    <a:sym typeface="Calibri" pitchFamily="34" charset="0"/>
                  </a:rPr>
                  <a:t>Grade           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)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𝐹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Grade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)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Sno, 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)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D8E37-4C50-489D-AE2E-344054D84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B7D7A-4C06-48C4-A49C-F84558D5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8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72199-8733-4011-9CC2-72FAF3DD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B7EC69-D742-4E5D-B7B3-078A335F4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传递函数依赖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u="sng" dirty="0">
                    <a:solidFill>
                      <a:srgbClr val="0000CC"/>
                    </a:solidFill>
                    <a:sym typeface="Calibri" pitchFamily="34" charset="0"/>
                  </a:rPr>
                  <a:t>定义</a:t>
                </a:r>
                <a:r>
                  <a:rPr lang="en-US" altLang="zh-CN" u="sng" dirty="0">
                    <a:solidFill>
                      <a:srgbClr val="0000CC"/>
                    </a:solidFill>
                    <a:sym typeface="Calibri" pitchFamily="34" charset="0"/>
                  </a:rPr>
                  <a:t>6.3  </a:t>
                </a:r>
                <a:r>
                  <a:rPr lang="zh-CN" altLang="en-US" dirty="0">
                    <a:sym typeface="Calibri" pitchFamily="34" charset="0"/>
                  </a:rPr>
                  <a:t>在</a:t>
                </a:r>
                <a:r>
                  <a:rPr lang="en-US" altLang="zh-CN" dirty="0">
                    <a:sym typeface="Calibri" pitchFamily="34" charset="0"/>
                  </a:rPr>
                  <a:t>R(U)</a:t>
                </a:r>
                <a:r>
                  <a:rPr lang="zh-CN" altLang="en-US" dirty="0">
                    <a:sym typeface="Calibri" pitchFamily="34" charset="0"/>
                  </a:rPr>
                  <a:t>中，如果</a:t>
                </a:r>
                <a:r>
                  <a:rPr lang="en-US" altLang="zh-CN" dirty="0">
                    <a:sym typeface="Calibri" pitchFamily="34" charset="0"/>
                  </a:rPr>
                  <a:t>X</a:t>
                </a:r>
                <a:r>
                  <a:rPr lang="en-US" altLang="zh-CN">
                    <a:sym typeface="Calibri" pitchFamily="34" charset="0"/>
                  </a:rPr>
                  <a:t>→Y(</a:t>
                </a:r>
                <a:r>
                  <a:rPr lang="en-US" altLang="zh-CN">
                    <a:solidFill>
                      <a:srgbClr val="FF0000"/>
                    </a:solidFill>
                    <a:sym typeface="Calibri" pitchFamily="34" charset="0"/>
                  </a:rPr>
                  <a:t>Y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⊈</a:t>
                </a:r>
                <a:r>
                  <a:rPr lang="en-US" altLang="zh-CN">
                    <a:solidFill>
                      <a:srgbClr val="FF0000"/>
                    </a:solidFill>
                    <a:sym typeface="Calibri" pitchFamily="34" charset="0"/>
                  </a:rPr>
                  <a:t>X</a:t>
                </a:r>
                <a:r>
                  <a:rPr lang="en-US" altLang="zh-CN">
                    <a:sym typeface="Calibri" pitchFamily="34" charset="0"/>
                  </a:rPr>
                  <a:t>)</a:t>
                </a:r>
                <a:r>
                  <a:rPr lang="zh-CN" altLang="en-US">
                    <a:sym typeface="Calibri" pitchFamily="34" charset="0"/>
                  </a:rPr>
                  <a:t>，</a:t>
                </a:r>
                <a:r>
                  <a:rPr lang="en-US" altLang="zh-CN">
                    <a:solidFill>
                      <a:srgbClr val="FF0000"/>
                    </a:solidFill>
                    <a:sym typeface="Calibri" pitchFamily="34" charset="0"/>
                  </a:rPr>
                  <a:t>Y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↛</a:t>
                </a:r>
                <a:r>
                  <a:rPr lang="en-US" altLang="zh-CN">
                    <a:solidFill>
                      <a:srgbClr val="FF0000"/>
                    </a:solidFill>
                    <a:sym typeface="Calibri" pitchFamily="34" charset="0"/>
                  </a:rPr>
                  <a:t>X</a:t>
                </a:r>
                <a:r>
                  <a:rPr lang="zh-CN" altLang="en-US">
                    <a:sym typeface="Calibri" pitchFamily="34" charset="0"/>
                  </a:rPr>
                  <a:t>，</a:t>
                </a:r>
                <a:r>
                  <a:rPr lang="en-US" altLang="zh-CN">
                    <a:sym typeface="Calibri" pitchFamily="34" charset="0"/>
                  </a:rPr>
                  <a:t>Y→</a:t>
                </a:r>
                <a:r>
                  <a:rPr lang="en-US" altLang="zh-CN" dirty="0">
                    <a:sym typeface="Calibri" pitchFamily="34" charset="0"/>
                  </a:rPr>
                  <a:t>Z</a:t>
                </a:r>
                <a:r>
                  <a:rPr lang="zh-CN" altLang="en-US">
                    <a:sym typeface="Calibri" pitchFamily="34" charset="0"/>
                  </a:rPr>
                  <a:t>，</a:t>
                </a:r>
                <a:r>
                  <a:rPr lang="en-US" altLang="zh-CN">
                    <a:sym typeface="Calibri" pitchFamily="34" charset="0"/>
                  </a:rPr>
                  <a:t>Z</a:t>
                </a:r>
                <a:r>
                  <a:rPr lang="en-US" altLang="zh-CN"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⊈</a:t>
                </a:r>
                <a:r>
                  <a:rPr lang="en-US" altLang="zh-CN" dirty="0">
                    <a:sym typeface="Calibri" pitchFamily="34" charset="0"/>
                  </a:rPr>
                  <a:t>Y, </a:t>
                </a:r>
                <a:r>
                  <a:rPr lang="zh-CN" altLang="en-US" dirty="0">
                    <a:sym typeface="Calibri" pitchFamily="34" charset="0"/>
                  </a:rPr>
                  <a:t>则称</a:t>
                </a:r>
                <a:r>
                  <a:rPr lang="en-US" altLang="zh-CN" dirty="0">
                    <a:sym typeface="Calibri" pitchFamily="34" charset="0"/>
                  </a:rPr>
                  <a:t>Z </a:t>
                </a:r>
                <a:r>
                  <a:rPr lang="zh-CN" altLang="en-US">
                    <a:sym typeface="Calibri" pitchFamily="34" charset="0"/>
                  </a:rPr>
                  <a:t>对</a:t>
                </a:r>
                <a:r>
                  <a:rPr lang="en-US" altLang="zh-CN">
                    <a:sym typeface="Calibri" pitchFamily="34" charset="0"/>
                  </a:rPr>
                  <a:t>X</a:t>
                </a:r>
                <a:r>
                  <a:rPr lang="zh-CN" altLang="en-US">
                    <a:solidFill>
                      <a:srgbClr val="FF0000"/>
                    </a:solidFill>
                    <a:sym typeface="Calibri" pitchFamily="34" charset="0"/>
                  </a:rPr>
                  <a:t>传递函数依赖</a:t>
                </a:r>
                <a:r>
                  <a:rPr lang="zh-CN" altLang="en-US" dirty="0">
                    <a:sym typeface="Calibri" pitchFamily="34" charset="0"/>
                  </a:rPr>
                  <a:t>，记作 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传</m:t>
                        </m:r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递</m:t>
                        </m:r>
                      </m:e>
                    </m:groupCh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Calibri" pitchFamily="34" charset="0"/>
                      </a:rPr>
                      <m:t>  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Z</a:t>
                </a:r>
                <a:r>
                  <a:rPr lang="zh-CN" altLang="en-US" dirty="0">
                    <a:solidFill>
                      <a:srgbClr val="0000CC"/>
                    </a:solidFill>
                    <a:sym typeface="Calibri" pitchFamily="34" charset="0"/>
                  </a:rPr>
                  <a:t>。</a:t>
                </a:r>
                <a:endParaRPr lang="zh-CN" altLang="en-US" dirty="0"/>
              </a:p>
              <a:p>
                <a:pPr marL="357188" lvl="1" indent="0">
                  <a:buNone/>
                </a:pPr>
                <a:r>
                  <a:rPr lang="zh-CN" altLang="en-US">
                    <a:solidFill>
                      <a:srgbClr val="C00000"/>
                    </a:solidFill>
                    <a:sym typeface="Times New Roman" pitchFamily="18" charset="0"/>
                  </a:rPr>
                  <a:t>注：如果</a:t>
                </a:r>
                <a:r>
                  <a:rPr lang="en-US" altLang="zh-CN">
                    <a:solidFill>
                      <a:srgbClr val="C00000"/>
                    </a:solidFill>
                    <a:sym typeface="Times New Roman" pitchFamily="18" charset="0"/>
                  </a:rPr>
                  <a:t>Y→</a:t>
                </a:r>
                <a:r>
                  <a:rPr lang="en-US" altLang="zh-CN" dirty="0">
                    <a:solidFill>
                      <a:srgbClr val="C00000"/>
                    </a:solidFill>
                    <a:sym typeface="Times New Roman" pitchFamily="18" charset="0"/>
                  </a:rPr>
                  <a:t>X, </a:t>
                </a:r>
                <a:r>
                  <a:rPr lang="zh-CN" altLang="en-US">
                    <a:solidFill>
                      <a:srgbClr val="C00000"/>
                    </a:solidFill>
                    <a:sym typeface="Times New Roman" pitchFamily="18" charset="0"/>
                  </a:rPr>
                  <a:t>即</a:t>
                </a:r>
                <a:r>
                  <a:rPr lang="en-US" altLang="zh-CN">
                    <a:solidFill>
                      <a:srgbClr val="C00000"/>
                    </a:solidFill>
                    <a:sym typeface="Times New Roman" pitchFamily="18" charset="0"/>
                  </a:rPr>
                  <a:t>X</a:t>
                </a:r>
                <a:r>
                  <a:rPr lang="en-US" altLang="zh-CN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Times New Roman" pitchFamily="18" charset="0"/>
                  </a:rPr>
                  <a:t>↔</a:t>
                </a:r>
                <a:r>
                  <a:rPr lang="en-US" altLang="zh-CN">
                    <a:solidFill>
                      <a:srgbClr val="C00000"/>
                    </a:solidFill>
                    <a:sym typeface="Times New Roman" pitchFamily="18" charset="0"/>
                  </a:rPr>
                  <a:t>Y</a:t>
                </a:r>
                <a:r>
                  <a:rPr lang="zh-CN" altLang="en-US" dirty="0">
                    <a:solidFill>
                      <a:srgbClr val="C00000"/>
                    </a:solidFill>
                    <a:sym typeface="Times New Roman" pitchFamily="18" charset="0"/>
                  </a:rPr>
                  <a:t>，则</a:t>
                </a:r>
                <a:r>
                  <a:rPr lang="en-US" altLang="zh-CN" dirty="0">
                    <a:solidFill>
                      <a:srgbClr val="C00000"/>
                    </a:solidFill>
                    <a:sym typeface="Times New Roman" pitchFamily="18" charset="0"/>
                  </a:rPr>
                  <a:t>Z </a:t>
                </a:r>
                <a:r>
                  <a:rPr lang="zh-CN" altLang="en-US" dirty="0">
                    <a:solidFill>
                      <a:srgbClr val="C00000"/>
                    </a:solidFill>
                    <a:sym typeface="Times New Roman" pitchFamily="18" charset="0"/>
                  </a:rPr>
                  <a:t>直接依赖于</a:t>
                </a:r>
                <a:r>
                  <a:rPr lang="en-US" altLang="zh-CN" dirty="0">
                    <a:solidFill>
                      <a:srgbClr val="C00000"/>
                    </a:solidFill>
                    <a:sym typeface="Times New Roman" pitchFamily="18" charset="0"/>
                  </a:rPr>
                  <a:t>X</a:t>
                </a:r>
                <a:r>
                  <a:rPr lang="zh-CN" altLang="en-US" dirty="0">
                    <a:solidFill>
                      <a:srgbClr val="C00000"/>
                    </a:solidFill>
                    <a:sym typeface="Times New Roman" pitchFamily="18" charset="0"/>
                  </a:rPr>
                  <a:t>，而</a:t>
                </a:r>
                <a:r>
                  <a:rPr lang="zh-CN" altLang="en-US">
                    <a:solidFill>
                      <a:srgbClr val="C00000"/>
                    </a:solidFill>
                    <a:sym typeface="Times New Roman" pitchFamily="18" charset="0"/>
                  </a:rPr>
                  <a:t>不是传递函数依赖。</a:t>
                </a:r>
                <a:endParaRPr lang="en-US" altLang="zh-CN" sz="1600" dirty="0">
                  <a:sym typeface="Times New Roman" pitchFamily="18" charset="0"/>
                </a:endParaRPr>
              </a:p>
              <a:p>
                <a:endParaRPr lang="en-US" altLang="zh-CN" sz="1200" dirty="0">
                  <a:sym typeface="Times New Roman" pitchFamily="18" charset="0"/>
                </a:endParaRPr>
              </a:p>
              <a:p>
                <a:r>
                  <a:rPr lang="zh-CN" altLang="en-US" dirty="0">
                    <a:sym typeface="Times New Roman" pitchFamily="18" charset="0"/>
                  </a:rPr>
                  <a:t>例：在关系</a:t>
                </a:r>
                <a:r>
                  <a:rPr lang="en-US" altLang="zh-CN" dirty="0" err="1">
                    <a:sym typeface="Times New Roman" pitchFamily="18" charset="0"/>
                  </a:rPr>
                  <a:t>Std</a:t>
                </a:r>
                <a:r>
                  <a:rPr lang="en-US" altLang="zh-CN" dirty="0">
                    <a:sym typeface="Times New Roman" pitchFamily="18" charset="0"/>
                  </a:rPr>
                  <a:t>(</a:t>
                </a:r>
                <a:r>
                  <a:rPr lang="en-US" altLang="zh-CN" dirty="0" err="1">
                    <a:sym typeface="Times New Roman" pitchFamily="18" charset="0"/>
                  </a:rPr>
                  <a:t>Sno</a:t>
                </a:r>
                <a:r>
                  <a:rPr lang="en-US" altLang="zh-CN" dirty="0">
                    <a:sym typeface="Times New Roman" pitchFamily="18" charset="0"/>
                  </a:rPr>
                  <a:t>, </a:t>
                </a:r>
                <a:r>
                  <a:rPr lang="en-US" altLang="zh-CN" dirty="0" err="1">
                    <a:sym typeface="Times New Roman" pitchFamily="18" charset="0"/>
                  </a:rPr>
                  <a:t>Sdept</a:t>
                </a:r>
                <a:r>
                  <a:rPr lang="en-US" altLang="zh-CN" dirty="0">
                    <a:sym typeface="Times New Roman" pitchFamily="18" charset="0"/>
                  </a:rPr>
                  <a:t>, </a:t>
                </a:r>
                <a:r>
                  <a:rPr lang="en-US" altLang="zh-CN" dirty="0" err="1">
                    <a:sym typeface="Times New Roman" pitchFamily="18" charset="0"/>
                  </a:rPr>
                  <a:t>Mname</a:t>
                </a:r>
                <a:r>
                  <a:rPr lang="en-US" altLang="zh-CN" dirty="0">
                    <a:sym typeface="Times New Roman" pitchFamily="18" charset="0"/>
                  </a:rPr>
                  <a:t>)</a:t>
                </a:r>
                <a:r>
                  <a:rPr lang="zh-CN" altLang="en-US">
                    <a:sym typeface="Times New Roman" pitchFamily="18" charset="0"/>
                  </a:rPr>
                  <a:t>中，</a:t>
                </a:r>
                <a:endParaRPr lang="en-US" altLang="zh-CN" dirty="0">
                  <a:sym typeface="Times New Roman" pitchFamily="18" charset="0"/>
                </a:endParaRPr>
              </a:p>
              <a:p>
                <a:pPr lvl="1"/>
                <a:r>
                  <a:rPr lang="en-US" altLang="zh-CN" sz="2400">
                    <a:solidFill>
                      <a:srgbClr val="0000CC"/>
                    </a:solidFill>
                    <a:sym typeface="Times New Roman" pitchFamily="18" charset="0"/>
                  </a:rPr>
                  <a:t>Sno→Sdept</a:t>
                </a:r>
                <a:r>
                  <a:rPr lang="zh-CN" altLang="en-US" sz="2400">
                    <a:solidFill>
                      <a:srgbClr val="0000CC"/>
                    </a:solidFill>
                    <a:sym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0000CC"/>
                    </a:solidFill>
                    <a:sym typeface="Times New Roman" pitchFamily="18" charset="0"/>
                  </a:rPr>
                  <a:t>Sdept→Mname</a:t>
                </a:r>
                <a:r>
                  <a:rPr lang="zh-CN" altLang="en-US" sz="2400">
                    <a:solidFill>
                      <a:srgbClr val="0000CC"/>
                    </a:solidFill>
                    <a:sym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C00000"/>
                    </a:solidFill>
                    <a:sym typeface="Times New Roman" pitchFamily="18" charset="0"/>
                  </a:rPr>
                  <a:t>Mname</a:t>
                </a:r>
                <a:r>
                  <a:rPr lang="zh-CN" altLang="en-US" sz="2400" dirty="0">
                    <a:solidFill>
                      <a:srgbClr val="C00000"/>
                    </a:solidFill>
                    <a:sym typeface="Times New Roman" pitchFamily="18" charset="0"/>
                  </a:rPr>
                  <a:t>传递函数依赖于</a:t>
                </a:r>
                <a:r>
                  <a:rPr lang="en-US" altLang="zh-CN" sz="2400" dirty="0" err="1">
                    <a:solidFill>
                      <a:srgbClr val="C00000"/>
                    </a:solidFill>
                    <a:sym typeface="Times New Roman" pitchFamily="18" charset="0"/>
                  </a:rPr>
                  <a:t>Sno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B7EC69-D742-4E5D-B7B3-078A335F4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1B6AD-ACAC-4C8F-806B-B331E5ED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码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BCNF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CC"/>
                    </a:solidFill>
                  </a:rPr>
                  <a:t>码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(key)</a:t>
                </a:r>
                <a:r>
                  <a:rPr lang="zh-CN" altLang="en-US" dirty="0"/>
                  <a:t>也称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键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键码</a:t>
                </a:r>
                <a:r>
                  <a:rPr lang="zh-CN" altLang="en-US" dirty="0"/>
                  <a:t>，是关系模式中的一个重要概念。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用函数依赖的概念来</a:t>
                </a:r>
                <a:r>
                  <a:rPr lang="zh-CN" altLang="en-US">
                    <a:solidFill>
                      <a:srgbClr val="FF0000"/>
                    </a:solidFill>
                  </a:rPr>
                  <a:t>定义码。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u="sng" dirty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u="sng" dirty="0">
                    <a:solidFill>
                      <a:srgbClr val="0000CC"/>
                    </a:solidFill>
                  </a:rPr>
                  <a:t>6.4  </a:t>
                </a:r>
                <a:r>
                  <a:rPr lang="zh-CN" altLang="en-US" dirty="0"/>
                  <a:t>设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R&lt;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dirty="0"/>
                  <a:t>,F&gt;</a:t>
                </a:r>
                <a:r>
                  <a:rPr lang="zh-CN" altLang="en-US" dirty="0"/>
                  <a:t>中的属性或属性组合。若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𝐹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U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称为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的一个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候选码</a:t>
                </a:r>
                <a:r>
                  <a:rPr lang="en-US" altLang="zh-CN" dirty="0"/>
                  <a:t>(Candidate Key)</a:t>
                </a:r>
              </a:p>
              <a:p>
                <a:pPr lvl="1"/>
                <a:r>
                  <a:rPr lang="zh-CN" altLang="en-US" dirty="0">
                    <a:sym typeface="Calibri" pitchFamily="34" charset="0"/>
                  </a:rPr>
                  <a:t>如果</a:t>
                </a:r>
                <a:r>
                  <a:rPr lang="en-US" altLang="zh-CN" dirty="0">
                    <a:sym typeface="Calibri" pitchFamily="34" charset="0"/>
                  </a:rPr>
                  <a:t>U</a:t>
                </a:r>
                <a:r>
                  <a:rPr lang="zh-CN" altLang="en-US" dirty="0">
                    <a:sym typeface="Calibri" pitchFamily="34" charset="0"/>
                  </a:rPr>
                  <a:t>部分函数依赖于</a:t>
                </a:r>
                <a:r>
                  <a:rPr lang="en-US" altLang="zh-CN" dirty="0">
                    <a:sym typeface="Calibri" pitchFamily="34" charset="0"/>
                  </a:rPr>
                  <a:t>K</a:t>
                </a:r>
                <a:r>
                  <a:rPr lang="zh-CN" altLang="en-US" dirty="0">
                    <a:sym typeface="Calibri" pitchFamily="34" charset="0"/>
                  </a:rPr>
                  <a:t>，即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U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超码</a:t>
                </a:r>
                <a:r>
                  <a:rPr lang="en-US" altLang="zh-CN" dirty="0"/>
                  <a:t>(</a:t>
                </a:r>
                <a:r>
                  <a:rPr lang="en-US" altLang="zh-CN" err="1"/>
                  <a:t>Superkey</a:t>
                </a:r>
                <a:r>
                  <a:rPr lang="en-US" altLang="zh-CN"/>
                  <a:t>)</a:t>
                </a:r>
                <a:r>
                  <a:rPr lang="zh-CN" altLang="en-US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ym typeface="Calibri" pitchFamily="34" charset="0"/>
                  </a:rPr>
                  <a:t>候选码是最小的超码，即</a:t>
                </a:r>
                <a:r>
                  <a:rPr lang="en-US" altLang="zh-CN" dirty="0">
                    <a:sym typeface="Calibri" pitchFamily="34" charset="0"/>
                  </a:rPr>
                  <a:t>K</a:t>
                </a:r>
                <a:r>
                  <a:rPr lang="zh-CN" altLang="en-US" dirty="0">
                    <a:sym typeface="Calibri" pitchFamily="34" charset="0"/>
                  </a:rPr>
                  <a:t>的任意一个真子集都不是</a:t>
                </a:r>
                <a:r>
                  <a:rPr lang="zh-CN" altLang="en-US">
                    <a:sym typeface="Calibri" pitchFamily="34" charset="0"/>
                  </a:rPr>
                  <a:t>候选码。</a:t>
                </a:r>
                <a:endParaRPr lang="en-US" altLang="zh-CN" dirty="0">
                  <a:sym typeface="Calibri" pitchFamily="34" charset="0"/>
                </a:endParaRPr>
              </a:p>
              <a:p>
                <a:r>
                  <a:rPr lang="zh-CN" altLang="en-US" dirty="0">
                    <a:sym typeface="Calibri" pitchFamily="34" charset="0"/>
                  </a:rPr>
                  <a:t>若候选码多于一个，则选定其中的一个</a:t>
                </a:r>
                <a:r>
                  <a:rPr lang="zh-CN" altLang="en-US">
                    <a:sym typeface="Calibri" pitchFamily="34" charset="0"/>
                  </a:rPr>
                  <a:t>为</a:t>
                </a:r>
                <a:r>
                  <a:rPr lang="zh-CN" altLang="en-US">
                    <a:solidFill>
                      <a:srgbClr val="FF0000"/>
                    </a:solidFill>
                    <a:sym typeface="Calibri" pitchFamily="34" charset="0"/>
                  </a:rPr>
                  <a:t>主码。</a:t>
                </a:r>
                <a:endParaRPr lang="en-US" altLang="zh-CN" dirty="0">
                  <a:solidFill>
                    <a:srgbClr val="FF0000"/>
                  </a:solidFill>
                  <a:sym typeface="Calibri" pitchFamily="34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sym typeface="Calibri" pitchFamily="34" charset="0"/>
                  </a:rPr>
                  <a:t>必备技能：求一个关系模式候选码的方法</a:t>
                </a:r>
                <a:r>
                  <a:rPr lang="en-US" altLang="zh-CN" dirty="0">
                    <a:solidFill>
                      <a:srgbClr val="FF0000"/>
                    </a:solidFill>
                    <a:sym typeface="Calibri" pitchFamily="34" charset="0"/>
                  </a:rPr>
                  <a:t>(Armstrong</a:t>
                </a:r>
                <a:r>
                  <a:rPr lang="zh-CN" altLang="en-US" dirty="0">
                    <a:solidFill>
                      <a:srgbClr val="FF0000"/>
                    </a:solidFill>
                    <a:sym typeface="Calibri" pitchFamily="34" charset="0"/>
                  </a:rPr>
                  <a:t>公理</a:t>
                </a:r>
                <a:r>
                  <a:rPr lang="en-US" altLang="zh-CN" dirty="0">
                    <a:solidFill>
                      <a:srgbClr val="FF0000"/>
                    </a:solidFill>
                    <a:sym typeface="Calibri" pitchFamily="34" charset="0"/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9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91C-8C80-473F-83BE-D3125FB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EB9E1-5962-4CAA-9B89-A9A9EDDE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主属性与非主属性</a:t>
            </a:r>
          </a:p>
          <a:p>
            <a:pPr lvl="1"/>
            <a:r>
              <a:rPr lang="zh-CN" altLang="en-US"/>
              <a:t>包含在任何一个</a:t>
            </a:r>
            <a:r>
              <a:rPr lang="zh-CN" altLang="en-US">
                <a:solidFill>
                  <a:srgbClr val="FF0000"/>
                </a:solidFill>
              </a:rPr>
              <a:t>候选码</a:t>
            </a:r>
            <a:r>
              <a:rPr lang="zh-CN" altLang="en-US"/>
              <a:t>中的属性 ，称为</a:t>
            </a:r>
            <a:r>
              <a:rPr lang="zh-CN" altLang="en-US">
                <a:solidFill>
                  <a:srgbClr val="FF0000"/>
                </a:solidFill>
              </a:rPr>
              <a:t>主属性</a:t>
            </a:r>
            <a:r>
              <a:rPr lang="en-US" altLang="zh-CN">
                <a:solidFill>
                  <a:srgbClr val="FF0000"/>
                </a:solidFill>
              </a:rPr>
              <a:t>(Prime attribute)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不包含在任何码中的属性称为</a:t>
            </a:r>
            <a:r>
              <a:rPr lang="zh-CN" altLang="en-US">
                <a:solidFill>
                  <a:srgbClr val="FF0000"/>
                </a:solidFill>
              </a:rPr>
              <a:t>非主属性</a:t>
            </a:r>
            <a:r>
              <a:rPr lang="en-US" altLang="zh-CN"/>
              <a:t>(Nonprime attribute)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非码属性</a:t>
            </a:r>
            <a:r>
              <a:rPr lang="en-US" altLang="zh-CN"/>
              <a:t>(Non-key attribute)</a:t>
            </a:r>
          </a:p>
          <a:p>
            <a:pPr lvl="1"/>
            <a:endParaRPr lang="zh-CN" altLang="en-US" sz="800"/>
          </a:p>
          <a:p>
            <a:r>
              <a:rPr lang="zh-CN" altLang="en-US">
                <a:solidFill>
                  <a:srgbClr val="FF0000"/>
                </a:solidFill>
              </a:rPr>
              <a:t>全码</a:t>
            </a:r>
            <a:r>
              <a:rPr lang="en-US" altLang="zh-CN">
                <a:solidFill>
                  <a:srgbClr val="FF0000"/>
                </a:solidFill>
              </a:rPr>
              <a:t>(all-key)</a:t>
            </a:r>
          </a:p>
          <a:p>
            <a:pPr lvl="1"/>
            <a:r>
              <a:rPr lang="zh-CN" altLang="en-US"/>
              <a:t>整个属性组是码</a:t>
            </a:r>
            <a:endParaRPr lang="en-US" altLang="zh-CN"/>
          </a:p>
          <a:p>
            <a:pPr lvl="1"/>
            <a:endParaRPr lang="en-US" altLang="zh-CN" sz="8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6.2] </a:t>
            </a:r>
            <a:r>
              <a:rPr lang="en-US" altLang="zh-CN" sz="2400"/>
              <a:t>S(Sno, Sdept, Sage)</a:t>
            </a:r>
            <a:r>
              <a:rPr lang="zh-CN" altLang="en-US" sz="2400"/>
              <a:t>中，</a:t>
            </a:r>
            <a:r>
              <a:rPr lang="en-US" altLang="zh-CN" sz="2400"/>
              <a:t>Sno</a:t>
            </a:r>
            <a:r>
              <a:rPr lang="zh-CN" altLang="en-US" sz="2400"/>
              <a:t>是单属性码，</a:t>
            </a:r>
            <a:r>
              <a:rPr lang="en-US" altLang="zh-CN" sz="2400"/>
              <a:t>SC( Sno, Cno, Grade)</a:t>
            </a:r>
            <a:r>
              <a:rPr lang="zh-CN" altLang="en-US" sz="2400"/>
              <a:t>中，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(Sno, Cno)</a:t>
            </a:r>
            <a:r>
              <a:rPr lang="zh-CN" altLang="en-US" sz="2400"/>
              <a:t>是多属性码，</a:t>
            </a:r>
            <a:r>
              <a:rPr lang="zh-CN" altLang="en-US" sz="2400">
                <a:solidFill>
                  <a:srgbClr val="0000CC"/>
                </a:solidFill>
                <a:sym typeface="Calibri" pitchFamily="34" charset="0"/>
              </a:rPr>
              <a:t>请指出该关系模式中所有的主属性和非主属性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B2491-544B-4A89-827E-91BA64D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线形标注 1 5">
            <a:extLst>
              <a:ext uri="{FF2B5EF4-FFF2-40B4-BE49-F238E27FC236}">
                <a16:creationId xmlns:a16="http://schemas.microsoft.com/office/drawing/2014/main" id="{E607D620-46AA-49B2-9F1B-42CE7EF901E0}"/>
              </a:ext>
            </a:extLst>
          </p:cNvPr>
          <p:cNvSpPr/>
          <p:nvPr/>
        </p:nvSpPr>
        <p:spPr>
          <a:xfrm>
            <a:off x="4038600" y="3268013"/>
            <a:ext cx="5943600" cy="533400"/>
          </a:xfrm>
          <a:prstGeom prst="borderCallout1">
            <a:avLst>
              <a:gd name="adj1" fmla="val 58000"/>
              <a:gd name="adj2" fmla="val -168"/>
              <a:gd name="adj3" fmla="val 104326"/>
              <a:gd name="adj4" fmla="val -86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该定义是否等价于：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所有属性都是主属性？</a:t>
            </a:r>
          </a:p>
        </p:txBody>
      </p:sp>
    </p:spTree>
    <p:extLst>
      <p:ext uri="{BB962C8B-B14F-4D97-AF65-F5344CB8AC3E}">
        <p14:creationId xmlns:p14="http://schemas.microsoft.com/office/powerpoint/2010/main" val="26550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90687-2E06-40D1-864A-1A9D9FCB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6114B-25B2-49CA-BD3E-C7754D1A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[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6.3] </a:t>
            </a:r>
            <a:r>
              <a:rPr lang="en-US" altLang="zh-CN">
                <a:sym typeface="Calibri" pitchFamily="34" charset="0"/>
              </a:rPr>
              <a:t>R(P,W,A)</a:t>
            </a:r>
            <a:r>
              <a:rPr lang="zh-CN" altLang="en-US">
                <a:sym typeface="Calibri" pitchFamily="34" charset="0"/>
              </a:rPr>
              <a:t>中，</a:t>
            </a:r>
            <a:r>
              <a:rPr lang="en-US" altLang="zh-CN">
                <a:sym typeface="Calibri" pitchFamily="34" charset="0"/>
              </a:rPr>
              <a:t>P:</a:t>
            </a:r>
            <a:r>
              <a:rPr lang="zh-CN" altLang="en-US">
                <a:sym typeface="Calibri" pitchFamily="34" charset="0"/>
              </a:rPr>
              <a:t>演奏者；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zh-CN" altLang="en-US">
                <a:sym typeface="Calibri" pitchFamily="34" charset="0"/>
              </a:rPr>
              <a:t>：作品；</a:t>
            </a:r>
            <a:r>
              <a:rPr lang="en-US" altLang="zh-CN">
                <a:sym typeface="Calibri" pitchFamily="34" charset="0"/>
              </a:rPr>
              <a:t>A</a:t>
            </a:r>
            <a:r>
              <a:rPr lang="zh-CN" altLang="en-US">
                <a:sym typeface="Calibri" pitchFamily="34" charset="0"/>
              </a:rPr>
              <a:t>：听众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Calibri" pitchFamily="34" charset="0"/>
              </a:rPr>
              <a:t>一个演奏者可以演奏多个作品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Calibri" pitchFamily="34" charset="0"/>
              </a:rPr>
              <a:t>某一作品可被多个演奏者演奏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Calibri" pitchFamily="34" charset="0"/>
              </a:rPr>
              <a:t>听众可以欣赏不同演奏者的不同作品</a:t>
            </a:r>
            <a:endParaRPr lang="en-US" altLang="zh-CN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>
                <a:solidFill>
                  <a:srgbClr val="0000CC"/>
                </a:solidFill>
                <a:sym typeface="Calibri" pitchFamily="34" charset="0"/>
              </a:rPr>
              <a:t>定义</a:t>
            </a:r>
            <a:r>
              <a:rPr lang="en-US" altLang="zh-CN" u="sng">
                <a:solidFill>
                  <a:srgbClr val="0000CC"/>
                </a:solidFill>
                <a:sym typeface="Calibri" pitchFamily="34" charset="0"/>
              </a:rPr>
              <a:t>6.5  </a:t>
            </a:r>
            <a:r>
              <a:rPr lang="zh-CN" altLang="en-US">
                <a:sym typeface="Calibri" pitchFamily="34" charset="0"/>
              </a:rPr>
              <a:t>关系模式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中属性或属性组 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X </a:t>
            </a:r>
            <a:r>
              <a:rPr lang="zh-CN" altLang="en-US">
                <a:sym typeface="Calibri" pitchFamily="34" charset="0"/>
              </a:rPr>
              <a:t>并非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 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的码，但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X </a:t>
            </a:r>
            <a:r>
              <a:rPr lang="zh-CN" altLang="en-US">
                <a:sym typeface="Calibri" pitchFamily="34" charset="0"/>
              </a:rPr>
              <a:t>是另一个关系模式的码，则称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>
                <a:sym typeface="Calibri" pitchFamily="34" charset="0"/>
              </a:rPr>
              <a:t>是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外部码</a:t>
            </a:r>
            <a:r>
              <a:rPr lang="zh-CN" altLang="en-US">
                <a:sym typeface="Calibri" pitchFamily="34" charset="0"/>
              </a:rPr>
              <a:t>也称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外码</a:t>
            </a:r>
            <a:r>
              <a:rPr lang="zh-CN" altLang="en-US">
                <a:solidFill>
                  <a:srgbClr val="FF00FF"/>
                </a:solidFill>
                <a:sym typeface="Calibri" pitchFamily="34" charset="0"/>
              </a:rPr>
              <a:t>。</a:t>
            </a:r>
            <a:endParaRPr lang="en-US" altLang="zh-CN">
              <a:solidFill>
                <a:srgbClr val="FF00FF"/>
              </a:solidFill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ym typeface="Calibri" pitchFamily="34" charset="0"/>
              </a:rPr>
              <a:t>SC(Sno, Cno, Grade)</a:t>
            </a:r>
            <a:r>
              <a:rPr lang="zh-CN" altLang="en-US">
                <a:sym typeface="Calibri" pitchFamily="34" charset="0"/>
              </a:rPr>
              <a:t>中，</a:t>
            </a:r>
            <a:r>
              <a:rPr lang="en-US" altLang="zh-CN">
                <a:sym typeface="Calibri" pitchFamily="34" charset="0"/>
              </a:rPr>
              <a:t>Sno</a:t>
            </a:r>
            <a:r>
              <a:rPr lang="zh-CN" altLang="en-US">
                <a:sym typeface="Calibri" pitchFamily="34" charset="0"/>
              </a:rPr>
              <a:t>不是码。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ym typeface="Calibri" pitchFamily="34" charset="0"/>
              </a:rPr>
              <a:t>Sno</a:t>
            </a:r>
            <a:r>
              <a:rPr lang="zh-CN" altLang="en-US">
                <a:sym typeface="Calibri" pitchFamily="34" charset="0"/>
              </a:rPr>
              <a:t>是 </a:t>
            </a:r>
            <a:r>
              <a:rPr lang="en-US" altLang="zh-CN">
                <a:sym typeface="Calibri" pitchFamily="34" charset="0"/>
              </a:rPr>
              <a:t>S(Sno, Sdept, Sage)</a:t>
            </a:r>
            <a:r>
              <a:rPr lang="zh-CN" altLang="en-US">
                <a:sym typeface="Calibri" pitchFamily="34" charset="0"/>
              </a:rPr>
              <a:t>的码，则</a:t>
            </a:r>
            <a:r>
              <a:rPr lang="en-US" altLang="zh-CN">
                <a:sym typeface="Calibri" pitchFamily="34" charset="0"/>
              </a:rPr>
              <a:t>Sno</a:t>
            </a:r>
            <a:r>
              <a:rPr lang="zh-CN" altLang="en-US">
                <a:sym typeface="Calibri" pitchFamily="34" charset="0"/>
              </a:rPr>
              <a:t>是</a:t>
            </a:r>
            <a:r>
              <a:rPr lang="en-US" altLang="zh-CN">
                <a:sym typeface="Calibri" pitchFamily="34" charset="0"/>
              </a:rPr>
              <a:t>SC</a:t>
            </a:r>
            <a:r>
              <a:rPr lang="zh-CN" altLang="en-US">
                <a:sym typeface="Calibri" pitchFamily="34" charset="0"/>
              </a:rPr>
              <a:t>的外码。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主码与外部码一起提供了表示关系间联系的手段。</a:t>
            </a:r>
            <a:endParaRPr lang="en-US" altLang="zh-CN">
              <a:solidFill>
                <a:srgbClr val="0000CC"/>
              </a:solidFill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如，</a:t>
            </a:r>
            <a:r>
              <a:rPr lang="en-US" altLang="zh-CN"/>
              <a:t>Sno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E933-9FF5-42C4-9EC9-126F824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A34A97-EA32-4C68-8EF1-1161C322408A}"/>
              </a:ext>
            </a:extLst>
          </p:cNvPr>
          <p:cNvGrpSpPr/>
          <p:nvPr/>
        </p:nvGrpSpPr>
        <p:grpSpPr>
          <a:xfrm>
            <a:off x="5660158" y="1676400"/>
            <a:ext cx="871684" cy="1219200"/>
            <a:chOff x="6553200" y="1295400"/>
            <a:chExt cx="955764" cy="1219200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3F73F51B-D233-49BC-812C-381B0127545A}"/>
                </a:ext>
              </a:extLst>
            </p:cNvPr>
            <p:cNvSpPr/>
            <p:nvPr/>
          </p:nvSpPr>
          <p:spPr>
            <a:xfrm>
              <a:off x="6553200" y="1295400"/>
              <a:ext cx="838200" cy="1219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>
              <a:extLst>
                <a:ext uri="{FF2B5EF4-FFF2-40B4-BE49-F238E27FC236}">
                  <a16:creationId xmlns:a16="http://schemas.microsoft.com/office/drawing/2014/main" id="{FE5A7D02-FB3A-4324-959B-F682D720B1D3}"/>
                </a:ext>
              </a:extLst>
            </p:cNvPr>
            <p:cNvSpPr/>
            <p:nvPr/>
          </p:nvSpPr>
          <p:spPr>
            <a:xfrm>
              <a:off x="7010401" y="1674168"/>
              <a:ext cx="498563" cy="3966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D1E1EA9-47FA-4CFB-A10F-49556784C705}"/>
              </a:ext>
            </a:extLst>
          </p:cNvPr>
          <p:cNvSpPr/>
          <p:nvPr/>
        </p:nvSpPr>
        <p:spPr>
          <a:xfrm>
            <a:off x="6531843" y="2022658"/>
            <a:ext cx="3069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码为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(P,W,A)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，即全码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6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BCNF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4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640961"/>
            <a:ext cx="2438400" cy="232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范式</a:t>
            </a:r>
            <a:r>
              <a:rPr lang="zh-CN" altLang="en-US" dirty="0">
                <a:sym typeface="Calibri" pitchFamily="34" charset="0"/>
              </a:rPr>
              <a:t>是符合某一种级别的关系模式的集合。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关系数据库中的关系必须满足一定的要求。满足不同程度要求的为不同范式。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99"/>
                </a:solidFill>
                <a:sym typeface="Calibri" pitchFamily="34" charset="0"/>
              </a:rPr>
              <a:t>范式的种类及关系</a:t>
            </a:r>
            <a:endParaRPr lang="en-US" altLang="zh-CN" dirty="0">
              <a:solidFill>
                <a:srgbClr val="000099"/>
              </a:solidFill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1NF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FF0000"/>
                </a:solidFill>
              </a:rPr>
              <a:t>2NF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FF0000"/>
                </a:solidFill>
              </a:rPr>
              <a:t>3NF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FF0000"/>
                </a:solidFill>
              </a:rPr>
              <a:t>BCNF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FF0000"/>
                </a:solidFill>
              </a:rPr>
              <a:t>4NF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FF0000"/>
                </a:solidFill>
              </a:rPr>
              <a:t>5NF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某一关系模式</a:t>
            </a:r>
            <a:r>
              <a:rPr lang="en-US" altLang="zh-CN" dirty="0">
                <a:sym typeface="Calibri" pitchFamily="34" charset="0"/>
              </a:rPr>
              <a:t>R</a:t>
            </a:r>
            <a:r>
              <a:rPr lang="zh-CN" altLang="en-US" dirty="0">
                <a:sym typeface="Calibri" pitchFamily="34" charset="0"/>
              </a:rPr>
              <a:t>为第</a:t>
            </a:r>
            <a:r>
              <a:rPr lang="en-US" altLang="zh-CN" dirty="0">
                <a:sym typeface="Calibri" pitchFamily="34" charset="0"/>
              </a:rPr>
              <a:t>n</a:t>
            </a:r>
            <a:r>
              <a:rPr lang="zh-CN" altLang="en-US" dirty="0">
                <a:sym typeface="Calibri" pitchFamily="34" charset="0"/>
              </a:rPr>
              <a:t>范式，可简记为</a:t>
            </a:r>
            <a:r>
              <a:rPr lang="en-US" altLang="zh-CN" dirty="0" err="1">
                <a:solidFill>
                  <a:srgbClr val="FF00FF"/>
                </a:solidFill>
                <a:sym typeface="Calibri" pitchFamily="34" charset="0"/>
              </a:rPr>
              <a:t>R∈</a:t>
            </a:r>
            <a:r>
              <a:rPr lang="en-US" altLang="zh-CN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n</a:t>
            </a:r>
            <a:r>
              <a:rPr lang="en-US" altLang="zh-CN" dirty="0" err="1">
                <a:solidFill>
                  <a:srgbClr val="FF00FF"/>
                </a:solidFill>
                <a:sym typeface="Calibri" pitchFamily="34" charset="0"/>
              </a:rPr>
              <a:t>NF</a:t>
            </a:r>
            <a:endParaRPr lang="en-US" altLang="zh-CN" dirty="0">
              <a:solidFill>
                <a:srgbClr val="FF00FF"/>
              </a:solidFill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一个低一级范式的关系模式，通过</a:t>
            </a:r>
            <a:r>
              <a:rPr lang="zh-CN" altLang="en-US" u="sng" dirty="0">
                <a:solidFill>
                  <a:srgbClr val="FF0000"/>
                </a:solidFill>
              </a:rPr>
              <a:t>模式分解</a:t>
            </a:r>
            <a:r>
              <a:rPr lang="zh-CN" altLang="en-US" dirty="0"/>
              <a:t>可以转换为若干个高一级范式的关系模式的集合，这种过程就叫</a:t>
            </a:r>
            <a:r>
              <a:rPr lang="zh-CN" altLang="en-US" dirty="0">
                <a:solidFill>
                  <a:srgbClr val="FF0000"/>
                </a:solidFill>
              </a:rPr>
              <a:t>规范化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normalization)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87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BCNF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2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A2DF-D1A6-409D-89B3-C5DC3D89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4935B-16DD-4747-AEE4-E60B8127E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u="sng">
                    <a:solidFill>
                      <a:srgbClr val="FF0000"/>
                    </a:solidFill>
                    <a:sym typeface="Calibri" pitchFamily="34" charset="0"/>
                  </a:rPr>
                  <a:t>2NF </a:t>
                </a:r>
                <a:r>
                  <a:rPr lang="zh-CN" altLang="en-US" u="sng">
                    <a:solidFill>
                      <a:srgbClr val="FF0000"/>
                    </a:solidFill>
                    <a:sym typeface="Calibri" pitchFamily="34" charset="0"/>
                  </a:rPr>
                  <a:t>定义</a:t>
                </a:r>
                <a:r>
                  <a:rPr lang="en-US" altLang="zh-CN" u="sng">
                    <a:solidFill>
                      <a:srgbClr val="FF0000"/>
                    </a:solidFill>
                    <a:sym typeface="Calibri" pitchFamily="34" charset="0"/>
                  </a:rPr>
                  <a:t>6.6  </a:t>
                </a:r>
              </a:p>
              <a:p>
                <a:pPr lvl="1"/>
                <a:r>
                  <a:rPr lang="zh-CN" altLang="en-US">
                    <a:sym typeface="Calibri" pitchFamily="34" charset="0"/>
                  </a:rPr>
                  <a:t>若关系模式</a:t>
                </a:r>
                <a:r>
                  <a:rPr lang="en-US" altLang="zh-CN">
                    <a:sym typeface="Calibri" pitchFamily="34" charset="0"/>
                  </a:rPr>
                  <a:t>R∈1NF</a:t>
                </a:r>
                <a:r>
                  <a:rPr lang="zh-CN" altLang="en-US">
                    <a:sym typeface="Calibri" pitchFamily="34" charset="0"/>
                  </a:rPr>
                  <a:t>，并且每一个非主属性都完全函数依赖于任何一个候选码，则</a:t>
                </a:r>
                <a:r>
                  <a:rPr lang="en-US" altLang="zh-CN">
                    <a:sym typeface="Calibri" pitchFamily="34" charset="0"/>
                  </a:rPr>
                  <a:t>R∈2NF</a:t>
                </a:r>
                <a:r>
                  <a:rPr lang="zh-CN" altLang="en-US">
                    <a:sym typeface="Calibri" pitchFamily="34" charset="0"/>
                  </a:rPr>
                  <a:t>。</a:t>
                </a:r>
                <a:endParaRPr lang="en-US" altLang="zh-CN">
                  <a:sym typeface="Calibri" pitchFamily="34" charset="0"/>
                </a:endParaRPr>
              </a:p>
              <a:p>
                <a:endParaRPr lang="en-US" altLang="zh-CN" sz="800"/>
              </a:p>
              <a:p>
                <a:r>
                  <a:rPr lang="en-US" altLang="zh-CN" sz="2400" dirty="0">
                    <a:solidFill>
                      <a:srgbClr val="C00000"/>
                    </a:solidFill>
                    <a:sym typeface="Calibri" pitchFamily="34" charset="0"/>
                  </a:rPr>
                  <a:t>[</a:t>
                </a:r>
                <a:r>
                  <a:rPr lang="zh-CN" altLang="en-US" sz="2400" dirty="0">
                    <a:solidFill>
                      <a:srgbClr val="C00000"/>
                    </a:solidFill>
                    <a:sym typeface="Calibri" pitchFamily="34" charset="0"/>
                  </a:rPr>
                  <a:t>例</a:t>
                </a:r>
                <a:r>
                  <a:rPr lang="en-US" altLang="zh-CN" sz="2400" dirty="0">
                    <a:solidFill>
                      <a:srgbClr val="C00000"/>
                    </a:solidFill>
                    <a:sym typeface="Calibri" pitchFamily="34" charset="0"/>
                  </a:rPr>
                  <a:t>6.4] </a:t>
                </a:r>
                <a:r>
                  <a:rPr lang="en-US" altLang="zh-CN" sz="2400" dirty="0">
                    <a:sym typeface="Calibri" pitchFamily="34" charset="0"/>
                  </a:rPr>
                  <a:t>S-L-C(</a:t>
                </a:r>
                <a:r>
                  <a:rPr lang="en-US" altLang="zh-CN" sz="2400" dirty="0" err="1">
                    <a:sym typeface="Calibri" pitchFamily="34" charset="0"/>
                  </a:rPr>
                  <a:t>Sno</a:t>
                </a:r>
                <a:r>
                  <a:rPr lang="en-US" altLang="zh-CN" sz="2400" dirty="0">
                    <a:sym typeface="Calibri" pitchFamily="34" charset="0"/>
                  </a:rPr>
                  <a:t>, </a:t>
                </a:r>
                <a:r>
                  <a:rPr lang="en-US" altLang="zh-CN" sz="2400" dirty="0" err="1">
                    <a:sym typeface="Calibri" pitchFamily="34" charset="0"/>
                  </a:rPr>
                  <a:t>Sdept</a:t>
                </a:r>
                <a:r>
                  <a:rPr lang="en-US" altLang="zh-CN" sz="2400" dirty="0">
                    <a:sym typeface="Calibri" pitchFamily="34" charset="0"/>
                  </a:rPr>
                  <a:t>, </a:t>
                </a:r>
                <a:r>
                  <a:rPr lang="en-US" altLang="zh-CN" sz="2400" dirty="0" err="1">
                    <a:sym typeface="Calibri" pitchFamily="34" charset="0"/>
                  </a:rPr>
                  <a:t>Sloc</a:t>
                </a:r>
                <a:r>
                  <a:rPr lang="en-US" altLang="zh-CN" sz="2400" dirty="0">
                    <a:sym typeface="Calibri" pitchFamily="34" charset="0"/>
                  </a:rPr>
                  <a:t>, </a:t>
                </a:r>
                <a:r>
                  <a:rPr lang="en-US" altLang="zh-CN" sz="2400" dirty="0" err="1">
                    <a:sym typeface="Calibri" pitchFamily="34" charset="0"/>
                  </a:rPr>
                  <a:t>Cno</a:t>
                </a:r>
                <a:r>
                  <a:rPr lang="en-US" altLang="zh-CN" sz="2400" dirty="0">
                    <a:sym typeface="Calibri" pitchFamily="34" charset="0"/>
                  </a:rPr>
                  <a:t>, Grade)</a:t>
                </a:r>
                <a:r>
                  <a:rPr lang="zh-CN" altLang="en-US" sz="2400" dirty="0">
                    <a:sym typeface="Calibri" pitchFamily="34" charset="0"/>
                  </a:rPr>
                  <a:t>，</a:t>
                </a:r>
                <a:r>
                  <a:rPr lang="en-US" altLang="zh-CN" sz="2400" dirty="0" err="1">
                    <a:sym typeface="Calibri" pitchFamily="34" charset="0"/>
                  </a:rPr>
                  <a:t>Sloc</a:t>
                </a:r>
                <a:r>
                  <a:rPr lang="zh-CN" altLang="en-US" sz="2400" dirty="0">
                    <a:sym typeface="Calibri" pitchFamily="34" charset="0"/>
                  </a:rPr>
                  <a:t>为学生的住处，</a:t>
                </a:r>
                <a:r>
                  <a:rPr lang="zh-CN" altLang="en-US" sz="2400">
                    <a:sym typeface="Calibri" pitchFamily="34" charset="0"/>
                  </a:rPr>
                  <a:t>并且每个</a:t>
                </a:r>
                <a:endParaRPr lang="en-US" altLang="zh-CN" sz="2400">
                  <a:sym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Calibri" pitchFamily="34" charset="0"/>
                  </a:rPr>
                  <a:t>              </a:t>
                </a:r>
                <a:r>
                  <a:rPr lang="zh-CN" altLang="en-US" sz="2400">
                    <a:sym typeface="Calibri" pitchFamily="34" charset="0"/>
                  </a:rPr>
                  <a:t>系</a:t>
                </a:r>
                <a:r>
                  <a:rPr lang="zh-CN" altLang="en-US" sz="2400" dirty="0">
                    <a:sym typeface="Calibri" pitchFamily="34" charset="0"/>
                  </a:rPr>
                  <a:t>的学生住在同一个地方。</a:t>
                </a:r>
                <a:endParaRPr lang="en-US" altLang="zh-CN" sz="2400" dirty="0">
                  <a:sym typeface="Calibri" pitchFamily="34" charset="0"/>
                </a:endParaRPr>
              </a:p>
              <a:p>
                <a:pPr lvl="1"/>
                <a:r>
                  <a:rPr lang="en-US" altLang="zh-CN" dirty="0">
                    <a:sym typeface="Calibri" pitchFamily="34" charset="0"/>
                  </a:rPr>
                  <a:t>S-L-C</a:t>
                </a:r>
                <a:r>
                  <a:rPr lang="zh-CN" altLang="en-US" dirty="0">
                    <a:sym typeface="Calibri" pitchFamily="34" charset="0"/>
                  </a:rPr>
                  <a:t>的码为</a:t>
                </a:r>
                <a:r>
                  <a:rPr lang="en-US" altLang="zh-CN" dirty="0">
                    <a:sym typeface="Calibri" pitchFamily="34" charset="0"/>
                  </a:rPr>
                  <a:t>(</a:t>
                </a:r>
                <a:r>
                  <a:rPr lang="en-US" altLang="zh-CN" dirty="0" err="1">
                    <a:sym typeface="Calibri" pitchFamily="34" charset="0"/>
                  </a:rPr>
                  <a:t>Sno</a:t>
                </a:r>
                <a:r>
                  <a:rPr lang="en-US" altLang="zh-CN" dirty="0"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ym typeface="Calibri" pitchFamily="34" charset="0"/>
                  </a:rPr>
                  <a:t>Cno</a:t>
                </a:r>
                <a:r>
                  <a:rPr lang="en-US" altLang="zh-CN" dirty="0">
                    <a:sym typeface="Calibri" pitchFamily="34" charset="0"/>
                  </a:rPr>
                  <a:t>)</a:t>
                </a:r>
              </a:p>
              <a:p>
                <a:pPr lvl="1"/>
                <a:r>
                  <a:rPr lang="zh-CN" altLang="en-US" dirty="0">
                    <a:sym typeface="Calibri" pitchFamily="34" charset="0"/>
                  </a:rPr>
                  <a:t>函数依赖</a:t>
                </a:r>
                <a:r>
                  <a:rPr lang="zh-CN" altLang="en-US">
                    <a:sym typeface="Calibri" pitchFamily="34" charset="0"/>
                  </a:rPr>
                  <a:t>有： 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) </a:t>
                </a:r>
                <a:r>
                  <a:rPr lang="zh-CN" altLang="en-US" dirty="0">
                    <a:solidFill>
                      <a:srgbClr val="0000CC"/>
                    </a:solidFill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𝐹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 Grade</a:t>
                </a:r>
                <a:r>
                  <a:rPr lang="zh-CN" altLang="en-US" dirty="0">
                    <a:solidFill>
                      <a:srgbClr val="0000CC"/>
                    </a:solidFill>
                    <a:sym typeface="Calibri" pitchFamily="34" charset="0"/>
                  </a:rPr>
                  <a:t>，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Sdept</a:t>
                </a:r>
                <a:r>
                  <a:rPr lang="en-US" altLang="zh-CN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 →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Sloc</a:t>
                </a:r>
                <a:endParaRPr lang="en-US" altLang="zh-CN" dirty="0">
                  <a:solidFill>
                    <a:srgbClr val="0000CC"/>
                  </a:solidFill>
                  <a:sym typeface="Calibri" pitchFamily="34" charset="0"/>
                </a:endParaRPr>
              </a:p>
              <a:p>
                <a:pPr lvl="1"/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→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Sdept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, 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) </a:t>
                </a:r>
                <a:r>
                  <a:rPr lang="zh-CN" altLang="en-US" dirty="0">
                    <a:solidFill>
                      <a:srgbClr val="0000CC"/>
                    </a:solidFill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 Sdept</a:t>
                </a:r>
              </a:p>
              <a:p>
                <a:pPr lvl="1"/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Calibri" pitchFamily="34" charset="0"/>
                  </a:rPr>
                  <a:t>→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Sloc</a:t>
                </a:r>
                <a:r>
                  <a:rPr lang="en-US" altLang="zh-CN">
                    <a:solidFill>
                      <a:srgbClr val="0000CC"/>
                    </a:solidFill>
                    <a:sym typeface="Calibri" pitchFamily="34" charset="0"/>
                  </a:rPr>
                  <a:t>,    (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Sno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000CC"/>
                    </a:solidFill>
                    <a:sym typeface="Calibri" pitchFamily="34" charset="0"/>
                  </a:rPr>
                  <a:t>Cno</a:t>
                </a:r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) </a:t>
                </a:r>
                <a:r>
                  <a:rPr lang="zh-CN" altLang="en-US" dirty="0">
                    <a:solidFill>
                      <a:srgbClr val="0000CC"/>
                    </a:solidFill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sym typeface="Calibri" pitchFamily="34" charset="0"/>
                  </a:rPr>
                  <a:t> Sloc</a:t>
                </a:r>
                <a:endParaRPr lang="en-US" altLang="zh-CN" dirty="0">
                  <a:sym typeface="Calibri" pitchFamily="3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4935B-16DD-4747-AEE4-E60B8127E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1003" r="-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AA5D3-705D-4084-8D09-0AE5D018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37">
            <a:extLst>
              <a:ext uri="{FF2B5EF4-FFF2-40B4-BE49-F238E27FC236}">
                <a16:creationId xmlns:a16="http://schemas.microsoft.com/office/drawing/2014/main" id="{AD8F6040-035E-49B8-8D4B-4ED39CEAB6E4}"/>
              </a:ext>
            </a:extLst>
          </p:cNvPr>
          <p:cNvSpPr/>
          <p:nvPr/>
        </p:nvSpPr>
        <p:spPr>
          <a:xfrm>
            <a:off x="3200400" y="4114800"/>
            <a:ext cx="2819400" cy="18288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问题的提出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规范化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数据依赖的公理系统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模式分解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E7731-EF2A-4653-9819-F311D407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3202B-3A4B-403A-8ED1-C8E7D5FD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E9488C0C-13E6-4270-9731-181D1A52A0C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00492"/>
            <a:ext cx="5257800" cy="2208700"/>
            <a:chOff x="0" y="0"/>
            <a:chExt cx="9435" cy="3213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EE7BA233-D1BB-4D97-879C-42CD0ECF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C08B571B-8CBE-4177-AB3C-4E8775BF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031C62CD-EFD7-4E6E-96EF-577BABD37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735A97AC-0104-4A02-9411-D8E51E7A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6A8692BE-23EA-41E4-95DF-72847D2D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Sdept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DEF9EAC-E74C-46EA-B8AB-DF8841B3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Sloc</a:t>
              </a: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D4ADAA66-EBFC-4C87-9FB0-95C4BFCC8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9CBFB881-5757-4829-88FE-D37A4C8E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DB287D5-C993-47E4-B9BB-6D937C646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5E978BA9-18BB-4C34-9DD4-E79C7E9DE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67AA4824-33FD-4363-9288-3F47197DE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55299F90-3CB9-4CCF-A765-0475917CD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3AF8A9F-EE0B-4DC6-8266-1EE6E18CE512}"/>
              </a:ext>
            </a:extLst>
          </p:cNvPr>
          <p:cNvSpPr/>
          <p:nvPr/>
        </p:nvSpPr>
        <p:spPr>
          <a:xfrm>
            <a:off x="5674690" y="1167662"/>
            <a:ext cx="5855696" cy="93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Sloc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并不完全依赖于码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38" indent="-1730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S-L-C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∉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71FC9C-C276-4F97-9565-BC5C5CB9BD1D}"/>
              </a:ext>
            </a:extLst>
          </p:cNvPr>
          <p:cNvSpPr/>
          <p:nvPr/>
        </p:nvSpPr>
        <p:spPr>
          <a:xfrm>
            <a:off x="5690123" y="2261509"/>
            <a:ext cx="63687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观察：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  <a:r>
              <a:rPr lang="zh-CN" altLang="en-US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单属性</a:t>
            </a:r>
            <a:r>
              <a:rPr lang="zh-CN" altLang="en-US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构成，则</a:t>
            </a:r>
            <a:r>
              <a:rPr lang="en-US" altLang="zh-CN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200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2000">
                <a:solidFill>
                  <a:srgbClr val="2C1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endParaRPr lang="en-US" altLang="zh-CN" sz="2000" dirty="0">
              <a:solidFill>
                <a:srgbClr val="2C14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7B213F-A42F-4344-971E-60B3EFC4AA1F}"/>
              </a:ext>
            </a:extLst>
          </p:cNvPr>
          <p:cNvSpPr/>
          <p:nvPr/>
        </p:nvSpPr>
        <p:spPr>
          <a:xfrm>
            <a:off x="685800" y="3372619"/>
            <a:ext cx="11239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一个关系模式不属于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2NF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，会产生以下问题：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插入异常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358775"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如果插入一个新学生，但该生未选课，即该生无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Cno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，由于插入元组时，必须给定码值，因此插入失败。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删除异常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555625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只选了一门课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，现在他不再选这门课，则删除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后，整个元组的其他信息也被删除了。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修改复杂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1813" lvl="2" indent="-173038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如果一个学生选了多门课，则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Sdept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Sloc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被存储了多次。如果该生转系，则需要修改所有相关的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Sdept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Sloc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，造成修改的复杂化。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有两类非主属性，一类对码完全函数依赖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Grade)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；一类对码不完全函数依赖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Sdept, Sloc)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37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2B5D-6AF4-48DC-BF06-150B5A3C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8F025-5E22-4857-9A8A-1180FD6C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解决办法：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投影分解</a:t>
            </a:r>
            <a:endParaRPr lang="en-US" altLang="zh-CN" b="1">
              <a:solidFill>
                <a:srgbClr val="0000FF"/>
              </a:solidFill>
            </a:endParaRPr>
          </a:p>
          <a:p>
            <a:pPr lvl="2"/>
            <a:r>
              <a:rPr lang="zh-CN" altLang="en-US"/>
              <a:t>将</a:t>
            </a:r>
            <a:r>
              <a:rPr lang="en-US" altLang="zh-CN"/>
              <a:t>S-L-C</a:t>
            </a:r>
            <a:r>
              <a:rPr lang="zh-CN" altLang="en-US"/>
              <a:t>分解成两个关系模式：</a:t>
            </a:r>
            <a:r>
              <a:rPr lang="en-US" altLang="zh-CN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SC(Sno, Cno, Grade)</a:t>
            </a:r>
            <a:r>
              <a:rPr lang="zh-CN" altLang="en-US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S-L(Sno, Sdept,Sloc)</a:t>
            </a:r>
            <a:endParaRPr lang="zh-CN" altLang="en-US" b="1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endParaRPr lang="zh-CN" altLang="en-US" b="1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149E3-D159-44CB-899B-2B516349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75127-6AFB-4390-A04C-5F632D9239A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906063"/>
            <a:ext cx="2586037" cy="1790700"/>
            <a:chOff x="0" y="0"/>
            <a:chExt cx="4665" cy="3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F9EF0-056E-4B56-971D-15FC8BB8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A45386EA-592A-4F15-A47D-F07005AA3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532F9DD-8EA2-454D-8AC6-EFB88198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9E0D106-6445-4D3C-9706-D7F8ECD5F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316602BA-6003-42EB-978A-E1135DA82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F35A50-025D-46EF-BD8D-656F9A6DF309}"/>
              </a:ext>
            </a:extLst>
          </p:cNvPr>
          <p:cNvGrpSpPr/>
          <p:nvPr/>
        </p:nvGrpSpPr>
        <p:grpSpPr>
          <a:xfrm>
            <a:off x="6324600" y="2804675"/>
            <a:ext cx="2590800" cy="1892631"/>
            <a:chOff x="5075238" y="976947"/>
            <a:chExt cx="2592387" cy="2200275"/>
          </a:xfrm>
        </p:grpSpPr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109BE987-2878-41FE-A783-0F503DBB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1916747"/>
              <a:ext cx="720725" cy="5254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C6C46BF8-94FB-45F1-A3F0-443E2921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976947"/>
              <a:ext cx="1008062" cy="5254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Sdept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F3F3EDBF-86FF-43A5-9C69-56227BBD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2651760"/>
              <a:ext cx="1008062" cy="52546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Sloc</a:t>
              </a:r>
            </a:p>
          </p:txBody>
        </p:sp>
        <p:cxnSp>
          <p:nvCxnSpPr>
            <p:cNvPr id="15" name="直接箭头连接符 21">
              <a:extLst>
                <a:ext uri="{FF2B5EF4-FFF2-40B4-BE49-F238E27FC236}">
                  <a16:creationId xmlns:a16="http://schemas.microsoft.com/office/drawing/2014/main" id="{AFDD778A-890C-45B2-842E-7E29E87E868F}"/>
                </a:ext>
              </a:extLst>
            </p:cNvPr>
            <p:cNvCxnSpPr>
              <a:cxnSpLocks noChangeShapeType="1"/>
              <a:stCxn id="12" idx="0"/>
              <a:endCxn id="13" idx="1"/>
            </p:cNvCxnSpPr>
            <p:nvPr/>
          </p:nvCxnSpPr>
          <p:spPr bwMode="auto">
            <a:xfrm flipV="1">
              <a:off x="5435600" y="1238885"/>
              <a:ext cx="1223963" cy="6778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直接箭头连接符 23">
              <a:extLst>
                <a:ext uri="{FF2B5EF4-FFF2-40B4-BE49-F238E27FC236}">
                  <a16:creationId xmlns:a16="http://schemas.microsoft.com/office/drawing/2014/main" id="{DAA6D206-ACDB-46A1-9327-F57F3F849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35600" y="2442210"/>
              <a:ext cx="1223963" cy="5445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直接箭头连接符 25">
              <a:extLst>
                <a:ext uri="{FF2B5EF4-FFF2-40B4-BE49-F238E27FC236}">
                  <a16:creationId xmlns:a16="http://schemas.microsoft.com/office/drawing/2014/main" id="{31561067-4874-4F22-8875-9EB5EC199E1F}"/>
                </a:ext>
              </a:extLst>
            </p:cNvPr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7162800" y="1502410"/>
              <a:ext cx="0" cy="1149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F174A62-55C3-4C0C-B3FC-FADA10AAB889}"/>
                  </a:ext>
                </a:extLst>
              </p:cNvPr>
              <p:cNvSpPr/>
              <p:nvPr/>
            </p:nvSpPr>
            <p:spPr>
              <a:xfrm>
                <a:off x="2130727" y="4939864"/>
                <a:ext cx="3259034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(</a:t>
                </a:r>
                <a:r>
                  <a:rPr lang="en-US" altLang="zh-CN" sz="24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Sno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, </a:t>
                </a:r>
                <a:r>
                  <a:rPr lang="en-US" altLang="zh-CN" sz="24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Cno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) </a:t>
                </a:r>
                <a:r>
                  <a:rPr lang="zh-CN" altLang="en-US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Grade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F174A62-55C3-4C0C-B3FC-FADA10AAB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27" y="4939864"/>
                <a:ext cx="3259034" cy="595932"/>
              </a:xfrm>
              <a:prstGeom prst="rect">
                <a:avLst/>
              </a:prstGeom>
              <a:blipFill>
                <a:blip r:embed="rId2"/>
                <a:stretch>
                  <a:fillRect l="-2996" r="-187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74832FD-6D8F-496E-A964-B4D02E262263}"/>
                  </a:ext>
                </a:extLst>
              </p:cNvPr>
              <p:cNvSpPr/>
              <p:nvPr/>
            </p:nvSpPr>
            <p:spPr>
              <a:xfrm>
                <a:off x="5836106" y="4948640"/>
                <a:ext cx="414369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Sno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</a:t>
                </a:r>
                <a:r>
                  <a:rPr lang="zh-CN" altLang="en-US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</a:t>
                </a:r>
                <a:r>
                  <a:rPr lang="en-US" altLang="zh-CN" sz="24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Sdept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,  </a:t>
                </a:r>
                <a:r>
                  <a:rPr lang="en-US" altLang="zh-CN" sz="24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Sno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Calibri" pitchFamily="34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en-US" altLang="zh-CN" sz="2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 Sloc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74832FD-6D8F-496E-A964-B4D02E262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106" y="4948640"/>
                <a:ext cx="4143698" cy="595932"/>
              </a:xfrm>
              <a:prstGeom prst="rect">
                <a:avLst/>
              </a:prstGeom>
              <a:blipFill>
                <a:blip r:embed="rId3"/>
                <a:stretch>
                  <a:fillRect l="-2206" r="-1471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E301F716-AEFF-47CC-B391-75D3380F4399}"/>
              </a:ext>
            </a:extLst>
          </p:cNvPr>
          <p:cNvSpPr txBox="1"/>
          <p:nvPr/>
        </p:nvSpPr>
        <p:spPr>
          <a:xfrm>
            <a:off x="1524000" y="5728937"/>
            <a:ext cx="887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S-L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均不存在部分函数依赖，都是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完全函数依赖</a:t>
            </a:r>
          </a:p>
        </p:txBody>
      </p:sp>
    </p:spTree>
    <p:extLst>
      <p:ext uri="{BB962C8B-B14F-4D97-AF65-F5344CB8AC3E}">
        <p14:creationId xmlns:p14="http://schemas.microsoft.com/office/powerpoint/2010/main" val="34444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BCNF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11444515" cy="5469226"/>
          </a:xfrm>
        </p:spPr>
        <p:txBody>
          <a:bodyPr>
            <a:normAutofit/>
          </a:bodyPr>
          <a:lstStyle/>
          <a:p>
            <a:r>
              <a:rPr lang="en-US" altLang="zh-CN" u="sng" dirty="0">
                <a:solidFill>
                  <a:srgbClr val="FF0000"/>
                </a:solidFill>
                <a:sym typeface="宋体" pitchFamily="2" charset="-122"/>
              </a:rPr>
              <a:t>3NF </a:t>
            </a:r>
            <a:r>
              <a:rPr lang="zh-CN" altLang="en-US" u="sng" dirty="0">
                <a:solidFill>
                  <a:srgbClr val="FF0000"/>
                </a:solidFill>
                <a:sym typeface="宋体" pitchFamily="2" charset="-122"/>
              </a:rPr>
              <a:t>定义</a:t>
            </a:r>
            <a:r>
              <a:rPr lang="en-US" altLang="zh-CN" u="sng" dirty="0">
                <a:solidFill>
                  <a:srgbClr val="FF0000"/>
                </a:solidFill>
                <a:sym typeface="宋体" pitchFamily="2" charset="-122"/>
              </a:rPr>
              <a:t>6.7  </a:t>
            </a:r>
          </a:p>
          <a:p>
            <a:pPr lvl="1"/>
            <a:r>
              <a:rPr lang="zh-CN" altLang="en-US" dirty="0">
                <a:sym typeface="宋体" pitchFamily="2" charset="-122"/>
              </a:rPr>
              <a:t>设关系模式</a:t>
            </a:r>
            <a:r>
              <a:rPr lang="en-US" altLang="zh-CN" dirty="0">
                <a:sym typeface="宋体" pitchFamily="2" charset="-122"/>
              </a:rPr>
              <a:t>R&lt;U,F&gt;∈1NF, </a:t>
            </a:r>
            <a:r>
              <a:rPr lang="zh-CN" altLang="en-US" dirty="0">
                <a:sym typeface="宋体" pitchFamily="2" charset="-122"/>
              </a:rPr>
              <a:t>若</a:t>
            </a:r>
            <a:r>
              <a:rPr lang="en-US" altLang="zh-CN" dirty="0">
                <a:sym typeface="宋体" pitchFamily="2" charset="-122"/>
              </a:rPr>
              <a:t>R</a:t>
            </a:r>
            <a:r>
              <a:rPr lang="zh-CN" altLang="en-US" dirty="0">
                <a:sym typeface="宋体" pitchFamily="2" charset="-122"/>
              </a:rPr>
              <a:t>中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不存在</a:t>
            </a:r>
            <a:r>
              <a:rPr lang="zh-CN" altLang="en-US" dirty="0">
                <a:sym typeface="宋体" pitchFamily="2" charset="-122"/>
              </a:rPr>
              <a:t>这样的码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zh-CN" altLang="en-US" dirty="0">
                <a:sym typeface="宋体" pitchFamily="2" charset="-122"/>
              </a:rPr>
              <a:t>、属性组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Y </a:t>
            </a:r>
            <a:r>
              <a:rPr lang="zh-CN" altLang="en-US" dirty="0">
                <a:sym typeface="宋体" pitchFamily="2" charset="-122"/>
              </a:rPr>
              <a:t>及非主</a:t>
            </a:r>
            <a:r>
              <a:rPr lang="zh-CN" altLang="en-US">
                <a:sym typeface="宋体" pitchFamily="2" charset="-122"/>
              </a:rPr>
              <a:t>属性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en-US" altLang="zh-CN" dirty="0">
                <a:sym typeface="宋体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Y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  <a:sym typeface="宋体" pitchFamily="2" charset="-122"/>
              </a:rPr>
              <a:t>⊉</a:t>
            </a:r>
            <a:r>
              <a:rPr lang="en-US" altLang="zh-CN">
                <a:sym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zh-CN" altLang="en-US">
                <a:sym typeface="宋体" pitchFamily="2" charset="-122"/>
              </a:rPr>
              <a:t>）</a:t>
            </a:r>
            <a:r>
              <a:rPr lang="en-US" altLang="zh-CN" dirty="0">
                <a:sym typeface="宋体" pitchFamily="2" charset="-122"/>
              </a:rPr>
              <a:t>, </a:t>
            </a:r>
            <a:r>
              <a:rPr lang="zh-CN" altLang="en-US">
                <a:sym typeface="宋体" pitchFamily="2" charset="-122"/>
              </a:rPr>
              <a:t>使得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en-US" altLang="zh-CN">
                <a:sym typeface="宋体" pitchFamily="2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Y </a:t>
            </a:r>
            <a:r>
              <a:rPr lang="en-US" altLang="zh-CN" dirty="0">
                <a:sym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Y 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↛</a:t>
            </a:r>
            <a:r>
              <a:rPr lang="en-US" altLang="zh-CN" dirty="0">
                <a:sym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en-US" altLang="zh-CN" i="1" dirty="0">
                <a:sym typeface="宋体" pitchFamily="2" charset="-122"/>
              </a:rPr>
              <a:t> </a:t>
            </a:r>
            <a:r>
              <a:rPr lang="en-US" altLang="zh-CN" dirty="0">
                <a:sym typeface="宋体" pitchFamily="2" charset="-122"/>
              </a:rPr>
              <a:t>)</a:t>
            </a:r>
            <a:r>
              <a:rPr lang="zh-CN" altLang="en-US">
                <a:sym typeface="宋体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en-US" altLang="zh-CN">
                <a:sym typeface="宋体" pitchFamily="2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 </a:t>
            </a:r>
            <a:r>
              <a:rPr lang="zh-CN" altLang="en-US" dirty="0">
                <a:sym typeface="宋体" pitchFamily="2" charset="-122"/>
              </a:rPr>
              <a:t>成立，则称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R&lt;U,F</a:t>
            </a:r>
            <a:r>
              <a:rPr lang="en-US" altLang="zh-CN">
                <a:solidFill>
                  <a:srgbClr val="0000CC"/>
                </a:solidFill>
                <a:sym typeface="宋体" pitchFamily="2" charset="-122"/>
              </a:rPr>
              <a:t>&gt; ∈3NF</a:t>
            </a:r>
            <a:r>
              <a:rPr lang="zh-CN" altLang="en-US">
                <a:sym typeface="宋体" pitchFamily="2" charset="-122"/>
              </a:rPr>
              <a:t>。</a:t>
            </a:r>
            <a:endParaRPr lang="en-US" altLang="zh-CN">
              <a:sym typeface="宋体" pitchFamily="2" charset="-122"/>
            </a:endParaRPr>
          </a:p>
          <a:p>
            <a:pPr lvl="1"/>
            <a:endParaRPr lang="en-US" altLang="zh-CN" sz="800" dirty="0">
              <a:sym typeface="宋体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可以证明，</a:t>
            </a:r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0000CC"/>
                </a:solidFill>
              </a:rPr>
              <a:t>R</a:t>
            </a:r>
            <a:r>
              <a:rPr lang="en-US" altLang="zh-CN" sz="2400" dirty="0">
                <a:solidFill>
                  <a:srgbClr val="0000CC"/>
                </a:solidFill>
                <a:sym typeface="宋体" pitchFamily="2" charset="-122"/>
              </a:rPr>
              <a:t>∈3NF</a:t>
            </a:r>
            <a:r>
              <a:rPr lang="zh-CN" altLang="en-US" sz="2400" dirty="0">
                <a:solidFill>
                  <a:srgbClr val="0000CC"/>
                </a:solidFill>
                <a:sym typeface="宋体" pitchFamily="2" charset="-122"/>
              </a:rPr>
              <a:t>，</a:t>
            </a:r>
            <a:r>
              <a:rPr lang="zh-CN" altLang="en-US" sz="2400" dirty="0">
                <a:sym typeface="宋体" pitchFamily="2" charset="-122"/>
              </a:rPr>
              <a:t>则</a:t>
            </a:r>
            <a:r>
              <a:rPr lang="en-US" altLang="zh-CN" sz="2400" dirty="0">
                <a:solidFill>
                  <a:srgbClr val="0000CC"/>
                </a:solidFill>
                <a:sym typeface="宋体" pitchFamily="2" charset="-122"/>
              </a:rPr>
              <a:t>R∈2NF.</a:t>
            </a:r>
            <a:r>
              <a:rPr lang="zh-CN" altLang="en-US" sz="2400" dirty="0">
                <a:solidFill>
                  <a:srgbClr val="0000CC"/>
                </a:solidFill>
                <a:sym typeface="宋体" pitchFamily="2" charset="-122"/>
              </a:rPr>
              <a:t>（第</a:t>
            </a:r>
            <a:r>
              <a:rPr lang="en-US" altLang="zh-CN" sz="2400" dirty="0">
                <a:solidFill>
                  <a:srgbClr val="0000CC"/>
                </a:solidFill>
                <a:sym typeface="宋体" pitchFamily="2" charset="-122"/>
              </a:rPr>
              <a:t>6</a:t>
            </a:r>
            <a:r>
              <a:rPr lang="zh-CN" altLang="en-US" sz="2400" dirty="0">
                <a:solidFill>
                  <a:srgbClr val="0000CC"/>
                </a:solidFill>
                <a:sym typeface="宋体" pitchFamily="2" charset="-122"/>
              </a:rPr>
              <a:t>章习题</a:t>
            </a:r>
            <a:r>
              <a:rPr lang="en-US" altLang="zh-CN" sz="2400">
                <a:solidFill>
                  <a:srgbClr val="0000CC"/>
                </a:solidFill>
                <a:sym typeface="宋体" pitchFamily="2" charset="-122"/>
              </a:rPr>
              <a:t>8</a:t>
            </a:r>
            <a:r>
              <a:rPr lang="zh-CN" altLang="en-US" sz="2400">
                <a:solidFill>
                  <a:srgbClr val="0000CC"/>
                </a:solidFill>
                <a:sym typeface="宋体" pitchFamily="2" charset="-122"/>
              </a:rPr>
              <a:t>）</a:t>
            </a:r>
            <a:endParaRPr lang="en-US" altLang="zh-CN" sz="2400" dirty="0">
              <a:solidFill>
                <a:srgbClr val="0000CC"/>
              </a:solidFill>
              <a:sym typeface="宋体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sym typeface="宋体" pitchFamily="2" charset="-122"/>
              </a:rPr>
              <a:t>课堂练习</a:t>
            </a:r>
            <a:r>
              <a:rPr lang="zh-CN" altLang="en-US" sz="2400" dirty="0">
                <a:solidFill>
                  <a:srgbClr val="0000CC"/>
                </a:solidFill>
                <a:sym typeface="宋体" pitchFamily="2" charset="-122"/>
              </a:rPr>
              <a:t>：</a:t>
            </a:r>
            <a:endParaRPr lang="en-US" altLang="zh-CN" sz="2400" dirty="0">
              <a:solidFill>
                <a:srgbClr val="0000CC"/>
              </a:solidFill>
              <a:sym typeface="宋体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请指出关系模式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SC(</a:t>
            </a:r>
            <a:r>
              <a:rPr lang="en-US" altLang="zh-CN" dirty="0" err="1">
                <a:solidFill>
                  <a:srgbClr val="0000CC"/>
                </a:solidFill>
                <a:sym typeface="宋体" pitchFamily="2" charset="-122"/>
              </a:rPr>
              <a:t>Sno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sym typeface="宋体" pitchFamily="2" charset="-122"/>
              </a:rPr>
              <a:t>Cno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, Grade)</a:t>
            </a:r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和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S-L(</a:t>
            </a:r>
            <a:r>
              <a:rPr lang="en-US" altLang="zh-CN" dirty="0" err="1">
                <a:solidFill>
                  <a:srgbClr val="0000CC"/>
                </a:solidFill>
                <a:sym typeface="宋体" pitchFamily="2" charset="-122"/>
              </a:rPr>
              <a:t>Sno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sym typeface="宋体" pitchFamily="2" charset="-122"/>
              </a:rPr>
              <a:t>Sdept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sym typeface="宋体" pitchFamily="2" charset="-122"/>
              </a:rPr>
              <a:t>Sloc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是否属于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3NF?</a:t>
            </a:r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根据是什么？如果不是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3NF</a:t>
            </a:r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，请将其分解到</a:t>
            </a:r>
            <a:r>
              <a:rPr lang="en-US" altLang="zh-CN" dirty="0">
                <a:solidFill>
                  <a:srgbClr val="0000CC"/>
                </a:solidFill>
                <a:sym typeface="宋体" pitchFamily="2" charset="-122"/>
              </a:rPr>
              <a:t>3NF</a:t>
            </a:r>
            <a:r>
              <a:rPr lang="zh-CN" altLang="en-US" dirty="0">
                <a:solidFill>
                  <a:srgbClr val="0000CC"/>
                </a:solidFill>
                <a:sym typeface="宋体" pitchFamily="2" charset="-122"/>
              </a:rPr>
              <a:t>。</a:t>
            </a:r>
            <a:endParaRPr lang="en-US" altLang="zh-CN" dirty="0">
              <a:solidFill>
                <a:srgbClr val="0000CC"/>
              </a:solidFill>
              <a:sym typeface="宋体" pitchFamily="2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SC∈ </a:t>
            </a:r>
            <a:r>
              <a:rPr lang="en-US" altLang="zh-CN" dirty="0">
                <a:solidFill>
                  <a:srgbClr val="FF0000"/>
                </a:solidFill>
              </a:rPr>
              <a:t>3NF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S-L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∈ 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2NF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S-L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宋体" pitchFamily="2" charset="-122"/>
              </a:rPr>
              <a:t>∉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 3NF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将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S-L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分解为：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S-D(</a:t>
            </a:r>
            <a:r>
              <a:rPr lang="en-US" altLang="zh-CN" dirty="0" err="1">
                <a:solidFill>
                  <a:srgbClr val="FF0000"/>
                </a:solidFill>
                <a:sym typeface="宋体" pitchFamily="2" charset="-122"/>
              </a:rPr>
              <a:t>Sno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sym typeface="宋体" pitchFamily="2" charset="-122"/>
              </a:rPr>
              <a:t>Sdept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D-L(</a:t>
            </a:r>
            <a:r>
              <a:rPr lang="en-US" altLang="zh-CN" dirty="0" err="1">
                <a:solidFill>
                  <a:srgbClr val="FF0000"/>
                </a:solidFill>
                <a:sym typeface="宋体" pitchFamily="2" charset="-122"/>
              </a:rPr>
              <a:t>Sdept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sym typeface="宋体" pitchFamily="2" charset="-122"/>
              </a:rPr>
              <a:t>Sloc</a:t>
            </a:r>
            <a:r>
              <a:rPr lang="en-US" altLang="zh-CN" dirty="0">
                <a:solidFill>
                  <a:srgbClr val="FF0000"/>
                </a:solidFill>
                <a:sym typeface="宋体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，则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S-D</a:t>
            </a:r>
            <a:r>
              <a:rPr lang="en-US" altLang="zh-CN">
                <a:solidFill>
                  <a:srgbClr val="FF0000"/>
                </a:solidFill>
              </a:rPr>
              <a:t>∈3NF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宋体" pitchFamily="2" charset="-122"/>
              </a:rPr>
              <a:t>D-L</a:t>
            </a:r>
            <a:r>
              <a:rPr lang="en-US" altLang="zh-CN">
                <a:solidFill>
                  <a:srgbClr val="FF0000"/>
                </a:solidFill>
              </a:rPr>
              <a:t>∈3NF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EEED-B23D-4AE2-99B1-E489A332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6316-6D80-4A49-9BCA-84786371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保持无损连接性的一种分解算法</a:t>
            </a:r>
            <a:r>
              <a:rPr lang="en-US" altLang="zh-CN">
                <a:solidFill>
                  <a:srgbClr val="FF0000"/>
                </a:solidFill>
              </a:rPr>
              <a:t>-Heath</a:t>
            </a:r>
            <a:r>
              <a:rPr lang="zh-CN" altLang="en-US">
                <a:solidFill>
                  <a:srgbClr val="FF0000"/>
                </a:solidFill>
              </a:rPr>
              <a:t>定理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</a:rPr>
              <a:t>无损连接性</a:t>
            </a:r>
            <a:r>
              <a:rPr lang="en-US" altLang="zh-CN">
                <a:solidFill>
                  <a:srgbClr val="0000FF"/>
                </a:solidFill>
              </a:rPr>
              <a:t>(non-loss join)</a:t>
            </a:r>
            <a:endParaRPr lang="zh-CN" altLang="en-US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endParaRPr lang="zh-CN" altLang="en-US"/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zh-CN" altLang="en-US" sz="1400"/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</a:rPr>
              <a:t>Heath</a:t>
            </a: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(Heath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s Theorem)</a:t>
            </a:r>
            <a:endParaRPr lang="zh-CN" altLang="en-US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en-US" altLang="zh-CN" sz="1600"/>
          </a:p>
          <a:p>
            <a:pPr lvl="2">
              <a:lnSpc>
                <a:spcPct val="100000"/>
              </a:lnSpc>
            </a:pPr>
            <a:r>
              <a:rPr lang="en-US" altLang="zh-CN"/>
              <a:t>How do we find non-loss decompositions? </a:t>
            </a:r>
          </a:p>
          <a:p>
            <a:pPr lvl="2">
              <a:lnSpc>
                <a:spcPct val="100000"/>
              </a:lnSpc>
            </a:pPr>
            <a:r>
              <a:rPr lang="en-US" altLang="zh-CN"/>
              <a:t>When should we replace a relation by a non-loss decomposition?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8080B-15FD-416B-A97C-B667EA16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88AAC-32CB-4F45-8783-E277A98F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80694"/>
            <a:ext cx="6968233" cy="139521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DF31D9-DF14-428D-BAFA-364C9C8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43400"/>
            <a:ext cx="9982200" cy="89392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288452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FF89-B43A-47FA-AC81-236C5A5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759C3-AF75-41B7-A33B-37A8F36C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范式判断示例：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8A27F-102A-496E-BC77-1C8A781A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C5BB4D-4764-48B1-8577-9B6C54EFD380}"/>
              </a:ext>
            </a:extLst>
          </p:cNvPr>
          <p:cNvGrpSpPr/>
          <p:nvPr/>
        </p:nvGrpSpPr>
        <p:grpSpPr>
          <a:xfrm>
            <a:off x="1517856" y="1752600"/>
            <a:ext cx="9156288" cy="3716036"/>
            <a:chOff x="762000" y="1202102"/>
            <a:chExt cx="10082976" cy="436689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9331C21-5A72-423A-BF4E-415162F89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202102"/>
              <a:ext cx="10082976" cy="7790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B9BB30-0316-4A39-A6FE-4A45BB136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2249273"/>
              <a:ext cx="9302032" cy="13970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102B4C-DE0B-4BA3-8690-7601B81D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8127" y="3974164"/>
              <a:ext cx="7935977" cy="159483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2F7CF023-F024-4FFD-9887-BFD67FF71520}"/>
                </a:ext>
              </a:extLst>
            </p:cNvPr>
            <p:cNvSpPr/>
            <p:nvPr/>
          </p:nvSpPr>
          <p:spPr>
            <a:xfrm>
              <a:off x="5606288" y="3444766"/>
              <a:ext cx="685800" cy="4696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95E9E56-562F-4D62-A866-BA167EF47E4B}"/>
              </a:ext>
            </a:extLst>
          </p:cNvPr>
          <p:cNvSpPr txBox="1"/>
          <p:nvPr/>
        </p:nvSpPr>
        <p:spPr>
          <a:xfrm>
            <a:off x="2492693" y="5671193"/>
            <a:ext cx="720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定义分析，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699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FF0000"/>
                </a:solidFill>
              </a:rPr>
              <a:t>BCNF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98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277600" cy="54692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BCNF(Boyce </a:t>
            </a:r>
            <a:r>
              <a:rPr lang="en-US" altLang="zh-CN" sz="2800" dirty="0" err="1">
                <a:solidFill>
                  <a:srgbClr val="FF0000"/>
                </a:solidFill>
                <a:sym typeface="Calibri" pitchFamily="34" charset="0"/>
              </a:rPr>
              <a:t>Codd</a:t>
            </a: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 Normal </a:t>
            </a:r>
            <a:r>
              <a:rPr lang="en-US" altLang="zh-CN" sz="2800">
                <a:solidFill>
                  <a:srgbClr val="FF0000"/>
                </a:solidFill>
                <a:sym typeface="Calibri" pitchFamily="34" charset="0"/>
              </a:rPr>
              <a:t>Form)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由</a:t>
            </a:r>
            <a:r>
              <a:rPr lang="en-US" altLang="zh-CN" dirty="0">
                <a:sym typeface="Calibri" pitchFamily="34" charset="0"/>
              </a:rPr>
              <a:t>Boyce</a:t>
            </a:r>
            <a:r>
              <a:rPr lang="zh-CN" altLang="en-US" dirty="0">
                <a:sym typeface="Calibri" pitchFamily="34" charset="0"/>
              </a:rPr>
              <a:t>和</a:t>
            </a:r>
            <a:r>
              <a:rPr lang="en-US" altLang="zh-CN" dirty="0" err="1">
                <a:sym typeface="Calibri" pitchFamily="34" charset="0"/>
              </a:rPr>
              <a:t>Codd</a:t>
            </a:r>
            <a:r>
              <a:rPr lang="zh-CN" altLang="en-US" dirty="0">
                <a:sym typeface="Calibri" pitchFamily="34" charset="0"/>
              </a:rPr>
              <a:t>提出，比</a:t>
            </a:r>
            <a:r>
              <a:rPr lang="en-US" altLang="zh-CN" dirty="0">
                <a:sym typeface="Calibri" pitchFamily="34" charset="0"/>
              </a:rPr>
              <a:t>3NF</a:t>
            </a:r>
            <a:r>
              <a:rPr lang="zh-CN" altLang="en-US" dirty="0">
                <a:sym typeface="Calibri" pitchFamily="34" charset="0"/>
              </a:rPr>
              <a:t>更进了一步。通常认为</a:t>
            </a:r>
            <a:r>
              <a:rPr lang="en-US" altLang="zh-CN" dirty="0">
                <a:sym typeface="Calibri" pitchFamily="34" charset="0"/>
              </a:rPr>
              <a:t>BCNF</a:t>
            </a:r>
            <a:r>
              <a:rPr lang="zh-CN" altLang="en-US" dirty="0">
                <a:sym typeface="Calibri" pitchFamily="34" charset="0"/>
              </a:rPr>
              <a:t>是修正的第三范式，有时也称为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扩充的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第三范式。</a:t>
            </a:r>
            <a:endParaRPr lang="en-US" altLang="zh-CN">
              <a:solidFill>
                <a:srgbClr val="FF0000"/>
              </a:solidFill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600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u="sng" dirty="0">
                <a:solidFill>
                  <a:srgbClr val="0000CC"/>
                </a:solidFill>
                <a:sym typeface="Calibri" pitchFamily="34" charset="0"/>
              </a:rPr>
              <a:t>定义</a:t>
            </a:r>
            <a:r>
              <a:rPr lang="en-US" altLang="zh-CN" sz="2800" u="sng" dirty="0">
                <a:solidFill>
                  <a:srgbClr val="0000CC"/>
                </a:solidFill>
                <a:sym typeface="Calibri" pitchFamily="34" charset="0"/>
              </a:rPr>
              <a:t>6.8  </a:t>
            </a:r>
            <a:r>
              <a:rPr lang="zh-CN" altLang="en-US" sz="2800" dirty="0">
                <a:sym typeface="Calibri" pitchFamily="34" charset="0"/>
              </a:rPr>
              <a:t>设关系模式</a:t>
            </a:r>
            <a:r>
              <a:rPr lang="en-US" altLang="zh-CN" sz="2800" dirty="0">
                <a:sym typeface="Calibri" pitchFamily="34" charset="0"/>
              </a:rPr>
              <a:t>R&lt;U,F&gt;∈1NF</a:t>
            </a:r>
            <a:r>
              <a:rPr lang="zh-CN" altLang="en-US" sz="2800" dirty="0">
                <a:sym typeface="Calibri" pitchFamily="34" charset="0"/>
              </a:rPr>
              <a:t>，若</a:t>
            </a:r>
            <a:r>
              <a:rPr lang="en-US" altLang="zh-CN" sz="2800" dirty="0">
                <a:sym typeface="Calibri" pitchFamily="34" charset="0"/>
              </a:rPr>
              <a:t>X </a:t>
            </a:r>
            <a:r>
              <a:rPr lang="en-US" altLang="zh-CN" sz="2800">
                <a:sym typeface="Calibri" pitchFamily="34" charset="0"/>
              </a:rPr>
              <a:t>→Y</a:t>
            </a:r>
            <a:r>
              <a:rPr lang="zh-CN" altLang="en-US" sz="2800">
                <a:sym typeface="Calibri" pitchFamily="34" charset="0"/>
              </a:rPr>
              <a:t>且</a:t>
            </a:r>
            <a:r>
              <a:rPr lang="en-US" altLang="zh-CN" sz="2800">
                <a:sym typeface="Calibri" pitchFamily="34" charset="0"/>
              </a:rPr>
              <a:t>Y</a:t>
            </a:r>
            <a:r>
              <a:rPr lang="zh-CN" altLang="en-US" sz="2800">
                <a:latin typeface="Cambria Math" panose="02040503050406030204" pitchFamily="18" charset="0"/>
              </a:rPr>
              <a:t>⊈</a:t>
            </a:r>
            <a:r>
              <a:rPr lang="en-US" altLang="zh-CN" sz="2800"/>
              <a:t>X </a:t>
            </a:r>
            <a:r>
              <a:rPr lang="zh-CN" altLang="en-US" sz="2800" dirty="0"/>
              <a:t>时</a:t>
            </a:r>
            <a:r>
              <a:rPr lang="en-US" altLang="zh-CN" sz="2800" dirty="0"/>
              <a:t>X </a:t>
            </a:r>
            <a:r>
              <a:rPr lang="zh-CN" altLang="en-US" sz="2800" dirty="0"/>
              <a:t>必含有</a:t>
            </a:r>
            <a:r>
              <a:rPr lang="zh-CN" altLang="en-US" sz="2800"/>
              <a:t>码，则</a:t>
            </a:r>
            <a:r>
              <a:rPr lang="en-US" altLang="zh-CN" sz="2800" dirty="0">
                <a:sym typeface="Calibri" pitchFamily="34" charset="0"/>
              </a:rPr>
              <a:t>R&lt;U,F&gt;∈BCNF</a:t>
            </a:r>
            <a:r>
              <a:rPr lang="zh-CN" altLang="en-US" sz="2800" dirty="0">
                <a:sym typeface="Calibri" pitchFamily="34" charset="0"/>
              </a:rPr>
              <a:t>。</a:t>
            </a:r>
            <a:endParaRPr lang="en-US" altLang="zh-CN" sz="2800" dirty="0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ym typeface="Calibri" pitchFamily="34" charset="0"/>
              </a:rPr>
              <a:t>换言之，</a:t>
            </a:r>
            <a:r>
              <a:rPr lang="zh-CN" altLang="en-US" sz="2000" dirty="0">
                <a:solidFill>
                  <a:srgbClr val="FF0000"/>
                </a:solidFill>
                <a:sym typeface="Calibri" pitchFamily="34" charset="0"/>
              </a:rPr>
              <a:t>在关系模式</a:t>
            </a:r>
            <a:r>
              <a:rPr lang="en-US" altLang="zh-CN" sz="2000" dirty="0">
                <a:solidFill>
                  <a:srgbClr val="FF0000"/>
                </a:solidFill>
                <a:sym typeface="Calibri" pitchFamily="34" charset="0"/>
              </a:rPr>
              <a:t>R&lt;U,F&gt;</a:t>
            </a:r>
            <a:r>
              <a:rPr lang="zh-CN" altLang="en-US" sz="2000" dirty="0">
                <a:solidFill>
                  <a:srgbClr val="FF0000"/>
                </a:solidFill>
                <a:sym typeface="Calibri" pitchFamily="34" charset="0"/>
              </a:rPr>
              <a:t>中，如果每一个决定属性集都包含候选码，则</a:t>
            </a:r>
            <a:r>
              <a:rPr lang="en-US" altLang="zh-CN" sz="2000" dirty="0">
                <a:solidFill>
                  <a:srgbClr val="FF0000"/>
                </a:solidFill>
                <a:sym typeface="Calibri" pitchFamily="34" charset="0"/>
              </a:rPr>
              <a:t>R∈</a:t>
            </a:r>
            <a:r>
              <a:rPr lang="en-US" altLang="zh-CN" sz="200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sz="2000">
                <a:sym typeface="Calibri" pitchFamily="34" charset="0"/>
              </a:rPr>
              <a:t>。</a:t>
            </a:r>
            <a:endParaRPr lang="en-US" altLang="zh-CN" sz="2000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600" dirty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Calibri" pitchFamily="34" charset="0"/>
              </a:rPr>
              <a:t>BCNF</a:t>
            </a:r>
            <a:r>
              <a:rPr lang="zh-CN" altLang="en-US" sz="2800" dirty="0">
                <a:sym typeface="Calibri" pitchFamily="34" charset="0"/>
              </a:rPr>
              <a:t>的关系模式所具有</a:t>
            </a:r>
            <a:r>
              <a:rPr lang="zh-CN" altLang="en-US" sz="2800">
                <a:sym typeface="Calibri" pitchFamily="34" charset="0"/>
              </a:rPr>
              <a:t>的性质：</a:t>
            </a:r>
            <a:endParaRPr lang="zh-CN" altLang="en-US" sz="2800" dirty="0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CC"/>
                </a:solidFill>
                <a:sym typeface="Calibri" pitchFamily="34" charset="0"/>
              </a:rPr>
              <a:t>所有非主属性都完全函数依赖于每个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候选码；</a:t>
            </a:r>
            <a:endParaRPr lang="zh-CN" altLang="en-US" dirty="0">
              <a:solidFill>
                <a:srgbClr val="0000CC"/>
              </a:solidFill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CC"/>
                </a:solidFill>
                <a:sym typeface="Calibri" pitchFamily="34" charset="0"/>
              </a:rPr>
              <a:t>所有主属性都完全函数依赖于每个不包含它的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候选码：</a:t>
            </a:r>
            <a:endParaRPr lang="zh-CN" altLang="en-US" dirty="0">
              <a:solidFill>
                <a:srgbClr val="0000CC"/>
              </a:solidFill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CC"/>
                </a:solidFill>
                <a:sym typeface="Calibri" pitchFamily="34" charset="0"/>
              </a:rPr>
              <a:t>没有任何属性完全函数依赖于非码的任何一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组属性。</a:t>
            </a:r>
            <a:endParaRPr lang="zh-CN" altLang="en-US" dirty="0">
              <a:solidFill>
                <a:srgbClr val="0000CC"/>
              </a:solidFill>
              <a:sym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610600" y="529770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课堂练习：证明之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8001000" y="4988867"/>
            <a:ext cx="609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4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E580-43D1-44B0-9877-6783C5CF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DFFD-701F-4338-99D0-1C74F354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如果一个关系数据库中的所有关系模式都属于</a:t>
            </a:r>
            <a:r>
              <a:rPr lang="en-US" altLang="zh-CN">
                <a:sym typeface="Calibri" pitchFamily="34" charset="0"/>
              </a:rPr>
              <a:t>BCNF</a:t>
            </a:r>
            <a:r>
              <a:rPr lang="zh-CN" altLang="en-US">
                <a:sym typeface="Calibri" pitchFamily="34" charset="0"/>
              </a:rPr>
              <a:t>，那么在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函数依赖范畴</a:t>
            </a:r>
            <a:r>
              <a:rPr lang="zh-CN" altLang="en-US">
                <a:sym typeface="Calibri" pitchFamily="34" charset="0"/>
              </a:rPr>
              <a:t>内，它已实现了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模式的彻底分解</a:t>
            </a:r>
            <a:r>
              <a:rPr lang="zh-CN" altLang="en-US">
                <a:sym typeface="Calibri" pitchFamily="34" charset="0"/>
              </a:rPr>
              <a:t>，达到了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最高的规范化程度</a:t>
            </a:r>
            <a:r>
              <a:rPr lang="zh-CN" altLang="en-US">
                <a:sym typeface="Calibri" pitchFamily="34" charset="0"/>
              </a:rPr>
              <a:t>，消除了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插入异常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删除异常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90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关于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3NF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2NF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之间关系的结论</a:t>
            </a:r>
            <a:r>
              <a:rPr lang="zh-CN" altLang="en-US">
                <a:sym typeface="Calibri" pitchFamily="34" charset="0"/>
              </a:rPr>
              <a:t>：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∈BCNF </a:t>
            </a:r>
            <a:r>
              <a:rPr lang="en-US" altLang="zh-CN" sz="28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 3" panose="05040102010807070707" pitchFamily="18" charset="2"/>
              </a:rPr>
              <a:t>⇒</a:t>
            </a:r>
            <a:r>
              <a:rPr lang="en-US" altLang="zh-CN">
                <a:solidFill>
                  <a:srgbClr val="0000CC"/>
                </a:solidFill>
              </a:rPr>
              <a:t> R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∈3NF(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第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6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章习题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8) 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∈BCNF </a:t>
            </a:r>
            <a:r>
              <a:rPr lang="en-US" altLang="zh-CN" sz="28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 3" panose="05040102010807070707" pitchFamily="18" charset="2"/>
              </a:rPr>
              <a:t>⇍</a:t>
            </a:r>
            <a:r>
              <a:rPr lang="en-US" altLang="zh-CN">
                <a:solidFill>
                  <a:srgbClr val="0000CC"/>
                </a:solidFill>
                <a:sym typeface="Wingdings 3" panose="05040102010807070707" pitchFamily="18" charset="2"/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∈3NF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（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请给出例子，后面例子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6.8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）</a:t>
            </a:r>
            <a:endParaRPr lang="en-US" altLang="zh-CN">
              <a:solidFill>
                <a:srgbClr val="0000CC"/>
              </a:solidFill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900">
              <a:solidFill>
                <a:srgbClr val="0000CC"/>
              </a:solidFill>
              <a:sym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6.5] </a:t>
            </a:r>
            <a:r>
              <a:rPr lang="en-US" altLang="zh-CN"/>
              <a:t>C(Cno, Cname, Pcno)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只有唯一的码：</a:t>
            </a:r>
            <a:r>
              <a:rPr lang="en-US" altLang="zh-CN"/>
              <a:t>Cno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没有任何属性对</a:t>
            </a:r>
            <a:r>
              <a:rPr lang="en-US" altLang="zh-CN"/>
              <a:t>Cno</a:t>
            </a:r>
            <a:r>
              <a:rPr lang="zh-CN" altLang="en-US"/>
              <a:t>部分依赖或传递依赖，所以</a:t>
            </a:r>
            <a:r>
              <a:rPr lang="en-US" altLang="zh-CN"/>
              <a:t>C∈3NF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C</a:t>
            </a:r>
            <a:r>
              <a:rPr lang="zh-CN" altLang="en-US"/>
              <a:t>中</a:t>
            </a:r>
            <a:r>
              <a:rPr lang="en-US" altLang="zh-CN"/>
              <a:t>Cno</a:t>
            </a:r>
            <a:r>
              <a:rPr lang="zh-CN" altLang="en-US"/>
              <a:t>是唯一的决定因素，所以</a:t>
            </a:r>
            <a:r>
              <a:rPr lang="en-US" altLang="zh-CN"/>
              <a:t>C∈BCNF</a:t>
            </a:r>
          </a:p>
          <a:p>
            <a:pPr lvl="1">
              <a:lnSpc>
                <a:spcPct val="120000"/>
              </a:lnSpc>
            </a:pPr>
            <a:endParaRPr lang="en-US" altLang="zh-CN" sz="900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课堂练习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分析</a:t>
            </a:r>
            <a:r>
              <a:rPr lang="en-US" altLang="zh-CN">
                <a:solidFill>
                  <a:srgbClr val="FF0000"/>
                </a:solidFill>
              </a:rPr>
              <a:t>SC(Sno, Cno, Grade)</a:t>
            </a:r>
            <a:r>
              <a:rPr lang="zh-CN" altLang="en-US">
                <a:solidFill>
                  <a:srgbClr val="FF0000"/>
                </a:solidFill>
              </a:rPr>
              <a:t>的最高范式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DC070-B05B-4ADA-9840-28FE831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794C-BF1F-4D6C-BD74-DB76FD0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3DB8B-2FE7-446C-84B1-32AA134A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6.7] </a:t>
            </a:r>
            <a:r>
              <a:rPr lang="en-US" altLang="zh-CN" sz="2400"/>
              <a:t>SJP(S,J,P)</a:t>
            </a:r>
            <a:r>
              <a:rPr lang="zh-CN" altLang="en-US" sz="2400"/>
              <a:t>中，</a:t>
            </a:r>
            <a:r>
              <a:rPr lang="en-US" altLang="zh-CN" sz="2400"/>
              <a:t>S</a:t>
            </a:r>
            <a:r>
              <a:rPr lang="zh-CN" altLang="en-US" sz="2400"/>
              <a:t>是学生，</a:t>
            </a:r>
            <a:r>
              <a:rPr lang="en-US" altLang="zh-CN" sz="2400"/>
              <a:t>J</a:t>
            </a:r>
            <a:r>
              <a:rPr lang="zh-CN" altLang="en-US" sz="2400"/>
              <a:t>表示课程，</a:t>
            </a:r>
            <a:r>
              <a:rPr lang="en-US" altLang="zh-CN" sz="2400"/>
              <a:t>P</a:t>
            </a:r>
            <a:r>
              <a:rPr lang="zh-CN" altLang="en-US" sz="2400"/>
              <a:t>表示名次。每一个学生选修每门课程的成绩有一定的名次，每门课程中每一名次只有一个学生</a:t>
            </a:r>
            <a:r>
              <a:rPr lang="en-US" altLang="zh-CN" sz="2400"/>
              <a:t>(</a:t>
            </a:r>
            <a:r>
              <a:rPr lang="zh-CN" altLang="en-US" sz="2400"/>
              <a:t>即没有并列名次</a:t>
            </a:r>
            <a:r>
              <a:rPr lang="en-US" altLang="zh-CN" sz="240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由语义可得到函数依赖</a:t>
            </a:r>
            <a:r>
              <a:rPr lang="zh-CN" altLang="en-US" b="1"/>
              <a:t>： </a:t>
            </a:r>
            <a:r>
              <a:rPr lang="en-US" altLang="zh-CN" b="1">
                <a:solidFill>
                  <a:srgbClr val="0000FF"/>
                </a:solidFill>
              </a:rPr>
              <a:t>(S, J) → P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(J, P) → S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(S, J)</a:t>
            </a:r>
            <a:r>
              <a:rPr lang="zh-CN" altLang="en-US"/>
              <a:t>与</a:t>
            </a:r>
            <a:r>
              <a:rPr lang="en-US" altLang="zh-CN"/>
              <a:t>(J, P)</a:t>
            </a:r>
            <a:r>
              <a:rPr lang="zh-CN" altLang="en-US"/>
              <a:t>都可以作为候选码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关系模式中没有属性对码传递依赖或部分依赖，所以</a:t>
            </a:r>
            <a:r>
              <a:rPr lang="en-US" altLang="zh-CN" b="1">
                <a:solidFill>
                  <a:srgbClr val="0000FF"/>
                </a:solidFill>
              </a:rPr>
              <a:t>SJP∈3NF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除</a:t>
            </a:r>
            <a:r>
              <a:rPr lang="en-US" altLang="zh-CN"/>
              <a:t>(S,J)</a:t>
            </a:r>
            <a:r>
              <a:rPr lang="zh-CN" altLang="en-US"/>
              <a:t>与</a:t>
            </a:r>
            <a:r>
              <a:rPr lang="en-US" altLang="zh-CN"/>
              <a:t>(J,P)</a:t>
            </a:r>
            <a:r>
              <a:rPr lang="zh-CN" altLang="en-US"/>
              <a:t>以外没有其他决定因素，所以</a:t>
            </a:r>
            <a:r>
              <a:rPr lang="en-US" altLang="zh-CN" b="1">
                <a:solidFill>
                  <a:srgbClr val="0000FF"/>
                </a:solidFill>
              </a:rPr>
              <a:t>SJP∈BCNF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C2125-5030-4767-8E03-ACBF4FC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D5CEE-84F4-46DE-AD99-9A5FDBEA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问题的提出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F1A7C-F38B-4B74-9155-AB3DFE25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46" y="1059873"/>
            <a:ext cx="11142354" cy="54692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关系数据库逻辑设计</a:t>
            </a:r>
            <a:r>
              <a:rPr lang="zh-CN" altLang="en-US"/>
              <a:t>：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针对具体问题，如何构造一个适合于它的数据模式。</a:t>
            </a:r>
          </a:p>
          <a:p>
            <a:pPr lvl="2">
              <a:lnSpc>
                <a:spcPct val="130000"/>
              </a:lnSpc>
            </a:pPr>
            <a:r>
              <a:rPr lang="zh-CN" altLang="en-US"/>
              <a:t>即：</a:t>
            </a:r>
            <a:r>
              <a:rPr lang="zh-CN" altLang="en-US">
                <a:solidFill>
                  <a:srgbClr val="FF0000"/>
                </a:solidFill>
              </a:rPr>
              <a:t>数据库需要构造多少个关系模式，每个关系由哪些属性组成？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数据库逻辑设计的工具──关系数据库的规范化理论。</a:t>
            </a:r>
            <a:endParaRPr lang="en-US" altLang="zh-CN"/>
          </a:p>
          <a:p>
            <a:pPr>
              <a:lnSpc>
                <a:spcPct val="130000"/>
              </a:lnSpc>
            </a:pPr>
            <a:endParaRPr lang="zh-CN" altLang="en-US" sz="700"/>
          </a:p>
          <a:p>
            <a:pPr>
              <a:lnSpc>
                <a:spcPct val="130000"/>
              </a:lnSpc>
            </a:pPr>
            <a:r>
              <a:rPr lang="zh-CN" altLang="en-US">
                <a:sym typeface="Calibri" pitchFamily="34" charset="0"/>
              </a:rPr>
              <a:t>关系模式用一个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五元组</a:t>
            </a:r>
            <a:r>
              <a:rPr lang="zh-CN" altLang="en-US">
                <a:sym typeface="Calibri" pitchFamily="34" charset="0"/>
              </a:rPr>
              <a:t>描述：</a:t>
            </a:r>
            <a:endParaRPr lang="en-US" altLang="zh-CN">
              <a:sym typeface="Calibri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solidFill>
                  <a:srgbClr val="0000CC"/>
                </a:solidFill>
                <a:sym typeface="Calibri" pitchFamily="34" charset="0"/>
              </a:rPr>
              <a:t>                    R(U,D,DOM,F)      R(U, F)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600">
              <a:sym typeface="Calibri" pitchFamily="34" charset="0"/>
            </a:endParaRPr>
          </a:p>
          <a:p>
            <a:pPr marL="531813" lvl="2" indent="-265113">
              <a:buNone/>
            </a:pPr>
            <a:r>
              <a:rPr lang="en-US" altLang="zh-CN">
                <a:solidFill>
                  <a:srgbClr val="FF0000"/>
                </a:solidFill>
              </a:rPr>
              <a:t> R</a:t>
            </a:r>
            <a:r>
              <a:rPr lang="zh-CN" altLang="en-US"/>
              <a:t>：关系名；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en-US"/>
              <a:t>：全体属性组；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/>
              <a:t>：所有属性取值的域；</a:t>
            </a:r>
            <a:r>
              <a:rPr lang="en-US" altLang="zh-CN">
                <a:solidFill>
                  <a:srgbClr val="FF0000"/>
                </a:solidFill>
              </a:rPr>
              <a:t>DOM</a:t>
            </a:r>
            <a:r>
              <a:rPr lang="zh-CN" altLang="en-US"/>
              <a:t>：属性到域的映射；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/>
              <a:t>：</a:t>
            </a:r>
            <a:r>
              <a:rPr lang="en-US" altLang="zh-CN"/>
              <a:t>U</a:t>
            </a:r>
            <a:r>
              <a:rPr lang="zh-CN" altLang="en-US"/>
              <a:t>上的一组数据依赖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5DF12-0B06-4BC2-8286-596DF7B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右箭头 5">
            <a:extLst>
              <a:ext uri="{FF2B5EF4-FFF2-40B4-BE49-F238E27FC236}">
                <a16:creationId xmlns:a16="http://schemas.microsoft.com/office/drawing/2014/main" id="{5097E89C-575B-4E36-9932-9A78C322A08D}"/>
              </a:ext>
            </a:extLst>
          </p:cNvPr>
          <p:cNvSpPr/>
          <p:nvPr/>
        </p:nvSpPr>
        <p:spPr>
          <a:xfrm>
            <a:off x="5257800" y="4267200"/>
            <a:ext cx="392108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27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3119-2B86-45C4-9E0B-76F7305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CB3F2-A3BB-4CAC-BBF4-F9B5368F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6.8]  </a:t>
            </a:r>
            <a:r>
              <a:rPr lang="en-US" altLang="zh-CN" sz="2400"/>
              <a:t>STJ(S,T,J)</a:t>
            </a:r>
            <a:r>
              <a:rPr lang="zh-CN" altLang="en-US" sz="2400"/>
              <a:t>中，</a:t>
            </a:r>
            <a:r>
              <a:rPr lang="en-US" altLang="zh-CN" sz="2400"/>
              <a:t>S</a:t>
            </a:r>
            <a:r>
              <a:rPr lang="zh-CN" altLang="en-US" sz="2400"/>
              <a:t>是学生，</a:t>
            </a:r>
            <a:r>
              <a:rPr lang="en-US" altLang="zh-CN" sz="2400"/>
              <a:t>T</a:t>
            </a:r>
            <a:r>
              <a:rPr lang="zh-CN" altLang="en-US" sz="2400"/>
              <a:t>表示教师，</a:t>
            </a:r>
            <a:r>
              <a:rPr lang="en-US" altLang="zh-CN" sz="2400"/>
              <a:t>J</a:t>
            </a:r>
            <a:r>
              <a:rPr lang="zh-CN" altLang="en-US" sz="2400"/>
              <a:t>表示课程。每一教师只教一门课，每门课有若干教师，某一学生选定某门课，就对应一个固定的教师。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由语义可得到函数依赖</a:t>
            </a:r>
            <a:r>
              <a:rPr lang="zh-CN" altLang="en-US">
                <a:solidFill>
                  <a:srgbClr val="0000FF"/>
                </a:solidFill>
              </a:rPr>
              <a:t>： </a:t>
            </a:r>
            <a:r>
              <a:rPr lang="en-US" altLang="zh-CN" b="1">
                <a:solidFill>
                  <a:srgbClr val="0000FF"/>
                </a:solidFill>
              </a:rPr>
              <a:t>(S, J) → T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(S, T) → J</a:t>
            </a:r>
            <a:r>
              <a:rPr lang="zh-CN" altLang="en-US" b="1">
                <a:solidFill>
                  <a:srgbClr val="0000FF"/>
                </a:solidFill>
              </a:rPr>
              <a:t>， </a:t>
            </a:r>
            <a:r>
              <a:rPr lang="en-US" altLang="zh-CN" b="1">
                <a:solidFill>
                  <a:srgbClr val="0000FF"/>
                </a:solidFill>
              </a:rPr>
              <a:t>T → J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因为没有任何非主属性对码的传递依赖或部分依赖，所以</a:t>
            </a:r>
            <a:r>
              <a:rPr lang="en-US" altLang="zh-CN" b="1">
                <a:solidFill>
                  <a:srgbClr val="0000FF"/>
                </a:solidFill>
              </a:rPr>
              <a:t>STJ∈3NF</a:t>
            </a:r>
            <a:r>
              <a:rPr lang="en-US" altLang="zh-CN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</a:rPr>
              <a:t>STJ ∉ BCNF</a:t>
            </a:r>
            <a:r>
              <a:rPr lang="zh-CN" altLang="en-US"/>
              <a:t>，因为</a:t>
            </a:r>
            <a:r>
              <a:rPr lang="en-US" altLang="zh-CN"/>
              <a:t>T</a:t>
            </a:r>
            <a:r>
              <a:rPr lang="zh-CN" altLang="en-US"/>
              <a:t>是决定因素，而</a:t>
            </a:r>
            <a:r>
              <a:rPr lang="en-US" altLang="zh-CN"/>
              <a:t>T</a:t>
            </a:r>
            <a:r>
              <a:rPr lang="zh-CN" altLang="en-US"/>
              <a:t>不包含码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E7C11-7F6B-446E-AB11-D6B771A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图片 3" descr="66">
            <a:extLst>
              <a:ext uri="{FF2B5EF4-FFF2-40B4-BE49-F238E27FC236}">
                <a16:creationId xmlns:a16="http://schemas.microsoft.com/office/drawing/2014/main" id="{B1EC3316-66C8-4ABB-A0C9-6F0A8A27DA85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142509"/>
            <a:ext cx="525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345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B9E2-C20D-4EE4-848D-53388BD7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344F8-C9CD-4CA7-B930-3CC042CE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对于不是</a:t>
            </a:r>
            <a:r>
              <a:rPr lang="en-US" altLang="zh-CN" sz="2400"/>
              <a:t>BCNF</a:t>
            </a:r>
            <a:r>
              <a:rPr lang="zh-CN" altLang="en-US" sz="2400"/>
              <a:t>的关系模式，仍然存在不合适的地方。</a:t>
            </a:r>
            <a:endParaRPr lang="en-US" altLang="zh-CN" sz="2400"/>
          </a:p>
          <a:p>
            <a:endParaRPr lang="zh-CN" altLang="en-US" sz="800"/>
          </a:p>
          <a:p>
            <a:r>
              <a:rPr lang="zh-CN" altLang="en-US" sz="2400"/>
              <a:t>非</a:t>
            </a:r>
            <a:r>
              <a:rPr lang="en-US" altLang="zh-CN" sz="2400"/>
              <a:t>BCNF</a:t>
            </a:r>
            <a:r>
              <a:rPr lang="zh-CN" altLang="en-US" sz="2400"/>
              <a:t>的关系模式也可以通过分解成为</a:t>
            </a:r>
            <a:r>
              <a:rPr lang="en-US" altLang="zh-CN" sz="2400"/>
              <a:t>BCNF</a:t>
            </a:r>
            <a:r>
              <a:rPr lang="zh-CN" altLang="en-US" sz="2400"/>
              <a:t>。例如</a:t>
            </a:r>
            <a:r>
              <a:rPr lang="en-US" altLang="zh-CN" sz="2400"/>
              <a:t>STJ</a:t>
            </a:r>
            <a:r>
              <a:rPr lang="zh-CN" altLang="en-US" sz="2400"/>
              <a:t>可分解为</a:t>
            </a:r>
            <a:r>
              <a:rPr lang="en-US" altLang="zh-CN" sz="2400"/>
              <a:t>ST(S,T)</a:t>
            </a:r>
            <a:r>
              <a:rPr lang="zh-CN" altLang="en-US" sz="2400"/>
              <a:t>与</a:t>
            </a:r>
            <a:r>
              <a:rPr lang="en-US" altLang="zh-CN" sz="2400"/>
              <a:t>TJ(T,J)</a:t>
            </a:r>
            <a:r>
              <a:rPr lang="zh-CN" altLang="en-US" sz="2400"/>
              <a:t>，它们都是</a:t>
            </a:r>
            <a:r>
              <a:rPr lang="en-US" altLang="zh-CN" sz="2400"/>
              <a:t>BCNF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r>
              <a:rPr lang="en-US" altLang="zh-CN" sz="2400"/>
              <a:t>3NF</a:t>
            </a:r>
            <a:r>
              <a:rPr lang="zh-CN" altLang="en-US" sz="2400"/>
              <a:t>和</a:t>
            </a:r>
            <a:r>
              <a:rPr lang="en-US" altLang="zh-CN" sz="2400"/>
              <a:t>BCNF</a:t>
            </a:r>
            <a:r>
              <a:rPr lang="zh-CN" altLang="en-US" sz="2400"/>
              <a:t>是在函数依赖的条件下对模式分解所能达到的分离程度的测度。</a:t>
            </a:r>
            <a:endParaRPr lang="en-US" altLang="zh-CN" sz="2400"/>
          </a:p>
          <a:p>
            <a:endParaRPr lang="zh-CN" altLang="en-US" sz="800"/>
          </a:p>
          <a:p>
            <a:r>
              <a:rPr lang="zh-CN" altLang="en-US" sz="2400"/>
              <a:t>一个模式中的关系模式如果都属于</a:t>
            </a:r>
            <a:r>
              <a:rPr lang="en-US" altLang="zh-CN" sz="2400">
                <a:solidFill>
                  <a:srgbClr val="FF0000"/>
                </a:solidFill>
              </a:rPr>
              <a:t>BCNF</a:t>
            </a:r>
            <a:r>
              <a:rPr lang="zh-CN" altLang="en-US" sz="2400"/>
              <a:t>，那么</a:t>
            </a:r>
            <a:r>
              <a:rPr lang="zh-CN" altLang="en-US" sz="2400">
                <a:solidFill>
                  <a:srgbClr val="FF0000"/>
                </a:solidFill>
              </a:rPr>
              <a:t>在函数依赖范畴内</a:t>
            </a:r>
            <a:r>
              <a:rPr lang="zh-CN" altLang="en-US" sz="2400"/>
              <a:t>，它已</a:t>
            </a:r>
            <a:r>
              <a:rPr lang="zh-CN" altLang="en-US" sz="2400">
                <a:solidFill>
                  <a:srgbClr val="FF0000"/>
                </a:solidFill>
              </a:rPr>
              <a:t>实现了彻底的分离</a:t>
            </a:r>
            <a:r>
              <a:rPr lang="zh-CN" altLang="en-US" sz="2400"/>
              <a:t>，已</a:t>
            </a:r>
            <a:r>
              <a:rPr lang="zh-CN" altLang="en-US" sz="2400">
                <a:solidFill>
                  <a:srgbClr val="FF0000"/>
                </a:solidFill>
              </a:rPr>
              <a:t>消除了插入和删除的异常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r>
              <a:rPr lang="en-US" altLang="zh-CN" sz="2400"/>
              <a:t>3NF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“不彻底”</a:t>
            </a:r>
            <a:r>
              <a:rPr lang="zh-CN" altLang="en-US" sz="2400"/>
              <a:t>性表现在</a:t>
            </a:r>
            <a:r>
              <a:rPr lang="zh-CN" altLang="en-US" sz="2400">
                <a:solidFill>
                  <a:srgbClr val="FF0000"/>
                </a:solidFill>
              </a:rPr>
              <a:t>可能存在主属性对码的部分依赖和传递依赖</a:t>
            </a:r>
            <a:r>
              <a:rPr lang="zh-CN" altLang="en-US" sz="24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A307A-29C8-46CA-811D-AABEA31C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7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4212-1973-40B1-A2C0-AE4748E5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3C12-2F6C-4315-A4BD-5527B908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分解成</a:t>
            </a:r>
            <a:r>
              <a:rPr lang="en-US" altLang="zh-CN">
                <a:solidFill>
                  <a:srgbClr val="FF0000"/>
                </a:solidFill>
              </a:rPr>
              <a:t>BCNF</a:t>
            </a:r>
            <a:r>
              <a:rPr lang="zh-CN" altLang="en-US">
                <a:solidFill>
                  <a:srgbClr val="FF0000"/>
                </a:solidFill>
              </a:rPr>
              <a:t>的一种算法：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/>
              <a:t>假设关系模式</a:t>
            </a:r>
            <a:r>
              <a:rPr lang="en-US" altLang="zh-CN" sz="2400"/>
              <a:t>R(U)</a:t>
            </a:r>
            <a:r>
              <a:rPr lang="zh-CN" altLang="en-US" sz="2400"/>
              <a:t>，</a:t>
            </a:r>
            <a:r>
              <a:rPr lang="zh-CN" altLang="en-US" sz="2200"/>
              <a:t>分解算法</a:t>
            </a:r>
            <a:r>
              <a:rPr lang="en-US" altLang="zh-CN" sz="2200"/>
              <a:t>BCNFDecomp(R)</a:t>
            </a:r>
            <a:r>
              <a:rPr lang="zh-CN" altLang="en-US" sz="2200"/>
              <a:t>：</a:t>
            </a:r>
          </a:p>
          <a:p>
            <a:pPr lvl="2">
              <a:lnSpc>
                <a:spcPct val="150000"/>
              </a:lnSpc>
            </a:pPr>
            <a:r>
              <a:rPr lang="zh-CN" altLang="en-US" sz="2200"/>
              <a:t>找到属性</a:t>
            </a:r>
            <a:r>
              <a:rPr lang="en-US" altLang="zh-CN" sz="2200"/>
              <a:t>(</a:t>
            </a:r>
            <a:r>
              <a:rPr lang="zh-CN" altLang="en-US" sz="2200"/>
              <a:t>组</a:t>
            </a:r>
            <a:r>
              <a:rPr lang="en-US" altLang="zh-CN" sz="2200"/>
              <a:t>)X</a:t>
            </a:r>
            <a:r>
              <a:rPr lang="zh-CN" altLang="en-US" sz="2200"/>
              <a:t>，满足</a:t>
            </a:r>
            <a:r>
              <a:rPr lang="en-US" altLang="zh-CN" sz="2200" b="1">
                <a:solidFill>
                  <a:srgbClr val="FF0000"/>
                </a:solidFill>
              </a:rPr>
              <a:t>X</a:t>
            </a:r>
            <a:r>
              <a:rPr lang="en-US" altLang="zh-CN" sz="2200" b="1" baseline="40000">
                <a:solidFill>
                  <a:srgbClr val="FF0000"/>
                </a:solidFill>
              </a:rPr>
              <a:t>+</a:t>
            </a:r>
            <a:r>
              <a:rPr lang="en-US" altLang="zh-CN" sz="2200" b="1">
                <a:solidFill>
                  <a:srgbClr val="FF0000"/>
                </a:solidFill>
              </a:rPr>
              <a:t>≠ X</a:t>
            </a:r>
            <a:r>
              <a:rPr lang="zh-CN" altLang="en-US" sz="2200"/>
              <a:t>，</a:t>
            </a:r>
            <a:r>
              <a:rPr lang="en-US" altLang="zh-CN" sz="2200" b="1">
                <a:solidFill>
                  <a:srgbClr val="FF0000"/>
                </a:solidFill>
              </a:rPr>
              <a:t>X</a:t>
            </a:r>
            <a:r>
              <a:rPr lang="en-US" altLang="zh-CN" sz="2200" b="1" baseline="40000">
                <a:solidFill>
                  <a:srgbClr val="FF0000"/>
                </a:solidFill>
              </a:rPr>
              <a:t>+</a:t>
            </a:r>
            <a:r>
              <a:rPr lang="en-US" altLang="zh-CN" sz="2200" b="1">
                <a:solidFill>
                  <a:srgbClr val="FF0000"/>
                </a:solidFill>
              </a:rPr>
              <a:t>≠ U</a:t>
            </a:r>
            <a:r>
              <a:rPr lang="zh-CN" altLang="en-US" sz="2200"/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en-US" sz="2200"/>
              <a:t>如果没找到，则返回</a:t>
            </a:r>
            <a:r>
              <a:rPr lang="en-US" altLang="zh-CN" sz="2200"/>
              <a:t>R</a:t>
            </a:r>
            <a:r>
              <a:rPr lang="zh-CN" altLang="en-US" sz="2200"/>
              <a:t>。</a:t>
            </a:r>
          </a:p>
          <a:p>
            <a:pPr lvl="2">
              <a:lnSpc>
                <a:spcPct val="150000"/>
              </a:lnSpc>
            </a:pPr>
            <a:r>
              <a:rPr lang="zh-CN" altLang="en-US" sz="2200"/>
              <a:t>否则，令</a:t>
            </a:r>
            <a:r>
              <a:rPr lang="en-US" altLang="zh-CN" sz="2200" b="1">
                <a:solidFill>
                  <a:srgbClr val="FF0000"/>
                </a:solidFill>
              </a:rPr>
              <a:t>Y=X</a:t>
            </a:r>
            <a:r>
              <a:rPr lang="en-US" altLang="zh-CN" sz="2200" b="1" baseline="40000">
                <a:solidFill>
                  <a:srgbClr val="FF0000"/>
                </a:solidFill>
              </a:rPr>
              <a:t>+</a:t>
            </a:r>
            <a:r>
              <a:rPr lang="en-US" altLang="zh-CN" sz="2200" b="1">
                <a:solidFill>
                  <a:srgbClr val="FF0000"/>
                </a:solidFill>
              </a:rPr>
              <a:t>-X</a:t>
            </a:r>
            <a:r>
              <a:rPr lang="zh-CN" altLang="en-US" sz="2200" b="1">
                <a:solidFill>
                  <a:srgbClr val="FF0000"/>
                </a:solidFill>
              </a:rPr>
              <a:t>，</a:t>
            </a:r>
            <a:r>
              <a:rPr lang="en-US" altLang="zh-CN" sz="2200" b="1">
                <a:solidFill>
                  <a:srgbClr val="FF0000"/>
                </a:solidFill>
              </a:rPr>
              <a:t>Z=(X</a:t>
            </a:r>
            <a:r>
              <a:rPr lang="en-US" altLang="zh-CN" sz="2200" b="1" baseline="40000">
                <a:solidFill>
                  <a:srgbClr val="FF0000"/>
                </a:solidFill>
              </a:rPr>
              <a:t>+</a:t>
            </a:r>
            <a:r>
              <a:rPr lang="en-US" altLang="zh-CN" sz="2200" b="1">
                <a:solidFill>
                  <a:srgbClr val="FF0000"/>
                </a:solidFill>
              </a:rPr>
              <a:t>)</a:t>
            </a:r>
            <a:r>
              <a:rPr lang="en-US" altLang="zh-CN" sz="2200" b="1" baseline="46000">
                <a:solidFill>
                  <a:srgbClr val="FF0000"/>
                </a:solidFill>
              </a:rPr>
              <a:t>c</a:t>
            </a:r>
            <a:r>
              <a:rPr lang="zh-CN" altLang="en-US" sz="2200"/>
              <a:t>，则</a:t>
            </a:r>
            <a:r>
              <a:rPr lang="en-US" altLang="zh-CN" sz="2200"/>
              <a:t>R</a:t>
            </a:r>
            <a:r>
              <a:rPr lang="zh-CN" altLang="en-US" sz="2200"/>
              <a:t>分解为</a:t>
            </a:r>
            <a:r>
              <a:rPr lang="en-US" altLang="zh-CN" sz="2200" b="1">
                <a:solidFill>
                  <a:srgbClr val="FF0000"/>
                </a:solidFill>
              </a:rPr>
              <a:t>R1(X⋃Y)</a:t>
            </a:r>
            <a:r>
              <a:rPr lang="zh-CN" altLang="en-US" sz="2200" b="1">
                <a:solidFill>
                  <a:srgbClr val="FF0000"/>
                </a:solidFill>
              </a:rPr>
              <a:t>，</a:t>
            </a:r>
            <a:r>
              <a:rPr lang="en-US" altLang="zh-CN" sz="2200" b="1">
                <a:solidFill>
                  <a:srgbClr val="FF0000"/>
                </a:solidFill>
              </a:rPr>
              <a:t>R2(X⋃Z)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此算法能够保持无损连接性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教材中的关系模式</a:t>
            </a:r>
            <a:r>
              <a:rPr lang="en-US" altLang="zh-CN"/>
              <a:t>STJ</a:t>
            </a:r>
            <a:r>
              <a:rPr lang="zh-CN" altLang="en-US"/>
              <a:t>分解成</a:t>
            </a:r>
            <a:r>
              <a:rPr lang="en-US" altLang="zh-CN"/>
              <a:t>ST(S,T)</a:t>
            </a:r>
            <a:r>
              <a:rPr lang="zh-CN" altLang="en-US"/>
              <a:t>与</a:t>
            </a:r>
            <a:r>
              <a:rPr lang="en-US" altLang="zh-CN"/>
              <a:t>TJ(T,J)</a:t>
            </a:r>
            <a:r>
              <a:rPr lang="zh-CN" altLang="en-US"/>
              <a:t>就是用此算法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6CFA1-D710-4475-8473-2B79D79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E369-BF84-4EA9-BD3E-834888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3E363-672B-4306-8349-C090AFD6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例题</a:t>
            </a:r>
            <a:r>
              <a:rPr lang="en-US" altLang="zh-CN" sz="2400">
                <a:solidFill>
                  <a:srgbClr val="C00000"/>
                </a:solidFill>
              </a:rPr>
              <a:t>]</a:t>
            </a:r>
            <a:r>
              <a:rPr lang="zh-CN" altLang="en-US" sz="2400">
                <a:solidFill>
                  <a:srgbClr val="C00000"/>
                </a:solidFill>
              </a:rPr>
              <a:t>：</a:t>
            </a:r>
            <a:r>
              <a:rPr lang="zh-CN" altLang="en-US" sz="2400"/>
              <a:t>设有关系模式</a:t>
            </a:r>
            <a:r>
              <a:rPr lang="en-US" altLang="zh-CN" sz="2400"/>
              <a:t>R(A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，</a:t>
            </a:r>
            <a:r>
              <a:rPr lang="en-US" altLang="zh-CN" sz="2400"/>
              <a:t>C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，</a:t>
            </a:r>
            <a:r>
              <a:rPr lang="en-US" altLang="zh-CN" sz="2400"/>
              <a:t>E</a:t>
            </a:r>
            <a:r>
              <a:rPr lang="zh-CN" altLang="en-US" sz="2400"/>
              <a:t>），</a:t>
            </a:r>
            <a:r>
              <a:rPr lang="en-US" altLang="zh-CN" sz="2400"/>
              <a:t>F={A →(B</a:t>
            </a:r>
            <a:r>
              <a:rPr lang="zh-CN" altLang="en-US" sz="2400"/>
              <a:t>，</a:t>
            </a:r>
            <a:r>
              <a:rPr lang="en-US" altLang="zh-CN" sz="2400"/>
              <a:t>C)</a:t>
            </a:r>
            <a:r>
              <a:rPr lang="zh-CN" altLang="en-US" sz="2400"/>
              <a:t>，</a:t>
            </a:r>
            <a:r>
              <a:rPr lang="en-US" altLang="zh-CN" sz="2400"/>
              <a:t>C→D}</a:t>
            </a:r>
            <a:r>
              <a:rPr lang="zh-CN" altLang="en-US" sz="2400"/>
              <a:t>，判定</a:t>
            </a:r>
            <a:r>
              <a:rPr lang="en-US" altLang="zh-CN" sz="2400"/>
              <a:t>R</a:t>
            </a:r>
            <a:r>
              <a:rPr lang="zh-CN" altLang="en-US" sz="2400"/>
              <a:t>的最高范式。如果不是</a:t>
            </a:r>
            <a:r>
              <a:rPr lang="en-US" altLang="zh-CN" sz="2400"/>
              <a:t>BCNF</a:t>
            </a:r>
            <a:r>
              <a:rPr lang="zh-CN" altLang="en-US" sz="2400"/>
              <a:t>，则分解到</a:t>
            </a:r>
            <a:r>
              <a:rPr lang="en-US" altLang="zh-CN" sz="2400"/>
              <a:t>BCNF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pPr marL="531812" lvl="1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解</a:t>
            </a:r>
            <a:r>
              <a:rPr lang="en-US" altLang="zh-CN">
                <a:solidFill>
                  <a:srgbClr val="C00000"/>
                </a:solidFill>
              </a:rPr>
              <a:t>]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</a:p>
          <a:p>
            <a:pPr lvl="1"/>
            <a:r>
              <a:rPr lang="zh-CN" altLang="en-US"/>
              <a:t>通过分析可知，</a:t>
            </a:r>
            <a:r>
              <a:rPr lang="en-US" altLang="zh-CN"/>
              <a:t>AE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的主码</a:t>
            </a:r>
            <a:r>
              <a:rPr lang="en-US" altLang="zh-CN"/>
              <a:t>(</a:t>
            </a:r>
            <a:r>
              <a:rPr lang="zh-CN" altLang="en-US"/>
              <a:t>只有一个候选码</a:t>
            </a:r>
            <a:r>
              <a:rPr lang="en-US" altLang="zh-CN"/>
              <a:t>)</a:t>
            </a:r>
            <a:r>
              <a:rPr lang="zh-CN" altLang="en-US"/>
              <a:t>，且存在非主属性 </a:t>
            </a:r>
            <a:r>
              <a:rPr lang="en-US" altLang="zh-CN"/>
              <a:t>(B,C) </a:t>
            </a:r>
            <a:r>
              <a:rPr lang="zh-CN" altLang="en-US"/>
              <a:t>对码的部分依赖，所以</a:t>
            </a:r>
            <a:r>
              <a:rPr lang="en-US" altLang="zh-CN"/>
              <a:t>R</a:t>
            </a:r>
            <a:r>
              <a:rPr lang="zh-CN" altLang="en-US"/>
              <a:t>属于</a:t>
            </a:r>
            <a:r>
              <a:rPr lang="en-US" altLang="zh-CN"/>
              <a:t>1NF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利用</a:t>
            </a:r>
            <a:r>
              <a:rPr lang="en-US" altLang="zh-CN"/>
              <a:t>BCNF</a:t>
            </a:r>
            <a:r>
              <a:rPr lang="zh-CN" altLang="en-US"/>
              <a:t>分解算法，可得到</a:t>
            </a:r>
            <a:r>
              <a:rPr lang="en-US" altLang="zh-CN"/>
              <a:t>R</a:t>
            </a:r>
            <a:r>
              <a:rPr lang="zh-CN" altLang="en-US"/>
              <a:t>如下的一种分解结果。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41C6B-05D6-4E31-9E5E-CDA055AE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47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8E480F-9D4E-42CD-839A-96ADA24D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43</a:t>
            </a:fld>
            <a:endParaRPr lang="en-US"/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7CFAE3FE-6A6D-4232-BEBD-305C94B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R(A,B,C,D,E)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 = {A,B,C,D} ≠ {A,B,C,D,E}</a:t>
            </a: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5CB81C94-A6E9-448B-A6F6-33F4D664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64" y="3132033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AC221001-9936-46CE-B113-FBBB4C17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763" y="5034834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8E7A8D32-1D6D-47AF-A325-FC43B5673F64}"/>
              </a:ext>
            </a:extLst>
          </p:cNvPr>
          <p:cNvCxnSpPr>
            <a:cxnSpLocks noChangeShapeType="1"/>
            <a:stCxn id="3" idx="4"/>
            <a:endCxn id="4" idx="0"/>
          </p:cNvCxnSpPr>
          <p:nvPr/>
        </p:nvCxnSpPr>
        <p:spPr bwMode="auto">
          <a:xfrm flipH="1">
            <a:off x="3846331" y="2515874"/>
            <a:ext cx="1513035" cy="616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14">
            <a:extLst>
              <a:ext uri="{FF2B5EF4-FFF2-40B4-BE49-F238E27FC236}">
                <a16:creationId xmlns:a16="http://schemas.microsoft.com/office/drawing/2014/main" id="{143EEEA9-60A1-4111-A475-84D93D526183}"/>
              </a:ext>
            </a:extLst>
          </p:cNvPr>
          <p:cNvCxnSpPr>
            <a:cxnSpLocks noChangeShapeType="1"/>
            <a:stCxn id="3" idx="4"/>
            <a:endCxn id="5" idx="0"/>
          </p:cNvCxnSpPr>
          <p:nvPr/>
        </p:nvCxnSpPr>
        <p:spPr bwMode="auto">
          <a:xfrm>
            <a:off x="5359366" y="2515874"/>
            <a:ext cx="3248916" cy="2518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10">
            <a:extLst>
              <a:ext uri="{FF2B5EF4-FFF2-40B4-BE49-F238E27FC236}">
                <a16:creationId xmlns:a16="http://schemas.microsoft.com/office/drawing/2014/main" id="{7D06FDE9-94A9-40A2-865E-1A962D90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95" y="5089848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CA580494-FF3D-4567-8A56-4F601A1A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55" y="5089848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10" name="AutoShape 15">
            <a:extLst>
              <a:ext uri="{FF2B5EF4-FFF2-40B4-BE49-F238E27FC236}">
                <a16:creationId xmlns:a16="http://schemas.microsoft.com/office/drawing/2014/main" id="{99D67976-6B17-4F81-A858-9FB5BB448827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2312847" y="4473689"/>
            <a:ext cx="1533484" cy="616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6">
            <a:extLst>
              <a:ext uri="{FF2B5EF4-FFF2-40B4-BE49-F238E27FC236}">
                <a16:creationId xmlns:a16="http://schemas.microsoft.com/office/drawing/2014/main" id="{BE605805-B475-4578-83D7-2B1D04DBDD36}"/>
              </a:ext>
            </a:extLst>
          </p:cNvPr>
          <p:cNvCxnSpPr>
            <a:cxnSpLocks noChangeShapeType="1"/>
            <a:stCxn id="4" idx="4"/>
            <a:endCxn id="9" idx="0"/>
          </p:cNvCxnSpPr>
          <p:nvPr/>
        </p:nvCxnSpPr>
        <p:spPr bwMode="auto">
          <a:xfrm>
            <a:off x="3846331" y="4473689"/>
            <a:ext cx="1513035" cy="616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1F4B9B2B-C952-444F-ABA1-4CCBA9C959F2}"/>
              </a:ext>
            </a:extLst>
          </p:cNvPr>
          <p:cNvSpPr txBox="1"/>
          <p:nvPr/>
        </p:nvSpPr>
        <p:spPr>
          <a:xfrm>
            <a:off x="8537769" y="977232"/>
            <a:ext cx="20297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A5FFC2B-1AE3-4777-B4D4-6F3A3262CE43}"/>
              </a:ext>
            </a:extLst>
          </p:cNvPr>
          <p:cNvSpPr/>
          <p:nvPr/>
        </p:nvSpPr>
        <p:spPr>
          <a:xfrm>
            <a:off x="8562014" y="1694217"/>
            <a:ext cx="202978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27701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函数依赖范畴内关系模式范式的确定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11049000" cy="5791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传统方法</a:t>
            </a:r>
            <a:r>
              <a:rPr lang="en-US" altLang="zh-CN" dirty="0">
                <a:solidFill>
                  <a:srgbClr val="FF0000"/>
                </a:solidFill>
              </a:rPr>
              <a:t>(Bottom-top)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找出</a:t>
            </a:r>
            <a:r>
              <a:rPr lang="en-US" altLang="zh-CN" dirty="0"/>
              <a:t>F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2NF</a:t>
            </a:r>
            <a:r>
              <a:rPr lang="zh-CN" altLang="en-US" dirty="0"/>
              <a:t>定义。若否，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1NF</a:t>
            </a:r>
            <a:r>
              <a:rPr lang="zh-CN" altLang="en-US" dirty="0"/>
              <a:t>；若是，执行步骤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3NF</a:t>
            </a:r>
            <a:r>
              <a:rPr lang="zh-CN" altLang="en-US" dirty="0"/>
              <a:t>定义。若否，</a:t>
            </a:r>
            <a:r>
              <a:rPr lang="en-US" altLang="zh-CN" dirty="0"/>
              <a:t> R</a:t>
            </a:r>
            <a:r>
              <a:rPr lang="en-US" altLang="zh-CN" dirty="0">
                <a:sym typeface="Symbol" panose="05050102010706020507" pitchFamily="18" charset="2"/>
              </a:rPr>
              <a:t>2</a:t>
            </a:r>
            <a:r>
              <a:rPr lang="en-US" altLang="zh-CN" dirty="0"/>
              <a:t>NF </a:t>
            </a:r>
            <a:r>
              <a:rPr lang="zh-CN" altLang="en-US" dirty="0"/>
              <a:t>；若是，转向执行步骤</a:t>
            </a:r>
            <a:r>
              <a:rPr lang="en-US" altLang="zh-CN" dirty="0"/>
              <a:t>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BCNF</a:t>
            </a:r>
            <a:r>
              <a:rPr lang="zh-CN" altLang="en-US" dirty="0"/>
              <a:t>定义。若否，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3</a:t>
            </a:r>
            <a:r>
              <a:rPr lang="en-US" altLang="zh-CN" dirty="0"/>
              <a:t>NF</a:t>
            </a:r>
            <a:r>
              <a:rPr lang="zh-CN" altLang="en-US" dirty="0"/>
              <a:t>；若是，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BC</a:t>
            </a:r>
            <a:r>
              <a:rPr lang="en-US" altLang="zh-CN" dirty="0"/>
              <a:t>NF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新方法</a:t>
            </a:r>
            <a:r>
              <a:rPr lang="en-US" altLang="zh-CN" dirty="0">
                <a:solidFill>
                  <a:srgbClr val="FF0000"/>
                </a:solidFill>
              </a:rPr>
              <a:t>(Top-bottom)</a:t>
            </a:r>
          </a:p>
          <a:p>
            <a:pPr lvl="1"/>
            <a:r>
              <a:rPr lang="zh-CN" altLang="en-US" dirty="0"/>
              <a:t>依据： </a:t>
            </a:r>
            <a:r>
              <a:rPr lang="en-US" altLang="zh-CN" dirty="0">
                <a:solidFill>
                  <a:srgbClr val="0000CC"/>
                </a:solidFill>
              </a:rPr>
              <a:t>1NF 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0000CC"/>
                </a:solidFill>
              </a:rPr>
              <a:t>2NF 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0000CC"/>
                </a:solidFill>
              </a:rPr>
              <a:t>3NF 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⊃ </a:t>
            </a:r>
            <a:r>
              <a:rPr lang="en-US" altLang="zh-CN" dirty="0">
                <a:solidFill>
                  <a:srgbClr val="0000CC"/>
                </a:solidFill>
              </a:rPr>
              <a:t>BCNF</a:t>
            </a:r>
          </a:p>
          <a:p>
            <a:pPr lvl="1"/>
            <a:r>
              <a:rPr lang="zh-CN" altLang="en-US" dirty="0"/>
              <a:t>找出</a:t>
            </a:r>
            <a:r>
              <a:rPr lang="en-US" altLang="zh-CN" dirty="0"/>
              <a:t>F</a:t>
            </a:r>
            <a:r>
              <a:rPr lang="zh-CN" altLang="en-US" dirty="0"/>
              <a:t>；先验证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BCNF</a:t>
            </a:r>
            <a:r>
              <a:rPr lang="zh-CN" altLang="en-US" dirty="0"/>
              <a:t>定义。若是，则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BC</a:t>
            </a:r>
            <a:r>
              <a:rPr lang="en-US" altLang="zh-CN" dirty="0"/>
              <a:t>NF</a:t>
            </a:r>
            <a:r>
              <a:rPr lang="zh-CN" altLang="en-US" dirty="0"/>
              <a:t>；若否，再验证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3NF</a:t>
            </a:r>
            <a:r>
              <a:rPr lang="zh-CN" altLang="en-US" dirty="0"/>
              <a:t>定义，若是，则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3</a:t>
            </a:r>
            <a:r>
              <a:rPr lang="en-US" altLang="zh-CN" dirty="0"/>
              <a:t>NF</a:t>
            </a:r>
            <a:r>
              <a:rPr lang="zh-CN" altLang="en-US" dirty="0"/>
              <a:t>；若否，则验证</a:t>
            </a:r>
            <a:r>
              <a:rPr lang="en-US" altLang="zh-CN" dirty="0"/>
              <a:t>R</a:t>
            </a:r>
            <a:r>
              <a:rPr lang="zh-CN" altLang="en-US" dirty="0"/>
              <a:t>是否符合</a:t>
            </a:r>
            <a:r>
              <a:rPr lang="en-US" altLang="zh-CN" dirty="0"/>
              <a:t>2NF</a:t>
            </a:r>
            <a:r>
              <a:rPr lang="zh-CN" altLang="en-US" dirty="0"/>
              <a:t>定义，若是，则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2</a:t>
            </a:r>
            <a:r>
              <a:rPr lang="en-US" altLang="zh-CN" dirty="0"/>
              <a:t>NF</a:t>
            </a:r>
            <a:r>
              <a:rPr lang="zh-CN" altLang="en-US" dirty="0"/>
              <a:t>；若否，则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1</a:t>
            </a:r>
            <a:r>
              <a:rPr lang="en-US" altLang="zh-CN" dirty="0"/>
              <a:t>NF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7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F96DF-CFDE-422B-A42A-FF97E7F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5A171-EE64-45A3-BD98-406BAB2A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两种方法的前提是需要先确定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zh-CN" altLang="en-US">
                <a:solidFill>
                  <a:srgbClr val="0000CC"/>
                </a:solidFill>
              </a:rPr>
              <a:t>的候选码</a:t>
            </a:r>
            <a:endParaRPr lang="en-US" altLang="zh-CN"/>
          </a:p>
          <a:p>
            <a:pPr lvl="1"/>
            <a:r>
              <a:rPr lang="zh-CN" altLang="en-US"/>
              <a:t>求出</a:t>
            </a:r>
            <a:r>
              <a:rPr lang="en-US" altLang="zh-CN"/>
              <a:t>R</a:t>
            </a:r>
            <a:r>
              <a:rPr lang="zh-CN" altLang="en-US"/>
              <a:t>的所有候选码方法：</a:t>
            </a:r>
            <a:r>
              <a:rPr lang="en-US" altLang="zh-CN">
                <a:solidFill>
                  <a:srgbClr val="FF0000"/>
                </a:solidFill>
              </a:rPr>
              <a:t>Armstrong</a:t>
            </a:r>
            <a:r>
              <a:rPr lang="zh-CN" altLang="en-US">
                <a:solidFill>
                  <a:srgbClr val="FF0000"/>
                </a:solidFill>
              </a:rPr>
              <a:t>公理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/>
              <a:t>后续章节</a:t>
            </a:r>
            <a:r>
              <a:rPr lang="en-US" altLang="zh-CN"/>
              <a:t>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原因</a:t>
            </a:r>
            <a:r>
              <a:rPr lang="zh-CN" altLang="en-US"/>
              <a:t>：只单纯从语义出发得出的</a:t>
            </a:r>
            <a:r>
              <a:rPr lang="en-US" altLang="zh-CN"/>
              <a:t>F</a:t>
            </a:r>
            <a:r>
              <a:rPr lang="zh-CN" altLang="en-US">
                <a:solidFill>
                  <a:srgbClr val="FF0000"/>
                </a:solidFill>
              </a:rPr>
              <a:t>未必是完全没有遗漏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 sz="80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BCNF</a:t>
            </a:r>
            <a:r>
              <a:rPr lang="zh-CN" altLang="en-US">
                <a:solidFill>
                  <a:srgbClr val="FF0000"/>
                </a:solidFill>
              </a:rPr>
              <a:t>的确定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求出</a:t>
            </a:r>
            <a:r>
              <a:rPr lang="en-US" altLang="zh-CN"/>
              <a:t>R</a:t>
            </a:r>
            <a:r>
              <a:rPr lang="zh-CN" altLang="en-US"/>
              <a:t>的所有候选码；</a:t>
            </a:r>
            <a:endParaRPr lang="en-US" altLang="zh-CN"/>
          </a:p>
          <a:p>
            <a:pPr lvl="1"/>
            <a:r>
              <a:rPr lang="zh-CN" altLang="en-US"/>
              <a:t>列出</a:t>
            </a:r>
            <a:r>
              <a:rPr lang="en-US" altLang="zh-CN"/>
              <a:t>F</a:t>
            </a:r>
            <a:r>
              <a:rPr lang="zh-CN" altLang="en-US"/>
              <a:t>的所有函数依赖；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F</a:t>
            </a:r>
            <a:r>
              <a:rPr lang="zh-CN" altLang="en-US"/>
              <a:t>中所有的函数依赖中的决定因素都包含码，则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BC</a:t>
            </a:r>
            <a:r>
              <a:rPr lang="en-US" altLang="zh-CN"/>
              <a:t>NF</a:t>
            </a:r>
            <a:r>
              <a:rPr lang="zh-CN" altLang="en-US"/>
              <a:t>；否则，</a:t>
            </a:r>
            <a:r>
              <a:rPr lang="en-US" altLang="zh-CN"/>
              <a:t>R∉</a:t>
            </a:r>
            <a:r>
              <a:rPr lang="en-US" altLang="zh-CN">
                <a:sym typeface="Symbol" panose="05050102010706020507" pitchFamily="18" charset="2"/>
              </a:rPr>
              <a:t>BC</a:t>
            </a:r>
            <a:r>
              <a:rPr lang="en-US" altLang="zh-CN"/>
              <a:t>NF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最高只能是</a:t>
            </a:r>
            <a:r>
              <a:rPr lang="en-US" altLang="zh-CN"/>
              <a:t>3NF</a:t>
            </a:r>
            <a:r>
              <a:rPr lang="zh-CN" altLang="en-US"/>
              <a:t>。</a:t>
            </a:r>
            <a:endParaRPr lang="en-US" altLang="zh-CN"/>
          </a:p>
          <a:p>
            <a:pPr lvl="1"/>
            <a:endParaRPr lang="en-US" altLang="zh-CN" sz="900"/>
          </a:p>
          <a:p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]</a:t>
            </a:r>
            <a:r>
              <a:rPr lang="zh-CN" altLang="en-US" sz="2800"/>
              <a:t> </a:t>
            </a:r>
            <a:r>
              <a:rPr lang="en-US" altLang="en-US" sz="2800">
                <a:solidFill>
                  <a:srgbClr val="C00000"/>
                </a:solidFill>
              </a:rPr>
              <a:t>TEACH</a:t>
            </a:r>
            <a:r>
              <a:rPr lang="en-US" altLang="en-US" sz="2800">
                <a:solidFill>
                  <a:srgbClr val="0000CC"/>
                </a:solidFill>
              </a:rPr>
              <a:t>(STUDENT,COURSE,INSTRUCTOR)</a:t>
            </a:r>
          </a:p>
          <a:p>
            <a:pPr lvl="1"/>
            <a:r>
              <a:rPr lang="en-US" altLang="zh-CN" sz="2400"/>
              <a:t>F={(STUDENT, COURSE)→INSTRUCTOR, INSTRUCTOR→ COURSE}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TEACH</a:t>
            </a:r>
            <a:r>
              <a:rPr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3</a:t>
            </a:r>
            <a:r>
              <a:rPr lang="en-US" altLang="zh-CN">
                <a:solidFill>
                  <a:srgbClr val="0000CC"/>
                </a:solidFill>
              </a:rPr>
              <a:t>NF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为什么不是</a:t>
            </a:r>
            <a:r>
              <a:rPr lang="en-US" altLang="zh-CN">
                <a:solidFill>
                  <a:srgbClr val="FF0000"/>
                </a:solidFill>
              </a:rPr>
              <a:t>TEACH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2</a:t>
            </a:r>
            <a:r>
              <a:rPr lang="en-US" altLang="zh-CN">
                <a:solidFill>
                  <a:srgbClr val="FF0000"/>
                </a:solidFill>
              </a:rPr>
              <a:t>NF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0EFDF-232C-475B-9092-67BF1FBA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27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BCNF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1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</a:rPr>
              <a:t>[6.9] </a:t>
            </a:r>
            <a:r>
              <a:rPr lang="zh-CN" altLang="en-US" sz="2400" dirty="0"/>
              <a:t>设学校中某一门课程由多个教师讲授，他们使用相同的</a:t>
            </a:r>
            <a:r>
              <a:rPr lang="zh-CN" altLang="en-US" sz="2400"/>
              <a:t>一套参考书</a:t>
            </a:r>
            <a:r>
              <a:rPr lang="zh-CN" altLang="en-US" sz="2400" dirty="0"/>
              <a:t>。每个教员可以讲授多门课程，每种参考书可以</a:t>
            </a:r>
            <a:r>
              <a:rPr lang="zh-CN" altLang="en-US" sz="2400"/>
              <a:t>供多门</a:t>
            </a:r>
            <a:r>
              <a:rPr lang="zh-CN" altLang="en-US" sz="2400" dirty="0"/>
              <a:t>课程使用。用</a:t>
            </a:r>
            <a:r>
              <a:rPr lang="en-US" altLang="zh-CN" sz="2400" dirty="0">
                <a:solidFill>
                  <a:srgbClr val="FF0000"/>
                </a:solidFill>
              </a:rPr>
              <a:t>Teaching(C, T, B)</a:t>
            </a:r>
            <a:r>
              <a:rPr lang="zh-CN" altLang="en-US" sz="2400" dirty="0"/>
              <a:t>表示上述</a:t>
            </a:r>
            <a:r>
              <a:rPr lang="zh-CN" altLang="en-US" sz="2400"/>
              <a:t>关系模式。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838200" y="2596004"/>
            <a:ext cx="4867275" cy="3699227"/>
            <a:chOff x="1371600" y="2836799"/>
            <a:chExt cx="4867275" cy="36992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298464"/>
              <a:ext cx="4867275" cy="3237562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2168923" y="2836799"/>
              <a:ext cx="35125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itchFamily="18" charset="0"/>
                </a:rPr>
                <a:t>表</a:t>
              </a:r>
              <a:r>
                <a:rPr lang="en-US" altLang="zh-CN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itchFamily="18" charset="0"/>
                </a:rPr>
                <a:t>6.3 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itchFamily="18" charset="0"/>
                </a:rPr>
                <a:t>非规范化</a:t>
              </a:r>
              <a:r>
                <a:rPr lang="zh-CN" altLang="en-US" sz="2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itchFamily="18" charset="0"/>
                </a:rPr>
                <a:t>关系示例</a:t>
              </a:r>
              <a:endPara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47" y="3061642"/>
            <a:ext cx="4429125" cy="3237562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329871" y="2558413"/>
            <a:ext cx="4867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6.4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规范化的二维表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itchFamily="18" charset="0"/>
              </a:rPr>
              <a:t>Teaching</a:t>
            </a:r>
          </a:p>
        </p:txBody>
      </p:sp>
      <p:sp>
        <p:nvSpPr>
          <p:cNvPr id="53" name="右箭头 52"/>
          <p:cNvSpPr/>
          <p:nvPr/>
        </p:nvSpPr>
        <p:spPr>
          <a:xfrm>
            <a:off x="5791709" y="4574281"/>
            <a:ext cx="6858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C2BF-E0A0-4E9F-A36F-E24A6AB4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67A43-C685-45BF-B2B1-EACEACAB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Teaching</a:t>
            </a:r>
            <a:r>
              <a:rPr lang="zh-CN" altLang="en-US">
                <a:solidFill>
                  <a:srgbClr val="0000FF"/>
                </a:solidFill>
              </a:rPr>
              <a:t>模式分析</a:t>
            </a:r>
          </a:p>
          <a:p>
            <a:pPr lvl="1"/>
            <a:r>
              <a:rPr lang="zh-CN" altLang="en-US"/>
              <a:t>候选码：唯一， </a:t>
            </a:r>
            <a:r>
              <a:rPr lang="en-US" altLang="zh-CN"/>
              <a:t>(C,T,B) ⇒ </a:t>
            </a:r>
            <a:r>
              <a:rPr lang="zh-CN" altLang="en-US"/>
              <a:t>全码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Teaching ∈BCNF </a:t>
            </a:r>
          </a:p>
          <a:p>
            <a:pPr lvl="1"/>
            <a:r>
              <a:rPr lang="zh-CN" altLang="en-US"/>
              <a:t>但</a:t>
            </a:r>
            <a:r>
              <a:rPr lang="en-US" altLang="zh-CN">
                <a:solidFill>
                  <a:srgbClr val="FF0000"/>
                </a:solidFill>
              </a:rPr>
              <a:t>Teaching</a:t>
            </a:r>
            <a:r>
              <a:rPr lang="zh-CN" altLang="en-US">
                <a:solidFill>
                  <a:srgbClr val="FF0000"/>
                </a:solidFill>
              </a:rPr>
              <a:t>仍然存在冗余度大，更新异常的问题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24CE0-DB6B-48B9-9C4E-68D79824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836F51-09E4-4D82-B16D-151CA6A1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70" y="3150035"/>
            <a:ext cx="4331196" cy="31659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7B9A9F-740C-4972-954F-1CB68E1D36CB}"/>
              </a:ext>
            </a:extLst>
          </p:cNvPr>
          <p:cNvSpPr txBox="1"/>
          <p:nvPr/>
        </p:nvSpPr>
        <p:spPr>
          <a:xfrm>
            <a:off x="5791200" y="3150035"/>
            <a:ext cx="5096030" cy="305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冗余度大：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有多少名任课教师，参考书就要存储多少次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插入操作复杂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：当某一课程增加一名任课教师时，该课程有多少本参照书，就必须插入多少个元组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删除操作复杂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：某一门课要去掉一本参考书，该课程有多少名教师，就必须删除多少个元组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修改操作复杂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：某一门课要修改一本参考书，该课程有多少名教师，就必须修改多少个元组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6645E0-2D34-41B5-97E8-EE0CD7ED1BCA}"/>
              </a:ext>
            </a:extLst>
          </p:cNvPr>
          <p:cNvSpPr txBox="1"/>
          <p:nvPr/>
        </p:nvSpPr>
        <p:spPr>
          <a:xfrm>
            <a:off x="7554700" y="1930151"/>
            <a:ext cx="30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原因：存在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E425CC9-71A4-4370-B53C-515C09E2C462}"/>
              </a:ext>
            </a:extLst>
          </p:cNvPr>
          <p:cNvSpPr/>
          <p:nvPr/>
        </p:nvSpPr>
        <p:spPr>
          <a:xfrm rot="13545485">
            <a:off x="7326100" y="2322573"/>
            <a:ext cx="457200" cy="376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ED963-81AF-4170-8958-680E6CD9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E5500-E48F-4E8F-80DA-28109633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第一范式</a:t>
            </a:r>
            <a:r>
              <a:rPr lang="en-US" altLang="zh-CN">
                <a:solidFill>
                  <a:srgbClr val="0000CC"/>
                </a:solidFill>
              </a:rPr>
              <a:t>(1NF, Normal Form)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对一个二维表</a:t>
            </a:r>
            <a:r>
              <a:rPr lang="en-US" altLang="zh-CN"/>
              <a:t>R</a:t>
            </a:r>
            <a:r>
              <a:rPr lang="zh-CN" altLang="en-US"/>
              <a:t>，如果它所有关系的分量都是不可分的，则称</a:t>
            </a:r>
            <a:r>
              <a:rPr lang="zh-CN" altLang="en-US">
                <a:solidFill>
                  <a:srgbClr val="FF0000"/>
                </a:solidFill>
              </a:rPr>
              <a:t>关系模式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属于第一范式</a:t>
            </a:r>
            <a:r>
              <a:rPr lang="zh-CN" altLang="en-US"/>
              <a:t>，简写为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FF0000"/>
                </a:solidFill>
              </a:rPr>
              <a:t>1NF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数据依赖</a:t>
            </a:r>
            <a:endParaRPr lang="en-US" altLang="zh-CN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一个关系内部属性与属性之间的一种约束关系：</a:t>
            </a:r>
            <a:r>
              <a:rPr lang="zh-CN" altLang="en-US">
                <a:sym typeface="Calibri" pitchFamily="34" charset="0"/>
              </a:rPr>
              <a:t>通过</a:t>
            </a:r>
            <a:r>
              <a:rPr lang="zh-CN" altLang="en-US" u="sng">
                <a:solidFill>
                  <a:srgbClr val="FF0000"/>
                </a:solidFill>
                <a:sym typeface="Calibri" pitchFamily="34" charset="0"/>
              </a:rPr>
              <a:t>属性间值的相等与否</a:t>
            </a:r>
            <a:r>
              <a:rPr lang="zh-CN" altLang="en-US">
                <a:sym typeface="Calibri" pitchFamily="34" charset="0"/>
              </a:rPr>
              <a:t>体现数据间的相互联系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是现实世界属性间相互联系的抽象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是数据内在的性质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ym typeface="Calibri" pitchFamily="34" charset="0"/>
              </a:rPr>
              <a:t>是语义的体现</a:t>
            </a:r>
            <a:endParaRPr lang="en-US" altLang="zh-CN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数据依赖的类型</a:t>
            </a:r>
            <a:endParaRPr lang="en-US" altLang="zh-CN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函数依赖</a:t>
            </a:r>
            <a:r>
              <a:rPr lang="en-US" altLang="zh-CN">
                <a:solidFill>
                  <a:srgbClr val="FF0000"/>
                </a:solidFill>
              </a:rPr>
              <a:t>(Function dependency, FD)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多值依赖</a:t>
            </a:r>
            <a:r>
              <a:rPr lang="en-US" altLang="zh-CN">
                <a:solidFill>
                  <a:srgbClr val="FF0000"/>
                </a:solidFill>
              </a:rPr>
              <a:t>(Multi-valued dependency, MVD)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37F30E-5034-4D3F-AF65-1C513C5F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8E1A-8AC7-4DC2-9C4E-715AA334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E3D94-264D-403E-9159-F67BB3DB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多值依赖</a:t>
            </a:r>
            <a:r>
              <a:rPr lang="en-US" altLang="zh-CN">
                <a:solidFill>
                  <a:srgbClr val="0000CC"/>
                </a:solidFill>
              </a:rPr>
              <a:t>(Multi-valued dependency, MVD) 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6.9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/>
              <a:t>R(U)</a:t>
            </a:r>
            <a:r>
              <a:rPr lang="zh-CN" altLang="en-US"/>
              <a:t>是属性集</a:t>
            </a:r>
            <a:r>
              <a:rPr lang="en-US" altLang="zh-CN"/>
              <a:t>U</a:t>
            </a:r>
            <a:r>
              <a:rPr lang="zh-CN" altLang="en-US"/>
              <a:t>上的一个关系模式。</a:t>
            </a:r>
            <a:r>
              <a:rPr lang="en-US" altLang="zh-CN"/>
              <a:t>X</a:t>
            </a:r>
            <a:r>
              <a:rPr lang="zh-CN" altLang="en-US"/>
              <a:t>, </a:t>
            </a:r>
            <a:r>
              <a:rPr lang="en-US" altLang="zh-CN"/>
              <a:t>Y</a:t>
            </a:r>
            <a:r>
              <a:rPr lang="zh-CN" altLang="en-US"/>
              <a:t>, </a:t>
            </a:r>
            <a:r>
              <a:rPr lang="en-US" altLang="zh-CN"/>
              <a:t>Z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的子集，并且</a:t>
            </a:r>
            <a:r>
              <a:rPr lang="en-US" altLang="zh-CN"/>
              <a:t>Z=U-X-Y</a:t>
            </a:r>
            <a:r>
              <a:rPr lang="zh-CN" altLang="en-US"/>
              <a:t>。关系模式</a:t>
            </a:r>
            <a:r>
              <a:rPr lang="en-US" altLang="zh-CN"/>
              <a:t>R(U)</a:t>
            </a:r>
            <a:r>
              <a:rPr lang="zh-CN" altLang="en-US"/>
              <a:t>中多值依赖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→→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/>
              <a:t>成立，当且仅当对</a:t>
            </a:r>
            <a:r>
              <a:rPr lang="en-US" altLang="zh-CN"/>
              <a:t>R(U)</a:t>
            </a:r>
            <a:r>
              <a:rPr lang="zh-CN" altLang="en-US"/>
              <a:t>的任一关系</a:t>
            </a:r>
            <a:r>
              <a:rPr lang="en-US" altLang="zh-CN"/>
              <a:t>r</a:t>
            </a:r>
            <a:r>
              <a:rPr lang="zh-CN" altLang="en-US"/>
              <a:t>，给定的一对</a:t>
            </a:r>
            <a:r>
              <a:rPr lang="en-US" altLang="zh-CN"/>
              <a:t>(x, z)</a:t>
            </a:r>
            <a:r>
              <a:rPr lang="zh-CN" altLang="en-US"/>
              <a:t>值，有一组</a:t>
            </a:r>
            <a:r>
              <a:rPr lang="en-US" altLang="zh-CN"/>
              <a:t>Y</a:t>
            </a:r>
            <a:r>
              <a:rPr lang="zh-CN" altLang="en-US"/>
              <a:t>的值，这</a:t>
            </a:r>
            <a:r>
              <a:rPr lang="zh-CN" altLang="en-US">
                <a:solidFill>
                  <a:srgbClr val="0000CC"/>
                </a:solidFill>
              </a:rPr>
              <a:t>组值仅仅决定于</a:t>
            </a:r>
            <a:r>
              <a:rPr lang="en-US" altLang="zh-CN">
                <a:solidFill>
                  <a:srgbClr val="0000CC"/>
                </a:solidFill>
              </a:rPr>
              <a:t>x</a:t>
            </a:r>
            <a:r>
              <a:rPr lang="zh-CN" altLang="en-US">
                <a:solidFill>
                  <a:srgbClr val="0000CC"/>
                </a:solidFill>
              </a:rPr>
              <a:t>值而与</a:t>
            </a:r>
            <a:r>
              <a:rPr lang="en-US" altLang="zh-CN">
                <a:solidFill>
                  <a:srgbClr val="0000CC"/>
                </a:solidFill>
              </a:rPr>
              <a:t>z</a:t>
            </a:r>
            <a:r>
              <a:rPr lang="zh-CN" altLang="en-US">
                <a:solidFill>
                  <a:srgbClr val="0000CC"/>
                </a:solidFill>
              </a:rPr>
              <a:t>值无关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120000"/>
              </a:lnSpc>
            </a:pPr>
            <a:endParaRPr lang="en-US" altLang="zh-CN" sz="900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]</a:t>
            </a:r>
            <a:r>
              <a:rPr lang="zh-CN" altLang="en-US">
                <a:solidFill>
                  <a:srgbClr val="C00000"/>
                </a:solidFill>
              </a:rPr>
              <a:t>  </a:t>
            </a:r>
            <a:r>
              <a:rPr lang="en-US" altLang="zh-CN">
                <a:solidFill>
                  <a:srgbClr val="C00000"/>
                </a:solidFill>
              </a:rPr>
              <a:t>Teaching(C, T, B)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对于</a:t>
            </a:r>
            <a:r>
              <a:rPr lang="en-US" altLang="zh-CN"/>
              <a:t>C</a:t>
            </a:r>
            <a:r>
              <a:rPr lang="zh-CN" altLang="en-US"/>
              <a:t>的每一个值，</a:t>
            </a:r>
            <a:r>
              <a:rPr lang="en-US" altLang="zh-CN"/>
              <a:t>T</a:t>
            </a:r>
            <a:r>
              <a:rPr lang="zh-CN" altLang="en-US"/>
              <a:t>有一组值与之对应，而不论</a:t>
            </a:r>
            <a:r>
              <a:rPr lang="en-US" altLang="zh-CN"/>
              <a:t>B</a:t>
            </a:r>
            <a:r>
              <a:rPr lang="zh-CN" altLang="en-US"/>
              <a:t>取何值。因此</a:t>
            </a:r>
            <a:r>
              <a:rPr lang="en-US" altLang="zh-CN"/>
              <a:t>T</a:t>
            </a:r>
            <a:r>
              <a:rPr lang="zh-CN" altLang="en-US"/>
              <a:t>多值依赖于</a:t>
            </a:r>
            <a:r>
              <a:rPr lang="en-US" altLang="zh-CN"/>
              <a:t>C</a:t>
            </a:r>
            <a:r>
              <a:rPr lang="zh-CN" altLang="en-US"/>
              <a:t>，即</a:t>
            </a:r>
            <a:r>
              <a:rPr lang="en-US" altLang="zh-CN"/>
              <a:t>C→→T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120000"/>
              </a:lnSpc>
            </a:pPr>
            <a:endParaRPr lang="en-US" altLang="zh-CN" sz="900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平凡的多值依赖</a:t>
            </a:r>
            <a:endParaRPr lang="en-US" altLang="zh-CN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若</a:t>
            </a:r>
            <a:r>
              <a:rPr lang="en-US" altLang="zh-CN"/>
              <a:t>X</a:t>
            </a:r>
            <a:r>
              <a:rPr lang="zh-CN" altLang="en-US"/>
              <a:t>→→</a:t>
            </a:r>
            <a:r>
              <a:rPr lang="en-US" altLang="zh-CN"/>
              <a:t>Y</a:t>
            </a:r>
            <a:r>
              <a:rPr lang="zh-CN" altLang="en-US"/>
              <a:t>，而</a:t>
            </a:r>
            <a:r>
              <a:rPr lang="en-US" altLang="zh-CN"/>
              <a:t>Z= Ф</a:t>
            </a:r>
            <a:r>
              <a:rPr lang="zh-CN" altLang="en-US"/>
              <a:t>，即</a:t>
            </a:r>
            <a:r>
              <a:rPr lang="en-US" altLang="zh-CN">
                <a:solidFill>
                  <a:srgbClr val="C00000"/>
                </a:solidFill>
              </a:rPr>
              <a:t>Z</a:t>
            </a:r>
            <a:r>
              <a:rPr lang="zh-CN" altLang="en-US">
                <a:solidFill>
                  <a:srgbClr val="C00000"/>
                </a:solidFill>
              </a:rPr>
              <a:t>为空</a:t>
            </a:r>
            <a:r>
              <a:rPr lang="zh-CN" altLang="en-US"/>
              <a:t>，则称</a:t>
            </a:r>
            <a:r>
              <a:rPr lang="en-US" altLang="zh-CN"/>
              <a:t>X→→Y</a:t>
            </a:r>
            <a:r>
              <a:rPr lang="zh-CN" altLang="en-US"/>
              <a:t>为</a:t>
            </a:r>
            <a:r>
              <a:rPr lang="zh-CN" altLang="en-US">
                <a:solidFill>
                  <a:srgbClr val="C00000"/>
                </a:solidFill>
              </a:rPr>
              <a:t>平凡的多值依赖。</a:t>
            </a:r>
            <a:endParaRPr lang="en-US" altLang="zh-CN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即，对于</a:t>
            </a:r>
            <a:r>
              <a:rPr lang="en-US" altLang="zh-CN"/>
              <a:t>R(X, Y)</a:t>
            </a:r>
            <a:r>
              <a:rPr lang="zh-CN" altLang="en-US"/>
              <a:t>，如果有</a:t>
            </a:r>
            <a:r>
              <a:rPr lang="en-US" altLang="zh-CN"/>
              <a:t>X→→Y</a:t>
            </a:r>
            <a:r>
              <a:rPr lang="zh-CN" altLang="en-US"/>
              <a:t>成立，则</a:t>
            </a:r>
            <a:r>
              <a:rPr lang="en-US" altLang="zh-CN"/>
              <a:t>X→→Y</a:t>
            </a:r>
            <a:r>
              <a:rPr lang="zh-CN" altLang="en-US"/>
              <a:t>为平凡的多值依赖。</a:t>
            </a:r>
            <a:endParaRPr lang="en-US" altLang="zh-CN"/>
          </a:p>
          <a:p>
            <a:pPr lvl="1">
              <a:lnSpc>
                <a:spcPct val="120000"/>
              </a:lnSpc>
            </a:pPr>
            <a:endParaRPr lang="en-US" altLang="zh-CN" sz="900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非平凡的多值依赖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F2B88-D9EC-4A7F-89DB-DA26904F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83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66BCF-E1C9-4D23-8CE3-33952AC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75A4D-D95D-4D46-B6EE-004B6944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多值依赖的另一个等价的定义：</a:t>
            </a:r>
            <a:endParaRPr lang="en-US" altLang="zh-CN" sz="280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在</a:t>
            </a:r>
            <a:r>
              <a:rPr lang="en-US" altLang="zh-CN"/>
              <a:t>R(U)</a:t>
            </a:r>
            <a:r>
              <a:rPr lang="zh-CN" altLang="en-US"/>
              <a:t>的任一关系</a:t>
            </a:r>
            <a:r>
              <a:rPr lang="en-US" altLang="zh-CN"/>
              <a:t>r</a:t>
            </a:r>
            <a:r>
              <a:rPr lang="zh-CN" altLang="en-US"/>
              <a:t>中，如果存在元组</a:t>
            </a:r>
            <a:r>
              <a:rPr lang="en-US" altLang="zh-CN"/>
              <a:t>t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使得</a:t>
            </a:r>
            <a:r>
              <a:rPr lang="en-US" altLang="zh-CN"/>
              <a:t>t[X]=s[X]</a:t>
            </a:r>
            <a:r>
              <a:rPr lang="zh-CN" altLang="en-US"/>
              <a:t>，那么就必然存在元组</a:t>
            </a:r>
            <a:r>
              <a:rPr lang="en-US" altLang="zh-CN"/>
              <a:t>w</a:t>
            </a:r>
            <a:r>
              <a:rPr lang="zh-CN" altLang="en-US"/>
              <a:t>，</a:t>
            </a:r>
            <a:r>
              <a:rPr lang="en-US" altLang="zh-CN"/>
              <a:t>v∈r</a:t>
            </a:r>
            <a:r>
              <a:rPr lang="zh-CN" altLang="en-US"/>
              <a:t>，</a:t>
            </a:r>
            <a:r>
              <a:rPr lang="en-US" altLang="zh-CN"/>
              <a:t>(w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可以与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相同</a:t>
            </a:r>
            <a:r>
              <a:rPr lang="en-US" altLang="zh-CN"/>
              <a:t>), </a:t>
            </a:r>
            <a:r>
              <a:rPr lang="zh-CN" altLang="en-US"/>
              <a:t>使得</a:t>
            </a:r>
            <a:r>
              <a:rPr lang="en-US" altLang="zh-CN"/>
              <a:t>w[X]=v[X]=t[X]</a:t>
            </a:r>
            <a:r>
              <a:rPr lang="zh-CN" altLang="en-US"/>
              <a:t>，而</a:t>
            </a:r>
            <a:r>
              <a:rPr lang="en-US" altLang="zh-CN"/>
              <a:t>w[Y]=t[Y]</a:t>
            </a:r>
            <a:r>
              <a:rPr lang="zh-CN" altLang="en-US"/>
              <a:t>，</a:t>
            </a:r>
            <a:r>
              <a:rPr lang="en-US" altLang="zh-CN"/>
              <a:t>w[Z]=s[Z]</a:t>
            </a:r>
            <a:r>
              <a:rPr lang="zh-CN" altLang="en-US"/>
              <a:t>，</a:t>
            </a:r>
            <a:r>
              <a:rPr lang="en-US" altLang="zh-CN"/>
              <a:t>v[Y]=s[Y]</a:t>
            </a:r>
            <a:r>
              <a:rPr lang="zh-CN" altLang="en-US"/>
              <a:t>，</a:t>
            </a:r>
            <a:r>
              <a:rPr lang="en-US" altLang="zh-CN"/>
              <a:t>v[Z]=t[Z] (</a:t>
            </a:r>
            <a:r>
              <a:rPr lang="zh-CN" altLang="en-US">
                <a:solidFill>
                  <a:srgbClr val="FF0000"/>
                </a:solidFill>
              </a:rPr>
              <a:t>即交换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元组的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zh-CN" altLang="en-US">
                <a:solidFill>
                  <a:srgbClr val="FF0000"/>
                </a:solidFill>
              </a:rPr>
              <a:t>值所得的两个新元组必在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en-US" altLang="zh-CN"/>
              <a:t>)</a:t>
            </a:r>
            <a:r>
              <a:rPr lang="zh-CN" altLang="en-US"/>
              <a:t>，则</a:t>
            </a:r>
            <a:r>
              <a:rPr lang="en-US" altLang="zh-CN"/>
              <a:t>Y</a:t>
            </a:r>
            <a:r>
              <a:rPr lang="zh-CN" altLang="en-US"/>
              <a:t>多值依赖于</a:t>
            </a:r>
            <a:r>
              <a:rPr lang="en-US" altLang="zh-CN"/>
              <a:t>X</a:t>
            </a:r>
            <a:r>
              <a:rPr lang="zh-CN" altLang="en-US"/>
              <a:t>，记为</a:t>
            </a:r>
            <a:r>
              <a:rPr lang="en-US" altLang="zh-CN">
                <a:solidFill>
                  <a:srgbClr val="FF0000"/>
                </a:solidFill>
              </a:rPr>
              <a:t>X→→Y</a:t>
            </a:r>
            <a:r>
              <a:rPr lang="zh-CN" altLang="en-US"/>
              <a:t>。这里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的子集，</a:t>
            </a:r>
            <a:r>
              <a:rPr lang="en-US" altLang="zh-CN"/>
              <a:t>Z=U-X-Y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110000"/>
              </a:lnSpc>
            </a:pPr>
            <a:endParaRPr lang="en-US" altLang="zh-CN" sz="8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6.10] WSC(W,S,C)</a:t>
            </a:r>
            <a:r>
              <a:rPr lang="zh-CN" altLang="en-US" sz="2800"/>
              <a:t>：</a:t>
            </a:r>
            <a:r>
              <a:rPr lang="en-US" altLang="zh-CN" sz="2800"/>
              <a:t>W-</a:t>
            </a:r>
            <a:r>
              <a:rPr lang="zh-CN" altLang="en-US" sz="2800"/>
              <a:t>仓库，</a:t>
            </a:r>
            <a:r>
              <a:rPr lang="en-US" altLang="zh-CN" sz="2800"/>
              <a:t>S-</a:t>
            </a:r>
            <a:r>
              <a:rPr lang="zh-CN" altLang="en-US" sz="2800"/>
              <a:t>保管员，</a:t>
            </a:r>
            <a:r>
              <a:rPr lang="en-US" altLang="zh-CN" sz="2800"/>
              <a:t>C-</a:t>
            </a:r>
            <a:r>
              <a:rPr lang="zh-CN" altLang="en-US" sz="2800"/>
              <a:t>商品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zh-CN" altLang="en-US"/>
              <a:t>假设每个仓库有若干个保管员，有若干种商品；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每个保管员保管所在仓库的所有商品；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每种商品被所有保管员保管。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1C4CD-A901-469A-8911-5F724DBE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315A9C2-9966-477B-8155-4DF70229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86740"/>
              </p:ext>
            </p:extLst>
          </p:nvPr>
        </p:nvGraphicFramePr>
        <p:xfrm>
          <a:off x="9067800" y="3429000"/>
          <a:ext cx="2057401" cy="268224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>
                          <a:tab pos="266700" algn="l"/>
                          <a:tab pos="2636838" algn="ctr"/>
                          <a:tab pos="527367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2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35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9D97-E627-4589-BA07-025F61C6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B123-752B-4AC2-B069-8986EA1B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6.10]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多值依赖分析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>
                <a:solidFill>
                  <a:srgbClr val="C00000"/>
                </a:solidFill>
              </a:rPr>
              <a:t>W</a:t>
            </a:r>
            <a:r>
              <a:rPr lang="zh-CN" altLang="en-US">
                <a:solidFill>
                  <a:srgbClr val="C00000"/>
                </a:solidFill>
              </a:rPr>
              <a:t>→→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S</a:t>
            </a:r>
            <a:r>
              <a:rPr lang="zh-CN" altLang="en-US"/>
              <a:t>的完全对称性，必然有</a:t>
            </a:r>
            <a:r>
              <a:rPr lang="en-US" altLang="zh-CN">
                <a:solidFill>
                  <a:srgbClr val="C00000"/>
                </a:solidFill>
              </a:rPr>
              <a:t>W</a:t>
            </a:r>
            <a:r>
              <a:rPr lang="zh-CN" altLang="en-US">
                <a:solidFill>
                  <a:srgbClr val="C00000"/>
                </a:solidFill>
              </a:rPr>
              <a:t>→→</a:t>
            </a:r>
            <a:r>
              <a:rPr lang="en-US" altLang="zh-CN">
                <a:solidFill>
                  <a:srgbClr val="C00000"/>
                </a:solidFill>
              </a:rPr>
              <a:t>C</a:t>
            </a:r>
            <a:r>
              <a:rPr lang="zh-CN" altLang="en-US"/>
              <a:t>成立。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F1D85-AFC6-4854-90AC-3945C387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内容占位符 3" descr="67">
            <a:extLst>
              <a:ext uri="{FF2B5EF4-FFF2-40B4-BE49-F238E27FC236}">
                <a16:creationId xmlns:a16="http://schemas.microsoft.com/office/drawing/2014/main" id="{511A0C39-5336-4DAF-B929-7A5E6324B139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3136392"/>
            <a:ext cx="5486400" cy="2057400"/>
          </a:xfrm>
          <a:prstGeom prst="rect">
            <a:avLst/>
          </a:prstGeom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4FC04611-2F94-4B73-BFE6-4CF2D157A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2" y="5627149"/>
            <a:ext cx="36583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6.7  W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→→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且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W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→→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9263DE-D47C-489C-844C-3F600135C083}"/>
              </a:ext>
            </a:extLst>
          </p:cNvPr>
          <p:cNvSpPr/>
          <p:nvPr/>
        </p:nvSpPr>
        <p:spPr>
          <a:xfrm>
            <a:off x="6120245" y="3616747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{S}w</a:t>
            </a:r>
            <a:r>
              <a:rPr lang="en-US" altLang="zh-CN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工作的全部保管员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2A3708-BD33-4AF0-B1FF-4592E497C5AC}"/>
              </a:ext>
            </a:extLst>
          </p:cNvPr>
          <p:cNvSpPr/>
          <p:nvPr/>
        </p:nvSpPr>
        <p:spPr>
          <a:xfrm>
            <a:off x="6182592" y="5041138"/>
            <a:ext cx="516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{C}w</a:t>
            </a:r>
            <a:r>
              <a:rPr lang="en-US" altLang="zh-CN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值，存放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的所有商品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93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E2A94-3CCE-4DA8-B8D6-9208A77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5646C-6971-4B04-BBA9-56FBBE22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多值依赖的性质：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对称性：</a:t>
            </a:r>
            <a:r>
              <a:rPr lang="zh-CN" altLang="en-US"/>
              <a:t>即若</a:t>
            </a:r>
            <a:r>
              <a:rPr lang="en-US" altLang="zh-CN"/>
              <a:t>X→→Y</a:t>
            </a:r>
            <a:r>
              <a:rPr lang="zh-CN" altLang="en-US"/>
              <a:t>，则</a:t>
            </a:r>
            <a:r>
              <a:rPr lang="en-US" altLang="zh-CN"/>
              <a:t>X→→Z</a:t>
            </a:r>
            <a:r>
              <a:rPr lang="zh-CN" altLang="en-US"/>
              <a:t>，其中</a:t>
            </a:r>
            <a:r>
              <a:rPr lang="en-US" altLang="zh-CN"/>
              <a:t>Z</a:t>
            </a:r>
            <a:r>
              <a:rPr lang="zh-CN" altLang="en-US"/>
              <a:t>＝</a:t>
            </a:r>
            <a:r>
              <a:rPr lang="en-US" altLang="zh-CN"/>
              <a:t>U</a:t>
            </a:r>
            <a:r>
              <a:rPr lang="zh-CN" altLang="en-US"/>
              <a:t>－</a:t>
            </a:r>
            <a:r>
              <a:rPr lang="en-US" altLang="zh-CN"/>
              <a:t>X</a:t>
            </a:r>
            <a:r>
              <a:rPr lang="zh-CN" altLang="en-US"/>
              <a:t>－</a:t>
            </a:r>
            <a:r>
              <a:rPr lang="en-US" altLang="zh-CN"/>
              <a:t>Y</a:t>
            </a:r>
          </a:p>
          <a:p>
            <a:pPr lvl="1"/>
            <a:r>
              <a:rPr lang="zh-CN" altLang="en-US"/>
              <a:t>可用</a:t>
            </a:r>
            <a:r>
              <a:rPr lang="zh-CN" altLang="en-US">
                <a:solidFill>
                  <a:srgbClr val="FF0000"/>
                </a:solidFill>
              </a:rPr>
              <a:t>完全二分图</a:t>
            </a:r>
            <a:r>
              <a:rPr lang="zh-CN" altLang="en-US"/>
              <a:t>直观地表示出来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传递性：</a:t>
            </a:r>
            <a:r>
              <a:rPr lang="zh-CN" altLang="en-US"/>
              <a:t>即若</a:t>
            </a:r>
            <a:r>
              <a:rPr lang="en-US" altLang="zh-CN"/>
              <a:t>X→→Y</a:t>
            </a:r>
            <a:r>
              <a:rPr lang="zh-CN" altLang="en-US"/>
              <a:t>，</a:t>
            </a:r>
            <a:r>
              <a:rPr lang="en-US" altLang="zh-CN"/>
              <a:t>Y→→Z</a:t>
            </a:r>
            <a:r>
              <a:rPr lang="zh-CN" altLang="en-US"/>
              <a:t>， 则</a:t>
            </a:r>
            <a:r>
              <a:rPr lang="en-US" altLang="zh-CN"/>
              <a:t>X→→Z –Y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函数依赖是多值依赖的特殊情况</a:t>
            </a:r>
            <a:r>
              <a:rPr lang="zh-CN" altLang="en-US"/>
              <a:t>。即若</a:t>
            </a:r>
            <a:r>
              <a:rPr lang="en-US" altLang="zh-CN"/>
              <a:t>X→Y</a:t>
            </a:r>
            <a:r>
              <a:rPr lang="zh-CN" altLang="en-US"/>
              <a:t>，则</a:t>
            </a:r>
            <a:r>
              <a:rPr lang="en-US" altLang="zh-CN"/>
              <a:t>X→→Y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X→→Y</a:t>
            </a:r>
            <a:r>
              <a:rPr lang="zh-CN" altLang="en-US"/>
              <a:t>，</a:t>
            </a:r>
            <a:r>
              <a:rPr lang="en-US" altLang="zh-CN"/>
              <a:t>X→→Z</a:t>
            </a:r>
            <a:r>
              <a:rPr lang="zh-CN" altLang="en-US"/>
              <a:t>，则</a:t>
            </a:r>
            <a:r>
              <a:rPr lang="en-US" altLang="zh-CN"/>
              <a:t>X→→YZ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X→→Y</a:t>
            </a:r>
            <a:r>
              <a:rPr lang="zh-CN" altLang="en-US"/>
              <a:t>，</a:t>
            </a:r>
            <a:r>
              <a:rPr lang="en-US" altLang="zh-CN"/>
              <a:t>X→→Z</a:t>
            </a:r>
            <a:r>
              <a:rPr lang="zh-CN" altLang="en-US"/>
              <a:t>，则</a:t>
            </a:r>
            <a:r>
              <a:rPr lang="en-US" altLang="zh-CN"/>
              <a:t>X→→Y ∩Z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X→→Y</a:t>
            </a:r>
            <a:r>
              <a:rPr lang="zh-CN" altLang="en-US"/>
              <a:t>，</a:t>
            </a:r>
            <a:r>
              <a:rPr lang="en-US" altLang="zh-CN"/>
              <a:t>X→→Z</a:t>
            </a:r>
            <a:r>
              <a:rPr lang="zh-CN" altLang="en-US"/>
              <a:t>，则</a:t>
            </a:r>
            <a:r>
              <a:rPr lang="en-US" altLang="zh-CN"/>
              <a:t>X→→Y-Z</a:t>
            </a:r>
            <a:r>
              <a:rPr lang="zh-CN" altLang="en-US"/>
              <a:t>，</a:t>
            </a:r>
            <a:r>
              <a:rPr lang="en-US" altLang="zh-CN"/>
              <a:t>X→→Z - 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9D4B9-3BF4-487E-BFC6-AFC4C98A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8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D13F-2F6A-4455-AB3C-BED36DFB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9D46-1EDB-4FAA-B95F-ABEFF652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1000"/>
              </a:lnSpc>
            </a:pP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多值依赖与函数依赖的区别</a:t>
            </a:r>
          </a:p>
          <a:p>
            <a:pPr lvl="1">
              <a:lnSpc>
                <a:spcPct val="111000"/>
              </a:lnSpc>
            </a:pP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多值依赖的有效性与属性集的范围有关</a:t>
            </a:r>
            <a:endParaRPr lang="en-US" altLang="zh-CN">
              <a:solidFill>
                <a:srgbClr val="FF0000"/>
              </a:solidFill>
              <a:sym typeface="Calibri" pitchFamily="34" charset="0"/>
            </a:endParaRPr>
          </a:p>
          <a:p>
            <a:pPr lvl="2">
              <a:lnSpc>
                <a:spcPct val="111000"/>
              </a:lnSpc>
            </a:pPr>
            <a:r>
              <a:rPr lang="zh-CN" altLang="en-US">
                <a:sym typeface="Calibri" pitchFamily="34" charset="0"/>
              </a:rPr>
              <a:t>若</a:t>
            </a:r>
            <a:r>
              <a:rPr lang="en-US" altLang="zh-CN">
                <a:sym typeface="Calibri" pitchFamily="34" charset="0"/>
              </a:rPr>
              <a:t>X→→Y </a:t>
            </a:r>
            <a:r>
              <a:rPr lang="zh-CN" altLang="en-US">
                <a:sym typeface="Calibri" pitchFamily="34" charset="0"/>
              </a:rPr>
              <a:t>在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上成立，则在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zh-CN" altLang="en-US">
                <a:sym typeface="Calibri" pitchFamily="34" charset="0"/>
              </a:rPr>
              <a:t>（XY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>
                <a:sym typeface="Calibri" pitchFamily="34" charset="0"/>
              </a:rPr>
              <a:t> U</a:t>
            </a:r>
            <a:r>
              <a:rPr lang="zh-CN" altLang="en-US">
                <a:sym typeface="Calibri" pitchFamily="34" charset="0"/>
              </a:rPr>
              <a:t>）上一定成立；反之则不然，即</a:t>
            </a:r>
            <a:r>
              <a:rPr lang="en-US" altLang="zh-CN">
                <a:sym typeface="Calibri" pitchFamily="34" charset="0"/>
              </a:rPr>
              <a:t>X →→Y </a:t>
            </a:r>
            <a:r>
              <a:rPr lang="zh-CN" altLang="en-US">
                <a:sym typeface="Calibri" pitchFamily="34" charset="0"/>
              </a:rPr>
              <a:t>在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zh-CN" altLang="en-US">
                <a:sym typeface="Calibri" pitchFamily="34" charset="0"/>
              </a:rPr>
              <a:t>（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en-US" altLang="zh-CN">
                <a:sym typeface="Symbol" pitchFamily="18" charset="2"/>
              </a:rPr>
              <a:t>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）上成立，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在</a:t>
            </a:r>
            <a:r>
              <a:rPr lang="en-US" altLang="zh-CN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上并不一定成立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 lvl="2">
              <a:lnSpc>
                <a:spcPct val="111000"/>
              </a:lnSpc>
            </a:pPr>
            <a:r>
              <a:rPr lang="zh-CN" altLang="en-US">
                <a:sym typeface="Calibri" pitchFamily="34" charset="0"/>
              </a:rPr>
              <a:t>这是因为多值依赖的定义中不仅涉及属性组</a:t>
            </a:r>
            <a:r>
              <a:rPr lang="en-US" altLang="zh-CN">
                <a:sym typeface="Calibri" pitchFamily="34" charset="0"/>
              </a:rPr>
              <a:t>X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Y</a:t>
            </a:r>
            <a:r>
              <a:rPr lang="zh-CN" altLang="en-US">
                <a:sym typeface="Calibri" pitchFamily="34" charset="0"/>
              </a:rPr>
              <a:t>，而且涉及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中其余属性</a:t>
            </a:r>
            <a:r>
              <a:rPr lang="en-US" altLang="zh-CN">
                <a:sym typeface="Calibri" pitchFamily="34" charset="0"/>
              </a:rPr>
              <a:t>Z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 lvl="2">
              <a:lnSpc>
                <a:spcPct val="111000"/>
              </a:lnSpc>
            </a:pPr>
            <a:endParaRPr lang="en-US" altLang="zh-CN" sz="800">
              <a:sym typeface="Calibri" pitchFamily="34" charset="0"/>
            </a:endParaRPr>
          </a:p>
          <a:p>
            <a:pPr lvl="1">
              <a:lnSpc>
                <a:spcPct val="111000"/>
              </a:lnSpc>
            </a:pPr>
            <a:r>
              <a:rPr lang="zh-CN" altLang="en-US">
                <a:sym typeface="Calibri" pitchFamily="34" charset="0"/>
              </a:rPr>
              <a:t>一般地，在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(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)上若有</a:t>
            </a:r>
            <a:r>
              <a:rPr lang="en-US" altLang="zh-CN">
                <a:sym typeface="Calibri" pitchFamily="34" charset="0"/>
              </a:rPr>
              <a:t>X →→Y </a:t>
            </a:r>
            <a:r>
              <a:rPr lang="zh-CN" altLang="en-US">
                <a:sym typeface="Calibri" pitchFamily="34" charset="0"/>
              </a:rPr>
              <a:t>在</a:t>
            </a:r>
            <a:r>
              <a:rPr lang="en-US" altLang="zh-CN">
                <a:sym typeface="Calibri" pitchFamily="34" charset="0"/>
              </a:rPr>
              <a:t>W </a:t>
            </a:r>
            <a:r>
              <a:rPr lang="zh-CN" altLang="en-US">
                <a:sym typeface="Calibri" pitchFamily="34" charset="0"/>
              </a:rPr>
              <a:t>(</a:t>
            </a:r>
            <a:r>
              <a:rPr lang="en-US" altLang="zh-CN">
                <a:sym typeface="Calibri" pitchFamily="34" charset="0"/>
              </a:rPr>
              <a:t>W</a:t>
            </a:r>
            <a:r>
              <a:rPr lang="en-US" altLang="zh-CN">
                <a:sym typeface="Symbol" pitchFamily="18" charset="2"/>
              </a:rPr>
              <a:t>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)上成立，则称</a:t>
            </a:r>
            <a:r>
              <a:rPr lang="en-US" altLang="zh-CN">
                <a:sym typeface="Calibri" pitchFamily="34" charset="0"/>
              </a:rPr>
              <a:t>X→→Y </a:t>
            </a:r>
            <a:r>
              <a:rPr lang="zh-CN" altLang="en-US">
                <a:sym typeface="Calibri" pitchFamily="34" charset="0"/>
              </a:rPr>
              <a:t>为</a:t>
            </a:r>
            <a:r>
              <a:rPr lang="en-US" altLang="zh-CN">
                <a:sym typeface="Calibri" pitchFamily="34" charset="0"/>
              </a:rPr>
              <a:t>R(U)</a:t>
            </a:r>
            <a:r>
              <a:rPr lang="zh-CN" altLang="en-US">
                <a:sym typeface="Calibri" pitchFamily="34" charset="0"/>
              </a:rPr>
              <a:t>的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嵌入型多值依赖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11000"/>
              </a:lnSpc>
            </a:pPr>
            <a:endParaRPr lang="en-US" altLang="zh-CN" sz="800">
              <a:sym typeface="Calibri" pitchFamily="34" charset="0"/>
            </a:endParaRPr>
          </a:p>
          <a:p>
            <a:pPr lvl="1">
              <a:lnSpc>
                <a:spcPct val="111000"/>
              </a:lnSpc>
            </a:pPr>
            <a:r>
              <a:rPr lang="zh-CN" altLang="en-US">
                <a:sym typeface="Calibri" pitchFamily="34" charset="0"/>
              </a:rPr>
              <a:t>函数依赖</a:t>
            </a:r>
            <a:r>
              <a:rPr lang="en-US" altLang="zh-CN">
                <a:sym typeface="Calibri" pitchFamily="34" charset="0"/>
              </a:rPr>
              <a:t>X→Y </a:t>
            </a:r>
            <a:r>
              <a:rPr lang="zh-CN" altLang="en-US">
                <a:sym typeface="Calibri" pitchFamily="34" charset="0"/>
              </a:rPr>
              <a:t>的有效性仅决定于</a:t>
            </a:r>
            <a:r>
              <a:rPr lang="en-US" altLang="zh-CN">
                <a:sym typeface="Calibri" pitchFamily="34" charset="0"/>
              </a:rPr>
              <a:t>X</a:t>
            </a:r>
            <a:r>
              <a:rPr lang="zh-CN" altLang="en-US">
                <a:sym typeface="Calibri" pitchFamily="34" charset="0"/>
              </a:rPr>
              <a:t>、</a:t>
            </a:r>
            <a:r>
              <a:rPr lang="en-US" altLang="zh-CN">
                <a:sym typeface="Calibri" pitchFamily="34" charset="0"/>
              </a:rPr>
              <a:t>Y </a:t>
            </a:r>
            <a:r>
              <a:rPr lang="zh-CN" altLang="en-US">
                <a:sym typeface="Calibri" pitchFamily="34" charset="0"/>
              </a:rPr>
              <a:t>这两个属性集的值。</a:t>
            </a:r>
            <a:endParaRPr lang="en-US" altLang="zh-CN">
              <a:sym typeface="Calibri" pitchFamily="34" charset="0"/>
            </a:endParaRPr>
          </a:p>
          <a:p>
            <a:pPr lvl="2">
              <a:lnSpc>
                <a:spcPct val="111000"/>
              </a:lnSpc>
            </a:pPr>
            <a:r>
              <a:rPr lang="zh-CN" altLang="en-US">
                <a:sym typeface="Calibri" pitchFamily="34" charset="0"/>
              </a:rPr>
              <a:t>只要在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(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)的任何一个关系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中，元组在</a:t>
            </a:r>
            <a:r>
              <a:rPr lang="en-US" altLang="zh-CN">
                <a:sym typeface="Calibri" pitchFamily="34" charset="0"/>
              </a:rPr>
              <a:t>X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Y</a:t>
            </a:r>
            <a:r>
              <a:rPr lang="zh-CN" altLang="en-US">
                <a:sym typeface="Calibri" pitchFamily="34" charset="0"/>
              </a:rPr>
              <a:t>上的值满足定义</a:t>
            </a:r>
            <a:r>
              <a:rPr lang="en-US" altLang="zh-CN">
                <a:sym typeface="Calibri" pitchFamily="34" charset="0"/>
              </a:rPr>
              <a:t>6.l</a:t>
            </a:r>
            <a:r>
              <a:rPr lang="zh-CN" altLang="en-US">
                <a:sym typeface="Calibri" pitchFamily="34" charset="0"/>
              </a:rPr>
              <a:t>，则函数依赖  </a:t>
            </a:r>
            <a:r>
              <a:rPr lang="en-US" altLang="zh-CN">
                <a:sym typeface="Calibri" pitchFamily="34" charset="0"/>
              </a:rPr>
              <a:t>X →Y</a:t>
            </a:r>
            <a:r>
              <a:rPr lang="zh-CN" altLang="en-US">
                <a:sym typeface="Calibri" pitchFamily="34" charset="0"/>
              </a:rPr>
              <a:t>在任何属性集</a:t>
            </a:r>
            <a:r>
              <a:rPr lang="en-US" altLang="zh-CN">
                <a:sym typeface="Calibri" pitchFamily="34" charset="0"/>
              </a:rPr>
              <a:t>W </a:t>
            </a:r>
            <a:r>
              <a:rPr lang="zh-CN" altLang="en-US">
                <a:sym typeface="Calibri" pitchFamily="34" charset="0"/>
              </a:rPr>
              <a:t>(</a:t>
            </a:r>
            <a:r>
              <a:rPr lang="en-US" altLang="zh-CN">
                <a:sym typeface="Calibri" pitchFamily="34" charset="0"/>
              </a:rPr>
              <a:t>XY 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>
                <a:sym typeface="Calibri" pitchFamily="34" charset="0"/>
              </a:rPr>
              <a:t> W </a:t>
            </a:r>
            <a:r>
              <a:rPr lang="en-US" altLang="zh-CN">
                <a:sym typeface="Symbol" pitchFamily="18" charset="2"/>
              </a:rPr>
              <a:t> </a:t>
            </a:r>
            <a:r>
              <a:rPr lang="en-US" altLang="zh-CN">
                <a:sym typeface="Calibri" pitchFamily="34" charset="0"/>
              </a:rPr>
              <a:t>U</a:t>
            </a:r>
            <a:r>
              <a:rPr lang="zh-CN" altLang="en-US">
                <a:sym typeface="Calibri" pitchFamily="34" charset="0"/>
              </a:rPr>
              <a:t>)上成立。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7D40F-3AD9-42AF-A7D0-47755E20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16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4551-E1F3-43BB-B59F-EC10C38D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1706-F9D9-4880-83EC-F3CB6697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多值依赖与函数依赖的区别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(cont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′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d)</a:t>
            </a:r>
            <a:endParaRPr lang="zh-CN" altLang="en-US">
              <a:solidFill>
                <a:srgbClr val="0000CC"/>
              </a:solidFill>
              <a:sym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若函数依赖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X→Y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在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R(U)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上成立，则对于任何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Y′</a:t>
            </a:r>
            <a:r>
              <a:rPr lang="en-US" altLang="zh-CN">
                <a:solidFill>
                  <a:srgbClr val="C00000"/>
                </a:solidFill>
                <a:sym typeface="Symbol" pitchFamily="18" charset="2"/>
              </a:rPr>
              <a:t>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 Y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均有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X→Y′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成立。</a:t>
            </a:r>
            <a:endParaRPr lang="en-US" altLang="zh-CN">
              <a:solidFill>
                <a:srgbClr val="C00000"/>
              </a:solidFill>
              <a:sym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多值依赖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X→→Y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若在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R(U)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上成立，不能断言对于任何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Y′</a:t>
            </a:r>
            <a:r>
              <a:rPr lang="en-US" altLang="zh-CN">
                <a:solidFill>
                  <a:srgbClr val="C00000"/>
                </a:solidFill>
                <a:sym typeface="Symbol" pitchFamily="18" charset="2"/>
              </a:rPr>
              <a:t>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Y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有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X→→Y′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成立。</a:t>
            </a:r>
            <a:endParaRPr lang="en-US" altLang="zh-CN">
              <a:solidFill>
                <a:srgbClr val="C00000"/>
              </a:solidFill>
              <a:sym typeface="Calibri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1200">
              <a:solidFill>
                <a:srgbClr val="C00000"/>
              </a:solidFill>
              <a:sym typeface="Calibri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[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] </a:t>
            </a:r>
            <a:r>
              <a:rPr lang="zh-CN" altLang="en-US"/>
              <a:t>关系</a:t>
            </a:r>
            <a:r>
              <a:rPr lang="en-US" altLang="zh-CN"/>
              <a:t>R(A, B, C, D)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→→</a:t>
            </a:r>
            <a:r>
              <a:rPr lang="en-US" altLang="zh-CN"/>
              <a:t>BC</a:t>
            </a:r>
            <a:r>
              <a:rPr lang="zh-CN" altLang="en-US"/>
              <a:t>成立，当然也有</a:t>
            </a:r>
            <a:r>
              <a:rPr lang="en-US" altLang="zh-CN"/>
              <a:t>A</a:t>
            </a:r>
            <a:r>
              <a:rPr lang="zh-CN" altLang="en-US"/>
              <a:t>→→</a:t>
            </a:r>
            <a:r>
              <a:rPr lang="en-US" altLang="zh-CN"/>
              <a:t>D</a:t>
            </a:r>
            <a:r>
              <a:rPr lang="zh-CN" altLang="en-US"/>
              <a:t>成立。但表</a:t>
            </a:r>
            <a:r>
              <a:rPr lang="en-US" altLang="zh-CN"/>
              <a:t>6.6</a:t>
            </a:r>
            <a:r>
              <a:rPr lang="zh-CN" altLang="en-US"/>
              <a:t>说明，有</a:t>
            </a:r>
            <a:r>
              <a:rPr lang="en-US" altLang="zh-CN"/>
              <a:t>R</a:t>
            </a:r>
            <a:r>
              <a:rPr lang="zh-CN" altLang="en-US"/>
              <a:t>的</a:t>
            </a:r>
            <a:endParaRPr lang="en-US" altLang="zh-CN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一个关系实例，在此实例上</a:t>
            </a:r>
            <a:r>
              <a:rPr lang="en-US" altLang="zh-CN"/>
              <a:t>A</a:t>
            </a:r>
            <a:r>
              <a:rPr lang="zh-CN" altLang="en-US"/>
              <a:t>→→</a:t>
            </a:r>
            <a:r>
              <a:rPr lang="en-US" altLang="zh-CN"/>
              <a:t>B</a:t>
            </a:r>
            <a:r>
              <a:rPr lang="zh-CN" altLang="en-US"/>
              <a:t>不成立。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A17D5-EC44-43CD-83C2-C8ECA731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78AC8FA2-2CD2-44D4-8F81-7B07E986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92133"/>
              </p:ext>
            </p:extLst>
          </p:nvPr>
        </p:nvGraphicFramePr>
        <p:xfrm>
          <a:off x="3505200" y="4043065"/>
          <a:ext cx="4512263" cy="1584960"/>
        </p:xfrm>
        <a:graphic>
          <a:graphicData uri="http://schemas.openxmlformats.org/drawingml/2006/table">
            <a:tbl>
              <a:tblPr/>
              <a:tblGrid>
                <a:gridCol w="116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006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87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1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 d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FB37E045-3C26-4D20-BF18-CA06B130D1D6}"/>
              </a:ext>
            </a:extLst>
          </p:cNvPr>
          <p:cNvSpPr txBox="1"/>
          <p:nvPr/>
        </p:nvSpPr>
        <p:spPr>
          <a:xfrm>
            <a:off x="3048000" y="3581400"/>
            <a:ext cx="558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的一个实例</a:t>
            </a:r>
          </a:p>
        </p:txBody>
      </p:sp>
    </p:spTree>
    <p:extLst>
      <p:ext uri="{BB962C8B-B14F-4D97-AF65-F5344CB8AC3E}">
        <p14:creationId xmlns:p14="http://schemas.microsoft.com/office/powerpoint/2010/main" val="978537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3547F-3E0F-4207-9A57-92A301E2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2B4F7-E4B8-4F96-919B-01330EE3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多值依赖的判定方法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以上例为例进行说明：</a:t>
            </a:r>
            <a:endParaRPr lang="en-US" altLang="zh-CN"/>
          </a:p>
          <a:p>
            <a:pPr marL="357188" lvl="1" indent="0">
              <a:buNone/>
            </a:pPr>
            <a:r>
              <a:rPr lang="en-US" altLang="zh-CN">
                <a:solidFill>
                  <a:srgbClr val="0000CC"/>
                </a:solidFill>
              </a:rPr>
              <a:t>    1. A</a:t>
            </a:r>
            <a:r>
              <a:rPr lang="zh-CN" altLang="en-US">
                <a:solidFill>
                  <a:srgbClr val="0000CC"/>
                </a:solidFill>
              </a:rPr>
              <a:t>→→</a:t>
            </a:r>
            <a:r>
              <a:rPr lang="en-US" altLang="zh-CN">
                <a:solidFill>
                  <a:srgbClr val="0000CC"/>
                </a:solidFill>
              </a:rPr>
              <a:t>BC</a:t>
            </a:r>
            <a:r>
              <a:rPr lang="zh-CN" altLang="en-US">
                <a:solidFill>
                  <a:srgbClr val="0000CC"/>
                </a:solidFill>
              </a:rPr>
              <a:t>成立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先选取第一条元组</a:t>
            </a:r>
            <a:r>
              <a:rPr lang="en-US" altLang="zh-CN"/>
              <a:t>r</a:t>
            </a:r>
            <a:r>
              <a:rPr lang="zh-CN" altLang="en-US"/>
              <a:t>，得出</a:t>
            </a:r>
            <a:r>
              <a:rPr lang="en-US" altLang="zh-CN"/>
              <a:t>r(A)</a:t>
            </a:r>
            <a:r>
              <a:rPr lang="zh-CN" altLang="en-US"/>
              <a:t>的值，再往下从第二条元组开始，依次检查后续元组</a:t>
            </a:r>
            <a:r>
              <a:rPr lang="en-US" altLang="zh-CN"/>
              <a:t>r</a:t>
            </a:r>
            <a:r>
              <a:rPr lang="zh-CN" altLang="en-US"/>
              <a:t>‘在</a:t>
            </a:r>
            <a:r>
              <a:rPr lang="en-US" altLang="zh-CN"/>
              <a:t>A</a:t>
            </a:r>
            <a:r>
              <a:rPr lang="zh-CN" altLang="en-US"/>
              <a:t>上的分量是否等于</a:t>
            </a:r>
            <a:r>
              <a:rPr lang="en-US" altLang="zh-CN"/>
              <a:t>r(A)</a:t>
            </a:r>
            <a:r>
              <a:rPr lang="zh-CN" altLang="en-US"/>
              <a:t>。若相等，则调换两条元组在</a:t>
            </a:r>
            <a:r>
              <a:rPr lang="en-US" altLang="zh-CN"/>
              <a:t>BC</a:t>
            </a:r>
            <a:r>
              <a:rPr lang="zh-CN" altLang="en-US"/>
              <a:t>分量并检查调换后得到新的两个元组是否还是</a:t>
            </a:r>
            <a:r>
              <a:rPr lang="en-US" altLang="zh-CN"/>
              <a:t>R</a:t>
            </a:r>
            <a:r>
              <a:rPr lang="zh-CN" altLang="en-US"/>
              <a:t>中，若在，则继续上述比较过程，若不在，则表明</a:t>
            </a:r>
            <a:r>
              <a:rPr lang="en-US" altLang="zh-CN"/>
              <a:t>A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↛↛</a:t>
            </a:r>
            <a:r>
              <a:rPr lang="en-US" altLang="zh-CN"/>
              <a:t>BC</a:t>
            </a:r>
            <a:r>
              <a:rPr lang="zh-CN" altLang="en-US"/>
              <a:t>，即不满足多值依赖。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CC"/>
                </a:solidFill>
              </a:rPr>
              <a:t>示例操作</a:t>
            </a:r>
            <a:r>
              <a:rPr lang="zh-CN" altLang="en-US"/>
              <a:t>：因为第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条元组在属性</a:t>
            </a:r>
            <a:r>
              <a:rPr lang="en-US" altLang="zh-CN"/>
              <a:t>A</a:t>
            </a:r>
            <a:r>
              <a:rPr lang="zh-CN" altLang="en-US"/>
              <a:t>上的值相同，交换</a:t>
            </a:r>
            <a:r>
              <a:rPr lang="en-US" altLang="zh-CN"/>
              <a:t>(a1,b1,c1,d1)</a:t>
            </a:r>
            <a:r>
              <a:rPr lang="zh-CN" altLang="en-US"/>
              <a:t>与</a:t>
            </a:r>
            <a:r>
              <a:rPr lang="en-US" altLang="zh-CN"/>
              <a:t>(a1,b1,c1,d2)</a:t>
            </a:r>
            <a:r>
              <a:rPr lang="zh-CN" altLang="en-US"/>
              <a:t>在</a:t>
            </a:r>
            <a:r>
              <a:rPr lang="en-US" altLang="zh-CN"/>
              <a:t>BC</a:t>
            </a:r>
            <a:r>
              <a:rPr lang="zh-CN" altLang="en-US"/>
              <a:t>上的值后仍然在</a:t>
            </a:r>
            <a:r>
              <a:rPr lang="en-US" altLang="zh-CN"/>
              <a:t>R</a:t>
            </a:r>
            <a:r>
              <a:rPr lang="zh-CN" altLang="en-US"/>
              <a:t>中。穷尽实例上的所有元组，可得最后结果。</a:t>
            </a:r>
            <a:endParaRPr lang="en-US" altLang="zh-CN"/>
          </a:p>
          <a:p>
            <a:pPr lvl="1"/>
            <a:endParaRPr lang="en-US" altLang="zh-CN" sz="1600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715962" lvl="2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2. A</a:t>
            </a:r>
            <a:r>
              <a:rPr lang="zh-CN" altLang="en-US" sz="2400">
                <a:solidFill>
                  <a:srgbClr val="0000CC"/>
                </a:solidFill>
              </a:rPr>
              <a:t>→→</a:t>
            </a:r>
            <a:r>
              <a:rPr lang="en-US" altLang="zh-CN" sz="2400">
                <a:solidFill>
                  <a:srgbClr val="0000CC"/>
                </a:solidFill>
              </a:rPr>
              <a:t>B</a:t>
            </a:r>
            <a:r>
              <a:rPr lang="zh-CN" altLang="en-US" sz="2400">
                <a:solidFill>
                  <a:srgbClr val="0000CC"/>
                </a:solidFill>
              </a:rPr>
              <a:t>不成立</a:t>
            </a:r>
            <a:endParaRPr lang="en-US" altLang="zh-CN" sz="2400"/>
          </a:p>
          <a:p>
            <a:pPr lvl="2"/>
            <a:r>
              <a:rPr lang="zh-CN" altLang="en-US"/>
              <a:t>因为交换</a:t>
            </a:r>
            <a:r>
              <a:rPr lang="en-US" altLang="zh-CN"/>
              <a:t>(a1,</a:t>
            </a:r>
            <a:r>
              <a:rPr lang="en-US" altLang="zh-CN">
                <a:solidFill>
                  <a:srgbClr val="FF0000"/>
                </a:solidFill>
              </a:rPr>
              <a:t>b1</a:t>
            </a:r>
            <a:r>
              <a:rPr lang="en-US" altLang="zh-CN"/>
              <a:t>,c1,d1)</a:t>
            </a:r>
            <a:r>
              <a:rPr lang="zh-CN" altLang="en-US"/>
              <a:t>与</a:t>
            </a:r>
            <a:r>
              <a:rPr lang="en-US" altLang="zh-CN"/>
              <a:t>(a1,</a:t>
            </a:r>
            <a:r>
              <a:rPr lang="en-US" altLang="zh-CN">
                <a:solidFill>
                  <a:srgbClr val="FF0000"/>
                </a:solidFill>
              </a:rPr>
              <a:t>b2</a:t>
            </a:r>
            <a:r>
              <a:rPr lang="en-US" altLang="zh-CN"/>
              <a:t>,c2,d1)</a:t>
            </a:r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上的分量后变为：</a:t>
            </a:r>
            <a:r>
              <a:rPr lang="en-US" altLang="zh-CN"/>
              <a:t> (a1,</a:t>
            </a:r>
            <a:r>
              <a:rPr lang="en-US" altLang="zh-CN">
                <a:solidFill>
                  <a:srgbClr val="FF0000"/>
                </a:solidFill>
              </a:rPr>
              <a:t>b2</a:t>
            </a:r>
            <a:r>
              <a:rPr lang="en-US" altLang="zh-CN"/>
              <a:t>,c1,d1)</a:t>
            </a:r>
            <a:r>
              <a:rPr lang="zh-CN" altLang="en-US"/>
              <a:t>和</a:t>
            </a:r>
            <a:r>
              <a:rPr lang="en-US" altLang="zh-CN"/>
              <a:t>(a1,</a:t>
            </a:r>
            <a:r>
              <a:rPr lang="en-US" altLang="zh-CN">
                <a:solidFill>
                  <a:srgbClr val="FF0000"/>
                </a:solidFill>
              </a:rPr>
              <a:t>b1</a:t>
            </a:r>
            <a:r>
              <a:rPr lang="en-US" altLang="zh-CN"/>
              <a:t>,c2,d1)</a:t>
            </a:r>
            <a:r>
              <a:rPr lang="zh-CN" altLang="en-US"/>
              <a:t>，这两条新元组都不在</a:t>
            </a:r>
            <a:r>
              <a:rPr lang="en-US" altLang="zh-CN"/>
              <a:t>R</a:t>
            </a:r>
            <a:r>
              <a:rPr lang="zh-CN" altLang="en-US"/>
              <a:t>中，所以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↛↛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5A048-3F42-440D-BF16-53A11C11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D0A6F9-3F35-44AD-8CB5-E28D2A42B580}"/>
              </a:ext>
            </a:extLst>
          </p:cNvPr>
          <p:cNvGrpSpPr/>
          <p:nvPr/>
        </p:nvGrpSpPr>
        <p:grpSpPr>
          <a:xfrm>
            <a:off x="3524909" y="4432300"/>
            <a:ext cx="4428907" cy="461666"/>
            <a:chOff x="4274100" y="4114800"/>
            <a:chExt cx="4428907" cy="461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86CF5E-98AE-48F1-8277-A49B056EAC30}"/>
                </a:ext>
              </a:extLst>
            </p:cNvPr>
            <p:cNvSpPr/>
            <p:nvPr/>
          </p:nvSpPr>
          <p:spPr>
            <a:xfrm>
              <a:off x="4274100" y="4114800"/>
              <a:ext cx="1824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(a1,b1,c1,d1)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892CFF-2409-4EB9-B191-1B4BDF2D2EE3}"/>
                </a:ext>
              </a:extLst>
            </p:cNvPr>
            <p:cNvSpPr/>
            <p:nvPr/>
          </p:nvSpPr>
          <p:spPr>
            <a:xfrm>
              <a:off x="6788700" y="4114801"/>
              <a:ext cx="19143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88900" lvl="2"/>
              <a:r>
                <a:rPr lang="en-US" altLang="zh-CN" sz="2400" dirty="0">
                  <a:solidFill>
                    <a:srgbClr val="0000CC"/>
                  </a:solidFill>
                </a:rPr>
                <a:t>(a1,b1,c1,d2)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84528BEC-11D4-48D4-B163-E6B436AEB856}"/>
              </a:ext>
            </a:extLst>
          </p:cNvPr>
          <p:cNvSpPr/>
          <p:nvPr/>
        </p:nvSpPr>
        <p:spPr>
          <a:xfrm>
            <a:off x="3975209" y="4432300"/>
            <a:ext cx="838200" cy="46166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DCBA8B6-00F2-46AB-9368-AF0FE3AE9F5B}"/>
              </a:ext>
            </a:extLst>
          </p:cNvPr>
          <p:cNvSpPr/>
          <p:nvPr/>
        </p:nvSpPr>
        <p:spPr>
          <a:xfrm>
            <a:off x="6577562" y="4419600"/>
            <a:ext cx="838200" cy="46166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11">
            <a:extLst>
              <a:ext uri="{FF2B5EF4-FFF2-40B4-BE49-F238E27FC236}">
                <a16:creationId xmlns:a16="http://schemas.microsoft.com/office/drawing/2014/main" id="{18DBA01D-4A20-4620-B5DC-821D685B6DFF}"/>
              </a:ext>
            </a:extLst>
          </p:cNvPr>
          <p:cNvCxnSpPr>
            <a:stCxn id="8" idx="4"/>
            <a:endCxn id="9" idx="4"/>
          </p:cNvCxnSpPr>
          <p:nvPr/>
        </p:nvCxnSpPr>
        <p:spPr>
          <a:xfrm rot="5400000" flipH="1" flipV="1">
            <a:off x="5689135" y="3586438"/>
            <a:ext cx="12700" cy="2602353"/>
          </a:xfrm>
          <a:prstGeom prst="curvedConnector3">
            <a:avLst>
              <a:gd name="adj1" fmla="val -180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29">
            <a:extLst>
              <a:ext uri="{FF2B5EF4-FFF2-40B4-BE49-F238E27FC236}">
                <a16:creationId xmlns:a16="http://schemas.microsoft.com/office/drawing/2014/main" id="{2CABB2E4-A9DD-4865-BD4B-FBB4F52BA3BA}"/>
              </a:ext>
            </a:extLst>
          </p:cNvPr>
          <p:cNvCxnSpPr>
            <a:stCxn id="9" idx="0"/>
          </p:cNvCxnSpPr>
          <p:nvPr/>
        </p:nvCxnSpPr>
        <p:spPr>
          <a:xfrm rot="16200000" flipH="1" flipV="1">
            <a:off x="5663590" y="3099410"/>
            <a:ext cx="12882" cy="2653262"/>
          </a:xfrm>
          <a:prstGeom prst="bentConnector4">
            <a:avLst>
              <a:gd name="adj1" fmla="val -1774569"/>
              <a:gd name="adj2" fmla="val 10002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22924"/>
            <a:ext cx="2209800" cy="51692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" y="12192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右边为关系模式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的一个实例，问：该实例满足以下哪个多值依赖？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4600" y="1219200"/>
            <a:ext cx="5334000" cy="468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40000"/>
              </a:lnSpc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假设关系模式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 B, C, D, E)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有如下多值依赖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→→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4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包含两个元组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(0,1,2,3,4)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4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(0,5,6,7,8)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，请问下列哪些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元组必须也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包含在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中？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indent="-190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(0,5,2,7,4)</a:t>
            </a:r>
          </a:p>
          <a:p>
            <a:pPr marL="723900" indent="-190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(0,5,6,7,4)</a:t>
            </a:r>
          </a:p>
          <a:p>
            <a:pPr marL="723900" indent="-190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(0,1,2,3,8)</a:t>
            </a:r>
          </a:p>
          <a:p>
            <a:pPr marL="723900" indent="-190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(0,5,2,7,8)</a:t>
            </a:r>
          </a:p>
        </p:txBody>
      </p:sp>
    </p:spTree>
    <p:extLst>
      <p:ext uri="{BB962C8B-B14F-4D97-AF65-F5344CB8AC3E}">
        <p14:creationId xmlns:p14="http://schemas.microsoft.com/office/powerpoint/2010/main" val="2405424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BCNF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63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  <a:sym typeface="Calibri" pitchFamily="34" charset="0"/>
              </a:rPr>
              <a:t>定义</a:t>
            </a:r>
            <a:r>
              <a:rPr lang="en-US" altLang="zh-CN" sz="2400" dirty="0">
                <a:solidFill>
                  <a:srgbClr val="0000CC"/>
                </a:solidFill>
                <a:sym typeface="Calibri" pitchFamily="34" charset="0"/>
              </a:rPr>
              <a:t>6.10  </a:t>
            </a:r>
            <a:r>
              <a:rPr lang="zh-CN" altLang="en-US" sz="2400" dirty="0">
                <a:sym typeface="Calibri" pitchFamily="34" charset="0"/>
              </a:rPr>
              <a:t>关系模式</a:t>
            </a:r>
            <a:r>
              <a:rPr lang="en-US" altLang="zh-CN" sz="2400" dirty="0">
                <a:sym typeface="Calibri" pitchFamily="34" charset="0"/>
              </a:rPr>
              <a:t>R&lt;U,F&gt;∈1NF</a:t>
            </a:r>
            <a:r>
              <a:rPr lang="zh-CN" altLang="en-US" sz="2400" dirty="0">
                <a:sym typeface="Calibri" pitchFamily="34" charset="0"/>
              </a:rPr>
              <a:t>，如果对于</a:t>
            </a:r>
            <a:r>
              <a:rPr lang="en-US" altLang="zh-CN" sz="2400" dirty="0">
                <a:sym typeface="Calibri" pitchFamily="34" charset="0"/>
              </a:rPr>
              <a:t>R</a:t>
            </a:r>
            <a:r>
              <a:rPr lang="zh-CN" altLang="en-US" sz="2400" dirty="0">
                <a:sym typeface="Calibri" pitchFamily="34" charset="0"/>
              </a:rPr>
              <a:t>的每个非平凡多值依赖</a:t>
            </a:r>
            <a:r>
              <a:rPr lang="en-US" altLang="zh-CN" sz="2400" dirty="0">
                <a:sym typeface="Calibri" pitchFamily="34" charset="0"/>
              </a:rPr>
              <a:t>X →→Y (Y </a:t>
            </a:r>
            <a:r>
              <a:rPr lang="en-US" altLang="zh-CN" sz="2400" dirty="0">
                <a:sym typeface="Arial Unicode MS" pitchFamily="34" charset="-122"/>
              </a:rPr>
              <a:t>⊈</a:t>
            </a:r>
            <a:r>
              <a:rPr lang="en-US" altLang="zh-CN" sz="2400" dirty="0">
                <a:sym typeface="Calibri" pitchFamily="34" charset="0"/>
              </a:rPr>
              <a:t> X)</a:t>
            </a:r>
            <a:r>
              <a:rPr lang="zh-CN" altLang="en-US" sz="2400" dirty="0">
                <a:sym typeface="Calibri" pitchFamily="34" charset="0"/>
              </a:rPr>
              <a:t>，</a:t>
            </a:r>
            <a:r>
              <a:rPr lang="en-US" altLang="zh-CN" sz="2400" dirty="0">
                <a:sym typeface="Calibri" pitchFamily="34" charset="0"/>
              </a:rPr>
              <a:t>X</a:t>
            </a:r>
            <a:r>
              <a:rPr lang="zh-CN" altLang="en-US" sz="2400" dirty="0">
                <a:sym typeface="Calibri" pitchFamily="34" charset="0"/>
              </a:rPr>
              <a:t>都含有码，则</a:t>
            </a:r>
            <a:r>
              <a:rPr lang="en-US" altLang="zh-CN" sz="2400" dirty="0">
                <a:sym typeface="Calibri" pitchFamily="34" charset="0"/>
              </a:rPr>
              <a:t>R&lt;U,F&gt;∈</a:t>
            </a:r>
            <a:r>
              <a:rPr lang="en-US" altLang="zh-CN" sz="2400">
                <a:sym typeface="Calibri" pitchFamily="34" charset="0"/>
              </a:rPr>
              <a:t>4NF</a:t>
            </a:r>
            <a:r>
              <a:rPr lang="zh-CN" altLang="en-US" sz="2400">
                <a:sym typeface="Calibri" pitchFamily="34" charset="0"/>
              </a:rPr>
              <a:t>。</a:t>
            </a:r>
            <a:endParaRPr lang="en-US" altLang="zh-CN" sz="240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800" dirty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Calibri" pitchFamily="34" charset="0"/>
              </a:rPr>
              <a:t>4NF</a:t>
            </a:r>
            <a:r>
              <a:rPr lang="zh-CN" altLang="en-US" sz="2400" dirty="0">
                <a:sym typeface="Calibri" pitchFamily="34" charset="0"/>
              </a:rPr>
              <a:t>就是限制关系模式的属性之间</a:t>
            </a:r>
            <a:r>
              <a:rPr lang="zh-CN" altLang="en-US" sz="2400" dirty="0">
                <a:solidFill>
                  <a:srgbClr val="FF0000"/>
                </a:solidFill>
                <a:sym typeface="Calibri" pitchFamily="34" charset="0"/>
              </a:rPr>
              <a:t>不允许有非平凡且非函数依赖的</a:t>
            </a:r>
            <a:r>
              <a:rPr lang="zh-CN" altLang="en-US" sz="2400">
                <a:solidFill>
                  <a:srgbClr val="FF0000"/>
                </a:solidFill>
                <a:sym typeface="Calibri" pitchFamily="34" charset="0"/>
              </a:rPr>
              <a:t>多值依赖</a:t>
            </a:r>
            <a:r>
              <a:rPr lang="zh-CN" altLang="en-US" sz="2400">
                <a:sym typeface="Calibri" pitchFamily="34" charset="0"/>
              </a:rPr>
              <a:t>。</a:t>
            </a:r>
            <a:endParaRPr lang="en-US" altLang="zh-CN" sz="240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800" dirty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itchFamily="34" charset="0"/>
              </a:rPr>
              <a:t>对于每一个非平凡的多值依赖</a:t>
            </a:r>
            <a:r>
              <a:rPr lang="en-US" altLang="zh-CN" sz="2400" dirty="0">
                <a:sym typeface="Calibri" pitchFamily="34" charset="0"/>
              </a:rPr>
              <a:t>X→→Y</a:t>
            </a:r>
            <a:r>
              <a:rPr lang="zh-CN" altLang="en-US" sz="2400" dirty="0">
                <a:sym typeface="Calibri" pitchFamily="34" charset="0"/>
              </a:rPr>
              <a:t>，</a:t>
            </a:r>
            <a:r>
              <a:rPr lang="en-US" altLang="zh-CN" sz="2400" dirty="0">
                <a:sym typeface="Calibri" pitchFamily="34" charset="0"/>
              </a:rPr>
              <a:t>X</a:t>
            </a:r>
            <a:r>
              <a:rPr lang="zh-CN" altLang="en-US" sz="2400" dirty="0">
                <a:sym typeface="Calibri" pitchFamily="34" charset="0"/>
              </a:rPr>
              <a:t>都含有候选码，于是</a:t>
            </a:r>
            <a:r>
              <a:rPr lang="en-US" altLang="zh-CN" sz="2400" dirty="0">
                <a:sym typeface="Calibri" pitchFamily="34" charset="0"/>
              </a:rPr>
              <a:t>X→Y</a:t>
            </a:r>
            <a:r>
              <a:rPr lang="zh-CN" altLang="en-US" sz="2400" dirty="0">
                <a:sym typeface="Calibri" pitchFamily="34" charset="0"/>
              </a:rPr>
              <a:t>，所以</a:t>
            </a:r>
            <a:r>
              <a:rPr lang="en-US" altLang="zh-CN" sz="2400" dirty="0">
                <a:sym typeface="Calibri" pitchFamily="34" charset="0"/>
              </a:rPr>
              <a:t> 4NF</a:t>
            </a:r>
            <a:r>
              <a:rPr lang="zh-CN" altLang="en-US" sz="2400" dirty="0">
                <a:sym typeface="Calibri" pitchFamily="34" charset="0"/>
              </a:rPr>
              <a:t>所允许的非平凡多值依赖实际上是</a:t>
            </a:r>
            <a:r>
              <a:rPr lang="zh-CN" altLang="en-US" sz="2400">
                <a:sym typeface="Calibri" pitchFamily="34" charset="0"/>
              </a:rPr>
              <a:t>函数依赖。</a:t>
            </a:r>
            <a:endParaRPr lang="en-US" altLang="zh-CN" sz="240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800" dirty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Calibri" pitchFamily="34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∈</a:t>
            </a:r>
            <a:r>
              <a:rPr lang="en-US" altLang="zh-CN" sz="2400" dirty="0">
                <a:solidFill>
                  <a:srgbClr val="FF0000"/>
                </a:solidFill>
                <a:sym typeface="Calibri" pitchFamily="34" charset="0"/>
              </a:rPr>
              <a:t>4NF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⇒ </a:t>
            </a:r>
            <a:r>
              <a:rPr lang="en-US" altLang="zh-CN" sz="2400" dirty="0">
                <a:solidFill>
                  <a:srgbClr val="FF0000"/>
                </a:solidFill>
                <a:sym typeface="Calibri" pitchFamily="34" charset="0"/>
              </a:rPr>
              <a:t>R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∈</a:t>
            </a:r>
            <a:r>
              <a:rPr lang="en-US" altLang="zh-CN" sz="2400">
                <a:solidFill>
                  <a:srgbClr val="FF0000"/>
                </a:solidFill>
                <a:sym typeface="Calibri" pitchFamily="34" charset="0"/>
              </a:rPr>
              <a:t>BCNF</a:t>
            </a:r>
          </a:p>
          <a:p>
            <a:pPr>
              <a:lnSpc>
                <a:spcPct val="120000"/>
              </a:lnSpc>
            </a:pPr>
            <a:endParaRPr lang="en-US" altLang="zh-CN" sz="800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分析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6.10]</a:t>
            </a:r>
            <a:r>
              <a:rPr lang="zh-CN" altLang="en-US" sz="2400" dirty="0"/>
              <a:t>中的</a:t>
            </a:r>
            <a:r>
              <a:rPr lang="en-US" altLang="zh-CN" sz="2400" dirty="0">
                <a:solidFill>
                  <a:srgbClr val="0000FF"/>
                </a:solidFill>
              </a:rPr>
              <a:t>WSC</a:t>
            </a:r>
            <a:r>
              <a:rPr lang="en-US" altLang="zh-CN" sz="2400" dirty="0">
                <a:solidFill>
                  <a:srgbClr val="0000FF"/>
                </a:solidFill>
                <a:sym typeface="Calibri" pitchFamily="34" charset="0"/>
              </a:rPr>
              <a:t>∈BCNF</a:t>
            </a:r>
            <a:r>
              <a:rPr lang="zh-CN" altLang="en-US" sz="2400" dirty="0">
                <a:sym typeface="Calibri" pitchFamily="34" charset="0"/>
              </a:rPr>
              <a:t>，</a:t>
            </a:r>
            <a:r>
              <a:rPr lang="zh-CN" altLang="en-US" sz="2400">
                <a:sym typeface="Calibri" pitchFamily="34" charset="0"/>
              </a:rPr>
              <a:t>但</a:t>
            </a:r>
            <a:r>
              <a:rPr lang="en-US" altLang="zh-CN" sz="2400">
                <a:solidFill>
                  <a:srgbClr val="0000CC"/>
                </a:solidFill>
              </a:rPr>
              <a:t>WSC</a:t>
            </a:r>
            <a:r>
              <a:rPr lang="en-US" altLang="zh-CN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∉</a:t>
            </a:r>
            <a:r>
              <a:rPr lang="en-US" altLang="zh-CN" sz="2400">
                <a:solidFill>
                  <a:srgbClr val="0000CC"/>
                </a:solidFill>
                <a:sym typeface="Calibri" pitchFamily="34" charset="0"/>
              </a:rPr>
              <a:t>4NF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ym typeface="Calibri" pitchFamily="34" charset="0"/>
              </a:rPr>
              <a:t>把</a:t>
            </a:r>
            <a:r>
              <a:rPr lang="en-US" altLang="zh-CN" sz="2000" dirty="0">
                <a:sym typeface="Calibri" pitchFamily="34" charset="0"/>
              </a:rPr>
              <a:t>WSC</a:t>
            </a:r>
            <a:r>
              <a:rPr lang="zh-CN" altLang="en-US" sz="2000" dirty="0">
                <a:sym typeface="Calibri" pitchFamily="34" charset="0"/>
              </a:rPr>
              <a:t>分解成</a:t>
            </a:r>
            <a:r>
              <a:rPr lang="en-US" altLang="zh-CN" sz="2000" dirty="0">
                <a:sym typeface="Calibri" pitchFamily="34" charset="0"/>
              </a:rPr>
              <a:t>WS(W,S), WC(W,C)</a:t>
            </a:r>
            <a:r>
              <a:rPr lang="zh-CN" altLang="en-US" sz="2000" dirty="0">
                <a:sym typeface="Calibri" pitchFamily="34" charset="0"/>
              </a:rPr>
              <a:t>，则</a:t>
            </a:r>
            <a:r>
              <a:rPr lang="en-US" altLang="zh-CN" sz="2000" dirty="0"/>
              <a:t>WS</a:t>
            </a:r>
            <a:r>
              <a:rPr lang="zh-CN" altLang="en-US" sz="2000" dirty="0"/>
              <a:t>∈</a:t>
            </a:r>
            <a:r>
              <a:rPr lang="en-US" altLang="zh-CN" sz="2000" dirty="0"/>
              <a:t>4NF</a:t>
            </a:r>
            <a:r>
              <a:rPr lang="zh-CN" altLang="en-US" sz="2000" dirty="0"/>
              <a:t>，</a:t>
            </a:r>
            <a:r>
              <a:rPr lang="en-US" altLang="zh-CN" sz="2000" dirty="0"/>
              <a:t>WC</a:t>
            </a:r>
            <a:r>
              <a:rPr lang="zh-CN" altLang="en-US" sz="2000"/>
              <a:t>∈</a:t>
            </a:r>
            <a:r>
              <a:rPr lang="en-US" altLang="zh-CN" sz="2000"/>
              <a:t>4NF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6F53E-00B4-4E2C-85DD-DCD9B206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19B0C-B927-4FBB-85AC-17A8E33D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函数依赖普遍存在于现实生活中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例：学生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学号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姓名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系名</a:t>
            </a:r>
            <a:r>
              <a:rPr lang="en-US" altLang="zh-CN">
                <a:solidFill>
                  <a:srgbClr val="0000FF"/>
                </a:solidFill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/>
              <a:t>一个学号只对应一个学生，一个学生只在一个系中学习</a:t>
            </a:r>
          </a:p>
          <a:p>
            <a:pPr lvl="2">
              <a:lnSpc>
                <a:spcPct val="130000"/>
              </a:lnSpc>
            </a:pPr>
            <a:r>
              <a:rPr lang="zh-CN" altLang="en-US"/>
              <a:t>学号值确定后，学生的姓名及所在系的值就被唯一确定</a:t>
            </a:r>
          </a:p>
          <a:p>
            <a:pPr lvl="2">
              <a:lnSpc>
                <a:spcPct val="130000"/>
              </a:lnSpc>
            </a:pPr>
            <a:r>
              <a:rPr lang="zh-CN" altLang="en-US"/>
              <a:t>姓名</a:t>
            </a:r>
            <a:r>
              <a:rPr lang="en-US" altLang="zh-CN"/>
              <a:t>=f(</a:t>
            </a:r>
            <a:r>
              <a:rPr lang="zh-CN" altLang="en-US"/>
              <a:t>学号</a:t>
            </a:r>
            <a:r>
              <a:rPr lang="en-US" altLang="zh-CN"/>
              <a:t>)</a:t>
            </a:r>
            <a:r>
              <a:rPr lang="zh-CN" altLang="en-US"/>
              <a:t>，系名</a:t>
            </a:r>
            <a:r>
              <a:rPr lang="en-US" altLang="zh-CN"/>
              <a:t>=f(</a:t>
            </a:r>
            <a:r>
              <a:rPr lang="zh-CN" altLang="en-US"/>
              <a:t>学号</a:t>
            </a:r>
            <a:r>
              <a:rPr lang="en-US" altLang="zh-CN"/>
              <a:t>)</a:t>
            </a:r>
          </a:p>
          <a:p>
            <a:pPr lvl="2">
              <a:lnSpc>
                <a:spcPct val="130000"/>
              </a:lnSpc>
            </a:pPr>
            <a:endParaRPr lang="zh-CN" altLang="en-US" sz="800"/>
          </a:p>
          <a:p>
            <a:pPr lvl="1">
              <a:lnSpc>
                <a:spcPct val="130000"/>
              </a:lnSpc>
            </a:pPr>
            <a:r>
              <a:rPr lang="zh-CN" altLang="en-US"/>
              <a:t>学号函数决定姓名，学号函数决定系名</a:t>
            </a:r>
            <a:endParaRPr lang="en-US" altLang="zh-CN"/>
          </a:p>
          <a:p>
            <a:pPr lvl="1">
              <a:lnSpc>
                <a:spcPct val="130000"/>
              </a:lnSpc>
            </a:pPr>
            <a:endParaRPr lang="zh-CN" altLang="en-US" sz="800"/>
          </a:p>
          <a:p>
            <a:pPr lvl="1">
              <a:lnSpc>
                <a:spcPct val="130000"/>
              </a:lnSpc>
            </a:pPr>
            <a:r>
              <a:rPr lang="zh-CN" altLang="en-US"/>
              <a:t>记为：学号</a:t>
            </a:r>
            <a:r>
              <a:rPr lang="zh-CN" altLang="en-US" sz="200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zh-CN" altLang="en-US"/>
              <a:t>姓名，学号</a:t>
            </a:r>
            <a:r>
              <a:rPr lang="zh-CN" altLang="en-US" sz="200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zh-CN" altLang="en-US"/>
              <a:t>系名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F2B84-EF65-4B10-BE86-7EEB59B7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47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3365F-1B3D-4B72-8B72-23C7FCB4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A99B-2017-4E8D-9389-ECDA4E19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en-US" altLang="zh-CN">
                <a:solidFill>
                  <a:srgbClr val="FF0000"/>
                </a:solidFill>
              </a:rPr>
              <a:t>BCNF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分解成</a:t>
            </a:r>
            <a:r>
              <a:rPr lang="en-US" altLang="zh-CN">
                <a:solidFill>
                  <a:srgbClr val="FF0000"/>
                </a:solidFill>
              </a:rPr>
              <a:t>4NF</a:t>
            </a:r>
            <a:r>
              <a:rPr lang="zh-CN" altLang="en-US">
                <a:solidFill>
                  <a:srgbClr val="FF0000"/>
                </a:solidFill>
              </a:rPr>
              <a:t>的方法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假设</a:t>
            </a:r>
            <a:r>
              <a:rPr lang="en-US" altLang="zh-CN"/>
              <a:t>R(A,B,C)∈BCNF</a:t>
            </a:r>
            <a:r>
              <a:rPr lang="zh-CN" altLang="en-US"/>
              <a:t>满足</a:t>
            </a:r>
            <a:r>
              <a:rPr lang="en-US" altLang="zh-CN"/>
              <a:t>A</a:t>
            </a:r>
            <a:r>
              <a:rPr lang="en-US" altLang="zh-CN">
                <a:sym typeface="Calibri" pitchFamily="34" charset="0"/>
              </a:rPr>
              <a:t>→→B, A→→C</a:t>
            </a:r>
            <a:r>
              <a:rPr lang="zh-CN" altLang="en-US">
                <a:sym typeface="Calibri" pitchFamily="34" charset="0"/>
              </a:rPr>
              <a:t>，则分解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zh-CN" altLang="en-US">
                <a:sym typeface="Calibri" pitchFamily="34" charset="0"/>
              </a:rPr>
              <a:t>可分解为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en-US" altLang="zh-CN" baseline="-25000">
                <a:sym typeface="Calibri" pitchFamily="34" charset="0"/>
              </a:rPr>
              <a:t>1</a:t>
            </a:r>
            <a:r>
              <a:rPr lang="en-US" altLang="zh-CN">
                <a:sym typeface="Calibri" pitchFamily="34" charset="0"/>
              </a:rPr>
              <a:t>(A, B)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en-US" altLang="zh-CN" baseline="-25000">
                <a:sym typeface="Calibri" pitchFamily="34" charset="0"/>
              </a:rPr>
              <a:t>2</a:t>
            </a:r>
            <a:r>
              <a:rPr lang="en-US" altLang="zh-CN">
                <a:sym typeface="Calibri" pitchFamily="34" charset="0"/>
              </a:rPr>
              <a:t>(A, C)</a:t>
            </a:r>
            <a:r>
              <a:rPr lang="zh-CN" altLang="en-US">
                <a:sym typeface="Calibri" pitchFamily="34" charset="0"/>
              </a:rPr>
              <a:t>，要求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en-US" altLang="zh-CN" baseline="-25000">
                <a:sym typeface="Calibri" pitchFamily="34" charset="0"/>
              </a:rPr>
              <a:t>1</a:t>
            </a:r>
            <a:r>
              <a:rPr lang="en-US" altLang="zh-CN">
                <a:sym typeface="Calibri" pitchFamily="34" charset="0"/>
              </a:rPr>
              <a:t>(A, B)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R</a:t>
            </a:r>
            <a:r>
              <a:rPr lang="en-US" altLang="zh-CN" baseline="-25000">
                <a:sym typeface="Calibri" pitchFamily="34" charset="0"/>
              </a:rPr>
              <a:t>2</a:t>
            </a:r>
            <a:r>
              <a:rPr lang="en-US" altLang="zh-CN">
                <a:sym typeface="Calibri" pitchFamily="34" charset="0"/>
              </a:rPr>
              <a:t>(A, C) </a:t>
            </a:r>
            <a:r>
              <a:rPr lang="zh-CN" altLang="en-US">
                <a:sym typeface="Calibri" pitchFamily="34" charset="0"/>
              </a:rPr>
              <a:t>都是</a:t>
            </a:r>
            <a:r>
              <a:rPr lang="zh-CN" altLang="en-US">
                <a:solidFill>
                  <a:srgbClr val="FF0000"/>
                </a:solidFill>
                <a:sym typeface="Calibri" pitchFamily="34" charset="0"/>
              </a:rPr>
              <a:t>平凡的多值依赖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ym typeface="Calibri" pitchFamily="34" charset="0"/>
              </a:rPr>
              <a:t> </a:t>
            </a:r>
            <a:r>
              <a:rPr lang="zh-CN" altLang="en-US">
                <a:sym typeface="Calibri" pitchFamily="34" charset="0"/>
              </a:rPr>
              <a:t>其它形式的分解类似，原则是分解后的所有关系模式必须都是平凡的多值依赖。</a:t>
            </a:r>
            <a:endParaRPr lang="en-US" altLang="zh-CN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80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将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[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6.10]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中的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WSC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分解成</a:t>
            </a:r>
            <a:r>
              <a:rPr lang="en-US" altLang="zh-CN">
                <a:solidFill>
                  <a:srgbClr val="C00000"/>
                </a:solidFill>
                <a:sym typeface="Calibri" pitchFamily="34" charset="0"/>
              </a:rPr>
              <a:t>4NF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经分析，</a:t>
            </a:r>
            <a:r>
              <a:rPr lang="en-US" altLang="zh-CN">
                <a:solidFill>
                  <a:srgbClr val="0000FF"/>
                </a:solidFill>
              </a:rPr>
              <a:t>WSC</a:t>
            </a:r>
            <a:r>
              <a:rPr lang="en-US" altLang="zh-CN">
                <a:solidFill>
                  <a:srgbClr val="0000FF"/>
                </a:solidFill>
                <a:sym typeface="Calibri" pitchFamily="34" charset="0"/>
              </a:rPr>
              <a:t>∈BCNF</a:t>
            </a:r>
            <a:r>
              <a:rPr lang="zh-CN" altLang="en-US">
                <a:solidFill>
                  <a:srgbClr val="0000FF"/>
                </a:solidFill>
                <a:sym typeface="Calibri" pitchFamily="34" charset="0"/>
              </a:rPr>
              <a:t>，且</a:t>
            </a:r>
            <a:r>
              <a:rPr lang="en-US" altLang="zh-CN">
                <a:solidFill>
                  <a:srgbClr val="0000CC"/>
                </a:solidFill>
              </a:rPr>
              <a:t>WSC </a:t>
            </a:r>
            <a:r>
              <a:rPr lang="en-US" altLang="zh-CN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∉</a:t>
            </a:r>
            <a:r>
              <a:rPr lang="en-US" altLang="zh-CN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 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4NF</a:t>
            </a: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。</a:t>
            </a:r>
            <a:endParaRPr lang="zh-CN" altLang="en-US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Calibri" pitchFamily="34" charset="0"/>
              </a:rPr>
              <a:t>因</a:t>
            </a:r>
            <a:r>
              <a:rPr lang="en-US" altLang="zh-CN">
                <a:sym typeface="Calibri" pitchFamily="34" charset="0"/>
              </a:rPr>
              <a:t>W→→S, W→→C</a:t>
            </a:r>
            <a:r>
              <a:rPr lang="zh-CN" altLang="en-US">
                <a:sym typeface="Calibri" pitchFamily="34" charset="0"/>
              </a:rPr>
              <a:t>，可分解</a:t>
            </a:r>
            <a:r>
              <a:rPr lang="en-US" altLang="zh-CN">
                <a:sym typeface="Calibri" pitchFamily="34" charset="0"/>
              </a:rPr>
              <a:t>WSC</a:t>
            </a:r>
            <a:r>
              <a:rPr lang="zh-CN" altLang="en-US">
                <a:sym typeface="Calibri" pitchFamily="34" charset="0"/>
              </a:rPr>
              <a:t>为</a:t>
            </a:r>
            <a:r>
              <a:rPr lang="en-US" altLang="zh-CN">
                <a:sym typeface="Calibri" pitchFamily="34" charset="0"/>
              </a:rPr>
              <a:t> WS(W,S)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WC(W,C)</a:t>
            </a:r>
            <a:r>
              <a:rPr lang="zh-CN" altLang="en-US">
                <a:sym typeface="Calibri" pitchFamily="34" charset="0"/>
              </a:rPr>
              <a:t>，</a:t>
            </a:r>
            <a:r>
              <a:rPr lang="en-US" altLang="zh-CN">
                <a:sym typeface="Calibri" pitchFamily="34" charset="0"/>
              </a:rPr>
              <a:t>WS(W,S)</a:t>
            </a:r>
            <a:r>
              <a:rPr lang="zh-CN" altLang="en-US">
                <a:sym typeface="Calibri" pitchFamily="34" charset="0"/>
              </a:rPr>
              <a:t>和</a:t>
            </a:r>
            <a:r>
              <a:rPr lang="en-US" altLang="zh-CN">
                <a:sym typeface="Calibri" pitchFamily="34" charset="0"/>
              </a:rPr>
              <a:t>WC(W,C)</a:t>
            </a:r>
            <a:r>
              <a:rPr lang="zh-CN" altLang="en-US">
                <a:sym typeface="Calibri" pitchFamily="34" charset="0"/>
              </a:rPr>
              <a:t>都是平凡的多值依赖，且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1F5F9-3453-488F-BF14-D9A3F36C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0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62F4-D4DE-40B9-95CB-55E4ABDD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B2E73-1BF8-4AAE-82D1-B594747C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] </a:t>
            </a:r>
            <a:r>
              <a:rPr lang="zh-CN" altLang="en-US" sz="2800"/>
              <a:t>假设</a:t>
            </a:r>
            <a:r>
              <a:rPr lang="en-US" altLang="zh-CN" sz="2800"/>
              <a:t>EMP (</a:t>
            </a:r>
            <a:r>
              <a:rPr lang="en-US" altLang="zh-CN" sz="2800" u="sng"/>
              <a:t>Ename, Pname, Dname</a:t>
            </a:r>
            <a:r>
              <a:rPr lang="en-US" altLang="zh-CN" sz="2800"/>
              <a:t>)(</a:t>
            </a:r>
            <a:r>
              <a:rPr lang="zh-CN" altLang="en-US" sz="2800"/>
              <a:t>注：全码</a:t>
            </a:r>
            <a:r>
              <a:rPr lang="en-US" altLang="zh-CN" sz="2800"/>
              <a:t>)</a:t>
            </a:r>
            <a:r>
              <a:rPr lang="zh-CN" altLang="en-US" sz="2800"/>
              <a:t>具有多值依赖：</a:t>
            </a:r>
            <a:endParaRPr lang="en-US" altLang="zh-CN" sz="2800"/>
          </a:p>
          <a:p>
            <a:pPr marL="357188" lvl="1" indent="0">
              <a:buNone/>
            </a:pPr>
            <a:r>
              <a:rPr lang="en-US" altLang="en-US">
                <a:solidFill>
                  <a:srgbClr val="0000FF"/>
                </a:solidFill>
              </a:rPr>
              <a:t>        ENAME </a:t>
            </a:r>
            <a:r>
              <a:rPr lang="en-US" altLang="en-US">
                <a:solidFill>
                  <a:srgbClr val="0000FF"/>
                </a:solidFill>
                <a:latin typeface="Symbol" pitchFamily="18" charset="2"/>
              </a:rPr>
              <a:t></a:t>
            </a:r>
            <a:r>
              <a:rPr lang="en-US" altLang="en-US" b="1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PNAME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en-US">
                <a:solidFill>
                  <a:srgbClr val="0000FF"/>
                </a:solidFill>
              </a:rPr>
              <a:t> ENAME </a:t>
            </a:r>
            <a:r>
              <a:rPr lang="en-US" altLang="en-US">
                <a:solidFill>
                  <a:srgbClr val="0000FF"/>
                </a:solidFill>
                <a:latin typeface="Symbol" pitchFamily="18" charset="2"/>
              </a:rPr>
              <a:t></a:t>
            </a:r>
            <a:r>
              <a:rPr lang="en-US" altLang="en-US" b="1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DNAME</a:t>
            </a:r>
          </a:p>
          <a:p>
            <a:pPr marL="357188" lvl="1" indent="0">
              <a:buNone/>
            </a:pPr>
            <a:endParaRPr lang="en-US" altLang="en-US" sz="800">
              <a:solidFill>
                <a:srgbClr val="0000FF"/>
              </a:solidFill>
            </a:endParaRPr>
          </a:p>
          <a:p>
            <a:pPr marL="357188" lvl="1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问题：</a:t>
            </a:r>
            <a:r>
              <a:rPr lang="zh-CN" altLang="en-US" sz="2400"/>
              <a:t>请判断</a:t>
            </a:r>
            <a:r>
              <a:rPr lang="en-US" altLang="zh-CN" sz="2400"/>
              <a:t>EMP</a:t>
            </a:r>
            <a:r>
              <a:rPr lang="zh-CN" altLang="en-US" sz="2400"/>
              <a:t>∈</a:t>
            </a:r>
            <a:r>
              <a:rPr lang="en-US" altLang="zh-CN" sz="2400"/>
              <a:t>4NF</a:t>
            </a:r>
            <a:r>
              <a:rPr lang="zh-CN" altLang="en-US" sz="2400"/>
              <a:t>是否成立？若不成立，请将</a:t>
            </a:r>
            <a:r>
              <a:rPr lang="en-US" altLang="zh-CN" sz="2400"/>
              <a:t>EMP</a:t>
            </a:r>
            <a:r>
              <a:rPr lang="zh-CN" altLang="en-US" sz="2400"/>
              <a:t>分解成</a:t>
            </a:r>
            <a:r>
              <a:rPr lang="en-US" altLang="zh-CN" sz="2400"/>
              <a:t>4NF</a:t>
            </a:r>
            <a:r>
              <a:rPr lang="zh-CN" altLang="en-US" sz="2400"/>
              <a:t>范式。</a:t>
            </a:r>
          </a:p>
          <a:p>
            <a:pPr marL="1076325" lvl="2" indent="-279400"/>
            <a:r>
              <a:rPr lang="zh-CN" altLang="en-US" sz="2400">
                <a:solidFill>
                  <a:srgbClr val="C00000"/>
                </a:solidFill>
              </a:rPr>
              <a:t>全码，不成立</a:t>
            </a:r>
            <a:endParaRPr lang="en-US" altLang="en-US" sz="2400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6A50C-997E-4E04-A42F-6913D27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1028">
            <a:extLst>
              <a:ext uri="{FF2B5EF4-FFF2-40B4-BE49-F238E27FC236}">
                <a16:creationId xmlns:a16="http://schemas.microsoft.com/office/drawing/2014/main" id="{264A8D30-FA8C-4009-AFCF-59A5A3BB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3786"/>
            <a:ext cx="3403275" cy="18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30">
            <a:extLst>
              <a:ext uri="{FF2B5EF4-FFF2-40B4-BE49-F238E27FC236}">
                <a16:creationId xmlns:a16="http://schemas.microsoft.com/office/drawing/2014/main" id="{E6A8538F-A040-4904-988E-A6B0B9F1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8" y="4647419"/>
            <a:ext cx="811123" cy="347234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 b="1">
              <a:solidFill>
                <a:srgbClr val="CCFFFF"/>
              </a:solidFill>
            </a:endParaRPr>
          </a:p>
        </p:txBody>
      </p:sp>
      <p:pic>
        <p:nvPicPr>
          <p:cNvPr id="7" name="Picture 1029">
            <a:extLst>
              <a:ext uri="{FF2B5EF4-FFF2-40B4-BE49-F238E27FC236}">
                <a16:creationId xmlns:a16="http://schemas.microsoft.com/office/drawing/2014/main" id="{1A3F8D91-500E-45B7-86D2-32B331B94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76" y="4994653"/>
            <a:ext cx="4841033" cy="13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11582399" cy="5469226"/>
          </a:xfrm>
        </p:spPr>
        <p:txBody>
          <a:bodyPr/>
          <a:lstStyle/>
          <a:p>
            <a:r>
              <a:rPr lang="zh-CN" altLang="en-US" sz="2400" dirty="0"/>
              <a:t>对于下列各个关系模式和依赖，判定其是否为</a:t>
            </a:r>
            <a:r>
              <a:rPr lang="en-US" altLang="zh-CN" sz="2400" dirty="0"/>
              <a:t>4NF</a:t>
            </a:r>
            <a:r>
              <a:rPr lang="zh-CN" altLang="en-US" sz="2400" dirty="0"/>
              <a:t>，若不是，则将关系模式分解成满足</a:t>
            </a:r>
            <a:r>
              <a:rPr lang="en-US" altLang="zh-CN" sz="2400" dirty="0"/>
              <a:t>4NF</a:t>
            </a:r>
            <a:r>
              <a:rPr lang="zh-CN" altLang="en-US" sz="2400" dirty="0"/>
              <a:t>的关系：</a:t>
            </a:r>
            <a:endParaRPr lang="en-US" altLang="zh-CN" sz="2400" dirty="0"/>
          </a:p>
          <a:p>
            <a:pPr marL="814388" lvl="1" indent="-457200">
              <a:buFont typeface="+mj-ea"/>
              <a:buAutoNum type="circleNumDbPlain"/>
            </a:pPr>
            <a:r>
              <a:rPr lang="en-US" altLang="zh-CN" sz="2400" dirty="0"/>
              <a:t>R(A, B, C)</a:t>
            </a:r>
            <a:r>
              <a:rPr lang="zh-CN" altLang="en-US" sz="2400" dirty="0"/>
              <a:t>，存在如下依赖：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→→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/>
              <a:t>A</a:t>
            </a:r>
            <a:r>
              <a:rPr lang="en-US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→→</a:t>
            </a:r>
            <a:r>
              <a:rPr lang="en-US" altLang="zh-CN" sz="2400"/>
              <a:t>C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814388" lvl="1" indent="-457200">
              <a:buFont typeface="+mj-ea"/>
              <a:buAutoNum type="circleNumDbPlain"/>
            </a:pPr>
            <a:r>
              <a:rPr lang="en-US" altLang="zh-CN" sz="2400" dirty="0"/>
              <a:t>R(A, B, C, D)</a:t>
            </a:r>
            <a:r>
              <a:rPr lang="zh-CN" altLang="en-US" sz="2400" dirty="0"/>
              <a:t>，存在如下依赖：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→→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/>
              <a:t>C</a:t>
            </a:r>
            <a:r>
              <a:rPr lang="en-US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→→</a:t>
            </a:r>
            <a:r>
              <a:rPr lang="en-US" altLang="zh-CN" sz="2400"/>
              <a:t>BD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57188" lvl="1" indent="0">
              <a:buNone/>
            </a:pPr>
            <a:endParaRPr lang="en-US" altLang="zh-CN" sz="1200" dirty="0"/>
          </a:p>
          <a:p>
            <a:pPr marL="357188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提示：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要判定一个关系模式是否为</a:t>
            </a:r>
            <a:r>
              <a:rPr lang="en-US" altLang="zh-CN" dirty="0"/>
              <a:t>4NF</a:t>
            </a:r>
            <a:r>
              <a:rPr lang="zh-CN" altLang="en-US" dirty="0"/>
              <a:t>，首先要确定码；然后验证是否符合</a:t>
            </a:r>
            <a:r>
              <a:rPr lang="en-US" altLang="zh-CN" dirty="0"/>
              <a:t>4NF</a:t>
            </a:r>
            <a:r>
              <a:rPr lang="zh-CN" altLang="en-US"/>
              <a:t>的定义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分解方法见前面的</a:t>
            </a:r>
            <a:r>
              <a:rPr lang="zh-CN" altLang="en-US" dirty="0">
                <a:latin typeface="+mn-ea"/>
                <a:ea typeface="+mn-ea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将</a:t>
            </a:r>
            <a:r>
              <a:rPr lang="en-US" altLang="zh-CN" dirty="0">
                <a:solidFill>
                  <a:srgbClr val="0000FF"/>
                </a:solidFill>
              </a:rPr>
              <a:t>BCNF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分解成</a:t>
            </a:r>
            <a:r>
              <a:rPr lang="en-US" altLang="zh-CN" dirty="0">
                <a:solidFill>
                  <a:srgbClr val="0000FF"/>
                </a:solidFill>
              </a:rPr>
              <a:t>4NF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2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5CA55-B549-4AA8-A815-F2AD1F3A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BECAD-EE2F-4001-B898-D8D2DADC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函数依赖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多值依赖</a:t>
            </a:r>
            <a:r>
              <a:rPr lang="zh-CN" altLang="en-US"/>
              <a:t>是两种最重要的数据依赖。</a:t>
            </a:r>
          </a:p>
          <a:p>
            <a:pPr lvl="1"/>
            <a:r>
              <a:rPr lang="en-US" altLang="zh-CN"/>
              <a:t>BCNF</a:t>
            </a:r>
            <a:r>
              <a:rPr lang="zh-CN" altLang="en-US"/>
              <a:t>为规范化程度最高的函数依赖</a:t>
            </a:r>
          </a:p>
          <a:p>
            <a:pPr lvl="1"/>
            <a:r>
              <a:rPr lang="en-US" altLang="zh-CN"/>
              <a:t>4NF</a:t>
            </a:r>
            <a:r>
              <a:rPr lang="zh-CN" altLang="en-US"/>
              <a:t>为规范化程度最高的多值依赖</a:t>
            </a:r>
          </a:p>
          <a:p>
            <a:r>
              <a:rPr lang="zh-CN" altLang="en-US">
                <a:solidFill>
                  <a:srgbClr val="FF0000"/>
                </a:solidFill>
              </a:rPr>
              <a:t>连接依赖</a:t>
            </a:r>
            <a:r>
              <a:rPr lang="zh-CN" altLang="en-US"/>
              <a:t>：一种除函数依赖和多值依赖外的数据依赖。</a:t>
            </a:r>
          </a:p>
          <a:p>
            <a:pPr lvl="1"/>
            <a:r>
              <a:rPr lang="en-US" altLang="zh-CN"/>
              <a:t>5NF</a:t>
            </a:r>
          </a:p>
          <a:p>
            <a:r>
              <a:rPr lang="zh-CN" altLang="en-US">
                <a:solidFill>
                  <a:srgbClr val="0000FF"/>
                </a:solidFill>
              </a:rPr>
              <a:t>函数依赖是多值依赖的一种特殊情况，多值依赖又是连接依赖的一种特殊情况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4C9A6-3598-4E72-AFDA-32CE2CC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3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下列关于函数依赖的叙述中，哪一条是不正确的？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A. </a:t>
            </a:r>
            <a:r>
              <a:rPr lang="zh-CN" altLang="en-US" dirty="0"/>
              <a:t>若</a:t>
            </a:r>
            <a:r>
              <a:rPr lang="en-US" altLang="zh-CN" dirty="0"/>
              <a:t>X→Y</a:t>
            </a:r>
            <a:r>
              <a:rPr lang="zh-CN" altLang="en-US" dirty="0"/>
              <a:t>，</a:t>
            </a:r>
            <a:r>
              <a:rPr lang="en-US" altLang="zh-CN" dirty="0"/>
              <a:t>Y→Z</a:t>
            </a:r>
            <a:r>
              <a:rPr lang="zh-CN" altLang="en-US" dirty="0"/>
              <a:t>，则</a:t>
            </a:r>
            <a:r>
              <a:rPr lang="en-US" altLang="zh-CN" dirty="0"/>
              <a:t>X→Z          B. </a:t>
            </a:r>
            <a:r>
              <a:rPr lang="zh-CN" altLang="en-US" dirty="0"/>
              <a:t>若</a:t>
            </a:r>
            <a:r>
              <a:rPr lang="en-US" altLang="zh-CN" dirty="0"/>
              <a:t>X → Y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en-US" altLang="zh-CN"/>
              <a:t>→ Y′</a:t>
            </a:r>
            <a:r>
              <a:rPr lang="zh-CN" altLang="en-US"/>
              <a:t>，</a:t>
            </a:r>
            <a:r>
              <a:rPr lang="zh-CN" altLang="en-US" dirty="0"/>
              <a:t>则</a:t>
            </a:r>
            <a:r>
              <a:rPr lang="en-US" altLang="zh-CN" dirty="0"/>
              <a:t>X </a:t>
            </a:r>
            <a:r>
              <a:rPr lang="en-US" altLang="zh-CN"/>
              <a:t>→ Y′ 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C. </a:t>
            </a:r>
            <a:r>
              <a:rPr lang="zh-CN" altLang="en-US" dirty="0"/>
              <a:t>若</a:t>
            </a:r>
            <a:r>
              <a:rPr lang="en-US" altLang="zh-CN" dirty="0"/>
              <a:t>X→Y</a:t>
            </a:r>
            <a:r>
              <a:rPr lang="zh-CN" altLang="en-US"/>
              <a:t>，</a:t>
            </a:r>
            <a:r>
              <a:rPr lang="en-US" altLang="zh-CN"/>
              <a:t>X′ →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zh-CN" altLang="en-US"/>
              <a:t>则</a:t>
            </a:r>
            <a:r>
              <a:rPr lang="en-US" altLang="zh-CN"/>
              <a:t>X′ →</a:t>
            </a:r>
            <a:r>
              <a:rPr lang="en-US" altLang="zh-CN" dirty="0"/>
              <a:t>Y      D. </a:t>
            </a:r>
            <a:r>
              <a:rPr lang="zh-CN" altLang="en-US"/>
              <a:t>若</a:t>
            </a:r>
            <a:r>
              <a:rPr lang="en-US" altLang="zh-CN"/>
              <a:t>X′ →</a:t>
            </a:r>
            <a:r>
              <a:rPr lang="en-US" altLang="zh-CN" dirty="0"/>
              <a:t>X </a:t>
            </a:r>
            <a:r>
              <a:rPr lang="zh-CN" altLang="en-US" dirty="0"/>
              <a:t>，则 </a:t>
            </a:r>
            <a:r>
              <a:rPr lang="en-US" altLang="zh-CN" dirty="0"/>
              <a:t>X </a:t>
            </a:r>
            <a:r>
              <a:rPr lang="en-US" altLang="zh-CN"/>
              <a:t>→ X′</a:t>
            </a:r>
          </a:p>
          <a:p>
            <a:pPr>
              <a:lnSpc>
                <a:spcPct val="160000"/>
              </a:lnSpc>
            </a:pPr>
            <a:r>
              <a:rPr lang="zh-CN" altLang="en-US"/>
              <a:t>关系数据库规范化是为解决关系数据库中的</a:t>
            </a:r>
            <a:r>
              <a:rPr lang="en-US" altLang="zh-CN"/>
              <a:t>_______</a:t>
            </a:r>
            <a:r>
              <a:rPr lang="zh-CN" altLang="en-US"/>
              <a:t>问题而引入的</a:t>
            </a:r>
            <a:endParaRPr lang="en-US" altLang="zh-CN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/>
              <a:t>    </a:t>
            </a:r>
            <a:r>
              <a:rPr lang="en-US" altLang="zh-CN" dirty="0"/>
              <a:t>A. </a:t>
            </a:r>
            <a:r>
              <a:rPr lang="zh-CN" altLang="en-US" dirty="0"/>
              <a:t>操作异常和数据冗余          </a:t>
            </a:r>
            <a:r>
              <a:rPr lang="en-US" altLang="zh-CN" dirty="0"/>
              <a:t>B. </a:t>
            </a:r>
            <a:r>
              <a:rPr lang="zh-CN" altLang="en-US" dirty="0"/>
              <a:t>提高查询速度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C. </a:t>
            </a:r>
            <a:r>
              <a:rPr lang="zh-CN" altLang="en-US" dirty="0"/>
              <a:t>减少数据操作的复杂性      </a:t>
            </a:r>
            <a:r>
              <a:rPr lang="en-US" altLang="zh-CN" dirty="0"/>
              <a:t>D. </a:t>
            </a:r>
            <a:r>
              <a:rPr lang="zh-CN" altLang="en-US" dirty="0"/>
              <a:t>保证数据的安全性和完整性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假设关系模式属于</a:t>
            </a:r>
            <a:r>
              <a:rPr lang="en-US" altLang="zh-CN" dirty="0"/>
              <a:t>R(A,B)</a:t>
            </a:r>
            <a:r>
              <a:rPr lang="zh-CN" altLang="en-US" dirty="0"/>
              <a:t>属于</a:t>
            </a:r>
            <a:r>
              <a:rPr lang="en-US" altLang="zh-CN" dirty="0"/>
              <a:t>3NF</a:t>
            </a:r>
            <a:r>
              <a:rPr lang="zh-CN" altLang="en-US" dirty="0"/>
              <a:t>，下列说法中</a:t>
            </a:r>
            <a:r>
              <a:rPr lang="en-US" altLang="zh-CN" dirty="0"/>
              <a:t>_____</a:t>
            </a:r>
            <a:r>
              <a:rPr lang="zh-CN" altLang="en-US" dirty="0"/>
              <a:t>是正确的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A.</a:t>
            </a:r>
            <a:r>
              <a:rPr lang="zh-CN" altLang="en-US" dirty="0"/>
              <a:t>它一定消除了插入和删除异常    </a:t>
            </a:r>
            <a:r>
              <a:rPr lang="en-US" altLang="zh-CN" dirty="0"/>
              <a:t>B. </a:t>
            </a:r>
            <a:r>
              <a:rPr lang="zh-CN" altLang="en-US" dirty="0"/>
              <a:t>仍存在一定的插入或删除异常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一定属于</a:t>
            </a:r>
            <a:r>
              <a:rPr lang="en-US" altLang="zh-CN"/>
              <a:t>BCNF                          D</a:t>
            </a:r>
            <a:r>
              <a:rPr lang="en-US" altLang="zh-CN" dirty="0"/>
              <a:t>. 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均是正确的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4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函数依赖</a:t>
            </a:r>
            <a:endParaRPr lang="en-US" altLang="zh-CN" b="1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码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范式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2NF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3NF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BCNF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多值依赖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4NF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sym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sym typeface="Calibri" pitchFamily="34" charset="0"/>
              </a:rPr>
              <a:t>规范化小结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36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规范化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关系数据库中的所有关系模式必须满足第一范式。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规范化程度过低的关系不一定能够很好地描述现实世界。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可能存在</a:t>
            </a:r>
            <a:r>
              <a:rPr lang="zh-CN" altLang="en-US" dirty="0">
                <a:solidFill>
                  <a:srgbClr val="FF0000"/>
                </a:solidFill>
              </a:rPr>
              <a:t>插入异常、删除异常、修改复杂、数据冗余</a:t>
            </a:r>
            <a:r>
              <a:rPr lang="zh-CN" altLang="en-US" dirty="0"/>
              <a:t>等问题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解决方法就是对其</a:t>
            </a:r>
            <a:r>
              <a:rPr lang="zh-CN" altLang="en-US" dirty="0">
                <a:solidFill>
                  <a:srgbClr val="FF0000"/>
                </a:solidFill>
              </a:rPr>
              <a:t>投影分解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转换成高级范式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一个低一级范式的关系模式，通过模式分解可以转换为若干个高一级范式的关系模式集合，这种过程就叫</a:t>
            </a:r>
            <a:r>
              <a:rPr lang="zh-CN" altLang="en-US" u="sng" dirty="0">
                <a:solidFill>
                  <a:srgbClr val="C00000"/>
                </a:solidFill>
              </a:rPr>
              <a:t>关系模式</a:t>
            </a:r>
            <a:r>
              <a:rPr lang="zh-CN" altLang="en-US" u="sng">
                <a:solidFill>
                  <a:srgbClr val="C00000"/>
                </a:solidFill>
              </a:rPr>
              <a:t>的规范化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FF0000"/>
                </a:solidFill>
              </a:rPr>
              <a:t>关系数据库的规范化理论</a:t>
            </a:r>
            <a:r>
              <a:rPr lang="zh-CN" altLang="en-US" dirty="0"/>
              <a:t>是数据库逻辑设计</a:t>
            </a:r>
            <a:r>
              <a:rPr lang="zh-CN" altLang="en-US"/>
              <a:t>的工具。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44F65-DA51-4665-9BC4-9CB750C1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1F259-4D4D-49F8-9F8B-390D10AD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规范化的基本思想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是逐步消除数据依赖中不合适的部分，使模式中的各关系模式达到某种程度的“分离”。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“一事一地</a:t>
            </a:r>
            <a:r>
              <a:rPr lang="zh-CN" altLang="en-US"/>
              <a:t>”的模式设计原则。</a:t>
            </a:r>
            <a:endParaRPr lang="en-US" altLang="zh-CN"/>
          </a:p>
          <a:p>
            <a:pPr lvl="2"/>
            <a:r>
              <a:rPr lang="zh-CN" altLang="en-US"/>
              <a:t>让一个关系描述一个概念、一个实体或者实体间的一种联系</a:t>
            </a:r>
            <a:endParaRPr lang="en-US" altLang="zh-CN"/>
          </a:p>
          <a:p>
            <a:pPr lvl="2"/>
            <a:r>
              <a:rPr lang="zh-CN" altLang="en-US"/>
              <a:t>若多于一个概念就把它“分离”出去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规范化实质上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概念的单一化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zh-CN">
                <a:solidFill>
                  <a:srgbClr val="C00000"/>
                </a:solidFill>
                <a:sym typeface="Calibri" pitchFamily="34" charset="0"/>
              </a:rPr>
              <a:t>不能说规范化程度越高的关系模式就越好</a:t>
            </a:r>
            <a:r>
              <a:rPr lang="zh-CN" altLang="en-US">
                <a:solidFill>
                  <a:srgbClr val="C00000"/>
                </a:solidFill>
                <a:sym typeface="Calibri" pitchFamily="34" charset="0"/>
              </a:rPr>
              <a:t>。</a:t>
            </a:r>
            <a:endParaRPr lang="en-US" altLang="zh-CN">
              <a:solidFill>
                <a:srgbClr val="C00000"/>
              </a:solidFill>
              <a:sym typeface="Calibri" pitchFamily="34" charset="0"/>
            </a:endParaRPr>
          </a:p>
          <a:p>
            <a:pPr lvl="1"/>
            <a:r>
              <a:rPr lang="zh-CN" altLang="zh-CN">
                <a:sym typeface="Calibri" pitchFamily="34" charset="0"/>
              </a:rPr>
              <a:t>必须对现实世界的实际情况和用户应用需求作进一步分析，确定一个合适的、能够反映现实世界的模式</a:t>
            </a:r>
            <a:r>
              <a:rPr lang="zh-CN" altLang="en-US">
                <a:sym typeface="Calibri" pitchFamily="34" charset="0"/>
              </a:rPr>
              <a:t>。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zh-CN">
                <a:sym typeface="Calibri" pitchFamily="34" charset="0"/>
              </a:rPr>
              <a:t>上面的规范化步骤可以在其中任何一步终止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F564EB-15AF-4E1C-B405-FFEEB0B2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59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7A29-13BE-4920-9757-7B6928DB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A0FA6-85A9-4DBB-82A6-C38E8978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规范化过程：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B6D48-F87F-4F80-A2A3-CD00888F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C85A87F-0012-4F1D-BE95-CC1ED580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79555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38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问题的提出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规范化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sym typeface="Calibri" pitchFamily="34" charset="0"/>
              </a:rPr>
              <a:t>数据依赖的公理系统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模式分解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40E0C-18F0-4989-9611-334F2BDA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BC423-F974-43DC-ACDB-E6EDF34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6.1]</a:t>
            </a:r>
            <a:r>
              <a:rPr lang="zh-CN" altLang="en-US"/>
              <a:t>建立一个描述学校教务的数据库，该数据库涉及的对象包括：</a:t>
            </a:r>
          </a:p>
          <a:p>
            <a:pPr lvl="1"/>
            <a:r>
              <a:rPr lang="zh-CN" altLang="en-US"/>
              <a:t>学生学号</a:t>
            </a:r>
            <a:r>
              <a:rPr lang="en-US" altLang="zh-CN"/>
              <a:t>(Sno)</a:t>
            </a:r>
          </a:p>
          <a:p>
            <a:pPr lvl="1"/>
            <a:r>
              <a:rPr lang="zh-CN" altLang="en-US"/>
              <a:t>所在系</a:t>
            </a:r>
            <a:r>
              <a:rPr lang="en-US" altLang="zh-CN"/>
              <a:t>(Sdept)</a:t>
            </a:r>
          </a:p>
          <a:p>
            <a:pPr lvl="1"/>
            <a:r>
              <a:rPr lang="zh-CN" altLang="en-US"/>
              <a:t>系主任姓名</a:t>
            </a:r>
            <a:r>
              <a:rPr lang="en-US" altLang="zh-CN"/>
              <a:t>(Mname)</a:t>
            </a:r>
          </a:p>
          <a:p>
            <a:pPr lvl="1"/>
            <a:r>
              <a:rPr lang="zh-CN" altLang="en-US"/>
              <a:t>课程号</a:t>
            </a:r>
            <a:r>
              <a:rPr lang="en-US" altLang="zh-CN"/>
              <a:t>(Cno)</a:t>
            </a:r>
          </a:p>
          <a:p>
            <a:pPr lvl="1"/>
            <a:r>
              <a:rPr lang="zh-CN" altLang="en-US"/>
              <a:t>成绩</a:t>
            </a:r>
            <a:r>
              <a:rPr lang="en-US" altLang="zh-CN"/>
              <a:t>(Grade)</a:t>
            </a:r>
          </a:p>
          <a:p>
            <a:endParaRPr lang="en-US" altLang="zh-CN" sz="900"/>
          </a:p>
          <a:p>
            <a:r>
              <a:rPr lang="zh-CN" altLang="en-US"/>
              <a:t>现实世界的已知事实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一个系有若干学生， 但一个学生只属于一个系；</a:t>
            </a:r>
          </a:p>
          <a:p>
            <a:pPr lvl="1"/>
            <a:r>
              <a:rPr lang="zh-CN" altLang="en-US"/>
              <a:t>一个系只有一名</a:t>
            </a:r>
            <a:r>
              <a:rPr lang="en-US" altLang="zh-CN"/>
              <a:t>(</a:t>
            </a:r>
            <a:r>
              <a:rPr lang="zh-CN" altLang="en-US"/>
              <a:t>正职</a:t>
            </a:r>
            <a:r>
              <a:rPr lang="en-US" altLang="zh-CN"/>
              <a:t>)</a:t>
            </a:r>
            <a:r>
              <a:rPr lang="zh-CN" altLang="en-US"/>
              <a:t>负责人；</a:t>
            </a:r>
          </a:p>
          <a:p>
            <a:pPr lvl="1"/>
            <a:r>
              <a:rPr lang="zh-CN" altLang="en-US"/>
              <a:t>一个学生可以选修多门课程，每门课程有若干学生选修；</a:t>
            </a:r>
          </a:p>
          <a:p>
            <a:pPr lvl="1"/>
            <a:r>
              <a:rPr lang="zh-CN" altLang="en-US"/>
              <a:t>每个学生学习每一门课程有一个成绩。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CE758-746C-43B8-B22E-4F7198DD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32ADBB2E-D662-4D18-8B56-DA25DD73037F}"/>
              </a:ext>
            </a:extLst>
          </p:cNvPr>
          <p:cNvSpPr/>
          <p:nvPr/>
        </p:nvSpPr>
        <p:spPr>
          <a:xfrm>
            <a:off x="3814459" y="1823710"/>
            <a:ext cx="4572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C2B84-A0C2-47B4-A33A-BB5EA2DA5B17}"/>
              </a:ext>
            </a:extLst>
          </p:cNvPr>
          <p:cNvSpPr txBox="1"/>
          <p:nvPr/>
        </p:nvSpPr>
        <p:spPr>
          <a:xfrm>
            <a:off x="4343400" y="2438400"/>
            <a:ext cx="62484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U={</a:t>
            </a:r>
            <a:r>
              <a:rPr lang="en-US" altLang="zh-CN" sz="2800" b="1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800" b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,Sdept</a:t>
            </a:r>
            <a:r>
              <a:rPr lang="en-US" altLang="zh-CN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,Mname,Cno,Grade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sz="2800" b="1" dirty="0">
              <a:solidFill>
                <a:srgbClr val="C0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数据依赖的公理系统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sym typeface="Calibri" pitchFamily="34" charset="0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sym typeface="Calibri" pitchFamily="34" charset="0"/>
              </a:rPr>
              <a:t>6.11  </a:t>
            </a:r>
            <a:r>
              <a:rPr lang="zh-CN" altLang="en-US" sz="2400" dirty="0">
                <a:sym typeface="Calibri" pitchFamily="34" charset="0"/>
              </a:rPr>
              <a:t>对于满足一组</a:t>
            </a:r>
            <a:r>
              <a:rPr lang="zh-CN" altLang="en-US" sz="2400" dirty="0">
                <a:solidFill>
                  <a:srgbClr val="0000FF"/>
                </a:solidFill>
                <a:sym typeface="Calibri" pitchFamily="34" charset="0"/>
              </a:rPr>
              <a:t>函数依赖</a:t>
            </a:r>
            <a:r>
              <a:rPr lang="en-US" altLang="zh-CN" sz="2400" dirty="0">
                <a:sym typeface="Calibri" pitchFamily="34" charset="0"/>
              </a:rPr>
              <a:t>F</a:t>
            </a:r>
            <a:r>
              <a:rPr lang="zh-CN" altLang="en-US" sz="2400" dirty="0">
                <a:sym typeface="Calibri" pitchFamily="34" charset="0"/>
              </a:rPr>
              <a:t>的关系</a:t>
            </a:r>
            <a:r>
              <a:rPr lang="zh-CN" altLang="en-US" sz="2400">
                <a:sym typeface="Calibri" pitchFamily="34" charset="0"/>
              </a:rPr>
              <a:t>模式</a:t>
            </a:r>
            <a:r>
              <a:rPr lang="en-US" altLang="zh-CN" sz="2400">
                <a:sym typeface="Calibri" pitchFamily="34" charset="0"/>
              </a:rPr>
              <a:t>R&lt;</a:t>
            </a:r>
            <a:r>
              <a:rPr lang="en-US" altLang="zh-CN" sz="2400" dirty="0">
                <a:sym typeface="Calibri" pitchFamily="34" charset="0"/>
              </a:rPr>
              <a:t>U,F&gt;</a:t>
            </a:r>
            <a:r>
              <a:rPr lang="zh-CN" altLang="en-US" sz="2400" dirty="0">
                <a:sym typeface="Calibri" pitchFamily="34" charset="0"/>
              </a:rPr>
              <a:t>，其任何一个关系</a:t>
            </a:r>
            <a:r>
              <a:rPr lang="en-US" altLang="zh-CN" sz="2400" dirty="0">
                <a:sym typeface="Calibri" pitchFamily="34" charset="0"/>
              </a:rPr>
              <a:t>r</a:t>
            </a:r>
            <a:r>
              <a:rPr lang="zh-CN" altLang="en-US" sz="2400" dirty="0">
                <a:sym typeface="Calibri" pitchFamily="34" charset="0"/>
              </a:rPr>
              <a:t>，若函数依赖</a:t>
            </a:r>
            <a:r>
              <a:rPr lang="en-US" altLang="zh-CN" sz="2400" dirty="0">
                <a:sym typeface="Calibri" pitchFamily="34" charset="0"/>
              </a:rPr>
              <a:t>X→Y</a:t>
            </a:r>
            <a:r>
              <a:rPr lang="zh-CN" altLang="en-US" sz="2400" dirty="0">
                <a:sym typeface="Calibri" pitchFamily="34" charset="0"/>
              </a:rPr>
              <a:t>都成立</a:t>
            </a:r>
            <a:r>
              <a:rPr lang="en-US" altLang="zh-CN" sz="2400" dirty="0">
                <a:sym typeface="Calibri" pitchFamily="34" charset="0"/>
              </a:rPr>
              <a:t>(</a:t>
            </a:r>
            <a:r>
              <a:rPr lang="zh-CN" altLang="en-US" sz="2400" dirty="0">
                <a:sym typeface="Calibri" pitchFamily="34" charset="0"/>
              </a:rPr>
              <a:t>即</a:t>
            </a:r>
            <a:r>
              <a:rPr lang="en-US" altLang="zh-CN" sz="2400" dirty="0">
                <a:sym typeface="Calibri" pitchFamily="34" charset="0"/>
              </a:rPr>
              <a:t>r </a:t>
            </a:r>
            <a:r>
              <a:rPr lang="zh-CN" altLang="en-US" sz="2400" dirty="0">
                <a:sym typeface="Calibri" pitchFamily="34" charset="0"/>
              </a:rPr>
              <a:t>中任意两元组</a:t>
            </a:r>
            <a:r>
              <a:rPr lang="en-US" altLang="zh-CN" sz="2400" dirty="0">
                <a:sym typeface="Calibri" pitchFamily="34" charset="0"/>
              </a:rPr>
              <a:t>t</a:t>
            </a:r>
            <a:r>
              <a:rPr lang="zh-CN" altLang="en-US" sz="2400" dirty="0">
                <a:sym typeface="Calibri" pitchFamily="34" charset="0"/>
              </a:rPr>
              <a:t>、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，</a:t>
            </a:r>
            <a:r>
              <a:rPr lang="zh-CN" altLang="en-US" sz="2400">
                <a:sym typeface="Calibri" pitchFamily="34" charset="0"/>
              </a:rPr>
              <a:t>若</a:t>
            </a:r>
            <a:r>
              <a:rPr lang="en-US" altLang="zh-CN" sz="2400">
                <a:sym typeface="Calibri" pitchFamily="34" charset="0"/>
              </a:rPr>
              <a:t>t[</a:t>
            </a:r>
            <a:r>
              <a:rPr lang="en-US" altLang="zh-CN" sz="2400" dirty="0">
                <a:sym typeface="Calibri" pitchFamily="34" charset="0"/>
              </a:rPr>
              <a:t>X</a:t>
            </a:r>
            <a:r>
              <a:rPr lang="en-US" altLang="zh-CN" sz="2400">
                <a:sym typeface="Calibri" pitchFamily="34" charset="0"/>
              </a:rPr>
              <a:t>]=s[</a:t>
            </a:r>
            <a:r>
              <a:rPr lang="en-US" altLang="zh-CN" sz="2400" dirty="0">
                <a:sym typeface="Calibri" pitchFamily="34" charset="0"/>
              </a:rPr>
              <a:t>X]</a:t>
            </a:r>
            <a:r>
              <a:rPr lang="zh-CN" altLang="en-US" sz="2400" dirty="0">
                <a:sym typeface="Calibri" pitchFamily="34" charset="0"/>
              </a:rPr>
              <a:t>，</a:t>
            </a:r>
            <a:r>
              <a:rPr lang="zh-CN" altLang="en-US" sz="2400">
                <a:sym typeface="Calibri" pitchFamily="34" charset="0"/>
              </a:rPr>
              <a:t>则 </a:t>
            </a:r>
            <a:r>
              <a:rPr lang="en-US" altLang="zh-CN" sz="2400">
                <a:sym typeface="Calibri" pitchFamily="34" charset="0"/>
              </a:rPr>
              <a:t>t[</a:t>
            </a:r>
            <a:r>
              <a:rPr lang="en-US" altLang="zh-CN" sz="2400" dirty="0">
                <a:sym typeface="Calibri" pitchFamily="34" charset="0"/>
              </a:rPr>
              <a:t>Y</a:t>
            </a:r>
            <a:r>
              <a:rPr lang="en-US" altLang="zh-CN" sz="2400">
                <a:sym typeface="Calibri" pitchFamily="34" charset="0"/>
              </a:rPr>
              <a:t>]=s[</a:t>
            </a:r>
            <a:r>
              <a:rPr lang="en-US" altLang="zh-CN" sz="2400" dirty="0">
                <a:sym typeface="Calibri" pitchFamily="34" charset="0"/>
              </a:rPr>
              <a:t>Y]</a:t>
            </a:r>
            <a:r>
              <a:rPr lang="zh-CN" altLang="en-US" sz="2400" dirty="0">
                <a:sym typeface="Calibri" pitchFamily="34" charset="0"/>
              </a:rPr>
              <a:t>），则称</a:t>
            </a:r>
            <a:r>
              <a:rPr lang="en-US" altLang="zh-CN" sz="2400" dirty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sym typeface="Calibri" pitchFamily="34" charset="0"/>
              </a:rPr>
              <a:t>逻辑蕴涵</a:t>
            </a:r>
            <a:r>
              <a:rPr lang="en-US" altLang="zh-CN" sz="2400" dirty="0">
                <a:solidFill>
                  <a:srgbClr val="FF0000"/>
                </a:solidFill>
                <a:sym typeface="Calibri" pitchFamily="34" charset="0"/>
              </a:rPr>
              <a:t>X→Y</a:t>
            </a:r>
            <a:r>
              <a:rPr lang="en-US" altLang="zh-CN" sz="2400" dirty="0">
                <a:sym typeface="Calibri" pitchFamily="34" charset="0"/>
              </a:rPr>
              <a:t>. </a:t>
            </a:r>
            <a:endParaRPr lang="en-US" altLang="zh-CN" sz="2400" dirty="0">
              <a:solidFill>
                <a:srgbClr val="0000FF"/>
              </a:solidFill>
              <a:sym typeface="Calibri" pitchFamily="34" charset="0"/>
            </a:endParaRPr>
          </a:p>
          <a:p>
            <a:endParaRPr lang="en-US" altLang="zh-CN" sz="800" dirty="0">
              <a:sym typeface="Calibri" pitchFamily="34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Armstrong</a:t>
            </a:r>
            <a:r>
              <a:rPr lang="zh-CN" altLang="en-US" sz="2400" dirty="0">
                <a:solidFill>
                  <a:srgbClr val="0000FF"/>
                </a:solidFill>
              </a:rPr>
              <a:t>公理系统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>
                <a:sym typeface="Calibri" pitchFamily="34" charset="0"/>
              </a:rPr>
              <a:t>一套推理规则，是模式分解算法的</a:t>
            </a:r>
            <a:r>
              <a:rPr lang="zh-CN" altLang="en-US" sz="2400">
                <a:sym typeface="Calibri" pitchFamily="34" charset="0"/>
              </a:rPr>
              <a:t>理论基础。</a:t>
            </a:r>
            <a:endParaRPr lang="en-US" altLang="zh-CN" sz="2400" dirty="0"/>
          </a:p>
          <a:p>
            <a:pPr lvl="1"/>
            <a:r>
              <a:rPr lang="en-US" altLang="zh-CN" sz="2400" dirty="0"/>
              <a:t>1974</a:t>
            </a:r>
            <a:r>
              <a:rPr lang="zh-CN" altLang="en-US" sz="2400" dirty="0"/>
              <a:t>年由</a:t>
            </a:r>
            <a:r>
              <a:rPr lang="en-US" altLang="zh-CN" sz="2400"/>
              <a:t>Armstrong</a:t>
            </a:r>
            <a:r>
              <a:rPr lang="zh-CN" altLang="en-US" sz="2400"/>
              <a:t>提出。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  <a:sym typeface="Calibri" pitchFamily="34" charset="0"/>
              </a:rPr>
              <a:t>用途</a:t>
            </a:r>
            <a:endParaRPr lang="en-US" altLang="zh-CN" sz="2400" dirty="0">
              <a:solidFill>
                <a:srgbClr val="FF0000"/>
              </a:solidFill>
              <a:sym typeface="Calibri" pitchFamily="34" charset="0"/>
            </a:endParaRPr>
          </a:p>
          <a:p>
            <a:pPr lvl="2"/>
            <a:r>
              <a:rPr lang="zh-CN" altLang="en-US" sz="2400" dirty="0">
                <a:solidFill>
                  <a:srgbClr val="0000FF"/>
                </a:solidFill>
                <a:sym typeface="Calibri" pitchFamily="34" charset="0"/>
              </a:rPr>
              <a:t>求给定关系模式的码</a:t>
            </a:r>
            <a:endParaRPr lang="en-US" altLang="zh-CN" sz="2400" dirty="0">
              <a:solidFill>
                <a:srgbClr val="0000FF"/>
              </a:solidFill>
              <a:sym typeface="Calibri" pitchFamily="34" charset="0"/>
            </a:endParaRPr>
          </a:p>
          <a:p>
            <a:pPr lvl="2"/>
            <a:r>
              <a:rPr lang="zh-CN" altLang="en-US" sz="2400" dirty="0">
                <a:solidFill>
                  <a:srgbClr val="0000FF"/>
                </a:solidFill>
                <a:sym typeface="Calibri" pitchFamily="34" charset="0"/>
              </a:rPr>
              <a:t>从一组函数依赖求得蕴含的函数依赖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49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AE41-533C-41D1-AEAE-9A8C4051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2C11F-FCDC-4953-912D-96D6EBB1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Armstrong</a:t>
            </a:r>
            <a:r>
              <a:rPr lang="zh-CN" altLang="en-US">
                <a:solidFill>
                  <a:srgbClr val="FF0000"/>
                </a:solidFill>
              </a:rPr>
              <a:t>公理系统：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设</a:t>
            </a:r>
            <a:r>
              <a:rPr lang="en-US" altLang="zh-CN"/>
              <a:t>U </a:t>
            </a:r>
            <a:r>
              <a:rPr lang="zh-CN" altLang="en-US"/>
              <a:t>为属性集总体，</a:t>
            </a:r>
            <a:r>
              <a:rPr lang="en-US" altLang="zh-CN"/>
              <a:t>F 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上的一组函数依赖， 于是有关系模式</a:t>
            </a:r>
            <a:r>
              <a:rPr lang="en-US" altLang="zh-CN"/>
              <a:t>R&lt;U,F&gt;</a:t>
            </a:r>
            <a:r>
              <a:rPr lang="zh-CN" altLang="en-US"/>
              <a:t>。对</a:t>
            </a:r>
            <a:r>
              <a:rPr lang="en-US" altLang="zh-CN"/>
              <a:t>R&lt;U,F&gt;</a:t>
            </a:r>
            <a:r>
              <a:rPr lang="zh-CN" altLang="en-US"/>
              <a:t>来说有以下的推理规则：</a:t>
            </a:r>
          </a:p>
          <a:p>
            <a:pPr marL="80962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A1 </a:t>
            </a:r>
            <a:r>
              <a:rPr lang="zh-CN" altLang="en-US">
                <a:solidFill>
                  <a:srgbClr val="FF0000"/>
                </a:solidFill>
              </a:rPr>
              <a:t>自反律</a:t>
            </a:r>
            <a:r>
              <a:rPr lang="en-US" altLang="zh-CN">
                <a:solidFill>
                  <a:srgbClr val="FF0000"/>
                </a:solidFill>
              </a:rPr>
              <a:t>(reflexivity rule)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Y⊆X⊆U</a:t>
            </a:r>
            <a:r>
              <a:rPr lang="zh-CN" altLang="en-US"/>
              <a:t>，则</a:t>
            </a:r>
            <a:r>
              <a:rPr lang="en-US" altLang="zh-CN"/>
              <a:t>X→Y 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zh-CN" altLang="en-US"/>
              <a:t>所蕴涵</a:t>
            </a:r>
            <a:r>
              <a:rPr lang="en-US" altLang="zh-CN"/>
              <a:t>.</a:t>
            </a:r>
          </a:p>
          <a:p>
            <a:pPr marL="80962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A2 </a:t>
            </a:r>
            <a:r>
              <a:rPr lang="zh-CN" altLang="en-US">
                <a:solidFill>
                  <a:srgbClr val="FF0000"/>
                </a:solidFill>
              </a:rPr>
              <a:t>增广律</a:t>
            </a:r>
            <a:r>
              <a:rPr lang="en-US" altLang="zh-CN">
                <a:solidFill>
                  <a:srgbClr val="FF0000"/>
                </a:solidFill>
              </a:rPr>
              <a:t>(augmentation rule)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X→Y</a:t>
            </a:r>
            <a:r>
              <a:rPr lang="zh-CN" altLang="en-US"/>
              <a:t>为</a:t>
            </a:r>
            <a:r>
              <a:rPr lang="en-US" altLang="zh-CN"/>
              <a:t>F </a:t>
            </a:r>
            <a:r>
              <a:rPr lang="zh-CN" altLang="en-US"/>
              <a:t>所蕴涵，且</a:t>
            </a:r>
            <a:r>
              <a:rPr lang="en-US" altLang="zh-CN"/>
              <a:t>Z⊆U</a:t>
            </a:r>
            <a:r>
              <a:rPr lang="zh-CN" altLang="en-US"/>
              <a:t>，则</a:t>
            </a:r>
            <a:r>
              <a:rPr lang="en-US" altLang="zh-CN"/>
              <a:t>XZ→YZ 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zh-CN" altLang="en-US"/>
              <a:t>所蕴涵</a:t>
            </a:r>
            <a:r>
              <a:rPr lang="en-US" altLang="zh-CN"/>
              <a:t>.</a:t>
            </a:r>
          </a:p>
          <a:p>
            <a:pPr marL="80962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A3 </a:t>
            </a:r>
            <a:r>
              <a:rPr lang="zh-CN" altLang="en-US">
                <a:solidFill>
                  <a:srgbClr val="FF0000"/>
                </a:solidFill>
              </a:rPr>
              <a:t>传递律</a:t>
            </a:r>
            <a:r>
              <a:rPr lang="en-US" altLang="zh-CN">
                <a:solidFill>
                  <a:srgbClr val="FF0000"/>
                </a:solidFill>
              </a:rPr>
              <a:t>(transitivity rule)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X→Y</a:t>
            </a:r>
            <a:r>
              <a:rPr lang="zh-CN" altLang="en-US"/>
              <a:t>及</a:t>
            </a:r>
            <a:r>
              <a:rPr lang="en-US" altLang="zh-CN"/>
              <a:t>Y→Z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zh-CN" altLang="en-US"/>
              <a:t>所蕴涵，则</a:t>
            </a:r>
            <a:r>
              <a:rPr lang="en-US" altLang="zh-CN"/>
              <a:t>X→Z 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zh-CN" altLang="en-US"/>
              <a:t>所蕴涵</a:t>
            </a:r>
            <a:endParaRPr lang="en-US" altLang="zh-CN"/>
          </a:p>
          <a:p>
            <a:pPr lvl="2"/>
            <a:endParaRPr lang="zh-CN" altLang="en-US" sz="1000"/>
          </a:p>
          <a:p>
            <a:pPr marL="531812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由自反律所得到的函数依赖均是平凡的函数依赖，</a:t>
            </a:r>
            <a:r>
              <a:rPr lang="zh-CN" altLang="en-US">
                <a:solidFill>
                  <a:srgbClr val="FF0000"/>
                </a:solidFill>
              </a:rPr>
              <a:t>自反律的使用并不依赖于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9A414-0BA5-42A6-8B94-CFE41C65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9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0C81-7048-4B21-B627-F9A45718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24958-94B6-4C0B-A294-14C310E1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6.1  Armstrong</a:t>
            </a:r>
            <a:r>
              <a:rPr lang="zh-CN" altLang="en-US">
                <a:solidFill>
                  <a:srgbClr val="FF0000"/>
                </a:solidFill>
              </a:rPr>
              <a:t>推理规则是正确的。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证明请自行看书</a:t>
            </a:r>
          </a:p>
          <a:p>
            <a:endParaRPr lang="zh-CN" altLang="en-US" sz="800"/>
          </a:p>
          <a:p>
            <a:r>
              <a:rPr lang="zh-CN" altLang="en-US"/>
              <a:t>根据</a:t>
            </a:r>
            <a:r>
              <a:rPr lang="en-US" altLang="zh-CN"/>
              <a:t>A1</a:t>
            </a:r>
            <a:r>
              <a:rPr lang="zh-CN" altLang="en-US"/>
              <a:t>，</a:t>
            </a:r>
            <a:r>
              <a:rPr lang="en-US" altLang="zh-CN"/>
              <a:t>A2</a:t>
            </a:r>
            <a:r>
              <a:rPr lang="zh-CN" altLang="en-US"/>
              <a:t>，</a:t>
            </a:r>
            <a:r>
              <a:rPr lang="en-US" altLang="zh-CN"/>
              <a:t>A3</a:t>
            </a:r>
            <a:r>
              <a:rPr lang="zh-CN" altLang="en-US"/>
              <a:t>这三条推理规则可以得到下面三条推理规则：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合并规则</a:t>
            </a:r>
            <a:r>
              <a:rPr lang="en-US" altLang="zh-CN">
                <a:solidFill>
                  <a:srgbClr val="FF0000"/>
                </a:solidFill>
              </a:rPr>
              <a:t>(union rule)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由</a:t>
            </a:r>
            <a:r>
              <a:rPr lang="en-US" altLang="zh-CN"/>
              <a:t>X→Y</a:t>
            </a:r>
            <a:r>
              <a:rPr lang="zh-CN" altLang="en-US"/>
              <a:t>，</a:t>
            </a:r>
            <a:r>
              <a:rPr lang="en-US" altLang="zh-CN"/>
              <a:t>X→Z</a:t>
            </a:r>
            <a:r>
              <a:rPr lang="zh-CN" altLang="en-US"/>
              <a:t>，有</a:t>
            </a:r>
            <a:r>
              <a:rPr lang="en-US" altLang="zh-CN"/>
              <a:t>X→YZ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伪传递规则</a:t>
            </a:r>
            <a:r>
              <a:rPr lang="en-US" altLang="zh-CN">
                <a:solidFill>
                  <a:srgbClr val="FF0000"/>
                </a:solidFill>
              </a:rPr>
              <a:t>(pseudo transitivity rule)</a:t>
            </a:r>
            <a:r>
              <a:rPr lang="zh-CN" altLang="en-US"/>
              <a:t>：由</a:t>
            </a:r>
            <a:r>
              <a:rPr lang="en-US" altLang="zh-CN"/>
              <a:t>X→Y</a:t>
            </a:r>
            <a:r>
              <a:rPr lang="zh-CN" altLang="en-US"/>
              <a:t>，</a:t>
            </a:r>
            <a:r>
              <a:rPr lang="en-US" altLang="zh-CN"/>
              <a:t>WY→Z</a:t>
            </a:r>
            <a:r>
              <a:rPr lang="zh-CN" altLang="en-US"/>
              <a:t>，有</a:t>
            </a:r>
            <a:r>
              <a:rPr lang="en-US" altLang="zh-CN"/>
              <a:t>XW→Z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分解规则</a:t>
            </a:r>
            <a:r>
              <a:rPr lang="en-US" altLang="zh-CN">
                <a:solidFill>
                  <a:srgbClr val="FF0000"/>
                </a:solidFill>
              </a:rPr>
              <a:t>(decomposition rule)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由</a:t>
            </a:r>
            <a:r>
              <a:rPr lang="en-US" altLang="zh-CN"/>
              <a:t>X→Y </a:t>
            </a:r>
            <a:r>
              <a:rPr lang="zh-CN" altLang="en-US"/>
              <a:t>及</a:t>
            </a:r>
            <a:r>
              <a:rPr lang="en-US" altLang="zh-CN"/>
              <a:t>Z⊆Y</a:t>
            </a:r>
            <a:r>
              <a:rPr lang="zh-CN" altLang="en-US"/>
              <a:t>，有</a:t>
            </a:r>
            <a:r>
              <a:rPr lang="en-US" altLang="zh-CN"/>
              <a:t>X→Z</a:t>
            </a:r>
            <a:endParaRPr lang="zh-CN" altLang="en-US"/>
          </a:p>
          <a:p>
            <a:endParaRPr lang="zh-CN" altLang="en-US" sz="800"/>
          </a:p>
          <a:p>
            <a:r>
              <a:rPr lang="zh-CN" altLang="en-US">
                <a:solidFill>
                  <a:srgbClr val="FF0000"/>
                </a:solidFill>
              </a:rPr>
              <a:t>引理</a:t>
            </a:r>
            <a:r>
              <a:rPr lang="en-US" altLang="zh-CN">
                <a:solidFill>
                  <a:srgbClr val="FF0000"/>
                </a:solidFill>
              </a:rPr>
              <a:t>6.1</a:t>
            </a:r>
            <a:r>
              <a:rPr lang="zh-CN" altLang="en-US">
                <a:solidFill>
                  <a:srgbClr val="FF0000"/>
                </a:solidFill>
              </a:rPr>
              <a:t>： </a:t>
            </a:r>
          </a:p>
          <a:p>
            <a:pPr marL="531812" lvl="1" indent="0">
              <a:buNone/>
            </a:pPr>
            <a:r>
              <a:rPr lang="en-US" altLang="zh-CN"/>
              <a:t>X→A1A2…Ak </a:t>
            </a:r>
            <a:r>
              <a:rPr lang="zh-CN" altLang="en-US"/>
              <a:t>成立的充分必要条件是</a:t>
            </a:r>
            <a:r>
              <a:rPr lang="en-US" altLang="zh-CN"/>
              <a:t>X→Ai</a:t>
            </a:r>
            <a:r>
              <a:rPr lang="zh-CN" altLang="en-US"/>
              <a:t>成立</a:t>
            </a:r>
            <a:r>
              <a:rPr lang="en-US" altLang="zh-CN"/>
              <a:t>(i=1,2,…,k)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6CA74-BA85-48BC-A73C-71689E37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90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8437-259C-405E-94F6-0B6DE272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698CF-F209-46FB-8802-AA7A3526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定义</a:t>
            </a:r>
            <a:r>
              <a:rPr lang="en-US" altLang="zh-CN" sz="2000" b="1">
                <a:solidFill>
                  <a:srgbClr val="FF0000"/>
                </a:solidFill>
              </a:rPr>
              <a:t>6.12  </a:t>
            </a:r>
            <a:r>
              <a:rPr lang="zh-CN" altLang="en-US" sz="2000"/>
              <a:t>在关系模式</a:t>
            </a:r>
            <a:r>
              <a:rPr lang="en-US" altLang="zh-CN" sz="2000"/>
              <a:t>R&lt;U,F &gt;</a:t>
            </a:r>
            <a:r>
              <a:rPr lang="zh-CN" altLang="en-US" sz="2000"/>
              <a:t>中为</a:t>
            </a:r>
            <a:r>
              <a:rPr lang="en-US" altLang="zh-CN" sz="2000"/>
              <a:t>F</a:t>
            </a:r>
            <a:r>
              <a:rPr lang="zh-CN" altLang="en-US" sz="2000"/>
              <a:t>所逻辑蕴涵的函数依赖的全体叫作</a:t>
            </a:r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zh-CN" altLang="en-US" sz="2000">
                <a:solidFill>
                  <a:srgbClr val="FF0000"/>
                </a:solidFill>
              </a:rPr>
              <a:t>的闭包，记为</a:t>
            </a:r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en-US" altLang="zh-CN" sz="2000" baseline="50000">
                <a:solidFill>
                  <a:srgbClr val="FF0000"/>
                </a:solidFill>
              </a:rPr>
              <a:t>+</a:t>
            </a:r>
            <a:r>
              <a:rPr lang="zh-CN" altLang="en-US" sz="2000"/>
              <a:t>。</a:t>
            </a:r>
          </a:p>
          <a:p>
            <a:endParaRPr lang="zh-CN" altLang="en-US" sz="800"/>
          </a:p>
          <a:p>
            <a:r>
              <a:rPr lang="en-US" altLang="zh-CN" sz="2000" b="1">
                <a:solidFill>
                  <a:srgbClr val="FF0000"/>
                </a:solidFill>
              </a:rPr>
              <a:t>Armstrong</a:t>
            </a:r>
            <a:r>
              <a:rPr lang="zh-CN" altLang="en-US" sz="2000" b="1">
                <a:solidFill>
                  <a:srgbClr val="FF0000"/>
                </a:solidFill>
              </a:rPr>
              <a:t>是有效的</a:t>
            </a:r>
          </a:p>
          <a:p>
            <a:pPr lvl="1"/>
            <a:r>
              <a:rPr lang="zh-CN" altLang="en-US" sz="2000"/>
              <a:t>指</a:t>
            </a:r>
            <a:r>
              <a:rPr lang="en-US" altLang="zh-CN" sz="2000"/>
              <a:t>F</a:t>
            </a:r>
            <a:r>
              <a:rPr lang="zh-CN" altLang="en-US" sz="2000"/>
              <a:t>出发根据</a:t>
            </a:r>
            <a:r>
              <a:rPr lang="en-US" altLang="zh-CN" sz="2000"/>
              <a:t>Armstrong</a:t>
            </a:r>
            <a:r>
              <a:rPr lang="zh-CN" altLang="en-US" sz="2000"/>
              <a:t>公理推导出来的每一个函数依赖一定在</a:t>
            </a:r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en-US" altLang="zh-CN" sz="2000" baseline="50000">
                <a:solidFill>
                  <a:srgbClr val="FF0000"/>
                </a:solidFill>
              </a:rPr>
              <a:t>+ </a:t>
            </a:r>
            <a:r>
              <a:rPr lang="zh-CN" altLang="en-US" sz="2000"/>
              <a:t>中</a:t>
            </a:r>
          </a:p>
          <a:p>
            <a:endParaRPr lang="zh-CN" altLang="en-US" sz="800"/>
          </a:p>
          <a:p>
            <a:r>
              <a:rPr lang="en-US" altLang="zh-CN" sz="2000" b="1">
                <a:solidFill>
                  <a:srgbClr val="FF0000"/>
                </a:solidFill>
              </a:rPr>
              <a:t>Armstrong</a:t>
            </a:r>
            <a:r>
              <a:rPr lang="zh-CN" altLang="en-US" sz="2000" b="1">
                <a:solidFill>
                  <a:srgbClr val="FF0000"/>
                </a:solidFill>
              </a:rPr>
              <a:t>是完备的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en-US" altLang="zh-CN" sz="2000" baseline="50000">
                <a:solidFill>
                  <a:srgbClr val="FF0000"/>
                </a:solidFill>
              </a:rPr>
              <a:t>+</a:t>
            </a:r>
            <a:r>
              <a:rPr lang="zh-CN" altLang="en-US" sz="2000"/>
              <a:t>中的每一个函数依赖，必定可以由</a:t>
            </a:r>
            <a:r>
              <a:rPr lang="en-US" altLang="zh-CN" sz="2000"/>
              <a:t>F</a:t>
            </a:r>
            <a:r>
              <a:rPr lang="zh-CN" altLang="en-US" sz="2000"/>
              <a:t>出发根据</a:t>
            </a:r>
            <a:r>
              <a:rPr lang="en-US" altLang="zh-CN" sz="2000"/>
              <a:t>Armstrong</a:t>
            </a:r>
            <a:r>
              <a:rPr lang="zh-CN" altLang="en-US" sz="2000"/>
              <a:t>公理推导出来</a:t>
            </a:r>
            <a:endParaRPr lang="en-US" altLang="zh-CN" sz="2000"/>
          </a:p>
          <a:p>
            <a:pPr lvl="1"/>
            <a:endParaRPr lang="zh-CN" altLang="en-US" sz="800"/>
          </a:p>
          <a:p>
            <a:r>
              <a:rPr lang="zh-CN" altLang="en-US" sz="2000" b="1">
                <a:solidFill>
                  <a:srgbClr val="FF0000"/>
                </a:solidFill>
                <a:sym typeface="Calibri" pitchFamily="34" charset="0"/>
              </a:rPr>
              <a:t>定义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6.13</a:t>
            </a:r>
            <a:r>
              <a:rPr lang="zh-CN" altLang="en-US" sz="2000" b="1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zh-CN" altLang="en-US" sz="2000">
                <a:sym typeface="Calibri" pitchFamily="34" charset="0"/>
              </a:rPr>
              <a:t>设</a:t>
            </a:r>
            <a:r>
              <a:rPr lang="en-US" altLang="zh-CN" sz="2000">
                <a:sym typeface="Calibri" pitchFamily="34" charset="0"/>
              </a:rPr>
              <a:t>F </a:t>
            </a:r>
            <a:r>
              <a:rPr lang="zh-CN" altLang="en-US" sz="2000">
                <a:sym typeface="Calibri" pitchFamily="34" charset="0"/>
              </a:rPr>
              <a:t>为属性集</a:t>
            </a:r>
            <a:r>
              <a:rPr lang="en-US" altLang="zh-CN" sz="2000">
                <a:sym typeface="Calibri" pitchFamily="34" charset="0"/>
              </a:rPr>
              <a:t>U</a:t>
            </a:r>
            <a:r>
              <a:rPr lang="zh-CN" altLang="en-US" sz="2000">
                <a:sym typeface="Calibri" pitchFamily="34" charset="0"/>
              </a:rPr>
              <a:t>上的一组函数依赖，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zh-CN" altLang="en-US" sz="2000">
                <a:sym typeface="Calibri" pitchFamily="34" charset="0"/>
              </a:rPr>
              <a:t>、</a:t>
            </a:r>
            <a:r>
              <a:rPr lang="en-US" altLang="zh-CN" sz="2000">
                <a:sym typeface="Calibri" pitchFamily="34" charset="0"/>
              </a:rPr>
              <a:t>Y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>
                <a:sym typeface="Calibri" pitchFamily="34" charset="0"/>
              </a:rPr>
              <a:t>U</a:t>
            </a:r>
            <a:r>
              <a:rPr lang="zh-CN" altLang="en-US" sz="2000">
                <a:sym typeface="Calibri" pitchFamily="34" charset="0"/>
              </a:rPr>
              <a:t>， </a:t>
            </a:r>
            <a:r>
              <a:rPr lang="en-US" altLang="zh-CN" sz="200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sz="2000" baseline="3800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en-US" altLang="zh-CN" sz="2000">
                <a:sym typeface="Calibri" pitchFamily="34" charset="0"/>
              </a:rPr>
              <a:t>={ A|X→A </a:t>
            </a:r>
            <a:r>
              <a:rPr lang="zh-CN" altLang="en-US" sz="2000">
                <a:sym typeface="Calibri" pitchFamily="34" charset="0"/>
              </a:rPr>
              <a:t>能由</a:t>
            </a:r>
            <a:r>
              <a:rPr lang="en-US" altLang="zh-CN" sz="2000">
                <a:sym typeface="Calibri" pitchFamily="34" charset="0"/>
              </a:rPr>
              <a:t>F </a:t>
            </a:r>
            <a:r>
              <a:rPr lang="zh-CN" altLang="en-US" sz="2000">
                <a:sym typeface="Calibri" pitchFamily="34" charset="0"/>
              </a:rPr>
              <a:t>根据</a:t>
            </a:r>
            <a:r>
              <a:rPr lang="en-US" altLang="zh-CN" sz="2000">
                <a:sym typeface="Calibri" pitchFamily="34" charset="0"/>
              </a:rPr>
              <a:t>Armstrong</a:t>
            </a:r>
            <a:r>
              <a:rPr lang="zh-CN" altLang="en-US" sz="2000">
                <a:sym typeface="Calibri" pitchFamily="34" charset="0"/>
              </a:rPr>
              <a:t>公理导出</a:t>
            </a:r>
            <a:r>
              <a:rPr lang="en-US" altLang="zh-CN" sz="2000">
                <a:sym typeface="Calibri" pitchFamily="34" charset="0"/>
              </a:rPr>
              <a:t>}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sz="2000" baseline="3800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sz="2000">
                <a:sym typeface="Calibri" pitchFamily="34" charset="0"/>
              </a:rPr>
              <a:t>称为属性集</a:t>
            </a:r>
            <a:r>
              <a:rPr lang="en-US" altLang="zh-CN" sz="2000">
                <a:sym typeface="Calibri" pitchFamily="34" charset="0"/>
              </a:rPr>
              <a:t>X </a:t>
            </a:r>
            <a:r>
              <a:rPr lang="zh-CN" altLang="en-US" sz="2000">
                <a:sym typeface="Calibri" pitchFamily="34" charset="0"/>
              </a:rPr>
              <a:t>关于函数依赖集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sym typeface="Calibri" pitchFamily="34" charset="0"/>
              </a:rPr>
              <a:t>闭包</a:t>
            </a:r>
            <a:endParaRPr lang="en-US" altLang="zh-CN" sz="2000">
              <a:solidFill>
                <a:srgbClr val="FF0000"/>
              </a:solidFill>
              <a:sym typeface="Calibri" pitchFamily="34" charset="0"/>
            </a:endParaRPr>
          </a:p>
          <a:p>
            <a:endParaRPr lang="en-US" altLang="zh-CN" sz="800">
              <a:solidFill>
                <a:srgbClr val="FF0000"/>
              </a:solidFill>
              <a:sym typeface="Calibri" pitchFamily="3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sym typeface="Calibri" pitchFamily="34" charset="0"/>
              </a:rPr>
              <a:t>引理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6.2 </a:t>
            </a:r>
            <a:r>
              <a:rPr lang="zh-CN" altLang="en-US" sz="2000">
                <a:sym typeface="Calibri" pitchFamily="34" charset="0"/>
              </a:rPr>
              <a:t>设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为属性集</a:t>
            </a:r>
            <a:r>
              <a:rPr lang="en-US" altLang="zh-CN" sz="2000">
                <a:sym typeface="Calibri" pitchFamily="34" charset="0"/>
              </a:rPr>
              <a:t>U</a:t>
            </a:r>
            <a:r>
              <a:rPr lang="zh-CN" altLang="en-US" sz="2000">
                <a:sym typeface="Calibri" pitchFamily="34" charset="0"/>
              </a:rPr>
              <a:t>上的一组函数依赖，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zh-CN" altLang="en-US" sz="2000">
                <a:sym typeface="Calibri" pitchFamily="34" charset="0"/>
              </a:rPr>
              <a:t>、</a:t>
            </a:r>
            <a:r>
              <a:rPr lang="en-US" altLang="zh-CN" sz="2000">
                <a:sym typeface="Calibri" pitchFamily="34" charset="0"/>
              </a:rPr>
              <a:t>Y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>
                <a:sym typeface="Calibri" pitchFamily="34" charset="0"/>
              </a:rPr>
              <a:t> U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ym typeface="Calibri" pitchFamily="34" charset="0"/>
              </a:rPr>
              <a:t>X→Y </a:t>
            </a:r>
            <a:r>
              <a:rPr lang="zh-CN" altLang="en-US" sz="2000">
                <a:sym typeface="Calibri" pitchFamily="34" charset="0"/>
              </a:rPr>
              <a:t>能由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根据</a:t>
            </a:r>
            <a:r>
              <a:rPr lang="en-US" altLang="zh-CN" sz="2000">
                <a:sym typeface="Calibri" pitchFamily="34" charset="0"/>
              </a:rPr>
              <a:t>Armstrong</a:t>
            </a:r>
            <a:r>
              <a:rPr lang="zh-CN" altLang="en-US" sz="2000">
                <a:sym typeface="Calibri" pitchFamily="34" charset="0"/>
              </a:rPr>
              <a:t>公理导出的充分必要条件是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sz="2000" b="1" baseline="36000">
                <a:solidFill>
                  <a:srgbClr val="FF0000"/>
                </a:solidFill>
                <a:sym typeface="Calibri" pitchFamily="34" charset="0"/>
              </a:rPr>
              <a:t>+</a:t>
            </a:r>
          </a:p>
          <a:p>
            <a:pPr lvl="1"/>
            <a:r>
              <a:rPr lang="zh-CN" altLang="en-US" sz="2000" b="1">
                <a:solidFill>
                  <a:srgbClr val="FF0000"/>
                </a:solidFill>
              </a:rPr>
              <a:t>作用：</a:t>
            </a:r>
            <a:r>
              <a:rPr lang="zh-CN" altLang="en-US" sz="2000"/>
              <a:t>判定</a:t>
            </a:r>
            <a:r>
              <a:rPr lang="en-US" altLang="zh-CN" sz="2000"/>
              <a:t>X→Y</a:t>
            </a:r>
            <a:r>
              <a:rPr lang="zh-CN" altLang="en-US" sz="2000"/>
              <a:t>是否能由</a:t>
            </a:r>
            <a:r>
              <a:rPr lang="en-US" altLang="zh-CN" sz="2000"/>
              <a:t>F </a:t>
            </a:r>
            <a:r>
              <a:rPr lang="zh-CN" altLang="en-US" sz="2000"/>
              <a:t>根据</a:t>
            </a:r>
            <a:r>
              <a:rPr lang="en-US" altLang="zh-CN" sz="2000"/>
              <a:t>Armstrong</a:t>
            </a:r>
            <a:r>
              <a:rPr lang="zh-CN" altLang="en-US" sz="2000"/>
              <a:t>公理导出的问题，就转化为求出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sz="2000" b="1" baseline="36000">
                <a:solidFill>
                  <a:srgbClr val="FF0000"/>
                </a:solidFill>
                <a:sym typeface="Calibri" pitchFamily="34" charset="0"/>
              </a:rPr>
              <a:t>+ </a:t>
            </a:r>
            <a:r>
              <a:rPr lang="zh-CN" altLang="en-US" sz="2000"/>
              <a:t>，判定</a:t>
            </a:r>
            <a:r>
              <a:rPr lang="en-US" altLang="zh-CN" sz="2000"/>
              <a:t>Y</a:t>
            </a:r>
            <a:r>
              <a:rPr lang="zh-CN" altLang="en-US" sz="2000"/>
              <a:t>是否为</a:t>
            </a:r>
            <a:r>
              <a:rPr lang="en-US" altLang="zh-CN" sz="2000" b="1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sz="2000" b="1" baseline="3600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sz="2000"/>
              <a:t>的子集问题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305C6-040C-4803-B94C-D0895572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0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9C137-CFB7-4A18-854B-4E5638CF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ACEF-72D9-437A-9197-905E81A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EFE9D5C-4044-4D95-BCBE-6B2713C0F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69184"/>
              </p:ext>
            </p:extLst>
          </p:nvPr>
        </p:nvGraphicFramePr>
        <p:xfrm>
          <a:off x="914400" y="1295400"/>
          <a:ext cx="1017270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72700">
                  <a:extLst>
                    <a:ext uri="{9D8B030D-6E8A-4147-A177-3AD203B41FA5}">
                      <a16:colId xmlns:a16="http://schemas.microsoft.com/office/drawing/2014/main" val="1014346373"/>
                    </a:ext>
                  </a:extLst>
                </a:gridCol>
              </a:tblGrid>
              <a:tr h="391588"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 </a:t>
                      </a:r>
                      <a:r>
                        <a:rPr lang="en-US" altLang="zh-CN" sz="28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 </a:t>
                      </a:r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求属性集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(X 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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U)</a:t>
                      </a:r>
                      <a:r>
                        <a:rPr lang="en-US" altLang="zh-CN" sz="2800" b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关于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 </a:t>
                      </a:r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上的函数依赖集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的闭包</a:t>
                      </a: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800" b="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en-US" altLang="zh-CN" sz="2800" b="0" baseline="5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04633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输入：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27974"/>
                  </a:ext>
                </a:extLst>
              </a:tr>
              <a:tr h="62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输出：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en-US" altLang="zh-CN" sz="2400" b="0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计算步骤：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98098"/>
                  </a:ext>
                </a:extLst>
              </a:tr>
              <a:tr h="621933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1. 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令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0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，</a:t>
                      </a: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itchFamily="34" charset="0"/>
                      </a:endParaRPr>
                    </a:p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2. 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求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B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，这里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={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|(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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V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)(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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W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V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→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W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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F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V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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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W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)}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2448"/>
                  </a:ext>
                </a:extLst>
              </a:tr>
              <a:tr h="34551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3.</a:t>
                      </a:r>
                      <a:r>
                        <a:rPr lang="en-US" altLang="zh-CN" sz="2400" b="1" baseline="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+1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∪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14087"/>
                  </a:ext>
                </a:extLst>
              </a:tr>
              <a:tr h="34551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4.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判断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+1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 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437568"/>
                  </a:ext>
                </a:extLst>
              </a:tr>
              <a:tr h="345519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5.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若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+1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与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相等或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U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，则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 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(</a:t>
                      </a:r>
                      <a:r>
                        <a:rPr lang="en-US" altLang="zh-CN" sz="2400" b="1" i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zh-CN" altLang="en-US" sz="24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就是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X</a:t>
                      </a:r>
                      <a:r>
                        <a:rPr lang="en-US" altLang="zh-CN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F</a:t>
                      </a:r>
                      <a:r>
                        <a:rPr lang="en-US" altLang="zh-CN" sz="2400" b="1" baseline="5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+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，算法终止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0630"/>
                  </a:ext>
                </a:extLst>
              </a:tr>
              <a:tr h="34551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6.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若否，则</a:t>
                      </a: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= </a:t>
                      </a: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i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+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1，返回第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2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itchFamily="34" charset="0"/>
                        </a:rPr>
                        <a:t>步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5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82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6D145-07A6-4FBE-9D59-4873CBBF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99FA4-EC94-4C32-9C67-8FD9C69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[</a:t>
            </a:r>
            <a:r>
              <a:rPr lang="zh-CN" altLang="en-US" sz="2400" b="1">
                <a:solidFill>
                  <a:srgbClr val="C00000"/>
                </a:solidFill>
              </a:rPr>
              <a:t>例</a:t>
            </a:r>
            <a:r>
              <a:rPr lang="en-US" altLang="zh-CN" sz="2400" b="1">
                <a:solidFill>
                  <a:srgbClr val="C00000"/>
                </a:solidFill>
              </a:rPr>
              <a:t>6.11] </a:t>
            </a:r>
            <a:r>
              <a:rPr lang="zh-CN" altLang="en-US" sz="2400"/>
              <a:t>已知关系模式</a:t>
            </a:r>
            <a:r>
              <a:rPr lang="en-US" altLang="zh-CN" sz="2400"/>
              <a:t>R&lt;U, F&gt;</a:t>
            </a:r>
            <a:r>
              <a:rPr lang="zh-CN" altLang="en-US" sz="2400"/>
              <a:t>，其中，</a:t>
            </a:r>
            <a:r>
              <a:rPr lang="en-US" altLang="zh-CN" sz="2400"/>
              <a:t>U={A, B, C, D, E }</a:t>
            </a:r>
            <a:r>
              <a:rPr lang="zh-CN" altLang="en-US" sz="2400"/>
              <a:t>，</a:t>
            </a:r>
            <a:r>
              <a:rPr lang="en-US" altLang="zh-CN" sz="2400"/>
              <a:t>F={AB→C, B→D, C→E, EC→B, AC→B}</a:t>
            </a:r>
            <a:r>
              <a:rPr lang="zh-CN" altLang="en-US" sz="2400"/>
              <a:t>，求</a:t>
            </a:r>
            <a:r>
              <a:rPr lang="en-US" altLang="zh-CN" sz="2400">
                <a:solidFill>
                  <a:srgbClr val="C00000"/>
                </a:solidFill>
              </a:rPr>
              <a:t>(AB )</a:t>
            </a:r>
            <a:r>
              <a:rPr lang="en-US" altLang="zh-CN" sz="2400" baseline="-25000">
                <a:solidFill>
                  <a:srgbClr val="C00000"/>
                </a:solidFill>
              </a:rPr>
              <a:t>F</a:t>
            </a:r>
            <a:r>
              <a:rPr lang="en-US" altLang="zh-CN" sz="2400" baseline="50000">
                <a:solidFill>
                  <a:srgbClr val="C00000"/>
                </a:solidFill>
              </a:rPr>
              <a:t>+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3200">
                <a:solidFill>
                  <a:srgbClr val="FF0000"/>
                </a:solidFill>
              </a:rPr>
              <a:t>课堂练习</a:t>
            </a:r>
            <a:r>
              <a:rPr lang="en-US" altLang="zh-CN" sz="3200">
                <a:solidFill>
                  <a:srgbClr val="FF0000"/>
                </a:solidFill>
              </a:rPr>
              <a:t>(</a:t>
            </a:r>
            <a:r>
              <a:rPr lang="zh-CN" altLang="en-US" sz="3200">
                <a:solidFill>
                  <a:srgbClr val="FF0000"/>
                </a:solidFill>
              </a:rPr>
              <a:t>四</a:t>
            </a:r>
            <a:r>
              <a:rPr lang="en-US" altLang="zh-CN" sz="3200">
                <a:solidFill>
                  <a:srgbClr val="FF0000"/>
                </a:solidFill>
              </a:rPr>
              <a:t>)</a:t>
            </a:r>
            <a:endParaRPr lang="en-US" altLang="zh-CN" sz="1050"/>
          </a:p>
          <a:p>
            <a:pPr>
              <a:lnSpc>
                <a:spcPct val="130000"/>
              </a:lnSpc>
            </a:pPr>
            <a:r>
              <a:rPr lang="zh-CN" altLang="en-US" sz="2400"/>
              <a:t>设有关系模式</a:t>
            </a:r>
            <a:r>
              <a:rPr lang="en-US" altLang="zh-CN" sz="2400"/>
              <a:t>R(A, B, C, D)</a:t>
            </a:r>
            <a:r>
              <a:rPr lang="zh-CN" altLang="en-US" sz="2400"/>
              <a:t>及其函数依赖集</a:t>
            </a:r>
            <a:r>
              <a:rPr lang="en-US" altLang="zh-CN" sz="2400"/>
              <a:t>F={D→B, B→D, AD→B, AC→D}</a:t>
            </a:r>
            <a:r>
              <a:rPr lang="zh-CN" altLang="en-US" sz="2400"/>
              <a:t>，求</a:t>
            </a:r>
            <a:r>
              <a:rPr lang="en-US" altLang="zh-CN" sz="2400"/>
              <a:t>(AC)</a:t>
            </a:r>
            <a:r>
              <a:rPr lang="en-US" altLang="zh-CN" sz="2400" baseline="-25000"/>
              <a:t>F</a:t>
            </a:r>
            <a:r>
              <a:rPr lang="en-US" altLang="zh-CN" sz="2400" baseline="50000"/>
              <a:t>+</a:t>
            </a:r>
            <a:r>
              <a:rPr lang="zh-CN" altLang="en-US" sz="2400"/>
              <a:t>和</a:t>
            </a:r>
            <a:r>
              <a:rPr lang="en-US" altLang="zh-CN" sz="2400"/>
              <a:t>(AB)</a:t>
            </a:r>
            <a:r>
              <a:rPr lang="en-US" altLang="zh-CN" sz="2400" baseline="-25000"/>
              <a:t>F</a:t>
            </a:r>
            <a:r>
              <a:rPr lang="en-US" altLang="zh-CN" sz="2400" baseline="50000"/>
              <a:t>+</a:t>
            </a:r>
            <a:r>
              <a:rPr lang="zh-CN" altLang="en-US" sz="2400">
                <a:sym typeface="Calibri" pitchFamily="34" charset="0"/>
              </a:rPr>
              <a:t> 。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8B4F4-1BFB-48AA-8110-5B67FAC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F9F6D-D35A-4367-BAB7-BF0B6CE2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7E267-3543-4B1E-9B43-0AC14DA8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利用引理</a:t>
            </a:r>
            <a:r>
              <a:rPr lang="en-US" altLang="zh-CN">
                <a:solidFill>
                  <a:srgbClr val="FF0000"/>
                </a:solidFill>
              </a:rPr>
              <a:t>6.2</a:t>
            </a:r>
            <a:r>
              <a:rPr lang="zh-CN" altLang="en-US">
                <a:solidFill>
                  <a:srgbClr val="FF0000"/>
                </a:solidFill>
              </a:rPr>
              <a:t>求给定关系模式的所有候选码</a:t>
            </a:r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结论：在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关系模式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R&lt;U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F&gt;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中，若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en-US" altLang="zh-CN" sz="2400" baseline="50000">
                <a:solidFill>
                  <a:srgbClr val="0000FF"/>
                </a:solidFill>
                <a:sym typeface="Calibri" pitchFamily="34" charset="0"/>
              </a:rPr>
              <a:t>+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=U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，则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为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R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的候选码</a:t>
            </a:r>
            <a:endParaRPr lang="en-US" altLang="zh-CN" sz="2400">
              <a:solidFill>
                <a:srgbClr val="0000FF"/>
              </a:solidFill>
              <a:sym typeface="Calibri" pitchFamily="34" charset="0"/>
            </a:endParaRPr>
          </a:p>
          <a:p>
            <a:pPr lvl="1"/>
            <a:endParaRPr lang="en-US" altLang="zh-CN" sz="800">
              <a:sym typeface="Calibri" pitchFamily="34" charset="0"/>
            </a:endParaRPr>
          </a:p>
          <a:p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] </a:t>
            </a:r>
            <a:r>
              <a:rPr lang="zh-CN" altLang="en-US" sz="2800"/>
              <a:t>设</a:t>
            </a:r>
            <a:r>
              <a:rPr lang="en-US" altLang="zh-CN" sz="2800"/>
              <a:t>U={A, B, C, D}, F={A→B, C→D}</a:t>
            </a:r>
            <a:r>
              <a:rPr lang="zh-CN" altLang="en-US" sz="2800"/>
              <a:t>，试求此关系的候选码。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求给定关系模式所有候选码的一般思路：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只出现在</a:t>
            </a:r>
            <a:r>
              <a:rPr lang="zh-CN" altLang="en-US" b="1">
                <a:solidFill>
                  <a:srgbClr val="FF0000"/>
                </a:solidFill>
              </a:rPr>
              <a:t>箭头右侧</a:t>
            </a:r>
            <a:r>
              <a:rPr lang="zh-CN" altLang="en-US">
                <a:solidFill>
                  <a:srgbClr val="0000FF"/>
                </a:solidFill>
              </a:rPr>
              <a:t>的属性一定不会是码的组成部分</a:t>
            </a:r>
            <a:r>
              <a:rPr lang="zh-CN" altLang="en-US"/>
              <a:t>，因为它不可能是决定因素；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只出现在</a:t>
            </a:r>
            <a:r>
              <a:rPr lang="zh-CN" altLang="en-US" b="1">
                <a:solidFill>
                  <a:srgbClr val="FF0000"/>
                </a:solidFill>
              </a:rPr>
              <a:t>箭头左侧</a:t>
            </a:r>
            <a:r>
              <a:rPr lang="zh-CN" altLang="en-US">
                <a:solidFill>
                  <a:srgbClr val="0000FF"/>
                </a:solidFill>
              </a:rPr>
              <a:t>的属性一定是码的组成部分，</a:t>
            </a:r>
            <a:r>
              <a:rPr lang="zh-CN" altLang="en-US"/>
              <a:t>因为它只能是决定因素；</a:t>
            </a:r>
          </a:p>
          <a:p>
            <a:pPr lvl="2"/>
            <a:r>
              <a:rPr lang="zh-CN" altLang="en-US"/>
              <a:t>既出现在</a:t>
            </a:r>
            <a:r>
              <a:rPr lang="zh-CN" altLang="en-US" b="1">
                <a:solidFill>
                  <a:srgbClr val="FF0000"/>
                </a:solidFill>
              </a:rPr>
              <a:t>箭头左侧又出现在箭头右侧</a:t>
            </a:r>
            <a:r>
              <a:rPr lang="zh-CN" altLang="en-US"/>
              <a:t>的属性需要进行验证是否为码的组成部分。</a:t>
            </a:r>
            <a:endParaRPr lang="en-US" altLang="zh-CN"/>
          </a:p>
          <a:p>
            <a:pPr lvl="2"/>
            <a:endParaRPr lang="zh-CN" altLang="en-US" sz="8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本题分析</a:t>
            </a:r>
          </a:p>
          <a:p>
            <a:pPr lvl="2"/>
            <a:r>
              <a:rPr lang="en-US" altLang="zh-CN"/>
              <a:t>A, C</a:t>
            </a:r>
            <a:r>
              <a:rPr lang="zh-CN" altLang="en-US"/>
              <a:t>一定是码的组成部分；</a:t>
            </a:r>
            <a:r>
              <a:rPr lang="en-US" altLang="zh-CN"/>
              <a:t>B, D</a:t>
            </a:r>
            <a:r>
              <a:rPr lang="zh-CN" altLang="en-US"/>
              <a:t>一定不是码的组成部分。因为</a:t>
            </a:r>
            <a:r>
              <a:rPr lang="en-US" altLang="zh-CN">
                <a:solidFill>
                  <a:srgbClr val="FF0000"/>
                </a:solidFill>
              </a:rPr>
              <a:t>(AC)</a:t>
            </a:r>
            <a:r>
              <a:rPr lang="en-US" altLang="zh-CN" baseline="-25000">
                <a:solidFill>
                  <a:srgbClr val="FF0000"/>
                </a:solidFill>
              </a:rPr>
              <a:t>F</a:t>
            </a:r>
            <a:r>
              <a:rPr lang="en-US" altLang="zh-CN" baseline="50000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=U</a:t>
            </a:r>
            <a:r>
              <a:rPr lang="zh-CN" altLang="en-US"/>
              <a:t>，所以</a:t>
            </a:r>
            <a:r>
              <a:rPr lang="en-US" altLang="zh-CN"/>
              <a:t>R</a:t>
            </a:r>
            <a:r>
              <a:rPr lang="zh-CN" altLang="en-US"/>
              <a:t>只有一个候选码</a:t>
            </a:r>
            <a:r>
              <a:rPr lang="en-US" altLang="zh-CN"/>
              <a:t>AC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09345-BD7F-44A9-BC8E-389F9A04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925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6A40F-E746-4C7C-9774-558C635D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2736B-C860-4A4A-9425-3CE76CF9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>
                <a:solidFill>
                  <a:srgbClr val="FF0000"/>
                </a:solidFill>
              </a:rPr>
              <a:t>课堂练习</a:t>
            </a:r>
            <a:r>
              <a:rPr lang="en-US" altLang="zh-CN" sz="3600">
                <a:solidFill>
                  <a:srgbClr val="FF0000"/>
                </a:solidFill>
              </a:rPr>
              <a:t>(</a:t>
            </a:r>
            <a:r>
              <a:rPr lang="zh-CN" altLang="en-US" sz="3600">
                <a:solidFill>
                  <a:srgbClr val="FF0000"/>
                </a:solidFill>
              </a:rPr>
              <a:t>五</a:t>
            </a:r>
            <a:r>
              <a:rPr lang="en-US" altLang="zh-CN" sz="3600">
                <a:solidFill>
                  <a:srgbClr val="FF0000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800"/>
          </a:p>
          <a:p>
            <a:pPr>
              <a:lnSpc>
                <a:spcPct val="150000"/>
              </a:lnSpc>
            </a:pPr>
            <a:r>
              <a:rPr lang="zh-CN" altLang="en-US" sz="2400"/>
              <a:t>设有关系模式</a:t>
            </a:r>
            <a:r>
              <a:rPr lang="en-US" altLang="zh-CN" sz="2400"/>
              <a:t>R(A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，</a:t>
            </a:r>
            <a:r>
              <a:rPr lang="en-US" altLang="zh-CN" sz="2400"/>
              <a:t>C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，</a:t>
            </a:r>
            <a:r>
              <a:rPr lang="en-US" altLang="zh-CN" sz="2400"/>
              <a:t>E</a:t>
            </a:r>
            <a:r>
              <a:rPr lang="zh-CN" altLang="en-US" sz="2400"/>
              <a:t>，</a:t>
            </a:r>
            <a:r>
              <a:rPr lang="en-US" altLang="zh-CN" sz="2400"/>
              <a:t>P)</a:t>
            </a:r>
            <a:r>
              <a:rPr lang="zh-CN" altLang="en-US" sz="2400"/>
              <a:t>及其函数依赖集</a:t>
            </a:r>
            <a:r>
              <a:rPr lang="en-US" altLang="zh-CN" sz="2400"/>
              <a:t>F={A→D</a:t>
            </a:r>
            <a:r>
              <a:rPr lang="zh-CN" altLang="en-US" sz="2400"/>
              <a:t>，</a:t>
            </a:r>
            <a:r>
              <a:rPr lang="en-US" altLang="zh-CN" sz="2400"/>
              <a:t>E→D, D→B, BC→D, DC→A}</a:t>
            </a:r>
            <a:r>
              <a:rPr lang="zh-CN" altLang="en-US" sz="2400"/>
              <a:t>，求</a:t>
            </a:r>
            <a:r>
              <a:rPr lang="en-US" altLang="zh-CN" sz="2400"/>
              <a:t>R</a:t>
            </a:r>
            <a:r>
              <a:rPr lang="zh-CN" altLang="en-US" sz="2400"/>
              <a:t>的所有候选码。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zh-CN" altLang="en-US" sz="800"/>
          </a:p>
          <a:p>
            <a:pPr>
              <a:lnSpc>
                <a:spcPct val="150000"/>
              </a:lnSpc>
            </a:pPr>
            <a:r>
              <a:rPr lang="zh-CN" altLang="en-US" sz="2400"/>
              <a:t>关系模式</a:t>
            </a:r>
            <a:r>
              <a:rPr lang="en-US" altLang="zh-CN" sz="2400"/>
              <a:t>R&lt;U,F&gt;, U={A, B, C, D, E, P}, F={A→B, C→D, E→A, CE→D}</a:t>
            </a:r>
            <a:r>
              <a:rPr lang="zh-CN" altLang="en-US" sz="2400"/>
              <a:t>，试求此关系的候选码。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978DC-DF67-4C8D-9719-EFE51615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6B882-3FB2-4C2D-87B9-A99D70D9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C1EB5-6596-4399-A0F1-3B046B24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0834915" cy="5469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关系模式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规范化程度的判断</a:t>
            </a:r>
            <a:r>
              <a:rPr lang="en-US" altLang="zh-CN">
                <a:solidFill>
                  <a:srgbClr val="FF0000"/>
                </a:solidFill>
              </a:rPr>
              <a:t>(BCNF</a:t>
            </a:r>
            <a:r>
              <a:rPr lang="zh-CN" altLang="en-US">
                <a:solidFill>
                  <a:srgbClr val="FF0000"/>
                </a:solidFill>
              </a:rPr>
              <a:t>内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marL="531812" lvl="1" indent="0">
              <a:lnSpc>
                <a:spcPct val="100000"/>
              </a:lnSpc>
              <a:buNone/>
            </a:pPr>
            <a:endParaRPr lang="en-US" altLang="zh-CN" sz="800"/>
          </a:p>
          <a:p>
            <a:pPr marL="531812" lvl="1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[</a:t>
            </a:r>
            <a:r>
              <a:rPr lang="zh-CN" altLang="en-US" sz="2400" b="1">
                <a:solidFill>
                  <a:srgbClr val="C00000"/>
                </a:solidFill>
              </a:rPr>
              <a:t>例</a:t>
            </a:r>
            <a:r>
              <a:rPr lang="en-US" altLang="zh-CN" sz="2400" b="1">
                <a:solidFill>
                  <a:srgbClr val="C00000"/>
                </a:solidFill>
              </a:rPr>
              <a:t>] </a:t>
            </a:r>
            <a:r>
              <a:rPr lang="zh-CN" altLang="en-US" sz="2400"/>
              <a:t>关系模式</a:t>
            </a:r>
            <a:r>
              <a:rPr lang="en-US" altLang="zh-CN" sz="2400"/>
              <a:t>R&lt;U, F&gt;</a:t>
            </a:r>
            <a:r>
              <a:rPr lang="zh-CN" altLang="en-US" sz="2400"/>
              <a:t>，请针对以下不同情形的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F</a:t>
            </a:r>
            <a:r>
              <a:rPr lang="zh-CN" altLang="en-US" sz="2400"/>
              <a:t>，确定</a:t>
            </a:r>
            <a:r>
              <a:rPr lang="en-US" altLang="zh-CN" sz="2400"/>
              <a:t>R</a:t>
            </a:r>
            <a:r>
              <a:rPr lang="zh-CN" altLang="en-US" sz="2400"/>
              <a:t>的最高范式。</a:t>
            </a:r>
          </a:p>
          <a:p>
            <a:pPr marL="1339850" lvl="1" indent="-176213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U={A, B, C, D}</a:t>
            </a:r>
            <a:r>
              <a:rPr lang="zh-CN" altLang="en-US" sz="2400"/>
              <a:t>，</a:t>
            </a:r>
            <a:r>
              <a:rPr lang="en-US" altLang="zh-CN" sz="2400"/>
              <a:t>F={B→D,  AB→C}</a:t>
            </a:r>
            <a:r>
              <a:rPr lang="zh-CN" altLang="en-US" sz="2400"/>
              <a:t>；</a:t>
            </a:r>
          </a:p>
          <a:p>
            <a:pPr marL="1339850" lvl="1" indent="-176213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U={A, B, C, D, E}</a:t>
            </a:r>
            <a:r>
              <a:rPr lang="zh-CN" altLang="en-US" sz="2400"/>
              <a:t>，</a:t>
            </a:r>
            <a:r>
              <a:rPr lang="en-US" altLang="zh-CN" sz="2400"/>
              <a:t>F={AB→CE, E→AB, C→D}</a:t>
            </a:r>
            <a:r>
              <a:rPr lang="zh-CN" altLang="en-US" sz="2400"/>
              <a:t>；</a:t>
            </a:r>
          </a:p>
          <a:p>
            <a:pPr marL="1339850" lvl="1" indent="-176213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U={A, B, C}</a:t>
            </a:r>
            <a:r>
              <a:rPr lang="zh-CN" altLang="en-US" sz="2400"/>
              <a:t>，</a:t>
            </a:r>
            <a:r>
              <a:rPr lang="en-US" altLang="zh-CN" sz="2400"/>
              <a:t>F={A→B, B→A, A→C}</a:t>
            </a:r>
          </a:p>
          <a:p>
            <a:pPr marL="531812"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[</a:t>
            </a:r>
            <a:r>
              <a:rPr lang="zh-CN" altLang="en-US" b="1">
                <a:solidFill>
                  <a:srgbClr val="C00000"/>
                </a:solidFill>
              </a:rPr>
              <a:t>解</a:t>
            </a:r>
            <a:r>
              <a:rPr lang="en-US" altLang="zh-CN" b="1">
                <a:solidFill>
                  <a:srgbClr val="C00000"/>
                </a:solidFill>
              </a:rPr>
              <a:t>]</a:t>
            </a:r>
            <a:r>
              <a:rPr lang="zh-CN" altLang="en-US" b="1">
                <a:solidFill>
                  <a:srgbClr val="C00000"/>
                </a:solidFill>
              </a:rPr>
              <a:t>：</a:t>
            </a:r>
          </a:p>
          <a:p>
            <a:pPr marL="893763" lvl="1" indent="-269875">
              <a:lnSpc>
                <a:spcPct val="100000"/>
              </a:lnSpc>
              <a:buFont typeface="+mj-lt"/>
              <a:buAutoNum type="arabicPeriod"/>
              <a:tabLst>
                <a:tab pos="893763" algn="l"/>
              </a:tabLst>
            </a:pPr>
            <a:r>
              <a:rPr lang="zh-CN" altLang="en-US"/>
              <a:t>首先确定</a:t>
            </a:r>
            <a:r>
              <a:rPr lang="en-US" altLang="zh-CN"/>
              <a:t>R</a:t>
            </a:r>
            <a:r>
              <a:rPr lang="zh-CN" altLang="en-US"/>
              <a:t>的候选码：</a:t>
            </a:r>
            <a:r>
              <a:rPr lang="en-US" altLang="zh-CN"/>
              <a:t>AB</a:t>
            </a:r>
            <a:r>
              <a:rPr lang="zh-CN" altLang="en-US"/>
              <a:t>，因此</a:t>
            </a:r>
            <a:r>
              <a:rPr lang="en-US" altLang="zh-CN"/>
              <a:t>AB</a:t>
            </a:r>
            <a:r>
              <a:rPr lang="zh-CN" altLang="en-US"/>
              <a:t>也是主码。接着分析所有非主属性对</a:t>
            </a:r>
            <a:r>
              <a:rPr lang="en-US" altLang="zh-CN"/>
              <a:t>AB</a:t>
            </a:r>
            <a:r>
              <a:rPr lang="zh-CN" altLang="en-US"/>
              <a:t>的函数依赖情况：</a:t>
            </a:r>
            <a:r>
              <a:rPr lang="en-US" altLang="zh-CN"/>
              <a:t>D</a:t>
            </a:r>
            <a:r>
              <a:rPr lang="zh-CN" altLang="en-US"/>
              <a:t>部分函数依赖于</a:t>
            </a:r>
            <a:r>
              <a:rPr lang="en-US" altLang="zh-CN"/>
              <a:t>AB</a:t>
            </a:r>
            <a:r>
              <a:rPr lang="zh-CN" altLang="en-US"/>
              <a:t>，所以</a:t>
            </a:r>
            <a:r>
              <a:rPr lang="en-US" altLang="zh-CN">
                <a:solidFill>
                  <a:srgbClr val="FF0000"/>
                </a:solidFill>
              </a:rPr>
              <a:t>R∈1NF</a:t>
            </a:r>
            <a:r>
              <a:rPr lang="zh-CN" altLang="en-US"/>
              <a:t>。</a:t>
            </a:r>
          </a:p>
          <a:p>
            <a:pPr marL="893763" lvl="1" indent="-269875">
              <a:lnSpc>
                <a:spcPct val="100000"/>
              </a:lnSpc>
              <a:buFont typeface="+mj-lt"/>
              <a:buAutoNum type="arabicPeriod"/>
              <a:tabLst>
                <a:tab pos="893763" algn="l"/>
              </a:tabLst>
            </a:pPr>
            <a:r>
              <a:rPr lang="zh-CN" altLang="en-US"/>
              <a:t>易得</a:t>
            </a:r>
            <a:r>
              <a:rPr lang="en-US" altLang="zh-CN"/>
              <a:t>R</a:t>
            </a:r>
            <a:r>
              <a:rPr lang="zh-CN" altLang="en-US"/>
              <a:t>有两个候选码：</a:t>
            </a:r>
            <a:r>
              <a:rPr lang="en-US" altLang="zh-CN"/>
              <a:t>AB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。因为</a:t>
            </a:r>
            <a:r>
              <a:rPr lang="en-US" altLang="zh-CN"/>
              <a:t>R∉BCNF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所以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最高为</a:t>
            </a:r>
            <a:r>
              <a:rPr lang="en-US" altLang="zh-CN">
                <a:solidFill>
                  <a:srgbClr val="FF0000"/>
                </a:solidFill>
              </a:rPr>
              <a:t>3NF</a:t>
            </a:r>
            <a:r>
              <a:rPr lang="zh-CN" altLang="en-US"/>
              <a:t>。由于</a:t>
            </a:r>
            <a:r>
              <a:rPr lang="en-US" altLang="zh-CN"/>
              <a:t>AB→C</a:t>
            </a:r>
            <a:r>
              <a:rPr lang="zh-CN" altLang="en-US"/>
              <a:t>，</a:t>
            </a:r>
            <a:r>
              <a:rPr lang="en-US" altLang="zh-CN"/>
              <a:t>AB→E</a:t>
            </a:r>
            <a:r>
              <a:rPr lang="zh-CN" altLang="en-US"/>
              <a:t>，</a:t>
            </a:r>
            <a:r>
              <a:rPr lang="en-US" altLang="zh-CN"/>
              <a:t>C→D</a:t>
            </a:r>
            <a:r>
              <a:rPr lang="zh-CN" altLang="en-US"/>
              <a:t>，存在非主属性对码的传递依赖，所以</a:t>
            </a:r>
            <a:r>
              <a:rPr lang="en-US" altLang="zh-CN"/>
              <a:t>R∉3NF</a:t>
            </a:r>
            <a:r>
              <a:rPr lang="zh-CN" altLang="en-US"/>
              <a:t>。又</a:t>
            </a:r>
            <a:r>
              <a:rPr lang="en-US" altLang="zh-CN"/>
              <a:t>F</a:t>
            </a:r>
            <a:r>
              <a:rPr lang="zh-CN" altLang="en-US"/>
              <a:t>中不存在部分依赖，所以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最高范式为</a:t>
            </a:r>
            <a:r>
              <a:rPr lang="en-US" altLang="zh-CN">
                <a:solidFill>
                  <a:srgbClr val="FF0000"/>
                </a:solidFill>
              </a:rPr>
              <a:t>2NF</a:t>
            </a:r>
            <a:r>
              <a:rPr lang="zh-CN" altLang="en-US"/>
              <a:t>。</a:t>
            </a:r>
          </a:p>
          <a:p>
            <a:pPr marL="893763" lvl="1" indent="-269875">
              <a:lnSpc>
                <a:spcPct val="100000"/>
              </a:lnSpc>
              <a:buFont typeface="+mj-lt"/>
              <a:buAutoNum type="arabicPeriod"/>
              <a:tabLst>
                <a:tab pos="893763" algn="l"/>
              </a:tabLst>
            </a:pPr>
            <a:r>
              <a:rPr lang="zh-CN" altLang="en-US">
                <a:solidFill>
                  <a:srgbClr val="FF0000"/>
                </a:solidFill>
              </a:rPr>
              <a:t>作为课堂练习，请自行完成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BAF97-273A-493C-BE74-03B389EE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34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57DC-4F55-47B5-8B4C-51A3BC80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DF0EE-BB81-4EB8-A9C9-3CC266C2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6.14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如果</a:t>
            </a:r>
            <a:r>
              <a:rPr lang="en-US" altLang="zh-CN" sz="2400"/>
              <a:t>G</a:t>
            </a:r>
            <a:r>
              <a:rPr lang="en-US" altLang="zh-CN" sz="2400" baseline="50000"/>
              <a:t>+</a:t>
            </a:r>
            <a:r>
              <a:rPr lang="en-US" altLang="zh-CN" sz="2400"/>
              <a:t>=F</a:t>
            </a:r>
            <a:r>
              <a:rPr lang="en-US" altLang="zh-CN" sz="2400" baseline="50000"/>
              <a:t>+</a:t>
            </a:r>
            <a:r>
              <a:rPr lang="zh-CN" altLang="en-US" sz="2400"/>
              <a:t>，就说函数依赖集</a:t>
            </a:r>
            <a:r>
              <a:rPr lang="en-US" altLang="zh-CN" sz="2400"/>
              <a:t>F</a:t>
            </a:r>
            <a:r>
              <a:rPr lang="zh-CN" altLang="en-US" sz="2400"/>
              <a:t>覆盖</a:t>
            </a:r>
            <a:r>
              <a:rPr lang="en-US" altLang="zh-CN" sz="2400"/>
              <a:t>G(F</a:t>
            </a:r>
            <a:r>
              <a:rPr lang="zh-CN" altLang="en-US" sz="2400"/>
              <a:t>是</a:t>
            </a:r>
            <a:r>
              <a:rPr lang="en-US" altLang="zh-CN" sz="2400"/>
              <a:t>G</a:t>
            </a:r>
            <a:r>
              <a:rPr lang="zh-CN" altLang="en-US" sz="2400"/>
              <a:t>的覆盖，或</a:t>
            </a:r>
            <a:r>
              <a:rPr lang="en-US" altLang="zh-CN" sz="2400"/>
              <a:t>G</a:t>
            </a:r>
            <a:r>
              <a:rPr lang="zh-CN" altLang="en-US" sz="2400"/>
              <a:t>是</a:t>
            </a:r>
            <a:r>
              <a:rPr lang="en-US" altLang="zh-CN" sz="2400"/>
              <a:t>F</a:t>
            </a:r>
            <a:r>
              <a:rPr lang="zh-CN" altLang="en-US" sz="2400"/>
              <a:t>的覆盖</a:t>
            </a:r>
            <a:r>
              <a:rPr lang="en-US" altLang="zh-CN" sz="2400"/>
              <a:t>)</a:t>
            </a:r>
            <a:r>
              <a:rPr lang="zh-CN" altLang="en-US" sz="2400"/>
              <a:t>，或</a:t>
            </a:r>
            <a:r>
              <a:rPr lang="en-US" altLang="zh-CN" sz="2400"/>
              <a:t>F</a:t>
            </a:r>
            <a:r>
              <a:rPr lang="zh-CN" altLang="en-US" sz="2400"/>
              <a:t>与</a:t>
            </a:r>
            <a:r>
              <a:rPr lang="en-US" altLang="zh-CN" sz="2400"/>
              <a:t>G</a:t>
            </a:r>
            <a:r>
              <a:rPr lang="zh-CN" altLang="en-US" sz="2400"/>
              <a:t>等价。</a:t>
            </a:r>
          </a:p>
          <a:p>
            <a:endParaRPr lang="zh-CN" altLang="en-US" sz="300"/>
          </a:p>
          <a:p>
            <a:r>
              <a:rPr lang="zh-CN" altLang="en-US">
                <a:solidFill>
                  <a:srgbClr val="FF0000"/>
                </a:solidFill>
              </a:rPr>
              <a:t>引理</a:t>
            </a:r>
            <a:r>
              <a:rPr lang="en-US" altLang="zh-CN">
                <a:solidFill>
                  <a:srgbClr val="FF0000"/>
                </a:solidFill>
              </a:rPr>
              <a:t>6.3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z="2400"/>
              <a:t>F</a:t>
            </a:r>
            <a:r>
              <a:rPr lang="en-US" altLang="zh-CN" sz="2400" baseline="50000"/>
              <a:t>+</a:t>
            </a:r>
            <a:r>
              <a:rPr lang="en-US" altLang="zh-CN" sz="2400"/>
              <a:t>=G</a:t>
            </a:r>
            <a:r>
              <a:rPr lang="en-US" altLang="zh-CN" sz="2400" baseline="50000"/>
              <a:t>+</a:t>
            </a:r>
            <a:r>
              <a:rPr lang="zh-CN" altLang="en-US" sz="2400"/>
              <a:t>的充分必要条件是</a:t>
            </a:r>
            <a:r>
              <a:rPr lang="en-US" altLang="zh-CN" sz="2400"/>
              <a:t>F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/>
              <a:t>G</a:t>
            </a:r>
            <a:r>
              <a:rPr lang="en-US" altLang="zh-CN" sz="2400" baseline="50000"/>
              <a:t>+</a:t>
            </a:r>
            <a:r>
              <a:rPr lang="zh-CN" altLang="en-US" sz="2400"/>
              <a:t>和</a:t>
            </a:r>
            <a:r>
              <a:rPr lang="en-US" altLang="zh-CN" sz="2400"/>
              <a:t>G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/>
              <a:t>F</a:t>
            </a:r>
            <a:r>
              <a:rPr lang="en-US" altLang="zh-CN" sz="2400" baseline="50000"/>
              <a:t>+</a:t>
            </a:r>
            <a:endParaRPr lang="en-US" altLang="zh-CN" sz="2400"/>
          </a:p>
          <a:p>
            <a:pPr marL="0" indent="0">
              <a:buNone/>
            </a:pPr>
            <a:endParaRPr lang="en-US" altLang="zh-CN" sz="300"/>
          </a:p>
          <a:p>
            <a:r>
              <a:rPr lang="zh-CN" altLang="en-US">
                <a:solidFill>
                  <a:srgbClr val="FF0000"/>
                </a:solidFill>
              </a:rPr>
              <a:t>判定</a:t>
            </a:r>
            <a:r>
              <a:rPr lang="en-US" altLang="zh-CN">
                <a:solidFill>
                  <a:srgbClr val="FF0000"/>
                </a:solidFill>
              </a:rPr>
              <a:t>F⊆G</a:t>
            </a:r>
            <a:r>
              <a:rPr lang="en-US" altLang="zh-CN" baseline="50000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的方法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根据引理</a:t>
            </a:r>
            <a:r>
              <a:rPr lang="en-US" altLang="zh-CN"/>
              <a:t>6.3</a:t>
            </a:r>
            <a:r>
              <a:rPr lang="zh-CN" altLang="en-US"/>
              <a:t>，只需逐一对</a:t>
            </a:r>
            <a:r>
              <a:rPr lang="en-US" altLang="zh-CN"/>
              <a:t>F</a:t>
            </a:r>
            <a:r>
              <a:rPr lang="zh-CN" altLang="en-US"/>
              <a:t>中的函数依赖</a:t>
            </a:r>
            <a:r>
              <a:rPr lang="en-US" altLang="zh-CN"/>
              <a:t>X→Y</a:t>
            </a:r>
            <a:r>
              <a:rPr lang="zh-CN" altLang="en-US"/>
              <a:t>考察</a:t>
            </a:r>
            <a:r>
              <a:rPr lang="en-US" altLang="zh-CN"/>
              <a:t>Y</a:t>
            </a:r>
            <a:r>
              <a:rPr lang="zh-CN" altLang="en-US"/>
              <a:t>是否属于</a:t>
            </a:r>
            <a:r>
              <a:rPr lang="en-US" altLang="zh-CN"/>
              <a:t>X</a:t>
            </a:r>
            <a:r>
              <a:rPr lang="en-US" altLang="zh-CN" baseline="-10000"/>
              <a:t>G</a:t>
            </a:r>
            <a:r>
              <a:rPr lang="en-US" altLang="zh-CN" baseline="20000"/>
              <a:t>+</a:t>
            </a:r>
            <a:r>
              <a:rPr lang="en-US" altLang="zh-CN" baseline="50000"/>
              <a:t>+</a:t>
            </a:r>
            <a:endParaRPr lang="en-US" altLang="zh-CN" sz="100" baseline="50000"/>
          </a:p>
          <a:p>
            <a:r>
              <a:rPr lang="zh-CN" altLang="en-US">
                <a:solidFill>
                  <a:srgbClr val="C00000"/>
                </a:solidFill>
              </a:rPr>
              <a:t>例题：</a:t>
            </a:r>
          </a:p>
          <a:p>
            <a:pPr lvl="1"/>
            <a:r>
              <a:rPr lang="en-US" altLang="zh-CN"/>
              <a:t>F={A→C, AC→D, E→AD, E→H},  G={A→CD, E→AH}</a:t>
            </a:r>
            <a:r>
              <a:rPr lang="zh-CN" altLang="en-US"/>
              <a:t>，证明</a:t>
            </a:r>
            <a:r>
              <a:rPr lang="en-US" altLang="zh-CN"/>
              <a:t>F</a:t>
            </a:r>
            <a:r>
              <a:rPr lang="zh-CN" altLang="en-US"/>
              <a:t>与</a:t>
            </a:r>
            <a:r>
              <a:rPr lang="en-US" altLang="zh-CN"/>
              <a:t>G</a:t>
            </a:r>
            <a:r>
              <a:rPr lang="zh-CN" altLang="en-US"/>
              <a:t>等价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58675-6EFD-4799-873A-8A07D611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7E07-35AD-4BA7-B638-CF90216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90D84-F809-40C7-AE28-8EC0A02C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假设单一关系模式为：</a:t>
            </a:r>
            <a:r>
              <a:rPr lang="en-US" altLang="zh-CN"/>
              <a:t>Student&lt;U, F&gt;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如何确定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根据上下文给定的语义，检查不同属性之间</a:t>
            </a:r>
            <a:r>
              <a:rPr lang="zh-CN" altLang="en-US" b="1">
                <a:solidFill>
                  <a:srgbClr val="FF0000"/>
                </a:solidFill>
              </a:rPr>
              <a:t>所有可能</a:t>
            </a:r>
            <a:r>
              <a:rPr lang="zh-CN" altLang="en-US">
                <a:solidFill>
                  <a:srgbClr val="0000CC"/>
                </a:solidFill>
              </a:rPr>
              <a:t>的函数依赖！</a:t>
            </a:r>
            <a:endParaRPr lang="en-US" altLang="zh-CN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  <a:sym typeface="Calibri" pitchFamily="34" charset="0"/>
              </a:rPr>
              <a:t> 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F={Sno→Sdept, Sdept→Mname, (Sno, Cno)→Grade}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00F66-384B-4F29-9BDF-948C6E01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CEBE0A7-0165-4B32-BECB-20FE00C666F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824382"/>
            <a:ext cx="5029200" cy="2286000"/>
            <a:chOff x="0" y="0"/>
            <a:chExt cx="5580" cy="20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C59F2-61B1-4231-82C5-1052D3C9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BB4A840-B0AB-4237-8A08-D1D192D14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D1811CF-8542-483C-B244-DFEE65B80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282733C-34BE-46F4-855A-6EF20D85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0A4F2D72-E047-4EF4-9480-F3CFDE31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9899BD2-7762-41D7-9814-C42841EC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4CA318F9-E9E0-4DF5-A263-CCE63923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EA5880CE-E216-47D8-8C30-AA2FA78B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8EBA4912-AC76-493F-858A-55FDC2546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26A10-EBD9-46E5-8CE1-650EB5381BAC}"/>
              </a:ext>
            </a:extLst>
          </p:cNvPr>
          <p:cNvSpPr txBox="1"/>
          <p:nvPr/>
        </p:nvSpPr>
        <p:spPr>
          <a:xfrm>
            <a:off x="1600773" y="5385184"/>
            <a:ext cx="691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的方法能用于甄别候选码吗？</a:t>
            </a:r>
          </a:p>
        </p:txBody>
      </p:sp>
    </p:spTree>
    <p:extLst>
      <p:ext uri="{BB962C8B-B14F-4D97-AF65-F5344CB8AC3E}">
        <p14:creationId xmlns:p14="http://schemas.microsoft.com/office/powerpoint/2010/main" val="1113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A3E7-35E6-411D-97B2-CC384F7C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0358B-406F-4A6E-863A-5212C76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6.15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/>
              <a:t>如果函数依赖集</a:t>
            </a:r>
            <a:r>
              <a:rPr lang="en-US" altLang="zh-CN" sz="2400"/>
              <a:t>F</a:t>
            </a:r>
            <a:r>
              <a:rPr lang="zh-CN" altLang="en-US" sz="2400"/>
              <a:t>满足下列条件，则称</a:t>
            </a:r>
            <a:r>
              <a:rPr lang="en-US" altLang="zh-CN" sz="2400"/>
              <a:t>F</a:t>
            </a:r>
            <a:r>
              <a:rPr lang="zh-CN" altLang="en-US" sz="2400"/>
              <a:t>为一个极小函数依赖集，或称</a:t>
            </a:r>
            <a:r>
              <a:rPr lang="zh-CN" altLang="en-US" sz="2400">
                <a:solidFill>
                  <a:srgbClr val="FF0000"/>
                </a:solidFill>
              </a:rPr>
              <a:t>最小依赖集、最小覆盖</a:t>
            </a:r>
            <a:r>
              <a:rPr lang="en-US" altLang="zh-CN" sz="2400"/>
              <a:t>(minimal cover)</a:t>
            </a:r>
            <a:r>
              <a:rPr lang="zh-CN" altLang="en-US" sz="2400"/>
              <a:t>。</a:t>
            </a:r>
            <a:endParaRPr lang="en-US" altLang="zh-CN" sz="2400"/>
          </a:p>
          <a:p>
            <a:pPr lvl="2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中任一函数依赖的右部仅含有一个属性</a:t>
            </a:r>
            <a:r>
              <a:rPr lang="en-US" altLang="zh-CN" sz="2000">
                <a:solidFill>
                  <a:srgbClr val="0000FF"/>
                </a:solidFill>
              </a:rPr>
              <a:t>;</a:t>
            </a:r>
          </a:p>
          <a:p>
            <a:pPr lvl="2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中不存在这样的函数依赖</a:t>
            </a:r>
            <a:r>
              <a:rPr lang="en-US" altLang="zh-CN" sz="2000">
                <a:solidFill>
                  <a:srgbClr val="0000FF"/>
                </a:solidFill>
              </a:rPr>
              <a:t>X→A</a:t>
            </a:r>
            <a:r>
              <a:rPr lang="zh-CN" altLang="en-US" sz="2000">
                <a:solidFill>
                  <a:srgbClr val="0000FF"/>
                </a:solidFill>
              </a:rPr>
              <a:t>，使得</a:t>
            </a: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F−{X→A} </a:t>
            </a:r>
            <a:r>
              <a:rPr lang="zh-CN" altLang="en-US" sz="2000">
                <a:solidFill>
                  <a:srgbClr val="0000FF"/>
                </a:solidFill>
              </a:rPr>
              <a:t>等价</a:t>
            </a:r>
            <a:r>
              <a:rPr lang="en-US" altLang="zh-CN" sz="2000">
                <a:solidFill>
                  <a:srgbClr val="0000FF"/>
                </a:solidFill>
              </a:rPr>
              <a:t>; </a:t>
            </a:r>
          </a:p>
          <a:p>
            <a:pPr lvl="2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中不存在这样的函数依赖</a:t>
            </a:r>
            <a:r>
              <a:rPr lang="en-US" altLang="zh-CN" sz="2000">
                <a:solidFill>
                  <a:srgbClr val="0000FF"/>
                </a:solidFill>
              </a:rPr>
              <a:t>X→A</a:t>
            </a:r>
            <a:r>
              <a:rPr lang="zh-CN" altLang="en-US" sz="2000">
                <a:solidFill>
                  <a:srgbClr val="0000FF"/>
                </a:solidFill>
              </a:rPr>
              <a:t>，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有真子集</a:t>
            </a:r>
            <a:r>
              <a:rPr lang="en-US" altLang="zh-CN" sz="2000">
                <a:solidFill>
                  <a:srgbClr val="0000FF"/>
                </a:solidFill>
              </a:rPr>
              <a:t>Z</a:t>
            </a:r>
            <a:r>
              <a:rPr lang="zh-CN" altLang="en-US" sz="2000">
                <a:solidFill>
                  <a:srgbClr val="0000FF"/>
                </a:solidFill>
              </a:rPr>
              <a:t>使得</a:t>
            </a:r>
            <a:r>
              <a:rPr lang="en-US" altLang="zh-CN" sz="2000">
                <a:solidFill>
                  <a:srgbClr val="0000FF"/>
                </a:solidFill>
              </a:rPr>
              <a:t>F−{X→A}∪{Z→A}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等价。</a:t>
            </a:r>
            <a:endParaRPr lang="en-US" altLang="zh-CN" sz="2000">
              <a:solidFill>
                <a:srgbClr val="0000FF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zh-CN" sz="100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600">
                <a:solidFill>
                  <a:srgbClr val="C00000"/>
                </a:solidFill>
              </a:rPr>
              <a:t>[</a:t>
            </a:r>
            <a:r>
              <a:rPr lang="zh-CN" altLang="en-US" sz="2600">
                <a:solidFill>
                  <a:srgbClr val="C00000"/>
                </a:solidFill>
              </a:rPr>
              <a:t>例</a:t>
            </a:r>
            <a:r>
              <a:rPr lang="en-US" altLang="zh-CN" sz="2600">
                <a:solidFill>
                  <a:srgbClr val="C00000"/>
                </a:solidFill>
              </a:rPr>
              <a:t>6.12]</a:t>
            </a:r>
          </a:p>
          <a:p>
            <a:pPr lvl="2">
              <a:lnSpc>
                <a:spcPct val="100000"/>
              </a:lnSpc>
            </a:pPr>
            <a:r>
              <a:rPr lang="zh-CN" altLang="en-US" sz="2000"/>
              <a:t>考察</a:t>
            </a:r>
            <a:r>
              <a:rPr lang="en-US" altLang="zh-CN" sz="2000"/>
              <a:t>6.1</a:t>
            </a:r>
            <a:r>
              <a:rPr lang="zh-CN" altLang="en-US" sz="2000"/>
              <a:t>节中的关系模式</a:t>
            </a:r>
            <a:r>
              <a:rPr lang="en-US" altLang="zh-CN" sz="2000"/>
              <a:t>S&lt;U,F&gt;</a:t>
            </a:r>
            <a:r>
              <a:rPr lang="zh-CN" altLang="en-US" sz="2000"/>
              <a:t>，其中，</a:t>
            </a:r>
            <a:r>
              <a:rPr lang="en-US" altLang="zh-CN" sz="2000"/>
              <a:t>U={Sno, Sdept, Mname, Cno, Grade}</a:t>
            </a:r>
            <a:r>
              <a:rPr lang="zh-CN" altLang="en-US" sz="2000"/>
              <a:t>，</a:t>
            </a:r>
            <a:r>
              <a:rPr lang="en-US" altLang="zh-CN" sz="2000"/>
              <a:t>F={Sno→Sdept, Sdept→Mname, (Sno,Cno)→Grade}</a:t>
            </a:r>
            <a:r>
              <a:rPr lang="zh-CN" altLang="en-US" sz="2000"/>
              <a:t>。</a:t>
            </a:r>
            <a:endParaRPr lang="en-US" altLang="zh-CN" sz="2000"/>
          </a:p>
          <a:p>
            <a:pPr lvl="2">
              <a:lnSpc>
                <a:spcPct val="100000"/>
              </a:lnSpc>
            </a:pPr>
            <a:r>
              <a:rPr lang="zh-CN" altLang="en-US" sz="2000"/>
              <a:t>设</a:t>
            </a:r>
            <a:r>
              <a:rPr lang="en-US" altLang="zh-CN" sz="2000"/>
              <a:t>F'={Sno→Sdept, Sno→Mname, Sdept→Mname, (Sno, Cno)→Grade, (Sno, Sdept)→Sdept}</a:t>
            </a:r>
          </a:p>
          <a:p>
            <a:pPr lvl="2">
              <a:lnSpc>
                <a:spcPct val="100000"/>
              </a:lnSpc>
            </a:pPr>
            <a:r>
              <a:rPr lang="zh-CN" altLang="en-US" sz="2000"/>
              <a:t>可以验证，</a:t>
            </a:r>
            <a:r>
              <a:rPr lang="en-US" altLang="zh-CN" sz="2000"/>
              <a:t>F</a:t>
            </a:r>
            <a:r>
              <a:rPr lang="zh-CN" altLang="en-US" sz="2000"/>
              <a:t>为最小覆盖；但</a:t>
            </a:r>
            <a:r>
              <a:rPr lang="en-US" altLang="zh-CN" sz="2000"/>
              <a:t>F'</a:t>
            </a:r>
            <a:r>
              <a:rPr lang="zh-CN" altLang="en-US" sz="2000"/>
              <a:t>不是，因为</a:t>
            </a:r>
            <a:r>
              <a:rPr lang="en-US" altLang="zh-CN" sz="2000"/>
              <a:t>F'−{Sno→Mname} </a:t>
            </a:r>
            <a:r>
              <a:rPr lang="zh-CN" altLang="en-US" sz="2000"/>
              <a:t>与</a:t>
            </a:r>
            <a:r>
              <a:rPr lang="en-US" altLang="zh-CN" sz="2000"/>
              <a:t>F'</a:t>
            </a:r>
            <a:r>
              <a:rPr lang="zh-CN" altLang="en-US" sz="2000"/>
              <a:t>等价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F91B4-8D0A-4EC9-90B9-9D05525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64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D371-CB73-46D6-9B94-FFAB3F70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BC1C1-8576-4D08-A18B-96D8BB4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每一个函数依赖集</a:t>
            </a:r>
            <a:r>
              <a:rPr lang="en-US" altLang="zh-CN"/>
              <a:t>F</a:t>
            </a:r>
            <a:r>
              <a:rPr lang="zh-CN" altLang="en-US"/>
              <a:t>均等价于一个极小函数依赖集</a:t>
            </a:r>
            <a:r>
              <a:rPr lang="en-US" altLang="zh-CN"/>
              <a:t>Fm</a:t>
            </a:r>
            <a:r>
              <a:rPr lang="zh-CN" altLang="en-US"/>
              <a:t>。此</a:t>
            </a:r>
            <a:r>
              <a:rPr lang="en-US" altLang="zh-CN">
                <a:solidFill>
                  <a:srgbClr val="C00000"/>
                </a:solidFill>
              </a:rPr>
              <a:t>F</a:t>
            </a:r>
            <a:r>
              <a:rPr lang="en-US" altLang="zh-CN" baseline="-25000">
                <a:solidFill>
                  <a:srgbClr val="C00000"/>
                </a:solidFill>
              </a:rPr>
              <a:t>m</a:t>
            </a:r>
            <a:r>
              <a:rPr lang="zh-CN" altLang="en-US"/>
              <a:t>称为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的最小依赖集。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zh-CN" sz="90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构造性证明：</a:t>
            </a:r>
            <a:endParaRPr lang="en-US" altLang="zh-CN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分三步对</a:t>
            </a: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进行</a:t>
            </a:r>
            <a:r>
              <a:rPr lang="zh-CN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极小化处理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pitchFamily="34" charset="0"/>
              </a:rPr>
              <a:t>”</a:t>
            </a:r>
            <a:r>
              <a:rPr lang="zh-CN" altLang="en-US" sz="2000">
                <a:solidFill>
                  <a:srgbClr val="0000FF"/>
                </a:solidFill>
              </a:rPr>
              <a:t>，找出</a:t>
            </a:r>
            <a:r>
              <a:rPr lang="en-US" altLang="zh-CN" sz="2000">
                <a:solidFill>
                  <a:srgbClr val="0000FF"/>
                </a:solidFill>
              </a:rPr>
              <a:t>F</a:t>
            </a:r>
            <a:r>
              <a:rPr lang="zh-CN" altLang="en-US" sz="2000">
                <a:solidFill>
                  <a:srgbClr val="0000FF"/>
                </a:solidFill>
              </a:rPr>
              <a:t>的一个最小依赖集。</a:t>
            </a:r>
            <a:endParaRPr lang="en-US" altLang="zh-CN" sz="2000">
              <a:solidFill>
                <a:srgbClr val="0000FF"/>
              </a:solidFill>
            </a:endParaRPr>
          </a:p>
          <a:p>
            <a:pPr marL="893763" lvl="2" indent="-350838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>
                <a:sym typeface="Calibri" pitchFamily="34" charset="0"/>
              </a:rPr>
              <a:t>逐一检查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中各函数依赖</a:t>
            </a:r>
            <a:r>
              <a:rPr lang="en-US" altLang="zh-CN" sz="2000">
                <a:sym typeface="Calibri" pitchFamily="34" charset="0"/>
              </a:rPr>
              <a:t>FD</a:t>
            </a:r>
            <a:r>
              <a:rPr lang="en-US" altLang="zh-CN" sz="2000" baseline="-25000">
                <a:sym typeface="Calibri" pitchFamily="34" charset="0"/>
              </a:rPr>
              <a:t>i</a:t>
            </a:r>
            <a:r>
              <a:rPr lang="zh-CN" altLang="en-US" sz="2000">
                <a:sym typeface="Calibri" pitchFamily="34" charset="0"/>
              </a:rPr>
              <a:t>：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ym typeface="Calibri" pitchFamily="34" charset="0"/>
              </a:rPr>
              <a:t>Y</a:t>
            </a:r>
            <a:r>
              <a:rPr lang="zh-CN" altLang="en-US" sz="2000">
                <a:sym typeface="Calibri" pitchFamily="34" charset="0"/>
              </a:rPr>
              <a:t>，若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Y=A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…A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k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ym typeface="Calibri" pitchFamily="34" charset="0"/>
              </a:rPr>
              <a:t>k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≥</a:t>
            </a:r>
            <a:r>
              <a:rPr lang="en-US" altLang="zh-CN" sz="2000">
                <a:sym typeface="Calibri" pitchFamily="34" charset="0"/>
              </a:rPr>
              <a:t>2</a:t>
            </a:r>
            <a:r>
              <a:rPr lang="zh-CN" altLang="en-US" sz="2000">
                <a:sym typeface="Calibri" pitchFamily="34" charset="0"/>
              </a:rPr>
              <a:t>，则用</a:t>
            </a:r>
            <a:r>
              <a:rPr lang="en-US" altLang="zh-CN" sz="2000">
                <a:sym typeface="Calibri" pitchFamily="34" charset="0"/>
              </a:rPr>
              <a:t>{X→A</a:t>
            </a:r>
            <a:r>
              <a:rPr lang="en-US" altLang="zh-CN" sz="2000" baseline="-25000">
                <a:sym typeface="Calibri" pitchFamily="34" charset="0"/>
              </a:rPr>
              <a:t>j</a:t>
            </a:r>
            <a:r>
              <a:rPr lang="en-US" altLang="zh-CN" sz="2000">
                <a:sym typeface="Calibri" pitchFamily="34" charset="0"/>
              </a:rPr>
              <a:t> | j=1, 2, …, k} </a:t>
            </a:r>
            <a:r>
              <a:rPr lang="zh-CN" altLang="en-US" sz="2000">
                <a:sym typeface="Calibri" pitchFamily="34" charset="0"/>
              </a:rPr>
              <a:t>来取代</a:t>
            </a:r>
            <a:r>
              <a:rPr lang="en-US" altLang="zh-CN" sz="2000">
                <a:sym typeface="Calibri" pitchFamily="34" charset="0"/>
              </a:rPr>
              <a:t>X→Y</a:t>
            </a:r>
            <a:r>
              <a:rPr lang="zh-CN" altLang="en-US" sz="2000">
                <a:sym typeface="Calibri" pitchFamily="34" charset="0"/>
              </a:rPr>
              <a:t>。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（注：引理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6.1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保证了变换的等价性）</a:t>
            </a:r>
            <a:endParaRPr lang="en-US" altLang="zh-CN" sz="2000">
              <a:solidFill>
                <a:srgbClr val="C00000"/>
              </a:solidFill>
              <a:sym typeface="Calibri" pitchFamily="34" charset="0"/>
            </a:endParaRPr>
          </a:p>
          <a:p>
            <a:pPr marL="893763" lvl="2" indent="-350838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>
                <a:sym typeface="Calibri" pitchFamily="34" charset="0"/>
              </a:rPr>
              <a:t>逐一检查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中各函数依赖</a:t>
            </a:r>
            <a:r>
              <a:rPr lang="en-US" altLang="zh-CN" sz="2000">
                <a:sym typeface="Calibri" pitchFamily="34" charset="0"/>
              </a:rPr>
              <a:t>FD</a:t>
            </a:r>
            <a:r>
              <a:rPr lang="en-US" altLang="zh-CN" sz="2000" baseline="-25000">
                <a:sym typeface="Calibri" pitchFamily="34" charset="0"/>
              </a:rPr>
              <a:t>i</a:t>
            </a:r>
            <a:r>
              <a:rPr lang="zh-CN" altLang="en-US" sz="2000">
                <a:sym typeface="Calibri" pitchFamily="34" charset="0"/>
              </a:rPr>
              <a:t>：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ym typeface="Calibri" pitchFamily="34" charset="0"/>
              </a:rPr>
              <a:t>A</a:t>
            </a:r>
            <a:r>
              <a:rPr lang="zh-CN" altLang="en-US" sz="2000">
                <a:sym typeface="Calibri" pitchFamily="34" charset="0"/>
              </a:rPr>
              <a:t>，令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G=F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−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{X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A}</a:t>
            </a:r>
            <a:r>
              <a:rPr lang="zh-CN" altLang="en-US" sz="2000">
                <a:sym typeface="Calibri" pitchFamily="34" charset="0"/>
              </a:rPr>
              <a:t>，若 </a:t>
            </a:r>
            <a:r>
              <a:rPr lang="en-US" altLang="zh-CN" sz="2000">
                <a:sym typeface="Calibri" pitchFamily="34" charset="0"/>
              </a:rPr>
              <a:t>A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∈ 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en-US" altLang="zh-CN" sz="2000" baseline="-25000">
                <a:sym typeface="Calibri" pitchFamily="34" charset="0"/>
              </a:rPr>
              <a:t>G</a:t>
            </a:r>
            <a:r>
              <a:rPr lang="en-US" altLang="zh-CN" sz="2000" baseline="50000">
                <a:sym typeface="Calibri" pitchFamily="34" charset="0"/>
              </a:rPr>
              <a:t>+</a:t>
            </a:r>
            <a:r>
              <a:rPr lang="zh-CN" altLang="en-US" sz="2000">
                <a:sym typeface="Calibri" pitchFamily="34" charset="0"/>
              </a:rPr>
              <a:t>，则从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中去掉此函数依赖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（因为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F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与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G 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等价的充要条件是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∈ 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X</a:t>
            </a:r>
            <a:r>
              <a:rPr lang="en-US" altLang="zh-CN" sz="2000" baseline="-25000">
                <a:solidFill>
                  <a:srgbClr val="C00000"/>
                </a:solidFill>
                <a:sym typeface="Calibri" pitchFamily="34" charset="0"/>
              </a:rPr>
              <a:t>G</a:t>
            </a:r>
            <a:r>
              <a:rPr lang="en-US" altLang="zh-CN" sz="2000" baseline="50000">
                <a:solidFill>
                  <a:srgbClr val="C00000"/>
                </a:solidFill>
                <a:sym typeface="Calibri" pitchFamily="34" charset="0"/>
              </a:rPr>
              <a:t>+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 ，保证了变换的等价性）</a:t>
            </a:r>
            <a:endParaRPr lang="en-US" altLang="zh-CN" sz="2000">
              <a:solidFill>
                <a:srgbClr val="C00000"/>
              </a:solidFill>
              <a:sym typeface="Calibri" pitchFamily="34" charset="0"/>
            </a:endParaRPr>
          </a:p>
          <a:p>
            <a:pPr marL="893763" lvl="2" indent="-350838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>
                <a:sym typeface="Calibri" pitchFamily="34" charset="0"/>
              </a:rPr>
              <a:t>逐一取出</a:t>
            </a:r>
            <a:r>
              <a:rPr lang="en-US" altLang="zh-CN" sz="2000">
                <a:sym typeface="Calibri" pitchFamily="34" charset="0"/>
              </a:rPr>
              <a:t>F</a:t>
            </a:r>
            <a:r>
              <a:rPr lang="zh-CN" altLang="en-US" sz="2000">
                <a:sym typeface="Calibri" pitchFamily="34" charset="0"/>
              </a:rPr>
              <a:t>中各函数依赖</a:t>
            </a:r>
            <a:r>
              <a:rPr lang="en-US" altLang="zh-CN" sz="2000">
                <a:sym typeface="Calibri" pitchFamily="34" charset="0"/>
              </a:rPr>
              <a:t>FD</a:t>
            </a:r>
            <a:r>
              <a:rPr lang="en-US" altLang="zh-CN" sz="2000" baseline="-25000">
                <a:sym typeface="Calibri" pitchFamily="34" charset="0"/>
              </a:rPr>
              <a:t>i</a:t>
            </a:r>
            <a:r>
              <a:rPr lang="zh-CN" altLang="en-US" sz="2000">
                <a:sym typeface="Calibri" pitchFamily="34" charset="0"/>
              </a:rPr>
              <a:t>：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ym typeface="Calibri" pitchFamily="34" charset="0"/>
              </a:rPr>
              <a:t>A</a:t>
            </a:r>
            <a:r>
              <a:rPr lang="zh-CN" altLang="en-US" sz="2000">
                <a:sym typeface="Calibri" pitchFamily="34" charset="0"/>
              </a:rPr>
              <a:t>，设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X=B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…B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m</a:t>
            </a:r>
            <a:r>
              <a:rPr lang="en-US" altLang="zh-CN" sz="2000">
                <a:sym typeface="Calibri" pitchFamily="34" charset="0"/>
              </a:rPr>
              <a:t>, m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 ≥ </a:t>
            </a:r>
            <a:r>
              <a:rPr lang="en-US" altLang="zh-CN" sz="2000">
                <a:sym typeface="Calibri" pitchFamily="34" charset="0"/>
              </a:rPr>
              <a:t>2, </a:t>
            </a:r>
            <a:r>
              <a:rPr lang="zh-CN" altLang="en-US" sz="2000">
                <a:sym typeface="Calibri" pitchFamily="34" charset="0"/>
              </a:rPr>
              <a:t>逐一考查</a:t>
            </a:r>
            <a:r>
              <a:rPr lang="en-US" altLang="zh-CN" sz="2000">
                <a:sym typeface="Calibri" pitchFamily="34" charset="0"/>
              </a:rPr>
              <a:t>B</a:t>
            </a:r>
            <a:r>
              <a:rPr lang="en-US" altLang="zh-CN" sz="2000" baseline="-25000">
                <a:sym typeface="Calibri" pitchFamily="34" charset="0"/>
              </a:rPr>
              <a:t>i</a:t>
            </a:r>
            <a:r>
              <a:rPr lang="en-US" altLang="zh-CN" sz="2000">
                <a:sym typeface="Calibri" pitchFamily="34" charset="0"/>
              </a:rPr>
              <a:t> (i =1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ym typeface="Calibri" pitchFamily="34" charset="0"/>
              </a:rPr>
              <a:t>2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ym typeface="Calibri" pitchFamily="34" charset="0"/>
              </a:rPr>
              <a:t>…</a:t>
            </a:r>
            <a:r>
              <a:rPr lang="zh-CN" altLang="en-US" sz="2000">
                <a:sym typeface="Calibri" pitchFamily="34" charset="0"/>
              </a:rPr>
              <a:t>，</a:t>
            </a:r>
            <a:r>
              <a:rPr lang="en-US" altLang="zh-CN" sz="2000">
                <a:sym typeface="Calibri" pitchFamily="34" charset="0"/>
              </a:rPr>
              <a:t>m)</a:t>
            </a:r>
            <a:r>
              <a:rPr lang="zh-CN" altLang="en-US" sz="2000">
                <a:sym typeface="Calibri" pitchFamily="34" charset="0"/>
              </a:rPr>
              <a:t>，若</a:t>
            </a:r>
            <a:r>
              <a:rPr lang="en-US" altLang="zh-CN" sz="2000">
                <a:sym typeface="Calibri" pitchFamily="34" charset="0"/>
              </a:rPr>
              <a:t>A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zh-CN" altLang="en-US" sz="2000">
                <a:sym typeface="Calibri" pitchFamily="34" charset="0"/>
              </a:rPr>
              <a:t>(</a:t>
            </a:r>
            <a:r>
              <a:rPr lang="en-US" altLang="zh-CN" sz="2000">
                <a:sym typeface="Calibri" pitchFamily="34" charset="0"/>
              </a:rPr>
              <a:t>X-B</a:t>
            </a:r>
            <a:r>
              <a:rPr lang="en-US" altLang="zh-CN" sz="2000" i="1" baseline="-25000">
                <a:sym typeface="Calibri" pitchFamily="34" charset="0"/>
              </a:rPr>
              <a:t>i</a:t>
            </a:r>
            <a:r>
              <a:rPr lang="en-US" altLang="zh-CN" sz="2000" baseline="-25000">
                <a:sym typeface="Calibri" pitchFamily="34" charset="0"/>
              </a:rPr>
              <a:t> </a:t>
            </a:r>
            <a:r>
              <a:rPr lang="zh-CN" altLang="en-US" sz="2000">
                <a:sym typeface="Calibri" pitchFamily="34" charset="0"/>
              </a:rPr>
              <a:t>)</a:t>
            </a:r>
            <a:r>
              <a:rPr lang="en-US" altLang="zh-CN" sz="2000" baseline="-25000">
                <a:sym typeface="Calibri" pitchFamily="34" charset="0"/>
              </a:rPr>
              <a:t>F</a:t>
            </a:r>
            <a:r>
              <a:rPr lang="en-US" altLang="zh-CN" sz="2000" baseline="50000">
                <a:sym typeface="Calibri" pitchFamily="34" charset="0"/>
              </a:rPr>
              <a:t>+</a:t>
            </a:r>
            <a:r>
              <a:rPr lang="zh-CN" altLang="en-US" sz="2000">
                <a:sym typeface="Calibri" pitchFamily="34" charset="0"/>
              </a:rPr>
              <a:t>，则以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X-B</a:t>
            </a:r>
            <a:r>
              <a:rPr lang="en-US" altLang="zh-CN" sz="2000" baseline="-25000">
                <a:solidFill>
                  <a:srgbClr val="0000FF"/>
                </a:solidFill>
                <a:sym typeface="Calibri" pitchFamily="34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 </a:t>
            </a:r>
            <a:r>
              <a:rPr lang="zh-CN" altLang="en-US" sz="2000">
                <a:sym typeface="Calibri" pitchFamily="34" charset="0"/>
              </a:rPr>
              <a:t>取代</a:t>
            </a:r>
            <a:r>
              <a:rPr lang="en-US" altLang="zh-CN" sz="2000">
                <a:sym typeface="Calibri" pitchFamily="34" charset="0"/>
              </a:rPr>
              <a:t>X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（因为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F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与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−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{X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A}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∪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 {Z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→</a:t>
            </a:r>
            <a:r>
              <a:rPr lang="en-US" altLang="zh-CN" sz="2000">
                <a:solidFill>
                  <a:srgbClr val="0000FF"/>
                </a:solidFill>
                <a:sym typeface="Calibri" pitchFamily="34" charset="0"/>
              </a:rPr>
              <a:t>A}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等价的充要条件是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∈ 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Z</a:t>
            </a:r>
            <a:r>
              <a:rPr lang="en-US" altLang="zh-CN" sz="2000" baseline="-25000">
                <a:solidFill>
                  <a:srgbClr val="C00000"/>
                </a:solidFill>
                <a:sym typeface="Calibri" pitchFamily="34" charset="0"/>
              </a:rPr>
              <a:t>F</a:t>
            </a:r>
            <a:r>
              <a:rPr lang="en-US" altLang="zh-CN" sz="2000" baseline="50000">
                <a:solidFill>
                  <a:srgbClr val="C00000"/>
                </a:solidFill>
                <a:sym typeface="Calibri" pitchFamily="34" charset="0"/>
              </a:rPr>
              <a:t>+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 ，其中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Z=X</a:t>
            </a:r>
            <a:r>
              <a:rPr lang="en-US" altLang="zh-CN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 pitchFamily="34" charset="0"/>
              </a:rPr>
              <a:t>−</a:t>
            </a:r>
            <a:r>
              <a:rPr lang="en-US" altLang="zh-CN" sz="2000">
                <a:solidFill>
                  <a:srgbClr val="C00000"/>
                </a:solidFill>
                <a:sym typeface="Calibri" pitchFamily="34" charset="0"/>
              </a:rPr>
              <a:t>B</a:t>
            </a:r>
            <a:r>
              <a:rPr lang="zh-CN" altLang="en-US" sz="2000">
                <a:solidFill>
                  <a:srgbClr val="C00000"/>
                </a:solidFill>
                <a:sym typeface="Calibri" pitchFamily="34" charset="0"/>
              </a:rPr>
              <a:t>，这保证了变换的等价性）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399F5-0332-4381-A7BC-3E6B1CEF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37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0E7BB-A0D2-46E4-BCF9-AEF053B6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149D9-8B0C-4B01-A55C-7FBF1FD7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6.3</a:t>
            </a:r>
            <a:r>
              <a:rPr lang="zh-CN" altLang="en-US">
                <a:solidFill>
                  <a:srgbClr val="FF0000"/>
                </a:solidFill>
              </a:rPr>
              <a:t>的证明过程就是求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极小依赖集的过程</a:t>
            </a:r>
            <a:r>
              <a:rPr lang="zh-CN" altLang="en-US"/>
              <a:t>，也是检验</a:t>
            </a:r>
            <a:r>
              <a:rPr lang="en-US" altLang="zh-CN"/>
              <a:t>F</a:t>
            </a:r>
            <a:r>
              <a:rPr lang="zh-CN" altLang="en-US"/>
              <a:t>是否为极小依赖集的一个算法。</a:t>
            </a:r>
          </a:p>
          <a:p>
            <a:endParaRPr lang="zh-CN" altLang="en-US" sz="800"/>
          </a:p>
          <a:p>
            <a:r>
              <a:rPr lang="zh-CN" altLang="en-US"/>
              <a:t>但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的最小依赖集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 baseline="-25000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不一定是唯一的</a:t>
            </a:r>
            <a:r>
              <a:rPr lang="zh-CN" altLang="en-US"/>
              <a:t>，它与对各函数依赖</a:t>
            </a:r>
            <a:r>
              <a:rPr lang="en-US" altLang="zh-CN"/>
              <a:t>FDi </a:t>
            </a:r>
            <a:r>
              <a:rPr lang="zh-CN" altLang="en-US"/>
              <a:t>及</a:t>
            </a:r>
            <a:r>
              <a:rPr lang="en-US" altLang="zh-CN"/>
              <a:t>X→A</a:t>
            </a:r>
            <a:r>
              <a:rPr lang="zh-CN" altLang="en-US"/>
              <a:t>中</a:t>
            </a:r>
            <a:r>
              <a:rPr lang="en-US" altLang="zh-CN"/>
              <a:t>X</a:t>
            </a:r>
            <a:r>
              <a:rPr lang="zh-CN" altLang="en-US"/>
              <a:t>各属性的处置顺序有关。</a:t>
            </a:r>
          </a:p>
          <a:p>
            <a:pPr>
              <a:lnSpc>
                <a:spcPct val="110000"/>
              </a:lnSpc>
            </a:pPr>
            <a:endParaRPr lang="en-US" altLang="zh-CN" sz="8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sym typeface="Calibri" pitchFamily="34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sym typeface="Calibri" pitchFamily="34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sym typeface="Calibri" pitchFamily="34" charset="0"/>
              </a:rPr>
              <a:t>6.13]  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F={A→B, B→A, B→C, A→C, C→A }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en-US" altLang="zh-CN" sz="2400" baseline="-25000">
                <a:solidFill>
                  <a:srgbClr val="0000FF"/>
                </a:solidFill>
                <a:sym typeface="Calibri" pitchFamily="34" charset="0"/>
              </a:rPr>
              <a:t>m1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={A→B, B→C, C→A}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，</a:t>
            </a:r>
            <a:endParaRPr lang="en-US" altLang="zh-CN" sz="2400">
              <a:solidFill>
                <a:srgbClr val="0000FF"/>
              </a:solidFill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               F</a:t>
            </a:r>
            <a:r>
              <a:rPr lang="en-US" altLang="zh-CN" sz="2400" baseline="-25000">
                <a:solidFill>
                  <a:srgbClr val="0000FF"/>
                </a:solidFill>
                <a:sym typeface="Calibri" pitchFamily="34" charset="0"/>
              </a:rPr>
              <a:t>m2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={A→B, B→A, A→C, C→A}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800">
              <a:solidFill>
                <a:srgbClr val="0000FF"/>
              </a:solidFill>
              <a:sym typeface="Calibri" pitchFamily="34" charset="0"/>
            </a:endParaRPr>
          </a:p>
          <a:p>
            <a:pPr marL="1433513" lvl="2" indent="-176213"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可以验证，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en-US" altLang="zh-CN" sz="2400" baseline="-25000">
                <a:solidFill>
                  <a:srgbClr val="0000FF"/>
                </a:solidFill>
                <a:sym typeface="Calibri" pitchFamily="34" charset="0"/>
              </a:rPr>
              <a:t>m1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和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en-US" altLang="zh-CN" sz="2400" baseline="-25000">
                <a:solidFill>
                  <a:srgbClr val="0000FF"/>
                </a:solidFill>
                <a:sym typeface="Calibri" pitchFamily="34" charset="0"/>
              </a:rPr>
              <a:t>m2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是</a:t>
            </a:r>
            <a:r>
              <a:rPr lang="en-US" altLang="zh-CN" sz="2400">
                <a:solidFill>
                  <a:srgbClr val="0000FF"/>
                </a:solidFill>
                <a:sym typeface="Calibri" pitchFamily="34" charset="0"/>
              </a:rPr>
              <a:t>F</a:t>
            </a:r>
            <a:r>
              <a:rPr lang="zh-CN" altLang="en-US" sz="2400">
                <a:solidFill>
                  <a:srgbClr val="0000FF"/>
                </a:solidFill>
                <a:sym typeface="Calibri" pitchFamily="34" charset="0"/>
              </a:rPr>
              <a:t>的两个不同的最小依赖集。</a:t>
            </a:r>
            <a:endParaRPr lang="en-US" altLang="zh-CN" sz="2400">
              <a:solidFill>
                <a:srgbClr val="0000FF"/>
              </a:solidFill>
              <a:sym typeface="Calibri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9E0A6-FB58-42C0-A62E-37CD94B9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86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1E3F0-81DA-49B5-AA58-FC52FBCC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C0E5-E1A1-4460-AA0F-4808A015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最小依赖集的求法示例：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设有依赖集：</a:t>
            </a:r>
            <a:r>
              <a:rPr lang="en-US" altLang="zh-CN"/>
              <a:t>F={AB→C,C→A,BC→D,ACD→B,D→EG,BE→C,CG→BD, CE→AG}</a:t>
            </a:r>
            <a:r>
              <a:rPr lang="zh-CN" altLang="en-US"/>
              <a:t>，计算与其等价的最小依赖集。</a:t>
            </a:r>
            <a:endParaRPr lang="en-US" altLang="zh-CN"/>
          </a:p>
          <a:p>
            <a:pPr marL="531812" lvl="1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解：</a:t>
            </a:r>
            <a:endParaRPr lang="en-US" altLang="zh-CN" b="1">
              <a:solidFill>
                <a:srgbClr val="C00000"/>
              </a:solidFill>
            </a:endParaRPr>
          </a:p>
          <a:p>
            <a:pPr marL="811213" lvl="1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/>
              <a:t>将</a:t>
            </a:r>
            <a:r>
              <a:rPr lang="zh-CN" altLang="en-US" sz="1800">
                <a:sym typeface="Symbol"/>
              </a:rPr>
              <a:t>依赖右边属性</a:t>
            </a:r>
            <a:r>
              <a:rPr lang="zh-CN" altLang="en-US" sz="1800" b="1">
                <a:solidFill>
                  <a:srgbClr val="FF0000"/>
                </a:solidFill>
                <a:sym typeface="Symbol"/>
              </a:rPr>
              <a:t>单一化</a:t>
            </a:r>
            <a:endParaRPr lang="en-US" altLang="zh-CN" sz="1800" b="1">
              <a:solidFill>
                <a:srgbClr val="FF0000"/>
              </a:solidFill>
              <a:sym typeface="Symbol"/>
            </a:endParaRPr>
          </a:p>
          <a:p>
            <a:pPr marL="0" lvl="1" indent="0" algn="ctr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0000FF"/>
                </a:solidFill>
                <a:sym typeface="Symbol"/>
              </a:rPr>
              <a:t>F1={ABC,CA, BCD, ACDB, 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DE,DG</a:t>
            </a:r>
            <a:r>
              <a:rPr lang="en-US" altLang="zh-CN" sz="1800">
                <a:solidFill>
                  <a:srgbClr val="0000FF"/>
                </a:solidFill>
                <a:sym typeface="Symbol"/>
              </a:rPr>
              <a:t>,BEC,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CGB, CGD</a:t>
            </a:r>
            <a:r>
              <a:rPr lang="en-US" altLang="zh-CN" sz="1800">
                <a:solidFill>
                  <a:srgbClr val="0000FF"/>
                </a:solidFill>
                <a:sym typeface="Symbol"/>
              </a:rPr>
              <a:t>, 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CEA, CEG</a:t>
            </a:r>
            <a:r>
              <a:rPr lang="en-US" altLang="zh-CN" sz="1800">
                <a:sym typeface="Symbol"/>
              </a:rPr>
              <a:t>}</a:t>
            </a:r>
          </a:p>
          <a:p>
            <a:pPr marL="1081088" lvl="1" indent="-269875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sz="1800">
                <a:sym typeface="Symbol"/>
              </a:rPr>
              <a:t>在</a:t>
            </a:r>
            <a:r>
              <a:rPr lang="en-US" altLang="zh-CN" sz="1800">
                <a:sym typeface="Symbol"/>
              </a:rPr>
              <a:t>F1</a:t>
            </a:r>
            <a:r>
              <a:rPr lang="zh-CN" altLang="en-US" sz="1800">
                <a:sym typeface="Symbol"/>
              </a:rPr>
              <a:t>中去掉依赖</a:t>
            </a:r>
            <a:r>
              <a:rPr lang="zh-CN" altLang="en-US" sz="1800" b="1">
                <a:solidFill>
                  <a:srgbClr val="FF0000"/>
                </a:solidFill>
                <a:sym typeface="Symbol"/>
              </a:rPr>
              <a:t>左部多余</a:t>
            </a:r>
            <a:r>
              <a:rPr lang="zh-CN" altLang="en-US" sz="1800">
                <a:sym typeface="Symbol"/>
              </a:rPr>
              <a:t>的属性。对于</a:t>
            </a:r>
            <a:r>
              <a:rPr lang="en-US" altLang="zh-CN" sz="1800">
                <a:sym typeface="Symbol"/>
              </a:rPr>
              <a:t>CEA</a:t>
            </a:r>
            <a:r>
              <a:rPr lang="zh-CN" altLang="en-US" sz="1800">
                <a:sym typeface="Symbol"/>
              </a:rPr>
              <a:t>，由于</a:t>
            </a:r>
            <a:r>
              <a:rPr lang="en-US" altLang="zh-CN" sz="1800">
                <a:sym typeface="Symbol"/>
              </a:rPr>
              <a:t>CA</a:t>
            </a:r>
            <a:r>
              <a:rPr lang="zh-CN" altLang="en-US" sz="1800">
                <a:sym typeface="Symbol"/>
              </a:rPr>
              <a:t>，故</a:t>
            </a:r>
            <a:r>
              <a:rPr lang="en-US" altLang="zh-CN" sz="1800">
                <a:sym typeface="Symbol"/>
              </a:rPr>
              <a:t>E</a:t>
            </a:r>
            <a:r>
              <a:rPr lang="zh-CN" altLang="en-US" sz="1800">
                <a:sym typeface="Symbol"/>
              </a:rPr>
              <a:t>是多余的；对于</a:t>
            </a:r>
            <a:r>
              <a:rPr lang="en-US" altLang="zh-CN" sz="1800">
                <a:sym typeface="Symbol"/>
              </a:rPr>
              <a:t>ACDB</a:t>
            </a:r>
            <a:r>
              <a:rPr lang="zh-CN" altLang="en-US" sz="1800">
                <a:sym typeface="Symbol"/>
              </a:rPr>
              <a:t>，由于</a:t>
            </a:r>
            <a:r>
              <a:rPr lang="en-US" altLang="zh-CN" sz="1800">
                <a:sym typeface="Symbol"/>
              </a:rPr>
              <a:t>(CD)</a:t>
            </a:r>
            <a:r>
              <a:rPr lang="en-US" altLang="zh-CN" sz="1800" baseline="30000">
                <a:sym typeface="Symbol"/>
              </a:rPr>
              <a:t>+</a:t>
            </a:r>
            <a:r>
              <a:rPr lang="en-US" altLang="zh-CN" sz="1800">
                <a:sym typeface="Symbol"/>
              </a:rPr>
              <a:t>=ABCDEG</a:t>
            </a:r>
            <a:r>
              <a:rPr lang="zh-CN" altLang="en-US" sz="1800">
                <a:sym typeface="Symbol"/>
              </a:rPr>
              <a:t>，故</a:t>
            </a:r>
            <a:r>
              <a:rPr lang="en-US" altLang="zh-CN" sz="1800">
                <a:sym typeface="Symbol"/>
              </a:rPr>
              <a:t>A</a:t>
            </a:r>
            <a:r>
              <a:rPr lang="zh-CN" altLang="en-US" sz="1800">
                <a:sym typeface="Symbol"/>
              </a:rPr>
              <a:t>多余。删除依赖左部多余的依赖后：</a:t>
            </a:r>
            <a:endParaRPr lang="en-US" altLang="zh-CN" sz="1800">
              <a:sym typeface="Symbol"/>
            </a:endParaRP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0000FF"/>
                </a:solidFill>
                <a:sym typeface="Symbol"/>
              </a:rPr>
              <a:t>F2={ABC,CA, BCD, 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CDB</a:t>
            </a:r>
            <a:r>
              <a:rPr lang="zh-CN" altLang="en-US" sz="1800">
                <a:solidFill>
                  <a:srgbClr val="0000FF"/>
                </a:solidFill>
                <a:sym typeface="Symbol"/>
              </a:rPr>
              <a:t>，</a:t>
            </a:r>
            <a:r>
              <a:rPr lang="en-US" altLang="zh-CN" sz="1800">
                <a:solidFill>
                  <a:srgbClr val="0000FF"/>
                </a:solidFill>
                <a:sym typeface="Symbol"/>
              </a:rPr>
              <a:t>DE,DG,BE C,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CGB</a:t>
            </a:r>
            <a:r>
              <a:rPr lang="en-US" altLang="zh-CN" sz="1800">
                <a:solidFill>
                  <a:srgbClr val="0000FF"/>
                </a:solidFill>
                <a:sym typeface="Symbol"/>
              </a:rPr>
              <a:t>, CGD, CEG</a:t>
            </a:r>
            <a:r>
              <a:rPr lang="en-US" altLang="zh-CN" sz="1800">
                <a:sym typeface="Symbol"/>
              </a:rPr>
              <a:t>}</a:t>
            </a:r>
          </a:p>
          <a:p>
            <a:pPr marL="1081088" lvl="1" indent="-269875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1800">
                <a:sym typeface="Symbol"/>
              </a:rPr>
              <a:t>在</a:t>
            </a:r>
            <a:r>
              <a:rPr lang="en-US" altLang="zh-CN" sz="1800">
                <a:sym typeface="Symbol"/>
              </a:rPr>
              <a:t>F2</a:t>
            </a:r>
            <a:r>
              <a:rPr lang="zh-CN" altLang="en-US" sz="1800">
                <a:sym typeface="Symbol"/>
              </a:rPr>
              <a:t>中去掉</a:t>
            </a:r>
            <a:r>
              <a:rPr lang="zh-CN" altLang="en-US" sz="1800" b="1">
                <a:solidFill>
                  <a:srgbClr val="FF0000"/>
                </a:solidFill>
                <a:sym typeface="Symbol"/>
              </a:rPr>
              <a:t>多余的依赖</a:t>
            </a:r>
            <a:r>
              <a:rPr lang="zh-CN" altLang="en-US" sz="1800">
                <a:sym typeface="Symbol"/>
              </a:rPr>
              <a:t>。对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CGB</a:t>
            </a:r>
            <a:r>
              <a:rPr lang="zh-CN" altLang="en-US" sz="1800">
                <a:sym typeface="Symbol"/>
              </a:rPr>
              <a:t>，由于</a:t>
            </a:r>
            <a:r>
              <a:rPr lang="en-US" altLang="zh-CN" sz="1800">
                <a:sym typeface="Symbol"/>
              </a:rPr>
              <a:t>(CG)</a:t>
            </a:r>
            <a:r>
              <a:rPr lang="en-US" altLang="zh-CN" sz="1800" baseline="30000">
                <a:sym typeface="Symbol"/>
              </a:rPr>
              <a:t>+</a:t>
            </a:r>
            <a:r>
              <a:rPr lang="en-US" altLang="zh-CN" sz="1800">
                <a:sym typeface="Symbol"/>
              </a:rPr>
              <a:t>=ABCDEG</a:t>
            </a:r>
            <a:r>
              <a:rPr lang="zh-CN" altLang="en-US" sz="1800">
                <a:sym typeface="Symbol"/>
              </a:rPr>
              <a:t>，故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CGB</a:t>
            </a:r>
            <a:r>
              <a:rPr lang="zh-CN" altLang="en-US" sz="1800">
                <a:sym typeface="Symbol"/>
              </a:rPr>
              <a:t>是多余的。删除依赖左部多余的依赖后：</a:t>
            </a:r>
            <a:endParaRPr lang="en-US" altLang="zh-CN" sz="1800">
              <a:sym typeface="Symbol"/>
            </a:endParaRP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0000FF"/>
                </a:solidFill>
                <a:sym typeface="Symbol"/>
              </a:rPr>
              <a:t> F3={ABC,CA, BCD, CDB</a:t>
            </a:r>
            <a:r>
              <a:rPr lang="zh-CN" altLang="en-US" sz="1800">
                <a:solidFill>
                  <a:srgbClr val="0000FF"/>
                </a:solidFill>
                <a:sym typeface="Symbol"/>
              </a:rPr>
              <a:t>，</a:t>
            </a:r>
            <a:r>
              <a:rPr lang="en-US" altLang="zh-CN" sz="1800">
                <a:solidFill>
                  <a:srgbClr val="0000FF"/>
                </a:solidFill>
                <a:sym typeface="Symbol"/>
              </a:rPr>
              <a:t>DE,DG,BEC,CGD, CEG</a:t>
            </a:r>
            <a:r>
              <a:rPr lang="en-US" altLang="zh-CN" sz="1800">
                <a:sym typeface="Symbol"/>
              </a:rPr>
              <a:t>}.</a:t>
            </a:r>
          </a:p>
          <a:p>
            <a:pPr marL="108108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>
                <a:solidFill>
                  <a:srgbClr val="C00000"/>
                </a:solidFill>
                <a:sym typeface="Symbol"/>
              </a:rPr>
              <a:t>CGB</a:t>
            </a:r>
            <a:r>
              <a:rPr lang="zh-CN" altLang="en-US" sz="1800">
                <a:sym typeface="Symbol"/>
              </a:rPr>
              <a:t>与</a:t>
            </a:r>
            <a:r>
              <a:rPr lang="en-US" altLang="zh-CN" sz="1800">
                <a:solidFill>
                  <a:srgbClr val="C00000"/>
                </a:solidFill>
                <a:sym typeface="Symbol"/>
              </a:rPr>
              <a:t>CDB</a:t>
            </a:r>
            <a:r>
              <a:rPr lang="zh-CN" altLang="en-US" sz="1800">
                <a:sym typeface="Symbol"/>
              </a:rPr>
              <a:t>不能同时存在，但去掉任何一个都可以，说明最小依赖集不唯一。</a:t>
            </a:r>
            <a:endParaRPr lang="en-US" altLang="zh-CN" sz="1800">
              <a:sym typeface="Symbol"/>
            </a:endParaRPr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E8557-B7A6-4DB1-9A38-F3FFEC38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83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(</a:t>
            </a:r>
            <a:r>
              <a:rPr lang="zh-CN" altLang="en-US" dirty="0"/>
              <a:t>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已知</a:t>
            </a:r>
            <a:r>
              <a:rPr lang="en-US" altLang="zh-CN" sz="2400"/>
              <a:t>R&lt;U, F&gt;</a:t>
            </a:r>
            <a:r>
              <a:rPr lang="zh-CN" altLang="en-US" sz="2400"/>
              <a:t>，</a:t>
            </a:r>
            <a:r>
              <a:rPr lang="en-US" altLang="zh-CN" sz="2400"/>
              <a:t>U={A, B, C, D, E, F, G, H, I, J}, F={ABC→ E, AB→G, B→ F, C→J, CJ→I, G→H}</a:t>
            </a:r>
            <a:r>
              <a:rPr lang="zh-CN" altLang="en-US" sz="2400"/>
              <a:t>，求</a:t>
            </a:r>
            <a:r>
              <a:rPr lang="en-US" altLang="zh-CN" sz="2400"/>
              <a:t>R&lt;U, F&gt;</a:t>
            </a:r>
            <a:r>
              <a:rPr lang="zh-CN" altLang="en-US" sz="2400"/>
              <a:t>的最小函数依赖集。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4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问题的提出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规范化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sym typeface="Calibri" pitchFamily="34" charset="0"/>
              </a:rPr>
              <a:t>数据依赖的公理系统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模式分解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22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ED41F-55B7-4543-AE2B-421F2B16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1F5A0-182D-42F0-B53C-23ABBDC2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>
                    <a:solidFill>
                      <a:srgbClr val="FF0000"/>
                    </a:solidFill>
                  </a:rPr>
                  <a:t>6.16 (</a:t>
                </a:r>
                <a:r>
                  <a:rPr lang="zh-CN" altLang="en-US">
                    <a:solidFill>
                      <a:srgbClr val="FF0000"/>
                    </a:solidFill>
                  </a:rPr>
                  <a:t>模式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>
                    <a:solidFill>
                      <a:srgbClr val="FF0000"/>
                    </a:solidFill>
                  </a:rPr>
                  <a:t>的定义</a:t>
                </a:r>
                <a:r>
                  <a:rPr lang="en-US" altLang="zh-CN">
                    <a:solidFill>
                      <a:srgbClr val="FF0000"/>
                    </a:solidFill>
                  </a:rPr>
                  <a:t>)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关系模式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R&lt;U, F&gt;</a:t>
                </a:r>
                <a:r>
                  <a:rPr lang="zh-CN" altLang="en-US" dirty="0"/>
                  <a:t>的一个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dirty="0"/>
                  <a:t>是指</a:t>
                </a:r>
                <a:endParaRPr lang="en-US" altLang="zh-CN" dirty="0"/>
              </a:p>
              <a:p>
                <a:pPr marL="357188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𝛒</m:t>
                    </m:r>
                    <m:r>
                      <a:rPr lang="en-US" altLang="zh-CN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rgbClr val="0000CC"/>
                    </a:solidFill>
                  </a:rPr>
                  <a:t>{R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&lt;U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,F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&gt;, R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&lt;U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,F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&gt;, …, R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n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&lt;U</a:t>
                </a:r>
                <a:r>
                  <a:rPr lang="en-US" altLang="zh-CN" b="1" baseline="-25000" dirty="0">
                    <a:solidFill>
                      <a:srgbClr val="0000CC"/>
                    </a:solidFill>
                  </a:rPr>
                  <a:t>n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, </a:t>
                </a:r>
                <a:r>
                  <a:rPr lang="en-US" altLang="zh-CN" b="1" dirty="0" err="1">
                    <a:solidFill>
                      <a:srgbClr val="0000CC"/>
                    </a:solidFill>
                  </a:rPr>
                  <a:t>F</a:t>
                </a:r>
                <a:r>
                  <a:rPr lang="en-US" altLang="zh-CN" b="1" baseline="-25000" dirty="0" err="1">
                    <a:solidFill>
                      <a:srgbClr val="0000CC"/>
                    </a:solidFill>
                  </a:rPr>
                  <a:t>n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&gt;}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，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marL="357188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b="1" dirty="0"/>
                  <a:t>U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1≤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j ≤n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是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上的投影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sz="800"/>
              </a:p>
              <a:p>
                <a:pPr>
                  <a:lnSpc>
                    <a:spcPct val="100000"/>
                  </a:lnSpc>
                </a:pPr>
                <a:r>
                  <a:rPr lang="zh-CN" altLang="en-US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>
                    <a:solidFill>
                      <a:srgbClr val="FF0000"/>
                    </a:solidFill>
                  </a:rPr>
                  <a:t>6.17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/>
                  <a:t>   函数依赖</a:t>
                </a:r>
                <a:r>
                  <a:rPr lang="zh-CN" altLang="en-US" sz="2400" dirty="0"/>
                  <a:t>集合</a:t>
                </a:r>
                <a:r>
                  <a:rPr lang="en-US" altLang="zh-CN" sz="2400" dirty="0"/>
                  <a:t>{X</a:t>
                </a:r>
                <a:r>
                  <a:rPr lang="en-US" altLang="zh-CN" sz="2400"/>
                  <a:t>→Y∣X</a:t>
                </a:r>
                <a:r>
                  <a:rPr lang="en-US" altLang="zh-CN" sz="2400" dirty="0"/>
                  <a:t>→Y∈F</a:t>
                </a:r>
                <a:r>
                  <a:rPr lang="en-US" altLang="zh-CN" sz="2400" baseline="50000" dirty="0"/>
                  <a:t>+</a:t>
                </a:r>
                <a:r>
                  <a:rPr lang="en-US" altLang="zh-CN" sz="2400" dirty="0"/>
                  <a:t>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XY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}</a:t>
                </a:r>
                <a:r>
                  <a:rPr lang="zh-CN" altLang="en-US" sz="2400" dirty="0"/>
                  <a:t>的一个覆盖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400" dirty="0"/>
                  <a:t>叫做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F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上的投影。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1F5A0-182D-42F0-B53C-23ABBDC2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D13C4-B36B-4C3F-9C5E-1C40BF3A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63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FEB92-1254-4C3E-BD9E-79015A1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1DF9-06C3-4D71-8309-20490787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实行分解的三条不同准则：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无损连接性</a:t>
            </a:r>
            <a:r>
              <a:rPr lang="en-US" altLang="zh-CN">
                <a:solidFill>
                  <a:srgbClr val="0000FF"/>
                </a:solidFill>
              </a:rPr>
              <a:t>(lossless join)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保持函数依赖</a:t>
            </a:r>
            <a:r>
              <a:rPr lang="en-US" altLang="zh-CN">
                <a:solidFill>
                  <a:srgbClr val="0000FF"/>
                </a:solidFill>
              </a:rPr>
              <a:t>(preserve functional dependency)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既要保持函数依赖，又要具有无损连接性</a:t>
            </a:r>
            <a:endParaRPr lang="en-US" altLang="zh-CN">
              <a:solidFill>
                <a:srgbClr val="0000FF"/>
              </a:solidFill>
            </a:endParaRPr>
          </a:p>
          <a:p>
            <a:endParaRPr lang="en-US" altLang="zh-CN" sz="1200"/>
          </a:p>
          <a:p>
            <a:r>
              <a:rPr lang="zh-CN" altLang="en-US" sz="2400"/>
              <a:t>按照不同的分解准则，模式所能达到的分离程度各不相同，各种范式就是对分离程度的测度。</a:t>
            </a:r>
            <a:endParaRPr lang="en-US" altLang="zh-CN" sz="2400"/>
          </a:p>
          <a:p>
            <a:endParaRPr lang="en-US" altLang="zh-CN" sz="800"/>
          </a:p>
          <a:p>
            <a:r>
              <a:rPr lang="zh-CN" altLang="en-US" sz="2400"/>
              <a:t>对于一个模式的分解是多种多样的，但分解后产生的模式应该与原模式等价</a:t>
            </a:r>
            <a:r>
              <a:rPr lang="en-US" altLang="zh-CN" sz="2400"/>
              <a:t>.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753B80-76EE-4456-BFDF-39DDD0D5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67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关系模式的规范化，其基本思想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7086600" cy="403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8266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E077-050B-4509-B869-A49A13E2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59DBF-1291-4D19-BE09-9DCE58CA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若要求分解具有无损连接性，那么模式分解一定能够达到</a:t>
            </a:r>
            <a:r>
              <a:rPr lang="en-US" altLang="zh-CN" sz="2400"/>
              <a:t>4NF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r>
              <a:rPr lang="zh-CN" altLang="en-US" sz="2400"/>
              <a:t>若要求分解保持函数依赖，那么模式分解一定能够达到</a:t>
            </a:r>
            <a:r>
              <a:rPr lang="en-US" altLang="zh-CN" sz="2400"/>
              <a:t>3NF</a:t>
            </a:r>
            <a:r>
              <a:rPr lang="zh-CN" altLang="en-US" sz="2400"/>
              <a:t>，但不一定能够达到</a:t>
            </a:r>
            <a:r>
              <a:rPr lang="en-US" altLang="zh-CN" sz="2400"/>
              <a:t>BCNF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r>
              <a:rPr lang="zh-CN" altLang="en-US" sz="2400"/>
              <a:t>若分解既具有无损连接性，又保持函数依赖，则模式分解一定能够达到</a:t>
            </a:r>
            <a:r>
              <a:rPr lang="en-US" altLang="zh-CN" sz="2400"/>
              <a:t>3NF</a:t>
            </a:r>
            <a:r>
              <a:rPr lang="zh-CN" altLang="en-US" sz="2400"/>
              <a:t>，但不一定能够达到</a:t>
            </a:r>
            <a:r>
              <a:rPr lang="en-US" altLang="zh-CN" sz="2400"/>
              <a:t>BCNF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800"/>
          </a:p>
          <a:p>
            <a:r>
              <a:rPr lang="zh-CN" altLang="en-US" sz="2400"/>
              <a:t>规范化理论为数据库设计提供理论的指南和工具。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仅仅是指南和工具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并不是规范化程度越高，模式就越好</a:t>
            </a:r>
            <a:r>
              <a:rPr lang="zh-CN" altLang="en-US" sz="2400"/>
              <a:t>。</a:t>
            </a:r>
          </a:p>
          <a:p>
            <a:pPr lvl="1"/>
            <a:r>
              <a:rPr lang="zh-CN" altLang="en-US" sz="2000"/>
              <a:t>必须结合应用环境和现实世界的具体情况合理地选择数据库模式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F2C19-8BFA-464A-B446-3CF3F7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A09C-8D3F-4864-8C53-1BFDEBE5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62A12-FD29-4C14-80C6-28846B0A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R&lt;U,F&gt;</a:t>
            </a:r>
            <a:r>
              <a:rPr lang="zh-CN" altLang="en-US"/>
              <a:t>而言，</a:t>
            </a:r>
            <a:r>
              <a:rPr lang="en-US" altLang="zh-CN"/>
              <a:t>R</a:t>
            </a:r>
            <a:r>
              <a:rPr lang="zh-CN" altLang="en-US"/>
              <a:t>上的所有关系</a:t>
            </a:r>
            <a:r>
              <a:rPr lang="en-US" altLang="zh-CN"/>
              <a:t>(</a:t>
            </a:r>
            <a:r>
              <a:rPr lang="zh-CN" altLang="en-US"/>
              <a:t>实例</a:t>
            </a:r>
            <a:r>
              <a:rPr lang="en-US" altLang="zh-CN"/>
              <a:t>)</a:t>
            </a:r>
            <a:r>
              <a:rPr lang="zh-CN" altLang="en-US"/>
              <a:t>均满足</a:t>
            </a:r>
            <a:r>
              <a:rPr lang="en-US" altLang="zh-CN"/>
              <a:t>F</a:t>
            </a:r>
            <a:r>
              <a:rPr lang="zh-CN" altLang="en-US"/>
              <a:t>上的约束；反之，如果</a:t>
            </a:r>
            <a:r>
              <a:rPr lang="en-US" altLang="zh-CN"/>
              <a:t>R</a:t>
            </a:r>
            <a:r>
              <a:rPr lang="zh-CN" altLang="en-US"/>
              <a:t>上给出的部分实例使得</a:t>
            </a:r>
            <a:r>
              <a:rPr lang="en-US" altLang="zh-CN"/>
              <a:t>U</a:t>
            </a:r>
            <a:r>
              <a:rPr lang="zh-CN" altLang="en-US"/>
              <a:t>上属性具有某种</a:t>
            </a:r>
            <a:r>
              <a:rPr lang="zh-CN" altLang="en-US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”</a:t>
            </a:r>
            <a:r>
              <a:rPr lang="zh-CN" altLang="en-US"/>
              <a:t>依赖</a:t>
            </a:r>
            <a:r>
              <a:rPr lang="zh-CN" altLang="en-US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”</a:t>
            </a:r>
            <a:r>
              <a:rPr lang="zh-CN" altLang="en-US"/>
              <a:t>关系，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问：能否推断出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的所有关系均满足该</a:t>
            </a:r>
            <a:r>
              <a:rPr lang="zh-CN" altLang="en-US">
                <a:solidFill>
                  <a:srgbClr val="FF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>
                <a:solidFill>
                  <a:srgbClr val="FF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关系？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3200"/>
          </a:p>
          <a:p>
            <a:r>
              <a:rPr lang="zh-CN" altLang="en-US"/>
              <a:t>事实上，上例只能说明</a:t>
            </a:r>
            <a:r>
              <a:rPr lang="en-US" altLang="zh-CN">
                <a:solidFill>
                  <a:srgbClr val="FF0000"/>
                </a:solidFill>
              </a:rPr>
              <a:t>FD</a:t>
            </a:r>
            <a:r>
              <a:rPr lang="zh-CN" altLang="en-US">
                <a:solidFill>
                  <a:srgbClr val="FF0000"/>
                </a:solidFill>
              </a:rPr>
              <a:t>可能成立</a:t>
            </a:r>
            <a:r>
              <a:rPr lang="zh-CN" altLang="en-US"/>
              <a:t>，却</a:t>
            </a:r>
            <a:r>
              <a:rPr lang="zh-CN" altLang="en-US">
                <a:solidFill>
                  <a:srgbClr val="FF0000"/>
                </a:solidFill>
              </a:rPr>
              <a:t>无法证明一定成立</a:t>
            </a:r>
            <a:r>
              <a:rPr lang="zh-CN" altLang="en-US"/>
              <a:t>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5DB95-697A-4BCA-9FF6-F408615C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06BD90F-CFE8-4D23-A3B0-A92A57918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62839"/>
              </p:ext>
            </p:extLst>
          </p:nvPr>
        </p:nvGraphicFramePr>
        <p:xfrm>
          <a:off x="1332977" y="2895600"/>
          <a:ext cx="3581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54">
                <a:tc>
                  <a:txBody>
                    <a:bodyPr/>
                    <a:lstStyle/>
                    <a:p>
                      <a:r>
                        <a:rPr lang="en-US" sz="2400" b="1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54">
                <a:tc>
                  <a:txBody>
                    <a:bodyPr/>
                    <a:lstStyle/>
                    <a:p>
                      <a:r>
                        <a:rPr lang="en-US" sz="2400" b="1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54">
                <a:tc>
                  <a:txBody>
                    <a:bodyPr/>
                    <a:lstStyle/>
                    <a:p>
                      <a:r>
                        <a:rPr lang="en-US" sz="2400" b="1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54">
                <a:tc>
                  <a:txBody>
                    <a:bodyPr/>
                    <a:lstStyle/>
                    <a:p>
                      <a:r>
                        <a:rPr lang="en-US" sz="24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右箭头 6">
            <a:extLst>
              <a:ext uri="{FF2B5EF4-FFF2-40B4-BE49-F238E27FC236}">
                <a16:creationId xmlns:a16="http://schemas.microsoft.com/office/drawing/2014/main" id="{48DCAF7D-F8B4-408F-A999-46D76C91B8C8}"/>
              </a:ext>
            </a:extLst>
          </p:cNvPr>
          <p:cNvSpPr/>
          <p:nvPr/>
        </p:nvSpPr>
        <p:spPr>
          <a:xfrm>
            <a:off x="5144570" y="3426575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BADBDE-CB73-41CA-9351-A5C5C9FE2350}"/>
              </a:ext>
            </a:extLst>
          </p:cNvPr>
          <p:cNvSpPr/>
          <p:nvPr/>
        </p:nvSpPr>
        <p:spPr>
          <a:xfrm>
            <a:off x="5742749" y="3525530"/>
            <a:ext cx="4748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FD {Course} </a:t>
            </a:r>
            <a:r>
              <a:rPr lang="en-US" altLang="zh-CN" sz="3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{Room} </a:t>
            </a:r>
            <a:endParaRPr lang="zh-CN" altLang="en-US" sz="36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D50257-18B1-484B-8981-6334F4550377}"/>
              </a:ext>
            </a:extLst>
          </p:cNvPr>
          <p:cNvGrpSpPr/>
          <p:nvPr/>
        </p:nvGrpSpPr>
        <p:grpSpPr>
          <a:xfrm>
            <a:off x="10470613" y="3025453"/>
            <a:ext cx="533400" cy="1359892"/>
            <a:chOff x="5410200" y="3212108"/>
            <a:chExt cx="533400" cy="1359892"/>
          </a:xfrm>
        </p:grpSpPr>
        <p:sp>
          <p:nvSpPr>
            <p:cNvPr id="9" name="任意多边形 12">
              <a:extLst>
                <a:ext uri="{FF2B5EF4-FFF2-40B4-BE49-F238E27FC236}">
                  <a16:creationId xmlns:a16="http://schemas.microsoft.com/office/drawing/2014/main" id="{2EC63F27-D201-40A0-A90D-890FBF2C915B}"/>
                </a:ext>
              </a:extLst>
            </p:cNvPr>
            <p:cNvSpPr/>
            <p:nvPr/>
          </p:nvSpPr>
          <p:spPr>
            <a:xfrm>
              <a:off x="5410200" y="3212108"/>
              <a:ext cx="533400" cy="1143992"/>
            </a:xfrm>
            <a:custGeom>
              <a:avLst/>
              <a:gdLst>
                <a:gd name="connsiteX0" fmla="*/ 0 w 533400"/>
                <a:gd name="connsiteY0" fmla="*/ 254992 h 1143992"/>
                <a:gd name="connsiteX1" fmla="*/ 25400 w 533400"/>
                <a:gd name="connsiteY1" fmla="*/ 102592 h 1143992"/>
                <a:gd name="connsiteX2" fmla="*/ 38100 w 533400"/>
                <a:gd name="connsiteY2" fmla="*/ 64492 h 1143992"/>
                <a:gd name="connsiteX3" fmla="*/ 114300 w 533400"/>
                <a:gd name="connsiteY3" fmla="*/ 992 h 1143992"/>
                <a:gd name="connsiteX4" fmla="*/ 457200 w 533400"/>
                <a:gd name="connsiteY4" fmla="*/ 13692 h 1143992"/>
                <a:gd name="connsiteX5" fmla="*/ 533400 w 533400"/>
                <a:gd name="connsiteY5" fmla="*/ 89892 h 1143992"/>
                <a:gd name="connsiteX6" fmla="*/ 520700 w 533400"/>
                <a:gd name="connsiteY6" fmla="*/ 293092 h 1143992"/>
                <a:gd name="connsiteX7" fmla="*/ 482600 w 533400"/>
                <a:gd name="connsiteY7" fmla="*/ 369292 h 1143992"/>
                <a:gd name="connsiteX8" fmla="*/ 406400 w 533400"/>
                <a:gd name="connsiteY8" fmla="*/ 394692 h 1143992"/>
                <a:gd name="connsiteX9" fmla="*/ 330200 w 533400"/>
                <a:gd name="connsiteY9" fmla="*/ 458192 h 1143992"/>
                <a:gd name="connsiteX10" fmla="*/ 292100 w 533400"/>
                <a:gd name="connsiteY10" fmla="*/ 483592 h 1143992"/>
                <a:gd name="connsiteX11" fmla="*/ 241300 w 533400"/>
                <a:gd name="connsiteY11" fmla="*/ 559792 h 1143992"/>
                <a:gd name="connsiteX12" fmla="*/ 228600 w 533400"/>
                <a:gd name="connsiteY12" fmla="*/ 597892 h 1143992"/>
                <a:gd name="connsiteX13" fmla="*/ 203200 w 533400"/>
                <a:gd name="connsiteY13" fmla="*/ 737592 h 1143992"/>
                <a:gd name="connsiteX14" fmla="*/ 177800 w 533400"/>
                <a:gd name="connsiteY14" fmla="*/ 889992 h 1143992"/>
                <a:gd name="connsiteX15" fmla="*/ 190500 w 533400"/>
                <a:gd name="connsiteY15" fmla="*/ 1093192 h 1143992"/>
                <a:gd name="connsiteX16" fmla="*/ 215900 w 533400"/>
                <a:gd name="connsiteY16" fmla="*/ 1131292 h 1143992"/>
                <a:gd name="connsiteX17" fmla="*/ 177800 w 533400"/>
                <a:gd name="connsiteY17" fmla="*/ 1143992 h 11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3400" h="1143992">
                  <a:moveTo>
                    <a:pt x="0" y="254992"/>
                  </a:moveTo>
                  <a:cubicBezTo>
                    <a:pt x="10307" y="172534"/>
                    <a:pt x="6753" y="167856"/>
                    <a:pt x="25400" y="102592"/>
                  </a:cubicBezTo>
                  <a:cubicBezTo>
                    <a:pt x="29078" y="89720"/>
                    <a:pt x="30674" y="75631"/>
                    <a:pt x="38100" y="64492"/>
                  </a:cubicBezTo>
                  <a:cubicBezTo>
                    <a:pt x="57657" y="35156"/>
                    <a:pt x="86187" y="19734"/>
                    <a:pt x="114300" y="992"/>
                  </a:cubicBezTo>
                  <a:cubicBezTo>
                    <a:pt x="228600" y="5225"/>
                    <a:pt x="345311" y="-10042"/>
                    <a:pt x="457200" y="13692"/>
                  </a:cubicBezTo>
                  <a:cubicBezTo>
                    <a:pt x="492339" y="21146"/>
                    <a:pt x="533400" y="89892"/>
                    <a:pt x="533400" y="89892"/>
                  </a:cubicBezTo>
                  <a:cubicBezTo>
                    <a:pt x="529167" y="157625"/>
                    <a:pt x="527804" y="225599"/>
                    <a:pt x="520700" y="293092"/>
                  </a:cubicBezTo>
                  <a:cubicBezTo>
                    <a:pt x="518848" y="310684"/>
                    <a:pt x="497554" y="359946"/>
                    <a:pt x="482600" y="369292"/>
                  </a:cubicBezTo>
                  <a:cubicBezTo>
                    <a:pt x="459896" y="383482"/>
                    <a:pt x="428677" y="379840"/>
                    <a:pt x="406400" y="394692"/>
                  </a:cubicBezTo>
                  <a:cubicBezTo>
                    <a:pt x="311805" y="457755"/>
                    <a:pt x="427986" y="376704"/>
                    <a:pt x="330200" y="458192"/>
                  </a:cubicBezTo>
                  <a:cubicBezTo>
                    <a:pt x="318474" y="467963"/>
                    <a:pt x="304800" y="475125"/>
                    <a:pt x="292100" y="483592"/>
                  </a:cubicBezTo>
                  <a:cubicBezTo>
                    <a:pt x="275167" y="508992"/>
                    <a:pt x="250953" y="530832"/>
                    <a:pt x="241300" y="559792"/>
                  </a:cubicBezTo>
                  <a:cubicBezTo>
                    <a:pt x="237067" y="572492"/>
                    <a:pt x="231847" y="584905"/>
                    <a:pt x="228600" y="597892"/>
                  </a:cubicBezTo>
                  <a:cubicBezTo>
                    <a:pt x="221759" y="625256"/>
                    <a:pt x="206435" y="713329"/>
                    <a:pt x="203200" y="737592"/>
                  </a:cubicBezTo>
                  <a:cubicBezTo>
                    <a:pt x="184296" y="879375"/>
                    <a:pt x="204273" y="810573"/>
                    <a:pt x="177800" y="889992"/>
                  </a:cubicBezTo>
                  <a:cubicBezTo>
                    <a:pt x="182033" y="957725"/>
                    <a:pt x="179916" y="1026157"/>
                    <a:pt x="190500" y="1093192"/>
                  </a:cubicBezTo>
                  <a:cubicBezTo>
                    <a:pt x="192881" y="1108269"/>
                    <a:pt x="219602" y="1116484"/>
                    <a:pt x="215900" y="1131292"/>
                  </a:cubicBezTo>
                  <a:cubicBezTo>
                    <a:pt x="212653" y="1144279"/>
                    <a:pt x="177800" y="1143992"/>
                    <a:pt x="177800" y="11439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7B2F7912-F828-4264-B9AB-366AF9C37900}"/>
                </a:ext>
              </a:extLst>
            </p:cNvPr>
            <p:cNvSpPr/>
            <p:nvPr/>
          </p:nvSpPr>
          <p:spPr>
            <a:xfrm>
              <a:off x="5562600" y="4419600"/>
              <a:ext cx="76200" cy="152400"/>
            </a:xfrm>
            <a:prstGeom prst="flowChartConnector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380799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教材第</a:t>
            </a:r>
            <a:r>
              <a:rPr lang="zh-CN" altLang="en-US" dirty="0"/>
              <a:t>六</a:t>
            </a:r>
            <a:r>
              <a:rPr lang="zh-CN" altLang="en-US"/>
              <a:t>章</a:t>
            </a:r>
            <a:r>
              <a:rPr lang="zh-CN" altLang="en-US" dirty="0"/>
              <a:t>习题：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/>
              <a:t>，</a:t>
            </a:r>
            <a:r>
              <a:rPr lang="en-US" altLang="zh-CN"/>
              <a:t>6.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3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48072</TotalTime>
  <Words>9663</Words>
  <Application>Microsoft Office PowerPoint</Application>
  <PresentationFormat>宽屏</PresentationFormat>
  <Paragraphs>1048</Paragraphs>
  <Slides>90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9" baseType="lpstr">
      <vt:lpstr>Arial Unicode MS</vt:lpstr>
      <vt:lpstr>Menlo</vt:lpstr>
      <vt:lpstr>Monotype Sorts</vt:lpstr>
      <vt:lpstr>Yu Gothic UI Semilight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Lucida Sans Typewriter</vt:lpstr>
      <vt:lpstr>Symbol</vt:lpstr>
      <vt:lpstr>Times New Roman</vt:lpstr>
      <vt:lpstr>Verdana</vt:lpstr>
      <vt:lpstr>Wingdings</vt:lpstr>
      <vt:lpstr>Wingdings 3</vt:lpstr>
      <vt:lpstr>chtp8_07</vt:lpstr>
      <vt:lpstr>PowerPoint 演示文稿</vt:lpstr>
      <vt:lpstr>本章目标</vt:lpstr>
      <vt:lpstr>大纲</vt:lpstr>
      <vt:lpstr>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课堂练习一</vt:lpstr>
      <vt:lpstr>PowerPoint 演示文稿</vt:lpstr>
      <vt:lpstr>PowerPoint 演示文稿</vt:lpstr>
      <vt:lpstr>PowerPoint 演示文稿</vt:lpstr>
      <vt:lpstr>大纲</vt:lpstr>
      <vt:lpstr>规范化</vt:lpstr>
      <vt:lpstr>函数依赖</vt:lpstr>
      <vt:lpstr>PowerPoint 演示文稿</vt:lpstr>
      <vt:lpstr>PowerPoint 演示文稿</vt:lpstr>
      <vt:lpstr>PowerPoint 演示文稿</vt:lpstr>
      <vt:lpstr>PowerPoint 演示文稿</vt:lpstr>
      <vt:lpstr>规范化</vt:lpstr>
      <vt:lpstr>码</vt:lpstr>
      <vt:lpstr>PowerPoint 演示文稿</vt:lpstr>
      <vt:lpstr>PowerPoint 演示文稿</vt:lpstr>
      <vt:lpstr>规范化</vt:lpstr>
      <vt:lpstr>范式</vt:lpstr>
      <vt:lpstr>规范化</vt:lpstr>
      <vt:lpstr>2NF</vt:lpstr>
      <vt:lpstr>PowerPoint 演示文稿</vt:lpstr>
      <vt:lpstr>PowerPoint 演示文稿</vt:lpstr>
      <vt:lpstr>规范化</vt:lpstr>
      <vt:lpstr>3NF</vt:lpstr>
      <vt:lpstr>PowerPoint 演示文稿</vt:lpstr>
      <vt:lpstr>PowerPoint 演示文稿</vt:lpstr>
      <vt:lpstr>规范化</vt:lpstr>
      <vt:lpstr>BCNF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函数依赖范畴内关系模式范式的确定</vt:lpstr>
      <vt:lpstr>PowerPoint 演示文稿</vt:lpstr>
      <vt:lpstr>规范化</vt:lpstr>
      <vt:lpstr>多值依赖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课堂练习一</vt:lpstr>
      <vt:lpstr>规范化</vt:lpstr>
      <vt:lpstr>4NF</vt:lpstr>
      <vt:lpstr>PowerPoint 演示文稿</vt:lpstr>
      <vt:lpstr>PowerPoint 演示文稿</vt:lpstr>
      <vt:lpstr>课堂练习二</vt:lpstr>
      <vt:lpstr>PowerPoint 演示文稿</vt:lpstr>
      <vt:lpstr>课堂练习三</vt:lpstr>
      <vt:lpstr>规范化</vt:lpstr>
      <vt:lpstr>规范化小结</vt:lpstr>
      <vt:lpstr>PowerPoint 演示文稿</vt:lpstr>
      <vt:lpstr>PowerPoint 演示文稿</vt:lpstr>
      <vt:lpstr>大纲</vt:lpstr>
      <vt:lpstr>数据依赖的公理系统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课堂练习(六)</vt:lpstr>
      <vt:lpstr>大纲</vt:lpstr>
      <vt:lpstr>模式分解</vt:lpstr>
      <vt:lpstr>PowerPoint 演示文稿</vt:lpstr>
      <vt:lpstr>本章小结</vt:lpstr>
      <vt:lpstr>PowerPoint 演示文稿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2521</cp:revision>
  <dcterms:created xsi:type="dcterms:W3CDTF">2015-04-27T18:37:45Z</dcterms:created>
  <dcterms:modified xsi:type="dcterms:W3CDTF">2022-10-22T15:33:22Z</dcterms:modified>
</cp:coreProperties>
</file>