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47"/>
  </p:notesMasterIdLst>
  <p:sldIdLst>
    <p:sldId id="256" r:id="rId2"/>
    <p:sldId id="352" r:id="rId3"/>
    <p:sldId id="355" r:id="rId4"/>
    <p:sldId id="353" r:id="rId5"/>
    <p:sldId id="354" r:id="rId6"/>
    <p:sldId id="356" r:id="rId7"/>
    <p:sldId id="357" r:id="rId8"/>
    <p:sldId id="358" r:id="rId9"/>
    <p:sldId id="362" r:id="rId10"/>
    <p:sldId id="363" r:id="rId11"/>
    <p:sldId id="360" r:id="rId12"/>
    <p:sldId id="366" r:id="rId13"/>
    <p:sldId id="367" r:id="rId14"/>
    <p:sldId id="368" r:id="rId15"/>
    <p:sldId id="364" r:id="rId16"/>
    <p:sldId id="369" r:id="rId17"/>
    <p:sldId id="370" r:id="rId18"/>
    <p:sldId id="372" r:id="rId19"/>
    <p:sldId id="373" r:id="rId20"/>
    <p:sldId id="374" r:id="rId21"/>
    <p:sldId id="377" r:id="rId22"/>
    <p:sldId id="378" r:id="rId23"/>
    <p:sldId id="376" r:id="rId24"/>
    <p:sldId id="379" r:id="rId25"/>
    <p:sldId id="380" r:id="rId26"/>
    <p:sldId id="381" r:id="rId27"/>
    <p:sldId id="382" r:id="rId28"/>
    <p:sldId id="383" r:id="rId29"/>
    <p:sldId id="384" r:id="rId30"/>
    <p:sldId id="385" r:id="rId31"/>
    <p:sldId id="386" r:id="rId32"/>
    <p:sldId id="387" r:id="rId33"/>
    <p:sldId id="388" r:id="rId34"/>
    <p:sldId id="391" r:id="rId35"/>
    <p:sldId id="403" r:id="rId36"/>
    <p:sldId id="395" r:id="rId37"/>
    <p:sldId id="397" r:id="rId38"/>
    <p:sldId id="398" r:id="rId39"/>
    <p:sldId id="389" r:id="rId40"/>
    <p:sldId id="399" r:id="rId41"/>
    <p:sldId id="394" r:id="rId42"/>
    <p:sldId id="400" r:id="rId43"/>
    <p:sldId id="393" r:id="rId44"/>
    <p:sldId id="401" r:id="rId45"/>
    <p:sldId id="402" r:id="rId46"/>
  </p:sldIdLst>
  <p:sldSz cx="12192000" cy="6858000"/>
  <p:notesSz cx="6858000" cy="9144000"/>
  <p:photoAlbum/>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win" initials="m" lastIdx="0" clrIdx="0">
    <p:extLst>
      <p:ext uri="{19B8F6BF-5375-455C-9EA6-DF929625EA0E}">
        <p15:presenceInfo xmlns:p15="http://schemas.microsoft.com/office/powerpoint/2012/main" userId="michaelw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990033"/>
    <a:srgbClr val="0000CC"/>
    <a:srgbClr val="000078"/>
    <a:srgbClr val="000099"/>
    <a:srgbClr val="FF9900"/>
    <a:srgbClr val="006699"/>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2005" autoAdjust="0"/>
  </p:normalViewPr>
  <p:slideViewPr>
    <p:cSldViewPr>
      <p:cViewPr>
        <p:scale>
          <a:sx n="75" d="100"/>
          <a:sy n="75" d="100"/>
        </p:scale>
        <p:origin x="898" y="101"/>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10-06T03:09:15.215"/>
    </inkml:context>
    <inkml:brush xml:id="br0">
      <inkml:brushProperty name="width" value="0.05292" units="cm"/>
      <inkml:brushProperty name="height" value="0.05292" units="cm"/>
      <inkml:brushProperty name="color" value="#FF0000"/>
    </inkml:brush>
  </inkml:definitions>
  <inkml:trace contextRef="#ctx0" brushRef="#br0">14658 11924 0,'18'18'16,"-1"-18"-1,1-18 17,-1 0-17,19-52 1,-36 34-16,70-34 16,-34-1-1,-1 18 1,0 18-1,-17 17 1,35-17 0,0 18-1,0-19 1,17 19 0,-17-1 15,-18 0-16,36 18 1,35-35 0,-18 17-1,53 1 1,-18-18 0,36 35-1,-18-18 1,-53 18-1,-35-18 1,18 1 0,-18 17-1,17-18 1,19 0 0,16 1 15,-52-1-16,0-17 1,0 17 0,-18-17-1,1 17 1,17 18 0,-18-17-1,18-1 1,17 0-1,1 1 1,0-1 0,34 0-1,-34 1 1,-36 17-16,-17 0 16,17 0-1,18 0-15,-18 0 31,1-18-15,-1 18 0,18 0-1,0 0-15,-18 0 16,106 0 0,-17 0-1,17 0 1,0 0-1,-53 35 1,0-17 0,-35-18-16,35 18 15,-35-18 1,0 17 0,0 19-1,35-19 1,18 18 15,106 36-15,-71-36-1,-53 1 1,18-1 0,-53-17-1,-18-1-15,53 18 16,-35 1-1,18-19 1,-18 19 0,17-1-1,1 18 1,17 35 0,0 0-1,-35 0 16,18-17-15,17 17 0,-35-35-1,-18-18 1,0 36 0,1-36-1,-1 0 1,-35-17-1,17 35 1,-17-18 0,0 36-1,18-18 1,-18 35 0,0-53-1,0 1 16,0-1-31,0 35 32,-18-52-32,1 17 15,-18 36 1,-1-36 0,-17-17-1,0 35 1,-52 17-1,16-17 1,-16 0 0,16-18-1,36-17-15,-35 17 16,18-35 0,-18 18-1,-36-18 1,18 0 15,18 0-15,0 0-1,70 0-15,-35 0 16,0 0 0,18-18-1,-18 1 1,18 17-1,-18-18 1,35 18 0,-17-18-1,-35-17 1,17 35 0,0-18 15,17-17-16,19 35 17,-1 0-17,18-18 1,-35-17 0,17 35-1,-17-17 1,35-1-1,-35 0 1,17 18 0,-17-17-1,-1-1 1,-16 0 0,16 18 15,-70-17-16,89 17-15,-1 0 16,-17-18-16,17 18 16,-17-18-1,-18 1 1,35 17 0,-35 0-1,1 0 1,-1 0-1,17 0 1,-17 0 0,1 0-1,-19 0 1,-17 0 0,0 0-1,-18 0 1,70 0-1,-69 0-15,34 0 32,1 0-17,-1 0 1,-17 17 0,35 19-1,-18-19 1,18 1-1,-17 0 1,-18-1 0,70 1-16,-17 0 15,-1-1-15,19-17 16,-71 35 0,35-17-1,35 0 1,-17-1 15,17-17-15,-17 36-1,-18-36 1,-18 35 0,18-17-1,-17 17 1,17-35-1,0 18 1,35-18-16,1 17 16,-36-17-1,-18 0 1,-34 18 0,-37-18-1,19 0 1,-1 0 15,-17 0-15,106 0-1,0 0-15,0 0 16,17 0 0,0 0-1,1-18 1,-1 1-1,-17-19 1,35 19 0,-36-1-1,19 0 1,-1 1 0,0-19 15,18 19-16,-17-1-15,17 0 16,0 1 0,-18-18-16,18 17 15,-17 0 1,17 1-16,0-1 16,0-17-1,0-1 1,0 1-1,0 0 1,0 0 0,0-18-1,0 0 1,0 0 0,0 18-1,0-1 1,0 1-1,0-36 1,0 19 15,0-19-15,0 18 0,0 0-1,0 0 1,0 18-1,0 0 1,0-1 0,0 1-1,0 18-15,0-1 16,0-35 0,0 18-1,0 17 16,0 0-15,0 1 15,0-1-15,0 0 0,0 1 124,0-1-140,0 1 16,0-1-1</inkml:trace>
  <inkml:trace contextRef="#ctx0" brushRef="#br0" timeOffset="1">20391 13247 0,'0'17'62,"-36"19"-46,19 34-16,-19 1 15,1-1-15,-53 107 16,35-36 0,35-18-1,-17-70 1,0-17-1,35-1 17,0-18-17</inkml:trace>
  <inkml:trace contextRef="#ctx0" brushRef="#br0" timeOffset="2">20391 13388 0,'35'0'110,"-18"0"-110,19 0 15,52 35 1,35 53 0,-17-17-1,53 17 1,-18-17 0,-53-36-1</inkml:trace>
  <inkml:trace contextRef="#ctx0" brushRef="#br0" timeOffset="3">20267 13776 0,'18'0'78,"17"0"-78,-17 0 15,17 0-15,18 0 32,-36 0-32,1 0 0,0 0 140,35 0-108,-36 0-32,1-18 156,0 18-156,34 0 15,-16 0 1,17 0 0</inkml:trace>
  <inkml:trace contextRef="#ctx0" brushRef="#br0" timeOffset="4">20302 14058 0,'0'0'0,"0"18"0,0 35 31,0-36-31,-17 36 15,17 35 1,0 1 0,0-1-1,0 0 1</inkml:trace>
  <inkml:trace contextRef="#ctx0" brushRef="#br0" timeOffset="5">20320 14058 0,'0'0'16,"0"-17"-1,0-1 48,35 18-32,1 0-15,16 0-16,107 0 15,-35 0 1,-71 0 0,0 0-16,-36 0 156,-17 18-140,0-1-1,-70 89 16,34-88-31,-17 52 16,0-17 0,36-35-1,-1-1 48,-35 36-32,18-35-15,-18 0-1,35-1 1,1-17 0,-1 0 30,18 18-46,-17-18 16,-1 0 15,0 0-15,1 0 15,34 0 172,36 0-187,-35 0 0</inkml:trace>
  <inkml:trace contextRef="#ctx0" brushRef="#br0" timeOffset="6">21184 13212 0,'0'-18'47,"18"18"-16,0 0-15,-1 35-1,1-17-15,-1-18 16,-17 17 0,18 1 46</inkml:trace>
  <inkml:trace contextRef="#ctx0" brushRef="#br0" timeOffset="7">21819 13176 0,'-17'0'109,"-19"18"-109,1 17 16,-88 18-1,52 0 1,1-35 0,52-18-1,0 17 1,1 1 0,-19 0 15,19-18-31,17 17 0,-36 1 15,19-18 1,-1 17 0,0-17-16,1 18 15,-1 0 1,1-18 0,52 0 202,0 0-218,18 0 16,0 0-16,70 0 31,1 0-15,-36 0-1,-17 0 1,-36 0 0</inkml:trace>
  <inkml:trace contextRef="#ctx0" brushRef="#br0" timeOffset="8">20920 13988 0,'-18'17'15,"36"-17"32,-1 0-47,1 0 16,53 0 0,52 0-1,0 0 1,36 0-1,106 0 1,-195 0 0,1 0-1,-36 0-15,-17 0 16,-1 0 156,89 0-157,-70 0 1,52 0 0,-71 0-1</inkml:trace>
  <inkml:trace contextRef="#ctx0" brushRef="#br0" timeOffset="9">21396 13635 0,'-18'35'109,"-17"142"-77,35-107-32,-18-17 15,1 18 1,17-19-16,-36 90 16,19-19-1,17-35 1,0-52-1</inkml:trace>
  <inkml:trace contextRef="#ctx0" brushRef="#br0" timeOffset="10">21713 13600 0,'0'35'141,"0"18"-126,0 70 1,0 18 0,0-35-1,-17 0 1,-1-18-1,-17 18 1,17-18 0,1-35-16,17-35 15,-18 17-15,18 0 16,0 1 0,0-19-1,-18 19 16,18-19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0660C4-AC12-4019-82B9-40EB2BC385B8}" type="slidenum">
              <a:rPr lang="en-US" smtClean="0"/>
              <a:t>19</a:t>
            </a:fld>
            <a:endParaRPr lang="en-US"/>
          </a:p>
        </p:txBody>
      </p:sp>
    </p:spTree>
    <p:extLst>
      <p:ext uri="{BB962C8B-B14F-4D97-AF65-F5344CB8AC3E}">
        <p14:creationId xmlns:p14="http://schemas.microsoft.com/office/powerpoint/2010/main" val="371440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78">
              <a:alpha val="82000"/>
            </a:srgbClr>
          </a:solidFill>
        </p:spPr>
        <p:txBody>
          <a:bodyPr>
            <a:normAutofit/>
          </a:bodyPr>
          <a:lstStyle>
            <a:lvl1pPr algn="ctr">
              <a:defRPr sz="4200" b="1">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14000"/>
              </a:lnSpc>
              <a:buClr>
                <a:srgbClr val="990033"/>
              </a:buClr>
              <a:buSzPct val="80000"/>
              <a:buFont typeface="Wingdings" panose="05000000000000000000" pitchFamily="2" charset="2"/>
              <a:buChar char="§"/>
              <a:defRPr sz="3000" b="0">
                <a:latin typeface="微软雅黑" panose="020B0503020204020204" pitchFamily="34" charset="-122"/>
                <a:ea typeface="微软雅黑" panose="020B0503020204020204" pitchFamily="34" charset="-122"/>
              </a:defRPr>
            </a:lvl1pPr>
            <a:lvl2pPr marL="803275" indent="-265113">
              <a:lnSpc>
                <a:spcPct val="114000"/>
              </a:lnSpc>
              <a:defRPr sz="2200">
                <a:latin typeface="微软雅黑" panose="020B0503020204020204" pitchFamily="34" charset="-122"/>
                <a:ea typeface="微软雅黑" panose="020B0503020204020204" pitchFamily="34" charset="-122"/>
              </a:defRPr>
            </a:lvl2pPr>
            <a:lvl3pPr marL="985838" indent="-182563">
              <a:lnSpc>
                <a:spcPct val="114000"/>
              </a:lnSpc>
              <a:defRPr sz="18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0.png"/><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gauss.org/zh/docs/3.1.0/docs/Developerguide/Query%E6%89%A7%E8%A1%8C%E6%B5%81%E7%A8%8B.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modb.pro/db/16070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cd/B19306_01/server.102/b14211/ex_plan.htm#i26093"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05918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defRPr/>
            </a:pPr>
            <a:r>
              <a:rPr lang="zh-CN" altLang="en-US" sz="6600" b="1">
                <a:solidFill>
                  <a:srgbClr val="000099"/>
                </a:solidFill>
                <a:latin typeface="微软雅黑" panose="020B0503020204020204" pitchFamily="34" charset="-122"/>
                <a:ea typeface="微软雅黑" panose="020B0503020204020204" pitchFamily="34" charset="-122"/>
              </a:rPr>
              <a:t>第</a:t>
            </a:r>
            <a:r>
              <a:rPr lang="en-US" altLang="zh-CN" sz="6600" b="1">
                <a:solidFill>
                  <a:srgbClr val="000099"/>
                </a:solidFill>
                <a:latin typeface="微软雅黑" panose="020B0503020204020204" pitchFamily="34" charset="-122"/>
                <a:ea typeface="微软雅黑" panose="020B0503020204020204" pitchFamily="34" charset="-122"/>
              </a:rPr>
              <a:t>9</a:t>
            </a:r>
            <a:r>
              <a:rPr lang="zh-CN" altLang="en-US" sz="6600" b="1">
                <a:solidFill>
                  <a:srgbClr val="000099"/>
                </a:solidFill>
                <a:latin typeface="微软雅黑" panose="020B0503020204020204" pitchFamily="34" charset="-122"/>
                <a:ea typeface="微软雅黑" panose="020B0503020204020204" pitchFamily="34" charset="-122"/>
              </a:rPr>
              <a:t>章 </a:t>
            </a:r>
            <a:endParaRPr lang="en-US" altLang="zh-CN" sz="6600" b="1">
              <a:solidFill>
                <a:srgbClr val="000099"/>
              </a:solidFill>
              <a:latin typeface="微软雅黑" panose="020B0503020204020204" pitchFamily="34" charset="-122"/>
              <a:ea typeface="微软雅黑" panose="020B0503020204020204" pitchFamily="34" charset="-122"/>
            </a:endParaRPr>
          </a:p>
          <a:p>
            <a:pPr>
              <a:defRPr/>
            </a:pPr>
            <a:r>
              <a:rPr lang="zh-CN" altLang="en-US" sz="6600" b="1">
                <a:solidFill>
                  <a:srgbClr val="000099"/>
                </a:solidFill>
                <a:latin typeface="微软雅黑" panose="020B0503020204020204" pitchFamily="34" charset="-122"/>
                <a:ea typeface="微软雅黑" panose="020B0503020204020204" pitchFamily="34" charset="-122"/>
              </a:rPr>
              <a:t>关系查询处理与查询优化</a:t>
            </a: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F7B2C-85EE-42BF-8326-6C6FA3314D45}"/>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B701243-2B96-4DDA-9A91-2D95FE4E3BBF}"/>
              </a:ext>
            </a:extLst>
          </p:cNvPr>
          <p:cNvSpPr>
            <a:spLocks noGrp="1"/>
          </p:cNvSpPr>
          <p:nvPr>
            <p:ph type="sldNum" sz="quarter" idx="12"/>
          </p:nvPr>
        </p:nvSpPr>
        <p:spPr/>
        <p:txBody>
          <a:bodyPr/>
          <a:lstStyle/>
          <a:p>
            <a:fld id="{E63F6D5D-9733-4D44-9C56-AEFEDD5A4BA7}" type="slidenum">
              <a:rPr lang="en-US" smtClean="0"/>
              <a:pPr/>
              <a:t>9</a:t>
            </a:fld>
            <a:endParaRPr lang="en-US" dirty="0"/>
          </a:p>
        </p:txBody>
      </p:sp>
      <p:pic>
        <p:nvPicPr>
          <p:cNvPr id="5" name="内容占位符 5">
            <a:extLst>
              <a:ext uri="{FF2B5EF4-FFF2-40B4-BE49-F238E27FC236}">
                <a16:creationId xmlns:a16="http://schemas.microsoft.com/office/drawing/2014/main" id="{185F81F1-56A2-4C26-8D85-1DBC060784F5}"/>
              </a:ext>
            </a:extLst>
          </p:cNvPr>
          <p:cNvPicPr>
            <a:picLocks noGrp="1" noChangeAspect="1"/>
          </p:cNvPicPr>
          <p:nvPr>
            <p:ph idx="1"/>
          </p:nvPr>
        </p:nvPicPr>
        <p:blipFill>
          <a:blip r:embed="rId2"/>
          <a:stretch>
            <a:fillRect/>
          </a:stretch>
        </p:blipFill>
        <p:spPr>
          <a:xfrm>
            <a:off x="1295400" y="1050355"/>
            <a:ext cx="10011824" cy="5407762"/>
          </a:xfrm>
          <a:prstGeom prst="rect">
            <a:avLst/>
          </a:prstGeom>
        </p:spPr>
      </p:pic>
    </p:spTree>
    <p:extLst>
      <p:ext uri="{BB962C8B-B14F-4D97-AF65-F5344CB8AC3E}">
        <p14:creationId xmlns:p14="http://schemas.microsoft.com/office/powerpoint/2010/main" val="278538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4EBBEEFE-EB0A-4E65-B19F-C36CF69A8B73}"/>
              </a:ext>
            </a:extLst>
          </p:cNvPr>
          <p:cNvSpPr>
            <a:spLocks noGrp="1"/>
          </p:cNvSpPr>
          <p:nvPr>
            <p:ph type="title"/>
          </p:nvPr>
        </p:nvSpPr>
        <p:spPr/>
        <p:txBody>
          <a:bodyPr/>
          <a:lstStyle/>
          <a:p>
            <a:r>
              <a:rPr lang="zh-CN" altLang="en-US"/>
              <a:t>实现查询操作的算法示例</a:t>
            </a:r>
          </a:p>
        </p:txBody>
      </p:sp>
      <p:sp>
        <p:nvSpPr>
          <p:cNvPr id="4" name="灯片编号占位符 3">
            <a:extLst>
              <a:ext uri="{FF2B5EF4-FFF2-40B4-BE49-F238E27FC236}">
                <a16:creationId xmlns:a16="http://schemas.microsoft.com/office/drawing/2014/main" id="{D080ED8C-C7A8-4870-B39D-1F74065DD702}"/>
              </a:ext>
            </a:extLst>
          </p:cNvPr>
          <p:cNvSpPr>
            <a:spLocks noGrp="1"/>
          </p:cNvSpPr>
          <p:nvPr>
            <p:ph type="sldNum" sz="quarter" idx="12"/>
          </p:nvPr>
        </p:nvSpPr>
        <p:spPr/>
        <p:txBody>
          <a:bodyPr/>
          <a:lstStyle/>
          <a:p>
            <a:fld id="{E63F6D5D-9733-4D44-9C56-AEFEDD5A4BA7}" type="slidenum">
              <a:rPr lang="en-US" smtClean="0"/>
              <a:pPr/>
              <a:t>10</a:t>
            </a:fld>
            <a:endParaRPr lang="en-US" dirty="0"/>
          </a:p>
        </p:txBody>
      </p:sp>
      <p:sp>
        <p:nvSpPr>
          <p:cNvPr id="11" name="内容占位符 10">
            <a:extLst>
              <a:ext uri="{FF2B5EF4-FFF2-40B4-BE49-F238E27FC236}">
                <a16:creationId xmlns:a16="http://schemas.microsoft.com/office/drawing/2014/main" id="{F433D4AD-DBFD-4C77-BDB3-E05726E40082}"/>
              </a:ext>
            </a:extLst>
          </p:cNvPr>
          <p:cNvSpPr>
            <a:spLocks noGrp="1"/>
          </p:cNvSpPr>
          <p:nvPr>
            <p:ph idx="1"/>
          </p:nvPr>
        </p:nvSpPr>
        <p:spPr>
          <a:xfrm>
            <a:off x="304801" y="1066800"/>
            <a:ext cx="11297392" cy="5469226"/>
          </a:xfrm>
        </p:spPr>
        <p:txBody>
          <a:bodyPr/>
          <a:lstStyle/>
          <a:p>
            <a:r>
              <a:rPr lang="zh-CN" altLang="en-US">
                <a:solidFill>
                  <a:srgbClr val="0000CC"/>
                </a:solidFill>
              </a:rPr>
              <a:t>选择操作的实现算法 </a:t>
            </a:r>
          </a:p>
          <a:p>
            <a:pPr lvl="1"/>
            <a:r>
              <a:rPr lang="zh-CN" altLang="en-US" sz="2400">
                <a:solidFill>
                  <a:srgbClr val="FF0000"/>
                </a:solidFill>
              </a:rPr>
              <a:t>全表扫描方法 </a:t>
            </a:r>
            <a:r>
              <a:rPr lang="en-US" altLang="zh-CN" sz="2400">
                <a:solidFill>
                  <a:srgbClr val="FF0000"/>
                </a:solidFill>
              </a:rPr>
              <a:t>(Full Table Scan)</a:t>
            </a:r>
          </a:p>
          <a:p>
            <a:pPr lvl="2"/>
            <a:r>
              <a:rPr lang="zh-CN" altLang="en-US" sz="2000"/>
              <a:t>用于规模小的表，简单有效</a:t>
            </a:r>
          </a:p>
          <a:p>
            <a:pPr lvl="2"/>
            <a:r>
              <a:rPr lang="zh-CN" altLang="en-US" sz="2000"/>
              <a:t>用于大表，当</a:t>
            </a:r>
            <a:r>
              <a:rPr lang="zh-CN" altLang="en-US" sz="2000">
                <a:solidFill>
                  <a:srgbClr val="FF0000"/>
                </a:solidFill>
              </a:rPr>
              <a:t>选择率</a:t>
            </a:r>
            <a:r>
              <a:rPr lang="zh-CN" altLang="en-US" sz="2000"/>
              <a:t>较低时，效率很低</a:t>
            </a:r>
            <a:endParaRPr lang="en-US" altLang="zh-CN" sz="2000"/>
          </a:p>
          <a:p>
            <a:pPr marL="606262" lvl="2" indent="0">
              <a:buNone/>
            </a:pPr>
            <a:endParaRPr lang="zh-CN" altLang="en-US" sz="800"/>
          </a:p>
          <a:p>
            <a:pPr lvl="1"/>
            <a:r>
              <a:rPr lang="zh-CN" altLang="en-US" sz="2400">
                <a:solidFill>
                  <a:srgbClr val="FF0000"/>
                </a:solidFill>
              </a:rPr>
              <a:t>索引扫描方法 </a:t>
            </a:r>
            <a:r>
              <a:rPr lang="en-US" altLang="zh-CN" sz="2400">
                <a:solidFill>
                  <a:srgbClr val="FF0000"/>
                </a:solidFill>
              </a:rPr>
              <a:t>(Index Scan)</a:t>
            </a:r>
          </a:p>
          <a:p>
            <a:pPr lvl="2"/>
            <a:r>
              <a:rPr lang="zh-CN" altLang="en-US" sz="2000"/>
              <a:t>当选择率较低时，性能优于全表扫描</a:t>
            </a:r>
          </a:p>
          <a:p>
            <a:pPr lvl="2"/>
            <a:r>
              <a:rPr lang="zh-CN" altLang="en-US" sz="2000"/>
              <a:t>当选择率较高或查找的元组均匀分布时，</a:t>
            </a:r>
          </a:p>
          <a:p>
            <a:pPr marL="606262" lvl="2" indent="0">
              <a:buNone/>
            </a:pPr>
            <a:r>
              <a:rPr lang="zh-CN" altLang="en-US" sz="2000"/>
              <a:t>  性能低于全表扫描</a:t>
            </a:r>
          </a:p>
          <a:p>
            <a:endParaRPr lang="zh-CN" altLang="en-US"/>
          </a:p>
        </p:txBody>
      </p:sp>
      <p:sp>
        <p:nvSpPr>
          <p:cNvPr id="12" name="文本框 11">
            <a:extLst>
              <a:ext uri="{FF2B5EF4-FFF2-40B4-BE49-F238E27FC236}">
                <a16:creationId xmlns:a16="http://schemas.microsoft.com/office/drawing/2014/main" id="{7315650D-3465-4D59-8C2C-6457C1B96A9D}"/>
              </a:ext>
            </a:extLst>
          </p:cNvPr>
          <p:cNvSpPr txBox="1"/>
          <p:nvPr/>
        </p:nvSpPr>
        <p:spPr>
          <a:xfrm>
            <a:off x="393097" y="4931521"/>
            <a:ext cx="5952997" cy="1477328"/>
          </a:xfrm>
          <a:prstGeom prst="rect">
            <a:avLst/>
          </a:prstGeom>
          <a:solidFill>
            <a:schemeClr val="accent2">
              <a:lumMod val="20000"/>
              <a:lumOff val="80000"/>
              <a:alpha val="25000"/>
            </a:schemeClr>
          </a:solidFill>
        </p:spPr>
        <p:txBody>
          <a:bodyPr wrap="square" rtlCol="0">
            <a:spAutoFit/>
          </a:bodyPr>
          <a:lstStyle/>
          <a:p>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例</a:t>
            </a:r>
            <a:r>
              <a:rPr lang="en-US" altLang="zh-CN" dirty="0">
                <a:solidFill>
                  <a:srgbClr val="FF0000"/>
                </a:solidFill>
                <a:latin typeface="微软雅黑" panose="020B0503020204020204" pitchFamily="34" charset="-122"/>
                <a:ea typeface="微软雅黑" panose="020B0503020204020204" pitchFamily="34" charset="-122"/>
              </a:rPr>
              <a:t>9.1</a:t>
            </a:r>
            <a:r>
              <a:rPr lang="en-US" altLang="zh-CN" dirty="0">
                <a:solidFill>
                  <a:srgbClr val="0000FF"/>
                </a:solidFill>
                <a:latin typeface="微软雅黑" panose="020B0503020204020204" pitchFamily="34" charset="-122"/>
                <a:ea typeface="微软雅黑" panose="020B0503020204020204" pitchFamily="34" charset="-122"/>
              </a:rPr>
              <a:t>] SELECT </a:t>
            </a:r>
            <a:r>
              <a:rPr lang="zh-CN" altLang="en-US" dirty="0">
                <a:solidFill>
                  <a:srgbClr val="0000FF"/>
                </a:solidFill>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FROM Student WHERE&lt;</a:t>
            </a:r>
            <a:r>
              <a:rPr lang="zh-CN" altLang="en-US" dirty="0">
                <a:solidFill>
                  <a:srgbClr val="0000FF"/>
                </a:solidFill>
                <a:latin typeface="微软雅黑" panose="020B0503020204020204" pitchFamily="34" charset="-122"/>
                <a:ea typeface="微软雅黑" panose="020B0503020204020204" pitchFamily="34" charset="-122"/>
              </a:rPr>
              <a:t>条件</a:t>
            </a:r>
            <a:r>
              <a:rPr lang="zh-CN" altLang="en-US">
                <a:solidFill>
                  <a:srgbClr val="0000FF"/>
                </a:solidFill>
                <a:latin typeface="微软雅黑" panose="020B0503020204020204" pitchFamily="34" charset="-122"/>
                <a:ea typeface="微软雅黑" panose="020B0503020204020204" pitchFamily="34" charset="-122"/>
              </a:rPr>
              <a:t>表达式</a:t>
            </a:r>
            <a:r>
              <a:rPr lang="en-US" altLang="zh-CN">
                <a:solidFill>
                  <a:srgbClr val="0000FF"/>
                </a:solidFill>
                <a:latin typeface="微软雅黑" panose="020B0503020204020204" pitchFamily="34" charset="-122"/>
                <a:ea typeface="微软雅黑" panose="020B0503020204020204" pitchFamily="34" charset="-122"/>
              </a:rPr>
              <a:t>&gt;;</a:t>
            </a:r>
            <a:endParaRPr lang="en-US" altLang="zh-CN" dirty="0">
              <a:solidFill>
                <a:srgbClr val="0000FF"/>
              </a:solidFill>
              <a:latin typeface="微软雅黑" panose="020B0503020204020204" pitchFamily="34" charset="-122"/>
              <a:ea typeface="微软雅黑" panose="020B0503020204020204" pitchFamily="34" charset="-122"/>
            </a:endParaRPr>
          </a:p>
          <a:p>
            <a:pPr marL="723900" indent="88900">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 C1</a:t>
            </a:r>
            <a:r>
              <a:rPr lang="zh-CN" altLang="en-US" dirty="0">
                <a:solidFill>
                  <a:srgbClr val="C00000"/>
                </a:solidFill>
                <a:latin typeface="微软雅黑" panose="020B0503020204020204" pitchFamily="34" charset="-122"/>
                <a:ea typeface="微软雅黑" panose="020B0503020204020204" pitchFamily="34" charset="-122"/>
              </a:rPr>
              <a:t>：无条件；</a:t>
            </a:r>
            <a:endParaRPr lang="en-US" altLang="zh-CN" dirty="0">
              <a:solidFill>
                <a:srgbClr val="C00000"/>
              </a:solidFill>
              <a:latin typeface="微软雅黑" panose="020B0503020204020204" pitchFamily="34" charset="-122"/>
              <a:ea typeface="微软雅黑" panose="020B0503020204020204" pitchFamily="34" charset="-122"/>
            </a:endParaRPr>
          </a:p>
          <a:p>
            <a:pPr marL="723900" indent="88900">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 C2</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err="1">
                <a:solidFill>
                  <a:srgbClr val="C00000"/>
                </a:solidFill>
                <a:latin typeface="微软雅黑" panose="020B0503020204020204" pitchFamily="34" charset="-122"/>
                <a:ea typeface="微软雅黑" panose="020B0503020204020204" pitchFamily="34" charset="-122"/>
              </a:rPr>
              <a:t>Sno</a:t>
            </a:r>
            <a:r>
              <a:rPr lang="en-US" altLang="zh-CN">
                <a:solidFill>
                  <a:srgbClr val="C00000"/>
                </a:solidFill>
                <a:latin typeface="微软雅黑" panose="020B0503020204020204" pitchFamily="34" charset="-122"/>
                <a:ea typeface="微软雅黑" panose="020B0503020204020204" pitchFamily="34" charset="-122"/>
              </a:rPr>
              <a:t>=′201215121′</a:t>
            </a:r>
            <a:r>
              <a:rPr lang="zh-CN" altLang="en-US">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a:p>
            <a:pPr marL="723900" indent="88900">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 C3</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Sage&gt;20</a:t>
            </a:r>
            <a:r>
              <a:rPr lang="zh-CN" altLang="en-US"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a:p>
            <a:pPr marL="723900" indent="88900">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 C4</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err="1">
                <a:solidFill>
                  <a:srgbClr val="C00000"/>
                </a:solidFill>
                <a:latin typeface="微软雅黑" panose="020B0503020204020204" pitchFamily="34" charset="-122"/>
                <a:ea typeface="微软雅黑" panose="020B0503020204020204" pitchFamily="34" charset="-122"/>
              </a:rPr>
              <a:t>Sdept</a:t>
            </a:r>
            <a:r>
              <a:rPr lang="en-US" altLang="zh-CN">
                <a:solidFill>
                  <a:srgbClr val="C00000"/>
                </a:solidFill>
                <a:latin typeface="微软雅黑" panose="020B0503020204020204" pitchFamily="34" charset="-122"/>
                <a:ea typeface="微软雅黑" panose="020B0503020204020204" pitchFamily="34" charset="-122"/>
              </a:rPr>
              <a:t>=′CS′ AND </a:t>
            </a:r>
            <a:r>
              <a:rPr lang="en-US" altLang="zh-CN" dirty="0">
                <a:solidFill>
                  <a:srgbClr val="C00000"/>
                </a:solidFill>
                <a:latin typeface="微软雅黑" panose="020B0503020204020204" pitchFamily="34" charset="-122"/>
                <a:ea typeface="微软雅黑" panose="020B0503020204020204" pitchFamily="34" charset="-122"/>
              </a:rPr>
              <a:t>Sage</a:t>
            </a:r>
            <a:r>
              <a:rPr lang="en-US" altLang="zh-CN">
                <a:solidFill>
                  <a:srgbClr val="C00000"/>
                </a:solidFill>
                <a:latin typeface="微软雅黑" panose="020B0503020204020204" pitchFamily="34" charset="-122"/>
                <a:ea typeface="微软雅黑" panose="020B0503020204020204" pitchFamily="34" charset="-122"/>
              </a:rPr>
              <a:t>&gt;20</a:t>
            </a:r>
            <a:r>
              <a:rPr lang="zh-CN" altLang="en-US">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A943A544-6695-4791-8FE1-4FFEC251E270}"/>
              </a:ext>
            </a:extLst>
          </p:cNvPr>
          <p:cNvSpPr txBox="1"/>
          <p:nvPr/>
        </p:nvSpPr>
        <p:spPr>
          <a:xfrm>
            <a:off x="6347796" y="1131318"/>
            <a:ext cx="5257800" cy="1163395"/>
          </a:xfrm>
          <a:prstGeom prst="rect">
            <a:avLst/>
          </a:prstGeom>
          <a:noFill/>
          <a:ln w="3175">
            <a:solidFill>
              <a:schemeClr val="tx1"/>
            </a:solidFill>
          </a:ln>
        </p:spPr>
        <p:txBody>
          <a:bodyPr wrap="square" rtlCol="0">
            <a:spAutoFit/>
          </a:bodyPr>
          <a:lstStyle/>
          <a:p>
            <a:pPr>
              <a:lnSpc>
                <a:spcPct val="120000"/>
              </a:lnSpc>
            </a:pPr>
            <a:r>
              <a:rPr lang="zh-CN" altLang="en-US" sz="1600" u="sng" dirty="0">
                <a:solidFill>
                  <a:srgbClr val="0000FF"/>
                </a:solidFill>
                <a:latin typeface="微软雅黑" panose="020B0503020204020204" pitchFamily="34" charset="-122"/>
                <a:ea typeface="微软雅黑" panose="020B0503020204020204" pitchFamily="34" charset="-122"/>
              </a:rPr>
              <a:t>假设可使用的内存为</a:t>
            </a:r>
            <a:r>
              <a:rPr lang="en-US" altLang="zh-CN" sz="1600" u="sng" dirty="0">
                <a:solidFill>
                  <a:srgbClr val="0000FF"/>
                </a:solidFill>
                <a:latin typeface="微软雅黑" panose="020B0503020204020204" pitchFamily="34" charset="-122"/>
                <a:ea typeface="微软雅黑" panose="020B0503020204020204" pitchFamily="34" charset="-122"/>
              </a:rPr>
              <a:t>M</a:t>
            </a:r>
            <a:r>
              <a:rPr lang="zh-CN" altLang="en-US" sz="1600" u="sng" dirty="0">
                <a:solidFill>
                  <a:srgbClr val="0000FF"/>
                </a:solidFill>
                <a:latin typeface="微软雅黑" panose="020B0503020204020204" pitchFamily="34" charset="-122"/>
                <a:ea typeface="微软雅黑" panose="020B0503020204020204" pitchFamily="34" charset="-122"/>
              </a:rPr>
              <a:t>块，全表扫描算法</a:t>
            </a:r>
            <a:r>
              <a:rPr lang="zh-CN" altLang="en-US" sz="1600" dirty="0">
                <a:solidFill>
                  <a:srgbClr val="0000FF"/>
                </a:solidFill>
                <a:latin typeface="微软雅黑" panose="020B0503020204020204" pitchFamily="34" charset="-122"/>
                <a:ea typeface="微软雅黑" panose="020B0503020204020204" pitchFamily="34" charset="-122"/>
              </a:rPr>
              <a:t>：</a:t>
            </a:r>
            <a:endParaRPr lang="en-US" altLang="zh-CN" sz="1600" dirty="0">
              <a:solidFill>
                <a:srgbClr val="0000FF"/>
              </a:solidFill>
              <a:latin typeface="微软雅黑" panose="020B0503020204020204" pitchFamily="34" charset="-122"/>
              <a:ea typeface="微软雅黑" panose="020B0503020204020204" pitchFamily="34" charset="-122"/>
            </a:endParaRPr>
          </a:p>
          <a:p>
            <a:pPr marL="342900" indent="-160338">
              <a:lnSpc>
                <a:spcPct val="120000"/>
              </a:lnSpc>
              <a:buFont typeface="+mj-ea"/>
              <a:buAutoNum type="circleNumDbPlain"/>
            </a:pPr>
            <a:r>
              <a:rPr lang="zh-CN" altLang="en-US" sz="1400" dirty="0">
                <a:solidFill>
                  <a:srgbClr val="0000FF"/>
                </a:solidFill>
                <a:latin typeface="微软雅黑" panose="020B0503020204020204" pitchFamily="34" charset="-122"/>
                <a:ea typeface="微软雅黑" panose="020B0503020204020204" pitchFamily="34" charset="-122"/>
              </a:rPr>
              <a:t>按照物理次序读</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的</a:t>
            </a:r>
            <a:r>
              <a:rPr lang="en-US" altLang="zh-CN" sz="1400" dirty="0">
                <a:solidFill>
                  <a:srgbClr val="0000FF"/>
                </a:solidFill>
                <a:latin typeface="微软雅黑" panose="020B0503020204020204" pitchFamily="34" charset="-122"/>
                <a:ea typeface="微软雅黑" panose="020B0503020204020204" pitchFamily="34" charset="-122"/>
              </a:rPr>
              <a:t>M</a:t>
            </a:r>
            <a:r>
              <a:rPr lang="zh-CN" altLang="en-US" sz="1400" dirty="0">
                <a:solidFill>
                  <a:srgbClr val="0000FF"/>
                </a:solidFill>
                <a:latin typeface="微软雅黑" panose="020B0503020204020204" pitchFamily="34" charset="-122"/>
                <a:ea typeface="微软雅黑" panose="020B0503020204020204" pitchFamily="34" charset="-122"/>
              </a:rPr>
              <a:t>块到内存</a:t>
            </a:r>
            <a:endParaRPr lang="en-US" altLang="zh-CN" sz="1400" dirty="0">
              <a:solidFill>
                <a:srgbClr val="0000FF"/>
              </a:solidFill>
              <a:latin typeface="微软雅黑" panose="020B0503020204020204" pitchFamily="34" charset="-122"/>
              <a:ea typeface="微软雅黑" panose="020B0503020204020204" pitchFamily="34" charset="-122"/>
            </a:endParaRPr>
          </a:p>
          <a:p>
            <a:pPr marL="342900" indent="-160338">
              <a:lnSpc>
                <a:spcPct val="120000"/>
              </a:lnSpc>
              <a:buFont typeface="+mj-ea"/>
              <a:buAutoNum type="circleNumDbPlain"/>
            </a:pPr>
            <a:r>
              <a:rPr lang="zh-CN" altLang="en-US" sz="1400" dirty="0">
                <a:solidFill>
                  <a:srgbClr val="0000FF"/>
                </a:solidFill>
                <a:latin typeface="微软雅黑" panose="020B0503020204020204" pitchFamily="34" charset="-122"/>
                <a:ea typeface="微软雅黑" panose="020B0503020204020204" pitchFamily="34" charset="-122"/>
              </a:rPr>
              <a:t>检查内存的每个元组</a:t>
            </a:r>
            <a:r>
              <a:rPr lang="en-US" altLang="zh-CN" sz="1400" dirty="0">
                <a:solidFill>
                  <a:srgbClr val="0000FF"/>
                </a:solidFill>
                <a:latin typeface="微软雅黑" panose="020B0503020204020204" pitchFamily="34" charset="-122"/>
                <a:ea typeface="微软雅黑" panose="020B0503020204020204" pitchFamily="34" charset="-122"/>
              </a:rPr>
              <a:t>t</a:t>
            </a:r>
            <a:r>
              <a:rPr lang="zh-CN" altLang="en-US" sz="1400" dirty="0">
                <a:solidFill>
                  <a:srgbClr val="0000FF"/>
                </a:solidFill>
                <a:latin typeface="微软雅黑" panose="020B0503020204020204" pitchFamily="34" charset="-122"/>
                <a:ea typeface="微软雅黑" panose="020B0503020204020204" pitchFamily="34" charset="-122"/>
              </a:rPr>
              <a:t>，如果满足选择条件，则输出</a:t>
            </a:r>
            <a:r>
              <a:rPr lang="en-US" altLang="zh-CN" sz="1400" dirty="0">
                <a:solidFill>
                  <a:srgbClr val="0000FF"/>
                </a:solidFill>
                <a:latin typeface="微软雅黑" panose="020B0503020204020204" pitchFamily="34" charset="-122"/>
                <a:ea typeface="微软雅黑" panose="020B0503020204020204" pitchFamily="34" charset="-122"/>
              </a:rPr>
              <a:t>t</a:t>
            </a:r>
            <a:endParaRPr lang="zh-CN" altLang="en-US" sz="1400" dirty="0">
              <a:solidFill>
                <a:srgbClr val="0000FF"/>
              </a:solidFill>
              <a:latin typeface="微软雅黑" panose="020B0503020204020204" pitchFamily="34" charset="-122"/>
              <a:ea typeface="微软雅黑" panose="020B0503020204020204" pitchFamily="34" charset="-122"/>
            </a:endParaRPr>
          </a:p>
          <a:p>
            <a:pPr marL="342900" indent="-160338">
              <a:lnSpc>
                <a:spcPct val="120000"/>
              </a:lnSpc>
              <a:buFont typeface="+mj-ea"/>
              <a:buAutoNum type="circleNumDbPlain"/>
            </a:pPr>
            <a:r>
              <a:rPr lang="zh-CN" altLang="en-US" sz="1400" dirty="0">
                <a:solidFill>
                  <a:srgbClr val="0000FF"/>
                </a:solidFill>
                <a:latin typeface="微软雅黑" panose="020B0503020204020204" pitchFamily="34" charset="-122"/>
                <a:ea typeface="微软雅黑" panose="020B0503020204020204" pitchFamily="34" charset="-122"/>
              </a:rPr>
              <a:t>如果</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还有其他块未被处理，重复①和②</a:t>
            </a:r>
            <a:endParaRPr lang="en-US" altLang="zh-CN" sz="1400" dirty="0">
              <a:solidFill>
                <a:srgbClr val="0000FF"/>
              </a:solidFill>
              <a:latin typeface="微软雅黑" panose="020B0503020204020204" pitchFamily="34" charset="-122"/>
              <a:ea typeface="微软雅黑" panose="020B0503020204020204" pitchFamily="34" charset="-122"/>
            </a:endParaRPr>
          </a:p>
        </p:txBody>
      </p:sp>
      <p:sp>
        <p:nvSpPr>
          <p:cNvPr id="14" name="右箭头 6">
            <a:extLst>
              <a:ext uri="{FF2B5EF4-FFF2-40B4-BE49-F238E27FC236}">
                <a16:creationId xmlns:a16="http://schemas.microsoft.com/office/drawing/2014/main" id="{95023BD8-5C8D-42B7-9672-FC87CB286746}"/>
              </a:ext>
            </a:extLst>
          </p:cNvPr>
          <p:cNvSpPr/>
          <p:nvPr/>
        </p:nvSpPr>
        <p:spPr>
          <a:xfrm rot="10112665">
            <a:off x="5683313" y="1561674"/>
            <a:ext cx="454148" cy="525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65CFC5A-AD1F-48A2-944C-637648D1E75F}"/>
              </a:ext>
            </a:extLst>
          </p:cNvPr>
          <p:cNvSpPr txBox="1"/>
          <p:nvPr/>
        </p:nvSpPr>
        <p:spPr>
          <a:xfrm>
            <a:off x="6347796" y="2436149"/>
            <a:ext cx="5257800" cy="904863"/>
          </a:xfrm>
          <a:prstGeom prst="rect">
            <a:avLst/>
          </a:prstGeom>
          <a:noFill/>
          <a:ln w="3175">
            <a:solidFill>
              <a:schemeClr val="tx1"/>
            </a:solidFill>
          </a:ln>
        </p:spPr>
        <p:txBody>
          <a:bodyPr wrap="square" rtlCol="0">
            <a:spAutoFit/>
          </a:bodyPr>
          <a:lstStyle/>
          <a:p>
            <a:pPr>
              <a:lnSpc>
                <a:spcPct val="120000"/>
              </a:lnSpc>
            </a:pPr>
            <a:r>
              <a:rPr lang="en-US" altLang="zh-CN" sz="1600" u="sng" dirty="0">
                <a:solidFill>
                  <a:srgbClr val="0000FF"/>
                </a:solidFill>
                <a:latin typeface="微软雅黑" panose="020B0503020204020204" pitchFamily="34" charset="-122"/>
                <a:ea typeface="微软雅黑" panose="020B0503020204020204" pitchFamily="34" charset="-122"/>
              </a:rPr>
              <a:t>[</a:t>
            </a:r>
            <a:r>
              <a:rPr lang="zh-CN" altLang="en-US" sz="1600" u="sng" dirty="0">
                <a:solidFill>
                  <a:srgbClr val="FF0000"/>
                </a:solidFill>
                <a:latin typeface="微软雅黑" panose="020B0503020204020204" pitchFamily="34" charset="-122"/>
                <a:ea typeface="微软雅黑" panose="020B0503020204020204" pitchFamily="34" charset="-122"/>
              </a:rPr>
              <a:t>例</a:t>
            </a:r>
            <a:r>
              <a:rPr lang="en-US" altLang="zh-CN" sz="1600" u="sng" dirty="0">
                <a:solidFill>
                  <a:srgbClr val="FF0000"/>
                </a:solidFill>
                <a:latin typeface="微软雅黑" panose="020B0503020204020204" pitchFamily="34" charset="-122"/>
                <a:ea typeface="微软雅黑" panose="020B0503020204020204" pitchFamily="34" charset="-122"/>
              </a:rPr>
              <a:t>9.1-C2</a:t>
            </a:r>
            <a:r>
              <a:rPr lang="en-US" altLang="zh-CN" sz="1600" u="sng" dirty="0">
                <a:solidFill>
                  <a:srgbClr val="0000FF"/>
                </a:solidFill>
                <a:latin typeface="微软雅黑" panose="020B0503020204020204" pitchFamily="34" charset="-122"/>
                <a:ea typeface="微软雅黑" panose="020B0503020204020204" pitchFamily="34" charset="-122"/>
              </a:rPr>
              <a:t>] </a:t>
            </a:r>
            <a:r>
              <a:rPr lang="zh-CN" altLang="en-US" sz="1600" u="sng" dirty="0">
                <a:solidFill>
                  <a:srgbClr val="0000FF"/>
                </a:solidFill>
                <a:latin typeface="微软雅黑" panose="020B0503020204020204" pitchFamily="34" charset="-122"/>
                <a:ea typeface="微软雅黑" panose="020B0503020204020204" pitchFamily="34" charset="-122"/>
              </a:rPr>
              <a:t>假设</a:t>
            </a:r>
            <a:r>
              <a:rPr lang="en-US" altLang="zh-CN" sz="1600" u="sng" dirty="0" err="1">
                <a:solidFill>
                  <a:srgbClr val="0000FF"/>
                </a:solidFill>
                <a:latin typeface="微软雅黑" panose="020B0503020204020204" pitchFamily="34" charset="-122"/>
                <a:ea typeface="微软雅黑" panose="020B0503020204020204" pitchFamily="34" charset="-122"/>
              </a:rPr>
              <a:t>Sno</a:t>
            </a:r>
            <a:r>
              <a:rPr lang="zh-CN" altLang="en-US" sz="1600" u="sng" dirty="0">
                <a:solidFill>
                  <a:srgbClr val="0000FF"/>
                </a:solidFill>
                <a:latin typeface="微软雅黑" panose="020B0503020204020204" pitchFamily="34" charset="-122"/>
                <a:ea typeface="微软雅黑" panose="020B0503020204020204" pitchFamily="34" charset="-122"/>
              </a:rPr>
              <a:t>上有索引，索引扫描算法</a:t>
            </a:r>
            <a:r>
              <a:rPr lang="zh-CN" altLang="en-US" sz="1600" dirty="0">
                <a:solidFill>
                  <a:srgbClr val="0000FF"/>
                </a:solidFill>
                <a:latin typeface="微软雅黑" panose="020B0503020204020204" pitchFamily="34" charset="-122"/>
                <a:ea typeface="微软雅黑" panose="020B0503020204020204" pitchFamily="34" charset="-122"/>
              </a:rPr>
              <a:t>：</a:t>
            </a:r>
            <a:endParaRPr lang="en-US" altLang="zh-CN" sz="1600" dirty="0">
              <a:solidFill>
                <a:srgbClr val="0000FF"/>
              </a:solidFill>
              <a:latin typeface="微软雅黑" panose="020B0503020204020204" pitchFamily="34" charset="-122"/>
              <a:ea typeface="微软雅黑" panose="020B0503020204020204" pitchFamily="34" charset="-122"/>
            </a:endParaRPr>
          </a:p>
          <a:p>
            <a:pPr marL="265113" indent="-82550">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使用索引得到</a:t>
            </a:r>
            <a:r>
              <a:rPr lang="en-US" altLang="zh-CN" sz="1400" dirty="0" err="1">
                <a:solidFill>
                  <a:srgbClr val="0000FF"/>
                </a:solidFill>
                <a:latin typeface="微软雅黑" panose="020B0503020204020204" pitchFamily="34" charset="-122"/>
                <a:ea typeface="微软雅黑" panose="020B0503020204020204" pitchFamily="34" charset="-122"/>
              </a:rPr>
              <a:t>Sno</a:t>
            </a:r>
            <a:r>
              <a:rPr lang="zh-CN" altLang="en-US" sz="1400" dirty="0">
                <a:solidFill>
                  <a:srgbClr val="0000FF"/>
                </a:solidFill>
                <a:latin typeface="微软雅黑" panose="020B0503020204020204" pitchFamily="34" charset="-122"/>
                <a:ea typeface="微软雅黑" panose="020B0503020204020204" pitchFamily="34" charset="-122"/>
              </a:rPr>
              <a:t>为</a:t>
            </a:r>
            <a:r>
              <a:rPr lang="en-US" altLang="zh-CN" sz="1400" dirty="0">
                <a:solidFill>
                  <a:srgbClr val="0000FF"/>
                </a:solidFill>
                <a:latin typeface="微软雅黑" panose="020B0503020204020204" pitchFamily="34" charset="-122"/>
                <a:ea typeface="微软雅黑" panose="020B0503020204020204" pitchFamily="34" charset="-122"/>
              </a:rPr>
              <a:t>’201215121’</a:t>
            </a:r>
            <a:r>
              <a:rPr lang="zh-CN" altLang="en-US" sz="1400" dirty="0">
                <a:solidFill>
                  <a:srgbClr val="0000FF"/>
                </a:solidFill>
                <a:latin typeface="微软雅黑" panose="020B0503020204020204" pitchFamily="34" charset="-122"/>
                <a:ea typeface="微软雅黑" panose="020B0503020204020204" pitchFamily="34" charset="-122"/>
              </a:rPr>
              <a:t>元组的指针</a:t>
            </a:r>
          </a:p>
          <a:p>
            <a:pPr marL="265113" indent="-82550">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通过元组指针在</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表中检索到该学生</a:t>
            </a:r>
          </a:p>
        </p:txBody>
      </p:sp>
      <p:sp>
        <p:nvSpPr>
          <p:cNvPr id="16" name="文本框 15">
            <a:extLst>
              <a:ext uri="{FF2B5EF4-FFF2-40B4-BE49-F238E27FC236}">
                <a16:creationId xmlns:a16="http://schemas.microsoft.com/office/drawing/2014/main" id="{76559BBD-41BD-4470-94DC-D61269C77EB9}"/>
              </a:ext>
            </a:extLst>
          </p:cNvPr>
          <p:cNvSpPr txBox="1"/>
          <p:nvPr/>
        </p:nvSpPr>
        <p:spPr>
          <a:xfrm>
            <a:off x="6347796" y="3484825"/>
            <a:ext cx="5257800" cy="1141466"/>
          </a:xfrm>
          <a:prstGeom prst="rect">
            <a:avLst/>
          </a:prstGeom>
          <a:noFill/>
          <a:ln w="3175">
            <a:solidFill>
              <a:schemeClr val="tx1"/>
            </a:solidFill>
          </a:ln>
        </p:spPr>
        <p:txBody>
          <a:bodyPr wrap="square" rtlCol="0">
            <a:spAutoFit/>
          </a:bodyPr>
          <a:lstStyle/>
          <a:p>
            <a:pPr>
              <a:lnSpc>
                <a:spcPct val="120000"/>
              </a:lnSpc>
            </a:pPr>
            <a:r>
              <a:rPr lang="en-US" altLang="zh-CN" sz="1600" u="sng" dirty="0">
                <a:solidFill>
                  <a:srgbClr val="0000FF"/>
                </a:solidFill>
                <a:latin typeface="微软雅黑" panose="020B0503020204020204" pitchFamily="34" charset="-122"/>
                <a:ea typeface="微软雅黑" panose="020B0503020204020204" pitchFamily="34" charset="-122"/>
              </a:rPr>
              <a:t>[</a:t>
            </a:r>
            <a:r>
              <a:rPr lang="zh-CN" altLang="en-US" sz="1600" u="sng" dirty="0">
                <a:solidFill>
                  <a:srgbClr val="FF0000"/>
                </a:solidFill>
                <a:latin typeface="微软雅黑" panose="020B0503020204020204" pitchFamily="34" charset="-122"/>
                <a:ea typeface="微软雅黑" panose="020B0503020204020204" pitchFamily="34" charset="-122"/>
              </a:rPr>
              <a:t>例</a:t>
            </a:r>
            <a:r>
              <a:rPr lang="en-US" altLang="zh-CN" sz="1600" u="sng" dirty="0">
                <a:solidFill>
                  <a:srgbClr val="FF0000"/>
                </a:solidFill>
                <a:latin typeface="微软雅黑" panose="020B0503020204020204" pitchFamily="34" charset="-122"/>
                <a:ea typeface="微软雅黑" panose="020B0503020204020204" pitchFamily="34" charset="-122"/>
              </a:rPr>
              <a:t>9.1-C3</a:t>
            </a:r>
            <a:r>
              <a:rPr lang="en-US" altLang="zh-CN" sz="1600" u="sng" dirty="0">
                <a:solidFill>
                  <a:srgbClr val="0000FF"/>
                </a:solidFill>
                <a:latin typeface="微软雅黑" panose="020B0503020204020204" pitchFamily="34" charset="-122"/>
                <a:ea typeface="微软雅黑" panose="020B0503020204020204" pitchFamily="34" charset="-122"/>
              </a:rPr>
              <a:t>] </a:t>
            </a:r>
            <a:r>
              <a:rPr lang="zh-CN" altLang="en-US" sz="1600" u="sng" dirty="0">
                <a:solidFill>
                  <a:srgbClr val="0000FF"/>
                </a:solidFill>
                <a:latin typeface="微软雅黑" panose="020B0503020204020204" pitchFamily="34" charset="-122"/>
                <a:ea typeface="微软雅黑" panose="020B0503020204020204" pitchFamily="34" charset="-122"/>
              </a:rPr>
              <a:t>假设</a:t>
            </a:r>
            <a:r>
              <a:rPr lang="en-US" altLang="zh-CN" sz="1600" u="sng" dirty="0">
                <a:solidFill>
                  <a:srgbClr val="0000FF"/>
                </a:solidFill>
                <a:latin typeface="微软雅黑" panose="020B0503020204020204" pitchFamily="34" charset="-122"/>
                <a:ea typeface="微软雅黑" panose="020B0503020204020204" pitchFamily="34" charset="-122"/>
              </a:rPr>
              <a:t>Sage</a:t>
            </a:r>
            <a:r>
              <a:rPr lang="zh-CN" altLang="en-US" sz="1600" u="sng" dirty="0">
                <a:solidFill>
                  <a:srgbClr val="0000FF"/>
                </a:solidFill>
                <a:latin typeface="微软雅黑" panose="020B0503020204020204" pitchFamily="34" charset="-122"/>
                <a:ea typeface="微软雅黑" panose="020B0503020204020204" pitchFamily="34" charset="-122"/>
              </a:rPr>
              <a:t>上有</a:t>
            </a:r>
            <a:r>
              <a:rPr lang="en-US" altLang="zh-CN" sz="1600" u="sng" dirty="0">
                <a:solidFill>
                  <a:srgbClr val="0000FF"/>
                </a:solidFill>
                <a:latin typeface="微软雅黑" panose="020B0503020204020204" pitchFamily="34" charset="-122"/>
                <a:ea typeface="微软雅黑" panose="020B0503020204020204" pitchFamily="34" charset="-122"/>
              </a:rPr>
              <a:t>B+</a:t>
            </a:r>
            <a:r>
              <a:rPr lang="zh-CN" altLang="en-US" sz="1600" u="sng" dirty="0">
                <a:solidFill>
                  <a:srgbClr val="0000FF"/>
                </a:solidFill>
                <a:latin typeface="微软雅黑" panose="020B0503020204020204" pitchFamily="34" charset="-122"/>
                <a:ea typeface="微软雅黑" panose="020B0503020204020204" pitchFamily="34" charset="-122"/>
              </a:rPr>
              <a:t>树索引，索引扫描算法</a:t>
            </a:r>
            <a:r>
              <a:rPr lang="zh-CN" altLang="en-US" sz="1600" dirty="0">
                <a:solidFill>
                  <a:srgbClr val="0000FF"/>
                </a:solidFill>
                <a:latin typeface="微软雅黑" panose="020B0503020204020204" pitchFamily="34" charset="-122"/>
                <a:ea typeface="微软雅黑" panose="020B0503020204020204" pitchFamily="34" charset="-122"/>
              </a:rPr>
              <a:t>：</a:t>
            </a:r>
            <a:endParaRPr lang="en-US" altLang="zh-CN" sz="1600" dirty="0">
              <a:solidFill>
                <a:srgbClr val="0000FF"/>
              </a:solidFill>
              <a:latin typeface="微软雅黑" panose="020B0503020204020204" pitchFamily="34" charset="-122"/>
              <a:ea typeface="微软雅黑" panose="020B0503020204020204" pitchFamily="34" charset="-122"/>
            </a:endParaRPr>
          </a:p>
          <a:p>
            <a:pPr marL="265113" indent="-82550">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使用</a:t>
            </a:r>
            <a:r>
              <a:rPr lang="en-US" altLang="zh-CN" sz="1400" dirty="0">
                <a:solidFill>
                  <a:srgbClr val="0000FF"/>
                </a:solidFill>
                <a:latin typeface="微软雅黑" panose="020B0503020204020204" pitchFamily="34" charset="-122"/>
                <a:ea typeface="微软雅黑" panose="020B0503020204020204" pitchFamily="34" charset="-122"/>
              </a:rPr>
              <a:t>B+</a:t>
            </a:r>
            <a:r>
              <a:rPr lang="zh-CN" altLang="en-US" sz="1400" dirty="0">
                <a:solidFill>
                  <a:srgbClr val="0000FF"/>
                </a:solidFill>
                <a:latin typeface="微软雅黑" panose="020B0503020204020204" pitchFamily="34" charset="-122"/>
                <a:ea typeface="微软雅黑" panose="020B0503020204020204" pitchFamily="34" charset="-122"/>
              </a:rPr>
              <a:t>索引找到</a:t>
            </a:r>
            <a:r>
              <a:rPr lang="en-US" altLang="zh-CN" sz="1400" dirty="0">
                <a:solidFill>
                  <a:srgbClr val="0000FF"/>
                </a:solidFill>
                <a:latin typeface="微软雅黑" panose="020B0503020204020204" pitchFamily="34" charset="-122"/>
                <a:ea typeface="微软雅黑" panose="020B0503020204020204" pitchFamily="34" charset="-122"/>
              </a:rPr>
              <a:t>Sage=20</a:t>
            </a:r>
            <a:r>
              <a:rPr lang="zh-CN" altLang="en-US" sz="1400" dirty="0">
                <a:solidFill>
                  <a:srgbClr val="0000FF"/>
                </a:solidFill>
                <a:latin typeface="微软雅黑" panose="020B0503020204020204" pitchFamily="34" charset="-122"/>
                <a:ea typeface="微软雅黑" panose="020B0503020204020204" pitchFamily="34" charset="-122"/>
              </a:rPr>
              <a:t>的索引项，以此为入口点在</a:t>
            </a:r>
            <a:r>
              <a:rPr lang="en-US" altLang="zh-CN" sz="1400" dirty="0">
                <a:solidFill>
                  <a:srgbClr val="0000FF"/>
                </a:solidFill>
                <a:latin typeface="微软雅黑" panose="020B0503020204020204" pitchFamily="34" charset="-122"/>
                <a:ea typeface="微软雅黑" panose="020B0503020204020204" pitchFamily="34" charset="-122"/>
              </a:rPr>
              <a:t>B+</a:t>
            </a:r>
            <a:r>
              <a:rPr lang="zh-CN" altLang="en-US" sz="1400" dirty="0">
                <a:solidFill>
                  <a:srgbClr val="0000FF"/>
                </a:solidFill>
                <a:latin typeface="微软雅黑" panose="020B0503020204020204" pitchFamily="34" charset="-122"/>
                <a:ea typeface="微软雅黑" panose="020B0503020204020204" pitchFamily="34" charset="-122"/>
              </a:rPr>
              <a:t>树的顺序集上得到</a:t>
            </a:r>
            <a:r>
              <a:rPr lang="en-US" altLang="zh-CN" sz="1400" dirty="0">
                <a:solidFill>
                  <a:srgbClr val="0000FF"/>
                </a:solidFill>
                <a:latin typeface="微软雅黑" panose="020B0503020204020204" pitchFamily="34" charset="-122"/>
                <a:ea typeface="微软雅黑" panose="020B0503020204020204" pitchFamily="34" charset="-122"/>
              </a:rPr>
              <a:t>Sage&gt;20</a:t>
            </a:r>
            <a:r>
              <a:rPr lang="zh-CN" altLang="en-US" sz="1400" dirty="0">
                <a:solidFill>
                  <a:srgbClr val="0000FF"/>
                </a:solidFill>
                <a:latin typeface="微软雅黑" panose="020B0503020204020204" pitchFamily="34" charset="-122"/>
                <a:ea typeface="微软雅黑" panose="020B0503020204020204" pitchFamily="34" charset="-122"/>
              </a:rPr>
              <a:t>的所有元组指针</a:t>
            </a:r>
          </a:p>
          <a:p>
            <a:pPr marL="265113" indent="-82550">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再通过元组指针在</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表中检索到所有年龄大于</a:t>
            </a:r>
            <a:r>
              <a:rPr lang="en-US" altLang="zh-CN" sz="1400" dirty="0">
                <a:solidFill>
                  <a:srgbClr val="0000FF"/>
                </a:solidFill>
                <a:latin typeface="微软雅黑" panose="020B0503020204020204" pitchFamily="34" charset="-122"/>
                <a:ea typeface="微软雅黑" panose="020B0503020204020204" pitchFamily="34" charset="-122"/>
              </a:rPr>
              <a:t>20</a:t>
            </a:r>
            <a:r>
              <a:rPr lang="zh-CN" altLang="en-US" sz="1400" dirty="0">
                <a:solidFill>
                  <a:srgbClr val="0000FF"/>
                </a:solidFill>
                <a:latin typeface="微软雅黑" panose="020B0503020204020204" pitchFamily="34" charset="-122"/>
                <a:ea typeface="微软雅黑" panose="020B0503020204020204" pitchFamily="34" charset="-122"/>
              </a:rPr>
              <a:t>的学生</a:t>
            </a:r>
          </a:p>
        </p:txBody>
      </p:sp>
      <p:sp>
        <p:nvSpPr>
          <p:cNvPr id="18" name="右箭头 6">
            <a:extLst>
              <a:ext uri="{FF2B5EF4-FFF2-40B4-BE49-F238E27FC236}">
                <a16:creationId xmlns:a16="http://schemas.microsoft.com/office/drawing/2014/main" id="{9BB429EA-CB6E-467F-B6E7-E64AFE1C11AE}"/>
              </a:ext>
            </a:extLst>
          </p:cNvPr>
          <p:cNvSpPr/>
          <p:nvPr/>
        </p:nvSpPr>
        <p:spPr>
          <a:xfrm rot="10112665">
            <a:off x="5683314" y="3166293"/>
            <a:ext cx="454148" cy="525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9EADBA73-8C3A-4FA7-A8DA-D66496AA50C5}"/>
              </a:ext>
            </a:extLst>
          </p:cNvPr>
          <p:cNvSpPr txBox="1"/>
          <p:nvPr/>
        </p:nvSpPr>
        <p:spPr>
          <a:xfrm>
            <a:off x="6346094" y="4728389"/>
            <a:ext cx="5257800" cy="1680460"/>
          </a:xfrm>
          <a:prstGeom prst="rect">
            <a:avLst/>
          </a:prstGeom>
          <a:noFill/>
          <a:ln w="3175">
            <a:solidFill>
              <a:schemeClr val="tx1"/>
            </a:solidFill>
          </a:ln>
        </p:spPr>
        <p:txBody>
          <a:bodyPr wrap="square" rtlCol="0">
            <a:spAutoFit/>
          </a:bodyPr>
          <a:lstStyle/>
          <a:p>
            <a:pPr>
              <a:lnSpc>
                <a:spcPct val="120000"/>
              </a:lnSpc>
            </a:pPr>
            <a:r>
              <a:rPr lang="en-US" altLang="zh-CN" sz="1600" u="sng" dirty="0">
                <a:solidFill>
                  <a:srgbClr val="0000FF"/>
                </a:solidFill>
                <a:latin typeface="微软雅黑" panose="020B0503020204020204" pitchFamily="34" charset="-122"/>
                <a:ea typeface="微软雅黑" panose="020B0503020204020204" pitchFamily="34" charset="-122"/>
              </a:rPr>
              <a:t>[</a:t>
            </a:r>
            <a:r>
              <a:rPr lang="zh-CN" altLang="en-US" sz="1600" u="sng" dirty="0">
                <a:solidFill>
                  <a:srgbClr val="FF0000"/>
                </a:solidFill>
                <a:latin typeface="微软雅黑" panose="020B0503020204020204" pitchFamily="34" charset="-122"/>
                <a:ea typeface="微软雅黑" panose="020B0503020204020204" pitchFamily="34" charset="-122"/>
              </a:rPr>
              <a:t>例</a:t>
            </a:r>
            <a:r>
              <a:rPr lang="en-US" altLang="zh-CN" sz="1600" u="sng" dirty="0">
                <a:solidFill>
                  <a:srgbClr val="FF0000"/>
                </a:solidFill>
                <a:latin typeface="微软雅黑" panose="020B0503020204020204" pitchFamily="34" charset="-122"/>
                <a:ea typeface="微软雅黑" panose="020B0503020204020204" pitchFamily="34" charset="-122"/>
              </a:rPr>
              <a:t>9.1-C4</a:t>
            </a:r>
            <a:r>
              <a:rPr lang="en-US" altLang="zh-CN" sz="1600" u="sng" dirty="0">
                <a:solidFill>
                  <a:srgbClr val="0000FF"/>
                </a:solidFill>
                <a:latin typeface="微软雅黑" panose="020B0503020204020204" pitchFamily="34" charset="-122"/>
                <a:ea typeface="微软雅黑" panose="020B0503020204020204" pitchFamily="34" charset="-122"/>
              </a:rPr>
              <a:t>] </a:t>
            </a:r>
            <a:r>
              <a:rPr lang="zh-CN" altLang="en-US" sz="1600" u="sng" dirty="0">
                <a:solidFill>
                  <a:srgbClr val="0000FF"/>
                </a:solidFill>
                <a:latin typeface="微软雅黑" panose="020B0503020204020204" pitchFamily="34" charset="-122"/>
                <a:ea typeface="微软雅黑" panose="020B0503020204020204" pitchFamily="34" charset="-122"/>
              </a:rPr>
              <a:t>假设</a:t>
            </a:r>
            <a:r>
              <a:rPr lang="en-US" altLang="zh-CN" sz="1600" u="sng" dirty="0" err="1">
                <a:solidFill>
                  <a:srgbClr val="0000FF"/>
                </a:solidFill>
                <a:latin typeface="微软雅黑" panose="020B0503020204020204" pitchFamily="34" charset="-122"/>
                <a:ea typeface="微软雅黑" panose="020B0503020204020204" pitchFamily="34" charset="-122"/>
              </a:rPr>
              <a:t>Sdept</a:t>
            </a:r>
            <a:r>
              <a:rPr lang="zh-CN" altLang="en-US" sz="1600" u="sng" dirty="0">
                <a:solidFill>
                  <a:srgbClr val="0000FF"/>
                </a:solidFill>
                <a:latin typeface="微软雅黑" panose="020B0503020204020204" pitchFamily="34" charset="-122"/>
                <a:ea typeface="微软雅黑" panose="020B0503020204020204" pitchFamily="34" charset="-122"/>
              </a:rPr>
              <a:t>和</a:t>
            </a:r>
            <a:r>
              <a:rPr lang="en-US" altLang="zh-CN" sz="1600" u="sng" dirty="0">
                <a:solidFill>
                  <a:srgbClr val="0000FF"/>
                </a:solidFill>
                <a:latin typeface="微软雅黑" panose="020B0503020204020204" pitchFamily="34" charset="-122"/>
                <a:ea typeface="微软雅黑" panose="020B0503020204020204" pitchFamily="34" charset="-122"/>
              </a:rPr>
              <a:t>Sage</a:t>
            </a:r>
            <a:r>
              <a:rPr lang="zh-CN" altLang="en-US" sz="1600" u="sng" dirty="0">
                <a:solidFill>
                  <a:srgbClr val="0000FF"/>
                </a:solidFill>
                <a:latin typeface="微软雅黑" panose="020B0503020204020204" pitchFamily="34" charset="-122"/>
                <a:ea typeface="微软雅黑" panose="020B0503020204020204" pitchFamily="34" charset="-122"/>
              </a:rPr>
              <a:t>上都有索引</a:t>
            </a:r>
            <a:r>
              <a:rPr lang="zh-CN" altLang="en-US" sz="1600" dirty="0">
                <a:solidFill>
                  <a:srgbClr val="0000FF"/>
                </a:solidFill>
                <a:latin typeface="微软雅黑" panose="020B0503020204020204" pitchFamily="34" charset="-122"/>
                <a:ea typeface="微软雅黑" panose="020B0503020204020204" pitchFamily="34" charset="-122"/>
              </a:rPr>
              <a:t>：</a:t>
            </a:r>
            <a:endParaRPr lang="en-US" altLang="zh-CN" sz="1600" dirty="0">
              <a:solidFill>
                <a:srgbClr val="0000FF"/>
              </a:solidFill>
              <a:latin typeface="微软雅黑" panose="020B0503020204020204" pitchFamily="34" charset="-122"/>
              <a:ea typeface="微软雅黑" panose="020B0503020204020204" pitchFamily="34" charset="-122"/>
            </a:endParaRPr>
          </a:p>
          <a:p>
            <a:pPr marL="285750" indent="-103188">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算法一：对每个条件同时采用索引算法，分别找到相应的元组指针，求它们的交集，再到</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表检索</a:t>
            </a:r>
            <a:endParaRPr lang="en-US" altLang="zh-CN" sz="1400" dirty="0">
              <a:solidFill>
                <a:srgbClr val="0000FF"/>
              </a:solidFill>
              <a:latin typeface="微软雅黑" panose="020B0503020204020204" pitchFamily="34" charset="-122"/>
              <a:ea typeface="微软雅黑" panose="020B0503020204020204" pitchFamily="34" charset="-122"/>
            </a:endParaRPr>
          </a:p>
          <a:p>
            <a:pPr marL="285750" indent="-103188">
              <a:lnSpc>
                <a:spcPct val="120000"/>
              </a:lnSpc>
              <a:buFont typeface="Arial" panose="020B0604020202020204" pitchFamily="34" charset="0"/>
              <a:buChar char="•"/>
            </a:pPr>
            <a:r>
              <a:rPr lang="zh-CN" altLang="en-US" sz="1400" dirty="0">
                <a:solidFill>
                  <a:srgbClr val="0000FF"/>
                </a:solidFill>
                <a:latin typeface="微软雅黑" panose="020B0503020204020204" pitchFamily="34" charset="-122"/>
                <a:ea typeface="微软雅黑" panose="020B0503020204020204" pitchFamily="34" charset="-122"/>
              </a:rPr>
              <a:t>算法二：先找到满足第一个条件的元组指针，再在</a:t>
            </a:r>
            <a:r>
              <a:rPr lang="en-US" altLang="zh-CN" sz="1400" dirty="0">
                <a:solidFill>
                  <a:srgbClr val="0000FF"/>
                </a:solidFill>
                <a:latin typeface="微软雅黑" panose="020B0503020204020204" pitchFamily="34" charset="-122"/>
                <a:ea typeface="微软雅黑" panose="020B0503020204020204" pitchFamily="34" charset="-122"/>
              </a:rPr>
              <a:t>Student</a:t>
            </a:r>
            <a:r>
              <a:rPr lang="zh-CN" altLang="en-US" sz="1400" dirty="0">
                <a:solidFill>
                  <a:srgbClr val="0000FF"/>
                </a:solidFill>
                <a:latin typeface="微软雅黑" panose="020B0503020204020204" pitchFamily="34" charset="-122"/>
                <a:ea typeface="微软雅黑" panose="020B0503020204020204" pitchFamily="34" charset="-122"/>
              </a:rPr>
              <a:t>表中检索到相应的元组，检查这些元组是否满足第二个条件，若满足，则输出结果</a:t>
            </a:r>
          </a:p>
        </p:txBody>
      </p:sp>
    </p:spTree>
    <p:extLst>
      <p:ext uri="{BB962C8B-B14F-4D97-AF65-F5344CB8AC3E}">
        <p14:creationId xmlns:p14="http://schemas.microsoft.com/office/powerpoint/2010/main" val="106945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EF6D1-729C-44B8-99ED-41AA8B835E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1327F0B-9D12-447D-8FE7-130F29923AA0}"/>
              </a:ext>
            </a:extLst>
          </p:cNvPr>
          <p:cNvSpPr>
            <a:spLocks noGrp="1"/>
          </p:cNvSpPr>
          <p:nvPr>
            <p:ph idx="1"/>
          </p:nvPr>
        </p:nvSpPr>
        <p:spPr/>
        <p:txBody>
          <a:bodyPr/>
          <a:lstStyle/>
          <a:p>
            <a:r>
              <a:rPr lang="zh-CN" altLang="en-US">
                <a:solidFill>
                  <a:srgbClr val="0000CC"/>
                </a:solidFill>
              </a:rPr>
              <a:t>连接操作的实现算法</a:t>
            </a:r>
          </a:p>
          <a:p>
            <a:pPr lvl="1"/>
            <a:r>
              <a:rPr lang="zh-CN" altLang="en-US"/>
              <a:t>连接操作是查询处理中最常用和最耗时的操作之一</a:t>
            </a:r>
          </a:p>
          <a:p>
            <a:pPr lvl="1"/>
            <a:r>
              <a:rPr lang="zh-CN" altLang="en-US"/>
              <a:t>本节只讨论等值连接</a:t>
            </a:r>
            <a:r>
              <a:rPr lang="en-US" altLang="zh-CN"/>
              <a:t>(</a:t>
            </a:r>
            <a:r>
              <a:rPr lang="zh-CN" altLang="en-US"/>
              <a:t>或自然连接</a:t>
            </a:r>
            <a:r>
              <a:rPr lang="en-US" altLang="zh-CN"/>
              <a:t>)</a:t>
            </a:r>
            <a:r>
              <a:rPr lang="zh-CN" altLang="en-US"/>
              <a:t>最常用的实现算法</a:t>
            </a:r>
            <a:endParaRPr lang="en-US" altLang="zh-CN"/>
          </a:p>
          <a:p>
            <a:pPr marL="289225" lvl="1" indent="0">
              <a:buNone/>
            </a:pPr>
            <a:endParaRPr lang="zh-CN" altLang="en-US" sz="1200"/>
          </a:p>
          <a:p>
            <a:pPr marL="0" indent="0" algn="ctr">
              <a:buNone/>
            </a:pPr>
            <a:r>
              <a:rPr lang="en-US" altLang="zh-CN" sz="2600">
                <a:solidFill>
                  <a:srgbClr val="FF0000"/>
                </a:solidFill>
              </a:rPr>
              <a:t>[</a:t>
            </a:r>
            <a:r>
              <a:rPr lang="zh-CN" altLang="en-US" sz="2600">
                <a:solidFill>
                  <a:srgbClr val="FF0000"/>
                </a:solidFill>
              </a:rPr>
              <a:t>例</a:t>
            </a:r>
            <a:r>
              <a:rPr lang="en-US" altLang="zh-CN" sz="2600">
                <a:solidFill>
                  <a:srgbClr val="FF0000"/>
                </a:solidFill>
              </a:rPr>
              <a:t>9.2] SELECT * FROM Student, SC  WHERE Student.Sno=SC.Sno; </a:t>
            </a:r>
          </a:p>
          <a:p>
            <a:pPr marL="0" indent="0">
              <a:buNone/>
            </a:pPr>
            <a:endParaRPr lang="en-US" altLang="zh-CN" sz="1800">
              <a:solidFill>
                <a:srgbClr val="FF0000"/>
              </a:solidFill>
            </a:endParaRPr>
          </a:p>
          <a:p>
            <a:pPr marL="0" indent="0">
              <a:buNone/>
            </a:pPr>
            <a:endParaRPr lang="zh-CN" altLang="en-US"/>
          </a:p>
        </p:txBody>
      </p:sp>
      <p:sp>
        <p:nvSpPr>
          <p:cNvPr id="4" name="灯片编号占位符 3">
            <a:extLst>
              <a:ext uri="{FF2B5EF4-FFF2-40B4-BE49-F238E27FC236}">
                <a16:creationId xmlns:a16="http://schemas.microsoft.com/office/drawing/2014/main" id="{4DEA0061-39AA-4DCF-83E0-E2076002CDB5}"/>
              </a:ext>
            </a:extLst>
          </p:cNvPr>
          <p:cNvSpPr>
            <a:spLocks noGrp="1"/>
          </p:cNvSpPr>
          <p:nvPr>
            <p:ph type="sldNum" sz="quarter" idx="12"/>
          </p:nvPr>
        </p:nvSpPr>
        <p:spPr/>
        <p:txBody>
          <a:bodyPr/>
          <a:lstStyle/>
          <a:p>
            <a:fld id="{E63F6D5D-9733-4D44-9C56-AEFEDD5A4BA7}" type="slidenum">
              <a:rPr lang="en-US" smtClean="0"/>
              <a:pPr/>
              <a:t>11</a:t>
            </a:fld>
            <a:endParaRPr lang="en-US" dirty="0"/>
          </a:p>
        </p:txBody>
      </p:sp>
      <p:sp>
        <p:nvSpPr>
          <p:cNvPr id="6" name="文本框 5">
            <a:extLst>
              <a:ext uri="{FF2B5EF4-FFF2-40B4-BE49-F238E27FC236}">
                <a16:creationId xmlns:a16="http://schemas.microsoft.com/office/drawing/2014/main" id="{A98F0BD3-213F-4A18-9925-B57483429203}"/>
              </a:ext>
            </a:extLst>
          </p:cNvPr>
          <p:cNvSpPr txBox="1"/>
          <p:nvPr/>
        </p:nvSpPr>
        <p:spPr>
          <a:xfrm>
            <a:off x="990600" y="3657600"/>
            <a:ext cx="4876800" cy="1689052"/>
          </a:xfrm>
          <a:prstGeom prst="rect">
            <a:avLst/>
          </a:prstGeom>
          <a:noFill/>
        </p:spPr>
        <p:txBody>
          <a:bodyPr wrap="square" rtlCol="0">
            <a:spAutoFit/>
          </a:bodyPr>
          <a:lstStyle/>
          <a:p>
            <a:pPr marL="173038" indent="-173038">
              <a:lnSpc>
                <a:spcPct val="150000"/>
              </a:lnSpc>
              <a:buFont typeface="Arial" panose="020B0604020202020204" pitchFamily="34" charset="0"/>
              <a:buChar char="•"/>
            </a:pPr>
            <a:r>
              <a:rPr lang="zh-CN" altLang="en-US" sz="2400">
                <a:solidFill>
                  <a:srgbClr val="0000CC"/>
                </a:solidFill>
                <a:latin typeface="微软雅黑" panose="020B0503020204020204" pitchFamily="34" charset="-122"/>
                <a:ea typeface="微软雅黑" panose="020B0503020204020204" pitchFamily="34" charset="-122"/>
              </a:rPr>
              <a:t>嵌套循环算法</a:t>
            </a:r>
            <a:r>
              <a:rPr lang="en-US" altLang="zh-CN" sz="2400">
                <a:solidFill>
                  <a:srgbClr val="0000CC"/>
                </a:solidFill>
                <a:latin typeface="微软雅黑" panose="020B0503020204020204" pitchFamily="34" charset="-122"/>
                <a:ea typeface="微软雅黑" panose="020B0503020204020204" pitchFamily="34" charset="-122"/>
              </a:rPr>
              <a:t>(nested loop join)</a:t>
            </a:r>
          </a:p>
          <a:p>
            <a:pPr marL="173038" indent="-173038">
              <a:lnSpc>
                <a:spcPct val="150000"/>
              </a:lnSpc>
              <a:buFont typeface="Arial" panose="020B0604020202020204" pitchFamily="34" charset="0"/>
              <a:buChar char="•"/>
            </a:pPr>
            <a:r>
              <a:rPr lang="zh-CN" altLang="fr-FR" sz="2400">
                <a:solidFill>
                  <a:srgbClr val="0000CC"/>
                </a:solidFill>
                <a:latin typeface="微软雅黑" panose="020B0503020204020204" pitchFamily="34" charset="-122"/>
                <a:ea typeface="微软雅黑" panose="020B0503020204020204" pitchFamily="34" charset="-122"/>
              </a:rPr>
              <a:t>排序</a:t>
            </a:r>
            <a:r>
              <a:rPr lang="fr-FR" altLang="zh-CN" sz="2400">
                <a:solidFill>
                  <a:srgbClr val="0000CC"/>
                </a:solidFill>
                <a:latin typeface="微软雅黑" panose="020B0503020204020204" pitchFamily="34" charset="-122"/>
                <a:ea typeface="微软雅黑" panose="020B0503020204020204" pitchFamily="34" charset="-122"/>
              </a:rPr>
              <a:t>-</a:t>
            </a:r>
            <a:r>
              <a:rPr lang="zh-CN" altLang="fr-FR" sz="2400">
                <a:solidFill>
                  <a:srgbClr val="0000CC"/>
                </a:solidFill>
                <a:latin typeface="微软雅黑" panose="020B0503020204020204" pitchFamily="34" charset="-122"/>
                <a:ea typeface="微软雅黑" panose="020B0503020204020204" pitchFamily="34" charset="-122"/>
              </a:rPr>
              <a:t>合并算法</a:t>
            </a:r>
            <a:r>
              <a:rPr lang="fr-FR" altLang="zh-CN" sz="2400">
                <a:solidFill>
                  <a:srgbClr val="0000CC"/>
                </a:solidFill>
                <a:latin typeface="微软雅黑" panose="020B0503020204020204" pitchFamily="34" charset="-122"/>
                <a:ea typeface="微软雅黑" panose="020B0503020204020204" pitchFamily="34" charset="-122"/>
              </a:rPr>
              <a:t>(sort-merge join)</a:t>
            </a:r>
          </a:p>
          <a:p>
            <a:pPr marL="173038" indent="-173038">
              <a:lnSpc>
                <a:spcPct val="150000"/>
              </a:lnSpc>
              <a:buFont typeface="Arial" panose="020B0604020202020204" pitchFamily="34" charset="0"/>
              <a:buChar char="•"/>
            </a:pPr>
            <a:r>
              <a:rPr lang="zh-CN" altLang="en-US" sz="2400">
                <a:solidFill>
                  <a:srgbClr val="0000CC"/>
                </a:solidFill>
                <a:latin typeface="微软雅黑" panose="020B0503020204020204" pitchFamily="34" charset="-122"/>
                <a:ea typeface="微软雅黑" panose="020B0503020204020204" pitchFamily="34" charset="-122"/>
              </a:rPr>
              <a:t>索引连接</a:t>
            </a:r>
            <a:r>
              <a:rPr lang="en-US" altLang="zh-CN" sz="2400">
                <a:solidFill>
                  <a:srgbClr val="0000CC"/>
                </a:solidFill>
                <a:latin typeface="微软雅黑" panose="020B0503020204020204" pitchFamily="34" charset="-122"/>
                <a:ea typeface="微软雅黑" panose="020B0503020204020204" pitchFamily="34" charset="-122"/>
              </a:rPr>
              <a:t>(index join)</a:t>
            </a:r>
            <a:r>
              <a:rPr lang="zh-CN" altLang="en-US" sz="2400">
                <a:solidFill>
                  <a:srgbClr val="0000CC"/>
                </a:solidFill>
                <a:latin typeface="微软雅黑" panose="020B0503020204020204" pitchFamily="34" charset="-122"/>
                <a:ea typeface="微软雅黑" panose="020B0503020204020204" pitchFamily="34" charset="-122"/>
              </a:rPr>
              <a:t>算法 </a:t>
            </a:r>
          </a:p>
        </p:txBody>
      </p:sp>
      <p:sp>
        <p:nvSpPr>
          <p:cNvPr id="7" name="文本框 6">
            <a:extLst>
              <a:ext uri="{FF2B5EF4-FFF2-40B4-BE49-F238E27FC236}">
                <a16:creationId xmlns:a16="http://schemas.microsoft.com/office/drawing/2014/main" id="{D75997CE-ACCC-4A64-803A-414AABA6F214}"/>
              </a:ext>
            </a:extLst>
          </p:cNvPr>
          <p:cNvSpPr txBox="1"/>
          <p:nvPr/>
        </p:nvSpPr>
        <p:spPr>
          <a:xfrm>
            <a:off x="6068028" y="3657600"/>
            <a:ext cx="4876800" cy="2400657"/>
          </a:xfrm>
          <a:prstGeom prst="rect">
            <a:avLst/>
          </a:prstGeom>
          <a:noFill/>
        </p:spPr>
        <p:txBody>
          <a:bodyPr wrap="square" rtlCol="0">
            <a:spAutoFit/>
          </a:bodyPr>
          <a:lstStyle/>
          <a:p>
            <a:pPr marL="173038" indent="-173038">
              <a:buFont typeface="Arial" panose="020B0604020202020204" pitchFamily="34" charset="0"/>
              <a:buChar char="•"/>
            </a:pPr>
            <a:r>
              <a:rPr lang="en-US" altLang="zh-CN" sz="2400">
                <a:solidFill>
                  <a:srgbClr val="0000CC"/>
                </a:solidFill>
                <a:latin typeface="微软雅黑" panose="020B0503020204020204" pitchFamily="34" charset="-122"/>
                <a:ea typeface="微软雅黑" panose="020B0503020204020204" pitchFamily="34" charset="-122"/>
              </a:rPr>
              <a:t>Hash Join</a:t>
            </a:r>
            <a:r>
              <a:rPr lang="zh-CN" altLang="en-US" sz="2400">
                <a:solidFill>
                  <a:srgbClr val="0000CC"/>
                </a:solidFill>
                <a:latin typeface="微软雅黑" panose="020B0503020204020204" pitchFamily="34" charset="-122"/>
                <a:ea typeface="微软雅黑" panose="020B0503020204020204" pitchFamily="34" charset="-122"/>
              </a:rPr>
              <a:t>算法</a:t>
            </a:r>
            <a:endParaRPr lang="en-US" altLang="zh-CN" sz="2400">
              <a:solidFill>
                <a:srgbClr val="0000CC"/>
              </a:solidFill>
              <a:latin typeface="微软雅黑" panose="020B0503020204020204" pitchFamily="34" charset="-122"/>
              <a:ea typeface="微软雅黑" panose="020B0503020204020204" pitchFamily="34" charset="-122"/>
            </a:endParaRPr>
          </a:p>
          <a:p>
            <a:pPr marL="173038" indent="-173038">
              <a:buFont typeface="Arial" panose="020B0604020202020204" pitchFamily="34" charset="0"/>
              <a:buChar char="•"/>
            </a:pPr>
            <a:r>
              <a:rPr lang="en-US" altLang="zh-CN">
                <a:solidFill>
                  <a:srgbClr val="0000CC"/>
                </a:solidFill>
                <a:latin typeface="微软雅黑" panose="020B0503020204020204" pitchFamily="34" charset="-122"/>
                <a:ea typeface="微软雅黑" panose="020B0503020204020204" pitchFamily="34" charset="-122"/>
              </a:rPr>
              <a:t>1.</a:t>
            </a:r>
            <a:r>
              <a:rPr lang="zh-CN" altLang="en-US">
                <a:solidFill>
                  <a:srgbClr val="FF0000"/>
                </a:solidFill>
                <a:latin typeface="微软雅黑" panose="020B0503020204020204" pitchFamily="34" charset="-122"/>
                <a:ea typeface="微软雅黑" panose="020B0503020204020204" pitchFamily="34" charset="-122"/>
              </a:rPr>
              <a:t>划分阶段</a:t>
            </a:r>
            <a:r>
              <a:rPr lang="zh-CN" altLang="en-US">
                <a:solidFill>
                  <a:srgbClr val="0000CC"/>
                </a:solidFill>
                <a:latin typeface="微软雅黑" panose="020B0503020204020204" pitchFamily="34" charset="-122"/>
                <a:ea typeface="微软雅黑" panose="020B0503020204020204" pitchFamily="34" charset="-122"/>
              </a:rPr>
              <a:t>，即创建</a:t>
            </a:r>
            <a:r>
              <a:rPr lang="en-US" altLang="zh-CN">
                <a:solidFill>
                  <a:srgbClr val="0000CC"/>
                </a:solidFill>
                <a:latin typeface="微软雅黑" panose="020B0503020204020204" pitchFamily="34" charset="-122"/>
                <a:ea typeface="微软雅黑" panose="020B0503020204020204" pitchFamily="34" charset="-122"/>
              </a:rPr>
              <a:t>hash</a:t>
            </a:r>
            <a:r>
              <a:rPr lang="zh-CN" altLang="en-US">
                <a:solidFill>
                  <a:srgbClr val="0000CC"/>
                </a:solidFill>
                <a:latin typeface="微软雅黑" panose="020B0503020204020204" pitchFamily="34" charset="-122"/>
                <a:ea typeface="微软雅黑" panose="020B0503020204020204" pitchFamily="34" charset="-122"/>
              </a:rPr>
              <a:t>表：把小表中的元组按</a:t>
            </a:r>
            <a:r>
              <a:rPr lang="en-US" altLang="zh-CN">
                <a:solidFill>
                  <a:srgbClr val="0000CC"/>
                </a:solidFill>
                <a:latin typeface="微软雅黑" panose="020B0503020204020204" pitchFamily="34" charset="-122"/>
                <a:ea typeface="微软雅黑" panose="020B0503020204020204" pitchFamily="34" charset="-122"/>
              </a:rPr>
              <a:t>hash</a:t>
            </a:r>
            <a:r>
              <a:rPr lang="zh-CN" altLang="en-US">
                <a:solidFill>
                  <a:srgbClr val="0000CC"/>
                </a:solidFill>
                <a:latin typeface="微软雅黑" panose="020B0503020204020204" pitchFamily="34" charset="-122"/>
                <a:ea typeface="微软雅黑" panose="020B0503020204020204" pitchFamily="34" charset="-122"/>
              </a:rPr>
              <a:t>函数分散到</a:t>
            </a:r>
            <a:r>
              <a:rPr lang="en-US" altLang="zh-CN">
                <a:solidFill>
                  <a:srgbClr val="0000CC"/>
                </a:solidFill>
                <a:latin typeface="微软雅黑" panose="020B0503020204020204" pitchFamily="34" charset="-122"/>
                <a:ea typeface="微软雅黑" panose="020B0503020204020204" pitchFamily="34" charset="-122"/>
              </a:rPr>
              <a:t>hash</a:t>
            </a:r>
            <a:r>
              <a:rPr lang="zh-CN" altLang="en-US">
                <a:solidFill>
                  <a:srgbClr val="0000CC"/>
                </a:solidFill>
                <a:latin typeface="微软雅黑" panose="020B0503020204020204" pitchFamily="34" charset="-122"/>
                <a:ea typeface="微软雅黑" panose="020B0503020204020204" pitchFamily="34" charset="-122"/>
              </a:rPr>
              <a:t>表的桶中</a:t>
            </a:r>
          </a:p>
          <a:p>
            <a:pPr marL="173038" indent="-173038">
              <a:buFont typeface="Arial" panose="020B0604020202020204" pitchFamily="34" charset="0"/>
              <a:buChar char="•"/>
            </a:pPr>
            <a:r>
              <a:rPr lang="en-US" altLang="zh-CN">
                <a:solidFill>
                  <a:srgbClr val="0000CC"/>
                </a:solidFill>
                <a:latin typeface="微软雅黑" panose="020B0503020204020204" pitchFamily="34" charset="-122"/>
                <a:ea typeface="微软雅黑" panose="020B0503020204020204" pitchFamily="34" charset="-122"/>
              </a:rPr>
              <a:t>2.</a:t>
            </a:r>
            <a:r>
              <a:rPr lang="zh-CN" altLang="en-US">
                <a:solidFill>
                  <a:srgbClr val="FF0000"/>
                </a:solidFill>
                <a:latin typeface="微软雅黑" panose="020B0503020204020204" pitchFamily="34" charset="-122"/>
                <a:ea typeface="微软雅黑" panose="020B0503020204020204" pitchFamily="34" charset="-122"/>
              </a:rPr>
              <a:t>试探阶段</a:t>
            </a:r>
            <a:r>
              <a:rPr lang="zh-CN" altLang="en-US">
                <a:solidFill>
                  <a:srgbClr val="0000CC"/>
                </a:solidFill>
                <a:latin typeface="微软雅黑" panose="020B0503020204020204" pitchFamily="34" charset="-122"/>
                <a:ea typeface="微软雅黑" panose="020B0503020204020204" pitchFamily="34" charset="-122"/>
              </a:rPr>
              <a:t>，即连接阶段：对另一张表按相同的</a:t>
            </a:r>
            <a:r>
              <a:rPr lang="en-US" altLang="zh-CN">
                <a:solidFill>
                  <a:srgbClr val="0000CC"/>
                </a:solidFill>
                <a:latin typeface="微软雅黑" panose="020B0503020204020204" pitchFamily="34" charset="-122"/>
                <a:ea typeface="微软雅黑" panose="020B0503020204020204" pitchFamily="34" charset="-122"/>
              </a:rPr>
              <a:t>hash</a:t>
            </a:r>
            <a:r>
              <a:rPr lang="zh-CN" altLang="en-US">
                <a:solidFill>
                  <a:srgbClr val="0000CC"/>
                </a:solidFill>
                <a:latin typeface="微软雅黑" panose="020B0503020204020204" pitchFamily="34" charset="-122"/>
                <a:ea typeface="微软雅黑" panose="020B0503020204020204" pitchFamily="34" charset="-122"/>
              </a:rPr>
              <a:t>函数处理，并放到适当的</a:t>
            </a:r>
            <a:r>
              <a:rPr lang="en-US" altLang="zh-CN">
                <a:solidFill>
                  <a:srgbClr val="0000CC"/>
                </a:solidFill>
                <a:latin typeface="微软雅黑" panose="020B0503020204020204" pitchFamily="34" charset="-122"/>
                <a:ea typeface="微软雅黑" panose="020B0503020204020204" pitchFamily="34" charset="-122"/>
              </a:rPr>
              <a:t>hash</a:t>
            </a:r>
            <a:r>
              <a:rPr lang="zh-CN" altLang="en-US">
                <a:solidFill>
                  <a:srgbClr val="0000CC"/>
                </a:solidFill>
                <a:latin typeface="微软雅黑" panose="020B0503020204020204" pitchFamily="34" charset="-122"/>
                <a:ea typeface="微软雅黑" panose="020B0503020204020204" pitchFamily="34" charset="-122"/>
              </a:rPr>
              <a:t>桶，然后把匹配的元组连接起来</a:t>
            </a:r>
          </a:p>
          <a:p>
            <a:pPr marL="173038" indent="-173038">
              <a:buFont typeface="Arial" panose="020B0604020202020204" pitchFamily="34" charset="0"/>
              <a:buChar char="•"/>
            </a:pPr>
            <a:r>
              <a:rPr lang="zh-CN" altLang="en-US">
                <a:solidFill>
                  <a:srgbClr val="0000CC"/>
                </a:solidFill>
                <a:latin typeface="微软雅黑" panose="020B0503020204020204" pitchFamily="34" charset="-122"/>
                <a:ea typeface="微软雅黑" panose="020B0503020204020204" pitchFamily="34" charset="-122"/>
              </a:rPr>
              <a:t>假设小表的</a:t>
            </a:r>
            <a:r>
              <a:rPr lang="en-US" altLang="zh-CN">
                <a:solidFill>
                  <a:srgbClr val="0000CC"/>
                </a:solidFill>
                <a:latin typeface="微软雅黑" panose="020B0503020204020204" pitchFamily="34" charset="-122"/>
                <a:ea typeface="微软雅黑" panose="020B0503020204020204" pitchFamily="34" charset="-122"/>
              </a:rPr>
              <a:t>hash</a:t>
            </a:r>
            <a:r>
              <a:rPr lang="zh-CN" altLang="en-US">
                <a:solidFill>
                  <a:srgbClr val="0000CC"/>
                </a:solidFill>
                <a:latin typeface="微软雅黑" panose="020B0503020204020204" pitchFamily="34" charset="-122"/>
                <a:ea typeface="微软雅黑" panose="020B0503020204020204" pitchFamily="34" charset="-122"/>
              </a:rPr>
              <a:t>值在划分阶段后可以完全放入内存的</a:t>
            </a:r>
            <a:r>
              <a:rPr lang="en-US" altLang="zh-CN">
                <a:solidFill>
                  <a:srgbClr val="0000CC"/>
                </a:solidFill>
                <a:latin typeface="微软雅黑" panose="020B0503020204020204" pitchFamily="34" charset="-122"/>
                <a:ea typeface="微软雅黑" panose="020B0503020204020204" pitchFamily="34" charset="-122"/>
              </a:rPr>
              <a:t>hash</a:t>
            </a:r>
            <a:r>
              <a:rPr lang="zh-CN" altLang="en-US">
                <a:solidFill>
                  <a:srgbClr val="0000CC"/>
                </a:solidFill>
                <a:latin typeface="微软雅黑" panose="020B0503020204020204" pitchFamily="34" charset="-122"/>
                <a:ea typeface="微软雅黑" panose="020B0503020204020204" pitchFamily="34" charset="-122"/>
              </a:rPr>
              <a:t>桶中</a:t>
            </a:r>
          </a:p>
        </p:txBody>
      </p:sp>
    </p:spTree>
    <p:extLst>
      <p:ext uri="{BB962C8B-B14F-4D97-AF65-F5344CB8AC3E}">
        <p14:creationId xmlns:p14="http://schemas.microsoft.com/office/powerpoint/2010/main" val="3566901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3" name="内容占位符 2">
            <a:extLst>
              <a:ext uri="{FF2B5EF4-FFF2-40B4-BE49-F238E27FC236}">
                <a16:creationId xmlns:a16="http://schemas.microsoft.com/office/drawing/2014/main" id="{A05C4490-8F4A-4A16-9ACA-432EF6C590AD}"/>
              </a:ext>
            </a:extLst>
          </p:cNvPr>
          <p:cNvSpPr>
            <a:spLocks noGrp="1"/>
          </p:cNvSpPr>
          <p:nvPr>
            <p:ph idx="1"/>
          </p:nvPr>
        </p:nvSpPr>
        <p:spPr/>
        <p:txBody>
          <a:bodyPr/>
          <a:lstStyle/>
          <a:p>
            <a:pPr>
              <a:lnSpc>
                <a:spcPct val="100000"/>
              </a:lnSpc>
            </a:pPr>
            <a:r>
              <a:rPr lang="zh-CN" altLang="en-US" b="1">
                <a:solidFill>
                  <a:schemeClr val="bg2">
                    <a:lumMod val="90000"/>
                  </a:schemeClr>
                </a:solidFill>
              </a:rPr>
              <a:t>关系数据库系统的查询处理</a:t>
            </a:r>
          </a:p>
          <a:p>
            <a:pPr>
              <a:lnSpc>
                <a:spcPct val="100000"/>
              </a:lnSpc>
            </a:pPr>
            <a:r>
              <a:rPr lang="zh-CN" altLang="en-US" b="1">
                <a:solidFill>
                  <a:srgbClr val="FF0000"/>
                </a:solidFill>
              </a:rPr>
              <a:t>关系数据库系统的查询优化</a:t>
            </a:r>
          </a:p>
          <a:p>
            <a:pPr>
              <a:lnSpc>
                <a:spcPct val="100000"/>
              </a:lnSpc>
            </a:pPr>
            <a:r>
              <a:rPr lang="zh-CN" altLang="en-US" b="1">
                <a:solidFill>
                  <a:schemeClr val="bg2">
                    <a:lumMod val="90000"/>
                  </a:schemeClr>
                </a:solidFill>
              </a:rPr>
              <a:t>代数优化</a:t>
            </a:r>
          </a:p>
          <a:p>
            <a:pPr>
              <a:lnSpc>
                <a:spcPct val="100000"/>
              </a:lnSpc>
            </a:pPr>
            <a:r>
              <a:rPr lang="zh-CN" altLang="en-US" b="1">
                <a:solidFill>
                  <a:schemeClr val="bg2">
                    <a:lumMod val="90000"/>
                  </a:schemeClr>
                </a:solidFill>
              </a:rPr>
              <a:t>物理优化</a:t>
            </a:r>
          </a:p>
          <a:p>
            <a:pPr>
              <a:lnSpc>
                <a:spcPct val="100000"/>
              </a:lnSpc>
            </a:pPr>
            <a:r>
              <a:rPr lang="zh-CN" altLang="en-US" b="1">
                <a:solidFill>
                  <a:schemeClr val="bg2">
                    <a:lumMod val="90000"/>
                  </a:schemeClr>
                </a:solidFill>
              </a:rPr>
              <a:t>查询计划的执行</a:t>
            </a:r>
          </a:p>
          <a:p>
            <a:pPr>
              <a:lnSpc>
                <a:spcPct val="100000"/>
              </a:lnSpc>
            </a:pPr>
            <a:r>
              <a:rPr lang="zh-CN" altLang="en-US" b="1">
                <a:solidFill>
                  <a:schemeClr val="bg2">
                    <a:lumMod val="90000"/>
                  </a:schemeClr>
                </a:solidFill>
              </a:rPr>
              <a:t>本章小结</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111637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21154-080D-4228-B620-0013AFCCAB4C}"/>
              </a:ext>
            </a:extLst>
          </p:cNvPr>
          <p:cNvSpPr>
            <a:spLocks noGrp="1"/>
          </p:cNvSpPr>
          <p:nvPr>
            <p:ph type="title"/>
          </p:nvPr>
        </p:nvSpPr>
        <p:spPr/>
        <p:txBody>
          <a:bodyPr/>
          <a:lstStyle/>
          <a:p>
            <a:r>
              <a:rPr lang="zh-CN" altLang="en-US"/>
              <a:t>查询优化概述</a:t>
            </a:r>
          </a:p>
        </p:txBody>
      </p:sp>
      <p:sp>
        <p:nvSpPr>
          <p:cNvPr id="3" name="内容占位符 2">
            <a:extLst>
              <a:ext uri="{FF2B5EF4-FFF2-40B4-BE49-F238E27FC236}">
                <a16:creationId xmlns:a16="http://schemas.microsoft.com/office/drawing/2014/main" id="{9D50719E-F7CE-4077-A81D-FB536D45EF03}"/>
              </a:ext>
            </a:extLst>
          </p:cNvPr>
          <p:cNvSpPr>
            <a:spLocks noGrp="1"/>
          </p:cNvSpPr>
          <p:nvPr>
            <p:ph idx="1"/>
          </p:nvPr>
        </p:nvSpPr>
        <p:spPr/>
        <p:txBody>
          <a:bodyPr>
            <a:normAutofit/>
          </a:bodyPr>
          <a:lstStyle/>
          <a:p>
            <a:r>
              <a:rPr lang="zh-CN" altLang="en-US">
                <a:solidFill>
                  <a:srgbClr val="FF0000"/>
                </a:solidFill>
              </a:rPr>
              <a:t>关系系统的查询优化</a:t>
            </a:r>
          </a:p>
          <a:p>
            <a:pPr lvl="1"/>
            <a:r>
              <a:rPr lang="zh-CN" altLang="en-US"/>
              <a:t>是</a:t>
            </a:r>
            <a:r>
              <a:rPr lang="en-US" altLang="zh-CN"/>
              <a:t>RDBMS</a:t>
            </a:r>
            <a:r>
              <a:rPr lang="zh-CN" altLang="en-US"/>
              <a:t>实现的关键技术又是关系系统的优点所在</a:t>
            </a:r>
          </a:p>
          <a:p>
            <a:pPr lvl="1"/>
            <a:r>
              <a:rPr lang="zh-CN" altLang="en-US"/>
              <a:t>减轻了用户选择存取路径的负担</a:t>
            </a:r>
          </a:p>
          <a:p>
            <a:pPr marL="0" indent="0">
              <a:buNone/>
            </a:pPr>
            <a:endParaRPr lang="zh-CN" altLang="en-US" sz="800"/>
          </a:p>
          <a:p>
            <a:r>
              <a:rPr lang="zh-CN" altLang="en-US">
                <a:solidFill>
                  <a:srgbClr val="FF0000"/>
                </a:solidFill>
              </a:rPr>
              <a:t>非关系系统的查询优化</a:t>
            </a:r>
          </a:p>
          <a:p>
            <a:pPr lvl="1"/>
            <a:r>
              <a:rPr lang="zh-CN" altLang="en-US"/>
              <a:t>用户使用过程化的语言表达查询要求，执行何种记录级的操作，以及操作的序列是由用户来决定的</a:t>
            </a:r>
          </a:p>
          <a:p>
            <a:pPr lvl="1"/>
            <a:r>
              <a:rPr lang="zh-CN" altLang="en-US"/>
              <a:t>用户必须了解存取路径，系统要提供用户选择存取路径的手段，查询效率由用户的存取策略决定</a:t>
            </a:r>
          </a:p>
          <a:p>
            <a:pPr lvl="1"/>
            <a:r>
              <a:rPr lang="zh-CN" altLang="en-US"/>
              <a:t>如果用户做了不当的选择，系统是无法对此加以改进的</a:t>
            </a:r>
          </a:p>
          <a:p>
            <a:endParaRPr lang="zh-CN" altLang="en-US"/>
          </a:p>
        </p:txBody>
      </p:sp>
      <p:sp>
        <p:nvSpPr>
          <p:cNvPr id="4" name="灯片编号占位符 3">
            <a:extLst>
              <a:ext uri="{FF2B5EF4-FFF2-40B4-BE49-F238E27FC236}">
                <a16:creationId xmlns:a16="http://schemas.microsoft.com/office/drawing/2014/main" id="{5D3ACD05-688F-4FF0-A731-8A71664CF84F}"/>
              </a:ext>
            </a:extLst>
          </p:cNvPr>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175847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1FF86-6EA8-45F8-AE2F-19905B823F9B}"/>
              </a:ext>
            </a:extLst>
          </p:cNvPr>
          <p:cNvSpPr>
            <a:spLocks noGrp="1"/>
          </p:cNvSpPr>
          <p:nvPr>
            <p:ph type="title"/>
          </p:nvPr>
        </p:nvSpPr>
        <p:spPr/>
        <p:txBody>
          <a:bodyPr/>
          <a:lstStyle/>
          <a:p>
            <a:r>
              <a:rPr lang="zh-CN" altLang="en-US"/>
              <a:t>查询优化的目标与优点</a:t>
            </a:r>
          </a:p>
        </p:txBody>
      </p:sp>
      <p:sp>
        <p:nvSpPr>
          <p:cNvPr id="4" name="灯片编号占位符 3">
            <a:extLst>
              <a:ext uri="{FF2B5EF4-FFF2-40B4-BE49-F238E27FC236}">
                <a16:creationId xmlns:a16="http://schemas.microsoft.com/office/drawing/2014/main" id="{A11C1A7B-3449-4E6F-B5BD-CB28E61DD7B0}"/>
              </a:ext>
            </a:extLst>
          </p:cNvPr>
          <p:cNvSpPr>
            <a:spLocks noGrp="1"/>
          </p:cNvSpPr>
          <p:nvPr>
            <p:ph type="sldNum" sz="quarter" idx="12"/>
          </p:nvPr>
        </p:nvSpPr>
        <p:spPr/>
        <p:txBody>
          <a:bodyPr/>
          <a:lstStyle/>
          <a:p>
            <a:fld id="{E63F6D5D-9733-4D44-9C56-AEFEDD5A4BA7}" type="slidenum">
              <a:rPr lang="en-US" smtClean="0"/>
              <a:pPr/>
              <a:t>14</a:t>
            </a:fld>
            <a:endParaRPr lang="en-US" dirty="0"/>
          </a:p>
        </p:txBody>
      </p:sp>
      <p:sp>
        <p:nvSpPr>
          <p:cNvPr id="6" name="内容占位符 5">
            <a:extLst>
              <a:ext uri="{FF2B5EF4-FFF2-40B4-BE49-F238E27FC236}">
                <a16:creationId xmlns:a16="http://schemas.microsoft.com/office/drawing/2014/main" id="{24A6A506-E729-49F2-B2D0-A17F8CAE997F}"/>
              </a:ext>
            </a:extLst>
          </p:cNvPr>
          <p:cNvSpPr>
            <a:spLocks noGrp="1"/>
          </p:cNvSpPr>
          <p:nvPr>
            <p:ph idx="1"/>
          </p:nvPr>
        </p:nvSpPr>
        <p:spPr/>
        <p:txBody>
          <a:bodyPr>
            <a:normAutofit lnSpcReduction="10000"/>
          </a:bodyPr>
          <a:lstStyle/>
          <a:p>
            <a:pPr>
              <a:lnSpc>
                <a:spcPct val="140000"/>
              </a:lnSpc>
            </a:pPr>
            <a:r>
              <a:rPr lang="zh-CN" altLang="en-US">
                <a:solidFill>
                  <a:srgbClr val="FF0000"/>
                </a:solidFill>
              </a:rPr>
              <a:t>目标：</a:t>
            </a:r>
            <a:endParaRPr lang="en-US" altLang="zh-CN">
              <a:solidFill>
                <a:srgbClr val="FF0000"/>
              </a:solidFill>
            </a:endParaRPr>
          </a:p>
          <a:p>
            <a:pPr lvl="1">
              <a:lnSpc>
                <a:spcPct val="140000"/>
              </a:lnSpc>
            </a:pPr>
            <a:r>
              <a:rPr lang="zh-CN" altLang="en-US"/>
              <a:t>选择有效的策略，求得给定关系表达式的值，使得查询代价较小</a:t>
            </a:r>
            <a:endParaRPr lang="en-US" altLang="zh-CN"/>
          </a:p>
          <a:p>
            <a:pPr>
              <a:lnSpc>
                <a:spcPct val="140000"/>
              </a:lnSpc>
            </a:pPr>
            <a:r>
              <a:rPr lang="zh-CN" altLang="en-US">
                <a:solidFill>
                  <a:srgbClr val="FF0000"/>
                </a:solidFill>
              </a:rPr>
              <a:t>优点：</a:t>
            </a:r>
            <a:endParaRPr lang="en-US" altLang="zh-CN">
              <a:solidFill>
                <a:srgbClr val="FF0000"/>
              </a:solidFill>
            </a:endParaRPr>
          </a:p>
          <a:p>
            <a:pPr lvl="1">
              <a:lnSpc>
                <a:spcPct val="140000"/>
              </a:lnSpc>
            </a:pPr>
            <a:r>
              <a:rPr lang="zh-CN" altLang="en-US"/>
              <a:t>用户不必考虑如何最好地表达查询以获得较高的效率</a:t>
            </a:r>
          </a:p>
          <a:p>
            <a:pPr lvl="1">
              <a:lnSpc>
                <a:spcPct val="140000"/>
              </a:lnSpc>
            </a:pPr>
            <a:r>
              <a:rPr lang="zh-CN" altLang="en-US"/>
              <a:t>系统可以比用户程序的“优化”做得更好，因为： </a:t>
            </a:r>
          </a:p>
          <a:p>
            <a:pPr lvl="2">
              <a:lnSpc>
                <a:spcPct val="140000"/>
              </a:lnSpc>
            </a:pPr>
            <a:r>
              <a:rPr lang="zh-CN" altLang="en-US"/>
              <a:t>优化器可以从</a:t>
            </a:r>
            <a:r>
              <a:rPr lang="zh-CN" altLang="en-US">
                <a:solidFill>
                  <a:srgbClr val="FF0000"/>
                </a:solidFill>
              </a:rPr>
              <a:t>数据字典中获取许多统计信息</a:t>
            </a:r>
            <a:r>
              <a:rPr lang="zh-CN" altLang="en-US"/>
              <a:t>，而用户程序则难以获得这些信息</a:t>
            </a:r>
          </a:p>
          <a:p>
            <a:pPr lvl="2">
              <a:lnSpc>
                <a:spcPct val="140000"/>
              </a:lnSpc>
            </a:pPr>
            <a:r>
              <a:rPr lang="zh-CN" altLang="en-US"/>
              <a:t>如果数据库的物理统计信息改变了，系统可以</a:t>
            </a:r>
            <a:r>
              <a:rPr lang="zh-CN" altLang="en-US">
                <a:solidFill>
                  <a:srgbClr val="FF0000"/>
                </a:solidFill>
              </a:rPr>
              <a:t>自动对查询重新优化</a:t>
            </a:r>
            <a:r>
              <a:rPr lang="zh-CN" altLang="en-US"/>
              <a:t>以选择相适应的执行计划。在非关系系统中必须重写程序，而重写程序在实际应用中往往是不太可能的</a:t>
            </a:r>
          </a:p>
          <a:p>
            <a:pPr lvl="2">
              <a:lnSpc>
                <a:spcPct val="140000"/>
              </a:lnSpc>
            </a:pPr>
            <a:r>
              <a:rPr lang="zh-CN" altLang="en-US"/>
              <a:t>优化器可以考虑</a:t>
            </a:r>
            <a:r>
              <a:rPr lang="zh-CN" altLang="en-US">
                <a:solidFill>
                  <a:srgbClr val="FF0000"/>
                </a:solidFill>
              </a:rPr>
              <a:t>数百种不同的执行计划</a:t>
            </a:r>
            <a:r>
              <a:rPr lang="zh-CN" altLang="en-US"/>
              <a:t>，程序员一般只能考虑有限的几种可能性</a:t>
            </a:r>
          </a:p>
          <a:p>
            <a:pPr lvl="2">
              <a:lnSpc>
                <a:spcPct val="140000"/>
              </a:lnSpc>
            </a:pPr>
            <a:r>
              <a:rPr lang="zh-CN" altLang="en-US"/>
              <a:t>优化器中包括了很多</a:t>
            </a:r>
            <a:r>
              <a:rPr lang="zh-CN" altLang="en-US">
                <a:solidFill>
                  <a:srgbClr val="FF0000"/>
                </a:solidFill>
              </a:rPr>
              <a:t>复杂的优化技术</a:t>
            </a:r>
            <a:r>
              <a:rPr lang="zh-CN" altLang="en-US"/>
              <a:t>，这些优化技术往往只有最好的程序员才能掌握。系统的自动优化相当于使得所有人都拥有这些优化技术</a:t>
            </a:r>
          </a:p>
        </p:txBody>
      </p:sp>
    </p:spTree>
    <p:extLst>
      <p:ext uri="{BB962C8B-B14F-4D97-AF65-F5344CB8AC3E}">
        <p14:creationId xmlns:p14="http://schemas.microsoft.com/office/powerpoint/2010/main" val="388094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F9DA4-BF05-499A-8098-41431A4876A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D8A425B-373B-4A3A-97D9-505D287CD83B}"/>
              </a:ext>
            </a:extLst>
          </p:cNvPr>
          <p:cNvSpPr>
            <a:spLocks noGrp="1"/>
          </p:cNvSpPr>
          <p:nvPr>
            <p:ph idx="1"/>
          </p:nvPr>
        </p:nvSpPr>
        <p:spPr/>
        <p:txBody>
          <a:bodyPr/>
          <a:lstStyle/>
          <a:p>
            <a:pPr>
              <a:lnSpc>
                <a:spcPct val="150000"/>
              </a:lnSpc>
            </a:pPr>
            <a:r>
              <a:rPr lang="zh-CN" altLang="en-US">
                <a:solidFill>
                  <a:srgbClr val="FF0000"/>
                </a:solidFill>
              </a:rPr>
              <a:t>查询优化的计算：</a:t>
            </a:r>
            <a:endParaRPr lang="en-US" altLang="zh-CN">
              <a:solidFill>
                <a:srgbClr val="FF0000"/>
              </a:solidFill>
            </a:endParaRPr>
          </a:p>
          <a:p>
            <a:pPr lvl="1">
              <a:lnSpc>
                <a:spcPct val="150000"/>
              </a:lnSpc>
            </a:pPr>
            <a:r>
              <a:rPr lang="en-US" altLang="zh-CN"/>
              <a:t>DBMS</a:t>
            </a:r>
            <a:r>
              <a:rPr lang="zh-CN" altLang="en-US"/>
              <a:t>通过某种</a:t>
            </a:r>
            <a:r>
              <a:rPr lang="zh-CN" altLang="en-US">
                <a:solidFill>
                  <a:srgbClr val="FF0000"/>
                </a:solidFill>
              </a:rPr>
              <a:t>代价模型</a:t>
            </a:r>
            <a:r>
              <a:rPr lang="zh-CN" altLang="en-US"/>
              <a:t>计算出各种查询执行策略的执行代价，然后选取</a:t>
            </a:r>
            <a:r>
              <a:rPr lang="zh-CN" altLang="en-US">
                <a:solidFill>
                  <a:srgbClr val="FF0000"/>
                </a:solidFill>
              </a:rPr>
              <a:t>代价最小</a:t>
            </a:r>
            <a:r>
              <a:rPr lang="zh-CN" altLang="en-US"/>
              <a:t>的执行方案（</a:t>
            </a:r>
            <a:r>
              <a:rPr lang="zh-CN" altLang="en-US">
                <a:solidFill>
                  <a:srgbClr val="FF0000"/>
                </a:solidFill>
              </a:rPr>
              <a:t>开销</a:t>
            </a:r>
            <a:r>
              <a:rPr lang="zh-CN" altLang="en-US"/>
              <a:t>通常以</a:t>
            </a:r>
            <a:r>
              <a:rPr lang="zh-CN" altLang="en-US">
                <a:solidFill>
                  <a:srgbClr val="FF0000"/>
                </a:solidFill>
              </a:rPr>
              <a:t>块数</a:t>
            </a:r>
            <a:r>
              <a:rPr lang="zh-CN" altLang="en-US"/>
              <a:t>为衡量单位）</a:t>
            </a:r>
          </a:p>
          <a:p>
            <a:pPr lvl="2">
              <a:lnSpc>
                <a:spcPct val="150000"/>
              </a:lnSpc>
            </a:pPr>
            <a:r>
              <a:rPr lang="zh-CN" altLang="en-US"/>
              <a:t>集中式数据库开销：</a:t>
            </a:r>
            <a:r>
              <a:rPr lang="zh-CN" altLang="en-US">
                <a:solidFill>
                  <a:srgbClr val="0000FF"/>
                </a:solidFill>
              </a:rPr>
              <a:t>总代价</a:t>
            </a:r>
            <a:r>
              <a:rPr lang="en-US" altLang="zh-CN">
                <a:solidFill>
                  <a:srgbClr val="0000FF"/>
                </a:solidFill>
              </a:rPr>
              <a:t>= </a:t>
            </a:r>
            <a:r>
              <a:rPr lang="en-US" altLang="zh-CN">
                <a:solidFill>
                  <a:srgbClr val="FF0000"/>
                </a:solidFill>
              </a:rPr>
              <a:t>I/O</a:t>
            </a:r>
            <a:r>
              <a:rPr lang="zh-CN" altLang="en-US">
                <a:solidFill>
                  <a:srgbClr val="FF0000"/>
                </a:solidFill>
              </a:rPr>
              <a:t>代价 </a:t>
            </a:r>
            <a:r>
              <a:rPr lang="en-US" altLang="zh-CN">
                <a:solidFill>
                  <a:srgbClr val="0000FF"/>
                </a:solidFill>
              </a:rPr>
              <a:t>+CPU</a:t>
            </a:r>
            <a:r>
              <a:rPr lang="zh-CN" altLang="en-US">
                <a:solidFill>
                  <a:srgbClr val="0000FF"/>
                </a:solidFill>
              </a:rPr>
              <a:t>代价</a:t>
            </a:r>
            <a:r>
              <a:rPr lang="en-US" altLang="zh-CN">
                <a:solidFill>
                  <a:srgbClr val="0000FF"/>
                </a:solidFill>
              </a:rPr>
              <a:t>+</a:t>
            </a:r>
            <a:r>
              <a:rPr lang="zh-CN" altLang="en-US">
                <a:solidFill>
                  <a:srgbClr val="0000FF"/>
                </a:solidFill>
              </a:rPr>
              <a:t>内存代价</a:t>
            </a:r>
            <a:endParaRPr lang="en-US" altLang="zh-CN">
              <a:solidFill>
                <a:srgbClr val="0000FF"/>
              </a:solidFill>
            </a:endParaRPr>
          </a:p>
          <a:p>
            <a:pPr lvl="2">
              <a:lnSpc>
                <a:spcPct val="150000"/>
              </a:lnSpc>
            </a:pPr>
            <a:r>
              <a:rPr lang="zh-CN" altLang="en-US"/>
              <a:t>分布式数据库开销：</a:t>
            </a:r>
            <a:r>
              <a:rPr lang="zh-CN" altLang="en-US">
                <a:solidFill>
                  <a:srgbClr val="0000FF"/>
                </a:solidFill>
              </a:rPr>
              <a:t>总代价</a:t>
            </a:r>
            <a:r>
              <a:rPr lang="en-US" altLang="zh-CN">
                <a:solidFill>
                  <a:srgbClr val="0000FF"/>
                </a:solidFill>
              </a:rPr>
              <a:t>= </a:t>
            </a:r>
            <a:r>
              <a:rPr lang="en-US" altLang="zh-CN">
                <a:solidFill>
                  <a:srgbClr val="FF0000"/>
                </a:solidFill>
              </a:rPr>
              <a:t>I/O</a:t>
            </a:r>
            <a:r>
              <a:rPr lang="zh-CN" altLang="en-US">
                <a:solidFill>
                  <a:srgbClr val="FF0000"/>
                </a:solidFill>
              </a:rPr>
              <a:t>代价 </a:t>
            </a:r>
            <a:r>
              <a:rPr lang="en-US" altLang="zh-CN">
                <a:solidFill>
                  <a:srgbClr val="0000FF"/>
                </a:solidFill>
              </a:rPr>
              <a:t>+CPU</a:t>
            </a:r>
            <a:r>
              <a:rPr lang="zh-CN" altLang="en-US">
                <a:solidFill>
                  <a:srgbClr val="0000FF"/>
                </a:solidFill>
              </a:rPr>
              <a:t>代价</a:t>
            </a:r>
            <a:r>
              <a:rPr lang="en-US" altLang="zh-CN">
                <a:solidFill>
                  <a:srgbClr val="0000FF"/>
                </a:solidFill>
              </a:rPr>
              <a:t>+</a:t>
            </a:r>
            <a:r>
              <a:rPr lang="zh-CN" altLang="en-US">
                <a:solidFill>
                  <a:srgbClr val="0000FF"/>
                </a:solidFill>
              </a:rPr>
              <a:t>内存代价</a:t>
            </a:r>
            <a:r>
              <a:rPr lang="en-US" altLang="zh-CN">
                <a:solidFill>
                  <a:srgbClr val="0000FF"/>
                </a:solidFill>
              </a:rPr>
              <a:t>+</a:t>
            </a:r>
            <a:r>
              <a:rPr lang="zh-CN" altLang="en-US">
                <a:solidFill>
                  <a:srgbClr val="0000FF"/>
                </a:solidFill>
              </a:rPr>
              <a:t>通信代价</a:t>
            </a:r>
          </a:p>
        </p:txBody>
      </p:sp>
      <p:sp>
        <p:nvSpPr>
          <p:cNvPr id="4" name="灯片编号占位符 3">
            <a:extLst>
              <a:ext uri="{FF2B5EF4-FFF2-40B4-BE49-F238E27FC236}">
                <a16:creationId xmlns:a16="http://schemas.microsoft.com/office/drawing/2014/main" id="{16D05582-AB36-4475-9EAA-4F6A02AD5037}"/>
              </a:ext>
            </a:extLst>
          </p:cNvPr>
          <p:cNvSpPr>
            <a:spLocks noGrp="1"/>
          </p:cNvSpPr>
          <p:nvPr>
            <p:ph type="sldNum" sz="quarter" idx="12"/>
          </p:nvPr>
        </p:nvSpPr>
        <p:spPr/>
        <p:txBody>
          <a:bodyPr/>
          <a:lstStyle/>
          <a:p>
            <a:fld id="{E63F6D5D-9733-4D44-9C56-AEFEDD5A4BA7}" type="slidenum">
              <a:rPr lang="en-US" smtClean="0"/>
              <a:pPr/>
              <a:t>15</a:t>
            </a:fld>
            <a:endParaRPr lang="en-US" dirty="0"/>
          </a:p>
        </p:txBody>
      </p:sp>
      <p:sp>
        <p:nvSpPr>
          <p:cNvPr id="6" name="标注: 上箭头 5">
            <a:extLst>
              <a:ext uri="{FF2B5EF4-FFF2-40B4-BE49-F238E27FC236}">
                <a16:creationId xmlns:a16="http://schemas.microsoft.com/office/drawing/2014/main" id="{6BAB70CA-7906-41CB-AF3B-499348E90221}"/>
              </a:ext>
            </a:extLst>
          </p:cNvPr>
          <p:cNvSpPr/>
          <p:nvPr/>
        </p:nvSpPr>
        <p:spPr>
          <a:xfrm>
            <a:off x="3238500" y="3810000"/>
            <a:ext cx="3657600" cy="1682234"/>
          </a:xfrm>
          <a:prstGeom prst="upArrowCallout">
            <a:avLst>
              <a:gd name="adj1" fmla="val 0"/>
              <a:gd name="adj2" fmla="val 25000"/>
              <a:gd name="adj3" fmla="val 25000"/>
              <a:gd name="adj4" fmla="val 6497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b="1">
                <a:latin typeface="微软雅黑" panose="020B0503020204020204" pitchFamily="34" charset="-122"/>
                <a:ea typeface="微软雅黑" panose="020B0503020204020204" pitchFamily="34" charset="-122"/>
              </a:rPr>
              <a:t>影响数据库系统性能的主要因素，新技术：内存数据库</a:t>
            </a:r>
          </a:p>
        </p:txBody>
      </p:sp>
      <p:sp>
        <p:nvSpPr>
          <p:cNvPr id="8" name="矩形 7">
            <a:extLst>
              <a:ext uri="{FF2B5EF4-FFF2-40B4-BE49-F238E27FC236}">
                <a16:creationId xmlns:a16="http://schemas.microsoft.com/office/drawing/2014/main" id="{59321E7B-B2FA-400E-9671-957DE2DD4046}"/>
              </a:ext>
            </a:extLst>
          </p:cNvPr>
          <p:cNvSpPr/>
          <p:nvPr/>
        </p:nvSpPr>
        <p:spPr>
          <a:xfrm>
            <a:off x="4572000" y="2971800"/>
            <a:ext cx="990600" cy="83820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992075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8F4CE-26C4-4ACC-8510-DDE3E0D89C9A}"/>
              </a:ext>
            </a:extLst>
          </p:cNvPr>
          <p:cNvSpPr>
            <a:spLocks noGrp="1"/>
          </p:cNvSpPr>
          <p:nvPr>
            <p:ph type="title"/>
          </p:nvPr>
        </p:nvSpPr>
        <p:spPr/>
        <p:txBody>
          <a:bodyPr/>
          <a:lstStyle/>
          <a:p>
            <a:r>
              <a:rPr lang="zh-CN" altLang="en-US"/>
              <a:t>实例分析</a:t>
            </a:r>
          </a:p>
        </p:txBody>
      </p:sp>
      <p:sp>
        <p:nvSpPr>
          <p:cNvPr id="3" name="内容占位符 2">
            <a:extLst>
              <a:ext uri="{FF2B5EF4-FFF2-40B4-BE49-F238E27FC236}">
                <a16:creationId xmlns:a16="http://schemas.microsoft.com/office/drawing/2014/main" id="{0758C60E-D0F4-4D82-A469-DE0EC3C57665}"/>
              </a:ext>
            </a:extLst>
          </p:cNvPr>
          <p:cNvSpPr>
            <a:spLocks noGrp="1"/>
          </p:cNvSpPr>
          <p:nvPr>
            <p:ph idx="1"/>
          </p:nvPr>
        </p:nvSpPr>
        <p:spPr/>
        <p:txBody>
          <a:bodyPr/>
          <a:lstStyle/>
          <a:p>
            <a:pPr marL="0" indent="0">
              <a:buNone/>
            </a:pPr>
            <a:r>
              <a:rPr lang="en-US" altLang="zh-CN">
                <a:solidFill>
                  <a:srgbClr val="C00000"/>
                </a:solidFill>
              </a:rPr>
              <a:t>[</a:t>
            </a:r>
            <a:r>
              <a:rPr lang="zh-CN" altLang="en-US">
                <a:solidFill>
                  <a:srgbClr val="C00000"/>
                </a:solidFill>
              </a:rPr>
              <a:t>例</a:t>
            </a:r>
            <a:r>
              <a:rPr lang="en-US" altLang="zh-CN">
                <a:solidFill>
                  <a:srgbClr val="C00000"/>
                </a:solidFill>
              </a:rPr>
              <a:t>9.3] </a:t>
            </a:r>
            <a:r>
              <a:rPr lang="zh-CN" altLang="en-US"/>
              <a:t>求选修了</a:t>
            </a:r>
            <a:r>
              <a:rPr lang="en-US" altLang="zh-CN"/>
              <a:t>2</a:t>
            </a:r>
            <a:r>
              <a:rPr lang="zh-CN" altLang="en-US"/>
              <a:t>号课程的学生姓名。</a:t>
            </a:r>
            <a:endParaRPr lang="en-US" altLang="zh-CN"/>
          </a:p>
          <a:p>
            <a:pPr lvl="1"/>
            <a:endParaRPr lang="en-US" altLang="zh-CN"/>
          </a:p>
          <a:p>
            <a:pPr lvl="1"/>
            <a:endParaRPr lang="en-US" altLang="zh-CN"/>
          </a:p>
          <a:p>
            <a:pPr lvl="1"/>
            <a:endParaRPr lang="en-US" altLang="zh-CN" sz="3200"/>
          </a:p>
          <a:p>
            <a:pPr lvl="2"/>
            <a:r>
              <a:rPr lang="zh-CN" altLang="en-US" sz="2000"/>
              <a:t>假定数据库中有</a:t>
            </a:r>
            <a:r>
              <a:rPr lang="en-US" altLang="zh-CN" sz="2000"/>
              <a:t>1000</a:t>
            </a:r>
            <a:r>
              <a:rPr lang="zh-CN" altLang="en-US" sz="2000"/>
              <a:t>个学生记录，</a:t>
            </a:r>
            <a:r>
              <a:rPr lang="en-US" altLang="zh-CN" sz="2000"/>
              <a:t>10000</a:t>
            </a:r>
            <a:r>
              <a:rPr lang="zh-CN" altLang="en-US" sz="2000"/>
              <a:t>个选课记录和</a:t>
            </a:r>
            <a:r>
              <a:rPr lang="en-US" altLang="zh-CN" sz="2000"/>
              <a:t>50</a:t>
            </a:r>
            <a:r>
              <a:rPr lang="zh-CN" altLang="en-US" sz="2000"/>
              <a:t>个选修</a:t>
            </a:r>
            <a:r>
              <a:rPr lang="en-US" altLang="zh-CN" sz="2000"/>
              <a:t>2</a:t>
            </a:r>
            <a:r>
              <a:rPr lang="zh-CN" altLang="en-US" sz="2000"/>
              <a:t>号课程的选课记录</a:t>
            </a:r>
            <a:endParaRPr lang="en-US" altLang="zh-CN" sz="2000"/>
          </a:p>
          <a:p>
            <a:pPr marL="289225" lvl="1" indent="0">
              <a:buNone/>
            </a:pPr>
            <a:endParaRPr lang="zh-CN" altLang="en-US" sz="1000"/>
          </a:p>
          <a:p>
            <a:pPr lvl="1"/>
            <a:r>
              <a:rPr lang="zh-CN" altLang="en-US"/>
              <a:t>实现上述查询的等价关系代数表达式有：</a:t>
            </a:r>
            <a:endParaRPr lang="en-US" altLang="zh-CN"/>
          </a:p>
          <a:p>
            <a:pPr lvl="1"/>
            <a:endParaRPr lang="zh-CN" altLang="en-US"/>
          </a:p>
        </p:txBody>
      </p:sp>
      <p:sp>
        <p:nvSpPr>
          <p:cNvPr id="4" name="灯片编号占位符 3">
            <a:extLst>
              <a:ext uri="{FF2B5EF4-FFF2-40B4-BE49-F238E27FC236}">
                <a16:creationId xmlns:a16="http://schemas.microsoft.com/office/drawing/2014/main" id="{3A136DE6-94C5-44D1-9F6E-1AC067572411}"/>
              </a:ext>
            </a:extLst>
          </p:cNvPr>
          <p:cNvSpPr>
            <a:spLocks noGrp="1"/>
          </p:cNvSpPr>
          <p:nvPr>
            <p:ph type="sldNum" sz="quarter" idx="12"/>
          </p:nvPr>
        </p:nvSpPr>
        <p:spPr/>
        <p:txBody>
          <a:bodyPr/>
          <a:lstStyle/>
          <a:p>
            <a:fld id="{E63F6D5D-9733-4D44-9C56-AEFEDD5A4BA7}" type="slidenum">
              <a:rPr lang="en-US" smtClean="0"/>
              <a:pPr/>
              <a:t>16</a:t>
            </a:fld>
            <a:endParaRPr lang="en-US" dirty="0"/>
          </a:p>
        </p:txBody>
      </p:sp>
      <p:sp>
        <p:nvSpPr>
          <p:cNvPr id="5" name="文本框 4">
            <a:extLst>
              <a:ext uri="{FF2B5EF4-FFF2-40B4-BE49-F238E27FC236}">
                <a16:creationId xmlns:a16="http://schemas.microsoft.com/office/drawing/2014/main" id="{C75F3DF5-A0CE-4A33-B67A-C76C4EDC26CF}"/>
              </a:ext>
            </a:extLst>
          </p:cNvPr>
          <p:cNvSpPr txBox="1"/>
          <p:nvPr/>
        </p:nvSpPr>
        <p:spPr>
          <a:xfrm>
            <a:off x="1828800" y="1749780"/>
            <a:ext cx="8077200" cy="1421928"/>
          </a:xfrm>
          <a:prstGeom prst="rect">
            <a:avLst/>
          </a:prstGeom>
          <a:solidFill>
            <a:schemeClr val="bg1">
              <a:lumMod val="85000"/>
            </a:schemeClr>
          </a:solidFill>
        </p:spPr>
        <p:txBody>
          <a:bodyPr wrap="square" rtlCol="0">
            <a:spAutoFit/>
          </a:bodyPr>
          <a:lstStyle/>
          <a:p>
            <a:pPr>
              <a:lnSpc>
                <a:spcPct val="120000"/>
              </a:lnSpc>
            </a:pPr>
            <a:r>
              <a:rPr lang="en-US" altLang="zh-CN" sz="2400" b="1" dirty="0">
                <a:solidFill>
                  <a:srgbClr val="0000FF"/>
                </a:solidFill>
                <a:latin typeface="Courier New" panose="02070309020205020404" pitchFamily="49" charset="0"/>
                <a:cs typeface="Courier New" panose="02070309020205020404" pitchFamily="49" charset="0"/>
              </a:rPr>
              <a:t>  SELECT </a:t>
            </a:r>
            <a:r>
              <a:rPr lang="en-US" altLang="zh-CN" sz="2400" b="1" dirty="0" err="1">
                <a:solidFill>
                  <a:srgbClr val="0000FF"/>
                </a:solidFill>
                <a:latin typeface="Courier New" panose="02070309020205020404" pitchFamily="49" charset="0"/>
                <a:cs typeface="Courier New" panose="02070309020205020404" pitchFamily="49" charset="0"/>
              </a:rPr>
              <a:t>Student.Sname</a:t>
            </a:r>
            <a:r>
              <a:rPr lang="en-US" altLang="zh-CN" sz="2400" b="1" dirty="0">
                <a:solidFill>
                  <a:srgbClr val="0000FF"/>
                </a:solidFill>
                <a:latin typeface="Courier New" panose="02070309020205020404" pitchFamily="49" charset="0"/>
                <a:cs typeface="Courier New" panose="02070309020205020404" pitchFamily="49" charset="0"/>
              </a:rPr>
              <a:t> </a:t>
            </a:r>
          </a:p>
          <a:p>
            <a:pPr>
              <a:lnSpc>
                <a:spcPct val="120000"/>
              </a:lnSpc>
            </a:pPr>
            <a:r>
              <a:rPr lang="en-US" altLang="zh-CN" sz="2400" b="1" dirty="0">
                <a:solidFill>
                  <a:srgbClr val="0000FF"/>
                </a:solidFill>
                <a:latin typeface="Courier New" panose="02070309020205020404" pitchFamily="49" charset="0"/>
                <a:cs typeface="Courier New" panose="02070309020205020404" pitchFamily="49" charset="0"/>
              </a:rPr>
              <a:t>  FROM Student, SC </a:t>
            </a:r>
          </a:p>
          <a:p>
            <a:pPr>
              <a:lnSpc>
                <a:spcPct val="120000"/>
              </a:lnSpc>
            </a:pPr>
            <a:r>
              <a:rPr lang="en-US" altLang="zh-CN" sz="2400" b="1" dirty="0">
                <a:solidFill>
                  <a:srgbClr val="0000FF"/>
                </a:solidFill>
                <a:latin typeface="Courier New" panose="02070309020205020404" pitchFamily="49" charset="0"/>
                <a:cs typeface="Courier New" panose="02070309020205020404" pitchFamily="49" charset="0"/>
              </a:rPr>
              <a:t>  WHERE </a:t>
            </a:r>
            <a:r>
              <a:rPr lang="en-US" altLang="zh-CN" sz="2400" b="1" dirty="0" err="1">
                <a:solidFill>
                  <a:srgbClr val="0000FF"/>
                </a:solidFill>
                <a:latin typeface="Courier New" panose="02070309020205020404" pitchFamily="49" charset="0"/>
                <a:cs typeface="Courier New" panose="02070309020205020404" pitchFamily="49" charset="0"/>
              </a:rPr>
              <a:t>Student.Sno</a:t>
            </a: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SC.Sno</a:t>
            </a:r>
            <a:r>
              <a:rPr lang="en-US" altLang="zh-CN" sz="2400" b="1" dirty="0">
                <a:solidFill>
                  <a:srgbClr val="0000FF"/>
                </a:solidFill>
                <a:latin typeface="Courier New" panose="02070309020205020404" pitchFamily="49" charset="0"/>
                <a:cs typeface="Courier New" panose="02070309020205020404" pitchFamily="49" charset="0"/>
              </a:rPr>
              <a:t> AND </a:t>
            </a:r>
            <a:r>
              <a:rPr lang="en-US" altLang="zh-CN" sz="2400" b="1" dirty="0" err="1">
                <a:solidFill>
                  <a:srgbClr val="0000FF"/>
                </a:solidFill>
                <a:latin typeface="Courier New" panose="02070309020205020404" pitchFamily="49" charset="0"/>
                <a:cs typeface="Courier New" panose="02070309020205020404" pitchFamily="49" charset="0"/>
              </a:rPr>
              <a:t>SC.Cno</a:t>
            </a:r>
            <a:r>
              <a:rPr lang="en-US" altLang="zh-CN" sz="2400" b="1" dirty="0">
                <a:solidFill>
                  <a:srgbClr val="0000FF"/>
                </a:solidFill>
                <a:latin typeface="Courier New" panose="02070309020205020404" pitchFamily="49" charset="0"/>
                <a:cs typeface="Courier New" panose="02070309020205020404" pitchFamily="49" charset="0"/>
              </a:rPr>
              <a:t>=‘2’;</a:t>
            </a:r>
            <a:endParaRPr lang="zh-CN" altLang="en-US" sz="2400" b="1" dirty="0">
              <a:solidFill>
                <a:srgbClr val="0000FF"/>
              </a:solidFill>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C8446FB6-D1AE-4929-A7E5-362AC7CEF46E}"/>
              </a:ext>
            </a:extLst>
          </p:cNvPr>
          <p:cNvSpPr/>
          <p:nvPr/>
        </p:nvSpPr>
        <p:spPr>
          <a:xfrm>
            <a:off x="1638300" y="4397256"/>
            <a:ext cx="8458200" cy="1569660"/>
          </a:xfrm>
          <a:prstGeom prst="rect">
            <a:avLst/>
          </a:prstGeom>
          <a:solidFill>
            <a:schemeClr val="bg1">
              <a:lumMod val="85000"/>
            </a:schemeClr>
          </a:solidFill>
        </p:spPr>
        <p:txBody>
          <a:bodyPr wrap="square">
            <a:spAutoFit/>
          </a:bodyPr>
          <a:lstStyle/>
          <a:p>
            <a:pPr lvl="1" indent="-368300">
              <a:lnSpc>
                <a:spcPct val="120000"/>
              </a:lnSpc>
              <a:defRPr/>
            </a:pPr>
            <a:r>
              <a:rPr lang="en-US" altLang="zh-CN" sz="2400" b="1" dirty="0">
                <a:solidFill>
                  <a:srgbClr val="FF0000"/>
                </a:solidFill>
                <a:latin typeface="Courier New" panose="02070309020205020404" pitchFamily="49" charset="0"/>
                <a:cs typeface="Courier New" panose="02070309020205020404" pitchFamily="49" charset="0"/>
              </a:rPr>
              <a:t>Q</a:t>
            </a:r>
            <a:r>
              <a:rPr lang="en-US" altLang="zh-CN" sz="2400" b="1" baseline="-25000" dirty="0">
                <a:solidFill>
                  <a:srgbClr val="FF0000"/>
                </a:solidFill>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sz="2400" b="1" baseline="-25000" dirty="0">
                <a:solidFill>
                  <a:srgbClr val="0000FF"/>
                </a:solidFill>
                <a:latin typeface="Courier New" panose="02070309020205020404" pitchFamily="49" charset="0"/>
                <a:cs typeface="Courier New" panose="02070309020205020404" pitchFamily="49" charset="0"/>
              </a:rPr>
              <a:t>Sname</a:t>
            </a:r>
            <a:r>
              <a:rPr lang="en-US" altLang="zh-CN" sz="2400" b="1" dirty="0">
                <a:solidFill>
                  <a:srgbClr val="0000FF"/>
                </a:solidFill>
                <a:latin typeface="Courier New" panose="02070309020205020404" pitchFamily="49" charset="0"/>
                <a:cs typeface="Courier New" panose="02070309020205020404" pitchFamily="49" charset="0"/>
              </a:rPr>
              <a:t>(</a:t>
            </a:r>
            <a:r>
              <a:rPr lang="zh-CN" altLang="en-US" sz="2400" b="1" dirty="0">
                <a:solidFill>
                  <a:srgbClr val="0000FF"/>
                </a:solidFill>
                <a:latin typeface="Cambria Math" panose="02040503050406030204" pitchFamily="18" charset="0"/>
                <a:cs typeface="Courier New" panose="02070309020205020404" pitchFamily="49" charset="0"/>
              </a:rPr>
              <a:t>𝜎</a:t>
            </a:r>
            <a:r>
              <a:rPr lang="en-US" altLang="zh-CN" sz="2400" b="1" baseline="-25000" dirty="0" err="1">
                <a:solidFill>
                  <a:srgbClr val="0000FF"/>
                </a:solidFill>
                <a:latin typeface="Courier New" panose="02070309020205020404" pitchFamily="49" charset="0"/>
                <a:cs typeface="Courier New" panose="02070309020205020404" pitchFamily="49" charset="0"/>
              </a:rPr>
              <a:t>Student.Sno</a:t>
            </a:r>
            <a:r>
              <a:rPr lang="en-US" altLang="zh-CN" sz="2400" b="1" baseline="-25000" dirty="0">
                <a:solidFill>
                  <a:srgbClr val="0000FF"/>
                </a:solidFill>
                <a:latin typeface="Courier New" panose="02070309020205020404" pitchFamily="49" charset="0"/>
                <a:cs typeface="Courier New" panose="02070309020205020404" pitchFamily="49" charset="0"/>
              </a:rPr>
              <a:t>=</a:t>
            </a:r>
            <a:r>
              <a:rPr lang="en-US" altLang="zh-CN" sz="2400" b="1" baseline="-25000" dirty="0" err="1">
                <a:solidFill>
                  <a:srgbClr val="0000FF"/>
                </a:solidFill>
                <a:latin typeface="Courier New" panose="02070309020205020404" pitchFamily="49" charset="0"/>
                <a:cs typeface="Courier New" panose="02070309020205020404" pitchFamily="49" charset="0"/>
              </a:rPr>
              <a:t>SC.Sno∧SC.Cno</a:t>
            </a:r>
            <a:r>
              <a:rPr lang="en-US" altLang="zh-CN" sz="2400" b="1" baseline="-25000" dirty="0">
                <a:solidFill>
                  <a:srgbClr val="0000FF"/>
                </a:solidFill>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Student</a:t>
            </a:r>
            <a:r>
              <a:rPr lang="en-US" altLang="zh-CN" sz="2400" b="1" dirty="0" err="1">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SC</a:t>
            </a:r>
            <a:r>
              <a:rPr lang="en-US" altLang="zh-CN" sz="2400" b="1" dirty="0">
                <a:solidFill>
                  <a:srgbClr val="0000FF"/>
                </a:solidFill>
                <a:latin typeface="Courier New" panose="02070309020205020404" pitchFamily="49" charset="0"/>
                <a:cs typeface="Courier New" panose="02070309020205020404" pitchFamily="49" charset="0"/>
              </a:rPr>
              <a:t>))</a:t>
            </a:r>
          </a:p>
          <a:p>
            <a:pPr lvl="1" indent="-368300">
              <a:lnSpc>
                <a:spcPct val="120000"/>
              </a:lnSpc>
              <a:defRPr/>
            </a:pPr>
            <a:r>
              <a:rPr lang="en-US" altLang="zh-CN" sz="2400" b="1" dirty="0">
                <a:solidFill>
                  <a:srgbClr val="FF0000"/>
                </a:solidFill>
                <a:latin typeface="Courier New" panose="02070309020205020404" pitchFamily="49" charset="0"/>
                <a:cs typeface="Courier New" panose="02070309020205020404" pitchFamily="49" charset="0"/>
              </a:rPr>
              <a:t>Q</a:t>
            </a:r>
            <a:r>
              <a:rPr lang="en-US" altLang="zh-CN" sz="2400" b="1" baseline="-25000" dirty="0">
                <a:solidFill>
                  <a:srgbClr val="FF0000"/>
                </a:solidFill>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sz="2400" b="1" baseline="-25000" dirty="0" err="1">
                <a:solidFill>
                  <a:srgbClr val="0000FF"/>
                </a:solidFill>
                <a:latin typeface="Courier New" panose="02070309020205020404" pitchFamily="49" charset="0"/>
                <a:cs typeface="Courier New" panose="02070309020205020404" pitchFamily="49" charset="0"/>
              </a:rPr>
              <a:t>Sname</a:t>
            </a:r>
            <a:r>
              <a:rPr lang="en-US" altLang="zh-CN" sz="2400" b="1" dirty="0">
                <a:solidFill>
                  <a:srgbClr val="0000FF"/>
                </a:solidFill>
                <a:latin typeface="Courier New" panose="02070309020205020404" pitchFamily="49" charset="0"/>
                <a:cs typeface="Courier New" panose="02070309020205020404" pitchFamily="49" charset="0"/>
              </a:rPr>
              <a:t>(</a:t>
            </a:r>
            <a:r>
              <a:rPr lang="zh-CN" altLang="en-US" sz="2400" b="1" dirty="0">
                <a:solidFill>
                  <a:srgbClr val="0000FF"/>
                </a:solidFill>
                <a:latin typeface="Cambria Math" panose="02040503050406030204" pitchFamily="18" charset="0"/>
                <a:cs typeface="Courier New" panose="02070309020205020404" pitchFamily="49" charset="0"/>
              </a:rPr>
              <a:t>𝜎</a:t>
            </a:r>
            <a:r>
              <a:rPr lang="en-US" altLang="zh-CN" sz="2400" b="1" baseline="-25000" dirty="0" err="1">
                <a:solidFill>
                  <a:srgbClr val="0000FF"/>
                </a:solidFill>
                <a:latin typeface="Courier New" panose="02070309020205020404" pitchFamily="49" charset="0"/>
                <a:cs typeface="Courier New" panose="02070309020205020404" pitchFamily="49" charset="0"/>
              </a:rPr>
              <a:t>SC.Cno</a:t>
            </a:r>
            <a:r>
              <a:rPr lang="en-US" altLang="zh-CN" sz="2400" b="1" baseline="-25000" dirty="0">
                <a:solidFill>
                  <a:srgbClr val="0000FF"/>
                </a:solidFill>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Student</a:t>
            </a:r>
            <a:r>
              <a:rPr lang="en-US" altLang="zh-CN" sz="2800" b="1"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SC</a:t>
            </a:r>
            <a:r>
              <a:rPr lang="en-US" altLang="zh-CN" sz="2400" b="1" dirty="0">
                <a:solidFill>
                  <a:srgbClr val="0000FF"/>
                </a:solidFill>
                <a:latin typeface="Courier New" panose="02070309020205020404" pitchFamily="49" charset="0"/>
                <a:cs typeface="Courier New" panose="02070309020205020404" pitchFamily="49" charset="0"/>
              </a:rPr>
              <a:t>))</a:t>
            </a:r>
            <a:endParaRPr lang="zh-CN" altLang="en-US" sz="2400" b="1" dirty="0">
              <a:solidFill>
                <a:srgbClr val="0000FF"/>
              </a:solidFill>
              <a:latin typeface="Courier New" panose="02070309020205020404" pitchFamily="49" charset="0"/>
              <a:cs typeface="Courier New" panose="02070309020205020404" pitchFamily="49" charset="0"/>
            </a:endParaRPr>
          </a:p>
          <a:p>
            <a:pPr lvl="1" indent="-368300">
              <a:lnSpc>
                <a:spcPct val="120000"/>
              </a:lnSpc>
              <a:defRPr/>
            </a:pPr>
            <a:r>
              <a:rPr lang="en-US" altLang="zh-CN" sz="2400" b="1" dirty="0">
                <a:solidFill>
                  <a:srgbClr val="FF0000"/>
                </a:solidFill>
                <a:latin typeface="Courier New" panose="02070309020205020404" pitchFamily="49" charset="0"/>
                <a:cs typeface="Courier New" panose="02070309020205020404" pitchFamily="49" charset="0"/>
              </a:rPr>
              <a:t>Q</a:t>
            </a:r>
            <a:r>
              <a:rPr lang="en-US" altLang="zh-CN" sz="2400" b="1" baseline="-25000" dirty="0">
                <a:solidFill>
                  <a:srgbClr val="FF0000"/>
                </a:solidFill>
                <a:latin typeface="Courier New" panose="02070309020205020404" pitchFamily="49" charset="0"/>
                <a:cs typeface="Courier New" panose="02070309020205020404" pitchFamily="49" charset="0"/>
              </a:rPr>
              <a:t>3</a:t>
            </a: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sz="2400" b="1" baseline="-25000" dirty="0">
                <a:solidFill>
                  <a:srgbClr val="0000FF"/>
                </a:solidFill>
                <a:latin typeface="Courier New" panose="02070309020205020404" pitchFamily="49" charset="0"/>
                <a:cs typeface="Courier New" panose="02070309020205020404" pitchFamily="49" charset="0"/>
              </a:rPr>
              <a:t>Sname</a:t>
            </a:r>
            <a:r>
              <a:rPr lang="en-US" altLang="zh-CN" sz="2400" b="1" dirty="0">
                <a:solidFill>
                  <a:srgbClr val="0000FF"/>
                </a:solidFill>
                <a:latin typeface="Courier New" panose="02070309020205020404" pitchFamily="49" charset="0"/>
                <a:cs typeface="Courier New" panose="02070309020205020404" pitchFamily="49" charset="0"/>
              </a:rPr>
              <a:t>(Student</a:t>
            </a:r>
            <a:r>
              <a:rPr lang="en-US" altLang="zh-CN" sz="2800" b="1"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zh-CN" altLang="en-US" sz="2400" b="1" dirty="0">
                <a:solidFill>
                  <a:srgbClr val="0000FF"/>
                </a:solidFill>
                <a:latin typeface="Cambria Math" panose="02040503050406030204" pitchFamily="18" charset="0"/>
                <a:cs typeface="Courier New" panose="02070309020205020404" pitchFamily="49" charset="0"/>
              </a:rPr>
              <a:t>𝜎</a:t>
            </a:r>
            <a:r>
              <a:rPr lang="en-US" altLang="zh-CN" sz="2400" b="1" baseline="-25000" dirty="0" err="1">
                <a:solidFill>
                  <a:srgbClr val="0000FF"/>
                </a:solidFill>
                <a:latin typeface="Courier New" panose="02070309020205020404" pitchFamily="49" charset="0"/>
                <a:cs typeface="Courier New" panose="02070309020205020404" pitchFamily="49" charset="0"/>
              </a:rPr>
              <a:t>SC.Cno</a:t>
            </a:r>
            <a:r>
              <a:rPr lang="en-US" altLang="zh-CN" sz="2400" b="1" baseline="-25000" dirty="0">
                <a:solidFill>
                  <a:srgbClr val="0000FF"/>
                </a:solidFill>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(SC))</a:t>
            </a:r>
            <a:endParaRPr lang="zh-CN" altLang="en-US" sz="2400" b="1"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687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49C96-CA01-477C-B0D9-5F1076A5C5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0B6FC12-7CD2-4A99-85C4-E99198B13B6A}"/>
              </a:ext>
            </a:extLst>
          </p:cNvPr>
          <p:cNvSpPr>
            <a:spLocks noGrp="1"/>
          </p:cNvSpPr>
          <p:nvPr>
            <p:ph idx="1"/>
          </p:nvPr>
        </p:nvSpPr>
        <p:spPr/>
        <p:txBody>
          <a:bodyPr/>
          <a:lstStyle/>
          <a:p>
            <a:pPr>
              <a:lnSpc>
                <a:spcPct val="100000"/>
              </a:lnSpc>
            </a:pPr>
            <a:r>
              <a:rPr lang="zh-CN" altLang="en-US">
                <a:solidFill>
                  <a:srgbClr val="FF0000"/>
                </a:solidFill>
                <a:cs typeface="Courier New" panose="02070309020205020404" pitchFamily="49" charset="0"/>
              </a:rPr>
              <a:t>情形一</a:t>
            </a:r>
            <a:r>
              <a:rPr lang="en-US" altLang="zh-CN">
                <a:solidFill>
                  <a:srgbClr val="FF0000"/>
                </a:solidFill>
                <a:cs typeface="Courier New" panose="02070309020205020404" pitchFamily="49" charset="0"/>
              </a:rPr>
              <a:t>:</a:t>
            </a:r>
          </a:p>
          <a:p>
            <a:pPr marL="0" indent="0" algn="ctr">
              <a:lnSpc>
                <a:spcPct val="100000"/>
              </a:lnSpc>
              <a:buNone/>
            </a:pPr>
            <a:r>
              <a:rPr lang="en-US" altLang="zh-CN">
                <a:solidFill>
                  <a:srgbClr val="FF0000"/>
                </a:solidFill>
                <a:cs typeface="Courier New" panose="02070309020205020404" pitchFamily="49" charset="0"/>
              </a:rPr>
              <a:t> </a:t>
            </a:r>
            <a:r>
              <a:rPr lang="en-US" altLang="zh-CN">
                <a:solidFill>
                  <a:srgbClr val="0000FF"/>
                </a:solidFill>
                <a:cs typeface="Courier New" panose="02070309020205020404" pitchFamily="49" charset="0"/>
              </a:rPr>
              <a:t>Q</a:t>
            </a:r>
            <a:r>
              <a:rPr lang="en-US" altLang="zh-CN" baseline="-25000">
                <a:solidFill>
                  <a:srgbClr val="0000FF"/>
                </a:solidFill>
                <a:cs typeface="Courier New" panose="02070309020205020404" pitchFamily="49" charset="0"/>
              </a:rPr>
              <a:t>1</a:t>
            </a:r>
            <a:r>
              <a:rPr lang="en-US" altLang="zh-CN">
                <a:solidFill>
                  <a:srgbClr val="0000FF"/>
                </a:solidFill>
                <a:cs typeface="Courier New" panose="02070309020205020404" pitchFamily="49" charset="0"/>
              </a:rPr>
              <a:t>=∏</a:t>
            </a:r>
            <a:r>
              <a:rPr lang="en-US" altLang="zh-CN" baseline="-25000">
                <a:solidFill>
                  <a:srgbClr val="0000FF"/>
                </a:solidFill>
                <a:cs typeface="Courier New" panose="02070309020205020404" pitchFamily="49" charset="0"/>
              </a:rPr>
              <a:t>Sname</a:t>
            </a:r>
            <a:r>
              <a:rPr lang="en-US" altLang="zh-CN">
                <a:solidFill>
                  <a:srgbClr val="0000FF"/>
                </a:solidFill>
                <a:cs typeface="Courier New" panose="02070309020205020404" pitchFamily="49" charset="0"/>
              </a:rPr>
              <a:t>(</a:t>
            </a:r>
            <a:r>
              <a:rPr lang="zh-CN" altLang="en-US">
                <a:solidFill>
                  <a:srgbClr val="0000FF"/>
                </a:solidFill>
                <a:cs typeface="Courier New" panose="02070309020205020404" pitchFamily="49" charset="0"/>
              </a:rPr>
              <a:t>𝜎</a:t>
            </a:r>
            <a:r>
              <a:rPr lang="en-US" altLang="zh-CN" baseline="-25000">
                <a:solidFill>
                  <a:srgbClr val="0000FF"/>
                </a:solidFill>
                <a:cs typeface="Courier New" panose="02070309020205020404" pitchFamily="49" charset="0"/>
              </a:rPr>
              <a:t>Student.Sno=SC.Sno∧SC.Cno='2'</a:t>
            </a:r>
            <a:r>
              <a:rPr lang="en-US" altLang="zh-CN">
                <a:solidFill>
                  <a:srgbClr val="0000FF"/>
                </a:solidFill>
                <a:cs typeface="Courier New" panose="02070309020205020404" pitchFamily="49" charset="0"/>
              </a:rPr>
              <a:t>(Student</a:t>
            </a:r>
            <a:r>
              <a:rPr lang="en-US" altLang="zh-CN">
                <a:solidFill>
                  <a:srgbClr val="FF0000"/>
                </a:solidFill>
                <a:cs typeface="Courier New" panose="02070309020205020404" pitchFamily="49" charset="0"/>
              </a:rPr>
              <a:t>×</a:t>
            </a:r>
            <a:r>
              <a:rPr lang="en-US" altLang="zh-CN">
                <a:solidFill>
                  <a:srgbClr val="0000FF"/>
                </a:solidFill>
                <a:cs typeface="Courier New" panose="02070309020205020404" pitchFamily="49" charset="0"/>
              </a:rPr>
              <a:t>SC))</a:t>
            </a:r>
          </a:p>
          <a:p>
            <a:pPr marL="0" indent="0">
              <a:lnSpc>
                <a:spcPct val="100000"/>
              </a:lnSpc>
              <a:buNone/>
            </a:pPr>
            <a:endParaRPr lang="en-US" altLang="zh-CN" sz="1200">
              <a:solidFill>
                <a:srgbClr val="0000FF"/>
              </a:solidFill>
              <a:cs typeface="Courier New" panose="02070309020205020404" pitchFamily="49" charset="0"/>
            </a:endParaRPr>
          </a:p>
          <a:p>
            <a:pPr marL="0" indent="0">
              <a:lnSpc>
                <a:spcPct val="100000"/>
              </a:lnSpc>
              <a:buNone/>
            </a:pPr>
            <a:endParaRPr lang="en-US" altLang="zh-CN" sz="1000"/>
          </a:p>
          <a:p>
            <a:pPr lvl="1">
              <a:lnSpc>
                <a:spcPct val="120000"/>
              </a:lnSpc>
            </a:pPr>
            <a:r>
              <a:rPr lang="zh-CN" altLang="en-US" sz="2400">
                <a:solidFill>
                  <a:srgbClr val="990033"/>
                </a:solidFill>
              </a:rPr>
              <a:t>计算步骤：</a:t>
            </a:r>
            <a:endParaRPr lang="en-US" altLang="zh-CN" sz="2400">
              <a:solidFill>
                <a:srgbClr val="990033"/>
              </a:solidFill>
            </a:endParaRPr>
          </a:p>
          <a:p>
            <a:pPr marL="1609725" lvl="2" indent="-400050">
              <a:lnSpc>
                <a:spcPct val="120000"/>
              </a:lnSpc>
              <a:buFont typeface="+mj-lt"/>
              <a:buAutoNum type="arabicPeriod"/>
            </a:pPr>
            <a:r>
              <a:rPr lang="zh-CN" altLang="en-US" sz="2400">
                <a:solidFill>
                  <a:srgbClr val="0000FF"/>
                </a:solidFill>
              </a:rPr>
              <a:t>计算 </a:t>
            </a:r>
            <a:r>
              <a:rPr lang="en-US" altLang="zh-CN" sz="2400">
                <a:solidFill>
                  <a:srgbClr val="0000FF"/>
                </a:solidFill>
              </a:rPr>
              <a:t>result1=</a:t>
            </a:r>
            <a:r>
              <a:rPr lang="en-US" altLang="zh-CN" sz="2400">
                <a:solidFill>
                  <a:srgbClr val="0000FF"/>
                </a:solidFill>
                <a:cs typeface="Courier New" panose="02070309020205020404" pitchFamily="49" charset="0"/>
              </a:rPr>
              <a:t>Student</a:t>
            </a:r>
            <a:r>
              <a:rPr lang="en-US" altLang="zh-CN" sz="2400">
                <a:solidFill>
                  <a:srgbClr val="FF0000"/>
                </a:solidFill>
                <a:cs typeface="Courier New" panose="02070309020205020404" pitchFamily="49" charset="0"/>
              </a:rPr>
              <a:t>×</a:t>
            </a:r>
            <a:r>
              <a:rPr lang="en-US" altLang="zh-CN" sz="2400">
                <a:solidFill>
                  <a:srgbClr val="0000FF"/>
                </a:solidFill>
                <a:cs typeface="Courier New" panose="02070309020205020404" pitchFamily="49" charset="0"/>
              </a:rPr>
              <a:t>SC</a:t>
            </a:r>
            <a:r>
              <a:rPr lang="zh-CN" altLang="en-US" sz="2400">
                <a:solidFill>
                  <a:srgbClr val="0000FF"/>
                </a:solidFill>
                <a:cs typeface="Courier New" panose="02070309020205020404" pitchFamily="49" charset="0"/>
              </a:rPr>
              <a:t>；</a:t>
            </a:r>
            <a:endParaRPr lang="en-US" altLang="zh-CN" sz="2400">
              <a:solidFill>
                <a:srgbClr val="0000FF"/>
              </a:solidFill>
              <a:cs typeface="Courier New" panose="02070309020205020404" pitchFamily="49" charset="0"/>
            </a:endParaRPr>
          </a:p>
          <a:p>
            <a:pPr marL="1609725" lvl="2" indent="-400050">
              <a:lnSpc>
                <a:spcPct val="120000"/>
              </a:lnSpc>
              <a:buFont typeface="+mj-lt"/>
              <a:buAutoNum type="arabicPeriod"/>
            </a:pPr>
            <a:r>
              <a:rPr lang="zh-CN" altLang="en-US" sz="2400">
                <a:solidFill>
                  <a:srgbClr val="0000FF"/>
                </a:solidFill>
                <a:cs typeface="Courier New" panose="02070309020205020404" pitchFamily="49" charset="0"/>
              </a:rPr>
              <a:t>计算 </a:t>
            </a:r>
            <a:r>
              <a:rPr lang="en-US" altLang="zh-CN" sz="2400">
                <a:solidFill>
                  <a:srgbClr val="0000FF"/>
                </a:solidFill>
                <a:cs typeface="Courier New" panose="02070309020205020404" pitchFamily="49" charset="0"/>
              </a:rPr>
              <a:t>result2=</a:t>
            </a:r>
            <a:r>
              <a:rPr lang="zh-CN" altLang="en-US" sz="2400">
                <a:solidFill>
                  <a:srgbClr val="0000FF"/>
                </a:solidFill>
                <a:cs typeface="Courier New" panose="02070309020205020404" pitchFamily="49" charset="0"/>
              </a:rPr>
              <a:t>𝜎</a:t>
            </a:r>
            <a:r>
              <a:rPr lang="en-US" altLang="zh-CN" sz="2400" baseline="-25000">
                <a:solidFill>
                  <a:srgbClr val="0000FF"/>
                </a:solidFill>
                <a:cs typeface="Courier New" panose="02070309020205020404" pitchFamily="49" charset="0"/>
              </a:rPr>
              <a:t>Student.Sno=SC.Sno∧SC.Cno</a:t>
            </a:r>
            <a:r>
              <a:rPr lang="en-US" altLang="zh-CN" sz="2400" baseline="-25000">
                <a:solidFill>
                  <a:srgbClr val="0000FF"/>
                </a:solidFill>
                <a:latin typeface="Cambria Math" panose="02040503050406030204" pitchFamily="18" charset="0"/>
                <a:ea typeface="Cambria Math" panose="02040503050406030204" pitchFamily="18" charset="0"/>
                <a:cs typeface="Courier New" panose="02070309020205020404" pitchFamily="49" charset="0"/>
              </a:rPr>
              <a:t>=‘2’</a:t>
            </a:r>
            <a:r>
              <a:rPr lang="en-US" altLang="zh-CN" sz="2400">
                <a:solidFill>
                  <a:srgbClr val="0000FF"/>
                </a:solidFill>
                <a:cs typeface="Courier New" panose="02070309020205020404" pitchFamily="49" charset="0"/>
              </a:rPr>
              <a:t>(result1)</a:t>
            </a:r>
            <a:r>
              <a:rPr lang="zh-CN" altLang="en-US" sz="2400">
                <a:solidFill>
                  <a:srgbClr val="0000FF"/>
                </a:solidFill>
                <a:cs typeface="Courier New" panose="02070309020205020404" pitchFamily="49" charset="0"/>
              </a:rPr>
              <a:t>；</a:t>
            </a:r>
            <a:endParaRPr lang="en-US" altLang="zh-CN" sz="2400">
              <a:solidFill>
                <a:srgbClr val="0000FF"/>
              </a:solidFill>
              <a:cs typeface="Courier New" panose="02070309020205020404" pitchFamily="49" charset="0"/>
            </a:endParaRPr>
          </a:p>
          <a:p>
            <a:pPr marL="1609725" lvl="2" indent="-400050">
              <a:lnSpc>
                <a:spcPct val="120000"/>
              </a:lnSpc>
              <a:buFont typeface="+mj-lt"/>
              <a:buAutoNum type="arabicPeriod"/>
            </a:pPr>
            <a:r>
              <a:rPr lang="zh-CN" altLang="en-US" sz="2400">
                <a:solidFill>
                  <a:srgbClr val="0000FF"/>
                </a:solidFill>
                <a:cs typeface="Courier New" panose="02070309020205020404" pitchFamily="49" charset="0"/>
              </a:rPr>
              <a:t>计算 </a:t>
            </a:r>
            <a:r>
              <a:rPr lang="en-US" altLang="zh-CN" sz="2400">
                <a:solidFill>
                  <a:srgbClr val="0000FF"/>
                </a:solidFill>
              </a:rPr>
              <a:t>result3=</a:t>
            </a:r>
            <a:r>
              <a:rPr lang="en-US" altLang="zh-CN" sz="2400">
                <a:solidFill>
                  <a:srgbClr val="0000FF"/>
                </a:solidFill>
                <a:cs typeface="Courier New" panose="02070309020205020404" pitchFamily="49" charset="0"/>
              </a:rPr>
              <a:t> ∏</a:t>
            </a:r>
            <a:r>
              <a:rPr lang="en-US" altLang="zh-CN" sz="2400" baseline="-25000">
                <a:solidFill>
                  <a:srgbClr val="0000FF"/>
                </a:solidFill>
                <a:cs typeface="Courier New" panose="02070309020205020404" pitchFamily="49" charset="0"/>
              </a:rPr>
              <a:t>Sname</a:t>
            </a:r>
            <a:r>
              <a:rPr lang="en-US" altLang="zh-CN" sz="2400">
                <a:solidFill>
                  <a:srgbClr val="0000FF"/>
                </a:solidFill>
                <a:cs typeface="Courier New" panose="02070309020205020404" pitchFamily="49" charset="0"/>
              </a:rPr>
              <a:t>(result2)</a:t>
            </a:r>
            <a:r>
              <a:rPr lang="zh-CN" altLang="en-US" sz="2400">
                <a:solidFill>
                  <a:srgbClr val="0000FF"/>
                </a:solidFill>
                <a:cs typeface="Courier New" panose="02070309020205020404" pitchFamily="49" charset="0"/>
              </a:rPr>
              <a:t>，得到最终结果。</a:t>
            </a:r>
            <a:endParaRPr lang="zh-CN" altLang="en-US" sz="2400"/>
          </a:p>
        </p:txBody>
      </p:sp>
      <p:sp>
        <p:nvSpPr>
          <p:cNvPr id="4" name="灯片编号占位符 3">
            <a:extLst>
              <a:ext uri="{FF2B5EF4-FFF2-40B4-BE49-F238E27FC236}">
                <a16:creationId xmlns:a16="http://schemas.microsoft.com/office/drawing/2014/main" id="{DAF47789-99BD-45CC-B79B-37A9CE27D87E}"/>
              </a:ext>
            </a:extLst>
          </p:cNvPr>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423018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41478-4084-4D9A-99C2-A6165B1FA18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C922D5C-CE16-457C-B29E-8D6B905C48E2}"/>
              </a:ext>
            </a:extLst>
          </p:cNvPr>
          <p:cNvSpPr>
            <a:spLocks noGrp="1"/>
          </p:cNvSpPr>
          <p:nvPr>
            <p:ph idx="1"/>
          </p:nvPr>
        </p:nvSpPr>
        <p:spPr/>
        <p:txBody>
          <a:bodyPr/>
          <a:lstStyle/>
          <a:p>
            <a:pPr marL="0" indent="0">
              <a:buNone/>
            </a:pPr>
            <a:r>
              <a:rPr lang="en-US" altLang="zh-CN">
                <a:solidFill>
                  <a:srgbClr val="0000FF"/>
                </a:solidFill>
              </a:rPr>
              <a:t>1.</a:t>
            </a:r>
            <a:r>
              <a:rPr lang="zh-CN" altLang="en-US">
                <a:solidFill>
                  <a:srgbClr val="0000FF"/>
                </a:solidFill>
              </a:rPr>
              <a:t>计算</a:t>
            </a:r>
            <a:r>
              <a:rPr lang="en-US" altLang="zh-CN">
                <a:solidFill>
                  <a:srgbClr val="0000FF"/>
                </a:solidFill>
              </a:rPr>
              <a:t>result1=</a:t>
            </a:r>
            <a:r>
              <a:rPr lang="en-US" altLang="zh-CN">
                <a:solidFill>
                  <a:srgbClr val="0000FF"/>
                </a:solidFill>
                <a:cs typeface="Courier New" panose="02070309020205020404" pitchFamily="49" charset="0"/>
              </a:rPr>
              <a:t>Student</a:t>
            </a:r>
            <a:r>
              <a:rPr lang="en-US" altLang="zh-CN">
                <a:solidFill>
                  <a:srgbClr val="FF0000"/>
                </a:solidFill>
                <a:cs typeface="Courier New" panose="02070309020205020404" pitchFamily="49" charset="0"/>
              </a:rPr>
              <a:t>×</a:t>
            </a:r>
            <a:r>
              <a:rPr lang="en-US" altLang="zh-CN">
                <a:solidFill>
                  <a:srgbClr val="0000FF"/>
                </a:solidFill>
                <a:cs typeface="Courier New" panose="02070309020205020404" pitchFamily="49" charset="0"/>
              </a:rPr>
              <a:t>SC </a:t>
            </a:r>
            <a:r>
              <a:rPr lang="en-US" altLang="zh-CN">
                <a:solidFill>
                  <a:srgbClr val="C00000"/>
                </a:solidFill>
                <a:cs typeface="Courier New" panose="02070309020205020404" pitchFamily="49" charset="0"/>
              </a:rPr>
              <a:t>(</a:t>
            </a:r>
            <a:r>
              <a:rPr lang="zh-CN" altLang="en-US">
                <a:solidFill>
                  <a:srgbClr val="C00000"/>
                </a:solidFill>
                <a:cs typeface="Courier New" panose="02070309020205020404" pitchFamily="49" charset="0"/>
              </a:rPr>
              <a:t>广义笛卡尔积）</a:t>
            </a:r>
            <a:endParaRPr lang="en-US" altLang="zh-CN">
              <a:solidFill>
                <a:srgbClr val="C00000"/>
              </a:solidFill>
              <a:cs typeface="Courier New" panose="02070309020205020404" pitchFamily="49" charset="0"/>
            </a:endParaRPr>
          </a:p>
          <a:p>
            <a:pPr marL="630238" lvl="1" indent="-273050">
              <a:lnSpc>
                <a:spcPct val="100000"/>
              </a:lnSpc>
            </a:pPr>
            <a:r>
              <a:rPr lang="zh-CN" altLang="en-US" sz="2400">
                <a:solidFill>
                  <a:srgbClr val="FF0000"/>
                </a:solidFill>
              </a:rPr>
              <a:t>算法</a:t>
            </a:r>
            <a:endParaRPr lang="en-US" altLang="zh-CN" sz="2400">
              <a:solidFill>
                <a:srgbClr val="FF0000"/>
              </a:solidFill>
            </a:endParaRPr>
          </a:p>
          <a:p>
            <a:pPr marL="630238" lvl="2" indent="-182563">
              <a:lnSpc>
                <a:spcPct val="100000"/>
              </a:lnSpc>
            </a:pPr>
            <a:r>
              <a:rPr lang="zh-CN" altLang="en-US" sz="2000"/>
              <a:t>在内存中尽可能多地装入某个表</a:t>
            </a:r>
            <a:r>
              <a:rPr lang="en-US" altLang="zh-CN" sz="2000"/>
              <a:t>(</a:t>
            </a:r>
            <a:r>
              <a:rPr lang="zh-CN" altLang="en-US" sz="2000"/>
              <a:t>如</a:t>
            </a:r>
            <a:r>
              <a:rPr lang="en-US" altLang="zh-CN" sz="2000"/>
              <a:t>Student</a:t>
            </a:r>
            <a:r>
              <a:rPr lang="zh-CN" altLang="en-US" sz="2000"/>
              <a:t>表</a:t>
            </a:r>
            <a:r>
              <a:rPr lang="en-US" altLang="zh-CN" sz="2000"/>
              <a:t>)</a:t>
            </a:r>
            <a:r>
              <a:rPr lang="zh-CN" altLang="en-US" sz="2000"/>
              <a:t>的若干块，留出一块存放另一个表</a:t>
            </a:r>
            <a:r>
              <a:rPr lang="en-US" altLang="zh-CN" sz="2000"/>
              <a:t>(</a:t>
            </a:r>
            <a:r>
              <a:rPr lang="zh-CN" altLang="en-US" sz="2000"/>
              <a:t>如</a:t>
            </a:r>
            <a:r>
              <a:rPr lang="en-US" altLang="zh-CN" sz="2000"/>
              <a:t>SC</a:t>
            </a:r>
            <a:r>
              <a:rPr lang="zh-CN" altLang="en-US" sz="2000"/>
              <a:t>表</a:t>
            </a:r>
            <a:r>
              <a:rPr lang="en-US" altLang="zh-CN" sz="2000"/>
              <a:t>)</a:t>
            </a:r>
            <a:r>
              <a:rPr lang="zh-CN" altLang="en-US" sz="2000"/>
              <a:t>的元组；</a:t>
            </a:r>
          </a:p>
          <a:p>
            <a:pPr marL="630238" lvl="2" indent="-182563">
              <a:lnSpc>
                <a:spcPct val="100000"/>
              </a:lnSpc>
            </a:pPr>
            <a:r>
              <a:rPr lang="zh-CN" altLang="en-US" sz="2000"/>
              <a:t>把</a:t>
            </a:r>
            <a:r>
              <a:rPr lang="en-US" altLang="zh-CN" sz="2000"/>
              <a:t>SC</a:t>
            </a:r>
            <a:r>
              <a:rPr lang="zh-CN" altLang="en-US" sz="2000"/>
              <a:t>中的每个元组和</a:t>
            </a:r>
            <a:r>
              <a:rPr lang="en-US" altLang="zh-CN" sz="2000"/>
              <a:t>Student</a:t>
            </a:r>
            <a:r>
              <a:rPr lang="zh-CN" altLang="en-US" sz="2000"/>
              <a:t>中每个元组连接，连接后的元组装满一块后就写到中间文件上；</a:t>
            </a:r>
          </a:p>
          <a:p>
            <a:pPr marL="630238" lvl="2" indent="-182563">
              <a:lnSpc>
                <a:spcPct val="100000"/>
              </a:lnSpc>
            </a:pPr>
            <a:r>
              <a:rPr lang="zh-CN" altLang="en-US" sz="2000"/>
              <a:t>从</a:t>
            </a:r>
            <a:r>
              <a:rPr lang="en-US" altLang="zh-CN" sz="2000"/>
              <a:t>SC</a:t>
            </a:r>
            <a:r>
              <a:rPr lang="zh-CN" altLang="en-US" sz="2000"/>
              <a:t>中读入一块和内存中的</a:t>
            </a:r>
            <a:r>
              <a:rPr lang="en-US" altLang="zh-CN" sz="2000"/>
              <a:t>Student</a:t>
            </a:r>
            <a:r>
              <a:rPr lang="zh-CN" altLang="en-US" sz="2000"/>
              <a:t>元组连接，直到</a:t>
            </a:r>
            <a:r>
              <a:rPr lang="en-US" altLang="zh-CN" sz="2000"/>
              <a:t>SC</a:t>
            </a:r>
            <a:r>
              <a:rPr lang="zh-CN" altLang="en-US" sz="2000"/>
              <a:t>表处理完；</a:t>
            </a:r>
          </a:p>
          <a:p>
            <a:pPr marL="630238" lvl="2" indent="-182563">
              <a:lnSpc>
                <a:spcPct val="100000"/>
              </a:lnSpc>
            </a:pPr>
            <a:r>
              <a:rPr lang="zh-CN" altLang="en-US" sz="2000"/>
              <a:t>再读入若干块</a:t>
            </a:r>
            <a:r>
              <a:rPr lang="en-US" altLang="zh-CN" sz="2000"/>
              <a:t>Student</a:t>
            </a:r>
            <a:r>
              <a:rPr lang="zh-CN" altLang="en-US" sz="2000"/>
              <a:t>元组，读入一块</a:t>
            </a:r>
            <a:r>
              <a:rPr lang="en-US" altLang="zh-CN" sz="2000"/>
              <a:t>SC</a:t>
            </a:r>
            <a:r>
              <a:rPr lang="zh-CN" altLang="en-US" sz="2000"/>
              <a:t>元组；</a:t>
            </a:r>
          </a:p>
          <a:p>
            <a:pPr marL="630238" lvl="2" indent="-182563">
              <a:lnSpc>
                <a:spcPct val="100000"/>
              </a:lnSpc>
            </a:pPr>
            <a:r>
              <a:rPr lang="zh-CN" altLang="en-US" sz="2000"/>
              <a:t>重复上述处理过程，直到把</a:t>
            </a:r>
            <a:r>
              <a:rPr lang="en-US" altLang="zh-CN" sz="2000"/>
              <a:t>Student</a:t>
            </a:r>
            <a:r>
              <a:rPr lang="zh-CN" altLang="en-US" sz="2000"/>
              <a:t>表处理完。</a:t>
            </a:r>
            <a:endParaRPr lang="en-US" altLang="zh-CN" sz="2000"/>
          </a:p>
          <a:p>
            <a:pPr marL="630238" lvl="1" indent="-273050">
              <a:lnSpc>
                <a:spcPct val="100000"/>
              </a:lnSpc>
            </a:pPr>
            <a:r>
              <a:rPr lang="zh-CN" altLang="en-US" sz="2400">
                <a:solidFill>
                  <a:srgbClr val="FF0000"/>
                </a:solidFill>
              </a:rPr>
              <a:t>代价计算</a:t>
            </a:r>
            <a:endParaRPr lang="en-US" altLang="zh-CN" sz="2400">
              <a:solidFill>
                <a:srgbClr val="FF0000"/>
              </a:solidFill>
            </a:endParaRPr>
          </a:p>
          <a:p>
            <a:pPr marL="630238" lvl="2" indent="-182563">
              <a:lnSpc>
                <a:spcPct val="150000"/>
              </a:lnSpc>
            </a:pPr>
            <a:r>
              <a:rPr lang="zh-CN" altLang="en-US" sz="2000"/>
              <a:t>设一个块能装</a:t>
            </a:r>
            <a:r>
              <a:rPr lang="en-US" altLang="zh-CN" sz="2000"/>
              <a:t>10</a:t>
            </a:r>
            <a:r>
              <a:rPr lang="zh-CN" altLang="en-US" sz="2000"/>
              <a:t>个</a:t>
            </a:r>
            <a:r>
              <a:rPr lang="en-US" altLang="zh-CN" sz="2000"/>
              <a:t>Student</a:t>
            </a:r>
            <a:r>
              <a:rPr lang="zh-CN" altLang="en-US" sz="2000"/>
              <a:t>元组或</a:t>
            </a:r>
            <a:r>
              <a:rPr lang="en-US" altLang="zh-CN" sz="2000"/>
              <a:t>100</a:t>
            </a:r>
            <a:r>
              <a:rPr lang="zh-CN" altLang="en-US" sz="2000"/>
              <a:t>个</a:t>
            </a:r>
            <a:r>
              <a:rPr lang="en-US" altLang="zh-CN" sz="2000"/>
              <a:t>SC</a:t>
            </a:r>
            <a:r>
              <a:rPr lang="zh-CN" altLang="en-US" sz="2000"/>
              <a:t>元组，在内存中存放</a:t>
            </a:r>
            <a:r>
              <a:rPr lang="en-US" altLang="zh-CN" sz="2000"/>
              <a:t>5</a:t>
            </a:r>
            <a:r>
              <a:rPr lang="zh-CN" altLang="en-US" sz="2000"/>
              <a:t>块</a:t>
            </a:r>
            <a:r>
              <a:rPr lang="en-US" altLang="zh-CN" sz="2000"/>
              <a:t>Student</a:t>
            </a:r>
            <a:r>
              <a:rPr lang="zh-CN" altLang="en-US" sz="2000"/>
              <a:t>元组和</a:t>
            </a:r>
            <a:r>
              <a:rPr lang="en-US" altLang="zh-CN" sz="2000"/>
              <a:t>1</a:t>
            </a:r>
            <a:r>
              <a:rPr lang="zh-CN" altLang="en-US" sz="2000"/>
              <a:t>块</a:t>
            </a:r>
            <a:r>
              <a:rPr lang="en-US" altLang="zh-CN" sz="2000"/>
              <a:t>SC</a:t>
            </a:r>
            <a:r>
              <a:rPr lang="zh-CN" altLang="en-US" sz="2000"/>
              <a:t>元组，则读取总块数为</a:t>
            </a:r>
            <a:endParaRPr lang="en-US" altLang="zh-CN" sz="2000"/>
          </a:p>
          <a:p>
            <a:pPr marL="447675" lvl="2" indent="0">
              <a:lnSpc>
                <a:spcPct val="100000"/>
              </a:lnSpc>
              <a:buNone/>
            </a:pPr>
            <a:endParaRPr lang="en-US" altLang="zh-CN" sz="1000"/>
          </a:p>
          <a:p>
            <a:pPr marL="630238" lvl="2" indent="-182563">
              <a:lnSpc>
                <a:spcPct val="100000"/>
              </a:lnSpc>
            </a:pPr>
            <a:r>
              <a:rPr lang="zh-CN" altLang="en-US" sz="2000"/>
              <a:t>连接后的元组数为</a:t>
            </a:r>
            <a:r>
              <a:rPr lang="en-US" altLang="zh-CN" sz="2000">
                <a:solidFill>
                  <a:srgbClr val="FF0000"/>
                </a:solidFill>
              </a:rPr>
              <a:t>10</a:t>
            </a:r>
            <a:r>
              <a:rPr lang="en-US" altLang="zh-CN" sz="2000" baseline="50000">
                <a:solidFill>
                  <a:srgbClr val="FF0000"/>
                </a:solidFill>
              </a:rPr>
              <a:t>3</a:t>
            </a:r>
            <a:r>
              <a:rPr lang="en-US" altLang="zh-CN" sz="2000">
                <a:solidFill>
                  <a:srgbClr val="FF0000"/>
                </a:solidFill>
              </a:rPr>
              <a:t>×10</a:t>
            </a:r>
            <a:r>
              <a:rPr lang="en-US" altLang="zh-CN" sz="2000" baseline="50000">
                <a:solidFill>
                  <a:srgbClr val="FF0000"/>
                </a:solidFill>
              </a:rPr>
              <a:t>4</a:t>
            </a:r>
            <a:r>
              <a:rPr lang="en-US" altLang="zh-CN" sz="2000"/>
              <a:t>=</a:t>
            </a:r>
            <a:r>
              <a:rPr lang="en-US" altLang="zh-CN" sz="2000">
                <a:solidFill>
                  <a:srgbClr val="FF0000"/>
                </a:solidFill>
              </a:rPr>
              <a:t>10</a:t>
            </a:r>
            <a:r>
              <a:rPr lang="en-US" altLang="zh-CN" sz="2000" baseline="50000">
                <a:solidFill>
                  <a:srgbClr val="FF0000"/>
                </a:solidFill>
              </a:rPr>
              <a:t>7</a:t>
            </a:r>
            <a:r>
              <a:rPr lang="zh-CN" altLang="en-US" sz="2000"/>
              <a:t>。设每块能装</a:t>
            </a:r>
            <a:r>
              <a:rPr lang="en-US" altLang="zh-CN" sz="2000"/>
              <a:t>10</a:t>
            </a:r>
            <a:r>
              <a:rPr lang="zh-CN" altLang="en-US" sz="2000"/>
              <a:t>个元组，则写出</a:t>
            </a:r>
            <a:r>
              <a:rPr lang="en-US" altLang="zh-CN" sz="2000">
                <a:solidFill>
                  <a:srgbClr val="FF0000"/>
                </a:solidFill>
              </a:rPr>
              <a:t>10</a:t>
            </a:r>
            <a:r>
              <a:rPr lang="en-US" altLang="zh-CN" sz="2000" baseline="50000">
                <a:solidFill>
                  <a:srgbClr val="FF0000"/>
                </a:solidFill>
              </a:rPr>
              <a:t>6</a:t>
            </a:r>
            <a:r>
              <a:rPr lang="en-US" altLang="zh-CN" sz="2000">
                <a:solidFill>
                  <a:srgbClr val="FF0000"/>
                </a:solidFill>
              </a:rPr>
              <a:t> </a:t>
            </a:r>
            <a:r>
              <a:rPr lang="zh-CN" altLang="en-US" sz="2000"/>
              <a:t>块。</a:t>
            </a:r>
            <a:endParaRPr lang="en-US" altLang="zh-CN" sz="2000"/>
          </a:p>
        </p:txBody>
      </p:sp>
      <p:sp>
        <p:nvSpPr>
          <p:cNvPr id="4" name="灯片编号占位符 3">
            <a:extLst>
              <a:ext uri="{FF2B5EF4-FFF2-40B4-BE49-F238E27FC236}">
                <a16:creationId xmlns:a16="http://schemas.microsoft.com/office/drawing/2014/main" id="{9D477D55-8A70-49FD-B05B-CADDA3492B75}"/>
              </a:ext>
            </a:extLst>
          </p:cNvPr>
          <p:cNvSpPr>
            <a:spLocks noGrp="1"/>
          </p:cNvSpPr>
          <p:nvPr>
            <p:ph type="sldNum" sz="quarter" idx="12"/>
          </p:nvPr>
        </p:nvSpPr>
        <p:spPr/>
        <p:txBody>
          <a:bodyPr/>
          <a:lstStyle/>
          <a:p>
            <a:fld id="{E63F6D5D-9733-4D44-9C56-AEFEDD5A4BA7}" type="slidenum">
              <a:rPr lang="en-US" smtClean="0"/>
              <a:pPr/>
              <a:t>18</a:t>
            </a:fld>
            <a:endParaRPr lang="en-US" dirty="0"/>
          </a:p>
        </p:txBody>
      </p:sp>
      <p:pic>
        <p:nvPicPr>
          <p:cNvPr id="5" name="图片 4">
            <a:extLst>
              <a:ext uri="{FF2B5EF4-FFF2-40B4-BE49-F238E27FC236}">
                <a16:creationId xmlns:a16="http://schemas.microsoft.com/office/drawing/2014/main" id="{0B6C8F5B-2D86-40BA-BEB5-666C7A47D600}"/>
              </a:ext>
            </a:extLst>
          </p:cNvPr>
          <p:cNvPicPr>
            <a:picLocks noChangeAspect="1"/>
          </p:cNvPicPr>
          <p:nvPr/>
        </p:nvPicPr>
        <p:blipFill>
          <a:blip r:embed="rId2"/>
          <a:stretch>
            <a:fillRect/>
          </a:stretch>
        </p:blipFill>
        <p:spPr>
          <a:xfrm>
            <a:off x="3703595" y="5181600"/>
            <a:ext cx="5411534" cy="609600"/>
          </a:xfrm>
          <a:prstGeom prst="rect">
            <a:avLst/>
          </a:prstGeom>
          <a:solidFill>
            <a:srgbClr val="FFC000"/>
          </a:solidFill>
          <a:ln>
            <a:solidFill>
              <a:srgbClr val="C00000"/>
            </a:solidFill>
          </a:ln>
        </p:spPr>
      </p:pic>
    </p:spTree>
    <p:extLst>
      <p:ext uri="{BB962C8B-B14F-4D97-AF65-F5344CB8AC3E}">
        <p14:creationId xmlns:p14="http://schemas.microsoft.com/office/powerpoint/2010/main" val="84084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A9D5D-486A-465A-B62D-A9E7CFF3FF83}"/>
              </a:ext>
            </a:extLst>
          </p:cNvPr>
          <p:cNvSpPr>
            <a:spLocks noGrp="1"/>
          </p:cNvSpPr>
          <p:nvPr>
            <p:ph type="title"/>
          </p:nvPr>
        </p:nvSpPr>
        <p:spPr/>
        <p:txBody>
          <a:bodyPr/>
          <a:lstStyle/>
          <a:p>
            <a:r>
              <a:rPr lang="zh-CN" altLang="en-US"/>
              <a:t>本章目标</a:t>
            </a:r>
          </a:p>
        </p:txBody>
      </p:sp>
      <p:sp>
        <p:nvSpPr>
          <p:cNvPr id="3" name="内容占位符 2">
            <a:extLst>
              <a:ext uri="{FF2B5EF4-FFF2-40B4-BE49-F238E27FC236}">
                <a16:creationId xmlns:a16="http://schemas.microsoft.com/office/drawing/2014/main" id="{B92B8B6F-8FBA-46B9-9185-2574A6BFC12F}"/>
              </a:ext>
            </a:extLst>
          </p:cNvPr>
          <p:cNvSpPr>
            <a:spLocks noGrp="1"/>
          </p:cNvSpPr>
          <p:nvPr>
            <p:ph idx="1"/>
          </p:nvPr>
        </p:nvSpPr>
        <p:spPr/>
        <p:txBody>
          <a:bodyPr>
            <a:normAutofit/>
          </a:bodyPr>
          <a:lstStyle/>
          <a:p>
            <a:r>
              <a:rPr lang="zh-CN" altLang="en-US"/>
              <a:t>完成本章的学习，你应该能够：</a:t>
            </a:r>
          </a:p>
          <a:p>
            <a:pPr lvl="1">
              <a:lnSpc>
                <a:spcPct val="130000"/>
              </a:lnSpc>
            </a:pPr>
            <a:r>
              <a:rPr lang="zh-CN" altLang="en-US"/>
              <a:t>理解</a:t>
            </a:r>
            <a:r>
              <a:rPr lang="en-US" altLang="zh-CN"/>
              <a:t>RDBMS</a:t>
            </a:r>
            <a:r>
              <a:rPr lang="zh-CN" altLang="en-US"/>
              <a:t>查询处理的步骤及其内容</a:t>
            </a:r>
          </a:p>
          <a:p>
            <a:pPr lvl="1">
              <a:lnSpc>
                <a:spcPct val="130000"/>
              </a:lnSpc>
            </a:pPr>
            <a:r>
              <a:rPr lang="zh-CN" altLang="en-US"/>
              <a:t>理解选择操作中的简单全表扫描算法和索引扫描算法的实现过程</a:t>
            </a:r>
          </a:p>
          <a:p>
            <a:pPr lvl="1">
              <a:lnSpc>
                <a:spcPct val="130000"/>
              </a:lnSpc>
            </a:pPr>
            <a:r>
              <a:rPr lang="zh-CN" altLang="en-US"/>
              <a:t>理解连接操作中的嵌套循环算法、排序合并算法、索引连接算法和哈希连接算法的实现过程</a:t>
            </a:r>
          </a:p>
          <a:p>
            <a:pPr lvl="1">
              <a:lnSpc>
                <a:spcPct val="130000"/>
              </a:lnSpc>
            </a:pPr>
            <a:r>
              <a:rPr lang="zh-CN" altLang="en-US"/>
              <a:t>理解查询优化器在</a:t>
            </a:r>
            <a:r>
              <a:rPr lang="en-US" altLang="zh-CN"/>
              <a:t>RDBMS</a:t>
            </a:r>
            <a:r>
              <a:rPr lang="zh-CN" altLang="en-US"/>
              <a:t>中的重要性</a:t>
            </a:r>
          </a:p>
          <a:p>
            <a:pPr lvl="1">
              <a:lnSpc>
                <a:spcPct val="130000"/>
              </a:lnSpc>
            </a:pPr>
            <a:r>
              <a:rPr lang="zh-CN" altLang="en-US"/>
              <a:t>熟练掌握将查询语句转换为查询树以及对查询树进行查询优化的方法</a:t>
            </a:r>
          </a:p>
          <a:p>
            <a:pPr lvl="1">
              <a:lnSpc>
                <a:spcPct val="130000"/>
              </a:lnSpc>
            </a:pPr>
            <a:r>
              <a:rPr lang="zh-CN" altLang="en-US"/>
              <a:t>掌握选择操作和连接操作的启发式方法</a:t>
            </a:r>
          </a:p>
          <a:p>
            <a:pPr lvl="1">
              <a:lnSpc>
                <a:spcPct val="130000"/>
              </a:lnSpc>
            </a:pPr>
            <a:r>
              <a:rPr lang="zh-CN" altLang="en-US"/>
              <a:t>掌握基于代价估算的优化方法</a:t>
            </a:r>
          </a:p>
        </p:txBody>
      </p:sp>
      <p:sp>
        <p:nvSpPr>
          <p:cNvPr id="4" name="灯片编号占位符 3">
            <a:extLst>
              <a:ext uri="{FF2B5EF4-FFF2-40B4-BE49-F238E27FC236}">
                <a16:creationId xmlns:a16="http://schemas.microsoft.com/office/drawing/2014/main" id="{47DDA834-B923-4D63-AA62-AC69B91588A7}"/>
              </a:ext>
            </a:extLst>
          </p:cNvPr>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922935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3B8BC-8573-41AB-9B58-53F575849B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72341E2-CA9C-4C3D-969D-16121988978C}"/>
              </a:ext>
            </a:extLst>
          </p:cNvPr>
          <p:cNvSpPr>
            <a:spLocks noGrp="1"/>
          </p:cNvSpPr>
          <p:nvPr>
            <p:ph idx="1"/>
          </p:nvPr>
        </p:nvSpPr>
        <p:spPr/>
        <p:txBody>
          <a:bodyPr/>
          <a:lstStyle/>
          <a:p>
            <a:pPr marL="0" indent="0">
              <a:lnSpc>
                <a:spcPct val="100000"/>
              </a:lnSpc>
              <a:buNone/>
            </a:pPr>
            <a:r>
              <a:rPr lang="en-US" altLang="zh-CN">
                <a:solidFill>
                  <a:srgbClr val="0000FF"/>
                </a:solidFill>
                <a:cs typeface="Courier New" panose="02070309020205020404" pitchFamily="49" charset="0"/>
              </a:rPr>
              <a:t>2.</a:t>
            </a:r>
            <a:r>
              <a:rPr lang="zh-CN" altLang="en-US">
                <a:solidFill>
                  <a:srgbClr val="0000FF"/>
                </a:solidFill>
                <a:cs typeface="Courier New" panose="02070309020205020404" pitchFamily="49" charset="0"/>
              </a:rPr>
              <a:t>计算</a:t>
            </a:r>
            <a:r>
              <a:rPr lang="en-US" altLang="zh-CN">
                <a:solidFill>
                  <a:srgbClr val="0000FF"/>
                </a:solidFill>
                <a:cs typeface="Courier New" panose="02070309020205020404" pitchFamily="49" charset="0"/>
              </a:rPr>
              <a:t>result2=</a:t>
            </a:r>
            <a:r>
              <a:rPr lang="zh-CN" altLang="en-US">
                <a:solidFill>
                  <a:srgbClr val="0000FF"/>
                </a:solidFill>
                <a:cs typeface="Courier New" panose="02070309020205020404" pitchFamily="49" charset="0"/>
              </a:rPr>
              <a:t>𝜎</a:t>
            </a:r>
            <a:r>
              <a:rPr lang="en-US" altLang="zh-CN" baseline="-25000">
                <a:solidFill>
                  <a:srgbClr val="0000FF"/>
                </a:solidFill>
                <a:cs typeface="Courier New" panose="02070309020205020404" pitchFamily="49" charset="0"/>
              </a:rPr>
              <a:t>Student.Sno=SC.Sno∧SC.Cno</a:t>
            </a:r>
            <a:r>
              <a:rPr lang="en-US" altLang="zh-CN" baseline="-25000">
                <a:solidFill>
                  <a:srgbClr val="0000FF"/>
                </a:solidFill>
                <a:latin typeface="Cambria Math" panose="02040503050406030204" pitchFamily="18" charset="0"/>
                <a:ea typeface="Cambria Math" panose="02040503050406030204" pitchFamily="18" charset="0"/>
                <a:cs typeface="Courier New" panose="02070309020205020404" pitchFamily="49" charset="0"/>
              </a:rPr>
              <a:t>=‘2’</a:t>
            </a:r>
            <a:r>
              <a:rPr lang="en-US" altLang="zh-CN">
                <a:solidFill>
                  <a:srgbClr val="0000FF"/>
                </a:solidFill>
                <a:cs typeface="Courier New" panose="02070309020205020404" pitchFamily="49" charset="0"/>
              </a:rPr>
              <a:t>(result1)</a:t>
            </a:r>
            <a:r>
              <a:rPr lang="zh-CN" altLang="en-US">
                <a:solidFill>
                  <a:srgbClr val="0000FF"/>
                </a:solidFill>
                <a:cs typeface="Courier New" panose="02070309020205020404" pitchFamily="49" charset="0"/>
              </a:rPr>
              <a:t> </a:t>
            </a:r>
            <a:r>
              <a:rPr lang="en-US" altLang="zh-CN">
                <a:solidFill>
                  <a:srgbClr val="C00000"/>
                </a:solidFill>
                <a:cs typeface="Courier New" panose="02070309020205020404" pitchFamily="49" charset="0"/>
              </a:rPr>
              <a:t>(</a:t>
            </a:r>
            <a:r>
              <a:rPr lang="zh-CN" altLang="en-US">
                <a:solidFill>
                  <a:srgbClr val="C00000"/>
                </a:solidFill>
                <a:cs typeface="Courier New" panose="02070309020205020404" pitchFamily="49" charset="0"/>
              </a:rPr>
              <a:t>选择操作</a:t>
            </a:r>
            <a:r>
              <a:rPr lang="en-US" altLang="zh-CN">
                <a:solidFill>
                  <a:srgbClr val="C00000"/>
                </a:solidFill>
                <a:cs typeface="Courier New" panose="02070309020205020404" pitchFamily="49" charset="0"/>
              </a:rPr>
              <a:t>)</a:t>
            </a:r>
          </a:p>
          <a:p>
            <a:pPr>
              <a:lnSpc>
                <a:spcPct val="100000"/>
              </a:lnSpc>
            </a:pPr>
            <a:endParaRPr lang="en-US" altLang="zh-CN" sz="1200">
              <a:solidFill>
                <a:srgbClr val="0000FF"/>
              </a:solidFill>
              <a:cs typeface="Courier New" panose="02070309020205020404" pitchFamily="49" charset="0"/>
            </a:endParaRPr>
          </a:p>
          <a:p>
            <a:pPr lvl="1">
              <a:lnSpc>
                <a:spcPct val="100000"/>
              </a:lnSpc>
            </a:pPr>
            <a:r>
              <a:rPr lang="zh-CN" altLang="en-US" sz="2400">
                <a:solidFill>
                  <a:srgbClr val="FF0000"/>
                </a:solidFill>
                <a:cs typeface="Courier New" panose="02070309020205020404" pitchFamily="49" charset="0"/>
              </a:rPr>
              <a:t>算法</a:t>
            </a:r>
            <a:endParaRPr lang="en-US" altLang="zh-CN" sz="2400">
              <a:solidFill>
                <a:srgbClr val="FF0000"/>
              </a:solidFill>
              <a:cs typeface="Courier New" panose="02070309020205020404" pitchFamily="49" charset="0"/>
            </a:endParaRPr>
          </a:p>
          <a:p>
            <a:pPr lvl="2">
              <a:lnSpc>
                <a:spcPct val="100000"/>
              </a:lnSpc>
            </a:pPr>
            <a:r>
              <a:rPr lang="zh-CN" altLang="en-US" sz="2000"/>
              <a:t>依次读入连接后的元组，按照选择条件选取满足要求的记录；</a:t>
            </a:r>
            <a:endParaRPr lang="en-US" altLang="zh-CN" sz="2000"/>
          </a:p>
          <a:p>
            <a:pPr lvl="2">
              <a:lnSpc>
                <a:spcPct val="100000"/>
              </a:lnSpc>
            </a:pPr>
            <a:r>
              <a:rPr lang="zh-CN" altLang="en-US" sz="2000"/>
              <a:t>假定内存处理时间忽略。读取中间文件花费的时间</a:t>
            </a:r>
            <a:r>
              <a:rPr lang="en-US" altLang="zh-CN" sz="2000"/>
              <a:t>(</a:t>
            </a:r>
            <a:r>
              <a:rPr lang="zh-CN" altLang="en-US" sz="2000"/>
              <a:t>同写中间文件一样</a:t>
            </a:r>
            <a:r>
              <a:rPr lang="en-US" altLang="zh-CN" sz="2000"/>
              <a:t>)</a:t>
            </a:r>
            <a:r>
              <a:rPr lang="zh-CN" altLang="en-US" sz="2000"/>
              <a:t>需读入</a:t>
            </a:r>
            <a:r>
              <a:rPr lang="en-US" altLang="zh-CN" sz="2000">
                <a:solidFill>
                  <a:srgbClr val="FF0000"/>
                </a:solidFill>
              </a:rPr>
              <a:t>10</a:t>
            </a:r>
            <a:r>
              <a:rPr lang="en-US" altLang="zh-CN" sz="2000" baseline="50000">
                <a:solidFill>
                  <a:srgbClr val="FF0000"/>
                </a:solidFill>
              </a:rPr>
              <a:t>6</a:t>
            </a:r>
            <a:r>
              <a:rPr lang="zh-CN" altLang="en-US" sz="2000"/>
              <a:t>块；</a:t>
            </a:r>
            <a:endParaRPr lang="en-US" altLang="zh-CN" sz="2000"/>
          </a:p>
          <a:p>
            <a:pPr lvl="2">
              <a:lnSpc>
                <a:spcPct val="100000"/>
              </a:lnSpc>
            </a:pPr>
            <a:r>
              <a:rPr lang="zh-CN" altLang="en-US" sz="2000"/>
              <a:t>若满足条件的元组假设仅</a:t>
            </a:r>
            <a:r>
              <a:rPr lang="en-US" altLang="zh-CN" sz="2000"/>
              <a:t>50</a:t>
            </a:r>
            <a:r>
              <a:rPr lang="zh-CN" altLang="en-US" sz="2000"/>
              <a:t>个，均可放在内存。</a:t>
            </a:r>
            <a:endParaRPr lang="en-US" altLang="zh-CN" sz="2000"/>
          </a:p>
          <a:p>
            <a:pPr marL="606262" lvl="2" indent="0">
              <a:lnSpc>
                <a:spcPct val="100000"/>
              </a:lnSpc>
              <a:buNone/>
            </a:pPr>
            <a:endParaRPr lang="en-US" altLang="zh-CN" sz="1200">
              <a:solidFill>
                <a:srgbClr val="0000FF"/>
              </a:solidFill>
              <a:cs typeface="Courier New" panose="02070309020205020404" pitchFamily="49" charset="0"/>
            </a:endParaRPr>
          </a:p>
          <a:p>
            <a:pPr marL="0" indent="0">
              <a:lnSpc>
                <a:spcPct val="100000"/>
              </a:lnSpc>
              <a:buNone/>
            </a:pPr>
            <a:r>
              <a:rPr lang="en-US" altLang="zh-CN" sz="2800">
                <a:solidFill>
                  <a:srgbClr val="0000FF"/>
                </a:solidFill>
              </a:rPr>
              <a:t>3. </a:t>
            </a:r>
            <a:r>
              <a:rPr lang="zh-CN" altLang="en-US" sz="2800">
                <a:solidFill>
                  <a:srgbClr val="0000FF"/>
                </a:solidFill>
              </a:rPr>
              <a:t>计算</a:t>
            </a:r>
            <a:r>
              <a:rPr lang="en-US" altLang="zh-CN" sz="2800">
                <a:solidFill>
                  <a:srgbClr val="0000FF"/>
                </a:solidFill>
              </a:rPr>
              <a:t>result3=</a:t>
            </a:r>
            <a:r>
              <a:rPr lang="en-US" altLang="zh-CN" sz="2800">
                <a:solidFill>
                  <a:srgbClr val="0000FF"/>
                </a:solidFill>
                <a:cs typeface="Courier New" panose="02070309020205020404" pitchFamily="49" charset="0"/>
              </a:rPr>
              <a:t> ∏</a:t>
            </a:r>
            <a:r>
              <a:rPr lang="en-US" altLang="zh-CN" sz="2800" baseline="-25000">
                <a:solidFill>
                  <a:srgbClr val="0000FF"/>
                </a:solidFill>
                <a:cs typeface="Courier New" panose="02070309020205020404" pitchFamily="49" charset="0"/>
              </a:rPr>
              <a:t>Sname</a:t>
            </a:r>
            <a:r>
              <a:rPr lang="en-US" altLang="zh-CN" sz="2800">
                <a:solidFill>
                  <a:srgbClr val="0000FF"/>
                </a:solidFill>
                <a:cs typeface="Courier New" panose="02070309020205020404" pitchFamily="49" charset="0"/>
              </a:rPr>
              <a:t>(result2)(</a:t>
            </a:r>
            <a:r>
              <a:rPr lang="zh-CN" altLang="en-US" sz="2800">
                <a:solidFill>
                  <a:srgbClr val="C00000"/>
                </a:solidFill>
                <a:cs typeface="Courier New" panose="02070309020205020404" pitchFamily="49" charset="0"/>
              </a:rPr>
              <a:t>投影操作</a:t>
            </a:r>
            <a:r>
              <a:rPr lang="en-US" altLang="zh-CN" sz="2800">
                <a:solidFill>
                  <a:srgbClr val="0000FF"/>
                </a:solidFill>
                <a:cs typeface="Courier New" panose="02070309020205020404" pitchFamily="49" charset="0"/>
              </a:rPr>
              <a:t>)</a:t>
            </a:r>
          </a:p>
          <a:p>
            <a:pPr marL="0" indent="0">
              <a:lnSpc>
                <a:spcPct val="100000"/>
              </a:lnSpc>
              <a:buNone/>
            </a:pPr>
            <a:endParaRPr lang="en-US" altLang="zh-CN" sz="2000">
              <a:solidFill>
                <a:srgbClr val="0000FF"/>
              </a:solidFill>
              <a:cs typeface="Courier New" panose="02070309020205020404" pitchFamily="49" charset="0"/>
            </a:endParaRPr>
          </a:p>
          <a:p>
            <a:pPr marL="103351" indent="-182563">
              <a:lnSpc>
                <a:spcPct val="100000"/>
              </a:lnSpc>
            </a:pPr>
            <a:r>
              <a:rPr lang="zh-CN" altLang="en-US" sz="2800">
                <a:solidFill>
                  <a:srgbClr val="0000FF"/>
                </a:solidFill>
              </a:rPr>
              <a:t>执行情形一查询的</a:t>
            </a:r>
            <a:r>
              <a:rPr lang="zh-CN" altLang="en-US" sz="2800">
                <a:solidFill>
                  <a:srgbClr val="FF0000"/>
                </a:solidFill>
              </a:rPr>
              <a:t>总读写数据块</a:t>
            </a:r>
            <a:r>
              <a:rPr lang="en-US" altLang="zh-CN" sz="2800">
                <a:solidFill>
                  <a:srgbClr val="FF0000"/>
                </a:solidFill>
              </a:rPr>
              <a:t>=2100+10</a:t>
            </a:r>
            <a:r>
              <a:rPr lang="en-US" altLang="zh-CN" sz="2800" baseline="50000">
                <a:solidFill>
                  <a:srgbClr val="FF0000"/>
                </a:solidFill>
              </a:rPr>
              <a:t>6</a:t>
            </a:r>
            <a:r>
              <a:rPr lang="en-US" altLang="zh-CN" sz="2800">
                <a:solidFill>
                  <a:srgbClr val="FF0000"/>
                </a:solidFill>
              </a:rPr>
              <a:t>+10</a:t>
            </a:r>
            <a:r>
              <a:rPr lang="en-US" altLang="zh-CN" sz="2800" baseline="50000">
                <a:solidFill>
                  <a:srgbClr val="FF0000"/>
                </a:solidFill>
              </a:rPr>
              <a:t>6</a:t>
            </a:r>
            <a:endParaRPr lang="en-US" altLang="zh-CN" sz="2800">
              <a:solidFill>
                <a:srgbClr val="0000FF"/>
              </a:solidFill>
              <a:cs typeface="Courier New" panose="02070309020205020404" pitchFamily="49" charset="0"/>
            </a:endParaRPr>
          </a:p>
          <a:p>
            <a:pPr marL="103351" indent="-182563">
              <a:lnSpc>
                <a:spcPct val="100000"/>
              </a:lnSpc>
            </a:pPr>
            <a:endParaRPr lang="en-US" altLang="zh-CN" sz="2800">
              <a:solidFill>
                <a:srgbClr val="0000FF"/>
              </a:solidFill>
              <a:cs typeface="Courier New" panose="02070309020205020404" pitchFamily="49" charset="0"/>
            </a:endParaRPr>
          </a:p>
        </p:txBody>
      </p:sp>
      <p:sp>
        <p:nvSpPr>
          <p:cNvPr id="4" name="灯片编号占位符 3">
            <a:extLst>
              <a:ext uri="{FF2B5EF4-FFF2-40B4-BE49-F238E27FC236}">
                <a16:creationId xmlns:a16="http://schemas.microsoft.com/office/drawing/2014/main" id="{BF8C212B-1FB5-48A3-A16F-32A0D6FD41BC}"/>
              </a:ext>
            </a:extLst>
          </p:cNvPr>
          <p:cNvSpPr>
            <a:spLocks noGrp="1"/>
          </p:cNvSpPr>
          <p:nvPr>
            <p:ph type="sldNum" sz="quarter" idx="12"/>
          </p:nvPr>
        </p:nvSpPr>
        <p:spPr/>
        <p:txBody>
          <a:bodyPr/>
          <a:lstStyle/>
          <a:p>
            <a:fld id="{E63F6D5D-9733-4D44-9C56-AEFEDD5A4BA7}" type="slidenum">
              <a:rPr lang="en-US" smtClean="0"/>
              <a:pPr/>
              <a:t>19</a:t>
            </a:fld>
            <a:endParaRPr lang="en-US" dirty="0"/>
          </a:p>
        </p:txBody>
      </p:sp>
    </p:spTree>
    <p:extLst>
      <p:ext uri="{BB962C8B-B14F-4D97-AF65-F5344CB8AC3E}">
        <p14:creationId xmlns:p14="http://schemas.microsoft.com/office/powerpoint/2010/main" val="645371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2CDCD-0B5B-4A0E-BD01-49215161F35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7C479F4-BDCE-4301-A780-C92F5EF9D0F3}"/>
              </a:ext>
            </a:extLst>
          </p:cNvPr>
          <p:cNvSpPr>
            <a:spLocks noGrp="1"/>
          </p:cNvSpPr>
          <p:nvPr>
            <p:ph idx="1"/>
          </p:nvPr>
        </p:nvSpPr>
        <p:spPr/>
        <p:txBody>
          <a:bodyPr/>
          <a:lstStyle/>
          <a:p>
            <a:r>
              <a:rPr lang="zh-CN" altLang="en-US">
                <a:solidFill>
                  <a:srgbClr val="FF0000"/>
                </a:solidFill>
                <a:cs typeface="Courier New" panose="02070309020205020404" pitchFamily="49" charset="0"/>
              </a:rPr>
              <a:t>情形二：</a:t>
            </a:r>
            <a:r>
              <a:rPr lang="en-US" altLang="zh-CN">
                <a:solidFill>
                  <a:srgbClr val="0000FF"/>
                </a:solidFill>
                <a:cs typeface="Courier New" panose="02070309020205020404" pitchFamily="49" charset="0"/>
              </a:rPr>
              <a:t>Q</a:t>
            </a:r>
            <a:r>
              <a:rPr lang="en-US" altLang="zh-CN" baseline="-25000">
                <a:solidFill>
                  <a:srgbClr val="0000FF"/>
                </a:solidFill>
                <a:cs typeface="Courier New" panose="02070309020205020404" pitchFamily="49" charset="0"/>
              </a:rPr>
              <a:t>2</a:t>
            </a:r>
            <a:r>
              <a:rPr lang="en-US" altLang="zh-CN">
                <a:solidFill>
                  <a:srgbClr val="0000FF"/>
                </a:solidFill>
                <a:cs typeface="Courier New" panose="02070309020205020404" pitchFamily="49" charset="0"/>
              </a:rPr>
              <a:t>=∏</a:t>
            </a:r>
            <a:r>
              <a:rPr lang="en-US" altLang="zh-CN" baseline="-25000">
                <a:solidFill>
                  <a:srgbClr val="0000FF"/>
                </a:solidFill>
                <a:cs typeface="Courier New" panose="02070309020205020404" pitchFamily="49" charset="0"/>
              </a:rPr>
              <a:t>Sname</a:t>
            </a:r>
            <a:r>
              <a:rPr lang="en-US" altLang="zh-CN">
                <a:solidFill>
                  <a:srgbClr val="0000FF"/>
                </a:solidFill>
                <a:cs typeface="Courier New" panose="02070309020205020404" pitchFamily="49" charset="0"/>
              </a:rPr>
              <a:t>(</a:t>
            </a:r>
            <a:r>
              <a:rPr lang="zh-CN" altLang="en-US">
                <a:solidFill>
                  <a:srgbClr val="0000FF"/>
                </a:solidFill>
                <a:cs typeface="Courier New" panose="02070309020205020404" pitchFamily="49" charset="0"/>
              </a:rPr>
              <a:t>𝜎</a:t>
            </a:r>
            <a:r>
              <a:rPr lang="en-US" altLang="zh-CN" baseline="-25000">
                <a:solidFill>
                  <a:srgbClr val="0000FF"/>
                </a:solidFill>
                <a:cs typeface="Courier New" panose="02070309020205020404" pitchFamily="49" charset="0"/>
              </a:rPr>
              <a:t>SC.Cno='2'</a:t>
            </a:r>
            <a:r>
              <a:rPr lang="en-US" altLang="zh-CN">
                <a:solidFill>
                  <a:srgbClr val="0000FF"/>
                </a:solidFill>
                <a:cs typeface="Courier New" panose="02070309020205020404" pitchFamily="49" charset="0"/>
              </a:rPr>
              <a:t>(Student </a:t>
            </a:r>
            <a:r>
              <a:rPr lang="en-US" altLang="zh-CN" b="1">
                <a:solidFill>
                  <a:srgbClr val="FF0000"/>
                </a:solidFill>
                <a:cs typeface="Courier New" panose="02070309020205020404" pitchFamily="49" charset="0"/>
              </a:rPr>
              <a:t>⋈ </a:t>
            </a:r>
            <a:r>
              <a:rPr lang="en-US" altLang="zh-CN">
                <a:solidFill>
                  <a:srgbClr val="0000FF"/>
                </a:solidFill>
                <a:cs typeface="Courier New" panose="02070309020205020404" pitchFamily="49" charset="0"/>
              </a:rPr>
              <a:t>SC))</a:t>
            </a:r>
          </a:p>
          <a:p>
            <a:pPr lvl="1"/>
            <a:endParaRPr lang="en-US" altLang="zh-CN" sz="1200"/>
          </a:p>
          <a:p>
            <a:pPr lvl="1"/>
            <a:r>
              <a:rPr lang="zh-CN" altLang="en-US">
                <a:solidFill>
                  <a:srgbClr val="FF0000"/>
                </a:solidFill>
              </a:rPr>
              <a:t>算法</a:t>
            </a:r>
            <a:endParaRPr lang="en-US" altLang="zh-CN">
              <a:solidFill>
                <a:srgbClr val="FF0000"/>
              </a:solidFill>
            </a:endParaRPr>
          </a:p>
          <a:p>
            <a:pPr lvl="2"/>
            <a:r>
              <a:rPr lang="zh-CN" altLang="en-US">
                <a:solidFill>
                  <a:srgbClr val="0000FF"/>
                </a:solidFill>
                <a:cs typeface="Courier New" panose="02070309020205020404" pitchFamily="49" charset="0"/>
              </a:rPr>
              <a:t>计算自然连接；</a:t>
            </a:r>
            <a:endParaRPr lang="en-US" altLang="zh-CN">
              <a:solidFill>
                <a:srgbClr val="0000FF"/>
              </a:solidFill>
              <a:cs typeface="Courier New" panose="02070309020205020404" pitchFamily="49" charset="0"/>
            </a:endParaRPr>
          </a:p>
          <a:p>
            <a:pPr lvl="4"/>
            <a:r>
              <a:rPr lang="zh-CN" altLang="en-US">
                <a:latin typeface="微软雅黑" panose="020B0503020204020204" pitchFamily="34" charset="-122"/>
                <a:ea typeface="微软雅黑" panose="020B0503020204020204" pitchFamily="34" charset="-122"/>
                <a:cs typeface="Courier New" panose="02070309020205020404" pitchFamily="49" charset="0"/>
              </a:rPr>
              <a:t> 执行自然连接，读取</a:t>
            </a:r>
            <a:r>
              <a:rPr lang="en-US" altLang="zh-CN">
                <a:latin typeface="微软雅黑" panose="020B0503020204020204" pitchFamily="34" charset="-122"/>
                <a:ea typeface="微软雅黑" panose="020B0503020204020204" pitchFamily="34" charset="-122"/>
                <a:cs typeface="Courier New" panose="02070309020205020404" pitchFamily="49" charset="0"/>
              </a:rPr>
              <a:t>Student</a:t>
            </a:r>
            <a:r>
              <a:rPr lang="zh-CN" altLang="en-US">
                <a:latin typeface="微软雅黑" panose="020B0503020204020204" pitchFamily="34" charset="-122"/>
                <a:ea typeface="微软雅黑" panose="020B0503020204020204" pitchFamily="34" charset="-122"/>
                <a:cs typeface="Courier New" panose="02070309020205020404" pitchFamily="49" charset="0"/>
              </a:rPr>
              <a:t>和</a:t>
            </a:r>
            <a:r>
              <a:rPr lang="en-US" altLang="zh-CN">
                <a:latin typeface="微软雅黑" panose="020B0503020204020204" pitchFamily="34" charset="-122"/>
                <a:ea typeface="微软雅黑" panose="020B0503020204020204" pitchFamily="34" charset="-122"/>
                <a:cs typeface="Courier New" panose="02070309020205020404" pitchFamily="49" charset="0"/>
              </a:rPr>
              <a:t>SC</a:t>
            </a:r>
            <a:r>
              <a:rPr lang="zh-CN" altLang="en-US">
                <a:latin typeface="微软雅黑" panose="020B0503020204020204" pitchFamily="34" charset="-122"/>
                <a:ea typeface="微软雅黑" panose="020B0503020204020204" pitchFamily="34" charset="-122"/>
                <a:cs typeface="Courier New" panose="02070309020205020404" pitchFamily="49" charset="0"/>
              </a:rPr>
              <a:t>表的策略不变，总的读取块数仍为</a:t>
            </a:r>
            <a:r>
              <a:rPr lang="en-US" altLang="zh-CN">
                <a:latin typeface="微软雅黑" panose="020B0503020204020204" pitchFamily="34" charset="-122"/>
                <a:ea typeface="微软雅黑" panose="020B0503020204020204" pitchFamily="34" charset="-122"/>
                <a:cs typeface="Courier New" panose="02070309020205020404" pitchFamily="49" charset="0"/>
              </a:rPr>
              <a:t>2100</a:t>
            </a:r>
            <a:r>
              <a:rPr lang="zh-CN" altLang="en-US">
                <a:latin typeface="微软雅黑" panose="020B0503020204020204" pitchFamily="34" charset="-122"/>
                <a:ea typeface="微软雅黑" panose="020B0503020204020204" pitchFamily="34" charset="-122"/>
                <a:cs typeface="Courier New" panose="02070309020205020404" pitchFamily="49" charset="0"/>
              </a:rPr>
              <a:t>块</a:t>
            </a:r>
          </a:p>
          <a:p>
            <a:pPr lvl="4"/>
            <a:r>
              <a:rPr lang="zh-CN" altLang="en-US">
                <a:latin typeface="微软雅黑" panose="020B0503020204020204" pitchFamily="34" charset="-122"/>
                <a:ea typeface="微软雅黑" panose="020B0503020204020204" pitchFamily="34" charset="-122"/>
                <a:cs typeface="Courier New" panose="02070309020205020404" pitchFamily="49" charset="0"/>
              </a:rPr>
              <a:t> 自然连接的结果比第一种情况大大减少，为</a:t>
            </a:r>
            <a:r>
              <a:rPr lang="en-US" altLang="zh-CN">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10</a:t>
            </a:r>
            <a:r>
              <a:rPr lang="en-US" altLang="zh-CN" baseline="4400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4</a:t>
            </a:r>
            <a:r>
              <a:rPr lang="zh-CN" altLang="en-US">
                <a:latin typeface="微软雅黑" panose="020B0503020204020204" pitchFamily="34" charset="-122"/>
                <a:ea typeface="微软雅黑" panose="020B0503020204020204" pitchFamily="34" charset="-122"/>
                <a:cs typeface="Courier New" panose="02070309020205020404" pitchFamily="49" charset="0"/>
              </a:rPr>
              <a:t>个元组</a:t>
            </a:r>
          </a:p>
          <a:p>
            <a:pPr lvl="4"/>
            <a:r>
              <a:rPr lang="zh-CN" altLang="en-US">
                <a:latin typeface="微软雅黑" panose="020B0503020204020204" pitchFamily="34" charset="-122"/>
                <a:ea typeface="微软雅黑" panose="020B0503020204020204" pitchFamily="34" charset="-122"/>
                <a:cs typeface="Courier New" panose="02070309020205020404" pitchFamily="49" charset="0"/>
              </a:rPr>
              <a:t> 写出数据块 </a:t>
            </a:r>
            <a:r>
              <a:rPr lang="en-US" altLang="zh-CN">
                <a:latin typeface="微软雅黑" panose="020B0503020204020204" pitchFamily="34" charset="-122"/>
                <a:ea typeface="微软雅黑" panose="020B0503020204020204" pitchFamily="34" charset="-122"/>
                <a:cs typeface="Courier New" panose="02070309020205020404" pitchFamily="49" charset="0"/>
              </a:rPr>
              <a:t>=</a:t>
            </a:r>
            <a:r>
              <a:rPr lang="en-US" altLang="zh-CN">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10</a:t>
            </a:r>
            <a:r>
              <a:rPr lang="en-US" altLang="zh-CN" baseline="4400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3</a:t>
            </a:r>
            <a:r>
              <a:rPr lang="en-US" altLang="zh-CN">
                <a:latin typeface="微软雅黑" panose="020B0503020204020204" pitchFamily="34" charset="-122"/>
                <a:ea typeface="微软雅黑" panose="020B0503020204020204" pitchFamily="34" charset="-122"/>
                <a:cs typeface="Courier New" panose="02070309020205020404" pitchFamily="49" charset="0"/>
              </a:rPr>
              <a:t> </a:t>
            </a:r>
            <a:r>
              <a:rPr lang="zh-CN" altLang="en-US">
                <a:latin typeface="微软雅黑" panose="020B0503020204020204" pitchFamily="34" charset="-122"/>
                <a:ea typeface="微软雅黑" panose="020B0503020204020204" pitchFamily="34" charset="-122"/>
                <a:cs typeface="Courier New" panose="02070309020205020404" pitchFamily="49" charset="0"/>
              </a:rPr>
              <a:t>块</a:t>
            </a:r>
            <a:endParaRPr lang="en-US" altLang="zh-CN">
              <a:latin typeface="微软雅黑" panose="020B0503020204020204" pitchFamily="34" charset="-122"/>
              <a:ea typeface="微软雅黑" panose="020B0503020204020204" pitchFamily="34" charset="-122"/>
              <a:cs typeface="Courier New" panose="02070309020205020404" pitchFamily="49" charset="0"/>
            </a:endParaRPr>
          </a:p>
          <a:p>
            <a:pPr lvl="2"/>
            <a:r>
              <a:rPr lang="zh-CN" altLang="en-US">
                <a:solidFill>
                  <a:srgbClr val="0000FF"/>
                </a:solidFill>
                <a:cs typeface="Courier New" panose="02070309020205020404" pitchFamily="49" charset="0"/>
              </a:rPr>
              <a:t>读取中间文件，</a:t>
            </a:r>
            <a:r>
              <a:rPr lang="zh-CN" altLang="en-US">
                <a:solidFill>
                  <a:srgbClr val="0000FF"/>
                </a:solidFill>
              </a:rPr>
              <a:t>执行选择运算，读取的数据块 </a:t>
            </a:r>
            <a:r>
              <a:rPr lang="en-US" altLang="zh-CN">
                <a:solidFill>
                  <a:srgbClr val="0000FF"/>
                </a:solidFill>
              </a:rPr>
              <a:t>= </a:t>
            </a:r>
            <a:r>
              <a:rPr lang="en-US" altLang="zh-CN">
                <a:solidFill>
                  <a:srgbClr val="FF0000"/>
                </a:solidFill>
              </a:rPr>
              <a:t>10</a:t>
            </a:r>
            <a:r>
              <a:rPr lang="en-US" altLang="zh-CN" baseline="50000">
                <a:solidFill>
                  <a:srgbClr val="FF0000"/>
                </a:solidFill>
              </a:rPr>
              <a:t>3</a:t>
            </a:r>
            <a:r>
              <a:rPr lang="zh-CN" altLang="en-US">
                <a:solidFill>
                  <a:srgbClr val="0000FF"/>
                </a:solidFill>
              </a:rPr>
              <a:t>块；</a:t>
            </a:r>
            <a:r>
              <a:rPr lang="en-US" altLang="zh-CN">
                <a:solidFill>
                  <a:srgbClr val="0000FF"/>
                </a:solidFill>
                <a:cs typeface="Courier New" panose="02070309020205020404" pitchFamily="49" charset="0"/>
              </a:rPr>
              <a:t> </a:t>
            </a:r>
          </a:p>
          <a:p>
            <a:pPr lvl="2"/>
            <a:r>
              <a:rPr lang="zh-CN" altLang="en-US">
                <a:solidFill>
                  <a:srgbClr val="0000FF"/>
                </a:solidFill>
              </a:rPr>
              <a:t>把第</a:t>
            </a:r>
            <a:r>
              <a:rPr lang="en-US" altLang="zh-CN">
                <a:solidFill>
                  <a:srgbClr val="0000FF"/>
                </a:solidFill>
              </a:rPr>
              <a:t>2</a:t>
            </a:r>
            <a:r>
              <a:rPr lang="zh-CN" altLang="en-US">
                <a:solidFill>
                  <a:srgbClr val="0000FF"/>
                </a:solidFill>
              </a:rPr>
              <a:t>步结果投影输出。</a:t>
            </a:r>
            <a:endParaRPr lang="en-US" altLang="zh-CN">
              <a:solidFill>
                <a:srgbClr val="0000FF"/>
              </a:solidFill>
            </a:endParaRPr>
          </a:p>
          <a:p>
            <a:pPr marL="606262" lvl="2" indent="0">
              <a:buNone/>
            </a:pPr>
            <a:endParaRPr lang="en-US" altLang="zh-CN" sz="1600">
              <a:solidFill>
                <a:srgbClr val="0000FF"/>
              </a:solidFill>
              <a:cs typeface="Courier New" panose="02070309020205020404" pitchFamily="49" charset="0"/>
            </a:endParaRPr>
          </a:p>
          <a:p>
            <a:r>
              <a:rPr lang="zh-CN" altLang="en-US" sz="2400">
                <a:solidFill>
                  <a:srgbClr val="0000FF"/>
                </a:solidFill>
              </a:rPr>
              <a:t>执行情形二</a:t>
            </a:r>
            <a:r>
              <a:rPr lang="zh-CN" altLang="en-US" sz="2400">
                <a:solidFill>
                  <a:srgbClr val="FF0000"/>
                </a:solidFill>
              </a:rPr>
              <a:t>总读写数据块</a:t>
            </a:r>
            <a:r>
              <a:rPr lang="en-US" altLang="zh-CN" sz="2400">
                <a:solidFill>
                  <a:srgbClr val="FF0000"/>
                </a:solidFill>
              </a:rPr>
              <a:t>=2100+10</a:t>
            </a:r>
            <a:r>
              <a:rPr lang="en-US" altLang="zh-CN" sz="2400" baseline="50000">
                <a:solidFill>
                  <a:srgbClr val="FF0000"/>
                </a:solidFill>
              </a:rPr>
              <a:t>3</a:t>
            </a:r>
            <a:r>
              <a:rPr lang="en-US" altLang="zh-CN" sz="2400">
                <a:solidFill>
                  <a:srgbClr val="FF0000"/>
                </a:solidFill>
              </a:rPr>
              <a:t>+10</a:t>
            </a:r>
            <a:r>
              <a:rPr lang="en-US" altLang="zh-CN" sz="2400" baseline="50000">
                <a:solidFill>
                  <a:srgbClr val="FF0000"/>
                </a:solidFill>
              </a:rPr>
              <a:t>3</a:t>
            </a:r>
            <a:r>
              <a:rPr lang="zh-CN" altLang="en-US" sz="2400">
                <a:solidFill>
                  <a:srgbClr val="0000FF"/>
                </a:solidFill>
              </a:rPr>
              <a:t>，执行代价约为情形一的</a:t>
            </a:r>
            <a:r>
              <a:rPr lang="en-US" altLang="zh-CN" sz="2400">
                <a:solidFill>
                  <a:srgbClr val="FF0000"/>
                </a:solidFill>
              </a:rPr>
              <a:t>488</a:t>
            </a:r>
            <a:r>
              <a:rPr lang="zh-CN" altLang="en-US" sz="2400">
                <a:solidFill>
                  <a:srgbClr val="FF0000"/>
                </a:solidFill>
              </a:rPr>
              <a:t>分之一。</a:t>
            </a:r>
            <a:endParaRPr lang="en-US" altLang="zh-CN" sz="2400">
              <a:solidFill>
                <a:srgbClr val="FF0000"/>
              </a:solidFill>
              <a:cs typeface="Courier New" panose="02070309020205020404" pitchFamily="49" charset="0"/>
            </a:endParaRPr>
          </a:p>
        </p:txBody>
      </p:sp>
      <p:sp>
        <p:nvSpPr>
          <p:cNvPr id="4" name="灯片编号占位符 3">
            <a:extLst>
              <a:ext uri="{FF2B5EF4-FFF2-40B4-BE49-F238E27FC236}">
                <a16:creationId xmlns:a16="http://schemas.microsoft.com/office/drawing/2014/main" id="{CA352C0F-63DE-480A-92A3-4260A335804E}"/>
              </a:ext>
            </a:extLst>
          </p:cNvPr>
          <p:cNvSpPr>
            <a:spLocks noGrp="1"/>
          </p:cNvSpPr>
          <p:nvPr>
            <p:ph type="sldNum" sz="quarter" idx="12"/>
          </p:nvPr>
        </p:nvSpPr>
        <p:spPr/>
        <p:txBody>
          <a:bodyPr/>
          <a:lstStyle/>
          <a:p>
            <a:fld id="{E63F6D5D-9733-4D44-9C56-AEFEDD5A4BA7}" type="slidenum">
              <a:rPr lang="en-US" smtClean="0"/>
              <a:pPr/>
              <a:t>20</a:t>
            </a:fld>
            <a:endParaRPr lang="en-US" dirty="0"/>
          </a:p>
        </p:txBody>
      </p:sp>
    </p:spTree>
    <p:extLst>
      <p:ext uri="{BB962C8B-B14F-4D97-AF65-F5344CB8AC3E}">
        <p14:creationId xmlns:p14="http://schemas.microsoft.com/office/powerpoint/2010/main" val="1764075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3A567-960A-4EBC-94C4-4AB7F8C1104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7E3598C-A961-4633-89D3-19D216A7FA6D}"/>
              </a:ext>
            </a:extLst>
          </p:cNvPr>
          <p:cNvSpPr>
            <a:spLocks noGrp="1"/>
          </p:cNvSpPr>
          <p:nvPr>
            <p:ph idx="1"/>
          </p:nvPr>
        </p:nvSpPr>
        <p:spPr/>
        <p:txBody>
          <a:bodyPr/>
          <a:lstStyle/>
          <a:p>
            <a:r>
              <a:rPr lang="zh-CN" altLang="en-US">
                <a:solidFill>
                  <a:srgbClr val="FF0000"/>
                </a:solidFill>
                <a:cs typeface="Courier New" panose="02070309020205020404" pitchFamily="49" charset="0"/>
              </a:rPr>
              <a:t>情形三：</a:t>
            </a:r>
            <a:r>
              <a:rPr lang="en-US" altLang="zh-CN">
                <a:solidFill>
                  <a:srgbClr val="0000FF"/>
                </a:solidFill>
                <a:cs typeface="Courier New" panose="02070309020205020404" pitchFamily="49" charset="0"/>
              </a:rPr>
              <a:t>Q</a:t>
            </a:r>
            <a:r>
              <a:rPr lang="en-US" altLang="zh-CN" baseline="-25000">
                <a:solidFill>
                  <a:srgbClr val="0000FF"/>
                </a:solidFill>
                <a:cs typeface="Courier New" panose="02070309020205020404" pitchFamily="49" charset="0"/>
              </a:rPr>
              <a:t>3</a:t>
            </a:r>
            <a:r>
              <a:rPr lang="en-US" altLang="zh-CN">
                <a:solidFill>
                  <a:srgbClr val="0000FF"/>
                </a:solidFill>
                <a:cs typeface="Courier New" panose="02070309020205020404" pitchFamily="49" charset="0"/>
              </a:rPr>
              <a:t>=∏</a:t>
            </a:r>
            <a:r>
              <a:rPr lang="en-US" altLang="zh-CN" baseline="-25000">
                <a:solidFill>
                  <a:srgbClr val="0000FF"/>
                </a:solidFill>
                <a:cs typeface="Courier New" panose="02070309020205020404" pitchFamily="49" charset="0"/>
              </a:rPr>
              <a:t>Sname</a:t>
            </a:r>
            <a:r>
              <a:rPr lang="en-US" altLang="zh-CN">
                <a:solidFill>
                  <a:srgbClr val="0000FF"/>
                </a:solidFill>
                <a:cs typeface="Courier New" panose="02070309020205020404" pitchFamily="49" charset="0"/>
              </a:rPr>
              <a:t>(Student </a:t>
            </a:r>
            <a:r>
              <a:rPr lang="en-US" altLang="zh-CN">
                <a:solidFill>
                  <a:srgbClr val="FF0000"/>
                </a:solidFill>
                <a:cs typeface="Courier New" panose="02070309020205020404" pitchFamily="49" charset="0"/>
              </a:rPr>
              <a:t>⋈ </a:t>
            </a:r>
            <a:r>
              <a:rPr lang="zh-CN" altLang="en-US">
                <a:solidFill>
                  <a:srgbClr val="0000FF"/>
                </a:solidFill>
                <a:cs typeface="Courier New" panose="02070309020205020404" pitchFamily="49" charset="0"/>
              </a:rPr>
              <a:t>𝜎</a:t>
            </a:r>
            <a:r>
              <a:rPr lang="en-US" altLang="zh-CN" baseline="-25000">
                <a:solidFill>
                  <a:srgbClr val="0000FF"/>
                </a:solidFill>
                <a:cs typeface="Courier New" panose="02070309020205020404" pitchFamily="49" charset="0"/>
              </a:rPr>
              <a:t>SC.Cno='2'</a:t>
            </a:r>
            <a:r>
              <a:rPr lang="en-US" altLang="zh-CN">
                <a:solidFill>
                  <a:srgbClr val="0000FF"/>
                </a:solidFill>
                <a:cs typeface="Courier New" panose="02070309020205020404" pitchFamily="49" charset="0"/>
              </a:rPr>
              <a:t>(SC))</a:t>
            </a:r>
          </a:p>
          <a:p>
            <a:endParaRPr lang="en-US" altLang="zh-CN" sz="1400"/>
          </a:p>
          <a:p>
            <a:pPr lvl="1"/>
            <a:r>
              <a:rPr lang="zh-CN" altLang="en-US">
                <a:solidFill>
                  <a:srgbClr val="FF0000"/>
                </a:solidFill>
              </a:rPr>
              <a:t>算法</a:t>
            </a:r>
            <a:endParaRPr lang="en-US" altLang="zh-CN">
              <a:solidFill>
                <a:srgbClr val="FF0000"/>
              </a:solidFill>
            </a:endParaRPr>
          </a:p>
          <a:p>
            <a:pPr lvl="2"/>
            <a:r>
              <a:rPr lang="zh-CN" altLang="en-US"/>
              <a:t>计算自然连接：先对</a:t>
            </a:r>
            <a:r>
              <a:rPr lang="en-US" altLang="zh-CN"/>
              <a:t>SC</a:t>
            </a:r>
            <a:r>
              <a:rPr lang="zh-CN" altLang="en-US"/>
              <a:t>表作选择运算，只需读一遍</a:t>
            </a:r>
            <a:r>
              <a:rPr lang="en-US" altLang="zh-CN"/>
              <a:t>SC</a:t>
            </a:r>
            <a:r>
              <a:rPr lang="zh-CN" altLang="en-US"/>
              <a:t>表，存取</a:t>
            </a:r>
            <a:r>
              <a:rPr lang="en-US" altLang="zh-CN">
                <a:solidFill>
                  <a:srgbClr val="FF0000"/>
                </a:solidFill>
              </a:rPr>
              <a:t>100</a:t>
            </a:r>
            <a:r>
              <a:rPr lang="zh-CN" altLang="en-US"/>
              <a:t>块，因为满足条件的元组仅</a:t>
            </a:r>
            <a:r>
              <a:rPr lang="en-US" altLang="zh-CN">
                <a:solidFill>
                  <a:srgbClr val="FF0000"/>
                </a:solidFill>
              </a:rPr>
              <a:t>50</a:t>
            </a:r>
            <a:r>
              <a:rPr lang="zh-CN" altLang="en-US"/>
              <a:t>个，不必使用中间文件；</a:t>
            </a:r>
          </a:p>
          <a:p>
            <a:pPr lvl="2"/>
            <a:r>
              <a:rPr lang="zh-CN" altLang="en-US"/>
              <a:t>读取</a:t>
            </a:r>
            <a:r>
              <a:rPr lang="en-US" altLang="zh-CN"/>
              <a:t>Student</a:t>
            </a:r>
            <a:r>
              <a:rPr lang="zh-CN" altLang="en-US"/>
              <a:t>表，把读入的</a:t>
            </a:r>
            <a:r>
              <a:rPr lang="en-US" altLang="zh-CN"/>
              <a:t>Student</a:t>
            </a:r>
            <a:r>
              <a:rPr lang="zh-CN" altLang="en-US"/>
              <a:t>元组和内存中的</a:t>
            </a:r>
            <a:r>
              <a:rPr lang="en-US" altLang="zh-CN"/>
              <a:t>SC</a:t>
            </a:r>
            <a:r>
              <a:rPr lang="zh-CN" altLang="en-US"/>
              <a:t>元组作连接，也只需读一遍</a:t>
            </a:r>
            <a:r>
              <a:rPr lang="en-US" altLang="zh-CN"/>
              <a:t>Student</a:t>
            </a:r>
            <a:r>
              <a:rPr lang="zh-CN" altLang="en-US"/>
              <a:t>表共</a:t>
            </a:r>
            <a:r>
              <a:rPr lang="en-US" altLang="zh-CN">
                <a:solidFill>
                  <a:srgbClr val="FF0000"/>
                </a:solidFill>
              </a:rPr>
              <a:t>100</a:t>
            </a:r>
            <a:r>
              <a:rPr lang="zh-CN" altLang="en-US"/>
              <a:t>块；</a:t>
            </a:r>
          </a:p>
          <a:p>
            <a:pPr lvl="2"/>
            <a:r>
              <a:rPr lang="zh-CN" altLang="en-US"/>
              <a:t>把连接结果投影输出。</a:t>
            </a:r>
          </a:p>
          <a:p>
            <a:pPr lvl="2"/>
            <a:endParaRPr lang="en-US" altLang="zh-CN" sz="1600"/>
          </a:p>
          <a:p>
            <a:pPr lvl="0"/>
            <a:r>
              <a:rPr lang="zh-CN" altLang="en-US" sz="2400">
                <a:solidFill>
                  <a:srgbClr val="0000FF"/>
                </a:solidFill>
              </a:rPr>
              <a:t>执行情形三</a:t>
            </a:r>
            <a:r>
              <a:rPr lang="zh-CN" altLang="en-US" sz="2400">
                <a:solidFill>
                  <a:srgbClr val="FF0000"/>
                </a:solidFill>
              </a:rPr>
              <a:t>总读写数据块</a:t>
            </a:r>
            <a:r>
              <a:rPr lang="en-US" altLang="zh-CN" sz="2400">
                <a:solidFill>
                  <a:srgbClr val="FF0000"/>
                </a:solidFill>
              </a:rPr>
              <a:t>=100+100</a:t>
            </a:r>
            <a:r>
              <a:rPr lang="zh-CN" altLang="en-US" sz="2400">
                <a:solidFill>
                  <a:srgbClr val="0000FF"/>
                </a:solidFill>
              </a:rPr>
              <a:t>，执行代价约为情形一的</a:t>
            </a:r>
            <a:r>
              <a:rPr lang="zh-CN" altLang="en-US" sz="2400">
                <a:solidFill>
                  <a:srgbClr val="FF0000"/>
                </a:solidFill>
              </a:rPr>
              <a:t>万分之一</a:t>
            </a:r>
            <a:r>
              <a:rPr lang="zh-CN" altLang="en-US" sz="2400">
                <a:solidFill>
                  <a:srgbClr val="0000FF"/>
                </a:solidFill>
              </a:rPr>
              <a:t>、情形二的</a:t>
            </a:r>
            <a:r>
              <a:rPr lang="zh-CN" altLang="en-US" sz="2400">
                <a:solidFill>
                  <a:srgbClr val="FF0000"/>
                </a:solidFill>
              </a:rPr>
              <a:t>二十分之一。</a:t>
            </a:r>
            <a:endParaRPr lang="en-US" altLang="zh-CN" sz="2400">
              <a:solidFill>
                <a:srgbClr val="FF0000"/>
              </a:solidFill>
              <a:cs typeface="Courier New" panose="02070309020205020404" pitchFamily="49" charset="0"/>
            </a:endParaRPr>
          </a:p>
        </p:txBody>
      </p:sp>
      <p:sp>
        <p:nvSpPr>
          <p:cNvPr id="4" name="灯片编号占位符 3">
            <a:extLst>
              <a:ext uri="{FF2B5EF4-FFF2-40B4-BE49-F238E27FC236}">
                <a16:creationId xmlns:a16="http://schemas.microsoft.com/office/drawing/2014/main" id="{D68BCE8D-17D4-44FC-834E-E54BC974AA58}"/>
              </a:ext>
            </a:extLst>
          </p:cNvPr>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1571143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DBE34-7D4F-458F-9F7F-AE49486AA118}"/>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5B52CF95-2BDD-4CB5-AF53-910621F44E18}"/>
              </a:ext>
            </a:extLst>
          </p:cNvPr>
          <p:cNvSpPr>
            <a:spLocks noGrp="1"/>
          </p:cNvSpPr>
          <p:nvPr>
            <p:ph type="sldNum" sz="quarter" idx="12"/>
          </p:nvPr>
        </p:nvSpPr>
        <p:spPr/>
        <p:txBody>
          <a:bodyPr/>
          <a:lstStyle/>
          <a:p>
            <a:fld id="{E63F6D5D-9733-4D44-9C56-AEFEDD5A4BA7}" type="slidenum">
              <a:rPr lang="en-US" smtClean="0"/>
              <a:pPr/>
              <a:t>22</a:t>
            </a:fld>
            <a:endParaRPr lang="en-US" dirty="0"/>
          </a:p>
        </p:txBody>
      </p:sp>
      <p:sp>
        <p:nvSpPr>
          <p:cNvPr id="6" name="内容占位符 5">
            <a:extLst>
              <a:ext uri="{FF2B5EF4-FFF2-40B4-BE49-F238E27FC236}">
                <a16:creationId xmlns:a16="http://schemas.microsoft.com/office/drawing/2014/main" id="{9B97EF73-99EB-40B2-8F63-F2DF96451742}"/>
              </a:ext>
            </a:extLst>
          </p:cNvPr>
          <p:cNvSpPr>
            <a:spLocks noGrp="1"/>
          </p:cNvSpPr>
          <p:nvPr>
            <p:ph idx="1"/>
          </p:nvPr>
        </p:nvSpPr>
        <p:spPr/>
        <p:txBody>
          <a:bodyPr>
            <a:normAutofit/>
          </a:bodyPr>
          <a:lstStyle/>
          <a:p>
            <a:pPr>
              <a:lnSpc>
                <a:spcPct val="100000"/>
              </a:lnSpc>
            </a:pPr>
            <a:r>
              <a:rPr lang="zh-CN" altLang="en-US">
                <a:solidFill>
                  <a:srgbClr val="FF0000"/>
                </a:solidFill>
              </a:rPr>
              <a:t>示例分析与总结</a:t>
            </a:r>
            <a:endParaRPr lang="en-US" altLang="zh-CN">
              <a:solidFill>
                <a:srgbClr val="FF0000"/>
              </a:solidFill>
            </a:endParaRPr>
          </a:p>
          <a:p>
            <a:pPr>
              <a:lnSpc>
                <a:spcPct val="100000"/>
              </a:lnSpc>
            </a:pPr>
            <a:endParaRPr lang="en-US" altLang="zh-CN" sz="800">
              <a:solidFill>
                <a:srgbClr val="FF0000"/>
              </a:solidFill>
            </a:endParaRPr>
          </a:p>
          <a:p>
            <a:pPr marL="591675" lvl="2" indent="-182563">
              <a:lnSpc>
                <a:spcPct val="120000"/>
              </a:lnSpc>
            </a:pPr>
            <a:r>
              <a:rPr lang="zh-CN" altLang="en-US" sz="2000">
                <a:solidFill>
                  <a:srgbClr val="0000FF"/>
                </a:solidFill>
              </a:rPr>
              <a:t>假如</a:t>
            </a:r>
            <a:r>
              <a:rPr lang="en-US" altLang="zh-CN" sz="2000">
                <a:solidFill>
                  <a:srgbClr val="0000FF"/>
                </a:solidFill>
              </a:rPr>
              <a:t>SC</a:t>
            </a:r>
            <a:r>
              <a:rPr lang="zh-CN" altLang="en-US" sz="2000">
                <a:solidFill>
                  <a:srgbClr val="0000FF"/>
                </a:solidFill>
              </a:rPr>
              <a:t>表的</a:t>
            </a:r>
            <a:r>
              <a:rPr lang="en-US" altLang="zh-CN" sz="2000">
                <a:solidFill>
                  <a:srgbClr val="0000FF"/>
                </a:solidFill>
              </a:rPr>
              <a:t>Cno</a:t>
            </a:r>
            <a:r>
              <a:rPr lang="zh-CN" altLang="en-US" sz="2000">
                <a:solidFill>
                  <a:srgbClr val="0000FF"/>
                </a:solidFill>
              </a:rPr>
              <a:t>字段上有索引</a:t>
            </a:r>
            <a:r>
              <a:rPr lang="zh-CN" altLang="en-US" sz="2000"/>
              <a:t>，第一步就不必读取所有</a:t>
            </a:r>
            <a:r>
              <a:rPr lang="en-US" altLang="zh-CN" sz="2000"/>
              <a:t>SC</a:t>
            </a:r>
            <a:r>
              <a:rPr lang="zh-CN" altLang="en-US" sz="2000"/>
              <a:t>元组而只需读取</a:t>
            </a:r>
            <a:r>
              <a:rPr lang="en-US" altLang="zh-CN" sz="2000"/>
              <a:t>Cno=′2′</a:t>
            </a:r>
            <a:r>
              <a:rPr lang="zh-CN" altLang="en-US" sz="2000"/>
              <a:t>那些元组</a:t>
            </a:r>
            <a:r>
              <a:rPr lang="en-US" altLang="zh-CN" sz="2000"/>
              <a:t>(50</a:t>
            </a:r>
            <a:r>
              <a:rPr lang="zh-CN" altLang="en-US" sz="2000"/>
              <a:t>个</a:t>
            </a:r>
            <a:r>
              <a:rPr lang="en-US" altLang="zh-CN" sz="2000"/>
              <a:t>)</a:t>
            </a:r>
            <a:r>
              <a:rPr lang="zh-CN" altLang="en-US" sz="2000"/>
              <a:t>，存取的索引块和</a:t>
            </a:r>
            <a:r>
              <a:rPr lang="en-US" altLang="zh-CN" sz="2000"/>
              <a:t>SC</a:t>
            </a:r>
            <a:r>
              <a:rPr lang="zh-CN" altLang="en-US" sz="2000"/>
              <a:t>中满足条件的数据块大约总共</a:t>
            </a:r>
            <a:r>
              <a:rPr lang="en-US" altLang="zh-CN" sz="2000">
                <a:solidFill>
                  <a:srgbClr val="FF0000"/>
                </a:solidFill>
              </a:rPr>
              <a:t>3</a:t>
            </a:r>
            <a:r>
              <a:rPr lang="zh-CN" altLang="en-US" sz="2000">
                <a:solidFill>
                  <a:srgbClr val="FF0000"/>
                </a:solidFill>
              </a:rPr>
              <a:t>～</a:t>
            </a:r>
            <a:r>
              <a:rPr lang="en-US" altLang="zh-CN" sz="2000">
                <a:solidFill>
                  <a:srgbClr val="FF0000"/>
                </a:solidFill>
              </a:rPr>
              <a:t>4</a:t>
            </a:r>
            <a:r>
              <a:rPr lang="zh-CN" altLang="en-US" sz="2000"/>
              <a:t>块；</a:t>
            </a:r>
          </a:p>
          <a:p>
            <a:pPr marL="591675" lvl="2" indent="-182563">
              <a:lnSpc>
                <a:spcPct val="120000"/>
              </a:lnSpc>
            </a:pPr>
            <a:r>
              <a:rPr lang="zh-CN" altLang="en-US" sz="2000">
                <a:solidFill>
                  <a:srgbClr val="0000FF"/>
                </a:solidFill>
              </a:rPr>
              <a:t>若</a:t>
            </a:r>
            <a:r>
              <a:rPr lang="en-US" altLang="zh-CN" sz="2000">
                <a:solidFill>
                  <a:srgbClr val="0000FF"/>
                </a:solidFill>
              </a:rPr>
              <a:t>Student</a:t>
            </a:r>
            <a:r>
              <a:rPr lang="zh-CN" altLang="en-US" sz="2000">
                <a:solidFill>
                  <a:srgbClr val="0000FF"/>
                </a:solidFill>
              </a:rPr>
              <a:t>表在</a:t>
            </a:r>
            <a:r>
              <a:rPr lang="en-US" altLang="zh-CN" sz="2000">
                <a:solidFill>
                  <a:srgbClr val="0000FF"/>
                </a:solidFill>
              </a:rPr>
              <a:t>Sno</a:t>
            </a:r>
            <a:r>
              <a:rPr lang="zh-CN" altLang="en-US" sz="2000">
                <a:solidFill>
                  <a:srgbClr val="0000FF"/>
                </a:solidFill>
              </a:rPr>
              <a:t>上也有索引</a:t>
            </a:r>
            <a:r>
              <a:rPr lang="zh-CN" altLang="en-US" sz="2000"/>
              <a:t>，不必读取所有</a:t>
            </a:r>
            <a:r>
              <a:rPr lang="en-US" altLang="zh-CN" sz="2000"/>
              <a:t>Student</a:t>
            </a:r>
            <a:r>
              <a:rPr lang="zh-CN" altLang="en-US" sz="2000"/>
              <a:t>元组，因为满足条件的</a:t>
            </a:r>
            <a:r>
              <a:rPr lang="en-US" altLang="zh-CN" sz="2000"/>
              <a:t>SC</a:t>
            </a:r>
            <a:r>
              <a:rPr lang="zh-CN" altLang="en-US" sz="2000"/>
              <a:t>记录仅</a:t>
            </a:r>
            <a:r>
              <a:rPr lang="en-US" altLang="zh-CN" sz="2000"/>
              <a:t>50</a:t>
            </a:r>
            <a:r>
              <a:rPr lang="zh-CN" altLang="en-US" sz="2000"/>
              <a:t>个，涉及</a:t>
            </a:r>
            <a:r>
              <a:rPr lang="zh-CN" altLang="en-US" sz="2000">
                <a:solidFill>
                  <a:srgbClr val="FF0000"/>
                </a:solidFill>
              </a:rPr>
              <a:t>最多</a:t>
            </a:r>
            <a:r>
              <a:rPr lang="en-US" altLang="zh-CN" sz="2000">
                <a:solidFill>
                  <a:srgbClr val="FF0000"/>
                </a:solidFill>
              </a:rPr>
              <a:t>50</a:t>
            </a:r>
            <a:r>
              <a:rPr lang="zh-CN" altLang="en-US" sz="2000">
                <a:solidFill>
                  <a:srgbClr val="FF0000"/>
                </a:solidFill>
              </a:rPr>
              <a:t>个</a:t>
            </a:r>
            <a:r>
              <a:rPr lang="en-US" altLang="zh-CN" sz="2000"/>
              <a:t>Student</a:t>
            </a:r>
            <a:r>
              <a:rPr lang="zh-CN" altLang="en-US" sz="2000"/>
              <a:t>记录，读取</a:t>
            </a:r>
            <a:r>
              <a:rPr lang="en-US" altLang="zh-CN" sz="2000"/>
              <a:t>Student</a:t>
            </a:r>
            <a:r>
              <a:rPr lang="zh-CN" altLang="en-US" sz="2000"/>
              <a:t>表的块数也可大大减少；</a:t>
            </a:r>
            <a:endParaRPr lang="en-US" altLang="zh-CN" sz="2000"/>
          </a:p>
          <a:p>
            <a:pPr marL="591675" lvl="2" indent="-182563">
              <a:lnSpc>
                <a:spcPct val="120000"/>
              </a:lnSpc>
            </a:pPr>
            <a:r>
              <a:rPr lang="zh-CN" altLang="en-US" sz="2000"/>
              <a:t>有选择和连接操作时，先做选择操作，参加连接的元组就可以大大减少，这就是</a:t>
            </a:r>
            <a:r>
              <a:rPr lang="zh-CN" altLang="en-US" sz="2000">
                <a:solidFill>
                  <a:srgbClr val="FF0000"/>
                </a:solidFill>
              </a:rPr>
              <a:t>代数优化</a:t>
            </a:r>
            <a:endParaRPr lang="en-US" altLang="zh-CN" sz="2000">
              <a:solidFill>
                <a:srgbClr val="FF0000"/>
              </a:solidFill>
            </a:endParaRPr>
          </a:p>
          <a:p>
            <a:pPr marL="591675" lvl="2" indent="-182563">
              <a:lnSpc>
                <a:spcPct val="120000"/>
              </a:lnSpc>
            </a:pPr>
            <a:r>
              <a:rPr lang="zh-CN" altLang="en-US" sz="2000"/>
              <a:t>在</a:t>
            </a:r>
            <a:r>
              <a:rPr lang="en-US" altLang="zh-CN" sz="2000"/>
              <a:t>Q</a:t>
            </a:r>
            <a:r>
              <a:rPr lang="en-US" altLang="zh-CN" sz="2000" baseline="-25000"/>
              <a:t>3</a:t>
            </a:r>
            <a:r>
              <a:rPr lang="zh-CN" altLang="en-US" sz="2000"/>
              <a:t>中，</a:t>
            </a:r>
            <a:r>
              <a:rPr lang="en-US" altLang="zh-CN" sz="2000"/>
              <a:t>SC</a:t>
            </a:r>
            <a:r>
              <a:rPr lang="zh-CN" altLang="en-US" sz="2000"/>
              <a:t>表的选择操作算法有全表扫描或索引扫描，经过初步估算，索引扫描方法较优。对于</a:t>
            </a:r>
            <a:r>
              <a:rPr lang="en-US" altLang="zh-CN" sz="2000"/>
              <a:t>Student</a:t>
            </a:r>
            <a:r>
              <a:rPr lang="zh-CN" altLang="en-US" sz="2000"/>
              <a:t>和</a:t>
            </a:r>
            <a:r>
              <a:rPr lang="en-US" altLang="zh-CN" sz="2000"/>
              <a:t>SC</a:t>
            </a:r>
            <a:r>
              <a:rPr lang="zh-CN" altLang="en-US" sz="2000"/>
              <a:t>表的连接，利用</a:t>
            </a:r>
            <a:r>
              <a:rPr lang="en-US" altLang="zh-CN" sz="2000"/>
              <a:t>Student</a:t>
            </a:r>
            <a:r>
              <a:rPr lang="zh-CN" altLang="en-US" sz="2000"/>
              <a:t>表上的索引，采用索引连接代价也较小，这就是</a:t>
            </a:r>
            <a:r>
              <a:rPr lang="zh-CN" altLang="en-US" sz="2000">
                <a:solidFill>
                  <a:srgbClr val="FF0000"/>
                </a:solidFill>
              </a:rPr>
              <a:t>物理优化</a:t>
            </a:r>
            <a:endParaRPr lang="en-US" altLang="zh-CN" sz="2000">
              <a:solidFill>
                <a:srgbClr val="FF0000"/>
              </a:solidFill>
            </a:endParaRPr>
          </a:p>
          <a:p>
            <a:pPr marL="409112" lvl="2" indent="0">
              <a:lnSpc>
                <a:spcPct val="100000"/>
              </a:lnSpc>
              <a:buNone/>
            </a:pPr>
            <a:endParaRPr lang="en-US" altLang="zh-CN" sz="1000">
              <a:solidFill>
                <a:srgbClr val="FF0000"/>
              </a:solidFill>
            </a:endParaRPr>
          </a:p>
          <a:p>
            <a:pPr>
              <a:lnSpc>
                <a:spcPct val="100000"/>
              </a:lnSpc>
            </a:pPr>
            <a:r>
              <a:rPr lang="zh-CN" altLang="en-US" sz="2200">
                <a:solidFill>
                  <a:srgbClr val="FF0000"/>
                </a:solidFill>
              </a:rPr>
              <a:t>本例充分说明了查询优化的必要性，同时也给出了一些查询优化的基本方法和思路</a:t>
            </a:r>
          </a:p>
        </p:txBody>
      </p:sp>
    </p:spTree>
    <p:extLst>
      <p:ext uri="{BB962C8B-B14F-4D97-AF65-F5344CB8AC3E}">
        <p14:creationId xmlns:p14="http://schemas.microsoft.com/office/powerpoint/2010/main" val="4047262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3" name="内容占位符 2">
            <a:extLst>
              <a:ext uri="{FF2B5EF4-FFF2-40B4-BE49-F238E27FC236}">
                <a16:creationId xmlns:a16="http://schemas.microsoft.com/office/drawing/2014/main" id="{A05C4490-8F4A-4A16-9ACA-432EF6C590AD}"/>
              </a:ext>
            </a:extLst>
          </p:cNvPr>
          <p:cNvSpPr>
            <a:spLocks noGrp="1"/>
          </p:cNvSpPr>
          <p:nvPr>
            <p:ph idx="1"/>
          </p:nvPr>
        </p:nvSpPr>
        <p:spPr/>
        <p:txBody>
          <a:bodyPr/>
          <a:lstStyle/>
          <a:p>
            <a:pPr>
              <a:lnSpc>
                <a:spcPct val="100000"/>
              </a:lnSpc>
            </a:pPr>
            <a:r>
              <a:rPr lang="zh-CN" altLang="en-US" b="1">
                <a:solidFill>
                  <a:schemeClr val="bg2">
                    <a:lumMod val="90000"/>
                  </a:schemeClr>
                </a:solidFill>
              </a:rPr>
              <a:t>关系数据库系统的查询处理</a:t>
            </a:r>
          </a:p>
          <a:p>
            <a:pPr>
              <a:lnSpc>
                <a:spcPct val="100000"/>
              </a:lnSpc>
            </a:pPr>
            <a:r>
              <a:rPr lang="zh-CN" altLang="en-US" b="1">
                <a:solidFill>
                  <a:schemeClr val="bg2">
                    <a:lumMod val="90000"/>
                  </a:schemeClr>
                </a:solidFill>
              </a:rPr>
              <a:t>关系数据库系统的查询优化</a:t>
            </a:r>
          </a:p>
          <a:p>
            <a:pPr>
              <a:lnSpc>
                <a:spcPct val="100000"/>
              </a:lnSpc>
            </a:pPr>
            <a:r>
              <a:rPr lang="zh-CN" altLang="en-US" b="1">
                <a:solidFill>
                  <a:srgbClr val="FF0000"/>
                </a:solidFill>
              </a:rPr>
              <a:t>代数优化</a:t>
            </a:r>
          </a:p>
          <a:p>
            <a:pPr>
              <a:lnSpc>
                <a:spcPct val="100000"/>
              </a:lnSpc>
            </a:pPr>
            <a:r>
              <a:rPr lang="zh-CN" altLang="en-US" b="1">
                <a:solidFill>
                  <a:schemeClr val="bg2">
                    <a:lumMod val="90000"/>
                  </a:schemeClr>
                </a:solidFill>
              </a:rPr>
              <a:t>物理优化</a:t>
            </a:r>
          </a:p>
          <a:p>
            <a:pPr>
              <a:lnSpc>
                <a:spcPct val="100000"/>
              </a:lnSpc>
            </a:pPr>
            <a:r>
              <a:rPr lang="zh-CN" altLang="en-US" b="1">
                <a:solidFill>
                  <a:schemeClr val="bg2">
                    <a:lumMod val="90000"/>
                  </a:schemeClr>
                </a:solidFill>
              </a:rPr>
              <a:t>查询计划的执行</a:t>
            </a:r>
          </a:p>
          <a:p>
            <a:pPr>
              <a:lnSpc>
                <a:spcPct val="100000"/>
              </a:lnSpc>
            </a:pPr>
            <a:r>
              <a:rPr lang="zh-CN" altLang="en-US" b="1">
                <a:solidFill>
                  <a:schemeClr val="bg2">
                    <a:lumMod val="90000"/>
                  </a:schemeClr>
                </a:solidFill>
              </a:rPr>
              <a:t>本章小结</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23</a:t>
            </a:fld>
            <a:endParaRPr lang="en-US" dirty="0"/>
          </a:p>
        </p:txBody>
      </p:sp>
    </p:spTree>
    <p:extLst>
      <p:ext uri="{BB962C8B-B14F-4D97-AF65-F5344CB8AC3E}">
        <p14:creationId xmlns:p14="http://schemas.microsoft.com/office/powerpoint/2010/main" val="3833135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F3988-55DB-4B5D-BD89-5A9596AA5FA1}"/>
              </a:ext>
            </a:extLst>
          </p:cNvPr>
          <p:cNvSpPr>
            <a:spLocks noGrp="1"/>
          </p:cNvSpPr>
          <p:nvPr>
            <p:ph type="title"/>
          </p:nvPr>
        </p:nvSpPr>
        <p:spPr/>
        <p:txBody>
          <a:bodyPr/>
          <a:lstStyle/>
          <a:p>
            <a:r>
              <a:rPr lang="zh-CN" altLang="en-US"/>
              <a:t>代数优化</a:t>
            </a:r>
          </a:p>
        </p:txBody>
      </p:sp>
      <p:sp>
        <p:nvSpPr>
          <p:cNvPr id="3" name="内容占位符 2">
            <a:extLst>
              <a:ext uri="{FF2B5EF4-FFF2-40B4-BE49-F238E27FC236}">
                <a16:creationId xmlns:a16="http://schemas.microsoft.com/office/drawing/2014/main" id="{85CB8AD6-2D9E-48E9-BCBA-F585CEB50739}"/>
              </a:ext>
            </a:extLst>
          </p:cNvPr>
          <p:cNvSpPr>
            <a:spLocks noGrp="1"/>
          </p:cNvSpPr>
          <p:nvPr>
            <p:ph idx="1"/>
          </p:nvPr>
        </p:nvSpPr>
        <p:spPr/>
        <p:txBody>
          <a:bodyPr/>
          <a:lstStyle/>
          <a:p>
            <a:r>
              <a:rPr lang="en-US" altLang="zh-CN"/>
              <a:t>SQL</a:t>
            </a:r>
            <a:r>
              <a:rPr lang="zh-CN" altLang="en-US"/>
              <a:t>语句经过查询分析、查询检查后变换为查询树。</a:t>
            </a:r>
            <a:endParaRPr lang="en-US" altLang="zh-CN"/>
          </a:p>
          <a:p>
            <a:pPr lvl="1"/>
            <a:r>
              <a:rPr lang="zh-CN" altLang="en-US">
                <a:solidFill>
                  <a:srgbClr val="FF0000"/>
                </a:solidFill>
              </a:rPr>
              <a:t>查询树</a:t>
            </a:r>
            <a:r>
              <a:rPr lang="zh-CN" altLang="en-US"/>
              <a:t>是关系代数表达式的</a:t>
            </a:r>
            <a:r>
              <a:rPr lang="zh-CN" altLang="en-US">
                <a:solidFill>
                  <a:srgbClr val="FF0000"/>
                </a:solidFill>
              </a:rPr>
              <a:t>内部表示</a:t>
            </a:r>
            <a:endParaRPr lang="en-US" altLang="zh-CN">
              <a:solidFill>
                <a:srgbClr val="FF0000"/>
              </a:solidFill>
            </a:endParaRPr>
          </a:p>
          <a:p>
            <a:endParaRPr lang="en-US" altLang="zh-CN" sz="800"/>
          </a:p>
          <a:p>
            <a:r>
              <a:rPr lang="zh-CN" altLang="en-US">
                <a:solidFill>
                  <a:srgbClr val="FF0000"/>
                </a:solidFill>
              </a:rPr>
              <a:t>代数优化</a:t>
            </a:r>
            <a:endParaRPr lang="en-US" altLang="zh-CN">
              <a:solidFill>
                <a:srgbClr val="FF0000"/>
              </a:solidFill>
            </a:endParaRPr>
          </a:p>
          <a:p>
            <a:pPr lvl="1"/>
            <a:r>
              <a:rPr lang="zh-CN" altLang="en-US">
                <a:solidFill>
                  <a:srgbClr val="0000FF"/>
                </a:solidFill>
              </a:rPr>
              <a:t>通过对关系代数表达式的等价变换来提高查询效率。</a:t>
            </a:r>
            <a:endParaRPr lang="en-US" altLang="zh-CN">
              <a:solidFill>
                <a:srgbClr val="0000FF"/>
              </a:solidFill>
            </a:endParaRPr>
          </a:p>
          <a:p>
            <a:pPr lvl="1"/>
            <a:r>
              <a:rPr lang="zh-CN" altLang="en-US"/>
              <a:t>关系代数表达式的</a:t>
            </a:r>
            <a:r>
              <a:rPr lang="zh-CN" altLang="en-US">
                <a:solidFill>
                  <a:srgbClr val="FF0000"/>
                </a:solidFill>
              </a:rPr>
              <a:t>等价</a:t>
            </a:r>
            <a:r>
              <a:rPr lang="zh-CN" altLang="en-US"/>
              <a:t>是指用相同的关系替代两个表达式中相应的关系所得到的结果是相同的。</a:t>
            </a:r>
            <a:endParaRPr lang="en-US" altLang="zh-CN"/>
          </a:p>
          <a:p>
            <a:pPr lvl="1"/>
            <a:endParaRPr lang="en-US" altLang="zh-CN" sz="800"/>
          </a:p>
          <a:p>
            <a:r>
              <a:rPr lang="zh-CN" altLang="en-US"/>
              <a:t>关系代数等价变换的</a:t>
            </a:r>
            <a:r>
              <a:rPr lang="en-US" altLang="zh-CN">
                <a:solidFill>
                  <a:srgbClr val="FF0000"/>
                </a:solidFill>
              </a:rPr>
              <a:t>11</a:t>
            </a:r>
            <a:r>
              <a:rPr lang="zh-CN" altLang="en-US">
                <a:solidFill>
                  <a:srgbClr val="FF0000"/>
                </a:solidFill>
              </a:rPr>
              <a:t>个规则</a:t>
            </a:r>
            <a:endParaRPr lang="en-US" altLang="zh-CN">
              <a:solidFill>
                <a:srgbClr val="FF0000"/>
              </a:solidFill>
            </a:endParaRPr>
          </a:p>
        </p:txBody>
      </p:sp>
      <p:sp>
        <p:nvSpPr>
          <p:cNvPr id="4" name="灯片编号占位符 3">
            <a:extLst>
              <a:ext uri="{FF2B5EF4-FFF2-40B4-BE49-F238E27FC236}">
                <a16:creationId xmlns:a16="http://schemas.microsoft.com/office/drawing/2014/main" id="{3298C377-47A2-48F8-BEE5-E363B0F1A9B1}"/>
              </a:ext>
            </a:extLst>
          </p:cNvPr>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1340297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5E464-F106-4A5C-A042-F5066E5E71A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C48A73F-4643-4361-A58C-8D526500DCB8}"/>
              </a:ext>
            </a:extLst>
          </p:cNvPr>
          <p:cNvSpPr>
            <a:spLocks noGrp="1"/>
          </p:cNvSpPr>
          <p:nvPr>
            <p:ph idx="1"/>
          </p:nvPr>
        </p:nvSpPr>
        <p:spPr/>
        <p:txBody>
          <a:bodyPr>
            <a:normAutofit/>
          </a:bodyPr>
          <a:lstStyle/>
          <a:p>
            <a:r>
              <a:rPr lang="zh-CN" altLang="en-US">
                <a:solidFill>
                  <a:srgbClr val="FF0000"/>
                </a:solidFill>
              </a:rPr>
              <a:t>查询树的启发式优化</a:t>
            </a:r>
            <a:endParaRPr lang="en-US" altLang="zh-CN">
              <a:solidFill>
                <a:srgbClr val="FF0000"/>
              </a:solidFill>
            </a:endParaRPr>
          </a:p>
          <a:p>
            <a:pPr lvl="1"/>
            <a:r>
              <a:rPr lang="zh-CN" altLang="en-US"/>
              <a:t>典型的启发式规则</a:t>
            </a:r>
            <a:r>
              <a:rPr lang="en-US" altLang="zh-CN"/>
              <a:t>(heuristic rule)</a:t>
            </a:r>
            <a:r>
              <a:rPr lang="zh-CN" altLang="en-US"/>
              <a:t>：</a:t>
            </a:r>
            <a:endParaRPr lang="en-US" altLang="zh-CN"/>
          </a:p>
          <a:p>
            <a:pPr lvl="2"/>
            <a:r>
              <a:rPr lang="zh-CN" altLang="en-US" sz="2000">
                <a:solidFill>
                  <a:srgbClr val="FF0000"/>
                </a:solidFill>
              </a:rPr>
              <a:t>选择运算应尽可能先做</a:t>
            </a:r>
            <a:endParaRPr lang="en-US" altLang="zh-CN" sz="2000"/>
          </a:p>
          <a:p>
            <a:pPr lvl="4"/>
            <a:r>
              <a:rPr lang="zh-CN" altLang="en-US" sz="1600">
                <a:latin typeface="微软雅黑" panose="020B0503020204020204" pitchFamily="34" charset="-122"/>
                <a:ea typeface="微软雅黑" panose="020B0503020204020204" pitchFamily="34" charset="-122"/>
              </a:rPr>
              <a:t> 在优化策略中这是最重要、最基本的一条</a:t>
            </a:r>
          </a:p>
          <a:p>
            <a:pPr lvl="2"/>
            <a:r>
              <a:rPr lang="zh-CN" altLang="en-US" sz="2000">
                <a:solidFill>
                  <a:srgbClr val="FF0000"/>
                </a:solidFill>
              </a:rPr>
              <a:t>把投影运算和选择运算同时进行</a:t>
            </a:r>
            <a:endParaRPr lang="en-US" altLang="zh-CN" sz="2000"/>
          </a:p>
          <a:p>
            <a:pPr lvl="4"/>
            <a:r>
              <a:rPr lang="zh-CN" altLang="en-US" sz="1600">
                <a:latin typeface="微软雅黑" panose="020B0503020204020204" pitchFamily="34" charset="-122"/>
                <a:ea typeface="微软雅黑" panose="020B0503020204020204" pitchFamily="34" charset="-122"/>
              </a:rPr>
              <a:t> 如有若干投影和选择运算，并且它们都对同一个关系操作，则可以在扫描此关系的同时完成所有的这些运算以避免重复扫描关系</a:t>
            </a:r>
          </a:p>
          <a:p>
            <a:pPr lvl="2"/>
            <a:r>
              <a:rPr lang="zh-CN" altLang="en-US" sz="2000">
                <a:solidFill>
                  <a:srgbClr val="FF0000"/>
                </a:solidFill>
              </a:rPr>
              <a:t>把投影同其前或其后的双目运算结合起来</a:t>
            </a:r>
            <a:r>
              <a:rPr lang="zh-CN" altLang="en-US" sz="2000"/>
              <a:t>，没有必要为了去掉某些字段而扫描一遍关系</a:t>
            </a:r>
          </a:p>
          <a:p>
            <a:pPr lvl="2"/>
            <a:r>
              <a:rPr lang="zh-CN" altLang="en-US" sz="2000">
                <a:solidFill>
                  <a:srgbClr val="FF0000"/>
                </a:solidFill>
              </a:rPr>
              <a:t>把某些选择同在它前面要执行的笛卡尔积结合起来成为一个连接运算</a:t>
            </a:r>
            <a:r>
              <a:rPr lang="zh-CN" altLang="en-US" sz="2000"/>
              <a:t>，连接特别是等值连接运算要比同样关系上的笛卡尔积省很多时间</a:t>
            </a:r>
          </a:p>
          <a:p>
            <a:pPr lvl="2"/>
            <a:r>
              <a:rPr lang="zh-CN" altLang="en-US" sz="2000">
                <a:solidFill>
                  <a:srgbClr val="FF0000"/>
                </a:solidFill>
              </a:rPr>
              <a:t>找出公共子表达式</a:t>
            </a:r>
            <a:endParaRPr lang="en-US" altLang="zh-CN" sz="2000"/>
          </a:p>
          <a:p>
            <a:pPr lvl="4"/>
            <a:r>
              <a:rPr lang="zh-CN" altLang="en-US" sz="1600">
                <a:latin typeface="微软雅黑" panose="020B0503020204020204" pitchFamily="34" charset="-122"/>
                <a:ea typeface="微软雅黑" panose="020B0503020204020204" pitchFamily="34" charset="-122"/>
              </a:rPr>
              <a:t> 如果这种重复出现的子表达式的结果不是很大的关系，并且从外存中读入这个关系比计算该子表达式的时间少得多，则先计算一次公共子表达式并把结果写入中间文件是合算的。当查询的是视图时，定义视图的表达式就是公共子表达式的情况</a:t>
            </a:r>
          </a:p>
        </p:txBody>
      </p:sp>
      <p:sp>
        <p:nvSpPr>
          <p:cNvPr id="4" name="灯片编号占位符 3">
            <a:extLst>
              <a:ext uri="{FF2B5EF4-FFF2-40B4-BE49-F238E27FC236}">
                <a16:creationId xmlns:a16="http://schemas.microsoft.com/office/drawing/2014/main" id="{542B1304-B8E9-4AE1-B938-797F10585875}"/>
              </a:ext>
            </a:extLst>
          </p:cNvPr>
          <p:cNvSpPr>
            <a:spLocks noGrp="1"/>
          </p:cNvSpPr>
          <p:nvPr>
            <p:ph type="sldNum" sz="quarter" idx="12"/>
          </p:nvPr>
        </p:nvSpPr>
        <p:spPr/>
        <p:txBody>
          <a:bodyPr/>
          <a:lstStyle/>
          <a:p>
            <a:fld id="{E63F6D5D-9733-4D44-9C56-AEFEDD5A4BA7}" type="slidenum">
              <a:rPr lang="en-US" smtClean="0"/>
              <a:pPr/>
              <a:t>25</a:t>
            </a:fld>
            <a:endParaRPr lang="en-US" dirty="0"/>
          </a:p>
        </p:txBody>
      </p:sp>
    </p:spTree>
    <p:extLst>
      <p:ext uri="{BB962C8B-B14F-4D97-AF65-F5344CB8AC3E}">
        <p14:creationId xmlns:p14="http://schemas.microsoft.com/office/powerpoint/2010/main" val="4262046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94DD4-E5D2-496E-8B05-E3A17A57BC5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F91F239-31B9-494C-AAF1-1AB818A934E6}"/>
              </a:ext>
            </a:extLst>
          </p:cNvPr>
          <p:cNvSpPr>
            <a:spLocks noGrp="1"/>
          </p:cNvSpPr>
          <p:nvPr>
            <p:ph idx="1"/>
          </p:nvPr>
        </p:nvSpPr>
        <p:spPr/>
        <p:txBody>
          <a:bodyPr/>
          <a:lstStyle/>
          <a:p>
            <a:r>
              <a:rPr lang="zh-CN" altLang="en-US">
                <a:solidFill>
                  <a:srgbClr val="FF0000"/>
                </a:solidFill>
              </a:rPr>
              <a:t>查询树的启发式优化算法</a:t>
            </a:r>
            <a:endParaRPr lang="en-US" altLang="zh-CN"/>
          </a:p>
          <a:p>
            <a:endParaRPr lang="zh-CN" altLang="en-US"/>
          </a:p>
        </p:txBody>
      </p:sp>
      <p:sp>
        <p:nvSpPr>
          <p:cNvPr id="4" name="灯片编号占位符 3">
            <a:extLst>
              <a:ext uri="{FF2B5EF4-FFF2-40B4-BE49-F238E27FC236}">
                <a16:creationId xmlns:a16="http://schemas.microsoft.com/office/drawing/2014/main" id="{0B87059E-63DA-44C0-B8B8-D96F3BF4A90E}"/>
              </a:ext>
            </a:extLst>
          </p:cNvPr>
          <p:cNvSpPr>
            <a:spLocks noGrp="1"/>
          </p:cNvSpPr>
          <p:nvPr>
            <p:ph type="sldNum" sz="quarter" idx="12"/>
          </p:nvPr>
        </p:nvSpPr>
        <p:spPr/>
        <p:txBody>
          <a:bodyPr/>
          <a:lstStyle/>
          <a:p>
            <a:fld id="{E63F6D5D-9733-4D44-9C56-AEFEDD5A4BA7}" type="slidenum">
              <a:rPr lang="en-US" smtClean="0"/>
              <a:pPr/>
              <a:t>26</a:t>
            </a:fld>
            <a:endParaRPr lang="en-US" dirty="0"/>
          </a:p>
        </p:txBody>
      </p:sp>
      <p:graphicFrame>
        <p:nvGraphicFramePr>
          <p:cNvPr id="5" name="表格 4">
            <a:extLst>
              <a:ext uri="{FF2B5EF4-FFF2-40B4-BE49-F238E27FC236}">
                <a16:creationId xmlns:a16="http://schemas.microsoft.com/office/drawing/2014/main" id="{75F439FD-E843-4521-8B28-A32A515AC7FC}"/>
              </a:ext>
            </a:extLst>
          </p:cNvPr>
          <p:cNvGraphicFramePr>
            <a:graphicFrameLocks noGrp="1"/>
          </p:cNvGraphicFramePr>
          <p:nvPr>
            <p:extLst>
              <p:ext uri="{D42A27DB-BD31-4B8C-83A1-F6EECF244321}">
                <p14:modId xmlns:p14="http://schemas.microsoft.com/office/powerpoint/2010/main" val="1104576601"/>
              </p:ext>
            </p:extLst>
          </p:nvPr>
        </p:nvGraphicFramePr>
        <p:xfrm>
          <a:off x="990600" y="1828800"/>
          <a:ext cx="10020300" cy="4115435"/>
        </p:xfrm>
        <a:graphic>
          <a:graphicData uri="http://schemas.openxmlformats.org/drawingml/2006/table">
            <a:tbl>
              <a:tblPr firstRow="1" bandRow="1">
                <a:tableStyleId>{9D7B26C5-4107-4FEC-AEDC-1716B250A1EF}</a:tableStyleId>
              </a:tblPr>
              <a:tblGrid>
                <a:gridCol w="10020300">
                  <a:extLst>
                    <a:ext uri="{9D8B030D-6E8A-4147-A177-3AD203B41FA5}">
                      <a16:colId xmlns:a16="http://schemas.microsoft.com/office/drawing/2014/main" val="1351718792"/>
                    </a:ext>
                  </a:extLst>
                </a:gridCol>
              </a:tblGrid>
              <a:tr h="370840">
                <a:tc>
                  <a:txBody>
                    <a:bodyPr/>
                    <a:lstStyle/>
                    <a:p>
                      <a:pPr>
                        <a:lnSpc>
                          <a:spcPct val="130000"/>
                        </a:lnSpc>
                      </a:pPr>
                      <a:r>
                        <a:rPr lang="zh-CN" altLang="en-US" sz="2000" b="0" dirty="0">
                          <a:solidFill>
                            <a:srgbClr val="CC00CC"/>
                          </a:solidFill>
                          <a:latin typeface="微软雅黑" panose="020B0503020204020204" pitchFamily="34" charset="-122"/>
                          <a:ea typeface="微软雅黑" panose="020B0503020204020204" pitchFamily="34" charset="-122"/>
                        </a:rPr>
                        <a:t>算法：关系表达式的优化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42672249"/>
                  </a:ext>
                </a:extLst>
              </a:tr>
              <a:tr h="370840">
                <a:tc>
                  <a:txBody>
                    <a:bodyPr/>
                    <a:lstStyle/>
                    <a:p>
                      <a:pPr>
                        <a:lnSpc>
                          <a:spcPct val="130000"/>
                        </a:lnSpc>
                      </a:pPr>
                      <a:r>
                        <a:rPr lang="zh-CN" altLang="en-US" sz="1800" b="0" dirty="0">
                          <a:solidFill>
                            <a:srgbClr val="CC00CC"/>
                          </a:solidFill>
                          <a:latin typeface="微软雅黑" panose="020B0503020204020204" pitchFamily="34" charset="-122"/>
                          <a:ea typeface="微软雅黑" panose="020B0503020204020204" pitchFamily="34" charset="-122"/>
                        </a:rPr>
                        <a:t>输入：</a:t>
                      </a:r>
                      <a:r>
                        <a:rPr lang="zh-CN" altLang="en-US" sz="1800" b="0" dirty="0">
                          <a:latin typeface="微软雅黑" panose="020B0503020204020204" pitchFamily="34" charset="-122"/>
                          <a:ea typeface="微软雅黑" panose="020B0503020204020204" pitchFamily="34" charset="-122"/>
                        </a:rPr>
                        <a:t>一个关系表达式的查询树</a:t>
                      </a:r>
                      <a:endParaRPr lang="en-US" altLang="zh-CN" sz="1800" b="0" dirty="0">
                        <a:latin typeface="微软雅黑" panose="020B0503020204020204" pitchFamily="34" charset="-122"/>
                        <a:ea typeface="微软雅黑" panose="020B0503020204020204" pitchFamily="34" charset="-122"/>
                      </a:endParaRPr>
                    </a:p>
                    <a:p>
                      <a:pPr>
                        <a:lnSpc>
                          <a:spcPct val="130000"/>
                        </a:lnSpc>
                      </a:pPr>
                      <a:r>
                        <a:rPr lang="zh-CN" altLang="en-US" sz="1800" b="0" dirty="0">
                          <a:solidFill>
                            <a:srgbClr val="CC00CC"/>
                          </a:solidFill>
                          <a:latin typeface="微软雅黑" panose="020B0503020204020204" pitchFamily="34" charset="-122"/>
                          <a:ea typeface="微软雅黑" panose="020B0503020204020204" pitchFamily="34" charset="-122"/>
                        </a:rPr>
                        <a:t>输出：</a:t>
                      </a:r>
                      <a:r>
                        <a:rPr lang="zh-CN" altLang="en-US" sz="1800" b="0" dirty="0">
                          <a:latin typeface="微软雅黑" panose="020B0503020204020204" pitchFamily="34" charset="-122"/>
                          <a:ea typeface="微软雅黑" panose="020B0503020204020204" pitchFamily="34" charset="-122"/>
                        </a:rPr>
                        <a:t>优化的查询树</a:t>
                      </a:r>
                      <a:endParaRPr lang="en-US" altLang="zh-CN" sz="1800" b="0" dirty="0">
                        <a:latin typeface="微软雅黑" panose="020B0503020204020204" pitchFamily="34" charset="-122"/>
                        <a:ea typeface="微软雅黑" panose="020B0503020204020204" pitchFamily="34" charset="-122"/>
                      </a:endParaRPr>
                    </a:p>
                    <a:p>
                      <a:pPr>
                        <a:lnSpc>
                          <a:spcPct val="130000"/>
                        </a:lnSpc>
                      </a:pPr>
                      <a:r>
                        <a:rPr lang="zh-CN" altLang="en-US" sz="1800" b="0" dirty="0">
                          <a:solidFill>
                            <a:srgbClr val="CC00CC"/>
                          </a:solidFill>
                          <a:latin typeface="微软雅黑" panose="020B0503020204020204" pitchFamily="34" charset="-122"/>
                          <a:ea typeface="微软雅黑" panose="020B0503020204020204" pitchFamily="34" charset="-122"/>
                        </a:rPr>
                        <a:t>步骤</a:t>
                      </a:r>
                      <a:r>
                        <a:rPr lang="zh-CN" altLang="en-US" sz="1600" dirty="0">
                          <a:solidFill>
                            <a:srgbClr val="CC00CC"/>
                          </a:solidFill>
                          <a:latin typeface="微软雅黑" panose="020B0503020204020204" pitchFamily="34" charset="-122"/>
                          <a:ea typeface="微软雅黑" panose="020B0503020204020204" pitchFamily="34" charset="-122"/>
                        </a:rPr>
                        <a:t>：</a:t>
                      </a:r>
                      <a:endParaRPr lang="en-US" altLang="zh-CN" sz="1600" dirty="0">
                        <a:solidFill>
                          <a:srgbClr val="CC00CC"/>
                        </a:solidFill>
                        <a:latin typeface="微软雅黑" panose="020B0503020204020204" pitchFamily="34" charset="-122"/>
                        <a:ea typeface="微软雅黑" panose="020B0503020204020204" pitchFamily="34" charset="-122"/>
                      </a:endParaRPr>
                    </a:p>
                    <a:p>
                      <a:pPr marL="342900" indent="-76200">
                        <a:lnSpc>
                          <a:spcPct val="130000"/>
                        </a:lnSpc>
                        <a:buFont typeface="+mj-lt"/>
                        <a:buAutoNum type="arabicPeriod"/>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利用等价变换规则</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，把</a:t>
                      </a:r>
                      <a:r>
                        <a:rPr lang="zh-CN" altLang="en-US" sz="1600" b="0" dirty="0">
                          <a:solidFill>
                            <a:srgbClr val="C00000"/>
                          </a:solidFill>
                          <a:latin typeface="微软雅黑" panose="020B0503020204020204" pitchFamily="34" charset="-122"/>
                          <a:ea typeface="微软雅黑" panose="020B0503020204020204" pitchFamily="34" charset="-122"/>
                        </a:rPr>
                        <a:t>形如</a:t>
                      </a:r>
                      <a:r>
                        <a:rPr lang="en-US" altLang="zh-CN" sz="1600" b="0" dirty="0">
                          <a:solidFill>
                            <a:srgbClr val="C00000"/>
                          </a:solidFill>
                          <a:latin typeface="微软雅黑" panose="020B0503020204020204" pitchFamily="34" charset="-122"/>
                          <a:ea typeface="微软雅黑" panose="020B0503020204020204" pitchFamily="34" charset="-122"/>
                        </a:rPr>
                        <a:t>σ</a:t>
                      </a:r>
                      <a:r>
                        <a:rPr lang="en-US" altLang="zh-CN" sz="1600" b="0" baseline="-25000" dirty="0">
                          <a:solidFill>
                            <a:srgbClr val="C00000"/>
                          </a:solidFill>
                          <a:latin typeface="微软雅黑" panose="020B0503020204020204" pitchFamily="34" charset="-122"/>
                          <a:ea typeface="微软雅黑" panose="020B0503020204020204" pitchFamily="34" charset="-122"/>
                        </a:rPr>
                        <a:t>F1∧F2∧…∧</a:t>
                      </a:r>
                      <a:r>
                        <a:rPr lang="en-US" altLang="zh-CN" sz="1600" b="0" baseline="-25000" dirty="0" err="1">
                          <a:solidFill>
                            <a:srgbClr val="C00000"/>
                          </a:solidFill>
                          <a:latin typeface="微软雅黑" panose="020B0503020204020204" pitchFamily="34" charset="-122"/>
                          <a:ea typeface="微软雅黑" panose="020B0503020204020204" pitchFamily="34" charset="-122"/>
                        </a:rPr>
                        <a:t>Fn</a:t>
                      </a:r>
                      <a:r>
                        <a:rPr lang="en-US" altLang="zh-CN" sz="1600" b="0" dirty="0">
                          <a:solidFill>
                            <a:srgbClr val="C00000"/>
                          </a:solidFill>
                          <a:latin typeface="微软雅黑" panose="020B0503020204020204" pitchFamily="34" charset="-122"/>
                          <a:ea typeface="微软雅黑" panose="020B0503020204020204" pitchFamily="34" charset="-122"/>
                        </a:rPr>
                        <a:t>(E)</a:t>
                      </a:r>
                      <a:r>
                        <a:rPr lang="zh-CN" altLang="en-US" sz="1600" b="0" dirty="0">
                          <a:solidFill>
                            <a:srgbClr val="C00000"/>
                          </a:solidFill>
                          <a:latin typeface="微软雅黑" panose="020B0503020204020204" pitchFamily="34" charset="-122"/>
                          <a:ea typeface="微软雅黑" panose="020B0503020204020204" pitchFamily="34" charset="-122"/>
                        </a:rPr>
                        <a:t>变换为</a:t>
                      </a:r>
                      <a:r>
                        <a:rPr lang="en-US" altLang="zh-CN" sz="1600" b="0" dirty="0">
                          <a:solidFill>
                            <a:srgbClr val="C00000"/>
                          </a:solidFill>
                          <a:latin typeface="微软雅黑" panose="020B0503020204020204" pitchFamily="34" charset="-122"/>
                          <a:ea typeface="微软雅黑" panose="020B0503020204020204" pitchFamily="34" charset="-122"/>
                        </a:rPr>
                        <a:t>σ</a:t>
                      </a:r>
                      <a:r>
                        <a:rPr lang="en-US" altLang="zh-CN" sz="1600" b="0" baseline="-25000" dirty="0">
                          <a:solidFill>
                            <a:srgbClr val="C00000"/>
                          </a:solidFill>
                          <a:latin typeface="微软雅黑" panose="020B0503020204020204" pitchFamily="34" charset="-122"/>
                          <a:ea typeface="微软雅黑" panose="020B0503020204020204" pitchFamily="34" charset="-122"/>
                        </a:rPr>
                        <a:t>F1</a:t>
                      </a:r>
                      <a:r>
                        <a:rPr lang="en-US" altLang="zh-CN" sz="1600" b="0" dirty="0">
                          <a:solidFill>
                            <a:srgbClr val="C00000"/>
                          </a:solidFill>
                          <a:latin typeface="微软雅黑" panose="020B0503020204020204" pitchFamily="34" charset="-122"/>
                          <a:ea typeface="微软雅黑" panose="020B0503020204020204" pitchFamily="34" charset="-122"/>
                        </a:rPr>
                        <a:t>(σ</a:t>
                      </a:r>
                      <a:r>
                        <a:rPr lang="en-US" altLang="zh-CN" sz="1600" b="0" baseline="-25000" dirty="0">
                          <a:solidFill>
                            <a:srgbClr val="C00000"/>
                          </a:solidFill>
                          <a:latin typeface="微软雅黑" panose="020B0503020204020204" pitchFamily="34" charset="-122"/>
                          <a:ea typeface="微软雅黑" panose="020B0503020204020204" pitchFamily="34" charset="-122"/>
                        </a:rPr>
                        <a:t>F2</a:t>
                      </a:r>
                      <a:r>
                        <a:rPr lang="en-US" altLang="zh-CN" sz="1600" b="0" dirty="0">
                          <a:solidFill>
                            <a:srgbClr val="C00000"/>
                          </a:solidFill>
                          <a:latin typeface="微软雅黑" panose="020B0503020204020204" pitchFamily="34" charset="-122"/>
                          <a:ea typeface="微软雅黑" panose="020B0503020204020204" pitchFamily="34" charset="-122"/>
                        </a:rPr>
                        <a:t>(…(</a:t>
                      </a:r>
                      <a:r>
                        <a:rPr lang="en-US" altLang="zh-CN" sz="1600" b="0" dirty="0" err="1">
                          <a:solidFill>
                            <a:srgbClr val="C00000"/>
                          </a:solidFill>
                          <a:latin typeface="微软雅黑" panose="020B0503020204020204" pitchFamily="34" charset="-122"/>
                          <a:ea typeface="微软雅黑" panose="020B0503020204020204" pitchFamily="34" charset="-122"/>
                        </a:rPr>
                        <a:t>σ</a:t>
                      </a:r>
                      <a:r>
                        <a:rPr lang="en-US" altLang="zh-CN" sz="1600" b="0" baseline="-25000" dirty="0" err="1">
                          <a:solidFill>
                            <a:srgbClr val="C00000"/>
                          </a:solidFill>
                          <a:latin typeface="微软雅黑" panose="020B0503020204020204" pitchFamily="34" charset="-122"/>
                          <a:ea typeface="微软雅黑" panose="020B0503020204020204" pitchFamily="34" charset="-122"/>
                        </a:rPr>
                        <a:t>Fn</a:t>
                      </a:r>
                      <a:r>
                        <a:rPr lang="en-US" altLang="zh-CN" sz="1600" b="0" dirty="0">
                          <a:solidFill>
                            <a:srgbClr val="C00000"/>
                          </a:solidFill>
                          <a:latin typeface="微软雅黑" panose="020B0503020204020204" pitchFamily="34" charset="-122"/>
                          <a:ea typeface="微软雅黑" panose="020B0503020204020204" pitchFamily="34" charset="-122"/>
                        </a:rPr>
                        <a:t>(E))…))</a:t>
                      </a:r>
                      <a:r>
                        <a:rPr lang="en-US" altLang="zh-CN" sz="1600" dirty="0">
                          <a:latin typeface="微软雅黑" panose="020B0503020204020204" pitchFamily="34" charset="-122"/>
                          <a:ea typeface="微软雅黑" panose="020B0503020204020204" pitchFamily="34" charset="-122"/>
                        </a:rPr>
                        <a:t> </a:t>
                      </a:r>
                    </a:p>
                    <a:p>
                      <a:pPr marL="342900" indent="-76200">
                        <a:lnSpc>
                          <a:spcPct val="130000"/>
                        </a:lnSpc>
                        <a:buFont typeface="+mj-lt"/>
                        <a:buAutoNum type="arabicPeriod"/>
                      </a:pPr>
                      <a:r>
                        <a:rPr lang="zh-CN" altLang="en-US" sz="1600" dirty="0">
                          <a:latin typeface="微软雅黑" panose="020B0503020204020204" pitchFamily="34" charset="-122"/>
                          <a:ea typeface="微软雅黑" panose="020B0503020204020204" pitchFamily="34" charset="-122"/>
                        </a:rPr>
                        <a:t>对每一个选择，利用等价变换规则</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rPr>
                        <a:t>尽可能把它移到树的叶端</a:t>
                      </a:r>
                      <a:endParaRPr lang="en-US" altLang="zh-CN" sz="1600" dirty="0">
                        <a:latin typeface="微软雅黑" panose="020B0503020204020204" pitchFamily="34" charset="-122"/>
                        <a:ea typeface="微软雅黑" panose="020B0503020204020204" pitchFamily="34" charset="-122"/>
                      </a:endParaRPr>
                    </a:p>
                    <a:p>
                      <a:pPr marL="342900" indent="-76200">
                        <a:lnSpc>
                          <a:spcPct val="130000"/>
                        </a:lnSpc>
                        <a:buFont typeface="+mj-lt"/>
                        <a:buAutoNum type="arabicPeriod"/>
                      </a:pPr>
                      <a:r>
                        <a:rPr lang="zh-CN" altLang="en-US" sz="1600" dirty="0">
                          <a:latin typeface="微软雅黑" panose="020B0503020204020204" pitchFamily="34" charset="-122"/>
                          <a:ea typeface="微软雅黑" panose="020B0503020204020204" pitchFamily="34" charset="-122"/>
                        </a:rPr>
                        <a:t>对每一个投影，利用等价变换规则</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中的一般形式尽可能把它移向树的叶端</a:t>
                      </a:r>
                      <a:endParaRPr lang="en-US" altLang="zh-CN" sz="1600" dirty="0">
                        <a:latin typeface="微软雅黑" panose="020B0503020204020204" pitchFamily="34" charset="-122"/>
                        <a:ea typeface="微软雅黑" panose="020B0503020204020204" pitchFamily="34" charset="-122"/>
                      </a:endParaRPr>
                    </a:p>
                    <a:p>
                      <a:pPr marL="342900" marR="0" lvl="0" indent="-76200" algn="l" defTabSz="514350" rtl="0" eaLnBrk="1" fontAlgn="auto" latinLnBrk="0" hangingPunct="1">
                        <a:lnSpc>
                          <a:spcPct val="130000"/>
                        </a:lnSpc>
                        <a:spcBef>
                          <a:spcPts val="0"/>
                        </a:spcBef>
                        <a:spcAft>
                          <a:spcPts val="0"/>
                        </a:spcAft>
                        <a:buClrTx/>
                        <a:buSzTx/>
                        <a:buFont typeface="+mj-lt"/>
                        <a:buAutoNum type="arabicPeriod"/>
                        <a:tabLst/>
                        <a:defRPr/>
                      </a:pPr>
                      <a:r>
                        <a:rPr lang="zh-CN" altLang="en-US" sz="1600" dirty="0">
                          <a:latin typeface="微软雅黑" panose="020B0503020204020204" pitchFamily="34" charset="-122"/>
                          <a:ea typeface="微软雅黑" panose="020B0503020204020204" pitchFamily="34" charset="-122"/>
                        </a:rPr>
                        <a:t>利用等价变换规则</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，把选择和投影的串接合并成单个选择、单个投影或一个选择后跟一个投影，使多个选择或投影能同时执行，或在一次扫描中全部完成</a:t>
                      </a:r>
                    </a:p>
                    <a:p>
                      <a:pPr marL="342900" indent="-76200">
                        <a:lnSpc>
                          <a:spcPct val="130000"/>
                        </a:lnSpc>
                        <a:buFont typeface="+mj-lt"/>
                        <a:buAutoNum type="arabicPeriod"/>
                      </a:pPr>
                      <a:r>
                        <a:rPr lang="zh-CN" altLang="en-US" sz="1600" dirty="0">
                          <a:latin typeface="微软雅黑" panose="020B0503020204020204" pitchFamily="34" charset="-122"/>
                          <a:ea typeface="微软雅黑" panose="020B0503020204020204" pitchFamily="34" charset="-122"/>
                        </a:rPr>
                        <a:t>把上述得到的语法树的内节点分组。每一双目运算（</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）和它所有的直接祖先为一组（𝜎，∏）。如果其后代直到叶子全是单目运算，则也将它们并入该组，但当双目运算是笛卡尔积（</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），且后面不是与它组成等值连接的选择时，则不能把选择与这个双目运算组成同一组。把这些单目运算单独分为一组。</a:t>
                      </a:r>
                      <a:endParaRPr lang="en-US" altLang="zh-CN"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2550737092"/>
                  </a:ext>
                </a:extLst>
              </a:tr>
            </a:tbl>
          </a:graphicData>
        </a:graphic>
      </p:graphicFrame>
    </p:spTree>
    <p:extLst>
      <p:ext uri="{BB962C8B-B14F-4D97-AF65-F5344CB8AC3E}">
        <p14:creationId xmlns:p14="http://schemas.microsoft.com/office/powerpoint/2010/main" val="388648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CABB6-5120-4C88-BE71-23FEF20DD57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66123AA-7585-4066-8060-2C6BE3D804B0}"/>
              </a:ext>
            </a:extLst>
          </p:cNvPr>
          <p:cNvSpPr>
            <a:spLocks noGrp="1"/>
          </p:cNvSpPr>
          <p:nvPr>
            <p:ph idx="1"/>
          </p:nvPr>
        </p:nvSpPr>
        <p:spPr>
          <a:xfrm>
            <a:off x="595085" y="1066800"/>
            <a:ext cx="11444515" cy="5469226"/>
          </a:xfrm>
        </p:spPr>
        <p:txBody>
          <a:bodyPr/>
          <a:lstStyle/>
          <a:p>
            <a:pPr marL="0" indent="0">
              <a:buNone/>
            </a:pPr>
            <a:r>
              <a:rPr lang="en-US" altLang="zh-CN">
                <a:solidFill>
                  <a:srgbClr val="C00000"/>
                </a:solidFill>
              </a:rPr>
              <a:t>[</a:t>
            </a:r>
            <a:r>
              <a:rPr lang="zh-CN" altLang="en-US">
                <a:solidFill>
                  <a:srgbClr val="C00000"/>
                </a:solidFill>
              </a:rPr>
              <a:t>例9.</a:t>
            </a:r>
            <a:r>
              <a:rPr lang="en-US" altLang="zh-CN">
                <a:solidFill>
                  <a:srgbClr val="C00000"/>
                </a:solidFill>
              </a:rPr>
              <a:t>4]</a:t>
            </a:r>
            <a:r>
              <a:rPr lang="zh-CN" altLang="en-US">
                <a:solidFill>
                  <a:srgbClr val="C00000"/>
                </a:solidFill>
              </a:rPr>
              <a:t> </a:t>
            </a:r>
            <a:r>
              <a:rPr lang="zh-CN" altLang="en-US"/>
              <a:t>对</a:t>
            </a:r>
            <a:r>
              <a:rPr lang="en-US" altLang="zh-CN"/>
              <a:t>[</a:t>
            </a:r>
            <a:r>
              <a:rPr lang="zh-CN" altLang="en-US"/>
              <a:t>例9.</a:t>
            </a:r>
            <a:r>
              <a:rPr lang="en-US" altLang="zh-CN"/>
              <a:t>3]</a:t>
            </a:r>
            <a:r>
              <a:rPr lang="zh-CN" altLang="en-US"/>
              <a:t>中的</a:t>
            </a:r>
            <a:r>
              <a:rPr lang="en-US" altLang="zh-CN"/>
              <a:t>SQL</a:t>
            </a:r>
            <a:r>
              <a:rPr lang="zh-CN" altLang="en-US"/>
              <a:t>语句进行代数优化</a:t>
            </a:r>
            <a:r>
              <a:rPr lang="en-US" altLang="zh-CN"/>
              <a:t>.</a:t>
            </a:r>
          </a:p>
          <a:p>
            <a:pPr marL="0" indent="0" algn="ctr">
              <a:buNone/>
            </a:pPr>
            <a:endParaRPr lang="en-US" altLang="zh-CN" sz="500" b="1">
              <a:solidFill>
                <a:srgbClr val="FF0000"/>
              </a:solidFill>
              <a:latin typeface="Courier New" panose="02070309020205020404" pitchFamily="49" charset="0"/>
              <a:cs typeface="Courier New" panose="02070309020205020404" pitchFamily="49" charset="0"/>
            </a:endParaRPr>
          </a:p>
          <a:p>
            <a:pPr marL="0" indent="0" algn="ctr">
              <a:buNone/>
            </a:pPr>
            <a:r>
              <a:rPr lang="en-US" altLang="zh-CN" sz="2200" b="1">
                <a:solidFill>
                  <a:srgbClr val="FF0000"/>
                </a:solidFill>
                <a:highlight>
                  <a:srgbClr val="FFFF00"/>
                </a:highlight>
                <a:latin typeface="Courier New" panose="02070309020205020404" pitchFamily="49" charset="0"/>
                <a:cs typeface="Courier New" panose="02070309020205020404" pitchFamily="49" charset="0"/>
              </a:rPr>
              <a:t>SELECT S.Sname FROM Student S,SC WHERE S.Sno=SC.Sno AND SC.Cno=‘2’;</a:t>
            </a:r>
            <a:endParaRPr lang="en-US" altLang="zh-CN">
              <a:highlight>
                <a:srgbClr val="FFFF00"/>
              </a:highlight>
            </a:endParaRPr>
          </a:p>
          <a:p>
            <a:endParaRPr lang="zh-CN" altLang="en-US"/>
          </a:p>
        </p:txBody>
      </p:sp>
      <p:sp>
        <p:nvSpPr>
          <p:cNvPr id="4" name="灯片编号占位符 3">
            <a:extLst>
              <a:ext uri="{FF2B5EF4-FFF2-40B4-BE49-F238E27FC236}">
                <a16:creationId xmlns:a16="http://schemas.microsoft.com/office/drawing/2014/main" id="{2FB8B74B-CF04-4A4F-B5F9-0660249183F9}"/>
              </a:ext>
            </a:extLst>
          </p:cNvPr>
          <p:cNvSpPr>
            <a:spLocks noGrp="1"/>
          </p:cNvSpPr>
          <p:nvPr>
            <p:ph type="sldNum" sz="quarter" idx="12"/>
          </p:nvPr>
        </p:nvSpPr>
        <p:spPr/>
        <p:txBody>
          <a:bodyPr/>
          <a:lstStyle/>
          <a:p>
            <a:fld id="{E63F6D5D-9733-4D44-9C56-AEFEDD5A4BA7}" type="slidenum">
              <a:rPr lang="en-US" smtClean="0"/>
              <a:pPr/>
              <a:t>27</a:t>
            </a:fld>
            <a:endParaRPr lang="en-US" dirty="0"/>
          </a:p>
        </p:txBody>
      </p:sp>
      <p:pic>
        <p:nvPicPr>
          <p:cNvPr id="5" name="Picture 4" descr="93">
            <a:extLst>
              <a:ext uri="{FF2B5EF4-FFF2-40B4-BE49-F238E27FC236}">
                <a16:creationId xmlns:a16="http://schemas.microsoft.com/office/drawing/2014/main" id="{207C632B-72D8-4E9F-B187-C84F5BDF40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452748"/>
            <a:ext cx="247763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32780844-5109-4346-B2A4-FF8D4755E0FE}"/>
              </a:ext>
            </a:extLst>
          </p:cNvPr>
          <p:cNvSpPr txBox="1"/>
          <p:nvPr/>
        </p:nvSpPr>
        <p:spPr>
          <a:xfrm>
            <a:off x="914400" y="5614831"/>
            <a:ext cx="2895600" cy="867930"/>
          </a:xfrm>
          <a:prstGeom prst="rect">
            <a:avLst/>
          </a:prstGeom>
          <a:solidFill>
            <a:schemeClr val="bg1">
              <a:lumMod val="95000"/>
            </a:schemeClr>
          </a:solidFill>
        </p:spPr>
        <p:txBody>
          <a:bodyPr wrap="square" rtlCol="0">
            <a:spAutoFit/>
          </a:bodyPr>
          <a:lstStyle/>
          <a:p>
            <a:pPr>
              <a:lnSpc>
                <a:spcPct val="120000"/>
              </a:lnSpc>
            </a:pPr>
            <a:r>
              <a:rPr lang="zh-CN" altLang="en-US"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rPr>
              <a:t>叶节点：查询的输入基本表</a:t>
            </a:r>
            <a:endParaRPr lang="en-US" altLang="zh-CN"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20000"/>
              </a:lnSpc>
            </a:pPr>
            <a:r>
              <a:rPr lang="zh-CN" altLang="en-US"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rPr>
              <a:t>中间节点：关系代数运算</a:t>
            </a:r>
            <a:endParaRPr lang="en-US" altLang="zh-CN"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20000"/>
              </a:lnSpc>
            </a:pPr>
            <a:r>
              <a:rPr lang="zh-CN" altLang="en-US"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rPr>
              <a:t>根节点：关系代数的最后一个运算</a:t>
            </a:r>
          </a:p>
        </p:txBody>
      </p:sp>
      <p:sp>
        <p:nvSpPr>
          <p:cNvPr id="7" name="右箭头 8">
            <a:extLst>
              <a:ext uri="{FF2B5EF4-FFF2-40B4-BE49-F238E27FC236}">
                <a16:creationId xmlns:a16="http://schemas.microsoft.com/office/drawing/2014/main" id="{52B4E183-EBC2-48D2-8299-2241CA61CA0B}"/>
              </a:ext>
            </a:extLst>
          </p:cNvPr>
          <p:cNvSpPr/>
          <p:nvPr/>
        </p:nvSpPr>
        <p:spPr>
          <a:xfrm>
            <a:off x="3620248" y="3671948"/>
            <a:ext cx="125843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10">
            <a:extLst>
              <a:ext uri="{FF2B5EF4-FFF2-40B4-BE49-F238E27FC236}">
                <a16:creationId xmlns:a16="http://schemas.microsoft.com/office/drawing/2014/main" id="{37DA907C-D057-42A0-A7F6-D5DA136E4FED}"/>
              </a:ext>
            </a:extLst>
          </p:cNvPr>
          <p:cNvSpPr/>
          <p:nvPr/>
        </p:nvSpPr>
        <p:spPr>
          <a:xfrm>
            <a:off x="7467774" y="3671948"/>
            <a:ext cx="125843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A7FCF84D-DB02-4AB1-B21F-EFA39B09D5AD}"/>
              </a:ext>
            </a:extLst>
          </p:cNvPr>
          <p:cNvPicPr>
            <a:picLocks noChangeAspect="1"/>
          </p:cNvPicPr>
          <p:nvPr/>
        </p:nvPicPr>
        <p:blipFill>
          <a:blip r:embed="rId3"/>
          <a:stretch>
            <a:fillRect/>
          </a:stretch>
        </p:blipFill>
        <p:spPr>
          <a:xfrm>
            <a:off x="8894259" y="2428935"/>
            <a:ext cx="2139266" cy="3185896"/>
          </a:xfrm>
          <a:prstGeom prst="rect">
            <a:avLst/>
          </a:prstGeom>
        </p:spPr>
      </p:pic>
      <p:pic>
        <p:nvPicPr>
          <p:cNvPr id="10" name="图片 9">
            <a:extLst>
              <a:ext uri="{FF2B5EF4-FFF2-40B4-BE49-F238E27FC236}">
                <a16:creationId xmlns:a16="http://schemas.microsoft.com/office/drawing/2014/main" id="{89BCE4A9-CBF9-4E0D-8600-1A0715A71266}"/>
              </a:ext>
            </a:extLst>
          </p:cNvPr>
          <p:cNvPicPr>
            <a:picLocks noChangeAspect="1"/>
          </p:cNvPicPr>
          <p:nvPr/>
        </p:nvPicPr>
        <p:blipFill>
          <a:blip r:embed="rId4"/>
          <a:stretch>
            <a:fillRect/>
          </a:stretch>
        </p:blipFill>
        <p:spPr>
          <a:xfrm>
            <a:off x="5160179" y="2543595"/>
            <a:ext cx="2119554" cy="2956575"/>
          </a:xfrm>
          <a:prstGeom prst="rect">
            <a:avLst/>
          </a:prstGeom>
        </p:spPr>
      </p:pic>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AC293A6E-E378-4F13-B022-83361A46CE59}"/>
                  </a:ext>
                </a:extLst>
              </p14:cNvPr>
              <p14:cNvContentPartPr/>
              <p14:nvPr/>
            </p14:nvContentPartPr>
            <p14:xfrm>
              <a:off x="5200680" y="4027508"/>
              <a:ext cx="2698920" cy="1352880"/>
            </p14:xfrm>
          </p:contentPart>
        </mc:Choice>
        <mc:Fallback xmlns="">
          <p:pic>
            <p:nvPicPr>
              <p:cNvPr id="12" name="墨迹 11">
                <a:extLst>
                  <a:ext uri="{FF2B5EF4-FFF2-40B4-BE49-F238E27FC236}">
                    <a16:creationId xmlns:a16="http://schemas.microsoft.com/office/drawing/2014/main" id="{AC293A6E-E378-4F13-B022-83361A46CE59}"/>
                  </a:ext>
                </a:extLst>
              </p:cNvPr>
              <p:cNvPicPr/>
              <p:nvPr/>
            </p:nvPicPr>
            <p:blipFill>
              <a:blip r:embed="rId6"/>
              <a:stretch>
                <a:fillRect/>
              </a:stretch>
            </p:blipFill>
            <p:spPr>
              <a:xfrm>
                <a:off x="5191320" y="4018148"/>
                <a:ext cx="2717640" cy="1371600"/>
              </a:xfrm>
              <a:prstGeom prst="rect">
                <a:avLst/>
              </a:prstGeom>
            </p:spPr>
          </p:pic>
        </mc:Fallback>
      </mc:AlternateContent>
      <p:sp>
        <p:nvSpPr>
          <p:cNvPr id="13" name="文本框 12">
            <a:extLst>
              <a:ext uri="{FF2B5EF4-FFF2-40B4-BE49-F238E27FC236}">
                <a16:creationId xmlns:a16="http://schemas.microsoft.com/office/drawing/2014/main" id="{49170573-4D30-45D6-8358-80D3894789DA}"/>
              </a:ext>
            </a:extLst>
          </p:cNvPr>
          <p:cNvSpPr txBox="1"/>
          <p:nvPr/>
        </p:nvSpPr>
        <p:spPr>
          <a:xfrm>
            <a:off x="9144000" y="5719860"/>
            <a:ext cx="1752600" cy="328936"/>
          </a:xfrm>
          <a:prstGeom prst="rect">
            <a:avLst/>
          </a:prstGeom>
          <a:solidFill>
            <a:schemeClr val="bg1">
              <a:lumMod val="95000"/>
            </a:schemeClr>
          </a:solidFill>
        </p:spPr>
        <p:txBody>
          <a:bodyPr wrap="square" rtlCol="0">
            <a:spAutoFit/>
          </a:bodyPr>
          <a:lstStyle/>
          <a:p>
            <a:pPr algn="ctr">
              <a:lnSpc>
                <a:spcPct val="120000"/>
              </a:lnSpc>
            </a:pPr>
            <a:r>
              <a:rPr lang="zh-CN" altLang="en-US" sz="1400" b="1">
                <a:solidFill>
                  <a:srgbClr val="0000FF"/>
                </a:solidFill>
                <a:latin typeface="微软雅黑" panose="020B0503020204020204" pitchFamily="34" charset="-122"/>
                <a:ea typeface="微软雅黑" panose="020B0503020204020204" pitchFamily="34" charset="-122"/>
                <a:cs typeface="Courier New" panose="02070309020205020404" pitchFamily="49" charset="0"/>
              </a:rPr>
              <a:t>优化后的查询树</a:t>
            </a:r>
            <a:endParaRPr lang="zh-CN" altLang="en-US"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4" name="文本框 13">
            <a:extLst>
              <a:ext uri="{FF2B5EF4-FFF2-40B4-BE49-F238E27FC236}">
                <a16:creationId xmlns:a16="http://schemas.microsoft.com/office/drawing/2014/main" id="{17DF28D2-32CA-4819-B87C-487EDBF75015}"/>
              </a:ext>
            </a:extLst>
          </p:cNvPr>
          <p:cNvSpPr txBox="1"/>
          <p:nvPr/>
        </p:nvSpPr>
        <p:spPr>
          <a:xfrm>
            <a:off x="5410200" y="5719860"/>
            <a:ext cx="1869533" cy="328936"/>
          </a:xfrm>
          <a:prstGeom prst="rect">
            <a:avLst/>
          </a:prstGeom>
          <a:solidFill>
            <a:schemeClr val="bg1">
              <a:lumMod val="95000"/>
            </a:schemeClr>
          </a:solidFill>
        </p:spPr>
        <p:txBody>
          <a:bodyPr wrap="square" rtlCol="0">
            <a:spAutoFit/>
          </a:bodyPr>
          <a:lstStyle/>
          <a:p>
            <a:pPr algn="ctr">
              <a:lnSpc>
                <a:spcPct val="120000"/>
              </a:lnSpc>
            </a:pPr>
            <a:r>
              <a:rPr lang="zh-CN" altLang="en-US" sz="1400" b="1">
                <a:solidFill>
                  <a:srgbClr val="0000FF"/>
                </a:solidFill>
                <a:latin typeface="微软雅黑" panose="020B0503020204020204" pitchFamily="34" charset="-122"/>
                <a:ea typeface="微软雅黑" panose="020B0503020204020204" pitchFamily="34" charset="-122"/>
                <a:cs typeface="Courier New" panose="02070309020205020404" pitchFamily="49" charset="0"/>
              </a:rPr>
              <a:t>关系代数语法树图</a:t>
            </a:r>
            <a:endParaRPr lang="zh-CN" altLang="en-US" sz="1400" b="1"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43011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250"/>
                                        <p:tgtEl>
                                          <p:spTgt spid="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8A3C9-852D-4EB6-9597-BAEF49A4474C}"/>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07422E-0F76-4D20-9CEF-A738EE05A940}"/>
                  </a:ext>
                </a:extLst>
              </p:cNvPr>
              <p:cNvSpPr>
                <a:spLocks noGrp="1"/>
              </p:cNvSpPr>
              <p:nvPr>
                <p:ph idx="1"/>
              </p:nvPr>
            </p:nvSpPr>
            <p:spPr/>
            <p:txBody>
              <a:bodyPr/>
              <a:lstStyle/>
              <a:p>
                <a:pPr marL="0" indent="0">
                  <a:buNone/>
                </a:pPr>
                <a:r>
                  <a:rPr lang="en-US" altLang="zh-CN" sz="3000">
                    <a:solidFill>
                      <a:srgbClr val="FF0000"/>
                    </a:solidFill>
                  </a:rPr>
                  <a:t>[</a:t>
                </a:r>
                <a:r>
                  <a:rPr lang="zh-CN" altLang="en-US" sz="3000">
                    <a:solidFill>
                      <a:srgbClr val="FF0000"/>
                    </a:solidFill>
                  </a:rPr>
                  <a:t>示例</a:t>
                </a:r>
                <a:r>
                  <a:rPr lang="en-US" altLang="zh-CN" sz="3000">
                    <a:solidFill>
                      <a:srgbClr val="FF0000"/>
                    </a:solidFill>
                  </a:rPr>
                  <a:t>1] </a:t>
                </a:r>
                <a:r>
                  <a:rPr lang="zh-CN" altLang="en-US" sz="3000" dirty="0"/>
                  <a:t>对关系代数表达式</a:t>
                </a:r>
                <a14:m>
                  <m:oMath xmlns:m="http://schemas.openxmlformats.org/officeDocument/2006/math">
                    <m:sSub>
                      <m:sSubPr>
                        <m:ctrlPr>
                          <a:rPr lang="el-GR" altLang="zh-CN" sz="3000" i="1" smtClean="0">
                            <a:solidFill>
                              <a:srgbClr val="FF0000"/>
                            </a:solidFill>
                            <a:latin typeface="Cambria Math" panose="02040503050406030204" pitchFamily="18" charset="0"/>
                            <a:ea typeface="Cambria Math" charset="0"/>
                            <a:cs typeface="Cambria Math" charset="0"/>
                          </a:rPr>
                        </m:ctrlPr>
                      </m:sSubPr>
                      <m:e>
                        <m:r>
                          <m:rPr>
                            <m:sty m:val="p"/>
                          </m:rPr>
                          <a:rPr lang="el-GR" altLang="zh-CN" sz="3000" i="1">
                            <a:solidFill>
                              <a:srgbClr val="FF0000"/>
                            </a:solidFill>
                            <a:latin typeface="Cambria Math" charset="0"/>
                            <a:ea typeface="Cambria Math" charset="0"/>
                            <a:cs typeface="Cambria Math" charset="0"/>
                          </a:rPr>
                          <m:t>Π</m:t>
                        </m:r>
                      </m:e>
                      <m:sub>
                        <m:r>
                          <a:rPr lang="en-US" altLang="zh-CN" sz="3000" i="1">
                            <a:solidFill>
                              <a:srgbClr val="FF0000"/>
                            </a:solidFill>
                            <a:latin typeface="Cambria Math" charset="0"/>
                            <a:ea typeface="Cambria Math" charset="0"/>
                            <a:cs typeface="Cambria Math" charset="0"/>
                          </a:rPr>
                          <m:t>𝐵</m:t>
                        </m:r>
                      </m:sub>
                    </m:sSub>
                    <m:r>
                      <a:rPr lang="en-US" altLang="zh-CN" sz="3000" i="1">
                        <a:solidFill>
                          <a:srgbClr val="FF0000"/>
                        </a:solidFill>
                        <a:latin typeface="Cambria Math" charset="0"/>
                        <a:ea typeface="Cambria Math" charset="0"/>
                        <a:cs typeface="Cambria Math" charset="0"/>
                      </a:rPr>
                      <m:t>(</m:t>
                    </m:r>
                    <m:r>
                      <a:rPr lang="en-US" altLang="zh-CN" sz="3000" i="1">
                        <a:solidFill>
                          <a:srgbClr val="FF0000"/>
                        </a:solidFill>
                        <a:latin typeface="Cambria Math" charset="0"/>
                        <a:ea typeface="Cambria Math" charset="0"/>
                        <a:cs typeface="Cambria Math" charset="0"/>
                      </a:rPr>
                      <m:t>𝑅</m:t>
                    </m:r>
                    <m:d>
                      <m:dPr>
                        <m:ctrlPr>
                          <a:rPr lang="en-US" altLang="zh-CN" sz="3000" i="1">
                            <a:solidFill>
                              <a:srgbClr val="FF0000"/>
                            </a:solidFill>
                            <a:latin typeface="Cambria Math" panose="02040503050406030204" pitchFamily="18" charset="0"/>
                            <a:ea typeface="Cambria Math" charset="0"/>
                            <a:cs typeface="Cambria Math" charset="0"/>
                          </a:rPr>
                        </m:ctrlPr>
                      </m:dPr>
                      <m:e>
                        <m:r>
                          <a:rPr lang="en-US" altLang="zh-CN" sz="3000" i="1">
                            <a:solidFill>
                              <a:srgbClr val="FF0000"/>
                            </a:solidFill>
                            <a:latin typeface="Cambria Math" charset="0"/>
                            <a:ea typeface="Cambria Math" charset="0"/>
                            <a:cs typeface="Cambria Math" charset="0"/>
                          </a:rPr>
                          <m:t>𝐴</m:t>
                        </m:r>
                        <m:r>
                          <a:rPr lang="en-US" altLang="zh-CN" sz="3000" i="1">
                            <a:solidFill>
                              <a:srgbClr val="FF0000"/>
                            </a:solidFill>
                            <a:latin typeface="Cambria Math" charset="0"/>
                            <a:ea typeface="Cambria Math" charset="0"/>
                            <a:cs typeface="Cambria Math" charset="0"/>
                          </a:rPr>
                          <m:t>,</m:t>
                        </m:r>
                        <m:r>
                          <a:rPr lang="en-US" altLang="zh-CN" sz="3000" i="1">
                            <a:solidFill>
                              <a:srgbClr val="FF0000"/>
                            </a:solidFill>
                            <a:latin typeface="Cambria Math" charset="0"/>
                            <a:ea typeface="Cambria Math" charset="0"/>
                            <a:cs typeface="Cambria Math" charset="0"/>
                          </a:rPr>
                          <m:t>𝐵</m:t>
                        </m:r>
                      </m:e>
                    </m:d>
                    <m:r>
                      <a:rPr lang="en-US" altLang="zh-CN" sz="3000" i="1">
                        <a:solidFill>
                          <a:srgbClr val="FF0000"/>
                        </a:solidFill>
                        <a:latin typeface="Cambria Math" charset="0"/>
                        <a:ea typeface="Cambria Math" charset="0"/>
                        <a:cs typeface="Cambria Math" charset="0"/>
                      </a:rPr>
                      <m:t>⋈</m:t>
                    </m:r>
                    <m:r>
                      <a:rPr lang="en-US" altLang="zh-CN" sz="3000" i="1">
                        <a:solidFill>
                          <a:srgbClr val="FF0000"/>
                        </a:solidFill>
                        <a:latin typeface="Cambria Math" charset="0"/>
                        <a:ea typeface="Cambria Math" charset="0"/>
                        <a:cs typeface="Cambria Math" charset="0"/>
                      </a:rPr>
                      <m:t>𝑆</m:t>
                    </m:r>
                    <m:d>
                      <m:dPr>
                        <m:ctrlPr>
                          <a:rPr lang="en-US" altLang="zh-CN" sz="3000" i="1">
                            <a:solidFill>
                              <a:srgbClr val="FF0000"/>
                            </a:solidFill>
                            <a:latin typeface="Cambria Math" panose="02040503050406030204" pitchFamily="18" charset="0"/>
                            <a:ea typeface="Cambria Math" charset="0"/>
                            <a:cs typeface="Cambria Math" charset="0"/>
                          </a:rPr>
                        </m:ctrlPr>
                      </m:dPr>
                      <m:e>
                        <m:r>
                          <a:rPr lang="en-US" altLang="zh-CN" sz="3000" i="1">
                            <a:solidFill>
                              <a:srgbClr val="FF0000"/>
                            </a:solidFill>
                            <a:latin typeface="Cambria Math" charset="0"/>
                            <a:ea typeface="Cambria Math" charset="0"/>
                            <a:cs typeface="Cambria Math" charset="0"/>
                          </a:rPr>
                          <m:t>𝐵</m:t>
                        </m:r>
                        <m:r>
                          <a:rPr lang="en-US" altLang="zh-CN" sz="3000" i="1">
                            <a:solidFill>
                              <a:srgbClr val="FF0000"/>
                            </a:solidFill>
                            <a:latin typeface="Cambria Math" charset="0"/>
                            <a:ea typeface="Cambria Math" charset="0"/>
                            <a:cs typeface="Cambria Math" charset="0"/>
                          </a:rPr>
                          <m:t>,</m:t>
                        </m:r>
                        <m:r>
                          <a:rPr lang="en-US" altLang="zh-CN" sz="3000" i="1">
                            <a:solidFill>
                              <a:srgbClr val="FF0000"/>
                            </a:solidFill>
                            <a:latin typeface="Cambria Math" charset="0"/>
                            <a:ea typeface="Cambria Math" charset="0"/>
                            <a:cs typeface="Cambria Math" charset="0"/>
                          </a:rPr>
                          <m:t>𝐶</m:t>
                        </m:r>
                      </m:e>
                    </m:d>
                    <m:r>
                      <a:rPr lang="en-US" altLang="zh-CN" sz="3000" i="1">
                        <a:solidFill>
                          <a:srgbClr val="FF0000"/>
                        </a:solidFill>
                        <a:latin typeface="Cambria Math" charset="0"/>
                        <a:ea typeface="Cambria Math" charset="0"/>
                        <a:cs typeface="Cambria Math" charset="0"/>
                      </a:rPr>
                      <m:t>)</m:t>
                    </m:r>
                  </m:oMath>
                </a14:m>
                <a:r>
                  <a:rPr lang="zh-CN" altLang="en-US" sz="3000" dirty="0"/>
                  <a:t>进行</a:t>
                </a:r>
                <a:r>
                  <a:rPr lang="zh-CN" altLang="en-US" sz="3000"/>
                  <a:t>查询优化</a:t>
                </a:r>
                <a:endParaRPr lang="en-US" altLang="zh-CN" sz="3000"/>
              </a:p>
              <a:p>
                <a:endParaRPr lang="zh-CN" altLang="en-US" dirty="0"/>
              </a:p>
              <a:p>
                <a:endParaRPr lang="zh-CN" altLang="en-US"/>
              </a:p>
            </p:txBody>
          </p:sp>
        </mc:Choice>
        <mc:Fallback xmlns="">
          <p:sp>
            <p:nvSpPr>
              <p:cNvPr id="3" name="内容占位符 2">
                <a:extLst>
                  <a:ext uri="{FF2B5EF4-FFF2-40B4-BE49-F238E27FC236}">
                    <a16:creationId xmlns:a16="http://schemas.microsoft.com/office/drawing/2014/main" id="{6207422E-0F76-4D20-9CEF-A738EE05A940}"/>
                  </a:ext>
                </a:extLst>
              </p:cNvPr>
              <p:cNvSpPr>
                <a:spLocks noGrp="1" noRot="1" noChangeAspect="1" noMove="1" noResize="1" noEditPoints="1" noAdjustHandles="1" noChangeArrowheads="1" noChangeShapeType="1" noTextEdit="1"/>
              </p:cNvSpPr>
              <p:nvPr>
                <p:ph idx="1"/>
              </p:nvPr>
            </p:nvSpPr>
            <p:spPr>
              <a:blipFill>
                <a:blip r:embed="rId2"/>
                <a:stretch>
                  <a:fillRect l="-1330" t="-122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357E2B1-7350-4319-9F48-12D8634FF149}"/>
              </a:ext>
            </a:extLst>
          </p:cNvPr>
          <p:cNvSpPr>
            <a:spLocks noGrp="1"/>
          </p:cNvSpPr>
          <p:nvPr>
            <p:ph type="sldNum" sz="quarter" idx="12"/>
          </p:nvPr>
        </p:nvSpPr>
        <p:spPr/>
        <p:txBody>
          <a:bodyPr/>
          <a:lstStyle/>
          <a:p>
            <a:fld id="{E63F6D5D-9733-4D44-9C56-AEFEDD5A4BA7}" type="slidenum">
              <a:rPr lang="en-US" smtClean="0"/>
              <a:pPr/>
              <a:t>28</a:t>
            </a:fld>
            <a:endParaRPr lang="en-US" dirty="0"/>
          </a:p>
        </p:txBody>
      </p:sp>
      <mc:AlternateContent xmlns:mc="http://schemas.openxmlformats.org/markup-compatibility/2006" xmlns:a14="http://schemas.microsoft.com/office/drawing/2010/main">
        <mc:Choice Requires="a14">
          <p:sp>
            <p:nvSpPr>
              <p:cNvPr id="5" name="TextBox 12">
                <a:extLst>
                  <a:ext uri="{FF2B5EF4-FFF2-40B4-BE49-F238E27FC236}">
                    <a16:creationId xmlns:a16="http://schemas.microsoft.com/office/drawing/2014/main" id="{230FDB06-8F1B-44E2-B56C-A16589ACC1B4}"/>
                  </a:ext>
                </a:extLst>
              </p:cNvPr>
              <p:cNvSpPr txBox="1"/>
              <p:nvPr/>
            </p:nvSpPr>
            <p:spPr>
              <a:xfrm>
                <a:off x="1981200" y="1916296"/>
                <a:ext cx="357245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800" i="1" smtClean="0">
                              <a:solidFill>
                                <a:srgbClr val="FF0000"/>
                              </a:solidFill>
                              <a:latin typeface="Cambria Math" panose="02040503050406030204" pitchFamily="18" charset="0"/>
                              <a:ea typeface="Cambria Math" charset="0"/>
                              <a:cs typeface="Cambria Math" charset="0"/>
                            </a:rPr>
                          </m:ctrlPr>
                        </m:sSubPr>
                        <m:e>
                          <m:r>
                            <m:rPr>
                              <m:sty m:val="p"/>
                            </m:rPr>
                            <a:rPr lang="el-GR" sz="2800" i="1">
                              <a:solidFill>
                                <a:srgbClr val="FF0000"/>
                              </a:solidFill>
                              <a:latin typeface="Cambria Math" charset="0"/>
                              <a:ea typeface="Cambria Math" charset="0"/>
                              <a:cs typeface="Cambria Math" charset="0"/>
                            </a:rPr>
                            <m:t>Π</m:t>
                          </m:r>
                        </m:e>
                        <m:sub>
                          <m:r>
                            <a:rPr lang="en-US" sz="2800" b="0" i="1" smtClean="0">
                              <a:solidFill>
                                <a:srgbClr val="FF0000"/>
                              </a:solidFill>
                              <a:latin typeface="Cambria Math" charset="0"/>
                              <a:ea typeface="Cambria Math" charset="0"/>
                              <a:cs typeface="Cambria Math" charset="0"/>
                            </a:rPr>
                            <m:t>𝐵</m:t>
                          </m:r>
                        </m:sub>
                      </m:sSub>
                      <m:r>
                        <a:rPr lang="en-US" sz="2800" b="0" i="1" smtClean="0">
                          <a:solidFill>
                            <a:srgbClr val="FF0000"/>
                          </a:solidFill>
                          <a:latin typeface="Cambria Math" charset="0"/>
                          <a:ea typeface="Cambria Math" charset="0"/>
                          <a:cs typeface="Cambria Math" charset="0"/>
                        </a:rPr>
                        <m:t>(</m:t>
                      </m:r>
                      <m:r>
                        <a:rPr lang="en-US" sz="2800" b="0" i="1" smtClean="0">
                          <a:solidFill>
                            <a:srgbClr val="FF0000"/>
                          </a:solidFill>
                          <a:latin typeface="Cambria Math" charset="0"/>
                          <a:ea typeface="Cambria Math" charset="0"/>
                          <a:cs typeface="Cambria Math" charset="0"/>
                        </a:rPr>
                        <m:t>𝑅</m:t>
                      </m:r>
                      <m:d>
                        <m:dPr>
                          <m:ctrlPr>
                            <a:rPr lang="en-US" sz="2800" b="0" i="1" smtClean="0">
                              <a:solidFill>
                                <a:srgbClr val="FF0000"/>
                              </a:solidFill>
                              <a:latin typeface="Cambria Math" panose="02040503050406030204" pitchFamily="18" charset="0"/>
                              <a:ea typeface="Cambria Math" charset="0"/>
                              <a:cs typeface="Cambria Math" charset="0"/>
                            </a:rPr>
                          </m:ctrlPr>
                        </m:dPr>
                        <m:e>
                          <m:r>
                            <a:rPr lang="en-US" sz="2800" b="0" i="1" smtClean="0">
                              <a:solidFill>
                                <a:srgbClr val="FF0000"/>
                              </a:solidFill>
                              <a:latin typeface="Cambria Math" charset="0"/>
                              <a:ea typeface="Cambria Math" charset="0"/>
                              <a:cs typeface="Cambria Math" charset="0"/>
                            </a:rPr>
                            <m:t>𝐴</m:t>
                          </m:r>
                          <m:r>
                            <a:rPr lang="en-US" sz="2800" b="0" i="1" smtClean="0">
                              <a:solidFill>
                                <a:srgbClr val="FF0000"/>
                              </a:solidFill>
                              <a:latin typeface="Cambria Math" charset="0"/>
                              <a:ea typeface="Cambria Math" charset="0"/>
                              <a:cs typeface="Cambria Math" charset="0"/>
                            </a:rPr>
                            <m:t>,</m:t>
                          </m:r>
                          <m:r>
                            <a:rPr lang="en-US" sz="2800" b="0" i="1" smtClean="0">
                              <a:solidFill>
                                <a:srgbClr val="FF0000"/>
                              </a:solidFill>
                              <a:latin typeface="Cambria Math" charset="0"/>
                              <a:ea typeface="Cambria Math" charset="0"/>
                              <a:cs typeface="Cambria Math" charset="0"/>
                            </a:rPr>
                            <m:t>𝐵</m:t>
                          </m:r>
                        </m:e>
                      </m:d>
                      <m:r>
                        <a:rPr lang="en-US" sz="2800" b="0" i="1" smtClean="0">
                          <a:solidFill>
                            <a:srgbClr val="FF0000"/>
                          </a:solidFill>
                          <a:latin typeface="Cambria Math" charset="0"/>
                          <a:ea typeface="Cambria Math" charset="0"/>
                          <a:cs typeface="Cambria Math" charset="0"/>
                        </a:rPr>
                        <m:t>⋈</m:t>
                      </m:r>
                      <m:r>
                        <a:rPr lang="en-US" sz="2800" b="0" i="1" smtClean="0">
                          <a:solidFill>
                            <a:srgbClr val="FF0000"/>
                          </a:solidFill>
                          <a:latin typeface="Cambria Math" charset="0"/>
                          <a:ea typeface="Cambria Math" charset="0"/>
                          <a:cs typeface="Cambria Math" charset="0"/>
                        </a:rPr>
                        <m:t>𝑆</m:t>
                      </m:r>
                      <m:d>
                        <m:dPr>
                          <m:ctrlPr>
                            <a:rPr lang="en-US" sz="2800" b="0" i="1" smtClean="0">
                              <a:solidFill>
                                <a:srgbClr val="FF0000"/>
                              </a:solidFill>
                              <a:latin typeface="Cambria Math" panose="02040503050406030204" pitchFamily="18" charset="0"/>
                              <a:ea typeface="Cambria Math" charset="0"/>
                              <a:cs typeface="Cambria Math" charset="0"/>
                            </a:rPr>
                          </m:ctrlPr>
                        </m:dPr>
                        <m:e>
                          <m:r>
                            <a:rPr lang="en-US" sz="2800" b="0" i="1" smtClean="0">
                              <a:solidFill>
                                <a:srgbClr val="FF0000"/>
                              </a:solidFill>
                              <a:latin typeface="Cambria Math" charset="0"/>
                              <a:ea typeface="Cambria Math" charset="0"/>
                              <a:cs typeface="Cambria Math" charset="0"/>
                            </a:rPr>
                            <m:t>𝐵</m:t>
                          </m:r>
                          <m:r>
                            <a:rPr lang="en-US" sz="2800" b="0" i="1" smtClean="0">
                              <a:solidFill>
                                <a:srgbClr val="FF0000"/>
                              </a:solidFill>
                              <a:latin typeface="Cambria Math" charset="0"/>
                              <a:ea typeface="Cambria Math" charset="0"/>
                              <a:cs typeface="Cambria Math" charset="0"/>
                            </a:rPr>
                            <m:t>,</m:t>
                          </m:r>
                          <m:r>
                            <a:rPr lang="en-US" sz="2800" b="0" i="1" smtClean="0">
                              <a:solidFill>
                                <a:srgbClr val="FF0000"/>
                              </a:solidFill>
                              <a:latin typeface="Cambria Math" charset="0"/>
                              <a:ea typeface="Cambria Math" charset="0"/>
                              <a:cs typeface="Cambria Math" charset="0"/>
                            </a:rPr>
                            <m:t>𝐶</m:t>
                          </m:r>
                        </m:e>
                      </m:d>
                      <m:r>
                        <a:rPr lang="en-US" sz="2800" b="0" i="1" smtClean="0">
                          <a:solidFill>
                            <a:srgbClr val="FF0000"/>
                          </a:solidFill>
                          <a:latin typeface="Cambria Math" charset="0"/>
                          <a:ea typeface="Cambria Math" charset="0"/>
                          <a:cs typeface="Cambria Math" charset="0"/>
                        </a:rPr>
                        <m:t>)</m:t>
                      </m:r>
                    </m:oMath>
                  </m:oMathPara>
                </a14:m>
                <a:endParaRPr lang="en-US" sz="2800" dirty="0">
                  <a:solidFill>
                    <a:srgbClr val="FF0000"/>
                  </a:solidFill>
                </a:endParaRPr>
              </a:p>
            </p:txBody>
          </p:sp>
        </mc:Choice>
        <mc:Fallback xmlns="">
          <p:sp>
            <p:nvSpPr>
              <p:cNvPr id="5" name="TextBox 12">
                <a:extLst>
                  <a:ext uri="{FF2B5EF4-FFF2-40B4-BE49-F238E27FC236}">
                    <a16:creationId xmlns:a16="http://schemas.microsoft.com/office/drawing/2014/main" id="{230FDB06-8F1B-44E2-B56C-A16589ACC1B4}"/>
                  </a:ext>
                </a:extLst>
              </p:cNvPr>
              <p:cNvSpPr txBox="1">
                <a:spLocks noRot="1" noChangeAspect="1" noMove="1" noResize="1" noEditPoints="1" noAdjustHandles="1" noChangeArrowheads="1" noChangeShapeType="1" noTextEdit="1"/>
              </p:cNvSpPr>
              <p:nvPr/>
            </p:nvSpPr>
            <p:spPr>
              <a:xfrm>
                <a:off x="1981200" y="1916296"/>
                <a:ext cx="3572452" cy="430887"/>
              </a:xfrm>
              <a:prstGeom prst="rect">
                <a:avLst/>
              </a:prstGeom>
              <a:blipFill>
                <a:blip r:embed="rId3"/>
                <a:stretch>
                  <a:fillRect/>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25D1306D-FDD0-40F0-A3FC-0603A339EBD1}"/>
              </a:ext>
            </a:extLst>
          </p:cNvPr>
          <p:cNvGrpSpPr/>
          <p:nvPr/>
        </p:nvGrpSpPr>
        <p:grpSpPr>
          <a:xfrm>
            <a:off x="1831188" y="3321612"/>
            <a:ext cx="3428488" cy="3100418"/>
            <a:chOff x="7593793" y="1493931"/>
            <a:chExt cx="3428488" cy="3100418"/>
          </a:xfrm>
        </p:grpSpPr>
        <p:sp>
          <p:nvSpPr>
            <p:cNvPr id="7" name="AutoShape 9">
              <a:extLst>
                <a:ext uri="{FF2B5EF4-FFF2-40B4-BE49-F238E27FC236}">
                  <a16:creationId xmlns:a16="http://schemas.microsoft.com/office/drawing/2014/main" id="{60535644-5390-440C-81A7-6314B59CA1A7}"/>
                </a:ext>
              </a:extLst>
            </p:cNvPr>
            <p:cNvSpPr>
              <a:spLocks noChangeAspect="1" noChangeArrowheads="1"/>
            </p:cNvSpPr>
            <p:nvPr/>
          </p:nvSpPr>
          <p:spPr bwMode="auto">
            <a:xfrm rot="16200000">
              <a:off x="9044264" y="2690004"/>
              <a:ext cx="427948" cy="852389"/>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2800"/>
            </a:p>
          </p:txBody>
        </p:sp>
        <mc:AlternateContent xmlns:mc="http://schemas.openxmlformats.org/markup-compatibility/2006" xmlns:a14="http://schemas.microsoft.com/office/drawing/2010/main">
          <mc:Choice Requires="a14">
            <p:sp>
              <p:nvSpPr>
                <p:cNvPr id="8" name="TextBox 6">
                  <a:extLst>
                    <a:ext uri="{FF2B5EF4-FFF2-40B4-BE49-F238E27FC236}">
                      <a16:creationId xmlns:a16="http://schemas.microsoft.com/office/drawing/2014/main" id="{7EA31E3C-781D-47D0-94B5-7B0386C95565}"/>
                    </a:ext>
                  </a:extLst>
                </p:cNvPr>
                <p:cNvSpPr txBox="1"/>
                <p:nvPr/>
              </p:nvSpPr>
              <p:spPr>
                <a:xfrm>
                  <a:off x="8525654" y="1493931"/>
                  <a:ext cx="1508125" cy="523220"/>
                </a:xfrm>
                <a:prstGeom prst="rect">
                  <a:avLst/>
                </a:prstGeom>
                <a:noFill/>
              </p:spPr>
              <p:txBody>
                <a:bodyPr wrap="square" rtlCol="0">
                  <a:spAutoFit/>
                </a:bodyPr>
                <a:lstStyle/>
                <a:p>
                  <a:pPr algn="ctr"/>
                  <a14:m>
                    <m:oMath xmlns:m="http://schemas.openxmlformats.org/officeDocument/2006/math">
                      <m:sSub>
                        <m:sSubPr>
                          <m:ctrlPr>
                            <a:rPr lang="el-GR" sz="2800" i="1">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i="1">
                              <a:latin typeface="Cambria Math" charset="0"/>
                              <a:ea typeface="Cambria Math" charset="0"/>
                              <a:cs typeface="Cambria Math" charset="0"/>
                            </a:rPr>
                            <m:t>𝐵</m:t>
                          </m:r>
                        </m:sub>
                      </m:sSub>
                    </m:oMath>
                  </a14:m>
                  <a:r>
                    <a:rPr lang="en-US" sz="2800" dirty="0"/>
                    <a:t> </a:t>
                  </a:r>
                </a:p>
              </p:txBody>
            </p:sp>
          </mc:Choice>
          <mc:Fallback xmlns="">
            <p:sp>
              <p:nvSpPr>
                <p:cNvPr id="9" name="TextBox 6"/>
                <p:cNvSpPr txBox="1">
                  <a:spLocks noRot="1" noChangeAspect="1" noMove="1" noResize="1" noEditPoints="1" noAdjustHandles="1" noChangeArrowheads="1" noChangeShapeType="1" noTextEdit="1"/>
                </p:cNvSpPr>
                <p:nvPr/>
              </p:nvSpPr>
              <p:spPr>
                <a:xfrm>
                  <a:off x="8525654" y="1493931"/>
                  <a:ext cx="1508125" cy="523220"/>
                </a:xfrm>
                <a:prstGeom prst="rect">
                  <a:avLst/>
                </a:prstGeom>
                <a:blipFill>
                  <a:blip r:embed="rId4"/>
                  <a:stretch>
                    <a:fillRect/>
                  </a:stretch>
                </a:blipFill>
              </p:spPr>
              <p:txBody>
                <a:bodyPr/>
                <a:lstStyle/>
                <a:p>
                  <a:r>
                    <a:rPr lang="zh-CN" altLang="en-US">
                      <a:noFill/>
                    </a:rPr>
                    <a:t> </a:t>
                  </a:r>
                </a:p>
              </p:txBody>
            </p:sp>
          </mc:Fallback>
        </mc:AlternateContent>
        <p:sp>
          <p:nvSpPr>
            <p:cNvPr id="9" name="TextBox 7">
              <a:extLst>
                <a:ext uri="{FF2B5EF4-FFF2-40B4-BE49-F238E27FC236}">
                  <a16:creationId xmlns:a16="http://schemas.microsoft.com/office/drawing/2014/main" id="{CC717760-17AD-484F-A770-CF4C483F1D78}"/>
                </a:ext>
              </a:extLst>
            </p:cNvPr>
            <p:cNvSpPr txBox="1"/>
            <p:nvPr/>
          </p:nvSpPr>
          <p:spPr>
            <a:xfrm>
              <a:off x="7593793" y="4071129"/>
              <a:ext cx="1676400" cy="523220"/>
            </a:xfrm>
            <a:prstGeom prst="rect">
              <a:avLst/>
            </a:prstGeom>
            <a:noFill/>
          </p:spPr>
          <p:txBody>
            <a:bodyPr wrap="square" rtlCol="0">
              <a:spAutoFit/>
            </a:bodyPr>
            <a:lstStyle/>
            <a:p>
              <a:pPr algn="ctr"/>
              <a:r>
                <a:rPr lang="en-US" sz="2800" dirty="0"/>
                <a:t>R(A,B)</a:t>
              </a:r>
            </a:p>
          </p:txBody>
        </p:sp>
        <p:sp>
          <p:nvSpPr>
            <p:cNvPr id="10" name="TextBox 8">
              <a:extLst>
                <a:ext uri="{FF2B5EF4-FFF2-40B4-BE49-F238E27FC236}">
                  <a16:creationId xmlns:a16="http://schemas.microsoft.com/office/drawing/2014/main" id="{D3F32F37-2A4C-40A2-BB26-AC22ECB544D8}"/>
                </a:ext>
              </a:extLst>
            </p:cNvPr>
            <p:cNvSpPr txBox="1"/>
            <p:nvPr/>
          </p:nvSpPr>
          <p:spPr>
            <a:xfrm>
              <a:off x="9530031" y="4071129"/>
              <a:ext cx="1492250" cy="523220"/>
            </a:xfrm>
            <a:prstGeom prst="rect">
              <a:avLst/>
            </a:prstGeom>
            <a:noFill/>
          </p:spPr>
          <p:txBody>
            <a:bodyPr wrap="square" rtlCol="0">
              <a:spAutoFit/>
            </a:bodyPr>
            <a:lstStyle/>
            <a:p>
              <a:pPr algn="ctr"/>
              <a:r>
                <a:rPr lang="en-US" sz="2800" dirty="0"/>
                <a:t>S(B,C)</a:t>
              </a:r>
            </a:p>
          </p:txBody>
        </p:sp>
        <p:cxnSp>
          <p:nvCxnSpPr>
            <p:cNvPr id="11" name="Straight Connector 9">
              <a:extLst>
                <a:ext uri="{FF2B5EF4-FFF2-40B4-BE49-F238E27FC236}">
                  <a16:creationId xmlns:a16="http://schemas.microsoft.com/office/drawing/2014/main" id="{42FC1591-B0A6-4132-BF6A-A51E7E335D8A}"/>
                </a:ext>
              </a:extLst>
            </p:cNvPr>
            <p:cNvCxnSpPr/>
            <p:nvPr/>
          </p:nvCxnSpPr>
          <p:spPr>
            <a:xfrm rot="5400000" flipH="1" flipV="1">
              <a:off x="8389617" y="3478401"/>
              <a:ext cx="693331" cy="492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0">
              <a:extLst>
                <a:ext uri="{FF2B5EF4-FFF2-40B4-BE49-F238E27FC236}">
                  <a16:creationId xmlns:a16="http://schemas.microsoft.com/office/drawing/2014/main" id="{EC084C7F-2ADC-4276-A6C7-BD8710A66D37}"/>
                </a:ext>
              </a:extLst>
            </p:cNvPr>
            <p:cNvCxnSpPr/>
            <p:nvPr/>
          </p:nvCxnSpPr>
          <p:spPr>
            <a:xfrm rot="16200000" flipV="1">
              <a:off x="9422908" y="3555603"/>
              <a:ext cx="693331" cy="337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1">
              <a:extLst>
                <a:ext uri="{FF2B5EF4-FFF2-40B4-BE49-F238E27FC236}">
                  <a16:creationId xmlns:a16="http://schemas.microsoft.com/office/drawing/2014/main" id="{ABB73523-68D2-45BC-8892-A604BF82A13F}"/>
                </a:ext>
              </a:extLst>
            </p:cNvPr>
            <p:cNvCxnSpPr/>
            <p:nvPr/>
          </p:nvCxnSpPr>
          <p:spPr>
            <a:xfrm rot="16200000" flipV="1">
              <a:off x="8933050" y="2486928"/>
              <a:ext cx="693334" cy="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 name="下箭头 14">
            <a:extLst>
              <a:ext uri="{FF2B5EF4-FFF2-40B4-BE49-F238E27FC236}">
                <a16:creationId xmlns:a16="http://schemas.microsoft.com/office/drawing/2014/main" id="{4C10DC05-E9A7-4860-8650-B6A0E2AE9EAE}"/>
              </a:ext>
            </a:extLst>
          </p:cNvPr>
          <p:cNvSpPr/>
          <p:nvPr/>
        </p:nvSpPr>
        <p:spPr>
          <a:xfrm>
            <a:off x="3407477" y="2574276"/>
            <a:ext cx="219268"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23">
            <a:extLst>
              <a:ext uri="{FF2B5EF4-FFF2-40B4-BE49-F238E27FC236}">
                <a16:creationId xmlns:a16="http://schemas.microsoft.com/office/drawing/2014/main" id="{32393F79-FAF1-4D09-BAEA-75BDFD8CD7C4}"/>
              </a:ext>
            </a:extLst>
          </p:cNvPr>
          <p:cNvSpPr/>
          <p:nvPr/>
        </p:nvSpPr>
        <p:spPr>
          <a:xfrm>
            <a:off x="3795181" y="3588700"/>
            <a:ext cx="253293" cy="914400"/>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33">
            <a:extLst>
              <a:ext uri="{FF2B5EF4-FFF2-40B4-BE49-F238E27FC236}">
                <a16:creationId xmlns:a16="http://schemas.microsoft.com/office/drawing/2014/main" id="{49FCE67F-BF18-4CB2-B884-4759EA5E5E0C}"/>
              </a:ext>
            </a:extLst>
          </p:cNvPr>
          <p:cNvGrpSpPr/>
          <p:nvPr/>
        </p:nvGrpSpPr>
        <p:grpSpPr>
          <a:xfrm>
            <a:off x="6164955" y="3264813"/>
            <a:ext cx="3390886" cy="3128345"/>
            <a:chOff x="6825838" y="2015215"/>
            <a:chExt cx="3390886" cy="3128345"/>
          </a:xfrm>
        </p:grpSpPr>
        <p:sp>
          <p:nvSpPr>
            <p:cNvPr id="17" name="AutoShape 9">
              <a:extLst>
                <a:ext uri="{FF2B5EF4-FFF2-40B4-BE49-F238E27FC236}">
                  <a16:creationId xmlns:a16="http://schemas.microsoft.com/office/drawing/2014/main" id="{5EDDB686-4F01-4EBF-9622-7C6510DD4444}"/>
                </a:ext>
              </a:extLst>
            </p:cNvPr>
            <p:cNvSpPr>
              <a:spLocks noChangeAspect="1" noChangeArrowheads="1"/>
            </p:cNvSpPr>
            <p:nvPr/>
          </p:nvSpPr>
          <p:spPr bwMode="auto">
            <a:xfrm rot="16200000">
              <a:off x="8168026" y="1802994"/>
              <a:ext cx="427948" cy="852389"/>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2800"/>
            </a:p>
          </p:txBody>
        </p:sp>
        <mc:AlternateContent xmlns:mc="http://schemas.openxmlformats.org/markup-compatibility/2006" xmlns:a14="http://schemas.microsoft.com/office/drawing/2010/main">
          <mc:Choice Requires="a14">
            <p:sp>
              <p:nvSpPr>
                <p:cNvPr id="18" name="TextBox 35">
                  <a:extLst>
                    <a:ext uri="{FF2B5EF4-FFF2-40B4-BE49-F238E27FC236}">
                      <a16:creationId xmlns:a16="http://schemas.microsoft.com/office/drawing/2014/main" id="{D183CCA3-5A80-4DA9-855D-6EA412EDCDBD}"/>
                    </a:ext>
                  </a:extLst>
                </p:cNvPr>
                <p:cNvSpPr txBox="1"/>
                <p:nvPr/>
              </p:nvSpPr>
              <p:spPr>
                <a:xfrm>
                  <a:off x="6847731" y="3205659"/>
                  <a:ext cx="1508125" cy="523220"/>
                </a:xfrm>
                <a:prstGeom prst="rect">
                  <a:avLst/>
                </a:prstGeom>
                <a:noFill/>
              </p:spPr>
              <p:txBody>
                <a:bodyPr wrap="square" rtlCol="0">
                  <a:spAutoFit/>
                </a:bodyPr>
                <a:lstStyle/>
                <a:p>
                  <a:pPr algn="ctr"/>
                  <a14:m>
                    <m:oMath xmlns:m="http://schemas.openxmlformats.org/officeDocument/2006/math">
                      <m:sSub>
                        <m:sSubPr>
                          <m:ctrlPr>
                            <a:rPr lang="el-GR" sz="2800" i="1">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i="1">
                              <a:latin typeface="Cambria Math" charset="0"/>
                              <a:ea typeface="Cambria Math" charset="0"/>
                              <a:cs typeface="Cambria Math" charset="0"/>
                            </a:rPr>
                            <m:t>𝐵</m:t>
                          </m:r>
                        </m:sub>
                      </m:sSub>
                    </m:oMath>
                  </a14:m>
                  <a:r>
                    <a:rPr lang="en-US" sz="2800" dirty="0"/>
                    <a:t> </a:t>
                  </a:r>
                </a:p>
              </p:txBody>
            </p:sp>
          </mc:Choice>
          <mc:Fallback xmlns="">
            <p:sp>
              <p:nvSpPr>
                <p:cNvPr id="27" name="TextBox 35"/>
                <p:cNvSpPr txBox="1">
                  <a:spLocks noRot="1" noChangeAspect="1" noMove="1" noResize="1" noEditPoints="1" noAdjustHandles="1" noChangeArrowheads="1" noChangeShapeType="1" noTextEdit="1"/>
                </p:cNvSpPr>
                <p:nvPr/>
              </p:nvSpPr>
              <p:spPr>
                <a:xfrm>
                  <a:off x="6847731" y="3205659"/>
                  <a:ext cx="1508125" cy="523220"/>
                </a:xfrm>
                <a:prstGeom prst="rect">
                  <a:avLst/>
                </a:prstGeom>
                <a:blipFill>
                  <a:blip r:embed="rId5"/>
                  <a:stretch>
                    <a:fillRect/>
                  </a:stretch>
                </a:blipFill>
              </p:spPr>
              <p:txBody>
                <a:bodyPr/>
                <a:lstStyle/>
                <a:p>
                  <a:r>
                    <a:rPr lang="zh-CN" altLang="en-US">
                      <a:noFill/>
                    </a:rPr>
                    <a:t> </a:t>
                  </a:r>
                </a:p>
              </p:txBody>
            </p:sp>
          </mc:Fallback>
        </mc:AlternateContent>
        <p:sp>
          <p:nvSpPr>
            <p:cNvPr id="19" name="TextBox 36">
              <a:extLst>
                <a:ext uri="{FF2B5EF4-FFF2-40B4-BE49-F238E27FC236}">
                  <a16:creationId xmlns:a16="http://schemas.microsoft.com/office/drawing/2014/main" id="{F259EACE-977E-49F5-99E2-369DD4548AC7}"/>
                </a:ext>
              </a:extLst>
            </p:cNvPr>
            <p:cNvSpPr txBox="1"/>
            <p:nvPr/>
          </p:nvSpPr>
          <p:spPr>
            <a:xfrm>
              <a:off x="6825838" y="4620340"/>
              <a:ext cx="1556162" cy="523220"/>
            </a:xfrm>
            <a:prstGeom prst="rect">
              <a:avLst/>
            </a:prstGeom>
            <a:noFill/>
          </p:spPr>
          <p:txBody>
            <a:bodyPr wrap="square" rtlCol="0">
              <a:spAutoFit/>
            </a:bodyPr>
            <a:lstStyle/>
            <a:p>
              <a:pPr algn="ctr"/>
              <a:r>
                <a:rPr lang="en-US" sz="2800" dirty="0"/>
                <a:t>R(A,B)</a:t>
              </a:r>
            </a:p>
          </p:txBody>
        </p:sp>
        <p:sp>
          <p:nvSpPr>
            <p:cNvPr id="20" name="TextBox 37">
              <a:extLst>
                <a:ext uri="{FF2B5EF4-FFF2-40B4-BE49-F238E27FC236}">
                  <a16:creationId xmlns:a16="http://schemas.microsoft.com/office/drawing/2014/main" id="{E3A50BA2-622F-4558-BBFA-74C90D4F7E0A}"/>
                </a:ext>
              </a:extLst>
            </p:cNvPr>
            <p:cNvSpPr txBox="1"/>
            <p:nvPr/>
          </p:nvSpPr>
          <p:spPr>
            <a:xfrm>
              <a:off x="8718551" y="4620340"/>
              <a:ext cx="1492250" cy="523220"/>
            </a:xfrm>
            <a:prstGeom prst="rect">
              <a:avLst/>
            </a:prstGeom>
            <a:noFill/>
          </p:spPr>
          <p:txBody>
            <a:bodyPr wrap="square" rtlCol="0">
              <a:spAutoFit/>
            </a:bodyPr>
            <a:lstStyle/>
            <a:p>
              <a:pPr algn="ctr"/>
              <a:r>
                <a:rPr lang="en-US" sz="2800" dirty="0"/>
                <a:t>S(B,C)</a:t>
              </a:r>
            </a:p>
          </p:txBody>
        </p:sp>
        <p:cxnSp>
          <p:nvCxnSpPr>
            <p:cNvPr id="21" name="Straight Connector 38">
              <a:extLst>
                <a:ext uri="{FF2B5EF4-FFF2-40B4-BE49-F238E27FC236}">
                  <a16:creationId xmlns:a16="http://schemas.microsoft.com/office/drawing/2014/main" id="{1EEE0DCC-35F2-4232-A8FE-E7D75089733B}"/>
                </a:ext>
              </a:extLst>
            </p:cNvPr>
            <p:cNvCxnSpPr/>
            <p:nvPr/>
          </p:nvCxnSpPr>
          <p:spPr>
            <a:xfrm rot="5400000" flipH="1" flipV="1">
              <a:off x="7513379" y="2591391"/>
              <a:ext cx="693331" cy="492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39">
              <a:extLst>
                <a:ext uri="{FF2B5EF4-FFF2-40B4-BE49-F238E27FC236}">
                  <a16:creationId xmlns:a16="http://schemas.microsoft.com/office/drawing/2014/main" id="{4662C5B6-DE35-478A-ADB0-67EFCDA58A31}"/>
                </a:ext>
              </a:extLst>
            </p:cNvPr>
            <p:cNvCxnSpPr/>
            <p:nvPr/>
          </p:nvCxnSpPr>
          <p:spPr>
            <a:xfrm rot="16200000" flipV="1">
              <a:off x="8546670" y="2668593"/>
              <a:ext cx="693331" cy="337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40">
              <a:extLst>
                <a:ext uri="{FF2B5EF4-FFF2-40B4-BE49-F238E27FC236}">
                  <a16:creationId xmlns:a16="http://schemas.microsoft.com/office/drawing/2014/main" id="{7F3C21B9-5526-4F46-A0B7-CCA24EAD0E56}"/>
                </a:ext>
              </a:extLst>
            </p:cNvPr>
            <p:cNvCxnSpPr/>
            <p:nvPr/>
          </p:nvCxnSpPr>
          <p:spPr>
            <a:xfrm rot="16200000" flipV="1">
              <a:off x="7177670" y="4366338"/>
              <a:ext cx="693334" cy="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41">
                  <a:extLst>
                    <a:ext uri="{FF2B5EF4-FFF2-40B4-BE49-F238E27FC236}">
                      <a16:creationId xmlns:a16="http://schemas.microsoft.com/office/drawing/2014/main" id="{7775CE44-FC81-4E3D-84D2-37164E5B7E7F}"/>
                    </a:ext>
                  </a:extLst>
                </p:cNvPr>
                <p:cNvSpPr txBox="1"/>
                <p:nvPr/>
              </p:nvSpPr>
              <p:spPr>
                <a:xfrm>
                  <a:off x="8708599" y="3221533"/>
                  <a:ext cx="1508125" cy="5132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i="1">
                                <a:latin typeface="Cambria Math" charset="0"/>
                                <a:ea typeface="Cambria Math" charset="0"/>
                                <a:cs typeface="Cambria Math" charset="0"/>
                              </a:rPr>
                              <m:t>𝐵</m:t>
                            </m:r>
                          </m:sub>
                        </m:sSub>
                      </m:oMath>
                    </m:oMathPara>
                  </a14:m>
                  <a:endParaRPr lang="en-US" sz="2800" baseline="-25000" dirty="0"/>
                </a:p>
              </p:txBody>
            </p:sp>
          </mc:Choice>
          <mc:Fallback xmlns="">
            <p:sp>
              <p:nvSpPr>
                <p:cNvPr id="33" name="TextBox 41"/>
                <p:cNvSpPr txBox="1">
                  <a:spLocks noRot="1" noChangeAspect="1" noMove="1" noResize="1" noEditPoints="1" noAdjustHandles="1" noChangeArrowheads="1" noChangeShapeType="1" noTextEdit="1"/>
                </p:cNvSpPr>
                <p:nvPr/>
              </p:nvSpPr>
              <p:spPr>
                <a:xfrm>
                  <a:off x="8708599" y="3221533"/>
                  <a:ext cx="1508125" cy="513282"/>
                </a:xfrm>
                <a:prstGeom prst="rect">
                  <a:avLst/>
                </a:prstGeom>
                <a:blipFill>
                  <a:blip r:embed="rId6"/>
                  <a:stretch>
                    <a:fillRect/>
                  </a:stretch>
                </a:blipFill>
              </p:spPr>
              <p:txBody>
                <a:bodyPr/>
                <a:lstStyle/>
                <a:p>
                  <a:r>
                    <a:rPr lang="zh-CN" altLang="en-US">
                      <a:noFill/>
                    </a:rPr>
                    <a:t> </a:t>
                  </a:r>
                </a:p>
              </p:txBody>
            </p:sp>
          </mc:Fallback>
        </mc:AlternateContent>
        <p:cxnSp>
          <p:nvCxnSpPr>
            <p:cNvPr id="25" name="Straight Connector 42">
              <a:extLst>
                <a:ext uri="{FF2B5EF4-FFF2-40B4-BE49-F238E27FC236}">
                  <a16:creationId xmlns:a16="http://schemas.microsoft.com/office/drawing/2014/main" id="{43B09034-A155-4596-9EE2-3D732E747425}"/>
                </a:ext>
              </a:extLst>
            </p:cNvPr>
            <p:cNvCxnSpPr/>
            <p:nvPr/>
          </p:nvCxnSpPr>
          <p:spPr>
            <a:xfrm rot="16200000" flipV="1">
              <a:off x="9056513" y="4317250"/>
              <a:ext cx="693334" cy="2"/>
            </a:xfrm>
            <a:prstGeom prst="line">
              <a:avLst/>
            </a:prstGeom>
          </p:spPr>
          <p:style>
            <a:lnRef idx="2">
              <a:schemeClr val="accent1"/>
            </a:lnRef>
            <a:fillRef idx="0">
              <a:schemeClr val="accent1"/>
            </a:fillRef>
            <a:effectRef idx="1">
              <a:schemeClr val="accent1"/>
            </a:effectRef>
            <a:fontRef idx="minor">
              <a:schemeClr val="tx1"/>
            </a:fontRef>
          </p:style>
        </p:cxnSp>
      </p:grpSp>
      <p:sp>
        <p:nvSpPr>
          <p:cNvPr id="26" name="右箭头 34">
            <a:extLst>
              <a:ext uri="{FF2B5EF4-FFF2-40B4-BE49-F238E27FC236}">
                <a16:creationId xmlns:a16="http://schemas.microsoft.com/office/drawing/2014/main" id="{DBF3AA37-3E1F-456A-8764-31ECE5D67460}"/>
              </a:ext>
            </a:extLst>
          </p:cNvPr>
          <p:cNvSpPr/>
          <p:nvPr/>
        </p:nvSpPr>
        <p:spPr>
          <a:xfrm>
            <a:off x="4748681" y="4714094"/>
            <a:ext cx="1438167" cy="26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TextBox 12">
                <a:extLst>
                  <a:ext uri="{FF2B5EF4-FFF2-40B4-BE49-F238E27FC236}">
                    <a16:creationId xmlns:a16="http://schemas.microsoft.com/office/drawing/2014/main" id="{1CDEBC8C-40FD-4333-BCF6-7214A01BD426}"/>
                  </a:ext>
                </a:extLst>
              </p:cNvPr>
              <p:cNvSpPr txBox="1"/>
              <p:nvPr/>
            </p:nvSpPr>
            <p:spPr>
              <a:xfrm>
                <a:off x="5870551" y="1938026"/>
                <a:ext cx="37162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800" i="1" smtClean="0">
                              <a:solidFill>
                                <a:srgbClr val="0000FF"/>
                              </a:solidFill>
                              <a:latin typeface="Cambria Math" panose="02040503050406030204" pitchFamily="18" charset="0"/>
                              <a:ea typeface="Cambria Math" charset="0"/>
                              <a:cs typeface="Cambria Math" charset="0"/>
                            </a:rPr>
                          </m:ctrlPr>
                        </m:sSubPr>
                        <m:e>
                          <m:r>
                            <m:rPr>
                              <m:sty m:val="p"/>
                            </m:rPr>
                            <a:rPr lang="el-GR" sz="2800" i="1">
                              <a:solidFill>
                                <a:srgbClr val="0000FF"/>
                              </a:solidFill>
                              <a:latin typeface="Cambria Math" charset="0"/>
                              <a:ea typeface="Cambria Math" charset="0"/>
                              <a:cs typeface="Cambria Math" charset="0"/>
                            </a:rPr>
                            <m:t>Π</m:t>
                          </m:r>
                        </m:e>
                        <m:sub>
                          <m:r>
                            <a:rPr lang="en-US" sz="2800" b="0" i="1" smtClean="0">
                              <a:solidFill>
                                <a:srgbClr val="0000FF"/>
                              </a:solidFill>
                              <a:latin typeface="Cambria Math" charset="0"/>
                              <a:ea typeface="Cambria Math" charset="0"/>
                              <a:cs typeface="Cambria Math" charset="0"/>
                            </a:rPr>
                            <m:t>𝐵</m:t>
                          </m:r>
                        </m:sub>
                      </m:sSub>
                      <m:r>
                        <a:rPr lang="en-US" sz="2800" b="0" i="1" smtClean="0">
                          <a:solidFill>
                            <a:srgbClr val="0000FF"/>
                          </a:solidFill>
                          <a:latin typeface="Cambria Math" charset="0"/>
                          <a:ea typeface="Cambria Math" charset="0"/>
                          <a:cs typeface="Cambria Math" charset="0"/>
                        </a:rPr>
                        <m:t>𝑅</m:t>
                      </m:r>
                      <m:d>
                        <m:dPr>
                          <m:ctrlPr>
                            <a:rPr lang="en-US" sz="2800" b="0" i="1" smtClean="0">
                              <a:solidFill>
                                <a:srgbClr val="0000FF"/>
                              </a:solidFill>
                              <a:latin typeface="Cambria Math" panose="02040503050406030204" pitchFamily="18" charset="0"/>
                              <a:ea typeface="Cambria Math" charset="0"/>
                              <a:cs typeface="Cambria Math" charset="0"/>
                            </a:rPr>
                          </m:ctrlPr>
                        </m:dPr>
                        <m:e>
                          <m:r>
                            <a:rPr lang="en-US" sz="2800" b="0" i="1" smtClean="0">
                              <a:solidFill>
                                <a:srgbClr val="0000FF"/>
                              </a:solidFill>
                              <a:latin typeface="Cambria Math" charset="0"/>
                              <a:ea typeface="Cambria Math" charset="0"/>
                              <a:cs typeface="Cambria Math" charset="0"/>
                            </a:rPr>
                            <m:t>𝐴</m:t>
                          </m:r>
                          <m:r>
                            <a:rPr lang="en-US" sz="2800" b="0" i="1" smtClean="0">
                              <a:solidFill>
                                <a:srgbClr val="0000FF"/>
                              </a:solidFill>
                              <a:latin typeface="Cambria Math" charset="0"/>
                              <a:ea typeface="Cambria Math" charset="0"/>
                              <a:cs typeface="Cambria Math" charset="0"/>
                            </a:rPr>
                            <m:t>,</m:t>
                          </m:r>
                          <m:r>
                            <a:rPr lang="en-US" sz="2800" b="0" i="1" smtClean="0">
                              <a:solidFill>
                                <a:srgbClr val="0000FF"/>
                              </a:solidFill>
                              <a:latin typeface="Cambria Math" charset="0"/>
                              <a:ea typeface="Cambria Math" charset="0"/>
                              <a:cs typeface="Cambria Math" charset="0"/>
                            </a:rPr>
                            <m:t>𝐵</m:t>
                          </m:r>
                        </m:e>
                      </m:d>
                      <m:r>
                        <a:rPr lang="en-US" sz="2800" b="0" i="1" smtClean="0">
                          <a:solidFill>
                            <a:srgbClr val="0000FF"/>
                          </a:solidFill>
                          <a:latin typeface="Cambria Math" charset="0"/>
                          <a:ea typeface="Cambria Math" charset="0"/>
                          <a:cs typeface="Cambria Math" charset="0"/>
                        </a:rPr>
                        <m:t>⋈</m:t>
                      </m:r>
                      <m:sSub>
                        <m:sSubPr>
                          <m:ctrlPr>
                            <a:rPr lang="el-GR" altLang="zh-CN" sz="2800" i="1">
                              <a:solidFill>
                                <a:srgbClr val="0000FF"/>
                              </a:solidFill>
                              <a:latin typeface="Cambria Math" panose="02040503050406030204" pitchFamily="18" charset="0"/>
                              <a:ea typeface="Cambria Math" charset="0"/>
                              <a:cs typeface="Cambria Math" charset="0"/>
                            </a:rPr>
                          </m:ctrlPr>
                        </m:sSubPr>
                        <m:e>
                          <m:r>
                            <m:rPr>
                              <m:sty m:val="p"/>
                            </m:rPr>
                            <a:rPr lang="el-GR" altLang="zh-CN" sz="2800" i="1">
                              <a:solidFill>
                                <a:srgbClr val="0000FF"/>
                              </a:solidFill>
                              <a:latin typeface="Cambria Math" charset="0"/>
                              <a:ea typeface="Cambria Math" charset="0"/>
                              <a:cs typeface="Cambria Math" charset="0"/>
                            </a:rPr>
                            <m:t>Π</m:t>
                          </m:r>
                        </m:e>
                        <m:sub>
                          <m:r>
                            <a:rPr lang="en-US" altLang="zh-CN" sz="2800" i="1">
                              <a:solidFill>
                                <a:srgbClr val="0000FF"/>
                              </a:solidFill>
                              <a:latin typeface="Cambria Math" charset="0"/>
                              <a:ea typeface="Cambria Math" charset="0"/>
                              <a:cs typeface="Cambria Math" charset="0"/>
                            </a:rPr>
                            <m:t>𝐵</m:t>
                          </m:r>
                        </m:sub>
                      </m:sSub>
                      <m:r>
                        <a:rPr lang="en-US" sz="2800" b="0" i="1" smtClean="0">
                          <a:solidFill>
                            <a:srgbClr val="0000FF"/>
                          </a:solidFill>
                          <a:latin typeface="Cambria Math" charset="0"/>
                          <a:ea typeface="Cambria Math" charset="0"/>
                          <a:cs typeface="Cambria Math" charset="0"/>
                        </a:rPr>
                        <m:t>𝑆</m:t>
                      </m:r>
                      <m:d>
                        <m:dPr>
                          <m:ctrlPr>
                            <a:rPr lang="en-US" sz="2800" b="0" i="1" smtClean="0">
                              <a:solidFill>
                                <a:srgbClr val="0000FF"/>
                              </a:solidFill>
                              <a:latin typeface="Cambria Math" panose="02040503050406030204" pitchFamily="18" charset="0"/>
                              <a:ea typeface="Cambria Math" charset="0"/>
                              <a:cs typeface="Cambria Math" charset="0"/>
                            </a:rPr>
                          </m:ctrlPr>
                        </m:dPr>
                        <m:e>
                          <m:r>
                            <a:rPr lang="en-US" sz="2800" b="0" i="1" smtClean="0">
                              <a:solidFill>
                                <a:srgbClr val="0000FF"/>
                              </a:solidFill>
                              <a:latin typeface="Cambria Math" charset="0"/>
                              <a:ea typeface="Cambria Math" charset="0"/>
                              <a:cs typeface="Cambria Math" charset="0"/>
                            </a:rPr>
                            <m:t>𝐵</m:t>
                          </m:r>
                          <m:r>
                            <a:rPr lang="en-US" sz="2800" b="0" i="1" smtClean="0">
                              <a:solidFill>
                                <a:srgbClr val="0000FF"/>
                              </a:solidFill>
                              <a:latin typeface="Cambria Math" charset="0"/>
                              <a:ea typeface="Cambria Math" charset="0"/>
                              <a:cs typeface="Cambria Math" charset="0"/>
                            </a:rPr>
                            <m:t>,</m:t>
                          </m:r>
                          <m:r>
                            <a:rPr lang="en-US" sz="2800" b="0" i="1" smtClean="0">
                              <a:solidFill>
                                <a:srgbClr val="0000FF"/>
                              </a:solidFill>
                              <a:latin typeface="Cambria Math" charset="0"/>
                              <a:ea typeface="Cambria Math" charset="0"/>
                              <a:cs typeface="Cambria Math" charset="0"/>
                            </a:rPr>
                            <m:t>𝐶</m:t>
                          </m:r>
                        </m:e>
                      </m:d>
                    </m:oMath>
                  </m:oMathPara>
                </a14:m>
                <a:endParaRPr lang="en-US" sz="2800" dirty="0">
                  <a:solidFill>
                    <a:srgbClr val="0000FF"/>
                  </a:solidFill>
                </a:endParaRPr>
              </a:p>
            </p:txBody>
          </p:sp>
        </mc:Choice>
        <mc:Fallback xmlns="">
          <p:sp>
            <p:nvSpPr>
              <p:cNvPr id="27" name="TextBox 12">
                <a:extLst>
                  <a:ext uri="{FF2B5EF4-FFF2-40B4-BE49-F238E27FC236}">
                    <a16:creationId xmlns:a16="http://schemas.microsoft.com/office/drawing/2014/main" id="{1CDEBC8C-40FD-4333-BCF6-7214A01BD426}"/>
                  </a:ext>
                </a:extLst>
              </p:cNvPr>
              <p:cNvSpPr txBox="1">
                <a:spLocks noRot="1" noChangeAspect="1" noMove="1" noResize="1" noEditPoints="1" noAdjustHandles="1" noChangeArrowheads="1" noChangeShapeType="1" noTextEdit="1"/>
              </p:cNvSpPr>
              <p:nvPr/>
            </p:nvSpPr>
            <p:spPr>
              <a:xfrm>
                <a:off x="5870551" y="1938026"/>
                <a:ext cx="3716210" cy="430887"/>
              </a:xfrm>
              <a:prstGeom prst="rect">
                <a:avLst/>
              </a:prstGeom>
              <a:blipFill>
                <a:blip r:embed="rId7"/>
                <a:stretch>
                  <a:fillRect/>
                </a:stretch>
              </a:blipFill>
            </p:spPr>
            <p:txBody>
              <a:bodyPr/>
              <a:lstStyle/>
              <a:p>
                <a:r>
                  <a:rPr lang="zh-CN" altLang="en-US">
                    <a:noFill/>
                  </a:rPr>
                  <a:t> </a:t>
                </a:r>
              </a:p>
            </p:txBody>
          </p:sp>
        </mc:Fallback>
      </mc:AlternateContent>
      <p:sp>
        <p:nvSpPr>
          <p:cNvPr id="28" name="上箭头 37">
            <a:extLst>
              <a:ext uri="{FF2B5EF4-FFF2-40B4-BE49-F238E27FC236}">
                <a16:creationId xmlns:a16="http://schemas.microsoft.com/office/drawing/2014/main" id="{6EC6D634-BEEB-453C-BED1-216E8FB6A8DB}"/>
              </a:ext>
            </a:extLst>
          </p:cNvPr>
          <p:cNvSpPr/>
          <p:nvPr/>
        </p:nvSpPr>
        <p:spPr>
          <a:xfrm>
            <a:off x="7606099" y="2550851"/>
            <a:ext cx="177748" cy="628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5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5" grpId="0" animBg="1"/>
      <p:bldP spid="26" grpId="0" animBg="1"/>
      <p:bldP spid="27"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3" name="内容占位符 2">
            <a:extLst>
              <a:ext uri="{FF2B5EF4-FFF2-40B4-BE49-F238E27FC236}">
                <a16:creationId xmlns:a16="http://schemas.microsoft.com/office/drawing/2014/main" id="{A05C4490-8F4A-4A16-9ACA-432EF6C590AD}"/>
              </a:ext>
            </a:extLst>
          </p:cNvPr>
          <p:cNvSpPr>
            <a:spLocks noGrp="1"/>
          </p:cNvSpPr>
          <p:nvPr>
            <p:ph idx="1"/>
          </p:nvPr>
        </p:nvSpPr>
        <p:spPr/>
        <p:txBody>
          <a:bodyPr/>
          <a:lstStyle/>
          <a:p>
            <a:pPr>
              <a:lnSpc>
                <a:spcPct val="100000"/>
              </a:lnSpc>
            </a:pPr>
            <a:r>
              <a:rPr lang="zh-CN" altLang="en-US" b="1">
                <a:solidFill>
                  <a:srgbClr val="FF0000"/>
                </a:solidFill>
              </a:rPr>
              <a:t>关系数据库系统的查询处理</a:t>
            </a:r>
          </a:p>
          <a:p>
            <a:pPr>
              <a:lnSpc>
                <a:spcPct val="100000"/>
              </a:lnSpc>
            </a:pPr>
            <a:r>
              <a:rPr lang="zh-CN" altLang="en-US" b="1">
                <a:solidFill>
                  <a:schemeClr val="bg2">
                    <a:lumMod val="90000"/>
                  </a:schemeClr>
                </a:solidFill>
              </a:rPr>
              <a:t>关系数据库系统的查询优化</a:t>
            </a:r>
          </a:p>
          <a:p>
            <a:pPr>
              <a:lnSpc>
                <a:spcPct val="100000"/>
              </a:lnSpc>
            </a:pPr>
            <a:r>
              <a:rPr lang="zh-CN" altLang="en-US" b="1">
                <a:solidFill>
                  <a:schemeClr val="bg2">
                    <a:lumMod val="90000"/>
                  </a:schemeClr>
                </a:solidFill>
              </a:rPr>
              <a:t>代数优化</a:t>
            </a:r>
          </a:p>
          <a:p>
            <a:pPr>
              <a:lnSpc>
                <a:spcPct val="100000"/>
              </a:lnSpc>
            </a:pPr>
            <a:r>
              <a:rPr lang="zh-CN" altLang="en-US" b="1">
                <a:solidFill>
                  <a:schemeClr val="bg2">
                    <a:lumMod val="90000"/>
                  </a:schemeClr>
                </a:solidFill>
              </a:rPr>
              <a:t>物理优化</a:t>
            </a:r>
          </a:p>
          <a:p>
            <a:pPr>
              <a:lnSpc>
                <a:spcPct val="100000"/>
              </a:lnSpc>
            </a:pPr>
            <a:r>
              <a:rPr lang="zh-CN" altLang="en-US" b="1">
                <a:solidFill>
                  <a:schemeClr val="bg2">
                    <a:lumMod val="90000"/>
                  </a:schemeClr>
                </a:solidFill>
              </a:rPr>
              <a:t>查询计划的执行</a:t>
            </a:r>
          </a:p>
          <a:p>
            <a:pPr>
              <a:lnSpc>
                <a:spcPct val="100000"/>
              </a:lnSpc>
            </a:pPr>
            <a:r>
              <a:rPr lang="zh-CN" altLang="en-US" b="1">
                <a:solidFill>
                  <a:schemeClr val="bg2">
                    <a:lumMod val="90000"/>
                  </a:schemeClr>
                </a:solidFill>
              </a:rPr>
              <a:t>本章小结</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3299309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1A71F-00DD-4B8F-BFE2-5CFCCE5AE6E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D197335-4973-4C69-BA2E-3F20C6CBE587}"/>
              </a:ext>
            </a:extLst>
          </p:cNvPr>
          <p:cNvSpPr>
            <a:spLocks noGrp="1"/>
          </p:cNvSpPr>
          <p:nvPr>
            <p:ph idx="1"/>
          </p:nvPr>
        </p:nvSpPr>
        <p:spPr/>
        <p:txBody>
          <a:bodyPr/>
          <a:lstStyle/>
          <a:p>
            <a:pPr marL="0" indent="0">
              <a:buNone/>
            </a:pPr>
            <a:r>
              <a:rPr lang="en-US" altLang="zh-CN">
                <a:solidFill>
                  <a:srgbClr val="FF0000"/>
                </a:solidFill>
              </a:rPr>
              <a:t>[</a:t>
            </a:r>
            <a:r>
              <a:rPr lang="zh-CN" altLang="en-US">
                <a:solidFill>
                  <a:srgbClr val="FF0000"/>
                </a:solidFill>
              </a:rPr>
              <a:t>示例</a:t>
            </a:r>
            <a:r>
              <a:rPr lang="en-US" altLang="zh-CN">
                <a:solidFill>
                  <a:srgbClr val="FF0000"/>
                </a:solidFill>
              </a:rPr>
              <a:t>2]</a:t>
            </a:r>
            <a:endParaRPr lang="zh-CN" altLang="en-US"/>
          </a:p>
        </p:txBody>
      </p:sp>
      <p:sp>
        <p:nvSpPr>
          <p:cNvPr id="4" name="灯片编号占位符 3">
            <a:extLst>
              <a:ext uri="{FF2B5EF4-FFF2-40B4-BE49-F238E27FC236}">
                <a16:creationId xmlns:a16="http://schemas.microsoft.com/office/drawing/2014/main" id="{81561649-8D53-4D4E-9D17-B7316F194397}"/>
              </a:ext>
            </a:extLst>
          </p:cNvPr>
          <p:cNvSpPr>
            <a:spLocks noGrp="1"/>
          </p:cNvSpPr>
          <p:nvPr>
            <p:ph type="sldNum" sz="quarter" idx="12"/>
          </p:nvPr>
        </p:nvSpPr>
        <p:spPr/>
        <p:txBody>
          <a:bodyPr/>
          <a:lstStyle/>
          <a:p>
            <a:fld id="{E63F6D5D-9733-4D44-9C56-AEFEDD5A4BA7}" type="slidenum">
              <a:rPr lang="en-US" smtClean="0"/>
              <a:pPr/>
              <a:t>29</a:t>
            </a:fld>
            <a:endParaRPr lang="en-US" dirty="0"/>
          </a:p>
        </p:txBody>
      </p:sp>
      <p:grpSp>
        <p:nvGrpSpPr>
          <p:cNvPr id="5" name="Group 5">
            <a:extLst>
              <a:ext uri="{FF2B5EF4-FFF2-40B4-BE49-F238E27FC236}">
                <a16:creationId xmlns:a16="http://schemas.microsoft.com/office/drawing/2014/main" id="{BB4C7820-188D-4F0E-AA07-AA965F060B05}"/>
              </a:ext>
            </a:extLst>
          </p:cNvPr>
          <p:cNvGrpSpPr/>
          <p:nvPr/>
        </p:nvGrpSpPr>
        <p:grpSpPr>
          <a:xfrm>
            <a:off x="7744706" y="2173750"/>
            <a:ext cx="3182707" cy="3751009"/>
            <a:chOff x="7700382" y="1690688"/>
            <a:chExt cx="3182707" cy="3751009"/>
          </a:xfrm>
        </p:grpSpPr>
        <p:sp>
          <p:nvSpPr>
            <p:cNvPr id="6" name="AutoShape 9">
              <a:extLst>
                <a:ext uri="{FF2B5EF4-FFF2-40B4-BE49-F238E27FC236}">
                  <a16:creationId xmlns:a16="http://schemas.microsoft.com/office/drawing/2014/main" id="{C129F880-33BB-4982-BFF0-D8C2A220C5D2}"/>
                </a:ext>
              </a:extLst>
            </p:cNvPr>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7" name="TextBox 7">
                  <a:extLst>
                    <a:ext uri="{FF2B5EF4-FFF2-40B4-BE49-F238E27FC236}">
                      <a16:creationId xmlns:a16="http://schemas.microsoft.com/office/drawing/2014/main" id="{AD26893A-AA92-4305-9900-0F6EDB585CAC}"/>
                    </a:ext>
                  </a:extLst>
                </p:cNvPr>
                <p:cNvSpPr txBox="1"/>
                <p:nvPr/>
              </p:nvSpPr>
              <p:spPr>
                <a:xfrm>
                  <a:off x="9131133" y="1690688"/>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133" y="1690688"/>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8" name="TextBox 8">
              <a:extLst>
                <a:ext uri="{FF2B5EF4-FFF2-40B4-BE49-F238E27FC236}">
                  <a16:creationId xmlns:a16="http://schemas.microsoft.com/office/drawing/2014/main" id="{D97C4CA4-4032-48B8-AD8F-B134B8BF7BB7}"/>
                </a:ext>
              </a:extLst>
            </p:cNvPr>
            <p:cNvSpPr txBox="1"/>
            <p:nvPr/>
          </p:nvSpPr>
          <p:spPr>
            <a:xfrm>
              <a:off x="7700382" y="4933866"/>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9" name="TextBox 9">
              <a:extLst>
                <a:ext uri="{FF2B5EF4-FFF2-40B4-BE49-F238E27FC236}">
                  <a16:creationId xmlns:a16="http://schemas.microsoft.com/office/drawing/2014/main" id="{A8AD75B1-3C55-4F86-BF98-8F5EB243FFC6}"/>
                </a:ext>
              </a:extLst>
            </p:cNvPr>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10" name="Straight Connector 10">
              <a:extLst>
                <a:ext uri="{FF2B5EF4-FFF2-40B4-BE49-F238E27FC236}">
                  <a16:creationId xmlns:a16="http://schemas.microsoft.com/office/drawing/2014/main" id="{FA686850-96E4-46AA-920B-29FC22461689}"/>
                </a:ext>
              </a:extLst>
            </p:cNvPr>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1">
              <a:extLst>
                <a:ext uri="{FF2B5EF4-FFF2-40B4-BE49-F238E27FC236}">
                  <a16:creationId xmlns:a16="http://schemas.microsoft.com/office/drawing/2014/main" id="{C95382CA-651D-4B97-B6B3-11DACF442A18}"/>
                </a:ext>
              </a:extLst>
            </p:cNvPr>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2">
              <a:extLst>
                <a:ext uri="{FF2B5EF4-FFF2-40B4-BE49-F238E27FC236}">
                  <a16:creationId xmlns:a16="http://schemas.microsoft.com/office/drawing/2014/main" id="{B360E81C-F38E-4CDC-BEAF-08CD87B6179D}"/>
                </a:ext>
              </a:extLst>
            </p:cNvPr>
            <p:cNvCxnSpPr>
              <a:stCxn id="15"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3">
              <a:extLst>
                <a:ext uri="{FF2B5EF4-FFF2-40B4-BE49-F238E27FC236}">
                  <a16:creationId xmlns:a16="http://schemas.microsoft.com/office/drawing/2014/main" id="{34743E95-1844-4F3D-A4A9-DBFF44DFAA0E}"/>
                </a:ext>
              </a:extLst>
            </p:cNvPr>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4">
              <a:extLst>
                <a:ext uri="{FF2B5EF4-FFF2-40B4-BE49-F238E27FC236}">
                  <a16:creationId xmlns:a16="http://schemas.microsoft.com/office/drawing/2014/main" id="{5EB272C8-6979-4C5B-9B53-71F8BDE2AFD5}"/>
                </a:ext>
              </a:extLst>
            </p:cNvPr>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5" name="AutoShape 9">
              <a:extLst>
                <a:ext uri="{FF2B5EF4-FFF2-40B4-BE49-F238E27FC236}">
                  <a16:creationId xmlns:a16="http://schemas.microsoft.com/office/drawing/2014/main" id="{05F080D2-EFFE-477A-9892-0D81FF47536B}"/>
                </a:ext>
              </a:extLst>
            </p:cNvPr>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6" name="TextBox 16">
              <a:extLst>
                <a:ext uri="{FF2B5EF4-FFF2-40B4-BE49-F238E27FC236}">
                  <a16:creationId xmlns:a16="http://schemas.microsoft.com/office/drawing/2014/main" id="{78FAC680-7FC5-4215-80B9-A03AA577ECCF}"/>
                </a:ext>
              </a:extLst>
            </p:cNvPr>
            <p:cNvSpPr txBox="1"/>
            <p:nvPr/>
          </p:nvSpPr>
          <p:spPr>
            <a:xfrm>
              <a:off x="8996110" y="2340519"/>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17" name="Straight Connector 17">
              <a:extLst>
                <a:ext uri="{FF2B5EF4-FFF2-40B4-BE49-F238E27FC236}">
                  <a16:creationId xmlns:a16="http://schemas.microsoft.com/office/drawing/2014/main" id="{440B14E3-5AAA-4EF1-B7F4-4C737E68E946}"/>
                </a:ext>
              </a:extLst>
            </p:cNvPr>
            <p:cNvCxnSpPr>
              <a:endCxn id="16" idx="2"/>
            </p:cNvCxnSpPr>
            <p:nvPr/>
          </p:nvCxnSpPr>
          <p:spPr>
            <a:xfrm flipV="1">
              <a:off x="9696680" y="2848349"/>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8">
              <a:extLst>
                <a:ext uri="{FF2B5EF4-FFF2-40B4-BE49-F238E27FC236}">
                  <a16:creationId xmlns:a16="http://schemas.microsoft.com/office/drawing/2014/main" id="{6D1EA5BA-CDC2-4930-865E-93CDAC4CED26}"/>
                </a:ext>
              </a:extLst>
            </p:cNvPr>
            <p:cNvCxnSpPr/>
            <p:nvPr/>
          </p:nvCxnSpPr>
          <p:spPr>
            <a:xfrm flipV="1">
              <a:off x="9712156" y="2216566"/>
              <a:ext cx="1" cy="275192"/>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TextBox 19">
                <a:extLst>
                  <a:ext uri="{FF2B5EF4-FFF2-40B4-BE49-F238E27FC236}">
                    <a16:creationId xmlns:a16="http://schemas.microsoft.com/office/drawing/2014/main" id="{EF2E1FB6-34DF-4151-A1F2-1533B8BAECB5}"/>
                  </a:ext>
                </a:extLst>
              </p:cNvPr>
              <p:cNvSpPr txBox="1"/>
              <p:nvPr/>
            </p:nvSpPr>
            <p:spPr>
              <a:xfrm>
                <a:off x="1075360" y="5656166"/>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r>
                        <a:rPr lang="en-US" sz="3600" b="0" i="1" smtClean="0">
                          <a:latin typeface="Cambria Math" charset="0"/>
                          <a:ea typeface="Cambria Math" charset="0"/>
                          <a:cs typeface="Cambria Math" charset="0"/>
                        </a:rPr>
                        <m:t>(</m:t>
                      </m:r>
                      <m:sSub>
                        <m:sSubPr>
                          <m:ctrlPr>
                            <a:rPr lang="en-US" sz="3600" b="0" i="1" smtClean="0">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&lt;10</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r>
                        <a:rPr lang="en-US" sz="3600" b="0" i="1" smtClean="0">
                          <a:latin typeface="Cambria Math" charset="0"/>
                          <a:ea typeface="Cambria Math" charset="0"/>
                          <a:cs typeface="Cambria Math" charset="0"/>
                        </a:rPr>
                        <m:t>)</m:t>
                      </m:r>
                    </m:oMath>
                  </m:oMathPara>
                </a14:m>
                <a:endParaRPr lang="en-US" sz="3600" dirty="0"/>
              </a:p>
            </p:txBody>
          </p:sp>
        </mc:Choice>
        <mc:Fallback xmlns="">
          <p:sp>
            <p:nvSpPr>
              <p:cNvPr id="19" name="TextBox 19">
                <a:extLst>
                  <a:ext uri="{FF2B5EF4-FFF2-40B4-BE49-F238E27FC236}">
                    <a16:creationId xmlns:a16="http://schemas.microsoft.com/office/drawing/2014/main" id="{EF2E1FB6-34DF-4151-A1F2-1533B8BAECB5}"/>
                  </a:ext>
                </a:extLst>
              </p:cNvPr>
              <p:cNvSpPr txBox="1">
                <a:spLocks noRot="1" noChangeAspect="1" noMove="1" noResize="1" noEditPoints="1" noAdjustHandles="1" noChangeArrowheads="1" noChangeShapeType="1" noTextEdit="1"/>
              </p:cNvSpPr>
              <p:nvPr/>
            </p:nvSpPr>
            <p:spPr>
              <a:xfrm>
                <a:off x="1075360" y="5656166"/>
                <a:ext cx="5361852" cy="625364"/>
              </a:xfrm>
              <a:prstGeom prst="rect">
                <a:avLst/>
              </a:prstGeom>
              <a:blipFill>
                <a:blip r:embed="rId3"/>
                <a:stretch>
                  <a:fillRect/>
                </a:stretch>
              </a:blipFill>
            </p:spPr>
            <p:txBody>
              <a:bodyPr/>
              <a:lstStyle/>
              <a:p>
                <a:r>
                  <a:rPr lang="zh-CN" altLang="en-US">
                    <a:noFill/>
                  </a:rPr>
                  <a:t> </a:t>
                </a:r>
              </a:p>
            </p:txBody>
          </p:sp>
        </mc:Fallback>
      </mc:AlternateContent>
      <p:sp>
        <p:nvSpPr>
          <p:cNvPr id="20" name="Rectangle 35">
            <a:extLst>
              <a:ext uri="{FF2B5EF4-FFF2-40B4-BE49-F238E27FC236}">
                <a16:creationId xmlns:a16="http://schemas.microsoft.com/office/drawing/2014/main" id="{4CA52477-E989-4CBE-8243-1A805BE6643F}"/>
              </a:ext>
            </a:extLst>
          </p:cNvPr>
          <p:cNvSpPr>
            <a:spLocks noChangeArrowheads="1"/>
          </p:cNvSpPr>
          <p:nvPr/>
        </p:nvSpPr>
        <p:spPr bwMode="auto">
          <a:xfrm>
            <a:off x="1075360" y="2578070"/>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1" name="Rectangle 35">
            <a:extLst>
              <a:ext uri="{FF2B5EF4-FFF2-40B4-BE49-F238E27FC236}">
                <a16:creationId xmlns:a16="http://schemas.microsoft.com/office/drawing/2014/main" id="{3C78D939-73EE-4C3B-8943-AFEA31846D96}"/>
              </a:ext>
            </a:extLst>
          </p:cNvPr>
          <p:cNvSpPr>
            <a:spLocks noChangeArrowheads="1"/>
          </p:cNvSpPr>
          <p:nvPr/>
        </p:nvSpPr>
        <p:spPr bwMode="auto">
          <a:xfrm>
            <a:off x="1066800" y="1980650"/>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2" name="Down Arrow 22">
            <a:extLst>
              <a:ext uri="{FF2B5EF4-FFF2-40B4-BE49-F238E27FC236}">
                <a16:creationId xmlns:a16="http://schemas.microsoft.com/office/drawing/2014/main" id="{A1776654-B717-43D7-8C90-EF4BB4A1B2A0}"/>
              </a:ext>
            </a:extLst>
          </p:cNvPr>
          <p:cNvSpPr/>
          <p:nvPr/>
        </p:nvSpPr>
        <p:spPr>
          <a:xfrm>
            <a:off x="3197280" y="4680434"/>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Down Arrow 23">
            <a:extLst>
              <a:ext uri="{FF2B5EF4-FFF2-40B4-BE49-F238E27FC236}">
                <a16:creationId xmlns:a16="http://schemas.microsoft.com/office/drawing/2014/main" id="{3F3A2BE4-588B-4A0F-A96E-216E9EE26BBE}"/>
              </a:ext>
            </a:extLst>
          </p:cNvPr>
          <p:cNvSpPr/>
          <p:nvPr/>
        </p:nvSpPr>
        <p:spPr>
          <a:xfrm rot="13977226">
            <a:off x="6920598" y="4813845"/>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Down Arrow 24">
            <a:extLst>
              <a:ext uri="{FF2B5EF4-FFF2-40B4-BE49-F238E27FC236}">
                <a16:creationId xmlns:a16="http://schemas.microsoft.com/office/drawing/2014/main" id="{630E4D55-BEF8-403E-ADBD-1B55C7AF40A9}"/>
              </a:ext>
            </a:extLst>
          </p:cNvPr>
          <p:cNvSpPr/>
          <p:nvPr/>
        </p:nvSpPr>
        <p:spPr>
          <a:xfrm rot="2186508">
            <a:off x="8429392" y="3477280"/>
            <a:ext cx="364743" cy="133688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TextBox 26">
            <a:extLst>
              <a:ext uri="{FF2B5EF4-FFF2-40B4-BE49-F238E27FC236}">
                <a16:creationId xmlns:a16="http://schemas.microsoft.com/office/drawing/2014/main" id="{495D572E-A1A2-4F66-8D21-E8BA9BB3A3BE}"/>
              </a:ext>
            </a:extLst>
          </p:cNvPr>
          <p:cNvSpPr txBox="1"/>
          <p:nvPr/>
        </p:nvSpPr>
        <p:spPr>
          <a:xfrm>
            <a:off x="6418313" y="1639097"/>
            <a:ext cx="2780956" cy="1384995"/>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latin typeface="Calibri Light"/>
              </a:rPr>
              <a:t>Push down </a:t>
            </a:r>
            <a:r>
              <a:rPr kumimoji="0" lang="en-US" sz="2800" b="0" i="0" u="none" strike="noStrike" kern="0" cap="none" spc="0" normalizeH="0" baseline="0" noProof="0" dirty="0">
                <a:ln>
                  <a:noFill/>
                </a:ln>
                <a:solidFill>
                  <a:prstClr val="black"/>
                </a:solidFill>
                <a:effectLst/>
                <a:uLnTx/>
                <a:uFillTx/>
                <a:latin typeface="Calibri Light"/>
              </a:rPr>
              <a:t>selection on A so it occurs earlier </a:t>
            </a:r>
            <a:endParaRPr kumimoji="0" lang="en-US" sz="2800" b="1" i="0" u="none" strike="noStrike" kern="0" cap="none" spc="0" normalizeH="0" baseline="0" noProof="0" dirty="0">
              <a:ln>
                <a:noFill/>
              </a:ln>
              <a:solidFill>
                <a:prstClr val="black"/>
              </a:solidFill>
              <a:effectLst/>
              <a:uLnTx/>
              <a:uFillTx/>
              <a:latin typeface="Calibri Light"/>
            </a:endParaRPr>
          </a:p>
        </p:txBody>
      </p:sp>
    </p:spTree>
    <p:extLst>
      <p:ext uri="{BB962C8B-B14F-4D97-AF65-F5344CB8AC3E}">
        <p14:creationId xmlns:p14="http://schemas.microsoft.com/office/powerpoint/2010/main" val="315979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animBg="1"/>
      <p:bldP spid="23" grpId="0" animBg="1"/>
      <p:bldP spid="24" grpId="0" animBg="1"/>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09980-C18A-4613-B674-827FA82400CB}"/>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0F8D74C3-97A8-44F3-A2A8-817C56E1B4E0}"/>
              </a:ext>
            </a:extLst>
          </p:cNvPr>
          <p:cNvSpPr>
            <a:spLocks noGrp="1"/>
          </p:cNvSpPr>
          <p:nvPr>
            <p:ph type="sldNum" sz="quarter" idx="12"/>
          </p:nvPr>
        </p:nvSpPr>
        <p:spPr/>
        <p:txBody>
          <a:bodyPr/>
          <a:lstStyle/>
          <a:p>
            <a:fld id="{E63F6D5D-9733-4D44-9C56-AEFEDD5A4BA7}" type="slidenum">
              <a:rPr lang="en-US" smtClean="0"/>
              <a:pPr/>
              <a:t>30</a:t>
            </a:fld>
            <a:endParaRPr lang="en-US" dirty="0"/>
          </a:p>
        </p:txBody>
      </p:sp>
      <p:sp>
        <p:nvSpPr>
          <p:cNvPr id="5" name="AutoShape 9">
            <a:extLst>
              <a:ext uri="{FF2B5EF4-FFF2-40B4-BE49-F238E27FC236}">
                <a16:creationId xmlns:a16="http://schemas.microsoft.com/office/drawing/2014/main" id="{0492701B-B8DC-464C-B785-E8C82AEDE7B4}"/>
              </a:ext>
            </a:extLst>
          </p:cNvPr>
          <p:cNvSpPr>
            <a:spLocks noChangeAspect="1" noChangeArrowheads="1"/>
          </p:cNvSpPr>
          <p:nvPr/>
        </p:nvSpPr>
        <p:spPr bwMode="auto">
          <a:xfrm rot="16200000">
            <a:off x="9568702" y="2956310"/>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7">
                <a:extLst>
                  <a:ext uri="{FF2B5EF4-FFF2-40B4-BE49-F238E27FC236}">
                    <a16:creationId xmlns:a16="http://schemas.microsoft.com/office/drawing/2014/main" id="{B6A8F9D9-A124-441E-AC6C-BC8250FEE9E7}"/>
                  </a:ext>
                </a:extLst>
              </p:cNvPr>
              <p:cNvSpPr txBox="1"/>
              <p:nvPr/>
            </p:nvSpPr>
            <p:spPr>
              <a:xfrm>
                <a:off x="9190931" y="2274655"/>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7">
                <a:extLst>
                  <a:ext uri="{FF2B5EF4-FFF2-40B4-BE49-F238E27FC236}">
                    <a16:creationId xmlns:a16="http://schemas.microsoft.com/office/drawing/2014/main" id="{B6A8F9D9-A124-441E-AC6C-BC8250FEE9E7}"/>
                  </a:ext>
                </a:extLst>
              </p:cNvPr>
              <p:cNvSpPr txBox="1">
                <a:spLocks noRot="1" noChangeAspect="1" noMove="1" noResize="1" noEditPoints="1" noAdjustHandles="1" noChangeArrowheads="1" noChangeShapeType="1" noTextEdit="1"/>
              </p:cNvSpPr>
              <p:nvPr/>
            </p:nvSpPr>
            <p:spPr>
              <a:xfrm>
                <a:off x="9190931" y="2274655"/>
                <a:ext cx="1131094" cy="542136"/>
              </a:xfrm>
              <a:prstGeom prst="rect">
                <a:avLst/>
              </a:prstGeom>
              <a:blipFill>
                <a:blip r:embed="rId2"/>
                <a:stretch>
                  <a:fillRect/>
                </a:stretch>
              </a:blipFill>
            </p:spPr>
            <p:txBody>
              <a:bodyPr/>
              <a:lstStyle/>
              <a:p>
                <a:r>
                  <a:rPr lang="zh-CN" altLang="en-US">
                    <a:noFill/>
                  </a:rPr>
                  <a:t> </a:t>
                </a:r>
              </a:p>
            </p:txBody>
          </p:sp>
        </mc:Fallback>
      </mc:AlternateContent>
      <p:sp>
        <p:nvSpPr>
          <p:cNvPr id="7" name="TextBox 8">
            <a:extLst>
              <a:ext uri="{FF2B5EF4-FFF2-40B4-BE49-F238E27FC236}">
                <a16:creationId xmlns:a16="http://schemas.microsoft.com/office/drawing/2014/main" id="{E81BA039-90A5-4EE8-9FE5-5058677A66B6}"/>
              </a:ext>
            </a:extLst>
          </p:cNvPr>
          <p:cNvSpPr txBox="1"/>
          <p:nvPr/>
        </p:nvSpPr>
        <p:spPr>
          <a:xfrm>
            <a:off x="7879969" y="5627731"/>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9">
            <a:extLst>
              <a:ext uri="{FF2B5EF4-FFF2-40B4-BE49-F238E27FC236}">
                <a16:creationId xmlns:a16="http://schemas.microsoft.com/office/drawing/2014/main" id="{DBF86C65-6870-4755-9DD3-EB844614BB6D}"/>
              </a:ext>
            </a:extLst>
          </p:cNvPr>
          <p:cNvSpPr txBox="1"/>
          <p:nvPr/>
        </p:nvSpPr>
        <p:spPr>
          <a:xfrm>
            <a:off x="9196884" y="4948882"/>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10">
            <a:extLst>
              <a:ext uri="{FF2B5EF4-FFF2-40B4-BE49-F238E27FC236}">
                <a16:creationId xmlns:a16="http://schemas.microsoft.com/office/drawing/2014/main" id="{1AD8108C-F26C-49C5-A88C-B27EA92600DE}"/>
              </a:ext>
            </a:extLst>
          </p:cNvPr>
          <p:cNvCxnSpPr/>
          <p:nvPr/>
        </p:nvCxnSpPr>
        <p:spPr>
          <a:xfrm rot="5400000" flipH="1" flipV="1">
            <a:off x="8341574" y="4504336"/>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11">
            <a:extLst>
              <a:ext uri="{FF2B5EF4-FFF2-40B4-BE49-F238E27FC236}">
                <a16:creationId xmlns:a16="http://schemas.microsoft.com/office/drawing/2014/main" id="{1AB3BE95-090E-44E4-AFE9-14FACFDBDE9D}"/>
              </a:ext>
            </a:extLst>
          </p:cNvPr>
          <p:cNvCxnSpPr/>
          <p:nvPr/>
        </p:nvCxnSpPr>
        <p:spPr>
          <a:xfrm rot="16200000" flipV="1">
            <a:off x="9116542" y="4562237"/>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2">
            <a:extLst>
              <a:ext uri="{FF2B5EF4-FFF2-40B4-BE49-F238E27FC236}">
                <a16:creationId xmlns:a16="http://schemas.microsoft.com/office/drawing/2014/main" id="{D2B2A541-B81D-45E4-B43D-CFBFD18AA1A3}"/>
              </a:ext>
            </a:extLst>
          </p:cNvPr>
          <p:cNvCxnSpPr>
            <a:stCxn id="14" idx="1"/>
          </p:cNvCxnSpPr>
          <p:nvPr/>
        </p:nvCxnSpPr>
        <p:spPr>
          <a:xfrm flipV="1">
            <a:off x="9040435" y="3516485"/>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3">
            <a:extLst>
              <a:ext uri="{FF2B5EF4-FFF2-40B4-BE49-F238E27FC236}">
                <a16:creationId xmlns:a16="http://schemas.microsoft.com/office/drawing/2014/main" id="{503FF02B-0937-496B-B52F-21B8C5367FD3}"/>
              </a:ext>
            </a:extLst>
          </p:cNvPr>
          <p:cNvSpPr txBox="1"/>
          <p:nvPr/>
        </p:nvSpPr>
        <p:spPr>
          <a:xfrm>
            <a:off x="9808225" y="3973150"/>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3" name="Straight Connector 14">
            <a:extLst>
              <a:ext uri="{FF2B5EF4-FFF2-40B4-BE49-F238E27FC236}">
                <a16:creationId xmlns:a16="http://schemas.microsoft.com/office/drawing/2014/main" id="{0EE4A242-C870-4E78-B4D5-19D672CBBDF3}"/>
              </a:ext>
            </a:extLst>
          </p:cNvPr>
          <p:cNvCxnSpPr/>
          <p:nvPr/>
        </p:nvCxnSpPr>
        <p:spPr>
          <a:xfrm flipH="1" flipV="1">
            <a:off x="10011192" y="3516486"/>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AutoShape 9">
            <a:extLst>
              <a:ext uri="{FF2B5EF4-FFF2-40B4-BE49-F238E27FC236}">
                <a16:creationId xmlns:a16="http://schemas.microsoft.com/office/drawing/2014/main" id="{E9A4718D-A123-41E5-9F19-C42D8252F339}"/>
              </a:ext>
            </a:extLst>
          </p:cNvPr>
          <p:cNvSpPr>
            <a:spLocks noChangeAspect="1" noChangeArrowheads="1"/>
          </p:cNvSpPr>
          <p:nvPr/>
        </p:nvSpPr>
        <p:spPr bwMode="auto">
          <a:xfrm rot="16200000">
            <a:off x="8879954" y="3893525"/>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5" name="TextBox 16">
            <a:extLst>
              <a:ext uri="{FF2B5EF4-FFF2-40B4-BE49-F238E27FC236}">
                <a16:creationId xmlns:a16="http://schemas.microsoft.com/office/drawing/2014/main" id="{5C8A46B9-326B-4D2B-8925-446F445FE2AA}"/>
              </a:ext>
            </a:extLst>
          </p:cNvPr>
          <p:cNvSpPr txBox="1"/>
          <p:nvPr/>
        </p:nvSpPr>
        <p:spPr>
          <a:xfrm>
            <a:off x="7736440" y="4873734"/>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16" name="Straight Connector 17">
            <a:extLst>
              <a:ext uri="{FF2B5EF4-FFF2-40B4-BE49-F238E27FC236}">
                <a16:creationId xmlns:a16="http://schemas.microsoft.com/office/drawing/2014/main" id="{6CFCDD12-0F39-4B5D-B946-7C5394D8174B}"/>
              </a:ext>
            </a:extLst>
          </p:cNvPr>
          <p:cNvCxnSpPr>
            <a:endCxn id="15" idx="2"/>
          </p:cNvCxnSpPr>
          <p:nvPr/>
        </p:nvCxnSpPr>
        <p:spPr>
          <a:xfrm flipV="1">
            <a:off x="9741004" y="2863365"/>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8">
            <a:extLst>
              <a:ext uri="{FF2B5EF4-FFF2-40B4-BE49-F238E27FC236}">
                <a16:creationId xmlns:a16="http://schemas.microsoft.com/office/drawing/2014/main" id="{7D21AA76-E68D-4545-B394-10EC61783808}"/>
              </a:ext>
            </a:extLst>
          </p:cNvPr>
          <p:cNvCxnSpPr/>
          <p:nvPr/>
        </p:nvCxnSpPr>
        <p:spPr>
          <a:xfrm flipV="1">
            <a:off x="8417024" y="5401999"/>
            <a:ext cx="1" cy="275192"/>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35">
            <a:extLst>
              <a:ext uri="{FF2B5EF4-FFF2-40B4-BE49-F238E27FC236}">
                <a16:creationId xmlns:a16="http://schemas.microsoft.com/office/drawing/2014/main" id="{CFF37AFA-C65B-47FF-9CF7-A2CF66C9EA39}"/>
              </a:ext>
            </a:extLst>
          </p:cNvPr>
          <p:cNvSpPr>
            <a:spLocks noChangeArrowheads="1"/>
          </p:cNvSpPr>
          <p:nvPr/>
        </p:nvSpPr>
        <p:spPr bwMode="auto">
          <a:xfrm>
            <a:off x="1075360" y="2110024"/>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19" name="Rectangle 35">
            <a:extLst>
              <a:ext uri="{FF2B5EF4-FFF2-40B4-BE49-F238E27FC236}">
                <a16:creationId xmlns:a16="http://schemas.microsoft.com/office/drawing/2014/main" id="{031EE35C-99B4-4CC0-BB96-75B784D69DE0}"/>
              </a:ext>
            </a:extLst>
          </p:cNvPr>
          <p:cNvSpPr>
            <a:spLocks noChangeArrowheads="1"/>
          </p:cNvSpPr>
          <p:nvPr/>
        </p:nvSpPr>
        <p:spPr bwMode="auto">
          <a:xfrm>
            <a:off x="1066800" y="1512604"/>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0" name="Down Arrow 22">
            <a:extLst>
              <a:ext uri="{FF2B5EF4-FFF2-40B4-BE49-F238E27FC236}">
                <a16:creationId xmlns:a16="http://schemas.microsoft.com/office/drawing/2014/main" id="{55EFB28C-1E5B-465E-AF31-2095A1DBEC28}"/>
              </a:ext>
            </a:extLst>
          </p:cNvPr>
          <p:cNvSpPr/>
          <p:nvPr/>
        </p:nvSpPr>
        <p:spPr>
          <a:xfrm>
            <a:off x="3197280" y="4212388"/>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Down Arrow 23">
            <a:extLst>
              <a:ext uri="{FF2B5EF4-FFF2-40B4-BE49-F238E27FC236}">
                <a16:creationId xmlns:a16="http://schemas.microsoft.com/office/drawing/2014/main" id="{0DA791D4-8B3D-40D8-800B-5E57E222A036}"/>
              </a:ext>
            </a:extLst>
          </p:cNvPr>
          <p:cNvSpPr/>
          <p:nvPr/>
        </p:nvSpPr>
        <p:spPr>
          <a:xfrm rot="13977226">
            <a:off x="6920598" y="4345799"/>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TextBox 26">
            <a:extLst>
              <a:ext uri="{FF2B5EF4-FFF2-40B4-BE49-F238E27FC236}">
                <a16:creationId xmlns:a16="http://schemas.microsoft.com/office/drawing/2014/main" id="{0198333C-576D-47F0-AE7D-A5B57FCB3985}"/>
              </a:ext>
            </a:extLst>
          </p:cNvPr>
          <p:cNvSpPr txBox="1"/>
          <p:nvPr/>
        </p:nvSpPr>
        <p:spPr>
          <a:xfrm>
            <a:off x="6418313" y="1171051"/>
            <a:ext cx="2780956" cy="1384995"/>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lvl="0"/>
            <a:r>
              <a:rPr lang="en-US" sz="2800" dirty="0">
                <a:solidFill>
                  <a:srgbClr val="FF0000"/>
                </a:solidFill>
                <a:latin typeface="Calibri Light"/>
              </a:rPr>
              <a:t>Push down</a:t>
            </a:r>
            <a:r>
              <a:rPr lang="en-US" sz="2800" dirty="0">
                <a:solidFill>
                  <a:prstClr val="black"/>
                </a:solidFill>
                <a:latin typeface="Calibri Light"/>
              </a:rPr>
              <a:t> projection so it occurs earlier </a:t>
            </a:r>
            <a:endParaRPr lang="en-US" sz="2800" b="1" dirty="0">
              <a:solidFill>
                <a:prstClr val="black"/>
              </a:solidFill>
              <a:latin typeface="Calibri Light"/>
            </a:endParaRPr>
          </a:p>
        </p:txBody>
      </p:sp>
      <p:sp>
        <p:nvSpPr>
          <p:cNvPr id="23" name="Down Arrow 25">
            <a:extLst>
              <a:ext uri="{FF2B5EF4-FFF2-40B4-BE49-F238E27FC236}">
                <a16:creationId xmlns:a16="http://schemas.microsoft.com/office/drawing/2014/main" id="{B2E85811-4635-4A01-9FC7-024C95280E3C}"/>
              </a:ext>
            </a:extLst>
          </p:cNvPr>
          <p:cNvSpPr/>
          <p:nvPr/>
        </p:nvSpPr>
        <p:spPr>
          <a:xfrm rot="2045029">
            <a:off x="8797347" y="2714483"/>
            <a:ext cx="364743" cy="1336885"/>
          </a:xfrm>
          <a:prstGeom prst="downArrow">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24" name="TextBox 27">
                <a:extLst>
                  <a:ext uri="{FF2B5EF4-FFF2-40B4-BE49-F238E27FC236}">
                    <a16:creationId xmlns:a16="http://schemas.microsoft.com/office/drawing/2014/main" id="{1D99DDB8-E4AB-4BCE-8465-AD78E2E06474}"/>
                  </a:ext>
                </a:extLst>
              </p:cNvPr>
              <p:cNvSpPr txBox="1"/>
              <p:nvPr/>
            </p:nvSpPr>
            <p:spPr>
              <a:xfrm>
                <a:off x="1075360" y="5188120"/>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sSub>
                                <m:sSubPr>
                                  <m:ctrlPr>
                                    <a:rPr lang="en-US" sz="3600" i="1">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24" name="TextBox 27">
                <a:extLst>
                  <a:ext uri="{FF2B5EF4-FFF2-40B4-BE49-F238E27FC236}">
                    <a16:creationId xmlns:a16="http://schemas.microsoft.com/office/drawing/2014/main" id="{1D99DDB8-E4AB-4BCE-8465-AD78E2E06474}"/>
                  </a:ext>
                </a:extLst>
              </p:cNvPr>
              <p:cNvSpPr txBox="1">
                <a:spLocks noRot="1" noChangeAspect="1" noMove="1" noResize="1" noEditPoints="1" noAdjustHandles="1" noChangeArrowheads="1" noChangeShapeType="1" noTextEdit="1"/>
              </p:cNvSpPr>
              <p:nvPr/>
            </p:nvSpPr>
            <p:spPr>
              <a:xfrm>
                <a:off x="1075360" y="5188120"/>
                <a:ext cx="5361852" cy="62536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305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4F22E-7594-4C6B-A39D-28510C9CEC25}"/>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A5AB75C4-CE1E-4C7F-974C-F5EB86584B7A}"/>
              </a:ext>
            </a:extLst>
          </p:cNvPr>
          <p:cNvSpPr>
            <a:spLocks noGrp="1"/>
          </p:cNvSpPr>
          <p:nvPr>
            <p:ph type="sldNum" sz="quarter" idx="12"/>
          </p:nvPr>
        </p:nvSpPr>
        <p:spPr/>
        <p:txBody>
          <a:bodyPr/>
          <a:lstStyle/>
          <a:p>
            <a:fld id="{E63F6D5D-9733-4D44-9C56-AEFEDD5A4BA7}" type="slidenum">
              <a:rPr lang="en-US" smtClean="0"/>
              <a:pPr/>
              <a:t>31</a:t>
            </a:fld>
            <a:endParaRPr lang="en-US" dirty="0"/>
          </a:p>
        </p:txBody>
      </p:sp>
      <p:sp>
        <p:nvSpPr>
          <p:cNvPr id="5" name="Rectangle 35">
            <a:extLst>
              <a:ext uri="{FF2B5EF4-FFF2-40B4-BE49-F238E27FC236}">
                <a16:creationId xmlns:a16="http://schemas.microsoft.com/office/drawing/2014/main" id="{5A662945-6E18-4302-ADA0-9D9C15623B09}"/>
              </a:ext>
            </a:extLst>
          </p:cNvPr>
          <p:cNvSpPr>
            <a:spLocks noChangeArrowheads="1"/>
          </p:cNvSpPr>
          <p:nvPr/>
        </p:nvSpPr>
        <p:spPr bwMode="auto">
          <a:xfrm>
            <a:off x="1151560" y="1740420"/>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6" name="Rectangle 35">
            <a:extLst>
              <a:ext uri="{FF2B5EF4-FFF2-40B4-BE49-F238E27FC236}">
                <a16:creationId xmlns:a16="http://schemas.microsoft.com/office/drawing/2014/main" id="{7ED24569-8F13-443A-9F2B-223C1B173885}"/>
              </a:ext>
            </a:extLst>
          </p:cNvPr>
          <p:cNvSpPr>
            <a:spLocks noChangeArrowheads="1"/>
          </p:cNvSpPr>
          <p:nvPr/>
        </p:nvSpPr>
        <p:spPr bwMode="auto">
          <a:xfrm>
            <a:off x="1143000" y="1143000"/>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7" name="Down Arrow 22">
            <a:extLst>
              <a:ext uri="{FF2B5EF4-FFF2-40B4-BE49-F238E27FC236}">
                <a16:creationId xmlns:a16="http://schemas.microsoft.com/office/drawing/2014/main" id="{08886287-6BBB-4839-BB8F-05CF2C695E20}"/>
              </a:ext>
            </a:extLst>
          </p:cNvPr>
          <p:cNvSpPr/>
          <p:nvPr/>
        </p:nvSpPr>
        <p:spPr>
          <a:xfrm>
            <a:off x="3273480" y="3842784"/>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24">
                <a:extLst>
                  <a:ext uri="{FF2B5EF4-FFF2-40B4-BE49-F238E27FC236}">
                    <a16:creationId xmlns:a16="http://schemas.microsoft.com/office/drawing/2014/main" id="{E3062CCA-986C-4A6B-BD93-122030216BBA}"/>
                  </a:ext>
                </a:extLst>
              </p:cNvPr>
              <p:cNvSpPr txBox="1"/>
              <p:nvPr/>
            </p:nvSpPr>
            <p:spPr>
              <a:xfrm>
                <a:off x="524783" y="4672540"/>
                <a:ext cx="6259534" cy="8291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sSub>
                            <m:sSubPr>
                              <m:ctrlPr>
                                <a:rPr lang="el-GR" sz="3600" i="1">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m:t>
                              </m:r>
                              <m:r>
                                <a:rPr lang="en-US" sz="3600" b="0" i="1" smtClean="0">
                                  <a:latin typeface="Cambria Math" charset="0"/>
                                  <a:ea typeface="Cambria Math" charset="0"/>
                                  <a:cs typeface="Cambria Math" charset="0"/>
                                </a:rPr>
                                <m:t>𝑐</m:t>
                              </m:r>
                            </m:sub>
                          </m:sSub>
                          <m:d>
                            <m:dPr>
                              <m:ctrlPr>
                                <a:rPr lang="en-US" sz="3600" b="0" i="1" smtClean="0">
                                  <a:latin typeface="Cambria Math" panose="02040503050406030204" pitchFamily="18" charset="0"/>
                                  <a:ea typeface="Cambria Math" charset="0"/>
                                  <a:cs typeface="Cambria Math" charset="0"/>
                                </a:rPr>
                              </m:ctrlPr>
                            </m:dPr>
                            <m:e>
                              <m:sSub>
                                <m:sSubPr>
                                  <m:ctrlPr>
                                    <a:rPr lang="en-US" sz="3600" i="1">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8" name="TextBox 24">
                <a:extLst>
                  <a:ext uri="{FF2B5EF4-FFF2-40B4-BE49-F238E27FC236}">
                    <a16:creationId xmlns:a16="http://schemas.microsoft.com/office/drawing/2014/main" id="{E3062CCA-986C-4A6B-BD93-122030216BBA}"/>
                  </a:ext>
                </a:extLst>
              </p:cNvPr>
              <p:cNvSpPr txBox="1">
                <a:spLocks noRot="1" noChangeAspect="1" noMove="1" noResize="1" noEditPoints="1" noAdjustHandles="1" noChangeArrowheads="1" noChangeShapeType="1" noTextEdit="1"/>
              </p:cNvSpPr>
              <p:nvPr/>
            </p:nvSpPr>
            <p:spPr>
              <a:xfrm>
                <a:off x="524783" y="4672540"/>
                <a:ext cx="6259534" cy="829138"/>
              </a:xfrm>
              <a:prstGeom prst="rect">
                <a:avLst/>
              </a:prstGeom>
              <a:blipFill>
                <a:blip r:embed="rId2"/>
                <a:stretch>
                  <a:fillRect/>
                </a:stretch>
              </a:blipFill>
            </p:spPr>
            <p:txBody>
              <a:bodyPr/>
              <a:lstStyle/>
              <a:p>
                <a:r>
                  <a:rPr lang="zh-CN" altLang="en-US">
                    <a:noFill/>
                  </a:rPr>
                  <a:t> </a:t>
                </a:r>
              </a:p>
            </p:txBody>
          </p:sp>
        </mc:Fallback>
      </mc:AlternateContent>
      <p:sp>
        <p:nvSpPr>
          <p:cNvPr id="9" name="AutoShape 9">
            <a:extLst>
              <a:ext uri="{FF2B5EF4-FFF2-40B4-BE49-F238E27FC236}">
                <a16:creationId xmlns:a16="http://schemas.microsoft.com/office/drawing/2014/main" id="{0E33B5D6-6104-413A-B718-3CA1F8F8D1E7}"/>
              </a:ext>
            </a:extLst>
          </p:cNvPr>
          <p:cNvSpPr>
            <a:spLocks noChangeAspect="1" noChangeArrowheads="1"/>
          </p:cNvSpPr>
          <p:nvPr/>
        </p:nvSpPr>
        <p:spPr bwMode="auto">
          <a:xfrm rot="16200000">
            <a:off x="9451007" y="2436019"/>
            <a:ext cx="320961" cy="639292"/>
          </a:xfrm>
          <a:prstGeom prst="flowChartCollate">
            <a:avLst/>
          </a:prstGeom>
          <a:no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mc:AlternateContent xmlns:mc="http://schemas.openxmlformats.org/markup-compatibility/2006" xmlns:a14="http://schemas.microsoft.com/office/drawing/2010/main">
        <mc:Choice Requires="a14">
          <p:sp>
            <p:nvSpPr>
              <p:cNvPr id="10" name="TextBox 47">
                <a:extLst>
                  <a:ext uri="{FF2B5EF4-FFF2-40B4-BE49-F238E27FC236}">
                    <a16:creationId xmlns:a16="http://schemas.microsoft.com/office/drawing/2014/main" id="{E2B7C077-5CDA-4CF9-B170-D34E6527DED4}"/>
                  </a:ext>
                </a:extLst>
              </p:cNvPr>
              <p:cNvSpPr txBox="1"/>
              <p:nvPr/>
            </p:nvSpPr>
            <p:spPr>
              <a:xfrm>
                <a:off x="9058584" y="1756766"/>
                <a:ext cx="1131094" cy="54213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l-GR"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charset="0"/>
                              <a:cs typeface="Cambria Math" charset="0"/>
                            </a:rPr>
                          </m:ctrlPr>
                        </m:sSubPr>
                        <m:e>
                          <m:r>
                            <m:rPr>
                              <m:sty m:val="p"/>
                            </m:rPr>
                            <a:rPr kumimoji="0" lang="el-GR"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Π</m:t>
                          </m:r>
                        </m:e>
                        <m:sub>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𝐴</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𝐷</m:t>
                          </m:r>
                        </m:sub>
                      </m:sSub>
                    </m:oMath>
                  </m:oMathPara>
                </a14:m>
                <a:endParaRPr kumimoji="0" lang="en-US" sz="2700" b="0" i="0" u="none" strike="noStrike" kern="0" cap="none" spc="0" normalizeH="0" baseline="0" noProof="0" dirty="0">
                  <a:ln>
                    <a:noFill/>
                  </a:ln>
                  <a:solidFill>
                    <a:prstClr val="black"/>
                  </a:solidFill>
                  <a:effectLst/>
                  <a:uLnTx/>
                  <a:uFillTx/>
                </a:endParaRPr>
              </a:p>
            </p:txBody>
          </p:sp>
        </mc:Choice>
        <mc:Fallback xmlns="">
          <p:sp>
            <p:nvSpPr>
              <p:cNvPr id="10" name="TextBox 47">
                <a:extLst>
                  <a:ext uri="{FF2B5EF4-FFF2-40B4-BE49-F238E27FC236}">
                    <a16:creationId xmlns:a16="http://schemas.microsoft.com/office/drawing/2014/main" id="{E2B7C077-5CDA-4CF9-B170-D34E6527DED4}"/>
                  </a:ext>
                </a:extLst>
              </p:cNvPr>
              <p:cNvSpPr txBox="1">
                <a:spLocks noRot="1" noChangeAspect="1" noMove="1" noResize="1" noEditPoints="1" noAdjustHandles="1" noChangeArrowheads="1" noChangeShapeType="1" noTextEdit="1"/>
              </p:cNvSpPr>
              <p:nvPr/>
            </p:nvSpPr>
            <p:spPr>
              <a:xfrm>
                <a:off x="9058584" y="1756766"/>
                <a:ext cx="1131094" cy="542136"/>
              </a:xfrm>
              <a:prstGeom prst="rect">
                <a:avLst/>
              </a:prstGeom>
              <a:blipFill>
                <a:blip r:embed="rId3"/>
                <a:stretch>
                  <a:fillRect/>
                </a:stretch>
              </a:blipFill>
            </p:spPr>
            <p:txBody>
              <a:bodyPr/>
              <a:lstStyle/>
              <a:p>
                <a:r>
                  <a:rPr lang="zh-CN" altLang="en-US">
                    <a:noFill/>
                  </a:rPr>
                  <a:t> </a:t>
                </a:r>
              </a:p>
            </p:txBody>
          </p:sp>
        </mc:Fallback>
      </mc:AlternateContent>
      <p:sp>
        <p:nvSpPr>
          <p:cNvPr id="11" name="TextBox 48">
            <a:extLst>
              <a:ext uri="{FF2B5EF4-FFF2-40B4-BE49-F238E27FC236}">
                <a16:creationId xmlns:a16="http://schemas.microsoft.com/office/drawing/2014/main" id="{4A1463C5-FCB6-45A2-9086-E51D85628D8F}"/>
              </a:ext>
            </a:extLst>
          </p:cNvPr>
          <p:cNvSpPr txBox="1"/>
          <p:nvPr/>
        </p:nvSpPr>
        <p:spPr>
          <a:xfrm>
            <a:off x="7580012" y="5776835"/>
            <a:ext cx="1200150"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a:ln>
                  <a:noFill/>
                </a:ln>
                <a:solidFill>
                  <a:prstClr val="black"/>
                </a:solidFill>
                <a:effectLst/>
                <a:uLnTx/>
                <a:uFillTx/>
              </a:rPr>
              <a:t>R(A,B)</a:t>
            </a:r>
          </a:p>
        </p:txBody>
      </p:sp>
      <p:sp>
        <p:nvSpPr>
          <p:cNvPr id="12" name="TextBox 49">
            <a:extLst>
              <a:ext uri="{FF2B5EF4-FFF2-40B4-BE49-F238E27FC236}">
                <a16:creationId xmlns:a16="http://schemas.microsoft.com/office/drawing/2014/main" id="{7862004A-929C-4790-8287-27C66C365855}"/>
              </a:ext>
            </a:extLst>
          </p:cNvPr>
          <p:cNvSpPr txBox="1"/>
          <p:nvPr/>
        </p:nvSpPr>
        <p:spPr>
          <a:xfrm>
            <a:off x="8992972" y="5185340"/>
            <a:ext cx="1119188"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a:ln>
                  <a:noFill/>
                </a:ln>
                <a:solidFill>
                  <a:prstClr val="black"/>
                </a:solidFill>
                <a:effectLst/>
                <a:uLnTx/>
                <a:uFillTx/>
              </a:rPr>
              <a:t>S(B,C)</a:t>
            </a:r>
          </a:p>
        </p:txBody>
      </p:sp>
      <p:cxnSp>
        <p:nvCxnSpPr>
          <p:cNvPr id="13" name="Straight Connector 50">
            <a:extLst>
              <a:ext uri="{FF2B5EF4-FFF2-40B4-BE49-F238E27FC236}">
                <a16:creationId xmlns:a16="http://schemas.microsoft.com/office/drawing/2014/main" id="{40C7DF43-FDF2-462D-B6AC-D3806CF74BBB}"/>
              </a:ext>
            </a:extLst>
          </p:cNvPr>
          <p:cNvCxnSpPr/>
          <p:nvPr/>
        </p:nvCxnSpPr>
        <p:spPr>
          <a:xfrm rot="5400000" flipH="1" flipV="1">
            <a:off x="8137662" y="4740794"/>
            <a:ext cx="519998" cy="369095"/>
          </a:xfrm>
          <a:prstGeom prst="line">
            <a:avLst/>
          </a:prstGeom>
          <a:noFill/>
          <a:ln w="12700" cap="flat" cmpd="sng" algn="ctr">
            <a:solidFill>
              <a:srgbClr val="5B9BD5"/>
            </a:solidFill>
            <a:prstDash val="solid"/>
            <a:miter lim="800000"/>
          </a:ln>
          <a:effectLst/>
        </p:spPr>
      </p:cxnSp>
      <p:cxnSp>
        <p:nvCxnSpPr>
          <p:cNvPr id="14" name="Straight Connector 51">
            <a:extLst>
              <a:ext uri="{FF2B5EF4-FFF2-40B4-BE49-F238E27FC236}">
                <a16:creationId xmlns:a16="http://schemas.microsoft.com/office/drawing/2014/main" id="{654CBB78-114B-4E9A-BDD7-75F3AA8F6396}"/>
              </a:ext>
            </a:extLst>
          </p:cNvPr>
          <p:cNvCxnSpPr/>
          <p:nvPr/>
        </p:nvCxnSpPr>
        <p:spPr>
          <a:xfrm rot="16200000" flipV="1">
            <a:off x="8912630" y="4798695"/>
            <a:ext cx="519998" cy="253292"/>
          </a:xfrm>
          <a:prstGeom prst="line">
            <a:avLst/>
          </a:prstGeom>
          <a:noFill/>
          <a:ln w="12700" cap="flat" cmpd="sng" algn="ctr">
            <a:solidFill>
              <a:srgbClr val="5B9BD5"/>
            </a:solidFill>
            <a:prstDash val="solid"/>
            <a:miter lim="800000"/>
          </a:ln>
          <a:effectLst/>
        </p:spPr>
      </p:cxnSp>
      <p:cxnSp>
        <p:nvCxnSpPr>
          <p:cNvPr id="15" name="Straight Connector 52">
            <a:extLst>
              <a:ext uri="{FF2B5EF4-FFF2-40B4-BE49-F238E27FC236}">
                <a16:creationId xmlns:a16="http://schemas.microsoft.com/office/drawing/2014/main" id="{0EF356AE-8DA5-425A-B236-48A5B73846BF}"/>
              </a:ext>
            </a:extLst>
          </p:cNvPr>
          <p:cNvCxnSpPr/>
          <p:nvPr/>
        </p:nvCxnSpPr>
        <p:spPr>
          <a:xfrm flipV="1">
            <a:off x="8922740" y="2996194"/>
            <a:ext cx="462752" cy="696686"/>
          </a:xfrm>
          <a:prstGeom prst="line">
            <a:avLst/>
          </a:prstGeom>
          <a:noFill/>
          <a:ln w="12700" cap="flat" cmpd="sng" algn="ctr">
            <a:solidFill>
              <a:srgbClr val="5B9BD5"/>
            </a:solidFill>
            <a:prstDash val="solid"/>
            <a:miter lim="800000"/>
          </a:ln>
          <a:effectLst/>
        </p:spPr>
      </p:cxnSp>
      <p:sp>
        <p:nvSpPr>
          <p:cNvPr id="16" name="TextBox 53">
            <a:extLst>
              <a:ext uri="{FF2B5EF4-FFF2-40B4-BE49-F238E27FC236}">
                <a16:creationId xmlns:a16="http://schemas.microsoft.com/office/drawing/2014/main" id="{56DF3C13-DE63-42F5-BC0D-10C5EFB91317}"/>
              </a:ext>
            </a:extLst>
          </p:cNvPr>
          <p:cNvSpPr txBox="1"/>
          <p:nvPr/>
        </p:nvSpPr>
        <p:spPr>
          <a:xfrm>
            <a:off x="9690530" y="3452859"/>
            <a:ext cx="1119188"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a:ln>
                  <a:noFill/>
                </a:ln>
                <a:solidFill>
                  <a:prstClr val="black"/>
                </a:solidFill>
                <a:effectLst/>
                <a:uLnTx/>
                <a:uFillTx/>
              </a:rPr>
              <a:t>T(C,D)</a:t>
            </a:r>
          </a:p>
        </p:txBody>
      </p:sp>
      <p:cxnSp>
        <p:nvCxnSpPr>
          <p:cNvPr id="17" name="Straight Connector 54">
            <a:extLst>
              <a:ext uri="{FF2B5EF4-FFF2-40B4-BE49-F238E27FC236}">
                <a16:creationId xmlns:a16="http://schemas.microsoft.com/office/drawing/2014/main" id="{F46F3ACA-CC79-41D4-B26C-11487BC8F36A}"/>
              </a:ext>
            </a:extLst>
          </p:cNvPr>
          <p:cNvCxnSpPr/>
          <p:nvPr/>
        </p:nvCxnSpPr>
        <p:spPr>
          <a:xfrm flipH="1" flipV="1">
            <a:off x="9893497" y="2996195"/>
            <a:ext cx="304881" cy="423845"/>
          </a:xfrm>
          <a:prstGeom prst="line">
            <a:avLst/>
          </a:prstGeom>
          <a:noFill/>
          <a:ln w="12700" cap="flat" cmpd="sng" algn="ctr">
            <a:solidFill>
              <a:srgbClr val="5B9BD5"/>
            </a:solidFill>
            <a:prstDash val="solid"/>
            <a:miter lim="800000"/>
          </a:ln>
          <a:effectLst/>
        </p:spPr>
      </p:cxnSp>
      <p:sp>
        <p:nvSpPr>
          <p:cNvPr id="18" name="AutoShape 9">
            <a:extLst>
              <a:ext uri="{FF2B5EF4-FFF2-40B4-BE49-F238E27FC236}">
                <a16:creationId xmlns:a16="http://schemas.microsoft.com/office/drawing/2014/main" id="{0A7D96F2-E0B5-4081-A71C-D2FEE3DC4168}"/>
              </a:ext>
            </a:extLst>
          </p:cNvPr>
          <p:cNvSpPr>
            <a:spLocks noChangeAspect="1" noChangeArrowheads="1"/>
          </p:cNvSpPr>
          <p:nvPr/>
        </p:nvSpPr>
        <p:spPr bwMode="auto">
          <a:xfrm rot="16200000">
            <a:off x="8676042" y="4129983"/>
            <a:ext cx="320961" cy="639292"/>
          </a:xfrm>
          <a:prstGeom prst="flowChartCollate">
            <a:avLst/>
          </a:prstGeom>
          <a:no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cxnSp>
        <p:nvCxnSpPr>
          <p:cNvPr id="19" name="Straight Connector 56">
            <a:extLst>
              <a:ext uri="{FF2B5EF4-FFF2-40B4-BE49-F238E27FC236}">
                <a16:creationId xmlns:a16="http://schemas.microsoft.com/office/drawing/2014/main" id="{7D0145EF-48F5-412D-9CBE-39E85358CCA8}"/>
              </a:ext>
            </a:extLst>
          </p:cNvPr>
          <p:cNvCxnSpPr/>
          <p:nvPr/>
        </p:nvCxnSpPr>
        <p:spPr>
          <a:xfrm flipV="1">
            <a:off x="9639607" y="2282644"/>
            <a:ext cx="1" cy="275192"/>
          </a:xfrm>
          <a:prstGeom prst="line">
            <a:avLst/>
          </a:prstGeom>
          <a:noFill/>
          <a:ln w="12700" cap="flat" cmpd="sng" algn="ctr">
            <a:solidFill>
              <a:srgbClr val="5B9BD5"/>
            </a:solidFill>
            <a:prstDash val="solid"/>
            <a:miter lim="800000"/>
          </a:ln>
          <a:effectLst/>
        </p:spPr>
      </p:cxnSp>
      <p:sp>
        <p:nvSpPr>
          <p:cNvPr id="20" name="Down Arrow 57">
            <a:extLst>
              <a:ext uri="{FF2B5EF4-FFF2-40B4-BE49-F238E27FC236}">
                <a16:creationId xmlns:a16="http://schemas.microsoft.com/office/drawing/2014/main" id="{F62C67D1-5333-4EDC-B950-0738FD294FDA}"/>
              </a:ext>
            </a:extLst>
          </p:cNvPr>
          <p:cNvSpPr/>
          <p:nvPr/>
        </p:nvSpPr>
        <p:spPr>
          <a:xfrm rot="14635620">
            <a:off x="7156320" y="3966805"/>
            <a:ext cx="511562" cy="1167199"/>
          </a:xfrm>
          <a:prstGeom prst="downArrow">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1" name="TextBox 58">
            <a:extLst>
              <a:ext uri="{FF2B5EF4-FFF2-40B4-BE49-F238E27FC236}">
                <a16:creationId xmlns:a16="http://schemas.microsoft.com/office/drawing/2014/main" id="{CCB199E2-196E-4DD7-8788-949D799173E7}"/>
              </a:ext>
            </a:extLst>
          </p:cNvPr>
          <p:cNvSpPr txBox="1"/>
          <p:nvPr/>
        </p:nvSpPr>
        <p:spPr>
          <a:xfrm>
            <a:off x="5987117" y="1516090"/>
            <a:ext cx="2780956" cy="954107"/>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a:ln>
                  <a:noFill/>
                </a:ln>
                <a:solidFill>
                  <a:prstClr val="black"/>
                </a:solidFill>
                <a:effectLst/>
                <a:uLnTx/>
                <a:uFillTx/>
                <a:latin typeface="Calibri Light"/>
              </a:rPr>
              <a:t>We eliminate B earlier!</a:t>
            </a:r>
            <a:endParaRPr kumimoji="0" lang="en-US" sz="2800" b="1" i="0" u="none" strike="noStrike" kern="0" cap="none" spc="0" normalizeH="0" baseline="0" noProof="0" dirty="0">
              <a:ln>
                <a:noFill/>
              </a:ln>
              <a:solidFill>
                <a:prstClr val="black"/>
              </a:solidFill>
              <a:effectLst/>
              <a:uLnTx/>
              <a:uFillTx/>
              <a:latin typeface="Calibri Light"/>
            </a:endParaRPr>
          </a:p>
        </p:txBody>
      </p:sp>
      <p:sp>
        <p:nvSpPr>
          <p:cNvPr id="22" name="TextBox 59">
            <a:extLst>
              <a:ext uri="{FF2B5EF4-FFF2-40B4-BE49-F238E27FC236}">
                <a16:creationId xmlns:a16="http://schemas.microsoft.com/office/drawing/2014/main" id="{9055168F-E371-4827-9E43-8A849930FE7F}"/>
              </a:ext>
            </a:extLst>
          </p:cNvPr>
          <p:cNvSpPr txBox="1"/>
          <p:nvPr/>
        </p:nvSpPr>
        <p:spPr>
          <a:xfrm>
            <a:off x="7479517" y="4960291"/>
            <a:ext cx="1401140"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err="1">
                <a:ln>
                  <a:noFill/>
                </a:ln>
                <a:solidFill>
                  <a:prstClr val="black"/>
                </a:solidFill>
                <a:effectLst/>
                <a:uLnTx/>
                <a:uFillTx/>
                <a:latin typeface="Symbol"/>
              </a:rPr>
              <a:t>s</a:t>
            </a:r>
            <a:r>
              <a:rPr kumimoji="0" lang="en-US" sz="2700" b="0" i="0" u="none" strike="noStrike" kern="0" cap="none" spc="0" normalizeH="0" baseline="-25000" noProof="0" dirty="0" err="1">
                <a:ln>
                  <a:noFill/>
                </a:ln>
                <a:solidFill>
                  <a:prstClr val="black"/>
                </a:solidFill>
                <a:effectLst/>
                <a:uLnTx/>
                <a:uFillTx/>
                <a:latin typeface="Symbol"/>
              </a:rPr>
              <a:t>A</a:t>
            </a:r>
            <a:r>
              <a:rPr kumimoji="0" lang="en-US" sz="2700" b="0" i="0" u="none" strike="noStrike" kern="0" cap="none" spc="0" normalizeH="0" baseline="-25000" noProof="0" dirty="0">
                <a:ln>
                  <a:noFill/>
                </a:ln>
                <a:solidFill>
                  <a:prstClr val="black"/>
                </a:solidFill>
                <a:effectLst/>
                <a:uLnTx/>
                <a:uFillTx/>
                <a:latin typeface="Symbol"/>
              </a:rPr>
              <a:t>&lt;10</a:t>
            </a:r>
            <a:endParaRPr kumimoji="0" lang="en-US" sz="2700" b="0" i="0" u="none" strike="noStrike" kern="0" cap="none" spc="0" normalizeH="0" baseline="-25000" noProof="0" dirty="0">
              <a:ln>
                <a:noFill/>
              </a:ln>
              <a:solidFill>
                <a:prstClr val="black"/>
              </a:solidFill>
              <a:effectLst/>
              <a:uLnTx/>
              <a:uFillTx/>
            </a:endParaRPr>
          </a:p>
        </p:txBody>
      </p:sp>
      <p:cxnSp>
        <p:nvCxnSpPr>
          <p:cNvPr id="23" name="Straight Connector 60">
            <a:extLst>
              <a:ext uri="{FF2B5EF4-FFF2-40B4-BE49-F238E27FC236}">
                <a16:creationId xmlns:a16="http://schemas.microsoft.com/office/drawing/2014/main" id="{E8BC03BF-ABB2-4FB1-B7E2-5C9D86810731}"/>
              </a:ext>
            </a:extLst>
          </p:cNvPr>
          <p:cNvCxnSpPr/>
          <p:nvPr/>
        </p:nvCxnSpPr>
        <p:spPr>
          <a:xfrm flipV="1">
            <a:off x="8180087" y="5468121"/>
            <a:ext cx="1" cy="252110"/>
          </a:xfrm>
          <a:prstGeom prst="line">
            <a:avLst/>
          </a:prstGeom>
          <a:noFill/>
          <a:ln w="1270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24" name="TextBox 61">
                <a:extLst>
                  <a:ext uri="{FF2B5EF4-FFF2-40B4-BE49-F238E27FC236}">
                    <a16:creationId xmlns:a16="http://schemas.microsoft.com/office/drawing/2014/main" id="{57A485AE-9162-4D7D-8DCE-B74AA1CCEBDF}"/>
                  </a:ext>
                </a:extLst>
              </p:cNvPr>
              <p:cNvSpPr txBox="1"/>
              <p:nvPr/>
            </p:nvSpPr>
            <p:spPr>
              <a:xfrm>
                <a:off x="8221690" y="3575197"/>
                <a:ext cx="1131094" cy="54213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l-GR"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charset="0"/>
                              <a:cs typeface="Cambria Math" charset="0"/>
                            </a:rPr>
                          </m:ctrlPr>
                        </m:sSubPr>
                        <m:e>
                          <m:r>
                            <m:rPr>
                              <m:sty m:val="p"/>
                            </m:rPr>
                            <a:rPr kumimoji="0" lang="el-GR"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Π</m:t>
                          </m:r>
                        </m:e>
                        <m:sub>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𝐴</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𝐶</m:t>
                          </m:r>
                        </m:sub>
                      </m:sSub>
                    </m:oMath>
                  </m:oMathPara>
                </a14:m>
                <a:endParaRPr kumimoji="0" lang="en-US" sz="2700" b="0" i="0" u="none" strike="noStrike" kern="0" cap="none" spc="0" normalizeH="0" baseline="0" noProof="0" dirty="0">
                  <a:ln>
                    <a:noFill/>
                  </a:ln>
                  <a:solidFill>
                    <a:prstClr val="black"/>
                  </a:solidFill>
                  <a:effectLst/>
                  <a:uLnTx/>
                  <a:uFillTx/>
                </a:endParaRPr>
              </a:p>
            </p:txBody>
          </p:sp>
        </mc:Choice>
        <mc:Fallback xmlns="">
          <p:sp>
            <p:nvSpPr>
              <p:cNvPr id="24" name="TextBox 61">
                <a:extLst>
                  <a:ext uri="{FF2B5EF4-FFF2-40B4-BE49-F238E27FC236}">
                    <a16:creationId xmlns:a16="http://schemas.microsoft.com/office/drawing/2014/main" id="{57A485AE-9162-4D7D-8DCE-B74AA1CCEBDF}"/>
                  </a:ext>
                </a:extLst>
              </p:cNvPr>
              <p:cNvSpPr txBox="1">
                <a:spLocks noRot="1" noChangeAspect="1" noMove="1" noResize="1" noEditPoints="1" noAdjustHandles="1" noChangeArrowheads="1" noChangeShapeType="1" noTextEdit="1"/>
              </p:cNvSpPr>
              <p:nvPr/>
            </p:nvSpPr>
            <p:spPr>
              <a:xfrm>
                <a:off x="8221690" y="3575197"/>
                <a:ext cx="1131094" cy="542136"/>
              </a:xfrm>
              <a:prstGeom prst="rect">
                <a:avLst/>
              </a:prstGeom>
              <a:blipFill>
                <a:blip r:embed="rId4"/>
                <a:stretch>
                  <a:fillRect/>
                </a:stretch>
              </a:blipFill>
            </p:spPr>
            <p:txBody>
              <a:bodyPr/>
              <a:lstStyle/>
              <a:p>
                <a:r>
                  <a:rPr lang="zh-CN" altLang="en-US">
                    <a:noFill/>
                  </a:rPr>
                  <a:t> </a:t>
                </a:r>
              </a:p>
            </p:txBody>
          </p:sp>
        </mc:Fallback>
      </mc:AlternateContent>
      <p:cxnSp>
        <p:nvCxnSpPr>
          <p:cNvPr id="25" name="Straight Connector 62">
            <a:extLst>
              <a:ext uri="{FF2B5EF4-FFF2-40B4-BE49-F238E27FC236}">
                <a16:creationId xmlns:a16="http://schemas.microsoft.com/office/drawing/2014/main" id="{AB657B4A-E65B-4197-97A9-2ACAE5EE9F18}"/>
              </a:ext>
            </a:extLst>
          </p:cNvPr>
          <p:cNvCxnSpPr/>
          <p:nvPr/>
        </p:nvCxnSpPr>
        <p:spPr>
          <a:xfrm flipV="1">
            <a:off x="8802713" y="4101075"/>
            <a:ext cx="1" cy="275192"/>
          </a:xfrm>
          <a:prstGeom prst="line">
            <a:avLst/>
          </a:prstGeom>
          <a:noFill/>
          <a:ln w="12700" cap="flat" cmpd="sng" algn="ctr">
            <a:solidFill>
              <a:srgbClr val="5B9BD5"/>
            </a:solidFill>
            <a:prstDash val="solid"/>
            <a:miter lim="800000"/>
          </a:ln>
          <a:effectLst/>
        </p:spPr>
      </p:cxnSp>
    </p:spTree>
    <p:extLst>
      <p:ext uri="{BB962C8B-B14F-4D97-AF65-F5344CB8AC3E}">
        <p14:creationId xmlns:p14="http://schemas.microsoft.com/office/powerpoint/2010/main" val="334050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E203E-F023-4D9A-8722-3B55BA137F35}"/>
              </a:ext>
            </a:extLst>
          </p:cNvPr>
          <p:cNvSpPr>
            <a:spLocks noGrp="1"/>
          </p:cNvSpPr>
          <p:nvPr>
            <p:ph type="title"/>
          </p:nvPr>
        </p:nvSpPr>
        <p:spPr/>
        <p:txBody>
          <a:bodyPr/>
          <a:lstStyle/>
          <a:p>
            <a:r>
              <a:rPr lang="zh-CN" altLang="en-US"/>
              <a:t>课堂练习</a:t>
            </a:r>
          </a:p>
        </p:txBody>
      </p:sp>
      <p:sp>
        <p:nvSpPr>
          <p:cNvPr id="3" name="内容占位符 2">
            <a:extLst>
              <a:ext uri="{FF2B5EF4-FFF2-40B4-BE49-F238E27FC236}">
                <a16:creationId xmlns:a16="http://schemas.microsoft.com/office/drawing/2014/main" id="{60BFADBE-7E5D-4C47-97F8-6929658A7E81}"/>
              </a:ext>
            </a:extLst>
          </p:cNvPr>
          <p:cNvSpPr>
            <a:spLocks noGrp="1"/>
          </p:cNvSpPr>
          <p:nvPr>
            <p:ph idx="1"/>
          </p:nvPr>
        </p:nvSpPr>
        <p:spPr/>
        <p:txBody>
          <a:bodyPr/>
          <a:lstStyle/>
          <a:p>
            <a:r>
              <a:rPr lang="zh-CN" altLang="en-US"/>
              <a:t>现有</a:t>
            </a:r>
            <a:r>
              <a:rPr lang="en-US" altLang="zh-CN"/>
              <a:t>SQL</a:t>
            </a:r>
            <a:r>
              <a:rPr lang="zh-CN" altLang="en-US"/>
              <a:t>语句如下：</a:t>
            </a:r>
            <a:endParaRPr lang="en-US" altLang="zh-CN"/>
          </a:p>
          <a:p>
            <a:pPr marL="0" indent="0">
              <a:lnSpc>
                <a:spcPct val="100000"/>
              </a:lnSpc>
              <a:buNone/>
            </a:pPr>
            <a:r>
              <a:rPr lang="en-MY" altLang="zh-CN" sz="2000" b="1">
                <a:solidFill>
                  <a:srgbClr val="CC00FF"/>
                </a:solidFill>
                <a:latin typeface="Courier New" panose="02070309020205020404" pitchFamily="49" charset="0"/>
                <a:cs typeface="Courier New" panose="02070309020205020404" pitchFamily="49" charset="0"/>
              </a:rPr>
              <a:t>     </a:t>
            </a:r>
            <a:r>
              <a:rPr lang="en-MY" altLang="zh-CN" sz="2400" b="1">
                <a:solidFill>
                  <a:srgbClr val="C00000"/>
                </a:solidFill>
                <a:latin typeface="Courier New" panose="02070309020205020404" pitchFamily="49" charset="0"/>
                <a:cs typeface="Courier New" panose="02070309020205020404" pitchFamily="49" charset="0"/>
              </a:rPr>
              <a:t>SELECT movieTitle </a:t>
            </a:r>
          </a:p>
          <a:p>
            <a:pPr marL="0" indent="0">
              <a:lnSpc>
                <a:spcPct val="100000"/>
              </a:lnSpc>
              <a:buNone/>
            </a:pPr>
            <a:r>
              <a:rPr lang="en-MY" altLang="zh-CN" sz="2400" b="1">
                <a:solidFill>
                  <a:srgbClr val="C00000"/>
                </a:solidFill>
                <a:latin typeface="Courier New" panose="02070309020205020404" pitchFamily="49" charset="0"/>
                <a:cs typeface="Courier New" panose="02070309020205020404" pitchFamily="49" charset="0"/>
              </a:rPr>
              <a:t>    FROM Starsln s, MovieStar m </a:t>
            </a:r>
          </a:p>
          <a:p>
            <a:pPr marL="0" indent="0">
              <a:lnSpc>
                <a:spcPct val="100000"/>
              </a:lnSpc>
              <a:buNone/>
            </a:pPr>
            <a:r>
              <a:rPr lang="en-MY" altLang="zh-CN" sz="2400" b="1">
                <a:solidFill>
                  <a:srgbClr val="C00000"/>
                </a:solidFill>
                <a:latin typeface="Courier New" panose="02070309020205020404" pitchFamily="49" charset="0"/>
                <a:cs typeface="Courier New" panose="02070309020205020404" pitchFamily="49" charset="0"/>
              </a:rPr>
              <a:t>    WHERE s.starName = m.name AND s.birthDate LIKE ‘%1980’;</a:t>
            </a:r>
          </a:p>
          <a:p>
            <a:pPr marL="357188" lvl="1" indent="0">
              <a:lnSpc>
                <a:spcPct val="120000"/>
              </a:lnSpc>
              <a:buNone/>
            </a:pPr>
            <a:r>
              <a:rPr lang="zh-CN" altLang="en-US" sz="2400"/>
              <a:t>要求：</a:t>
            </a:r>
            <a:endParaRPr lang="en-US" altLang="zh-CN" sz="2400"/>
          </a:p>
          <a:p>
            <a:pPr marL="814388" lvl="1" indent="-457200">
              <a:lnSpc>
                <a:spcPct val="120000"/>
              </a:lnSpc>
              <a:buFont typeface="+mj-lt"/>
              <a:buAutoNum type="arabicPeriod"/>
            </a:pPr>
            <a:r>
              <a:rPr lang="zh-CN" altLang="en-US" sz="2400"/>
              <a:t>画出</a:t>
            </a:r>
            <a:r>
              <a:rPr lang="en-US" altLang="zh-CN" sz="2400"/>
              <a:t>SQL</a:t>
            </a:r>
            <a:r>
              <a:rPr lang="zh-CN" altLang="en-US" sz="2400"/>
              <a:t>语句的初始查询树；</a:t>
            </a:r>
            <a:endParaRPr lang="en-US" altLang="zh-CN" sz="2400"/>
          </a:p>
          <a:p>
            <a:pPr marL="814388" lvl="1" indent="-457200">
              <a:lnSpc>
                <a:spcPct val="120000"/>
              </a:lnSpc>
              <a:buFont typeface="+mj-lt"/>
              <a:buAutoNum type="arabicPeriod"/>
            </a:pPr>
            <a:r>
              <a:rPr lang="zh-CN" altLang="en-US" sz="2400"/>
              <a:t>如果该查询树不是优化的，请画出优化后的查询树</a:t>
            </a:r>
            <a:r>
              <a:rPr lang="en-US" altLang="zh-CN" sz="2400"/>
              <a:t>.</a:t>
            </a:r>
            <a:endParaRPr lang="zh-CN" altLang="en-US" sz="2400"/>
          </a:p>
          <a:p>
            <a:endParaRPr lang="zh-CN" altLang="en-US"/>
          </a:p>
        </p:txBody>
      </p:sp>
      <p:sp>
        <p:nvSpPr>
          <p:cNvPr id="4" name="灯片编号占位符 3">
            <a:extLst>
              <a:ext uri="{FF2B5EF4-FFF2-40B4-BE49-F238E27FC236}">
                <a16:creationId xmlns:a16="http://schemas.microsoft.com/office/drawing/2014/main" id="{BCE641C9-CC0C-4EC0-BE49-21DB7DE9FAB9}"/>
              </a:ext>
            </a:extLst>
          </p:cNvPr>
          <p:cNvSpPr>
            <a:spLocks noGrp="1"/>
          </p:cNvSpPr>
          <p:nvPr>
            <p:ph type="sldNum" sz="quarter" idx="12"/>
          </p:nvPr>
        </p:nvSpPr>
        <p:spPr/>
        <p:txBody>
          <a:bodyPr/>
          <a:lstStyle/>
          <a:p>
            <a:fld id="{E63F6D5D-9733-4D44-9C56-AEFEDD5A4BA7}" type="slidenum">
              <a:rPr lang="en-US" smtClean="0"/>
              <a:pPr/>
              <a:t>32</a:t>
            </a:fld>
            <a:endParaRPr lang="en-US" dirty="0"/>
          </a:p>
        </p:txBody>
      </p:sp>
      <p:pic>
        <p:nvPicPr>
          <p:cNvPr id="5" name="Picture 1">
            <a:extLst>
              <a:ext uri="{FF2B5EF4-FFF2-40B4-BE49-F238E27FC236}">
                <a16:creationId xmlns:a16="http://schemas.microsoft.com/office/drawing/2014/main" id="{0F6003BF-175E-4855-A3F5-FED1555B3CA2}"/>
              </a:ext>
            </a:extLst>
          </p:cNvPr>
          <p:cNvPicPr/>
          <p:nvPr/>
        </p:nvPicPr>
        <p:blipFill>
          <a:blip r:embed="rId2"/>
          <a:stretch>
            <a:fillRect/>
          </a:stretch>
        </p:blipFill>
        <p:spPr>
          <a:xfrm>
            <a:off x="1752600" y="4650268"/>
            <a:ext cx="3505200" cy="1957664"/>
          </a:xfrm>
          <a:prstGeom prst="rect">
            <a:avLst/>
          </a:prstGeom>
        </p:spPr>
      </p:pic>
      <p:pic>
        <p:nvPicPr>
          <p:cNvPr id="6" name="Picture 3">
            <a:extLst>
              <a:ext uri="{FF2B5EF4-FFF2-40B4-BE49-F238E27FC236}">
                <a16:creationId xmlns:a16="http://schemas.microsoft.com/office/drawing/2014/main" id="{63AF4FD3-A18B-4ECD-8FCA-13ED2BF96B74}"/>
              </a:ext>
            </a:extLst>
          </p:cNvPr>
          <p:cNvPicPr/>
          <p:nvPr/>
        </p:nvPicPr>
        <p:blipFill>
          <a:blip r:embed="rId3"/>
          <a:stretch>
            <a:fillRect/>
          </a:stretch>
        </p:blipFill>
        <p:spPr>
          <a:xfrm>
            <a:off x="6210300" y="4650267"/>
            <a:ext cx="3086100" cy="1957665"/>
          </a:xfrm>
          <a:prstGeom prst="rect">
            <a:avLst/>
          </a:prstGeom>
        </p:spPr>
      </p:pic>
    </p:spTree>
    <p:extLst>
      <p:ext uri="{BB962C8B-B14F-4D97-AF65-F5344CB8AC3E}">
        <p14:creationId xmlns:p14="http://schemas.microsoft.com/office/powerpoint/2010/main" val="65705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3" name="内容占位符 2">
            <a:extLst>
              <a:ext uri="{FF2B5EF4-FFF2-40B4-BE49-F238E27FC236}">
                <a16:creationId xmlns:a16="http://schemas.microsoft.com/office/drawing/2014/main" id="{A05C4490-8F4A-4A16-9ACA-432EF6C590AD}"/>
              </a:ext>
            </a:extLst>
          </p:cNvPr>
          <p:cNvSpPr>
            <a:spLocks noGrp="1"/>
          </p:cNvSpPr>
          <p:nvPr>
            <p:ph idx="1"/>
          </p:nvPr>
        </p:nvSpPr>
        <p:spPr/>
        <p:txBody>
          <a:bodyPr/>
          <a:lstStyle/>
          <a:p>
            <a:pPr>
              <a:lnSpc>
                <a:spcPct val="100000"/>
              </a:lnSpc>
            </a:pPr>
            <a:r>
              <a:rPr lang="zh-CN" altLang="en-US" b="1">
                <a:solidFill>
                  <a:schemeClr val="bg2">
                    <a:lumMod val="90000"/>
                  </a:schemeClr>
                </a:solidFill>
              </a:rPr>
              <a:t>关系数据库系统的查询处理</a:t>
            </a:r>
          </a:p>
          <a:p>
            <a:pPr>
              <a:lnSpc>
                <a:spcPct val="100000"/>
              </a:lnSpc>
            </a:pPr>
            <a:r>
              <a:rPr lang="zh-CN" altLang="en-US" b="1">
                <a:solidFill>
                  <a:schemeClr val="bg2">
                    <a:lumMod val="90000"/>
                  </a:schemeClr>
                </a:solidFill>
              </a:rPr>
              <a:t>关系数据库系统的查询优化</a:t>
            </a:r>
          </a:p>
          <a:p>
            <a:pPr>
              <a:lnSpc>
                <a:spcPct val="100000"/>
              </a:lnSpc>
            </a:pPr>
            <a:r>
              <a:rPr lang="zh-CN" altLang="en-US" b="1">
                <a:solidFill>
                  <a:schemeClr val="bg2">
                    <a:lumMod val="90000"/>
                  </a:schemeClr>
                </a:solidFill>
              </a:rPr>
              <a:t>代数优化</a:t>
            </a:r>
          </a:p>
          <a:p>
            <a:pPr>
              <a:lnSpc>
                <a:spcPct val="100000"/>
              </a:lnSpc>
            </a:pPr>
            <a:r>
              <a:rPr lang="zh-CN" altLang="en-US" b="1">
                <a:solidFill>
                  <a:srgbClr val="FF0000"/>
                </a:solidFill>
              </a:rPr>
              <a:t>物理优化</a:t>
            </a:r>
          </a:p>
          <a:p>
            <a:pPr>
              <a:lnSpc>
                <a:spcPct val="100000"/>
              </a:lnSpc>
            </a:pPr>
            <a:r>
              <a:rPr lang="zh-CN" altLang="en-US" b="1">
                <a:solidFill>
                  <a:schemeClr val="bg2">
                    <a:lumMod val="90000"/>
                  </a:schemeClr>
                </a:solidFill>
              </a:rPr>
              <a:t>查询计划的执行</a:t>
            </a:r>
          </a:p>
          <a:p>
            <a:pPr>
              <a:lnSpc>
                <a:spcPct val="100000"/>
              </a:lnSpc>
            </a:pPr>
            <a:r>
              <a:rPr lang="zh-CN" altLang="en-US" b="1">
                <a:solidFill>
                  <a:schemeClr val="bg2">
                    <a:lumMod val="90000"/>
                  </a:schemeClr>
                </a:solidFill>
              </a:rPr>
              <a:t>本章小结</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33</a:t>
            </a:fld>
            <a:endParaRPr lang="en-US" dirty="0"/>
          </a:p>
        </p:txBody>
      </p:sp>
    </p:spTree>
    <p:extLst>
      <p:ext uri="{BB962C8B-B14F-4D97-AF65-F5344CB8AC3E}">
        <p14:creationId xmlns:p14="http://schemas.microsoft.com/office/powerpoint/2010/main" val="2405180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2AE00-E57E-4B61-A6D4-7B39CDEBC286}"/>
              </a:ext>
            </a:extLst>
          </p:cNvPr>
          <p:cNvSpPr>
            <a:spLocks noGrp="1"/>
          </p:cNvSpPr>
          <p:nvPr>
            <p:ph type="title"/>
          </p:nvPr>
        </p:nvSpPr>
        <p:spPr/>
        <p:txBody>
          <a:bodyPr/>
          <a:lstStyle/>
          <a:p>
            <a:r>
              <a:rPr lang="zh-CN" altLang="en-US"/>
              <a:t>物理优化</a:t>
            </a:r>
          </a:p>
        </p:txBody>
      </p:sp>
      <p:sp>
        <p:nvSpPr>
          <p:cNvPr id="3" name="内容占位符 2">
            <a:extLst>
              <a:ext uri="{FF2B5EF4-FFF2-40B4-BE49-F238E27FC236}">
                <a16:creationId xmlns:a16="http://schemas.microsoft.com/office/drawing/2014/main" id="{6CC71BC4-EDA3-40DB-8B4A-BDE2BAD9DBF4}"/>
              </a:ext>
            </a:extLst>
          </p:cNvPr>
          <p:cNvSpPr>
            <a:spLocks noGrp="1"/>
          </p:cNvSpPr>
          <p:nvPr>
            <p:ph idx="1"/>
          </p:nvPr>
        </p:nvSpPr>
        <p:spPr/>
        <p:txBody>
          <a:bodyPr/>
          <a:lstStyle/>
          <a:p>
            <a:r>
              <a:rPr lang="zh-CN" altLang="en-US">
                <a:solidFill>
                  <a:srgbClr val="FF0000"/>
                </a:solidFill>
              </a:rPr>
              <a:t>代数优化</a:t>
            </a:r>
            <a:r>
              <a:rPr lang="en-US" altLang="zh-CN">
                <a:solidFill>
                  <a:srgbClr val="FF0000"/>
                </a:solidFill>
              </a:rPr>
              <a:t>VS.</a:t>
            </a:r>
            <a:r>
              <a:rPr lang="zh-CN" altLang="en-US">
                <a:solidFill>
                  <a:srgbClr val="FF0000"/>
                </a:solidFill>
              </a:rPr>
              <a:t>物理优化</a:t>
            </a:r>
          </a:p>
        </p:txBody>
      </p:sp>
      <p:sp>
        <p:nvSpPr>
          <p:cNvPr id="4" name="灯片编号占位符 3">
            <a:extLst>
              <a:ext uri="{FF2B5EF4-FFF2-40B4-BE49-F238E27FC236}">
                <a16:creationId xmlns:a16="http://schemas.microsoft.com/office/drawing/2014/main" id="{95EFF9B6-2ED6-4E21-B593-4BC345C181F1}"/>
              </a:ext>
            </a:extLst>
          </p:cNvPr>
          <p:cNvSpPr>
            <a:spLocks noGrp="1"/>
          </p:cNvSpPr>
          <p:nvPr>
            <p:ph type="sldNum" sz="quarter" idx="12"/>
          </p:nvPr>
        </p:nvSpPr>
        <p:spPr/>
        <p:txBody>
          <a:bodyPr/>
          <a:lstStyle/>
          <a:p>
            <a:fld id="{E63F6D5D-9733-4D44-9C56-AEFEDD5A4BA7}" type="slidenum">
              <a:rPr lang="en-US" smtClean="0"/>
              <a:pPr/>
              <a:t>34</a:t>
            </a:fld>
            <a:endParaRPr lang="en-US" dirty="0"/>
          </a:p>
        </p:txBody>
      </p:sp>
      <p:graphicFrame>
        <p:nvGraphicFramePr>
          <p:cNvPr id="5" name="内容占位符 4">
            <a:extLst>
              <a:ext uri="{FF2B5EF4-FFF2-40B4-BE49-F238E27FC236}">
                <a16:creationId xmlns:a16="http://schemas.microsoft.com/office/drawing/2014/main" id="{34E19765-E099-4B63-BF51-2E6DF182EA3E}"/>
              </a:ext>
            </a:extLst>
          </p:cNvPr>
          <p:cNvGraphicFramePr>
            <a:graphicFrameLocks/>
          </p:cNvGraphicFramePr>
          <p:nvPr>
            <p:extLst>
              <p:ext uri="{D42A27DB-BD31-4B8C-83A1-F6EECF244321}">
                <p14:modId xmlns:p14="http://schemas.microsoft.com/office/powerpoint/2010/main" val="83650072"/>
              </p:ext>
            </p:extLst>
          </p:nvPr>
        </p:nvGraphicFramePr>
        <p:xfrm>
          <a:off x="595857" y="1828800"/>
          <a:ext cx="11006138" cy="3416173"/>
        </p:xfrm>
        <a:graphic>
          <a:graphicData uri="http://schemas.openxmlformats.org/drawingml/2006/table">
            <a:tbl>
              <a:tblPr firstRow="1" bandRow="1">
                <a:tableStyleId>{8A107856-5554-42FB-B03E-39F5DBC370BA}</a:tableStyleId>
              </a:tblPr>
              <a:tblGrid>
                <a:gridCol w="5503069">
                  <a:extLst>
                    <a:ext uri="{9D8B030D-6E8A-4147-A177-3AD203B41FA5}">
                      <a16:colId xmlns:a16="http://schemas.microsoft.com/office/drawing/2014/main" val="459342338"/>
                    </a:ext>
                  </a:extLst>
                </a:gridCol>
                <a:gridCol w="5503069">
                  <a:extLst>
                    <a:ext uri="{9D8B030D-6E8A-4147-A177-3AD203B41FA5}">
                      <a16:colId xmlns:a16="http://schemas.microsoft.com/office/drawing/2014/main" val="2042270144"/>
                    </a:ext>
                  </a:extLst>
                </a:gridCol>
              </a:tblGrid>
              <a:tr h="370840">
                <a:tc>
                  <a:txBody>
                    <a:bodyPr/>
                    <a:lstStyle/>
                    <a:p>
                      <a:pPr algn="ctr"/>
                      <a:r>
                        <a:rPr lang="zh-CN" altLang="en-US" sz="2800">
                          <a:solidFill>
                            <a:srgbClr val="0000FF"/>
                          </a:solidFill>
                          <a:latin typeface="微软雅黑" panose="020B0503020204020204" pitchFamily="34" charset="-122"/>
                          <a:ea typeface="微软雅黑" panose="020B0503020204020204" pitchFamily="34" charset="-122"/>
                        </a:rPr>
                        <a:t>代数优化</a:t>
                      </a:r>
                    </a:p>
                  </a:txBody>
                  <a:tcPr marL="95017" marR="95017"/>
                </a:tc>
                <a:tc>
                  <a:txBody>
                    <a:bodyPr/>
                    <a:lstStyle/>
                    <a:p>
                      <a:pPr algn="ctr"/>
                      <a:r>
                        <a:rPr lang="zh-CN" altLang="en-US" sz="2800">
                          <a:solidFill>
                            <a:srgbClr val="0000FF"/>
                          </a:solidFill>
                          <a:latin typeface="微软雅黑" panose="020B0503020204020204" pitchFamily="34" charset="-122"/>
                          <a:ea typeface="微软雅黑" panose="020B0503020204020204" pitchFamily="34" charset="-122"/>
                        </a:rPr>
                        <a:t>物理优化</a:t>
                      </a:r>
                    </a:p>
                  </a:txBody>
                  <a:tcPr marL="95017" marR="95017"/>
                </a:tc>
                <a:extLst>
                  <a:ext uri="{0D108BD9-81ED-4DB2-BD59-A6C34878D82A}">
                    <a16:rowId xmlns:a16="http://schemas.microsoft.com/office/drawing/2014/main" val="4232250426"/>
                  </a:ext>
                </a:extLst>
              </a:tr>
              <a:tr h="370840">
                <a:tc>
                  <a:txBody>
                    <a:bodyPr/>
                    <a:lstStyle/>
                    <a:p>
                      <a:pPr marL="457200" indent="-457200">
                        <a:lnSpc>
                          <a:spcPct val="15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改变查询语句中操作的次序和组合</a:t>
                      </a:r>
                      <a:endParaRPr lang="en-US" altLang="zh-CN" sz="240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400">
                          <a:solidFill>
                            <a:srgbClr val="FF0000"/>
                          </a:solidFill>
                          <a:latin typeface="微软雅黑" panose="020B0503020204020204" pitchFamily="34" charset="-122"/>
                          <a:ea typeface="微软雅黑" panose="020B0503020204020204" pitchFamily="34" charset="-122"/>
                        </a:rPr>
                        <a:t>不涉及底层的存取路径</a:t>
                      </a:r>
                      <a:endParaRPr lang="en-US" altLang="zh-CN" sz="2400">
                        <a:solidFill>
                          <a:srgbClr val="FF0000"/>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等价的不同方案之间的执行效率不同，可能会</a:t>
                      </a:r>
                      <a:r>
                        <a:rPr lang="zh-CN" altLang="en-US" sz="2400">
                          <a:solidFill>
                            <a:srgbClr val="FF0000"/>
                          </a:solidFill>
                          <a:latin typeface="微软雅黑" panose="020B0503020204020204" pitchFamily="34" charset="-122"/>
                          <a:ea typeface="微软雅黑" panose="020B0503020204020204" pitchFamily="34" charset="-122"/>
                        </a:rPr>
                        <a:t>存在很大的差别</a:t>
                      </a:r>
                      <a:endParaRPr lang="en-US" altLang="zh-CN" sz="2400">
                        <a:solidFill>
                          <a:srgbClr val="FF0000"/>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因此，仅进行</a:t>
                      </a:r>
                      <a:r>
                        <a:rPr lang="zh-CN" altLang="en-US" sz="2400">
                          <a:solidFill>
                            <a:srgbClr val="FF0000"/>
                          </a:solidFill>
                          <a:latin typeface="微软雅黑" panose="020B0503020204020204" pitchFamily="34" charset="-122"/>
                          <a:ea typeface="微软雅黑" panose="020B0503020204020204" pitchFamily="34" charset="-122"/>
                        </a:rPr>
                        <a:t>代数优化不够</a:t>
                      </a:r>
                      <a:endParaRPr lang="en-US" altLang="zh-CN" sz="2400">
                        <a:solidFill>
                          <a:srgbClr val="FF0000"/>
                        </a:solidFill>
                        <a:latin typeface="微软雅黑" panose="020B0503020204020204" pitchFamily="34" charset="-122"/>
                        <a:ea typeface="微软雅黑" panose="020B0503020204020204" pitchFamily="34" charset="-122"/>
                      </a:endParaRPr>
                    </a:p>
                  </a:txBody>
                  <a:tcPr marL="95017" marR="95017">
                    <a:solidFill>
                      <a:schemeClr val="bg1">
                        <a:lumMod val="95000"/>
                      </a:schemeClr>
                    </a:solidFill>
                  </a:tcPr>
                </a:tc>
                <a:tc>
                  <a:txBody>
                    <a:bodyPr/>
                    <a:lstStyle/>
                    <a:p>
                      <a:pPr marL="457200" marR="0" lvl="0" indent="-457200" algn="l" defTabSz="51435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选择高效合理的操作算法或存取路径，</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求得优化的查询计划</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51435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典型的优化方法：</a:t>
                      </a:r>
                      <a:endParaRPr kumimoji="0" lang="en-US" altLang="zh-CN"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893763" marR="0" lvl="0" indent="-357188" algn="l" defTabSz="51435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基于规则的启发式优化</a:t>
                      </a:r>
                      <a:endParaRPr kumimoji="0" lang="en-US" altLang="zh-CN" sz="24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893763" marR="0" lvl="0" indent="-357188" algn="l" defTabSz="51435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基于代价估算的优化</a:t>
                      </a:r>
                      <a:endParaRPr kumimoji="0" lang="en-US" altLang="zh-CN" sz="24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893763" marR="0" lvl="0" indent="-357188" algn="l" defTabSz="51435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上述两者结合的</a:t>
                      </a:r>
                      <a:endParaRPr kumimoji="0" lang="en-US" altLang="zh-CN" sz="24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a:txBody>
                  <a:tcPr marL="95017" marR="95017">
                    <a:solidFill>
                      <a:schemeClr val="bg1">
                        <a:lumMod val="95000"/>
                      </a:schemeClr>
                    </a:solidFill>
                  </a:tcPr>
                </a:tc>
                <a:extLst>
                  <a:ext uri="{0D108BD9-81ED-4DB2-BD59-A6C34878D82A}">
                    <a16:rowId xmlns:a16="http://schemas.microsoft.com/office/drawing/2014/main" val="4044706944"/>
                  </a:ext>
                </a:extLst>
              </a:tr>
            </a:tbl>
          </a:graphicData>
        </a:graphic>
      </p:graphicFrame>
    </p:spTree>
    <p:extLst>
      <p:ext uri="{BB962C8B-B14F-4D97-AF65-F5344CB8AC3E}">
        <p14:creationId xmlns:p14="http://schemas.microsoft.com/office/powerpoint/2010/main" val="2328602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C03C0B-0467-4A3D-A0BA-A3909F61C6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FDD1CE5-4EBD-49CB-A6B8-CAE9C896A7B2}"/>
              </a:ext>
            </a:extLst>
          </p:cNvPr>
          <p:cNvSpPr>
            <a:spLocks noGrp="1"/>
          </p:cNvSpPr>
          <p:nvPr>
            <p:ph idx="1"/>
          </p:nvPr>
        </p:nvSpPr>
        <p:spPr/>
        <p:txBody>
          <a:bodyPr/>
          <a:lstStyle/>
          <a:p>
            <a:r>
              <a:rPr lang="zh-CN" altLang="en-US">
                <a:solidFill>
                  <a:srgbClr val="FF0000"/>
                </a:solidFill>
              </a:rPr>
              <a:t>基于启发式规则的存取路径选择优化</a:t>
            </a:r>
            <a:endParaRPr lang="en-US" altLang="zh-CN">
              <a:solidFill>
                <a:srgbClr val="FF0000"/>
              </a:solidFill>
            </a:endParaRPr>
          </a:p>
          <a:p>
            <a:endParaRPr lang="zh-CN" altLang="en-US"/>
          </a:p>
        </p:txBody>
      </p:sp>
      <p:sp>
        <p:nvSpPr>
          <p:cNvPr id="4" name="灯片编号占位符 3">
            <a:extLst>
              <a:ext uri="{FF2B5EF4-FFF2-40B4-BE49-F238E27FC236}">
                <a16:creationId xmlns:a16="http://schemas.microsoft.com/office/drawing/2014/main" id="{A1B08685-E1DD-46B8-A592-2AF8603BBB17}"/>
              </a:ext>
            </a:extLst>
          </p:cNvPr>
          <p:cNvSpPr>
            <a:spLocks noGrp="1"/>
          </p:cNvSpPr>
          <p:nvPr>
            <p:ph type="sldNum" sz="quarter" idx="12"/>
          </p:nvPr>
        </p:nvSpPr>
        <p:spPr/>
        <p:txBody>
          <a:bodyPr/>
          <a:lstStyle/>
          <a:p>
            <a:fld id="{E63F6D5D-9733-4D44-9C56-AEFEDD5A4BA7}" type="slidenum">
              <a:rPr lang="en-US" smtClean="0"/>
              <a:pPr/>
              <a:t>35</a:t>
            </a:fld>
            <a:endParaRPr lang="en-US" dirty="0"/>
          </a:p>
        </p:txBody>
      </p:sp>
      <p:graphicFrame>
        <p:nvGraphicFramePr>
          <p:cNvPr id="5" name="表格 4">
            <a:extLst>
              <a:ext uri="{FF2B5EF4-FFF2-40B4-BE49-F238E27FC236}">
                <a16:creationId xmlns:a16="http://schemas.microsoft.com/office/drawing/2014/main" id="{E05375A8-53F0-4644-80BF-75EC64341756}"/>
              </a:ext>
            </a:extLst>
          </p:cNvPr>
          <p:cNvGraphicFramePr>
            <a:graphicFrameLocks noGrp="1"/>
          </p:cNvGraphicFramePr>
          <p:nvPr>
            <p:extLst>
              <p:ext uri="{D42A27DB-BD31-4B8C-83A1-F6EECF244321}">
                <p14:modId xmlns:p14="http://schemas.microsoft.com/office/powerpoint/2010/main" val="3798687655"/>
              </p:ext>
            </p:extLst>
          </p:nvPr>
        </p:nvGraphicFramePr>
        <p:xfrm>
          <a:off x="876300" y="1750666"/>
          <a:ext cx="10439400" cy="4937760"/>
        </p:xfrm>
        <a:graphic>
          <a:graphicData uri="http://schemas.openxmlformats.org/drawingml/2006/table">
            <a:tbl>
              <a:tblPr firstRow="1" bandRow="1">
                <a:tableStyleId>{5DA37D80-6434-44D0-A028-1B22A696006F}</a:tableStyleId>
              </a:tblPr>
              <a:tblGrid>
                <a:gridCol w="1525164">
                  <a:extLst>
                    <a:ext uri="{9D8B030D-6E8A-4147-A177-3AD203B41FA5}">
                      <a16:colId xmlns:a16="http://schemas.microsoft.com/office/drawing/2014/main" val="2227699877"/>
                    </a:ext>
                  </a:extLst>
                </a:gridCol>
                <a:gridCol w="8914236">
                  <a:extLst>
                    <a:ext uri="{9D8B030D-6E8A-4147-A177-3AD203B41FA5}">
                      <a16:colId xmlns:a16="http://schemas.microsoft.com/office/drawing/2014/main" val="506818027"/>
                    </a:ext>
                  </a:extLst>
                </a:gridCol>
              </a:tblGrid>
              <a:tr h="370840">
                <a:tc>
                  <a:txBody>
                    <a:bodyPr/>
                    <a:lstStyle/>
                    <a:p>
                      <a:pPr algn="l">
                        <a:lnSpc>
                          <a:spcPct val="100000"/>
                        </a:lnSpc>
                      </a:pPr>
                      <a:r>
                        <a:rPr lang="zh-CN" altLang="en-US" sz="2400" b="1">
                          <a:solidFill>
                            <a:srgbClr val="0000FF"/>
                          </a:solidFill>
                          <a:latin typeface="微软雅黑" panose="020B0503020204020204" pitchFamily="34" charset="-122"/>
                          <a:ea typeface="微软雅黑" panose="020B0503020204020204" pitchFamily="34" charset="-122"/>
                        </a:rPr>
                        <a:t>关系大小</a:t>
                      </a:r>
                    </a:p>
                  </a:txBody>
                  <a:tcPr/>
                </a:tc>
                <a:tc>
                  <a:txBody>
                    <a:bodyPr/>
                    <a:lstStyle/>
                    <a:p>
                      <a:pPr algn="ctr">
                        <a:lnSpc>
                          <a:spcPct val="100000"/>
                        </a:lnSpc>
                      </a:pPr>
                      <a:r>
                        <a:rPr lang="zh-CN" altLang="en-US" sz="2400" b="1">
                          <a:solidFill>
                            <a:srgbClr val="FF0000"/>
                          </a:solidFill>
                          <a:latin typeface="微软雅黑" panose="020B0503020204020204" pitchFamily="34" charset="-122"/>
                          <a:ea typeface="微软雅黑" panose="020B0503020204020204" pitchFamily="34" charset="-122"/>
                        </a:rPr>
                        <a:t>选择操作</a:t>
                      </a:r>
                      <a:r>
                        <a:rPr lang="zh-CN" altLang="en-US" sz="2400" b="1">
                          <a:solidFill>
                            <a:srgbClr val="0000FF"/>
                          </a:solidFill>
                          <a:latin typeface="微软雅黑" panose="020B0503020204020204" pitchFamily="34" charset="-122"/>
                          <a:ea typeface="微软雅黑" panose="020B0503020204020204" pitchFamily="34" charset="-122"/>
                        </a:rPr>
                        <a:t>的启发式规则</a:t>
                      </a:r>
                    </a:p>
                  </a:txBody>
                  <a:tcPr/>
                </a:tc>
                <a:extLst>
                  <a:ext uri="{0D108BD9-81ED-4DB2-BD59-A6C34878D82A}">
                    <a16:rowId xmlns:a16="http://schemas.microsoft.com/office/drawing/2014/main" val="405877627"/>
                  </a:ext>
                </a:extLst>
              </a:tr>
              <a:tr h="370840">
                <a:tc>
                  <a:txBody>
                    <a:bodyPr/>
                    <a:lstStyle/>
                    <a:p>
                      <a:pPr>
                        <a:lnSpc>
                          <a:spcPct val="100000"/>
                        </a:lnSpc>
                      </a:pPr>
                      <a:r>
                        <a:rPr lang="zh-CN" altLang="en-US" sz="2400" b="0">
                          <a:solidFill>
                            <a:srgbClr val="7030A0"/>
                          </a:solidFill>
                          <a:latin typeface="微软雅黑" panose="020B0503020204020204" pitchFamily="34" charset="-122"/>
                          <a:ea typeface="微软雅黑" panose="020B0503020204020204" pitchFamily="34" charset="-122"/>
                        </a:rPr>
                        <a:t>小关系</a:t>
                      </a:r>
                    </a:p>
                  </a:txBody>
                  <a:tcPr/>
                </a:tc>
                <a:tc>
                  <a:txBody>
                    <a:bodyPr/>
                    <a:lstStyle/>
                    <a:p>
                      <a:pPr marL="179388" indent="-179388">
                        <a:lnSpc>
                          <a:spcPct val="100000"/>
                        </a:lnSpc>
                        <a:buFont typeface="Arial" panose="020B0604020202020204" pitchFamily="34" charset="0"/>
                        <a:buChar char="•"/>
                      </a:pPr>
                      <a:r>
                        <a:rPr lang="zh-CN" altLang="en-US" sz="1800" b="0">
                          <a:latin typeface="微软雅黑" panose="020B0503020204020204" pitchFamily="34" charset="-122"/>
                          <a:ea typeface="微软雅黑" panose="020B0503020204020204" pitchFamily="34" charset="-122"/>
                        </a:rPr>
                        <a:t>全表顺序扫描，即便选择列上有索引</a:t>
                      </a:r>
                    </a:p>
                  </a:txBody>
                  <a:tcPr/>
                </a:tc>
                <a:extLst>
                  <a:ext uri="{0D108BD9-81ED-4DB2-BD59-A6C34878D82A}">
                    <a16:rowId xmlns:a16="http://schemas.microsoft.com/office/drawing/2014/main" val="829642423"/>
                  </a:ext>
                </a:extLst>
              </a:tr>
              <a:tr h="370840">
                <a:tc rowSpan="4">
                  <a:txBody>
                    <a:bodyPr/>
                    <a:lstStyle/>
                    <a:p>
                      <a:pPr>
                        <a:lnSpc>
                          <a:spcPct val="100000"/>
                        </a:lnSpc>
                      </a:pPr>
                      <a:endParaRPr lang="en-US" altLang="zh-CN" sz="2400" b="0">
                        <a:solidFill>
                          <a:srgbClr val="7030A0"/>
                        </a:solidFill>
                        <a:latin typeface="微软雅黑" panose="020B0503020204020204" pitchFamily="34" charset="-122"/>
                        <a:ea typeface="微软雅黑" panose="020B0503020204020204" pitchFamily="34" charset="-122"/>
                      </a:endParaRPr>
                    </a:p>
                    <a:p>
                      <a:pPr>
                        <a:lnSpc>
                          <a:spcPct val="100000"/>
                        </a:lnSpc>
                      </a:pPr>
                      <a:endParaRPr lang="en-US" altLang="zh-CN" sz="2400" b="0">
                        <a:solidFill>
                          <a:srgbClr val="7030A0"/>
                        </a:solidFill>
                        <a:latin typeface="微软雅黑" panose="020B0503020204020204" pitchFamily="34" charset="-122"/>
                        <a:ea typeface="微软雅黑" panose="020B0503020204020204" pitchFamily="34" charset="-122"/>
                      </a:endParaRPr>
                    </a:p>
                    <a:p>
                      <a:pPr>
                        <a:lnSpc>
                          <a:spcPct val="100000"/>
                        </a:lnSpc>
                      </a:pPr>
                      <a:endParaRPr lang="en-US" altLang="zh-CN" sz="2400" b="0">
                        <a:solidFill>
                          <a:srgbClr val="7030A0"/>
                        </a:solidFill>
                        <a:latin typeface="微软雅黑" panose="020B0503020204020204" pitchFamily="34" charset="-122"/>
                        <a:ea typeface="微软雅黑" panose="020B0503020204020204" pitchFamily="34" charset="-122"/>
                      </a:endParaRPr>
                    </a:p>
                    <a:p>
                      <a:pPr>
                        <a:lnSpc>
                          <a:spcPct val="100000"/>
                        </a:lnSpc>
                      </a:pPr>
                      <a:endParaRPr lang="en-US" altLang="zh-CN" sz="2400" b="0">
                        <a:solidFill>
                          <a:srgbClr val="7030A0"/>
                        </a:solidFill>
                        <a:latin typeface="微软雅黑" panose="020B0503020204020204" pitchFamily="34" charset="-122"/>
                        <a:ea typeface="微软雅黑" panose="020B0503020204020204" pitchFamily="34" charset="-122"/>
                      </a:endParaRPr>
                    </a:p>
                    <a:p>
                      <a:pPr>
                        <a:lnSpc>
                          <a:spcPct val="100000"/>
                        </a:lnSpc>
                      </a:pPr>
                      <a:endParaRPr lang="en-US" altLang="zh-CN" sz="2400" b="0">
                        <a:solidFill>
                          <a:srgbClr val="7030A0"/>
                        </a:solidFill>
                        <a:latin typeface="微软雅黑" panose="020B0503020204020204" pitchFamily="34" charset="-122"/>
                        <a:ea typeface="微软雅黑" panose="020B0503020204020204" pitchFamily="34" charset="-122"/>
                      </a:endParaRPr>
                    </a:p>
                    <a:p>
                      <a:pPr>
                        <a:lnSpc>
                          <a:spcPct val="100000"/>
                        </a:lnSpc>
                      </a:pPr>
                      <a:r>
                        <a:rPr lang="zh-CN" altLang="en-US" sz="2400" b="0">
                          <a:solidFill>
                            <a:srgbClr val="7030A0"/>
                          </a:solidFill>
                          <a:latin typeface="微软雅黑" panose="020B0503020204020204" pitchFamily="34" charset="-122"/>
                          <a:ea typeface="微软雅黑" panose="020B0503020204020204" pitchFamily="34" charset="-122"/>
                        </a:rPr>
                        <a:t>大关系</a:t>
                      </a:r>
                    </a:p>
                  </a:txBody>
                  <a:tcPr/>
                </a:tc>
                <a:tc>
                  <a:txBody>
                    <a:bodyPr/>
                    <a:lstStyle/>
                    <a:p>
                      <a:pPr>
                        <a:lnSpc>
                          <a:spcPct val="100000"/>
                        </a:lnSpc>
                      </a:pPr>
                      <a:r>
                        <a:rPr lang="en-US" altLang="zh-CN" sz="1600" b="0">
                          <a:latin typeface="微软雅黑" panose="020B0503020204020204" pitchFamily="34" charset="-122"/>
                          <a:ea typeface="微软雅黑" panose="020B0503020204020204" pitchFamily="34" charset="-122"/>
                        </a:rPr>
                        <a:t>1.</a:t>
                      </a:r>
                      <a:r>
                        <a:rPr lang="zh-CN" altLang="en-US" sz="1600" b="0">
                          <a:latin typeface="微软雅黑" panose="020B0503020204020204" pitchFamily="34" charset="-122"/>
                          <a:ea typeface="微软雅黑" panose="020B0503020204020204" pitchFamily="34" charset="-122"/>
                        </a:rPr>
                        <a:t>选择条件是</a:t>
                      </a:r>
                      <a:r>
                        <a:rPr lang="zh-CN" altLang="en-US" sz="1600" b="0">
                          <a:solidFill>
                            <a:srgbClr val="FF0000"/>
                          </a:solidFill>
                          <a:latin typeface="微软雅黑" panose="020B0503020204020204" pitchFamily="34" charset="-122"/>
                          <a:ea typeface="微软雅黑" panose="020B0503020204020204" pitchFamily="34" charset="-122"/>
                        </a:rPr>
                        <a:t>“主码＝值”</a:t>
                      </a:r>
                      <a:r>
                        <a:rPr lang="zh-CN" altLang="en-US" sz="1600" b="0">
                          <a:latin typeface="微软雅黑" panose="020B0503020204020204" pitchFamily="34" charset="-122"/>
                          <a:ea typeface="微软雅黑" panose="020B0503020204020204" pitchFamily="34" charset="-122"/>
                        </a:rPr>
                        <a:t>的查询</a:t>
                      </a:r>
                      <a:endParaRPr lang="en-US" altLang="zh-CN" sz="1600" b="0">
                        <a:latin typeface="微软雅黑" panose="020B0503020204020204" pitchFamily="34" charset="-122"/>
                        <a:ea typeface="微软雅黑" panose="020B0503020204020204" pitchFamily="34" charset="-122"/>
                      </a:endParaRPr>
                    </a:p>
                    <a:p>
                      <a:pPr marL="179388" indent="-179388">
                        <a:lnSpc>
                          <a:spcPct val="100000"/>
                        </a:lnSpc>
                        <a:buFont typeface="Arial" panose="020B0604020202020204" pitchFamily="34" charset="0"/>
                        <a:buChar char="•"/>
                      </a:pPr>
                      <a:r>
                        <a:rPr lang="zh-CN" altLang="en-US" sz="1600" b="0">
                          <a:latin typeface="微软雅黑" panose="020B0503020204020204" pitchFamily="34" charset="-122"/>
                          <a:ea typeface="微软雅黑" panose="020B0503020204020204" pitchFamily="34" charset="-122"/>
                        </a:rPr>
                        <a:t>查询结果最多是一个元组，可以选择主码索引</a:t>
                      </a:r>
                    </a:p>
                    <a:p>
                      <a:pPr marL="179388" indent="-179388">
                        <a:lnSpc>
                          <a:spcPct val="100000"/>
                        </a:lnSpc>
                        <a:buFont typeface="Arial" panose="020B0604020202020204" pitchFamily="34" charset="0"/>
                        <a:buChar char="•"/>
                      </a:pPr>
                      <a:r>
                        <a:rPr lang="zh-CN" altLang="en-US" sz="1600" b="0">
                          <a:solidFill>
                            <a:srgbClr val="FF0000"/>
                          </a:solidFill>
                          <a:latin typeface="微软雅黑" panose="020B0503020204020204" pitchFamily="34" charset="-122"/>
                          <a:ea typeface="微软雅黑" panose="020B0503020204020204" pitchFamily="34" charset="-122"/>
                        </a:rPr>
                        <a:t>一般的</a:t>
                      </a:r>
                      <a:r>
                        <a:rPr lang="en-US" altLang="zh-CN" sz="1600" b="0">
                          <a:solidFill>
                            <a:srgbClr val="FF0000"/>
                          </a:solidFill>
                          <a:latin typeface="微软雅黑" panose="020B0503020204020204" pitchFamily="34" charset="-122"/>
                          <a:ea typeface="微软雅黑" panose="020B0503020204020204" pitchFamily="34" charset="-122"/>
                        </a:rPr>
                        <a:t>RDBMS</a:t>
                      </a:r>
                      <a:r>
                        <a:rPr lang="zh-CN" altLang="en-US" sz="1600" b="0">
                          <a:solidFill>
                            <a:srgbClr val="FF0000"/>
                          </a:solidFill>
                          <a:latin typeface="微软雅黑" panose="020B0503020204020204" pitchFamily="34" charset="-122"/>
                          <a:ea typeface="微软雅黑" panose="020B0503020204020204" pitchFamily="34" charset="-122"/>
                        </a:rPr>
                        <a:t>会自动建立主码索引</a:t>
                      </a:r>
                    </a:p>
                  </a:txBody>
                  <a:tcPr/>
                </a:tc>
                <a:extLst>
                  <a:ext uri="{0D108BD9-81ED-4DB2-BD59-A6C34878D82A}">
                    <a16:rowId xmlns:a16="http://schemas.microsoft.com/office/drawing/2014/main" val="4253698357"/>
                  </a:ext>
                </a:extLst>
              </a:tr>
              <a:tr h="370840">
                <a:tc vMerge="1">
                  <a:txBody>
                    <a:bodyPr/>
                    <a:lstStyle/>
                    <a:p>
                      <a:pPr>
                        <a:lnSpc>
                          <a:spcPct val="100000"/>
                        </a:lnSpc>
                      </a:pPr>
                      <a:endParaRPr lang="zh-CN" altLang="en-US" sz="2000" b="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600" b="0">
                          <a:latin typeface="微软雅黑" panose="020B0503020204020204" pitchFamily="34" charset="-122"/>
                          <a:ea typeface="微软雅黑" panose="020B0503020204020204" pitchFamily="34" charset="-122"/>
                        </a:rPr>
                        <a:t>2.</a:t>
                      </a:r>
                      <a:r>
                        <a:rPr lang="zh-CN" altLang="en-US" sz="1600" b="0">
                          <a:latin typeface="微软雅黑" panose="020B0503020204020204" pitchFamily="34" charset="-122"/>
                          <a:ea typeface="微软雅黑" panose="020B0503020204020204" pitchFamily="34" charset="-122"/>
                        </a:rPr>
                        <a:t>选择条件是</a:t>
                      </a:r>
                      <a:r>
                        <a:rPr lang="zh-CN" altLang="en-US" sz="1600" b="0">
                          <a:solidFill>
                            <a:srgbClr val="FF0000"/>
                          </a:solidFill>
                          <a:latin typeface="微软雅黑" panose="020B0503020204020204" pitchFamily="34" charset="-122"/>
                          <a:ea typeface="微软雅黑" panose="020B0503020204020204" pitchFamily="34" charset="-122"/>
                        </a:rPr>
                        <a:t>“非主属性＝值”或非等值或范围查询，</a:t>
                      </a:r>
                      <a:r>
                        <a:rPr lang="zh-CN" altLang="en-US" sz="1600">
                          <a:latin typeface="微软雅黑" panose="020B0503020204020204" pitchFamily="34" charset="-122"/>
                          <a:ea typeface="微软雅黑" panose="020B0503020204020204" pitchFamily="34" charset="-122"/>
                        </a:rPr>
                        <a:t>且选择列上有索引</a:t>
                      </a:r>
                      <a:r>
                        <a:rPr lang="zh-CN" altLang="en-US" sz="1600" b="0">
                          <a:latin typeface="微软雅黑" panose="020B0503020204020204" pitchFamily="34" charset="-122"/>
                          <a:ea typeface="微软雅黑" panose="020B0503020204020204" pitchFamily="34" charset="-122"/>
                        </a:rPr>
                        <a:t>的查询</a:t>
                      </a:r>
                      <a:endParaRPr lang="en-US" altLang="zh-CN" sz="1600" b="0">
                        <a:latin typeface="微软雅黑" panose="020B0503020204020204" pitchFamily="34" charset="-122"/>
                        <a:ea typeface="微软雅黑" panose="020B0503020204020204" pitchFamily="34" charset="-122"/>
                      </a:endParaRPr>
                    </a:p>
                    <a:p>
                      <a:pPr marL="179388" indent="-179388">
                        <a:lnSpc>
                          <a:spcPct val="100000"/>
                        </a:lnSpc>
                        <a:buFont typeface="Arial" panose="020B0604020202020204" pitchFamily="34" charset="0"/>
                        <a:buChar char="•"/>
                      </a:pPr>
                      <a:r>
                        <a:rPr lang="zh-CN" altLang="en-US" sz="1600" b="0">
                          <a:latin typeface="微软雅黑" panose="020B0503020204020204" pitchFamily="34" charset="-122"/>
                          <a:ea typeface="微软雅黑" panose="020B0503020204020204" pitchFamily="34" charset="-122"/>
                        </a:rPr>
                        <a:t>要估算查询结果的元组数目</a:t>
                      </a:r>
                    </a:p>
                    <a:p>
                      <a:pPr marL="179388" indent="-179388">
                        <a:lnSpc>
                          <a:spcPct val="100000"/>
                        </a:lnSpc>
                        <a:buFont typeface="Arial" panose="020B0604020202020204" pitchFamily="34" charset="0"/>
                        <a:buChar char="•"/>
                      </a:pPr>
                      <a:r>
                        <a:rPr lang="zh-CN" altLang="en-US" sz="1600" b="0">
                          <a:latin typeface="微软雅黑" panose="020B0503020204020204" pitchFamily="34" charset="-122"/>
                          <a:ea typeface="微软雅黑" panose="020B0503020204020204" pitchFamily="34" charset="-122"/>
                        </a:rPr>
                        <a:t>如果</a:t>
                      </a:r>
                      <a:r>
                        <a:rPr lang="zh-CN" altLang="en-US" sz="1600" b="0">
                          <a:solidFill>
                            <a:srgbClr val="FF0000"/>
                          </a:solidFill>
                          <a:latin typeface="微软雅黑" panose="020B0503020204020204" pitchFamily="34" charset="-122"/>
                          <a:ea typeface="微软雅黑" panose="020B0503020204020204" pitchFamily="34" charset="-122"/>
                        </a:rPr>
                        <a:t>比例较小</a:t>
                      </a:r>
                      <a:r>
                        <a:rPr lang="en-US" altLang="zh-CN" sz="1600" b="0">
                          <a:solidFill>
                            <a:srgbClr val="FF0000"/>
                          </a:solidFill>
                          <a:latin typeface="微软雅黑" panose="020B0503020204020204" pitchFamily="34" charset="-122"/>
                          <a:ea typeface="微软雅黑" panose="020B0503020204020204" pitchFamily="34" charset="-122"/>
                        </a:rPr>
                        <a:t>(&lt;10%)</a:t>
                      </a:r>
                      <a:r>
                        <a:rPr lang="zh-CN" altLang="en-US" sz="1600" b="0">
                          <a:latin typeface="微软雅黑" panose="020B0503020204020204" pitchFamily="34" charset="-122"/>
                          <a:ea typeface="微软雅黑" panose="020B0503020204020204" pitchFamily="34" charset="-122"/>
                        </a:rPr>
                        <a:t>可以使用索引扫描方法</a:t>
                      </a:r>
                    </a:p>
                    <a:p>
                      <a:pPr marL="179388" indent="-179388">
                        <a:lnSpc>
                          <a:spcPct val="100000"/>
                        </a:lnSpc>
                        <a:buFont typeface="Arial" panose="020B0604020202020204" pitchFamily="34" charset="0"/>
                        <a:buChar char="•"/>
                      </a:pPr>
                      <a:r>
                        <a:rPr lang="zh-CN" altLang="en-US" sz="1600" b="0">
                          <a:latin typeface="微软雅黑" panose="020B0503020204020204" pitchFamily="34" charset="-122"/>
                          <a:ea typeface="微软雅黑" panose="020B0503020204020204" pitchFamily="34" charset="-122"/>
                        </a:rPr>
                        <a:t>否则还是使用全表顺序扫描</a:t>
                      </a:r>
                    </a:p>
                  </a:txBody>
                  <a:tcPr/>
                </a:tc>
                <a:extLst>
                  <a:ext uri="{0D108BD9-81ED-4DB2-BD59-A6C34878D82A}">
                    <a16:rowId xmlns:a16="http://schemas.microsoft.com/office/drawing/2014/main" val="1173176676"/>
                  </a:ext>
                </a:extLst>
              </a:tr>
              <a:tr h="370840">
                <a:tc vMerge="1">
                  <a:txBody>
                    <a:bodyPr/>
                    <a:lstStyle/>
                    <a:p>
                      <a:pPr>
                        <a:lnSpc>
                          <a:spcPct val="100000"/>
                        </a:lnSpc>
                      </a:pPr>
                      <a:endParaRPr lang="zh-CN" altLang="en-US" sz="2000" b="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600" b="0">
                          <a:latin typeface="微软雅黑" panose="020B0503020204020204" pitchFamily="34" charset="-122"/>
                          <a:ea typeface="微软雅黑" panose="020B0503020204020204" pitchFamily="34" charset="-122"/>
                        </a:rPr>
                        <a:t>3.</a:t>
                      </a:r>
                      <a:r>
                        <a:rPr lang="zh-CN" altLang="en-US" sz="1600" b="0">
                          <a:latin typeface="微软雅黑" panose="020B0503020204020204" pitchFamily="34" charset="-122"/>
                          <a:ea typeface="微软雅黑" panose="020B0503020204020204" pitchFamily="34" charset="-122"/>
                        </a:rPr>
                        <a:t>使用</a:t>
                      </a:r>
                      <a:r>
                        <a:rPr lang="en-US" altLang="zh-CN" sz="1600" b="0">
                          <a:solidFill>
                            <a:srgbClr val="FF0000"/>
                          </a:solidFill>
                          <a:latin typeface="微软雅黑" panose="020B0503020204020204" pitchFamily="34" charset="-122"/>
                          <a:ea typeface="微软雅黑" panose="020B0503020204020204" pitchFamily="34" charset="-122"/>
                        </a:rPr>
                        <a:t>AND</a:t>
                      </a:r>
                      <a:r>
                        <a:rPr lang="zh-CN" altLang="en-US" sz="1600" b="0">
                          <a:solidFill>
                            <a:srgbClr val="FF0000"/>
                          </a:solidFill>
                          <a:latin typeface="微软雅黑" panose="020B0503020204020204" pitchFamily="34" charset="-122"/>
                          <a:ea typeface="微软雅黑" panose="020B0503020204020204" pitchFamily="34" charset="-122"/>
                        </a:rPr>
                        <a:t>连接的合取选择条件</a:t>
                      </a:r>
                      <a:endParaRPr lang="en-US" altLang="zh-CN" sz="1600" b="0">
                        <a:solidFill>
                          <a:srgbClr val="FF0000"/>
                        </a:solidFill>
                        <a:latin typeface="微软雅黑" panose="020B0503020204020204" pitchFamily="34" charset="-122"/>
                        <a:ea typeface="微软雅黑" panose="020B0503020204020204" pitchFamily="34" charset="-122"/>
                      </a:endParaRPr>
                    </a:p>
                    <a:p>
                      <a:pPr marL="179388" indent="-179388">
                        <a:lnSpc>
                          <a:spcPct val="100000"/>
                        </a:lnSpc>
                        <a:buFont typeface="Arial" panose="020B0604020202020204" pitchFamily="34" charset="0"/>
                        <a:buChar char="•"/>
                      </a:pPr>
                      <a:r>
                        <a:rPr lang="zh-CN" altLang="en-US" sz="1600" b="0">
                          <a:latin typeface="微软雅黑" panose="020B0503020204020204" pitchFamily="34" charset="-122"/>
                          <a:ea typeface="微软雅黑" panose="020B0503020204020204" pitchFamily="34" charset="-122"/>
                        </a:rPr>
                        <a:t>要估算查询结果的元组数目</a:t>
                      </a:r>
                      <a:endParaRPr lang="en-US" altLang="zh-CN" sz="1600" b="0">
                        <a:latin typeface="微软雅黑" panose="020B0503020204020204" pitchFamily="34" charset="-122"/>
                        <a:ea typeface="微软雅黑" panose="020B0503020204020204" pitchFamily="34" charset="-122"/>
                      </a:endParaRPr>
                    </a:p>
                    <a:p>
                      <a:pPr marL="179388" indent="-179388">
                        <a:lnSpc>
                          <a:spcPct val="100000"/>
                        </a:lnSpc>
                        <a:buFont typeface="Arial" panose="020B0604020202020204" pitchFamily="34" charset="0"/>
                        <a:buChar char="•"/>
                      </a:pPr>
                      <a:r>
                        <a:rPr lang="zh-CN" altLang="en-US" sz="1600" b="0">
                          <a:latin typeface="微软雅黑" panose="020B0503020204020204" pitchFamily="34" charset="-122"/>
                          <a:ea typeface="微软雅黑" panose="020B0503020204020204" pitchFamily="34" charset="-122"/>
                        </a:rPr>
                        <a:t>如果有涉及这些属性的组合索引，优先采用组合索引扫描方法</a:t>
                      </a:r>
                      <a:endParaRPr lang="en-US" altLang="zh-CN" sz="1600" b="0">
                        <a:latin typeface="微软雅黑" panose="020B0503020204020204" pitchFamily="34" charset="-122"/>
                        <a:ea typeface="微软雅黑" panose="020B0503020204020204" pitchFamily="34" charset="-122"/>
                      </a:endParaRPr>
                    </a:p>
                    <a:p>
                      <a:pPr marL="179388" indent="-179388">
                        <a:lnSpc>
                          <a:spcPct val="100000"/>
                        </a:lnSpc>
                        <a:buFont typeface="Arial" panose="020B0604020202020204" pitchFamily="34" charset="0"/>
                        <a:buChar char="•"/>
                      </a:pPr>
                      <a:r>
                        <a:rPr lang="zh-CN" altLang="en-US" sz="1600" b="0">
                          <a:latin typeface="微软雅黑" panose="020B0503020204020204" pitchFamily="34" charset="-122"/>
                          <a:ea typeface="微软雅黑" panose="020B0503020204020204" pitchFamily="34" charset="-122"/>
                        </a:rPr>
                        <a:t>如果某些属性上有一般的索引，可以用索引扫描方法：通过分别查找满足每个条件的指针，求指针的交集；通过索引查找满足部分条件的元组，然后在扫描这些元组时判断是否满足剩余条件</a:t>
                      </a:r>
                      <a:endParaRPr lang="en-US" altLang="zh-CN" sz="1600" b="0">
                        <a:latin typeface="微软雅黑" panose="020B0503020204020204" pitchFamily="34" charset="-122"/>
                        <a:ea typeface="微软雅黑" panose="020B0503020204020204" pitchFamily="34" charset="-122"/>
                      </a:endParaRPr>
                    </a:p>
                    <a:p>
                      <a:pPr marL="179388" indent="-179388">
                        <a:lnSpc>
                          <a:spcPct val="100000"/>
                        </a:lnSpc>
                        <a:buFont typeface="Arial" panose="020B0604020202020204" pitchFamily="34" charset="0"/>
                        <a:buChar char="•"/>
                      </a:pPr>
                      <a:r>
                        <a:rPr lang="zh-CN" altLang="en-US" sz="1600" b="0">
                          <a:latin typeface="微软雅黑" panose="020B0503020204020204" pitchFamily="34" charset="-122"/>
                          <a:ea typeface="微软雅黑" panose="020B0503020204020204" pitchFamily="34" charset="-122"/>
                        </a:rPr>
                        <a:t>其他情况：使用全表顺序扫描</a:t>
                      </a:r>
                      <a:endParaRPr lang="en-US" altLang="zh-CN" sz="1600" b="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985780665"/>
                  </a:ext>
                </a:extLst>
              </a:tr>
              <a:tr h="370840">
                <a:tc vMerge="1">
                  <a:txBody>
                    <a:bodyPr/>
                    <a:lstStyle/>
                    <a:p>
                      <a:pPr>
                        <a:lnSpc>
                          <a:spcPct val="100000"/>
                        </a:lnSpc>
                      </a:pPr>
                      <a:endParaRPr lang="zh-CN" altLang="en-US" sz="2000" b="0">
                        <a:latin typeface="微软雅黑" panose="020B0503020204020204" pitchFamily="34" charset="-122"/>
                        <a:ea typeface="微软雅黑" panose="020B0503020204020204" pitchFamily="34" charset="-122"/>
                      </a:endParaRPr>
                    </a:p>
                  </a:txBody>
                  <a:tcPr/>
                </a:tc>
                <a:tc>
                  <a:txBody>
                    <a:bodyPr/>
                    <a:lstStyle/>
                    <a:p>
                      <a:pPr>
                        <a:lnSpc>
                          <a:spcPct val="100000"/>
                        </a:lnSpc>
                      </a:pPr>
                      <a:r>
                        <a:rPr lang="en-US" altLang="zh-CN" sz="1600" b="0">
                          <a:latin typeface="微软雅黑" panose="020B0503020204020204" pitchFamily="34" charset="-122"/>
                          <a:ea typeface="微软雅黑" panose="020B0503020204020204" pitchFamily="34" charset="-122"/>
                        </a:rPr>
                        <a:t>4.</a:t>
                      </a:r>
                      <a:r>
                        <a:rPr lang="zh-CN" altLang="en-US" sz="1600" b="0">
                          <a:latin typeface="微软雅黑" panose="020B0503020204020204" pitchFamily="34" charset="-122"/>
                          <a:ea typeface="微软雅黑" panose="020B0503020204020204" pitchFamily="34" charset="-122"/>
                        </a:rPr>
                        <a:t>使用</a:t>
                      </a:r>
                      <a:r>
                        <a:rPr lang="en-US" altLang="zh-CN" sz="1600" b="0">
                          <a:solidFill>
                            <a:srgbClr val="FF0000"/>
                          </a:solidFill>
                          <a:latin typeface="微软雅黑" panose="020B0503020204020204" pitchFamily="34" charset="-122"/>
                          <a:ea typeface="微软雅黑" panose="020B0503020204020204" pitchFamily="34" charset="-122"/>
                        </a:rPr>
                        <a:t>OR</a:t>
                      </a:r>
                      <a:r>
                        <a:rPr lang="zh-CN" altLang="en-US" sz="1600" b="0">
                          <a:solidFill>
                            <a:srgbClr val="FF0000"/>
                          </a:solidFill>
                          <a:latin typeface="微软雅黑" panose="020B0503020204020204" pitchFamily="34" charset="-122"/>
                          <a:ea typeface="微软雅黑" panose="020B0503020204020204" pitchFamily="34" charset="-122"/>
                        </a:rPr>
                        <a:t>连接的析取选择条件</a:t>
                      </a:r>
                      <a:endParaRPr lang="en-US" altLang="zh-CN" sz="1600" b="0">
                        <a:solidFill>
                          <a:srgbClr val="FF0000"/>
                        </a:solidFill>
                        <a:latin typeface="微软雅黑" panose="020B0503020204020204" pitchFamily="34" charset="-122"/>
                        <a:ea typeface="微软雅黑" panose="020B0503020204020204" pitchFamily="34" charset="-122"/>
                      </a:endParaRPr>
                    </a:p>
                    <a:p>
                      <a:pPr marL="179388" indent="-179388">
                        <a:lnSpc>
                          <a:spcPct val="100000"/>
                        </a:lnSpc>
                        <a:buFont typeface="Arial" panose="020B0604020202020204" pitchFamily="34" charset="0"/>
                        <a:buChar char="•"/>
                      </a:pPr>
                      <a:r>
                        <a:rPr lang="zh-CN" altLang="en-US" sz="1600" b="0">
                          <a:latin typeface="微软雅黑" panose="020B0503020204020204" pitchFamily="34" charset="-122"/>
                          <a:ea typeface="微软雅黑" panose="020B0503020204020204" pitchFamily="34" charset="-122"/>
                        </a:rPr>
                        <a:t>一般使用全表顺序扫描</a:t>
                      </a:r>
                      <a:endParaRPr lang="en-US" altLang="zh-CN" sz="1600" b="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09181140"/>
                  </a:ext>
                </a:extLst>
              </a:tr>
            </a:tbl>
          </a:graphicData>
        </a:graphic>
      </p:graphicFrame>
    </p:spTree>
    <p:extLst>
      <p:ext uri="{BB962C8B-B14F-4D97-AF65-F5344CB8AC3E}">
        <p14:creationId xmlns:p14="http://schemas.microsoft.com/office/powerpoint/2010/main" val="2248119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C03C0B-0467-4A3D-A0BA-A3909F61C6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FDD1CE5-4EBD-49CB-A6B8-CAE9C896A7B2}"/>
              </a:ext>
            </a:extLst>
          </p:cNvPr>
          <p:cNvSpPr>
            <a:spLocks noGrp="1"/>
          </p:cNvSpPr>
          <p:nvPr>
            <p:ph idx="1"/>
          </p:nvPr>
        </p:nvSpPr>
        <p:spPr/>
        <p:txBody>
          <a:bodyPr/>
          <a:lstStyle/>
          <a:p>
            <a:r>
              <a:rPr lang="zh-CN" altLang="en-US">
                <a:solidFill>
                  <a:srgbClr val="FF0000"/>
                </a:solidFill>
              </a:rPr>
              <a:t>基于启发式规则的存取路径选择优化</a:t>
            </a:r>
            <a:endParaRPr lang="en-US" altLang="zh-CN">
              <a:solidFill>
                <a:srgbClr val="FF0000"/>
              </a:solidFill>
            </a:endParaRPr>
          </a:p>
          <a:p>
            <a:endParaRPr lang="zh-CN" altLang="en-US"/>
          </a:p>
        </p:txBody>
      </p:sp>
      <p:sp>
        <p:nvSpPr>
          <p:cNvPr id="4" name="灯片编号占位符 3">
            <a:extLst>
              <a:ext uri="{FF2B5EF4-FFF2-40B4-BE49-F238E27FC236}">
                <a16:creationId xmlns:a16="http://schemas.microsoft.com/office/drawing/2014/main" id="{A1B08685-E1DD-46B8-A592-2AF8603BBB17}"/>
              </a:ext>
            </a:extLst>
          </p:cNvPr>
          <p:cNvSpPr>
            <a:spLocks noGrp="1"/>
          </p:cNvSpPr>
          <p:nvPr>
            <p:ph type="sldNum" sz="quarter" idx="12"/>
          </p:nvPr>
        </p:nvSpPr>
        <p:spPr/>
        <p:txBody>
          <a:bodyPr/>
          <a:lstStyle/>
          <a:p>
            <a:fld id="{E63F6D5D-9733-4D44-9C56-AEFEDD5A4BA7}" type="slidenum">
              <a:rPr lang="en-US" smtClean="0"/>
              <a:pPr/>
              <a:t>36</a:t>
            </a:fld>
            <a:endParaRPr lang="en-US" dirty="0"/>
          </a:p>
        </p:txBody>
      </p:sp>
      <p:graphicFrame>
        <p:nvGraphicFramePr>
          <p:cNvPr id="5" name="表格 4">
            <a:extLst>
              <a:ext uri="{FF2B5EF4-FFF2-40B4-BE49-F238E27FC236}">
                <a16:creationId xmlns:a16="http://schemas.microsoft.com/office/drawing/2014/main" id="{E05375A8-53F0-4644-80BF-75EC64341756}"/>
              </a:ext>
            </a:extLst>
          </p:cNvPr>
          <p:cNvGraphicFramePr>
            <a:graphicFrameLocks noGrp="1"/>
          </p:cNvGraphicFramePr>
          <p:nvPr>
            <p:extLst>
              <p:ext uri="{D42A27DB-BD31-4B8C-83A1-F6EECF244321}">
                <p14:modId xmlns:p14="http://schemas.microsoft.com/office/powerpoint/2010/main" val="3025250490"/>
              </p:ext>
            </p:extLst>
          </p:nvPr>
        </p:nvGraphicFramePr>
        <p:xfrm>
          <a:off x="838200" y="1896254"/>
          <a:ext cx="10287000" cy="3861816"/>
        </p:xfrm>
        <a:graphic>
          <a:graphicData uri="http://schemas.openxmlformats.org/drawingml/2006/table">
            <a:tbl>
              <a:tblPr firstRow="1" bandRow="1">
                <a:tableStyleId>{5DA37D80-6434-44D0-A028-1B22A696006F}</a:tableStyleId>
              </a:tblPr>
              <a:tblGrid>
                <a:gridCol w="5388429">
                  <a:extLst>
                    <a:ext uri="{9D8B030D-6E8A-4147-A177-3AD203B41FA5}">
                      <a16:colId xmlns:a16="http://schemas.microsoft.com/office/drawing/2014/main" val="2227699877"/>
                    </a:ext>
                  </a:extLst>
                </a:gridCol>
                <a:gridCol w="4898571">
                  <a:extLst>
                    <a:ext uri="{9D8B030D-6E8A-4147-A177-3AD203B41FA5}">
                      <a16:colId xmlns:a16="http://schemas.microsoft.com/office/drawing/2014/main" val="506818027"/>
                    </a:ext>
                  </a:extLst>
                </a:gridCol>
              </a:tblGrid>
              <a:tr h="370840">
                <a:tc>
                  <a:txBody>
                    <a:bodyPr/>
                    <a:lstStyle/>
                    <a:p>
                      <a:pPr algn="l">
                        <a:lnSpc>
                          <a:spcPct val="100000"/>
                        </a:lnSpc>
                      </a:pPr>
                      <a:r>
                        <a:rPr lang="zh-CN" altLang="en-US" sz="2400" b="1">
                          <a:solidFill>
                            <a:srgbClr val="0000FF"/>
                          </a:solidFill>
                          <a:latin typeface="微软雅黑" panose="020B0503020204020204" pitchFamily="34" charset="-122"/>
                          <a:ea typeface="微软雅黑" panose="020B0503020204020204" pitchFamily="34" charset="-122"/>
                        </a:rPr>
                        <a:t>条件</a:t>
                      </a:r>
                    </a:p>
                  </a:txBody>
                  <a:tcPr/>
                </a:tc>
                <a:tc>
                  <a:txBody>
                    <a:bodyPr/>
                    <a:lstStyle/>
                    <a:p>
                      <a:pPr algn="ctr">
                        <a:lnSpc>
                          <a:spcPct val="100000"/>
                        </a:lnSpc>
                      </a:pPr>
                      <a:r>
                        <a:rPr lang="zh-CN" altLang="en-US" sz="2400" b="1">
                          <a:solidFill>
                            <a:srgbClr val="FF0000"/>
                          </a:solidFill>
                          <a:latin typeface="微软雅黑" panose="020B0503020204020204" pitchFamily="34" charset="-122"/>
                          <a:ea typeface="微软雅黑" panose="020B0503020204020204" pitchFamily="34" charset="-122"/>
                        </a:rPr>
                        <a:t>连接操作</a:t>
                      </a:r>
                      <a:r>
                        <a:rPr lang="zh-CN" altLang="en-US" sz="2400" b="1">
                          <a:solidFill>
                            <a:srgbClr val="0000FF"/>
                          </a:solidFill>
                          <a:latin typeface="微软雅黑" panose="020B0503020204020204" pitchFamily="34" charset="-122"/>
                          <a:ea typeface="微软雅黑" panose="020B0503020204020204" pitchFamily="34" charset="-122"/>
                        </a:rPr>
                        <a:t>的启发式规则</a:t>
                      </a:r>
                    </a:p>
                  </a:txBody>
                  <a:tcPr/>
                </a:tc>
                <a:extLst>
                  <a:ext uri="{0D108BD9-81ED-4DB2-BD59-A6C34878D82A}">
                    <a16:rowId xmlns:a16="http://schemas.microsoft.com/office/drawing/2014/main" val="405877627"/>
                  </a:ext>
                </a:extLst>
              </a:tr>
              <a:tr h="370840">
                <a:tc>
                  <a:txBody>
                    <a:bodyPr/>
                    <a:lstStyle/>
                    <a:p>
                      <a:pPr>
                        <a:lnSpc>
                          <a:spcPct val="150000"/>
                        </a:lnSpc>
                      </a:pPr>
                      <a:r>
                        <a:rPr lang="en-US" altLang="zh-CN" sz="2000" b="0">
                          <a:solidFill>
                            <a:srgbClr val="7030A0"/>
                          </a:solidFill>
                          <a:latin typeface="微软雅黑" panose="020B0503020204020204" pitchFamily="34" charset="-122"/>
                          <a:ea typeface="微软雅黑" panose="020B0503020204020204" pitchFamily="34" charset="-122"/>
                        </a:rPr>
                        <a:t>1.</a:t>
                      </a:r>
                      <a:r>
                        <a:rPr lang="zh-CN" altLang="en-US" sz="2000" b="0">
                          <a:solidFill>
                            <a:srgbClr val="7030A0"/>
                          </a:solidFill>
                          <a:latin typeface="微软雅黑" panose="020B0503020204020204" pitchFamily="34" charset="-122"/>
                          <a:ea typeface="微软雅黑" panose="020B0503020204020204" pitchFamily="34" charset="-122"/>
                        </a:rPr>
                        <a:t>如果</a:t>
                      </a:r>
                      <a:r>
                        <a:rPr lang="en-US" altLang="zh-CN" sz="2000" b="0">
                          <a:solidFill>
                            <a:srgbClr val="7030A0"/>
                          </a:solidFill>
                          <a:latin typeface="微软雅黑" panose="020B0503020204020204" pitchFamily="34" charset="-122"/>
                          <a:ea typeface="微软雅黑" panose="020B0503020204020204" pitchFamily="34" charset="-122"/>
                        </a:rPr>
                        <a:t>2</a:t>
                      </a:r>
                      <a:r>
                        <a:rPr lang="zh-CN" altLang="en-US" sz="2000" b="0">
                          <a:solidFill>
                            <a:srgbClr val="7030A0"/>
                          </a:solidFill>
                          <a:latin typeface="微软雅黑" panose="020B0503020204020204" pitchFamily="34" charset="-122"/>
                          <a:ea typeface="微软雅黑" panose="020B0503020204020204" pitchFamily="34" charset="-122"/>
                        </a:rPr>
                        <a:t>个表都已经按照连接属性排序</a:t>
                      </a:r>
                    </a:p>
                  </a:txBody>
                  <a:tcPr/>
                </a:tc>
                <a:tc>
                  <a:txBody>
                    <a:bodyPr/>
                    <a:lstStyle/>
                    <a:p>
                      <a:pPr marL="179388" indent="-179388">
                        <a:lnSpc>
                          <a:spcPct val="100000"/>
                        </a:lnSpc>
                        <a:buFont typeface="Arial" panose="020B0604020202020204" pitchFamily="34" charset="0"/>
                        <a:buChar char="•"/>
                      </a:pPr>
                      <a:r>
                        <a:rPr lang="zh-CN" altLang="en-US" sz="2000" b="0">
                          <a:latin typeface="微软雅黑" panose="020B0503020204020204" pitchFamily="34" charset="-122"/>
                          <a:ea typeface="微软雅黑" panose="020B0503020204020204" pitchFamily="34" charset="-122"/>
                        </a:rPr>
                        <a:t>选用排序</a:t>
                      </a:r>
                      <a:r>
                        <a:rPr lang="en-US" altLang="zh-CN" sz="2000" b="0">
                          <a:latin typeface="微软雅黑" panose="020B0503020204020204" pitchFamily="34" charset="-122"/>
                          <a:ea typeface="微软雅黑" panose="020B0503020204020204" pitchFamily="34" charset="-122"/>
                        </a:rPr>
                        <a:t>-</a:t>
                      </a:r>
                      <a:r>
                        <a:rPr lang="zh-CN" altLang="en-US" sz="2000" b="0">
                          <a:latin typeface="微软雅黑" panose="020B0503020204020204" pitchFamily="34" charset="-122"/>
                          <a:ea typeface="微软雅黑" panose="020B0503020204020204" pitchFamily="34" charset="-122"/>
                        </a:rPr>
                        <a:t>合并算法</a:t>
                      </a:r>
                      <a:endParaRPr lang="zh-CN" altLang="en-US" sz="1800" b="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29642423"/>
                  </a:ext>
                </a:extLst>
              </a:tr>
              <a:tr h="370840">
                <a:tc>
                  <a:txBody>
                    <a:bodyPr/>
                    <a:lstStyle/>
                    <a:p>
                      <a:pPr>
                        <a:lnSpc>
                          <a:spcPct val="150000"/>
                        </a:lnSpc>
                      </a:pPr>
                      <a:r>
                        <a:rPr lang="en-US" altLang="zh-CN" sz="2000" b="0">
                          <a:solidFill>
                            <a:srgbClr val="7030A0"/>
                          </a:solidFill>
                          <a:latin typeface="微软雅黑" panose="020B0503020204020204" pitchFamily="34" charset="-122"/>
                          <a:ea typeface="微软雅黑" panose="020B0503020204020204" pitchFamily="34" charset="-122"/>
                        </a:rPr>
                        <a:t>2.</a:t>
                      </a:r>
                      <a:r>
                        <a:rPr lang="zh-CN" altLang="en-US" sz="2000" b="0">
                          <a:solidFill>
                            <a:srgbClr val="7030A0"/>
                          </a:solidFill>
                          <a:latin typeface="微软雅黑" panose="020B0503020204020204" pitchFamily="34" charset="-122"/>
                          <a:ea typeface="微软雅黑" panose="020B0503020204020204" pitchFamily="34" charset="-122"/>
                        </a:rPr>
                        <a:t>如果一个表在连接属性上有索引</a:t>
                      </a:r>
                      <a:endParaRPr lang="en-US" altLang="zh-CN" sz="2000" b="0">
                        <a:solidFill>
                          <a:srgbClr val="7030A0"/>
                        </a:solidFill>
                        <a:latin typeface="微软雅黑" panose="020B0503020204020204" pitchFamily="34" charset="-122"/>
                        <a:ea typeface="微软雅黑" panose="020B0503020204020204" pitchFamily="34" charset="-122"/>
                      </a:endParaRPr>
                    </a:p>
                  </a:txBody>
                  <a:tcPr/>
                </a:tc>
                <a:tc>
                  <a:txBody>
                    <a:bodyPr/>
                    <a:lstStyle/>
                    <a:p>
                      <a:pPr marL="179388" indent="-179388">
                        <a:lnSpc>
                          <a:spcPct val="100000"/>
                        </a:lnSpc>
                        <a:buFont typeface="Arial" panose="020B0604020202020204" pitchFamily="34" charset="0"/>
                        <a:buChar char="•"/>
                      </a:pPr>
                      <a:r>
                        <a:rPr lang="zh-CN" altLang="en-US" sz="2000" b="0">
                          <a:solidFill>
                            <a:srgbClr val="FF0000"/>
                          </a:solidFill>
                          <a:latin typeface="微软雅黑" panose="020B0503020204020204" pitchFamily="34" charset="-122"/>
                          <a:ea typeface="微软雅黑" panose="020B0503020204020204" pitchFamily="34" charset="-122"/>
                        </a:rPr>
                        <a:t>选用索引连接算法</a:t>
                      </a:r>
                    </a:p>
                  </a:txBody>
                  <a:tcPr/>
                </a:tc>
                <a:extLst>
                  <a:ext uri="{0D108BD9-81ED-4DB2-BD59-A6C34878D82A}">
                    <a16:rowId xmlns:a16="http://schemas.microsoft.com/office/drawing/2014/main" val="2380820062"/>
                  </a:ext>
                </a:extLst>
              </a:tr>
              <a:tr h="370840">
                <a:tc>
                  <a:txBody>
                    <a:bodyPr/>
                    <a:lstStyle/>
                    <a:p>
                      <a:pPr>
                        <a:lnSpc>
                          <a:spcPct val="150000"/>
                        </a:lnSpc>
                      </a:pPr>
                      <a:r>
                        <a:rPr lang="en-US" altLang="zh-CN" sz="2000" b="0">
                          <a:solidFill>
                            <a:srgbClr val="7030A0"/>
                          </a:solidFill>
                          <a:latin typeface="微软雅黑" panose="020B0503020204020204" pitchFamily="34" charset="-122"/>
                          <a:ea typeface="微软雅黑" panose="020B0503020204020204" pitchFamily="34" charset="-122"/>
                        </a:rPr>
                        <a:t>3.</a:t>
                      </a:r>
                      <a:r>
                        <a:rPr lang="zh-CN" altLang="en-US" sz="2000" b="0">
                          <a:solidFill>
                            <a:srgbClr val="7030A0"/>
                          </a:solidFill>
                          <a:latin typeface="微软雅黑" panose="020B0503020204020204" pitchFamily="34" charset="-122"/>
                          <a:ea typeface="微软雅黑" panose="020B0503020204020204" pitchFamily="34" charset="-122"/>
                        </a:rPr>
                        <a:t>如果上面</a:t>
                      </a:r>
                      <a:r>
                        <a:rPr lang="en-US" altLang="zh-CN" sz="2000" b="0">
                          <a:solidFill>
                            <a:srgbClr val="7030A0"/>
                          </a:solidFill>
                          <a:latin typeface="微软雅黑" panose="020B0503020204020204" pitchFamily="34" charset="-122"/>
                          <a:ea typeface="微软雅黑" panose="020B0503020204020204" pitchFamily="34" charset="-122"/>
                        </a:rPr>
                        <a:t>2</a:t>
                      </a:r>
                      <a:r>
                        <a:rPr lang="zh-CN" altLang="en-US" sz="2000" b="0">
                          <a:solidFill>
                            <a:srgbClr val="7030A0"/>
                          </a:solidFill>
                          <a:latin typeface="微软雅黑" panose="020B0503020204020204" pitchFamily="34" charset="-122"/>
                          <a:ea typeface="微软雅黑" panose="020B0503020204020204" pitchFamily="34" charset="-122"/>
                        </a:rPr>
                        <a:t>个规则都不适用，其中一个表较小</a:t>
                      </a:r>
                      <a:endParaRPr lang="en-US" altLang="zh-CN" sz="2000" b="0">
                        <a:solidFill>
                          <a:srgbClr val="7030A0"/>
                        </a:solidFill>
                        <a:latin typeface="微软雅黑" panose="020B0503020204020204" pitchFamily="34" charset="-122"/>
                        <a:ea typeface="微软雅黑" panose="020B0503020204020204" pitchFamily="34" charset="-122"/>
                      </a:endParaRPr>
                    </a:p>
                  </a:txBody>
                  <a:tcPr/>
                </a:tc>
                <a:tc>
                  <a:txBody>
                    <a:bodyPr/>
                    <a:lstStyle/>
                    <a:p>
                      <a:pPr marL="179388" marR="0" lvl="0" indent="-179388"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000" b="0">
                          <a:latin typeface="微软雅黑" panose="020B0503020204020204" pitchFamily="34" charset="-122"/>
                          <a:ea typeface="微软雅黑" panose="020B0503020204020204" pitchFamily="34" charset="-122"/>
                        </a:rPr>
                        <a:t>选用</a:t>
                      </a:r>
                      <a:r>
                        <a:rPr lang="en-US" altLang="zh-CN" sz="2000" b="0">
                          <a:latin typeface="微软雅黑" panose="020B0503020204020204" pitchFamily="34" charset="-122"/>
                          <a:ea typeface="微软雅黑" panose="020B0503020204020204" pitchFamily="34" charset="-122"/>
                        </a:rPr>
                        <a:t>Hash-join</a:t>
                      </a:r>
                      <a:r>
                        <a:rPr lang="zh-CN" altLang="en-US" sz="2000" b="0">
                          <a:latin typeface="微软雅黑" panose="020B0503020204020204" pitchFamily="34" charset="-122"/>
                          <a:ea typeface="微软雅黑" panose="020B0503020204020204" pitchFamily="34" charset="-122"/>
                        </a:rPr>
                        <a:t>算法</a:t>
                      </a:r>
                      <a:endParaRPr lang="zh-CN" altLang="en-US" sz="1800" b="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219437209"/>
                  </a:ext>
                </a:extLst>
              </a:tr>
              <a:tr h="370840">
                <a:tc>
                  <a:txBody>
                    <a:bodyPr/>
                    <a:lstStyle/>
                    <a:p>
                      <a:pPr>
                        <a:lnSpc>
                          <a:spcPct val="150000"/>
                        </a:lnSpc>
                      </a:pPr>
                      <a:r>
                        <a:rPr lang="en-US" altLang="zh-CN" sz="2000" b="0">
                          <a:solidFill>
                            <a:srgbClr val="7030A0"/>
                          </a:solidFill>
                          <a:latin typeface="微软雅黑" panose="020B0503020204020204" pitchFamily="34" charset="-122"/>
                          <a:ea typeface="微软雅黑" panose="020B0503020204020204" pitchFamily="34" charset="-122"/>
                        </a:rPr>
                        <a:t>4.</a:t>
                      </a:r>
                      <a:r>
                        <a:rPr lang="zh-CN" altLang="en-US" sz="2000" b="0">
                          <a:solidFill>
                            <a:srgbClr val="7030A0"/>
                          </a:solidFill>
                          <a:latin typeface="微软雅黑" panose="020B0503020204020204" pitchFamily="34" charset="-122"/>
                          <a:ea typeface="微软雅黑" panose="020B0503020204020204" pitchFamily="34" charset="-122"/>
                        </a:rPr>
                        <a:t>选用嵌套循环方法，并选择其中较小的表，确切地讲是占用的块数</a:t>
                      </a:r>
                      <a:r>
                        <a:rPr lang="en-US" altLang="zh-CN" sz="2000" b="0">
                          <a:solidFill>
                            <a:srgbClr val="7030A0"/>
                          </a:solidFill>
                          <a:latin typeface="微软雅黑" panose="020B0503020204020204" pitchFamily="34" charset="-122"/>
                          <a:ea typeface="微软雅黑" panose="020B0503020204020204" pitchFamily="34" charset="-122"/>
                        </a:rPr>
                        <a:t>(B)</a:t>
                      </a:r>
                      <a:r>
                        <a:rPr lang="zh-CN" altLang="en-US" sz="2000" b="0">
                          <a:solidFill>
                            <a:srgbClr val="7030A0"/>
                          </a:solidFill>
                          <a:latin typeface="微软雅黑" panose="020B0503020204020204" pitchFamily="34" charset="-122"/>
                          <a:ea typeface="微软雅黑" panose="020B0503020204020204" pitchFamily="34" charset="-122"/>
                        </a:rPr>
                        <a:t>较少的表，作为外表</a:t>
                      </a:r>
                      <a:r>
                        <a:rPr lang="en-US" altLang="zh-CN" sz="2000" b="0">
                          <a:solidFill>
                            <a:srgbClr val="7030A0"/>
                          </a:solidFill>
                          <a:latin typeface="微软雅黑" panose="020B0503020204020204" pitchFamily="34" charset="-122"/>
                          <a:ea typeface="微软雅黑" panose="020B0503020204020204" pitchFamily="34" charset="-122"/>
                        </a:rPr>
                        <a:t>(</a:t>
                      </a:r>
                      <a:r>
                        <a:rPr lang="zh-CN" altLang="en-US" sz="2000" b="0">
                          <a:solidFill>
                            <a:srgbClr val="7030A0"/>
                          </a:solidFill>
                          <a:latin typeface="微软雅黑" panose="020B0503020204020204" pitchFamily="34" charset="-122"/>
                          <a:ea typeface="微软雅黑" panose="020B0503020204020204" pitchFamily="34" charset="-122"/>
                        </a:rPr>
                        <a:t>外循环的表</a:t>
                      </a:r>
                      <a:r>
                        <a:rPr lang="en-US" altLang="zh-CN" sz="2000" b="0">
                          <a:solidFill>
                            <a:srgbClr val="7030A0"/>
                          </a:solidFill>
                          <a:latin typeface="微软雅黑" panose="020B0503020204020204" pitchFamily="34" charset="-122"/>
                          <a:ea typeface="微软雅黑" panose="020B0503020204020204" pitchFamily="34" charset="-122"/>
                        </a:rPr>
                        <a:t>) </a:t>
                      </a:r>
                    </a:p>
                  </a:txBody>
                  <a:tcPr/>
                </a:tc>
                <a:tc>
                  <a:txBody>
                    <a:bodyPr/>
                    <a:lstStyle/>
                    <a:p>
                      <a:pPr marL="179388" indent="-179388">
                        <a:lnSpc>
                          <a:spcPct val="100000"/>
                        </a:lnSpc>
                        <a:buFont typeface="Arial" panose="020B0604020202020204" pitchFamily="34" charset="0"/>
                        <a:buChar char="•"/>
                      </a:pPr>
                      <a:r>
                        <a:rPr lang="zh-CN" altLang="en-US" sz="2000" b="0">
                          <a:solidFill>
                            <a:schemeClr val="tx1"/>
                          </a:solidFill>
                          <a:latin typeface="微软雅黑" panose="020B0503020204020204" pitchFamily="34" charset="-122"/>
                          <a:ea typeface="微软雅黑" panose="020B0503020204020204" pitchFamily="34" charset="-122"/>
                        </a:rPr>
                        <a:t>设连接表</a:t>
                      </a:r>
                      <a:r>
                        <a:rPr lang="en-US" altLang="zh-CN" sz="2000" b="0">
                          <a:solidFill>
                            <a:schemeClr val="tx1"/>
                          </a:solidFill>
                          <a:latin typeface="微软雅黑" panose="020B0503020204020204" pitchFamily="34" charset="-122"/>
                          <a:ea typeface="微软雅黑" panose="020B0503020204020204" pitchFamily="34" charset="-122"/>
                        </a:rPr>
                        <a:t>R</a:t>
                      </a:r>
                      <a:r>
                        <a:rPr lang="zh-CN" altLang="en-US" sz="2000" b="0">
                          <a:solidFill>
                            <a:schemeClr val="tx1"/>
                          </a:solidFill>
                          <a:latin typeface="微软雅黑" panose="020B0503020204020204" pitchFamily="34" charset="-122"/>
                          <a:ea typeface="微软雅黑" panose="020B0503020204020204" pitchFamily="34" charset="-122"/>
                        </a:rPr>
                        <a:t>与</a:t>
                      </a:r>
                      <a:r>
                        <a:rPr lang="en-US" altLang="zh-CN" sz="2000" b="0">
                          <a:solidFill>
                            <a:schemeClr val="tx1"/>
                          </a:solidFill>
                          <a:latin typeface="微软雅黑" panose="020B0503020204020204" pitchFamily="34" charset="-122"/>
                          <a:ea typeface="微软雅黑" panose="020B0503020204020204" pitchFamily="34" charset="-122"/>
                        </a:rPr>
                        <a:t>S</a:t>
                      </a:r>
                      <a:r>
                        <a:rPr lang="zh-CN" altLang="en-US" sz="2000" b="0">
                          <a:solidFill>
                            <a:schemeClr val="tx1"/>
                          </a:solidFill>
                          <a:latin typeface="微软雅黑" panose="020B0503020204020204" pitchFamily="34" charset="-122"/>
                          <a:ea typeface="微软雅黑" panose="020B0503020204020204" pitchFamily="34" charset="-122"/>
                        </a:rPr>
                        <a:t>分别占用的块数为</a:t>
                      </a:r>
                      <a:r>
                        <a:rPr lang="en-US" altLang="zh-CN" sz="2000" b="0">
                          <a:solidFill>
                            <a:srgbClr val="FF0000"/>
                          </a:solidFill>
                          <a:latin typeface="微软雅黑" panose="020B0503020204020204" pitchFamily="34" charset="-122"/>
                          <a:ea typeface="微软雅黑" panose="020B0503020204020204" pitchFamily="34" charset="-122"/>
                        </a:rPr>
                        <a:t>Br</a:t>
                      </a:r>
                      <a:r>
                        <a:rPr lang="zh-CN" altLang="en-US" sz="2000" b="0">
                          <a:solidFill>
                            <a:schemeClr val="tx1"/>
                          </a:solidFill>
                          <a:latin typeface="微软雅黑" panose="020B0503020204020204" pitchFamily="34" charset="-122"/>
                          <a:ea typeface="微软雅黑" panose="020B0503020204020204" pitchFamily="34" charset="-122"/>
                        </a:rPr>
                        <a:t>与</a:t>
                      </a:r>
                      <a:r>
                        <a:rPr lang="en-US" altLang="zh-CN" sz="2000" b="0">
                          <a:solidFill>
                            <a:srgbClr val="FF0000"/>
                          </a:solidFill>
                          <a:latin typeface="微软雅黑" panose="020B0503020204020204" pitchFamily="34" charset="-122"/>
                          <a:ea typeface="微软雅黑" panose="020B0503020204020204" pitchFamily="34" charset="-122"/>
                        </a:rPr>
                        <a:t>Bs</a:t>
                      </a:r>
                    </a:p>
                    <a:p>
                      <a:pPr marL="179388" indent="-179388">
                        <a:lnSpc>
                          <a:spcPct val="100000"/>
                        </a:lnSpc>
                        <a:buFont typeface="Arial" panose="020B0604020202020204" pitchFamily="34" charset="0"/>
                        <a:buChar char="•"/>
                      </a:pPr>
                      <a:r>
                        <a:rPr lang="zh-CN" altLang="en-US" sz="2000" b="0">
                          <a:solidFill>
                            <a:schemeClr val="tx1"/>
                          </a:solidFill>
                          <a:latin typeface="微软雅黑" panose="020B0503020204020204" pitchFamily="34" charset="-122"/>
                          <a:ea typeface="微软雅黑" panose="020B0503020204020204" pitchFamily="34" charset="-122"/>
                        </a:rPr>
                        <a:t>连接操作使用的内存缓冲区块数为</a:t>
                      </a:r>
                      <a:r>
                        <a:rPr lang="en-US" altLang="zh-CN" sz="2000" b="0">
                          <a:solidFill>
                            <a:srgbClr val="FF0000"/>
                          </a:solidFill>
                          <a:latin typeface="微软雅黑" panose="020B0503020204020204" pitchFamily="34" charset="-122"/>
                          <a:ea typeface="微软雅黑" panose="020B0503020204020204" pitchFamily="34" charset="-122"/>
                        </a:rPr>
                        <a:t>K</a:t>
                      </a:r>
                    </a:p>
                    <a:p>
                      <a:pPr marL="179388" indent="-179388">
                        <a:lnSpc>
                          <a:spcPct val="100000"/>
                        </a:lnSpc>
                        <a:buFont typeface="Arial" panose="020B0604020202020204" pitchFamily="34" charset="0"/>
                        <a:buChar char="•"/>
                      </a:pPr>
                      <a:r>
                        <a:rPr lang="zh-CN" altLang="en-US" sz="2000" b="0">
                          <a:solidFill>
                            <a:schemeClr val="tx1"/>
                          </a:solidFill>
                          <a:latin typeface="微软雅黑" panose="020B0503020204020204" pitchFamily="34" charset="-122"/>
                          <a:ea typeface="微软雅黑" panose="020B0503020204020204" pitchFamily="34" charset="-122"/>
                        </a:rPr>
                        <a:t>分配</a:t>
                      </a:r>
                      <a:r>
                        <a:rPr lang="en-US" altLang="zh-CN" sz="2000" b="0">
                          <a:solidFill>
                            <a:srgbClr val="FF0000"/>
                          </a:solidFill>
                          <a:latin typeface="微软雅黑" panose="020B0503020204020204" pitchFamily="34" charset="-122"/>
                          <a:ea typeface="微软雅黑" panose="020B0503020204020204" pitchFamily="34" charset="-122"/>
                        </a:rPr>
                        <a:t>K-1</a:t>
                      </a:r>
                      <a:r>
                        <a:rPr lang="zh-CN" altLang="en-US" sz="2000" b="0">
                          <a:solidFill>
                            <a:schemeClr val="tx1"/>
                          </a:solidFill>
                          <a:latin typeface="微软雅黑" panose="020B0503020204020204" pitchFamily="34" charset="-122"/>
                          <a:ea typeface="微软雅黑" panose="020B0503020204020204" pitchFamily="34" charset="-122"/>
                        </a:rPr>
                        <a:t>块给外表</a:t>
                      </a:r>
                    </a:p>
                    <a:p>
                      <a:pPr marL="179388" indent="-179388">
                        <a:lnSpc>
                          <a:spcPct val="100000"/>
                        </a:lnSpc>
                        <a:buFont typeface="Arial" panose="020B0604020202020204" pitchFamily="34" charset="0"/>
                        <a:buChar char="•"/>
                      </a:pPr>
                      <a:r>
                        <a:rPr lang="zh-CN" altLang="en-US" sz="2000" b="0">
                          <a:solidFill>
                            <a:schemeClr val="tx1"/>
                          </a:solidFill>
                          <a:latin typeface="微软雅黑" panose="020B0503020204020204" pitchFamily="34" charset="-122"/>
                          <a:ea typeface="微软雅黑" panose="020B0503020204020204" pitchFamily="34" charset="-122"/>
                        </a:rPr>
                        <a:t>如果</a:t>
                      </a:r>
                      <a:r>
                        <a:rPr lang="en-US" altLang="zh-CN" sz="2000" b="0">
                          <a:solidFill>
                            <a:schemeClr val="tx1"/>
                          </a:solidFill>
                          <a:latin typeface="微软雅黑" panose="020B0503020204020204" pitchFamily="34" charset="-122"/>
                          <a:ea typeface="微软雅黑" panose="020B0503020204020204" pitchFamily="34" charset="-122"/>
                        </a:rPr>
                        <a:t>R</a:t>
                      </a:r>
                      <a:r>
                        <a:rPr lang="zh-CN" altLang="en-US" sz="2000" b="0">
                          <a:solidFill>
                            <a:schemeClr val="tx1"/>
                          </a:solidFill>
                          <a:latin typeface="微软雅黑" panose="020B0503020204020204" pitchFamily="34" charset="-122"/>
                          <a:ea typeface="微软雅黑" panose="020B0503020204020204" pitchFamily="34" charset="-122"/>
                        </a:rPr>
                        <a:t>为外表，则嵌套循环法存取的块数为</a:t>
                      </a:r>
                      <a:r>
                        <a:rPr lang="en-US" altLang="zh-CN" sz="2000" b="0">
                          <a:solidFill>
                            <a:srgbClr val="FF0000"/>
                          </a:solidFill>
                          <a:latin typeface="微软雅黑" panose="020B0503020204020204" pitchFamily="34" charset="-122"/>
                          <a:ea typeface="微软雅黑" panose="020B0503020204020204" pitchFamily="34" charset="-122"/>
                        </a:rPr>
                        <a:t>Br+BrBs/(K-1)</a:t>
                      </a:r>
                    </a:p>
                    <a:p>
                      <a:pPr marL="179388" indent="-179388">
                        <a:lnSpc>
                          <a:spcPct val="100000"/>
                        </a:lnSpc>
                        <a:buFont typeface="Arial" panose="020B0604020202020204" pitchFamily="34" charset="0"/>
                        <a:buChar char="•"/>
                      </a:pPr>
                      <a:r>
                        <a:rPr lang="zh-CN" altLang="en-US" sz="2000" b="0">
                          <a:solidFill>
                            <a:schemeClr val="tx1"/>
                          </a:solidFill>
                          <a:latin typeface="微软雅黑" panose="020B0503020204020204" pitchFamily="34" charset="-122"/>
                          <a:ea typeface="微软雅黑" panose="020B0503020204020204" pitchFamily="34" charset="-122"/>
                        </a:rPr>
                        <a:t>显然应该</a:t>
                      </a:r>
                      <a:r>
                        <a:rPr lang="zh-CN" altLang="en-US" sz="2000" b="0">
                          <a:solidFill>
                            <a:srgbClr val="FF0000"/>
                          </a:solidFill>
                          <a:latin typeface="微软雅黑" panose="020B0503020204020204" pitchFamily="34" charset="-122"/>
                          <a:ea typeface="微软雅黑" panose="020B0503020204020204" pitchFamily="34" charset="-122"/>
                        </a:rPr>
                        <a:t>选块数小的表作为外表 </a:t>
                      </a:r>
                    </a:p>
                  </a:txBody>
                  <a:tcPr/>
                </a:tc>
                <a:extLst>
                  <a:ext uri="{0D108BD9-81ED-4DB2-BD59-A6C34878D82A}">
                    <a16:rowId xmlns:a16="http://schemas.microsoft.com/office/drawing/2014/main" val="2203435444"/>
                  </a:ext>
                </a:extLst>
              </a:tr>
            </a:tbl>
          </a:graphicData>
        </a:graphic>
      </p:graphicFrame>
    </p:spTree>
    <p:extLst>
      <p:ext uri="{BB962C8B-B14F-4D97-AF65-F5344CB8AC3E}">
        <p14:creationId xmlns:p14="http://schemas.microsoft.com/office/powerpoint/2010/main" val="3272054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D9D1B-808A-43DC-8DA3-63DA31BDB30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AC89C8C-B727-4EDA-9837-D24CA166484A}"/>
              </a:ext>
            </a:extLst>
          </p:cNvPr>
          <p:cNvSpPr>
            <a:spLocks noGrp="1"/>
          </p:cNvSpPr>
          <p:nvPr>
            <p:ph idx="1"/>
          </p:nvPr>
        </p:nvSpPr>
        <p:spPr/>
        <p:txBody>
          <a:bodyPr/>
          <a:lstStyle/>
          <a:p>
            <a:r>
              <a:rPr lang="zh-CN" altLang="en-US">
                <a:solidFill>
                  <a:srgbClr val="FF0000"/>
                </a:solidFill>
              </a:rPr>
              <a:t>基于代价的优化</a:t>
            </a:r>
            <a:endParaRPr lang="en-US" altLang="zh-CN">
              <a:solidFill>
                <a:srgbClr val="FF0000"/>
              </a:solidFill>
            </a:endParaRPr>
          </a:p>
          <a:p>
            <a:endParaRPr lang="zh-CN" altLang="en-US"/>
          </a:p>
        </p:txBody>
      </p:sp>
      <p:sp>
        <p:nvSpPr>
          <p:cNvPr id="4" name="灯片编号占位符 3">
            <a:extLst>
              <a:ext uri="{FF2B5EF4-FFF2-40B4-BE49-F238E27FC236}">
                <a16:creationId xmlns:a16="http://schemas.microsoft.com/office/drawing/2014/main" id="{2730FCC0-6530-424F-AD5E-35ED70310034}"/>
              </a:ext>
            </a:extLst>
          </p:cNvPr>
          <p:cNvSpPr>
            <a:spLocks noGrp="1"/>
          </p:cNvSpPr>
          <p:nvPr>
            <p:ph type="sldNum" sz="quarter" idx="12"/>
          </p:nvPr>
        </p:nvSpPr>
        <p:spPr/>
        <p:txBody>
          <a:bodyPr/>
          <a:lstStyle/>
          <a:p>
            <a:fld id="{E63F6D5D-9733-4D44-9C56-AEFEDD5A4BA7}" type="slidenum">
              <a:rPr lang="en-US" smtClean="0"/>
              <a:pPr/>
              <a:t>37</a:t>
            </a:fld>
            <a:endParaRPr lang="en-US" dirty="0"/>
          </a:p>
        </p:txBody>
      </p:sp>
      <p:graphicFrame>
        <p:nvGraphicFramePr>
          <p:cNvPr id="5" name="内容占位符 4">
            <a:extLst>
              <a:ext uri="{FF2B5EF4-FFF2-40B4-BE49-F238E27FC236}">
                <a16:creationId xmlns:a16="http://schemas.microsoft.com/office/drawing/2014/main" id="{FA4BA258-7572-434A-A426-16F4233D70A3}"/>
              </a:ext>
            </a:extLst>
          </p:cNvPr>
          <p:cNvGraphicFramePr>
            <a:graphicFrameLocks/>
          </p:cNvGraphicFramePr>
          <p:nvPr>
            <p:extLst>
              <p:ext uri="{D42A27DB-BD31-4B8C-83A1-F6EECF244321}">
                <p14:modId xmlns:p14="http://schemas.microsoft.com/office/powerpoint/2010/main" val="2440570929"/>
              </p:ext>
            </p:extLst>
          </p:nvPr>
        </p:nvGraphicFramePr>
        <p:xfrm>
          <a:off x="762000" y="1828800"/>
          <a:ext cx="10591800" cy="4242816"/>
        </p:xfrm>
        <a:graphic>
          <a:graphicData uri="http://schemas.openxmlformats.org/drawingml/2006/table">
            <a:tbl>
              <a:tblPr firstRow="1" bandRow="1">
                <a:tableStyleId>{8A107856-5554-42FB-B03E-39F5DBC370BA}</a:tableStyleId>
              </a:tblPr>
              <a:tblGrid>
                <a:gridCol w="5372100">
                  <a:extLst>
                    <a:ext uri="{9D8B030D-6E8A-4147-A177-3AD203B41FA5}">
                      <a16:colId xmlns:a16="http://schemas.microsoft.com/office/drawing/2014/main" val="459342338"/>
                    </a:ext>
                  </a:extLst>
                </a:gridCol>
                <a:gridCol w="5219700">
                  <a:extLst>
                    <a:ext uri="{9D8B030D-6E8A-4147-A177-3AD203B41FA5}">
                      <a16:colId xmlns:a16="http://schemas.microsoft.com/office/drawing/2014/main" val="2042270144"/>
                    </a:ext>
                  </a:extLst>
                </a:gridCol>
              </a:tblGrid>
              <a:tr h="370840">
                <a:tc>
                  <a:txBody>
                    <a:bodyPr/>
                    <a:lstStyle/>
                    <a:p>
                      <a:pPr algn="ctr"/>
                      <a:r>
                        <a:rPr lang="zh-CN" altLang="en-US" sz="2800">
                          <a:solidFill>
                            <a:srgbClr val="0000FF"/>
                          </a:solidFill>
                          <a:latin typeface="微软雅黑" panose="020B0503020204020204" pitchFamily="34" charset="-122"/>
                          <a:ea typeface="微软雅黑" panose="020B0503020204020204" pitchFamily="34" charset="-122"/>
                        </a:rPr>
                        <a:t>启发式规则的优化</a:t>
                      </a:r>
                    </a:p>
                  </a:txBody>
                  <a:tcPr/>
                </a:tc>
                <a:tc>
                  <a:txBody>
                    <a:bodyPr/>
                    <a:lstStyle/>
                    <a:p>
                      <a:pPr algn="ctr"/>
                      <a:r>
                        <a:rPr lang="zh-CN" altLang="en-US" sz="2800">
                          <a:solidFill>
                            <a:srgbClr val="0000FF"/>
                          </a:solidFill>
                          <a:latin typeface="微软雅黑" panose="020B0503020204020204" pitchFamily="34" charset="-122"/>
                          <a:ea typeface="微软雅黑" panose="020B0503020204020204" pitchFamily="34" charset="-122"/>
                        </a:rPr>
                        <a:t>基于代价的优化</a:t>
                      </a:r>
                    </a:p>
                  </a:txBody>
                  <a:tcPr/>
                </a:tc>
                <a:extLst>
                  <a:ext uri="{0D108BD9-81ED-4DB2-BD59-A6C34878D82A}">
                    <a16:rowId xmlns:a16="http://schemas.microsoft.com/office/drawing/2014/main" val="4232250426"/>
                  </a:ext>
                </a:extLst>
              </a:tr>
              <a:tr h="370840">
                <a:tc>
                  <a:txBody>
                    <a:bodyPr/>
                    <a:lstStyle/>
                    <a:p>
                      <a:pPr marL="457200" indent="-457200">
                        <a:lnSpc>
                          <a:spcPct val="13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定性选择</a:t>
                      </a:r>
                      <a:endParaRPr lang="en-US" altLang="zh-CN" sz="2400">
                        <a:latin typeface="微软雅黑" panose="020B0503020204020204" pitchFamily="34" charset="-122"/>
                        <a:ea typeface="微软雅黑" panose="020B0503020204020204" pitchFamily="34" charset="-122"/>
                      </a:endParaRPr>
                    </a:p>
                    <a:p>
                      <a:pPr marL="457200" indent="-457200">
                        <a:lnSpc>
                          <a:spcPct val="130000"/>
                        </a:lnSpc>
                        <a:buFont typeface="Arial" panose="020B0604020202020204" pitchFamily="34" charset="0"/>
                        <a:buChar char="•"/>
                      </a:pPr>
                      <a:r>
                        <a:rPr lang="zh-CN" altLang="en-US" sz="2400">
                          <a:solidFill>
                            <a:srgbClr val="FF0000"/>
                          </a:solidFill>
                          <a:latin typeface="微软雅黑" panose="020B0503020204020204" pitchFamily="34" charset="-122"/>
                          <a:ea typeface="微软雅黑" panose="020B0503020204020204" pitchFamily="34" charset="-122"/>
                        </a:rPr>
                        <a:t>较粗糙</a:t>
                      </a:r>
                      <a:endParaRPr lang="en-US" altLang="zh-CN" sz="2400">
                        <a:solidFill>
                          <a:srgbClr val="FF0000"/>
                        </a:solidFill>
                        <a:latin typeface="微软雅黑" panose="020B0503020204020204" pitchFamily="34" charset="-122"/>
                        <a:ea typeface="微软雅黑" panose="020B0503020204020204" pitchFamily="34" charset="-122"/>
                      </a:endParaRPr>
                    </a:p>
                    <a:p>
                      <a:pPr marL="457200" indent="-457200">
                        <a:lnSpc>
                          <a:spcPct val="130000"/>
                        </a:lnSpc>
                        <a:buFont typeface="Arial" panose="020B0604020202020204" pitchFamily="34" charset="0"/>
                        <a:buChar char="•"/>
                      </a:pPr>
                      <a:r>
                        <a:rPr lang="zh-CN" altLang="en-US" sz="2400">
                          <a:solidFill>
                            <a:srgbClr val="FF0000"/>
                          </a:solidFill>
                          <a:latin typeface="微软雅黑" panose="020B0503020204020204" pitchFamily="34" charset="-122"/>
                          <a:ea typeface="微软雅黑" panose="020B0503020204020204" pitchFamily="34" charset="-122"/>
                        </a:rPr>
                        <a:t>实现简单</a:t>
                      </a:r>
                      <a:endParaRPr lang="en-US" altLang="zh-CN" sz="2400">
                        <a:solidFill>
                          <a:srgbClr val="FF0000"/>
                        </a:solidFill>
                        <a:latin typeface="微软雅黑" panose="020B0503020204020204" pitchFamily="34" charset="-122"/>
                        <a:ea typeface="微软雅黑" panose="020B0503020204020204" pitchFamily="34" charset="-122"/>
                      </a:endParaRPr>
                    </a:p>
                    <a:p>
                      <a:pPr marL="457200" indent="-457200">
                        <a:lnSpc>
                          <a:spcPct val="130000"/>
                        </a:lnSpc>
                        <a:buFont typeface="Arial" panose="020B0604020202020204" pitchFamily="34" charset="0"/>
                        <a:buChar char="•"/>
                      </a:pPr>
                      <a:r>
                        <a:rPr lang="zh-CN" altLang="en-US" sz="2400">
                          <a:solidFill>
                            <a:srgbClr val="FF0000"/>
                          </a:solidFill>
                          <a:latin typeface="微软雅黑" panose="020B0503020204020204" pitchFamily="34" charset="-122"/>
                          <a:ea typeface="微软雅黑" panose="020B0503020204020204" pitchFamily="34" charset="-122"/>
                        </a:rPr>
                        <a:t>优化本身的代价较小</a:t>
                      </a:r>
                      <a:endParaRPr lang="en-US" altLang="zh-CN" sz="2400">
                        <a:solidFill>
                          <a:srgbClr val="FF0000"/>
                        </a:solidFill>
                        <a:latin typeface="微软雅黑" panose="020B0503020204020204" pitchFamily="34" charset="-122"/>
                        <a:ea typeface="微软雅黑" panose="020B0503020204020204" pitchFamily="34" charset="-122"/>
                      </a:endParaRPr>
                    </a:p>
                    <a:p>
                      <a:pPr marL="457200" indent="-457200">
                        <a:lnSpc>
                          <a:spcPct val="130000"/>
                        </a:lnSpc>
                        <a:buFont typeface="Arial" panose="020B0604020202020204" pitchFamily="34" charset="0"/>
                        <a:buChar char="•"/>
                      </a:pPr>
                      <a:r>
                        <a:rPr lang="zh-CN" altLang="en-US" sz="2400">
                          <a:solidFill>
                            <a:schemeClr val="tx1"/>
                          </a:solidFill>
                          <a:latin typeface="微软雅黑" panose="020B0503020204020204" pitchFamily="34" charset="-122"/>
                          <a:ea typeface="微软雅黑" panose="020B0503020204020204" pitchFamily="34" charset="-122"/>
                        </a:rPr>
                        <a:t>适合解释执行的系统</a:t>
                      </a:r>
                      <a:endParaRPr lang="en-US" altLang="zh-CN" sz="2400">
                        <a:solidFill>
                          <a:schemeClr val="tx1"/>
                        </a:solidFill>
                        <a:latin typeface="微软雅黑" panose="020B0503020204020204" pitchFamily="34" charset="-122"/>
                        <a:ea typeface="微软雅黑" panose="020B0503020204020204" pitchFamily="34" charset="-122"/>
                      </a:endParaRPr>
                    </a:p>
                    <a:p>
                      <a:pPr marL="536575" indent="357188">
                        <a:lnSpc>
                          <a:spcPct val="130000"/>
                        </a:lnSpc>
                        <a:buClr>
                          <a:srgbClr val="0000FF"/>
                        </a:buClr>
                        <a:buFont typeface="Wingdings" panose="05000000000000000000" pitchFamily="2" charset="2"/>
                        <a:buChar char="Ø"/>
                      </a:pPr>
                      <a:r>
                        <a:rPr lang="zh-CN" altLang="en-US" sz="1600">
                          <a:solidFill>
                            <a:schemeClr val="tx1"/>
                          </a:solidFill>
                          <a:latin typeface="微软雅黑" panose="020B0503020204020204" pitchFamily="34" charset="-122"/>
                          <a:ea typeface="微软雅黑" panose="020B0503020204020204" pitchFamily="34" charset="-122"/>
                        </a:rPr>
                        <a:t>解释执行的系统其优化开销包含在查询总开销中</a:t>
                      </a:r>
                      <a:endParaRPr lang="en-US" altLang="zh-CN" sz="1600">
                        <a:solidFill>
                          <a:schemeClr val="tx1"/>
                        </a:solidFill>
                        <a:latin typeface="微软雅黑" panose="020B0503020204020204" pitchFamily="34" charset="-122"/>
                        <a:ea typeface="微软雅黑" panose="020B0503020204020204" pitchFamily="34" charset="-122"/>
                      </a:endParaRPr>
                    </a:p>
                    <a:p>
                      <a:pPr marL="536575" indent="357188">
                        <a:lnSpc>
                          <a:spcPct val="130000"/>
                        </a:lnSpc>
                        <a:buClr>
                          <a:srgbClr val="0000FF"/>
                        </a:buClr>
                        <a:buFont typeface="Wingdings" panose="05000000000000000000" pitchFamily="2" charset="2"/>
                        <a:buChar char="Ø"/>
                      </a:pPr>
                      <a:r>
                        <a:rPr lang="zh-CN" altLang="en-US" sz="1600">
                          <a:solidFill>
                            <a:schemeClr val="tx1"/>
                          </a:solidFill>
                          <a:latin typeface="微软雅黑" panose="020B0503020204020204" pitchFamily="34" charset="-122"/>
                          <a:ea typeface="微软雅黑" panose="020B0503020204020204" pitchFamily="34" charset="-122"/>
                        </a:rPr>
                        <a:t>在编译执行的系统中，一次编译优化，多次执行，查询优化和查询执行是分开执行的</a:t>
                      </a:r>
                      <a:endParaRPr lang="en-US" altLang="zh-CN" sz="1600">
                        <a:solidFill>
                          <a:schemeClr val="tx1"/>
                        </a:solidFill>
                        <a:latin typeface="微软雅黑" panose="020B0503020204020204" pitchFamily="34" charset="-122"/>
                        <a:ea typeface="微软雅黑" panose="020B0503020204020204" pitchFamily="34" charset="-122"/>
                      </a:endParaRPr>
                    </a:p>
                  </a:txBody>
                  <a:tcPr>
                    <a:solidFill>
                      <a:schemeClr val="bg1">
                        <a:lumMod val="95000"/>
                      </a:schemeClr>
                    </a:solidFill>
                  </a:tcPr>
                </a:tc>
                <a:tc>
                  <a:txBody>
                    <a:bodyPr/>
                    <a:lstStyle/>
                    <a:p>
                      <a:pPr marL="457200" marR="0" lvl="0" indent="-457200" algn="l" defTabSz="51435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量化、精细复杂</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51435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统计信息</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存储在数据字典中</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804863" marR="0" lvl="0" indent="-268288" algn="l" defTabSz="51435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基于规则的启发式优化每个基本表的元组总数</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(N)</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、元组长度</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(l )</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、占用的块数</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(B )</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、占用的溢出块</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(BO )</a:t>
                      </a:r>
                    </a:p>
                    <a:p>
                      <a:pPr marL="804863" marR="0" lvl="0" indent="-268288" algn="l" defTabSz="51435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每个基本表的每列，该列不同值的个数</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(m)</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、该列最大值和最小值、该列是否建立了索引、索引类型</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(B+</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树、</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hash</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索引、聚集索引</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。谓词条件的选择率</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(f )</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，如果不同值的分布是均匀的，</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f=1/m</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；如果不同值的分布不均匀，则计算每个值的选择率， </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f=</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具有该值的元组数</a:t>
                      </a:r>
                      <a:r>
                        <a:rPr kumimoji="0" lang="en-US" altLang="zh-CN"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/N</a:t>
                      </a:r>
                    </a:p>
                    <a:p>
                      <a:pPr marL="804863" marR="0" lvl="0" indent="-268288" algn="l" defTabSz="51435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对索引，</a:t>
                      </a:r>
                      <a:r>
                        <a:rPr kumimoji="0" lang="zh-CN" altLang="en-US" sz="16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索引的层数</a:t>
                      </a:r>
                      <a:r>
                        <a:rPr kumimoji="0" lang="en-US" altLang="zh-CN" sz="16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(L)</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、不同索引值的个数、索引的</a:t>
                      </a:r>
                      <a:r>
                        <a:rPr kumimoji="0" lang="zh-CN" altLang="en-US" sz="16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选择基数</a:t>
                      </a:r>
                      <a:r>
                        <a:rPr kumimoji="0" lang="en-US" altLang="zh-CN" sz="16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(S)</a:t>
                      </a:r>
                      <a:r>
                        <a:rPr kumimoji="0" lang="zh-CN" altLang="en-US" sz="160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索引的叶结点数</a:t>
                      </a:r>
                      <a:r>
                        <a:rPr kumimoji="0" lang="en-US" altLang="zh-CN" sz="16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(Y)</a:t>
                      </a:r>
                    </a:p>
                  </a:txBody>
                  <a:tcPr>
                    <a:solidFill>
                      <a:schemeClr val="bg1">
                        <a:lumMod val="95000"/>
                      </a:schemeClr>
                    </a:solidFill>
                  </a:tcPr>
                </a:tc>
                <a:extLst>
                  <a:ext uri="{0D108BD9-81ED-4DB2-BD59-A6C34878D82A}">
                    <a16:rowId xmlns:a16="http://schemas.microsoft.com/office/drawing/2014/main" val="4044706944"/>
                  </a:ext>
                </a:extLst>
              </a:tr>
            </a:tbl>
          </a:graphicData>
        </a:graphic>
      </p:graphicFrame>
    </p:spTree>
    <p:extLst>
      <p:ext uri="{BB962C8B-B14F-4D97-AF65-F5344CB8AC3E}">
        <p14:creationId xmlns:p14="http://schemas.microsoft.com/office/powerpoint/2010/main" val="1234929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31CAD-B1A3-44A4-B107-0E591FA1A117}"/>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53FAAB4-481D-4190-BD48-66AD536B12CB}"/>
              </a:ext>
            </a:extLst>
          </p:cNvPr>
          <p:cNvSpPr>
            <a:spLocks noGrp="1"/>
          </p:cNvSpPr>
          <p:nvPr>
            <p:ph type="sldNum" sz="quarter" idx="12"/>
          </p:nvPr>
        </p:nvSpPr>
        <p:spPr/>
        <p:txBody>
          <a:bodyPr/>
          <a:lstStyle/>
          <a:p>
            <a:fld id="{E63F6D5D-9733-4D44-9C56-AEFEDD5A4BA7}" type="slidenum">
              <a:rPr lang="en-US" smtClean="0"/>
              <a:pPr/>
              <a:t>38</a:t>
            </a:fld>
            <a:endParaRPr lang="en-US" dirty="0"/>
          </a:p>
        </p:txBody>
      </p:sp>
      <p:sp>
        <p:nvSpPr>
          <p:cNvPr id="6" name="内容占位符 5">
            <a:extLst>
              <a:ext uri="{FF2B5EF4-FFF2-40B4-BE49-F238E27FC236}">
                <a16:creationId xmlns:a16="http://schemas.microsoft.com/office/drawing/2014/main" id="{4E5E69DA-8DF6-460F-ABB7-16EC2BBB7A47}"/>
              </a:ext>
            </a:extLst>
          </p:cNvPr>
          <p:cNvSpPr>
            <a:spLocks noGrp="1"/>
          </p:cNvSpPr>
          <p:nvPr>
            <p:ph idx="1"/>
          </p:nvPr>
        </p:nvSpPr>
        <p:spPr/>
        <p:txBody>
          <a:bodyPr/>
          <a:lstStyle/>
          <a:p>
            <a:r>
              <a:rPr lang="zh-CN" altLang="en-US">
                <a:solidFill>
                  <a:srgbClr val="FF0000"/>
                </a:solidFill>
              </a:rPr>
              <a:t>不同算法的代价估算</a:t>
            </a:r>
            <a:endParaRPr lang="en-US" altLang="zh-CN">
              <a:solidFill>
                <a:srgbClr val="FF0000"/>
              </a:solidFill>
            </a:endParaRPr>
          </a:p>
          <a:p>
            <a:endParaRPr lang="zh-CN" altLang="en-US"/>
          </a:p>
        </p:txBody>
      </p:sp>
      <p:graphicFrame>
        <p:nvGraphicFramePr>
          <p:cNvPr id="7" name="表格 6">
            <a:extLst>
              <a:ext uri="{FF2B5EF4-FFF2-40B4-BE49-F238E27FC236}">
                <a16:creationId xmlns:a16="http://schemas.microsoft.com/office/drawing/2014/main" id="{94BB238C-9569-4E2F-B1AD-1CB8DF76FDC0}"/>
              </a:ext>
            </a:extLst>
          </p:cNvPr>
          <p:cNvGraphicFramePr>
            <a:graphicFrameLocks noGrp="1"/>
          </p:cNvGraphicFramePr>
          <p:nvPr>
            <p:extLst>
              <p:ext uri="{D42A27DB-BD31-4B8C-83A1-F6EECF244321}">
                <p14:modId xmlns:p14="http://schemas.microsoft.com/office/powerpoint/2010/main" val="4287310321"/>
              </p:ext>
            </p:extLst>
          </p:nvPr>
        </p:nvGraphicFramePr>
        <p:xfrm>
          <a:off x="762000" y="1799893"/>
          <a:ext cx="10397436" cy="4003040"/>
        </p:xfrm>
        <a:graphic>
          <a:graphicData uri="http://schemas.openxmlformats.org/drawingml/2006/table">
            <a:tbl>
              <a:tblPr firstRow="1" bandRow="1">
                <a:tableStyleId>{8A107856-5554-42FB-B03E-39F5DBC370BA}</a:tableStyleId>
              </a:tblPr>
              <a:tblGrid>
                <a:gridCol w="2138657">
                  <a:extLst>
                    <a:ext uri="{9D8B030D-6E8A-4147-A177-3AD203B41FA5}">
                      <a16:colId xmlns:a16="http://schemas.microsoft.com/office/drawing/2014/main" val="2087296978"/>
                    </a:ext>
                  </a:extLst>
                </a:gridCol>
                <a:gridCol w="8258779">
                  <a:extLst>
                    <a:ext uri="{9D8B030D-6E8A-4147-A177-3AD203B41FA5}">
                      <a16:colId xmlns:a16="http://schemas.microsoft.com/office/drawing/2014/main" val="3054423557"/>
                    </a:ext>
                  </a:extLst>
                </a:gridCol>
              </a:tblGrid>
              <a:tr h="370840">
                <a:tc>
                  <a:txBody>
                    <a:bodyPr/>
                    <a:lstStyle/>
                    <a:p>
                      <a:r>
                        <a:rPr lang="zh-CN" altLang="en-US" sz="2800" b="1" kern="1200">
                          <a:solidFill>
                            <a:srgbClr val="0000FF"/>
                          </a:solidFill>
                          <a:latin typeface="微软雅黑" panose="020B0503020204020204" pitchFamily="34" charset="-122"/>
                          <a:ea typeface="微软雅黑" panose="020B0503020204020204" pitchFamily="34" charset="-122"/>
                          <a:cs typeface="+mn-cs"/>
                        </a:rPr>
                        <a:t>算法类型</a:t>
                      </a:r>
                    </a:p>
                  </a:txBody>
                  <a:tcPr/>
                </a:tc>
                <a:tc>
                  <a:txBody>
                    <a:bodyPr/>
                    <a:lstStyle/>
                    <a:p>
                      <a:pPr marL="0" algn="ctr" defTabSz="514350" rtl="0" eaLnBrk="1" latinLnBrk="0" hangingPunct="1"/>
                      <a:r>
                        <a:rPr lang="zh-CN" altLang="en-US" sz="2800" b="1" kern="1200">
                          <a:solidFill>
                            <a:srgbClr val="0000FF"/>
                          </a:solidFill>
                          <a:latin typeface="微软雅黑" panose="020B0503020204020204" pitchFamily="34" charset="-122"/>
                          <a:ea typeface="微软雅黑" panose="020B0503020204020204" pitchFamily="34" charset="-122"/>
                          <a:cs typeface="+mn-cs"/>
                        </a:rPr>
                        <a:t>代价估算</a:t>
                      </a:r>
                    </a:p>
                  </a:txBody>
                  <a:tcPr/>
                </a:tc>
                <a:extLst>
                  <a:ext uri="{0D108BD9-81ED-4DB2-BD59-A6C34878D82A}">
                    <a16:rowId xmlns:a16="http://schemas.microsoft.com/office/drawing/2014/main" val="2627311825"/>
                  </a:ext>
                </a:extLst>
              </a:tr>
              <a:tr h="370840">
                <a:tc rowSpan="2">
                  <a:txBody>
                    <a:bodyPr/>
                    <a:lstStyle/>
                    <a:p>
                      <a:pPr>
                        <a:lnSpc>
                          <a:spcPct val="150000"/>
                        </a:lnSpc>
                      </a:pPr>
                      <a:r>
                        <a:rPr lang="zh-CN" altLang="en-US" sz="2400">
                          <a:solidFill>
                            <a:srgbClr val="008000"/>
                          </a:solidFill>
                          <a:latin typeface="微软雅黑" panose="020B0503020204020204" pitchFamily="34" charset="-122"/>
                          <a:ea typeface="微软雅黑" panose="020B0503020204020204" pitchFamily="34" charset="-122"/>
                        </a:rPr>
                        <a:t>全表扫描算法</a:t>
                      </a:r>
                    </a:p>
                  </a:txBody>
                  <a:tcPr/>
                </a:tc>
                <a:tc>
                  <a:txBody>
                    <a:bodyPr/>
                    <a:lstStyle/>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如果基本表大小为</a:t>
                      </a:r>
                      <a:r>
                        <a:rPr lang="en-US" altLang="zh-CN" sz="1800">
                          <a:solidFill>
                            <a:srgbClr val="FF0000"/>
                          </a:solidFill>
                          <a:latin typeface="微软雅黑" panose="020B0503020204020204" pitchFamily="34" charset="-122"/>
                          <a:ea typeface="微软雅黑" panose="020B0503020204020204" pitchFamily="34" charset="-122"/>
                        </a:rPr>
                        <a:t>B</a:t>
                      </a:r>
                      <a:r>
                        <a:rPr lang="zh-CN" altLang="en-US" sz="1800">
                          <a:latin typeface="微软雅黑" panose="020B0503020204020204" pitchFamily="34" charset="-122"/>
                          <a:ea typeface="微软雅黑" panose="020B0503020204020204" pitchFamily="34" charset="-122"/>
                        </a:rPr>
                        <a:t>块，代价为 </a:t>
                      </a:r>
                      <a:r>
                        <a:rPr lang="en-US" altLang="zh-CN" sz="1800">
                          <a:solidFill>
                            <a:srgbClr val="FF0000"/>
                          </a:solidFill>
                          <a:latin typeface="微软雅黑" panose="020B0503020204020204" pitchFamily="34" charset="-122"/>
                          <a:ea typeface="微软雅黑" panose="020B0503020204020204" pitchFamily="34" charset="-122"/>
                        </a:rPr>
                        <a:t>cost =B</a:t>
                      </a:r>
                    </a:p>
                  </a:txBody>
                  <a:tcPr/>
                </a:tc>
                <a:extLst>
                  <a:ext uri="{0D108BD9-81ED-4DB2-BD59-A6C34878D82A}">
                    <a16:rowId xmlns:a16="http://schemas.microsoft.com/office/drawing/2014/main" val="1922178221"/>
                  </a:ext>
                </a:extLst>
              </a:tr>
              <a:tr h="370840">
                <a:tc vMerge="1">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如果选择条件是</a:t>
                      </a:r>
                      <a:r>
                        <a:rPr lang="zh-CN" altLang="en-US" sz="1800">
                          <a:solidFill>
                            <a:srgbClr val="FF0000"/>
                          </a:solidFill>
                          <a:latin typeface="微软雅黑" panose="020B0503020204020204" pitchFamily="34" charset="-122"/>
                          <a:ea typeface="微软雅黑" panose="020B0503020204020204" pitchFamily="34" charset="-122"/>
                        </a:rPr>
                        <a:t>“码</a:t>
                      </a: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值”</a:t>
                      </a:r>
                      <a:r>
                        <a:rPr lang="zh-CN" altLang="en-US" sz="1800">
                          <a:latin typeface="微软雅黑" panose="020B0503020204020204" pitchFamily="34" charset="-122"/>
                          <a:ea typeface="微软雅黑" panose="020B0503020204020204" pitchFamily="34" charset="-122"/>
                        </a:rPr>
                        <a:t>，则平均搜索代价 </a:t>
                      </a:r>
                      <a:r>
                        <a:rPr lang="en-US" altLang="zh-CN" sz="1800">
                          <a:solidFill>
                            <a:srgbClr val="FF0000"/>
                          </a:solidFill>
                          <a:latin typeface="微软雅黑" panose="020B0503020204020204" pitchFamily="34" charset="-122"/>
                          <a:ea typeface="微软雅黑" panose="020B0503020204020204" pitchFamily="34" charset="-122"/>
                        </a:rPr>
                        <a:t>cost =B/2</a:t>
                      </a:r>
                    </a:p>
                  </a:txBody>
                  <a:tcPr/>
                </a:tc>
                <a:extLst>
                  <a:ext uri="{0D108BD9-81ED-4DB2-BD59-A6C34878D82A}">
                    <a16:rowId xmlns:a16="http://schemas.microsoft.com/office/drawing/2014/main" val="94808859"/>
                  </a:ext>
                </a:extLst>
              </a:tr>
              <a:tr h="370840">
                <a:tc rowSpan="3">
                  <a:txBody>
                    <a:bodyPr/>
                    <a:lstStyle/>
                    <a:p>
                      <a:endParaRPr lang="en-US" altLang="zh-CN" sz="2400" kern="1200">
                        <a:solidFill>
                          <a:srgbClr val="008000"/>
                        </a:solidFill>
                        <a:latin typeface="微软雅黑" panose="020B0503020204020204" pitchFamily="34" charset="-122"/>
                        <a:ea typeface="微软雅黑" panose="020B0503020204020204" pitchFamily="34" charset="-122"/>
                        <a:cs typeface="+mn-cs"/>
                      </a:endParaRPr>
                    </a:p>
                    <a:p>
                      <a:endParaRPr lang="en-US" altLang="zh-CN" sz="2400" kern="1200">
                        <a:solidFill>
                          <a:srgbClr val="008000"/>
                        </a:solidFill>
                        <a:latin typeface="微软雅黑" panose="020B0503020204020204" pitchFamily="34" charset="-122"/>
                        <a:ea typeface="微软雅黑" panose="020B0503020204020204" pitchFamily="34" charset="-122"/>
                        <a:cs typeface="+mn-cs"/>
                      </a:endParaRPr>
                    </a:p>
                    <a:p>
                      <a:endParaRPr lang="en-US" altLang="zh-CN" sz="2400" kern="1200">
                        <a:solidFill>
                          <a:srgbClr val="008000"/>
                        </a:solidFill>
                        <a:latin typeface="微软雅黑" panose="020B0503020204020204" pitchFamily="34" charset="-122"/>
                        <a:ea typeface="微软雅黑" panose="020B0503020204020204" pitchFamily="34" charset="-122"/>
                        <a:cs typeface="+mn-cs"/>
                      </a:endParaRPr>
                    </a:p>
                    <a:p>
                      <a:r>
                        <a:rPr lang="zh-CN" altLang="en-US" sz="2400" kern="1200">
                          <a:solidFill>
                            <a:srgbClr val="008000"/>
                          </a:solidFill>
                          <a:latin typeface="微软雅黑" panose="020B0503020204020204" pitchFamily="34" charset="-122"/>
                          <a:ea typeface="微软雅黑" panose="020B0503020204020204" pitchFamily="34" charset="-122"/>
                          <a:cs typeface="+mn-cs"/>
                        </a:rPr>
                        <a:t>索引扫描算法</a:t>
                      </a:r>
                    </a:p>
                  </a:txBody>
                  <a:tcPr/>
                </a:tc>
                <a:tc>
                  <a:txBody>
                    <a:bodyPr/>
                    <a:lstStyle/>
                    <a:p>
                      <a:pPr marL="285750" indent="-285750">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如果选择条件是</a:t>
                      </a:r>
                      <a:r>
                        <a:rPr lang="zh-CN" altLang="en-US" sz="1800">
                          <a:solidFill>
                            <a:srgbClr val="FF0000"/>
                          </a:solidFill>
                          <a:latin typeface="微软雅黑" panose="020B0503020204020204" pitchFamily="34" charset="-122"/>
                          <a:ea typeface="微软雅黑" panose="020B0503020204020204" pitchFamily="34" charset="-122"/>
                        </a:rPr>
                        <a:t>“码</a:t>
                      </a: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值”</a:t>
                      </a:r>
                      <a:r>
                        <a:rPr lang="zh-CN" altLang="en-US" sz="1800">
                          <a:latin typeface="微软雅黑" panose="020B0503020204020204" pitchFamily="34" charset="-122"/>
                          <a:ea typeface="微软雅黑" panose="020B0503020204020204" pitchFamily="34" charset="-122"/>
                        </a:rPr>
                        <a:t>，则采用该表的主索引，若为</a:t>
                      </a:r>
                      <a:r>
                        <a:rPr lang="en-US" altLang="zh-CN" sz="1800">
                          <a:latin typeface="微软雅黑" panose="020B0503020204020204" pitchFamily="34" charset="-122"/>
                          <a:ea typeface="微软雅黑" panose="020B0503020204020204" pitchFamily="34" charset="-122"/>
                        </a:rPr>
                        <a:t>B+</a:t>
                      </a:r>
                      <a:r>
                        <a:rPr lang="zh-CN" altLang="en-US" sz="1800">
                          <a:latin typeface="微软雅黑" panose="020B0503020204020204" pitchFamily="34" charset="-122"/>
                          <a:ea typeface="微软雅黑" panose="020B0503020204020204" pitchFamily="34" charset="-122"/>
                        </a:rPr>
                        <a:t>树，层数为</a:t>
                      </a:r>
                      <a:r>
                        <a:rPr lang="en-US" altLang="zh-CN" sz="1800">
                          <a:solidFill>
                            <a:srgbClr val="FF0000"/>
                          </a:solidFill>
                          <a:latin typeface="微软雅黑" panose="020B0503020204020204" pitchFamily="34" charset="-122"/>
                          <a:ea typeface="微软雅黑" panose="020B0503020204020204" pitchFamily="34" charset="-122"/>
                        </a:rPr>
                        <a:t>L</a:t>
                      </a:r>
                      <a:r>
                        <a:rPr lang="zh-CN" altLang="en-US" sz="1800">
                          <a:latin typeface="微软雅黑" panose="020B0503020204020204" pitchFamily="34" charset="-122"/>
                          <a:ea typeface="微软雅黑" panose="020B0503020204020204" pitchFamily="34" charset="-122"/>
                        </a:rPr>
                        <a:t>，需要存取</a:t>
                      </a:r>
                      <a:r>
                        <a:rPr lang="en-US" altLang="zh-CN" sz="1800">
                          <a:latin typeface="微软雅黑" panose="020B0503020204020204" pitchFamily="34" charset="-122"/>
                          <a:ea typeface="微软雅黑" panose="020B0503020204020204" pitchFamily="34" charset="-122"/>
                        </a:rPr>
                        <a:t>B+</a:t>
                      </a:r>
                      <a:r>
                        <a:rPr lang="zh-CN" altLang="en-US" sz="1800">
                          <a:latin typeface="微软雅黑" panose="020B0503020204020204" pitchFamily="34" charset="-122"/>
                          <a:ea typeface="微软雅黑" panose="020B0503020204020204" pitchFamily="34" charset="-122"/>
                        </a:rPr>
                        <a:t>树中从根结点到叶结点</a:t>
                      </a:r>
                      <a:r>
                        <a:rPr lang="en-US" altLang="zh-CN" sz="1800">
                          <a:latin typeface="微软雅黑" panose="020B0503020204020204" pitchFamily="34" charset="-122"/>
                          <a:ea typeface="微软雅黑" panose="020B0503020204020204" pitchFamily="34" charset="-122"/>
                        </a:rPr>
                        <a:t>L</a:t>
                      </a:r>
                      <a:r>
                        <a:rPr lang="zh-CN" altLang="en-US" sz="1800">
                          <a:latin typeface="微软雅黑" panose="020B0503020204020204" pitchFamily="34" charset="-122"/>
                          <a:ea typeface="微软雅黑" panose="020B0503020204020204" pitchFamily="34" charset="-122"/>
                        </a:rPr>
                        <a:t>块，再加上基本表中该元组所在的那一块，所以 </a:t>
                      </a:r>
                      <a:r>
                        <a:rPr lang="en-US" altLang="zh-CN" sz="1800">
                          <a:solidFill>
                            <a:srgbClr val="FF0000"/>
                          </a:solidFill>
                          <a:latin typeface="微软雅黑" panose="020B0503020204020204" pitchFamily="34" charset="-122"/>
                          <a:ea typeface="微软雅黑" panose="020B0503020204020204" pitchFamily="34" charset="-122"/>
                        </a:rPr>
                        <a:t>cost=L+1</a:t>
                      </a:r>
                    </a:p>
                  </a:txBody>
                  <a:tcPr/>
                </a:tc>
                <a:extLst>
                  <a:ext uri="{0D108BD9-81ED-4DB2-BD59-A6C34878D82A}">
                    <a16:rowId xmlns:a16="http://schemas.microsoft.com/office/drawing/2014/main" val="3768252385"/>
                  </a:ext>
                </a:extLst>
              </a:tr>
              <a:tr h="370840">
                <a:tc vMerge="1">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pPr marL="285750" marR="0" lvl="0" indent="-2857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如果选择条件涉及非码属性，若为</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B+</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树索引，选择条件是相等比较，</a:t>
                      </a:r>
                      <a:r>
                        <a:rPr kumimoji="0" lang="en-US" altLang="zh-CN"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S</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是索引的选择基数</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有</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个元组满足条件</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。因为满足条件的元组可能会保存在不同的块上，所以</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最坏的情况</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cost=L+S</a:t>
                      </a:r>
                      <a:endParaRPr lang="zh-CN" altLang="en-US" sz="1600">
                        <a:solidFill>
                          <a:srgbClr val="FF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59065772"/>
                  </a:ext>
                </a:extLst>
              </a:tr>
              <a:tr h="370840">
                <a:tc vMerge="1">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pPr marL="285750" marR="0" lvl="0" indent="-2857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如果比较条件是＞，＞＝，＜，＜＝操作，假设有一半的元组满足条件，那么就要存取一半的叶结点，并通过索引访问一半的表存储块，</a:t>
                      </a:r>
                      <a:r>
                        <a:rPr kumimoji="0" lang="en-US" altLang="zh-CN"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cost=L+Y/2+B/2</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。如果可以获得更准确的选择基数，可以进一步修正</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Y/2</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与</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B/2</a:t>
                      </a:r>
                      <a:endParaRPr lang="zh-CN" altLang="en-US" sz="160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482537114"/>
                  </a:ext>
                </a:extLst>
              </a:tr>
            </a:tbl>
          </a:graphicData>
        </a:graphic>
      </p:graphicFrame>
    </p:spTree>
    <p:extLst>
      <p:ext uri="{BB962C8B-B14F-4D97-AF65-F5344CB8AC3E}">
        <p14:creationId xmlns:p14="http://schemas.microsoft.com/office/powerpoint/2010/main" val="145472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59D48-C2A0-4F4A-B7B3-95C56DA6D153}"/>
              </a:ext>
            </a:extLst>
          </p:cNvPr>
          <p:cNvSpPr>
            <a:spLocks noGrp="1"/>
          </p:cNvSpPr>
          <p:nvPr>
            <p:ph type="title"/>
          </p:nvPr>
        </p:nvSpPr>
        <p:spPr/>
        <p:txBody>
          <a:bodyPr/>
          <a:lstStyle/>
          <a:p>
            <a:r>
              <a:rPr lang="zh-CN" altLang="en-US"/>
              <a:t>主要概念</a:t>
            </a:r>
          </a:p>
        </p:txBody>
      </p:sp>
      <p:sp>
        <p:nvSpPr>
          <p:cNvPr id="3" name="内容占位符 2">
            <a:extLst>
              <a:ext uri="{FF2B5EF4-FFF2-40B4-BE49-F238E27FC236}">
                <a16:creationId xmlns:a16="http://schemas.microsoft.com/office/drawing/2014/main" id="{3C855767-EAF2-4EE3-A3F7-967F9614211A}"/>
              </a:ext>
            </a:extLst>
          </p:cNvPr>
          <p:cNvSpPr>
            <a:spLocks noGrp="1"/>
          </p:cNvSpPr>
          <p:nvPr>
            <p:ph idx="1"/>
          </p:nvPr>
        </p:nvSpPr>
        <p:spPr>
          <a:xfrm>
            <a:off x="595085" y="1066800"/>
            <a:ext cx="11368315" cy="5469226"/>
          </a:xfrm>
        </p:spPr>
        <p:txBody>
          <a:bodyPr>
            <a:normAutofit/>
          </a:bodyPr>
          <a:lstStyle/>
          <a:p>
            <a:pPr>
              <a:lnSpc>
                <a:spcPct val="110000"/>
              </a:lnSpc>
            </a:pPr>
            <a:r>
              <a:rPr lang="zh-CN" altLang="en-US" sz="3200">
                <a:solidFill>
                  <a:srgbClr val="FF0000"/>
                </a:solidFill>
              </a:rPr>
              <a:t>查询处理</a:t>
            </a:r>
            <a:r>
              <a:rPr lang="en-US" altLang="zh-CN" sz="3200">
                <a:solidFill>
                  <a:srgbClr val="FF0000"/>
                </a:solidFill>
              </a:rPr>
              <a:t>(Query processing)</a:t>
            </a:r>
          </a:p>
          <a:p>
            <a:pPr lvl="1">
              <a:lnSpc>
                <a:spcPct val="110000"/>
              </a:lnSpc>
            </a:pPr>
            <a:r>
              <a:rPr lang="zh-CN" altLang="en-US"/>
              <a:t>指</a:t>
            </a:r>
            <a:r>
              <a:rPr lang="en-US" altLang="zh-CN"/>
              <a:t>RDBMS</a:t>
            </a:r>
            <a:r>
              <a:rPr lang="zh-CN" altLang="en-US"/>
              <a:t>执行查询语句的过程。</a:t>
            </a:r>
          </a:p>
          <a:p>
            <a:pPr lvl="1">
              <a:lnSpc>
                <a:spcPct val="110000"/>
              </a:lnSpc>
            </a:pPr>
            <a:r>
              <a:rPr lang="zh-CN" altLang="en-US">
                <a:solidFill>
                  <a:srgbClr val="FF0000"/>
                </a:solidFill>
              </a:rPr>
              <a:t>任务</a:t>
            </a:r>
            <a:r>
              <a:rPr lang="en-US" altLang="zh-CN">
                <a:solidFill>
                  <a:srgbClr val="FF0000"/>
                </a:solidFill>
              </a:rPr>
              <a:t>: </a:t>
            </a:r>
            <a:r>
              <a:rPr lang="zh-CN" altLang="en-US"/>
              <a:t>把用户提交给</a:t>
            </a:r>
            <a:r>
              <a:rPr lang="en-US" altLang="zh-CN"/>
              <a:t>RDBMS</a:t>
            </a:r>
            <a:r>
              <a:rPr lang="zh-CN" altLang="en-US"/>
              <a:t>的查询语句转换为高效的查询</a:t>
            </a:r>
            <a:r>
              <a:rPr lang="zh-CN" altLang="en-US">
                <a:solidFill>
                  <a:srgbClr val="FF0000"/>
                </a:solidFill>
              </a:rPr>
              <a:t>执行计划。</a:t>
            </a:r>
            <a:endParaRPr lang="en-US" altLang="zh-CN">
              <a:solidFill>
                <a:srgbClr val="FF0000"/>
              </a:solidFill>
            </a:endParaRPr>
          </a:p>
          <a:p>
            <a:pPr lvl="1">
              <a:lnSpc>
                <a:spcPct val="110000"/>
              </a:lnSpc>
            </a:pPr>
            <a:endParaRPr lang="zh-CN" altLang="en-US" sz="900">
              <a:solidFill>
                <a:srgbClr val="FF0000"/>
              </a:solidFill>
            </a:endParaRPr>
          </a:p>
          <a:p>
            <a:pPr>
              <a:lnSpc>
                <a:spcPct val="110000"/>
              </a:lnSpc>
            </a:pPr>
            <a:r>
              <a:rPr lang="zh-CN" altLang="en-US" sz="3200">
                <a:solidFill>
                  <a:srgbClr val="FF0000"/>
                </a:solidFill>
              </a:rPr>
              <a:t>代数优化</a:t>
            </a:r>
          </a:p>
          <a:p>
            <a:pPr lvl="1">
              <a:lnSpc>
                <a:spcPct val="110000"/>
              </a:lnSpc>
            </a:pPr>
            <a:r>
              <a:rPr lang="zh-CN" altLang="en-US"/>
              <a:t>也称</a:t>
            </a:r>
            <a:r>
              <a:rPr lang="zh-CN" altLang="en-US">
                <a:solidFill>
                  <a:srgbClr val="0000FF"/>
                </a:solidFill>
              </a:rPr>
              <a:t>逻辑优化。</a:t>
            </a:r>
          </a:p>
          <a:p>
            <a:pPr lvl="1">
              <a:lnSpc>
                <a:spcPct val="110000"/>
              </a:lnSpc>
            </a:pPr>
            <a:r>
              <a:rPr lang="zh-CN" altLang="en-US"/>
              <a:t>指关系代数表达式的优化。</a:t>
            </a:r>
            <a:endParaRPr lang="en-US" altLang="zh-CN"/>
          </a:p>
          <a:p>
            <a:pPr lvl="1">
              <a:lnSpc>
                <a:spcPct val="110000"/>
              </a:lnSpc>
            </a:pPr>
            <a:endParaRPr lang="zh-CN" altLang="en-US" sz="900"/>
          </a:p>
          <a:p>
            <a:pPr>
              <a:lnSpc>
                <a:spcPct val="110000"/>
              </a:lnSpc>
            </a:pPr>
            <a:r>
              <a:rPr lang="zh-CN" altLang="en-US" sz="3200">
                <a:solidFill>
                  <a:srgbClr val="FF0000"/>
                </a:solidFill>
              </a:rPr>
              <a:t>物理优化</a:t>
            </a:r>
          </a:p>
          <a:p>
            <a:pPr lvl="1">
              <a:lnSpc>
                <a:spcPct val="110000"/>
              </a:lnSpc>
            </a:pPr>
            <a:r>
              <a:rPr lang="zh-CN" altLang="en-US"/>
              <a:t>也称</a:t>
            </a:r>
            <a:r>
              <a:rPr lang="zh-CN" altLang="en-US">
                <a:solidFill>
                  <a:srgbClr val="0000FF"/>
                </a:solidFill>
              </a:rPr>
              <a:t>非代数优化。</a:t>
            </a:r>
          </a:p>
          <a:p>
            <a:pPr lvl="1">
              <a:lnSpc>
                <a:spcPct val="110000"/>
              </a:lnSpc>
            </a:pPr>
            <a:r>
              <a:rPr lang="zh-CN" altLang="en-US"/>
              <a:t>指存取路径和底层操作算法的选择进行的优化。</a:t>
            </a:r>
          </a:p>
        </p:txBody>
      </p:sp>
      <p:sp>
        <p:nvSpPr>
          <p:cNvPr id="4" name="灯片编号占位符 3">
            <a:extLst>
              <a:ext uri="{FF2B5EF4-FFF2-40B4-BE49-F238E27FC236}">
                <a16:creationId xmlns:a16="http://schemas.microsoft.com/office/drawing/2014/main" id="{09CB5353-E981-48AC-A244-D268B23CADBF}"/>
              </a:ext>
            </a:extLst>
          </p:cNvPr>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899795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31CAD-B1A3-44A4-B107-0E591FA1A117}"/>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53FAAB4-481D-4190-BD48-66AD536B12CB}"/>
              </a:ext>
            </a:extLst>
          </p:cNvPr>
          <p:cNvSpPr>
            <a:spLocks noGrp="1"/>
          </p:cNvSpPr>
          <p:nvPr>
            <p:ph type="sldNum" sz="quarter" idx="12"/>
          </p:nvPr>
        </p:nvSpPr>
        <p:spPr/>
        <p:txBody>
          <a:bodyPr/>
          <a:lstStyle/>
          <a:p>
            <a:fld id="{E63F6D5D-9733-4D44-9C56-AEFEDD5A4BA7}" type="slidenum">
              <a:rPr lang="en-US" smtClean="0"/>
              <a:pPr/>
              <a:t>39</a:t>
            </a:fld>
            <a:endParaRPr lang="en-US" dirty="0"/>
          </a:p>
        </p:txBody>
      </p:sp>
      <p:sp>
        <p:nvSpPr>
          <p:cNvPr id="6" name="内容占位符 5">
            <a:extLst>
              <a:ext uri="{FF2B5EF4-FFF2-40B4-BE49-F238E27FC236}">
                <a16:creationId xmlns:a16="http://schemas.microsoft.com/office/drawing/2014/main" id="{4E5E69DA-8DF6-460F-ABB7-16EC2BBB7A47}"/>
              </a:ext>
            </a:extLst>
          </p:cNvPr>
          <p:cNvSpPr>
            <a:spLocks noGrp="1"/>
          </p:cNvSpPr>
          <p:nvPr>
            <p:ph idx="1"/>
          </p:nvPr>
        </p:nvSpPr>
        <p:spPr/>
        <p:txBody>
          <a:bodyPr/>
          <a:lstStyle/>
          <a:p>
            <a:r>
              <a:rPr lang="zh-CN" altLang="en-US">
                <a:solidFill>
                  <a:srgbClr val="FF0000"/>
                </a:solidFill>
              </a:rPr>
              <a:t>不同算法的代价估算</a:t>
            </a:r>
            <a:r>
              <a:rPr lang="en-US" altLang="zh-CN">
                <a:solidFill>
                  <a:srgbClr val="FF0000"/>
                </a:solidFill>
              </a:rPr>
              <a:t>(</a:t>
            </a:r>
            <a:r>
              <a:rPr lang="zh-CN" altLang="en-US">
                <a:solidFill>
                  <a:srgbClr val="FF0000"/>
                </a:solidFill>
              </a:rPr>
              <a:t>续</a:t>
            </a:r>
            <a:r>
              <a:rPr lang="en-US" altLang="zh-CN">
                <a:solidFill>
                  <a:srgbClr val="FF0000"/>
                </a:solidFill>
              </a:rPr>
              <a:t>)</a:t>
            </a:r>
          </a:p>
          <a:p>
            <a:endParaRPr lang="zh-CN" altLang="en-US"/>
          </a:p>
        </p:txBody>
      </p:sp>
      <p:graphicFrame>
        <p:nvGraphicFramePr>
          <p:cNvPr id="7" name="表格 6">
            <a:extLst>
              <a:ext uri="{FF2B5EF4-FFF2-40B4-BE49-F238E27FC236}">
                <a16:creationId xmlns:a16="http://schemas.microsoft.com/office/drawing/2014/main" id="{94BB238C-9569-4E2F-B1AD-1CB8DF76FDC0}"/>
              </a:ext>
            </a:extLst>
          </p:cNvPr>
          <p:cNvGraphicFramePr>
            <a:graphicFrameLocks noGrp="1"/>
          </p:cNvGraphicFramePr>
          <p:nvPr>
            <p:extLst>
              <p:ext uri="{D42A27DB-BD31-4B8C-83A1-F6EECF244321}">
                <p14:modId xmlns:p14="http://schemas.microsoft.com/office/powerpoint/2010/main" val="713611888"/>
              </p:ext>
            </p:extLst>
          </p:nvPr>
        </p:nvGraphicFramePr>
        <p:xfrm>
          <a:off x="756795" y="1831623"/>
          <a:ext cx="10840120" cy="3570480"/>
        </p:xfrm>
        <a:graphic>
          <a:graphicData uri="http://schemas.openxmlformats.org/drawingml/2006/table">
            <a:tbl>
              <a:tblPr firstRow="1" bandRow="1">
                <a:tableStyleId>{8A107856-5554-42FB-B03E-39F5DBC370BA}</a:tableStyleId>
              </a:tblPr>
              <a:tblGrid>
                <a:gridCol w="2701235">
                  <a:extLst>
                    <a:ext uri="{9D8B030D-6E8A-4147-A177-3AD203B41FA5}">
                      <a16:colId xmlns:a16="http://schemas.microsoft.com/office/drawing/2014/main" val="2087296978"/>
                    </a:ext>
                  </a:extLst>
                </a:gridCol>
                <a:gridCol w="8138885">
                  <a:extLst>
                    <a:ext uri="{9D8B030D-6E8A-4147-A177-3AD203B41FA5}">
                      <a16:colId xmlns:a16="http://schemas.microsoft.com/office/drawing/2014/main" val="3054423557"/>
                    </a:ext>
                  </a:extLst>
                </a:gridCol>
              </a:tblGrid>
              <a:tr h="370840">
                <a:tc>
                  <a:txBody>
                    <a:bodyPr/>
                    <a:lstStyle/>
                    <a:p>
                      <a:r>
                        <a:rPr lang="zh-CN" altLang="en-US" sz="2800" b="1" kern="1200">
                          <a:solidFill>
                            <a:srgbClr val="0000FF"/>
                          </a:solidFill>
                          <a:latin typeface="微软雅黑" panose="020B0503020204020204" pitchFamily="34" charset="-122"/>
                          <a:ea typeface="微软雅黑" panose="020B0503020204020204" pitchFamily="34" charset="-122"/>
                          <a:cs typeface="+mn-cs"/>
                        </a:rPr>
                        <a:t>算法类型</a:t>
                      </a:r>
                    </a:p>
                  </a:txBody>
                  <a:tcPr/>
                </a:tc>
                <a:tc>
                  <a:txBody>
                    <a:bodyPr/>
                    <a:lstStyle/>
                    <a:p>
                      <a:pPr marL="0" algn="ctr" defTabSz="514350" rtl="0" eaLnBrk="1" latinLnBrk="0" hangingPunct="1"/>
                      <a:r>
                        <a:rPr lang="zh-CN" altLang="en-US" sz="2800" b="1" kern="1200">
                          <a:solidFill>
                            <a:srgbClr val="0000FF"/>
                          </a:solidFill>
                          <a:latin typeface="微软雅黑" panose="020B0503020204020204" pitchFamily="34" charset="-122"/>
                          <a:ea typeface="微软雅黑" panose="020B0503020204020204" pitchFamily="34" charset="-122"/>
                          <a:cs typeface="+mn-cs"/>
                        </a:rPr>
                        <a:t>代价估算</a:t>
                      </a:r>
                    </a:p>
                  </a:txBody>
                  <a:tcPr/>
                </a:tc>
                <a:extLst>
                  <a:ext uri="{0D108BD9-81ED-4DB2-BD59-A6C34878D82A}">
                    <a16:rowId xmlns:a16="http://schemas.microsoft.com/office/drawing/2014/main" val="2627311825"/>
                  </a:ext>
                </a:extLst>
              </a:tr>
              <a:tr h="370840">
                <a:tc rowSpan="2">
                  <a:txBody>
                    <a:bodyPr/>
                    <a:lstStyle/>
                    <a:p>
                      <a:pPr>
                        <a:lnSpc>
                          <a:spcPct val="150000"/>
                        </a:lnSpc>
                      </a:pPr>
                      <a:endParaRPr lang="en-US" altLang="zh-CN" sz="2400">
                        <a:solidFill>
                          <a:srgbClr val="008000"/>
                        </a:solidFill>
                        <a:latin typeface="微软雅黑" panose="020B0503020204020204" pitchFamily="34" charset="-122"/>
                        <a:ea typeface="微软雅黑" panose="020B0503020204020204" pitchFamily="34" charset="-122"/>
                      </a:endParaRPr>
                    </a:p>
                    <a:p>
                      <a:pPr>
                        <a:lnSpc>
                          <a:spcPct val="150000"/>
                        </a:lnSpc>
                      </a:pPr>
                      <a:r>
                        <a:rPr lang="zh-CN" altLang="en-US" sz="2400">
                          <a:solidFill>
                            <a:srgbClr val="008000"/>
                          </a:solidFill>
                          <a:latin typeface="微软雅黑" panose="020B0503020204020204" pitchFamily="34" charset="-122"/>
                          <a:ea typeface="微软雅黑" panose="020B0503020204020204" pitchFamily="34" charset="-122"/>
                        </a:rPr>
                        <a:t>嵌套循环连接算法</a:t>
                      </a:r>
                    </a:p>
                  </a:txBody>
                  <a:tcPr/>
                </a:tc>
                <a:tc>
                  <a:txBody>
                    <a:bodyPr/>
                    <a:lstStyle/>
                    <a:p>
                      <a:pPr marL="285750" indent="-285750">
                        <a:lnSpc>
                          <a:spcPct val="150000"/>
                        </a:lnSpc>
                        <a:buFont typeface="Arial" panose="020B0604020202020204" pitchFamily="34" charset="0"/>
                        <a:buChar char="•"/>
                      </a:pPr>
                      <a:r>
                        <a:rPr lang="zh-CN" altLang="en-US" sz="1800">
                          <a:solidFill>
                            <a:schemeClr val="tx1"/>
                          </a:solidFill>
                          <a:latin typeface="微软雅黑" panose="020B0503020204020204" pitchFamily="34" charset="-122"/>
                          <a:ea typeface="微软雅黑" panose="020B0503020204020204" pitchFamily="34" charset="-122"/>
                        </a:rPr>
                        <a:t>代价</a:t>
                      </a:r>
                      <a:r>
                        <a:rPr lang="zh-CN" altLang="en-US" sz="1800">
                          <a:solidFill>
                            <a:srgbClr val="FF0000"/>
                          </a:solidFill>
                          <a:latin typeface="微软雅黑" panose="020B0503020204020204" pitchFamily="34" charset="-122"/>
                          <a:ea typeface="微软雅黑" panose="020B0503020204020204" pitchFamily="34" charset="-122"/>
                        </a:rPr>
                        <a:t> </a:t>
                      </a:r>
                      <a:r>
                        <a:rPr lang="en-US" altLang="zh-CN" sz="1800">
                          <a:solidFill>
                            <a:srgbClr val="FF0000"/>
                          </a:solidFill>
                          <a:latin typeface="微软雅黑" panose="020B0503020204020204" pitchFamily="34" charset="-122"/>
                          <a:ea typeface="微软雅黑" panose="020B0503020204020204" pitchFamily="34" charset="-122"/>
                        </a:rPr>
                        <a:t>cost</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Br+BrBs/(K-1)</a:t>
                      </a:r>
                    </a:p>
                  </a:txBody>
                  <a:tcPr/>
                </a:tc>
                <a:extLst>
                  <a:ext uri="{0D108BD9-81ED-4DB2-BD59-A6C34878D82A}">
                    <a16:rowId xmlns:a16="http://schemas.microsoft.com/office/drawing/2014/main" val="1922178221"/>
                  </a:ext>
                </a:extLst>
              </a:tr>
              <a:tr h="370840">
                <a:tc vMerge="1">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pPr marL="285750" indent="-285750">
                        <a:lnSpc>
                          <a:spcPct val="150000"/>
                        </a:lnSpc>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如果需要把连接结果写回磁盘，则 </a:t>
                      </a:r>
                      <a:r>
                        <a:rPr lang="en-US" altLang="zh-CN" sz="1800">
                          <a:solidFill>
                            <a:srgbClr val="FF0000"/>
                          </a:solidFill>
                          <a:latin typeface="微软雅黑" panose="020B0503020204020204" pitchFamily="34" charset="-122"/>
                          <a:ea typeface="微软雅黑" panose="020B0503020204020204" pitchFamily="34" charset="-122"/>
                        </a:rPr>
                        <a:t>cost</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Br+BrBs/(K-1)+(Frs*Nr*Ns)/Mrs</a:t>
                      </a:r>
                    </a:p>
                    <a:p>
                      <a:pPr marL="285750" indent="-285750">
                        <a:lnSpc>
                          <a:spcPct val="150000"/>
                        </a:lnSpc>
                        <a:buFont typeface="Arial" panose="020B0604020202020204" pitchFamily="34" charset="0"/>
                        <a:buChar char="•"/>
                      </a:pPr>
                      <a:r>
                        <a:rPr lang="en-US" altLang="zh-CN" sz="1800">
                          <a:solidFill>
                            <a:schemeClr val="tx1"/>
                          </a:solidFill>
                          <a:latin typeface="微软雅黑" panose="020B0503020204020204" pitchFamily="34" charset="-122"/>
                          <a:ea typeface="微软雅黑" panose="020B0503020204020204" pitchFamily="34" charset="-122"/>
                        </a:rPr>
                        <a:t>Frs</a:t>
                      </a:r>
                      <a:r>
                        <a:rPr lang="zh-CN" altLang="en-US" sz="1800">
                          <a:solidFill>
                            <a:schemeClr val="tx1"/>
                          </a:solidFill>
                          <a:latin typeface="微软雅黑" panose="020B0503020204020204" pitchFamily="34" charset="-122"/>
                          <a:ea typeface="微软雅黑" panose="020B0503020204020204" pitchFamily="34" charset="-122"/>
                        </a:rPr>
                        <a:t>为连接选择性</a:t>
                      </a:r>
                      <a:r>
                        <a:rPr lang="en-US" altLang="zh-CN" sz="1800">
                          <a:solidFill>
                            <a:schemeClr val="tx1"/>
                          </a:solidFill>
                          <a:latin typeface="微软雅黑" panose="020B0503020204020204" pitchFamily="34" charset="-122"/>
                          <a:ea typeface="微软雅黑" panose="020B0503020204020204" pitchFamily="34" charset="-122"/>
                        </a:rPr>
                        <a:t>(join selectivity)</a:t>
                      </a:r>
                      <a:r>
                        <a:rPr lang="zh-CN" altLang="en-US" sz="1800">
                          <a:solidFill>
                            <a:schemeClr val="tx1"/>
                          </a:solidFill>
                          <a:latin typeface="微软雅黑" panose="020B0503020204020204" pitchFamily="34" charset="-122"/>
                          <a:ea typeface="微软雅黑" panose="020B0503020204020204" pitchFamily="34" charset="-122"/>
                        </a:rPr>
                        <a:t>，表示连接结果元组数的比例，</a:t>
                      </a:r>
                    </a:p>
                    <a:p>
                      <a:pPr marL="285750" indent="-285750">
                        <a:lnSpc>
                          <a:spcPct val="150000"/>
                        </a:lnSpc>
                        <a:buFont typeface="Arial" panose="020B0604020202020204" pitchFamily="34" charset="0"/>
                        <a:buChar char="•"/>
                      </a:pPr>
                      <a:r>
                        <a:rPr lang="en-US" altLang="zh-CN" sz="1800">
                          <a:solidFill>
                            <a:schemeClr val="tx1"/>
                          </a:solidFill>
                          <a:latin typeface="微软雅黑" panose="020B0503020204020204" pitchFamily="34" charset="-122"/>
                          <a:ea typeface="微软雅黑" panose="020B0503020204020204" pitchFamily="34" charset="-122"/>
                        </a:rPr>
                        <a:t>Mrs</a:t>
                      </a:r>
                      <a:r>
                        <a:rPr lang="zh-CN" altLang="en-US" sz="1800">
                          <a:solidFill>
                            <a:schemeClr val="tx1"/>
                          </a:solidFill>
                          <a:latin typeface="微软雅黑" panose="020B0503020204020204" pitchFamily="34" charset="-122"/>
                          <a:ea typeface="微软雅黑" panose="020B0503020204020204" pitchFamily="34" charset="-122"/>
                        </a:rPr>
                        <a:t>是存放连接结果的块因子，表示每块中可以存放的结果元组数目</a:t>
                      </a:r>
                    </a:p>
                  </a:txBody>
                  <a:tcPr/>
                </a:tc>
                <a:extLst>
                  <a:ext uri="{0D108BD9-81ED-4DB2-BD59-A6C34878D82A}">
                    <a16:rowId xmlns:a16="http://schemas.microsoft.com/office/drawing/2014/main" val="94808859"/>
                  </a:ext>
                </a:extLst>
              </a:tr>
              <a:tr h="370840">
                <a:tc rowSpan="2">
                  <a:txBody>
                    <a:bodyPr/>
                    <a:lstStyle/>
                    <a:p>
                      <a:endParaRPr lang="en-US" altLang="zh-CN" sz="2400" kern="1200">
                        <a:solidFill>
                          <a:srgbClr val="008000"/>
                        </a:solidFill>
                        <a:latin typeface="微软雅黑" panose="020B0503020204020204" pitchFamily="34" charset="-122"/>
                        <a:ea typeface="微软雅黑" panose="020B0503020204020204" pitchFamily="34" charset="-122"/>
                        <a:cs typeface="+mn-cs"/>
                      </a:endParaRPr>
                    </a:p>
                    <a:p>
                      <a:r>
                        <a:rPr lang="zh-CN" altLang="en-US" sz="2400" kern="1200">
                          <a:solidFill>
                            <a:srgbClr val="008000"/>
                          </a:solidFill>
                          <a:latin typeface="微软雅黑" panose="020B0503020204020204" pitchFamily="34" charset="-122"/>
                          <a:ea typeface="微软雅黑" panose="020B0503020204020204" pitchFamily="34" charset="-122"/>
                          <a:cs typeface="+mn-cs"/>
                        </a:rPr>
                        <a:t>排序合并连接算法</a:t>
                      </a:r>
                    </a:p>
                  </a:txBody>
                  <a:tcPr/>
                </a:tc>
                <a:tc>
                  <a:txBody>
                    <a:bodyPr/>
                    <a:lstStyle/>
                    <a:p>
                      <a:pPr marL="285750" indent="-285750">
                        <a:lnSpc>
                          <a:spcPct val="150000"/>
                        </a:lnSpc>
                        <a:buFont typeface="Arial" panose="020B0604020202020204" pitchFamily="34" charset="0"/>
                        <a:buChar char="•"/>
                      </a:pPr>
                      <a:r>
                        <a:rPr lang="zh-CN" altLang="en-US" sz="1800">
                          <a:latin typeface="微软雅黑" panose="020B0503020204020204" pitchFamily="34" charset="-122"/>
                          <a:ea typeface="微软雅黑" panose="020B0503020204020204" pitchFamily="34" charset="-122"/>
                        </a:rPr>
                        <a:t>如果连接表已经按照连接属性排好序，则 </a:t>
                      </a:r>
                      <a:r>
                        <a:rPr lang="en-US" altLang="zh-CN" sz="1800">
                          <a:solidFill>
                            <a:srgbClr val="FF0000"/>
                          </a:solidFill>
                          <a:latin typeface="微软雅黑" panose="020B0503020204020204" pitchFamily="34" charset="-122"/>
                          <a:ea typeface="微软雅黑" panose="020B0503020204020204" pitchFamily="34" charset="-122"/>
                        </a:rPr>
                        <a:t>cost</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Br+Bs+(Frs*Nr*Ns)/Mrs</a:t>
                      </a:r>
                    </a:p>
                  </a:txBody>
                  <a:tcPr/>
                </a:tc>
                <a:extLst>
                  <a:ext uri="{0D108BD9-81ED-4DB2-BD59-A6C34878D82A}">
                    <a16:rowId xmlns:a16="http://schemas.microsoft.com/office/drawing/2014/main" val="3768252385"/>
                  </a:ext>
                </a:extLst>
              </a:tr>
              <a:tr h="370840">
                <a:tc vMerge="1">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pPr marL="285750" marR="0" lvl="0" indent="-285750" algn="l" defTabSz="51435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如果必须对文件排序，那么还需要在代价函数中加上排序的代价：对于包含</a:t>
                      </a:r>
                      <a:r>
                        <a:rPr kumimoji="0"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B</a:t>
                      </a:r>
                      <a:r>
                        <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个块的文件排序的代价大约</a:t>
                      </a:r>
                      <a:r>
                        <a:rPr kumimoji="0" lang="zh-CN" altLang="en-US"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是  </a:t>
                      </a:r>
                      <a:r>
                        <a:rPr kumimoji="0" lang="en-US" altLang="zh-CN"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(2*B)+(2*B*log</a:t>
                      </a:r>
                      <a:r>
                        <a:rPr kumimoji="0" lang="en-US" altLang="zh-CN" sz="1800" b="0" i="0" u="none" strike="noStrike" kern="1200" cap="none" spc="0" normalizeH="0" baseline="-25000" noProof="0">
                          <a:ln>
                            <a:noFill/>
                          </a:ln>
                          <a:solidFill>
                            <a:srgbClr val="FF0000"/>
                          </a:solidFill>
                          <a:effectLst/>
                          <a:uLnTx/>
                          <a:uFillTx/>
                          <a:latin typeface="微软雅黑" panose="020B0503020204020204" pitchFamily="34" charset="-122"/>
                          <a:ea typeface="微软雅黑" panose="020B0503020204020204" pitchFamily="34" charset="-122"/>
                          <a:cs typeface="+mn-cs"/>
                        </a:rPr>
                        <a:t>2</a:t>
                      </a:r>
                      <a:r>
                        <a:rPr kumimoji="0" lang="en-US" altLang="zh-CN"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B)</a:t>
                      </a:r>
                    </a:p>
                  </a:txBody>
                  <a:tcPr/>
                </a:tc>
                <a:extLst>
                  <a:ext uri="{0D108BD9-81ED-4DB2-BD59-A6C34878D82A}">
                    <a16:rowId xmlns:a16="http://schemas.microsoft.com/office/drawing/2014/main" val="1259065772"/>
                  </a:ext>
                </a:extLst>
              </a:tr>
            </a:tbl>
          </a:graphicData>
        </a:graphic>
      </p:graphicFrame>
    </p:spTree>
    <p:extLst>
      <p:ext uri="{BB962C8B-B14F-4D97-AF65-F5344CB8AC3E}">
        <p14:creationId xmlns:p14="http://schemas.microsoft.com/office/powerpoint/2010/main" val="4231474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31CAD-B1A3-44A4-B107-0E591FA1A117}"/>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53FAAB4-481D-4190-BD48-66AD536B12CB}"/>
              </a:ext>
            </a:extLst>
          </p:cNvPr>
          <p:cNvSpPr>
            <a:spLocks noGrp="1"/>
          </p:cNvSpPr>
          <p:nvPr>
            <p:ph type="sldNum" sz="quarter" idx="12"/>
          </p:nvPr>
        </p:nvSpPr>
        <p:spPr/>
        <p:txBody>
          <a:bodyPr/>
          <a:lstStyle/>
          <a:p>
            <a:fld id="{E63F6D5D-9733-4D44-9C56-AEFEDD5A4BA7}" type="slidenum">
              <a:rPr lang="en-US" smtClean="0"/>
              <a:pPr/>
              <a:t>40</a:t>
            </a:fld>
            <a:endParaRPr lang="en-US" dirty="0"/>
          </a:p>
        </p:txBody>
      </p:sp>
      <p:sp>
        <p:nvSpPr>
          <p:cNvPr id="6" name="内容占位符 5">
            <a:extLst>
              <a:ext uri="{FF2B5EF4-FFF2-40B4-BE49-F238E27FC236}">
                <a16:creationId xmlns:a16="http://schemas.microsoft.com/office/drawing/2014/main" id="{DD5FAA58-CD57-4773-A648-29B30CEF6CE1}"/>
              </a:ext>
            </a:extLst>
          </p:cNvPr>
          <p:cNvSpPr>
            <a:spLocks noGrp="1"/>
          </p:cNvSpPr>
          <p:nvPr>
            <p:ph idx="1"/>
          </p:nvPr>
        </p:nvSpPr>
        <p:spPr/>
        <p:txBody>
          <a:bodyPr/>
          <a:lstStyle/>
          <a:p>
            <a:r>
              <a:rPr lang="zh-CN" altLang="en-US">
                <a:solidFill>
                  <a:srgbClr val="FF0000"/>
                </a:solidFill>
              </a:rPr>
              <a:t>语义优化</a:t>
            </a:r>
            <a:endParaRPr lang="en-US" altLang="zh-CN">
              <a:solidFill>
                <a:srgbClr val="FF0000"/>
              </a:solidFill>
            </a:endParaRPr>
          </a:p>
          <a:p>
            <a:pPr lvl="1"/>
            <a:r>
              <a:rPr lang="zh-CN" altLang="en-US"/>
              <a:t>查询优化器首先检测约束，如果约束不满足，则无需执行查询；否则，按之前的过程进行查询优化。</a:t>
            </a:r>
          </a:p>
        </p:txBody>
      </p:sp>
    </p:spTree>
    <p:extLst>
      <p:ext uri="{BB962C8B-B14F-4D97-AF65-F5344CB8AC3E}">
        <p14:creationId xmlns:p14="http://schemas.microsoft.com/office/powerpoint/2010/main" val="4027758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4995-ADAC-4521-9122-C6038053C874}"/>
              </a:ext>
            </a:extLst>
          </p:cNvPr>
          <p:cNvSpPr>
            <a:spLocks noGrp="1"/>
          </p:cNvSpPr>
          <p:nvPr>
            <p:ph type="title"/>
          </p:nvPr>
        </p:nvSpPr>
        <p:spPr/>
        <p:txBody>
          <a:bodyPr/>
          <a:lstStyle/>
          <a:p>
            <a:r>
              <a:rPr lang="zh-CN" altLang="en-US" b="1"/>
              <a:t>大纲</a:t>
            </a:r>
          </a:p>
        </p:txBody>
      </p:sp>
      <p:sp>
        <p:nvSpPr>
          <p:cNvPr id="3" name="内容占位符 2">
            <a:extLst>
              <a:ext uri="{FF2B5EF4-FFF2-40B4-BE49-F238E27FC236}">
                <a16:creationId xmlns:a16="http://schemas.microsoft.com/office/drawing/2014/main" id="{A05C4490-8F4A-4A16-9ACA-432EF6C590AD}"/>
              </a:ext>
            </a:extLst>
          </p:cNvPr>
          <p:cNvSpPr>
            <a:spLocks noGrp="1"/>
          </p:cNvSpPr>
          <p:nvPr>
            <p:ph idx="1"/>
          </p:nvPr>
        </p:nvSpPr>
        <p:spPr/>
        <p:txBody>
          <a:bodyPr/>
          <a:lstStyle/>
          <a:p>
            <a:pPr>
              <a:lnSpc>
                <a:spcPct val="100000"/>
              </a:lnSpc>
            </a:pPr>
            <a:r>
              <a:rPr lang="zh-CN" altLang="en-US" b="1">
                <a:solidFill>
                  <a:schemeClr val="bg2">
                    <a:lumMod val="90000"/>
                  </a:schemeClr>
                </a:solidFill>
              </a:rPr>
              <a:t>关系数据库系统的查询处理</a:t>
            </a:r>
          </a:p>
          <a:p>
            <a:pPr>
              <a:lnSpc>
                <a:spcPct val="100000"/>
              </a:lnSpc>
            </a:pPr>
            <a:r>
              <a:rPr lang="zh-CN" altLang="en-US" b="1">
                <a:solidFill>
                  <a:schemeClr val="bg2">
                    <a:lumMod val="90000"/>
                  </a:schemeClr>
                </a:solidFill>
              </a:rPr>
              <a:t>关系数据库系统的查询优化</a:t>
            </a:r>
          </a:p>
          <a:p>
            <a:pPr>
              <a:lnSpc>
                <a:spcPct val="100000"/>
              </a:lnSpc>
            </a:pPr>
            <a:r>
              <a:rPr lang="zh-CN" altLang="en-US" b="1">
                <a:solidFill>
                  <a:schemeClr val="bg2">
                    <a:lumMod val="90000"/>
                  </a:schemeClr>
                </a:solidFill>
              </a:rPr>
              <a:t>代数优化</a:t>
            </a:r>
          </a:p>
          <a:p>
            <a:pPr>
              <a:lnSpc>
                <a:spcPct val="100000"/>
              </a:lnSpc>
            </a:pPr>
            <a:r>
              <a:rPr lang="zh-CN" altLang="en-US" b="1">
                <a:solidFill>
                  <a:schemeClr val="bg2">
                    <a:lumMod val="90000"/>
                  </a:schemeClr>
                </a:solidFill>
              </a:rPr>
              <a:t>物理优化</a:t>
            </a:r>
          </a:p>
          <a:p>
            <a:pPr>
              <a:lnSpc>
                <a:spcPct val="100000"/>
              </a:lnSpc>
            </a:pPr>
            <a:r>
              <a:rPr lang="zh-CN" altLang="en-US" b="1">
                <a:solidFill>
                  <a:srgbClr val="FF0000"/>
                </a:solidFill>
              </a:rPr>
              <a:t>查询计划的执行</a:t>
            </a:r>
          </a:p>
          <a:p>
            <a:pPr>
              <a:lnSpc>
                <a:spcPct val="100000"/>
              </a:lnSpc>
            </a:pPr>
            <a:r>
              <a:rPr lang="zh-CN" altLang="en-US" b="1">
                <a:solidFill>
                  <a:schemeClr val="bg2">
                    <a:lumMod val="90000"/>
                  </a:schemeClr>
                </a:solidFill>
              </a:rPr>
              <a:t>本章小结</a:t>
            </a:r>
          </a:p>
        </p:txBody>
      </p:sp>
      <p:sp>
        <p:nvSpPr>
          <p:cNvPr id="4" name="灯片编号占位符 3">
            <a:extLst>
              <a:ext uri="{FF2B5EF4-FFF2-40B4-BE49-F238E27FC236}">
                <a16:creationId xmlns:a16="http://schemas.microsoft.com/office/drawing/2014/main" id="{03E7E565-BE02-45E8-AA17-D5A85A045138}"/>
              </a:ext>
            </a:extLst>
          </p:cNvPr>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3784110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91DB50-56DF-4034-B082-80396DAD8C3C}"/>
              </a:ext>
            </a:extLst>
          </p:cNvPr>
          <p:cNvSpPr>
            <a:spLocks noGrp="1"/>
          </p:cNvSpPr>
          <p:nvPr>
            <p:ph type="title"/>
          </p:nvPr>
        </p:nvSpPr>
        <p:spPr/>
        <p:txBody>
          <a:bodyPr/>
          <a:lstStyle/>
          <a:p>
            <a:r>
              <a:rPr lang="zh-CN" altLang="en-US"/>
              <a:t>查询计划的执行</a:t>
            </a:r>
          </a:p>
        </p:txBody>
      </p:sp>
      <p:sp>
        <p:nvSpPr>
          <p:cNvPr id="3" name="内容占位符 2">
            <a:extLst>
              <a:ext uri="{FF2B5EF4-FFF2-40B4-BE49-F238E27FC236}">
                <a16:creationId xmlns:a16="http://schemas.microsoft.com/office/drawing/2014/main" id="{EBF743DE-B3A5-4B20-BE79-21D4F4C827CC}"/>
              </a:ext>
            </a:extLst>
          </p:cNvPr>
          <p:cNvSpPr>
            <a:spLocks noGrp="1"/>
          </p:cNvSpPr>
          <p:nvPr>
            <p:ph idx="1"/>
          </p:nvPr>
        </p:nvSpPr>
        <p:spPr/>
        <p:txBody>
          <a:bodyPr/>
          <a:lstStyle/>
          <a:p>
            <a:r>
              <a:rPr lang="zh-CN" altLang="en-US"/>
              <a:t>查询优化完成之后，</a:t>
            </a:r>
            <a:r>
              <a:rPr lang="en-US" altLang="zh-CN"/>
              <a:t>RDBMS</a:t>
            </a:r>
            <a:r>
              <a:rPr lang="zh-CN" altLang="en-US"/>
              <a:t>为用户查询生成一个</a:t>
            </a:r>
            <a:r>
              <a:rPr lang="zh-CN" altLang="en-US">
                <a:solidFill>
                  <a:srgbClr val="FF0000"/>
                </a:solidFill>
              </a:rPr>
              <a:t>查询计划</a:t>
            </a:r>
            <a:endParaRPr lang="en-US" altLang="zh-CN">
              <a:solidFill>
                <a:srgbClr val="FF0000"/>
              </a:solidFill>
            </a:endParaRPr>
          </a:p>
          <a:p>
            <a:endParaRPr lang="zh-CN" altLang="en-US"/>
          </a:p>
        </p:txBody>
      </p:sp>
      <p:sp>
        <p:nvSpPr>
          <p:cNvPr id="4" name="灯片编号占位符 3">
            <a:extLst>
              <a:ext uri="{FF2B5EF4-FFF2-40B4-BE49-F238E27FC236}">
                <a16:creationId xmlns:a16="http://schemas.microsoft.com/office/drawing/2014/main" id="{9B335801-B974-40F3-9E68-C71BE1520DFE}"/>
              </a:ext>
            </a:extLst>
          </p:cNvPr>
          <p:cNvSpPr>
            <a:spLocks noGrp="1"/>
          </p:cNvSpPr>
          <p:nvPr>
            <p:ph type="sldNum" sz="quarter" idx="12"/>
          </p:nvPr>
        </p:nvSpPr>
        <p:spPr/>
        <p:txBody>
          <a:bodyPr/>
          <a:lstStyle/>
          <a:p>
            <a:fld id="{E63F6D5D-9733-4D44-9C56-AEFEDD5A4BA7}" type="slidenum">
              <a:rPr lang="en-US" smtClean="0"/>
              <a:pPr/>
              <a:t>42</a:t>
            </a:fld>
            <a:endParaRPr lang="en-US" dirty="0"/>
          </a:p>
        </p:txBody>
      </p:sp>
      <p:graphicFrame>
        <p:nvGraphicFramePr>
          <p:cNvPr id="5" name="表格 4">
            <a:extLst>
              <a:ext uri="{FF2B5EF4-FFF2-40B4-BE49-F238E27FC236}">
                <a16:creationId xmlns:a16="http://schemas.microsoft.com/office/drawing/2014/main" id="{82823800-0573-462B-8977-9647A31F05AB}"/>
              </a:ext>
            </a:extLst>
          </p:cNvPr>
          <p:cNvGraphicFramePr>
            <a:graphicFrameLocks noGrp="1"/>
          </p:cNvGraphicFramePr>
          <p:nvPr>
            <p:extLst>
              <p:ext uri="{D42A27DB-BD31-4B8C-83A1-F6EECF244321}">
                <p14:modId xmlns:p14="http://schemas.microsoft.com/office/powerpoint/2010/main" val="3749223104"/>
              </p:ext>
            </p:extLst>
          </p:nvPr>
        </p:nvGraphicFramePr>
        <p:xfrm>
          <a:off x="873697" y="1860632"/>
          <a:ext cx="10556303" cy="4455414"/>
        </p:xfrm>
        <a:graphic>
          <a:graphicData uri="http://schemas.openxmlformats.org/drawingml/2006/table">
            <a:tbl>
              <a:tblPr firstRow="1" bandRow="1">
                <a:tableStyleId>{8A107856-5554-42FB-B03E-39F5DBC370BA}</a:tableStyleId>
              </a:tblPr>
              <a:tblGrid>
                <a:gridCol w="3470932">
                  <a:extLst>
                    <a:ext uri="{9D8B030D-6E8A-4147-A177-3AD203B41FA5}">
                      <a16:colId xmlns:a16="http://schemas.microsoft.com/office/drawing/2014/main" val="2087296978"/>
                    </a:ext>
                  </a:extLst>
                </a:gridCol>
                <a:gridCol w="7085371">
                  <a:extLst>
                    <a:ext uri="{9D8B030D-6E8A-4147-A177-3AD203B41FA5}">
                      <a16:colId xmlns:a16="http://schemas.microsoft.com/office/drawing/2014/main" val="3054423557"/>
                    </a:ext>
                  </a:extLst>
                </a:gridCol>
              </a:tblGrid>
              <a:tr h="370840">
                <a:tc>
                  <a:txBody>
                    <a:bodyPr/>
                    <a:lstStyle/>
                    <a:p>
                      <a:r>
                        <a:rPr lang="zh-CN" altLang="en-US" sz="2800" b="1" kern="1200">
                          <a:solidFill>
                            <a:srgbClr val="0000FF"/>
                          </a:solidFill>
                          <a:latin typeface="微软雅黑" panose="020B0503020204020204" pitchFamily="34" charset="-122"/>
                          <a:ea typeface="微软雅黑" panose="020B0503020204020204" pitchFamily="34" charset="-122"/>
                          <a:cs typeface="+mn-cs"/>
                        </a:rPr>
                        <a:t>查询计划的执行方式</a:t>
                      </a:r>
                    </a:p>
                  </a:txBody>
                  <a:tcPr/>
                </a:tc>
                <a:tc>
                  <a:txBody>
                    <a:bodyPr/>
                    <a:lstStyle/>
                    <a:p>
                      <a:pPr marL="0" algn="ctr" defTabSz="514350" rtl="0" eaLnBrk="1" latinLnBrk="0" hangingPunct="1"/>
                      <a:r>
                        <a:rPr lang="zh-CN" altLang="en-US" sz="2800" b="1" kern="1200">
                          <a:solidFill>
                            <a:srgbClr val="0000FF"/>
                          </a:solidFill>
                          <a:latin typeface="微软雅黑" panose="020B0503020204020204" pitchFamily="34" charset="-122"/>
                          <a:ea typeface="微软雅黑" panose="020B0503020204020204" pitchFamily="34" charset="-122"/>
                          <a:cs typeface="+mn-cs"/>
                        </a:rPr>
                        <a:t>执行过程</a:t>
                      </a:r>
                    </a:p>
                  </a:txBody>
                  <a:tcPr/>
                </a:tc>
                <a:extLst>
                  <a:ext uri="{0D108BD9-81ED-4DB2-BD59-A6C34878D82A}">
                    <a16:rowId xmlns:a16="http://schemas.microsoft.com/office/drawing/2014/main" val="2627311825"/>
                  </a:ext>
                </a:extLst>
              </a:tr>
              <a:tr h="370840">
                <a:tc>
                  <a:txBody>
                    <a:bodyPr/>
                    <a:lstStyle/>
                    <a:p>
                      <a:pPr>
                        <a:lnSpc>
                          <a:spcPct val="150000"/>
                        </a:lnSpc>
                      </a:pPr>
                      <a:endParaRPr lang="en-US" altLang="zh-CN" sz="2400">
                        <a:solidFill>
                          <a:srgbClr val="008000"/>
                        </a:solidFill>
                        <a:latin typeface="微软雅黑" panose="020B0503020204020204" pitchFamily="34" charset="-122"/>
                        <a:ea typeface="微软雅黑" panose="020B0503020204020204" pitchFamily="34" charset="-122"/>
                      </a:endParaRPr>
                    </a:p>
                    <a:p>
                      <a:pPr algn="ctr">
                        <a:lnSpc>
                          <a:spcPct val="150000"/>
                        </a:lnSpc>
                      </a:pPr>
                      <a:r>
                        <a:rPr lang="zh-CN" altLang="en-US" sz="2400">
                          <a:solidFill>
                            <a:srgbClr val="008000"/>
                          </a:solidFill>
                          <a:latin typeface="微软雅黑" panose="020B0503020204020204" pitchFamily="34" charset="-122"/>
                          <a:ea typeface="微软雅黑" panose="020B0503020204020204" pitchFamily="34" charset="-122"/>
                        </a:rPr>
                        <a:t>自顶向下</a:t>
                      </a:r>
                    </a:p>
                  </a:txBody>
                  <a:tcPr/>
                </a:tc>
                <a:tc>
                  <a:txBody>
                    <a:bodyPr/>
                    <a:lstStyle/>
                    <a:p>
                      <a:pPr marL="285750" indent="-285750">
                        <a:lnSpc>
                          <a:spcPct val="120000"/>
                        </a:lnSpc>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系统反复向查询计划顶端的操作符发出需要查询结果元组的请求，操作符收到请求后，试图计算下一个</a:t>
                      </a:r>
                      <a:r>
                        <a:rPr lang="en-US" altLang="zh-CN" sz="1600">
                          <a:solidFill>
                            <a:schemeClr val="tx1"/>
                          </a:solidFill>
                          <a:latin typeface="微软雅黑" panose="020B0503020204020204" pitchFamily="34" charset="-122"/>
                          <a:ea typeface="微软雅黑" panose="020B0503020204020204" pitchFamily="34" charset="-122"/>
                        </a:rPr>
                        <a:t>(</a:t>
                      </a:r>
                      <a:r>
                        <a:rPr lang="zh-CN" altLang="en-US" sz="1600">
                          <a:solidFill>
                            <a:schemeClr val="tx1"/>
                          </a:solidFill>
                          <a:latin typeface="微软雅黑" panose="020B0503020204020204" pitchFamily="34" charset="-122"/>
                          <a:ea typeface="微软雅黑" panose="020B0503020204020204" pitchFamily="34" charset="-122"/>
                        </a:rPr>
                        <a:t>几个</a:t>
                      </a:r>
                      <a:r>
                        <a:rPr lang="en-US" altLang="zh-CN" sz="1600">
                          <a:solidFill>
                            <a:schemeClr val="tx1"/>
                          </a:solidFill>
                          <a:latin typeface="微软雅黑" panose="020B0503020204020204" pitchFamily="34" charset="-122"/>
                          <a:ea typeface="微软雅黑" panose="020B0503020204020204" pitchFamily="34" charset="-122"/>
                        </a:rPr>
                        <a:t>)</a:t>
                      </a:r>
                      <a:r>
                        <a:rPr lang="zh-CN" altLang="en-US" sz="1600">
                          <a:solidFill>
                            <a:schemeClr val="tx1"/>
                          </a:solidFill>
                          <a:latin typeface="微软雅黑" panose="020B0503020204020204" pitchFamily="34" charset="-122"/>
                          <a:ea typeface="微软雅黑" panose="020B0503020204020204" pitchFamily="34" charset="-122"/>
                        </a:rPr>
                        <a:t>元组并返回这些元组。在计算时，如果操作符的输入缓冲区为空，它就会向其孩子操作符发送需求元组的请求，这种请求会一直传到叶子结点，启动叶子操作符运行，并返回其父操作符一个</a:t>
                      </a:r>
                      <a:r>
                        <a:rPr lang="en-US" altLang="zh-CN" sz="1600">
                          <a:solidFill>
                            <a:schemeClr val="tx1"/>
                          </a:solidFill>
                          <a:latin typeface="微软雅黑" panose="020B0503020204020204" pitchFamily="34" charset="-122"/>
                          <a:ea typeface="微软雅黑" panose="020B0503020204020204" pitchFamily="34" charset="-122"/>
                        </a:rPr>
                        <a:t>(</a:t>
                      </a:r>
                      <a:r>
                        <a:rPr lang="zh-CN" altLang="en-US" sz="1600">
                          <a:solidFill>
                            <a:schemeClr val="tx1"/>
                          </a:solidFill>
                          <a:latin typeface="微软雅黑" panose="020B0503020204020204" pitchFamily="34" charset="-122"/>
                          <a:ea typeface="微软雅黑" panose="020B0503020204020204" pitchFamily="34" charset="-122"/>
                        </a:rPr>
                        <a:t>几个</a:t>
                      </a:r>
                      <a:r>
                        <a:rPr lang="en-US" altLang="zh-CN" sz="1600">
                          <a:solidFill>
                            <a:schemeClr val="tx1"/>
                          </a:solidFill>
                          <a:latin typeface="微软雅黑" panose="020B0503020204020204" pitchFamily="34" charset="-122"/>
                          <a:ea typeface="微软雅黑" panose="020B0503020204020204" pitchFamily="34" charset="-122"/>
                        </a:rPr>
                        <a:t>)</a:t>
                      </a:r>
                      <a:r>
                        <a:rPr lang="zh-CN" altLang="en-US" sz="1600">
                          <a:solidFill>
                            <a:schemeClr val="tx1"/>
                          </a:solidFill>
                          <a:latin typeface="微软雅黑" panose="020B0503020204020204" pitchFamily="34" charset="-122"/>
                          <a:ea typeface="微软雅黑" panose="020B0503020204020204" pitchFamily="34" charset="-122"/>
                        </a:rPr>
                        <a:t>元组，父操作符再计算自己的输出返回给上层操作符，直到顶端操作符。重复这一过程直至处理完整个关系。</a:t>
                      </a:r>
                      <a:endParaRPr lang="en-US" altLang="zh-CN" sz="1600">
                        <a:solidFill>
                          <a:schemeClr val="tx1"/>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600">
                          <a:solidFill>
                            <a:srgbClr val="FF0000"/>
                          </a:solidFill>
                          <a:latin typeface="微软雅黑" panose="020B0503020204020204" pitchFamily="34" charset="-122"/>
                          <a:ea typeface="微软雅黑" panose="020B0503020204020204" pitchFamily="34" charset="-122"/>
                        </a:rPr>
                        <a:t>被动的、需求驱动的执行方式</a:t>
                      </a:r>
                    </a:p>
                  </a:txBody>
                  <a:tcPr/>
                </a:tc>
                <a:extLst>
                  <a:ext uri="{0D108BD9-81ED-4DB2-BD59-A6C34878D82A}">
                    <a16:rowId xmlns:a16="http://schemas.microsoft.com/office/drawing/2014/main" val="1922178221"/>
                  </a:ext>
                </a:extLst>
              </a:tr>
              <a:tr h="370840">
                <a:tc>
                  <a:txBody>
                    <a:bodyPr/>
                    <a:lstStyle/>
                    <a:p>
                      <a:pPr algn="ctr"/>
                      <a:endParaRPr lang="en-US" altLang="zh-CN" sz="2400" kern="1200">
                        <a:solidFill>
                          <a:srgbClr val="008000"/>
                        </a:solidFill>
                        <a:latin typeface="微软雅黑" panose="020B0503020204020204" pitchFamily="34" charset="-122"/>
                        <a:ea typeface="微软雅黑" panose="020B0503020204020204" pitchFamily="34" charset="-122"/>
                        <a:cs typeface="+mn-cs"/>
                      </a:endParaRPr>
                    </a:p>
                    <a:p>
                      <a:pPr algn="ctr"/>
                      <a:r>
                        <a:rPr lang="zh-CN" altLang="en-US" sz="2400" kern="1200">
                          <a:solidFill>
                            <a:srgbClr val="008000"/>
                          </a:solidFill>
                          <a:latin typeface="微软雅黑" panose="020B0503020204020204" pitchFamily="34" charset="-122"/>
                          <a:ea typeface="微软雅黑" panose="020B0503020204020204" pitchFamily="34" charset="-122"/>
                          <a:cs typeface="+mn-cs"/>
                        </a:rPr>
                        <a:t>自底向上</a:t>
                      </a:r>
                    </a:p>
                  </a:txBody>
                  <a:tcPr/>
                </a:tc>
                <a:tc>
                  <a:txBody>
                    <a:bodyPr/>
                    <a:lstStyle/>
                    <a:p>
                      <a:pPr marL="285750" indent="-285750">
                        <a:lnSpc>
                          <a:spcPct val="12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查询计划从叶节点开始执行，叶结点操作符不断产生元组并将它们放入其输出缓冲区，直到缓冲区填满为止，此时它必须等待其父操作符将元组从缓冲区中取走才能继续执行，然后其父操作符开始执行，利用下层的输入元组来产生它自己的输出元组，直到其输出缓冲区满为止。重复该过程直到产生所有的输出元组。</a:t>
                      </a:r>
                      <a:endParaRPr lang="en-US" altLang="zh-CN" sz="160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600">
                          <a:solidFill>
                            <a:srgbClr val="FF0000"/>
                          </a:solidFill>
                          <a:latin typeface="微软雅黑" panose="020B0503020204020204" pitchFamily="34" charset="-122"/>
                          <a:ea typeface="微软雅黑" panose="020B0503020204020204" pitchFamily="34" charset="-122"/>
                        </a:rPr>
                        <a:t>主动的执行方式</a:t>
                      </a:r>
                      <a:endParaRPr lang="en-US" altLang="zh-CN" sz="1600">
                        <a:solidFill>
                          <a:srgbClr val="FF000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768252385"/>
                  </a:ext>
                </a:extLst>
              </a:tr>
            </a:tbl>
          </a:graphicData>
        </a:graphic>
      </p:graphicFrame>
    </p:spTree>
    <p:extLst>
      <p:ext uri="{BB962C8B-B14F-4D97-AF65-F5344CB8AC3E}">
        <p14:creationId xmlns:p14="http://schemas.microsoft.com/office/powerpoint/2010/main" val="2190346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3BEBC-6402-4514-9904-3E1D1BA103A6}"/>
              </a:ext>
            </a:extLst>
          </p:cNvPr>
          <p:cNvSpPr>
            <a:spLocks noGrp="1"/>
          </p:cNvSpPr>
          <p:nvPr>
            <p:ph type="title"/>
          </p:nvPr>
        </p:nvSpPr>
        <p:spPr/>
        <p:txBody>
          <a:bodyPr/>
          <a:lstStyle/>
          <a:p>
            <a:r>
              <a:rPr lang="zh-CN" altLang="en-US"/>
              <a:t>本章小结</a:t>
            </a:r>
          </a:p>
        </p:txBody>
      </p:sp>
      <p:sp>
        <p:nvSpPr>
          <p:cNvPr id="3" name="内容占位符 2">
            <a:extLst>
              <a:ext uri="{FF2B5EF4-FFF2-40B4-BE49-F238E27FC236}">
                <a16:creationId xmlns:a16="http://schemas.microsoft.com/office/drawing/2014/main" id="{D38E6205-84A2-42D4-98C7-1EC60C94D269}"/>
              </a:ext>
            </a:extLst>
          </p:cNvPr>
          <p:cNvSpPr>
            <a:spLocks noGrp="1"/>
          </p:cNvSpPr>
          <p:nvPr>
            <p:ph idx="1"/>
          </p:nvPr>
        </p:nvSpPr>
        <p:spPr/>
        <p:txBody>
          <a:bodyPr>
            <a:normAutofit/>
          </a:bodyPr>
          <a:lstStyle/>
          <a:p>
            <a:pPr>
              <a:lnSpc>
                <a:spcPct val="150000"/>
              </a:lnSpc>
            </a:pPr>
            <a:r>
              <a:rPr lang="zh-CN" altLang="en-US" sz="2400"/>
              <a:t>查询处理是</a:t>
            </a:r>
            <a:r>
              <a:rPr lang="en-US" altLang="zh-CN" sz="2400"/>
              <a:t>RDBMS</a:t>
            </a:r>
            <a:r>
              <a:rPr lang="zh-CN" altLang="en-US" sz="2400"/>
              <a:t>的核心，查询优化技术是查询处理的关键技术。 </a:t>
            </a:r>
          </a:p>
          <a:p>
            <a:pPr>
              <a:lnSpc>
                <a:spcPct val="150000"/>
              </a:lnSpc>
            </a:pPr>
            <a:r>
              <a:rPr lang="zh-CN" altLang="en-US" sz="2400"/>
              <a:t>本章仅介绍了查询操作，这是</a:t>
            </a:r>
            <a:r>
              <a:rPr lang="en-US" altLang="zh-CN" sz="2400"/>
              <a:t>RDBMS</a:t>
            </a:r>
            <a:r>
              <a:rPr lang="zh-CN" altLang="en-US" sz="2400"/>
              <a:t>语言处理中最重要、最复杂的部分。</a:t>
            </a:r>
            <a:endParaRPr lang="en-US" altLang="zh-CN" sz="2400"/>
          </a:p>
          <a:p>
            <a:pPr>
              <a:lnSpc>
                <a:spcPct val="150000"/>
              </a:lnSpc>
            </a:pPr>
            <a:r>
              <a:rPr lang="zh-CN" altLang="en-US" sz="2400"/>
              <a:t>介绍了启发式代数优化、基于规则的存取路径优化和基于代价估算的优化方法。</a:t>
            </a:r>
            <a:endParaRPr lang="en-US" altLang="zh-CN" sz="2400"/>
          </a:p>
          <a:p>
            <a:pPr>
              <a:lnSpc>
                <a:spcPct val="150000"/>
              </a:lnSpc>
            </a:pPr>
            <a:r>
              <a:rPr lang="zh-CN" altLang="en-US" sz="2400"/>
              <a:t>对比较复杂的查询，尤其是涉及连接和嵌套的查询。</a:t>
            </a:r>
          </a:p>
          <a:p>
            <a:pPr lvl="1">
              <a:lnSpc>
                <a:spcPct val="150000"/>
              </a:lnSpc>
            </a:pPr>
            <a:r>
              <a:rPr lang="zh-CN" altLang="en-US" sz="2400">
                <a:solidFill>
                  <a:srgbClr val="FF0000"/>
                </a:solidFill>
              </a:rPr>
              <a:t>不要把优化的任务全部放在</a:t>
            </a:r>
            <a:r>
              <a:rPr lang="en-US" altLang="zh-CN" sz="2400">
                <a:solidFill>
                  <a:srgbClr val="FF0000"/>
                </a:solidFill>
              </a:rPr>
              <a:t>RDBMS</a:t>
            </a:r>
            <a:r>
              <a:rPr lang="zh-CN" altLang="en-US" sz="2400">
                <a:solidFill>
                  <a:srgbClr val="FF0000"/>
                </a:solidFill>
              </a:rPr>
              <a:t>上</a:t>
            </a:r>
          </a:p>
          <a:p>
            <a:pPr lvl="1">
              <a:lnSpc>
                <a:spcPct val="150000"/>
              </a:lnSpc>
            </a:pPr>
            <a:r>
              <a:rPr lang="zh-CN" altLang="en-US" sz="2400"/>
              <a:t>应该找出</a:t>
            </a:r>
            <a:r>
              <a:rPr lang="en-US" altLang="zh-CN" sz="2400"/>
              <a:t>RDBMS</a:t>
            </a:r>
            <a:r>
              <a:rPr lang="zh-CN" altLang="en-US" sz="2400"/>
              <a:t>的优化规律，以写出适合</a:t>
            </a:r>
            <a:r>
              <a:rPr lang="en-US" altLang="zh-CN" sz="2400"/>
              <a:t>RDBMS</a:t>
            </a:r>
            <a:r>
              <a:rPr lang="zh-CN" altLang="en-US" sz="2400"/>
              <a:t>自动优化的</a:t>
            </a:r>
            <a:r>
              <a:rPr lang="en-US" altLang="zh-CN" sz="2400"/>
              <a:t>SQL</a:t>
            </a:r>
            <a:r>
              <a:rPr lang="zh-CN" altLang="en-US" sz="2400"/>
              <a:t>语句 </a:t>
            </a:r>
          </a:p>
          <a:p>
            <a:pPr>
              <a:lnSpc>
                <a:spcPct val="150000"/>
              </a:lnSpc>
            </a:pPr>
            <a:r>
              <a:rPr lang="zh-CN" altLang="en-US" sz="2400"/>
              <a:t>对于</a:t>
            </a:r>
            <a:r>
              <a:rPr lang="en-US" altLang="zh-CN" sz="2400"/>
              <a:t>RDBMS</a:t>
            </a:r>
            <a:r>
              <a:rPr lang="zh-CN" altLang="en-US" sz="2400"/>
              <a:t>不能优化的查询需要</a:t>
            </a:r>
            <a:r>
              <a:rPr lang="zh-CN" altLang="en-US" sz="2400">
                <a:solidFill>
                  <a:srgbClr val="FF0000"/>
                </a:solidFill>
              </a:rPr>
              <a:t>重写查询语句</a:t>
            </a:r>
            <a:r>
              <a:rPr lang="zh-CN" altLang="en-US" sz="2400"/>
              <a:t>，进行手工调整以优化性能。</a:t>
            </a:r>
          </a:p>
        </p:txBody>
      </p:sp>
      <p:sp>
        <p:nvSpPr>
          <p:cNvPr id="4" name="灯片编号占位符 3">
            <a:extLst>
              <a:ext uri="{FF2B5EF4-FFF2-40B4-BE49-F238E27FC236}">
                <a16:creationId xmlns:a16="http://schemas.microsoft.com/office/drawing/2014/main" id="{42A8D39C-873F-478A-B4A3-6BC8D155E641}"/>
              </a:ext>
            </a:extLst>
          </p:cNvPr>
          <p:cNvSpPr>
            <a:spLocks noGrp="1"/>
          </p:cNvSpPr>
          <p:nvPr>
            <p:ph type="sldNum" sz="quarter" idx="12"/>
          </p:nvPr>
        </p:nvSpPr>
        <p:spPr/>
        <p:txBody>
          <a:bodyPr/>
          <a:lstStyle/>
          <a:p>
            <a:fld id="{E63F6D5D-9733-4D44-9C56-AEFEDD5A4BA7}" type="slidenum">
              <a:rPr lang="en-US" smtClean="0"/>
              <a:pPr/>
              <a:t>43</a:t>
            </a:fld>
            <a:endParaRPr lang="en-US" dirty="0"/>
          </a:p>
        </p:txBody>
      </p:sp>
    </p:spTree>
    <p:extLst>
      <p:ext uri="{BB962C8B-B14F-4D97-AF65-F5344CB8AC3E}">
        <p14:creationId xmlns:p14="http://schemas.microsoft.com/office/powerpoint/2010/main" val="1268831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AC759-2AF5-4415-9570-C5C00E067707}"/>
              </a:ext>
            </a:extLst>
          </p:cNvPr>
          <p:cNvSpPr>
            <a:spLocks noGrp="1"/>
          </p:cNvSpPr>
          <p:nvPr>
            <p:ph type="title"/>
          </p:nvPr>
        </p:nvSpPr>
        <p:spPr/>
        <p:txBody>
          <a:bodyPr/>
          <a:lstStyle/>
          <a:p>
            <a:r>
              <a:rPr lang="zh-CN" altLang="en-US"/>
              <a:t>本章作业</a:t>
            </a:r>
          </a:p>
        </p:txBody>
      </p:sp>
      <p:sp>
        <p:nvSpPr>
          <p:cNvPr id="3" name="内容占位符 2">
            <a:extLst>
              <a:ext uri="{FF2B5EF4-FFF2-40B4-BE49-F238E27FC236}">
                <a16:creationId xmlns:a16="http://schemas.microsoft.com/office/drawing/2014/main" id="{3AC44F5F-7F62-4554-B9D9-4827F38A5B2F}"/>
              </a:ext>
            </a:extLst>
          </p:cNvPr>
          <p:cNvSpPr>
            <a:spLocks noGrp="1"/>
          </p:cNvSpPr>
          <p:nvPr>
            <p:ph idx="1"/>
          </p:nvPr>
        </p:nvSpPr>
        <p:spPr/>
        <p:txBody>
          <a:bodyPr/>
          <a:lstStyle/>
          <a:p>
            <a:r>
              <a:rPr lang="zh-CN" altLang="en-US"/>
              <a:t>教材第九章全部习题，即</a:t>
            </a:r>
            <a:r>
              <a:rPr lang="en-US" altLang="zh-CN"/>
              <a:t>1-7</a:t>
            </a:r>
            <a:r>
              <a:rPr lang="zh-CN" altLang="en-US"/>
              <a:t>题</a:t>
            </a:r>
            <a:r>
              <a:rPr lang="en-US" altLang="zh-CN"/>
              <a:t>.</a:t>
            </a:r>
            <a:endParaRPr lang="zh-CN" altLang="en-US"/>
          </a:p>
        </p:txBody>
      </p:sp>
      <p:sp>
        <p:nvSpPr>
          <p:cNvPr id="4" name="灯片编号占位符 3">
            <a:extLst>
              <a:ext uri="{FF2B5EF4-FFF2-40B4-BE49-F238E27FC236}">
                <a16:creationId xmlns:a16="http://schemas.microsoft.com/office/drawing/2014/main" id="{DDDCF1FC-6784-4715-8D8A-91A0E9786D75}"/>
              </a:ext>
            </a:extLst>
          </p:cNvPr>
          <p:cNvSpPr>
            <a:spLocks noGrp="1"/>
          </p:cNvSpPr>
          <p:nvPr>
            <p:ph type="sldNum" sz="quarter" idx="12"/>
          </p:nvPr>
        </p:nvSpPr>
        <p:spPr/>
        <p:txBody>
          <a:bodyPr/>
          <a:lstStyle/>
          <a:p>
            <a:fld id="{E63F6D5D-9733-4D44-9C56-AEFEDD5A4BA7}" type="slidenum">
              <a:rPr lang="en-US" smtClean="0"/>
              <a:pPr/>
              <a:t>44</a:t>
            </a:fld>
            <a:endParaRPr lang="en-US" dirty="0"/>
          </a:p>
        </p:txBody>
      </p:sp>
    </p:spTree>
    <p:extLst>
      <p:ext uri="{BB962C8B-B14F-4D97-AF65-F5344CB8AC3E}">
        <p14:creationId xmlns:p14="http://schemas.microsoft.com/office/powerpoint/2010/main" val="34927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C6597-8FFD-49C1-9EB5-09232A4DF2C4}"/>
              </a:ext>
            </a:extLst>
          </p:cNvPr>
          <p:cNvSpPr>
            <a:spLocks noGrp="1"/>
          </p:cNvSpPr>
          <p:nvPr>
            <p:ph type="title"/>
          </p:nvPr>
        </p:nvSpPr>
        <p:spPr/>
        <p:txBody>
          <a:bodyPr/>
          <a:lstStyle/>
          <a:p>
            <a:r>
              <a:rPr lang="zh-CN" altLang="en-US"/>
              <a:t>关系数据库系统的查询处理</a:t>
            </a:r>
          </a:p>
        </p:txBody>
      </p:sp>
      <p:sp>
        <p:nvSpPr>
          <p:cNvPr id="4" name="灯片编号占位符 3">
            <a:extLst>
              <a:ext uri="{FF2B5EF4-FFF2-40B4-BE49-F238E27FC236}">
                <a16:creationId xmlns:a16="http://schemas.microsoft.com/office/drawing/2014/main" id="{68BF222E-45A0-42AF-873C-39F1928B892C}"/>
              </a:ext>
            </a:extLst>
          </p:cNvPr>
          <p:cNvSpPr>
            <a:spLocks noGrp="1"/>
          </p:cNvSpPr>
          <p:nvPr>
            <p:ph type="sldNum" sz="quarter" idx="12"/>
          </p:nvPr>
        </p:nvSpPr>
        <p:spPr/>
        <p:txBody>
          <a:bodyPr/>
          <a:lstStyle/>
          <a:p>
            <a:fld id="{E63F6D5D-9733-4D44-9C56-AEFEDD5A4BA7}" type="slidenum">
              <a:rPr lang="en-US" smtClean="0"/>
              <a:pPr/>
              <a:t>4</a:t>
            </a:fld>
            <a:endParaRPr lang="en-US" dirty="0"/>
          </a:p>
        </p:txBody>
      </p:sp>
      <p:sp>
        <p:nvSpPr>
          <p:cNvPr id="5" name="Rectangle 4">
            <a:extLst>
              <a:ext uri="{FF2B5EF4-FFF2-40B4-BE49-F238E27FC236}">
                <a16:creationId xmlns:a16="http://schemas.microsoft.com/office/drawing/2014/main" id="{E98E20BD-5282-42C5-B5DC-65ACD5258FE7}"/>
              </a:ext>
            </a:extLst>
          </p:cNvPr>
          <p:cNvSpPr>
            <a:spLocks noChangeArrowheads="1"/>
          </p:cNvSpPr>
          <p:nvPr/>
        </p:nvSpPr>
        <p:spPr bwMode="auto">
          <a:xfrm>
            <a:off x="2715419" y="6204238"/>
            <a:ext cx="2000250" cy="358775"/>
          </a:xfrm>
          <a:prstGeom prst="rect">
            <a:avLst/>
          </a:prstGeom>
          <a:solidFill>
            <a:srgbClr val="FF99CC"/>
          </a:solidFill>
          <a:ln w="25400" algn="ctr">
            <a:solidFill>
              <a:srgbClr val="CC00FF"/>
            </a:solidFill>
            <a:prstDash val="sysDot"/>
            <a:miter lim="800000"/>
            <a:headEnd/>
            <a:tailEnd/>
          </a:ln>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b="1" dirty="0">
                <a:solidFill>
                  <a:srgbClr val="0000FF"/>
                </a:solidFill>
                <a:latin typeface="微软雅黑" panose="020B0503020204020204" pitchFamily="34" charset="-122"/>
                <a:ea typeface="微软雅黑" panose="020B0503020204020204" pitchFamily="34" charset="-122"/>
              </a:rPr>
              <a:t>查询计划的执行代码</a:t>
            </a:r>
          </a:p>
        </p:txBody>
      </p:sp>
      <p:sp>
        <p:nvSpPr>
          <p:cNvPr id="6" name="Rectangle 5">
            <a:extLst>
              <a:ext uri="{FF2B5EF4-FFF2-40B4-BE49-F238E27FC236}">
                <a16:creationId xmlns:a16="http://schemas.microsoft.com/office/drawing/2014/main" id="{A2AF20AE-583B-4C6B-94C1-19F353C05DEC}"/>
              </a:ext>
            </a:extLst>
          </p:cNvPr>
          <p:cNvSpPr>
            <a:spLocks noChangeArrowheads="1"/>
          </p:cNvSpPr>
          <p:nvPr/>
        </p:nvSpPr>
        <p:spPr bwMode="auto">
          <a:xfrm>
            <a:off x="3009900" y="4270663"/>
            <a:ext cx="1466850" cy="576263"/>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1600" b="1">
                <a:solidFill>
                  <a:srgbClr val="0000FF"/>
                </a:solidFill>
                <a:latin typeface="微软雅黑" panose="020B0503020204020204" pitchFamily="34" charset="-122"/>
                <a:ea typeface="微软雅黑" panose="020B0503020204020204" pitchFamily="34" charset="-122"/>
              </a:rPr>
              <a:t>代数优化</a:t>
            </a:r>
            <a:endParaRPr lang="en-US" altLang="zh-CN" sz="1600" b="1">
              <a:solidFill>
                <a:srgbClr val="0000FF"/>
              </a:solidFill>
              <a:latin typeface="微软雅黑" panose="020B0503020204020204" pitchFamily="34" charset="-122"/>
              <a:ea typeface="微软雅黑" panose="020B0503020204020204" pitchFamily="34" charset="-122"/>
            </a:endParaRPr>
          </a:p>
          <a:p>
            <a:r>
              <a:rPr lang="zh-CN" altLang="en-US" sz="1600" b="1">
                <a:solidFill>
                  <a:srgbClr val="0000FF"/>
                </a:solidFill>
                <a:latin typeface="微软雅黑" panose="020B0503020204020204" pitchFamily="34" charset="-122"/>
                <a:ea typeface="微软雅黑" panose="020B0503020204020204" pitchFamily="34" charset="-122"/>
              </a:rPr>
              <a:t>物理优化等</a:t>
            </a:r>
          </a:p>
        </p:txBody>
      </p:sp>
      <p:sp>
        <p:nvSpPr>
          <p:cNvPr id="7" name="TextBox 66">
            <a:extLst>
              <a:ext uri="{FF2B5EF4-FFF2-40B4-BE49-F238E27FC236}">
                <a16:creationId xmlns:a16="http://schemas.microsoft.com/office/drawing/2014/main" id="{06E56006-6DFB-43CF-8AD4-46899BEFF26A}"/>
              </a:ext>
            </a:extLst>
          </p:cNvPr>
          <p:cNvSpPr txBox="1">
            <a:spLocks noChangeArrowheads="1"/>
          </p:cNvSpPr>
          <p:nvPr/>
        </p:nvSpPr>
        <p:spPr bwMode="auto">
          <a:xfrm>
            <a:off x="3206461" y="1134935"/>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b="1" dirty="0">
                <a:solidFill>
                  <a:srgbClr val="0000FF"/>
                </a:solidFill>
                <a:latin typeface="微软雅黑" panose="020B0503020204020204" pitchFamily="34" charset="-122"/>
                <a:ea typeface="微软雅黑" panose="020B0503020204020204" pitchFamily="34" charset="-122"/>
              </a:rPr>
              <a:t>查询语句</a:t>
            </a:r>
          </a:p>
        </p:txBody>
      </p:sp>
      <p:sp>
        <p:nvSpPr>
          <p:cNvPr id="8" name="Line 16">
            <a:extLst>
              <a:ext uri="{FF2B5EF4-FFF2-40B4-BE49-F238E27FC236}">
                <a16:creationId xmlns:a16="http://schemas.microsoft.com/office/drawing/2014/main" id="{0DC71E46-E490-4C2A-B4FC-A5FFB3860CCF}"/>
              </a:ext>
            </a:extLst>
          </p:cNvPr>
          <p:cNvSpPr>
            <a:spLocks noChangeShapeType="1"/>
          </p:cNvSpPr>
          <p:nvPr/>
        </p:nvSpPr>
        <p:spPr bwMode="auto">
          <a:xfrm>
            <a:off x="3712367" y="1424382"/>
            <a:ext cx="1" cy="24428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9" name="Rectangle 5">
            <a:extLst>
              <a:ext uri="{FF2B5EF4-FFF2-40B4-BE49-F238E27FC236}">
                <a16:creationId xmlns:a16="http://schemas.microsoft.com/office/drawing/2014/main" id="{09718F36-1C64-4E63-BB1D-235DAD6C9939}"/>
              </a:ext>
            </a:extLst>
          </p:cNvPr>
          <p:cNvSpPr>
            <a:spLocks noChangeArrowheads="1"/>
          </p:cNvSpPr>
          <p:nvPr/>
        </p:nvSpPr>
        <p:spPr bwMode="auto">
          <a:xfrm>
            <a:off x="2981325" y="1678276"/>
            <a:ext cx="1468438" cy="57626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b="1" dirty="0">
                <a:solidFill>
                  <a:srgbClr val="0000FF"/>
                </a:solidFill>
                <a:latin typeface="微软雅黑" panose="020B0503020204020204" pitchFamily="34" charset="-122"/>
                <a:ea typeface="微软雅黑" panose="020B0503020204020204" pitchFamily="34" charset="-122"/>
              </a:rPr>
              <a:t>词法分析</a:t>
            </a:r>
            <a:endParaRPr lang="en-US" altLang="zh-CN" sz="1600" b="1" dirty="0">
              <a:solidFill>
                <a:srgbClr val="0000FF"/>
              </a:solidFill>
              <a:latin typeface="微软雅黑" panose="020B0503020204020204" pitchFamily="34" charset="-122"/>
              <a:ea typeface="微软雅黑" panose="020B0503020204020204" pitchFamily="34" charset="-122"/>
            </a:endParaRPr>
          </a:p>
          <a:p>
            <a:pPr algn="ctr" eaLnBrk="1" hangingPunct="1"/>
            <a:r>
              <a:rPr lang="zh-CN" altLang="en-US" sz="1600" b="1" dirty="0">
                <a:solidFill>
                  <a:srgbClr val="0000FF"/>
                </a:solidFill>
                <a:latin typeface="微软雅黑" panose="020B0503020204020204" pitchFamily="34" charset="-122"/>
                <a:ea typeface="微软雅黑" panose="020B0503020204020204" pitchFamily="34" charset="-122"/>
              </a:rPr>
              <a:t>语法分析</a:t>
            </a:r>
          </a:p>
        </p:txBody>
      </p:sp>
      <p:sp>
        <p:nvSpPr>
          <p:cNvPr id="10" name="Rectangle 5">
            <a:extLst>
              <a:ext uri="{FF2B5EF4-FFF2-40B4-BE49-F238E27FC236}">
                <a16:creationId xmlns:a16="http://schemas.microsoft.com/office/drawing/2014/main" id="{BFF07F8A-2F60-4CC5-BCE0-ABB9CD35C8F5}"/>
              </a:ext>
            </a:extLst>
          </p:cNvPr>
          <p:cNvSpPr>
            <a:spLocks noChangeArrowheads="1"/>
          </p:cNvSpPr>
          <p:nvPr/>
        </p:nvSpPr>
        <p:spPr bwMode="auto">
          <a:xfrm>
            <a:off x="2936875" y="2470438"/>
            <a:ext cx="1584325" cy="1081088"/>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b="1">
                <a:solidFill>
                  <a:srgbClr val="0000FF"/>
                </a:solidFill>
                <a:latin typeface="微软雅黑" panose="020B0503020204020204" pitchFamily="34" charset="-122"/>
                <a:ea typeface="微软雅黑" panose="020B0503020204020204" pitchFamily="34" charset="-122"/>
              </a:rPr>
              <a:t>语义分析</a:t>
            </a:r>
            <a:endParaRPr lang="en-US" altLang="zh-CN" sz="1600" b="1">
              <a:solidFill>
                <a:srgbClr val="0000FF"/>
              </a:solidFill>
              <a:latin typeface="微软雅黑" panose="020B0503020204020204" pitchFamily="34" charset="-122"/>
              <a:ea typeface="微软雅黑" panose="020B0503020204020204" pitchFamily="34" charset="-122"/>
            </a:endParaRPr>
          </a:p>
          <a:p>
            <a:pPr eaLnBrk="1" hangingPunct="1"/>
            <a:r>
              <a:rPr lang="zh-CN" altLang="en-US" sz="1600" b="1">
                <a:solidFill>
                  <a:srgbClr val="0000FF"/>
                </a:solidFill>
                <a:latin typeface="微软雅黑" panose="020B0503020204020204" pitchFamily="34" charset="-122"/>
                <a:ea typeface="微软雅黑" panose="020B0503020204020204" pitchFamily="34" charset="-122"/>
              </a:rPr>
              <a:t>符号名转换</a:t>
            </a:r>
            <a:endParaRPr lang="en-US" altLang="zh-CN" sz="1600" b="1">
              <a:solidFill>
                <a:srgbClr val="0000FF"/>
              </a:solidFill>
              <a:latin typeface="微软雅黑" panose="020B0503020204020204" pitchFamily="34" charset="-122"/>
              <a:ea typeface="微软雅黑" panose="020B0503020204020204" pitchFamily="34" charset="-122"/>
            </a:endParaRPr>
          </a:p>
          <a:p>
            <a:pPr eaLnBrk="1" hangingPunct="1"/>
            <a:r>
              <a:rPr lang="zh-CN" altLang="en-US" sz="1600" b="1">
                <a:solidFill>
                  <a:srgbClr val="0000FF"/>
                </a:solidFill>
                <a:latin typeface="微软雅黑" panose="020B0503020204020204" pitchFamily="34" charset="-122"/>
                <a:ea typeface="微软雅黑" panose="020B0503020204020204" pitchFamily="34" charset="-122"/>
              </a:rPr>
              <a:t>安全性检查</a:t>
            </a:r>
            <a:endParaRPr lang="en-US" altLang="zh-CN" sz="1600" b="1">
              <a:solidFill>
                <a:srgbClr val="0000FF"/>
              </a:solidFill>
              <a:latin typeface="微软雅黑" panose="020B0503020204020204" pitchFamily="34" charset="-122"/>
              <a:ea typeface="微软雅黑" panose="020B0503020204020204" pitchFamily="34" charset="-122"/>
            </a:endParaRPr>
          </a:p>
          <a:p>
            <a:pPr eaLnBrk="1" hangingPunct="1"/>
            <a:r>
              <a:rPr lang="zh-CN" altLang="en-US" sz="1600" b="1">
                <a:solidFill>
                  <a:srgbClr val="0000FF"/>
                </a:solidFill>
                <a:latin typeface="微软雅黑" panose="020B0503020204020204" pitchFamily="34" charset="-122"/>
                <a:ea typeface="微软雅黑" panose="020B0503020204020204" pitchFamily="34" charset="-122"/>
              </a:rPr>
              <a:t>完整性初步检查</a:t>
            </a:r>
          </a:p>
        </p:txBody>
      </p:sp>
      <p:sp>
        <p:nvSpPr>
          <p:cNvPr id="11" name="Rectangle 5">
            <a:extLst>
              <a:ext uri="{FF2B5EF4-FFF2-40B4-BE49-F238E27FC236}">
                <a16:creationId xmlns:a16="http://schemas.microsoft.com/office/drawing/2014/main" id="{5E6D0F99-62E3-457A-8182-EC0E50D7A9FA}"/>
              </a:ext>
            </a:extLst>
          </p:cNvPr>
          <p:cNvSpPr>
            <a:spLocks noChangeArrowheads="1"/>
          </p:cNvSpPr>
          <p:nvPr/>
        </p:nvSpPr>
        <p:spPr bwMode="auto">
          <a:xfrm>
            <a:off x="2960688" y="5639088"/>
            <a:ext cx="1560512" cy="360363"/>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b="1">
                <a:solidFill>
                  <a:srgbClr val="0000FF"/>
                </a:solidFill>
                <a:latin typeface="微软雅黑" panose="020B0503020204020204" pitchFamily="34" charset="-122"/>
                <a:ea typeface="微软雅黑" panose="020B0503020204020204" pitchFamily="34" charset="-122"/>
              </a:rPr>
              <a:t>代码生成</a:t>
            </a:r>
          </a:p>
        </p:txBody>
      </p:sp>
      <p:sp>
        <p:nvSpPr>
          <p:cNvPr id="12" name="Rectangle 4">
            <a:extLst>
              <a:ext uri="{FF2B5EF4-FFF2-40B4-BE49-F238E27FC236}">
                <a16:creationId xmlns:a16="http://schemas.microsoft.com/office/drawing/2014/main" id="{2E61254F-2FEB-46E5-ADC1-2B1D6ACE2A97}"/>
              </a:ext>
            </a:extLst>
          </p:cNvPr>
          <p:cNvSpPr>
            <a:spLocks noChangeArrowheads="1"/>
          </p:cNvSpPr>
          <p:nvPr/>
        </p:nvSpPr>
        <p:spPr bwMode="auto">
          <a:xfrm>
            <a:off x="2971800" y="5062826"/>
            <a:ext cx="1549400" cy="358775"/>
          </a:xfrm>
          <a:prstGeom prst="rect">
            <a:avLst/>
          </a:prstGeom>
          <a:solidFill>
            <a:srgbClr val="FF99CC"/>
          </a:solidFill>
          <a:ln w="25400" algn="ctr">
            <a:solidFill>
              <a:srgbClr val="CC00FF"/>
            </a:solidFill>
            <a:prstDash val="sysDot"/>
            <a:miter lim="800000"/>
            <a:headEnd/>
            <a:tailEnd/>
          </a:ln>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1600" b="1">
                <a:solidFill>
                  <a:srgbClr val="0000FF"/>
                </a:solidFill>
                <a:latin typeface="微软雅黑" panose="020B0503020204020204" pitchFamily="34" charset="-122"/>
                <a:ea typeface="微软雅黑" panose="020B0503020204020204" pitchFamily="34" charset="-122"/>
              </a:rPr>
              <a:t>查询执行计划</a:t>
            </a:r>
          </a:p>
        </p:txBody>
      </p:sp>
      <p:sp>
        <p:nvSpPr>
          <p:cNvPr id="13" name="Rectangle 4">
            <a:extLst>
              <a:ext uri="{FF2B5EF4-FFF2-40B4-BE49-F238E27FC236}">
                <a16:creationId xmlns:a16="http://schemas.microsoft.com/office/drawing/2014/main" id="{C51DDFB4-1C01-4368-8950-AD02EBFB15FA}"/>
              </a:ext>
            </a:extLst>
          </p:cNvPr>
          <p:cNvSpPr>
            <a:spLocks noChangeArrowheads="1"/>
          </p:cNvSpPr>
          <p:nvPr/>
        </p:nvSpPr>
        <p:spPr bwMode="auto">
          <a:xfrm>
            <a:off x="2794000" y="3829359"/>
            <a:ext cx="1921670" cy="209530"/>
          </a:xfrm>
          <a:prstGeom prst="rect">
            <a:avLst/>
          </a:prstGeom>
          <a:solidFill>
            <a:srgbClr val="FF99CC"/>
          </a:solidFill>
          <a:ln w="25400" algn="ctr">
            <a:solidFill>
              <a:srgbClr val="CC00FF"/>
            </a:solidFill>
            <a:prstDash val="sysDot"/>
            <a:miter lim="800000"/>
            <a:headEnd/>
            <a:tailEnd/>
          </a:ln>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1600" b="1">
                <a:solidFill>
                  <a:srgbClr val="0000FF"/>
                </a:solidFill>
                <a:latin typeface="微软雅黑" panose="020B0503020204020204" pitchFamily="34" charset="-122"/>
                <a:ea typeface="微软雅黑" panose="020B0503020204020204" pitchFamily="34" charset="-122"/>
              </a:rPr>
              <a:t>查询树</a:t>
            </a:r>
            <a:r>
              <a:rPr lang="en-US" altLang="zh-CN" sz="1600" b="1">
                <a:solidFill>
                  <a:srgbClr val="0000FF"/>
                </a:solidFill>
                <a:latin typeface="微软雅黑" panose="020B0503020204020204" pitchFamily="34" charset="-122"/>
                <a:ea typeface="微软雅黑" panose="020B0503020204020204" pitchFamily="34" charset="-122"/>
              </a:rPr>
              <a:t>(query tree)</a:t>
            </a:r>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14" name="Line 16">
            <a:extLst>
              <a:ext uri="{FF2B5EF4-FFF2-40B4-BE49-F238E27FC236}">
                <a16:creationId xmlns:a16="http://schemas.microsoft.com/office/drawing/2014/main" id="{6AF5733F-E0AB-4E40-AB2D-016DCEECB230}"/>
              </a:ext>
            </a:extLst>
          </p:cNvPr>
          <p:cNvSpPr>
            <a:spLocks noChangeShapeType="1"/>
          </p:cNvSpPr>
          <p:nvPr/>
        </p:nvSpPr>
        <p:spPr bwMode="auto">
          <a:xfrm>
            <a:off x="3712367" y="2254537"/>
            <a:ext cx="13496" cy="2159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5" name="Line 16">
            <a:extLst>
              <a:ext uri="{FF2B5EF4-FFF2-40B4-BE49-F238E27FC236}">
                <a16:creationId xmlns:a16="http://schemas.microsoft.com/office/drawing/2014/main" id="{EB02A804-63C3-4EBC-ACB0-61F7A52E412B}"/>
              </a:ext>
            </a:extLst>
          </p:cNvPr>
          <p:cNvSpPr>
            <a:spLocks noChangeShapeType="1"/>
          </p:cNvSpPr>
          <p:nvPr/>
        </p:nvSpPr>
        <p:spPr bwMode="auto">
          <a:xfrm flipH="1">
            <a:off x="3729038" y="3562638"/>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6" name="Line 16">
            <a:extLst>
              <a:ext uri="{FF2B5EF4-FFF2-40B4-BE49-F238E27FC236}">
                <a16:creationId xmlns:a16="http://schemas.microsoft.com/office/drawing/2014/main" id="{C806A272-1522-4067-A95A-9D4EF5192508}"/>
              </a:ext>
            </a:extLst>
          </p:cNvPr>
          <p:cNvSpPr>
            <a:spLocks noChangeShapeType="1"/>
          </p:cNvSpPr>
          <p:nvPr/>
        </p:nvSpPr>
        <p:spPr bwMode="auto">
          <a:xfrm flipH="1">
            <a:off x="3729038" y="4065876"/>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7" name="Line 16">
            <a:extLst>
              <a:ext uri="{FF2B5EF4-FFF2-40B4-BE49-F238E27FC236}">
                <a16:creationId xmlns:a16="http://schemas.microsoft.com/office/drawing/2014/main" id="{5486FCF5-DC21-4170-98CE-9AD222183AC8}"/>
              </a:ext>
            </a:extLst>
          </p:cNvPr>
          <p:cNvSpPr>
            <a:spLocks noChangeShapeType="1"/>
          </p:cNvSpPr>
          <p:nvPr/>
        </p:nvSpPr>
        <p:spPr bwMode="auto">
          <a:xfrm flipH="1">
            <a:off x="3729038" y="4858038"/>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8" name="Line 16">
            <a:extLst>
              <a:ext uri="{FF2B5EF4-FFF2-40B4-BE49-F238E27FC236}">
                <a16:creationId xmlns:a16="http://schemas.microsoft.com/office/drawing/2014/main" id="{20C13C56-8691-4796-9671-AFAC3C1903A0}"/>
              </a:ext>
            </a:extLst>
          </p:cNvPr>
          <p:cNvSpPr>
            <a:spLocks noChangeShapeType="1"/>
          </p:cNvSpPr>
          <p:nvPr/>
        </p:nvSpPr>
        <p:spPr bwMode="auto">
          <a:xfrm flipH="1">
            <a:off x="3729038" y="5434301"/>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9" name="Line 16">
            <a:extLst>
              <a:ext uri="{FF2B5EF4-FFF2-40B4-BE49-F238E27FC236}">
                <a16:creationId xmlns:a16="http://schemas.microsoft.com/office/drawing/2014/main" id="{C7AEC25F-F4FA-4ADC-8F7B-41B3C95EDC97}"/>
              </a:ext>
            </a:extLst>
          </p:cNvPr>
          <p:cNvSpPr>
            <a:spLocks noChangeShapeType="1"/>
          </p:cNvSpPr>
          <p:nvPr/>
        </p:nvSpPr>
        <p:spPr bwMode="auto">
          <a:xfrm flipH="1">
            <a:off x="3729038" y="6010563"/>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20" name="TextBox 79">
            <a:extLst>
              <a:ext uri="{FF2B5EF4-FFF2-40B4-BE49-F238E27FC236}">
                <a16:creationId xmlns:a16="http://schemas.microsoft.com/office/drawing/2014/main" id="{74392A7D-13A9-4F62-8F00-87CBEE2B47FB}"/>
              </a:ext>
            </a:extLst>
          </p:cNvPr>
          <p:cNvSpPr txBox="1">
            <a:spLocks noChangeArrowheads="1"/>
          </p:cNvSpPr>
          <p:nvPr/>
        </p:nvSpPr>
        <p:spPr bwMode="auto">
          <a:xfrm>
            <a:off x="4449763" y="1806843"/>
            <a:ext cx="1368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b="1" u="sng" dirty="0">
                <a:solidFill>
                  <a:srgbClr val="0000FF"/>
                </a:solidFill>
                <a:uFill>
                  <a:solidFill>
                    <a:srgbClr val="FF0000"/>
                  </a:solidFill>
                </a:uFill>
                <a:latin typeface="微软雅黑" panose="020B0503020204020204" pitchFamily="34" charset="-122"/>
                <a:ea typeface="微软雅黑" panose="020B0503020204020204" pitchFamily="34" charset="-122"/>
              </a:rPr>
              <a:t>查询分析</a:t>
            </a:r>
          </a:p>
        </p:txBody>
      </p:sp>
      <p:sp>
        <p:nvSpPr>
          <p:cNvPr id="21" name="TextBox 80">
            <a:extLst>
              <a:ext uri="{FF2B5EF4-FFF2-40B4-BE49-F238E27FC236}">
                <a16:creationId xmlns:a16="http://schemas.microsoft.com/office/drawing/2014/main" id="{FFA2D4CB-E1DF-4CF4-B320-A2C68ECE91B1}"/>
              </a:ext>
            </a:extLst>
          </p:cNvPr>
          <p:cNvSpPr txBox="1">
            <a:spLocks noChangeArrowheads="1"/>
          </p:cNvSpPr>
          <p:nvPr/>
        </p:nvSpPr>
        <p:spPr bwMode="auto">
          <a:xfrm>
            <a:off x="4673601" y="2818101"/>
            <a:ext cx="1144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b="1" u="sng" dirty="0">
                <a:solidFill>
                  <a:srgbClr val="0000FF"/>
                </a:solidFill>
                <a:uFill>
                  <a:solidFill>
                    <a:srgbClr val="FF0000"/>
                  </a:solidFill>
                </a:uFill>
                <a:latin typeface="微软雅黑" panose="020B0503020204020204" pitchFamily="34" charset="-122"/>
                <a:ea typeface="微软雅黑" panose="020B0503020204020204" pitchFamily="34" charset="-122"/>
              </a:rPr>
              <a:t>查询检查</a:t>
            </a:r>
          </a:p>
        </p:txBody>
      </p:sp>
      <p:sp>
        <p:nvSpPr>
          <p:cNvPr id="22" name="TextBox 81">
            <a:extLst>
              <a:ext uri="{FF2B5EF4-FFF2-40B4-BE49-F238E27FC236}">
                <a16:creationId xmlns:a16="http://schemas.microsoft.com/office/drawing/2014/main" id="{52A2C518-9439-44A1-844A-555BDB7E0308}"/>
              </a:ext>
            </a:extLst>
          </p:cNvPr>
          <p:cNvSpPr txBox="1">
            <a:spLocks noChangeArrowheads="1"/>
          </p:cNvSpPr>
          <p:nvPr/>
        </p:nvSpPr>
        <p:spPr bwMode="auto">
          <a:xfrm>
            <a:off x="4751388" y="4374128"/>
            <a:ext cx="116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b="1" u="sng" dirty="0">
                <a:solidFill>
                  <a:srgbClr val="0000FF"/>
                </a:solidFill>
                <a:uFill>
                  <a:solidFill>
                    <a:srgbClr val="FF0000"/>
                  </a:solidFill>
                </a:uFill>
                <a:latin typeface="微软雅黑" panose="020B0503020204020204" pitchFamily="34" charset="-122"/>
                <a:ea typeface="微软雅黑" panose="020B0503020204020204" pitchFamily="34" charset="-122"/>
              </a:rPr>
              <a:t>查询优化</a:t>
            </a:r>
          </a:p>
        </p:txBody>
      </p:sp>
      <p:sp>
        <p:nvSpPr>
          <p:cNvPr id="23" name="TextBox 82">
            <a:extLst>
              <a:ext uri="{FF2B5EF4-FFF2-40B4-BE49-F238E27FC236}">
                <a16:creationId xmlns:a16="http://schemas.microsoft.com/office/drawing/2014/main" id="{B856A977-9166-4F76-AA6B-829459812B69}"/>
              </a:ext>
            </a:extLst>
          </p:cNvPr>
          <p:cNvSpPr txBox="1">
            <a:spLocks noChangeArrowheads="1"/>
          </p:cNvSpPr>
          <p:nvPr/>
        </p:nvSpPr>
        <p:spPr bwMode="auto">
          <a:xfrm>
            <a:off x="4733131" y="5630119"/>
            <a:ext cx="1112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b="1" u="sng" dirty="0">
                <a:solidFill>
                  <a:srgbClr val="0000FF"/>
                </a:solidFill>
                <a:uFill>
                  <a:solidFill>
                    <a:srgbClr val="FF0000"/>
                  </a:solidFill>
                </a:uFill>
                <a:latin typeface="微软雅黑" panose="020B0503020204020204" pitchFamily="34" charset="-122"/>
                <a:ea typeface="微软雅黑" panose="020B0503020204020204" pitchFamily="34" charset="-122"/>
              </a:rPr>
              <a:t>查询执行</a:t>
            </a:r>
          </a:p>
        </p:txBody>
      </p:sp>
      <p:sp>
        <p:nvSpPr>
          <p:cNvPr id="24" name="AutoShape 4">
            <a:extLst>
              <a:ext uri="{FF2B5EF4-FFF2-40B4-BE49-F238E27FC236}">
                <a16:creationId xmlns:a16="http://schemas.microsoft.com/office/drawing/2014/main" id="{70283A91-3393-4314-8C4F-161766FF2CA5}"/>
              </a:ext>
            </a:extLst>
          </p:cNvPr>
          <p:cNvSpPr>
            <a:spLocks noChangeArrowheads="1"/>
          </p:cNvSpPr>
          <p:nvPr/>
        </p:nvSpPr>
        <p:spPr bwMode="auto">
          <a:xfrm>
            <a:off x="622300" y="2510334"/>
            <a:ext cx="1206500" cy="954088"/>
          </a:xfrm>
          <a:prstGeom prst="flowChartMagneticDisk">
            <a:avLst/>
          </a:prstGeom>
          <a:solidFill>
            <a:schemeClr val="bg1">
              <a:lumMod val="95000"/>
            </a:schemeClr>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b="1" dirty="0">
                <a:solidFill>
                  <a:srgbClr val="0000FF"/>
                </a:solidFill>
                <a:latin typeface="微软雅黑" panose="020B0503020204020204" pitchFamily="34" charset="-122"/>
                <a:ea typeface="微软雅黑" panose="020B0503020204020204" pitchFamily="34" charset="-122"/>
              </a:rPr>
              <a:t>数据库</a:t>
            </a:r>
            <a:endParaRPr lang="en-US" altLang="zh-CN" sz="1600" b="1" dirty="0">
              <a:solidFill>
                <a:srgbClr val="0000FF"/>
              </a:solidFill>
              <a:latin typeface="微软雅黑" panose="020B0503020204020204" pitchFamily="34" charset="-122"/>
              <a:ea typeface="微软雅黑" panose="020B0503020204020204" pitchFamily="34" charset="-122"/>
            </a:endParaRPr>
          </a:p>
          <a:p>
            <a:pPr algn="ctr" eaLnBrk="1" hangingPunct="1"/>
            <a:r>
              <a:rPr lang="zh-CN" altLang="en-US" sz="1600" b="1" dirty="0">
                <a:solidFill>
                  <a:srgbClr val="0000FF"/>
                </a:solidFill>
                <a:latin typeface="微软雅黑" panose="020B0503020204020204" pitchFamily="34" charset="-122"/>
                <a:ea typeface="微软雅黑" panose="020B0503020204020204" pitchFamily="34" charset="-122"/>
              </a:rPr>
              <a:t>数据字典</a:t>
            </a:r>
          </a:p>
        </p:txBody>
      </p:sp>
      <p:cxnSp>
        <p:nvCxnSpPr>
          <p:cNvPr id="25" name="直接箭头连接符 24">
            <a:extLst>
              <a:ext uri="{FF2B5EF4-FFF2-40B4-BE49-F238E27FC236}">
                <a16:creationId xmlns:a16="http://schemas.microsoft.com/office/drawing/2014/main" id="{92689266-C20D-4EF6-9ED9-B08284E7586F}"/>
              </a:ext>
            </a:extLst>
          </p:cNvPr>
          <p:cNvCxnSpPr>
            <a:cxnSpLocks noChangeShapeType="1"/>
            <a:stCxn id="24" idx="4"/>
            <a:endCxn id="10" idx="1"/>
          </p:cNvCxnSpPr>
          <p:nvPr/>
        </p:nvCxnSpPr>
        <p:spPr bwMode="auto">
          <a:xfrm>
            <a:off x="1828800" y="2987378"/>
            <a:ext cx="1108075" cy="23604"/>
          </a:xfrm>
          <a:prstGeom prst="straightConnector1">
            <a:avLst/>
          </a:prstGeom>
          <a:noFill/>
          <a:ln w="28575" algn="ctr">
            <a:solidFill>
              <a:srgbClr val="FF0000"/>
            </a:solidFill>
            <a:prstDash val="sysDash"/>
            <a:round/>
            <a:headEnd/>
            <a:tailEnd type="arrow" w="med" len="med"/>
          </a:ln>
          <a:extLst>
            <a:ext uri="{909E8E84-426E-40DD-AFC4-6F175D3DCCD1}">
              <a14:hiddenFill xmlns:a14="http://schemas.microsoft.com/office/drawing/2010/main">
                <a:noFill/>
              </a14:hiddenFill>
            </a:ext>
          </a:extLst>
        </p:spPr>
      </p:cxnSp>
      <p:cxnSp>
        <p:nvCxnSpPr>
          <p:cNvPr id="26" name="直接箭头连接符 25">
            <a:extLst>
              <a:ext uri="{FF2B5EF4-FFF2-40B4-BE49-F238E27FC236}">
                <a16:creationId xmlns:a16="http://schemas.microsoft.com/office/drawing/2014/main" id="{A0CA8599-7473-4E09-A96C-DC5E5878DD24}"/>
              </a:ext>
            </a:extLst>
          </p:cNvPr>
          <p:cNvCxnSpPr>
            <a:cxnSpLocks noChangeShapeType="1"/>
            <a:stCxn id="24" idx="4"/>
          </p:cNvCxnSpPr>
          <p:nvPr/>
        </p:nvCxnSpPr>
        <p:spPr bwMode="auto">
          <a:xfrm>
            <a:off x="1828800" y="2987378"/>
            <a:ext cx="1152525" cy="1508422"/>
          </a:xfrm>
          <a:prstGeom prst="straightConnector1">
            <a:avLst/>
          </a:prstGeom>
          <a:noFill/>
          <a:ln w="28575" algn="ctr">
            <a:solidFill>
              <a:srgbClr val="FF0000"/>
            </a:solidFill>
            <a:prstDash val="sysDash"/>
            <a:round/>
            <a:headEnd/>
            <a:tailEnd type="arrow" w="med" len="med"/>
          </a:ln>
          <a:extLst>
            <a:ext uri="{909E8E84-426E-40DD-AFC4-6F175D3DCCD1}">
              <a14:hiddenFill xmlns:a14="http://schemas.microsoft.com/office/drawing/2010/main">
                <a:noFill/>
              </a14:hiddenFill>
            </a:ext>
          </a:extLst>
        </p:spPr>
      </p:cxnSp>
      <p:cxnSp>
        <p:nvCxnSpPr>
          <p:cNvPr id="27" name="直接箭头连接符 26">
            <a:extLst>
              <a:ext uri="{FF2B5EF4-FFF2-40B4-BE49-F238E27FC236}">
                <a16:creationId xmlns:a16="http://schemas.microsoft.com/office/drawing/2014/main" id="{54315C14-2D41-49F2-963F-EDDC85412459}"/>
              </a:ext>
            </a:extLst>
          </p:cNvPr>
          <p:cNvCxnSpPr>
            <a:cxnSpLocks noChangeShapeType="1"/>
            <a:stCxn id="24" idx="4"/>
          </p:cNvCxnSpPr>
          <p:nvPr/>
        </p:nvCxnSpPr>
        <p:spPr bwMode="auto">
          <a:xfrm flipV="1">
            <a:off x="1828800" y="2002042"/>
            <a:ext cx="1131888" cy="985336"/>
          </a:xfrm>
          <a:prstGeom prst="straightConnector1">
            <a:avLst/>
          </a:prstGeom>
          <a:noFill/>
          <a:ln w="28575" algn="ctr">
            <a:solidFill>
              <a:srgbClr val="FF0000"/>
            </a:solidFill>
            <a:prstDash val="sysDash"/>
            <a:round/>
            <a:headEnd/>
            <a:tailEnd type="arrow" w="med" len="med"/>
          </a:ln>
          <a:extLst>
            <a:ext uri="{909E8E84-426E-40DD-AFC4-6F175D3DCCD1}">
              <a14:hiddenFill xmlns:a14="http://schemas.microsoft.com/office/drawing/2010/main">
                <a:noFill/>
              </a14:hiddenFill>
            </a:ext>
          </a:extLst>
        </p:spPr>
      </p:cxnSp>
      <p:sp>
        <p:nvSpPr>
          <p:cNvPr id="28" name="椭圆 27">
            <a:extLst>
              <a:ext uri="{FF2B5EF4-FFF2-40B4-BE49-F238E27FC236}">
                <a16:creationId xmlns:a16="http://schemas.microsoft.com/office/drawing/2014/main" id="{B57F0A90-0241-414E-B742-9BC302358F80}"/>
              </a:ext>
            </a:extLst>
          </p:cNvPr>
          <p:cNvSpPr/>
          <p:nvPr/>
        </p:nvSpPr>
        <p:spPr>
          <a:xfrm>
            <a:off x="622300" y="2510334"/>
            <a:ext cx="1206500" cy="307767"/>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线形标注 2 47">
            <a:extLst>
              <a:ext uri="{FF2B5EF4-FFF2-40B4-BE49-F238E27FC236}">
                <a16:creationId xmlns:a16="http://schemas.microsoft.com/office/drawing/2014/main" id="{0FFD71D3-4E7D-4FA6-A7E7-13A8C394294C}"/>
              </a:ext>
            </a:extLst>
          </p:cNvPr>
          <p:cNvSpPr/>
          <p:nvPr/>
        </p:nvSpPr>
        <p:spPr>
          <a:xfrm>
            <a:off x="6781800" y="1371600"/>
            <a:ext cx="4800600" cy="804574"/>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扫描查询语句</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词法分析：从语句中识别出语言符号，如关键词</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语法分析：语法检查</a:t>
            </a:r>
          </a:p>
        </p:txBody>
      </p:sp>
      <p:sp>
        <p:nvSpPr>
          <p:cNvPr id="30" name="线形标注 2 48">
            <a:extLst>
              <a:ext uri="{FF2B5EF4-FFF2-40B4-BE49-F238E27FC236}">
                <a16:creationId xmlns:a16="http://schemas.microsoft.com/office/drawing/2014/main" id="{C99EA572-5496-4A0A-9C2F-CDD411CCB1E1}"/>
              </a:ext>
            </a:extLst>
          </p:cNvPr>
          <p:cNvSpPr/>
          <p:nvPr/>
        </p:nvSpPr>
        <p:spPr>
          <a:xfrm>
            <a:off x="6781800" y="2383234"/>
            <a:ext cx="4800600" cy="804574"/>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对合法的查询语句进行语义检查</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关系代数表达式：</a:t>
            </a:r>
            <a:r>
              <a:rPr lang="en-US" altLang="zh-CN" sz="1600" dirty="0">
                <a:solidFill>
                  <a:srgbClr val="CC00FF"/>
                </a:solidFill>
                <a:latin typeface="微软雅黑" panose="020B0503020204020204" pitchFamily="34" charset="-122"/>
                <a:ea typeface="微软雅黑" panose="020B0503020204020204" pitchFamily="34" charset="-122"/>
              </a:rPr>
              <a:t>SQL</a:t>
            </a:r>
            <a:r>
              <a:rPr lang="zh-CN" altLang="en-US" sz="1600" dirty="0">
                <a:solidFill>
                  <a:srgbClr val="CC00FF"/>
                </a:solidFill>
                <a:latin typeface="微软雅黑" panose="020B0503020204020204" pitchFamily="34" charset="-122"/>
                <a:ea typeface="微软雅黑" panose="020B0503020204020204" pitchFamily="34" charset="-122"/>
              </a:rPr>
              <a:t>查询语句的内部表示</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用查询树（即语法分析树）替代关系代数表达式</a:t>
            </a:r>
            <a:endParaRPr lang="en-US" altLang="zh-CN" sz="1600" dirty="0">
              <a:solidFill>
                <a:srgbClr val="CC00FF"/>
              </a:solidFill>
              <a:latin typeface="微软雅黑" panose="020B0503020204020204" pitchFamily="34" charset="-122"/>
              <a:ea typeface="微软雅黑" panose="020B0503020204020204" pitchFamily="34" charset="-122"/>
            </a:endParaRPr>
          </a:p>
        </p:txBody>
      </p:sp>
      <p:sp>
        <p:nvSpPr>
          <p:cNvPr id="31" name="线形标注 2 49">
            <a:extLst>
              <a:ext uri="{FF2B5EF4-FFF2-40B4-BE49-F238E27FC236}">
                <a16:creationId xmlns:a16="http://schemas.microsoft.com/office/drawing/2014/main" id="{54672A8F-E23D-49DA-81FB-D0E0E7CE7495}"/>
              </a:ext>
            </a:extLst>
          </p:cNvPr>
          <p:cNvSpPr/>
          <p:nvPr/>
        </p:nvSpPr>
        <p:spPr>
          <a:xfrm>
            <a:off x="6781800" y="3367664"/>
            <a:ext cx="4800600" cy="1580068"/>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从众多可执行策略和操作算法中选择一个高效执行的查询处理策略。</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选择依据：</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基于规则</a:t>
            </a:r>
            <a:r>
              <a:rPr lang="en-US" altLang="zh-CN" sz="1600" dirty="0">
                <a:solidFill>
                  <a:srgbClr val="CC00FF"/>
                </a:solidFill>
                <a:latin typeface="微软雅黑" panose="020B0503020204020204" pitchFamily="34" charset="-122"/>
                <a:ea typeface="微软雅黑" panose="020B0503020204020204" pitchFamily="34" charset="-122"/>
              </a:rPr>
              <a:t>(rule-based)</a:t>
            </a:r>
            <a:r>
              <a:rPr lang="zh-CN" altLang="en-US" sz="1600" dirty="0">
                <a:solidFill>
                  <a:srgbClr val="CC00FF"/>
                </a:solidFill>
                <a:latin typeface="微软雅黑" panose="020B0503020204020204" pitchFamily="34" charset="-122"/>
                <a:ea typeface="微软雅黑" panose="020B0503020204020204" pitchFamily="34" charset="-122"/>
              </a:rPr>
              <a:t>；</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基于代价</a:t>
            </a:r>
            <a:r>
              <a:rPr lang="en-US" altLang="zh-CN" sz="1600">
                <a:solidFill>
                  <a:srgbClr val="CC00FF"/>
                </a:solidFill>
                <a:latin typeface="微软雅黑" panose="020B0503020204020204" pitchFamily="34" charset="-122"/>
                <a:ea typeface="微软雅黑" panose="020B0503020204020204" pitchFamily="34" charset="-122"/>
              </a:rPr>
              <a:t>(cost-based</a:t>
            </a:r>
            <a:r>
              <a:rPr lang="en-US" altLang="zh-CN" sz="1600" dirty="0">
                <a:solidFill>
                  <a:srgbClr val="CC00FF"/>
                </a:solidFill>
                <a:latin typeface="微软雅黑" panose="020B0503020204020204" pitchFamily="34" charset="-122"/>
                <a:ea typeface="微软雅黑" panose="020B0503020204020204" pitchFamily="34" charset="-122"/>
              </a:rPr>
              <a:t>)</a:t>
            </a:r>
            <a:r>
              <a:rPr lang="zh-CN" altLang="en-US" sz="1600" dirty="0">
                <a:solidFill>
                  <a:srgbClr val="CC00FF"/>
                </a:solidFill>
                <a:latin typeface="微软雅黑" panose="020B0503020204020204" pitchFamily="34" charset="-122"/>
                <a:ea typeface="微软雅黑" panose="020B0503020204020204" pitchFamily="34" charset="-122"/>
              </a:rPr>
              <a:t>；</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基于语义</a:t>
            </a:r>
            <a:r>
              <a:rPr lang="en-US" altLang="zh-CN" sz="1600" dirty="0">
                <a:solidFill>
                  <a:srgbClr val="CC00FF"/>
                </a:solidFill>
                <a:latin typeface="微软雅黑" panose="020B0503020204020204" pitchFamily="34" charset="-122"/>
                <a:ea typeface="微软雅黑" panose="020B0503020204020204" pitchFamily="34" charset="-122"/>
              </a:rPr>
              <a:t>(semantic-based)</a:t>
            </a:r>
          </a:p>
        </p:txBody>
      </p:sp>
      <p:sp>
        <p:nvSpPr>
          <p:cNvPr id="32" name="线形标注 2 50">
            <a:extLst>
              <a:ext uri="{FF2B5EF4-FFF2-40B4-BE49-F238E27FC236}">
                <a16:creationId xmlns:a16="http://schemas.microsoft.com/office/drawing/2014/main" id="{20EF6917-E3F2-4267-BAB2-1D785DDC737D}"/>
              </a:ext>
            </a:extLst>
          </p:cNvPr>
          <p:cNvSpPr/>
          <p:nvPr/>
        </p:nvSpPr>
        <p:spPr>
          <a:xfrm>
            <a:off x="6781800" y="5060148"/>
            <a:ext cx="4800600" cy="950415"/>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依据优化器得到的执行策略生成查询执行计划</a:t>
            </a:r>
            <a:endParaRPr lang="en-US" altLang="zh-CN" sz="1600" dirty="0">
              <a:solidFill>
                <a:srgbClr val="CC00FF"/>
              </a:solidFill>
              <a:latin typeface="微软雅黑" panose="020B0503020204020204" pitchFamily="34" charset="-122"/>
              <a:ea typeface="微软雅黑" panose="020B0503020204020204" pitchFamily="34" charset="-122"/>
            </a:endParaRPr>
          </a:p>
          <a:p>
            <a:pPr marL="180000" indent="-180000">
              <a:buFont typeface="Arial" panose="020B0604020202020204" pitchFamily="34" charset="0"/>
              <a:buChar char="•"/>
            </a:pPr>
            <a:r>
              <a:rPr lang="zh-CN" altLang="en-US" sz="1600" dirty="0">
                <a:solidFill>
                  <a:srgbClr val="CC00FF"/>
                </a:solidFill>
                <a:latin typeface="微软雅黑" panose="020B0503020204020204" pitchFamily="34" charset="-122"/>
                <a:ea typeface="微软雅黑" panose="020B0503020204020204" pitchFamily="34" charset="-122"/>
              </a:rPr>
              <a:t>由代码生成器</a:t>
            </a:r>
            <a:r>
              <a:rPr lang="en-US" altLang="zh-CN" sz="1600" dirty="0">
                <a:solidFill>
                  <a:srgbClr val="CC00FF"/>
                </a:solidFill>
                <a:latin typeface="微软雅黑" panose="020B0503020204020204" pitchFamily="34" charset="-122"/>
                <a:ea typeface="微软雅黑" panose="020B0503020204020204" pitchFamily="34" charset="-122"/>
              </a:rPr>
              <a:t>(code generator)</a:t>
            </a:r>
            <a:r>
              <a:rPr lang="zh-CN" altLang="en-US" sz="1600" dirty="0">
                <a:solidFill>
                  <a:srgbClr val="CC00FF"/>
                </a:solidFill>
                <a:latin typeface="微软雅黑" panose="020B0503020204020204" pitchFamily="34" charset="-122"/>
                <a:ea typeface="微软雅黑" panose="020B0503020204020204" pitchFamily="34" charset="-122"/>
              </a:rPr>
              <a:t>生成执行这个查询计划的代码，然后加以执行，回送查询结果</a:t>
            </a:r>
            <a:endParaRPr lang="en-US" altLang="zh-CN" sz="1600" dirty="0">
              <a:solidFill>
                <a:srgbClr val="CC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008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par>
                          <p:cTn id="42" fill="hold">
                            <p:stCondLst>
                              <p:cond delay="4000"/>
                            </p:stCondLst>
                            <p:childTnLst>
                              <p:par>
                                <p:cTn id="43" presetID="1"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up)">
                                      <p:cBhvr>
                                        <p:cTn id="48" dur="500"/>
                                        <p:tgtEl>
                                          <p:spTgt spid="18"/>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par>
                          <p:cTn id="53" fill="hold">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childTnLst>
                          </p:cTn>
                        </p:par>
                        <p:par>
                          <p:cTn id="57" fill="hold">
                            <p:stCondLst>
                              <p:cond delay="5500"/>
                            </p:stCondLst>
                            <p:childTnLst>
                              <p:par>
                                <p:cTn id="58" presetID="1"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childTnLst>
                          </p:cTn>
                        </p:par>
                        <p:par>
                          <p:cTn id="64" fill="hold">
                            <p:stCondLst>
                              <p:cond delay="0"/>
                            </p:stCondLst>
                            <p:childTnLst>
                              <p:par>
                                <p:cTn id="65" presetID="22" presetClass="entr" presetSubtype="8"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500"/>
                                        <p:tgtEl>
                                          <p:spTgt spid="27"/>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childTnLst>
                                </p:cTn>
                              </p:par>
                            </p:childTnLst>
                          </p:cTn>
                        </p:par>
                        <p:par>
                          <p:cTn id="82" fill="hold">
                            <p:stCondLst>
                              <p:cond delay="0"/>
                            </p:stCondLst>
                            <p:childTnLst>
                              <p:par>
                                <p:cTn id="83" presetID="22" presetClass="entr" presetSubtype="8" fill="hold" grpId="0"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left)">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childTnLst>
                                </p:cTn>
                              </p:par>
                            </p:childTnLst>
                          </p:cTn>
                        </p:par>
                        <p:par>
                          <p:cTn id="90" fill="hold">
                            <p:stCondLst>
                              <p:cond delay="0"/>
                            </p:stCondLst>
                            <p:childTnLst>
                              <p:par>
                                <p:cTn id="91" presetID="22" presetClass="entr" presetSubtype="8"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2"/>
                                        </p:tgtEl>
                                        <p:attrNameLst>
                                          <p:attrName>style.visibility</p:attrName>
                                        </p:attrNameLst>
                                      </p:cBhvr>
                                      <p:to>
                                        <p:strVal val="visible"/>
                                      </p:to>
                                    </p:set>
                                  </p:childTnLst>
                                </p:cTn>
                              </p:par>
                            </p:childTnLst>
                          </p:cTn>
                        </p:par>
                        <p:par>
                          <p:cTn id="98" fill="hold">
                            <p:stCondLst>
                              <p:cond delay="0"/>
                            </p:stCondLst>
                            <p:childTnLst>
                              <p:par>
                                <p:cTn id="99" presetID="22" presetClass="entr" presetSubtype="8" fill="hold" grpId="0"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left)">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3"/>
                                        </p:tgtEl>
                                        <p:attrNameLst>
                                          <p:attrName>style.visibility</p:attrName>
                                        </p:attrNameLst>
                                      </p:cBhvr>
                                      <p:to>
                                        <p:strVal val="visible"/>
                                      </p:to>
                                    </p:set>
                                  </p:childTnLst>
                                </p:cTn>
                              </p:par>
                            </p:childTnLst>
                          </p:cTn>
                        </p:par>
                        <p:par>
                          <p:cTn id="106" fill="hold">
                            <p:stCondLst>
                              <p:cond delay="0"/>
                            </p:stCondLst>
                            <p:childTnLst>
                              <p:par>
                                <p:cTn id="107" presetID="22" presetClass="entr" presetSubtype="8" fill="hold" grpId="0" nodeType="after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wipe(left)">
                                      <p:cBhvr>
                                        <p:cTn id="10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animBg="1"/>
      <p:bldP spid="28" grpId="0" animBg="1"/>
      <p:bldP spid="29" grpId="0" animBg="1"/>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F702F-CA0E-40CA-A046-9FD7ABD6FE00}"/>
              </a:ext>
            </a:extLst>
          </p:cNvPr>
          <p:cNvSpPr>
            <a:spLocks noGrp="1"/>
          </p:cNvSpPr>
          <p:nvPr>
            <p:ph type="title"/>
          </p:nvPr>
        </p:nvSpPr>
        <p:spPr/>
        <p:txBody>
          <a:bodyPr/>
          <a:lstStyle/>
          <a:p>
            <a:r>
              <a:rPr lang="en-US" altLang="zh-CN"/>
              <a:t>openGauss</a:t>
            </a:r>
            <a:r>
              <a:rPr lang="zh-CN" altLang="en-US"/>
              <a:t>的查询处理与优化</a:t>
            </a:r>
          </a:p>
        </p:txBody>
      </p:sp>
      <p:sp>
        <p:nvSpPr>
          <p:cNvPr id="4" name="灯片编号占位符 3">
            <a:extLst>
              <a:ext uri="{FF2B5EF4-FFF2-40B4-BE49-F238E27FC236}">
                <a16:creationId xmlns:a16="http://schemas.microsoft.com/office/drawing/2014/main" id="{83294AE7-D937-4326-9355-C719B63500A4}"/>
              </a:ext>
            </a:extLst>
          </p:cNvPr>
          <p:cNvSpPr>
            <a:spLocks noGrp="1"/>
          </p:cNvSpPr>
          <p:nvPr>
            <p:ph type="sldNum" sz="quarter" idx="12"/>
          </p:nvPr>
        </p:nvSpPr>
        <p:spPr/>
        <p:txBody>
          <a:bodyPr/>
          <a:lstStyle/>
          <a:p>
            <a:fld id="{E63F6D5D-9733-4D44-9C56-AEFEDD5A4BA7}" type="slidenum">
              <a:rPr lang="en-US" smtClean="0"/>
              <a:pPr/>
              <a:t>5</a:t>
            </a:fld>
            <a:endParaRPr lang="en-US" dirty="0"/>
          </a:p>
        </p:txBody>
      </p:sp>
      <p:pic>
        <p:nvPicPr>
          <p:cNvPr id="1026" name="Picture 2" descr="https://www.opengauss.org/zh/docs/3.1.0/docs/Developerguide/figures/SQL%E5%BC%95%E6%93%8E%E6%89%A7%E8%A1%8C%E6%9F%A5%E8%AF%A2%E7%B1%BBSQL%E8%AF%AD%E5%8F%A5%E7%9A%84%E6%B5%81%E7%A8%8B.png">
            <a:extLst>
              <a:ext uri="{FF2B5EF4-FFF2-40B4-BE49-F238E27FC236}">
                <a16:creationId xmlns:a16="http://schemas.microsoft.com/office/drawing/2014/main" id="{4D2C6C91-648B-4412-8786-848ED9AF80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5648165" cy="53254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EED1B75B-264F-4831-AA15-529DC6E07105}"/>
              </a:ext>
            </a:extLst>
          </p:cNvPr>
          <p:cNvSpPr/>
          <p:nvPr/>
        </p:nvSpPr>
        <p:spPr>
          <a:xfrm>
            <a:off x="6400800" y="2052563"/>
            <a:ext cx="5105400" cy="4339650"/>
          </a:xfrm>
          <a:prstGeom prst="rect">
            <a:avLst/>
          </a:prstGeom>
        </p:spPr>
        <p:txBody>
          <a:bodyPr wrap="square">
            <a:spAutoFit/>
          </a:bodyPr>
          <a:lstStyle/>
          <a:p>
            <a:pPr marL="173038" indent="-173038">
              <a:buFont typeface="Arial" panose="020B0604020202020204" pitchFamily="34" charset="0"/>
              <a:buChar char="•"/>
            </a:pPr>
            <a:r>
              <a:rPr lang="en-US" altLang="zh-CN" sz="2400">
                <a:solidFill>
                  <a:srgbClr val="FF0000"/>
                </a:solidFill>
                <a:latin typeface="Arial" panose="020B0604020202020204" pitchFamily="34" charset="0"/>
                <a:ea typeface="微软雅黑" panose="020B0503020204020204" pitchFamily="34" charset="-122"/>
              </a:rPr>
              <a:t>openGauss</a:t>
            </a:r>
            <a:r>
              <a:rPr lang="zh-CN" altLang="en-US" sz="2400">
                <a:solidFill>
                  <a:srgbClr val="FF0000"/>
                </a:solidFill>
                <a:latin typeface="Arial" panose="020B0604020202020204" pitchFamily="34" charset="0"/>
                <a:ea typeface="微软雅黑" panose="020B0503020204020204" pitchFamily="34" charset="-122"/>
              </a:rPr>
              <a:t>的查询处理与优化参见：</a:t>
            </a:r>
            <a:endParaRPr lang="en-US" altLang="zh-CN" sz="2400">
              <a:solidFill>
                <a:srgbClr val="FF0000"/>
              </a:solidFill>
              <a:latin typeface="Arial" panose="020B0604020202020204" pitchFamily="34" charset="0"/>
              <a:ea typeface="微软雅黑" panose="020B0503020204020204" pitchFamily="34" charset="-122"/>
              <a:hlinkClick r:id="rId3">
                <a:extLst>
                  <a:ext uri="{A12FA001-AC4F-418D-AE19-62706E023703}">
                    <ahyp:hlinkClr xmlns:ahyp="http://schemas.microsoft.com/office/drawing/2018/hyperlinkcolor" val="tx"/>
                  </a:ext>
                </a:extLst>
              </a:hlinkClick>
            </a:endParaRPr>
          </a:p>
          <a:p>
            <a:endParaRPr lang="en-US" altLang="zh-CN" sz="1050">
              <a:solidFill>
                <a:srgbClr val="FF0000"/>
              </a:solidFill>
              <a:latin typeface="Arial" panose="020B0604020202020204" pitchFamily="34" charset="0"/>
              <a:ea typeface="微软雅黑" panose="020B0503020204020204" pitchFamily="34" charset="-122"/>
              <a:hlinkClick r:id="rId3">
                <a:extLst>
                  <a:ext uri="{A12FA001-AC4F-418D-AE19-62706E023703}">
                    <ahyp:hlinkClr xmlns:ahyp="http://schemas.microsoft.com/office/drawing/2018/hyperlinkcolor" val="tx"/>
                  </a:ext>
                </a:extLst>
              </a:hlinkClick>
            </a:endParaRPr>
          </a:p>
          <a:p>
            <a:r>
              <a:rPr lang="zh-CN" altLang="en-US" sz="2400">
                <a:solidFill>
                  <a:srgbClr val="0000CC"/>
                </a:solidFill>
                <a:latin typeface="Arial" panose="020B0604020202020204" pitchFamily="34" charset="0"/>
                <a:ea typeface="微软雅黑" panose="020B0503020204020204" pitchFamily="34" charset="-122"/>
                <a:hlinkClick r:id="rId3">
                  <a:extLst>
                    <a:ext uri="{A12FA001-AC4F-418D-AE19-62706E023703}">
                      <ahyp:hlinkClr xmlns:ahyp="http://schemas.microsoft.com/office/drawing/2018/hyperlinkcolor" val="tx"/>
                    </a:ext>
                  </a:extLst>
                </a:hlinkClick>
              </a:rPr>
              <a:t>https://www.opengauss.org/zh/docs/3.1.0/docs/Developerguide/Query%E6%89%A7%E8%A1%8C%E6%B5%81%E7%A8%8B.html</a:t>
            </a:r>
            <a:endParaRPr lang="en-US" altLang="zh-CN" sz="2400">
              <a:solidFill>
                <a:srgbClr val="0000CC"/>
              </a:solidFill>
              <a:latin typeface="Arial" panose="020B0604020202020204" pitchFamily="34" charset="0"/>
              <a:ea typeface="微软雅黑" panose="020B0503020204020204" pitchFamily="34" charset="-122"/>
            </a:endParaRPr>
          </a:p>
          <a:p>
            <a:endParaRPr lang="en-US" altLang="zh-CN" sz="2400">
              <a:solidFill>
                <a:srgbClr val="0000CC"/>
              </a:solidFill>
              <a:latin typeface="Arial" panose="020B0604020202020204" pitchFamily="34" charset="0"/>
              <a:ea typeface="微软雅黑" panose="020B0503020204020204" pitchFamily="34" charset="-122"/>
            </a:endParaRPr>
          </a:p>
          <a:p>
            <a:endParaRPr lang="en-US" altLang="zh-CN" sz="2400">
              <a:solidFill>
                <a:srgbClr val="0000CC"/>
              </a:solidFill>
              <a:latin typeface="Arial" panose="020B0604020202020204" pitchFamily="34" charset="0"/>
              <a:ea typeface="微软雅黑" panose="020B0503020204020204" pitchFamily="34" charset="-122"/>
            </a:endParaRPr>
          </a:p>
          <a:p>
            <a:pPr marL="173038" indent="-173038">
              <a:buFont typeface="Arial" panose="020B0604020202020204" pitchFamily="34" charset="0"/>
              <a:buChar char="•"/>
            </a:pPr>
            <a:r>
              <a:rPr lang="zh-CN" altLang="en-US" sz="2400">
                <a:solidFill>
                  <a:srgbClr val="FF0000"/>
                </a:solidFill>
                <a:latin typeface="Arial" panose="020B0604020202020204" pitchFamily="34" charset="0"/>
                <a:ea typeface="微软雅黑" panose="020B0503020204020204" pitchFamily="34" charset="-122"/>
              </a:rPr>
              <a:t>墨天轮材料：</a:t>
            </a:r>
            <a:endParaRPr lang="en-US" altLang="zh-CN" sz="2400">
              <a:solidFill>
                <a:srgbClr val="FF0000"/>
              </a:solidFill>
              <a:latin typeface="Arial" panose="020B0604020202020204" pitchFamily="34" charset="0"/>
              <a:ea typeface="微软雅黑" panose="020B0503020204020204" pitchFamily="34" charset="-122"/>
            </a:endParaRPr>
          </a:p>
          <a:p>
            <a:r>
              <a:rPr lang="en-US" altLang="zh-CN" sz="2400">
                <a:solidFill>
                  <a:srgbClr val="0000CC"/>
                </a:solidFill>
                <a:latin typeface="Arial" panose="020B0604020202020204" pitchFamily="34" charset="0"/>
                <a:ea typeface="微软雅黑" panose="020B0503020204020204" pitchFamily="34" charset="-122"/>
                <a:hlinkClick r:id="rId4"/>
              </a:rPr>
              <a:t>https://www.modb.pro/db/160703</a:t>
            </a:r>
            <a:endParaRPr lang="en-US" altLang="zh-CN" sz="2400">
              <a:solidFill>
                <a:srgbClr val="0000CC"/>
              </a:solidFill>
              <a:latin typeface="Arial" panose="020B0604020202020204" pitchFamily="34" charset="0"/>
              <a:ea typeface="微软雅黑" panose="020B0503020204020204" pitchFamily="34" charset="-122"/>
            </a:endParaRPr>
          </a:p>
          <a:p>
            <a:endParaRPr lang="en-US" altLang="zh-CN" sz="2400">
              <a:solidFill>
                <a:srgbClr val="0000CC"/>
              </a:solidFill>
              <a:latin typeface="Arial" panose="020B0604020202020204" pitchFamily="34" charset="0"/>
              <a:ea typeface="微软雅黑" panose="020B0503020204020204" pitchFamily="34" charset="-122"/>
            </a:endParaRPr>
          </a:p>
          <a:p>
            <a:endParaRPr lang="zh-CN" altLang="en-US" sz="2400">
              <a:solidFill>
                <a:srgbClr val="0000CC"/>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52402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6C236-CF49-468D-9EB0-74D6FC3B2328}"/>
              </a:ext>
            </a:extLst>
          </p:cNvPr>
          <p:cNvSpPr>
            <a:spLocks noGrp="1"/>
          </p:cNvSpPr>
          <p:nvPr>
            <p:ph type="title"/>
          </p:nvPr>
        </p:nvSpPr>
        <p:spPr/>
        <p:txBody>
          <a:bodyPr/>
          <a:lstStyle/>
          <a:p>
            <a:r>
              <a:rPr lang="en-US" altLang="zh-CN"/>
              <a:t>Oracle 10g</a:t>
            </a:r>
            <a:r>
              <a:rPr lang="zh-CN" altLang="en-US"/>
              <a:t>的查询计划</a:t>
            </a:r>
          </a:p>
        </p:txBody>
      </p:sp>
      <p:sp>
        <p:nvSpPr>
          <p:cNvPr id="3" name="内容占位符 2">
            <a:extLst>
              <a:ext uri="{FF2B5EF4-FFF2-40B4-BE49-F238E27FC236}">
                <a16:creationId xmlns:a16="http://schemas.microsoft.com/office/drawing/2014/main" id="{CD206015-F4C7-4BF9-A05E-42ADD1FF7BB3}"/>
              </a:ext>
            </a:extLst>
          </p:cNvPr>
          <p:cNvSpPr>
            <a:spLocks noGrp="1"/>
          </p:cNvSpPr>
          <p:nvPr>
            <p:ph idx="1"/>
          </p:nvPr>
        </p:nvSpPr>
        <p:spPr>
          <a:xfrm>
            <a:off x="595085" y="1066800"/>
            <a:ext cx="11292115" cy="5469226"/>
          </a:xfrm>
        </p:spPr>
        <p:txBody>
          <a:bodyPr>
            <a:normAutofit/>
          </a:bodyPr>
          <a:lstStyle/>
          <a:p>
            <a:r>
              <a:rPr lang="zh-CN" altLang="en-US">
                <a:solidFill>
                  <a:srgbClr val="FF0000"/>
                </a:solidFill>
              </a:rPr>
              <a:t>获取查询计划</a:t>
            </a:r>
            <a:r>
              <a:rPr lang="zh-CN" altLang="en-US"/>
              <a:t>：</a:t>
            </a:r>
            <a:endParaRPr lang="en-US" altLang="zh-CN"/>
          </a:p>
          <a:p>
            <a:pPr marL="0" indent="0">
              <a:buNone/>
            </a:pPr>
            <a:endParaRPr lang="zh-CN" altLang="en-US" sz="1200"/>
          </a:p>
          <a:p>
            <a:pPr marL="288925" lvl="1" indent="-288925" algn="ctr">
              <a:buNone/>
            </a:pPr>
            <a:r>
              <a:rPr lang="en-US" altLang="zh-CN" sz="2400" b="1">
                <a:solidFill>
                  <a:srgbClr val="0000CC"/>
                </a:solidFill>
              </a:rPr>
              <a:t>EXPLAIN PLAN FOR &lt;SELECT…&gt;|&lt;UPDATE…&gt;|&lt;DELETE…&gt;|&lt;INSERT…&gt;</a:t>
            </a:r>
          </a:p>
          <a:p>
            <a:pPr marL="289225" lvl="1" indent="0">
              <a:buNone/>
            </a:pPr>
            <a:endParaRPr lang="en-US" altLang="zh-CN" sz="1400"/>
          </a:p>
          <a:p>
            <a:pPr lvl="1"/>
            <a:r>
              <a:rPr lang="zh-CN" altLang="en-US" sz="2200">
                <a:solidFill>
                  <a:srgbClr val="FF0000"/>
                </a:solidFill>
              </a:rPr>
              <a:t>获取</a:t>
            </a:r>
            <a:r>
              <a:rPr lang="en-US" altLang="zh-CN" sz="2200">
                <a:solidFill>
                  <a:srgbClr val="FF0000"/>
                </a:solidFill>
              </a:rPr>
              <a:t>Oracle</a:t>
            </a:r>
            <a:r>
              <a:rPr lang="zh-CN" altLang="en-US" sz="2200">
                <a:solidFill>
                  <a:srgbClr val="FF0000"/>
                </a:solidFill>
              </a:rPr>
              <a:t>优化器在执行</a:t>
            </a:r>
            <a:r>
              <a:rPr lang="en-US" altLang="zh-CN" sz="2200">
                <a:solidFill>
                  <a:srgbClr val="FF0000"/>
                </a:solidFill>
              </a:rPr>
              <a:t>SELECT</a:t>
            </a:r>
            <a:r>
              <a:rPr lang="zh-CN" altLang="en-US" sz="2200">
                <a:solidFill>
                  <a:srgbClr val="FF0000"/>
                </a:solidFill>
              </a:rPr>
              <a:t>、</a:t>
            </a:r>
            <a:r>
              <a:rPr lang="en-US" altLang="zh-CN" sz="2200">
                <a:solidFill>
                  <a:srgbClr val="FF0000"/>
                </a:solidFill>
              </a:rPr>
              <a:t>UPDATE</a:t>
            </a:r>
            <a:r>
              <a:rPr lang="zh-CN" altLang="en-US" sz="2200">
                <a:solidFill>
                  <a:srgbClr val="FF0000"/>
                </a:solidFill>
              </a:rPr>
              <a:t>、</a:t>
            </a:r>
            <a:r>
              <a:rPr lang="en-US" altLang="zh-CN" sz="2200">
                <a:solidFill>
                  <a:srgbClr val="FF0000"/>
                </a:solidFill>
              </a:rPr>
              <a:t>DELETE</a:t>
            </a:r>
            <a:r>
              <a:rPr lang="zh-CN" altLang="en-US" sz="2200">
                <a:solidFill>
                  <a:srgbClr val="FF0000"/>
                </a:solidFill>
              </a:rPr>
              <a:t>和</a:t>
            </a:r>
            <a:r>
              <a:rPr lang="en-US" altLang="zh-CN" sz="2200">
                <a:solidFill>
                  <a:srgbClr val="FF0000"/>
                </a:solidFill>
              </a:rPr>
              <a:t>INSERT</a:t>
            </a:r>
            <a:r>
              <a:rPr lang="zh-CN" altLang="en-US" sz="2200">
                <a:solidFill>
                  <a:srgbClr val="FF0000"/>
                </a:solidFill>
              </a:rPr>
              <a:t>时选择的查询计划</a:t>
            </a:r>
            <a:r>
              <a:rPr lang="en-US" altLang="zh-CN" sz="2000">
                <a:solidFill>
                  <a:srgbClr val="FF0000"/>
                </a:solidFill>
              </a:rPr>
              <a:t>.</a:t>
            </a:r>
          </a:p>
          <a:p>
            <a:pPr lvl="1"/>
            <a:endParaRPr lang="en-US" altLang="zh-CN" sz="1400"/>
          </a:p>
          <a:p>
            <a:r>
              <a:rPr lang="zh-CN" altLang="en-US">
                <a:solidFill>
                  <a:srgbClr val="FF0000"/>
                </a:solidFill>
              </a:rPr>
              <a:t>查看执行计划：</a:t>
            </a:r>
          </a:p>
          <a:p>
            <a:pPr marL="0" indent="0" algn="ctr">
              <a:buNone/>
            </a:pPr>
            <a:r>
              <a:rPr lang="zh-CN" altLang="en-US" sz="2400" b="1">
                <a:solidFill>
                  <a:srgbClr val="0000CC"/>
                </a:solidFill>
              </a:rPr>
              <a:t>     </a:t>
            </a:r>
            <a:r>
              <a:rPr lang="en-US" altLang="zh-CN" sz="2400" b="1">
                <a:solidFill>
                  <a:srgbClr val="0000CC"/>
                </a:solidFill>
              </a:rPr>
              <a:t>SELECT * FROM table(DBMS_XPLAN.display);</a:t>
            </a:r>
          </a:p>
          <a:p>
            <a:endParaRPr lang="zh-CN" altLang="en-US"/>
          </a:p>
        </p:txBody>
      </p:sp>
      <p:sp>
        <p:nvSpPr>
          <p:cNvPr id="4" name="灯片编号占位符 3">
            <a:extLst>
              <a:ext uri="{FF2B5EF4-FFF2-40B4-BE49-F238E27FC236}">
                <a16:creationId xmlns:a16="http://schemas.microsoft.com/office/drawing/2014/main" id="{78C0F229-237E-4110-A2D7-75C814D627F3}"/>
              </a:ext>
            </a:extLst>
          </p:cNvPr>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165871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B7E1AE45-A7CF-4CA5-8403-88C2DF6A63E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84BB4E4-8C40-431B-A30B-F6A37291C6AF}"/>
              </a:ext>
            </a:extLst>
          </p:cNvPr>
          <p:cNvSpPr>
            <a:spLocks noGrp="1"/>
          </p:cNvSpPr>
          <p:nvPr>
            <p:ph idx="1"/>
          </p:nvPr>
        </p:nvSpPr>
        <p:spPr/>
        <p:txBody>
          <a:bodyPr/>
          <a:lstStyle/>
          <a:p>
            <a:r>
              <a:rPr lang="zh-CN" altLang="en-US">
                <a:solidFill>
                  <a:srgbClr val="FF0000"/>
                </a:solidFill>
              </a:rPr>
              <a:t>优化器的缺省模式：</a:t>
            </a:r>
          </a:p>
          <a:p>
            <a:pPr marL="0" indent="0" algn="ctr">
              <a:buNone/>
            </a:pPr>
            <a:r>
              <a:rPr lang="en-US" altLang="zh-CN" b="1">
                <a:solidFill>
                  <a:srgbClr val="0000CC"/>
                </a:solidFill>
              </a:rPr>
              <a:t>show parameter optimizer_mode</a:t>
            </a:r>
            <a:endParaRPr lang="zh-CN" altLang="en-US" b="1">
              <a:solidFill>
                <a:srgbClr val="0000CC"/>
              </a:solidFill>
            </a:endParaRPr>
          </a:p>
        </p:txBody>
      </p:sp>
      <p:sp>
        <p:nvSpPr>
          <p:cNvPr id="4" name="灯片编号占位符 3">
            <a:extLst>
              <a:ext uri="{FF2B5EF4-FFF2-40B4-BE49-F238E27FC236}">
                <a16:creationId xmlns:a16="http://schemas.microsoft.com/office/drawing/2014/main" id="{A81A7582-6AAA-46AB-9610-75A48AD1BE65}"/>
              </a:ext>
            </a:extLst>
          </p:cNvPr>
          <p:cNvSpPr>
            <a:spLocks noGrp="1"/>
          </p:cNvSpPr>
          <p:nvPr>
            <p:ph type="sldNum" sz="quarter" idx="12"/>
          </p:nvPr>
        </p:nvSpPr>
        <p:spPr/>
        <p:txBody>
          <a:bodyPr/>
          <a:lstStyle/>
          <a:p>
            <a:fld id="{E63F6D5D-9733-4D44-9C56-AEFEDD5A4BA7}" type="slidenum">
              <a:rPr lang="en-US" smtClean="0"/>
              <a:pPr/>
              <a:t>7</a:t>
            </a:fld>
            <a:endParaRPr lang="en-US" dirty="0"/>
          </a:p>
        </p:txBody>
      </p:sp>
      <p:pic>
        <p:nvPicPr>
          <p:cNvPr id="5" name="图片 4">
            <a:extLst>
              <a:ext uri="{FF2B5EF4-FFF2-40B4-BE49-F238E27FC236}">
                <a16:creationId xmlns:a16="http://schemas.microsoft.com/office/drawing/2014/main" id="{948C656B-380A-4900-ACEF-2D6B3BE47EB5}"/>
              </a:ext>
            </a:extLst>
          </p:cNvPr>
          <p:cNvPicPr>
            <a:picLocks noChangeAspect="1"/>
          </p:cNvPicPr>
          <p:nvPr/>
        </p:nvPicPr>
        <p:blipFill>
          <a:blip r:embed="rId2"/>
          <a:stretch>
            <a:fillRect/>
          </a:stretch>
        </p:blipFill>
        <p:spPr>
          <a:xfrm>
            <a:off x="1752600" y="3359692"/>
            <a:ext cx="7831351" cy="1413994"/>
          </a:xfrm>
          <a:prstGeom prst="rect">
            <a:avLst/>
          </a:prstGeom>
        </p:spPr>
      </p:pic>
      <p:sp>
        <p:nvSpPr>
          <p:cNvPr id="6" name="矩形 5">
            <a:extLst>
              <a:ext uri="{FF2B5EF4-FFF2-40B4-BE49-F238E27FC236}">
                <a16:creationId xmlns:a16="http://schemas.microsoft.com/office/drawing/2014/main" id="{74D067DE-44BF-4319-A962-5C5C49FBC170}"/>
              </a:ext>
            </a:extLst>
          </p:cNvPr>
          <p:cNvSpPr/>
          <p:nvPr/>
        </p:nvSpPr>
        <p:spPr>
          <a:xfrm>
            <a:off x="2328441" y="3160993"/>
            <a:ext cx="4267200" cy="609600"/>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27F1E60-4D16-46E0-ABD6-0E2ABC84BD5E}"/>
              </a:ext>
            </a:extLst>
          </p:cNvPr>
          <p:cNvSpPr txBox="1"/>
          <p:nvPr/>
        </p:nvSpPr>
        <p:spPr>
          <a:xfrm>
            <a:off x="7121783" y="2670695"/>
            <a:ext cx="4196833"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具有</a:t>
            </a:r>
            <a:r>
              <a:rPr lang="en-US" altLang="zh-CN" sz="2400" dirty="0">
                <a:solidFill>
                  <a:srgbClr val="FF0000"/>
                </a:solidFill>
                <a:latin typeface="微软雅黑" panose="020B0503020204020204" pitchFamily="34" charset="-122"/>
                <a:ea typeface="微软雅黑" panose="020B0503020204020204" pitchFamily="34" charset="-122"/>
              </a:rPr>
              <a:t>DBA</a:t>
            </a:r>
            <a:r>
              <a:rPr lang="zh-CN" altLang="en-US" sz="2400" dirty="0">
                <a:solidFill>
                  <a:srgbClr val="FF0000"/>
                </a:solidFill>
                <a:latin typeface="微软雅黑" panose="020B0503020204020204" pitchFamily="34" charset="-122"/>
                <a:ea typeface="微软雅黑" panose="020B0503020204020204" pitchFamily="34" charset="-122"/>
              </a:rPr>
              <a:t>权限的用户才能查看</a:t>
            </a:r>
          </a:p>
        </p:txBody>
      </p:sp>
      <p:sp>
        <p:nvSpPr>
          <p:cNvPr id="8" name="箭头: 下 7">
            <a:extLst>
              <a:ext uri="{FF2B5EF4-FFF2-40B4-BE49-F238E27FC236}">
                <a16:creationId xmlns:a16="http://schemas.microsoft.com/office/drawing/2014/main" id="{66906D1F-C42D-4DD2-B796-25FDA43B1EAC}"/>
              </a:ext>
            </a:extLst>
          </p:cNvPr>
          <p:cNvSpPr/>
          <p:nvPr/>
        </p:nvSpPr>
        <p:spPr>
          <a:xfrm rot="3792617">
            <a:off x="6595643" y="2885809"/>
            <a:ext cx="490959" cy="4272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466D473-7645-4303-84C0-5CED83931705}"/>
              </a:ext>
            </a:extLst>
          </p:cNvPr>
          <p:cNvSpPr/>
          <p:nvPr/>
        </p:nvSpPr>
        <p:spPr>
          <a:xfrm>
            <a:off x="1485900" y="5381404"/>
            <a:ext cx="9220200" cy="369332"/>
          </a:xfrm>
          <a:prstGeom prst="rect">
            <a:avLst/>
          </a:prstGeom>
        </p:spPr>
        <p:txBody>
          <a:bodyPr wrap="square">
            <a:spAutoFit/>
          </a:bodyPr>
          <a:lstStyle/>
          <a:p>
            <a:r>
              <a:rPr lang="zh-CN" altLang="en-US" dirty="0">
                <a:solidFill>
                  <a:srgbClr val="CC00FF"/>
                </a:solidFill>
              </a:rPr>
              <a:t>参考资料</a:t>
            </a:r>
            <a:r>
              <a:rPr lang="zh-CN" altLang="en-US" dirty="0"/>
              <a:t>：</a:t>
            </a:r>
            <a:r>
              <a:rPr lang="zh-CN" altLang="en-US" dirty="0">
                <a:hlinkClick r:id="rId3"/>
              </a:rPr>
              <a:t> </a:t>
            </a:r>
            <a:r>
              <a:rPr lang="en-US" altLang="zh-CN" dirty="0">
                <a:hlinkClick r:id="rId3"/>
              </a:rPr>
              <a:t>https://docs.oracle.com/cd/B19306_01/server.102/b14211/ex_plan.htm#i26093</a:t>
            </a:r>
            <a:endParaRPr lang="zh-CN" altLang="en-US" dirty="0"/>
          </a:p>
        </p:txBody>
      </p:sp>
    </p:spTree>
    <p:extLst>
      <p:ext uri="{BB962C8B-B14F-4D97-AF65-F5344CB8AC3E}">
        <p14:creationId xmlns:p14="http://schemas.microsoft.com/office/powerpoint/2010/main" val="6902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5DDC0-75FD-4AE3-BF50-2B9AA5B98F03}"/>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B85101DB-F321-426B-A2E4-646C6655BEEB}"/>
              </a:ext>
            </a:extLst>
          </p:cNvPr>
          <p:cNvSpPr>
            <a:spLocks noGrp="1"/>
          </p:cNvSpPr>
          <p:nvPr>
            <p:ph type="sldNum" sz="quarter" idx="12"/>
          </p:nvPr>
        </p:nvSpPr>
        <p:spPr/>
        <p:txBody>
          <a:bodyPr/>
          <a:lstStyle/>
          <a:p>
            <a:fld id="{E63F6D5D-9733-4D44-9C56-AEFEDD5A4BA7}" type="slidenum">
              <a:rPr lang="en-US" smtClean="0"/>
              <a:pPr/>
              <a:t>8</a:t>
            </a:fld>
            <a:endParaRPr lang="en-US" dirty="0"/>
          </a:p>
        </p:txBody>
      </p:sp>
      <p:pic>
        <p:nvPicPr>
          <p:cNvPr id="5" name="内容占位符 4">
            <a:extLst>
              <a:ext uri="{FF2B5EF4-FFF2-40B4-BE49-F238E27FC236}">
                <a16:creationId xmlns:a16="http://schemas.microsoft.com/office/drawing/2014/main" id="{7A75A5D9-ACE2-4D46-99C6-A2E9E871355D}"/>
              </a:ext>
            </a:extLst>
          </p:cNvPr>
          <p:cNvPicPr>
            <a:picLocks noGrp="1" noChangeAspect="1"/>
          </p:cNvPicPr>
          <p:nvPr>
            <p:ph idx="1"/>
          </p:nvPr>
        </p:nvPicPr>
        <p:blipFill>
          <a:blip r:embed="rId2"/>
          <a:stretch>
            <a:fillRect/>
          </a:stretch>
        </p:blipFill>
        <p:spPr>
          <a:xfrm>
            <a:off x="1981200" y="1033093"/>
            <a:ext cx="7848600" cy="5570311"/>
          </a:xfrm>
          <a:prstGeom prst="rect">
            <a:avLst/>
          </a:prstGeom>
        </p:spPr>
      </p:pic>
    </p:spTree>
    <p:extLst>
      <p:ext uri="{BB962C8B-B14F-4D97-AF65-F5344CB8AC3E}">
        <p14:creationId xmlns:p14="http://schemas.microsoft.com/office/powerpoint/2010/main" val="17184788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ISLIDE.ICON" val="#86099;"/>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39029</TotalTime>
  <Words>4945</Words>
  <Application>Microsoft Office PowerPoint</Application>
  <PresentationFormat>宽屏</PresentationFormat>
  <Paragraphs>505</Paragraphs>
  <Slides>45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45</vt:i4>
      </vt:variant>
    </vt:vector>
  </HeadingPairs>
  <TitlesOfParts>
    <vt:vector size="58" baseType="lpstr">
      <vt:lpstr>Menlo</vt:lpstr>
      <vt:lpstr>等线 Light</vt:lpstr>
      <vt:lpstr>宋体</vt:lpstr>
      <vt:lpstr>微软雅黑</vt:lpstr>
      <vt:lpstr>Arial</vt:lpstr>
      <vt:lpstr>Calibri</vt:lpstr>
      <vt:lpstr>Calibri Light</vt:lpstr>
      <vt:lpstr>Cambria Math</vt:lpstr>
      <vt:lpstr>Courier New</vt:lpstr>
      <vt:lpstr>Symbol</vt:lpstr>
      <vt:lpstr>Times New Roman</vt:lpstr>
      <vt:lpstr>Wingdings</vt:lpstr>
      <vt:lpstr>chtp8_07</vt:lpstr>
      <vt:lpstr>PowerPoint 演示文稿</vt:lpstr>
      <vt:lpstr>本章目标</vt:lpstr>
      <vt:lpstr>大纲</vt:lpstr>
      <vt:lpstr>主要概念</vt:lpstr>
      <vt:lpstr>关系数据库系统的查询处理</vt:lpstr>
      <vt:lpstr>openGauss的查询处理与优化</vt:lpstr>
      <vt:lpstr>Oracle 10g的查询计划</vt:lpstr>
      <vt:lpstr>PowerPoint 演示文稿</vt:lpstr>
      <vt:lpstr>PowerPoint 演示文稿</vt:lpstr>
      <vt:lpstr>PowerPoint 演示文稿</vt:lpstr>
      <vt:lpstr>实现查询操作的算法示例</vt:lpstr>
      <vt:lpstr>PowerPoint 演示文稿</vt:lpstr>
      <vt:lpstr>大纲</vt:lpstr>
      <vt:lpstr>查询优化概述</vt:lpstr>
      <vt:lpstr>查询优化的目标与优点</vt:lpstr>
      <vt:lpstr>PowerPoint 演示文稿</vt:lpstr>
      <vt:lpstr>实例分析</vt:lpstr>
      <vt:lpstr>PowerPoint 演示文稿</vt:lpstr>
      <vt:lpstr>PowerPoint 演示文稿</vt:lpstr>
      <vt:lpstr>PowerPoint 演示文稿</vt:lpstr>
      <vt:lpstr>PowerPoint 演示文稿</vt:lpstr>
      <vt:lpstr>PowerPoint 演示文稿</vt:lpstr>
      <vt:lpstr>PowerPoint 演示文稿</vt:lpstr>
      <vt:lpstr>大纲</vt:lpstr>
      <vt:lpstr>代数优化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大纲</vt:lpstr>
      <vt:lpstr>物理优化</vt:lpstr>
      <vt:lpstr>PowerPoint 演示文稿</vt:lpstr>
      <vt:lpstr>PowerPoint 演示文稿</vt:lpstr>
      <vt:lpstr>PowerPoint 演示文稿</vt:lpstr>
      <vt:lpstr>PowerPoint 演示文稿</vt:lpstr>
      <vt:lpstr>PowerPoint 演示文稿</vt:lpstr>
      <vt:lpstr>PowerPoint 演示文稿</vt:lpstr>
      <vt:lpstr>大纲</vt:lpstr>
      <vt:lpstr>查询计划的执行</vt:lpstr>
      <vt:lpstr>本章小结</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1695</cp:revision>
  <dcterms:created xsi:type="dcterms:W3CDTF">2015-04-27T18:37:45Z</dcterms:created>
  <dcterms:modified xsi:type="dcterms:W3CDTF">2022-10-23T12:21:09Z</dcterms:modified>
</cp:coreProperties>
</file>