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47"/>
  </p:notesMasterIdLst>
  <p:sldIdLst>
    <p:sldId id="256" r:id="rId2"/>
    <p:sldId id="261" r:id="rId3"/>
    <p:sldId id="412" r:id="rId4"/>
    <p:sldId id="257" r:id="rId5"/>
    <p:sldId id="450" r:id="rId6"/>
    <p:sldId id="411" r:id="rId7"/>
    <p:sldId id="451" r:id="rId8"/>
    <p:sldId id="413" r:id="rId9"/>
    <p:sldId id="440" r:id="rId10"/>
    <p:sldId id="441" r:id="rId11"/>
    <p:sldId id="414" r:id="rId12"/>
    <p:sldId id="415" r:id="rId13"/>
    <p:sldId id="416" r:id="rId14"/>
    <p:sldId id="417" r:id="rId15"/>
    <p:sldId id="418" r:id="rId16"/>
    <p:sldId id="419" r:id="rId17"/>
    <p:sldId id="420" r:id="rId18"/>
    <p:sldId id="452" r:id="rId19"/>
    <p:sldId id="454" r:id="rId20"/>
    <p:sldId id="455" r:id="rId21"/>
    <p:sldId id="456" r:id="rId22"/>
    <p:sldId id="424" r:id="rId23"/>
    <p:sldId id="425" r:id="rId24"/>
    <p:sldId id="426" r:id="rId25"/>
    <p:sldId id="427" r:id="rId26"/>
    <p:sldId id="428" r:id="rId27"/>
    <p:sldId id="429" r:id="rId28"/>
    <p:sldId id="431" r:id="rId29"/>
    <p:sldId id="433" r:id="rId30"/>
    <p:sldId id="434" r:id="rId31"/>
    <p:sldId id="435" r:id="rId32"/>
    <p:sldId id="436" r:id="rId33"/>
    <p:sldId id="437" r:id="rId34"/>
    <p:sldId id="439" r:id="rId35"/>
    <p:sldId id="438" r:id="rId36"/>
    <p:sldId id="442" r:id="rId37"/>
    <p:sldId id="444" r:id="rId38"/>
    <p:sldId id="443" r:id="rId39"/>
    <p:sldId id="445" r:id="rId40"/>
    <p:sldId id="446" r:id="rId41"/>
    <p:sldId id="457" r:id="rId42"/>
    <p:sldId id="448" r:id="rId43"/>
    <p:sldId id="449" r:id="rId44"/>
    <p:sldId id="410" r:id="rId45"/>
    <p:sldId id="321" r:id="rId46"/>
  </p:sldIdLst>
  <p:sldSz cx="12192000" cy="6858000"/>
  <p:notesSz cx="6858000" cy="9144000"/>
  <p:photoAlbum/>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8"/>
    <a:srgbClr val="0000FF"/>
    <a:srgbClr val="FF99CC"/>
    <a:srgbClr val="0033CC"/>
    <a:srgbClr val="006600"/>
    <a:srgbClr val="CC00FF"/>
    <a:srgbClr val="CC00CC"/>
    <a:srgbClr val="3399FF"/>
    <a:srgbClr val="CCEC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737" autoAdjust="0"/>
  </p:normalViewPr>
  <p:slideViewPr>
    <p:cSldViewPr>
      <p:cViewPr varScale="1">
        <p:scale>
          <a:sx n="84" d="100"/>
          <a:sy n="84" d="100"/>
        </p:scale>
        <p:origin x="581" y="8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0660C4-AC12-4019-82B9-40EB2BC385B8}" type="slidenum">
              <a:rPr lang="en-US" smtClean="0"/>
              <a:t>32</a:t>
            </a:fld>
            <a:endParaRPr lang="en-US"/>
          </a:p>
        </p:txBody>
      </p:sp>
    </p:spTree>
    <p:extLst>
      <p:ext uri="{BB962C8B-B14F-4D97-AF65-F5344CB8AC3E}">
        <p14:creationId xmlns:p14="http://schemas.microsoft.com/office/powerpoint/2010/main" val="4018046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78">
              <a:alpha val="81961"/>
            </a:srgbClr>
          </a:solidFill>
        </p:spPr>
        <p:txBody>
          <a:bodyPr>
            <a:normAutofit/>
          </a:bodyPr>
          <a:lstStyle>
            <a:lvl1pPr algn="ctr">
              <a:defRPr sz="4800">
                <a:solidFill>
                  <a:srgbClr val="FFFF00"/>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10000"/>
              </a:lnSpc>
              <a:buClr>
                <a:srgbClr val="990033"/>
              </a:buClr>
              <a:buSzPct val="80000"/>
              <a:buFont typeface="Wingdings" panose="05000000000000000000" pitchFamily="2" charset="2"/>
              <a:buChar char="§"/>
              <a:defRPr sz="3200" b="0">
                <a:latin typeface="微软雅黑" panose="020B0503020204020204" pitchFamily="34" charset="-122"/>
                <a:ea typeface="微软雅黑" panose="020B0503020204020204" pitchFamily="34" charset="-122"/>
              </a:defRPr>
            </a:lvl1pPr>
            <a:lvl2pPr marL="715963" indent="-358775">
              <a:lnSpc>
                <a:spcPct val="110000"/>
              </a:lnSpc>
              <a:defRPr sz="2800">
                <a:latin typeface="微软雅黑" panose="020B0503020204020204" pitchFamily="34" charset="-122"/>
                <a:ea typeface="微软雅黑" panose="020B0503020204020204" pitchFamily="34" charset="-122"/>
              </a:defRPr>
            </a:lvl2pPr>
            <a:lvl3pPr marL="901700" indent="-185738">
              <a:lnSpc>
                <a:spcPct val="110000"/>
              </a:lnSpc>
              <a:defRPr sz="2400">
                <a:latin typeface="微软雅黑" panose="020B0503020204020204" pitchFamily="34" charset="-122"/>
                <a:ea typeface="微软雅黑" panose="020B0503020204020204" pitchFamily="34"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微软雅黑" panose="020B0503020204020204" pitchFamily="34" charset="-122"/>
                <a:ea typeface="微软雅黑" panose="020B0503020204020204" pitchFamily="34" charset="-122"/>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oracle.com/cd/B19306_01/server.102/b14211/ex_plan.htm#i26093"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2590800"/>
            <a:ext cx="12192000" cy="1447800"/>
          </a:xfrm>
          <a:prstGeom prst="rect">
            <a:avLst/>
          </a:prstGeom>
          <a:solidFill>
            <a:schemeClr val="tx1"/>
          </a:solidFill>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000" dirty="0">
                <a:solidFill>
                  <a:srgbClr val="FF0000"/>
                </a:solidFill>
                <a:latin typeface="微软雅黑" panose="020B0503020204020204" pitchFamily="34" charset="-122"/>
                <a:ea typeface="微软雅黑" panose="020B0503020204020204" pitchFamily="34" charset="-122"/>
              </a:rPr>
              <a:t>第</a:t>
            </a:r>
            <a:r>
              <a:rPr lang="en-US" altLang="zh-CN" sz="6000" dirty="0">
                <a:solidFill>
                  <a:srgbClr val="FF0000"/>
                </a:solidFill>
                <a:latin typeface="微软雅黑" panose="020B0503020204020204" pitchFamily="34" charset="-122"/>
                <a:ea typeface="微软雅黑" panose="020B0503020204020204" pitchFamily="34" charset="-122"/>
              </a:rPr>
              <a:t>9</a:t>
            </a:r>
            <a:r>
              <a:rPr lang="zh-CN" altLang="en-US" sz="6000" dirty="0">
                <a:solidFill>
                  <a:srgbClr val="FF0000"/>
                </a:solidFill>
                <a:latin typeface="微软雅黑" panose="020B0503020204020204" pitchFamily="34" charset="-122"/>
                <a:ea typeface="微软雅黑" panose="020B0503020204020204" pitchFamily="34" charset="-122"/>
              </a:rPr>
              <a:t>章 关系查询处理与查询优化</a:t>
            </a:r>
            <a:endParaRPr lang="en-US" altLang="zh-CN" sz="6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9</a:t>
            </a:fld>
            <a:endParaRPr lang="en-US" dirty="0"/>
          </a:p>
        </p:txBody>
      </p:sp>
      <p:pic>
        <p:nvPicPr>
          <p:cNvPr id="5" name="图片 4"/>
          <p:cNvPicPr>
            <a:picLocks noChangeAspect="1"/>
          </p:cNvPicPr>
          <p:nvPr/>
        </p:nvPicPr>
        <p:blipFill>
          <a:blip r:embed="rId2"/>
          <a:stretch>
            <a:fillRect/>
          </a:stretch>
        </p:blipFill>
        <p:spPr>
          <a:xfrm>
            <a:off x="1066800" y="685800"/>
            <a:ext cx="10016336" cy="5410200"/>
          </a:xfrm>
          <a:prstGeom prst="rect">
            <a:avLst/>
          </a:prstGeom>
        </p:spPr>
      </p:pic>
    </p:spTree>
    <p:extLst>
      <p:ext uri="{BB962C8B-B14F-4D97-AF65-F5344CB8AC3E}">
        <p14:creationId xmlns:p14="http://schemas.microsoft.com/office/powerpoint/2010/main" val="389521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实现查询操作的算法示例</a:t>
            </a:r>
          </a:p>
        </p:txBody>
      </p:sp>
      <p:sp>
        <p:nvSpPr>
          <p:cNvPr id="3" name="内容占位符 2"/>
          <p:cNvSpPr>
            <a:spLocks noGrp="1"/>
          </p:cNvSpPr>
          <p:nvPr>
            <p:ph idx="1"/>
          </p:nvPr>
        </p:nvSpPr>
        <p:spPr>
          <a:xfrm>
            <a:off x="295403" y="1066800"/>
            <a:ext cx="6562598" cy="5469226"/>
          </a:xfrm>
        </p:spPr>
        <p:txBody>
          <a:bodyPr/>
          <a:lstStyle/>
          <a:p>
            <a:pPr>
              <a:lnSpc>
                <a:spcPct val="100000"/>
              </a:lnSpc>
            </a:pPr>
            <a:r>
              <a:rPr lang="zh-CN" altLang="zh-CN" dirty="0">
                <a:solidFill>
                  <a:srgbClr val="FF0000"/>
                </a:solidFill>
              </a:rPr>
              <a:t>选择操作的实现</a:t>
            </a:r>
            <a:r>
              <a:rPr lang="zh-CN" altLang="en-US" dirty="0">
                <a:solidFill>
                  <a:srgbClr val="FF0000"/>
                </a:solidFill>
              </a:rPr>
              <a:t>算法</a:t>
            </a:r>
            <a:r>
              <a:rPr lang="zh-CN" altLang="zh-CN" dirty="0">
                <a:solidFill>
                  <a:srgbClr val="FF0000"/>
                </a:solidFill>
              </a:rPr>
              <a:t> </a:t>
            </a:r>
            <a:endParaRPr lang="en-US" altLang="zh-CN" dirty="0">
              <a:solidFill>
                <a:srgbClr val="FF0000"/>
              </a:solidFill>
            </a:endParaRPr>
          </a:p>
          <a:p>
            <a:pPr lvl="1">
              <a:lnSpc>
                <a:spcPct val="100000"/>
              </a:lnSpc>
            </a:pPr>
            <a:r>
              <a:rPr lang="zh-CN" altLang="en-US" dirty="0">
                <a:solidFill>
                  <a:srgbClr val="0000FF"/>
                </a:solidFill>
              </a:rPr>
              <a:t>全表扫描方法 </a:t>
            </a:r>
            <a:r>
              <a:rPr lang="en-US" altLang="zh-CN" dirty="0">
                <a:solidFill>
                  <a:srgbClr val="0000FF"/>
                </a:solidFill>
              </a:rPr>
              <a:t>(Full Table Scan)</a:t>
            </a:r>
          </a:p>
          <a:p>
            <a:pPr lvl="2">
              <a:lnSpc>
                <a:spcPct val="100000"/>
              </a:lnSpc>
            </a:pPr>
            <a:r>
              <a:rPr lang="zh-CN" altLang="en-US" dirty="0"/>
              <a:t>用于规模小的表，简单有效</a:t>
            </a:r>
            <a:endParaRPr lang="en-US" altLang="zh-CN" dirty="0"/>
          </a:p>
          <a:p>
            <a:pPr lvl="2">
              <a:lnSpc>
                <a:spcPct val="100000"/>
              </a:lnSpc>
            </a:pPr>
            <a:r>
              <a:rPr lang="zh-CN" altLang="en-US" dirty="0"/>
              <a:t>用于大表，当</a:t>
            </a:r>
            <a:r>
              <a:rPr lang="zh-CN" altLang="en-US" dirty="0">
                <a:solidFill>
                  <a:srgbClr val="FF0000"/>
                </a:solidFill>
              </a:rPr>
              <a:t>选择率</a:t>
            </a:r>
            <a:r>
              <a:rPr lang="zh-CN" altLang="en-US" dirty="0"/>
              <a:t>较低时，效率很低</a:t>
            </a:r>
          </a:p>
          <a:p>
            <a:pPr lvl="1">
              <a:lnSpc>
                <a:spcPct val="100000"/>
              </a:lnSpc>
            </a:pPr>
            <a:r>
              <a:rPr lang="zh-CN" altLang="en-US" dirty="0">
                <a:solidFill>
                  <a:srgbClr val="0000FF"/>
                </a:solidFill>
              </a:rPr>
              <a:t>索引扫描方法 </a:t>
            </a:r>
            <a:r>
              <a:rPr lang="en-US" altLang="zh-CN" dirty="0">
                <a:solidFill>
                  <a:srgbClr val="0000FF"/>
                </a:solidFill>
              </a:rPr>
              <a:t>(Index Scan)</a:t>
            </a:r>
          </a:p>
          <a:p>
            <a:pPr lvl="2">
              <a:lnSpc>
                <a:spcPct val="100000"/>
              </a:lnSpc>
            </a:pPr>
            <a:r>
              <a:rPr lang="zh-CN" altLang="en-US" dirty="0"/>
              <a:t>当选择率较低时，性能优于全表扫描</a:t>
            </a:r>
            <a:endParaRPr lang="en-US" altLang="zh-CN" dirty="0"/>
          </a:p>
          <a:p>
            <a:pPr lvl="2">
              <a:lnSpc>
                <a:spcPct val="100000"/>
              </a:lnSpc>
            </a:pPr>
            <a:r>
              <a:rPr lang="zh-CN" altLang="en-US" dirty="0"/>
              <a:t>当选择率较高或查找的元组均匀分布时，</a:t>
            </a:r>
            <a:endParaRPr lang="en-US" altLang="zh-CN" dirty="0"/>
          </a:p>
          <a:p>
            <a:pPr marL="715962" lvl="2" indent="0">
              <a:lnSpc>
                <a:spcPct val="100000"/>
              </a:lnSpc>
              <a:buNone/>
            </a:pPr>
            <a:r>
              <a:rPr lang="zh-CN" altLang="en-US" dirty="0"/>
              <a:t>   性能低于全表扫描</a:t>
            </a:r>
          </a:p>
        </p:txBody>
      </p:sp>
      <p:sp>
        <p:nvSpPr>
          <p:cNvPr id="4" name="灯片编号占位符 3"/>
          <p:cNvSpPr>
            <a:spLocks noGrp="1"/>
          </p:cNvSpPr>
          <p:nvPr>
            <p:ph type="sldNum" sz="quarter" idx="12"/>
          </p:nvPr>
        </p:nvSpPr>
        <p:spPr/>
        <p:txBody>
          <a:bodyPr/>
          <a:lstStyle/>
          <a:p>
            <a:fld id="{E63F6D5D-9733-4D44-9C56-AEFEDD5A4BA7}" type="slidenum">
              <a:rPr lang="en-US" smtClean="0"/>
              <a:pPr/>
              <a:t>10</a:t>
            </a:fld>
            <a:endParaRPr lang="en-US" dirty="0"/>
          </a:p>
        </p:txBody>
      </p:sp>
      <p:sp>
        <p:nvSpPr>
          <p:cNvPr id="5" name="文本框 4"/>
          <p:cNvSpPr txBox="1"/>
          <p:nvPr/>
        </p:nvSpPr>
        <p:spPr>
          <a:xfrm>
            <a:off x="600203" y="4879622"/>
            <a:ext cx="5952997" cy="1477328"/>
          </a:xfrm>
          <a:prstGeom prst="rect">
            <a:avLst/>
          </a:prstGeom>
          <a:solidFill>
            <a:schemeClr val="accent2">
              <a:lumMod val="20000"/>
              <a:lumOff val="80000"/>
              <a:alpha val="25000"/>
            </a:schemeClr>
          </a:solidFill>
        </p:spPr>
        <p:txBody>
          <a:bodyPr wrap="square" rtlCol="0">
            <a:spAutoFit/>
          </a:bodyPr>
          <a:lstStyle/>
          <a:p>
            <a:r>
              <a:rPr lang="en-US" altLang="zh-CN" dirty="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例</a:t>
            </a:r>
            <a:r>
              <a:rPr lang="en-US" altLang="zh-CN" dirty="0">
                <a:solidFill>
                  <a:srgbClr val="0000FF"/>
                </a:solidFill>
                <a:latin typeface="微软雅黑" panose="020B0503020204020204" pitchFamily="34" charset="-122"/>
                <a:ea typeface="微软雅黑" panose="020B0503020204020204" pitchFamily="34" charset="-122"/>
              </a:rPr>
              <a:t>9.1] SELECT </a:t>
            </a:r>
            <a:r>
              <a:rPr lang="zh-CN" altLang="en-US" dirty="0">
                <a:solidFill>
                  <a:srgbClr val="0000FF"/>
                </a:solidFill>
                <a:latin typeface="微软雅黑" panose="020B0503020204020204" pitchFamily="34" charset="-122"/>
                <a:ea typeface="微软雅黑" panose="020B0503020204020204" pitchFamily="34" charset="-122"/>
              </a:rPr>
              <a:t>* </a:t>
            </a:r>
            <a:r>
              <a:rPr lang="en-US" altLang="zh-CN" dirty="0">
                <a:solidFill>
                  <a:srgbClr val="0000FF"/>
                </a:solidFill>
                <a:latin typeface="微软雅黑" panose="020B0503020204020204" pitchFamily="34" charset="-122"/>
                <a:ea typeface="微软雅黑" panose="020B0503020204020204" pitchFamily="34" charset="-122"/>
              </a:rPr>
              <a:t>FROM Student WHERE&lt;</a:t>
            </a:r>
            <a:r>
              <a:rPr lang="zh-CN" altLang="en-US" dirty="0">
                <a:solidFill>
                  <a:srgbClr val="0000FF"/>
                </a:solidFill>
                <a:latin typeface="微软雅黑" panose="020B0503020204020204" pitchFamily="34" charset="-122"/>
                <a:ea typeface="微软雅黑" panose="020B0503020204020204" pitchFamily="34" charset="-122"/>
              </a:rPr>
              <a:t>条件表达式</a:t>
            </a:r>
            <a:r>
              <a:rPr lang="en-US" altLang="zh-CN" dirty="0">
                <a:solidFill>
                  <a:srgbClr val="0000FF"/>
                </a:solidFill>
                <a:latin typeface="微软雅黑" panose="020B0503020204020204" pitchFamily="34" charset="-122"/>
                <a:ea typeface="微软雅黑" panose="020B0503020204020204" pitchFamily="34" charset="-122"/>
              </a:rPr>
              <a:t>&gt;</a:t>
            </a:r>
          </a:p>
          <a:p>
            <a:pPr marL="723900" indent="88900">
              <a:buFont typeface="Arial" panose="020B0604020202020204" pitchFamily="34" charset="0"/>
              <a:buChar char="•"/>
            </a:pPr>
            <a:r>
              <a:rPr lang="en-US" altLang="zh-CN" dirty="0">
                <a:solidFill>
                  <a:srgbClr val="C00000"/>
                </a:solidFill>
                <a:latin typeface="微软雅黑" panose="020B0503020204020204" pitchFamily="34" charset="-122"/>
                <a:ea typeface="微软雅黑" panose="020B0503020204020204" pitchFamily="34" charset="-122"/>
              </a:rPr>
              <a:t> C1</a:t>
            </a:r>
            <a:r>
              <a:rPr lang="zh-CN" altLang="en-US" dirty="0">
                <a:solidFill>
                  <a:srgbClr val="C00000"/>
                </a:solidFill>
                <a:latin typeface="微软雅黑" panose="020B0503020204020204" pitchFamily="34" charset="-122"/>
                <a:ea typeface="微软雅黑" panose="020B0503020204020204" pitchFamily="34" charset="-122"/>
              </a:rPr>
              <a:t>：无条件；</a:t>
            </a:r>
            <a:endParaRPr lang="en-US" altLang="zh-CN" dirty="0">
              <a:solidFill>
                <a:srgbClr val="C00000"/>
              </a:solidFill>
              <a:latin typeface="微软雅黑" panose="020B0503020204020204" pitchFamily="34" charset="-122"/>
              <a:ea typeface="微软雅黑" panose="020B0503020204020204" pitchFamily="34" charset="-122"/>
            </a:endParaRPr>
          </a:p>
          <a:p>
            <a:pPr marL="723900" indent="88900">
              <a:buFont typeface="Arial" panose="020B0604020202020204" pitchFamily="34" charset="0"/>
              <a:buChar char="•"/>
            </a:pPr>
            <a:r>
              <a:rPr lang="en-US" altLang="zh-CN" dirty="0">
                <a:solidFill>
                  <a:srgbClr val="C00000"/>
                </a:solidFill>
                <a:latin typeface="微软雅黑" panose="020B0503020204020204" pitchFamily="34" charset="-122"/>
                <a:ea typeface="微软雅黑" panose="020B0503020204020204" pitchFamily="34" charset="-122"/>
              </a:rPr>
              <a:t> C2</a:t>
            </a:r>
            <a:r>
              <a:rPr lang="zh-CN" altLang="en-US" dirty="0">
                <a:solidFill>
                  <a:srgbClr val="C00000"/>
                </a:solidFill>
                <a:latin typeface="微软雅黑" panose="020B0503020204020204" pitchFamily="34" charset="-122"/>
                <a:ea typeface="微软雅黑" panose="020B0503020204020204" pitchFamily="34" charset="-122"/>
              </a:rPr>
              <a:t>：</a:t>
            </a:r>
            <a:r>
              <a:rPr lang="en-US" altLang="zh-CN" err="1">
                <a:solidFill>
                  <a:srgbClr val="C00000"/>
                </a:solidFill>
                <a:latin typeface="微软雅黑" panose="020B0503020204020204" pitchFamily="34" charset="-122"/>
                <a:ea typeface="微软雅黑" panose="020B0503020204020204" pitchFamily="34" charset="-122"/>
              </a:rPr>
              <a:t>Sno</a:t>
            </a:r>
            <a:r>
              <a:rPr lang="en-US" altLang="zh-CN">
                <a:solidFill>
                  <a:srgbClr val="C00000"/>
                </a:solidFill>
                <a:latin typeface="微软雅黑" panose="020B0503020204020204" pitchFamily="34" charset="-122"/>
                <a:ea typeface="微软雅黑" panose="020B0503020204020204" pitchFamily="34" charset="-122"/>
              </a:rPr>
              <a:t>=′201215121′</a:t>
            </a:r>
            <a:r>
              <a:rPr lang="zh-CN" altLang="en-US">
                <a:solidFill>
                  <a:srgbClr val="C00000"/>
                </a:solidFill>
                <a:latin typeface="微软雅黑" panose="020B0503020204020204" pitchFamily="34" charset="-122"/>
                <a:ea typeface="微软雅黑" panose="020B0503020204020204" pitchFamily="34" charset="-122"/>
              </a:rPr>
              <a:t>；</a:t>
            </a:r>
            <a:endParaRPr lang="en-US" altLang="zh-CN" dirty="0">
              <a:solidFill>
                <a:srgbClr val="C00000"/>
              </a:solidFill>
              <a:latin typeface="微软雅黑" panose="020B0503020204020204" pitchFamily="34" charset="-122"/>
              <a:ea typeface="微软雅黑" panose="020B0503020204020204" pitchFamily="34" charset="-122"/>
            </a:endParaRPr>
          </a:p>
          <a:p>
            <a:pPr marL="723900" indent="88900">
              <a:buFont typeface="Arial" panose="020B0604020202020204" pitchFamily="34" charset="0"/>
              <a:buChar char="•"/>
            </a:pPr>
            <a:r>
              <a:rPr lang="en-US" altLang="zh-CN" dirty="0">
                <a:solidFill>
                  <a:srgbClr val="C00000"/>
                </a:solidFill>
                <a:latin typeface="微软雅黑" panose="020B0503020204020204" pitchFamily="34" charset="-122"/>
                <a:ea typeface="微软雅黑" panose="020B0503020204020204" pitchFamily="34" charset="-122"/>
              </a:rPr>
              <a:t> C3</a:t>
            </a: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Sage&gt;20</a:t>
            </a:r>
            <a:r>
              <a:rPr lang="zh-CN" altLang="en-US" dirty="0">
                <a:solidFill>
                  <a:srgbClr val="C00000"/>
                </a:solidFill>
                <a:latin typeface="微软雅黑" panose="020B0503020204020204" pitchFamily="34" charset="-122"/>
                <a:ea typeface="微软雅黑" panose="020B0503020204020204" pitchFamily="34" charset="-122"/>
              </a:rPr>
              <a:t>；</a:t>
            </a:r>
            <a:endParaRPr lang="en-US" altLang="zh-CN" dirty="0">
              <a:solidFill>
                <a:srgbClr val="C00000"/>
              </a:solidFill>
              <a:latin typeface="微软雅黑" panose="020B0503020204020204" pitchFamily="34" charset="-122"/>
              <a:ea typeface="微软雅黑" panose="020B0503020204020204" pitchFamily="34" charset="-122"/>
            </a:endParaRPr>
          </a:p>
          <a:p>
            <a:pPr marL="723900" indent="88900">
              <a:buFont typeface="Arial" panose="020B0604020202020204" pitchFamily="34" charset="0"/>
              <a:buChar char="•"/>
            </a:pPr>
            <a:r>
              <a:rPr lang="en-US" altLang="zh-CN" dirty="0">
                <a:solidFill>
                  <a:srgbClr val="C00000"/>
                </a:solidFill>
                <a:latin typeface="微软雅黑" panose="020B0503020204020204" pitchFamily="34" charset="-122"/>
                <a:ea typeface="微软雅黑" panose="020B0503020204020204" pitchFamily="34" charset="-122"/>
              </a:rPr>
              <a:t> C4</a:t>
            </a:r>
            <a:r>
              <a:rPr lang="zh-CN" altLang="en-US" dirty="0">
                <a:solidFill>
                  <a:srgbClr val="C00000"/>
                </a:solidFill>
                <a:latin typeface="微软雅黑" panose="020B0503020204020204" pitchFamily="34" charset="-122"/>
                <a:ea typeface="微软雅黑" panose="020B0503020204020204" pitchFamily="34" charset="-122"/>
              </a:rPr>
              <a:t>：</a:t>
            </a:r>
            <a:r>
              <a:rPr lang="en-US" altLang="zh-CN" err="1">
                <a:solidFill>
                  <a:srgbClr val="C00000"/>
                </a:solidFill>
                <a:latin typeface="微软雅黑" panose="020B0503020204020204" pitchFamily="34" charset="-122"/>
                <a:ea typeface="微软雅黑" panose="020B0503020204020204" pitchFamily="34" charset="-122"/>
              </a:rPr>
              <a:t>Sdept</a:t>
            </a:r>
            <a:r>
              <a:rPr lang="en-US" altLang="zh-CN">
                <a:solidFill>
                  <a:srgbClr val="C00000"/>
                </a:solidFill>
                <a:latin typeface="微软雅黑" panose="020B0503020204020204" pitchFamily="34" charset="-122"/>
                <a:ea typeface="微软雅黑" panose="020B0503020204020204" pitchFamily="34" charset="-122"/>
              </a:rPr>
              <a:t>=′CS′ AND </a:t>
            </a:r>
            <a:r>
              <a:rPr lang="en-US" altLang="zh-CN" dirty="0">
                <a:solidFill>
                  <a:srgbClr val="C00000"/>
                </a:solidFill>
                <a:latin typeface="微软雅黑" panose="020B0503020204020204" pitchFamily="34" charset="-122"/>
                <a:ea typeface="微软雅黑" panose="020B0503020204020204" pitchFamily="34" charset="-122"/>
              </a:rPr>
              <a:t>Sage</a:t>
            </a:r>
            <a:r>
              <a:rPr lang="en-US" altLang="zh-CN">
                <a:solidFill>
                  <a:srgbClr val="C00000"/>
                </a:solidFill>
                <a:latin typeface="微软雅黑" panose="020B0503020204020204" pitchFamily="34" charset="-122"/>
                <a:ea typeface="微软雅黑" panose="020B0503020204020204" pitchFamily="34" charset="-122"/>
              </a:rPr>
              <a:t>&gt;20</a:t>
            </a:r>
            <a:r>
              <a:rPr lang="zh-CN" altLang="en-US">
                <a:solidFill>
                  <a:srgbClr val="C00000"/>
                </a:solidFill>
                <a:latin typeface="微软雅黑" panose="020B0503020204020204" pitchFamily="34" charset="-122"/>
                <a:ea typeface="微软雅黑" panose="020B0503020204020204" pitchFamily="34" charset="-122"/>
              </a:rPr>
              <a:t>；</a:t>
            </a:r>
            <a:endParaRPr lang="en-US" altLang="zh-CN" dirty="0">
              <a:solidFill>
                <a:srgbClr val="C0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638798" y="1031250"/>
            <a:ext cx="5257800" cy="1163395"/>
          </a:xfrm>
          <a:prstGeom prst="rect">
            <a:avLst/>
          </a:prstGeom>
          <a:noFill/>
          <a:ln w="3175">
            <a:solidFill>
              <a:schemeClr val="tx1"/>
            </a:solidFill>
          </a:ln>
        </p:spPr>
        <p:txBody>
          <a:bodyPr wrap="square" rtlCol="0">
            <a:spAutoFit/>
          </a:bodyPr>
          <a:lstStyle/>
          <a:p>
            <a:pPr>
              <a:lnSpc>
                <a:spcPct val="120000"/>
              </a:lnSpc>
            </a:pPr>
            <a:r>
              <a:rPr lang="zh-CN" altLang="en-US" sz="1600" u="sng" dirty="0">
                <a:solidFill>
                  <a:srgbClr val="0000FF"/>
                </a:solidFill>
                <a:latin typeface="微软雅黑" panose="020B0503020204020204" pitchFamily="34" charset="-122"/>
                <a:ea typeface="微软雅黑" panose="020B0503020204020204" pitchFamily="34" charset="-122"/>
              </a:rPr>
              <a:t>假设可使用的内存为</a:t>
            </a:r>
            <a:r>
              <a:rPr lang="en-US" altLang="zh-CN" sz="1600" u="sng" dirty="0">
                <a:solidFill>
                  <a:srgbClr val="0000FF"/>
                </a:solidFill>
                <a:latin typeface="微软雅黑" panose="020B0503020204020204" pitchFamily="34" charset="-122"/>
                <a:ea typeface="微软雅黑" panose="020B0503020204020204" pitchFamily="34" charset="-122"/>
              </a:rPr>
              <a:t>M</a:t>
            </a:r>
            <a:r>
              <a:rPr lang="zh-CN" altLang="en-US" sz="1600" u="sng" dirty="0">
                <a:solidFill>
                  <a:srgbClr val="0000FF"/>
                </a:solidFill>
                <a:latin typeface="微软雅黑" panose="020B0503020204020204" pitchFamily="34" charset="-122"/>
                <a:ea typeface="微软雅黑" panose="020B0503020204020204" pitchFamily="34" charset="-122"/>
              </a:rPr>
              <a:t>块，全表扫描算法</a:t>
            </a:r>
            <a:r>
              <a:rPr lang="zh-CN" altLang="en-US" sz="1600" dirty="0">
                <a:solidFill>
                  <a:srgbClr val="0000FF"/>
                </a:solidFill>
                <a:latin typeface="微软雅黑" panose="020B0503020204020204" pitchFamily="34" charset="-122"/>
                <a:ea typeface="微软雅黑" panose="020B0503020204020204" pitchFamily="34" charset="-122"/>
              </a:rPr>
              <a:t>：</a:t>
            </a:r>
            <a:endParaRPr lang="en-US" altLang="zh-CN" sz="1600" dirty="0">
              <a:solidFill>
                <a:srgbClr val="0000FF"/>
              </a:solidFill>
              <a:latin typeface="微软雅黑" panose="020B0503020204020204" pitchFamily="34" charset="-122"/>
              <a:ea typeface="微软雅黑" panose="020B0503020204020204" pitchFamily="34" charset="-122"/>
            </a:endParaRPr>
          </a:p>
          <a:p>
            <a:pPr marL="342900" indent="-160338">
              <a:lnSpc>
                <a:spcPct val="120000"/>
              </a:lnSpc>
              <a:buFont typeface="+mj-ea"/>
              <a:buAutoNum type="circleNumDbPlain"/>
            </a:pPr>
            <a:r>
              <a:rPr lang="zh-CN" altLang="en-US" sz="1400" dirty="0">
                <a:solidFill>
                  <a:srgbClr val="0000FF"/>
                </a:solidFill>
                <a:latin typeface="微软雅黑" panose="020B0503020204020204" pitchFamily="34" charset="-122"/>
                <a:ea typeface="微软雅黑" panose="020B0503020204020204" pitchFamily="34" charset="-122"/>
              </a:rPr>
              <a:t>按照物理次序读</a:t>
            </a:r>
            <a:r>
              <a:rPr lang="en-US" altLang="zh-CN" sz="1400" dirty="0">
                <a:solidFill>
                  <a:srgbClr val="0000FF"/>
                </a:solidFill>
                <a:latin typeface="微软雅黑" panose="020B0503020204020204" pitchFamily="34" charset="-122"/>
                <a:ea typeface="微软雅黑" panose="020B0503020204020204" pitchFamily="34" charset="-122"/>
              </a:rPr>
              <a:t>Student</a:t>
            </a:r>
            <a:r>
              <a:rPr lang="zh-CN" altLang="en-US" sz="1400" dirty="0">
                <a:solidFill>
                  <a:srgbClr val="0000FF"/>
                </a:solidFill>
                <a:latin typeface="微软雅黑" panose="020B0503020204020204" pitchFamily="34" charset="-122"/>
                <a:ea typeface="微软雅黑" panose="020B0503020204020204" pitchFamily="34" charset="-122"/>
              </a:rPr>
              <a:t>的</a:t>
            </a:r>
            <a:r>
              <a:rPr lang="en-US" altLang="zh-CN" sz="1400" dirty="0">
                <a:solidFill>
                  <a:srgbClr val="0000FF"/>
                </a:solidFill>
                <a:latin typeface="微软雅黑" panose="020B0503020204020204" pitchFamily="34" charset="-122"/>
                <a:ea typeface="微软雅黑" panose="020B0503020204020204" pitchFamily="34" charset="-122"/>
              </a:rPr>
              <a:t>M</a:t>
            </a:r>
            <a:r>
              <a:rPr lang="zh-CN" altLang="en-US" sz="1400" dirty="0">
                <a:solidFill>
                  <a:srgbClr val="0000FF"/>
                </a:solidFill>
                <a:latin typeface="微软雅黑" panose="020B0503020204020204" pitchFamily="34" charset="-122"/>
                <a:ea typeface="微软雅黑" panose="020B0503020204020204" pitchFamily="34" charset="-122"/>
              </a:rPr>
              <a:t>块到内存</a:t>
            </a:r>
            <a:endParaRPr lang="en-US" altLang="zh-CN" sz="1400" dirty="0">
              <a:solidFill>
                <a:srgbClr val="0000FF"/>
              </a:solidFill>
              <a:latin typeface="微软雅黑" panose="020B0503020204020204" pitchFamily="34" charset="-122"/>
              <a:ea typeface="微软雅黑" panose="020B0503020204020204" pitchFamily="34" charset="-122"/>
            </a:endParaRPr>
          </a:p>
          <a:p>
            <a:pPr marL="342900" indent="-160338">
              <a:lnSpc>
                <a:spcPct val="120000"/>
              </a:lnSpc>
              <a:buFont typeface="+mj-ea"/>
              <a:buAutoNum type="circleNumDbPlain"/>
            </a:pPr>
            <a:r>
              <a:rPr lang="zh-CN" altLang="en-US" sz="1400" dirty="0">
                <a:solidFill>
                  <a:srgbClr val="0000FF"/>
                </a:solidFill>
                <a:latin typeface="微软雅黑" panose="020B0503020204020204" pitchFamily="34" charset="-122"/>
                <a:ea typeface="微软雅黑" panose="020B0503020204020204" pitchFamily="34" charset="-122"/>
              </a:rPr>
              <a:t>检查内存的每个元组</a:t>
            </a:r>
            <a:r>
              <a:rPr lang="en-US" altLang="zh-CN" sz="1400" dirty="0">
                <a:solidFill>
                  <a:srgbClr val="0000FF"/>
                </a:solidFill>
                <a:latin typeface="微软雅黑" panose="020B0503020204020204" pitchFamily="34" charset="-122"/>
                <a:ea typeface="微软雅黑" panose="020B0503020204020204" pitchFamily="34" charset="-122"/>
              </a:rPr>
              <a:t>t</a:t>
            </a:r>
            <a:r>
              <a:rPr lang="zh-CN" altLang="en-US" sz="1400" dirty="0">
                <a:solidFill>
                  <a:srgbClr val="0000FF"/>
                </a:solidFill>
                <a:latin typeface="微软雅黑" panose="020B0503020204020204" pitchFamily="34" charset="-122"/>
                <a:ea typeface="微软雅黑" panose="020B0503020204020204" pitchFamily="34" charset="-122"/>
              </a:rPr>
              <a:t>，如果满足选择条件，则输出</a:t>
            </a:r>
            <a:r>
              <a:rPr lang="en-US" altLang="zh-CN" sz="1400" dirty="0">
                <a:solidFill>
                  <a:srgbClr val="0000FF"/>
                </a:solidFill>
                <a:latin typeface="微软雅黑" panose="020B0503020204020204" pitchFamily="34" charset="-122"/>
                <a:ea typeface="微软雅黑" panose="020B0503020204020204" pitchFamily="34" charset="-122"/>
              </a:rPr>
              <a:t>t</a:t>
            </a:r>
            <a:endParaRPr lang="zh-CN" altLang="en-US" sz="1400" dirty="0">
              <a:solidFill>
                <a:srgbClr val="0000FF"/>
              </a:solidFill>
              <a:latin typeface="微软雅黑" panose="020B0503020204020204" pitchFamily="34" charset="-122"/>
              <a:ea typeface="微软雅黑" panose="020B0503020204020204" pitchFamily="34" charset="-122"/>
            </a:endParaRPr>
          </a:p>
          <a:p>
            <a:pPr marL="342900" indent="-160338">
              <a:lnSpc>
                <a:spcPct val="120000"/>
              </a:lnSpc>
              <a:buFont typeface="+mj-ea"/>
              <a:buAutoNum type="circleNumDbPlain"/>
            </a:pPr>
            <a:r>
              <a:rPr lang="zh-CN" altLang="en-US" sz="1400" dirty="0">
                <a:solidFill>
                  <a:srgbClr val="0000FF"/>
                </a:solidFill>
                <a:latin typeface="微软雅黑" panose="020B0503020204020204" pitchFamily="34" charset="-122"/>
                <a:ea typeface="微软雅黑" panose="020B0503020204020204" pitchFamily="34" charset="-122"/>
              </a:rPr>
              <a:t>如果</a:t>
            </a:r>
            <a:r>
              <a:rPr lang="en-US" altLang="zh-CN" sz="1400" dirty="0">
                <a:solidFill>
                  <a:srgbClr val="0000FF"/>
                </a:solidFill>
                <a:latin typeface="微软雅黑" panose="020B0503020204020204" pitchFamily="34" charset="-122"/>
                <a:ea typeface="微软雅黑" panose="020B0503020204020204" pitchFamily="34" charset="-122"/>
              </a:rPr>
              <a:t>student</a:t>
            </a:r>
            <a:r>
              <a:rPr lang="zh-CN" altLang="en-US" sz="1400" dirty="0">
                <a:solidFill>
                  <a:srgbClr val="0000FF"/>
                </a:solidFill>
                <a:latin typeface="微软雅黑" panose="020B0503020204020204" pitchFamily="34" charset="-122"/>
                <a:ea typeface="微软雅黑" panose="020B0503020204020204" pitchFamily="34" charset="-122"/>
              </a:rPr>
              <a:t>还有其他块未被处理，重复①和②</a:t>
            </a:r>
            <a:endParaRPr lang="en-US" altLang="zh-CN" sz="1400" dirty="0">
              <a:solidFill>
                <a:srgbClr val="0000FF"/>
              </a:solidFill>
              <a:latin typeface="微软雅黑" panose="020B0503020204020204" pitchFamily="34" charset="-122"/>
              <a:ea typeface="微软雅黑" panose="020B0503020204020204" pitchFamily="34" charset="-122"/>
            </a:endParaRPr>
          </a:p>
        </p:txBody>
      </p:sp>
      <p:sp>
        <p:nvSpPr>
          <p:cNvPr id="7" name="右箭头 6"/>
          <p:cNvSpPr/>
          <p:nvPr/>
        </p:nvSpPr>
        <p:spPr>
          <a:xfrm rot="10112665">
            <a:off x="6131410" y="1511923"/>
            <a:ext cx="454148" cy="525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642355" y="2344332"/>
            <a:ext cx="5257800" cy="904863"/>
          </a:xfrm>
          <a:prstGeom prst="rect">
            <a:avLst/>
          </a:prstGeom>
          <a:noFill/>
          <a:ln w="3175">
            <a:solidFill>
              <a:schemeClr val="tx1"/>
            </a:solidFill>
          </a:ln>
        </p:spPr>
        <p:txBody>
          <a:bodyPr wrap="square" rtlCol="0">
            <a:spAutoFit/>
          </a:bodyPr>
          <a:lstStyle/>
          <a:p>
            <a:pPr>
              <a:lnSpc>
                <a:spcPct val="120000"/>
              </a:lnSpc>
            </a:pPr>
            <a:r>
              <a:rPr lang="en-US" altLang="zh-CN" sz="1600" u="sng" dirty="0">
                <a:solidFill>
                  <a:srgbClr val="0000FF"/>
                </a:solidFill>
                <a:latin typeface="微软雅黑" panose="020B0503020204020204" pitchFamily="34" charset="-122"/>
                <a:ea typeface="微软雅黑" panose="020B0503020204020204" pitchFamily="34" charset="-122"/>
              </a:rPr>
              <a:t>[</a:t>
            </a:r>
            <a:r>
              <a:rPr lang="zh-CN" altLang="en-US" sz="1600" u="sng" dirty="0">
                <a:solidFill>
                  <a:srgbClr val="0000FF"/>
                </a:solidFill>
                <a:latin typeface="微软雅黑" panose="020B0503020204020204" pitchFamily="34" charset="-122"/>
                <a:ea typeface="微软雅黑" panose="020B0503020204020204" pitchFamily="34" charset="-122"/>
              </a:rPr>
              <a:t>例</a:t>
            </a:r>
            <a:r>
              <a:rPr lang="en-US" altLang="zh-CN" sz="1600" u="sng" dirty="0">
                <a:solidFill>
                  <a:srgbClr val="0000FF"/>
                </a:solidFill>
                <a:latin typeface="微软雅黑" panose="020B0503020204020204" pitchFamily="34" charset="-122"/>
                <a:ea typeface="微软雅黑" panose="020B0503020204020204" pitchFamily="34" charset="-122"/>
              </a:rPr>
              <a:t>9.1-C2] </a:t>
            </a:r>
            <a:r>
              <a:rPr lang="zh-CN" altLang="en-US" sz="1600" u="sng" dirty="0">
                <a:solidFill>
                  <a:srgbClr val="0000FF"/>
                </a:solidFill>
                <a:latin typeface="微软雅黑" panose="020B0503020204020204" pitchFamily="34" charset="-122"/>
                <a:ea typeface="微软雅黑" panose="020B0503020204020204" pitchFamily="34" charset="-122"/>
              </a:rPr>
              <a:t>假设</a:t>
            </a:r>
            <a:r>
              <a:rPr lang="en-US" altLang="zh-CN" sz="1600" u="sng" dirty="0" err="1">
                <a:solidFill>
                  <a:srgbClr val="0000FF"/>
                </a:solidFill>
                <a:latin typeface="微软雅黑" panose="020B0503020204020204" pitchFamily="34" charset="-122"/>
                <a:ea typeface="微软雅黑" panose="020B0503020204020204" pitchFamily="34" charset="-122"/>
              </a:rPr>
              <a:t>Sno</a:t>
            </a:r>
            <a:r>
              <a:rPr lang="zh-CN" altLang="en-US" sz="1600" u="sng" dirty="0">
                <a:solidFill>
                  <a:srgbClr val="0000FF"/>
                </a:solidFill>
                <a:latin typeface="微软雅黑" panose="020B0503020204020204" pitchFamily="34" charset="-122"/>
                <a:ea typeface="微软雅黑" panose="020B0503020204020204" pitchFamily="34" charset="-122"/>
              </a:rPr>
              <a:t>上有索引，索引扫描算法</a:t>
            </a:r>
            <a:r>
              <a:rPr lang="zh-CN" altLang="en-US" sz="1600" dirty="0">
                <a:solidFill>
                  <a:srgbClr val="0000FF"/>
                </a:solidFill>
                <a:latin typeface="微软雅黑" panose="020B0503020204020204" pitchFamily="34" charset="-122"/>
                <a:ea typeface="微软雅黑" panose="020B0503020204020204" pitchFamily="34" charset="-122"/>
              </a:rPr>
              <a:t>：</a:t>
            </a:r>
            <a:endParaRPr lang="en-US" altLang="zh-CN" sz="1600" dirty="0">
              <a:solidFill>
                <a:srgbClr val="0000FF"/>
              </a:solidFill>
              <a:latin typeface="微软雅黑" panose="020B0503020204020204" pitchFamily="34" charset="-122"/>
              <a:ea typeface="微软雅黑" panose="020B0503020204020204" pitchFamily="34" charset="-122"/>
            </a:endParaRPr>
          </a:p>
          <a:p>
            <a:pPr marL="265113" indent="-82550">
              <a:lnSpc>
                <a:spcPct val="120000"/>
              </a:lnSpc>
              <a:buFont typeface="Arial" panose="020B0604020202020204" pitchFamily="34" charset="0"/>
              <a:buChar char="•"/>
            </a:pPr>
            <a:r>
              <a:rPr lang="zh-CN" altLang="en-US" sz="1400" dirty="0">
                <a:solidFill>
                  <a:srgbClr val="0000FF"/>
                </a:solidFill>
                <a:latin typeface="微软雅黑" panose="020B0503020204020204" pitchFamily="34" charset="-122"/>
                <a:ea typeface="微软雅黑" panose="020B0503020204020204" pitchFamily="34" charset="-122"/>
              </a:rPr>
              <a:t>使用索引得到</a:t>
            </a:r>
            <a:r>
              <a:rPr lang="en-US" altLang="zh-CN" sz="1400" dirty="0" err="1">
                <a:solidFill>
                  <a:srgbClr val="0000FF"/>
                </a:solidFill>
                <a:latin typeface="微软雅黑" panose="020B0503020204020204" pitchFamily="34" charset="-122"/>
                <a:ea typeface="微软雅黑" panose="020B0503020204020204" pitchFamily="34" charset="-122"/>
              </a:rPr>
              <a:t>Sno</a:t>
            </a:r>
            <a:r>
              <a:rPr lang="zh-CN" altLang="en-US" sz="1400" dirty="0">
                <a:solidFill>
                  <a:srgbClr val="0000FF"/>
                </a:solidFill>
                <a:latin typeface="微软雅黑" panose="020B0503020204020204" pitchFamily="34" charset="-122"/>
                <a:ea typeface="微软雅黑" panose="020B0503020204020204" pitchFamily="34" charset="-122"/>
              </a:rPr>
              <a:t>为</a:t>
            </a:r>
            <a:r>
              <a:rPr lang="en-US" altLang="zh-CN" sz="1400" dirty="0">
                <a:solidFill>
                  <a:srgbClr val="0000FF"/>
                </a:solidFill>
                <a:latin typeface="微软雅黑" panose="020B0503020204020204" pitchFamily="34" charset="-122"/>
                <a:ea typeface="微软雅黑" panose="020B0503020204020204" pitchFamily="34" charset="-122"/>
              </a:rPr>
              <a:t>’201215121’</a:t>
            </a:r>
            <a:r>
              <a:rPr lang="zh-CN" altLang="en-US" sz="1400" dirty="0">
                <a:solidFill>
                  <a:srgbClr val="0000FF"/>
                </a:solidFill>
                <a:latin typeface="微软雅黑" panose="020B0503020204020204" pitchFamily="34" charset="-122"/>
                <a:ea typeface="微软雅黑" panose="020B0503020204020204" pitchFamily="34" charset="-122"/>
              </a:rPr>
              <a:t>元组的指针</a:t>
            </a:r>
          </a:p>
          <a:p>
            <a:pPr marL="265113" indent="-82550">
              <a:lnSpc>
                <a:spcPct val="120000"/>
              </a:lnSpc>
              <a:buFont typeface="Arial" panose="020B0604020202020204" pitchFamily="34" charset="0"/>
              <a:buChar char="•"/>
            </a:pPr>
            <a:r>
              <a:rPr lang="zh-CN" altLang="en-US" sz="1400" dirty="0">
                <a:solidFill>
                  <a:srgbClr val="0000FF"/>
                </a:solidFill>
                <a:latin typeface="微软雅黑" panose="020B0503020204020204" pitchFamily="34" charset="-122"/>
                <a:ea typeface="微软雅黑" panose="020B0503020204020204" pitchFamily="34" charset="-122"/>
              </a:rPr>
              <a:t>通过元组指针在</a:t>
            </a:r>
            <a:r>
              <a:rPr lang="en-US" altLang="zh-CN" sz="1400" dirty="0">
                <a:solidFill>
                  <a:srgbClr val="0000FF"/>
                </a:solidFill>
                <a:latin typeface="微软雅黑" panose="020B0503020204020204" pitchFamily="34" charset="-122"/>
                <a:ea typeface="微软雅黑" panose="020B0503020204020204" pitchFamily="34" charset="-122"/>
              </a:rPr>
              <a:t>Student</a:t>
            </a:r>
            <a:r>
              <a:rPr lang="zh-CN" altLang="en-US" sz="1400" dirty="0">
                <a:solidFill>
                  <a:srgbClr val="0000FF"/>
                </a:solidFill>
                <a:latin typeface="微软雅黑" panose="020B0503020204020204" pitchFamily="34" charset="-122"/>
                <a:ea typeface="微软雅黑" panose="020B0503020204020204" pitchFamily="34" charset="-122"/>
              </a:rPr>
              <a:t>表中检索到该学生</a:t>
            </a:r>
          </a:p>
        </p:txBody>
      </p:sp>
      <p:sp>
        <p:nvSpPr>
          <p:cNvPr id="9" name="文本框 8"/>
          <p:cNvSpPr txBox="1"/>
          <p:nvPr/>
        </p:nvSpPr>
        <p:spPr>
          <a:xfrm>
            <a:off x="6657596" y="3405519"/>
            <a:ext cx="5257800" cy="1141466"/>
          </a:xfrm>
          <a:prstGeom prst="rect">
            <a:avLst/>
          </a:prstGeom>
          <a:noFill/>
          <a:ln w="3175">
            <a:solidFill>
              <a:schemeClr val="tx1"/>
            </a:solidFill>
          </a:ln>
        </p:spPr>
        <p:txBody>
          <a:bodyPr wrap="square" rtlCol="0">
            <a:spAutoFit/>
          </a:bodyPr>
          <a:lstStyle/>
          <a:p>
            <a:pPr>
              <a:lnSpc>
                <a:spcPct val="120000"/>
              </a:lnSpc>
            </a:pPr>
            <a:r>
              <a:rPr lang="en-US" altLang="zh-CN" sz="1600" u="sng" dirty="0">
                <a:solidFill>
                  <a:srgbClr val="0000FF"/>
                </a:solidFill>
                <a:latin typeface="微软雅黑" panose="020B0503020204020204" pitchFamily="34" charset="-122"/>
                <a:ea typeface="微软雅黑" panose="020B0503020204020204" pitchFamily="34" charset="-122"/>
              </a:rPr>
              <a:t>[</a:t>
            </a:r>
            <a:r>
              <a:rPr lang="zh-CN" altLang="en-US" sz="1600" u="sng" dirty="0">
                <a:solidFill>
                  <a:srgbClr val="0000FF"/>
                </a:solidFill>
                <a:latin typeface="微软雅黑" panose="020B0503020204020204" pitchFamily="34" charset="-122"/>
                <a:ea typeface="微软雅黑" panose="020B0503020204020204" pitchFamily="34" charset="-122"/>
              </a:rPr>
              <a:t>例</a:t>
            </a:r>
            <a:r>
              <a:rPr lang="en-US" altLang="zh-CN" sz="1600" u="sng" dirty="0">
                <a:solidFill>
                  <a:srgbClr val="0000FF"/>
                </a:solidFill>
                <a:latin typeface="微软雅黑" panose="020B0503020204020204" pitchFamily="34" charset="-122"/>
                <a:ea typeface="微软雅黑" panose="020B0503020204020204" pitchFamily="34" charset="-122"/>
              </a:rPr>
              <a:t>9.1-C3] </a:t>
            </a:r>
            <a:r>
              <a:rPr lang="zh-CN" altLang="en-US" sz="1600" u="sng" dirty="0">
                <a:solidFill>
                  <a:srgbClr val="0000FF"/>
                </a:solidFill>
                <a:latin typeface="微软雅黑" panose="020B0503020204020204" pitchFamily="34" charset="-122"/>
                <a:ea typeface="微软雅黑" panose="020B0503020204020204" pitchFamily="34" charset="-122"/>
              </a:rPr>
              <a:t>假设</a:t>
            </a:r>
            <a:r>
              <a:rPr lang="en-US" altLang="zh-CN" sz="1600" u="sng" dirty="0">
                <a:solidFill>
                  <a:srgbClr val="0000FF"/>
                </a:solidFill>
                <a:latin typeface="微软雅黑" panose="020B0503020204020204" pitchFamily="34" charset="-122"/>
                <a:ea typeface="微软雅黑" panose="020B0503020204020204" pitchFamily="34" charset="-122"/>
              </a:rPr>
              <a:t>Sage</a:t>
            </a:r>
            <a:r>
              <a:rPr lang="zh-CN" altLang="en-US" sz="1600" u="sng" dirty="0">
                <a:solidFill>
                  <a:srgbClr val="0000FF"/>
                </a:solidFill>
                <a:latin typeface="微软雅黑" panose="020B0503020204020204" pitchFamily="34" charset="-122"/>
                <a:ea typeface="微软雅黑" panose="020B0503020204020204" pitchFamily="34" charset="-122"/>
              </a:rPr>
              <a:t>上有</a:t>
            </a:r>
            <a:r>
              <a:rPr lang="en-US" altLang="zh-CN" sz="1600" u="sng" dirty="0">
                <a:solidFill>
                  <a:srgbClr val="0000FF"/>
                </a:solidFill>
                <a:latin typeface="微软雅黑" panose="020B0503020204020204" pitchFamily="34" charset="-122"/>
                <a:ea typeface="微软雅黑" panose="020B0503020204020204" pitchFamily="34" charset="-122"/>
              </a:rPr>
              <a:t>B+</a:t>
            </a:r>
            <a:r>
              <a:rPr lang="zh-CN" altLang="en-US" sz="1600" u="sng" dirty="0">
                <a:solidFill>
                  <a:srgbClr val="0000FF"/>
                </a:solidFill>
                <a:latin typeface="微软雅黑" panose="020B0503020204020204" pitchFamily="34" charset="-122"/>
                <a:ea typeface="微软雅黑" panose="020B0503020204020204" pitchFamily="34" charset="-122"/>
              </a:rPr>
              <a:t>树索引，索引扫描算法</a:t>
            </a:r>
            <a:r>
              <a:rPr lang="zh-CN" altLang="en-US" sz="1600" dirty="0">
                <a:solidFill>
                  <a:srgbClr val="0000FF"/>
                </a:solidFill>
                <a:latin typeface="微软雅黑" panose="020B0503020204020204" pitchFamily="34" charset="-122"/>
                <a:ea typeface="微软雅黑" panose="020B0503020204020204" pitchFamily="34" charset="-122"/>
              </a:rPr>
              <a:t>：</a:t>
            </a:r>
            <a:endParaRPr lang="en-US" altLang="zh-CN" sz="1600" dirty="0">
              <a:solidFill>
                <a:srgbClr val="0000FF"/>
              </a:solidFill>
              <a:latin typeface="微软雅黑" panose="020B0503020204020204" pitchFamily="34" charset="-122"/>
              <a:ea typeface="微软雅黑" panose="020B0503020204020204" pitchFamily="34" charset="-122"/>
            </a:endParaRPr>
          </a:p>
          <a:p>
            <a:pPr marL="265113" indent="-82550">
              <a:lnSpc>
                <a:spcPct val="120000"/>
              </a:lnSpc>
              <a:buFont typeface="Arial" panose="020B0604020202020204" pitchFamily="34" charset="0"/>
              <a:buChar char="•"/>
            </a:pPr>
            <a:r>
              <a:rPr lang="zh-CN" altLang="en-US" sz="1400" dirty="0">
                <a:solidFill>
                  <a:srgbClr val="0000FF"/>
                </a:solidFill>
                <a:latin typeface="微软雅黑" panose="020B0503020204020204" pitchFamily="34" charset="-122"/>
                <a:ea typeface="微软雅黑" panose="020B0503020204020204" pitchFamily="34" charset="-122"/>
              </a:rPr>
              <a:t>使用</a:t>
            </a:r>
            <a:r>
              <a:rPr lang="en-US" altLang="zh-CN" sz="1400" dirty="0">
                <a:solidFill>
                  <a:srgbClr val="0000FF"/>
                </a:solidFill>
                <a:latin typeface="微软雅黑" panose="020B0503020204020204" pitchFamily="34" charset="-122"/>
                <a:ea typeface="微软雅黑" panose="020B0503020204020204" pitchFamily="34" charset="-122"/>
              </a:rPr>
              <a:t>B+</a:t>
            </a:r>
            <a:r>
              <a:rPr lang="zh-CN" altLang="en-US" sz="1400" dirty="0">
                <a:solidFill>
                  <a:srgbClr val="0000FF"/>
                </a:solidFill>
                <a:latin typeface="微软雅黑" panose="020B0503020204020204" pitchFamily="34" charset="-122"/>
                <a:ea typeface="微软雅黑" panose="020B0503020204020204" pitchFamily="34" charset="-122"/>
              </a:rPr>
              <a:t>索引找到</a:t>
            </a:r>
            <a:r>
              <a:rPr lang="en-US" altLang="zh-CN" sz="1400" dirty="0">
                <a:solidFill>
                  <a:srgbClr val="0000FF"/>
                </a:solidFill>
                <a:latin typeface="微软雅黑" panose="020B0503020204020204" pitchFamily="34" charset="-122"/>
                <a:ea typeface="微软雅黑" panose="020B0503020204020204" pitchFamily="34" charset="-122"/>
              </a:rPr>
              <a:t>Sage=20</a:t>
            </a:r>
            <a:r>
              <a:rPr lang="zh-CN" altLang="en-US" sz="1400" dirty="0">
                <a:solidFill>
                  <a:srgbClr val="0000FF"/>
                </a:solidFill>
                <a:latin typeface="微软雅黑" panose="020B0503020204020204" pitchFamily="34" charset="-122"/>
                <a:ea typeface="微软雅黑" panose="020B0503020204020204" pitchFamily="34" charset="-122"/>
              </a:rPr>
              <a:t>的索引项，以此为入口点在</a:t>
            </a:r>
            <a:r>
              <a:rPr lang="en-US" altLang="zh-CN" sz="1400" dirty="0">
                <a:solidFill>
                  <a:srgbClr val="0000FF"/>
                </a:solidFill>
                <a:latin typeface="微软雅黑" panose="020B0503020204020204" pitchFamily="34" charset="-122"/>
                <a:ea typeface="微软雅黑" panose="020B0503020204020204" pitchFamily="34" charset="-122"/>
              </a:rPr>
              <a:t>B+</a:t>
            </a:r>
            <a:r>
              <a:rPr lang="zh-CN" altLang="en-US" sz="1400" dirty="0">
                <a:solidFill>
                  <a:srgbClr val="0000FF"/>
                </a:solidFill>
                <a:latin typeface="微软雅黑" panose="020B0503020204020204" pitchFamily="34" charset="-122"/>
                <a:ea typeface="微软雅黑" panose="020B0503020204020204" pitchFamily="34" charset="-122"/>
              </a:rPr>
              <a:t>树的顺序集上得到</a:t>
            </a:r>
            <a:r>
              <a:rPr lang="en-US" altLang="zh-CN" sz="1400" dirty="0">
                <a:solidFill>
                  <a:srgbClr val="0000FF"/>
                </a:solidFill>
                <a:latin typeface="微软雅黑" panose="020B0503020204020204" pitchFamily="34" charset="-122"/>
                <a:ea typeface="微软雅黑" panose="020B0503020204020204" pitchFamily="34" charset="-122"/>
              </a:rPr>
              <a:t>Sage&gt;20</a:t>
            </a:r>
            <a:r>
              <a:rPr lang="zh-CN" altLang="en-US" sz="1400" dirty="0">
                <a:solidFill>
                  <a:srgbClr val="0000FF"/>
                </a:solidFill>
                <a:latin typeface="微软雅黑" panose="020B0503020204020204" pitchFamily="34" charset="-122"/>
                <a:ea typeface="微软雅黑" panose="020B0503020204020204" pitchFamily="34" charset="-122"/>
              </a:rPr>
              <a:t>的所有元组指针</a:t>
            </a:r>
          </a:p>
          <a:p>
            <a:pPr marL="265113" indent="-82550">
              <a:lnSpc>
                <a:spcPct val="120000"/>
              </a:lnSpc>
              <a:buFont typeface="Arial" panose="020B0604020202020204" pitchFamily="34" charset="0"/>
              <a:buChar char="•"/>
            </a:pPr>
            <a:r>
              <a:rPr lang="zh-CN" altLang="en-US" sz="1400" dirty="0">
                <a:solidFill>
                  <a:srgbClr val="0000FF"/>
                </a:solidFill>
                <a:latin typeface="微软雅黑" panose="020B0503020204020204" pitchFamily="34" charset="-122"/>
                <a:ea typeface="微软雅黑" panose="020B0503020204020204" pitchFamily="34" charset="-122"/>
              </a:rPr>
              <a:t>再通过元组指针在</a:t>
            </a:r>
            <a:r>
              <a:rPr lang="en-US" altLang="zh-CN" sz="1400" dirty="0">
                <a:solidFill>
                  <a:srgbClr val="0000FF"/>
                </a:solidFill>
                <a:latin typeface="微软雅黑" panose="020B0503020204020204" pitchFamily="34" charset="-122"/>
                <a:ea typeface="微软雅黑" panose="020B0503020204020204" pitchFamily="34" charset="-122"/>
              </a:rPr>
              <a:t>Student</a:t>
            </a:r>
            <a:r>
              <a:rPr lang="zh-CN" altLang="en-US" sz="1400" dirty="0">
                <a:solidFill>
                  <a:srgbClr val="0000FF"/>
                </a:solidFill>
                <a:latin typeface="微软雅黑" panose="020B0503020204020204" pitchFamily="34" charset="-122"/>
                <a:ea typeface="微软雅黑" panose="020B0503020204020204" pitchFamily="34" charset="-122"/>
              </a:rPr>
              <a:t>表中检索到所有年龄大于</a:t>
            </a:r>
            <a:r>
              <a:rPr lang="en-US" altLang="zh-CN" sz="1400" dirty="0">
                <a:solidFill>
                  <a:srgbClr val="0000FF"/>
                </a:solidFill>
                <a:latin typeface="微软雅黑" panose="020B0503020204020204" pitchFamily="34" charset="-122"/>
                <a:ea typeface="微软雅黑" panose="020B0503020204020204" pitchFamily="34" charset="-122"/>
              </a:rPr>
              <a:t>20</a:t>
            </a:r>
            <a:r>
              <a:rPr lang="zh-CN" altLang="en-US" sz="1400" dirty="0">
                <a:solidFill>
                  <a:srgbClr val="0000FF"/>
                </a:solidFill>
                <a:latin typeface="微软雅黑" panose="020B0503020204020204" pitchFamily="34" charset="-122"/>
                <a:ea typeface="微软雅黑" panose="020B0503020204020204" pitchFamily="34" charset="-122"/>
              </a:rPr>
              <a:t>的学生</a:t>
            </a:r>
          </a:p>
        </p:txBody>
      </p:sp>
      <p:sp>
        <p:nvSpPr>
          <p:cNvPr id="10" name="文本框 9"/>
          <p:cNvSpPr txBox="1"/>
          <p:nvPr/>
        </p:nvSpPr>
        <p:spPr>
          <a:xfrm>
            <a:off x="6657596" y="4676490"/>
            <a:ext cx="5257800" cy="1680460"/>
          </a:xfrm>
          <a:prstGeom prst="rect">
            <a:avLst/>
          </a:prstGeom>
          <a:noFill/>
          <a:ln w="3175">
            <a:solidFill>
              <a:schemeClr val="tx1"/>
            </a:solidFill>
          </a:ln>
        </p:spPr>
        <p:txBody>
          <a:bodyPr wrap="square" rtlCol="0">
            <a:spAutoFit/>
          </a:bodyPr>
          <a:lstStyle/>
          <a:p>
            <a:pPr>
              <a:lnSpc>
                <a:spcPct val="120000"/>
              </a:lnSpc>
            </a:pPr>
            <a:r>
              <a:rPr lang="en-US" altLang="zh-CN" sz="1600" u="sng" dirty="0">
                <a:solidFill>
                  <a:srgbClr val="0000FF"/>
                </a:solidFill>
                <a:latin typeface="微软雅黑" panose="020B0503020204020204" pitchFamily="34" charset="-122"/>
                <a:ea typeface="微软雅黑" panose="020B0503020204020204" pitchFamily="34" charset="-122"/>
              </a:rPr>
              <a:t>[</a:t>
            </a:r>
            <a:r>
              <a:rPr lang="zh-CN" altLang="en-US" sz="1600" u="sng" dirty="0">
                <a:solidFill>
                  <a:srgbClr val="0000FF"/>
                </a:solidFill>
                <a:latin typeface="微软雅黑" panose="020B0503020204020204" pitchFamily="34" charset="-122"/>
                <a:ea typeface="微软雅黑" panose="020B0503020204020204" pitchFamily="34" charset="-122"/>
              </a:rPr>
              <a:t>例</a:t>
            </a:r>
            <a:r>
              <a:rPr lang="en-US" altLang="zh-CN" sz="1600" u="sng" dirty="0">
                <a:solidFill>
                  <a:srgbClr val="0000FF"/>
                </a:solidFill>
                <a:latin typeface="微软雅黑" panose="020B0503020204020204" pitchFamily="34" charset="-122"/>
                <a:ea typeface="微软雅黑" panose="020B0503020204020204" pitchFamily="34" charset="-122"/>
              </a:rPr>
              <a:t>9.1-C4] </a:t>
            </a:r>
            <a:r>
              <a:rPr lang="zh-CN" altLang="en-US" sz="1600" u="sng" dirty="0">
                <a:solidFill>
                  <a:srgbClr val="0000FF"/>
                </a:solidFill>
                <a:latin typeface="微软雅黑" panose="020B0503020204020204" pitchFamily="34" charset="-122"/>
                <a:ea typeface="微软雅黑" panose="020B0503020204020204" pitchFamily="34" charset="-122"/>
              </a:rPr>
              <a:t>假设</a:t>
            </a:r>
            <a:r>
              <a:rPr lang="en-US" altLang="zh-CN" sz="1600" u="sng" dirty="0" err="1">
                <a:solidFill>
                  <a:srgbClr val="0000FF"/>
                </a:solidFill>
                <a:latin typeface="微软雅黑" panose="020B0503020204020204" pitchFamily="34" charset="-122"/>
                <a:ea typeface="微软雅黑" panose="020B0503020204020204" pitchFamily="34" charset="-122"/>
              </a:rPr>
              <a:t>Sdept</a:t>
            </a:r>
            <a:r>
              <a:rPr lang="zh-CN" altLang="en-US" sz="1600" u="sng" dirty="0">
                <a:solidFill>
                  <a:srgbClr val="0000FF"/>
                </a:solidFill>
                <a:latin typeface="微软雅黑" panose="020B0503020204020204" pitchFamily="34" charset="-122"/>
                <a:ea typeface="微软雅黑" panose="020B0503020204020204" pitchFamily="34" charset="-122"/>
              </a:rPr>
              <a:t>和</a:t>
            </a:r>
            <a:r>
              <a:rPr lang="en-US" altLang="zh-CN" sz="1600" u="sng" dirty="0">
                <a:solidFill>
                  <a:srgbClr val="0000FF"/>
                </a:solidFill>
                <a:latin typeface="微软雅黑" panose="020B0503020204020204" pitchFamily="34" charset="-122"/>
                <a:ea typeface="微软雅黑" panose="020B0503020204020204" pitchFamily="34" charset="-122"/>
              </a:rPr>
              <a:t>Sage</a:t>
            </a:r>
            <a:r>
              <a:rPr lang="zh-CN" altLang="en-US" sz="1600" u="sng" dirty="0">
                <a:solidFill>
                  <a:srgbClr val="0000FF"/>
                </a:solidFill>
                <a:latin typeface="微软雅黑" panose="020B0503020204020204" pitchFamily="34" charset="-122"/>
                <a:ea typeface="微软雅黑" panose="020B0503020204020204" pitchFamily="34" charset="-122"/>
              </a:rPr>
              <a:t>上都有索引</a:t>
            </a:r>
            <a:r>
              <a:rPr lang="zh-CN" altLang="en-US" sz="1600" dirty="0">
                <a:solidFill>
                  <a:srgbClr val="0000FF"/>
                </a:solidFill>
                <a:latin typeface="微软雅黑" panose="020B0503020204020204" pitchFamily="34" charset="-122"/>
                <a:ea typeface="微软雅黑" panose="020B0503020204020204" pitchFamily="34" charset="-122"/>
              </a:rPr>
              <a:t>：</a:t>
            </a:r>
            <a:endParaRPr lang="en-US" altLang="zh-CN" sz="1600" dirty="0">
              <a:solidFill>
                <a:srgbClr val="0000FF"/>
              </a:solidFill>
              <a:latin typeface="微软雅黑" panose="020B0503020204020204" pitchFamily="34" charset="-122"/>
              <a:ea typeface="微软雅黑" panose="020B0503020204020204" pitchFamily="34" charset="-122"/>
            </a:endParaRPr>
          </a:p>
          <a:p>
            <a:pPr marL="285750" indent="-103188">
              <a:lnSpc>
                <a:spcPct val="120000"/>
              </a:lnSpc>
              <a:buFont typeface="Arial" panose="020B0604020202020204" pitchFamily="34" charset="0"/>
              <a:buChar char="•"/>
            </a:pPr>
            <a:r>
              <a:rPr lang="zh-CN" altLang="en-US" sz="1400" dirty="0">
                <a:solidFill>
                  <a:srgbClr val="0000FF"/>
                </a:solidFill>
                <a:latin typeface="微软雅黑" panose="020B0503020204020204" pitchFamily="34" charset="-122"/>
                <a:ea typeface="微软雅黑" panose="020B0503020204020204" pitchFamily="34" charset="-122"/>
              </a:rPr>
              <a:t>算法一：对每个条件同时采用索引算法，分别找到相应的元组指针，求它们的交集，再到</a:t>
            </a:r>
            <a:r>
              <a:rPr lang="en-US" altLang="zh-CN" sz="1400" dirty="0">
                <a:solidFill>
                  <a:srgbClr val="0000FF"/>
                </a:solidFill>
                <a:latin typeface="微软雅黑" panose="020B0503020204020204" pitchFamily="34" charset="-122"/>
                <a:ea typeface="微软雅黑" panose="020B0503020204020204" pitchFamily="34" charset="-122"/>
              </a:rPr>
              <a:t>Student</a:t>
            </a:r>
            <a:r>
              <a:rPr lang="zh-CN" altLang="en-US" sz="1400" dirty="0">
                <a:solidFill>
                  <a:srgbClr val="0000FF"/>
                </a:solidFill>
                <a:latin typeface="微软雅黑" panose="020B0503020204020204" pitchFamily="34" charset="-122"/>
                <a:ea typeface="微软雅黑" panose="020B0503020204020204" pitchFamily="34" charset="-122"/>
              </a:rPr>
              <a:t>表检索</a:t>
            </a:r>
            <a:endParaRPr lang="en-US" altLang="zh-CN" sz="1400" dirty="0">
              <a:solidFill>
                <a:srgbClr val="0000FF"/>
              </a:solidFill>
              <a:latin typeface="微软雅黑" panose="020B0503020204020204" pitchFamily="34" charset="-122"/>
              <a:ea typeface="微软雅黑" panose="020B0503020204020204" pitchFamily="34" charset="-122"/>
            </a:endParaRPr>
          </a:p>
          <a:p>
            <a:pPr marL="285750" indent="-103188">
              <a:lnSpc>
                <a:spcPct val="120000"/>
              </a:lnSpc>
              <a:buFont typeface="Arial" panose="020B0604020202020204" pitchFamily="34" charset="0"/>
              <a:buChar char="•"/>
            </a:pPr>
            <a:r>
              <a:rPr lang="zh-CN" altLang="en-US" sz="1400" dirty="0">
                <a:solidFill>
                  <a:srgbClr val="0000FF"/>
                </a:solidFill>
                <a:latin typeface="微软雅黑" panose="020B0503020204020204" pitchFamily="34" charset="-122"/>
                <a:ea typeface="微软雅黑" panose="020B0503020204020204" pitchFamily="34" charset="-122"/>
              </a:rPr>
              <a:t>算法二：先找到满足第一个条件的元组指针，再在</a:t>
            </a:r>
            <a:r>
              <a:rPr lang="en-US" altLang="zh-CN" sz="1400" dirty="0">
                <a:solidFill>
                  <a:srgbClr val="0000FF"/>
                </a:solidFill>
                <a:latin typeface="微软雅黑" panose="020B0503020204020204" pitchFamily="34" charset="-122"/>
                <a:ea typeface="微软雅黑" panose="020B0503020204020204" pitchFamily="34" charset="-122"/>
              </a:rPr>
              <a:t>Student</a:t>
            </a:r>
            <a:r>
              <a:rPr lang="zh-CN" altLang="en-US" sz="1400" dirty="0">
                <a:solidFill>
                  <a:srgbClr val="0000FF"/>
                </a:solidFill>
                <a:latin typeface="微软雅黑" panose="020B0503020204020204" pitchFamily="34" charset="-122"/>
                <a:ea typeface="微软雅黑" panose="020B0503020204020204" pitchFamily="34" charset="-122"/>
              </a:rPr>
              <a:t>表中检索到相应的元组，检查这些元组是否满足第二个条件，若满足，则输出结果</a:t>
            </a:r>
          </a:p>
        </p:txBody>
      </p:sp>
      <p:sp>
        <p:nvSpPr>
          <p:cNvPr id="12" name="右箭头 6">
            <a:extLst>
              <a:ext uri="{FF2B5EF4-FFF2-40B4-BE49-F238E27FC236}">
                <a16:creationId xmlns:a16="http://schemas.microsoft.com/office/drawing/2014/main" id="{FBC41E89-8349-4039-8A67-5B4C4365542A}"/>
              </a:ext>
            </a:extLst>
          </p:cNvPr>
          <p:cNvSpPr/>
          <p:nvPr/>
        </p:nvSpPr>
        <p:spPr>
          <a:xfrm rot="10112665">
            <a:off x="6143652" y="2956784"/>
            <a:ext cx="454148" cy="525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2571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381000"/>
            <a:ext cx="11430000" cy="6155026"/>
          </a:xfrm>
        </p:spPr>
        <p:txBody>
          <a:bodyPr>
            <a:normAutofit/>
          </a:bodyPr>
          <a:lstStyle/>
          <a:p>
            <a:r>
              <a:rPr lang="zh-CN" altLang="zh-CN" dirty="0">
                <a:solidFill>
                  <a:srgbClr val="FF0000"/>
                </a:solidFill>
              </a:rPr>
              <a:t>连接操作的实现</a:t>
            </a:r>
            <a:r>
              <a:rPr lang="zh-CN" altLang="en-US" dirty="0">
                <a:solidFill>
                  <a:srgbClr val="FF0000"/>
                </a:solidFill>
              </a:rPr>
              <a:t>算法</a:t>
            </a:r>
            <a:endParaRPr lang="en-US" altLang="zh-CN" dirty="0">
              <a:solidFill>
                <a:srgbClr val="FF0000"/>
              </a:solidFill>
            </a:endParaRPr>
          </a:p>
          <a:p>
            <a:pPr lvl="1"/>
            <a:r>
              <a:rPr lang="zh-CN" altLang="en-US" dirty="0"/>
              <a:t>连接操作是查询处理中最常用和最耗时的操作之一 </a:t>
            </a:r>
          </a:p>
          <a:p>
            <a:pPr lvl="1"/>
            <a:r>
              <a:rPr lang="zh-CN" altLang="en-US" dirty="0"/>
              <a:t>本节只讨论等值连接</a:t>
            </a:r>
            <a:r>
              <a:rPr lang="en-US" altLang="zh-CN" dirty="0"/>
              <a:t>(</a:t>
            </a:r>
            <a:r>
              <a:rPr lang="zh-CN" altLang="en-US" dirty="0"/>
              <a:t>或自然连接</a:t>
            </a:r>
            <a:r>
              <a:rPr lang="en-US" altLang="zh-CN" dirty="0"/>
              <a:t>)</a:t>
            </a:r>
            <a:r>
              <a:rPr lang="zh-CN" altLang="en-US" dirty="0"/>
              <a:t>最常用的</a:t>
            </a:r>
            <a:r>
              <a:rPr lang="zh-CN" altLang="en-US"/>
              <a:t>实现算法</a:t>
            </a:r>
            <a:endParaRPr lang="en-US" altLang="zh-CN"/>
          </a:p>
          <a:p>
            <a:pPr marL="357188" lvl="1" indent="-174625">
              <a:buNone/>
            </a:pPr>
            <a:r>
              <a:rPr lang="en-US" altLang="zh-CN">
                <a:solidFill>
                  <a:srgbClr val="CC00FF"/>
                </a:solidFill>
              </a:rPr>
              <a:t>[</a:t>
            </a:r>
            <a:r>
              <a:rPr lang="zh-CN" altLang="en-US" dirty="0">
                <a:solidFill>
                  <a:srgbClr val="CC00FF"/>
                </a:solidFill>
              </a:rPr>
              <a:t>例9.</a:t>
            </a:r>
            <a:r>
              <a:rPr lang="en-US" altLang="zh-CN" dirty="0">
                <a:solidFill>
                  <a:srgbClr val="CC00FF"/>
                </a:solidFill>
              </a:rPr>
              <a:t>2</a:t>
            </a:r>
            <a:r>
              <a:rPr lang="en-US" altLang="zh-CN">
                <a:solidFill>
                  <a:srgbClr val="CC00FF"/>
                </a:solidFill>
              </a:rPr>
              <a:t>]</a:t>
            </a:r>
            <a:r>
              <a:rPr lang="zh-CN" altLang="en-US">
                <a:solidFill>
                  <a:srgbClr val="CC00FF"/>
                </a:solidFill>
              </a:rPr>
              <a:t> </a:t>
            </a:r>
            <a:r>
              <a:rPr lang="en-US" altLang="zh-CN">
                <a:solidFill>
                  <a:srgbClr val="CC00FF"/>
                </a:solidFill>
              </a:rPr>
              <a:t>SELECT * FROM Student, SC  WHERE Student</a:t>
            </a:r>
            <a:r>
              <a:rPr lang="en-US" altLang="zh-CN" dirty="0" err="1">
                <a:solidFill>
                  <a:srgbClr val="CC00FF"/>
                </a:solidFill>
              </a:rPr>
              <a:t>.Sno</a:t>
            </a:r>
            <a:r>
              <a:rPr lang="en-US" altLang="zh-CN" dirty="0">
                <a:solidFill>
                  <a:srgbClr val="CC00FF"/>
                </a:solidFill>
              </a:rPr>
              <a:t>=</a:t>
            </a:r>
            <a:r>
              <a:rPr lang="en-US" altLang="zh-CN" dirty="0" err="1">
                <a:solidFill>
                  <a:srgbClr val="CC00FF"/>
                </a:solidFill>
              </a:rPr>
              <a:t>SC.Sno</a:t>
            </a:r>
            <a:r>
              <a:rPr lang="en-US" altLang="zh-CN" dirty="0">
                <a:solidFill>
                  <a:srgbClr val="CC00FF"/>
                </a:solidFill>
              </a:rPr>
              <a:t>;</a:t>
            </a:r>
            <a:r>
              <a:rPr lang="zh-CN" altLang="en-US" dirty="0">
                <a:solidFill>
                  <a:srgbClr val="CC00FF"/>
                </a:solidFill>
              </a:rPr>
              <a:t> </a:t>
            </a:r>
            <a:endParaRPr lang="en-US" altLang="zh-CN" dirty="0">
              <a:solidFill>
                <a:srgbClr val="CC00FF"/>
              </a:solidFill>
            </a:endParaRPr>
          </a:p>
          <a:p>
            <a:pPr lvl="2"/>
            <a:r>
              <a:rPr lang="zh-CN" altLang="en-US" sz="2400">
                <a:solidFill>
                  <a:srgbClr val="0000FF"/>
                </a:solidFill>
              </a:rPr>
              <a:t>嵌套循环</a:t>
            </a:r>
            <a:r>
              <a:rPr lang="zh-CN" altLang="en-US" sz="2400" dirty="0">
                <a:solidFill>
                  <a:srgbClr val="0000FF"/>
                </a:solidFill>
              </a:rPr>
              <a:t>算法</a:t>
            </a:r>
            <a:r>
              <a:rPr lang="en-US" altLang="zh-CN" sz="2400" dirty="0">
                <a:solidFill>
                  <a:srgbClr val="0000FF"/>
                </a:solidFill>
              </a:rPr>
              <a:t>(nested loop join)</a:t>
            </a:r>
          </a:p>
          <a:p>
            <a:pPr lvl="2"/>
            <a:r>
              <a:rPr lang="zh-CN" altLang="en-US" sz="2400" dirty="0">
                <a:solidFill>
                  <a:srgbClr val="0000FF"/>
                </a:solidFill>
              </a:rPr>
              <a:t>排序</a:t>
            </a:r>
            <a:r>
              <a:rPr lang="en-US" altLang="zh-CN" sz="2400" dirty="0">
                <a:solidFill>
                  <a:srgbClr val="0000FF"/>
                </a:solidFill>
              </a:rPr>
              <a:t>-</a:t>
            </a:r>
            <a:r>
              <a:rPr lang="zh-CN" altLang="en-US" sz="2400" dirty="0">
                <a:solidFill>
                  <a:srgbClr val="0000FF"/>
                </a:solidFill>
              </a:rPr>
              <a:t>合并算法</a:t>
            </a:r>
            <a:r>
              <a:rPr lang="en-US" altLang="zh-CN" sz="2400" dirty="0">
                <a:solidFill>
                  <a:srgbClr val="0000FF"/>
                </a:solidFill>
              </a:rPr>
              <a:t>(sort-merge join </a:t>
            </a:r>
            <a:r>
              <a:rPr lang="zh-CN" altLang="en-US" sz="2400" dirty="0">
                <a:solidFill>
                  <a:srgbClr val="0000FF"/>
                </a:solidFill>
              </a:rPr>
              <a:t>或</a:t>
            </a:r>
            <a:r>
              <a:rPr lang="en-US" altLang="zh-CN" sz="2400" dirty="0">
                <a:solidFill>
                  <a:srgbClr val="0000FF"/>
                </a:solidFill>
              </a:rPr>
              <a:t>merge join)</a:t>
            </a:r>
            <a:endParaRPr lang="zh-CN" altLang="en-US" sz="2400" dirty="0">
              <a:solidFill>
                <a:srgbClr val="0000FF"/>
              </a:solidFill>
            </a:endParaRPr>
          </a:p>
          <a:p>
            <a:pPr lvl="2"/>
            <a:r>
              <a:rPr lang="zh-CN" altLang="en-US" sz="2400" dirty="0">
                <a:solidFill>
                  <a:srgbClr val="0000FF"/>
                </a:solidFill>
              </a:rPr>
              <a:t>索引连接</a:t>
            </a:r>
            <a:r>
              <a:rPr lang="en-US" altLang="zh-CN" sz="2400" dirty="0">
                <a:solidFill>
                  <a:srgbClr val="0000FF"/>
                </a:solidFill>
              </a:rPr>
              <a:t>(index join)</a:t>
            </a:r>
            <a:r>
              <a:rPr lang="zh-CN" altLang="en-US" sz="2400" dirty="0">
                <a:solidFill>
                  <a:srgbClr val="0000FF"/>
                </a:solidFill>
              </a:rPr>
              <a:t>算法 </a:t>
            </a:r>
          </a:p>
          <a:p>
            <a:pPr lvl="2"/>
            <a:r>
              <a:rPr lang="en-US" altLang="zh-CN" sz="2400" dirty="0">
                <a:solidFill>
                  <a:srgbClr val="0000FF"/>
                </a:solidFill>
              </a:rPr>
              <a:t>Hash Join</a:t>
            </a:r>
            <a:r>
              <a:rPr lang="zh-CN" altLang="en-US" sz="2400" dirty="0">
                <a:solidFill>
                  <a:srgbClr val="0000FF"/>
                </a:solidFill>
              </a:rPr>
              <a:t>算法</a:t>
            </a:r>
            <a:endParaRPr lang="en-US" altLang="zh-CN" sz="2400" dirty="0">
              <a:solidFill>
                <a:srgbClr val="0000FF"/>
              </a:solidFill>
            </a:endParaRPr>
          </a:p>
          <a:p>
            <a:pPr lvl="2" indent="0">
              <a:buNone/>
            </a:pPr>
            <a:r>
              <a:rPr lang="en-US" altLang="zh-CN" sz="2000">
                <a:solidFill>
                  <a:srgbClr val="FF0000"/>
                </a:solidFill>
              </a:rPr>
              <a:t>1</a:t>
            </a:r>
            <a:r>
              <a:rPr lang="en-US" altLang="zh-CN" sz="2000" dirty="0">
                <a:solidFill>
                  <a:srgbClr val="FF0000"/>
                </a:solidFill>
              </a:rPr>
              <a:t>.</a:t>
            </a:r>
            <a:r>
              <a:rPr lang="zh-CN" altLang="en-US" sz="2000">
                <a:solidFill>
                  <a:srgbClr val="FF0000"/>
                </a:solidFill>
              </a:rPr>
              <a:t>划分</a:t>
            </a:r>
            <a:r>
              <a:rPr lang="zh-CN" altLang="en-US" sz="2000" dirty="0">
                <a:solidFill>
                  <a:srgbClr val="FF0000"/>
                </a:solidFill>
              </a:rPr>
              <a:t>阶段</a:t>
            </a:r>
            <a:r>
              <a:rPr lang="zh-CN" altLang="en-US" sz="2000" dirty="0"/>
              <a:t>，即创建</a:t>
            </a:r>
            <a:r>
              <a:rPr lang="en-US" altLang="zh-CN" sz="2000" dirty="0"/>
              <a:t>hash</a:t>
            </a:r>
            <a:r>
              <a:rPr lang="zh-CN" altLang="en-US" sz="2000" dirty="0"/>
              <a:t>表：把小表中的元组按</a:t>
            </a:r>
            <a:r>
              <a:rPr lang="en-US" altLang="zh-CN" sz="2000" dirty="0"/>
              <a:t>hash</a:t>
            </a:r>
            <a:r>
              <a:rPr lang="zh-CN" altLang="en-US" sz="2000" dirty="0"/>
              <a:t>函数分散到</a:t>
            </a:r>
            <a:r>
              <a:rPr lang="en-US" altLang="zh-CN" sz="2000" dirty="0"/>
              <a:t>hash</a:t>
            </a:r>
            <a:r>
              <a:rPr lang="zh-CN" altLang="en-US" sz="2000" dirty="0"/>
              <a:t>表的桶中</a:t>
            </a:r>
            <a:endParaRPr lang="en-US" altLang="zh-CN" sz="2000" dirty="0"/>
          </a:p>
          <a:p>
            <a:pPr lvl="2" indent="0">
              <a:buNone/>
            </a:pPr>
            <a:r>
              <a:rPr lang="en-US" altLang="zh-CN" sz="2000"/>
              <a:t>2.</a:t>
            </a:r>
            <a:r>
              <a:rPr lang="zh-CN" altLang="en-US" sz="2000">
                <a:solidFill>
                  <a:srgbClr val="FF0000"/>
                </a:solidFill>
              </a:rPr>
              <a:t>试探</a:t>
            </a:r>
            <a:r>
              <a:rPr lang="zh-CN" altLang="en-US" sz="2000" dirty="0">
                <a:solidFill>
                  <a:srgbClr val="FF0000"/>
                </a:solidFill>
              </a:rPr>
              <a:t>阶段</a:t>
            </a:r>
            <a:r>
              <a:rPr lang="zh-CN" altLang="en-US" sz="2000" dirty="0"/>
              <a:t>，即连接阶段：对另一张表按相同的</a:t>
            </a:r>
            <a:r>
              <a:rPr lang="en-US" altLang="zh-CN" sz="2000" dirty="0"/>
              <a:t>hash</a:t>
            </a:r>
            <a:r>
              <a:rPr lang="zh-CN" altLang="en-US" sz="2000" dirty="0"/>
              <a:t>函数处理，并放到适当的</a:t>
            </a:r>
            <a:r>
              <a:rPr lang="en-US" altLang="zh-CN" sz="2000" dirty="0"/>
              <a:t>hash</a:t>
            </a:r>
            <a:r>
              <a:rPr lang="zh-CN" altLang="en-US" sz="2000" dirty="0"/>
              <a:t>桶，然后</a:t>
            </a:r>
            <a:r>
              <a:rPr lang="zh-CN" altLang="en-US" sz="2000"/>
              <a:t>把匹配的</a:t>
            </a:r>
            <a:r>
              <a:rPr lang="zh-CN" altLang="en-US" sz="2000" dirty="0"/>
              <a:t>元组连接起来</a:t>
            </a:r>
            <a:endParaRPr lang="en-US" altLang="zh-CN" sz="2000" dirty="0"/>
          </a:p>
          <a:p>
            <a:pPr marL="1243013" lvl="3" indent="-342900">
              <a:lnSpc>
                <a:spcPct val="11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rPr>
              <a:t>假设小表的</a:t>
            </a:r>
            <a:r>
              <a:rPr lang="en-US" altLang="zh-CN" dirty="0">
                <a:solidFill>
                  <a:srgbClr val="FF0000"/>
                </a:solidFill>
                <a:latin typeface="微软雅黑" panose="020B0503020204020204" pitchFamily="34" charset="-122"/>
                <a:ea typeface="微软雅黑" panose="020B0503020204020204" pitchFamily="34" charset="-122"/>
              </a:rPr>
              <a:t>hash</a:t>
            </a:r>
            <a:r>
              <a:rPr lang="zh-CN" altLang="en-US" dirty="0">
                <a:solidFill>
                  <a:srgbClr val="FF0000"/>
                </a:solidFill>
                <a:latin typeface="微软雅黑" panose="020B0503020204020204" pitchFamily="34" charset="-122"/>
                <a:ea typeface="微软雅黑" panose="020B0503020204020204" pitchFamily="34" charset="-122"/>
              </a:rPr>
              <a:t>值在划分阶段后可以完全放入内存的</a:t>
            </a:r>
            <a:r>
              <a:rPr lang="en-US" altLang="zh-CN" dirty="0">
                <a:solidFill>
                  <a:srgbClr val="FF0000"/>
                </a:solidFill>
                <a:latin typeface="微软雅黑" panose="020B0503020204020204" pitchFamily="34" charset="-122"/>
                <a:ea typeface="微软雅黑" panose="020B0503020204020204" pitchFamily="34" charset="-122"/>
              </a:rPr>
              <a:t>hash</a:t>
            </a:r>
            <a:r>
              <a:rPr lang="zh-CN" altLang="en-US" dirty="0">
                <a:solidFill>
                  <a:srgbClr val="FF0000"/>
                </a:solidFill>
                <a:latin typeface="微软雅黑" panose="020B0503020204020204" pitchFamily="34" charset="-122"/>
                <a:ea typeface="微软雅黑" panose="020B0503020204020204" pitchFamily="34" charset="-122"/>
              </a:rPr>
              <a:t>桶中</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11</a:t>
            </a:fld>
            <a:endParaRPr lang="en-US" dirty="0"/>
          </a:p>
        </p:txBody>
      </p:sp>
    </p:spTree>
    <p:extLst>
      <p:ext uri="{BB962C8B-B14F-4D97-AF65-F5344CB8AC3E}">
        <p14:creationId xmlns:p14="http://schemas.microsoft.com/office/powerpoint/2010/main" val="1032235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a:xfrm>
            <a:off x="595085" y="1066800"/>
            <a:ext cx="11007107" cy="5469226"/>
          </a:xfrm>
        </p:spPr>
        <p:txBody>
          <a:bodyPr>
            <a:normAutofit/>
          </a:bodyPr>
          <a:lstStyle/>
          <a:p>
            <a:pPr>
              <a:lnSpc>
                <a:spcPct val="100000"/>
              </a:lnSpc>
            </a:pPr>
            <a:r>
              <a:rPr lang="zh-CN" altLang="en-US" b="1" dirty="0">
                <a:solidFill>
                  <a:schemeClr val="bg1">
                    <a:lumMod val="75000"/>
                  </a:schemeClr>
                </a:solidFill>
              </a:rPr>
              <a:t>关系数据库系统的查询处理</a:t>
            </a:r>
            <a:endParaRPr lang="en-US" altLang="zh-CN" b="1" dirty="0">
              <a:solidFill>
                <a:schemeClr val="bg1">
                  <a:lumMod val="75000"/>
                </a:schemeClr>
              </a:solidFill>
            </a:endParaRPr>
          </a:p>
          <a:p>
            <a:pPr>
              <a:lnSpc>
                <a:spcPct val="100000"/>
              </a:lnSpc>
            </a:pPr>
            <a:r>
              <a:rPr lang="zh-CN" altLang="en-US" b="1" dirty="0">
                <a:solidFill>
                  <a:srgbClr val="FF0000"/>
                </a:solidFill>
              </a:rPr>
              <a:t>关系数据库系统的查询优化</a:t>
            </a:r>
            <a:endParaRPr lang="en-US" altLang="zh-CN" b="1" dirty="0">
              <a:solidFill>
                <a:srgbClr val="FF0000"/>
              </a:solidFill>
            </a:endParaRPr>
          </a:p>
          <a:p>
            <a:pPr>
              <a:lnSpc>
                <a:spcPct val="100000"/>
              </a:lnSpc>
            </a:pPr>
            <a:r>
              <a:rPr lang="zh-CN" altLang="en-US" b="1" dirty="0">
                <a:solidFill>
                  <a:schemeClr val="bg1">
                    <a:lumMod val="75000"/>
                  </a:schemeClr>
                </a:solidFill>
              </a:rPr>
              <a:t>代数优化</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物理优化</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查询计划的执行</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12</a:t>
            </a:fld>
            <a:endParaRPr lang="en-US" dirty="0"/>
          </a:p>
        </p:txBody>
      </p:sp>
    </p:spTree>
    <p:extLst>
      <p:ext uri="{BB962C8B-B14F-4D97-AF65-F5344CB8AC3E}">
        <p14:creationId xmlns:p14="http://schemas.microsoft.com/office/powerpoint/2010/main" val="1472396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关系数据库系统的查询优化</a:t>
            </a:r>
          </a:p>
        </p:txBody>
      </p:sp>
      <p:sp>
        <p:nvSpPr>
          <p:cNvPr id="3" name="内容占位符 2"/>
          <p:cNvSpPr>
            <a:spLocks noGrp="1"/>
          </p:cNvSpPr>
          <p:nvPr>
            <p:ph idx="1"/>
          </p:nvPr>
        </p:nvSpPr>
        <p:spPr/>
        <p:txBody>
          <a:bodyPr/>
          <a:lstStyle/>
          <a:p>
            <a:r>
              <a:rPr lang="zh-CN" altLang="en-US" dirty="0"/>
              <a:t>查询优化在关系数据库系统中有着非常重要的地位 </a:t>
            </a:r>
          </a:p>
          <a:p>
            <a:r>
              <a:rPr lang="zh-CN" altLang="en-US" dirty="0"/>
              <a:t>关系查询优化是影响</a:t>
            </a:r>
            <a:r>
              <a:rPr lang="en-US" altLang="zh-CN" dirty="0"/>
              <a:t>RDBMS</a:t>
            </a:r>
            <a:r>
              <a:rPr lang="zh-CN" altLang="en-US" dirty="0"/>
              <a:t>性能的关键因素 </a:t>
            </a:r>
          </a:p>
          <a:p>
            <a:r>
              <a:rPr lang="zh-CN" altLang="en-US" dirty="0"/>
              <a:t>由于关系表达式的语义级别很高，使关系系统可以从关系表达式中分析查询语义，提供了执行查询优化的可能性</a:t>
            </a:r>
            <a:endParaRPr lang="en-US" altLang="zh-CN" dirty="0"/>
          </a:p>
          <a:p>
            <a:pPr marL="0" indent="0">
              <a:buNone/>
            </a:pPr>
            <a:r>
              <a:rPr lang="zh-CN" altLang="en-US" sz="1100" dirty="0"/>
              <a:t> </a:t>
            </a:r>
          </a:p>
          <a:p>
            <a:r>
              <a:rPr lang="zh-CN" altLang="en-US" dirty="0">
                <a:solidFill>
                  <a:srgbClr val="0000FF"/>
                </a:solidFill>
              </a:rPr>
              <a:t>本节内容</a:t>
            </a:r>
            <a:endParaRPr lang="en-US" altLang="zh-CN" dirty="0">
              <a:solidFill>
                <a:srgbClr val="0000FF"/>
              </a:solidFill>
            </a:endParaRPr>
          </a:p>
          <a:p>
            <a:pPr lvl="1"/>
            <a:r>
              <a:rPr lang="zh-CN" altLang="en-US" dirty="0">
                <a:solidFill>
                  <a:srgbClr val="0000FF"/>
                </a:solidFill>
              </a:rPr>
              <a:t>查询优化概述</a:t>
            </a:r>
            <a:endParaRPr lang="en-US" altLang="zh-CN" dirty="0">
              <a:solidFill>
                <a:srgbClr val="0000FF"/>
              </a:solidFill>
            </a:endParaRPr>
          </a:p>
          <a:p>
            <a:pPr lvl="1"/>
            <a:r>
              <a:rPr lang="zh-CN" altLang="en-US" dirty="0">
                <a:solidFill>
                  <a:srgbClr val="0000FF"/>
                </a:solidFill>
              </a:rPr>
              <a:t>一个实例</a:t>
            </a:r>
          </a:p>
        </p:txBody>
      </p:sp>
      <p:sp>
        <p:nvSpPr>
          <p:cNvPr id="4" name="灯片编号占位符 3"/>
          <p:cNvSpPr>
            <a:spLocks noGrp="1"/>
          </p:cNvSpPr>
          <p:nvPr>
            <p:ph type="sldNum" sz="quarter" idx="12"/>
          </p:nvPr>
        </p:nvSpPr>
        <p:spPr/>
        <p:txBody>
          <a:bodyPr/>
          <a:lstStyle/>
          <a:p>
            <a:fld id="{E63F6D5D-9733-4D44-9C56-AEFEDD5A4BA7}" type="slidenum">
              <a:rPr lang="en-US" smtClean="0"/>
              <a:pPr/>
              <a:t>13</a:t>
            </a:fld>
            <a:endParaRPr lang="en-US" dirty="0"/>
          </a:p>
        </p:txBody>
      </p:sp>
    </p:spTree>
    <p:extLst>
      <p:ext uri="{BB962C8B-B14F-4D97-AF65-F5344CB8AC3E}">
        <p14:creationId xmlns:p14="http://schemas.microsoft.com/office/powerpoint/2010/main" val="3414549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查询优化概述</a:t>
            </a:r>
          </a:p>
        </p:txBody>
      </p:sp>
      <p:sp>
        <p:nvSpPr>
          <p:cNvPr id="3" name="内容占位符 2"/>
          <p:cNvSpPr>
            <a:spLocks noGrp="1"/>
          </p:cNvSpPr>
          <p:nvPr>
            <p:ph idx="1"/>
          </p:nvPr>
        </p:nvSpPr>
        <p:spPr/>
        <p:txBody>
          <a:bodyPr>
            <a:normAutofit/>
          </a:bodyPr>
          <a:lstStyle/>
          <a:p>
            <a:r>
              <a:rPr lang="zh-CN" altLang="en-US" dirty="0">
                <a:solidFill>
                  <a:srgbClr val="FF0000"/>
                </a:solidFill>
              </a:rPr>
              <a:t>关系系统的查询优化</a:t>
            </a:r>
            <a:endParaRPr lang="en-US" altLang="zh-CN" dirty="0">
              <a:solidFill>
                <a:srgbClr val="FF0000"/>
              </a:solidFill>
            </a:endParaRPr>
          </a:p>
          <a:p>
            <a:pPr lvl="1">
              <a:lnSpc>
                <a:spcPct val="120000"/>
              </a:lnSpc>
            </a:pPr>
            <a:r>
              <a:rPr lang="zh-CN" altLang="en-US" dirty="0"/>
              <a:t>是</a:t>
            </a:r>
            <a:r>
              <a:rPr lang="en-US" altLang="zh-CN" dirty="0"/>
              <a:t>RDBMS</a:t>
            </a:r>
            <a:r>
              <a:rPr lang="zh-CN" altLang="en-US" dirty="0"/>
              <a:t>实现的关键技术又是关系系统的优点所在</a:t>
            </a:r>
            <a:endParaRPr lang="en-US" altLang="zh-CN" dirty="0"/>
          </a:p>
          <a:p>
            <a:pPr lvl="1">
              <a:lnSpc>
                <a:spcPct val="120000"/>
              </a:lnSpc>
            </a:pPr>
            <a:r>
              <a:rPr lang="zh-CN" altLang="en-US" dirty="0"/>
              <a:t>减轻了用户选择存取路径的负担</a:t>
            </a:r>
            <a:endParaRPr lang="en-US" altLang="zh-CN" dirty="0"/>
          </a:p>
          <a:p>
            <a:pPr marL="357188" lvl="1" indent="0">
              <a:lnSpc>
                <a:spcPct val="120000"/>
              </a:lnSpc>
              <a:buNone/>
            </a:pPr>
            <a:endParaRPr lang="zh-CN" altLang="en-US" sz="1000" dirty="0"/>
          </a:p>
          <a:p>
            <a:r>
              <a:rPr lang="zh-CN" altLang="en-US" dirty="0">
                <a:solidFill>
                  <a:srgbClr val="FF0000"/>
                </a:solidFill>
              </a:rPr>
              <a:t>非关系系统的查询优化</a:t>
            </a:r>
          </a:p>
          <a:p>
            <a:pPr lvl="1">
              <a:lnSpc>
                <a:spcPct val="120000"/>
              </a:lnSpc>
            </a:pPr>
            <a:r>
              <a:rPr lang="zh-CN" altLang="en-US" dirty="0"/>
              <a:t>用户使用过程化的语言表达查询要求，执行何种记录级的操作，以及操作的序列是由用户来决定的 </a:t>
            </a:r>
          </a:p>
          <a:p>
            <a:pPr lvl="1">
              <a:lnSpc>
                <a:spcPct val="120000"/>
              </a:lnSpc>
            </a:pPr>
            <a:r>
              <a:rPr lang="zh-CN" altLang="en-US" dirty="0"/>
              <a:t>用户必须了解存取路径，系统要提供用户选择存取路径的手段，查询效率由用户的存取策略决定</a:t>
            </a:r>
          </a:p>
          <a:p>
            <a:pPr lvl="1">
              <a:lnSpc>
                <a:spcPct val="120000"/>
              </a:lnSpc>
            </a:pPr>
            <a:r>
              <a:rPr lang="zh-CN" altLang="en-US" dirty="0"/>
              <a:t>如果用户做了不当的选择，系统是无法对此加以改进的</a:t>
            </a:r>
          </a:p>
        </p:txBody>
      </p:sp>
      <p:sp>
        <p:nvSpPr>
          <p:cNvPr id="4" name="灯片编号占位符 3"/>
          <p:cNvSpPr>
            <a:spLocks noGrp="1"/>
          </p:cNvSpPr>
          <p:nvPr>
            <p:ph type="sldNum" sz="quarter" idx="12"/>
          </p:nvPr>
        </p:nvSpPr>
        <p:spPr/>
        <p:txBody>
          <a:bodyPr/>
          <a:lstStyle/>
          <a:p>
            <a:fld id="{E63F6D5D-9733-4D44-9C56-AEFEDD5A4BA7}" type="slidenum">
              <a:rPr lang="en-US" smtClean="0"/>
              <a:pPr/>
              <a:t>14</a:t>
            </a:fld>
            <a:endParaRPr lang="en-US" dirty="0"/>
          </a:p>
        </p:txBody>
      </p:sp>
    </p:spTree>
    <p:extLst>
      <p:ext uri="{BB962C8B-B14F-4D97-AF65-F5344CB8AC3E}">
        <p14:creationId xmlns:p14="http://schemas.microsoft.com/office/powerpoint/2010/main" val="1274929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r>
              <a:rPr lang="zh-CN" altLang="en-US" sz="2600" dirty="0">
                <a:solidFill>
                  <a:srgbClr val="FF0000"/>
                </a:solidFill>
              </a:rPr>
              <a:t>查询优化的优点</a:t>
            </a:r>
            <a:endParaRPr lang="en-US" altLang="zh-CN" sz="2600" dirty="0">
              <a:solidFill>
                <a:srgbClr val="FF0000"/>
              </a:solidFill>
            </a:endParaRPr>
          </a:p>
          <a:p>
            <a:pPr lvl="1">
              <a:lnSpc>
                <a:spcPct val="120000"/>
              </a:lnSpc>
            </a:pPr>
            <a:r>
              <a:rPr lang="zh-CN" altLang="en-US" sz="2200" dirty="0">
                <a:solidFill>
                  <a:srgbClr val="0000FF"/>
                </a:solidFill>
              </a:rPr>
              <a:t>用户不必考虑如何最好地表达查询以获得较高的效率</a:t>
            </a:r>
            <a:endParaRPr lang="en-US" altLang="zh-CN" sz="2200" dirty="0">
              <a:solidFill>
                <a:srgbClr val="0000FF"/>
              </a:solidFill>
            </a:endParaRPr>
          </a:p>
          <a:p>
            <a:pPr lvl="1">
              <a:lnSpc>
                <a:spcPct val="120000"/>
              </a:lnSpc>
            </a:pPr>
            <a:r>
              <a:rPr lang="zh-CN" altLang="en-US" sz="2200" dirty="0">
                <a:solidFill>
                  <a:srgbClr val="0000FF"/>
                </a:solidFill>
              </a:rPr>
              <a:t>系统可以比用户程序的“优化”做得更好 </a:t>
            </a:r>
            <a:endParaRPr lang="en-US" altLang="zh-CN" sz="2200" dirty="0">
              <a:solidFill>
                <a:srgbClr val="0000FF"/>
              </a:solidFill>
            </a:endParaRPr>
          </a:p>
          <a:p>
            <a:pPr lvl="2"/>
            <a:r>
              <a:rPr lang="zh-CN" altLang="en-US" sz="1800" dirty="0"/>
              <a:t>优化器可以从数据字典中获取许多统计信息，而用户程序则难以获得这些信息。</a:t>
            </a:r>
          </a:p>
          <a:p>
            <a:pPr lvl="2"/>
            <a:r>
              <a:rPr lang="zh-CN" altLang="en-US" sz="1800" dirty="0"/>
              <a:t>如果数据库的物理统计信息改变了，系统可以自动对查询重新优化以选择相适应的执行计划。在非关系系统中必须重写程序，而重写程序在实际应用中往往是不太可能的。</a:t>
            </a:r>
          </a:p>
          <a:p>
            <a:pPr lvl="2"/>
            <a:r>
              <a:rPr lang="zh-CN" altLang="en-US" sz="1800" dirty="0"/>
              <a:t>优化器可以考虑数百种不同的执行计划，程序员一般只能考虑有限的几种可能性。</a:t>
            </a:r>
          </a:p>
          <a:p>
            <a:pPr lvl="2"/>
            <a:r>
              <a:rPr lang="zh-CN" altLang="en-US" sz="1800" dirty="0"/>
              <a:t>优化器中包括了很多复杂的优化技术，这些优化技术往往只有最好的程序员才能掌握。系统的自动优化相当于使得所有人都拥有这些优化技术</a:t>
            </a:r>
            <a:endParaRPr lang="en-US" altLang="zh-CN" sz="1800" dirty="0"/>
          </a:p>
          <a:p>
            <a:pPr lvl="1"/>
            <a:r>
              <a:rPr lang="en-US" altLang="zh-CN" sz="2200" dirty="0"/>
              <a:t>RDBMS</a:t>
            </a:r>
            <a:r>
              <a:rPr lang="zh-CN" altLang="en-US" sz="2200" dirty="0"/>
              <a:t>通过某种代价模型计算出各种查询执行策略的执行代价，然后选取代价最小的执行方案（开销通常以</a:t>
            </a:r>
            <a:r>
              <a:rPr lang="zh-CN" altLang="en-US" sz="2200" dirty="0">
                <a:solidFill>
                  <a:srgbClr val="FF0000"/>
                </a:solidFill>
              </a:rPr>
              <a:t>块数</a:t>
            </a:r>
            <a:r>
              <a:rPr lang="zh-CN" altLang="en-US" sz="2200" dirty="0"/>
              <a:t>为衡量单位）</a:t>
            </a:r>
          </a:p>
          <a:p>
            <a:pPr lvl="2"/>
            <a:r>
              <a:rPr lang="zh-CN" altLang="en-US" sz="1800" dirty="0"/>
              <a:t>集中式数据库开销：</a:t>
            </a:r>
            <a:r>
              <a:rPr lang="zh-CN" altLang="en-US" sz="1800" dirty="0">
                <a:solidFill>
                  <a:srgbClr val="0000FF"/>
                </a:solidFill>
              </a:rPr>
              <a:t>总代价</a:t>
            </a:r>
            <a:r>
              <a:rPr lang="en-US" altLang="zh-CN" sz="1800" dirty="0">
                <a:solidFill>
                  <a:srgbClr val="0000FF"/>
                </a:solidFill>
              </a:rPr>
              <a:t>=</a:t>
            </a:r>
            <a:r>
              <a:rPr lang="en-US" altLang="zh-CN" sz="1800" dirty="0">
                <a:solidFill>
                  <a:srgbClr val="FF0000"/>
                </a:solidFill>
              </a:rPr>
              <a:t>I/O</a:t>
            </a:r>
            <a:r>
              <a:rPr lang="zh-CN" altLang="en-US" sz="1800" dirty="0">
                <a:solidFill>
                  <a:srgbClr val="FF0000"/>
                </a:solidFill>
              </a:rPr>
              <a:t>代价</a:t>
            </a:r>
            <a:r>
              <a:rPr lang="en-US" altLang="zh-CN" sz="1800" dirty="0">
                <a:solidFill>
                  <a:srgbClr val="0000FF"/>
                </a:solidFill>
              </a:rPr>
              <a:t>+CPU</a:t>
            </a:r>
            <a:r>
              <a:rPr lang="zh-CN" altLang="en-US" sz="1800" dirty="0">
                <a:solidFill>
                  <a:srgbClr val="0000FF"/>
                </a:solidFill>
              </a:rPr>
              <a:t>代价</a:t>
            </a:r>
            <a:r>
              <a:rPr lang="en-US" altLang="zh-CN" sz="1800" dirty="0">
                <a:solidFill>
                  <a:srgbClr val="0000FF"/>
                </a:solidFill>
              </a:rPr>
              <a:t>+</a:t>
            </a:r>
            <a:r>
              <a:rPr lang="zh-CN" altLang="en-US" sz="1800" dirty="0">
                <a:solidFill>
                  <a:srgbClr val="0000FF"/>
                </a:solidFill>
              </a:rPr>
              <a:t>内存代价</a:t>
            </a:r>
            <a:endParaRPr lang="en-US" altLang="zh-CN" sz="1800" dirty="0">
              <a:solidFill>
                <a:srgbClr val="0000FF"/>
              </a:solidFill>
            </a:endParaRPr>
          </a:p>
          <a:p>
            <a:pPr lvl="2"/>
            <a:r>
              <a:rPr lang="zh-CN" altLang="en-US" sz="1800" dirty="0"/>
              <a:t>分布式数据库开销：</a:t>
            </a:r>
            <a:r>
              <a:rPr lang="zh-CN" altLang="en-US" sz="1800" dirty="0">
                <a:solidFill>
                  <a:srgbClr val="0000FF"/>
                </a:solidFill>
              </a:rPr>
              <a:t>总代价</a:t>
            </a:r>
            <a:r>
              <a:rPr lang="en-US" altLang="zh-CN" sz="1800" dirty="0">
                <a:solidFill>
                  <a:srgbClr val="0000FF"/>
                </a:solidFill>
              </a:rPr>
              <a:t>=</a:t>
            </a:r>
            <a:r>
              <a:rPr lang="en-US" altLang="zh-CN" sz="1800" dirty="0">
                <a:solidFill>
                  <a:srgbClr val="FF0000"/>
                </a:solidFill>
              </a:rPr>
              <a:t>I/O</a:t>
            </a:r>
            <a:r>
              <a:rPr lang="zh-CN" altLang="en-US" sz="1800" dirty="0">
                <a:solidFill>
                  <a:srgbClr val="FF0000"/>
                </a:solidFill>
              </a:rPr>
              <a:t>代价</a:t>
            </a:r>
            <a:r>
              <a:rPr lang="en-US" altLang="zh-CN" sz="1800" dirty="0">
                <a:solidFill>
                  <a:srgbClr val="0000FF"/>
                </a:solidFill>
              </a:rPr>
              <a:t>+CPU</a:t>
            </a:r>
            <a:r>
              <a:rPr lang="zh-CN" altLang="en-US" sz="1800" dirty="0">
                <a:solidFill>
                  <a:srgbClr val="0000FF"/>
                </a:solidFill>
              </a:rPr>
              <a:t>代价</a:t>
            </a:r>
            <a:r>
              <a:rPr lang="en-US" altLang="zh-CN" sz="1800" dirty="0">
                <a:solidFill>
                  <a:srgbClr val="0000FF"/>
                </a:solidFill>
              </a:rPr>
              <a:t>+</a:t>
            </a:r>
            <a:r>
              <a:rPr lang="zh-CN" altLang="en-US" sz="1800" dirty="0">
                <a:solidFill>
                  <a:srgbClr val="0000FF"/>
                </a:solidFill>
              </a:rPr>
              <a:t>内存代价</a:t>
            </a:r>
            <a:r>
              <a:rPr lang="en-US" altLang="zh-CN" sz="1800" dirty="0">
                <a:solidFill>
                  <a:srgbClr val="FF0000"/>
                </a:solidFill>
              </a:rPr>
              <a:t>+</a:t>
            </a:r>
            <a:r>
              <a:rPr lang="zh-CN" altLang="en-US" sz="1800" dirty="0">
                <a:solidFill>
                  <a:srgbClr val="FF0000"/>
                </a:solidFill>
              </a:rPr>
              <a:t>通信代价</a:t>
            </a:r>
          </a:p>
          <a:p>
            <a:r>
              <a:rPr lang="zh-CN" altLang="en-US" sz="2600" dirty="0">
                <a:solidFill>
                  <a:srgbClr val="FF0000"/>
                </a:solidFill>
              </a:rPr>
              <a:t>查询优化的总目标</a:t>
            </a:r>
            <a:endParaRPr lang="en-US" altLang="zh-CN" sz="2600" dirty="0">
              <a:solidFill>
                <a:srgbClr val="FF0000"/>
              </a:solidFill>
            </a:endParaRPr>
          </a:p>
          <a:p>
            <a:pPr lvl="2"/>
            <a:r>
              <a:rPr lang="zh-CN" altLang="en-US" sz="1800" dirty="0"/>
              <a:t>选择有效的策略，求得给定关系表达式的值，使得查询代价较小</a:t>
            </a:r>
          </a:p>
        </p:txBody>
      </p:sp>
      <p:sp>
        <p:nvSpPr>
          <p:cNvPr id="4" name="灯片编号占位符 3"/>
          <p:cNvSpPr>
            <a:spLocks noGrp="1"/>
          </p:cNvSpPr>
          <p:nvPr>
            <p:ph type="sldNum" sz="quarter" idx="12"/>
          </p:nvPr>
        </p:nvSpPr>
        <p:spPr/>
        <p:txBody>
          <a:bodyPr/>
          <a:lstStyle/>
          <a:p>
            <a:fld id="{E63F6D5D-9733-4D44-9C56-AEFEDD5A4BA7}" type="slidenum">
              <a:rPr lang="en-US" smtClean="0"/>
              <a:pPr/>
              <a:t>15</a:t>
            </a:fld>
            <a:endParaRPr lang="en-US" dirty="0"/>
          </a:p>
        </p:txBody>
      </p:sp>
    </p:spTree>
    <p:extLst>
      <p:ext uri="{BB962C8B-B14F-4D97-AF65-F5344CB8AC3E}">
        <p14:creationId xmlns:p14="http://schemas.microsoft.com/office/powerpoint/2010/main" val="27253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一个实例</a:t>
            </a:r>
          </a:p>
        </p:txBody>
      </p:sp>
      <p:sp>
        <p:nvSpPr>
          <p:cNvPr id="3" name="内容占位符 2"/>
          <p:cNvSpPr>
            <a:spLocks noGrp="1"/>
          </p:cNvSpPr>
          <p:nvPr>
            <p:ph idx="1"/>
          </p:nvPr>
        </p:nvSpPr>
        <p:spPr/>
        <p:txBody>
          <a:bodyPr/>
          <a:lstStyle/>
          <a:p>
            <a:r>
              <a:rPr lang="en-US" altLang="zh-CN" dirty="0"/>
              <a:t>[</a:t>
            </a:r>
            <a:r>
              <a:rPr lang="zh-CN" altLang="en-US" dirty="0"/>
              <a:t>例</a:t>
            </a:r>
            <a:r>
              <a:rPr lang="en-US" altLang="zh-CN" dirty="0"/>
              <a:t>9.3] </a:t>
            </a:r>
            <a:r>
              <a:rPr lang="zh-CN" altLang="en-US" dirty="0"/>
              <a:t>求选修了</a:t>
            </a:r>
            <a:r>
              <a:rPr lang="en-US" altLang="zh-CN" dirty="0"/>
              <a:t>2</a:t>
            </a:r>
            <a:r>
              <a:rPr lang="zh-CN" altLang="en-US" dirty="0"/>
              <a:t>号课程的学生姓名</a:t>
            </a:r>
            <a:endParaRPr lang="en-US" altLang="zh-CN" dirty="0"/>
          </a:p>
          <a:p>
            <a:pPr marL="357188" lvl="1" indent="0">
              <a:buNone/>
            </a:pPr>
            <a:endParaRPr lang="en-US" altLang="zh-CN" dirty="0"/>
          </a:p>
          <a:p>
            <a:pPr marL="357188" lvl="1" indent="0">
              <a:buNone/>
            </a:pPr>
            <a:endParaRPr lang="en-US" altLang="zh-CN" dirty="0"/>
          </a:p>
          <a:p>
            <a:pPr marL="357188" lvl="1" indent="0">
              <a:buNone/>
            </a:pPr>
            <a:endParaRPr lang="en-US" altLang="zh-CN" sz="2000" dirty="0"/>
          </a:p>
          <a:p>
            <a:pPr lvl="1">
              <a:defRPr/>
            </a:pPr>
            <a:r>
              <a:rPr lang="zh-CN" altLang="en-US" sz="2200" dirty="0"/>
              <a:t>假定学生</a:t>
            </a:r>
            <a:r>
              <a:rPr lang="en-US" altLang="zh-CN" sz="2200" dirty="0"/>
              <a:t>-</a:t>
            </a:r>
            <a:r>
              <a:rPr lang="zh-CN" altLang="en-US" sz="2200" dirty="0"/>
              <a:t>课程数据库中有</a:t>
            </a:r>
            <a:r>
              <a:rPr lang="en-US" altLang="zh-CN" sz="2200" dirty="0"/>
              <a:t>1000</a:t>
            </a:r>
            <a:r>
              <a:rPr lang="zh-CN" altLang="en-US" sz="2200" dirty="0"/>
              <a:t>个学生记录，</a:t>
            </a:r>
            <a:r>
              <a:rPr lang="en-US" altLang="zh-CN" sz="2200" dirty="0"/>
              <a:t>10000</a:t>
            </a:r>
            <a:r>
              <a:rPr lang="zh-CN" altLang="en-US" sz="2200" dirty="0"/>
              <a:t>个选课记录，选修</a:t>
            </a:r>
            <a:r>
              <a:rPr lang="en-US" altLang="zh-CN" sz="2200" dirty="0"/>
              <a:t>2</a:t>
            </a:r>
            <a:r>
              <a:rPr lang="zh-CN" altLang="en-US" sz="2200" dirty="0"/>
              <a:t>号课程的选课记录为</a:t>
            </a:r>
            <a:r>
              <a:rPr lang="en-US" altLang="zh-CN" sz="2200" dirty="0"/>
              <a:t>50</a:t>
            </a:r>
            <a:r>
              <a:rPr lang="zh-CN" altLang="en-US" sz="2200" dirty="0"/>
              <a:t>个</a:t>
            </a:r>
          </a:p>
          <a:p>
            <a:pPr lvl="1"/>
            <a:r>
              <a:rPr lang="zh-CN" altLang="en-US" dirty="0"/>
              <a:t>实现上述查询的等价关系代数表达式有：</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16</a:t>
            </a:fld>
            <a:endParaRPr lang="en-US" dirty="0"/>
          </a:p>
        </p:txBody>
      </p:sp>
      <p:sp>
        <p:nvSpPr>
          <p:cNvPr id="5" name="文本框 4"/>
          <p:cNvSpPr txBox="1"/>
          <p:nvPr/>
        </p:nvSpPr>
        <p:spPr>
          <a:xfrm>
            <a:off x="1600200" y="1773096"/>
            <a:ext cx="8458200" cy="1421928"/>
          </a:xfrm>
          <a:prstGeom prst="rect">
            <a:avLst/>
          </a:prstGeom>
          <a:solidFill>
            <a:schemeClr val="bg1">
              <a:lumMod val="85000"/>
            </a:schemeClr>
          </a:solidFill>
        </p:spPr>
        <p:txBody>
          <a:bodyPr wrap="square" rtlCol="0">
            <a:spAutoFit/>
          </a:bodyPr>
          <a:lstStyle/>
          <a:p>
            <a:pPr>
              <a:lnSpc>
                <a:spcPct val="120000"/>
              </a:lnSpc>
            </a:pPr>
            <a:r>
              <a:rPr lang="en-US" altLang="zh-CN" sz="2400" b="1" dirty="0">
                <a:solidFill>
                  <a:srgbClr val="0000FF"/>
                </a:solidFill>
                <a:latin typeface="Courier New" panose="02070309020205020404" pitchFamily="49" charset="0"/>
                <a:cs typeface="Courier New" panose="02070309020205020404" pitchFamily="49" charset="0"/>
              </a:rPr>
              <a:t>  SELECT </a:t>
            </a:r>
            <a:r>
              <a:rPr lang="en-US" altLang="zh-CN" sz="2400" b="1" dirty="0" err="1">
                <a:solidFill>
                  <a:srgbClr val="0000FF"/>
                </a:solidFill>
                <a:latin typeface="Courier New" panose="02070309020205020404" pitchFamily="49" charset="0"/>
                <a:cs typeface="Courier New" panose="02070309020205020404" pitchFamily="49" charset="0"/>
              </a:rPr>
              <a:t>Student.Sname</a:t>
            </a:r>
            <a:r>
              <a:rPr lang="en-US" altLang="zh-CN" sz="2400" b="1" dirty="0">
                <a:solidFill>
                  <a:srgbClr val="0000FF"/>
                </a:solidFill>
                <a:latin typeface="Courier New" panose="02070309020205020404" pitchFamily="49" charset="0"/>
                <a:cs typeface="Courier New" panose="02070309020205020404" pitchFamily="49" charset="0"/>
              </a:rPr>
              <a:t> </a:t>
            </a:r>
          </a:p>
          <a:p>
            <a:pPr>
              <a:lnSpc>
                <a:spcPct val="120000"/>
              </a:lnSpc>
            </a:pPr>
            <a:r>
              <a:rPr lang="en-US" altLang="zh-CN" sz="2400" b="1" dirty="0">
                <a:solidFill>
                  <a:srgbClr val="0000FF"/>
                </a:solidFill>
                <a:latin typeface="Courier New" panose="02070309020205020404" pitchFamily="49" charset="0"/>
                <a:cs typeface="Courier New" panose="02070309020205020404" pitchFamily="49" charset="0"/>
              </a:rPr>
              <a:t>  FROM Student, SC </a:t>
            </a:r>
          </a:p>
          <a:p>
            <a:pPr>
              <a:lnSpc>
                <a:spcPct val="120000"/>
              </a:lnSpc>
            </a:pPr>
            <a:r>
              <a:rPr lang="en-US" altLang="zh-CN" sz="2400" b="1" dirty="0">
                <a:solidFill>
                  <a:srgbClr val="0000FF"/>
                </a:solidFill>
                <a:latin typeface="Courier New" panose="02070309020205020404" pitchFamily="49" charset="0"/>
                <a:cs typeface="Courier New" panose="02070309020205020404" pitchFamily="49" charset="0"/>
              </a:rPr>
              <a:t>  WHERE </a:t>
            </a:r>
            <a:r>
              <a:rPr lang="en-US" altLang="zh-CN" sz="2400" b="1" dirty="0" err="1">
                <a:solidFill>
                  <a:srgbClr val="0000FF"/>
                </a:solidFill>
                <a:latin typeface="Courier New" panose="02070309020205020404" pitchFamily="49" charset="0"/>
                <a:cs typeface="Courier New" panose="02070309020205020404" pitchFamily="49" charset="0"/>
              </a:rPr>
              <a:t>Student.Sno</a:t>
            </a: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SC.Sno</a:t>
            </a:r>
            <a:r>
              <a:rPr lang="en-US" altLang="zh-CN" sz="2400" b="1" dirty="0">
                <a:solidFill>
                  <a:srgbClr val="0000FF"/>
                </a:solidFill>
                <a:latin typeface="Courier New" panose="02070309020205020404" pitchFamily="49" charset="0"/>
                <a:cs typeface="Courier New" panose="02070309020205020404" pitchFamily="49" charset="0"/>
              </a:rPr>
              <a:t> AND </a:t>
            </a:r>
            <a:r>
              <a:rPr lang="en-US" altLang="zh-CN" sz="2400" b="1" dirty="0" err="1">
                <a:solidFill>
                  <a:srgbClr val="0000FF"/>
                </a:solidFill>
                <a:latin typeface="Courier New" panose="02070309020205020404" pitchFamily="49" charset="0"/>
                <a:cs typeface="Courier New" panose="02070309020205020404" pitchFamily="49" charset="0"/>
              </a:rPr>
              <a:t>SC.Cno</a:t>
            </a:r>
            <a:r>
              <a:rPr lang="en-US" altLang="zh-CN" sz="2400" b="1" dirty="0">
                <a:solidFill>
                  <a:srgbClr val="0000FF"/>
                </a:solidFill>
                <a:latin typeface="Courier New" panose="02070309020205020404" pitchFamily="49" charset="0"/>
                <a:cs typeface="Courier New" panose="02070309020205020404" pitchFamily="49" charset="0"/>
              </a:rPr>
              <a:t>=‘2’;</a:t>
            </a:r>
            <a:endParaRPr lang="zh-CN" altLang="en-US" sz="2400" b="1" dirty="0">
              <a:solidFill>
                <a:srgbClr val="0000FF"/>
              </a:solidFill>
              <a:latin typeface="Courier New" panose="02070309020205020404" pitchFamily="49" charset="0"/>
              <a:cs typeface="Courier New" panose="02070309020205020404" pitchFamily="49" charset="0"/>
            </a:endParaRPr>
          </a:p>
        </p:txBody>
      </p:sp>
      <p:sp>
        <p:nvSpPr>
          <p:cNvPr id="7" name="矩形 6"/>
          <p:cNvSpPr/>
          <p:nvPr/>
        </p:nvSpPr>
        <p:spPr>
          <a:xfrm>
            <a:off x="1600200" y="4746353"/>
            <a:ext cx="8458200" cy="1569660"/>
          </a:xfrm>
          <a:prstGeom prst="rect">
            <a:avLst/>
          </a:prstGeom>
          <a:solidFill>
            <a:schemeClr val="bg1">
              <a:lumMod val="85000"/>
            </a:schemeClr>
          </a:solidFill>
        </p:spPr>
        <p:txBody>
          <a:bodyPr wrap="square">
            <a:spAutoFit/>
          </a:bodyPr>
          <a:lstStyle/>
          <a:p>
            <a:pPr lvl="1" indent="-368300">
              <a:lnSpc>
                <a:spcPct val="120000"/>
              </a:lnSpc>
              <a:defRPr/>
            </a:pPr>
            <a:r>
              <a:rPr lang="en-US" altLang="zh-CN" sz="2400" b="1" dirty="0">
                <a:solidFill>
                  <a:srgbClr val="FF0000"/>
                </a:solidFill>
                <a:latin typeface="Courier New" panose="02070309020205020404" pitchFamily="49" charset="0"/>
                <a:cs typeface="Courier New" panose="02070309020205020404" pitchFamily="49" charset="0"/>
              </a:rPr>
              <a:t>Q</a:t>
            </a:r>
            <a:r>
              <a:rPr lang="en-US" altLang="zh-CN" sz="2400" b="1" baseline="-25000" dirty="0">
                <a:solidFill>
                  <a:srgbClr val="FF0000"/>
                </a:solidFill>
                <a:latin typeface="Courier New" panose="02070309020205020404" pitchFamily="49" charset="0"/>
                <a:cs typeface="Courier New" panose="02070309020205020404" pitchFamily="49" charset="0"/>
              </a:rPr>
              <a:t>1</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a:t>
            </a:r>
            <a:r>
              <a:rPr lang="en-US" altLang="zh-CN" sz="2400" b="1" baseline="-25000" dirty="0">
                <a:solidFill>
                  <a:srgbClr val="0000FF"/>
                </a:solidFill>
                <a:latin typeface="Courier New" panose="02070309020205020404" pitchFamily="49" charset="0"/>
                <a:cs typeface="Courier New" panose="02070309020205020404" pitchFamily="49" charset="0"/>
              </a:rPr>
              <a:t>Sname</a:t>
            </a:r>
            <a:r>
              <a:rPr lang="en-US" altLang="zh-CN" sz="2400" b="1" dirty="0">
                <a:solidFill>
                  <a:srgbClr val="0000FF"/>
                </a:solidFill>
                <a:latin typeface="Courier New" panose="02070309020205020404" pitchFamily="49" charset="0"/>
                <a:cs typeface="Courier New" panose="02070309020205020404" pitchFamily="49" charset="0"/>
              </a:rPr>
              <a:t>(</a:t>
            </a:r>
            <a:r>
              <a:rPr lang="zh-CN" altLang="en-US" sz="2400" b="1" dirty="0">
                <a:solidFill>
                  <a:srgbClr val="0000FF"/>
                </a:solidFill>
                <a:latin typeface="Cambria Math" panose="02040503050406030204" pitchFamily="18" charset="0"/>
                <a:cs typeface="Courier New" panose="02070309020205020404" pitchFamily="49" charset="0"/>
              </a:rPr>
              <a:t>𝜎</a:t>
            </a:r>
            <a:r>
              <a:rPr lang="en-US" altLang="zh-CN" sz="2400" b="1" baseline="-25000" dirty="0" err="1">
                <a:solidFill>
                  <a:srgbClr val="0000FF"/>
                </a:solidFill>
                <a:latin typeface="Courier New" panose="02070309020205020404" pitchFamily="49" charset="0"/>
                <a:cs typeface="Courier New" panose="02070309020205020404" pitchFamily="49" charset="0"/>
              </a:rPr>
              <a:t>Student.Sno</a:t>
            </a:r>
            <a:r>
              <a:rPr lang="en-US" altLang="zh-CN" sz="2400" b="1" baseline="-25000" dirty="0">
                <a:solidFill>
                  <a:srgbClr val="0000FF"/>
                </a:solidFill>
                <a:latin typeface="Courier New" panose="02070309020205020404" pitchFamily="49" charset="0"/>
                <a:cs typeface="Courier New" panose="02070309020205020404" pitchFamily="49" charset="0"/>
              </a:rPr>
              <a:t>=</a:t>
            </a:r>
            <a:r>
              <a:rPr lang="en-US" altLang="zh-CN" sz="2400" b="1" baseline="-25000" dirty="0" err="1">
                <a:solidFill>
                  <a:srgbClr val="0000FF"/>
                </a:solidFill>
                <a:latin typeface="Courier New" panose="02070309020205020404" pitchFamily="49" charset="0"/>
                <a:cs typeface="Courier New" panose="02070309020205020404" pitchFamily="49" charset="0"/>
              </a:rPr>
              <a:t>SC.Sno∧SC.Cno</a:t>
            </a:r>
            <a:r>
              <a:rPr lang="en-US" altLang="zh-CN" sz="2400" b="1" baseline="-25000" dirty="0">
                <a:solidFill>
                  <a:srgbClr val="0000FF"/>
                </a:solidFill>
                <a:latin typeface="Courier New" panose="02070309020205020404" pitchFamily="49" charset="0"/>
                <a:cs typeface="Courier New" panose="02070309020205020404" pitchFamily="49" charset="0"/>
              </a:rPr>
              <a:t>='2'</a:t>
            </a: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Student</a:t>
            </a:r>
            <a:r>
              <a:rPr lang="en-US" altLang="zh-CN" sz="2400" b="1" dirty="0" err="1">
                <a:solidFill>
                  <a:srgbClr val="FF0000"/>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SC</a:t>
            </a:r>
            <a:r>
              <a:rPr lang="en-US" altLang="zh-CN" sz="2400" b="1" dirty="0">
                <a:solidFill>
                  <a:srgbClr val="0000FF"/>
                </a:solidFill>
                <a:latin typeface="Courier New" panose="02070309020205020404" pitchFamily="49" charset="0"/>
                <a:cs typeface="Courier New" panose="02070309020205020404" pitchFamily="49" charset="0"/>
              </a:rPr>
              <a:t>))</a:t>
            </a:r>
          </a:p>
          <a:p>
            <a:pPr lvl="1" indent="-368300">
              <a:lnSpc>
                <a:spcPct val="120000"/>
              </a:lnSpc>
              <a:defRPr/>
            </a:pPr>
            <a:r>
              <a:rPr lang="en-US" altLang="zh-CN" sz="2400" b="1" dirty="0">
                <a:solidFill>
                  <a:srgbClr val="FF0000"/>
                </a:solidFill>
                <a:latin typeface="Courier New" panose="02070309020205020404" pitchFamily="49" charset="0"/>
                <a:cs typeface="Courier New" panose="02070309020205020404" pitchFamily="49" charset="0"/>
              </a:rPr>
              <a:t>Q</a:t>
            </a:r>
            <a:r>
              <a:rPr lang="en-US" altLang="zh-CN" sz="2400" b="1" baseline="-25000" dirty="0">
                <a:solidFill>
                  <a:srgbClr val="FF0000"/>
                </a:solidFill>
                <a:latin typeface="Courier New" panose="02070309020205020404" pitchFamily="49" charset="0"/>
                <a:cs typeface="Courier New" panose="02070309020205020404" pitchFamily="49" charset="0"/>
              </a:rPr>
              <a:t>2</a:t>
            </a: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 ∏</a:t>
            </a:r>
            <a:r>
              <a:rPr lang="en-US" altLang="zh-CN" sz="2400" b="1" baseline="-25000" dirty="0" err="1">
                <a:solidFill>
                  <a:srgbClr val="0000FF"/>
                </a:solidFill>
                <a:latin typeface="Courier New" panose="02070309020205020404" pitchFamily="49" charset="0"/>
                <a:cs typeface="Courier New" panose="02070309020205020404" pitchFamily="49" charset="0"/>
              </a:rPr>
              <a:t>Sname</a:t>
            </a:r>
            <a:r>
              <a:rPr lang="en-US" altLang="zh-CN" sz="2400" b="1" dirty="0">
                <a:solidFill>
                  <a:srgbClr val="0000FF"/>
                </a:solidFill>
                <a:latin typeface="Courier New" panose="02070309020205020404" pitchFamily="49" charset="0"/>
                <a:cs typeface="Courier New" panose="02070309020205020404" pitchFamily="49" charset="0"/>
              </a:rPr>
              <a:t>(</a:t>
            </a:r>
            <a:r>
              <a:rPr lang="zh-CN" altLang="en-US" sz="2400" b="1" dirty="0">
                <a:solidFill>
                  <a:srgbClr val="0000FF"/>
                </a:solidFill>
                <a:latin typeface="Cambria Math" panose="02040503050406030204" pitchFamily="18" charset="0"/>
                <a:cs typeface="Courier New" panose="02070309020205020404" pitchFamily="49" charset="0"/>
              </a:rPr>
              <a:t>𝜎</a:t>
            </a:r>
            <a:r>
              <a:rPr lang="en-US" altLang="zh-CN" sz="2400" b="1" baseline="-25000" dirty="0" err="1">
                <a:solidFill>
                  <a:srgbClr val="0000FF"/>
                </a:solidFill>
                <a:latin typeface="Courier New" panose="02070309020205020404" pitchFamily="49" charset="0"/>
                <a:cs typeface="Courier New" panose="02070309020205020404" pitchFamily="49" charset="0"/>
              </a:rPr>
              <a:t>SC.Cno</a:t>
            </a:r>
            <a:r>
              <a:rPr lang="en-US" altLang="zh-CN" sz="2400" b="1" baseline="-25000" dirty="0">
                <a:solidFill>
                  <a:srgbClr val="0000FF"/>
                </a:solidFill>
                <a:latin typeface="Courier New" panose="02070309020205020404" pitchFamily="49" charset="0"/>
                <a:cs typeface="Courier New" panose="02070309020205020404" pitchFamily="49" charset="0"/>
              </a:rPr>
              <a:t>='2'</a:t>
            </a: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Student</a:t>
            </a:r>
            <a:r>
              <a:rPr lang="en-US" altLang="zh-CN" sz="2800" b="1" dirty="0" err="1">
                <a:solidFill>
                  <a:srgbClr val="FF0000"/>
                </a:solidFill>
                <a:latin typeface="Courier New" panose="02070309020205020404" pitchFamily="49" charset="0"/>
                <a:ea typeface="Cambria Math" panose="02040503050406030204" pitchFamily="18"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SC</a:t>
            </a:r>
            <a:r>
              <a:rPr lang="en-US" altLang="zh-CN" sz="2400" b="1" dirty="0">
                <a:solidFill>
                  <a:srgbClr val="0000FF"/>
                </a:solidFill>
                <a:latin typeface="Courier New" panose="02070309020205020404" pitchFamily="49" charset="0"/>
                <a:cs typeface="Courier New" panose="02070309020205020404" pitchFamily="49" charset="0"/>
              </a:rPr>
              <a:t>))</a:t>
            </a:r>
            <a:endParaRPr lang="zh-CN" altLang="en-US" sz="2400" b="1" dirty="0">
              <a:solidFill>
                <a:srgbClr val="0000FF"/>
              </a:solidFill>
              <a:latin typeface="Courier New" panose="02070309020205020404" pitchFamily="49" charset="0"/>
              <a:cs typeface="Courier New" panose="02070309020205020404" pitchFamily="49" charset="0"/>
            </a:endParaRPr>
          </a:p>
          <a:p>
            <a:pPr lvl="1" indent="-368300">
              <a:lnSpc>
                <a:spcPct val="120000"/>
              </a:lnSpc>
              <a:defRPr/>
            </a:pPr>
            <a:r>
              <a:rPr lang="en-US" altLang="zh-CN" sz="2400" b="1" dirty="0">
                <a:solidFill>
                  <a:srgbClr val="FF0000"/>
                </a:solidFill>
                <a:latin typeface="Courier New" panose="02070309020205020404" pitchFamily="49" charset="0"/>
                <a:cs typeface="Courier New" panose="02070309020205020404" pitchFamily="49" charset="0"/>
              </a:rPr>
              <a:t>Q</a:t>
            </a:r>
            <a:r>
              <a:rPr lang="en-US" altLang="zh-CN" sz="2400" b="1" baseline="-25000" dirty="0">
                <a:solidFill>
                  <a:srgbClr val="FF0000"/>
                </a:solidFill>
                <a:latin typeface="Courier New" panose="02070309020205020404" pitchFamily="49" charset="0"/>
                <a:cs typeface="Courier New" panose="02070309020205020404" pitchFamily="49" charset="0"/>
              </a:rPr>
              <a:t>3</a:t>
            </a: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 ∏</a:t>
            </a:r>
            <a:r>
              <a:rPr lang="en-US" altLang="zh-CN" sz="2400" b="1" baseline="-25000" dirty="0">
                <a:solidFill>
                  <a:srgbClr val="0000FF"/>
                </a:solidFill>
                <a:latin typeface="Courier New" panose="02070309020205020404" pitchFamily="49" charset="0"/>
                <a:cs typeface="Courier New" panose="02070309020205020404" pitchFamily="49" charset="0"/>
              </a:rPr>
              <a:t>Sname</a:t>
            </a:r>
            <a:r>
              <a:rPr lang="en-US" altLang="zh-CN" sz="2400" b="1" dirty="0">
                <a:solidFill>
                  <a:srgbClr val="0000FF"/>
                </a:solidFill>
                <a:latin typeface="Courier New" panose="02070309020205020404" pitchFamily="49" charset="0"/>
                <a:cs typeface="Courier New" panose="02070309020205020404" pitchFamily="49" charset="0"/>
              </a:rPr>
              <a:t>(Student</a:t>
            </a:r>
            <a:r>
              <a:rPr lang="en-US" altLang="zh-CN" sz="2800" b="1" dirty="0">
                <a:solidFill>
                  <a:srgbClr val="FF0000"/>
                </a:solidFill>
                <a:latin typeface="Courier New" panose="02070309020205020404" pitchFamily="49" charset="0"/>
                <a:ea typeface="Cambria Math" panose="02040503050406030204" pitchFamily="18" charset="0"/>
                <a:cs typeface="Courier New" panose="02070309020205020404" pitchFamily="49" charset="0"/>
              </a:rPr>
              <a:t>⋈</a:t>
            </a:r>
            <a:r>
              <a:rPr lang="zh-CN" altLang="en-US" sz="2400" b="1" dirty="0">
                <a:solidFill>
                  <a:srgbClr val="0000FF"/>
                </a:solidFill>
                <a:latin typeface="Cambria Math" panose="02040503050406030204" pitchFamily="18" charset="0"/>
                <a:cs typeface="Courier New" panose="02070309020205020404" pitchFamily="49" charset="0"/>
              </a:rPr>
              <a:t>𝜎</a:t>
            </a:r>
            <a:r>
              <a:rPr lang="en-US" altLang="zh-CN" sz="2400" b="1" baseline="-25000" dirty="0" err="1">
                <a:solidFill>
                  <a:srgbClr val="0000FF"/>
                </a:solidFill>
                <a:latin typeface="Courier New" panose="02070309020205020404" pitchFamily="49" charset="0"/>
                <a:cs typeface="Courier New" panose="02070309020205020404" pitchFamily="49" charset="0"/>
              </a:rPr>
              <a:t>SC.Cno</a:t>
            </a:r>
            <a:r>
              <a:rPr lang="en-US" altLang="zh-CN" sz="2400" b="1" baseline="-25000" dirty="0">
                <a:solidFill>
                  <a:srgbClr val="0000FF"/>
                </a:solidFill>
                <a:latin typeface="Courier New" panose="02070309020205020404" pitchFamily="49" charset="0"/>
                <a:cs typeface="Courier New" panose="02070309020205020404" pitchFamily="49" charset="0"/>
              </a:rPr>
              <a:t>='2'</a:t>
            </a:r>
            <a:r>
              <a:rPr lang="en-US" altLang="zh-CN" sz="2400" b="1" dirty="0">
                <a:solidFill>
                  <a:srgbClr val="0000FF"/>
                </a:solidFill>
                <a:latin typeface="Courier New" panose="02070309020205020404" pitchFamily="49" charset="0"/>
                <a:cs typeface="Courier New" panose="02070309020205020404" pitchFamily="49" charset="0"/>
              </a:rPr>
              <a:t>(SC))</a:t>
            </a:r>
            <a:endParaRPr lang="zh-CN" altLang="en-US" sz="2400" b="1"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1814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56355-D840-4022-AFA9-5B93CE8F81D7}"/>
              </a:ext>
            </a:extLst>
          </p:cNvPr>
          <p:cNvSpPr>
            <a:spLocks noGrp="1"/>
          </p:cNvSpPr>
          <p:nvPr>
            <p:ph type="title"/>
          </p:nvPr>
        </p:nvSpPr>
        <p:spPr>
          <a:noFill/>
        </p:spPr>
        <p:txBody>
          <a:bodyPr>
            <a:normAutofit/>
          </a:bodyPr>
          <a:lstStyle/>
          <a:p>
            <a:pPr marL="265113" lvl="0" indent="-265113">
              <a:spcBef>
                <a:spcPct val="20000"/>
              </a:spcBef>
            </a:pPr>
            <a:r>
              <a:rPr lang="zh-CN" altLang="en-US" sz="3200">
                <a:solidFill>
                  <a:srgbClr val="FF0000"/>
                </a:solidFill>
                <a:cs typeface="Courier New" panose="02070309020205020404" pitchFamily="49" charset="0"/>
              </a:rPr>
              <a:t>情形一：</a:t>
            </a:r>
            <a:r>
              <a:rPr lang="en-US" altLang="zh-CN" sz="3200">
                <a:solidFill>
                  <a:srgbClr val="0000FF"/>
                </a:solidFill>
                <a:cs typeface="Courier New" panose="02070309020205020404" pitchFamily="49" charset="0"/>
              </a:rPr>
              <a:t>Q</a:t>
            </a:r>
            <a:r>
              <a:rPr lang="en-US" altLang="zh-CN" sz="3200" baseline="-25000">
                <a:solidFill>
                  <a:srgbClr val="0000FF"/>
                </a:solidFill>
                <a:cs typeface="Courier New" panose="02070309020205020404" pitchFamily="49" charset="0"/>
              </a:rPr>
              <a:t>1</a:t>
            </a:r>
            <a:r>
              <a:rPr lang="en-US" altLang="zh-CN" sz="3200">
                <a:solidFill>
                  <a:srgbClr val="0000FF"/>
                </a:solidFill>
                <a:cs typeface="Courier New" panose="02070309020205020404" pitchFamily="49" charset="0"/>
              </a:rPr>
              <a:t>=∏</a:t>
            </a:r>
            <a:r>
              <a:rPr lang="en-US" altLang="zh-CN" sz="3200" baseline="-25000">
                <a:solidFill>
                  <a:srgbClr val="0000FF"/>
                </a:solidFill>
                <a:cs typeface="Courier New" panose="02070309020205020404" pitchFamily="49" charset="0"/>
              </a:rPr>
              <a:t>Sname</a:t>
            </a:r>
            <a:r>
              <a:rPr lang="en-US" altLang="zh-CN" sz="3200">
                <a:solidFill>
                  <a:srgbClr val="0000FF"/>
                </a:solidFill>
                <a:cs typeface="Courier New" panose="02070309020205020404" pitchFamily="49" charset="0"/>
              </a:rPr>
              <a:t>(</a:t>
            </a:r>
            <a:r>
              <a:rPr lang="zh-CN" altLang="en-US" sz="3200">
                <a:solidFill>
                  <a:srgbClr val="0000FF"/>
                </a:solidFill>
                <a:cs typeface="Courier New" panose="02070309020205020404" pitchFamily="49" charset="0"/>
              </a:rPr>
              <a:t>𝜎</a:t>
            </a:r>
            <a:r>
              <a:rPr lang="en-US" altLang="zh-CN" sz="3200" baseline="-25000">
                <a:solidFill>
                  <a:srgbClr val="0000FF"/>
                </a:solidFill>
                <a:cs typeface="Courier New" panose="02070309020205020404" pitchFamily="49" charset="0"/>
              </a:rPr>
              <a:t>Student.Sno=SC.Sno∧SC.Cno='2'</a:t>
            </a:r>
            <a:r>
              <a:rPr lang="en-US" altLang="zh-CN" sz="3200">
                <a:solidFill>
                  <a:srgbClr val="0000FF"/>
                </a:solidFill>
                <a:cs typeface="Courier New" panose="02070309020205020404" pitchFamily="49" charset="0"/>
              </a:rPr>
              <a:t>(Student</a:t>
            </a:r>
            <a:r>
              <a:rPr lang="en-US" altLang="zh-CN" sz="3200">
                <a:solidFill>
                  <a:srgbClr val="FF0000"/>
                </a:solidFill>
                <a:cs typeface="Courier New" panose="02070309020205020404" pitchFamily="49" charset="0"/>
              </a:rPr>
              <a:t>×</a:t>
            </a:r>
            <a:r>
              <a:rPr lang="en-US" altLang="zh-CN" sz="3200">
                <a:solidFill>
                  <a:srgbClr val="0000FF"/>
                </a:solidFill>
                <a:cs typeface="Courier New" panose="02070309020205020404" pitchFamily="49" charset="0"/>
              </a:rPr>
              <a:t>SC))</a:t>
            </a:r>
            <a:endParaRPr lang="zh-CN" altLang="en-US"/>
          </a:p>
        </p:txBody>
      </p:sp>
      <p:sp>
        <p:nvSpPr>
          <p:cNvPr id="3" name="内容占位符 2">
            <a:extLst>
              <a:ext uri="{FF2B5EF4-FFF2-40B4-BE49-F238E27FC236}">
                <a16:creationId xmlns:a16="http://schemas.microsoft.com/office/drawing/2014/main" id="{03ABA40B-C79A-4691-9126-172E0161E04D}"/>
              </a:ext>
            </a:extLst>
          </p:cNvPr>
          <p:cNvSpPr>
            <a:spLocks noGrp="1"/>
          </p:cNvSpPr>
          <p:nvPr>
            <p:ph idx="1"/>
          </p:nvPr>
        </p:nvSpPr>
        <p:spPr/>
        <p:txBody>
          <a:bodyPr>
            <a:normAutofit/>
          </a:bodyPr>
          <a:lstStyle/>
          <a:p>
            <a:pPr marL="357188" indent="-357188">
              <a:lnSpc>
                <a:spcPct val="100000"/>
              </a:lnSpc>
              <a:buFont typeface="+mj-lt"/>
              <a:buAutoNum type="arabicPeriod"/>
            </a:pPr>
            <a:r>
              <a:rPr lang="zh-CN" altLang="en-US" sz="2800">
                <a:solidFill>
                  <a:srgbClr val="0000FF"/>
                </a:solidFill>
              </a:rPr>
              <a:t>计算广义笛卡尔积</a:t>
            </a:r>
            <a:endParaRPr lang="en-US" altLang="zh-CN" sz="2800">
              <a:solidFill>
                <a:srgbClr val="0000FF"/>
              </a:solidFill>
            </a:endParaRPr>
          </a:p>
          <a:p>
            <a:pPr marL="630238" lvl="1" indent="-273050">
              <a:lnSpc>
                <a:spcPct val="100000"/>
              </a:lnSpc>
            </a:pPr>
            <a:r>
              <a:rPr lang="zh-CN" altLang="en-US" sz="2400">
                <a:solidFill>
                  <a:srgbClr val="FF0000"/>
                </a:solidFill>
              </a:rPr>
              <a:t>算法</a:t>
            </a:r>
            <a:endParaRPr lang="en-US" altLang="zh-CN" sz="2400">
              <a:solidFill>
                <a:srgbClr val="FF0000"/>
              </a:solidFill>
            </a:endParaRPr>
          </a:p>
          <a:p>
            <a:pPr marL="630238" lvl="2" indent="-182563">
              <a:lnSpc>
                <a:spcPct val="100000"/>
              </a:lnSpc>
            </a:pPr>
            <a:r>
              <a:rPr lang="zh-CN" altLang="en-US" sz="2000"/>
              <a:t>在内存中尽可能多地装入某个表</a:t>
            </a:r>
            <a:r>
              <a:rPr lang="en-US" altLang="zh-CN" sz="2000"/>
              <a:t>(</a:t>
            </a:r>
            <a:r>
              <a:rPr lang="zh-CN" altLang="en-US" sz="2000"/>
              <a:t>如</a:t>
            </a:r>
            <a:r>
              <a:rPr lang="en-US" altLang="zh-CN" sz="2000"/>
              <a:t>Student</a:t>
            </a:r>
            <a:r>
              <a:rPr lang="zh-CN" altLang="en-US" sz="2000"/>
              <a:t>表</a:t>
            </a:r>
            <a:r>
              <a:rPr lang="en-US" altLang="zh-CN" sz="2000"/>
              <a:t>)</a:t>
            </a:r>
            <a:r>
              <a:rPr lang="zh-CN" altLang="en-US" sz="2000"/>
              <a:t>的若干块，留出一块存放另一个表</a:t>
            </a:r>
            <a:r>
              <a:rPr lang="en-US" altLang="zh-CN" sz="2000"/>
              <a:t>(</a:t>
            </a:r>
            <a:r>
              <a:rPr lang="zh-CN" altLang="en-US" sz="2000"/>
              <a:t>如</a:t>
            </a:r>
            <a:r>
              <a:rPr lang="en-US" altLang="zh-CN" sz="2000"/>
              <a:t>SC</a:t>
            </a:r>
            <a:r>
              <a:rPr lang="zh-CN" altLang="en-US" sz="2000"/>
              <a:t>表</a:t>
            </a:r>
            <a:r>
              <a:rPr lang="en-US" altLang="zh-CN" sz="2000"/>
              <a:t>)</a:t>
            </a:r>
            <a:r>
              <a:rPr lang="zh-CN" altLang="en-US" sz="2000"/>
              <a:t>的元组。</a:t>
            </a:r>
          </a:p>
          <a:p>
            <a:pPr marL="630238" lvl="2" indent="-182563">
              <a:lnSpc>
                <a:spcPct val="100000"/>
              </a:lnSpc>
            </a:pPr>
            <a:r>
              <a:rPr lang="zh-CN" altLang="en-US" sz="2000"/>
              <a:t>把</a:t>
            </a:r>
            <a:r>
              <a:rPr lang="en-US" altLang="zh-CN" sz="2000"/>
              <a:t>SC</a:t>
            </a:r>
            <a:r>
              <a:rPr lang="zh-CN" altLang="en-US" sz="2000"/>
              <a:t>中的每个元组和</a:t>
            </a:r>
            <a:r>
              <a:rPr lang="en-US" altLang="zh-CN" sz="2000"/>
              <a:t>Student</a:t>
            </a:r>
            <a:r>
              <a:rPr lang="zh-CN" altLang="en-US" sz="2000"/>
              <a:t>中每个元组连接，连接后的元组装满一块后就写到中间文件上</a:t>
            </a:r>
          </a:p>
          <a:p>
            <a:pPr marL="630238" lvl="2" indent="-182563">
              <a:lnSpc>
                <a:spcPct val="100000"/>
              </a:lnSpc>
            </a:pPr>
            <a:r>
              <a:rPr lang="zh-CN" altLang="en-US" sz="2000"/>
              <a:t>从</a:t>
            </a:r>
            <a:r>
              <a:rPr lang="en-US" altLang="zh-CN" sz="2000"/>
              <a:t>SC</a:t>
            </a:r>
            <a:r>
              <a:rPr lang="zh-CN" altLang="en-US" sz="2000"/>
              <a:t>中读入一块和内存中的</a:t>
            </a:r>
            <a:r>
              <a:rPr lang="en-US" altLang="zh-CN" sz="2000"/>
              <a:t>Student</a:t>
            </a:r>
            <a:r>
              <a:rPr lang="zh-CN" altLang="en-US" sz="2000"/>
              <a:t>元组连接，直到</a:t>
            </a:r>
            <a:r>
              <a:rPr lang="en-US" altLang="zh-CN" sz="2000"/>
              <a:t>SC</a:t>
            </a:r>
            <a:r>
              <a:rPr lang="zh-CN" altLang="en-US" sz="2000"/>
              <a:t>表处理完。</a:t>
            </a:r>
          </a:p>
          <a:p>
            <a:pPr marL="630238" lvl="2" indent="-182563">
              <a:lnSpc>
                <a:spcPct val="100000"/>
              </a:lnSpc>
            </a:pPr>
            <a:r>
              <a:rPr lang="zh-CN" altLang="en-US" sz="2000"/>
              <a:t>再读入若干块</a:t>
            </a:r>
            <a:r>
              <a:rPr lang="en-US" altLang="zh-CN" sz="2000"/>
              <a:t>Student</a:t>
            </a:r>
            <a:r>
              <a:rPr lang="zh-CN" altLang="en-US" sz="2000"/>
              <a:t>元组，读入一块</a:t>
            </a:r>
            <a:r>
              <a:rPr lang="en-US" altLang="zh-CN" sz="2000"/>
              <a:t>SC</a:t>
            </a:r>
            <a:r>
              <a:rPr lang="zh-CN" altLang="en-US" sz="2000"/>
              <a:t>元组</a:t>
            </a:r>
          </a:p>
          <a:p>
            <a:pPr marL="630238" lvl="2" indent="-182563">
              <a:lnSpc>
                <a:spcPct val="100000"/>
              </a:lnSpc>
            </a:pPr>
            <a:r>
              <a:rPr lang="zh-CN" altLang="en-US" sz="2000"/>
              <a:t>重复上述处理过程，直到把</a:t>
            </a:r>
            <a:r>
              <a:rPr lang="en-US" altLang="zh-CN" sz="2000"/>
              <a:t>Student</a:t>
            </a:r>
            <a:r>
              <a:rPr lang="zh-CN" altLang="en-US" sz="2000"/>
              <a:t>表处理完</a:t>
            </a:r>
            <a:endParaRPr lang="en-US" altLang="zh-CN" sz="2000"/>
          </a:p>
          <a:p>
            <a:pPr marL="630238" lvl="1" indent="-273050">
              <a:lnSpc>
                <a:spcPct val="100000"/>
              </a:lnSpc>
            </a:pPr>
            <a:r>
              <a:rPr lang="zh-CN" altLang="en-US" sz="2400">
                <a:solidFill>
                  <a:srgbClr val="FF0000"/>
                </a:solidFill>
              </a:rPr>
              <a:t>代价计算</a:t>
            </a:r>
            <a:endParaRPr lang="en-US" altLang="zh-CN" sz="2400">
              <a:solidFill>
                <a:srgbClr val="FF0000"/>
              </a:solidFill>
            </a:endParaRPr>
          </a:p>
          <a:p>
            <a:pPr marL="630238" lvl="2" indent="-182563">
              <a:lnSpc>
                <a:spcPct val="150000"/>
              </a:lnSpc>
            </a:pPr>
            <a:r>
              <a:rPr lang="zh-CN" altLang="en-US" sz="2000"/>
              <a:t>设一个块能装</a:t>
            </a:r>
            <a:r>
              <a:rPr lang="en-US" altLang="zh-CN" sz="2000"/>
              <a:t>10</a:t>
            </a:r>
            <a:r>
              <a:rPr lang="zh-CN" altLang="en-US" sz="2000"/>
              <a:t>个</a:t>
            </a:r>
            <a:r>
              <a:rPr lang="en-US" altLang="zh-CN" sz="2000"/>
              <a:t>Student</a:t>
            </a:r>
            <a:r>
              <a:rPr lang="zh-CN" altLang="en-US" sz="2000"/>
              <a:t>元组或</a:t>
            </a:r>
            <a:r>
              <a:rPr lang="en-US" altLang="zh-CN" sz="2000"/>
              <a:t>100</a:t>
            </a:r>
            <a:r>
              <a:rPr lang="zh-CN" altLang="en-US" sz="2000"/>
              <a:t>个</a:t>
            </a:r>
            <a:r>
              <a:rPr lang="en-US" altLang="zh-CN" sz="2000"/>
              <a:t>SC</a:t>
            </a:r>
            <a:r>
              <a:rPr lang="zh-CN" altLang="en-US" sz="2000"/>
              <a:t>元组，在内存中存放</a:t>
            </a:r>
            <a:r>
              <a:rPr lang="en-US" altLang="zh-CN" sz="2000"/>
              <a:t>5</a:t>
            </a:r>
            <a:r>
              <a:rPr lang="zh-CN" altLang="en-US" sz="2000"/>
              <a:t>块</a:t>
            </a:r>
            <a:r>
              <a:rPr lang="en-US" altLang="zh-CN" sz="2000"/>
              <a:t>Student</a:t>
            </a:r>
            <a:r>
              <a:rPr lang="zh-CN" altLang="en-US" sz="2000"/>
              <a:t>元组和</a:t>
            </a:r>
            <a:r>
              <a:rPr lang="en-US" altLang="zh-CN" sz="2000"/>
              <a:t>1</a:t>
            </a:r>
            <a:r>
              <a:rPr lang="zh-CN" altLang="en-US" sz="2000"/>
              <a:t>块</a:t>
            </a:r>
            <a:r>
              <a:rPr lang="en-US" altLang="zh-CN" sz="2000"/>
              <a:t>SC</a:t>
            </a:r>
            <a:r>
              <a:rPr lang="zh-CN" altLang="en-US" sz="2000"/>
              <a:t>元组，则读取总块数为</a:t>
            </a:r>
            <a:endParaRPr lang="en-US" altLang="zh-CN" sz="2000"/>
          </a:p>
          <a:p>
            <a:pPr marL="447675" lvl="2" indent="0">
              <a:lnSpc>
                <a:spcPct val="100000"/>
              </a:lnSpc>
              <a:buNone/>
            </a:pPr>
            <a:endParaRPr lang="en-US" altLang="zh-CN" sz="1000"/>
          </a:p>
          <a:p>
            <a:pPr marL="630238" lvl="2" indent="-182563">
              <a:lnSpc>
                <a:spcPct val="100000"/>
              </a:lnSpc>
            </a:pPr>
            <a:r>
              <a:rPr lang="zh-CN" altLang="en-US" sz="2000"/>
              <a:t>连接后的元组数为</a:t>
            </a:r>
            <a:r>
              <a:rPr lang="en-US" altLang="zh-CN" sz="2000">
                <a:solidFill>
                  <a:srgbClr val="FF0000"/>
                </a:solidFill>
              </a:rPr>
              <a:t>10</a:t>
            </a:r>
            <a:r>
              <a:rPr lang="en-US" altLang="zh-CN" sz="2000" baseline="50000">
                <a:solidFill>
                  <a:srgbClr val="FF0000"/>
                </a:solidFill>
              </a:rPr>
              <a:t>3</a:t>
            </a:r>
            <a:r>
              <a:rPr lang="en-US" altLang="zh-CN" sz="2000">
                <a:solidFill>
                  <a:srgbClr val="FF0000"/>
                </a:solidFill>
              </a:rPr>
              <a:t>×10</a:t>
            </a:r>
            <a:r>
              <a:rPr lang="en-US" altLang="zh-CN" sz="2000" baseline="50000">
                <a:solidFill>
                  <a:srgbClr val="FF0000"/>
                </a:solidFill>
              </a:rPr>
              <a:t>4</a:t>
            </a:r>
            <a:r>
              <a:rPr lang="en-US" altLang="zh-CN" sz="2000"/>
              <a:t>=</a:t>
            </a:r>
            <a:r>
              <a:rPr lang="en-US" altLang="zh-CN" sz="2000">
                <a:solidFill>
                  <a:srgbClr val="FF0000"/>
                </a:solidFill>
              </a:rPr>
              <a:t>10</a:t>
            </a:r>
            <a:r>
              <a:rPr lang="en-US" altLang="zh-CN" sz="2000" baseline="50000">
                <a:solidFill>
                  <a:srgbClr val="FF0000"/>
                </a:solidFill>
              </a:rPr>
              <a:t>7</a:t>
            </a:r>
            <a:r>
              <a:rPr lang="zh-CN" altLang="en-US" sz="2000"/>
              <a:t>。设每块能装</a:t>
            </a:r>
            <a:r>
              <a:rPr lang="en-US" altLang="zh-CN" sz="2000"/>
              <a:t>10</a:t>
            </a:r>
            <a:r>
              <a:rPr lang="zh-CN" altLang="en-US" sz="2000"/>
              <a:t>个元组，则写出</a:t>
            </a:r>
            <a:r>
              <a:rPr lang="en-US" altLang="zh-CN" sz="2000">
                <a:solidFill>
                  <a:srgbClr val="FF0000"/>
                </a:solidFill>
              </a:rPr>
              <a:t>10</a:t>
            </a:r>
            <a:r>
              <a:rPr lang="en-US" altLang="zh-CN" sz="2000" baseline="50000">
                <a:solidFill>
                  <a:srgbClr val="FF0000"/>
                </a:solidFill>
              </a:rPr>
              <a:t>6</a:t>
            </a:r>
            <a:r>
              <a:rPr lang="en-US" altLang="zh-CN" sz="2000">
                <a:solidFill>
                  <a:srgbClr val="FF0000"/>
                </a:solidFill>
              </a:rPr>
              <a:t> </a:t>
            </a:r>
            <a:r>
              <a:rPr lang="zh-CN" altLang="en-US" sz="2000"/>
              <a:t>块</a:t>
            </a:r>
            <a:endParaRPr lang="en-US" altLang="zh-CN" sz="2000"/>
          </a:p>
        </p:txBody>
      </p:sp>
      <p:sp>
        <p:nvSpPr>
          <p:cNvPr id="4" name="灯片编号占位符 3">
            <a:extLst>
              <a:ext uri="{FF2B5EF4-FFF2-40B4-BE49-F238E27FC236}">
                <a16:creationId xmlns:a16="http://schemas.microsoft.com/office/drawing/2014/main" id="{AE6C0595-614F-48C6-81E8-374F4928189D}"/>
              </a:ext>
            </a:extLst>
          </p:cNvPr>
          <p:cNvSpPr>
            <a:spLocks noGrp="1"/>
          </p:cNvSpPr>
          <p:nvPr>
            <p:ph type="sldNum" sz="quarter" idx="12"/>
          </p:nvPr>
        </p:nvSpPr>
        <p:spPr/>
        <p:txBody>
          <a:bodyPr/>
          <a:lstStyle/>
          <a:p>
            <a:fld id="{E63F6D5D-9733-4D44-9C56-AEFEDD5A4BA7}" type="slidenum">
              <a:rPr lang="en-US" smtClean="0"/>
              <a:pPr/>
              <a:t>17</a:t>
            </a:fld>
            <a:endParaRPr lang="en-US" dirty="0"/>
          </a:p>
        </p:txBody>
      </p:sp>
      <p:pic>
        <p:nvPicPr>
          <p:cNvPr id="5" name="图片 4">
            <a:extLst>
              <a:ext uri="{FF2B5EF4-FFF2-40B4-BE49-F238E27FC236}">
                <a16:creationId xmlns:a16="http://schemas.microsoft.com/office/drawing/2014/main" id="{DE8A9A50-1E7D-4498-B6C3-9E8677F36545}"/>
              </a:ext>
            </a:extLst>
          </p:cNvPr>
          <p:cNvPicPr>
            <a:picLocks noChangeAspect="1"/>
          </p:cNvPicPr>
          <p:nvPr/>
        </p:nvPicPr>
        <p:blipFill>
          <a:blip r:embed="rId2"/>
          <a:stretch>
            <a:fillRect/>
          </a:stretch>
        </p:blipFill>
        <p:spPr>
          <a:xfrm>
            <a:off x="3733800" y="5029200"/>
            <a:ext cx="5411534" cy="609600"/>
          </a:xfrm>
          <a:prstGeom prst="rect">
            <a:avLst/>
          </a:prstGeom>
          <a:solidFill>
            <a:srgbClr val="FFC000"/>
          </a:solidFill>
          <a:ln>
            <a:solidFill>
              <a:srgbClr val="C00000"/>
            </a:solidFill>
          </a:ln>
        </p:spPr>
      </p:pic>
    </p:spTree>
    <p:extLst>
      <p:ext uri="{BB962C8B-B14F-4D97-AF65-F5344CB8AC3E}">
        <p14:creationId xmlns:p14="http://schemas.microsoft.com/office/powerpoint/2010/main" val="214329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56355-D840-4022-AFA9-5B93CE8F81D7}"/>
              </a:ext>
            </a:extLst>
          </p:cNvPr>
          <p:cNvSpPr>
            <a:spLocks noGrp="1"/>
          </p:cNvSpPr>
          <p:nvPr>
            <p:ph type="title"/>
          </p:nvPr>
        </p:nvSpPr>
        <p:spPr>
          <a:noFill/>
        </p:spPr>
        <p:txBody>
          <a:bodyPr>
            <a:normAutofit/>
          </a:bodyPr>
          <a:lstStyle/>
          <a:p>
            <a:pPr marL="265113" lvl="0" indent="-265113">
              <a:spcBef>
                <a:spcPct val="20000"/>
              </a:spcBef>
            </a:pPr>
            <a:r>
              <a:rPr lang="zh-CN" altLang="en-US" sz="3200">
                <a:solidFill>
                  <a:srgbClr val="FF0000"/>
                </a:solidFill>
                <a:cs typeface="Courier New" panose="02070309020205020404" pitchFamily="49" charset="0"/>
              </a:rPr>
              <a:t>情形一：</a:t>
            </a:r>
            <a:r>
              <a:rPr lang="en-US" altLang="zh-CN" sz="3200">
                <a:solidFill>
                  <a:srgbClr val="0000FF"/>
                </a:solidFill>
                <a:cs typeface="Courier New" panose="02070309020205020404" pitchFamily="49" charset="0"/>
              </a:rPr>
              <a:t>Q</a:t>
            </a:r>
            <a:r>
              <a:rPr lang="en-US" altLang="zh-CN" sz="3200" baseline="-25000">
                <a:solidFill>
                  <a:srgbClr val="0000FF"/>
                </a:solidFill>
                <a:cs typeface="Courier New" panose="02070309020205020404" pitchFamily="49" charset="0"/>
              </a:rPr>
              <a:t>1</a:t>
            </a:r>
            <a:r>
              <a:rPr lang="en-US" altLang="zh-CN" sz="3200">
                <a:solidFill>
                  <a:srgbClr val="0000FF"/>
                </a:solidFill>
                <a:cs typeface="Courier New" panose="02070309020205020404" pitchFamily="49" charset="0"/>
              </a:rPr>
              <a:t>=∏</a:t>
            </a:r>
            <a:r>
              <a:rPr lang="en-US" altLang="zh-CN" sz="3200" baseline="-25000">
                <a:solidFill>
                  <a:srgbClr val="0000FF"/>
                </a:solidFill>
                <a:cs typeface="Courier New" panose="02070309020205020404" pitchFamily="49" charset="0"/>
              </a:rPr>
              <a:t>Sname</a:t>
            </a:r>
            <a:r>
              <a:rPr lang="en-US" altLang="zh-CN" sz="3200">
                <a:solidFill>
                  <a:srgbClr val="0000FF"/>
                </a:solidFill>
                <a:cs typeface="Courier New" panose="02070309020205020404" pitchFamily="49" charset="0"/>
              </a:rPr>
              <a:t>(</a:t>
            </a:r>
            <a:r>
              <a:rPr lang="zh-CN" altLang="en-US" sz="3200">
                <a:solidFill>
                  <a:srgbClr val="0000FF"/>
                </a:solidFill>
                <a:cs typeface="Courier New" panose="02070309020205020404" pitchFamily="49" charset="0"/>
              </a:rPr>
              <a:t>𝜎</a:t>
            </a:r>
            <a:r>
              <a:rPr lang="en-US" altLang="zh-CN" sz="3200" baseline="-25000">
                <a:solidFill>
                  <a:srgbClr val="0000FF"/>
                </a:solidFill>
                <a:cs typeface="Courier New" panose="02070309020205020404" pitchFamily="49" charset="0"/>
              </a:rPr>
              <a:t>Student.Sno=SC.Sno∧SC.Cno='2'</a:t>
            </a:r>
            <a:r>
              <a:rPr lang="en-US" altLang="zh-CN" sz="3200">
                <a:solidFill>
                  <a:srgbClr val="0000FF"/>
                </a:solidFill>
                <a:cs typeface="Courier New" panose="02070309020205020404" pitchFamily="49" charset="0"/>
              </a:rPr>
              <a:t>(Student</a:t>
            </a:r>
            <a:r>
              <a:rPr lang="en-US" altLang="zh-CN" sz="3200">
                <a:solidFill>
                  <a:srgbClr val="FF0000"/>
                </a:solidFill>
                <a:cs typeface="Courier New" panose="02070309020205020404" pitchFamily="49" charset="0"/>
              </a:rPr>
              <a:t>×</a:t>
            </a:r>
            <a:r>
              <a:rPr lang="en-US" altLang="zh-CN" sz="3200">
                <a:solidFill>
                  <a:srgbClr val="0000FF"/>
                </a:solidFill>
                <a:cs typeface="Courier New" panose="02070309020205020404" pitchFamily="49" charset="0"/>
              </a:rPr>
              <a:t>SC))</a:t>
            </a:r>
            <a:endParaRPr lang="zh-CN" altLang="en-US"/>
          </a:p>
        </p:txBody>
      </p:sp>
      <p:sp>
        <p:nvSpPr>
          <p:cNvPr id="3" name="内容占位符 2">
            <a:extLst>
              <a:ext uri="{FF2B5EF4-FFF2-40B4-BE49-F238E27FC236}">
                <a16:creationId xmlns:a16="http://schemas.microsoft.com/office/drawing/2014/main" id="{03ABA40B-C79A-4691-9126-172E0161E04D}"/>
              </a:ext>
            </a:extLst>
          </p:cNvPr>
          <p:cNvSpPr>
            <a:spLocks noGrp="1"/>
          </p:cNvSpPr>
          <p:nvPr>
            <p:ph idx="1"/>
          </p:nvPr>
        </p:nvSpPr>
        <p:spPr/>
        <p:txBody>
          <a:bodyPr>
            <a:normAutofit/>
          </a:bodyPr>
          <a:lstStyle/>
          <a:p>
            <a:pPr marL="356400" indent="-356400">
              <a:lnSpc>
                <a:spcPct val="100000"/>
              </a:lnSpc>
              <a:buFont typeface="+mj-lt"/>
              <a:buAutoNum type="arabicPeriod" startAt="2"/>
            </a:pPr>
            <a:r>
              <a:rPr lang="zh-CN" altLang="en-US" sz="2800">
                <a:solidFill>
                  <a:srgbClr val="0000FF"/>
                </a:solidFill>
              </a:rPr>
              <a:t>作选择操作</a:t>
            </a:r>
            <a:endParaRPr lang="en-US" altLang="zh-CN" sz="2800">
              <a:solidFill>
                <a:srgbClr val="0000FF"/>
              </a:solidFill>
            </a:endParaRPr>
          </a:p>
          <a:p>
            <a:pPr marL="630238" lvl="2" indent="-182563">
              <a:lnSpc>
                <a:spcPct val="100000"/>
              </a:lnSpc>
            </a:pPr>
            <a:r>
              <a:rPr lang="zh-CN" altLang="en-US" sz="2000"/>
              <a:t>依次读入连接后的元组，按照选择条件选取满足要求的记录</a:t>
            </a:r>
          </a:p>
          <a:p>
            <a:pPr marL="630238" lvl="2" indent="-182563">
              <a:lnSpc>
                <a:spcPct val="100000"/>
              </a:lnSpc>
            </a:pPr>
            <a:r>
              <a:rPr lang="zh-CN" altLang="en-US" sz="2000"/>
              <a:t>假定内存处理时间忽略。读取中间文件花费的时间</a:t>
            </a:r>
            <a:r>
              <a:rPr lang="en-US" altLang="zh-CN" sz="2000"/>
              <a:t>(</a:t>
            </a:r>
            <a:r>
              <a:rPr lang="zh-CN" altLang="en-US" sz="2000"/>
              <a:t>同写中间文件一样</a:t>
            </a:r>
            <a:r>
              <a:rPr lang="en-US" altLang="zh-CN" sz="2000"/>
              <a:t>)</a:t>
            </a:r>
            <a:r>
              <a:rPr lang="zh-CN" altLang="en-US" sz="2000"/>
              <a:t>需读入</a:t>
            </a:r>
            <a:r>
              <a:rPr lang="en-US" altLang="zh-CN" sz="2000"/>
              <a:t>106</a:t>
            </a:r>
            <a:r>
              <a:rPr lang="zh-CN" altLang="en-US" sz="2000"/>
              <a:t>块。 </a:t>
            </a:r>
          </a:p>
          <a:p>
            <a:pPr marL="630238" lvl="2" indent="-182563">
              <a:lnSpc>
                <a:spcPct val="100000"/>
              </a:lnSpc>
            </a:pPr>
            <a:r>
              <a:rPr lang="zh-CN" altLang="en-US" sz="2000"/>
              <a:t>若满足条件的元组假设仅</a:t>
            </a:r>
            <a:r>
              <a:rPr lang="en-US" altLang="zh-CN" sz="2000"/>
              <a:t>50</a:t>
            </a:r>
            <a:r>
              <a:rPr lang="zh-CN" altLang="en-US" sz="2000"/>
              <a:t>个，均可放在内存</a:t>
            </a:r>
          </a:p>
          <a:p>
            <a:pPr marL="630238" lvl="2" indent="-182563">
              <a:lnSpc>
                <a:spcPct val="100000"/>
              </a:lnSpc>
            </a:pPr>
            <a:endParaRPr lang="en-US" altLang="zh-CN" sz="2000"/>
          </a:p>
          <a:p>
            <a:pPr marL="356400" indent="-356400">
              <a:lnSpc>
                <a:spcPct val="100000"/>
              </a:lnSpc>
              <a:buFont typeface="+mj-lt"/>
              <a:buAutoNum type="arabicPeriod" startAt="2"/>
            </a:pPr>
            <a:r>
              <a:rPr lang="zh-CN" altLang="en-US" sz="2800">
                <a:solidFill>
                  <a:srgbClr val="0000FF"/>
                </a:solidFill>
              </a:rPr>
              <a:t>作投影操作</a:t>
            </a:r>
            <a:endParaRPr lang="en-US" altLang="zh-CN" sz="2800">
              <a:solidFill>
                <a:srgbClr val="0000FF"/>
              </a:solidFill>
            </a:endParaRPr>
          </a:p>
          <a:p>
            <a:pPr marL="630238" lvl="2" indent="-182563">
              <a:lnSpc>
                <a:spcPct val="100000"/>
              </a:lnSpc>
            </a:pPr>
            <a:r>
              <a:rPr lang="zh-CN" altLang="en-US" sz="2000"/>
              <a:t>把第（</a:t>
            </a:r>
            <a:r>
              <a:rPr lang="en-US" altLang="zh-CN" sz="2000"/>
              <a:t>2</a:t>
            </a:r>
            <a:r>
              <a:rPr lang="zh-CN" altLang="en-US" sz="2000"/>
              <a:t>）步的结果在</a:t>
            </a:r>
            <a:r>
              <a:rPr lang="en-US" altLang="zh-CN" sz="2000"/>
              <a:t>Sname</a:t>
            </a:r>
            <a:r>
              <a:rPr lang="zh-CN" altLang="en-US" sz="2000"/>
              <a:t>上作投影输出，得到最终结果</a:t>
            </a:r>
            <a:endParaRPr lang="en-US" altLang="zh-CN" sz="2000"/>
          </a:p>
          <a:p>
            <a:pPr marL="630238" lvl="2" indent="-182563">
              <a:lnSpc>
                <a:spcPct val="100000"/>
              </a:lnSpc>
            </a:pPr>
            <a:endParaRPr lang="en-US" altLang="zh-CN" sz="2000"/>
          </a:p>
          <a:p>
            <a:pPr marL="0" indent="-188912">
              <a:lnSpc>
                <a:spcPct val="100000"/>
              </a:lnSpc>
            </a:pPr>
            <a:r>
              <a:rPr lang="zh-CN" altLang="en-US" sz="2800">
                <a:solidFill>
                  <a:srgbClr val="0000FF"/>
                </a:solidFill>
              </a:rPr>
              <a:t>情形一下执行查询</a:t>
            </a:r>
            <a:r>
              <a:rPr lang="zh-CN" altLang="en-US" sz="2800"/>
              <a:t>的</a:t>
            </a:r>
            <a:r>
              <a:rPr lang="zh-CN" altLang="en-US" sz="2800">
                <a:solidFill>
                  <a:srgbClr val="FF0000"/>
                </a:solidFill>
              </a:rPr>
              <a:t>总读写数据块</a:t>
            </a:r>
            <a:r>
              <a:rPr lang="en-US" altLang="zh-CN" sz="2800">
                <a:solidFill>
                  <a:srgbClr val="FF0000"/>
                </a:solidFill>
              </a:rPr>
              <a:t>=2100+10</a:t>
            </a:r>
            <a:r>
              <a:rPr lang="en-US" altLang="zh-CN" sz="2800" baseline="50000">
                <a:solidFill>
                  <a:srgbClr val="FF0000"/>
                </a:solidFill>
              </a:rPr>
              <a:t>6</a:t>
            </a:r>
            <a:r>
              <a:rPr lang="en-US" altLang="zh-CN" sz="2800">
                <a:solidFill>
                  <a:srgbClr val="FF0000"/>
                </a:solidFill>
              </a:rPr>
              <a:t>+10</a:t>
            </a:r>
            <a:r>
              <a:rPr lang="en-US" altLang="zh-CN" sz="2800" baseline="50000">
                <a:solidFill>
                  <a:srgbClr val="FF0000"/>
                </a:solidFill>
              </a:rPr>
              <a:t>6</a:t>
            </a:r>
            <a:r>
              <a:rPr lang="en-US" altLang="zh-CN" sz="2800">
                <a:solidFill>
                  <a:srgbClr val="FF0000"/>
                </a:solidFill>
              </a:rPr>
              <a:t> </a:t>
            </a:r>
            <a:endParaRPr lang="zh-CN" altLang="en-US" sz="2800">
              <a:solidFill>
                <a:srgbClr val="FF0000"/>
              </a:solidFill>
            </a:endParaRPr>
          </a:p>
          <a:p>
            <a:pPr marL="630238" lvl="2" indent="-182563">
              <a:lnSpc>
                <a:spcPct val="100000"/>
              </a:lnSpc>
            </a:pPr>
            <a:endParaRPr lang="en-US" altLang="zh-CN" sz="2000"/>
          </a:p>
        </p:txBody>
      </p:sp>
      <p:sp>
        <p:nvSpPr>
          <p:cNvPr id="4" name="灯片编号占位符 3">
            <a:extLst>
              <a:ext uri="{FF2B5EF4-FFF2-40B4-BE49-F238E27FC236}">
                <a16:creationId xmlns:a16="http://schemas.microsoft.com/office/drawing/2014/main" id="{AE6C0595-614F-48C6-81E8-374F4928189D}"/>
              </a:ext>
            </a:extLst>
          </p:cNvPr>
          <p:cNvSpPr>
            <a:spLocks noGrp="1"/>
          </p:cNvSpPr>
          <p:nvPr>
            <p:ph type="sldNum" sz="quarter" idx="12"/>
          </p:nvPr>
        </p:nvSpPr>
        <p:spPr/>
        <p:txBody>
          <a:bodyPr/>
          <a:lstStyle/>
          <a:p>
            <a:fld id="{E63F6D5D-9733-4D44-9C56-AEFEDD5A4BA7}" type="slidenum">
              <a:rPr lang="en-US" smtClean="0"/>
              <a:pPr/>
              <a:t>18</a:t>
            </a:fld>
            <a:endParaRPr lang="en-US" dirty="0"/>
          </a:p>
        </p:txBody>
      </p:sp>
    </p:spTree>
    <p:extLst>
      <p:ext uri="{BB962C8B-B14F-4D97-AF65-F5344CB8AC3E}">
        <p14:creationId xmlns:p14="http://schemas.microsoft.com/office/powerpoint/2010/main" val="220290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p>
        </p:txBody>
      </p:sp>
      <p:sp>
        <p:nvSpPr>
          <p:cNvPr id="3" name="内容占位符 2"/>
          <p:cNvSpPr>
            <a:spLocks noGrp="1"/>
          </p:cNvSpPr>
          <p:nvPr>
            <p:ph idx="1"/>
          </p:nvPr>
        </p:nvSpPr>
        <p:spPr/>
        <p:txBody>
          <a:bodyPr>
            <a:normAutofit/>
          </a:bodyPr>
          <a:lstStyle/>
          <a:p>
            <a:pPr>
              <a:lnSpc>
                <a:spcPct val="100000"/>
              </a:lnSpc>
            </a:pPr>
            <a:r>
              <a:rPr lang="zh-CN" altLang="en-US" dirty="0">
                <a:solidFill>
                  <a:srgbClr val="FF0000"/>
                </a:solidFill>
              </a:rPr>
              <a:t>完成本章的学习，你应该能够</a:t>
            </a:r>
            <a:endParaRPr lang="en-US" altLang="zh-CN" dirty="0">
              <a:solidFill>
                <a:srgbClr val="FF0000"/>
              </a:solidFill>
            </a:endParaRPr>
          </a:p>
          <a:p>
            <a:pPr lvl="1">
              <a:lnSpc>
                <a:spcPct val="100000"/>
              </a:lnSpc>
            </a:pPr>
            <a:r>
              <a:rPr lang="zh-CN" altLang="en-US" dirty="0"/>
              <a:t>理解</a:t>
            </a:r>
            <a:r>
              <a:rPr lang="en-US" altLang="zh-CN" dirty="0"/>
              <a:t>RDBMS</a:t>
            </a:r>
            <a:r>
              <a:rPr lang="zh-CN" altLang="en-US" dirty="0"/>
              <a:t>查询处理的步骤及每个步骤包含的内容</a:t>
            </a:r>
            <a:endParaRPr lang="en-US" altLang="zh-CN" dirty="0"/>
          </a:p>
          <a:p>
            <a:pPr lvl="1">
              <a:lnSpc>
                <a:spcPct val="100000"/>
              </a:lnSpc>
            </a:pPr>
            <a:r>
              <a:rPr lang="zh-CN" altLang="en-US" dirty="0"/>
              <a:t>理解选择操作中的简单全表扫描算法和索引扫描算法的实现过程</a:t>
            </a:r>
            <a:endParaRPr lang="en-US" altLang="zh-CN" dirty="0"/>
          </a:p>
          <a:p>
            <a:pPr lvl="1">
              <a:lnSpc>
                <a:spcPct val="100000"/>
              </a:lnSpc>
            </a:pPr>
            <a:r>
              <a:rPr lang="zh-CN" altLang="en-US" dirty="0"/>
              <a:t>理解连接操作中的嵌套循环算法、排序</a:t>
            </a:r>
            <a:r>
              <a:rPr lang="en-US" altLang="zh-CN" dirty="0"/>
              <a:t>-</a:t>
            </a:r>
            <a:r>
              <a:rPr lang="zh-CN" altLang="en-US" dirty="0"/>
              <a:t>合并算法、索引连接算法和</a:t>
            </a:r>
            <a:r>
              <a:rPr lang="en-US" altLang="zh-CN" dirty="0"/>
              <a:t>hash</a:t>
            </a:r>
            <a:r>
              <a:rPr lang="zh-CN" altLang="en-US" dirty="0"/>
              <a:t>连接算法的实现过程</a:t>
            </a:r>
            <a:endParaRPr lang="en-US" altLang="zh-CN" dirty="0"/>
          </a:p>
          <a:p>
            <a:pPr lvl="1">
              <a:lnSpc>
                <a:spcPct val="100000"/>
              </a:lnSpc>
            </a:pPr>
            <a:r>
              <a:rPr lang="zh-CN" altLang="en-US" dirty="0"/>
              <a:t>理解查询优化器在</a:t>
            </a:r>
            <a:r>
              <a:rPr lang="en-US" altLang="zh-CN" dirty="0"/>
              <a:t>RDBMS</a:t>
            </a:r>
            <a:r>
              <a:rPr lang="zh-CN" altLang="en-US" dirty="0"/>
              <a:t>中的重要性</a:t>
            </a:r>
            <a:endParaRPr lang="en-US" altLang="zh-CN" dirty="0"/>
          </a:p>
          <a:p>
            <a:pPr lvl="1">
              <a:lnSpc>
                <a:spcPct val="100000"/>
              </a:lnSpc>
            </a:pPr>
            <a:r>
              <a:rPr lang="zh-CN" altLang="en-US" dirty="0"/>
              <a:t>熟练掌握如何将查询语句转换为查询树以及对查询树进行查询优化的方法</a:t>
            </a:r>
            <a:endParaRPr lang="en-US" altLang="zh-CN" dirty="0"/>
          </a:p>
          <a:p>
            <a:pPr lvl="1">
              <a:lnSpc>
                <a:spcPct val="100000"/>
              </a:lnSpc>
            </a:pPr>
            <a:r>
              <a:rPr lang="zh-CN" altLang="en-US" dirty="0"/>
              <a:t>掌握选择操作的启发式规则和连接操作的启发式规则</a:t>
            </a:r>
            <a:endParaRPr lang="en-US" altLang="zh-CN" dirty="0"/>
          </a:p>
          <a:p>
            <a:pPr lvl="1">
              <a:lnSpc>
                <a:spcPct val="100000"/>
              </a:lnSpc>
            </a:pPr>
            <a:r>
              <a:rPr lang="zh-CN" altLang="en-US" dirty="0"/>
              <a:t>掌握基于代价估算的优化方法</a:t>
            </a:r>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657880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56355-D840-4022-AFA9-5B93CE8F81D7}"/>
              </a:ext>
            </a:extLst>
          </p:cNvPr>
          <p:cNvSpPr>
            <a:spLocks noGrp="1"/>
          </p:cNvSpPr>
          <p:nvPr>
            <p:ph type="title"/>
          </p:nvPr>
        </p:nvSpPr>
        <p:spPr>
          <a:noFill/>
        </p:spPr>
        <p:txBody>
          <a:bodyPr>
            <a:normAutofit/>
          </a:bodyPr>
          <a:lstStyle/>
          <a:p>
            <a:pPr marL="265113" lvl="0" indent="-265113">
              <a:spcBef>
                <a:spcPct val="20000"/>
              </a:spcBef>
            </a:pPr>
            <a:r>
              <a:rPr lang="zh-CN" altLang="en-US" sz="3200">
                <a:solidFill>
                  <a:srgbClr val="FF0000"/>
                </a:solidFill>
                <a:cs typeface="Courier New" panose="02070309020205020404" pitchFamily="49" charset="0"/>
              </a:rPr>
              <a:t>情形二：</a:t>
            </a:r>
            <a:r>
              <a:rPr lang="en-US" altLang="zh-CN" sz="3200">
                <a:solidFill>
                  <a:srgbClr val="0000FF"/>
                </a:solidFill>
                <a:cs typeface="Courier New" panose="02070309020205020404" pitchFamily="49" charset="0"/>
              </a:rPr>
              <a:t>Q</a:t>
            </a:r>
            <a:r>
              <a:rPr lang="en-US" altLang="zh-CN" sz="3200" baseline="-25000">
                <a:solidFill>
                  <a:srgbClr val="0000FF"/>
                </a:solidFill>
                <a:cs typeface="Courier New" panose="02070309020205020404" pitchFamily="49" charset="0"/>
              </a:rPr>
              <a:t>2</a:t>
            </a:r>
            <a:r>
              <a:rPr lang="en-US" altLang="zh-CN" sz="3200">
                <a:solidFill>
                  <a:srgbClr val="0000FF"/>
                </a:solidFill>
                <a:cs typeface="Courier New" panose="02070309020205020404" pitchFamily="49" charset="0"/>
              </a:rPr>
              <a:t>=∏</a:t>
            </a:r>
            <a:r>
              <a:rPr lang="en-US" altLang="zh-CN" sz="3200" baseline="-25000">
                <a:solidFill>
                  <a:srgbClr val="0000FF"/>
                </a:solidFill>
                <a:cs typeface="Courier New" panose="02070309020205020404" pitchFamily="49" charset="0"/>
              </a:rPr>
              <a:t>Sname</a:t>
            </a:r>
            <a:r>
              <a:rPr lang="en-US" altLang="zh-CN" sz="3200">
                <a:solidFill>
                  <a:srgbClr val="0000FF"/>
                </a:solidFill>
                <a:cs typeface="Courier New" panose="02070309020205020404" pitchFamily="49" charset="0"/>
              </a:rPr>
              <a:t>(</a:t>
            </a:r>
            <a:r>
              <a:rPr lang="zh-CN" altLang="en-US" sz="3200">
                <a:solidFill>
                  <a:srgbClr val="0000FF"/>
                </a:solidFill>
                <a:cs typeface="Courier New" panose="02070309020205020404" pitchFamily="49" charset="0"/>
              </a:rPr>
              <a:t>𝜎</a:t>
            </a:r>
            <a:r>
              <a:rPr lang="en-US" altLang="zh-CN" sz="3200" baseline="-25000">
                <a:solidFill>
                  <a:srgbClr val="0000FF"/>
                </a:solidFill>
                <a:cs typeface="Courier New" panose="02070309020205020404" pitchFamily="49" charset="0"/>
              </a:rPr>
              <a:t>SC.Cno='2'</a:t>
            </a:r>
            <a:r>
              <a:rPr lang="en-US" altLang="zh-CN" sz="3200">
                <a:solidFill>
                  <a:srgbClr val="0000FF"/>
                </a:solidFill>
                <a:cs typeface="Courier New" panose="02070309020205020404" pitchFamily="49" charset="0"/>
              </a:rPr>
              <a:t>(Student </a:t>
            </a:r>
            <a:r>
              <a:rPr lang="en-US" altLang="zh-CN" sz="3200" b="1">
                <a:solidFill>
                  <a:srgbClr val="FF0000"/>
                </a:solidFill>
                <a:cs typeface="Courier New" panose="02070309020205020404" pitchFamily="49" charset="0"/>
              </a:rPr>
              <a:t>⋈ </a:t>
            </a:r>
            <a:r>
              <a:rPr lang="en-US" altLang="zh-CN" sz="3200">
                <a:solidFill>
                  <a:srgbClr val="0000FF"/>
                </a:solidFill>
                <a:cs typeface="Courier New" panose="02070309020205020404" pitchFamily="49" charset="0"/>
              </a:rPr>
              <a:t>SC))</a:t>
            </a:r>
            <a:endParaRPr lang="zh-CN" altLang="en-US"/>
          </a:p>
        </p:txBody>
      </p:sp>
      <p:sp>
        <p:nvSpPr>
          <p:cNvPr id="3" name="内容占位符 2">
            <a:extLst>
              <a:ext uri="{FF2B5EF4-FFF2-40B4-BE49-F238E27FC236}">
                <a16:creationId xmlns:a16="http://schemas.microsoft.com/office/drawing/2014/main" id="{03ABA40B-C79A-4691-9126-172E0161E04D}"/>
              </a:ext>
            </a:extLst>
          </p:cNvPr>
          <p:cNvSpPr>
            <a:spLocks noGrp="1"/>
          </p:cNvSpPr>
          <p:nvPr>
            <p:ph idx="1"/>
          </p:nvPr>
        </p:nvSpPr>
        <p:spPr/>
        <p:txBody>
          <a:bodyPr>
            <a:normAutofit/>
          </a:bodyPr>
          <a:lstStyle/>
          <a:p>
            <a:pPr marL="357188" indent="-357188">
              <a:lnSpc>
                <a:spcPct val="100000"/>
              </a:lnSpc>
              <a:buFont typeface="+mj-lt"/>
              <a:buAutoNum type="arabicPeriod"/>
            </a:pPr>
            <a:r>
              <a:rPr lang="zh-CN" altLang="en-US" sz="2800">
                <a:solidFill>
                  <a:srgbClr val="0000FF"/>
                </a:solidFill>
              </a:rPr>
              <a:t>计算自然连接</a:t>
            </a:r>
            <a:endParaRPr lang="en-US" altLang="zh-CN" sz="2800">
              <a:solidFill>
                <a:srgbClr val="0000FF"/>
              </a:solidFill>
            </a:endParaRPr>
          </a:p>
          <a:p>
            <a:pPr marL="630238" lvl="2" indent="-182563">
              <a:lnSpc>
                <a:spcPct val="100000"/>
              </a:lnSpc>
            </a:pPr>
            <a:r>
              <a:rPr lang="zh-CN" altLang="en-US" sz="2000"/>
              <a:t>执行自然连接，读取</a:t>
            </a:r>
            <a:r>
              <a:rPr lang="en-US" altLang="zh-CN" sz="2000"/>
              <a:t>Student</a:t>
            </a:r>
            <a:r>
              <a:rPr lang="zh-CN" altLang="en-US" sz="2000"/>
              <a:t>和</a:t>
            </a:r>
            <a:r>
              <a:rPr lang="en-US" altLang="zh-CN" sz="2000"/>
              <a:t>SC</a:t>
            </a:r>
            <a:r>
              <a:rPr lang="zh-CN" altLang="en-US" sz="2000"/>
              <a:t>表的策略不变，总的读取块数仍为</a:t>
            </a:r>
            <a:r>
              <a:rPr lang="en-US" altLang="zh-CN" sz="2000"/>
              <a:t>2100</a:t>
            </a:r>
            <a:r>
              <a:rPr lang="zh-CN" altLang="en-US" sz="2000"/>
              <a:t>块</a:t>
            </a:r>
          </a:p>
          <a:p>
            <a:pPr marL="630238" lvl="2" indent="-182563">
              <a:lnSpc>
                <a:spcPct val="100000"/>
              </a:lnSpc>
            </a:pPr>
            <a:r>
              <a:rPr lang="zh-CN" altLang="en-US" sz="2000"/>
              <a:t>自然连接的结果比第一种情况大大减少，为</a:t>
            </a:r>
            <a:r>
              <a:rPr lang="en-US" altLang="zh-CN" sz="2000">
                <a:solidFill>
                  <a:srgbClr val="FF0000"/>
                </a:solidFill>
              </a:rPr>
              <a:t>10</a:t>
            </a:r>
            <a:r>
              <a:rPr lang="en-US" altLang="zh-CN" sz="2000" baseline="50000">
                <a:solidFill>
                  <a:srgbClr val="FF0000"/>
                </a:solidFill>
              </a:rPr>
              <a:t>4</a:t>
            </a:r>
            <a:r>
              <a:rPr lang="zh-CN" altLang="en-US" sz="2000"/>
              <a:t>个元组</a:t>
            </a:r>
          </a:p>
          <a:p>
            <a:pPr marL="630238" lvl="2" indent="-182563">
              <a:lnSpc>
                <a:spcPct val="100000"/>
              </a:lnSpc>
            </a:pPr>
            <a:r>
              <a:rPr lang="zh-CN" altLang="en-US" sz="2000"/>
              <a:t>写出数据块 </a:t>
            </a:r>
            <a:r>
              <a:rPr lang="en-US" altLang="zh-CN" sz="2000"/>
              <a:t>=</a:t>
            </a:r>
            <a:r>
              <a:rPr lang="en-US" altLang="zh-CN" sz="2000">
                <a:solidFill>
                  <a:srgbClr val="FF0000"/>
                </a:solidFill>
              </a:rPr>
              <a:t>10</a:t>
            </a:r>
            <a:r>
              <a:rPr lang="en-US" altLang="zh-CN" sz="2000" baseline="50000">
                <a:solidFill>
                  <a:srgbClr val="FF0000"/>
                </a:solidFill>
              </a:rPr>
              <a:t>3</a:t>
            </a:r>
            <a:r>
              <a:rPr lang="en-US" altLang="zh-CN" sz="2000">
                <a:solidFill>
                  <a:srgbClr val="FF0000"/>
                </a:solidFill>
              </a:rPr>
              <a:t> </a:t>
            </a:r>
            <a:r>
              <a:rPr lang="zh-CN" altLang="en-US" sz="2000"/>
              <a:t>块</a:t>
            </a:r>
            <a:endParaRPr lang="en-US" altLang="zh-CN" sz="2000"/>
          </a:p>
          <a:p>
            <a:pPr marL="630238" lvl="2" indent="-182563">
              <a:lnSpc>
                <a:spcPct val="100000"/>
              </a:lnSpc>
            </a:pPr>
            <a:endParaRPr lang="zh-CN" altLang="en-US" sz="2000"/>
          </a:p>
          <a:p>
            <a:pPr marL="357188" lvl="0" indent="-357188">
              <a:lnSpc>
                <a:spcPct val="100000"/>
              </a:lnSpc>
              <a:buFont typeface="+mj-lt"/>
              <a:buAutoNum type="arabicPeriod"/>
            </a:pPr>
            <a:r>
              <a:rPr lang="zh-CN" altLang="en-US" sz="2800">
                <a:solidFill>
                  <a:srgbClr val="0000FF"/>
                </a:solidFill>
              </a:rPr>
              <a:t>读取中间文件块，执行选择运算，读取的数据块 </a:t>
            </a:r>
            <a:r>
              <a:rPr lang="en-US" altLang="zh-CN" sz="2800">
                <a:solidFill>
                  <a:srgbClr val="0000FF"/>
                </a:solidFill>
              </a:rPr>
              <a:t>= </a:t>
            </a:r>
            <a:r>
              <a:rPr lang="en-US" altLang="zh-CN" sz="2800">
                <a:solidFill>
                  <a:srgbClr val="FF0000"/>
                </a:solidFill>
              </a:rPr>
              <a:t>10</a:t>
            </a:r>
            <a:r>
              <a:rPr lang="en-US" altLang="zh-CN" sz="2800" baseline="50000">
                <a:solidFill>
                  <a:srgbClr val="FF0000"/>
                </a:solidFill>
              </a:rPr>
              <a:t>3</a:t>
            </a:r>
            <a:r>
              <a:rPr lang="zh-CN" altLang="en-US" sz="2800">
                <a:solidFill>
                  <a:srgbClr val="0000FF"/>
                </a:solidFill>
              </a:rPr>
              <a:t>块</a:t>
            </a:r>
          </a:p>
          <a:p>
            <a:pPr marL="357188" indent="-357188">
              <a:lnSpc>
                <a:spcPct val="100000"/>
              </a:lnSpc>
              <a:buFont typeface="+mj-lt"/>
              <a:buAutoNum type="arabicPeriod"/>
            </a:pPr>
            <a:r>
              <a:rPr lang="zh-CN" altLang="en-US" sz="2800">
                <a:solidFill>
                  <a:srgbClr val="0000FF"/>
                </a:solidFill>
              </a:rPr>
              <a:t>把第</a:t>
            </a:r>
            <a:r>
              <a:rPr lang="en-US" altLang="zh-CN" sz="2800">
                <a:solidFill>
                  <a:srgbClr val="0000FF"/>
                </a:solidFill>
              </a:rPr>
              <a:t>2</a:t>
            </a:r>
            <a:r>
              <a:rPr lang="zh-CN" altLang="en-US" sz="2800">
                <a:solidFill>
                  <a:srgbClr val="0000FF"/>
                </a:solidFill>
              </a:rPr>
              <a:t>步结果投影输出</a:t>
            </a:r>
            <a:endParaRPr lang="en-US" altLang="zh-CN" sz="2800">
              <a:solidFill>
                <a:srgbClr val="0000FF"/>
              </a:solidFill>
            </a:endParaRPr>
          </a:p>
          <a:p>
            <a:pPr>
              <a:lnSpc>
                <a:spcPct val="100000"/>
              </a:lnSpc>
            </a:pPr>
            <a:endParaRPr lang="en-US" altLang="zh-CN" sz="2800">
              <a:solidFill>
                <a:srgbClr val="0000FF"/>
              </a:solidFill>
            </a:endParaRPr>
          </a:p>
          <a:p>
            <a:pPr>
              <a:lnSpc>
                <a:spcPct val="100000"/>
              </a:lnSpc>
            </a:pPr>
            <a:r>
              <a:rPr lang="zh-CN" altLang="en-US" sz="2800">
                <a:solidFill>
                  <a:srgbClr val="0000FF"/>
                </a:solidFill>
              </a:rPr>
              <a:t>情形二下执行查询的</a:t>
            </a:r>
            <a:r>
              <a:rPr lang="zh-CN" altLang="en-US" sz="2800">
                <a:solidFill>
                  <a:srgbClr val="FF0000"/>
                </a:solidFill>
              </a:rPr>
              <a:t>总读写数据块</a:t>
            </a:r>
            <a:r>
              <a:rPr lang="en-US" altLang="zh-CN" sz="2800">
                <a:solidFill>
                  <a:srgbClr val="FF0000"/>
                </a:solidFill>
              </a:rPr>
              <a:t>=2100+10</a:t>
            </a:r>
            <a:r>
              <a:rPr lang="en-US" altLang="zh-CN" sz="2800" baseline="30000">
                <a:solidFill>
                  <a:srgbClr val="FF0000"/>
                </a:solidFill>
              </a:rPr>
              <a:t>3</a:t>
            </a:r>
            <a:r>
              <a:rPr lang="en-US" altLang="zh-CN" sz="2800">
                <a:solidFill>
                  <a:srgbClr val="FF0000"/>
                </a:solidFill>
              </a:rPr>
              <a:t>+10</a:t>
            </a:r>
            <a:r>
              <a:rPr lang="en-US" altLang="zh-CN" sz="2800" baseline="30000">
                <a:solidFill>
                  <a:srgbClr val="FF0000"/>
                </a:solidFill>
              </a:rPr>
              <a:t>3</a:t>
            </a:r>
            <a:r>
              <a:rPr lang="zh-CN" altLang="en-US" sz="2800">
                <a:solidFill>
                  <a:srgbClr val="CC00CC"/>
                </a:solidFill>
              </a:rPr>
              <a:t>，</a:t>
            </a:r>
            <a:r>
              <a:rPr lang="zh-CN" altLang="en-US" sz="2800"/>
              <a:t>其执行代价大约是情形一的</a:t>
            </a:r>
            <a:r>
              <a:rPr lang="en-US" altLang="zh-CN" sz="2800">
                <a:solidFill>
                  <a:srgbClr val="FF0000"/>
                </a:solidFill>
              </a:rPr>
              <a:t>488</a:t>
            </a:r>
            <a:r>
              <a:rPr lang="zh-CN" altLang="en-US" sz="2800">
                <a:solidFill>
                  <a:srgbClr val="FF0000"/>
                </a:solidFill>
              </a:rPr>
              <a:t>分之一</a:t>
            </a:r>
            <a:endParaRPr lang="en-US" altLang="zh-CN" sz="2800">
              <a:solidFill>
                <a:srgbClr val="FF0000"/>
              </a:solidFill>
            </a:endParaRPr>
          </a:p>
        </p:txBody>
      </p:sp>
      <p:sp>
        <p:nvSpPr>
          <p:cNvPr id="4" name="灯片编号占位符 3">
            <a:extLst>
              <a:ext uri="{FF2B5EF4-FFF2-40B4-BE49-F238E27FC236}">
                <a16:creationId xmlns:a16="http://schemas.microsoft.com/office/drawing/2014/main" id="{AE6C0595-614F-48C6-81E8-374F4928189D}"/>
              </a:ext>
            </a:extLst>
          </p:cNvPr>
          <p:cNvSpPr>
            <a:spLocks noGrp="1"/>
          </p:cNvSpPr>
          <p:nvPr>
            <p:ph type="sldNum" sz="quarter" idx="12"/>
          </p:nvPr>
        </p:nvSpPr>
        <p:spPr/>
        <p:txBody>
          <a:bodyPr/>
          <a:lstStyle/>
          <a:p>
            <a:fld id="{E63F6D5D-9733-4D44-9C56-AEFEDD5A4BA7}" type="slidenum">
              <a:rPr lang="en-US" smtClean="0"/>
              <a:pPr/>
              <a:t>19</a:t>
            </a:fld>
            <a:endParaRPr lang="en-US" dirty="0"/>
          </a:p>
        </p:txBody>
      </p:sp>
    </p:spTree>
    <p:extLst>
      <p:ext uri="{BB962C8B-B14F-4D97-AF65-F5344CB8AC3E}">
        <p14:creationId xmlns:p14="http://schemas.microsoft.com/office/powerpoint/2010/main" val="2269756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56355-D840-4022-AFA9-5B93CE8F81D7}"/>
              </a:ext>
            </a:extLst>
          </p:cNvPr>
          <p:cNvSpPr>
            <a:spLocks noGrp="1"/>
          </p:cNvSpPr>
          <p:nvPr>
            <p:ph type="title"/>
          </p:nvPr>
        </p:nvSpPr>
        <p:spPr>
          <a:noFill/>
        </p:spPr>
        <p:txBody>
          <a:bodyPr>
            <a:normAutofit/>
          </a:bodyPr>
          <a:lstStyle/>
          <a:p>
            <a:pPr marL="265113" lvl="0" indent="-265113">
              <a:spcBef>
                <a:spcPct val="20000"/>
              </a:spcBef>
            </a:pPr>
            <a:r>
              <a:rPr lang="zh-CN" altLang="en-US" sz="3200">
                <a:solidFill>
                  <a:srgbClr val="FF0000"/>
                </a:solidFill>
                <a:cs typeface="Courier New" panose="02070309020205020404" pitchFamily="49" charset="0"/>
              </a:rPr>
              <a:t>情形三：</a:t>
            </a:r>
            <a:r>
              <a:rPr lang="en-US" altLang="zh-CN" sz="3200">
                <a:solidFill>
                  <a:srgbClr val="0000FF"/>
                </a:solidFill>
                <a:cs typeface="Courier New" panose="02070309020205020404" pitchFamily="49" charset="0"/>
              </a:rPr>
              <a:t>Q</a:t>
            </a:r>
            <a:r>
              <a:rPr lang="en-US" altLang="zh-CN" sz="3200" baseline="-25000">
                <a:solidFill>
                  <a:srgbClr val="0000FF"/>
                </a:solidFill>
                <a:cs typeface="Courier New" panose="02070309020205020404" pitchFamily="49" charset="0"/>
              </a:rPr>
              <a:t>3</a:t>
            </a:r>
            <a:r>
              <a:rPr lang="en-US" altLang="zh-CN" sz="3200">
                <a:solidFill>
                  <a:srgbClr val="0000FF"/>
                </a:solidFill>
                <a:cs typeface="Courier New" panose="02070309020205020404" pitchFamily="49" charset="0"/>
              </a:rPr>
              <a:t>=∏</a:t>
            </a:r>
            <a:r>
              <a:rPr lang="en-US" altLang="zh-CN" sz="3200" baseline="-25000">
                <a:solidFill>
                  <a:srgbClr val="0000FF"/>
                </a:solidFill>
                <a:cs typeface="Courier New" panose="02070309020205020404" pitchFamily="49" charset="0"/>
              </a:rPr>
              <a:t>Sname</a:t>
            </a:r>
            <a:r>
              <a:rPr lang="en-US" altLang="zh-CN" sz="3200">
                <a:solidFill>
                  <a:srgbClr val="0000FF"/>
                </a:solidFill>
                <a:cs typeface="Courier New" panose="02070309020205020404" pitchFamily="49" charset="0"/>
              </a:rPr>
              <a:t>(Student </a:t>
            </a:r>
            <a:r>
              <a:rPr lang="en-US" altLang="zh-CN" sz="3200">
                <a:solidFill>
                  <a:srgbClr val="FF0000"/>
                </a:solidFill>
                <a:cs typeface="Courier New" panose="02070309020205020404" pitchFamily="49" charset="0"/>
              </a:rPr>
              <a:t>⋈ </a:t>
            </a:r>
            <a:r>
              <a:rPr lang="zh-CN" altLang="en-US" sz="3200">
                <a:solidFill>
                  <a:srgbClr val="0000FF"/>
                </a:solidFill>
                <a:cs typeface="Courier New" panose="02070309020205020404" pitchFamily="49" charset="0"/>
              </a:rPr>
              <a:t>𝜎</a:t>
            </a:r>
            <a:r>
              <a:rPr lang="en-US" altLang="zh-CN" sz="3200" baseline="-25000">
                <a:solidFill>
                  <a:srgbClr val="0000FF"/>
                </a:solidFill>
                <a:cs typeface="Courier New" panose="02070309020205020404" pitchFamily="49" charset="0"/>
              </a:rPr>
              <a:t>SC.Cno='2'</a:t>
            </a:r>
            <a:r>
              <a:rPr lang="en-US" altLang="zh-CN" sz="3200">
                <a:solidFill>
                  <a:srgbClr val="0000FF"/>
                </a:solidFill>
                <a:cs typeface="Courier New" panose="02070309020205020404" pitchFamily="49" charset="0"/>
              </a:rPr>
              <a:t>(SC))</a:t>
            </a:r>
            <a:endParaRPr lang="zh-CN" altLang="en-US"/>
          </a:p>
        </p:txBody>
      </p:sp>
      <p:sp>
        <p:nvSpPr>
          <p:cNvPr id="3" name="内容占位符 2">
            <a:extLst>
              <a:ext uri="{FF2B5EF4-FFF2-40B4-BE49-F238E27FC236}">
                <a16:creationId xmlns:a16="http://schemas.microsoft.com/office/drawing/2014/main" id="{03ABA40B-C79A-4691-9126-172E0161E04D}"/>
              </a:ext>
            </a:extLst>
          </p:cNvPr>
          <p:cNvSpPr>
            <a:spLocks noGrp="1"/>
          </p:cNvSpPr>
          <p:nvPr>
            <p:ph idx="1"/>
          </p:nvPr>
        </p:nvSpPr>
        <p:spPr/>
        <p:txBody>
          <a:bodyPr>
            <a:normAutofit/>
          </a:bodyPr>
          <a:lstStyle/>
          <a:p>
            <a:pPr marL="357188" indent="-357188">
              <a:lnSpc>
                <a:spcPct val="120000"/>
              </a:lnSpc>
              <a:buFont typeface="+mj-lt"/>
              <a:buAutoNum type="arabicPeriod"/>
            </a:pPr>
            <a:r>
              <a:rPr lang="zh-CN" altLang="en-US" sz="2800">
                <a:solidFill>
                  <a:srgbClr val="0000FF"/>
                </a:solidFill>
              </a:rPr>
              <a:t>计算自然连接先对</a:t>
            </a:r>
            <a:r>
              <a:rPr lang="en-US" altLang="zh-CN" sz="2800">
                <a:solidFill>
                  <a:srgbClr val="0000FF"/>
                </a:solidFill>
              </a:rPr>
              <a:t>SC</a:t>
            </a:r>
            <a:r>
              <a:rPr lang="zh-CN" altLang="en-US" sz="2800">
                <a:solidFill>
                  <a:srgbClr val="0000FF"/>
                </a:solidFill>
              </a:rPr>
              <a:t>表作选择运算，只需读一遍</a:t>
            </a:r>
            <a:r>
              <a:rPr lang="en-US" altLang="zh-CN" sz="2800">
                <a:solidFill>
                  <a:srgbClr val="0000FF"/>
                </a:solidFill>
              </a:rPr>
              <a:t>SC</a:t>
            </a:r>
            <a:r>
              <a:rPr lang="zh-CN" altLang="en-US" sz="2800">
                <a:solidFill>
                  <a:srgbClr val="0000FF"/>
                </a:solidFill>
              </a:rPr>
              <a:t>表，存取</a:t>
            </a:r>
            <a:r>
              <a:rPr lang="en-US" altLang="zh-CN" sz="2800">
                <a:solidFill>
                  <a:srgbClr val="0000FF"/>
                </a:solidFill>
              </a:rPr>
              <a:t>100</a:t>
            </a:r>
            <a:r>
              <a:rPr lang="zh-CN" altLang="en-US" sz="2800">
                <a:solidFill>
                  <a:srgbClr val="0000FF"/>
                </a:solidFill>
              </a:rPr>
              <a:t>块，因为满足条件的元组仅</a:t>
            </a:r>
            <a:r>
              <a:rPr lang="en-US" altLang="zh-CN" sz="2800">
                <a:solidFill>
                  <a:srgbClr val="0000FF"/>
                </a:solidFill>
              </a:rPr>
              <a:t>50</a:t>
            </a:r>
            <a:r>
              <a:rPr lang="zh-CN" altLang="en-US" sz="2800">
                <a:solidFill>
                  <a:srgbClr val="0000FF"/>
                </a:solidFill>
              </a:rPr>
              <a:t>个，不必使用中间文件</a:t>
            </a:r>
          </a:p>
          <a:p>
            <a:pPr marL="357188" indent="-357188">
              <a:lnSpc>
                <a:spcPct val="120000"/>
              </a:lnSpc>
              <a:buFont typeface="+mj-lt"/>
              <a:buAutoNum type="arabicPeriod"/>
            </a:pPr>
            <a:r>
              <a:rPr lang="zh-CN" altLang="en-US" sz="2800">
                <a:solidFill>
                  <a:srgbClr val="0000FF"/>
                </a:solidFill>
              </a:rPr>
              <a:t>读取</a:t>
            </a:r>
            <a:r>
              <a:rPr lang="en-US" altLang="zh-CN" sz="2800">
                <a:solidFill>
                  <a:srgbClr val="0000FF"/>
                </a:solidFill>
              </a:rPr>
              <a:t>Student</a:t>
            </a:r>
            <a:r>
              <a:rPr lang="zh-CN" altLang="en-US" sz="2800">
                <a:solidFill>
                  <a:srgbClr val="0000FF"/>
                </a:solidFill>
              </a:rPr>
              <a:t>表，把读入的</a:t>
            </a:r>
            <a:r>
              <a:rPr lang="en-US" altLang="zh-CN" sz="2800">
                <a:solidFill>
                  <a:srgbClr val="0000FF"/>
                </a:solidFill>
              </a:rPr>
              <a:t>Student</a:t>
            </a:r>
            <a:r>
              <a:rPr lang="zh-CN" altLang="en-US" sz="2800">
                <a:solidFill>
                  <a:srgbClr val="0000FF"/>
                </a:solidFill>
              </a:rPr>
              <a:t>元组和内存中的</a:t>
            </a:r>
            <a:r>
              <a:rPr lang="en-US" altLang="zh-CN" sz="2800">
                <a:solidFill>
                  <a:srgbClr val="0000FF"/>
                </a:solidFill>
              </a:rPr>
              <a:t>SC</a:t>
            </a:r>
            <a:r>
              <a:rPr lang="zh-CN" altLang="en-US" sz="2800">
                <a:solidFill>
                  <a:srgbClr val="0000FF"/>
                </a:solidFill>
              </a:rPr>
              <a:t>元组作连接。也只需读一遍</a:t>
            </a:r>
            <a:r>
              <a:rPr lang="en-US" altLang="zh-CN" sz="2800">
                <a:solidFill>
                  <a:srgbClr val="0000FF"/>
                </a:solidFill>
              </a:rPr>
              <a:t>Student</a:t>
            </a:r>
            <a:r>
              <a:rPr lang="zh-CN" altLang="en-US" sz="2800">
                <a:solidFill>
                  <a:srgbClr val="0000FF"/>
                </a:solidFill>
              </a:rPr>
              <a:t>表共</a:t>
            </a:r>
            <a:r>
              <a:rPr lang="en-US" altLang="zh-CN" sz="2800">
                <a:solidFill>
                  <a:srgbClr val="0000FF"/>
                </a:solidFill>
              </a:rPr>
              <a:t>100</a:t>
            </a:r>
            <a:r>
              <a:rPr lang="zh-CN" altLang="en-US" sz="2800">
                <a:solidFill>
                  <a:srgbClr val="0000FF"/>
                </a:solidFill>
              </a:rPr>
              <a:t>块</a:t>
            </a:r>
          </a:p>
          <a:p>
            <a:pPr marL="357188" indent="-357188">
              <a:lnSpc>
                <a:spcPct val="120000"/>
              </a:lnSpc>
              <a:buFont typeface="+mj-lt"/>
              <a:buAutoNum type="arabicPeriod"/>
            </a:pPr>
            <a:r>
              <a:rPr lang="zh-CN" altLang="en-US" sz="2800">
                <a:solidFill>
                  <a:srgbClr val="0000FF"/>
                </a:solidFill>
              </a:rPr>
              <a:t>把连接结果投影输出</a:t>
            </a:r>
            <a:endParaRPr lang="en-US" altLang="zh-CN" sz="2800">
              <a:solidFill>
                <a:srgbClr val="0000FF"/>
              </a:solidFill>
            </a:endParaRPr>
          </a:p>
          <a:p>
            <a:pPr>
              <a:lnSpc>
                <a:spcPct val="120000"/>
              </a:lnSpc>
            </a:pPr>
            <a:endParaRPr lang="en-US" altLang="zh-CN" sz="2800">
              <a:solidFill>
                <a:srgbClr val="0000FF"/>
              </a:solidFill>
            </a:endParaRPr>
          </a:p>
          <a:p>
            <a:pPr>
              <a:lnSpc>
                <a:spcPct val="120000"/>
              </a:lnSpc>
            </a:pPr>
            <a:r>
              <a:rPr lang="zh-CN" altLang="en-US" sz="2800">
                <a:solidFill>
                  <a:srgbClr val="0000FF"/>
                </a:solidFill>
              </a:rPr>
              <a:t>情形三下执行查询的</a:t>
            </a:r>
            <a:r>
              <a:rPr lang="zh-CN" altLang="en-US" sz="2800">
                <a:solidFill>
                  <a:srgbClr val="FF0000"/>
                </a:solidFill>
              </a:rPr>
              <a:t>总读写数据块</a:t>
            </a:r>
            <a:r>
              <a:rPr lang="en-US" altLang="zh-CN" sz="2800">
                <a:solidFill>
                  <a:srgbClr val="FF0000"/>
                </a:solidFill>
              </a:rPr>
              <a:t>=100+100</a:t>
            </a:r>
            <a:r>
              <a:rPr lang="zh-CN" altLang="en-US" sz="2800">
                <a:solidFill>
                  <a:srgbClr val="CC00CC"/>
                </a:solidFill>
              </a:rPr>
              <a:t>，</a:t>
            </a:r>
            <a:r>
              <a:rPr lang="zh-CN" altLang="en-US" sz="2800"/>
              <a:t>其执行代价是情形一的</a:t>
            </a:r>
            <a:r>
              <a:rPr lang="zh-CN" altLang="en-US" sz="2800">
                <a:solidFill>
                  <a:srgbClr val="FF0000"/>
                </a:solidFill>
              </a:rPr>
              <a:t>万分之一，</a:t>
            </a:r>
            <a:r>
              <a:rPr lang="zh-CN" altLang="en-US" sz="2800"/>
              <a:t>情形二的</a:t>
            </a:r>
            <a:r>
              <a:rPr lang="zh-CN" altLang="en-US" sz="2800">
                <a:solidFill>
                  <a:srgbClr val="FF0000"/>
                </a:solidFill>
              </a:rPr>
              <a:t>二十分之一</a:t>
            </a:r>
            <a:endParaRPr lang="en-US" altLang="zh-CN" sz="2800">
              <a:solidFill>
                <a:srgbClr val="FF0000"/>
              </a:solidFill>
            </a:endParaRPr>
          </a:p>
        </p:txBody>
      </p:sp>
      <p:sp>
        <p:nvSpPr>
          <p:cNvPr id="4" name="灯片编号占位符 3">
            <a:extLst>
              <a:ext uri="{FF2B5EF4-FFF2-40B4-BE49-F238E27FC236}">
                <a16:creationId xmlns:a16="http://schemas.microsoft.com/office/drawing/2014/main" id="{AE6C0595-614F-48C6-81E8-374F4928189D}"/>
              </a:ext>
            </a:extLst>
          </p:cNvPr>
          <p:cNvSpPr>
            <a:spLocks noGrp="1"/>
          </p:cNvSpPr>
          <p:nvPr>
            <p:ph type="sldNum" sz="quarter" idx="12"/>
          </p:nvPr>
        </p:nvSpPr>
        <p:spPr/>
        <p:txBody>
          <a:bodyPr/>
          <a:lstStyle/>
          <a:p>
            <a:fld id="{E63F6D5D-9733-4D44-9C56-AEFEDD5A4BA7}" type="slidenum">
              <a:rPr lang="en-US" smtClean="0"/>
              <a:pPr/>
              <a:t>20</a:t>
            </a:fld>
            <a:endParaRPr lang="en-US" dirty="0"/>
          </a:p>
        </p:txBody>
      </p:sp>
    </p:spTree>
    <p:extLst>
      <p:ext uri="{BB962C8B-B14F-4D97-AF65-F5344CB8AC3E}">
        <p14:creationId xmlns:p14="http://schemas.microsoft.com/office/powerpoint/2010/main" val="127949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304800"/>
            <a:ext cx="11506199" cy="6231226"/>
          </a:xfrm>
        </p:spPr>
        <p:txBody>
          <a:bodyPr/>
          <a:lstStyle/>
          <a:p>
            <a:pPr>
              <a:lnSpc>
                <a:spcPct val="150000"/>
              </a:lnSpc>
            </a:pPr>
            <a:r>
              <a:rPr lang="zh-CN" altLang="en-US" u="sng" dirty="0">
                <a:solidFill>
                  <a:srgbClr val="FF0000"/>
                </a:solidFill>
              </a:rPr>
              <a:t>分析与总结</a:t>
            </a:r>
            <a:endParaRPr lang="en-US" altLang="zh-CN" u="sng" dirty="0">
              <a:solidFill>
                <a:srgbClr val="FF0000"/>
              </a:solidFill>
            </a:endParaRPr>
          </a:p>
          <a:p>
            <a:pPr marL="447675" lvl="1" indent="-182563">
              <a:lnSpc>
                <a:spcPct val="150000"/>
              </a:lnSpc>
            </a:pPr>
            <a:r>
              <a:rPr lang="zh-CN" altLang="en-US" sz="2000" dirty="0">
                <a:solidFill>
                  <a:srgbClr val="0000FF"/>
                </a:solidFill>
              </a:rPr>
              <a:t>假如</a:t>
            </a:r>
            <a:r>
              <a:rPr lang="en-US" altLang="zh-CN" sz="2000" dirty="0">
                <a:solidFill>
                  <a:srgbClr val="0000FF"/>
                </a:solidFill>
              </a:rPr>
              <a:t>SC</a:t>
            </a:r>
            <a:r>
              <a:rPr lang="zh-CN" altLang="en-US" sz="2000" dirty="0">
                <a:solidFill>
                  <a:srgbClr val="0000FF"/>
                </a:solidFill>
              </a:rPr>
              <a:t>表的</a:t>
            </a:r>
            <a:r>
              <a:rPr lang="en-US" altLang="zh-CN" sz="2000" dirty="0" err="1">
                <a:solidFill>
                  <a:srgbClr val="0000FF"/>
                </a:solidFill>
              </a:rPr>
              <a:t>Cno</a:t>
            </a:r>
            <a:r>
              <a:rPr lang="zh-CN" altLang="en-US" sz="2000" dirty="0">
                <a:solidFill>
                  <a:srgbClr val="0000FF"/>
                </a:solidFill>
              </a:rPr>
              <a:t>字段上有索引</a:t>
            </a:r>
            <a:r>
              <a:rPr lang="zh-CN" altLang="en-US" sz="2000" dirty="0"/>
              <a:t>，第一步就不必读取所有的</a:t>
            </a:r>
            <a:r>
              <a:rPr lang="en-US" altLang="zh-CN" sz="2000" dirty="0"/>
              <a:t>SC</a:t>
            </a:r>
            <a:r>
              <a:rPr lang="zh-CN" altLang="en-US" sz="2000" dirty="0"/>
              <a:t>元组而只需读取</a:t>
            </a:r>
            <a:r>
              <a:rPr lang="en-US" altLang="zh-CN" sz="2000" err="1"/>
              <a:t>Cno</a:t>
            </a:r>
            <a:r>
              <a:rPr lang="en-US" altLang="zh-CN" sz="2000"/>
              <a:t>=′2′</a:t>
            </a:r>
            <a:r>
              <a:rPr lang="zh-CN" altLang="en-US" sz="2000"/>
              <a:t>那些</a:t>
            </a:r>
            <a:r>
              <a:rPr lang="zh-CN" altLang="en-US" sz="2000" dirty="0"/>
              <a:t>元组</a:t>
            </a:r>
            <a:r>
              <a:rPr lang="en-US" altLang="zh-CN" sz="2000" dirty="0"/>
              <a:t>(50</a:t>
            </a:r>
            <a:r>
              <a:rPr lang="zh-CN" altLang="en-US" sz="2000" dirty="0"/>
              <a:t>个</a:t>
            </a:r>
            <a:r>
              <a:rPr lang="en-US" altLang="zh-CN" sz="2000" dirty="0"/>
              <a:t>)</a:t>
            </a:r>
            <a:r>
              <a:rPr lang="zh-CN" altLang="en-US" sz="2000" dirty="0"/>
              <a:t>，存取的索引块和</a:t>
            </a:r>
            <a:r>
              <a:rPr lang="en-US" altLang="zh-CN" sz="2000" dirty="0"/>
              <a:t>SC</a:t>
            </a:r>
            <a:r>
              <a:rPr lang="zh-CN" altLang="en-US" sz="2000" dirty="0"/>
              <a:t>中满足条件的数据块大约总共</a:t>
            </a:r>
            <a:r>
              <a:rPr lang="en-US" altLang="zh-CN" sz="2000" dirty="0"/>
              <a:t>3</a:t>
            </a:r>
            <a:r>
              <a:rPr lang="zh-CN" altLang="en-US" sz="2000" dirty="0"/>
              <a:t>～</a:t>
            </a:r>
            <a:r>
              <a:rPr lang="en-US" altLang="zh-CN" sz="2000" dirty="0"/>
              <a:t>4</a:t>
            </a:r>
            <a:r>
              <a:rPr lang="zh-CN" altLang="en-US" sz="2000" dirty="0"/>
              <a:t>块</a:t>
            </a:r>
          </a:p>
          <a:p>
            <a:pPr marL="447675" lvl="1" indent="-182563">
              <a:lnSpc>
                <a:spcPct val="150000"/>
              </a:lnSpc>
            </a:pPr>
            <a:r>
              <a:rPr lang="zh-CN" altLang="en-US" sz="2000" dirty="0">
                <a:solidFill>
                  <a:srgbClr val="0000FF"/>
                </a:solidFill>
              </a:rPr>
              <a:t>若</a:t>
            </a:r>
            <a:r>
              <a:rPr lang="en-US" altLang="zh-CN" sz="2000" dirty="0">
                <a:solidFill>
                  <a:srgbClr val="0000FF"/>
                </a:solidFill>
              </a:rPr>
              <a:t>Student</a:t>
            </a:r>
            <a:r>
              <a:rPr lang="zh-CN" altLang="en-US" sz="2000" dirty="0">
                <a:solidFill>
                  <a:srgbClr val="0000FF"/>
                </a:solidFill>
              </a:rPr>
              <a:t>表在</a:t>
            </a:r>
            <a:r>
              <a:rPr lang="en-US" altLang="zh-CN" sz="2000" dirty="0" err="1">
                <a:solidFill>
                  <a:srgbClr val="0000FF"/>
                </a:solidFill>
              </a:rPr>
              <a:t>Sno</a:t>
            </a:r>
            <a:r>
              <a:rPr lang="zh-CN" altLang="en-US" sz="2000" dirty="0">
                <a:solidFill>
                  <a:srgbClr val="0000FF"/>
                </a:solidFill>
              </a:rPr>
              <a:t>上也有索引</a:t>
            </a:r>
            <a:r>
              <a:rPr lang="zh-CN" altLang="en-US" sz="2000" dirty="0"/>
              <a:t>，不必读取所有的</a:t>
            </a:r>
            <a:r>
              <a:rPr lang="en-US" altLang="zh-CN" sz="2000" dirty="0"/>
              <a:t>Student</a:t>
            </a:r>
            <a:r>
              <a:rPr lang="zh-CN" altLang="en-US" sz="2000" dirty="0"/>
              <a:t>元组，因为满足条件的</a:t>
            </a:r>
            <a:r>
              <a:rPr lang="en-US" altLang="zh-CN" sz="2000" dirty="0"/>
              <a:t>SC</a:t>
            </a:r>
            <a:r>
              <a:rPr lang="zh-CN" altLang="en-US" sz="2000" dirty="0"/>
              <a:t>记录仅</a:t>
            </a:r>
            <a:r>
              <a:rPr lang="en-US" altLang="zh-CN" sz="2000" dirty="0"/>
              <a:t>50</a:t>
            </a:r>
            <a:r>
              <a:rPr lang="zh-CN" altLang="en-US" sz="2000" dirty="0"/>
              <a:t>个，涉及最多</a:t>
            </a:r>
            <a:r>
              <a:rPr lang="en-US" altLang="zh-CN" sz="2000" dirty="0"/>
              <a:t>50</a:t>
            </a:r>
            <a:r>
              <a:rPr lang="zh-CN" altLang="en-US" sz="2000" dirty="0"/>
              <a:t>个</a:t>
            </a:r>
            <a:r>
              <a:rPr lang="en-US" altLang="zh-CN" sz="2000" dirty="0"/>
              <a:t>Student</a:t>
            </a:r>
            <a:r>
              <a:rPr lang="zh-CN" altLang="en-US" sz="2000" dirty="0"/>
              <a:t>记录，读取</a:t>
            </a:r>
            <a:r>
              <a:rPr lang="en-US" altLang="zh-CN" sz="2000" dirty="0"/>
              <a:t>Student</a:t>
            </a:r>
            <a:r>
              <a:rPr lang="zh-CN" altLang="en-US" sz="2000" dirty="0"/>
              <a:t>表的块数也可大大减少</a:t>
            </a:r>
            <a:endParaRPr lang="en-US" altLang="zh-CN" sz="2000" dirty="0"/>
          </a:p>
          <a:p>
            <a:pPr marL="447675" lvl="1" indent="-182563">
              <a:lnSpc>
                <a:spcPct val="150000"/>
              </a:lnSpc>
            </a:pPr>
            <a:r>
              <a:rPr lang="zh-CN" altLang="en-US" sz="2000" dirty="0"/>
              <a:t>有选择和连接操作时，先做选择操作，这样参加连接的元组就可以大大减少，这就是</a:t>
            </a:r>
            <a:r>
              <a:rPr lang="zh-CN" altLang="en-US" sz="2000" b="1" dirty="0">
                <a:solidFill>
                  <a:srgbClr val="FF00FF"/>
                </a:solidFill>
              </a:rPr>
              <a:t>代数优化</a:t>
            </a:r>
            <a:endParaRPr lang="en-US" altLang="zh-CN" sz="2000" b="1" dirty="0">
              <a:solidFill>
                <a:srgbClr val="FF00FF"/>
              </a:solidFill>
            </a:endParaRPr>
          </a:p>
          <a:p>
            <a:pPr marL="447675" lvl="1" indent="-182563">
              <a:lnSpc>
                <a:spcPct val="150000"/>
              </a:lnSpc>
            </a:pPr>
            <a:r>
              <a:rPr lang="zh-CN" altLang="en-US" sz="2000" dirty="0"/>
              <a:t>在</a:t>
            </a:r>
            <a:r>
              <a:rPr lang="en-US" altLang="zh-CN" sz="2000" dirty="0"/>
              <a:t>Q</a:t>
            </a:r>
            <a:r>
              <a:rPr lang="en-US" altLang="zh-CN" sz="2000" baseline="-25000" dirty="0"/>
              <a:t>3</a:t>
            </a:r>
            <a:r>
              <a:rPr lang="zh-CN" altLang="en-US" sz="2000" dirty="0"/>
              <a:t>中，</a:t>
            </a:r>
            <a:r>
              <a:rPr lang="en-US" altLang="zh-CN" sz="2000" dirty="0"/>
              <a:t>SC</a:t>
            </a:r>
            <a:r>
              <a:rPr lang="zh-CN" altLang="en-US" sz="2000" dirty="0"/>
              <a:t>表的选择操作算法有全表扫描或索引扫描，经过初步估算，索引扫描方法较优。对于</a:t>
            </a:r>
            <a:r>
              <a:rPr lang="en-US" altLang="zh-CN" sz="2000" dirty="0"/>
              <a:t>Student</a:t>
            </a:r>
            <a:r>
              <a:rPr lang="zh-CN" altLang="en-US" sz="2000" dirty="0"/>
              <a:t>和</a:t>
            </a:r>
            <a:r>
              <a:rPr lang="en-US" altLang="zh-CN" sz="2000" dirty="0"/>
              <a:t>SC</a:t>
            </a:r>
            <a:r>
              <a:rPr lang="zh-CN" altLang="en-US" sz="2000" dirty="0"/>
              <a:t>表的连接，利用</a:t>
            </a:r>
            <a:r>
              <a:rPr lang="en-US" altLang="zh-CN" sz="2000" dirty="0"/>
              <a:t>Student</a:t>
            </a:r>
            <a:r>
              <a:rPr lang="zh-CN" altLang="en-US" sz="2000" dirty="0"/>
              <a:t>表上的索引，采用索引连接代价也较小，这就是</a:t>
            </a:r>
            <a:r>
              <a:rPr lang="zh-CN" altLang="en-US" sz="2000" b="1" dirty="0">
                <a:solidFill>
                  <a:srgbClr val="FF00FF"/>
                </a:solidFill>
              </a:rPr>
              <a:t>物理优化</a:t>
            </a:r>
            <a:endParaRPr lang="en-US" altLang="zh-CN" sz="2000" b="1" dirty="0">
              <a:solidFill>
                <a:srgbClr val="FF00FF"/>
              </a:solidFill>
            </a:endParaRPr>
          </a:p>
          <a:p>
            <a:pPr marL="265112" lvl="1" indent="0">
              <a:lnSpc>
                <a:spcPct val="150000"/>
              </a:lnSpc>
              <a:buNone/>
            </a:pPr>
            <a:endParaRPr lang="en-US" altLang="zh-CN" sz="800">
              <a:solidFill>
                <a:srgbClr val="FF0000"/>
              </a:solidFill>
            </a:endParaRPr>
          </a:p>
          <a:p>
            <a:pPr marL="265112" lvl="1" indent="0">
              <a:lnSpc>
                <a:spcPct val="150000"/>
              </a:lnSpc>
              <a:buNone/>
            </a:pPr>
            <a:r>
              <a:rPr lang="zh-CN" altLang="en-US" sz="2400">
                <a:solidFill>
                  <a:srgbClr val="FF0000"/>
                </a:solidFill>
              </a:rPr>
              <a:t>本</a:t>
            </a:r>
            <a:r>
              <a:rPr lang="zh-CN" altLang="en-US" sz="2400" dirty="0">
                <a:solidFill>
                  <a:srgbClr val="FF0000"/>
                </a:solidFill>
              </a:rPr>
              <a:t>例充分说明了查询优化的必要性，同时也给出了一些查询优化的基本方法和思路</a:t>
            </a:r>
          </a:p>
          <a:p>
            <a:pPr lvl="1">
              <a:lnSpc>
                <a:spcPct val="150000"/>
              </a:lnSpc>
            </a:pPr>
            <a:endParaRPr lang="zh-CN" altLang="en-US" sz="20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21</a:t>
            </a:fld>
            <a:endParaRPr lang="en-US" dirty="0"/>
          </a:p>
        </p:txBody>
      </p:sp>
    </p:spTree>
    <p:extLst>
      <p:ext uri="{BB962C8B-B14F-4D97-AF65-F5344CB8AC3E}">
        <p14:creationId xmlns:p14="http://schemas.microsoft.com/office/powerpoint/2010/main" val="3019427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chemeClr val="bg1">
                    <a:lumMod val="75000"/>
                  </a:schemeClr>
                </a:solidFill>
              </a:rPr>
              <a:t>关系数据库系统的查询处理</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关系数据库系统的查询优化</a:t>
            </a:r>
            <a:endParaRPr lang="en-US" altLang="zh-CN" b="1" dirty="0">
              <a:solidFill>
                <a:schemeClr val="bg1">
                  <a:lumMod val="75000"/>
                </a:schemeClr>
              </a:solidFill>
            </a:endParaRPr>
          </a:p>
          <a:p>
            <a:pPr>
              <a:lnSpc>
                <a:spcPct val="100000"/>
              </a:lnSpc>
            </a:pPr>
            <a:r>
              <a:rPr lang="zh-CN" altLang="en-US" b="1" dirty="0">
                <a:solidFill>
                  <a:srgbClr val="FF0000"/>
                </a:solidFill>
              </a:rPr>
              <a:t>代数优化</a:t>
            </a:r>
            <a:endParaRPr lang="en-US" altLang="zh-CN" b="1" dirty="0">
              <a:solidFill>
                <a:srgbClr val="FF0000"/>
              </a:solidFill>
            </a:endParaRPr>
          </a:p>
          <a:p>
            <a:pPr>
              <a:lnSpc>
                <a:spcPct val="100000"/>
              </a:lnSpc>
            </a:pPr>
            <a:r>
              <a:rPr lang="zh-CN" altLang="en-US" b="1" dirty="0">
                <a:solidFill>
                  <a:schemeClr val="bg1">
                    <a:lumMod val="75000"/>
                  </a:schemeClr>
                </a:solidFill>
              </a:rPr>
              <a:t>物理优化</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查询计划的执行</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22</a:t>
            </a:fld>
            <a:endParaRPr lang="en-US" dirty="0"/>
          </a:p>
        </p:txBody>
      </p:sp>
    </p:spTree>
    <p:extLst>
      <p:ext uri="{BB962C8B-B14F-4D97-AF65-F5344CB8AC3E}">
        <p14:creationId xmlns:p14="http://schemas.microsoft.com/office/powerpoint/2010/main" val="1162387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代数优化</a:t>
            </a:r>
          </a:p>
        </p:txBody>
      </p:sp>
      <p:sp>
        <p:nvSpPr>
          <p:cNvPr id="3" name="内容占位符 2"/>
          <p:cNvSpPr>
            <a:spLocks noGrp="1"/>
          </p:cNvSpPr>
          <p:nvPr>
            <p:ph idx="1"/>
          </p:nvPr>
        </p:nvSpPr>
        <p:spPr/>
        <p:txBody>
          <a:bodyPr/>
          <a:lstStyle/>
          <a:p>
            <a:r>
              <a:rPr lang="en-US" altLang="zh-CN" dirty="0"/>
              <a:t>SQL</a:t>
            </a:r>
            <a:r>
              <a:rPr lang="zh-CN" altLang="en-US" dirty="0"/>
              <a:t>语句经过查询分析、查询检查后变换为</a:t>
            </a:r>
            <a:r>
              <a:rPr lang="zh-CN" altLang="en-US" dirty="0">
                <a:solidFill>
                  <a:srgbClr val="FF0000"/>
                </a:solidFill>
              </a:rPr>
              <a:t>查询树</a:t>
            </a:r>
            <a:r>
              <a:rPr lang="zh-CN" altLang="en-US" dirty="0"/>
              <a:t>，查询树是关系代数表达式的</a:t>
            </a:r>
            <a:r>
              <a:rPr lang="zh-CN" altLang="en-US" dirty="0">
                <a:solidFill>
                  <a:srgbClr val="FF0000"/>
                </a:solidFill>
              </a:rPr>
              <a:t>内部</a:t>
            </a:r>
            <a:r>
              <a:rPr lang="zh-CN" altLang="en-US">
                <a:solidFill>
                  <a:srgbClr val="FF0000"/>
                </a:solidFill>
              </a:rPr>
              <a:t>表示</a:t>
            </a:r>
            <a:r>
              <a:rPr lang="zh-CN" altLang="en-US"/>
              <a:t>。</a:t>
            </a:r>
            <a:endParaRPr lang="en-US" altLang="zh-CN"/>
          </a:p>
          <a:p>
            <a:endParaRPr lang="en-US" altLang="zh-CN" sz="800" dirty="0"/>
          </a:p>
          <a:p>
            <a:r>
              <a:rPr lang="zh-CN" altLang="en-US" dirty="0">
                <a:solidFill>
                  <a:srgbClr val="FF0000"/>
                </a:solidFill>
              </a:rPr>
              <a:t>代数优化</a:t>
            </a:r>
            <a:endParaRPr lang="en-US" altLang="zh-CN" dirty="0">
              <a:solidFill>
                <a:srgbClr val="FF0000"/>
              </a:solidFill>
            </a:endParaRPr>
          </a:p>
          <a:p>
            <a:pPr lvl="1"/>
            <a:r>
              <a:rPr lang="zh-CN" altLang="en-US" dirty="0">
                <a:solidFill>
                  <a:srgbClr val="0000FF"/>
                </a:solidFill>
              </a:rPr>
              <a:t>通过对关系代数表达式的等价变换来提高查询效率</a:t>
            </a:r>
            <a:endParaRPr lang="en-US" altLang="zh-CN" dirty="0">
              <a:solidFill>
                <a:srgbClr val="0000FF"/>
              </a:solidFill>
            </a:endParaRPr>
          </a:p>
          <a:p>
            <a:pPr lvl="1"/>
            <a:r>
              <a:rPr lang="zh-CN" altLang="en-US" dirty="0"/>
              <a:t>关系代数表达式的</a:t>
            </a:r>
            <a:r>
              <a:rPr lang="zh-CN" altLang="en-US" dirty="0">
                <a:solidFill>
                  <a:srgbClr val="FF0000"/>
                </a:solidFill>
              </a:rPr>
              <a:t>等价</a:t>
            </a:r>
            <a:r>
              <a:rPr lang="zh-CN" altLang="en-US" dirty="0"/>
              <a:t>是指用相同的关系替代两个表达式中相应的关系所得到的结果是</a:t>
            </a:r>
            <a:r>
              <a:rPr lang="zh-CN" altLang="en-US"/>
              <a:t>相同的</a:t>
            </a:r>
            <a:endParaRPr lang="en-US" altLang="zh-CN"/>
          </a:p>
          <a:p>
            <a:pPr lvl="1"/>
            <a:endParaRPr lang="en-US" altLang="zh-CN" sz="800" dirty="0"/>
          </a:p>
          <a:p>
            <a:r>
              <a:rPr lang="zh-CN" altLang="en-US" dirty="0">
                <a:solidFill>
                  <a:srgbClr val="FF0000"/>
                </a:solidFill>
              </a:rPr>
              <a:t>关系代数等价变换规则</a:t>
            </a:r>
            <a:endParaRPr lang="en-US" altLang="zh-CN" dirty="0">
              <a:solidFill>
                <a:srgbClr val="FF0000"/>
              </a:solidFill>
            </a:endParaRPr>
          </a:p>
          <a:p>
            <a:pPr lvl="1"/>
            <a:r>
              <a:rPr lang="en-US" altLang="zh-CN" dirty="0">
                <a:solidFill>
                  <a:srgbClr val="FF0000"/>
                </a:solidFill>
              </a:rPr>
              <a:t>11</a:t>
            </a:r>
            <a:r>
              <a:rPr lang="zh-CN" altLang="en-US" dirty="0">
                <a:solidFill>
                  <a:srgbClr val="FF0000"/>
                </a:solidFill>
              </a:rPr>
              <a:t>个</a:t>
            </a:r>
            <a:r>
              <a:rPr lang="zh-CN" altLang="en-US" dirty="0"/>
              <a:t>等价变换规则</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23</a:t>
            </a:fld>
            <a:endParaRPr lang="en-US" dirty="0"/>
          </a:p>
        </p:txBody>
      </p:sp>
    </p:spTree>
    <p:extLst>
      <p:ext uri="{BB962C8B-B14F-4D97-AF65-F5344CB8AC3E}">
        <p14:creationId xmlns:p14="http://schemas.microsoft.com/office/powerpoint/2010/main" val="1409077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0530115" cy="6231226"/>
          </a:xfrm>
        </p:spPr>
        <p:txBody>
          <a:bodyPr>
            <a:normAutofit lnSpcReduction="10000"/>
          </a:bodyPr>
          <a:lstStyle/>
          <a:p>
            <a:r>
              <a:rPr lang="zh-CN" altLang="en-US" dirty="0">
                <a:solidFill>
                  <a:srgbClr val="FF0000"/>
                </a:solidFill>
              </a:rPr>
              <a:t>查询树的启发式优化</a:t>
            </a:r>
            <a:endParaRPr lang="en-US" altLang="zh-CN" dirty="0">
              <a:solidFill>
                <a:srgbClr val="FF0000"/>
              </a:solidFill>
            </a:endParaRPr>
          </a:p>
          <a:p>
            <a:pPr lvl="1"/>
            <a:r>
              <a:rPr lang="zh-CN" altLang="en-US" dirty="0"/>
              <a:t>典型的启发式规则</a:t>
            </a:r>
            <a:r>
              <a:rPr lang="en-US" altLang="zh-CN" dirty="0"/>
              <a:t>(heuristic rule)</a:t>
            </a:r>
            <a:r>
              <a:rPr lang="zh-CN" altLang="en-US" dirty="0"/>
              <a:t>有</a:t>
            </a:r>
            <a:endParaRPr lang="en-US" altLang="zh-CN" dirty="0"/>
          </a:p>
          <a:p>
            <a:pPr marL="1173162" lvl="2" indent="-457200">
              <a:buFont typeface="+mj-ea"/>
              <a:buAutoNum type="circleNumDbPlain"/>
            </a:pPr>
            <a:r>
              <a:rPr lang="zh-CN" altLang="en-US" dirty="0">
                <a:solidFill>
                  <a:srgbClr val="CC00CC"/>
                </a:solidFill>
              </a:rPr>
              <a:t>选择运算应尽可能先做</a:t>
            </a:r>
            <a:r>
              <a:rPr lang="zh-CN" altLang="en-US" dirty="0"/>
              <a:t>：在优化策略中这是最重要、最基本的一条</a:t>
            </a:r>
            <a:endParaRPr lang="en-US" altLang="zh-CN" dirty="0"/>
          </a:p>
          <a:p>
            <a:pPr marL="1173162" lvl="2" indent="-457200">
              <a:buFont typeface="+mj-ea"/>
              <a:buAutoNum type="circleNumDbPlain"/>
            </a:pPr>
            <a:r>
              <a:rPr lang="zh-CN" altLang="en-US" dirty="0">
                <a:solidFill>
                  <a:srgbClr val="CC00CC"/>
                </a:solidFill>
              </a:rPr>
              <a:t>把投影运算和选择运算同时进行</a:t>
            </a:r>
            <a:r>
              <a:rPr lang="zh-CN" altLang="en-US" dirty="0"/>
              <a:t>：如有若干投影和选择运算，并且它们都对同一个关系操作，则可以在扫描此关系的同时完成所有的这些运算以避免重复扫描关系</a:t>
            </a:r>
            <a:endParaRPr lang="en-US" altLang="zh-CN" dirty="0"/>
          </a:p>
          <a:p>
            <a:pPr marL="1173162" lvl="2" indent="-457200">
              <a:buFont typeface="+mj-ea"/>
              <a:buAutoNum type="circleNumDbPlain"/>
            </a:pPr>
            <a:r>
              <a:rPr lang="zh-CN" altLang="en-US" dirty="0">
                <a:solidFill>
                  <a:srgbClr val="CC00CC"/>
                </a:solidFill>
              </a:rPr>
              <a:t>把投影同其前或其后的双目运算结合起来</a:t>
            </a:r>
            <a:r>
              <a:rPr lang="zh-CN" altLang="en-US" dirty="0"/>
              <a:t>，没有必要为了去掉某些字段而扫描一遍关系</a:t>
            </a:r>
            <a:endParaRPr lang="en-US" altLang="zh-CN" dirty="0"/>
          </a:p>
          <a:p>
            <a:pPr marL="1173162" lvl="2" indent="-457200">
              <a:buFont typeface="+mj-ea"/>
              <a:buAutoNum type="circleNumDbPlain"/>
            </a:pPr>
            <a:r>
              <a:rPr lang="zh-CN" altLang="en-US" dirty="0">
                <a:solidFill>
                  <a:srgbClr val="CC00CC"/>
                </a:solidFill>
              </a:rPr>
              <a:t>把某些选择同在它前面要执行的笛卡尔积结合起来成为一个连接运算</a:t>
            </a:r>
            <a:r>
              <a:rPr lang="zh-CN" altLang="en-US" dirty="0"/>
              <a:t>，连接特别是等值连接运算要比同样关系上的笛卡尔积省很多时间</a:t>
            </a:r>
            <a:endParaRPr lang="en-US" altLang="zh-CN" dirty="0"/>
          </a:p>
          <a:p>
            <a:pPr marL="1173162" lvl="2" indent="-457200">
              <a:buFont typeface="+mj-ea"/>
              <a:buAutoNum type="circleNumDbPlain"/>
            </a:pPr>
            <a:r>
              <a:rPr lang="zh-CN" altLang="en-US" dirty="0">
                <a:solidFill>
                  <a:srgbClr val="CC00CC"/>
                </a:solidFill>
              </a:rPr>
              <a:t>找出公共子表达式</a:t>
            </a:r>
            <a:r>
              <a:rPr lang="zh-CN" altLang="en-US" dirty="0"/>
              <a:t>：如果这种重复出现的子表达式的结果不是很大的关系，并且从外存中读入这个关系比计算该子表达式的时间少得多，则先计算一次公共子表达式并把结果写入中间文件是合算的。当查询的是视图时，定义视图的表达式就是公共子表达式的情况</a:t>
            </a:r>
          </a:p>
          <a:p>
            <a:pPr marL="1173162" lvl="2" indent="-457200">
              <a:buFont typeface="+mj-ea"/>
              <a:buAutoNum type="circleNumDbPlain"/>
            </a:pPr>
            <a:endParaRPr lang="en-US" altLang="zh-CN" dirty="0"/>
          </a:p>
          <a:p>
            <a:pPr marL="1173162" lvl="2" indent="-457200">
              <a:buFont typeface="+mj-ea"/>
              <a:buAutoNum type="circleNumDbPlain"/>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24</a:t>
            </a:fld>
            <a:endParaRPr lang="en-US" dirty="0"/>
          </a:p>
        </p:txBody>
      </p:sp>
    </p:spTree>
    <p:extLst>
      <p:ext uri="{BB962C8B-B14F-4D97-AF65-F5344CB8AC3E}">
        <p14:creationId xmlns:p14="http://schemas.microsoft.com/office/powerpoint/2010/main" val="1527490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0530115" cy="6231226"/>
          </a:xfrm>
        </p:spPr>
        <p:txBody>
          <a:bodyPr/>
          <a:lstStyle/>
          <a:p>
            <a:r>
              <a:rPr lang="zh-CN" altLang="en-US" dirty="0">
                <a:solidFill>
                  <a:srgbClr val="FF0000"/>
                </a:solidFill>
              </a:rPr>
              <a:t>查询树的启发式优化算法</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25</a:t>
            </a:fld>
            <a:endParaRPr lang="en-US" dirty="0"/>
          </a:p>
        </p:txBody>
      </p:sp>
      <p:graphicFrame>
        <p:nvGraphicFramePr>
          <p:cNvPr id="2" name="表格 1"/>
          <p:cNvGraphicFramePr>
            <a:graphicFrameLocks noGrp="1"/>
          </p:cNvGraphicFramePr>
          <p:nvPr>
            <p:extLst>
              <p:ext uri="{D42A27DB-BD31-4B8C-83A1-F6EECF244321}">
                <p14:modId xmlns:p14="http://schemas.microsoft.com/office/powerpoint/2010/main" val="3207409880"/>
              </p:ext>
            </p:extLst>
          </p:nvPr>
        </p:nvGraphicFramePr>
        <p:xfrm>
          <a:off x="990600" y="1143000"/>
          <a:ext cx="10134600" cy="4706620"/>
        </p:xfrm>
        <a:graphic>
          <a:graphicData uri="http://schemas.openxmlformats.org/drawingml/2006/table">
            <a:tbl>
              <a:tblPr firstRow="1" bandRow="1">
                <a:tableStyleId>{9D7B26C5-4107-4FEC-AEDC-1716B250A1EF}</a:tableStyleId>
              </a:tblPr>
              <a:tblGrid>
                <a:gridCol w="10134600">
                  <a:extLst>
                    <a:ext uri="{9D8B030D-6E8A-4147-A177-3AD203B41FA5}">
                      <a16:colId xmlns:a16="http://schemas.microsoft.com/office/drawing/2014/main" val="1351718792"/>
                    </a:ext>
                  </a:extLst>
                </a:gridCol>
              </a:tblGrid>
              <a:tr h="370840">
                <a:tc>
                  <a:txBody>
                    <a:bodyPr/>
                    <a:lstStyle/>
                    <a:p>
                      <a:pPr>
                        <a:lnSpc>
                          <a:spcPct val="150000"/>
                        </a:lnSpc>
                      </a:pPr>
                      <a:r>
                        <a:rPr lang="zh-CN" altLang="en-US" sz="2000" b="0" dirty="0">
                          <a:solidFill>
                            <a:srgbClr val="CC00CC"/>
                          </a:solidFill>
                        </a:rPr>
                        <a:t>算法：关系表达式的优化</a:t>
                      </a:r>
                    </a:p>
                  </a:txBody>
                  <a:tcPr/>
                </a:tc>
                <a:extLst>
                  <a:ext uri="{0D108BD9-81ED-4DB2-BD59-A6C34878D82A}">
                    <a16:rowId xmlns:a16="http://schemas.microsoft.com/office/drawing/2014/main" val="2742672249"/>
                  </a:ext>
                </a:extLst>
              </a:tr>
              <a:tr h="370840">
                <a:tc>
                  <a:txBody>
                    <a:bodyPr/>
                    <a:lstStyle/>
                    <a:p>
                      <a:pPr>
                        <a:lnSpc>
                          <a:spcPct val="150000"/>
                        </a:lnSpc>
                      </a:pPr>
                      <a:r>
                        <a:rPr lang="zh-CN" altLang="en-US" sz="1800" b="0" dirty="0">
                          <a:solidFill>
                            <a:srgbClr val="CC00CC"/>
                          </a:solidFill>
                        </a:rPr>
                        <a:t>输入：</a:t>
                      </a:r>
                      <a:r>
                        <a:rPr lang="zh-CN" altLang="en-US" sz="1800" b="0" dirty="0"/>
                        <a:t>一个关系表达式的查询树</a:t>
                      </a:r>
                      <a:endParaRPr lang="en-US" altLang="zh-CN" sz="1800" b="0" dirty="0"/>
                    </a:p>
                    <a:p>
                      <a:pPr>
                        <a:lnSpc>
                          <a:spcPct val="150000"/>
                        </a:lnSpc>
                      </a:pPr>
                      <a:r>
                        <a:rPr lang="zh-CN" altLang="en-US" sz="1800" b="0" dirty="0">
                          <a:solidFill>
                            <a:srgbClr val="CC00CC"/>
                          </a:solidFill>
                        </a:rPr>
                        <a:t>输出：</a:t>
                      </a:r>
                      <a:r>
                        <a:rPr lang="zh-CN" altLang="en-US" sz="1800" b="0" dirty="0"/>
                        <a:t>优化的查询树</a:t>
                      </a:r>
                      <a:endParaRPr lang="en-US" altLang="zh-CN" sz="1800" b="0" dirty="0"/>
                    </a:p>
                    <a:p>
                      <a:pPr>
                        <a:lnSpc>
                          <a:spcPct val="150000"/>
                        </a:lnSpc>
                      </a:pPr>
                      <a:r>
                        <a:rPr lang="zh-CN" altLang="en-US" sz="1800" b="0" dirty="0">
                          <a:solidFill>
                            <a:srgbClr val="CC00CC"/>
                          </a:solidFill>
                        </a:rPr>
                        <a:t>步骤</a:t>
                      </a:r>
                      <a:r>
                        <a:rPr lang="zh-CN" altLang="en-US" sz="1600" dirty="0">
                          <a:solidFill>
                            <a:srgbClr val="CC00CC"/>
                          </a:solidFill>
                        </a:rPr>
                        <a:t>：</a:t>
                      </a:r>
                      <a:endParaRPr lang="en-US" altLang="zh-CN" sz="1600" dirty="0">
                        <a:solidFill>
                          <a:srgbClr val="CC00CC"/>
                        </a:solidFill>
                      </a:endParaRPr>
                    </a:p>
                    <a:p>
                      <a:pPr marL="342900" indent="-76200">
                        <a:lnSpc>
                          <a:spcPct val="150000"/>
                        </a:lnSpc>
                        <a:buFont typeface="+mj-lt"/>
                        <a:buAutoNum type="arabicPeriod"/>
                      </a:pPr>
                      <a:r>
                        <a:rPr lang="en-US" altLang="zh-CN" sz="1600" dirty="0"/>
                        <a:t> </a:t>
                      </a:r>
                      <a:r>
                        <a:rPr lang="zh-CN" altLang="en-US" sz="1600" dirty="0"/>
                        <a:t>利用等价变换规则</a:t>
                      </a:r>
                      <a:r>
                        <a:rPr lang="en-US" altLang="zh-CN" sz="1600" dirty="0"/>
                        <a:t>4</a:t>
                      </a:r>
                      <a:r>
                        <a:rPr lang="zh-CN" altLang="en-US" sz="1600" dirty="0"/>
                        <a:t>，把</a:t>
                      </a:r>
                      <a:r>
                        <a:rPr lang="zh-CN" altLang="en-US" sz="1600" b="0" dirty="0">
                          <a:solidFill>
                            <a:srgbClr val="C00000"/>
                          </a:solidFill>
                        </a:rPr>
                        <a:t>形如</a:t>
                      </a:r>
                      <a:r>
                        <a:rPr lang="en-US" altLang="zh-CN" sz="1600" b="0" dirty="0">
                          <a:solidFill>
                            <a:srgbClr val="C00000"/>
                          </a:solidFill>
                        </a:rPr>
                        <a:t>σ</a:t>
                      </a:r>
                      <a:r>
                        <a:rPr lang="en-US" altLang="zh-CN" sz="1600" b="0" baseline="-25000" dirty="0">
                          <a:solidFill>
                            <a:srgbClr val="C00000"/>
                          </a:solidFill>
                        </a:rPr>
                        <a:t>F1∧F2∧…∧</a:t>
                      </a:r>
                      <a:r>
                        <a:rPr lang="en-US" altLang="zh-CN" sz="1600" b="0" baseline="-25000" dirty="0" err="1">
                          <a:solidFill>
                            <a:srgbClr val="C00000"/>
                          </a:solidFill>
                        </a:rPr>
                        <a:t>Fn</a:t>
                      </a:r>
                      <a:r>
                        <a:rPr lang="en-US" altLang="zh-CN" sz="1600" b="0" dirty="0">
                          <a:solidFill>
                            <a:srgbClr val="C00000"/>
                          </a:solidFill>
                        </a:rPr>
                        <a:t>(E)</a:t>
                      </a:r>
                      <a:r>
                        <a:rPr lang="zh-CN" altLang="en-US" sz="1600" b="0" dirty="0">
                          <a:solidFill>
                            <a:srgbClr val="C00000"/>
                          </a:solidFill>
                        </a:rPr>
                        <a:t>变换为</a:t>
                      </a:r>
                      <a:r>
                        <a:rPr lang="en-US" altLang="zh-CN" sz="1600" b="0" dirty="0">
                          <a:solidFill>
                            <a:srgbClr val="C00000"/>
                          </a:solidFill>
                        </a:rPr>
                        <a:t>σ</a:t>
                      </a:r>
                      <a:r>
                        <a:rPr lang="en-US" altLang="zh-CN" sz="1600" b="0" baseline="-25000" dirty="0">
                          <a:solidFill>
                            <a:srgbClr val="C00000"/>
                          </a:solidFill>
                        </a:rPr>
                        <a:t>F1</a:t>
                      </a:r>
                      <a:r>
                        <a:rPr lang="en-US" altLang="zh-CN" sz="1600" b="0" dirty="0">
                          <a:solidFill>
                            <a:srgbClr val="C00000"/>
                          </a:solidFill>
                        </a:rPr>
                        <a:t>(σ</a:t>
                      </a:r>
                      <a:r>
                        <a:rPr lang="en-US" altLang="zh-CN" sz="1600" b="0" baseline="-25000" dirty="0">
                          <a:solidFill>
                            <a:srgbClr val="C00000"/>
                          </a:solidFill>
                        </a:rPr>
                        <a:t>F2</a:t>
                      </a:r>
                      <a:r>
                        <a:rPr lang="en-US" altLang="zh-CN" sz="1600" b="0" dirty="0">
                          <a:solidFill>
                            <a:srgbClr val="C00000"/>
                          </a:solidFill>
                        </a:rPr>
                        <a:t>(…(</a:t>
                      </a:r>
                      <a:r>
                        <a:rPr lang="en-US" altLang="zh-CN" sz="1600" b="0" dirty="0" err="1">
                          <a:solidFill>
                            <a:srgbClr val="C00000"/>
                          </a:solidFill>
                        </a:rPr>
                        <a:t>σ</a:t>
                      </a:r>
                      <a:r>
                        <a:rPr lang="en-US" altLang="zh-CN" sz="1600" b="0" baseline="-25000" dirty="0" err="1">
                          <a:solidFill>
                            <a:srgbClr val="C00000"/>
                          </a:solidFill>
                        </a:rPr>
                        <a:t>Fn</a:t>
                      </a:r>
                      <a:r>
                        <a:rPr lang="en-US" altLang="zh-CN" sz="1600" b="0" dirty="0">
                          <a:solidFill>
                            <a:srgbClr val="C00000"/>
                          </a:solidFill>
                        </a:rPr>
                        <a:t>(E))…))</a:t>
                      </a:r>
                      <a:r>
                        <a:rPr lang="en-US" altLang="zh-CN" sz="1600" dirty="0"/>
                        <a:t> </a:t>
                      </a:r>
                    </a:p>
                    <a:p>
                      <a:pPr marL="342900" indent="-76200">
                        <a:lnSpc>
                          <a:spcPct val="150000"/>
                        </a:lnSpc>
                        <a:buFont typeface="+mj-lt"/>
                        <a:buAutoNum type="arabicPeriod"/>
                      </a:pPr>
                      <a:r>
                        <a:rPr lang="zh-CN" altLang="en-US" sz="1600" dirty="0"/>
                        <a:t>对每一个选择，利用等价变换规则</a:t>
                      </a:r>
                      <a:r>
                        <a:rPr lang="en-US" altLang="zh-CN" sz="1600" dirty="0"/>
                        <a:t>4</a:t>
                      </a:r>
                      <a:r>
                        <a:rPr lang="zh-CN" altLang="en-US" sz="1600" dirty="0"/>
                        <a:t>～</a:t>
                      </a:r>
                      <a:r>
                        <a:rPr lang="en-US" altLang="zh-CN" sz="1600" dirty="0"/>
                        <a:t>9</a:t>
                      </a:r>
                      <a:r>
                        <a:rPr lang="zh-CN" altLang="en-US" sz="1600" dirty="0"/>
                        <a:t>尽可能把它移到树的叶端</a:t>
                      </a:r>
                      <a:endParaRPr lang="en-US" altLang="zh-CN" sz="1600" dirty="0"/>
                    </a:p>
                    <a:p>
                      <a:pPr marL="342900" indent="-76200">
                        <a:lnSpc>
                          <a:spcPct val="150000"/>
                        </a:lnSpc>
                        <a:buFont typeface="+mj-lt"/>
                        <a:buAutoNum type="arabicPeriod"/>
                      </a:pPr>
                      <a:r>
                        <a:rPr lang="zh-CN" altLang="en-US" sz="1600" dirty="0"/>
                        <a:t>对每一个投影，利用等价变换规则</a:t>
                      </a:r>
                      <a:r>
                        <a:rPr lang="en-US" altLang="zh-CN" sz="1600" dirty="0"/>
                        <a:t>3</a:t>
                      </a:r>
                      <a:r>
                        <a:rPr lang="zh-CN" altLang="en-US" sz="1600" dirty="0"/>
                        <a:t>、</a:t>
                      </a:r>
                      <a:r>
                        <a:rPr lang="en-US" altLang="zh-CN" sz="1600" dirty="0"/>
                        <a:t>5</a:t>
                      </a:r>
                      <a:r>
                        <a:rPr lang="zh-CN" altLang="en-US" sz="1600" dirty="0"/>
                        <a:t>、</a:t>
                      </a:r>
                      <a:r>
                        <a:rPr lang="en-US" altLang="zh-CN" sz="1600" dirty="0"/>
                        <a:t>10</a:t>
                      </a:r>
                      <a:r>
                        <a:rPr lang="zh-CN" altLang="en-US" sz="1600" dirty="0"/>
                        <a:t>、</a:t>
                      </a:r>
                      <a:r>
                        <a:rPr lang="en-US" altLang="zh-CN" sz="1600" dirty="0"/>
                        <a:t>11</a:t>
                      </a:r>
                      <a:r>
                        <a:rPr lang="zh-CN" altLang="en-US" sz="1600" dirty="0"/>
                        <a:t>中的一般形式尽可能把它移向树的叶端</a:t>
                      </a:r>
                      <a:endParaRPr lang="en-US" altLang="zh-CN" sz="1600" dirty="0"/>
                    </a:p>
                    <a:p>
                      <a:pPr marL="342900" marR="0" lvl="0" indent="-76200" algn="l" defTabSz="514350" rtl="0" eaLnBrk="1" fontAlgn="auto" latinLnBrk="0" hangingPunct="1">
                        <a:lnSpc>
                          <a:spcPct val="150000"/>
                        </a:lnSpc>
                        <a:spcBef>
                          <a:spcPts val="0"/>
                        </a:spcBef>
                        <a:spcAft>
                          <a:spcPts val="0"/>
                        </a:spcAft>
                        <a:buClrTx/>
                        <a:buSzTx/>
                        <a:buFont typeface="+mj-lt"/>
                        <a:buAutoNum type="arabicPeriod"/>
                        <a:tabLst/>
                        <a:defRPr/>
                      </a:pPr>
                      <a:r>
                        <a:rPr lang="zh-CN" altLang="en-US" sz="1600" dirty="0"/>
                        <a:t>利用等价变换规则</a:t>
                      </a:r>
                      <a:r>
                        <a:rPr lang="en-US" altLang="zh-CN" sz="1600" dirty="0"/>
                        <a:t>3</a:t>
                      </a:r>
                      <a:r>
                        <a:rPr lang="zh-CN" altLang="en-US" sz="1600" dirty="0"/>
                        <a:t>～</a:t>
                      </a:r>
                      <a:r>
                        <a:rPr lang="en-US" altLang="zh-CN" sz="1600" dirty="0"/>
                        <a:t>5</a:t>
                      </a:r>
                      <a:r>
                        <a:rPr lang="zh-CN" altLang="en-US" sz="1600" dirty="0"/>
                        <a:t>，把选择和投影的串接合并成单个选择、单个投影或一个选择后跟一个投影，使多个选择或投影能同时执行，或在一次扫描中全部完成</a:t>
                      </a:r>
                    </a:p>
                    <a:p>
                      <a:pPr marL="342900" indent="-76200">
                        <a:lnSpc>
                          <a:spcPct val="150000"/>
                        </a:lnSpc>
                        <a:buFont typeface="+mj-lt"/>
                        <a:buAutoNum type="arabicPeriod"/>
                      </a:pPr>
                      <a:r>
                        <a:rPr lang="zh-CN" altLang="en-US" sz="1600" dirty="0"/>
                        <a:t>把上述得到的语法树的内节点分组。每一双目运算（</a:t>
                      </a:r>
                      <a:r>
                        <a:rPr lang="en-US" altLang="zh-CN" sz="1600" dirty="0"/>
                        <a:t>×</a:t>
                      </a:r>
                      <a:r>
                        <a:rPr lang="zh-CN" altLang="en-US" sz="1600" dirty="0"/>
                        <a:t>，</a:t>
                      </a:r>
                      <a:r>
                        <a:rPr lang="zh-CN" altLang="en-US" sz="1600" dirty="0">
                          <a:latin typeface="Cambria Math" panose="02040503050406030204" pitchFamily="18" charset="0"/>
                        </a:rPr>
                        <a:t>⋈，⋃，</a:t>
                      </a:r>
                      <a:r>
                        <a:rPr lang="en-US" altLang="zh-CN" sz="1600" dirty="0">
                          <a:latin typeface="Cambria Math" panose="02040503050406030204" pitchFamily="18" charset="0"/>
                          <a:ea typeface="Cambria Math" panose="02040503050406030204" pitchFamily="18" charset="0"/>
                        </a:rPr>
                        <a:t>─</a:t>
                      </a:r>
                      <a:r>
                        <a:rPr lang="zh-CN" altLang="en-US" sz="1600" dirty="0"/>
                        <a:t>）和它所有的直接祖先为一组（</a:t>
                      </a:r>
                      <a:r>
                        <a:rPr lang="zh-CN" altLang="en-US" sz="1600" dirty="0">
                          <a:latin typeface="Cambria Math" panose="02040503050406030204" pitchFamily="18" charset="0"/>
                        </a:rPr>
                        <a:t>𝜎，∏</a:t>
                      </a:r>
                      <a:r>
                        <a:rPr lang="zh-CN" altLang="en-US" sz="1600" dirty="0"/>
                        <a:t>）。如果其后代直到叶子全是单目运算，则也将它们并入该组，但当双目运算是笛卡尔积（</a:t>
                      </a:r>
                      <a:r>
                        <a:rPr lang="en-US" altLang="zh-CN" sz="1600" dirty="0"/>
                        <a:t>×</a:t>
                      </a:r>
                      <a:r>
                        <a:rPr lang="zh-CN" altLang="en-US" sz="1600" dirty="0"/>
                        <a:t>），且后面不是与它组成等值连接的选择时，则不能把选择与这个双目运算组成同一组。把这些单目运算单独分为一组。</a:t>
                      </a:r>
                      <a:endParaRPr lang="en-US" altLang="zh-CN" sz="1600" dirty="0"/>
                    </a:p>
                  </a:txBody>
                  <a:tcPr>
                    <a:solidFill>
                      <a:schemeClr val="bg1">
                        <a:alpha val="20000"/>
                      </a:schemeClr>
                    </a:solidFill>
                  </a:tcPr>
                </a:tc>
                <a:extLst>
                  <a:ext uri="{0D108BD9-81ED-4DB2-BD59-A6C34878D82A}">
                    <a16:rowId xmlns:a16="http://schemas.microsoft.com/office/drawing/2014/main" val="2550737092"/>
                  </a:ext>
                </a:extLst>
              </a:tr>
            </a:tbl>
          </a:graphicData>
        </a:graphic>
      </p:graphicFrame>
    </p:spTree>
    <p:extLst>
      <p:ext uri="{BB962C8B-B14F-4D97-AF65-F5344CB8AC3E}">
        <p14:creationId xmlns:p14="http://schemas.microsoft.com/office/powerpoint/2010/main" val="3886975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304800"/>
            <a:ext cx="11144992" cy="6231226"/>
          </a:xfrm>
        </p:spPr>
        <p:txBody>
          <a:bodyPr/>
          <a:lstStyle/>
          <a:p>
            <a:r>
              <a:rPr lang="en-US" altLang="zh-CN" dirty="0"/>
              <a:t>[</a:t>
            </a:r>
            <a:r>
              <a:rPr lang="zh-CN" altLang="en-US" dirty="0"/>
              <a:t>例9.</a:t>
            </a:r>
            <a:r>
              <a:rPr lang="en-US" altLang="zh-CN" dirty="0"/>
              <a:t>4]</a:t>
            </a:r>
            <a:r>
              <a:rPr lang="zh-CN" altLang="en-US" dirty="0"/>
              <a:t> 对</a:t>
            </a:r>
            <a:r>
              <a:rPr lang="en-US" altLang="zh-CN" dirty="0"/>
              <a:t>[</a:t>
            </a:r>
            <a:r>
              <a:rPr lang="zh-CN" altLang="en-US" dirty="0"/>
              <a:t>例9.</a:t>
            </a:r>
            <a:r>
              <a:rPr lang="en-US" altLang="zh-CN" dirty="0"/>
              <a:t>3]</a:t>
            </a:r>
            <a:r>
              <a:rPr lang="zh-CN" altLang="en-US" dirty="0"/>
              <a:t>中 的</a:t>
            </a:r>
            <a:r>
              <a:rPr lang="en-US" altLang="zh-CN" dirty="0"/>
              <a:t>SQL</a:t>
            </a:r>
            <a:r>
              <a:rPr lang="zh-CN" altLang="en-US" dirty="0"/>
              <a:t>语句进行代数优化</a:t>
            </a:r>
            <a:endParaRPr lang="en-US" altLang="zh-CN" dirty="0"/>
          </a:p>
          <a:p>
            <a:pPr marL="0" indent="0">
              <a:buNone/>
            </a:pPr>
            <a:r>
              <a:rPr lang="en-US" altLang="zh-CN" sz="1800" dirty="0">
                <a:solidFill>
                  <a:srgbClr val="0000FF"/>
                </a:solidFill>
                <a:latin typeface="Courier New" panose="02070309020205020404" pitchFamily="49" charset="0"/>
                <a:cs typeface="Courier New" panose="02070309020205020404" pitchFamily="49" charset="0"/>
              </a:rPr>
              <a:t>  </a:t>
            </a:r>
            <a:r>
              <a:rPr lang="en-US" altLang="zh-CN" sz="1800" b="1" dirty="0">
                <a:solidFill>
                  <a:srgbClr val="C00000"/>
                </a:solidFill>
                <a:latin typeface="Courier New" panose="02070309020205020404" pitchFamily="49" charset="0"/>
                <a:cs typeface="Courier New" panose="02070309020205020404" pitchFamily="49" charset="0"/>
              </a:rPr>
              <a:t>SELECT </a:t>
            </a:r>
            <a:r>
              <a:rPr lang="en-US" altLang="zh-CN" sz="1800" b="1" dirty="0" err="1">
                <a:solidFill>
                  <a:srgbClr val="C00000"/>
                </a:solidFill>
                <a:latin typeface="Courier New" panose="02070309020205020404" pitchFamily="49" charset="0"/>
                <a:cs typeface="Courier New" panose="02070309020205020404" pitchFamily="49" charset="0"/>
              </a:rPr>
              <a:t>Student.Sname</a:t>
            </a:r>
            <a:r>
              <a:rPr lang="en-US" altLang="zh-CN" sz="1800" b="1" dirty="0">
                <a:solidFill>
                  <a:srgbClr val="C00000"/>
                </a:solidFill>
                <a:latin typeface="Courier New" panose="02070309020205020404" pitchFamily="49" charset="0"/>
                <a:cs typeface="Courier New" panose="02070309020205020404" pitchFamily="49" charset="0"/>
              </a:rPr>
              <a:t> FROM </a:t>
            </a:r>
            <a:r>
              <a:rPr lang="en-US" altLang="zh-CN" sz="1800" b="1" dirty="0" err="1">
                <a:solidFill>
                  <a:srgbClr val="C00000"/>
                </a:solidFill>
                <a:latin typeface="Courier New" panose="02070309020205020404" pitchFamily="49" charset="0"/>
                <a:cs typeface="Courier New" panose="02070309020205020404" pitchFamily="49" charset="0"/>
              </a:rPr>
              <a:t>Student,SC</a:t>
            </a:r>
            <a:r>
              <a:rPr lang="en-US" altLang="zh-CN" sz="1800" b="1" dirty="0">
                <a:solidFill>
                  <a:srgbClr val="C00000"/>
                </a:solidFill>
                <a:latin typeface="Courier New" panose="02070309020205020404" pitchFamily="49" charset="0"/>
                <a:cs typeface="Courier New" panose="02070309020205020404" pitchFamily="49" charset="0"/>
              </a:rPr>
              <a:t> WHERE Student.Sno=</a:t>
            </a:r>
            <a:r>
              <a:rPr lang="en-US" altLang="zh-CN" sz="1800" b="1" dirty="0" err="1">
                <a:solidFill>
                  <a:srgbClr val="C00000"/>
                </a:solidFill>
                <a:latin typeface="Courier New" panose="02070309020205020404" pitchFamily="49" charset="0"/>
                <a:cs typeface="Courier New" panose="02070309020205020404" pitchFamily="49" charset="0"/>
              </a:rPr>
              <a:t>SC.Sno</a:t>
            </a:r>
            <a:r>
              <a:rPr lang="en-US" altLang="zh-CN" sz="1800" b="1" dirty="0">
                <a:solidFill>
                  <a:srgbClr val="C00000"/>
                </a:solidFill>
                <a:latin typeface="Courier New" panose="02070309020205020404" pitchFamily="49" charset="0"/>
                <a:cs typeface="Courier New" panose="02070309020205020404" pitchFamily="49" charset="0"/>
              </a:rPr>
              <a:t> AND SC.Cno=‘2’;</a:t>
            </a:r>
          </a:p>
          <a:p>
            <a:pPr marL="357188" lvl="1" indent="0">
              <a:buNone/>
            </a:pPr>
            <a:r>
              <a:rPr lang="zh-CN" altLang="en-US" sz="2000" dirty="0">
                <a:solidFill>
                  <a:srgbClr val="FF0000"/>
                </a:solidFill>
              </a:rPr>
              <a:t>步骤：</a:t>
            </a:r>
            <a:endParaRPr lang="en-US" altLang="zh-CN" sz="2000" dirty="0">
              <a:solidFill>
                <a:srgbClr val="FF0000"/>
              </a:solidFill>
            </a:endParaRPr>
          </a:p>
          <a:p>
            <a:pPr marL="814388" lvl="1" indent="-457200">
              <a:buFont typeface="+mj-lt"/>
              <a:buAutoNum type="arabicPeriod"/>
            </a:pPr>
            <a:r>
              <a:rPr lang="zh-CN" altLang="en-US" sz="2000" dirty="0">
                <a:solidFill>
                  <a:srgbClr val="0000FF"/>
                </a:solidFill>
              </a:rPr>
              <a:t>将</a:t>
            </a:r>
            <a:r>
              <a:rPr lang="en-US" altLang="zh-CN" sz="2000" dirty="0">
                <a:solidFill>
                  <a:srgbClr val="0000FF"/>
                </a:solidFill>
              </a:rPr>
              <a:t>SQL</a:t>
            </a:r>
            <a:r>
              <a:rPr lang="zh-CN" altLang="en-US" sz="2000" dirty="0">
                <a:solidFill>
                  <a:srgbClr val="0000FF"/>
                </a:solidFill>
              </a:rPr>
              <a:t>语句用查询树表示          </a:t>
            </a:r>
            <a:r>
              <a:rPr lang="en-US" altLang="zh-CN" sz="2000" dirty="0">
                <a:solidFill>
                  <a:srgbClr val="0000FF"/>
                </a:solidFill>
              </a:rPr>
              <a:t>2.</a:t>
            </a:r>
            <a:r>
              <a:rPr lang="zh-CN" altLang="en-US" sz="2000" dirty="0">
                <a:solidFill>
                  <a:srgbClr val="0000FF"/>
                </a:solidFill>
              </a:rPr>
              <a:t>转化为关系代数语法树            </a:t>
            </a:r>
            <a:r>
              <a:rPr lang="en-US" altLang="zh-CN" sz="2000" dirty="0">
                <a:solidFill>
                  <a:srgbClr val="0000FF"/>
                </a:solidFill>
              </a:rPr>
              <a:t>3.</a:t>
            </a:r>
            <a:r>
              <a:rPr lang="zh-CN" altLang="en-US" sz="2000" dirty="0">
                <a:solidFill>
                  <a:srgbClr val="0000FF"/>
                </a:solidFill>
              </a:rPr>
              <a:t>对关系代数语法树优化                                    </a:t>
            </a:r>
          </a:p>
        </p:txBody>
      </p:sp>
      <p:sp>
        <p:nvSpPr>
          <p:cNvPr id="4" name="灯片编号占位符 3"/>
          <p:cNvSpPr>
            <a:spLocks noGrp="1"/>
          </p:cNvSpPr>
          <p:nvPr>
            <p:ph type="sldNum" sz="quarter" idx="12"/>
          </p:nvPr>
        </p:nvSpPr>
        <p:spPr/>
        <p:txBody>
          <a:bodyPr/>
          <a:lstStyle/>
          <a:p>
            <a:fld id="{E63F6D5D-9733-4D44-9C56-AEFEDD5A4BA7}" type="slidenum">
              <a:rPr lang="en-US" smtClean="0"/>
              <a:pPr/>
              <a:t>26</a:t>
            </a:fld>
            <a:endParaRPr lang="en-US" dirty="0"/>
          </a:p>
        </p:txBody>
      </p:sp>
      <p:pic>
        <p:nvPicPr>
          <p:cNvPr id="6" name="Picture 4" descr="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362200"/>
            <a:ext cx="2477637"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990600" y="5524283"/>
            <a:ext cx="2895600" cy="867930"/>
          </a:xfrm>
          <a:prstGeom prst="rect">
            <a:avLst/>
          </a:prstGeom>
          <a:solidFill>
            <a:schemeClr val="bg1">
              <a:lumMod val="95000"/>
            </a:schemeClr>
          </a:solidFill>
        </p:spPr>
        <p:txBody>
          <a:bodyPr wrap="square" rtlCol="0">
            <a:spAutoFit/>
          </a:bodyPr>
          <a:lstStyle/>
          <a:p>
            <a:pPr>
              <a:lnSpc>
                <a:spcPct val="120000"/>
              </a:lnSpc>
            </a:pPr>
            <a:r>
              <a:rPr lang="zh-CN" altLang="en-US" sz="1400" b="1" dirty="0">
                <a:solidFill>
                  <a:srgbClr val="0000FF"/>
                </a:solidFill>
                <a:latin typeface="微软雅黑" panose="020B0503020204020204" pitchFamily="34" charset="-122"/>
                <a:ea typeface="微软雅黑" panose="020B0503020204020204" pitchFamily="34" charset="-122"/>
                <a:cs typeface="Courier New" panose="02070309020205020404" pitchFamily="49" charset="0"/>
              </a:rPr>
              <a:t>叶节点：查询的输入基本表</a:t>
            </a:r>
            <a:endParaRPr lang="en-US" altLang="zh-CN" sz="1400" b="1" dirty="0">
              <a:solidFill>
                <a:srgbClr val="0000FF"/>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20000"/>
              </a:lnSpc>
            </a:pPr>
            <a:r>
              <a:rPr lang="zh-CN" altLang="en-US" sz="1400" b="1" dirty="0">
                <a:solidFill>
                  <a:srgbClr val="0000FF"/>
                </a:solidFill>
                <a:latin typeface="微软雅黑" panose="020B0503020204020204" pitchFamily="34" charset="-122"/>
                <a:ea typeface="微软雅黑" panose="020B0503020204020204" pitchFamily="34" charset="-122"/>
                <a:cs typeface="Courier New" panose="02070309020205020404" pitchFamily="49" charset="0"/>
              </a:rPr>
              <a:t>中间节点：关系代数运算</a:t>
            </a:r>
            <a:endParaRPr lang="en-US" altLang="zh-CN" sz="1400" b="1" dirty="0">
              <a:solidFill>
                <a:srgbClr val="0000FF"/>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20000"/>
              </a:lnSpc>
            </a:pPr>
            <a:r>
              <a:rPr lang="zh-CN" altLang="en-US" sz="1400" b="1" dirty="0">
                <a:solidFill>
                  <a:srgbClr val="0000FF"/>
                </a:solidFill>
                <a:latin typeface="微软雅黑" panose="020B0503020204020204" pitchFamily="34" charset="-122"/>
                <a:ea typeface="微软雅黑" panose="020B0503020204020204" pitchFamily="34" charset="-122"/>
                <a:cs typeface="Courier New" panose="02070309020205020404" pitchFamily="49" charset="0"/>
              </a:rPr>
              <a:t>根节点：关系代数的最后一个运算</a:t>
            </a:r>
          </a:p>
        </p:txBody>
      </p:sp>
      <p:sp>
        <p:nvSpPr>
          <p:cNvPr id="9" name="右箭头 8"/>
          <p:cNvSpPr/>
          <p:nvPr/>
        </p:nvSpPr>
        <p:spPr>
          <a:xfrm>
            <a:off x="3696448" y="3581400"/>
            <a:ext cx="1258437"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7543974" y="3581400"/>
            <a:ext cx="1258437"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a:stretch>
            <a:fillRect/>
          </a:stretch>
        </p:blipFill>
        <p:spPr>
          <a:xfrm>
            <a:off x="8970459" y="2338387"/>
            <a:ext cx="2139266" cy="3185896"/>
          </a:xfrm>
          <a:prstGeom prst="rect">
            <a:avLst/>
          </a:prstGeom>
        </p:spPr>
      </p:pic>
      <p:pic>
        <p:nvPicPr>
          <p:cNvPr id="17" name="图片 16"/>
          <p:cNvPicPr>
            <a:picLocks noChangeAspect="1"/>
          </p:cNvPicPr>
          <p:nvPr/>
        </p:nvPicPr>
        <p:blipFill>
          <a:blip r:embed="rId4"/>
          <a:stretch>
            <a:fillRect/>
          </a:stretch>
        </p:blipFill>
        <p:spPr>
          <a:xfrm>
            <a:off x="5236379" y="2453047"/>
            <a:ext cx="2119554" cy="2956575"/>
          </a:xfrm>
          <a:prstGeom prst="rect">
            <a:avLst/>
          </a:prstGeom>
        </p:spPr>
      </p:pic>
      <p:sp>
        <p:nvSpPr>
          <p:cNvPr id="19" name="矩形标注 18"/>
          <p:cNvSpPr/>
          <p:nvPr/>
        </p:nvSpPr>
        <p:spPr>
          <a:xfrm>
            <a:off x="5337150" y="5954748"/>
            <a:ext cx="2131558" cy="319448"/>
          </a:xfrm>
          <a:prstGeom prst="wedgeRectCallout">
            <a:avLst>
              <a:gd name="adj1" fmla="val -20076"/>
              <a:gd name="adj2" fmla="val -161162"/>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latin typeface="微软雅黑" panose="020B0503020204020204" pitchFamily="34" charset="-122"/>
                <a:ea typeface="微软雅黑" panose="020B0503020204020204" pitchFamily="34" charset="-122"/>
              </a:rPr>
              <a:t>该图与教材略有不同</a:t>
            </a:r>
          </a:p>
        </p:txBody>
      </p:sp>
    </p:spTree>
    <p:extLst>
      <p:ext uri="{BB962C8B-B14F-4D97-AF65-F5344CB8AC3E}">
        <p14:creationId xmlns:p14="http://schemas.microsoft.com/office/powerpoint/2010/main" val="180354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500"/>
                            </p:stCondLst>
                            <p:childTnLst>
                              <p:par>
                                <p:cTn id="30" presetID="22" presetClass="entr" presetSubtype="4"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95085" y="381000"/>
                <a:ext cx="11007107" cy="762000"/>
              </a:xfrm>
            </p:spPr>
            <p:txBody>
              <a:bodyPr>
                <a:normAutofit fontScale="92500"/>
              </a:bodyPr>
              <a:lstStyle/>
              <a:p>
                <a:r>
                  <a:rPr lang="en-US" altLang="zh-CN" dirty="0"/>
                  <a:t>[</a:t>
                </a:r>
                <a:r>
                  <a:rPr lang="zh-CN" altLang="en-US" dirty="0"/>
                  <a:t>例子</a:t>
                </a:r>
                <a:r>
                  <a:rPr lang="en-US" altLang="zh-CN" dirty="0"/>
                  <a:t>] </a:t>
                </a:r>
                <a:r>
                  <a:rPr lang="zh-CN" altLang="en-US" dirty="0"/>
                  <a:t>对关系代数表达式</a:t>
                </a:r>
                <a14:m>
                  <m:oMath xmlns:m="http://schemas.openxmlformats.org/officeDocument/2006/math">
                    <m:sSub>
                      <m:sSubPr>
                        <m:ctrlPr>
                          <a:rPr lang="el-GR" altLang="zh-CN" i="1" smtClean="0">
                            <a:solidFill>
                              <a:srgbClr val="CC00FF"/>
                            </a:solidFill>
                            <a:latin typeface="Cambria Math" panose="02040503050406030204" pitchFamily="18" charset="0"/>
                            <a:ea typeface="Cambria Math" charset="0"/>
                            <a:cs typeface="Cambria Math" charset="0"/>
                          </a:rPr>
                        </m:ctrlPr>
                      </m:sSubPr>
                      <m:e>
                        <m:r>
                          <m:rPr>
                            <m:sty m:val="p"/>
                          </m:rPr>
                          <a:rPr lang="el-GR" altLang="zh-CN" i="1">
                            <a:solidFill>
                              <a:srgbClr val="CC00FF"/>
                            </a:solidFill>
                            <a:latin typeface="Cambria Math" charset="0"/>
                            <a:ea typeface="Cambria Math" charset="0"/>
                            <a:cs typeface="Cambria Math" charset="0"/>
                          </a:rPr>
                          <m:t>Π</m:t>
                        </m:r>
                      </m:e>
                      <m:sub>
                        <m:r>
                          <a:rPr lang="en-US" altLang="zh-CN" i="1">
                            <a:solidFill>
                              <a:srgbClr val="CC00FF"/>
                            </a:solidFill>
                            <a:latin typeface="Cambria Math" charset="0"/>
                            <a:ea typeface="Cambria Math" charset="0"/>
                            <a:cs typeface="Cambria Math" charset="0"/>
                          </a:rPr>
                          <m:t>𝐵</m:t>
                        </m:r>
                      </m:sub>
                    </m:sSub>
                    <m:r>
                      <a:rPr lang="en-US" altLang="zh-CN" i="1">
                        <a:solidFill>
                          <a:srgbClr val="CC00FF"/>
                        </a:solidFill>
                        <a:latin typeface="Cambria Math" charset="0"/>
                        <a:ea typeface="Cambria Math" charset="0"/>
                        <a:cs typeface="Cambria Math" charset="0"/>
                      </a:rPr>
                      <m:t>(</m:t>
                    </m:r>
                    <m:r>
                      <a:rPr lang="en-US" altLang="zh-CN" i="1">
                        <a:solidFill>
                          <a:srgbClr val="CC00FF"/>
                        </a:solidFill>
                        <a:latin typeface="Cambria Math" charset="0"/>
                        <a:ea typeface="Cambria Math" charset="0"/>
                        <a:cs typeface="Cambria Math" charset="0"/>
                      </a:rPr>
                      <m:t>𝑅</m:t>
                    </m:r>
                    <m:d>
                      <m:dPr>
                        <m:ctrlPr>
                          <a:rPr lang="en-US" altLang="zh-CN" i="1">
                            <a:solidFill>
                              <a:srgbClr val="CC00FF"/>
                            </a:solidFill>
                            <a:latin typeface="Cambria Math" panose="02040503050406030204" pitchFamily="18" charset="0"/>
                            <a:ea typeface="Cambria Math" charset="0"/>
                            <a:cs typeface="Cambria Math" charset="0"/>
                          </a:rPr>
                        </m:ctrlPr>
                      </m:dPr>
                      <m:e>
                        <m:r>
                          <a:rPr lang="en-US" altLang="zh-CN" i="1">
                            <a:solidFill>
                              <a:srgbClr val="CC00FF"/>
                            </a:solidFill>
                            <a:latin typeface="Cambria Math" charset="0"/>
                            <a:ea typeface="Cambria Math" charset="0"/>
                            <a:cs typeface="Cambria Math" charset="0"/>
                          </a:rPr>
                          <m:t>𝐴</m:t>
                        </m:r>
                        <m:r>
                          <a:rPr lang="en-US" altLang="zh-CN" i="1">
                            <a:solidFill>
                              <a:srgbClr val="CC00FF"/>
                            </a:solidFill>
                            <a:latin typeface="Cambria Math" charset="0"/>
                            <a:ea typeface="Cambria Math" charset="0"/>
                            <a:cs typeface="Cambria Math" charset="0"/>
                          </a:rPr>
                          <m:t>,</m:t>
                        </m:r>
                        <m:r>
                          <a:rPr lang="en-US" altLang="zh-CN" i="1">
                            <a:solidFill>
                              <a:srgbClr val="CC00FF"/>
                            </a:solidFill>
                            <a:latin typeface="Cambria Math" charset="0"/>
                            <a:ea typeface="Cambria Math" charset="0"/>
                            <a:cs typeface="Cambria Math" charset="0"/>
                          </a:rPr>
                          <m:t>𝐵</m:t>
                        </m:r>
                      </m:e>
                    </m:d>
                    <m:r>
                      <a:rPr lang="en-US" altLang="zh-CN" i="1">
                        <a:solidFill>
                          <a:srgbClr val="CC00FF"/>
                        </a:solidFill>
                        <a:latin typeface="Cambria Math" charset="0"/>
                        <a:ea typeface="Cambria Math" charset="0"/>
                        <a:cs typeface="Cambria Math" charset="0"/>
                      </a:rPr>
                      <m:t>⋈</m:t>
                    </m:r>
                    <m:r>
                      <a:rPr lang="en-US" altLang="zh-CN" i="1">
                        <a:solidFill>
                          <a:srgbClr val="CC00FF"/>
                        </a:solidFill>
                        <a:latin typeface="Cambria Math" charset="0"/>
                        <a:ea typeface="Cambria Math" charset="0"/>
                        <a:cs typeface="Cambria Math" charset="0"/>
                      </a:rPr>
                      <m:t>𝑆</m:t>
                    </m:r>
                    <m:d>
                      <m:dPr>
                        <m:ctrlPr>
                          <a:rPr lang="en-US" altLang="zh-CN" i="1">
                            <a:solidFill>
                              <a:srgbClr val="CC00FF"/>
                            </a:solidFill>
                            <a:latin typeface="Cambria Math" panose="02040503050406030204" pitchFamily="18" charset="0"/>
                            <a:ea typeface="Cambria Math" charset="0"/>
                            <a:cs typeface="Cambria Math" charset="0"/>
                          </a:rPr>
                        </m:ctrlPr>
                      </m:dPr>
                      <m:e>
                        <m:r>
                          <a:rPr lang="en-US" altLang="zh-CN" i="1">
                            <a:solidFill>
                              <a:srgbClr val="CC00FF"/>
                            </a:solidFill>
                            <a:latin typeface="Cambria Math" charset="0"/>
                            <a:ea typeface="Cambria Math" charset="0"/>
                            <a:cs typeface="Cambria Math" charset="0"/>
                          </a:rPr>
                          <m:t>𝐵</m:t>
                        </m:r>
                        <m:r>
                          <a:rPr lang="en-US" altLang="zh-CN" i="1">
                            <a:solidFill>
                              <a:srgbClr val="CC00FF"/>
                            </a:solidFill>
                            <a:latin typeface="Cambria Math" charset="0"/>
                            <a:ea typeface="Cambria Math" charset="0"/>
                            <a:cs typeface="Cambria Math" charset="0"/>
                          </a:rPr>
                          <m:t>,</m:t>
                        </m:r>
                        <m:r>
                          <a:rPr lang="en-US" altLang="zh-CN" i="1">
                            <a:solidFill>
                              <a:srgbClr val="CC00FF"/>
                            </a:solidFill>
                            <a:latin typeface="Cambria Math" charset="0"/>
                            <a:ea typeface="Cambria Math" charset="0"/>
                            <a:cs typeface="Cambria Math" charset="0"/>
                          </a:rPr>
                          <m:t>𝐶</m:t>
                        </m:r>
                      </m:e>
                    </m:d>
                    <m:r>
                      <a:rPr lang="en-US" altLang="zh-CN" i="1">
                        <a:solidFill>
                          <a:srgbClr val="CC00FF"/>
                        </a:solidFill>
                        <a:latin typeface="Cambria Math" charset="0"/>
                        <a:ea typeface="Cambria Math" charset="0"/>
                        <a:cs typeface="Cambria Math" charset="0"/>
                      </a:rPr>
                      <m:t>)</m:t>
                    </m:r>
                  </m:oMath>
                </a14:m>
                <a:r>
                  <a:rPr lang="zh-CN" altLang="en-US" dirty="0"/>
                  <a:t>进行查询优化</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95085" y="381000"/>
                <a:ext cx="11007107" cy="762000"/>
              </a:xfrm>
              <a:blipFill>
                <a:blip r:embed="rId2"/>
                <a:stretch>
                  <a:fillRect l="-776" t="-880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mc:AlternateContent xmlns:mc="http://schemas.openxmlformats.org/markup-compatibility/2006" xmlns:a14="http://schemas.microsoft.com/office/drawing/2010/main">
        <mc:Choice Requires="a14">
          <p:sp>
            <p:nvSpPr>
              <p:cNvPr id="6" name="TextBox 12"/>
              <p:cNvSpPr txBox="1"/>
              <p:nvPr/>
            </p:nvSpPr>
            <p:spPr>
              <a:xfrm>
                <a:off x="1923396" y="1357039"/>
                <a:ext cx="357245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2800" i="1" smtClean="0">
                              <a:solidFill>
                                <a:srgbClr val="CC00FF"/>
                              </a:solidFill>
                              <a:latin typeface="Cambria Math" panose="02040503050406030204" pitchFamily="18" charset="0"/>
                              <a:ea typeface="Cambria Math" charset="0"/>
                              <a:cs typeface="Cambria Math" charset="0"/>
                            </a:rPr>
                          </m:ctrlPr>
                        </m:sSubPr>
                        <m:e>
                          <m:r>
                            <m:rPr>
                              <m:sty m:val="p"/>
                            </m:rPr>
                            <a:rPr lang="el-GR" sz="2800" i="1">
                              <a:solidFill>
                                <a:srgbClr val="CC00FF"/>
                              </a:solidFill>
                              <a:latin typeface="Cambria Math" charset="0"/>
                              <a:ea typeface="Cambria Math" charset="0"/>
                              <a:cs typeface="Cambria Math" charset="0"/>
                            </a:rPr>
                            <m:t>Π</m:t>
                          </m:r>
                        </m:e>
                        <m:sub>
                          <m:r>
                            <a:rPr lang="en-US" sz="2800" b="0" i="1" smtClean="0">
                              <a:solidFill>
                                <a:srgbClr val="CC00FF"/>
                              </a:solidFill>
                              <a:latin typeface="Cambria Math" charset="0"/>
                              <a:ea typeface="Cambria Math" charset="0"/>
                              <a:cs typeface="Cambria Math" charset="0"/>
                            </a:rPr>
                            <m:t>𝐵</m:t>
                          </m:r>
                        </m:sub>
                      </m:sSub>
                      <m:r>
                        <a:rPr lang="en-US" sz="2800" b="0" i="1" smtClean="0">
                          <a:solidFill>
                            <a:srgbClr val="CC00FF"/>
                          </a:solidFill>
                          <a:latin typeface="Cambria Math" charset="0"/>
                          <a:ea typeface="Cambria Math" charset="0"/>
                          <a:cs typeface="Cambria Math" charset="0"/>
                        </a:rPr>
                        <m:t>(</m:t>
                      </m:r>
                      <m:r>
                        <a:rPr lang="en-US" sz="2800" b="0" i="1" smtClean="0">
                          <a:solidFill>
                            <a:srgbClr val="CC00FF"/>
                          </a:solidFill>
                          <a:latin typeface="Cambria Math" charset="0"/>
                          <a:ea typeface="Cambria Math" charset="0"/>
                          <a:cs typeface="Cambria Math" charset="0"/>
                        </a:rPr>
                        <m:t>𝑅</m:t>
                      </m:r>
                      <m:d>
                        <m:dPr>
                          <m:ctrlPr>
                            <a:rPr lang="en-US" sz="2800" b="0" i="1" smtClean="0">
                              <a:solidFill>
                                <a:srgbClr val="CC00FF"/>
                              </a:solidFill>
                              <a:latin typeface="Cambria Math" panose="02040503050406030204" pitchFamily="18" charset="0"/>
                              <a:ea typeface="Cambria Math" charset="0"/>
                              <a:cs typeface="Cambria Math" charset="0"/>
                            </a:rPr>
                          </m:ctrlPr>
                        </m:dPr>
                        <m:e>
                          <m:r>
                            <a:rPr lang="en-US" sz="2800" b="0" i="1" smtClean="0">
                              <a:solidFill>
                                <a:srgbClr val="CC00FF"/>
                              </a:solidFill>
                              <a:latin typeface="Cambria Math" charset="0"/>
                              <a:ea typeface="Cambria Math" charset="0"/>
                              <a:cs typeface="Cambria Math" charset="0"/>
                            </a:rPr>
                            <m:t>𝐴</m:t>
                          </m:r>
                          <m:r>
                            <a:rPr lang="en-US" sz="2800" b="0" i="1" smtClean="0">
                              <a:solidFill>
                                <a:srgbClr val="CC00FF"/>
                              </a:solidFill>
                              <a:latin typeface="Cambria Math" charset="0"/>
                              <a:ea typeface="Cambria Math" charset="0"/>
                              <a:cs typeface="Cambria Math" charset="0"/>
                            </a:rPr>
                            <m:t>,</m:t>
                          </m:r>
                          <m:r>
                            <a:rPr lang="en-US" sz="2800" b="0" i="1" smtClean="0">
                              <a:solidFill>
                                <a:srgbClr val="CC00FF"/>
                              </a:solidFill>
                              <a:latin typeface="Cambria Math" charset="0"/>
                              <a:ea typeface="Cambria Math" charset="0"/>
                              <a:cs typeface="Cambria Math" charset="0"/>
                            </a:rPr>
                            <m:t>𝐵</m:t>
                          </m:r>
                        </m:e>
                      </m:d>
                      <m:r>
                        <a:rPr lang="en-US" sz="2800" b="0" i="1" smtClean="0">
                          <a:solidFill>
                            <a:srgbClr val="CC00FF"/>
                          </a:solidFill>
                          <a:latin typeface="Cambria Math" charset="0"/>
                          <a:ea typeface="Cambria Math" charset="0"/>
                          <a:cs typeface="Cambria Math" charset="0"/>
                        </a:rPr>
                        <m:t>⋈</m:t>
                      </m:r>
                      <m:r>
                        <a:rPr lang="en-US" sz="2800" b="0" i="1" smtClean="0">
                          <a:solidFill>
                            <a:srgbClr val="CC00FF"/>
                          </a:solidFill>
                          <a:latin typeface="Cambria Math" charset="0"/>
                          <a:ea typeface="Cambria Math" charset="0"/>
                          <a:cs typeface="Cambria Math" charset="0"/>
                        </a:rPr>
                        <m:t>𝑆</m:t>
                      </m:r>
                      <m:d>
                        <m:dPr>
                          <m:ctrlPr>
                            <a:rPr lang="en-US" sz="2800" b="0" i="1" smtClean="0">
                              <a:solidFill>
                                <a:srgbClr val="CC00FF"/>
                              </a:solidFill>
                              <a:latin typeface="Cambria Math" panose="02040503050406030204" pitchFamily="18" charset="0"/>
                              <a:ea typeface="Cambria Math" charset="0"/>
                              <a:cs typeface="Cambria Math" charset="0"/>
                            </a:rPr>
                          </m:ctrlPr>
                        </m:dPr>
                        <m:e>
                          <m:r>
                            <a:rPr lang="en-US" sz="2800" b="0" i="1" smtClean="0">
                              <a:solidFill>
                                <a:srgbClr val="CC00FF"/>
                              </a:solidFill>
                              <a:latin typeface="Cambria Math" charset="0"/>
                              <a:ea typeface="Cambria Math" charset="0"/>
                              <a:cs typeface="Cambria Math" charset="0"/>
                            </a:rPr>
                            <m:t>𝐵</m:t>
                          </m:r>
                          <m:r>
                            <a:rPr lang="en-US" sz="2800" b="0" i="1" smtClean="0">
                              <a:solidFill>
                                <a:srgbClr val="CC00FF"/>
                              </a:solidFill>
                              <a:latin typeface="Cambria Math" charset="0"/>
                              <a:ea typeface="Cambria Math" charset="0"/>
                              <a:cs typeface="Cambria Math" charset="0"/>
                            </a:rPr>
                            <m:t>,</m:t>
                          </m:r>
                          <m:r>
                            <a:rPr lang="en-US" sz="2800" b="0" i="1" smtClean="0">
                              <a:solidFill>
                                <a:srgbClr val="CC00FF"/>
                              </a:solidFill>
                              <a:latin typeface="Cambria Math" charset="0"/>
                              <a:ea typeface="Cambria Math" charset="0"/>
                              <a:cs typeface="Cambria Math" charset="0"/>
                            </a:rPr>
                            <m:t>𝐶</m:t>
                          </m:r>
                        </m:e>
                      </m:d>
                      <m:r>
                        <a:rPr lang="en-US" sz="2800" b="0" i="1" smtClean="0">
                          <a:solidFill>
                            <a:srgbClr val="CC00FF"/>
                          </a:solidFill>
                          <a:latin typeface="Cambria Math" charset="0"/>
                          <a:ea typeface="Cambria Math" charset="0"/>
                          <a:cs typeface="Cambria Math" charset="0"/>
                        </a:rPr>
                        <m:t>)</m:t>
                      </m:r>
                    </m:oMath>
                  </m:oMathPara>
                </a14:m>
                <a:endParaRPr lang="en-US" sz="2800" dirty="0">
                  <a:solidFill>
                    <a:srgbClr val="CC00FF"/>
                  </a:solidFill>
                </a:endParaRPr>
              </a:p>
            </p:txBody>
          </p:sp>
        </mc:Choice>
        <mc:Fallback xmlns="">
          <p:sp>
            <p:nvSpPr>
              <p:cNvPr id="6" name="TextBox 12"/>
              <p:cNvSpPr txBox="1">
                <a:spLocks noRot="1" noChangeAspect="1" noMove="1" noResize="1" noEditPoints="1" noAdjustHandles="1" noChangeArrowheads="1" noChangeShapeType="1" noTextEdit="1"/>
              </p:cNvSpPr>
              <p:nvPr/>
            </p:nvSpPr>
            <p:spPr>
              <a:xfrm>
                <a:off x="1923396" y="1357039"/>
                <a:ext cx="3572452" cy="430887"/>
              </a:xfrm>
              <a:prstGeom prst="rect">
                <a:avLst/>
              </a:prstGeom>
              <a:blipFill>
                <a:blip r:embed="rId3"/>
                <a:stretch>
                  <a:fillRect/>
                </a:stretch>
              </a:blipFill>
            </p:spPr>
            <p:txBody>
              <a:bodyPr/>
              <a:lstStyle/>
              <a:p>
                <a:r>
                  <a:rPr lang="zh-CN" altLang="en-US">
                    <a:noFill/>
                  </a:rPr>
                  <a:t> </a:t>
                </a:r>
              </a:p>
            </p:txBody>
          </p:sp>
        </mc:Fallback>
      </mc:AlternateContent>
      <p:grpSp>
        <p:nvGrpSpPr>
          <p:cNvPr id="7" name="组合 6"/>
          <p:cNvGrpSpPr/>
          <p:nvPr/>
        </p:nvGrpSpPr>
        <p:grpSpPr>
          <a:xfrm>
            <a:off x="1773384" y="2762355"/>
            <a:ext cx="3428488" cy="3100418"/>
            <a:chOff x="7593793" y="1493931"/>
            <a:chExt cx="3428488" cy="3100418"/>
          </a:xfrm>
        </p:grpSpPr>
        <p:sp>
          <p:nvSpPr>
            <p:cNvPr id="8" name="AutoShape 9"/>
            <p:cNvSpPr>
              <a:spLocks noChangeAspect="1" noChangeArrowheads="1"/>
            </p:cNvSpPr>
            <p:nvPr/>
          </p:nvSpPr>
          <p:spPr bwMode="auto">
            <a:xfrm rot="16200000">
              <a:off x="9044264" y="2690004"/>
              <a:ext cx="427948" cy="852389"/>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2800"/>
            </a:p>
          </p:txBody>
        </p:sp>
        <mc:AlternateContent xmlns:mc="http://schemas.openxmlformats.org/markup-compatibility/2006" xmlns:a14="http://schemas.microsoft.com/office/drawing/2010/main">
          <mc:Choice Requires="a14">
            <p:sp>
              <p:nvSpPr>
                <p:cNvPr id="9" name="TextBox 6"/>
                <p:cNvSpPr txBox="1"/>
                <p:nvPr/>
              </p:nvSpPr>
              <p:spPr>
                <a:xfrm>
                  <a:off x="8525654" y="1493931"/>
                  <a:ext cx="1508125" cy="523220"/>
                </a:xfrm>
                <a:prstGeom prst="rect">
                  <a:avLst/>
                </a:prstGeom>
                <a:noFill/>
              </p:spPr>
              <p:txBody>
                <a:bodyPr wrap="square" rtlCol="0">
                  <a:spAutoFit/>
                </a:bodyPr>
                <a:lstStyle/>
                <a:p>
                  <a:pPr algn="ctr"/>
                  <a14:m>
                    <m:oMath xmlns:m="http://schemas.openxmlformats.org/officeDocument/2006/math">
                      <m:sSub>
                        <m:sSubPr>
                          <m:ctrlPr>
                            <a:rPr lang="el-GR" sz="2800" i="1">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i="1">
                              <a:latin typeface="Cambria Math" charset="0"/>
                              <a:ea typeface="Cambria Math" charset="0"/>
                              <a:cs typeface="Cambria Math" charset="0"/>
                            </a:rPr>
                            <m:t>𝐵</m:t>
                          </m:r>
                        </m:sub>
                      </m:sSub>
                    </m:oMath>
                  </a14:m>
                  <a:r>
                    <a:rPr lang="en-US" sz="2800" dirty="0"/>
                    <a:t> </a:t>
                  </a:r>
                </a:p>
              </p:txBody>
            </p:sp>
          </mc:Choice>
          <mc:Fallback xmlns="">
            <p:sp>
              <p:nvSpPr>
                <p:cNvPr id="9" name="TextBox 6"/>
                <p:cNvSpPr txBox="1">
                  <a:spLocks noRot="1" noChangeAspect="1" noMove="1" noResize="1" noEditPoints="1" noAdjustHandles="1" noChangeArrowheads="1" noChangeShapeType="1" noTextEdit="1"/>
                </p:cNvSpPr>
                <p:nvPr/>
              </p:nvSpPr>
              <p:spPr>
                <a:xfrm>
                  <a:off x="8525654" y="1493931"/>
                  <a:ext cx="1508125" cy="523220"/>
                </a:xfrm>
                <a:prstGeom prst="rect">
                  <a:avLst/>
                </a:prstGeom>
                <a:blipFill>
                  <a:blip r:embed="rId4"/>
                  <a:stretch>
                    <a:fillRect/>
                  </a:stretch>
                </a:blipFill>
              </p:spPr>
              <p:txBody>
                <a:bodyPr/>
                <a:lstStyle/>
                <a:p>
                  <a:r>
                    <a:rPr lang="zh-CN" altLang="en-US">
                      <a:noFill/>
                    </a:rPr>
                    <a:t> </a:t>
                  </a:r>
                </a:p>
              </p:txBody>
            </p:sp>
          </mc:Fallback>
        </mc:AlternateContent>
        <p:sp>
          <p:nvSpPr>
            <p:cNvPr id="10" name="TextBox 7"/>
            <p:cNvSpPr txBox="1"/>
            <p:nvPr/>
          </p:nvSpPr>
          <p:spPr>
            <a:xfrm>
              <a:off x="7593793" y="4071129"/>
              <a:ext cx="1676400" cy="523220"/>
            </a:xfrm>
            <a:prstGeom prst="rect">
              <a:avLst/>
            </a:prstGeom>
            <a:noFill/>
          </p:spPr>
          <p:txBody>
            <a:bodyPr wrap="square" rtlCol="0">
              <a:spAutoFit/>
            </a:bodyPr>
            <a:lstStyle/>
            <a:p>
              <a:pPr algn="ctr"/>
              <a:r>
                <a:rPr lang="en-US" sz="2800" dirty="0"/>
                <a:t>R(A,B)</a:t>
              </a:r>
            </a:p>
          </p:txBody>
        </p:sp>
        <p:sp>
          <p:nvSpPr>
            <p:cNvPr id="11" name="TextBox 8"/>
            <p:cNvSpPr txBox="1"/>
            <p:nvPr/>
          </p:nvSpPr>
          <p:spPr>
            <a:xfrm>
              <a:off x="9530031" y="4071129"/>
              <a:ext cx="1492250" cy="523220"/>
            </a:xfrm>
            <a:prstGeom prst="rect">
              <a:avLst/>
            </a:prstGeom>
            <a:noFill/>
          </p:spPr>
          <p:txBody>
            <a:bodyPr wrap="square" rtlCol="0">
              <a:spAutoFit/>
            </a:bodyPr>
            <a:lstStyle/>
            <a:p>
              <a:pPr algn="ctr"/>
              <a:r>
                <a:rPr lang="en-US" sz="2800" dirty="0"/>
                <a:t>S(B,C)</a:t>
              </a:r>
            </a:p>
          </p:txBody>
        </p:sp>
        <p:cxnSp>
          <p:nvCxnSpPr>
            <p:cNvPr id="12" name="Straight Connector 9"/>
            <p:cNvCxnSpPr/>
            <p:nvPr/>
          </p:nvCxnSpPr>
          <p:spPr>
            <a:xfrm rot="5400000" flipH="1" flipV="1">
              <a:off x="8389617" y="3478401"/>
              <a:ext cx="693331" cy="4921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0"/>
            <p:cNvCxnSpPr/>
            <p:nvPr/>
          </p:nvCxnSpPr>
          <p:spPr>
            <a:xfrm rot="16200000" flipV="1">
              <a:off x="9422908" y="3555603"/>
              <a:ext cx="693331" cy="337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1"/>
            <p:cNvCxnSpPr/>
            <p:nvPr/>
          </p:nvCxnSpPr>
          <p:spPr>
            <a:xfrm rot="16200000" flipV="1">
              <a:off x="8933050" y="2486928"/>
              <a:ext cx="693334" cy="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5" name="下箭头 14"/>
          <p:cNvSpPr/>
          <p:nvPr/>
        </p:nvSpPr>
        <p:spPr>
          <a:xfrm>
            <a:off x="3349673" y="2015019"/>
            <a:ext cx="219268"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3743888" y="2994701"/>
            <a:ext cx="253293" cy="914400"/>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Group 33"/>
          <p:cNvGrpSpPr/>
          <p:nvPr/>
        </p:nvGrpSpPr>
        <p:grpSpPr>
          <a:xfrm>
            <a:off x="6107151" y="2705556"/>
            <a:ext cx="3390886" cy="3128345"/>
            <a:chOff x="6825838" y="2015215"/>
            <a:chExt cx="3390886" cy="3128345"/>
          </a:xfrm>
        </p:grpSpPr>
        <p:sp>
          <p:nvSpPr>
            <p:cNvPr id="26" name="AutoShape 9"/>
            <p:cNvSpPr>
              <a:spLocks noChangeAspect="1" noChangeArrowheads="1"/>
            </p:cNvSpPr>
            <p:nvPr/>
          </p:nvSpPr>
          <p:spPr bwMode="auto">
            <a:xfrm rot="16200000">
              <a:off x="8168026" y="1802994"/>
              <a:ext cx="427948" cy="852389"/>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2800"/>
            </a:p>
          </p:txBody>
        </p:sp>
        <mc:AlternateContent xmlns:mc="http://schemas.openxmlformats.org/markup-compatibility/2006" xmlns:a14="http://schemas.microsoft.com/office/drawing/2010/main">
          <mc:Choice Requires="a14">
            <p:sp>
              <p:nvSpPr>
                <p:cNvPr id="27" name="TextBox 35"/>
                <p:cNvSpPr txBox="1"/>
                <p:nvPr/>
              </p:nvSpPr>
              <p:spPr>
                <a:xfrm>
                  <a:off x="6847731" y="3205659"/>
                  <a:ext cx="1508125" cy="523220"/>
                </a:xfrm>
                <a:prstGeom prst="rect">
                  <a:avLst/>
                </a:prstGeom>
                <a:noFill/>
              </p:spPr>
              <p:txBody>
                <a:bodyPr wrap="square" rtlCol="0">
                  <a:spAutoFit/>
                </a:bodyPr>
                <a:lstStyle/>
                <a:p>
                  <a:pPr algn="ctr"/>
                  <a14:m>
                    <m:oMath xmlns:m="http://schemas.openxmlformats.org/officeDocument/2006/math">
                      <m:sSub>
                        <m:sSubPr>
                          <m:ctrlPr>
                            <a:rPr lang="el-GR" sz="2800" i="1">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i="1">
                              <a:latin typeface="Cambria Math" charset="0"/>
                              <a:ea typeface="Cambria Math" charset="0"/>
                              <a:cs typeface="Cambria Math" charset="0"/>
                            </a:rPr>
                            <m:t>𝐵</m:t>
                          </m:r>
                        </m:sub>
                      </m:sSub>
                    </m:oMath>
                  </a14:m>
                  <a:r>
                    <a:rPr lang="en-US" sz="2800" dirty="0"/>
                    <a:t> </a:t>
                  </a:r>
                </a:p>
              </p:txBody>
            </p:sp>
          </mc:Choice>
          <mc:Fallback xmlns="">
            <p:sp>
              <p:nvSpPr>
                <p:cNvPr id="27" name="TextBox 35"/>
                <p:cNvSpPr txBox="1">
                  <a:spLocks noRot="1" noChangeAspect="1" noMove="1" noResize="1" noEditPoints="1" noAdjustHandles="1" noChangeArrowheads="1" noChangeShapeType="1" noTextEdit="1"/>
                </p:cNvSpPr>
                <p:nvPr/>
              </p:nvSpPr>
              <p:spPr>
                <a:xfrm>
                  <a:off x="6847731" y="3205659"/>
                  <a:ext cx="1508125" cy="523220"/>
                </a:xfrm>
                <a:prstGeom prst="rect">
                  <a:avLst/>
                </a:prstGeom>
                <a:blipFill>
                  <a:blip r:embed="rId5"/>
                  <a:stretch>
                    <a:fillRect/>
                  </a:stretch>
                </a:blipFill>
              </p:spPr>
              <p:txBody>
                <a:bodyPr/>
                <a:lstStyle/>
                <a:p>
                  <a:r>
                    <a:rPr lang="zh-CN" altLang="en-US">
                      <a:noFill/>
                    </a:rPr>
                    <a:t> </a:t>
                  </a:r>
                </a:p>
              </p:txBody>
            </p:sp>
          </mc:Fallback>
        </mc:AlternateContent>
        <p:sp>
          <p:nvSpPr>
            <p:cNvPr id="28" name="TextBox 36"/>
            <p:cNvSpPr txBox="1"/>
            <p:nvPr/>
          </p:nvSpPr>
          <p:spPr>
            <a:xfrm>
              <a:off x="6825838" y="4620340"/>
              <a:ext cx="1556162" cy="523220"/>
            </a:xfrm>
            <a:prstGeom prst="rect">
              <a:avLst/>
            </a:prstGeom>
            <a:noFill/>
          </p:spPr>
          <p:txBody>
            <a:bodyPr wrap="square" rtlCol="0">
              <a:spAutoFit/>
            </a:bodyPr>
            <a:lstStyle/>
            <a:p>
              <a:pPr algn="ctr"/>
              <a:r>
                <a:rPr lang="en-US" sz="2800" dirty="0"/>
                <a:t>R(A,B)</a:t>
              </a:r>
            </a:p>
          </p:txBody>
        </p:sp>
        <p:sp>
          <p:nvSpPr>
            <p:cNvPr id="29" name="TextBox 37"/>
            <p:cNvSpPr txBox="1"/>
            <p:nvPr/>
          </p:nvSpPr>
          <p:spPr>
            <a:xfrm>
              <a:off x="8718551" y="4620340"/>
              <a:ext cx="1492250" cy="523220"/>
            </a:xfrm>
            <a:prstGeom prst="rect">
              <a:avLst/>
            </a:prstGeom>
            <a:noFill/>
          </p:spPr>
          <p:txBody>
            <a:bodyPr wrap="square" rtlCol="0">
              <a:spAutoFit/>
            </a:bodyPr>
            <a:lstStyle/>
            <a:p>
              <a:pPr algn="ctr"/>
              <a:r>
                <a:rPr lang="en-US" sz="2800" dirty="0"/>
                <a:t>S(B,C)</a:t>
              </a:r>
            </a:p>
          </p:txBody>
        </p:sp>
        <p:cxnSp>
          <p:nvCxnSpPr>
            <p:cNvPr id="30" name="Straight Connector 38"/>
            <p:cNvCxnSpPr/>
            <p:nvPr/>
          </p:nvCxnSpPr>
          <p:spPr>
            <a:xfrm rot="5400000" flipH="1" flipV="1">
              <a:off x="7513379" y="2591391"/>
              <a:ext cx="693331" cy="49212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9"/>
            <p:cNvCxnSpPr/>
            <p:nvPr/>
          </p:nvCxnSpPr>
          <p:spPr>
            <a:xfrm rot="16200000" flipV="1">
              <a:off x="8546670" y="2668593"/>
              <a:ext cx="693331" cy="337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40"/>
            <p:cNvCxnSpPr/>
            <p:nvPr/>
          </p:nvCxnSpPr>
          <p:spPr>
            <a:xfrm rot="16200000" flipV="1">
              <a:off x="7177670" y="4366338"/>
              <a:ext cx="693334" cy="2"/>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41"/>
                <p:cNvSpPr txBox="1"/>
                <p:nvPr/>
              </p:nvSpPr>
              <p:spPr>
                <a:xfrm>
                  <a:off x="8708599" y="3221533"/>
                  <a:ext cx="1508125" cy="51328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i="1">
                                <a:latin typeface="Cambria Math" charset="0"/>
                                <a:ea typeface="Cambria Math" charset="0"/>
                                <a:cs typeface="Cambria Math" charset="0"/>
                              </a:rPr>
                              <m:t>𝐵</m:t>
                            </m:r>
                          </m:sub>
                        </m:sSub>
                      </m:oMath>
                    </m:oMathPara>
                  </a14:m>
                  <a:endParaRPr lang="en-US" sz="2800" baseline="-25000" dirty="0"/>
                </a:p>
              </p:txBody>
            </p:sp>
          </mc:Choice>
          <mc:Fallback xmlns="">
            <p:sp>
              <p:nvSpPr>
                <p:cNvPr id="33" name="TextBox 41"/>
                <p:cNvSpPr txBox="1">
                  <a:spLocks noRot="1" noChangeAspect="1" noMove="1" noResize="1" noEditPoints="1" noAdjustHandles="1" noChangeArrowheads="1" noChangeShapeType="1" noTextEdit="1"/>
                </p:cNvSpPr>
                <p:nvPr/>
              </p:nvSpPr>
              <p:spPr>
                <a:xfrm>
                  <a:off x="8708599" y="3221533"/>
                  <a:ext cx="1508125" cy="513282"/>
                </a:xfrm>
                <a:prstGeom prst="rect">
                  <a:avLst/>
                </a:prstGeom>
                <a:blipFill>
                  <a:blip r:embed="rId6"/>
                  <a:stretch>
                    <a:fillRect/>
                  </a:stretch>
                </a:blipFill>
              </p:spPr>
              <p:txBody>
                <a:bodyPr/>
                <a:lstStyle/>
                <a:p>
                  <a:r>
                    <a:rPr lang="zh-CN" altLang="en-US">
                      <a:noFill/>
                    </a:rPr>
                    <a:t> </a:t>
                  </a:r>
                </a:p>
              </p:txBody>
            </p:sp>
          </mc:Fallback>
        </mc:AlternateContent>
        <p:cxnSp>
          <p:nvCxnSpPr>
            <p:cNvPr id="34" name="Straight Connector 42"/>
            <p:cNvCxnSpPr/>
            <p:nvPr/>
          </p:nvCxnSpPr>
          <p:spPr>
            <a:xfrm rot="16200000" flipV="1">
              <a:off x="9056513" y="4317250"/>
              <a:ext cx="693334" cy="2"/>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右箭头 34"/>
          <p:cNvSpPr/>
          <p:nvPr/>
        </p:nvSpPr>
        <p:spPr>
          <a:xfrm>
            <a:off x="4690877" y="4154837"/>
            <a:ext cx="1438167" cy="264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7" name="TextBox 12"/>
              <p:cNvSpPr txBox="1"/>
              <p:nvPr/>
            </p:nvSpPr>
            <p:spPr>
              <a:xfrm>
                <a:off x="5812747" y="1378769"/>
                <a:ext cx="371621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2800" i="1" smtClean="0">
                              <a:solidFill>
                                <a:srgbClr val="0000FF"/>
                              </a:solidFill>
                              <a:latin typeface="Cambria Math" panose="02040503050406030204" pitchFamily="18" charset="0"/>
                              <a:ea typeface="Cambria Math" charset="0"/>
                              <a:cs typeface="Cambria Math" charset="0"/>
                            </a:rPr>
                          </m:ctrlPr>
                        </m:sSubPr>
                        <m:e>
                          <m:r>
                            <m:rPr>
                              <m:sty m:val="p"/>
                            </m:rPr>
                            <a:rPr lang="el-GR" sz="2800" i="1">
                              <a:solidFill>
                                <a:srgbClr val="0000FF"/>
                              </a:solidFill>
                              <a:latin typeface="Cambria Math" charset="0"/>
                              <a:ea typeface="Cambria Math" charset="0"/>
                              <a:cs typeface="Cambria Math" charset="0"/>
                            </a:rPr>
                            <m:t>Π</m:t>
                          </m:r>
                        </m:e>
                        <m:sub>
                          <m:r>
                            <a:rPr lang="en-US" sz="2800" b="0" i="1" smtClean="0">
                              <a:solidFill>
                                <a:srgbClr val="0000FF"/>
                              </a:solidFill>
                              <a:latin typeface="Cambria Math" charset="0"/>
                              <a:ea typeface="Cambria Math" charset="0"/>
                              <a:cs typeface="Cambria Math" charset="0"/>
                            </a:rPr>
                            <m:t>𝐵</m:t>
                          </m:r>
                        </m:sub>
                      </m:sSub>
                      <m:r>
                        <a:rPr lang="en-US" sz="2800" b="0" i="1" smtClean="0">
                          <a:solidFill>
                            <a:srgbClr val="0000FF"/>
                          </a:solidFill>
                          <a:latin typeface="Cambria Math" charset="0"/>
                          <a:ea typeface="Cambria Math" charset="0"/>
                          <a:cs typeface="Cambria Math" charset="0"/>
                        </a:rPr>
                        <m:t>𝑅</m:t>
                      </m:r>
                      <m:d>
                        <m:dPr>
                          <m:ctrlPr>
                            <a:rPr lang="en-US" sz="2800" b="0" i="1" smtClean="0">
                              <a:solidFill>
                                <a:srgbClr val="0000FF"/>
                              </a:solidFill>
                              <a:latin typeface="Cambria Math" panose="02040503050406030204" pitchFamily="18" charset="0"/>
                              <a:ea typeface="Cambria Math" charset="0"/>
                              <a:cs typeface="Cambria Math" charset="0"/>
                            </a:rPr>
                          </m:ctrlPr>
                        </m:dPr>
                        <m:e>
                          <m:r>
                            <a:rPr lang="en-US" sz="2800" b="0" i="1" smtClean="0">
                              <a:solidFill>
                                <a:srgbClr val="0000FF"/>
                              </a:solidFill>
                              <a:latin typeface="Cambria Math" charset="0"/>
                              <a:ea typeface="Cambria Math" charset="0"/>
                              <a:cs typeface="Cambria Math" charset="0"/>
                            </a:rPr>
                            <m:t>𝐴</m:t>
                          </m:r>
                          <m:r>
                            <a:rPr lang="en-US" sz="2800" b="0" i="1" smtClean="0">
                              <a:solidFill>
                                <a:srgbClr val="0000FF"/>
                              </a:solidFill>
                              <a:latin typeface="Cambria Math" charset="0"/>
                              <a:ea typeface="Cambria Math" charset="0"/>
                              <a:cs typeface="Cambria Math" charset="0"/>
                            </a:rPr>
                            <m:t>,</m:t>
                          </m:r>
                          <m:r>
                            <a:rPr lang="en-US" sz="2800" b="0" i="1" smtClean="0">
                              <a:solidFill>
                                <a:srgbClr val="0000FF"/>
                              </a:solidFill>
                              <a:latin typeface="Cambria Math" charset="0"/>
                              <a:ea typeface="Cambria Math" charset="0"/>
                              <a:cs typeface="Cambria Math" charset="0"/>
                            </a:rPr>
                            <m:t>𝐵</m:t>
                          </m:r>
                        </m:e>
                      </m:d>
                      <m:r>
                        <a:rPr lang="en-US" sz="2800" b="0" i="1" smtClean="0">
                          <a:solidFill>
                            <a:srgbClr val="0000FF"/>
                          </a:solidFill>
                          <a:latin typeface="Cambria Math" charset="0"/>
                          <a:ea typeface="Cambria Math" charset="0"/>
                          <a:cs typeface="Cambria Math" charset="0"/>
                        </a:rPr>
                        <m:t>⋈</m:t>
                      </m:r>
                      <m:sSub>
                        <m:sSubPr>
                          <m:ctrlPr>
                            <a:rPr lang="el-GR" altLang="zh-CN" sz="2800" i="1">
                              <a:solidFill>
                                <a:srgbClr val="0000FF"/>
                              </a:solidFill>
                              <a:latin typeface="Cambria Math" panose="02040503050406030204" pitchFamily="18" charset="0"/>
                              <a:ea typeface="Cambria Math" charset="0"/>
                              <a:cs typeface="Cambria Math" charset="0"/>
                            </a:rPr>
                          </m:ctrlPr>
                        </m:sSubPr>
                        <m:e>
                          <m:r>
                            <m:rPr>
                              <m:sty m:val="p"/>
                            </m:rPr>
                            <a:rPr lang="el-GR" altLang="zh-CN" sz="2800" i="1">
                              <a:solidFill>
                                <a:srgbClr val="0000FF"/>
                              </a:solidFill>
                              <a:latin typeface="Cambria Math" charset="0"/>
                              <a:ea typeface="Cambria Math" charset="0"/>
                              <a:cs typeface="Cambria Math" charset="0"/>
                            </a:rPr>
                            <m:t>Π</m:t>
                          </m:r>
                        </m:e>
                        <m:sub>
                          <m:r>
                            <a:rPr lang="en-US" altLang="zh-CN" sz="2800" i="1">
                              <a:solidFill>
                                <a:srgbClr val="0000FF"/>
                              </a:solidFill>
                              <a:latin typeface="Cambria Math" charset="0"/>
                              <a:ea typeface="Cambria Math" charset="0"/>
                              <a:cs typeface="Cambria Math" charset="0"/>
                            </a:rPr>
                            <m:t>𝐵</m:t>
                          </m:r>
                        </m:sub>
                      </m:sSub>
                      <m:r>
                        <a:rPr lang="en-US" sz="2800" b="0" i="1" smtClean="0">
                          <a:solidFill>
                            <a:srgbClr val="0000FF"/>
                          </a:solidFill>
                          <a:latin typeface="Cambria Math" charset="0"/>
                          <a:ea typeface="Cambria Math" charset="0"/>
                          <a:cs typeface="Cambria Math" charset="0"/>
                        </a:rPr>
                        <m:t>𝑆</m:t>
                      </m:r>
                      <m:d>
                        <m:dPr>
                          <m:ctrlPr>
                            <a:rPr lang="en-US" sz="2800" b="0" i="1" smtClean="0">
                              <a:solidFill>
                                <a:srgbClr val="0000FF"/>
                              </a:solidFill>
                              <a:latin typeface="Cambria Math" panose="02040503050406030204" pitchFamily="18" charset="0"/>
                              <a:ea typeface="Cambria Math" charset="0"/>
                              <a:cs typeface="Cambria Math" charset="0"/>
                            </a:rPr>
                          </m:ctrlPr>
                        </m:dPr>
                        <m:e>
                          <m:r>
                            <a:rPr lang="en-US" sz="2800" b="0" i="1" smtClean="0">
                              <a:solidFill>
                                <a:srgbClr val="0000FF"/>
                              </a:solidFill>
                              <a:latin typeface="Cambria Math" charset="0"/>
                              <a:ea typeface="Cambria Math" charset="0"/>
                              <a:cs typeface="Cambria Math" charset="0"/>
                            </a:rPr>
                            <m:t>𝐵</m:t>
                          </m:r>
                          <m:r>
                            <a:rPr lang="en-US" sz="2800" b="0" i="1" smtClean="0">
                              <a:solidFill>
                                <a:srgbClr val="0000FF"/>
                              </a:solidFill>
                              <a:latin typeface="Cambria Math" charset="0"/>
                              <a:ea typeface="Cambria Math" charset="0"/>
                              <a:cs typeface="Cambria Math" charset="0"/>
                            </a:rPr>
                            <m:t>,</m:t>
                          </m:r>
                          <m:r>
                            <a:rPr lang="en-US" sz="2800" b="0" i="1" smtClean="0">
                              <a:solidFill>
                                <a:srgbClr val="0000FF"/>
                              </a:solidFill>
                              <a:latin typeface="Cambria Math" charset="0"/>
                              <a:ea typeface="Cambria Math" charset="0"/>
                              <a:cs typeface="Cambria Math" charset="0"/>
                            </a:rPr>
                            <m:t>𝐶</m:t>
                          </m:r>
                        </m:e>
                      </m:d>
                    </m:oMath>
                  </m:oMathPara>
                </a14:m>
                <a:endParaRPr lang="en-US" sz="2800" dirty="0">
                  <a:solidFill>
                    <a:srgbClr val="0000FF"/>
                  </a:solidFill>
                </a:endParaRPr>
              </a:p>
            </p:txBody>
          </p:sp>
        </mc:Choice>
        <mc:Fallback xmlns="">
          <p:sp>
            <p:nvSpPr>
              <p:cNvPr id="37" name="TextBox 12"/>
              <p:cNvSpPr txBox="1">
                <a:spLocks noRot="1" noChangeAspect="1" noMove="1" noResize="1" noEditPoints="1" noAdjustHandles="1" noChangeArrowheads="1" noChangeShapeType="1" noTextEdit="1"/>
              </p:cNvSpPr>
              <p:nvPr/>
            </p:nvSpPr>
            <p:spPr>
              <a:xfrm>
                <a:off x="5812747" y="1378769"/>
                <a:ext cx="3716210" cy="430887"/>
              </a:xfrm>
              <a:prstGeom prst="rect">
                <a:avLst/>
              </a:prstGeom>
              <a:blipFill>
                <a:blip r:embed="rId7"/>
                <a:stretch>
                  <a:fillRect/>
                </a:stretch>
              </a:blipFill>
            </p:spPr>
            <p:txBody>
              <a:bodyPr/>
              <a:lstStyle/>
              <a:p>
                <a:r>
                  <a:rPr lang="zh-CN" altLang="en-US">
                    <a:noFill/>
                  </a:rPr>
                  <a:t> </a:t>
                </a:r>
              </a:p>
            </p:txBody>
          </p:sp>
        </mc:Fallback>
      </mc:AlternateContent>
      <p:sp>
        <p:nvSpPr>
          <p:cNvPr id="38" name="上箭头 37"/>
          <p:cNvSpPr/>
          <p:nvPr/>
        </p:nvSpPr>
        <p:spPr>
          <a:xfrm>
            <a:off x="7548295" y="1991594"/>
            <a:ext cx="177748" cy="628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6738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left)">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left)">
                                      <p:cBhvr>
                                        <p:cTn id="3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animBg="1"/>
      <p:bldP spid="24" grpId="0" animBg="1"/>
      <p:bldP spid="35" grpId="0" animBg="1"/>
      <p:bldP spid="37" grpId="0"/>
      <p:bldP spid="3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28</a:t>
            </a:fld>
            <a:endParaRPr lang="en-US" dirty="0"/>
          </a:p>
        </p:txBody>
      </p:sp>
      <p:grpSp>
        <p:nvGrpSpPr>
          <p:cNvPr id="5" name="Group 5"/>
          <p:cNvGrpSpPr/>
          <p:nvPr/>
        </p:nvGrpSpPr>
        <p:grpSpPr>
          <a:xfrm>
            <a:off x="7671626" y="1684316"/>
            <a:ext cx="3182707" cy="3751009"/>
            <a:chOff x="7700382" y="1690688"/>
            <a:chExt cx="3182707" cy="3751009"/>
          </a:xfrm>
        </p:grpSpPr>
        <p:sp>
          <p:nvSpPr>
            <p:cNvPr id="6" name="AutoShape 9"/>
            <p:cNvSpPr>
              <a:spLocks noChangeAspect="1" noChangeArrowheads="1"/>
            </p:cNvSpPr>
            <p:nvPr/>
          </p:nvSpPr>
          <p:spPr bwMode="auto">
            <a:xfrm rot="16200000">
              <a:off x="9524378" y="2941294"/>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7" name="TextBox 7"/>
                <p:cNvSpPr txBox="1"/>
                <p:nvPr/>
              </p:nvSpPr>
              <p:spPr>
                <a:xfrm>
                  <a:off x="9131133" y="1690688"/>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131133" y="1690688"/>
                  <a:ext cx="1131094" cy="542136"/>
                </a:xfrm>
                <a:prstGeom prst="rect">
                  <a:avLst/>
                </a:prstGeom>
                <a:blipFill rotWithShape="0">
                  <a:blip r:embed="rId2"/>
                  <a:stretch>
                    <a:fillRect/>
                  </a:stretch>
                </a:blipFill>
              </p:spPr>
              <p:txBody>
                <a:bodyPr/>
                <a:lstStyle/>
                <a:p>
                  <a:r>
                    <a:rPr lang="en-US">
                      <a:noFill/>
                    </a:rPr>
                    <a:t> </a:t>
                  </a:r>
                </a:p>
              </p:txBody>
            </p:sp>
          </mc:Fallback>
        </mc:AlternateContent>
        <p:sp>
          <p:nvSpPr>
            <p:cNvPr id="8" name="TextBox 8"/>
            <p:cNvSpPr txBox="1"/>
            <p:nvPr/>
          </p:nvSpPr>
          <p:spPr>
            <a:xfrm>
              <a:off x="7700382" y="4933866"/>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9" name="TextBox 9"/>
            <p:cNvSpPr txBox="1"/>
            <p:nvPr/>
          </p:nvSpPr>
          <p:spPr>
            <a:xfrm>
              <a:off x="9152560" y="4933866"/>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10" name="Straight Connector 10"/>
            <p:cNvCxnSpPr/>
            <p:nvPr/>
          </p:nvCxnSpPr>
          <p:spPr>
            <a:xfrm rot="5400000" flipH="1" flipV="1">
              <a:off x="8297250" y="4489320"/>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1"/>
            <p:cNvCxnSpPr/>
            <p:nvPr/>
          </p:nvCxnSpPr>
          <p:spPr>
            <a:xfrm rot="16200000" flipV="1">
              <a:off x="9072218" y="4547221"/>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2"/>
            <p:cNvCxnSpPr>
              <a:stCxn id="15" idx="1"/>
            </p:cNvCxnSpPr>
            <p:nvPr/>
          </p:nvCxnSpPr>
          <p:spPr>
            <a:xfrm flipV="1">
              <a:off x="8996111" y="3501469"/>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3"/>
            <p:cNvSpPr txBox="1"/>
            <p:nvPr/>
          </p:nvSpPr>
          <p:spPr>
            <a:xfrm>
              <a:off x="9763901" y="3958134"/>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4" name="Straight Connector 14"/>
            <p:cNvCxnSpPr/>
            <p:nvPr/>
          </p:nvCxnSpPr>
          <p:spPr>
            <a:xfrm flipH="1" flipV="1">
              <a:off x="9966868" y="3501470"/>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5" name="AutoShape 9"/>
            <p:cNvSpPr>
              <a:spLocks noChangeAspect="1" noChangeArrowheads="1"/>
            </p:cNvSpPr>
            <p:nvPr/>
          </p:nvSpPr>
          <p:spPr bwMode="auto">
            <a:xfrm rot="16200000">
              <a:off x="8835630" y="3878509"/>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sp>
          <p:nvSpPr>
            <p:cNvPr id="16" name="TextBox 16"/>
            <p:cNvSpPr txBox="1"/>
            <p:nvPr/>
          </p:nvSpPr>
          <p:spPr>
            <a:xfrm>
              <a:off x="8996110" y="2340519"/>
              <a:ext cx="1401140" cy="507831"/>
            </a:xfrm>
            <a:prstGeom prst="rect">
              <a:avLst/>
            </a:prstGeom>
            <a:noFill/>
          </p:spPr>
          <p:txBody>
            <a:bodyPr wrap="square" rtlCol="0">
              <a:spAutoFit/>
            </a:bodyPr>
            <a:lstStyle/>
            <a:p>
              <a:pPr algn="ctr"/>
              <a:r>
                <a:rPr lang="en-US" sz="2700" dirty="0" err="1">
                  <a:solidFill>
                    <a:prstClr val="black"/>
                  </a:solidFill>
                  <a:latin typeface="Symbol"/>
                </a:rPr>
                <a:t>s</a:t>
              </a:r>
              <a:r>
                <a:rPr lang="en-US" sz="2700" baseline="-25000" dirty="0" err="1">
                  <a:solidFill>
                    <a:prstClr val="black"/>
                  </a:solidFill>
                  <a:latin typeface="Symbol"/>
                </a:rPr>
                <a:t>A</a:t>
              </a:r>
              <a:r>
                <a:rPr lang="en-US" sz="2700" baseline="-25000" dirty="0">
                  <a:solidFill>
                    <a:prstClr val="black"/>
                  </a:solidFill>
                  <a:latin typeface="Symbol"/>
                </a:rPr>
                <a:t>&lt;10</a:t>
              </a:r>
              <a:endParaRPr lang="en-US" sz="2700" baseline="-25000" dirty="0">
                <a:solidFill>
                  <a:prstClr val="black"/>
                </a:solidFill>
                <a:latin typeface="Calibri" panose="020F0502020204030204"/>
              </a:endParaRPr>
            </a:p>
          </p:txBody>
        </p:sp>
        <p:cxnSp>
          <p:nvCxnSpPr>
            <p:cNvPr id="17" name="Straight Connector 17"/>
            <p:cNvCxnSpPr>
              <a:endCxn id="16" idx="2"/>
            </p:cNvCxnSpPr>
            <p:nvPr/>
          </p:nvCxnSpPr>
          <p:spPr>
            <a:xfrm flipV="1">
              <a:off x="9696680" y="2848349"/>
              <a:ext cx="1" cy="252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8"/>
            <p:cNvCxnSpPr/>
            <p:nvPr/>
          </p:nvCxnSpPr>
          <p:spPr>
            <a:xfrm flipV="1">
              <a:off x="9712156" y="2216566"/>
              <a:ext cx="1" cy="275192"/>
            </a:xfrm>
            <a:prstGeom prst="line">
              <a:avLst/>
            </a:prstGeom>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9" name="TextBox 19"/>
              <p:cNvSpPr txBox="1"/>
              <p:nvPr/>
            </p:nvSpPr>
            <p:spPr>
              <a:xfrm>
                <a:off x="1002280" y="5166732"/>
                <a:ext cx="5361852" cy="62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r>
                        <a:rPr lang="en-US" sz="3600" b="0" i="1" smtClean="0">
                          <a:latin typeface="Cambria Math" charset="0"/>
                          <a:ea typeface="Cambria Math" charset="0"/>
                          <a:cs typeface="Cambria Math" charset="0"/>
                        </a:rPr>
                        <m:t>(</m:t>
                      </m:r>
                      <m:sSub>
                        <m:sSubPr>
                          <m:ctrlPr>
                            <a:rPr lang="en-US" sz="3600" b="0" i="1" smtClean="0">
                              <a:latin typeface="Cambria Math" panose="02040503050406030204" pitchFamily="18"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&lt;10</m:t>
                          </m:r>
                        </m:sub>
                      </m:sSub>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r>
                        <a:rPr lang="en-US" sz="3600" b="0" i="1" smtClean="0">
                          <a:latin typeface="Cambria Math" charset="0"/>
                          <a:ea typeface="Cambria Math" charset="0"/>
                          <a:cs typeface="Cambria Math" charset="0"/>
                        </a:rPr>
                        <m:t>)</m:t>
                      </m:r>
                    </m:oMath>
                  </m:oMathPara>
                </a14:m>
                <a:endParaRPr lang="en-US" sz="3600" dirty="0"/>
              </a:p>
            </p:txBody>
          </p:sp>
        </mc:Choice>
        <mc:Fallback xmlns="">
          <p:sp>
            <p:nvSpPr>
              <p:cNvPr id="19" name="TextBox 19"/>
              <p:cNvSpPr txBox="1">
                <a:spLocks noRot="1" noChangeAspect="1" noMove="1" noResize="1" noEditPoints="1" noAdjustHandles="1" noChangeArrowheads="1" noChangeShapeType="1" noTextEdit="1"/>
              </p:cNvSpPr>
              <p:nvPr/>
            </p:nvSpPr>
            <p:spPr>
              <a:xfrm>
                <a:off x="1002280" y="5166732"/>
                <a:ext cx="5361852" cy="625364"/>
              </a:xfrm>
              <a:prstGeom prst="rect">
                <a:avLst/>
              </a:prstGeom>
              <a:blipFill>
                <a:blip r:embed="rId3"/>
                <a:stretch>
                  <a:fillRect/>
                </a:stretch>
              </a:blipFill>
            </p:spPr>
            <p:txBody>
              <a:bodyPr/>
              <a:lstStyle/>
              <a:p>
                <a:r>
                  <a:rPr lang="zh-CN" altLang="en-US">
                    <a:noFill/>
                  </a:rPr>
                  <a:t> </a:t>
                </a:r>
              </a:p>
            </p:txBody>
          </p:sp>
        </mc:Fallback>
      </mc:AlternateContent>
      <p:sp>
        <p:nvSpPr>
          <p:cNvPr id="20" name="Rectangle 35"/>
          <p:cNvSpPr>
            <a:spLocks noChangeArrowheads="1"/>
          </p:cNvSpPr>
          <p:nvPr/>
        </p:nvSpPr>
        <p:spPr bwMode="auto">
          <a:xfrm>
            <a:off x="1002280" y="2088636"/>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R.A,T.D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21" name="Rectangle 35"/>
          <p:cNvSpPr>
            <a:spLocks noChangeArrowheads="1"/>
          </p:cNvSpPr>
          <p:nvPr/>
        </p:nvSpPr>
        <p:spPr bwMode="auto">
          <a:xfrm>
            <a:off x="993720" y="1491216"/>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22" name="Down Arrow 22"/>
          <p:cNvSpPr/>
          <p:nvPr/>
        </p:nvSpPr>
        <p:spPr>
          <a:xfrm>
            <a:off x="3124200" y="4191000"/>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Down Arrow 23"/>
          <p:cNvSpPr/>
          <p:nvPr/>
        </p:nvSpPr>
        <p:spPr>
          <a:xfrm rot="13977226">
            <a:off x="6847518" y="4324411"/>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Down Arrow 24"/>
          <p:cNvSpPr/>
          <p:nvPr/>
        </p:nvSpPr>
        <p:spPr>
          <a:xfrm rot="2186508">
            <a:off x="8356312" y="2987846"/>
            <a:ext cx="364743" cy="133688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5" name="TextBox 26"/>
          <p:cNvSpPr txBox="1"/>
          <p:nvPr/>
        </p:nvSpPr>
        <p:spPr>
          <a:xfrm>
            <a:off x="6345233" y="1149663"/>
            <a:ext cx="2780956" cy="1384995"/>
          </a:xfrm>
          <a:prstGeom prst="rect">
            <a:avLst/>
          </a:prstGeom>
          <a:solidFill>
            <a:srgbClr val="FFC000">
              <a:lumMod val="20000"/>
              <a:lumOff val="80000"/>
            </a:srgbClr>
          </a:solidFill>
          <a:effectLst>
            <a:outerShdw blurRad="50800" dist="127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latin typeface="Calibri Light"/>
              </a:rPr>
              <a:t>Push down </a:t>
            </a:r>
            <a:r>
              <a:rPr kumimoji="0" lang="en-US" sz="2800" b="0" i="0" u="none" strike="noStrike" kern="0" cap="none" spc="0" normalizeH="0" baseline="0" noProof="0" dirty="0">
                <a:ln>
                  <a:noFill/>
                </a:ln>
                <a:solidFill>
                  <a:prstClr val="black"/>
                </a:solidFill>
                <a:effectLst/>
                <a:uLnTx/>
                <a:uFillTx/>
                <a:latin typeface="Calibri Light"/>
              </a:rPr>
              <a:t>selection on A so it occurs earlier </a:t>
            </a:r>
            <a:endParaRPr kumimoji="0" lang="en-US" sz="2800" b="1" i="0" u="none" strike="noStrike" kern="0" cap="none" spc="0" normalizeH="0" baseline="0" noProof="0" dirty="0">
              <a:ln>
                <a:noFill/>
              </a:ln>
              <a:solidFill>
                <a:prstClr val="black"/>
              </a:solidFill>
              <a:effectLst/>
              <a:uLnTx/>
              <a:uFillTx/>
              <a:latin typeface="Calibri Light"/>
            </a:endParaRPr>
          </a:p>
        </p:txBody>
      </p:sp>
      <p:sp>
        <p:nvSpPr>
          <p:cNvPr id="27" name="内容占位符 2"/>
          <p:cNvSpPr>
            <a:spLocks noGrp="1"/>
          </p:cNvSpPr>
          <p:nvPr>
            <p:ph idx="1"/>
          </p:nvPr>
        </p:nvSpPr>
        <p:spPr>
          <a:xfrm>
            <a:off x="595085" y="304800"/>
            <a:ext cx="11007107" cy="685800"/>
          </a:xfrm>
        </p:spPr>
        <p:txBody>
          <a:bodyPr/>
          <a:lstStyle/>
          <a:p>
            <a:r>
              <a:rPr lang="en-US" altLang="zh-CN" dirty="0"/>
              <a:t>[</a:t>
            </a:r>
            <a:r>
              <a:rPr lang="zh-CN" altLang="en-US" dirty="0"/>
              <a:t>例子</a:t>
            </a:r>
            <a:r>
              <a:rPr lang="en-US" altLang="zh-CN" dirty="0"/>
              <a:t>]</a:t>
            </a:r>
            <a:endParaRPr lang="zh-CN" altLang="en-US" dirty="0"/>
          </a:p>
        </p:txBody>
      </p:sp>
    </p:spTree>
    <p:extLst>
      <p:ext uri="{BB962C8B-B14F-4D97-AF65-F5344CB8AC3E}">
        <p14:creationId xmlns:p14="http://schemas.microsoft.com/office/powerpoint/2010/main" val="37229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2" grpId="0" animBg="1"/>
      <p:bldP spid="23" grpId="0" animBg="1"/>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主要概念</a:t>
            </a:r>
          </a:p>
        </p:txBody>
      </p:sp>
      <p:sp>
        <p:nvSpPr>
          <p:cNvPr id="3" name="内容占位符 2"/>
          <p:cNvSpPr>
            <a:spLocks noGrp="1"/>
          </p:cNvSpPr>
          <p:nvPr>
            <p:ph idx="1"/>
          </p:nvPr>
        </p:nvSpPr>
        <p:spPr/>
        <p:txBody>
          <a:bodyPr>
            <a:normAutofit lnSpcReduction="10000"/>
          </a:bodyPr>
          <a:lstStyle/>
          <a:p>
            <a:r>
              <a:rPr lang="zh-CN" altLang="en-US" dirty="0">
                <a:solidFill>
                  <a:srgbClr val="FF0000"/>
                </a:solidFill>
              </a:rPr>
              <a:t>查询处理</a:t>
            </a:r>
            <a:r>
              <a:rPr lang="en-US" altLang="zh-CN" dirty="0">
                <a:solidFill>
                  <a:srgbClr val="FF0000"/>
                </a:solidFill>
              </a:rPr>
              <a:t>(Query processing)</a:t>
            </a:r>
          </a:p>
          <a:p>
            <a:pPr lvl="1"/>
            <a:r>
              <a:rPr lang="zh-CN" altLang="en-US" dirty="0"/>
              <a:t>指</a:t>
            </a:r>
            <a:r>
              <a:rPr lang="en-US" altLang="zh-CN" dirty="0"/>
              <a:t>RDBMS</a:t>
            </a:r>
            <a:r>
              <a:rPr lang="zh-CN" altLang="en-US" dirty="0"/>
              <a:t>执行查询语句的过程</a:t>
            </a:r>
            <a:endParaRPr lang="en-US" altLang="zh-CN" dirty="0"/>
          </a:p>
          <a:p>
            <a:pPr lvl="1"/>
            <a:r>
              <a:rPr lang="zh-CN" altLang="en-US" dirty="0"/>
              <a:t>任务：把用户提交给</a:t>
            </a:r>
            <a:r>
              <a:rPr lang="en-US" altLang="zh-CN" dirty="0"/>
              <a:t>RDBMS</a:t>
            </a:r>
            <a:r>
              <a:rPr lang="zh-CN" altLang="en-US" dirty="0"/>
              <a:t>的查询语句转换为高效的</a:t>
            </a:r>
            <a:r>
              <a:rPr lang="zh-CN" altLang="en-US" u="sng" dirty="0">
                <a:solidFill>
                  <a:srgbClr val="FF0000"/>
                </a:solidFill>
              </a:rPr>
              <a:t>查询执行计划</a:t>
            </a:r>
            <a:endParaRPr lang="en-US" altLang="zh-CN" u="sng" dirty="0">
              <a:solidFill>
                <a:srgbClr val="FF0000"/>
              </a:solidFill>
            </a:endParaRPr>
          </a:p>
          <a:p>
            <a:r>
              <a:rPr lang="zh-CN" altLang="en-US" dirty="0">
                <a:solidFill>
                  <a:srgbClr val="FF0000"/>
                </a:solidFill>
              </a:rPr>
              <a:t>代数优化</a:t>
            </a:r>
            <a:endParaRPr lang="en-US" altLang="zh-CN" dirty="0">
              <a:solidFill>
                <a:srgbClr val="FF0000"/>
              </a:solidFill>
            </a:endParaRPr>
          </a:p>
          <a:p>
            <a:pPr lvl="1"/>
            <a:r>
              <a:rPr lang="zh-CN" altLang="en-US" dirty="0"/>
              <a:t>也称逻辑优化</a:t>
            </a:r>
            <a:endParaRPr lang="en-US" altLang="zh-CN" dirty="0"/>
          </a:p>
          <a:p>
            <a:pPr lvl="1"/>
            <a:r>
              <a:rPr lang="zh-CN" altLang="en-US" dirty="0"/>
              <a:t>指关系代数表达式的优化</a:t>
            </a:r>
            <a:endParaRPr lang="en-US" altLang="zh-CN" dirty="0"/>
          </a:p>
          <a:p>
            <a:r>
              <a:rPr lang="zh-CN" altLang="en-US" dirty="0">
                <a:solidFill>
                  <a:srgbClr val="FF0000"/>
                </a:solidFill>
              </a:rPr>
              <a:t>物理优化</a:t>
            </a:r>
            <a:endParaRPr lang="en-US" altLang="zh-CN" dirty="0">
              <a:solidFill>
                <a:srgbClr val="FF0000"/>
              </a:solidFill>
            </a:endParaRPr>
          </a:p>
          <a:p>
            <a:pPr lvl="1"/>
            <a:r>
              <a:rPr lang="zh-CN" altLang="en-US" dirty="0"/>
              <a:t>也称非代数优化</a:t>
            </a:r>
            <a:endParaRPr lang="en-US" altLang="zh-CN" dirty="0"/>
          </a:p>
          <a:p>
            <a:pPr lvl="1"/>
            <a:r>
              <a:rPr lang="zh-CN" altLang="en-US" dirty="0"/>
              <a:t>指存取路径和底层操作算法的选择进行的优化</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4117987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29</a:t>
            </a:fld>
            <a:endParaRPr lang="en-US" dirty="0"/>
          </a:p>
        </p:txBody>
      </p:sp>
      <p:sp>
        <p:nvSpPr>
          <p:cNvPr id="5" name="AutoShape 9"/>
          <p:cNvSpPr>
            <a:spLocks noChangeAspect="1" noChangeArrowheads="1"/>
          </p:cNvSpPr>
          <p:nvPr/>
        </p:nvSpPr>
        <p:spPr bwMode="auto">
          <a:xfrm rot="16200000">
            <a:off x="9407742" y="2598886"/>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7"/>
              <p:cNvSpPr txBox="1"/>
              <p:nvPr/>
            </p:nvSpPr>
            <p:spPr>
              <a:xfrm>
                <a:off x="9029971" y="1917231"/>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7"/>
              <p:cNvSpPr txBox="1">
                <a:spLocks noRot="1" noChangeAspect="1" noMove="1" noResize="1" noEditPoints="1" noAdjustHandles="1" noChangeArrowheads="1" noChangeShapeType="1" noTextEdit="1"/>
              </p:cNvSpPr>
              <p:nvPr/>
            </p:nvSpPr>
            <p:spPr>
              <a:xfrm>
                <a:off x="9029971" y="1917231"/>
                <a:ext cx="1131094" cy="542136"/>
              </a:xfrm>
              <a:prstGeom prst="rect">
                <a:avLst/>
              </a:prstGeom>
              <a:blipFill>
                <a:blip r:embed="rId2"/>
                <a:stretch>
                  <a:fillRect/>
                </a:stretch>
              </a:blipFill>
            </p:spPr>
            <p:txBody>
              <a:bodyPr/>
              <a:lstStyle/>
              <a:p>
                <a:r>
                  <a:rPr lang="zh-CN" altLang="en-US">
                    <a:noFill/>
                  </a:rPr>
                  <a:t> </a:t>
                </a:r>
              </a:p>
            </p:txBody>
          </p:sp>
        </mc:Fallback>
      </mc:AlternateContent>
      <p:sp>
        <p:nvSpPr>
          <p:cNvPr id="7" name="TextBox 8"/>
          <p:cNvSpPr txBox="1"/>
          <p:nvPr/>
        </p:nvSpPr>
        <p:spPr>
          <a:xfrm>
            <a:off x="7719009" y="5270307"/>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8" name="TextBox 9"/>
          <p:cNvSpPr txBox="1"/>
          <p:nvPr/>
        </p:nvSpPr>
        <p:spPr>
          <a:xfrm>
            <a:off x="9035924" y="4591458"/>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9" name="Straight Connector 10"/>
          <p:cNvCxnSpPr/>
          <p:nvPr/>
        </p:nvCxnSpPr>
        <p:spPr>
          <a:xfrm rot="5400000" flipH="1" flipV="1">
            <a:off x="8180614" y="4146912"/>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11"/>
          <p:cNvCxnSpPr/>
          <p:nvPr/>
        </p:nvCxnSpPr>
        <p:spPr>
          <a:xfrm rot="16200000" flipV="1">
            <a:off x="8955582" y="4204813"/>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2"/>
          <p:cNvCxnSpPr>
            <a:stCxn id="14" idx="1"/>
          </p:cNvCxnSpPr>
          <p:nvPr/>
        </p:nvCxnSpPr>
        <p:spPr>
          <a:xfrm flipV="1">
            <a:off x="8879475" y="3159061"/>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3"/>
          <p:cNvSpPr txBox="1"/>
          <p:nvPr/>
        </p:nvSpPr>
        <p:spPr>
          <a:xfrm>
            <a:off x="9647265" y="3615726"/>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3" name="Straight Connector 14"/>
          <p:cNvCxnSpPr/>
          <p:nvPr/>
        </p:nvCxnSpPr>
        <p:spPr>
          <a:xfrm flipH="1" flipV="1">
            <a:off x="9850232" y="3159062"/>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4" name="AutoShape 9"/>
          <p:cNvSpPr>
            <a:spLocks noChangeAspect="1" noChangeArrowheads="1"/>
          </p:cNvSpPr>
          <p:nvPr/>
        </p:nvSpPr>
        <p:spPr bwMode="auto">
          <a:xfrm rot="16200000">
            <a:off x="8718994" y="3536101"/>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sp>
        <p:nvSpPr>
          <p:cNvPr id="15" name="TextBox 16"/>
          <p:cNvSpPr txBox="1"/>
          <p:nvPr/>
        </p:nvSpPr>
        <p:spPr>
          <a:xfrm>
            <a:off x="7575480" y="4516310"/>
            <a:ext cx="1401140" cy="507831"/>
          </a:xfrm>
          <a:prstGeom prst="rect">
            <a:avLst/>
          </a:prstGeom>
          <a:noFill/>
        </p:spPr>
        <p:txBody>
          <a:bodyPr wrap="square" rtlCol="0">
            <a:spAutoFit/>
          </a:bodyPr>
          <a:lstStyle/>
          <a:p>
            <a:pPr algn="ctr"/>
            <a:r>
              <a:rPr lang="en-US" sz="2700" dirty="0" err="1">
                <a:solidFill>
                  <a:prstClr val="black"/>
                </a:solidFill>
                <a:latin typeface="Symbol"/>
              </a:rPr>
              <a:t>s</a:t>
            </a:r>
            <a:r>
              <a:rPr lang="en-US" sz="2700" baseline="-25000" dirty="0" err="1">
                <a:solidFill>
                  <a:prstClr val="black"/>
                </a:solidFill>
                <a:latin typeface="Symbol"/>
              </a:rPr>
              <a:t>A</a:t>
            </a:r>
            <a:r>
              <a:rPr lang="en-US" sz="2700" baseline="-25000" dirty="0">
                <a:solidFill>
                  <a:prstClr val="black"/>
                </a:solidFill>
                <a:latin typeface="Symbol"/>
              </a:rPr>
              <a:t>&lt;10</a:t>
            </a:r>
            <a:endParaRPr lang="en-US" sz="2700" baseline="-25000" dirty="0">
              <a:solidFill>
                <a:prstClr val="black"/>
              </a:solidFill>
              <a:latin typeface="Calibri" panose="020F0502020204030204"/>
            </a:endParaRPr>
          </a:p>
        </p:txBody>
      </p:sp>
      <p:cxnSp>
        <p:nvCxnSpPr>
          <p:cNvPr id="16" name="Straight Connector 17"/>
          <p:cNvCxnSpPr>
            <a:endCxn id="15" idx="2"/>
          </p:cNvCxnSpPr>
          <p:nvPr/>
        </p:nvCxnSpPr>
        <p:spPr>
          <a:xfrm flipV="1">
            <a:off x="9580044" y="2505941"/>
            <a:ext cx="1" cy="252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8"/>
          <p:cNvCxnSpPr/>
          <p:nvPr/>
        </p:nvCxnSpPr>
        <p:spPr>
          <a:xfrm flipV="1">
            <a:off x="8256064" y="5044575"/>
            <a:ext cx="1" cy="275192"/>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35"/>
          <p:cNvSpPr>
            <a:spLocks noChangeArrowheads="1"/>
          </p:cNvSpPr>
          <p:nvPr/>
        </p:nvSpPr>
        <p:spPr bwMode="auto">
          <a:xfrm>
            <a:off x="914400" y="1752600"/>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R.A,T.D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19" name="Rectangle 35"/>
          <p:cNvSpPr>
            <a:spLocks noChangeArrowheads="1"/>
          </p:cNvSpPr>
          <p:nvPr/>
        </p:nvSpPr>
        <p:spPr bwMode="auto">
          <a:xfrm>
            <a:off x="905840" y="1155180"/>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20" name="Down Arrow 22"/>
          <p:cNvSpPr/>
          <p:nvPr/>
        </p:nvSpPr>
        <p:spPr>
          <a:xfrm>
            <a:off x="3036320" y="3854964"/>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Down Arrow 23"/>
          <p:cNvSpPr/>
          <p:nvPr/>
        </p:nvSpPr>
        <p:spPr>
          <a:xfrm rot="13977226">
            <a:off x="6759638" y="3988375"/>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TextBox 26"/>
          <p:cNvSpPr txBox="1"/>
          <p:nvPr/>
        </p:nvSpPr>
        <p:spPr>
          <a:xfrm>
            <a:off x="6257353" y="813627"/>
            <a:ext cx="2780956" cy="1384995"/>
          </a:xfrm>
          <a:prstGeom prst="rect">
            <a:avLst/>
          </a:prstGeom>
          <a:solidFill>
            <a:srgbClr val="FFC000">
              <a:lumMod val="20000"/>
              <a:lumOff val="80000"/>
            </a:srgbClr>
          </a:solidFill>
          <a:effectLst>
            <a:outerShdw blurRad="50800" dist="127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latin typeface="Calibri Light"/>
              </a:rPr>
              <a:t>Push down </a:t>
            </a:r>
            <a:r>
              <a:rPr kumimoji="0" lang="en-US" sz="2800" b="0" i="0" u="none" strike="noStrike" kern="0" cap="none" spc="0" normalizeH="0" baseline="0" noProof="0" dirty="0">
                <a:ln>
                  <a:noFill/>
                </a:ln>
                <a:solidFill>
                  <a:prstClr val="black"/>
                </a:solidFill>
                <a:effectLst/>
                <a:uLnTx/>
                <a:uFillTx/>
                <a:latin typeface="Calibri Light"/>
              </a:rPr>
              <a:t>selection on A so it occurs earlier </a:t>
            </a:r>
            <a:endParaRPr kumimoji="0" lang="en-US" sz="2800" b="1" i="0" u="none" strike="noStrike" kern="0" cap="none" spc="0" normalizeH="0" baseline="0" noProof="0" dirty="0">
              <a:ln>
                <a:noFill/>
              </a:ln>
              <a:solidFill>
                <a:prstClr val="black"/>
              </a:solidFill>
              <a:effectLst/>
              <a:uLnTx/>
              <a:uFillTx/>
              <a:latin typeface="Calibri Light"/>
            </a:endParaRPr>
          </a:p>
        </p:txBody>
      </p:sp>
      <mc:AlternateContent xmlns:mc="http://schemas.openxmlformats.org/markup-compatibility/2006" xmlns:a14="http://schemas.microsoft.com/office/drawing/2010/main">
        <mc:Choice Requires="a14">
          <p:sp>
            <p:nvSpPr>
              <p:cNvPr id="23" name="TextBox 39"/>
              <p:cNvSpPr txBox="1"/>
              <p:nvPr/>
            </p:nvSpPr>
            <p:spPr>
              <a:xfrm>
                <a:off x="914400" y="4830696"/>
                <a:ext cx="5361852" cy="62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d>
                            <m:dPr>
                              <m:ctrlPr>
                                <a:rPr lang="en-US" sz="3600" b="0" i="1" smtClean="0">
                                  <a:latin typeface="Cambria Math" panose="02040503050406030204" pitchFamily="18" charset="0"/>
                                  <a:ea typeface="Cambria Math" charset="0"/>
                                  <a:cs typeface="Cambria Math" charset="0"/>
                                </a:rPr>
                              </m:ctrlPr>
                            </m:dPr>
                            <m:e>
                              <m:sSub>
                                <m:sSubPr>
                                  <m:ctrlPr>
                                    <a:rPr lang="en-US" sz="3600" i="1">
                                      <a:latin typeface="Cambria Math" panose="02040503050406030204" pitchFamily="18"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&lt;10</m:t>
                                  </m:r>
                                </m:sub>
                              </m:sSub>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oMath>
                  </m:oMathPara>
                </a14:m>
                <a:endParaRPr lang="en-US" sz="3600" dirty="0"/>
              </a:p>
            </p:txBody>
          </p:sp>
        </mc:Choice>
        <mc:Fallback xmlns="">
          <p:sp>
            <p:nvSpPr>
              <p:cNvPr id="23" name="TextBox 39"/>
              <p:cNvSpPr txBox="1">
                <a:spLocks noRot="1" noChangeAspect="1" noMove="1" noResize="1" noEditPoints="1" noAdjustHandles="1" noChangeArrowheads="1" noChangeShapeType="1" noTextEdit="1"/>
              </p:cNvSpPr>
              <p:nvPr/>
            </p:nvSpPr>
            <p:spPr>
              <a:xfrm>
                <a:off x="914400" y="4830696"/>
                <a:ext cx="5361852" cy="62536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9556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30</a:t>
            </a:fld>
            <a:endParaRPr lang="en-US" dirty="0"/>
          </a:p>
        </p:txBody>
      </p:sp>
      <p:sp>
        <p:nvSpPr>
          <p:cNvPr id="5" name="AutoShape 9"/>
          <p:cNvSpPr>
            <a:spLocks noChangeAspect="1" noChangeArrowheads="1"/>
          </p:cNvSpPr>
          <p:nvPr/>
        </p:nvSpPr>
        <p:spPr bwMode="auto">
          <a:xfrm rot="16200000">
            <a:off x="9483942" y="2568790"/>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7"/>
              <p:cNvSpPr txBox="1"/>
              <p:nvPr/>
            </p:nvSpPr>
            <p:spPr>
              <a:xfrm>
                <a:off x="9106171" y="1887135"/>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7"/>
              <p:cNvSpPr txBox="1">
                <a:spLocks noRot="1" noChangeAspect="1" noMove="1" noResize="1" noEditPoints="1" noAdjustHandles="1" noChangeArrowheads="1" noChangeShapeType="1" noTextEdit="1"/>
              </p:cNvSpPr>
              <p:nvPr/>
            </p:nvSpPr>
            <p:spPr>
              <a:xfrm>
                <a:off x="9106171" y="1887135"/>
                <a:ext cx="1131094" cy="542136"/>
              </a:xfrm>
              <a:prstGeom prst="rect">
                <a:avLst/>
              </a:prstGeom>
              <a:blipFill>
                <a:blip r:embed="rId2"/>
                <a:stretch>
                  <a:fillRect/>
                </a:stretch>
              </a:blipFill>
            </p:spPr>
            <p:txBody>
              <a:bodyPr/>
              <a:lstStyle/>
              <a:p>
                <a:r>
                  <a:rPr lang="zh-CN" altLang="en-US">
                    <a:noFill/>
                  </a:rPr>
                  <a:t> </a:t>
                </a:r>
              </a:p>
            </p:txBody>
          </p:sp>
        </mc:Fallback>
      </mc:AlternateContent>
      <p:sp>
        <p:nvSpPr>
          <p:cNvPr id="7" name="TextBox 8"/>
          <p:cNvSpPr txBox="1"/>
          <p:nvPr/>
        </p:nvSpPr>
        <p:spPr>
          <a:xfrm>
            <a:off x="7795209" y="5240211"/>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8" name="TextBox 9"/>
          <p:cNvSpPr txBox="1"/>
          <p:nvPr/>
        </p:nvSpPr>
        <p:spPr>
          <a:xfrm>
            <a:off x="9112124" y="4561362"/>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9" name="Straight Connector 10"/>
          <p:cNvCxnSpPr/>
          <p:nvPr/>
        </p:nvCxnSpPr>
        <p:spPr>
          <a:xfrm rot="5400000" flipH="1" flipV="1">
            <a:off x="8256814" y="4116816"/>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11"/>
          <p:cNvCxnSpPr/>
          <p:nvPr/>
        </p:nvCxnSpPr>
        <p:spPr>
          <a:xfrm rot="16200000" flipV="1">
            <a:off x="9031782" y="4174717"/>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2"/>
          <p:cNvCxnSpPr>
            <a:stCxn id="14" idx="1"/>
          </p:cNvCxnSpPr>
          <p:nvPr/>
        </p:nvCxnSpPr>
        <p:spPr>
          <a:xfrm flipV="1">
            <a:off x="8955675" y="3128965"/>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3"/>
          <p:cNvSpPr txBox="1"/>
          <p:nvPr/>
        </p:nvSpPr>
        <p:spPr>
          <a:xfrm>
            <a:off x="9723465" y="3585630"/>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3" name="Straight Connector 14"/>
          <p:cNvCxnSpPr/>
          <p:nvPr/>
        </p:nvCxnSpPr>
        <p:spPr>
          <a:xfrm flipH="1" flipV="1">
            <a:off x="9926432" y="3128966"/>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4" name="AutoShape 9"/>
          <p:cNvSpPr>
            <a:spLocks noChangeAspect="1" noChangeArrowheads="1"/>
          </p:cNvSpPr>
          <p:nvPr/>
        </p:nvSpPr>
        <p:spPr bwMode="auto">
          <a:xfrm rot="16200000">
            <a:off x="8795194" y="3506005"/>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sp>
        <p:nvSpPr>
          <p:cNvPr id="15" name="TextBox 16"/>
          <p:cNvSpPr txBox="1"/>
          <p:nvPr/>
        </p:nvSpPr>
        <p:spPr>
          <a:xfrm>
            <a:off x="7651680" y="4486214"/>
            <a:ext cx="1401140" cy="507831"/>
          </a:xfrm>
          <a:prstGeom prst="rect">
            <a:avLst/>
          </a:prstGeom>
          <a:noFill/>
        </p:spPr>
        <p:txBody>
          <a:bodyPr wrap="square" rtlCol="0">
            <a:spAutoFit/>
          </a:bodyPr>
          <a:lstStyle/>
          <a:p>
            <a:pPr algn="ctr"/>
            <a:r>
              <a:rPr lang="en-US" sz="2700" dirty="0" err="1">
                <a:solidFill>
                  <a:prstClr val="black"/>
                </a:solidFill>
                <a:latin typeface="Symbol"/>
              </a:rPr>
              <a:t>s</a:t>
            </a:r>
            <a:r>
              <a:rPr lang="en-US" sz="2700" baseline="-25000" dirty="0" err="1">
                <a:solidFill>
                  <a:prstClr val="black"/>
                </a:solidFill>
                <a:latin typeface="Symbol"/>
              </a:rPr>
              <a:t>A</a:t>
            </a:r>
            <a:r>
              <a:rPr lang="en-US" sz="2700" baseline="-25000" dirty="0">
                <a:solidFill>
                  <a:prstClr val="black"/>
                </a:solidFill>
                <a:latin typeface="Symbol"/>
              </a:rPr>
              <a:t>&lt;10</a:t>
            </a:r>
            <a:endParaRPr lang="en-US" sz="2700" baseline="-25000" dirty="0">
              <a:solidFill>
                <a:prstClr val="black"/>
              </a:solidFill>
              <a:latin typeface="Calibri" panose="020F0502020204030204"/>
            </a:endParaRPr>
          </a:p>
        </p:txBody>
      </p:sp>
      <p:cxnSp>
        <p:nvCxnSpPr>
          <p:cNvPr id="16" name="Straight Connector 17"/>
          <p:cNvCxnSpPr>
            <a:endCxn id="15" idx="2"/>
          </p:cNvCxnSpPr>
          <p:nvPr/>
        </p:nvCxnSpPr>
        <p:spPr>
          <a:xfrm flipV="1">
            <a:off x="9656244" y="2475845"/>
            <a:ext cx="1" cy="252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8"/>
          <p:cNvCxnSpPr/>
          <p:nvPr/>
        </p:nvCxnSpPr>
        <p:spPr>
          <a:xfrm flipV="1">
            <a:off x="8332264" y="5014479"/>
            <a:ext cx="1" cy="275192"/>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35"/>
          <p:cNvSpPr>
            <a:spLocks noChangeArrowheads="1"/>
          </p:cNvSpPr>
          <p:nvPr/>
        </p:nvSpPr>
        <p:spPr bwMode="auto">
          <a:xfrm>
            <a:off x="990600" y="1722504"/>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R.A,T.D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19" name="Rectangle 35"/>
          <p:cNvSpPr>
            <a:spLocks noChangeArrowheads="1"/>
          </p:cNvSpPr>
          <p:nvPr/>
        </p:nvSpPr>
        <p:spPr bwMode="auto">
          <a:xfrm>
            <a:off x="982040" y="1125084"/>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20" name="Down Arrow 22"/>
          <p:cNvSpPr/>
          <p:nvPr/>
        </p:nvSpPr>
        <p:spPr>
          <a:xfrm>
            <a:off x="3112520" y="3824868"/>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Down Arrow 23"/>
          <p:cNvSpPr/>
          <p:nvPr/>
        </p:nvSpPr>
        <p:spPr>
          <a:xfrm rot="13977226">
            <a:off x="6835838" y="3958279"/>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TextBox 26"/>
          <p:cNvSpPr txBox="1"/>
          <p:nvPr/>
        </p:nvSpPr>
        <p:spPr>
          <a:xfrm>
            <a:off x="6333553" y="783531"/>
            <a:ext cx="2780956" cy="1384995"/>
          </a:xfrm>
          <a:prstGeom prst="rect">
            <a:avLst/>
          </a:prstGeom>
          <a:solidFill>
            <a:srgbClr val="FFC000">
              <a:lumMod val="20000"/>
              <a:lumOff val="80000"/>
            </a:srgbClr>
          </a:solidFill>
          <a:effectLst>
            <a:outerShdw blurRad="50800" dist="12700" dir="2700000" algn="tl" rotWithShape="0">
              <a:prstClr val="black">
                <a:alpha val="40000"/>
              </a:prstClr>
            </a:outerShdw>
          </a:effectLst>
        </p:spPr>
        <p:txBody>
          <a:bodyPr wrap="square" rtlCol="0">
            <a:spAutoFit/>
          </a:bodyPr>
          <a:lstStyle/>
          <a:p>
            <a:pPr lvl="0"/>
            <a:r>
              <a:rPr lang="en-US" sz="2800" dirty="0">
                <a:solidFill>
                  <a:srgbClr val="FF0000"/>
                </a:solidFill>
                <a:latin typeface="Calibri Light"/>
              </a:rPr>
              <a:t>Push down</a:t>
            </a:r>
            <a:r>
              <a:rPr lang="en-US" sz="2800" dirty="0">
                <a:solidFill>
                  <a:prstClr val="black"/>
                </a:solidFill>
                <a:latin typeface="Calibri Light"/>
              </a:rPr>
              <a:t> projection so it occurs earlier </a:t>
            </a:r>
            <a:endParaRPr lang="en-US" sz="2800" b="1" dirty="0">
              <a:solidFill>
                <a:prstClr val="black"/>
              </a:solidFill>
              <a:latin typeface="Calibri Light"/>
            </a:endParaRPr>
          </a:p>
        </p:txBody>
      </p:sp>
      <p:sp>
        <p:nvSpPr>
          <p:cNvPr id="23" name="Down Arrow 25"/>
          <p:cNvSpPr/>
          <p:nvPr/>
        </p:nvSpPr>
        <p:spPr>
          <a:xfrm rot="2045029">
            <a:off x="8712587" y="2326963"/>
            <a:ext cx="364743" cy="1336885"/>
          </a:xfrm>
          <a:prstGeom prst="downArrow">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24" name="TextBox 27"/>
              <p:cNvSpPr txBox="1"/>
              <p:nvPr/>
            </p:nvSpPr>
            <p:spPr>
              <a:xfrm>
                <a:off x="990600" y="4800600"/>
                <a:ext cx="5361852" cy="62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d>
                            <m:dPr>
                              <m:ctrlPr>
                                <a:rPr lang="en-US" sz="3600" b="0" i="1" smtClean="0">
                                  <a:latin typeface="Cambria Math" panose="02040503050406030204" pitchFamily="18" charset="0"/>
                                  <a:ea typeface="Cambria Math" charset="0"/>
                                  <a:cs typeface="Cambria Math" charset="0"/>
                                </a:rPr>
                              </m:ctrlPr>
                            </m:dPr>
                            <m:e>
                              <m:sSub>
                                <m:sSubPr>
                                  <m:ctrlPr>
                                    <a:rPr lang="en-US" sz="3600" i="1">
                                      <a:latin typeface="Cambria Math" panose="02040503050406030204" pitchFamily="18"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&lt;10</m:t>
                                  </m:r>
                                </m:sub>
                              </m:sSub>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oMath>
                  </m:oMathPara>
                </a14:m>
                <a:endParaRPr lang="en-US" sz="3600" dirty="0"/>
              </a:p>
            </p:txBody>
          </p:sp>
        </mc:Choice>
        <mc:Fallback xmlns="">
          <p:sp>
            <p:nvSpPr>
              <p:cNvPr id="24" name="TextBox 27"/>
              <p:cNvSpPr txBox="1">
                <a:spLocks noRot="1" noChangeAspect="1" noMove="1" noResize="1" noEditPoints="1" noAdjustHandles="1" noChangeArrowheads="1" noChangeShapeType="1" noTextEdit="1"/>
              </p:cNvSpPr>
              <p:nvPr/>
            </p:nvSpPr>
            <p:spPr>
              <a:xfrm>
                <a:off x="990600" y="4800600"/>
                <a:ext cx="5361852" cy="62536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26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31</a:t>
            </a:fld>
            <a:endParaRPr lang="en-US" dirty="0"/>
          </a:p>
        </p:txBody>
      </p:sp>
      <p:sp>
        <p:nvSpPr>
          <p:cNvPr id="5" name="Rectangle 35"/>
          <p:cNvSpPr>
            <a:spLocks noChangeArrowheads="1"/>
          </p:cNvSpPr>
          <p:nvPr/>
        </p:nvSpPr>
        <p:spPr bwMode="auto">
          <a:xfrm>
            <a:off x="1066800" y="1295400"/>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R.A,T.D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6" name="Rectangle 35"/>
          <p:cNvSpPr>
            <a:spLocks noChangeArrowheads="1"/>
          </p:cNvSpPr>
          <p:nvPr/>
        </p:nvSpPr>
        <p:spPr bwMode="auto">
          <a:xfrm>
            <a:off x="1058240" y="697980"/>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7" name="Down Arrow 22"/>
          <p:cNvSpPr/>
          <p:nvPr/>
        </p:nvSpPr>
        <p:spPr>
          <a:xfrm>
            <a:off x="3188720" y="3397764"/>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24"/>
              <p:cNvSpPr txBox="1"/>
              <p:nvPr/>
            </p:nvSpPr>
            <p:spPr>
              <a:xfrm>
                <a:off x="440023" y="4227520"/>
                <a:ext cx="6259534" cy="8291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sSub>
                            <m:sSubPr>
                              <m:ctrlPr>
                                <a:rPr lang="el-GR" sz="3600" i="1">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m:t>
                              </m:r>
                              <m:r>
                                <a:rPr lang="en-US" sz="3600" b="0" i="1" smtClean="0">
                                  <a:latin typeface="Cambria Math" charset="0"/>
                                  <a:ea typeface="Cambria Math" charset="0"/>
                                  <a:cs typeface="Cambria Math" charset="0"/>
                                </a:rPr>
                                <m:t>𝑐</m:t>
                              </m:r>
                            </m:sub>
                          </m:sSub>
                          <m:d>
                            <m:dPr>
                              <m:ctrlPr>
                                <a:rPr lang="en-US" sz="3600" b="0" i="1" smtClean="0">
                                  <a:latin typeface="Cambria Math" panose="02040503050406030204" pitchFamily="18" charset="0"/>
                                  <a:ea typeface="Cambria Math" charset="0"/>
                                  <a:cs typeface="Cambria Math" charset="0"/>
                                </a:rPr>
                              </m:ctrlPr>
                            </m:dPr>
                            <m:e>
                              <m:sSub>
                                <m:sSubPr>
                                  <m:ctrlPr>
                                    <a:rPr lang="en-US" sz="3600" i="1">
                                      <a:latin typeface="Cambria Math" panose="02040503050406030204" pitchFamily="18"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&lt;10</m:t>
                                  </m:r>
                                </m:sub>
                              </m:sSub>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oMath>
                  </m:oMathPara>
                </a14:m>
                <a:endParaRPr lang="en-US" sz="3600" dirty="0"/>
              </a:p>
            </p:txBody>
          </p:sp>
        </mc:Choice>
        <mc:Fallback xmlns="">
          <p:sp>
            <p:nvSpPr>
              <p:cNvPr id="8" name="TextBox 24"/>
              <p:cNvSpPr txBox="1">
                <a:spLocks noRot="1" noChangeAspect="1" noMove="1" noResize="1" noEditPoints="1" noAdjustHandles="1" noChangeArrowheads="1" noChangeShapeType="1" noTextEdit="1"/>
              </p:cNvSpPr>
              <p:nvPr/>
            </p:nvSpPr>
            <p:spPr>
              <a:xfrm>
                <a:off x="440023" y="4227520"/>
                <a:ext cx="6259534" cy="829138"/>
              </a:xfrm>
              <a:prstGeom prst="rect">
                <a:avLst/>
              </a:prstGeom>
              <a:blipFill>
                <a:blip r:embed="rId2"/>
                <a:stretch>
                  <a:fillRect/>
                </a:stretch>
              </a:blipFill>
            </p:spPr>
            <p:txBody>
              <a:bodyPr/>
              <a:lstStyle/>
              <a:p>
                <a:r>
                  <a:rPr lang="zh-CN" altLang="en-US">
                    <a:noFill/>
                  </a:rPr>
                  <a:t> </a:t>
                </a:r>
              </a:p>
            </p:txBody>
          </p:sp>
        </mc:Fallback>
      </mc:AlternateContent>
      <p:sp>
        <p:nvSpPr>
          <p:cNvPr id="9" name="AutoShape 9"/>
          <p:cNvSpPr>
            <a:spLocks noChangeAspect="1" noChangeArrowheads="1"/>
          </p:cNvSpPr>
          <p:nvPr/>
        </p:nvSpPr>
        <p:spPr bwMode="auto">
          <a:xfrm rot="16200000">
            <a:off x="9366247" y="1990999"/>
            <a:ext cx="320961" cy="639292"/>
          </a:xfrm>
          <a:prstGeom prst="flowChartCollate">
            <a:avLst/>
          </a:prstGeom>
          <a:noFill/>
          <a:ln w="9525">
            <a:solidFill>
              <a:sysClr val="windowText" lastClr="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mc:AlternateContent xmlns:mc="http://schemas.openxmlformats.org/markup-compatibility/2006" xmlns:a14="http://schemas.microsoft.com/office/drawing/2010/main">
        <mc:Choice Requires="a14">
          <p:sp>
            <p:nvSpPr>
              <p:cNvPr id="10" name="TextBox 47"/>
              <p:cNvSpPr txBox="1"/>
              <p:nvPr/>
            </p:nvSpPr>
            <p:spPr>
              <a:xfrm>
                <a:off x="8973824" y="1311746"/>
                <a:ext cx="1131094" cy="54213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l-GR" sz="2800" b="0" i="1" u="none" strike="noStrike" kern="0" cap="none" spc="0" normalizeH="0" baseline="0" noProof="0" smtClean="0">
                              <a:ln>
                                <a:noFill/>
                              </a:ln>
                              <a:solidFill>
                                <a:prstClr val="black"/>
                              </a:solidFill>
                              <a:effectLst/>
                              <a:uLnTx/>
                              <a:uFillTx/>
                              <a:latin typeface="Cambria Math" panose="02040503050406030204" pitchFamily="18" charset="0"/>
                              <a:ea typeface="Cambria Math" charset="0"/>
                              <a:cs typeface="Cambria Math" charset="0"/>
                            </a:rPr>
                          </m:ctrlPr>
                        </m:sSubPr>
                        <m:e>
                          <m:r>
                            <m:rPr>
                              <m:sty m:val="p"/>
                            </m:rPr>
                            <a:rPr kumimoji="0" lang="el-GR"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Π</m:t>
                          </m:r>
                        </m:e>
                        <m:sub>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𝐴</m:t>
                          </m:r>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m:t>
                          </m:r>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𝐷</m:t>
                          </m:r>
                        </m:sub>
                      </m:sSub>
                    </m:oMath>
                  </m:oMathPara>
                </a14:m>
                <a:endParaRPr kumimoji="0" lang="en-US" sz="2700" b="0" i="0" u="none" strike="noStrike" kern="0" cap="none" spc="0" normalizeH="0" baseline="0" noProof="0" dirty="0">
                  <a:ln>
                    <a:noFill/>
                  </a:ln>
                  <a:solidFill>
                    <a:prstClr val="black"/>
                  </a:solidFill>
                  <a:effectLst/>
                  <a:uLnTx/>
                  <a:uFillTx/>
                </a:endParaRPr>
              </a:p>
            </p:txBody>
          </p:sp>
        </mc:Choice>
        <mc:Fallback xmlns="">
          <p:sp>
            <p:nvSpPr>
              <p:cNvPr id="10" name="TextBox 47"/>
              <p:cNvSpPr txBox="1">
                <a:spLocks noRot="1" noChangeAspect="1" noMove="1" noResize="1" noEditPoints="1" noAdjustHandles="1" noChangeArrowheads="1" noChangeShapeType="1" noTextEdit="1"/>
              </p:cNvSpPr>
              <p:nvPr/>
            </p:nvSpPr>
            <p:spPr>
              <a:xfrm>
                <a:off x="8973824" y="1311746"/>
                <a:ext cx="1131094" cy="542136"/>
              </a:xfrm>
              <a:prstGeom prst="rect">
                <a:avLst/>
              </a:prstGeom>
              <a:blipFill>
                <a:blip r:embed="rId3"/>
                <a:stretch>
                  <a:fillRect/>
                </a:stretch>
              </a:blipFill>
            </p:spPr>
            <p:txBody>
              <a:bodyPr/>
              <a:lstStyle/>
              <a:p>
                <a:r>
                  <a:rPr lang="zh-CN" altLang="en-US">
                    <a:noFill/>
                  </a:rPr>
                  <a:t> </a:t>
                </a:r>
              </a:p>
            </p:txBody>
          </p:sp>
        </mc:Fallback>
      </mc:AlternateContent>
      <p:sp>
        <p:nvSpPr>
          <p:cNvPr id="11" name="TextBox 48"/>
          <p:cNvSpPr txBox="1"/>
          <p:nvPr/>
        </p:nvSpPr>
        <p:spPr>
          <a:xfrm>
            <a:off x="7495252" y="5331815"/>
            <a:ext cx="1200150"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700" b="0" i="0" u="none" strike="noStrike" kern="0" cap="none" spc="0" normalizeH="0" baseline="0" noProof="0" dirty="0">
                <a:ln>
                  <a:noFill/>
                </a:ln>
                <a:solidFill>
                  <a:prstClr val="black"/>
                </a:solidFill>
                <a:effectLst/>
                <a:uLnTx/>
                <a:uFillTx/>
              </a:rPr>
              <a:t>R(A,B)</a:t>
            </a:r>
          </a:p>
        </p:txBody>
      </p:sp>
      <p:sp>
        <p:nvSpPr>
          <p:cNvPr id="12" name="TextBox 49"/>
          <p:cNvSpPr txBox="1"/>
          <p:nvPr/>
        </p:nvSpPr>
        <p:spPr>
          <a:xfrm>
            <a:off x="8908212" y="4740320"/>
            <a:ext cx="1119188"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700" b="0" i="0" u="none" strike="noStrike" kern="0" cap="none" spc="0" normalizeH="0" baseline="0" noProof="0" dirty="0">
                <a:ln>
                  <a:noFill/>
                </a:ln>
                <a:solidFill>
                  <a:prstClr val="black"/>
                </a:solidFill>
                <a:effectLst/>
                <a:uLnTx/>
                <a:uFillTx/>
              </a:rPr>
              <a:t>S(B,C)</a:t>
            </a:r>
          </a:p>
        </p:txBody>
      </p:sp>
      <p:cxnSp>
        <p:nvCxnSpPr>
          <p:cNvPr id="13" name="Straight Connector 50"/>
          <p:cNvCxnSpPr/>
          <p:nvPr/>
        </p:nvCxnSpPr>
        <p:spPr>
          <a:xfrm rot="5400000" flipH="1" flipV="1">
            <a:off x="8052902" y="4295774"/>
            <a:ext cx="519998" cy="369095"/>
          </a:xfrm>
          <a:prstGeom prst="line">
            <a:avLst/>
          </a:prstGeom>
          <a:noFill/>
          <a:ln w="12700" cap="flat" cmpd="sng" algn="ctr">
            <a:solidFill>
              <a:srgbClr val="5B9BD5"/>
            </a:solidFill>
            <a:prstDash val="solid"/>
            <a:miter lim="800000"/>
          </a:ln>
          <a:effectLst/>
        </p:spPr>
      </p:cxnSp>
      <p:cxnSp>
        <p:nvCxnSpPr>
          <p:cNvPr id="14" name="Straight Connector 51"/>
          <p:cNvCxnSpPr/>
          <p:nvPr/>
        </p:nvCxnSpPr>
        <p:spPr>
          <a:xfrm rot="16200000" flipV="1">
            <a:off x="8827870" y="4353675"/>
            <a:ext cx="519998" cy="253292"/>
          </a:xfrm>
          <a:prstGeom prst="line">
            <a:avLst/>
          </a:prstGeom>
          <a:noFill/>
          <a:ln w="12700" cap="flat" cmpd="sng" algn="ctr">
            <a:solidFill>
              <a:srgbClr val="5B9BD5"/>
            </a:solidFill>
            <a:prstDash val="solid"/>
            <a:miter lim="800000"/>
          </a:ln>
          <a:effectLst/>
        </p:spPr>
      </p:cxnSp>
      <p:cxnSp>
        <p:nvCxnSpPr>
          <p:cNvPr id="15" name="Straight Connector 52"/>
          <p:cNvCxnSpPr/>
          <p:nvPr/>
        </p:nvCxnSpPr>
        <p:spPr>
          <a:xfrm flipV="1">
            <a:off x="8837980" y="2551174"/>
            <a:ext cx="462752" cy="696686"/>
          </a:xfrm>
          <a:prstGeom prst="line">
            <a:avLst/>
          </a:prstGeom>
          <a:noFill/>
          <a:ln w="12700" cap="flat" cmpd="sng" algn="ctr">
            <a:solidFill>
              <a:srgbClr val="5B9BD5"/>
            </a:solidFill>
            <a:prstDash val="solid"/>
            <a:miter lim="800000"/>
          </a:ln>
          <a:effectLst/>
        </p:spPr>
      </p:cxnSp>
      <p:sp>
        <p:nvSpPr>
          <p:cNvPr id="16" name="TextBox 53"/>
          <p:cNvSpPr txBox="1"/>
          <p:nvPr/>
        </p:nvSpPr>
        <p:spPr>
          <a:xfrm>
            <a:off x="9605770" y="3007839"/>
            <a:ext cx="1119188"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700" b="0" i="0" u="none" strike="noStrike" kern="0" cap="none" spc="0" normalizeH="0" baseline="0" noProof="0" dirty="0">
                <a:ln>
                  <a:noFill/>
                </a:ln>
                <a:solidFill>
                  <a:prstClr val="black"/>
                </a:solidFill>
                <a:effectLst/>
                <a:uLnTx/>
                <a:uFillTx/>
              </a:rPr>
              <a:t>T(C,D)</a:t>
            </a:r>
          </a:p>
        </p:txBody>
      </p:sp>
      <p:cxnSp>
        <p:nvCxnSpPr>
          <p:cNvPr id="17" name="Straight Connector 54"/>
          <p:cNvCxnSpPr/>
          <p:nvPr/>
        </p:nvCxnSpPr>
        <p:spPr>
          <a:xfrm flipH="1" flipV="1">
            <a:off x="9808737" y="2551175"/>
            <a:ext cx="304881" cy="423845"/>
          </a:xfrm>
          <a:prstGeom prst="line">
            <a:avLst/>
          </a:prstGeom>
          <a:noFill/>
          <a:ln w="12700" cap="flat" cmpd="sng" algn="ctr">
            <a:solidFill>
              <a:srgbClr val="5B9BD5"/>
            </a:solidFill>
            <a:prstDash val="solid"/>
            <a:miter lim="800000"/>
          </a:ln>
          <a:effectLst/>
        </p:spPr>
      </p:cxnSp>
      <p:sp>
        <p:nvSpPr>
          <p:cNvPr id="18" name="AutoShape 9"/>
          <p:cNvSpPr>
            <a:spLocks noChangeAspect="1" noChangeArrowheads="1"/>
          </p:cNvSpPr>
          <p:nvPr/>
        </p:nvSpPr>
        <p:spPr bwMode="auto">
          <a:xfrm rot="16200000">
            <a:off x="8591282" y="3684963"/>
            <a:ext cx="320961" cy="639292"/>
          </a:xfrm>
          <a:prstGeom prst="flowChartCollate">
            <a:avLst/>
          </a:prstGeom>
          <a:noFill/>
          <a:ln w="9525">
            <a:solidFill>
              <a:sysClr val="windowText" lastClr="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cxnSp>
        <p:nvCxnSpPr>
          <p:cNvPr id="19" name="Straight Connector 56"/>
          <p:cNvCxnSpPr/>
          <p:nvPr/>
        </p:nvCxnSpPr>
        <p:spPr>
          <a:xfrm flipV="1">
            <a:off x="9554847" y="1837624"/>
            <a:ext cx="1" cy="275192"/>
          </a:xfrm>
          <a:prstGeom prst="line">
            <a:avLst/>
          </a:prstGeom>
          <a:noFill/>
          <a:ln w="12700" cap="flat" cmpd="sng" algn="ctr">
            <a:solidFill>
              <a:srgbClr val="5B9BD5"/>
            </a:solidFill>
            <a:prstDash val="solid"/>
            <a:miter lim="800000"/>
          </a:ln>
          <a:effectLst/>
        </p:spPr>
      </p:cxnSp>
      <p:sp>
        <p:nvSpPr>
          <p:cNvPr id="20" name="Down Arrow 57"/>
          <p:cNvSpPr/>
          <p:nvPr/>
        </p:nvSpPr>
        <p:spPr>
          <a:xfrm rot="14635620">
            <a:off x="7071560" y="3521785"/>
            <a:ext cx="511562" cy="1167199"/>
          </a:xfrm>
          <a:prstGeom prst="downArrow">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1" name="TextBox 58"/>
          <p:cNvSpPr txBox="1"/>
          <p:nvPr/>
        </p:nvSpPr>
        <p:spPr>
          <a:xfrm>
            <a:off x="5902357" y="1071070"/>
            <a:ext cx="2780956" cy="954107"/>
          </a:xfrm>
          <a:prstGeom prst="rect">
            <a:avLst/>
          </a:prstGeom>
          <a:solidFill>
            <a:srgbClr val="FFC000">
              <a:lumMod val="20000"/>
              <a:lumOff val="80000"/>
            </a:srgbClr>
          </a:solidFill>
          <a:effectLst>
            <a:outerShdw blurRad="50800" dist="127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a:ln>
                  <a:noFill/>
                </a:ln>
                <a:solidFill>
                  <a:prstClr val="black"/>
                </a:solidFill>
                <a:effectLst/>
                <a:uLnTx/>
                <a:uFillTx/>
                <a:latin typeface="Calibri Light"/>
              </a:rPr>
              <a:t>We eliminate B earlier!</a:t>
            </a:r>
            <a:endParaRPr kumimoji="0" lang="en-US" sz="2800" b="1" i="0" u="none" strike="noStrike" kern="0" cap="none" spc="0" normalizeH="0" baseline="0" noProof="0" dirty="0">
              <a:ln>
                <a:noFill/>
              </a:ln>
              <a:solidFill>
                <a:prstClr val="black"/>
              </a:solidFill>
              <a:effectLst/>
              <a:uLnTx/>
              <a:uFillTx/>
              <a:latin typeface="Calibri Light"/>
            </a:endParaRPr>
          </a:p>
        </p:txBody>
      </p:sp>
      <p:sp>
        <p:nvSpPr>
          <p:cNvPr id="22" name="TextBox 59"/>
          <p:cNvSpPr txBox="1"/>
          <p:nvPr/>
        </p:nvSpPr>
        <p:spPr>
          <a:xfrm>
            <a:off x="7394757" y="4515271"/>
            <a:ext cx="1401140"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700" b="0" i="0" u="none" strike="noStrike" kern="0" cap="none" spc="0" normalizeH="0" baseline="0" noProof="0" dirty="0" err="1">
                <a:ln>
                  <a:noFill/>
                </a:ln>
                <a:solidFill>
                  <a:prstClr val="black"/>
                </a:solidFill>
                <a:effectLst/>
                <a:uLnTx/>
                <a:uFillTx/>
                <a:latin typeface="Symbol"/>
              </a:rPr>
              <a:t>s</a:t>
            </a:r>
            <a:r>
              <a:rPr kumimoji="0" lang="en-US" sz="2700" b="0" i="0" u="none" strike="noStrike" kern="0" cap="none" spc="0" normalizeH="0" baseline="-25000" noProof="0" dirty="0" err="1">
                <a:ln>
                  <a:noFill/>
                </a:ln>
                <a:solidFill>
                  <a:prstClr val="black"/>
                </a:solidFill>
                <a:effectLst/>
                <a:uLnTx/>
                <a:uFillTx/>
                <a:latin typeface="Symbol"/>
              </a:rPr>
              <a:t>A</a:t>
            </a:r>
            <a:r>
              <a:rPr kumimoji="0" lang="en-US" sz="2700" b="0" i="0" u="none" strike="noStrike" kern="0" cap="none" spc="0" normalizeH="0" baseline="-25000" noProof="0" dirty="0">
                <a:ln>
                  <a:noFill/>
                </a:ln>
                <a:solidFill>
                  <a:prstClr val="black"/>
                </a:solidFill>
                <a:effectLst/>
                <a:uLnTx/>
                <a:uFillTx/>
                <a:latin typeface="Symbol"/>
              </a:rPr>
              <a:t>&lt;10</a:t>
            </a:r>
            <a:endParaRPr kumimoji="0" lang="en-US" sz="2700" b="0" i="0" u="none" strike="noStrike" kern="0" cap="none" spc="0" normalizeH="0" baseline="-25000" noProof="0" dirty="0">
              <a:ln>
                <a:noFill/>
              </a:ln>
              <a:solidFill>
                <a:prstClr val="black"/>
              </a:solidFill>
              <a:effectLst/>
              <a:uLnTx/>
              <a:uFillTx/>
            </a:endParaRPr>
          </a:p>
        </p:txBody>
      </p:sp>
      <p:cxnSp>
        <p:nvCxnSpPr>
          <p:cNvPr id="23" name="Straight Connector 60"/>
          <p:cNvCxnSpPr/>
          <p:nvPr/>
        </p:nvCxnSpPr>
        <p:spPr>
          <a:xfrm flipV="1">
            <a:off x="8095327" y="5023101"/>
            <a:ext cx="1" cy="252110"/>
          </a:xfrm>
          <a:prstGeom prst="line">
            <a:avLst/>
          </a:prstGeom>
          <a:noFill/>
          <a:ln w="1270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24" name="TextBox 61"/>
              <p:cNvSpPr txBox="1"/>
              <p:nvPr/>
            </p:nvSpPr>
            <p:spPr>
              <a:xfrm>
                <a:off x="8136930" y="3130177"/>
                <a:ext cx="1131094" cy="54213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l-GR" sz="2800" b="0" i="1" u="none" strike="noStrike" kern="0" cap="none" spc="0" normalizeH="0" baseline="0" noProof="0" smtClean="0">
                              <a:ln>
                                <a:noFill/>
                              </a:ln>
                              <a:solidFill>
                                <a:prstClr val="black"/>
                              </a:solidFill>
                              <a:effectLst/>
                              <a:uLnTx/>
                              <a:uFillTx/>
                              <a:latin typeface="Cambria Math" panose="02040503050406030204" pitchFamily="18" charset="0"/>
                              <a:ea typeface="Cambria Math" charset="0"/>
                              <a:cs typeface="Cambria Math" charset="0"/>
                            </a:rPr>
                          </m:ctrlPr>
                        </m:sSubPr>
                        <m:e>
                          <m:r>
                            <m:rPr>
                              <m:sty m:val="p"/>
                            </m:rPr>
                            <a:rPr kumimoji="0" lang="el-GR"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Π</m:t>
                          </m:r>
                        </m:e>
                        <m:sub>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𝐴</m:t>
                          </m:r>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m:t>
                          </m:r>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𝐶</m:t>
                          </m:r>
                        </m:sub>
                      </m:sSub>
                    </m:oMath>
                  </m:oMathPara>
                </a14:m>
                <a:endParaRPr kumimoji="0" lang="en-US" sz="2700" b="0" i="0" u="none" strike="noStrike" kern="0" cap="none" spc="0" normalizeH="0" baseline="0" noProof="0" dirty="0">
                  <a:ln>
                    <a:noFill/>
                  </a:ln>
                  <a:solidFill>
                    <a:prstClr val="black"/>
                  </a:solidFill>
                  <a:effectLst/>
                  <a:uLnTx/>
                  <a:uFillTx/>
                </a:endParaRPr>
              </a:p>
            </p:txBody>
          </p:sp>
        </mc:Choice>
        <mc:Fallback xmlns="">
          <p:sp>
            <p:nvSpPr>
              <p:cNvPr id="24" name="TextBox 61"/>
              <p:cNvSpPr txBox="1">
                <a:spLocks noRot="1" noChangeAspect="1" noMove="1" noResize="1" noEditPoints="1" noAdjustHandles="1" noChangeArrowheads="1" noChangeShapeType="1" noTextEdit="1"/>
              </p:cNvSpPr>
              <p:nvPr/>
            </p:nvSpPr>
            <p:spPr>
              <a:xfrm>
                <a:off x="8136930" y="3130177"/>
                <a:ext cx="1131094" cy="542136"/>
              </a:xfrm>
              <a:prstGeom prst="rect">
                <a:avLst/>
              </a:prstGeom>
              <a:blipFill>
                <a:blip r:embed="rId4"/>
                <a:stretch>
                  <a:fillRect/>
                </a:stretch>
              </a:blipFill>
            </p:spPr>
            <p:txBody>
              <a:bodyPr/>
              <a:lstStyle/>
              <a:p>
                <a:r>
                  <a:rPr lang="zh-CN" altLang="en-US">
                    <a:noFill/>
                  </a:rPr>
                  <a:t> </a:t>
                </a:r>
              </a:p>
            </p:txBody>
          </p:sp>
        </mc:Fallback>
      </mc:AlternateContent>
      <p:cxnSp>
        <p:nvCxnSpPr>
          <p:cNvPr id="25" name="Straight Connector 62"/>
          <p:cNvCxnSpPr/>
          <p:nvPr/>
        </p:nvCxnSpPr>
        <p:spPr>
          <a:xfrm flipV="1">
            <a:off x="8717953" y="3656055"/>
            <a:ext cx="1" cy="275192"/>
          </a:xfrm>
          <a:prstGeom prst="line">
            <a:avLst/>
          </a:prstGeom>
          <a:noFill/>
          <a:ln w="12700" cap="flat" cmpd="sng" algn="ctr">
            <a:solidFill>
              <a:srgbClr val="5B9BD5"/>
            </a:solidFill>
            <a:prstDash val="solid"/>
            <a:miter lim="800000"/>
          </a:ln>
          <a:effectLst/>
        </p:spPr>
      </p:cxnSp>
    </p:spTree>
    <p:extLst>
      <p:ext uri="{BB962C8B-B14F-4D97-AF65-F5344CB8AC3E}">
        <p14:creationId xmlns:p14="http://schemas.microsoft.com/office/powerpoint/2010/main" val="59825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a:xfrm>
            <a:off x="228600" y="1066800"/>
            <a:ext cx="11810999" cy="5469226"/>
          </a:xfrm>
        </p:spPr>
        <p:txBody>
          <a:bodyPr/>
          <a:lstStyle/>
          <a:p>
            <a:r>
              <a:rPr lang="zh-CN" altLang="en-US" dirty="0"/>
              <a:t>现有</a:t>
            </a:r>
            <a:r>
              <a:rPr lang="en-US" altLang="zh-CN" dirty="0"/>
              <a:t>SQL</a:t>
            </a:r>
            <a:r>
              <a:rPr lang="zh-CN" altLang="en-US" dirty="0"/>
              <a:t>语句如下：</a:t>
            </a:r>
            <a:endParaRPr lang="en-US" altLang="zh-CN" dirty="0"/>
          </a:p>
          <a:p>
            <a:pPr marL="0" indent="0">
              <a:lnSpc>
                <a:spcPct val="100000"/>
              </a:lnSpc>
              <a:buNone/>
            </a:pPr>
            <a:r>
              <a:rPr lang="en-MY" altLang="zh-CN" sz="2000" b="1" dirty="0">
                <a:solidFill>
                  <a:srgbClr val="CC00FF"/>
                </a:solidFill>
                <a:latin typeface="Courier New" panose="02070309020205020404" pitchFamily="49" charset="0"/>
                <a:cs typeface="Courier New" panose="02070309020205020404" pitchFamily="49" charset="0"/>
              </a:rPr>
              <a:t>           SELECT </a:t>
            </a:r>
            <a:r>
              <a:rPr lang="en-MY" altLang="zh-CN" sz="2000" b="1" dirty="0" err="1">
                <a:solidFill>
                  <a:srgbClr val="CC00FF"/>
                </a:solidFill>
                <a:latin typeface="Courier New" panose="02070309020205020404" pitchFamily="49" charset="0"/>
                <a:cs typeface="Courier New" panose="02070309020205020404" pitchFamily="49" charset="0"/>
              </a:rPr>
              <a:t>movieTitle</a:t>
            </a:r>
            <a:r>
              <a:rPr lang="en-MY" altLang="zh-CN" sz="2000" b="1" dirty="0">
                <a:solidFill>
                  <a:srgbClr val="CC00FF"/>
                </a:solidFill>
                <a:latin typeface="Courier New" panose="02070309020205020404" pitchFamily="49" charset="0"/>
                <a:cs typeface="Courier New" panose="02070309020205020404" pitchFamily="49" charset="0"/>
              </a:rPr>
              <a:t> </a:t>
            </a:r>
          </a:p>
          <a:p>
            <a:pPr marL="0" indent="0">
              <a:lnSpc>
                <a:spcPct val="100000"/>
              </a:lnSpc>
              <a:buNone/>
            </a:pPr>
            <a:r>
              <a:rPr lang="en-MY" altLang="zh-CN" sz="2000" b="1" dirty="0">
                <a:solidFill>
                  <a:srgbClr val="CC00FF"/>
                </a:solidFill>
                <a:latin typeface="Courier New" panose="02070309020205020404" pitchFamily="49" charset="0"/>
                <a:cs typeface="Courier New" panose="02070309020205020404" pitchFamily="49" charset="0"/>
              </a:rPr>
              <a:t>           FROM </a:t>
            </a:r>
            <a:r>
              <a:rPr lang="en-MY" altLang="zh-CN" sz="2000" b="1" dirty="0" err="1">
                <a:solidFill>
                  <a:srgbClr val="CC00FF"/>
                </a:solidFill>
                <a:latin typeface="Courier New" panose="02070309020205020404" pitchFamily="49" charset="0"/>
                <a:cs typeface="Courier New" panose="02070309020205020404" pitchFamily="49" charset="0"/>
              </a:rPr>
              <a:t>Starsln</a:t>
            </a:r>
            <a:r>
              <a:rPr lang="en-MY" altLang="zh-CN" sz="2000" b="1" dirty="0">
                <a:solidFill>
                  <a:srgbClr val="CC00FF"/>
                </a:solidFill>
                <a:latin typeface="Courier New" panose="02070309020205020404" pitchFamily="49" charset="0"/>
                <a:cs typeface="Courier New" panose="02070309020205020404" pitchFamily="49" charset="0"/>
              </a:rPr>
              <a:t> s, </a:t>
            </a:r>
            <a:r>
              <a:rPr lang="en-MY" altLang="zh-CN" sz="2000" b="1" dirty="0" err="1">
                <a:solidFill>
                  <a:srgbClr val="CC00FF"/>
                </a:solidFill>
                <a:latin typeface="Courier New" panose="02070309020205020404" pitchFamily="49" charset="0"/>
                <a:cs typeface="Courier New" panose="02070309020205020404" pitchFamily="49" charset="0"/>
              </a:rPr>
              <a:t>MovieStar</a:t>
            </a:r>
            <a:r>
              <a:rPr lang="en-MY" altLang="zh-CN" sz="2000" b="1" dirty="0">
                <a:solidFill>
                  <a:srgbClr val="CC00FF"/>
                </a:solidFill>
                <a:latin typeface="Courier New" panose="02070309020205020404" pitchFamily="49" charset="0"/>
                <a:cs typeface="Courier New" panose="02070309020205020404" pitchFamily="49" charset="0"/>
              </a:rPr>
              <a:t> m </a:t>
            </a:r>
          </a:p>
          <a:p>
            <a:pPr marL="0" indent="0">
              <a:lnSpc>
                <a:spcPct val="100000"/>
              </a:lnSpc>
              <a:buNone/>
            </a:pPr>
            <a:r>
              <a:rPr lang="en-MY" altLang="zh-CN" sz="2000" b="1" dirty="0">
                <a:solidFill>
                  <a:srgbClr val="CC00FF"/>
                </a:solidFill>
                <a:latin typeface="Courier New" panose="02070309020205020404" pitchFamily="49" charset="0"/>
                <a:cs typeface="Courier New" panose="02070309020205020404" pitchFamily="49" charset="0"/>
              </a:rPr>
              <a:t>           WHERE </a:t>
            </a:r>
            <a:r>
              <a:rPr lang="en-MY" altLang="zh-CN" sz="2000" b="1" dirty="0" err="1">
                <a:solidFill>
                  <a:srgbClr val="CC00FF"/>
                </a:solidFill>
                <a:latin typeface="Courier New" panose="02070309020205020404" pitchFamily="49" charset="0"/>
                <a:cs typeface="Courier New" panose="02070309020205020404" pitchFamily="49" charset="0"/>
              </a:rPr>
              <a:t>s.starName</a:t>
            </a:r>
            <a:r>
              <a:rPr lang="en-MY" altLang="zh-CN" sz="2000" b="1" dirty="0">
                <a:solidFill>
                  <a:srgbClr val="CC00FF"/>
                </a:solidFill>
                <a:latin typeface="Courier New" panose="02070309020205020404" pitchFamily="49" charset="0"/>
                <a:cs typeface="Courier New" panose="02070309020205020404" pitchFamily="49" charset="0"/>
              </a:rPr>
              <a:t> = m.name AND </a:t>
            </a:r>
            <a:r>
              <a:rPr lang="en-MY" altLang="zh-CN" sz="2000" b="1" dirty="0" err="1">
                <a:solidFill>
                  <a:srgbClr val="CC00FF"/>
                </a:solidFill>
                <a:latin typeface="Courier New" panose="02070309020205020404" pitchFamily="49" charset="0"/>
                <a:cs typeface="Courier New" panose="02070309020205020404" pitchFamily="49" charset="0"/>
              </a:rPr>
              <a:t>s.birthDate</a:t>
            </a:r>
            <a:r>
              <a:rPr lang="en-MY" altLang="zh-CN" sz="2000" b="1" dirty="0">
                <a:solidFill>
                  <a:srgbClr val="CC00FF"/>
                </a:solidFill>
                <a:latin typeface="Courier New" panose="02070309020205020404" pitchFamily="49" charset="0"/>
                <a:cs typeface="Courier New" panose="02070309020205020404" pitchFamily="49" charset="0"/>
              </a:rPr>
              <a:t> LIKE ‘%1980’;</a:t>
            </a:r>
          </a:p>
          <a:p>
            <a:pPr marL="357188" lvl="1" indent="0">
              <a:lnSpc>
                <a:spcPct val="120000"/>
              </a:lnSpc>
              <a:buNone/>
            </a:pPr>
            <a:r>
              <a:rPr lang="zh-CN" altLang="en-US" dirty="0"/>
              <a:t>要求：</a:t>
            </a:r>
            <a:endParaRPr lang="en-US" altLang="zh-CN" dirty="0"/>
          </a:p>
          <a:p>
            <a:pPr marL="814388" lvl="1" indent="-457200">
              <a:lnSpc>
                <a:spcPct val="120000"/>
              </a:lnSpc>
              <a:buFont typeface="+mj-lt"/>
              <a:buAutoNum type="arabicPeriod"/>
            </a:pPr>
            <a:r>
              <a:rPr lang="zh-CN" altLang="en-US" dirty="0"/>
              <a:t>画出</a:t>
            </a:r>
            <a:r>
              <a:rPr lang="en-US" altLang="zh-CN" dirty="0"/>
              <a:t>SQL</a:t>
            </a:r>
            <a:r>
              <a:rPr lang="zh-CN" altLang="en-US" dirty="0"/>
              <a:t>语句的初始查询树；</a:t>
            </a:r>
            <a:endParaRPr lang="en-US" altLang="zh-CN" dirty="0"/>
          </a:p>
          <a:p>
            <a:pPr marL="814388" lvl="1" indent="-457200">
              <a:lnSpc>
                <a:spcPct val="120000"/>
              </a:lnSpc>
              <a:buFont typeface="+mj-lt"/>
              <a:buAutoNum type="arabicPeriod"/>
            </a:pPr>
            <a:r>
              <a:rPr lang="zh-CN" altLang="en-US" dirty="0"/>
              <a:t>如果该查询树不是优化的，请画出优化后的查询树</a:t>
            </a:r>
          </a:p>
        </p:txBody>
      </p:sp>
      <p:sp>
        <p:nvSpPr>
          <p:cNvPr id="4" name="灯片编号占位符 3"/>
          <p:cNvSpPr>
            <a:spLocks noGrp="1"/>
          </p:cNvSpPr>
          <p:nvPr>
            <p:ph type="sldNum" sz="quarter" idx="12"/>
          </p:nvPr>
        </p:nvSpPr>
        <p:spPr/>
        <p:txBody>
          <a:bodyPr/>
          <a:lstStyle/>
          <a:p>
            <a:fld id="{E63F6D5D-9733-4D44-9C56-AEFEDD5A4BA7}" type="slidenum">
              <a:rPr lang="en-US" smtClean="0"/>
              <a:pPr/>
              <a:t>32</a:t>
            </a:fld>
            <a:endParaRPr lang="en-US" dirty="0"/>
          </a:p>
        </p:txBody>
      </p:sp>
      <p:pic>
        <p:nvPicPr>
          <p:cNvPr id="5" name="Picture 1"/>
          <p:cNvPicPr/>
          <p:nvPr/>
        </p:nvPicPr>
        <p:blipFill>
          <a:blip r:embed="rId3"/>
          <a:stretch>
            <a:fillRect/>
          </a:stretch>
        </p:blipFill>
        <p:spPr>
          <a:xfrm>
            <a:off x="1066800" y="4578361"/>
            <a:ext cx="3505200" cy="1957664"/>
          </a:xfrm>
          <a:prstGeom prst="rect">
            <a:avLst/>
          </a:prstGeom>
        </p:spPr>
      </p:pic>
      <p:pic>
        <p:nvPicPr>
          <p:cNvPr id="6" name="Picture 3"/>
          <p:cNvPicPr/>
          <p:nvPr/>
        </p:nvPicPr>
        <p:blipFill>
          <a:blip r:embed="rId4"/>
          <a:stretch>
            <a:fillRect/>
          </a:stretch>
        </p:blipFill>
        <p:spPr>
          <a:xfrm>
            <a:off x="5524500" y="4578360"/>
            <a:ext cx="3086100" cy="1957665"/>
          </a:xfrm>
          <a:prstGeom prst="rect">
            <a:avLst/>
          </a:prstGeom>
        </p:spPr>
      </p:pic>
    </p:spTree>
    <p:extLst>
      <p:ext uri="{BB962C8B-B14F-4D97-AF65-F5344CB8AC3E}">
        <p14:creationId xmlns:p14="http://schemas.microsoft.com/office/powerpoint/2010/main" val="263164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chemeClr val="bg1">
                    <a:lumMod val="75000"/>
                  </a:schemeClr>
                </a:solidFill>
              </a:rPr>
              <a:t>关系数据库系统的查询处理</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关系数据库系统的查询优化</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代数优化</a:t>
            </a:r>
            <a:endParaRPr lang="en-US" altLang="zh-CN" b="1" dirty="0">
              <a:solidFill>
                <a:schemeClr val="bg1">
                  <a:lumMod val="75000"/>
                </a:schemeClr>
              </a:solidFill>
            </a:endParaRPr>
          </a:p>
          <a:p>
            <a:pPr>
              <a:lnSpc>
                <a:spcPct val="100000"/>
              </a:lnSpc>
            </a:pPr>
            <a:r>
              <a:rPr lang="zh-CN" altLang="en-US" b="1" dirty="0">
                <a:solidFill>
                  <a:srgbClr val="FF0000"/>
                </a:solidFill>
              </a:rPr>
              <a:t>物理优化</a:t>
            </a:r>
            <a:endParaRPr lang="en-US" altLang="zh-CN" b="1" dirty="0">
              <a:solidFill>
                <a:srgbClr val="FF0000"/>
              </a:solidFill>
            </a:endParaRPr>
          </a:p>
          <a:p>
            <a:pPr>
              <a:lnSpc>
                <a:spcPct val="100000"/>
              </a:lnSpc>
            </a:pPr>
            <a:r>
              <a:rPr lang="zh-CN" altLang="en-US" b="1" dirty="0">
                <a:solidFill>
                  <a:schemeClr val="bg1">
                    <a:lumMod val="75000"/>
                  </a:schemeClr>
                </a:solidFill>
              </a:rPr>
              <a:t>查询计划的执行</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33</a:t>
            </a:fld>
            <a:endParaRPr lang="en-US" dirty="0"/>
          </a:p>
        </p:txBody>
      </p:sp>
    </p:spTree>
    <p:extLst>
      <p:ext uri="{BB962C8B-B14F-4D97-AF65-F5344CB8AC3E}">
        <p14:creationId xmlns:p14="http://schemas.microsoft.com/office/powerpoint/2010/main" val="328050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物理优化</a:t>
            </a:r>
          </a:p>
        </p:txBody>
      </p:sp>
      <p:sp>
        <p:nvSpPr>
          <p:cNvPr id="3" name="内容占位符 2"/>
          <p:cNvSpPr>
            <a:spLocks noGrp="1"/>
          </p:cNvSpPr>
          <p:nvPr>
            <p:ph idx="1"/>
          </p:nvPr>
        </p:nvSpPr>
        <p:spPr>
          <a:xfrm>
            <a:off x="304800" y="1066800"/>
            <a:ext cx="11582399" cy="5469226"/>
          </a:xfrm>
        </p:spPr>
        <p:txBody>
          <a:bodyPr>
            <a:normAutofit/>
          </a:bodyPr>
          <a:lstStyle/>
          <a:p>
            <a:pPr>
              <a:lnSpc>
                <a:spcPct val="100000"/>
              </a:lnSpc>
            </a:pPr>
            <a:r>
              <a:rPr lang="zh-CN" altLang="zh-CN" sz="2800" dirty="0"/>
              <a:t>代数优化改变查询语句中操作的次序和组合，</a:t>
            </a:r>
            <a:r>
              <a:rPr lang="zh-CN" altLang="en-US" sz="2800" dirty="0"/>
              <a:t>但</a:t>
            </a:r>
            <a:r>
              <a:rPr lang="zh-CN" altLang="zh-CN" sz="2800" dirty="0">
                <a:solidFill>
                  <a:srgbClr val="FF0000"/>
                </a:solidFill>
              </a:rPr>
              <a:t>不涉及底层的存取路径</a:t>
            </a:r>
            <a:r>
              <a:rPr lang="zh-CN" altLang="en-US" sz="2800" dirty="0"/>
              <a:t>。</a:t>
            </a:r>
            <a:endParaRPr lang="en-US" altLang="zh-CN" sz="2800" dirty="0"/>
          </a:p>
          <a:p>
            <a:pPr>
              <a:lnSpc>
                <a:spcPct val="100000"/>
              </a:lnSpc>
            </a:pPr>
            <a:r>
              <a:rPr lang="zh-CN" altLang="zh-CN" sz="2800" dirty="0"/>
              <a:t>对于一个查询语句有许多存取方案，它们的执行效率不同，</a:t>
            </a:r>
            <a:r>
              <a:rPr lang="zh-CN" altLang="en-US" sz="2800" dirty="0"/>
              <a:t>有的会相差很大，</a:t>
            </a:r>
            <a:r>
              <a:rPr lang="zh-CN" altLang="en-US" sz="2800"/>
              <a:t>因此，</a:t>
            </a:r>
            <a:r>
              <a:rPr lang="zh-CN" altLang="zh-CN" sz="2800"/>
              <a:t>仅仅</a:t>
            </a:r>
            <a:r>
              <a:rPr lang="zh-CN" altLang="zh-CN" sz="2800" dirty="0"/>
              <a:t>进行代数优化是不够的 </a:t>
            </a:r>
          </a:p>
          <a:p>
            <a:pPr>
              <a:lnSpc>
                <a:spcPct val="100000"/>
              </a:lnSpc>
            </a:pPr>
            <a:r>
              <a:rPr lang="zh-CN" altLang="zh-CN" sz="2800" dirty="0"/>
              <a:t>物理优化就是要</a:t>
            </a:r>
            <a:r>
              <a:rPr lang="zh-CN" altLang="zh-CN" sz="2800" dirty="0">
                <a:solidFill>
                  <a:srgbClr val="FF00FF"/>
                </a:solidFill>
              </a:rPr>
              <a:t>选择高效合理的操作算法或存取路径</a:t>
            </a:r>
            <a:r>
              <a:rPr lang="zh-CN" altLang="zh-CN" sz="2800" dirty="0"/>
              <a:t>，求得优化的查询计划</a:t>
            </a:r>
            <a:endParaRPr lang="en-US" altLang="zh-CN" sz="2800" dirty="0"/>
          </a:p>
          <a:p>
            <a:pPr>
              <a:lnSpc>
                <a:spcPct val="100000"/>
              </a:lnSpc>
            </a:pPr>
            <a:r>
              <a:rPr lang="zh-CN" altLang="en-US" sz="2800" dirty="0"/>
              <a:t>典型优化方法：</a:t>
            </a:r>
            <a:endParaRPr lang="en-US" altLang="zh-CN" sz="2800" dirty="0"/>
          </a:p>
          <a:p>
            <a:pPr marL="622300" lvl="1" indent="-265113">
              <a:lnSpc>
                <a:spcPct val="100000"/>
              </a:lnSpc>
              <a:buFont typeface="+mj-lt"/>
              <a:buAutoNum type="arabicPeriod"/>
            </a:pPr>
            <a:r>
              <a:rPr lang="zh-CN" altLang="zh-CN" sz="2400" dirty="0">
                <a:solidFill>
                  <a:srgbClr val="FF0000"/>
                </a:solidFill>
              </a:rPr>
              <a:t>基于规则的启发式优化</a:t>
            </a:r>
            <a:endParaRPr lang="en-US" altLang="zh-CN" sz="2400" dirty="0">
              <a:solidFill>
                <a:srgbClr val="FF0000"/>
              </a:solidFill>
            </a:endParaRPr>
          </a:p>
          <a:p>
            <a:pPr marL="723900" lvl="2" indent="-180975">
              <a:lnSpc>
                <a:spcPct val="100000"/>
              </a:lnSpc>
            </a:pPr>
            <a:r>
              <a:rPr lang="zh-CN" altLang="zh-CN" sz="2000" dirty="0"/>
              <a:t>大多数情况下都适用</a:t>
            </a:r>
            <a:r>
              <a:rPr lang="zh-CN" altLang="en-US" sz="2000" dirty="0"/>
              <a:t>，</a:t>
            </a:r>
            <a:r>
              <a:rPr lang="zh-CN" altLang="zh-CN" sz="2000" dirty="0"/>
              <a:t>但不是在每种情况下都是适用</a:t>
            </a:r>
            <a:endParaRPr lang="en-US" altLang="zh-CN" sz="2000" dirty="0"/>
          </a:p>
          <a:p>
            <a:pPr marL="622300" lvl="1" indent="-265113">
              <a:lnSpc>
                <a:spcPct val="100000"/>
              </a:lnSpc>
              <a:buFont typeface="+mj-lt"/>
              <a:buAutoNum type="arabicPeriod"/>
            </a:pPr>
            <a:r>
              <a:rPr lang="zh-CN" altLang="zh-CN" sz="2400" dirty="0">
                <a:solidFill>
                  <a:srgbClr val="FF0000"/>
                </a:solidFill>
              </a:rPr>
              <a:t>基于代价估算的优化</a:t>
            </a:r>
            <a:endParaRPr lang="en-US" altLang="zh-CN" sz="2400" dirty="0">
              <a:solidFill>
                <a:srgbClr val="FF0000"/>
              </a:solidFill>
            </a:endParaRPr>
          </a:p>
          <a:p>
            <a:pPr marL="723900" lvl="2" indent="-182563">
              <a:lnSpc>
                <a:spcPct val="100000"/>
              </a:lnSpc>
            </a:pPr>
            <a:r>
              <a:rPr lang="zh-CN" altLang="zh-CN" sz="2000" dirty="0"/>
              <a:t>优化器估算不同执行策略的代价，并选出具有最小代价的执行计划</a:t>
            </a:r>
          </a:p>
          <a:p>
            <a:pPr marL="622300" lvl="1" indent="-265113">
              <a:lnSpc>
                <a:spcPct val="100000"/>
              </a:lnSpc>
              <a:buFont typeface="+mj-lt"/>
              <a:buAutoNum type="arabicPeriod"/>
            </a:pPr>
            <a:r>
              <a:rPr lang="zh-CN" altLang="zh-CN" sz="2400" dirty="0">
                <a:solidFill>
                  <a:srgbClr val="FF0000"/>
                </a:solidFill>
              </a:rPr>
              <a:t>两者结合的优化方法</a:t>
            </a:r>
          </a:p>
        </p:txBody>
      </p:sp>
      <p:sp>
        <p:nvSpPr>
          <p:cNvPr id="4" name="灯片编号占位符 3"/>
          <p:cNvSpPr>
            <a:spLocks noGrp="1"/>
          </p:cNvSpPr>
          <p:nvPr>
            <p:ph type="sldNum" sz="quarter" idx="12"/>
          </p:nvPr>
        </p:nvSpPr>
        <p:spPr/>
        <p:txBody>
          <a:bodyPr/>
          <a:lstStyle/>
          <a:p>
            <a:fld id="{E63F6D5D-9733-4D44-9C56-AEFEDD5A4BA7}" type="slidenum">
              <a:rPr lang="en-US" smtClean="0"/>
              <a:pPr/>
              <a:t>34</a:t>
            </a:fld>
            <a:endParaRPr lang="en-US" dirty="0"/>
          </a:p>
        </p:txBody>
      </p:sp>
    </p:spTree>
    <p:extLst>
      <p:ext uri="{BB962C8B-B14F-4D97-AF65-F5344CB8AC3E}">
        <p14:creationId xmlns:p14="http://schemas.microsoft.com/office/powerpoint/2010/main" val="2337167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r>
              <a:rPr lang="zh-CN" altLang="en-US" dirty="0">
                <a:solidFill>
                  <a:srgbClr val="FF0000"/>
                </a:solidFill>
              </a:rPr>
              <a:t>基于启发式规则的存取路径选择优化</a:t>
            </a:r>
            <a:endParaRPr lang="en-US" altLang="zh-CN" dirty="0">
              <a:solidFill>
                <a:srgbClr val="FF0000"/>
              </a:solidFill>
            </a:endParaRPr>
          </a:p>
          <a:p>
            <a:pPr lvl="1"/>
            <a:r>
              <a:rPr lang="zh-CN" altLang="zh-CN" dirty="0">
                <a:solidFill>
                  <a:srgbClr val="FF0000"/>
                </a:solidFill>
              </a:rPr>
              <a:t>选择操作的启发式规则</a:t>
            </a:r>
            <a:endParaRPr lang="en-US" altLang="zh-CN" dirty="0">
              <a:solidFill>
                <a:srgbClr val="FF0000"/>
              </a:solidFill>
            </a:endParaRPr>
          </a:p>
          <a:p>
            <a:pPr lvl="2"/>
            <a:r>
              <a:rPr lang="zh-CN" altLang="en-US" dirty="0"/>
              <a:t>对于小关系，使用全表顺序扫描，即使选择列上有索引 </a:t>
            </a:r>
          </a:p>
          <a:p>
            <a:pPr lvl="2"/>
            <a:r>
              <a:rPr lang="zh-CN" altLang="en-US" dirty="0"/>
              <a:t>对于大关系，启发式规则有</a:t>
            </a:r>
            <a:endParaRPr lang="en-US" altLang="zh-CN" dirty="0"/>
          </a:p>
          <a:p>
            <a:pPr marL="715962" lvl="2" indent="0">
              <a:buNone/>
            </a:pPr>
            <a:r>
              <a:rPr lang="zh-CN" altLang="en-US" dirty="0">
                <a:solidFill>
                  <a:srgbClr val="0000FF"/>
                </a:solidFill>
              </a:rPr>
              <a:t>（</a:t>
            </a:r>
            <a:r>
              <a:rPr lang="en-US" altLang="zh-CN" dirty="0">
                <a:solidFill>
                  <a:srgbClr val="0000FF"/>
                </a:solidFill>
              </a:rPr>
              <a:t>1</a:t>
            </a:r>
            <a:r>
              <a:rPr lang="zh-CN" altLang="en-US" dirty="0">
                <a:solidFill>
                  <a:srgbClr val="0000FF"/>
                </a:solidFill>
              </a:rPr>
              <a:t>）对于选择条件是“</a:t>
            </a:r>
            <a:r>
              <a:rPr lang="zh-CN" altLang="en-US" dirty="0">
                <a:solidFill>
                  <a:srgbClr val="FF0000"/>
                </a:solidFill>
              </a:rPr>
              <a:t>主码＝值</a:t>
            </a:r>
            <a:r>
              <a:rPr lang="zh-CN" altLang="en-US" dirty="0">
                <a:solidFill>
                  <a:srgbClr val="0000FF"/>
                </a:solidFill>
              </a:rPr>
              <a:t>”的查询</a:t>
            </a:r>
          </a:p>
          <a:p>
            <a:pPr lvl="2"/>
            <a:r>
              <a:rPr lang="zh-CN" altLang="en-US" dirty="0"/>
              <a:t>查询结果最多是一个元组，可以选择主码索引</a:t>
            </a:r>
          </a:p>
          <a:p>
            <a:pPr lvl="2"/>
            <a:r>
              <a:rPr lang="zh-CN" altLang="en-US" dirty="0"/>
              <a:t>一般的关系数据库管理系统会自动建立主码索引</a:t>
            </a:r>
          </a:p>
          <a:p>
            <a:pPr marL="715962" lvl="2" indent="0">
              <a:buNone/>
            </a:pPr>
            <a:r>
              <a:rPr lang="zh-CN" altLang="en-US" dirty="0">
                <a:solidFill>
                  <a:srgbClr val="0000FF"/>
                </a:solidFill>
              </a:rPr>
              <a:t>（</a:t>
            </a:r>
            <a:r>
              <a:rPr lang="en-US" altLang="zh-CN" dirty="0">
                <a:solidFill>
                  <a:srgbClr val="0000FF"/>
                </a:solidFill>
              </a:rPr>
              <a:t>2</a:t>
            </a:r>
            <a:r>
              <a:rPr lang="zh-CN" altLang="en-US" dirty="0">
                <a:solidFill>
                  <a:srgbClr val="0000FF"/>
                </a:solidFill>
              </a:rPr>
              <a:t>）对于选择条件是“</a:t>
            </a:r>
            <a:r>
              <a:rPr lang="zh-CN" altLang="en-US" sz="1800" dirty="0">
                <a:solidFill>
                  <a:srgbClr val="FF0000"/>
                </a:solidFill>
                <a:latin typeface="Calibri" panose="020F0502020204030204" pitchFamily="34" charset="0"/>
              </a:rPr>
              <a:t>非主属性＝值</a:t>
            </a:r>
            <a:r>
              <a:rPr lang="zh-CN" altLang="en-US" dirty="0">
                <a:solidFill>
                  <a:srgbClr val="0000FF"/>
                </a:solidFill>
              </a:rPr>
              <a:t>”的查询，并且选择列 上有索引</a:t>
            </a:r>
          </a:p>
          <a:p>
            <a:pPr lvl="2"/>
            <a:r>
              <a:rPr lang="zh-CN" altLang="en-US" dirty="0"/>
              <a:t>要估算查询结果的元组数目</a:t>
            </a:r>
          </a:p>
          <a:p>
            <a:pPr lvl="2"/>
            <a:r>
              <a:rPr lang="zh-CN" altLang="en-US" dirty="0"/>
              <a:t>如果</a:t>
            </a:r>
            <a:r>
              <a:rPr lang="zh-CN" altLang="en-US" dirty="0">
                <a:solidFill>
                  <a:srgbClr val="FF0000"/>
                </a:solidFill>
              </a:rPr>
              <a:t>比例较小</a:t>
            </a:r>
            <a:r>
              <a:rPr lang="en-US" altLang="zh-CN" dirty="0">
                <a:solidFill>
                  <a:srgbClr val="FF0000"/>
                </a:solidFill>
              </a:rPr>
              <a:t>(&lt;10%)</a:t>
            </a:r>
            <a:r>
              <a:rPr lang="zh-CN" altLang="en-US" dirty="0"/>
              <a:t>可以使用索引扫描方法</a:t>
            </a:r>
          </a:p>
          <a:p>
            <a:pPr lvl="2"/>
            <a:r>
              <a:rPr lang="zh-CN" altLang="en-US" dirty="0"/>
              <a:t>否则还是使用全表顺序扫描</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spTree>
    <p:extLst>
      <p:ext uri="{BB962C8B-B14F-4D97-AF65-F5344CB8AC3E}">
        <p14:creationId xmlns:p14="http://schemas.microsoft.com/office/powerpoint/2010/main" val="2814695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fontScale="92500"/>
          </a:bodyPr>
          <a:lstStyle/>
          <a:p>
            <a:pPr marL="715962" lvl="2" indent="0">
              <a:buNone/>
            </a:pPr>
            <a:r>
              <a:rPr lang="zh-CN" altLang="en-US" dirty="0">
                <a:solidFill>
                  <a:srgbClr val="0000FF"/>
                </a:solidFill>
              </a:rPr>
              <a:t>（</a:t>
            </a:r>
            <a:r>
              <a:rPr lang="en-US" altLang="zh-CN" dirty="0">
                <a:solidFill>
                  <a:srgbClr val="0000FF"/>
                </a:solidFill>
              </a:rPr>
              <a:t>3</a:t>
            </a:r>
            <a:r>
              <a:rPr lang="zh-CN" altLang="en-US" dirty="0">
                <a:solidFill>
                  <a:srgbClr val="0000FF"/>
                </a:solidFill>
              </a:rPr>
              <a:t>）对于选择条件是属性上的非等值查询或者范围查询，并且选择列上有索引</a:t>
            </a:r>
          </a:p>
          <a:p>
            <a:pPr marL="715962" lvl="2" indent="0">
              <a:buNone/>
            </a:pPr>
            <a:r>
              <a:rPr lang="zh-CN" altLang="en-US" dirty="0"/>
              <a:t>要估算查询结果的元组数目</a:t>
            </a:r>
          </a:p>
          <a:p>
            <a:pPr lvl="2"/>
            <a:r>
              <a:rPr lang="zh-CN" altLang="en-US" dirty="0"/>
              <a:t>如果</a:t>
            </a:r>
            <a:r>
              <a:rPr lang="zh-CN" altLang="en-US" dirty="0">
                <a:solidFill>
                  <a:srgbClr val="FF0000"/>
                </a:solidFill>
              </a:rPr>
              <a:t>比例较小</a:t>
            </a:r>
            <a:r>
              <a:rPr lang="en-US" altLang="zh-CN" dirty="0">
                <a:solidFill>
                  <a:srgbClr val="FF0000"/>
                </a:solidFill>
              </a:rPr>
              <a:t>(&lt;10%)</a:t>
            </a:r>
            <a:r>
              <a:rPr lang="zh-CN" altLang="en-US" dirty="0"/>
              <a:t>可以使用索引扫描方法</a:t>
            </a:r>
          </a:p>
          <a:p>
            <a:pPr lvl="2"/>
            <a:r>
              <a:rPr lang="zh-CN" altLang="en-US" dirty="0"/>
              <a:t>否则还是使用全表顺序扫描 </a:t>
            </a:r>
          </a:p>
          <a:p>
            <a:pPr marL="715962" lvl="2" indent="0">
              <a:buNone/>
            </a:pPr>
            <a:r>
              <a:rPr lang="zh-CN" altLang="en-US" dirty="0">
                <a:solidFill>
                  <a:srgbClr val="0000FF"/>
                </a:solidFill>
              </a:rPr>
              <a:t>（</a:t>
            </a:r>
            <a:r>
              <a:rPr lang="en-US" altLang="zh-CN" dirty="0">
                <a:solidFill>
                  <a:srgbClr val="0000FF"/>
                </a:solidFill>
              </a:rPr>
              <a:t>4</a:t>
            </a:r>
            <a:r>
              <a:rPr lang="zh-CN" altLang="en-US" dirty="0">
                <a:solidFill>
                  <a:srgbClr val="0000FF"/>
                </a:solidFill>
              </a:rPr>
              <a:t>）对于用</a:t>
            </a:r>
            <a:r>
              <a:rPr lang="en-US" altLang="zh-CN" dirty="0">
                <a:solidFill>
                  <a:srgbClr val="0000FF"/>
                </a:solidFill>
              </a:rPr>
              <a:t>AND</a:t>
            </a:r>
            <a:r>
              <a:rPr lang="zh-CN" altLang="en-US" dirty="0">
                <a:solidFill>
                  <a:srgbClr val="0000FF"/>
                </a:solidFill>
              </a:rPr>
              <a:t>连接的合取选择条件</a:t>
            </a:r>
          </a:p>
          <a:p>
            <a:pPr lvl="2"/>
            <a:r>
              <a:rPr lang="zh-CN" altLang="en-US" dirty="0"/>
              <a:t>要估算查询结果的元组数目</a:t>
            </a:r>
            <a:endParaRPr lang="en-US" altLang="zh-CN" dirty="0"/>
          </a:p>
          <a:p>
            <a:pPr marL="715962" lvl="2" indent="0">
              <a:buNone/>
            </a:pPr>
            <a:r>
              <a:rPr lang="zh-CN" altLang="en-US" dirty="0"/>
              <a:t>如果有涉及这些属性的组合索引</a:t>
            </a:r>
          </a:p>
          <a:p>
            <a:pPr lvl="2"/>
            <a:r>
              <a:rPr lang="zh-CN" altLang="en-US" dirty="0"/>
              <a:t>优先采用组合索引扫描方法</a:t>
            </a:r>
          </a:p>
          <a:p>
            <a:pPr marL="715962" lvl="2" indent="0">
              <a:buNone/>
            </a:pPr>
            <a:r>
              <a:rPr lang="zh-CN" altLang="en-US" dirty="0"/>
              <a:t>如果某些属性上有一般的索引，可以用索引扫描方法</a:t>
            </a:r>
          </a:p>
          <a:p>
            <a:pPr lvl="2"/>
            <a:r>
              <a:rPr lang="zh-CN" altLang="en-US" dirty="0"/>
              <a:t>通过分别查找满足每个条件的指针，求指针的交集</a:t>
            </a:r>
          </a:p>
          <a:p>
            <a:pPr lvl="2"/>
            <a:r>
              <a:rPr lang="zh-CN" altLang="en-US" dirty="0"/>
              <a:t>通过索引查找满足部分条件的元组，然后在扫描这些元组时判断是否满足剩余条件</a:t>
            </a:r>
          </a:p>
          <a:p>
            <a:pPr marL="715962" lvl="2" indent="0">
              <a:buNone/>
            </a:pPr>
            <a:r>
              <a:rPr lang="zh-CN" altLang="en-US" dirty="0"/>
              <a:t>其他情况：使用全表顺序扫描</a:t>
            </a:r>
            <a:endParaRPr lang="en-US" altLang="zh-CN" dirty="0"/>
          </a:p>
          <a:p>
            <a:pPr marL="715962" lvl="2" indent="0">
              <a:buNone/>
            </a:pPr>
            <a:r>
              <a:rPr lang="zh-CN" altLang="en-US" dirty="0">
                <a:solidFill>
                  <a:srgbClr val="0000FF"/>
                </a:solidFill>
              </a:rPr>
              <a:t>（</a:t>
            </a:r>
            <a:r>
              <a:rPr lang="en-US" altLang="zh-CN" dirty="0">
                <a:solidFill>
                  <a:srgbClr val="0000FF"/>
                </a:solidFill>
              </a:rPr>
              <a:t>5</a:t>
            </a:r>
            <a:r>
              <a:rPr lang="zh-CN" altLang="en-US" dirty="0">
                <a:solidFill>
                  <a:srgbClr val="0000FF"/>
                </a:solidFill>
              </a:rPr>
              <a:t>）对于用</a:t>
            </a:r>
            <a:r>
              <a:rPr lang="en-US" altLang="zh-CN" dirty="0">
                <a:solidFill>
                  <a:srgbClr val="0000FF"/>
                </a:solidFill>
              </a:rPr>
              <a:t>OR</a:t>
            </a:r>
            <a:r>
              <a:rPr lang="zh-CN" altLang="en-US" dirty="0">
                <a:solidFill>
                  <a:srgbClr val="0000FF"/>
                </a:solidFill>
              </a:rPr>
              <a:t>连接的析取选择条件，一般使用全表顺序扫描</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36</a:t>
            </a:fld>
            <a:endParaRPr lang="en-US" dirty="0"/>
          </a:p>
        </p:txBody>
      </p:sp>
    </p:spTree>
    <p:extLst>
      <p:ext uri="{BB962C8B-B14F-4D97-AF65-F5344CB8AC3E}">
        <p14:creationId xmlns:p14="http://schemas.microsoft.com/office/powerpoint/2010/main" val="1261357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fontScale="92500" lnSpcReduction="10000"/>
          </a:bodyPr>
          <a:lstStyle/>
          <a:p>
            <a:pPr lvl="1"/>
            <a:r>
              <a:rPr lang="zh-CN" altLang="zh-CN" dirty="0">
                <a:solidFill>
                  <a:srgbClr val="FF0000"/>
                </a:solidFill>
              </a:rPr>
              <a:t>连接操作的启发式规则</a:t>
            </a:r>
            <a:endParaRPr lang="en-US" altLang="zh-CN" dirty="0">
              <a:solidFill>
                <a:srgbClr val="FF0000"/>
              </a:solidFill>
            </a:endParaRPr>
          </a:p>
          <a:p>
            <a:pPr marL="715962" lvl="2" indent="0">
              <a:buNone/>
            </a:pPr>
            <a:r>
              <a:rPr lang="zh-CN" altLang="en-US" dirty="0">
                <a:solidFill>
                  <a:srgbClr val="0000FF"/>
                </a:solidFill>
              </a:rPr>
              <a:t>（</a:t>
            </a:r>
            <a:r>
              <a:rPr lang="en-US" altLang="zh-CN" dirty="0">
                <a:solidFill>
                  <a:srgbClr val="0000FF"/>
                </a:solidFill>
              </a:rPr>
              <a:t>1</a:t>
            </a:r>
            <a:r>
              <a:rPr lang="zh-CN" altLang="en-US" dirty="0">
                <a:solidFill>
                  <a:srgbClr val="0000FF"/>
                </a:solidFill>
              </a:rPr>
              <a:t>）如果</a:t>
            </a:r>
            <a:r>
              <a:rPr lang="en-US" altLang="zh-CN" dirty="0">
                <a:solidFill>
                  <a:srgbClr val="0000FF"/>
                </a:solidFill>
              </a:rPr>
              <a:t>2</a:t>
            </a:r>
            <a:r>
              <a:rPr lang="zh-CN" altLang="en-US" dirty="0">
                <a:solidFill>
                  <a:srgbClr val="0000FF"/>
                </a:solidFill>
              </a:rPr>
              <a:t>个表都已经按照连接属性排序</a:t>
            </a:r>
          </a:p>
          <a:p>
            <a:pPr lvl="2"/>
            <a:r>
              <a:rPr lang="zh-CN" altLang="en-US" dirty="0"/>
              <a:t>选用排序</a:t>
            </a:r>
            <a:r>
              <a:rPr lang="en-US" altLang="zh-CN" dirty="0"/>
              <a:t>-</a:t>
            </a:r>
            <a:r>
              <a:rPr lang="zh-CN" altLang="en-US" dirty="0"/>
              <a:t>合并算法</a:t>
            </a:r>
          </a:p>
          <a:p>
            <a:pPr marL="715962" lvl="2" indent="0">
              <a:buNone/>
            </a:pPr>
            <a:r>
              <a:rPr lang="zh-CN" altLang="en-US" dirty="0">
                <a:solidFill>
                  <a:srgbClr val="0000FF"/>
                </a:solidFill>
              </a:rPr>
              <a:t>（</a:t>
            </a:r>
            <a:r>
              <a:rPr lang="en-US" altLang="zh-CN" dirty="0">
                <a:solidFill>
                  <a:srgbClr val="0000FF"/>
                </a:solidFill>
              </a:rPr>
              <a:t>2</a:t>
            </a:r>
            <a:r>
              <a:rPr lang="zh-CN" altLang="en-US" dirty="0">
                <a:solidFill>
                  <a:srgbClr val="0000FF"/>
                </a:solidFill>
              </a:rPr>
              <a:t>）如果一个表在连接属性上有索引</a:t>
            </a:r>
          </a:p>
          <a:p>
            <a:pPr lvl="2"/>
            <a:r>
              <a:rPr lang="zh-CN" altLang="en-US" dirty="0"/>
              <a:t>选用索引连接算法</a:t>
            </a:r>
          </a:p>
          <a:p>
            <a:pPr marL="715962" lvl="2" indent="0">
              <a:buNone/>
            </a:pPr>
            <a:r>
              <a:rPr lang="zh-CN" altLang="en-US" dirty="0">
                <a:solidFill>
                  <a:srgbClr val="0000FF"/>
                </a:solidFill>
              </a:rPr>
              <a:t>（</a:t>
            </a:r>
            <a:r>
              <a:rPr lang="en-US" altLang="zh-CN" dirty="0">
                <a:solidFill>
                  <a:srgbClr val="0000FF"/>
                </a:solidFill>
              </a:rPr>
              <a:t>3</a:t>
            </a:r>
            <a:r>
              <a:rPr lang="zh-CN" altLang="en-US" dirty="0">
                <a:solidFill>
                  <a:srgbClr val="0000FF"/>
                </a:solidFill>
              </a:rPr>
              <a:t>）如果上面</a:t>
            </a:r>
            <a:r>
              <a:rPr lang="en-US" altLang="zh-CN" dirty="0">
                <a:solidFill>
                  <a:srgbClr val="0000FF"/>
                </a:solidFill>
              </a:rPr>
              <a:t>2</a:t>
            </a:r>
            <a:r>
              <a:rPr lang="zh-CN" altLang="en-US" dirty="0">
                <a:solidFill>
                  <a:srgbClr val="0000FF"/>
                </a:solidFill>
              </a:rPr>
              <a:t>个规则都不适用，其中一个表较小</a:t>
            </a:r>
          </a:p>
          <a:p>
            <a:pPr lvl="2"/>
            <a:r>
              <a:rPr lang="zh-CN" altLang="en-US" dirty="0"/>
              <a:t>选用</a:t>
            </a:r>
            <a:r>
              <a:rPr lang="en-US" altLang="zh-CN" dirty="0"/>
              <a:t>Hash join</a:t>
            </a:r>
            <a:r>
              <a:rPr lang="zh-CN" altLang="en-US" dirty="0"/>
              <a:t>算法</a:t>
            </a:r>
          </a:p>
          <a:p>
            <a:pPr marL="715962" lvl="2" indent="0">
              <a:buNone/>
            </a:pPr>
            <a:r>
              <a:rPr lang="zh-CN" altLang="en-US" dirty="0">
                <a:solidFill>
                  <a:srgbClr val="0000FF"/>
                </a:solidFill>
              </a:rPr>
              <a:t>（</a:t>
            </a:r>
            <a:r>
              <a:rPr lang="en-US" altLang="zh-CN" dirty="0">
                <a:solidFill>
                  <a:srgbClr val="0000FF"/>
                </a:solidFill>
              </a:rPr>
              <a:t>4</a:t>
            </a:r>
            <a:r>
              <a:rPr lang="zh-CN" altLang="en-US" dirty="0">
                <a:solidFill>
                  <a:srgbClr val="0000FF"/>
                </a:solidFill>
              </a:rPr>
              <a:t>）可以选用嵌套循环方法，并选择其中较小的表，确切地讲是占用的块数</a:t>
            </a:r>
            <a:r>
              <a:rPr lang="en-US" altLang="zh-CN" dirty="0">
                <a:solidFill>
                  <a:srgbClr val="0000FF"/>
                </a:solidFill>
              </a:rPr>
              <a:t>(B)</a:t>
            </a:r>
            <a:r>
              <a:rPr lang="zh-CN" altLang="en-US" dirty="0">
                <a:solidFill>
                  <a:srgbClr val="0000FF"/>
                </a:solidFill>
              </a:rPr>
              <a:t>较少的表，作为外表</a:t>
            </a:r>
            <a:r>
              <a:rPr lang="en-US" altLang="zh-CN" dirty="0">
                <a:solidFill>
                  <a:srgbClr val="0000FF"/>
                </a:solidFill>
              </a:rPr>
              <a:t>(</a:t>
            </a:r>
            <a:r>
              <a:rPr lang="zh-CN" altLang="en-US" dirty="0">
                <a:solidFill>
                  <a:srgbClr val="0000FF"/>
                </a:solidFill>
              </a:rPr>
              <a:t>外循环的表</a:t>
            </a:r>
            <a:r>
              <a:rPr lang="en-US" altLang="zh-CN" dirty="0">
                <a:solidFill>
                  <a:srgbClr val="0000FF"/>
                </a:solidFill>
              </a:rPr>
              <a:t>) </a:t>
            </a:r>
            <a:r>
              <a:rPr lang="zh-CN" altLang="en-US" dirty="0"/>
              <a:t>。</a:t>
            </a:r>
            <a:endParaRPr lang="en-US" altLang="zh-CN" dirty="0"/>
          </a:p>
          <a:p>
            <a:pPr marL="715962" lvl="2" indent="0">
              <a:buNone/>
            </a:pPr>
            <a:r>
              <a:rPr lang="zh-CN" altLang="en-US" dirty="0">
                <a:solidFill>
                  <a:srgbClr val="FF0000"/>
                </a:solidFill>
              </a:rPr>
              <a:t> 理由：</a:t>
            </a:r>
          </a:p>
          <a:p>
            <a:pPr lvl="2"/>
            <a:r>
              <a:rPr lang="zh-CN" altLang="en-US" dirty="0"/>
              <a:t>设连接表</a:t>
            </a:r>
            <a:r>
              <a:rPr lang="en-US" altLang="zh-CN" dirty="0"/>
              <a:t>R</a:t>
            </a:r>
            <a:r>
              <a:rPr lang="zh-CN" altLang="en-US" dirty="0"/>
              <a:t>与</a:t>
            </a:r>
            <a:r>
              <a:rPr lang="en-US" altLang="zh-CN" dirty="0"/>
              <a:t>S</a:t>
            </a:r>
            <a:r>
              <a:rPr lang="zh-CN" altLang="en-US" dirty="0"/>
              <a:t>分别占用的块数为</a:t>
            </a:r>
            <a:r>
              <a:rPr lang="en-US" altLang="zh-CN" dirty="0"/>
              <a:t>Br</a:t>
            </a:r>
            <a:r>
              <a:rPr lang="zh-CN" altLang="en-US" dirty="0"/>
              <a:t>与</a:t>
            </a:r>
            <a:r>
              <a:rPr lang="en-US" altLang="zh-CN" dirty="0" err="1"/>
              <a:t>Bs</a:t>
            </a:r>
            <a:endParaRPr lang="en-US" altLang="zh-CN" dirty="0"/>
          </a:p>
          <a:p>
            <a:pPr lvl="2"/>
            <a:r>
              <a:rPr lang="zh-CN" altLang="en-US" dirty="0"/>
              <a:t>连接操作使用的内存缓冲区块数为</a:t>
            </a:r>
            <a:r>
              <a:rPr lang="en-US" altLang="zh-CN" dirty="0">
                <a:solidFill>
                  <a:srgbClr val="FF0000"/>
                </a:solidFill>
              </a:rPr>
              <a:t>K</a:t>
            </a:r>
          </a:p>
          <a:p>
            <a:pPr lvl="2"/>
            <a:r>
              <a:rPr lang="zh-CN" altLang="en-US" dirty="0"/>
              <a:t>分配</a:t>
            </a:r>
            <a:r>
              <a:rPr lang="en-US" altLang="zh-CN" dirty="0">
                <a:solidFill>
                  <a:srgbClr val="FF0000"/>
                </a:solidFill>
              </a:rPr>
              <a:t>K-1</a:t>
            </a:r>
            <a:r>
              <a:rPr lang="zh-CN" altLang="en-US" dirty="0"/>
              <a:t>块给外表</a:t>
            </a:r>
          </a:p>
          <a:p>
            <a:pPr lvl="2"/>
            <a:r>
              <a:rPr lang="zh-CN" altLang="en-US" dirty="0"/>
              <a:t>如果</a:t>
            </a:r>
            <a:r>
              <a:rPr lang="en-US" altLang="zh-CN" dirty="0"/>
              <a:t>R</a:t>
            </a:r>
            <a:r>
              <a:rPr lang="zh-CN" altLang="en-US" dirty="0"/>
              <a:t>为外表，则嵌套循环法存取的块数为</a:t>
            </a:r>
            <a:r>
              <a:rPr lang="en-US" altLang="zh-CN" dirty="0" err="1">
                <a:solidFill>
                  <a:srgbClr val="FF0000"/>
                </a:solidFill>
              </a:rPr>
              <a:t>Br+BrBs</a:t>
            </a:r>
            <a:r>
              <a:rPr lang="en-US" altLang="zh-CN" dirty="0">
                <a:solidFill>
                  <a:srgbClr val="FF0000"/>
                </a:solidFill>
              </a:rPr>
              <a:t>/(K-1)</a:t>
            </a:r>
          </a:p>
          <a:p>
            <a:pPr lvl="2"/>
            <a:r>
              <a:rPr lang="zh-CN" altLang="en-US" dirty="0">
                <a:solidFill>
                  <a:srgbClr val="FF0000"/>
                </a:solidFill>
              </a:rPr>
              <a:t>显然应该选块数小的表作为外表 </a:t>
            </a:r>
          </a:p>
          <a:p>
            <a:pPr lvl="2"/>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37</a:t>
            </a:fld>
            <a:endParaRPr lang="en-US" dirty="0"/>
          </a:p>
        </p:txBody>
      </p:sp>
    </p:spTree>
    <p:extLst>
      <p:ext uri="{BB962C8B-B14F-4D97-AF65-F5344CB8AC3E}">
        <p14:creationId xmlns:p14="http://schemas.microsoft.com/office/powerpoint/2010/main" val="1777003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1" y="304800"/>
            <a:ext cx="11297392" cy="6231226"/>
          </a:xfrm>
        </p:spPr>
        <p:txBody>
          <a:bodyPr>
            <a:normAutofit/>
          </a:bodyPr>
          <a:lstStyle/>
          <a:p>
            <a:r>
              <a:rPr lang="zh-CN" altLang="en-US" dirty="0">
                <a:solidFill>
                  <a:srgbClr val="FF0000"/>
                </a:solidFill>
              </a:rPr>
              <a:t>基于代价的优化</a:t>
            </a:r>
            <a:endParaRPr lang="en-US" altLang="zh-CN" dirty="0">
              <a:solidFill>
                <a:srgbClr val="FF0000"/>
              </a:solidFill>
            </a:endParaRPr>
          </a:p>
          <a:p>
            <a:pPr lvl="1"/>
            <a:r>
              <a:rPr lang="zh-CN" altLang="zh-CN" sz="2200" dirty="0"/>
              <a:t>启发式规则优化是定性的选择</a:t>
            </a:r>
            <a:r>
              <a:rPr lang="zh-CN" altLang="en-US" sz="2200" dirty="0"/>
              <a:t>，比较粗糙，但实现简单且优化本身的代价较小，适合解释执行的系统。</a:t>
            </a:r>
            <a:endParaRPr lang="en-US" altLang="zh-CN" sz="2200" dirty="0"/>
          </a:p>
          <a:p>
            <a:pPr lvl="2"/>
            <a:r>
              <a:rPr lang="zh-CN" altLang="en-US" sz="1800" dirty="0"/>
              <a:t>解释执行的系统其优化开销包含在查询总开销中</a:t>
            </a:r>
            <a:endParaRPr lang="en-US" altLang="zh-CN" sz="1800" dirty="0"/>
          </a:p>
          <a:p>
            <a:pPr lvl="2"/>
            <a:r>
              <a:rPr lang="zh-CN" altLang="en-US" sz="1800" dirty="0"/>
              <a:t>在编译执行的系统中，一次编译优化，多次执行，查询优化和查询执行是分开执行的</a:t>
            </a:r>
            <a:endParaRPr lang="en-US" altLang="zh-CN" sz="1800" dirty="0"/>
          </a:p>
          <a:p>
            <a:pPr marL="715962" lvl="2" indent="0">
              <a:buNone/>
            </a:pPr>
            <a:endParaRPr lang="en-US" altLang="zh-CN" sz="900" dirty="0"/>
          </a:p>
          <a:p>
            <a:pPr lvl="1"/>
            <a:r>
              <a:rPr lang="zh-CN" altLang="en-US" sz="2200" dirty="0"/>
              <a:t>精细复杂的基于代价的优化方法</a:t>
            </a:r>
            <a:endParaRPr lang="en-US" altLang="zh-CN" sz="2200" dirty="0"/>
          </a:p>
          <a:p>
            <a:pPr marL="1173162" lvl="2" indent="-457200">
              <a:buFont typeface="+mj-lt"/>
              <a:buAutoNum type="arabicPeriod"/>
            </a:pPr>
            <a:r>
              <a:rPr lang="zh-CN" altLang="en-US" dirty="0">
                <a:solidFill>
                  <a:srgbClr val="FF0000"/>
                </a:solidFill>
              </a:rPr>
              <a:t>统计信息</a:t>
            </a:r>
            <a:endParaRPr lang="en-US" altLang="zh-CN" dirty="0">
              <a:solidFill>
                <a:srgbClr val="FF0000"/>
              </a:solidFill>
            </a:endParaRPr>
          </a:p>
          <a:p>
            <a:pPr marL="715962" lvl="2" indent="0">
              <a:buNone/>
            </a:pPr>
            <a:r>
              <a:rPr lang="zh-CN" altLang="en-US" sz="2000" dirty="0"/>
              <a:t>优化器需要的统计信息存储在数据字典中</a:t>
            </a:r>
            <a:endParaRPr lang="en-US" altLang="zh-CN" sz="2000" dirty="0"/>
          </a:p>
          <a:p>
            <a:pPr lvl="2"/>
            <a:r>
              <a:rPr lang="zh-CN" altLang="en-US" sz="2000" dirty="0"/>
              <a:t>每个基本表的元组总数</a:t>
            </a:r>
            <a:r>
              <a:rPr lang="en-US" altLang="zh-CN" sz="2000" dirty="0"/>
              <a:t>(</a:t>
            </a:r>
            <a:r>
              <a:rPr lang="en-US" altLang="zh-CN" sz="2000" i="1" dirty="0"/>
              <a:t>N</a:t>
            </a:r>
            <a:r>
              <a:rPr lang="en-US" altLang="zh-CN" sz="2000" dirty="0"/>
              <a:t>)</a:t>
            </a:r>
            <a:r>
              <a:rPr lang="zh-CN" altLang="en-US" sz="2000" dirty="0"/>
              <a:t>、元组长度</a:t>
            </a:r>
            <a:r>
              <a:rPr lang="en-US" altLang="zh-CN" sz="2000" dirty="0"/>
              <a:t>(</a:t>
            </a:r>
            <a:r>
              <a:rPr lang="en-US" altLang="zh-CN" sz="2000" i="1" dirty="0">
                <a:latin typeface="Times New Roman" panose="02020603050405020304" pitchFamily="18" charset="0"/>
                <a:cs typeface="Times New Roman" panose="02020603050405020304" pitchFamily="18" charset="0"/>
              </a:rPr>
              <a:t>l </a:t>
            </a:r>
            <a:r>
              <a:rPr lang="en-US" altLang="zh-CN" sz="2000" dirty="0"/>
              <a:t>)</a:t>
            </a:r>
            <a:r>
              <a:rPr lang="zh-CN" altLang="en-US" sz="2000" dirty="0"/>
              <a:t>、占用的块数</a:t>
            </a:r>
            <a:r>
              <a:rPr lang="en-US" altLang="zh-CN" sz="2000" dirty="0"/>
              <a:t>(</a:t>
            </a:r>
            <a:r>
              <a:rPr lang="en-US" altLang="zh-CN" sz="2000" i="1" dirty="0"/>
              <a:t>B </a:t>
            </a:r>
            <a:r>
              <a:rPr lang="en-US" altLang="zh-CN" sz="2000" dirty="0"/>
              <a:t>)</a:t>
            </a:r>
            <a:r>
              <a:rPr lang="zh-CN" altLang="en-US" sz="2000" dirty="0"/>
              <a:t>、占用的溢出块</a:t>
            </a:r>
            <a:r>
              <a:rPr lang="en-US" altLang="zh-CN" sz="2000" dirty="0"/>
              <a:t>(</a:t>
            </a:r>
            <a:r>
              <a:rPr lang="en-US" altLang="zh-CN" sz="2000" i="1" dirty="0"/>
              <a:t>BO </a:t>
            </a:r>
            <a:r>
              <a:rPr lang="en-US" altLang="zh-CN" sz="2000" dirty="0"/>
              <a:t>)</a:t>
            </a:r>
          </a:p>
          <a:p>
            <a:pPr lvl="2"/>
            <a:r>
              <a:rPr lang="zh-CN" altLang="en-US" sz="2000" dirty="0"/>
              <a:t>每个基本表的每列，该列不同值的个数</a:t>
            </a:r>
            <a:r>
              <a:rPr lang="en-US" altLang="zh-CN" sz="2000" dirty="0"/>
              <a:t>(</a:t>
            </a:r>
            <a:r>
              <a:rPr lang="en-US" altLang="zh-CN" sz="2000" i="1" dirty="0">
                <a:latin typeface="Times New Roman" panose="02020603050405020304" pitchFamily="18" charset="0"/>
                <a:cs typeface="Times New Roman" panose="02020603050405020304" pitchFamily="18" charset="0"/>
              </a:rPr>
              <a:t>m</a:t>
            </a:r>
            <a:r>
              <a:rPr lang="en-US" altLang="zh-CN" sz="2000" dirty="0"/>
              <a:t>)</a:t>
            </a:r>
            <a:r>
              <a:rPr lang="zh-CN" altLang="en-US" sz="2000" dirty="0"/>
              <a:t>、该列最大值和最小值、该列是否建立了索引、索引类型</a:t>
            </a:r>
            <a:r>
              <a:rPr lang="en-US" altLang="zh-CN" sz="2000" dirty="0"/>
              <a:t>(</a:t>
            </a:r>
            <a:r>
              <a:rPr lang="en-US" altLang="zh-CN" sz="2000" i="1"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树、</a:t>
            </a:r>
            <a:r>
              <a:rPr lang="en-US" altLang="zh-CN" sz="2000" dirty="0">
                <a:latin typeface="Times New Roman" panose="02020603050405020304" pitchFamily="18" charset="0"/>
                <a:cs typeface="Times New Roman" panose="02020603050405020304" pitchFamily="18" charset="0"/>
              </a:rPr>
              <a:t>hash</a:t>
            </a:r>
            <a:r>
              <a:rPr lang="zh-CN" altLang="en-US" sz="2000" dirty="0">
                <a:latin typeface="Times New Roman" panose="02020603050405020304" pitchFamily="18" charset="0"/>
                <a:cs typeface="Times New Roman" panose="02020603050405020304" pitchFamily="18" charset="0"/>
              </a:rPr>
              <a:t>索引、聚集索引</a:t>
            </a:r>
            <a:r>
              <a:rPr lang="en-US" altLang="zh-CN" sz="2000" dirty="0"/>
              <a:t>)</a:t>
            </a:r>
            <a:r>
              <a:rPr lang="zh-CN" altLang="en-US" sz="2000" dirty="0"/>
              <a:t>。谓词条件的选择率</a:t>
            </a:r>
            <a:r>
              <a:rPr lang="en-US" altLang="zh-CN" sz="2000" dirty="0"/>
              <a:t>(</a:t>
            </a:r>
            <a:r>
              <a:rPr lang="en-US" altLang="zh-CN" sz="2000" i="1" dirty="0">
                <a:latin typeface="Times New Roman" panose="02020603050405020304" pitchFamily="18" charset="0"/>
                <a:cs typeface="Times New Roman" panose="02020603050405020304" pitchFamily="18" charset="0"/>
              </a:rPr>
              <a:t>f </a:t>
            </a:r>
            <a:r>
              <a:rPr lang="en-US" altLang="zh-CN" sz="2000" dirty="0"/>
              <a:t>)</a:t>
            </a:r>
            <a:r>
              <a:rPr lang="zh-CN" altLang="en-US" sz="2000" dirty="0"/>
              <a:t>，如果不同值的分布是均匀的，</a:t>
            </a:r>
            <a:r>
              <a:rPr lang="en-US" altLang="zh-CN" sz="2000" dirty="0"/>
              <a:t>f=1/m</a:t>
            </a:r>
            <a:r>
              <a:rPr lang="zh-CN" altLang="en-US" sz="2000" dirty="0"/>
              <a:t>；如果不同值的分布不均匀，则计算每个值的选择率，</a:t>
            </a:r>
            <a:r>
              <a:rPr lang="en-US" altLang="zh-CN" sz="2000" dirty="0"/>
              <a:t> f=</a:t>
            </a:r>
            <a:r>
              <a:rPr lang="zh-CN" altLang="en-US" sz="2000" dirty="0"/>
              <a:t>具有该值的元组数</a:t>
            </a:r>
            <a:r>
              <a:rPr lang="en-US" altLang="zh-CN" sz="2000" dirty="0"/>
              <a:t>/N</a:t>
            </a:r>
          </a:p>
          <a:p>
            <a:pPr lvl="2"/>
            <a:r>
              <a:rPr lang="zh-CN" altLang="en-US" sz="2000" dirty="0"/>
              <a:t>对索引，索引的层数</a:t>
            </a:r>
            <a:r>
              <a:rPr lang="en-US" altLang="zh-CN" sz="2000" dirty="0"/>
              <a:t>(L)</a:t>
            </a:r>
            <a:r>
              <a:rPr lang="zh-CN" altLang="en-US" sz="2000" dirty="0"/>
              <a:t>、不同索引值的个数、索引的选择基数</a:t>
            </a:r>
            <a:r>
              <a:rPr lang="en-US" altLang="zh-CN" sz="2000" dirty="0"/>
              <a:t>(S)</a:t>
            </a:r>
            <a:r>
              <a:rPr lang="zh-CN" altLang="en-US" sz="2000" dirty="0"/>
              <a:t>、索引的叶结点数</a:t>
            </a:r>
            <a:r>
              <a:rPr lang="en-US" altLang="zh-CN" sz="2000" dirty="0"/>
              <a:t>(Y)</a:t>
            </a:r>
            <a:endParaRPr lang="zh-CN" altLang="en-US" sz="20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38</a:t>
            </a:fld>
            <a:endParaRPr lang="en-US" dirty="0"/>
          </a:p>
        </p:txBody>
      </p:sp>
    </p:spTree>
    <p:extLst>
      <p:ext uri="{BB962C8B-B14F-4D97-AF65-F5344CB8AC3E}">
        <p14:creationId xmlns:p14="http://schemas.microsoft.com/office/powerpoint/2010/main" val="102793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rgbClr val="FF0000"/>
                </a:solidFill>
              </a:rPr>
              <a:t>关系数据库系统的查询处理</a:t>
            </a:r>
            <a:endParaRPr lang="en-US" altLang="zh-CN" b="1" dirty="0">
              <a:solidFill>
                <a:srgbClr val="FF0000"/>
              </a:solidFill>
            </a:endParaRPr>
          </a:p>
          <a:p>
            <a:pPr>
              <a:lnSpc>
                <a:spcPct val="100000"/>
              </a:lnSpc>
            </a:pPr>
            <a:r>
              <a:rPr lang="zh-CN" altLang="en-US" b="1" dirty="0">
                <a:solidFill>
                  <a:schemeClr val="bg1">
                    <a:lumMod val="75000"/>
                  </a:schemeClr>
                </a:solidFill>
              </a:rPr>
              <a:t>关系数据库系统的查询优化</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代数优化</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物理优化</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查询计划的执行</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a:t>
            </a:fld>
            <a:endParaRPr lang="en-US" dirty="0"/>
          </a:p>
        </p:txBody>
      </p:sp>
    </p:spTree>
    <p:extLst>
      <p:ext uri="{BB962C8B-B14F-4D97-AF65-F5344CB8AC3E}">
        <p14:creationId xmlns:p14="http://schemas.microsoft.com/office/powerpoint/2010/main" val="417242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pPr marL="432000" lvl="2" indent="-365125">
              <a:lnSpc>
                <a:spcPct val="120000"/>
              </a:lnSpc>
              <a:buFont typeface="+mj-lt"/>
              <a:buAutoNum type="arabicPeriod" startAt="2"/>
            </a:pPr>
            <a:r>
              <a:rPr lang="zh-CN" altLang="en-US" sz="2800" dirty="0">
                <a:solidFill>
                  <a:srgbClr val="FF0000"/>
                </a:solidFill>
              </a:rPr>
              <a:t>代价估算示例</a:t>
            </a:r>
            <a:endParaRPr lang="en-US" altLang="zh-CN" sz="2800" dirty="0">
              <a:solidFill>
                <a:srgbClr val="FF0000"/>
              </a:solidFill>
            </a:endParaRPr>
          </a:p>
          <a:p>
            <a:pPr marL="468000" lvl="2" indent="0">
              <a:lnSpc>
                <a:spcPct val="120000"/>
              </a:lnSpc>
              <a:buNone/>
            </a:pPr>
            <a:r>
              <a:rPr lang="en-US" altLang="zh-CN" dirty="0">
                <a:solidFill>
                  <a:srgbClr val="0000FF"/>
                </a:solidFill>
              </a:rPr>
              <a:t>(1) </a:t>
            </a:r>
            <a:r>
              <a:rPr lang="zh-CN" altLang="en-US" dirty="0">
                <a:solidFill>
                  <a:srgbClr val="0000FF"/>
                </a:solidFill>
              </a:rPr>
              <a:t>全表扫描算法的代价估算公式</a:t>
            </a:r>
            <a:endParaRPr lang="en-US" altLang="zh-CN" dirty="0">
              <a:solidFill>
                <a:srgbClr val="0000FF"/>
              </a:solidFill>
            </a:endParaRPr>
          </a:p>
          <a:p>
            <a:pPr marL="712788" lvl="2" indent="-173038">
              <a:lnSpc>
                <a:spcPct val="120000"/>
              </a:lnSpc>
            </a:pPr>
            <a:r>
              <a:rPr lang="zh-CN" altLang="en-US" sz="2000" dirty="0"/>
              <a:t>如果基本表大小为</a:t>
            </a:r>
            <a:r>
              <a:rPr lang="en-US" altLang="zh-CN" sz="2000" dirty="0"/>
              <a:t>B</a:t>
            </a:r>
            <a:r>
              <a:rPr lang="zh-CN" altLang="en-US" sz="2000" dirty="0"/>
              <a:t>块，全表扫描算法的代价 </a:t>
            </a:r>
            <a:r>
              <a:rPr lang="en-US" altLang="zh-CN" sz="2000" dirty="0">
                <a:solidFill>
                  <a:srgbClr val="FF0000"/>
                </a:solidFill>
              </a:rPr>
              <a:t>cost =B;</a:t>
            </a:r>
          </a:p>
          <a:p>
            <a:pPr marL="712788" lvl="2" indent="-173038">
              <a:lnSpc>
                <a:spcPct val="120000"/>
              </a:lnSpc>
            </a:pPr>
            <a:r>
              <a:rPr lang="zh-CN" altLang="en-US" sz="2000" dirty="0"/>
              <a:t>如果选择条件是“码</a:t>
            </a:r>
            <a:r>
              <a:rPr lang="en-US" altLang="zh-CN" sz="2000" dirty="0"/>
              <a:t>=</a:t>
            </a:r>
            <a:r>
              <a:rPr lang="zh-CN" altLang="en-US" sz="2000" dirty="0"/>
              <a:t>值”，则平均搜索代价 </a:t>
            </a:r>
            <a:r>
              <a:rPr lang="en-US" altLang="zh-CN" sz="2000" dirty="0">
                <a:solidFill>
                  <a:srgbClr val="FF0000"/>
                </a:solidFill>
              </a:rPr>
              <a:t>cost =B/2</a:t>
            </a:r>
            <a:r>
              <a:rPr lang="zh-CN" altLang="en-US" sz="2000" dirty="0"/>
              <a:t>。</a:t>
            </a:r>
            <a:endParaRPr lang="en-US" altLang="zh-CN" sz="2000" dirty="0"/>
          </a:p>
          <a:p>
            <a:pPr marL="715962" lvl="2" indent="0">
              <a:lnSpc>
                <a:spcPct val="120000"/>
              </a:lnSpc>
              <a:buNone/>
            </a:pPr>
            <a:endParaRPr lang="en-US" altLang="zh-CN" sz="900" dirty="0"/>
          </a:p>
          <a:p>
            <a:pPr marL="468000" lvl="2" indent="0">
              <a:lnSpc>
                <a:spcPct val="120000"/>
              </a:lnSpc>
              <a:buNone/>
            </a:pPr>
            <a:r>
              <a:rPr lang="en-US" altLang="zh-CN" dirty="0">
                <a:solidFill>
                  <a:srgbClr val="0000FF"/>
                </a:solidFill>
              </a:rPr>
              <a:t>(2) </a:t>
            </a:r>
            <a:r>
              <a:rPr lang="zh-CN" altLang="en-US" dirty="0">
                <a:solidFill>
                  <a:srgbClr val="0000FF"/>
                </a:solidFill>
              </a:rPr>
              <a:t>索引扫描算法的代价估算公式</a:t>
            </a:r>
            <a:endParaRPr lang="en-US" altLang="zh-CN" dirty="0">
              <a:solidFill>
                <a:srgbClr val="0000FF"/>
              </a:solidFill>
            </a:endParaRPr>
          </a:p>
          <a:p>
            <a:pPr marL="712788" lvl="2" indent="-173038">
              <a:lnSpc>
                <a:spcPct val="120000"/>
              </a:lnSpc>
            </a:pPr>
            <a:r>
              <a:rPr lang="zh-CN" altLang="en-US" sz="2000" dirty="0"/>
              <a:t>如果选择条件是“码</a:t>
            </a:r>
            <a:r>
              <a:rPr lang="en-US" altLang="zh-CN" sz="2000" dirty="0"/>
              <a:t>=</a:t>
            </a:r>
            <a:r>
              <a:rPr lang="zh-CN" altLang="en-US" sz="2000" dirty="0"/>
              <a:t>值”，则采用该表的主索引，若为</a:t>
            </a:r>
            <a:r>
              <a:rPr lang="en-US" altLang="zh-CN" sz="2000" dirty="0"/>
              <a:t>B+</a:t>
            </a:r>
            <a:r>
              <a:rPr lang="zh-CN" altLang="en-US" sz="2000" dirty="0"/>
              <a:t>树，层数为</a:t>
            </a:r>
            <a:r>
              <a:rPr lang="en-US" altLang="zh-CN" sz="2000" dirty="0"/>
              <a:t>L</a:t>
            </a:r>
            <a:r>
              <a:rPr lang="zh-CN" altLang="en-US" sz="2000" dirty="0"/>
              <a:t>，需要存取</a:t>
            </a:r>
            <a:r>
              <a:rPr lang="en-US" altLang="zh-CN" sz="2000" dirty="0"/>
              <a:t>B+</a:t>
            </a:r>
            <a:r>
              <a:rPr lang="zh-CN" altLang="en-US" sz="2000" dirty="0"/>
              <a:t>树中从根结点到叶结点</a:t>
            </a:r>
            <a:r>
              <a:rPr lang="en-US" altLang="zh-CN" sz="2000" dirty="0"/>
              <a:t>L</a:t>
            </a:r>
            <a:r>
              <a:rPr lang="zh-CN" altLang="en-US" sz="2000" dirty="0"/>
              <a:t>块，再加上基本表中该元组所在的那一块，所以 </a:t>
            </a:r>
            <a:r>
              <a:rPr lang="en-US" altLang="zh-CN" sz="2000" dirty="0">
                <a:solidFill>
                  <a:srgbClr val="FF0000"/>
                </a:solidFill>
              </a:rPr>
              <a:t>cost=L+1</a:t>
            </a:r>
            <a:endParaRPr lang="zh-CN" altLang="en-US" sz="2000" dirty="0">
              <a:solidFill>
                <a:srgbClr val="FF0000"/>
              </a:solidFill>
            </a:endParaRPr>
          </a:p>
          <a:p>
            <a:pPr marL="712788" lvl="2" indent="-173038">
              <a:lnSpc>
                <a:spcPct val="120000"/>
              </a:lnSpc>
            </a:pPr>
            <a:r>
              <a:rPr lang="zh-CN" altLang="en-US" sz="2000" dirty="0"/>
              <a:t>如果选择条件涉及非码属性，若为</a:t>
            </a:r>
            <a:r>
              <a:rPr lang="en-US" altLang="zh-CN" sz="2000" dirty="0"/>
              <a:t>B+</a:t>
            </a:r>
            <a:r>
              <a:rPr lang="zh-CN" altLang="en-US" sz="2000" dirty="0"/>
              <a:t>树索引，选择条件是相等比较，</a:t>
            </a:r>
            <a:r>
              <a:rPr lang="en-US" altLang="zh-CN" sz="2000" dirty="0"/>
              <a:t>S</a:t>
            </a:r>
            <a:r>
              <a:rPr lang="zh-CN" altLang="en-US" sz="2000" dirty="0"/>
              <a:t>是索引的选择基数</a:t>
            </a:r>
            <a:r>
              <a:rPr lang="en-US" altLang="zh-CN" sz="2000" dirty="0"/>
              <a:t>(</a:t>
            </a:r>
            <a:r>
              <a:rPr lang="zh-CN" altLang="en-US" sz="2000" dirty="0"/>
              <a:t>有</a:t>
            </a:r>
            <a:r>
              <a:rPr lang="en-US" altLang="zh-CN" sz="2000" dirty="0"/>
              <a:t>S</a:t>
            </a:r>
            <a:r>
              <a:rPr lang="zh-CN" altLang="en-US" sz="2000" dirty="0"/>
              <a:t>个元组满足条件</a:t>
            </a:r>
            <a:r>
              <a:rPr lang="en-US" altLang="zh-CN" sz="2000" dirty="0"/>
              <a:t>)</a:t>
            </a:r>
            <a:r>
              <a:rPr lang="zh-CN" altLang="en-US" sz="2000" dirty="0"/>
              <a:t>。因为满足条件的元组可能会保存在不同的块上，所以</a:t>
            </a:r>
            <a:r>
              <a:rPr lang="en-US" altLang="zh-CN" sz="2000" dirty="0"/>
              <a:t>(</a:t>
            </a:r>
            <a:r>
              <a:rPr lang="zh-CN" altLang="en-US" sz="2000" dirty="0"/>
              <a:t>最坏的情况</a:t>
            </a:r>
            <a:r>
              <a:rPr lang="en-US" altLang="zh-CN" sz="2000" dirty="0"/>
              <a:t>) </a:t>
            </a:r>
            <a:r>
              <a:rPr lang="en-US" altLang="zh-CN" sz="2000" dirty="0">
                <a:solidFill>
                  <a:srgbClr val="FF0000"/>
                </a:solidFill>
              </a:rPr>
              <a:t>cost=L+S</a:t>
            </a:r>
          </a:p>
          <a:p>
            <a:pPr marL="712788" lvl="2" indent="-173038">
              <a:lnSpc>
                <a:spcPct val="120000"/>
              </a:lnSpc>
            </a:pPr>
            <a:r>
              <a:rPr lang="zh-CN" altLang="en-US" sz="2000" dirty="0"/>
              <a:t>如果比较条件是＞，＞＝，＜，＜＝操作，假设有一半的元组满足条件，那么就要存取一半的叶结点，并通过索引访问一半的表存储块，</a:t>
            </a:r>
            <a:r>
              <a:rPr lang="en-US" altLang="zh-CN" sz="2000" dirty="0">
                <a:solidFill>
                  <a:srgbClr val="FF0000"/>
                </a:solidFill>
              </a:rPr>
              <a:t>cost=L+Y/2+B/2</a:t>
            </a:r>
            <a:r>
              <a:rPr lang="zh-CN" altLang="en-US" sz="2000" dirty="0"/>
              <a:t>。如果可以获得更准确的选择基数，可以进一步修正</a:t>
            </a:r>
            <a:r>
              <a:rPr lang="en-US" altLang="zh-CN" sz="2000" dirty="0"/>
              <a:t>Y/2</a:t>
            </a:r>
            <a:r>
              <a:rPr lang="zh-CN" altLang="en-US" sz="2000" dirty="0"/>
              <a:t>与</a:t>
            </a:r>
            <a:r>
              <a:rPr lang="en-US" altLang="zh-CN" sz="2000" dirty="0"/>
              <a:t>B/2</a:t>
            </a:r>
            <a:endParaRPr lang="zh-CN" altLang="en-US" sz="20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39</a:t>
            </a:fld>
            <a:endParaRPr lang="en-US" dirty="0"/>
          </a:p>
        </p:txBody>
      </p:sp>
    </p:spTree>
    <p:extLst>
      <p:ext uri="{BB962C8B-B14F-4D97-AF65-F5344CB8AC3E}">
        <p14:creationId xmlns:p14="http://schemas.microsoft.com/office/powerpoint/2010/main" val="3458243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0834915" cy="6231226"/>
          </a:xfrm>
        </p:spPr>
        <p:txBody>
          <a:bodyPr>
            <a:normAutofit/>
          </a:bodyPr>
          <a:lstStyle/>
          <a:p>
            <a:pPr marL="468000" lvl="2" indent="0">
              <a:lnSpc>
                <a:spcPct val="120000"/>
              </a:lnSpc>
              <a:buNone/>
            </a:pPr>
            <a:r>
              <a:rPr lang="en-US" altLang="zh-CN">
                <a:solidFill>
                  <a:srgbClr val="0000FF"/>
                </a:solidFill>
              </a:rPr>
              <a:t>(3) </a:t>
            </a:r>
            <a:r>
              <a:rPr lang="zh-CN" altLang="en-US">
                <a:solidFill>
                  <a:srgbClr val="0000FF"/>
                </a:solidFill>
              </a:rPr>
              <a:t>嵌套循环连接算法的代价估算公式</a:t>
            </a:r>
            <a:endParaRPr lang="en-US" altLang="zh-CN">
              <a:solidFill>
                <a:srgbClr val="0000FF"/>
              </a:solidFill>
            </a:endParaRPr>
          </a:p>
          <a:p>
            <a:pPr marL="712788" lvl="2" indent="-173038"/>
            <a:r>
              <a:rPr lang="zh-CN" altLang="en-US" sz="2200"/>
              <a:t>嵌套循环连接算法的代价 </a:t>
            </a:r>
            <a:r>
              <a:rPr lang="en-US" altLang="zh-CN" sz="2200">
                <a:solidFill>
                  <a:srgbClr val="FF0000"/>
                </a:solidFill>
              </a:rPr>
              <a:t>cost</a:t>
            </a:r>
            <a:r>
              <a:rPr lang="zh-CN" altLang="en-US" sz="2200">
                <a:solidFill>
                  <a:srgbClr val="FF0000"/>
                </a:solidFill>
              </a:rPr>
              <a:t>＝</a:t>
            </a:r>
            <a:r>
              <a:rPr lang="en-US" altLang="zh-CN" sz="2200">
                <a:solidFill>
                  <a:srgbClr val="FF0000"/>
                </a:solidFill>
              </a:rPr>
              <a:t>B</a:t>
            </a:r>
            <a:r>
              <a:rPr lang="en-US" altLang="zh-CN" sz="2200" baseline="-25000">
                <a:solidFill>
                  <a:srgbClr val="FF0000"/>
                </a:solidFill>
              </a:rPr>
              <a:t>r</a:t>
            </a:r>
            <a:r>
              <a:rPr lang="en-US" altLang="zh-CN" sz="2200">
                <a:solidFill>
                  <a:srgbClr val="FF0000"/>
                </a:solidFill>
              </a:rPr>
              <a:t>+B</a:t>
            </a:r>
            <a:r>
              <a:rPr lang="en-US" altLang="zh-CN" sz="2200" baseline="-25000">
                <a:solidFill>
                  <a:srgbClr val="FF0000"/>
                </a:solidFill>
              </a:rPr>
              <a:t>r</a:t>
            </a:r>
            <a:r>
              <a:rPr lang="en-US" altLang="zh-CN" sz="2200">
                <a:solidFill>
                  <a:srgbClr val="FF0000"/>
                </a:solidFill>
              </a:rPr>
              <a:t>B</a:t>
            </a:r>
            <a:r>
              <a:rPr lang="en-US" altLang="zh-CN" sz="2200" baseline="-25000">
                <a:solidFill>
                  <a:srgbClr val="FF0000"/>
                </a:solidFill>
              </a:rPr>
              <a:t>s</a:t>
            </a:r>
            <a:r>
              <a:rPr lang="en-US" altLang="zh-CN" sz="2200">
                <a:solidFill>
                  <a:srgbClr val="FF0000"/>
                </a:solidFill>
              </a:rPr>
              <a:t>/(K-1)</a:t>
            </a:r>
          </a:p>
          <a:p>
            <a:pPr marL="712788" lvl="2" indent="-173038"/>
            <a:r>
              <a:rPr lang="zh-CN" altLang="en-US" sz="2200"/>
              <a:t>如果需要把连接结果写回磁盘，则 </a:t>
            </a:r>
            <a:r>
              <a:rPr lang="en-US" altLang="zh-CN" sz="2200">
                <a:solidFill>
                  <a:srgbClr val="FF0000"/>
                </a:solidFill>
              </a:rPr>
              <a:t>cost</a:t>
            </a:r>
            <a:r>
              <a:rPr lang="zh-CN" altLang="en-US" sz="2200">
                <a:solidFill>
                  <a:srgbClr val="FF0000"/>
                </a:solidFill>
              </a:rPr>
              <a:t>＝</a:t>
            </a:r>
            <a:r>
              <a:rPr lang="en-US" altLang="zh-CN" sz="2200">
                <a:solidFill>
                  <a:srgbClr val="FF0000"/>
                </a:solidFill>
              </a:rPr>
              <a:t>B</a:t>
            </a:r>
            <a:r>
              <a:rPr lang="en-US" altLang="zh-CN" sz="2200" baseline="-25000">
                <a:solidFill>
                  <a:srgbClr val="FF0000"/>
                </a:solidFill>
              </a:rPr>
              <a:t>r</a:t>
            </a:r>
            <a:r>
              <a:rPr lang="en-US" altLang="zh-CN" sz="2200">
                <a:solidFill>
                  <a:srgbClr val="FF0000"/>
                </a:solidFill>
              </a:rPr>
              <a:t>+B</a:t>
            </a:r>
            <a:r>
              <a:rPr lang="en-US" altLang="zh-CN" sz="2200" baseline="-25000">
                <a:solidFill>
                  <a:srgbClr val="FF0000"/>
                </a:solidFill>
              </a:rPr>
              <a:t>r</a:t>
            </a:r>
            <a:r>
              <a:rPr lang="en-US" altLang="zh-CN" sz="2200">
                <a:solidFill>
                  <a:srgbClr val="FF0000"/>
                </a:solidFill>
              </a:rPr>
              <a:t>B</a:t>
            </a:r>
            <a:r>
              <a:rPr lang="en-US" altLang="zh-CN" sz="2200" baseline="-25000">
                <a:solidFill>
                  <a:srgbClr val="FF0000"/>
                </a:solidFill>
              </a:rPr>
              <a:t>s</a:t>
            </a:r>
            <a:r>
              <a:rPr lang="en-US" altLang="zh-CN" sz="2200">
                <a:solidFill>
                  <a:srgbClr val="FF0000"/>
                </a:solidFill>
              </a:rPr>
              <a:t>/(K-1)+(Frs*Nr*Ns)/Mrs</a:t>
            </a:r>
            <a:r>
              <a:rPr lang="zh-CN" altLang="en-US" sz="2200"/>
              <a:t>，</a:t>
            </a:r>
            <a:endParaRPr lang="en-US" altLang="zh-CN" sz="2200"/>
          </a:p>
          <a:p>
            <a:pPr marL="712788" lvl="2" indent="-173038"/>
            <a:r>
              <a:rPr lang="en-US" altLang="zh-CN" sz="2200"/>
              <a:t>Frs</a:t>
            </a:r>
            <a:r>
              <a:rPr lang="zh-CN" altLang="en-US" sz="2200"/>
              <a:t>为连接选择性</a:t>
            </a:r>
            <a:r>
              <a:rPr lang="en-US" altLang="zh-CN" sz="2200"/>
              <a:t>(join selectivity)</a:t>
            </a:r>
            <a:r>
              <a:rPr lang="zh-CN" altLang="en-US" sz="2200"/>
              <a:t>，表示连接结果元组数的比例，</a:t>
            </a:r>
            <a:endParaRPr lang="en-US" altLang="zh-CN" sz="2200"/>
          </a:p>
          <a:p>
            <a:pPr marL="712788" lvl="2" indent="-173038"/>
            <a:r>
              <a:rPr lang="en-US" altLang="zh-CN" sz="2200"/>
              <a:t>Mrs</a:t>
            </a:r>
            <a:r>
              <a:rPr lang="zh-CN" altLang="en-US" sz="2200"/>
              <a:t>是存放连接结果的块因子，表示每块中可以存放的结果元组数目</a:t>
            </a:r>
            <a:endParaRPr lang="en-US" altLang="zh-CN" sz="2200"/>
          </a:p>
          <a:p>
            <a:pPr marL="712788" lvl="2" indent="-173038"/>
            <a:endParaRPr lang="en-US" altLang="zh-CN" sz="900" dirty="0"/>
          </a:p>
          <a:p>
            <a:pPr marL="468000" lvl="2" indent="0">
              <a:lnSpc>
                <a:spcPct val="120000"/>
              </a:lnSpc>
              <a:buNone/>
            </a:pPr>
            <a:r>
              <a:rPr lang="en-US" altLang="zh-CN">
                <a:solidFill>
                  <a:srgbClr val="0000FF"/>
                </a:solidFill>
              </a:rPr>
              <a:t>(4) </a:t>
            </a:r>
            <a:r>
              <a:rPr lang="zh-CN" altLang="en-US">
                <a:solidFill>
                  <a:srgbClr val="0000FF"/>
                </a:solidFill>
              </a:rPr>
              <a:t>排序</a:t>
            </a:r>
            <a:r>
              <a:rPr lang="en-US" altLang="zh-CN">
                <a:solidFill>
                  <a:srgbClr val="0000FF"/>
                </a:solidFill>
              </a:rPr>
              <a:t>-</a:t>
            </a:r>
            <a:r>
              <a:rPr lang="zh-CN" altLang="en-US">
                <a:solidFill>
                  <a:srgbClr val="0000FF"/>
                </a:solidFill>
              </a:rPr>
              <a:t>合并连接算法的代价估算公式</a:t>
            </a:r>
            <a:endParaRPr lang="en-US" altLang="zh-CN">
              <a:solidFill>
                <a:srgbClr val="0000FF"/>
              </a:solidFill>
            </a:endParaRPr>
          </a:p>
          <a:p>
            <a:pPr marL="712788" lvl="2" indent="-173038"/>
            <a:r>
              <a:rPr lang="zh-CN" altLang="en-US" sz="2000"/>
              <a:t>如果连接表已经按照连接属性排好序，则 </a:t>
            </a:r>
            <a:r>
              <a:rPr lang="en-US" altLang="zh-CN" sz="2000">
                <a:solidFill>
                  <a:srgbClr val="FF0000"/>
                </a:solidFill>
              </a:rPr>
              <a:t>cost</a:t>
            </a:r>
            <a:r>
              <a:rPr lang="zh-CN" altLang="en-US" sz="2000">
                <a:solidFill>
                  <a:srgbClr val="FF0000"/>
                </a:solidFill>
              </a:rPr>
              <a:t>＝</a:t>
            </a:r>
            <a:r>
              <a:rPr lang="en-US" altLang="zh-CN" sz="2000">
                <a:solidFill>
                  <a:srgbClr val="FF0000"/>
                </a:solidFill>
              </a:rPr>
              <a:t>B</a:t>
            </a:r>
            <a:r>
              <a:rPr lang="en-US" altLang="zh-CN" sz="2000" baseline="-25000">
                <a:solidFill>
                  <a:srgbClr val="FF0000"/>
                </a:solidFill>
              </a:rPr>
              <a:t>r</a:t>
            </a:r>
            <a:r>
              <a:rPr lang="en-US" altLang="zh-CN" sz="2000">
                <a:solidFill>
                  <a:srgbClr val="FF0000"/>
                </a:solidFill>
              </a:rPr>
              <a:t>+B</a:t>
            </a:r>
            <a:r>
              <a:rPr lang="en-US" altLang="zh-CN" sz="2000" baseline="-25000">
                <a:solidFill>
                  <a:srgbClr val="FF0000"/>
                </a:solidFill>
              </a:rPr>
              <a:t>s</a:t>
            </a:r>
            <a:r>
              <a:rPr lang="en-US" altLang="zh-CN" sz="2000">
                <a:solidFill>
                  <a:srgbClr val="FF0000"/>
                </a:solidFill>
              </a:rPr>
              <a:t>+(Frs*Nr*Ns)/Mrs </a:t>
            </a:r>
          </a:p>
          <a:p>
            <a:pPr marL="712788" lvl="2" indent="-173038"/>
            <a:r>
              <a:rPr lang="zh-CN" altLang="en-US" sz="2000"/>
              <a:t>如果必须对文件排序，那么还需要在代价函数中加上排序的代价：对于包含</a:t>
            </a:r>
            <a:r>
              <a:rPr lang="en-US" altLang="zh-CN" sz="2000"/>
              <a:t>B</a:t>
            </a:r>
            <a:r>
              <a:rPr lang="zh-CN" altLang="en-US" sz="2000"/>
              <a:t>个块的文件排序的代价大约是  </a:t>
            </a:r>
            <a:r>
              <a:rPr lang="en-US" altLang="zh-CN" sz="2000">
                <a:solidFill>
                  <a:srgbClr val="FF0000"/>
                </a:solidFill>
              </a:rPr>
              <a:t>(2*B)+(2*B*log</a:t>
            </a:r>
            <a:r>
              <a:rPr lang="en-US" altLang="zh-CN" sz="2000" baseline="-25000">
                <a:solidFill>
                  <a:srgbClr val="FF0000"/>
                </a:solidFill>
              </a:rPr>
              <a:t>2</a:t>
            </a:r>
            <a:r>
              <a:rPr lang="en-US" altLang="zh-CN" sz="2000">
                <a:solidFill>
                  <a:srgbClr val="FF0000"/>
                </a:solidFill>
              </a:rPr>
              <a:t>B)</a:t>
            </a:r>
          </a:p>
          <a:p>
            <a:pPr marL="712788" lvl="2" indent="-173038"/>
            <a:endParaRPr lang="en-US" altLang="zh-CN" sz="1200"/>
          </a:p>
          <a:p>
            <a:pPr marL="76201" indent="-173038"/>
            <a:r>
              <a:rPr lang="zh-CN" altLang="en-US" sz="2800">
                <a:solidFill>
                  <a:srgbClr val="0000FF"/>
                </a:solidFill>
              </a:rPr>
              <a:t>语义优化</a:t>
            </a:r>
            <a:endParaRPr lang="zh-CN" altLang="en-US" sz="2800"/>
          </a:p>
          <a:p>
            <a:pPr marL="712788" lvl="2" indent="-173038"/>
            <a:r>
              <a:rPr lang="zh-CN" altLang="en-US"/>
              <a:t>查询优化器首先检测约束，如果约束不满足，则无需执行查询；否则，按之前的过程进行查询优化</a:t>
            </a:r>
            <a:endParaRPr lang="zh-CN" altLang="en-US" sz="20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40</a:t>
            </a:fld>
            <a:endParaRPr lang="en-US" dirty="0"/>
          </a:p>
        </p:txBody>
      </p:sp>
    </p:spTree>
    <p:extLst>
      <p:ext uri="{BB962C8B-B14F-4D97-AF65-F5344CB8AC3E}">
        <p14:creationId xmlns:p14="http://schemas.microsoft.com/office/powerpoint/2010/main" val="507821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chemeClr val="bg1">
                    <a:lumMod val="75000"/>
                  </a:schemeClr>
                </a:solidFill>
              </a:rPr>
              <a:t>关系数据库系统的查询处理</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关系数据库系统的查询优化</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代数优化</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物理优化</a:t>
            </a:r>
            <a:endParaRPr lang="en-US" altLang="zh-CN" b="1" dirty="0">
              <a:solidFill>
                <a:schemeClr val="bg1">
                  <a:lumMod val="75000"/>
                </a:schemeClr>
              </a:solidFill>
            </a:endParaRPr>
          </a:p>
          <a:p>
            <a:pPr>
              <a:lnSpc>
                <a:spcPct val="100000"/>
              </a:lnSpc>
            </a:pPr>
            <a:r>
              <a:rPr lang="zh-CN" altLang="en-US" b="1" dirty="0">
                <a:solidFill>
                  <a:srgbClr val="FF0000"/>
                </a:solidFill>
              </a:rPr>
              <a:t>查询计划的执行</a:t>
            </a:r>
            <a:endParaRPr lang="en-US" altLang="zh-CN" b="1" dirty="0">
              <a:solidFill>
                <a:srgbClr val="FF0000"/>
              </a:solidFill>
            </a:endParaRPr>
          </a:p>
          <a:p>
            <a:pPr>
              <a:lnSpc>
                <a:spcPct val="100000"/>
              </a:lnSpc>
            </a:pPr>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41</a:t>
            </a:fld>
            <a:endParaRPr lang="en-US" dirty="0"/>
          </a:p>
        </p:txBody>
      </p:sp>
    </p:spTree>
    <p:extLst>
      <p:ext uri="{BB962C8B-B14F-4D97-AF65-F5344CB8AC3E}">
        <p14:creationId xmlns:p14="http://schemas.microsoft.com/office/powerpoint/2010/main" val="773072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查询计划的执行</a:t>
            </a:r>
          </a:p>
        </p:txBody>
      </p:sp>
      <p:sp>
        <p:nvSpPr>
          <p:cNvPr id="3" name="内容占位符 2"/>
          <p:cNvSpPr>
            <a:spLocks noGrp="1"/>
          </p:cNvSpPr>
          <p:nvPr>
            <p:ph idx="1"/>
          </p:nvPr>
        </p:nvSpPr>
        <p:spPr/>
        <p:txBody>
          <a:bodyPr>
            <a:normAutofit fontScale="92500" lnSpcReduction="20000"/>
          </a:bodyPr>
          <a:lstStyle/>
          <a:p>
            <a:pPr>
              <a:lnSpc>
                <a:spcPct val="120000"/>
              </a:lnSpc>
            </a:pPr>
            <a:r>
              <a:rPr lang="zh-CN" altLang="en-US" dirty="0"/>
              <a:t>查询优化完成之后，</a:t>
            </a:r>
            <a:r>
              <a:rPr lang="en-US" altLang="zh-CN" dirty="0"/>
              <a:t>RDBMS</a:t>
            </a:r>
            <a:r>
              <a:rPr lang="zh-CN" altLang="en-US" dirty="0"/>
              <a:t>为用户查询生成一个</a:t>
            </a:r>
            <a:r>
              <a:rPr lang="zh-CN" altLang="en-US" dirty="0">
                <a:solidFill>
                  <a:srgbClr val="FF0000"/>
                </a:solidFill>
              </a:rPr>
              <a:t>查询计划</a:t>
            </a:r>
            <a:r>
              <a:rPr lang="zh-CN" altLang="en-US" dirty="0"/>
              <a:t>。</a:t>
            </a:r>
            <a:endParaRPr lang="en-US" altLang="zh-CN" dirty="0"/>
          </a:p>
          <a:p>
            <a:pPr>
              <a:lnSpc>
                <a:spcPct val="120000"/>
              </a:lnSpc>
            </a:pPr>
            <a:r>
              <a:rPr lang="zh-CN" altLang="en-US" sz="3000" dirty="0"/>
              <a:t>查询计划的执行方式</a:t>
            </a:r>
            <a:endParaRPr lang="en-US" altLang="zh-CN" sz="3000" dirty="0"/>
          </a:p>
          <a:p>
            <a:pPr lvl="1">
              <a:lnSpc>
                <a:spcPct val="120000"/>
              </a:lnSpc>
            </a:pPr>
            <a:r>
              <a:rPr lang="zh-CN" altLang="en-US" dirty="0">
                <a:solidFill>
                  <a:srgbClr val="FF0000"/>
                </a:solidFill>
              </a:rPr>
              <a:t>自顶向下</a:t>
            </a:r>
            <a:endParaRPr lang="en-US" altLang="zh-CN" dirty="0">
              <a:solidFill>
                <a:srgbClr val="FF0000"/>
              </a:solidFill>
            </a:endParaRPr>
          </a:p>
          <a:p>
            <a:pPr lvl="2">
              <a:lnSpc>
                <a:spcPct val="120000"/>
              </a:lnSpc>
            </a:pPr>
            <a:r>
              <a:rPr lang="zh-CN" altLang="en-US" sz="1900" dirty="0"/>
              <a:t>系统反复向查询计划顶端的操作符发出需要查询结果元组的请求，操作符收到请求后，试图计算下一个</a:t>
            </a:r>
            <a:r>
              <a:rPr lang="en-US" altLang="zh-CN" sz="1900" dirty="0"/>
              <a:t>(</a:t>
            </a:r>
            <a:r>
              <a:rPr lang="zh-CN" altLang="en-US" sz="1900" dirty="0"/>
              <a:t>几个</a:t>
            </a:r>
            <a:r>
              <a:rPr lang="en-US" altLang="zh-CN" sz="1900" dirty="0"/>
              <a:t>)</a:t>
            </a:r>
            <a:r>
              <a:rPr lang="zh-CN" altLang="en-US" sz="1900" dirty="0"/>
              <a:t>元组并返回这些元组。在计算时，如果操作符的输入缓冲区为空，它就会向其孩子操作符发送需求元组的请求，这种请求会一直传到叶子结点，启动叶子操作符运行，并返回其父操作符一个</a:t>
            </a:r>
            <a:r>
              <a:rPr lang="en-US" altLang="zh-CN" sz="1900" dirty="0"/>
              <a:t>(</a:t>
            </a:r>
            <a:r>
              <a:rPr lang="zh-CN" altLang="en-US" sz="1900" dirty="0"/>
              <a:t>几个</a:t>
            </a:r>
            <a:r>
              <a:rPr lang="en-US" altLang="zh-CN" sz="1900" dirty="0"/>
              <a:t>)</a:t>
            </a:r>
            <a:r>
              <a:rPr lang="zh-CN" altLang="en-US" sz="1900" dirty="0"/>
              <a:t>元组，父操作符再计算自己的输出返回给上层操作符，直到顶端操作符。重复这一过程直至处理完整个</a:t>
            </a:r>
            <a:r>
              <a:rPr lang="zh-CN" altLang="en-US" sz="1900"/>
              <a:t>关系。</a:t>
            </a:r>
            <a:endParaRPr lang="en-US" altLang="zh-CN" sz="1900"/>
          </a:p>
          <a:p>
            <a:pPr marL="715962" lvl="2" indent="0">
              <a:lnSpc>
                <a:spcPct val="120000"/>
              </a:lnSpc>
              <a:buNone/>
            </a:pPr>
            <a:r>
              <a:rPr lang="en-US" altLang="zh-CN" sz="1900">
                <a:solidFill>
                  <a:srgbClr val="FF0000"/>
                </a:solidFill>
              </a:rPr>
              <a:t>--</a:t>
            </a:r>
            <a:r>
              <a:rPr lang="zh-CN" altLang="en-US" sz="1900" dirty="0">
                <a:solidFill>
                  <a:srgbClr val="FF0000"/>
                </a:solidFill>
              </a:rPr>
              <a:t>被动的、需求驱动的执行方式</a:t>
            </a:r>
            <a:endParaRPr lang="en-US" altLang="zh-CN" sz="1900" dirty="0">
              <a:solidFill>
                <a:srgbClr val="FF0000"/>
              </a:solidFill>
            </a:endParaRPr>
          </a:p>
          <a:p>
            <a:pPr lvl="1">
              <a:lnSpc>
                <a:spcPct val="120000"/>
              </a:lnSpc>
            </a:pPr>
            <a:r>
              <a:rPr lang="zh-CN" altLang="en-US" dirty="0">
                <a:solidFill>
                  <a:srgbClr val="FF0000"/>
                </a:solidFill>
              </a:rPr>
              <a:t>自底向上</a:t>
            </a:r>
            <a:endParaRPr lang="en-US" altLang="zh-CN" dirty="0">
              <a:solidFill>
                <a:srgbClr val="FF0000"/>
              </a:solidFill>
            </a:endParaRPr>
          </a:p>
          <a:p>
            <a:pPr lvl="2">
              <a:lnSpc>
                <a:spcPct val="120000"/>
              </a:lnSpc>
            </a:pPr>
            <a:r>
              <a:rPr lang="zh-CN" altLang="en-US" sz="1900" dirty="0"/>
              <a:t>查询计划从叶节点开始执行，叶结点操作符不断产生元组并将它们放入其输出缓冲区，直到缓冲区填满为止，此时它必须等待其父操作符将元组从缓冲区中取走才能继续执行，然后其父操作符开始执行，利用下层的输入元组来产生它自己的输出元组，直到其输出缓冲区满为止。重复该过程直到产生所有的输出</a:t>
            </a:r>
            <a:r>
              <a:rPr lang="zh-CN" altLang="en-US" sz="1900"/>
              <a:t>元组。</a:t>
            </a:r>
            <a:endParaRPr lang="en-US" altLang="zh-CN" sz="1900"/>
          </a:p>
          <a:p>
            <a:pPr marL="715962" lvl="2" indent="0">
              <a:lnSpc>
                <a:spcPct val="120000"/>
              </a:lnSpc>
              <a:buNone/>
            </a:pPr>
            <a:r>
              <a:rPr lang="en-US" altLang="zh-CN" sz="1900">
                <a:solidFill>
                  <a:srgbClr val="FF0000"/>
                </a:solidFill>
              </a:rPr>
              <a:t>--</a:t>
            </a:r>
            <a:r>
              <a:rPr lang="zh-CN" altLang="en-US" sz="1900" dirty="0">
                <a:solidFill>
                  <a:srgbClr val="FF0000"/>
                </a:solidFill>
              </a:rPr>
              <a:t>主动的执行方式</a:t>
            </a:r>
            <a:endParaRPr lang="en-US" altLang="zh-CN" sz="1900"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42</a:t>
            </a:fld>
            <a:endParaRPr lang="en-US" dirty="0"/>
          </a:p>
        </p:txBody>
      </p:sp>
    </p:spTree>
    <p:extLst>
      <p:ext uri="{BB962C8B-B14F-4D97-AF65-F5344CB8AC3E}">
        <p14:creationId xmlns:p14="http://schemas.microsoft.com/office/powerpoint/2010/main" val="4227701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a:xfrm>
            <a:off x="609600" y="1066800"/>
            <a:ext cx="10744200" cy="5469226"/>
          </a:xfrm>
        </p:spPr>
        <p:txBody>
          <a:bodyPr>
            <a:normAutofit/>
          </a:bodyPr>
          <a:lstStyle/>
          <a:p>
            <a:r>
              <a:rPr lang="zh-CN" altLang="en-US" sz="2800" dirty="0"/>
              <a:t>查询处理是</a:t>
            </a:r>
            <a:r>
              <a:rPr lang="en-US" altLang="zh-CN" sz="2800" dirty="0"/>
              <a:t>RDBMS</a:t>
            </a:r>
            <a:r>
              <a:rPr lang="zh-CN" altLang="en-US" sz="2800" dirty="0"/>
              <a:t>的核心，查询优化技术是查询处理的关键技术 </a:t>
            </a:r>
          </a:p>
          <a:p>
            <a:r>
              <a:rPr lang="zh-CN" altLang="en-US" sz="2800" dirty="0"/>
              <a:t>本章仅介绍了查询操作，这是</a:t>
            </a:r>
            <a:r>
              <a:rPr lang="en-US" altLang="zh-CN" sz="2800" dirty="0"/>
              <a:t>RDBMS</a:t>
            </a:r>
            <a:r>
              <a:rPr lang="zh-CN" altLang="en-US" sz="2800" dirty="0"/>
              <a:t>语言处理中最重要、最复杂的部分。</a:t>
            </a:r>
            <a:endParaRPr lang="en-US" altLang="zh-CN" sz="2800" dirty="0"/>
          </a:p>
          <a:p>
            <a:r>
              <a:rPr lang="zh-CN" altLang="en-US" sz="2800" dirty="0"/>
              <a:t>介绍了启发式代数优化、基于规则的存取路径优化和基于代价估算的优化方法。</a:t>
            </a:r>
            <a:endParaRPr lang="en-US" altLang="zh-CN" sz="2800" dirty="0"/>
          </a:p>
          <a:p>
            <a:r>
              <a:rPr lang="zh-CN" altLang="en-US" sz="2800" dirty="0"/>
              <a:t>对比较复杂的查询，尤其是涉及连接和嵌套的查询</a:t>
            </a:r>
          </a:p>
          <a:p>
            <a:pPr lvl="1"/>
            <a:r>
              <a:rPr lang="zh-CN" altLang="en-US" sz="2400" dirty="0"/>
              <a:t>不要把优化的任务全部放在</a:t>
            </a:r>
            <a:r>
              <a:rPr lang="en-US" altLang="zh-CN" sz="2400" dirty="0"/>
              <a:t>RDBMS</a:t>
            </a:r>
            <a:r>
              <a:rPr lang="zh-CN" altLang="en-US" sz="2400" dirty="0"/>
              <a:t>上</a:t>
            </a:r>
          </a:p>
          <a:p>
            <a:pPr lvl="1"/>
            <a:r>
              <a:rPr lang="zh-CN" altLang="en-US" sz="2400" dirty="0"/>
              <a:t>应该找出</a:t>
            </a:r>
            <a:r>
              <a:rPr lang="en-US" altLang="zh-CN" sz="2400" dirty="0"/>
              <a:t>RDBMS</a:t>
            </a:r>
            <a:r>
              <a:rPr lang="zh-CN" altLang="en-US" sz="2400" dirty="0"/>
              <a:t>的优化规律，以写出适合</a:t>
            </a:r>
            <a:r>
              <a:rPr lang="en-US" altLang="zh-CN" sz="2400" dirty="0"/>
              <a:t>RDBMS</a:t>
            </a:r>
            <a:r>
              <a:rPr lang="zh-CN" altLang="en-US" sz="2400" dirty="0"/>
              <a:t>自动优化的</a:t>
            </a:r>
            <a:r>
              <a:rPr lang="en-US" altLang="zh-CN" sz="2400" dirty="0"/>
              <a:t>SQL</a:t>
            </a:r>
            <a:r>
              <a:rPr lang="zh-CN" altLang="en-US" sz="2400" dirty="0"/>
              <a:t>语句 </a:t>
            </a:r>
          </a:p>
          <a:p>
            <a:r>
              <a:rPr lang="zh-CN" altLang="en-US" sz="2800" dirty="0"/>
              <a:t>对于</a:t>
            </a:r>
            <a:r>
              <a:rPr lang="en-US" altLang="zh-CN" sz="2800" dirty="0"/>
              <a:t>RDBMS</a:t>
            </a:r>
            <a:r>
              <a:rPr lang="zh-CN" altLang="en-US" sz="2800" dirty="0"/>
              <a:t>不能优化的查询需要重写查询语句，进行手工调整以优化性能 </a:t>
            </a:r>
          </a:p>
        </p:txBody>
      </p:sp>
      <p:sp>
        <p:nvSpPr>
          <p:cNvPr id="4" name="灯片编号占位符 3"/>
          <p:cNvSpPr>
            <a:spLocks noGrp="1"/>
          </p:cNvSpPr>
          <p:nvPr>
            <p:ph type="sldNum" sz="quarter" idx="12"/>
          </p:nvPr>
        </p:nvSpPr>
        <p:spPr/>
        <p:txBody>
          <a:bodyPr/>
          <a:lstStyle/>
          <a:p>
            <a:fld id="{E63F6D5D-9733-4D44-9C56-AEFEDD5A4BA7}" type="slidenum">
              <a:rPr lang="en-US" smtClean="0"/>
              <a:pPr/>
              <a:t>43</a:t>
            </a:fld>
            <a:endParaRPr lang="en-US" dirty="0"/>
          </a:p>
        </p:txBody>
      </p:sp>
    </p:spTree>
    <p:extLst>
      <p:ext uri="{BB962C8B-B14F-4D97-AF65-F5344CB8AC3E}">
        <p14:creationId xmlns:p14="http://schemas.microsoft.com/office/powerpoint/2010/main" val="3556706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r>
              <a:rPr lang="zh-CN" altLang="en-US" dirty="0"/>
              <a:t>教材第</a:t>
            </a:r>
            <a:r>
              <a:rPr lang="en-US" altLang="zh-CN" dirty="0"/>
              <a:t>9</a:t>
            </a:r>
            <a:r>
              <a:rPr lang="zh-CN" altLang="en-US" dirty="0"/>
              <a:t>章课后全部习题，即</a:t>
            </a:r>
            <a:r>
              <a:rPr lang="en-US" altLang="zh-CN" dirty="0"/>
              <a:t>1-7</a:t>
            </a:r>
            <a:r>
              <a:rPr lang="zh-CN" altLang="en-US" dirty="0"/>
              <a:t>题。</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44</a:t>
            </a:fld>
            <a:endParaRPr lang="en-US" dirty="0"/>
          </a:p>
        </p:txBody>
      </p:sp>
    </p:spTree>
    <p:extLst>
      <p:ext uri="{BB962C8B-B14F-4D97-AF65-F5344CB8AC3E}">
        <p14:creationId xmlns:p14="http://schemas.microsoft.com/office/powerpoint/2010/main" val="227360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A6D4FC-D28D-4F6F-9B16-9B3124B2101B}"/>
              </a:ext>
            </a:extLst>
          </p:cNvPr>
          <p:cNvSpPr>
            <a:spLocks noGrp="1"/>
          </p:cNvSpPr>
          <p:nvPr>
            <p:ph type="title"/>
          </p:nvPr>
        </p:nvSpPr>
        <p:spPr/>
        <p:txBody>
          <a:bodyPr/>
          <a:lstStyle/>
          <a:p>
            <a:r>
              <a:rPr lang="en-US" altLang="zh-CN" dirty="0"/>
              <a:t>Recap</a:t>
            </a:r>
            <a:endParaRPr lang="zh-CN" altLang="en-US" dirty="0"/>
          </a:p>
        </p:txBody>
      </p:sp>
      <p:sp>
        <p:nvSpPr>
          <p:cNvPr id="4" name="灯片编号占位符 3">
            <a:extLst>
              <a:ext uri="{FF2B5EF4-FFF2-40B4-BE49-F238E27FC236}">
                <a16:creationId xmlns:a16="http://schemas.microsoft.com/office/drawing/2014/main" id="{EA58D8B5-79B0-4BFA-9EDF-CA54F321A2EB}"/>
              </a:ext>
            </a:extLst>
          </p:cNvPr>
          <p:cNvSpPr>
            <a:spLocks noGrp="1"/>
          </p:cNvSpPr>
          <p:nvPr>
            <p:ph type="sldNum" sz="quarter" idx="12"/>
          </p:nvPr>
        </p:nvSpPr>
        <p:spPr/>
        <p:txBody>
          <a:bodyPr/>
          <a:lstStyle/>
          <a:p>
            <a:fld id="{E63F6D5D-9733-4D44-9C56-AEFEDD5A4BA7}" type="slidenum">
              <a:rPr lang="en-US" smtClean="0"/>
              <a:pPr/>
              <a:t>4</a:t>
            </a:fld>
            <a:endParaRPr lang="en-US" dirty="0"/>
          </a:p>
        </p:txBody>
      </p:sp>
      <p:pic>
        <p:nvPicPr>
          <p:cNvPr id="5" name="Picture 2" descr="https://timgsa.baidu.com/timg?image&amp;quality=80&amp;size=b9999_10000&amp;sec=1581790482381&amp;di=f711582c18f0930ad5f60b9c7fee46a2&amp;imgtype=0&amp;src=http%3A%2F%2Finfo.mrtlab.com%2Fuploadfile%2F201305%2F14%2F1040266173.png">
            <a:extLst>
              <a:ext uri="{FF2B5EF4-FFF2-40B4-BE49-F238E27FC236}">
                <a16:creationId xmlns:a16="http://schemas.microsoft.com/office/drawing/2014/main" id="{AC6D438D-0A61-405F-A239-188BC978F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1073" y="1736775"/>
            <a:ext cx="4525714" cy="349714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a:extLst>
              <a:ext uri="{FF2B5EF4-FFF2-40B4-BE49-F238E27FC236}">
                <a16:creationId xmlns:a16="http://schemas.microsoft.com/office/drawing/2014/main" id="{6DBE8EF9-0208-4861-9F5C-AB4FE3BE3F5B}"/>
              </a:ext>
            </a:extLst>
          </p:cNvPr>
          <p:cNvGrpSpPr/>
          <p:nvPr/>
        </p:nvGrpSpPr>
        <p:grpSpPr>
          <a:xfrm>
            <a:off x="762711" y="1847644"/>
            <a:ext cx="5354924" cy="3234244"/>
            <a:chOff x="1214695" y="3032993"/>
            <a:chExt cx="5354924" cy="3234244"/>
          </a:xfrm>
        </p:grpSpPr>
        <p:sp>
          <p:nvSpPr>
            <p:cNvPr id="7" name="圆角矩形 5">
              <a:extLst>
                <a:ext uri="{FF2B5EF4-FFF2-40B4-BE49-F238E27FC236}">
                  <a16:creationId xmlns:a16="http://schemas.microsoft.com/office/drawing/2014/main" id="{15F3B3B0-45BC-402A-80F7-9C139D68CDDF}"/>
                </a:ext>
              </a:extLst>
            </p:cNvPr>
            <p:cNvSpPr/>
            <p:nvPr/>
          </p:nvSpPr>
          <p:spPr>
            <a:xfrm>
              <a:off x="4673584" y="3032993"/>
              <a:ext cx="1896035" cy="860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Operating System</a:t>
              </a:r>
              <a:endParaRPr lang="zh-CN" altLang="en-US" sz="2000" b="1" dirty="0"/>
            </a:p>
          </p:txBody>
        </p:sp>
        <p:sp>
          <p:nvSpPr>
            <p:cNvPr id="8" name="圆柱形 6">
              <a:extLst>
                <a:ext uri="{FF2B5EF4-FFF2-40B4-BE49-F238E27FC236}">
                  <a16:creationId xmlns:a16="http://schemas.microsoft.com/office/drawing/2014/main" id="{B7572BF6-3010-4380-929A-3F7B7258231F}"/>
                </a:ext>
              </a:extLst>
            </p:cNvPr>
            <p:cNvSpPr/>
            <p:nvPr/>
          </p:nvSpPr>
          <p:spPr>
            <a:xfrm>
              <a:off x="4819316" y="5076945"/>
              <a:ext cx="1645023" cy="11902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Database</a:t>
              </a:r>
              <a:endParaRPr lang="zh-CN" altLang="en-US" sz="2000" b="1" dirty="0"/>
            </a:p>
          </p:txBody>
        </p:sp>
        <p:cxnSp>
          <p:nvCxnSpPr>
            <p:cNvPr id="9" name="直接箭头连接符 8">
              <a:extLst>
                <a:ext uri="{FF2B5EF4-FFF2-40B4-BE49-F238E27FC236}">
                  <a16:creationId xmlns:a16="http://schemas.microsoft.com/office/drawing/2014/main" id="{5AD658F3-3329-44AD-BD14-3EB989DE5F37}"/>
                </a:ext>
              </a:extLst>
            </p:cNvPr>
            <p:cNvCxnSpPr>
              <a:stCxn id="7" idx="2"/>
              <a:endCxn id="8" idx="1"/>
            </p:cNvCxnSpPr>
            <p:nvPr/>
          </p:nvCxnSpPr>
          <p:spPr>
            <a:xfrm>
              <a:off x="5621602" y="3893604"/>
              <a:ext cx="20226" cy="1183341"/>
            </a:xfrm>
            <a:prstGeom prst="straightConnector1">
              <a:avLst/>
            </a:prstGeom>
            <a:ln w="38100">
              <a:solidFill>
                <a:srgbClr val="0070C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9BF2186-5795-4A29-99F3-F8A77876851C}"/>
                </a:ext>
              </a:extLst>
            </p:cNvPr>
            <p:cNvSpPr/>
            <p:nvPr/>
          </p:nvSpPr>
          <p:spPr>
            <a:xfrm>
              <a:off x="4673584" y="4351257"/>
              <a:ext cx="1896035" cy="215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I/O Operation</a:t>
              </a:r>
              <a:endParaRPr lang="zh-CN" altLang="en-US" b="1" dirty="0">
                <a:solidFill>
                  <a:srgbClr val="C00000"/>
                </a:solidFill>
              </a:endParaRPr>
            </a:p>
          </p:txBody>
        </p:sp>
        <p:cxnSp>
          <p:nvCxnSpPr>
            <p:cNvPr id="11" name="直接箭头连接符 10">
              <a:extLst>
                <a:ext uri="{FF2B5EF4-FFF2-40B4-BE49-F238E27FC236}">
                  <a16:creationId xmlns:a16="http://schemas.microsoft.com/office/drawing/2014/main" id="{12101F4D-BE21-464E-956D-2611C267A66B}"/>
                </a:ext>
              </a:extLst>
            </p:cNvPr>
            <p:cNvCxnSpPr/>
            <p:nvPr/>
          </p:nvCxnSpPr>
          <p:spPr>
            <a:xfrm>
              <a:off x="2696868" y="3435950"/>
              <a:ext cx="1976716" cy="27348"/>
            </a:xfrm>
            <a:prstGeom prst="straightConnector1">
              <a:avLst/>
            </a:prstGeom>
            <a:ln w="38100">
              <a:solidFill>
                <a:srgbClr val="0070C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BF6C51E2-65AE-4506-8322-503CBEC6AAB2}"/>
                </a:ext>
              </a:extLst>
            </p:cNvPr>
            <p:cNvSpPr/>
            <p:nvPr/>
          </p:nvSpPr>
          <p:spPr>
            <a:xfrm>
              <a:off x="2678938" y="3087914"/>
              <a:ext cx="2012577" cy="29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I/O Requests</a:t>
              </a:r>
              <a:endParaRPr lang="zh-CN" altLang="en-US" b="1" dirty="0">
                <a:solidFill>
                  <a:srgbClr val="C00000"/>
                </a:solidFill>
              </a:endParaRPr>
            </a:p>
          </p:txBody>
        </p:sp>
        <p:sp>
          <p:nvSpPr>
            <p:cNvPr id="13" name="圆角矩形 15">
              <a:extLst>
                <a:ext uri="{FF2B5EF4-FFF2-40B4-BE49-F238E27FC236}">
                  <a16:creationId xmlns:a16="http://schemas.microsoft.com/office/drawing/2014/main" id="{E0BFE42B-8658-4FA8-8154-0F83BFBB8ECD}"/>
                </a:ext>
              </a:extLst>
            </p:cNvPr>
            <p:cNvSpPr/>
            <p:nvPr/>
          </p:nvSpPr>
          <p:spPr>
            <a:xfrm>
              <a:off x="1214695" y="3032993"/>
              <a:ext cx="1494841" cy="797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DBMS</a:t>
              </a:r>
              <a:endParaRPr lang="zh-CN" altLang="en-US" sz="2400" b="1" dirty="0"/>
            </a:p>
          </p:txBody>
        </p:sp>
        <p:cxnSp>
          <p:nvCxnSpPr>
            <p:cNvPr id="14" name="直接箭头连接符 13">
              <a:extLst>
                <a:ext uri="{FF2B5EF4-FFF2-40B4-BE49-F238E27FC236}">
                  <a16:creationId xmlns:a16="http://schemas.microsoft.com/office/drawing/2014/main" id="{3E6CFB44-29B3-4A6C-A454-90628E3AE656}"/>
                </a:ext>
              </a:extLst>
            </p:cNvPr>
            <p:cNvCxnSpPr/>
            <p:nvPr/>
          </p:nvCxnSpPr>
          <p:spPr>
            <a:xfrm>
              <a:off x="3257163" y="5487308"/>
              <a:ext cx="1562153" cy="12539"/>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5" name="矩形 14">
              <a:extLst>
                <a:ext uri="{FF2B5EF4-FFF2-40B4-BE49-F238E27FC236}">
                  <a16:creationId xmlns:a16="http://schemas.microsoft.com/office/drawing/2014/main" id="{9E65C181-87BB-4F46-B111-ABE1487720DB}"/>
                </a:ext>
              </a:extLst>
            </p:cNvPr>
            <p:cNvSpPr/>
            <p:nvPr/>
          </p:nvSpPr>
          <p:spPr>
            <a:xfrm>
              <a:off x="1214696" y="5076945"/>
              <a:ext cx="1945364" cy="119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000" dirty="0"/>
                <a:t>内存</a:t>
              </a:r>
            </a:p>
          </p:txBody>
        </p:sp>
        <p:cxnSp>
          <p:nvCxnSpPr>
            <p:cNvPr id="16" name="直接箭头连接符 15">
              <a:extLst>
                <a:ext uri="{FF2B5EF4-FFF2-40B4-BE49-F238E27FC236}">
                  <a16:creationId xmlns:a16="http://schemas.microsoft.com/office/drawing/2014/main" id="{371876E8-226C-4D6B-A3BF-3DE21B4DE2F3}"/>
                </a:ext>
              </a:extLst>
            </p:cNvPr>
            <p:cNvCxnSpPr/>
            <p:nvPr/>
          </p:nvCxnSpPr>
          <p:spPr>
            <a:xfrm flipH="1" flipV="1">
              <a:off x="3257164" y="5772056"/>
              <a:ext cx="1465049" cy="544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0075C774-5D8A-474F-83FA-E53AA03A6B87}"/>
                </a:ext>
              </a:extLst>
            </p:cNvPr>
            <p:cNvSpPr/>
            <p:nvPr/>
          </p:nvSpPr>
          <p:spPr>
            <a:xfrm>
              <a:off x="3232439" y="5083734"/>
              <a:ext cx="1465050" cy="25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rPr>
                <a:t>Write</a:t>
              </a:r>
              <a:endParaRPr lang="zh-CN" altLang="en-US" sz="2400" b="1" dirty="0">
                <a:solidFill>
                  <a:srgbClr val="C00000"/>
                </a:solidFill>
              </a:endParaRPr>
            </a:p>
          </p:txBody>
        </p:sp>
        <p:sp>
          <p:nvSpPr>
            <p:cNvPr id="18" name="矩形 17">
              <a:extLst>
                <a:ext uri="{FF2B5EF4-FFF2-40B4-BE49-F238E27FC236}">
                  <a16:creationId xmlns:a16="http://schemas.microsoft.com/office/drawing/2014/main" id="{34DCD145-83CE-4613-8140-1601F7789701}"/>
                </a:ext>
              </a:extLst>
            </p:cNvPr>
            <p:cNvSpPr/>
            <p:nvPr/>
          </p:nvSpPr>
          <p:spPr>
            <a:xfrm>
              <a:off x="3305714" y="5910210"/>
              <a:ext cx="1465050" cy="25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rPr>
                <a:t>Read</a:t>
              </a:r>
              <a:endParaRPr lang="zh-CN" altLang="en-US" sz="2400" b="1" dirty="0">
                <a:solidFill>
                  <a:srgbClr val="C00000"/>
                </a:solidFill>
              </a:endParaRPr>
            </a:p>
          </p:txBody>
        </p:sp>
        <p:cxnSp>
          <p:nvCxnSpPr>
            <p:cNvPr id="19" name="直接箭头连接符 18">
              <a:extLst>
                <a:ext uri="{FF2B5EF4-FFF2-40B4-BE49-F238E27FC236}">
                  <a16:creationId xmlns:a16="http://schemas.microsoft.com/office/drawing/2014/main" id="{E2C97F9B-EF86-4012-B363-D00780320EDA}"/>
                </a:ext>
              </a:extLst>
            </p:cNvPr>
            <p:cNvCxnSpPr/>
            <p:nvPr/>
          </p:nvCxnSpPr>
          <p:spPr>
            <a:xfrm flipH="1">
              <a:off x="1600200" y="3893604"/>
              <a:ext cx="7491" cy="138225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0" name="矩形 19">
              <a:extLst>
                <a:ext uri="{FF2B5EF4-FFF2-40B4-BE49-F238E27FC236}">
                  <a16:creationId xmlns:a16="http://schemas.microsoft.com/office/drawing/2014/main" id="{CDA0D56E-50FE-4CA1-9C84-732D102750D3}"/>
                </a:ext>
              </a:extLst>
            </p:cNvPr>
            <p:cNvSpPr/>
            <p:nvPr/>
          </p:nvSpPr>
          <p:spPr>
            <a:xfrm>
              <a:off x="1316882" y="5275857"/>
              <a:ext cx="590515" cy="5914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523B8271-E9DB-4460-A0D2-EB02EFC60D3B}"/>
                </a:ext>
              </a:extLst>
            </p:cNvPr>
            <p:cNvSpPr txBox="1"/>
            <p:nvPr/>
          </p:nvSpPr>
          <p:spPr>
            <a:xfrm>
              <a:off x="1633792" y="3893604"/>
              <a:ext cx="2917282" cy="338554"/>
            </a:xfrm>
            <a:prstGeom prst="rect">
              <a:avLst/>
            </a:prstGeom>
            <a:noFill/>
          </p:spPr>
          <p:txBody>
            <a:bodyPr wrap="square" rtlCol="0">
              <a:spAutoFit/>
            </a:bodyPr>
            <a:lstStyle/>
            <a:p>
              <a:r>
                <a:rPr lang="en-US" altLang="zh-CN" sz="1600" dirty="0">
                  <a:solidFill>
                    <a:srgbClr val="C00000"/>
                  </a:solidFill>
                </a:rPr>
                <a:t>Database Management System</a:t>
              </a:r>
              <a:endParaRPr lang="zh-CN" altLang="en-US" sz="1600" dirty="0">
                <a:solidFill>
                  <a:srgbClr val="C00000"/>
                </a:solidFill>
              </a:endParaRPr>
            </a:p>
          </p:txBody>
        </p:sp>
      </p:grpSp>
      <p:sp>
        <p:nvSpPr>
          <p:cNvPr id="22" name="文本框 21">
            <a:extLst>
              <a:ext uri="{FF2B5EF4-FFF2-40B4-BE49-F238E27FC236}">
                <a16:creationId xmlns:a16="http://schemas.microsoft.com/office/drawing/2014/main" id="{0462698B-B6E6-4108-9F02-4865F47371BD}"/>
              </a:ext>
            </a:extLst>
          </p:cNvPr>
          <p:cNvSpPr txBox="1"/>
          <p:nvPr/>
        </p:nvSpPr>
        <p:spPr>
          <a:xfrm>
            <a:off x="2373805" y="5444468"/>
            <a:ext cx="7277100" cy="523220"/>
          </a:xfrm>
          <a:prstGeom prst="rect">
            <a:avLst/>
          </a:prstGeom>
          <a:noFill/>
        </p:spPr>
        <p:txBody>
          <a:bodyPr wrap="square" rtlCol="0">
            <a:spAutoFit/>
          </a:bodyPr>
          <a:lstStyle/>
          <a:p>
            <a:pPr algn="ctr"/>
            <a:r>
              <a:rPr lang="en-US" altLang="zh-CN" sz="2800" dirty="0">
                <a:solidFill>
                  <a:srgbClr val="0000FF"/>
                </a:solidFill>
                <a:latin typeface="微软雅黑" panose="020B0503020204020204" pitchFamily="34" charset="-122"/>
                <a:ea typeface="微软雅黑" panose="020B0503020204020204" pitchFamily="34" charset="-122"/>
              </a:rPr>
              <a:t>Fig. Conventional Architecture of DBMS</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28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关系数据库系统的查询处理</a:t>
            </a:r>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
        <p:nvSpPr>
          <p:cNvPr id="6" name="Rectangle 4"/>
          <p:cNvSpPr>
            <a:spLocks noChangeArrowheads="1"/>
          </p:cNvSpPr>
          <p:nvPr/>
        </p:nvSpPr>
        <p:spPr bwMode="auto">
          <a:xfrm>
            <a:off x="2715419" y="6204238"/>
            <a:ext cx="2000250" cy="358775"/>
          </a:xfrm>
          <a:prstGeom prst="rect">
            <a:avLst/>
          </a:prstGeom>
          <a:solidFill>
            <a:srgbClr val="FF99CC"/>
          </a:solidFill>
          <a:ln w="25400" algn="ctr">
            <a:solidFill>
              <a:srgbClr val="CC00FF"/>
            </a:solidFill>
            <a:prstDash val="sysDot"/>
            <a:miter lim="800000"/>
            <a:headEnd/>
            <a:tailEnd/>
          </a:ln>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1600" b="1" dirty="0">
                <a:solidFill>
                  <a:srgbClr val="0000FF"/>
                </a:solidFill>
                <a:latin typeface="微软雅黑" panose="020B0503020204020204" pitchFamily="34" charset="-122"/>
                <a:ea typeface="微软雅黑" panose="020B0503020204020204" pitchFamily="34" charset="-122"/>
              </a:rPr>
              <a:t>查询计划的执行代码</a:t>
            </a:r>
          </a:p>
        </p:txBody>
      </p:sp>
      <p:sp>
        <p:nvSpPr>
          <p:cNvPr id="7" name="Rectangle 5"/>
          <p:cNvSpPr>
            <a:spLocks noChangeArrowheads="1"/>
          </p:cNvSpPr>
          <p:nvPr/>
        </p:nvSpPr>
        <p:spPr bwMode="auto">
          <a:xfrm>
            <a:off x="3009900" y="4270663"/>
            <a:ext cx="1466850" cy="576263"/>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1600" b="1">
                <a:solidFill>
                  <a:srgbClr val="0000FF"/>
                </a:solidFill>
                <a:latin typeface="微软雅黑" panose="020B0503020204020204" pitchFamily="34" charset="-122"/>
                <a:ea typeface="微软雅黑" panose="020B0503020204020204" pitchFamily="34" charset="-122"/>
              </a:rPr>
              <a:t>代数优化</a:t>
            </a:r>
            <a:endParaRPr lang="en-US" altLang="zh-CN" sz="1600" b="1">
              <a:solidFill>
                <a:srgbClr val="0000FF"/>
              </a:solidFill>
              <a:latin typeface="微软雅黑" panose="020B0503020204020204" pitchFamily="34" charset="-122"/>
              <a:ea typeface="微软雅黑" panose="020B0503020204020204" pitchFamily="34" charset="-122"/>
            </a:endParaRPr>
          </a:p>
          <a:p>
            <a:r>
              <a:rPr lang="zh-CN" altLang="en-US" sz="1600" b="1">
                <a:solidFill>
                  <a:srgbClr val="0000FF"/>
                </a:solidFill>
                <a:latin typeface="微软雅黑" panose="020B0503020204020204" pitchFamily="34" charset="-122"/>
                <a:ea typeface="微软雅黑" panose="020B0503020204020204" pitchFamily="34" charset="-122"/>
              </a:rPr>
              <a:t>物理优化等</a:t>
            </a:r>
          </a:p>
        </p:txBody>
      </p:sp>
      <p:sp>
        <p:nvSpPr>
          <p:cNvPr id="8" name="TextBox 66"/>
          <p:cNvSpPr txBox="1">
            <a:spLocks noChangeArrowheads="1"/>
          </p:cNvSpPr>
          <p:nvPr/>
        </p:nvSpPr>
        <p:spPr bwMode="auto">
          <a:xfrm>
            <a:off x="3206461" y="1134935"/>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b="1" dirty="0">
                <a:solidFill>
                  <a:srgbClr val="0000FF"/>
                </a:solidFill>
                <a:latin typeface="微软雅黑" panose="020B0503020204020204" pitchFamily="34" charset="-122"/>
                <a:ea typeface="微软雅黑" panose="020B0503020204020204" pitchFamily="34" charset="-122"/>
              </a:rPr>
              <a:t>查询语句</a:t>
            </a:r>
          </a:p>
        </p:txBody>
      </p:sp>
      <p:sp>
        <p:nvSpPr>
          <p:cNvPr id="9" name="Line 16"/>
          <p:cNvSpPr>
            <a:spLocks noChangeShapeType="1"/>
          </p:cNvSpPr>
          <p:nvPr/>
        </p:nvSpPr>
        <p:spPr bwMode="auto">
          <a:xfrm>
            <a:off x="3712367" y="1424382"/>
            <a:ext cx="1" cy="24428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0" name="Rectangle 5"/>
          <p:cNvSpPr>
            <a:spLocks noChangeArrowheads="1"/>
          </p:cNvSpPr>
          <p:nvPr/>
        </p:nvSpPr>
        <p:spPr bwMode="auto">
          <a:xfrm>
            <a:off x="2981325" y="1678276"/>
            <a:ext cx="1468438" cy="576262"/>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1600" b="1" dirty="0">
                <a:solidFill>
                  <a:srgbClr val="0000FF"/>
                </a:solidFill>
                <a:latin typeface="微软雅黑" panose="020B0503020204020204" pitchFamily="34" charset="-122"/>
                <a:ea typeface="微软雅黑" panose="020B0503020204020204" pitchFamily="34" charset="-122"/>
              </a:rPr>
              <a:t>词法分析</a:t>
            </a:r>
            <a:endParaRPr lang="en-US" altLang="zh-CN" sz="1600" b="1" dirty="0">
              <a:solidFill>
                <a:srgbClr val="0000FF"/>
              </a:solidFill>
              <a:latin typeface="微软雅黑" panose="020B0503020204020204" pitchFamily="34" charset="-122"/>
              <a:ea typeface="微软雅黑" panose="020B0503020204020204" pitchFamily="34" charset="-122"/>
            </a:endParaRPr>
          </a:p>
          <a:p>
            <a:pPr algn="ctr" eaLnBrk="1" hangingPunct="1"/>
            <a:r>
              <a:rPr lang="zh-CN" altLang="en-US" sz="1600" b="1" dirty="0">
                <a:solidFill>
                  <a:srgbClr val="0000FF"/>
                </a:solidFill>
                <a:latin typeface="微软雅黑" panose="020B0503020204020204" pitchFamily="34" charset="-122"/>
                <a:ea typeface="微软雅黑" panose="020B0503020204020204" pitchFamily="34" charset="-122"/>
              </a:rPr>
              <a:t>语法分析</a:t>
            </a:r>
          </a:p>
        </p:txBody>
      </p:sp>
      <p:sp>
        <p:nvSpPr>
          <p:cNvPr id="11" name="Rectangle 5"/>
          <p:cNvSpPr>
            <a:spLocks noChangeArrowheads="1"/>
          </p:cNvSpPr>
          <p:nvPr/>
        </p:nvSpPr>
        <p:spPr bwMode="auto">
          <a:xfrm>
            <a:off x="2936875" y="2470438"/>
            <a:ext cx="1584325" cy="1081088"/>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b="1">
                <a:solidFill>
                  <a:srgbClr val="0000FF"/>
                </a:solidFill>
                <a:latin typeface="微软雅黑" panose="020B0503020204020204" pitchFamily="34" charset="-122"/>
                <a:ea typeface="微软雅黑" panose="020B0503020204020204" pitchFamily="34" charset="-122"/>
              </a:rPr>
              <a:t>语义分析</a:t>
            </a:r>
            <a:endParaRPr lang="en-US" altLang="zh-CN" sz="1600" b="1">
              <a:solidFill>
                <a:srgbClr val="0000FF"/>
              </a:solidFill>
              <a:latin typeface="微软雅黑" panose="020B0503020204020204" pitchFamily="34" charset="-122"/>
              <a:ea typeface="微软雅黑" panose="020B0503020204020204" pitchFamily="34" charset="-122"/>
            </a:endParaRPr>
          </a:p>
          <a:p>
            <a:pPr eaLnBrk="1" hangingPunct="1"/>
            <a:r>
              <a:rPr lang="zh-CN" altLang="en-US" sz="1600" b="1">
                <a:solidFill>
                  <a:srgbClr val="0000FF"/>
                </a:solidFill>
                <a:latin typeface="微软雅黑" panose="020B0503020204020204" pitchFamily="34" charset="-122"/>
                <a:ea typeface="微软雅黑" panose="020B0503020204020204" pitchFamily="34" charset="-122"/>
              </a:rPr>
              <a:t>符号名转换</a:t>
            </a:r>
            <a:endParaRPr lang="en-US" altLang="zh-CN" sz="1600" b="1">
              <a:solidFill>
                <a:srgbClr val="0000FF"/>
              </a:solidFill>
              <a:latin typeface="微软雅黑" panose="020B0503020204020204" pitchFamily="34" charset="-122"/>
              <a:ea typeface="微软雅黑" panose="020B0503020204020204" pitchFamily="34" charset="-122"/>
            </a:endParaRPr>
          </a:p>
          <a:p>
            <a:pPr eaLnBrk="1" hangingPunct="1"/>
            <a:r>
              <a:rPr lang="zh-CN" altLang="en-US" sz="1600" b="1">
                <a:solidFill>
                  <a:srgbClr val="0000FF"/>
                </a:solidFill>
                <a:latin typeface="微软雅黑" panose="020B0503020204020204" pitchFamily="34" charset="-122"/>
                <a:ea typeface="微软雅黑" panose="020B0503020204020204" pitchFamily="34" charset="-122"/>
              </a:rPr>
              <a:t>安全性检查</a:t>
            </a:r>
            <a:endParaRPr lang="en-US" altLang="zh-CN" sz="1600" b="1">
              <a:solidFill>
                <a:srgbClr val="0000FF"/>
              </a:solidFill>
              <a:latin typeface="微软雅黑" panose="020B0503020204020204" pitchFamily="34" charset="-122"/>
              <a:ea typeface="微软雅黑" panose="020B0503020204020204" pitchFamily="34" charset="-122"/>
            </a:endParaRPr>
          </a:p>
          <a:p>
            <a:pPr eaLnBrk="1" hangingPunct="1"/>
            <a:r>
              <a:rPr lang="zh-CN" altLang="en-US" sz="1600" b="1">
                <a:solidFill>
                  <a:srgbClr val="0000FF"/>
                </a:solidFill>
                <a:latin typeface="微软雅黑" panose="020B0503020204020204" pitchFamily="34" charset="-122"/>
                <a:ea typeface="微软雅黑" panose="020B0503020204020204" pitchFamily="34" charset="-122"/>
              </a:rPr>
              <a:t>完整性初步检查</a:t>
            </a:r>
          </a:p>
        </p:txBody>
      </p:sp>
      <p:sp>
        <p:nvSpPr>
          <p:cNvPr id="12" name="Rectangle 5"/>
          <p:cNvSpPr>
            <a:spLocks noChangeArrowheads="1"/>
          </p:cNvSpPr>
          <p:nvPr/>
        </p:nvSpPr>
        <p:spPr bwMode="auto">
          <a:xfrm>
            <a:off x="2960688" y="5639088"/>
            <a:ext cx="1560512" cy="360363"/>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1600" b="1">
                <a:solidFill>
                  <a:srgbClr val="0000FF"/>
                </a:solidFill>
                <a:latin typeface="微软雅黑" panose="020B0503020204020204" pitchFamily="34" charset="-122"/>
                <a:ea typeface="微软雅黑" panose="020B0503020204020204" pitchFamily="34" charset="-122"/>
              </a:rPr>
              <a:t>代码生成</a:t>
            </a:r>
          </a:p>
        </p:txBody>
      </p:sp>
      <p:sp>
        <p:nvSpPr>
          <p:cNvPr id="13" name="Rectangle 4"/>
          <p:cNvSpPr>
            <a:spLocks noChangeArrowheads="1"/>
          </p:cNvSpPr>
          <p:nvPr/>
        </p:nvSpPr>
        <p:spPr bwMode="auto">
          <a:xfrm>
            <a:off x="2971800" y="5062826"/>
            <a:ext cx="1549400" cy="358775"/>
          </a:xfrm>
          <a:prstGeom prst="rect">
            <a:avLst/>
          </a:prstGeom>
          <a:solidFill>
            <a:srgbClr val="FF99CC"/>
          </a:solidFill>
          <a:ln w="25400" algn="ctr">
            <a:solidFill>
              <a:srgbClr val="CC00FF"/>
            </a:solidFill>
            <a:prstDash val="sysDot"/>
            <a:miter lim="800000"/>
            <a:headEnd/>
            <a:tailEnd/>
          </a:ln>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1600" b="1">
                <a:solidFill>
                  <a:srgbClr val="0000FF"/>
                </a:solidFill>
                <a:latin typeface="微软雅黑" panose="020B0503020204020204" pitchFamily="34" charset="-122"/>
                <a:ea typeface="微软雅黑" panose="020B0503020204020204" pitchFamily="34" charset="-122"/>
              </a:rPr>
              <a:t>查询执行计划</a:t>
            </a:r>
          </a:p>
        </p:txBody>
      </p:sp>
      <p:sp>
        <p:nvSpPr>
          <p:cNvPr id="14" name="Rectangle 4"/>
          <p:cNvSpPr>
            <a:spLocks noChangeArrowheads="1"/>
          </p:cNvSpPr>
          <p:nvPr/>
        </p:nvSpPr>
        <p:spPr bwMode="auto">
          <a:xfrm>
            <a:off x="2794000" y="3829359"/>
            <a:ext cx="1921670" cy="209530"/>
          </a:xfrm>
          <a:prstGeom prst="rect">
            <a:avLst/>
          </a:prstGeom>
          <a:solidFill>
            <a:srgbClr val="FF99CC"/>
          </a:solidFill>
          <a:ln w="25400" algn="ctr">
            <a:solidFill>
              <a:srgbClr val="CC00FF"/>
            </a:solidFill>
            <a:prstDash val="sysDot"/>
            <a:miter lim="800000"/>
            <a:headEnd/>
            <a:tailEnd/>
          </a:ln>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1600" b="1">
                <a:solidFill>
                  <a:srgbClr val="0000FF"/>
                </a:solidFill>
                <a:latin typeface="微软雅黑" panose="020B0503020204020204" pitchFamily="34" charset="-122"/>
                <a:ea typeface="微软雅黑" panose="020B0503020204020204" pitchFamily="34" charset="-122"/>
              </a:rPr>
              <a:t>查询树</a:t>
            </a:r>
            <a:r>
              <a:rPr lang="en-US" altLang="zh-CN" sz="1600" b="1">
                <a:solidFill>
                  <a:srgbClr val="0000FF"/>
                </a:solidFill>
                <a:latin typeface="微软雅黑" panose="020B0503020204020204" pitchFamily="34" charset="-122"/>
                <a:ea typeface="微软雅黑" panose="020B0503020204020204" pitchFamily="34" charset="-122"/>
              </a:rPr>
              <a:t>(query tree)</a:t>
            </a:r>
            <a:endParaRPr lang="zh-CN" altLang="en-US" sz="1600" b="1">
              <a:solidFill>
                <a:srgbClr val="0000FF"/>
              </a:solidFill>
              <a:latin typeface="微软雅黑" panose="020B0503020204020204" pitchFamily="34" charset="-122"/>
              <a:ea typeface="微软雅黑" panose="020B0503020204020204" pitchFamily="34" charset="-122"/>
            </a:endParaRPr>
          </a:p>
        </p:txBody>
      </p:sp>
      <p:sp>
        <p:nvSpPr>
          <p:cNvPr id="15" name="Line 16"/>
          <p:cNvSpPr>
            <a:spLocks noChangeShapeType="1"/>
          </p:cNvSpPr>
          <p:nvPr/>
        </p:nvSpPr>
        <p:spPr bwMode="auto">
          <a:xfrm>
            <a:off x="3712367" y="2254537"/>
            <a:ext cx="13496" cy="21590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6" name="Line 16"/>
          <p:cNvSpPr>
            <a:spLocks noChangeShapeType="1"/>
          </p:cNvSpPr>
          <p:nvPr/>
        </p:nvSpPr>
        <p:spPr bwMode="auto">
          <a:xfrm flipH="1">
            <a:off x="3729038" y="3562638"/>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7" name="Line 16"/>
          <p:cNvSpPr>
            <a:spLocks noChangeShapeType="1"/>
          </p:cNvSpPr>
          <p:nvPr/>
        </p:nvSpPr>
        <p:spPr bwMode="auto">
          <a:xfrm flipH="1">
            <a:off x="3729038" y="4065876"/>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8" name="Line 16"/>
          <p:cNvSpPr>
            <a:spLocks noChangeShapeType="1"/>
          </p:cNvSpPr>
          <p:nvPr/>
        </p:nvSpPr>
        <p:spPr bwMode="auto">
          <a:xfrm flipH="1">
            <a:off x="3729038" y="4858038"/>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9" name="Line 16"/>
          <p:cNvSpPr>
            <a:spLocks noChangeShapeType="1"/>
          </p:cNvSpPr>
          <p:nvPr/>
        </p:nvSpPr>
        <p:spPr bwMode="auto">
          <a:xfrm flipH="1">
            <a:off x="3729038" y="5434301"/>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20" name="Line 16"/>
          <p:cNvSpPr>
            <a:spLocks noChangeShapeType="1"/>
          </p:cNvSpPr>
          <p:nvPr/>
        </p:nvSpPr>
        <p:spPr bwMode="auto">
          <a:xfrm flipH="1">
            <a:off x="3729038" y="6010563"/>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21" name="TextBox 79"/>
          <p:cNvSpPr txBox="1">
            <a:spLocks noChangeArrowheads="1"/>
          </p:cNvSpPr>
          <p:nvPr/>
        </p:nvSpPr>
        <p:spPr bwMode="auto">
          <a:xfrm>
            <a:off x="4449763" y="1806843"/>
            <a:ext cx="1368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r>
              <a:rPr lang="zh-CN" altLang="en-US" b="1" u="sng" dirty="0">
                <a:solidFill>
                  <a:srgbClr val="0000FF"/>
                </a:solidFill>
                <a:uFill>
                  <a:solidFill>
                    <a:srgbClr val="FF0000"/>
                  </a:solidFill>
                </a:uFill>
                <a:latin typeface="微软雅黑" panose="020B0503020204020204" pitchFamily="34" charset="-122"/>
                <a:ea typeface="微软雅黑" panose="020B0503020204020204" pitchFamily="34" charset="-122"/>
              </a:rPr>
              <a:t>查询分析</a:t>
            </a:r>
          </a:p>
        </p:txBody>
      </p:sp>
      <p:sp>
        <p:nvSpPr>
          <p:cNvPr id="22" name="TextBox 80"/>
          <p:cNvSpPr txBox="1">
            <a:spLocks noChangeArrowheads="1"/>
          </p:cNvSpPr>
          <p:nvPr/>
        </p:nvSpPr>
        <p:spPr bwMode="auto">
          <a:xfrm>
            <a:off x="4673601" y="2818101"/>
            <a:ext cx="1144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r>
              <a:rPr lang="zh-CN" altLang="en-US" b="1" u="sng" dirty="0">
                <a:solidFill>
                  <a:srgbClr val="0000FF"/>
                </a:solidFill>
                <a:uFill>
                  <a:solidFill>
                    <a:srgbClr val="FF0000"/>
                  </a:solidFill>
                </a:uFill>
                <a:latin typeface="微软雅黑" panose="020B0503020204020204" pitchFamily="34" charset="-122"/>
                <a:ea typeface="微软雅黑" panose="020B0503020204020204" pitchFamily="34" charset="-122"/>
              </a:rPr>
              <a:t>查询检查</a:t>
            </a:r>
          </a:p>
        </p:txBody>
      </p:sp>
      <p:sp>
        <p:nvSpPr>
          <p:cNvPr id="23" name="TextBox 81"/>
          <p:cNvSpPr txBox="1">
            <a:spLocks noChangeArrowheads="1"/>
          </p:cNvSpPr>
          <p:nvPr/>
        </p:nvSpPr>
        <p:spPr bwMode="auto">
          <a:xfrm>
            <a:off x="4751388" y="4374128"/>
            <a:ext cx="116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r>
              <a:rPr lang="zh-CN" altLang="en-US" b="1" u="sng" dirty="0">
                <a:solidFill>
                  <a:srgbClr val="0000FF"/>
                </a:solidFill>
                <a:uFill>
                  <a:solidFill>
                    <a:srgbClr val="FF0000"/>
                  </a:solidFill>
                </a:uFill>
                <a:latin typeface="微软雅黑" panose="020B0503020204020204" pitchFamily="34" charset="-122"/>
                <a:ea typeface="微软雅黑" panose="020B0503020204020204" pitchFamily="34" charset="-122"/>
              </a:rPr>
              <a:t>查询优化</a:t>
            </a:r>
          </a:p>
        </p:txBody>
      </p:sp>
      <p:sp>
        <p:nvSpPr>
          <p:cNvPr id="24" name="TextBox 82"/>
          <p:cNvSpPr txBox="1">
            <a:spLocks noChangeArrowheads="1"/>
          </p:cNvSpPr>
          <p:nvPr/>
        </p:nvSpPr>
        <p:spPr bwMode="auto">
          <a:xfrm>
            <a:off x="4733131" y="5630119"/>
            <a:ext cx="1112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r>
              <a:rPr lang="zh-CN" altLang="en-US" b="1" u="sng" dirty="0">
                <a:solidFill>
                  <a:srgbClr val="0000FF"/>
                </a:solidFill>
                <a:uFill>
                  <a:solidFill>
                    <a:srgbClr val="FF0000"/>
                  </a:solidFill>
                </a:uFill>
                <a:latin typeface="微软雅黑" panose="020B0503020204020204" pitchFamily="34" charset="-122"/>
                <a:ea typeface="微软雅黑" panose="020B0503020204020204" pitchFamily="34" charset="-122"/>
              </a:rPr>
              <a:t>查询执行</a:t>
            </a:r>
          </a:p>
        </p:txBody>
      </p:sp>
      <p:sp>
        <p:nvSpPr>
          <p:cNvPr id="30" name="AutoShape 4"/>
          <p:cNvSpPr>
            <a:spLocks noChangeArrowheads="1"/>
          </p:cNvSpPr>
          <p:nvPr/>
        </p:nvSpPr>
        <p:spPr bwMode="auto">
          <a:xfrm>
            <a:off x="622300" y="2510334"/>
            <a:ext cx="1206500" cy="954088"/>
          </a:xfrm>
          <a:prstGeom prst="flowChartMagneticDisk">
            <a:avLst/>
          </a:prstGeom>
          <a:solidFill>
            <a:schemeClr val="bg1">
              <a:lumMod val="95000"/>
            </a:schemeClr>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1600" b="1" dirty="0">
                <a:solidFill>
                  <a:srgbClr val="0000FF"/>
                </a:solidFill>
                <a:latin typeface="微软雅黑" panose="020B0503020204020204" pitchFamily="34" charset="-122"/>
                <a:ea typeface="微软雅黑" panose="020B0503020204020204" pitchFamily="34" charset="-122"/>
              </a:rPr>
              <a:t>数据库</a:t>
            </a:r>
            <a:endParaRPr lang="en-US" altLang="zh-CN" sz="1600" b="1" dirty="0">
              <a:solidFill>
                <a:srgbClr val="0000FF"/>
              </a:solidFill>
              <a:latin typeface="微软雅黑" panose="020B0503020204020204" pitchFamily="34" charset="-122"/>
              <a:ea typeface="微软雅黑" panose="020B0503020204020204" pitchFamily="34" charset="-122"/>
            </a:endParaRPr>
          </a:p>
          <a:p>
            <a:pPr algn="ctr" eaLnBrk="1" hangingPunct="1"/>
            <a:r>
              <a:rPr lang="zh-CN" altLang="en-US" sz="1600" b="1" dirty="0">
                <a:solidFill>
                  <a:srgbClr val="0000FF"/>
                </a:solidFill>
                <a:latin typeface="微软雅黑" panose="020B0503020204020204" pitchFamily="34" charset="-122"/>
                <a:ea typeface="微软雅黑" panose="020B0503020204020204" pitchFamily="34" charset="-122"/>
              </a:rPr>
              <a:t>数据字典</a:t>
            </a:r>
          </a:p>
        </p:txBody>
      </p:sp>
      <p:cxnSp>
        <p:nvCxnSpPr>
          <p:cNvPr id="31" name="直接箭头连接符 30"/>
          <p:cNvCxnSpPr>
            <a:cxnSpLocks noChangeShapeType="1"/>
            <a:stCxn id="30" idx="4"/>
            <a:endCxn id="11" idx="1"/>
          </p:cNvCxnSpPr>
          <p:nvPr/>
        </p:nvCxnSpPr>
        <p:spPr bwMode="auto">
          <a:xfrm>
            <a:off x="1828800" y="2987378"/>
            <a:ext cx="1108075" cy="23604"/>
          </a:xfrm>
          <a:prstGeom prst="straightConnector1">
            <a:avLst/>
          </a:prstGeom>
          <a:noFill/>
          <a:ln w="28575" algn="ctr">
            <a:solidFill>
              <a:srgbClr val="FF0000"/>
            </a:solidFill>
            <a:prstDash val="sysDash"/>
            <a:round/>
            <a:headEnd/>
            <a:tailEnd type="arrow" w="med" len="med"/>
          </a:ln>
          <a:extLst>
            <a:ext uri="{909E8E84-426E-40DD-AFC4-6F175D3DCCD1}">
              <a14:hiddenFill xmlns:a14="http://schemas.microsoft.com/office/drawing/2010/main">
                <a:noFill/>
              </a14:hiddenFill>
            </a:ext>
          </a:extLst>
        </p:spPr>
      </p:cxnSp>
      <p:cxnSp>
        <p:nvCxnSpPr>
          <p:cNvPr id="32" name="直接箭头连接符 31"/>
          <p:cNvCxnSpPr>
            <a:cxnSpLocks noChangeShapeType="1"/>
            <a:stCxn id="30" idx="4"/>
          </p:cNvCxnSpPr>
          <p:nvPr/>
        </p:nvCxnSpPr>
        <p:spPr bwMode="auto">
          <a:xfrm>
            <a:off x="1828800" y="2987378"/>
            <a:ext cx="1152525" cy="1508422"/>
          </a:xfrm>
          <a:prstGeom prst="straightConnector1">
            <a:avLst/>
          </a:prstGeom>
          <a:noFill/>
          <a:ln w="28575" algn="ctr">
            <a:solidFill>
              <a:srgbClr val="FF0000"/>
            </a:solidFill>
            <a:prstDash val="sysDash"/>
            <a:round/>
            <a:headEnd/>
            <a:tailEnd type="arrow" w="med" len="med"/>
          </a:ln>
          <a:extLst>
            <a:ext uri="{909E8E84-426E-40DD-AFC4-6F175D3DCCD1}">
              <a14:hiddenFill xmlns:a14="http://schemas.microsoft.com/office/drawing/2010/main">
                <a:noFill/>
              </a14:hiddenFill>
            </a:ext>
          </a:extLst>
        </p:spPr>
      </p:cxnSp>
      <p:cxnSp>
        <p:nvCxnSpPr>
          <p:cNvPr id="33" name="直接箭头连接符 32"/>
          <p:cNvCxnSpPr>
            <a:cxnSpLocks noChangeShapeType="1"/>
            <a:stCxn id="30" idx="4"/>
          </p:cNvCxnSpPr>
          <p:nvPr/>
        </p:nvCxnSpPr>
        <p:spPr bwMode="auto">
          <a:xfrm flipV="1">
            <a:off x="1828800" y="2002042"/>
            <a:ext cx="1131888" cy="985336"/>
          </a:xfrm>
          <a:prstGeom prst="straightConnector1">
            <a:avLst/>
          </a:prstGeom>
          <a:noFill/>
          <a:ln w="28575" algn="ctr">
            <a:solidFill>
              <a:srgbClr val="FF0000"/>
            </a:solidFill>
            <a:prstDash val="sysDash"/>
            <a:round/>
            <a:headEnd/>
            <a:tailEnd type="arrow" w="med" len="med"/>
          </a:ln>
          <a:extLst>
            <a:ext uri="{909E8E84-426E-40DD-AFC4-6F175D3DCCD1}">
              <a14:hiddenFill xmlns:a14="http://schemas.microsoft.com/office/drawing/2010/main">
                <a:noFill/>
              </a14:hiddenFill>
            </a:ext>
          </a:extLst>
        </p:spPr>
      </p:cxnSp>
      <p:sp>
        <p:nvSpPr>
          <p:cNvPr id="46" name="椭圆 45"/>
          <p:cNvSpPr/>
          <p:nvPr/>
        </p:nvSpPr>
        <p:spPr>
          <a:xfrm>
            <a:off x="622300" y="2510334"/>
            <a:ext cx="1206500" cy="307767"/>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线形标注 2 47"/>
          <p:cNvSpPr/>
          <p:nvPr/>
        </p:nvSpPr>
        <p:spPr>
          <a:xfrm>
            <a:off x="6781800" y="1371600"/>
            <a:ext cx="4800600" cy="804574"/>
          </a:xfrm>
          <a:prstGeom prst="borderCallout2">
            <a:avLst>
              <a:gd name="adj1" fmla="val 47859"/>
              <a:gd name="adj2" fmla="val -85"/>
              <a:gd name="adj3" fmla="val 48742"/>
              <a:gd name="adj4" fmla="val -12170"/>
              <a:gd name="adj5" fmla="val 71460"/>
              <a:gd name="adj6" fmla="val -20477"/>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扫描查询语句</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词法分析：从语句中识别出语言符号，如关键词</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语法分析：语法检查</a:t>
            </a:r>
          </a:p>
        </p:txBody>
      </p:sp>
      <p:sp>
        <p:nvSpPr>
          <p:cNvPr id="49" name="线形标注 2 48"/>
          <p:cNvSpPr/>
          <p:nvPr/>
        </p:nvSpPr>
        <p:spPr>
          <a:xfrm>
            <a:off x="6781800" y="2383234"/>
            <a:ext cx="4800600" cy="804574"/>
          </a:xfrm>
          <a:prstGeom prst="borderCallout2">
            <a:avLst>
              <a:gd name="adj1" fmla="val 47859"/>
              <a:gd name="adj2" fmla="val -85"/>
              <a:gd name="adj3" fmla="val 48742"/>
              <a:gd name="adj4" fmla="val -12170"/>
              <a:gd name="adj5" fmla="val 71460"/>
              <a:gd name="adj6" fmla="val -20477"/>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对合法的查询语句进行语义检查</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关系代数表达式：</a:t>
            </a:r>
            <a:r>
              <a:rPr lang="en-US" altLang="zh-CN" sz="1600" dirty="0">
                <a:solidFill>
                  <a:srgbClr val="CC00FF"/>
                </a:solidFill>
                <a:latin typeface="微软雅黑" panose="020B0503020204020204" pitchFamily="34" charset="-122"/>
                <a:ea typeface="微软雅黑" panose="020B0503020204020204" pitchFamily="34" charset="-122"/>
              </a:rPr>
              <a:t>SQL</a:t>
            </a:r>
            <a:r>
              <a:rPr lang="zh-CN" altLang="en-US" sz="1600" dirty="0">
                <a:solidFill>
                  <a:srgbClr val="CC00FF"/>
                </a:solidFill>
                <a:latin typeface="微软雅黑" panose="020B0503020204020204" pitchFamily="34" charset="-122"/>
                <a:ea typeface="微软雅黑" panose="020B0503020204020204" pitchFamily="34" charset="-122"/>
              </a:rPr>
              <a:t>查询语句的内部表示</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用查询树（即语法分析树）替代关系代数表达式</a:t>
            </a:r>
            <a:endParaRPr lang="en-US" altLang="zh-CN" sz="1600" dirty="0">
              <a:solidFill>
                <a:srgbClr val="CC00FF"/>
              </a:solidFill>
              <a:latin typeface="微软雅黑" panose="020B0503020204020204" pitchFamily="34" charset="-122"/>
              <a:ea typeface="微软雅黑" panose="020B0503020204020204" pitchFamily="34" charset="-122"/>
            </a:endParaRPr>
          </a:p>
        </p:txBody>
      </p:sp>
      <p:sp>
        <p:nvSpPr>
          <p:cNvPr id="50" name="线形标注 2 49"/>
          <p:cNvSpPr/>
          <p:nvPr/>
        </p:nvSpPr>
        <p:spPr>
          <a:xfrm>
            <a:off x="6781800" y="3367664"/>
            <a:ext cx="4800600" cy="1580068"/>
          </a:xfrm>
          <a:prstGeom prst="borderCallout2">
            <a:avLst>
              <a:gd name="adj1" fmla="val 47859"/>
              <a:gd name="adj2" fmla="val -85"/>
              <a:gd name="adj3" fmla="val 48742"/>
              <a:gd name="adj4" fmla="val -12170"/>
              <a:gd name="adj5" fmla="val 71460"/>
              <a:gd name="adj6" fmla="val -20477"/>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从众多可执行策略和操作算法中选择一个高效执行的查询处理策略。</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选择依据：</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基于规则</a:t>
            </a:r>
            <a:r>
              <a:rPr lang="en-US" altLang="zh-CN" sz="1600" dirty="0">
                <a:solidFill>
                  <a:srgbClr val="CC00FF"/>
                </a:solidFill>
                <a:latin typeface="微软雅黑" panose="020B0503020204020204" pitchFamily="34" charset="-122"/>
                <a:ea typeface="微软雅黑" panose="020B0503020204020204" pitchFamily="34" charset="-122"/>
              </a:rPr>
              <a:t>(rule-based)</a:t>
            </a:r>
            <a:r>
              <a:rPr lang="zh-CN" altLang="en-US" sz="1600" dirty="0">
                <a:solidFill>
                  <a:srgbClr val="CC00FF"/>
                </a:solidFill>
                <a:latin typeface="微软雅黑" panose="020B0503020204020204" pitchFamily="34" charset="-122"/>
                <a:ea typeface="微软雅黑" panose="020B0503020204020204" pitchFamily="34" charset="-122"/>
              </a:rPr>
              <a:t>；</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基于代价</a:t>
            </a:r>
            <a:r>
              <a:rPr lang="en-US" altLang="zh-CN" sz="1600">
                <a:solidFill>
                  <a:srgbClr val="CC00FF"/>
                </a:solidFill>
                <a:latin typeface="微软雅黑" panose="020B0503020204020204" pitchFamily="34" charset="-122"/>
                <a:ea typeface="微软雅黑" panose="020B0503020204020204" pitchFamily="34" charset="-122"/>
              </a:rPr>
              <a:t>(cost-based</a:t>
            </a:r>
            <a:r>
              <a:rPr lang="en-US" altLang="zh-CN" sz="1600" dirty="0">
                <a:solidFill>
                  <a:srgbClr val="CC00FF"/>
                </a:solidFill>
                <a:latin typeface="微软雅黑" panose="020B0503020204020204" pitchFamily="34" charset="-122"/>
                <a:ea typeface="微软雅黑" panose="020B0503020204020204" pitchFamily="34" charset="-122"/>
              </a:rPr>
              <a:t>)</a:t>
            </a:r>
            <a:r>
              <a:rPr lang="zh-CN" altLang="en-US" sz="1600" dirty="0">
                <a:solidFill>
                  <a:srgbClr val="CC00FF"/>
                </a:solidFill>
                <a:latin typeface="微软雅黑" panose="020B0503020204020204" pitchFamily="34" charset="-122"/>
                <a:ea typeface="微软雅黑" panose="020B0503020204020204" pitchFamily="34" charset="-122"/>
              </a:rPr>
              <a:t>；</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基于语义</a:t>
            </a:r>
            <a:r>
              <a:rPr lang="en-US" altLang="zh-CN" sz="1600" dirty="0">
                <a:solidFill>
                  <a:srgbClr val="CC00FF"/>
                </a:solidFill>
                <a:latin typeface="微软雅黑" panose="020B0503020204020204" pitchFamily="34" charset="-122"/>
                <a:ea typeface="微软雅黑" panose="020B0503020204020204" pitchFamily="34" charset="-122"/>
              </a:rPr>
              <a:t>(semantic-based)</a:t>
            </a:r>
          </a:p>
        </p:txBody>
      </p:sp>
      <p:sp>
        <p:nvSpPr>
          <p:cNvPr id="51" name="线形标注 2 50"/>
          <p:cNvSpPr/>
          <p:nvPr/>
        </p:nvSpPr>
        <p:spPr>
          <a:xfrm>
            <a:off x="6781800" y="5060148"/>
            <a:ext cx="4800600" cy="950415"/>
          </a:xfrm>
          <a:prstGeom prst="borderCallout2">
            <a:avLst>
              <a:gd name="adj1" fmla="val 47859"/>
              <a:gd name="adj2" fmla="val -85"/>
              <a:gd name="adj3" fmla="val 48742"/>
              <a:gd name="adj4" fmla="val -12170"/>
              <a:gd name="adj5" fmla="val 71460"/>
              <a:gd name="adj6" fmla="val -20477"/>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依据优化器得到的执行策略生成查询执行计划</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由代码生成器</a:t>
            </a:r>
            <a:r>
              <a:rPr lang="en-US" altLang="zh-CN" sz="1600" dirty="0">
                <a:solidFill>
                  <a:srgbClr val="CC00FF"/>
                </a:solidFill>
                <a:latin typeface="微软雅黑" panose="020B0503020204020204" pitchFamily="34" charset="-122"/>
                <a:ea typeface="微软雅黑" panose="020B0503020204020204" pitchFamily="34" charset="-122"/>
              </a:rPr>
              <a:t>(code generator)</a:t>
            </a:r>
            <a:r>
              <a:rPr lang="zh-CN" altLang="en-US" sz="1600" dirty="0">
                <a:solidFill>
                  <a:srgbClr val="CC00FF"/>
                </a:solidFill>
                <a:latin typeface="微软雅黑" panose="020B0503020204020204" pitchFamily="34" charset="-122"/>
                <a:ea typeface="微软雅黑" panose="020B0503020204020204" pitchFamily="34" charset="-122"/>
              </a:rPr>
              <a:t>生成执行这个查询计划的代码，然后加以执行，回送查询结果</a:t>
            </a:r>
            <a:endParaRPr lang="en-US" altLang="zh-CN" sz="1600" dirty="0">
              <a:solidFill>
                <a:srgbClr val="CC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325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up)">
                                      <p:cBhvr>
                                        <p:cTn id="41" dur="500"/>
                                        <p:tgtEl>
                                          <p:spTgt spid="18"/>
                                        </p:tgtEl>
                                      </p:cBhvr>
                                    </p:animEffect>
                                  </p:childTnLst>
                                </p:cTn>
                              </p:par>
                            </p:childTnLst>
                          </p:cTn>
                        </p:par>
                        <p:par>
                          <p:cTn id="42" fill="hold">
                            <p:stCondLst>
                              <p:cond delay="4000"/>
                            </p:stCondLst>
                            <p:childTnLst>
                              <p:par>
                                <p:cTn id="43" presetID="1"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par>
                          <p:cTn id="53" fill="hold">
                            <p:stCondLst>
                              <p:cond delay="5000"/>
                            </p:stCondLst>
                            <p:childTnLst>
                              <p:par>
                                <p:cTn id="54" presetID="22" presetClass="entr" presetSubtype="1"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up)">
                                      <p:cBhvr>
                                        <p:cTn id="56" dur="500"/>
                                        <p:tgtEl>
                                          <p:spTgt spid="20"/>
                                        </p:tgtEl>
                                      </p:cBhvr>
                                    </p:animEffect>
                                  </p:childTnLst>
                                </p:cTn>
                              </p:par>
                            </p:childTnLst>
                          </p:cTn>
                        </p:par>
                        <p:par>
                          <p:cTn id="57" fill="hold">
                            <p:stCondLst>
                              <p:cond delay="5500"/>
                            </p:stCondLst>
                            <p:childTnLst>
                              <p:par>
                                <p:cTn id="58" presetID="1" presetClass="entr" presetSubtype="0"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0"/>
                            </p:stCondLst>
                            <p:childTnLst>
                              <p:par>
                                <p:cTn id="65" presetID="22" presetClass="entr" presetSubtype="8" fill="hold"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left)">
                                      <p:cBhvr>
                                        <p:cTn id="71" dur="500"/>
                                        <p:tgtEl>
                                          <p:spTgt spid="3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childTnLst>
                                </p:cTn>
                              </p:par>
                            </p:childTnLst>
                          </p:cTn>
                        </p:par>
                        <p:par>
                          <p:cTn id="74" fill="hold">
                            <p:stCondLst>
                              <p:cond delay="10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childTnLst>
                                </p:cTn>
                              </p:par>
                            </p:childTnLst>
                          </p:cTn>
                        </p:par>
                        <p:par>
                          <p:cTn id="82" fill="hold">
                            <p:stCondLst>
                              <p:cond delay="0"/>
                            </p:stCondLst>
                            <p:childTnLst>
                              <p:par>
                                <p:cTn id="83" presetID="22" presetClass="entr" presetSubtype="8" fill="hold" grpId="0" nodeType="after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left)">
                                      <p:cBhvr>
                                        <p:cTn id="85" dur="500"/>
                                        <p:tgtEl>
                                          <p:spTgt spid="48"/>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childTnLst>
                                </p:cTn>
                              </p:par>
                            </p:childTnLst>
                          </p:cTn>
                        </p:par>
                        <p:par>
                          <p:cTn id="90" fill="hold">
                            <p:stCondLst>
                              <p:cond delay="0"/>
                            </p:stCondLst>
                            <p:childTnLst>
                              <p:par>
                                <p:cTn id="91" presetID="22" presetClass="entr" presetSubtype="8" fill="hold" grpId="0" nodeType="after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wipe(left)">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3"/>
                                        </p:tgtEl>
                                        <p:attrNameLst>
                                          <p:attrName>style.visibility</p:attrName>
                                        </p:attrNameLst>
                                      </p:cBhvr>
                                      <p:to>
                                        <p:strVal val="visible"/>
                                      </p:to>
                                    </p:set>
                                  </p:childTnLst>
                                </p:cTn>
                              </p:par>
                            </p:childTnLst>
                          </p:cTn>
                        </p:par>
                        <p:par>
                          <p:cTn id="98" fill="hold">
                            <p:stCondLst>
                              <p:cond delay="0"/>
                            </p:stCondLst>
                            <p:childTnLst>
                              <p:par>
                                <p:cTn id="99" presetID="22" presetClass="entr" presetSubtype="8" fill="hold" grpId="0" nodeType="after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wipe(left)">
                                      <p:cBhvr>
                                        <p:cTn id="101" dur="500"/>
                                        <p:tgtEl>
                                          <p:spTgt spid="50"/>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childTnLst>
                                </p:cTn>
                              </p:par>
                            </p:childTnLst>
                          </p:cTn>
                        </p:par>
                        <p:par>
                          <p:cTn id="106" fill="hold">
                            <p:stCondLst>
                              <p:cond delay="0"/>
                            </p:stCondLst>
                            <p:childTnLst>
                              <p:par>
                                <p:cTn id="107" presetID="22" presetClass="entr" presetSubtype="8" fill="hold" grpId="0" nodeType="after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wipe(left)">
                                      <p:cBhvr>
                                        <p:cTn id="10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p:bldP spid="24" grpId="0"/>
      <p:bldP spid="30" grpId="0" animBg="1"/>
      <p:bldP spid="46" grpId="0" animBg="1"/>
      <p:bldP spid="48" grpId="0" animBg="1"/>
      <p:bldP spid="49" grpId="0" animBg="1"/>
      <p:bldP spid="50"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F38E2-6EFF-4000-B8EE-D46C83C6B001}"/>
              </a:ext>
            </a:extLst>
          </p:cNvPr>
          <p:cNvSpPr>
            <a:spLocks noGrp="1"/>
          </p:cNvSpPr>
          <p:nvPr>
            <p:ph type="title"/>
          </p:nvPr>
        </p:nvSpPr>
        <p:spPr/>
        <p:txBody>
          <a:bodyPr/>
          <a:lstStyle/>
          <a:p>
            <a:r>
              <a:rPr lang="en-US" altLang="zh-CN"/>
              <a:t>openGauss</a:t>
            </a:r>
            <a:r>
              <a:rPr lang="zh-CN" altLang="en-US"/>
              <a:t>的查询处理与优化</a:t>
            </a:r>
          </a:p>
        </p:txBody>
      </p:sp>
      <p:sp>
        <p:nvSpPr>
          <p:cNvPr id="3" name="内容占位符 2">
            <a:extLst>
              <a:ext uri="{FF2B5EF4-FFF2-40B4-BE49-F238E27FC236}">
                <a16:creationId xmlns:a16="http://schemas.microsoft.com/office/drawing/2014/main" id="{3BC5B09E-3290-40D7-AD36-1DD773F7FE98}"/>
              </a:ext>
            </a:extLst>
          </p:cNvPr>
          <p:cNvSpPr>
            <a:spLocks noGrp="1"/>
          </p:cNvSpPr>
          <p:nvPr>
            <p:ph idx="1"/>
          </p:nvPr>
        </p:nvSpPr>
        <p:spPr/>
        <p:txBody>
          <a:bodyPr/>
          <a:lstStyle/>
          <a:p>
            <a:r>
              <a:rPr lang="zh-CN" altLang="en-US"/>
              <a:t>补充</a:t>
            </a:r>
          </a:p>
        </p:txBody>
      </p:sp>
      <p:sp>
        <p:nvSpPr>
          <p:cNvPr id="4" name="灯片编号占位符 3">
            <a:extLst>
              <a:ext uri="{FF2B5EF4-FFF2-40B4-BE49-F238E27FC236}">
                <a16:creationId xmlns:a16="http://schemas.microsoft.com/office/drawing/2014/main" id="{BA28657B-E52F-4835-90FB-0A27FE87A9BA}"/>
              </a:ext>
            </a:extLst>
          </p:cNvPr>
          <p:cNvSpPr>
            <a:spLocks noGrp="1"/>
          </p:cNvSpPr>
          <p:nvPr>
            <p:ph type="sldNum" sz="quarter" idx="12"/>
          </p:nvPr>
        </p:nvSpPr>
        <p:spPr/>
        <p:txBody>
          <a:bodyPr/>
          <a:lstStyle/>
          <a:p>
            <a:fld id="{E63F6D5D-9733-4D44-9C56-AEFEDD5A4BA7}" type="slidenum">
              <a:rPr lang="en-US" smtClean="0"/>
              <a:pPr/>
              <a:t>6</a:t>
            </a:fld>
            <a:endParaRPr lang="en-US" dirty="0"/>
          </a:p>
        </p:txBody>
      </p:sp>
    </p:spTree>
    <p:extLst>
      <p:ext uri="{BB962C8B-B14F-4D97-AF65-F5344CB8AC3E}">
        <p14:creationId xmlns:p14="http://schemas.microsoft.com/office/powerpoint/2010/main" val="214828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Oracle 10g</a:t>
            </a:r>
            <a:r>
              <a:rPr lang="zh-CN" altLang="en-US" dirty="0"/>
              <a:t>的查询计划</a:t>
            </a:r>
          </a:p>
        </p:txBody>
      </p:sp>
      <p:sp>
        <p:nvSpPr>
          <p:cNvPr id="3" name="内容占位符 2"/>
          <p:cNvSpPr>
            <a:spLocks noGrp="1"/>
          </p:cNvSpPr>
          <p:nvPr>
            <p:ph idx="1"/>
          </p:nvPr>
        </p:nvSpPr>
        <p:spPr/>
        <p:txBody>
          <a:bodyPr/>
          <a:lstStyle/>
          <a:p>
            <a:pPr>
              <a:lnSpc>
                <a:spcPct val="100000"/>
              </a:lnSpc>
            </a:pPr>
            <a:r>
              <a:rPr lang="zh-CN" altLang="en-US" dirty="0">
                <a:solidFill>
                  <a:srgbClr val="FF0000"/>
                </a:solidFill>
                <a:latin typeface="等线" panose="02010600030101010101" pitchFamily="2" charset="-122"/>
                <a:ea typeface="等线" panose="02010600030101010101" pitchFamily="2" charset="-122"/>
              </a:rPr>
              <a:t>获取查询计划</a:t>
            </a:r>
            <a:endParaRPr lang="en-US" altLang="zh-CN" dirty="0">
              <a:solidFill>
                <a:srgbClr val="FF0000"/>
              </a:solidFill>
              <a:latin typeface="等线" panose="02010600030101010101" pitchFamily="2" charset="-122"/>
              <a:ea typeface="等线" panose="02010600030101010101" pitchFamily="2" charset="-122"/>
            </a:endParaRPr>
          </a:p>
          <a:p>
            <a:pPr lvl="1">
              <a:lnSpc>
                <a:spcPct val="100000"/>
              </a:lnSpc>
            </a:pPr>
            <a:r>
              <a:rPr lang="zh-CN" altLang="en-US" sz="2000" dirty="0"/>
              <a:t>获取</a:t>
            </a:r>
            <a:r>
              <a:rPr lang="en-US" altLang="zh-CN" sz="2000" dirty="0"/>
              <a:t>Oracle</a:t>
            </a:r>
            <a:r>
              <a:rPr lang="zh-CN" altLang="en-US" sz="2000" dirty="0"/>
              <a:t>优化器在执行</a:t>
            </a:r>
            <a:r>
              <a:rPr lang="en-US" altLang="zh-CN" sz="2000" dirty="0"/>
              <a:t>SELECT</a:t>
            </a:r>
            <a:r>
              <a:rPr lang="zh-CN" altLang="en-US" sz="2000" dirty="0"/>
              <a:t>、</a:t>
            </a:r>
            <a:r>
              <a:rPr lang="en-US" altLang="zh-CN" sz="2000" dirty="0"/>
              <a:t>UPDATE</a:t>
            </a:r>
            <a:r>
              <a:rPr lang="zh-CN" altLang="en-US" sz="2000" dirty="0"/>
              <a:t>、</a:t>
            </a:r>
            <a:r>
              <a:rPr lang="en-US" altLang="zh-CN" sz="2000" dirty="0"/>
              <a:t>DELETE</a:t>
            </a:r>
            <a:r>
              <a:rPr lang="zh-CN" altLang="en-US" sz="2000" dirty="0"/>
              <a:t>和</a:t>
            </a:r>
            <a:r>
              <a:rPr lang="en-US" altLang="zh-CN" sz="2000" dirty="0"/>
              <a:t>INSERT</a:t>
            </a:r>
            <a:r>
              <a:rPr lang="zh-CN" altLang="en-US" sz="2000" dirty="0"/>
              <a:t>时选择的查询计划</a:t>
            </a:r>
            <a:r>
              <a:rPr lang="en-US" altLang="zh-CN" sz="2000" dirty="0"/>
              <a:t>.</a:t>
            </a:r>
          </a:p>
          <a:p>
            <a:pPr marL="357188" lvl="1" indent="0">
              <a:lnSpc>
                <a:spcPct val="100000"/>
              </a:lnSpc>
              <a:buNone/>
            </a:pPr>
            <a:r>
              <a:rPr lang="en-US" altLang="zh-CN" sz="2000" dirty="0">
                <a:solidFill>
                  <a:srgbClr val="0000FF"/>
                </a:solidFill>
              </a:rPr>
              <a:t>     </a:t>
            </a:r>
            <a:r>
              <a:rPr lang="en-US" altLang="zh-CN" sz="2000" dirty="0">
                <a:solidFill>
                  <a:srgbClr val="FF0000"/>
                </a:solidFill>
              </a:rPr>
              <a:t>EXPLAIN PLAN FOR </a:t>
            </a:r>
            <a:r>
              <a:rPr lang="en-US" altLang="zh-CN" sz="2000" dirty="0">
                <a:solidFill>
                  <a:srgbClr val="0000FF"/>
                </a:solidFill>
              </a:rPr>
              <a:t>&lt;SELECT…&gt; | &lt;UPDATE…&gt; |&lt;DELETE…&gt; | &lt;INSERT…&gt;</a:t>
            </a:r>
          </a:p>
          <a:p>
            <a:pPr>
              <a:lnSpc>
                <a:spcPct val="100000"/>
              </a:lnSpc>
            </a:pPr>
            <a:r>
              <a:rPr lang="zh-CN" altLang="en-US" dirty="0">
                <a:solidFill>
                  <a:srgbClr val="FF0000"/>
                </a:solidFill>
                <a:latin typeface="等线" panose="02010600030101010101" pitchFamily="2" charset="-122"/>
                <a:ea typeface="等线" panose="02010600030101010101" pitchFamily="2" charset="-122"/>
              </a:rPr>
              <a:t>查看执行计划</a:t>
            </a:r>
            <a:endParaRPr lang="en-US" altLang="zh-CN" dirty="0">
              <a:solidFill>
                <a:srgbClr val="FF0000"/>
              </a:solidFill>
              <a:latin typeface="等线" panose="02010600030101010101" pitchFamily="2" charset="-122"/>
              <a:ea typeface="等线" panose="02010600030101010101" pitchFamily="2" charset="-122"/>
            </a:endParaRPr>
          </a:p>
          <a:p>
            <a:pPr marL="357188" lvl="1" indent="0">
              <a:lnSpc>
                <a:spcPct val="100000"/>
              </a:lnSpc>
              <a:buNone/>
            </a:pPr>
            <a:r>
              <a:rPr lang="en-US" altLang="zh-CN" dirty="0">
                <a:solidFill>
                  <a:srgbClr val="0000FF"/>
                </a:solidFill>
              </a:rPr>
              <a:t>     </a:t>
            </a:r>
            <a:r>
              <a:rPr lang="en-US" altLang="zh-CN" sz="2000" dirty="0">
                <a:solidFill>
                  <a:srgbClr val="0000FF"/>
                </a:solidFill>
              </a:rPr>
              <a:t>SELECT </a:t>
            </a:r>
            <a:r>
              <a:rPr lang="zh-CN" altLang="en-US" sz="2000" dirty="0">
                <a:solidFill>
                  <a:srgbClr val="0000FF"/>
                </a:solidFill>
              </a:rPr>
              <a:t>* </a:t>
            </a:r>
            <a:r>
              <a:rPr lang="en-US" altLang="zh-CN" sz="2000" dirty="0">
                <a:solidFill>
                  <a:srgbClr val="0000FF"/>
                </a:solidFill>
              </a:rPr>
              <a:t>FROM table(</a:t>
            </a:r>
            <a:r>
              <a:rPr lang="en-US" altLang="zh-CN" sz="2000" dirty="0" err="1">
                <a:solidFill>
                  <a:srgbClr val="0000FF"/>
                </a:solidFill>
              </a:rPr>
              <a:t>DBMS_XPLAN.display</a:t>
            </a:r>
            <a:r>
              <a:rPr lang="en-US" altLang="zh-CN" sz="2000" dirty="0">
                <a:solidFill>
                  <a:srgbClr val="0000FF"/>
                </a:solidFill>
              </a:rPr>
              <a:t>);</a:t>
            </a:r>
          </a:p>
          <a:p>
            <a:pPr>
              <a:lnSpc>
                <a:spcPct val="100000"/>
              </a:lnSpc>
            </a:pPr>
            <a:r>
              <a:rPr lang="zh-CN" altLang="en-US" dirty="0">
                <a:solidFill>
                  <a:srgbClr val="FF0000"/>
                </a:solidFill>
                <a:latin typeface="等线" panose="02010600030101010101" pitchFamily="2" charset="-122"/>
                <a:ea typeface="等线" panose="02010600030101010101" pitchFamily="2" charset="-122"/>
              </a:rPr>
              <a:t>优化器的缺省模式</a:t>
            </a:r>
            <a:endParaRPr lang="en-US" altLang="zh-CN" dirty="0">
              <a:solidFill>
                <a:srgbClr val="FF0000"/>
              </a:solidFill>
              <a:latin typeface="等线" panose="02010600030101010101" pitchFamily="2" charset="-122"/>
              <a:ea typeface="等线" panose="02010600030101010101" pitchFamily="2" charset="-122"/>
            </a:endParaRPr>
          </a:p>
          <a:p>
            <a:pPr marL="357188" lvl="1" indent="0">
              <a:lnSpc>
                <a:spcPct val="100000"/>
              </a:lnSpc>
              <a:buNone/>
            </a:pPr>
            <a:r>
              <a:rPr lang="en-US" altLang="zh-CN" dirty="0">
                <a:solidFill>
                  <a:srgbClr val="0000FF"/>
                </a:solidFill>
              </a:rPr>
              <a:t>     </a:t>
            </a:r>
            <a:r>
              <a:rPr lang="en-US" altLang="zh-CN" sz="2000" dirty="0">
                <a:solidFill>
                  <a:srgbClr val="0000FF"/>
                </a:solidFill>
              </a:rPr>
              <a:t>SHOW PARAMETERS OPTIMIZER_MODE</a:t>
            </a:r>
          </a:p>
        </p:txBody>
      </p:sp>
      <p:sp>
        <p:nvSpPr>
          <p:cNvPr id="4" name="灯片编号占位符 3"/>
          <p:cNvSpPr>
            <a:spLocks noGrp="1"/>
          </p:cNvSpPr>
          <p:nvPr>
            <p:ph type="sldNum" sz="quarter" idx="12"/>
          </p:nvPr>
        </p:nvSpPr>
        <p:spPr/>
        <p:txBody>
          <a:bodyPr/>
          <a:lstStyle/>
          <a:p>
            <a:fld id="{E63F6D5D-9733-4D44-9C56-AEFEDD5A4BA7}" type="slidenum">
              <a:rPr lang="en-US" smtClean="0"/>
              <a:pPr/>
              <a:t>7</a:t>
            </a:fld>
            <a:endParaRPr lang="en-US" dirty="0"/>
          </a:p>
        </p:txBody>
      </p:sp>
      <p:pic>
        <p:nvPicPr>
          <p:cNvPr id="6" name="图片 5"/>
          <p:cNvPicPr>
            <a:picLocks noChangeAspect="1"/>
          </p:cNvPicPr>
          <p:nvPr/>
        </p:nvPicPr>
        <p:blipFill>
          <a:blip r:embed="rId2"/>
          <a:stretch>
            <a:fillRect/>
          </a:stretch>
        </p:blipFill>
        <p:spPr>
          <a:xfrm>
            <a:off x="1447800" y="4723019"/>
            <a:ext cx="5486400" cy="990600"/>
          </a:xfrm>
          <a:prstGeom prst="rect">
            <a:avLst/>
          </a:prstGeom>
        </p:spPr>
      </p:pic>
      <p:sp>
        <p:nvSpPr>
          <p:cNvPr id="7" name="矩形 6"/>
          <p:cNvSpPr/>
          <p:nvPr/>
        </p:nvSpPr>
        <p:spPr>
          <a:xfrm>
            <a:off x="1066800" y="5927964"/>
            <a:ext cx="9220200" cy="369332"/>
          </a:xfrm>
          <a:prstGeom prst="rect">
            <a:avLst/>
          </a:prstGeom>
        </p:spPr>
        <p:txBody>
          <a:bodyPr wrap="square">
            <a:spAutoFit/>
          </a:bodyPr>
          <a:lstStyle/>
          <a:p>
            <a:r>
              <a:rPr lang="zh-CN" altLang="en-US" dirty="0">
                <a:solidFill>
                  <a:srgbClr val="CC00FF"/>
                </a:solidFill>
              </a:rPr>
              <a:t>参考资料</a:t>
            </a:r>
            <a:r>
              <a:rPr lang="zh-CN" altLang="en-US" dirty="0"/>
              <a:t>：</a:t>
            </a:r>
            <a:r>
              <a:rPr lang="zh-CN" altLang="en-US" dirty="0">
                <a:hlinkClick r:id="rId3"/>
              </a:rPr>
              <a:t> </a:t>
            </a:r>
            <a:r>
              <a:rPr lang="en-US" altLang="zh-CN" dirty="0">
                <a:hlinkClick r:id="rId3"/>
              </a:rPr>
              <a:t>https://docs.oracle.com/cd/B19306_01/server.102/b14211/ex_plan.htm#i26093</a:t>
            </a:r>
            <a:endParaRPr lang="zh-CN" altLang="en-US" dirty="0"/>
          </a:p>
        </p:txBody>
      </p:sp>
      <p:sp>
        <p:nvSpPr>
          <p:cNvPr id="8" name="文本框 7"/>
          <p:cNvSpPr txBox="1"/>
          <p:nvPr/>
        </p:nvSpPr>
        <p:spPr>
          <a:xfrm>
            <a:off x="7072489" y="3505200"/>
            <a:ext cx="2420112" cy="830997"/>
          </a:xfrm>
          <a:prstGeom prst="rect">
            <a:avLst/>
          </a:prstGeom>
          <a:noFill/>
        </p:spPr>
        <p:txBody>
          <a:bodyPr wrap="square" rtlCol="0">
            <a:spAutoFit/>
          </a:bodyPr>
          <a:lstStyle/>
          <a:p>
            <a:r>
              <a:rPr lang="zh-CN" altLang="en-US" sz="2400" dirty="0">
                <a:solidFill>
                  <a:srgbClr val="CC00FF"/>
                </a:solidFill>
                <a:latin typeface="微软雅黑" panose="020B0503020204020204" pitchFamily="34" charset="-122"/>
                <a:ea typeface="微软雅黑" panose="020B0503020204020204" pitchFamily="34" charset="-122"/>
              </a:rPr>
              <a:t>具有</a:t>
            </a:r>
            <a:r>
              <a:rPr lang="en-US" altLang="zh-CN" sz="2400" dirty="0">
                <a:solidFill>
                  <a:srgbClr val="CC00FF"/>
                </a:solidFill>
                <a:latin typeface="微软雅黑" panose="020B0503020204020204" pitchFamily="34" charset="-122"/>
                <a:ea typeface="微软雅黑" panose="020B0503020204020204" pitchFamily="34" charset="-122"/>
              </a:rPr>
              <a:t>DBA</a:t>
            </a:r>
            <a:r>
              <a:rPr lang="zh-CN" altLang="en-US" sz="2400" dirty="0">
                <a:solidFill>
                  <a:srgbClr val="CC00FF"/>
                </a:solidFill>
                <a:latin typeface="微软雅黑" panose="020B0503020204020204" pitchFamily="34" charset="-122"/>
                <a:ea typeface="微软雅黑" panose="020B0503020204020204" pitchFamily="34" charset="-122"/>
              </a:rPr>
              <a:t>权限的用户才能查看</a:t>
            </a:r>
          </a:p>
        </p:txBody>
      </p:sp>
      <p:sp>
        <p:nvSpPr>
          <p:cNvPr id="9" name="左箭头 8"/>
          <p:cNvSpPr/>
          <p:nvPr/>
        </p:nvSpPr>
        <p:spPr>
          <a:xfrm rot="20672267">
            <a:off x="6553292" y="3905783"/>
            <a:ext cx="441738" cy="5567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5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pic>
        <p:nvPicPr>
          <p:cNvPr id="5" name="图片 4"/>
          <p:cNvPicPr>
            <a:picLocks noChangeAspect="1"/>
          </p:cNvPicPr>
          <p:nvPr/>
        </p:nvPicPr>
        <p:blipFill>
          <a:blip r:embed="rId2"/>
          <a:stretch>
            <a:fillRect/>
          </a:stretch>
        </p:blipFill>
        <p:spPr>
          <a:xfrm>
            <a:off x="1371600" y="425239"/>
            <a:ext cx="8077200" cy="5732553"/>
          </a:xfrm>
          <a:prstGeom prst="rect">
            <a:avLst/>
          </a:prstGeom>
        </p:spPr>
      </p:pic>
    </p:spTree>
    <p:extLst>
      <p:ext uri="{BB962C8B-B14F-4D97-AF65-F5344CB8AC3E}">
        <p14:creationId xmlns:p14="http://schemas.microsoft.com/office/powerpoint/2010/main" val="10044742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 name="ISLIDE.GUIDESSETTING" val="{&quot;Id&quot;:&quot;0328f496-58e5-4dc2-a335-d3e54bb8586e&quot;,&quot;Name&quot;:&quot;自定义&quot;,&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49914</TotalTime>
  <Words>5123</Words>
  <Application>Microsoft Office PowerPoint</Application>
  <PresentationFormat>宽屏</PresentationFormat>
  <Paragraphs>486</Paragraphs>
  <Slides>45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45</vt:i4>
      </vt:variant>
    </vt:vector>
  </HeadingPairs>
  <TitlesOfParts>
    <vt:vector size="59" baseType="lpstr">
      <vt:lpstr>Menlo</vt:lpstr>
      <vt:lpstr>等线</vt:lpstr>
      <vt:lpstr>等线 Light</vt:lpstr>
      <vt:lpstr>宋体</vt:lpstr>
      <vt:lpstr>微软雅黑</vt:lpstr>
      <vt:lpstr>Arial</vt:lpstr>
      <vt:lpstr>Calibri</vt:lpstr>
      <vt:lpstr>Calibri Light</vt:lpstr>
      <vt:lpstr>Cambria Math</vt:lpstr>
      <vt:lpstr>Courier New</vt:lpstr>
      <vt:lpstr>Symbol</vt:lpstr>
      <vt:lpstr>Times New Roman</vt:lpstr>
      <vt:lpstr>Wingdings</vt:lpstr>
      <vt:lpstr>chtp8_07</vt:lpstr>
      <vt:lpstr>PowerPoint 演示文稿</vt:lpstr>
      <vt:lpstr>本章目标</vt:lpstr>
      <vt:lpstr>主要概念</vt:lpstr>
      <vt:lpstr>大纲</vt:lpstr>
      <vt:lpstr>Recap</vt:lpstr>
      <vt:lpstr>关系数据库系统的查询处理</vt:lpstr>
      <vt:lpstr>openGauss的查询处理与优化</vt:lpstr>
      <vt:lpstr>Oracle 10g的查询计划</vt:lpstr>
      <vt:lpstr>PowerPoint 演示文稿</vt:lpstr>
      <vt:lpstr>PowerPoint 演示文稿</vt:lpstr>
      <vt:lpstr>实现查询操作的算法示例</vt:lpstr>
      <vt:lpstr>PowerPoint 演示文稿</vt:lpstr>
      <vt:lpstr>大纲</vt:lpstr>
      <vt:lpstr>关系数据库系统的查询优化</vt:lpstr>
      <vt:lpstr>查询优化概述</vt:lpstr>
      <vt:lpstr>PowerPoint 演示文稿</vt:lpstr>
      <vt:lpstr>一个实例</vt:lpstr>
      <vt:lpstr>情形一：Q1=∏Sname(𝜎Student.Sno=SC.Sno∧SC.Cno='2'(Student×SC))</vt:lpstr>
      <vt:lpstr>情形一：Q1=∏Sname(𝜎Student.Sno=SC.Sno∧SC.Cno='2'(Student×SC))</vt:lpstr>
      <vt:lpstr>情形二：Q2=∏Sname(𝜎SC.Cno='2'(Student ⋈ SC))</vt:lpstr>
      <vt:lpstr>情形三：Q3=∏Sname(Student ⋈ 𝜎SC.Cno='2'(SC))</vt:lpstr>
      <vt:lpstr>PowerPoint 演示文稿</vt:lpstr>
      <vt:lpstr>大纲</vt:lpstr>
      <vt:lpstr>代数优化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大纲</vt:lpstr>
      <vt:lpstr>物理优化</vt:lpstr>
      <vt:lpstr>PowerPoint 演示文稿</vt:lpstr>
      <vt:lpstr>PowerPoint 演示文稿</vt:lpstr>
      <vt:lpstr>PowerPoint 演示文稿</vt:lpstr>
      <vt:lpstr>PowerPoint 演示文稿</vt:lpstr>
      <vt:lpstr>PowerPoint 演示文稿</vt:lpstr>
      <vt:lpstr>PowerPoint 演示文稿</vt:lpstr>
      <vt:lpstr>大纲</vt:lpstr>
      <vt:lpstr>查询计划的执行</vt:lpstr>
      <vt:lpstr>本章小结</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michaelwin</cp:lastModifiedBy>
  <cp:revision>2408</cp:revision>
  <dcterms:created xsi:type="dcterms:W3CDTF">2015-04-27T18:37:45Z</dcterms:created>
  <dcterms:modified xsi:type="dcterms:W3CDTF">2022-05-25T04:05:04Z</dcterms:modified>
</cp:coreProperties>
</file>