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FF24-3E9D-F416-922D-F51D0FCE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7BA98-83A1-E344-8192-F0F5DCC1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6F67C-E982-7FB7-24D9-ACD84522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CC976-19B8-74E6-8313-3A2D98E7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5B0C-E3E4-3C9D-67B3-710684F7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3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28066-3028-E84D-F161-3131061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DB18C-8884-0094-5395-7765F62D9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706FA-FBBE-B160-8DB5-D03553B6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D0803-94A3-9496-87DD-BBECC5A4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EC4E9-6EDD-16C3-4E74-18B858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0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1C649-B247-667B-0BED-CA149DBD7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F4D9F-B8C6-2F67-D06E-F0879A15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4FB43-858E-301B-E389-823FBB33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0F49C-C829-2A43-E310-2DE14898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19920-9F26-32F6-225C-E487736F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1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8D08D-3E73-B196-A090-77118895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FE6CD-5E9C-88E2-1443-DE5EAF32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4EEF2-1F0C-F5DB-E8E2-4353A44A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AAE20-04FB-39C3-19AC-B1D20A63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27689-BF21-40BD-F042-AFE0A690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6164D-F8EA-182D-44BE-0BA06DD9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145AA-6FD7-774A-A458-6BDA9DE33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4E456-41E7-2EFD-DF8C-71FCAE11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3DB3-D509-D0FC-E4DF-AFA063D3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04A2E-DABA-D6B4-4D55-14AB5BA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3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ED119-2552-BF79-77B6-33C257C0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35F5A-6337-C542-7217-9EE70E28F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68A92-1181-567B-17FD-97F8B8FA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AD2CD-6FEF-3283-2FEC-CB767F0B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9899E-8129-53D7-9012-9EA7A8BF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6DED2-CE55-4EFB-F63F-F82EFD2E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8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CF801-5687-00F9-0635-58A0ADD2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A01AB-D364-CAE4-92E5-34EC542D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82AD9-908E-602C-57F8-5273734F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C859F-7E42-BAD4-6168-3B240F0CA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34F5D7-9B89-FDF3-5BDA-024D0D715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F7B8B-348F-06D7-CE19-20BFCA1B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CE75DC-044E-B7FC-834E-C252D61B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20B083-6A87-2DD5-2748-465DD7A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BF931-B4EC-82DC-E532-4D2C42C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34BAD8-AE08-CC24-415A-06EE42E7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06124E-2D5E-A3F9-1AE3-FF81512E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86561A-6B54-D24B-589E-5474879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5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FCBEB-5944-AFBC-CF4D-0BA58A56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E2739C-F5CE-D19A-305B-42258FA1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84039-4894-3E6F-28D5-BB8BB9FF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4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DD83-13C7-7FA4-2DCF-A4AF4120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7FB22-A022-3628-B3D1-7B0841C8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385B8-AEFA-91B1-31EA-0C75BD4A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52A2A-6B14-6482-5146-35AB08D5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3A96A-0C2E-1A88-EBFA-DD3F687B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644D2-934D-7FB1-02B9-FE8FC8A5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DF0D3-E6B1-B287-A820-CB0B3E4D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34FA3D-D886-F167-6B6F-967EF489D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54AA61-025E-052D-45FC-97F3BA89A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D3DC4-1308-A284-4F62-6EE82615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0193A-2A79-D43B-3408-0260B0EE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96E36-DA2C-E188-8A6F-A27DC3E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2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3C8E8-2E8C-3111-241C-1426E25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F1FEB-20A1-8356-05D9-1ACE4558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71FA2-82B6-45E9-28E1-E7F96AAA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02A7-9EE7-4589-8E63-197024AF4EB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C8BC5-746C-E5F4-0A5D-CB4AE1EF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A37F7-AD69-474E-CEA1-2EE70171E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30C5-19F3-4B43-8C25-2F8C1D6EB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E9344C-A5D7-1AF7-4B7D-E903A5D777B1}"/>
              </a:ext>
            </a:extLst>
          </p:cNvPr>
          <p:cNvSpPr txBox="1"/>
          <p:nvPr/>
        </p:nvSpPr>
        <p:spPr>
          <a:xfrm>
            <a:off x="0" y="0"/>
            <a:ext cx="118300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</a:p>
          <a:p>
            <a:r>
              <a:rPr lang="en-US" altLang="zh-CN" sz="2400" dirty="0"/>
              <a:t>(1)[2018]</a:t>
            </a:r>
            <a:r>
              <a:rPr lang="zh-CN" altLang="en-US" sz="2400" dirty="0"/>
              <a:t>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诺依曼结构计算机中数据采用二进制编码表示，其主要原因是</a:t>
            </a:r>
            <a:endParaRPr lang="en-US" altLang="zh-CN" sz="2400" dirty="0"/>
          </a:p>
          <a:p>
            <a:r>
              <a:rPr lang="en-US" altLang="zh-CN" sz="2400" dirty="0"/>
              <a:t>  l.</a:t>
            </a:r>
            <a:r>
              <a:rPr lang="zh-CN" altLang="en-US" sz="2400" dirty="0"/>
              <a:t>二进制运算规则简单</a:t>
            </a:r>
            <a:endParaRPr lang="en-US" altLang="zh-CN" sz="2400" dirty="0"/>
          </a:p>
          <a:p>
            <a:r>
              <a:rPr lang="en-US" altLang="zh-CN" sz="2400" dirty="0"/>
              <a:t>Ⅱ.</a:t>
            </a:r>
            <a:r>
              <a:rPr lang="zh-CN" altLang="en-US" sz="2400" dirty="0"/>
              <a:t>制造两个稳态的物理器件较为容易</a:t>
            </a:r>
            <a:endParaRPr lang="en-US" altLang="zh-CN" sz="2400" dirty="0"/>
          </a:p>
          <a:p>
            <a:r>
              <a:rPr lang="en-US" altLang="zh-CN" sz="2400" dirty="0"/>
              <a:t>Ⅲ.</a:t>
            </a:r>
            <a:r>
              <a:rPr lang="zh-CN" altLang="en-US" sz="2400" dirty="0"/>
              <a:t>便于逻辑门电路实现算术运算</a:t>
            </a:r>
            <a:endParaRPr lang="en-US" altLang="zh-CN" sz="2400" dirty="0"/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  l ,</a:t>
            </a:r>
            <a:r>
              <a:rPr lang="en-US" altLang="zh-CN" sz="2400" dirty="0" err="1"/>
              <a:t>Ⅱ,Ⅲ</a:t>
            </a:r>
            <a:endParaRPr lang="en-US" altLang="zh-CN" sz="2400" dirty="0"/>
          </a:p>
          <a:p>
            <a:r>
              <a:rPr lang="en-US" altLang="zh-CN" sz="2400" dirty="0"/>
              <a:t>(2)[2019</a:t>
            </a:r>
            <a:r>
              <a:rPr lang="zh-CN" altLang="en-US" sz="2400" dirty="0"/>
              <a:t>年</a:t>
            </a:r>
            <a:r>
              <a:rPr lang="en-US" altLang="zh-CN" sz="2400" dirty="0"/>
              <a:t>]</a:t>
            </a:r>
            <a:r>
              <a:rPr lang="zh-CN" altLang="en-US" sz="2400" dirty="0"/>
              <a:t>下列关于冯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诺依曼结构计算机基本思想的叙述中，错误的是</a:t>
            </a:r>
            <a:endParaRPr lang="en-US" altLang="zh-CN" sz="2400" dirty="0"/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程序的功能都通过中央处理器执行指令实现一个。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指令和数据都用二进制表示</a:t>
            </a:r>
            <a:r>
              <a:rPr lang="en-US" altLang="zh-CN" sz="2400" dirty="0"/>
              <a:t>,</a:t>
            </a:r>
            <a:r>
              <a:rPr lang="zh-CN" altLang="en-US" sz="2400" dirty="0"/>
              <a:t>形式上无差别</a:t>
            </a:r>
            <a:endParaRPr lang="en-US" altLang="zh-CN" sz="2400" dirty="0"/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指令按地址访问</a:t>
            </a:r>
            <a:r>
              <a:rPr lang="en-US" altLang="zh-CN" sz="2400" dirty="0"/>
              <a:t>,</a:t>
            </a:r>
            <a:r>
              <a:rPr lang="zh-CN" altLang="en-US" sz="2400" dirty="0"/>
              <a:t>数据都在指令中直接给出</a:t>
            </a:r>
            <a:endParaRPr lang="en-US" altLang="zh-CN" sz="2400" dirty="0"/>
          </a:p>
          <a:p>
            <a:r>
              <a:rPr lang="en-US" altLang="zh-CN" sz="2400" dirty="0"/>
              <a:t>D.</a:t>
            </a:r>
            <a:r>
              <a:rPr lang="zh-CN" altLang="en-US" sz="2400" dirty="0"/>
              <a:t>程序执行前</a:t>
            </a:r>
            <a:r>
              <a:rPr lang="en-US" altLang="zh-CN" sz="2400" dirty="0"/>
              <a:t>,</a:t>
            </a:r>
            <a:r>
              <a:rPr lang="zh-CN" altLang="en-US" sz="2400" dirty="0"/>
              <a:t>指令和数据需预先存放在存储器中</a:t>
            </a:r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:C</a:t>
            </a:r>
          </a:p>
          <a:p>
            <a:r>
              <a:rPr lang="en-US" altLang="zh-CN" sz="2400" dirty="0"/>
              <a:t>(3)[2016</a:t>
            </a:r>
            <a:r>
              <a:rPr lang="zh-CN" altLang="en-US" sz="2400" dirty="0"/>
              <a:t>年</a:t>
            </a:r>
            <a:r>
              <a:rPr lang="en-US" altLang="zh-CN" sz="2400" dirty="0"/>
              <a:t>]</a:t>
            </a:r>
            <a:r>
              <a:rPr lang="zh-CN" altLang="en-US" sz="2400" dirty="0"/>
              <a:t>高级语言源程序转换为机器级目标代码文件的程序称为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汇编程序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链接程序</a:t>
            </a:r>
            <a:endParaRPr lang="en-US" altLang="zh-CN" sz="2400" dirty="0"/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编译程序</a:t>
            </a:r>
            <a:endParaRPr lang="en-US" altLang="zh-CN" sz="2400" dirty="0"/>
          </a:p>
          <a:p>
            <a:r>
              <a:rPr lang="en-US" altLang="zh-CN" sz="2400" dirty="0"/>
              <a:t>D.</a:t>
            </a:r>
            <a:r>
              <a:rPr lang="zh-CN" altLang="en-US" sz="2400" dirty="0"/>
              <a:t>解释程序</a:t>
            </a:r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11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AB64F-DF4A-C91D-68DF-DA9D3A7C7192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(4)[2015]</a:t>
            </a:r>
            <a:r>
              <a:rPr lang="zh-CN" altLang="en-US" sz="2400" dirty="0"/>
              <a:t>计算机硬件能够直接执行的是</a:t>
            </a:r>
          </a:p>
          <a:p>
            <a:r>
              <a:rPr lang="en-US" altLang="zh-CN" sz="2400" dirty="0"/>
              <a:t>l.</a:t>
            </a:r>
            <a:r>
              <a:rPr lang="zh-CN" altLang="en-US" sz="2400" dirty="0"/>
              <a:t>汇编语言程序</a:t>
            </a:r>
          </a:p>
          <a:p>
            <a:r>
              <a:rPr lang="en-US" altLang="zh-CN" sz="2400" dirty="0"/>
              <a:t>ll.</a:t>
            </a:r>
            <a:r>
              <a:rPr lang="zh-CN" altLang="en-US" sz="2400" dirty="0"/>
              <a:t>汇编语言程序</a:t>
            </a:r>
            <a:endParaRPr lang="en-US" altLang="zh-CN" sz="2400" dirty="0"/>
          </a:p>
          <a:p>
            <a:r>
              <a:rPr lang="en-US" altLang="zh-CN" sz="2400" dirty="0"/>
              <a:t>Ⅲ.</a:t>
            </a:r>
            <a:r>
              <a:rPr lang="zh-CN" altLang="en-US" sz="2400" dirty="0"/>
              <a:t>硬件描述语言程序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仅</a:t>
            </a:r>
            <a:r>
              <a:rPr lang="en-US" altLang="zh-CN" sz="2400" dirty="0"/>
              <a:t>Ⅰ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仅</a:t>
            </a:r>
            <a:r>
              <a:rPr lang="en-US" altLang="zh-CN" sz="2400" dirty="0"/>
              <a:t>Ⅰ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ll</a:t>
            </a:r>
            <a:endParaRPr lang="en-US" altLang="zh-CN" sz="2400" dirty="0"/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仅</a:t>
            </a:r>
            <a:r>
              <a:rPr lang="en-US" altLang="zh-CN" sz="2400" dirty="0"/>
              <a:t>Ⅰ</a:t>
            </a:r>
            <a:r>
              <a:rPr lang="zh-CN" altLang="en-US" sz="2400" dirty="0"/>
              <a:t>、</a:t>
            </a:r>
            <a:r>
              <a:rPr lang="en-US" altLang="zh-CN" sz="2400" dirty="0"/>
              <a:t>Ⅲ</a:t>
            </a:r>
          </a:p>
          <a:p>
            <a:r>
              <a:rPr lang="en-US" altLang="zh-CN" sz="2400" dirty="0"/>
              <a:t>D. Ⅰ</a:t>
            </a:r>
            <a:r>
              <a:rPr lang="zh-CN" altLang="en-US" sz="2400" dirty="0"/>
              <a:t>、</a:t>
            </a:r>
            <a:r>
              <a:rPr lang="en-US" altLang="zh-CN" sz="2400" dirty="0"/>
              <a:t>Ⅱ</a:t>
            </a:r>
            <a:r>
              <a:rPr lang="zh-CN" altLang="en-US" sz="2400" dirty="0"/>
              <a:t>、</a:t>
            </a:r>
            <a:r>
              <a:rPr lang="en-US" altLang="zh-CN" sz="2400" dirty="0"/>
              <a:t>Ⅲ</a:t>
            </a:r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:A</a:t>
            </a:r>
          </a:p>
          <a:p>
            <a:r>
              <a:rPr lang="en-US" altLang="zh-CN" sz="2400" dirty="0"/>
              <a:t>(5)[2011</a:t>
            </a:r>
            <a:r>
              <a:rPr lang="zh-CN" altLang="en-US" sz="2400" dirty="0"/>
              <a:t>年</a:t>
            </a:r>
            <a:r>
              <a:rPr lang="en-US" altLang="zh-CN" sz="2400" dirty="0"/>
              <a:t>]</a:t>
            </a:r>
            <a:r>
              <a:rPr lang="zh-CN" altLang="en-US" sz="2400" dirty="0"/>
              <a:t>下列选项中，描述浮点数操作速度指标的是</a:t>
            </a:r>
          </a:p>
          <a:p>
            <a:r>
              <a:rPr lang="en-US" altLang="zh-CN" sz="2400" dirty="0"/>
              <a:t>A.MIPS</a:t>
            </a:r>
          </a:p>
          <a:p>
            <a:r>
              <a:rPr lang="en-US" altLang="zh-CN" sz="2400" dirty="0"/>
              <a:t>B.CPI</a:t>
            </a:r>
          </a:p>
          <a:p>
            <a:r>
              <a:rPr lang="en-US" altLang="zh-CN" sz="2400" dirty="0"/>
              <a:t>C.IPC</a:t>
            </a:r>
          </a:p>
          <a:p>
            <a:r>
              <a:rPr lang="en-US" altLang="zh-CN" sz="2400" dirty="0"/>
              <a:t>D.MFLOPS</a:t>
            </a:r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:D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985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B8CF78-8B69-8EDD-6F58-1BED243EF51F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(6)[2010</a:t>
            </a:r>
            <a:r>
              <a:rPr lang="zh-CN" altLang="en-US" sz="2400" dirty="0"/>
              <a:t>年</a:t>
            </a:r>
            <a:r>
              <a:rPr lang="en-US" altLang="zh-CN" sz="2400" dirty="0"/>
              <a:t>]</a:t>
            </a:r>
            <a:r>
              <a:rPr lang="zh-CN" altLang="en-US" sz="2400" dirty="0"/>
              <a:t>下列选项中、能缩短程序执行时间的措施是</a:t>
            </a:r>
          </a:p>
          <a:p>
            <a:r>
              <a:rPr lang="en-US" altLang="zh-CN" sz="2400" dirty="0"/>
              <a:t>I.</a:t>
            </a:r>
            <a:r>
              <a:rPr lang="zh-CN" altLang="en-US" sz="2400" dirty="0"/>
              <a:t>提高</a:t>
            </a:r>
            <a:r>
              <a:rPr lang="en-US" altLang="zh-CN" sz="2400" dirty="0"/>
              <a:t>CPU</a:t>
            </a:r>
            <a:r>
              <a:rPr lang="zh-CN" altLang="en-US" sz="2400" dirty="0"/>
              <a:t>时钟频率</a:t>
            </a:r>
          </a:p>
          <a:p>
            <a:r>
              <a:rPr lang="en-US" altLang="zh-CN" sz="2400" dirty="0"/>
              <a:t>Ⅱ.</a:t>
            </a:r>
            <a:r>
              <a:rPr lang="zh-CN" altLang="en-US" sz="2400" dirty="0"/>
              <a:t>优化数据通路结构</a:t>
            </a:r>
          </a:p>
          <a:p>
            <a:r>
              <a:rPr lang="en-US" altLang="zh-CN" sz="2400" dirty="0"/>
              <a:t>Ⅲ.</a:t>
            </a:r>
            <a:r>
              <a:rPr lang="zh-CN" altLang="en-US" sz="2400" dirty="0"/>
              <a:t>对程序进行编译优化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仅</a:t>
            </a:r>
            <a:r>
              <a:rPr lang="en-US" altLang="zh-CN" sz="2400" dirty="0"/>
              <a:t>Ⅰ</a:t>
            </a:r>
            <a:r>
              <a:rPr lang="zh-CN" altLang="en-US" sz="2400" dirty="0"/>
              <a:t>和</a:t>
            </a:r>
            <a:r>
              <a:rPr lang="en-US" altLang="zh-CN" sz="2400" dirty="0"/>
              <a:t>Ⅱ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仅</a:t>
            </a:r>
            <a:r>
              <a:rPr lang="en-US" altLang="zh-CN" sz="2400" dirty="0"/>
              <a:t>Ⅰ</a:t>
            </a:r>
            <a:r>
              <a:rPr lang="zh-CN" altLang="en-US" sz="2400" dirty="0"/>
              <a:t>和</a:t>
            </a:r>
            <a:r>
              <a:rPr lang="en-US" altLang="zh-CN" sz="2400" dirty="0"/>
              <a:t>Ⅲ</a:t>
            </a:r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仅</a:t>
            </a:r>
            <a:r>
              <a:rPr lang="en-US" altLang="zh-CN" sz="2400" dirty="0"/>
              <a:t>Ⅱ</a:t>
            </a:r>
            <a:r>
              <a:rPr lang="zh-CN" altLang="en-US" sz="2400" dirty="0"/>
              <a:t>和</a:t>
            </a:r>
            <a:r>
              <a:rPr lang="en-US" altLang="zh-CN" sz="2400" dirty="0"/>
              <a:t>Ⅲ</a:t>
            </a:r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  l ,</a:t>
            </a:r>
            <a:r>
              <a:rPr lang="en-US" altLang="zh-CN" sz="2400" dirty="0" err="1"/>
              <a:t>Ⅱ,Ⅲ</a:t>
            </a:r>
            <a:endParaRPr lang="en-US" altLang="zh-CN" sz="2400" dirty="0"/>
          </a:p>
          <a:p>
            <a:r>
              <a:rPr lang="en-US" altLang="zh-CN" sz="2400" dirty="0"/>
              <a:t>(7)[2013]</a:t>
            </a:r>
            <a:r>
              <a:rPr lang="zh-CN" altLang="en-US" sz="2400" dirty="0"/>
              <a:t>某计算机主频为</a:t>
            </a:r>
            <a:r>
              <a:rPr lang="en-US" altLang="zh-CN" sz="2400" dirty="0"/>
              <a:t>1.2GHz</a:t>
            </a:r>
            <a:r>
              <a:rPr lang="zh-CN" altLang="en-US" sz="2400" dirty="0"/>
              <a:t>，其指令分为</a:t>
            </a:r>
            <a:r>
              <a:rPr lang="en-US" altLang="zh-CN" sz="2400" dirty="0"/>
              <a:t>4</a:t>
            </a:r>
            <a:r>
              <a:rPr lang="zh-CN" altLang="en-US" sz="2400" dirty="0"/>
              <a:t>类，它们在基准程序中所占比例及</a:t>
            </a:r>
            <a:r>
              <a:rPr lang="en-US" altLang="zh-CN" sz="2400" dirty="0"/>
              <a:t>CPI</a:t>
            </a:r>
            <a:r>
              <a:rPr lang="zh-CN" altLang="en-US" sz="2400" dirty="0"/>
              <a:t>如表</a:t>
            </a:r>
            <a:r>
              <a:rPr lang="en-US" altLang="zh-CN" sz="2400" dirty="0"/>
              <a:t>1.7</a:t>
            </a:r>
            <a:r>
              <a:rPr lang="zh-CN" altLang="en-US" sz="2400" dirty="0"/>
              <a:t>所示。该机的</a:t>
            </a:r>
            <a:r>
              <a:rPr lang="en-US" altLang="zh-CN" sz="2400" dirty="0"/>
              <a:t>MIPS</a:t>
            </a:r>
            <a:r>
              <a:rPr lang="zh-CN" altLang="en-US" sz="2400" dirty="0"/>
              <a:t>数是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A.100		B.200		C.400		D.600</a:t>
            </a:r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:C</a:t>
            </a:r>
          </a:p>
          <a:p>
            <a:r>
              <a:rPr lang="en-US" altLang="zh-CN" sz="2400" dirty="0"/>
              <a:t>CPI=2*0.5+3*0.2+4*0.1+5*0.2=3</a:t>
            </a:r>
          </a:p>
          <a:p>
            <a:r>
              <a:rPr lang="en-US" altLang="zh-CN" sz="2400" dirty="0"/>
              <a:t>MIPS=f/CPI=1200/3=400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B22DC6-08DB-969D-CC09-7AD8D753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92" y="3675666"/>
            <a:ext cx="743864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68FDBE-D149-7CB6-F1E6-2EBE88D0DBF1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1.4</a:t>
            </a:r>
            <a:r>
              <a:rPr lang="zh-CN" altLang="en-US" sz="2400" dirty="0"/>
              <a:t>计算机系统从功能上可划分为哪些层次</a:t>
            </a:r>
            <a:r>
              <a:rPr lang="en-US" altLang="zh-CN" sz="2400" dirty="0"/>
              <a:t>?</a:t>
            </a:r>
            <a:r>
              <a:rPr lang="zh-CN" altLang="en-US" sz="2400" dirty="0"/>
              <a:t>各层次在计算机系统中起什么作用</a:t>
            </a:r>
            <a:r>
              <a:rPr lang="en-US" altLang="zh-CN" sz="2400" dirty="0"/>
              <a:t>?</a:t>
            </a:r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</a:t>
            </a:r>
            <a:r>
              <a:rPr lang="zh-CN" altLang="en-US" sz="2400" dirty="0"/>
              <a:t>第一层为逻辑门层，是计算机最底层的硬件结构；第二层为微代码层，该层是实际的机器层，为用户提供微指令编写微程序；第三层是指令集架构层，该层可通过机器语言编写程序实现对计算机硬件的控制，是计算机中软件系统与硬件系统之间的界面和纽带；第四层是操作系统层，该层用于对计算机系统的硬件和软件资源进行统一管理和调度，提高计算机系统的使用效率；第五层是汇编语言层，该层为用户提供基于助记符表示的汇编语言编程；第六层是高级语言层，是面向用户的抽象层次。</a:t>
            </a:r>
            <a:endParaRPr lang="en-US" altLang="zh-CN" sz="2400" dirty="0"/>
          </a:p>
          <a:p>
            <a:r>
              <a:rPr lang="en-US" altLang="zh-CN" sz="2400" dirty="0"/>
              <a:t>1.5</a:t>
            </a:r>
            <a:r>
              <a:rPr lang="zh-CN" altLang="en-US" sz="2400" dirty="0"/>
              <a:t>假定某计算机</a:t>
            </a:r>
            <a:r>
              <a:rPr lang="en-US" altLang="zh-CN" sz="2400" dirty="0"/>
              <a:t>1</a:t>
            </a:r>
            <a:r>
              <a:rPr lang="zh-CN" altLang="en-US" sz="2400" dirty="0"/>
              <a:t>和计算机</a:t>
            </a:r>
            <a:r>
              <a:rPr lang="en-US" altLang="zh-CN" sz="2400" dirty="0"/>
              <a:t>2</a:t>
            </a:r>
            <a:r>
              <a:rPr lang="zh-CN" altLang="en-US" sz="2400" dirty="0"/>
              <a:t>以不同的方式实现了相同的指令集，该指令集中共有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D4</a:t>
            </a:r>
            <a:r>
              <a:rPr lang="zh-CN" altLang="en-US" sz="2400" dirty="0"/>
              <a:t>类指令，它们所占的比例分别为</a:t>
            </a:r>
            <a:r>
              <a:rPr lang="en-US" altLang="zh-CN" sz="2400" dirty="0"/>
              <a:t>40%</a:t>
            </a:r>
            <a:r>
              <a:rPr lang="zh-CN" altLang="en-US" sz="2400" dirty="0"/>
              <a:t>、</a:t>
            </a:r>
            <a:r>
              <a:rPr lang="en-US" altLang="zh-CN" sz="2400" dirty="0"/>
              <a:t>20%</a:t>
            </a:r>
            <a:r>
              <a:rPr lang="zh-CN" altLang="en-US" sz="2400" dirty="0"/>
              <a:t>、</a:t>
            </a:r>
            <a:r>
              <a:rPr lang="en-US" altLang="zh-CN" sz="2400" dirty="0"/>
              <a:t>15%</a:t>
            </a:r>
            <a:r>
              <a:rPr lang="zh-CN" altLang="en-US" sz="2400" dirty="0"/>
              <a:t>和</a:t>
            </a:r>
            <a:r>
              <a:rPr lang="en-US" altLang="zh-CN" sz="2400" dirty="0"/>
              <a:t>25%</a:t>
            </a:r>
            <a:r>
              <a:rPr lang="zh-CN" altLang="en-US" sz="2400" dirty="0"/>
              <a:t>。计算机</a:t>
            </a:r>
            <a:r>
              <a:rPr lang="en-US" altLang="zh-CN" sz="2400" dirty="0"/>
              <a:t>1</a:t>
            </a:r>
            <a:r>
              <a:rPr lang="zh-CN" altLang="en-US" sz="2400" dirty="0"/>
              <a:t>和计算机</a:t>
            </a:r>
            <a:r>
              <a:rPr lang="en-US" altLang="zh-CN" sz="2400" dirty="0"/>
              <a:t>2</a:t>
            </a:r>
            <a:r>
              <a:rPr lang="zh-CN" altLang="en-US" sz="2400" dirty="0"/>
              <a:t>的时钟周期分别为</a:t>
            </a:r>
            <a:r>
              <a:rPr lang="en-US" altLang="zh-CN" sz="2400" dirty="0"/>
              <a:t>600MHz</a:t>
            </a:r>
            <a:r>
              <a:rPr lang="zh-CN" altLang="en-US" sz="2400" dirty="0"/>
              <a:t>和</a:t>
            </a:r>
            <a:r>
              <a:rPr lang="en-US" altLang="zh-CN" sz="2400" dirty="0"/>
              <a:t>800MHz</a:t>
            </a:r>
            <a:r>
              <a:rPr lang="zh-CN" altLang="en-US" sz="2400" dirty="0"/>
              <a:t>、各类指令在两计算机上的</a:t>
            </a:r>
            <a:r>
              <a:rPr lang="en-US" altLang="zh-CN" sz="2400" dirty="0"/>
              <a:t>CPI</a:t>
            </a:r>
            <a:r>
              <a:rPr lang="zh-CN" altLang="en-US" sz="2400" dirty="0"/>
              <a:t>如表</a:t>
            </a:r>
            <a:r>
              <a:rPr lang="en-US" altLang="zh-CN" sz="2400" dirty="0"/>
              <a:t>1.8</a:t>
            </a:r>
            <a:r>
              <a:rPr lang="zh-CN" altLang="en-US" sz="2400" dirty="0"/>
              <a:t>所示。求两计算机的</a:t>
            </a:r>
            <a:r>
              <a:rPr lang="en-US" altLang="zh-CN" sz="2400" dirty="0"/>
              <a:t>MIPS</a:t>
            </a:r>
            <a:r>
              <a:rPr lang="zh-CN" altLang="en-US" sz="2400" dirty="0"/>
              <a:t>各为多少</a:t>
            </a:r>
            <a:r>
              <a:rPr lang="en-US" altLang="zh-CN" sz="2400" dirty="0"/>
              <a:t>?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:CPI1=2*0.4+3*0.2+4*0.15+5*0.25=3.25	CPI2=2*0.4+2*0.2+3*0.15+4*0.25=2.65</a:t>
            </a:r>
          </a:p>
          <a:p>
            <a:r>
              <a:rPr lang="en-US" altLang="zh-CN" sz="2400" dirty="0"/>
              <a:t>MIPS1=f1/CPI1=600/3.25=184.62	MIPS2=f2/CPI2=800/2.65=301.89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BF16A0-D92A-48D9-61D5-9D118548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19" y="4142661"/>
            <a:ext cx="734845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E41B72-DEC7-92DA-C2F9-D09F509D8C41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1.6</a:t>
            </a:r>
            <a:r>
              <a:rPr lang="zh-CN" altLang="en-US" sz="2400" dirty="0"/>
              <a:t>若某程序编译后生成的目标代码由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D4</a:t>
            </a:r>
            <a:r>
              <a:rPr lang="zh-CN" altLang="en-US" sz="2400" dirty="0"/>
              <a:t>类指令组成，它们在程序中所占比例分别为</a:t>
            </a:r>
            <a:r>
              <a:rPr lang="en-US" altLang="zh-CN" sz="2400" dirty="0"/>
              <a:t>40%</a:t>
            </a:r>
            <a:r>
              <a:rPr lang="zh-CN" altLang="en-US" sz="2400" dirty="0"/>
              <a:t>、</a:t>
            </a:r>
            <a:r>
              <a:rPr lang="en-US" altLang="zh-CN" sz="2400" dirty="0"/>
              <a:t>20%</a:t>
            </a:r>
            <a:r>
              <a:rPr lang="zh-CN" altLang="en-US" sz="2400" dirty="0"/>
              <a:t>、</a:t>
            </a:r>
            <a:r>
              <a:rPr lang="en-US" altLang="zh-CN" sz="2400" dirty="0"/>
              <a:t>15%</a:t>
            </a:r>
            <a:r>
              <a:rPr lang="zh-CN" altLang="en-US" sz="2400" dirty="0"/>
              <a:t>、</a:t>
            </a:r>
            <a:r>
              <a:rPr lang="en-US" altLang="zh-CN" sz="2400" dirty="0"/>
              <a:t>25%</a:t>
            </a:r>
            <a:r>
              <a:rPr lang="zh-CN" altLang="en-US" sz="2400" dirty="0"/>
              <a:t>。已知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四类指令的</a:t>
            </a:r>
            <a:r>
              <a:rPr lang="en-US" altLang="zh-CN" sz="2400" dirty="0"/>
              <a:t>CPI</a:t>
            </a:r>
            <a:r>
              <a:rPr lang="zh-CN" altLang="en-US" sz="2400" dirty="0"/>
              <a:t>分别为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。现需要对程序进行编译优化，优化后的程序中</a:t>
            </a:r>
            <a:r>
              <a:rPr lang="en-US" altLang="zh-CN" sz="2400" dirty="0"/>
              <a:t>A</a:t>
            </a:r>
            <a:r>
              <a:rPr lang="zh-CN" altLang="en-US" sz="2400" dirty="0"/>
              <a:t>类指令数量减少了一半，而其他指令数量未发生变化。假设运行该程序的计算机</a:t>
            </a:r>
            <a:r>
              <a:rPr lang="en-US" altLang="zh-CN" sz="2400" dirty="0"/>
              <a:t>CPU</a:t>
            </a:r>
            <a:r>
              <a:rPr lang="zh-CN" altLang="en-US" sz="2400" dirty="0"/>
              <a:t>主频为</a:t>
            </a:r>
            <a:r>
              <a:rPr lang="en-US" altLang="zh-CN" sz="2400" dirty="0"/>
              <a:t>500MHz</a:t>
            </a:r>
            <a:r>
              <a:rPr lang="zh-CN" altLang="en-US" sz="2400" dirty="0"/>
              <a:t>。回答下列各题。</a:t>
            </a:r>
            <a:endParaRPr lang="en-US" altLang="zh-CN" sz="2400" dirty="0"/>
          </a:p>
          <a:p>
            <a:r>
              <a:rPr lang="en-US" altLang="zh-CN" sz="2400" dirty="0"/>
              <a:t>(1)</a:t>
            </a:r>
            <a:r>
              <a:rPr lang="zh-CN" altLang="en-US" sz="2400" dirty="0"/>
              <a:t>优化前后程序的</a:t>
            </a:r>
            <a:r>
              <a:rPr lang="en-US" altLang="zh-CN" sz="2400" dirty="0"/>
              <a:t>CPI</a:t>
            </a:r>
            <a:r>
              <a:rPr lang="zh-CN" altLang="en-US" sz="2400" dirty="0"/>
              <a:t>各为多少</a:t>
            </a:r>
            <a:r>
              <a:rPr lang="en-US" altLang="zh-CN" sz="2400" dirty="0"/>
              <a:t>?(2)</a:t>
            </a:r>
            <a:r>
              <a:rPr lang="zh-CN" altLang="en-US" sz="2400" dirty="0"/>
              <a:t>优化前后程序的</a:t>
            </a:r>
            <a:r>
              <a:rPr lang="en-US" altLang="zh-CN" sz="2400" dirty="0"/>
              <a:t>MIPS</a:t>
            </a:r>
            <a:r>
              <a:rPr lang="zh-CN" altLang="en-US" sz="2400" dirty="0"/>
              <a:t>各为多少</a:t>
            </a:r>
            <a:r>
              <a:rPr lang="en-US" altLang="zh-CN" sz="2400" dirty="0"/>
              <a:t>?(3)</a:t>
            </a:r>
            <a:r>
              <a:rPr lang="zh-CN" altLang="en-US" sz="2400" dirty="0"/>
              <a:t>通过上面的计算结果，你能得出什么结论？</a:t>
            </a:r>
          </a:p>
          <a:p>
            <a:r>
              <a:rPr lang="zh-CN" altLang="en-US" sz="2400" dirty="0"/>
              <a:t>答</a:t>
            </a:r>
            <a:r>
              <a:rPr lang="en-US" altLang="zh-CN" sz="2400" dirty="0"/>
              <a:t>:(1)CPI</a:t>
            </a:r>
            <a:r>
              <a:rPr lang="zh-CN" altLang="en-US" sz="2400" dirty="0"/>
              <a:t>前</a:t>
            </a:r>
            <a:r>
              <a:rPr lang="en-US" altLang="zh-CN" sz="2400" dirty="0"/>
              <a:t>=1*0.4+2*0.2+2*0.15+2*0.25=1.6		</a:t>
            </a:r>
            <a:r>
              <a:rPr lang="zh-CN" altLang="en-US" sz="2400" dirty="0"/>
              <a:t>优化后占比</a:t>
            </a:r>
            <a:r>
              <a:rPr lang="en-US" altLang="zh-CN" sz="2400" dirty="0"/>
              <a:t>A:B:C:D=2:2:1.5:2.5	</a:t>
            </a:r>
            <a:r>
              <a:rPr lang="zh-CN" altLang="en-US" sz="2400" dirty="0"/>
              <a:t>占比例</a:t>
            </a:r>
            <a:r>
              <a:rPr lang="en-US" altLang="zh-CN" sz="2400" dirty="0"/>
              <a:t>:1/4,1/4,3/16,5/16</a:t>
            </a:r>
          </a:p>
          <a:p>
            <a:r>
              <a:rPr lang="en-US" altLang="zh-CN" sz="2400" dirty="0"/>
              <a:t>CPI</a:t>
            </a:r>
            <a:r>
              <a:rPr lang="zh-CN" altLang="en-US" sz="2400" dirty="0"/>
              <a:t>后</a:t>
            </a:r>
            <a:r>
              <a:rPr lang="en-US" altLang="zh-CN" sz="2400" dirty="0"/>
              <a:t>=1*1/4+2*1/4+2*3/16+2*5/16=1.75</a:t>
            </a:r>
          </a:p>
          <a:p>
            <a:r>
              <a:rPr lang="en-US" altLang="zh-CN" sz="2400" dirty="0"/>
              <a:t>(2)MIPS</a:t>
            </a:r>
            <a:r>
              <a:rPr lang="zh-CN" altLang="en-US" sz="2400" dirty="0"/>
              <a:t>前</a:t>
            </a:r>
            <a:r>
              <a:rPr lang="en-US" altLang="zh-CN" sz="2400" dirty="0"/>
              <a:t>=f/CPI</a:t>
            </a:r>
            <a:r>
              <a:rPr lang="zh-CN" altLang="en-US" sz="2400" dirty="0"/>
              <a:t>前</a:t>
            </a:r>
            <a:r>
              <a:rPr lang="en-US" altLang="zh-CN" sz="2400" dirty="0"/>
              <a:t>=500/1.6=312.5		MIPS</a:t>
            </a:r>
            <a:r>
              <a:rPr lang="zh-CN" altLang="en-US" sz="2400" dirty="0"/>
              <a:t>后</a:t>
            </a:r>
            <a:r>
              <a:rPr lang="en-US" altLang="zh-CN" sz="2400" dirty="0"/>
              <a:t>=f/CPI</a:t>
            </a:r>
            <a:r>
              <a:rPr lang="zh-CN" altLang="en-US" sz="2400" dirty="0"/>
              <a:t>后</a:t>
            </a:r>
            <a:r>
              <a:rPr lang="en-US" altLang="zh-CN" sz="2400" dirty="0"/>
              <a:t>=500/1.75=285.7</a:t>
            </a:r>
            <a:endParaRPr lang="zh-CN" altLang="en-US" sz="2400" dirty="0"/>
          </a:p>
          <a:p>
            <a:r>
              <a:rPr lang="en-US" altLang="zh-CN" sz="2400" dirty="0"/>
              <a:t>(3)</a:t>
            </a:r>
            <a:r>
              <a:rPr lang="zh-CN" altLang="en-US" sz="2400" dirty="0"/>
              <a:t>优化后，</a:t>
            </a:r>
            <a:r>
              <a:rPr lang="en-US" altLang="zh-CN" sz="2400" dirty="0"/>
              <a:t>A</a:t>
            </a:r>
            <a:r>
              <a:rPr lang="zh-CN" altLang="en-US" sz="2400" dirty="0"/>
              <a:t>类指令条数减少，其他指令不变，各指令</a:t>
            </a:r>
            <a:r>
              <a:rPr lang="en-US" altLang="zh-CN" sz="2400" dirty="0"/>
              <a:t>CPI</a:t>
            </a:r>
            <a:r>
              <a:rPr lang="zh-CN" altLang="en-US" sz="2400" dirty="0"/>
              <a:t>不变，所以程序执行时间变短，但程序的</a:t>
            </a:r>
            <a:r>
              <a:rPr lang="en-US" altLang="zh-CN" sz="2400" dirty="0"/>
              <a:t>CPI</a:t>
            </a:r>
            <a:r>
              <a:rPr lang="zh-CN" altLang="en-US" sz="2400" dirty="0"/>
              <a:t>却变大，</a:t>
            </a:r>
            <a:r>
              <a:rPr lang="en-US" altLang="zh-CN" sz="2400" dirty="0"/>
              <a:t>MIPS</a:t>
            </a:r>
            <a:r>
              <a:rPr lang="zh-CN" altLang="en-US" sz="2400" dirty="0"/>
              <a:t>变小，所以不能简单地通过此指标来判断计算机性能。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78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891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澄</dc:creator>
  <cp:lastModifiedBy>陈 澄</cp:lastModifiedBy>
  <cp:revision>2</cp:revision>
  <dcterms:created xsi:type="dcterms:W3CDTF">2023-03-02T03:06:32Z</dcterms:created>
  <dcterms:modified xsi:type="dcterms:W3CDTF">2023-03-02T11:19:39Z</dcterms:modified>
</cp:coreProperties>
</file>