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1E853-4896-C2C7-609C-B85DE4E6D8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F7A23E-5D52-2954-CE04-05AED7D21D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A2A7264-B7E7-B295-9028-4C040AF9B13E}"/>
              </a:ext>
            </a:extLst>
          </p:cNvPr>
          <p:cNvSpPr>
            <a:spLocks noGrp="1"/>
          </p:cNvSpPr>
          <p:nvPr>
            <p:ph type="dt" sz="half" idx="10"/>
          </p:nvPr>
        </p:nvSpPr>
        <p:spPr/>
        <p:txBody>
          <a:bodyPr/>
          <a:lstStyle/>
          <a:p>
            <a:fld id="{77B62953-ECA3-4DD7-9D49-0CFFCA44B312}"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68A849E2-86CB-450B-B2DA-A2C8677D2E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08D93A-E616-BF54-26A0-600D8B993383}"/>
              </a:ext>
            </a:extLst>
          </p:cNvPr>
          <p:cNvSpPr>
            <a:spLocks noGrp="1"/>
          </p:cNvSpPr>
          <p:nvPr>
            <p:ph type="sldNum" sz="quarter" idx="12"/>
          </p:nvPr>
        </p:nvSpPr>
        <p:spPr/>
        <p:txBody>
          <a:bodyPr/>
          <a:lstStyle/>
          <a:p>
            <a:fld id="{4529049F-776E-4D1B-B72A-F32448B72422}" type="slidenum">
              <a:rPr lang="zh-CN" altLang="en-US" smtClean="0"/>
              <a:t>‹#›</a:t>
            </a:fld>
            <a:endParaRPr lang="zh-CN" altLang="en-US"/>
          </a:p>
        </p:txBody>
      </p:sp>
    </p:spTree>
    <p:extLst>
      <p:ext uri="{BB962C8B-B14F-4D97-AF65-F5344CB8AC3E}">
        <p14:creationId xmlns:p14="http://schemas.microsoft.com/office/powerpoint/2010/main" val="315884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94E2C-0078-2ECA-CFB4-7E216F58257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9683669-C566-1915-556E-4597801BE8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7604EB-086A-EC15-32C7-2F2CA72733FE}"/>
              </a:ext>
            </a:extLst>
          </p:cNvPr>
          <p:cNvSpPr>
            <a:spLocks noGrp="1"/>
          </p:cNvSpPr>
          <p:nvPr>
            <p:ph type="dt" sz="half" idx="10"/>
          </p:nvPr>
        </p:nvSpPr>
        <p:spPr/>
        <p:txBody>
          <a:bodyPr/>
          <a:lstStyle/>
          <a:p>
            <a:fld id="{77B62953-ECA3-4DD7-9D49-0CFFCA44B312}"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3D2158FF-387C-0E3D-C09B-C955FCCB8B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39BFA1-7F8E-E2CD-F8FA-729CEE7F0449}"/>
              </a:ext>
            </a:extLst>
          </p:cNvPr>
          <p:cNvSpPr>
            <a:spLocks noGrp="1"/>
          </p:cNvSpPr>
          <p:nvPr>
            <p:ph type="sldNum" sz="quarter" idx="12"/>
          </p:nvPr>
        </p:nvSpPr>
        <p:spPr/>
        <p:txBody>
          <a:bodyPr/>
          <a:lstStyle/>
          <a:p>
            <a:fld id="{4529049F-776E-4D1B-B72A-F32448B72422}" type="slidenum">
              <a:rPr lang="zh-CN" altLang="en-US" smtClean="0"/>
              <a:t>‹#›</a:t>
            </a:fld>
            <a:endParaRPr lang="zh-CN" altLang="en-US"/>
          </a:p>
        </p:txBody>
      </p:sp>
    </p:spTree>
    <p:extLst>
      <p:ext uri="{BB962C8B-B14F-4D97-AF65-F5344CB8AC3E}">
        <p14:creationId xmlns:p14="http://schemas.microsoft.com/office/powerpoint/2010/main" val="349257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1B405C-7904-EC22-3CE6-F5A5F82CCA3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40A7086-988D-2DE4-BAED-C63D58D1102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B30E92-A991-4F31-1345-5C6F8059E3AD}"/>
              </a:ext>
            </a:extLst>
          </p:cNvPr>
          <p:cNvSpPr>
            <a:spLocks noGrp="1"/>
          </p:cNvSpPr>
          <p:nvPr>
            <p:ph type="dt" sz="half" idx="10"/>
          </p:nvPr>
        </p:nvSpPr>
        <p:spPr/>
        <p:txBody>
          <a:bodyPr/>
          <a:lstStyle/>
          <a:p>
            <a:fld id="{77B62953-ECA3-4DD7-9D49-0CFFCA44B312}"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42C93809-8A0D-B595-6623-F013D49595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8D73A1-4C78-BADD-043C-819A5C97C9C7}"/>
              </a:ext>
            </a:extLst>
          </p:cNvPr>
          <p:cNvSpPr>
            <a:spLocks noGrp="1"/>
          </p:cNvSpPr>
          <p:nvPr>
            <p:ph type="sldNum" sz="quarter" idx="12"/>
          </p:nvPr>
        </p:nvSpPr>
        <p:spPr/>
        <p:txBody>
          <a:bodyPr/>
          <a:lstStyle/>
          <a:p>
            <a:fld id="{4529049F-776E-4D1B-B72A-F32448B72422}" type="slidenum">
              <a:rPr lang="zh-CN" altLang="en-US" smtClean="0"/>
              <a:t>‹#›</a:t>
            </a:fld>
            <a:endParaRPr lang="zh-CN" altLang="en-US"/>
          </a:p>
        </p:txBody>
      </p:sp>
    </p:spTree>
    <p:extLst>
      <p:ext uri="{BB962C8B-B14F-4D97-AF65-F5344CB8AC3E}">
        <p14:creationId xmlns:p14="http://schemas.microsoft.com/office/powerpoint/2010/main" val="150306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03D29-70DE-7005-13D0-CF740A494C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D2F3B3-7D92-988B-C004-3E0385B94A2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136F2A-0724-B0BE-A31A-0622A782F732}"/>
              </a:ext>
            </a:extLst>
          </p:cNvPr>
          <p:cNvSpPr>
            <a:spLocks noGrp="1"/>
          </p:cNvSpPr>
          <p:nvPr>
            <p:ph type="dt" sz="half" idx="10"/>
          </p:nvPr>
        </p:nvSpPr>
        <p:spPr/>
        <p:txBody>
          <a:bodyPr/>
          <a:lstStyle/>
          <a:p>
            <a:fld id="{77B62953-ECA3-4DD7-9D49-0CFFCA44B312}"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E57E04E1-12B7-B7EF-2728-2ABCC7D701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871180-294B-5F3E-E301-13368ADE8A30}"/>
              </a:ext>
            </a:extLst>
          </p:cNvPr>
          <p:cNvSpPr>
            <a:spLocks noGrp="1"/>
          </p:cNvSpPr>
          <p:nvPr>
            <p:ph type="sldNum" sz="quarter" idx="12"/>
          </p:nvPr>
        </p:nvSpPr>
        <p:spPr/>
        <p:txBody>
          <a:bodyPr/>
          <a:lstStyle/>
          <a:p>
            <a:fld id="{4529049F-776E-4D1B-B72A-F32448B72422}" type="slidenum">
              <a:rPr lang="zh-CN" altLang="en-US" smtClean="0"/>
              <a:t>‹#›</a:t>
            </a:fld>
            <a:endParaRPr lang="zh-CN" altLang="en-US"/>
          </a:p>
        </p:txBody>
      </p:sp>
    </p:spTree>
    <p:extLst>
      <p:ext uri="{BB962C8B-B14F-4D97-AF65-F5344CB8AC3E}">
        <p14:creationId xmlns:p14="http://schemas.microsoft.com/office/powerpoint/2010/main" val="69637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5C36B-5673-9DD7-20BA-CB2C9C1F0D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0CFABD5-FBC6-F354-AFC9-4823D10E14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F1595E-3DE2-76A1-3CB3-D512D13280FC}"/>
              </a:ext>
            </a:extLst>
          </p:cNvPr>
          <p:cNvSpPr>
            <a:spLocks noGrp="1"/>
          </p:cNvSpPr>
          <p:nvPr>
            <p:ph type="dt" sz="half" idx="10"/>
          </p:nvPr>
        </p:nvSpPr>
        <p:spPr/>
        <p:txBody>
          <a:bodyPr/>
          <a:lstStyle/>
          <a:p>
            <a:fld id="{77B62953-ECA3-4DD7-9D49-0CFFCA44B312}"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78998818-324F-A2FC-79C1-E817D7127F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BEBE11-1DF5-2DB9-27BC-AA545B4A2AE2}"/>
              </a:ext>
            </a:extLst>
          </p:cNvPr>
          <p:cNvSpPr>
            <a:spLocks noGrp="1"/>
          </p:cNvSpPr>
          <p:nvPr>
            <p:ph type="sldNum" sz="quarter" idx="12"/>
          </p:nvPr>
        </p:nvSpPr>
        <p:spPr/>
        <p:txBody>
          <a:bodyPr/>
          <a:lstStyle/>
          <a:p>
            <a:fld id="{4529049F-776E-4D1B-B72A-F32448B72422}" type="slidenum">
              <a:rPr lang="zh-CN" altLang="en-US" smtClean="0"/>
              <a:t>‹#›</a:t>
            </a:fld>
            <a:endParaRPr lang="zh-CN" altLang="en-US"/>
          </a:p>
        </p:txBody>
      </p:sp>
    </p:spTree>
    <p:extLst>
      <p:ext uri="{BB962C8B-B14F-4D97-AF65-F5344CB8AC3E}">
        <p14:creationId xmlns:p14="http://schemas.microsoft.com/office/powerpoint/2010/main" val="345481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29EDF-173B-DC42-8B76-912BE2ABD9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D91667-235E-2114-0928-9499CEE2AD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DBC3084-1B80-F112-0AEC-B0B46C61CC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E338700-37B3-16EA-9ACD-C96AC568E536}"/>
              </a:ext>
            </a:extLst>
          </p:cNvPr>
          <p:cNvSpPr>
            <a:spLocks noGrp="1"/>
          </p:cNvSpPr>
          <p:nvPr>
            <p:ph type="dt" sz="half" idx="10"/>
          </p:nvPr>
        </p:nvSpPr>
        <p:spPr/>
        <p:txBody>
          <a:bodyPr/>
          <a:lstStyle/>
          <a:p>
            <a:fld id="{77B62953-ECA3-4DD7-9D49-0CFFCA44B312}" type="datetimeFigureOut">
              <a:rPr lang="zh-CN" altLang="en-US" smtClean="0"/>
              <a:t>2023/6/5</a:t>
            </a:fld>
            <a:endParaRPr lang="zh-CN" altLang="en-US"/>
          </a:p>
        </p:txBody>
      </p:sp>
      <p:sp>
        <p:nvSpPr>
          <p:cNvPr id="6" name="页脚占位符 5">
            <a:extLst>
              <a:ext uri="{FF2B5EF4-FFF2-40B4-BE49-F238E27FC236}">
                <a16:creationId xmlns:a16="http://schemas.microsoft.com/office/drawing/2014/main" id="{E6C09946-1732-B414-8FE7-56A09A38FB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3D7A3B-2B35-6476-3B2F-4D6007D46333}"/>
              </a:ext>
            </a:extLst>
          </p:cNvPr>
          <p:cNvSpPr>
            <a:spLocks noGrp="1"/>
          </p:cNvSpPr>
          <p:nvPr>
            <p:ph type="sldNum" sz="quarter" idx="12"/>
          </p:nvPr>
        </p:nvSpPr>
        <p:spPr/>
        <p:txBody>
          <a:bodyPr/>
          <a:lstStyle/>
          <a:p>
            <a:fld id="{4529049F-776E-4D1B-B72A-F32448B72422}" type="slidenum">
              <a:rPr lang="zh-CN" altLang="en-US" smtClean="0"/>
              <a:t>‹#›</a:t>
            </a:fld>
            <a:endParaRPr lang="zh-CN" altLang="en-US"/>
          </a:p>
        </p:txBody>
      </p:sp>
    </p:spTree>
    <p:extLst>
      <p:ext uri="{BB962C8B-B14F-4D97-AF65-F5344CB8AC3E}">
        <p14:creationId xmlns:p14="http://schemas.microsoft.com/office/powerpoint/2010/main" val="130390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13E9B-5A08-CE69-2A8A-C997426CD0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8683DA-A0A4-BEFA-2CE6-C22FE24020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BEF885B-43E8-7237-5872-639A3DE045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42E2BA6-0264-A2A7-2276-015CCB34B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7839DC-5E58-0CE7-8600-25DE373EE94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87480D-5B22-10F2-3178-650078950A2E}"/>
              </a:ext>
            </a:extLst>
          </p:cNvPr>
          <p:cNvSpPr>
            <a:spLocks noGrp="1"/>
          </p:cNvSpPr>
          <p:nvPr>
            <p:ph type="dt" sz="half" idx="10"/>
          </p:nvPr>
        </p:nvSpPr>
        <p:spPr/>
        <p:txBody>
          <a:bodyPr/>
          <a:lstStyle/>
          <a:p>
            <a:fld id="{77B62953-ECA3-4DD7-9D49-0CFFCA44B312}" type="datetimeFigureOut">
              <a:rPr lang="zh-CN" altLang="en-US" smtClean="0"/>
              <a:t>2023/6/5</a:t>
            </a:fld>
            <a:endParaRPr lang="zh-CN" altLang="en-US"/>
          </a:p>
        </p:txBody>
      </p:sp>
      <p:sp>
        <p:nvSpPr>
          <p:cNvPr id="8" name="页脚占位符 7">
            <a:extLst>
              <a:ext uri="{FF2B5EF4-FFF2-40B4-BE49-F238E27FC236}">
                <a16:creationId xmlns:a16="http://schemas.microsoft.com/office/drawing/2014/main" id="{FEE7B710-9449-3692-4832-6948E91801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1562CC4-5340-DD73-8A9C-6560590CD786}"/>
              </a:ext>
            </a:extLst>
          </p:cNvPr>
          <p:cNvSpPr>
            <a:spLocks noGrp="1"/>
          </p:cNvSpPr>
          <p:nvPr>
            <p:ph type="sldNum" sz="quarter" idx="12"/>
          </p:nvPr>
        </p:nvSpPr>
        <p:spPr/>
        <p:txBody>
          <a:bodyPr/>
          <a:lstStyle/>
          <a:p>
            <a:fld id="{4529049F-776E-4D1B-B72A-F32448B72422}" type="slidenum">
              <a:rPr lang="zh-CN" altLang="en-US" smtClean="0"/>
              <a:t>‹#›</a:t>
            </a:fld>
            <a:endParaRPr lang="zh-CN" altLang="en-US"/>
          </a:p>
        </p:txBody>
      </p:sp>
    </p:spTree>
    <p:extLst>
      <p:ext uri="{BB962C8B-B14F-4D97-AF65-F5344CB8AC3E}">
        <p14:creationId xmlns:p14="http://schemas.microsoft.com/office/powerpoint/2010/main" val="237628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013FD-9BC5-3F57-AC16-799A56C8B4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3DE420-D0C2-01D0-7FAD-E071163F4AA8}"/>
              </a:ext>
            </a:extLst>
          </p:cNvPr>
          <p:cNvSpPr>
            <a:spLocks noGrp="1"/>
          </p:cNvSpPr>
          <p:nvPr>
            <p:ph type="dt" sz="half" idx="10"/>
          </p:nvPr>
        </p:nvSpPr>
        <p:spPr/>
        <p:txBody>
          <a:bodyPr/>
          <a:lstStyle/>
          <a:p>
            <a:fld id="{77B62953-ECA3-4DD7-9D49-0CFFCA44B312}" type="datetimeFigureOut">
              <a:rPr lang="zh-CN" altLang="en-US" smtClean="0"/>
              <a:t>2023/6/5</a:t>
            </a:fld>
            <a:endParaRPr lang="zh-CN" altLang="en-US"/>
          </a:p>
        </p:txBody>
      </p:sp>
      <p:sp>
        <p:nvSpPr>
          <p:cNvPr id="4" name="页脚占位符 3">
            <a:extLst>
              <a:ext uri="{FF2B5EF4-FFF2-40B4-BE49-F238E27FC236}">
                <a16:creationId xmlns:a16="http://schemas.microsoft.com/office/drawing/2014/main" id="{07025509-E594-CF30-9500-37EE82E5A76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0934F5-BEB2-6640-CECF-969B8A754E4B}"/>
              </a:ext>
            </a:extLst>
          </p:cNvPr>
          <p:cNvSpPr>
            <a:spLocks noGrp="1"/>
          </p:cNvSpPr>
          <p:nvPr>
            <p:ph type="sldNum" sz="quarter" idx="12"/>
          </p:nvPr>
        </p:nvSpPr>
        <p:spPr/>
        <p:txBody>
          <a:bodyPr/>
          <a:lstStyle/>
          <a:p>
            <a:fld id="{4529049F-776E-4D1B-B72A-F32448B72422}" type="slidenum">
              <a:rPr lang="zh-CN" altLang="en-US" smtClean="0"/>
              <a:t>‹#›</a:t>
            </a:fld>
            <a:endParaRPr lang="zh-CN" altLang="en-US"/>
          </a:p>
        </p:txBody>
      </p:sp>
    </p:spTree>
    <p:extLst>
      <p:ext uri="{BB962C8B-B14F-4D97-AF65-F5344CB8AC3E}">
        <p14:creationId xmlns:p14="http://schemas.microsoft.com/office/powerpoint/2010/main" val="307044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4205C3-A9C8-7785-0EF6-7A7A74012D7E}"/>
              </a:ext>
            </a:extLst>
          </p:cNvPr>
          <p:cNvSpPr>
            <a:spLocks noGrp="1"/>
          </p:cNvSpPr>
          <p:nvPr>
            <p:ph type="dt" sz="half" idx="10"/>
          </p:nvPr>
        </p:nvSpPr>
        <p:spPr/>
        <p:txBody>
          <a:bodyPr/>
          <a:lstStyle/>
          <a:p>
            <a:fld id="{77B62953-ECA3-4DD7-9D49-0CFFCA44B312}" type="datetimeFigureOut">
              <a:rPr lang="zh-CN" altLang="en-US" smtClean="0"/>
              <a:t>2023/6/5</a:t>
            </a:fld>
            <a:endParaRPr lang="zh-CN" altLang="en-US"/>
          </a:p>
        </p:txBody>
      </p:sp>
      <p:sp>
        <p:nvSpPr>
          <p:cNvPr id="3" name="页脚占位符 2">
            <a:extLst>
              <a:ext uri="{FF2B5EF4-FFF2-40B4-BE49-F238E27FC236}">
                <a16:creationId xmlns:a16="http://schemas.microsoft.com/office/drawing/2014/main" id="{0968A566-E249-B600-FA05-10D560B4C26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DE43662-941A-7490-80AF-7824A2267E01}"/>
              </a:ext>
            </a:extLst>
          </p:cNvPr>
          <p:cNvSpPr>
            <a:spLocks noGrp="1"/>
          </p:cNvSpPr>
          <p:nvPr>
            <p:ph type="sldNum" sz="quarter" idx="12"/>
          </p:nvPr>
        </p:nvSpPr>
        <p:spPr/>
        <p:txBody>
          <a:bodyPr/>
          <a:lstStyle/>
          <a:p>
            <a:fld id="{4529049F-776E-4D1B-B72A-F32448B72422}" type="slidenum">
              <a:rPr lang="zh-CN" altLang="en-US" smtClean="0"/>
              <a:t>‹#›</a:t>
            </a:fld>
            <a:endParaRPr lang="zh-CN" altLang="en-US"/>
          </a:p>
        </p:txBody>
      </p:sp>
    </p:spTree>
    <p:extLst>
      <p:ext uri="{BB962C8B-B14F-4D97-AF65-F5344CB8AC3E}">
        <p14:creationId xmlns:p14="http://schemas.microsoft.com/office/powerpoint/2010/main" val="7964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F5E2-5D73-8F4D-4983-6D44CE89FE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D8A67A-3FC8-58F0-F201-25924019F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E6C60E-C74B-F014-44E8-757A67C5C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B497B6-76B5-27BD-3006-1448A6A1689E}"/>
              </a:ext>
            </a:extLst>
          </p:cNvPr>
          <p:cNvSpPr>
            <a:spLocks noGrp="1"/>
          </p:cNvSpPr>
          <p:nvPr>
            <p:ph type="dt" sz="half" idx="10"/>
          </p:nvPr>
        </p:nvSpPr>
        <p:spPr/>
        <p:txBody>
          <a:bodyPr/>
          <a:lstStyle/>
          <a:p>
            <a:fld id="{77B62953-ECA3-4DD7-9D49-0CFFCA44B312}" type="datetimeFigureOut">
              <a:rPr lang="zh-CN" altLang="en-US" smtClean="0"/>
              <a:t>2023/6/5</a:t>
            </a:fld>
            <a:endParaRPr lang="zh-CN" altLang="en-US"/>
          </a:p>
        </p:txBody>
      </p:sp>
      <p:sp>
        <p:nvSpPr>
          <p:cNvPr id="6" name="页脚占位符 5">
            <a:extLst>
              <a:ext uri="{FF2B5EF4-FFF2-40B4-BE49-F238E27FC236}">
                <a16:creationId xmlns:a16="http://schemas.microsoft.com/office/drawing/2014/main" id="{809AB88E-3993-4BB9-1191-551A648D6F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29B0FA-5713-EE86-B593-F1D75D8384B7}"/>
              </a:ext>
            </a:extLst>
          </p:cNvPr>
          <p:cNvSpPr>
            <a:spLocks noGrp="1"/>
          </p:cNvSpPr>
          <p:nvPr>
            <p:ph type="sldNum" sz="quarter" idx="12"/>
          </p:nvPr>
        </p:nvSpPr>
        <p:spPr/>
        <p:txBody>
          <a:bodyPr/>
          <a:lstStyle/>
          <a:p>
            <a:fld id="{4529049F-776E-4D1B-B72A-F32448B72422}" type="slidenum">
              <a:rPr lang="zh-CN" altLang="en-US" smtClean="0"/>
              <a:t>‹#›</a:t>
            </a:fld>
            <a:endParaRPr lang="zh-CN" altLang="en-US"/>
          </a:p>
        </p:txBody>
      </p:sp>
    </p:spTree>
    <p:extLst>
      <p:ext uri="{BB962C8B-B14F-4D97-AF65-F5344CB8AC3E}">
        <p14:creationId xmlns:p14="http://schemas.microsoft.com/office/powerpoint/2010/main" val="323650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C4A37-3A49-8351-BFB4-706C4F82BD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649F9EF-7344-78FC-DE30-DD093A0165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D6EBDA6-F11C-1A97-25A6-BFD399A75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B94AD2-6C60-96AB-2486-80CA6553896A}"/>
              </a:ext>
            </a:extLst>
          </p:cNvPr>
          <p:cNvSpPr>
            <a:spLocks noGrp="1"/>
          </p:cNvSpPr>
          <p:nvPr>
            <p:ph type="dt" sz="half" idx="10"/>
          </p:nvPr>
        </p:nvSpPr>
        <p:spPr/>
        <p:txBody>
          <a:bodyPr/>
          <a:lstStyle/>
          <a:p>
            <a:fld id="{77B62953-ECA3-4DD7-9D49-0CFFCA44B312}" type="datetimeFigureOut">
              <a:rPr lang="zh-CN" altLang="en-US" smtClean="0"/>
              <a:t>2023/6/5</a:t>
            </a:fld>
            <a:endParaRPr lang="zh-CN" altLang="en-US"/>
          </a:p>
        </p:txBody>
      </p:sp>
      <p:sp>
        <p:nvSpPr>
          <p:cNvPr id="6" name="页脚占位符 5">
            <a:extLst>
              <a:ext uri="{FF2B5EF4-FFF2-40B4-BE49-F238E27FC236}">
                <a16:creationId xmlns:a16="http://schemas.microsoft.com/office/drawing/2014/main" id="{D6E134AC-E959-4E0F-837B-1B43BC2900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812E30-0529-AB86-BE73-3D41C82EBE7C}"/>
              </a:ext>
            </a:extLst>
          </p:cNvPr>
          <p:cNvSpPr>
            <a:spLocks noGrp="1"/>
          </p:cNvSpPr>
          <p:nvPr>
            <p:ph type="sldNum" sz="quarter" idx="12"/>
          </p:nvPr>
        </p:nvSpPr>
        <p:spPr/>
        <p:txBody>
          <a:bodyPr/>
          <a:lstStyle/>
          <a:p>
            <a:fld id="{4529049F-776E-4D1B-B72A-F32448B72422}" type="slidenum">
              <a:rPr lang="zh-CN" altLang="en-US" smtClean="0"/>
              <a:t>‹#›</a:t>
            </a:fld>
            <a:endParaRPr lang="zh-CN" altLang="en-US"/>
          </a:p>
        </p:txBody>
      </p:sp>
    </p:spTree>
    <p:extLst>
      <p:ext uri="{BB962C8B-B14F-4D97-AF65-F5344CB8AC3E}">
        <p14:creationId xmlns:p14="http://schemas.microsoft.com/office/powerpoint/2010/main" val="1867366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77A1D0-3D80-C51D-BD9D-4B31AE67A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2C55A1-3F32-EEFB-12C2-D66459EBA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2D6940-6C59-C890-6119-C704882AA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62953-ECA3-4DD7-9D49-0CFFCA44B312}" type="datetimeFigureOut">
              <a:rPr lang="zh-CN" altLang="en-US" smtClean="0"/>
              <a:t>2023/6/5</a:t>
            </a:fld>
            <a:endParaRPr lang="zh-CN" altLang="en-US"/>
          </a:p>
        </p:txBody>
      </p:sp>
      <p:sp>
        <p:nvSpPr>
          <p:cNvPr id="5" name="页脚占位符 4">
            <a:extLst>
              <a:ext uri="{FF2B5EF4-FFF2-40B4-BE49-F238E27FC236}">
                <a16:creationId xmlns:a16="http://schemas.microsoft.com/office/drawing/2014/main" id="{F4F89A69-6454-BA70-EAFE-C70366568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AEB881-D43E-B585-E62E-CC4473802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9049F-776E-4D1B-B72A-F32448B72422}" type="slidenum">
              <a:rPr lang="zh-CN" altLang="en-US" smtClean="0"/>
              <a:t>‹#›</a:t>
            </a:fld>
            <a:endParaRPr lang="zh-CN" altLang="en-US"/>
          </a:p>
        </p:txBody>
      </p:sp>
    </p:spTree>
    <p:extLst>
      <p:ext uri="{BB962C8B-B14F-4D97-AF65-F5344CB8AC3E}">
        <p14:creationId xmlns:p14="http://schemas.microsoft.com/office/powerpoint/2010/main" val="1458786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BF7ED37-9339-DD09-5117-6067B9F22604}"/>
              </a:ext>
            </a:extLst>
          </p:cNvPr>
          <p:cNvSpPr txBox="1"/>
          <p:nvPr/>
        </p:nvSpPr>
        <p:spPr>
          <a:xfrm>
            <a:off x="0" y="0"/>
            <a:ext cx="12192000" cy="6186309"/>
          </a:xfrm>
          <a:prstGeom prst="rect">
            <a:avLst/>
          </a:prstGeom>
          <a:noFill/>
        </p:spPr>
        <p:txBody>
          <a:bodyPr wrap="square" rtlCol="0">
            <a:spAutoFit/>
          </a:bodyPr>
          <a:lstStyle/>
          <a:p>
            <a:r>
              <a:rPr lang="en-US" altLang="zh-CN" dirty="0"/>
              <a:t>7.1</a:t>
            </a:r>
            <a:r>
              <a:rPr lang="zh-CN" altLang="en-US" dirty="0"/>
              <a:t>解释下列名词。流水线技术，指令流水线</a:t>
            </a:r>
            <a:r>
              <a:rPr lang="en-US" altLang="zh-CN" dirty="0"/>
              <a:t>﹐</a:t>
            </a:r>
            <a:r>
              <a:rPr lang="zh-CN" altLang="en-US" dirty="0"/>
              <a:t>运算流水线，流水寄存器，流水时空图，数据冲突，结构冲突，控制相关，先写后读冲突，先读后写冲突，写后写冲突</a:t>
            </a:r>
            <a:r>
              <a:rPr lang="en-US" altLang="zh-CN" dirty="0"/>
              <a:t>﹐</a:t>
            </a:r>
            <a:r>
              <a:rPr lang="zh-CN" altLang="en-US" dirty="0"/>
              <a:t>气泡</a:t>
            </a:r>
            <a:r>
              <a:rPr lang="en-US" altLang="zh-CN" dirty="0"/>
              <a:t>﹐</a:t>
            </a:r>
            <a:r>
              <a:rPr lang="zh-CN" altLang="en-US" dirty="0"/>
              <a:t>重定向，延迟槽，动态分支预测，超标量技术，超流水线技术，动态多发射技术，静态多发射技术，同步中断，异步中断。</a:t>
            </a:r>
            <a:endParaRPr lang="en-US" altLang="zh-CN" dirty="0"/>
          </a:p>
          <a:p>
            <a:r>
              <a:rPr lang="zh-CN" altLang="en-US" dirty="0"/>
              <a:t>答：</a:t>
            </a:r>
            <a:endParaRPr lang="en-US" altLang="zh-CN" dirty="0"/>
          </a:p>
          <a:p>
            <a:pPr marL="342900" indent="-342900" algn="l">
              <a:buFont typeface="+mj-ea"/>
              <a:buAutoNum type="circleNumDbPlain"/>
            </a:pPr>
            <a:r>
              <a:rPr lang="zh-CN" altLang="en-US" b="0" i="0" dirty="0">
                <a:solidFill>
                  <a:srgbClr val="24292F"/>
                </a:solidFill>
                <a:effectLst/>
                <a:latin typeface="-apple-system"/>
              </a:rPr>
              <a:t>流水线技术：将完成一条指令所需的多个步骤分别放在不同的硬件电路中，并使这些电路能够同时工作，从而使多条指令可以在同一时刻被处理，提高了计算机的执行效率和速度。</a:t>
            </a:r>
          </a:p>
          <a:p>
            <a:pPr algn="l">
              <a:buFont typeface="+mj-lt"/>
              <a:buAutoNum type="circleNumDbPlain"/>
            </a:pPr>
            <a:r>
              <a:rPr lang="zh-CN" altLang="en-US" b="0" i="0" dirty="0">
                <a:solidFill>
                  <a:srgbClr val="24292F"/>
                </a:solidFill>
                <a:effectLst/>
                <a:latin typeface="-apple-system"/>
              </a:rPr>
              <a:t>指令流水线：以指令为单位对程序进行分段，每个指令依次经过取指、译码、执行、访存和写回等阶段，每个阶段由不同的电路单元执行，从而实现指令并行处理。</a:t>
            </a:r>
          </a:p>
          <a:p>
            <a:pPr algn="l">
              <a:buFont typeface="+mj-lt"/>
              <a:buAutoNum type="circleNumDbPlain"/>
            </a:pPr>
            <a:r>
              <a:rPr lang="zh-CN" altLang="en-US" b="0" i="0" dirty="0">
                <a:solidFill>
                  <a:srgbClr val="24292F"/>
                </a:solidFill>
                <a:effectLst/>
                <a:latin typeface="-apple-system"/>
              </a:rPr>
              <a:t>运算流水线：以数据为单位对程序进行分段，每个数据依次经过不同的运算单元执行，实现数据并行处理。</a:t>
            </a:r>
          </a:p>
          <a:p>
            <a:pPr algn="l">
              <a:buFont typeface="+mj-lt"/>
              <a:buAutoNum type="circleNumDbPlain"/>
            </a:pPr>
            <a:r>
              <a:rPr lang="zh-CN" altLang="en-US" b="0" i="0" dirty="0">
                <a:solidFill>
                  <a:srgbClr val="24292F"/>
                </a:solidFill>
                <a:effectLst/>
                <a:latin typeface="-apple-system"/>
              </a:rPr>
              <a:t>流水寄存器：用于存储当前指令流水线中的所有指令，在硬件电路中实现不同指令之间的阶段切换和数据传输。</a:t>
            </a:r>
          </a:p>
          <a:p>
            <a:pPr algn="l">
              <a:buFont typeface="+mj-lt"/>
              <a:buAutoNum type="circleNumDbPlain"/>
            </a:pPr>
            <a:r>
              <a:rPr lang="zh-CN" altLang="en-US" b="0" i="0" dirty="0">
                <a:solidFill>
                  <a:srgbClr val="24292F"/>
                </a:solidFill>
                <a:effectLst/>
                <a:latin typeface="-apple-system"/>
              </a:rPr>
              <a:t>流水时空图：指令流水线在时间和空间上的展示图，用于表示指令在不同阶段的执行情况和时间间隔。</a:t>
            </a:r>
          </a:p>
          <a:p>
            <a:pPr algn="l">
              <a:buFont typeface="+mj-lt"/>
              <a:buAutoNum type="circleNumDbPlain"/>
            </a:pPr>
            <a:r>
              <a:rPr lang="zh-CN" altLang="en-US" b="0" i="0" dirty="0">
                <a:solidFill>
                  <a:srgbClr val="24292F"/>
                </a:solidFill>
                <a:effectLst/>
                <a:latin typeface="-apple-system"/>
              </a:rPr>
              <a:t>数据冲突：由于数据相关性导致的指令执行顺序错乱或者数据错误的问题。</a:t>
            </a:r>
          </a:p>
          <a:p>
            <a:pPr algn="l">
              <a:buFont typeface="+mj-lt"/>
              <a:buAutoNum type="circleNumDbPlain"/>
            </a:pPr>
            <a:r>
              <a:rPr lang="zh-CN" altLang="en-US" b="0" i="0" dirty="0">
                <a:solidFill>
                  <a:srgbClr val="24292F"/>
                </a:solidFill>
                <a:effectLst/>
                <a:latin typeface="-apple-system"/>
              </a:rPr>
              <a:t>结构冲突：由于硬件资源限制导致的指令并行性降低的问题。</a:t>
            </a:r>
          </a:p>
          <a:p>
            <a:pPr algn="l">
              <a:buFont typeface="+mj-lt"/>
              <a:buAutoNum type="circleNumDbPlain"/>
            </a:pPr>
            <a:r>
              <a:rPr lang="zh-CN" altLang="en-US" b="0" i="0" dirty="0">
                <a:solidFill>
                  <a:srgbClr val="24292F"/>
                </a:solidFill>
                <a:effectLst/>
                <a:latin typeface="-apple-system"/>
              </a:rPr>
              <a:t>控制相关：由于程序控制流程引起的指令并行性降低的问题。</a:t>
            </a:r>
          </a:p>
          <a:p>
            <a:pPr algn="l">
              <a:buFont typeface="+mj-lt"/>
              <a:buAutoNum type="circleNumDbPlain"/>
            </a:pPr>
            <a:r>
              <a:rPr lang="zh-CN" altLang="en-US" b="0" i="0" dirty="0">
                <a:solidFill>
                  <a:srgbClr val="24292F"/>
                </a:solidFill>
                <a:effectLst/>
                <a:latin typeface="-apple-system"/>
              </a:rPr>
              <a:t>先写后读冲突：一个指令先写入一个寄存器，然后另一个指令又从该寄存器中读出数据的情况，会产生数据错误。</a:t>
            </a:r>
          </a:p>
          <a:p>
            <a:pPr algn="l">
              <a:buFont typeface="+mj-lt"/>
              <a:buAutoNum type="circleNumDbPlain"/>
            </a:pPr>
            <a:r>
              <a:rPr lang="zh-CN" altLang="en-US" b="0" i="0" dirty="0">
                <a:solidFill>
                  <a:srgbClr val="24292F"/>
                </a:solidFill>
                <a:effectLst/>
                <a:latin typeface="-apple-system"/>
              </a:rPr>
              <a:t>先读后写冲突：一个指令先从一个寄存器中读出数据，然后另一个指令又向该寄存器中写入数据的情况，会产生数据错误。</a:t>
            </a:r>
          </a:p>
          <a:p>
            <a:pPr algn="l">
              <a:buFont typeface="+mj-lt"/>
              <a:buAutoNum type="circleNumDbPlain"/>
            </a:pPr>
            <a:r>
              <a:rPr lang="zh-CN" altLang="en-US" b="0" i="0" dirty="0">
                <a:solidFill>
                  <a:srgbClr val="24292F"/>
                </a:solidFill>
                <a:effectLst/>
                <a:latin typeface="-apple-system"/>
              </a:rPr>
              <a:t>写后写冲突：两个指令同时要向同一个寄存器写入数据的情况，会产生数据错误。</a:t>
            </a:r>
          </a:p>
          <a:p>
            <a:pPr algn="l">
              <a:buFont typeface="+mj-lt"/>
              <a:buAutoNum type="circleNumDbPlain"/>
            </a:pPr>
            <a:r>
              <a:rPr lang="zh-CN" altLang="en-US" b="0" i="0" dirty="0">
                <a:solidFill>
                  <a:srgbClr val="24292F"/>
                </a:solidFill>
                <a:effectLst/>
                <a:latin typeface="-apple-system"/>
              </a:rPr>
              <a:t>气泡：由于数据相关或者其他原因造成的指令阶段空转的情况，可以用</a:t>
            </a:r>
            <a:r>
              <a:rPr lang="en-US" altLang="zh-CN" b="0" i="0" dirty="0">
                <a:solidFill>
                  <a:srgbClr val="24292F"/>
                </a:solidFill>
                <a:effectLst/>
                <a:latin typeface="-apple-system"/>
              </a:rPr>
              <a:t>NOP</a:t>
            </a:r>
            <a:r>
              <a:rPr lang="zh-CN" altLang="en-US" b="0" i="0" dirty="0">
                <a:solidFill>
                  <a:srgbClr val="24292F"/>
                </a:solidFill>
                <a:effectLst/>
                <a:latin typeface="-apple-system"/>
              </a:rPr>
              <a:t>（无操作）指令填充。</a:t>
            </a:r>
          </a:p>
          <a:p>
            <a:pPr algn="l">
              <a:buFont typeface="+mj-lt"/>
              <a:buAutoNum type="circleNumDbPlain"/>
            </a:pPr>
            <a:r>
              <a:rPr lang="zh-CN" altLang="en-US" b="0" i="0" dirty="0">
                <a:solidFill>
                  <a:srgbClr val="24292F"/>
                </a:solidFill>
                <a:effectLst/>
                <a:latin typeface="-apple-system"/>
              </a:rPr>
              <a:t>重定向：在发生异常或者分支预测错误时，通过改变流水线中下一条指令的地址实现程序的跳转和恢复。</a:t>
            </a:r>
          </a:p>
          <a:p>
            <a:pPr algn="l">
              <a:buFont typeface="+mj-lt"/>
              <a:buAutoNum type="circleNumDbPlain"/>
            </a:pPr>
            <a:r>
              <a:rPr lang="zh-CN" altLang="en-US" b="0" i="0" dirty="0">
                <a:solidFill>
                  <a:srgbClr val="24292F"/>
                </a:solidFill>
                <a:effectLst/>
                <a:latin typeface="-apple-system"/>
              </a:rPr>
              <a:t>延迟槽：位于分支指令后面的一条指令，在分支指令执行前就已经被取出并开始执行，在分支指令的执行过程中不受影响，能够提高程序执行效率。</a:t>
            </a:r>
          </a:p>
        </p:txBody>
      </p:sp>
    </p:spTree>
    <p:extLst>
      <p:ext uri="{BB962C8B-B14F-4D97-AF65-F5344CB8AC3E}">
        <p14:creationId xmlns:p14="http://schemas.microsoft.com/office/powerpoint/2010/main" val="268723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A7287E4-1259-A0C1-BCFD-0664B9A27781}"/>
              </a:ext>
            </a:extLst>
          </p:cNvPr>
          <p:cNvSpPr txBox="1"/>
          <p:nvPr/>
        </p:nvSpPr>
        <p:spPr>
          <a:xfrm>
            <a:off x="0" y="0"/>
            <a:ext cx="12192000" cy="6186309"/>
          </a:xfrm>
          <a:prstGeom prst="rect">
            <a:avLst/>
          </a:prstGeom>
          <a:noFill/>
        </p:spPr>
        <p:txBody>
          <a:bodyPr wrap="square" rtlCol="0">
            <a:spAutoFit/>
          </a:bodyPr>
          <a:lstStyle/>
          <a:p>
            <a:pPr marL="342900" indent="-342900" algn="l">
              <a:buFont typeface="+mj-ea"/>
              <a:buAutoNum type="circleNumDbPlain" startAt="15"/>
            </a:pPr>
            <a:r>
              <a:rPr lang="zh-CN" altLang="en-US" b="0" i="0" dirty="0">
                <a:solidFill>
                  <a:srgbClr val="24292F"/>
                </a:solidFill>
                <a:effectLst/>
                <a:latin typeface="-apple-system"/>
              </a:rPr>
              <a:t>动态分支预测：根据程序中以往分支指令的执行情况，对当前分支指令的执行结果进行预测，提高程序执行效率。</a:t>
            </a:r>
          </a:p>
          <a:p>
            <a:pPr algn="l">
              <a:buFont typeface="+mj-lt"/>
              <a:buAutoNum type="circleNumDbPlain" startAt="15"/>
            </a:pPr>
            <a:r>
              <a:rPr lang="zh-CN" altLang="en-US" b="0" i="0" dirty="0">
                <a:solidFill>
                  <a:srgbClr val="24292F"/>
                </a:solidFill>
                <a:effectLst/>
                <a:latin typeface="-apple-system"/>
              </a:rPr>
              <a:t>超标量技术：采用多个处理器和多流水线技术等来实现指令并行处理，提高程序执行速度。</a:t>
            </a:r>
          </a:p>
          <a:p>
            <a:pPr algn="l">
              <a:buFont typeface="+mj-lt"/>
              <a:buAutoNum type="circleNumDbPlain" startAt="15"/>
            </a:pPr>
            <a:r>
              <a:rPr lang="zh-CN" altLang="en-US" b="0" i="0" dirty="0">
                <a:solidFill>
                  <a:srgbClr val="24292F"/>
                </a:solidFill>
                <a:effectLst/>
                <a:latin typeface="-apple-system"/>
              </a:rPr>
              <a:t>超流水线技术：在每个阶段增加更多流水线，从而提高程序执行效率和速度。</a:t>
            </a:r>
          </a:p>
          <a:p>
            <a:pPr algn="l">
              <a:buFont typeface="+mj-lt"/>
              <a:buAutoNum type="circleNumDbPlain" startAt="15"/>
            </a:pPr>
            <a:r>
              <a:rPr lang="zh-CN" altLang="en-US" b="0" i="0" dirty="0">
                <a:solidFill>
                  <a:srgbClr val="24292F"/>
                </a:solidFill>
                <a:effectLst/>
                <a:latin typeface="-apple-system"/>
              </a:rPr>
              <a:t>动态多发射技术：通过动态检测指令之间的相关性，实现多条指令同时发射执行，提高程序并行性。</a:t>
            </a:r>
          </a:p>
          <a:p>
            <a:pPr algn="l">
              <a:buFont typeface="+mj-lt"/>
              <a:buAutoNum type="circleNumDbPlain" startAt="15"/>
            </a:pPr>
            <a:r>
              <a:rPr lang="zh-CN" altLang="en-US" b="0" i="0" dirty="0">
                <a:solidFill>
                  <a:srgbClr val="24292F"/>
                </a:solidFill>
                <a:effectLst/>
                <a:latin typeface="-apple-system"/>
              </a:rPr>
              <a:t>静态多发射技术：将多条指令合并成一条超级指令，在一个时钟周期内完成多条指令的执行，提高程序执行速度。</a:t>
            </a:r>
          </a:p>
          <a:p>
            <a:pPr algn="l">
              <a:buFont typeface="+mj-lt"/>
              <a:buAutoNum type="circleNumDbPlain" startAt="15"/>
            </a:pPr>
            <a:r>
              <a:rPr lang="zh-CN" altLang="en-US" b="0" i="0" dirty="0">
                <a:solidFill>
                  <a:srgbClr val="24292F"/>
                </a:solidFill>
                <a:effectLst/>
                <a:latin typeface="-apple-system"/>
              </a:rPr>
              <a:t>同步中断：指程序执行过程中由硬件或者操作系统发起的中断信号，需要在程序流程控制中显式处理。</a:t>
            </a:r>
          </a:p>
          <a:p>
            <a:pPr algn="l">
              <a:buFont typeface="+mj-lt"/>
              <a:buAutoNum type="circleNumDbPlain" startAt="15"/>
            </a:pPr>
            <a:r>
              <a:rPr lang="zh-CN" altLang="en-US" b="0" i="0" dirty="0">
                <a:solidFill>
                  <a:srgbClr val="24292F"/>
                </a:solidFill>
                <a:effectLst/>
                <a:latin typeface="-apple-system"/>
              </a:rPr>
              <a:t>异步中断：指程序执行过程中由硬件或者操作系统发起的中断信号，可以在任何时候被处理，需要采取相应的中断处理机制。</a:t>
            </a:r>
            <a:endParaRPr lang="en-US" altLang="zh-CN" b="0" i="0" dirty="0">
              <a:solidFill>
                <a:srgbClr val="24292F"/>
              </a:solidFill>
              <a:effectLst/>
              <a:latin typeface="-apple-system"/>
            </a:endParaRPr>
          </a:p>
          <a:p>
            <a:pPr algn="l"/>
            <a:r>
              <a:rPr lang="en-US" altLang="zh-CN" dirty="0"/>
              <a:t>7.2</a:t>
            </a:r>
            <a:r>
              <a:rPr lang="zh-CN" altLang="en-US" dirty="0"/>
              <a:t>选择题（考研真题</a:t>
            </a:r>
            <a:r>
              <a:rPr lang="en-US" altLang="zh-CN" dirty="0"/>
              <a:t>)</a:t>
            </a:r>
            <a:r>
              <a:rPr lang="zh-CN" altLang="en-US" dirty="0"/>
              <a:t>。</a:t>
            </a:r>
            <a:endParaRPr lang="en-US" altLang="zh-CN" dirty="0"/>
          </a:p>
          <a:p>
            <a:pPr algn="l"/>
            <a:r>
              <a:rPr lang="en-US" altLang="zh-CN" dirty="0"/>
              <a:t>(1)[2013]</a:t>
            </a:r>
            <a:r>
              <a:rPr lang="zh-CN" altLang="en-US" dirty="0"/>
              <a:t>某</a:t>
            </a:r>
            <a:r>
              <a:rPr lang="en-US" altLang="zh-CN" dirty="0"/>
              <a:t>CPU</a:t>
            </a:r>
            <a:r>
              <a:rPr lang="zh-CN" altLang="en-US" dirty="0"/>
              <a:t>主频为</a:t>
            </a:r>
            <a:r>
              <a:rPr lang="en-US" altLang="zh-CN" dirty="0"/>
              <a:t>1.03GHz</a:t>
            </a:r>
            <a:r>
              <a:rPr lang="zh-CN" altLang="en-US" dirty="0"/>
              <a:t>，采用</a:t>
            </a:r>
            <a:r>
              <a:rPr lang="en-US" altLang="zh-CN" dirty="0"/>
              <a:t>4</a:t>
            </a:r>
            <a:r>
              <a:rPr lang="zh-CN" altLang="en-US" dirty="0"/>
              <a:t>级指令流水线，每个流水段的执行需要</a:t>
            </a:r>
            <a:r>
              <a:rPr lang="en-US" altLang="zh-CN" dirty="0"/>
              <a:t>1</a:t>
            </a:r>
            <a:r>
              <a:rPr lang="zh-CN" altLang="en-US" dirty="0"/>
              <a:t>个时钟周期。假定</a:t>
            </a:r>
            <a:r>
              <a:rPr lang="en-US" altLang="zh-CN" dirty="0"/>
              <a:t>CPU</a:t>
            </a:r>
            <a:r>
              <a:rPr lang="zh-CN" altLang="en-US" dirty="0"/>
              <a:t>执行了</a:t>
            </a:r>
            <a:r>
              <a:rPr lang="en-US" altLang="zh-CN" dirty="0"/>
              <a:t>100</a:t>
            </a:r>
            <a:r>
              <a:rPr lang="zh-CN" altLang="en-US" dirty="0"/>
              <a:t>条指令，在其执行过程中，没有发生任何流水线阻塞，此时流水线的吞吐率为</a:t>
            </a:r>
            <a:r>
              <a:rPr lang="en-US" altLang="zh-CN" dirty="0"/>
              <a:t>__</a:t>
            </a:r>
            <a:r>
              <a:rPr lang="zh-CN" altLang="en-US" dirty="0"/>
              <a:t>。</a:t>
            </a:r>
            <a:endParaRPr lang="en-US" altLang="zh-CN" dirty="0"/>
          </a:p>
          <a:p>
            <a:pPr algn="l"/>
            <a:r>
              <a:rPr lang="en-US" altLang="zh-CN" dirty="0"/>
              <a:t>A.0.25×10</a:t>
            </a:r>
            <a:r>
              <a:rPr lang="en-US" altLang="zh-CN" baseline="30000" dirty="0"/>
              <a:t>9</a:t>
            </a:r>
            <a:r>
              <a:rPr lang="zh-CN" altLang="en-US" dirty="0"/>
              <a:t>条指令</a:t>
            </a:r>
            <a:r>
              <a:rPr lang="en-US" altLang="zh-CN" dirty="0"/>
              <a:t>/</a:t>
            </a:r>
            <a:r>
              <a:rPr lang="zh-CN" altLang="en-US" dirty="0"/>
              <a:t>秒</a:t>
            </a:r>
            <a:r>
              <a:rPr lang="en-US" altLang="zh-CN" dirty="0"/>
              <a:t>	B.0.97×10</a:t>
            </a:r>
            <a:r>
              <a:rPr lang="en-US" altLang="zh-CN" baseline="30000" dirty="0"/>
              <a:t>9</a:t>
            </a:r>
            <a:r>
              <a:rPr lang="zh-CN" altLang="en-US" dirty="0"/>
              <a:t>条指令</a:t>
            </a:r>
            <a:r>
              <a:rPr lang="en-US" altLang="zh-CN" dirty="0"/>
              <a:t>/</a:t>
            </a:r>
            <a:r>
              <a:rPr lang="zh-CN" altLang="en-US" dirty="0"/>
              <a:t>秒</a:t>
            </a:r>
            <a:r>
              <a:rPr lang="en-US" altLang="zh-CN" dirty="0"/>
              <a:t>	C. 1.0×10</a:t>
            </a:r>
            <a:r>
              <a:rPr lang="en-US" altLang="zh-CN" baseline="30000" dirty="0"/>
              <a:t>9</a:t>
            </a:r>
            <a:r>
              <a:rPr lang="zh-CN" altLang="en-US" dirty="0"/>
              <a:t>条指令</a:t>
            </a:r>
            <a:r>
              <a:rPr lang="en-US" altLang="zh-CN" dirty="0"/>
              <a:t>/</a:t>
            </a:r>
            <a:r>
              <a:rPr lang="zh-CN" altLang="en-US" dirty="0"/>
              <a:t>秒</a:t>
            </a:r>
            <a:r>
              <a:rPr lang="en-US" altLang="zh-CN" dirty="0"/>
              <a:t>	D.1.03 ×10</a:t>
            </a:r>
            <a:r>
              <a:rPr lang="en-US" altLang="zh-CN" baseline="30000" dirty="0"/>
              <a:t>9</a:t>
            </a:r>
            <a:r>
              <a:rPr lang="zh-CN" altLang="en-US" dirty="0"/>
              <a:t>条指令</a:t>
            </a:r>
            <a:r>
              <a:rPr lang="en-US" altLang="zh-CN" dirty="0"/>
              <a:t>/</a:t>
            </a:r>
            <a:r>
              <a:rPr lang="zh-CN" altLang="en-US" dirty="0"/>
              <a:t>秒</a:t>
            </a:r>
            <a:endParaRPr lang="en-US" altLang="zh-CN" dirty="0"/>
          </a:p>
          <a:p>
            <a:pPr algn="l"/>
            <a:r>
              <a:rPr lang="zh-CN" altLang="en-US" dirty="0"/>
              <a:t>答： </a:t>
            </a:r>
            <a:r>
              <a:rPr lang="en-US" altLang="zh-CN" dirty="0"/>
              <a:t>C</a:t>
            </a:r>
            <a:r>
              <a:rPr lang="zh-CN" altLang="en-US" dirty="0"/>
              <a:t>。采用</a:t>
            </a:r>
            <a:r>
              <a:rPr lang="en-US" altLang="zh-CN" dirty="0"/>
              <a:t>4</a:t>
            </a:r>
            <a:r>
              <a:rPr lang="zh-CN" altLang="en-US" dirty="0"/>
              <a:t>级流水线执行 </a:t>
            </a:r>
            <a:r>
              <a:rPr lang="en-US" altLang="zh-CN" dirty="0"/>
              <a:t>100 </a:t>
            </a:r>
            <a:r>
              <a:rPr lang="zh-CN" altLang="en-US" dirty="0"/>
              <a:t>条指令，需要 </a:t>
            </a:r>
            <a:r>
              <a:rPr lang="en-US" altLang="zh-CN" dirty="0"/>
              <a:t>4+(n-1)=4+(100-1)=103 </a:t>
            </a:r>
            <a:r>
              <a:rPr lang="zh-CN" altLang="en-US" dirty="0"/>
              <a:t>个时钟周期</a:t>
            </a:r>
            <a:r>
              <a:rPr lang="en-US" altLang="zh-CN" dirty="0"/>
              <a:t>T</a:t>
            </a:r>
            <a:r>
              <a:rPr lang="zh-CN" altLang="en-US" dirty="0"/>
              <a:t>。</a:t>
            </a:r>
            <a:r>
              <a:rPr lang="en-US" altLang="zh-CN" dirty="0"/>
              <a:t>CPU </a:t>
            </a:r>
            <a:r>
              <a:rPr lang="zh-CN" altLang="en-US" dirty="0"/>
              <a:t>的主频是 </a:t>
            </a:r>
            <a:r>
              <a:rPr lang="en-US" altLang="zh-CN" dirty="0"/>
              <a:t>1.03GHz</a:t>
            </a:r>
            <a:r>
              <a:rPr lang="zh-CN" altLang="en-US" dirty="0"/>
              <a:t>。流水线的吞吐率是指每秒执行指令条数，具体计算如下</a:t>
            </a:r>
            <a:r>
              <a:rPr lang="en-US" altLang="zh-CN" dirty="0"/>
              <a:t>:100</a:t>
            </a:r>
            <a:r>
              <a:rPr lang="zh-CN" altLang="en-US" dirty="0"/>
              <a:t>条</a:t>
            </a:r>
            <a:r>
              <a:rPr lang="en-US" altLang="zh-CN" dirty="0"/>
              <a:t>/103T=fx100/103=1.03GHzx100/103=1.0x10</a:t>
            </a:r>
            <a:r>
              <a:rPr lang="en-US" altLang="zh-CN" baseline="30000" dirty="0"/>
              <a:t>9</a:t>
            </a:r>
            <a:r>
              <a:rPr lang="zh-CN" altLang="en-US" dirty="0"/>
              <a:t>条指令</a:t>
            </a:r>
            <a:r>
              <a:rPr lang="en-US" altLang="zh-CN" dirty="0"/>
              <a:t>/</a:t>
            </a:r>
            <a:r>
              <a:rPr lang="zh-CN" altLang="en-US" dirty="0"/>
              <a:t>秒。</a:t>
            </a:r>
            <a:endParaRPr lang="en-US" altLang="zh-CN" dirty="0"/>
          </a:p>
          <a:p>
            <a:pPr algn="l"/>
            <a:r>
              <a:rPr lang="en-US" altLang="zh-CN" dirty="0"/>
              <a:t>(2)[2009]</a:t>
            </a:r>
            <a:r>
              <a:rPr lang="zh-CN" altLang="en-US" dirty="0"/>
              <a:t>某计算机的指令流水线由</a:t>
            </a:r>
            <a:r>
              <a:rPr lang="en-US" altLang="zh-CN" dirty="0"/>
              <a:t>4</a:t>
            </a:r>
            <a:r>
              <a:rPr lang="zh-CN" altLang="en-US" dirty="0"/>
              <a:t>个功能段组成，指令流经各功能段的时间</a:t>
            </a:r>
            <a:r>
              <a:rPr lang="en-US" altLang="zh-CN" dirty="0"/>
              <a:t>(</a:t>
            </a:r>
            <a:r>
              <a:rPr lang="zh-CN" altLang="en-US" dirty="0"/>
              <a:t>忽略各功能段之间的缓存时间）分别为</a:t>
            </a:r>
            <a:r>
              <a:rPr lang="en-US" altLang="zh-CN" dirty="0"/>
              <a:t>90ns</a:t>
            </a:r>
            <a:r>
              <a:rPr lang="zh-CN" altLang="en-US" dirty="0"/>
              <a:t>、</a:t>
            </a:r>
            <a:r>
              <a:rPr lang="en-US" altLang="zh-CN" dirty="0"/>
              <a:t>80ns</a:t>
            </a:r>
            <a:r>
              <a:rPr lang="zh-CN" altLang="en-US" dirty="0"/>
              <a:t>、</a:t>
            </a:r>
            <a:r>
              <a:rPr lang="en-US" altLang="zh-CN" dirty="0"/>
              <a:t>70ns </a:t>
            </a:r>
            <a:r>
              <a:rPr lang="zh-CN" altLang="en-US" dirty="0"/>
              <a:t>和</a:t>
            </a:r>
            <a:r>
              <a:rPr lang="en-US" altLang="zh-CN" dirty="0"/>
              <a:t>60ns</a:t>
            </a:r>
            <a:r>
              <a:rPr lang="zh-CN" altLang="en-US" dirty="0"/>
              <a:t>，则该计算机的</a:t>
            </a:r>
            <a:r>
              <a:rPr lang="en-US" altLang="zh-CN" dirty="0"/>
              <a:t>CPU</a:t>
            </a:r>
            <a:r>
              <a:rPr lang="zh-CN" altLang="en-US" dirty="0"/>
              <a:t>时钟周期至少是</a:t>
            </a:r>
            <a:endParaRPr lang="en-US" altLang="zh-CN" dirty="0"/>
          </a:p>
          <a:p>
            <a:pPr algn="l"/>
            <a:r>
              <a:rPr lang="en-US" altLang="zh-CN" dirty="0"/>
              <a:t>A.90ns			B.80ns			C.70ns			D.60ns</a:t>
            </a:r>
          </a:p>
          <a:p>
            <a:pPr algn="l"/>
            <a:r>
              <a:rPr lang="zh-CN" altLang="en-US" dirty="0"/>
              <a:t>答： </a:t>
            </a:r>
            <a:r>
              <a:rPr lang="en-US" altLang="zh-CN" dirty="0"/>
              <a:t>A</a:t>
            </a:r>
            <a:r>
              <a:rPr lang="zh-CN" altLang="en-US" dirty="0"/>
              <a:t>。时钟周期应以各功能段的最长执行时间为准，因此应选 </a:t>
            </a:r>
            <a:r>
              <a:rPr lang="en-US" altLang="zh-CN" dirty="0"/>
              <a:t>90ns</a:t>
            </a:r>
            <a:r>
              <a:rPr lang="zh-CN" altLang="en-US" dirty="0"/>
              <a:t>。</a:t>
            </a:r>
            <a:endParaRPr lang="en-US" altLang="zh-CN" dirty="0"/>
          </a:p>
          <a:p>
            <a:pPr algn="l"/>
            <a:r>
              <a:rPr lang="en-US" altLang="zh-CN" dirty="0"/>
              <a:t>(3)[2018]</a:t>
            </a:r>
            <a:r>
              <a:rPr lang="zh-CN" altLang="en-US" dirty="0"/>
              <a:t>若某计算机最复杂指令的执行需要完成</a:t>
            </a:r>
            <a:r>
              <a:rPr lang="en-US" altLang="zh-CN" dirty="0"/>
              <a:t>5</a:t>
            </a:r>
            <a:r>
              <a:rPr lang="zh-CN" altLang="en-US" dirty="0"/>
              <a:t>个子功能，分别由功能部件</a:t>
            </a:r>
            <a:r>
              <a:rPr lang="en-US" altLang="zh-CN" dirty="0"/>
              <a:t>A</a:t>
            </a:r>
            <a:r>
              <a:rPr lang="zh-CN" altLang="en-US" dirty="0"/>
              <a:t>～</a:t>
            </a:r>
            <a:r>
              <a:rPr lang="en-US" altLang="zh-CN" dirty="0"/>
              <a:t>E</a:t>
            </a:r>
            <a:r>
              <a:rPr lang="zh-CN" altLang="en-US" dirty="0"/>
              <a:t>实现，各功能部件所需时间分别为</a:t>
            </a:r>
            <a:r>
              <a:rPr lang="en-US" altLang="zh-CN" dirty="0"/>
              <a:t>80ps</a:t>
            </a:r>
            <a:r>
              <a:rPr lang="zh-CN" altLang="en-US" dirty="0"/>
              <a:t>、</a:t>
            </a:r>
            <a:r>
              <a:rPr lang="en-US" altLang="zh-CN" dirty="0"/>
              <a:t>5Ops</a:t>
            </a:r>
            <a:r>
              <a:rPr lang="zh-CN" altLang="en-US" dirty="0"/>
              <a:t>、</a:t>
            </a:r>
            <a:r>
              <a:rPr lang="en-US" altLang="zh-CN" dirty="0"/>
              <a:t>50ps</a:t>
            </a:r>
            <a:r>
              <a:rPr lang="zh-CN" altLang="en-US" dirty="0"/>
              <a:t>、</a:t>
            </a:r>
            <a:r>
              <a:rPr lang="en-US" altLang="zh-CN" dirty="0"/>
              <a:t>70ps </a:t>
            </a:r>
            <a:r>
              <a:rPr lang="zh-CN" altLang="en-US" dirty="0"/>
              <a:t>和 </a:t>
            </a:r>
            <a:r>
              <a:rPr lang="en-US" altLang="zh-CN" dirty="0"/>
              <a:t>5Ops</a:t>
            </a:r>
            <a:r>
              <a:rPr lang="zh-CN" altLang="en-US" dirty="0"/>
              <a:t>，采用流水线方式执行指令，流水段寄存器延迟时间为</a:t>
            </a:r>
            <a:r>
              <a:rPr lang="en-US" altLang="zh-CN" dirty="0"/>
              <a:t>20ps</a:t>
            </a:r>
            <a:r>
              <a:rPr lang="zh-CN" altLang="en-US" dirty="0"/>
              <a:t>，则</a:t>
            </a:r>
            <a:r>
              <a:rPr lang="en-US" altLang="zh-CN" dirty="0"/>
              <a:t>CPU</a:t>
            </a:r>
            <a:r>
              <a:rPr lang="zh-CN" altLang="en-US" dirty="0"/>
              <a:t>时钟周期至少为</a:t>
            </a:r>
            <a:endParaRPr lang="en-US" altLang="zh-CN" dirty="0"/>
          </a:p>
          <a:p>
            <a:pPr algn="l"/>
            <a:r>
              <a:rPr lang="en-US" altLang="zh-CN" dirty="0"/>
              <a:t>A.60ps			B.70ps			C.80ps			D.100ps</a:t>
            </a:r>
          </a:p>
          <a:p>
            <a:pPr algn="l"/>
            <a:r>
              <a:rPr lang="zh-CN" altLang="en-US" dirty="0"/>
              <a:t>答： </a:t>
            </a:r>
            <a:r>
              <a:rPr lang="en-US" altLang="zh-CN" dirty="0"/>
              <a:t>D</a:t>
            </a:r>
            <a:r>
              <a:rPr lang="zh-CN" altLang="en-US" dirty="0"/>
              <a:t>。</a:t>
            </a:r>
            <a:r>
              <a:rPr lang="en-US" altLang="zh-CN" dirty="0"/>
              <a:t>CPU </a:t>
            </a:r>
            <a:r>
              <a:rPr lang="zh-CN" altLang="en-US" dirty="0"/>
              <a:t>时钟周期应以各功能段的最长执行时间为准，另外还要加上流水段寄存器延时时长，因此应选 </a:t>
            </a:r>
            <a:r>
              <a:rPr lang="en-US" altLang="zh-CN" dirty="0"/>
              <a:t>D</a:t>
            </a:r>
            <a:r>
              <a:rPr lang="zh-CN" altLang="en-US" dirty="0"/>
              <a:t>。</a:t>
            </a:r>
          </a:p>
        </p:txBody>
      </p:sp>
    </p:spTree>
    <p:extLst>
      <p:ext uri="{BB962C8B-B14F-4D97-AF65-F5344CB8AC3E}">
        <p14:creationId xmlns:p14="http://schemas.microsoft.com/office/powerpoint/2010/main" val="361137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2B4291-97A0-C3FD-0F7A-2C43993CBAA8}"/>
              </a:ext>
            </a:extLst>
          </p:cNvPr>
          <p:cNvSpPr txBox="1"/>
          <p:nvPr/>
        </p:nvSpPr>
        <p:spPr>
          <a:xfrm>
            <a:off x="0" y="0"/>
            <a:ext cx="12192000" cy="5909310"/>
          </a:xfrm>
          <a:prstGeom prst="rect">
            <a:avLst/>
          </a:prstGeom>
          <a:noFill/>
        </p:spPr>
        <p:txBody>
          <a:bodyPr wrap="square" rtlCol="0">
            <a:spAutoFit/>
          </a:bodyPr>
          <a:lstStyle/>
          <a:p>
            <a:r>
              <a:rPr lang="en-US" altLang="zh-CN" dirty="0"/>
              <a:t>(4)[2016]</a:t>
            </a:r>
            <a:r>
              <a:rPr lang="zh-CN" altLang="en-US" dirty="0"/>
              <a:t>在无转发机制的</a:t>
            </a:r>
            <a:r>
              <a:rPr lang="en-US" altLang="zh-CN" dirty="0"/>
              <a:t>5</a:t>
            </a:r>
            <a:r>
              <a:rPr lang="zh-CN" altLang="en-US" dirty="0"/>
              <a:t>段基本流水线中，下列指令序列存在数据冲突的指令对是</a:t>
            </a:r>
            <a:endParaRPr lang="en-US" altLang="zh-CN" dirty="0"/>
          </a:p>
          <a:p>
            <a:r>
              <a:rPr lang="en-US" altLang="zh-CN" dirty="0"/>
              <a:t>I1: ADD R1</a:t>
            </a:r>
            <a:r>
              <a:rPr lang="zh-CN" altLang="en-US" dirty="0"/>
              <a:t>，</a:t>
            </a:r>
            <a:r>
              <a:rPr lang="en-US" altLang="zh-CN" dirty="0"/>
              <a:t>R2</a:t>
            </a:r>
            <a:r>
              <a:rPr lang="zh-CN" altLang="en-US" dirty="0"/>
              <a:t>，</a:t>
            </a:r>
            <a:r>
              <a:rPr lang="en-US" altLang="zh-CN" dirty="0"/>
              <a:t>R3;(R2)+(R3)→R1 </a:t>
            </a:r>
          </a:p>
          <a:p>
            <a:r>
              <a:rPr lang="en-US" altLang="zh-CN" dirty="0"/>
              <a:t>I2:ADD R5</a:t>
            </a:r>
            <a:r>
              <a:rPr lang="zh-CN" altLang="en-US" dirty="0"/>
              <a:t>，</a:t>
            </a:r>
            <a:r>
              <a:rPr lang="en-US" altLang="zh-CN" dirty="0"/>
              <a:t>R2</a:t>
            </a:r>
            <a:r>
              <a:rPr lang="zh-CN" altLang="en-US" dirty="0"/>
              <a:t>，</a:t>
            </a:r>
            <a:r>
              <a:rPr lang="en-US" altLang="zh-CN" dirty="0"/>
              <a:t>R4;(R2)+(R4)→R5</a:t>
            </a:r>
          </a:p>
          <a:p>
            <a:r>
              <a:rPr lang="en-US" altLang="zh-CN" dirty="0"/>
              <a:t>I3:ADD R4</a:t>
            </a:r>
            <a:r>
              <a:rPr lang="zh-CN" altLang="en-US" dirty="0"/>
              <a:t>，</a:t>
            </a:r>
            <a:r>
              <a:rPr lang="en-US" altLang="zh-CN" dirty="0"/>
              <a:t>R5</a:t>
            </a:r>
            <a:r>
              <a:rPr lang="zh-CN" altLang="en-US" dirty="0"/>
              <a:t>，</a:t>
            </a:r>
            <a:r>
              <a:rPr lang="en-US" altLang="zh-CN" dirty="0"/>
              <a:t>R3;(R5)+(R3)→R4</a:t>
            </a:r>
          </a:p>
          <a:p>
            <a:r>
              <a:rPr lang="en-US" altLang="zh-CN" dirty="0"/>
              <a:t>I4:ADD R5</a:t>
            </a:r>
            <a:r>
              <a:rPr lang="zh-CN" altLang="en-US" dirty="0"/>
              <a:t>，</a:t>
            </a:r>
            <a:r>
              <a:rPr lang="en-US" altLang="zh-CN" dirty="0"/>
              <a:t>R2</a:t>
            </a:r>
            <a:r>
              <a:rPr lang="zh-CN" altLang="en-US" dirty="0"/>
              <a:t>，</a:t>
            </a:r>
            <a:r>
              <a:rPr lang="en-US" altLang="zh-CN" dirty="0"/>
              <a:t>R6;(R2)+(R6)→R5</a:t>
            </a:r>
          </a:p>
          <a:p>
            <a:r>
              <a:rPr lang="en-US" altLang="zh-CN" dirty="0"/>
              <a:t>A.I1</a:t>
            </a:r>
            <a:r>
              <a:rPr lang="zh-CN" altLang="en-US" dirty="0"/>
              <a:t>和</a:t>
            </a:r>
            <a:r>
              <a:rPr lang="en-US" altLang="zh-CN" dirty="0"/>
              <a:t>I2			B.I2</a:t>
            </a:r>
            <a:r>
              <a:rPr lang="zh-CN" altLang="en-US" dirty="0"/>
              <a:t>和</a:t>
            </a:r>
            <a:r>
              <a:rPr lang="en-US" altLang="zh-CN" dirty="0"/>
              <a:t>I3			C.I2</a:t>
            </a:r>
            <a:r>
              <a:rPr lang="zh-CN" altLang="en-US" dirty="0"/>
              <a:t>和</a:t>
            </a:r>
            <a:r>
              <a:rPr lang="en-US" altLang="zh-CN" dirty="0"/>
              <a:t>I4				D.I3</a:t>
            </a:r>
            <a:r>
              <a:rPr lang="zh-CN" altLang="en-US" dirty="0"/>
              <a:t>和</a:t>
            </a:r>
            <a:r>
              <a:rPr lang="en-US" altLang="zh-CN" dirty="0"/>
              <a:t>I4</a:t>
            </a:r>
          </a:p>
          <a:p>
            <a:r>
              <a:rPr lang="zh-CN" altLang="en-US" dirty="0"/>
              <a:t>答： </a:t>
            </a:r>
            <a:r>
              <a:rPr lang="en-US" altLang="zh-CN" dirty="0"/>
              <a:t>B</a:t>
            </a:r>
            <a:r>
              <a:rPr lang="zh-CN" altLang="en-US" dirty="0"/>
              <a:t>。数据冲突是指当前指令要用到先前指令的操作结果，而这个结果尚未产生或尚未送达指定的位置，会导致当前指令无法继续执行。指令</a:t>
            </a:r>
            <a:r>
              <a:rPr lang="en-US" altLang="zh-CN" dirty="0"/>
              <a:t>I3</a:t>
            </a:r>
            <a:r>
              <a:rPr lang="zh-CN" altLang="en-US" dirty="0"/>
              <a:t>的源寄存器</a:t>
            </a:r>
            <a:r>
              <a:rPr lang="en-US" altLang="zh-CN" dirty="0"/>
              <a:t>R5</a:t>
            </a:r>
            <a:r>
              <a:rPr lang="zh-CN" altLang="en-US" dirty="0"/>
              <a:t>需要等待</a:t>
            </a:r>
            <a:r>
              <a:rPr lang="en-US" altLang="zh-CN" dirty="0"/>
              <a:t>I2</a:t>
            </a:r>
            <a:r>
              <a:rPr lang="zh-CN" altLang="en-US" dirty="0"/>
              <a:t>指令中结果写回后才能取正确的寄存器值，存在数据相关。</a:t>
            </a:r>
            <a:endParaRPr lang="en-US" altLang="zh-CN" dirty="0"/>
          </a:p>
          <a:p>
            <a:r>
              <a:rPr lang="en-US" altLang="zh-CN" dirty="0"/>
              <a:t>(5)[2019]</a:t>
            </a:r>
            <a:r>
              <a:rPr lang="zh-CN" altLang="en-US" dirty="0"/>
              <a:t>在采用“取指、译码</a:t>
            </a:r>
            <a:r>
              <a:rPr lang="en-US" altLang="zh-CN" dirty="0"/>
              <a:t>/</a:t>
            </a:r>
            <a:r>
              <a:rPr lang="zh-CN" altLang="en-US" dirty="0"/>
              <a:t>取数、执行、访存、写回”</a:t>
            </a:r>
            <a:r>
              <a:rPr lang="en-US" altLang="zh-CN" dirty="0"/>
              <a:t>5</a:t>
            </a:r>
            <a:r>
              <a:rPr lang="zh-CN" altLang="en-US" dirty="0"/>
              <a:t>段流水线的处理器中</a:t>
            </a:r>
            <a:r>
              <a:rPr lang="en-US" altLang="zh-CN" dirty="0"/>
              <a:t>,</a:t>
            </a:r>
            <a:r>
              <a:rPr lang="zh-CN" altLang="en-US" dirty="0"/>
              <a:t>执行如下指令序列</a:t>
            </a:r>
            <a:r>
              <a:rPr lang="en-US" altLang="zh-CN" dirty="0"/>
              <a:t>,</a:t>
            </a:r>
            <a:r>
              <a:rPr lang="zh-CN" altLang="en-US" dirty="0"/>
              <a:t>其中 </a:t>
            </a:r>
            <a:r>
              <a:rPr lang="en-US" altLang="zh-CN" dirty="0"/>
              <a:t>s0</a:t>
            </a:r>
            <a:r>
              <a:rPr lang="zh-CN" altLang="en-US" dirty="0"/>
              <a:t>、</a:t>
            </a:r>
            <a:r>
              <a:rPr lang="en-US" altLang="zh-CN" dirty="0"/>
              <a:t>s1</a:t>
            </a:r>
            <a:r>
              <a:rPr lang="zh-CN" altLang="en-US" dirty="0"/>
              <a:t>、</a:t>
            </a:r>
            <a:r>
              <a:rPr lang="en-US" altLang="zh-CN" dirty="0"/>
              <a:t>s2</a:t>
            </a:r>
            <a:r>
              <a:rPr lang="zh-CN" altLang="en-US" dirty="0"/>
              <a:t>、</a:t>
            </a:r>
            <a:r>
              <a:rPr lang="en-US" altLang="zh-CN" dirty="0"/>
              <a:t>s3</a:t>
            </a:r>
            <a:r>
              <a:rPr lang="zh-CN" altLang="en-US" dirty="0"/>
              <a:t>和</a:t>
            </a:r>
            <a:r>
              <a:rPr lang="en-US" altLang="zh-CN" dirty="0"/>
              <a:t>t2</a:t>
            </a:r>
            <a:r>
              <a:rPr lang="zh-CN" altLang="en-US" dirty="0"/>
              <a:t>表示寄存器编号。</a:t>
            </a:r>
            <a:endParaRPr lang="en-US" altLang="zh-CN" dirty="0"/>
          </a:p>
          <a:p>
            <a:r>
              <a:rPr lang="en-US" altLang="zh-CN" dirty="0"/>
              <a:t>l1:add s2,s1,s0//R[s2]</a:t>
            </a:r>
            <a:r>
              <a:rPr lang="zh-CN" altLang="en-US" dirty="0"/>
              <a:t>←</a:t>
            </a:r>
            <a:r>
              <a:rPr lang="en-US" altLang="zh-CN" dirty="0"/>
              <a:t>R[s1]+R[s0]</a:t>
            </a:r>
          </a:p>
          <a:p>
            <a:r>
              <a:rPr lang="en-US" altLang="zh-CN" dirty="0"/>
              <a:t>I2:load s3,0(t2)//R[s3]</a:t>
            </a:r>
            <a:r>
              <a:rPr lang="zh-CN" altLang="en-US" dirty="0"/>
              <a:t>←</a:t>
            </a:r>
            <a:r>
              <a:rPr lang="en-US" altLang="zh-CN" dirty="0"/>
              <a:t>M[R[t2]+0]</a:t>
            </a:r>
          </a:p>
          <a:p>
            <a:r>
              <a:rPr lang="en-US" altLang="zh-CN" dirty="0"/>
              <a:t>I3:add s2,s2,s3//R[s2]</a:t>
            </a:r>
            <a:r>
              <a:rPr lang="zh-CN" altLang="en-US" dirty="0"/>
              <a:t>←</a:t>
            </a:r>
            <a:r>
              <a:rPr lang="en-US" altLang="zh-CN" dirty="0"/>
              <a:t>R[s2]+R[s3]</a:t>
            </a:r>
          </a:p>
          <a:p>
            <a:r>
              <a:rPr lang="en-US" altLang="zh-CN" dirty="0"/>
              <a:t>I4:store s2,0(t2)//M[R[t2]+0]</a:t>
            </a:r>
            <a:r>
              <a:rPr lang="zh-CN" altLang="en-US" dirty="0"/>
              <a:t> ← </a:t>
            </a:r>
            <a:r>
              <a:rPr lang="en-US" altLang="zh-CN" dirty="0"/>
              <a:t>R[s2]</a:t>
            </a:r>
            <a:r>
              <a:rPr lang="zh-CN" altLang="en-US" dirty="0"/>
              <a:t>下列指令对中，不存在数据冒险的是</a:t>
            </a:r>
            <a:endParaRPr lang="en-US" altLang="zh-CN" dirty="0"/>
          </a:p>
          <a:p>
            <a:r>
              <a:rPr lang="en-US" altLang="zh-CN" dirty="0"/>
              <a:t>A.I1</a:t>
            </a:r>
            <a:r>
              <a:rPr lang="zh-CN" altLang="en-US" dirty="0"/>
              <a:t>和</a:t>
            </a:r>
            <a:r>
              <a:rPr lang="en-US" altLang="zh-CN" dirty="0"/>
              <a:t>I3			B.I2</a:t>
            </a:r>
            <a:r>
              <a:rPr lang="zh-CN" altLang="en-US" dirty="0"/>
              <a:t>和</a:t>
            </a:r>
            <a:r>
              <a:rPr lang="en-US" altLang="zh-CN" dirty="0"/>
              <a:t>I3			C.I2</a:t>
            </a:r>
            <a:r>
              <a:rPr lang="zh-CN" altLang="en-US" dirty="0"/>
              <a:t>和</a:t>
            </a:r>
            <a:r>
              <a:rPr lang="en-US" altLang="zh-CN" dirty="0"/>
              <a:t>I4				D.I3</a:t>
            </a:r>
            <a:r>
              <a:rPr lang="zh-CN" altLang="en-US" dirty="0"/>
              <a:t>和</a:t>
            </a:r>
            <a:r>
              <a:rPr lang="en-US" altLang="zh-CN" dirty="0"/>
              <a:t>I4</a:t>
            </a:r>
          </a:p>
          <a:p>
            <a:r>
              <a:rPr lang="zh-CN" altLang="en-US" dirty="0"/>
              <a:t>答：</a:t>
            </a:r>
            <a:r>
              <a:rPr lang="en-US" altLang="zh-CN" dirty="0"/>
              <a:t>C</a:t>
            </a:r>
            <a:r>
              <a:rPr lang="zh-CN" altLang="en-US" dirty="0"/>
              <a:t>。</a:t>
            </a:r>
            <a:r>
              <a:rPr lang="en-US" altLang="zh-CN" dirty="0"/>
              <a:t>I3 </a:t>
            </a:r>
            <a:r>
              <a:rPr lang="zh-CN" altLang="en-US" dirty="0"/>
              <a:t>的源寄存器 </a:t>
            </a:r>
            <a:r>
              <a:rPr lang="en-US" altLang="zh-CN" dirty="0"/>
              <a:t>S2</a:t>
            </a:r>
            <a:r>
              <a:rPr lang="zh-CN" altLang="en-US" dirty="0"/>
              <a:t>为</a:t>
            </a:r>
            <a:r>
              <a:rPr lang="en-US" altLang="zh-CN" dirty="0"/>
              <a:t>I1 </a:t>
            </a:r>
            <a:r>
              <a:rPr lang="zh-CN" altLang="en-US" dirty="0"/>
              <a:t>的目标寄存器，存在数据冒险。</a:t>
            </a:r>
            <a:r>
              <a:rPr lang="en-US" altLang="zh-CN" dirty="0"/>
              <a:t>I3</a:t>
            </a:r>
            <a:r>
              <a:rPr lang="zh-CN" altLang="en-US" dirty="0"/>
              <a:t>的源寄存器</a:t>
            </a:r>
            <a:r>
              <a:rPr lang="en-US" altLang="zh-CN" dirty="0"/>
              <a:t>S3</a:t>
            </a:r>
            <a:r>
              <a:rPr lang="zh-CN" altLang="en-US" dirty="0"/>
              <a:t>为</a:t>
            </a:r>
            <a:r>
              <a:rPr lang="en-US" altLang="zh-CN" dirty="0"/>
              <a:t>I2</a:t>
            </a:r>
            <a:r>
              <a:rPr lang="zh-CN" altLang="en-US" dirty="0"/>
              <a:t>指令的目标寄存器，也存在数据冒险。</a:t>
            </a:r>
            <a:r>
              <a:rPr lang="en-US" altLang="zh-CN" dirty="0"/>
              <a:t>I4</a:t>
            </a:r>
            <a:r>
              <a:rPr lang="zh-CN" altLang="en-US" dirty="0"/>
              <a:t>的源存器</a:t>
            </a:r>
            <a:r>
              <a:rPr lang="en-US" altLang="zh-CN" dirty="0"/>
              <a:t>S2</a:t>
            </a:r>
            <a:r>
              <a:rPr lang="zh-CN" altLang="en-US" dirty="0"/>
              <a:t>为</a:t>
            </a:r>
            <a:r>
              <a:rPr lang="en-US" altLang="zh-CN" dirty="0"/>
              <a:t>I3</a:t>
            </a:r>
            <a:r>
              <a:rPr lang="zh-CN" altLang="en-US" dirty="0"/>
              <a:t>的目标寄存器，同样存在数据冒险，只有</a:t>
            </a:r>
            <a:r>
              <a:rPr lang="en-US" altLang="zh-CN" dirty="0"/>
              <a:t>I2</a:t>
            </a:r>
            <a:r>
              <a:rPr lang="zh-CN" altLang="en-US" dirty="0"/>
              <a:t>和</a:t>
            </a:r>
            <a:r>
              <a:rPr lang="en-US" altLang="zh-CN" dirty="0"/>
              <a:t>I4</a:t>
            </a:r>
            <a:r>
              <a:rPr lang="zh-CN" altLang="en-US" dirty="0"/>
              <a:t>没有数据冒险。</a:t>
            </a:r>
            <a:endParaRPr lang="en-US" altLang="zh-CN" dirty="0"/>
          </a:p>
          <a:p>
            <a:r>
              <a:rPr lang="en-US" altLang="zh-CN" dirty="0"/>
              <a:t>(6)[2010]</a:t>
            </a:r>
            <a:r>
              <a:rPr lang="zh-CN" altLang="en-US" dirty="0"/>
              <a:t>下列选项中</a:t>
            </a:r>
            <a:r>
              <a:rPr lang="en-US" altLang="zh-CN" dirty="0"/>
              <a:t>,</a:t>
            </a:r>
            <a:r>
              <a:rPr lang="zh-CN" altLang="en-US" dirty="0"/>
              <a:t>不会引起指令流水线阻塞的是</a:t>
            </a:r>
            <a:endParaRPr lang="en-US" altLang="zh-CN" dirty="0"/>
          </a:p>
          <a:p>
            <a:r>
              <a:rPr lang="en-US" altLang="zh-CN" dirty="0"/>
              <a:t>A.</a:t>
            </a:r>
            <a:r>
              <a:rPr lang="zh-CN" altLang="en-US" dirty="0"/>
              <a:t>数据旁路</a:t>
            </a:r>
            <a:r>
              <a:rPr lang="en-US" altLang="zh-CN" dirty="0"/>
              <a:t>(</a:t>
            </a:r>
            <a:r>
              <a:rPr lang="zh-CN" altLang="en-US" dirty="0"/>
              <a:t>转发</a:t>
            </a:r>
            <a:r>
              <a:rPr lang="en-US" altLang="zh-CN" dirty="0"/>
              <a:t>)		B.</a:t>
            </a:r>
            <a:r>
              <a:rPr lang="zh-CN" altLang="en-US" dirty="0"/>
              <a:t>数据相关</a:t>
            </a:r>
            <a:r>
              <a:rPr lang="en-US" altLang="zh-CN" dirty="0"/>
              <a:t>		C.</a:t>
            </a:r>
            <a:r>
              <a:rPr lang="zh-CN" altLang="en-US" dirty="0"/>
              <a:t>条件转移</a:t>
            </a:r>
            <a:r>
              <a:rPr lang="en-US" altLang="zh-CN" dirty="0"/>
              <a:t>			D.</a:t>
            </a:r>
            <a:r>
              <a:rPr lang="zh-CN" altLang="en-US" dirty="0"/>
              <a:t>资源冲突</a:t>
            </a:r>
            <a:endParaRPr lang="en-US" altLang="zh-CN" dirty="0"/>
          </a:p>
          <a:p>
            <a:r>
              <a:rPr lang="zh-CN" altLang="en-US" dirty="0"/>
              <a:t>答： </a:t>
            </a:r>
            <a:r>
              <a:rPr lang="en-US" altLang="zh-CN" dirty="0"/>
              <a:t>A</a:t>
            </a:r>
            <a:r>
              <a:rPr lang="zh-CN" altLang="en-US" dirty="0"/>
              <a:t>。资源相关</a:t>
            </a:r>
            <a:r>
              <a:rPr lang="en-US" altLang="zh-CN" dirty="0"/>
              <a:t>(</a:t>
            </a:r>
            <a:r>
              <a:rPr lang="zh-CN" altLang="en-US" dirty="0"/>
              <a:t>资源冲突</a:t>
            </a:r>
            <a:r>
              <a:rPr lang="en-US" altLang="zh-CN" dirty="0"/>
              <a:t>)</a:t>
            </a:r>
            <a:r>
              <a:rPr lang="zh-CN" altLang="en-US" dirty="0"/>
              <a:t>、数据相关、控制相关都会引起流水线阻塞或停顿，而数据旁路技术是为了解决数据相关，直接将执行结果送到其他指令所需要的地方，使流水线不发生停顿，因此不会引起流水线阻塞。</a:t>
            </a:r>
          </a:p>
        </p:txBody>
      </p:sp>
    </p:spTree>
    <p:extLst>
      <p:ext uri="{BB962C8B-B14F-4D97-AF65-F5344CB8AC3E}">
        <p14:creationId xmlns:p14="http://schemas.microsoft.com/office/powerpoint/2010/main" val="296784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2FECC6-085E-D820-62D1-1C4435B2B094}"/>
              </a:ext>
            </a:extLst>
          </p:cNvPr>
          <p:cNvSpPr txBox="1"/>
          <p:nvPr/>
        </p:nvSpPr>
        <p:spPr>
          <a:xfrm>
            <a:off x="0" y="0"/>
            <a:ext cx="12192000" cy="5632311"/>
          </a:xfrm>
          <a:prstGeom prst="rect">
            <a:avLst/>
          </a:prstGeom>
          <a:noFill/>
        </p:spPr>
        <p:txBody>
          <a:bodyPr wrap="square" rtlCol="0">
            <a:spAutoFit/>
          </a:bodyPr>
          <a:lstStyle/>
          <a:p>
            <a:r>
              <a:rPr lang="en-US" altLang="zh-CN" dirty="0"/>
              <a:t>(7)[2011]</a:t>
            </a:r>
            <a:r>
              <a:rPr lang="zh-CN" altLang="en-US" dirty="0"/>
              <a:t>下列给出的指令系统特点中，有利于实现指令流水线的是</a:t>
            </a:r>
            <a:endParaRPr lang="en-US" altLang="zh-CN" dirty="0"/>
          </a:p>
          <a:p>
            <a:r>
              <a:rPr lang="en-US" altLang="zh-CN" dirty="0"/>
              <a:t>I.</a:t>
            </a:r>
            <a:r>
              <a:rPr lang="zh-CN" altLang="en-US" dirty="0"/>
              <a:t>指令格式规整且长度一致</a:t>
            </a:r>
            <a:endParaRPr lang="en-US" altLang="zh-CN" dirty="0"/>
          </a:p>
          <a:p>
            <a:r>
              <a:rPr lang="en-US" altLang="zh-CN" dirty="0"/>
              <a:t>Ⅱ.</a:t>
            </a:r>
            <a:r>
              <a:rPr lang="zh-CN" altLang="en-US" dirty="0"/>
              <a:t>指令和数据按边界对齐存放</a:t>
            </a:r>
            <a:endParaRPr lang="en-US" altLang="zh-CN" dirty="0"/>
          </a:p>
          <a:p>
            <a:r>
              <a:rPr lang="en-US" altLang="zh-CN" dirty="0"/>
              <a:t>Ⅲ.</a:t>
            </a:r>
            <a:r>
              <a:rPr lang="zh-CN" altLang="en-US" dirty="0"/>
              <a:t>只有</a:t>
            </a:r>
            <a:r>
              <a:rPr lang="en-US" altLang="zh-CN" dirty="0"/>
              <a:t>Load/Store</a:t>
            </a:r>
            <a:r>
              <a:rPr lang="zh-CN" altLang="en-US" dirty="0"/>
              <a:t>指令才能对操作数进行存储访问</a:t>
            </a:r>
            <a:endParaRPr lang="en-US" altLang="zh-CN" dirty="0"/>
          </a:p>
          <a:p>
            <a:r>
              <a:rPr lang="en-US" altLang="zh-CN" dirty="0"/>
              <a:t>A.</a:t>
            </a:r>
            <a:r>
              <a:rPr lang="zh-CN" altLang="en-US" dirty="0"/>
              <a:t>仅</a:t>
            </a:r>
            <a:r>
              <a:rPr lang="en-US" altLang="zh-CN" dirty="0"/>
              <a:t>I</a:t>
            </a:r>
            <a:r>
              <a:rPr lang="zh-CN" altLang="en-US" dirty="0"/>
              <a:t>、</a:t>
            </a:r>
            <a:r>
              <a:rPr lang="en-US" altLang="zh-CN" dirty="0" err="1"/>
              <a:t>ll</a:t>
            </a:r>
            <a:r>
              <a:rPr lang="en-US" altLang="zh-CN" dirty="0"/>
              <a:t>			B.</a:t>
            </a:r>
            <a:r>
              <a:rPr lang="zh-CN" altLang="en-US" dirty="0"/>
              <a:t>仅</a:t>
            </a:r>
            <a:r>
              <a:rPr lang="en-US" altLang="zh-CN" dirty="0"/>
              <a:t>Ⅱ </a:t>
            </a:r>
            <a:r>
              <a:rPr lang="zh-CN" altLang="en-US" dirty="0"/>
              <a:t>、</a:t>
            </a:r>
            <a:r>
              <a:rPr lang="en-US" altLang="zh-CN" dirty="0"/>
              <a:t>Ⅲ		C.</a:t>
            </a:r>
            <a:r>
              <a:rPr lang="zh-CN" altLang="en-US" dirty="0"/>
              <a:t>仅</a:t>
            </a:r>
            <a:r>
              <a:rPr lang="en-US" altLang="zh-CN" dirty="0"/>
              <a:t>Ⅰ</a:t>
            </a:r>
            <a:r>
              <a:rPr lang="zh-CN" altLang="en-US" dirty="0"/>
              <a:t>、</a:t>
            </a:r>
            <a:r>
              <a:rPr lang="en-US" altLang="zh-CN" dirty="0"/>
              <a:t>Ⅲ		D. I</a:t>
            </a:r>
            <a:r>
              <a:rPr lang="zh-CN" altLang="en-US" dirty="0"/>
              <a:t>、</a:t>
            </a:r>
            <a:r>
              <a:rPr lang="en-US" altLang="zh-CN" dirty="0" err="1"/>
              <a:t>Ⅱl</a:t>
            </a:r>
            <a:r>
              <a:rPr lang="zh-CN" altLang="en-US" dirty="0"/>
              <a:t>、</a:t>
            </a:r>
            <a:r>
              <a:rPr lang="en-US" altLang="zh-CN" dirty="0"/>
              <a:t>Ⅲ</a:t>
            </a:r>
          </a:p>
          <a:p>
            <a:r>
              <a:rPr lang="zh-CN" altLang="en-US" dirty="0"/>
              <a:t>答：</a:t>
            </a:r>
            <a:r>
              <a:rPr lang="en-US" altLang="zh-CN" dirty="0"/>
              <a:t>D</a:t>
            </a:r>
            <a:r>
              <a:rPr lang="zh-CN" altLang="en-US" dirty="0"/>
              <a:t>。指令定长、指令和数据对齐存放、采用 </a:t>
            </a:r>
            <a:r>
              <a:rPr lang="en-US" altLang="zh-CN" dirty="0"/>
              <a:t>Load/Store </a:t>
            </a:r>
            <a:r>
              <a:rPr lang="zh-CN" altLang="en-US" dirty="0"/>
              <a:t>架构均能够有效地简化流水线的复杂度。</a:t>
            </a:r>
            <a:endParaRPr lang="en-US" altLang="zh-CN" dirty="0"/>
          </a:p>
          <a:p>
            <a:r>
              <a:rPr lang="en-US" altLang="zh-CN" dirty="0"/>
              <a:t>(8)[2017]</a:t>
            </a:r>
            <a:r>
              <a:rPr lang="zh-CN" altLang="en-US" dirty="0"/>
              <a:t>下列关于指令流水线数据通路的叙述中，错误的是</a:t>
            </a:r>
            <a:endParaRPr lang="en-US" altLang="zh-CN" dirty="0"/>
          </a:p>
          <a:p>
            <a:r>
              <a:rPr lang="en-US" altLang="zh-CN" dirty="0"/>
              <a:t>A.</a:t>
            </a:r>
            <a:r>
              <a:rPr lang="zh-CN" altLang="en-US" dirty="0"/>
              <a:t>包含生成控制信号的控制部件</a:t>
            </a:r>
            <a:endParaRPr lang="en-US" altLang="zh-CN" dirty="0"/>
          </a:p>
          <a:p>
            <a:r>
              <a:rPr lang="en-US" altLang="zh-CN" dirty="0"/>
              <a:t>B.</a:t>
            </a:r>
            <a:r>
              <a:rPr lang="zh-CN" altLang="en-US" dirty="0"/>
              <a:t>包含算术逻辑运算部件</a:t>
            </a:r>
            <a:r>
              <a:rPr lang="en-US" altLang="zh-CN" dirty="0"/>
              <a:t>(ALU)</a:t>
            </a:r>
          </a:p>
          <a:p>
            <a:r>
              <a:rPr lang="en-US" altLang="zh-CN" dirty="0"/>
              <a:t>C.</a:t>
            </a:r>
            <a:r>
              <a:rPr lang="zh-CN" altLang="en-US" dirty="0"/>
              <a:t>包含通用寄存器组和取指部件</a:t>
            </a:r>
            <a:endParaRPr lang="en-US" altLang="zh-CN" dirty="0"/>
          </a:p>
          <a:p>
            <a:r>
              <a:rPr lang="en-US" altLang="zh-CN" dirty="0"/>
              <a:t>D.</a:t>
            </a:r>
            <a:r>
              <a:rPr lang="zh-CN" altLang="en-US" dirty="0"/>
              <a:t>由组合逻辑电路和时序逻辑电路组合而成</a:t>
            </a:r>
            <a:endParaRPr lang="en-US" altLang="zh-CN" dirty="0"/>
          </a:p>
          <a:p>
            <a:r>
              <a:rPr lang="zh-CN" altLang="en-US" dirty="0"/>
              <a:t>答： </a:t>
            </a:r>
            <a:r>
              <a:rPr lang="en-US" altLang="zh-CN" dirty="0"/>
              <a:t>A</a:t>
            </a:r>
            <a:r>
              <a:rPr lang="zh-CN" altLang="en-US" dirty="0"/>
              <a:t>。数据传送路径称为数据通路。五段流水线中包括程序计数器、指令存储器、流水接口寄存器、通用寄存器组、</a:t>
            </a:r>
            <a:r>
              <a:rPr lang="en-US" altLang="zh-CN" dirty="0"/>
              <a:t>ALU</a:t>
            </a:r>
            <a:r>
              <a:rPr lang="zh-CN" altLang="en-US" dirty="0"/>
              <a:t>、数据存储器等，不包括控制部件，选</a:t>
            </a:r>
            <a:r>
              <a:rPr lang="en-US" altLang="zh-CN" dirty="0"/>
              <a:t>A</a:t>
            </a:r>
            <a:r>
              <a:rPr lang="zh-CN" altLang="en-US" dirty="0"/>
              <a:t>。</a:t>
            </a:r>
            <a:endParaRPr lang="en-US" altLang="zh-CN" dirty="0"/>
          </a:p>
          <a:p>
            <a:r>
              <a:rPr lang="en-US" altLang="zh-CN" dirty="0"/>
              <a:t>(9)[2017]</a:t>
            </a:r>
            <a:r>
              <a:rPr lang="zh-CN" altLang="en-US" dirty="0"/>
              <a:t>下列关于超标量流水线特性的叙述中</a:t>
            </a:r>
            <a:r>
              <a:rPr lang="en-US" altLang="zh-CN" dirty="0"/>
              <a:t>,</a:t>
            </a:r>
            <a:r>
              <a:rPr lang="zh-CN" altLang="en-US" dirty="0"/>
              <a:t>正确的是</a:t>
            </a:r>
            <a:endParaRPr lang="en-US" altLang="zh-CN" dirty="0"/>
          </a:p>
          <a:p>
            <a:r>
              <a:rPr lang="en-US" altLang="zh-CN" dirty="0"/>
              <a:t>Ⅰ.</a:t>
            </a:r>
            <a:r>
              <a:rPr lang="zh-CN" altLang="en-US" dirty="0"/>
              <a:t>能缩短流水线功能段的处理时间</a:t>
            </a:r>
            <a:endParaRPr lang="en-US" altLang="zh-CN" dirty="0"/>
          </a:p>
          <a:p>
            <a:r>
              <a:rPr lang="en-US" altLang="zh-CN" dirty="0"/>
              <a:t>Ⅱ.</a:t>
            </a:r>
            <a:r>
              <a:rPr lang="zh-CN" altLang="en-US" dirty="0"/>
              <a:t>能在一个时钟周期内同时发射多条指令</a:t>
            </a:r>
            <a:endParaRPr lang="en-US" altLang="zh-CN" dirty="0"/>
          </a:p>
          <a:p>
            <a:r>
              <a:rPr lang="en-US" altLang="zh-CN" dirty="0"/>
              <a:t>Ⅲ.</a:t>
            </a:r>
            <a:r>
              <a:rPr lang="zh-CN" altLang="en-US" dirty="0"/>
              <a:t>能结合动态调度技术提高指令执行并行性</a:t>
            </a:r>
            <a:endParaRPr lang="en-US" altLang="zh-CN" dirty="0"/>
          </a:p>
          <a:p>
            <a:r>
              <a:rPr lang="en-US" altLang="zh-CN" dirty="0"/>
              <a:t>A.</a:t>
            </a:r>
            <a:r>
              <a:rPr lang="zh-CN" altLang="en-US" dirty="0"/>
              <a:t>仅</a:t>
            </a:r>
            <a:r>
              <a:rPr lang="en-US" altLang="zh-CN" dirty="0"/>
              <a:t>Ⅱ			B.</a:t>
            </a:r>
            <a:r>
              <a:rPr lang="zh-CN" altLang="en-US" dirty="0"/>
              <a:t>仅</a:t>
            </a:r>
            <a:r>
              <a:rPr lang="en-US" altLang="zh-CN" dirty="0"/>
              <a:t>I</a:t>
            </a:r>
            <a:r>
              <a:rPr lang="zh-CN" altLang="en-US" dirty="0"/>
              <a:t>、</a:t>
            </a:r>
            <a:r>
              <a:rPr lang="en-US" altLang="zh-CN" dirty="0"/>
              <a:t>Ⅲ		C.</a:t>
            </a:r>
            <a:r>
              <a:rPr lang="zh-CN" altLang="en-US" dirty="0"/>
              <a:t>仅</a:t>
            </a:r>
            <a:r>
              <a:rPr lang="en-US" altLang="zh-CN" dirty="0"/>
              <a:t>Ⅱ</a:t>
            </a:r>
            <a:r>
              <a:rPr lang="zh-CN" altLang="en-US" dirty="0"/>
              <a:t>、</a:t>
            </a:r>
            <a:r>
              <a:rPr lang="en-US" altLang="zh-CN" dirty="0"/>
              <a:t>Ⅲ		D.I</a:t>
            </a:r>
            <a:r>
              <a:rPr lang="zh-CN" altLang="en-US" dirty="0"/>
              <a:t>、</a:t>
            </a:r>
            <a:r>
              <a:rPr lang="en-US" altLang="zh-CN" dirty="0"/>
              <a:t>Ⅱ</a:t>
            </a:r>
            <a:r>
              <a:rPr lang="zh-CN" altLang="en-US" dirty="0"/>
              <a:t>和</a:t>
            </a:r>
            <a:r>
              <a:rPr lang="en-US" altLang="zh-CN" dirty="0"/>
              <a:t>Ⅲ</a:t>
            </a:r>
          </a:p>
          <a:p>
            <a:r>
              <a:rPr lang="zh-CN" altLang="en-US" dirty="0"/>
              <a:t>答： </a:t>
            </a:r>
            <a:r>
              <a:rPr lang="en-US" altLang="zh-CN" dirty="0"/>
              <a:t>C</a:t>
            </a:r>
            <a:r>
              <a:rPr lang="zh-CN" altLang="en-US" dirty="0"/>
              <a:t>。超标量是指在 </a:t>
            </a:r>
            <a:r>
              <a:rPr lang="en-US" altLang="zh-CN" dirty="0"/>
              <a:t>CPU </a:t>
            </a:r>
            <a:r>
              <a:rPr lang="zh-CN" altLang="en-US" dirty="0"/>
              <a:t>中有多条流水线，每个时钟周期内可以完成多条指令。</a:t>
            </a:r>
            <a:r>
              <a:rPr lang="en-US" altLang="zh-CN" dirty="0"/>
              <a:t>1</a:t>
            </a:r>
            <a:r>
              <a:rPr lang="zh-CN" altLang="en-US" dirty="0"/>
              <a:t>错展、它并不影响流水线功能段的处理时间</a:t>
            </a:r>
            <a:r>
              <a:rPr lang="en-US" altLang="zh-CN" dirty="0"/>
              <a:t>;I</a:t>
            </a:r>
            <a:r>
              <a:rPr lang="zh-CN" altLang="en-US" dirty="0"/>
              <a:t>、</a:t>
            </a:r>
            <a:r>
              <a:rPr lang="en-US" altLang="zh-CN" dirty="0"/>
              <a:t>III </a:t>
            </a:r>
            <a:r>
              <a:rPr lang="zh-CN" altLang="en-US" dirty="0"/>
              <a:t>正确。选</a:t>
            </a:r>
            <a:r>
              <a:rPr lang="en-US" altLang="zh-CN" dirty="0"/>
              <a:t>C</a:t>
            </a:r>
            <a:r>
              <a:rPr lang="zh-CN" altLang="en-US" dirty="0"/>
              <a:t>。</a:t>
            </a:r>
          </a:p>
        </p:txBody>
      </p:sp>
    </p:spTree>
    <p:extLst>
      <p:ext uri="{BB962C8B-B14F-4D97-AF65-F5344CB8AC3E}">
        <p14:creationId xmlns:p14="http://schemas.microsoft.com/office/powerpoint/2010/main" val="391291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5FD16B-ACC9-C91C-78C4-24460D986F24}"/>
              </a:ext>
            </a:extLst>
          </p:cNvPr>
          <p:cNvSpPr txBox="1"/>
          <p:nvPr/>
        </p:nvSpPr>
        <p:spPr>
          <a:xfrm>
            <a:off x="0" y="0"/>
            <a:ext cx="12192000" cy="4801314"/>
          </a:xfrm>
          <a:prstGeom prst="rect">
            <a:avLst/>
          </a:prstGeom>
          <a:noFill/>
        </p:spPr>
        <p:txBody>
          <a:bodyPr wrap="square" rtlCol="0">
            <a:spAutoFit/>
          </a:bodyPr>
          <a:lstStyle/>
          <a:p>
            <a:r>
              <a:rPr lang="en-US" altLang="zh-CN" dirty="0"/>
              <a:t>(10)[2020]</a:t>
            </a:r>
            <a:r>
              <a:rPr lang="zh-CN" altLang="en-US" dirty="0"/>
              <a:t>下列给出的处理器类型中，理想情况下</a:t>
            </a:r>
            <a:r>
              <a:rPr lang="en-US" altLang="zh-CN" dirty="0"/>
              <a:t>CPI</a:t>
            </a:r>
            <a:r>
              <a:rPr lang="zh-CN" altLang="en-US" dirty="0"/>
              <a:t>为</a:t>
            </a:r>
            <a:r>
              <a:rPr lang="en-US" altLang="zh-CN" dirty="0"/>
              <a:t>1</a:t>
            </a:r>
            <a:r>
              <a:rPr lang="zh-CN" altLang="en-US" dirty="0"/>
              <a:t>的是</a:t>
            </a:r>
            <a:endParaRPr lang="en-US" altLang="zh-CN" dirty="0"/>
          </a:p>
          <a:p>
            <a:r>
              <a:rPr lang="en-US" altLang="zh-CN" dirty="0"/>
              <a:t>I.</a:t>
            </a:r>
            <a:r>
              <a:rPr lang="zh-CN" altLang="en-US" dirty="0"/>
              <a:t>单周期</a:t>
            </a:r>
            <a:r>
              <a:rPr lang="en-US" altLang="zh-CN" dirty="0"/>
              <a:t>CPU</a:t>
            </a:r>
          </a:p>
          <a:p>
            <a:r>
              <a:rPr lang="en-US" altLang="zh-CN" dirty="0" err="1"/>
              <a:t>lI.</a:t>
            </a:r>
            <a:r>
              <a:rPr lang="zh-CN" altLang="en-US" dirty="0"/>
              <a:t>多周期</a:t>
            </a:r>
            <a:r>
              <a:rPr lang="en-US" altLang="zh-CN" dirty="0"/>
              <a:t>CPU</a:t>
            </a:r>
          </a:p>
          <a:p>
            <a:r>
              <a:rPr lang="en-US" altLang="zh-CN" dirty="0"/>
              <a:t>Ⅲ.</a:t>
            </a:r>
            <a:r>
              <a:rPr lang="zh-CN" altLang="en-US" dirty="0"/>
              <a:t>基本流水线</a:t>
            </a:r>
            <a:r>
              <a:rPr lang="en-US" altLang="zh-CN" dirty="0"/>
              <a:t>CPU</a:t>
            </a:r>
          </a:p>
          <a:p>
            <a:r>
              <a:rPr lang="en-US" altLang="zh-CN" dirty="0"/>
              <a:t>Ⅳ.</a:t>
            </a:r>
            <a:r>
              <a:rPr lang="zh-CN" altLang="en-US" dirty="0"/>
              <a:t>超标量流水线</a:t>
            </a:r>
            <a:r>
              <a:rPr lang="en-US" altLang="zh-CN" dirty="0"/>
              <a:t>CPU</a:t>
            </a:r>
          </a:p>
          <a:p>
            <a:r>
              <a:rPr lang="en-US" altLang="zh-CN" dirty="0"/>
              <a:t>A.I</a:t>
            </a:r>
            <a:r>
              <a:rPr lang="zh-CN" altLang="en-US" dirty="0"/>
              <a:t>和</a:t>
            </a:r>
            <a:r>
              <a:rPr lang="en-US" altLang="zh-CN" dirty="0"/>
              <a:t>Ⅱ		</a:t>
            </a:r>
            <a:r>
              <a:rPr lang="en-US" altLang="zh-CN" dirty="0" err="1"/>
              <a:t>B.Ⅰ</a:t>
            </a:r>
            <a:r>
              <a:rPr lang="zh-CN" altLang="en-US" dirty="0"/>
              <a:t>和</a:t>
            </a:r>
            <a:r>
              <a:rPr lang="en-US" altLang="zh-CN" dirty="0"/>
              <a:t>Ⅲ		C.I</a:t>
            </a:r>
            <a:r>
              <a:rPr lang="zh-CN" altLang="en-US" dirty="0"/>
              <a:t>、</a:t>
            </a:r>
            <a:r>
              <a:rPr lang="en-US" altLang="zh-CN" dirty="0"/>
              <a:t> Ⅲ </a:t>
            </a:r>
            <a:r>
              <a:rPr lang="zh-CN" altLang="en-US" dirty="0"/>
              <a:t>、</a:t>
            </a:r>
            <a:r>
              <a:rPr lang="en-US" altLang="zh-CN" dirty="0"/>
              <a:t>Ⅳ		</a:t>
            </a:r>
            <a:r>
              <a:rPr lang="en-US" altLang="zh-CN" dirty="0" err="1"/>
              <a:t>D.Ⅲ</a:t>
            </a:r>
            <a:r>
              <a:rPr lang="zh-CN" altLang="en-US" dirty="0"/>
              <a:t>、</a:t>
            </a:r>
            <a:r>
              <a:rPr lang="en-US" altLang="zh-CN" dirty="0"/>
              <a:t>Ⅳ</a:t>
            </a:r>
          </a:p>
          <a:p>
            <a:r>
              <a:rPr lang="zh-CN" altLang="en-US" dirty="0"/>
              <a:t>答：</a:t>
            </a:r>
            <a:r>
              <a:rPr lang="en-US" altLang="zh-CN" dirty="0"/>
              <a:t>B</a:t>
            </a:r>
            <a:r>
              <a:rPr lang="zh-CN" altLang="en-US" dirty="0"/>
              <a:t>。理想情况下</a:t>
            </a:r>
            <a:r>
              <a:rPr lang="en-US" altLang="zh-CN" dirty="0"/>
              <a:t>CPI</a:t>
            </a:r>
            <a:r>
              <a:rPr lang="zh-CN" altLang="en-US" dirty="0"/>
              <a:t>为</a:t>
            </a:r>
            <a:r>
              <a:rPr lang="en-US" altLang="zh-CN" dirty="0"/>
              <a:t>1 </a:t>
            </a:r>
            <a:r>
              <a:rPr lang="zh-CN" altLang="en-US" dirty="0"/>
              <a:t>的有：单周期 </a:t>
            </a:r>
            <a:r>
              <a:rPr lang="en-US" altLang="zh-CN" dirty="0"/>
              <a:t>CPU</a:t>
            </a:r>
            <a:r>
              <a:rPr lang="zh-CN" altLang="en-US" dirty="0"/>
              <a:t>和基本流水线 </a:t>
            </a:r>
            <a:r>
              <a:rPr lang="en-US" altLang="zh-CN" dirty="0"/>
              <a:t>CPU</a:t>
            </a:r>
            <a:r>
              <a:rPr lang="zh-CN" altLang="en-US" dirty="0"/>
              <a:t>。而多周期 </a:t>
            </a:r>
            <a:r>
              <a:rPr lang="en-US" altLang="zh-CN" dirty="0"/>
              <a:t>CPU </a:t>
            </a:r>
            <a:r>
              <a:rPr lang="zh-CN" altLang="en-US" dirty="0"/>
              <a:t>的</a:t>
            </a:r>
            <a:r>
              <a:rPr lang="en-US" altLang="zh-CN" dirty="0"/>
              <a:t>CPI </a:t>
            </a:r>
            <a:r>
              <a:rPr lang="zh-CN" altLang="en-US" dirty="0"/>
              <a:t>大于 </a:t>
            </a:r>
            <a:r>
              <a:rPr lang="en-US" altLang="zh-CN" dirty="0"/>
              <a:t>1</a:t>
            </a:r>
            <a:r>
              <a:rPr lang="zh-CN" altLang="en-US" dirty="0"/>
              <a:t>，超标量流水线 </a:t>
            </a:r>
            <a:r>
              <a:rPr lang="en-US" altLang="zh-CN" dirty="0"/>
              <a:t>CPU </a:t>
            </a:r>
            <a:r>
              <a:rPr lang="zh-CN" altLang="en-US" dirty="0"/>
              <a:t>的 </a:t>
            </a:r>
            <a:r>
              <a:rPr lang="en-US" altLang="zh-CN" dirty="0"/>
              <a:t>CPI</a:t>
            </a:r>
            <a:r>
              <a:rPr lang="zh-CN" altLang="en-US" dirty="0"/>
              <a:t>小于 </a:t>
            </a:r>
            <a:r>
              <a:rPr lang="en-US" altLang="zh-CN" dirty="0"/>
              <a:t>1</a:t>
            </a:r>
            <a:r>
              <a:rPr lang="zh-CN" altLang="en-US" dirty="0"/>
              <a:t>。</a:t>
            </a:r>
            <a:endParaRPr lang="en-US" altLang="zh-CN" dirty="0"/>
          </a:p>
          <a:p>
            <a:r>
              <a:rPr lang="en-US" altLang="zh-CN" dirty="0"/>
              <a:t>7.4</a:t>
            </a:r>
            <a:r>
              <a:rPr lang="zh-CN" altLang="en-US" dirty="0"/>
              <a:t>简述采用插入气泡方式解决数据冲突的主要过程。</a:t>
            </a:r>
            <a:endParaRPr lang="en-US" altLang="zh-CN" dirty="0"/>
          </a:p>
          <a:p>
            <a:r>
              <a:rPr lang="zh-CN" altLang="en-US" dirty="0"/>
              <a:t>答： </a:t>
            </a:r>
            <a:r>
              <a:rPr lang="en-US" altLang="zh-CN" dirty="0"/>
              <a:t>ID </a:t>
            </a:r>
            <a:r>
              <a:rPr lang="zh-CN" altLang="en-US" dirty="0"/>
              <a:t>段检测到数据相关，需在 </a:t>
            </a:r>
            <a:r>
              <a:rPr lang="en-US" altLang="zh-CN" dirty="0"/>
              <a:t>EX </a:t>
            </a:r>
            <a:r>
              <a:rPr lang="zh-CN" altLang="en-US" dirty="0"/>
              <a:t>段插人气泡，同时</a:t>
            </a:r>
            <a:r>
              <a:rPr lang="en-US" altLang="zh-CN" dirty="0"/>
              <a:t>IF/ID </a:t>
            </a:r>
            <a:r>
              <a:rPr lang="zh-CN" altLang="en-US" dirty="0"/>
              <a:t>段暂停，等待数据写回到寄存器堆流水线才能恢复正常，具体只需给出 </a:t>
            </a:r>
            <a:r>
              <a:rPr lang="en-US" altLang="zh-CN" dirty="0"/>
              <a:t>ID/EX</a:t>
            </a:r>
            <a:r>
              <a:rPr lang="zh-CN" altLang="en-US" dirty="0"/>
              <a:t>流水寄存器同步清零信号，同时将</a:t>
            </a:r>
            <a:r>
              <a:rPr lang="en-US" altLang="zh-CN" dirty="0"/>
              <a:t>PC</a:t>
            </a:r>
            <a:r>
              <a:rPr lang="zh-CN" altLang="en-US" dirty="0"/>
              <a:t>、</a:t>
            </a:r>
            <a:r>
              <a:rPr lang="en-US" altLang="zh-CN" dirty="0"/>
              <a:t>IF/ID </a:t>
            </a:r>
            <a:r>
              <a:rPr lang="zh-CN" altLang="en-US" dirty="0"/>
              <a:t>流水寄存器使能信号关闭即可。</a:t>
            </a:r>
            <a:endParaRPr lang="en-US" altLang="zh-CN" dirty="0"/>
          </a:p>
          <a:p>
            <a:r>
              <a:rPr lang="en-US" altLang="zh-CN" dirty="0"/>
              <a:t>7.5 </a:t>
            </a:r>
            <a:r>
              <a:rPr lang="zh-CN" altLang="en-US" dirty="0"/>
              <a:t>简述采用重定向方式解决数据冲突的主要过程。</a:t>
            </a:r>
            <a:endParaRPr lang="en-US" altLang="zh-CN" dirty="0"/>
          </a:p>
          <a:p>
            <a:r>
              <a:rPr lang="zh-CN" altLang="en-US" dirty="0"/>
              <a:t>答：气泡流水线通过延缓</a:t>
            </a:r>
            <a:r>
              <a:rPr lang="en-US" altLang="zh-CN" dirty="0"/>
              <a:t>ID </a:t>
            </a:r>
            <a:r>
              <a:rPr lang="zh-CN" altLang="en-US" dirty="0"/>
              <a:t>段取操作数的方式来解决数据冲突问题，但气泡插人会影响流水线性能。重定向方式的基本原理是等到指令实际使用寄存器操作数时再将正确的数据从后续功能段的流水寄存器中直接旁路到正确的位置，这种方式有效避免了气泡引起的性能损失，但部分 </a:t>
            </a:r>
            <a:r>
              <a:rPr lang="en-US" altLang="zh-CN" dirty="0"/>
              <a:t>Load-Use </a:t>
            </a:r>
            <a:r>
              <a:rPr lang="zh-CN" altLang="en-US" dirty="0"/>
              <a:t>数据相关仍然需要插入气泡。</a:t>
            </a:r>
            <a:endParaRPr lang="en-US" altLang="zh-CN" dirty="0"/>
          </a:p>
          <a:p>
            <a:r>
              <a:rPr lang="en-US" altLang="zh-CN" dirty="0"/>
              <a:t>7.6 </a:t>
            </a:r>
            <a:r>
              <a:rPr lang="zh-CN" altLang="en-US" dirty="0"/>
              <a:t>流水线方式缩短的是指令的执行时间还是程序的执行时间</a:t>
            </a:r>
            <a:r>
              <a:rPr lang="en-US" altLang="zh-CN" dirty="0"/>
              <a:t>?</a:t>
            </a:r>
          </a:p>
          <a:p>
            <a:r>
              <a:rPr lang="zh-CN" altLang="en-US" dirty="0"/>
              <a:t>答：缩短了程序的执行时间，指令的执行时间并不会缩短，相反由于流水寄存器的存取等额外开销还会增加。</a:t>
            </a:r>
          </a:p>
        </p:txBody>
      </p:sp>
    </p:spTree>
    <p:extLst>
      <p:ext uri="{BB962C8B-B14F-4D97-AF65-F5344CB8AC3E}">
        <p14:creationId xmlns:p14="http://schemas.microsoft.com/office/powerpoint/2010/main" val="85653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55BD4D7-52BD-3D80-481C-DE84A4598F6D}"/>
              </a:ext>
            </a:extLst>
          </p:cNvPr>
          <p:cNvSpPr txBox="1"/>
          <p:nvPr/>
        </p:nvSpPr>
        <p:spPr>
          <a:xfrm>
            <a:off x="0" y="0"/>
            <a:ext cx="12192000" cy="2308324"/>
          </a:xfrm>
          <a:prstGeom prst="rect">
            <a:avLst/>
          </a:prstGeom>
          <a:noFill/>
        </p:spPr>
        <p:txBody>
          <a:bodyPr wrap="square" rtlCol="0">
            <a:spAutoFit/>
          </a:bodyPr>
          <a:lstStyle/>
          <a:p>
            <a:r>
              <a:rPr lang="en-US" altLang="zh-CN" dirty="0"/>
              <a:t>7.8</a:t>
            </a:r>
            <a:r>
              <a:rPr lang="zh-CN" altLang="en-US" dirty="0"/>
              <a:t>如果采用气泡流水线执行下述程序，请给出类似图</a:t>
            </a:r>
            <a:r>
              <a:rPr lang="en-US" altLang="zh-CN" dirty="0"/>
              <a:t>7.18</a:t>
            </a:r>
            <a:r>
              <a:rPr lang="zh-CN" altLang="en-US" dirty="0"/>
              <a:t>所示的流水线时空图。注意时空图中最后一个时钟周期第</a:t>
            </a:r>
            <a:r>
              <a:rPr lang="en-US" altLang="zh-CN" dirty="0"/>
              <a:t>5</a:t>
            </a:r>
            <a:r>
              <a:rPr lang="zh-CN" altLang="en-US" dirty="0"/>
              <a:t>条指令进入</a:t>
            </a:r>
            <a:r>
              <a:rPr lang="en-US" altLang="zh-CN" dirty="0"/>
              <a:t>ID</a:t>
            </a:r>
            <a:r>
              <a:rPr lang="zh-CN" altLang="en-US" dirty="0"/>
              <a:t>段。</a:t>
            </a:r>
            <a:endParaRPr lang="en-US" altLang="zh-CN" dirty="0"/>
          </a:p>
          <a:p>
            <a:r>
              <a:rPr lang="en-US" altLang="zh-CN" dirty="0" err="1"/>
              <a:t>addi</a:t>
            </a:r>
            <a:r>
              <a:rPr lang="en-US" altLang="zh-CN" dirty="0"/>
              <a:t> $s0,$s0,4</a:t>
            </a:r>
          </a:p>
          <a:p>
            <a:r>
              <a:rPr lang="en-US" altLang="zh-CN" dirty="0" err="1"/>
              <a:t>lw</a:t>
            </a:r>
            <a:r>
              <a:rPr lang="en-US" altLang="zh-CN" dirty="0"/>
              <a:t> $s1,(s0)</a:t>
            </a:r>
          </a:p>
          <a:p>
            <a:r>
              <a:rPr lang="en-US" altLang="zh-CN" dirty="0"/>
              <a:t>add $s2,$s2,$s1</a:t>
            </a:r>
          </a:p>
          <a:p>
            <a:r>
              <a:rPr lang="en-US" altLang="zh-CN" dirty="0"/>
              <a:t>and $s3,$s1,$s2</a:t>
            </a:r>
          </a:p>
          <a:p>
            <a:r>
              <a:rPr lang="en-US" altLang="zh-CN" dirty="0"/>
              <a:t>sub $s4,$s2,$s2</a:t>
            </a:r>
          </a:p>
          <a:p>
            <a:r>
              <a:rPr lang="zh-CN" altLang="en-US" dirty="0"/>
              <a:t>答：</a:t>
            </a:r>
          </a:p>
        </p:txBody>
      </p:sp>
      <p:graphicFrame>
        <p:nvGraphicFramePr>
          <p:cNvPr id="3" name="表格 3">
            <a:extLst>
              <a:ext uri="{FF2B5EF4-FFF2-40B4-BE49-F238E27FC236}">
                <a16:creationId xmlns:a16="http://schemas.microsoft.com/office/drawing/2014/main" id="{9762EF15-78EE-846E-FF06-317D5EB542CB}"/>
              </a:ext>
            </a:extLst>
          </p:cNvPr>
          <p:cNvGraphicFramePr>
            <a:graphicFrameLocks noGrp="1"/>
          </p:cNvGraphicFramePr>
          <p:nvPr>
            <p:extLst>
              <p:ext uri="{D42A27DB-BD31-4B8C-83A1-F6EECF244321}">
                <p14:modId xmlns:p14="http://schemas.microsoft.com/office/powerpoint/2010/main" val="324300883"/>
              </p:ext>
            </p:extLst>
          </p:nvPr>
        </p:nvGraphicFramePr>
        <p:xfrm>
          <a:off x="732116" y="2082301"/>
          <a:ext cx="10778568" cy="3708400"/>
        </p:xfrm>
        <a:graphic>
          <a:graphicData uri="http://schemas.openxmlformats.org/drawingml/2006/table">
            <a:tbl>
              <a:tblPr firstRow="1" bandRow="1">
                <a:tableStyleId>{5C22544A-7EE6-4342-B048-85BDC9FD1C3A}</a:tableStyleId>
              </a:tblPr>
              <a:tblGrid>
                <a:gridCol w="1796428">
                  <a:extLst>
                    <a:ext uri="{9D8B030D-6E8A-4147-A177-3AD203B41FA5}">
                      <a16:colId xmlns:a16="http://schemas.microsoft.com/office/drawing/2014/main" val="938518040"/>
                    </a:ext>
                  </a:extLst>
                </a:gridCol>
                <a:gridCol w="1796428">
                  <a:extLst>
                    <a:ext uri="{9D8B030D-6E8A-4147-A177-3AD203B41FA5}">
                      <a16:colId xmlns:a16="http://schemas.microsoft.com/office/drawing/2014/main" val="2659023556"/>
                    </a:ext>
                  </a:extLst>
                </a:gridCol>
                <a:gridCol w="1796428">
                  <a:extLst>
                    <a:ext uri="{9D8B030D-6E8A-4147-A177-3AD203B41FA5}">
                      <a16:colId xmlns:a16="http://schemas.microsoft.com/office/drawing/2014/main" val="182096576"/>
                    </a:ext>
                  </a:extLst>
                </a:gridCol>
                <a:gridCol w="1796428">
                  <a:extLst>
                    <a:ext uri="{9D8B030D-6E8A-4147-A177-3AD203B41FA5}">
                      <a16:colId xmlns:a16="http://schemas.microsoft.com/office/drawing/2014/main" val="4141840326"/>
                    </a:ext>
                  </a:extLst>
                </a:gridCol>
                <a:gridCol w="1796428">
                  <a:extLst>
                    <a:ext uri="{9D8B030D-6E8A-4147-A177-3AD203B41FA5}">
                      <a16:colId xmlns:a16="http://schemas.microsoft.com/office/drawing/2014/main" val="295332639"/>
                    </a:ext>
                  </a:extLst>
                </a:gridCol>
                <a:gridCol w="1796428">
                  <a:extLst>
                    <a:ext uri="{9D8B030D-6E8A-4147-A177-3AD203B41FA5}">
                      <a16:colId xmlns:a16="http://schemas.microsoft.com/office/drawing/2014/main" val="1445764730"/>
                    </a:ext>
                  </a:extLst>
                </a:gridCol>
              </a:tblGrid>
              <a:tr h="370840">
                <a:tc>
                  <a:txBody>
                    <a:bodyPr/>
                    <a:lstStyle/>
                    <a:p>
                      <a:pPr algn="ctr"/>
                      <a:r>
                        <a:rPr lang="en-US" altLang="zh-CN" dirty="0"/>
                        <a:t>CLKs</a:t>
                      </a:r>
                      <a:endParaRPr lang="zh-CN" altLang="en-US" dirty="0"/>
                    </a:p>
                  </a:txBody>
                  <a:tcPr/>
                </a:tc>
                <a:tc>
                  <a:txBody>
                    <a:bodyPr/>
                    <a:lstStyle/>
                    <a:p>
                      <a:pPr algn="ctr"/>
                      <a:r>
                        <a:rPr lang="zh-CN" altLang="en-US" dirty="0"/>
                        <a:t>取指</a:t>
                      </a:r>
                      <a:r>
                        <a:rPr lang="en-US" altLang="zh-CN" dirty="0"/>
                        <a:t>IF</a:t>
                      </a:r>
                      <a:endParaRPr lang="zh-CN" altLang="en-US" dirty="0"/>
                    </a:p>
                  </a:txBody>
                  <a:tcPr/>
                </a:tc>
                <a:tc>
                  <a:txBody>
                    <a:bodyPr/>
                    <a:lstStyle/>
                    <a:p>
                      <a:pPr algn="ctr"/>
                      <a:r>
                        <a:rPr lang="zh-CN" altLang="en-US" dirty="0"/>
                        <a:t>译码</a:t>
                      </a:r>
                      <a:r>
                        <a:rPr lang="en-US" altLang="zh-CN" dirty="0"/>
                        <a:t>ID</a:t>
                      </a:r>
                      <a:endParaRPr lang="zh-CN" altLang="en-US" dirty="0"/>
                    </a:p>
                  </a:txBody>
                  <a:tcPr/>
                </a:tc>
                <a:tc>
                  <a:txBody>
                    <a:bodyPr/>
                    <a:lstStyle/>
                    <a:p>
                      <a:pPr algn="ctr"/>
                      <a:r>
                        <a:rPr lang="zh-CN" altLang="en-US" dirty="0"/>
                        <a:t>执行</a:t>
                      </a:r>
                      <a:r>
                        <a:rPr lang="en-US" altLang="zh-CN" dirty="0"/>
                        <a:t>EX</a:t>
                      </a:r>
                      <a:endParaRPr lang="zh-CN" altLang="en-US" dirty="0"/>
                    </a:p>
                  </a:txBody>
                  <a:tcPr/>
                </a:tc>
                <a:tc>
                  <a:txBody>
                    <a:bodyPr/>
                    <a:lstStyle/>
                    <a:p>
                      <a:pPr algn="ctr"/>
                      <a:r>
                        <a:rPr lang="zh-CN" altLang="en-US" dirty="0"/>
                        <a:t>访存</a:t>
                      </a:r>
                      <a:r>
                        <a:rPr lang="en-US" altLang="zh-CN" dirty="0"/>
                        <a:t>MEM</a:t>
                      </a:r>
                      <a:endParaRPr lang="zh-CN" altLang="en-US" dirty="0"/>
                    </a:p>
                  </a:txBody>
                  <a:tcPr/>
                </a:tc>
                <a:tc>
                  <a:txBody>
                    <a:bodyPr/>
                    <a:lstStyle/>
                    <a:p>
                      <a:pPr algn="ctr"/>
                      <a:r>
                        <a:rPr lang="zh-CN" altLang="en-US" dirty="0"/>
                        <a:t>写回</a:t>
                      </a:r>
                      <a:r>
                        <a:rPr lang="en-US" altLang="zh-CN" dirty="0"/>
                        <a:t>WB</a:t>
                      </a:r>
                      <a:endParaRPr lang="zh-CN" altLang="en-US" dirty="0"/>
                    </a:p>
                  </a:txBody>
                  <a:tcPr/>
                </a:tc>
                <a:extLst>
                  <a:ext uri="{0D108BD9-81ED-4DB2-BD59-A6C34878D82A}">
                    <a16:rowId xmlns:a16="http://schemas.microsoft.com/office/drawing/2014/main" val="699566706"/>
                  </a:ext>
                </a:extLst>
              </a:tr>
              <a:tr h="370840">
                <a:tc>
                  <a:txBody>
                    <a:bodyPr/>
                    <a:lstStyle/>
                    <a:p>
                      <a:pPr algn="ct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addi</a:t>
                      </a:r>
                      <a:r>
                        <a:rPr lang="en-US" altLang="zh-CN" dirty="0"/>
                        <a:t> $s0,$s0,4</a:t>
                      </a:r>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739689515"/>
                  </a:ext>
                </a:extLst>
              </a:tr>
              <a:tr h="370840">
                <a:tc>
                  <a:txBody>
                    <a:bodyPr/>
                    <a:lstStyle/>
                    <a:p>
                      <a:pPr algn="ctr"/>
                      <a:r>
                        <a:rPr lang="en-US" altLang="zh-CN" dirty="0"/>
                        <a:t>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lw</a:t>
                      </a:r>
                      <a:r>
                        <a:rPr lang="en-US" altLang="zh-CN" dirty="0"/>
                        <a:t> $s1,(s0)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addi</a:t>
                      </a:r>
                      <a:r>
                        <a:rPr lang="en-US" altLang="zh-CN" dirty="0"/>
                        <a:t> $s0,$s0,4</a:t>
                      </a:r>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3071086595"/>
                  </a:ext>
                </a:extLst>
              </a:tr>
              <a:tr h="370840">
                <a:tc>
                  <a:txBody>
                    <a:bodyPr/>
                    <a:lstStyle/>
                    <a:p>
                      <a:pPr algn="ctr"/>
                      <a:r>
                        <a:rPr lang="en-US" altLang="zh-CN" dirty="0"/>
                        <a:t>3</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add $s2,$s2,$s1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lw</a:t>
                      </a:r>
                      <a:r>
                        <a:rPr lang="en-US" altLang="zh-CN" dirty="0"/>
                        <a:t> $s1,(s0)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addi</a:t>
                      </a:r>
                      <a:r>
                        <a:rPr lang="en-US" altLang="zh-CN" dirty="0"/>
                        <a:t> $s0,$s0,4</a:t>
                      </a:r>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3404164856"/>
                  </a:ext>
                </a:extLst>
              </a:tr>
              <a:tr h="370840">
                <a:tc>
                  <a:txBody>
                    <a:bodyPr/>
                    <a:lstStyle/>
                    <a:p>
                      <a:pPr algn="ctr"/>
                      <a:r>
                        <a:rPr lang="en-US" altLang="zh-CN" dirty="0"/>
                        <a:t>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add $s2,$s2,$s1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lw</a:t>
                      </a:r>
                      <a:r>
                        <a:rPr lang="en-US" altLang="zh-CN" dirty="0"/>
                        <a:t> $s1,(s0)</a:t>
                      </a:r>
                    </a:p>
                  </a:txBody>
                  <a:tcPr/>
                </a:tc>
                <a:tc>
                  <a:txBody>
                    <a:bodyPr/>
                    <a:lstStyle/>
                    <a:p>
                      <a:pPr algn="ctr"/>
                      <a:r>
                        <a:rPr lang="en-US" altLang="zh-CN" dirty="0"/>
                        <a:t>Bubble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addi</a:t>
                      </a:r>
                      <a:r>
                        <a:rPr lang="en-US" altLang="zh-CN" dirty="0"/>
                        <a:t> $s0,$s0,4</a:t>
                      </a:r>
                    </a:p>
                  </a:txBody>
                  <a:tcPr/>
                </a:tc>
                <a:tc>
                  <a:txBody>
                    <a:bodyPr/>
                    <a:lstStyle/>
                    <a:p>
                      <a:pPr algn="ctr"/>
                      <a:endParaRPr lang="zh-CN" altLang="en-US"/>
                    </a:p>
                  </a:txBody>
                  <a:tcPr/>
                </a:tc>
                <a:extLst>
                  <a:ext uri="{0D108BD9-81ED-4DB2-BD59-A6C34878D82A}">
                    <a16:rowId xmlns:a16="http://schemas.microsoft.com/office/drawing/2014/main" val="1306940466"/>
                  </a:ext>
                </a:extLst>
              </a:tr>
              <a:tr h="370840">
                <a:tc>
                  <a:txBody>
                    <a:bodyPr/>
                    <a:lstStyle/>
                    <a:p>
                      <a:pPr algn="ctr"/>
                      <a:r>
                        <a:rPr lang="en-US" altLang="zh-CN" dirty="0"/>
                        <a:t>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add $s2,$s2,$s1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lw</a:t>
                      </a:r>
                      <a:r>
                        <a:rPr lang="en-US" altLang="zh-CN" dirty="0"/>
                        <a:t> $s1,(s0)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addi</a:t>
                      </a:r>
                      <a:r>
                        <a:rPr lang="en-US" altLang="zh-CN" dirty="0"/>
                        <a:t> $s0,$s0,4</a:t>
                      </a:r>
                    </a:p>
                  </a:txBody>
                  <a:tcPr/>
                </a:tc>
                <a:extLst>
                  <a:ext uri="{0D108BD9-81ED-4DB2-BD59-A6C34878D82A}">
                    <a16:rowId xmlns:a16="http://schemas.microsoft.com/office/drawing/2014/main" val="3703410247"/>
                  </a:ext>
                </a:extLst>
              </a:tr>
              <a:tr h="370840">
                <a:tc>
                  <a:txBody>
                    <a:bodyPr/>
                    <a:lstStyle/>
                    <a:p>
                      <a:pPr algn="ctr"/>
                      <a:r>
                        <a:rPr lang="en-US" altLang="zh-CN" dirty="0"/>
                        <a:t>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and $s3,$s1,$s2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add $s2,$s2,$s1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lw</a:t>
                      </a:r>
                      <a:r>
                        <a:rPr lang="en-US" altLang="zh-CN" dirty="0"/>
                        <a:t> $s1,(s0)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extLst>
                  <a:ext uri="{0D108BD9-81ED-4DB2-BD59-A6C34878D82A}">
                    <a16:rowId xmlns:a16="http://schemas.microsoft.com/office/drawing/2014/main" val="2805060983"/>
                  </a:ext>
                </a:extLst>
              </a:tr>
              <a:tr h="370840">
                <a:tc>
                  <a:txBody>
                    <a:bodyPr/>
                    <a:lstStyle/>
                    <a:p>
                      <a:pPr algn="ctr"/>
                      <a:r>
                        <a:rPr lang="en-US" altLang="zh-CN" dirty="0"/>
                        <a:t>7</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and $s3,$s1,$s2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add $s2,$s2,$s1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lw</a:t>
                      </a:r>
                      <a:r>
                        <a:rPr lang="en-US" altLang="zh-CN" dirty="0"/>
                        <a:t> $s1,(s0)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extLst>
                  <a:ext uri="{0D108BD9-81ED-4DB2-BD59-A6C34878D82A}">
                    <a16:rowId xmlns:a16="http://schemas.microsoft.com/office/drawing/2014/main" val="2480314538"/>
                  </a:ext>
                </a:extLst>
              </a:tr>
              <a:tr h="370840">
                <a:tc>
                  <a:txBody>
                    <a:bodyPr/>
                    <a:lstStyle/>
                    <a:p>
                      <a:pPr algn="ctr"/>
                      <a:r>
                        <a:rPr lang="en-US" altLang="zh-CN" dirty="0"/>
                        <a:t>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sub $s4,$s2,$s2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add $s2,$s2,$s1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lw</a:t>
                      </a:r>
                      <a:r>
                        <a:rPr lang="en-US" altLang="zh-CN" dirty="0"/>
                        <a:t> $s1,(s0)</a:t>
                      </a:r>
                    </a:p>
                  </a:txBody>
                  <a:tcPr/>
                </a:tc>
                <a:extLst>
                  <a:ext uri="{0D108BD9-81ED-4DB2-BD59-A6C34878D82A}">
                    <a16:rowId xmlns:a16="http://schemas.microsoft.com/office/drawing/2014/main" val="1084021584"/>
                  </a:ext>
                </a:extLst>
              </a:tr>
              <a:tr h="370840">
                <a:tc>
                  <a:txBody>
                    <a:bodyPr/>
                    <a:lstStyle/>
                    <a:p>
                      <a:pPr algn="ctr"/>
                      <a:r>
                        <a:rPr lang="en-US" altLang="zh-CN" dirty="0"/>
                        <a:t>9</a:t>
                      </a:r>
                      <a:endParaRPr lang="zh-CN" altLang="en-US" dirty="0"/>
                    </a:p>
                  </a:txBody>
                  <a:tcPr/>
                </a:tc>
                <a:tc>
                  <a:txBody>
                    <a:bodyPr/>
                    <a:lstStyle/>
                    <a:p>
                      <a:pPr algn="ctr"/>
                      <a:r>
                        <a:rPr lang="en-US" altLang="zh-CN" dirty="0"/>
                        <a:t>Next </a:t>
                      </a:r>
                      <a:r>
                        <a:rPr lang="en-US" altLang="zh-CN" dirty="0" err="1"/>
                        <a:t>Instr</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sub $s4,$s2,$s2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add $s2,$s2,$s1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extLst>
                  <a:ext uri="{0D108BD9-81ED-4DB2-BD59-A6C34878D82A}">
                    <a16:rowId xmlns:a16="http://schemas.microsoft.com/office/drawing/2014/main" val="2429392584"/>
                  </a:ext>
                </a:extLst>
              </a:tr>
            </a:tbl>
          </a:graphicData>
        </a:graphic>
      </p:graphicFrame>
    </p:spTree>
    <p:extLst>
      <p:ext uri="{BB962C8B-B14F-4D97-AF65-F5344CB8AC3E}">
        <p14:creationId xmlns:p14="http://schemas.microsoft.com/office/powerpoint/2010/main" val="268731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00A890-6CC9-120A-4B76-461B5F3B0046}"/>
              </a:ext>
            </a:extLst>
          </p:cNvPr>
          <p:cNvSpPr txBox="1"/>
          <p:nvPr/>
        </p:nvSpPr>
        <p:spPr>
          <a:xfrm>
            <a:off x="0" y="0"/>
            <a:ext cx="12192000" cy="923330"/>
          </a:xfrm>
          <a:prstGeom prst="rect">
            <a:avLst/>
          </a:prstGeom>
          <a:noFill/>
        </p:spPr>
        <p:txBody>
          <a:bodyPr wrap="square" rtlCol="0">
            <a:spAutoFit/>
          </a:bodyPr>
          <a:lstStyle/>
          <a:p>
            <a:r>
              <a:rPr lang="en-US" altLang="zh-CN" dirty="0"/>
              <a:t>7.9</a:t>
            </a:r>
            <a:r>
              <a:rPr lang="zh-CN" altLang="en-US" dirty="0"/>
              <a:t>如果采用重定向流水线执行</a:t>
            </a:r>
            <a:r>
              <a:rPr lang="en-US" altLang="zh-CN" dirty="0"/>
              <a:t>7.8</a:t>
            </a:r>
            <a:r>
              <a:rPr lang="zh-CN" altLang="en-US" dirty="0"/>
              <a:t>中程序，请给出类似图</a:t>
            </a:r>
            <a:r>
              <a:rPr lang="en-US" altLang="zh-CN" dirty="0"/>
              <a:t>7.18</a:t>
            </a:r>
            <a:r>
              <a:rPr lang="zh-CN" altLang="en-US" dirty="0"/>
              <a:t>所示的流水线时空图。注意时空图中最后一个时钟周期第</a:t>
            </a:r>
            <a:r>
              <a:rPr lang="en-US" altLang="zh-CN" dirty="0"/>
              <a:t>5</a:t>
            </a:r>
            <a:r>
              <a:rPr lang="zh-CN" altLang="en-US" dirty="0"/>
              <a:t>条指令进入</a:t>
            </a:r>
            <a:r>
              <a:rPr lang="en-US" altLang="zh-CN" dirty="0"/>
              <a:t>ID</a:t>
            </a:r>
            <a:r>
              <a:rPr lang="zh-CN" altLang="en-US" dirty="0"/>
              <a:t>段。</a:t>
            </a:r>
            <a:endParaRPr lang="en-US" altLang="zh-CN" dirty="0"/>
          </a:p>
          <a:p>
            <a:r>
              <a:rPr lang="zh-CN" altLang="en-US" dirty="0"/>
              <a:t>答：</a:t>
            </a:r>
          </a:p>
        </p:txBody>
      </p:sp>
      <p:graphicFrame>
        <p:nvGraphicFramePr>
          <p:cNvPr id="3" name="表格 3">
            <a:extLst>
              <a:ext uri="{FF2B5EF4-FFF2-40B4-BE49-F238E27FC236}">
                <a16:creationId xmlns:a16="http://schemas.microsoft.com/office/drawing/2014/main" id="{A2D8F7F0-EFF9-0774-3193-F1FC87CF176D}"/>
              </a:ext>
            </a:extLst>
          </p:cNvPr>
          <p:cNvGraphicFramePr>
            <a:graphicFrameLocks noGrp="1"/>
          </p:cNvGraphicFramePr>
          <p:nvPr>
            <p:extLst>
              <p:ext uri="{D42A27DB-BD31-4B8C-83A1-F6EECF244321}">
                <p14:modId xmlns:p14="http://schemas.microsoft.com/office/powerpoint/2010/main" val="3410862513"/>
              </p:ext>
            </p:extLst>
          </p:nvPr>
        </p:nvGraphicFramePr>
        <p:xfrm>
          <a:off x="472139" y="755525"/>
          <a:ext cx="10778568" cy="2966720"/>
        </p:xfrm>
        <a:graphic>
          <a:graphicData uri="http://schemas.openxmlformats.org/drawingml/2006/table">
            <a:tbl>
              <a:tblPr firstRow="1" bandRow="1">
                <a:tableStyleId>{5C22544A-7EE6-4342-B048-85BDC9FD1C3A}</a:tableStyleId>
              </a:tblPr>
              <a:tblGrid>
                <a:gridCol w="1796428">
                  <a:extLst>
                    <a:ext uri="{9D8B030D-6E8A-4147-A177-3AD203B41FA5}">
                      <a16:colId xmlns:a16="http://schemas.microsoft.com/office/drawing/2014/main" val="938518040"/>
                    </a:ext>
                  </a:extLst>
                </a:gridCol>
                <a:gridCol w="1796428">
                  <a:extLst>
                    <a:ext uri="{9D8B030D-6E8A-4147-A177-3AD203B41FA5}">
                      <a16:colId xmlns:a16="http://schemas.microsoft.com/office/drawing/2014/main" val="2659023556"/>
                    </a:ext>
                  </a:extLst>
                </a:gridCol>
                <a:gridCol w="1796428">
                  <a:extLst>
                    <a:ext uri="{9D8B030D-6E8A-4147-A177-3AD203B41FA5}">
                      <a16:colId xmlns:a16="http://schemas.microsoft.com/office/drawing/2014/main" val="182096576"/>
                    </a:ext>
                  </a:extLst>
                </a:gridCol>
                <a:gridCol w="1796428">
                  <a:extLst>
                    <a:ext uri="{9D8B030D-6E8A-4147-A177-3AD203B41FA5}">
                      <a16:colId xmlns:a16="http://schemas.microsoft.com/office/drawing/2014/main" val="4141840326"/>
                    </a:ext>
                  </a:extLst>
                </a:gridCol>
                <a:gridCol w="1796428">
                  <a:extLst>
                    <a:ext uri="{9D8B030D-6E8A-4147-A177-3AD203B41FA5}">
                      <a16:colId xmlns:a16="http://schemas.microsoft.com/office/drawing/2014/main" val="295332639"/>
                    </a:ext>
                  </a:extLst>
                </a:gridCol>
                <a:gridCol w="1796428">
                  <a:extLst>
                    <a:ext uri="{9D8B030D-6E8A-4147-A177-3AD203B41FA5}">
                      <a16:colId xmlns:a16="http://schemas.microsoft.com/office/drawing/2014/main" val="1445764730"/>
                    </a:ext>
                  </a:extLst>
                </a:gridCol>
              </a:tblGrid>
              <a:tr h="370840">
                <a:tc>
                  <a:txBody>
                    <a:bodyPr/>
                    <a:lstStyle/>
                    <a:p>
                      <a:pPr algn="ctr"/>
                      <a:r>
                        <a:rPr lang="en-US" altLang="zh-CN" dirty="0"/>
                        <a:t>CLKs</a:t>
                      </a:r>
                      <a:endParaRPr lang="zh-CN" altLang="en-US" dirty="0"/>
                    </a:p>
                  </a:txBody>
                  <a:tcPr/>
                </a:tc>
                <a:tc>
                  <a:txBody>
                    <a:bodyPr/>
                    <a:lstStyle/>
                    <a:p>
                      <a:pPr algn="ctr"/>
                      <a:r>
                        <a:rPr lang="zh-CN" altLang="en-US" dirty="0"/>
                        <a:t>取指</a:t>
                      </a:r>
                      <a:r>
                        <a:rPr lang="en-US" altLang="zh-CN" dirty="0"/>
                        <a:t>IF</a:t>
                      </a:r>
                      <a:endParaRPr lang="zh-CN" altLang="en-US" dirty="0"/>
                    </a:p>
                  </a:txBody>
                  <a:tcPr/>
                </a:tc>
                <a:tc>
                  <a:txBody>
                    <a:bodyPr/>
                    <a:lstStyle/>
                    <a:p>
                      <a:pPr algn="ctr"/>
                      <a:r>
                        <a:rPr lang="zh-CN" altLang="en-US" dirty="0"/>
                        <a:t>译码</a:t>
                      </a:r>
                      <a:r>
                        <a:rPr lang="en-US" altLang="zh-CN" dirty="0"/>
                        <a:t>ID</a:t>
                      </a:r>
                      <a:endParaRPr lang="zh-CN" altLang="en-US" dirty="0"/>
                    </a:p>
                  </a:txBody>
                  <a:tcPr/>
                </a:tc>
                <a:tc>
                  <a:txBody>
                    <a:bodyPr/>
                    <a:lstStyle/>
                    <a:p>
                      <a:pPr algn="ctr"/>
                      <a:r>
                        <a:rPr lang="zh-CN" altLang="en-US" dirty="0"/>
                        <a:t>执行</a:t>
                      </a:r>
                      <a:r>
                        <a:rPr lang="en-US" altLang="zh-CN" dirty="0"/>
                        <a:t>EX</a:t>
                      </a:r>
                      <a:endParaRPr lang="zh-CN" altLang="en-US" dirty="0"/>
                    </a:p>
                  </a:txBody>
                  <a:tcPr/>
                </a:tc>
                <a:tc>
                  <a:txBody>
                    <a:bodyPr/>
                    <a:lstStyle/>
                    <a:p>
                      <a:pPr algn="ctr"/>
                      <a:r>
                        <a:rPr lang="zh-CN" altLang="en-US" dirty="0"/>
                        <a:t>访存</a:t>
                      </a:r>
                      <a:r>
                        <a:rPr lang="en-US" altLang="zh-CN" dirty="0"/>
                        <a:t>MEM</a:t>
                      </a:r>
                      <a:endParaRPr lang="zh-CN" altLang="en-US" dirty="0"/>
                    </a:p>
                  </a:txBody>
                  <a:tcPr/>
                </a:tc>
                <a:tc>
                  <a:txBody>
                    <a:bodyPr/>
                    <a:lstStyle/>
                    <a:p>
                      <a:pPr algn="ctr"/>
                      <a:r>
                        <a:rPr lang="zh-CN" altLang="en-US" dirty="0"/>
                        <a:t>写回</a:t>
                      </a:r>
                      <a:r>
                        <a:rPr lang="en-US" altLang="zh-CN" dirty="0"/>
                        <a:t>WB</a:t>
                      </a:r>
                      <a:endParaRPr lang="zh-CN" altLang="en-US" dirty="0"/>
                    </a:p>
                  </a:txBody>
                  <a:tcPr/>
                </a:tc>
                <a:extLst>
                  <a:ext uri="{0D108BD9-81ED-4DB2-BD59-A6C34878D82A}">
                    <a16:rowId xmlns:a16="http://schemas.microsoft.com/office/drawing/2014/main" val="699566706"/>
                  </a:ext>
                </a:extLst>
              </a:tr>
              <a:tr h="370840">
                <a:tc>
                  <a:txBody>
                    <a:bodyPr/>
                    <a:lstStyle/>
                    <a:p>
                      <a:pPr algn="ct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addi</a:t>
                      </a:r>
                      <a:r>
                        <a:rPr lang="en-US" altLang="zh-CN" dirty="0"/>
                        <a:t> $s0,$s0,4</a:t>
                      </a:r>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739689515"/>
                  </a:ext>
                </a:extLst>
              </a:tr>
              <a:tr h="370840">
                <a:tc>
                  <a:txBody>
                    <a:bodyPr/>
                    <a:lstStyle/>
                    <a:p>
                      <a:pPr algn="ctr"/>
                      <a:r>
                        <a:rPr lang="en-US" altLang="zh-CN" dirty="0"/>
                        <a:t>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lw</a:t>
                      </a:r>
                      <a:r>
                        <a:rPr lang="en-US" altLang="zh-CN" dirty="0"/>
                        <a:t> $s1,(s0)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addi</a:t>
                      </a:r>
                      <a:r>
                        <a:rPr lang="en-US" altLang="zh-CN" dirty="0"/>
                        <a:t> $s0,$s0,4</a:t>
                      </a:r>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3071086595"/>
                  </a:ext>
                </a:extLst>
              </a:tr>
              <a:tr h="370840">
                <a:tc>
                  <a:txBody>
                    <a:bodyPr/>
                    <a:lstStyle/>
                    <a:p>
                      <a:pPr algn="ctr"/>
                      <a:r>
                        <a:rPr lang="en-US" altLang="zh-CN" dirty="0"/>
                        <a:t>3</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add $s2,$s2,$s1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lw</a:t>
                      </a:r>
                      <a:r>
                        <a:rPr lang="en-US" altLang="zh-CN" dirty="0"/>
                        <a:t> $s1,(s0)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addi</a:t>
                      </a:r>
                      <a:r>
                        <a:rPr lang="en-US" altLang="zh-CN" dirty="0"/>
                        <a:t> $s0,$s0,4</a:t>
                      </a:r>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3404164856"/>
                  </a:ext>
                </a:extLst>
              </a:tr>
              <a:tr h="370840">
                <a:tc>
                  <a:txBody>
                    <a:bodyPr/>
                    <a:lstStyle/>
                    <a:p>
                      <a:pPr algn="ctr"/>
                      <a:r>
                        <a:rPr lang="en-US" altLang="zh-CN" dirty="0"/>
                        <a:t>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and $s3,$s1,$s2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add $s2,$s2,$s1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lw</a:t>
                      </a:r>
                      <a:r>
                        <a:rPr lang="en-US" altLang="zh-CN" dirty="0"/>
                        <a:t> $s1,(s0)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addi</a:t>
                      </a:r>
                      <a:r>
                        <a:rPr lang="en-US" altLang="zh-CN" dirty="0"/>
                        <a:t> $s0,$s0,4</a:t>
                      </a:r>
                    </a:p>
                  </a:txBody>
                  <a:tcPr/>
                </a:tc>
                <a:tc>
                  <a:txBody>
                    <a:bodyPr/>
                    <a:lstStyle/>
                    <a:p>
                      <a:pPr algn="ctr"/>
                      <a:endParaRPr lang="zh-CN" altLang="en-US"/>
                    </a:p>
                  </a:txBody>
                  <a:tcPr/>
                </a:tc>
                <a:extLst>
                  <a:ext uri="{0D108BD9-81ED-4DB2-BD59-A6C34878D82A}">
                    <a16:rowId xmlns:a16="http://schemas.microsoft.com/office/drawing/2014/main" val="1306940466"/>
                  </a:ext>
                </a:extLst>
              </a:tr>
              <a:tr h="370840">
                <a:tc>
                  <a:txBody>
                    <a:bodyPr/>
                    <a:lstStyle/>
                    <a:p>
                      <a:pPr algn="ctr"/>
                      <a:r>
                        <a:rPr lang="en-US" altLang="zh-CN" dirty="0"/>
                        <a:t>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and $s3,$s1,$s2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add $s2,$s2,$s1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lw</a:t>
                      </a:r>
                      <a:r>
                        <a:rPr lang="en-US" altLang="zh-CN" dirty="0"/>
                        <a:t> $s1,(s0)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addi</a:t>
                      </a:r>
                      <a:r>
                        <a:rPr lang="en-US" altLang="zh-CN" dirty="0"/>
                        <a:t> $s0,$s0,4</a:t>
                      </a:r>
                    </a:p>
                  </a:txBody>
                  <a:tcPr/>
                </a:tc>
                <a:extLst>
                  <a:ext uri="{0D108BD9-81ED-4DB2-BD59-A6C34878D82A}">
                    <a16:rowId xmlns:a16="http://schemas.microsoft.com/office/drawing/2014/main" val="3703410247"/>
                  </a:ext>
                </a:extLst>
              </a:tr>
              <a:tr h="370840">
                <a:tc>
                  <a:txBody>
                    <a:bodyPr/>
                    <a:lstStyle/>
                    <a:p>
                      <a:pPr algn="ctr"/>
                      <a:r>
                        <a:rPr lang="en-US" altLang="zh-CN" dirty="0"/>
                        <a:t>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sub $s4,$s2,$s2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and $s3,$s1,$s2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add $s2,$s2,$s1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lw</a:t>
                      </a:r>
                      <a:r>
                        <a:rPr lang="en-US" altLang="zh-CN" dirty="0"/>
                        <a:t> $s1,(s0)</a:t>
                      </a:r>
                    </a:p>
                  </a:txBody>
                  <a:tcPr/>
                </a:tc>
                <a:extLst>
                  <a:ext uri="{0D108BD9-81ED-4DB2-BD59-A6C34878D82A}">
                    <a16:rowId xmlns:a16="http://schemas.microsoft.com/office/drawing/2014/main" val="2805060983"/>
                  </a:ext>
                </a:extLst>
              </a:tr>
              <a:tr h="370840">
                <a:tc>
                  <a:txBody>
                    <a:bodyPr/>
                    <a:lstStyle/>
                    <a:p>
                      <a:pPr algn="ctr"/>
                      <a:r>
                        <a:rPr lang="en-US" altLang="zh-CN" dirty="0"/>
                        <a:t>7</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Next </a:t>
                      </a:r>
                      <a:r>
                        <a:rPr lang="en-US" altLang="zh-CN"/>
                        <a:t>Instr</a:t>
                      </a: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sub $s4,$s2,$s2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and $s3,$s1,$s2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add $s2,$s2,$s1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Bubble</a:t>
                      </a:r>
                      <a:endParaRPr lang="zh-CN" altLang="en-US" dirty="0"/>
                    </a:p>
                  </a:txBody>
                  <a:tcPr/>
                </a:tc>
                <a:extLst>
                  <a:ext uri="{0D108BD9-81ED-4DB2-BD59-A6C34878D82A}">
                    <a16:rowId xmlns:a16="http://schemas.microsoft.com/office/drawing/2014/main" val="2480314538"/>
                  </a:ext>
                </a:extLst>
              </a:tr>
            </a:tbl>
          </a:graphicData>
        </a:graphic>
      </p:graphicFrame>
    </p:spTree>
    <p:extLst>
      <p:ext uri="{BB962C8B-B14F-4D97-AF65-F5344CB8AC3E}">
        <p14:creationId xmlns:p14="http://schemas.microsoft.com/office/powerpoint/2010/main" val="18876920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2652</Words>
  <Application>Microsoft Office PowerPoint</Application>
  <PresentationFormat>宽屏</PresentationFormat>
  <Paragraphs>178</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-apple-system</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澄</dc:creator>
  <cp:lastModifiedBy>陈 澄</cp:lastModifiedBy>
  <cp:revision>1</cp:revision>
  <dcterms:created xsi:type="dcterms:W3CDTF">2023-06-05T12:04:15Z</dcterms:created>
  <dcterms:modified xsi:type="dcterms:W3CDTF">2023-06-05T12:04:24Z</dcterms:modified>
</cp:coreProperties>
</file>