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67"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614F-B637-6387-CA03-D809AF6B56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6A5464-57D3-AB94-F30A-BFEC7AB503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3A193D-864B-0A1D-E643-0EBDA61DCDD4}"/>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43A093A5-D1DA-9CF7-EDF0-F011852ACC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024E5D-64EA-BEB5-754E-F029B94EE9BF}"/>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140545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DD199-D026-E9E3-E532-57E141B7FD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CE27DA-01F8-D2CC-D8B2-7F186950E7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70C20A-06C1-161E-98D3-CCAA315EF8E9}"/>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6CABE3B7-93D5-39BA-3149-3A84957DA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7F4A86-37CE-1BEB-F962-2EAEDF81F788}"/>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179138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04A558-E731-82D2-BAED-22F14F137E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16583A-A4EB-A930-66DF-CF2F441A0C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112657-DCF5-40BD-FB7C-762E8B3519F2}"/>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42B3844B-D6DA-A18C-845D-6C77067E92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92B596-CE92-1CC7-13EE-E1B6E7EAACD6}"/>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709250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818D4-1906-FAE4-E754-AEF1F6DE6E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12B0B0-27B4-435B-261F-6BBFADB498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9E751E-111C-4F07-D71C-48A9E392A85F}"/>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B949D7D3-BC63-449F-E306-F670B3DA6E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7FD798-6380-870A-01C0-215262A8F9C4}"/>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292677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42EE7-7334-ABD3-AF89-44716A83BB1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441DB3-B8A0-6B63-7565-461E74247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4F8186-D03F-D8BB-FA49-FD573D2BEB62}"/>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ADB7E08E-2E42-AE23-A6E2-23BB5D8D95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DD37A9-1EA6-2D0C-9F49-79270D79F8DB}"/>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355868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D4B6B-4EB5-4F89-48C6-E247974BFB0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B6AF17-3E19-140A-5B44-B5081C1590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F26F65-DEB5-596A-0E3E-32E3019C7C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515AEF-C6E1-3319-6031-3FC848784145}"/>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99992F96-9685-EC28-45C3-8453164EF8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E4A38D-33B1-0455-C79F-79052D18CA03}"/>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1869915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CA615-D911-9BC3-546B-7DD5D1BA02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C2AB2D0-EBD8-8FFA-DD08-0408822BF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9E41AC7-3031-A342-2B20-6E89076287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E1D550-7A24-C97E-1842-02E16B03D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34B569-7E68-8DE6-F0CE-D6DEDC3397F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CFBF314-5322-4429-9A27-7587E338C3FE}"/>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8" name="页脚占位符 7">
            <a:extLst>
              <a:ext uri="{FF2B5EF4-FFF2-40B4-BE49-F238E27FC236}">
                <a16:creationId xmlns:a16="http://schemas.microsoft.com/office/drawing/2014/main" id="{5A511799-4983-E962-B46D-07925D4E37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81BB6C1-EFF5-6A5B-1687-F234CA773BB3}"/>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20906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D3A22-1FAE-8FCC-B9A1-37D8CCB9C8F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3B7376-E9EC-0866-4C52-4BFBAFB71BCF}"/>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4" name="页脚占位符 3">
            <a:extLst>
              <a:ext uri="{FF2B5EF4-FFF2-40B4-BE49-F238E27FC236}">
                <a16:creationId xmlns:a16="http://schemas.microsoft.com/office/drawing/2014/main" id="{34F24AA8-42A7-04BF-3184-B377983C01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246471-8229-7537-F50D-C6C3FBF1D301}"/>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403959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BDB0BD-BF34-D2EE-3926-0E6BDF79BC28}"/>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3" name="页脚占位符 2">
            <a:extLst>
              <a:ext uri="{FF2B5EF4-FFF2-40B4-BE49-F238E27FC236}">
                <a16:creationId xmlns:a16="http://schemas.microsoft.com/office/drawing/2014/main" id="{703C2E34-D62F-8936-BED9-E090B77D6EC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8BB6B3-7F1C-57ED-B9D2-20051334851D}"/>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399517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15076-8E81-94A0-7FF6-587D04AF63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7D1FC8-FC72-1AF5-6E58-31381DD6CC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DF7152-358E-4B4E-88D2-60C63D1C8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B051C8-F9BA-BD15-023C-1193E5436C57}"/>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E721BA91-4662-D434-A363-72F836ADE2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31AE0A-C9AD-7816-F168-F39075737C94}"/>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399737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C711A-D48F-1287-67D8-62BE8734C0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7406AA8-23C8-A190-7B96-44A032947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5AECEB-33AE-21C9-21C6-1E4C1CC99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566381-605C-C41E-C444-06319772AD76}"/>
              </a:ext>
            </a:extLst>
          </p:cNvPr>
          <p:cNvSpPr>
            <a:spLocks noGrp="1"/>
          </p:cNvSpPr>
          <p:nvPr>
            <p:ph type="dt" sz="half" idx="10"/>
          </p:nvPr>
        </p:nvSpPr>
        <p:spPr/>
        <p:txBody>
          <a:bodyPr/>
          <a:lstStyle/>
          <a:p>
            <a:fld id="{3A1857D0-6549-472F-9B90-EB1615BACC49}" type="datetimeFigureOut">
              <a:rPr lang="zh-CN" altLang="en-US" smtClean="0"/>
              <a:t>2023/6/16</a:t>
            </a:fld>
            <a:endParaRPr lang="zh-CN" altLang="en-US"/>
          </a:p>
        </p:txBody>
      </p:sp>
      <p:sp>
        <p:nvSpPr>
          <p:cNvPr id="6" name="页脚占位符 5">
            <a:extLst>
              <a:ext uri="{FF2B5EF4-FFF2-40B4-BE49-F238E27FC236}">
                <a16:creationId xmlns:a16="http://schemas.microsoft.com/office/drawing/2014/main" id="{EC74C5FA-07A7-7AAD-368D-1B594E0069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96CC19-5979-46F6-B3CB-18F04E16BB16}"/>
              </a:ext>
            </a:extLst>
          </p:cNvPr>
          <p:cNvSpPr>
            <a:spLocks noGrp="1"/>
          </p:cNvSpPr>
          <p:nvPr>
            <p:ph type="sldNum" sz="quarter" idx="12"/>
          </p:nvPr>
        </p:nvSpPr>
        <p:spPr/>
        <p:txBody>
          <a:body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69383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5E7DDB-4F01-EBDE-692A-17BB8C78F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A91A2C-B8B3-35FA-9C4E-18F81507F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5349C2-1045-717E-E001-0800F2C38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857D0-6549-472F-9B90-EB1615BACC49}" type="datetimeFigureOut">
              <a:rPr lang="zh-CN" altLang="en-US" smtClean="0"/>
              <a:t>2023/6/16</a:t>
            </a:fld>
            <a:endParaRPr lang="zh-CN" altLang="en-US"/>
          </a:p>
        </p:txBody>
      </p:sp>
      <p:sp>
        <p:nvSpPr>
          <p:cNvPr id="5" name="页脚占位符 4">
            <a:extLst>
              <a:ext uri="{FF2B5EF4-FFF2-40B4-BE49-F238E27FC236}">
                <a16:creationId xmlns:a16="http://schemas.microsoft.com/office/drawing/2014/main" id="{2010C94B-EA59-7D7C-7569-E22A8B960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3B8D6B6-8F22-508E-B6AD-852ADF833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515A7-59E3-4685-A83A-76519B32A67F}" type="slidenum">
              <a:rPr lang="zh-CN" altLang="en-US" smtClean="0"/>
              <a:t>‹#›</a:t>
            </a:fld>
            <a:endParaRPr lang="zh-CN" altLang="en-US"/>
          </a:p>
        </p:txBody>
      </p:sp>
    </p:spTree>
    <p:extLst>
      <p:ext uri="{BB962C8B-B14F-4D97-AF65-F5344CB8AC3E}">
        <p14:creationId xmlns:p14="http://schemas.microsoft.com/office/powerpoint/2010/main" val="302861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D065A92-7297-2C02-5289-15CE55A03F51}"/>
              </a:ext>
            </a:extLst>
          </p:cNvPr>
          <p:cNvSpPr txBox="1"/>
          <p:nvPr/>
        </p:nvSpPr>
        <p:spPr>
          <a:xfrm>
            <a:off x="0" y="0"/>
            <a:ext cx="12192000" cy="5909310"/>
          </a:xfrm>
          <a:prstGeom prst="rect">
            <a:avLst/>
          </a:prstGeom>
          <a:noFill/>
        </p:spPr>
        <p:txBody>
          <a:bodyPr wrap="square" rtlCol="0">
            <a:spAutoFit/>
          </a:bodyPr>
          <a:lstStyle/>
          <a:p>
            <a:r>
              <a:rPr lang="en-US" altLang="zh-CN" dirty="0"/>
              <a:t>9.2</a:t>
            </a:r>
            <a:r>
              <a:rPr lang="zh-CN" altLang="en-US" dirty="0"/>
              <a:t>单选题（考研真题</a:t>
            </a:r>
            <a:r>
              <a:rPr lang="en-US" altLang="zh-CN" dirty="0"/>
              <a:t>)</a:t>
            </a:r>
            <a:r>
              <a:rPr lang="zh-CN" altLang="en-US" dirty="0"/>
              <a:t>。</a:t>
            </a:r>
            <a:endParaRPr lang="en-US" altLang="zh-CN" dirty="0"/>
          </a:p>
          <a:p>
            <a:r>
              <a:rPr lang="en-US" altLang="zh-CN" dirty="0"/>
              <a:t>(1)[2012]</a:t>
            </a:r>
            <a:r>
              <a:rPr lang="zh-CN" altLang="en-US" dirty="0"/>
              <a:t>下列选项中，在</a:t>
            </a:r>
            <a:r>
              <a:rPr lang="en-US" altLang="zh-CN" dirty="0"/>
              <a:t>LO</a:t>
            </a:r>
            <a:r>
              <a:rPr lang="zh-CN" altLang="en-US" dirty="0"/>
              <a:t>总线的数据线上传输的信息包括</a:t>
            </a:r>
            <a:endParaRPr lang="en-US" altLang="zh-CN" dirty="0"/>
          </a:p>
          <a:p>
            <a:r>
              <a:rPr lang="en-US" altLang="zh-CN" dirty="0"/>
              <a:t>I.I/O</a:t>
            </a:r>
            <a:r>
              <a:rPr lang="zh-CN" altLang="en-US" dirty="0"/>
              <a:t>接口中的命令字</a:t>
            </a:r>
            <a:r>
              <a:rPr lang="en-US" altLang="zh-CN" dirty="0"/>
              <a:t>	</a:t>
            </a:r>
            <a:r>
              <a:rPr lang="en-US" altLang="zh-CN" dirty="0" err="1"/>
              <a:t>ll</a:t>
            </a:r>
            <a:r>
              <a:rPr lang="en-US" altLang="zh-CN" dirty="0"/>
              <a:t> . I/O</a:t>
            </a:r>
            <a:r>
              <a:rPr lang="zh-CN" altLang="en-US" dirty="0"/>
              <a:t>接口中的状态字</a:t>
            </a:r>
            <a:r>
              <a:rPr lang="en-US" altLang="zh-CN" dirty="0"/>
              <a:t>	Ⅲ .</a:t>
            </a:r>
            <a:r>
              <a:rPr lang="zh-CN" altLang="en-US" dirty="0"/>
              <a:t>中断类型号</a:t>
            </a:r>
            <a:endParaRPr lang="en-US" altLang="zh-CN" dirty="0"/>
          </a:p>
          <a:p>
            <a:r>
              <a:rPr lang="en-US" altLang="zh-CN" dirty="0"/>
              <a:t>A.</a:t>
            </a:r>
            <a:r>
              <a:rPr lang="zh-CN" altLang="en-US" dirty="0"/>
              <a:t>仅</a:t>
            </a:r>
            <a:r>
              <a:rPr lang="en-US" altLang="zh-CN" dirty="0"/>
              <a:t>I</a:t>
            </a:r>
            <a:r>
              <a:rPr lang="zh-CN" altLang="en-US" dirty="0"/>
              <a:t>、</a:t>
            </a:r>
            <a:r>
              <a:rPr lang="en-US" altLang="zh-CN" dirty="0"/>
              <a:t>Ⅱ		B.</a:t>
            </a:r>
            <a:r>
              <a:rPr lang="zh-CN" altLang="en-US" dirty="0"/>
              <a:t>仅</a:t>
            </a:r>
            <a:r>
              <a:rPr lang="en-US" altLang="zh-CN" dirty="0"/>
              <a:t>Ⅰ</a:t>
            </a:r>
            <a:r>
              <a:rPr lang="zh-CN" altLang="en-US" dirty="0"/>
              <a:t>、</a:t>
            </a:r>
            <a:r>
              <a:rPr lang="en-US" altLang="zh-CN" dirty="0"/>
              <a:t>Ⅲ		C.</a:t>
            </a:r>
            <a:r>
              <a:rPr lang="zh-CN" altLang="en-US" dirty="0"/>
              <a:t>仅</a:t>
            </a:r>
            <a:r>
              <a:rPr lang="en-US" altLang="zh-CN" dirty="0"/>
              <a:t>Ⅱ</a:t>
            </a:r>
            <a:r>
              <a:rPr lang="zh-CN" altLang="en-US" dirty="0"/>
              <a:t>、</a:t>
            </a:r>
            <a:r>
              <a:rPr lang="en-US" altLang="zh-CN" dirty="0"/>
              <a:t>Ⅲ		D. Ⅰ </a:t>
            </a:r>
            <a:r>
              <a:rPr lang="zh-CN" altLang="en-US" dirty="0"/>
              <a:t>、</a:t>
            </a:r>
            <a:r>
              <a:rPr lang="en-US" altLang="zh-CN" dirty="0" err="1"/>
              <a:t>ll</a:t>
            </a:r>
            <a:r>
              <a:rPr lang="en-US" altLang="zh-CN" dirty="0"/>
              <a:t> </a:t>
            </a:r>
            <a:r>
              <a:rPr lang="zh-CN" altLang="en-US" dirty="0"/>
              <a:t>、</a:t>
            </a:r>
            <a:r>
              <a:rPr lang="en-US" altLang="zh-CN" dirty="0"/>
              <a:t>Ⅲ</a:t>
            </a:r>
          </a:p>
          <a:p>
            <a:r>
              <a:rPr lang="zh-CN" altLang="en-US" dirty="0"/>
              <a:t>答：</a:t>
            </a:r>
            <a:r>
              <a:rPr lang="en-US" altLang="zh-CN" dirty="0"/>
              <a:t>D</a:t>
            </a:r>
            <a:r>
              <a:rPr lang="zh-CN" altLang="en-US" dirty="0"/>
              <a:t>。 </a:t>
            </a:r>
            <a:r>
              <a:rPr lang="en-US" altLang="zh-CN" dirty="0"/>
              <a:t>I/O </a:t>
            </a:r>
            <a:r>
              <a:rPr lang="zh-CN" altLang="en-US" dirty="0"/>
              <a:t>总线分为三类</a:t>
            </a:r>
            <a:r>
              <a:rPr lang="en-US" altLang="zh-CN" dirty="0"/>
              <a:t>:</a:t>
            </a:r>
            <a:r>
              <a:rPr lang="zh-CN" altLang="en-US" dirty="0"/>
              <a:t>数据线、地址线和控制线。数据缓冲寄存器和命令</a:t>
            </a:r>
            <a:r>
              <a:rPr lang="en-US" altLang="zh-CN" dirty="0"/>
              <a:t>/</a:t>
            </a:r>
            <a:r>
              <a:rPr lang="zh-CN" altLang="en-US" dirty="0"/>
              <a:t>状态寄存器的内容都是通过数据线来传送的</a:t>
            </a:r>
            <a:r>
              <a:rPr lang="en-US" altLang="zh-CN" dirty="0"/>
              <a:t>;</a:t>
            </a:r>
            <a:r>
              <a:rPr lang="zh-CN" altLang="en-US" dirty="0"/>
              <a:t>地址线用以传送与 </a:t>
            </a:r>
            <a:r>
              <a:rPr lang="en-US" altLang="zh-CN" dirty="0"/>
              <a:t>CPU</a:t>
            </a:r>
            <a:r>
              <a:rPr lang="zh-CN" altLang="en-US" dirty="0"/>
              <a:t>交换数据的端口地址</a:t>
            </a:r>
            <a:r>
              <a:rPr lang="en-US" altLang="zh-CN" dirty="0"/>
              <a:t>;</a:t>
            </a:r>
            <a:r>
              <a:rPr lang="zh-CN" altLang="en-US" dirty="0"/>
              <a:t>而控制线用以给</a:t>
            </a:r>
            <a:r>
              <a:rPr lang="en-US" altLang="zh-CN" dirty="0"/>
              <a:t>IO</a:t>
            </a:r>
            <a:r>
              <a:rPr lang="zh-CN" altLang="en-US" dirty="0"/>
              <a:t>端口发送读</a:t>
            </a:r>
            <a:r>
              <a:rPr lang="en-US" altLang="zh-CN" dirty="0"/>
              <a:t>/</a:t>
            </a:r>
            <a:r>
              <a:rPr lang="zh-CN" altLang="en-US" dirty="0"/>
              <a:t>写信号，用于对端口进行读</a:t>
            </a:r>
            <a:r>
              <a:rPr lang="en-US" altLang="zh-CN" dirty="0"/>
              <a:t>/</a:t>
            </a:r>
            <a:r>
              <a:rPr lang="zh-CN" altLang="en-US" dirty="0"/>
              <a:t>写控制。</a:t>
            </a:r>
            <a:endParaRPr lang="en-US" altLang="zh-CN" dirty="0"/>
          </a:p>
          <a:p>
            <a:r>
              <a:rPr lang="en-US" altLang="zh-CN" dirty="0"/>
              <a:t>(2)[2014]</a:t>
            </a:r>
            <a:r>
              <a:rPr lang="zh-CN" altLang="en-US" dirty="0"/>
              <a:t>下列有关</a:t>
            </a:r>
            <a:r>
              <a:rPr lang="en-US" altLang="zh-CN" dirty="0"/>
              <a:t>I/O</a:t>
            </a:r>
            <a:r>
              <a:rPr lang="zh-CN" altLang="en-US" dirty="0"/>
              <a:t>接口的叙述中，错误的是</a:t>
            </a:r>
            <a:endParaRPr lang="en-US" altLang="zh-CN" dirty="0"/>
          </a:p>
          <a:p>
            <a:r>
              <a:rPr lang="en-US" altLang="zh-CN" dirty="0"/>
              <a:t>A.</a:t>
            </a:r>
            <a:r>
              <a:rPr lang="zh-CN" altLang="en-US" dirty="0"/>
              <a:t>状态端口和控制端口可以合用同一寄存器</a:t>
            </a:r>
            <a:endParaRPr lang="en-US" altLang="zh-CN" dirty="0"/>
          </a:p>
          <a:p>
            <a:r>
              <a:rPr lang="en-US" altLang="zh-CN" dirty="0"/>
              <a:t>B.I/O</a:t>
            </a:r>
            <a:r>
              <a:rPr lang="zh-CN" altLang="en-US" dirty="0"/>
              <a:t>接口中 </a:t>
            </a:r>
            <a:r>
              <a:rPr lang="en-US" altLang="zh-CN" dirty="0"/>
              <a:t>CPU </a:t>
            </a:r>
            <a:r>
              <a:rPr lang="zh-CN" altLang="en-US" dirty="0"/>
              <a:t>可访问的寄存器，称为</a:t>
            </a:r>
            <a:r>
              <a:rPr lang="en-US" altLang="zh-CN" dirty="0"/>
              <a:t>I/O</a:t>
            </a:r>
            <a:r>
              <a:rPr lang="zh-CN" altLang="en-US" dirty="0"/>
              <a:t>端口</a:t>
            </a:r>
            <a:endParaRPr lang="en-US" altLang="zh-CN" dirty="0"/>
          </a:p>
          <a:p>
            <a:r>
              <a:rPr lang="en-US" altLang="zh-CN" dirty="0"/>
              <a:t>C.</a:t>
            </a:r>
            <a:r>
              <a:rPr lang="zh-CN" altLang="en-US" dirty="0"/>
              <a:t>采用独立编址方式时，</a:t>
            </a:r>
            <a:r>
              <a:rPr lang="en-US" altLang="zh-CN" dirty="0"/>
              <a:t>I/O</a:t>
            </a:r>
            <a:r>
              <a:rPr lang="zh-CN" altLang="en-US" dirty="0"/>
              <a:t>端口地址和主存地址可能相同</a:t>
            </a:r>
            <a:endParaRPr lang="en-US" altLang="zh-CN" dirty="0"/>
          </a:p>
          <a:p>
            <a:r>
              <a:rPr lang="en-US" altLang="zh-CN" dirty="0"/>
              <a:t>D.</a:t>
            </a:r>
            <a:r>
              <a:rPr lang="zh-CN" altLang="en-US" dirty="0"/>
              <a:t>采用统一编址方式时，</a:t>
            </a:r>
            <a:r>
              <a:rPr lang="en-US" altLang="zh-CN" dirty="0"/>
              <a:t>CPU</a:t>
            </a:r>
            <a:r>
              <a:rPr lang="zh-CN" altLang="en-US" dirty="0"/>
              <a:t>不能用访存指令访问</a:t>
            </a:r>
            <a:r>
              <a:rPr lang="en-US" altLang="zh-CN" dirty="0"/>
              <a:t>I/O</a:t>
            </a:r>
            <a:r>
              <a:rPr lang="zh-CN" altLang="en-US" dirty="0"/>
              <a:t>端口</a:t>
            </a:r>
            <a:endParaRPr lang="en-US" altLang="zh-CN" dirty="0"/>
          </a:p>
          <a:p>
            <a:r>
              <a:rPr lang="zh-CN" altLang="en-US" dirty="0"/>
              <a:t>答：</a:t>
            </a:r>
            <a:r>
              <a:rPr lang="en-US" altLang="zh-CN" dirty="0"/>
              <a:t>D</a:t>
            </a:r>
            <a:r>
              <a:rPr lang="zh-CN" altLang="en-US" dirty="0"/>
              <a:t>。采用统一编址时，</a:t>
            </a:r>
            <a:r>
              <a:rPr lang="en-US" altLang="zh-CN" dirty="0"/>
              <a:t>CPU</a:t>
            </a:r>
            <a:r>
              <a:rPr lang="zh-CN" altLang="en-US" dirty="0"/>
              <a:t>访存和访问</a:t>
            </a:r>
            <a:r>
              <a:rPr lang="en-US" altLang="zh-CN" dirty="0"/>
              <a:t>I/O</a:t>
            </a:r>
            <a:r>
              <a:rPr lang="zh-CN" altLang="en-US" dirty="0"/>
              <a:t>端口都是采用访存指令，选项</a:t>
            </a:r>
            <a:r>
              <a:rPr lang="en-US" altLang="zh-CN" dirty="0"/>
              <a:t>D</a:t>
            </a:r>
            <a:r>
              <a:rPr lang="zh-CN" altLang="en-US" dirty="0"/>
              <a:t>错误。</a:t>
            </a:r>
            <a:endParaRPr lang="en-US" altLang="zh-CN" dirty="0"/>
          </a:p>
          <a:p>
            <a:r>
              <a:rPr lang="en-US" altLang="zh-CN" dirty="0"/>
              <a:t>(3)[2017]I/O</a:t>
            </a:r>
            <a:r>
              <a:rPr lang="zh-CN" altLang="en-US" dirty="0"/>
              <a:t>指令实现的数据传送通常发生在</a:t>
            </a:r>
            <a:endParaRPr lang="en-US" altLang="zh-CN" dirty="0"/>
          </a:p>
          <a:p>
            <a:r>
              <a:rPr lang="en-US" altLang="zh-CN" dirty="0"/>
              <a:t>A.IO</a:t>
            </a:r>
            <a:r>
              <a:rPr lang="zh-CN" altLang="en-US" dirty="0"/>
              <a:t>设备和</a:t>
            </a:r>
            <a:r>
              <a:rPr lang="en-US" altLang="zh-CN" dirty="0"/>
              <a:t>IO</a:t>
            </a:r>
            <a:r>
              <a:rPr lang="zh-CN" altLang="en-US" dirty="0"/>
              <a:t>端口之间</a:t>
            </a:r>
            <a:r>
              <a:rPr lang="en-US" altLang="zh-CN" dirty="0"/>
              <a:t>	B.</a:t>
            </a:r>
            <a:r>
              <a:rPr lang="zh-CN" altLang="en-US" dirty="0"/>
              <a:t>通用寄存器和</a:t>
            </a:r>
            <a:r>
              <a:rPr lang="en-US" altLang="zh-CN" dirty="0"/>
              <a:t>IO</a:t>
            </a:r>
            <a:r>
              <a:rPr lang="zh-CN" altLang="en-US" dirty="0"/>
              <a:t>设备之间</a:t>
            </a:r>
            <a:r>
              <a:rPr lang="en-US" altLang="zh-CN" dirty="0"/>
              <a:t>	C.I/O</a:t>
            </a:r>
            <a:r>
              <a:rPr lang="zh-CN" altLang="en-US" dirty="0"/>
              <a:t>端口和</a:t>
            </a:r>
            <a:r>
              <a:rPr lang="en-US" altLang="zh-CN" dirty="0"/>
              <a:t>IO</a:t>
            </a:r>
            <a:r>
              <a:rPr lang="zh-CN" altLang="en-US" dirty="0"/>
              <a:t>端口之间</a:t>
            </a:r>
            <a:r>
              <a:rPr lang="en-US" altLang="zh-CN" dirty="0"/>
              <a:t>	D.</a:t>
            </a:r>
            <a:r>
              <a:rPr lang="zh-CN" altLang="en-US" dirty="0"/>
              <a:t>通用寄存器和</a:t>
            </a:r>
            <a:r>
              <a:rPr lang="en-US" altLang="zh-CN" dirty="0"/>
              <a:t>IO</a:t>
            </a:r>
            <a:r>
              <a:rPr lang="zh-CN" altLang="en-US" dirty="0"/>
              <a:t>端口之间</a:t>
            </a:r>
            <a:endParaRPr lang="en-US" altLang="zh-CN" dirty="0"/>
          </a:p>
          <a:p>
            <a:r>
              <a:rPr lang="zh-CN" altLang="en-US" dirty="0"/>
              <a:t>答：</a:t>
            </a:r>
            <a:r>
              <a:rPr lang="en-US" altLang="zh-CN" dirty="0"/>
              <a:t>D</a:t>
            </a:r>
            <a:r>
              <a:rPr lang="zh-CN" altLang="en-US" dirty="0"/>
              <a:t>。 </a:t>
            </a:r>
            <a:r>
              <a:rPr lang="en-US" altLang="zh-CN" dirty="0"/>
              <a:t>I/O</a:t>
            </a:r>
            <a:r>
              <a:rPr lang="zh-CN" altLang="en-US" dirty="0"/>
              <a:t>端口是指</a:t>
            </a:r>
            <a:r>
              <a:rPr lang="en-US" altLang="zh-CN" dirty="0"/>
              <a:t>I/O</a:t>
            </a:r>
            <a:r>
              <a:rPr lang="zh-CN" altLang="en-US" dirty="0"/>
              <a:t>接口中用于缓冲信息的存器。执行一条</a:t>
            </a:r>
            <a:r>
              <a:rPr lang="en-US" altLang="zh-CN" dirty="0"/>
              <a:t>I/O</a:t>
            </a:r>
            <a:r>
              <a:rPr lang="zh-CN" altLang="en-US" dirty="0"/>
              <a:t>指令时</a:t>
            </a:r>
            <a:r>
              <a:rPr lang="en-US" altLang="zh-CN" dirty="0"/>
              <a:t>CPU</a:t>
            </a:r>
            <a:r>
              <a:rPr lang="zh-CN" altLang="en-US" dirty="0"/>
              <a:t>使用地址总线选择所请求的</a:t>
            </a:r>
            <a:r>
              <a:rPr lang="en-US" altLang="zh-CN" dirty="0"/>
              <a:t>I/O</a:t>
            </a:r>
            <a:r>
              <a:rPr lang="zh-CN" altLang="en-US" dirty="0"/>
              <a:t>端口，使用数据总线在 </a:t>
            </a:r>
            <a:r>
              <a:rPr lang="en-US" altLang="zh-CN" dirty="0"/>
              <a:t>CPU</a:t>
            </a:r>
            <a:r>
              <a:rPr lang="zh-CN" altLang="en-US" dirty="0"/>
              <a:t>寄存器和端口之间传输数据，所以选择</a:t>
            </a:r>
            <a:r>
              <a:rPr lang="en-US" altLang="zh-CN" dirty="0"/>
              <a:t>D</a:t>
            </a:r>
            <a:r>
              <a:rPr lang="zh-CN" altLang="en-US" dirty="0"/>
              <a:t>选项。</a:t>
            </a:r>
            <a:endParaRPr lang="en-US" altLang="zh-CN" dirty="0"/>
          </a:p>
          <a:p>
            <a:r>
              <a:rPr lang="en-US" altLang="zh-CN" dirty="0"/>
              <a:t>(4)[2009]</a:t>
            </a:r>
            <a:r>
              <a:rPr lang="zh-CN" altLang="en-US" dirty="0"/>
              <a:t>下列选项中，能引起外部中断的事件是</a:t>
            </a:r>
            <a:endParaRPr lang="en-US" altLang="zh-CN" dirty="0"/>
          </a:p>
          <a:p>
            <a:r>
              <a:rPr lang="en-US" altLang="zh-CN" dirty="0"/>
              <a:t>A.</a:t>
            </a:r>
            <a:r>
              <a:rPr lang="zh-CN" altLang="en-US" dirty="0"/>
              <a:t>键盘输入</a:t>
            </a:r>
            <a:r>
              <a:rPr lang="en-US" altLang="zh-CN" dirty="0"/>
              <a:t>		B.</a:t>
            </a:r>
            <a:r>
              <a:rPr lang="zh-CN" altLang="en-US" dirty="0"/>
              <a:t>除数为零</a:t>
            </a:r>
            <a:r>
              <a:rPr lang="en-US" altLang="zh-CN" dirty="0"/>
              <a:t>		C.</a:t>
            </a:r>
            <a:r>
              <a:rPr lang="zh-CN" altLang="en-US" dirty="0"/>
              <a:t>浮点运算下溢</a:t>
            </a:r>
            <a:r>
              <a:rPr lang="en-US" altLang="zh-CN" dirty="0"/>
              <a:t>		D.</a:t>
            </a:r>
            <a:r>
              <a:rPr lang="zh-CN" altLang="en-US" dirty="0"/>
              <a:t>访存故障</a:t>
            </a:r>
            <a:endParaRPr lang="en-US" altLang="zh-CN" dirty="0"/>
          </a:p>
          <a:p>
            <a:r>
              <a:rPr lang="zh-CN" altLang="en-US" dirty="0"/>
              <a:t>答：</a:t>
            </a:r>
            <a:r>
              <a:rPr lang="en-US" altLang="zh-CN" dirty="0"/>
              <a:t>A</a:t>
            </a:r>
            <a:r>
              <a:rPr lang="zh-CN" altLang="en-US" dirty="0"/>
              <a:t>。外部中断是指由 </a:t>
            </a:r>
            <a:r>
              <a:rPr lang="en-US" altLang="zh-CN" dirty="0"/>
              <a:t>CPU </a:t>
            </a:r>
            <a:r>
              <a:rPr lang="zh-CN" altLang="en-US" dirty="0"/>
              <a:t>外部事件引起的中断，这类中断大部分由外部设备发出键盘输人属于外部中断，对每次键盘输人 </a:t>
            </a:r>
            <a:r>
              <a:rPr lang="en-US" altLang="zh-CN" dirty="0"/>
              <a:t>CPU</a:t>
            </a:r>
            <a:r>
              <a:rPr lang="zh-CN" altLang="en-US" dirty="0"/>
              <a:t>都需要执行中断程序以读人输入数据。除数为</a:t>
            </a:r>
            <a:r>
              <a:rPr lang="en-US" altLang="zh-CN" dirty="0"/>
              <a:t>0</a:t>
            </a:r>
            <a:r>
              <a:rPr lang="zh-CN" altLang="en-US" dirty="0"/>
              <a:t>与访存故障均属于内部异常，发生在</a:t>
            </a:r>
            <a:r>
              <a:rPr lang="en-US" altLang="zh-CN" dirty="0"/>
              <a:t>CPU</a:t>
            </a:r>
            <a:r>
              <a:rPr lang="zh-CN" altLang="en-US" dirty="0"/>
              <a:t>内部。浮点运算下溢将按机器零处理，不会产生中断。</a:t>
            </a:r>
            <a:endParaRPr lang="en-US" altLang="zh-CN" dirty="0"/>
          </a:p>
        </p:txBody>
      </p:sp>
    </p:spTree>
    <p:extLst>
      <p:ext uri="{BB962C8B-B14F-4D97-AF65-F5344CB8AC3E}">
        <p14:creationId xmlns:p14="http://schemas.microsoft.com/office/powerpoint/2010/main" val="240316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974C5F-653D-7A65-1B8A-8D43C684F00C}"/>
              </a:ext>
            </a:extLst>
          </p:cNvPr>
          <p:cNvSpPr txBox="1"/>
          <p:nvPr/>
        </p:nvSpPr>
        <p:spPr>
          <a:xfrm>
            <a:off x="0" y="0"/>
            <a:ext cx="12192000" cy="6186309"/>
          </a:xfrm>
          <a:prstGeom prst="rect">
            <a:avLst/>
          </a:prstGeom>
          <a:noFill/>
        </p:spPr>
        <p:txBody>
          <a:bodyPr wrap="square" rtlCol="0">
            <a:spAutoFit/>
          </a:bodyPr>
          <a:lstStyle/>
          <a:p>
            <a:r>
              <a:rPr lang="en-US" altLang="zh-CN" dirty="0"/>
              <a:t>(5)[2009]</a:t>
            </a:r>
            <a:r>
              <a:rPr lang="zh-CN" altLang="en-US" dirty="0"/>
              <a:t>单级中断系统中，中断服务程序内部的执行顺序是</a:t>
            </a:r>
            <a:endParaRPr lang="en-US" altLang="zh-CN" dirty="0"/>
          </a:p>
          <a:p>
            <a:r>
              <a:rPr lang="en-US" altLang="zh-CN" dirty="0"/>
              <a:t>Ⅰ.</a:t>
            </a:r>
            <a:r>
              <a:rPr lang="zh-CN" altLang="en-US" dirty="0"/>
              <a:t>保护现场</a:t>
            </a:r>
            <a:r>
              <a:rPr lang="en-US" altLang="zh-CN" dirty="0"/>
              <a:t>	Ⅱ.</a:t>
            </a:r>
            <a:r>
              <a:rPr lang="zh-CN" altLang="en-US" dirty="0"/>
              <a:t>开中断</a:t>
            </a:r>
            <a:r>
              <a:rPr lang="en-US" altLang="zh-CN" dirty="0"/>
              <a:t>	Ⅲ.</a:t>
            </a:r>
            <a:r>
              <a:rPr lang="zh-CN" altLang="en-US" dirty="0"/>
              <a:t>关中断</a:t>
            </a:r>
            <a:r>
              <a:rPr lang="en-US" altLang="zh-CN" dirty="0"/>
              <a:t>	Ⅳ.</a:t>
            </a:r>
            <a:r>
              <a:rPr lang="zh-CN" altLang="en-US" dirty="0"/>
              <a:t>保存断点</a:t>
            </a:r>
            <a:r>
              <a:rPr lang="en-US" altLang="zh-CN" dirty="0"/>
              <a:t>	Ⅴ.</a:t>
            </a:r>
            <a:r>
              <a:rPr lang="zh-CN" altLang="en-US" dirty="0"/>
              <a:t>中断事件处理</a:t>
            </a:r>
            <a:r>
              <a:rPr lang="en-US" altLang="zh-CN" dirty="0"/>
              <a:t>		Ⅵ.</a:t>
            </a:r>
            <a:r>
              <a:rPr lang="zh-CN" altLang="en-US" dirty="0"/>
              <a:t>恢复现场</a:t>
            </a:r>
            <a:endParaRPr lang="en-US" altLang="zh-CN" dirty="0"/>
          </a:p>
          <a:p>
            <a:r>
              <a:rPr lang="zh-CN" altLang="zh-CN" dirty="0"/>
              <a:t>Ⅶ</a:t>
            </a:r>
            <a:r>
              <a:rPr lang="en-US" altLang="zh-CN" dirty="0"/>
              <a:t>.</a:t>
            </a:r>
            <a:r>
              <a:rPr lang="zh-CN" altLang="en-US" dirty="0"/>
              <a:t>中断返回</a:t>
            </a:r>
            <a:endParaRPr lang="en-US" altLang="zh-CN" dirty="0"/>
          </a:p>
          <a:p>
            <a:r>
              <a:rPr lang="en-US" altLang="zh-CN" dirty="0"/>
              <a:t>A. Ⅰ→ Ⅴ → Ⅵ → Ⅱ →</a:t>
            </a:r>
            <a:r>
              <a:rPr lang="zh-CN" altLang="zh-CN" dirty="0"/>
              <a:t> Ⅶ</a:t>
            </a:r>
            <a:endParaRPr lang="en-US" altLang="zh-CN" dirty="0"/>
          </a:p>
          <a:p>
            <a:r>
              <a:rPr lang="en-US" altLang="zh-CN" dirty="0"/>
              <a:t>B. Ⅲ → Ⅰ → Ⅴ →</a:t>
            </a:r>
            <a:r>
              <a:rPr lang="zh-CN" altLang="zh-CN" dirty="0"/>
              <a:t> Ⅶ</a:t>
            </a:r>
            <a:endParaRPr lang="en-US" altLang="zh-CN" dirty="0"/>
          </a:p>
          <a:p>
            <a:r>
              <a:rPr lang="en-US" altLang="zh-CN" dirty="0"/>
              <a:t>C. Ⅲ → Ⅳ → Ⅴ → Ⅵ → </a:t>
            </a:r>
            <a:r>
              <a:rPr lang="zh-CN" altLang="zh-CN" dirty="0"/>
              <a:t>Ⅶ</a:t>
            </a:r>
            <a:endParaRPr lang="en-US" altLang="zh-CN" dirty="0"/>
          </a:p>
          <a:p>
            <a:r>
              <a:rPr lang="en-US" altLang="zh-CN" dirty="0"/>
              <a:t>D. Ⅵ → Ⅰ → Ⅴ →Ⅵ → </a:t>
            </a:r>
            <a:r>
              <a:rPr lang="zh-CN" altLang="zh-CN" dirty="0"/>
              <a:t>Ⅶ</a:t>
            </a:r>
            <a:endParaRPr lang="en-US" altLang="zh-CN" dirty="0"/>
          </a:p>
          <a:p>
            <a:r>
              <a:rPr lang="zh-CN" altLang="en-US" dirty="0"/>
              <a:t>答：</a:t>
            </a:r>
            <a:r>
              <a:rPr lang="en-US" altLang="zh-CN" dirty="0"/>
              <a:t>A</a:t>
            </a:r>
            <a:r>
              <a:rPr lang="zh-CN" altLang="en-US" dirty="0"/>
              <a:t>。在单级中断系统中，不允许中断嵌套。中断处理过程为：关中断；保存断点；中断识别；保存现场；中断事件处理；恢复现场；开中断；中断返回其中</a:t>
            </a:r>
            <a:r>
              <a:rPr lang="en-US" altLang="zh-CN" dirty="0"/>
              <a:t>1~3</a:t>
            </a:r>
            <a:r>
              <a:rPr lang="zh-CN" altLang="en-US" dirty="0"/>
              <a:t>由硬件完成，</a:t>
            </a:r>
            <a:r>
              <a:rPr lang="en-US" altLang="zh-CN" dirty="0"/>
              <a:t>4~8</a:t>
            </a:r>
            <a:r>
              <a:rPr lang="zh-CN" altLang="en-US" dirty="0"/>
              <a:t>由中断服务程序完成，因此选择</a:t>
            </a:r>
            <a:r>
              <a:rPr lang="en-US" altLang="zh-CN" dirty="0"/>
              <a:t>A</a:t>
            </a:r>
            <a:r>
              <a:rPr lang="zh-CN" altLang="en-US" dirty="0"/>
              <a:t>选项。</a:t>
            </a:r>
            <a:endParaRPr lang="en-US" altLang="zh-CN" dirty="0"/>
          </a:p>
          <a:p>
            <a:r>
              <a:rPr lang="en-US" altLang="zh-CN" dirty="0"/>
              <a:t>(6)[2012]</a:t>
            </a:r>
            <a:r>
              <a:rPr lang="zh-CN" altLang="en-US" dirty="0"/>
              <a:t>响应外部中断的过程中，中断隐指令完成的操作，除保护断点外，还包括</a:t>
            </a:r>
            <a:endParaRPr lang="en-US" altLang="zh-CN" dirty="0"/>
          </a:p>
          <a:p>
            <a:r>
              <a:rPr lang="en-US" altLang="zh-CN" dirty="0"/>
              <a:t>I</a:t>
            </a:r>
            <a:r>
              <a:rPr lang="zh-CN" altLang="en-US" dirty="0"/>
              <a:t>．关中断</a:t>
            </a:r>
            <a:r>
              <a:rPr lang="en-US" altLang="zh-CN" dirty="0"/>
              <a:t>	Ⅱ.</a:t>
            </a:r>
            <a:r>
              <a:rPr lang="zh-CN" altLang="en-US" dirty="0"/>
              <a:t>保存通用寄存器的内容</a:t>
            </a:r>
            <a:r>
              <a:rPr lang="en-US" altLang="zh-CN" dirty="0"/>
              <a:t>		Ⅲ.</a:t>
            </a:r>
            <a:r>
              <a:rPr lang="zh-CN" altLang="en-US" dirty="0"/>
              <a:t>形成中断服务程序入口地址并送入</a:t>
            </a:r>
            <a:r>
              <a:rPr lang="en-US" altLang="zh-CN" dirty="0"/>
              <a:t>PC</a:t>
            </a:r>
          </a:p>
          <a:p>
            <a:r>
              <a:rPr lang="en-US" altLang="zh-CN" dirty="0"/>
              <a:t>A.</a:t>
            </a:r>
            <a:r>
              <a:rPr lang="zh-CN" altLang="en-US" dirty="0"/>
              <a:t>仅</a:t>
            </a:r>
            <a:r>
              <a:rPr lang="en-US" altLang="zh-CN" dirty="0"/>
              <a:t>I</a:t>
            </a:r>
            <a:r>
              <a:rPr lang="zh-CN" altLang="en-US" dirty="0"/>
              <a:t>、</a:t>
            </a:r>
            <a:r>
              <a:rPr lang="en-US" altLang="zh-CN" dirty="0"/>
              <a:t>Ⅱ	B.</a:t>
            </a:r>
            <a:r>
              <a:rPr lang="zh-CN" altLang="en-US" dirty="0"/>
              <a:t>仅</a:t>
            </a:r>
            <a:r>
              <a:rPr lang="en-US" altLang="zh-CN" dirty="0"/>
              <a:t>Ⅰ</a:t>
            </a:r>
            <a:r>
              <a:rPr lang="zh-CN" altLang="en-US" dirty="0"/>
              <a:t>、</a:t>
            </a:r>
            <a:r>
              <a:rPr lang="en-US" altLang="zh-CN" dirty="0"/>
              <a:t>Ⅲ	C.</a:t>
            </a:r>
            <a:r>
              <a:rPr lang="zh-CN" altLang="en-US" dirty="0"/>
              <a:t>仅</a:t>
            </a:r>
            <a:r>
              <a:rPr lang="en-US" altLang="zh-CN" dirty="0"/>
              <a:t>Ⅱ</a:t>
            </a:r>
            <a:r>
              <a:rPr lang="zh-CN" altLang="en-US" dirty="0"/>
              <a:t>、</a:t>
            </a:r>
            <a:r>
              <a:rPr lang="en-US" altLang="zh-CN" dirty="0"/>
              <a:t>Ⅲ	D. I</a:t>
            </a:r>
            <a:r>
              <a:rPr lang="zh-CN" altLang="en-US" dirty="0"/>
              <a:t>、</a:t>
            </a:r>
            <a:r>
              <a:rPr lang="en-US" altLang="zh-CN" dirty="0"/>
              <a:t> Ⅱ </a:t>
            </a:r>
            <a:r>
              <a:rPr lang="zh-CN" altLang="en-US" dirty="0"/>
              <a:t>、</a:t>
            </a:r>
            <a:r>
              <a:rPr lang="en-US" altLang="zh-CN" dirty="0"/>
              <a:t>Ⅲ</a:t>
            </a:r>
          </a:p>
          <a:p>
            <a:r>
              <a:rPr lang="zh-CN" altLang="en-US" dirty="0"/>
              <a:t>答：</a:t>
            </a:r>
            <a:r>
              <a:rPr lang="en-US" altLang="zh-CN" dirty="0"/>
              <a:t>B</a:t>
            </a:r>
            <a:r>
              <a:rPr lang="zh-CN" altLang="en-US" dirty="0"/>
              <a:t>。中断隐指令用于中断响应，主要操作包括关中断、保护断点、将正确的中断服务程序入口地址送</a:t>
            </a:r>
            <a:r>
              <a:rPr lang="en-US" altLang="zh-CN" dirty="0"/>
              <a:t>PC</a:t>
            </a:r>
            <a:r>
              <a:rPr lang="zh-CN" altLang="en-US" dirty="0"/>
              <a:t>，所以只有</a:t>
            </a:r>
            <a:r>
              <a:rPr lang="en-US" altLang="zh-CN" dirty="0"/>
              <a:t>I</a:t>
            </a:r>
            <a:r>
              <a:rPr lang="zh-CN" altLang="en-US" dirty="0"/>
              <a:t>、</a:t>
            </a:r>
            <a:r>
              <a:rPr lang="en-US" altLang="zh-CN" dirty="0"/>
              <a:t> Ⅲ</a:t>
            </a:r>
            <a:r>
              <a:rPr lang="zh-CN" altLang="en-US" dirty="0"/>
              <a:t>正确。</a:t>
            </a:r>
            <a:endParaRPr lang="en-US" altLang="zh-CN" dirty="0"/>
          </a:p>
          <a:p>
            <a:r>
              <a:rPr lang="en-US" altLang="zh-CN" dirty="0"/>
              <a:t>(7)[2017]</a:t>
            </a:r>
            <a:r>
              <a:rPr lang="zh-CN" altLang="en-US" dirty="0"/>
              <a:t>下列关于多重中断系统的叙述中，错误的是</a:t>
            </a:r>
            <a:endParaRPr lang="en-US" altLang="zh-CN" dirty="0"/>
          </a:p>
          <a:p>
            <a:r>
              <a:rPr lang="en-US" altLang="zh-CN" dirty="0"/>
              <a:t>A.</a:t>
            </a:r>
            <a:r>
              <a:rPr lang="zh-CN" altLang="en-US" dirty="0"/>
              <a:t>在一条指令执行结束时响应中断</a:t>
            </a:r>
            <a:endParaRPr lang="en-US" altLang="zh-CN" dirty="0"/>
          </a:p>
          <a:p>
            <a:r>
              <a:rPr lang="en-US" altLang="zh-CN" dirty="0"/>
              <a:t>B.</a:t>
            </a:r>
            <a:r>
              <a:rPr lang="zh-CN" altLang="en-US" dirty="0"/>
              <a:t>中断处理期间</a:t>
            </a:r>
            <a:r>
              <a:rPr lang="en-US" altLang="zh-CN" dirty="0"/>
              <a:t>CPU</a:t>
            </a:r>
            <a:r>
              <a:rPr lang="zh-CN" altLang="en-US" dirty="0"/>
              <a:t>处于关中断状态</a:t>
            </a:r>
            <a:endParaRPr lang="en-US" altLang="zh-CN" dirty="0"/>
          </a:p>
          <a:p>
            <a:r>
              <a:rPr lang="en-US" altLang="zh-CN" dirty="0"/>
              <a:t>C.</a:t>
            </a:r>
            <a:r>
              <a:rPr lang="zh-CN" altLang="en-US" dirty="0"/>
              <a:t>中断请求的产生与当前指令的执行无关</a:t>
            </a:r>
            <a:endParaRPr lang="en-US" altLang="zh-CN" dirty="0"/>
          </a:p>
          <a:p>
            <a:r>
              <a:rPr lang="en-US" altLang="zh-CN" dirty="0"/>
              <a:t>D.CPU</a:t>
            </a:r>
            <a:r>
              <a:rPr lang="zh-CN" altLang="en-US" dirty="0"/>
              <a:t>通过采样中断请求信号检测中断请求</a:t>
            </a:r>
            <a:endParaRPr lang="en-US" altLang="zh-CN" dirty="0"/>
          </a:p>
          <a:p>
            <a:r>
              <a:rPr lang="zh-CN" altLang="en-US" dirty="0"/>
              <a:t>答：</a:t>
            </a:r>
            <a:r>
              <a:rPr lang="en-US" altLang="zh-CN" dirty="0"/>
              <a:t>C</a:t>
            </a:r>
            <a:r>
              <a:rPr lang="zh-CN" altLang="en-US" dirty="0"/>
              <a:t>。多重中断在中断服务程序中完成现场保护后会开中断，方便中断嵌套，所以选项</a:t>
            </a:r>
            <a:r>
              <a:rPr lang="en-US" altLang="zh-CN" dirty="0"/>
              <a:t>B</a:t>
            </a:r>
            <a:r>
              <a:rPr lang="zh-CN" altLang="en-US" dirty="0"/>
              <a:t>错误。</a:t>
            </a:r>
            <a:r>
              <a:rPr lang="en-US" altLang="zh-CN" dirty="0"/>
              <a:t>CPU</a:t>
            </a:r>
            <a:r>
              <a:rPr lang="zh-CN" altLang="en-US" dirty="0"/>
              <a:t>一般在一条指令执行结束的阶段采样中断请求信号，查看是否存在中断请求，然后决定是否响应中断，所以选项</a:t>
            </a:r>
            <a:r>
              <a:rPr lang="en-US" altLang="zh-CN" dirty="0"/>
              <a:t>A</a:t>
            </a:r>
            <a:r>
              <a:rPr lang="zh-CN" altLang="en-US" dirty="0"/>
              <a:t>、</a:t>
            </a:r>
            <a:r>
              <a:rPr lang="en-US" altLang="zh-CN" dirty="0"/>
              <a:t>D</a:t>
            </a:r>
            <a:r>
              <a:rPr lang="zh-CN" altLang="en-US" dirty="0"/>
              <a:t>正确。中断请求一般来自 </a:t>
            </a:r>
            <a:r>
              <a:rPr lang="en-US" altLang="zh-CN" dirty="0"/>
              <a:t>CPU</a:t>
            </a:r>
            <a:r>
              <a:rPr lang="zh-CN" altLang="en-US" dirty="0"/>
              <a:t>以外的事件异常一般发生在</a:t>
            </a:r>
            <a:r>
              <a:rPr lang="en-US" altLang="zh-CN" dirty="0"/>
              <a:t>CPU</a:t>
            </a:r>
            <a:r>
              <a:rPr lang="zh-CN" altLang="en-US" dirty="0"/>
              <a:t>内部，与指令执行相关，所以选项</a:t>
            </a:r>
            <a:r>
              <a:rPr lang="en-US" altLang="zh-CN" dirty="0"/>
              <a:t>C</a:t>
            </a:r>
            <a:r>
              <a:rPr lang="zh-CN" altLang="en-US" dirty="0"/>
              <a:t>正确。</a:t>
            </a:r>
          </a:p>
        </p:txBody>
      </p:sp>
    </p:spTree>
    <p:extLst>
      <p:ext uri="{BB962C8B-B14F-4D97-AF65-F5344CB8AC3E}">
        <p14:creationId xmlns:p14="http://schemas.microsoft.com/office/powerpoint/2010/main" val="57880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090183-502F-ADCA-DE35-631B73B3BC1D}"/>
              </a:ext>
            </a:extLst>
          </p:cNvPr>
          <p:cNvSpPr txBox="1"/>
          <p:nvPr/>
        </p:nvSpPr>
        <p:spPr>
          <a:xfrm>
            <a:off x="0" y="0"/>
            <a:ext cx="12192000" cy="6186309"/>
          </a:xfrm>
          <a:prstGeom prst="rect">
            <a:avLst/>
          </a:prstGeom>
          <a:noFill/>
        </p:spPr>
        <p:txBody>
          <a:bodyPr wrap="square" rtlCol="0">
            <a:spAutoFit/>
          </a:bodyPr>
          <a:lstStyle/>
          <a:p>
            <a:r>
              <a:rPr lang="en-US" altLang="zh-CN" dirty="0"/>
              <a:t>(8)[2015]</a:t>
            </a:r>
            <a:r>
              <a:rPr lang="zh-CN" altLang="en-US" dirty="0"/>
              <a:t>在采用中断</a:t>
            </a:r>
            <a:r>
              <a:rPr lang="en-US" altLang="zh-CN" dirty="0"/>
              <a:t>IO</a:t>
            </a:r>
            <a:r>
              <a:rPr lang="zh-CN" altLang="en-US" dirty="0"/>
              <a:t>方式控制打印输出的情况下，</a:t>
            </a:r>
            <a:r>
              <a:rPr lang="en-US" altLang="zh-CN" dirty="0"/>
              <a:t>CPU</a:t>
            </a:r>
            <a:r>
              <a:rPr lang="zh-CN" altLang="en-US" dirty="0"/>
              <a:t>和打印控制接口中的</a:t>
            </a:r>
            <a:r>
              <a:rPr lang="en-US" altLang="zh-CN" dirty="0"/>
              <a:t>IO</a:t>
            </a:r>
            <a:r>
              <a:rPr lang="zh-CN" altLang="en-US" dirty="0"/>
              <a:t>端口之间交换的信息不可能是</a:t>
            </a:r>
            <a:endParaRPr lang="en-US" altLang="zh-CN" dirty="0"/>
          </a:p>
          <a:p>
            <a:r>
              <a:rPr lang="en-US" altLang="zh-CN" dirty="0"/>
              <a:t>A.</a:t>
            </a:r>
            <a:r>
              <a:rPr lang="zh-CN" altLang="en-US" dirty="0"/>
              <a:t>打印字符</a:t>
            </a:r>
            <a:r>
              <a:rPr lang="en-US" altLang="zh-CN" dirty="0"/>
              <a:t>	B.</a:t>
            </a:r>
            <a:r>
              <a:rPr lang="zh-CN" altLang="en-US" dirty="0"/>
              <a:t>主存地址</a:t>
            </a:r>
            <a:r>
              <a:rPr lang="en-US" altLang="zh-CN" dirty="0"/>
              <a:t>	C.</a:t>
            </a:r>
            <a:r>
              <a:rPr lang="zh-CN" altLang="en-US" dirty="0"/>
              <a:t>设备状态</a:t>
            </a:r>
            <a:r>
              <a:rPr lang="en-US" altLang="zh-CN" dirty="0"/>
              <a:t>	D.</a:t>
            </a:r>
            <a:r>
              <a:rPr lang="zh-CN" altLang="en-US" dirty="0"/>
              <a:t>控制命令</a:t>
            </a:r>
            <a:endParaRPr lang="en-US" altLang="zh-CN" dirty="0"/>
          </a:p>
          <a:p>
            <a:r>
              <a:rPr lang="zh-CN" altLang="en-US" dirty="0"/>
              <a:t>答：</a:t>
            </a:r>
            <a:r>
              <a:rPr lang="en-US" altLang="zh-CN" dirty="0"/>
              <a:t>B</a:t>
            </a:r>
            <a:r>
              <a:rPr lang="zh-CN" altLang="en-US" dirty="0"/>
              <a:t>。在程序中断</a:t>
            </a:r>
            <a:r>
              <a:rPr lang="en-US" altLang="zh-CN" dirty="0"/>
              <a:t>I/O</a:t>
            </a:r>
            <a:r>
              <a:rPr lang="zh-CN" altLang="en-US" dirty="0"/>
              <a:t>方式中，</a:t>
            </a:r>
            <a:r>
              <a:rPr lang="en-US" altLang="zh-CN" dirty="0"/>
              <a:t>CPU</a:t>
            </a:r>
            <a:r>
              <a:rPr lang="zh-CN" altLang="en-US" dirty="0"/>
              <a:t>和打印机直接交换，打印字符直接传输到打印机的</a:t>
            </a:r>
            <a:r>
              <a:rPr lang="en-US" altLang="zh-CN" dirty="0"/>
              <a:t>I/O</a:t>
            </a:r>
            <a:r>
              <a:rPr lang="zh-CN" altLang="en-US" dirty="0"/>
              <a:t>端口，不会涉及主存地址。而</a:t>
            </a:r>
            <a:r>
              <a:rPr lang="en-US" altLang="zh-CN" dirty="0"/>
              <a:t>CPU</a:t>
            </a:r>
            <a:r>
              <a:rPr lang="zh-CN" altLang="en-US" dirty="0"/>
              <a:t>与打印机通过</a:t>
            </a:r>
            <a:r>
              <a:rPr lang="en-US" altLang="zh-CN" dirty="0"/>
              <a:t>I/O</a:t>
            </a:r>
            <a:r>
              <a:rPr lang="zh-CN" altLang="en-US" dirty="0"/>
              <a:t>端口中的状态口和控制口来实现交互设备状态和控制命令。</a:t>
            </a:r>
            <a:endParaRPr lang="en-US" altLang="zh-CN" dirty="0"/>
          </a:p>
          <a:p>
            <a:r>
              <a:rPr lang="en-US" altLang="zh-CN" dirty="0"/>
              <a:t>(9)[2018]</a:t>
            </a:r>
            <a:r>
              <a:rPr lang="zh-CN" altLang="en-US" dirty="0"/>
              <a:t>下列关于外部</a:t>
            </a:r>
            <a:r>
              <a:rPr lang="en-US" altLang="zh-CN" dirty="0"/>
              <a:t>1O</a:t>
            </a:r>
            <a:r>
              <a:rPr lang="zh-CN" altLang="en-US" dirty="0"/>
              <a:t>中断的叙述中，正确的是</a:t>
            </a:r>
            <a:endParaRPr lang="en-US" altLang="zh-CN" dirty="0"/>
          </a:p>
          <a:p>
            <a:r>
              <a:rPr lang="en-US" altLang="zh-CN" dirty="0"/>
              <a:t>A.</a:t>
            </a:r>
            <a:r>
              <a:rPr lang="zh-CN" altLang="en-US" dirty="0"/>
              <a:t>中断控制器按所接收中断请求的先后次序进行中断优先级排队</a:t>
            </a:r>
            <a:endParaRPr lang="en-US" altLang="zh-CN" dirty="0"/>
          </a:p>
          <a:p>
            <a:r>
              <a:rPr lang="en-US" altLang="zh-CN" dirty="0"/>
              <a:t>B. CPU</a:t>
            </a:r>
            <a:r>
              <a:rPr lang="zh-CN" altLang="en-US" dirty="0"/>
              <a:t>响应中断时，通过执行中断隐指令完成对通用寄存器的保护</a:t>
            </a:r>
            <a:endParaRPr lang="en-US" altLang="zh-CN" dirty="0"/>
          </a:p>
          <a:p>
            <a:r>
              <a:rPr lang="en-US" altLang="zh-CN" dirty="0"/>
              <a:t>C. CPU</a:t>
            </a:r>
            <a:r>
              <a:rPr lang="zh-CN" altLang="en-US" dirty="0"/>
              <a:t>只有在处于中断允许状态时，才能响应外部设备的中断请求</a:t>
            </a:r>
            <a:endParaRPr lang="en-US" altLang="zh-CN" dirty="0"/>
          </a:p>
          <a:p>
            <a:r>
              <a:rPr lang="en-US" altLang="zh-CN" dirty="0"/>
              <a:t>D.</a:t>
            </a:r>
            <a:r>
              <a:rPr lang="zh-CN" altLang="en-US" dirty="0"/>
              <a:t>有中断请求时，</a:t>
            </a:r>
            <a:r>
              <a:rPr lang="en-US" altLang="zh-CN" dirty="0"/>
              <a:t>CPU</a:t>
            </a:r>
            <a:r>
              <a:rPr lang="zh-CN" altLang="en-US" dirty="0"/>
              <a:t>立即暂停执行当前指令，转去执行中断服务程序</a:t>
            </a:r>
            <a:endParaRPr lang="en-US" altLang="zh-CN" dirty="0"/>
          </a:p>
          <a:p>
            <a:r>
              <a:rPr lang="zh-CN" altLang="en-US" dirty="0"/>
              <a:t>答：</a:t>
            </a:r>
            <a:r>
              <a:rPr lang="en-US" altLang="zh-CN" dirty="0"/>
              <a:t>C</a:t>
            </a:r>
            <a:r>
              <a:rPr lang="zh-CN" altLang="en-US" dirty="0"/>
              <a:t>。中断控制器按照中断响应优先级和处理优先级来进行中断优先级排队，所以选项</a:t>
            </a:r>
            <a:r>
              <a:rPr lang="en-US" altLang="zh-CN" dirty="0"/>
              <a:t>A</a:t>
            </a:r>
            <a:r>
              <a:rPr lang="zh-CN" altLang="en-US" dirty="0"/>
              <a:t>错误。中断隐指令主要用于中断响应，不负责保护现场，通用寄存器的保护由中断服务程序完成，所以选项</a:t>
            </a:r>
            <a:r>
              <a:rPr lang="en-US" altLang="zh-CN" dirty="0"/>
              <a:t>B </a:t>
            </a:r>
            <a:r>
              <a:rPr lang="zh-CN" altLang="en-US" dirty="0"/>
              <a:t>错误。中断允许状态也就是开中断后，才能响应中断请求，所以选项</a:t>
            </a:r>
            <a:r>
              <a:rPr lang="en-US" altLang="zh-CN" dirty="0"/>
              <a:t>C</a:t>
            </a:r>
            <a:r>
              <a:rPr lang="zh-CN" altLang="en-US" dirty="0"/>
              <a:t>正确。一个中断请求未被屏蔽且当前处于开中断，</a:t>
            </a:r>
            <a:r>
              <a:rPr lang="en-US" altLang="zh-CN" dirty="0"/>
              <a:t>CPU </a:t>
            </a:r>
            <a:r>
              <a:rPr lang="zh-CN" altLang="en-US" dirty="0"/>
              <a:t>才会在当前指令执行完毕时转去执行中断服务程序，所以选项 </a:t>
            </a:r>
            <a:r>
              <a:rPr lang="en-US" altLang="zh-CN" dirty="0"/>
              <a:t>D</a:t>
            </a:r>
            <a:r>
              <a:rPr lang="zh-CN" altLang="en-US" dirty="0"/>
              <a:t>错误。</a:t>
            </a:r>
            <a:endParaRPr lang="en-US" altLang="zh-CN" dirty="0"/>
          </a:p>
          <a:p>
            <a:r>
              <a:rPr lang="en-US" altLang="zh-CN" dirty="0"/>
              <a:t>(10)[2013]</a:t>
            </a:r>
            <a:r>
              <a:rPr lang="zh-CN" altLang="en-US" dirty="0"/>
              <a:t>下列关于中断</a:t>
            </a:r>
            <a:r>
              <a:rPr lang="en-US" altLang="zh-CN" dirty="0"/>
              <a:t>IO</a:t>
            </a:r>
            <a:r>
              <a:rPr lang="zh-CN" altLang="en-US" dirty="0"/>
              <a:t>方式和 </a:t>
            </a:r>
            <a:r>
              <a:rPr lang="en-US" altLang="zh-CN" dirty="0"/>
              <a:t>DMA</a:t>
            </a:r>
            <a:r>
              <a:rPr lang="zh-CN" altLang="en-US" dirty="0"/>
              <a:t>方式比较的叙述中，错误的是</a:t>
            </a:r>
            <a:endParaRPr lang="en-US" altLang="zh-CN" dirty="0"/>
          </a:p>
          <a:p>
            <a:r>
              <a:rPr lang="en-US" altLang="zh-CN" dirty="0"/>
              <a:t>A.</a:t>
            </a:r>
            <a:r>
              <a:rPr lang="zh-CN" altLang="en-US" dirty="0"/>
              <a:t>中断</a:t>
            </a:r>
            <a:r>
              <a:rPr lang="en-US" altLang="zh-CN" dirty="0"/>
              <a:t>IO</a:t>
            </a:r>
            <a:r>
              <a:rPr lang="zh-CN" altLang="en-US" dirty="0"/>
              <a:t>方式请求的是</a:t>
            </a:r>
            <a:r>
              <a:rPr lang="en-US" altLang="zh-CN" dirty="0"/>
              <a:t>CPU</a:t>
            </a:r>
            <a:r>
              <a:rPr lang="zh-CN" altLang="en-US" dirty="0"/>
              <a:t>处理时间，</a:t>
            </a:r>
            <a:r>
              <a:rPr lang="en-US" altLang="zh-CN" dirty="0"/>
              <a:t>DMA</a:t>
            </a:r>
            <a:r>
              <a:rPr lang="zh-CN" altLang="en-US" dirty="0"/>
              <a:t>方式请求的是总线使用权</a:t>
            </a:r>
            <a:endParaRPr lang="en-US" altLang="zh-CN" dirty="0"/>
          </a:p>
          <a:p>
            <a:r>
              <a:rPr lang="en-US" altLang="zh-CN" dirty="0"/>
              <a:t>B.</a:t>
            </a:r>
            <a:r>
              <a:rPr lang="zh-CN" altLang="en-US" dirty="0"/>
              <a:t>中断响应发生在一条指令执行结束后，</a:t>
            </a:r>
            <a:r>
              <a:rPr lang="en-US" altLang="zh-CN" dirty="0"/>
              <a:t>DMA</a:t>
            </a:r>
            <a:r>
              <a:rPr lang="zh-CN" altLang="en-US" dirty="0"/>
              <a:t>响应发生在一个总线事务完成后</a:t>
            </a:r>
            <a:endParaRPr lang="en-US" altLang="zh-CN" dirty="0"/>
          </a:p>
          <a:p>
            <a:r>
              <a:rPr lang="en-US" altLang="zh-CN" dirty="0"/>
              <a:t>C.</a:t>
            </a:r>
            <a:r>
              <a:rPr lang="zh-CN" altLang="en-US" dirty="0"/>
              <a:t>中断</a:t>
            </a:r>
            <a:r>
              <a:rPr lang="en-US" altLang="zh-CN" dirty="0"/>
              <a:t>IO</a:t>
            </a:r>
            <a:r>
              <a:rPr lang="zh-CN" altLang="en-US" dirty="0"/>
              <a:t>方式下数据传送通过软件完成，</a:t>
            </a:r>
            <a:r>
              <a:rPr lang="en-US" altLang="zh-CN" dirty="0"/>
              <a:t>DMA</a:t>
            </a:r>
            <a:r>
              <a:rPr lang="zh-CN" altLang="en-US" dirty="0"/>
              <a:t>方式下数据传送由硬件完成</a:t>
            </a:r>
            <a:endParaRPr lang="en-US" altLang="zh-CN" dirty="0"/>
          </a:p>
          <a:p>
            <a:r>
              <a:rPr lang="en-US" altLang="zh-CN" dirty="0"/>
              <a:t>D.</a:t>
            </a:r>
            <a:r>
              <a:rPr lang="zh-CN" altLang="en-US" dirty="0"/>
              <a:t>中断</a:t>
            </a:r>
            <a:r>
              <a:rPr lang="en-US" altLang="zh-CN" dirty="0"/>
              <a:t>IO</a:t>
            </a:r>
            <a:r>
              <a:rPr lang="zh-CN" altLang="en-US" dirty="0"/>
              <a:t>方式适用于所有外部设备，</a:t>
            </a:r>
            <a:r>
              <a:rPr lang="en-US" altLang="zh-CN" dirty="0"/>
              <a:t>DMA</a:t>
            </a:r>
            <a:r>
              <a:rPr lang="zh-CN" altLang="en-US" dirty="0"/>
              <a:t>方式仅适用于高速外部设备</a:t>
            </a:r>
            <a:endParaRPr lang="en-US" altLang="zh-CN" dirty="0"/>
          </a:p>
          <a:p>
            <a:r>
              <a:rPr lang="zh-CN" altLang="en-US" dirty="0"/>
              <a:t>答：</a:t>
            </a:r>
            <a:r>
              <a:rPr lang="en-US" altLang="zh-CN" dirty="0"/>
              <a:t>D</a:t>
            </a:r>
            <a:r>
              <a:rPr lang="zh-CN" altLang="en-US" dirty="0"/>
              <a:t>。中断控制方式也是有时间开销的</a:t>
            </a:r>
            <a:r>
              <a:rPr lang="en-US" altLang="zh-CN" dirty="0"/>
              <a:t>:</a:t>
            </a:r>
            <a:r>
              <a:rPr lang="zh-CN" altLang="en-US" dirty="0"/>
              <a:t>相对程序查询方式，它的额外开销是用于进程调度的两次上下文切换时间以及中断服务程序本身的开销，其提高 </a:t>
            </a:r>
            <a:r>
              <a:rPr lang="en-US" altLang="zh-CN" dirty="0"/>
              <a:t>I/O</a:t>
            </a:r>
            <a:r>
              <a:rPr lang="zh-CN" altLang="en-US" dirty="0"/>
              <a:t>效率的前提是这些额外开销小于设备准备时间。但对于极高速外设，设备准备数据的时间很短，当这个时间比两次上下文切换加中断服务的开销还短时，使用中断控制方式的效率反而比程序查询方式的效率更低，还会成为系统瓶颈，此时中断方式不适用，故答案</a:t>
            </a:r>
            <a:r>
              <a:rPr lang="en-US" altLang="zh-CN" dirty="0"/>
              <a:t>D</a:t>
            </a:r>
            <a:r>
              <a:rPr lang="zh-CN" altLang="en-US" dirty="0"/>
              <a:t>不正确。</a:t>
            </a:r>
          </a:p>
        </p:txBody>
      </p:sp>
    </p:spTree>
    <p:extLst>
      <p:ext uri="{BB962C8B-B14F-4D97-AF65-F5344CB8AC3E}">
        <p14:creationId xmlns:p14="http://schemas.microsoft.com/office/powerpoint/2010/main" val="792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9B0E37-34F2-B603-5EA2-83EACB831EFE}"/>
              </a:ext>
            </a:extLst>
          </p:cNvPr>
          <p:cNvSpPr txBox="1"/>
          <p:nvPr/>
        </p:nvSpPr>
        <p:spPr>
          <a:xfrm>
            <a:off x="0" y="0"/>
            <a:ext cx="12192000" cy="6186309"/>
          </a:xfrm>
          <a:prstGeom prst="rect">
            <a:avLst/>
          </a:prstGeom>
          <a:noFill/>
        </p:spPr>
        <p:txBody>
          <a:bodyPr wrap="square" rtlCol="0">
            <a:spAutoFit/>
          </a:bodyPr>
          <a:lstStyle/>
          <a:p>
            <a:r>
              <a:rPr lang="en-US" altLang="zh-CN" dirty="0"/>
              <a:t>(11)[2010]</a:t>
            </a:r>
            <a:r>
              <a:rPr lang="zh-CN" altLang="en-US" dirty="0"/>
              <a:t>假定一台计算机的显示存储器用</a:t>
            </a:r>
            <a:r>
              <a:rPr lang="en-US" altLang="zh-CN" dirty="0"/>
              <a:t>DRAM</a:t>
            </a:r>
            <a:r>
              <a:rPr lang="zh-CN" altLang="en-US" dirty="0"/>
              <a:t>芯片实现，若要求显示分辨率为</a:t>
            </a:r>
            <a:r>
              <a:rPr lang="en-US" altLang="zh-CN" dirty="0"/>
              <a:t>1600</a:t>
            </a:r>
            <a:r>
              <a:rPr lang="zh-CN" altLang="en-US" dirty="0"/>
              <a:t>像素</a:t>
            </a:r>
            <a:r>
              <a:rPr lang="en-US" altLang="zh-CN" dirty="0"/>
              <a:t>×1200</a:t>
            </a:r>
            <a:r>
              <a:rPr lang="zh-CN" altLang="en-US" dirty="0"/>
              <a:t>像素，颜色深度为</a:t>
            </a:r>
            <a:r>
              <a:rPr lang="en-US" altLang="zh-CN" dirty="0"/>
              <a:t>24</a:t>
            </a:r>
            <a:r>
              <a:rPr lang="zh-CN" altLang="en-US" dirty="0"/>
              <a:t>位，帧频为</a:t>
            </a:r>
            <a:r>
              <a:rPr lang="en-US" altLang="zh-CN" dirty="0"/>
              <a:t>85Hz</a:t>
            </a:r>
            <a:r>
              <a:rPr lang="zh-CN" altLang="en-US" dirty="0"/>
              <a:t>，显存总带宽的</a:t>
            </a:r>
            <a:r>
              <a:rPr lang="en-US" altLang="zh-CN" dirty="0"/>
              <a:t>50%</a:t>
            </a:r>
            <a:r>
              <a:rPr lang="zh-CN" altLang="en-US" dirty="0"/>
              <a:t>用来刷新屏幕，则需要的显存总带宽至少约为</a:t>
            </a:r>
            <a:endParaRPr lang="en-US" altLang="zh-CN" dirty="0"/>
          </a:p>
          <a:p>
            <a:r>
              <a:rPr lang="en-US" altLang="zh-CN" dirty="0"/>
              <a:t>A.245Mbit/s		B.979Mbit/s		C.1958Mbit/s		D.7834Mbit/s</a:t>
            </a:r>
          </a:p>
          <a:p>
            <a:r>
              <a:rPr lang="zh-CN" altLang="en-US" dirty="0"/>
              <a:t>答：</a:t>
            </a:r>
            <a:r>
              <a:rPr lang="en-US" altLang="zh-CN" dirty="0"/>
              <a:t>D</a:t>
            </a:r>
            <a:r>
              <a:rPr lang="zh-CN" altLang="en-US" dirty="0"/>
              <a:t>。刷新带宽</a:t>
            </a:r>
            <a:r>
              <a:rPr lang="en-US" altLang="zh-CN" dirty="0"/>
              <a:t>=</a:t>
            </a:r>
            <a:r>
              <a:rPr lang="zh-CN" altLang="en-US" dirty="0"/>
              <a:t>分辨率</a:t>
            </a:r>
            <a:r>
              <a:rPr lang="en-US" altLang="zh-CN" dirty="0"/>
              <a:t>x</a:t>
            </a:r>
            <a:r>
              <a:rPr lang="zh-CN" altLang="en-US" dirty="0"/>
              <a:t>灰度级位数</a:t>
            </a:r>
            <a:r>
              <a:rPr lang="en-US" altLang="zh-CN" dirty="0"/>
              <a:t>x</a:t>
            </a:r>
            <a:r>
              <a:rPr lang="zh-CN" altLang="en-US" dirty="0"/>
              <a:t>刷新频率</a:t>
            </a:r>
            <a:r>
              <a:rPr lang="en-US" altLang="zh-CN" dirty="0"/>
              <a:t>=1600x1200x24bitx85Hz=3916.8Mbit/s</a:t>
            </a:r>
            <a:r>
              <a:rPr lang="zh-CN" altLang="en-US" dirty="0"/>
              <a:t>显存总带宽的</a:t>
            </a:r>
            <a:r>
              <a:rPr lang="en-US" altLang="zh-CN" dirty="0"/>
              <a:t>50%</a:t>
            </a:r>
            <a:r>
              <a:rPr lang="zh-CN" altLang="en-US" dirty="0"/>
              <a:t>用来刷新屏幕</a:t>
            </a:r>
            <a:r>
              <a:rPr lang="en-US" altLang="zh-CN" dirty="0"/>
              <a:t>,</a:t>
            </a:r>
            <a:r>
              <a:rPr lang="zh-CN" altLang="en-US" dirty="0"/>
              <a:t>因此显存总带宽至少为</a:t>
            </a:r>
            <a:r>
              <a:rPr lang="en-US" altLang="zh-CN" dirty="0"/>
              <a:t>3916.8x2=7834Mbit/s</a:t>
            </a:r>
          </a:p>
          <a:p>
            <a:r>
              <a:rPr lang="en-US" altLang="zh-CN" dirty="0"/>
              <a:t>(12)[2015]</a:t>
            </a:r>
            <a:r>
              <a:rPr lang="zh-CN" altLang="en-US" dirty="0"/>
              <a:t>若磁盘转速为</a:t>
            </a:r>
            <a:r>
              <a:rPr lang="en-US" altLang="zh-CN" dirty="0"/>
              <a:t>7200</a:t>
            </a:r>
            <a:r>
              <a:rPr lang="zh-CN" altLang="en-US" dirty="0"/>
              <a:t>转</a:t>
            </a:r>
            <a:r>
              <a:rPr lang="en-US" altLang="zh-CN" dirty="0"/>
              <a:t>/</a:t>
            </a:r>
            <a:r>
              <a:rPr lang="zh-CN" altLang="en-US" dirty="0"/>
              <a:t>分钟，平均寻道时间为</a:t>
            </a:r>
            <a:r>
              <a:rPr lang="en-US" altLang="zh-CN" dirty="0"/>
              <a:t>8ms</a:t>
            </a:r>
            <a:r>
              <a:rPr lang="zh-CN" altLang="en-US" dirty="0"/>
              <a:t>，每个磁道包含</a:t>
            </a:r>
            <a:r>
              <a:rPr lang="en-US" altLang="zh-CN" dirty="0"/>
              <a:t>1000</a:t>
            </a:r>
            <a:r>
              <a:rPr lang="zh-CN" altLang="en-US" dirty="0"/>
              <a:t>个扇区，则访问一个扇区的平均存取时间大约是</a:t>
            </a:r>
            <a:endParaRPr lang="en-US" altLang="zh-CN" dirty="0"/>
          </a:p>
          <a:p>
            <a:r>
              <a:rPr lang="en-US" altLang="zh-CN" dirty="0"/>
              <a:t>A.8.1ms			B.12.2ms			C. 16.3ms		D.20.5ms</a:t>
            </a:r>
          </a:p>
          <a:p>
            <a:r>
              <a:rPr lang="zh-CN" altLang="en-US" dirty="0"/>
              <a:t>答：</a:t>
            </a:r>
            <a:r>
              <a:rPr lang="en-US" altLang="zh-CN" dirty="0"/>
              <a:t>B</a:t>
            </a:r>
            <a:r>
              <a:rPr lang="zh-CN" altLang="en-US" dirty="0"/>
              <a:t>。存取时间</a:t>
            </a:r>
            <a:r>
              <a:rPr lang="en-US" altLang="zh-CN" dirty="0"/>
              <a:t>=</a:t>
            </a:r>
            <a:r>
              <a:rPr lang="zh-CN" altLang="en-US" dirty="0"/>
              <a:t>寻道时间</a:t>
            </a:r>
            <a:r>
              <a:rPr lang="en-US" altLang="zh-CN" dirty="0"/>
              <a:t>+</a:t>
            </a:r>
            <a:r>
              <a:rPr lang="zh-CN" altLang="en-US" dirty="0"/>
              <a:t>延迟时间</a:t>
            </a:r>
            <a:r>
              <a:rPr lang="en-US" altLang="zh-CN" dirty="0"/>
              <a:t>+</a:t>
            </a:r>
            <a:r>
              <a:rPr lang="zh-CN" altLang="en-US" dirty="0"/>
              <a:t>传输时间。平均延迟时间为旋转半周的时间，即</a:t>
            </a:r>
            <a:r>
              <a:rPr lang="en-US" altLang="zh-CN" dirty="0"/>
              <a:t>(60/7200)/2=4.17ms</a:t>
            </a:r>
            <a:r>
              <a:rPr lang="zh-CN" altLang="en-US" dirty="0"/>
              <a:t>，传输一个扇区的时间为</a:t>
            </a:r>
            <a:r>
              <a:rPr lang="en-US" altLang="zh-CN" dirty="0"/>
              <a:t>(60/7200)/1000=0.01ms</a:t>
            </a:r>
            <a:r>
              <a:rPr lang="zh-CN" altLang="en-US" dirty="0"/>
              <a:t>，因此访问一个扇区的平均存取时间为</a:t>
            </a:r>
            <a:r>
              <a:rPr lang="en-US" altLang="zh-CN" dirty="0"/>
              <a:t>4.17+0.01+8=12.18ms</a:t>
            </a:r>
            <a:r>
              <a:rPr lang="zh-CN" altLang="en-US" dirty="0"/>
              <a:t>，保留一位小数则为</a:t>
            </a:r>
            <a:r>
              <a:rPr lang="en-US" altLang="zh-CN" dirty="0"/>
              <a:t>12.2ms</a:t>
            </a:r>
            <a:r>
              <a:rPr lang="zh-CN" altLang="en-US" dirty="0"/>
              <a:t>。</a:t>
            </a:r>
            <a:endParaRPr lang="en-US" altLang="zh-CN" dirty="0"/>
          </a:p>
          <a:p>
            <a:r>
              <a:rPr lang="en-US" altLang="zh-CN" dirty="0"/>
              <a:t>9.3</a:t>
            </a:r>
            <a:r>
              <a:rPr lang="zh-CN" altLang="en-US" dirty="0"/>
              <a:t>简要回答下列问题。</a:t>
            </a:r>
            <a:endParaRPr lang="en-US" altLang="zh-CN" dirty="0"/>
          </a:p>
          <a:p>
            <a:r>
              <a:rPr lang="en-US" altLang="zh-CN" dirty="0"/>
              <a:t>(1)CPU </a:t>
            </a:r>
            <a:r>
              <a:rPr lang="zh-CN" altLang="en-US" dirty="0"/>
              <a:t>与外部设备之间如何连接</a:t>
            </a:r>
            <a:r>
              <a:rPr lang="en-US" altLang="zh-CN" dirty="0"/>
              <a:t>?</a:t>
            </a:r>
          </a:p>
          <a:p>
            <a:r>
              <a:rPr lang="zh-CN" altLang="en-US" dirty="0"/>
              <a:t>答：通常</a:t>
            </a:r>
            <a:r>
              <a:rPr lang="en-US" altLang="zh-CN" dirty="0"/>
              <a:t>CPU</a:t>
            </a:r>
            <a:r>
              <a:rPr lang="zh-CN" altLang="en-US" dirty="0"/>
              <a:t>与外部设备之间通过总线连接，外部设备通过接口连接在总线上，接口实现</a:t>
            </a:r>
            <a:r>
              <a:rPr lang="en-US" altLang="zh-CN" dirty="0"/>
              <a:t>CPU</a:t>
            </a:r>
            <a:r>
              <a:rPr lang="zh-CN" altLang="en-US" dirty="0"/>
              <a:t>与外部设备的连接和信息的交换。</a:t>
            </a:r>
            <a:endParaRPr lang="en-US" altLang="zh-CN" dirty="0"/>
          </a:p>
          <a:p>
            <a:r>
              <a:rPr lang="en-US" altLang="zh-CN" dirty="0"/>
              <a:t>(2)CPU </a:t>
            </a:r>
            <a:r>
              <a:rPr lang="zh-CN" altLang="en-US" dirty="0"/>
              <a:t>与外部设备信息交换的控制方式有哪些</a:t>
            </a:r>
            <a:r>
              <a:rPr lang="en-US" altLang="zh-CN" dirty="0"/>
              <a:t>?</a:t>
            </a:r>
            <a:r>
              <a:rPr lang="zh-CN" altLang="en-US" dirty="0"/>
              <a:t>它们各有什么特点</a:t>
            </a:r>
            <a:r>
              <a:rPr lang="en-US" altLang="zh-CN" dirty="0"/>
              <a:t>?</a:t>
            </a:r>
          </a:p>
          <a:p>
            <a:r>
              <a:rPr lang="zh-CN" altLang="en-US" dirty="0"/>
              <a:t>答：信息交换的控制方式主要有以下</a:t>
            </a:r>
            <a:r>
              <a:rPr lang="en-US" altLang="zh-CN" dirty="0"/>
              <a:t>5</a:t>
            </a:r>
            <a:r>
              <a:rPr lang="zh-CN" altLang="en-US" dirty="0"/>
              <a:t>种。</a:t>
            </a:r>
            <a:endParaRPr lang="en-US" altLang="zh-CN" dirty="0"/>
          </a:p>
          <a:p>
            <a:r>
              <a:rPr lang="zh-CN" altLang="en-US" dirty="0"/>
              <a:t>程序查询控制方式</a:t>
            </a:r>
            <a:r>
              <a:rPr lang="en-US" altLang="zh-CN" dirty="0"/>
              <a:t>:CPU</a:t>
            </a:r>
            <a:r>
              <a:rPr lang="zh-CN" altLang="en-US" dirty="0"/>
              <a:t>直接通过执行指令与外部设备交互，与外部设备串行工作。对于慢速设备，采用该方式，</a:t>
            </a:r>
            <a:r>
              <a:rPr lang="en-US" altLang="zh-CN" dirty="0"/>
              <a:t>CPU</a:t>
            </a:r>
            <a:r>
              <a:rPr lang="zh-CN" altLang="en-US" dirty="0"/>
              <a:t>会浪费很多时间查询等待，效率较低。</a:t>
            </a:r>
            <a:endParaRPr lang="en-US" altLang="zh-CN" dirty="0"/>
          </a:p>
          <a:p>
            <a:r>
              <a:rPr lang="zh-CN" altLang="en-US" dirty="0"/>
              <a:t>程序中断控制方式</a:t>
            </a:r>
            <a:r>
              <a:rPr lang="en-US" altLang="zh-CN" dirty="0"/>
              <a:t>:CPU</a:t>
            </a:r>
            <a:r>
              <a:rPr lang="zh-CN" altLang="en-US" dirty="0"/>
              <a:t>启动外部设备后不再等待，而是转去执行其他进程，</a:t>
            </a:r>
            <a:r>
              <a:rPr lang="en-US" altLang="zh-CN" dirty="0"/>
              <a:t>CPU</a:t>
            </a:r>
            <a:r>
              <a:rPr lang="zh-CN" altLang="en-US" dirty="0"/>
              <a:t>与外部设备并行工作，外部设备就绪后主动向</a:t>
            </a:r>
            <a:r>
              <a:rPr lang="en-US" altLang="zh-CN" dirty="0"/>
              <a:t>CPU</a:t>
            </a:r>
            <a:r>
              <a:rPr lang="zh-CN" altLang="en-US" dirty="0"/>
              <a:t>发送中断请求，</a:t>
            </a:r>
            <a:r>
              <a:rPr lang="en-US" altLang="zh-CN" dirty="0"/>
              <a:t>CPU</a:t>
            </a:r>
            <a:r>
              <a:rPr lang="zh-CN" altLang="en-US" dirty="0"/>
              <a:t>会在适当时机响应中断，通过暂时中断主程序转去执行中断服务程序完成信息交换。该方式效率较高，适合处理随机事件。</a:t>
            </a:r>
            <a:endParaRPr lang="en-US" altLang="zh-CN" dirty="0"/>
          </a:p>
        </p:txBody>
      </p:sp>
    </p:spTree>
    <p:extLst>
      <p:ext uri="{BB962C8B-B14F-4D97-AF65-F5344CB8AC3E}">
        <p14:creationId xmlns:p14="http://schemas.microsoft.com/office/powerpoint/2010/main" val="73762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80E3BF4-A661-6325-F8D8-BE16DDDAAFDA}"/>
              </a:ext>
            </a:extLst>
          </p:cNvPr>
          <p:cNvSpPr txBox="1"/>
          <p:nvPr/>
        </p:nvSpPr>
        <p:spPr>
          <a:xfrm>
            <a:off x="0" y="0"/>
            <a:ext cx="12192000" cy="5632311"/>
          </a:xfrm>
          <a:prstGeom prst="rect">
            <a:avLst/>
          </a:prstGeom>
          <a:noFill/>
        </p:spPr>
        <p:txBody>
          <a:bodyPr wrap="square" rtlCol="0">
            <a:spAutoFit/>
          </a:bodyPr>
          <a:lstStyle/>
          <a:p>
            <a:r>
              <a:rPr lang="zh-CN" altLang="en-US" dirty="0"/>
              <a:t>直接存储器访问</a:t>
            </a:r>
            <a:r>
              <a:rPr lang="en-US" altLang="zh-CN" dirty="0"/>
              <a:t>(DMA)</a:t>
            </a:r>
            <a:r>
              <a:rPr lang="zh-CN" altLang="en-US" dirty="0"/>
              <a:t>方式</a:t>
            </a:r>
            <a:r>
              <a:rPr lang="en-US" altLang="zh-CN" dirty="0"/>
              <a:t>:</a:t>
            </a:r>
            <a:r>
              <a:rPr lang="zh-CN" altLang="en-US" dirty="0"/>
              <a:t>硬件临时代替</a:t>
            </a:r>
            <a:r>
              <a:rPr lang="en-US" altLang="zh-CN" dirty="0"/>
              <a:t>CPU</a:t>
            </a:r>
            <a:r>
              <a:rPr lang="zh-CN" altLang="en-US" dirty="0"/>
              <a:t>接管总线，控制设备和内存之间进行直接的数据交换，信息传送不再经过 </a:t>
            </a:r>
            <a:r>
              <a:rPr lang="en-US" altLang="zh-CN" dirty="0"/>
              <a:t>CPU</a:t>
            </a:r>
            <a:r>
              <a:rPr lang="zh-CN" altLang="en-US" dirty="0"/>
              <a:t>寄存器中转。该方式适合批量传输，极大提高了传输速率和</a:t>
            </a:r>
            <a:r>
              <a:rPr lang="en-US" altLang="zh-CN" dirty="0"/>
              <a:t>CPU</a:t>
            </a:r>
            <a:r>
              <a:rPr lang="zh-CN" altLang="en-US" dirty="0"/>
              <a:t>利用率。</a:t>
            </a:r>
            <a:endParaRPr lang="en-US" altLang="zh-CN" dirty="0"/>
          </a:p>
          <a:p>
            <a:r>
              <a:rPr lang="zh-CN" altLang="en-US" dirty="0"/>
              <a:t>通道方式</a:t>
            </a:r>
            <a:r>
              <a:rPr lang="en-US" altLang="zh-CN" dirty="0"/>
              <a:t>:</a:t>
            </a:r>
            <a:r>
              <a:rPr lang="zh-CN" altLang="en-US" dirty="0"/>
              <a:t>通道是特殊的</a:t>
            </a:r>
            <a:r>
              <a:rPr lang="en-US" altLang="zh-CN" dirty="0"/>
              <a:t>IO</a:t>
            </a:r>
            <a:r>
              <a:rPr lang="zh-CN" altLang="en-US" dirty="0"/>
              <a:t>处理器，用于分担</a:t>
            </a:r>
            <a:r>
              <a:rPr lang="en-US" altLang="zh-CN" dirty="0"/>
              <a:t>CPU</a:t>
            </a:r>
            <a:r>
              <a:rPr lang="zh-CN" altLang="en-US" dirty="0"/>
              <a:t>的</a:t>
            </a:r>
            <a:r>
              <a:rPr lang="en-US" altLang="zh-CN" dirty="0"/>
              <a:t>IO</a:t>
            </a:r>
            <a:r>
              <a:rPr lang="zh-CN" altLang="en-US" dirty="0"/>
              <a:t>管理。通道拥有独立的通道指令系统，可以通过执行通道程序来完成</a:t>
            </a:r>
            <a:r>
              <a:rPr lang="en-US" altLang="zh-CN" dirty="0"/>
              <a:t>CPU</a:t>
            </a:r>
            <a:r>
              <a:rPr lang="zh-CN" altLang="en-US" dirty="0"/>
              <a:t>指定的</a:t>
            </a:r>
            <a:r>
              <a:rPr lang="en-US" altLang="zh-CN" dirty="0"/>
              <a:t>I/0</a:t>
            </a:r>
            <a:r>
              <a:rPr lang="zh-CN" altLang="en-US" dirty="0"/>
              <a:t>任务，能进一步提高系统效率。</a:t>
            </a:r>
            <a:endParaRPr lang="en-US" altLang="zh-CN" dirty="0"/>
          </a:p>
          <a:p>
            <a:r>
              <a:rPr lang="zh-CN" altLang="en-US" dirty="0"/>
              <a:t>外围处理机方式</a:t>
            </a:r>
            <a:r>
              <a:rPr lang="en-US" altLang="zh-CN" dirty="0"/>
              <a:t>:</a:t>
            </a:r>
            <a:r>
              <a:rPr lang="zh-CN" altLang="en-US" dirty="0"/>
              <a:t>通常用于中、大型计算机系统中。</a:t>
            </a:r>
            <a:endParaRPr lang="en-US" altLang="zh-CN" dirty="0"/>
          </a:p>
          <a:p>
            <a:r>
              <a:rPr lang="en-US" altLang="zh-CN" dirty="0"/>
              <a:t>(3)</a:t>
            </a:r>
            <a:r>
              <a:rPr lang="zh-CN" altLang="en-US" dirty="0"/>
              <a:t>什么是程序查询</a:t>
            </a:r>
            <a:r>
              <a:rPr lang="en-US" altLang="zh-CN" dirty="0"/>
              <a:t>IO</a:t>
            </a:r>
            <a:r>
              <a:rPr lang="zh-CN" altLang="en-US" dirty="0"/>
              <a:t>方式</a:t>
            </a:r>
            <a:r>
              <a:rPr lang="en-US" altLang="zh-CN" dirty="0"/>
              <a:t>?</a:t>
            </a:r>
            <a:r>
              <a:rPr lang="zh-CN" altLang="en-US" dirty="0"/>
              <a:t>简要说明其工作原理。</a:t>
            </a:r>
            <a:endParaRPr lang="en-US" altLang="zh-CN" dirty="0"/>
          </a:p>
          <a:p>
            <a:r>
              <a:rPr lang="zh-CN" altLang="en-US" dirty="0"/>
              <a:t>答：程序查询</a:t>
            </a:r>
            <a:r>
              <a:rPr lang="en-US" altLang="zh-CN" dirty="0"/>
              <a:t>I/O</a:t>
            </a:r>
            <a:r>
              <a:rPr lang="zh-CN" altLang="en-US" dirty="0"/>
              <a:t>方式是指输入</a:t>
            </a:r>
            <a:r>
              <a:rPr lang="en-US" altLang="zh-CN" dirty="0"/>
              <a:t>/</a:t>
            </a:r>
            <a:r>
              <a:rPr lang="zh-CN" altLang="en-US" dirty="0"/>
              <a:t>输出完全依靠</a:t>
            </a:r>
            <a:r>
              <a:rPr lang="en-US" altLang="zh-CN" dirty="0"/>
              <a:t>CPU</a:t>
            </a:r>
            <a:r>
              <a:rPr lang="zh-CN" altLang="en-US" dirty="0"/>
              <a:t>执行程序实现。当</a:t>
            </a:r>
            <a:r>
              <a:rPr lang="en-US" altLang="zh-CN" dirty="0"/>
              <a:t>CPU</a:t>
            </a:r>
            <a:r>
              <a:rPr lang="zh-CN" altLang="en-US" dirty="0"/>
              <a:t>要与设备进行数据交换时，首先设置接口命令寄存器启动设备</a:t>
            </a:r>
            <a:r>
              <a:rPr lang="en-US" altLang="zh-CN" dirty="0"/>
              <a:t>;</a:t>
            </a:r>
            <a:r>
              <a:rPr lang="zh-CN" altLang="en-US" dirty="0"/>
              <a:t>设备准备的过程中，</a:t>
            </a:r>
            <a:r>
              <a:rPr lang="en-US" altLang="zh-CN" dirty="0"/>
              <a:t>CPU</a:t>
            </a:r>
            <a:r>
              <a:rPr lang="zh-CN" altLang="en-US" dirty="0"/>
              <a:t>通过读取接口中的状态寄存器查询设备是否已就绪，根据查询结果决定下一步操作究竟是进行数据传送还是等待。这种控制方式中</a:t>
            </a:r>
            <a:r>
              <a:rPr lang="en-US" altLang="zh-CN" dirty="0"/>
              <a:t>CPU</a:t>
            </a:r>
            <a:r>
              <a:rPr lang="zh-CN" altLang="en-US" dirty="0"/>
              <a:t>与外部设备串行工作，</a:t>
            </a:r>
            <a:r>
              <a:rPr lang="en-US" altLang="zh-CN" dirty="0"/>
              <a:t>CPU</a:t>
            </a:r>
            <a:r>
              <a:rPr lang="zh-CN" altLang="en-US" dirty="0"/>
              <a:t>会浪费大量的时间进行查询和等待，系统效率较低。</a:t>
            </a:r>
            <a:endParaRPr lang="en-US" altLang="zh-CN" dirty="0"/>
          </a:p>
          <a:p>
            <a:r>
              <a:rPr lang="en-US" altLang="zh-CN" dirty="0"/>
              <a:t>(4)</a:t>
            </a:r>
            <a:r>
              <a:rPr lang="zh-CN" altLang="en-US" dirty="0"/>
              <a:t>比较单级中断和多重中断处理流程的异同点。</a:t>
            </a:r>
            <a:endParaRPr lang="en-US" altLang="zh-CN" dirty="0"/>
          </a:p>
          <a:p>
            <a:r>
              <a:rPr lang="zh-CN" altLang="en-US" dirty="0"/>
              <a:t>答：二者都可以有多个中断源，但单级中断的中断服务程序不可被其他中断源再次中断，所以中断服务程序全程为关中断状态</a:t>
            </a:r>
            <a:r>
              <a:rPr lang="en-US" altLang="zh-CN" dirty="0"/>
              <a:t>;</a:t>
            </a:r>
            <a:r>
              <a:rPr lang="zh-CN" altLang="en-US" dirty="0"/>
              <a:t>多重中断的中断服务程序保护现场的内容包括中断屏蔽字，并且保护现场后立即开中断，方便中断嵌套。</a:t>
            </a:r>
            <a:endParaRPr lang="en-US" altLang="zh-CN" dirty="0"/>
          </a:p>
          <a:p>
            <a:r>
              <a:rPr lang="en-US" altLang="zh-CN" dirty="0"/>
              <a:t>(5)</a:t>
            </a:r>
            <a:r>
              <a:rPr lang="zh-CN" altLang="en-US" dirty="0"/>
              <a:t>中断隐指令完成什么功能</a:t>
            </a:r>
            <a:r>
              <a:rPr lang="en-US" altLang="zh-CN" dirty="0"/>
              <a:t>?</a:t>
            </a:r>
          </a:p>
          <a:p>
            <a:r>
              <a:rPr lang="zh-CN" altLang="en-US" dirty="0"/>
              <a:t>答：中断隐指令用来实现中断响应的功能，具体完成包括关中断、保存断点和中断识别等任务，这些任务可能需要多个时钟周期才能完成。由于中断响应过程中</a:t>
            </a:r>
            <a:r>
              <a:rPr lang="en-US" altLang="zh-CN" dirty="0"/>
              <a:t>CPU</a:t>
            </a:r>
            <a:r>
              <a:rPr lang="zh-CN" altLang="en-US" dirty="0"/>
              <a:t>不能执行其他任务，因此中断响应的过程可以看作是由</a:t>
            </a:r>
            <a:r>
              <a:rPr lang="en-US" altLang="zh-CN" dirty="0"/>
              <a:t>CPU</a:t>
            </a:r>
            <a:r>
              <a:rPr lang="zh-CN" altLang="en-US" dirty="0"/>
              <a:t>执行中断隐指令完成的</a:t>
            </a:r>
            <a:r>
              <a:rPr lang="en-US" altLang="zh-CN" dirty="0"/>
              <a:t>,</a:t>
            </a:r>
            <a:r>
              <a:rPr lang="zh-CN" altLang="en-US" dirty="0"/>
              <a:t>需要占用</a:t>
            </a:r>
            <a:r>
              <a:rPr lang="en-US" altLang="zh-CN" dirty="0"/>
              <a:t>CPL</a:t>
            </a:r>
            <a:r>
              <a:rPr lang="zh-CN" altLang="en-US" dirty="0"/>
              <a:t>时间。注意中断隐指令并不存在，只是一种虚拟的说法，本质上是硬件的一系列自动操作。</a:t>
            </a:r>
            <a:endParaRPr lang="en-US" altLang="zh-CN" dirty="0"/>
          </a:p>
          <a:p>
            <a:r>
              <a:rPr lang="en-US" altLang="zh-CN" dirty="0"/>
              <a:t>(6)</a:t>
            </a:r>
            <a:r>
              <a:rPr lang="zh-CN" altLang="en-US" dirty="0"/>
              <a:t>为什么在保护现场和恢复现场的过程中，</a:t>
            </a:r>
            <a:r>
              <a:rPr lang="en-US" altLang="zh-CN" dirty="0"/>
              <a:t>CPU</a:t>
            </a:r>
            <a:r>
              <a:rPr lang="zh-CN" altLang="en-US" dirty="0"/>
              <a:t>必须关中断</a:t>
            </a:r>
            <a:r>
              <a:rPr lang="en-US" altLang="zh-CN" dirty="0"/>
              <a:t>?</a:t>
            </a:r>
          </a:p>
          <a:p>
            <a:r>
              <a:rPr lang="zh-CN" altLang="en-US" dirty="0"/>
              <a:t>答：保护现场、恢复现场的过程必须是原子操作，否则中断返回时被中断程序的运行现场不正常，程序无法正确运行。关中断就是为了保障保护现场、恢复现场的原子性。</a:t>
            </a:r>
          </a:p>
        </p:txBody>
      </p:sp>
    </p:spTree>
    <p:extLst>
      <p:ext uri="{BB962C8B-B14F-4D97-AF65-F5344CB8AC3E}">
        <p14:creationId xmlns:p14="http://schemas.microsoft.com/office/powerpoint/2010/main" val="355459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43398B-8453-BB36-9223-BAB621C85098}"/>
              </a:ext>
            </a:extLst>
          </p:cNvPr>
          <p:cNvSpPr txBox="1"/>
          <p:nvPr/>
        </p:nvSpPr>
        <p:spPr>
          <a:xfrm>
            <a:off x="0" y="0"/>
            <a:ext cx="12192000" cy="7017306"/>
          </a:xfrm>
          <a:prstGeom prst="rect">
            <a:avLst/>
          </a:prstGeom>
          <a:noFill/>
        </p:spPr>
        <p:txBody>
          <a:bodyPr wrap="square" rtlCol="0">
            <a:spAutoFit/>
          </a:bodyPr>
          <a:lstStyle/>
          <a:p>
            <a:r>
              <a:rPr lang="en-US" altLang="zh-CN" dirty="0"/>
              <a:t>(7)CPU</a:t>
            </a:r>
            <a:r>
              <a:rPr lang="zh-CN" altLang="en-US" dirty="0"/>
              <a:t>响应中断的条件有哪此</a:t>
            </a:r>
            <a:r>
              <a:rPr lang="en-US" altLang="zh-CN" dirty="0"/>
              <a:t>?</a:t>
            </a:r>
          </a:p>
          <a:p>
            <a:r>
              <a:rPr lang="zh-CN" altLang="en-US" dirty="0"/>
              <a:t>答：</a:t>
            </a:r>
            <a:r>
              <a:rPr lang="en-US" altLang="zh-CN" dirty="0"/>
              <a:t>CPU</a:t>
            </a:r>
            <a:r>
              <a:rPr lang="zh-CN" altLang="en-US" dirty="0"/>
              <a:t>响应中断的条件包括以下</a:t>
            </a:r>
            <a:r>
              <a:rPr lang="en-US" altLang="zh-CN" dirty="0"/>
              <a:t>5</a:t>
            </a:r>
            <a:r>
              <a:rPr lang="zh-CN" altLang="en-US" dirty="0"/>
              <a:t>点。</a:t>
            </a:r>
            <a:endParaRPr lang="en-US" altLang="zh-CN" dirty="0"/>
          </a:p>
          <a:p>
            <a:r>
              <a:rPr lang="zh-CN" altLang="en-US" dirty="0"/>
              <a:t>对应的中断请求未被屏蔽；当前没有更高优先级的其他中断请求；如果</a:t>
            </a:r>
            <a:r>
              <a:rPr lang="en-US" altLang="zh-CN" dirty="0"/>
              <a:t>CPU</a:t>
            </a:r>
            <a:r>
              <a:rPr lang="zh-CN" altLang="en-US" dirty="0"/>
              <a:t>正在执行中断服务，则中断请求应符合嵌套条件；中断使能位处于使能状态，也就是开中断状态，内部异常和不可屏蔽中断不受此限制；</a:t>
            </a:r>
            <a:r>
              <a:rPr lang="en-US" altLang="zh-CN" dirty="0"/>
              <a:t>CPU</a:t>
            </a:r>
            <a:r>
              <a:rPr lang="zh-CN" altLang="en-US" dirty="0"/>
              <a:t>已执行完一条指今的最后一个状态周期。</a:t>
            </a:r>
            <a:endParaRPr lang="en-US" altLang="zh-CN" dirty="0"/>
          </a:p>
          <a:p>
            <a:r>
              <a:rPr lang="en-US" altLang="zh-CN" dirty="0"/>
              <a:t>(8)</a:t>
            </a:r>
            <a:r>
              <a:rPr lang="zh-CN" altLang="en-US" dirty="0"/>
              <a:t>什么是中断优先级</a:t>
            </a:r>
            <a:r>
              <a:rPr lang="en-US" altLang="zh-CN" dirty="0"/>
              <a:t>?</a:t>
            </a:r>
            <a:r>
              <a:rPr lang="zh-CN" altLang="en-US" dirty="0"/>
              <a:t>它具有哪两层含义</a:t>
            </a:r>
            <a:r>
              <a:rPr lang="en-US" altLang="zh-CN" dirty="0"/>
              <a:t>?</a:t>
            </a:r>
            <a:r>
              <a:rPr lang="zh-CN" altLang="en-US" dirty="0"/>
              <a:t>划分优先级的原则是什么</a:t>
            </a:r>
            <a:r>
              <a:rPr lang="en-US" altLang="zh-CN" dirty="0"/>
              <a:t>?</a:t>
            </a:r>
          </a:p>
          <a:p>
            <a:r>
              <a:rPr lang="zh-CN" altLang="en-US" dirty="0"/>
              <a:t>答：中断优先级是指 </a:t>
            </a:r>
            <a:r>
              <a:rPr lang="en-US" altLang="zh-CN" dirty="0"/>
              <a:t>CPU</a:t>
            </a:r>
            <a:r>
              <a:rPr lang="zh-CN" altLang="en-US" dirty="0"/>
              <a:t>响应并处理不同中断源中断请求的先后次序。</a:t>
            </a:r>
            <a:endParaRPr lang="en-US" altLang="zh-CN" dirty="0"/>
          </a:p>
          <a:p>
            <a:r>
              <a:rPr lang="zh-CN" altLang="en-US" dirty="0"/>
              <a:t>中断优先级包括两层含义</a:t>
            </a:r>
            <a:r>
              <a:rPr lang="en-US" altLang="zh-CN" dirty="0"/>
              <a:t>:</a:t>
            </a:r>
            <a:r>
              <a:rPr lang="zh-CN" altLang="en-US" dirty="0"/>
              <a:t>响应优先级和处理优先级。响应优先级是指 </a:t>
            </a:r>
            <a:r>
              <a:rPr lang="en-US" altLang="zh-CN" dirty="0"/>
              <a:t>CPU</a:t>
            </a:r>
            <a:r>
              <a:rPr lang="zh-CN" altLang="en-US" dirty="0"/>
              <a:t>对各设备中断请求进行响应的先后次序，其在硬件线路上是固定的，不便于变动</a:t>
            </a:r>
            <a:r>
              <a:rPr lang="en-US" altLang="zh-CN" dirty="0"/>
              <a:t>;</a:t>
            </a:r>
            <a:r>
              <a:rPr lang="zh-CN" altLang="en-US" dirty="0"/>
              <a:t>处理优先级是指中断嵌套的实际优先级处理次序，通常可以利用中断屏蔽技术动态调整。</a:t>
            </a:r>
            <a:endParaRPr lang="en-US" altLang="zh-CN" dirty="0"/>
          </a:p>
          <a:p>
            <a:r>
              <a:rPr lang="zh-CN" altLang="en-US" dirty="0"/>
              <a:t>划分优先级的原则</a:t>
            </a:r>
            <a:r>
              <a:rPr lang="en-US" altLang="zh-CN" dirty="0"/>
              <a:t>:</a:t>
            </a:r>
            <a:r>
              <a:rPr lang="zh-CN" altLang="en-US" dirty="0"/>
              <a:t>不可屏蔽中断</a:t>
            </a:r>
            <a:r>
              <a:rPr lang="en-US" altLang="zh-CN" dirty="0"/>
              <a:t>&gt;</a:t>
            </a:r>
            <a:r>
              <a:rPr lang="zh-CN" altLang="en-US" dirty="0"/>
              <a:t>内部异常</a:t>
            </a:r>
            <a:r>
              <a:rPr lang="en-US" altLang="zh-CN" dirty="0"/>
              <a:t>&gt;</a:t>
            </a:r>
            <a:r>
              <a:rPr lang="zh-CN" altLang="en-US" dirty="0"/>
              <a:t>可屏蔽中断；内部异常中硬件终止属于最高级，其次是指令异常或自陷等程序故障；</a:t>
            </a:r>
            <a:r>
              <a:rPr lang="en-US" altLang="zh-CN" dirty="0"/>
              <a:t>DMA</a:t>
            </a:r>
            <a:r>
              <a:rPr lang="zh-CN" altLang="en-US" dirty="0"/>
              <a:t>中断请求优先于</a:t>
            </a:r>
            <a:r>
              <a:rPr lang="en-US" altLang="zh-CN" dirty="0"/>
              <a:t>I/O</a:t>
            </a:r>
            <a:r>
              <a:rPr lang="zh-CN" altLang="en-US" dirty="0"/>
              <a:t>设备传送的中断请求；在</a:t>
            </a:r>
            <a:r>
              <a:rPr lang="en-US" altLang="zh-CN" dirty="0"/>
              <a:t>I/O</a:t>
            </a:r>
            <a:r>
              <a:rPr lang="zh-CN" altLang="en-US" dirty="0"/>
              <a:t>传送类中断请求中，高速设备优先于低速设备，输人设备优先于输出设备，实时控制设备优先于普通设备。</a:t>
            </a:r>
            <a:endParaRPr lang="en-US" altLang="zh-CN" dirty="0"/>
          </a:p>
          <a:p>
            <a:r>
              <a:rPr lang="en-US" altLang="zh-CN" dirty="0"/>
              <a:t>(9)</a:t>
            </a:r>
            <a:r>
              <a:rPr lang="zh-CN" altLang="en-US" dirty="0"/>
              <a:t>计算机中断系统中使用屏蔽技术有什么好处</a:t>
            </a:r>
            <a:r>
              <a:rPr lang="en-US" altLang="zh-CN" dirty="0"/>
              <a:t>?</a:t>
            </a:r>
          </a:p>
          <a:p>
            <a:r>
              <a:rPr lang="zh-CN" altLang="en-US" dirty="0"/>
              <a:t>答：中断屏蔽技术可以动态调整处理优先级，从而使低优先级的中断也可以中断高优先级的中断服务程序，使中断处理更加灵活。如果不使用中断屏蔽技术，处理优先级和响应优先级相同。</a:t>
            </a:r>
            <a:endParaRPr lang="en-US" altLang="zh-CN" dirty="0"/>
          </a:p>
          <a:p>
            <a:r>
              <a:rPr lang="en-US" altLang="zh-CN" dirty="0"/>
              <a:t>(10)</a:t>
            </a:r>
            <a:r>
              <a:rPr lang="zh-CN" altLang="en-US" dirty="0"/>
              <a:t>计算机中断响应后，如何调出中断服务程序</a:t>
            </a:r>
            <a:r>
              <a:rPr lang="en-US" altLang="zh-CN" dirty="0"/>
              <a:t>?</a:t>
            </a:r>
          </a:p>
          <a:p>
            <a:r>
              <a:rPr lang="zh-CN" altLang="en-US" dirty="0"/>
              <a:t>答：通过硬件或软件方法查找中断源，清除当前中断请求，将对应的中断服务程序入口地址送入程序计数器</a:t>
            </a:r>
            <a:r>
              <a:rPr lang="en-US" altLang="zh-CN" dirty="0"/>
              <a:t>PC</a:t>
            </a:r>
            <a:r>
              <a:rPr lang="zh-CN" altLang="en-US" dirty="0"/>
              <a:t>，完成中断识别后即可正式执行中断服务程序。</a:t>
            </a:r>
            <a:endParaRPr lang="en-US" altLang="zh-CN" dirty="0"/>
          </a:p>
          <a:p>
            <a:r>
              <a:rPr lang="en-US" altLang="zh-CN" dirty="0"/>
              <a:t>(11)DMA</a:t>
            </a:r>
            <a:r>
              <a:rPr lang="zh-CN" altLang="en-US" dirty="0"/>
              <a:t>方式传送数据前，</a:t>
            </a:r>
            <a:r>
              <a:rPr lang="en-US" altLang="zh-CN" dirty="0"/>
              <a:t>CPU</a:t>
            </a:r>
            <a:r>
              <a:rPr lang="zh-CN" altLang="en-US" dirty="0"/>
              <a:t>应该先进行哪些操作</a:t>
            </a:r>
            <a:r>
              <a:rPr lang="en-US" altLang="zh-CN" dirty="0"/>
              <a:t>?</a:t>
            </a:r>
          </a:p>
          <a:p>
            <a:r>
              <a:rPr lang="zh-CN" altLang="en-US" dirty="0"/>
              <a:t>答： </a:t>
            </a:r>
            <a:r>
              <a:rPr lang="en-US" altLang="zh-CN" dirty="0"/>
              <a:t>(1)</a:t>
            </a:r>
            <a:r>
              <a:rPr lang="zh-CN" altLang="en-US" dirty="0"/>
              <a:t>初始化 </a:t>
            </a:r>
            <a:r>
              <a:rPr lang="en-US" altLang="zh-CN" dirty="0"/>
              <a:t>DMA:CPU</a:t>
            </a:r>
            <a:r>
              <a:rPr lang="zh-CN" altLang="en-US" dirty="0"/>
              <a:t>将内存地址、数据块长度、数据传输方向等</a:t>
            </a:r>
            <a:r>
              <a:rPr lang="en-US" altLang="zh-CN" dirty="0"/>
              <a:t>DMA</a:t>
            </a:r>
            <a:r>
              <a:rPr lang="zh-CN" altLang="en-US" dirty="0"/>
              <a:t>传输参数通过系统总线经</a:t>
            </a:r>
            <a:r>
              <a:rPr lang="en-US" altLang="zh-CN" dirty="0"/>
              <a:t>DMAC</a:t>
            </a:r>
            <a:r>
              <a:rPr lang="zh-CN" altLang="en-US" dirty="0"/>
              <a:t>的</a:t>
            </a:r>
            <a:r>
              <a:rPr lang="en-US" altLang="zh-CN" dirty="0"/>
              <a:t>IO</a:t>
            </a:r>
            <a:r>
              <a:rPr lang="zh-CN" altLang="en-US" dirty="0"/>
              <a:t>接口传输给</a:t>
            </a:r>
            <a:r>
              <a:rPr lang="en-US" altLang="zh-CN" dirty="0"/>
              <a:t>DMAC</a:t>
            </a:r>
            <a:r>
              <a:rPr lang="zh-CN" altLang="en-US" dirty="0"/>
              <a:t>，此时 </a:t>
            </a:r>
            <a:r>
              <a:rPr lang="en-US" altLang="zh-CN" dirty="0"/>
              <a:t>DMA </a:t>
            </a:r>
            <a:r>
              <a:rPr lang="zh-CN" altLang="en-US" dirty="0"/>
              <a:t>控制器是总线的从设备，接收</a:t>
            </a:r>
            <a:r>
              <a:rPr lang="en-US" altLang="zh-CN" dirty="0"/>
              <a:t>CPU</a:t>
            </a:r>
            <a:r>
              <a:rPr lang="zh-CN" altLang="en-US" dirty="0"/>
              <a:t>传输过来的</a:t>
            </a:r>
            <a:r>
              <a:rPr lang="en-US" altLang="zh-CN" dirty="0"/>
              <a:t>DMA</a:t>
            </a:r>
            <a:r>
              <a:rPr lang="zh-CN" altLang="en-US" dirty="0"/>
              <a:t>参数。</a:t>
            </a:r>
            <a:r>
              <a:rPr lang="en-US" altLang="zh-CN" dirty="0"/>
              <a:t>(2)</a:t>
            </a:r>
            <a:r>
              <a:rPr lang="zh-CN" altLang="en-US" dirty="0"/>
              <a:t>启动设备</a:t>
            </a:r>
            <a:r>
              <a:rPr lang="en-US" altLang="zh-CN" dirty="0"/>
              <a:t>:CPU</a:t>
            </a:r>
            <a:r>
              <a:rPr lang="zh-CN" altLang="en-US" dirty="0"/>
              <a:t>通过系统总线向设备</a:t>
            </a:r>
            <a:r>
              <a:rPr lang="en-US" altLang="zh-CN" dirty="0"/>
              <a:t>I/O</a:t>
            </a:r>
            <a:r>
              <a:rPr lang="zh-CN" altLang="en-US" dirty="0"/>
              <a:t>接口发送</a:t>
            </a:r>
            <a:r>
              <a:rPr lang="en-US" altLang="zh-CN" dirty="0"/>
              <a:t>DMA</a:t>
            </a:r>
            <a:r>
              <a:rPr lang="zh-CN" altLang="en-US" dirty="0"/>
              <a:t>读、写命令以及相关参数，这里的参数也包括设备地址、传输块大小、传输方向等，也就是传统的启动设备的过程。</a:t>
            </a:r>
            <a:r>
              <a:rPr lang="en-US" altLang="zh-CN" dirty="0"/>
              <a:t>(3)</a:t>
            </a:r>
            <a:r>
              <a:rPr lang="zh-CN" altLang="en-US" dirty="0"/>
              <a:t>其他进程运行</a:t>
            </a:r>
            <a:r>
              <a:rPr lang="en-US" altLang="zh-CN" dirty="0"/>
              <a:t>:</a:t>
            </a:r>
            <a:r>
              <a:rPr lang="zh-CN" altLang="en-US" dirty="0"/>
              <a:t>完成以上工作后，</a:t>
            </a:r>
            <a:r>
              <a:rPr lang="en-US" altLang="zh-CN" dirty="0"/>
              <a:t>CPU</a:t>
            </a:r>
            <a:r>
              <a:rPr lang="zh-CN" altLang="en-US" dirty="0"/>
              <a:t>将当前进程主动挂起，通过进程调度转去执行其他进程</a:t>
            </a:r>
            <a:r>
              <a:rPr lang="en-US" altLang="zh-CN" dirty="0"/>
              <a:t>,</a:t>
            </a:r>
            <a:r>
              <a:rPr lang="zh-CN" altLang="en-US" dirty="0"/>
              <a:t>以充分利用</a:t>
            </a:r>
            <a:r>
              <a:rPr lang="en-US" altLang="zh-CN" dirty="0"/>
              <a:t>CPU </a:t>
            </a:r>
            <a:r>
              <a:rPr lang="zh-CN" altLang="en-US" dirty="0"/>
              <a:t>资源。</a:t>
            </a:r>
          </a:p>
        </p:txBody>
      </p:sp>
    </p:spTree>
    <p:extLst>
      <p:ext uri="{BB962C8B-B14F-4D97-AF65-F5344CB8AC3E}">
        <p14:creationId xmlns:p14="http://schemas.microsoft.com/office/powerpoint/2010/main" val="76034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AF117E-B130-05EC-24EC-BEB08ABCC930}"/>
              </a:ext>
            </a:extLst>
          </p:cNvPr>
          <p:cNvSpPr txBox="1"/>
          <p:nvPr/>
        </p:nvSpPr>
        <p:spPr>
          <a:xfrm>
            <a:off x="0" y="0"/>
            <a:ext cx="12192000" cy="3416320"/>
          </a:xfrm>
          <a:prstGeom prst="rect">
            <a:avLst/>
          </a:prstGeom>
          <a:noFill/>
        </p:spPr>
        <p:txBody>
          <a:bodyPr wrap="square" rtlCol="0">
            <a:spAutoFit/>
          </a:bodyPr>
          <a:lstStyle/>
          <a:p>
            <a:r>
              <a:rPr lang="en-US" altLang="zh-CN" dirty="0"/>
              <a:t>(12)</a:t>
            </a:r>
            <a:r>
              <a:rPr lang="zh-CN" altLang="en-US" dirty="0"/>
              <a:t>比较中断</a:t>
            </a:r>
            <a:r>
              <a:rPr lang="en-US" altLang="zh-CN" dirty="0"/>
              <a:t>IO</a:t>
            </a:r>
            <a:r>
              <a:rPr lang="zh-CN" altLang="en-US" dirty="0"/>
              <a:t>和</a:t>
            </a:r>
            <a:r>
              <a:rPr lang="en-US" altLang="zh-CN" dirty="0"/>
              <a:t>DMA</a:t>
            </a:r>
            <a:r>
              <a:rPr lang="zh-CN" altLang="en-US" dirty="0"/>
              <a:t>的异同点。</a:t>
            </a:r>
            <a:endParaRPr lang="en-US" altLang="zh-CN" dirty="0"/>
          </a:p>
          <a:p>
            <a:r>
              <a:rPr lang="zh-CN" altLang="en-US" dirty="0"/>
              <a:t>答： </a:t>
            </a:r>
            <a:r>
              <a:rPr lang="en-US" altLang="zh-CN" dirty="0"/>
              <a:t>(1)</a:t>
            </a:r>
            <a:r>
              <a:rPr lang="zh-CN" altLang="en-US" dirty="0"/>
              <a:t>二者均采用了“请求</a:t>
            </a:r>
            <a:r>
              <a:rPr lang="en-US" altLang="zh-CN" dirty="0"/>
              <a:t>-</a:t>
            </a:r>
            <a:r>
              <a:rPr lang="zh-CN" altLang="en-US" dirty="0"/>
              <a:t>应答”机制，但中断技术中请求的是</a:t>
            </a:r>
            <a:r>
              <a:rPr lang="en-US" altLang="zh-CN" dirty="0"/>
              <a:t>CPU</a:t>
            </a:r>
            <a:r>
              <a:rPr lang="zh-CN" altLang="en-US" dirty="0"/>
              <a:t>时间，响应的时机是指令周期结束时刻</a:t>
            </a:r>
            <a:r>
              <a:rPr lang="en-US" altLang="zh-CN" dirty="0"/>
              <a:t>;DMA</a:t>
            </a:r>
            <a:r>
              <a:rPr lang="zh-CN" altLang="en-US" dirty="0"/>
              <a:t>方式请求的是总线控制权，响应时机是任何一个机器周期结束的时刻。</a:t>
            </a:r>
            <a:r>
              <a:rPr lang="en-US" altLang="zh-CN" dirty="0"/>
              <a:t>(2)</a:t>
            </a:r>
            <a:r>
              <a:rPr lang="zh-CN" altLang="en-US" dirty="0"/>
              <a:t>中断技术中通过</a:t>
            </a:r>
            <a:r>
              <a:rPr lang="en-US" altLang="zh-CN" dirty="0"/>
              <a:t>CPU</a:t>
            </a:r>
            <a:r>
              <a:rPr lang="zh-CN" altLang="en-US" dirty="0"/>
              <a:t>执行程序进行实际数据传送，存在程序执行现场的保护和恢复问题</a:t>
            </a:r>
            <a:r>
              <a:rPr lang="en-US" altLang="zh-CN" dirty="0"/>
              <a:t>;</a:t>
            </a:r>
            <a:r>
              <a:rPr lang="zh-CN" altLang="en-US" dirty="0"/>
              <a:t>而 </a:t>
            </a:r>
            <a:r>
              <a:rPr lang="en-US" altLang="zh-CN" dirty="0"/>
              <a:t>DMA</a:t>
            </a:r>
            <a:r>
              <a:rPr lang="zh-CN" altLang="en-US" dirty="0"/>
              <a:t>方式依靠额外硬件来实现数据传输，其不改变</a:t>
            </a:r>
            <a:r>
              <a:rPr lang="en-US" altLang="zh-CN" dirty="0"/>
              <a:t>CPU</a:t>
            </a:r>
            <a:r>
              <a:rPr lang="zh-CN" altLang="en-US" dirty="0"/>
              <a:t>现场，不影响系统性能。</a:t>
            </a:r>
            <a:r>
              <a:rPr lang="en-US" altLang="zh-CN" dirty="0"/>
              <a:t>(3) DMA</a:t>
            </a:r>
            <a:r>
              <a:rPr lang="zh-CN" altLang="en-US" dirty="0"/>
              <a:t>方式仅仅用于数据的传输</a:t>
            </a:r>
            <a:r>
              <a:rPr lang="en-US" altLang="zh-CN" dirty="0"/>
              <a:t>;</a:t>
            </a:r>
            <a:r>
              <a:rPr lang="zh-CN" altLang="en-US" dirty="0"/>
              <a:t>而中断技术不仅可以实现数据传输，还可以用于处理各种随机事件</a:t>
            </a:r>
            <a:r>
              <a:rPr lang="en-US" altLang="zh-CN" dirty="0"/>
              <a:t>,</a:t>
            </a:r>
            <a:r>
              <a:rPr lang="zh-CN" altLang="en-US" dirty="0"/>
              <a:t>提高计算机的灵活性。</a:t>
            </a:r>
            <a:endParaRPr lang="en-US" altLang="zh-CN" dirty="0"/>
          </a:p>
          <a:p>
            <a:r>
              <a:rPr lang="en-US" altLang="zh-CN" dirty="0"/>
              <a:t>9.4 A</a:t>
            </a:r>
            <a:r>
              <a:rPr lang="zh-CN" altLang="en-US" dirty="0"/>
              <a:t>、</a:t>
            </a:r>
            <a:r>
              <a:rPr lang="en-US" altLang="zh-CN" dirty="0"/>
              <a:t>B</a:t>
            </a:r>
            <a:r>
              <a:rPr lang="zh-CN" altLang="en-US" dirty="0"/>
              <a:t>、</a:t>
            </a:r>
            <a:r>
              <a:rPr lang="en-US" altLang="zh-CN" dirty="0"/>
              <a:t>C</a:t>
            </a:r>
            <a:r>
              <a:rPr lang="zh-CN" altLang="en-US" dirty="0"/>
              <a:t>是与</a:t>
            </a:r>
            <a:r>
              <a:rPr lang="en-US" altLang="zh-CN" dirty="0"/>
              <a:t>CPU</a:t>
            </a:r>
            <a:r>
              <a:rPr lang="zh-CN" altLang="en-US" dirty="0"/>
              <a:t>连接的</a:t>
            </a:r>
            <a:r>
              <a:rPr lang="en-US" altLang="zh-CN" dirty="0"/>
              <a:t>3</a:t>
            </a:r>
            <a:r>
              <a:rPr lang="zh-CN" altLang="en-US" dirty="0"/>
              <a:t>个设备，在硬件排队线路中，它们的优先级是</a:t>
            </a:r>
            <a:r>
              <a:rPr lang="en-US" altLang="zh-CN" dirty="0"/>
              <a:t>A&gt;B&gt;C&gt;CPU</a:t>
            </a:r>
            <a:r>
              <a:rPr lang="zh-CN" altLang="en-US" dirty="0"/>
              <a:t>，为改变中断处理的次序，它们的中断屏蔽字如表</a:t>
            </a:r>
            <a:r>
              <a:rPr lang="en-US" altLang="zh-CN" dirty="0"/>
              <a:t>9.5</a:t>
            </a:r>
            <a:r>
              <a:rPr lang="zh-CN" altLang="en-US" dirty="0"/>
              <a:t>所示（设“</a:t>
            </a:r>
            <a:r>
              <a:rPr lang="en-US" altLang="zh-CN" dirty="0"/>
              <a:t>0”</a:t>
            </a:r>
            <a:r>
              <a:rPr lang="zh-CN" altLang="en-US" dirty="0"/>
              <a:t>表示允许中断，“</a:t>
            </a:r>
            <a:r>
              <a:rPr lang="en-US" altLang="zh-CN" dirty="0"/>
              <a:t>1”</a:t>
            </a:r>
            <a:r>
              <a:rPr lang="zh-CN" altLang="en-US" dirty="0"/>
              <a:t>表示中断屏蔽</a:t>
            </a:r>
            <a:r>
              <a:rPr lang="en-US" altLang="zh-CN" dirty="0"/>
              <a:t>)</a:t>
            </a:r>
            <a:r>
              <a:rPr lang="zh-CN" altLang="en-US" dirty="0"/>
              <a:t>。请按图</a:t>
            </a:r>
            <a:r>
              <a:rPr lang="en-US" altLang="zh-CN" dirty="0"/>
              <a:t>9.36</a:t>
            </a:r>
            <a:r>
              <a:rPr lang="zh-CN" altLang="en-US" dirty="0"/>
              <a:t>所示的时间轴给出的设备中断请求时刻，画出 </a:t>
            </a:r>
            <a:r>
              <a:rPr lang="en-US" altLang="zh-CN" dirty="0"/>
              <a:t>CPU</a:t>
            </a:r>
            <a:r>
              <a:rPr lang="zh-CN" altLang="en-US" dirty="0"/>
              <a:t>执行程序的轨迹</a:t>
            </a:r>
            <a:r>
              <a:rPr lang="en-US" altLang="zh-CN" dirty="0"/>
              <a:t>(A</a:t>
            </a:r>
            <a:r>
              <a:rPr lang="zh-CN" altLang="en-US" dirty="0"/>
              <a:t>、</a:t>
            </a:r>
            <a:r>
              <a:rPr lang="en-US" altLang="zh-CN" dirty="0"/>
              <a:t>B</a:t>
            </a:r>
            <a:r>
              <a:rPr lang="zh-CN" altLang="en-US" dirty="0"/>
              <a:t>、</a:t>
            </a:r>
            <a:r>
              <a:rPr lang="en-US" altLang="zh-CN" dirty="0"/>
              <a:t>C</a:t>
            </a:r>
            <a:r>
              <a:rPr lang="zh-CN" altLang="en-US" dirty="0"/>
              <a:t>中断服务程序的时长为</a:t>
            </a:r>
            <a:r>
              <a:rPr lang="en-US" altLang="zh-CN" dirty="0"/>
              <a:t>20us )</a:t>
            </a:r>
            <a:r>
              <a:rPr lang="zh-CN" altLang="en-US" dirty="0"/>
              <a:t>。</a:t>
            </a:r>
            <a:endParaRPr lang="en-US" altLang="zh-CN" dirty="0"/>
          </a:p>
          <a:p>
            <a:r>
              <a:rPr lang="en-US" altLang="zh-CN" dirty="0"/>
              <a:t>9.5</a:t>
            </a:r>
            <a:r>
              <a:rPr lang="zh-CN" altLang="en-US" dirty="0"/>
              <a:t>设某计算机有</a:t>
            </a:r>
            <a:r>
              <a:rPr lang="en-US" altLang="zh-CN" dirty="0"/>
              <a:t>4</a:t>
            </a:r>
            <a:r>
              <a:rPr lang="zh-CN" altLang="en-US" dirty="0"/>
              <a:t>级中断</a:t>
            </a:r>
            <a:r>
              <a:rPr lang="en-US" altLang="zh-CN" dirty="0"/>
              <a:t>:L0</a:t>
            </a:r>
            <a:r>
              <a:rPr lang="zh-CN" altLang="en-US" dirty="0"/>
              <a:t>、</a:t>
            </a:r>
            <a:r>
              <a:rPr lang="en-US" altLang="zh-CN" dirty="0"/>
              <a:t>L1</a:t>
            </a:r>
            <a:r>
              <a:rPr lang="zh-CN" altLang="en-US" dirty="0"/>
              <a:t>、</a:t>
            </a:r>
            <a:r>
              <a:rPr lang="en-US" altLang="zh-CN" dirty="0"/>
              <a:t>L2</a:t>
            </a:r>
            <a:r>
              <a:rPr lang="zh-CN" altLang="en-US" dirty="0"/>
              <a:t>、</a:t>
            </a:r>
            <a:r>
              <a:rPr lang="en-US" altLang="zh-CN" dirty="0"/>
              <a:t>L3</a:t>
            </a:r>
            <a:r>
              <a:rPr lang="zh-CN" altLang="en-US" dirty="0"/>
              <a:t>。其中断响应优先次序为</a:t>
            </a:r>
            <a:r>
              <a:rPr lang="en-US" altLang="zh-CN" dirty="0"/>
              <a:t>L0&gt;L1&gt;L2&gt;L3</a:t>
            </a:r>
            <a:r>
              <a:rPr lang="zh-CN" altLang="en-US" dirty="0"/>
              <a:t>，现在要求将中断处理次序改为</a:t>
            </a:r>
            <a:r>
              <a:rPr lang="en-US" altLang="zh-CN" dirty="0"/>
              <a:t>L1→L3→L0→L2</a:t>
            </a:r>
            <a:r>
              <a:rPr lang="zh-CN" altLang="en-US" dirty="0"/>
              <a:t>。请回答下列问题。</a:t>
            </a:r>
            <a:r>
              <a:rPr lang="en-US" altLang="zh-CN" dirty="0"/>
              <a:t>(1)</a:t>
            </a:r>
            <a:r>
              <a:rPr lang="zh-CN" altLang="en-US" dirty="0"/>
              <a:t>表</a:t>
            </a:r>
            <a:r>
              <a:rPr lang="en-US" altLang="zh-CN" dirty="0"/>
              <a:t>9.6</a:t>
            </a:r>
            <a:r>
              <a:rPr lang="zh-CN" altLang="en-US" dirty="0"/>
              <a:t>所示的中断屏蔽字该如何设置</a:t>
            </a:r>
            <a:r>
              <a:rPr lang="en-US" altLang="zh-CN" dirty="0"/>
              <a:t>(“0”</a:t>
            </a:r>
            <a:r>
              <a:rPr lang="zh-CN" altLang="en-US" dirty="0"/>
              <a:t>表示允许中断，“</a:t>
            </a:r>
            <a:r>
              <a:rPr lang="en-US" altLang="zh-CN" dirty="0"/>
              <a:t>1”</a:t>
            </a:r>
            <a:r>
              <a:rPr lang="zh-CN" altLang="en-US" dirty="0"/>
              <a:t>表示中断屏蔽</a:t>
            </a:r>
            <a:r>
              <a:rPr lang="en-US" altLang="zh-CN" dirty="0"/>
              <a:t>)﹖</a:t>
            </a:r>
            <a:r>
              <a:rPr lang="zh-CN" altLang="en-US" dirty="0"/>
              <a:t>请将答案填入表</a:t>
            </a:r>
            <a:r>
              <a:rPr lang="en-US" altLang="zh-CN" dirty="0"/>
              <a:t>9.6</a:t>
            </a:r>
            <a:r>
              <a:rPr lang="zh-CN" altLang="en-US" dirty="0"/>
              <a:t>中。</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05D63BED-5F6B-53E2-07ED-98EEE12FE2C2}"/>
              </a:ext>
            </a:extLst>
          </p:cNvPr>
          <p:cNvGraphicFramePr>
            <a:graphicFrameLocks noGrp="1"/>
          </p:cNvGraphicFramePr>
          <p:nvPr>
            <p:extLst>
              <p:ext uri="{D42A27DB-BD31-4B8C-83A1-F6EECF244321}">
                <p14:modId xmlns:p14="http://schemas.microsoft.com/office/powerpoint/2010/main" val="273845313"/>
              </p:ext>
            </p:extLst>
          </p:nvPr>
        </p:nvGraphicFramePr>
        <p:xfrm>
          <a:off x="538480" y="3168226"/>
          <a:ext cx="8128000" cy="2225040"/>
        </p:xfrm>
        <a:graphic>
          <a:graphicData uri="http://schemas.openxmlformats.org/drawingml/2006/table">
            <a:tbl>
              <a:tblPr firstRow="1" bandRow="1">
                <a:tableStyleId>{5C22544A-7EE6-4342-B048-85BDC9FD1C3A}</a:tableStyleId>
              </a:tblPr>
              <a:tblGrid>
                <a:gridCol w="3596640">
                  <a:extLst>
                    <a:ext uri="{9D8B030D-6E8A-4147-A177-3AD203B41FA5}">
                      <a16:colId xmlns:a16="http://schemas.microsoft.com/office/drawing/2014/main" val="743797258"/>
                    </a:ext>
                  </a:extLst>
                </a:gridCol>
                <a:gridCol w="1168400">
                  <a:extLst>
                    <a:ext uri="{9D8B030D-6E8A-4147-A177-3AD203B41FA5}">
                      <a16:colId xmlns:a16="http://schemas.microsoft.com/office/drawing/2014/main" val="162360287"/>
                    </a:ext>
                  </a:extLst>
                </a:gridCol>
                <a:gridCol w="1107440">
                  <a:extLst>
                    <a:ext uri="{9D8B030D-6E8A-4147-A177-3AD203B41FA5}">
                      <a16:colId xmlns:a16="http://schemas.microsoft.com/office/drawing/2014/main" val="2132498358"/>
                    </a:ext>
                  </a:extLst>
                </a:gridCol>
                <a:gridCol w="1117600">
                  <a:extLst>
                    <a:ext uri="{9D8B030D-6E8A-4147-A177-3AD203B41FA5}">
                      <a16:colId xmlns:a16="http://schemas.microsoft.com/office/drawing/2014/main" val="2327796771"/>
                    </a:ext>
                  </a:extLst>
                </a:gridCol>
                <a:gridCol w="1137920">
                  <a:extLst>
                    <a:ext uri="{9D8B030D-6E8A-4147-A177-3AD203B41FA5}">
                      <a16:colId xmlns:a16="http://schemas.microsoft.com/office/drawing/2014/main" val="2514690867"/>
                    </a:ext>
                  </a:extLst>
                </a:gridCol>
              </a:tblGrid>
              <a:tr h="370840">
                <a:tc rowSpan="2">
                  <a:txBody>
                    <a:bodyPr/>
                    <a:lstStyle/>
                    <a:p>
                      <a:pPr algn="ctr"/>
                      <a:r>
                        <a:rPr lang="zh-CN" altLang="en-US" dirty="0"/>
                        <a:t>设备名</a:t>
                      </a:r>
                    </a:p>
                  </a:txBody>
                  <a:tcPr/>
                </a:tc>
                <a:tc gridSpan="4">
                  <a:txBody>
                    <a:bodyPr/>
                    <a:lstStyle/>
                    <a:p>
                      <a:pPr algn="ctr"/>
                      <a:r>
                        <a:rPr lang="zh-CN" altLang="en-US" dirty="0"/>
                        <a:t>中断屏蔽字</a:t>
                      </a: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4271739085"/>
                  </a:ext>
                </a:extLst>
              </a:tr>
              <a:tr h="370840">
                <a:tc vMerge="1">
                  <a:txBody>
                    <a:bodyPr/>
                    <a:lstStyle/>
                    <a:p>
                      <a:endParaRPr lang="zh-CN" altLang="en-US" dirty="0"/>
                    </a:p>
                  </a:txBody>
                  <a:tcPr/>
                </a:tc>
                <a:tc>
                  <a:txBody>
                    <a:bodyPr/>
                    <a:lstStyle/>
                    <a:p>
                      <a:pPr algn="ctr"/>
                      <a:r>
                        <a:rPr lang="en-US" altLang="zh-CN" dirty="0"/>
                        <a:t>L0</a:t>
                      </a:r>
                      <a:endParaRPr lang="zh-CN" altLang="en-US" dirty="0"/>
                    </a:p>
                  </a:txBody>
                  <a:tcPr/>
                </a:tc>
                <a:tc>
                  <a:txBody>
                    <a:bodyPr/>
                    <a:lstStyle/>
                    <a:p>
                      <a:pPr algn="ctr"/>
                      <a:r>
                        <a:rPr lang="en-US" altLang="zh-CN" dirty="0"/>
                        <a:t>L1</a:t>
                      </a:r>
                      <a:endParaRPr lang="zh-CN" altLang="en-US" dirty="0"/>
                    </a:p>
                  </a:txBody>
                  <a:tcPr/>
                </a:tc>
                <a:tc>
                  <a:txBody>
                    <a:bodyPr/>
                    <a:lstStyle/>
                    <a:p>
                      <a:pPr algn="ctr"/>
                      <a:r>
                        <a:rPr lang="en-US" altLang="zh-CN" dirty="0"/>
                        <a:t>L2</a:t>
                      </a:r>
                      <a:endParaRPr lang="zh-CN" altLang="en-US" dirty="0"/>
                    </a:p>
                  </a:txBody>
                  <a:tcPr/>
                </a:tc>
                <a:tc>
                  <a:txBody>
                    <a:bodyPr/>
                    <a:lstStyle/>
                    <a:p>
                      <a:pPr algn="ctr"/>
                      <a:r>
                        <a:rPr lang="en-US" altLang="zh-CN" dirty="0"/>
                        <a:t>L3</a:t>
                      </a:r>
                      <a:endParaRPr lang="zh-CN" altLang="en-US" dirty="0"/>
                    </a:p>
                  </a:txBody>
                  <a:tcPr/>
                </a:tc>
                <a:extLst>
                  <a:ext uri="{0D108BD9-81ED-4DB2-BD59-A6C34878D82A}">
                    <a16:rowId xmlns:a16="http://schemas.microsoft.com/office/drawing/2014/main" val="2688903961"/>
                  </a:ext>
                </a:extLst>
              </a:tr>
              <a:tr h="370840">
                <a:tc>
                  <a:txBody>
                    <a:bodyPr/>
                    <a:lstStyle/>
                    <a:p>
                      <a:pPr algn="ctr"/>
                      <a:r>
                        <a:rPr lang="en-US" altLang="zh-CN" dirty="0"/>
                        <a:t>L0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719901844"/>
                  </a:ext>
                </a:extLst>
              </a:tr>
              <a:tr h="370840">
                <a:tc>
                  <a:txBody>
                    <a:bodyPr/>
                    <a:lstStyle/>
                    <a:p>
                      <a:pPr algn="ctr"/>
                      <a:r>
                        <a:rPr lang="en-US" altLang="zh-CN" dirty="0"/>
                        <a:t>L1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588841582"/>
                  </a:ext>
                </a:extLst>
              </a:tr>
              <a:tr h="370840">
                <a:tc>
                  <a:txBody>
                    <a:bodyPr/>
                    <a:lstStyle/>
                    <a:p>
                      <a:pPr algn="ctr"/>
                      <a:r>
                        <a:rPr lang="en-US" altLang="zh-CN" dirty="0"/>
                        <a:t>L2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252276811"/>
                  </a:ext>
                </a:extLst>
              </a:tr>
              <a:tr h="370840">
                <a:tc>
                  <a:txBody>
                    <a:bodyPr/>
                    <a:lstStyle/>
                    <a:p>
                      <a:pPr algn="ctr"/>
                      <a:r>
                        <a:rPr lang="en-US" altLang="zh-CN" dirty="0"/>
                        <a:t>L3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366043297"/>
                  </a:ext>
                </a:extLst>
              </a:tr>
            </a:tbl>
          </a:graphicData>
        </a:graphic>
      </p:graphicFrame>
    </p:spTree>
    <p:extLst>
      <p:ext uri="{BB962C8B-B14F-4D97-AF65-F5344CB8AC3E}">
        <p14:creationId xmlns:p14="http://schemas.microsoft.com/office/powerpoint/2010/main" val="359744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9B1C3D-E619-12BB-CF46-E54DD8B3D661}"/>
              </a:ext>
            </a:extLst>
          </p:cNvPr>
          <p:cNvSpPr txBox="1"/>
          <p:nvPr/>
        </p:nvSpPr>
        <p:spPr>
          <a:xfrm>
            <a:off x="0" y="0"/>
            <a:ext cx="12192000" cy="5909310"/>
          </a:xfrm>
          <a:prstGeom prst="rect">
            <a:avLst/>
          </a:prstGeom>
          <a:noFill/>
        </p:spPr>
        <p:txBody>
          <a:bodyPr wrap="square" rtlCol="0">
            <a:spAutoFit/>
          </a:bodyPr>
          <a:lstStyle/>
          <a:p>
            <a:r>
              <a:rPr lang="en-US" altLang="zh-CN" dirty="0"/>
              <a:t>9.6</a:t>
            </a:r>
            <a:r>
              <a:rPr lang="zh-CN" altLang="en-US" dirty="0"/>
              <a:t>某计算机的</a:t>
            </a:r>
            <a:r>
              <a:rPr lang="en-US" altLang="zh-CN" dirty="0"/>
              <a:t>CPU</a:t>
            </a:r>
            <a:r>
              <a:rPr lang="zh-CN" altLang="en-US" dirty="0"/>
              <a:t>主频为</a:t>
            </a:r>
            <a:r>
              <a:rPr lang="en-US" altLang="zh-CN" dirty="0"/>
              <a:t>500MHz</a:t>
            </a:r>
            <a:r>
              <a:rPr lang="zh-CN" altLang="en-US" dirty="0"/>
              <a:t>，与之连接的外部设备的最大数据传输速率为</a:t>
            </a:r>
            <a:r>
              <a:rPr lang="en-US" altLang="zh-CN" dirty="0"/>
              <a:t>20KB/s</a:t>
            </a:r>
            <a:r>
              <a:rPr lang="zh-CN" altLang="en-US" dirty="0"/>
              <a:t>，外部设备接口中有一个</a:t>
            </a:r>
            <a:r>
              <a:rPr lang="en-US" altLang="zh-CN" dirty="0"/>
              <a:t>16</a:t>
            </a:r>
            <a:r>
              <a:rPr lang="zh-CN" altLang="en-US" dirty="0"/>
              <a:t>位的数据缓冲器，相应的中断服务程序执行时间为</a:t>
            </a:r>
            <a:r>
              <a:rPr lang="en-US" altLang="zh-CN" dirty="0"/>
              <a:t>500</a:t>
            </a:r>
            <a:r>
              <a:rPr lang="zh-CN" altLang="en-US" dirty="0"/>
              <a:t>个时钟周期，通过计算分析该设备是否可采用中断</a:t>
            </a:r>
            <a:r>
              <a:rPr lang="en-US" altLang="zh-CN" dirty="0"/>
              <a:t>I/O</a:t>
            </a:r>
            <a:r>
              <a:rPr lang="zh-CN" altLang="en-US" dirty="0"/>
              <a:t>方式。若该设备的最大数据传输速率为</a:t>
            </a:r>
            <a:r>
              <a:rPr lang="en-US" altLang="zh-CN" dirty="0"/>
              <a:t>2MB/s</a:t>
            </a:r>
            <a:r>
              <a:rPr lang="zh-CN" altLang="en-US" dirty="0"/>
              <a:t>，该设备是否可采用中断</a:t>
            </a:r>
            <a:r>
              <a:rPr lang="en-US" altLang="zh-CN" dirty="0"/>
              <a:t>I/O</a:t>
            </a:r>
            <a:r>
              <a:rPr lang="zh-CN" altLang="en-US" dirty="0"/>
              <a:t>方式</a:t>
            </a:r>
            <a:r>
              <a:rPr lang="en-US" altLang="zh-CN" dirty="0"/>
              <a:t>?</a:t>
            </a:r>
          </a:p>
          <a:p>
            <a:r>
              <a:rPr lang="zh-CN" altLang="en-US" dirty="0"/>
              <a:t>答：外部设备的最大数据传输速率为</a:t>
            </a:r>
            <a:r>
              <a:rPr lang="en-US" altLang="zh-CN" dirty="0"/>
              <a:t>20KB/s</a:t>
            </a:r>
            <a:r>
              <a:rPr lang="zh-CN" altLang="en-US" dirty="0"/>
              <a:t>，缓冲区为</a:t>
            </a:r>
            <a:r>
              <a:rPr lang="en-US" altLang="zh-CN" dirty="0"/>
              <a:t>2B</a:t>
            </a:r>
            <a:r>
              <a:rPr lang="zh-CN" altLang="en-US" dirty="0"/>
              <a:t>，每次中断传输 </a:t>
            </a:r>
            <a:r>
              <a:rPr lang="en-US" altLang="zh-CN" dirty="0"/>
              <a:t>2B</a:t>
            </a:r>
            <a:r>
              <a:rPr lang="zh-CN" altLang="en-US" dirty="0"/>
              <a:t>，因此每秒产生的中断数为</a:t>
            </a:r>
            <a:r>
              <a:rPr lang="en-US" altLang="zh-CN" dirty="0"/>
              <a:t>20KB/2B=10000</a:t>
            </a:r>
            <a:r>
              <a:rPr lang="zh-CN" altLang="en-US" dirty="0"/>
              <a:t>次。每次的执行时间为</a:t>
            </a:r>
            <a:r>
              <a:rPr lang="en-US" altLang="zh-CN" dirty="0"/>
              <a:t>500</a:t>
            </a:r>
            <a:r>
              <a:rPr lang="zh-CN" altLang="en-US" dirty="0"/>
              <a:t>个时钟周期，则中断占</a:t>
            </a:r>
            <a:r>
              <a:rPr lang="en-US" altLang="zh-CN" dirty="0"/>
              <a:t>CPU</a:t>
            </a:r>
            <a:r>
              <a:rPr lang="zh-CN" altLang="en-US" dirty="0"/>
              <a:t>时间的比率为</a:t>
            </a:r>
            <a:r>
              <a:rPr lang="en-US" altLang="zh-CN" dirty="0"/>
              <a:t>500x10000/(500x10</a:t>
            </a:r>
            <a:r>
              <a:rPr lang="en-US" altLang="zh-CN" baseline="30000" dirty="0"/>
              <a:t>6</a:t>
            </a:r>
            <a:r>
              <a:rPr lang="en-US" altLang="zh-CN" dirty="0"/>
              <a:t>)=1%</a:t>
            </a:r>
            <a:r>
              <a:rPr lang="zh-CN" altLang="en-US" dirty="0"/>
              <a:t>，对</a:t>
            </a:r>
            <a:r>
              <a:rPr lang="en-US" altLang="zh-CN" dirty="0"/>
              <a:t>CPU</a:t>
            </a:r>
            <a:r>
              <a:rPr lang="zh-CN" altLang="en-US" dirty="0"/>
              <a:t>的影响不大，可以采用中断方式若最大数据传输速率为</a:t>
            </a:r>
            <a:r>
              <a:rPr lang="en-US" altLang="zh-CN" dirty="0"/>
              <a:t>2MB/s</a:t>
            </a:r>
            <a:r>
              <a:rPr lang="zh-CN" altLang="en-US" dirty="0"/>
              <a:t>，则每秒产生的中断数为</a:t>
            </a:r>
            <a:r>
              <a:rPr lang="en-US" altLang="zh-CN" dirty="0"/>
              <a:t>2MB/2B=10</a:t>
            </a:r>
            <a:r>
              <a:rPr lang="en-US" altLang="zh-CN" baseline="30000" dirty="0"/>
              <a:t>6</a:t>
            </a:r>
            <a:r>
              <a:rPr lang="zh-CN" altLang="en-US" dirty="0"/>
              <a:t>次，</a:t>
            </a:r>
            <a:r>
              <a:rPr lang="en-US" altLang="zh-CN" dirty="0"/>
              <a:t>CPU</a:t>
            </a:r>
            <a:r>
              <a:rPr lang="zh-CN" altLang="en-US" dirty="0"/>
              <a:t>占用率为</a:t>
            </a:r>
            <a:r>
              <a:rPr lang="en-US" altLang="zh-CN" dirty="0"/>
              <a:t>500X1000000/(500x10</a:t>
            </a:r>
            <a:r>
              <a:rPr lang="en-US" altLang="zh-CN" baseline="30000" dirty="0"/>
              <a:t>6</a:t>
            </a:r>
            <a:r>
              <a:rPr lang="en-US" altLang="zh-CN" dirty="0"/>
              <a:t>)=100%</a:t>
            </a:r>
            <a:r>
              <a:rPr lang="zh-CN" altLang="en-US" dirty="0"/>
              <a:t>，故不能采用中断方式。</a:t>
            </a:r>
            <a:endParaRPr lang="en-US" altLang="zh-CN" dirty="0"/>
          </a:p>
          <a:p>
            <a:r>
              <a:rPr lang="en-US" altLang="zh-CN" dirty="0"/>
              <a:t>9.8</a:t>
            </a:r>
            <a:r>
              <a:rPr lang="zh-CN" altLang="en-US" dirty="0"/>
              <a:t>假定计算机的主频为</a:t>
            </a:r>
            <a:r>
              <a:rPr lang="en-US" altLang="zh-CN" dirty="0"/>
              <a:t>500MHz</a:t>
            </a:r>
            <a:r>
              <a:rPr lang="zh-CN" altLang="en-US" dirty="0"/>
              <a:t>，</a:t>
            </a:r>
            <a:r>
              <a:rPr lang="en-US" altLang="zh-CN" dirty="0"/>
              <a:t>CPI</a:t>
            </a:r>
            <a:r>
              <a:rPr lang="zh-CN" altLang="en-US" dirty="0"/>
              <a:t>为</a:t>
            </a:r>
            <a:r>
              <a:rPr lang="en-US" altLang="zh-CN" dirty="0"/>
              <a:t>4</a:t>
            </a:r>
            <a:r>
              <a:rPr lang="zh-CN" altLang="en-US" dirty="0"/>
              <a:t>。现有设备</a:t>
            </a:r>
            <a:r>
              <a:rPr lang="en-US" altLang="zh-CN" dirty="0"/>
              <a:t>A</a:t>
            </a:r>
            <a:r>
              <a:rPr lang="zh-CN" altLang="en-US" dirty="0"/>
              <a:t>和</a:t>
            </a:r>
            <a:r>
              <a:rPr lang="en-US" altLang="zh-CN" dirty="0"/>
              <a:t>B</a:t>
            </a:r>
            <a:r>
              <a:rPr lang="zh-CN" altLang="en-US" dirty="0"/>
              <a:t>，它们的数据传输速率分别为</a:t>
            </a:r>
            <a:r>
              <a:rPr lang="en-US" altLang="zh-CN" dirty="0"/>
              <a:t>2MB/s</a:t>
            </a:r>
            <a:r>
              <a:rPr lang="zh-CN" altLang="en-US" dirty="0"/>
              <a:t>和</a:t>
            </a:r>
            <a:r>
              <a:rPr lang="en-US" altLang="zh-CN" dirty="0"/>
              <a:t>40MB/s</a:t>
            </a:r>
            <a:r>
              <a:rPr lang="zh-CN" altLang="en-US" dirty="0"/>
              <a:t>，对应</a:t>
            </a:r>
            <a:r>
              <a:rPr lang="en-US" altLang="zh-CN" dirty="0"/>
              <a:t>IO</a:t>
            </a:r>
            <a:r>
              <a:rPr lang="zh-CN" altLang="en-US" dirty="0"/>
              <a:t>接口中各有一个</a:t>
            </a:r>
            <a:r>
              <a:rPr lang="en-US" altLang="zh-CN" dirty="0"/>
              <a:t>32</a:t>
            </a:r>
            <a:r>
              <a:rPr lang="zh-CN" altLang="en-US" dirty="0"/>
              <a:t>位数据缓冲寄存器。请回答下列问题并给出计算过程。</a:t>
            </a:r>
            <a:endParaRPr lang="en-US" altLang="zh-CN" dirty="0"/>
          </a:p>
          <a:p>
            <a:r>
              <a:rPr lang="en-US" altLang="zh-CN" dirty="0"/>
              <a:t>(1)</a:t>
            </a:r>
            <a:r>
              <a:rPr lang="zh-CN" altLang="en-US" dirty="0"/>
              <a:t>若设备</a:t>
            </a:r>
            <a:r>
              <a:rPr lang="en-US" altLang="zh-CN" dirty="0"/>
              <a:t>A</a:t>
            </a:r>
            <a:r>
              <a:rPr lang="zh-CN" altLang="en-US" dirty="0"/>
              <a:t>采用定时查询</a:t>
            </a:r>
            <a:r>
              <a:rPr lang="en-US" altLang="zh-CN" dirty="0"/>
              <a:t>IO</a:t>
            </a:r>
            <a:r>
              <a:rPr lang="zh-CN" altLang="en-US" dirty="0"/>
              <a:t>方式，每次输入输出都至少执行</a:t>
            </a:r>
            <a:r>
              <a:rPr lang="en-US" altLang="zh-CN" dirty="0"/>
              <a:t>10</a:t>
            </a:r>
            <a:r>
              <a:rPr lang="zh-CN" altLang="en-US" dirty="0"/>
              <a:t>条指令。设备</a:t>
            </a:r>
            <a:r>
              <a:rPr lang="en-US" altLang="zh-CN" dirty="0"/>
              <a:t>A</a:t>
            </a:r>
            <a:r>
              <a:rPr lang="zh-CN" altLang="en-US" dirty="0"/>
              <a:t>最多间隔多长时间查询一次才能不丢失数据</a:t>
            </a:r>
            <a:r>
              <a:rPr lang="en-US" altLang="zh-CN" dirty="0"/>
              <a:t>?CPU</a:t>
            </a:r>
            <a:r>
              <a:rPr lang="zh-CN" altLang="en-US" dirty="0"/>
              <a:t>用于设备</a:t>
            </a:r>
            <a:r>
              <a:rPr lang="en-US" altLang="zh-CN" dirty="0"/>
              <a:t>A</a:t>
            </a:r>
            <a:r>
              <a:rPr lang="zh-CN" altLang="en-US" dirty="0"/>
              <a:t>输入输出的时间占</a:t>
            </a:r>
            <a:r>
              <a:rPr lang="en-US" altLang="zh-CN" dirty="0"/>
              <a:t>CPU</a:t>
            </a:r>
            <a:r>
              <a:rPr lang="zh-CN" altLang="en-US" dirty="0"/>
              <a:t>总时间的百分比至少是多少</a:t>
            </a:r>
            <a:r>
              <a:rPr lang="en-US" altLang="zh-CN" dirty="0"/>
              <a:t>?</a:t>
            </a:r>
          </a:p>
          <a:p>
            <a:r>
              <a:rPr lang="zh-CN" altLang="en-US" dirty="0"/>
              <a:t>答： </a:t>
            </a:r>
            <a:r>
              <a:rPr lang="en-US" altLang="zh-CN" dirty="0"/>
              <a:t>A</a:t>
            </a:r>
            <a:r>
              <a:rPr lang="zh-CN" altLang="en-US" dirty="0"/>
              <a:t>设备每隔</a:t>
            </a:r>
            <a:r>
              <a:rPr lang="en-US" altLang="zh-CN" dirty="0"/>
              <a:t>4B/2MB=2us </a:t>
            </a:r>
            <a:r>
              <a:rPr lang="zh-CN" altLang="en-US" dirty="0"/>
              <a:t>就会产生新数据，为保证数据不丢失，每隔</a:t>
            </a:r>
            <a:r>
              <a:rPr lang="en-US" altLang="zh-CN" dirty="0"/>
              <a:t>2us </a:t>
            </a:r>
            <a:r>
              <a:rPr lang="zh-CN" altLang="en-US" dirty="0"/>
              <a:t>必须查询一次，所以每秒的查询次数至少是 </a:t>
            </a:r>
            <a:r>
              <a:rPr lang="en-US" altLang="zh-CN" dirty="0"/>
              <a:t>1s/2us=5x10</a:t>
            </a:r>
            <a:r>
              <a:rPr lang="en-US" altLang="zh-CN" baseline="30000" dirty="0"/>
              <a:t>5</a:t>
            </a:r>
            <a:r>
              <a:rPr lang="en-US" altLang="zh-CN" dirty="0"/>
              <a:t>;</a:t>
            </a:r>
            <a:r>
              <a:rPr lang="zh-CN" altLang="en-US" dirty="0"/>
              <a:t>每秒</a:t>
            </a:r>
            <a:r>
              <a:rPr lang="en-US" altLang="zh-CN" dirty="0"/>
              <a:t>CPU</a:t>
            </a:r>
            <a:r>
              <a:rPr lang="zh-CN" altLang="en-US" dirty="0"/>
              <a:t>用于</a:t>
            </a:r>
            <a:r>
              <a:rPr lang="en-US" altLang="zh-CN" dirty="0"/>
              <a:t>A</a:t>
            </a:r>
            <a:r>
              <a:rPr lang="zh-CN" altLang="en-US" dirty="0"/>
              <a:t>设备输入</a:t>
            </a:r>
            <a:r>
              <a:rPr lang="en-US" altLang="zh-CN" dirty="0"/>
              <a:t>/</a:t>
            </a:r>
            <a:r>
              <a:rPr lang="zh-CN" altLang="en-US" dirty="0"/>
              <a:t>输出的时间至少为</a:t>
            </a:r>
            <a:r>
              <a:rPr lang="en-US" altLang="zh-CN" dirty="0"/>
              <a:t>5x10</a:t>
            </a:r>
            <a:r>
              <a:rPr lang="en-US" altLang="zh-CN" baseline="30000" dirty="0"/>
              <a:t>5</a:t>
            </a:r>
            <a:r>
              <a:rPr lang="en-US" altLang="zh-CN" dirty="0"/>
              <a:t>x10x4=2x10</a:t>
            </a:r>
            <a:r>
              <a:rPr lang="en-US" altLang="zh-CN" baseline="30000" dirty="0"/>
              <a:t>7</a:t>
            </a:r>
            <a:r>
              <a:rPr lang="zh-CN" altLang="en-US" dirty="0"/>
              <a:t>个时钟周期，占整个</a:t>
            </a:r>
            <a:r>
              <a:rPr lang="en-US" altLang="zh-CN" dirty="0"/>
              <a:t>CPU</a:t>
            </a:r>
            <a:r>
              <a:rPr lang="zh-CN" altLang="en-US" dirty="0"/>
              <a:t>时间的百分比至少是</a:t>
            </a:r>
            <a:r>
              <a:rPr lang="en-US" altLang="zh-CN" dirty="0"/>
              <a:t>2x10</a:t>
            </a:r>
            <a:r>
              <a:rPr lang="en-US" altLang="zh-CN" baseline="30000" dirty="0"/>
              <a:t>7</a:t>
            </a:r>
            <a:r>
              <a:rPr lang="en-US" altLang="zh-CN" dirty="0"/>
              <a:t>/500MHz=4%</a:t>
            </a:r>
            <a:r>
              <a:rPr lang="zh-CN" altLang="en-US" dirty="0"/>
              <a:t>。</a:t>
            </a:r>
            <a:endParaRPr lang="en-US" altLang="zh-CN" dirty="0"/>
          </a:p>
          <a:p>
            <a:r>
              <a:rPr lang="en-US" altLang="zh-CN" dirty="0"/>
              <a:t>(2)</a:t>
            </a:r>
            <a:r>
              <a:rPr lang="zh-CN" altLang="en-US" dirty="0"/>
              <a:t>在中断</a:t>
            </a:r>
            <a:r>
              <a:rPr lang="en-US" altLang="zh-CN" dirty="0"/>
              <a:t>IO</a:t>
            </a:r>
            <a:r>
              <a:rPr lang="zh-CN" altLang="en-US" dirty="0"/>
              <a:t>方式下，若每次中断响应和中断处理的总时钟周期数至少为</a:t>
            </a:r>
            <a:r>
              <a:rPr lang="en-US" altLang="zh-CN" dirty="0"/>
              <a:t>400</a:t>
            </a:r>
            <a:r>
              <a:rPr lang="zh-CN" altLang="en-US" dirty="0"/>
              <a:t>，则设备</a:t>
            </a:r>
            <a:r>
              <a:rPr lang="en-US" altLang="zh-CN" dirty="0"/>
              <a:t>B</a:t>
            </a:r>
            <a:r>
              <a:rPr lang="zh-CN" altLang="en-US" dirty="0"/>
              <a:t>能否采用中断</a:t>
            </a:r>
            <a:r>
              <a:rPr lang="en-US" altLang="zh-CN" dirty="0"/>
              <a:t>IO</a:t>
            </a:r>
            <a:r>
              <a:rPr lang="zh-CN" altLang="en-US" dirty="0"/>
              <a:t>方式</a:t>
            </a:r>
            <a:r>
              <a:rPr lang="en-US" altLang="zh-CN" dirty="0"/>
              <a:t>?</a:t>
            </a:r>
            <a:r>
              <a:rPr lang="zh-CN" altLang="en-US" dirty="0"/>
              <a:t>为什么</a:t>
            </a:r>
            <a:r>
              <a:rPr lang="en-US" altLang="zh-CN" dirty="0"/>
              <a:t>?</a:t>
            </a:r>
          </a:p>
          <a:p>
            <a:r>
              <a:rPr lang="zh-CN" altLang="en-US" dirty="0"/>
              <a:t>答：中断响应和中断处理的时间为</a:t>
            </a:r>
            <a:r>
              <a:rPr lang="en-US" altLang="zh-CN" dirty="0"/>
              <a:t>400X(1/500MHz)=0.8us</a:t>
            </a:r>
            <a:r>
              <a:rPr lang="zh-CN" altLang="en-US" dirty="0"/>
              <a:t>，而</a:t>
            </a:r>
            <a:r>
              <a:rPr lang="en-US" altLang="zh-CN" dirty="0"/>
              <a:t>B</a:t>
            </a:r>
            <a:r>
              <a:rPr lang="zh-CN" altLang="en-US" dirty="0"/>
              <a:t>设备每隔</a:t>
            </a:r>
            <a:r>
              <a:rPr lang="en-US" altLang="zh-CN" dirty="0"/>
              <a:t>4B/40MB=0.1s&lt;0.8us</a:t>
            </a:r>
            <a:r>
              <a:rPr lang="zh-CN" altLang="en-US" dirty="0"/>
              <a:t>，</a:t>
            </a:r>
            <a:r>
              <a:rPr lang="en-US" altLang="zh-CN" dirty="0"/>
              <a:t>B</a:t>
            </a:r>
            <a:r>
              <a:rPr lang="zh-CN" altLang="en-US" dirty="0"/>
              <a:t>设备不适合采用中断</a:t>
            </a:r>
            <a:r>
              <a:rPr lang="en-US" altLang="zh-CN" dirty="0"/>
              <a:t>I/O</a:t>
            </a:r>
            <a:r>
              <a:rPr lang="zh-CN" altLang="en-US" dirty="0"/>
              <a:t>方式。</a:t>
            </a:r>
            <a:endParaRPr lang="en-US" altLang="zh-CN" dirty="0"/>
          </a:p>
          <a:p>
            <a:r>
              <a:rPr lang="en-US" altLang="zh-CN" dirty="0"/>
              <a:t>(3)</a:t>
            </a:r>
            <a:r>
              <a:rPr lang="zh-CN" altLang="en-US" dirty="0"/>
              <a:t>若设备</a:t>
            </a:r>
            <a:r>
              <a:rPr lang="en-US" altLang="zh-CN" dirty="0"/>
              <a:t>B</a:t>
            </a:r>
            <a:r>
              <a:rPr lang="zh-CN" altLang="en-US" dirty="0"/>
              <a:t>采用</a:t>
            </a:r>
            <a:r>
              <a:rPr lang="en-US" altLang="zh-CN" dirty="0"/>
              <a:t>DMA</a:t>
            </a:r>
            <a:r>
              <a:rPr lang="zh-CN" altLang="en-US" dirty="0"/>
              <a:t>方式，每次</a:t>
            </a:r>
            <a:r>
              <a:rPr lang="en-US" altLang="zh-CN" dirty="0"/>
              <a:t>DMA</a:t>
            </a:r>
            <a:r>
              <a:rPr lang="zh-CN" altLang="en-US" dirty="0"/>
              <a:t>传送的数据块大小为</a:t>
            </a:r>
            <a:r>
              <a:rPr lang="en-US" altLang="zh-CN" dirty="0"/>
              <a:t>1000B</a:t>
            </a:r>
            <a:r>
              <a:rPr lang="zh-CN" altLang="en-US" dirty="0"/>
              <a:t>，</a:t>
            </a:r>
            <a:r>
              <a:rPr lang="en-US" altLang="zh-CN" dirty="0"/>
              <a:t>CPU</a:t>
            </a:r>
            <a:r>
              <a:rPr lang="zh-CN" altLang="en-US" dirty="0"/>
              <a:t>用于</a:t>
            </a:r>
            <a:r>
              <a:rPr lang="en-US" altLang="zh-CN" dirty="0"/>
              <a:t>DMA</a:t>
            </a:r>
            <a:r>
              <a:rPr lang="zh-CN" altLang="en-US" dirty="0"/>
              <a:t>预处理和后处理的总时钟周期数为</a:t>
            </a:r>
            <a:r>
              <a:rPr lang="en-US" altLang="zh-CN" dirty="0"/>
              <a:t>500</a:t>
            </a:r>
            <a:r>
              <a:rPr lang="zh-CN" altLang="en-US" dirty="0"/>
              <a:t>，则</a:t>
            </a:r>
            <a:r>
              <a:rPr lang="en-US" altLang="zh-CN" dirty="0"/>
              <a:t>CPU</a:t>
            </a:r>
            <a:r>
              <a:rPr lang="zh-CN" altLang="en-US" dirty="0"/>
              <a:t>用于设备</a:t>
            </a:r>
            <a:r>
              <a:rPr lang="en-US" altLang="zh-CN" dirty="0"/>
              <a:t>B</a:t>
            </a:r>
            <a:r>
              <a:rPr lang="zh-CN" altLang="en-US" dirty="0"/>
              <a:t>输入输出的时间占</a:t>
            </a:r>
            <a:r>
              <a:rPr lang="en-US" altLang="zh-CN" dirty="0"/>
              <a:t>CPU</a:t>
            </a:r>
            <a:r>
              <a:rPr lang="zh-CN" altLang="en-US" dirty="0"/>
              <a:t>总时间的百分比最多是多少</a:t>
            </a:r>
            <a:r>
              <a:rPr lang="en-US" altLang="zh-CN" dirty="0"/>
              <a:t>?</a:t>
            </a:r>
          </a:p>
          <a:p>
            <a:r>
              <a:rPr lang="zh-CN" altLang="en-US" dirty="0"/>
              <a:t>答：在</a:t>
            </a:r>
            <a:r>
              <a:rPr lang="en-US" altLang="zh-CN" dirty="0"/>
              <a:t>DMA</a:t>
            </a:r>
            <a:r>
              <a:rPr lang="zh-CN" altLang="en-US" dirty="0"/>
              <a:t>方式中，只有预处理和后处理需要 </a:t>
            </a:r>
            <a:r>
              <a:rPr lang="en-US" altLang="zh-CN" dirty="0"/>
              <a:t>CPU</a:t>
            </a:r>
            <a:r>
              <a:rPr lang="zh-CN" altLang="en-US" dirty="0"/>
              <a:t>处理</a:t>
            </a:r>
            <a:r>
              <a:rPr lang="en-US" altLang="zh-CN" dirty="0"/>
              <a:t>B</a:t>
            </a:r>
            <a:r>
              <a:rPr lang="zh-CN" altLang="en-US" dirty="0"/>
              <a:t>设备每秒</a:t>
            </a:r>
            <a:r>
              <a:rPr lang="en-US" altLang="zh-CN" dirty="0"/>
              <a:t>DMA</a:t>
            </a:r>
            <a:r>
              <a:rPr lang="zh-CN" altLang="en-US" dirty="0"/>
              <a:t>传输次数为</a:t>
            </a:r>
            <a:r>
              <a:rPr lang="en-US" altLang="zh-CN" dirty="0"/>
              <a:t>40MB/1000B=40000,CPU</a:t>
            </a:r>
            <a:r>
              <a:rPr lang="zh-CN" altLang="en-US" dirty="0"/>
              <a:t>用于</a:t>
            </a:r>
            <a:r>
              <a:rPr lang="en-US" altLang="zh-CN" dirty="0"/>
              <a:t>B</a:t>
            </a:r>
            <a:r>
              <a:rPr lang="zh-CN" altLang="en-US" dirty="0"/>
              <a:t>设备输入</a:t>
            </a:r>
            <a:r>
              <a:rPr lang="en-US" altLang="zh-CN" dirty="0"/>
              <a:t>/</a:t>
            </a:r>
            <a:r>
              <a:rPr lang="zh-CN" altLang="en-US" dirty="0"/>
              <a:t>输出的时间为</a:t>
            </a:r>
            <a:r>
              <a:rPr lang="en-US" altLang="zh-CN" dirty="0"/>
              <a:t>40000x500=2x10</a:t>
            </a:r>
            <a:r>
              <a:rPr lang="en-US" altLang="zh-CN" baseline="30000" dirty="0"/>
              <a:t>7</a:t>
            </a:r>
            <a:r>
              <a:rPr lang="zh-CN" altLang="en-US" dirty="0"/>
              <a:t>个时钟周期，占</a:t>
            </a:r>
            <a:r>
              <a:rPr lang="en-US" altLang="zh-CN" dirty="0"/>
              <a:t>CPU</a:t>
            </a:r>
            <a:r>
              <a:rPr lang="zh-CN" altLang="en-US" dirty="0"/>
              <a:t>总时间的百分比最多为</a:t>
            </a:r>
            <a:r>
              <a:rPr lang="en-US" altLang="zh-CN" dirty="0"/>
              <a:t>2x10</a:t>
            </a:r>
            <a:r>
              <a:rPr lang="en-US" altLang="zh-CN" baseline="30000" dirty="0"/>
              <a:t>7</a:t>
            </a:r>
            <a:r>
              <a:rPr lang="en-US" altLang="zh-CN" dirty="0"/>
              <a:t>/500MHz=4%</a:t>
            </a:r>
            <a:r>
              <a:rPr lang="zh-CN" altLang="en-US" dirty="0"/>
              <a:t>。</a:t>
            </a:r>
          </a:p>
        </p:txBody>
      </p:sp>
    </p:spTree>
    <p:extLst>
      <p:ext uri="{BB962C8B-B14F-4D97-AF65-F5344CB8AC3E}">
        <p14:creationId xmlns:p14="http://schemas.microsoft.com/office/powerpoint/2010/main" val="34700350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3689</Words>
  <Application>Microsoft Office PowerPoint</Application>
  <PresentationFormat>宽屏</PresentationFormat>
  <Paragraphs>126</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澄</dc:creator>
  <cp:lastModifiedBy>陈 澄</cp:lastModifiedBy>
  <cp:revision>1</cp:revision>
  <dcterms:created xsi:type="dcterms:W3CDTF">2023-06-16T14:45:42Z</dcterms:created>
  <dcterms:modified xsi:type="dcterms:W3CDTF">2023-06-16T14:45:51Z</dcterms:modified>
</cp:coreProperties>
</file>