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F4B49-66B5-15CB-E905-F7634218C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F757D-9AFC-44F3-A009-6FBD28AE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9033F-3EFB-6427-C0DD-93F8A23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FC41E-C12B-97CB-A94D-D0B3F274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DA5E4-27DF-992B-DEE2-9924DE0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794F2-0475-8EE0-F41A-E5478A0C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B83D4-D142-9560-D339-B232FC87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153D-94D5-3754-874E-D61792F2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785E5-C2FA-7A22-B7E1-6F19E170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70049-BF04-1ADB-8356-EA447C27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53ABF0-8C87-1355-D76B-4C3F73755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29DFE-315D-E808-7DFA-C4DCCE56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FB58-8C3C-026A-C326-1494D957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069C-89C1-C9EB-1810-9474567B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D8292-AD68-570B-E73B-39F4A9FB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4390-18C4-BBDC-7D9A-3955FD45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5A8-E666-7302-D73E-D050EDEE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2EF44-0257-FDB7-5464-96A6D384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1DD14-C8F5-B09D-D946-B9D127A0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53159-D889-41F8-BD66-D6525415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B0F1-F1D8-3E25-38F3-8B2AF08F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AC13D-A314-3BB8-78A7-EFD56A8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3CE1A-64AC-AC2E-1360-7F03C7C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361E0-B702-E377-9DC3-FA525C8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19188-07CD-751F-BE9D-45EC7D8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C92F0-482E-2484-E902-0653A6DE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3ED90-744B-FAA6-4974-3F7A65BE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9B067-29F0-5146-A880-DC55163F5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6B51B-1B70-865F-6C0B-180CFA6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EC250-299D-2A37-EE15-12F4DD7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BB9AE-204C-F606-7D80-16AE97A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0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63060-28D3-4617-1DF4-975F12C4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780D6-8E00-FFFA-858F-B7E44B26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11789-C736-3849-5C97-B4AD72BD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A6281-2BE4-B182-C9E5-11BF0511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748FA-CE01-7512-1D2F-F5A795749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50D04-441A-7FFE-2F24-0CA6F5A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1EC19C-B1D9-2399-2ADD-9A0F007C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7AF20-0A61-EE47-D2EA-1EC805ED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1DFD-37A8-6B91-42E2-EBA0E56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5993B0-120D-B634-9FBB-8FFD73FD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DA5A2-31A8-1A49-0349-D1ED256B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22A28F-B0E7-EAB5-28F7-4CA81F01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B98E3-E2E4-57D6-C727-1CD74C9A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B6B56-9F92-5A95-CF54-62230FAF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75B41-D4E7-F9CD-B166-FB69982F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EC8A-D809-F111-AAE6-195D3E4B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C3409-D3BB-5ACD-6A86-5F3B491A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9B7A3-9592-060A-CF3C-6DCDC8D4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FBD52-F3EB-2330-B9B2-2E03EBB9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F1CFC-F29E-3B91-6CEF-88CD171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27023-7148-8134-A6E6-ED22E7C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2B89F-7317-1968-9A47-696CC0B4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3E7767-0436-6BE0-E016-51A8347C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D035F-5FAD-8A5E-9D82-4171145D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DEF65-0135-153B-EBFD-51E93810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E1C94-B993-62EA-82EC-71C36B27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2E310-16C0-2ABD-786C-54C5658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0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6DA4B3-2706-9135-BC34-5E7F9085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3E2E1-9535-0719-5635-E6DCE868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F4341-40FE-99D9-7754-66506F027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A4AE-5517-43D7-B764-1FF51DC0F8C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82E0F-91C2-40C8-5524-FC3612F6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2CD28-140E-5B38-82F5-7C5A9F921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B068-D731-47D4-A73C-05727558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453E9E-144A-6B8E-2D66-9927153674EE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选择题</a:t>
            </a:r>
            <a:r>
              <a:rPr lang="en-US" altLang="zh-CN" dirty="0"/>
              <a:t>(</a:t>
            </a:r>
            <a:r>
              <a:rPr lang="zh-CN" altLang="en-US" dirty="0"/>
              <a:t>考研真题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(1)[2015]</a:t>
            </a:r>
            <a:r>
              <a:rPr lang="zh-CN" altLang="en-US" b="1" dirty="0"/>
              <a:t>由</a:t>
            </a:r>
            <a:r>
              <a:rPr lang="en-US" altLang="zh-CN" b="1" dirty="0"/>
              <a:t>3</a:t>
            </a:r>
            <a:r>
              <a:rPr lang="zh-CN" altLang="en-US" b="1" dirty="0"/>
              <a:t>个“</a:t>
            </a:r>
            <a:r>
              <a:rPr lang="en-US" altLang="zh-CN" b="1" dirty="0"/>
              <a:t>1”</a:t>
            </a:r>
            <a:r>
              <a:rPr lang="zh-CN" altLang="en-US" b="1" dirty="0"/>
              <a:t>和</a:t>
            </a:r>
            <a:r>
              <a:rPr lang="en-US" altLang="zh-CN" b="1" dirty="0"/>
              <a:t>5</a:t>
            </a:r>
            <a:r>
              <a:rPr lang="zh-CN" altLang="en-US" b="1" dirty="0"/>
              <a:t>个“</a:t>
            </a:r>
            <a:r>
              <a:rPr lang="en-US" altLang="zh-CN" b="1" dirty="0"/>
              <a:t>0”</a:t>
            </a:r>
            <a:r>
              <a:rPr lang="zh-CN" altLang="en-US" b="1" dirty="0"/>
              <a:t>组成的</a:t>
            </a:r>
            <a:r>
              <a:rPr lang="en-US" altLang="zh-CN" b="1" dirty="0"/>
              <a:t>8</a:t>
            </a:r>
            <a:r>
              <a:rPr lang="zh-CN" altLang="en-US" b="1" dirty="0"/>
              <a:t>位二进制补码，能表示的最小整数是</a:t>
            </a:r>
          </a:p>
          <a:p>
            <a:r>
              <a:rPr lang="en-US" altLang="zh-CN" b="1" dirty="0"/>
              <a:t>A.-126	B.-125	C.-32	D.-3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B</a:t>
            </a:r>
            <a:r>
              <a:rPr lang="zh-CN" altLang="en-US" dirty="0"/>
              <a:t>。可以用扫描法求解负数补码，此时符号位为</a:t>
            </a:r>
            <a:r>
              <a:rPr lang="en-US" altLang="zh-CN" dirty="0"/>
              <a:t>1</a:t>
            </a:r>
            <a:r>
              <a:rPr lang="zh-CN" altLang="en-US" dirty="0"/>
              <a:t>，真值数据位从右到左顺序扫描，右起第一个</a:t>
            </a:r>
            <a:r>
              <a:rPr lang="en-US" altLang="zh-CN" dirty="0"/>
              <a:t>1</a:t>
            </a:r>
            <a:r>
              <a:rPr lang="zh-CN" altLang="en-US" dirty="0"/>
              <a:t>及右边的</a:t>
            </a:r>
            <a:r>
              <a:rPr lang="en-US" altLang="zh-CN" dirty="0"/>
              <a:t>0</a:t>
            </a:r>
            <a:r>
              <a:rPr lang="zh-CN" altLang="en-US" dirty="0"/>
              <a:t>保持不变，其余各位取反，因此剩下的两个</a:t>
            </a:r>
            <a:r>
              <a:rPr lang="en-US" altLang="zh-CN" dirty="0"/>
              <a:t>1</a:t>
            </a:r>
            <a:r>
              <a:rPr lang="zh-CN" altLang="en-US" dirty="0"/>
              <a:t>在最低位时，表示最小整数，为</a:t>
            </a:r>
            <a:r>
              <a:rPr lang="en-US" altLang="zh-CN" dirty="0"/>
              <a:t>10000011</a:t>
            </a:r>
            <a:r>
              <a:rPr lang="zh-CN" altLang="en-US" dirty="0"/>
              <a:t>，转换为真值为</a:t>
            </a:r>
            <a:r>
              <a:rPr lang="en-US" altLang="zh-CN" dirty="0"/>
              <a:t>-125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(2)[2019]</a:t>
            </a:r>
            <a:r>
              <a:rPr lang="zh-CN" altLang="en-US" b="1" dirty="0"/>
              <a:t>考虑以下</a:t>
            </a:r>
            <a:r>
              <a:rPr lang="en-US" altLang="zh-CN" b="1" dirty="0"/>
              <a:t>C</a:t>
            </a:r>
            <a:r>
              <a:rPr lang="zh-CN" altLang="en-US" b="1" dirty="0"/>
              <a:t>语言代码：</a:t>
            </a:r>
            <a:r>
              <a:rPr lang="en-US" altLang="zh-CN" b="1" dirty="0"/>
              <a:t>unsigned short </a:t>
            </a:r>
            <a:r>
              <a:rPr lang="en-US" altLang="zh-CN" b="1" dirty="0" err="1"/>
              <a:t>usi</a:t>
            </a:r>
            <a:r>
              <a:rPr lang="en-US" altLang="zh-CN" b="1" dirty="0"/>
              <a:t>=65535;short </a:t>
            </a:r>
            <a:r>
              <a:rPr lang="en-US" altLang="zh-CN" b="1" dirty="0" err="1"/>
              <a:t>si</a:t>
            </a:r>
            <a:r>
              <a:rPr lang="en-US" altLang="zh-CN" b="1" dirty="0"/>
              <a:t>=</a:t>
            </a:r>
            <a:r>
              <a:rPr lang="en-US" altLang="zh-CN" b="1" dirty="0" err="1"/>
              <a:t>usi</a:t>
            </a:r>
            <a:r>
              <a:rPr lang="en-US" altLang="zh-CN" b="1" dirty="0"/>
              <a:t>;</a:t>
            </a:r>
            <a:r>
              <a:rPr lang="zh-CN" altLang="en-US" b="1" dirty="0"/>
              <a:t>执行上述程序段后，</a:t>
            </a:r>
            <a:r>
              <a:rPr lang="en-US" altLang="zh-CN" b="1" dirty="0" err="1"/>
              <a:t>si</a:t>
            </a:r>
            <a:r>
              <a:rPr lang="zh-CN" altLang="en-US" b="1" dirty="0"/>
              <a:t>的值是</a:t>
            </a:r>
            <a:endParaRPr lang="en-US" altLang="zh-CN" b="1" dirty="0"/>
          </a:p>
          <a:p>
            <a:r>
              <a:rPr lang="en-US" altLang="zh-CN" b="1" dirty="0"/>
              <a:t>A.-l	B.-32767		B.-32767		C.-32768		D.-65535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A</a:t>
            </a:r>
            <a:r>
              <a:rPr lang="zh-CN" altLang="en-US" dirty="0"/>
              <a:t>。两种数据长度都是</a:t>
            </a:r>
            <a:r>
              <a:rPr lang="en-US" altLang="zh-CN" dirty="0"/>
              <a:t>16</a:t>
            </a:r>
            <a:r>
              <a:rPr lang="zh-CN" altLang="en-US" dirty="0"/>
              <a:t>位，进行数据类型转换时，机器码保持不变，</a:t>
            </a:r>
            <a:r>
              <a:rPr lang="en-US" altLang="zh-CN" dirty="0"/>
              <a:t>unsigned short </a:t>
            </a:r>
            <a:r>
              <a:rPr lang="en-US" altLang="zh-CN" dirty="0" err="1"/>
              <a:t>ui</a:t>
            </a:r>
            <a:r>
              <a:rPr lang="en-US" altLang="zh-CN" dirty="0"/>
              <a:t>=65535=(1111111111111111)</a:t>
            </a:r>
            <a:r>
              <a:rPr lang="zh-CN" altLang="en-US" dirty="0"/>
              <a:t>，有符号短整型</a:t>
            </a:r>
            <a:r>
              <a:rPr lang="en-US" altLang="zh-CN" dirty="0" err="1"/>
              <a:t>si</a:t>
            </a:r>
            <a:r>
              <a:rPr lang="zh-CN" altLang="en-US" dirty="0"/>
              <a:t>采用补码表示，其真值是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(3)[2012]</a:t>
            </a:r>
            <a:r>
              <a:rPr lang="zh-CN" altLang="en-US" b="1" dirty="0"/>
              <a:t>假定编译器规定</a:t>
            </a:r>
            <a:r>
              <a:rPr lang="en-US" altLang="zh-CN" b="1" dirty="0"/>
              <a:t>int</a:t>
            </a:r>
            <a:r>
              <a:rPr lang="zh-CN" altLang="en-US" b="1" dirty="0"/>
              <a:t>和</a:t>
            </a:r>
            <a:r>
              <a:rPr lang="en-US" altLang="zh-CN" b="1" dirty="0"/>
              <a:t>Short</a:t>
            </a:r>
            <a:r>
              <a:rPr lang="zh-CN" altLang="en-US" b="1" dirty="0"/>
              <a:t>类型长度分别为</a:t>
            </a:r>
            <a:r>
              <a:rPr lang="en-US" altLang="zh-CN" b="1" dirty="0"/>
              <a:t>32</a:t>
            </a:r>
            <a:r>
              <a:rPr lang="zh-CN" altLang="en-US" b="1" dirty="0"/>
              <a:t>位和</a:t>
            </a:r>
            <a:r>
              <a:rPr lang="en-US" altLang="zh-CN" b="1" dirty="0"/>
              <a:t>16</a:t>
            </a:r>
            <a:r>
              <a:rPr lang="zh-CN" altLang="en-US" b="1" dirty="0"/>
              <a:t>位，执行下列</a:t>
            </a:r>
            <a:r>
              <a:rPr lang="en-US" altLang="zh-CN" b="1" dirty="0"/>
              <a:t>C</a:t>
            </a:r>
            <a:r>
              <a:rPr lang="zh-CN" altLang="en-US" b="1" dirty="0"/>
              <a:t>语言语句：</a:t>
            </a:r>
            <a:r>
              <a:rPr lang="en-US" altLang="zh-CN" b="1" dirty="0"/>
              <a:t>unsigned short x=65530;unsigned</a:t>
            </a:r>
            <a:r>
              <a:rPr lang="zh-CN" altLang="en-US" b="1" dirty="0"/>
              <a:t> </a:t>
            </a:r>
            <a:r>
              <a:rPr lang="en-US" altLang="zh-CN" b="1" dirty="0"/>
              <a:t>int y=x;</a:t>
            </a:r>
            <a:r>
              <a:rPr lang="zh-CN" altLang="en-US" b="1" dirty="0"/>
              <a:t>得到</a:t>
            </a:r>
            <a:r>
              <a:rPr lang="en-US" altLang="zh-CN" b="1" dirty="0"/>
              <a:t>y</a:t>
            </a:r>
            <a:r>
              <a:rPr lang="zh-CN" altLang="en-US" b="1" dirty="0"/>
              <a:t>的机器数为</a:t>
            </a:r>
          </a:p>
          <a:p>
            <a:r>
              <a:rPr lang="en-US" altLang="zh-CN" b="1" dirty="0"/>
              <a:t>A.0000 7FFAH	B.0000 FFFAH	C. FFFF 7FFAH	D.FFFF FFFAH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B</a:t>
            </a:r>
            <a:r>
              <a:rPr lang="zh-CN" altLang="en-US" dirty="0"/>
              <a:t>。将一个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unsigned short</a:t>
            </a:r>
            <a:r>
              <a:rPr lang="zh-CN" altLang="en-US" dirty="0"/>
              <a:t>转换为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unsigned int</a:t>
            </a:r>
            <a:r>
              <a:rPr lang="zh-CN" altLang="en-US" dirty="0"/>
              <a:t>，小字长转大字长，需要根据原数据是否有符号数进行不同位的位拓展。如果原数据是无符号类型，则进行</a:t>
            </a:r>
            <a:r>
              <a:rPr lang="en-US" altLang="zh-CN" dirty="0"/>
              <a:t>0</a:t>
            </a:r>
            <a:r>
              <a:rPr lang="zh-CN" altLang="en-US" dirty="0"/>
              <a:t>拓展，否则进行符号拓展；拓展数据的高位部分利用原数据符号位填充。这里都是无符号数，采用</a:t>
            </a:r>
            <a:r>
              <a:rPr lang="en-US" altLang="zh-CN" dirty="0"/>
              <a:t>0</a:t>
            </a:r>
            <a:r>
              <a:rPr lang="zh-CN" altLang="en-US" dirty="0"/>
              <a:t>拓展方式。</a:t>
            </a:r>
            <a:r>
              <a:rPr lang="en-US" altLang="zh-CN" dirty="0"/>
              <a:t>16</a:t>
            </a:r>
            <a:r>
              <a:rPr lang="zh-CN" altLang="en-US" dirty="0"/>
              <a:t>位无符号整数所能表示的最大值为</a:t>
            </a:r>
            <a:r>
              <a:rPr lang="en-US" altLang="zh-CN" dirty="0"/>
              <a:t>65535=FFFFH</a:t>
            </a:r>
            <a:r>
              <a:rPr lang="zh-CN" altLang="en-US" dirty="0"/>
              <a:t>，因此</a:t>
            </a:r>
            <a:r>
              <a:rPr lang="en-US" altLang="zh-CN" dirty="0"/>
              <a:t>x=65530=65535-5=FFFAH</a:t>
            </a:r>
            <a:r>
              <a:rPr lang="zh-CN" altLang="en-US" dirty="0"/>
              <a:t>，采用</a:t>
            </a:r>
            <a:r>
              <a:rPr lang="en-US" altLang="zh-CN" dirty="0"/>
              <a:t>0</a:t>
            </a:r>
            <a:r>
              <a:rPr lang="zh-CN" altLang="en-US" dirty="0"/>
              <a:t>拓展，所以</a:t>
            </a:r>
            <a:r>
              <a:rPr lang="en-US" altLang="zh-CN" dirty="0"/>
              <a:t>y</a:t>
            </a:r>
            <a:r>
              <a:rPr lang="zh-CN" altLang="en-US" dirty="0"/>
              <a:t>的机器数为</a:t>
            </a:r>
            <a:r>
              <a:rPr lang="en-US" altLang="zh-CN" dirty="0"/>
              <a:t>0000FFFA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(4)[2016</a:t>
            </a:r>
            <a:r>
              <a:rPr lang="zh-CN" altLang="en-US" b="1" dirty="0"/>
              <a:t>年</a:t>
            </a:r>
            <a:r>
              <a:rPr lang="en-US" altLang="zh-CN" b="1" dirty="0"/>
              <a:t>]</a:t>
            </a:r>
            <a:r>
              <a:rPr lang="zh-CN" altLang="en-US" b="1" dirty="0"/>
              <a:t>有如下</a:t>
            </a:r>
            <a:r>
              <a:rPr lang="en-US" altLang="zh-CN" b="1" dirty="0"/>
              <a:t>C</a:t>
            </a:r>
            <a:r>
              <a:rPr lang="zh-CN" altLang="en-US" b="1" dirty="0"/>
              <a:t>语言程序段： </a:t>
            </a:r>
            <a:r>
              <a:rPr lang="en-US" altLang="zh-CN" b="1" dirty="0"/>
              <a:t>short </a:t>
            </a:r>
            <a:r>
              <a:rPr lang="en-US" altLang="zh-CN" b="1" dirty="0" err="1"/>
              <a:t>si</a:t>
            </a:r>
            <a:r>
              <a:rPr lang="en-US" altLang="zh-CN" b="1" dirty="0"/>
              <a:t>=-32767;unsigned short </a:t>
            </a:r>
            <a:r>
              <a:rPr lang="en-US" altLang="zh-CN" b="1" dirty="0" err="1"/>
              <a:t>usi</a:t>
            </a:r>
            <a:r>
              <a:rPr lang="en-US" altLang="zh-CN" b="1" dirty="0"/>
              <a:t>=</a:t>
            </a:r>
            <a:r>
              <a:rPr lang="en-US" altLang="zh-CN" b="1" dirty="0" err="1"/>
              <a:t>si</a:t>
            </a:r>
            <a:r>
              <a:rPr lang="en-US" altLang="zh-CN" b="1" dirty="0"/>
              <a:t>;</a:t>
            </a:r>
            <a:r>
              <a:rPr lang="zh-CN" altLang="en-US" b="1" dirty="0"/>
              <a:t>执行上述两条语句后，</a:t>
            </a:r>
            <a:r>
              <a:rPr lang="en-US" altLang="zh-CN" b="1" dirty="0" err="1"/>
              <a:t>usi</a:t>
            </a:r>
            <a:r>
              <a:rPr lang="zh-CN" altLang="en-US" b="1" dirty="0"/>
              <a:t>的值为</a:t>
            </a:r>
          </a:p>
          <a:p>
            <a:r>
              <a:rPr lang="en-US" altLang="zh-CN" b="1" dirty="0"/>
              <a:t>A.-32767	B.32767		C.32768		D.32769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D</a:t>
            </a:r>
            <a:r>
              <a:rPr lang="zh-CN" altLang="en-US" dirty="0"/>
              <a:t>。相同字长整型数据类型转换，机器码不变，</a:t>
            </a:r>
            <a:r>
              <a:rPr lang="en-US" altLang="zh-CN" dirty="0" err="1"/>
              <a:t>si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位补码表示，</a:t>
            </a:r>
            <a:r>
              <a:rPr lang="en-US" altLang="zh-CN" dirty="0"/>
              <a:t>-32767=-32768+1</a:t>
            </a:r>
            <a:r>
              <a:rPr lang="zh-CN" altLang="en-US" dirty="0"/>
              <a:t>，所以其机器码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1000000000000001</a:t>
            </a:r>
            <a:r>
              <a:rPr lang="zh-CN" altLang="en-US" dirty="0"/>
              <a:t>）</a:t>
            </a:r>
            <a:r>
              <a:rPr lang="en-US" altLang="zh-CN" dirty="0"/>
              <a:t>=8001H</a:t>
            </a:r>
            <a:r>
              <a:rPr lang="zh-CN" altLang="en-US" dirty="0"/>
              <a:t>，该机器码转换为无符号数值为</a:t>
            </a:r>
            <a:r>
              <a:rPr lang="en-US" altLang="zh-CN" dirty="0"/>
              <a:t>32769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52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25C4B-76FF-881C-8D53-A61B857F403D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(5)[2011]float</a:t>
            </a:r>
            <a:r>
              <a:rPr lang="zh-CN" altLang="en-US" b="1" dirty="0"/>
              <a:t>型数据通常用</a:t>
            </a:r>
            <a:r>
              <a:rPr lang="en-US" altLang="zh-CN" b="1" dirty="0"/>
              <a:t>IEEE 754</a:t>
            </a:r>
            <a:r>
              <a:rPr lang="zh-CN" altLang="en-US" b="1" dirty="0"/>
              <a:t>单精度浮点数格式表示。若编译器将</a:t>
            </a:r>
            <a:r>
              <a:rPr lang="en-US" altLang="zh-CN" b="1" dirty="0"/>
              <a:t>float</a:t>
            </a:r>
            <a:r>
              <a:rPr lang="zh-CN" altLang="en-US" b="1" dirty="0"/>
              <a:t>型变量</a:t>
            </a:r>
            <a:r>
              <a:rPr lang="en-US" altLang="zh-CN" b="1" dirty="0"/>
              <a:t>x</a:t>
            </a:r>
            <a:r>
              <a:rPr lang="zh-CN" altLang="en-US" b="1" dirty="0"/>
              <a:t>分配在一个</a:t>
            </a:r>
            <a:r>
              <a:rPr lang="en-US" altLang="zh-CN" b="1" dirty="0"/>
              <a:t>32</a:t>
            </a:r>
            <a:r>
              <a:rPr lang="zh-CN" altLang="en-US" b="1" dirty="0"/>
              <a:t>位浮点寄存器</a:t>
            </a:r>
            <a:r>
              <a:rPr lang="en-US" altLang="zh-CN" b="1" dirty="0"/>
              <a:t>FR1</a:t>
            </a:r>
            <a:r>
              <a:rPr lang="zh-CN" altLang="en-US" b="1" dirty="0"/>
              <a:t>中</a:t>
            </a:r>
            <a:r>
              <a:rPr lang="en-US" altLang="zh-CN" b="1" dirty="0"/>
              <a:t>.</a:t>
            </a:r>
            <a:r>
              <a:rPr lang="zh-CN" altLang="en-US" b="1" dirty="0"/>
              <a:t>且</a:t>
            </a:r>
            <a:r>
              <a:rPr lang="en-US" altLang="zh-CN" b="1" dirty="0"/>
              <a:t>x=-8.25</a:t>
            </a:r>
            <a:r>
              <a:rPr lang="zh-CN" altLang="en-US" b="1" dirty="0"/>
              <a:t>、则</a:t>
            </a:r>
            <a:r>
              <a:rPr lang="en-US" altLang="zh-CN" b="1" dirty="0"/>
              <a:t>FR1</a:t>
            </a:r>
            <a:r>
              <a:rPr lang="zh-CN" altLang="en-US" b="1" dirty="0"/>
              <a:t>的内容是</a:t>
            </a:r>
          </a:p>
          <a:p>
            <a:r>
              <a:rPr lang="en-US" altLang="zh-CN" b="1" dirty="0"/>
              <a:t>A.C104 0000H	B.C2420000H	C.C1840000H	D.C1C20000H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A</a:t>
            </a:r>
            <a:r>
              <a:rPr lang="zh-CN" altLang="en-US" dirty="0"/>
              <a:t>。本题主要考察</a:t>
            </a:r>
            <a:r>
              <a:rPr lang="en-US" altLang="zh-CN" dirty="0"/>
              <a:t>IEEE754</a:t>
            </a:r>
            <a:r>
              <a:rPr lang="zh-CN" altLang="en-US" dirty="0"/>
              <a:t>单精度浮点数的表示，需要将真值转换为单精度浮点编码，先将</a:t>
            </a:r>
            <a:r>
              <a:rPr lang="en-US" altLang="zh-CN" dirty="0"/>
              <a:t>x</a:t>
            </a:r>
            <a:r>
              <a:rPr lang="zh-CN" altLang="en-US" dirty="0"/>
              <a:t>转换成二进制为</a:t>
            </a:r>
            <a:r>
              <a:rPr lang="en-US" altLang="zh-CN" dirty="0"/>
              <a:t>-1000.01=-1.00001*2</a:t>
            </a:r>
            <a:r>
              <a:rPr lang="en-US" altLang="zh-CN" baseline="30000" dirty="0"/>
              <a:t>3</a:t>
            </a:r>
            <a:r>
              <a:rPr lang="zh-CN" altLang="en-US" dirty="0"/>
              <a:t>，根据</a:t>
            </a:r>
            <a:r>
              <a:rPr lang="en-US" altLang="zh-CN" dirty="0"/>
              <a:t>IEEE754</a:t>
            </a:r>
            <a:r>
              <a:rPr lang="zh-CN" altLang="en-US" dirty="0"/>
              <a:t>单精度浮点数格式，</a:t>
            </a:r>
            <a:r>
              <a:rPr lang="en-US" altLang="zh-CN" dirty="0"/>
              <a:t>E=127+3=130=</a:t>
            </a:r>
            <a:r>
              <a:rPr lang="zh-CN" altLang="en-US" dirty="0"/>
              <a:t>（</a:t>
            </a:r>
            <a:r>
              <a:rPr lang="en-US" altLang="zh-CN" dirty="0"/>
              <a:t>10000010</a:t>
            </a:r>
            <a:r>
              <a:rPr lang="zh-CN" altLang="en-US" dirty="0"/>
              <a:t>），去掉隐藏位，尾码为（</a:t>
            </a:r>
            <a:r>
              <a:rPr lang="en-US" altLang="zh-CN" dirty="0"/>
              <a:t>000 0100 0000 0000 0000 0000</a:t>
            </a:r>
            <a:r>
              <a:rPr lang="zh-CN" altLang="en-US" dirty="0"/>
              <a:t>）。</a:t>
            </a:r>
            <a:r>
              <a:rPr lang="en-US" altLang="zh-CN" dirty="0"/>
              <a:t>IEEE754</a:t>
            </a:r>
            <a:r>
              <a:rPr lang="zh-CN" altLang="en-US" dirty="0"/>
              <a:t>单精度浮点数格式为数符（</a:t>
            </a:r>
            <a:r>
              <a:rPr lang="en-US" altLang="zh-CN" dirty="0"/>
              <a:t>1</a:t>
            </a:r>
            <a:r>
              <a:rPr lang="zh-CN" altLang="en-US" dirty="0"/>
              <a:t>位）</a:t>
            </a:r>
            <a:r>
              <a:rPr lang="en-US" altLang="zh-CN" dirty="0"/>
              <a:t>+</a:t>
            </a:r>
            <a:r>
              <a:rPr lang="zh-CN" altLang="en-US" dirty="0"/>
              <a:t>阶码（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r>
              <a:rPr lang="en-US" altLang="zh-CN" dirty="0"/>
              <a:t>+</a:t>
            </a:r>
            <a:r>
              <a:rPr lang="zh-CN" altLang="en-US" dirty="0"/>
              <a:t>位数（</a:t>
            </a:r>
            <a:r>
              <a:rPr lang="en-US" altLang="zh-CN" dirty="0"/>
              <a:t>23</a:t>
            </a:r>
            <a:r>
              <a:rPr lang="zh-CN" altLang="en-US" dirty="0"/>
              <a:t>位），因此</a:t>
            </a:r>
            <a:r>
              <a:rPr lang="en-US" altLang="zh-CN" dirty="0"/>
              <a:t>FR1</a:t>
            </a:r>
            <a:r>
              <a:rPr lang="zh-CN" altLang="en-US" dirty="0"/>
              <a:t>内容如下（</a:t>
            </a:r>
            <a:r>
              <a:rPr lang="en-US" altLang="zh-CN" dirty="0"/>
              <a:t>1 1000 0010 000 0100 0000 0000 0000 0000</a:t>
            </a:r>
            <a:r>
              <a:rPr lang="zh-CN" altLang="en-US" dirty="0"/>
              <a:t>）</a:t>
            </a:r>
            <a:r>
              <a:rPr lang="en-US" altLang="zh-CN" dirty="0"/>
              <a:t>=C104 0000H</a:t>
            </a:r>
          </a:p>
          <a:p>
            <a:endParaRPr lang="en-US" altLang="zh-CN" dirty="0"/>
          </a:p>
          <a:p>
            <a:r>
              <a:rPr lang="en-US" altLang="zh-CN" b="1" dirty="0"/>
              <a:t>(6)[2013]</a:t>
            </a:r>
            <a:r>
              <a:rPr lang="zh-CN" altLang="en-US" b="1" dirty="0"/>
              <a:t>某数采用</a:t>
            </a:r>
            <a:r>
              <a:rPr lang="en-US" altLang="zh-CN" b="1" dirty="0"/>
              <a:t>IEEE 754</a:t>
            </a:r>
            <a:r>
              <a:rPr lang="zh-CN" altLang="en-US" b="1" dirty="0"/>
              <a:t>单精度浮点数格式表示为</a:t>
            </a:r>
            <a:r>
              <a:rPr lang="en-US" altLang="zh-CN" b="1" dirty="0"/>
              <a:t>C640 0000H</a:t>
            </a:r>
            <a:r>
              <a:rPr lang="zh-CN" altLang="en-US" b="1" dirty="0"/>
              <a:t>，则该数的值是</a:t>
            </a:r>
            <a:endParaRPr lang="en-US" altLang="zh-CN" b="1" dirty="0"/>
          </a:p>
          <a:p>
            <a:r>
              <a:rPr lang="en-US" altLang="zh-CN" b="1" dirty="0"/>
              <a:t>A.-1.5×2</a:t>
            </a:r>
            <a:r>
              <a:rPr lang="en-US" altLang="zh-CN" b="1" baseline="30000" dirty="0"/>
              <a:t>13</a:t>
            </a:r>
            <a:r>
              <a:rPr lang="en-US" altLang="zh-CN" b="1" dirty="0"/>
              <a:t>	B.-1.5×2</a:t>
            </a:r>
            <a:r>
              <a:rPr lang="en-US" altLang="zh-CN" b="1" baseline="30000" dirty="0"/>
              <a:t>12</a:t>
            </a:r>
            <a:r>
              <a:rPr lang="en-US" altLang="zh-CN" b="1" dirty="0"/>
              <a:t>	C.-0.5×2</a:t>
            </a:r>
            <a:r>
              <a:rPr lang="en-US" altLang="zh-CN" b="1" baseline="30000" dirty="0"/>
              <a:t>13</a:t>
            </a:r>
            <a:r>
              <a:rPr lang="en-US" altLang="zh-CN" b="1" dirty="0"/>
              <a:t>	D.-0.5×2</a:t>
            </a:r>
            <a:r>
              <a:rPr lang="en-US" altLang="zh-CN" b="1" baseline="30000" dirty="0"/>
              <a:t>12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A</a:t>
            </a:r>
            <a:r>
              <a:rPr lang="zh-CN" altLang="en-US" dirty="0"/>
              <a:t>。该数采用</a:t>
            </a:r>
            <a:r>
              <a:rPr lang="en-US" altLang="zh-CN" dirty="0"/>
              <a:t>IEEE754</a:t>
            </a:r>
            <a:r>
              <a:rPr lang="zh-CN" altLang="en-US" dirty="0"/>
              <a:t>单精度浮点数格式表示为</a:t>
            </a:r>
            <a:r>
              <a:rPr lang="en-US" altLang="zh-CN" dirty="0"/>
              <a:t>C640 0000H</a:t>
            </a:r>
            <a:r>
              <a:rPr lang="zh-CN" altLang="en-US" dirty="0"/>
              <a:t>，采用二进制格式表示为（</a:t>
            </a:r>
            <a:r>
              <a:rPr lang="en-US" altLang="zh-CN" dirty="0"/>
              <a:t>1 100 0110 0100 0000 0000 0000 0000 0000</a:t>
            </a:r>
            <a:r>
              <a:rPr lang="zh-CN" altLang="en-US" dirty="0"/>
              <a:t>）。阶码值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10001100</a:t>
            </a:r>
            <a:r>
              <a:rPr lang="zh-CN" altLang="en-US" dirty="0"/>
              <a:t>）</a:t>
            </a:r>
            <a:r>
              <a:rPr lang="en-US" altLang="zh-CN" dirty="0"/>
              <a:t>-127=</a:t>
            </a:r>
            <a:r>
              <a:rPr lang="zh-CN" altLang="en-US" dirty="0"/>
              <a:t>（</a:t>
            </a:r>
            <a:r>
              <a:rPr lang="en-US" altLang="zh-CN" dirty="0"/>
              <a:t>1101</a:t>
            </a:r>
            <a:r>
              <a:rPr lang="zh-CN" altLang="en-US" dirty="0"/>
              <a:t>）</a:t>
            </a:r>
            <a:r>
              <a:rPr lang="en-US" altLang="zh-CN" dirty="0"/>
              <a:t>=13</a:t>
            </a:r>
            <a:r>
              <a:rPr lang="zh-CN" altLang="en-US" dirty="0"/>
              <a:t>，恢复隐藏位则尾数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1.1</a:t>
            </a:r>
            <a:r>
              <a:rPr lang="zh-CN" altLang="en-US" dirty="0"/>
              <a:t>）</a:t>
            </a:r>
            <a:r>
              <a:rPr lang="en-US" altLang="zh-CN" dirty="0"/>
              <a:t>=1.5</a:t>
            </a:r>
            <a:r>
              <a:rPr lang="zh-CN" altLang="en-US" dirty="0"/>
              <a:t>，符号位为</a:t>
            </a:r>
            <a:r>
              <a:rPr lang="en-US" altLang="zh-CN" dirty="0"/>
              <a:t>1</a:t>
            </a:r>
            <a:r>
              <a:rPr lang="zh-CN" altLang="en-US" dirty="0"/>
              <a:t>表示负数，因此浮点数的值为</a:t>
            </a:r>
            <a:r>
              <a:rPr lang="en-US" altLang="zh-CN" dirty="0"/>
              <a:t>-1.5×2</a:t>
            </a:r>
            <a:r>
              <a:rPr lang="en-US" altLang="zh-CN" baseline="30000" dirty="0"/>
              <a:t>13</a:t>
            </a:r>
          </a:p>
          <a:p>
            <a:endParaRPr lang="en-US" altLang="zh-CN" dirty="0"/>
          </a:p>
          <a:p>
            <a:r>
              <a:rPr lang="en-US" altLang="zh-CN" b="1" dirty="0"/>
              <a:t>(7)[2012]float</a:t>
            </a:r>
            <a:r>
              <a:rPr lang="zh-CN" altLang="en-US" b="1" dirty="0"/>
              <a:t>型</a:t>
            </a:r>
            <a:r>
              <a:rPr lang="en-US" altLang="zh-CN" b="1" dirty="0"/>
              <a:t>(</a:t>
            </a:r>
            <a:r>
              <a:rPr lang="zh-CN" altLang="en-US" b="1" dirty="0"/>
              <a:t>即</a:t>
            </a:r>
            <a:r>
              <a:rPr lang="en-US" altLang="zh-CN" b="1" dirty="0"/>
              <a:t>IEEE 754</a:t>
            </a:r>
            <a:r>
              <a:rPr lang="zh-CN" altLang="en-US" b="1" dirty="0"/>
              <a:t>单精度浮点数格式</a:t>
            </a:r>
            <a:r>
              <a:rPr lang="en-US" altLang="zh-CN" b="1" dirty="0"/>
              <a:t>)</a:t>
            </a:r>
            <a:r>
              <a:rPr lang="zh-CN" altLang="en-US" b="1" dirty="0"/>
              <a:t>能表示的最大正整数是</a:t>
            </a:r>
            <a:endParaRPr lang="en-US" altLang="zh-CN" b="1" dirty="0"/>
          </a:p>
          <a:p>
            <a:r>
              <a:rPr lang="en-US" altLang="zh-CN" b="1" dirty="0"/>
              <a:t>A.2</a:t>
            </a:r>
            <a:r>
              <a:rPr lang="en-US" altLang="zh-CN" b="1" baseline="30000" dirty="0"/>
              <a:t>126</a:t>
            </a:r>
            <a:r>
              <a:rPr lang="en-US" altLang="zh-CN" b="1" dirty="0"/>
              <a:t>-2</a:t>
            </a:r>
            <a:r>
              <a:rPr lang="en-US" altLang="zh-CN" b="1" baseline="30000" dirty="0"/>
              <a:t>103	</a:t>
            </a:r>
            <a:r>
              <a:rPr lang="en-US" altLang="zh-CN" b="1" dirty="0"/>
              <a:t>B.2</a:t>
            </a:r>
            <a:r>
              <a:rPr lang="en-US" altLang="zh-CN" b="1" baseline="30000" dirty="0"/>
              <a:t>127</a:t>
            </a:r>
            <a:r>
              <a:rPr lang="en-US" altLang="zh-CN" b="1" dirty="0"/>
              <a:t>-2</a:t>
            </a:r>
            <a:r>
              <a:rPr lang="en-US" altLang="zh-CN" b="1" baseline="30000" dirty="0"/>
              <a:t>104	</a:t>
            </a:r>
            <a:r>
              <a:rPr lang="en-US" altLang="zh-CN" b="1" dirty="0"/>
              <a:t>C.2</a:t>
            </a:r>
            <a:r>
              <a:rPr lang="en-US" altLang="zh-CN" b="1" baseline="30000" dirty="0"/>
              <a:t>127</a:t>
            </a:r>
            <a:r>
              <a:rPr lang="en-US" altLang="zh-CN" b="1" dirty="0"/>
              <a:t>-2</a:t>
            </a:r>
            <a:r>
              <a:rPr lang="en-US" altLang="zh-CN" b="1" baseline="30000" dirty="0"/>
              <a:t>103	</a:t>
            </a:r>
            <a:r>
              <a:rPr lang="en-US" altLang="zh-CN" b="1" dirty="0"/>
              <a:t>D.2</a:t>
            </a:r>
            <a:r>
              <a:rPr lang="en-US" altLang="zh-CN" b="1" baseline="30000" dirty="0"/>
              <a:t>128</a:t>
            </a:r>
            <a:r>
              <a:rPr lang="en-US" altLang="zh-CN" b="1" dirty="0"/>
              <a:t>-2</a:t>
            </a:r>
            <a:r>
              <a:rPr lang="en-US" altLang="zh-CN" b="1" baseline="30000" dirty="0"/>
              <a:t>104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D</a:t>
            </a:r>
            <a:r>
              <a:rPr lang="zh-CN" altLang="en-US" dirty="0"/>
              <a:t>。单精度规格化浮点数真值公式为</a:t>
            </a:r>
            <a:r>
              <a:rPr lang="en-US" altLang="zh-CN" dirty="0"/>
              <a:t>(-1)</a:t>
            </a:r>
            <a:r>
              <a:rPr lang="en-US" altLang="zh-CN" baseline="30000" dirty="0"/>
              <a:t>S</a:t>
            </a:r>
            <a:r>
              <a:rPr lang="en-US" altLang="zh-CN" dirty="0"/>
              <a:t>*1.m*2</a:t>
            </a:r>
            <a:r>
              <a:rPr lang="en-US" altLang="zh-CN" baseline="30000" dirty="0"/>
              <a:t>E-127</a:t>
            </a:r>
            <a:r>
              <a:rPr lang="zh-CN" altLang="en-US" dirty="0"/>
              <a:t>，其中</a:t>
            </a:r>
            <a:r>
              <a:rPr lang="en-US" altLang="zh-CN" dirty="0"/>
              <a:t>S</a:t>
            </a:r>
            <a:r>
              <a:rPr lang="zh-CN" altLang="en-US" dirty="0"/>
              <a:t>为符号位，阶码</a:t>
            </a:r>
            <a:r>
              <a:rPr lang="en-US" altLang="zh-CN" dirty="0"/>
              <a:t>E</a:t>
            </a:r>
            <a:r>
              <a:rPr lang="zh-CN" altLang="en-US" dirty="0"/>
              <a:t>的取值为</a:t>
            </a:r>
            <a:r>
              <a:rPr lang="en-US" altLang="zh-CN" dirty="0"/>
              <a:t>1~254</a:t>
            </a:r>
            <a:r>
              <a:rPr lang="zh-CN" altLang="en-US" dirty="0"/>
              <a:t>，尾数</a:t>
            </a:r>
            <a:r>
              <a:rPr lang="en-US" altLang="zh-CN" dirty="0"/>
              <a:t>m</a:t>
            </a:r>
            <a:r>
              <a:rPr lang="zh-CN" altLang="en-US" dirty="0"/>
              <a:t>共</a:t>
            </a:r>
            <a:r>
              <a:rPr lang="en-US" altLang="zh-CN" dirty="0"/>
              <a:t>23</a:t>
            </a:r>
            <a:r>
              <a:rPr lang="zh-CN" altLang="en-US" dirty="0"/>
              <a:t>位。表示最大整数时，符号位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，阶码</a:t>
            </a:r>
            <a:r>
              <a:rPr lang="en-US" altLang="zh-CN" dirty="0"/>
              <a:t>E=254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23</a:t>
            </a:r>
            <a:r>
              <a:rPr lang="zh-CN" altLang="en-US" dirty="0"/>
              <a:t>位全为</a:t>
            </a:r>
            <a:r>
              <a:rPr lang="en-US" altLang="zh-CN" dirty="0"/>
              <a:t>1</a:t>
            </a:r>
            <a:r>
              <a:rPr lang="zh-CN" altLang="en-US" dirty="0"/>
              <a:t>，则最大整数真值为</a:t>
            </a:r>
            <a:r>
              <a:rPr lang="en-US" altLang="zh-CN" dirty="0"/>
              <a:t>1.111…1*2</a:t>
            </a:r>
            <a:r>
              <a:rPr lang="en-US" altLang="zh-CN" baseline="30000" dirty="0"/>
              <a:t>254-127</a:t>
            </a:r>
            <a:r>
              <a:rPr lang="en-US" altLang="zh-CN" dirty="0"/>
              <a:t>= 2</a:t>
            </a:r>
            <a:r>
              <a:rPr lang="en-US" altLang="zh-CN" baseline="30000" dirty="0"/>
              <a:t>128</a:t>
            </a:r>
            <a:r>
              <a:rPr lang="en-US" altLang="zh-CN" dirty="0"/>
              <a:t>-2</a:t>
            </a:r>
            <a:r>
              <a:rPr lang="en-US" altLang="zh-CN" baseline="30000" dirty="0"/>
              <a:t>104</a:t>
            </a:r>
          </a:p>
          <a:p>
            <a:endParaRPr lang="en-US" altLang="zh-CN" dirty="0"/>
          </a:p>
          <a:p>
            <a:r>
              <a:rPr lang="en-US" altLang="zh-CN" b="1" dirty="0"/>
              <a:t>(8)[2018]IEEE 754</a:t>
            </a:r>
            <a:r>
              <a:rPr lang="zh-CN" altLang="en-US" b="1" dirty="0"/>
              <a:t>单精度浮点格式表示的数中，最小规格化正数是</a:t>
            </a:r>
            <a:endParaRPr lang="en-US" altLang="zh-CN" b="1" dirty="0"/>
          </a:p>
          <a:p>
            <a:r>
              <a:rPr lang="en-US" altLang="zh-CN" b="1" dirty="0"/>
              <a:t>A.1.0×2</a:t>
            </a:r>
            <a:r>
              <a:rPr lang="en-US" altLang="zh-CN" b="1" baseline="30000" dirty="0"/>
              <a:t>-126	</a:t>
            </a:r>
            <a:r>
              <a:rPr lang="en-US" altLang="zh-CN" b="1" dirty="0"/>
              <a:t>B.1.0×2</a:t>
            </a:r>
            <a:r>
              <a:rPr lang="en-US" altLang="zh-CN" b="1" baseline="30000" dirty="0"/>
              <a:t>-127	</a:t>
            </a:r>
            <a:r>
              <a:rPr lang="en-US" altLang="zh-CN" b="1" dirty="0"/>
              <a:t>C.1.0×2</a:t>
            </a:r>
            <a:r>
              <a:rPr lang="en-US" altLang="zh-CN" b="1" baseline="30000" dirty="0"/>
              <a:t>-128	</a:t>
            </a:r>
            <a:r>
              <a:rPr lang="en-US" altLang="zh-CN" b="1" dirty="0"/>
              <a:t>D.1.0×2</a:t>
            </a:r>
            <a:r>
              <a:rPr lang="en-US" altLang="zh-CN" b="1" baseline="30000" dirty="0"/>
              <a:t>-149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A</a:t>
            </a:r>
            <a:r>
              <a:rPr lang="zh-CN" altLang="en-US" dirty="0"/>
              <a:t>。单精度规格化浮点数真值公式为</a:t>
            </a:r>
            <a:r>
              <a:rPr lang="en-US" altLang="zh-CN" dirty="0"/>
              <a:t>(-1)</a:t>
            </a:r>
            <a:r>
              <a:rPr lang="en-US" altLang="zh-CN" baseline="30000" dirty="0"/>
              <a:t>S</a:t>
            </a:r>
            <a:r>
              <a:rPr lang="en-US" altLang="zh-CN" dirty="0"/>
              <a:t>*1.m*2</a:t>
            </a:r>
            <a:r>
              <a:rPr lang="en-US" altLang="zh-CN" baseline="30000" dirty="0"/>
              <a:t>E-127</a:t>
            </a:r>
            <a:r>
              <a:rPr lang="zh-CN" altLang="en-US" dirty="0"/>
              <a:t>，其中</a:t>
            </a:r>
            <a:r>
              <a:rPr lang="en-US" altLang="zh-CN" dirty="0"/>
              <a:t>S</a:t>
            </a:r>
            <a:r>
              <a:rPr lang="zh-CN" altLang="en-US" dirty="0"/>
              <a:t>为符号位，阶码</a:t>
            </a:r>
            <a:r>
              <a:rPr lang="en-US" altLang="zh-CN" dirty="0"/>
              <a:t>E</a:t>
            </a:r>
            <a:r>
              <a:rPr lang="zh-CN" altLang="en-US" dirty="0"/>
              <a:t>的取值为</a:t>
            </a:r>
            <a:r>
              <a:rPr lang="en-US" altLang="zh-CN" dirty="0"/>
              <a:t>1~254</a:t>
            </a:r>
            <a:r>
              <a:rPr lang="zh-CN" altLang="en-US" dirty="0"/>
              <a:t>，尾数</a:t>
            </a:r>
            <a:r>
              <a:rPr lang="en-US" altLang="zh-CN" dirty="0"/>
              <a:t>m</a:t>
            </a:r>
            <a:r>
              <a:rPr lang="zh-CN" altLang="en-US" dirty="0"/>
              <a:t>共</a:t>
            </a:r>
            <a:r>
              <a:rPr lang="en-US" altLang="zh-CN" dirty="0"/>
              <a:t>23</a:t>
            </a:r>
            <a:r>
              <a:rPr lang="zh-CN" altLang="en-US" dirty="0"/>
              <a:t>位。表示最小规格化正数时，符号位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，阶码</a:t>
            </a:r>
            <a:r>
              <a:rPr lang="en-US" altLang="zh-CN" dirty="0"/>
              <a:t>E=1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23</a:t>
            </a:r>
            <a:r>
              <a:rPr lang="zh-CN" altLang="en-US" dirty="0"/>
              <a:t>位全为</a:t>
            </a:r>
            <a:r>
              <a:rPr lang="en-US" altLang="zh-CN" dirty="0"/>
              <a:t>0</a:t>
            </a:r>
            <a:r>
              <a:rPr lang="zh-CN" altLang="en-US" dirty="0"/>
              <a:t>，则最大整数真值为</a:t>
            </a:r>
            <a:r>
              <a:rPr lang="en-US" altLang="zh-CN" dirty="0"/>
              <a:t>1.000…0*2</a:t>
            </a:r>
            <a:r>
              <a:rPr lang="en-US" altLang="zh-CN" baseline="30000" dirty="0"/>
              <a:t>1-127</a:t>
            </a:r>
            <a:r>
              <a:rPr lang="en-US" altLang="zh-CN" dirty="0"/>
              <a:t>= 1.0×2</a:t>
            </a:r>
            <a:r>
              <a:rPr lang="en-US" altLang="zh-CN" baseline="30000" dirty="0"/>
              <a:t>-126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1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53B0C0-732C-3C73-403E-9559498FA12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86481B-D6CD-5781-B0A0-01CD4E19AD09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(9)[2014]</a:t>
            </a:r>
            <a:r>
              <a:rPr lang="zh-CN" altLang="en-US" b="1" dirty="0"/>
              <a:t>浮动型数据通常用</a:t>
            </a:r>
            <a:r>
              <a:rPr lang="en-US" altLang="zh-CN" b="1" dirty="0"/>
              <a:t>IEEE 754</a:t>
            </a:r>
            <a:r>
              <a:rPr lang="zh-CN" altLang="en-US" b="1" dirty="0"/>
              <a:t>单精度浮点格式表示。假定两个型变量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分别存放在</a:t>
            </a:r>
            <a:r>
              <a:rPr lang="en-US" altLang="zh-CN" b="1" dirty="0"/>
              <a:t>32</a:t>
            </a:r>
            <a:r>
              <a:rPr lang="zh-CN" altLang="en-US" b="1" dirty="0"/>
              <a:t>位寄存器</a:t>
            </a:r>
            <a:r>
              <a:rPr lang="en-US" altLang="zh-CN" b="1" dirty="0"/>
              <a:t>f1</a:t>
            </a:r>
            <a:r>
              <a:rPr lang="zh-CN" altLang="en-US" b="1" dirty="0"/>
              <a:t>和</a:t>
            </a:r>
            <a:r>
              <a:rPr lang="en-US" altLang="zh-CN" b="1" dirty="0"/>
              <a:t>f2</a:t>
            </a:r>
            <a:r>
              <a:rPr lang="zh-CN" altLang="en-US" b="1" dirty="0"/>
              <a:t>中，若</a:t>
            </a:r>
            <a:r>
              <a:rPr lang="en-US" altLang="zh-CN" b="1" dirty="0"/>
              <a:t>(F1)=CC90 0000H</a:t>
            </a:r>
            <a:r>
              <a:rPr lang="zh-CN" altLang="en-US" b="1" dirty="0"/>
              <a:t>，</a:t>
            </a:r>
            <a:r>
              <a:rPr lang="en-US" altLang="zh-CN" b="1" dirty="0"/>
              <a:t>(F2)B0C0 0000H</a:t>
            </a:r>
            <a:r>
              <a:rPr lang="zh-CN" altLang="en-US" b="1" dirty="0"/>
              <a:t>，则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之间的关系为</a:t>
            </a:r>
            <a:endParaRPr lang="en-US" altLang="zh-CN" b="1" dirty="0"/>
          </a:p>
          <a:p>
            <a:r>
              <a:rPr lang="en-US" altLang="zh-CN" b="1" dirty="0" err="1"/>
              <a:t>A.x</a:t>
            </a:r>
            <a:r>
              <a:rPr lang="en-US" altLang="zh-CN" b="1" dirty="0"/>
              <a:t>&lt;y</a:t>
            </a:r>
            <a:r>
              <a:rPr lang="zh-CN" altLang="en-US" b="1" dirty="0"/>
              <a:t>且符号相同</a:t>
            </a:r>
            <a:r>
              <a:rPr lang="en-US" altLang="zh-CN" b="1" dirty="0"/>
              <a:t>	</a:t>
            </a:r>
            <a:r>
              <a:rPr lang="en-US" altLang="zh-CN" b="1" dirty="0" err="1"/>
              <a:t>B.x</a:t>
            </a:r>
            <a:r>
              <a:rPr lang="en-US" altLang="zh-CN" b="1" dirty="0"/>
              <a:t>&lt;y</a:t>
            </a:r>
            <a:r>
              <a:rPr lang="zh-CN" altLang="en-US" b="1" dirty="0"/>
              <a:t>且符号不同</a:t>
            </a:r>
            <a:r>
              <a:rPr lang="en-US" altLang="zh-CN" b="1" dirty="0"/>
              <a:t>	</a:t>
            </a:r>
            <a:r>
              <a:rPr lang="en-US" altLang="zh-CN" b="1" dirty="0" err="1"/>
              <a:t>C.x</a:t>
            </a:r>
            <a:r>
              <a:rPr lang="en-US" altLang="zh-CN" b="1" dirty="0"/>
              <a:t>&gt;y</a:t>
            </a:r>
            <a:r>
              <a:rPr lang="zh-CN" altLang="en-US" b="1" dirty="0"/>
              <a:t>且符号相同</a:t>
            </a:r>
            <a:r>
              <a:rPr lang="en-US" altLang="zh-CN" b="1" dirty="0"/>
              <a:t>	</a:t>
            </a:r>
            <a:r>
              <a:rPr lang="en-US" altLang="zh-CN" b="1" dirty="0" err="1"/>
              <a:t>D.x</a:t>
            </a:r>
            <a:r>
              <a:rPr lang="en-US" altLang="zh-CN" b="1" dirty="0"/>
              <a:t>&gt;y</a:t>
            </a:r>
            <a:r>
              <a:rPr lang="zh-CN" altLang="en-US" b="1" dirty="0"/>
              <a:t>且符号不同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(f1)</a:t>
            </a:r>
            <a:r>
              <a:rPr lang="zh-CN" altLang="en-US" dirty="0"/>
              <a:t>和</a:t>
            </a:r>
            <a:r>
              <a:rPr lang="en-US" altLang="zh-CN" dirty="0"/>
              <a:t>(f2)</a:t>
            </a:r>
            <a:r>
              <a:rPr lang="zh-CN" altLang="en-US" dirty="0"/>
              <a:t>对应的二进制分别是</a:t>
            </a:r>
            <a:r>
              <a:rPr lang="en-US" altLang="zh-CN" dirty="0"/>
              <a:t>(1100 1100 1001…)</a:t>
            </a:r>
            <a:r>
              <a:rPr lang="zh-CN" altLang="en-US" dirty="0"/>
              <a:t>和</a:t>
            </a:r>
            <a:r>
              <a:rPr lang="en-US" altLang="zh-CN" dirty="0"/>
              <a:t>(1011 0000 1100…)</a:t>
            </a:r>
            <a:r>
              <a:rPr lang="zh-CN" altLang="en-US" dirty="0"/>
              <a:t>，根据</a:t>
            </a:r>
            <a:r>
              <a:rPr lang="en-US" altLang="zh-CN" dirty="0"/>
              <a:t>IEEE754</a:t>
            </a:r>
            <a:r>
              <a:rPr lang="zh-CN" altLang="en-US" dirty="0"/>
              <a:t>浮点数标准，两数都是负数，选项</a:t>
            </a:r>
            <a:r>
              <a:rPr lang="en-US" altLang="zh-CN" dirty="0"/>
              <a:t>BD</a:t>
            </a:r>
            <a:r>
              <a:rPr lang="zh-CN" altLang="en-US" dirty="0"/>
              <a:t>排除。</a:t>
            </a:r>
            <a:r>
              <a:rPr lang="en-US" altLang="zh-CN" dirty="0"/>
              <a:t>(f1)</a:t>
            </a:r>
            <a:r>
              <a:rPr lang="zh-CN" altLang="en-US" dirty="0"/>
              <a:t>的阶码为</a:t>
            </a:r>
            <a:r>
              <a:rPr lang="en-US" altLang="zh-CN" dirty="0"/>
              <a:t>(1001 1001)</a:t>
            </a:r>
            <a:r>
              <a:rPr lang="zh-CN" altLang="en-US" dirty="0"/>
              <a:t>，尾数为</a:t>
            </a:r>
            <a:r>
              <a:rPr lang="en-US" altLang="zh-CN" dirty="0"/>
              <a:t>1.001</a:t>
            </a:r>
            <a:r>
              <a:rPr lang="zh-CN" altLang="en-US" dirty="0"/>
              <a:t>；</a:t>
            </a:r>
            <a:r>
              <a:rPr lang="en-US" altLang="zh-CN" dirty="0"/>
              <a:t>(f2)</a:t>
            </a:r>
            <a:r>
              <a:rPr lang="zh-CN" altLang="en-US" dirty="0"/>
              <a:t>的阶码为</a:t>
            </a:r>
            <a:r>
              <a:rPr lang="en-US" altLang="zh-CN" dirty="0"/>
              <a:t>(0110 0001)</a:t>
            </a:r>
            <a:r>
              <a:rPr lang="zh-CN" altLang="en-US" dirty="0"/>
              <a:t>，尾数为</a:t>
            </a:r>
            <a:r>
              <a:rPr lang="en-US" altLang="zh-CN" dirty="0"/>
              <a:t>1.1</a:t>
            </a:r>
            <a:r>
              <a:rPr lang="zh-CN" altLang="en-US" dirty="0"/>
              <a:t>；</a:t>
            </a:r>
            <a:r>
              <a:rPr lang="en-US" altLang="zh-CN" dirty="0"/>
              <a:t>(f1)</a:t>
            </a:r>
            <a:r>
              <a:rPr lang="zh-CN" altLang="en-US" dirty="0"/>
              <a:t>的绝对值为</a:t>
            </a:r>
            <a:r>
              <a:rPr lang="en-US" altLang="zh-CN" dirty="0"/>
              <a:t>1.001*2</a:t>
            </a:r>
            <a:r>
              <a:rPr lang="en-US" altLang="zh-CN" baseline="30000" dirty="0"/>
              <a:t>26</a:t>
            </a:r>
            <a:r>
              <a:rPr lang="zh-CN" altLang="en-US" dirty="0"/>
              <a:t>，</a:t>
            </a:r>
            <a:r>
              <a:rPr lang="en-US" altLang="zh-CN" dirty="0"/>
              <a:t>(f2)</a:t>
            </a:r>
            <a:r>
              <a:rPr lang="zh-CN" altLang="en-US" dirty="0"/>
              <a:t>的绝对值为</a:t>
            </a:r>
            <a:r>
              <a:rPr lang="en-US" altLang="zh-CN" dirty="0"/>
              <a:t>1.1*2</a:t>
            </a:r>
            <a:r>
              <a:rPr lang="en-US" altLang="zh-CN" baseline="30000" dirty="0"/>
              <a:t>-30</a:t>
            </a:r>
            <a:r>
              <a:rPr lang="zh-CN" altLang="en-US" dirty="0"/>
              <a:t>，</a:t>
            </a:r>
            <a:r>
              <a:rPr lang="en-US" altLang="zh-CN" dirty="0"/>
              <a:t>(f1)</a:t>
            </a:r>
            <a:r>
              <a:rPr lang="zh-CN" altLang="en-US" dirty="0"/>
              <a:t>的绝对值比</a:t>
            </a:r>
            <a:r>
              <a:rPr lang="en-US" altLang="zh-CN" dirty="0"/>
              <a:t>(f2)</a:t>
            </a:r>
            <a:r>
              <a:rPr lang="zh-CN" altLang="en-US" dirty="0"/>
              <a:t>绝对值大，负数真值大小相反，即</a:t>
            </a:r>
            <a:r>
              <a:rPr lang="en-US" altLang="zh-CN" dirty="0"/>
              <a:t>(f1)</a:t>
            </a:r>
            <a:r>
              <a:rPr lang="zh-CN" altLang="en-US" dirty="0"/>
              <a:t>的真值比</a:t>
            </a:r>
            <a:r>
              <a:rPr lang="en-US" altLang="zh-CN" dirty="0"/>
              <a:t>(f2)</a:t>
            </a:r>
            <a:r>
              <a:rPr lang="zh-CN" altLang="en-US" dirty="0"/>
              <a:t>的真值小，</a:t>
            </a:r>
            <a:r>
              <a:rPr lang="en-US" altLang="zh-CN" dirty="0"/>
              <a:t>x&lt;y</a:t>
            </a:r>
            <a:r>
              <a:rPr lang="zh-CN" altLang="en-US" dirty="0"/>
              <a:t>，故选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(10)[2010]</a:t>
            </a:r>
            <a:r>
              <a:rPr lang="zh-CN" altLang="en-US" b="1" dirty="0"/>
              <a:t>假定变量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/>
              <a:t>f</a:t>
            </a:r>
            <a:r>
              <a:rPr lang="zh-CN" altLang="en-US" b="1" dirty="0"/>
              <a:t>、</a:t>
            </a:r>
            <a:r>
              <a:rPr lang="en-US" altLang="zh-CN" b="1" dirty="0"/>
              <a:t>d</a:t>
            </a:r>
            <a:r>
              <a:rPr lang="zh-CN" altLang="en-US" b="1" dirty="0"/>
              <a:t>的数据类型分别为</a:t>
            </a:r>
            <a:r>
              <a:rPr lang="en-US" altLang="zh-CN" b="1" dirty="0"/>
              <a:t>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、</a:t>
            </a:r>
            <a:r>
              <a:rPr lang="en-US" altLang="zh-CN" b="1" dirty="0"/>
              <a:t>double(int</a:t>
            </a:r>
            <a:r>
              <a:rPr lang="zh-CN" altLang="en-US" b="1" dirty="0"/>
              <a:t>用补码表示，</a:t>
            </a:r>
            <a:r>
              <a:rPr lang="en-US" altLang="zh-CN" b="1" dirty="0"/>
              <a:t>float</a:t>
            </a:r>
            <a:r>
              <a:rPr lang="zh-CN" altLang="en-US" b="1" dirty="0"/>
              <a:t>和</a:t>
            </a:r>
            <a:r>
              <a:rPr lang="en-US" altLang="zh-CN" b="1" dirty="0"/>
              <a:t>double</a:t>
            </a:r>
            <a:r>
              <a:rPr lang="zh-CN" altLang="en-US" b="1" dirty="0"/>
              <a:t>用</a:t>
            </a:r>
            <a:r>
              <a:rPr lang="en-US" altLang="zh-CN" b="1" dirty="0"/>
              <a:t>IEEE 754</a:t>
            </a:r>
            <a:r>
              <a:rPr lang="zh-CN" altLang="en-US" b="1" dirty="0"/>
              <a:t>标准中的单精度和双精度浮点数据格式表示</a:t>
            </a:r>
            <a:r>
              <a:rPr lang="en-US" altLang="zh-CN" b="1" dirty="0"/>
              <a:t>)</a:t>
            </a:r>
            <a:r>
              <a:rPr lang="zh-CN" altLang="en-US" b="1" dirty="0"/>
              <a:t>，已知</a:t>
            </a:r>
            <a:r>
              <a:rPr lang="en-US" altLang="zh-CN" b="1" dirty="0" err="1"/>
              <a:t>i</a:t>
            </a:r>
            <a:r>
              <a:rPr lang="en-US" altLang="zh-CN" b="1" dirty="0"/>
              <a:t>=785</a:t>
            </a:r>
            <a:r>
              <a:rPr lang="zh-CN" altLang="en-US" b="1" dirty="0"/>
              <a:t>，</a:t>
            </a:r>
            <a:r>
              <a:rPr lang="en-US" altLang="zh-CN" b="1" dirty="0"/>
              <a:t>f=1.5678e3</a:t>
            </a:r>
            <a:r>
              <a:rPr lang="zh-CN" altLang="en-US" b="1" dirty="0"/>
              <a:t>，</a:t>
            </a:r>
            <a:r>
              <a:rPr lang="en-US" altLang="zh-CN" b="1" dirty="0"/>
              <a:t>d=1.5e100</a:t>
            </a:r>
            <a:r>
              <a:rPr lang="zh-CN" altLang="en-US" b="1" dirty="0"/>
              <a:t>，若在</a:t>
            </a:r>
            <a:r>
              <a:rPr lang="en-US" altLang="zh-CN" b="1" dirty="0"/>
              <a:t>32</a:t>
            </a:r>
            <a:r>
              <a:rPr lang="zh-CN" altLang="en-US" b="1" dirty="0"/>
              <a:t>位计算机中执行下列关系表达式，则结果为真的是</a:t>
            </a:r>
            <a:endParaRPr lang="en-US" altLang="zh-CN" b="1" dirty="0"/>
          </a:p>
          <a:p>
            <a:r>
              <a:rPr lang="en-US" altLang="zh-CN" b="1" dirty="0" err="1"/>
              <a:t>l.i</a:t>
            </a:r>
            <a:r>
              <a:rPr lang="en-US" altLang="zh-CN" b="1" dirty="0"/>
              <a:t>=(int)(float)I	</a:t>
            </a:r>
            <a:r>
              <a:rPr lang="en-US" altLang="zh-CN" b="1" dirty="0" err="1"/>
              <a:t>ll.f</a:t>
            </a:r>
            <a:r>
              <a:rPr lang="en-US" altLang="zh-CN" b="1" dirty="0"/>
              <a:t>=(float)(int)f	</a:t>
            </a:r>
            <a:r>
              <a:rPr lang="en-US" altLang="zh-CN" b="1" dirty="0" err="1"/>
              <a:t>Ⅲ.f</a:t>
            </a:r>
            <a:r>
              <a:rPr lang="en-US" altLang="zh-CN" b="1" dirty="0"/>
              <a:t>=(float)(double)f	Ⅳ. (</a:t>
            </a:r>
            <a:r>
              <a:rPr lang="en-US" altLang="zh-CN" b="1" dirty="0" err="1"/>
              <a:t>d+f</a:t>
            </a:r>
            <a:r>
              <a:rPr lang="en-US" altLang="zh-CN" b="1" dirty="0"/>
              <a:t>)-d==f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r>
              <a:rPr lang="en-US" altLang="zh-CN" dirty="0"/>
              <a:t> l</a:t>
            </a:r>
            <a:r>
              <a:rPr lang="zh-CN" altLang="en-US" dirty="0"/>
              <a:t>式不恒成立，大的整数转换成</a:t>
            </a:r>
            <a:r>
              <a:rPr lang="en-US" altLang="zh-CN" dirty="0"/>
              <a:t>float</a:t>
            </a:r>
            <a:r>
              <a:rPr lang="zh-CN" altLang="en-US" dirty="0"/>
              <a:t>可能会损失精度，题中</a:t>
            </a:r>
            <a:r>
              <a:rPr lang="en-US" altLang="zh-CN" dirty="0" err="1"/>
              <a:t>i</a:t>
            </a:r>
            <a:r>
              <a:rPr lang="en-US" altLang="zh-CN" dirty="0"/>
              <a:t>=785</a:t>
            </a:r>
            <a:r>
              <a:rPr lang="zh-CN" altLang="en-US" dirty="0"/>
              <a:t>，值较小，表达式为真；</a:t>
            </a:r>
            <a:r>
              <a:rPr lang="en-US" altLang="zh-CN" dirty="0"/>
              <a:t> </a:t>
            </a:r>
            <a:r>
              <a:rPr lang="en-US" altLang="zh-CN" dirty="0" err="1"/>
              <a:t>ll</a:t>
            </a:r>
            <a:r>
              <a:rPr lang="zh-CN" altLang="en-US" dirty="0"/>
              <a:t>式也不恒成立，小数转换为整数将损失精度，题中</a:t>
            </a:r>
            <a:r>
              <a:rPr lang="en-US" altLang="zh-CN" dirty="0"/>
              <a:t>f</a:t>
            </a:r>
            <a:r>
              <a:rPr lang="zh-CN" altLang="en-US" dirty="0"/>
              <a:t>为小数，所以表达式不为真；</a:t>
            </a:r>
            <a:r>
              <a:rPr lang="en-US" altLang="zh-CN" dirty="0"/>
              <a:t>Ⅲ</a:t>
            </a:r>
            <a:r>
              <a:rPr lang="zh-CN" altLang="en-US" dirty="0"/>
              <a:t>式恒成立；</a:t>
            </a:r>
            <a:r>
              <a:rPr lang="en-US" altLang="zh-CN" dirty="0"/>
              <a:t> Ⅳ</a:t>
            </a:r>
            <a:r>
              <a:rPr lang="zh-CN" altLang="en-US" dirty="0"/>
              <a:t>式不恒成立，浮点数加法可能不满足结合律，尤其是过大和过小的数相加会出现这种情况，题中给出的数对阶后</a:t>
            </a:r>
            <a:r>
              <a:rPr lang="en-US" altLang="zh-CN" dirty="0"/>
              <a:t>f</a:t>
            </a:r>
            <a:r>
              <a:rPr lang="zh-CN" altLang="en-US" dirty="0"/>
              <a:t>的尾数有效位被舍去而变为</a:t>
            </a:r>
            <a:r>
              <a:rPr lang="en-US" altLang="zh-CN" dirty="0"/>
              <a:t>0</a:t>
            </a:r>
            <a:r>
              <a:rPr lang="zh-CN" altLang="en-US" dirty="0"/>
              <a:t>，因此</a:t>
            </a:r>
            <a:r>
              <a:rPr lang="en-US" altLang="zh-CN" dirty="0" err="1"/>
              <a:t>d+f</a:t>
            </a:r>
            <a:r>
              <a:rPr lang="zh-CN" altLang="en-US" dirty="0"/>
              <a:t>仍为</a:t>
            </a:r>
            <a:r>
              <a:rPr lang="en-US" altLang="zh-CN" dirty="0"/>
              <a:t>d</a:t>
            </a:r>
            <a:r>
              <a:rPr lang="zh-CN" altLang="en-US" dirty="0"/>
              <a:t>，再减去</a:t>
            </a:r>
            <a:r>
              <a:rPr lang="en-US" altLang="zh-CN" dirty="0"/>
              <a:t>d</a:t>
            </a:r>
            <a:r>
              <a:rPr lang="zh-CN" altLang="en-US" dirty="0"/>
              <a:t>后结果为</a:t>
            </a:r>
            <a:r>
              <a:rPr lang="en-US" altLang="zh-CN" dirty="0"/>
              <a:t>0</a:t>
            </a:r>
            <a:r>
              <a:rPr lang="zh-CN" altLang="en-US" dirty="0"/>
              <a:t>，故</a:t>
            </a:r>
            <a:r>
              <a:rPr lang="en-US" altLang="zh-CN" dirty="0"/>
              <a:t>Ⅳ</a:t>
            </a:r>
            <a:r>
              <a:rPr lang="zh-CN" altLang="en-US" dirty="0"/>
              <a:t>结果不真。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(11)[2013</a:t>
            </a:r>
            <a:r>
              <a:rPr lang="zh-CN" altLang="en-US" b="1" dirty="0"/>
              <a:t>年</a:t>
            </a:r>
            <a:r>
              <a:rPr lang="en-US" altLang="zh-CN" b="1" dirty="0"/>
              <a:t>]</a:t>
            </a:r>
            <a:r>
              <a:rPr lang="zh-CN" altLang="en-US" b="1" dirty="0"/>
              <a:t>用海明码对长度为</a:t>
            </a:r>
            <a:r>
              <a:rPr lang="en-US" altLang="zh-CN" b="1" dirty="0"/>
              <a:t>8</a:t>
            </a:r>
            <a:r>
              <a:rPr lang="zh-CN" altLang="en-US" b="1" dirty="0"/>
              <a:t>位的数据进行检错和纠错时，若能纠正一位错，则校验位数至少为</a:t>
            </a:r>
          </a:p>
          <a:p>
            <a:r>
              <a:rPr lang="en-US" altLang="zh-CN" b="1" dirty="0"/>
              <a:t>A.2		B.3		C.4		D.5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C</a:t>
            </a:r>
            <a:r>
              <a:rPr lang="zh-CN" altLang="en-US" dirty="0"/>
              <a:t>。设数据位为</a:t>
            </a:r>
            <a:r>
              <a:rPr lang="en-US" altLang="zh-CN" dirty="0"/>
              <a:t>k</a:t>
            </a:r>
            <a:r>
              <a:rPr lang="zh-CN" altLang="en-US" dirty="0"/>
              <a:t>，校检位的位数为</a:t>
            </a:r>
            <a:r>
              <a:rPr lang="en-US" altLang="zh-CN" dirty="0"/>
              <a:t>r</a:t>
            </a:r>
            <a:r>
              <a:rPr lang="zh-CN" altLang="en-US" dirty="0"/>
              <a:t>，校检码长度为</a:t>
            </a:r>
            <a:r>
              <a:rPr lang="en-US" altLang="zh-CN" dirty="0"/>
              <a:t>n</a:t>
            </a:r>
            <a:r>
              <a:rPr lang="zh-CN" altLang="en-US" dirty="0"/>
              <a:t>，则</a:t>
            </a:r>
            <a:r>
              <a:rPr lang="en-US" altLang="zh-CN" dirty="0"/>
              <a:t>n=k+r≤2</a:t>
            </a:r>
            <a:r>
              <a:rPr lang="en-US" altLang="zh-CN" baseline="30000" dirty="0"/>
              <a:t>r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k=8</a:t>
            </a:r>
            <a:r>
              <a:rPr lang="zh-CN" altLang="en-US" dirty="0"/>
              <a:t>，</a:t>
            </a:r>
            <a:r>
              <a:rPr lang="en-US" altLang="zh-CN" dirty="0"/>
              <a:t>r=4</a:t>
            </a:r>
            <a:r>
              <a:rPr lang="zh-CN" altLang="en-US" dirty="0"/>
              <a:t>符合要求，因此校检位数至少为</a:t>
            </a:r>
            <a:r>
              <a:rPr lang="en-US" altLang="zh-CN" dirty="0"/>
              <a:t>4</a:t>
            </a:r>
            <a:r>
              <a:rPr lang="zh-CN" altLang="en-US" dirty="0"/>
              <a:t>位。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66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D67FF-4CDA-2C97-7D08-31624CE8A9C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2.4</a:t>
            </a:r>
            <a:r>
              <a:rPr lang="zh-CN" altLang="en-US" b="1" dirty="0"/>
              <a:t>写出下列各数的原码、反码和补码。</a:t>
            </a:r>
            <a:endParaRPr lang="en-US" altLang="zh-CN" b="1" dirty="0"/>
          </a:p>
          <a:p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-0</a:t>
            </a:r>
            <a:r>
              <a:rPr lang="zh-CN" altLang="en-US" b="1" dirty="0"/>
              <a:t>，</a:t>
            </a:r>
            <a:r>
              <a:rPr lang="en-US" altLang="zh-CN" b="1" dirty="0"/>
              <a:t>0.10101</a:t>
            </a:r>
            <a:r>
              <a:rPr lang="zh-CN" altLang="en-US" b="1" dirty="0"/>
              <a:t>，</a:t>
            </a:r>
            <a:r>
              <a:rPr lang="en-US" altLang="zh-CN" b="1" dirty="0"/>
              <a:t>-0.10101</a:t>
            </a:r>
            <a:r>
              <a:rPr lang="zh-CN" altLang="en-US" b="1" dirty="0"/>
              <a:t>，</a:t>
            </a:r>
            <a:r>
              <a:rPr lang="en-US" altLang="zh-CN" b="1" dirty="0"/>
              <a:t>0.11111</a:t>
            </a:r>
            <a:r>
              <a:rPr lang="zh-CN" altLang="en-US" b="1" dirty="0"/>
              <a:t>，</a:t>
            </a:r>
            <a:r>
              <a:rPr lang="en-US" altLang="zh-CN" b="1" dirty="0"/>
              <a:t>-0.11111</a:t>
            </a:r>
            <a:r>
              <a:rPr lang="zh-CN" altLang="en-US" b="1" dirty="0"/>
              <a:t>，</a:t>
            </a:r>
            <a:r>
              <a:rPr lang="en-US" altLang="zh-CN" b="1" dirty="0"/>
              <a:t>-0.10000</a:t>
            </a:r>
            <a:r>
              <a:rPr lang="zh-CN" altLang="en-US" b="1" dirty="0"/>
              <a:t>，</a:t>
            </a:r>
            <a:r>
              <a:rPr lang="en-US" altLang="zh-CN" b="1" dirty="0"/>
              <a:t>0.10000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99A3343-C141-CAD9-0B35-D359F1BB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99757"/>
              </p:ext>
            </p:extLst>
          </p:nvPr>
        </p:nvGraphicFramePr>
        <p:xfrm>
          <a:off x="71717" y="665878"/>
          <a:ext cx="7147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9">
                  <a:extLst>
                    <a:ext uri="{9D8B030D-6E8A-4147-A177-3AD203B41FA5}">
                      <a16:colId xmlns:a16="http://schemas.microsoft.com/office/drawing/2014/main" val="35787613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879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80001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6374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376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0.00…0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0.00…0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0.00…0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1.00…0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1.11…1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0.00…0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2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0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0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0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451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8ED2E3-3554-6D0F-C3EF-794D816AA6F6}"/>
              </a:ext>
            </a:extLst>
          </p:cNvPr>
          <p:cNvSpPr txBox="1"/>
          <p:nvPr/>
        </p:nvSpPr>
        <p:spPr>
          <a:xfrm>
            <a:off x="0" y="400343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2.5</a:t>
            </a:r>
            <a:r>
              <a:rPr lang="zh-CN" altLang="en-US" b="1" dirty="0"/>
              <a:t>已知数的补码表示形式，求数的真值。</a:t>
            </a:r>
          </a:p>
          <a:p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=0.10010</a:t>
            </a:r>
            <a:r>
              <a:rPr lang="zh-CN" altLang="en-US" b="1" dirty="0"/>
              <a:t>，</a:t>
            </a:r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=1.10010</a:t>
            </a:r>
            <a:r>
              <a:rPr lang="zh-CN" altLang="en-US" b="1" dirty="0"/>
              <a:t>，</a:t>
            </a:r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=1.11111</a:t>
            </a:r>
            <a:r>
              <a:rPr lang="zh-CN" altLang="en-US" b="1" dirty="0"/>
              <a:t>，</a:t>
            </a:r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=1.00000</a:t>
            </a:r>
            <a:r>
              <a:rPr lang="zh-CN" altLang="en-US" b="1" dirty="0"/>
              <a:t>，</a:t>
            </a:r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=0.10001</a:t>
            </a:r>
            <a:r>
              <a:rPr lang="zh-CN" altLang="en-US" b="1" dirty="0"/>
              <a:t>，</a:t>
            </a:r>
            <a:r>
              <a:rPr lang="en-US" altLang="zh-CN" b="1" dirty="0"/>
              <a:t>[x]</a:t>
            </a:r>
            <a:r>
              <a:rPr lang="zh-CN" altLang="en-US" b="1" dirty="0"/>
              <a:t>补</a:t>
            </a:r>
            <a:r>
              <a:rPr lang="en-US" altLang="zh-CN" b="1" dirty="0"/>
              <a:t>=1.00001</a:t>
            </a:r>
            <a:endParaRPr lang="zh-CN" altLang="en-US" b="1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0DC5DF8-3661-5733-C655-63594CCF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05562"/>
              </p:ext>
            </p:extLst>
          </p:nvPr>
        </p:nvGraphicFramePr>
        <p:xfrm>
          <a:off x="71717" y="46449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7000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9304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6495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080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-0.01110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3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3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-0.11111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8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484842-FBE6-5C6A-93DA-A1987B647034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2.6C</a:t>
            </a:r>
            <a:r>
              <a:rPr lang="zh-CN" altLang="en-US" b="1" dirty="0"/>
              <a:t>语言中允许无符号数和有符号整数之间的转换，下面是一段</a:t>
            </a:r>
            <a:r>
              <a:rPr lang="en-US" altLang="zh-CN" b="1" dirty="0"/>
              <a:t>C</a:t>
            </a:r>
            <a:r>
              <a:rPr lang="zh-CN" altLang="en-US" b="1" dirty="0"/>
              <a:t>语言代码</a:t>
            </a:r>
            <a:endParaRPr lang="en-US" altLang="zh-CN" b="1" dirty="0"/>
          </a:p>
          <a:p>
            <a:r>
              <a:rPr lang="en-US" altLang="zh-CN" b="1" dirty="0"/>
              <a:t>int x =-1;</a:t>
            </a:r>
            <a:endParaRPr lang="zh-CN" altLang="en-US" b="1" dirty="0"/>
          </a:p>
          <a:p>
            <a:r>
              <a:rPr lang="en-US" altLang="zh-CN" b="1" dirty="0"/>
              <a:t>unsigned u=2147483648;</a:t>
            </a:r>
          </a:p>
          <a:p>
            <a:r>
              <a:rPr lang="en-US" altLang="zh-CN" b="1" dirty="0" err="1"/>
              <a:t>printf</a:t>
            </a:r>
            <a:r>
              <a:rPr lang="en-US" altLang="zh-CN" b="1" dirty="0"/>
              <a:t> ("x=%u=%d\n“,</a:t>
            </a:r>
            <a:r>
              <a:rPr lang="en-US" altLang="zh-CN" b="1" dirty="0" err="1"/>
              <a:t>x,x</a:t>
            </a:r>
            <a:r>
              <a:rPr lang="en-US" altLang="zh-CN" b="1" dirty="0"/>
              <a:t>);</a:t>
            </a:r>
          </a:p>
          <a:p>
            <a:r>
              <a:rPr lang="en-US" altLang="zh-CN" b="1" dirty="0" err="1"/>
              <a:t>printf</a:t>
            </a:r>
            <a:r>
              <a:rPr lang="en-US" altLang="zh-CN" b="1" dirty="0"/>
              <a:t> ("u=%u=%d\n“,</a:t>
            </a:r>
            <a:r>
              <a:rPr lang="en-US" altLang="zh-CN" b="1" dirty="0" err="1"/>
              <a:t>u,u</a:t>
            </a:r>
            <a:r>
              <a:rPr lang="en-US" altLang="zh-CN" b="1" dirty="0"/>
              <a:t>);</a:t>
            </a:r>
          </a:p>
          <a:p>
            <a:r>
              <a:rPr lang="zh-CN" altLang="en-US" b="1" dirty="0"/>
              <a:t>给出在</a:t>
            </a:r>
            <a:r>
              <a:rPr lang="en-US" altLang="zh-CN" b="1" dirty="0"/>
              <a:t>32</a:t>
            </a:r>
            <a:r>
              <a:rPr lang="zh-CN" altLang="en-US" b="1" dirty="0"/>
              <a:t>位计算机中上述程序段的输出结果并分析原因。</a:t>
            </a:r>
            <a:endParaRPr lang="en-US" altLang="zh-CN" b="1" dirty="0"/>
          </a:p>
          <a:p>
            <a:r>
              <a:rPr lang="zh-CN" altLang="en-US" dirty="0"/>
              <a:t>答：输出结果如下：</a:t>
            </a:r>
            <a:endParaRPr lang="en-US" altLang="zh-CN" dirty="0"/>
          </a:p>
          <a:p>
            <a:r>
              <a:rPr lang="en-US" altLang="zh-CN" dirty="0"/>
              <a:t>x=4294967295=-1</a:t>
            </a:r>
          </a:p>
          <a:p>
            <a:r>
              <a:rPr lang="en-US" altLang="zh-CN" dirty="0"/>
              <a:t>u=2147483648=-2147483648</a:t>
            </a:r>
          </a:p>
          <a:p>
            <a:r>
              <a:rPr lang="en-US" altLang="zh-CN" dirty="0"/>
              <a:t>X=-1</a:t>
            </a:r>
            <a:r>
              <a:rPr lang="zh-CN" altLang="en-US" dirty="0"/>
              <a:t>，先求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位补码，机器码是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-1=4294967295</a:t>
            </a:r>
            <a:r>
              <a:rPr lang="zh-CN" altLang="en-US" dirty="0"/>
              <a:t>，所以第一行输出分别是机器码和真值；</a:t>
            </a:r>
            <a:r>
              <a:rPr lang="en-US" altLang="zh-CN" dirty="0"/>
              <a:t>u=2</a:t>
            </a:r>
            <a:r>
              <a:rPr lang="en-US" altLang="zh-CN" baseline="30000" dirty="0"/>
              <a:t>31</a:t>
            </a:r>
            <a:r>
              <a:rPr lang="zh-CN" altLang="en-US" dirty="0"/>
              <a:t>是一个无符号数，无溢出，由于首位为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%u</a:t>
            </a:r>
            <a:r>
              <a:rPr lang="zh-CN" altLang="en-US" dirty="0"/>
              <a:t>输出机器码就是</a:t>
            </a:r>
            <a:r>
              <a:rPr lang="en-US" altLang="zh-CN" dirty="0"/>
              <a:t>2147483648</a:t>
            </a:r>
            <a:r>
              <a:rPr lang="zh-CN" altLang="en-US" dirty="0"/>
              <a:t>：</a:t>
            </a:r>
            <a:r>
              <a:rPr lang="en-US" altLang="zh-CN" dirty="0"/>
              <a:t>%d</a:t>
            </a:r>
            <a:r>
              <a:rPr lang="zh-CN" altLang="en-US" dirty="0"/>
              <a:t>输出是真值，将该机器码按补码转换为真值，所以是</a:t>
            </a:r>
            <a:r>
              <a:rPr lang="en-US" altLang="zh-CN" dirty="0"/>
              <a:t>-2147483648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2.7</a:t>
            </a:r>
            <a:r>
              <a:rPr lang="zh-CN" altLang="en-US" b="1" dirty="0"/>
              <a:t>分析下列几种情况下所能表示的数据范围分别是多少。</a:t>
            </a:r>
          </a:p>
          <a:p>
            <a:r>
              <a:rPr lang="en-US" altLang="zh-CN" b="1" dirty="0"/>
              <a:t>(1)16</a:t>
            </a:r>
            <a:r>
              <a:rPr lang="zh-CN" altLang="en-US" b="1" dirty="0"/>
              <a:t>位无符号数</a:t>
            </a:r>
            <a:endParaRPr lang="en-US" altLang="zh-CN" b="1" dirty="0"/>
          </a:p>
          <a:p>
            <a:r>
              <a:rPr lang="zh-CN" altLang="en-US" dirty="0"/>
              <a:t>答：</a:t>
            </a:r>
            <a:r>
              <a:rPr lang="en-US" altLang="zh-CN" dirty="0"/>
              <a:t>16</a:t>
            </a:r>
            <a:r>
              <a:rPr lang="zh-CN" altLang="en-US" dirty="0"/>
              <a:t>位无符号数为</a:t>
            </a:r>
            <a:r>
              <a:rPr lang="en-US" altLang="zh-CN" dirty="0"/>
              <a:t>0~1111 1111 1111 1111</a:t>
            </a:r>
            <a:r>
              <a:rPr lang="zh-CN" altLang="en-US" dirty="0"/>
              <a:t>，即</a:t>
            </a:r>
            <a:r>
              <a:rPr lang="en-US" altLang="zh-CN" dirty="0"/>
              <a:t>0~2</a:t>
            </a:r>
            <a:r>
              <a:rPr lang="en-US" altLang="zh-CN" baseline="30000" dirty="0"/>
              <a:t>16</a:t>
            </a:r>
            <a:r>
              <a:rPr lang="en-US" altLang="zh-CN" dirty="0"/>
              <a:t>-1=65535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(2)16</a:t>
            </a:r>
            <a:r>
              <a:rPr lang="zh-CN" altLang="en-US" b="1" dirty="0"/>
              <a:t>位原码定点小数</a:t>
            </a:r>
            <a:endParaRPr lang="en-US" altLang="zh-CN" b="1" dirty="0"/>
          </a:p>
          <a:p>
            <a:r>
              <a:rPr lang="zh-CN" altLang="en-US" dirty="0"/>
              <a:t>答：</a:t>
            </a:r>
            <a:r>
              <a:rPr lang="en-US" altLang="zh-CN" dirty="0"/>
              <a:t>16</a:t>
            </a:r>
            <a:r>
              <a:rPr lang="zh-CN" altLang="en-US" dirty="0"/>
              <a:t>位原码定点小数位</a:t>
            </a:r>
            <a:r>
              <a:rPr lang="en-US" altLang="zh-CN" dirty="0"/>
              <a:t>1.111 1111 1111 1111~0.111 1111 1111 1111</a:t>
            </a:r>
            <a:r>
              <a:rPr lang="zh-CN" altLang="en-US" dirty="0"/>
              <a:t>，即</a:t>
            </a:r>
            <a:r>
              <a:rPr lang="en-US" altLang="zh-CN" dirty="0"/>
              <a:t>-(1-2</a:t>
            </a:r>
            <a:r>
              <a:rPr lang="en-US" altLang="zh-CN" baseline="30000" dirty="0"/>
              <a:t>-15</a:t>
            </a:r>
            <a:r>
              <a:rPr lang="en-US" altLang="zh-CN" dirty="0"/>
              <a:t>)~1-2</a:t>
            </a:r>
            <a:r>
              <a:rPr lang="en-US" altLang="zh-CN" baseline="30000" dirty="0"/>
              <a:t>-15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(3)16</a:t>
            </a:r>
            <a:r>
              <a:rPr lang="zh-CN" altLang="en-US" b="1" dirty="0"/>
              <a:t>位补码定点小数</a:t>
            </a:r>
            <a:endParaRPr lang="en-US" altLang="zh-CN" b="1" dirty="0"/>
          </a:p>
          <a:p>
            <a:r>
              <a:rPr lang="zh-CN" altLang="en-US" dirty="0"/>
              <a:t>答：</a:t>
            </a:r>
            <a:r>
              <a:rPr lang="en-US" altLang="zh-CN" dirty="0"/>
              <a:t>16</a:t>
            </a:r>
            <a:r>
              <a:rPr lang="zh-CN" altLang="en-US" dirty="0"/>
              <a:t>位补码定点小数为</a:t>
            </a:r>
            <a:r>
              <a:rPr lang="en-US" altLang="zh-CN" dirty="0"/>
              <a:t>1.000 0000 0000 0000~0.111 1111 1111 1111</a:t>
            </a:r>
            <a:r>
              <a:rPr lang="zh-CN" altLang="en-US" dirty="0"/>
              <a:t>，即</a:t>
            </a:r>
            <a:r>
              <a:rPr lang="en-US" altLang="zh-CN" dirty="0"/>
              <a:t>-1~1-2</a:t>
            </a:r>
            <a:r>
              <a:rPr lang="en-US" altLang="zh-CN" baseline="30000" dirty="0"/>
              <a:t>-15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(4)16</a:t>
            </a:r>
            <a:r>
              <a:rPr lang="zh-CN" altLang="en-US" b="1" dirty="0"/>
              <a:t>位补码定点整数</a:t>
            </a:r>
          </a:p>
          <a:p>
            <a:r>
              <a:rPr lang="zh-CN" altLang="en-US" dirty="0"/>
              <a:t>答：</a:t>
            </a:r>
            <a:r>
              <a:rPr lang="en-US" altLang="zh-CN" dirty="0"/>
              <a:t>16</a:t>
            </a:r>
            <a:r>
              <a:rPr lang="zh-CN" altLang="en-US" dirty="0"/>
              <a:t>位补码定点整数为</a:t>
            </a:r>
            <a:r>
              <a:rPr lang="en-US" altLang="zh-CN" dirty="0"/>
              <a:t>1000 0000 0000 0000~0111 1111 1111 1111</a:t>
            </a:r>
            <a:r>
              <a:rPr lang="zh-CN" altLang="en-US" dirty="0"/>
              <a:t>，即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en-US" altLang="zh-CN" dirty="0"/>
              <a:t>~2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930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FB862D-9992-2CE2-80FA-6AC7208900C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32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2.9</a:t>
                </a:r>
                <a:r>
                  <a:rPr lang="zh-CN" altLang="en-US" b="1" dirty="0"/>
                  <a:t>用</a:t>
                </a:r>
                <a:r>
                  <a:rPr lang="en-US" altLang="zh-CN" b="1" dirty="0"/>
                  <a:t>IEEE75432</a:t>
                </a:r>
                <a:r>
                  <a:rPr lang="zh-CN" altLang="en-US" b="1" dirty="0"/>
                  <a:t>位单精度浮点数标准表示下列十进制数。</a:t>
                </a:r>
                <a:endParaRPr lang="en-US" altLang="zh-CN" b="1" dirty="0"/>
              </a:p>
              <a:p>
                <a:r>
                  <a:rPr lang="en-US" altLang="zh-CN" b="1" dirty="0"/>
                  <a:t>(1)-6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答：</a:t>
                </a:r>
                <a:r>
                  <a:rPr lang="en-US" altLang="zh-CN" dirty="0"/>
                  <a:t>-6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=(-110.101)=-1.10101*2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r>
                  <a:rPr lang="en-US" altLang="zh-CN" dirty="0"/>
                  <a:t>S=1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E=2+127=129=1000 0001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M=101 0100 0000 0000 0000 0000</a:t>
                </a:r>
              </a:p>
              <a:p>
                <a:r>
                  <a:rPr lang="zh-CN" altLang="en-US" dirty="0"/>
                  <a:t>最后得到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位浮点数的二进制标准格式为：</a:t>
                </a:r>
                <a:r>
                  <a:rPr lang="en-US" altLang="zh-CN" dirty="0"/>
                  <a:t>1100 0000 1101 0100 0000 0000 0000 0000=(C0D40000)</a:t>
                </a:r>
              </a:p>
              <a:p>
                <a:r>
                  <a:rPr lang="en-US" altLang="zh-CN" b="1" dirty="0"/>
                  <a:t>(2)3.1415927</a:t>
                </a:r>
              </a:p>
              <a:p>
                <a:r>
                  <a:rPr lang="zh-CN" altLang="en-US" dirty="0"/>
                  <a:t>答：</a:t>
                </a:r>
                <a:r>
                  <a:rPr lang="en-US" altLang="zh-CN" dirty="0"/>
                  <a:t>3.1415927=1.10010010000111111011011*2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r>
                  <a:rPr lang="en-US" altLang="zh-CN" dirty="0"/>
                  <a:t>S=0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E=1+127=1000 0000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M=100 1001 0000 1111 1101 1011</a:t>
                </a:r>
              </a:p>
              <a:p>
                <a:r>
                  <a:rPr lang="zh-CN" altLang="en-US" dirty="0"/>
                  <a:t>最后得到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位浮点数的二进制标准格式为：</a:t>
                </a:r>
                <a:r>
                  <a:rPr lang="en-US" altLang="zh-CN" dirty="0"/>
                  <a:t>0100 0000 0100 1001 0000 1111 1101 1011=(40490FDB)</a:t>
                </a:r>
              </a:p>
              <a:p>
                <a:r>
                  <a:rPr lang="en-US" altLang="zh-CN" b="1" dirty="0"/>
                  <a:t>(3)64000</a:t>
                </a:r>
              </a:p>
              <a:p>
                <a:r>
                  <a:rPr lang="zh-CN" altLang="en-US" dirty="0"/>
                  <a:t>答：</a:t>
                </a:r>
                <a:r>
                  <a:rPr lang="en-US" altLang="zh-CN" dirty="0"/>
                  <a:t>64000=1.111 1010 0000 0000*215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r>
                  <a:rPr lang="en-US" altLang="zh-CN" dirty="0"/>
                  <a:t>S=0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e=15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E=15+127=1000 1110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M=111 1010 0000 0000 0000 0000</a:t>
                </a:r>
              </a:p>
              <a:p>
                <a:r>
                  <a:rPr lang="zh-CN" altLang="en-US" dirty="0"/>
                  <a:t>最后得到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位浮点数的二进制标准格式为：</a:t>
                </a:r>
                <a:r>
                  <a:rPr lang="en-US" altLang="zh-CN" dirty="0"/>
                  <a:t>0100 0111 0111 1010 0000 0000 0000 0000=(477A0000)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2.10</a:t>
                </a:r>
                <a:r>
                  <a:rPr lang="zh-CN" altLang="en-US" b="1" dirty="0"/>
                  <a:t>求与单精度浮点数</a:t>
                </a:r>
                <a:r>
                  <a:rPr lang="en-US" altLang="zh-CN" b="1" dirty="0"/>
                  <a:t>43940000H</a:t>
                </a:r>
                <a:r>
                  <a:rPr lang="zh-CN" altLang="en-US" b="1" dirty="0"/>
                  <a:t>对应的十进制数。</a:t>
                </a:r>
                <a:endParaRPr lang="en-US" altLang="zh-CN" b="1" dirty="0"/>
              </a:p>
              <a:p>
                <a:r>
                  <a:rPr lang="zh-CN" altLang="en-US" dirty="0"/>
                  <a:t>答：</a:t>
                </a:r>
                <a:r>
                  <a:rPr lang="en-US" altLang="zh-CN" dirty="0"/>
                  <a:t> 43940000H=(0100 0011 1001 0100 0000 0000 0000 0000)</a:t>
                </a:r>
              </a:p>
              <a:p>
                <a:r>
                  <a:rPr lang="en-US" altLang="zh-CN" dirty="0"/>
                  <a:t>S=0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E=(10000111)-127=8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M=1.00101</a:t>
                </a:r>
              </a:p>
              <a:p>
                <a:r>
                  <a:rPr lang="zh-CN" altLang="en-US" dirty="0"/>
                  <a:t>所以表示数为</a:t>
                </a:r>
                <a:r>
                  <a:rPr lang="en-US" altLang="zh-CN" dirty="0"/>
                  <a:t>1.00101*2</a:t>
                </a:r>
                <a:r>
                  <a:rPr lang="en-US" altLang="zh-CN" baseline="30000" dirty="0"/>
                  <a:t>8</a:t>
                </a:r>
                <a:r>
                  <a:rPr lang="zh-CN" altLang="en-US" dirty="0"/>
                  <a:t>，对应十进制数为</a:t>
                </a:r>
                <a:r>
                  <a:rPr lang="en-US" altLang="zh-CN" dirty="0"/>
                  <a:t>296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BFB862D-9992-2CE2-80FA-6AC72089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326073"/>
              </a:xfrm>
              <a:prstGeom prst="rect">
                <a:avLst/>
              </a:prstGeom>
              <a:blipFill>
                <a:blip r:embed="rId2"/>
                <a:stretch>
                  <a:fillRect l="-400" t="-572" b="-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C528F0-EAA9-C7A9-AE0E-13C72C24956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2.13</a:t>
            </a:r>
            <a:r>
              <a:rPr lang="zh-CN" altLang="en-US" dirty="0"/>
              <a:t>设二进制浮点数的阶码为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尾数为</a:t>
            </a:r>
            <a:r>
              <a:rPr lang="en-US" altLang="zh-CN" dirty="0"/>
              <a:t>7</a:t>
            </a:r>
            <a:r>
              <a:rPr lang="zh-CN" altLang="en-US" dirty="0"/>
              <a:t>位。用模</a:t>
            </a:r>
            <a:r>
              <a:rPr lang="en-US" altLang="zh-CN" dirty="0"/>
              <a:t>2</a:t>
            </a:r>
            <a:r>
              <a:rPr lang="zh-CN" altLang="en-US" dirty="0"/>
              <a:t>补码写出它们所能表示的最大正数，最小正数，最大负数和最小负数，并将它们转换成十进制数。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2FEA0C-6D5F-9B07-9E36-3B5E78B65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38903"/>
              </p:ext>
            </p:extLst>
          </p:nvPr>
        </p:nvGraphicFramePr>
        <p:xfrm>
          <a:off x="77694" y="64633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86419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1590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5118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852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尾码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2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dirty="0"/>
                        <a:t>*(1-2</a:t>
                      </a:r>
                      <a:r>
                        <a:rPr lang="en-US" altLang="zh-CN" baseline="30000" dirty="0"/>
                        <a:t>6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3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-4</a:t>
                      </a:r>
                      <a:r>
                        <a:rPr lang="en-US" altLang="zh-CN" dirty="0"/>
                        <a:t>*2</a:t>
                      </a:r>
                      <a:r>
                        <a:rPr lang="en-US" altLang="zh-CN" baseline="30000" dirty="0"/>
                        <a:t>-6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-4</a:t>
                      </a:r>
                      <a:r>
                        <a:rPr lang="en-US" altLang="zh-CN" dirty="0"/>
                        <a:t>*2</a:t>
                      </a:r>
                      <a:r>
                        <a:rPr lang="en-US" altLang="zh-CN" baseline="30000" dirty="0"/>
                        <a:t>-6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3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228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EBA7D41-2D12-A75C-AD68-D3CCF04C5556}"/>
              </a:ext>
            </a:extLst>
          </p:cNvPr>
          <p:cNvSpPr txBox="1"/>
          <p:nvPr/>
        </p:nvSpPr>
        <p:spPr>
          <a:xfrm>
            <a:off x="0" y="250053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2.16</a:t>
            </a:r>
            <a:r>
              <a:rPr lang="zh-CN" altLang="en-US" dirty="0"/>
              <a:t>由</a:t>
            </a:r>
            <a:r>
              <a:rPr lang="en-US" altLang="zh-CN" dirty="0"/>
              <a:t>6</a:t>
            </a:r>
            <a:r>
              <a:rPr lang="zh-CN" altLang="en-US" dirty="0"/>
              <a:t>个字符的</a:t>
            </a: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.ASCII</a:t>
            </a:r>
            <a:r>
              <a:rPr lang="zh-CN" altLang="en-US" dirty="0"/>
              <a:t>字符排列</a:t>
            </a:r>
            <a:r>
              <a:rPr lang="en-US" altLang="zh-CN" dirty="0"/>
              <a:t>,</a:t>
            </a:r>
            <a:r>
              <a:rPr lang="zh-CN" altLang="en-US" dirty="0"/>
              <a:t>再加上水平和垂直偶校验位构成下表所示的行列结构（最后一列</a:t>
            </a:r>
            <a:r>
              <a:rPr lang="en-US" altLang="zh-CN" dirty="0"/>
              <a:t>H</a:t>
            </a:r>
            <a:r>
              <a:rPr lang="zh-CN" altLang="en-US" dirty="0"/>
              <a:t>为水平奇偶校验位，最后一行</a:t>
            </a:r>
            <a:r>
              <a:rPr lang="en-US" altLang="zh-CN" dirty="0"/>
              <a:t>VP</a:t>
            </a:r>
            <a:r>
              <a:rPr lang="zh-CN" altLang="en-US" dirty="0"/>
              <a:t>为垂直奇偶校验位）。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1F70AB-8D99-9940-D9E1-F94307F1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" y="3192580"/>
            <a:ext cx="7628281" cy="23243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3D0D09-638E-B126-F6CE-3F2EF4C3418D}"/>
              </a:ext>
            </a:extLst>
          </p:cNvPr>
          <p:cNvSpPr txBox="1"/>
          <p:nvPr/>
        </p:nvSpPr>
        <p:spPr>
          <a:xfrm>
            <a:off x="0" y="55168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</a:t>
            </a:r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X2</a:t>
            </a:r>
            <a:r>
              <a:rPr lang="zh-CN" altLang="en-US" dirty="0"/>
              <a:t>、</a:t>
            </a:r>
            <a:r>
              <a:rPr lang="en-US" altLang="zh-CN" dirty="0"/>
              <a:t>X3</a:t>
            </a:r>
            <a:r>
              <a:rPr lang="zh-CN" altLang="en-US" dirty="0"/>
              <a:t>、</a:t>
            </a:r>
            <a:r>
              <a:rPr lang="en-US" altLang="zh-CN" dirty="0"/>
              <a:t>X4</a:t>
            </a:r>
            <a:r>
              <a:rPr lang="zh-CN" altLang="en-US" dirty="0"/>
              <a:t>处的比特分别为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；</a:t>
            </a:r>
            <a:r>
              <a:rPr lang="en-US" altLang="zh-CN" dirty="0"/>
              <a:t>X5</a:t>
            </a:r>
            <a:r>
              <a:rPr lang="zh-CN" altLang="en-US" dirty="0"/>
              <a:t>、</a:t>
            </a:r>
            <a:r>
              <a:rPr lang="en-US" altLang="zh-CN" dirty="0"/>
              <a:t>X6</a:t>
            </a:r>
            <a:r>
              <a:rPr lang="zh-CN" altLang="en-US" dirty="0"/>
              <a:t>、</a:t>
            </a:r>
            <a:r>
              <a:rPr lang="en-US" altLang="zh-CN" dirty="0"/>
              <a:t>X7</a:t>
            </a:r>
            <a:r>
              <a:rPr lang="zh-CN" altLang="en-US" dirty="0"/>
              <a:t>、</a:t>
            </a:r>
            <a:r>
              <a:rPr lang="en-US" altLang="zh-CN" dirty="0"/>
              <a:t>X8</a:t>
            </a:r>
            <a:r>
              <a:rPr lang="zh-CN" altLang="en-US" dirty="0"/>
              <a:t>处的比特分别为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；</a:t>
            </a:r>
            <a:r>
              <a:rPr lang="en-US" altLang="zh-CN" dirty="0"/>
              <a:t>X9</a:t>
            </a:r>
            <a:r>
              <a:rPr lang="zh-CN" altLang="en-US" dirty="0"/>
              <a:t>、</a:t>
            </a:r>
            <a:r>
              <a:rPr lang="en-US" altLang="zh-CN" dirty="0"/>
              <a:t>X10</a:t>
            </a:r>
            <a:r>
              <a:rPr lang="zh-CN" altLang="en-US" dirty="0"/>
              <a:t>、</a:t>
            </a:r>
            <a:r>
              <a:rPr lang="en-US" altLang="zh-CN" dirty="0"/>
              <a:t>X11</a:t>
            </a:r>
            <a:r>
              <a:rPr lang="zh-CN" altLang="en-US" dirty="0"/>
              <a:t>、</a:t>
            </a:r>
            <a:r>
              <a:rPr lang="en-US" altLang="zh-CN" dirty="0"/>
              <a:t>X12</a:t>
            </a:r>
            <a:r>
              <a:rPr lang="zh-CN" altLang="en-US" dirty="0"/>
              <a:t>处的比特分别为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；</a:t>
            </a:r>
            <a:r>
              <a:rPr lang="en-US" altLang="zh-CN" dirty="0"/>
              <a:t>Y1</a:t>
            </a:r>
            <a:r>
              <a:rPr lang="zh-CN" altLang="en-US" dirty="0"/>
              <a:t>和</a:t>
            </a:r>
            <a:r>
              <a:rPr lang="en-US" altLang="zh-CN" dirty="0"/>
              <a:t>Y2</a:t>
            </a:r>
            <a:r>
              <a:rPr lang="zh-CN" altLang="en-US" dirty="0"/>
              <a:t>处的字符分别为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76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BD891-5A85-6D9C-C17A-6E7B45C9FE6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3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2.17</a:t>
                </a:r>
                <a:r>
                  <a:rPr lang="zh-CN" altLang="en-US" b="1" dirty="0"/>
                  <a:t>设</a:t>
                </a:r>
                <a:r>
                  <a:rPr lang="en-US" altLang="zh-CN" b="1" dirty="0"/>
                  <a:t>8</a:t>
                </a:r>
                <a:r>
                  <a:rPr lang="zh-CN" altLang="en-US" b="1" dirty="0"/>
                  <a:t>位有效信息为</a:t>
                </a:r>
                <a:r>
                  <a:rPr lang="en-US" altLang="zh-CN" b="1" dirty="0"/>
                  <a:t>01101110</a:t>
                </a:r>
                <a:r>
                  <a:rPr lang="zh-CN" altLang="en-US" b="1" dirty="0"/>
                  <a:t>，试写出它的海明校验码。给出过程，说明分组检测方式，并给出指错字及共逻辑表达式。如果接收方收到的有效信息变成</a:t>
                </a:r>
                <a:r>
                  <a:rPr lang="en-US" altLang="zh-CN" b="1" dirty="0"/>
                  <a:t>01101111</a:t>
                </a:r>
                <a:r>
                  <a:rPr lang="zh-CN" altLang="en-US" b="1" dirty="0"/>
                  <a:t>，说明如何定位错误并纠正错误。</a:t>
                </a:r>
                <a:endParaRPr lang="en-US" altLang="zh-CN" b="1" dirty="0"/>
              </a:p>
              <a:p>
                <a:r>
                  <a:rPr lang="zh-CN" altLang="en-US" dirty="0"/>
                  <a:t>答：被校检位有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位，则校检位为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位。</a:t>
                </a:r>
                <a:endParaRPr lang="en-US" altLang="zh-CN" dirty="0"/>
              </a:p>
              <a:p>
                <a:r>
                  <a:rPr lang="en-US" altLang="zh-CN" dirty="0"/>
                  <a:t>P1=D7⊕D5⊕D4⊕D2⊕D1=1</a:t>
                </a:r>
              </a:p>
              <a:p>
                <a:r>
                  <a:rPr lang="en-US" altLang="zh-CN" dirty="0"/>
                  <a:t>P2=D7⊕D6⊕D4⊕D3⊕D1=0</a:t>
                </a:r>
              </a:p>
              <a:p>
                <a:r>
                  <a:rPr lang="en-US" altLang="zh-CN" dirty="0"/>
                  <a:t>P3=D8⊕D4⊕D3⊕D2=1</a:t>
                </a:r>
              </a:p>
              <a:p>
                <a:r>
                  <a:rPr lang="en-US" altLang="zh-CN" dirty="0"/>
                  <a:t>P4=D8⊕D7⊕D6⊕D5=0</a:t>
                </a:r>
              </a:p>
              <a:p>
                <a:r>
                  <a:rPr lang="zh-CN" altLang="en-US" dirty="0"/>
                  <a:t>海明码为</a:t>
                </a:r>
                <a:r>
                  <a:rPr lang="en-US" altLang="zh-CN" dirty="0"/>
                  <a:t>D8D7D6D5P4D4D3D2P3D1P2P1=011001111001=0x679</a:t>
                </a:r>
              </a:p>
              <a:p>
                <a:r>
                  <a:rPr lang="zh-CN" altLang="en-US" dirty="0"/>
                  <a:t>接受方只有</a:t>
                </a:r>
                <a:r>
                  <a:rPr lang="en-US" altLang="zh-CN" dirty="0"/>
                  <a:t>D1</a:t>
                </a:r>
                <a:r>
                  <a:rPr lang="zh-CN" altLang="en-US" dirty="0"/>
                  <a:t>位出错，则接受到的海明码为</a:t>
                </a:r>
                <a:r>
                  <a:rPr lang="en-US" altLang="zh-CN" dirty="0"/>
                  <a:t>011001111101</a:t>
                </a:r>
              </a:p>
              <a:p>
                <a:r>
                  <a:rPr lang="en-US" altLang="zh-CN" dirty="0"/>
                  <a:t>G1=P1⊕D7⊕D5⊕D4⊕D2⊕D1=1</a:t>
                </a:r>
              </a:p>
              <a:p>
                <a:r>
                  <a:rPr lang="en-US" altLang="zh-CN" dirty="0"/>
                  <a:t>G2=P2⊕D7⊕D6⊕D4⊕D3⊕D1=1</a:t>
                </a:r>
              </a:p>
              <a:p>
                <a:r>
                  <a:rPr lang="en-US" altLang="zh-CN" dirty="0"/>
                  <a:t>G3=P3⊕D8⊕D4⊕D3⊕D2=0</a:t>
                </a:r>
              </a:p>
              <a:p>
                <a:r>
                  <a:rPr lang="en-US" altLang="zh-CN" dirty="0"/>
                  <a:t>G4=P4⊕D8⊕D7⊕D6⊕D5=0</a:t>
                </a:r>
              </a:p>
              <a:p>
                <a:r>
                  <a:rPr lang="zh-CN" altLang="en-US" dirty="0"/>
                  <a:t>检错码</a:t>
                </a:r>
                <a:r>
                  <a:rPr lang="en-US" altLang="zh-CN" dirty="0"/>
                  <a:t>G4G3G2G1=0011=3</a:t>
                </a:r>
                <a:r>
                  <a:rPr lang="zh-CN" altLang="en-US" dirty="0"/>
                  <a:t>，如果假设只有一位错，则是海明码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出错，也就是</a:t>
                </a:r>
                <a:r>
                  <a:rPr lang="en-US" altLang="zh-CN" dirty="0"/>
                  <a:t>D1</a:t>
                </a:r>
                <a:r>
                  <a:rPr lang="zh-CN" altLang="en-US" dirty="0"/>
                  <a:t>出错，对应取反即可。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2.18</a:t>
                </a:r>
                <a:r>
                  <a:rPr lang="zh-CN" altLang="en-US" b="1" dirty="0"/>
                  <a:t>设要采用</a:t>
                </a:r>
                <a:r>
                  <a:rPr lang="en-US" altLang="zh-CN" b="1" dirty="0"/>
                  <a:t>CRC</a:t>
                </a:r>
                <a:r>
                  <a:rPr lang="zh-CN" altLang="en-US" b="1" dirty="0"/>
                  <a:t>码传送数据信息</a:t>
                </a:r>
                <a:r>
                  <a:rPr lang="en-US" altLang="zh-CN" b="1" dirty="0"/>
                  <a:t>x=1001</a:t>
                </a:r>
                <a:r>
                  <a:rPr lang="zh-CN" altLang="en-US" b="1" dirty="0"/>
                  <a:t>，当生成多项式为</a:t>
                </a:r>
                <a:r>
                  <a:rPr lang="en-US" altLang="zh-CN" b="1" dirty="0"/>
                  <a:t>G(x)=1101</a:t>
                </a:r>
                <a:r>
                  <a:rPr lang="zh-CN" altLang="en-US" b="1" dirty="0"/>
                  <a:t>时，请写出它的循环冗余校验码。若接收方收到的数据信息为</a:t>
                </a:r>
                <a:r>
                  <a:rPr lang="en-US" altLang="zh-CN" b="1" dirty="0"/>
                  <a:t>x=1101</a:t>
                </a:r>
                <a:r>
                  <a:rPr lang="zh-CN" altLang="en-US" b="1" dirty="0"/>
                  <a:t>，说明如何定位错误并纠正错误。</a:t>
                </a:r>
                <a:endParaRPr lang="en-US" altLang="zh-CN" b="1" dirty="0"/>
              </a:p>
              <a:p>
                <a:r>
                  <a:rPr lang="zh-CN" altLang="en-US" dirty="0"/>
                  <a:t>答：做模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除法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1001000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1101</m:t>
                        </m:r>
                      </m:den>
                    </m:f>
                  </m:oMath>
                </a14:m>
                <a:r>
                  <a:rPr lang="en-US" altLang="zh-CN" dirty="0"/>
                  <a:t>=1111+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1101</m:t>
                        </m:r>
                      </m:den>
                    </m:f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所以循环码为</a:t>
                </a:r>
                <a:r>
                  <a:rPr lang="en-US" altLang="zh-CN" dirty="0"/>
                  <a:t>1001011.</a:t>
                </a:r>
              </a:p>
              <a:p>
                <a:r>
                  <a:rPr lang="zh-CN" altLang="en-US" dirty="0"/>
                  <a:t>若接收到的数据信息</a:t>
                </a:r>
                <a:r>
                  <a:rPr lang="en-US" altLang="zh-CN" dirty="0"/>
                  <a:t>x’=1101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1101011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=1000+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1101</m:t>
                        </m:r>
                      </m:den>
                    </m:f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将余数</a:t>
                </a:r>
                <a:r>
                  <a:rPr lang="en-US" altLang="zh-CN" dirty="0"/>
                  <a:t>011</a:t>
                </a:r>
                <a:r>
                  <a:rPr lang="zh-CN" altLang="en-US" dirty="0"/>
                  <a:t>继续补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做除法，经过两次运算后余数为</a:t>
                </a:r>
                <a:r>
                  <a:rPr lang="en-US" altLang="zh-CN" dirty="0"/>
                  <a:t>001</a:t>
                </a:r>
                <a:r>
                  <a:rPr lang="zh-CN" altLang="en-US" dirty="0"/>
                  <a:t>，所以是第二位出错，将左起第二位取反即可。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BD891-5A85-6D9C-C17A-6E7B45C9F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32540"/>
              </a:xfrm>
              <a:prstGeom prst="rect">
                <a:avLst/>
              </a:prstGeom>
              <a:blipFill>
                <a:blip r:embed="rId2"/>
                <a:stretch>
                  <a:fillRect l="-400" t="-489" r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7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2728</Words>
  <Application>Microsoft Office PowerPoint</Application>
  <PresentationFormat>宽屏</PresentationFormat>
  <Paragraphs>185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澄</dc:creator>
  <cp:lastModifiedBy>陈 澄</cp:lastModifiedBy>
  <cp:revision>2</cp:revision>
  <dcterms:created xsi:type="dcterms:W3CDTF">2023-03-12T09:26:57Z</dcterms:created>
  <dcterms:modified xsi:type="dcterms:W3CDTF">2023-03-12T14:11:23Z</dcterms:modified>
</cp:coreProperties>
</file>