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46EF3-916E-D4ED-7409-30ACEDA4C47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2FEBE9-50DA-8D9F-BB52-CD24C9C49D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E1D4EF1-20CB-8887-A60D-E030CAA04242}"/>
              </a:ext>
            </a:extLst>
          </p:cNvPr>
          <p:cNvSpPr>
            <a:spLocks noGrp="1"/>
          </p:cNvSpPr>
          <p:nvPr>
            <p:ph type="dt" sz="half" idx="10"/>
          </p:nvPr>
        </p:nvSpPr>
        <p:spPr/>
        <p:txBody>
          <a:bodyPr/>
          <a:lstStyle/>
          <a:p>
            <a:fld id="{069749E0-41A0-4053-BB5F-9DE01522CA2A}" type="datetimeFigureOut">
              <a:rPr lang="zh-CN" altLang="en-US" smtClean="0"/>
              <a:t>2023/4/28</a:t>
            </a:fld>
            <a:endParaRPr lang="zh-CN" altLang="en-US"/>
          </a:p>
        </p:txBody>
      </p:sp>
      <p:sp>
        <p:nvSpPr>
          <p:cNvPr id="5" name="页脚占位符 4">
            <a:extLst>
              <a:ext uri="{FF2B5EF4-FFF2-40B4-BE49-F238E27FC236}">
                <a16:creationId xmlns:a16="http://schemas.microsoft.com/office/drawing/2014/main" id="{A80F8F0D-FE70-B4E5-19AA-7642C14331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0B3541-F283-7762-79A8-40E90E1B6A52}"/>
              </a:ext>
            </a:extLst>
          </p:cNvPr>
          <p:cNvSpPr>
            <a:spLocks noGrp="1"/>
          </p:cNvSpPr>
          <p:nvPr>
            <p:ph type="sldNum" sz="quarter" idx="12"/>
          </p:nvPr>
        </p:nvSpPr>
        <p:spPr/>
        <p:txBody>
          <a:bodyPr/>
          <a:lstStyle/>
          <a:p>
            <a:fld id="{64C46121-B67F-47C3-AB1B-8560C9A6E8AB}" type="slidenum">
              <a:rPr lang="zh-CN" altLang="en-US" smtClean="0"/>
              <a:t>‹#›</a:t>
            </a:fld>
            <a:endParaRPr lang="zh-CN" altLang="en-US"/>
          </a:p>
        </p:txBody>
      </p:sp>
    </p:spTree>
    <p:extLst>
      <p:ext uri="{BB962C8B-B14F-4D97-AF65-F5344CB8AC3E}">
        <p14:creationId xmlns:p14="http://schemas.microsoft.com/office/powerpoint/2010/main" val="3914315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F8A68-E7EB-A246-1DFF-BA5BE75E1C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639DC1C-A102-96DA-FF1A-E17713E24E8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FCCE9F-BCC9-AEF6-A363-96E6BBE667B1}"/>
              </a:ext>
            </a:extLst>
          </p:cNvPr>
          <p:cNvSpPr>
            <a:spLocks noGrp="1"/>
          </p:cNvSpPr>
          <p:nvPr>
            <p:ph type="dt" sz="half" idx="10"/>
          </p:nvPr>
        </p:nvSpPr>
        <p:spPr/>
        <p:txBody>
          <a:bodyPr/>
          <a:lstStyle/>
          <a:p>
            <a:fld id="{069749E0-41A0-4053-BB5F-9DE01522CA2A}" type="datetimeFigureOut">
              <a:rPr lang="zh-CN" altLang="en-US" smtClean="0"/>
              <a:t>2023/4/28</a:t>
            </a:fld>
            <a:endParaRPr lang="zh-CN" altLang="en-US"/>
          </a:p>
        </p:txBody>
      </p:sp>
      <p:sp>
        <p:nvSpPr>
          <p:cNvPr id="5" name="页脚占位符 4">
            <a:extLst>
              <a:ext uri="{FF2B5EF4-FFF2-40B4-BE49-F238E27FC236}">
                <a16:creationId xmlns:a16="http://schemas.microsoft.com/office/drawing/2014/main" id="{6D3FA013-8AFF-FC0D-7CFA-AFF12657DA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BB9977-BF02-C0D2-2A35-87CA854DA989}"/>
              </a:ext>
            </a:extLst>
          </p:cNvPr>
          <p:cNvSpPr>
            <a:spLocks noGrp="1"/>
          </p:cNvSpPr>
          <p:nvPr>
            <p:ph type="sldNum" sz="quarter" idx="12"/>
          </p:nvPr>
        </p:nvSpPr>
        <p:spPr/>
        <p:txBody>
          <a:bodyPr/>
          <a:lstStyle/>
          <a:p>
            <a:fld id="{64C46121-B67F-47C3-AB1B-8560C9A6E8AB}" type="slidenum">
              <a:rPr lang="zh-CN" altLang="en-US" smtClean="0"/>
              <a:t>‹#›</a:t>
            </a:fld>
            <a:endParaRPr lang="zh-CN" altLang="en-US"/>
          </a:p>
        </p:txBody>
      </p:sp>
    </p:spTree>
    <p:extLst>
      <p:ext uri="{BB962C8B-B14F-4D97-AF65-F5344CB8AC3E}">
        <p14:creationId xmlns:p14="http://schemas.microsoft.com/office/powerpoint/2010/main" val="3920758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B5FCF80-4A0B-EF57-9B32-0F68807710E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5FED635-C5FE-22BD-FE28-D3F45E9AADD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09FBDB-7305-34C4-3FD5-108DDAEF427A}"/>
              </a:ext>
            </a:extLst>
          </p:cNvPr>
          <p:cNvSpPr>
            <a:spLocks noGrp="1"/>
          </p:cNvSpPr>
          <p:nvPr>
            <p:ph type="dt" sz="half" idx="10"/>
          </p:nvPr>
        </p:nvSpPr>
        <p:spPr/>
        <p:txBody>
          <a:bodyPr/>
          <a:lstStyle/>
          <a:p>
            <a:fld id="{069749E0-41A0-4053-BB5F-9DE01522CA2A}" type="datetimeFigureOut">
              <a:rPr lang="zh-CN" altLang="en-US" smtClean="0"/>
              <a:t>2023/4/28</a:t>
            </a:fld>
            <a:endParaRPr lang="zh-CN" altLang="en-US"/>
          </a:p>
        </p:txBody>
      </p:sp>
      <p:sp>
        <p:nvSpPr>
          <p:cNvPr id="5" name="页脚占位符 4">
            <a:extLst>
              <a:ext uri="{FF2B5EF4-FFF2-40B4-BE49-F238E27FC236}">
                <a16:creationId xmlns:a16="http://schemas.microsoft.com/office/drawing/2014/main" id="{13D5F433-1729-71CD-E87C-ADD95F9E59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F2E159-711A-13B8-AC48-3413209DD95F}"/>
              </a:ext>
            </a:extLst>
          </p:cNvPr>
          <p:cNvSpPr>
            <a:spLocks noGrp="1"/>
          </p:cNvSpPr>
          <p:nvPr>
            <p:ph type="sldNum" sz="quarter" idx="12"/>
          </p:nvPr>
        </p:nvSpPr>
        <p:spPr/>
        <p:txBody>
          <a:bodyPr/>
          <a:lstStyle/>
          <a:p>
            <a:fld id="{64C46121-B67F-47C3-AB1B-8560C9A6E8AB}" type="slidenum">
              <a:rPr lang="zh-CN" altLang="en-US" smtClean="0"/>
              <a:t>‹#›</a:t>
            </a:fld>
            <a:endParaRPr lang="zh-CN" altLang="en-US"/>
          </a:p>
        </p:txBody>
      </p:sp>
    </p:spTree>
    <p:extLst>
      <p:ext uri="{BB962C8B-B14F-4D97-AF65-F5344CB8AC3E}">
        <p14:creationId xmlns:p14="http://schemas.microsoft.com/office/powerpoint/2010/main" val="28185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B232B-661B-5AEE-8DDA-E22A26C5D61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BD461D8-5C39-6029-12B8-890837F0AA0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0339E7-3924-2D88-F605-BF4556857637}"/>
              </a:ext>
            </a:extLst>
          </p:cNvPr>
          <p:cNvSpPr>
            <a:spLocks noGrp="1"/>
          </p:cNvSpPr>
          <p:nvPr>
            <p:ph type="dt" sz="half" idx="10"/>
          </p:nvPr>
        </p:nvSpPr>
        <p:spPr/>
        <p:txBody>
          <a:bodyPr/>
          <a:lstStyle/>
          <a:p>
            <a:fld id="{069749E0-41A0-4053-BB5F-9DE01522CA2A}" type="datetimeFigureOut">
              <a:rPr lang="zh-CN" altLang="en-US" smtClean="0"/>
              <a:t>2023/4/28</a:t>
            </a:fld>
            <a:endParaRPr lang="zh-CN" altLang="en-US"/>
          </a:p>
        </p:txBody>
      </p:sp>
      <p:sp>
        <p:nvSpPr>
          <p:cNvPr id="5" name="页脚占位符 4">
            <a:extLst>
              <a:ext uri="{FF2B5EF4-FFF2-40B4-BE49-F238E27FC236}">
                <a16:creationId xmlns:a16="http://schemas.microsoft.com/office/drawing/2014/main" id="{E1174BBC-A74C-4AE4-20BA-6983F1D654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EC8788-B632-328C-DA2E-45E6BF0B2B3D}"/>
              </a:ext>
            </a:extLst>
          </p:cNvPr>
          <p:cNvSpPr>
            <a:spLocks noGrp="1"/>
          </p:cNvSpPr>
          <p:nvPr>
            <p:ph type="sldNum" sz="quarter" idx="12"/>
          </p:nvPr>
        </p:nvSpPr>
        <p:spPr/>
        <p:txBody>
          <a:bodyPr/>
          <a:lstStyle/>
          <a:p>
            <a:fld id="{64C46121-B67F-47C3-AB1B-8560C9A6E8AB}" type="slidenum">
              <a:rPr lang="zh-CN" altLang="en-US" smtClean="0"/>
              <a:t>‹#›</a:t>
            </a:fld>
            <a:endParaRPr lang="zh-CN" altLang="en-US"/>
          </a:p>
        </p:txBody>
      </p:sp>
    </p:spTree>
    <p:extLst>
      <p:ext uri="{BB962C8B-B14F-4D97-AF65-F5344CB8AC3E}">
        <p14:creationId xmlns:p14="http://schemas.microsoft.com/office/powerpoint/2010/main" val="2439284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70785-E27C-80ED-10A4-A723663FAF6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3822BBC-A6A7-4A62-E17F-602F33D281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DE30A89-5BF6-82B4-5B7D-2D14E0CB6140}"/>
              </a:ext>
            </a:extLst>
          </p:cNvPr>
          <p:cNvSpPr>
            <a:spLocks noGrp="1"/>
          </p:cNvSpPr>
          <p:nvPr>
            <p:ph type="dt" sz="half" idx="10"/>
          </p:nvPr>
        </p:nvSpPr>
        <p:spPr/>
        <p:txBody>
          <a:bodyPr/>
          <a:lstStyle/>
          <a:p>
            <a:fld id="{069749E0-41A0-4053-BB5F-9DE01522CA2A}" type="datetimeFigureOut">
              <a:rPr lang="zh-CN" altLang="en-US" smtClean="0"/>
              <a:t>2023/4/28</a:t>
            </a:fld>
            <a:endParaRPr lang="zh-CN" altLang="en-US"/>
          </a:p>
        </p:txBody>
      </p:sp>
      <p:sp>
        <p:nvSpPr>
          <p:cNvPr id="5" name="页脚占位符 4">
            <a:extLst>
              <a:ext uri="{FF2B5EF4-FFF2-40B4-BE49-F238E27FC236}">
                <a16:creationId xmlns:a16="http://schemas.microsoft.com/office/drawing/2014/main" id="{C586006B-2244-EA4D-8E0E-89C787EA24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0E9458-F6D1-8517-25BD-84F89BFD00CC}"/>
              </a:ext>
            </a:extLst>
          </p:cNvPr>
          <p:cNvSpPr>
            <a:spLocks noGrp="1"/>
          </p:cNvSpPr>
          <p:nvPr>
            <p:ph type="sldNum" sz="quarter" idx="12"/>
          </p:nvPr>
        </p:nvSpPr>
        <p:spPr/>
        <p:txBody>
          <a:bodyPr/>
          <a:lstStyle/>
          <a:p>
            <a:fld id="{64C46121-B67F-47C3-AB1B-8560C9A6E8AB}" type="slidenum">
              <a:rPr lang="zh-CN" altLang="en-US" smtClean="0"/>
              <a:t>‹#›</a:t>
            </a:fld>
            <a:endParaRPr lang="zh-CN" altLang="en-US"/>
          </a:p>
        </p:txBody>
      </p:sp>
    </p:spTree>
    <p:extLst>
      <p:ext uri="{BB962C8B-B14F-4D97-AF65-F5344CB8AC3E}">
        <p14:creationId xmlns:p14="http://schemas.microsoft.com/office/powerpoint/2010/main" val="3530808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D0054-7D98-6EDD-9C15-BBAEBF8580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BA9CD2-8384-BABE-85AB-F49DB29DBBA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F2EC7C7-DEF5-6CF1-CABF-483B996B7F8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4716CAC-C65C-6FF0-65DC-56C9F0C3361D}"/>
              </a:ext>
            </a:extLst>
          </p:cNvPr>
          <p:cNvSpPr>
            <a:spLocks noGrp="1"/>
          </p:cNvSpPr>
          <p:nvPr>
            <p:ph type="dt" sz="half" idx="10"/>
          </p:nvPr>
        </p:nvSpPr>
        <p:spPr/>
        <p:txBody>
          <a:bodyPr/>
          <a:lstStyle/>
          <a:p>
            <a:fld id="{069749E0-41A0-4053-BB5F-9DE01522CA2A}" type="datetimeFigureOut">
              <a:rPr lang="zh-CN" altLang="en-US" smtClean="0"/>
              <a:t>2023/4/28</a:t>
            </a:fld>
            <a:endParaRPr lang="zh-CN" altLang="en-US"/>
          </a:p>
        </p:txBody>
      </p:sp>
      <p:sp>
        <p:nvSpPr>
          <p:cNvPr id="6" name="页脚占位符 5">
            <a:extLst>
              <a:ext uri="{FF2B5EF4-FFF2-40B4-BE49-F238E27FC236}">
                <a16:creationId xmlns:a16="http://schemas.microsoft.com/office/drawing/2014/main" id="{2A1811EB-9219-B4AE-EE69-8CE27AB992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4250607-A469-51F3-D51E-3DE9DA5BEADD}"/>
              </a:ext>
            </a:extLst>
          </p:cNvPr>
          <p:cNvSpPr>
            <a:spLocks noGrp="1"/>
          </p:cNvSpPr>
          <p:nvPr>
            <p:ph type="sldNum" sz="quarter" idx="12"/>
          </p:nvPr>
        </p:nvSpPr>
        <p:spPr/>
        <p:txBody>
          <a:bodyPr/>
          <a:lstStyle/>
          <a:p>
            <a:fld id="{64C46121-B67F-47C3-AB1B-8560C9A6E8AB}" type="slidenum">
              <a:rPr lang="zh-CN" altLang="en-US" smtClean="0"/>
              <a:t>‹#›</a:t>
            </a:fld>
            <a:endParaRPr lang="zh-CN" altLang="en-US"/>
          </a:p>
        </p:txBody>
      </p:sp>
    </p:spTree>
    <p:extLst>
      <p:ext uri="{BB962C8B-B14F-4D97-AF65-F5344CB8AC3E}">
        <p14:creationId xmlns:p14="http://schemas.microsoft.com/office/powerpoint/2010/main" val="264380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D981A-E6CD-7E14-6EBF-593A605C491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D853F8E-9392-6864-16AF-5CE496355F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FAAA07E-50FF-BDFB-8EF1-5297C484DA8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3AB8112-DEF4-FA90-EC9F-69FA12ECDD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427230B-FFF7-58AE-02AB-80B83FE335B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A63137D-5494-B116-6228-B185D89F9445}"/>
              </a:ext>
            </a:extLst>
          </p:cNvPr>
          <p:cNvSpPr>
            <a:spLocks noGrp="1"/>
          </p:cNvSpPr>
          <p:nvPr>
            <p:ph type="dt" sz="half" idx="10"/>
          </p:nvPr>
        </p:nvSpPr>
        <p:spPr/>
        <p:txBody>
          <a:bodyPr/>
          <a:lstStyle/>
          <a:p>
            <a:fld id="{069749E0-41A0-4053-BB5F-9DE01522CA2A}" type="datetimeFigureOut">
              <a:rPr lang="zh-CN" altLang="en-US" smtClean="0"/>
              <a:t>2023/4/28</a:t>
            </a:fld>
            <a:endParaRPr lang="zh-CN" altLang="en-US"/>
          </a:p>
        </p:txBody>
      </p:sp>
      <p:sp>
        <p:nvSpPr>
          <p:cNvPr id="8" name="页脚占位符 7">
            <a:extLst>
              <a:ext uri="{FF2B5EF4-FFF2-40B4-BE49-F238E27FC236}">
                <a16:creationId xmlns:a16="http://schemas.microsoft.com/office/drawing/2014/main" id="{22C81392-D467-20E4-43CA-5643F22A671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6A369C2-A7E6-1085-2863-B8421615EB8B}"/>
              </a:ext>
            </a:extLst>
          </p:cNvPr>
          <p:cNvSpPr>
            <a:spLocks noGrp="1"/>
          </p:cNvSpPr>
          <p:nvPr>
            <p:ph type="sldNum" sz="quarter" idx="12"/>
          </p:nvPr>
        </p:nvSpPr>
        <p:spPr/>
        <p:txBody>
          <a:bodyPr/>
          <a:lstStyle/>
          <a:p>
            <a:fld id="{64C46121-B67F-47C3-AB1B-8560C9A6E8AB}" type="slidenum">
              <a:rPr lang="zh-CN" altLang="en-US" smtClean="0"/>
              <a:t>‹#›</a:t>
            </a:fld>
            <a:endParaRPr lang="zh-CN" altLang="en-US"/>
          </a:p>
        </p:txBody>
      </p:sp>
    </p:spTree>
    <p:extLst>
      <p:ext uri="{BB962C8B-B14F-4D97-AF65-F5344CB8AC3E}">
        <p14:creationId xmlns:p14="http://schemas.microsoft.com/office/powerpoint/2010/main" val="1621147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59CEC-7D7C-2737-0CCD-58B736B337B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C6AF7EA-B445-F50C-E9A3-B6868C6ED3F6}"/>
              </a:ext>
            </a:extLst>
          </p:cNvPr>
          <p:cNvSpPr>
            <a:spLocks noGrp="1"/>
          </p:cNvSpPr>
          <p:nvPr>
            <p:ph type="dt" sz="half" idx="10"/>
          </p:nvPr>
        </p:nvSpPr>
        <p:spPr/>
        <p:txBody>
          <a:bodyPr/>
          <a:lstStyle/>
          <a:p>
            <a:fld id="{069749E0-41A0-4053-BB5F-9DE01522CA2A}" type="datetimeFigureOut">
              <a:rPr lang="zh-CN" altLang="en-US" smtClean="0"/>
              <a:t>2023/4/28</a:t>
            </a:fld>
            <a:endParaRPr lang="zh-CN" altLang="en-US"/>
          </a:p>
        </p:txBody>
      </p:sp>
      <p:sp>
        <p:nvSpPr>
          <p:cNvPr id="4" name="页脚占位符 3">
            <a:extLst>
              <a:ext uri="{FF2B5EF4-FFF2-40B4-BE49-F238E27FC236}">
                <a16:creationId xmlns:a16="http://schemas.microsoft.com/office/drawing/2014/main" id="{CE9D93EC-0527-8CF8-4D4B-48EE1AD6C53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88A8DAB-4810-D95E-BBBA-1C78BDD28EF6}"/>
              </a:ext>
            </a:extLst>
          </p:cNvPr>
          <p:cNvSpPr>
            <a:spLocks noGrp="1"/>
          </p:cNvSpPr>
          <p:nvPr>
            <p:ph type="sldNum" sz="quarter" idx="12"/>
          </p:nvPr>
        </p:nvSpPr>
        <p:spPr/>
        <p:txBody>
          <a:bodyPr/>
          <a:lstStyle/>
          <a:p>
            <a:fld id="{64C46121-B67F-47C3-AB1B-8560C9A6E8AB}" type="slidenum">
              <a:rPr lang="zh-CN" altLang="en-US" smtClean="0"/>
              <a:t>‹#›</a:t>
            </a:fld>
            <a:endParaRPr lang="zh-CN" altLang="en-US"/>
          </a:p>
        </p:txBody>
      </p:sp>
    </p:spTree>
    <p:extLst>
      <p:ext uri="{BB962C8B-B14F-4D97-AF65-F5344CB8AC3E}">
        <p14:creationId xmlns:p14="http://schemas.microsoft.com/office/powerpoint/2010/main" val="1159782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D0A10FB-4417-4ADC-0D01-B890D682CBAF}"/>
              </a:ext>
            </a:extLst>
          </p:cNvPr>
          <p:cNvSpPr>
            <a:spLocks noGrp="1"/>
          </p:cNvSpPr>
          <p:nvPr>
            <p:ph type="dt" sz="half" idx="10"/>
          </p:nvPr>
        </p:nvSpPr>
        <p:spPr/>
        <p:txBody>
          <a:bodyPr/>
          <a:lstStyle/>
          <a:p>
            <a:fld id="{069749E0-41A0-4053-BB5F-9DE01522CA2A}" type="datetimeFigureOut">
              <a:rPr lang="zh-CN" altLang="en-US" smtClean="0"/>
              <a:t>2023/4/28</a:t>
            </a:fld>
            <a:endParaRPr lang="zh-CN" altLang="en-US"/>
          </a:p>
        </p:txBody>
      </p:sp>
      <p:sp>
        <p:nvSpPr>
          <p:cNvPr id="3" name="页脚占位符 2">
            <a:extLst>
              <a:ext uri="{FF2B5EF4-FFF2-40B4-BE49-F238E27FC236}">
                <a16:creationId xmlns:a16="http://schemas.microsoft.com/office/drawing/2014/main" id="{BB0B05D3-E23A-DCD8-CBD0-FCCBD8A90A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93E7674-C9D4-1FA4-5EB6-A81E70F199EC}"/>
              </a:ext>
            </a:extLst>
          </p:cNvPr>
          <p:cNvSpPr>
            <a:spLocks noGrp="1"/>
          </p:cNvSpPr>
          <p:nvPr>
            <p:ph type="sldNum" sz="quarter" idx="12"/>
          </p:nvPr>
        </p:nvSpPr>
        <p:spPr/>
        <p:txBody>
          <a:bodyPr/>
          <a:lstStyle/>
          <a:p>
            <a:fld id="{64C46121-B67F-47C3-AB1B-8560C9A6E8AB}" type="slidenum">
              <a:rPr lang="zh-CN" altLang="en-US" smtClean="0"/>
              <a:t>‹#›</a:t>
            </a:fld>
            <a:endParaRPr lang="zh-CN" altLang="en-US"/>
          </a:p>
        </p:txBody>
      </p:sp>
    </p:spTree>
    <p:extLst>
      <p:ext uri="{BB962C8B-B14F-4D97-AF65-F5344CB8AC3E}">
        <p14:creationId xmlns:p14="http://schemas.microsoft.com/office/powerpoint/2010/main" val="192224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B4FBA-EC14-2923-97B3-B468B380D1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24D5A12-41A9-9F96-147F-7BED934008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7B0F922-90CC-CAEB-D550-346438B54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9A85BA-8942-496D-C4F7-64A7790BF867}"/>
              </a:ext>
            </a:extLst>
          </p:cNvPr>
          <p:cNvSpPr>
            <a:spLocks noGrp="1"/>
          </p:cNvSpPr>
          <p:nvPr>
            <p:ph type="dt" sz="half" idx="10"/>
          </p:nvPr>
        </p:nvSpPr>
        <p:spPr/>
        <p:txBody>
          <a:bodyPr/>
          <a:lstStyle/>
          <a:p>
            <a:fld id="{069749E0-41A0-4053-BB5F-9DE01522CA2A}" type="datetimeFigureOut">
              <a:rPr lang="zh-CN" altLang="en-US" smtClean="0"/>
              <a:t>2023/4/28</a:t>
            </a:fld>
            <a:endParaRPr lang="zh-CN" altLang="en-US"/>
          </a:p>
        </p:txBody>
      </p:sp>
      <p:sp>
        <p:nvSpPr>
          <p:cNvPr id="6" name="页脚占位符 5">
            <a:extLst>
              <a:ext uri="{FF2B5EF4-FFF2-40B4-BE49-F238E27FC236}">
                <a16:creationId xmlns:a16="http://schemas.microsoft.com/office/drawing/2014/main" id="{1B3C1548-66AB-415E-D6CA-5AFDCF6F36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6D2363-3138-03C7-E5BF-DC723F492ED6}"/>
              </a:ext>
            </a:extLst>
          </p:cNvPr>
          <p:cNvSpPr>
            <a:spLocks noGrp="1"/>
          </p:cNvSpPr>
          <p:nvPr>
            <p:ph type="sldNum" sz="quarter" idx="12"/>
          </p:nvPr>
        </p:nvSpPr>
        <p:spPr/>
        <p:txBody>
          <a:bodyPr/>
          <a:lstStyle/>
          <a:p>
            <a:fld id="{64C46121-B67F-47C3-AB1B-8560C9A6E8AB}" type="slidenum">
              <a:rPr lang="zh-CN" altLang="en-US" smtClean="0"/>
              <a:t>‹#›</a:t>
            </a:fld>
            <a:endParaRPr lang="zh-CN" altLang="en-US"/>
          </a:p>
        </p:txBody>
      </p:sp>
    </p:spTree>
    <p:extLst>
      <p:ext uri="{BB962C8B-B14F-4D97-AF65-F5344CB8AC3E}">
        <p14:creationId xmlns:p14="http://schemas.microsoft.com/office/powerpoint/2010/main" val="422854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0172F-196C-C26C-8A81-8FAC63625A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996D98A-87AD-49DA-342C-32EC621A12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67CEBD4-D521-6368-103B-DEF8C6F7D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33189E-63D2-ED65-A0E6-7118F399AAD4}"/>
              </a:ext>
            </a:extLst>
          </p:cNvPr>
          <p:cNvSpPr>
            <a:spLocks noGrp="1"/>
          </p:cNvSpPr>
          <p:nvPr>
            <p:ph type="dt" sz="half" idx="10"/>
          </p:nvPr>
        </p:nvSpPr>
        <p:spPr/>
        <p:txBody>
          <a:bodyPr/>
          <a:lstStyle/>
          <a:p>
            <a:fld id="{069749E0-41A0-4053-BB5F-9DE01522CA2A}" type="datetimeFigureOut">
              <a:rPr lang="zh-CN" altLang="en-US" smtClean="0"/>
              <a:t>2023/4/28</a:t>
            </a:fld>
            <a:endParaRPr lang="zh-CN" altLang="en-US"/>
          </a:p>
        </p:txBody>
      </p:sp>
      <p:sp>
        <p:nvSpPr>
          <p:cNvPr id="6" name="页脚占位符 5">
            <a:extLst>
              <a:ext uri="{FF2B5EF4-FFF2-40B4-BE49-F238E27FC236}">
                <a16:creationId xmlns:a16="http://schemas.microsoft.com/office/drawing/2014/main" id="{22FE7400-A395-E813-A2C6-6DB9870236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C180AA-A77B-951F-1310-EDA6453F459E}"/>
              </a:ext>
            </a:extLst>
          </p:cNvPr>
          <p:cNvSpPr>
            <a:spLocks noGrp="1"/>
          </p:cNvSpPr>
          <p:nvPr>
            <p:ph type="sldNum" sz="quarter" idx="12"/>
          </p:nvPr>
        </p:nvSpPr>
        <p:spPr/>
        <p:txBody>
          <a:bodyPr/>
          <a:lstStyle/>
          <a:p>
            <a:fld id="{64C46121-B67F-47C3-AB1B-8560C9A6E8AB}" type="slidenum">
              <a:rPr lang="zh-CN" altLang="en-US" smtClean="0"/>
              <a:t>‹#›</a:t>
            </a:fld>
            <a:endParaRPr lang="zh-CN" altLang="en-US"/>
          </a:p>
        </p:txBody>
      </p:sp>
    </p:spTree>
    <p:extLst>
      <p:ext uri="{BB962C8B-B14F-4D97-AF65-F5344CB8AC3E}">
        <p14:creationId xmlns:p14="http://schemas.microsoft.com/office/powerpoint/2010/main" val="1515381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AE12344-1116-4725-B724-07EFFE46F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08E75DF-2781-DC6F-57DD-5BB40EFF88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DECDF9-E6AD-175C-22CD-3102847112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9749E0-41A0-4053-BB5F-9DE01522CA2A}" type="datetimeFigureOut">
              <a:rPr lang="zh-CN" altLang="en-US" smtClean="0"/>
              <a:t>2023/4/28</a:t>
            </a:fld>
            <a:endParaRPr lang="zh-CN" altLang="en-US"/>
          </a:p>
        </p:txBody>
      </p:sp>
      <p:sp>
        <p:nvSpPr>
          <p:cNvPr id="5" name="页脚占位符 4">
            <a:extLst>
              <a:ext uri="{FF2B5EF4-FFF2-40B4-BE49-F238E27FC236}">
                <a16:creationId xmlns:a16="http://schemas.microsoft.com/office/drawing/2014/main" id="{BDB258A3-F2DD-DE53-F759-60851BB2C4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E744977-FBE6-721F-55E1-C97A76FF00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C46121-B67F-47C3-AB1B-8560C9A6E8AB}" type="slidenum">
              <a:rPr lang="zh-CN" altLang="en-US" smtClean="0"/>
              <a:t>‹#›</a:t>
            </a:fld>
            <a:endParaRPr lang="zh-CN" altLang="en-US"/>
          </a:p>
        </p:txBody>
      </p:sp>
    </p:spTree>
    <p:extLst>
      <p:ext uri="{BB962C8B-B14F-4D97-AF65-F5344CB8AC3E}">
        <p14:creationId xmlns:p14="http://schemas.microsoft.com/office/powerpoint/2010/main" val="1953522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3E666E5-2B2F-38F8-AD82-903F2A75889A}"/>
              </a:ext>
            </a:extLst>
          </p:cNvPr>
          <p:cNvSpPr txBox="1"/>
          <p:nvPr/>
        </p:nvSpPr>
        <p:spPr>
          <a:xfrm>
            <a:off x="0" y="0"/>
            <a:ext cx="12125325" cy="5909310"/>
          </a:xfrm>
          <a:prstGeom prst="rect">
            <a:avLst/>
          </a:prstGeom>
          <a:noFill/>
        </p:spPr>
        <p:txBody>
          <a:bodyPr wrap="square" rtlCol="0">
            <a:spAutoFit/>
          </a:bodyPr>
          <a:lstStyle/>
          <a:p>
            <a:r>
              <a:rPr lang="en-US" altLang="zh-CN" dirty="0"/>
              <a:t>5.2</a:t>
            </a:r>
            <a:r>
              <a:rPr lang="zh-CN" altLang="en-US" dirty="0"/>
              <a:t>选择题</a:t>
            </a:r>
            <a:endParaRPr lang="en-US" altLang="zh-CN" dirty="0"/>
          </a:p>
          <a:p>
            <a:r>
              <a:rPr lang="en-US" altLang="zh-CN" dirty="0"/>
              <a:t>(1)[2017]</a:t>
            </a:r>
            <a:r>
              <a:rPr lang="zh-CN" altLang="en-US" dirty="0"/>
              <a:t>某计算机按字节编址，指令字长固定且只有两种指令格式，其中三地址指令</a:t>
            </a:r>
            <a:r>
              <a:rPr lang="en-US" altLang="zh-CN" dirty="0"/>
              <a:t>29</a:t>
            </a:r>
            <a:r>
              <a:rPr lang="zh-CN" altLang="en-US" dirty="0"/>
              <a:t>条，二地址指令</a:t>
            </a:r>
            <a:r>
              <a:rPr lang="en-US" altLang="zh-CN" dirty="0"/>
              <a:t>107</a:t>
            </a:r>
            <a:r>
              <a:rPr lang="zh-CN" altLang="en-US" dirty="0"/>
              <a:t>条，每个地址字段为</a:t>
            </a:r>
            <a:r>
              <a:rPr lang="en-US" altLang="zh-CN" dirty="0"/>
              <a:t>6</a:t>
            </a:r>
            <a:r>
              <a:rPr lang="zh-CN" altLang="en-US" dirty="0"/>
              <a:t>位</a:t>
            </a:r>
            <a:r>
              <a:rPr lang="en-US" altLang="zh-CN" dirty="0"/>
              <a:t>,</a:t>
            </a:r>
            <a:r>
              <a:rPr lang="zh-CN" altLang="en-US" dirty="0"/>
              <a:t>则指令字长至少应该是</a:t>
            </a:r>
            <a:endParaRPr lang="en-US" altLang="zh-CN" dirty="0"/>
          </a:p>
          <a:p>
            <a:r>
              <a:rPr lang="en-US" altLang="zh-CN" dirty="0"/>
              <a:t>A.24</a:t>
            </a:r>
            <a:r>
              <a:rPr lang="zh-CN" altLang="en-US" dirty="0"/>
              <a:t>位</a:t>
            </a:r>
            <a:r>
              <a:rPr lang="en-US" altLang="zh-CN" dirty="0"/>
              <a:t>		B.26</a:t>
            </a:r>
            <a:r>
              <a:rPr lang="zh-CN" altLang="en-US" dirty="0"/>
              <a:t>位</a:t>
            </a:r>
            <a:r>
              <a:rPr lang="en-US" altLang="zh-CN" dirty="0"/>
              <a:t>		C.28</a:t>
            </a:r>
            <a:r>
              <a:rPr lang="zh-CN" altLang="en-US" dirty="0"/>
              <a:t>位</a:t>
            </a:r>
            <a:r>
              <a:rPr lang="en-US" altLang="zh-CN" dirty="0"/>
              <a:t>		D.32</a:t>
            </a:r>
            <a:r>
              <a:rPr lang="zh-CN" altLang="en-US" dirty="0"/>
              <a:t>位</a:t>
            </a:r>
            <a:endParaRPr lang="en-US" altLang="zh-CN" dirty="0"/>
          </a:p>
          <a:p>
            <a:r>
              <a:rPr lang="zh-CN" altLang="en-US" dirty="0"/>
              <a:t>答：</a:t>
            </a:r>
            <a:r>
              <a:rPr lang="en-US" altLang="zh-CN" dirty="0"/>
              <a:t>A</a:t>
            </a:r>
            <a:r>
              <a:rPr lang="zh-CN" altLang="en-US" dirty="0"/>
              <a:t>。三地址指令有 </a:t>
            </a:r>
            <a:r>
              <a:rPr lang="en-US" altLang="zh-CN" dirty="0"/>
              <a:t>29 </a:t>
            </a:r>
            <a:r>
              <a:rPr lang="zh-CN" altLang="en-US" dirty="0"/>
              <a:t>条，其操作码至少为</a:t>
            </a:r>
            <a:r>
              <a:rPr lang="en-US" altLang="zh-CN" dirty="0"/>
              <a:t>5</a:t>
            </a:r>
            <a:r>
              <a:rPr lang="zh-CN" altLang="en-US" dirty="0"/>
              <a:t>位。以</a:t>
            </a:r>
            <a:r>
              <a:rPr lang="en-US" altLang="zh-CN" dirty="0"/>
              <a:t>5</a:t>
            </a:r>
            <a:r>
              <a:rPr lang="zh-CN" altLang="en-US" dirty="0"/>
              <a:t>位进行计算，它剩余 </a:t>
            </a:r>
            <a:r>
              <a:rPr lang="en-US" altLang="zh-CN" dirty="0"/>
              <a:t>32-29=3</a:t>
            </a:r>
            <a:r>
              <a:rPr lang="zh-CN" altLang="en-US" dirty="0"/>
              <a:t>种操作码给二地址。二地址增加了</a:t>
            </a:r>
            <a:r>
              <a:rPr lang="en-US" altLang="zh-CN" dirty="0"/>
              <a:t>6</a:t>
            </a:r>
            <a:r>
              <a:rPr lang="zh-CN" altLang="en-US" dirty="0"/>
              <a:t>位用于操作码，其数量最大达 </a:t>
            </a:r>
            <a:r>
              <a:rPr lang="en-US" altLang="zh-CN" dirty="0"/>
              <a:t>3x2</a:t>
            </a:r>
            <a:r>
              <a:rPr lang="en-US" altLang="zh-CN" baseline="30000" dirty="0"/>
              <a:t>6</a:t>
            </a:r>
            <a:r>
              <a:rPr lang="en-US" altLang="zh-CN" dirty="0"/>
              <a:t>=192</a:t>
            </a:r>
            <a:r>
              <a:rPr lang="zh-CN" altLang="en-US" dirty="0"/>
              <a:t>，满足题目要求，所以指令字长最少为 </a:t>
            </a:r>
            <a:r>
              <a:rPr lang="en-US" altLang="zh-CN" dirty="0"/>
              <a:t>5+6x3=23 </a:t>
            </a:r>
            <a:r>
              <a:rPr lang="zh-CN" altLang="en-US" dirty="0"/>
              <a:t>位。又由于计算机按字节编址，指令字长应该是 </a:t>
            </a:r>
            <a:r>
              <a:rPr lang="en-US" altLang="zh-CN" dirty="0"/>
              <a:t>8</a:t>
            </a:r>
            <a:r>
              <a:rPr lang="zh-CN" altLang="en-US" dirty="0"/>
              <a:t>的倍数，因此指令字长至少应该是 </a:t>
            </a:r>
            <a:r>
              <a:rPr lang="en-US" altLang="zh-CN" dirty="0"/>
              <a:t>24 </a:t>
            </a:r>
            <a:r>
              <a:rPr lang="zh-CN" altLang="en-US" dirty="0"/>
              <a:t>位。</a:t>
            </a:r>
            <a:endParaRPr lang="en-US" altLang="zh-CN" dirty="0"/>
          </a:p>
          <a:p>
            <a:r>
              <a:rPr lang="en-US" altLang="zh-CN" dirty="0"/>
              <a:t>(2)[2014]</a:t>
            </a:r>
            <a:r>
              <a:rPr lang="zh-CN" altLang="en-US" dirty="0"/>
              <a:t>某计算机有</a:t>
            </a:r>
            <a:r>
              <a:rPr lang="en-US" altLang="zh-CN" dirty="0"/>
              <a:t>16</a:t>
            </a:r>
            <a:r>
              <a:rPr lang="zh-CN" altLang="en-US" dirty="0"/>
              <a:t>个通用寄存器，采用</a:t>
            </a:r>
            <a:r>
              <a:rPr lang="en-US" altLang="zh-CN" dirty="0"/>
              <a:t>32</a:t>
            </a:r>
            <a:r>
              <a:rPr lang="zh-CN" altLang="en-US" dirty="0"/>
              <a:t>位定长指令字，操作码字段</a:t>
            </a:r>
            <a:r>
              <a:rPr lang="en-US" altLang="zh-CN" dirty="0"/>
              <a:t>(</a:t>
            </a:r>
            <a:r>
              <a:rPr lang="zh-CN" altLang="en-US" dirty="0"/>
              <a:t>含寻址方式位</a:t>
            </a:r>
            <a:r>
              <a:rPr lang="en-US" altLang="zh-CN" dirty="0"/>
              <a:t>)</a:t>
            </a:r>
            <a:r>
              <a:rPr lang="zh-CN" altLang="en-US" dirty="0"/>
              <a:t>为</a:t>
            </a:r>
            <a:r>
              <a:rPr lang="en-US" altLang="zh-CN" dirty="0"/>
              <a:t>8</a:t>
            </a:r>
            <a:r>
              <a:rPr lang="zh-CN" altLang="en-US" dirty="0"/>
              <a:t>位，</a:t>
            </a:r>
            <a:r>
              <a:rPr lang="en-US" altLang="zh-CN" dirty="0"/>
              <a:t>Store</a:t>
            </a:r>
            <a:r>
              <a:rPr lang="zh-CN" altLang="en-US" dirty="0"/>
              <a:t>指令的源操作数和目的操作数分别采用寄存器直接寻址和基址寻址方式。若基址寄存器可使用任一通用寄存器，且偏移量用补码表示，则 </a:t>
            </a:r>
            <a:r>
              <a:rPr lang="en-US" altLang="zh-CN" dirty="0"/>
              <a:t>Store</a:t>
            </a:r>
            <a:r>
              <a:rPr lang="zh-CN" altLang="en-US" dirty="0"/>
              <a:t>指令中偏移量的取值范围是</a:t>
            </a:r>
            <a:endParaRPr lang="en-US" altLang="zh-CN" dirty="0"/>
          </a:p>
          <a:p>
            <a:r>
              <a:rPr lang="en-US" altLang="zh-CN" dirty="0"/>
              <a:t>A.-32768</a:t>
            </a:r>
            <a:r>
              <a:rPr lang="zh-CN" altLang="en-US" dirty="0"/>
              <a:t>～</a:t>
            </a:r>
            <a:r>
              <a:rPr lang="en-US" altLang="zh-CN" dirty="0"/>
              <a:t>+32767	B.-32767</a:t>
            </a:r>
            <a:r>
              <a:rPr lang="zh-CN" altLang="en-US" dirty="0"/>
              <a:t>～</a:t>
            </a:r>
            <a:r>
              <a:rPr lang="en-US" altLang="zh-CN" dirty="0"/>
              <a:t>+32768	C.-65536</a:t>
            </a:r>
            <a:r>
              <a:rPr lang="zh-CN" altLang="en-US" dirty="0"/>
              <a:t>～</a:t>
            </a:r>
            <a:r>
              <a:rPr lang="en-US" altLang="zh-CN" dirty="0"/>
              <a:t>+65535	D. -65535</a:t>
            </a:r>
            <a:r>
              <a:rPr lang="zh-CN" altLang="en-US" dirty="0"/>
              <a:t>～</a:t>
            </a:r>
            <a:r>
              <a:rPr lang="en-US" altLang="zh-CN" dirty="0"/>
              <a:t>+65536</a:t>
            </a:r>
          </a:p>
          <a:p>
            <a:r>
              <a:rPr lang="zh-CN" altLang="en-US" dirty="0"/>
              <a:t>答：</a:t>
            </a:r>
            <a:r>
              <a:rPr lang="en-US" altLang="zh-CN" dirty="0"/>
              <a:t>A</a:t>
            </a:r>
            <a:r>
              <a:rPr lang="zh-CN" altLang="en-US" dirty="0"/>
              <a:t>。采用</a:t>
            </a:r>
            <a:r>
              <a:rPr lang="en-US" altLang="zh-CN" dirty="0"/>
              <a:t>32</a:t>
            </a:r>
            <a:r>
              <a:rPr lang="zh-CN" altLang="en-US" dirty="0"/>
              <a:t>位定长指令字，其中操作码为</a:t>
            </a:r>
            <a:r>
              <a:rPr lang="en-US" altLang="zh-CN" dirty="0"/>
              <a:t>8</a:t>
            </a:r>
            <a:r>
              <a:rPr lang="zh-CN" altLang="en-US" dirty="0"/>
              <a:t>位，两个地址码共占用 </a:t>
            </a:r>
            <a:r>
              <a:rPr lang="en-US" altLang="zh-CN" dirty="0"/>
              <a:t>32-8=24</a:t>
            </a:r>
            <a:r>
              <a:rPr lang="zh-CN" altLang="en-US" dirty="0"/>
              <a:t>位而 </a:t>
            </a:r>
            <a:r>
              <a:rPr lang="en-US" altLang="zh-CN" dirty="0"/>
              <a:t>Store </a:t>
            </a:r>
            <a:r>
              <a:rPr lang="zh-CN" altLang="en-US" dirty="0"/>
              <a:t>指令的源操作数和目的操作数分别采用寄存器直接寻址和基址寻址，机器中共有</a:t>
            </a:r>
            <a:r>
              <a:rPr lang="en-US" altLang="zh-CN" dirty="0"/>
              <a:t>16</a:t>
            </a:r>
            <a:r>
              <a:rPr lang="zh-CN" altLang="en-US" dirty="0"/>
              <a:t>个通用寄存器，因此寻址一个寄存器需要 </a:t>
            </a:r>
            <a:r>
              <a:rPr lang="en-US" altLang="zh-CN" dirty="0"/>
              <a:t>log</a:t>
            </a:r>
            <a:r>
              <a:rPr lang="en-US" altLang="zh-CN" baseline="-25000" dirty="0"/>
              <a:t>2</a:t>
            </a:r>
            <a:r>
              <a:rPr lang="en-US" altLang="zh-CN" dirty="0"/>
              <a:t>16=4</a:t>
            </a:r>
            <a:r>
              <a:rPr lang="zh-CN" altLang="en-US" dirty="0"/>
              <a:t>位。源操作数中的寄存器直接寻址需</a:t>
            </a:r>
            <a:r>
              <a:rPr lang="en-US" altLang="zh-CN" dirty="0"/>
              <a:t>4</a:t>
            </a:r>
            <a:r>
              <a:rPr lang="zh-CN" altLang="en-US" dirty="0"/>
              <a:t>位</a:t>
            </a:r>
            <a:r>
              <a:rPr lang="en-US" altLang="zh-CN" dirty="0"/>
              <a:t>:</a:t>
            </a:r>
            <a:r>
              <a:rPr lang="zh-CN" altLang="en-US" dirty="0"/>
              <a:t>目的操作数采用基址寻址也要指定一个寄存器，同样需要</a:t>
            </a:r>
            <a:r>
              <a:rPr lang="en-US" altLang="zh-CN" dirty="0"/>
              <a:t>4 </a:t>
            </a:r>
            <a:r>
              <a:rPr lang="zh-CN" altLang="en-US" dirty="0"/>
              <a:t>位表示寄存器编号</a:t>
            </a:r>
            <a:r>
              <a:rPr lang="en-US" altLang="zh-CN" dirty="0"/>
              <a:t>:</a:t>
            </a:r>
            <a:r>
              <a:rPr lang="zh-CN" altLang="en-US" dirty="0"/>
              <a:t>留给偏移址的位数为</a:t>
            </a:r>
            <a:r>
              <a:rPr lang="en-US" altLang="zh-CN" dirty="0"/>
              <a:t>24-4-4=16</a:t>
            </a:r>
            <a:r>
              <a:rPr lang="zh-CN" altLang="en-US" dirty="0"/>
              <a:t>位，而</a:t>
            </a:r>
            <a:r>
              <a:rPr lang="en-US" altLang="zh-CN" dirty="0"/>
              <a:t>16</a:t>
            </a:r>
            <a:r>
              <a:rPr lang="zh-CN" altLang="en-US" dirty="0"/>
              <a:t>位偏移址用补码表示范围为</a:t>
            </a:r>
            <a:r>
              <a:rPr lang="en-US" altLang="zh-CN" dirty="0"/>
              <a:t>-32768~+32767</a:t>
            </a:r>
            <a:r>
              <a:rPr lang="zh-CN" altLang="en-US" dirty="0"/>
              <a:t>。</a:t>
            </a:r>
            <a:endParaRPr lang="en-US" altLang="zh-CN" dirty="0"/>
          </a:p>
          <a:p>
            <a:r>
              <a:rPr lang="en-US" altLang="zh-CN" dirty="0"/>
              <a:t>(3)[2020]</a:t>
            </a:r>
            <a:r>
              <a:rPr lang="zh-CN" altLang="en-US" dirty="0"/>
              <a:t>某计算机采用</a:t>
            </a:r>
            <a:r>
              <a:rPr lang="en-US" altLang="zh-CN" dirty="0"/>
              <a:t>16</a:t>
            </a:r>
            <a:r>
              <a:rPr lang="zh-CN" altLang="en-US" dirty="0"/>
              <a:t>位定长指令字格式，操作码位数和寻址方式位数固定，指令系统中有</a:t>
            </a:r>
            <a:r>
              <a:rPr lang="en-US" altLang="zh-CN" dirty="0"/>
              <a:t>48</a:t>
            </a:r>
            <a:r>
              <a:rPr lang="zh-CN" altLang="en-US" dirty="0"/>
              <a:t>条指令，支持直接、间接、立即、相对</a:t>
            </a:r>
            <a:r>
              <a:rPr lang="en-US" altLang="zh-CN" dirty="0"/>
              <a:t>4</a:t>
            </a:r>
            <a:r>
              <a:rPr lang="zh-CN" altLang="en-US" dirty="0"/>
              <a:t>种寻址方式，单地址指令中直接寻址方式可寻址范围是</a:t>
            </a:r>
            <a:endParaRPr lang="en-US" altLang="zh-CN" dirty="0"/>
          </a:p>
          <a:p>
            <a:r>
              <a:rPr lang="en-US" altLang="zh-CN" dirty="0"/>
              <a:t>A.0</a:t>
            </a:r>
            <a:r>
              <a:rPr lang="zh-CN" altLang="en-US" dirty="0"/>
              <a:t>～</a:t>
            </a:r>
            <a:r>
              <a:rPr lang="en-US" altLang="zh-CN" dirty="0"/>
              <a:t>255		B.0</a:t>
            </a:r>
            <a:r>
              <a:rPr lang="zh-CN" altLang="en-US" dirty="0"/>
              <a:t>～</a:t>
            </a:r>
            <a:r>
              <a:rPr lang="en-US" altLang="zh-CN" dirty="0"/>
              <a:t>1023	C.-128</a:t>
            </a:r>
            <a:r>
              <a:rPr lang="zh-CN" altLang="en-US" dirty="0"/>
              <a:t>～</a:t>
            </a:r>
            <a:r>
              <a:rPr lang="en-US" altLang="zh-CN" dirty="0"/>
              <a:t>127	D. -512</a:t>
            </a:r>
            <a:r>
              <a:rPr lang="zh-CN" altLang="en-US" dirty="0"/>
              <a:t>～</a:t>
            </a:r>
            <a:r>
              <a:rPr lang="en-US" altLang="zh-CN" dirty="0"/>
              <a:t>511</a:t>
            </a:r>
          </a:p>
          <a:p>
            <a:r>
              <a:rPr lang="zh-CN" altLang="en-US" dirty="0"/>
              <a:t>答：</a:t>
            </a:r>
            <a:r>
              <a:rPr lang="en-US" altLang="zh-CN" dirty="0"/>
              <a:t>A</a:t>
            </a:r>
            <a:r>
              <a:rPr lang="zh-CN" altLang="en-US" dirty="0"/>
              <a:t>。采用</a:t>
            </a:r>
            <a:r>
              <a:rPr lang="en-US" altLang="zh-CN" dirty="0"/>
              <a:t>16</a:t>
            </a:r>
            <a:r>
              <a:rPr lang="zh-CN" altLang="en-US" dirty="0"/>
              <a:t>位定长指令字格式，有 </a:t>
            </a:r>
            <a:r>
              <a:rPr lang="en-US" altLang="zh-CN" dirty="0"/>
              <a:t>48 </a:t>
            </a:r>
            <a:r>
              <a:rPr lang="zh-CN" altLang="en-US" dirty="0"/>
              <a:t>条指令，操作码字段长度</a:t>
            </a:r>
            <a:r>
              <a:rPr lang="en-US" altLang="zh-CN" dirty="0"/>
              <a:t>=log</a:t>
            </a:r>
            <a:r>
              <a:rPr lang="en-US" altLang="zh-CN" baseline="-25000" dirty="0"/>
              <a:t>2</a:t>
            </a:r>
            <a:r>
              <a:rPr lang="en-US" altLang="zh-CN" dirty="0"/>
              <a:t>48=6 </a:t>
            </a:r>
            <a:r>
              <a:rPr lang="zh-CN" altLang="en-US" dirty="0"/>
              <a:t>位，支持直接、间接、立即、相对</a:t>
            </a:r>
            <a:r>
              <a:rPr lang="en-US" altLang="zh-CN" dirty="0"/>
              <a:t>4</a:t>
            </a:r>
            <a:r>
              <a:rPr lang="zh-CN" altLang="en-US" dirty="0"/>
              <a:t>种寻址方式，寻址方式字段需要 </a:t>
            </a:r>
            <a:r>
              <a:rPr lang="en-US" altLang="zh-CN" dirty="0"/>
              <a:t>log</a:t>
            </a:r>
            <a:r>
              <a:rPr lang="en-US" altLang="zh-CN" baseline="-25000" dirty="0"/>
              <a:t>2</a:t>
            </a:r>
            <a:r>
              <a:rPr lang="en-US" altLang="zh-CN" dirty="0"/>
              <a:t>4=2 </a:t>
            </a:r>
            <a:r>
              <a:rPr lang="zh-CN" altLang="en-US" dirty="0"/>
              <a:t>位，单地址指令直接寻址方式中形式地址字段为</a:t>
            </a:r>
            <a:r>
              <a:rPr lang="en-US" altLang="zh-CN" dirty="0"/>
              <a:t>16-6-2=8 </a:t>
            </a:r>
            <a:r>
              <a:rPr lang="zh-CN" altLang="en-US" dirty="0"/>
              <a:t>位，能表示的无符号整数范围为</a:t>
            </a:r>
            <a:r>
              <a:rPr lang="en-US" altLang="zh-CN" dirty="0"/>
              <a:t>0~255</a:t>
            </a:r>
            <a:r>
              <a:rPr lang="zh-CN" altLang="en-US" dirty="0"/>
              <a:t>。</a:t>
            </a:r>
          </a:p>
        </p:txBody>
      </p:sp>
    </p:spTree>
    <p:extLst>
      <p:ext uri="{BB962C8B-B14F-4D97-AF65-F5344CB8AC3E}">
        <p14:creationId xmlns:p14="http://schemas.microsoft.com/office/powerpoint/2010/main" val="391980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99AA208-BE1C-3AB6-D35D-C143EA928AE7}"/>
              </a:ext>
            </a:extLst>
          </p:cNvPr>
          <p:cNvSpPr txBox="1"/>
          <p:nvPr/>
        </p:nvSpPr>
        <p:spPr>
          <a:xfrm>
            <a:off x="0" y="0"/>
            <a:ext cx="12070080" cy="2031325"/>
          </a:xfrm>
          <a:prstGeom prst="rect">
            <a:avLst/>
          </a:prstGeom>
          <a:noFill/>
        </p:spPr>
        <p:txBody>
          <a:bodyPr wrap="square" rtlCol="0">
            <a:spAutoFit/>
          </a:bodyPr>
          <a:lstStyle/>
          <a:p>
            <a:r>
              <a:rPr lang="en-US" altLang="zh-CN" dirty="0"/>
              <a:t>(4)</a:t>
            </a:r>
            <a:r>
              <a:rPr lang="zh-CN" altLang="en-US" dirty="0"/>
              <a:t>若操作码</a:t>
            </a:r>
            <a:r>
              <a:rPr lang="en-US" altLang="zh-CN" dirty="0"/>
              <a:t>0010B</a:t>
            </a:r>
            <a:r>
              <a:rPr lang="zh-CN" altLang="en-US" dirty="0"/>
              <a:t>表示加法操作（助记符为</a:t>
            </a:r>
            <a:r>
              <a:rPr lang="en-US" altLang="zh-CN" dirty="0"/>
              <a:t>add</a:t>
            </a:r>
            <a:r>
              <a:rPr lang="zh-CN" altLang="en-US" dirty="0"/>
              <a:t>），寄存器</a:t>
            </a:r>
            <a:r>
              <a:rPr lang="en-US" altLang="zh-CN" dirty="0"/>
              <a:t>R4</a:t>
            </a:r>
            <a:r>
              <a:rPr lang="zh-CN" altLang="en-US" dirty="0"/>
              <a:t>和</a:t>
            </a:r>
            <a:r>
              <a:rPr lang="en-US" altLang="zh-CN" dirty="0"/>
              <a:t>R5</a:t>
            </a:r>
            <a:r>
              <a:rPr lang="zh-CN" altLang="en-US" dirty="0"/>
              <a:t>的编号分别为</a:t>
            </a:r>
            <a:r>
              <a:rPr lang="en-US" altLang="zh-CN" dirty="0"/>
              <a:t>100B</a:t>
            </a:r>
            <a:r>
              <a:rPr lang="zh-CN" altLang="en-US" dirty="0"/>
              <a:t>和</a:t>
            </a:r>
            <a:r>
              <a:rPr lang="en-US" altLang="zh-CN" dirty="0"/>
              <a:t>101B</a:t>
            </a:r>
            <a:r>
              <a:rPr lang="zh-CN" altLang="en-US" dirty="0"/>
              <a:t>，</a:t>
            </a:r>
            <a:r>
              <a:rPr lang="en-US" altLang="zh-CN" dirty="0"/>
              <a:t>R4 </a:t>
            </a:r>
            <a:r>
              <a:rPr lang="zh-CN" altLang="en-US" dirty="0"/>
              <a:t>的内容为</a:t>
            </a:r>
            <a:r>
              <a:rPr lang="en-US" altLang="zh-CN" dirty="0"/>
              <a:t>1234H,R5</a:t>
            </a:r>
            <a:r>
              <a:rPr lang="zh-CN" altLang="en-US" dirty="0"/>
              <a:t>的内容为</a:t>
            </a:r>
            <a:r>
              <a:rPr lang="en-US" altLang="zh-CN" dirty="0"/>
              <a:t>5678H</a:t>
            </a:r>
            <a:r>
              <a:rPr lang="zh-CN" altLang="en-US" dirty="0"/>
              <a:t>，地址</a:t>
            </a:r>
            <a:r>
              <a:rPr lang="en-US" altLang="zh-CN" dirty="0"/>
              <a:t>1234H</a:t>
            </a:r>
            <a:r>
              <a:rPr lang="zh-CN" altLang="en-US" dirty="0"/>
              <a:t>中的内容为</a:t>
            </a:r>
            <a:r>
              <a:rPr lang="en-US" altLang="zh-CN" dirty="0"/>
              <a:t>5678H</a:t>
            </a:r>
            <a:r>
              <a:rPr lang="zh-CN" altLang="en-US" dirty="0"/>
              <a:t>，地址</a:t>
            </a:r>
            <a:r>
              <a:rPr lang="en-US" altLang="zh-CN" dirty="0"/>
              <a:t>5678H</a:t>
            </a:r>
            <a:r>
              <a:rPr lang="zh-CN" altLang="en-US" dirty="0"/>
              <a:t>中的内容为</a:t>
            </a:r>
            <a:r>
              <a:rPr lang="en-US" altLang="zh-CN" dirty="0"/>
              <a:t>1234H</a:t>
            </a:r>
            <a:r>
              <a:rPr lang="zh-CN" altLang="en-US" dirty="0"/>
              <a:t>，则汇编语言为“</a:t>
            </a:r>
            <a:r>
              <a:rPr lang="en-US" altLang="zh-CN" dirty="0"/>
              <a:t>add (R4),(R5)+”</a:t>
            </a:r>
            <a:r>
              <a:rPr lang="zh-CN" altLang="en-US" dirty="0"/>
              <a:t>（逗号前为源操作数</a:t>
            </a:r>
            <a:r>
              <a:rPr lang="en-US" altLang="zh-CN" dirty="0"/>
              <a:t>,</a:t>
            </a:r>
            <a:r>
              <a:rPr lang="zh-CN" altLang="en-US" dirty="0"/>
              <a:t>逗号后为目的操作数）对应的机器码是什么</a:t>
            </a:r>
            <a:r>
              <a:rPr lang="en-US" altLang="zh-CN" dirty="0"/>
              <a:t>(</a:t>
            </a:r>
            <a:r>
              <a:rPr lang="zh-CN" altLang="en-US" dirty="0"/>
              <a:t>用十六进制表示</a:t>
            </a:r>
            <a:r>
              <a:rPr lang="en-US" altLang="zh-CN" dirty="0"/>
              <a:t>)﹖</a:t>
            </a:r>
            <a:r>
              <a:rPr lang="zh-CN" altLang="en-US" dirty="0"/>
              <a:t>该指令执行后，哪些寄存器和存储单元中的内容会改变</a:t>
            </a:r>
            <a:r>
              <a:rPr lang="en-US" altLang="zh-CN" dirty="0"/>
              <a:t>?</a:t>
            </a:r>
            <a:r>
              <a:rPr lang="zh-CN" altLang="en-US" dirty="0"/>
              <a:t>改变后的内容是什么</a:t>
            </a:r>
            <a:r>
              <a:rPr lang="en-US" altLang="zh-CN" dirty="0"/>
              <a:t>?</a:t>
            </a:r>
            <a:endParaRPr lang="zh-CN" altLang="en-US" dirty="0"/>
          </a:p>
          <a:p>
            <a:r>
              <a:rPr lang="zh-CN" altLang="en-US" dirty="0"/>
              <a:t>答：汇编语句“</a:t>
            </a:r>
            <a:r>
              <a:rPr lang="en-US" altLang="zh-CN" dirty="0"/>
              <a:t>add (R4),(R5)+”</a:t>
            </a:r>
            <a:r>
              <a:rPr lang="zh-CN" altLang="en-US" dirty="0"/>
              <a:t>，对应的机器码为</a:t>
            </a:r>
            <a:r>
              <a:rPr lang="en-US" altLang="zh-CN" dirty="0"/>
              <a:t>0010 0011 0001 0101B=2315H</a:t>
            </a:r>
            <a:r>
              <a:rPr lang="zh-CN" altLang="en-US" dirty="0"/>
              <a:t>。该指令执行后，寄存器 </a:t>
            </a:r>
            <a:r>
              <a:rPr lang="en-US" altLang="zh-CN" dirty="0"/>
              <a:t>R5</a:t>
            </a:r>
            <a:r>
              <a:rPr lang="zh-CN" altLang="en-US" dirty="0"/>
              <a:t>和存储单元 </a:t>
            </a:r>
            <a:r>
              <a:rPr lang="en-US" altLang="zh-CN" dirty="0"/>
              <a:t>5678H</a:t>
            </a:r>
            <a:r>
              <a:rPr lang="zh-CN" altLang="en-US" dirty="0"/>
              <a:t>的内容会改变。执行后</a:t>
            </a:r>
            <a:r>
              <a:rPr lang="en-US" altLang="zh-CN" dirty="0"/>
              <a:t>R5</a:t>
            </a:r>
            <a:r>
              <a:rPr lang="zh-CN" altLang="en-US" dirty="0"/>
              <a:t>的内容从 </a:t>
            </a:r>
            <a:r>
              <a:rPr lang="en-US" altLang="zh-CN" dirty="0"/>
              <a:t>5678H</a:t>
            </a:r>
            <a:r>
              <a:rPr lang="zh-CN" altLang="en-US" dirty="0"/>
              <a:t>变成</a:t>
            </a:r>
            <a:r>
              <a:rPr lang="en-US" altLang="zh-CN" dirty="0"/>
              <a:t>5679H</a:t>
            </a:r>
            <a:r>
              <a:rPr lang="zh-CN" altLang="en-US" dirty="0"/>
              <a:t>，存储单元</a:t>
            </a:r>
            <a:r>
              <a:rPr lang="en-US" altLang="zh-CN" dirty="0"/>
              <a:t>5678H</a:t>
            </a:r>
            <a:r>
              <a:rPr lang="zh-CN" altLang="en-US" dirty="0"/>
              <a:t>中的内容变成该加法指令计算的结果</a:t>
            </a:r>
            <a:r>
              <a:rPr lang="en-US" altLang="zh-CN" dirty="0"/>
              <a:t>5678H</a:t>
            </a:r>
            <a:r>
              <a:rPr lang="en-US" altLang="zh-CN"/>
              <a:t>+1234H=68ACH</a:t>
            </a:r>
            <a:r>
              <a:rPr lang="zh-CN" altLang="en-US" dirty="0"/>
              <a:t>。</a:t>
            </a:r>
          </a:p>
        </p:txBody>
      </p:sp>
    </p:spTree>
    <p:extLst>
      <p:ext uri="{BB962C8B-B14F-4D97-AF65-F5344CB8AC3E}">
        <p14:creationId xmlns:p14="http://schemas.microsoft.com/office/powerpoint/2010/main" val="5538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9F0F423-ED38-1DEC-B201-C26C1EC27AAA}"/>
              </a:ext>
            </a:extLst>
          </p:cNvPr>
          <p:cNvSpPr txBox="1"/>
          <p:nvPr/>
        </p:nvSpPr>
        <p:spPr>
          <a:xfrm>
            <a:off x="0" y="0"/>
            <a:ext cx="12192000" cy="5909310"/>
          </a:xfrm>
          <a:prstGeom prst="rect">
            <a:avLst/>
          </a:prstGeom>
          <a:noFill/>
        </p:spPr>
        <p:txBody>
          <a:bodyPr wrap="square" rtlCol="0">
            <a:spAutoFit/>
          </a:bodyPr>
          <a:lstStyle/>
          <a:p>
            <a:r>
              <a:rPr lang="en-US" altLang="zh-CN" dirty="0"/>
              <a:t>(4)[2016]</a:t>
            </a:r>
            <a:r>
              <a:rPr lang="zh-CN" altLang="en-US" dirty="0"/>
              <a:t>某指令格式如图</a:t>
            </a:r>
            <a:r>
              <a:rPr lang="en-US" altLang="zh-CN" dirty="0"/>
              <a:t>5.33</a:t>
            </a:r>
            <a:r>
              <a:rPr lang="zh-CN" altLang="en-US" dirty="0"/>
              <a:t>所示。</a:t>
            </a:r>
            <a:endParaRPr lang="en-US" altLang="zh-CN" dirty="0"/>
          </a:p>
          <a:p>
            <a:endParaRPr lang="en-US" altLang="zh-CN" dirty="0"/>
          </a:p>
          <a:p>
            <a:endParaRPr lang="en-US" altLang="zh-CN" dirty="0"/>
          </a:p>
          <a:p>
            <a:r>
              <a:rPr lang="zh-CN" altLang="en-US" dirty="0"/>
              <a:t>其中</a:t>
            </a:r>
            <a:r>
              <a:rPr lang="en-US" altLang="zh-CN" dirty="0"/>
              <a:t>M</a:t>
            </a:r>
            <a:r>
              <a:rPr lang="zh-CN" altLang="en-US" dirty="0"/>
              <a:t>为寻址方式，</a:t>
            </a:r>
            <a:r>
              <a:rPr lang="en-US" altLang="zh-CN" dirty="0"/>
              <a:t>I</a:t>
            </a:r>
            <a:r>
              <a:rPr lang="zh-CN" altLang="en-US" dirty="0"/>
              <a:t>为变址寄存器编号，</a:t>
            </a:r>
            <a:r>
              <a:rPr lang="en-US" altLang="zh-CN" dirty="0"/>
              <a:t>D</a:t>
            </a:r>
            <a:r>
              <a:rPr lang="zh-CN" altLang="en-US" dirty="0"/>
              <a:t>为形式地址。若采用先变址后间址的寻址方式，则操作数的有效地址是</a:t>
            </a:r>
            <a:endParaRPr lang="en-US" altLang="zh-CN" dirty="0"/>
          </a:p>
          <a:p>
            <a:r>
              <a:rPr lang="en-US" altLang="zh-CN" dirty="0"/>
              <a:t>A.I+D		B. (I)+D		C. ((I)+D)		D.((I))+D</a:t>
            </a:r>
          </a:p>
          <a:p>
            <a:r>
              <a:rPr lang="zh-CN" altLang="en-US" dirty="0"/>
              <a:t>答：</a:t>
            </a:r>
            <a:r>
              <a:rPr lang="en-US" altLang="zh-CN" dirty="0"/>
              <a:t>C</a:t>
            </a:r>
            <a:r>
              <a:rPr lang="zh-CN" altLang="en-US" dirty="0"/>
              <a:t>。变址寻址中，有效地址 </a:t>
            </a:r>
            <a:r>
              <a:rPr lang="en-US" altLang="zh-CN" dirty="0"/>
              <a:t>EA=()+D</a:t>
            </a:r>
            <a:r>
              <a:rPr lang="zh-CN" altLang="en-US" dirty="0"/>
              <a:t>，这里先变址再间接寻址，所以 </a:t>
            </a:r>
            <a:r>
              <a:rPr lang="en-US" altLang="zh-CN" dirty="0"/>
              <a:t>EA=((I)+D)</a:t>
            </a:r>
            <a:r>
              <a:rPr lang="zh-CN" altLang="en-US" dirty="0"/>
              <a:t>。</a:t>
            </a:r>
            <a:endParaRPr lang="en-US" altLang="zh-CN" dirty="0"/>
          </a:p>
          <a:p>
            <a:r>
              <a:rPr lang="en-US" altLang="zh-CN" dirty="0"/>
              <a:t>(5)[2009]</a:t>
            </a:r>
            <a:r>
              <a:rPr lang="zh-CN" altLang="en-US" dirty="0"/>
              <a:t>某计算机字长为</a:t>
            </a:r>
            <a:r>
              <a:rPr lang="en-US" altLang="zh-CN" dirty="0"/>
              <a:t>16</a:t>
            </a:r>
            <a:r>
              <a:rPr lang="zh-CN" altLang="en-US" dirty="0"/>
              <a:t>位，主存按字节编址，转移指令采用相对寻址，由两个字节组成，第一字节为操作码字段，第二字节为相对位移量字段。假定取指令时，每取一个字节</a:t>
            </a:r>
            <a:r>
              <a:rPr lang="en-US" altLang="zh-CN" dirty="0"/>
              <a:t>PC</a:t>
            </a:r>
            <a:r>
              <a:rPr lang="zh-CN" altLang="en-US" dirty="0"/>
              <a:t>自动加</a:t>
            </a:r>
            <a:r>
              <a:rPr lang="en-US" altLang="zh-CN" dirty="0"/>
              <a:t>1</a:t>
            </a:r>
            <a:r>
              <a:rPr lang="zh-CN" altLang="en-US" dirty="0"/>
              <a:t>。若某转移指令所在主存地址为</a:t>
            </a:r>
            <a:r>
              <a:rPr lang="en-US" altLang="zh-CN" dirty="0"/>
              <a:t>2000H</a:t>
            </a:r>
            <a:r>
              <a:rPr lang="zh-CN" altLang="en-US" dirty="0"/>
              <a:t>，相对位移量字段的内容为</a:t>
            </a:r>
            <a:r>
              <a:rPr lang="en-US" altLang="zh-CN" dirty="0"/>
              <a:t>06H</a:t>
            </a:r>
            <a:r>
              <a:rPr lang="zh-CN" altLang="en-US" dirty="0"/>
              <a:t>，则该转移指令成功转移后的目标地址是</a:t>
            </a:r>
            <a:endParaRPr lang="en-US" altLang="zh-CN" dirty="0"/>
          </a:p>
          <a:p>
            <a:r>
              <a:rPr lang="en-US" altLang="zh-CN" dirty="0"/>
              <a:t>A.2006H		B.2007H		C.2008H		D.2009H</a:t>
            </a:r>
          </a:p>
          <a:p>
            <a:r>
              <a:rPr lang="zh-CN" altLang="en-US" dirty="0"/>
              <a:t>答：</a:t>
            </a:r>
            <a:r>
              <a:rPr lang="en-US" altLang="zh-CN" dirty="0"/>
              <a:t>C</a:t>
            </a:r>
            <a:r>
              <a:rPr lang="zh-CN" altLang="en-US" dirty="0"/>
              <a:t>。相对寻址 </a:t>
            </a:r>
            <a:r>
              <a:rPr lang="en-US" altLang="zh-CN" dirty="0"/>
              <a:t>EA=(PC)+</a:t>
            </a:r>
            <a:r>
              <a:rPr lang="zh-CN" altLang="en-US" dirty="0"/>
              <a:t>指令字节长度</a:t>
            </a:r>
            <a:r>
              <a:rPr lang="en-US" altLang="zh-CN" dirty="0"/>
              <a:t>+</a:t>
            </a:r>
            <a:r>
              <a:rPr lang="zh-CN" altLang="en-US" dirty="0"/>
              <a:t>偏移量，这里转移指令字长为 </a:t>
            </a:r>
            <a:r>
              <a:rPr lang="en-US" altLang="zh-CN" dirty="0"/>
              <a:t>2</a:t>
            </a:r>
            <a:r>
              <a:rPr lang="zh-CN" altLang="en-US" dirty="0"/>
              <a:t>字节，偏移量字段为</a:t>
            </a:r>
            <a:r>
              <a:rPr lang="en-US" altLang="zh-CN" dirty="0"/>
              <a:t>6</a:t>
            </a:r>
            <a:r>
              <a:rPr lang="zh-CN" altLang="en-US" dirty="0"/>
              <a:t>，</a:t>
            </a:r>
            <a:r>
              <a:rPr lang="en-US" altLang="zh-CN" dirty="0"/>
              <a:t>EA=(PC)+2+6=2000H+2+6=2008H</a:t>
            </a:r>
            <a:r>
              <a:rPr lang="zh-CN" altLang="en-US" dirty="0"/>
              <a:t>。</a:t>
            </a:r>
            <a:endParaRPr lang="en-US" altLang="zh-CN" dirty="0"/>
          </a:p>
          <a:p>
            <a:r>
              <a:rPr lang="en-US" altLang="zh-CN" dirty="0"/>
              <a:t>(6)[2011]</a:t>
            </a:r>
            <a:r>
              <a:rPr lang="zh-CN" altLang="en-US" dirty="0"/>
              <a:t>偏移寻址通过将某个寄存器内容与一个形式地址相加来生成有效地址。下列寻址方式中</a:t>
            </a:r>
            <a:r>
              <a:rPr lang="en-US" altLang="zh-CN" dirty="0"/>
              <a:t>,</a:t>
            </a:r>
            <a:r>
              <a:rPr lang="zh-CN" altLang="en-US" dirty="0"/>
              <a:t>不属于偏移寻址方式的是</a:t>
            </a:r>
            <a:endParaRPr lang="en-US" altLang="zh-CN" dirty="0"/>
          </a:p>
          <a:p>
            <a:r>
              <a:rPr lang="en-US" altLang="zh-CN" dirty="0"/>
              <a:t>A.</a:t>
            </a:r>
            <a:r>
              <a:rPr lang="zh-CN" altLang="en-US" dirty="0"/>
              <a:t>间接寻址</a:t>
            </a:r>
            <a:r>
              <a:rPr lang="en-US" altLang="zh-CN" dirty="0"/>
              <a:t>	B.</a:t>
            </a:r>
            <a:r>
              <a:rPr lang="zh-CN" altLang="en-US" dirty="0"/>
              <a:t>基址寻址</a:t>
            </a:r>
            <a:r>
              <a:rPr lang="en-US" altLang="zh-CN" dirty="0"/>
              <a:t>	C.</a:t>
            </a:r>
            <a:r>
              <a:rPr lang="zh-CN" altLang="en-US" dirty="0"/>
              <a:t>相对寻址</a:t>
            </a:r>
            <a:r>
              <a:rPr lang="en-US" altLang="zh-CN" dirty="0"/>
              <a:t>	D.</a:t>
            </a:r>
            <a:r>
              <a:rPr lang="zh-CN" altLang="en-US" dirty="0"/>
              <a:t>变址寻址</a:t>
            </a:r>
            <a:endParaRPr lang="en-US" altLang="zh-CN" dirty="0"/>
          </a:p>
          <a:p>
            <a:r>
              <a:rPr lang="zh-CN" altLang="en-US" dirty="0"/>
              <a:t>答：</a:t>
            </a:r>
            <a:r>
              <a:rPr lang="en-US" altLang="zh-CN" dirty="0"/>
              <a:t>A</a:t>
            </a:r>
            <a:r>
              <a:rPr lang="zh-CN" altLang="en-US" dirty="0"/>
              <a:t>。基址寻址、变址寻址 </a:t>
            </a:r>
            <a:r>
              <a:rPr lang="en-US" altLang="zh-CN" dirty="0"/>
              <a:t>EA=(R)+D</a:t>
            </a:r>
            <a:r>
              <a:rPr lang="zh-CN" altLang="en-US" dirty="0"/>
              <a:t>，相对寻址 </a:t>
            </a:r>
            <a:r>
              <a:rPr lang="en-US" altLang="zh-CN" dirty="0"/>
              <a:t>EA=(PC)+D</a:t>
            </a:r>
            <a:r>
              <a:rPr lang="zh-CN" altLang="en-US" dirty="0"/>
              <a:t>，它们都是将寄存器内容与形式地址相加生成有效地址，而间接寻址 </a:t>
            </a:r>
            <a:r>
              <a:rPr lang="en-US" altLang="zh-CN" dirty="0"/>
              <a:t>EA=(D)</a:t>
            </a:r>
            <a:r>
              <a:rPr lang="zh-CN" altLang="en-US" dirty="0"/>
              <a:t>。</a:t>
            </a:r>
            <a:endParaRPr lang="en-US" altLang="zh-CN" dirty="0"/>
          </a:p>
          <a:p>
            <a:r>
              <a:rPr lang="en-US" altLang="zh-CN" dirty="0"/>
              <a:t>( 7 )[2013]</a:t>
            </a:r>
            <a:r>
              <a:rPr lang="zh-CN" altLang="en-US" dirty="0"/>
              <a:t>假设变址寄存器</a:t>
            </a:r>
            <a:r>
              <a:rPr lang="en-US" altLang="zh-CN" dirty="0"/>
              <a:t>R</a:t>
            </a:r>
            <a:r>
              <a:rPr lang="zh-CN" altLang="en-US" dirty="0"/>
              <a:t>的内容为</a:t>
            </a:r>
            <a:r>
              <a:rPr lang="en-US" altLang="zh-CN" dirty="0"/>
              <a:t>1000H</a:t>
            </a:r>
            <a:r>
              <a:rPr lang="zh-CN" altLang="en-US" dirty="0"/>
              <a:t>，指令中的形式地址为</a:t>
            </a:r>
            <a:r>
              <a:rPr lang="en-US" altLang="zh-CN" dirty="0"/>
              <a:t>2000H</a:t>
            </a:r>
            <a:r>
              <a:rPr lang="zh-CN" altLang="en-US" dirty="0"/>
              <a:t>；地址</a:t>
            </a:r>
            <a:r>
              <a:rPr lang="en-US" altLang="zh-CN" dirty="0"/>
              <a:t>1000H</a:t>
            </a:r>
            <a:r>
              <a:rPr lang="zh-CN" altLang="en-US" dirty="0"/>
              <a:t>中的内容为</a:t>
            </a:r>
            <a:r>
              <a:rPr lang="en-US" altLang="zh-CN" dirty="0"/>
              <a:t>2000H</a:t>
            </a:r>
            <a:r>
              <a:rPr lang="zh-CN" altLang="en-US" dirty="0"/>
              <a:t>，地址</a:t>
            </a:r>
            <a:r>
              <a:rPr lang="en-US" altLang="zh-CN" dirty="0"/>
              <a:t>2000H</a:t>
            </a:r>
            <a:r>
              <a:rPr lang="zh-CN" altLang="en-US" dirty="0"/>
              <a:t>中的内容为</a:t>
            </a:r>
            <a:r>
              <a:rPr lang="en-US" altLang="zh-CN" dirty="0"/>
              <a:t>3000H</a:t>
            </a:r>
            <a:r>
              <a:rPr lang="zh-CN" altLang="en-US" dirty="0"/>
              <a:t>，地址</a:t>
            </a:r>
            <a:r>
              <a:rPr lang="en-US" altLang="zh-CN" dirty="0"/>
              <a:t>3000H</a:t>
            </a:r>
            <a:r>
              <a:rPr lang="zh-CN" altLang="en-US" dirty="0"/>
              <a:t>中的内容为</a:t>
            </a:r>
            <a:r>
              <a:rPr lang="en-US" altLang="zh-CN" dirty="0"/>
              <a:t>4000H</a:t>
            </a:r>
            <a:r>
              <a:rPr lang="zh-CN" altLang="en-US" dirty="0"/>
              <a:t>，则变址寻址方式下访问到的操作数是</a:t>
            </a:r>
            <a:endParaRPr lang="en-US" altLang="zh-CN" dirty="0"/>
          </a:p>
          <a:p>
            <a:r>
              <a:rPr lang="en-US" altLang="zh-CN" dirty="0"/>
              <a:t>A.1000H		B.2000H		C.3000H		D.4000H</a:t>
            </a:r>
          </a:p>
          <a:p>
            <a:r>
              <a:rPr lang="zh-CN" altLang="en-US" dirty="0"/>
              <a:t>答：</a:t>
            </a:r>
            <a:r>
              <a:rPr lang="en-US" altLang="zh-CN" dirty="0"/>
              <a:t>D</a:t>
            </a:r>
            <a:r>
              <a:rPr lang="zh-CN" altLang="en-US" dirty="0"/>
              <a:t>。根据变址寻址的方法，</a:t>
            </a:r>
            <a:r>
              <a:rPr lang="en-US" altLang="zh-CN" dirty="0"/>
              <a:t>EA=(R)+D=1000H+2000H=3000H</a:t>
            </a:r>
            <a:r>
              <a:rPr lang="zh-CN" altLang="en-US" dirty="0"/>
              <a:t>，操作数</a:t>
            </a:r>
            <a:r>
              <a:rPr lang="en-US" altLang="zh-CN" dirty="0"/>
              <a:t>S-(EA)(3000H)=4000H</a:t>
            </a:r>
            <a:r>
              <a:rPr lang="zh-CN" altLang="en-US" dirty="0"/>
              <a:t>。</a:t>
            </a:r>
          </a:p>
        </p:txBody>
      </p:sp>
      <p:pic>
        <p:nvPicPr>
          <p:cNvPr id="6" name="图片 5">
            <a:extLst>
              <a:ext uri="{FF2B5EF4-FFF2-40B4-BE49-F238E27FC236}">
                <a16:creationId xmlns:a16="http://schemas.microsoft.com/office/drawing/2014/main" id="{F6DF3495-629B-1B0F-2CB3-EBAF6A6084F7}"/>
              </a:ext>
            </a:extLst>
          </p:cNvPr>
          <p:cNvPicPr>
            <a:picLocks noChangeAspect="1"/>
          </p:cNvPicPr>
          <p:nvPr/>
        </p:nvPicPr>
        <p:blipFill>
          <a:blip r:embed="rId2"/>
          <a:stretch>
            <a:fillRect/>
          </a:stretch>
        </p:blipFill>
        <p:spPr>
          <a:xfrm>
            <a:off x="3874643" y="144252"/>
            <a:ext cx="2918713" cy="594412"/>
          </a:xfrm>
          <a:prstGeom prst="rect">
            <a:avLst/>
          </a:prstGeom>
        </p:spPr>
      </p:pic>
    </p:spTree>
    <p:extLst>
      <p:ext uri="{BB962C8B-B14F-4D97-AF65-F5344CB8AC3E}">
        <p14:creationId xmlns:p14="http://schemas.microsoft.com/office/powerpoint/2010/main" val="918437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C9C13FC-73AC-DAB6-1D66-5D5201971C6E}"/>
              </a:ext>
            </a:extLst>
          </p:cNvPr>
          <p:cNvSpPr txBox="1"/>
          <p:nvPr/>
        </p:nvSpPr>
        <p:spPr>
          <a:xfrm>
            <a:off x="0" y="0"/>
            <a:ext cx="12192000" cy="5909310"/>
          </a:xfrm>
          <a:prstGeom prst="rect">
            <a:avLst/>
          </a:prstGeom>
          <a:noFill/>
        </p:spPr>
        <p:txBody>
          <a:bodyPr wrap="square" rtlCol="0">
            <a:spAutoFit/>
          </a:bodyPr>
          <a:lstStyle/>
          <a:p>
            <a:r>
              <a:rPr lang="en-US" altLang="zh-CN" dirty="0"/>
              <a:t>(8)[2017]</a:t>
            </a:r>
            <a:r>
              <a:rPr lang="zh-CN" altLang="en-US" dirty="0"/>
              <a:t>下列寻址方式中，最适合按下标顺序访问一维数组元素的是</a:t>
            </a:r>
            <a:endParaRPr lang="en-US" altLang="zh-CN" dirty="0"/>
          </a:p>
          <a:p>
            <a:r>
              <a:rPr lang="en-US" altLang="zh-CN" dirty="0"/>
              <a:t>A.</a:t>
            </a:r>
            <a:r>
              <a:rPr lang="zh-CN" altLang="en-US" dirty="0"/>
              <a:t>相对寻址</a:t>
            </a:r>
            <a:r>
              <a:rPr lang="en-US" altLang="zh-CN" dirty="0"/>
              <a:t>	B.</a:t>
            </a:r>
            <a:r>
              <a:rPr lang="zh-CN" altLang="en-US" dirty="0"/>
              <a:t>寄存器寻址</a:t>
            </a:r>
            <a:r>
              <a:rPr lang="en-US" altLang="zh-CN" dirty="0"/>
              <a:t>	C.</a:t>
            </a:r>
            <a:r>
              <a:rPr lang="zh-CN" altLang="en-US" dirty="0"/>
              <a:t>直接寻址</a:t>
            </a:r>
            <a:r>
              <a:rPr lang="en-US" altLang="zh-CN" dirty="0"/>
              <a:t>	D.</a:t>
            </a:r>
            <a:r>
              <a:rPr lang="zh-CN" altLang="en-US" dirty="0"/>
              <a:t>变址寻址</a:t>
            </a:r>
            <a:endParaRPr lang="en-US" altLang="zh-CN" dirty="0"/>
          </a:p>
          <a:p>
            <a:r>
              <a:rPr lang="zh-CN" altLang="en-US" dirty="0"/>
              <a:t>答：</a:t>
            </a:r>
            <a:r>
              <a:rPr lang="en-US" altLang="zh-CN" dirty="0"/>
              <a:t>D</a:t>
            </a:r>
            <a:r>
              <a:rPr lang="zh-CN" altLang="en-US" dirty="0"/>
              <a:t>。变址寻址 </a:t>
            </a:r>
            <a:r>
              <a:rPr lang="en-US" altLang="zh-CN" dirty="0"/>
              <a:t>EA=(R)+D</a:t>
            </a:r>
            <a:r>
              <a:rPr lang="zh-CN" altLang="en-US" dirty="0"/>
              <a:t>，指令中形式地址</a:t>
            </a:r>
            <a:r>
              <a:rPr lang="en-US" altLang="zh-CN" dirty="0"/>
              <a:t>D</a:t>
            </a:r>
            <a:r>
              <a:rPr lang="zh-CN" altLang="en-US" dirty="0"/>
              <a:t>可提供数组首地址，由变址寄存器来定位数组中的各元素，这种寻址方式最适合按下标顺序访问一维数组元素。</a:t>
            </a:r>
            <a:endParaRPr lang="en-US" altLang="zh-CN" dirty="0"/>
          </a:p>
          <a:p>
            <a:r>
              <a:rPr lang="en-US" altLang="zh-CN" dirty="0"/>
              <a:t>(9)[2019]</a:t>
            </a:r>
            <a:r>
              <a:rPr lang="zh-CN" altLang="en-US" dirty="0"/>
              <a:t>某计算机采用大端方式，按字节编址。某指令中操作数的机器数为</a:t>
            </a:r>
            <a:r>
              <a:rPr lang="en-US" altLang="zh-CN" dirty="0"/>
              <a:t>1234 FF00H</a:t>
            </a:r>
            <a:r>
              <a:rPr lang="zh-CN" altLang="en-US" dirty="0"/>
              <a:t>，该操作数采用基址寻址方式，形式地址（用补码表示）为</a:t>
            </a:r>
            <a:r>
              <a:rPr lang="en-US" altLang="zh-CN" dirty="0"/>
              <a:t>FF12H</a:t>
            </a:r>
            <a:r>
              <a:rPr lang="zh-CN" altLang="en-US" dirty="0"/>
              <a:t>，基址寄存器的内容为 </a:t>
            </a:r>
            <a:r>
              <a:rPr lang="en-US" altLang="zh-CN" dirty="0"/>
              <a:t>F000 0000H</a:t>
            </a:r>
            <a:r>
              <a:rPr lang="zh-CN" altLang="en-US" dirty="0"/>
              <a:t>，则该操作数的</a:t>
            </a:r>
            <a:r>
              <a:rPr lang="en-US" altLang="zh-CN" dirty="0"/>
              <a:t>LSB(</a:t>
            </a:r>
            <a:r>
              <a:rPr lang="zh-CN" altLang="en-US" dirty="0"/>
              <a:t>最低有效字节</a:t>
            </a:r>
            <a:r>
              <a:rPr lang="en-US" altLang="zh-CN" dirty="0"/>
              <a:t>)</a:t>
            </a:r>
            <a:r>
              <a:rPr lang="zh-CN" altLang="en-US" dirty="0"/>
              <a:t>所在的地址是</a:t>
            </a:r>
            <a:endParaRPr lang="en-US" altLang="zh-CN" dirty="0"/>
          </a:p>
          <a:p>
            <a:r>
              <a:rPr lang="en-US" altLang="zh-CN" dirty="0"/>
              <a:t>A.F000 FF12H	B.F000 FF15H	C.EFFF FF12H	D.EFFF FF15H</a:t>
            </a:r>
          </a:p>
          <a:p>
            <a:r>
              <a:rPr lang="zh-CN" altLang="en-US" dirty="0"/>
              <a:t>答：</a:t>
            </a:r>
            <a:r>
              <a:rPr lang="en-US" altLang="zh-CN" dirty="0"/>
              <a:t>D</a:t>
            </a:r>
            <a:r>
              <a:rPr lang="zh-CN" altLang="en-US" dirty="0"/>
              <a:t>。采用基址寻址方式，</a:t>
            </a:r>
            <a:r>
              <a:rPr lang="en-US" altLang="zh-CN" dirty="0"/>
              <a:t>EA=(R)+D</a:t>
            </a:r>
            <a:r>
              <a:rPr lang="zh-CN" altLang="en-US" dirty="0"/>
              <a:t>，寄存器为</a:t>
            </a:r>
            <a:r>
              <a:rPr lang="en-US" altLang="zh-CN" dirty="0"/>
              <a:t>32</a:t>
            </a:r>
            <a:r>
              <a:rPr lang="zh-CN" altLang="en-US" dirty="0"/>
              <a:t>位，形式地址采用</a:t>
            </a:r>
            <a:r>
              <a:rPr lang="en-US" altLang="zh-CN" dirty="0"/>
              <a:t>16</a:t>
            </a:r>
            <a:r>
              <a:rPr lang="zh-CN" altLang="en-US" dirty="0"/>
              <a:t>位补码表示，这里</a:t>
            </a:r>
            <a:r>
              <a:rPr lang="en-US" altLang="zh-CN" dirty="0"/>
              <a:t>D=FF12</a:t>
            </a:r>
            <a:r>
              <a:rPr lang="zh-CN" altLang="en-US" dirty="0"/>
              <a:t>，为负数，当将其与</a:t>
            </a:r>
            <a:r>
              <a:rPr lang="en-US" altLang="zh-CN" dirty="0"/>
              <a:t>32</a:t>
            </a:r>
            <a:r>
              <a:rPr lang="zh-CN" altLang="en-US" dirty="0"/>
              <a:t>位寄存器值相加时要进行符号扩展，所以</a:t>
            </a:r>
            <a:r>
              <a:rPr lang="en-US" altLang="zh-CN" dirty="0"/>
              <a:t>EA=(R)+D=F0000000+FFFFFF12H=EFFFFF1H</a:t>
            </a:r>
            <a:r>
              <a:rPr lang="zh-CN" altLang="en-US" dirty="0"/>
              <a:t>。计算机采用大端方式编址，所以低位字节存放在字的高地址处；机器数一共占</a:t>
            </a:r>
            <a:r>
              <a:rPr lang="en-US" altLang="zh-CN" dirty="0"/>
              <a:t>4</a:t>
            </a:r>
            <a:r>
              <a:rPr lang="zh-CN" altLang="en-US" dirty="0"/>
              <a:t>字节，该操作数的</a:t>
            </a:r>
            <a:r>
              <a:rPr lang="en-US" altLang="zh-CN" dirty="0"/>
              <a:t>LSB</a:t>
            </a:r>
            <a:r>
              <a:rPr lang="zh-CN" altLang="en-US" dirty="0"/>
              <a:t>所在的地址是</a:t>
            </a:r>
            <a:r>
              <a:rPr lang="en-US" altLang="zh-CN" dirty="0"/>
              <a:t>EFFFFF12H+3=EFFFFF15H</a:t>
            </a:r>
            <a:r>
              <a:rPr lang="zh-CN" altLang="en-US" dirty="0"/>
              <a:t>。</a:t>
            </a:r>
            <a:endParaRPr lang="en-US" altLang="zh-CN" dirty="0"/>
          </a:p>
          <a:p>
            <a:r>
              <a:rPr lang="en-US" altLang="zh-CN" dirty="0"/>
              <a:t>(10)[2018]</a:t>
            </a:r>
            <a:r>
              <a:rPr lang="zh-CN" altLang="en-US" dirty="0"/>
              <a:t>按字节编址的计算机中，某</a:t>
            </a:r>
            <a:r>
              <a:rPr lang="en-US" altLang="zh-CN" dirty="0"/>
              <a:t>double</a:t>
            </a:r>
            <a:r>
              <a:rPr lang="zh-CN" altLang="en-US" dirty="0"/>
              <a:t>型数组</a:t>
            </a:r>
            <a:r>
              <a:rPr lang="en-US" altLang="zh-CN" dirty="0"/>
              <a:t>A</a:t>
            </a:r>
            <a:r>
              <a:rPr lang="zh-CN" altLang="en-US" dirty="0"/>
              <a:t>的首地址为</a:t>
            </a:r>
            <a:r>
              <a:rPr lang="en-US" altLang="zh-CN" dirty="0"/>
              <a:t>2000H</a:t>
            </a:r>
            <a:r>
              <a:rPr lang="zh-CN" altLang="en-US" dirty="0"/>
              <a:t>，使用变址寻址和循环结构访问数组</a:t>
            </a:r>
            <a:r>
              <a:rPr lang="en-US" altLang="zh-CN" dirty="0"/>
              <a:t>A</a:t>
            </a:r>
            <a:r>
              <a:rPr lang="zh-CN" altLang="en-US" dirty="0"/>
              <a:t>，保存数组下标的变址寄存器初值为</a:t>
            </a:r>
            <a:r>
              <a:rPr lang="en-US" altLang="zh-CN" dirty="0"/>
              <a:t>0</a:t>
            </a:r>
            <a:r>
              <a:rPr lang="zh-CN" altLang="en-US" dirty="0"/>
              <a:t>，每次循环取一个数组元素，其偏移地址为变址值乘以</a:t>
            </a:r>
            <a:r>
              <a:rPr lang="en-US" altLang="zh-CN" dirty="0" err="1"/>
              <a:t>sizeof</a:t>
            </a:r>
            <a:r>
              <a:rPr lang="en-US" altLang="zh-CN" dirty="0"/>
              <a:t>(double)</a:t>
            </a:r>
            <a:r>
              <a:rPr lang="zh-CN" altLang="en-US" dirty="0"/>
              <a:t>，取完后变址寄存器内容自动加</a:t>
            </a:r>
            <a:r>
              <a:rPr lang="en-US" altLang="zh-CN" dirty="0"/>
              <a:t>1</a:t>
            </a:r>
            <a:r>
              <a:rPr lang="zh-CN" altLang="en-US" dirty="0"/>
              <a:t>。若某次循环所取元素的地址为</a:t>
            </a:r>
            <a:r>
              <a:rPr lang="en-US" altLang="zh-CN" dirty="0"/>
              <a:t>2100H</a:t>
            </a:r>
            <a:r>
              <a:rPr lang="zh-CN" altLang="en-US" dirty="0"/>
              <a:t>，则进入该次循环时变址寄存器的内容是</a:t>
            </a:r>
            <a:endParaRPr lang="en-US" altLang="zh-CN" dirty="0"/>
          </a:p>
          <a:p>
            <a:r>
              <a:rPr lang="en-US" altLang="zh-CN" dirty="0"/>
              <a:t>A.2		B.32		C. 64		D.100</a:t>
            </a:r>
          </a:p>
          <a:p>
            <a:r>
              <a:rPr lang="zh-CN" altLang="en-US" dirty="0"/>
              <a:t>答：</a:t>
            </a:r>
            <a:r>
              <a:rPr lang="en-US" altLang="zh-CN" dirty="0"/>
              <a:t>B</a:t>
            </a:r>
            <a:r>
              <a:rPr lang="zh-CN" altLang="en-US" dirty="0"/>
              <a:t>。根据变址寻址的公式</a:t>
            </a:r>
            <a:r>
              <a:rPr lang="en-US" altLang="zh-CN" dirty="0"/>
              <a:t>EA=(R)+A</a:t>
            </a:r>
            <a:r>
              <a:rPr lang="zh-CN" altLang="en-US" dirty="0"/>
              <a:t>，</a:t>
            </a:r>
            <a:r>
              <a:rPr lang="en-US" altLang="zh-CN" dirty="0"/>
              <a:t>(R)=2100H-2000H=100H=256</a:t>
            </a:r>
            <a:r>
              <a:rPr lang="zh-CN" altLang="en-US" dirty="0"/>
              <a:t>，</a:t>
            </a:r>
            <a:r>
              <a:rPr lang="en-US" altLang="zh-CN" dirty="0" err="1"/>
              <a:t>sizeof</a:t>
            </a:r>
            <a:r>
              <a:rPr lang="en-US" altLang="zh-CN" dirty="0"/>
              <a:t>(double)=8(</a:t>
            </a:r>
            <a:r>
              <a:rPr lang="zh-CN" altLang="en-US" dirty="0"/>
              <a:t>双精度浮点数长度为</a:t>
            </a:r>
            <a:r>
              <a:rPr lang="en-US" altLang="zh-CN" dirty="0"/>
              <a:t>8</a:t>
            </a:r>
            <a:r>
              <a:rPr lang="zh-CN" altLang="en-US" dirty="0"/>
              <a:t>字节</a:t>
            </a:r>
            <a:r>
              <a:rPr lang="en-US" altLang="zh-CN" dirty="0"/>
              <a:t>)</a:t>
            </a:r>
            <a:r>
              <a:rPr lang="zh-CN" altLang="en-US" dirty="0"/>
              <a:t>，因此数组的下标为</a:t>
            </a:r>
            <a:r>
              <a:rPr lang="en-US" altLang="zh-CN" dirty="0"/>
              <a:t>256/8=32</a:t>
            </a:r>
            <a:r>
              <a:rPr lang="zh-CN" altLang="en-US" dirty="0"/>
              <a:t>。</a:t>
            </a:r>
            <a:endParaRPr lang="en-US" altLang="zh-CN" dirty="0"/>
          </a:p>
          <a:p>
            <a:r>
              <a:rPr lang="en-US" altLang="zh-CN" dirty="0"/>
              <a:t>(11)[2011]</a:t>
            </a:r>
            <a:r>
              <a:rPr lang="zh-CN" altLang="en-US" dirty="0"/>
              <a:t>某计算机有一个标志寄存器，其中有进位</a:t>
            </a:r>
            <a:r>
              <a:rPr lang="en-US" altLang="zh-CN" dirty="0"/>
              <a:t>/</a:t>
            </a:r>
            <a:r>
              <a:rPr lang="zh-CN" altLang="en-US" dirty="0"/>
              <a:t>借位标志</a:t>
            </a:r>
            <a:r>
              <a:rPr lang="en-US" altLang="zh-CN" dirty="0"/>
              <a:t>CF</a:t>
            </a:r>
            <a:r>
              <a:rPr lang="zh-CN" altLang="en-US" dirty="0"/>
              <a:t>、零标志</a:t>
            </a:r>
            <a:r>
              <a:rPr lang="en-US" altLang="zh-CN" dirty="0"/>
              <a:t>ZF</a:t>
            </a:r>
            <a:r>
              <a:rPr lang="zh-CN" altLang="en-US" dirty="0"/>
              <a:t>、符号标志</a:t>
            </a:r>
            <a:r>
              <a:rPr lang="en-US" altLang="zh-CN" dirty="0"/>
              <a:t>SF</a:t>
            </a:r>
            <a:r>
              <a:rPr lang="zh-CN" altLang="en-US" dirty="0"/>
              <a:t>和溢出标志</a:t>
            </a:r>
            <a:r>
              <a:rPr lang="en-US" altLang="zh-CN" dirty="0"/>
              <a:t>OF</a:t>
            </a:r>
            <a:r>
              <a:rPr lang="zh-CN" altLang="en-US" dirty="0"/>
              <a:t>，条件转移指令 </a:t>
            </a:r>
            <a:r>
              <a:rPr lang="en-US" altLang="zh-CN" dirty="0" err="1"/>
              <a:t>bgt</a:t>
            </a:r>
            <a:r>
              <a:rPr lang="en-US" altLang="zh-CN" dirty="0"/>
              <a:t>(</a:t>
            </a:r>
            <a:r>
              <a:rPr lang="zh-CN" altLang="en-US" dirty="0"/>
              <a:t>无符号整数比较大于时转移</a:t>
            </a:r>
            <a:r>
              <a:rPr lang="en-US" altLang="zh-CN" dirty="0"/>
              <a:t>)</a:t>
            </a:r>
            <a:r>
              <a:rPr lang="zh-CN" altLang="en-US" dirty="0"/>
              <a:t>的转移条件是</a:t>
            </a:r>
            <a:endParaRPr lang="en-US" altLang="zh-CN" dirty="0"/>
          </a:p>
          <a:p>
            <a:r>
              <a:rPr lang="en-US" altLang="zh-CN" dirty="0"/>
              <a:t>A.CF+ZF=1	B.</a:t>
            </a:r>
            <a:r>
              <a:rPr lang="en-US" altLang="zh-CN" u="sng" dirty="0"/>
              <a:t>SF</a:t>
            </a:r>
            <a:r>
              <a:rPr lang="en-US" altLang="zh-CN" dirty="0"/>
              <a:t>+ZF=1	C.</a:t>
            </a:r>
            <a:r>
              <a:rPr lang="en-US" altLang="zh-CN" u="sng" dirty="0"/>
              <a:t>CF+ZF</a:t>
            </a:r>
            <a:r>
              <a:rPr lang="en-US" altLang="zh-CN" dirty="0"/>
              <a:t>=1	D.</a:t>
            </a:r>
            <a:r>
              <a:rPr lang="en-US" altLang="zh-CN" u="sng" dirty="0"/>
              <a:t>CF+SF</a:t>
            </a:r>
            <a:r>
              <a:rPr lang="en-US" altLang="zh-CN" dirty="0"/>
              <a:t>=1</a:t>
            </a:r>
          </a:p>
          <a:p>
            <a:r>
              <a:rPr lang="zh-CN" altLang="en-US" dirty="0"/>
              <a:t>答： </a:t>
            </a:r>
            <a:r>
              <a:rPr lang="en-US" altLang="zh-CN" dirty="0"/>
              <a:t>C</a:t>
            </a:r>
            <a:r>
              <a:rPr lang="zh-CN" altLang="en-US" dirty="0"/>
              <a:t>。</a:t>
            </a:r>
            <a:r>
              <a:rPr lang="en-US" altLang="zh-CN" dirty="0" err="1"/>
              <a:t>bgt</a:t>
            </a:r>
            <a:r>
              <a:rPr lang="zh-CN" altLang="en-US" dirty="0"/>
              <a:t>指令会将</a:t>
            </a:r>
            <a:r>
              <a:rPr lang="en-US" altLang="zh-CN" dirty="0"/>
              <a:t>A</a:t>
            </a:r>
            <a:r>
              <a:rPr lang="zh-CN" altLang="en-US" dirty="0"/>
              <a:t>和</a:t>
            </a:r>
            <a:r>
              <a:rPr lang="en-US" altLang="zh-CN" dirty="0"/>
              <a:t>B</a:t>
            </a:r>
            <a:r>
              <a:rPr lang="zh-CN" altLang="en-US" dirty="0"/>
              <a:t>进行比较，也就是将</a:t>
            </a:r>
            <a:r>
              <a:rPr lang="en-US" altLang="zh-CN" dirty="0"/>
              <a:t>A</a:t>
            </a:r>
            <a:r>
              <a:rPr lang="zh-CN" altLang="en-US" dirty="0"/>
              <a:t>和</a:t>
            </a:r>
            <a:r>
              <a:rPr lang="en-US" altLang="zh-CN" dirty="0"/>
              <a:t>B</a:t>
            </a:r>
            <a:r>
              <a:rPr lang="zh-CN" altLang="en-US" dirty="0"/>
              <a:t>相减。若</a:t>
            </a:r>
            <a:r>
              <a:rPr lang="en-US" altLang="zh-CN" dirty="0"/>
              <a:t>A&gt;B</a:t>
            </a:r>
            <a:r>
              <a:rPr lang="zh-CN" altLang="en-US" dirty="0"/>
              <a:t>，则</a:t>
            </a:r>
            <a:r>
              <a:rPr lang="en-US" altLang="zh-CN" dirty="0"/>
              <a:t>A-B</a:t>
            </a:r>
            <a:r>
              <a:rPr lang="zh-CN" altLang="en-US" dirty="0"/>
              <a:t>肯定无进位</a:t>
            </a:r>
            <a:r>
              <a:rPr lang="en-US" altLang="zh-CN" dirty="0"/>
              <a:t>/</a:t>
            </a:r>
            <a:r>
              <a:rPr lang="zh-CN" altLang="en-US" dirty="0"/>
              <a:t>借位，结果也不为</a:t>
            </a:r>
            <a:r>
              <a:rPr lang="en-US" altLang="zh-CN" dirty="0"/>
              <a:t>0</a:t>
            </a:r>
            <a:r>
              <a:rPr lang="zh-CN" altLang="en-US" dirty="0"/>
              <a:t>，因此</a:t>
            </a:r>
            <a:r>
              <a:rPr lang="en-US" altLang="zh-CN" dirty="0"/>
              <a:t>CF</a:t>
            </a:r>
            <a:r>
              <a:rPr lang="zh-CN" altLang="en-US" dirty="0"/>
              <a:t>和</a:t>
            </a:r>
            <a:r>
              <a:rPr lang="en-US" altLang="zh-CN" dirty="0"/>
              <a:t>ZF</a:t>
            </a:r>
            <a:r>
              <a:rPr lang="zh-CN" altLang="en-US" dirty="0"/>
              <a:t>均为</a:t>
            </a:r>
            <a:r>
              <a:rPr lang="en-US" altLang="zh-CN" dirty="0"/>
              <a:t>0</a:t>
            </a:r>
            <a:r>
              <a:rPr lang="zh-CN" altLang="en-US" dirty="0"/>
              <a:t>。</a:t>
            </a:r>
          </a:p>
        </p:txBody>
      </p:sp>
    </p:spTree>
    <p:extLst>
      <p:ext uri="{BB962C8B-B14F-4D97-AF65-F5344CB8AC3E}">
        <p14:creationId xmlns:p14="http://schemas.microsoft.com/office/powerpoint/2010/main" val="235761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D741F08-3379-10A5-FD4D-F13BC7012FCA}"/>
              </a:ext>
            </a:extLst>
          </p:cNvPr>
          <p:cNvSpPr txBox="1"/>
          <p:nvPr/>
        </p:nvSpPr>
        <p:spPr>
          <a:xfrm>
            <a:off x="0" y="0"/>
            <a:ext cx="12192000" cy="6186309"/>
          </a:xfrm>
          <a:prstGeom prst="rect">
            <a:avLst/>
          </a:prstGeom>
          <a:noFill/>
        </p:spPr>
        <p:txBody>
          <a:bodyPr wrap="square" rtlCol="0">
            <a:spAutoFit/>
          </a:bodyPr>
          <a:lstStyle/>
          <a:p>
            <a:r>
              <a:rPr lang="en-US" altLang="zh-CN" dirty="0"/>
              <a:t>(12)[2018]</a:t>
            </a:r>
            <a:r>
              <a:rPr lang="zh-CN" altLang="en-US" dirty="0"/>
              <a:t>减法指令</a:t>
            </a:r>
            <a:r>
              <a:rPr lang="en-US" altLang="zh-CN" dirty="0"/>
              <a:t>sub R1,R2,R3</a:t>
            </a:r>
            <a:r>
              <a:rPr lang="zh-CN" altLang="en-US" dirty="0"/>
              <a:t>的功能为“</a:t>
            </a:r>
            <a:r>
              <a:rPr lang="en-US" altLang="zh-CN" dirty="0"/>
              <a:t>(R1)-(R2)→R3”</a:t>
            </a:r>
            <a:r>
              <a:rPr lang="zh-CN" altLang="en-US" dirty="0"/>
              <a:t>，该指令执行后将生成进位</a:t>
            </a:r>
            <a:r>
              <a:rPr lang="en-US" altLang="zh-CN" dirty="0"/>
              <a:t>/</a:t>
            </a:r>
            <a:r>
              <a:rPr lang="zh-CN" altLang="en-US" dirty="0"/>
              <a:t>借位标志</a:t>
            </a:r>
            <a:r>
              <a:rPr lang="en-US" altLang="zh-CN" dirty="0"/>
              <a:t>CF</a:t>
            </a:r>
            <a:r>
              <a:rPr lang="zh-CN" altLang="en-US" dirty="0"/>
              <a:t>和溢出标志</a:t>
            </a:r>
            <a:r>
              <a:rPr lang="en-US" altLang="zh-CN" dirty="0"/>
              <a:t>OF</a:t>
            </a:r>
            <a:r>
              <a:rPr lang="zh-CN" altLang="en-US" dirty="0"/>
              <a:t>。若</a:t>
            </a:r>
            <a:r>
              <a:rPr lang="en-US" altLang="zh-CN" dirty="0"/>
              <a:t>(R1)=FFFFFFFFH</a:t>
            </a:r>
            <a:r>
              <a:rPr lang="zh-CN" altLang="en-US" dirty="0"/>
              <a:t>，</a:t>
            </a:r>
            <a:r>
              <a:rPr lang="en-US" altLang="zh-CN" dirty="0"/>
              <a:t>(R2)=FFFFFFF0H</a:t>
            </a:r>
            <a:r>
              <a:rPr lang="zh-CN" altLang="en-US" dirty="0"/>
              <a:t>，则该减法指令执行后，</a:t>
            </a:r>
            <a:r>
              <a:rPr lang="en-US" altLang="zh-CN" dirty="0"/>
              <a:t>CF</a:t>
            </a:r>
            <a:r>
              <a:rPr lang="zh-CN" altLang="en-US" dirty="0"/>
              <a:t>与</a:t>
            </a:r>
            <a:r>
              <a:rPr lang="en-US" altLang="zh-CN" dirty="0"/>
              <a:t>OF</a:t>
            </a:r>
            <a:r>
              <a:rPr lang="zh-CN" altLang="en-US" dirty="0"/>
              <a:t>分别为</a:t>
            </a:r>
            <a:endParaRPr lang="en-US" altLang="zh-CN" dirty="0"/>
          </a:p>
          <a:p>
            <a:r>
              <a:rPr lang="en-US" altLang="zh-CN" dirty="0"/>
              <a:t>A.CF=0,OF=0	B.CF=1,OF=0	C. CF=0,OF=1	D.CF=1,OF=1</a:t>
            </a:r>
          </a:p>
          <a:p>
            <a:r>
              <a:rPr lang="zh-CN" altLang="en-US" dirty="0"/>
              <a:t>答：</a:t>
            </a:r>
            <a:r>
              <a:rPr lang="en-US" altLang="zh-CN" dirty="0"/>
              <a:t>A</a:t>
            </a:r>
            <a:r>
              <a:rPr lang="zh-CN" altLang="en-US" dirty="0"/>
              <a:t>。由于</a:t>
            </a:r>
            <a:r>
              <a:rPr lang="en-US" altLang="zh-CN" dirty="0"/>
              <a:t>[x]</a:t>
            </a:r>
            <a:r>
              <a:rPr lang="zh-CN" altLang="en-US" dirty="0"/>
              <a:t>补</a:t>
            </a:r>
            <a:r>
              <a:rPr lang="en-US" altLang="zh-CN" dirty="0"/>
              <a:t>-[y]</a:t>
            </a:r>
            <a:r>
              <a:rPr lang="zh-CN" altLang="en-US" dirty="0"/>
              <a:t>补</a:t>
            </a:r>
            <a:r>
              <a:rPr lang="en-US" altLang="zh-CN" dirty="0"/>
              <a:t>=[x]</a:t>
            </a:r>
            <a:r>
              <a:rPr lang="zh-CN" altLang="en-US" dirty="0"/>
              <a:t>补</a:t>
            </a:r>
            <a:r>
              <a:rPr lang="en-US" altLang="zh-CN" dirty="0"/>
              <a:t>+[-y]</a:t>
            </a:r>
            <a:r>
              <a:rPr lang="zh-CN" altLang="en-US" dirty="0"/>
              <a:t>补，求得</a:t>
            </a:r>
            <a:r>
              <a:rPr lang="en-US" altLang="zh-CN" dirty="0"/>
              <a:t>[-R2]=00000010H</a:t>
            </a:r>
            <a:r>
              <a:rPr lang="zh-CN" altLang="en-US" dirty="0"/>
              <a:t>，很明显</a:t>
            </a:r>
            <a:r>
              <a:rPr lang="en-US" altLang="zh-CN" dirty="0"/>
              <a:t>[R1]+[-R2]</a:t>
            </a:r>
            <a:r>
              <a:rPr lang="zh-CN" altLang="en-US" dirty="0"/>
              <a:t>的最高位进位和符号位进位都是</a:t>
            </a:r>
            <a:r>
              <a:rPr lang="en-US" altLang="zh-CN" dirty="0"/>
              <a:t>1(</a:t>
            </a:r>
            <a:r>
              <a:rPr lang="zh-CN" altLang="en-US" dirty="0"/>
              <a:t>当最高位进位和符号位进位的值相异时才产生溢出</a:t>
            </a:r>
            <a:r>
              <a:rPr lang="en-US" altLang="zh-CN" dirty="0"/>
              <a:t>)</a:t>
            </a:r>
            <a:r>
              <a:rPr lang="zh-CN" altLang="en-US" dirty="0"/>
              <a:t>，可以判断溢出标志</a:t>
            </a:r>
            <a:r>
              <a:rPr lang="en-US" altLang="zh-CN" dirty="0"/>
              <a:t>OF=0</a:t>
            </a:r>
            <a:r>
              <a:rPr lang="zh-CN" altLang="en-US" dirty="0"/>
              <a:t>。同时减法操作只需判断借位标志，</a:t>
            </a:r>
            <a:r>
              <a:rPr lang="en-US" altLang="zh-CN" dirty="0"/>
              <a:t>R1</a:t>
            </a:r>
            <a:r>
              <a:rPr lang="zh-CN" altLang="en-US" dirty="0"/>
              <a:t>大于</a:t>
            </a:r>
            <a:r>
              <a:rPr lang="en-US" altLang="zh-CN" dirty="0"/>
              <a:t>R2</a:t>
            </a:r>
            <a:r>
              <a:rPr lang="zh-CN" altLang="en-US" dirty="0"/>
              <a:t>，所以借位标志</a:t>
            </a:r>
            <a:r>
              <a:rPr lang="en-US" altLang="zh-CN" dirty="0"/>
              <a:t>CF=0</a:t>
            </a:r>
            <a:r>
              <a:rPr lang="zh-CN" altLang="en-US" dirty="0"/>
              <a:t>。</a:t>
            </a:r>
            <a:endParaRPr lang="en-US" altLang="zh-CN" dirty="0"/>
          </a:p>
          <a:p>
            <a:r>
              <a:rPr lang="en-US" altLang="zh-CN" dirty="0"/>
              <a:t>(13)[2009]</a:t>
            </a:r>
            <a:r>
              <a:rPr lang="zh-CN" altLang="en-US" dirty="0"/>
              <a:t>下列关于</a:t>
            </a:r>
            <a:r>
              <a:rPr lang="en-US" altLang="zh-CN" dirty="0"/>
              <a:t>RISC</a:t>
            </a:r>
            <a:r>
              <a:rPr lang="zh-CN" altLang="en-US" dirty="0"/>
              <a:t>的叙述中，错误的是</a:t>
            </a:r>
            <a:endParaRPr lang="en-US" altLang="zh-CN" dirty="0"/>
          </a:p>
          <a:p>
            <a:r>
              <a:rPr lang="en-US" altLang="zh-CN" dirty="0"/>
              <a:t>A.RISC</a:t>
            </a:r>
            <a:r>
              <a:rPr lang="zh-CN" altLang="en-US" dirty="0"/>
              <a:t>普遍采用微程序控制器</a:t>
            </a:r>
            <a:endParaRPr lang="en-US" altLang="zh-CN" dirty="0"/>
          </a:p>
          <a:p>
            <a:r>
              <a:rPr lang="en-US" altLang="zh-CN" dirty="0"/>
              <a:t>B.RISC</a:t>
            </a:r>
            <a:r>
              <a:rPr lang="zh-CN" altLang="en-US" dirty="0"/>
              <a:t>中的大多数指令在一个时钟周期内完成</a:t>
            </a:r>
            <a:endParaRPr lang="en-US" altLang="zh-CN" dirty="0"/>
          </a:p>
          <a:p>
            <a:r>
              <a:rPr lang="en-US" altLang="zh-CN" dirty="0"/>
              <a:t>C.RISC</a:t>
            </a:r>
            <a:r>
              <a:rPr lang="zh-CN" altLang="en-US" dirty="0"/>
              <a:t>的内部通用寄存器数量比 </a:t>
            </a:r>
            <a:r>
              <a:rPr lang="en-US" altLang="zh-CN" dirty="0"/>
              <a:t>CISC</a:t>
            </a:r>
            <a:r>
              <a:rPr lang="zh-CN" altLang="en-US" dirty="0"/>
              <a:t>的多</a:t>
            </a:r>
            <a:endParaRPr lang="en-US" altLang="zh-CN" dirty="0"/>
          </a:p>
          <a:p>
            <a:r>
              <a:rPr lang="en-US" altLang="zh-CN" dirty="0"/>
              <a:t>D.RISC</a:t>
            </a:r>
            <a:r>
              <a:rPr lang="zh-CN" altLang="en-US" dirty="0"/>
              <a:t>的指令数、寻址方式和指令格式种类比</a:t>
            </a:r>
            <a:r>
              <a:rPr lang="en-US" altLang="zh-CN" dirty="0"/>
              <a:t>CISC</a:t>
            </a:r>
            <a:r>
              <a:rPr lang="zh-CN" altLang="en-US" dirty="0"/>
              <a:t>的少</a:t>
            </a:r>
            <a:endParaRPr lang="en-US" altLang="zh-CN" dirty="0"/>
          </a:p>
          <a:p>
            <a:r>
              <a:rPr lang="zh-CN" altLang="en-US" dirty="0"/>
              <a:t>答： </a:t>
            </a:r>
            <a:r>
              <a:rPr lang="en-US" altLang="zh-CN" dirty="0"/>
              <a:t>A</a:t>
            </a:r>
            <a:r>
              <a:rPr lang="zh-CN" altLang="en-US" dirty="0"/>
              <a:t>。</a:t>
            </a:r>
            <a:r>
              <a:rPr lang="en-US" altLang="zh-CN" dirty="0"/>
              <a:t>RISC</a:t>
            </a:r>
            <a:r>
              <a:rPr lang="zh-CN" altLang="en-US" dirty="0"/>
              <a:t>指令集合指令条数少：指令长度固定，指令格式和寻址种类少；只有取数存数指令访问存储器，其余指令的操作均在寄存器之间进行；</a:t>
            </a:r>
            <a:r>
              <a:rPr lang="en-US" altLang="zh-CN" dirty="0"/>
              <a:t>CPU</a:t>
            </a:r>
            <a:r>
              <a:rPr lang="zh-CN" altLang="en-US" dirty="0"/>
              <a:t>中通用寄存器多；大部分指令在一个或小于一个机器周期内完成；普遍是采用硬布线控制器而不是采用微程序控制器。</a:t>
            </a:r>
            <a:endParaRPr lang="en-US" altLang="zh-CN" dirty="0"/>
          </a:p>
          <a:p>
            <a:r>
              <a:rPr lang="en-US" altLang="zh-CN" dirty="0"/>
              <a:t>5.3</a:t>
            </a:r>
            <a:r>
              <a:rPr lang="zh-CN" altLang="en-US" dirty="0"/>
              <a:t>简答题。</a:t>
            </a:r>
            <a:endParaRPr lang="en-US" altLang="zh-CN" dirty="0"/>
          </a:p>
          <a:p>
            <a:r>
              <a:rPr lang="en-US" altLang="zh-CN" dirty="0"/>
              <a:t>(1)</a:t>
            </a:r>
            <a:r>
              <a:rPr lang="zh-CN" altLang="en-US" dirty="0"/>
              <a:t>什么叫指令</a:t>
            </a:r>
            <a:r>
              <a:rPr lang="en-US" altLang="zh-CN" dirty="0"/>
              <a:t>?</a:t>
            </a:r>
            <a:r>
              <a:rPr lang="zh-CN" altLang="en-US" dirty="0"/>
              <a:t>什么叫指令系统</a:t>
            </a:r>
            <a:r>
              <a:rPr lang="en-US" altLang="zh-CN" dirty="0"/>
              <a:t>?</a:t>
            </a:r>
          </a:p>
          <a:p>
            <a:r>
              <a:rPr lang="zh-CN" altLang="en-US" dirty="0"/>
              <a:t>答：指令是指控制计算机执行某种操作</a:t>
            </a:r>
            <a:r>
              <a:rPr lang="en-US" altLang="zh-CN" dirty="0"/>
              <a:t>(</a:t>
            </a:r>
            <a:r>
              <a:rPr lang="zh-CN" altLang="en-US" dirty="0"/>
              <a:t>如加、减、传送、转移等操作</a:t>
            </a:r>
            <a:r>
              <a:rPr lang="en-US" altLang="zh-CN" dirty="0"/>
              <a:t>)</a:t>
            </a:r>
            <a:r>
              <a:rPr lang="zh-CN" altLang="en-US" dirty="0"/>
              <a:t>的命令，它是</a:t>
            </a:r>
            <a:r>
              <a:rPr lang="en-US" altLang="zh-CN" dirty="0"/>
              <a:t>CPU</a:t>
            </a:r>
            <a:r>
              <a:rPr lang="zh-CN" altLang="en-US" dirty="0"/>
              <a:t>能直接识别并执行的基本功能单位。一台计算机中所有指令的集合称为该计算机的指令系统。</a:t>
            </a:r>
            <a:endParaRPr lang="en-US" altLang="zh-CN" dirty="0"/>
          </a:p>
          <a:p>
            <a:r>
              <a:rPr lang="en-US" altLang="zh-CN" dirty="0"/>
              <a:t>(2)</a:t>
            </a:r>
            <a:r>
              <a:rPr lang="zh-CN" altLang="en-US" dirty="0"/>
              <a:t>计算机中为什么要设置多种操作数寻址方式</a:t>
            </a:r>
            <a:r>
              <a:rPr lang="en-US" altLang="zh-CN" dirty="0"/>
              <a:t>?</a:t>
            </a:r>
          </a:p>
          <a:p>
            <a:r>
              <a:rPr lang="zh-CN" altLang="en-US" dirty="0"/>
              <a:t>答：能给用户提供更丰富的程序设计手段，有利于编译器实现高级语言向汇编语言的转换，方便在效率和方便性以及寻址空间大小方面进行折中平衡。立即数寻址和寄存器寻址速度最快，但寄存器有限，立即数范围也非常有限</a:t>
            </a:r>
            <a:r>
              <a:rPr lang="en-US" altLang="zh-CN" dirty="0"/>
              <a:t>;</a:t>
            </a:r>
            <a:r>
              <a:rPr lang="zh-CN" altLang="en-US" dirty="0"/>
              <a:t>间接寻址、寄存器间接寻址、基址寻址可以扩大寻址范围，变址寻址、相对寻址、直接寻址可以提升程序设计灵活性。</a:t>
            </a:r>
            <a:endParaRPr lang="en-US" altLang="zh-CN" dirty="0"/>
          </a:p>
        </p:txBody>
      </p:sp>
    </p:spTree>
    <p:extLst>
      <p:ext uri="{BB962C8B-B14F-4D97-AF65-F5344CB8AC3E}">
        <p14:creationId xmlns:p14="http://schemas.microsoft.com/office/powerpoint/2010/main" val="3746075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807FAE8-8E89-2395-C7BA-0AC005CCDEEA}"/>
              </a:ext>
            </a:extLst>
          </p:cNvPr>
          <p:cNvSpPr txBox="1"/>
          <p:nvPr/>
        </p:nvSpPr>
        <p:spPr>
          <a:xfrm>
            <a:off x="0" y="0"/>
            <a:ext cx="12192000" cy="6186309"/>
          </a:xfrm>
          <a:prstGeom prst="rect">
            <a:avLst/>
          </a:prstGeom>
          <a:noFill/>
        </p:spPr>
        <p:txBody>
          <a:bodyPr wrap="square" rtlCol="0">
            <a:spAutoFit/>
          </a:bodyPr>
          <a:lstStyle/>
          <a:p>
            <a:r>
              <a:rPr lang="en-US" altLang="zh-CN" dirty="0"/>
              <a:t>(3)</a:t>
            </a:r>
            <a:r>
              <a:rPr lang="zh-CN" altLang="en-US" dirty="0"/>
              <a:t>操作数寻址方式在指令中如何表示</a:t>
            </a:r>
            <a:r>
              <a:rPr lang="en-US" altLang="zh-CN" dirty="0"/>
              <a:t>?</a:t>
            </a:r>
          </a:p>
          <a:p>
            <a:r>
              <a:rPr lang="zh-CN" altLang="en-US" dirty="0"/>
              <a:t>答：有的寻址方式在指今字中用明确的字段表示操作码的寻址方式，如</a:t>
            </a:r>
            <a:r>
              <a:rPr lang="en-US" altLang="zh-CN" dirty="0"/>
              <a:t>PDP-11</a:t>
            </a:r>
            <a:r>
              <a:rPr lang="zh-CN" altLang="en-US" dirty="0"/>
              <a:t>、</a:t>
            </a:r>
            <a:r>
              <a:rPr lang="en-US" altLang="zh-CN" dirty="0"/>
              <a:t>x86</a:t>
            </a:r>
            <a:r>
              <a:rPr lang="zh-CN" altLang="en-US" dirty="0"/>
              <a:t>指令，也有的寻址方式暗含在操作码中，如 </a:t>
            </a:r>
            <a:r>
              <a:rPr lang="en-US" altLang="zh-CN" dirty="0"/>
              <a:t>MIPS</a:t>
            </a:r>
            <a:r>
              <a:rPr lang="zh-CN" altLang="en-US" dirty="0"/>
              <a:t>、</a:t>
            </a:r>
            <a:r>
              <a:rPr lang="en-US" altLang="zh-CN" dirty="0"/>
              <a:t>RISC-V </a:t>
            </a:r>
            <a:r>
              <a:rPr lang="zh-CN" altLang="en-US" dirty="0"/>
              <a:t>指令集。</a:t>
            </a:r>
            <a:endParaRPr lang="en-US" altLang="zh-CN" dirty="0"/>
          </a:p>
          <a:p>
            <a:r>
              <a:rPr lang="en-US" altLang="zh-CN" dirty="0"/>
              <a:t>(4)</a:t>
            </a:r>
            <a:r>
              <a:rPr lang="zh-CN" altLang="en-US" dirty="0"/>
              <a:t>基址寻址和变址寻址的作用是什么</a:t>
            </a:r>
            <a:r>
              <a:rPr lang="en-US" altLang="zh-CN" dirty="0"/>
              <a:t>?</a:t>
            </a:r>
            <a:r>
              <a:rPr lang="zh-CN" altLang="en-US" dirty="0"/>
              <a:t>分析它们的异同点。</a:t>
            </a:r>
            <a:endParaRPr lang="en-US" altLang="zh-CN" dirty="0"/>
          </a:p>
          <a:p>
            <a:r>
              <a:rPr lang="zh-CN" altLang="en-US" dirty="0"/>
              <a:t>答：基址寻址面向系统，用于程序的重定位和扩展寻址空间，解决程序逻辑空间与存储器物理空间的无关性。变址寻址是面向用户的，主要解决程序循环问题，方便编写出高效访问存储空间的程序。二者在形式上及计算操作数有效地址的方法上相似，都是将寄存器的值加上形式地址形成操作数有效地址。但基址寄存器的值通常是不变的，程序中的所有地址都是相对于基址来变化的，形式地址表示的偏移量位数较短，偏移范围较小。而变址寻址则相反，指令中形式地址给出的是一个存储器地址基准，变址寄存器中存放的是偏移量，不同的变址寄存器给出不同的单元，偏移量位数足以表示整个存储空间。</a:t>
            </a:r>
            <a:endParaRPr lang="en-US" altLang="zh-CN" dirty="0"/>
          </a:p>
          <a:p>
            <a:r>
              <a:rPr lang="en-US" altLang="zh-CN" dirty="0"/>
              <a:t>(5)RISC</a:t>
            </a:r>
            <a:r>
              <a:rPr lang="zh-CN" altLang="en-US" dirty="0"/>
              <a:t>处理器有何特点</a:t>
            </a:r>
            <a:r>
              <a:rPr lang="en-US" altLang="zh-CN" dirty="0"/>
              <a:t>?</a:t>
            </a:r>
          </a:p>
          <a:p>
            <a:r>
              <a:rPr lang="zh-CN" altLang="en-US" dirty="0"/>
              <a:t>答：</a:t>
            </a:r>
            <a:r>
              <a:rPr lang="en-US" altLang="zh-CN" dirty="0"/>
              <a:t>RISC</a:t>
            </a:r>
            <a:r>
              <a:rPr lang="zh-CN" altLang="en-US" dirty="0"/>
              <a:t>使用等长指令、寻址方式少且简单、采用</a:t>
            </a:r>
            <a:r>
              <a:rPr lang="en-US" altLang="zh-CN" dirty="0"/>
              <a:t>Load-Store</a:t>
            </a:r>
            <a:r>
              <a:rPr lang="zh-CN" altLang="en-US" dirty="0"/>
              <a:t>架构，只有取数和存数指令访问存储器、指令数量和指令格式少、指令功能简单、通用寄存器多、控制器多采用硬布线方式、大多数指令可在一个时钟周期内完成、支持指令流水线并强调指令流水线的优化使用。</a:t>
            </a:r>
            <a:endParaRPr lang="en-US" altLang="zh-CN" dirty="0"/>
          </a:p>
          <a:p>
            <a:r>
              <a:rPr lang="en-US" altLang="zh-CN" dirty="0"/>
              <a:t>(6)</a:t>
            </a:r>
            <a:r>
              <a:rPr lang="zh-CN" altLang="en-US" dirty="0"/>
              <a:t>比较定长指令与变长指令的优缺点。</a:t>
            </a:r>
            <a:endParaRPr lang="en-US" altLang="zh-CN" dirty="0"/>
          </a:p>
          <a:p>
            <a:r>
              <a:rPr lang="zh-CN" altLang="en-US" dirty="0"/>
              <a:t>答：定长指令结构规整，有利于简化硬件，尤其是指令译码部件的设计，但指令字长平均长度长，指令不易扩展。变长指令结构灵活，能充分利用指令中的每一位，所以指令码点冗余少，指令字长平均长度短，指令易于扩展，但变长指令的格式不规整，不同指令取指时间可能不同，控制复杂。</a:t>
            </a:r>
            <a:endParaRPr lang="en-US" altLang="zh-CN" dirty="0"/>
          </a:p>
          <a:p>
            <a:r>
              <a:rPr lang="en-US" altLang="zh-CN" dirty="0"/>
              <a:t>(7)</a:t>
            </a:r>
            <a:r>
              <a:rPr lang="zh-CN" altLang="en-US" dirty="0"/>
              <a:t>指令的地址码与指令中的操作码含义有何不同</a:t>
            </a:r>
            <a:r>
              <a:rPr lang="en-US" altLang="zh-CN" dirty="0"/>
              <a:t>?</a:t>
            </a:r>
            <a:endParaRPr lang="zh-CN" altLang="en-US" dirty="0"/>
          </a:p>
          <a:p>
            <a:r>
              <a:rPr lang="zh-CN" altLang="en-US" dirty="0"/>
              <a:t>答：指令的地址码通常指定操作数的地址，地址码字段的作用随指令类型和寻址方式的不同而不同，它可能作为一个操作数、操作数的地址</a:t>
            </a:r>
            <a:r>
              <a:rPr lang="en-US" altLang="zh-CN" dirty="0"/>
              <a:t>(</a:t>
            </a:r>
            <a:r>
              <a:rPr lang="zh-CN" altLang="en-US" dirty="0"/>
              <a:t>包括操作数所在的主存地址、寄存器编号或外部设备端口地址</a:t>
            </a:r>
            <a:r>
              <a:rPr lang="en-US" altLang="zh-CN" dirty="0"/>
              <a:t>)</a:t>
            </a:r>
            <a:r>
              <a:rPr lang="zh-CN" altLang="en-US" dirty="0"/>
              <a:t>也可能是一个用于计算地址的偏移量。指令中的操作码则表示指令的功能。</a:t>
            </a:r>
          </a:p>
        </p:txBody>
      </p:sp>
    </p:spTree>
    <p:extLst>
      <p:ext uri="{BB962C8B-B14F-4D97-AF65-F5344CB8AC3E}">
        <p14:creationId xmlns:p14="http://schemas.microsoft.com/office/powerpoint/2010/main" val="1157066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870BED3-963A-5781-A18E-330553166CCF}"/>
              </a:ext>
            </a:extLst>
          </p:cNvPr>
          <p:cNvSpPr txBox="1"/>
          <p:nvPr/>
        </p:nvSpPr>
        <p:spPr>
          <a:xfrm>
            <a:off x="0" y="0"/>
            <a:ext cx="12192000" cy="4801314"/>
          </a:xfrm>
          <a:prstGeom prst="rect">
            <a:avLst/>
          </a:prstGeom>
          <a:noFill/>
        </p:spPr>
        <p:txBody>
          <a:bodyPr wrap="square" rtlCol="0">
            <a:spAutoFit/>
          </a:bodyPr>
          <a:lstStyle/>
          <a:p>
            <a:r>
              <a:rPr lang="en-US" altLang="zh-CN" dirty="0"/>
              <a:t>5.4</a:t>
            </a:r>
            <a:r>
              <a:rPr lang="zh-CN" altLang="en-US" dirty="0"/>
              <a:t>根据操作数所在的位置</a:t>
            </a:r>
            <a:r>
              <a:rPr lang="en-US" altLang="zh-CN" dirty="0"/>
              <a:t>,</a:t>
            </a:r>
            <a:r>
              <a:rPr lang="zh-CN" altLang="en-US" dirty="0"/>
              <a:t>在空格处填写其寻址方式。</a:t>
            </a:r>
            <a:endParaRPr lang="en-US" altLang="zh-CN" dirty="0"/>
          </a:p>
          <a:p>
            <a:r>
              <a:rPr lang="en-US" altLang="zh-CN" dirty="0"/>
              <a:t>(1)</a:t>
            </a:r>
            <a:r>
              <a:rPr lang="zh-CN" altLang="en-US" dirty="0"/>
              <a:t>操作数在指令中为</a:t>
            </a:r>
            <a:r>
              <a:rPr lang="zh-CN" altLang="en-US" dirty="0">
                <a:solidFill>
                  <a:srgbClr val="FF0000"/>
                </a:solidFill>
              </a:rPr>
              <a:t>立即数</a:t>
            </a:r>
            <a:r>
              <a:rPr lang="zh-CN" altLang="en-US" dirty="0"/>
              <a:t>寻址方式。</a:t>
            </a:r>
            <a:endParaRPr lang="en-US" altLang="zh-CN" dirty="0"/>
          </a:p>
          <a:p>
            <a:r>
              <a:rPr lang="en-US" altLang="zh-CN" dirty="0"/>
              <a:t>(2)</a:t>
            </a:r>
            <a:r>
              <a:rPr lang="zh-CN" altLang="en-US" dirty="0"/>
              <a:t>操作数地址（主存）在指令中为</a:t>
            </a:r>
            <a:r>
              <a:rPr lang="zh-CN" altLang="en-US" dirty="0">
                <a:solidFill>
                  <a:srgbClr val="FF0000"/>
                </a:solidFill>
              </a:rPr>
              <a:t>直接</a:t>
            </a:r>
            <a:r>
              <a:rPr lang="zh-CN" altLang="en-US" dirty="0"/>
              <a:t>寻址方式。</a:t>
            </a:r>
            <a:endParaRPr lang="en-US" altLang="zh-CN" dirty="0"/>
          </a:p>
          <a:p>
            <a:r>
              <a:rPr lang="en-US" altLang="zh-CN" dirty="0"/>
              <a:t>(3)</a:t>
            </a:r>
            <a:r>
              <a:rPr lang="zh-CN" altLang="en-US" dirty="0"/>
              <a:t>操作数在寄存器中为</a:t>
            </a:r>
            <a:r>
              <a:rPr lang="zh-CN" altLang="en-US" dirty="0">
                <a:solidFill>
                  <a:srgbClr val="FF0000"/>
                </a:solidFill>
              </a:rPr>
              <a:t>寄存器</a:t>
            </a:r>
            <a:r>
              <a:rPr lang="zh-CN" altLang="en-US" dirty="0"/>
              <a:t>寻址方式。</a:t>
            </a:r>
            <a:endParaRPr lang="en-US" altLang="zh-CN" dirty="0"/>
          </a:p>
          <a:p>
            <a:r>
              <a:rPr lang="en-US" altLang="zh-CN" dirty="0"/>
              <a:t>(4)</a:t>
            </a:r>
            <a:r>
              <a:rPr lang="zh-CN" altLang="en-US" dirty="0"/>
              <a:t>操作数地址在寄存器中为</a:t>
            </a:r>
            <a:r>
              <a:rPr lang="zh-CN" altLang="en-US" dirty="0">
                <a:solidFill>
                  <a:srgbClr val="FF0000"/>
                </a:solidFill>
              </a:rPr>
              <a:t>寄存器间接</a:t>
            </a:r>
            <a:r>
              <a:rPr lang="zh-CN" altLang="en-US" dirty="0"/>
              <a:t>寻址方式。</a:t>
            </a:r>
            <a:endParaRPr lang="en-US" altLang="zh-CN" dirty="0"/>
          </a:p>
          <a:p>
            <a:r>
              <a:rPr lang="en-US" altLang="zh-CN" dirty="0"/>
              <a:t>5.5</a:t>
            </a:r>
            <a:r>
              <a:rPr lang="zh-CN" altLang="en-US" dirty="0"/>
              <a:t>某计算机字长为</a:t>
            </a:r>
            <a:r>
              <a:rPr lang="en-US" altLang="zh-CN" dirty="0"/>
              <a:t>16</a:t>
            </a:r>
            <a:r>
              <a:rPr lang="zh-CN" altLang="en-US" dirty="0"/>
              <a:t>位，运算器为</a:t>
            </a:r>
            <a:r>
              <a:rPr lang="en-US" altLang="zh-CN" dirty="0"/>
              <a:t>16</a:t>
            </a:r>
            <a:r>
              <a:rPr lang="zh-CN" altLang="en-US" dirty="0"/>
              <a:t>位，有</a:t>
            </a:r>
            <a:r>
              <a:rPr lang="en-US" altLang="zh-CN" dirty="0"/>
              <a:t>16</a:t>
            </a:r>
            <a:r>
              <a:rPr lang="zh-CN" altLang="en-US" dirty="0"/>
              <a:t>个通用寄存器，</a:t>
            </a:r>
            <a:r>
              <a:rPr lang="en-US" altLang="zh-CN" dirty="0"/>
              <a:t>8</a:t>
            </a:r>
            <a:r>
              <a:rPr lang="zh-CN" altLang="en-US" dirty="0"/>
              <a:t>种寻址方式，主存为</a:t>
            </a:r>
            <a:r>
              <a:rPr lang="en-US" altLang="zh-CN" dirty="0"/>
              <a:t>128KW,</a:t>
            </a:r>
            <a:r>
              <a:rPr lang="zh-CN" altLang="en-US" dirty="0"/>
              <a:t>指令中操作数地址码由寻址方式字段和寄存器号字段组成。请回答下列问题。</a:t>
            </a:r>
            <a:endParaRPr lang="en-US" altLang="zh-CN" dirty="0"/>
          </a:p>
          <a:p>
            <a:r>
              <a:rPr lang="en-US" altLang="zh-CN" dirty="0"/>
              <a:t>16</a:t>
            </a:r>
            <a:r>
              <a:rPr lang="zh-CN" altLang="en-US" dirty="0"/>
              <a:t>个通用寄存器需要</a:t>
            </a:r>
            <a:r>
              <a:rPr lang="en-US" altLang="zh-CN" dirty="0"/>
              <a:t>4</a:t>
            </a:r>
            <a:r>
              <a:rPr lang="zh-CN" altLang="en-US" dirty="0"/>
              <a:t>位表示；</a:t>
            </a:r>
            <a:r>
              <a:rPr lang="en-US" altLang="zh-CN" dirty="0"/>
              <a:t>8</a:t>
            </a:r>
            <a:r>
              <a:rPr lang="zh-CN" altLang="en-US" dirty="0"/>
              <a:t>种寻址方式需要</a:t>
            </a:r>
            <a:r>
              <a:rPr lang="en-US" altLang="zh-CN" dirty="0"/>
              <a:t>3</a:t>
            </a:r>
            <a:r>
              <a:rPr lang="zh-CN" altLang="en-US" dirty="0"/>
              <a:t>位表示。</a:t>
            </a:r>
            <a:endParaRPr lang="en-US" altLang="zh-CN" dirty="0"/>
          </a:p>
          <a:p>
            <a:r>
              <a:rPr lang="en-US" altLang="zh-CN" dirty="0"/>
              <a:t>(1)</a:t>
            </a:r>
            <a:r>
              <a:rPr lang="zh-CN" altLang="en-US" dirty="0"/>
              <a:t>单操作数指令最多有多少条</a:t>
            </a:r>
            <a:r>
              <a:rPr lang="en-US" altLang="zh-CN" dirty="0"/>
              <a:t>?</a:t>
            </a:r>
          </a:p>
          <a:p>
            <a:r>
              <a:rPr lang="zh-CN" altLang="en-US" dirty="0"/>
              <a:t>答：单操作数指令的操作码位数为 </a:t>
            </a:r>
            <a:r>
              <a:rPr lang="en-US" altLang="zh-CN" dirty="0"/>
              <a:t>16-4-3=9</a:t>
            </a:r>
            <a:r>
              <a:rPr lang="zh-CN" altLang="en-US" dirty="0"/>
              <a:t>位，因此最多有</a:t>
            </a:r>
            <a:r>
              <a:rPr lang="en-US" altLang="zh-CN" dirty="0"/>
              <a:t>2</a:t>
            </a:r>
            <a:r>
              <a:rPr lang="en-US" altLang="zh-CN" baseline="30000" dirty="0"/>
              <a:t>9</a:t>
            </a:r>
            <a:r>
              <a:rPr lang="en-US" altLang="zh-CN" dirty="0"/>
              <a:t>=512</a:t>
            </a:r>
            <a:r>
              <a:rPr lang="zh-CN" altLang="en-US" dirty="0"/>
              <a:t>条指令。</a:t>
            </a:r>
            <a:endParaRPr lang="en-US" altLang="zh-CN" dirty="0"/>
          </a:p>
          <a:p>
            <a:r>
              <a:rPr lang="en-US" altLang="zh-CN" dirty="0"/>
              <a:t>(2)</a:t>
            </a:r>
            <a:r>
              <a:rPr lang="zh-CN" altLang="en-US" dirty="0"/>
              <a:t>双操作数指令最多有多少条</a:t>
            </a:r>
            <a:r>
              <a:rPr lang="en-US" altLang="zh-CN" dirty="0"/>
              <a:t>?</a:t>
            </a:r>
          </a:p>
          <a:p>
            <a:r>
              <a:rPr lang="zh-CN" altLang="en-US" dirty="0"/>
              <a:t>答：双操作数指令的操作码位数为 </a:t>
            </a:r>
            <a:r>
              <a:rPr lang="en-US" altLang="zh-CN" dirty="0"/>
              <a:t>16-2x(4+3)=2</a:t>
            </a:r>
            <a:r>
              <a:rPr lang="zh-CN" altLang="en-US" dirty="0"/>
              <a:t>位，因此最多有</a:t>
            </a:r>
            <a:r>
              <a:rPr lang="en-US" altLang="zh-CN" dirty="0"/>
              <a:t>2</a:t>
            </a:r>
            <a:r>
              <a:rPr lang="en-US" altLang="zh-CN" baseline="30000" dirty="0"/>
              <a:t>2</a:t>
            </a:r>
            <a:r>
              <a:rPr lang="en-US" altLang="zh-CN" dirty="0"/>
              <a:t>=4</a:t>
            </a:r>
            <a:r>
              <a:rPr lang="zh-CN" altLang="en-US" dirty="0"/>
              <a:t>条指令。</a:t>
            </a:r>
            <a:endParaRPr lang="en-US" altLang="zh-CN" dirty="0"/>
          </a:p>
          <a:p>
            <a:r>
              <a:rPr lang="en-US" altLang="zh-CN" dirty="0"/>
              <a:t>(3)</a:t>
            </a:r>
            <a:r>
              <a:rPr lang="zh-CN" altLang="en-US" dirty="0"/>
              <a:t>直接寻址的范围多大</a:t>
            </a:r>
            <a:r>
              <a:rPr lang="en-US" altLang="zh-CN" dirty="0"/>
              <a:t>?</a:t>
            </a:r>
          </a:p>
          <a:p>
            <a:r>
              <a:rPr lang="zh-CN" altLang="en-US" dirty="0"/>
              <a:t>答：直接寻址，</a:t>
            </a:r>
            <a:r>
              <a:rPr lang="en-US" altLang="zh-CN" dirty="0"/>
              <a:t>3</a:t>
            </a:r>
            <a:r>
              <a:rPr lang="zh-CN" altLang="en-US" dirty="0"/>
              <a:t>位表示的地址范围为</a:t>
            </a:r>
            <a:r>
              <a:rPr lang="en-US" altLang="zh-CN" dirty="0"/>
              <a:t>0~7</a:t>
            </a:r>
            <a:r>
              <a:rPr lang="zh-CN" altLang="en-US" dirty="0"/>
              <a:t>。</a:t>
            </a:r>
            <a:endParaRPr lang="en-US" altLang="zh-CN" dirty="0"/>
          </a:p>
          <a:p>
            <a:r>
              <a:rPr lang="en-US" altLang="zh-CN" dirty="0"/>
              <a:t>(4)</a:t>
            </a:r>
            <a:r>
              <a:rPr lang="zh-CN" altLang="en-US" dirty="0"/>
              <a:t>变址寻址的范围多大</a:t>
            </a:r>
            <a:r>
              <a:rPr lang="en-US" altLang="zh-CN" dirty="0"/>
              <a:t>?</a:t>
            </a:r>
          </a:p>
          <a:p>
            <a:r>
              <a:rPr lang="zh-CN" altLang="en-US" dirty="0"/>
              <a:t>答：变址寻址，因为寄存器为</a:t>
            </a:r>
            <a:r>
              <a:rPr lang="en-US" altLang="zh-CN" dirty="0"/>
              <a:t>16</a:t>
            </a:r>
            <a:r>
              <a:rPr lang="zh-CN" altLang="en-US" dirty="0"/>
              <a:t>位，所以寻址范围为</a:t>
            </a:r>
            <a:r>
              <a:rPr lang="en-US" altLang="zh-CN" dirty="0"/>
              <a:t>2</a:t>
            </a:r>
            <a:r>
              <a:rPr lang="en-US" altLang="zh-CN" baseline="30000" dirty="0"/>
              <a:t>16</a:t>
            </a:r>
            <a:r>
              <a:rPr lang="en-US" altLang="zh-CN" dirty="0"/>
              <a:t>=64KB</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4029496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2A9EC3E-3737-DC40-488E-BA3ECB3F23A4}"/>
              </a:ext>
            </a:extLst>
          </p:cNvPr>
          <p:cNvSpPr txBox="1"/>
          <p:nvPr/>
        </p:nvSpPr>
        <p:spPr>
          <a:xfrm>
            <a:off x="0" y="0"/>
            <a:ext cx="12192000" cy="5632311"/>
          </a:xfrm>
          <a:prstGeom prst="rect">
            <a:avLst/>
          </a:prstGeom>
          <a:noFill/>
        </p:spPr>
        <p:txBody>
          <a:bodyPr wrap="square" rtlCol="0">
            <a:spAutoFit/>
          </a:bodyPr>
          <a:lstStyle/>
          <a:p>
            <a:r>
              <a:rPr lang="en-US" altLang="zh-CN" dirty="0"/>
              <a:t>5.7 </a:t>
            </a:r>
            <a:r>
              <a:rPr lang="zh-CN" altLang="en-US" dirty="0"/>
              <a:t>设相对寻址的转移指令占</a:t>
            </a:r>
            <a:r>
              <a:rPr lang="en-US" altLang="zh-CN" dirty="0"/>
              <a:t>3</a:t>
            </a:r>
            <a:r>
              <a:rPr lang="zh-CN" altLang="en-US" dirty="0"/>
              <a:t>个字节，第一个字节是操作码，第二个字节是相对位移量</a:t>
            </a:r>
            <a:r>
              <a:rPr lang="en-US" altLang="zh-CN" dirty="0"/>
              <a:t>(</a:t>
            </a:r>
            <a:r>
              <a:rPr lang="zh-CN" altLang="en-US" dirty="0"/>
              <a:t>补码表示</a:t>
            </a:r>
            <a:r>
              <a:rPr lang="en-US" altLang="zh-CN" dirty="0"/>
              <a:t>)</a:t>
            </a:r>
            <a:r>
              <a:rPr lang="zh-CN" altLang="en-US" dirty="0"/>
              <a:t>的低</a:t>
            </a:r>
            <a:r>
              <a:rPr lang="en-US" altLang="zh-CN" dirty="0"/>
              <a:t>8</a:t>
            </a:r>
            <a:r>
              <a:rPr lang="zh-CN" altLang="en-US" dirty="0"/>
              <a:t>位，第三个字节是相对位移量</a:t>
            </a:r>
            <a:r>
              <a:rPr lang="en-US" altLang="zh-CN" dirty="0"/>
              <a:t>(</a:t>
            </a:r>
            <a:r>
              <a:rPr lang="zh-CN" altLang="en-US" dirty="0"/>
              <a:t>补码表示</a:t>
            </a:r>
            <a:r>
              <a:rPr lang="en-US" altLang="zh-CN" dirty="0"/>
              <a:t>)</a:t>
            </a:r>
            <a:r>
              <a:rPr lang="zh-CN" altLang="en-US" dirty="0"/>
              <a:t>的高</a:t>
            </a:r>
            <a:r>
              <a:rPr lang="en-US" altLang="zh-CN" dirty="0"/>
              <a:t>8</a:t>
            </a:r>
            <a:r>
              <a:rPr lang="zh-CN" altLang="en-US" dirty="0"/>
              <a:t>位，每当</a:t>
            </a:r>
            <a:r>
              <a:rPr lang="en-US" altLang="zh-CN" dirty="0"/>
              <a:t>CPU</a:t>
            </a:r>
            <a:r>
              <a:rPr lang="zh-CN" altLang="en-US" dirty="0"/>
              <a:t>从存储器取一个字节时，便自动完成</a:t>
            </a:r>
            <a:r>
              <a:rPr lang="en-US" altLang="zh-CN" dirty="0"/>
              <a:t>(PC)+1-PC</a:t>
            </a:r>
            <a:r>
              <a:rPr lang="zh-CN" altLang="en-US" dirty="0"/>
              <a:t>。请回答下列问题。</a:t>
            </a:r>
            <a:endParaRPr lang="en-US" altLang="zh-CN" dirty="0"/>
          </a:p>
          <a:p>
            <a:r>
              <a:rPr lang="en-US" altLang="zh-CN" dirty="0"/>
              <a:t>(1)</a:t>
            </a:r>
            <a:r>
              <a:rPr lang="zh-CN" altLang="en-US" dirty="0"/>
              <a:t>若</a:t>
            </a:r>
            <a:r>
              <a:rPr lang="en-US" altLang="zh-CN" dirty="0"/>
              <a:t>PC</a:t>
            </a:r>
            <a:r>
              <a:rPr lang="zh-CN" altLang="en-US" dirty="0"/>
              <a:t>当前值为</a:t>
            </a:r>
            <a:r>
              <a:rPr lang="en-US" altLang="zh-CN" dirty="0"/>
              <a:t>256(</a:t>
            </a:r>
            <a:r>
              <a:rPr lang="zh-CN" altLang="en-US" dirty="0"/>
              <a:t>十进制</a:t>
            </a:r>
            <a:r>
              <a:rPr lang="en-US" altLang="zh-CN" dirty="0"/>
              <a:t>)</a:t>
            </a:r>
            <a:r>
              <a:rPr lang="zh-CN" altLang="en-US" dirty="0"/>
              <a:t>，要求转移到</a:t>
            </a:r>
            <a:r>
              <a:rPr lang="en-US" altLang="zh-CN" dirty="0"/>
              <a:t>290(</a:t>
            </a:r>
            <a:r>
              <a:rPr lang="zh-CN" altLang="en-US" dirty="0"/>
              <a:t>十进制</a:t>
            </a:r>
            <a:r>
              <a:rPr lang="en-US" altLang="zh-CN" dirty="0"/>
              <a:t>)</a:t>
            </a:r>
            <a:r>
              <a:rPr lang="zh-CN" altLang="en-US" dirty="0"/>
              <a:t>，则转移指令第二、三字节的机器代码是什么</a:t>
            </a:r>
            <a:r>
              <a:rPr lang="en-US" altLang="zh-CN" dirty="0"/>
              <a:t>(</a:t>
            </a:r>
            <a:r>
              <a:rPr lang="zh-CN" altLang="en-US" dirty="0"/>
              <a:t>十六进制</a:t>
            </a:r>
            <a:r>
              <a:rPr lang="en-US" altLang="zh-CN" dirty="0"/>
              <a:t>)?</a:t>
            </a:r>
          </a:p>
          <a:p>
            <a:r>
              <a:rPr lang="zh-CN" altLang="en-US" dirty="0"/>
              <a:t>答：</a:t>
            </a:r>
            <a:r>
              <a:rPr lang="en-US" altLang="zh-CN" dirty="0"/>
              <a:t>PC</a:t>
            </a:r>
            <a:r>
              <a:rPr lang="zh-CN" altLang="en-US" dirty="0"/>
              <a:t>值为</a:t>
            </a:r>
            <a:r>
              <a:rPr lang="en-US" altLang="zh-CN" dirty="0"/>
              <a:t>256</a:t>
            </a:r>
            <a:r>
              <a:rPr lang="zh-CN" altLang="en-US" dirty="0"/>
              <a:t>，由于指令字长为</a:t>
            </a:r>
            <a:r>
              <a:rPr lang="en-US" altLang="zh-CN" dirty="0"/>
              <a:t>3</a:t>
            </a:r>
            <a:r>
              <a:rPr lang="zh-CN" altLang="en-US" dirty="0"/>
              <a:t>字节，因此</a:t>
            </a:r>
            <a:r>
              <a:rPr lang="en-US" altLang="zh-CN" dirty="0"/>
              <a:t>PC</a:t>
            </a:r>
            <a:r>
              <a:rPr lang="zh-CN" altLang="en-US" dirty="0"/>
              <a:t>在取指令完成后修改为</a:t>
            </a:r>
            <a:r>
              <a:rPr lang="en-US" altLang="zh-CN" dirty="0"/>
              <a:t>256+3=259</a:t>
            </a:r>
            <a:r>
              <a:rPr lang="zh-CN" altLang="en-US" dirty="0"/>
              <a:t>。</a:t>
            </a:r>
            <a:r>
              <a:rPr lang="en-US" altLang="zh-CN" dirty="0"/>
              <a:t>D=290-259=(31)</a:t>
            </a:r>
            <a:r>
              <a:rPr lang="en-US" altLang="zh-CN" baseline="-25000" dirty="0"/>
              <a:t>10</a:t>
            </a:r>
            <a:r>
              <a:rPr lang="en-US" altLang="zh-CN" dirty="0"/>
              <a:t>=001FH</a:t>
            </a:r>
            <a:r>
              <a:rPr lang="zh-CN" altLang="en-US" dirty="0"/>
              <a:t>，故转移指令第</a:t>
            </a:r>
            <a:r>
              <a:rPr lang="en-US" altLang="zh-CN" dirty="0"/>
              <a:t>2</a:t>
            </a:r>
            <a:r>
              <a:rPr lang="zh-CN" altLang="en-US" dirty="0"/>
              <a:t>字节为</a:t>
            </a:r>
            <a:r>
              <a:rPr lang="en-US" altLang="zh-CN" dirty="0"/>
              <a:t>1FH</a:t>
            </a:r>
            <a:r>
              <a:rPr lang="zh-CN" altLang="en-US" dirty="0"/>
              <a:t>，第</a:t>
            </a:r>
            <a:r>
              <a:rPr lang="en-US" altLang="zh-CN" dirty="0"/>
              <a:t>3</a:t>
            </a:r>
            <a:r>
              <a:rPr lang="zh-CN" altLang="en-US" dirty="0"/>
              <a:t>字节为</a:t>
            </a:r>
            <a:r>
              <a:rPr lang="en-US" altLang="zh-CN" dirty="0"/>
              <a:t>00H</a:t>
            </a:r>
            <a:r>
              <a:rPr lang="zh-CN" altLang="en-US" dirty="0"/>
              <a:t>。</a:t>
            </a:r>
            <a:endParaRPr lang="en-US" altLang="zh-CN" dirty="0"/>
          </a:p>
          <a:p>
            <a:r>
              <a:rPr lang="en-US" altLang="zh-CN" dirty="0"/>
              <a:t>(2)</a:t>
            </a:r>
            <a:r>
              <a:rPr lang="zh-CN" altLang="en-US" dirty="0"/>
              <a:t>若</a:t>
            </a:r>
            <a:r>
              <a:rPr lang="en-US" altLang="zh-CN" dirty="0"/>
              <a:t>PC</a:t>
            </a:r>
            <a:r>
              <a:rPr lang="zh-CN" altLang="en-US" dirty="0"/>
              <a:t>当前值为</a:t>
            </a:r>
            <a:r>
              <a:rPr lang="en-US" altLang="zh-CN" dirty="0"/>
              <a:t>128(</a:t>
            </a:r>
            <a:r>
              <a:rPr lang="zh-CN" altLang="en-US" dirty="0"/>
              <a:t>十进制</a:t>
            </a:r>
            <a:r>
              <a:rPr lang="en-US" altLang="zh-CN" dirty="0"/>
              <a:t>)</a:t>
            </a:r>
            <a:r>
              <a:rPr lang="zh-CN" altLang="en-US" dirty="0"/>
              <a:t>，要求转移到</a:t>
            </a:r>
            <a:r>
              <a:rPr lang="en-US" altLang="zh-CN" dirty="0"/>
              <a:t>110(</a:t>
            </a:r>
            <a:r>
              <a:rPr lang="zh-CN" altLang="en-US" dirty="0"/>
              <a:t>十进制</a:t>
            </a:r>
            <a:r>
              <a:rPr lang="en-US" altLang="zh-CN" dirty="0"/>
              <a:t>)</a:t>
            </a:r>
            <a:r>
              <a:rPr lang="zh-CN" altLang="en-US" dirty="0"/>
              <a:t>，则转移指令第二、三字节的机器代码又是什么</a:t>
            </a:r>
            <a:r>
              <a:rPr lang="en-US" altLang="zh-CN" dirty="0"/>
              <a:t>(</a:t>
            </a:r>
            <a:r>
              <a:rPr lang="zh-CN" altLang="en-US" dirty="0"/>
              <a:t>十六进制</a:t>
            </a:r>
            <a:r>
              <a:rPr lang="en-US" altLang="zh-CN" dirty="0"/>
              <a:t>)?</a:t>
            </a:r>
          </a:p>
          <a:p>
            <a:r>
              <a:rPr lang="zh-CN" altLang="en-US" dirty="0"/>
              <a:t>答：</a:t>
            </a:r>
            <a:r>
              <a:rPr lang="en-US" altLang="zh-CN" dirty="0"/>
              <a:t>PC</a:t>
            </a:r>
            <a:r>
              <a:rPr lang="zh-CN" altLang="en-US" dirty="0"/>
              <a:t>值为</a:t>
            </a:r>
            <a:r>
              <a:rPr lang="en-US" altLang="zh-CN" dirty="0"/>
              <a:t>128</a:t>
            </a:r>
            <a:r>
              <a:rPr lang="zh-CN" altLang="en-US" dirty="0"/>
              <a:t>，则取指令完成后 </a:t>
            </a:r>
            <a:r>
              <a:rPr lang="en-US" altLang="zh-CN" dirty="0"/>
              <a:t>PC=128+3=131</a:t>
            </a:r>
            <a:r>
              <a:rPr lang="zh-CN" altLang="en-US" dirty="0"/>
              <a:t>，</a:t>
            </a:r>
            <a:r>
              <a:rPr lang="en-US" altLang="zh-CN" dirty="0"/>
              <a:t>D=110-131=(-21)</a:t>
            </a:r>
            <a:r>
              <a:rPr lang="en-US" altLang="zh-CN" baseline="-25000" dirty="0"/>
              <a:t>10</a:t>
            </a:r>
            <a:r>
              <a:rPr lang="en-US" altLang="zh-CN" dirty="0"/>
              <a:t>=FFEDH(</a:t>
            </a:r>
            <a:r>
              <a:rPr lang="zh-CN" altLang="en-US" dirty="0"/>
              <a:t>补码</a:t>
            </a:r>
            <a:r>
              <a:rPr lang="en-US" altLang="zh-CN" dirty="0"/>
              <a:t>)</a:t>
            </a:r>
            <a:r>
              <a:rPr lang="zh-CN" altLang="en-US" dirty="0"/>
              <a:t>，因此转移指令第</a:t>
            </a:r>
            <a:r>
              <a:rPr lang="en-US" altLang="zh-CN" dirty="0"/>
              <a:t>2</a:t>
            </a:r>
            <a:r>
              <a:rPr lang="zh-CN" altLang="en-US" dirty="0"/>
              <a:t>字节为 </a:t>
            </a:r>
            <a:r>
              <a:rPr lang="en-US" altLang="zh-CN" dirty="0"/>
              <a:t>EBH</a:t>
            </a:r>
            <a:r>
              <a:rPr lang="zh-CN" altLang="en-US" dirty="0"/>
              <a:t>，第</a:t>
            </a:r>
            <a:r>
              <a:rPr lang="en-US" altLang="zh-CN" dirty="0"/>
              <a:t>3</a:t>
            </a:r>
            <a:r>
              <a:rPr lang="zh-CN" altLang="en-US" dirty="0"/>
              <a:t>字节为</a:t>
            </a:r>
            <a:r>
              <a:rPr lang="en-US" altLang="zh-CN" dirty="0"/>
              <a:t>FFH</a:t>
            </a:r>
            <a:r>
              <a:rPr lang="zh-CN" altLang="en-US" dirty="0"/>
              <a:t>。</a:t>
            </a:r>
            <a:endParaRPr lang="en-US" altLang="zh-CN" dirty="0"/>
          </a:p>
          <a:p>
            <a:r>
              <a:rPr lang="en-US" altLang="zh-CN" dirty="0"/>
              <a:t>5.8</a:t>
            </a:r>
            <a:r>
              <a:rPr lang="zh-CN" altLang="en-US" dirty="0"/>
              <a:t>计算机的指令格式包括操作码</a:t>
            </a:r>
            <a:r>
              <a:rPr lang="en-US" altLang="zh-CN" dirty="0"/>
              <a:t>OP</a:t>
            </a:r>
            <a:r>
              <a:rPr lang="zh-CN" altLang="en-US" dirty="0"/>
              <a:t>、寻址方式特征位</a:t>
            </a:r>
            <a:r>
              <a:rPr lang="en-US" altLang="zh-CN" dirty="0"/>
              <a:t>I</a:t>
            </a:r>
            <a:r>
              <a:rPr lang="zh-CN" altLang="en-US" dirty="0"/>
              <a:t>和形式地址</a:t>
            </a:r>
            <a:r>
              <a:rPr lang="en-US" altLang="zh-CN" dirty="0"/>
              <a:t>D</a:t>
            </a:r>
            <a:r>
              <a:rPr lang="zh-CN" altLang="en-US" dirty="0"/>
              <a:t>等</a:t>
            </a:r>
            <a:r>
              <a:rPr lang="en-US" altLang="zh-CN" dirty="0"/>
              <a:t>3</a:t>
            </a:r>
            <a:r>
              <a:rPr lang="zh-CN" altLang="en-US" dirty="0"/>
              <a:t>个字段，其中</a:t>
            </a:r>
            <a:r>
              <a:rPr lang="en-US" altLang="zh-CN" dirty="0"/>
              <a:t>OP</a:t>
            </a:r>
            <a:r>
              <a:rPr lang="zh-CN" altLang="en-US" dirty="0"/>
              <a:t>字段为</a:t>
            </a:r>
            <a:r>
              <a:rPr lang="en-US" altLang="zh-CN" dirty="0"/>
              <a:t>6</a:t>
            </a:r>
            <a:r>
              <a:rPr lang="zh-CN" altLang="en-US" dirty="0"/>
              <a:t>位，寻址方式特征位字段</a:t>
            </a:r>
            <a:r>
              <a:rPr lang="en-US" altLang="zh-CN" dirty="0"/>
              <a:t>I</a:t>
            </a:r>
            <a:r>
              <a:rPr lang="zh-CN" altLang="en-US" dirty="0"/>
              <a:t>为</a:t>
            </a:r>
            <a:r>
              <a:rPr lang="en-US" altLang="zh-CN" dirty="0"/>
              <a:t>2</a:t>
            </a:r>
            <a:r>
              <a:rPr lang="zh-CN" altLang="en-US" dirty="0"/>
              <a:t>位，形式地址字段</a:t>
            </a:r>
            <a:r>
              <a:rPr lang="en-US" altLang="zh-CN" dirty="0"/>
              <a:t>D</a:t>
            </a:r>
            <a:r>
              <a:rPr lang="zh-CN" altLang="en-US" dirty="0"/>
              <a:t>为</a:t>
            </a:r>
            <a:r>
              <a:rPr lang="en-US" altLang="zh-CN" dirty="0"/>
              <a:t>8</a:t>
            </a:r>
            <a:r>
              <a:rPr lang="zh-CN" altLang="en-US" dirty="0"/>
              <a:t>位。</a:t>
            </a:r>
            <a:r>
              <a:rPr lang="en-US" altLang="zh-CN" dirty="0"/>
              <a:t>I</a:t>
            </a:r>
            <a:r>
              <a:rPr lang="zh-CN" altLang="en-US" dirty="0"/>
              <a:t>的取值与寻址方式的对应关系如下。</a:t>
            </a:r>
            <a:r>
              <a:rPr lang="en-US" altLang="zh-CN" dirty="0"/>
              <a:t>I=00:</a:t>
            </a:r>
            <a:r>
              <a:rPr lang="zh-CN" altLang="en-US" dirty="0"/>
              <a:t>变址。</a:t>
            </a:r>
            <a:r>
              <a:rPr lang="en-US" altLang="zh-CN" dirty="0"/>
              <a:t>I=01:</a:t>
            </a:r>
            <a:r>
              <a:rPr lang="zh-CN" altLang="en-US" dirty="0"/>
              <a:t>用变址寄存器</a:t>
            </a:r>
            <a:r>
              <a:rPr lang="en-US" altLang="zh-CN" dirty="0"/>
              <a:t>X1</a:t>
            </a:r>
            <a:r>
              <a:rPr lang="zh-CN" altLang="en-US" dirty="0"/>
              <a:t>进行变址。</a:t>
            </a:r>
            <a:r>
              <a:rPr lang="en-US" altLang="zh-CN" dirty="0"/>
              <a:t>I=10:</a:t>
            </a:r>
            <a:r>
              <a:rPr lang="zh-CN" altLang="en-US" dirty="0"/>
              <a:t>用变址寄存器</a:t>
            </a:r>
            <a:r>
              <a:rPr lang="en-US" altLang="zh-CN" dirty="0"/>
              <a:t>X2</a:t>
            </a:r>
            <a:r>
              <a:rPr lang="zh-CN" altLang="en-US" dirty="0"/>
              <a:t>进行变址。</a:t>
            </a:r>
            <a:r>
              <a:rPr lang="en-US" altLang="zh-CN" dirty="0"/>
              <a:t>I=11:</a:t>
            </a:r>
            <a:r>
              <a:rPr lang="zh-CN" altLang="en-US" dirty="0"/>
              <a:t>相对寻址。设</a:t>
            </a:r>
            <a:r>
              <a:rPr lang="en-US" altLang="zh-CN" dirty="0"/>
              <a:t>(PC)=1234H</a:t>
            </a:r>
            <a:r>
              <a:rPr lang="zh-CN" altLang="en-US" dirty="0"/>
              <a:t>，</a:t>
            </a:r>
            <a:r>
              <a:rPr lang="en-US" altLang="zh-CN" dirty="0"/>
              <a:t>(X1)=0037H</a:t>
            </a:r>
            <a:r>
              <a:rPr lang="zh-CN" altLang="en-US" dirty="0"/>
              <a:t>，</a:t>
            </a:r>
            <a:r>
              <a:rPr lang="en-US" altLang="zh-CN" dirty="0"/>
              <a:t>(X2)=1122H</a:t>
            </a:r>
            <a:r>
              <a:rPr lang="zh-CN" altLang="en-US" dirty="0"/>
              <a:t>，以下</a:t>
            </a:r>
            <a:r>
              <a:rPr lang="en-US" altLang="zh-CN" dirty="0"/>
              <a:t>4</a:t>
            </a:r>
            <a:r>
              <a:rPr lang="zh-CN" altLang="en-US" dirty="0"/>
              <a:t>条指令均采用上述格式，请确定这些指令的有效地址。</a:t>
            </a:r>
            <a:endParaRPr lang="en-US" altLang="zh-CN" dirty="0"/>
          </a:p>
          <a:p>
            <a:r>
              <a:rPr lang="en-US" altLang="zh-CN" dirty="0"/>
              <a:t>(1)4420H;</a:t>
            </a:r>
          </a:p>
          <a:p>
            <a:r>
              <a:rPr lang="zh-CN" altLang="en-US" dirty="0"/>
              <a:t>答：</a:t>
            </a:r>
            <a:r>
              <a:rPr lang="en-US" altLang="zh-CN" dirty="0"/>
              <a:t>4420H=(0100 0100 0010 0000)</a:t>
            </a:r>
            <a:r>
              <a:rPr lang="en-US" altLang="zh-CN" baseline="-25000" dirty="0"/>
              <a:t>2</a:t>
            </a:r>
            <a:r>
              <a:rPr lang="zh-CN" altLang="en-US" dirty="0"/>
              <a:t>，直接寻址，</a:t>
            </a:r>
            <a:r>
              <a:rPr lang="en-US" altLang="zh-CN" dirty="0"/>
              <a:t>EA=D=20H</a:t>
            </a:r>
            <a:r>
              <a:rPr lang="zh-CN" altLang="en-US" dirty="0"/>
              <a:t>。</a:t>
            </a:r>
            <a:endParaRPr lang="en-US" altLang="zh-CN" dirty="0"/>
          </a:p>
          <a:p>
            <a:r>
              <a:rPr lang="en-US" altLang="zh-CN" dirty="0"/>
              <a:t>(2)2244H;</a:t>
            </a:r>
          </a:p>
          <a:p>
            <a:r>
              <a:rPr lang="zh-CN" altLang="en-US" dirty="0"/>
              <a:t>答：</a:t>
            </a:r>
            <a:r>
              <a:rPr lang="en-US" altLang="zh-CN" dirty="0"/>
              <a:t>2244H=(0010 0010 0100 0100)</a:t>
            </a:r>
            <a:r>
              <a:rPr lang="en-US" altLang="zh-CN" baseline="-25000" dirty="0"/>
              <a:t>2</a:t>
            </a:r>
            <a:r>
              <a:rPr lang="zh-CN" altLang="en-US" dirty="0"/>
              <a:t>，</a:t>
            </a:r>
            <a:r>
              <a:rPr lang="en-US" altLang="zh-CN" dirty="0"/>
              <a:t>X2</a:t>
            </a:r>
            <a:r>
              <a:rPr lang="zh-CN" altLang="en-US" dirty="0"/>
              <a:t>变址寻址，</a:t>
            </a:r>
            <a:r>
              <a:rPr lang="en-US" altLang="zh-CN" dirty="0"/>
              <a:t>EA=(X2)+D=1122+44=1166H</a:t>
            </a:r>
            <a:r>
              <a:rPr lang="zh-CN" altLang="en-US" dirty="0"/>
              <a:t>。</a:t>
            </a:r>
            <a:endParaRPr lang="en-US" altLang="zh-CN" dirty="0"/>
          </a:p>
          <a:p>
            <a:r>
              <a:rPr lang="en-US" altLang="zh-CN" dirty="0"/>
              <a:t>(3)1322H;</a:t>
            </a:r>
          </a:p>
          <a:p>
            <a:r>
              <a:rPr lang="zh-CN" altLang="en-US" dirty="0"/>
              <a:t>答：</a:t>
            </a:r>
            <a:r>
              <a:rPr lang="en-US" altLang="zh-CN" dirty="0"/>
              <a:t>1322H=(0001 0011 0010 0010)</a:t>
            </a:r>
            <a:r>
              <a:rPr lang="en-US" altLang="zh-CN" baseline="-25000" dirty="0"/>
              <a:t>2</a:t>
            </a:r>
            <a:r>
              <a:rPr lang="zh-CN" altLang="en-US" dirty="0"/>
              <a:t>，相对寻址，</a:t>
            </a:r>
            <a:r>
              <a:rPr lang="en-US" altLang="zh-CN" dirty="0"/>
              <a:t>EA=(PC)+2+D=1234+2+22=1258H</a:t>
            </a:r>
          </a:p>
          <a:p>
            <a:r>
              <a:rPr lang="en-US" altLang="zh-CN" dirty="0"/>
              <a:t>(4)3521H</a:t>
            </a:r>
            <a:r>
              <a:rPr lang="zh-CN" altLang="en-US" dirty="0"/>
              <a:t>。</a:t>
            </a:r>
            <a:endParaRPr lang="en-US" altLang="zh-CN" dirty="0"/>
          </a:p>
          <a:p>
            <a:r>
              <a:rPr lang="zh-CN" altLang="en-US" dirty="0"/>
              <a:t>答：</a:t>
            </a:r>
            <a:r>
              <a:rPr lang="en-US" altLang="zh-CN" dirty="0"/>
              <a:t>3521H=(0011 0101 0010 0001)</a:t>
            </a:r>
            <a:r>
              <a:rPr lang="en-US" altLang="zh-CN" baseline="-25000" dirty="0"/>
              <a:t>2</a:t>
            </a:r>
            <a:r>
              <a:rPr lang="zh-CN" altLang="en-US" dirty="0"/>
              <a:t>，</a:t>
            </a:r>
            <a:r>
              <a:rPr lang="en-US" altLang="zh-CN" dirty="0"/>
              <a:t>X1</a:t>
            </a:r>
            <a:r>
              <a:rPr lang="zh-CN" altLang="en-US" dirty="0"/>
              <a:t>变址寻址，</a:t>
            </a:r>
            <a:r>
              <a:rPr lang="en-US" altLang="zh-CN" dirty="0"/>
              <a:t>EA=(X1)+D-0037+21=58H</a:t>
            </a:r>
            <a:r>
              <a:rPr lang="zh-CN" altLang="en-US" dirty="0"/>
              <a:t>。</a:t>
            </a:r>
            <a:endParaRPr lang="en-US" altLang="zh-CN" dirty="0"/>
          </a:p>
        </p:txBody>
      </p:sp>
    </p:spTree>
    <p:extLst>
      <p:ext uri="{BB962C8B-B14F-4D97-AF65-F5344CB8AC3E}">
        <p14:creationId xmlns:p14="http://schemas.microsoft.com/office/powerpoint/2010/main" val="3376384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EDECCFA-1EF3-40F4-7E5D-6A20E24E16BB}"/>
              </a:ext>
            </a:extLst>
          </p:cNvPr>
          <p:cNvSpPr txBox="1"/>
          <p:nvPr/>
        </p:nvSpPr>
        <p:spPr>
          <a:xfrm>
            <a:off x="0" y="0"/>
            <a:ext cx="12192000" cy="3693319"/>
          </a:xfrm>
          <a:prstGeom prst="rect">
            <a:avLst/>
          </a:prstGeom>
          <a:noFill/>
        </p:spPr>
        <p:txBody>
          <a:bodyPr wrap="square" rtlCol="0">
            <a:spAutoFit/>
          </a:bodyPr>
          <a:lstStyle/>
          <a:p>
            <a:r>
              <a:rPr lang="en-US" altLang="zh-CN" dirty="0"/>
              <a:t>5.10</a:t>
            </a:r>
            <a:r>
              <a:rPr lang="zh-CN" altLang="en-US" dirty="0"/>
              <a:t>以下</a:t>
            </a:r>
            <a:r>
              <a:rPr lang="en-US" altLang="zh-CN" dirty="0"/>
              <a:t>MIPS</a:t>
            </a:r>
            <a:r>
              <a:rPr lang="zh-CN" altLang="en-US" dirty="0"/>
              <a:t>指令代表什么操作</a:t>
            </a:r>
            <a:r>
              <a:rPr lang="en-US" altLang="zh-CN" dirty="0"/>
              <a:t>?</a:t>
            </a:r>
            <a:r>
              <a:rPr lang="zh-CN" altLang="en-US" dirty="0"/>
              <a:t>写出它的</a:t>
            </a:r>
            <a:r>
              <a:rPr lang="en-US" altLang="zh-CN" dirty="0"/>
              <a:t>MIPS</a:t>
            </a:r>
            <a:r>
              <a:rPr lang="zh-CN" altLang="en-US" dirty="0"/>
              <a:t>汇编指令格式。</a:t>
            </a:r>
            <a:endParaRPr lang="en-US" altLang="zh-CN" dirty="0"/>
          </a:p>
          <a:p>
            <a:r>
              <a:rPr lang="en-US" altLang="zh-CN" dirty="0"/>
              <a:t>0000 0000 1010 1111 1000 0000 0010 0000</a:t>
            </a:r>
            <a:endParaRPr lang="zh-CN" altLang="en-US" dirty="0"/>
          </a:p>
          <a:p>
            <a:r>
              <a:rPr lang="zh-CN" altLang="en-US" dirty="0"/>
              <a:t>答：</a:t>
            </a:r>
            <a:r>
              <a:rPr lang="en-US" altLang="zh-CN" dirty="0"/>
              <a:t>OP=000000</a:t>
            </a:r>
            <a:r>
              <a:rPr lang="zh-CN" altLang="en-US" dirty="0"/>
              <a:t>，</a:t>
            </a:r>
            <a:r>
              <a:rPr lang="en-US" altLang="zh-CN" dirty="0" err="1"/>
              <a:t>Funct</a:t>
            </a:r>
            <a:r>
              <a:rPr lang="en-US" altLang="zh-CN" dirty="0"/>
              <a:t>=100000=(32)</a:t>
            </a:r>
            <a:r>
              <a:rPr lang="en-US" altLang="zh-CN" baseline="-25000" dirty="0"/>
              <a:t>10</a:t>
            </a:r>
            <a:r>
              <a:rPr lang="zh-CN" altLang="en-US" dirty="0"/>
              <a:t>，表示</a:t>
            </a:r>
            <a:r>
              <a:rPr lang="en-US" altLang="zh-CN" dirty="0"/>
              <a:t>R</a:t>
            </a:r>
            <a:r>
              <a:rPr lang="zh-CN" altLang="en-US" dirty="0"/>
              <a:t>型指令，具体指令为</a:t>
            </a:r>
            <a:r>
              <a:rPr lang="en-US" altLang="zh-CN" dirty="0"/>
              <a:t>add</a:t>
            </a:r>
            <a:r>
              <a:rPr lang="zh-CN" altLang="en-US" dirty="0"/>
              <a:t>。</a:t>
            </a:r>
            <a:r>
              <a:rPr lang="en-US" altLang="zh-CN" dirty="0"/>
              <a:t>Rs=00101</a:t>
            </a:r>
            <a:r>
              <a:rPr lang="zh-CN" altLang="en-US" dirty="0"/>
              <a:t>，则对应的寄存器名称</a:t>
            </a:r>
            <a:r>
              <a:rPr lang="en-US" altLang="zh-CN" dirty="0" err="1"/>
              <a:t>rs</a:t>
            </a:r>
            <a:r>
              <a:rPr lang="en-US" altLang="zh-CN" dirty="0"/>
              <a:t>=$a1</a:t>
            </a:r>
            <a:r>
              <a:rPr lang="zh-CN" altLang="en-US" dirty="0"/>
              <a:t>。</a:t>
            </a:r>
            <a:endParaRPr lang="en-US" altLang="zh-CN" dirty="0"/>
          </a:p>
          <a:p>
            <a:r>
              <a:rPr lang="en-US" altLang="zh-CN" dirty="0"/>
              <a:t>Rt=01111</a:t>
            </a:r>
            <a:r>
              <a:rPr lang="zh-CN" altLang="en-US" dirty="0"/>
              <a:t>，则对应的寄存器名称</a:t>
            </a:r>
            <a:r>
              <a:rPr lang="en-US" altLang="zh-CN" dirty="0"/>
              <a:t>rt=$t7</a:t>
            </a:r>
            <a:r>
              <a:rPr lang="zh-CN" altLang="en-US" dirty="0"/>
              <a:t>。</a:t>
            </a:r>
            <a:r>
              <a:rPr lang="en-US" altLang="zh-CN" dirty="0" err="1"/>
              <a:t>rd</a:t>
            </a:r>
            <a:r>
              <a:rPr lang="en-US" altLang="zh-CN" dirty="0"/>
              <a:t>=10000</a:t>
            </a:r>
            <a:r>
              <a:rPr lang="zh-CN" altLang="en-US" dirty="0"/>
              <a:t>，则对应的寄存器名称</a:t>
            </a:r>
            <a:r>
              <a:rPr lang="en-US" altLang="zh-CN" dirty="0" err="1"/>
              <a:t>rd</a:t>
            </a:r>
            <a:r>
              <a:rPr lang="en-US" altLang="zh-CN" dirty="0"/>
              <a:t>=$s0</a:t>
            </a:r>
            <a:r>
              <a:rPr lang="zh-CN" altLang="en-US" dirty="0"/>
              <a:t>。汇编指令为</a:t>
            </a:r>
            <a:r>
              <a:rPr lang="en-US" altLang="zh-CN" dirty="0"/>
              <a:t>add $s0,$a1,$t7</a:t>
            </a:r>
            <a:r>
              <a:rPr lang="zh-CN" altLang="en-US" dirty="0"/>
              <a:t>。</a:t>
            </a:r>
            <a:endParaRPr lang="en-US" altLang="zh-CN" dirty="0"/>
          </a:p>
          <a:p>
            <a:r>
              <a:rPr lang="en-US" altLang="zh-CN" dirty="0"/>
              <a:t>5.11</a:t>
            </a:r>
            <a:r>
              <a:rPr lang="zh-CN" altLang="en-US" dirty="0"/>
              <a:t>假定以下</a:t>
            </a:r>
            <a:r>
              <a:rPr lang="en-US" altLang="zh-CN" dirty="0"/>
              <a:t>C</a:t>
            </a:r>
            <a:r>
              <a:rPr lang="zh-CN" altLang="en-US" dirty="0"/>
              <a:t>语言语句中包含的变量</a:t>
            </a:r>
            <a:r>
              <a:rPr lang="en-US" altLang="zh-CN" dirty="0"/>
              <a:t>f</a:t>
            </a:r>
            <a:r>
              <a:rPr lang="zh-CN" altLang="en-US" dirty="0"/>
              <a:t>、</a:t>
            </a:r>
            <a:r>
              <a:rPr lang="en-US" altLang="zh-CN" dirty="0"/>
              <a:t>g</a:t>
            </a:r>
            <a:r>
              <a:rPr lang="zh-CN" altLang="en-US" dirty="0"/>
              <a:t>、</a:t>
            </a:r>
            <a:r>
              <a:rPr lang="en-US" altLang="zh-CN" dirty="0"/>
              <a:t>h</a:t>
            </a:r>
            <a:r>
              <a:rPr lang="zh-CN" altLang="en-US" dirty="0"/>
              <a:t>、</a:t>
            </a:r>
            <a:r>
              <a:rPr lang="en-US" altLang="zh-CN" dirty="0" err="1"/>
              <a:t>i</a:t>
            </a:r>
            <a:r>
              <a:rPr lang="zh-CN" altLang="en-US" dirty="0"/>
              <a:t>、</a:t>
            </a:r>
            <a:r>
              <a:rPr lang="en-US" altLang="zh-CN" dirty="0"/>
              <a:t>j</a:t>
            </a:r>
            <a:r>
              <a:rPr lang="zh-CN" altLang="en-US" dirty="0"/>
              <a:t>分别存放在寄存器</a:t>
            </a:r>
            <a:r>
              <a:rPr lang="en-US" altLang="zh-CN" dirty="0"/>
              <a:t>$11 </a:t>
            </a:r>
            <a:r>
              <a:rPr lang="zh-CN" altLang="en-US" dirty="0"/>
              <a:t>～</a:t>
            </a:r>
            <a:r>
              <a:rPr lang="en-US" altLang="zh-CN" dirty="0"/>
              <a:t>$15</a:t>
            </a:r>
            <a:r>
              <a:rPr lang="zh-CN" altLang="en-US" dirty="0"/>
              <a:t>中，写出实现</a:t>
            </a:r>
            <a:r>
              <a:rPr lang="en-US" altLang="zh-CN" dirty="0"/>
              <a:t>C</a:t>
            </a:r>
            <a:r>
              <a:rPr lang="zh-CN" altLang="en-US" dirty="0"/>
              <a:t>语言语句</a:t>
            </a:r>
            <a:r>
              <a:rPr lang="en-US" altLang="zh-CN" dirty="0"/>
              <a:t>f=(</a:t>
            </a:r>
            <a:r>
              <a:rPr lang="en-US" altLang="zh-CN" dirty="0" err="1"/>
              <a:t>g+h</a:t>
            </a:r>
            <a:r>
              <a:rPr lang="en-US" altLang="zh-CN" dirty="0"/>
              <a:t>)*</a:t>
            </a:r>
            <a:r>
              <a:rPr lang="en-US" altLang="zh-CN" dirty="0" err="1"/>
              <a:t>i</a:t>
            </a:r>
            <a:r>
              <a:rPr lang="en-US" altLang="zh-CN" dirty="0"/>
              <a:t>/j</a:t>
            </a:r>
            <a:r>
              <a:rPr lang="zh-CN" altLang="en-US" dirty="0"/>
              <a:t>功能的</a:t>
            </a:r>
            <a:r>
              <a:rPr lang="en-US" altLang="zh-CN" dirty="0"/>
              <a:t>MIPS</a:t>
            </a:r>
            <a:r>
              <a:rPr lang="zh-CN" altLang="en-US" dirty="0"/>
              <a:t>汇编指令序列，并写出每条</a:t>
            </a:r>
            <a:r>
              <a:rPr lang="en-US" altLang="zh-CN" dirty="0"/>
              <a:t>MIPS</a:t>
            </a:r>
            <a:r>
              <a:rPr lang="zh-CN" altLang="en-US" dirty="0"/>
              <a:t>指令的十六进制数。</a:t>
            </a:r>
            <a:endParaRPr lang="en-US" altLang="zh-CN" dirty="0"/>
          </a:p>
          <a:p>
            <a:r>
              <a:rPr lang="zh-CN" altLang="en-US" dirty="0"/>
              <a:t>答：变量与寄存器对应关系如下表所示。</a:t>
            </a:r>
            <a:endParaRPr lang="en-US" altLang="zh-CN" dirty="0"/>
          </a:p>
          <a:p>
            <a:endParaRPr lang="en-US" altLang="zh-CN" dirty="0"/>
          </a:p>
          <a:p>
            <a:endParaRPr lang="en-US" altLang="zh-CN" dirty="0"/>
          </a:p>
          <a:p>
            <a:endParaRPr lang="en-US" altLang="zh-CN" dirty="0"/>
          </a:p>
          <a:p>
            <a:endParaRPr lang="en-US" altLang="zh-CN" dirty="0"/>
          </a:p>
          <a:p>
            <a:r>
              <a:rPr lang="zh-CN" altLang="en-US" dirty="0"/>
              <a:t>对应的汇编指令与十六进制机器码如下表所示。</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8640BEE4-F05D-502A-FB15-C36204EAD719}"/>
              </a:ext>
            </a:extLst>
          </p:cNvPr>
          <p:cNvGraphicFramePr>
            <a:graphicFrameLocks noGrp="1"/>
          </p:cNvGraphicFramePr>
          <p:nvPr>
            <p:extLst>
              <p:ext uri="{D42A27DB-BD31-4B8C-83A1-F6EECF244321}">
                <p14:modId xmlns:p14="http://schemas.microsoft.com/office/powerpoint/2010/main" val="3377305516"/>
              </p:ext>
            </p:extLst>
          </p:nvPr>
        </p:nvGraphicFramePr>
        <p:xfrm>
          <a:off x="1676400" y="1969346"/>
          <a:ext cx="8128002" cy="11125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693590773"/>
                    </a:ext>
                  </a:extLst>
                </a:gridCol>
                <a:gridCol w="1354667">
                  <a:extLst>
                    <a:ext uri="{9D8B030D-6E8A-4147-A177-3AD203B41FA5}">
                      <a16:colId xmlns:a16="http://schemas.microsoft.com/office/drawing/2014/main" val="3516472607"/>
                    </a:ext>
                  </a:extLst>
                </a:gridCol>
                <a:gridCol w="1354667">
                  <a:extLst>
                    <a:ext uri="{9D8B030D-6E8A-4147-A177-3AD203B41FA5}">
                      <a16:colId xmlns:a16="http://schemas.microsoft.com/office/drawing/2014/main" val="3302129477"/>
                    </a:ext>
                  </a:extLst>
                </a:gridCol>
                <a:gridCol w="1354667">
                  <a:extLst>
                    <a:ext uri="{9D8B030D-6E8A-4147-A177-3AD203B41FA5}">
                      <a16:colId xmlns:a16="http://schemas.microsoft.com/office/drawing/2014/main" val="2468224252"/>
                    </a:ext>
                  </a:extLst>
                </a:gridCol>
                <a:gridCol w="1354667">
                  <a:extLst>
                    <a:ext uri="{9D8B030D-6E8A-4147-A177-3AD203B41FA5}">
                      <a16:colId xmlns:a16="http://schemas.microsoft.com/office/drawing/2014/main" val="230744872"/>
                    </a:ext>
                  </a:extLst>
                </a:gridCol>
                <a:gridCol w="1354667">
                  <a:extLst>
                    <a:ext uri="{9D8B030D-6E8A-4147-A177-3AD203B41FA5}">
                      <a16:colId xmlns:a16="http://schemas.microsoft.com/office/drawing/2014/main" val="1083183873"/>
                    </a:ext>
                  </a:extLst>
                </a:gridCol>
              </a:tblGrid>
              <a:tr h="370840">
                <a:tc>
                  <a:txBody>
                    <a:bodyPr/>
                    <a:lstStyle/>
                    <a:p>
                      <a:pPr algn="ctr"/>
                      <a:r>
                        <a:rPr lang="zh-CN" altLang="en-US" dirty="0"/>
                        <a:t>变量</a:t>
                      </a:r>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tc>
                  <a:txBody>
                    <a:bodyPr/>
                    <a:lstStyle/>
                    <a:p>
                      <a:pPr algn="ctr"/>
                      <a:r>
                        <a:rPr lang="en-US" altLang="zh-CN" dirty="0"/>
                        <a:t>h</a:t>
                      </a:r>
                      <a:endParaRPr lang="zh-CN" altLang="en-US" dirty="0"/>
                    </a:p>
                  </a:txBody>
                  <a:tcPr/>
                </a:tc>
                <a:tc>
                  <a:txBody>
                    <a:bodyPr/>
                    <a:lstStyle/>
                    <a:p>
                      <a:pPr algn="ctr"/>
                      <a:r>
                        <a:rPr lang="en-US" altLang="zh-CN" dirty="0"/>
                        <a:t>I</a:t>
                      </a:r>
                      <a:endParaRPr lang="zh-CN" altLang="en-US" dirty="0"/>
                    </a:p>
                  </a:txBody>
                  <a:tcPr/>
                </a:tc>
                <a:tc>
                  <a:txBody>
                    <a:bodyPr/>
                    <a:lstStyle/>
                    <a:p>
                      <a:pPr algn="ctr"/>
                      <a:r>
                        <a:rPr lang="en-US" altLang="zh-CN" dirty="0"/>
                        <a:t>j</a:t>
                      </a:r>
                      <a:endParaRPr lang="zh-CN" altLang="en-US" dirty="0"/>
                    </a:p>
                  </a:txBody>
                  <a:tcPr/>
                </a:tc>
                <a:extLst>
                  <a:ext uri="{0D108BD9-81ED-4DB2-BD59-A6C34878D82A}">
                    <a16:rowId xmlns:a16="http://schemas.microsoft.com/office/drawing/2014/main" val="1714307852"/>
                  </a:ext>
                </a:extLst>
              </a:tr>
              <a:tr h="370840">
                <a:tc>
                  <a:txBody>
                    <a:bodyPr/>
                    <a:lstStyle/>
                    <a:p>
                      <a:pPr algn="ctr"/>
                      <a:r>
                        <a:rPr lang="zh-CN" altLang="en-US" dirty="0"/>
                        <a:t>寄存器</a:t>
                      </a:r>
                      <a:r>
                        <a:rPr lang="en-US" altLang="zh-CN" dirty="0"/>
                        <a:t>#</a:t>
                      </a:r>
                      <a:endParaRPr lang="zh-CN" altLang="en-US" dirty="0"/>
                    </a:p>
                  </a:txBody>
                  <a:tcPr/>
                </a:tc>
                <a:tc>
                  <a:txBody>
                    <a:bodyPr/>
                    <a:lstStyle/>
                    <a:p>
                      <a:pPr algn="ctr"/>
                      <a:r>
                        <a:rPr lang="en-US" altLang="zh-CN" dirty="0"/>
                        <a:t>11(01011)</a:t>
                      </a:r>
                      <a:endParaRPr lang="zh-CN" altLang="en-US" dirty="0"/>
                    </a:p>
                  </a:txBody>
                  <a:tcPr/>
                </a:tc>
                <a:tc>
                  <a:txBody>
                    <a:bodyPr/>
                    <a:lstStyle/>
                    <a:p>
                      <a:pPr algn="ctr"/>
                      <a:r>
                        <a:rPr lang="en-US" altLang="zh-CN" dirty="0"/>
                        <a:t>12(01100)</a:t>
                      </a:r>
                      <a:endParaRPr lang="zh-CN" altLang="en-US" dirty="0"/>
                    </a:p>
                  </a:txBody>
                  <a:tcPr/>
                </a:tc>
                <a:tc>
                  <a:txBody>
                    <a:bodyPr/>
                    <a:lstStyle/>
                    <a:p>
                      <a:pPr algn="ctr"/>
                      <a:r>
                        <a:rPr lang="en-US" altLang="zh-CN" dirty="0"/>
                        <a:t>13(01101)</a:t>
                      </a:r>
                      <a:endParaRPr lang="zh-CN" altLang="en-US" dirty="0"/>
                    </a:p>
                  </a:txBody>
                  <a:tcPr/>
                </a:tc>
                <a:tc>
                  <a:txBody>
                    <a:bodyPr/>
                    <a:lstStyle/>
                    <a:p>
                      <a:pPr algn="ctr"/>
                      <a:r>
                        <a:rPr lang="en-US" altLang="zh-CN" dirty="0"/>
                        <a:t>14(01110)</a:t>
                      </a:r>
                      <a:endParaRPr lang="zh-CN" altLang="en-US" dirty="0"/>
                    </a:p>
                  </a:txBody>
                  <a:tcPr/>
                </a:tc>
                <a:tc>
                  <a:txBody>
                    <a:bodyPr/>
                    <a:lstStyle/>
                    <a:p>
                      <a:pPr algn="ctr"/>
                      <a:r>
                        <a:rPr lang="en-US" altLang="zh-CN" dirty="0"/>
                        <a:t>15(01111)</a:t>
                      </a:r>
                      <a:endParaRPr lang="zh-CN" altLang="en-US" dirty="0"/>
                    </a:p>
                  </a:txBody>
                  <a:tcPr/>
                </a:tc>
                <a:extLst>
                  <a:ext uri="{0D108BD9-81ED-4DB2-BD59-A6C34878D82A}">
                    <a16:rowId xmlns:a16="http://schemas.microsoft.com/office/drawing/2014/main" val="904661811"/>
                  </a:ext>
                </a:extLst>
              </a:tr>
              <a:tr h="370840">
                <a:tc>
                  <a:txBody>
                    <a:bodyPr/>
                    <a:lstStyle/>
                    <a:p>
                      <a:pPr algn="ctr"/>
                      <a:r>
                        <a:rPr lang="zh-CN" altLang="en-US" dirty="0"/>
                        <a:t>助记符</a:t>
                      </a:r>
                    </a:p>
                  </a:txBody>
                  <a:tcPr/>
                </a:tc>
                <a:tc>
                  <a:txBody>
                    <a:bodyPr/>
                    <a:lstStyle/>
                    <a:p>
                      <a:pPr algn="ctr"/>
                      <a:r>
                        <a:rPr lang="en-US" altLang="zh-CN" dirty="0"/>
                        <a:t>$t3</a:t>
                      </a:r>
                      <a:endParaRPr lang="zh-CN" altLang="en-US" dirty="0"/>
                    </a:p>
                  </a:txBody>
                  <a:tcPr/>
                </a:tc>
                <a:tc>
                  <a:txBody>
                    <a:bodyPr/>
                    <a:lstStyle/>
                    <a:p>
                      <a:pPr algn="ctr"/>
                      <a:r>
                        <a:rPr lang="en-US" altLang="zh-CN" dirty="0"/>
                        <a:t>$t4</a:t>
                      </a:r>
                      <a:endParaRPr lang="zh-CN" altLang="en-US" dirty="0"/>
                    </a:p>
                  </a:txBody>
                  <a:tcPr/>
                </a:tc>
                <a:tc>
                  <a:txBody>
                    <a:bodyPr/>
                    <a:lstStyle/>
                    <a:p>
                      <a:pPr algn="ctr"/>
                      <a:r>
                        <a:rPr lang="en-US" altLang="zh-CN" dirty="0"/>
                        <a:t>$t5</a:t>
                      </a:r>
                      <a:endParaRPr lang="zh-CN" altLang="en-US" dirty="0"/>
                    </a:p>
                  </a:txBody>
                  <a:tcPr/>
                </a:tc>
                <a:tc>
                  <a:txBody>
                    <a:bodyPr/>
                    <a:lstStyle/>
                    <a:p>
                      <a:pPr algn="ctr"/>
                      <a:r>
                        <a:rPr lang="en-US" altLang="zh-CN" dirty="0"/>
                        <a:t>$t6</a:t>
                      </a:r>
                      <a:endParaRPr lang="zh-CN" altLang="en-US" dirty="0"/>
                    </a:p>
                  </a:txBody>
                  <a:tcPr/>
                </a:tc>
                <a:tc>
                  <a:txBody>
                    <a:bodyPr/>
                    <a:lstStyle/>
                    <a:p>
                      <a:pPr algn="ctr"/>
                      <a:r>
                        <a:rPr lang="en-US" altLang="zh-CN" dirty="0"/>
                        <a:t>$t7</a:t>
                      </a:r>
                      <a:endParaRPr lang="zh-CN" altLang="en-US" dirty="0"/>
                    </a:p>
                  </a:txBody>
                  <a:tcPr/>
                </a:tc>
                <a:extLst>
                  <a:ext uri="{0D108BD9-81ED-4DB2-BD59-A6C34878D82A}">
                    <a16:rowId xmlns:a16="http://schemas.microsoft.com/office/drawing/2014/main" val="2927021684"/>
                  </a:ext>
                </a:extLst>
              </a:tr>
            </a:tbl>
          </a:graphicData>
        </a:graphic>
      </p:graphicFrame>
      <p:graphicFrame>
        <p:nvGraphicFramePr>
          <p:cNvPr id="4" name="表格 4">
            <a:extLst>
              <a:ext uri="{FF2B5EF4-FFF2-40B4-BE49-F238E27FC236}">
                <a16:creationId xmlns:a16="http://schemas.microsoft.com/office/drawing/2014/main" id="{1053845F-3AF3-6FE9-6CA3-B5CB3E9B773A}"/>
              </a:ext>
            </a:extLst>
          </p:cNvPr>
          <p:cNvGraphicFramePr>
            <a:graphicFrameLocks noGrp="1"/>
          </p:cNvGraphicFramePr>
          <p:nvPr>
            <p:extLst>
              <p:ext uri="{D42A27DB-BD31-4B8C-83A1-F6EECF244321}">
                <p14:modId xmlns:p14="http://schemas.microsoft.com/office/powerpoint/2010/main" val="857986675"/>
              </p:ext>
            </p:extLst>
          </p:nvPr>
        </p:nvGraphicFramePr>
        <p:xfrm>
          <a:off x="1676402" y="3429000"/>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47008759"/>
                    </a:ext>
                  </a:extLst>
                </a:gridCol>
                <a:gridCol w="4064000">
                  <a:extLst>
                    <a:ext uri="{9D8B030D-6E8A-4147-A177-3AD203B41FA5}">
                      <a16:colId xmlns:a16="http://schemas.microsoft.com/office/drawing/2014/main" val="853500363"/>
                    </a:ext>
                  </a:extLst>
                </a:gridCol>
              </a:tblGrid>
              <a:tr h="370840">
                <a:tc>
                  <a:txBody>
                    <a:bodyPr/>
                    <a:lstStyle/>
                    <a:p>
                      <a:pPr algn="ctr"/>
                      <a:r>
                        <a:rPr lang="zh-CN" altLang="en-US" dirty="0"/>
                        <a:t>汇编指令</a:t>
                      </a:r>
                    </a:p>
                  </a:txBody>
                  <a:tcPr/>
                </a:tc>
                <a:tc>
                  <a:txBody>
                    <a:bodyPr/>
                    <a:lstStyle/>
                    <a:p>
                      <a:pPr algn="ctr"/>
                      <a:r>
                        <a:rPr lang="en-US" altLang="zh-CN" dirty="0"/>
                        <a:t>16</a:t>
                      </a:r>
                      <a:r>
                        <a:rPr lang="zh-CN" altLang="en-US" dirty="0"/>
                        <a:t>进制机器指令</a:t>
                      </a:r>
                    </a:p>
                  </a:txBody>
                  <a:tcPr/>
                </a:tc>
                <a:extLst>
                  <a:ext uri="{0D108BD9-81ED-4DB2-BD59-A6C34878D82A}">
                    <a16:rowId xmlns:a16="http://schemas.microsoft.com/office/drawing/2014/main" val="3958874932"/>
                  </a:ext>
                </a:extLst>
              </a:tr>
              <a:tr h="370840">
                <a:tc>
                  <a:txBody>
                    <a:bodyPr/>
                    <a:lstStyle/>
                    <a:p>
                      <a:pPr algn="ctr"/>
                      <a:r>
                        <a:rPr lang="en-US" altLang="zh-CN" dirty="0"/>
                        <a:t>add $t3,$t4,$t5</a:t>
                      </a:r>
                      <a:endParaRPr lang="zh-CN" altLang="en-US" dirty="0"/>
                    </a:p>
                  </a:txBody>
                  <a:tcPr/>
                </a:tc>
                <a:tc>
                  <a:txBody>
                    <a:bodyPr/>
                    <a:lstStyle/>
                    <a:p>
                      <a:pPr algn="ctr"/>
                      <a:r>
                        <a:rPr lang="en-US" altLang="zh-CN" dirty="0"/>
                        <a:t>018D5820H</a:t>
                      </a:r>
                      <a:endParaRPr lang="zh-CN" altLang="en-US" dirty="0"/>
                    </a:p>
                  </a:txBody>
                  <a:tcPr/>
                </a:tc>
                <a:extLst>
                  <a:ext uri="{0D108BD9-81ED-4DB2-BD59-A6C34878D82A}">
                    <a16:rowId xmlns:a16="http://schemas.microsoft.com/office/drawing/2014/main" val="3156746250"/>
                  </a:ext>
                </a:extLst>
              </a:tr>
              <a:tr h="370840">
                <a:tc>
                  <a:txBody>
                    <a:bodyPr/>
                    <a:lstStyle/>
                    <a:p>
                      <a:pPr algn="ctr"/>
                      <a:r>
                        <a:rPr lang="en-US" altLang="zh-CN" dirty="0" err="1"/>
                        <a:t>mult</a:t>
                      </a:r>
                      <a:r>
                        <a:rPr lang="en-US" altLang="zh-CN" dirty="0"/>
                        <a:t> $t3,$t6</a:t>
                      </a:r>
                      <a:endParaRPr lang="zh-CN" altLang="en-US" dirty="0"/>
                    </a:p>
                  </a:txBody>
                  <a:tcPr/>
                </a:tc>
                <a:tc>
                  <a:txBody>
                    <a:bodyPr/>
                    <a:lstStyle/>
                    <a:p>
                      <a:pPr algn="ctr"/>
                      <a:r>
                        <a:rPr lang="en-US" altLang="zh-CN" dirty="0"/>
                        <a:t>016E0018H</a:t>
                      </a:r>
                      <a:endParaRPr lang="zh-CN" altLang="en-US" dirty="0"/>
                    </a:p>
                  </a:txBody>
                  <a:tcPr/>
                </a:tc>
                <a:extLst>
                  <a:ext uri="{0D108BD9-81ED-4DB2-BD59-A6C34878D82A}">
                    <a16:rowId xmlns:a16="http://schemas.microsoft.com/office/drawing/2014/main" val="3389747057"/>
                  </a:ext>
                </a:extLst>
              </a:tr>
              <a:tr h="370840">
                <a:tc>
                  <a:txBody>
                    <a:bodyPr/>
                    <a:lstStyle/>
                    <a:p>
                      <a:pPr algn="ctr"/>
                      <a:r>
                        <a:rPr lang="en-US" altLang="zh-CN" dirty="0" err="1"/>
                        <a:t>mflo</a:t>
                      </a:r>
                      <a:r>
                        <a:rPr lang="en-US" altLang="zh-CN" dirty="0"/>
                        <a:t> $t3</a:t>
                      </a:r>
                      <a:endParaRPr lang="zh-CN" altLang="en-US" dirty="0"/>
                    </a:p>
                  </a:txBody>
                  <a:tcPr/>
                </a:tc>
                <a:tc>
                  <a:txBody>
                    <a:bodyPr/>
                    <a:lstStyle/>
                    <a:p>
                      <a:pPr algn="ctr"/>
                      <a:r>
                        <a:rPr lang="en-US" altLang="zh-CN" dirty="0"/>
                        <a:t>00005812H</a:t>
                      </a:r>
                      <a:endParaRPr lang="zh-CN" altLang="en-US" dirty="0"/>
                    </a:p>
                  </a:txBody>
                  <a:tcPr/>
                </a:tc>
                <a:extLst>
                  <a:ext uri="{0D108BD9-81ED-4DB2-BD59-A6C34878D82A}">
                    <a16:rowId xmlns:a16="http://schemas.microsoft.com/office/drawing/2014/main" val="3792727487"/>
                  </a:ext>
                </a:extLst>
              </a:tr>
              <a:tr h="370840">
                <a:tc>
                  <a:txBody>
                    <a:bodyPr/>
                    <a:lstStyle/>
                    <a:p>
                      <a:pPr algn="ctr"/>
                      <a:r>
                        <a:rPr lang="en-US" altLang="zh-CN" dirty="0"/>
                        <a:t>div $t3,$t7</a:t>
                      </a:r>
                      <a:endParaRPr lang="zh-CN" altLang="en-US" dirty="0"/>
                    </a:p>
                  </a:txBody>
                  <a:tcPr/>
                </a:tc>
                <a:tc>
                  <a:txBody>
                    <a:bodyPr/>
                    <a:lstStyle/>
                    <a:p>
                      <a:pPr algn="ctr"/>
                      <a:r>
                        <a:rPr lang="en-US" altLang="zh-CN" dirty="0"/>
                        <a:t>016F001AH</a:t>
                      </a:r>
                      <a:endParaRPr lang="zh-CN" altLang="en-US" dirty="0"/>
                    </a:p>
                  </a:txBody>
                  <a:tcPr/>
                </a:tc>
                <a:extLst>
                  <a:ext uri="{0D108BD9-81ED-4DB2-BD59-A6C34878D82A}">
                    <a16:rowId xmlns:a16="http://schemas.microsoft.com/office/drawing/2014/main" val="878225604"/>
                  </a:ext>
                </a:extLst>
              </a:tr>
              <a:tr h="370840">
                <a:tc>
                  <a:txBody>
                    <a:bodyPr/>
                    <a:lstStyle/>
                    <a:p>
                      <a:pPr algn="ctr"/>
                      <a:r>
                        <a:rPr lang="en-US" altLang="zh-CN" dirty="0" err="1"/>
                        <a:t>mflo</a:t>
                      </a:r>
                      <a:r>
                        <a:rPr lang="en-US" altLang="zh-CN" dirty="0"/>
                        <a:t> $t3</a:t>
                      </a:r>
                      <a:endParaRPr lang="zh-CN" altLang="en-US" dirty="0"/>
                    </a:p>
                  </a:txBody>
                  <a:tcPr/>
                </a:tc>
                <a:tc>
                  <a:txBody>
                    <a:bodyPr/>
                    <a:lstStyle/>
                    <a:p>
                      <a:pPr algn="ctr"/>
                      <a:r>
                        <a:rPr lang="en-US" altLang="zh-CN" dirty="0"/>
                        <a:t>00005812H</a:t>
                      </a:r>
                      <a:endParaRPr lang="zh-CN" altLang="en-US" dirty="0"/>
                    </a:p>
                  </a:txBody>
                  <a:tcPr/>
                </a:tc>
                <a:extLst>
                  <a:ext uri="{0D108BD9-81ED-4DB2-BD59-A6C34878D82A}">
                    <a16:rowId xmlns:a16="http://schemas.microsoft.com/office/drawing/2014/main" val="948063503"/>
                  </a:ext>
                </a:extLst>
              </a:tr>
            </a:tbl>
          </a:graphicData>
        </a:graphic>
      </p:graphicFrame>
    </p:spTree>
    <p:extLst>
      <p:ext uri="{BB962C8B-B14F-4D97-AF65-F5344CB8AC3E}">
        <p14:creationId xmlns:p14="http://schemas.microsoft.com/office/powerpoint/2010/main" val="151608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650D0FF-EC6B-F7D2-2379-905D26078E57}"/>
              </a:ext>
            </a:extLst>
          </p:cNvPr>
          <p:cNvSpPr txBox="1"/>
          <p:nvPr/>
        </p:nvSpPr>
        <p:spPr>
          <a:xfrm>
            <a:off x="0" y="0"/>
            <a:ext cx="12192000" cy="6186309"/>
          </a:xfrm>
          <a:prstGeom prst="rect">
            <a:avLst/>
          </a:prstGeom>
          <a:noFill/>
        </p:spPr>
        <p:txBody>
          <a:bodyPr wrap="square" rtlCol="0">
            <a:spAutoFit/>
          </a:bodyPr>
          <a:lstStyle/>
          <a:p>
            <a:r>
              <a:rPr lang="en-US" altLang="zh-CN" dirty="0"/>
              <a:t>5.12</a:t>
            </a:r>
            <a:r>
              <a:rPr lang="zh-CN" altLang="en-US" dirty="0"/>
              <a:t>某计算机字长为</a:t>
            </a:r>
            <a:r>
              <a:rPr lang="en-US" altLang="zh-CN" dirty="0"/>
              <a:t>16</a:t>
            </a:r>
            <a:r>
              <a:rPr lang="zh-CN" altLang="en-US" dirty="0"/>
              <a:t>位，主存地址空间大小为</a:t>
            </a:r>
            <a:r>
              <a:rPr lang="en-US" altLang="zh-CN" dirty="0"/>
              <a:t>128KB</a:t>
            </a:r>
            <a:r>
              <a:rPr lang="zh-CN" altLang="en-US" dirty="0"/>
              <a:t>，按字编址。采用单字长指令格式，指令各字段定义如图</a:t>
            </a:r>
            <a:r>
              <a:rPr lang="en-US" altLang="zh-CN" dirty="0"/>
              <a:t>5.34</a:t>
            </a:r>
            <a:r>
              <a:rPr lang="zh-CN" altLang="en-US" dirty="0"/>
              <a:t>所示。</a:t>
            </a:r>
            <a:endParaRPr lang="en-US" altLang="zh-CN" dirty="0"/>
          </a:p>
          <a:p>
            <a:endParaRPr lang="en-US" altLang="zh-CN" dirty="0"/>
          </a:p>
          <a:p>
            <a:endParaRPr lang="en-US" altLang="zh-CN" dirty="0"/>
          </a:p>
          <a:p>
            <a:endParaRPr lang="en-US" altLang="zh-CN" dirty="0"/>
          </a:p>
          <a:p>
            <a:endParaRPr lang="en-US" altLang="zh-CN" dirty="0"/>
          </a:p>
          <a:p>
            <a:r>
              <a:rPr lang="zh-CN" altLang="en-US" dirty="0"/>
              <a:t>转移指令采用相对寻址方式，相对偏移量用补码表示，寻址方式定义如表</a:t>
            </a:r>
            <a:r>
              <a:rPr lang="en-US" altLang="zh-CN" dirty="0"/>
              <a:t>5.20</a:t>
            </a:r>
            <a:r>
              <a:rPr lang="zh-CN" altLang="en-US" dirty="0"/>
              <a:t>所示。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注</a:t>
            </a:r>
            <a:r>
              <a:rPr lang="en-US" altLang="zh-CN" dirty="0"/>
              <a:t>:</a:t>
            </a:r>
            <a:r>
              <a:rPr lang="zh-CN" altLang="en-US" dirty="0"/>
              <a:t>（</a:t>
            </a:r>
            <a:r>
              <a:rPr lang="en-US" altLang="zh-CN" dirty="0"/>
              <a:t>X)</a:t>
            </a:r>
            <a:r>
              <a:rPr lang="zh-CN" altLang="en-US" dirty="0"/>
              <a:t>表示存储器地址</a:t>
            </a:r>
            <a:r>
              <a:rPr lang="en-US" altLang="zh-CN" dirty="0"/>
              <a:t>X</a:t>
            </a:r>
            <a:r>
              <a:rPr lang="zh-CN" altLang="en-US" dirty="0"/>
              <a:t>或寄存器</a:t>
            </a:r>
            <a:r>
              <a:rPr lang="en-US" altLang="zh-CN" dirty="0"/>
              <a:t>X</a:t>
            </a:r>
            <a:r>
              <a:rPr lang="zh-CN" altLang="en-US" dirty="0"/>
              <a:t>的内容。请回答下列问题。</a:t>
            </a:r>
            <a:endParaRPr lang="en-US" altLang="zh-CN" dirty="0"/>
          </a:p>
          <a:p>
            <a:r>
              <a:rPr lang="en-US" altLang="zh-CN" dirty="0"/>
              <a:t>(1)</a:t>
            </a:r>
            <a:r>
              <a:rPr lang="zh-CN" altLang="en-US" dirty="0"/>
              <a:t>该指令系统最多可有多少条指令</a:t>
            </a:r>
            <a:r>
              <a:rPr lang="en-US" altLang="zh-CN" dirty="0"/>
              <a:t>?</a:t>
            </a:r>
            <a:r>
              <a:rPr lang="zh-CN" altLang="en-US" dirty="0"/>
              <a:t>该计算机最多有多少个通用寄存器</a:t>
            </a:r>
            <a:r>
              <a:rPr lang="en-US" altLang="zh-CN" dirty="0"/>
              <a:t>?</a:t>
            </a:r>
          </a:p>
          <a:p>
            <a:r>
              <a:rPr lang="zh-CN" altLang="en-US" dirty="0"/>
              <a:t>答：操作码占</a:t>
            </a:r>
            <a:r>
              <a:rPr lang="en-US" altLang="zh-CN" dirty="0"/>
              <a:t>4</a:t>
            </a:r>
            <a:r>
              <a:rPr lang="zh-CN" altLang="en-US" dirty="0"/>
              <a:t>位，则该指令系统最多可有 </a:t>
            </a:r>
            <a:r>
              <a:rPr lang="en-US" altLang="zh-CN" dirty="0"/>
              <a:t>2</a:t>
            </a:r>
            <a:r>
              <a:rPr lang="en-US" altLang="zh-CN" baseline="30000" dirty="0"/>
              <a:t>4</a:t>
            </a:r>
            <a:r>
              <a:rPr lang="en-US" altLang="zh-CN" dirty="0"/>
              <a:t>=16 </a:t>
            </a:r>
            <a:r>
              <a:rPr lang="zh-CN" altLang="en-US" dirty="0"/>
              <a:t>条指令；操作数占</a:t>
            </a:r>
            <a:r>
              <a:rPr lang="en-US" altLang="zh-CN" dirty="0"/>
              <a:t>6</a:t>
            </a:r>
            <a:r>
              <a:rPr lang="zh-CN" altLang="en-US" dirty="0"/>
              <a:t>位，寻址方式占</a:t>
            </a:r>
            <a:r>
              <a:rPr lang="en-US" altLang="zh-CN" dirty="0"/>
              <a:t>3</a:t>
            </a:r>
            <a:r>
              <a:rPr lang="zh-CN" altLang="en-US" dirty="0"/>
              <a:t>位，于是寄存器编号占</a:t>
            </a:r>
            <a:r>
              <a:rPr lang="en-US" altLang="zh-CN" dirty="0"/>
              <a:t>3</a:t>
            </a:r>
            <a:r>
              <a:rPr lang="zh-CN" altLang="en-US" dirty="0"/>
              <a:t>位，则该机最多有 </a:t>
            </a:r>
            <a:r>
              <a:rPr lang="en-US" altLang="zh-CN" dirty="0"/>
              <a:t>2</a:t>
            </a:r>
            <a:r>
              <a:rPr lang="en-US" altLang="zh-CN" baseline="30000" dirty="0"/>
              <a:t>3</a:t>
            </a:r>
            <a:r>
              <a:rPr lang="en-US" altLang="zh-CN" dirty="0"/>
              <a:t>=8 </a:t>
            </a:r>
            <a:r>
              <a:rPr lang="zh-CN" altLang="en-US" dirty="0"/>
              <a:t>个通用寄存器。</a:t>
            </a:r>
            <a:endParaRPr lang="en-US" altLang="zh-CN" dirty="0"/>
          </a:p>
          <a:p>
            <a:r>
              <a:rPr lang="en-US" altLang="zh-CN" dirty="0"/>
              <a:t>(2)</a:t>
            </a:r>
            <a:r>
              <a:rPr lang="zh-CN" altLang="en-US" dirty="0"/>
              <a:t>存储器地址寄存器</a:t>
            </a:r>
            <a:r>
              <a:rPr lang="en-US" altLang="zh-CN" dirty="0"/>
              <a:t>MAR</a:t>
            </a:r>
            <a:r>
              <a:rPr lang="zh-CN" altLang="en-US" dirty="0"/>
              <a:t>和存储器数据寄存器</a:t>
            </a:r>
            <a:r>
              <a:rPr lang="en-US" altLang="zh-CN" dirty="0"/>
              <a:t>MDR</a:t>
            </a:r>
            <a:r>
              <a:rPr lang="zh-CN" altLang="en-US" dirty="0"/>
              <a:t>至少各需要多少位</a:t>
            </a:r>
            <a:r>
              <a:rPr lang="en-US" altLang="zh-CN" dirty="0"/>
              <a:t>?</a:t>
            </a:r>
          </a:p>
          <a:p>
            <a:r>
              <a:rPr lang="zh-CN" altLang="en-US" dirty="0"/>
              <a:t>答：主存容量</a:t>
            </a:r>
            <a:r>
              <a:rPr lang="en-US" altLang="zh-CN" dirty="0"/>
              <a:t>128KB</a:t>
            </a:r>
            <a:r>
              <a:rPr lang="zh-CN" altLang="en-US" dirty="0"/>
              <a:t>，按字编址，计算机字长为 </a:t>
            </a:r>
            <a:r>
              <a:rPr lang="en-US" altLang="zh-CN" dirty="0"/>
              <a:t>16</a:t>
            </a:r>
            <a:r>
              <a:rPr lang="zh-CN" altLang="en-US" dirty="0"/>
              <a:t>位，划分为 </a:t>
            </a:r>
            <a:r>
              <a:rPr lang="en-US" altLang="zh-CN" dirty="0"/>
              <a:t>128KB/2B=2</a:t>
            </a:r>
            <a:r>
              <a:rPr lang="en-US" altLang="zh-CN" baseline="30000" dirty="0"/>
              <a:t>16</a:t>
            </a:r>
            <a:r>
              <a:rPr lang="zh-CN" altLang="en-US" dirty="0"/>
              <a:t>个存储字，故</a:t>
            </a:r>
            <a:r>
              <a:rPr lang="en-US" altLang="zh-CN" dirty="0"/>
              <a:t>MDR</a:t>
            </a:r>
            <a:r>
              <a:rPr lang="zh-CN" altLang="en-US" dirty="0"/>
              <a:t>和</a:t>
            </a:r>
            <a:r>
              <a:rPr lang="en-US" altLang="zh-CN" dirty="0"/>
              <a:t>MAR</a:t>
            </a:r>
            <a:r>
              <a:rPr lang="zh-CN" altLang="en-US" dirty="0"/>
              <a:t>至少各需</a:t>
            </a:r>
            <a:r>
              <a:rPr lang="en-US" altLang="zh-CN" dirty="0"/>
              <a:t>16</a:t>
            </a:r>
            <a:r>
              <a:rPr lang="zh-CN" altLang="en-US" dirty="0"/>
              <a:t>位。</a:t>
            </a:r>
            <a:endParaRPr lang="en-US" altLang="zh-CN" dirty="0"/>
          </a:p>
          <a:p>
            <a:r>
              <a:rPr lang="en-US" altLang="zh-CN" dirty="0"/>
              <a:t>(3)</a:t>
            </a:r>
            <a:r>
              <a:rPr lang="zh-CN" altLang="en-US" dirty="0"/>
              <a:t>转移指令的目标地址范围是多少</a:t>
            </a:r>
            <a:r>
              <a:rPr lang="en-US" altLang="zh-CN" dirty="0"/>
              <a:t>?</a:t>
            </a:r>
          </a:p>
          <a:p>
            <a:r>
              <a:rPr lang="zh-CN" altLang="en-US" dirty="0"/>
              <a:t>答：</a:t>
            </a:r>
            <a:r>
              <a:rPr lang="en-US" altLang="zh-CN" dirty="0"/>
              <a:t>PC</a:t>
            </a:r>
            <a:r>
              <a:rPr lang="zh-CN" altLang="en-US" dirty="0"/>
              <a:t>和</a:t>
            </a:r>
            <a:r>
              <a:rPr lang="en-US" altLang="zh-CN" dirty="0"/>
              <a:t>R</a:t>
            </a:r>
            <a:r>
              <a:rPr lang="zh-CN" altLang="en-US" dirty="0"/>
              <a:t>可表示的地址范围均为</a:t>
            </a:r>
            <a:r>
              <a:rPr lang="en-US" altLang="zh-CN" dirty="0"/>
              <a:t>0~2</a:t>
            </a:r>
            <a:r>
              <a:rPr lang="en-US" altLang="zh-CN" baseline="30000" dirty="0"/>
              <a:t>16</a:t>
            </a:r>
            <a:r>
              <a:rPr lang="en-US" altLang="zh-CN" dirty="0"/>
              <a:t>-1</a:t>
            </a:r>
            <a:r>
              <a:rPr lang="zh-CN" altLang="en-US" dirty="0"/>
              <a:t>，而主存地址空间为</a:t>
            </a:r>
            <a:r>
              <a:rPr lang="en-US" altLang="zh-CN" dirty="0"/>
              <a:t>2</a:t>
            </a:r>
            <a:r>
              <a:rPr lang="en-US" altLang="zh-CN" baseline="30000" dirty="0"/>
              <a:t>16</a:t>
            </a:r>
            <a:r>
              <a:rPr lang="zh-CN" altLang="en-US" dirty="0"/>
              <a:t>，故转移指令的目标地址范围是</a:t>
            </a:r>
            <a:r>
              <a:rPr lang="en-US" altLang="zh-CN" dirty="0"/>
              <a:t>0000H~FFFFH(0~2</a:t>
            </a:r>
            <a:r>
              <a:rPr lang="en-US" altLang="zh-CN" baseline="30000" dirty="0"/>
              <a:t>16</a:t>
            </a:r>
            <a:r>
              <a:rPr lang="en-US" altLang="zh-CN" dirty="0"/>
              <a:t>-1)</a:t>
            </a:r>
            <a:r>
              <a:rPr lang="zh-CN" altLang="en-US" dirty="0"/>
              <a:t>。</a:t>
            </a:r>
            <a:endParaRPr lang="en-US" altLang="zh-CN" dirty="0"/>
          </a:p>
        </p:txBody>
      </p:sp>
      <p:pic>
        <p:nvPicPr>
          <p:cNvPr id="4" name="图片 3">
            <a:extLst>
              <a:ext uri="{FF2B5EF4-FFF2-40B4-BE49-F238E27FC236}">
                <a16:creationId xmlns:a16="http://schemas.microsoft.com/office/drawing/2014/main" id="{803CAB23-3C14-401F-8058-C17172C92064}"/>
              </a:ext>
            </a:extLst>
          </p:cNvPr>
          <p:cNvPicPr>
            <a:picLocks noChangeAspect="1"/>
          </p:cNvPicPr>
          <p:nvPr/>
        </p:nvPicPr>
        <p:blipFill>
          <a:blip r:embed="rId2"/>
          <a:stretch>
            <a:fillRect/>
          </a:stretch>
        </p:blipFill>
        <p:spPr>
          <a:xfrm>
            <a:off x="2871242" y="323165"/>
            <a:ext cx="5250635" cy="1051651"/>
          </a:xfrm>
          <a:prstGeom prst="rect">
            <a:avLst/>
          </a:prstGeom>
        </p:spPr>
      </p:pic>
      <p:pic>
        <p:nvPicPr>
          <p:cNvPr id="6" name="图片 5">
            <a:extLst>
              <a:ext uri="{FF2B5EF4-FFF2-40B4-BE49-F238E27FC236}">
                <a16:creationId xmlns:a16="http://schemas.microsoft.com/office/drawing/2014/main" id="{670F68A8-7DB2-48DE-03EE-5A24AE4CDE8C}"/>
              </a:ext>
            </a:extLst>
          </p:cNvPr>
          <p:cNvPicPr>
            <a:picLocks noChangeAspect="1"/>
          </p:cNvPicPr>
          <p:nvPr/>
        </p:nvPicPr>
        <p:blipFill>
          <a:blip r:embed="rId3"/>
          <a:stretch>
            <a:fillRect/>
          </a:stretch>
        </p:blipFill>
        <p:spPr>
          <a:xfrm>
            <a:off x="2345393" y="1697981"/>
            <a:ext cx="6850974" cy="1562235"/>
          </a:xfrm>
          <a:prstGeom prst="rect">
            <a:avLst/>
          </a:prstGeom>
        </p:spPr>
      </p:pic>
    </p:spTree>
    <p:extLst>
      <p:ext uri="{BB962C8B-B14F-4D97-AF65-F5344CB8AC3E}">
        <p14:creationId xmlns:p14="http://schemas.microsoft.com/office/powerpoint/2010/main" val="24435308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3763</Words>
  <Application>Microsoft Office PowerPoint</Application>
  <PresentationFormat>宽屏</PresentationFormat>
  <Paragraphs>153</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澄</dc:creator>
  <cp:lastModifiedBy>陈 澄</cp:lastModifiedBy>
  <cp:revision>1</cp:revision>
  <dcterms:created xsi:type="dcterms:W3CDTF">2023-04-28T00:59:21Z</dcterms:created>
  <dcterms:modified xsi:type="dcterms:W3CDTF">2023-04-28T09:16:42Z</dcterms:modified>
</cp:coreProperties>
</file>