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6858000" cy="9144000"/>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gs" Target="tags/tag5.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EE3038FD-260C-498C-8BCA-4CBE630424D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E2321F-8BC3-4BF6-ABF7-DCDA75AAABE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E3038FD-260C-498C-8BCA-4CBE630424D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E2321F-8BC3-4BF6-ABF7-DCDA75AAABE8}"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E3038FD-260C-498C-8BCA-4CBE630424D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E2321F-8BC3-4BF6-ABF7-DCDA75AAABE8}"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E3038FD-260C-498C-8BCA-4CBE630424D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E2321F-8BC3-4BF6-ABF7-DCDA75AAABE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EE3038FD-260C-498C-8BCA-4CBE630424D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E2321F-8BC3-4BF6-ABF7-DCDA75AAABE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EE3038FD-260C-498C-8BCA-4CBE630424D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5E2321F-8BC3-4BF6-ABF7-DCDA75AAABE8}"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EE3038FD-260C-498C-8BCA-4CBE630424D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5E2321F-8BC3-4BF6-ABF7-DCDA75AAABE8}"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EE3038FD-260C-498C-8BCA-4CBE630424D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5E2321F-8BC3-4BF6-ABF7-DCDA75AAABE8}"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3038FD-260C-498C-8BCA-4CBE630424D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5E2321F-8BC3-4BF6-ABF7-DCDA75AAABE8}"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E3038FD-260C-498C-8BCA-4CBE630424D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5E2321F-8BC3-4BF6-ABF7-DCDA75AAABE8}"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E3038FD-260C-498C-8BCA-4CBE630424D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5E2321F-8BC3-4BF6-ABF7-DCDA75AAABE8}"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3038FD-260C-498C-8BCA-4CBE630424D1}"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E2321F-8BC3-4BF6-ABF7-DCDA75AAABE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4.xml"/><Relationship Id="rId4" Type="http://schemas.openxmlformats.org/officeDocument/2006/relationships/image" Target="../media/image4.png"/><Relationship Id="rId3" Type="http://schemas.openxmlformats.org/officeDocument/2006/relationships/tags" Target="../tags/tag3.xml"/><Relationship Id="rId2" Type="http://schemas.openxmlformats.org/officeDocument/2006/relationships/image" Target="../media/image3.png"/><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0"/>
            <a:ext cx="12192000" cy="5354320"/>
          </a:xfrm>
          <a:prstGeom prst="rect">
            <a:avLst/>
          </a:prstGeom>
          <a:noFill/>
        </p:spPr>
        <p:txBody>
          <a:bodyPr wrap="square" rtlCol="0">
            <a:spAutoFit/>
          </a:bodyPr>
          <a:lstStyle/>
          <a:p>
            <a:r>
              <a:rPr lang="en-US" altLang="zh-CN" dirty="0"/>
              <a:t>6.2</a:t>
            </a:r>
            <a:r>
              <a:rPr lang="zh-CN" altLang="en-US" dirty="0"/>
              <a:t>选择题</a:t>
            </a:r>
            <a:r>
              <a:rPr lang="en-US" altLang="zh-CN" dirty="0"/>
              <a:t>(</a:t>
            </a:r>
            <a:r>
              <a:rPr lang="zh-CN" altLang="en-US" dirty="0"/>
              <a:t>考研真题</a:t>
            </a:r>
            <a:r>
              <a:rPr lang="en-US" altLang="zh-CN" dirty="0"/>
              <a:t>)</a:t>
            </a:r>
            <a:r>
              <a:rPr lang="zh-CN" altLang="en-US" dirty="0"/>
              <a:t>。</a:t>
            </a:r>
            <a:endParaRPr lang="en-US" altLang="zh-CN" dirty="0"/>
          </a:p>
          <a:p>
            <a:r>
              <a:rPr lang="en-US" altLang="zh-CN" dirty="0"/>
              <a:t>(1)[2010]</a:t>
            </a:r>
            <a:r>
              <a:rPr lang="zh-CN" altLang="en-US" dirty="0"/>
              <a:t>下列寄存器中</a:t>
            </a:r>
            <a:r>
              <a:rPr lang="en-US" altLang="zh-CN" dirty="0"/>
              <a:t>,</a:t>
            </a:r>
            <a:r>
              <a:rPr lang="zh-CN" altLang="en-US" dirty="0"/>
              <a:t>汇编语言程序员可见的是</a:t>
            </a:r>
            <a:endParaRPr lang="en-US" altLang="zh-CN" dirty="0"/>
          </a:p>
          <a:p>
            <a:r>
              <a:rPr lang="en-US" altLang="zh-CN" dirty="0"/>
              <a:t>A.</a:t>
            </a:r>
            <a:r>
              <a:rPr lang="zh-CN" altLang="en-US" dirty="0"/>
              <a:t>存储器地址寄存器</a:t>
            </a:r>
            <a:r>
              <a:rPr lang="en-US" altLang="zh-CN" dirty="0"/>
              <a:t>(MAR)		B.</a:t>
            </a:r>
            <a:r>
              <a:rPr lang="zh-CN" altLang="en-US" dirty="0"/>
              <a:t>程序计数器</a:t>
            </a:r>
            <a:r>
              <a:rPr lang="en-US" altLang="zh-CN" dirty="0"/>
              <a:t>(PC)		C</a:t>
            </a:r>
            <a:r>
              <a:rPr lang="zh-CN" altLang="en-US" dirty="0"/>
              <a:t>．存储器数据寄存器</a:t>
            </a:r>
            <a:r>
              <a:rPr lang="en-US" altLang="zh-CN" dirty="0"/>
              <a:t>(MDR)	D.</a:t>
            </a:r>
            <a:r>
              <a:rPr lang="zh-CN" altLang="en-US" dirty="0"/>
              <a:t>指令寄存器</a:t>
            </a:r>
            <a:r>
              <a:rPr lang="en-US" altLang="zh-CN" dirty="0"/>
              <a:t>(IR)</a:t>
            </a:r>
            <a:endParaRPr lang="en-US" altLang="zh-CN" dirty="0"/>
          </a:p>
          <a:p>
            <a:r>
              <a:rPr lang="zh-CN" altLang="en-US" dirty="0"/>
              <a:t>答： </a:t>
            </a:r>
            <a:r>
              <a:rPr lang="en-US" altLang="zh-CN" dirty="0"/>
              <a:t>B</a:t>
            </a:r>
            <a:r>
              <a:rPr lang="zh-CN" altLang="en-US" dirty="0"/>
              <a:t>。可见寄存器是指该寄存器可以通过汇编指令进行访问。汇编程序员可以通过转移指令、子程序调用等指令来修改 </a:t>
            </a:r>
            <a:r>
              <a:rPr lang="en-US" altLang="zh-CN" dirty="0"/>
              <a:t>PC </a:t>
            </a:r>
            <a:r>
              <a:rPr lang="zh-CN" altLang="en-US" dirty="0"/>
              <a:t>的值，所以 </a:t>
            </a:r>
            <a:r>
              <a:rPr lang="en-US" altLang="zh-CN" dirty="0"/>
              <a:t>PC </a:t>
            </a:r>
            <a:r>
              <a:rPr lang="zh-CN" altLang="en-US" dirty="0"/>
              <a:t>是可见寄存器，通用寄存器、程序状态寄存器也是可见寄存器。而 </a:t>
            </a:r>
            <a:r>
              <a:rPr lang="en-US" altLang="zh-CN" dirty="0"/>
              <a:t>IR</a:t>
            </a:r>
            <a:r>
              <a:rPr lang="zh-CN" altLang="en-US" dirty="0"/>
              <a:t>、</a:t>
            </a:r>
            <a:r>
              <a:rPr lang="en-US" altLang="zh-CN" dirty="0"/>
              <a:t>MAR</a:t>
            </a:r>
            <a:r>
              <a:rPr lang="zh-CN" altLang="en-US" dirty="0"/>
              <a:t>、</a:t>
            </a:r>
            <a:r>
              <a:rPr lang="en-US" altLang="zh-CN" dirty="0"/>
              <a:t>MDR </a:t>
            </a:r>
            <a:r>
              <a:rPr lang="zh-CN" altLang="en-US" dirty="0"/>
              <a:t>则不可被机器指令控制，是不可见寄存器也可称为是透明寄存器。</a:t>
            </a:r>
            <a:endParaRPr lang="en-US" altLang="zh-CN" dirty="0"/>
          </a:p>
          <a:p>
            <a:r>
              <a:rPr lang="en-US" altLang="zh-CN" dirty="0"/>
              <a:t>(2)[2019]</a:t>
            </a:r>
            <a:r>
              <a:rPr lang="zh-CN" altLang="en-US" dirty="0"/>
              <a:t>某指令功能为</a:t>
            </a:r>
            <a:r>
              <a:rPr lang="en-US" altLang="zh-CN" dirty="0"/>
              <a:t>R[r2]</a:t>
            </a:r>
            <a:r>
              <a:rPr lang="zh-CN" altLang="en-US" dirty="0"/>
              <a:t>←</a:t>
            </a:r>
            <a:r>
              <a:rPr lang="en-US" altLang="zh-CN" dirty="0"/>
              <a:t>R[r1]+M[R[r0]]</a:t>
            </a:r>
            <a:r>
              <a:rPr lang="zh-CN" altLang="en-US" dirty="0"/>
              <a:t>，其两个源操作数分别采用寄存器、寄存器间接寻址方式。对于下列给定部件</a:t>
            </a:r>
            <a:r>
              <a:rPr lang="en-US" altLang="zh-CN" dirty="0"/>
              <a:t>,</a:t>
            </a:r>
            <a:r>
              <a:rPr lang="zh-CN" altLang="en-US" dirty="0"/>
              <a:t>该指令在取数及执行过程中需要用到的是</a:t>
            </a:r>
            <a:endParaRPr lang="en-US" altLang="zh-CN" dirty="0"/>
          </a:p>
          <a:p>
            <a:r>
              <a:rPr lang="en-US" altLang="zh-CN" dirty="0"/>
              <a:t>l.</a:t>
            </a:r>
            <a:r>
              <a:rPr lang="zh-CN" altLang="en-US" dirty="0"/>
              <a:t>通用寄存器组</a:t>
            </a:r>
            <a:r>
              <a:rPr lang="en-US" altLang="zh-CN" dirty="0"/>
              <a:t>(GPRs)	Ⅱ.</a:t>
            </a:r>
            <a:r>
              <a:rPr lang="zh-CN" altLang="en-US" dirty="0"/>
              <a:t>算术逻辑单元</a:t>
            </a:r>
            <a:r>
              <a:rPr lang="en-US" altLang="zh-CN" dirty="0"/>
              <a:t>(ALU)	Ⅲ.</a:t>
            </a:r>
            <a:r>
              <a:rPr lang="zh-CN" altLang="en-US" dirty="0"/>
              <a:t>存储器</a:t>
            </a:r>
            <a:r>
              <a:rPr lang="en-US" altLang="zh-CN" dirty="0"/>
              <a:t>(Memory)	Ⅳ.</a:t>
            </a:r>
            <a:r>
              <a:rPr lang="zh-CN" altLang="en-US" dirty="0"/>
              <a:t>指令译码器</a:t>
            </a:r>
            <a:r>
              <a:rPr lang="en-US" altLang="zh-CN" dirty="0"/>
              <a:t>(ID)</a:t>
            </a:r>
            <a:endParaRPr lang="en-US" altLang="zh-CN" dirty="0"/>
          </a:p>
          <a:p>
            <a:r>
              <a:rPr lang="en-US" altLang="zh-CN" dirty="0"/>
              <a:t>A.</a:t>
            </a:r>
            <a:r>
              <a:rPr lang="zh-CN" altLang="en-US" dirty="0"/>
              <a:t>仅</a:t>
            </a:r>
            <a:r>
              <a:rPr lang="en-US" altLang="zh-CN" dirty="0"/>
              <a:t>Ⅰ</a:t>
            </a:r>
            <a:r>
              <a:rPr lang="zh-CN" altLang="en-US" dirty="0"/>
              <a:t>、</a:t>
            </a:r>
            <a:r>
              <a:rPr lang="en-US" altLang="zh-CN" dirty="0"/>
              <a:t>Ⅱ		B.</a:t>
            </a:r>
            <a:r>
              <a:rPr lang="zh-CN" altLang="en-US" dirty="0"/>
              <a:t>仅</a:t>
            </a:r>
            <a:r>
              <a:rPr lang="en-US" altLang="zh-CN" dirty="0"/>
              <a:t>I</a:t>
            </a:r>
            <a:r>
              <a:rPr lang="zh-CN" altLang="en-US" dirty="0"/>
              <a:t>、</a:t>
            </a:r>
            <a:r>
              <a:rPr lang="en-US" altLang="zh-CN" dirty="0"/>
              <a:t>Ⅱ</a:t>
            </a:r>
            <a:r>
              <a:rPr lang="zh-CN" altLang="en-US" dirty="0"/>
              <a:t>、</a:t>
            </a:r>
            <a:r>
              <a:rPr lang="en-US" altLang="zh-CN" dirty="0"/>
              <a:t>Ⅲ		C.</a:t>
            </a:r>
            <a:r>
              <a:rPr lang="zh-CN" altLang="en-US" dirty="0"/>
              <a:t>仅</a:t>
            </a:r>
            <a:r>
              <a:rPr lang="en-US" altLang="zh-CN" dirty="0"/>
              <a:t>Ⅱ</a:t>
            </a:r>
            <a:r>
              <a:rPr lang="zh-CN" altLang="en-US" dirty="0"/>
              <a:t>、</a:t>
            </a:r>
            <a:r>
              <a:rPr lang="en-US" altLang="zh-CN" dirty="0"/>
              <a:t> Ⅲ </a:t>
            </a:r>
            <a:r>
              <a:rPr lang="zh-CN" altLang="en-US" dirty="0"/>
              <a:t>、</a:t>
            </a:r>
            <a:r>
              <a:rPr lang="en-US" altLang="zh-CN" dirty="0"/>
              <a:t>Ⅳ		D.</a:t>
            </a:r>
            <a:r>
              <a:rPr lang="zh-CN" altLang="en-US" dirty="0"/>
              <a:t>仅</a:t>
            </a:r>
            <a:r>
              <a:rPr lang="en-US" altLang="zh-CN" dirty="0"/>
              <a:t>I</a:t>
            </a:r>
            <a:r>
              <a:rPr lang="zh-CN" altLang="en-US" dirty="0"/>
              <a:t>、</a:t>
            </a:r>
            <a:r>
              <a:rPr lang="en-US" altLang="zh-CN" dirty="0" err="1"/>
              <a:t>ll</a:t>
            </a:r>
            <a:r>
              <a:rPr lang="en-US" altLang="zh-CN" dirty="0"/>
              <a:t> </a:t>
            </a:r>
            <a:r>
              <a:rPr lang="zh-CN" altLang="en-US" dirty="0"/>
              <a:t>、</a:t>
            </a:r>
            <a:r>
              <a:rPr lang="en-US" altLang="zh-CN" dirty="0"/>
              <a:t>Ⅳ</a:t>
            </a:r>
            <a:endParaRPr lang="en-US" altLang="zh-CN" dirty="0"/>
          </a:p>
          <a:p>
            <a:r>
              <a:rPr lang="zh-CN" altLang="en-US" dirty="0"/>
              <a:t>答： </a:t>
            </a:r>
            <a:r>
              <a:rPr lang="en-US" altLang="zh-CN" dirty="0"/>
              <a:t>B</a:t>
            </a:r>
            <a:r>
              <a:rPr lang="zh-CN" altLang="en-US" dirty="0"/>
              <a:t>。源操作数采用了寄存器、寄存器间接寻址方式，因此在取数阶段需要用到通用寄存器组和存储器，在执行阶段两个源操作数相加需要用到算术逻辑单元。而指令译码器用于对操作码进行译码，产生指令译码信号，在取数及执行阶段被用不到。</a:t>
            </a:r>
            <a:endParaRPr lang="en-US" altLang="zh-CN" dirty="0"/>
          </a:p>
          <a:p>
            <a:r>
              <a:rPr lang="en-US" altLang="zh-CN" dirty="0"/>
              <a:t>(3)[2016]</a:t>
            </a:r>
            <a:r>
              <a:rPr lang="zh-CN" altLang="en-US" dirty="0"/>
              <a:t>某计算机主存空间为</a:t>
            </a:r>
            <a:r>
              <a:rPr lang="en-US" altLang="zh-CN" dirty="0"/>
              <a:t>4 GB</a:t>
            </a:r>
            <a:r>
              <a:rPr lang="zh-CN" altLang="en-US" dirty="0"/>
              <a:t>，字长为</a:t>
            </a:r>
            <a:r>
              <a:rPr lang="en-US" altLang="zh-CN" dirty="0"/>
              <a:t>32</a:t>
            </a:r>
            <a:r>
              <a:rPr lang="zh-CN" altLang="en-US" dirty="0"/>
              <a:t>位，按字节编址，采用</a:t>
            </a:r>
            <a:r>
              <a:rPr lang="en-US" altLang="zh-CN" dirty="0"/>
              <a:t>32</a:t>
            </a:r>
            <a:r>
              <a:rPr lang="zh-CN" altLang="en-US" dirty="0"/>
              <a:t>位定长指令字格式。若指令按字边界对齐存放，则程序计数器</a:t>
            </a:r>
            <a:r>
              <a:rPr lang="en-US" altLang="zh-CN" dirty="0"/>
              <a:t>(PC)</a:t>
            </a:r>
            <a:r>
              <a:rPr lang="zh-CN" altLang="en-US" dirty="0"/>
              <a:t>和指令寄存器</a:t>
            </a:r>
            <a:r>
              <a:rPr lang="en-US" altLang="zh-CN" dirty="0"/>
              <a:t>(IR)</a:t>
            </a:r>
            <a:r>
              <a:rPr lang="zh-CN" altLang="en-US" dirty="0"/>
              <a:t>的位数至少分别是</a:t>
            </a:r>
            <a:endParaRPr lang="en-US" altLang="zh-CN" dirty="0"/>
          </a:p>
          <a:p>
            <a:r>
              <a:rPr lang="en-US" altLang="zh-CN" dirty="0"/>
              <a:t>A. 30</a:t>
            </a:r>
            <a:r>
              <a:rPr lang="zh-CN" altLang="en-US" dirty="0"/>
              <a:t>、</a:t>
            </a:r>
            <a:r>
              <a:rPr lang="en-US" altLang="zh-CN" dirty="0"/>
              <a:t>30		B.30</a:t>
            </a:r>
            <a:r>
              <a:rPr lang="zh-CN" altLang="en-US" dirty="0"/>
              <a:t>、</a:t>
            </a:r>
            <a:r>
              <a:rPr lang="en-US" altLang="zh-CN" dirty="0"/>
              <a:t>32			C. 32</a:t>
            </a:r>
            <a:r>
              <a:rPr lang="zh-CN" altLang="en-US" dirty="0"/>
              <a:t>、</a:t>
            </a:r>
            <a:r>
              <a:rPr lang="en-US" altLang="zh-CN" dirty="0"/>
              <a:t>30		D.32</a:t>
            </a:r>
            <a:r>
              <a:rPr lang="zh-CN" altLang="en-US" dirty="0"/>
              <a:t>、</a:t>
            </a:r>
            <a:r>
              <a:rPr lang="en-US" altLang="zh-CN" dirty="0"/>
              <a:t>32</a:t>
            </a:r>
            <a:endParaRPr lang="en-US" altLang="zh-CN" dirty="0"/>
          </a:p>
          <a:p>
            <a:r>
              <a:rPr lang="zh-CN" altLang="en-US" dirty="0"/>
              <a:t>答： </a:t>
            </a:r>
            <a:r>
              <a:rPr lang="en-US" altLang="zh-CN" dirty="0"/>
              <a:t>B</a:t>
            </a:r>
            <a:r>
              <a:rPr lang="zh-CN" altLang="en-US" dirty="0"/>
              <a:t>。</a:t>
            </a:r>
            <a:r>
              <a:rPr lang="en-US" altLang="zh-CN" dirty="0"/>
              <a:t>PC</a:t>
            </a:r>
            <a:r>
              <a:rPr lang="zh-CN" altLang="en-US" dirty="0"/>
              <a:t>存放的是下一条指令字的主存地址，通常位宽与主存地址总线相同</a:t>
            </a:r>
            <a:r>
              <a:rPr lang="en-US" altLang="zh-CN" dirty="0"/>
              <a:t>;</a:t>
            </a:r>
            <a:r>
              <a:rPr lang="zh-CN" altLang="en-US" dirty="0"/>
              <a:t>主存</a:t>
            </a:r>
            <a:r>
              <a:rPr lang="en-US" altLang="zh-CN" dirty="0"/>
              <a:t>4GB=232Byte</a:t>
            </a:r>
            <a:r>
              <a:rPr lang="zh-CN" altLang="en-US" dirty="0"/>
              <a:t>，如果按字节编址，</a:t>
            </a:r>
            <a:r>
              <a:rPr lang="en-US" altLang="zh-CN" dirty="0"/>
              <a:t>PC </a:t>
            </a:r>
            <a:r>
              <a:rPr lang="zh-CN" altLang="en-US" dirty="0"/>
              <a:t>长度为 </a:t>
            </a:r>
            <a:r>
              <a:rPr lang="en-US" altLang="zh-CN" dirty="0"/>
              <a:t>32 </a:t>
            </a:r>
            <a:r>
              <a:rPr lang="zh-CN" altLang="en-US" dirty="0"/>
              <a:t>位，但题中指令按字边界</a:t>
            </a:r>
            <a:r>
              <a:rPr lang="en-US" altLang="zh-CN" dirty="0"/>
              <a:t>(4Byte) </a:t>
            </a:r>
            <a:r>
              <a:rPr lang="zh-CN" altLang="en-US" dirty="0"/>
              <a:t>对齐所以 </a:t>
            </a:r>
            <a:r>
              <a:rPr lang="en-US" altLang="zh-CN" dirty="0"/>
              <a:t>PC </a:t>
            </a:r>
            <a:r>
              <a:rPr lang="zh-CN" altLang="en-US" dirty="0"/>
              <a:t>可以按字编址，也就是只需要 </a:t>
            </a:r>
            <a:r>
              <a:rPr lang="en-US" altLang="zh-CN" dirty="0"/>
              <a:t>30 </a:t>
            </a:r>
            <a:r>
              <a:rPr lang="zh-CN" altLang="en-US" dirty="0"/>
              <a:t>位即可。</a:t>
            </a:r>
            <a:r>
              <a:rPr lang="en-US" altLang="zh-CN" dirty="0"/>
              <a:t>IR </a:t>
            </a:r>
            <a:r>
              <a:rPr lang="zh-CN" altLang="en-US" dirty="0"/>
              <a:t>用于存放当前正在执行的指令，位宽和指令字长相同，这里指令字长为定长 </a:t>
            </a:r>
            <a:r>
              <a:rPr lang="en-US" altLang="zh-CN" dirty="0"/>
              <a:t>32 </a:t>
            </a:r>
            <a:r>
              <a:rPr lang="zh-CN" altLang="en-US" dirty="0"/>
              <a:t>位，所以 </a:t>
            </a:r>
            <a:r>
              <a:rPr lang="en-US" altLang="zh-CN" dirty="0"/>
              <a:t>IR </a:t>
            </a:r>
            <a:r>
              <a:rPr lang="zh-CN" altLang="en-US" dirty="0"/>
              <a:t>应该是 </a:t>
            </a:r>
            <a:r>
              <a:rPr lang="en-US" altLang="zh-CN" dirty="0"/>
              <a:t>32</a:t>
            </a:r>
            <a:r>
              <a:rPr lang="zh-CN" altLang="en-US" dirty="0"/>
              <a:t>位。</a:t>
            </a:r>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525" y="-14605"/>
            <a:ext cx="12171680" cy="6462395"/>
          </a:xfrm>
          <a:prstGeom prst="rect">
            <a:avLst/>
          </a:prstGeom>
          <a:noFill/>
        </p:spPr>
        <p:txBody>
          <a:bodyPr wrap="square" rtlCol="0">
            <a:spAutoFit/>
          </a:bodyPr>
          <a:p>
            <a:r>
              <a:rPr lang="zh-CN" altLang="en-US">
                <a:sym typeface="+mn-ea"/>
              </a:rPr>
              <a:t>6.23某计算机字长为16位，采用16位定长指令字结构，部分数据通路结构如图6.70所示，图中所有控制信号为1时表示有效、为0时表示无效。例如，控制信号MDR</a:t>
            </a:r>
            <a:r>
              <a:rPr lang="en-US" altLang="zh-CN" baseline="-25000">
                <a:uFillTx/>
                <a:sym typeface="+mn-ea"/>
              </a:rPr>
              <a:t>in</a:t>
            </a:r>
            <a:r>
              <a:rPr lang="zh-CN" altLang="en-US">
                <a:sym typeface="+mn-ea"/>
              </a:rPr>
              <a:t>E为1表示允许数据从DB送入MDR中，MDR</a:t>
            </a:r>
            <a:r>
              <a:rPr lang="en-US" altLang="zh-CN" baseline="-25000">
                <a:uFillTx/>
                <a:sym typeface="+mn-ea"/>
              </a:rPr>
              <a:t>in</a:t>
            </a:r>
            <a:r>
              <a:rPr lang="zh-CN" altLang="en-US">
                <a:sym typeface="+mn-ea"/>
              </a:rPr>
              <a:t>为1表示允许数据从内总线送入MDR中。假设MAR的输出一直处于使能状态。加法指令“ADD</a:t>
            </a:r>
            <a:r>
              <a:rPr lang="en-US" altLang="zh-CN">
                <a:sym typeface="+mn-ea"/>
              </a:rPr>
              <a:t>  </a:t>
            </a:r>
            <a:r>
              <a:rPr lang="zh-CN" altLang="en-US">
                <a:sym typeface="+mn-ea"/>
              </a:rPr>
              <a:t>(R1),R</a:t>
            </a:r>
            <a:r>
              <a:rPr lang="en-US" altLang="zh-CN">
                <a:sym typeface="+mn-ea"/>
              </a:rPr>
              <a:t>0</a:t>
            </a:r>
            <a:r>
              <a:rPr lang="zh-CN" altLang="en-US">
                <a:sym typeface="+mn-ea"/>
              </a:rPr>
              <a:t>”的功能为(R</a:t>
            </a:r>
            <a:r>
              <a:rPr lang="en-US" altLang="zh-CN">
                <a:sym typeface="+mn-ea"/>
              </a:rPr>
              <a:t>0</a:t>
            </a:r>
            <a:r>
              <a:rPr lang="zh-CN" altLang="en-US">
                <a:sym typeface="+mn-ea"/>
              </a:rPr>
              <a:t>)+(R1))→(R</a:t>
            </a:r>
            <a:r>
              <a:rPr lang="en-US" altLang="zh-CN">
                <a:sym typeface="+mn-ea"/>
              </a:rPr>
              <a:t>1</a:t>
            </a:r>
            <a:r>
              <a:rPr lang="zh-CN" altLang="en-US">
                <a:sym typeface="+mn-ea"/>
              </a:rPr>
              <a:t>)，即将R</a:t>
            </a:r>
            <a:r>
              <a:rPr lang="en-US" altLang="zh-CN">
                <a:sym typeface="+mn-ea"/>
              </a:rPr>
              <a:t>0</a:t>
            </a:r>
            <a:r>
              <a:rPr lang="zh-CN" altLang="en-US">
                <a:sym typeface="+mn-ea"/>
              </a:rPr>
              <a:t>中的数据与R</a:t>
            </a:r>
            <a:r>
              <a:rPr lang="en-US" altLang="zh-CN">
                <a:sym typeface="+mn-ea"/>
              </a:rPr>
              <a:t>1</a:t>
            </a:r>
            <a:r>
              <a:rPr lang="zh-CN" altLang="en-US">
                <a:sym typeface="+mn-ea"/>
              </a:rPr>
              <a:t>内容所指主存单元的数据相加，并将结果送入R1内容所指的主存单元中保存。</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r>
              <a:rPr lang="zh-CN" altLang="en-US"/>
              <a:t>表6.23所示为上述指令取指和译码</a:t>
            </a:r>
            <a:endParaRPr lang="zh-CN" altLang="en-US"/>
          </a:p>
          <a:p>
            <a:r>
              <a:rPr lang="zh-CN" altLang="en-US"/>
              <a:t>阶段每个节拍(时钟周期)的功能和</a:t>
            </a:r>
            <a:endParaRPr lang="zh-CN" altLang="en-US"/>
          </a:p>
          <a:p>
            <a:r>
              <a:rPr lang="zh-CN" altLang="en-US"/>
              <a:t>有效控制信号，请按表中描述的方</a:t>
            </a:r>
            <a:endParaRPr lang="zh-CN" altLang="en-US"/>
          </a:p>
          <a:p>
            <a:r>
              <a:rPr lang="zh-CN" altLang="en-US"/>
              <a:t>式用表格列出指令执行阶段每个节</a:t>
            </a:r>
            <a:endParaRPr lang="zh-CN" altLang="en-US"/>
          </a:p>
          <a:p>
            <a:r>
              <a:rPr lang="zh-CN" altLang="en-US"/>
              <a:t>拍的功能和有效控制信号。</a:t>
            </a:r>
            <a:endParaRPr lang="zh-CN" altLang="en-US"/>
          </a:p>
          <a:p>
            <a:r>
              <a:rPr lang="zh-CN" altLang="en-US"/>
              <a:t>答：</a:t>
            </a:r>
            <a:endParaRPr lang="zh-CN" altLang="en-US"/>
          </a:p>
        </p:txBody>
      </p:sp>
      <p:pic>
        <p:nvPicPr>
          <p:cNvPr id="3" name="图片 2"/>
          <p:cNvPicPr>
            <a:picLocks noChangeAspect="1"/>
          </p:cNvPicPr>
          <p:nvPr>
            <p:custDataLst>
              <p:tags r:id="rId1"/>
            </p:custDataLst>
          </p:nvPr>
        </p:nvPicPr>
        <p:blipFill>
          <a:blip r:embed="rId2"/>
          <a:stretch>
            <a:fillRect/>
          </a:stretch>
        </p:blipFill>
        <p:spPr>
          <a:xfrm>
            <a:off x="132080" y="1203325"/>
            <a:ext cx="4198620" cy="3375660"/>
          </a:xfrm>
          <a:prstGeom prst="rect">
            <a:avLst/>
          </a:prstGeom>
        </p:spPr>
      </p:pic>
      <p:pic>
        <p:nvPicPr>
          <p:cNvPr id="4" name="图片 3"/>
          <p:cNvPicPr>
            <a:picLocks noChangeAspect="1"/>
          </p:cNvPicPr>
          <p:nvPr>
            <p:custDataLst>
              <p:tags r:id="rId3"/>
            </p:custDataLst>
          </p:nvPr>
        </p:nvPicPr>
        <p:blipFill>
          <a:blip r:embed="rId4"/>
          <a:stretch>
            <a:fillRect/>
          </a:stretch>
        </p:blipFill>
        <p:spPr>
          <a:xfrm>
            <a:off x="5180965" y="2012315"/>
            <a:ext cx="5684520" cy="1554480"/>
          </a:xfrm>
          <a:prstGeom prst="rect">
            <a:avLst/>
          </a:prstGeom>
        </p:spPr>
      </p:pic>
      <p:graphicFrame>
        <p:nvGraphicFramePr>
          <p:cNvPr id="5" name="表格 4"/>
          <p:cNvGraphicFramePr/>
          <p:nvPr>
            <p:custDataLst>
              <p:tags r:id="rId5"/>
            </p:custDataLst>
          </p:nvPr>
        </p:nvGraphicFramePr>
        <p:xfrm>
          <a:off x="3553460" y="4466590"/>
          <a:ext cx="8533765" cy="2286000"/>
        </p:xfrm>
        <a:graphic>
          <a:graphicData uri="http://schemas.openxmlformats.org/drawingml/2006/table">
            <a:tbl>
              <a:tblPr firstRow="1" bandRow="1">
                <a:tableStyleId>{5C22544A-7EE6-4342-B048-85BDC9FD1C3A}</a:tableStyleId>
              </a:tblPr>
              <a:tblGrid>
                <a:gridCol w="2844165"/>
                <a:gridCol w="2844165"/>
                <a:gridCol w="2844165"/>
              </a:tblGrid>
              <a:tr h="381000">
                <a:tc>
                  <a:txBody>
                    <a:bodyPr/>
                    <a:p>
                      <a:pPr algn="ctr">
                        <a:buNone/>
                      </a:pPr>
                      <a:r>
                        <a:rPr lang="zh-CN" altLang="en-US"/>
                        <a:t>时钟</a:t>
                      </a:r>
                      <a:endParaRPr lang="zh-CN" altLang="en-US"/>
                    </a:p>
                  </a:txBody>
                  <a:tcPr/>
                </a:tc>
                <a:tc>
                  <a:txBody>
                    <a:bodyPr/>
                    <a:p>
                      <a:pPr algn="ctr">
                        <a:buNone/>
                      </a:pPr>
                      <a:r>
                        <a:rPr lang="zh-CN" altLang="en-US"/>
                        <a:t>功能</a:t>
                      </a:r>
                      <a:endParaRPr lang="zh-CN" altLang="en-US"/>
                    </a:p>
                  </a:txBody>
                  <a:tcPr/>
                </a:tc>
                <a:tc>
                  <a:txBody>
                    <a:bodyPr/>
                    <a:p>
                      <a:pPr algn="ctr">
                        <a:buNone/>
                      </a:pPr>
                      <a:r>
                        <a:rPr lang="zh-CN" altLang="en-US"/>
                        <a:t>有效控制信号</a:t>
                      </a:r>
                      <a:endParaRPr lang="zh-CN" altLang="en-US"/>
                    </a:p>
                  </a:txBody>
                  <a:tcPr/>
                </a:tc>
              </a:tr>
              <a:tr h="381000">
                <a:tc>
                  <a:txBody>
                    <a:bodyPr/>
                    <a:p>
                      <a:pPr algn="ctr">
                        <a:buNone/>
                      </a:pPr>
                      <a:r>
                        <a:rPr lang="en-US" altLang="zh-CN"/>
                        <a:t>C5</a:t>
                      </a:r>
                      <a:endParaRPr lang="en-US" altLang="zh-CN"/>
                    </a:p>
                  </a:txBody>
                  <a:tcPr/>
                </a:tc>
                <a:tc>
                  <a:txBody>
                    <a:bodyPr/>
                    <a:p>
                      <a:pPr algn="ctr">
                        <a:buNone/>
                      </a:pPr>
                      <a:r>
                        <a:rPr lang="en-US" altLang="zh-CN"/>
                        <a:t>MAR(R1)</a:t>
                      </a:r>
                      <a:endParaRPr lang="en-US" altLang="zh-CN"/>
                    </a:p>
                  </a:txBody>
                  <a:tcPr/>
                </a:tc>
                <a:tc>
                  <a:txBody>
                    <a:bodyPr/>
                    <a:p>
                      <a:pPr algn="ctr">
                        <a:buNone/>
                      </a:pPr>
                      <a:r>
                        <a:rPr lang="en-US" altLang="zh-CN"/>
                        <a:t>R1</a:t>
                      </a:r>
                      <a:r>
                        <a:rPr lang="en-US" altLang="zh-CN" baseline="-25000">
                          <a:solidFill>
                            <a:schemeClr val="tx1"/>
                          </a:solidFill>
                          <a:uFillTx/>
                        </a:rPr>
                        <a:t>out</a:t>
                      </a:r>
                      <a:r>
                        <a:rPr lang="en-US" altLang="zh-CN">
                          <a:solidFill>
                            <a:schemeClr val="tx1"/>
                          </a:solidFill>
                          <a:uFillTx/>
                        </a:rPr>
                        <a:t>,MAR</a:t>
                      </a:r>
                      <a:r>
                        <a:rPr lang="en-US" altLang="zh-CN" baseline="-25000">
                          <a:solidFill>
                            <a:schemeClr val="tx1"/>
                          </a:solidFill>
                          <a:uFillTx/>
                        </a:rPr>
                        <a:t>in</a:t>
                      </a:r>
                      <a:endParaRPr lang="en-US" altLang="zh-CN" baseline="-25000">
                        <a:solidFill>
                          <a:schemeClr val="tx1"/>
                        </a:solidFill>
                        <a:uFillTx/>
                      </a:endParaRPr>
                    </a:p>
                  </a:txBody>
                  <a:tcPr/>
                </a:tc>
              </a:tr>
              <a:tr h="381000">
                <a:tc>
                  <a:txBody>
                    <a:bodyPr/>
                    <a:p>
                      <a:pPr algn="ctr">
                        <a:buNone/>
                      </a:pPr>
                      <a:r>
                        <a:rPr lang="en-US" altLang="zh-CN"/>
                        <a:t>C6</a:t>
                      </a:r>
                      <a:endParaRPr lang="en-US" altLang="zh-CN"/>
                    </a:p>
                  </a:txBody>
                  <a:tcPr/>
                </a:tc>
                <a:tc>
                  <a:txBody>
                    <a:bodyPr/>
                    <a:p>
                      <a:pPr algn="ctr">
                        <a:buNone/>
                      </a:pPr>
                      <a:r>
                        <a:rPr lang="en-US" altLang="zh-CN"/>
                        <a:t>MDR</a:t>
                      </a:r>
                      <a:r>
                        <a:rPr lang="en-US" altLang="zh-CN">
                          <a:latin typeface="Arial" panose="020B0604020202020204" pitchFamily="34" charset="0"/>
                          <a:cs typeface="Arial" panose="020B0604020202020204" pitchFamily="34" charset="0"/>
                        </a:rPr>
                        <a:t>←</a:t>
                      </a:r>
                      <a:r>
                        <a:rPr lang="en-US" altLang="zh-CN" b="0">
                          <a:latin typeface="Arial" panose="020B0604020202020204" pitchFamily="34" charset="0"/>
                          <a:cs typeface="Arial" panose="020B0604020202020204" pitchFamily="34" charset="0"/>
                        </a:rPr>
                        <a:t>M(MAR),A</a:t>
                      </a:r>
                      <a:r>
                        <a:rPr lang="en-US" altLang="zh-CN" sz="1800" b="0">
                          <a:latin typeface="Arial" panose="020B0604020202020204" pitchFamily="34" charset="0"/>
                          <a:cs typeface="Arial" panose="020B0604020202020204" pitchFamily="34" charset="0"/>
                          <a:sym typeface="+mn-ea"/>
                        </a:rPr>
                        <a:t>←(R0)</a:t>
                      </a:r>
                      <a:endParaRPr lang="en-US" altLang="zh-CN" b="0">
                        <a:latin typeface="Arial" panose="020B0604020202020204" pitchFamily="34" charset="0"/>
                        <a:cs typeface="Arial" panose="020B0604020202020204" pitchFamily="34" charset="0"/>
                      </a:endParaRPr>
                    </a:p>
                  </a:txBody>
                  <a:tcPr/>
                </a:tc>
                <a:tc>
                  <a:txBody>
                    <a:bodyPr/>
                    <a:p>
                      <a:pPr algn="ctr">
                        <a:buNone/>
                      </a:pPr>
                      <a:r>
                        <a:rPr lang="en-US" altLang="zh-CN"/>
                        <a:t>MemR,MDR</a:t>
                      </a:r>
                      <a:r>
                        <a:rPr lang="en-US" altLang="zh-CN" baseline="-25000">
                          <a:solidFill>
                            <a:schemeClr val="tx1"/>
                          </a:solidFill>
                          <a:uFillTx/>
                        </a:rPr>
                        <a:t>in</a:t>
                      </a:r>
                      <a:r>
                        <a:rPr lang="en-US" altLang="zh-CN"/>
                        <a:t>E,R0</a:t>
                      </a:r>
                      <a:r>
                        <a:rPr lang="en-US" altLang="zh-CN" baseline="-25000">
                          <a:solidFill>
                            <a:schemeClr val="tx1"/>
                          </a:solidFill>
                          <a:uFillTx/>
                        </a:rPr>
                        <a:t>out</a:t>
                      </a:r>
                      <a:r>
                        <a:rPr lang="en-US" altLang="zh-CN"/>
                        <a:t>,A</a:t>
                      </a:r>
                      <a:r>
                        <a:rPr lang="en-US" altLang="zh-CN" baseline="-25000">
                          <a:solidFill>
                            <a:schemeClr val="tx1"/>
                          </a:solidFill>
                          <a:uFillTx/>
                        </a:rPr>
                        <a:t>in</a:t>
                      </a:r>
                      <a:endParaRPr lang="en-US" altLang="zh-CN" baseline="-25000">
                        <a:solidFill>
                          <a:schemeClr val="tx1"/>
                        </a:solidFill>
                        <a:uFillTx/>
                      </a:endParaRPr>
                    </a:p>
                  </a:txBody>
                  <a:tcPr/>
                </a:tc>
              </a:tr>
              <a:tr h="381000">
                <a:tc>
                  <a:txBody>
                    <a:bodyPr/>
                    <a:p>
                      <a:pPr algn="ctr">
                        <a:buNone/>
                      </a:pPr>
                      <a:r>
                        <a:rPr lang="en-US" altLang="zh-CN"/>
                        <a:t>C7</a:t>
                      </a:r>
                      <a:endParaRPr lang="en-US" altLang="zh-CN"/>
                    </a:p>
                  </a:txBody>
                  <a:tcPr/>
                </a:tc>
                <a:tc>
                  <a:txBody>
                    <a:bodyPr/>
                    <a:p>
                      <a:pPr algn="ctr">
                        <a:buNone/>
                      </a:pPr>
                      <a:r>
                        <a:rPr lang="en-US" altLang="zh-CN"/>
                        <a:t>AC</a:t>
                      </a:r>
                      <a:r>
                        <a:rPr lang="en-US" altLang="zh-CN">
                          <a:latin typeface="Arial" panose="020B0604020202020204" pitchFamily="34" charset="0"/>
                          <a:cs typeface="Arial" panose="020B0604020202020204" pitchFamily="34" charset="0"/>
                        </a:rPr>
                        <a:t>←(MDR)+(A)</a:t>
                      </a:r>
                      <a:endParaRPr lang="en-US" altLang="zh-CN">
                        <a:latin typeface="Arial" panose="020B0604020202020204" pitchFamily="34" charset="0"/>
                        <a:cs typeface="Arial" panose="020B0604020202020204" pitchFamily="34" charset="0"/>
                      </a:endParaRPr>
                    </a:p>
                  </a:txBody>
                  <a:tcPr/>
                </a:tc>
                <a:tc>
                  <a:txBody>
                    <a:bodyPr/>
                    <a:p>
                      <a:pPr algn="ctr">
                        <a:buNone/>
                      </a:pPr>
                      <a:r>
                        <a:rPr lang="en-US" altLang="zh-CN"/>
                        <a:t>MDR</a:t>
                      </a:r>
                      <a:r>
                        <a:rPr lang="en-US" altLang="zh-CN" baseline="-25000">
                          <a:solidFill>
                            <a:schemeClr val="tx1"/>
                          </a:solidFill>
                          <a:uFillTx/>
                        </a:rPr>
                        <a:t>out</a:t>
                      </a:r>
                      <a:r>
                        <a:rPr lang="en-US" altLang="zh-CN">
                          <a:solidFill>
                            <a:schemeClr val="tx1"/>
                          </a:solidFill>
                          <a:uFillTx/>
                        </a:rPr>
                        <a:t>,add,AC</a:t>
                      </a:r>
                      <a:r>
                        <a:rPr lang="en-US" altLang="zh-CN" baseline="-25000">
                          <a:solidFill>
                            <a:schemeClr val="tx1"/>
                          </a:solidFill>
                          <a:uFillTx/>
                        </a:rPr>
                        <a:t>in</a:t>
                      </a:r>
                      <a:endParaRPr lang="en-US" altLang="zh-CN" baseline="-25000">
                        <a:solidFill>
                          <a:schemeClr val="tx1"/>
                        </a:solidFill>
                        <a:uFillTx/>
                      </a:endParaRPr>
                    </a:p>
                  </a:txBody>
                  <a:tcPr/>
                </a:tc>
              </a:tr>
              <a:tr h="381000">
                <a:tc>
                  <a:txBody>
                    <a:bodyPr/>
                    <a:p>
                      <a:pPr algn="ctr">
                        <a:buNone/>
                      </a:pPr>
                      <a:r>
                        <a:rPr lang="en-US" altLang="zh-CN"/>
                        <a:t>C8</a:t>
                      </a:r>
                      <a:endParaRPr lang="en-US" altLang="zh-CN"/>
                    </a:p>
                  </a:txBody>
                  <a:tcPr/>
                </a:tc>
                <a:tc>
                  <a:txBody>
                    <a:bodyPr/>
                    <a:p>
                      <a:pPr algn="ctr">
                        <a:buNone/>
                      </a:pPr>
                      <a:r>
                        <a:rPr lang="en-US" altLang="zh-CN"/>
                        <a:t>MDR</a:t>
                      </a:r>
                      <a:r>
                        <a:rPr lang="en-US" altLang="zh-CN">
                          <a:latin typeface="Arial" panose="020B0604020202020204" pitchFamily="34" charset="0"/>
                          <a:cs typeface="Arial" panose="020B0604020202020204" pitchFamily="34" charset="0"/>
                        </a:rPr>
                        <a:t>←(AC)</a:t>
                      </a:r>
                      <a:endParaRPr lang="en-US" altLang="zh-CN">
                        <a:latin typeface="Arial" panose="020B0604020202020204" pitchFamily="34" charset="0"/>
                        <a:cs typeface="Arial" panose="020B0604020202020204" pitchFamily="34" charset="0"/>
                      </a:endParaRPr>
                    </a:p>
                  </a:txBody>
                  <a:tcPr/>
                </a:tc>
                <a:tc>
                  <a:txBody>
                    <a:bodyPr/>
                    <a:p>
                      <a:pPr algn="ctr">
                        <a:buNone/>
                      </a:pPr>
                      <a:r>
                        <a:rPr lang="en-US" altLang="zh-CN"/>
                        <a:t>AC</a:t>
                      </a:r>
                      <a:r>
                        <a:rPr lang="en-US" altLang="zh-CN" baseline="-25000">
                          <a:solidFill>
                            <a:schemeClr val="tx1"/>
                          </a:solidFill>
                          <a:uFillTx/>
                        </a:rPr>
                        <a:t>out</a:t>
                      </a:r>
                      <a:r>
                        <a:rPr lang="en-US" altLang="zh-CN"/>
                        <a:t>,MDR</a:t>
                      </a:r>
                      <a:r>
                        <a:rPr lang="en-US" altLang="zh-CN" baseline="-25000">
                          <a:solidFill>
                            <a:schemeClr val="tx1"/>
                          </a:solidFill>
                          <a:uFillTx/>
                        </a:rPr>
                        <a:t>in</a:t>
                      </a:r>
                      <a:endParaRPr lang="en-US" altLang="zh-CN" baseline="-25000">
                        <a:solidFill>
                          <a:schemeClr val="tx1"/>
                        </a:solidFill>
                        <a:uFillTx/>
                      </a:endParaRPr>
                    </a:p>
                  </a:txBody>
                  <a:tcPr/>
                </a:tc>
              </a:tr>
              <a:tr h="381000">
                <a:tc>
                  <a:txBody>
                    <a:bodyPr/>
                    <a:p>
                      <a:pPr algn="ctr">
                        <a:buNone/>
                      </a:pPr>
                      <a:r>
                        <a:rPr lang="en-US" altLang="zh-CN"/>
                        <a:t>C9</a:t>
                      </a:r>
                      <a:endParaRPr lang="en-US" altLang="zh-CN"/>
                    </a:p>
                  </a:txBody>
                  <a:tcPr/>
                </a:tc>
                <a:tc>
                  <a:txBody>
                    <a:bodyPr/>
                    <a:p>
                      <a:pPr algn="ctr">
                        <a:buNone/>
                      </a:pPr>
                      <a:r>
                        <a:rPr lang="en-US" altLang="zh-CN"/>
                        <a:t>M(MAR)</a:t>
                      </a:r>
                      <a:r>
                        <a:rPr lang="en-US" altLang="zh-CN">
                          <a:latin typeface="Arial" panose="020B0604020202020204" pitchFamily="34" charset="0"/>
                          <a:cs typeface="Arial" panose="020B0604020202020204" pitchFamily="34" charset="0"/>
                        </a:rPr>
                        <a:t>←(MDR)</a:t>
                      </a:r>
                      <a:endParaRPr lang="en-US" altLang="zh-CN">
                        <a:latin typeface="Arial" panose="020B0604020202020204" pitchFamily="34" charset="0"/>
                        <a:cs typeface="Arial" panose="020B0604020202020204" pitchFamily="34" charset="0"/>
                      </a:endParaRPr>
                    </a:p>
                  </a:txBody>
                  <a:tcPr/>
                </a:tc>
                <a:tc>
                  <a:txBody>
                    <a:bodyPr/>
                    <a:p>
                      <a:pPr algn="ctr">
                        <a:buNone/>
                      </a:pPr>
                      <a:r>
                        <a:rPr lang="en-US" altLang="zh-CN"/>
                        <a:t>MDR</a:t>
                      </a:r>
                      <a:r>
                        <a:rPr lang="en-US" altLang="zh-CN" baseline="-25000">
                          <a:solidFill>
                            <a:schemeClr val="tx1"/>
                          </a:solidFill>
                          <a:uFillTx/>
                        </a:rPr>
                        <a:t>out</a:t>
                      </a:r>
                      <a:r>
                        <a:rPr lang="en-US" altLang="zh-CN"/>
                        <a:t>E,MemW</a:t>
                      </a:r>
                      <a:endParaRPr lang="en-US" altLang="zh-CN"/>
                    </a:p>
                  </a:txBody>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12192000" cy="6740307"/>
          </a:xfrm>
          <a:prstGeom prst="rect">
            <a:avLst/>
          </a:prstGeom>
          <a:noFill/>
        </p:spPr>
        <p:txBody>
          <a:bodyPr wrap="square" rtlCol="0">
            <a:spAutoFit/>
          </a:bodyPr>
          <a:lstStyle/>
          <a:p>
            <a:r>
              <a:rPr lang="en-US" altLang="zh-CN" dirty="0"/>
              <a:t>(4)[2019]</a:t>
            </a:r>
            <a:r>
              <a:rPr lang="zh-CN" altLang="en-US" dirty="0"/>
              <a:t>下列有关处理器时钟脉冲信号的叙述中，错误的是</a:t>
            </a:r>
            <a:endParaRPr lang="en-US" altLang="zh-CN" dirty="0"/>
          </a:p>
          <a:p>
            <a:r>
              <a:rPr lang="en-US" altLang="zh-CN" dirty="0"/>
              <a:t>A.</a:t>
            </a:r>
            <a:r>
              <a:rPr lang="zh-CN" altLang="en-US" dirty="0"/>
              <a:t>时钟脉冲信号由机器脉冲源发出的脉冲信号经整形和分频后形成</a:t>
            </a:r>
            <a:endParaRPr lang="en-US" altLang="zh-CN" dirty="0"/>
          </a:p>
          <a:p>
            <a:r>
              <a:rPr lang="en-US" altLang="zh-CN" dirty="0"/>
              <a:t>B.</a:t>
            </a:r>
            <a:r>
              <a:rPr lang="zh-CN" altLang="en-US" dirty="0"/>
              <a:t>时钟脉冲信号的宽度称为时钟周期</a:t>
            </a:r>
            <a:r>
              <a:rPr lang="en-US" altLang="zh-CN" dirty="0"/>
              <a:t>,</a:t>
            </a:r>
            <a:r>
              <a:rPr lang="zh-CN" altLang="en-US" dirty="0"/>
              <a:t>时钟周期的倒数为机器主频</a:t>
            </a:r>
            <a:endParaRPr lang="en-US" altLang="zh-CN" dirty="0"/>
          </a:p>
          <a:p>
            <a:r>
              <a:rPr lang="en-US" altLang="zh-CN" dirty="0"/>
              <a:t>C.</a:t>
            </a:r>
            <a:r>
              <a:rPr lang="zh-CN" altLang="en-US" dirty="0"/>
              <a:t>时钟周期以相邻状态单元间组合逻辑电路的最大延迟为基准确定</a:t>
            </a:r>
            <a:endParaRPr lang="en-US" altLang="zh-CN" dirty="0"/>
          </a:p>
          <a:p>
            <a:r>
              <a:rPr lang="en-US" altLang="zh-CN" dirty="0"/>
              <a:t>D.</a:t>
            </a:r>
            <a:r>
              <a:rPr lang="zh-CN" altLang="en-US" dirty="0"/>
              <a:t>处理器总是在每来一个时钟脉冲信号时就开始执行一条新的指令</a:t>
            </a:r>
            <a:endParaRPr lang="en-US" altLang="zh-CN" dirty="0"/>
          </a:p>
          <a:p>
            <a:r>
              <a:rPr lang="zh-CN" altLang="en-US" dirty="0"/>
              <a:t>答：</a:t>
            </a:r>
            <a:r>
              <a:rPr lang="en-US" altLang="zh-CN" dirty="0"/>
              <a:t>D</a:t>
            </a:r>
            <a:r>
              <a:rPr lang="zh-CN" altLang="en-US" dirty="0"/>
              <a:t>。时钟脉冲信号的宽度称为时钟周期，时钟周期是 </a:t>
            </a:r>
            <a:r>
              <a:rPr lang="en-US" altLang="zh-CN" dirty="0"/>
              <a:t>CPU</a:t>
            </a:r>
            <a:r>
              <a:rPr lang="zh-CN" altLang="en-US" dirty="0"/>
              <a:t>工作的最小时间单位，时钟周期的倒数为机器主频。时钟脉冲信号是由机器脉冲源发出的脉冲信号经整形和分频后形成的，时钟周期以相邻状态单元间组合逻辑电路的最大延迟为基准来确定。</a:t>
            </a:r>
            <a:r>
              <a:rPr lang="en-US" altLang="zh-CN" dirty="0"/>
              <a:t>CPU </a:t>
            </a:r>
            <a:r>
              <a:rPr lang="zh-CN" altLang="en-US" dirty="0"/>
              <a:t>从内存中取出并执行一条指令所需的全部时间称为指令周期</a:t>
            </a:r>
            <a:r>
              <a:rPr lang="en-US" altLang="zh-CN" dirty="0"/>
              <a:t>,</a:t>
            </a:r>
            <a:r>
              <a:rPr lang="zh-CN" altLang="en-US" dirty="0"/>
              <a:t>指令周期又由若干机器周期来表示个机器周期又包含若干时钟周期，显然 </a:t>
            </a:r>
            <a:r>
              <a:rPr lang="en-US" altLang="zh-CN" dirty="0"/>
              <a:t>D </a:t>
            </a:r>
            <a:r>
              <a:rPr lang="zh-CN" altLang="en-US" dirty="0"/>
              <a:t>错误。</a:t>
            </a:r>
            <a:endParaRPr lang="en-US" altLang="zh-CN" dirty="0"/>
          </a:p>
          <a:p>
            <a:r>
              <a:rPr lang="en-US" altLang="zh-CN" dirty="0"/>
              <a:t>(5)[2016]</a:t>
            </a:r>
            <a:r>
              <a:rPr lang="zh-CN" altLang="en-US" dirty="0"/>
              <a:t>单周期处理器中所有指令的指令周期为一个时钟周期。下列关于单周期处理器的叙述中</a:t>
            </a:r>
            <a:r>
              <a:rPr lang="en-US" altLang="zh-CN" dirty="0"/>
              <a:t>,</a:t>
            </a:r>
            <a:r>
              <a:rPr lang="zh-CN" altLang="en-US" dirty="0"/>
              <a:t>错误的是</a:t>
            </a:r>
            <a:endParaRPr lang="en-US" altLang="zh-CN" dirty="0"/>
          </a:p>
          <a:p>
            <a:r>
              <a:rPr lang="en-US" altLang="zh-CN" dirty="0"/>
              <a:t>A.</a:t>
            </a:r>
            <a:r>
              <a:rPr lang="zh-CN" altLang="en-US" dirty="0"/>
              <a:t>可以采用单总线结构数据通路</a:t>
            </a:r>
            <a:endParaRPr lang="en-US" altLang="zh-CN" dirty="0"/>
          </a:p>
          <a:p>
            <a:r>
              <a:rPr lang="en-US" altLang="zh-CN" dirty="0"/>
              <a:t>B.</a:t>
            </a:r>
            <a:r>
              <a:rPr lang="zh-CN" altLang="en-US" dirty="0"/>
              <a:t>处理器时钟频率较低</a:t>
            </a:r>
            <a:endParaRPr lang="en-US" altLang="zh-CN" dirty="0"/>
          </a:p>
          <a:p>
            <a:r>
              <a:rPr lang="en-US" altLang="zh-CN" dirty="0"/>
              <a:t>C.</a:t>
            </a:r>
            <a:r>
              <a:rPr lang="zh-CN" altLang="en-US" dirty="0"/>
              <a:t>在指令执行过程中控制信号不变</a:t>
            </a:r>
            <a:endParaRPr lang="en-US" altLang="zh-CN" dirty="0"/>
          </a:p>
          <a:p>
            <a:r>
              <a:rPr lang="en-US" altLang="zh-CN" dirty="0"/>
              <a:t>D.</a:t>
            </a:r>
            <a:r>
              <a:rPr lang="zh-CN" altLang="en-US" dirty="0"/>
              <a:t>每条指令的</a:t>
            </a:r>
            <a:r>
              <a:rPr lang="en-US" altLang="zh-CN" dirty="0"/>
              <a:t>CPI</a:t>
            </a:r>
            <a:r>
              <a:rPr lang="zh-CN" altLang="en-US" dirty="0"/>
              <a:t>为</a:t>
            </a:r>
            <a:r>
              <a:rPr lang="en-US" altLang="zh-CN" dirty="0"/>
              <a:t>1</a:t>
            </a:r>
            <a:endParaRPr lang="en-US" altLang="zh-CN" dirty="0"/>
          </a:p>
          <a:p>
            <a:r>
              <a:rPr lang="zh-CN" altLang="en-US" dirty="0"/>
              <a:t>答：</a:t>
            </a:r>
            <a:r>
              <a:rPr lang="en-US" altLang="zh-CN" dirty="0"/>
              <a:t>A</a:t>
            </a:r>
            <a:r>
              <a:rPr lang="zh-CN" altLang="en-US" dirty="0"/>
              <a:t>。单周期处理器</a:t>
            </a:r>
            <a:r>
              <a:rPr lang="en-US" altLang="zh-CN" dirty="0"/>
              <a:t>CPI=1</a:t>
            </a:r>
            <a:r>
              <a:rPr lang="zh-CN" altLang="en-US" dirty="0"/>
              <a:t>，时钟周期取决于执行速度最慢的指令，相对多周期处理器，其时钟频率较低。单周期处理器控制器为组合逻辑电路，控制信号在一个时钟周期内保持不变。由于只能在一个时钟周期内完成取指执行过程，指令执行过程中数据通路的任何资源都不能被重复使用，所以应该是专用数据通路结构，而不能采用单总线结构数据通路。</a:t>
            </a:r>
            <a:endParaRPr lang="en-US" altLang="zh-CN" dirty="0"/>
          </a:p>
          <a:p>
            <a:r>
              <a:rPr lang="en-US" altLang="zh-CN" dirty="0"/>
              <a:t>(6)[2017]</a:t>
            </a:r>
            <a:r>
              <a:rPr lang="zh-CN" altLang="en-US" dirty="0"/>
              <a:t>下列关于主存</a:t>
            </a:r>
            <a:r>
              <a:rPr lang="en-US" altLang="zh-CN" dirty="0"/>
              <a:t>(MM</a:t>
            </a:r>
            <a:r>
              <a:rPr lang="zh-CN" altLang="en-US" dirty="0"/>
              <a:t>）和控制存储器（</a:t>
            </a:r>
            <a:r>
              <a:rPr lang="en-US" altLang="zh-CN" dirty="0"/>
              <a:t>CS)</a:t>
            </a:r>
            <a:r>
              <a:rPr lang="zh-CN" altLang="en-US" dirty="0"/>
              <a:t>的叙述中，错误的是</a:t>
            </a:r>
            <a:endParaRPr lang="en-US" altLang="zh-CN" dirty="0"/>
          </a:p>
          <a:p>
            <a:r>
              <a:rPr lang="en-US" altLang="zh-CN" dirty="0"/>
              <a:t>A.MM</a:t>
            </a:r>
            <a:r>
              <a:rPr lang="zh-CN" altLang="en-US" dirty="0"/>
              <a:t>在</a:t>
            </a:r>
            <a:r>
              <a:rPr lang="en-US" altLang="zh-CN" dirty="0"/>
              <a:t>CPU</a:t>
            </a:r>
            <a:r>
              <a:rPr lang="zh-CN" altLang="en-US" dirty="0"/>
              <a:t>外，</a:t>
            </a:r>
            <a:r>
              <a:rPr lang="en-US" altLang="zh-CN" dirty="0"/>
              <a:t>CS</a:t>
            </a:r>
            <a:r>
              <a:rPr lang="zh-CN" altLang="en-US" dirty="0"/>
              <a:t>在</a:t>
            </a:r>
            <a:r>
              <a:rPr lang="en-US" altLang="zh-CN" dirty="0"/>
              <a:t>CPU</a:t>
            </a:r>
            <a:r>
              <a:rPr lang="zh-CN" altLang="en-US" dirty="0"/>
              <a:t>内</a:t>
            </a:r>
            <a:endParaRPr lang="en-US" altLang="zh-CN" dirty="0"/>
          </a:p>
          <a:p>
            <a:r>
              <a:rPr lang="en-US" altLang="zh-CN" dirty="0"/>
              <a:t>B.MM</a:t>
            </a:r>
            <a:r>
              <a:rPr lang="zh-CN" altLang="en-US" dirty="0"/>
              <a:t>按地址访问，</a:t>
            </a:r>
            <a:r>
              <a:rPr lang="en-US" altLang="zh-CN" dirty="0"/>
              <a:t>CS</a:t>
            </a:r>
            <a:r>
              <a:rPr lang="zh-CN" altLang="en-US" dirty="0"/>
              <a:t>按内容访问</a:t>
            </a:r>
            <a:endParaRPr lang="en-US" altLang="zh-CN" dirty="0"/>
          </a:p>
          <a:p>
            <a:r>
              <a:rPr lang="en-US" altLang="zh-CN" dirty="0"/>
              <a:t>C.MM</a:t>
            </a:r>
            <a:r>
              <a:rPr lang="zh-CN" altLang="en-US" dirty="0"/>
              <a:t>存储指令和数据，</a:t>
            </a:r>
            <a:r>
              <a:rPr lang="en-US" altLang="zh-CN" dirty="0"/>
              <a:t>CS</a:t>
            </a:r>
            <a:r>
              <a:rPr lang="zh-CN" altLang="en-US" dirty="0"/>
              <a:t>存储微指令</a:t>
            </a:r>
            <a:endParaRPr lang="en-US" altLang="zh-CN" dirty="0"/>
          </a:p>
          <a:p>
            <a:r>
              <a:rPr lang="en-US" altLang="zh-CN" dirty="0"/>
              <a:t>D.MM </a:t>
            </a:r>
            <a:r>
              <a:rPr lang="zh-CN" altLang="en-US" dirty="0"/>
              <a:t>用</a:t>
            </a:r>
            <a:r>
              <a:rPr lang="en-US" altLang="zh-CN" dirty="0"/>
              <a:t>RAM</a:t>
            </a:r>
            <a:r>
              <a:rPr lang="zh-CN" altLang="en-US" dirty="0"/>
              <a:t>和</a:t>
            </a:r>
            <a:r>
              <a:rPr lang="en-US" altLang="zh-CN" dirty="0"/>
              <a:t>ROM </a:t>
            </a:r>
            <a:r>
              <a:rPr lang="zh-CN" altLang="en-US" dirty="0"/>
              <a:t>实现，</a:t>
            </a:r>
            <a:r>
              <a:rPr lang="en-US" altLang="zh-CN" dirty="0"/>
              <a:t>CS</a:t>
            </a:r>
            <a:r>
              <a:rPr lang="zh-CN" altLang="en-US" dirty="0"/>
              <a:t>用</a:t>
            </a:r>
            <a:r>
              <a:rPr lang="en-US" altLang="zh-CN" dirty="0"/>
              <a:t>ROM</a:t>
            </a:r>
            <a:r>
              <a:rPr lang="zh-CN" altLang="en-US" dirty="0"/>
              <a:t>实现</a:t>
            </a:r>
            <a:endParaRPr lang="en-US" altLang="zh-CN" dirty="0"/>
          </a:p>
          <a:p>
            <a:r>
              <a:rPr lang="zh-CN" altLang="en-US" dirty="0"/>
              <a:t>答：</a:t>
            </a:r>
            <a:r>
              <a:rPr lang="en-US" altLang="zh-CN" dirty="0"/>
              <a:t>B</a:t>
            </a:r>
            <a:r>
              <a:rPr lang="zh-CN" altLang="en-US" dirty="0"/>
              <a:t>。主存在 </a:t>
            </a:r>
            <a:r>
              <a:rPr lang="en-US" altLang="zh-CN" dirty="0"/>
              <a:t>CPU</a:t>
            </a:r>
            <a:r>
              <a:rPr lang="zh-CN" altLang="en-US" dirty="0"/>
              <a:t>外部，用于存储指令和数据，它由 </a:t>
            </a:r>
            <a:r>
              <a:rPr lang="en-US" altLang="zh-CN" dirty="0"/>
              <a:t>RAM </a:t>
            </a:r>
            <a:r>
              <a:rPr lang="zh-CN" altLang="en-US" dirty="0"/>
              <a:t>和 </a:t>
            </a:r>
            <a:r>
              <a:rPr lang="en-US" altLang="zh-CN" dirty="0"/>
              <a:t>ROM </a:t>
            </a:r>
            <a:r>
              <a:rPr lang="zh-CN" altLang="en-US" dirty="0"/>
              <a:t>构成。控制存储器在</a:t>
            </a:r>
            <a:r>
              <a:rPr lang="en-US" altLang="zh-CN" dirty="0"/>
              <a:t>CPU </a:t>
            </a:r>
            <a:r>
              <a:rPr lang="zh-CN" altLang="en-US" dirty="0"/>
              <a:t>内部，用来存放由微指令组成的微程序，按微指令地址进行访问，所以选项 </a:t>
            </a:r>
            <a:r>
              <a:rPr lang="en-US" altLang="zh-CN" dirty="0"/>
              <a:t>B </a:t>
            </a:r>
            <a:r>
              <a:rPr lang="zh-CN" altLang="en-US" dirty="0"/>
              <a:t>是错误的。</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12192000" cy="5632311"/>
          </a:xfrm>
          <a:prstGeom prst="rect">
            <a:avLst/>
          </a:prstGeom>
          <a:noFill/>
        </p:spPr>
        <p:txBody>
          <a:bodyPr wrap="square" rtlCol="0">
            <a:spAutoFit/>
          </a:bodyPr>
          <a:lstStyle/>
          <a:p>
            <a:r>
              <a:rPr lang="en-US" altLang="zh-CN" dirty="0"/>
              <a:t>(7)[2009]</a:t>
            </a:r>
            <a:r>
              <a:rPr lang="zh-CN" altLang="en-US" dirty="0"/>
              <a:t>相对于微程序控制器</a:t>
            </a:r>
            <a:r>
              <a:rPr lang="en-US" altLang="zh-CN" dirty="0"/>
              <a:t>,</a:t>
            </a:r>
            <a:r>
              <a:rPr lang="zh-CN" altLang="en-US" dirty="0"/>
              <a:t>硬布线控制器的特点是</a:t>
            </a:r>
            <a:endParaRPr lang="en-US" altLang="zh-CN" dirty="0"/>
          </a:p>
          <a:p>
            <a:r>
              <a:rPr lang="en-US" altLang="zh-CN" dirty="0"/>
              <a:t>A.</a:t>
            </a:r>
            <a:r>
              <a:rPr lang="zh-CN" altLang="en-US" dirty="0"/>
              <a:t>指令执行速度慢，指令功能的修改和扩展容易</a:t>
            </a:r>
            <a:endParaRPr lang="en-US" altLang="zh-CN" dirty="0"/>
          </a:p>
          <a:p>
            <a:r>
              <a:rPr lang="en-US" altLang="zh-CN" dirty="0"/>
              <a:t>B.</a:t>
            </a:r>
            <a:r>
              <a:rPr lang="zh-CN" altLang="en-US" dirty="0"/>
              <a:t>指令执行速度慢，指令功能的修改和扩展难</a:t>
            </a:r>
            <a:endParaRPr lang="en-US" altLang="zh-CN" dirty="0"/>
          </a:p>
          <a:p>
            <a:r>
              <a:rPr lang="en-US" altLang="zh-CN" dirty="0"/>
              <a:t>C.</a:t>
            </a:r>
            <a:r>
              <a:rPr lang="zh-CN" altLang="en-US" dirty="0"/>
              <a:t>指令执行速度快，指令功能的修改和扩展容易</a:t>
            </a:r>
            <a:endParaRPr lang="en-US" altLang="zh-CN" dirty="0"/>
          </a:p>
          <a:p>
            <a:r>
              <a:rPr lang="en-US" altLang="zh-CN" dirty="0"/>
              <a:t>D.</a:t>
            </a:r>
            <a:r>
              <a:rPr lang="zh-CN" altLang="en-US" dirty="0"/>
              <a:t>指令执行速度快，指令功能的修改和扩展难</a:t>
            </a:r>
            <a:endParaRPr lang="en-US" altLang="zh-CN" dirty="0"/>
          </a:p>
          <a:p>
            <a:r>
              <a:rPr lang="zh-CN" altLang="en-US" dirty="0"/>
              <a:t>答：</a:t>
            </a:r>
            <a:r>
              <a:rPr lang="en-US" altLang="zh-CN" dirty="0"/>
              <a:t>D</a:t>
            </a:r>
            <a:r>
              <a:rPr lang="zh-CN" altLang="en-US" dirty="0"/>
              <a:t>。微程序控制器采用了“存储技术”和“程序设计技术”，其是一种软件时序，可以使复杂的控制逻辑得到简化</a:t>
            </a:r>
            <a:r>
              <a:rPr lang="en-US" altLang="zh-CN" dirty="0"/>
              <a:t>;</a:t>
            </a:r>
            <a:r>
              <a:rPr lang="zh-CN" altLang="en-US" dirty="0"/>
              <a:t>一条机器指令会对应一段微程序的执行，而一段微程序包括多条微指令，需要反复访问控制存储器，所以微程序速度相对较慢。硬布线控制器采用专门的逻辑电路实现，其速度主要取决于逻辑电路的延迟，因此速度快，但修改和扩展困难，灵活性差。</a:t>
            </a:r>
            <a:endParaRPr lang="en-US" altLang="zh-CN" dirty="0"/>
          </a:p>
          <a:p>
            <a:r>
              <a:rPr lang="en-US" altLang="zh-CN" dirty="0"/>
              <a:t>(8)[2012]</a:t>
            </a:r>
            <a:r>
              <a:rPr lang="zh-CN" altLang="en-US" dirty="0"/>
              <a:t>某计算机的控制器采用微程序控制方式，微指令中的操作控制字段采用字段直接编码法，共有</a:t>
            </a:r>
            <a:r>
              <a:rPr lang="en-US" altLang="zh-CN" dirty="0"/>
              <a:t>33</a:t>
            </a:r>
            <a:r>
              <a:rPr lang="zh-CN" altLang="en-US" dirty="0"/>
              <a:t>个微命令，构成</a:t>
            </a:r>
            <a:r>
              <a:rPr lang="en-US" altLang="zh-CN" dirty="0"/>
              <a:t>5</a:t>
            </a:r>
            <a:r>
              <a:rPr lang="zh-CN" altLang="en-US" dirty="0"/>
              <a:t>个互斥类，分别包含</a:t>
            </a:r>
            <a:r>
              <a:rPr lang="en-US" altLang="zh-CN" dirty="0"/>
              <a:t>7</a:t>
            </a:r>
            <a:r>
              <a:rPr lang="zh-CN" altLang="en-US" dirty="0"/>
              <a:t>、</a:t>
            </a:r>
            <a:r>
              <a:rPr lang="en-US" altLang="zh-CN" dirty="0"/>
              <a:t>3</a:t>
            </a:r>
            <a:r>
              <a:rPr lang="zh-CN" altLang="en-US" dirty="0"/>
              <a:t>、</a:t>
            </a:r>
            <a:r>
              <a:rPr lang="en-US" altLang="zh-CN" dirty="0"/>
              <a:t>12</a:t>
            </a:r>
            <a:r>
              <a:rPr lang="zh-CN" altLang="en-US" dirty="0"/>
              <a:t>、</a:t>
            </a:r>
            <a:r>
              <a:rPr lang="en-US" altLang="zh-CN" dirty="0"/>
              <a:t>5</a:t>
            </a:r>
            <a:r>
              <a:rPr lang="zh-CN" altLang="en-US" dirty="0"/>
              <a:t>和</a:t>
            </a:r>
            <a:r>
              <a:rPr lang="en-US" altLang="zh-CN" dirty="0"/>
              <a:t>6</a:t>
            </a:r>
            <a:r>
              <a:rPr lang="zh-CN" altLang="en-US" dirty="0"/>
              <a:t>个微命令，则操作控制字段至少有</a:t>
            </a:r>
            <a:endParaRPr lang="en-US" altLang="zh-CN" dirty="0"/>
          </a:p>
          <a:p>
            <a:r>
              <a:rPr lang="en-US" altLang="zh-CN" dirty="0"/>
              <a:t>A.5</a:t>
            </a:r>
            <a:r>
              <a:rPr lang="zh-CN" altLang="en-US" dirty="0"/>
              <a:t>位</a:t>
            </a:r>
            <a:r>
              <a:rPr lang="en-US" altLang="zh-CN" dirty="0"/>
              <a:t>		B.6</a:t>
            </a:r>
            <a:r>
              <a:rPr lang="zh-CN" altLang="en-US" dirty="0"/>
              <a:t>位</a:t>
            </a:r>
            <a:r>
              <a:rPr lang="en-US" altLang="zh-CN" dirty="0"/>
              <a:t>		C.15</a:t>
            </a:r>
            <a:r>
              <a:rPr lang="zh-CN" altLang="en-US" dirty="0"/>
              <a:t>位</a:t>
            </a:r>
            <a:r>
              <a:rPr lang="en-US" altLang="zh-CN" dirty="0"/>
              <a:t>		D.33</a:t>
            </a:r>
            <a:r>
              <a:rPr lang="zh-CN" altLang="en-US" dirty="0"/>
              <a:t>位</a:t>
            </a:r>
            <a:endParaRPr lang="en-US" altLang="zh-CN" dirty="0"/>
          </a:p>
          <a:p>
            <a:r>
              <a:rPr lang="zh-CN" altLang="en-US" dirty="0"/>
              <a:t>答：</a:t>
            </a:r>
            <a:r>
              <a:rPr lang="en-US" altLang="zh-CN" dirty="0"/>
              <a:t>C</a:t>
            </a:r>
            <a:r>
              <a:rPr lang="zh-CN" altLang="en-US" dirty="0"/>
              <a:t>。字段字节编码法中相容性微命令分在不同字段中，而互斥性微命令应分在同一字段，每个字段还要留出一个空状态，表示该字段不发出任何微命令。</a:t>
            </a:r>
            <a:r>
              <a:rPr lang="en-US" altLang="zh-CN" dirty="0"/>
              <a:t>5 </a:t>
            </a:r>
            <a:r>
              <a:rPr lang="zh-CN" altLang="en-US" dirty="0"/>
              <a:t>个互斥类分别包含</a:t>
            </a:r>
            <a:r>
              <a:rPr lang="en-US" altLang="zh-CN" dirty="0"/>
              <a:t>7</a:t>
            </a:r>
            <a:r>
              <a:rPr lang="zh-CN" altLang="en-US" dirty="0"/>
              <a:t>、</a:t>
            </a:r>
            <a:r>
              <a:rPr lang="en-US" altLang="zh-CN" dirty="0"/>
              <a:t>3</a:t>
            </a:r>
            <a:r>
              <a:rPr lang="zh-CN" altLang="en-US" dirty="0"/>
              <a:t>、</a:t>
            </a:r>
            <a:r>
              <a:rPr lang="en-US" altLang="zh-CN" dirty="0"/>
              <a:t>12</a:t>
            </a:r>
            <a:r>
              <a:rPr lang="zh-CN" altLang="en-US" dirty="0"/>
              <a:t>、</a:t>
            </a:r>
            <a:r>
              <a:rPr lang="en-US" altLang="zh-CN" dirty="0"/>
              <a:t>5 </a:t>
            </a:r>
            <a:r>
              <a:rPr lang="zh-CN" altLang="en-US" dirty="0"/>
              <a:t>和</a:t>
            </a:r>
            <a:r>
              <a:rPr lang="en-US" altLang="zh-CN" dirty="0"/>
              <a:t>6</a:t>
            </a:r>
            <a:r>
              <a:rPr lang="zh-CN" altLang="en-US" dirty="0"/>
              <a:t>个微命令，操作控制字段分别需要 </a:t>
            </a:r>
            <a:r>
              <a:rPr lang="en-US" altLang="zh-CN" dirty="0"/>
              <a:t>3</a:t>
            </a:r>
            <a:r>
              <a:rPr lang="zh-CN" altLang="en-US" dirty="0"/>
              <a:t>、</a:t>
            </a:r>
            <a:r>
              <a:rPr lang="en-US" altLang="zh-CN" dirty="0"/>
              <a:t>2</a:t>
            </a:r>
            <a:r>
              <a:rPr lang="zh-CN" altLang="en-US" dirty="0"/>
              <a:t>、</a:t>
            </a:r>
            <a:r>
              <a:rPr lang="en-US" altLang="zh-CN" dirty="0"/>
              <a:t>4</a:t>
            </a:r>
            <a:r>
              <a:rPr lang="zh-CN" altLang="en-US" dirty="0"/>
              <a:t>、</a:t>
            </a:r>
            <a:r>
              <a:rPr lang="en-US" altLang="zh-CN" dirty="0"/>
              <a:t>3</a:t>
            </a:r>
            <a:r>
              <a:rPr lang="zh-CN" altLang="en-US" dirty="0"/>
              <a:t>、</a:t>
            </a:r>
            <a:r>
              <a:rPr lang="en-US" altLang="zh-CN" dirty="0"/>
              <a:t>3 </a:t>
            </a:r>
            <a:r>
              <a:rPr lang="zh-CN" altLang="en-US" dirty="0"/>
              <a:t>位，共</a:t>
            </a:r>
            <a:r>
              <a:rPr lang="en-US" altLang="zh-CN" dirty="0"/>
              <a:t>15 </a:t>
            </a:r>
            <a:r>
              <a:rPr lang="zh-CN" altLang="en-US" dirty="0"/>
              <a:t>位。</a:t>
            </a:r>
            <a:endParaRPr lang="en-US" altLang="zh-CN" dirty="0"/>
          </a:p>
          <a:p>
            <a:r>
              <a:rPr lang="en-US" altLang="zh-CN" dirty="0"/>
              <a:t>(9)[2014]</a:t>
            </a:r>
            <a:r>
              <a:rPr lang="zh-CN" altLang="en-US" dirty="0"/>
              <a:t>某计算机采用微程序控制器，共有</a:t>
            </a:r>
            <a:r>
              <a:rPr lang="en-US" altLang="zh-CN" dirty="0"/>
              <a:t>32</a:t>
            </a:r>
            <a:r>
              <a:rPr lang="zh-CN" altLang="en-US" dirty="0"/>
              <a:t>条指令，公共的取指令微程序包含两条微指令，各指令对应的微程序平均由</a:t>
            </a:r>
            <a:r>
              <a:rPr lang="en-US" altLang="zh-CN" dirty="0"/>
              <a:t>4</a:t>
            </a:r>
            <a:r>
              <a:rPr lang="zh-CN" altLang="en-US" dirty="0"/>
              <a:t>条微指令组成，采用断定法</a:t>
            </a:r>
            <a:r>
              <a:rPr lang="en-US" altLang="zh-CN" dirty="0"/>
              <a:t>(</a:t>
            </a:r>
            <a:r>
              <a:rPr lang="zh-CN" altLang="en-US" dirty="0"/>
              <a:t>下址字段法</a:t>
            </a:r>
            <a:r>
              <a:rPr lang="en-US" altLang="zh-CN" dirty="0"/>
              <a:t>)</a:t>
            </a:r>
            <a:r>
              <a:rPr lang="zh-CN" altLang="en-US" dirty="0"/>
              <a:t>确定下条微指令地址，则微指令中下址字段的位数至少是</a:t>
            </a:r>
            <a:endParaRPr lang="en-US" altLang="zh-CN" dirty="0"/>
          </a:p>
          <a:p>
            <a:r>
              <a:rPr lang="en-US" altLang="zh-CN" dirty="0"/>
              <a:t>A.5		B.6		C.8		D.9</a:t>
            </a:r>
            <a:endParaRPr lang="en-US" altLang="zh-CN" dirty="0"/>
          </a:p>
          <a:p>
            <a:r>
              <a:rPr lang="zh-CN" altLang="en-US" dirty="0"/>
              <a:t>答：</a:t>
            </a:r>
            <a:r>
              <a:rPr lang="en-US" altLang="zh-CN" dirty="0"/>
              <a:t>C</a:t>
            </a:r>
            <a:r>
              <a:rPr lang="zh-CN" altLang="en-US" dirty="0"/>
              <a:t>。</a:t>
            </a:r>
            <a:r>
              <a:rPr lang="en-US" altLang="zh-CN" dirty="0"/>
              <a:t>32 </a:t>
            </a:r>
            <a:r>
              <a:rPr lang="zh-CN" altLang="en-US" dirty="0"/>
              <a:t>条机器指令对应的微指令为 </a:t>
            </a:r>
            <a:r>
              <a:rPr lang="en-US" altLang="zh-CN" dirty="0"/>
              <a:t>32x4=128 </a:t>
            </a:r>
            <a:r>
              <a:rPr lang="zh-CN" altLang="en-US" dirty="0"/>
              <a:t>条，而公共取指令微程序还包括两条微指令，控制存储器中微指令的条数共为 </a:t>
            </a:r>
            <a:r>
              <a:rPr lang="en-US" altLang="zh-CN" dirty="0"/>
              <a:t>128+2=130 </a:t>
            </a:r>
            <a:r>
              <a:rPr lang="zh-CN" altLang="en-US" dirty="0"/>
              <a:t>条，所以下址字段至少需要 </a:t>
            </a:r>
            <a:r>
              <a:rPr lang="en-US" altLang="zh-CN" dirty="0"/>
              <a:t>1og</a:t>
            </a:r>
            <a:r>
              <a:rPr lang="en-US" altLang="zh-CN" baseline="-25000" dirty="0"/>
              <a:t>2</a:t>
            </a:r>
            <a:r>
              <a:rPr lang="en-US" altLang="zh-CN" dirty="0"/>
              <a:t>130=8</a:t>
            </a:r>
            <a:r>
              <a:rPr lang="zh-CN" altLang="en-US" dirty="0"/>
              <a:t>位才能寻址到 </a:t>
            </a:r>
            <a:r>
              <a:rPr lang="en-US" altLang="zh-CN" dirty="0"/>
              <a:t>130 </a:t>
            </a:r>
            <a:r>
              <a:rPr lang="zh-CN" altLang="en-US" dirty="0"/>
              <a:t>条微指令。</a:t>
            </a:r>
            <a:endParaRPr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12192000" cy="5909310"/>
          </a:xfrm>
          <a:prstGeom prst="rect">
            <a:avLst/>
          </a:prstGeom>
          <a:noFill/>
        </p:spPr>
        <p:txBody>
          <a:bodyPr wrap="square" rtlCol="0">
            <a:spAutoFit/>
          </a:bodyPr>
          <a:lstStyle/>
          <a:p>
            <a:r>
              <a:rPr lang="en-US" altLang="zh-CN" dirty="0"/>
              <a:t>(10)[2011]</a:t>
            </a:r>
            <a:r>
              <a:rPr lang="zh-CN" altLang="en-US" dirty="0"/>
              <a:t>假定不采用</a:t>
            </a:r>
            <a:r>
              <a:rPr lang="en-US" altLang="zh-CN" dirty="0"/>
              <a:t>cache</a:t>
            </a:r>
            <a:r>
              <a:rPr lang="zh-CN" altLang="en-US" dirty="0"/>
              <a:t>和指令预取技术，且计算机处于“开中断”状态，则在下列有关指令执行的叙述中</a:t>
            </a:r>
            <a:r>
              <a:rPr lang="en-US" altLang="zh-CN" dirty="0"/>
              <a:t>,</a:t>
            </a:r>
            <a:r>
              <a:rPr lang="zh-CN" altLang="en-US" dirty="0"/>
              <a:t>错误的是</a:t>
            </a:r>
            <a:endParaRPr lang="en-US" altLang="zh-CN" dirty="0"/>
          </a:p>
          <a:p>
            <a:r>
              <a:rPr lang="en-US" altLang="zh-CN" dirty="0"/>
              <a:t>A.</a:t>
            </a:r>
            <a:r>
              <a:rPr lang="zh-CN" altLang="en-US" dirty="0"/>
              <a:t>每个指令周期中</a:t>
            </a:r>
            <a:r>
              <a:rPr lang="en-US" altLang="zh-CN" dirty="0"/>
              <a:t>CPU</a:t>
            </a:r>
            <a:r>
              <a:rPr lang="zh-CN" altLang="en-US" dirty="0"/>
              <a:t>都至少访问内存一次</a:t>
            </a:r>
            <a:endParaRPr lang="en-US" altLang="zh-CN" dirty="0"/>
          </a:p>
          <a:p>
            <a:r>
              <a:rPr lang="en-US" altLang="zh-CN" dirty="0"/>
              <a:t>B.</a:t>
            </a:r>
            <a:r>
              <a:rPr lang="zh-CN" altLang="en-US" dirty="0"/>
              <a:t>每个指令周期一定大于或等于一个</a:t>
            </a:r>
            <a:r>
              <a:rPr lang="en-US" altLang="zh-CN" dirty="0"/>
              <a:t>CPU</a:t>
            </a:r>
            <a:r>
              <a:rPr lang="zh-CN" altLang="en-US" dirty="0"/>
              <a:t>时钟周期</a:t>
            </a:r>
            <a:endParaRPr lang="en-US" altLang="zh-CN" dirty="0"/>
          </a:p>
          <a:p>
            <a:r>
              <a:rPr lang="en-US" altLang="zh-CN" dirty="0"/>
              <a:t>C.</a:t>
            </a:r>
            <a:r>
              <a:rPr lang="zh-CN" altLang="en-US" dirty="0"/>
              <a:t>空操作指令的指令周期中任何寄存器的内容都不会被改变</a:t>
            </a:r>
            <a:endParaRPr lang="en-US" altLang="zh-CN" dirty="0"/>
          </a:p>
          <a:p>
            <a:r>
              <a:rPr lang="en-US" altLang="zh-CN" dirty="0"/>
              <a:t>D.</a:t>
            </a:r>
            <a:r>
              <a:rPr lang="zh-CN" altLang="en-US" dirty="0"/>
              <a:t>当前程序在每条指令执行结束时都可能被外部中断打断</a:t>
            </a:r>
            <a:endParaRPr lang="en-US" altLang="zh-CN" dirty="0"/>
          </a:p>
          <a:p>
            <a:r>
              <a:rPr lang="zh-CN" altLang="en-US" dirty="0"/>
              <a:t>答：</a:t>
            </a:r>
            <a:r>
              <a:rPr lang="en-US" altLang="zh-CN" dirty="0"/>
              <a:t>C</a:t>
            </a:r>
            <a:r>
              <a:rPr lang="zh-CN" altLang="en-US" dirty="0"/>
              <a:t>。不采用 </a:t>
            </a:r>
            <a:r>
              <a:rPr lang="en-US" altLang="zh-CN" dirty="0"/>
              <a:t>cache </a:t>
            </a:r>
            <a:r>
              <a:rPr lang="zh-CN" altLang="en-US" dirty="0"/>
              <a:t>和指令预取技术，因此每次取指令都至少要访问内存一次；指令周期至少包括取指周期和执行周期，所以指令周期一定大于或等于一个 </a:t>
            </a:r>
            <a:r>
              <a:rPr lang="en-US" altLang="zh-CN" dirty="0"/>
              <a:t>CPU </a:t>
            </a:r>
            <a:r>
              <a:rPr lang="zh-CN" altLang="en-US" dirty="0"/>
              <a:t>时钟周期；空操作指令的执行会引起 </a:t>
            </a:r>
            <a:r>
              <a:rPr lang="en-US" altLang="zh-CN" dirty="0"/>
              <a:t>PC </a:t>
            </a:r>
            <a:r>
              <a:rPr lang="zh-CN" altLang="en-US" dirty="0"/>
              <a:t>寄存器的修改；开中断模式下，</a:t>
            </a:r>
            <a:r>
              <a:rPr lang="en-US" altLang="zh-CN" dirty="0"/>
              <a:t>CPU </a:t>
            </a:r>
            <a:r>
              <a:rPr lang="zh-CN" altLang="en-US" dirty="0"/>
              <a:t>能接收到所有可屏蔽中断请求，所以每条指令执行结束时都可能被外部中断打断。选项 </a:t>
            </a:r>
            <a:r>
              <a:rPr lang="en-US" altLang="zh-CN" dirty="0"/>
              <a:t>C </a:t>
            </a:r>
            <a:r>
              <a:rPr lang="zh-CN" altLang="en-US" dirty="0"/>
              <a:t>不正确。</a:t>
            </a:r>
            <a:endParaRPr lang="en-US" altLang="zh-CN" dirty="0"/>
          </a:p>
          <a:p>
            <a:r>
              <a:rPr lang="en-US" altLang="zh-CN" dirty="0"/>
              <a:t>6.3</a:t>
            </a:r>
            <a:r>
              <a:rPr lang="zh-CN" altLang="en-US" dirty="0"/>
              <a:t>回答下列问题。</a:t>
            </a:r>
            <a:endParaRPr lang="en-US" altLang="zh-CN" dirty="0"/>
          </a:p>
          <a:p>
            <a:r>
              <a:rPr lang="en-US" altLang="zh-CN" dirty="0"/>
              <a:t>(1)CPU</a:t>
            </a:r>
            <a:r>
              <a:rPr lang="zh-CN" altLang="en-US" dirty="0"/>
              <a:t>的基本功能是什么</a:t>
            </a:r>
            <a:r>
              <a:rPr lang="en-US" altLang="zh-CN" dirty="0"/>
              <a:t>?</a:t>
            </a:r>
            <a:r>
              <a:rPr lang="zh-CN" altLang="en-US" dirty="0"/>
              <a:t>从实现其功能的角度分析，它应由哪些部件组成</a:t>
            </a:r>
            <a:r>
              <a:rPr lang="en-US" altLang="zh-CN" dirty="0"/>
              <a:t>?</a:t>
            </a:r>
            <a:endParaRPr lang="en-US" altLang="zh-CN" dirty="0"/>
          </a:p>
          <a:p>
            <a:r>
              <a:rPr lang="zh-CN" altLang="en-US" dirty="0"/>
              <a:t>答：</a:t>
            </a:r>
            <a:r>
              <a:rPr lang="en-US" altLang="zh-CN" dirty="0"/>
              <a:t>CPU </a:t>
            </a:r>
            <a:r>
              <a:rPr lang="zh-CN" altLang="en-US" dirty="0"/>
              <a:t>五大基本功能：程序控制，操作控制，时序控制，数据加工，中断处理。</a:t>
            </a:r>
            <a:r>
              <a:rPr lang="en-US" altLang="zh-CN" dirty="0"/>
              <a:t>CPU </a:t>
            </a:r>
            <a:r>
              <a:rPr lang="zh-CN" altLang="en-US" dirty="0"/>
              <a:t>主要由控制器和运算器两个部分构成。 </a:t>
            </a:r>
            <a:endParaRPr lang="en-US" altLang="zh-CN" dirty="0"/>
          </a:p>
          <a:p>
            <a:r>
              <a:rPr lang="en-US" altLang="zh-CN" dirty="0"/>
              <a:t>(2)CPU</a:t>
            </a:r>
            <a:r>
              <a:rPr lang="zh-CN" altLang="en-US" dirty="0"/>
              <a:t>内部有哪些寄存器</a:t>
            </a:r>
            <a:r>
              <a:rPr lang="en-US" altLang="zh-CN" dirty="0"/>
              <a:t>?</a:t>
            </a:r>
            <a:r>
              <a:rPr lang="zh-CN" altLang="en-US" dirty="0"/>
              <a:t>功能分别是什么</a:t>
            </a:r>
            <a:r>
              <a:rPr lang="en-US" altLang="zh-CN" dirty="0"/>
              <a:t>?</a:t>
            </a:r>
            <a:r>
              <a:rPr lang="zh-CN" altLang="en-US" dirty="0"/>
              <a:t>哪些是程序员可见的</a:t>
            </a:r>
            <a:r>
              <a:rPr lang="en-US" altLang="zh-CN" dirty="0"/>
              <a:t>?</a:t>
            </a:r>
            <a:r>
              <a:rPr lang="zh-CN" altLang="en-US" dirty="0"/>
              <a:t>哪些是必需的</a:t>
            </a:r>
            <a:r>
              <a:rPr lang="en-US" altLang="zh-CN" dirty="0"/>
              <a:t>?</a:t>
            </a:r>
            <a:endParaRPr lang="en-US" altLang="zh-CN" dirty="0"/>
          </a:p>
          <a:p>
            <a:r>
              <a:rPr lang="zh-CN" altLang="en-US" dirty="0"/>
              <a:t>答：</a:t>
            </a:r>
            <a:r>
              <a:rPr lang="en-US" altLang="zh-CN" dirty="0"/>
              <a:t>CPU </a:t>
            </a:r>
            <a:r>
              <a:rPr lang="zh-CN" altLang="en-US" dirty="0"/>
              <a:t>中主要有以下寄存器。</a:t>
            </a:r>
            <a:r>
              <a:rPr lang="en-US" altLang="zh-CN" dirty="0"/>
              <a:t>1.</a:t>
            </a:r>
            <a:r>
              <a:rPr lang="zh-CN" altLang="en-US" dirty="0"/>
              <a:t>程序计数器 </a:t>
            </a:r>
            <a:r>
              <a:rPr lang="en-US" altLang="zh-CN" dirty="0"/>
              <a:t>PC:</a:t>
            </a:r>
            <a:r>
              <a:rPr lang="zh-CN" altLang="en-US" dirty="0"/>
              <a:t>保存将要执行指令的字节地址。</a:t>
            </a:r>
            <a:r>
              <a:rPr lang="en-US" altLang="zh-CN" dirty="0"/>
              <a:t>2.</a:t>
            </a:r>
            <a:r>
              <a:rPr lang="zh-CN" altLang="en-US" dirty="0"/>
              <a:t>存储器地址寄存器 </a:t>
            </a:r>
            <a:r>
              <a:rPr lang="en-US" altLang="zh-CN" dirty="0"/>
              <a:t>AR: </a:t>
            </a:r>
            <a:r>
              <a:rPr lang="zh-CN" altLang="en-US" dirty="0"/>
              <a:t>通常用来保存 </a:t>
            </a:r>
            <a:r>
              <a:rPr lang="en-US" altLang="zh-CN" dirty="0"/>
              <a:t>CPU </a:t>
            </a:r>
            <a:r>
              <a:rPr lang="zh-CN" altLang="en-US" dirty="0"/>
              <a:t>访问主存的单元地址。</a:t>
            </a:r>
            <a:r>
              <a:rPr lang="en-US" altLang="zh-CN" dirty="0"/>
              <a:t>3.</a:t>
            </a:r>
            <a:r>
              <a:rPr lang="zh-CN" altLang="en-US" dirty="0"/>
              <a:t>存储器数据寄存器 </a:t>
            </a:r>
            <a:r>
              <a:rPr lang="en-US" altLang="zh-CN" dirty="0"/>
              <a:t>DR:</a:t>
            </a:r>
            <a:r>
              <a:rPr lang="zh-CN" altLang="en-US" dirty="0"/>
              <a:t>用于存放从主存中读出的数据或准备写入主存的数据。</a:t>
            </a:r>
            <a:r>
              <a:rPr lang="en-US" altLang="zh-CN" dirty="0"/>
              <a:t>4.</a:t>
            </a:r>
            <a:r>
              <a:rPr lang="zh-CN" altLang="en-US" dirty="0"/>
              <a:t>指令寄存器 </a:t>
            </a:r>
            <a:r>
              <a:rPr lang="en-US" altLang="zh-CN" dirty="0"/>
              <a:t>IR:</a:t>
            </a:r>
            <a:r>
              <a:rPr lang="zh-CN" altLang="en-US" dirty="0"/>
              <a:t>用于保存当前正在执行的指令。 </a:t>
            </a:r>
            <a:r>
              <a:rPr lang="en-US" altLang="zh-CN" dirty="0"/>
              <a:t>5.</a:t>
            </a:r>
            <a:r>
              <a:rPr lang="zh-CN" altLang="en-US" dirty="0"/>
              <a:t>通用寄存器组 </a:t>
            </a:r>
            <a:r>
              <a:rPr lang="en-US" altLang="zh-CN" dirty="0"/>
              <a:t>GR:</a:t>
            </a:r>
            <a:r>
              <a:rPr lang="zh-CN" altLang="en-US" dirty="0"/>
              <a:t>运算器内部的若干存器，又称寄存器堆。</a:t>
            </a:r>
            <a:r>
              <a:rPr lang="en-US" altLang="zh-CN" dirty="0"/>
              <a:t>6.</a:t>
            </a:r>
            <a:r>
              <a:rPr lang="zh-CN" altLang="en-US" dirty="0"/>
              <a:t>程序状态字寄存器 </a:t>
            </a:r>
            <a:r>
              <a:rPr lang="en-US" altLang="zh-CN" dirty="0"/>
              <a:t>PSW: </a:t>
            </a:r>
            <a:r>
              <a:rPr lang="zh-CN" altLang="en-US" dirty="0"/>
              <a:t>用于保存由运算指令创建的各种条件标志。其中</a:t>
            </a:r>
            <a:r>
              <a:rPr lang="en-US" altLang="zh-CN" dirty="0"/>
              <a:t>AR</a:t>
            </a:r>
            <a:r>
              <a:rPr lang="zh-CN" altLang="en-US" dirty="0"/>
              <a:t>、</a:t>
            </a:r>
            <a:r>
              <a:rPr lang="en-US" altLang="zh-CN" dirty="0"/>
              <a:t>DR</a:t>
            </a:r>
            <a:r>
              <a:rPr lang="zh-CN" altLang="en-US" dirty="0"/>
              <a:t>、</a:t>
            </a:r>
            <a:r>
              <a:rPr lang="en-US" altLang="zh-CN" dirty="0"/>
              <a:t>IR </a:t>
            </a:r>
            <a:r>
              <a:rPr lang="zh-CN" altLang="en-US" dirty="0"/>
              <a:t>寄存器并不是必需的；另外运算器内部的通用存器组 </a:t>
            </a:r>
            <a:r>
              <a:rPr lang="en-US" altLang="zh-CN" dirty="0"/>
              <a:t>GR </a:t>
            </a:r>
            <a:r>
              <a:rPr lang="zh-CN" altLang="en-US" dirty="0"/>
              <a:t>和程序状态字寄存器 </a:t>
            </a:r>
            <a:r>
              <a:rPr lang="en-US" altLang="zh-CN" dirty="0"/>
              <a:t>PSW </a:t>
            </a:r>
            <a:r>
              <a:rPr lang="zh-CN" altLang="en-US" dirty="0"/>
              <a:t>属于用户可见存储器，在汇编编程时可以直接使用。</a:t>
            </a:r>
            <a:endParaRPr lang="en-US" altLang="zh-CN" dirty="0"/>
          </a:p>
          <a:p>
            <a:r>
              <a:rPr lang="en-US" altLang="zh-CN" dirty="0"/>
              <a:t>(3)</a:t>
            </a:r>
            <a:r>
              <a:rPr lang="zh-CN" altLang="en-US" dirty="0"/>
              <a:t>什么是取指周期</a:t>
            </a:r>
            <a:r>
              <a:rPr lang="en-US" altLang="zh-CN" dirty="0"/>
              <a:t>?</a:t>
            </a:r>
            <a:r>
              <a:rPr lang="zh-CN" altLang="en-US" dirty="0"/>
              <a:t>取指周期内应完成哪些操作</a:t>
            </a:r>
            <a:r>
              <a:rPr lang="en-US" altLang="zh-CN" dirty="0"/>
              <a:t>?</a:t>
            </a:r>
            <a:endParaRPr lang="en-US" altLang="zh-CN" dirty="0"/>
          </a:p>
          <a:p>
            <a:r>
              <a:rPr lang="zh-CN" altLang="en-US" dirty="0"/>
              <a:t>答：取指周期就是从开始取指令到取指令完成所需要的时间。取指周期要完成两个方面的操作：首先是利用 </a:t>
            </a:r>
            <a:r>
              <a:rPr lang="en-US" altLang="zh-CN" dirty="0"/>
              <a:t>PC </a:t>
            </a:r>
            <a:r>
              <a:rPr lang="zh-CN" altLang="en-US" dirty="0"/>
              <a:t>值作为地址访问主存中的指令；其次是形成后续指令地址。</a:t>
            </a:r>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12192000" cy="6186309"/>
          </a:xfrm>
          <a:prstGeom prst="rect">
            <a:avLst/>
          </a:prstGeom>
          <a:noFill/>
        </p:spPr>
        <p:txBody>
          <a:bodyPr wrap="square" rtlCol="0">
            <a:spAutoFit/>
          </a:bodyPr>
          <a:lstStyle/>
          <a:p>
            <a:r>
              <a:rPr lang="en-US" altLang="zh-CN" dirty="0"/>
              <a:t>(4)</a:t>
            </a:r>
            <a:r>
              <a:rPr lang="zh-CN" altLang="en-US" dirty="0"/>
              <a:t>计算机为什么要设置时序系统</a:t>
            </a:r>
            <a:r>
              <a:rPr lang="en-US" altLang="zh-CN" dirty="0"/>
              <a:t>?</a:t>
            </a:r>
            <a:r>
              <a:rPr lang="zh-CN" altLang="en-US" dirty="0"/>
              <a:t>说明指令周期、机器周期和时钟周期的含义。</a:t>
            </a:r>
            <a:endParaRPr lang="en-US" altLang="zh-CN" dirty="0"/>
          </a:p>
          <a:p>
            <a:r>
              <a:rPr lang="zh-CN" altLang="en-US" dirty="0"/>
              <a:t>答：指令执行过程中的所有操作必须遵守严格的顺序，对这些操作的开始时间、持续时间有严格的限制，因此在计算机系统中需要设置时序系统，对指令执行过程中的所有控制信号进行时间控制，以保证指令功能的正确实现。</a:t>
            </a:r>
            <a:endParaRPr lang="en-US" altLang="zh-CN" dirty="0"/>
          </a:p>
          <a:p>
            <a:r>
              <a:rPr lang="zh-CN" altLang="en-US" dirty="0"/>
              <a:t>通常将一条指令从取出到执行完成所需要的时间称为指令周期，该指令周期包括取指周期和执行周期。机器周期是指从主存取出一条指令的最短时间；时钟周期是 </a:t>
            </a:r>
            <a:r>
              <a:rPr lang="en-US" altLang="zh-CN" dirty="0"/>
              <a:t>CPU </a:t>
            </a:r>
            <a:r>
              <a:rPr lang="zh-CN" altLang="en-US" dirty="0"/>
              <a:t>工作的最小时间单位，也称节拍脉冲。</a:t>
            </a:r>
            <a:endParaRPr lang="en-US" altLang="zh-CN" dirty="0"/>
          </a:p>
          <a:p>
            <a:r>
              <a:rPr lang="en-US" altLang="zh-CN" dirty="0"/>
              <a:t>(5)</a:t>
            </a:r>
            <a:r>
              <a:rPr lang="zh-CN" altLang="en-US" dirty="0"/>
              <a:t>简述传统三级时序和现代时序的差异。</a:t>
            </a:r>
            <a:endParaRPr lang="en-US" altLang="zh-CN" dirty="0"/>
          </a:p>
          <a:p>
            <a:r>
              <a:rPr lang="zh-CN" altLang="en-US" dirty="0"/>
              <a:t>答：传统三级时序采用状态周期、节拍电位和节拍脉冲来对操作控制信号进行定时控制。其中状态周期用电位来表示当前处于指令执行的哪个机器周期，节拍电位用电位表示当前处于机器周期的第几个节拍。采用三级时序的好处是可以简化控制器的设计。完成了时序发生器的设计后，所有控制信号都是状态周期电位、节拍电位、指令译码信号、状态反馈信号的组合逻辑。现代时序系统的定时信号就是基本时钟，一个时钟周期就是一个节拍，指令需要多少个时钟周期就分配多少个时钟周期。其采用有限状态机来描述指令的执行过程，将不同指成行的每个时钟周期均对应一个状态，每一个状态会对应特定的微操作控制信号。招制</a:t>
            </a:r>
            <a:r>
              <a:rPr lang="en-US" altLang="zh-CN" dirty="0"/>
              <a:t>“</a:t>
            </a:r>
            <a:r>
              <a:rPr lang="zh-CN" altLang="en-US" dirty="0"/>
              <a:t>的核心模块是有限状态机，由一个状态寄存器和有限状态机组合逻辑控制单元构成。看严状态机组合逻辑控制单元的输人包括现态</a:t>
            </a:r>
            <a:r>
              <a:rPr lang="en-US" altLang="zh-CN" dirty="0"/>
              <a:t>(</a:t>
            </a:r>
            <a:r>
              <a:rPr lang="zh-CN" altLang="en-US" dirty="0"/>
              <a:t>来自状态寄存器输出、指令的译码信号和佛信号，输出为次态，送入状态寄存器输人端，在时钟信号的作用下输人状态寄存器中作为下一时刻的现态</a:t>
            </a:r>
            <a:r>
              <a:rPr lang="en-US" altLang="zh-CN" dirty="0"/>
              <a:t>;</a:t>
            </a:r>
            <a:r>
              <a:rPr lang="zh-CN" altLang="en-US" dirty="0"/>
              <a:t>所有操作控制信号的输出只与现态有关。</a:t>
            </a:r>
            <a:endParaRPr lang="en-US" altLang="zh-CN" dirty="0"/>
          </a:p>
          <a:p>
            <a:r>
              <a:rPr lang="en-US" altLang="zh-CN" dirty="0"/>
              <a:t>(6)</a:t>
            </a:r>
            <a:r>
              <a:rPr lang="zh-CN" altLang="en-US" dirty="0"/>
              <a:t>比较单周期</a:t>
            </a:r>
            <a:r>
              <a:rPr lang="en-US" altLang="zh-CN" dirty="0"/>
              <a:t>MIPS</a:t>
            </a:r>
            <a:r>
              <a:rPr lang="zh-CN" altLang="en-US" dirty="0"/>
              <a:t>处理器与多周期</a:t>
            </a:r>
            <a:r>
              <a:rPr lang="en-US" altLang="zh-CN" dirty="0"/>
              <a:t>MIPS</a:t>
            </a:r>
            <a:r>
              <a:rPr lang="zh-CN" altLang="en-US" dirty="0"/>
              <a:t>处理器的差异。</a:t>
            </a:r>
            <a:endParaRPr lang="en-US" altLang="zh-CN" dirty="0"/>
          </a:p>
          <a:p>
            <a:r>
              <a:rPr lang="zh-CN" altLang="en-US" dirty="0"/>
              <a:t>答：二者的差异主要是指令周期长度、数据通路的区别。单周期处理器中所有指令在一个时钟周期内完成，如指令的取出和执行操作，指令执行过程中数据通路的任何资源都不能被重复使用，都应该是专用数据通路，而需要被多次使用的资源都需要设置多个，为避免访存冲突，指令存储器和数据存储器要单独设置。多周期处理器指令周期包括多个时钟周期，一条指令的执行过程细分为若干个更小的步骤，每个时钟周期执行其中一部分操作，并将操作结果暂存在相关寄存器中供下一个时钟周期进行处理，直至指令执行完毕。多周期数据通路中的功能部件可在一条指令执行过程的不同时钟周期中被多次使用，这种共享复用方式能提高硬件实现效率，所以多周期指令存储器和数据存储器不需要分开设置。</a:t>
            </a:r>
            <a:endParaRPr lang="en-US" altLang="zh-C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12192000" cy="5078313"/>
          </a:xfrm>
          <a:prstGeom prst="rect">
            <a:avLst/>
          </a:prstGeom>
          <a:noFill/>
        </p:spPr>
        <p:txBody>
          <a:bodyPr wrap="square" rtlCol="0">
            <a:spAutoFit/>
          </a:bodyPr>
          <a:lstStyle/>
          <a:p>
            <a:r>
              <a:rPr lang="en-US" altLang="zh-CN" dirty="0"/>
              <a:t>(7)</a:t>
            </a:r>
            <a:r>
              <a:rPr lang="zh-CN" altLang="en-US" dirty="0"/>
              <a:t>组合逻辑控制器与微程序控制器各有什么特点</a:t>
            </a:r>
            <a:r>
              <a:rPr lang="en-US" altLang="zh-CN" dirty="0"/>
              <a:t>?</a:t>
            </a:r>
            <a:endParaRPr lang="en-US" altLang="zh-CN" dirty="0"/>
          </a:p>
          <a:p>
            <a:r>
              <a:rPr lang="zh-CN" altLang="en-US" dirty="0"/>
              <a:t>答：硬布线控制器又称组合逻辑控制器，控制器由各种类型的逻辑门电路和触发器等构成。与微程序控制器相比，组合逻辑控制器具有结构复杂但速度快的特点，但其指令功能修改和扩展较为困难。微程序控制器的设计采用了存储技术和程序设计技术，使复杂的控制逻辑得到简化。计算机通过读出存放在微程序控制器中微指令产生指令执行过程中所需要的控制信号，与硬布线控制器相比，微程序控制器的速度较慢。</a:t>
            </a:r>
            <a:endParaRPr lang="en-US" altLang="zh-CN" dirty="0"/>
          </a:p>
          <a:p>
            <a:r>
              <a:rPr lang="en-US" altLang="zh-CN" dirty="0"/>
              <a:t>(8)</a:t>
            </a:r>
            <a:r>
              <a:rPr lang="zh-CN" altLang="en-US" dirty="0"/>
              <a:t>说明程序与微程序、指令与微指令的异同。</a:t>
            </a:r>
            <a:endParaRPr lang="en-US" altLang="zh-CN" dirty="0"/>
          </a:p>
          <a:p>
            <a:r>
              <a:rPr lang="zh-CN" altLang="en-US" dirty="0"/>
              <a:t>答：微程序是多条微指令的集合，用于实现指令的功能，属于机器指令级别，对用户透明，存放在 </a:t>
            </a:r>
            <a:r>
              <a:rPr lang="en-US" altLang="zh-CN" dirty="0"/>
              <a:t>CPU </a:t>
            </a:r>
            <a:r>
              <a:rPr lang="zh-CN" altLang="en-US" dirty="0"/>
              <a:t>内的控制存储器中</a:t>
            </a:r>
            <a:r>
              <a:rPr lang="en-US" altLang="zh-CN" dirty="0"/>
              <a:t>:</a:t>
            </a:r>
            <a:r>
              <a:rPr lang="zh-CN" altLang="en-US" dirty="0"/>
              <a:t>程序则是为了完成某一应用功能所编写的指令</a:t>
            </a:r>
            <a:r>
              <a:rPr lang="en-US" altLang="zh-CN" dirty="0"/>
              <a:t>(</a:t>
            </a:r>
            <a:r>
              <a:rPr lang="zh-CN" altLang="en-US" dirty="0"/>
              <a:t>包括机器语言指令或高级语言指令</a:t>
            </a:r>
            <a:r>
              <a:rPr lang="en-US" altLang="zh-CN" dirty="0"/>
              <a:t>)</a:t>
            </a:r>
            <a:r>
              <a:rPr lang="zh-CN" altLang="en-US" dirty="0"/>
              <a:t>集合，运行时存放在计算机的主存中。指令是指挥计算机执行某种功能的命令，是构成程序的基本单位，由操作码和地址字段构成</a:t>
            </a:r>
            <a:r>
              <a:rPr lang="en-US" altLang="zh-CN" dirty="0"/>
              <a:t>;</a:t>
            </a:r>
            <a:r>
              <a:rPr lang="zh-CN" altLang="en-US" dirty="0"/>
              <a:t>而微指令则用于微程序控制器中产生指令执行过程中所需要的微命令，是构成微程序的基本单位，由操作控制字段、判别测试字段和下地址字段等组成。</a:t>
            </a:r>
            <a:endParaRPr lang="en-US" altLang="zh-CN" dirty="0"/>
          </a:p>
          <a:p>
            <a:r>
              <a:rPr lang="en-US" altLang="zh-CN" dirty="0"/>
              <a:t>(9)</a:t>
            </a:r>
            <a:r>
              <a:rPr lang="zh-CN" altLang="en-US" dirty="0"/>
              <a:t>微命令有哪几种编码方法</a:t>
            </a:r>
            <a:r>
              <a:rPr lang="en-US" altLang="zh-CN" dirty="0"/>
              <a:t>?</a:t>
            </a:r>
            <a:r>
              <a:rPr lang="zh-CN" altLang="en-US" dirty="0"/>
              <a:t>它们是如何实现的</a:t>
            </a:r>
            <a:r>
              <a:rPr lang="en-US" altLang="zh-CN" dirty="0"/>
              <a:t>?</a:t>
            </a:r>
            <a:endParaRPr lang="en-US" altLang="zh-CN" dirty="0"/>
          </a:p>
          <a:p>
            <a:r>
              <a:rPr lang="zh-CN" altLang="en-US" dirty="0"/>
              <a:t>答：微命令编码方法有直接表示法、编码表示法及混合表示法 </a:t>
            </a:r>
            <a:r>
              <a:rPr lang="en-US" altLang="zh-CN" dirty="0"/>
              <a:t>3 </a:t>
            </a:r>
            <a:r>
              <a:rPr lang="zh-CN" altLang="en-US" dirty="0"/>
              <a:t>种。直接表示法将微指令操作控制字段的每个二进制位定义为一条微命令，一条微指令从控制存储器中取出时，它所包含的微命令可直接用于控制数据通路中的执行部件。编码表示法又称字段译码法，其将微指令格式中的互斥性微命令分成若干组，一个组对应一个字段，各组的微命令信号均是瓦斥的，各字段通过译码器生成微命令信号，经时间同步后再去控制相应数据通路中的部件。混合表示法将直接表示法与编码表示法混合使用，以便在微指令字长、并行性及执行速度和灵活性等方面进行折中，发挥它们的共同优点。</a:t>
            </a:r>
            <a:endParaRPr lang="en-US" altLang="zh-CN" dirty="0"/>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12192000" cy="6463308"/>
          </a:xfrm>
          <a:prstGeom prst="rect">
            <a:avLst/>
          </a:prstGeom>
          <a:noFill/>
        </p:spPr>
        <p:txBody>
          <a:bodyPr wrap="square" rtlCol="0">
            <a:spAutoFit/>
          </a:bodyPr>
          <a:lstStyle/>
          <a:p>
            <a:r>
              <a:rPr lang="en-US" altLang="zh-CN" dirty="0"/>
              <a:t>(10)</a:t>
            </a:r>
            <a:r>
              <a:rPr lang="zh-CN" altLang="en-US" dirty="0"/>
              <a:t>简述微程序控制器和硬布线控制器的设计方法。</a:t>
            </a:r>
            <a:endParaRPr lang="en-US" altLang="zh-CN" dirty="0"/>
          </a:p>
          <a:p>
            <a:r>
              <a:rPr lang="zh-CN" altLang="en-US" dirty="0"/>
              <a:t>答：微程序控制器设计方法如下。</a:t>
            </a:r>
            <a:r>
              <a:rPr lang="en-US" altLang="zh-CN" dirty="0"/>
              <a:t>1.</a:t>
            </a:r>
            <a:r>
              <a:rPr lang="zh-CN" altLang="en-US" dirty="0"/>
              <a:t>分析指令执行的数据通路，列出每条指令在所有寻址方式下的执行操作流程和每一步需要的控制信号。</a:t>
            </a:r>
            <a:r>
              <a:rPr lang="en-US" altLang="zh-CN" dirty="0"/>
              <a:t>2.</a:t>
            </a:r>
            <a:r>
              <a:rPr lang="zh-CN" altLang="en-US" dirty="0"/>
              <a:t>对指令的操作流程进行细化，将每条指令的每个微操作分配到具体机器周期的各个时间节拍信号上。</a:t>
            </a:r>
            <a:r>
              <a:rPr lang="en-US" altLang="zh-CN" dirty="0"/>
              <a:t>3.</a:t>
            </a:r>
            <a:r>
              <a:rPr lang="zh-CN" altLang="en-US" dirty="0"/>
              <a:t>以时钟周期为单位，构建指令执行状态图。</a:t>
            </a:r>
            <a:r>
              <a:rPr lang="en-US" altLang="zh-CN" dirty="0"/>
              <a:t>4.</a:t>
            </a:r>
            <a:r>
              <a:rPr lang="zh-CN" altLang="en-US" dirty="0"/>
              <a:t>设计微指令格式、微命令编码方法。</a:t>
            </a:r>
            <a:r>
              <a:rPr lang="en-US" altLang="zh-CN" dirty="0"/>
              <a:t>5.</a:t>
            </a:r>
            <a:r>
              <a:rPr lang="zh-CN" altLang="en-US" dirty="0"/>
              <a:t>根据指令执行状态图编制每条指令的微程序，按照状态机组织微程序并存放到控制存储器中。</a:t>
            </a:r>
            <a:r>
              <a:rPr lang="en-US" altLang="zh-CN" dirty="0"/>
              <a:t>6.</a:t>
            </a:r>
            <a:r>
              <a:rPr lang="zh-CN" altLang="en-US" dirty="0"/>
              <a:t>根据微程序组织方式构建微程序控制器中的地址转移逻辑、微地址寄存器、控制存储器之间的通路，实现微程序控制器。</a:t>
            </a:r>
            <a:endParaRPr lang="en-US" altLang="zh-CN" dirty="0"/>
          </a:p>
          <a:p>
            <a:r>
              <a:rPr lang="en-US" altLang="zh-CN" dirty="0"/>
              <a:t>(11)</a:t>
            </a:r>
            <a:r>
              <a:rPr lang="zh-CN" altLang="en-US" dirty="0"/>
              <a:t>简述</a:t>
            </a:r>
            <a:r>
              <a:rPr lang="en-US" altLang="zh-CN" dirty="0"/>
              <a:t>CPU </a:t>
            </a:r>
            <a:r>
              <a:rPr lang="zh-CN" altLang="en-US" dirty="0"/>
              <a:t>中内部异常与外部中断的区别。</a:t>
            </a:r>
            <a:endParaRPr lang="en-US" altLang="zh-CN" dirty="0"/>
          </a:p>
          <a:p>
            <a:r>
              <a:rPr lang="zh-CN" altLang="en-US" dirty="0"/>
              <a:t>答：内部异常是指 </a:t>
            </a:r>
            <a:r>
              <a:rPr lang="en-US" altLang="zh-CN" dirty="0"/>
              <a:t>CPU </a:t>
            </a:r>
            <a:r>
              <a:rPr lang="zh-CN" altLang="en-US" dirty="0"/>
              <a:t>内部引起的异常事件，也称为内部中断或软件中断异常与指令或硬件有关，产生异常的指令可能需要重新执行，所以异常的断点是当前指令，而不是下一条指令。外部中断是指由外部设备向 </a:t>
            </a:r>
            <a:r>
              <a:rPr lang="en-US" altLang="zh-CN" dirty="0"/>
              <a:t>CPU </a:t>
            </a:r>
            <a:r>
              <a:rPr lang="zh-CN" altLang="en-US" dirty="0"/>
              <a:t>发出的中断请求</a:t>
            </a:r>
            <a:r>
              <a:rPr lang="en-US" altLang="zh-CN" dirty="0"/>
              <a:t>(</a:t>
            </a:r>
            <a:r>
              <a:rPr lang="zh-CN" altLang="en-US" dirty="0"/>
              <a:t>如鼠标单击、按键动作等</a:t>
            </a:r>
            <a:r>
              <a:rPr lang="en-US" altLang="zh-CN" dirty="0"/>
              <a:t>)</a:t>
            </a:r>
            <a:r>
              <a:rPr lang="zh-CN" altLang="en-US" dirty="0"/>
              <a:t>要求 </a:t>
            </a:r>
            <a:r>
              <a:rPr lang="en-US" altLang="zh-CN" dirty="0"/>
              <a:t>CPU</a:t>
            </a:r>
            <a:r>
              <a:rPr lang="zh-CN" altLang="en-US" dirty="0"/>
              <a:t>暂停当前正在执行的程序，转去执行为某个外部设备事件服务的中断服务程序，处理完后再返回断点</a:t>
            </a:r>
            <a:r>
              <a:rPr lang="en-US" altLang="zh-CN" dirty="0"/>
              <a:t>(</a:t>
            </a:r>
            <a:r>
              <a:rPr lang="zh-CN" altLang="en-US" dirty="0"/>
              <a:t>下一条指令</a:t>
            </a:r>
            <a:r>
              <a:rPr lang="en-US" altLang="zh-CN" dirty="0"/>
              <a:t>)</a:t>
            </a:r>
            <a:r>
              <a:rPr lang="zh-CN" altLang="en-US" dirty="0"/>
              <a:t>继续执行。外部中断来自 </a:t>
            </a:r>
            <a:r>
              <a:rPr lang="en-US" altLang="zh-CN" dirty="0"/>
              <a:t>CPU </a:t>
            </a:r>
            <a:r>
              <a:rPr lang="zh-CN" altLang="en-US" dirty="0"/>
              <a:t>外部，与具体指令无关，是随机事件。</a:t>
            </a:r>
            <a:endParaRPr lang="en-US" altLang="zh-CN" dirty="0"/>
          </a:p>
          <a:p>
            <a:r>
              <a:rPr lang="en-US" altLang="zh-CN" dirty="0"/>
              <a:t>(12)</a:t>
            </a:r>
            <a:r>
              <a:rPr lang="zh-CN" altLang="en-US" dirty="0"/>
              <a:t>简述异常与中断处理的一般流程。</a:t>
            </a:r>
            <a:endParaRPr lang="en-US" altLang="zh-CN" dirty="0"/>
          </a:p>
          <a:p>
            <a:r>
              <a:rPr lang="zh-CN" altLang="en-US" dirty="0"/>
              <a:t>答：异常与中断的处理方式基本一致，区别主要是断点的不同。以外部中断为例，其主要处理流程如下。</a:t>
            </a:r>
            <a:r>
              <a:rPr lang="en-US" altLang="zh-CN" dirty="0"/>
              <a:t>CPU </a:t>
            </a:r>
            <a:r>
              <a:rPr lang="zh-CN" altLang="en-US" dirty="0"/>
              <a:t>接收到中断请求，在指令执行结束时</a:t>
            </a:r>
            <a:r>
              <a:rPr lang="en-US" altLang="zh-CN" dirty="0"/>
              <a:t>CPU</a:t>
            </a:r>
            <a:r>
              <a:rPr lang="zh-CN" altLang="en-US" dirty="0"/>
              <a:t>要进入中断响应周期进行响应处理。中断响应周期的主要任务是关中断、保存断点和中断识别，中断响应周期内的操作都是由硬件实现的，整个响应周期是不可被打断的，通常这部分的功能称为中断隐指令。中断响应周期结束后 </a:t>
            </a:r>
            <a:r>
              <a:rPr lang="en-US" altLang="zh-CN" dirty="0"/>
              <a:t>CPU</a:t>
            </a:r>
            <a:r>
              <a:rPr lang="zh-CN" altLang="en-US" dirty="0"/>
              <a:t>就开始从当前 </a:t>
            </a:r>
            <a:r>
              <a:rPr lang="en-US" altLang="zh-CN" dirty="0"/>
              <a:t>PC </a:t>
            </a:r>
            <a:r>
              <a:rPr lang="zh-CN" altLang="en-US" dirty="0"/>
              <a:t>中取出中断服务程序的第一条指令执行中新服务程序，直至中断返回</a:t>
            </a:r>
            <a:r>
              <a:rPr lang="en-US" altLang="zh-CN" dirty="0"/>
              <a:t>;</a:t>
            </a:r>
            <a:r>
              <a:rPr lang="zh-CN" altLang="en-US" dirty="0"/>
              <a:t>中断服务程序主要包括 </a:t>
            </a:r>
            <a:r>
              <a:rPr lang="en-US" altLang="zh-CN" dirty="0"/>
              <a:t>4</a:t>
            </a:r>
            <a:r>
              <a:rPr lang="zh-CN" altLang="en-US" dirty="0"/>
              <a:t>个步骤</a:t>
            </a:r>
            <a:r>
              <a:rPr lang="en-US" altLang="zh-CN" dirty="0"/>
              <a:t>:</a:t>
            </a:r>
            <a:r>
              <a:rPr lang="zh-CN" altLang="en-US" dirty="0"/>
              <a:t>保护现场、中断服务、协复现场和中断返回。</a:t>
            </a:r>
            <a:endParaRPr lang="en-US" altLang="zh-CN" dirty="0"/>
          </a:p>
          <a:p>
            <a:r>
              <a:rPr lang="en-US" altLang="zh-CN" dirty="0"/>
              <a:t>(13)</a:t>
            </a:r>
            <a:r>
              <a:rPr lang="zh-CN" altLang="en-US" dirty="0"/>
              <a:t>要支持异常与中断处理，</a:t>
            </a:r>
            <a:r>
              <a:rPr lang="en-US" altLang="zh-CN" dirty="0"/>
              <a:t>CPU</a:t>
            </a:r>
            <a:r>
              <a:rPr lang="zh-CN" altLang="en-US" dirty="0"/>
              <a:t>需要对硬、软件进行哪些扩展</a:t>
            </a:r>
            <a:r>
              <a:rPr lang="en-US" altLang="zh-CN" dirty="0"/>
              <a:t>?</a:t>
            </a:r>
            <a:endParaRPr lang="zh-CN" altLang="en-US" dirty="0"/>
          </a:p>
          <a:p>
            <a:r>
              <a:rPr lang="zh-CN" altLang="en-US" dirty="0"/>
              <a:t>答：硬件方面需要能够接收并缓存中断请求，可能需要中断请求寄存器缓存不同的中新请求信号，还需要中断优先编码器进行中断优先级的仲裁以及中断识别，</a:t>
            </a:r>
            <a:r>
              <a:rPr lang="en-US" altLang="zh-CN" dirty="0"/>
              <a:t>CPU </a:t>
            </a:r>
            <a:r>
              <a:rPr lang="zh-CN" altLang="en-US" dirty="0"/>
              <a:t>内部还需票设置中断使能寄存器 </a:t>
            </a:r>
            <a:r>
              <a:rPr lang="en-US" altLang="zh-CN" dirty="0"/>
              <a:t>IE </a:t>
            </a:r>
            <a:r>
              <a:rPr lang="zh-CN" altLang="en-US" dirty="0"/>
              <a:t>用于开</a:t>
            </a:r>
            <a:r>
              <a:rPr lang="en-US" altLang="zh-CN" dirty="0"/>
              <a:t>/</a:t>
            </a:r>
            <a:r>
              <a:rPr lang="zh-CN" altLang="en-US" dirty="0"/>
              <a:t>关中断，外部中断请求会和 </a:t>
            </a:r>
            <a:r>
              <a:rPr lang="en-US" altLang="zh-CN" dirty="0"/>
              <a:t>E </a:t>
            </a:r>
            <a:r>
              <a:rPr lang="zh-CN" altLang="en-US" dirty="0"/>
              <a:t>逻辑与后送 </a:t>
            </a:r>
            <a:r>
              <a:rPr lang="en-US" altLang="zh-CN" dirty="0"/>
              <a:t>CPU</a:t>
            </a:r>
            <a:r>
              <a:rPr lang="zh-CN" altLang="en-US" dirty="0"/>
              <a:t>，关中后</a:t>
            </a:r>
            <a:r>
              <a:rPr lang="en-US" altLang="zh-CN" dirty="0"/>
              <a:t>CPU </a:t>
            </a:r>
            <a:r>
              <a:rPr lang="zh-CN" altLang="en-US" dirty="0"/>
              <a:t>无法接收外部中断请求。中断响应阶段需要保存断点、硬件关中断和中断识别。</a:t>
            </a:r>
            <a:endParaRPr lang="en-US" altLang="zh-CN" dirty="0"/>
          </a:p>
          <a:p>
            <a:r>
              <a:rPr lang="zh-CN" altLang="en-US" dirty="0"/>
              <a:t>软件方面需要增加开关中断相关、中断返回指令，另外需要设置保存现场的堆栈，对</a:t>
            </a:r>
            <a:r>
              <a:rPr lang="en-US" altLang="zh-CN" dirty="0"/>
              <a:t>MIPS </a:t>
            </a:r>
            <a:r>
              <a:rPr lang="zh-CN" altLang="en-US" dirty="0"/>
              <a:t>结构需要增加 </a:t>
            </a:r>
            <a:r>
              <a:rPr lang="en-US" altLang="zh-CN" dirty="0"/>
              <a:t>EPC </a:t>
            </a:r>
            <a:r>
              <a:rPr lang="zh-CN" altLang="en-US" dirty="0"/>
              <a:t>寄存器，程序中需要设置好堆栈指针 </a:t>
            </a:r>
            <a:r>
              <a:rPr lang="en-US" altLang="zh-CN" dirty="0" err="1"/>
              <a:t>sp</a:t>
            </a:r>
            <a:r>
              <a:rPr lang="zh-CN" altLang="en-US" dirty="0"/>
              <a:t>。</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12192000" cy="5354320"/>
          </a:xfrm>
          <a:prstGeom prst="rect">
            <a:avLst/>
          </a:prstGeom>
          <a:noFill/>
        </p:spPr>
        <p:txBody>
          <a:bodyPr wrap="square" rtlCol="0">
            <a:spAutoFit/>
          </a:bodyPr>
          <a:lstStyle/>
          <a:p>
            <a:r>
              <a:rPr lang="en-US" altLang="zh-CN" dirty="0"/>
              <a:t>6.4</a:t>
            </a:r>
            <a:r>
              <a:rPr lang="zh-CN" altLang="en-US" dirty="0"/>
              <a:t>某</a:t>
            </a:r>
            <a:r>
              <a:rPr lang="en-US" altLang="zh-CN" dirty="0"/>
              <a:t>CPU</a:t>
            </a:r>
            <a:r>
              <a:rPr lang="zh-CN" altLang="en-US" dirty="0"/>
              <a:t>的结构如图</a:t>
            </a:r>
            <a:r>
              <a:rPr lang="en-US" altLang="zh-CN" dirty="0"/>
              <a:t>6.69</a:t>
            </a:r>
            <a:r>
              <a:rPr lang="zh-CN" altLang="en-US" dirty="0"/>
              <a:t>所示，其中</a:t>
            </a:r>
            <a:r>
              <a:rPr lang="en-US" altLang="zh-CN" dirty="0"/>
              <a:t>AC</a:t>
            </a:r>
            <a:r>
              <a:rPr lang="zh-CN" altLang="en-US" dirty="0"/>
              <a:t>为累加器，条件状态寄存器保存指令执行过程中的状态。</a:t>
            </a:r>
            <a:r>
              <a:rPr lang="en-US" altLang="zh-CN" dirty="0"/>
              <a:t>a</a:t>
            </a:r>
            <a:r>
              <a:rPr lang="zh-CN" altLang="en-US" dirty="0"/>
              <a:t>、</a:t>
            </a:r>
            <a:r>
              <a:rPr lang="en-US" altLang="zh-CN" dirty="0"/>
              <a:t>b</a:t>
            </a:r>
            <a:r>
              <a:rPr lang="zh-CN" altLang="en-US" dirty="0"/>
              <a:t>、</a:t>
            </a:r>
            <a:r>
              <a:rPr lang="en-US" altLang="zh-CN" dirty="0"/>
              <a:t>c</a:t>
            </a:r>
            <a:r>
              <a:rPr lang="zh-CN" altLang="en-US" dirty="0"/>
              <a:t>、</a:t>
            </a:r>
            <a:r>
              <a:rPr lang="en-US" altLang="zh-CN" dirty="0"/>
              <a:t>d</a:t>
            </a:r>
            <a:r>
              <a:rPr lang="zh-CN" altLang="en-US" dirty="0"/>
              <a:t>为</a:t>
            </a:r>
            <a:r>
              <a:rPr lang="en-US" altLang="zh-CN" dirty="0"/>
              <a:t>4</a:t>
            </a:r>
            <a:r>
              <a:rPr lang="zh-CN" altLang="en-US" dirty="0"/>
              <a:t>个寄存器。图中箭头表示信息传送的方向，试完成下列各题。</a:t>
            </a:r>
            <a:endParaRPr lang="en-US" altLang="zh-CN" dirty="0"/>
          </a:p>
          <a:p>
            <a:r>
              <a:rPr lang="en-US" altLang="zh-CN" dirty="0"/>
              <a:t>(1)</a:t>
            </a:r>
            <a:r>
              <a:rPr lang="zh-CN" altLang="en-US" dirty="0"/>
              <a:t>根据</a:t>
            </a:r>
            <a:r>
              <a:rPr lang="en-US" altLang="zh-CN" dirty="0"/>
              <a:t>CPU</a:t>
            </a:r>
            <a:r>
              <a:rPr lang="zh-CN" altLang="en-US" dirty="0"/>
              <a:t>的功能和结构标明图中</a:t>
            </a:r>
            <a:r>
              <a:rPr lang="en-US" altLang="zh-CN" dirty="0"/>
              <a:t>4</a:t>
            </a:r>
            <a:r>
              <a:rPr lang="zh-CN" altLang="en-US" dirty="0"/>
              <a:t>个寄存器的名称。</a:t>
            </a:r>
            <a:endParaRPr lang="en-US" altLang="zh-CN" dirty="0"/>
          </a:p>
          <a:p>
            <a:r>
              <a:rPr lang="zh-CN" altLang="en-US" dirty="0"/>
              <a:t>答：</a:t>
            </a:r>
            <a:r>
              <a:rPr lang="pt-BR" altLang="zh-CN" dirty="0"/>
              <a:t>a:DR</a:t>
            </a:r>
            <a:r>
              <a:rPr lang="zh-CN" altLang="en-US" dirty="0"/>
              <a:t>；</a:t>
            </a:r>
            <a:r>
              <a:rPr lang="pt-BR" altLang="zh-CN" dirty="0"/>
              <a:t>b:IR</a:t>
            </a:r>
            <a:r>
              <a:rPr lang="zh-CN" altLang="en-US" dirty="0"/>
              <a:t>；</a:t>
            </a:r>
            <a:r>
              <a:rPr lang="pt-BR" altLang="zh-CN" dirty="0"/>
              <a:t>c:AR</a:t>
            </a:r>
            <a:r>
              <a:rPr lang="zh-CN" altLang="en-US" dirty="0"/>
              <a:t>；</a:t>
            </a:r>
            <a:r>
              <a:rPr lang="pt-BR" altLang="zh-CN" dirty="0"/>
              <a:t>d:PC</a:t>
            </a:r>
            <a:r>
              <a:rPr lang="zh-CN" altLang="pt-BR" dirty="0"/>
              <a:t>。</a:t>
            </a:r>
            <a:endParaRPr lang="en-US" altLang="zh-CN" dirty="0"/>
          </a:p>
          <a:p>
            <a:r>
              <a:rPr lang="en-US" altLang="zh-CN" dirty="0"/>
              <a:t>(2)</a:t>
            </a:r>
            <a:r>
              <a:rPr lang="zh-CN" altLang="en-US" dirty="0"/>
              <a:t>简述指令</a:t>
            </a:r>
            <a:r>
              <a:rPr lang="en-US" altLang="zh-CN" dirty="0"/>
              <a:t>LDA </a:t>
            </a:r>
            <a:r>
              <a:rPr lang="en-US" altLang="zh-CN" dirty="0" err="1"/>
              <a:t>addr</a:t>
            </a:r>
            <a:r>
              <a:rPr lang="zh-CN" altLang="en-US" dirty="0"/>
              <a:t>的数据通路，其中 </a:t>
            </a:r>
            <a:r>
              <a:rPr lang="en-US" altLang="zh-CN" dirty="0" err="1"/>
              <a:t>addr</a:t>
            </a:r>
            <a:r>
              <a:rPr lang="zh-CN" altLang="en-US" dirty="0"/>
              <a:t>为主存地址，指令的功能是将主存 </a:t>
            </a:r>
            <a:r>
              <a:rPr lang="en-US" altLang="zh-CN" dirty="0" err="1"/>
              <a:t>addr</a:t>
            </a:r>
            <a:r>
              <a:rPr lang="zh-CN" altLang="en-US" dirty="0"/>
              <a:t>单元的内容送入</a:t>
            </a:r>
            <a:r>
              <a:rPr lang="en-US" altLang="zh-CN" dirty="0"/>
              <a:t>AC</a:t>
            </a:r>
            <a:r>
              <a:rPr lang="zh-CN" altLang="en-US" dirty="0"/>
              <a:t>中。</a:t>
            </a:r>
            <a:endParaRPr lang="en-US" altLang="zh-CN" dirty="0"/>
          </a:p>
          <a:p>
            <a:r>
              <a:rPr lang="zh-CN" altLang="en-US" dirty="0"/>
              <a:t>答：取指阶段数据通路：</a:t>
            </a:r>
            <a:r>
              <a:rPr lang="en-US" altLang="zh-CN" dirty="0"/>
              <a:t>PC</a:t>
            </a:r>
            <a:r>
              <a:rPr lang="zh-CN" altLang="en-US" dirty="0"/>
              <a:t>→</a:t>
            </a:r>
            <a:r>
              <a:rPr lang="en-US" altLang="zh-CN" dirty="0"/>
              <a:t>AR</a:t>
            </a:r>
            <a:r>
              <a:rPr lang="zh-CN" altLang="en-US" dirty="0"/>
              <a:t> →主存 </a:t>
            </a:r>
            <a:r>
              <a:rPr lang="en-US" altLang="zh-CN" dirty="0"/>
              <a:t>M</a:t>
            </a:r>
            <a:r>
              <a:rPr lang="zh-CN" altLang="en-US" dirty="0"/>
              <a:t> → </a:t>
            </a:r>
            <a:r>
              <a:rPr lang="en-US" altLang="zh-CN" dirty="0"/>
              <a:t>DR</a:t>
            </a:r>
            <a:r>
              <a:rPr lang="zh-CN" altLang="en-US" dirty="0"/>
              <a:t> → </a:t>
            </a:r>
            <a:r>
              <a:rPr lang="en-US" altLang="zh-CN" dirty="0"/>
              <a:t>IR</a:t>
            </a:r>
            <a:r>
              <a:rPr lang="zh-CN" altLang="en-US" dirty="0"/>
              <a:t>；</a:t>
            </a:r>
            <a:r>
              <a:rPr lang="en-US" altLang="zh-CN" dirty="0"/>
              <a:t>PC</a:t>
            </a:r>
            <a:r>
              <a:rPr lang="zh-CN" altLang="en-US" dirty="0"/>
              <a:t> → </a:t>
            </a:r>
            <a:r>
              <a:rPr lang="en-US" altLang="zh-CN" dirty="0"/>
              <a:t>PC+1</a:t>
            </a:r>
            <a:r>
              <a:rPr lang="zh-CN" altLang="en-US" dirty="0"/>
              <a:t>。</a:t>
            </a:r>
            <a:endParaRPr lang="en-US" altLang="zh-CN" dirty="0"/>
          </a:p>
          <a:p>
            <a:r>
              <a:rPr lang="zh-CN" altLang="en-US" dirty="0"/>
              <a:t>执行阶段数据通路</a:t>
            </a:r>
            <a:r>
              <a:rPr lang="en-US" altLang="zh-CN" dirty="0"/>
              <a:t>:IR(A)</a:t>
            </a:r>
            <a:r>
              <a:rPr lang="zh-CN" altLang="en-US" dirty="0"/>
              <a:t> → </a:t>
            </a:r>
            <a:r>
              <a:rPr lang="en-US" altLang="zh-CN" dirty="0"/>
              <a:t>AR</a:t>
            </a:r>
            <a:r>
              <a:rPr lang="zh-CN" altLang="en-US" dirty="0"/>
              <a:t> →主存 </a:t>
            </a:r>
            <a:r>
              <a:rPr lang="en-US" altLang="zh-CN" dirty="0"/>
              <a:t>M</a:t>
            </a:r>
            <a:r>
              <a:rPr lang="zh-CN" altLang="en-US" dirty="0"/>
              <a:t> → </a:t>
            </a:r>
            <a:r>
              <a:rPr lang="en-US" altLang="zh-CN" dirty="0"/>
              <a:t>DR</a:t>
            </a:r>
            <a:r>
              <a:rPr lang="zh-CN" altLang="en-US" dirty="0"/>
              <a:t> → </a:t>
            </a:r>
            <a:r>
              <a:rPr lang="en-US" altLang="zh-CN" dirty="0"/>
              <a:t>AC</a:t>
            </a:r>
            <a:r>
              <a:rPr lang="zh-CN" altLang="en-US" dirty="0"/>
              <a:t>。</a:t>
            </a:r>
            <a:endParaRPr lang="en-US" altLang="zh-CN" dirty="0"/>
          </a:p>
          <a:p>
            <a:r>
              <a:rPr lang="en-US" altLang="zh-CN" dirty="0"/>
              <a:t>6.11</a:t>
            </a:r>
            <a:r>
              <a:rPr lang="zh-CN" altLang="en-US" dirty="0"/>
              <a:t>基于加快经常性事件的原理，显然优化</a:t>
            </a:r>
            <a:r>
              <a:rPr lang="en-US" altLang="zh-CN" dirty="0"/>
              <a:t>R</a:t>
            </a:r>
            <a:r>
              <a:rPr lang="zh-CN" altLang="en-US" dirty="0"/>
              <a:t>型指令数据通路可以提高程序执行效率。尝试优化图</a:t>
            </a:r>
            <a:r>
              <a:rPr lang="en-US" altLang="zh-CN" dirty="0"/>
              <a:t>6.25</a:t>
            </a:r>
            <a:endParaRPr lang="en-US" altLang="zh-CN" dirty="0"/>
          </a:p>
          <a:p>
            <a:r>
              <a:rPr lang="zh-CN" altLang="en-US" dirty="0"/>
              <a:t>所示的多周期</a:t>
            </a:r>
            <a:r>
              <a:rPr lang="en-US" altLang="zh-CN" dirty="0"/>
              <a:t>MIPS</a:t>
            </a:r>
            <a:r>
              <a:rPr lang="zh-CN" altLang="en-US" dirty="0"/>
              <a:t>处理器的</a:t>
            </a:r>
            <a:r>
              <a:rPr lang="en-US" altLang="zh-CN" dirty="0"/>
              <a:t>R</a:t>
            </a:r>
            <a:r>
              <a:rPr lang="zh-CN" altLang="en-US" dirty="0"/>
              <a:t>型算术逻辑运算指令的数据通路，以缩短</a:t>
            </a:r>
            <a:r>
              <a:rPr lang="en-US" altLang="zh-CN" dirty="0"/>
              <a:t>R</a:t>
            </a:r>
            <a:r>
              <a:rPr lang="zh-CN" altLang="en-US" dirty="0"/>
              <a:t>型算术逻辑运算指令执行周期，</a:t>
            </a:r>
            <a:endParaRPr lang="en-US" altLang="zh-CN" dirty="0"/>
          </a:p>
          <a:p>
            <a:r>
              <a:rPr lang="zh-CN" altLang="en-US" dirty="0"/>
              <a:t>给出优化理由以及优化后的最小时钟周期，并结合上题中的参数计算测试程序执行的时间。</a:t>
            </a:r>
            <a:endParaRPr lang="en-US" altLang="zh-CN" dirty="0"/>
          </a:p>
          <a:p>
            <a:r>
              <a:rPr lang="zh-CN" altLang="en-US"/>
              <a:t>答：R 型运算指令中计算的结果需要先缓存在 C 寄存器中，再送寄存器堆写回;直接将 ALU 运算结果送</a:t>
            </a:r>
            <a:endParaRPr lang="zh-CN" altLang="en-US"/>
          </a:p>
          <a:p>
            <a:r>
              <a:rPr lang="zh-CN" altLang="en-US"/>
              <a:t>寄存器写回数据端，这样可以减少一个时钟。</a:t>
            </a:r>
            <a:endParaRPr lang="zh-CN" altLang="en-US"/>
          </a:p>
          <a:p>
            <a:r>
              <a:rPr lang="en-US" altLang="zh-CN" dirty="0"/>
              <a:t>修改后 lw、sw、beq、R 型运算、I 型运算指令的 CPI 分别为 5、4、3、3、4，因此CPI=5x0.1+4x0.1+3x0.1+3x0.5+4x0.2=3.5，T=1000x10</a:t>
            </a:r>
            <a:r>
              <a:rPr lang="en-US" altLang="zh-CN" baseline="30000" dirty="0">
                <a:solidFill>
                  <a:schemeClr val="tx1"/>
                </a:solidFill>
                <a:uFillTx/>
              </a:rPr>
              <a:t>8</a:t>
            </a:r>
            <a:r>
              <a:rPr lang="en-US" altLang="zh-CN" dirty="0"/>
              <a:t>x3.5x200x10</a:t>
            </a:r>
            <a:r>
              <a:rPr lang="en-US" altLang="zh-CN" baseline="30000" dirty="0">
                <a:solidFill>
                  <a:schemeClr val="tx1"/>
                </a:solidFill>
                <a:uFillTx/>
              </a:rPr>
              <a:t>-12</a:t>
            </a:r>
            <a:r>
              <a:rPr lang="en-US" altLang="zh-CN" dirty="0"/>
              <a:t>=70s。</a:t>
            </a:r>
            <a:endParaRPr lang="en-US" altLang="zh-CN" dirty="0"/>
          </a:p>
          <a:p>
            <a:r>
              <a:rPr lang="en-US" altLang="zh-CN" dirty="0"/>
              <a:t>6.12对于例6.5中的多周期处理器，其各功能部件使用表6.21的时间延迟，如果可以优化其中一个功能部件的关键延迟以提升处理器整体性能，应该选择哪个部件进行优化?如果这种优化与成本是线性关系，如何优化才能使得处理器性能达到最优,且成本最低?</a:t>
            </a:r>
            <a:endParaRPr lang="en-US" altLang="zh-CN" dirty="0"/>
          </a:p>
          <a:p>
            <a:r>
              <a:rPr lang="zh-CN" altLang="en-US" dirty="0"/>
              <a:t>答：T</a:t>
            </a:r>
            <a:r>
              <a:rPr lang="zh-CN" altLang="en-US" baseline="-25000" dirty="0">
                <a:solidFill>
                  <a:schemeClr val="tx1"/>
                </a:solidFill>
                <a:uFillTx/>
              </a:rPr>
              <a:t>min</a:t>
            </a:r>
            <a:r>
              <a:rPr lang="en-US" altLang="zh-CN" baseline="-25000" dirty="0">
                <a:solidFill>
                  <a:schemeClr val="tx1"/>
                </a:solidFill>
                <a:uFillTx/>
              </a:rPr>
              <a:t>_</a:t>
            </a:r>
            <a:r>
              <a:rPr lang="zh-CN" altLang="en-US" baseline="-25000" dirty="0">
                <a:solidFill>
                  <a:schemeClr val="tx1"/>
                </a:solidFill>
                <a:uFillTx/>
              </a:rPr>
              <a:t>clk</a:t>
            </a:r>
            <a:r>
              <a:rPr lang="zh-CN" altLang="en-US" dirty="0"/>
              <a:t>=T</a:t>
            </a:r>
            <a:r>
              <a:rPr lang="zh-CN" altLang="en-US" baseline="-25000" dirty="0">
                <a:solidFill>
                  <a:schemeClr val="tx1"/>
                </a:solidFill>
                <a:uFillTx/>
              </a:rPr>
              <a:t>clk</a:t>
            </a:r>
            <a:r>
              <a:rPr lang="en-US" altLang="zh-CN" baseline="-25000" dirty="0">
                <a:solidFill>
                  <a:schemeClr val="tx1"/>
                </a:solidFill>
                <a:uFillTx/>
              </a:rPr>
              <a:t>_</a:t>
            </a:r>
            <a:r>
              <a:rPr lang="zh-CN" altLang="en-US" baseline="-25000" dirty="0">
                <a:solidFill>
                  <a:schemeClr val="tx1"/>
                </a:solidFill>
                <a:uFillTx/>
              </a:rPr>
              <a:t>to</a:t>
            </a:r>
            <a:r>
              <a:rPr lang="en-US" altLang="zh-CN" baseline="-25000" dirty="0">
                <a:solidFill>
                  <a:schemeClr val="tx1"/>
                </a:solidFill>
                <a:uFillTx/>
              </a:rPr>
              <a:t>_q</a:t>
            </a:r>
            <a:r>
              <a:rPr lang="zh-CN" altLang="en-US" dirty="0"/>
              <a:t>+T</a:t>
            </a:r>
            <a:r>
              <a:rPr lang="zh-CN" altLang="en-US" baseline="-25000" dirty="0">
                <a:solidFill>
                  <a:schemeClr val="tx1"/>
                </a:solidFill>
                <a:uFillTx/>
              </a:rPr>
              <a:t>mux</a:t>
            </a:r>
            <a:r>
              <a:rPr lang="zh-CN" altLang="en-US" dirty="0"/>
              <a:t>+max(T</a:t>
            </a:r>
            <a:r>
              <a:rPr lang="zh-CN" altLang="en-US" baseline="-25000" dirty="0">
                <a:solidFill>
                  <a:schemeClr val="tx1"/>
                </a:solidFill>
                <a:uFillTx/>
              </a:rPr>
              <a:t>alu</a:t>
            </a:r>
            <a:r>
              <a:rPr lang="zh-CN" altLang="en-US" dirty="0"/>
              <a:t>+T</a:t>
            </a:r>
            <a:r>
              <a:rPr lang="zh-CN" altLang="en-US" baseline="-25000" dirty="0">
                <a:solidFill>
                  <a:schemeClr val="tx1"/>
                </a:solidFill>
                <a:uFillTx/>
              </a:rPr>
              <a:t>mux</a:t>
            </a:r>
            <a:r>
              <a:rPr lang="zh-CN" altLang="en-US" dirty="0"/>
              <a:t> ,T</a:t>
            </a:r>
            <a:r>
              <a:rPr lang="zh-CN" altLang="en-US" baseline="-25000" dirty="0">
                <a:solidFill>
                  <a:schemeClr val="tx1"/>
                </a:solidFill>
                <a:uFillTx/>
              </a:rPr>
              <a:t>mem</a:t>
            </a:r>
            <a:r>
              <a:rPr lang="zh-CN" altLang="en-US" dirty="0"/>
              <a:t>)+T</a:t>
            </a:r>
            <a:r>
              <a:rPr lang="zh-CN" altLang="en-US" baseline="-25000" dirty="0">
                <a:solidFill>
                  <a:schemeClr val="tx1"/>
                </a:solidFill>
                <a:uFillTx/>
              </a:rPr>
              <a:t>setup</a:t>
            </a:r>
            <a:r>
              <a:rPr lang="zh-CN" altLang="en-US" dirty="0"/>
              <a:t>=20+20+max(90+20</a:t>
            </a:r>
            <a:r>
              <a:rPr lang="en-US" altLang="zh-CN" dirty="0"/>
              <a:t>,</a:t>
            </a:r>
            <a:r>
              <a:rPr lang="zh-CN" altLang="en-US" dirty="0"/>
              <a:t>150)+10=200ps从上面的式子可以看出，存储器是一种瓶颈，减少存储器延迟可以提升性能，但当存储器延迟为 110ps 时，性能优化到达极限，此时成本最低。</a:t>
            </a:r>
            <a:endParaRPr lang="en-US" altLang="zh-CN" dirty="0"/>
          </a:p>
        </p:txBody>
      </p:sp>
      <p:pic>
        <p:nvPicPr>
          <p:cNvPr id="4" name="图片 3"/>
          <p:cNvPicPr>
            <a:picLocks noChangeAspect="1"/>
          </p:cNvPicPr>
          <p:nvPr/>
        </p:nvPicPr>
        <p:blipFill>
          <a:blip r:embed="rId1"/>
          <a:stretch>
            <a:fillRect/>
          </a:stretch>
        </p:blipFill>
        <p:spPr>
          <a:xfrm>
            <a:off x="10282439" y="1505129"/>
            <a:ext cx="1828958" cy="235478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160" y="-14605"/>
            <a:ext cx="12201525" cy="4246245"/>
          </a:xfrm>
          <a:prstGeom prst="rect">
            <a:avLst/>
          </a:prstGeom>
          <a:noFill/>
        </p:spPr>
        <p:txBody>
          <a:bodyPr wrap="square" rtlCol="0">
            <a:spAutoFit/>
          </a:bodyPr>
          <a:p>
            <a:r>
              <a:rPr lang="zh-CN" altLang="en-US"/>
              <a:t>6.20已知某计算机采用微程序控制方式，控制存储器容量为128×32位。微程序可在整个控制存储器中实现分支跳转，控制微程序判别测试条件共3个，微指令采用水平型格式，后续微指令地址采用下址字段法。回答下列问题。</a:t>
            </a:r>
            <a:endParaRPr lang="zh-CN" altLang="en-US"/>
          </a:p>
          <a:p>
            <a:r>
              <a:rPr lang="zh-CN" altLang="en-US"/>
              <a:t>(1)微指令的3个字段分别应为多少位?</a:t>
            </a:r>
            <a:endParaRPr lang="zh-CN" altLang="en-US"/>
          </a:p>
          <a:p>
            <a:r>
              <a:rPr lang="zh-CN" altLang="en-US"/>
              <a:t>答：控制存储器容量 128x32 位=2</a:t>
            </a:r>
            <a:r>
              <a:rPr lang="zh-CN" altLang="en-US" baseline="30000">
                <a:solidFill>
                  <a:schemeClr val="tx1"/>
                </a:solidFill>
                <a:uFillTx/>
              </a:rPr>
              <a:t>7</a:t>
            </a:r>
            <a:r>
              <a:rPr lang="zh-CN" altLang="en-US"/>
              <a:t>x32 位，因此下址字段为 7 位，判别测试条件为3位，所以操作控制字段为 32-7-3=22 位。</a:t>
            </a:r>
            <a:endParaRPr lang="zh-CN" altLang="en-US"/>
          </a:p>
          <a:p>
            <a:r>
              <a:rPr lang="zh-CN" altLang="en-US"/>
              <a:t>(2</a:t>
            </a:r>
            <a:r>
              <a:rPr lang="en-US" altLang="zh-CN"/>
              <a:t>)</a:t>
            </a:r>
            <a:r>
              <a:rPr lang="zh-CN" altLang="en-US"/>
              <a:t>画出对应这种微指令格式的微程序控制器逻辑框图。</a:t>
            </a:r>
            <a:endParaRPr lang="zh-CN" altLang="en-US"/>
          </a:p>
          <a:p>
            <a:r>
              <a:rPr lang="zh-CN" altLang="en-US"/>
              <a:t>6.21某微程序包含5条微指令，每条微指令发出的操作控制信号如表6.22所示，试对这些微指令进行编码,要求微指令的控制字段最短且能保持微指令应有的并行性。</a:t>
            </a:r>
            <a:endParaRPr lang="zh-CN" altLang="en-US"/>
          </a:p>
          <a:p>
            <a:endParaRPr lang="zh-CN" altLang="en-US"/>
          </a:p>
          <a:p>
            <a:endParaRPr lang="zh-CN" altLang="en-US"/>
          </a:p>
          <a:p>
            <a:endParaRPr lang="zh-CN" altLang="en-US"/>
          </a:p>
          <a:p>
            <a:endParaRPr lang="zh-CN" altLang="en-US"/>
          </a:p>
          <a:p>
            <a:endParaRPr lang="zh-CN" altLang="en-US"/>
          </a:p>
          <a:p>
            <a:r>
              <a:rPr lang="zh-CN" altLang="en-US"/>
              <a:t>答：可以发现两个互斥组(b,c,)和(e,fri)，将这两个互斥组采用字段译码法进行编码，其余的 a、g、h、j这 4 个微命今采用直接表示法。</a:t>
            </a:r>
            <a:endParaRPr lang="zh-CN" altLang="en-US"/>
          </a:p>
        </p:txBody>
      </p:sp>
      <p:pic>
        <p:nvPicPr>
          <p:cNvPr id="3" name="图片 2"/>
          <p:cNvPicPr>
            <a:picLocks noChangeAspect="1"/>
          </p:cNvPicPr>
          <p:nvPr>
            <p:custDataLst>
              <p:tags r:id="rId1"/>
            </p:custDataLst>
          </p:nvPr>
        </p:nvPicPr>
        <p:blipFill>
          <a:blip r:embed="rId2"/>
          <a:stretch>
            <a:fillRect/>
          </a:stretch>
        </p:blipFill>
        <p:spPr>
          <a:xfrm>
            <a:off x="3032760" y="2395855"/>
            <a:ext cx="5699760" cy="929640"/>
          </a:xfrm>
          <a:prstGeom prst="rect">
            <a:avLst/>
          </a:prstGeom>
        </p:spPr>
      </p:pic>
    </p:spTree>
  </p:cSld>
  <p:clrMapOvr>
    <a:masterClrMapping/>
  </p:clrMapOvr>
</p:sld>
</file>

<file path=ppt/tags/tag1.xml><?xml version="1.0" encoding="utf-8"?>
<p:tagLst xmlns:p="http://schemas.openxmlformats.org/presentationml/2006/main">
  <p:tag name="KSO_WM_BEAUTIFY_FLAG" val=""/>
  <p:tag name="KSO_WM_UNIT_PLACING_PICTURE_USER_VIEWPORT" val="{&quot;height&quot;:1464,&quot;width&quot;:8976}"/>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UNIT_TABLE_BEAUTIFY" val="smartTable{e1d9769a-42fb-46d3-890e-1d9bf87f887c}"/>
</p:tagLst>
</file>

<file path=ppt/tags/tag5.xml><?xml version="1.0" encoding="utf-8"?>
<p:tagLst xmlns:p="http://schemas.openxmlformats.org/presentationml/2006/main">
  <p:tag name="KSO_WPP_MARK_KEY" val="7f3266f8-caaf-4ba0-b4d5-55c4bcaaca30"/>
  <p:tag name="COMMONDATA" val="eyJoZGlkIjoiNGRkNTg0Njc1MDJmYmFmOWEwMmEwNjk2NzgwZjA0ZTA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7703</Words>
  <Application>WPS 演示</Application>
  <PresentationFormat>宽屏</PresentationFormat>
  <Paragraphs>168</Paragraphs>
  <Slides>10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Arial</vt:lpstr>
      <vt:lpstr>宋体</vt:lpstr>
      <vt:lpstr>Wingdings</vt:lpstr>
      <vt:lpstr>等线</vt:lpstr>
      <vt:lpstr>微软雅黑</vt:lpstr>
      <vt:lpstr>Arial Unicode MS</vt:lpstr>
      <vt:lpstr>等线 Light</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 澄</dc:creator>
  <cp:lastModifiedBy>青衣</cp:lastModifiedBy>
  <cp:revision>2</cp:revision>
  <dcterms:created xsi:type="dcterms:W3CDTF">2023-05-16T01:57:00Z</dcterms:created>
  <dcterms:modified xsi:type="dcterms:W3CDTF">2023-05-21T11:12:04Z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51F6BC0E0EA44EE5BEBB6099950DBDED_12</vt:lpwstr>
  </property>
  <property fmtid="{D5CDD505-2E9C-101B-9397-08002B2CF9AE}" pid="3" name="KSOProductBuildVer">
    <vt:lpwstr>2052-11.1.0.14309</vt:lpwstr>
  </property>
</Properties>
</file>