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466AD-378D-6395-7D80-DAAD5242B3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BA0FD7E-3F01-3179-2EE5-347E92B28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4C06139-9F41-3645-6487-0986208FF9C0}"/>
              </a:ext>
            </a:extLst>
          </p:cNvPr>
          <p:cNvSpPr>
            <a:spLocks noGrp="1"/>
          </p:cNvSpPr>
          <p:nvPr>
            <p:ph type="dt" sz="half" idx="10"/>
          </p:nvPr>
        </p:nvSpPr>
        <p:spPr/>
        <p:txBody>
          <a:bodyPr/>
          <a:lstStyle/>
          <a:p>
            <a:fld id="{364EF73B-4B7D-4F07-9F9B-B992462E2E62}"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8630AE85-05EB-F75D-F9F6-470C95E08B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0934A3-00B5-971C-25E8-05B9785B2BC3}"/>
              </a:ext>
            </a:extLst>
          </p:cNvPr>
          <p:cNvSpPr>
            <a:spLocks noGrp="1"/>
          </p:cNvSpPr>
          <p:nvPr>
            <p:ph type="sldNum" sz="quarter" idx="12"/>
          </p:nvPr>
        </p:nvSpPr>
        <p:spPr/>
        <p:txBody>
          <a:bodyPr/>
          <a:lstStyle/>
          <a:p>
            <a:fld id="{BFC4F141-15A7-4BA2-8F5F-744196051A49}" type="slidenum">
              <a:rPr lang="zh-CN" altLang="en-US" smtClean="0"/>
              <a:t>‹#›</a:t>
            </a:fld>
            <a:endParaRPr lang="zh-CN" altLang="en-US"/>
          </a:p>
        </p:txBody>
      </p:sp>
    </p:spTree>
    <p:extLst>
      <p:ext uri="{BB962C8B-B14F-4D97-AF65-F5344CB8AC3E}">
        <p14:creationId xmlns:p14="http://schemas.microsoft.com/office/powerpoint/2010/main" val="4172271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C0AB3-975B-447D-5E63-055F59ED66E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F4AFB6D-0E36-9DFF-E764-06C7A914D3D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053146-D32F-0656-0393-65B7CCCEC97D}"/>
              </a:ext>
            </a:extLst>
          </p:cNvPr>
          <p:cNvSpPr>
            <a:spLocks noGrp="1"/>
          </p:cNvSpPr>
          <p:nvPr>
            <p:ph type="dt" sz="half" idx="10"/>
          </p:nvPr>
        </p:nvSpPr>
        <p:spPr/>
        <p:txBody>
          <a:bodyPr/>
          <a:lstStyle/>
          <a:p>
            <a:fld id="{364EF73B-4B7D-4F07-9F9B-B992462E2E62}"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CE62A0C6-46FA-C6BE-50A2-CDC5519776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6E730F-C022-8501-4BA6-3D6338ACF9A4}"/>
              </a:ext>
            </a:extLst>
          </p:cNvPr>
          <p:cNvSpPr>
            <a:spLocks noGrp="1"/>
          </p:cNvSpPr>
          <p:nvPr>
            <p:ph type="sldNum" sz="quarter" idx="12"/>
          </p:nvPr>
        </p:nvSpPr>
        <p:spPr/>
        <p:txBody>
          <a:bodyPr/>
          <a:lstStyle/>
          <a:p>
            <a:fld id="{BFC4F141-15A7-4BA2-8F5F-744196051A49}" type="slidenum">
              <a:rPr lang="zh-CN" altLang="en-US" smtClean="0"/>
              <a:t>‹#›</a:t>
            </a:fld>
            <a:endParaRPr lang="zh-CN" altLang="en-US"/>
          </a:p>
        </p:txBody>
      </p:sp>
    </p:spTree>
    <p:extLst>
      <p:ext uri="{BB962C8B-B14F-4D97-AF65-F5344CB8AC3E}">
        <p14:creationId xmlns:p14="http://schemas.microsoft.com/office/powerpoint/2010/main" val="116359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855BC2-5B73-E91E-4F83-574102E9B1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D7AEC8-33E9-3EE3-4F9E-76F043489F6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82CBB5-6A41-98AC-7D57-3B5FBAEDDF81}"/>
              </a:ext>
            </a:extLst>
          </p:cNvPr>
          <p:cNvSpPr>
            <a:spLocks noGrp="1"/>
          </p:cNvSpPr>
          <p:nvPr>
            <p:ph type="dt" sz="half" idx="10"/>
          </p:nvPr>
        </p:nvSpPr>
        <p:spPr/>
        <p:txBody>
          <a:bodyPr/>
          <a:lstStyle/>
          <a:p>
            <a:fld id="{364EF73B-4B7D-4F07-9F9B-B992462E2E62}"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AF06A4B9-0DF2-CE7B-1C40-1BFC3D881A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569CA7-6913-4B82-D9C7-BD1222B59E5D}"/>
              </a:ext>
            </a:extLst>
          </p:cNvPr>
          <p:cNvSpPr>
            <a:spLocks noGrp="1"/>
          </p:cNvSpPr>
          <p:nvPr>
            <p:ph type="sldNum" sz="quarter" idx="12"/>
          </p:nvPr>
        </p:nvSpPr>
        <p:spPr/>
        <p:txBody>
          <a:bodyPr/>
          <a:lstStyle/>
          <a:p>
            <a:fld id="{BFC4F141-15A7-4BA2-8F5F-744196051A49}" type="slidenum">
              <a:rPr lang="zh-CN" altLang="en-US" smtClean="0"/>
              <a:t>‹#›</a:t>
            </a:fld>
            <a:endParaRPr lang="zh-CN" altLang="en-US"/>
          </a:p>
        </p:txBody>
      </p:sp>
    </p:spTree>
    <p:extLst>
      <p:ext uri="{BB962C8B-B14F-4D97-AF65-F5344CB8AC3E}">
        <p14:creationId xmlns:p14="http://schemas.microsoft.com/office/powerpoint/2010/main" val="428301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A6ACD-7622-F77E-03EB-9465E84FED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D699E8B-4A57-CC6D-8D67-85FA369E922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CCACFD-E27E-0E84-841F-9392D10C5FC6}"/>
              </a:ext>
            </a:extLst>
          </p:cNvPr>
          <p:cNvSpPr>
            <a:spLocks noGrp="1"/>
          </p:cNvSpPr>
          <p:nvPr>
            <p:ph type="dt" sz="half" idx="10"/>
          </p:nvPr>
        </p:nvSpPr>
        <p:spPr/>
        <p:txBody>
          <a:bodyPr/>
          <a:lstStyle/>
          <a:p>
            <a:fld id="{364EF73B-4B7D-4F07-9F9B-B992462E2E62}"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1F88CE57-E862-8389-E18E-E5D657E7AF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B5EA7B-443C-E135-B297-0E3B502F89FF}"/>
              </a:ext>
            </a:extLst>
          </p:cNvPr>
          <p:cNvSpPr>
            <a:spLocks noGrp="1"/>
          </p:cNvSpPr>
          <p:nvPr>
            <p:ph type="sldNum" sz="quarter" idx="12"/>
          </p:nvPr>
        </p:nvSpPr>
        <p:spPr/>
        <p:txBody>
          <a:bodyPr/>
          <a:lstStyle/>
          <a:p>
            <a:fld id="{BFC4F141-15A7-4BA2-8F5F-744196051A49}" type="slidenum">
              <a:rPr lang="zh-CN" altLang="en-US" smtClean="0"/>
              <a:t>‹#›</a:t>
            </a:fld>
            <a:endParaRPr lang="zh-CN" altLang="en-US"/>
          </a:p>
        </p:txBody>
      </p:sp>
    </p:spTree>
    <p:extLst>
      <p:ext uri="{BB962C8B-B14F-4D97-AF65-F5344CB8AC3E}">
        <p14:creationId xmlns:p14="http://schemas.microsoft.com/office/powerpoint/2010/main" val="88504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6BFA7-051D-FC27-B198-7FE98A61AC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5069048-5A7E-FDAF-E2CA-C299D5A9E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8463744-B3C5-4FD3-ED9C-63D0526AF965}"/>
              </a:ext>
            </a:extLst>
          </p:cNvPr>
          <p:cNvSpPr>
            <a:spLocks noGrp="1"/>
          </p:cNvSpPr>
          <p:nvPr>
            <p:ph type="dt" sz="half" idx="10"/>
          </p:nvPr>
        </p:nvSpPr>
        <p:spPr/>
        <p:txBody>
          <a:bodyPr/>
          <a:lstStyle/>
          <a:p>
            <a:fld id="{364EF73B-4B7D-4F07-9F9B-B992462E2E62}"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BEAF45AB-2472-CEA5-797E-0F93847952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E1E826-258D-F7C5-5B11-28D7919A36E2}"/>
              </a:ext>
            </a:extLst>
          </p:cNvPr>
          <p:cNvSpPr>
            <a:spLocks noGrp="1"/>
          </p:cNvSpPr>
          <p:nvPr>
            <p:ph type="sldNum" sz="quarter" idx="12"/>
          </p:nvPr>
        </p:nvSpPr>
        <p:spPr/>
        <p:txBody>
          <a:bodyPr/>
          <a:lstStyle/>
          <a:p>
            <a:fld id="{BFC4F141-15A7-4BA2-8F5F-744196051A49}" type="slidenum">
              <a:rPr lang="zh-CN" altLang="en-US" smtClean="0"/>
              <a:t>‹#›</a:t>
            </a:fld>
            <a:endParaRPr lang="zh-CN" altLang="en-US"/>
          </a:p>
        </p:txBody>
      </p:sp>
    </p:spTree>
    <p:extLst>
      <p:ext uri="{BB962C8B-B14F-4D97-AF65-F5344CB8AC3E}">
        <p14:creationId xmlns:p14="http://schemas.microsoft.com/office/powerpoint/2010/main" val="13637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F78F4-A1E9-D418-3E3C-D8571744D8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1CA0F6-AEC6-D98C-F258-E0EB385EEE0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8E9A5E7-20C4-4EB8-6D28-5CD966837AB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8234E5D-9ABE-E17D-0569-56FA641570F8}"/>
              </a:ext>
            </a:extLst>
          </p:cNvPr>
          <p:cNvSpPr>
            <a:spLocks noGrp="1"/>
          </p:cNvSpPr>
          <p:nvPr>
            <p:ph type="dt" sz="half" idx="10"/>
          </p:nvPr>
        </p:nvSpPr>
        <p:spPr/>
        <p:txBody>
          <a:bodyPr/>
          <a:lstStyle/>
          <a:p>
            <a:fld id="{364EF73B-4B7D-4F07-9F9B-B992462E2E62}" type="datetimeFigureOut">
              <a:rPr lang="zh-CN" altLang="en-US" smtClean="0"/>
              <a:t>2023/4/17</a:t>
            </a:fld>
            <a:endParaRPr lang="zh-CN" altLang="en-US"/>
          </a:p>
        </p:txBody>
      </p:sp>
      <p:sp>
        <p:nvSpPr>
          <p:cNvPr id="6" name="页脚占位符 5">
            <a:extLst>
              <a:ext uri="{FF2B5EF4-FFF2-40B4-BE49-F238E27FC236}">
                <a16:creationId xmlns:a16="http://schemas.microsoft.com/office/drawing/2014/main" id="{3A20CE1D-1967-9688-9204-81C7638166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09D9F5-0DD5-8D3A-8422-3CB8AEA507B5}"/>
              </a:ext>
            </a:extLst>
          </p:cNvPr>
          <p:cNvSpPr>
            <a:spLocks noGrp="1"/>
          </p:cNvSpPr>
          <p:nvPr>
            <p:ph type="sldNum" sz="quarter" idx="12"/>
          </p:nvPr>
        </p:nvSpPr>
        <p:spPr/>
        <p:txBody>
          <a:bodyPr/>
          <a:lstStyle/>
          <a:p>
            <a:fld id="{BFC4F141-15A7-4BA2-8F5F-744196051A49}" type="slidenum">
              <a:rPr lang="zh-CN" altLang="en-US" smtClean="0"/>
              <a:t>‹#›</a:t>
            </a:fld>
            <a:endParaRPr lang="zh-CN" altLang="en-US"/>
          </a:p>
        </p:txBody>
      </p:sp>
    </p:spTree>
    <p:extLst>
      <p:ext uri="{BB962C8B-B14F-4D97-AF65-F5344CB8AC3E}">
        <p14:creationId xmlns:p14="http://schemas.microsoft.com/office/powerpoint/2010/main" val="6217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237B4-7F04-CD4B-E562-29F3DD6D8C5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CC63A6D-9E8F-74D0-2CB6-8AFE74FBD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5607485-F529-8172-3981-11DF5062589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AEC08F3-CB1C-9A89-12CD-B36CAAC7AF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1BF96B3-47B3-6413-5A7E-AC2A7FC1ED6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380687D-EF23-0459-C892-93639169C61C}"/>
              </a:ext>
            </a:extLst>
          </p:cNvPr>
          <p:cNvSpPr>
            <a:spLocks noGrp="1"/>
          </p:cNvSpPr>
          <p:nvPr>
            <p:ph type="dt" sz="half" idx="10"/>
          </p:nvPr>
        </p:nvSpPr>
        <p:spPr/>
        <p:txBody>
          <a:bodyPr/>
          <a:lstStyle/>
          <a:p>
            <a:fld id="{364EF73B-4B7D-4F07-9F9B-B992462E2E62}" type="datetimeFigureOut">
              <a:rPr lang="zh-CN" altLang="en-US" smtClean="0"/>
              <a:t>2023/4/17</a:t>
            </a:fld>
            <a:endParaRPr lang="zh-CN" altLang="en-US"/>
          </a:p>
        </p:txBody>
      </p:sp>
      <p:sp>
        <p:nvSpPr>
          <p:cNvPr id="8" name="页脚占位符 7">
            <a:extLst>
              <a:ext uri="{FF2B5EF4-FFF2-40B4-BE49-F238E27FC236}">
                <a16:creationId xmlns:a16="http://schemas.microsoft.com/office/drawing/2014/main" id="{44C929C6-3CC4-75CB-6C9D-98499E87974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4A7FC26-B09D-D5EE-6745-BA610F53A0D0}"/>
              </a:ext>
            </a:extLst>
          </p:cNvPr>
          <p:cNvSpPr>
            <a:spLocks noGrp="1"/>
          </p:cNvSpPr>
          <p:nvPr>
            <p:ph type="sldNum" sz="quarter" idx="12"/>
          </p:nvPr>
        </p:nvSpPr>
        <p:spPr/>
        <p:txBody>
          <a:bodyPr/>
          <a:lstStyle/>
          <a:p>
            <a:fld id="{BFC4F141-15A7-4BA2-8F5F-744196051A49}" type="slidenum">
              <a:rPr lang="zh-CN" altLang="en-US" smtClean="0"/>
              <a:t>‹#›</a:t>
            </a:fld>
            <a:endParaRPr lang="zh-CN" altLang="en-US"/>
          </a:p>
        </p:txBody>
      </p:sp>
    </p:spTree>
    <p:extLst>
      <p:ext uri="{BB962C8B-B14F-4D97-AF65-F5344CB8AC3E}">
        <p14:creationId xmlns:p14="http://schemas.microsoft.com/office/powerpoint/2010/main" val="162112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31DF5-201B-0B9F-E07A-B5941BE2E2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E2CAE9-8DC2-7433-0D45-D1AC162BC3EC}"/>
              </a:ext>
            </a:extLst>
          </p:cNvPr>
          <p:cNvSpPr>
            <a:spLocks noGrp="1"/>
          </p:cNvSpPr>
          <p:nvPr>
            <p:ph type="dt" sz="half" idx="10"/>
          </p:nvPr>
        </p:nvSpPr>
        <p:spPr/>
        <p:txBody>
          <a:bodyPr/>
          <a:lstStyle/>
          <a:p>
            <a:fld id="{364EF73B-4B7D-4F07-9F9B-B992462E2E62}" type="datetimeFigureOut">
              <a:rPr lang="zh-CN" altLang="en-US" smtClean="0"/>
              <a:t>2023/4/17</a:t>
            </a:fld>
            <a:endParaRPr lang="zh-CN" altLang="en-US"/>
          </a:p>
        </p:txBody>
      </p:sp>
      <p:sp>
        <p:nvSpPr>
          <p:cNvPr id="4" name="页脚占位符 3">
            <a:extLst>
              <a:ext uri="{FF2B5EF4-FFF2-40B4-BE49-F238E27FC236}">
                <a16:creationId xmlns:a16="http://schemas.microsoft.com/office/drawing/2014/main" id="{C37FFE51-AEED-FE28-641E-133BA1192E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B6E2B2-4165-79D5-9C46-16EB3D5B7D88}"/>
              </a:ext>
            </a:extLst>
          </p:cNvPr>
          <p:cNvSpPr>
            <a:spLocks noGrp="1"/>
          </p:cNvSpPr>
          <p:nvPr>
            <p:ph type="sldNum" sz="quarter" idx="12"/>
          </p:nvPr>
        </p:nvSpPr>
        <p:spPr/>
        <p:txBody>
          <a:bodyPr/>
          <a:lstStyle/>
          <a:p>
            <a:fld id="{BFC4F141-15A7-4BA2-8F5F-744196051A49}" type="slidenum">
              <a:rPr lang="zh-CN" altLang="en-US" smtClean="0"/>
              <a:t>‹#›</a:t>
            </a:fld>
            <a:endParaRPr lang="zh-CN" altLang="en-US"/>
          </a:p>
        </p:txBody>
      </p:sp>
    </p:spTree>
    <p:extLst>
      <p:ext uri="{BB962C8B-B14F-4D97-AF65-F5344CB8AC3E}">
        <p14:creationId xmlns:p14="http://schemas.microsoft.com/office/powerpoint/2010/main" val="371582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F005FB-E007-3238-E0F4-40A944B028EA}"/>
              </a:ext>
            </a:extLst>
          </p:cNvPr>
          <p:cNvSpPr>
            <a:spLocks noGrp="1"/>
          </p:cNvSpPr>
          <p:nvPr>
            <p:ph type="dt" sz="half" idx="10"/>
          </p:nvPr>
        </p:nvSpPr>
        <p:spPr/>
        <p:txBody>
          <a:bodyPr/>
          <a:lstStyle/>
          <a:p>
            <a:fld id="{364EF73B-4B7D-4F07-9F9B-B992462E2E62}" type="datetimeFigureOut">
              <a:rPr lang="zh-CN" altLang="en-US" smtClean="0"/>
              <a:t>2023/4/17</a:t>
            </a:fld>
            <a:endParaRPr lang="zh-CN" altLang="en-US"/>
          </a:p>
        </p:txBody>
      </p:sp>
      <p:sp>
        <p:nvSpPr>
          <p:cNvPr id="3" name="页脚占位符 2">
            <a:extLst>
              <a:ext uri="{FF2B5EF4-FFF2-40B4-BE49-F238E27FC236}">
                <a16:creationId xmlns:a16="http://schemas.microsoft.com/office/drawing/2014/main" id="{F27CEB42-D9CD-892C-4BF7-10BD81C6BC5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F55B60-3594-B11E-5F53-244E9EA8AFB4}"/>
              </a:ext>
            </a:extLst>
          </p:cNvPr>
          <p:cNvSpPr>
            <a:spLocks noGrp="1"/>
          </p:cNvSpPr>
          <p:nvPr>
            <p:ph type="sldNum" sz="quarter" idx="12"/>
          </p:nvPr>
        </p:nvSpPr>
        <p:spPr/>
        <p:txBody>
          <a:bodyPr/>
          <a:lstStyle/>
          <a:p>
            <a:fld id="{BFC4F141-15A7-4BA2-8F5F-744196051A49}" type="slidenum">
              <a:rPr lang="zh-CN" altLang="en-US" smtClean="0"/>
              <a:t>‹#›</a:t>
            </a:fld>
            <a:endParaRPr lang="zh-CN" altLang="en-US"/>
          </a:p>
        </p:txBody>
      </p:sp>
    </p:spTree>
    <p:extLst>
      <p:ext uri="{BB962C8B-B14F-4D97-AF65-F5344CB8AC3E}">
        <p14:creationId xmlns:p14="http://schemas.microsoft.com/office/powerpoint/2010/main" val="138907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E547C-61D1-8E78-40DF-20C6F46A80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C3DFE1-A54C-E629-5711-B9179C5034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F209F3D-5BAA-EA8E-F787-2E1F5FDB9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CF6870-3FE6-36C0-179B-F35D2564F0B3}"/>
              </a:ext>
            </a:extLst>
          </p:cNvPr>
          <p:cNvSpPr>
            <a:spLocks noGrp="1"/>
          </p:cNvSpPr>
          <p:nvPr>
            <p:ph type="dt" sz="half" idx="10"/>
          </p:nvPr>
        </p:nvSpPr>
        <p:spPr/>
        <p:txBody>
          <a:bodyPr/>
          <a:lstStyle/>
          <a:p>
            <a:fld id="{364EF73B-4B7D-4F07-9F9B-B992462E2E62}" type="datetimeFigureOut">
              <a:rPr lang="zh-CN" altLang="en-US" smtClean="0"/>
              <a:t>2023/4/17</a:t>
            </a:fld>
            <a:endParaRPr lang="zh-CN" altLang="en-US"/>
          </a:p>
        </p:txBody>
      </p:sp>
      <p:sp>
        <p:nvSpPr>
          <p:cNvPr id="6" name="页脚占位符 5">
            <a:extLst>
              <a:ext uri="{FF2B5EF4-FFF2-40B4-BE49-F238E27FC236}">
                <a16:creationId xmlns:a16="http://schemas.microsoft.com/office/drawing/2014/main" id="{E3F5BC79-9DAD-27BB-8C13-97E25D33F0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023021-8946-0DE2-281A-F83AF8971709}"/>
              </a:ext>
            </a:extLst>
          </p:cNvPr>
          <p:cNvSpPr>
            <a:spLocks noGrp="1"/>
          </p:cNvSpPr>
          <p:nvPr>
            <p:ph type="sldNum" sz="quarter" idx="12"/>
          </p:nvPr>
        </p:nvSpPr>
        <p:spPr/>
        <p:txBody>
          <a:bodyPr/>
          <a:lstStyle/>
          <a:p>
            <a:fld id="{BFC4F141-15A7-4BA2-8F5F-744196051A49}" type="slidenum">
              <a:rPr lang="zh-CN" altLang="en-US" smtClean="0"/>
              <a:t>‹#›</a:t>
            </a:fld>
            <a:endParaRPr lang="zh-CN" altLang="en-US"/>
          </a:p>
        </p:txBody>
      </p:sp>
    </p:spTree>
    <p:extLst>
      <p:ext uri="{BB962C8B-B14F-4D97-AF65-F5344CB8AC3E}">
        <p14:creationId xmlns:p14="http://schemas.microsoft.com/office/powerpoint/2010/main" val="522371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EC7C1-75ED-2A87-C85F-D922FCC144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66172BC-CCD3-17E2-F7A3-6679E3F5C9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B55A656-EDC9-A61F-98B7-348A215F1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8E57C4-BA4E-596A-5E64-F43995AF9D55}"/>
              </a:ext>
            </a:extLst>
          </p:cNvPr>
          <p:cNvSpPr>
            <a:spLocks noGrp="1"/>
          </p:cNvSpPr>
          <p:nvPr>
            <p:ph type="dt" sz="half" idx="10"/>
          </p:nvPr>
        </p:nvSpPr>
        <p:spPr/>
        <p:txBody>
          <a:bodyPr/>
          <a:lstStyle/>
          <a:p>
            <a:fld id="{364EF73B-4B7D-4F07-9F9B-B992462E2E62}" type="datetimeFigureOut">
              <a:rPr lang="zh-CN" altLang="en-US" smtClean="0"/>
              <a:t>2023/4/17</a:t>
            </a:fld>
            <a:endParaRPr lang="zh-CN" altLang="en-US"/>
          </a:p>
        </p:txBody>
      </p:sp>
      <p:sp>
        <p:nvSpPr>
          <p:cNvPr id="6" name="页脚占位符 5">
            <a:extLst>
              <a:ext uri="{FF2B5EF4-FFF2-40B4-BE49-F238E27FC236}">
                <a16:creationId xmlns:a16="http://schemas.microsoft.com/office/drawing/2014/main" id="{AF8070CF-4BF0-03AE-594E-A69B72FB41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19C75D-1A7B-46BE-1DDE-E225D24E4E83}"/>
              </a:ext>
            </a:extLst>
          </p:cNvPr>
          <p:cNvSpPr>
            <a:spLocks noGrp="1"/>
          </p:cNvSpPr>
          <p:nvPr>
            <p:ph type="sldNum" sz="quarter" idx="12"/>
          </p:nvPr>
        </p:nvSpPr>
        <p:spPr/>
        <p:txBody>
          <a:bodyPr/>
          <a:lstStyle/>
          <a:p>
            <a:fld id="{BFC4F141-15A7-4BA2-8F5F-744196051A49}" type="slidenum">
              <a:rPr lang="zh-CN" altLang="en-US" smtClean="0"/>
              <a:t>‹#›</a:t>
            </a:fld>
            <a:endParaRPr lang="zh-CN" altLang="en-US"/>
          </a:p>
        </p:txBody>
      </p:sp>
    </p:spTree>
    <p:extLst>
      <p:ext uri="{BB962C8B-B14F-4D97-AF65-F5344CB8AC3E}">
        <p14:creationId xmlns:p14="http://schemas.microsoft.com/office/powerpoint/2010/main" val="321247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8713BC-B52A-4D34-830E-477C41B521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485A2F4-F87C-4D3E-FA6E-DDB82E748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A400C4-CF3C-CFE7-6E9B-C4D807FB4D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EF73B-4B7D-4F07-9F9B-B992462E2E62}" type="datetimeFigureOut">
              <a:rPr lang="zh-CN" altLang="en-US" smtClean="0"/>
              <a:t>2023/4/17</a:t>
            </a:fld>
            <a:endParaRPr lang="zh-CN" altLang="en-US"/>
          </a:p>
        </p:txBody>
      </p:sp>
      <p:sp>
        <p:nvSpPr>
          <p:cNvPr id="5" name="页脚占位符 4">
            <a:extLst>
              <a:ext uri="{FF2B5EF4-FFF2-40B4-BE49-F238E27FC236}">
                <a16:creationId xmlns:a16="http://schemas.microsoft.com/office/drawing/2014/main" id="{3E0A1C8B-3227-ED61-3B10-3EBAB80E8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3CA48EE-A164-61D4-A5B2-B4346C9FF9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4F141-15A7-4BA2-8F5F-744196051A49}" type="slidenum">
              <a:rPr lang="zh-CN" altLang="en-US" smtClean="0"/>
              <a:t>‹#›</a:t>
            </a:fld>
            <a:endParaRPr lang="zh-CN" altLang="en-US"/>
          </a:p>
        </p:txBody>
      </p:sp>
    </p:spTree>
    <p:extLst>
      <p:ext uri="{BB962C8B-B14F-4D97-AF65-F5344CB8AC3E}">
        <p14:creationId xmlns:p14="http://schemas.microsoft.com/office/powerpoint/2010/main" val="3491786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62142D6-21EC-CFDB-B498-5105D676193B}"/>
              </a:ext>
            </a:extLst>
          </p:cNvPr>
          <p:cNvSpPr txBox="1"/>
          <p:nvPr/>
        </p:nvSpPr>
        <p:spPr>
          <a:xfrm>
            <a:off x="0" y="0"/>
            <a:ext cx="12192000" cy="7294305"/>
          </a:xfrm>
          <a:prstGeom prst="rect">
            <a:avLst/>
          </a:prstGeom>
          <a:noFill/>
        </p:spPr>
        <p:txBody>
          <a:bodyPr wrap="square" rtlCol="0">
            <a:spAutoFit/>
          </a:bodyPr>
          <a:lstStyle/>
          <a:p>
            <a:r>
              <a:rPr lang="en-US" altLang="zh-CN" dirty="0"/>
              <a:t>4.1</a:t>
            </a:r>
            <a:r>
              <a:rPr lang="zh-CN" altLang="en-US" dirty="0"/>
              <a:t>解释下列名词。</a:t>
            </a:r>
            <a:endParaRPr lang="en-US" altLang="zh-CN" dirty="0"/>
          </a:p>
          <a:p>
            <a:r>
              <a:rPr lang="zh-CN" altLang="en-US" dirty="0"/>
              <a:t>存取时间</a:t>
            </a:r>
            <a:r>
              <a:rPr lang="en-US" altLang="zh-CN" dirty="0"/>
              <a:t>    </a:t>
            </a:r>
            <a:r>
              <a:rPr lang="zh-CN" altLang="en-US" dirty="0"/>
              <a:t>存取周期    存储器    带宽    存储单元    边界对齐的数据存放    大端存储    小端存储    静态存储器    动态存储器    刷新    刷新周期    字扩展    位扩展    多体交叉存储器    高速缓冲存储器    双端口存储器    相联存储器    时间局部性</a:t>
            </a:r>
            <a:r>
              <a:rPr lang="en-US" altLang="zh-CN" dirty="0"/>
              <a:t>    </a:t>
            </a:r>
            <a:r>
              <a:rPr lang="zh-CN" altLang="en-US" dirty="0"/>
              <a:t>地址映射     直接相联映射    全相联映射    组相联映射    命中率    虚拟存储器    页框号    页表</a:t>
            </a:r>
            <a:r>
              <a:rPr lang="en-US" altLang="zh-CN" dirty="0"/>
              <a:t>(</a:t>
            </a:r>
            <a:r>
              <a:rPr lang="zh-CN" altLang="en-US" dirty="0"/>
              <a:t>慢表</a:t>
            </a:r>
            <a:r>
              <a:rPr lang="en-US" altLang="zh-CN" dirty="0"/>
              <a:t>)</a:t>
            </a:r>
            <a:r>
              <a:rPr lang="zh-CN" altLang="en-US" dirty="0"/>
              <a:t>    页表项</a:t>
            </a:r>
            <a:r>
              <a:rPr lang="en-US" altLang="zh-CN" dirty="0"/>
              <a:t>TLB(</a:t>
            </a:r>
            <a:r>
              <a:rPr lang="zh-CN" altLang="en-US" dirty="0"/>
              <a:t>快表</a:t>
            </a:r>
            <a:r>
              <a:rPr lang="en-US" altLang="zh-CN" dirty="0"/>
              <a:t>)    LRU</a:t>
            </a:r>
            <a:r>
              <a:rPr lang="zh-CN" altLang="en-US" dirty="0"/>
              <a:t>算法    </a:t>
            </a:r>
            <a:r>
              <a:rPr lang="en-US" altLang="zh-CN" dirty="0"/>
              <a:t>LFU</a:t>
            </a:r>
            <a:r>
              <a:rPr lang="zh-CN" altLang="en-US" dirty="0"/>
              <a:t>算法     </a:t>
            </a:r>
            <a:r>
              <a:rPr lang="en-US" altLang="zh-CN" dirty="0"/>
              <a:t>cache</a:t>
            </a:r>
            <a:r>
              <a:rPr lang="zh-CN" altLang="en-US" dirty="0"/>
              <a:t>一致性    写回法    写穿法</a:t>
            </a:r>
            <a:endParaRPr lang="en-US" altLang="zh-CN" dirty="0"/>
          </a:p>
          <a:p>
            <a:r>
              <a:rPr lang="zh-CN" altLang="en-US" dirty="0"/>
              <a:t>存取时间：指从发出一个存储器操作请求到该请求的结果可以被读或写回所需要的时间。</a:t>
            </a:r>
          </a:p>
          <a:p>
            <a:r>
              <a:rPr lang="zh-CN" altLang="en-US" dirty="0"/>
              <a:t>存取周期：指进行一次完整的内存读写操作所需的时间，包括寻址时间、传输时间和存储时间等。</a:t>
            </a:r>
          </a:p>
          <a:p>
            <a:r>
              <a:rPr lang="zh-CN" altLang="en-US" dirty="0"/>
              <a:t>存储器：是数据存储设备的集合统称，包括随机存取存储器（</a:t>
            </a:r>
            <a:r>
              <a:rPr lang="en-US" altLang="zh-CN" dirty="0"/>
              <a:t>RAM</a:t>
            </a:r>
            <a:r>
              <a:rPr lang="zh-CN" altLang="en-US" dirty="0"/>
              <a:t>）、只读存储器（</a:t>
            </a:r>
            <a:r>
              <a:rPr lang="en-US" altLang="zh-CN" dirty="0"/>
              <a:t>ROM</a:t>
            </a:r>
            <a:r>
              <a:rPr lang="zh-CN" altLang="en-US" dirty="0"/>
              <a:t>）等。</a:t>
            </a:r>
          </a:p>
          <a:p>
            <a:r>
              <a:rPr lang="zh-CN" altLang="en-US" dirty="0"/>
              <a:t>带宽：指在特定时间内可传输的数据量，通常用字节</a:t>
            </a:r>
            <a:r>
              <a:rPr lang="en-US" altLang="zh-CN" dirty="0"/>
              <a:t>/</a:t>
            </a:r>
            <a:r>
              <a:rPr lang="zh-CN" altLang="en-US" dirty="0"/>
              <a:t>秒来衡量。</a:t>
            </a:r>
          </a:p>
          <a:p>
            <a:r>
              <a:rPr lang="zh-CN" altLang="en-US" dirty="0"/>
              <a:t>存储单元：是计算机系统中存储数据的最小单位，通常是由若干个位组成的。</a:t>
            </a:r>
          </a:p>
          <a:p>
            <a:r>
              <a:rPr lang="zh-CN" altLang="en-US" dirty="0"/>
              <a:t>边界对齐的数据存放：指将数据存放在存储器中时，要求其起始地址必须是特定的位置，这样可以提高数据存取效率。</a:t>
            </a:r>
          </a:p>
          <a:p>
            <a:r>
              <a:rPr lang="zh-CN" altLang="en-US" dirty="0"/>
              <a:t>大端存储：指将数据的高位字节存储在低地址处，低位字节存储在高地址处的方式。</a:t>
            </a:r>
          </a:p>
          <a:p>
            <a:r>
              <a:rPr lang="zh-CN" altLang="en-US" dirty="0"/>
              <a:t>小端存储：指将数据的低位字节存储在低地址处，高位字节存储在高地址处的方式。</a:t>
            </a:r>
          </a:p>
          <a:p>
            <a:r>
              <a:rPr lang="zh-CN" altLang="en-US" dirty="0"/>
              <a:t>静态存储器：使用存储介质（如闪存、</a:t>
            </a:r>
            <a:r>
              <a:rPr lang="en-US" altLang="zh-CN" dirty="0"/>
              <a:t>EEPROM</a:t>
            </a:r>
            <a:r>
              <a:rPr lang="zh-CN" altLang="en-US" dirty="0"/>
              <a:t>等）作为存储单元，无需周期性刷新。</a:t>
            </a:r>
          </a:p>
          <a:p>
            <a:r>
              <a:rPr lang="zh-CN" altLang="en-US" dirty="0"/>
              <a:t>动态存储器：使用电容作为存储单元，需要定期刷新以避免数据丢失。</a:t>
            </a:r>
          </a:p>
          <a:p>
            <a:r>
              <a:rPr lang="zh-CN" altLang="en-US" dirty="0"/>
              <a:t>刷新：是指对动态存储器进行周期性读出和重写，以保持其中的数据不丢失。</a:t>
            </a:r>
          </a:p>
          <a:p>
            <a:r>
              <a:rPr lang="zh-CN" altLang="en-US" dirty="0"/>
              <a:t>刷新周期：指对动态存储器进行刷新的时间间隔。</a:t>
            </a:r>
          </a:p>
          <a:p>
            <a:r>
              <a:rPr lang="zh-CN" altLang="en-US" dirty="0"/>
              <a:t>字扩展：将每个字节看成一个无符号整数，然后将其组合成更长的整数，如将</a:t>
            </a:r>
            <a:r>
              <a:rPr lang="en-US" altLang="zh-CN" dirty="0"/>
              <a:t>4</a:t>
            </a:r>
            <a:r>
              <a:rPr lang="zh-CN" altLang="en-US" dirty="0"/>
              <a:t>个字节组合成一个</a:t>
            </a:r>
            <a:r>
              <a:rPr lang="en-US" altLang="zh-CN" dirty="0"/>
              <a:t>32</a:t>
            </a:r>
            <a:r>
              <a:rPr lang="zh-CN" altLang="en-US" dirty="0"/>
              <a:t>位整数。</a:t>
            </a:r>
          </a:p>
          <a:p>
            <a:r>
              <a:rPr lang="zh-CN" altLang="en-US" dirty="0"/>
              <a:t>位扩展：将数据的最高位复制到其他未使用的位上，从而将数据扩展到更多位数。</a:t>
            </a:r>
          </a:p>
          <a:p>
            <a:r>
              <a:rPr lang="zh-CN" altLang="en-US" dirty="0"/>
              <a:t>多体交叉存储器：指将存储器划分为多个等大小的体，每个体连接到不同的地址线上，以提高存取速度。</a:t>
            </a:r>
          </a:p>
          <a:p>
            <a:r>
              <a:rPr lang="zh-CN" altLang="en-US" dirty="0"/>
              <a:t>高速缓冲存储器：位于</a:t>
            </a:r>
            <a:r>
              <a:rPr lang="en-US" altLang="zh-CN" dirty="0"/>
              <a:t>CPU</a:t>
            </a:r>
            <a:r>
              <a:rPr lang="zh-CN" altLang="en-US" dirty="0"/>
              <a:t>与主存之间的一层快速存储器，用于解决因</a:t>
            </a:r>
            <a:r>
              <a:rPr lang="en-US" altLang="zh-CN" dirty="0"/>
              <a:t>CPU</a:t>
            </a:r>
            <a:r>
              <a:rPr lang="zh-CN" altLang="en-US" dirty="0"/>
              <a:t>与主存速度不匹配而引起的瓶颈问题。</a:t>
            </a:r>
          </a:p>
          <a:p>
            <a:r>
              <a:rPr lang="zh-CN" altLang="en-US" dirty="0"/>
              <a:t>双端口存储器：允许两个或多个设备同时对存储器进行读写操作的存储器。</a:t>
            </a:r>
          </a:p>
          <a:p>
            <a:r>
              <a:rPr lang="zh-CN" altLang="en-US" dirty="0"/>
              <a:t>相联存储器：根据某些关键字来寻找存储单元的存储器，可用于实现高速缓存。</a:t>
            </a:r>
          </a:p>
          <a:p>
            <a:r>
              <a:rPr lang="zh-CN" altLang="en-US" dirty="0"/>
              <a:t>时间局部性：指在一段时间内，某些数据被频繁地访问，这些数据在不远的将来可能会再次被访问。</a:t>
            </a:r>
            <a:endParaRPr lang="en-US" altLang="zh-CN" dirty="0"/>
          </a:p>
          <a:p>
            <a:endParaRPr lang="en-US" altLang="zh-CN" dirty="0"/>
          </a:p>
        </p:txBody>
      </p:sp>
    </p:spTree>
    <p:extLst>
      <p:ext uri="{BB962C8B-B14F-4D97-AF65-F5344CB8AC3E}">
        <p14:creationId xmlns:p14="http://schemas.microsoft.com/office/powerpoint/2010/main" val="1343196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E288BC5-2373-4D50-6C01-539C80E4402A}"/>
              </a:ext>
            </a:extLst>
          </p:cNvPr>
          <p:cNvSpPr txBox="1"/>
          <p:nvPr/>
        </p:nvSpPr>
        <p:spPr>
          <a:xfrm>
            <a:off x="0" y="0"/>
            <a:ext cx="12192000" cy="5909310"/>
          </a:xfrm>
          <a:prstGeom prst="rect">
            <a:avLst/>
          </a:prstGeom>
          <a:noFill/>
        </p:spPr>
        <p:txBody>
          <a:bodyPr wrap="square" rtlCol="0">
            <a:spAutoFit/>
          </a:bodyPr>
          <a:lstStyle/>
          <a:p>
            <a:r>
              <a:rPr lang="en-US" altLang="zh-CN" dirty="0"/>
              <a:t>3.</a:t>
            </a:r>
            <a:r>
              <a:rPr lang="zh-CN" altLang="en-US" dirty="0"/>
              <a:t>组相联映射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4.13</a:t>
            </a:r>
            <a:r>
              <a:rPr lang="zh-CN" altLang="en-US" dirty="0"/>
              <a:t>某计算机的主存容量为</a:t>
            </a:r>
            <a:r>
              <a:rPr lang="en-US" altLang="zh-CN" dirty="0"/>
              <a:t>4MB</a:t>
            </a:r>
            <a:r>
              <a:rPr lang="zh-CN" altLang="en-US" dirty="0"/>
              <a:t>，</a:t>
            </a:r>
            <a:r>
              <a:rPr lang="en-US" altLang="zh-CN" dirty="0"/>
              <a:t>cache</a:t>
            </a:r>
            <a:r>
              <a:rPr lang="zh-CN" altLang="en-US" dirty="0"/>
              <a:t>容量为</a:t>
            </a:r>
            <a:r>
              <a:rPr lang="en-US" altLang="zh-CN" dirty="0"/>
              <a:t>16KB</a:t>
            </a:r>
            <a:r>
              <a:rPr lang="zh-CN" altLang="en-US" dirty="0"/>
              <a:t>，每块包含</a:t>
            </a:r>
            <a:r>
              <a:rPr lang="en-US" altLang="zh-CN" dirty="0"/>
              <a:t>8</a:t>
            </a:r>
            <a:r>
              <a:rPr lang="zh-CN" altLang="en-US" dirty="0"/>
              <a:t>个字，每字为</a:t>
            </a:r>
            <a:r>
              <a:rPr lang="en-US" altLang="zh-CN" dirty="0"/>
              <a:t>32</a:t>
            </a:r>
            <a:r>
              <a:rPr lang="zh-CN" altLang="en-US" dirty="0"/>
              <a:t>位，映射方式采用四路组相联。设</a:t>
            </a:r>
            <a:r>
              <a:rPr lang="en-US" altLang="zh-CN" dirty="0"/>
              <a:t>cache</a:t>
            </a:r>
            <a:r>
              <a:rPr lang="zh-CN" altLang="en-US" dirty="0"/>
              <a:t>的初始状态为空</a:t>
            </a:r>
            <a:r>
              <a:rPr lang="en-US" altLang="zh-CN" dirty="0"/>
              <a:t>,CPU</a:t>
            </a:r>
            <a:r>
              <a:rPr lang="zh-CN" altLang="en-US" dirty="0"/>
              <a:t>依次从主存第</a:t>
            </a:r>
            <a:r>
              <a:rPr lang="en-US" altLang="zh-CN" dirty="0"/>
              <a:t>0,1,2…99</a:t>
            </a:r>
            <a:r>
              <a:rPr lang="zh-CN" altLang="en-US" dirty="0"/>
              <a:t>号单元读出</a:t>
            </a:r>
            <a:r>
              <a:rPr lang="en-US" altLang="zh-CN" dirty="0"/>
              <a:t>100</a:t>
            </a:r>
            <a:r>
              <a:rPr lang="zh-CN" altLang="en-US" dirty="0"/>
              <a:t>个字</a:t>
            </a:r>
            <a:r>
              <a:rPr lang="en-US" altLang="zh-CN" dirty="0"/>
              <a:t>(</a:t>
            </a:r>
            <a:r>
              <a:rPr lang="zh-CN" altLang="en-US" dirty="0"/>
              <a:t>每次读一个字</a:t>
            </a:r>
            <a:r>
              <a:rPr lang="en-US" altLang="zh-CN" dirty="0"/>
              <a:t>),</a:t>
            </a:r>
            <a:r>
              <a:rPr lang="zh-CN" altLang="en-US" dirty="0"/>
              <a:t>并重复此操作</a:t>
            </a:r>
            <a:r>
              <a:rPr lang="en-US" altLang="zh-CN" dirty="0"/>
              <a:t>10</a:t>
            </a:r>
            <a:r>
              <a:rPr lang="zh-CN" altLang="en-US" dirty="0"/>
              <a:t>次，替换算法采用</a:t>
            </a:r>
            <a:r>
              <a:rPr lang="en-US" altLang="zh-CN" dirty="0"/>
              <a:t>LRU </a:t>
            </a:r>
            <a:r>
              <a:rPr lang="zh-CN" altLang="en-US" dirty="0"/>
              <a:t>算法。</a:t>
            </a:r>
            <a:endParaRPr lang="en-US" altLang="zh-CN" dirty="0"/>
          </a:p>
          <a:p>
            <a:r>
              <a:rPr lang="en-US" altLang="zh-CN" dirty="0"/>
              <a:t>(1)</a:t>
            </a:r>
            <a:r>
              <a:rPr lang="zh-CN" altLang="en-US" dirty="0"/>
              <a:t>求</a:t>
            </a:r>
            <a:r>
              <a:rPr lang="en-US" altLang="zh-CN" dirty="0"/>
              <a:t>cache</a:t>
            </a:r>
            <a:r>
              <a:rPr lang="zh-CN" altLang="en-US" dirty="0"/>
              <a:t>的命中率。</a:t>
            </a:r>
            <a:endParaRPr lang="en-US" altLang="zh-CN" dirty="0"/>
          </a:p>
          <a:p>
            <a:r>
              <a:rPr lang="zh-CN" altLang="en-US" dirty="0"/>
              <a:t>答：</a:t>
            </a:r>
            <a:r>
              <a:rPr lang="en-US" altLang="zh-CN" dirty="0"/>
              <a:t>0,1,2,…,99 </a:t>
            </a:r>
            <a:r>
              <a:rPr lang="zh-CN" altLang="en-US" dirty="0"/>
              <a:t>号单元共 </a:t>
            </a:r>
            <a:r>
              <a:rPr lang="en-US" altLang="zh-CN" dirty="0"/>
              <a:t>100 </a:t>
            </a:r>
            <a:r>
              <a:rPr lang="zh-CN" altLang="en-US" dirty="0"/>
              <a:t>个字，每块 </a:t>
            </a:r>
            <a:r>
              <a:rPr lang="en-US" altLang="zh-CN" dirty="0"/>
              <a:t>8 </a:t>
            </a:r>
            <a:r>
              <a:rPr lang="zh-CN" altLang="en-US" dirty="0"/>
              <a:t>个字，故 </a:t>
            </a:r>
            <a:r>
              <a:rPr lang="en-US" altLang="zh-CN" dirty="0"/>
              <a:t>100 </a:t>
            </a:r>
            <a:r>
              <a:rPr lang="zh-CN" altLang="en-US" dirty="0"/>
              <a:t>个字被分配在 </a:t>
            </a:r>
            <a:r>
              <a:rPr lang="en-US" altLang="zh-CN" dirty="0"/>
              <a:t>13 </a:t>
            </a:r>
            <a:r>
              <a:rPr lang="zh-CN" altLang="en-US" dirty="0"/>
              <a:t>块内。</a:t>
            </a:r>
            <a:r>
              <a:rPr lang="en-US" altLang="zh-CN" dirty="0"/>
              <a:t>cache</a:t>
            </a:r>
            <a:r>
              <a:rPr lang="zh-CN" altLang="en-US" dirty="0"/>
              <a:t>中能存放的主存块数为</a:t>
            </a:r>
            <a:r>
              <a:rPr lang="en-US" altLang="zh-CN" dirty="0"/>
              <a:t>16KB/(8x4B)-512 </a:t>
            </a:r>
            <a:r>
              <a:rPr lang="zh-CN" altLang="en-US" dirty="0"/>
              <a:t>块，因为是 </a:t>
            </a:r>
            <a:r>
              <a:rPr lang="en-US" altLang="zh-CN" dirty="0"/>
              <a:t>4 </a:t>
            </a:r>
            <a:r>
              <a:rPr lang="zh-CN" altLang="en-US" dirty="0"/>
              <a:t>路组相联，故 </a:t>
            </a:r>
            <a:r>
              <a:rPr lang="en-US" altLang="zh-CN" dirty="0"/>
              <a:t>cache</a:t>
            </a:r>
            <a:r>
              <a:rPr lang="zh-CN" altLang="en-US" dirty="0"/>
              <a:t>包含组</a:t>
            </a:r>
            <a:r>
              <a:rPr lang="en-US" altLang="zh-CN" dirty="0"/>
              <a:t>512/4=128</a:t>
            </a:r>
            <a:r>
              <a:rPr lang="zh-CN" altLang="en-US" dirty="0"/>
              <a:t>组，组索引字段长度为</a:t>
            </a:r>
            <a:r>
              <a:rPr lang="en-US" altLang="zh-CN" dirty="0"/>
              <a:t>7</a:t>
            </a:r>
            <a:r>
              <a:rPr lang="zh-CN" altLang="en-US" dirty="0"/>
              <a:t>位。由于</a:t>
            </a:r>
            <a:r>
              <a:rPr lang="en-US" altLang="zh-CN" dirty="0"/>
              <a:t>cache </a:t>
            </a:r>
            <a:r>
              <a:rPr lang="zh-CN" altLang="en-US" dirty="0"/>
              <a:t>的初始状态为空，根据前面的分析，</a:t>
            </a:r>
            <a:r>
              <a:rPr lang="en-US" altLang="zh-CN" dirty="0"/>
              <a:t>13 </a:t>
            </a:r>
            <a:r>
              <a:rPr lang="zh-CN" altLang="en-US" dirty="0"/>
              <a:t>块数据调人 </a:t>
            </a:r>
            <a:r>
              <a:rPr lang="en-US" altLang="zh-CN" dirty="0"/>
              <a:t>ache </a:t>
            </a:r>
            <a:r>
              <a:rPr lang="zh-CN" altLang="en-US" dirty="0"/>
              <a:t>后不会被调出，</a:t>
            </a:r>
            <a:r>
              <a:rPr lang="en-US" altLang="zh-CN" dirty="0"/>
              <a:t>10</a:t>
            </a:r>
            <a:r>
              <a:rPr lang="zh-CN" altLang="en-US" dirty="0"/>
              <a:t>次访问中除每块第一次访间不命中外，其余访同均可命中，因此 </a:t>
            </a:r>
            <a:r>
              <a:rPr lang="en-US" altLang="zh-CN" dirty="0"/>
              <a:t>10 </a:t>
            </a:r>
            <a:r>
              <a:rPr lang="zh-CN" altLang="en-US" dirty="0"/>
              <a:t>次循环访问共访同内</a:t>
            </a:r>
            <a:r>
              <a:rPr lang="en-US" altLang="zh-CN" dirty="0"/>
              <a:t>100x10-1000</a:t>
            </a:r>
            <a:r>
              <a:rPr lang="zh-CN" altLang="en-US" dirty="0"/>
              <a:t>次，其中不命中的次数只有 </a:t>
            </a:r>
            <a:r>
              <a:rPr lang="en-US" altLang="zh-CN" dirty="0"/>
              <a:t>13 </a:t>
            </a:r>
            <a:r>
              <a:rPr lang="zh-CN" altLang="en-US" dirty="0"/>
              <a:t>次。</a:t>
            </a:r>
            <a:r>
              <a:rPr lang="en-US" altLang="zh-CN" dirty="0"/>
              <a:t>cache </a:t>
            </a:r>
            <a:r>
              <a:rPr lang="zh-CN" altLang="en-US" dirty="0"/>
              <a:t>的命中率为</a:t>
            </a:r>
            <a:r>
              <a:rPr lang="en-US" altLang="zh-CN" dirty="0"/>
              <a:t>(1000-13)100=98.7%</a:t>
            </a:r>
          </a:p>
          <a:p>
            <a:r>
              <a:rPr lang="en-US" altLang="zh-CN" dirty="0"/>
              <a:t>(2)</a:t>
            </a:r>
            <a:r>
              <a:rPr lang="zh-CN" altLang="en-US" dirty="0"/>
              <a:t>若</a:t>
            </a:r>
            <a:r>
              <a:rPr lang="en-US" altLang="zh-CN" dirty="0"/>
              <a:t>cache</a:t>
            </a:r>
            <a:r>
              <a:rPr lang="zh-CN" altLang="en-US" dirty="0"/>
              <a:t>比主存快</a:t>
            </a:r>
            <a:r>
              <a:rPr lang="en-US" altLang="zh-CN" dirty="0"/>
              <a:t>10</a:t>
            </a:r>
            <a:r>
              <a:rPr lang="zh-CN" altLang="en-US" dirty="0"/>
              <a:t>倍，分析采用</a:t>
            </a:r>
            <a:r>
              <a:rPr lang="en-US" altLang="zh-CN" dirty="0"/>
              <a:t>cache</a:t>
            </a:r>
            <a:r>
              <a:rPr lang="zh-CN" altLang="en-US" dirty="0"/>
              <a:t>后存储访问速度提高了多少。</a:t>
            </a:r>
            <a:endParaRPr lang="en-US" altLang="zh-CN" dirty="0"/>
          </a:p>
          <a:p>
            <a:r>
              <a:rPr lang="zh-CN" altLang="en-US" dirty="0"/>
              <a:t>答：设访问 </a:t>
            </a:r>
            <a:r>
              <a:rPr lang="en-US" altLang="zh-CN" dirty="0"/>
              <a:t>cache </a:t>
            </a:r>
            <a:r>
              <a:rPr lang="zh-CN" altLang="en-US" dirty="0"/>
              <a:t>一个数据单元的时间为 </a:t>
            </a:r>
            <a:r>
              <a:rPr lang="en-US" altLang="zh-CN" dirty="0"/>
              <a:t>T</a:t>
            </a:r>
            <a:r>
              <a:rPr lang="zh-CN" altLang="en-US" dirty="0"/>
              <a:t>，则访问主存的访间时间为 </a:t>
            </a:r>
            <a:r>
              <a:rPr lang="en-US" altLang="zh-CN" dirty="0"/>
              <a:t>10T</a:t>
            </a:r>
            <a:r>
              <a:rPr lang="zh-CN" altLang="en-US" dirty="0"/>
              <a:t>，故有使用</a:t>
            </a:r>
            <a:r>
              <a:rPr lang="en-US" altLang="zh-CN" dirty="0"/>
              <a:t>cache</a:t>
            </a:r>
            <a:r>
              <a:rPr lang="zh-CN" altLang="en-US" dirty="0"/>
              <a:t>后访存所用时间为</a:t>
            </a:r>
            <a:r>
              <a:rPr lang="en-US" altLang="zh-CN" dirty="0"/>
              <a:t>T=13x10T+(1000-13)xT-1117T:</a:t>
            </a:r>
            <a:r>
              <a:rPr lang="zh-CN" altLang="en-US" dirty="0"/>
              <a:t>不使用</a:t>
            </a:r>
            <a:r>
              <a:rPr lang="en-US" altLang="zh-CN" dirty="0"/>
              <a:t>cache</a:t>
            </a:r>
            <a:r>
              <a:rPr lang="zh-CN" altLang="en-US" dirty="0"/>
              <a:t>访问耗时为</a:t>
            </a:r>
            <a:r>
              <a:rPr lang="en-US" altLang="zh-CN" dirty="0"/>
              <a:t>T=1000x10T=10000T</a:t>
            </a:r>
            <a:r>
              <a:rPr lang="zh-CN" altLang="en-US" dirty="0"/>
              <a:t>；故使用</a:t>
            </a:r>
            <a:r>
              <a:rPr lang="en-US" altLang="zh-CN" dirty="0"/>
              <a:t>cache</a:t>
            </a:r>
            <a:r>
              <a:rPr lang="zh-CN" altLang="en-US" dirty="0"/>
              <a:t>后速度提高了</a:t>
            </a:r>
            <a:r>
              <a:rPr lang="en-US" altLang="zh-CN" dirty="0"/>
              <a:t>10000T/1117T=8.95</a:t>
            </a:r>
            <a:r>
              <a:rPr lang="zh-CN" altLang="en-US" dirty="0"/>
              <a:t>倍</a:t>
            </a:r>
          </a:p>
        </p:txBody>
      </p:sp>
      <p:graphicFrame>
        <p:nvGraphicFramePr>
          <p:cNvPr id="5" name="表格 4">
            <a:extLst>
              <a:ext uri="{FF2B5EF4-FFF2-40B4-BE49-F238E27FC236}">
                <a16:creationId xmlns:a16="http://schemas.microsoft.com/office/drawing/2014/main" id="{66D173E4-D995-31D4-6C40-1EC1CA53D190}"/>
              </a:ext>
            </a:extLst>
          </p:cNvPr>
          <p:cNvGraphicFramePr>
            <a:graphicFrameLocks noGrp="1"/>
          </p:cNvGraphicFramePr>
          <p:nvPr>
            <p:extLst>
              <p:ext uri="{D42A27DB-BD31-4B8C-83A1-F6EECF244321}">
                <p14:modId xmlns:p14="http://schemas.microsoft.com/office/powerpoint/2010/main" val="662091177"/>
              </p:ext>
            </p:extLst>
          </p:nvPr>
        </p:nvGraphicFramePr>
        <p:xfrm>
          <a:off x="1505996" y="184666"/>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44626923"/>
                    </a:ext>
                  </a:extLst>
                </a:gridCol>
                <a:gridCol w="2709333">
                  <a:extLst>
                    <a:ext uri="{9D8B030D-6E8A-4147-A177-3AD203B41FA5}">
                      <a16:colId xmlns:a16="http://schemas.microsoft.com/office/drawing/2014/main" val="1612751163"/>
                    </a:ext>
                  </a:extLst>
                </a:gridCol>
                <a:gridCol w="2709333">
                  <a:extLst>
                    <a:ext uri="{9D8B030D-6E8A-4147-A177-3AD203B41FA5}">
                      <a16:colId xmlns:a16="http://schemas.microsoft.com/office/drawing/2014/main" val="3921468273"/>
                    </a:ext>
                  </a:extLst>
                </a:gridCol>
              </a:tblGrid>
              <a:tr h="370840">
                <a:tc>
                  <a:txBody>
                    <a:bodyPr/>
                    <a:lstStyle/>
                    <a:p>
                      <a:pPr algn="ctr"/>
                      <a:r>
                        <a:rPr lang="en-US" altLang="zh-CN" dirty="0"/>
                        <a:t>Cache</a:t>
                      </a:r>
                      <a:r>
                        <a:rPr lang="zh-CN" altLang="en-US" dirty="0"/>
                        <a:t>行</a:t>
                      </a:r>
                    </a:p>
                  </a:txBody>
                  <a:tcPr/>
                </a:tc>
                <a:tc>
                  <a:txBody>
                    <a:bodyPr/>
                    <a:lstStyle/>
                    <a:p>
                      <a:pPr algn="ctr"/>
                      <a:r>
                        <a:rPr lang="zh-CN" altLang="en-US" dirty="0"/>
                        <a:t>标志</a:t>
                      </a:r>
                    </a:p>
                  </a:txBody>
                  <a:tcPr/>
                </a:tc>
                <a:tc>
                  <a:txBody>
                    <a:bodyPr/>
                    <a:lstStyle/>
                    <a:p>
                      <a:pPr algn="ctr"/>
                      <a:r>
                        <a:rPr lang="zh-CN" altLang="en-US" dirty="0"/>
                        <a:t>数据</a:t>
                      </a:r>
                    </a:p>
                  </a:txBody>
                  <a:tcPr/>
                </a:tc>
                <a:extLst>
                  <a:ext uri="{0D108BD9-81ED-4DB2-BD59-A6C34878D82A}">
                    <a16:rowId xmlns:a16="http://schemas.microsoft.com/office/drawing/2014/main" val="946775975"/>
                  </a:ext>
                </a:extLst>
              </a:tr>
              <a:tr h="370840">
                <a:tc>
                  <a:txBody>
                    <a:bodyPr/>
                    <a:lstStyle/>
                    <a:p>
                      <a:pPr algn="ctr"/>
                      <a:r>
                        <a:rPr lang="en-US" altLang="zh-CN" dirty="0"/>
                        <a:t>000</a:t>
                      </a:r>
                      <a:endParaRPr lang="zh-CN" altLang="en-US" dirty="0"/>
                    </a:p>
                  </a:txBody>
                  <a:tcPr/>
                </a:tc>
                <a:tc>
                  <a:txBody>
                    <a:bodyPr/>
                    <a:lstStyle/>
                    <a:p>
                      <a:pPr algn="ctr"/>
                      <a:r>
                        <a:rPr lang="en-US" altLang="zh-CN" dirty="0"/>
                        <a:t>000</a:t>
                      </a:r>
                      <a:endParaRPr lang="zh-CN" altLang="en-US" dirty="0"/>
                    </a:p>
                  </a:txBody>
                  <a:tcPr/>
                </a:tc>
                <a:tc>
                  <a:txBody>
                    <a:bodyPr/>
                    <a:lstStyle/>
                    <a:p>
                      <a:pPr algn="ctr"/>
                      <a:r>
                        <a:rPr lang="en-US" altLang="zh-CN" dirty="0"/>
                        <a:t>8756836</a:t>
                      </a:r>
                      <a:endParaRPr lang="zh-CN" altLang="en-US" dirty="0"/>
                    </a:p>
                  </a:txBody>
                  <a:tcPr/>
                </a:tc>
                <a:extLst>
                  <a:ext uri="{0D108BD9-81ED-4DB2-BD59-A6C34878D82A}">
                    <a16:rowId xmlns:a16="http://schemas.microsoft.com/office/drawing/2014/main" val="4120887866"/>
                  </a:ext>
                </a:extLst>
              </a:tr>
              <a:tr h="370840">
                <a:tc>
                  <a:txBody>
                    <a:bodyPr/>
                    <a:lstStyle/>
                    <a:p>
                      <a:pPr algn="ctr"/>
                      <a:r>
                        <a:rPr lang="en-US" altLang="zh-CN" dirty="0"/>
                        <a:t>002</a:t>
                      </a:r>
                      <a:endParaRPr lang="zh-CN" altLang="en-US" dirty="0"/>
                    </a:p>
                  </a:txBody>
                  <a:tcPr/>
                </a:tc>
                <a:tc>
                  <a:txBody>
                    <a:bodyPr/>
                    <a:lstStyle/>
                    <a:p>
                      <a:pPr algn="ctr"/>
                      <a:r>
                        <a:rPr lang="en-US" altLang="zh-CN" dirty="0"/>
                        <a:t>000</a:t>
                      </a:r>
                      <a:endParaRPr lang="zh-CN" altLang="en-US" dirty="0"/>
                    </a:p>
                  </a:txBody>
                  <a:tcPr/>
                </a:tc>
                <a:tc>
                  <a:txBody>
                    <a:bodyPr/>
                    <a:lstStyle/>
                    <a:p>
                      <a:pPr algn="ctr"/>
                      <a:r>
                        <a:rPr lang="en-US" altLang="zh-CN" dirty="0"/>
                        <a:t>87792301</a:t>
                      </a:r>
                      <a:endParaRPr lang="zh-CN" altLang="en-US" dirty="0"/>
                    </a:p>
                  </a:txBody>
                  <a:tcPr/>
                </a:tc>
                <a:extLst>
                  <a:ext uri="{0D108BD9-81ED-4DB2-BD59-A6C34878D82A}">
                    <a16:rowId xmlns:a16="http://schemas.microsoft.com/office/drawing/2014/main" val="3909414200"/>
                  </a:ext>
                </a:extLst>
              </a:tr>
              <a:tr h="370840">
                <a:tc>
                  <a:txBody>
                    <a:bodyPr/>
                    <a:lstStyle/>
                    <a:p>
                      <a:pPr algn="ctr"/>
                      <a:r>
                        <a:rPr lang="en-US" altLang="zh-CN" dirty="0"/>
                        <a:t>001</a:t>
                      </a:r>
                      <a:endParaRPr lang="zh-CN" altLang="en-US" dirty="0"/>
                    </a:p>
                  </a:txBody>
                  <a:tcPr/>
                </a:tc>
                <a:tc>
                  <a:txBody>
                    <a:bodyPr/>
                    <a:lstStyle/>
                    <a:p>
                      <a:pPr algn="ctr"/>
                      <a:r>
                        <a:rPr lang="en-US" altLang="zh-CN" dirty="0"/>
                        <a:t>004</a:t>
                      </a:r>
                      <a:endParaRPr lang="zh-CN" altLang="en-US" dirty="0"/>
                    </a:p>
                  </a:txBody>
                  <a:tcPr/>
                </a:tc>
                <a:tc>
                  <a:txBody>
                    <a:bodyPr/>
                    <a:lstStyle/>
                    <a:p>
                      <a:pPr algn="ctr"/>
                      <a:r>
                        <a:rPr lang="en-US" altLang="zh-CN" dirty="0"/>
                        <a:t>9ABEFCD0</a:t>
                      </a:r>
                      <a:endParaRPr lang="zh-CN" altLang="en-US" dirty="0"/>
                    </a:p>
                  </a:txBody>
                  <a:tcPr/>
                </a:tc>
                <a:extLst>
                  <a:ext uri="{0D108BD9-81ED-4DB2-BD59-A6C34878D82A}">
                    <a16:rowId xmlns:a16="http://schemas.microsoft.com/office/drawing/2014/main" val="152531221"/>
                  </a:ext>
                </a:extLst>
              </a:tr>
              <a:tr h="370840">
                <a:tc>
                  <a:txBody>
                    <a:bodyPr/>
                    <a:lstStyle/>
                    <a:p>
                      <a:pPr algn="ctr"/>
                      <a:r>
                        <a:rPr lang="en-US" altLang="zh-CN" dirty="0"/>
                        <a:t>0FFF</a:t>
                      </a:r>
                      <a:endParaRPr lang="zh-CN" altLang="en-US" dirty="0"/>
                    </a:p>
                  </a:txBody>
                  <a:tcPr/>
                </a:tc>
                <a:tc>
                  <a:txBody>
                    <a:bodyPr/>
                    <a:lstStyle/>
                    <a:p>
                      <a:pPr algn="ctr"/>
                      <a:r>
                        <a:rPr lang="en-US" altLang="zh-CN" dirty="0"/>
                        <a:t>007</a:t>
                      </a:r>
                      <a:endParaRPr lang="zh-CN" altLang="en-US" dirty="0"/>
                    </a:p>
                  </a:txBody>
                  <a:tcPr/>
                </a:tc>
                <a:tc>
                  <a:txBody>
                    <a:bodyPr/>
                    <a:lstStyle/>
                    <a:p>
                      <a:pPr algn="ctr"/>
                      <a:r>
                        <a:rPr lang="en-US" altLang="zh-CN" dirty="0"/>
                        <a:t>4FFFFC68</a:t>
                      </a:r>
                      <a:endParaRPr lang="zh-CN" altLang="en-US" dirty="0"/>
                    </a:p>
                  </a:txBody>
                  <a:tcPr/>
                </a:tc>
                <a:extLst>
                  <a:ext uri="{0D108BD9-81ED-4DB2-BD59-A6C34878D82A}">
                    <a16:rowId xmlns:a16="http://schemas.microsoft.com/office/drawing/2014/main" val="481790082"/>
                  </a:ext>
                </a:extLst>
              </a:tr>
              <a:tr h="370840">
                <a:tc>
                  <a:txBody>
                    <a:bodyPr/>
                    <a:lstStyle/>
                    <a:p>
                      <a:pPr algn="ctr"/>
                      <a:r>
                        <a:rPr lang="en-US" altLang="zh-CN" dirty="0"/>
                        <a:t>0FFFE</a:t>
                      </a:r>
                      <a:endParaRPr lang="zh-CN" altLang="en-US" dirty="0"/>
                    </a:p>
                  </a:txBody>
                  <a:tcPr/>
                </a:tc>
                <a:tc>
                  <a:txBody>
                    <a:bodyPr/>
                    <a:lstStyle/>
                    <a:p>
                      <a:pPr algn="ctr"/>
                      <a:r>
                        <a:rPr lang="en-US" altLang="zh-CN" dirty="0"/>
                        <a:t>3FF</a:t>
                      </a:r>
                      <a:endParaRPr lang="zh-CN" altLang="en-US" dirty="0"/>
                    </a:p>
                  </a:txBody>
                  <a:tcPr/>
                </a:tc>
                <a:tc>
                  <a:txBody>
                    <a:bodyPr/>
                    <a:lstStyle/>
                    <a:p>
                      <a:pPr algn="ctr"/>
                      <a:r>
                        <a:rPr lang="en-US" altLang="zh-CN" dirty="0"/>
                        <a:t>01BF2460</a:t>
                      </a:r>
                      <a:endParaRPr lang="zh-CN" altLang="en-US" dirty="0"/>
                    </a:p>
                  </a:txBody>
                  <a:tcPr/>
                </a:tc>
                <a:extLst>
                  <a:ext uri="{0D108BD9-81ED-4DB2-BD59-A6C34878D82A}">
                    <a16:rowId xmlns:a16="http://schemas.microsoft.com/office/drawing/2014/main" val="2547033334"/>
                  </a:ext>
                </a:extLst>
              </a:tr>
            </a:tbl>
          </a:graphicData>
        </a:graphic>
      </p:graphicFrame>
    </p:spTree>
    <p:extLst>
      <p:ext uri="{BB962C8B-B14F-4D97-AF65-F5344CB8AC3E}">
        <p14:creationId xmlns:p14="http://schemas.microsoft.com/office/powerpoint/2010/main" val="364850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CC87277-1C3D-FE6E-F17A-A69CDBA369C1}"/>
              </a:ext>
            </a:extLst>
          </p:cNvPr>
          <p:cNvSpPr txBox="1"/>
          <p:nvPr/>
        </p:nvSpPr>
        <p:spPr>
          <a:xfrm>
            <a:off x="0" y="0"/>
            <a:ext cx="12192000" cy="7017306"/>
          </a:xfrm>
          <a:prstGeom prst="rect">
            <a:avLst/>
          </a:prstGeom>
          <a:noFill/>
        </p:spPr>
        <p:txBody>
          <a:bodyPr wrap="square" rtlCol="0">
            <a:spAutoFit/>
          </a:bodyPr>
          <a:lstStyle/>
          <a:p>
            <a:r>
              <a:rPr lang="en-US" altLang="zh-CN" dirty="0"/>
              <a:t>4.14</a:t>
            </a:r>
            <a:r>
              <a:rPr lang="zh-CN" altLang="en-US" dirty="0"/>
              <a:t>假定某数组元素按行优先顺序存放在主存中，则在以下两段伪代码</a:t>
            </a:r>
            <a:r>
              <a:rPr lang="en-US" altLang="zh-CN" dirty="0"/>
              <a:t>A</a:t>
            </a:r>
            <a:r>
              <a:rPr lang="zh-CN" altLang="en-US" dirty="0"/>
              <a:t>和</a:t>
            </a:r>
            <a:r>
              <a:rPr lang="en-US" altLang="zh-CN" dirty="0"/>
              <a:t>B</a:t>
            </a:r>
            <a:r>
              <a:rPr lang="zh-CN" altLang="en-US" dirty="0"/>
              <a:t>中，分析下列问题。</a:t>
            </a:r>
            <a:r>
              <a:rPr lang="en-US" altLang="zh-CN" dirty="0"/>
              <a:t>(1)</a:t>
            </a:r>
            <a:r>
              <a:rPr lang="zh-CN" altLang="en-US" dirty="0"/>
              <a:t>两段代码中对数组访问的时间局部性和空间局部性。</a:t>
            </a:r>
            <a:r>
              <a:rPr lang="en-US" altLang="zh-CN" dirty="0"/>
              <a:t>(2)</a:t>
            </a:r>
            <a:r>
              <a:rPr lang="zh-CN" altLang="en-US" dirty="0"/>
              <a:t>变量</a:t>
            </a:r>
            <a:r>
              <a:rPr lang="en-US" altLang="zh-CN" dirty="0"/>
              <a:t>sum</a:t>
            </a:r>
            <a:r>
              <a:rPr lang="zh-CN" altLang="en-US" dirty="0"/>
              <a:t>的时间局部性和空间局部性。</a:t>
            </a:r>
            <a:r>
              <a:rPr lang="en-US" altLang="zh-CN" dirty="0"/>
              <a:t>(3) for</a:t>
            </a:r>
            <a:r>
              <a:rPr lang="zh-CN" altLang="en-US" dirty="0"/>
              <a:t>循环体对指令访问的时间局部性和空间局部性。</a:t>
            </a:r>
            <a:endParaRPr lang="en-US" altLang="zh-CN" dirty="0"/>
          </a:p>
          <a:p>
            <a:endParaRPr lang="en-US" altLang="zh-CN" dirty="0"/>
          </a:p>
          <a:p>
            <a:endParaRPr lang="en-US" altLang="zh-CN" dirty="0"/>
          </a:p>
          <a:p>
            <a:endParaRPr lang="en-US" altLang="zh-CN" dirty="0"/>
          </a:p>
          <a:p>
            <a:endParaRPr lang="en-US" altLang="zh-CN" dirty="0"/>
          </a:p>
          <a:p>
            <a:r>
              <a:rPr lang="zh-CN" altLang="en-US" dirty="0"/>
              <a:t>答：</a:t>
            </a:r>
            <a:r>
              <a:rPr lang="en-US" altLang="zh-CN" dirty="0"/>
              <a:t> (1)</a:t>
            </a:r>
            <a:r>
              <a:rPr lang="zh-CN" altLang="en-US" dirty="0"/>
              <a:t>数组在内存中按照行优先顺序存放，而数据按块从主存映射到 </a:t>
            </a:r>
            <a:r>
              <a:rPr lang="en-US" altLang="zh-CN" dirty="0" err="1"/>
              <a:t>cahe</a:t>
            </a:r>
            <a:r>
              <a:rPr lang="en-US" altLang="zh-CN" dirty="0"/>
              <a:t> </a:t>
            </a:r>
            <a:r>
              <a:rPr lang="zh-CN" altLang="en-US" dirty="0"/>
              <a:t>中。程序</a:t>
            </a:r>
            <a:r>
              <a:rPr lang="en-US" altLang="zh-CN" dirty="0"/>
              <a:t>A</a:t>
            </a:r>
            <a:r>
              <a:rPr lang="zh-CN" altLang="en-US" dirty="0"/>
              <a:t>中对数组访问是按行优先方式顺序进行的，故具有很好的空间局部性，但由于每个数组元素只使用一次，故不存在时间局部性</a:t>
            </a:r>
            <a:r>
              <a:rPr lang="en-US" altLang="zh-CN" dirty="0"/>
              <a:t>;</a:t>
            </a:r>
            <a:r>
              <a:rPr lang="zh-CN" altLang="en-US" dirty="0"/>
              <a:t>而程序</a:t>
            </a:r>
            <a:r>
              <a:rPr lang="en-US" altLang="zh-CN" dirty="0"/>
              <a:t>B </a:t>
            </a:r>
            <a:r>
              <a:rPr lang="zh-CN" altLang="en-US" dirty="0"/>
              <a:t>中对数组访问是按列优先方式进行的，数据访问不是顺序进行，故空间局部性不佳，同样也不存在时间局部性。</a:t>
            </a:r>
            <a:r>
              <a:rPr lang="en-US" altLang="zh-CN" dirty="0"/>
              <a:t> (2)</a:t>
            </a:r>
            <a:r>
              <a:rPr lang="zh-CN" altLang="en-US" dirty="0"/>
              <a:t>变量</a:t>
            </a:r>
            <a:r>
              <a:rPr lang="en-US" altLang="zh-CN" dirty="0"/>
              <a:t>sum</a:t>
            </a:r>
            <a:r>
              <a:rPr lang="zh-CN" altLang="en-US" dirty="0"/>
              <a:t>是单个变量，因此两段程序均不存在空间局部性，但由于该变量在循中被多次使用，故具有良好的时间局部性。</a:t>
            </a:r>
            <a:r>
              <a:rPr lang="en-US" altLang="zh-CN" dirty="0"/>
              <a:t> (3) for</a:t>
            </a:r>
            <a:r>
              <a:rPr lang="zh-CN" altLang="en-US" dirty="0"/>
              <a:t>循环中的指令会被反复循环执行，因此其具有较好的时间局部性</a:t>
            </a:r>
            <a:r>
              <a:rPr lang="en-US" altLang="zh-CN" dirty="0"/>
              <a:t>;</a:t>
            </a:r>
            <a:r>
              <a:rPr lang="zh-CN" altLang="en-US" dirty="0"/>
              <a:t>另外，循体中的机器指令序列通常会顺序执行，因此其也具有一定的空间局部性。</a:t>
            </a:r>
            <a:endParaRPr lang="en-US" altLang="zh-CN" dirty="0"/>
          </a:p>
          <a:p>
            <a:r>
              <a:rPr lang="en-US" altLang="zh-CN" dirty="0"/>
              <a:t>4.17</a:t>
            </a:r>
            <a:r>
              <a:rPr lang="zh-CN" altLang="en-US" dirty="0"/>
              <a:t>某计算机系统中有一个</a:t>
            </a:r>
            <a:r>
              <a:rPr lang="en-US" altLang="zh-CN" dirty="0"/>
              <a:t>TLB</a:t>
            </a:r>
            <a:r>
              <a:rPr lang="zh-CN" altLang="en-US" dirty="0"/>
              <a:t>和</a:t>
            </a:r>
            <a:r>
              <a:rPr lang="en-US" altLang="zh-CN" dirty="0"/>
              <a:t>L1</a:t>
            </a:r>
            <a:r>
              <a:rPr lang="zh-CN" altLang="en-US" dirty="0"/>
              <a:t>级数据</a:t>
            </a:r>
            <a:r>
              <a:rPr lang="en-US" altLang="zh-CN" dirty="0"/>
              <a:t>cache</a:t>
            </a:r>
            <a:r>
              <a:rPr lang="zh-CN" altLang="en-US" dirty="0"/>
              <a:t>，存储系统按字节编址，虚拟存储容量为</a:t>
            </a:r>
            <a:r>
              <a:rPr lang="en-US" altLang="zh-CN" dirty="0"/>
              <a:t>2GB,</a:t>
            </a:r>
            <a:r>
              <a:rPr lang="zh-CN" altLang="en-US" dirty="0"/>
              <a:t>主存容量为</a:t>
            </a:r>
            <a:r>
              <a:rPr lang="en-US" altLang="zh-CN" dirty="0"/>
              <a:t>4MB</a:t>
            </a:r>
            <a:r>
              <a:rPr lang="zh-CN" altLang="en-US" dirty="0"/>
              <a:t>，页大小为</a:t>
            </a:r>
            <a:r>
              <a:rPr lang="en-US" altLang="zh-CN" dirty="0"/>
              <a:t>128KB</a:t>
            </a:r>
            <a:r>
              <a:rPr lang="zh-CN" altLang="en-US" dirty="0"/>
              <a:t>，</a:t>
            </a:r>
            <a:r>
              <a:rPr lang="en-US" altLang="zh-CN" dirty="0"/>
              <a:t>TLB</a:t>
            </a:r>
            <a:r>
              <a:rPr lang="zh-CN" altLang="en-US" dirty="0"/>
              <a:t>采用四路组相联方式，共有</a:t>
            </a:r>
            <a:r>
              <a:rPr lang="en-US" altLang="zh-CN" dirty="0"/>
              <a:t>16</a:t>
            </a:r>
            <a:r>
              <a:rPr lang="zh-CN" altLang="en-US" dirty="0"/>
              <a:t>个页表项。</a:t>
            </a:r>
            <a:r>
              <a:rPr lang="en-US" altLang="zh-CN" dirty="0"/>
              <a:t>cache</a:t>
            </a:r>
            <a:r>
              <a:rPr lang="zh-CN" altLang="en-US" dirty="0"/>
              <a:t>容量为</a:t>
            </a:r>
            <a:r>
              <a:rPr lang="en-US" altLang="zh-CN" dirty="0"/>
              <a:t>16KB</a:t>
            </a:r>
            <a:r>
              <a:rPr lang="zh-CN" altLang="en-US" dirty="0"/>
              <a:t>，每块包含</a:t>
            </a:r>
            <a:r>
              <a:rPr lang="en-US" altLang="zh-CN" dirty="0"/>
              <a:t>8</a:t>
            </a:r>
            <a:r>
              <a:rPr lang="zh-CN" altLang="en-US" dirty="0"/>
              <a:t>个字，每字为</a:t>
            </a:r>
            <a:r>
              <a:rPr lang="en-US" altLang="zh-CN" dirty="0"/>
              <a:t>32</a:t>
            </a:r>
            <a:r>
              <a:rPr lang="zh-CN" altLang="en-US" dirty="0"/>
              <a:t>位，映射方式采用四路组相联，回答下列问题。</a:t>
            </a:r>
            <a:endParaRPr lang="en-US" altLang="zh-CN" dirty="0"/>
          </a:p>
          <a:p>
            <a:r>
              <a:rPr lang="en-US" altLang="zh-CN" dirty="0"/>
              <a:t>(1)</a:t>
            </a:r>
            <a:r>
              <a:rPr lang="zh-CN" altLang="en-US" dirty="0"/>
              <a:t>虚拟地址中哪几位表示虚拟页号</a:t>
            </a:r>
            <a:r>
              <a:rPr lang="en-US" altLang="zh-CN" dirty="0"/>
              <a:t>?</a:t>
            </a:r>
            <a:r>
              <a:rPr lang="zh-CN" altLang="en-US" dirty="0"/>
              <a:t>哪几位表示页内地址</a:t>
            </a:r>
            <a:r>
              <a:rPr lang="en-US" altLang="zh-CN" dirty="0"/>
              <a:t>?</a:t>
            </a:r>
            <a:r>
              <a:rPr lang="zh-CN" altLang="en-US" dirty="0"/>
              <a:t>虚拟页号中哪几位表示</a:t>
            </a:r>
            <a:r>
              <a:rPr lang="en-US" altLang="zh-CN" dirty="0"/>
              <a:t>TLB</a:t>
            </a:r>
            <a:r>
              <a:rPr lang="zh-CN" altLang="en-US" dirty="0"/>
              <a:t>标记</a:t>
            </a:r>
            <a:r>
              <a:rPr lang="en-US" altLang="zh-CN" dirty="0"/>
              <a:t>?</a:t>
            </a:r>
            <a:r>
              <a:rPr lang="zh-CN" altLang="en-US" dirty="0"/>
              <a:t>哪几位表示</a:t>
            </a:r>
            <a:r>
              <a:rPr lang="en-US" altLang="zh-CN" dirty="0"/>
              <a:t>TLB</a:t>
            </a:r>
            <a:r>
              <a:rPr lang="zh-CN" altLang="en-US" dirty="0"/>
              <a:t>索引</a:t>
            </a:r>
            <a:r>
              <a:rPr lang="en-US" altLang="zh-CN" dirty="0"/>
              <a:t>?</a:t>
            </a:r>
          </a:p>
          <a:p>
            <a:r>
              <a:rPr lang="zh-CN" altLang="en-US" dirty="0"/>
              <a:t>答：虚拟存储的页面数为</a:t>
            </a:r>
            <a:r>
              <a:rPr lang="en-US" altLang="zh-CN" dirty="0"/>
              <a:t>2GB/128KB=2</a:t>
            </a:r>
            <a:r>
              <a:rPr lang="en-US" altLang="zh-CN" baseline="30000" dirty="0"/>
              <a:t>14</a:t>
            </a:r>
            <a:r>
              <a:rPr lang="zh-CN" altLang="en-US" dirty="0"/>
              <a:t>，故虚页号的位数为 </a:t>
            </a:r>
            <a:r>
              <a:rPr lang="en-US" altLang="zh-CN" dirty="0"/>
              <a:t>14</a:t>
            </a:r>
            <a:r>
              <a:rPr lang="zh-CN" altLang="en-US" dirty="0"/>
              <a:t>位。由于页大小为</a:t>
            </a:r>
            <a:r>
              <a:rPr lang="en-US" altLang="zh-CN" dirty="0"/>
              <a:t>128KB=2</a:t>
            </a:r>
            <a:r>
              <a:rPr lang="en-US" altLang="zh-CN" baseline="30000" dirty="0"/>
              <a:t>17</a:t>
            </a:r>
            <a:r>
              <a:rPr lang="en-US" altLang="zh-CN" dirty="0"/>
              <a:t>B</a:t>
            </a:r>
            <a:r>
              <a:rPr lang="zh-CN" altLang="en-US" dirty="0"/>
              <a:t>，故页内偏移地址的位数为 </a:t>
            </a:r>
            <a:r>
              <a:rPr lang="en-US" altLang="zh-CN" dirty="0"/>
              <a:t>17 </a:t>
            </a:r>
            <a:r>
              <a:rPr lang="zh-CN" altLang="en-US" dirty="0"/>
              <a:t>位。所以虚拟地址的高</a:t>
            </a:r>
            <a:r>
              <a:rPr lang="en-US" altLang="zh-CN" dirty="0"/>
              <a:t>14 </a:t>
            </a:r>
            <a:r>
              <a:rPr lang="zh-CN" altLang="en-US" dirty="0"/>
              <a:t>位表示的是虚页号低</a:t>
            </a:r>
            <a:r>
              <a:rPr lang="en-US" altLang="zh-CN" dirty="0"/>
              <a:t>17 </a:t>
            </a:r>
            <a:r>
              <a:rPr lang="zh-CN" altLang="en-US" dirty="0"/>
              <a:t>位表示的是页内偏移地址。</a:t>
            </a:r>
            <a:r>
              <a:rPr lang="en-US" altLang="zh-CN" dirty="0"/>
              <a:t>TLB </a:t>
            </a:r>
            <a:r>
              <a:rPr lang="zh-CN" altLang="en-US" dirty="0"/>
              <a:t>采用</a:t>
            </a:r>
            <a:r>
              <a:rPr lang="en-US" altLang="zh-CN" dirty="0"/>
              <a:t>4 </a:t>
            </a:r>
            <a:r>
              <a:rPr lang="zh-CN" altLang="en-US" dirty="0"/>
              <a:t>路组相联方式，</a:t>
            </a:r>
            <a:r>
              <a:rPr lang="en-US" altLang="zh-CN" dirty="0"/>
              <a:t>16 </a:t>
            </a:r>
            <a:r>
              <a:rPr lang="zh-CN" altLang="en-US" dirty="0"/>
              <a:t>个页表项，每组 </a:t>
            </a:r>
            <a:r>
              <a:rPr lang="en-US" altLang="zh-CN" dirty="0"/>
              <a:t>4</a:t>
            </a:r>
            <a:r>
              <a:rPr lang="zh-CN" altLang="en-US" dirty="0"/>
              <a:t>路，共</a:t>
            </a:r>
            <a:r>
              <a:rPr lang="en-US" altLang="zh-CN" dirty="0"/>
              <a:t>4</a:t>
            </a:r>
            <a:r>
              <a:rPr lang="zh-CN" altLang="en-US" dirty="0"/>
              <a:t>组，所以组索引字段为两位，故虚页号的高 </a:t>
            </a:r>
            <a:r>
              <a:rPr lang="en-US" altLang="zh-CN" dirty="0"/>
              <a:t>12 </a:t>
            </a:r>
            <a:r>
              <a:rPr lang="zh-CN" altLang="en-US" dirty="0"/>
              <a:t>位为 </a:t>
            </a:r>
            <a:r>
              <a:rPr lang="en-US" altLang="zh-CN" dirty="0"/>
              <a:t>TLB </a:t>
            </a:r>
            <a:r>
              <a:rPr lang="zh-CN" altLang="en-US" dirty="0"/>
              <a:t>标记，低</a:t>
            </a:r>
            <a:r>
              <a:rPr lang="en-US" altLang="zh-CN" dirty="0"/>
              <a:t>2</a:t>
            </a:r>
            <a:r>
              <a:rPr lang="zh-CN" altLang="en-US" dirty="0"/>
              <a:t>位为 </a:t>
            </a:r>
            <a:r>
              <a:rPr lang="en-US" altLang="zh-CN" dirty="0"/>
              <a:t>TLB </a:t>
            </a:r>
            <a:r>
              <a:rPr lang="zh-CN" altLang="en-US" dirty="0"/>
              <a:t>索引</a:t>
            </a:r>
            <a:endParaRPr lang="en-US" altLang="zh-CN" dirty="0"/>
          </a:p>
          <a:p>
            <a:r>
              <a:rPr lang="en-US" altLang="zh-CN" dirty="0"/>
              <a:t>(2)</a:t>
            </a:r>
            <a:r>
              <a:rPr lang="zh-CN" altLang="en-US" dirty="0"/>
              <a:t>物理地址中哪几位表示物理页号</a:t>
            </a:r>
            <a:r>
              <a:rPr lang="en-US" altLang="zh-CN" dirty="0"/>
              <a:t>?</a:t>
            </a:r>
            <a:r>
              <a:rPr lang="zh-CN" altLang="en-US" dirty="0"/>
              <a:t>哪几位表示偏移地址</a:t>
            </a:r>
            <a:r>
              <a:rPr lang="en-US" altLang="zh-CN" dirty="0"/>
              <a:t>?</a:t>
            </a:r>
          </a:p>
          <a:p>
            <a:r>
              <a:rPr lang="zh-CN" altLang="en-US" dirty="0"/>
              <a:t>答：物理内存 </a:t>
            </a:r>
            <a:r>
              <a:rPr lang="en-US" altLang="zh-CN" dirty="0"/>
              <a:t>4MB=2</a:t>
            </a:r>
            <a:r>
              <a:rPr lang="en-US" altLang="zh-CN" baseline="30000" dirty="0"/>
              <a:t>22</a:t>
            </a:r>
            <a:r>
              <a:rPr lang="en-US" altLang="zh-CN" dirty="0"/>
              <a:t>B</a:t>
            </a:r>
            <a:r>
              <a:rPr lang="zh-CN" altLang="en-US" dirty="0"/>
              <a:t>，地址线 </a:t>
            </a:r>
            <a:r>
              <a:rPr lang="en-US" altLang="zh-CN" dirty="0"/>
              <a:t>22 </a:t>
            </a:r>
            <a:r>
              <a:rPr lang="zh-CN" altLang="en-US" dirty="0"/>
              <a:t>根，页内偏移地址位数为 </a:t>
            </a:r>
            <a:r>
              <a:rPr lang="en-US" altLang="zh-CN" dirty="0"/>
              <a:t>17 </a:t>
            </a:r>
            <a:r>
              <a:rPr lang="zh-CN" altLang="en-US" dirty="0"/>
              <a:t>位，高 </a:t>
            </a:r>
            <a:r>
              <a:rPr lang="en-US" altLang="zh-CN" dirty="0"/>
              <a:t>5 </a:t>
            </a:r>
            <a:r>
              <a:rPr lang="zh-CN" altLang="en-US" dirty="0"/>
              <a:t>位为物理页号，低 </a:t>
            </a:r>
            <a:r>
              <a:rPr lang="en-US" altLang="zh-CN" dirty="0"/>
              <a:t>17 </a:t>
            </a:r>
            <a:r>
              <a:rPr lang="zh-CN" altLang="en-US" dirty="0"/>
              <a:t>位表示页内偏移地址。</a:t>
            </a:r>
            <a:endParaRPr lang="en-US" altLang="zh-CN" dirty="0"/>
          </a:p>
          <a:p>
            <a:r>
              <a:rPr lang="en-US" altLang="zh-CN" dirty="0"/>
              <a:t>(3)</a:t>
            </a:r>
            <a:r>
              <a:rPr lang="zh-CN" altLang="en-US" dirty="0"/>
              <a:t>为实现主存与数据</a:t>
            </a:r>
            <a:r>
              <a:rPr lang="en-US" altLang="zh-CN" dirty="0"/>
              <a:t>cache</a:t>
            </a:r>
            <a:r>
              <a:rPr lang="zh-CN" altLang="en-US" dirty="0"/>
              <a:t>之间的组相联映射，对该地址应进行怎样的划分</a:t>
            </a:r>
            <a:r>
              <a:rPr lang="en-US" altLang="zh-CN" dirty="0"/>
              <a:t>?</a:t>
            </a:r>
          </a:p>
          <a:p>
            <a:r>
              <a:rPr lang="zh-CN" altLang="en-US" dirty="0"/>
              <a:t>答： </a:t>
            </a:r>
            <a:r>
              <a:rPr lang="en-US" altLang="zh-CN" dirty="0"/>
              <a:t>cache </a:t>
            </a:r>
            <a:r>
              <a:rPr lang="zh-CN" altLang="en-US" dirty="0"/>
              <a:t>块大小为 </a:t>
            </a:r>
            <a:r>
              <a:rPr lang="en-US" altLang="zh-CN" dirty="0"/>
              <a:t>32B</a:t>
            </a:r>
            <a:r>
              <a:rPr lang="zh-CN" altLang="en-US" dirty="0"/>
              <a:t>，故块内字节偏移地址为</a:t>
            </a:r>
            <a:r>
              <a:rPr lang="en-US" altLang="zh-CN" dirty="0"/>
              <a:t>5</a:t>
            </a:r>
            <a:r>
              <a:rPr lang="zh-CN" altLang="en-US" dirty="0"/>
              <a:t>位</a:t>
            </a:r>
            <a:r>
              <a:rPr lang="en-US" altLang="zh-CN" dirty="0"/>
              <a:t>;</a:t>
            </a:r>
            <a:r>
              <a:rPr lang="zh-CN" altLang="en-US" dirty="0"/>
              <a:t>采用</a:t>
            </a:r>
            <a:r>
              <a:rPr lang="en-US" altLang="zh-CN" dirty="0"/>
              <a:t>4 </a:t>
            </a:r>
            <a:r>
              <a:rPr lang="zh-CN" altLang="en-US" dirty="0"/>
              <a:t>路组相联，</a:t>
            </a:r>
            <a:r>
              <a:rPr lang="en-US" altLang="zh-CN" dirty="0"/>
              <a:t>cache </a:t>
            </a:r>
            <a:r>
              <a:rPr lang="zh-CN" altLang="en-US" dirty="0"/>
              <a:t>共分成</a:t>
            </a:r>
            <a:r>
              <a:rPr lang="en-US" altLang="zh-CN" dirty="0"/>
              <a:t>16KB/(8x4x4B)=128=2</a:t>
            </a:r>
            <a:r>
              <a:rPr lang="en-US" altLang="zh-CN" baseline="30000" dirty="0"/>
              <a:t>7</a:t>
            </a:r>
            <a:r>
              <a:rPr lang="zh-CN" altLang="en-US" dirty="0"/>
              <a:t>组，故组索引字段需要 </a:t>
            </a:r>
            <a:r>
              <a:rPr lang="en-US" altLang="zh-CN" dirty="0"/>
              <a:t>7</a:t>
            </a:r>
            <a:r>
              <a:rPr lang="zh-CN" altLang="en-US" dirty="0"/>
              <a:t>位</a:t>
            </a:r>
            <a:r>
              <a:rPr lang="en-US" altLang="zh-CN" dirty="0"/>
              <a:t>;</a:t>
            </a:r>
            <a:r>
              <a:rPr lang="zh-CN" altLang="en-US" dirty="0"/>
              <a:t>剩下的</a:t>
            </a:r>
            <a:r>
              <a:rPr lang="en-US" altLang="zh-CN" dirty="0"/>
              <a:t>22-5-7=10</a:t>
            </a:r>
            <a:r>
              <a:rPr lang="zh-CN" altLang="en-US" dirty="0"/>
              <a:t>位为标记。</a:t>
            </a:r>
          </a:p>
        </p:txBody>
      </p:sp>
      <p:pic>
        <p:nvPicPr>
          <p:cNvPr id="6" name="图片 5">
            <a:extLst>
              <a:ext uri="{FF2B5EF4-FFF2-40B4-BE49-F238E27FC236}">
                <a16:creationId xmlns:a16="http://schemas.microsoft.com/office/drawing/2014/main" id="{978944F4-DF35-FA96-72C7-D8B9BFFCD4B9}"/>
              </a:ext>
            </a:extLst>
          </p:cNvPr>
          <p:cNvPicPr>
            <a:picLocks noChangeAspect="1"/>
          </p:cNvPicPr>
          <p:nvPr/>
        </p:nvPicPr>
        <p:blipFill>
          <a:blip r:embed="rId2"/>
          <a:stretch>
            <a:fillRect/>
          </a:stretch>
        </p:blipFill>
        <p:spPr>
          <a:xfrm>
            <a:off x="992040" y="600164"/>
            <a:ext cx="6828112" cy="1356478"/>
          </a:xfrm>
          <a:prstGeom prst="rect">
            <a:avLst/>
          </a:prstGeom>
        </p:spPr>
      </p:pic>
    </p:spTree>
    <p:extLst>
      <p:ext uri="{BB962C8B-B14F-4D97-AF65-F5344CB8AC3E}">
        <p14:creationId xmlns:p14="http://schemas.microsoft.com/office/powerpoint/2010/main" val="97548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5A4A7F6-A8AD-52F1-8C3C-9E737C8D38FB}"/>
              </a:ext>
            </a:extLst>
          </p:cNvPr>
          <p:cNvSpPr txBox="1"/>
          <p:nvPr/>
        </p:nvSpPr>
        <p:spPr>
          <a:xfrm>
            <a:off x="0" y="0"/>
            <a:ext cx="12192000" cy="7017306"/>
          </a:xfrm>
          <a:prstGeom prst="rect">
            <a:avLst/>
          </a:prstGeom>
          <a:noFill/>
        </p:spPr>
        <p:txBody>
          <a:bodyPr wrap="square" rtlCol="0">
            <a:spAutoFit/>
          </a:bodyPr>
          <a:lstStyle/>
          <a:p>
            <a:r>
              <a:rPr lang="zh-CN" altLang="en-US" dirty="0"/>
              <a:t>地址映射：指将逻辑地址转换为物理地址的过程，通常通过页表来实现。</a:t>
            </a:r>
          </a:p>
          <a:p>
            <a:r>
              <a:rPr lang="zh-CN" altLang="en-US" dirty="0"/>
              <a:t>直接相联映射：一种简单的地址映射方式，每个逻辑页只能映射到一个物理页框中。</a:t>
            </a:r>
          </a:p>
          <a:p>
            <a:r>
              <a:rPr lang="zh-CN" altLang="en-US" dirty="0"/>
              <a:t>全相联映射：一种高度灵活的地址映射方式，允许任意逻辑页映射到任意物理页框中。</a:t>
            </a:r>
          </a:p>
          <a:p>
            <a:r>
              <a:rPr lang="zh-CN" altLang="en-US" dirty="0"/>
              <a:t>组相联映射：在直接相联映射和全相联映射之间的一种折衷方案，将多个逻辑页映射到同一组的不同物理页框中。</a:t>
            </a:r>
          </a:p>
          <a:p>
            <a:r>
              <a:rPr lang="zh-CN" altLang="en-US" dirty="0"/>
              <a:t>命中率：指在高速缓存中进行数据查找时所命中的次数与总次数的比值</a:t>
            </a:r>
          </a:p>
          <a:p>
            <a:r>
              <a:rPr lang="en-US" altLang="zh-CN" dirty="0"/>
              <a:t>4.2</a:t>
            </a:r>
            <a:r>
              <a:rPr lang="zh-CN" altLang="en-US" dirty="0"/>
              <a:t>选择题</a:t>
            </a:r>
            <a:r>
              <a:rPr lang="en-US" altLang="zh-CN" dirty="0"/>
              <a:t>(</a:t>
            </a:r>
            <a:r>
              <a:rPr lang="zh-CN" altLang="en-US" dirty="0"/>
              <a:t>考研真题</a:t>
            </a:r>
            <a:r>
              <a:rPr lang="en-US" altLang="zh-CN" dirty="0"/>
              <a:t>)</a:t>
            </a:r>
            <a:r>
              <a:rPr lang="zh-CN" altLang="en-US" dirty="0"/>
              <a:t>。</a:t>
            </a:r>
          </a:p>
          <a:p>
            <a:r>
              <a:rPr lang="en-US" altLang="zh-CN" dirty="0"/>
              <a:t>(1)[2010]</a:t>
            </a:r>
            <a:r>
              <a:rPr lang="zh-CN" altLang="en-US" dirty="0"/>
              <a:t>下列有关</a:t>
            </a:r>
            <a:r>
              <a:rPr lang="en-US" altLang="zh-CN" dirty="0"/>
              <a:t>RAM</a:t>
            </a:r>
            <a:r>
              <a:rPr lang="zh-CN" altLang="en-US" dirty="0"/>
              <a:t>和</a:t>
            </a:r>
            <a:r>
              <a:rPr lang="en-US" altLang="zh-CN" dirty="0"/>
              <a:t>ROM</a:t>
            </a:r>
            <a:r>
              <a:rPr lang="zh-CN" altLang="en-US" dirty="0"/>
              <a:t>的叙述中，正确的是</a:t>
            </a:r>
            <a:r>
              <a:rPr lang="en-US" altLang="zh-CN" dirty="0"/>
              <a:t>_</a:t>
            </a:r>
          </a:p>
          <a:p>
            <a:r>
              <a:rPr lang="en-US" altLang="zh-CN" dirty="0" err="1"/>
              <a:t>l.RAM</a:t>
            </a:r>
            <a:r>
              <a:rPr lang="zh-CN" altLang="en-US" dirty="0"/>
              <a:t>是易失性存储器，</a:t>
            </a:r>
            <a:r>
              <a:rPr lang="en-US" altLang="zh-CN" dirty="0"/>
              <a:t>ROM</a:t>
            </a:r>
            <a:r>
              <a:rPr lang="zh-CN" altLang="en-US" dirty="0"/>
              <a:t>是非易失性存储器</a:t>
            </a:r>
            <a:r>
              <a:rPr lang="en-US" altLang="zh-CN" dirty="0"/>
              <a:t>.</a:t>
            </a:r>
          </a:p>
          <a:p>
            <a:r>
              <a:rPr lang="en-US" altLang="zh-CN" dirty="0" err="1"/>
              <a:t>Ⅱ.RAM</a:t>
            </a:r>
            <a:r>
              <a:rPr lang="zh-CN" altLang="en-US" dirty="0"/>
              <a:t>和 </a:t>
            </a:r>
            <a:r>
              <a:rPr lang="en-US" altLang="zh-CN" dirty="0"/>
              <a:t>ROM</a:t>
            </a:r>
            <a:r>
              <a:rPr lang="zh-CN" altLang="en-US" dirty="0"/>
              <a:t>都采用随机存取方式进行信息访问</a:t>
            </a:r>
            <a:r>
              <a:rPr lang="en-US" altLang="zh-CN" dirty="0"/>
              <a:t>.</a:t>
            </a:r>
          </a:p>
          <a:p>
            <a:r>
              <a:rPr lang="en-US" altLang="zh-CN" dirty="0" err="1"/>
              <a:t>Ⅲ.RAM</a:t>
            </a:r>
            <a:r>
              <a:rPr lang="zh-CN" altLang="en-US" dirty="0"/>
              <a:t>和</a:t>
            </a:r>
            <a:r>
              <a:rPr lang="en-US" altLang="zh-CN" dirty="0"/>
              <a:t>ROM</a:t>
            </a:r>
            <a:r>
              <a:rPr lang="zh-CN" altLang="en-US" dirty="0"/>
              <a:t>都可用作</a:t>
            </a:r>
            <a:r>
              <a:rPr lang="en-US" altLang="zh-CN" dirty="0"/>
              <a:t>cache</a:t>
            </a:r>
          </a:p>
          <a:p>
            <a:r>
              <a:rPr lang="en-US" altLang="zh-CN" dirty="0"/>
              <a:t>Ⅳ. RAM</a:t>
            </a:r>
            <a:r>
              <a:rPr lang="zh-CN" altLang="en-US" dirty="0"/>
              <a:t>和 </a:t>
            </a:r>
            <a:r>
              <a:rPr lang="en-US" altLang="zh-CN" dirty="0"/>
              <a:t>ROM</a:t>
            </a:r>
            <a:r>
              <a:rPr lang="zh-CN" altLang="en-US" dirty="0"/>
              <a:t>都需要进行刷新</a:t>
            </a:r>
            <a:endParaRPr lang="en-US" altLang="zh-CN" dirty="0"/>
          </a:p>
          <a:p>
            <a:r>
              <a:rPr lang="en-US" altLang="zh-CN" dirty="0"/>
              <a:t>A.</a:t>
            </a:r>
            <a:r>
              <a:rPr lang="zh-CN" altLang="en-US" dirty="0"/>
              <a:t>仅</a:t>
            </a:r>
            <a:r>
              <a:rPr lang="en-US" altLang="zh-CN" dirty="0"/>
              <a:t>I</a:t>
            </a:r>
            <a:r>
              <a:rPr lang="zh-CN" altLang="en-US" dirty="0"/>
              <a:t>和</a:t>
            </a:r>
            <a:r>
              <a:rPr lang="en-US" altLang="zh-CN" dirty="0"/>
              <a:t>Ⅱ	B.</a:t>
            </a:r>
            <a:r>
              <a:rPr lang="zh-CN" altLang="en-US" dirty="0"/>
              <a:t>仅</a:t>
            </a:r>
            <a:r>
              <a:rPr lang="en-US" altLang="zh-CN" dirty="0"/>
              <a:t>Ⅱ</a:t>
            </a:r>
            <a:r>
              <a:rPr lang="zh-CN" altLang="en-US" dirty="0"/>
              <a:t>和</a:t>
            </a:r>
            <a:r>
              <a:rPr lang="en-US" altLang="zh-CN" dirty="0"/>
              <a:t>Ⅲ	C.</a:t>
            </a:r>
            <a:r>
              <a:rPr lang="zh-CN" altLang="en-US" dirty="0"/>
              <a:t>仅</a:t>
            </a:r>
            <a:r>
              <a:rPr lang="en-US" altLang="zh-CN" dirty="0"/>
              <a:t>I</a:t>
            </a:r>
            <a:r>
              <a:rPr lang="zh-CN" altLang="en-US" dirty="0"/>
              <a:t>、</a:t>
            </a:r>
            <a:r>
              <a:rPr lang="en-US" altLang="zh-CN" dirty="0"/>
              <a:t>Ⅱ</a:t>
            </a:r>
            <a:r>
              <a:rPr lang="zh-CN" altLang="en-US" dirty="0"/>
              <a:t>和</a:t>
            </a:r>
            <a:r>
              <a:rPr lang="en-US" altLang="zh-CN" dirty="0"/>
              <a:t>Ⅳ	D.</a:t>
            </a:r>
            <a:r>
              <a:rPr lang="zh-CN" altLang="en-US" dirty="0"/>
              <a:t>仅</a:t>
            </a:r>
            <a:r>
              <a:rPr lang="en-US" altLang="zh-CN" dirty="0"/>
              <a:t>Ⅱ</a:t>
            </a:r>
            <a:r>
              <a:rPr lang="zh-CN" altLang="en-US" dirty="0"/>
              <a:t>、</a:t>
            </a:r>
            <a:r>
              <a:rPr lang="en-US" altLang="zh-CN" dirty="0"/>
              <a:t>Ⅲ</a:t>
            </a:r>
            <a:r>
              <a:rPr lang="zh-CN" altLang="en-US" dirty="0"/>
              <a:t>和</a:t>
            </a:r>
            <a:r>
              <a:rPr lang="en-US" altLang="zh-CN" dirty="0"/>
              <a:t>Ⅳ</a:t>
            </a:r>
          </a:p>
          <a:p>
            <a:r>
              <a:rPr lang="zh-CN" altLang="en-US" dirty="0"/>
              <a:t>答：</a:t>
            </a:r>
            <a:r>
              <a:rPr lang="en-US" altLang="zh-CN" dirty="0"/>
              <a:t>A</a:t>
            </a:r>
            <a:r>
              <a:rPr lang="zh-CN" altLang="en-US" dirty="0"/>
              <a:t>。</a:t>
            </a:r>
            <a:r>
              <a:rPr lang="en-US" altLang="zh-CN" dirty="0"/>
              <a:t>ROM</a:t>
            </a:r>
            <a:r>
              <a:rPr lang="zh-CN" altLang="en-US" dirty="0"/>
              <a:t>为只读存储器不能用作</a:t>
            </a:r>
            <a:r>
              <a:rPr lang="en-US" altLang="zh-CN" dirty="0"/>
              <a:t>cache</a:t>
            </a:r>
            <a:r>
              <a:rPr lang="zh-CN" altLang="en-US" dirty="0"/>
              <a:t>。</a:t>
            </a:r>
            <a:r>
              <a:rPr lang="en-US" altLang="zh-CN" dirty="0"/>
              <a:t>DRAM</a:t>
            </a:r>
            <a:r>
              <a:rPr lang="zh-CN" altLang="en-US" dirty="0"/>
              <a:t>需要刷新而</a:t>
            </a:r>
            <a:r>
              <a:rPr lang="en-US" altLang="zh-CN" dirty="0"/>
              <a:t>ROM</a:t>
            </a:r>
            <a:r>
              <a:rPr lang="zh-CN" altLang="en-US" dirty="0"/>
              <a:t>不需要刷新。</a:t>
            </a:r>
            <a:endParaRPr lang="en-US" altLang="zh-CN" dirty="0"/>
          </a:p>
          <a:p>
            <a:r>
              <a:rPr lang="en-US" altLang="zh-CN" dirty="0"/>
              <a:t>(2)[2014]</a:t>
            </a:r>
            <a:r>
              <a:rPr lang="zh-CN" altLang="en-US" dirty="0"/>
              <a:t>某容量为</a:t>
            </a:r>
            <a:r>
              <a:rPr lang="en-US" altLang="zh-CN" dirty="0"/>
              <a:t>256 MB</a:t>
            </a:r>
            <a:r>
              <a:rPr lang="zh-CN" altLang="en-US" dirty="0"/>
              <a:t>的存储器由若干</a:t>
            </a:r>
            <a:r>
              <a:rPr lang="en-US" altLang="zh-CN" dirty="0"/>
              <a:t>4M×8</a:t>
            </a:r>
            <a:r>
              <a:rPr lang="zh-CN" altLang="en-US" dirty="0"/>
              <a:t>位的</a:t>
            </a:r>
            <a:r>
              <a:rPr lang="en-US" altLang="zh-CN" dirty="0"/>
              <a:t>DRAM</a:t>
            </a:r>
            <a:r>
              <a:rPr lang="zh-CN" altLang="en-US" dirty="0"/>
              <a:t>芯片构成，该</a:t>
            </a:r>
            <a:r>
              <a:rPr lang="en-US" altLang="zh-CN" dirty="0"/>
              <a:t>DRAM</a:t>
            </a:r>
            <a:r>
              <a:rPr lang="zh-CN" altLang="en-US" dirty="0"/>
              <a:t>芯片的地址引脚和数据引脚总数是</a:t>
            </a:r>
            <a:r>
              <a:rPr lang="en-US" altLang="zh-CN" dirty="0"/>
              <a:t>_</a:t>
            </a:r>
          </a:p>
          <a:p>
            <a:r>
              <a:rPr lang="en-US" altLang="zh-CN" dirty="0"/>
              <a:t>A.19	B.22	C. 30	D.36</a:t>
            </a:r>
          </a:p>
          <a:p>
            <a:r>
              <a:rPr lang="zh-CN" altLang="en-US" dirty="0"/>
              <a:t>答：</a:t>
            </a:r>
            <a:r>
              <a:rPr lang="en-US" altLang="zh-CN" dirty="0"/>
              <a:t>A</a:t>
            </a:r>
            <a:r>
              <a:rPr lang="zh-CN" altLang="en-US" dirty="0"/>
              <a:t>。</a:t>
            </a:r>
            <a:r>
              <a:rPr lang="en-US" altLang="zh-CN" dirty="0"/>
              <a:t> 4M×8</a:t>
            </a:r>
            <a:r>
              <a:rPr lang="zh-CN" altLang="en-US" dirty="0"/>
              <a:t>位</a:t>
            </a:r>
            <a:r>
              <a:rPr lang="en-US" altLang="zh-CN" dirty="0"/>
              <a:t>=2</a:t>
            </a:r>
            <a:r>
              <a:rPr lang="en-US" altLang="zh-CN" baseline="30000" dirty="0"/>
              <a:t>22</a:t>
            </a:r>
            <a:r>
              <a:rPr lang="en-US" altLang="zh-CN" dirty="0"/>
              <a:t>×8</a:t>
            </a:r>
            <a:r>
              <a:rPr lang="zh-CN" altLang="en-US" dirty="0"/>
              <a:t>，需要</a:t>
            </a:r>
            <a:r>
              <a:rPr lang="en-US" altLang="zh-CN" dirty="0"/>
              <a:t>22</a:t>
            </a:r>
            <a:r>
              <a:rPr lang="zh-CN" altLang="en-US" dirty="0"/>
              <a:t>根地址线，而</a:t>
            </a:r>
            <a:r>
              <a:rPr lang="en-US" altLang="zh-CN" dirty="0"/>
              <a:t>DRAM</a:t>
            </a:r>
            <a:r>
              <a:rPr lang="zh-CN" altLang="en-US" dirty="0"/>
              <a:t>采用地址复用技术，行列地址分开传送，所以为</a:t>
            </a:r>
            <a:r>
              <a:rPr lang="en-US" altLang="zh-CN" dirty="0"/>
              <a:t>22/2=11</a:t>
            </a:r>
            <a:r>
              <a:rPr lang="zh-CN" altLang="en-US" dirty="0"/>
              <a:t>根，所以该</a:t>
            </a:r>
            <a:r>
              <a:rPr lang="en-US" altLang="zh-CN" dirty="0"/>
              <a:t>DRAM</a:t>
            </a:r>
            <a:r>
              <a:rPr lang="zh-CN" altLang="en-US" dirty="0"/>
              <a:t>芯片的地址和数据引脚总数为</a:t>
            </a:r>
            <a:r>
              <a:rPr lang="en-US" altLang="zh-CN" dirty="0"/>
              <a:t>11+8=19</a:t>
            </a:r>
            <a:r>
              <a:rPr lang="zh-CN" altLang="en-US" dirty="0"/>
              <a:t>根。</a:t>
            </a:r>
            <a:endParaRPr lang="en-US" altLang="zh-CN" dirty="0"/>
          </a:p>
          <a:p>
            <a:r>
              <a:rPr lang="en-US" altLang="zh-CN" dirty="0"/>
              <a:t>(3)[2009]</a:t>
            </a:r>
            <a:r>
              <a:rPr lang="zh-CN" altLang="en-US" dirty="0"/>
              <a:t>某计算机主存容量为</a:t>
            </a:r>
            <a:r>
              <a:rPr lang="en-US" altLang="zh-CN" dirty="0"/>
              <a:t>64 KB</a:t>
            </a:r>
            <a:r>
              <a:rPr lang="zh-CN" altLang="en-US" dirty="0"/>
              <a:t>，其中</a:t>
            </a:r>
            <a:r>
              <a:rPr lang="en-US" altLang="zh-CN" dirty="0"/>
              <a:t>ROM</a:t>
            </a:r>
            <a:r>
              <a:rPr lang="zh-CN" altLang="en-US" dirty="0"/>
              <a:t>区为</a:t>
            </a:r>
            <a:r>
              <a:rPr lang="en-US" altLang="zh-CN" dirty="0"/>
              <a:t>4KB</a:t>
            </a:r>
            <a:r>
              <a:rPr lang="zh-CN" altLang="en-US" dirty="0"/>
              <a:t>，其余为</a:t>
            </a:r>
            <a:r>
              <a:rPr lang="en-US" altLang="zh-CN" dirty="0"/>
              <a:t>RAM</a:t>
            </a:r>
            <a:r>
              <a:rPr lang="zh-CN" altLang="en-US" dirty="0"/>
              <a:t>区，按字节编址。现要用</a:t>
            </a:r>
            <a:r>
              <a:rPr lang="en-US" altLang="zh-CN" dirty="0"/>
              <a:t>2KB×8</a:t>
            </a:r>
            <a:r>
              <a:rPr lang="zh-CN" altLang="en-US" dirty="0"/>
              <a:t>位的</a:t>
            </a:r>
            <a:r>
              <a:rPr lang="en-US" altLang="zh-CN" dirty="0"/>
              <a:t>ROM</a:t>
            </a:r>
            <a:r>
              <a:rPr lang="zh-CN" altLang="en-US" dirty="0"/>
              <a:t>芯片和</a:t>
            </a:r>
            <a:r>
              <a:rPr lang="en-US" altLang="zh-CN" dirty="0"/>
              <a:t>4KB×4</a:t>
            </a:r>
            <a:r>
              <a:rPr lang="zh-CN" altLang="en-US" dirty="0"/>
              <a:t>位的</a:t>
            </a:r>
            <a:r>
              <a:rPr lang="en-US" altLang="zh-CN" dirty="0"/>
              <a:t>RAM</a:t>
            </a:r>
            <a:r>
              <a:rPr lang="zh-CN" altLang="en-US" dirty="0"/>
              <a:t>芯片来设计该存储器，则需要上述规格的</a:t>
            </a:r>
            <a:r>
              <a:rPr lang="en-US" altLang="zh-CN" dirty="0"/>
              <a:t>ROM</a:t>
            </a:r>
            <a:r>
              <a:rPr lang="zh-CN" altLang="en-US" dirty="0"/>
              <a:t>芯片数和芯片数分别是</a:t>
            </a:r>
            <a:r>
              <a:rPr lang="en-US" altLang="zh-CN" dirty="0"/>
              <a:t>_</a:t>
            </a:r>
          </a:p>
          <a:p>
            <a:r>
              <a:rPr lang="en-US" altLang="zh-CN" dirty="0"/>
              <a:t>A.1</a:t>
            </a:r>
            <a:r>
              <a:rPr lang="zh-CN" altLang="en-US" dirty="0"/>
              <a:t>、</a:t>
            </a:r>
            <a:r>
              <a:rPr lang="en-US" altLang="zh-CN" dirty="0"/>
              <a:t>15		B.2</a:t>
            </a:r>
            <a:r>
              <a:rPr lang="zh-CN" altLang="en-US" dirty="0"/>
              <a:t>、</a:t>
            </a:r>
            <a:r>
              <a:rPr lang="en-US" altLang="zh-CN" dirty="0"/>
              <a:t>15		C.1</a:t>
            </a:r>
            <a:r>
              <a:rPr lang="zh-CN" altLang="en-US" dirty="0"/>
              <a:t>、</a:t>
            </a:r>
            <a:r>
              <a:rPr lang="en-US" altLang="zh-CN" dirty="0"/>
              <a:t>30		D.2</a:t>
            </a:r>
            <a:r>
              <a:rPr lang="zh-CN" altLang="en-US" dirty="0"/>
              <a:t>、</a:t>
            </a:r>
            <a:r>
              <a:rPr lang="en-US" altLang="zh-CN" dirty="0"/>
              <a:t>30</a:t>
            </a:r>
          </a:p>
          <a:p>
            <a:r>
              <a:rPr lang="zh-CN" altLang="en-US" dirty="0"/>
              <a:t>答：</a:t>
            </a:r>
            <a:r>
              <a:rPr lang="en-US" altLang="zh-CN" dirty="0"/>
              <a:t>D</a:t>
            </a:r>
            <a:r>
              <a:rPr lang="zh-CN" altLang="en-US" dirty="0"/>
              <a:t>。</a:t>
            </a:r>
            <a:r>
              <a:rPr lang="en-US" altLang="zh-CN" dirty="0"/>
              <a:t>ROM</a:t>
            </a:r>
            <a:r>
              <a:rPr lang="zh-CN" altLang="en-US" dirty="0"/>
              <a:t>芯片数为</a:t>
            </a:r>
            <a:r>
              <a:rPr lang="en-US" altLang="zh-CN" dirty="0"/>
              <a:t>(4KB×8)/(2KB*8)=2</a:t>
            </a:r>
            <a:r>
              <a:rPr lang="zh-CN" altLang="en-US" dirty="0"/>
              <a:t>片，</a:t>
            </a:r>
            <a:r>
              <a:rPr lang="en-US" altLang="zh-CN" dirty="0"/>
              <a:t>RAM</a:t>
            </a:r>
            <a:r>
              <a:rPr lang="zh-CN" altLang="en-US" dirty="0"/>
              <a:t>区域大小为</a:t>
            </a:r>
            <a:r>
              <a:rPr lang="en-US" altLang="zh-CN" dirty="0"/>
              <a:t>64-4=60KB</a:t>
            </a:r>
            <a:r>
              <a:rPr lang="zh-CN" altLang="en-US" dirty="0"/>
              <a:t>，</a:t>
            </a:r>
            <a:r>
              <a:rPr lang="en-US" altLang="zh-CN" dirty="0"/>
              <a:t>RAM</a:t>
            </a:r>
            <a:r>
              <a:rPr lang="zh-CN" altLang="en-US" dirty="0"/>
              <a:t>芯片数为</a:t>
            </a:r>
            <a:r>
              <a:rPr lang="en-US" altLang="zh-CN" dirty="0"/>
              <a:t>(60KB×8)/(4KB*8)=30</a:t>
            </a:r>
            <a:r>
              <a:rPr lang="zh-CN" altLang="en-US" dirty="0"/>
              <a:t>片。</a:t>
            </a:r>
            <a:endParaRPr lang="en-US" altLang="zh-CN" dirty="0"/>
          </a:p>
          <a:p>
            <a:r>
              <a:rPr lang="en-US" altLang="zh-CN" dirty="0"/>
              <a:t>(4)[2010]</a:t>
            </a:r>
            <a:r>
              <a:rPr lang="zh-CN" altLang="en-US" dirty="0"/>
              <a:t>假定用若干个</a:t>
            </a:r>
            <a:r>
              <a:rPr lang="en-US" altLang="zh-CN" dirty="0"/>
              <a:t>2KB×4</a:t>
            </a:r>
            <a:r>
              <a:rPr lang="zh-CN" altLang="en-US" dirty="0"/>
              <a:t>位的芯片组成一个</a:t>
            </a:r>
            <a:r>
              <a:rPr lang="en-US" altLang="zh-CN" dirty="0"/>
              <a:t>8K×8</a:t>
            </a:r>
            <a:r>
              <a:rPr lang="zh-CN" altLang="en-US" dirty="0"/>
              <a:t>位的存储器，则地址</a:t>
            </a:r>
            <a:r>
              <a:rPr lang="en-US" altLang="zh-CN" dirty="0"/>
              <a:t>0B1FH</a:t>
            </a:r>
            <a:r>
              <a:rPr lang="zh-CN" altLang="en-US" dirty="0"/>
              <a:t>所在芯片的最小地址是</a:t>
            </a:r>
          </a:p>
          <a:p>
            <a:r>
              <a:rPr lang="en-US" altLang="zh-CN" dirty="0"/>
              <a:t>A.0000H		B.0600H		C.0700H		D.0800H</a:t>
            </a:r>
          </a:p>
          <a:p>
            <a:r>
              <a:rPr lang="zh-CN" altLang="en-US" dirty="0"/>
              <a:t>答：</a:t>
            </a:r>
            <a:r>
              <a:rPr lang="en-US" altLang="zh-CN" dirty="0"/>
              <a:t>D</a:t>
            </a:r>
            <a:r>
              <a:rPr lang="zh-CN" altLang="en-US" dirty="0"/>
              <a:t>。用若干个</a:t>
            </a:r>
            <a:r>
              <a:rPr lang="en-US" altLang="zh-CN" dirty="0"/>
              <a:t>2KB×4</a:t>
            </a:r>
            <a:r>
              <a:rPr lang="zh-CN" altLang="en-US" dirty="0"/>
              <a:t>位的芯片组成一个</a:t>
            </a:r>
            <a:r>
              <a:rPr lang="en-US" altLang="zh-CN" dirty="0"/>
              <a:t>8K×8</a:t>
            </a:r>
            <a:r>
              <a:rPr lang="zh-CN" altLang="en-US" dirty="0"/>
              <a:t>位的存储器需要地址线</a:t>
            </a:r>
            <a:r>
              <a:rPr lang="en-US" altLang="zh-CN" dirty="0"/>
              <a:t>13</a:t>
            </a:r>
            <a:r>
              <a:rPr lang="zh-CN" altLang="en-US" dirty="0"/>
              <a:t>根，采用字拓展方式，对高二位进行片选。</a:t>
            </a:r>
            <a:r>
              <a:rPr lang="en-US" altLang="zh-CN" dirty="0"/>
              <a:t> 0B1FH=0101100011111</a:t>
            </a:r>
            <a:r>
              <a:rPr lang="zh-CN" altLang="en-US" dirty="0"/>
              <a:t>，这个地址所在高二位不变，最小地址是后</a:t>
            </a:r>
            <a:r>
              <a:rPr lang="en-US" altLang="zh-CN" dirty="0"/>
              <a:t>11</a:t>
            </a:r>
            <a:r>
              <a:rPr lang="zh-CN" altLang="en-US" dirty="0"/>
              <a:t>位全</a:t>
            </a:r>
            <a:r>
              <a:rPr lang="en-US" altLang="zh-CN" dirty="0"/>
              <a:t>0</a:t>
            </a:r>
            <a:r>
              <a:rPr lang="zh-CN" altLang="en-US" dirty="0"/>
              <a:t>，即</a:t>
            </a:r>
            <a:r>
              <a:rPr lang="en-US" altLang="zh-CN" dirty="0"/>
              <a:t>0800H</a:t>
            </a:r>
            <a:r>
              <a:rPr lang="zh-CN" altLang="en-US" dirty="0"/>
              <a:t>。</a:t>
            </a:r>
            <a:endParaRPr lang="en-US" altLang="zh-CN" dirty="0"/>
          </a:p>
        </p:txBody>
      </p:sp>
    </p:spTree>
    <p:extLst>
      <p:ext uri="{BB962C8B-B14F-4D97-AF65-F5344CB8AC3E}">
        <p14:creationId xmlns:p14="http://schemas.microsoft.com/office/powerpoint/2010/main" val="269475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B720B9-39FE-DA0A-5A91-D2969E9DB7F6}"/>
              </a:ext>
            </a:extLst>
          </p:cNvPr>
          <p:cNvSpPr txBox="1"/>
          <p:nvPr/>
        </p:nvSpPr>
        <p:spPr>
          <a:xfrm>
            <a:off x="0" y="0"/>
            <a:ext cx="12192000" cy="6463308"/>
          </a:xfrm>
          <a:prstGeom prst="rect">
            <a:avLst/>
          </a:prstGeom>
          <a:noFill/>
        </p:spPr>
        <p:txBody>
          <a:bodyPr wrap="square" rtlCol="0">
            <a:spAutoFit/>
          </a:bodyPr>
          <a:lstStyle/>
          <a:p>
            <a:r>
              <a:rPr lang="en-US" altLang="zh-CN" dirty="0"/>
              <a:t>(5)[2018]</a:t>
            </a:r>
            <a:r>
              <a:rPr lang="zh-CN" altLang="en-US" dirty="0"/>
              <a:t>假定芯片中存储阵列的行数为</a:t>
            </a:r>
            <a:r>
              <a:rPr lang="en-US" altLang="zh-CN" dirty="0"/>
              <a:t>r</a:t>
            </a:r>
            <a:r>
              <a:rPr lang="zh-CN" altLang="en-US" dirty="0"/>
              <a:t>、列数为</a:t>
            </a:r>
            <a:r>
              <a:rPr lang="en-US" altLang="zh-CN" dirty="0"/>
              <a:t>c</a:t>
            </a:r>
            <a:r>
              <a:rPr lang="zh-CN" altLang="en-US" dirty="0"/>
              <a:t>，对于一个</a:t>
            </a:r>
            <a:r>
              <a:rPr lang="en-US" altLang="zh-CN" dirty="0"/>
              <a:t>2KB×1</a:t>
            </a:r>
            <a:r>
              <a:rPr lang="zh-CN" altLang="en-US" dirty="0"/>
              <a:t>位的</a:t>
            </a:r>
            <a:r>
              <a:rPr lang="en-US" altLang="zh-CN" dirty="0"/>
              <a:t>DRAM</a:t>
            </a:r>
            <a:r>
              <a:rPr lang="zh-CN" altLang="en-US" dirty="0"/>
              <a:t>芯片，为保证其地址引脚数最少，并尽量减少刷新开销，则</a:t>
            </a:r>
            <a:r>
              <a:rPr lang="en-US" altLang="zh-CN" dirty="0"/>
              <a:t>r</a:t>
            </a:r>
            <a:r>
              <a:rPr lang="zh-CN" altLang="en-US" dirty="0"/>
              <a:t>、</a:t>
            </a:r>
            <a:r>
              <a:rPr lang="en-US" altLang="zh-CN" dirty="0"/>
              <a:t>c</a:t>
            </a:r>
            <a:r>
              <a:rPr lang="zh-CN" altLang="en-US" dirty="0"/>
              <a:t>的取值分别是</a:t>
            </a:r>
            <a:r>
              <a:rPr lang="en-US" altLang="zh-CN" dirty="0"/>
              <a:t>_</a:t>
            </a:r>
          </a:p>
          <a:p>
            <a:r>
              <a:rPr lang="en-US" altLang="zh-CN" dirty="0"/>
              <a:t>A.2048</a:t>
            </a:r>
            <a:r>
              <a:rPr lang="zh-CN" altLang="en-US" dirty="0"/>
              <a:t>、</a:t>
            </a:r>
            <a:r>
              <a:rPr lang="en-US" altLang="zh-CN" dirty="0"/>
              <a:t>1	B.64</a:t>
            </a:r>
            <a:r>
              <a:rPr lang="zh-CN" altLang="en-US" dirty="0"/>
              <a:t>、</a:t>
            </a:r>
            <a:r>
              <a:rPr lang="en-US" altLang="zh-CN" dirty="0"/>
              <a:t>32		C.32</a:t>
            </a:r>
            <a:r>
              <a:rPr lang="zh-CN" altLang="en-US" dirty="0"/>
              <a:t>、</a:t>
            </a:r>
            <a:r>
              <a:rPr lang="en-US" altLang="zh-CN" dirty="0"/>
              <a:t>64		D.1</a:t>
            </a:r>
            <a:r>
              <a:rPr lang="zh-CN" altLang="en-US" dirty="0"/>
              <a:t>、</a:t>
            </a:r>
            <a:r>
              <a:rPr lang="en-US" altLang="zh-CN" dirty="0"/>
              <a:t>2048</a:t>
            </a:r>
          </a:p>
          <a:p>
            <a:r>
              <a:rPr lang="zh-CN" altLang="en-US" dirty="0"/>
              <a:t>答：</a:t>
            </a:r>
            <a:r>
              <a:rPr lang="en-US" altLang="zh-CN" dirty="0"/>
              <a:t>C</a:t>
            </a:r>
            <a:r>
              <a:rPr lang="zh-CN" altLang="en-US" dirty="0"/>
              <a:t>。</a:t>
            </a:r>
            <a:r>
              <a:rPr lang="en-US" altLang="zh-CN" dirty="0"/>
              <a:t>DRAM</a:t>
            </a:r>
            <a:r>
              <a:rPr lang="zh-CN" altLang="en-US" dirty="0"/>
              <a:t>采用行列地址线复用技术，行列差距不要太大，可以减少引脚开销；另外，行地址线较少也能减少引脚开销。</a:t>
            </a:r>
            <a:endParaRPr lang="en-US" altLang="zh-CN" dirty="0"/>
          </a:p>
          <a:p>
            <a:r>
              <a:rPr lang="en-US" altLang="zh-CN" dirty="0"/>
              <a:t>(6)[2019]</a:t>
            </a:r>
            <a:r>
              <a:rPr lang="zh-CN" altLang="en-US" dirty="0"/>
              <a:t>假定一台计算机采用</a:t>
            </a:r>
            <a:r>
              <a:rPr lang="en-US" altLang="zh-CN" dirty="0"/>
              <a:t>3</a:t>
            </a:r>
            <a:r>
              <a:rPr lang="zh-CN" altLang="en-US" dirty="0"/>
              <a:t>通道存储器总线，配套的内存条型号为</a:t>
            </a:r>
            <a:r>
              <a:rPr lang="en-US" altLang="zh-CN" dirty="0"/>
              <a:t>DDR3-1333</a:t>
            </a:r>
            <a:r>
              <a:rPr lang="zh-CN" altLang="en-US" dirty="0"/>
              <a:t>，即内存条所接插的存储器总线的工作频率为</a:t>
            </a:r>
            <a:r>
              <a:rPr lang="en-US" altLang="zh-CN" dirty="0"/>
              <a:t>1333 MHz</a:t>
            </a:r>
            <a:r>
              <a:rPr lang="zh-CN" altLang="en-US" dirty="0"/>
              <a:t>、总线宽度为</a:t>
            </a:r>
            <a:r>
              <a:rPr lang="en-US" altLang="zh-CN" dirty="0"/>
              <a:t>64</a:t>
            </a:r>
            <a:r>
              <a:rPr lang="zh-CN" altLang="en-US" dirty="0"/>
              <a:t>位，则存储器总线的总带宽大约是</a:t>
            </a:r>
          </a:p>
          <a:p>
            <a:r>
              <a:rPr lang="en-US" altLang="zh-CN" dirty="0"/>
              <a:t>A.10.66GB/s	B.32GB/s		C.64GB/s		D.96GB/s</a:t>
            </a:r>
          </a:p>
          <a:p>
            <a:r>
              <a:rPr lang="zh-CN" altLang="en-US" dirty="0"/>
              <a:t>答：</a:t>
            </a:r>
            <a:r>
              <a:rPr lang="en-US" altLang="zh-CN" dirty="0"/>
              <a:t>B</a:t>
            </a:r>
            <a:r>
              <a:rPr lang="zh-CN" altLang="en-US" dirty="0"/>
              <a:t>。计算机采用</a:t>
            </a:r>
            <a:r>
              <a:rPr lang="en-US" altLang="zh-CN" dirty="0"/>
              <a:t>3</a:t>
            </a:r>
            <a:r>
              <a:rPr lang="zh-CN" altLang="en-US" dirty="0"/>
              <a:t>通道存储器总线，储存器总线工作频率为</a:t>
            </a:r>
            <a:r>
              <a:rPr lang="en-US" altLang="zh-CN" dirty="0"/>
              <a:t>1333MHz</a:t>
            </a:r>
            <a:r>
              <a:rPr lang="zh-CN" altLang="en-US" dirty="0"/>
              <a:t>、总线宽度为</a:t>
            </a:r>
            <a:r>
              <a:rPr lang="en-US" altLang="zh-CN" dirty="0"/>
              <a:t>64</a:t>
            </a:r>
            <a:r>
              <a:rPr lang="zh-CN" altLang="en-US" dirty="0"/>
              <a:t>位，储存器总线带宽为</a:t>
            </a:r>
            <a:r>
              <a:rPr lang="en-US" altLang="zh-CN" dirty="0"/>
              <a:t>3*8*1333MB/s</a:t>
            </a:r>
            <a:r>
              <a:rPr lang="zh-CN" altLang="en-US" dirty="0"/>
              <a:t>，约为</a:t>
            </a:r>
            <a:r>
              <a:rPr lang="en-US" altLang="zh-CN" dirty="0"/>
              <a:t>32GB/s</a:t>
            </a:r>
            <a:r>
              <a:rPr lang="zh-CN" altLang="en-US" dirty="0"/>
              <a:t>。</a:t>
            </a:r>
            <a:endParaRPr lang="en-US" altLang="zh-CN" dirty="0"/>
          </a:p>
          <a:p>
            <a:r>
              <a:rPr lang="en-US" altLang="zh-CN" dirty="0"/>
              <a:t>(7)[2015]</a:t>
            </a:r>
            <a:r>
              <a:rPr lang="zh-CN" altLang="en-US" dirty="0"/>
              <a:t>某计算机使用</a:t>
            </a:r>
            <a:r>
              <a:rPr lang="en-US" altLang="zh-CN" dirty="0"/>
              <a:t>4</a:t>
            </a:r>
            <a:r>
              <a:rPr lang="zh-CN" altLang="en-US" dirty="0"/>
              <a:t>体交叉编址存储器，假定在存储器总线上出现的主存地址</a:t>
            </a:r>
            <a:r>
              <a:rPr lang="en-US" altLang="zh-CN" dirty="0"/>
              <a:t>(</a:t>
            </a:r>
            <a:r>
              <a:rPr lang="zh-CN" altLang="en-US" dirty="0"/>
              <a:t>十进制</a:t>
            </a:r>
            <a:r>
              <a:rPr lang="en-US" altLang="zh-CN" dirty="0"/>
              <a:t>)</a:t>
            </a:r>
            <a:r>
              <a:rPr lang="zh-CN" altLang="en-US" dirty="0"/>
              <a:t>序列为</a:t>
            </a:r>
            <a:r>
              <a:rPr lang="en-US" altLang="zh-CN" dirty="0"/>
              <a:t>8005</a:t>
            </a:r>
            <a:r>
              <a:rPr lang="zh-CN" altLang="en-US" dirty="0"/>
              <a:t>、</a:t>
            </a:r>
            <a:r>
              <a:rPr lang="en-US" altLang="zh-CN" dirty="0"/>
              <a:t>8006</a:t>
            </a:r>
            <a:r>
              <a:rPr lang="zh-CN" altLang="en-US" dirty="0"/>
              <a:t>、</a:t>
            </a:r>
            <a:r>
              <a:rPr lang="en-US" altLang="zh-CN" dirty="0"/>
              <a:t>8007</a:t>
            </a:r>
            <a:r>
              <a:rPr lang="zh-CN" altLang="en-US" dirty="0"/>
              <a:t>、</a:t>
            </a:r>
            <a:r>
              <a:rPr lang="en-US" altLang="zh-CN" dirty="0"/>
              <a:t>8008</a:t>
            </a:r>
            <a:r>
              <a:rPr lang="zh-CN" altLang="en-US" dirty="0"/>
              <a:t>、</a:t>
            </a:r>
            <a:r>
              <a:rPr lang="en-US" altLang="zh-CN" dirty="0"/>
              <a:t>8001</a:t>
            </a:r>
            <a:r>
              <a:rPr lang="zh-CN" altLang="en-US" dirty="0"/>
              <a:t>、</a:t>
            </a:r>
            <a:r>
              <a:rPr lang="en-US" altLang="zh-CN" dirty="0"/>
              <a:t>8002</a:t>
            </a:r>
            <a:r>
              <a:rPr lang="zh-CN" altLang="en-US" dirty="0"/>
              <a:t>、</a:t>
            </a:r>
            <a:r>
              <a:rPr lang="en-US" altLang="zh-CN" dirty="0"/>
              <a:t>8003</a:t>
            </a:r>
            <a:r>
              <a:rPr lang="zh-CN" altLang="en-US" dirty="0"/>
              <a:t>、</a:t>
            </a:r>
            <a:r>
              <a:rPr lang="en-US" altLang="zh-CN" dirty="0"/>
              <a:t>8004</a:t>
            </a:r>
            <a:r>
              <a:rPr lang="zh-CN" altLang="en-US" dirty="0"/>
              <a:t>、</a:t>
            </a:r>
            <a:r>
              <a:rPr lang="en-US" altLang="zh-CN" dirty="0"/>
              <a:t>8000</a:t>
            </a:r>
            <a:r>
              <a:rPr lang="zh-CN" altLang="en-US" dirty="0"/>
              <a:t>，则可能发生访存冲突的地址对是。</a:t>
            </a:r>
          </a:p>
          <a:p>
            <a:pPr marL="342900" indent="-342900">
              <a:buAutoNum type="alphaUcPeriod"/>
            </a:pPr>
            <a:r>
              <a:rPr lang="en-US" altLang="zh-CN" dirty="0"/>
              <a:t>8004</a:t>
            </a:r>
            <a:r>
              <a:rPr lang="zh-CN" altLang="en-US" dirty="0"/>
              <a:t>和</a:t>
            </a:r>
            <a:r>
              <a:rPr lang="en-US" altLang="zh-CN" dirty="0"/>
              <a:t>8008	B.8002</a:t>
            </a:r>
            <a:r>
              <a:rPr lang="zh-CN" altLang="en-US" dirty="0"/>
              <a:t>和</a:t>
            </a:r>
            <a:r>
              <a:rPr lang="en-US" altLang="zh-CN" dirty="0"/>
              <a:t>8007	C.8001</a:t>
            </a:r>
            <a:r>
              <a:rPr lang="zh-CN" altLang="en-US" dirty="0"/>
              <a:t>和</a:t>
            </a:r>
            <a:r>
              <a:rPr lang="en-US" altLang="zh-CN" dirty="0"/>
              <a:t>8008	D.8000</a:t>
            </a:r>
            <a:r>
              <a:rPr lang="zh-CN" altLang="en-US" dirty="0"/>
              <a:t>和</a:t>
            </a:r>
            <a:r>
              <a:rPr lang="en-US" altLang="zh-CN" dirty="0"/>
              <a:t>8004</a:t>
            </a:r>
          </a:p>
          <a:p>
            <a:r>
              <a:rPr lang="zh-CN" altLang="en-US" dirty="0"/>
              <a:t>答：</a:t>
            </a:r>
            <a:r>
              <a:rPr lang="en-US" altLang="zh-CN" dirty="0"/>
              <a:t>D</a:t>
            </a:r>
            <a:r>
              <a:rPr lang="zh-CN" altLang="en-US" dirty="0"/>
              <a:t>。模块序号</a:t>
            </a:r>
            <a:r>
              <a:rPr lang="en-US" altLang="zh-CN" dirty="0"/>
              <a:t>=</a:t>
            </a:r>
            <a:r>
              <a:rPr lang="zh-CN" altLang="en-US" dirty="0"/>
              <a:t>访存地址</a:t>
            </a:r>
            <a:r>
              <a:rPr lang="en-US" altLang="zh-CN" dirty="0"/>
              <a:t>%</a:t>
            </a:r>
            <a:r>
              <a:rPr lang="zh-CN" altLang="en-US" dirty="0"/>
              <a:t>储存器交叉模块数（这里为</a:t>
            </a:r>
            <a:r>
              <a:rPr lang="en-US" altLang="zh-CN" dirty="0"/>
              <a:t>4</a:t>
            </a:r>
            <a:r>
              <a:rPr lang="zh-CN" altLang="en-US" dirty="0"/>
              <a:t>），所以</a:t>
            </a:r>
            <a:r>
              <a:rPr lang="en-US" altLang="zh-CN" dirty="0"/>
              <a:t>8000</a:t>
            </a:r>
            <a:r>
              <a:rPr lang="zh-CN" altLang="en-US" dirty="0"/>
              <a:t>和</a:t>
            </a:r>
            <a:r>
              <a:rPr lang="en-US" altLang="zh-CN" dirty="0"/>
              <a:t>8004</a:t>
            </a:r>
            <a:r>
              <a:rPr lang="zh-CN" altLang="en-US" dirty="0"/>
              <a:t>冲突。</a:t>
            </a:r>
            <a:endParaRPr lang="en-US" altLang="zh-CN" dirty="0"/>
          </a:p>
          <a:p>
            <a:r>
              <a:rPr lang="en-US" altLang="zh-CN" dirty="0"/>
              <a:t>(8)[2015</a:t>
            </a:r>
            <a:r>
              <a:rPr lang="zh-CN" altLang="en-US" dirty="0"/>
              <a:t>年</a:t>
            </a:r>
            <a:r>
              <a:rPr lang="en-US" altLang="zh-CN" dirty="0"/>
              <a:t>]</a:t>
            </a:r>
            <a:r>
              <a:rPr lang="zh-CN" altLang="en-US" dirty="0"/>
              <a:t>下列存储器中，在工作期间需要周期性刷新的是</a:t>
            </a:r>
          </a:p>
          <a:p>
            <a:r>
              <a:rPr lang="en-US" altLang="zh-CN" dirty="0"/>
              <a:t>A.SRAM		B.SDRAM	C.ROM		D.FLASH</a:t>
            </a:r>
          </a:p>
          <a:p>
            <a:r>
              <a:rPr lang="zh-CN" altLang="en-US" dirty="0"/>
              <a:t>答：</a:t>
            </a:r>
            <a:r>
              <a:rPr lang="en-US" altLang="zh-CN" dirty="0"/>
              <a:t>B</a:t>
            </a:r>
            <a:r>
              <a:rPr lang="zh-CN" altLang="en-US" dirty="0"/>
              <a:t>。</a:t>
            </a:r>
            <a:r>
              <a:rPr lang="en-US" altLang="zh-CN" dirty="0"/>
              <a:t>DRAM</a:t>
            </a:r>
            <a:r>
              <a:rPr lang="zh-CN" altLang="en-US" dirty="0"/>
              <a:t>使用电容存储，必须隔一段时间刷新补充电荷。</a:t>
            </a:r>
            <a:r>
              <a:rPr lang="en-US" altLang="zh-CN" dirty="0"/>
              <a:t>SDRAM</a:t>
            </a:r>
            <a:r>
              <a:rPr lang="zh-CN" altLang="en-US" dirty="0"/>
              <a:t>是</a:t>
            </a:r>
            <a:r>
              <a:rPr lang="en-US" altLang="zh-CN" dirty="0"/>
              <a:t>DRAM</a:t>
            </a:r>
            <a:r>
              <a:rPr lang="zh-CN" altLang="en-US" dirty="0"/>
              <a:t>的一种。</a:t>
            </a:r>
            <a:endParaRPr lang="en-US" altLang="zh-CN" dirty="0"/>
          </a:p>
          <a:p>
            <a:r>
              <a:rPr lang="en-US" altLang="zh-CN" dirty="0"/>
              <a:t>(9)[2011</a:t>
            </a:r>
            <a:r>
              <a:rPr lang="zh-CN" altLang="en-US" dirty="0"/>
              <a:t>年</a:t>
            </a:r>
            <a:r>
              <a:rPr lang="en-US" altLang="zh-CN" dirty="0"/>
              <a:t>]</a:t>
            </a:r>
            <a:r>
              <a:rPr lang="zh-CN" altLang="en-US" dirty="0"/>
              <a:t>下列各类存储器中，不采用随机存取方式的是</a:t>
            </a:r>
            <a:r>
              <a:rPr lang="en-US" altLang="zh-CN" dirty="0"/>
              <a:t>_</a:t>
            </a:r>
          </a:p>
          <a:p>
            <a:r>
              <a:rPr lang="en-US" altLang="zh-CN" dirty="0"/>
              <a:t>A.EPROM	B.CDROM	C.DRAM		D.SRAM</a:t>
            </a:r>
          </a:p>
          <a:p>
            <a:r>
              <a:rPr lang="zh-CN" altLang="en-US" dirty="0"/>
              <a:t>答：</a:t>
            </a:r>
            <a:r>
              <a:rPr lang="en-US" altLang="zh-CN" dirty="0"/>
              <a:t>B</a:t>
            </a:r>
            <a:r>
              <a:rPr lang="zh-CN" altLang="en-US" dirty="0"/>
              <a:t>。</a:t>
            </a:r>
            <a:r>
              <a:rPr lang="en-US" altLang="zh-CN" dirty="0"/>
              <a:t>EPROM</a:t>
            </a:r>
            <a:r>
              <a:rPr lang="zh-CN" altLang="en-US" dirty="0"/>
              <a:t>、</a:t>
            </a:r>
            <a:r>
              <a:rPr lang="en-US" altLang="zh-CN" dirty="0"/>
              <a:t>DRAM</a:t>
            </a:r>
            <a:r>
              <a:rPr lang="zh-CN" altLang="en-US" dirty="0"/>
              <a:t>、</a:t>
            </a:r>
            <a:r>
              <a:rPr lang="en-US" altLang="zh-CN" dirty="0"/>
              <a:t>SRAM</a:t>
            </a:r>
            <a:r>
              <a:rPr lang="zh-CN" altLang="en-US" dirty="0"/>
              <a:t>都是半导体储存器，采用随机存取。而</a:t>
            </a:r>
            <a:r>
              <a:rPr lang="en-US" altLang="zh-CN" dirty="0"/>
              <a:t>CDROM</a:t>
            </a:r>
            <a:r>
              <a:rPr lang="zh-CN" altLang="en-US" dirty="0"/>
              <a:t>是光盘，采用顺序存取。</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7426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A7B179A-A8E0-1006-73CF-CFDF6EE0F3CF}"/>
              </a:ext>
            </a:extLst>
          </p:cNvPr>
          <p:cNvSpPr txBox="1"/>
          <p:nvPr/>
        </p:nvSpPr>
        <p:spPr>
          <a:xfrm>
            <a:off x="0" y="0"/>
            <a:ext cx="12192000" cy="6740307"/>
          </a:xfrm>
          <a:prstGeom prst="rect">
            <a:avLst/>
          </a:prstGeom>
          <a:noFill/>
        </p:spPr>
        <p:txBody>
          <a:bodyPr wrap="square" rtlCol="0">
            <a:spAutoFit/>
          </a:bodyPr>
          <a:lstStyle/>
          <a:p>
            <a:r>
              <a:rPr lang="en-US" altLang="zh-CN" dirty="0"/>
              <a:t>(10)[2012</a:t>
            </a:r>
            <a:r>
              <a:rPr lang="zh-CN" altLang="en-US" dirty="0"/>
              <a:t>年</a:t>
            </a:r>
            <a:r>
              <a:rPr lang="en-US" altLang="zh-CN" dirty="0"/>
              <a:t>]</a:t>
            </a:r>
            <a:r>
              <a:rPr lang="zh-CN" altLang="en-US" dirty="0"/>
              <a:t>下列关于闪存</a:t>
            </a:r>
            <a:r>
              <a:rPr lang="en-US" altLang="zh-CN" dirty="0"/>
              <a:t>(Flash Memory)</a:t>
            </a:r>
            <a:r>
              <a:rPr lang="zh-CN" altLang="en-US" dirty="0"/>
              <a:t>的叙述中，错误的是</a:t>
            </a:r>
            <a:r>
              <a:rPr lang="en-US" altLang="zh-CN" dirty="0"/>
              <a:t>_</a:t>
            </a:r>
          </a:p>
          <a:p>
            <a:r>
              <a:rPr lang="en-US" altLang="zh-CN" dirty="0"/>
              <a:t>A.</a:t>
            </a:r>
            <a:r>
              <a:rPr lang="zh-CN" altLang="en-US" dirty="0"/>
              <a:t>信息可读可写</a:t>
            </a:r>
            <a:r>
              <a:rPr lang="en-US" altLang="zh-CN" dirty="0"/>
              <a:t>,</a:t>
            </a:r>
            <a:r>
              <a:rPr lang="zh-CN" altLang="en-US" dirty="0"/>
              <a:t>并且读、写速度一样快</a:t>
            </a:r>
          </a:p>
          <a:p>
            <a:r>
              <a:rPr lang="en-US" altLang="zh-CN" dirty="0"/>
              <a:t>B.</a:t>
            </a:r>
            <a:r>
              <a:rPr lang="zh-CN" altLang="en-US" dirty="0"/>
              <a:t>存储元由</a:t>
            </a:r>
            <a:r>
              <a:rPr lang="en-US" altLang="zh-CN" dirty="0"/>
              <a:t>MOS</a:t>
            </a:r>
            <a:r>
              <a:rPr lang="zh-CN" altLang="en-US" dirty="0"/>
              <a:t>管组成</a:t>
            </a:r>
            <a:r>
              <a:rPr lang="en-US" altLang="zh-CN" dirty="0"/>
              <a:t>,</a:t>
            </a:r>
            <a:r>
              <a:rPr lang="zh-CN" altLang="en-US" dirty="0"/>
              <a:t>是一种半导体存储器</a:t>
            </a:r>
            <a:endParaRPr lang="en-US" altLang="zh-CN" dirty="0"/>
          </a:p>
          <a:p>
            <a:r>
              <a:rPr lang="en-US" altLang="zh-CN" dirty="0"/>
              <a:t>C.</a:t>
            </a:r>
            <a:r>
              <a:rPr lang="zh-CN" altLang="en-US" dirty="0"/>
              <a:t>掉电后信息不丢失</a:t>
            </a:r>
            <a:r>
              <a:rPr lang="en-US" altLang="zh-CN" dirty="0"/>
              <a:t>,</a:t>
            </a:r>
            <a:r>
              <a:rPr lang="zh-CN" altLang="en-US" dirty="0"/>
              <a:t>是一种非易失性存储器</a:t>
            </a:r>
            <a:endParaRPr lang="en-US" altLang="zh-CN" dirty="0"/>
          </a:p>
          <a:p>
            <a:r>
              <a:rPr lang="en-US" altLang="zh-CN" dirty="0"/>
              <a:t>D.</a:t>
            </a:r>
            <a:r>
              <a:rPr lang="zh-CN" altLang="en-US" dirty="0"/>
              <a:t>采用随机访问方式，可替代计算机外部存储器</a:t>
            </a:r>
            <a:endParaRPr lang="en-US" altLang="zh-CN" dirty="0"/>
          </a:p>
          <a:p>
            <a:r>
              <a:rPr lang="zh-CN" altLang="en-US" dirty="0"/>
              <a:t>答：</a:t>
            </a:r>
            <a:r>
              <a:rPr lang="en-US" altLang="zh-CN" dirty="0"/>
              <a:t>A</a:t>
            </a:r>
            <a:r>
              <a:rPr lang="zh-CN" altLang="en-US" dirty="0"/>
              <a:t>。闪存写入必须先擦除原有数据，所以写速度比读速度要满。</a:t>
            </a:r>
          </a:p>
          <a:p>
            <a:r>
              <a:rPr lang="en-US" altLang="zh-CN" dirty="0"/>
              <a:t>(11)[2017]</a:t>
            </a:r>
            <a:r>
              <a:rPr lang="zh-CN" altLang="en-US" dirty="0"/>
              <a:t>下列关于数组</a:t>
            </a:r>
            <a:r>
              <a:rPr lang="en-US" altLang="zh-CN" dirty="0"/>
              <a:t>a</a:t>
            </a:r>
            <a:r>
              <a:rPr lang="zh-CN" altLang="en-US" dirty="0"/>
              <a:t>的访问局部性的描述中，正确的是</a:t>
            </a:r>
            <a:r>
              <a:rPr lang="en-US" altLang="zh-CN" dirty="0"/>
              <a:t>_</a:t>
            </a:r>
          </a:p>
          <a:p>
            <a:r>
              <a:rPr lang="en-US" altLang="zh-CN" dirty="0"/>
              <a:t>A.</a:t>
            </a:r>
            <a:r>
              <a:rPr lang="zh-CN" altLang="en-US" dirty="0"/>
              <a:t>时间局部性和空间局部性皆有</a:t>
            </a:r>
          </a:p>
          <a:p>
            <a:r>
              <a:rPr lang="en-US" altLang="zh-CN" dirty="0"/>
              <a:t>B.</a:t>
            </a:r>
            <a:r>
              <a:rPr lang="zh-CN" altLang="en-US" dirty="0"/>
              <a:t>无时间局部性，有空间局部性</a:t>
            </a:r>
          </a:p>
          <a:p>
            <a:r>
              <a:rPr lang="en-US" altLang="zh-CN" dirty="0"/>
              <a:t>C.</a:t>
            </a:r>
            <a:r>
              <a:rPr lang="zh-CN" altLang="en-US" dirty="0"/>
              <a:t>有时间局部性，无空间局部性</a:t>
            </a:r>
          </a:p>
          <a:p>
            <a:r>
              <a:rPr lang="en-US" altLang="zh-CN" dirty="0"/>
              <a:t>D.</a:t>
            </a:r>
            <a:r>
              <a:rPr lang="zh-CN" altLang="en-US" dirty="0"/>
              <a:t>时间局部性和空间局部性皆无</a:t>
            </a:r>
            <a:endParaRPr lang="en-US" altLang="zh-CN" dirty="0"/>
          </a:p>
          <a:p>
            <a:r>
              <a:rPr lang="zh-CN" altLang="en-US" dirty="0"/>
              <a:t>答：</a:t>
            </a:r>
            <a:r>
              <a:rPr lang="en-US" altLang="zh-CN" dirty="0"/>
              <a:t>A</a:t>
            </a:r>
            <a:r>
              <a:rPr lang="zh-CN" altLang="en-US" dirty="0"/>
              <a:t>。时间局部性是指刚刚访问的数据可能在不久的将来再次访问，空间局部性是指一个储存单元被访问，他附近的储存单元也很快被访问。</a:t>
            </a:r>
          </a:p>
          <a:p>
            <a:r>
              <a:rPr lang="en-US" altLang="zh-CN" dirty="0"/>
              <a:t>(12)[2009]</a:t>
            </a:r>
            <a:r>
              <a:rPr lang="zh-CN" altLang="en-US" dirty="0"/>
              <a:t>某计算机的</a:t>
            </a:r>
            <a:r>
              <a:rPr lang="en-US" altLang="zh-CN" dirty="0"/>
              <a:t>cache</a:t>
            </a:r>
            <a:r>
              <a:rPr lang="zh-CN" altLang="en-US" dirty="0"/>
              <a:t>共有</a:t>
            </a:r>
            <a:r>
              <a:rPr lang="en-US" altLang="zh-CN" dirty="0"/>
              <a:t>16</a:t>
            </a:r>
            <a:r>
              <a:rPr lang="zh-CN" altLang="en-US" dirty="0"/>
              <a:t>块，采用</a:t>
            </a:r>
            <a:r>
              <a:rPr lang="en-US" altLang="zh-CN" dirty="0"/>
              <a:t>2</a:t>
            </a:r>
            <a:r>
              <a:rPr lang="zh-CN" altLang="en-US" dirty="0"/>
              <a:t>路组相联映射方式</a:t>
            </a:r>
            <a:r>
              <a:rPr lang="en-US" altLang="zh-CN" dirty="0"/>
              <a:t>(</a:t>
            </a:r>
            <a:r>
              <a:rPr lang="zh-CN" altLang="en-US" dirty="0"/>
              <a:t>即每组</a:t>
            </a:r>
            <a:r>
              <a:rPr lang="en-US" altLang="zh-CN" dirty="0"/>
              <a:t>2</a:t>
            </a:r>
            <a:r>
              <a:rPr lang="zh-CN" altLang="en-US" dirty="0"/>
              <a:t>块</a:t>
            </a:r>
            <a:r>
              <a:rPr lang="en-US" altLang="zh-CN" dirty="0"/>
              <a:t>)</a:t>
            </a:r>
            <a:r>
              <a:rPr lang="zh-CN" altLang="en-US" dirty="0"/>
              <a:t>。每个主存块大小为</a:t>
            </a:r>
            <a:r>
              <a:rPr lang="en-US" altLang="zh-CN" dirty="0"/>
              <a:t>32B</a:t>
            </a:r>
            <a:r>
              <a:rPr lang="zh-CN" altLang="en-US" dirty="0"/>
              <a:t>，按字节编址。主存</a:t>
            </a:r>
            <a:r>
              <a:rPr lang="en-US" altLang="zh-CN" dirty="0"/>
              <a:t>129</a:t>
            </a:r>
            <a:r>
              <a:rPr lang="zh-CN" altLang="en-US" dirty="0"/>
              <a:t>号单元所在主存块应装入的</a:t>
            </a:r>
            <a:r>
              <a:rPr lang="en-US" altLang="zh-CN" dirty="0"/>
              <a:t>cache</a:t>
            </a:r>
            <a:r>
              <a:rPr lang="zh-CN" altLang="en-US" dirty="0"/>
              <a:t>组号是</a:t>
            </a:r>
          </a:p>
          <a:p>
            <a:r>
              <a:rPr lang="en-US" altLang="zh-CN" dirty="0"/>
              <a:t>A.0		B.1		C.4		D.6</a:t>
            </a:r>
          </a:p>
          <a:p>
            <a:r>
              <a:rPr lang="zh-CN" altLang="en-US" dirty="0"/>
              <a:t>答：</a:t>
            </a:r>
            <a:r>
              <a:rPr lang="en-US" altLang="zh-CN" dirty="0"/>
              <a:t>C</a:t>
            </a:r>
            <a:r>
              <a:rPr lang="zh-CN" altLang="en-US" dirty="0"/>
              <a:t>。</a:t>
            </a:r>
            <a:r>
              <a:rPr lang="en-US" altLang="zh-CN" dirty="0"/>
              <a:t> cache</a:t>
            </a:r>
            <a:r>
              <a:rPr lang="zh-CN" altLang="en-US" dirty="0"/>
              <a:t>共有</a:t>
            </a:r>
            <a:r>
              <a:rPr lang="en-US" altLang="zh-CN" dirty="0"/>
              <a:t>16</a:t>
            </a:r>
            <a:r>
              <a:rPr lang="zh-CN" altLang="en-US" dirty="0"/>
              <a:t>块，采用</a:t>
            </a:r>
            <a:r>
              <a:rPr lang="en-US" altLang="zh-CN" dirty="0"/>
              <a:t>2</a:t>
            </a:r>
            <a:r>
              <a:rPr lang="zh-CN" altLang="en-US" dirty="0"/>
              <a:t>路组相联映射方式，所以总共分为</a:t>
            </a:r>
            <a:r>
              <a:rPr lang="en-US" altLang="zh-CN" dirty="0"/>
              <a:t>8</a:t>
            </a:r>
            <a:r>
              <a:rPr lang="zh-CN" altLang="en-US" dirty="0"/>
              <a:t>组，组索引字段应该为</a:t>
            </a:r>
            <a:r>
              <a:rPr lang="en-US" altLang="zh-CN" dirty="0"/>
              <a:t>3</a:t>
            </a:r>
            <a:r>
              <a:rPr lang="zh-CN" altLang="en-US" dirty="0"/>
              <a:t>位。每个主存块大小为</a:t>
            </a:r>
            <a:r>
              <a:rPr lang="en-US" altLang="zh-CN" dirty="0"/>
              <a:t>32B</a:t>
            </a:r>
            <a:r>
              <a:rPr lang="zh-CN" altLang="en-US" dirty="0"/>
              <a:t>，因此块内偏移地址为</a:t>
            </a:r>
            <a:r>
              <a:rPr lang="en-US" altLang="zh-CN" dirty="0"/>
              <a:t>5</a:t>
            </a:r>
            <a:r>
              <a:rPr lang="zh-CN" altLang="en-US" dirty="0"/>
              <a:t>位，</a:t>
            </a:r>
            <a:r>
              <a:rPr lang="en-US" altLang="zh-CN" dirty="0"/>
              <a:t>129</a:t>
            </a:r>
            <a:r>
              <a:rPr lang="zh-CN" altLang="en-US" dirty="0"/>
              <a:t>号对应第四组。</a:t>
            </a:r>
            <a:endParaRPr lang="en-US" altLang="zh-CN" dirty="0"/>
          </a:p>
          <a:p>
            <a:r>
              <a:rPr lang="en-US" altLang="zh-CN" dirty="0"/>
              <a:t>(13)[2012]</a:t>
            </a:r>
            <a:r>
              <a:rPr lang="zh-CN" altLang="en-US" dirty="0"/>
              <a:t>假设某计算机按字编址，</a:t>
            </a:r>
            <a:r>
              <a:rPr lang="en-US" altLang="zh-CN" dirty="0"/>
              <a:t>cache</a:t>
            </a:r>
            <a:r>
              <a:rPr lang="zh-CN" altLang="en-US" dirty="0"/>
              <a:t>有</a:t>
            </a:r>
            <a:r>
              <a:rPr lang="en-US" altLang="zh-CN" dirty="0"/>
              <a:t>4</a:t>
            </a:r>
            <a:r>
              <a:rPr lang="zh-CN" altLang="en-US" dirty="0"/>
              <a:t>行，</a:t>
            </a:r>
            <a:r>
              <a:rPr lang="en-US" altLang="zh-CN" dirty="0"/>
              <a:t>cache</a:t>
            </a:r>
            <a:r>
              <a:rPr lang="zh-CN" altLang="en-US" dirty="0"/>
              <a:t>和主存之间交换的块大小为</a:t>
            </a:r>
            <a:r>
              <a:rPr lang="en-US" altLang="zh-CN" dirty="0"/>
              <a:t>1</a:t>
            </a:r>
            <a:r>
              <a:rPr lang="zh-CN" altLang="en-US" dirty="0"/>
              <a:t>个字。若</a:t>
            </a:r>
            <a:r>
              <a:rPr lang="en-US" altLang="zh-CN" dirty="0"/>
              <a:t>cache</a:t>
            </a:r>
            <a:r>
              <a:rPr lang="zh-CN" altLang="en-US" dirty="0"/>
              <a:t>的内容初始为空，采用二路组相联映射方式和</a:t>
            </a:r>
            <a:r>
              <a:rPr lang="en-US" altLang="zh-CN" dirty="0"/>
              <a:t>LRUJ</a:t>
            </a:r>
            <a:r>
              <a:rPr lang="zh-CN" altLang="en-US" dirty="0"/>
              <a:t>替换策略。访问的主存地址依次为</a:t>
            </a:r>
            <a:r>
              <a:rPr lang="en-US" altLang="zh-CN" dirty="0"/>
              <a:t>0</a:t>
            </a:r>
            <a:r>
              <a:rPr lang="zh-CN" altLang="en-US" dirty="0"/>
              <a:t>、</a:t>
            </a:r>
            <a:r>
              <a:rPr lang="en-US" altLang="zh-CN" dirty="0"/>
              <a:t>4</a:t>
            </a:r>
            <a:r>
              <a:rPr lang="zh-CN" altLang="en-US" dirty="0"/>
              <a:t>、</a:t>
            </a:r>
            <a:r>
              <a:rPr lang="en-US" altLang="zh-CN" dirty="0"/>
              <a:t>8</a:t>
            </a:r>
            <a:r>
              <a:rPr lang="zh-CN" altLang="en-US" dirty="0"/>
              <a:t>、</a:t>
            </a:r>
            <a:r>
              <a:rPr lang="en-US" altLang="zh-CN" dirty="0"/>
              <a:t>2</a:t>
            </a:r>
            <a:r>
              <a:rPr lang="zh-CN" altLang="en-US" dirty="0"/>
              <a:t>、</a:t>
            </a:r>
            <a:r>
              <a:rPr lang="en-US" altLang="zh-CN" dirty="0"/>
              <a:t>0</a:t>
            </a:r>
            <a:r>
              <a:rPr lang="zh-CN" altLang="en-US" dirty="0"/>
              <a:t>、</a:t>
            </a:r>
            <a:r>
              <a:rPr lang="en-US" altLang="zh-CN" dirty="0"/>
              <a:t>6</a:t>
            </a:r>
            <a:r>
              <a:rPr lang="zh-CN" altLang="en-US" dirty="0"/>
              <a:t>、</a:t>
            </a:r>
            <a:r>
              <a:rPr lang="en-US" altLang="zh-CN" dirty="0"/>
              <a:t>8</a:t>
            </a:r>
            <a:r>
              <a:rPr lang="zh-CN" altLang="en-US" dirty="0"/>
              <a:t>、</a:t>
            </a:r>
            <a:r>
              <a:rPr lang="en-US" altLang="zh-CN" dirty="0"/>
              <a:t>6</a:t>
            </a:r>
            <a:r>
              <a:rPr lang="zh-CN" altLang="en-US" dirty="0"/>
              <a:t>、</a:t>
            </a:r>
            <a:r>
              <a:rPr lang="en-US" altLang="zh-CN" dirty="0"/>
              <a:t>4</a:t>
            </a:r>
            <a:r>
              <a:rPr lang="zh-CN" altLang="en-US" dirty="0"/>
              <a:t>、</a:t>
            </a:r>
            <a:r>
              <a:rPr lang="en-US" altLang="zh-CN" dirty="0"/>
              <a:t>8</a:t>
            </a:r>
            <a:r>
              <a:rPr lang="zh-CN" altLang="en-US" dirty="0"/>
              <a:t>时</a:t>
            </a:r>
            <a:r>
              <a:rPr lang="en-US" altLang="zh-CN" dirty="0"/>
              <a:t>,</a:t>
            </a:r>
            <a:r>
              <a:rPr lang="zh-CN" altLang="en-US" dirty="0"/>
              <a:t>命中 </a:t>
            </a:r>
            <a:r>
              <a:rPr lang="en-US" altLang="zh-CN" dirty="0"/>
              <a:t>cache</a:t>
            </a:r>
            <a:r>
              <a:rPr lang="zh-CN" altLang="en-US" dirty="0"/>
              <a:t>的次数是</a:t>
            </a:r>
            <a:endParaRPr lang="en-US" altLang="zh-CN" dirty="0"/>
          </a:p>
          <a:p>
            <a:r>
              <a:rPr lang="en-US" altLang="zh-CN" dirty="0"/>
              <a:t>A.1		B.2		C.3		D.4</a:t>
            </a:r>
          </a:p>
          <a:p>
            <a:r>
              <a:rPr lang="zh-CN" altLang="en-US" dirty="0"/>
              <a:t>答：</a:t>
            </a:r>
            <a:r>
              <a:rPr lang="en-US" altLang="zh-CN" dirty="0"/>
              <a:t>A/C</a:t>
            </a:r>
            <a:r>
              <a:rPr lang="zh-CN" altLang="en-US" dirty="0"/>
              <a:t>。主存地址按字编址，</a:t>
            </a:r>
            <a:r>
              <a:rPr lang="en-US" altLang="zh-CN" dirty="0"/>
              <a:t>cache</a:t>
            </a:r>
            <a:r>
              <a:rPr lang="zh-CN" altLang="en-US" dirty="0"/>
              <a:t>大小就是一个字，主存地址中没有块内偏移字段。</a:t>
            </a:r>
            <a:r>
              <a:rPr lang="en-US" altLang="zh-CN" dirty="0"/>
              <a:t>C</a:t>
            </a:r>
            <a:r>
              <a:rPr lang="zh-CN" altLang="en-US" dirty="0"/>
              <a:t>为组相连映射方案的答案。</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0902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CD9D144-6823-C9DA-2696-D2F5E185D3CD}"/>
              </a:ext>
            </a:extLst>
          </p:cNvPr>
          <p:cNvSpPr txBox="1"/>
          <p:nvPr/>
        </p:nvSpPr>
        <p:spPr>
          <a:xfrm>
            <a:off x="0" y="0"/>
            <a:ext cx="12192000" cy="6186309"/>
          </a:xfrm>
          <a:prstGeom prst="rect">
            <a:avLst/>
          </a:prstGeom>
          <a:noFill/>
        </p:spPr>
        <p:txBody>
          <a:bodyPr wrap="square" rtlCol="0">
            <a:spAutoFit/>
          </a:bodyPr>
          <a:lstStyle/>
          <a:p>
            <a:r>
              <a:rPr lang="en-US" altLang="zh-CN" dirty="0"/>
              <a:t>(14)[2015]</a:t>
            </a:r>
            <a:r>
              <a:rPr lang="zh-CN" altLang="en-US" dirty="0"/>
              <a:t>假定主存地址为</a:t>
            </a:r>
            <a:r>
              <a:rPr lang="en-US" altLang="zh-CN" dirty="0"/>
              <a:t>32</a:t>
            </a:r>
            <a:r>
              <a:rPr lang="zh-CN" altLang="en-US" dirty="0"/>
              <a:t>位，按字节编址，主存和 </a:t>
            </a:r>
            <a:r>
              <a:rPr lang="en-US" altLang="zh-CN" dirty="0"/>
              <a:t>cache</a:t>
            </a:r>
            <a:r>
              <a:rPr lang="zh-CN" altLang="en-US" dirty="0"/>
              <a:t>之间采用直接相联映射方式，主存块大小为</a:t>
            </a:r>
            <a:r>
              <a:rPr lang="en-US" altLang="zh-CN" dirty="0"/>
              <a:t>4</a:t>
            </a:r>
            <a:r>
              <a:rPr lang="zh-CN" altLang="en-US" dirty="0"/>
              <a:t>个字，每个字</a:t>
            </a:r>
            <a:r>
              <a:rPr lang="en-US" altLang="zh-CN" dirty="0"/>
              <a:t>32</a:t>
            </a:r>
            <a:r>
              <a:rPr lang="zh-CN" altLang="en-US" dirty="0"/>
              <a:t>位，采用写回的方式，则能存放</a:t>
            </a:r>
            <a:r>
              <a:rPr lang="en-US" altLang="zh-CN" dirty="0"/>
              <a:t>4K</a:t>
            </a:r>
            <a:r>
              <a:rPr lang="zh-CN" altLang="en-US" dirty="0"/>
              <a:t>字数据的</a:t>
            </a:r>
            <a:r>
              <a:rPr lang="en-US" altLang="zh-CN" dirty="0"/>
              <a:t>cache</a:t>
            </a:r>
            <a:r>
              <a:rPr lang="zh-CN" altLang="en-US" dirty="0"/>
              <a:t>的总容量至少是</a:t>
            </a:r>
            <a:r>
              <a:rPr lang="en-US" altLang="zh-CN" dirty="0"/>
              <a:t>___</a:t>
            </a:r>
            <a:r>
              <a:rPr lang="zh-CN" altLang="en-US" dirty="0"/>
              <a:t>位。</a:t>
            </a:r>
          </a:p>
          <a:p>
            <a:r>
              <a:rPr lang="en-US" altLang="zh-CN" dirty="0"/>
              <a:t>A.146K		B.147K		C.148K		D.158K</a:t>
            </a:r>
          </a:p>
          <a:p>
            <a:r>
              <a:rPr lang="zh-CN" altLang="en-US" dirty="0"/>
              <a:t>答：</a:t>
            </a:r>
            <a:r>
              <a:rPr lang="en-US" altLang="zh-CN" dirty="0"/>
              <a:t>C</a:t>
            </a:r>
            <a:r>
              <a:rPr lang="zh-CN" altLang="en-US" dirty="0"/>
              <a:t>。块内偏移地址为</a:t>
            </a:r>
            <a:r>
              <a:rPr lang="en-US" altLang="zh-CN" dirty="0"/>
              <a:t>4</a:t>
            </a:r>
            <a:r>
              <a:rPr lang="zh-CN" altLang="en-US" dirty="0"/>
              <a:t>位，行索引字段</a:t>
            </a:r>
            <a:r>
              <a:rPr lang="en-US" altLang="zh-CN" dirty="0"/>
              <a:t>10</a:t>
            </a:r>
            <a:r>
              <a:rPr lang="zh-CN" altLang="en-US" dirty="0"/>
              <a:t>位，标记字段</a:t>
            </a:r>
            <a:r>
              <a:rPr lang="en-US" altLang="zh-CN" dirty="0"/>
              <a:t>32-10-4=18</a:t>
            </a:r>
            <a:r>
              <a:rPr lang="zh-CN" altLang="en-US" dirty="0"/>
              <a:t>位。</a:t>
            </a:r>
            <a:r>
              <a:rPr lang="en-US" altLang="zh-CN" dirty="0" err="1"/>
              <a:t>Cachae</a:t>
            </a:r>
            <a:r>
              <a:rPr lang="zh-CN" altLang="en-US" dirty="0"/>
              <a:t>总容量</a:t>
            </a:r>
            <a:r>
              <a:rPr lang="en-US" altLang="zh-CN" dirty="0"/>
              <a:t>=(16*8+1+18+1)*1K=148K</a:t>
            </a:r>
            <a:r>
              <a:rPr lang="zh-CN" altLang="en-US" dirty="0"/>
              <a:t>。</a:t>
            </a:r>
            <a:endParaRPr lang="en-US" altLang="zh-CN" dirty="0"/>
          </a:p>
          <a:p>
            <a:r>
              <a:rPr lang="en-US" altLang="zh-CN" dirty="0"/>
              <a:t>(15)[2014]</a:t>
            </a:r>
            <a:r>
              <a:rPr lang="zh-CN" altLang="en-US" dirty="0"/>
              <a:t>采用指令</a:t>
            </a:r>
            <a:r>
              <a:rPr lang="en-US" altLang="zh-CN" dirty="0"/>
              <a:t>cache</a:t>
            </a:r>
            <a:r>
              <a:rPr lang="zh-CN" altLang="en-US" dirty="0"/>
              <a:t>与数据</a:t>
            </a:r>
            <a:r>
              <a:rPr lang="en-US" altLang="zh-CN" dirty="0"/>
              <a:t>cache</a:t>
            </a:r>
            <a:r>
              <a:rPr lang="zh-CN" altLang="en-US" dirty="0"/>
              <a:t>分离的主要目的是</a:t>
            </a:r>
          </a:p>
          <a:p>
            <a:r>
              <a:rPr lang="en-US" altLang="zh-CN" dirty="0"/>
              <a:t>A.</a:t>
            </a:r>
            <a:r>
              <a:rPr lang="zh-CN" altLang="en-US" dirty="0"/>
              <a:t>降低</a:t>
            </a:r>
            <a:r>
              <a:rPr lang="en-US" altLang="zh-CN" dirty="0"/>
              <a:t>cache</a:t>
            </a:r>
            <a:r>
              <a:rPr lang="zh-CN" altLang="en-US" dirty="0"/>
              <a:t>的缺失损失</a:t>
            </a:r>
          </a:p>
          <a:p>
            <a:r>
              <a:rPr lang="en-US" altLang="zh-CN" dirty="0"/>
              <a:t>B.</a:t>
            </a:r>
            <a:r>
              <a:rPr lang="zh-CN" altLang="en-US" dirty="0"/>
              <a:t>提高</a:t>
            </a:r>
            <a:r>
              <a:rPr lang="en-US" altLang="zh-CN" dirty="0"/>
              <a:t>cache</a:t>
            </a:r>
            <a:r>
              <a:rPr lang="zh-CN" altLang="en-US" dirty="0"/>
              <a:t>的命中率</a:t>
            </a:r>
          </a:p>
          <a:p>
            <a:r>
              <a:rPr lang="en-US" altLang="zh-CN" dirty="0"/>
              <a:t>C.</a:t>
            </a:r>
            <a:r>
              <a:rPr lang="zh-CN" altLang="en-US" dirty="0"/>
              <a:t>降低</a:t>
            </a:r>
            <a:r>
              <a:rPr lang="en-US" altLang="zh-CN" dirty="0"/>
              <a:t>CPU</a:t>
            </a:r>
            <a:r>
              <a:rPr lang="zh-CN" altLang="en-US" dirty="0"/>
              <a:t>平均访存时间</a:t>
            </a:r>
          </a:p>
          <a:p>
            <a:r>
              <a:rPr lang="en-US" altLang="zh-CN" dirty="0"/>
              <a:t>D.</a:t>
            </a:r>
            <a:r>
              <a:rPr lang="zh-CN" altLang="en-US" dirty="0"/>
              <a:t>减少指令流水线资源冲突</a:t>
            </a:r>
            <a:endParaRPr lang="en-US" altLang="zh-CN" dirty="0"/>
          </a:p>
          <a:p>
            <a:r>
              <a:rPr lang="zh-CN" altLang="en-US" dirty="0"/>
              <a:t>答：</a:t>
            </a:r>
            <a:r>
              <a:rPr lang="en-US" altLang="zh-CN" dirty="0"/>
              <a:t>D</a:t>
            </a:r>
            <a:r>
              <a:rPr lang="zh-CN" altLang="en-US" dirty="0"/>
              <a:t>。</a:t>
            </a:r>
          </a:p>
          <a:p>
            <a:r>
              <a:rPr lang="en-US" altLang="zh-CN" dirty="0"/>
              <a:t>(16)[2015]</a:t>
            </a:r>
            <a:r>
              <a:rPr lang="zh-CN" altLang="en-US" dirty="0"/>
              <a:t>假定编译器将赋值语句“</a:t>
            </a:r>
            <a:r>
              <a:rPr lang="en-US" altLang="zh-CN" dirty="0"/>
              <a:t>x=x+3;”</a:t>
            </a:r>
            <a:r>
              <a:rPr lang="zh-CN" altLang="en-US" dirty="0"/>
              <a:t>转换为指令“</a:t>
            </a:r>
            <a:r>
              <a:rPr lang="en-US" altLang="zh-CN" dirty="0"/>
              <a:t>add xaddr,3”</a:t>
            </a:r>
            <a:r>
              <a:rPr lang="zh-CN" altLang="en-US" dirty="0"/>
              <a:t>，其中，</a:t>
            </a:r>
            <a:r>
              <a:rPr lang="en-US" altLang="zh-CN" dirty="0" err="1"/>
              <a:t>xaddr</a:t>
            </a:r>
            <a:r>
              <a:rPr lang="zh-CN" altLang="en-US" dirty="0"/>
              <a:t>是</a:t>
            </a:r>
            <a:r>
              <a:rPr lang="en-US" altLang="zh-CN" dirty="0"/>
              <a:t>x</a:t>
            </a:r>
            <a:r>
              <a:rPr lang="zh-CN" altLang="en-US" dirty="0"/>
              <a:t>对应的存储单元地址。若执行该指令的计算机采用页式虚拟存储管理方式，并配有相应的</a:t>
            </a:r>
            <a:r>
              <a:rPr lang="en-US" altLang="zh-CN" dirty="0"/>
              <a:t>TLB</a:t>
            </a:r>
            <a:r>
              <a:rPr lang="zh-CN" altLang="en-US" dirty="0"/>
              <a:t>，且 </a:t>
            </a:r>
            <a:r>
              <a:rPr lang="en-US" altLang="zh-CN" dirty="0"/>
              <a:t>cache</a:t>
            </a:r>
            <a:r>
              <a:rPr lang="zh-CN" altLang="en-US" dirty="0"/>
              <a:t>使用写穿的方式</a:t>
            </a:r>
            <a:r>
              <a:rPr lang="en-US" altLang="zh-CN" dirty="0"/>
              <a:t>,</a:t>
            </a:r>
            <a:r>
              <a:rPr lang="zh-CN" altLang="en-US" dirty="0"/>
              <a:t>则完成该指令功能需要访问主存的次数至少是</a:t>
            </a:r>
            <a:r>
              <a:rPr lang="en-US" altLang="zh-CN" dirty="0"/>
              <a:t>_</a:t>
            </a:r>
          </a:p>
          <a:p>
            <a:r>
              <a:rPr lang="en-US" altLang="zh-CN" dirty="0"/>
              <a:t>A.0		B.1		C.2		D.3</a:t>
            </a:r>
          </a:p>
          <a:p>
            <a:r>
              <a:rPr lang="zh-CN" altLang="en-US" dirty="0"/>
              <a:t>答：</a:t>
            </a:r>
            <a:r>
              <a:rPr lang="en-US" altLang="zh-CN" dirty="0"/>
              <a:t>B</a:t>
            </a:r>
            <a:r>
              <a:rPr lang="zh-CN" altLang="en-US" dirty="0"/>
              <a:t>。上述指令可划分为取数，运算和写回过程。取数时读取</a:t>
            </a:r>
            <a:r>
              <a:rPr lang="en-US" altLang="zh-CN" dirty="0" err="1"/>
              <a:t>xaddr</a:t>
            </a:r>
            <a:r>
              <a:rPr lang="zh-CN" altLang="en-US" dirty="0"/>
              <a:t>可能由于</a:t>
            </a:r>
            <a:r>
              <a:rPr lang="en-US" altLang="zh-CN" dirty="0"/>
              <a:t>TLB</a:t>
            </a:r>
            <a:r>
              <a:rPr lang="zh-CN" altLang="en-US" dirty="0"/>
              <a:t>命中，</a:t>
            </a:r>
            <a:r>
              <a:rPr lang="en-US" altLang="zh-CN" dirty="0"/>
              <a:t>cache</a:t>
            </a:r>
            <a:r>
              <a:rPr lang="zh-CN" altLang="en-US" dirty="0"/>
              <a:t>命中不需要访问主存，而写直通方式需要把数据同时写入</a:t>
            </a:r>
            <a:r>
              <a:rPr lang="en-US" altLang="zh-CN" dirty="0"/>
              <a:t>cache</a:t>
            </a:r>
            <a:r>
              <a:rPr lang="zh-CN" altLang="en-US" dirty="0"/>
              <a:t>和主存，因此至少一次。</a:t>
            </a:r>
            <a:endParaRPr lang="en-US" altLang="zh-CN" dirty="0"/>
          </a:p>
          <a:p>
            <a:r>
              <a:rPr lang="en-US" altLang="zh-CN" dirty="0"/>
              <a:t>(17)[2010]</a:t>
            </a:r>
            <a:r>
              <a:rPr lang="zh-CN" altLang="en-US" dirty="0"/>
              <a:t>下列命中组合情况中，一次访存过程中不可能发生的是</a:t>
            </a:r>
          </a:p>
          <a:p>
            <a:r>
              <a:rPr lang="en-US" altLang="zh-CN" dirty="0"/>
              <a:t>A.TLB</a:t>
            </a:r>
            <a:r>
              <a:rPr lang="zh-CN" altLang="en-US" dirty="0"/>
              <a:t>未命中，</a:t>
            </a:r>
            <a:r>
              <a:rPr lang="en-US" altLang="zh-CN" dirty="0"/>
              <a:t>cache</a:t>
            </a:r>
            <a:r>
              <a:rPr lang="zh-CN" altLang="en-US" dirty="0"/>
              <a:t>未命中，</a:t>
            </a:r>
            <a:r>
              <a:rPr lang="en-US" altLang="zh-CN" dirty="0"/>
              <a:t>Page</a:t>
            </a:r>
            <a:r>
              <a:rPr lang="zh-CN" altLang="en-US" dirty="0"/>
              <a:t>未命中</a:t>
            </a:r>
          </a:p>
          <a:p>
            <a:r>
              <a:rPr lang="en-US" altLang="zh-CN" dirty="0"/>
              <a:t>B.TLB</a:t>
            </a:r>
            <a:r>
              <a:rPr lang="zh-CN" altLang="en-US" dirty="0"/>
              <a:t>未命中，</a:t>
            </a:r>
            <a:r>
              <a:rPr lang="en-US" altLang="zh-CN" dirty="0"/>
              <a:t>cache</a:t>
            </a:r>
            <a:r>
              <a:rPr lang="zh-CN" altLang="en-US" dirty="0"/>
              <a:t>命中，</a:t>
            </a:r>
            <a:r>
              <a:rPr lang="en-US" altLang="zh-CN" dirty="0"/>
              <a:t>Page</a:t>
            </a:r>
            <a:r>
              <a:rPr lang="zh-CN" altLang="en-US" dirty="0"/>
              <a:t>命中</a:t>
            </a:r>
            <a:endParaRPr lang="en-US" altLang="zh-CN" dirty="0"/>
          </a:p>
          <a:p>
            <a:r>
              <a:rPr lang="en-US" altLang="zh-CN" dirty="0"/>
              <a:t>C.TLB</a:t>
            </a:r>
            <a:r>
              <a:rPr lang="zh-CN" altLang="en-US" dirty="0"/>
              <a:t>命中，</a:t>
            </a:r>
            <a:r>
              <a:rPr lang="en-US" altLang="zh-CN" dirty="0"/>
              <a:t>cache</a:t>
            </a:r>
            <a:r>
              <a:rPr lang="zh-CN" altLang="en-US" dirty="0"/>
              <a:t>未命中，</a:t>
            </a:r>
            <a:r>
              <a:rPr lang="en-US" altLang="zh-CN" dirty="0"/>
              <a:t>Page</a:t>
            </a:r>
            <a:r>
              <a:rPr lang="zh-CN" altLang="en-US" dirty="0"/>
              <a:t>命中</a:t>
            </a:r>
            <a:endParaRPr lang="en-US" altLang="zh-CN" dirty="0"/>
          </a:p>
          <a:p>
            <a:r>
              <a:rPr lang="en-US" altLang="zh-CN" dirty="0"/>
              <a:t>D.TLB</a:t>
            </a:r>
            <a:r>
              <a:rPr lang="zh-CN" altLang="en-US" dirty="0"/>
              <a:t>命中，</a:t>
            </a:r>
            <a:r>
              <a:rPr lang="en-US" altLang="zh-CN" dirty="0"/>
              <a:t>cache</a:t>
            </a:r>
            <a:r>
              <a:rPr lang="zh-CN" altLang="en-US" dirty="0"/>
              <a:t>命中，</a:t>
            </a:r>
            <a:r>
              <a:rPr lang="en-US" altLang="zh-CN" dirty="0"/>
              <a:t>Page</a:t>
            </a:r>
            <a:r>
              <a:rPr lang="zh-CN" altLang="en-US" dirty="0"/>
              <a:t>未命中</a:t>
            </a:r>
          </a:p>
          <a:p>
            <a:r>
              <a:rPr lang="zh-CN" altLang="en-US" dirty="0"/>
              <a:t>答：</a:t>
            </a:r>
            <a:r>
              <a:rPr lang="en-US" altLang="zh-CN" dirty="0"/>
              <a:t>D</a:t>
            </a:r>
            <a:r>
              <a:rPr lang="zh-CN" altLang="en-US" dirty="0"/>
              <a:t>。</a:t>
            </a:r>
          </a:p>
        </p:txBody>
      </p:sp>
    </p:spTree>
    <p:extLst>
      <p:ext uri="{BB962C8B-B14F-4D97-AF65-F5344CB8AC3E}">
        <p14:creationId xmlns:p14="http://schemas.microsoft.com/office/powerpoint/2010/main" val="378334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6A994-A547-CF22-F75A-D5C8C766F38E}"/>
              </a:ext>
            </a:extLst>
          </p:cNvPr>
          <p:cNvSpPr txBox="1"/>
          <p:nvPr/>
        </p:nvSpPr>
        <p:spPr>
          <a:xfrm>
            <a:off x="0" y="0"/>
            <a:ext cx="12192000" cy="5632311"/>
          </a:xfrm>
          <a:prstGeom prst="rect">
            <a:avLst/>
          </a:prstGeom>
          <a:noFill/>
        </p:spPr>
        <p:txBody>
          <a:bodyPr wrap="square" rtlCol="0">
            <a:spAutoFit/>
          </a:bodyPr>
          <a:lstStyle/>
          <a:p>
            <a:r>
              <a:rPr lang="en-US" altLang="zh-CN" dirty="0"/>
              <a:t>(18)[2013]</a:t>
            </a:r>
            <a:r>
              <a:rPr lang="zh-CN" altLang="en-US" dirty="0"/>
              <a:t>某计算机主存地址空间大小为</a:t>
            </a:r>
            <a:r>
              <a:rPr lang="en-US" altLang="zh-CN" dirty="0"/>
              <a:t>256MB</a:t>
            </a:r>
            <a:r>
              <a:rPr lang="zh-CN" altLang="en-US" dirty="0"/>
              <a:t>，按字节编址。虚拟地址空间大小为</a:t>
            </a:r>
            <a:r>
              <a:rPr lang="en-US" altLang="zh-CN" dirty="0"/>
              <a:t>4GB</a:t>
            </a:r>
            <a:r>
              <a:rPr lang="zh-CN" altLang="en-US" dirty="0"/>
              <a:t>，采用页式存储管理方式，页面大小为</a:t>
            </a:r>
            <a:r>
              <a:rPr lang="en-US" altLang="zh-CN" dirty="0"/>
              <a:t>4KB</a:t>
            </a:r>
            <a:r>
              <a:rPr lang="zh-CN" altLang="en-US" dirty="0"/>
              <a:t>，</a:t>
            </a:r>
            <a:r>
              <a:rPr lang="en-US" altLang="zh-CN" dirty="0"/>
              <a:t>TLB(</a:t>
            </a:r>
            <a:r>
              <a:rPr lang="zh-CN" altLang="en-US" dirty="0"/>
              <a:t>快表</a:t>
            </a:r>
            <a:r>
              <a:rPr lang="en-US" altLang="zh-CN" dirty="0"/>
              <a:t>)</a:t>
            </a:r>
            <a:r>
              <a:rPr lang="zh-CN" altLang="en-US" dirty="0"/>
              <a:t>采用全相联映射，有</a:t>
            </a:r>
            <a:r>
              <a:rPr lang="en-US" altLang="zh-CN" dirty="0"/>
              <a:t>4</a:t>
            </a:r>
            <a:r>
              <a:rPr lang="zh-CN" altLang="en-US" dirty="0"/>
              <a:t>个页表项，内容如表</a:t>
            </a:r>
            <a:r>
              <a:rPr lang="en-US" altLang="zh-CN" dirty="0"/>
              <a:t>4.12</a:t>
            </a:r>
            <a:r>
              <a:rPr lang="zh-CN" altLang="en-US" dirty="0"/>
              <a:t>所示。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则对虚拟地址</a:t>
            </a:r>
            <a:r>
              <a:rPr lang="en-US" altLang="zh-CN" dirty="0"/>
              <a:t>03FFF180H</a:t>
            </a:r>
            <a:r>
              <a:rPr lang="zh-CN" altLang="en-US" dirty="0"/>
              <a:t>进行虚实地址转换的结果是</a:t>
            </a:r>
            <a:endParaRPr lang="en-US" altLang="zh-CN" dirty="0"/>
          </a:p>
          <a:p>
            <a:r>
              <a:rPr lang="en-US" altLang="zh-CN" dirty="0"/>
              <a:t>A.0153180H		B.0035180H		C.TLB</a:t>
            </a:r>
            <a:r>
              <a:rPr lang="zh-CN" altLang="en-US" dirty="0"/>
              <a:t>缺失</a:t>
            </a:r>
            <a:r>
              <a:rPr lang="en-US" altLang="zh-CN" dirty="0"/>
              <a:t>		D.</a:t>
            </a:r>
            <a:r>
              <a:rPr lang="zh-CN" altLang="en-US" dirty="0"/>
              <a:t>缺页</a:t>
            </a:r>
            <a:endParaRPr lang="en-US" altLang="zh-CN" dirty="0"/>
          </a:p>
          <a:p>
            <a:r>
              <a:rPr lang="zh-CN" altLang="en-US" dirty="0"/>
              <a:t>答：</a:t>
            </a:r>
            <a:r>
              <a:rPr lang="en-US" altLang="zh-CN" dirty="0"/>
              <a:t>A</a:t>
            </a:r>
            <a:r>
              <a:rPr lang="zh-CN" altLang="en-US" dirty="0"/>
              <a:t>。按字节编址，页面大小为</a:t>
            </a:r>
            <a:r>
              <a:rPr lang="en-US" altLang="zh-CN" dirty="0"/>
              <a:t>4KB</a:t>
            </a:r>
            <a:r>
              <a:rPr lang="zh-CN" altLang="en-US" dirty="0"/>
              <a:t>，页内地址共</a:t>
            </a:r>
            <a:r>
              <a:rPr lang="en-US" altLang="zh-CN" dirty="0"/>
              <a:t>12</a:t>
            </a:r>
            <a:r>
              <a:rPr lang="zh-CN" altLang="en-US" dirty="0"/>
              <a:t>位。地址空间大小为</a:t>
            </a:r>
            <a:r>
              <a:rPr lang="en-US" altLang="zh-CN" dirty="0"/>
              <a:t>4GB</a:t>
            </a:r>
            <a:r>
              <a:rPr lang="zh-CN" altLang="en-US" dirty="0"/>
              <a:t>，虚拟地址</a:t>
            </a:r>
            <a:r>
              <a:rPr lang="en-US" altLang="zh-CN" dirty="0"/>
              <a:t>32</a:t>
            </a:r>
            <a:r>
              <a:rPr lang="zh-CN" altLang="en-US" dirty="0"/>
              <a:t>位，前</a:t>
            </a:r>
            <a:r>
              <a:rPr lang="en-US" altLang="zh-CN" dirty="0"/>
              <a:t>20</a:t>
            </a:r>
            <a:r>
              <a:rPr lang="zh-CN" altLang="en-US" dirty="0"/>
              <a:t>位为页号。虚拟地址为</a:t>
            </a:r>
            <a:r>
              <a:rPr lang="en-US" altLang="zh-CN" dirty="0"/>
              <a:t>03FFF180H</a:t>
            </a:r>
            <a:r>
              <a:rPr lang="zh-CN" altLang="en-US" dirty="0"/>
              <a:t>，其中页号为</a:t>
            </a:r>
            <a:r>
              <a:rPr lang="en-US" altLang="zh-CN" dirty="0"/>
              <a:t>03FFFH</a:t>
            </a:r>
            <a:r>
              <a:rPr lang="zh-CN" altLang="en-US" dirty="0"/>
              <a:t>，业内地址为</a:t>
            </a:r>
            <a:r>
              <a:rPr lang="en-US" altLang="zh-CN" dirty="0"/>
              <a:t>180H</a:t>
            </a:r>
            <a:r>
              <a:rPr lang="zh-CN" altLang="en-US" dirty="0"/>
              <a:t>，根据题目所给页表项可知页标记为</a:t>
            </a:r>
            <a:r>
              <a:rPr lang="en-US" altLang="zh-CN" dirty="0"/>
              <a:t>03FFFH</a:t>
            </a:r>
            <a:r>
              <a:rPr lang="zh-CN" altLang="en-US" dirty="0"/>
              <a:t>所对应页框号为</a:t>
            </a:r>
            <a:r>
              <a:rPr lang="en-US" altLang="zh-CN" dirty="0"/>
              <a:t>0153H</a:t>
            </a:r>
            <a:r>
              <a:rPr lang="zh-CN" altLang="en-US" dirty="0"/>
              <a:t>，因此物理地址为</a:t>
            </a:r>
            <a:r>
              <a:rPr lang="en-US" altLang="zh-CN" dirty="0"/>
              <a:t>0153180H</a:t>
            </a:r>
            <a:r>
              <a:rPr lang="zh-CN" altLang="en-US" dirty="0"/>
              <a:t>。</a:t>
            </a:r>
            <a:endParaRPr lang="en-US" altLang="zh-CN" dirty="0"/>
          </a:p>
          <a:p>
            <a:r>
              <a:rPr lang="en-US" altLang="zh-CN" dirty="0"/>
              <a:t>(19)[2019]</a:t>
            </a:r>
            <a:r>
              <a:rPr lang="zh-CN" altLang="en-US" dirty="0"/>
              <a:t>下列关于缺页处理的叙述中，错误的是</a:t>
            </a:r>
            <a:r>
              <a:rPr lang="en-US" altLang="zh-CN" dirty="0"/>
              <a:t>_</a:t>
            </a:r>
          </a:p>
          <a:p>
            <a:r>
              <a:rPr lang="en-US" altLang="zh-CN" dirty="0"/>
              <a:t>A.</a:t>
            </a:r>
            <a:r>
              <a:rPr lang="zh-CN" altLang="en-US" dirty="0"/>
              <a:t>缺页是在地址转换时</a:t>
            </a:r>
            <a:r>
              <a:rPr lang="en-US" altLang="zh-CN" dirty="0"/>
              <a:t>CPU</a:t>
            </a:r>
            <a:r>
              <a:rPr lang="zh-CN" altLang="en-US" dirty="0"/>
              <a:t>检测到的一种异常</a:t>
            </a:r>
            <a:endParaRPr lang="en-US" altLang="zh-CN" dirty="0"/>
          </a:p>
          <a:p>
            <a:r>
              <a:rPr lang="en-US" altLang="zh-CN" dirty="0"/>
              <a:t>B.</a:t>
            </a:r>
            <a:r>
              <a:rPr lang="zh-CN" altLang="en-US" dirty="0"/>
              <a:t>缺页处理由操作系统提供的缺页处理程序完成</a:t>
            </a:r>
            <a:endParaRPr lang="en-US" altLang="zh-CN" dirty="0"/>
          </a:p>
          <a:p>
            <a:r>
              <a:rPr lang="en-US" altLang="zh-CN" dirty="0"/>
              <a:t>C.</a:t>
            </a:r>
            <a:r>
              <a:rPr lang="zh-CN" altLang="en-US" dirty="0"/>
              <a:t>缺页处理程序根据页故障地址从外存读入所缺失的页</a:t>
            </a:r>
            <a:endParaRPr lang="en-US" altLang="zh-CN" dirty="0"/>
          </a:p>
          <a:p>
            <a:r>
              <a:rPr lang="en-US" altLang="zh-CN" dirty="0"/>
              <a:t>D.</a:t>
            </a:r>
            <a:r>
              <a:rPr lang="zh-CN" altLang="en-US" dirty="0"/>
              <a:t>缺页处理完成后执行发生缺页的指令的下一条指令</a:t>
            </a:r>
            <a:endParaRPr lang="en-US" altLang="zh-CN" dirty="0"/>
          </a:p>
          <a:p>
            <a:r>
              <a:rPr lang="zh-CN" altLang="en-US" dirty="0"/>
              <a:t>答：</a:t>
            </a:r>
            <a:r>
              <a:rPr lang="en-US" altLang="zh-CN" dirty="0"/>
              <a:t>D</a:t>
            </a:r>
            <a:r>
              <a:rPr lang="zh-CN" altLang="en-US" dirty="0"/>
              <a:t>。缺页处理完成后回到发生缺页的指令继续执行。</a:t>
            </a:r>
          </a:p>
        </p:txBody>
      </p:sp>
      <p:pic>
        <p:nvPicPr>
          <p:cNvPr id="5" name="图片 4">
            <a:extLst>
              <a:ext uri="{FF2B5EF4-FFF2-40B4-BE49-F238E27FC236}">
                <a16:creationId xmlns:a16="http://schemas.microsoft.com/office/drawing/2014/main" id="{54DD37D4-6789-8985-CE30-F7E1313541DF}"/>
              </a:ext>
            </a:extLst>
          </p:cNvPr>
          <p:cNvPicPr>
            <a:picLocks noChangeAspect="1"/>
          </p:cNvPicPr>
          <p:nvPr/>
        </p:nvPicPr>
        <p:blipFill>
          <a:blip r:embed="rId2"/>
          <a:stretch>
            <a:fillRect/>
          </a:stretch>
        </p:blipFill>
        <p:spPr>
          <a:xfrm>
            <a:off x="2049002" y="608651"/>
            <a:ext cx="6797629" cy="1844200"/>
          </a:xfrm>
          <a:prstGeom prst="rect">
            <a:avLst/>
          </a:prstGeom>
        </p:spPr>
      </p:pic>
    </p:spTree>
    <p:extLst>
      <p:ext uri="{BB962C8B-B14F-4D97-AF65-F5344CB8AC3E}">
        <p14:creationId xmlns:p14="http://schemas.microsoft.com/office/powerpoint/2010/main" val="6057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FBD2D4-C899-A4D6-D0DA-613A8ECECADC}"/>
              </a:ext>
            </a:extLst>
          </p:cNvPr>
          <p:cNvSpPr txBox="1"/>
          <p:nvPr/>
        </p:nvSpPr>
        <p:spPr>
          <a:xfrm>
            <a:off x="0" y="0"/>
            <a:ext cx="12192000" cy="7017306"/>
          </a:xfrm>
          <a:prstGeom prst="rect">
            <a:avLst/>
          </a:prstGeom>
          <a:noFill/>
        </p:spPr>
        <p:txBody>
          <a:bodyPr wrap="square" rtlCol="0">
            <a:spAutoFit/>
          </a:bodyPr>
          <a:lstStyle/>
          <a:p>
            <a:r>
              <a:rPr lang="en-US" altLang="zh-CN" dirty="0"/>
              <a:t>4.3</a:t>
            </a:r>
            <a:r>
              <a:rPr lang="zh-CN" altLang="en-US" dirty="0"/>
              <a:t>简答题</a:t>
            </a:r>
            <a:endParaRPr lang="en-US" altLang="zh-CN" dirty="0"/>
          </a:p>
          <a:p>
            <a:r>
              <a:rPr lang="en-US" altLang="zh-CN" dirty="0"/>
              <a:t>(1)</a:t>
            </a:r>
            <a:r>
              <a:rPr lang="zh-CN" altLang="en-US" dirty="0"/>
              <a:t>计算机系统中采用层次化存储体系结构的目的是什么</a:t>
            </a:r>
            <a:r>
              <a:rPr lang="en-US" altLang="zh-CN" dirty="0"/>
              <a:t>?</a:t>
            </a:r>
          </a:p>
          <a:p>
            <a:r>
              <a:rPr lang="zh-CN" altLang="en-US" dirty="0"/>
              <a:t>答：速度快、容量大、成本低的理想存储器还不存在，但层次化存储体系结构可以利用程序局部性的原理，从系统级角度将速度、容量、成本各异的存储器有机组合在一起全方位优化存储系统各项性能指标。</a:t>
            </a:r>
            <a:endParaRPr lang="en-US" altLang="zh-CN" dirty="0"/>
          </a:p>
          <a:p>
            <a:r>
              <a:rPr lang="en-US" altLang="zh-CN" dirty="0"/>
              <a:t>(2)</a:t>
            </a:r>
            <a:r>
              <a:rPr lang="zh-CN" altLang="en-US" dirty="0"/>
              <a:t>为什么在存储器芯片中设置片选输入端</a:t>
            </a:r>
            <a:r>
              <a:rPr lang="en-US" altLang="zh-CN" dirty="0"/>
              <a:t>?</a:t>
            </a:r>
          </a:p>
          <a:p>
            <a:r>
              <a:rPr lang="zh-CN" altLang="en-US" dirty="0"/>
              <a:t>答：存储扩展时需要使用多个存储芯片，设置片选输入端方便选择正确的存储芯片来进行数据访问操作。</a:t>
            </a:r>
            <a:endParaRPr lang="en-US" altLang="zh-CN" dirty="0"/>
          </a:p>
          <a:p>
            <a:r>
              <a:rPr lang="en-US" altLang="zh-CN" dirty="0"/>
              <a:t>(3)</a:t>
            </a:r>
            <a:r>
              <a:rPr lang="zh-CN" altLang="en-US" dirty="0"/>
              <a:t>动态</a:t>
            </a:r>
            <a:r>
              <a:rPr lang="en-US" altLang="zh-CN" dirty="0"/>
              <a:t>MOS</a:t>
            </a:r>
            <a:r>
              <a:rPr lang="zh-CN" altLang="en-US" dirty="0"/>
              <a:t>存储器为什么要刷新</a:t>
            </a:r>
            <a:r>
              <a:rPr lang="en-US" altLang="zh-CN" dirty="0"/>
              <a:t>?</a:t>
            </a:r>
            <a:r>
              <a:rPr lang="zh-CN" altLang="en-US" dirty="0"/>
              <a:t>如何刷新</a:t>
            </a:r>
            <a:r>
              <a:rPr lang="en-US" altLang="zh-CN" dirty="0"/>
              <a:t>?</a:t>
            </a:r>
          </a:p>
          <a:p>
            <a:r>
              <a:rPr lang="zh-CN" altLang="en-US" dirty="0"/>
              <a:t>答：动态存储单元中，信息以电荷形式存储在工作管的栅极电容中，但电容容量较小所存电荷会在一段时间后逐渐泄漏</a:t>
            </a:r>
            <a:r>
              <a:rPr lang="en-US" altLang="zh-CN" dirty="0"/>
              <a:t>(</a:t>
            </a:r>
            <a:r>
              <a:rPr lang="zh-CN" altLang="en-US" dirty="0"/>
              <a:t>一般为 </a:t>
            </a:r>
            <a:r>
              <a:rPr lang="en-US" altLang="zh-CN" dirty="0" err="1"/>
              <a:t>ms</a:t>
            </a:r>
            <a:r>
              <a:rPr lang="zh-CN" altLang="en-US" dirty="0"/>
              <a:t>级</a:t>
            </a:r>
            <a:r>
              <a:rPr lang="en-US" altLang="zh-CN" dirty="0"/>
              <a:t>)</a:t>
            </a:r>
            <a:r>
              <a:rPr lang="zh-CN" altLang="en-US" dirty="0"/>
              <a:t>。为使所存信息能长期保存，需要在电容中电荷泄漏完之前定时地补充电荷，这一过程称为刷新。动态 </a:t>
            </a:r>
            <a:r>
              <a:rPr lang="en-US" altLang="zh-CN" dirty="0"/>
              <a:t>MOS </a:t>
            </a:r>
            <a:r>
              <a:rPr lang="zh-CN" altLang="en-US" dirty="0"/>
              <a:t>存储器刷新方式主要有集中刷新、分散刷新和异步刷新</a:t>
            </a:r>
            <a:r>
              <a:rPr lang="en-US" altLang="zh-CN" dirty="0"/>
              <a:t>3 </a:t>
            </a:r>
            <a:r>
              <a:rPr lang="zh-CN" altLang="en-US" dirty="0"/>
              <a:t>种，由于存储器采用行列结构，因此刷新时先按行进行。</a:t>
            </a:r>
            <a:endParaRPr lang="en-US" altLang="zh-CN" dirty="0"/>
          </a:p>
          <a:p>
            <a:r>
              <a:rPr lang="en-US" altLang="zh-CN" dirty="0"/>
              <a:t>(4)</a:t>
            </a:r>
            <a:r>
              <a:rPr lang="zh-CN" altLang="en-US" dirty="0"/>
              <a:t>试述多体交叉存储器的设计思想和实现方法。</a:t>
            </a:r>
            <a:endParaRPr lang="en-US" altLang="zh-CN" dirty="0"/>
          </a:p>
          <a:p>
            <a:r>
              <a:rPr lang="zh-CN" altLang="en-US" dirty="0"/>
              <a:t>答：多体交叉存储器由多个存储模块构成，这些模块的容量和存取速度相同。根据对多个模块编址方式的不同，可分为高位多体交叉和低位多体交叉两种。高位多体交叉主要用于存储容量扩展，存储地址高位译码片选存储模块，同一存储体内的地址是连续的</a:t>
            </a:r>
            <a:r>
              <a:rPr lang="en-US" altLang="zh-CN" dirty="0"/>
              <a:t>;</a:t>
            </a:r>
            <a:r>
              <a:rPr lang="zh-CN" altLang="en-US" dirty="0"/>
              <a:t>低位多体交叉则采用低位地址译码片选模块，同一存储体内的地址不相邻，相邻地址处在不同存储体中，</a:t>
            </a:r>
            <a:r>
              <a:rPr lang="en-US" altLang="zh-CN" dirty="0"/>
              <a:t>CPU </a:t>
            </a:r>
            <a:r>
              <a:rPr lang="zh-CN" altLang="en-US" dirty="0"/>
              <a:t>可同时启动多个存储体并实现并行访问。</a:t>
            </a:r>
            <a:endParaRPr lang="en-US" altLang="zh-CN" dirty="0"/>
          </a:p>
          <a:p>
            <a:r>
              <a:rPr lang="en-US" altLang="zh-CN" dirty="0"/>
              <a:t>(5)</a:t>
            </a:r>
            <a:r>
              <a:rPr lang="zh-CN" altLang="en-US" dirty="0"/>
              <a:t>为什么说</a:t>
            </a:r>
            <a:r>
              <a:rPr lang="en-US" altLang="zh-CN" dirty="0"/>
              <a:t>cache</a:t>
            </a:r>
            <a:r>
              <a:rPr lang="zh-CN" altLang="en-US" dirty="0"/>
              <a:t>对程序员是透明的</a:t>
            </a:r>
            <a:r>
              <a:rPr lang="en-US" altLang="zh-CN" dirty="0"/>
              <a:t>?</a:t>
            </a:r>
          </a:p>
          <a:p>
            <a:r>
              <a:rPr lang="zh-CN" altLang="en-US" dirty="0"/>
              <a:t>答：因为在程序员看来数据是在寄存器、内存、辅存之间进行交换的，程序员感觉不到 </a:t>
            </a:r>
            <a:r>
              <a:rPr lang="en-US" altLang="zh-CN" dirty="0"/>
              <a:t>cache </a:t>
            </a:r>
            <a:r>
              <a:rPr lang="zh-CN" altLang="en-US" dirty="0"/>
              <a:t>的存在，也无法操控 </a:t>
            </a:r>
            <a:r>
              <a:rPr lang="en-US" altLang="zh-CN" dirty="0"/>
              <a:t>cache</a:t>
            </a:r>
            <a:r>
              <a:rPr lang="zh-CN" altLang="en-US" dirty="0"/>
              <a:t>。</a:t>
            </a:r>
            <a:endParaRPr lang="en-US" altLang="zh-CN" dirty="0"/>
          </a:p>
          <a:p>
            <a:r>
              <a:rPr lang="en-US" altLang="zh-CN" dirty="0"/>
              <a:t>(6)</a:t>
            </a:r>
            <a:r>
              <a:rPr lang="zh-CN" altLang="en-US" dirty="0"/>
              <a:t>直接相联映射方式下为什么不需要使用替换算法</a:t>
            </a:r>
            <a:r>
              <a:rPr lang="en-US" altLang="zh-CN" dirty="0"/>
              <a:t>?</a:t>
            </a:r>
          </a:p>
          <a:p>
            <a:r>
              <a:rPr lang="zh-CN" altLang="en-US" dirty="0"/>
              <a:t>答：在直接映射方式中，一个主存块只能固定地映射到 </a:t>
            </a:r>
            <a:r>
              <a:rPr lang="en-US" altLang="zh-CN" dirty="0"/>
              <a:t>cache </a:t>
            </a:r>
            <a:r>
              <a:rPr lang="zh-CN" altLang="en-US" dirty="0"/>
              <a:t>中的特定行，当有新的主在块调人时，</a:t>
            </a:r>
            <a:r>
              <a:rPr lang="en-US" altLang="zh-CN" dirty="0"/>
              <a:t>cache </a:t>
            </a:r>
            <a:r>
              <a:rPr lang="zh-CN" altLang="en-US" dirty="0"/>
              <a:t>特定行中的内容必须调出，因此不需要替换算法来选择替换掉哪一块。</a:t>
            </a:r>
            <a:endParaRPr lang="en-US" altLang="zh-CN" dirty="0"/>
          </a:p>
          <a:p>
            <a:r>
              <a:rPr lang="en-US" altLang="zh-CN" dirty="0"/>
              <a:t>(7)</a:t>
            </a:r>
            <a:r>
              <a:rPr lang="zh-CN" altLang="en-US" dirty="0"/>
              <a:t>为什么要考虑</a:t>
            </a:r>
            <a:r>
              <a:rPr lang="en-US" altLang="zh-CN" dirty="0"/>
              <a:t>cache</a:t>
            </a:r>
            <a:r>
              <a:rPr lang="zh-CN" altLang="en-US" dirty="0"/>
              <a:t>的一致性</a:t>
            </a:r>
            <a:r>
              <a:rPr lang="en-US" altLang="zh-CN" dirty="0"/>
              <a:t>?</a:t>
            </a:r>
          </a:p>
          <a:p>
            <a:r>
              <a:rPr lang="zh-CN" altLang="en-US" dirty="0"/>
              <a:t>答：正常情况下，</a:t>
            </a:r>
            <a:r>
              <a:rPr lang="en-US" altLang="zh-CN" dirty="0"/>
              <a:t>cache </a:t>
            </a:r>
            <a:r>
              <a:rPr lang="zh-CN" altLang="en-US" dirty="0"/>
              <a:t>中的数据是主存数据的副本，如果采用写回策略，可能造成</a:t>
            </a:r>
            <a:r>
              <a:rPr lang="en-US" altLang="zh-CN" dirty="0" err="1"/>
              <a:t>eche</a:t>
            </a:r>
            <a:r>
              <a:rPr lang="en-US" altLang="zh-CN" dirty="0"/>
              <a:t> </a:t>
            </a:r>
            <a:r>
              <a:rPr lang="zh-CN" altLang="en-US" dirty="0"/>
              <a:t>中的数据副本与主存中数据不一致</a:t>
            </a:r>
            <a:r>
              <a:rPr lang="en-US" altLang="zh-CN" dirty="0"/>
              <a:t>;</a:t>
            </a:r>
            <a:r>
              <a:rPr lang="zh-CN" altLang="en-US" dirty="0"/>
              <a:t>另外，多核处理器中不同的 </a:t>
            </a:r>
            <a:r>
              <a:rPr lang="en-US" altLang="zh-CN" dirty="0"/>
              <a:t>CPU </a:t>
            </a:r>
            <a:r>
              <a:rPr lang="zh-CN" altLang="en-US" dirty="0"/>
              <a:t>核使用不同的</a:t>
            </a:r>
            <a:r>
              <a:rPr lang="en-US" altLang="zh-CN" dirty="0"/>
              <a:t>cache </a:t>
            </a:r>
            <a:r>
              <a:rPr lang="zh-CN" altLang="en-US" dirty="0"/>
              <a:t>也会带来不一致的问题。数据不一致性可能导致程序结果不正确，甚至数据丢失因此必须考虑并设法保证 </a:t>
            </a:r>
            <a:r>
              <a:rPr lang="en-US" altLang="zh-CN" dirty="0"/>
              <a:t>cache </a:t>
            </a:r>
            <a:r>
              <a:rPr lang="zh-CN" altLang="en-US" dirty="0"/>
              <a:t>的一致性。</a:t>
            </a:r>
            <a:endParaRPr lang="en-US" altLang="zh-CN" dirty="0"/>
          </a:p>
        </p:txBody>
      </p:sp>
    </p:spTree>
    <p:extLst>
      <p:ext uri="{BB962C8B-B14F-4D97-AF65-F5344CB8AC3E}">
        <p14:creationId xmlns:p14="http://schemas.microsoft.com/office/powerpoint/2010/main" val="120891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6E75D57-7532-4B74-954A-6EF3294E660D}"/>
              </a:ext>
            </a:extLst>
          </p:cNvPr>
          <p:cNvSpPr txBox="1"/>
          <p:nvPr/>
        </p:nvSpPr>
        <p:spPr>
          <a:xfrm>
            <a:off x="0" y="41739"/>
            <a:ext cx="12192000" cy="5078313"/>
          </a:xfrm>
          <a:prstGeom prst="rect">
            <a:avLst/>
          </a:prstGeom>
          <a:noFill/>
        </p:spPr>
        <p:txBody>
          <a:bodyPr wrap="square" rtlCol="0">
            <a:spAutoFit/>
          </a:bodyPr>
          <a:lstStyle/>
          <a:p>
            <a:r>
              <a:rPr lang="en-US" altLang="zh-CN" dirty="0"/>
              <a:t>(8)</a:t>
            </a:r>
            <a:r>
              <a:rPr lang="zh-CN" altLang="en-US" dirty="0"/>
              <a:t>替换算法有哪几种</a:t>
            </a:r>
            <a:r>
              <a:rPr lang="en-US" altLang="zh-CN" dirty="0"/>
              <a:t>?</a:t>
            </a:r>
            <a:r>
              <a:rPr lang="zh-CN" altLang="en-US" dirty="0"/>
              <a:t>它们各有何优缺点</a:t>
            </a:r>
            <a:r>
              <a:rPr lang="en-US" altLang="zh-CN" dirty="0"/>
              <a:t>?</a:t>
            </a:r>
          </a:p>
          <a:p>
            <a:r>
              <a:rPr lang="zh-CN" altLang="en-US" dirty="0"/>
              <a:t>答：先进先出</a:t>
            </a:r>
            <a:r>
              <a:rPr lang="en-US" altLang="zh-CN" dirty="0"/>
              <a:t>(FIFO)</a:t>
            </a:r>
            <a:r>
              <a:rPr lang="zh-CN" altLang="en-US" dirty="0"/>
              <a:t>算法替换最先被载入 </a:t>
            </a:r>
            <a:r>
              <a:rPr lang="en-US" altLang="zh-CN" dirty="0"/>
              <a:t>cache </a:t>
            </a:r>
            <a:r>
              <a:rPr lang="zh-CN" altLang="en-US" dirty="0"/>
              <a:t>行，其算法系统开销较小，但无法利用程序局部性，</a:t>
            </a:r>
            <a:r>
              <a:rPr lang="en-US" altLang="zh-CN" dirty="0"/>
              <a:t>cache </a:t>
            </a:r>
            <a:r>
              <a:rPr lang="zh-CN" altLang="en-US" dirty="0"/>
              <a:t>命中率不高。最不经常使用</a:t>
            </a:r>
            <a:r>
              <a:rPr lang="en-US" altLang="zh-CN" dirty="0"/>
              <a:t>(LFU)</a:t>
            </a:r>
            <a:r>
              <a:rPr lang="zh-CN" altLang="en-US" dirty="0"/>
              <a:t>算法替换历史访问次数最少的 </a:t>
            </a:r>
            <a:r>
              <a:rPr lang="en-US" altLang="zh-CN" dirty="0"/>
              <a:t>cache </a:t>
            </a:r>
            <a:r>
              <a:rPr lang="zh-CN" altLang="en-US" dirty="0"/>
              <a:t>行，每个 </a:t>
            </a:r>
            <a:r>
              <a:rPr lang="en-US" altLang="zh-CN" dirty="0"/>
              <a:t>cache </a:t>
            </a:r>
            <a:r>
              <a:rPr lang="zh-CN" altLang="en-US" dirty="0"/>
              <a:t>行需要设置个计数器记录访问次数。相对</a:t>
            </a:r>
            <a:r>
              <a:rPr lang="en-US" altLang="zh-CN" dirty="0"/>
              <a:t>FIFO </a:t>
            </a:r>
            <a:r>
              <a:rPr lang="zh-CN" altLang="en-US" dirty="0"/>
              <a:t>算法，其命中率较高，但过去访问频繁的冷数据有可能因为历史访问次数高无法被替换，导致 </a:t>
            </a:r>
            <a:r>
              <a:rPr lang="en-US" altLang="zh-CN" dirty="0"/>
              <a:t>cache </a:t>
            </a:r>
            <a:r>
              <a:rPr lang="zh-CN" altLang="en-US" dirty="0"/>
              <a:t>命中率下降。近期最少使用</a:t>
            </a:r>
            <a:r>
              <a:rPr lang="en-US" altLang="zh-CN" dirty="0"/>
              <a:t>(LRU)</a:t>
            </a:r>
            <a:r>
              <a:rPr lang="zh-CN" altLang="en-US" dirty="0"/>
              <a:t>算法替换近期最久未访问 </a:t>
            </a:r>
            <a:r>
              <a:rPr lang="en-US" altLang="zh-CN" dirty="0"/>
              <a:t>cache </a:t>
            </a:r>
            <a:r>
              <a:rPr lang="zh-CN" altLang="en-US" dirty="0"/>
              <a:t>行，每行设置一个计数器，</a:t>
            </a:r>
            <a:r>
              <a:rPr lang="en-US" altLang="zh-CN" dirty="0"/>
              <a:t>cache</a:t>
            </a:r>
            <a:r>
              <a:rPr lang="zh-CN" altLang="en-US" dirty="0"/>
              <a:t>每命中一次，命中行计数器清零，其他各行计数器增 </a:t>
            </a:r>
            <a:r>
              <a:rPr lang="en-US" altLang="zh-CN" dirty="0"/>
              <a:t>1</a:t>
            </a:r>
            <a:r>
              <a:rPr lang="zh-CN" altLang="en-US" dirty="0"/>
              <a:t>。当需要替换时，选择计数值最大的行换出。相比 </a:t>
            </a:r>
            <a:r>
              <a:rPr lang="en-US" altLang="zh-CN" dirty="0"/>
              <a:t>LFU</a:t>
            </a:r>
            <a:r>
              <a:rPr lang="zh-CN" altLang="en-US" dirty="0"/>
              <a:t>，其性能更优。随机替换算法随机替换 </a:t>
            </a:r>
            <a:r>
              <a:rPr lang="en-US" altLang="zh-CN" dirty="0"/>
              <a:t>cache </a:t>
            </a:r>
            <a:r>
              <a:rPr lang="zh-CN" altLang="en-US" dirty="0"/>
              <a:t>行，无法利用程序局部性，命中率一般，但其硬件成本最低。</a:t>
            </a:r>
            <a:endParaRPr lang="en-US" altLang="zh-CN" dirty="0"/>
          </a:p>
          <a:p>
            <a:r>
              <a:rPr lang="en-US" altLang="zh-CN" dirty="0"/>
              <a:t>4.6</a:t>
            </a:r>
            <a:r>
              <a:rPr lang="zh-CN" altLang="en-US" dirty="0"/>
              <a:t>用</a:t>
            </a:r>
            <a:r>
              <a:rPr lang="en-US" altLang="zh-CN" dirty="0"/>
              <a:t>32K×8</a:t>
            </a:r>
            <a:r>
              <a:rPr lang="zh-CN" altLang="en-US" dirty="0"/>
              <a:t>位</a:t>
            </a:r>
            <a:r>
              <a:rPr lang="en-US" altLang="zh-CN" dirty="0"/>
              <a:t>RAM</a:t>
            </a:r>
            <a:r>
              <a:rPr lang="zh-CN" altLang="en-US" dirty="0"/>
              <a:t>芯片和</a:t>
            </a:r>
            <a:r>
              <a:rPr lang="en-US" altLang="zh-CN" dirty="0"/>
              <a:t>64K×4</a:t>
            </a:r>
            <a:r>
              <a:rPr lang="zh-CN" altLang="en-US" dirty="0"/>
              <a:t>位</a:t>
            </a:r>
            <a:r>
              <a:rPr lang="en-US" altLang="zh-CN" dirty="0"/>
              <a:t>ROM</a:t>
            </a:r>
            <a:r>
              <a:rPr lang="zh-CN" altLang="en-US" dirty="0"/>
              <a:t>芯片设计</a:t>
            </a:r>
            <a:r>
              <a:rPr lang="en-US" altLang="zh-CN" dirty="0"/>
              <a:t>256K×8</a:t>
            </a:r>
            <a:r>
              <a:rPr lang="zh-CN" altLang="en-US" dirty="0"/>
              <a:t>位存储器。其中，从</a:t>
            </a:r>
            <a:r>
              <a:rPr lang="en-US" altLang="zh-CN" dirty="0"/>
              <a:t>30000H</a:t>
            </a:r>
            <a:r>
              <a:rPr lang="zh-CN" altLang="en-US" dirty="0"/>
              <a:t>到</a:t>
            </a:r>
            <a:r>
              <a:rPr lang="en-US" altLang="zh-CN" dirty="0"/>
              <a:t>3FFFFH</a:t>
            </a:r>
            <a:r>
              <a:rPr lang="zh-CN" altLang="en-US" dirty="0"/>
              <a:t>的地址空间为只读存储区，其他为可读、可写存储区。完成存储器与</a:t>
            </a:r>
            <a:r>
              <a:rPr lang="en-US" altLang="zh-CN" dirty="0"/>
              <a:t>CPU</a:t>
            </a:r>
            <a:r>
              <a:rPr lang="zh-CN" altLang="en-US" dirty="0"/>
              <a:t>的连接。</a:t>
            </a:r>
            <a:endParaRPr lang="en-US" altLang="zh-CN" dirty="0"/>
          </a:p>
          <a:p>
            <a:r>
              <a:rPr lang="zh-CN" altLang="en-US" dirty="0"/>
              <a:t>答：</a:t>
            </a:r>
            <a:r>
              <a:rPr lang="en-US" altLang="zh-CN" dirty="0"/>
              <a:t>256KB-2"B</a:t>
            </a:r>
            <a:r>
              <a:rPr lang="zh-CN" altLang="en-US" dirty="0"/>
              <a:t>，</a:t>
            </a:r>
            <a:r>
              <a:rPr lang="en-US" altLang="zh-CN" dirty="0"/>
              <a:t>30000H~3FFFFH </a:t>
            </a:r>
            <a:r>
              <a:rPr lang="zh-CN" altLang="en-US" dirty="0"/>
              <a:t>容量为</a:t>
            </a:r>
            <a:r>
              <a:rPr lang="en-US" altLang="zh-CN" dirty="0"/>
              <a:t>64KB </a:t>
            </a:r>
            <a:r>
              <a:rPr lang="zh-CN" altLang="en-US" dirty="0"/>
              <a:t>的高地址区间，其需要 </a:t>
            </a:r>
            <a:r>
              <a:rPr lang="en-US" altLang="zh-CN" dirty="0"/>
              <a:t>64KBx4</a:t>
            </a:r>
            <a:r>
              <a:rPr lang="zh-CN" altLang="en-US" dirty="0"/>
              <a:t>位</a:t>
            </a:r>
            <a:r>
              <a:rPr lang="en-US" altLang="zh-CN" dirty="0"/>
              <a:t>ROM</a:t>
            </a:r>
            <a:r>
              <a:rPr lang="zh-CN" altLang="en-US" dirty="0"/>
              <a:t>芯片</a:t>
            </a:r>
            <a:r>
              <a:rPr lang="en-US" altLang="zh-CN" dirty="0"/>
              <a:t>2</a:t>
            </a:r>
            <a:r>
              <a:rPr lang="zh-CN" altLang="en-US" dirty="0"/>
              <a:t>片进行位扩展。存器 </a:t>
            </a:r>
            <a:r>
              <a:rPr lang="en-US" altLang="zh-CN" dirty="0"/>
              <a:t>00000H~2FFFFH </a:t>
            </a:r>
            <a:r>
              <a:rPr lang="zh-CN" altLang="en-US" dirty="0"/>
              <a:t>存储空间为</a:t>
            </a:r>
            <a:r>
              <a:rPr lang="en-US" altLang="zh-CN" dirty="0"/>
              <a:t>RAM </a:t>
            </a:r>
            <a:r>
              <a:rPr lang="zh-CN" altLang="en-US" dirty="0"/>
              <a:t>区间，容量为 </a:t>
            </a:r>
            <a:r>
              <a:rPr lang="en-US" altLang="zh-CN" dirty="0"/>
              <a:t>256KB-64KB=192KB</a:t>
            </a:r>
            <a:r>
              <a:rPr lang="zh-CN" altLang="en-US" dirty="0"/>
              <a:t>，其需要</a:t>
            </a:r>
            <a:r>
              <a:rPr lang="en-US" altLang="zh-CN" dirty="0"/>
              <a:t>32KBx8</a:t>
            </a:r>
            <a:r>
              <a:rPr lang="zh-CN" altLang="en-US" dirty="0"/>
              <a:t>位</a:t>
            </a:r>
            <a:r>
              <a:rPr lang="en-US" altLang="zh-CN" dirty="0"/>
              <a:t>RAM </a:t>
            </a:r>
            <a:r>
              <a:rPr lang="zh-CN" altLang="en-US" dirty="0"/>
              <a:t>芯片 </a:t>
            </a:r>
            <a:r>
              <a:rPr lang="en-US" altLang="zh-CN" dirty="0"/>
              <a:t>192KB/32KB= 6 </a:t>
            </a:r>
            <a:r>
              <a:rPr lang="zh-CN" altLang="en-US" dirty="0"/>
              <a:t>片进行字扩展。</a:t>
            </a:r>
            <a:endParaRPr lang="en-US" altLang="zh-CN" dirty="0"/>
          </a:p>
          <a:p>
            <a:r>
              <a:rPr lang="en-US" altLang="zh-CN" dirty="0"/>
              <a:t>4.8</a:t>
            </a:r>
            <a:r>
              <a:rPr lang="zh-CN" altLang="en-US" dirty="0"/>
              <a:t>用</a:t>
            </a:r>
            <a:r>
              <a:rPr lang="en-US" altLang="zh-CN" dirty="0"/>
              <a:t>64K×1</a:t>
            </a:r>
            <a:r>
              <a:rPr lang="zh-CN" altLang="en-US" dirty="0"/>
              <a:t>位的</a:t>
            </a:r>
            <a:r>
              <a:rPr lang="en-US" altLang="zh-CN" dirty="0"/>
              <a:t>DRAM</a:t>
            </a:r>
            <a:r>
              <a:rPr lang="zh-CN" altLang="en-US" dirty="0"/>
              <a:t>芯片构成</a:t>
            </a:r>
            <a:r>
              <a:rPr lang="en-US" altLang="zh-CN" dirty="0"/>
              <a:t>1M×8</a:t>
            </a:r>
            <a:r>
              <a:rPr lang="zh-CN" altLang="en-US" dirty="0"/>
              <a:t>位的存储器，若采用异步刷新，每行刷新间隔不超过</a:t>
            </a:r>
            <a:r>
              <a:rPr lang="en-US" altLang="zh-CN" dirty="0"/>
              <a:t>2ms</a:t>
            </a:r>
            <a:r>
              <a:rPr lang="zh-CN" altLang="en-US" dirty="0"/>
              <a:t>，则产生刷新信号的间隔时间是多少</a:t>
            </a:r>
            <a:r>
              <a:rPr lang="en-US" altLang="zh-CN" dirty="0"/>
              <a:t>?</a:t>
            </a:r>
            <a:r>
              <a:rPr lang="zh-CN" altLang="en-US" dirty="0"/>
              <a:t>假设读写周期为</a:t>
            </a:r>
            <a:r>
              <a:rPr lang="en-US" altLang="zh-CN" dirty="0"/>
              <a:t>0.5us</a:t>
            </a:r>
            <a:r>
              <a:rPr lang="zh-CN" altLang="en-US" dirty="0"/>
              <a:t>，若采用集中刷新方式，则存储器刷新一遍最少要用多少个读写周期</a:t>
            </a:r>
            <a:r>
              <a:rPr lang="en-US" altLang="zh-CN" dirty="0"/>
              <a:t>?CPU</a:t>
            </a:r>
            <a:r>
              <a:rPr lang="zh-CN" altLang="en-US" dirty="0"/>
              <a:t>的“死”时间为多少</a:t>
            </a:r>
            <a:r>
              <a:rPr lang="en-US" altLang="zh-CN" dirty="0"/>
              <a:t>?</a:t>
            </a:r>
          </a:p>
          <a:p>
            <a:r>
              <a:rPr lang="zh-CN" altLang="en-US" dirty="0"/>
              <a:t>答：</a:t>
            </a:r>
            <a:r>
              <a:rPr lang="en-US" altLang="zh-CN" dirty="0"/>
              <a:t>64KBx1 </a:t>
            </a:r>
            <a:r>
              <a:rPr lang="zh-CN" altLang="en-US" dirty="0"/>
              <a:t>位的 </a:t>
            </a:r>
            <a:r>
              <a:rPr lang="en-US" altLang="zh-CN" dirty="0"/>
              <a:t>DRAM </a:t>
            </a:r>
            <a:r>
              <a:rPr lang="zh-CN" altLang="en-US" dirty="0"/>
              <a:t>芯片的排列方式为 </a:t>
            </a:r>
            <a:r>
              <a:rPr lang="en-US" altLang="zh-CN" dirty="0"/>
              <a:t>256</a:t>
            </a:r>
            <a:r>
              <a:rPr lang="zh-CN" altLang="en-US" dirty="0"/>
              <a:t>行</a:t>
            </a:r>
            <a:r>
              <a:rPr lang="en-US" altLang="zh-CN" dirty="0"/>
              <a:t>x256 </a:t>
            </a:r>
            <a:r>
              <a:rPr lang="zh-CN" altLang="en-US" dirty="0"/>
              <a:t>列，已知每行刷新间隔不超过</a:t>
            </a:r>
            <a:r>
              <a:rPr lang="en-US" altLang="zh-CN" dirty="0"/>
              <a:t>2ms,</a:t>
            </a:r>
            <a:r>
              <a:rPr lang="zh-CN" altLang="en-US" dirty="0"/>
              <a:t>可知最大刷新周期为 </a:t>
            </a:r>
            <a:r>
              <a:rPr lang="en-US" altLang="zh-CN" dirty="0"/>
              <a:t>2s,</a:t>
            </a:r>
            <a:r>
              <a:rPr lang="zh-CN" altLang="en-US" dirty="0"/>
              <a:t>如采用异步刷新</a:t>
            </a:r>
            <a:r>
              <a:rPr lang="en-US" altLang="zh-CN" dirty="0"/>
              <a:t>,</a:t>
            </a:r>
            <a:r>
              <a:rPr lang="zh-CN" altLang="en-US" dirty="0"/>
              <a:t>需要将 </a:t>
            </a:r>
            <a:r>
              <a:rPr lang="en-US" altLang="zh-CN" dirty="0"/>
              <a:t>2ms </a:t>
            </a:r>
            <a:r>
              <a:rPr lang="zh-CN" altLang="en-US" dirty="0"/>
              <a:t>分成 </a:t>
            </a:r>
            <a:r>
              <a:rPr lang="en-US" altLang="zh-CN" dirty="0"/>
              <a:t>256 </a:t>
            </a:r>
            <a:r>
              <a:rPr lang="zh-CN" altLang="en-US" dirty="0"/>
              <a:t>个时间段</a:t>
            </a:r>
            <a:r>
              <a:rPr lang="en-US" altLang="zh-CN" dirty="0"/>
              <a:t>,2ms/256=7.8125us</a:t>
            </a:r>
            <a:r>
              <a:rPr lang="zh-CN" altLang="en-US" dirty="0"/>
              <a:t>，每个时间段最后 </a:t>
            </a:r>
            <a:r>
              <a:rPr lang="en-US" altLang="zh-CN" dirty="0"/>
              <a:t>0.5us </a:t>
            </a:r>
            <a:r>
              <a:rPr lang="zh-CN" altLang="en-US" dirty="0"/>
              <a:t>用于刷新 </a:t>
            </a:r>
            <a:r>
              <a:rPr lang="en-US" altLang="zh-CN" dirty="0"/>
              <a:t>DRAM </a:t>
            </a:r>
            <a:r>
              <a:rPr lang="zh-CN" altLang="en-US" dirty="0"/>
              <a:t>的一行，因此产生刷新信号的时间间隔为</a:t>
            </a:r>
            <a:r>
              <a:rPr lang="en-US" altLang="zh-CN" dirty="0"/>
              <a:t>7.8125us</a:t>
            </a:r>
            <a:r>
              <a:rPr lang="zh-CN" altLang="en-US" dirty="0"/>
              <a:t>。</a:t>
            </a:r>
            <a:endParaRPr lang="en-US" altLang="zh-CN" dirty="0"/>
          </a:p>
        </p:txBody>
      </p:sp>
    </p:spTree>
    <p:extLst>
      <p:ext uri="{BB962C8B-B14F-4D97-AF65-F5344CB8AC3E}">
        <p14:creationId xmlns:p14="http://schemas.microsoft.com/office/powerpoint/2010/main" val="414128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B86CCA7-C0B0-2775-9893-28FE4F9E734A}"/>
              </a:ext>
            </a:extLst>
          </p:cNvPr>
          <p:cNvSpPr txBox="1"/>
          <p:nvPr/>
        </p:nvSpPr>
        <p:spPr>
          <a:xfrm>
            <a:off x="0" y="0"/>
            <a:ext cx="12192000" cy="4801314"/>
          </a:xfrm>
          <a:prstGeom prst="rect">
            <a:avLst/>
          </a:prstGeom>
          <a:noFill/>
        </p:spPr>
        <p:txBody>
          <a:bodyPr wrap="square" rtlCol="0">
            <a:spAutoFit/>
          </a:bodyPr>
          <a:lstStyle/>
          <a:p>
            <a:r>
              <a:rPr lang="en-US" altLang="zh-CN" dirty="0"/>
              <a:t>4.11</a:t>
            </a:r>
            <a:r>
              <a:rPr lang="zh-CN" altLang="en-US" dirty="0"/>
              <a:t>设</a:t>
            </a:r>
            <a:r>
              <a:rPr lang="en-US" altLang="zh-CN" dirty="0"/>
              <a:t>cache</a:t>
            </a:r>
            <a:r>
              <a:rPr lang="zh-CN" altLang="en-US" dirty="0"/>
              <a:t>的容量为</a:t>
            </a:r>
            <a:r>
              <a:rPr lang="en-US" altLang="zh-CN" dirty="0"/>
              <a:t>2“</a:t>
            </a:r>
            <a:r>
              <a:rPr lang="zh-CN" altLang="en-US" dirty="0"/>
              <a:t>块，每块是一个</a:t>
            </a:r>
            <a:r>
              <a:rPr lang="en-US" altLang="zh-CN" dirty="0"/>
              <a:t>32</a:t>
            </a:r>
            <a:r>
              <a:rPr lang="zh-CN" altLang="en-US" dirty="0"/>
              <a:t>位字，主存容量是</a:t>
            </a:r>
            <a:r>
              <a:rPr lang="en-US" altLang="zh-CN" dirty="0"/>
              <a:t>cache</a:t>
            </a:r>
            <a:r>
              <a:rPr lang="zh-CN" altLang="en-US" dirty="0"/>
              <a:t>容量的</a:t>
            </a:r>
            <a:r>
              <a:rPr lang="en-US" altLang="zh-CN" dirty="0"/>
              <a:t>256</a:t>
            </a:r>
            <a:r>
              <a:rPr lang="zh-CN" altLang="en-US" dirty="0"/>
              <a:t>倍，其中有表</a:t>
            </a:r>
            <a:r>
              <a:rPr lang="en-US" altLang="zh-CN" dirty="0"/>
              <a:t>4.13</a:t>
            </a:r>
            <a:r>
              <a:rPr lang="zh-CN" altLang="en-US" dirty="0"/>
              <a:t>所示的数据</a:t>
            </a:r>
            <a:r>
              <a:rPr lang="en-US" altLang="zh-CN" dirty="0"/>
              <a:t>(</a:t>
            </a:r>
            <a:r>
              <a:rPr lang="zh-CN" altLang="en-US" dirty="0"/>
              <a:t>地址和数据均采用十六进制表示</a:t>
            </a:r>
            <a:r>
              <a:rPr lang="en-US" altLang="zh-CN" dirty="0"/>
              <a:t>)</a:t>
            </a:r>
            <a:r>
              <a:rPr lang="zh-CN" altLang="en-US" dirty="0"/>
              <a:t>。</a:t>
            </a:r>
          </a:p>
          <a:p>
            <a:endParaRPr lang="en-US" altLang="zh-CN" dirty="0"/>
          </a:p>
          <a:p>
            <a:endParaRPr lang="en-US" altLang="zh-CN" dirty="0"/>
          </a:p>
          <a:p>
            <a:endParaRPr lang="en-US" altLang="zh-CN" dirty="0"/>
          </a:p>
          <a:p>
            <a:endParaRPr lang="en-US" altLang="zh-CN" dirty="0"/>
          </a:p>
          <a:p>
            <a:r>
              <a:rPr lang="zh-CN" altLang="en-US" dirty="0"/>
              <a:t>将主存中这些数据装入</a:t>
            </a:r>
            <a:r>
              <a:rPr lang="en-US" altLang="zh-CN" dirty="0"/>
              <a:t>cache</a:t>
            </a:r>
            <a:r>
              <a:rPr lang="zh-CN" altLang="en-US" dirty="0"/>
              <a:t>后，</a:t>
            </a:r>
            <a:r>
              <a:rPr lang="en-US" altLang="zh-CN" dirty="0"/>
              <a:t>cache</a:t>
            </a:r>
            <a:r>
              <a:rPr lang="zh-CN" altLang="en-US" dirty="0"/>
              <a:t>各块中的数据内容及相应的标志是什么</a:t>
            </a:r>
            <a:r>
              <a:rPr lang="en-US" altLang="zh-CN" dirty="0"/>
              <a:t>?</a:t>
            </a:r>
          </a:p>
          <a:p>
            <a:r>
              <a:rPr lang="zh-CN" altLang="en-US" dirty="0"/>
              <a:t>答：</a:t>
            </a:r>
            <a:endParaRPr lang="en-US" altLang="zh-CN" dirty="0"/>
          </a:p>
          <a:p>
            <a:r>
              <a:rPr lang="en-US" altLang="zh-CN" dirty="0"/>
              <a:t>1.</a:t>
            </a:r>
            <a:r>
              <a:rPr lang="zh-CN" altLang="en-US" dirty="0"/>
              <a:t>全相联映射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2.</a:t>
            </a:r>
            <a:r>
              <a:rPr lang="zh-CN" altLang="en-US" dirty="0"/>
              <a:t>直接相联映射</a:t>
            </a:r>
            <a:endParaRPr lang="en-US" altLang="zh-CN" dirty="0"/>
          </a:p>
        </p:txBody>
      </p:sp>
      <p:pic>
        <p:nvPicPr>
          <p:cNvPr id="6" name="图片 5">
            <a:extLst>
              <a:ext uri="{FF2B5EF4-FFF2-40B4-BE49-F238E27FC236}">
                <a16:creationId xmlns:a16="http://schemas.microsoft.com/office/drawing/2014/main" id="{BFBA9FC5-7509-6E6D-CA27-95652B240BB4}"/>
              </a:ext>
            </a:extLst>
          </p:cNvPr>
          <p:cNvPicPr>
            <a:picLocks noChangeAspect="1"/>
          </p:cNvPicPr>
          <p:nvPr/>
        </p:nvPicPr>
        <p:blipFill>
          <a:blip r:embed="rId2"/>
          <a:stretch>
            <a:fillRect/>
          </a:stretch>
        </p:blipFill>
        <p:spPr>
          <a:xfrm>
            <a:off x="2257347" y="369755"/>
            <a:ext cx="6797629" cy="1280271"/>
          </a:xfrm>
          <a:prstGeom prst="rect">
            <a:avLst/>
          </a:prstGeom>
        </p:spPr>
      </p:pic>
      <p:graphicFrame>
        <p:nvGraphicFramePr>
          <p:cNvPr id="8" name="表格 8">
            <a:extLst>
              <a:ext uri="{FF2B5EF4-FFF2-40B4-BE49-F238E27FC236}">
                <a16:creationId xmlns:a16="http://schemas.microsoft.com/office/drawing/2014/main" id="{2A46884E-A7A4-DFF3-1BB1-D1A7BF53B41D}"/>
              </a:ext>
            </a:extLst>
          </p:cNvPr>
          <p:cNvGraphicFramePr>
            <a:graphicFrameLocks noGrp="1"/>
          </p:cNvGraphicFramePr>
          <p:nvPr>
            <p:extLst>
              <p:ext uri="{D42A27DB-BD31-4B8C-83A1-F6EECF244321}">
                <p14:modId xmlns:p14="http://schemas.microsoft.com/office/powerpoint/2010/main" val="80271625"/>
              </p:ext>
            </p:extLst>
          </p:nvPr>
        </p:nvGraphicFramePr>
        <p:xfrm>
          <a:off x="1696335" y="2019781"/>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44626923"/>
                    </a:ext>
                  </a:extLst>
                </a:gridCol>
                <a:gridCol w="2709333">
                  <a:extLst>
                    <a:ext uri="{9D8B030D-6E8A-4147-A177-3AD203B41FA5}">
                      <a16:colId xmlns:a16="http://schemas.microsoft.com/office/drawing/2014/main" val="1612751163"/>
                    </a:ext>
                  </a:extLst>
                </a:gridCol>
                <a:gridCol w="2709333">
                  <a:extLst>
                    <a:ext uri="{9D8B030D-6E8A-4147-A177-3AD203B41FA5}">
                      <a16:colId xmlns:a16="http://schemas.microsoft.com/office/drawing/2014/main" val="3921468273"/>
                    </a:ext>
                  </a:extLst>
                </a:gridCol>
              </a:tblGrid>
              <a:tr h="370840">
                <a:tc>
                  <a:txBody>
                    <a:bodyPr/>
                    <a:lstStyle/>
                    <a:p>
                      <a:pPr algn="ctr"/>
                      <a:r>
                        <a:rPr lang="en-US" altLang="zh-CN" dirty="0"/>
                        <a:t>Cache</a:t>
                      </a:r>
                      <a:r>
                        <a:rPr lang="zh-CN" altLang="en-US" dirty="0"/>
                        <a:t>行</a:t>
                      </a:r>
                    </a:p>
                  </a:txBody>
                  <a:tcPr/>
                </a:tc>
                <a:tc>
                  <a:txBody>
                    <a:bodyPr/>
                    <a:lstStyle/>
                    <a:p>
                      <a:pPr algn="ctr"/>
                      <a:r>
                        <a:rPr lang="zh-CN" altLang="en-US" dirty="0"/>
                        <a:t>标志</a:t>
                      </a:r>
                    </a:p>
                  </a:txBody>
                  <a:tcPr/>
                </a:tc>
                <a:tc>
                  <a:txBody>
                    <a:bodyPr/>
                    <a:lstStyle/>
                    <a:p>
                      <a:pPr algn="ctr"/>
                      <a:r>
                        <a:rPr lang="zh-CN" altLang="en-US" dirty="0"/>
                        <a:t>数据</a:t>
                      </a:r>
                    </a:p>
                  </a:txBody>
                  <a:tcPr/>
                </a:tc>
                <a:extLst>
                  <a:ext uri="{0D108BD9-81ED-4DB2-BD59-A6C34878D82A}">
                    <a16:rowId xmlns:a16="http://schemas.microsoft.com/office/drawing/2014/main" val="946775975"/>
                  </a:ext>
                </a:extLst>
              </a:tr>
              <a:tr h="370840">
                <a:tc>
                  <a:txBody>
                    <a:bodyPr/>
                    <a:lstStyle/>
                    <a:p>
                      <a:pPr algn="ctr"/>
                      <a:r>
                        <a:rPr lang="en-US" altLang="zh-CN" dirty="0"/>
                        <a:t>0</a:t>
                      </a:r>
                      <a:endParaRPr lang="zh-CN" altLang="en-US" dirty="0"/>
                    </a:p>
                  </a:txBody>
                  <a:tcPr/>
                </a:tc>
                <a:tc>
                  <a:txBody>
                    <a:bodyPr/>
                    <a:lstStyle/>
                    <a:p>
                      <a:pPr algn="ctr"/>
                      <a:r>
                        <a:rPr lang="en-US" altLang="zh-CN" dirty="0"/>
                        <a:t>000000</a:t>
                      </a:r>
                      <a:endParaRPr lang="zh-CN" altLang="en-US" dirty="0"/>
                    </a:p>
                  </a:txBody>
                  <a:tcPr/>
                </a:tc>
                <a:tc>
                  <a:txBody>
                    <a:bodyPr/>
                    <a:lstStyle/>
                    <a:p>
                      <a:pPr algn="ctr"/>
                      <a:r>
                        <a:rPr lang="en-US" altLang="zh-CN" dirty="0"/>
                        <a:t>8756836</a:t>
                      </a:r>
                      <a:endParaRPr lang="zh-CN" altLang="en-US" dirty="0"/>
                    </a:p>
                  </a:txBody>
                  <a:tcPr/>
                </a:tc>
                <a:extLst>
                  <a:ext uri="{0D108BD9-81ED-4DB2-BD59-A6C34878D82A}">
                    <a16:rowId xmlns:a16="http://schemas.microsoft.com/office/drawing/2014/main" val="4120887866"/>
                  </a:ext>
                </a:extLst>
              </a:tr>
              <a:tr h="370840">
                <a:tc>
                  <a:txBody>
                    <a:bodyPr/>
                    <a:lstStyle/>
                    <a:p>
                      <a:pPr algn="ctr"/>
                      <a:r>
                        <a:rPr lang="en-US" altLang="zh-CN" dirty="0"/>
                        <a:t>1</a:t>
                      </a:r>
                      <a:endParaRPr lang="zh-CN" altLang="en-US" dirty="0"/>
                    </a:p>
                  </a:txBody>
                  <a:tcPr/>
                </a:tc>
                <a:tc>
                  <a:txBody>
                    <a:bodyPr/>
                    <a:lstStyle/>
                    <a:p>
                      <a:pPr algn="ctr"/>
                      <a:r>
                        <a:rPr lang="en-US" altLang="zh-CN" dirty="0"/>
                        <a:t>000002</a:t>
                      </a:r>
                      <a:endParaRPr lang="zh-CN" altLang="en-US" dirty="0"/>
                    </a:p>
                  </a:txBody>
                  <a:tcPr/>
                </a:tc>
                <a:tc>
                  <a:txBody>
                    <a:bodyPr/>
                    <a:lstStyle/>
                    <a:p>
                      <a:pPr algn="ctr"/>
                      <a:r>
                        <a:rPr lang="en-US" altLang="zh-CN" dirty="0"/>
                        <a:t>87792301</a:t>
                      </a:r>
                      <a:endParaRPr lang="zh-CN" altLang="en-US" dirty="0"/>
                    </a:p>
                  </a:txBody>
                  <a:tcPr/>
                </a:tc>
                <a:extLst>
                  <a:ext uri="{0D108BD9-81ED-4DB2-BD59-A6C34878D82A}">
                    <a16:rowId xmlns:a16="http://schemas.microsoft.com/office/drawing/2014/main" val="3909414200"/>
                  </a:ext>
                </a:extLst>
              </a:tr>
              <a:tr h="370840">
                <a:tc>
                  <a:txBody>
                    <a:bodyPr/>
                    <a:lstStyle/>
                    <a:p>
                      <a:pPr algn="ctr"/>
                      <a:r>
                        <a:rPr lang="en-US" altLang="zh-CN" dirty="0"/>
                        <a:t>2</a:t>
                      </a:r>
                      <a:endParaRPr lang="zh-CN" altLang="en-US" dirty="0"/>
                    </a:p>
                  </a:txBody>
                  <a:tcPr/>
                </a:tc>
                <a:tc>
                  <a:txBody>
                    <a:bodyPr/>
                    <a:lstStyle/>
                    <a:p>
                      <a:pPr algn="ctr"/>
                      <a:r>
                        <a:rPr lang="en-US" altLang="zh-CN" dirty="0"/>
                        <a:t>004001</a:t>
                      </a:r>
                      <a:endParaRPr lang="zh-CN" altLang="en-US" dirty="0"/>
                    </a:p>
                  </a:txBody>
                  <a:tcPr/>
                </a:tc>
                <a:tc>
                  <a:txBody>
                    <a:bodyPr/>
                    <a:lstStyle/>
                    <a:p>
                      <a:pPr algn="ctr"/>
                      <a:r>
                        <a:rPr lang="en-US" altLang="zh-CN" dirty="0"/>
                        <a:t>9ABEFCD0</a:t>
                      </a:r>
                      <a:endParaRPr lang="zh-CN" altLang="en-US" dirty="0"/>
                    </a:p>
                  </a:txBody>
                  <a:tcPr/>
                </a:tc>
                <a:extLst>
                  <a:ext uri="{0D108BD9-81ED-4DB2-BD59-A6C34878D82A}">
                    <a16:rowId xmlns:a16="http://schemas.microsoft.com/office/drawing/2014/main" val="152531221"/>
                  </a:ext>
                </a:extLst>
              </a:tr>
              <a:tr h="370840">
                <a:tc>
                  <a:txBody>
                    <a:bodyPr/>
                    <a:lstStyle/>
                    <a:p>
                      <a:pPr algn="ctr"/>
                      <a:r>
                        <a:rPr lang="en-US" altLang="zh-CN" dirty="0"/>
                        <a:t>3</a:t>
                      </a:r>
                      <a:endParaRPr lang="zh-CN" altLang="en-US" dirty="0"/>
                    </a:p>
                  </a:txBody>
                  <a:tcPr/>
                </a:tc>
                <a:tc>
                  <a:txBody>
                    <a:bodyPr/>
                    <a:lstStyle/>
                    <a:p>
                      <a:pPr algn="ctr"/>
                      <a:r>
                        <a:rPr lang="en-US" altLang="zh-CN" dirty="0"/>
                        <a:t>007FFF</a:t>
                      </a:r>
                      <a:endParaRPr lang="zh-CN" altLang="en-US" dirty="0"/>
                    </a:p>
                  </a:txBody>
                  <a:tcPr/>
                </a:tc>
                <a:tc>
                  <a:txBody>
                    <a:bodyPr/>
                    <a:lstStyle/>
                    <a:p>
                      <a:pPr algn="ctr"/>
                      <a:r>
                        <a:rPr lang="en-US" altLang="zh-CN" dirty="0"/>
                        <a:t>4FFFFC68</a:t>
                      </a:r>
                      <a:endParaRPr lang="zh-CN" altLang="en-US" dirty="0"/>
                    </a:p>
                  </a:txBody>
                  <a:tcPr/>
                </a:tc>
                <a:extLst>
                  <a:ext uri="{0D108BD9-81ED-4DB2-BD59-A6C34878D82A}">
                    <a16:rowId xmlns:a16="http://schemas.microsoft.com/office/drawing/2014/main" val="481790082"/>
                  </a:ext>
                </a:extLst>
              </a:tr>
              <a:tr h="370840">
                <a:tc>
                  <a:txBody>
                    <a:bodyPr/>
                    <a:lstStyle/>
                    <a:p>
                      <a:pPr algn="ctr"/>
                      <a:r>
                        <a:rPr lang="en-US" altLang="zh-CN" dirty="0"/>
                        <a:t>4</a:t>
                      </a:r>
                      <a:endParaRPr lang="zh-CN" altLang="en-US" dirty="0"/>
                    </a:p>
                  </a:txBody>
                  <a:tcPr/>
                </a:tc>
                <a:tc>
                  <a:txBody>
                    <a:bodyPr/>
                    <a:lstStyle/>
                    <a:p>
                      <a:pPr algn="ctr"/>
                      <a:r>
                        <a:rPr lang="en-US" altLang="zh-CN" dirty="0"/>
                        <a:t>3FFFFE</a:t>
                      </a:r>
                      <a:endParaRPr lang="zh-CN" altLang="en-US" dirty="0"/>
                    </a:p>
                  </a:txBody>
                  <a:tcPr/>
                </a:tc>
                <a:tc>
                  <a:txBody>
                    <a:bodyPr/>
                    <a:lstStyle/>
                    <a:p>
                      <a:pPr algn="ctr"/>
                      <a:r>
                        <a:rPr lang="en-US" altLang="zh-CN" dirty="0"/>
                        <a:t>01BF2460</a:t>
                      </a:r>
                      <a:endParaRPr lang="zh-CN" altLang="en-US" dirty="0"/>
                    </a:p>
                  </a:txBody>
                  <a:tcPr/>
                </a:tc>
                <a:extLst>
                  <a:ext uri="{0D108BD9-81ED-4DB2-BD59-A6C34878D82A}">
                    <a16:rowId xmlns:a16="http://schemas.microsoft.com/office/drawing/2014/main" val="2547033334"/>
                  </a:ext>
                </a:extLst>
              </a:tr>
            </a:tbl>
          </a:graphicData>
        </a:graphic>
      </p:graphicFrame>
      <p:graphicFrame>
        <p:nvGraphicFramePr>
          <p:cNvPr id="9" name="表格 8">
            <a:extLst>
              <a:ext uri="{FF2B5EF4-FFF2-40B4-BE49-F238E27FC236}">
                <a16:creationId xmlns:a16="http://schemas.microsoft.com/office/drawing/2014/main" id="{9810D9B6-5207-7958-6A8D-13FB249FE0A0}"/>
              </a:ext>
            </a:extLst>
          </p:cNvPr>
          <p:cNvGraphicFramePr>
            <a:graphicFrameLocks noGrp="1"/>
          </p:cNvGraphicFramePr>
          <p:nvPr>
            <p:extLst>
              <p:ext uri="{D42A27DB-BD31-4B8C-83A1-F6EECF244321}">
                <p14:modId xmlns:p14="http://schemas.microsoft.com/office/powerpoint/2010/main" val="3581511898"/>
              </p:ext>
            </p:extLst>
          </p:nvPr>
        </p:nvGraphicFramePr>
        <p:xfrm>
          <a:off x="1679616" y="4406095"/>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44626923"/>
                    </a:ext>
                  </a:extLst>
                </a:gridCol>
                <a:gridCol w="2709333">
                  <a:extLst>
                    <a:ext uri="{9D8B030D-6E8A-4147-A177-3AD203B41FA5}">
                      <a16:colId xmlns:a16="http://schemas.microsoft.com/office/drawing/2014/main" val="1612751163"/>
                    </a:ext>
                  </a:extLst>
                </a:gridCol>
                <a:gridCol w="2709333">
                  <a:extLst>
                    <a:ext uri="{9D8B030D-6E8A-4147-A177-3AD203B41FA5}">
                      <a16:colId xmlns:a16="http://schemas.microsoft.com/office/drawing/2014/main" val="3921468273"/>
                    </a:ext>
                  </a:extLst>
                </a:gridCol>
              </a:tblGrid>
              <a:tr h="370840">
                <a:tc>
                  <a:txBody>
                    <a:bodyPr/>
                    <a:lstStyle/>
                    <a:p>
                      <a:pPr algn="ctr"/>
                      <a:r>
                        <a:rPr lang="en-US" altLang="zh-CN" dirty="0"/>
                        <a:t>Cache</a:t>
                      </a:r>
                      <a:r>
                        <a:rPr lang="zh-CN" altLang="en-US" dirty="0"/>
                        <a:t>行</a:t>
                      </a:r>
                    </a:p>
                  </a:txBody>
                  <a:tcPr/>
                </a:tc>
                <a:tc>
                  <a:txBody>
                    <a:bodyPr/>
                    <a:lstStyle/>
                    <a:p>
                      <a:pPr algn="ctr"/>
                      <a:r>
                        <a:rPr lang="zh-CN" altLang="en-US" dirty="0"/>
                        <a:t>标志</a:t>
                      </a:r>
                    </a:p>
                  </a:txBody>
                  <a:tcPr/>
                </a:tc>
                <a:tc>
                  <a:txBody>
                    <a:bodyPr/>
                    <a:lstStyle/>
                    <a:p>
                      <a:pPr algn="ctr"/>
                      <a:r>
                        <a:rPr lang="zh-CN" altLang="en-US" dirty="0"/>
                        <a:t>数据</a:t>
                      </a:r>
                    </a:p>
                  </a:txBody>
                  <a:tcPr/>
                </a:tc>
                <a:extLst>
                  <a:ext uri="{0D108BD9-81ED-4DB2-BD59-A6C34878D82A}">
                    <a16:rowId xmlns:a16="http://schemas.microsoft.com/office/drawing/2014/main" val="946775975"/>
                  </a:ext>
                </a:extLst>
              </a:tr>
              <a:tr h="370840">
                <a:tc>
                  <a:txBody>
                    <a:bodyPr/>
                    <a:lstStyle/>
                    <a:p>
                      <a:pPr algn="ctr"/>
                      <a:r>
                        <a:rPr lang="en-US" altLang="zh-CN" dirty="0"/>
                        <a:t>0000</a:t>
                      </a:r>
                      <a:endParaRPr lang="zh-CN" altLang="en-US" dirty="0"/>
                    </a:p>
                  </a:txBody>
                  <a:tcPr/>
                </a:tc>
                <a:tc>
                  <a:txBody>
                    <a:bodyPr/>
                    <a:lstStyle/>
                    <a:p>
                      <a:pPr algn="ctr"/>
                      <a:r>
                        <a:rPr lang="en-US" altLang="zh-CN" dirty="0"/>
                        <a:t>00</a:t>
                      </a:r>
                      <a:endParaRPr lang="zh-CN" altLang="en-US" dirty="0"/>
                    </a:p>
                  </a:txBody>
                  <a:tcPr/>
                </a:tc>
                <a:tc>
                  <a:txBody>
                    <a:bodyPr/>
                    <a:lstStyle/>
                    <a:p>
                      <a:pPr algn="ctr"/>
                      <a:r>
                        <a:rPr lang="en-US" altLang="zh-CN" dirty="0"/>
                        <a:t>8756836</a:t>
                      </a:r>
                      <a:endParaRPr lang="zh-CN" altLang="en-US" dirty="0"/>
                    </a:p>
                  </a:txBody>
                  <a:tcPr/>
                </a:tc>
                <a:extLst>
                  <a:ext uri="{0D108BD9-81ED-4DB2-BD59-A6C34878D82A}">
                    <a16:rowId xmlns:a16="http://schemas.microsoft.com/office/drawing/2014/main" val="4120887866"/>
                  </a:ext>
                </a:extLst>
              </a:tr>
              <a:tr h="370840">
                <a:tc>
                  <a:txBody>
                    <a:bodyPr/>
                    <a:lstStyle/>
                    <a:p>
                      <a:pPr algn="ctr"/>
                      <a:r>
                        <a:rPr lang="en-US" altLang="zh-CN" dirty="0"/>
                        <a:t>0002</a:t>
                      </a:r>
                      <a:endParaRPr lang="zh-CN" altLang="en-US" dirty="0"/>
                    </a:p>
                  </a:txBody>
                  <a:tcPr/>
                </a:tc>
                <a:tc>
                  <a:txBody>
                    <a:bodyPr/>
                    <a:lstStyle/>
                    <a:p>
                      <a:pPr algn="ctr"/>
                      <a:r>
                        <a:rPr lang="en-US" altLang="zh-CN" dirty="0"/>
                        <a:t>00</a:t>
                      </a:r>
                      <a:endParaRPr lang="zh-CN" altLang="en-US" dirty="0"/>
                    </a:p>
                  </a:txBody>
                  <a:tcPr/>
                </a:tc>
                <a:tc>
                  <a:txBody>
                    <a:bodyPr/>
                    <a:lstStyle/>
                    <a:p>
                      <a:pPr algn="ctr"/>
                      <a:r>
                        <a:rPr lang="en-US" altLang="zh-CN" dirty="0"/>
                        <a:t>87792301</a:t>
                      </a:r>
                      <a:endParaRPr lang="zh-CN" altLang="en-US" dirty="0"/>
                    </a:p>
                  </a:txBody>
                  <a:tcPr/>
                </a:tc>
                <a:extLst>
                  <a:ext uri="{0D108BD9-81ED-4DB2-BD59-A6C34878D82A}">
                    <a16:rowId xmlns:a16="http://schemas.microsoft.com/office/drawing/2014/main" val="3909414200"/>
                  </a:ext>
                </a:extLst>
              </a:tr>
              <a:tr h="370840">
                <a:tc>
                  <a:txBody>
                    <a:bodyPr/>
                    <a:lstStyle/>
                    <a:p>
                      <a:pPr algn="ctr"/>
                      <a:r>
                        <a:rPr lang="en-US" altLang="zh-CN" dirty="0"/>
                        <a:t>0001</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9ABEFCD0</a:t>
                      </a:r>
                      <a:endParaRPr lang="zh-CN" altLang="en-US" dirty="0"/>
                    </a:p>
                  </a:txBody>
                  <a:tcPr/>
                </a:tc>
                <a:extLst>
                  <a:ext uri="{0D108BD9-81ED-4DB2-BD59-A6C34878D82A}">
                    <a16:rowId xmlns:a16="http://schemas.microsoft.com/office/drawing/2014/main" val="152531221"/>
                  </a:ext>
                </a:extLst>
              </a:tr>
              <a:tr h="370840">
                <a:tc>
                  <a:txBody>
                    <a:bodyPr/>
                    <a:lstStyle/>
                    <a:p>
                      <a:pPr algn="ctr"/>
                      <a:r>
                        <a:rPr lang="en-US" altLang="zh-CN" dirty="0"/>
                        <a:t>3FFF</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4FFFFC68</a:t>
                      </a:r>
                      <a:endParaRPr lang="zh-CN" altLang="en-US" dirty="0"/>
                    </a:p>
                  </a:txBody>
                  <a:tcPr/>
                </a:tc>
                <a:extLst>
                  <a:ext uri="{0D108BD9-81ED-4DB2-BD59-A6C34878D82A}">
                    <a16:rowId xmlns:a16="http://schemas.microsoft.com/office/drawing/2014/main" val="481790082"/>
                  </a:ext>
                </a:extLst>
              </a:tr>
              <a:tr h="370840">
                <a:tc>
                  <a:txBody>
                    <a:bodyPr/>
                    <a:lstStyle/>
                    <a:p>
                      <a:pPr algn="ctr"/>
                      <a:r>
                        <a:rPr lang="en-US" altLang="zh-CN" dirty="0"/>
                        <a:t>3FFFE</a:t>
                      </a:r>
                      <a:endParaRPr lang="zh-CN" altLang="en-US" dirty="0"/>
                    </a:p>
                  </a:txBody>
                  <a:tcPr/>
                </a:tc>
                <a:tc>
                  <a:txBody>
                    <a:bodyPr/>
                    <a:lstStyle/>
                    <a:p>
                      <a:pPr algn="ctr"/>
                      <a:r>
                        <a:rPr lang="en-US" altLang="zh-CN" dirty="0"/>
                        <a:t>FF</a:t>
                      </a:r>
                      <a:endParaRPr lang="zh-CN" altLang="en-US" dirty="0"/>
                    </a:p>
                  </a:txBody>
                  <a:tcPr/>
                </a:tc>
                <a:tc>
                  <a:txBody>
                    <a:bodyPr/>
                    <a:lstStyle/>
                    <a:p>
                      <a:pPr algn="ctr"/>
                      <a:r>
                        <a:rPr lang="en-US" altLang="zh-CN" dirty="0"/>
                        <a:t>01BF2460</a:t>
                      </a:r>
                      <a:endParaRPr lang="zh-CN" altLang="en-US" dirty="0"/>
                    </a:p>
                  </a:txBody>
                  <a:tcPr/>
                </a:tc>
                <a:extLst>
                  <a:ext uri="{0D108BD9-81ED-4DB2-BD59-A6C34878D82A}">
                    <a16:rowId xmlns:a16="http://schemas.microsoft.com/office/drawing/2014/main" val="2547033334"/>
                  </a:ext>
                </a:extLst>
              </a:tr>
            </a:tbl>
          </a:graphicData>
        </a:graphic>
      </p:graphicFrame>
    </p:spTree>
    <p:extLst>
      <p:ext uri="{BB962C8B-B14F-4D97-AF65-F5344CB8AC3E}">
        <p14:creationId xmlns:p14="http://schemas.microsoft.com/office/powerpoint/2010/main" val="9847526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4658</Words>
  <Application>Microsoft Office PowerPoint</Application>
  <PresentationFormat>宽屏</PresentationFormat>
  <Paragraphs>230</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澄</dc:creator>
  <cp:lastModifiedBy>陈 澄</cp:lastModifiedBy>
  <cp:revision>1</cp:revision>
  <dcterms:created xsi:type="dcterms:W3CDTF">2023-04-17T07:43:25Z</dcterms:created>
  <dcterms:modified xsi:type="dcterms:W3CDTF">2023-04-17T07:43:39Z</dcterms:modified>
</cp:coreProperties>
</file>