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5"/>
  </p:notesMasterIdLst>
  <p:handoutMasterIdLst>
    <p:handoutMasterId r:id="rId46"/>
  </p:handoutMasterIdLst>
  <p:sldIdLst>
    <p:sldId id="940" r:id="rId3"/>
    <p:sldId id="861" r:id="rId4"/>
    <p:sldId id="862" r:id="rId5"/>
    <p:sldId id="863" r:id="rId6"/>
    <p:sldId id="895" r:id="rId7"/>
    <p:sldId id="864" r:id="rId8"/>
    <p:sldId id="865" r:id="rId9"/>
    <p:sldId id="920" r:id="rId10"/>
    <p:sldId id="896" r:id="rId11"/>
    <p:sldId id="923" r:id="rId12"/>
    <p:sldId id="916" r:id="rId13"/>
    <p:sldId id="918" r:id="rId14"/>
    <p:sldId id="917" r:id="rId15"/>
    <p:sldId id="866" r:id="rId16"/>
    <p:sldId id="867" r:id="rId17"/>
    <p:sldId id="868" r:id="rId18"/>
    <p:sldId id="869" r:id="rId19"/>
    <p:sldId id="897" r:id="rId20"/>
    <p:sldId id="870" r:id="rId21"/>
    <p:sldId id="871" r:id="rId22"/>
    <p:sldId id="872" r:id="rId23"/>
    <p:sldId id="874" r:id="rId24"/>
    <p:sldId id="873" r:id="rId25"/>
    <p:sldId id="875" r:id="rId26"/>
    <p:sldId id="898" r:id="rId27"/>
    <p:sldId id="899" r:id="rId28"/>
    <p:sldId id="900" r:id="rId29"/>
    <p:sldId id="901" r:id="rId30"/>
    <p:sldId id="902" r:id="rId31"/>
    <p:sldId id="919" r:id="rId32"/>
    <p:sldId id="903" r:id="rId33"/>
    <p:sldId id="951" r:id="rId34"/>
    <p:sldId id="941" r:id="rId35"/>
    <p:sldId id="942" r:id="rId36"/>
    <p:sldId id="943" r:id="rId37"/>
    <p:sldId id="944" r:id="rId38"/>
    <p:sldId id="945" r:id="rId39"/>
    <p:sldId id="946" r:id="rId40"/>
    <p:sldId id="947" r:id="rId41"/>
    <p:sldId id="948" r:id="rId42"/>
    <p:sldId id="949" r:id="rId43"/>
    <p:sldId id="950" r:id="rId4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24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163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5FDCA5B5-BA22-4C26-A7F1-CC4F592DC0E6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求波兰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/>
          </a:r>
          <a:b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表达式的值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727272E-2B1B-4F3B-8383-21579158865F}" type="parTrans" cxnId="{DE5D3826-05EA-467F-B83E-23AD50F773FB}">
      <dgm:prSet/>
      <dgm:spPr/>
      <dgm:t>
        <a:bodyPr/>
        <a:lstStyle/>
        <a:p>
          <a:endParaRPr lang="zh-CN" altLang="en-US"/>
        </a:p>
      </dgm:t>
    </dgm:pt>
    <dgm:pt modelId="{10265EBF-0996-4689-9D14-CA4F64B207B4}" type="sibTrans" cxnId="{DE5D3826-05EA-467F-B83E-23AD50F773FB}">
      <dgm:prSet/>
      <dgm:spPr/>
      <dgm:t>
        <a:bodyPr/>
        <a:lstStyle/>
        <a:p>
          <a:endParaRPr lang="zh-CN" altLang="en-US"/>
        </a:p>
      </dgm:t>
    </dgm:pt>
    <dgm:pt modelId="{D0DCB29A-8EE3-4D34-9011-43A66D3B0405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b="0" i="0" dirty="0"/>
            <a:t>2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的幂次方表示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CF88515-D357-4247-AA0A-481A20018D7C}" type="parTrans" cxnId="{0D8AFDC1-00A3-4653-BB80-DA0081899648}">
      <dgm:prSet/>
      <dgm:spPr/>
      <dgm:t>
        <a:bodyPr/>
        <a:lstStyle/>
        <a:p>
          <a:endParaRPr lang="zh-CN" altLang="en-US"/>
        </a:p>
      </dgm:t>
    </dgm:pt>
    <dgm:pt modelId="{4CD3D10D-CA68-4BDD-B1BD-5FFA350166DB}" type="sibTrans" cxnId="{0D8AFDC1-00A3-4653-BB80-DA0081899648}">
      <dgm:prSet/>
      <dgm:spPr/>
      <dgm:t>
        <a:bodyPr/>
        <a:lstStyle/>
        <a:p>
          <a:endParaRPr lang="zh-CN" altLang="en-US"/>
        </a:p>
      </dgm:t>
    </dgm:pt>
    <dgm:pt modelId="{3416DDA2-CACA-4C1F-8C7E-94ED555A064E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爬天梯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2AB6FA9-12DB-4479-8A7D-0F108B965716}" type="parTrans" cxnId="{CD170849-CCA6-4E2C-B5A2-7ECA0C23C310}">
      <dgm:prSet/>
      <dgm:spPr/>
      <dgm:t>
        <a:bodyPr/>
        <a:lstStyle/>
        <a:p>
          <a:endParaRPr lang="zh-CN" altLang="en-US"/>
        </a:p>
      </dgm:t>
    </dgm:pt>
    <dgm:pt modelId="{160F34C0-F869-448E-A1EB-0C50DEF3A87E}" type="sibTrans" cxnId="{CD170849-CCA6-4E2C-B5A2-7ECA0C23C310}">
      <dgm:prSet/>
      <dgm:spPr/>
      <dgm:t>
        <a:bodyPr/>
        <a:lstStyle/>
        <a:p>
          <a:endParaRPr lang="zh-CN" altLang="en-US"/>
        </a:p>
      </dgm:t>
    </dgm:pt>
    <dgm:pt modelId="{E246FEBF-A7B2-42FD-95C0-09D3343C0A1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放苹果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4AEC421-F1DC-438C-B54D-E05B46141C4D}" type="parTrans" cxnId="{289F8572-F010-44B1-8C52-A9CC438BE6A4}">
      <dgm:prSet/>
      <dgm:spPr/>
      <dgm:t>
        <a:bodyPr/>
        <a:lstStyle/>
        <a:p>
          <a:endParaRPr lang="zh-CN" altLang="en-US"/>
        </a:p>
      </dgm:t>
    </dgm:pt>
    <dgm:pt modelId="{1B0D2AAB-79F6-48B0-9B9B-A50FE450FD0B}" type="sibTrans" cxnId="{289F8572-F010-44B1-8C52-A9CC438BE6A4}">
      <dgm:prSet/>
      <dgm:spPr/>
      <dgm:t>
        <a:bodyPr/>
        <a:lstStyle/>
        <a:p>
          <a:endParaRPr lang="zh-CN" altLang="en-US"/>
        </a:p>
      </dgm:t>
    </dgm:pt>
    <dgm:pt modelId="{FAB1B418-EB52-47F7-A82D-720BD5C425BD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BOSS</a:t>
          </a:r>
          <a:r>
            <a:rPr lang="zh-CN" altLang="en-US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题：算</a:t>
          </a:r>
          <a:r>
            <a: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24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E436428-D5B5-4C94-854E-9C18AB4555BB}" type="parTrans" cxnId="{80982FE5-A2D6-4C53-9E62-1FB201552CAB}">
      <dgm:prSet/>
      <dgm:spPr/>
      <dgm:t>
        <a:bodyPr/>
        <a:lstStyle/>
        <a:p>
          <a:endParaRPr lang="zh-CN" altLang="en-US"/>
        </a:p>
      </dgm:t>
    </dgm:pt>
    <dgm:pt modelId="{143D6D08-F674-44C2-9401-6CFEA3194E24}" type="sibTrans" cxnId="{80982FE5-A2D6-4C53-9E62-1FB201552CAB}">
      <dgm:prSet/>
      <dgm:spPr/>
      <dgm:t>
        <a:bodyPr/>
        <a:lstStyle/>
        <a:p>
          <a:endParaRPr lang="zh-CN" alt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FAE21B-9A31-4EBF-A02B-7EE77130E638}" type="pres">
      <dgm:prSet presAssocID="{3416DDA2-CACA-4C1F-8C7E-94ED555A064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CC66AF-6C22-431A-A01B-A328E7C2F220}" type="pres">
      <dgm:prSet presAssocID="{160F34C0-F869-448E-A1EB-0C50DEF3A87E}" presName="sibTrans" presStyleCnt="0"/>
      <dgm:spPr/>
    </dgm:pt>
    <dgm:pt modelId="{31EBE07E-FE5B-46D7-BDD0-0363F967A8C8}" type="pres">
      <dgm:prSet presAssocID="{E246FEBF-A7B2-42FD-95C0-09D3343C0A1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7A62B-FAAC-4923-A6E0-29515572E450}" type="pres">
      <dgm:prSet presAssocID="{1B0D2AAB-79F6-48B0-9B9B-A50FE450FD0B}" presName="sibTrans" presStyleCnt="0"/>
      <dgm:spPr/>
    </dgm:pt>
    <dgm:pt modelId="{6F2251EB-6E69-4936-8D62-9F914F91B923}" type="pres">
      <dgm:prSet presAssocID="{5FDCA5B5-BA22-4C26-A7F1-CC4F592DC0E6}" presName="node" presStyleLbl="node1" presStyleIdx="2" presStyleCnt="5" custLinFactNeighborX="12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914A1C-5D8F-4836-8E22-78E9BE00328E}" type="pres">
      <dgm:prSet presAssocID="{10265EBF-0996-4689-9D14-CA4F64B207B4}" presName="sibTrans" presStyleCnt="0"/>
      <dgm:spPr/>
    </dgm:pt>
    <dgm:pt modelId="{B768E38C-39A5-4162-8880-005585CD08BD}" type="pres">
      <dgm:prSet presAssocID="{D0DCB29A-8EE3-4D34-9011-43A66D3B0405}" presName="node" presStyleLbl="node1" presStyleIdx="3" presStyleCnt="5" custLinFactNeighborX="-35" custLinFactNeighborY="-2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98B1F3-C4CE-4940-8230-474867C24118}" type="pres">
      <dgm:prSet presAssocID="{4CD3D10D-CA68-4BDD-B1BD-5FFA350166DB}" presName="sibTrans" presStyleCnt="0"/>
      <dgm:spPr/>
    </dgm:pt>
    <dgm:pt modelId="{872AE40F-9FD7-4E2E-B8A9-5E8272DF632C}" type="pres">
      <dgm:prSet presAssocID="{FAB1B418-EB52-47F7-A82D-720BD5C425B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ACAB31-5024-4F96-B9B9-20FEF8C27C3C}" type="presOf" srcId="{FAB1B418-EB52-47F7-A82D-720BD5C425BD}" destId="{872AE40F-9FD7-4E2E-B8A9-5E8272DF632C}" srcOrd="0" destOrd="0" presId="urn:microsoft.com/office/officeart/2005/8/layout/default"/>
    <dgm:cxn modelId="{0D8AFDC1-00A3-4653-BB80-DA0081899648}" srcId="{6787E9D6-2A90-4BCA-9917-059667D4BDBC}" destId="{D0DCB29A-8EE3-4D34-9011-43A66D3B0405}" srcOrd="3" destOrd="0" parTransId="{CCF88515-D357-4247-AA0A-481A20018D7C}" sibTransId="{4CD3D10D-CA68-4BDD-B1BD-5FFA350166DB}"/>
    <dgm:cxn modelId="{0BD7491E-2AB6-47D5-8D8B-C38AE295EF62}" type="presOf" srcId="{D0DCB29A-8EE3-4D34-9011-43A66D3B0405}" destId="{B768E38C-39A5-4162-8880-005585CD08BD}" srcOrd="0" destOrd="0" presId="urn:microsoft.com/office/officeart/2005/8/layout/default"/>
    <dgm:cxn modelId="{CD170849-CCA6-4E2C-B5A2-7ECA0C23C310}" srcId="{6787E9D6-2A90-4BCA-9917-059667D4BDBC}" destId="{3416DDA2-CACA-4C1F-8C7E-94ED555A064E}" srcOrd="0" destOrd="0" parTransId="{22AB6FA9-12DB-4479-8A7D-0F108B965716}" sibTransId="{160F34C0-F869-448E-A1EB-0C50DEF3A87E}"/>
    <dgm:cxn modelId="{80982FE5-A2D6-4C53-9E62-1FB201552CAB}" srcId="{6787E9D6-2A90-4BCA-9917-059667D4BDBC}" destId="{FAB1B418-EB52-47F7-A82D-720BD5C425BD}" srcOrd="4" destOrd="0" parTransId="{AE436428-D5B5-4C94-854E-9C18AB4555BB}" sibTransId="{143D6D08-F674-44C2-9401-6CFEA3194E24}"/>
    <dgm:cxn modelId="{D2D2D14F-641E-4EAB-9B18-8A8F23CAD512}" type="presOf" srcId="{5FDCA5B5-BA22-4C26-A7F1-CC4F592DC0E6}" destId="{6F2251EB-6E69-4936-8D62-9F914F91B923}" srcOrd="0" destOrd="0" presId="urn:microsoft.com/office/officeart/2005/8/layout/default"/>
    <dgm:cxn modelId="{DE5D3826-05EA-467F-B83E-23AD50F773FB}" srcId="{6787E9D6-2A90-4BCA-9917-059667D4BDBC}" destId="{5FDCA5B5-BA22-4C26-A7F1-CC4F592DC0E6}" srcOrd="2" destOrd="0" parTransId="{5727272E-2B1B-4F3B-8383-21579158865F}" sibTransId="{10265EBF-0996-4689-9D14-CA4F64B207B4}"/>
    <dgm:cxn modelId="{5DD51DEC-5D0C-48A8-B386-722692CBC8D7}" type="presOf" srcId="{6787E9D6-2A90-4BCA-9917-059667D4BDBC}" destId="{D822D75A-238A-426D-A9D3-A664472FE3B0}" srcOrd="0" destOrd="0" presId="urn:microsoft.com/office/officeart/2005/8/layout/default"/>
    <dgm:cxn modelId="{289F8572-F010-44B1-8C52-A9CC438BE6A4}" srcId="{6787E9D6-2A90-4BCA-9917-059667D4BDBC}" destId="{E246FEBF-A7B2-42FD-95C0-09D3343C0A15}" srcOrd="1" destOrd="0" parTransId="{C4AEC421-F1DC-438C-B54D-E05B46141C4D}" sibTransId="{1B0D2AAB-79F6-48B0-9B9B-A50FE450FD0B}"/>
    <dgm:cxn modelId="{2A8AF02F-8460-4B92-8283-8DFD1A00594E}" type="presOf" srcId="{E246FEBF-A7B2-42FD-95C0-09D3343C0A15}" destId="{31EBE07E-FE5B-46D7-BDD0-0363F967A8C8}" srcOrd="0" destOrd="0" presId="urn:microsoft.com/office/officeart/2005/8/layout/default"/>
    <dgm:cxn modelId="{9B91627C-F39B-439B-804C-F1454C57802E}" type="presOf" srcId="{3416DDA2-CACA-4C1F-8C7E-94ED555A064E}" destId="{5EFAE21B-9A31-4EBF-A02B-7EE77130E638}" srcOrd="0" destOrd="0" presId="urn:microsoft.com/office/officeart/2005/8/layout/default"/>
    <dgm:cxn modelId="{B0BE0B75-EF6D-4C19-A6AE-49A3378AAD01}" type="presParOf" srcId="{D822D75A-238A-426D-A9D3-A664472FE3B0}" destId="{5EFAE21B-9A31-4EBF-A02B-7EE77130E638}" srcOrd="0" destOrd="0" presId="urn:microsoft.com/office/officeart/2005/8/layout/default"/>
    <dgm:cxn modelId="{BBD531A7-1F4F-4D63-8675-C722B564C2BC}" type="presParOf" srcId="{D822D75A-238A-426D-A9D3-A664472FE3B0}" destId="{B7CC66AF-6C22-431A-A01B-A328E7C2F220}" srcOrd="1" destOrd="0" presId="urn:microsoft.com/office/officeart/2005/8/layout/default"/>
    <dgm:cxn modelId="{2C26E8E9-4E37-4B79-8B98-F35C33892132}" type="presParOf" srcId="{D822D75A-238A-426D-A9D3-A664472FE3B0}" destId="{31EBE07E-FE5B-46D7-BDD0-0363F967A8C8}" srcOrd="2" destOrd="0" presId="urn:microsoft.com/office/officeart/2005/8/layout/default"/>
    <dgm:cxn modelId="{AA9BA509-C6B2-4DCB-924F-DCE25B78B596}" type="presParOf" srcId="{D822D75A-238A-426D-A9D3-A664472FE3B0}" destId="{4837A62B-FAAC-4923-A6E0-29515572E450}" srcOrd="3" destOrd="0" presId="urn:microsoft.com/office/officeart/2005/8/layout/default"/>
    <dgm:cxn modelId="{509C956D-D539-49FE-A1D8-0FC29914B543}" type="presParOf" srcId="{D822D75A-238A-426D-A9D3-A664472FE3B0}" destId="{6F2251EB-6E69-4936-8D62-9F914F91B923}" srcOrd="4" destOrd="0" presId="urn:microsoft.com/office/officeart/2005/8/layout/default"/>
    <dgm:cxn modelId="{34B98E93-0A6C-4F80-87F0-68E5C0866178}" type="presParOf" srcId="{D822D75A-238A-426D-A9D3-A664472FE3B0}" destId="{14914A1C-5D8F-4836-8E22-78E9BE00328E}" srcOrd="5" destOrd="0" presId="urn:microsoft.com/office/officeart/2005/8/layout/default"/>
    <dgm:cxn modelId="{CD25A35C-F8D1-4882-8CF1-D9D962C5D76C}" type="presParOf" srcId="{D822D75A-238A-426D-A9D3-A664472FE3B0}" destId="{B768E38C-39A5-4162-8880-005585CD08BD}" srcOrd="6" destOrd="0" presId="urn:microsoft.com/office/officeart/2005/8/layout/default"/>
    <dgm:cxn modelId="{53A9CB59-DFA3-46BF-A93B-846A774E1201}" type="presParOf" srcId="{D822D75A-238A-426D-A9D3-A664472FE3B0}" destId="{1898B1F3-C4CE-4940-8230-474867C24118}" srcOrd="7" destOrd="0" presId="urn:microsoft.com/office/officeart/2005/8/layout/default"/>
    <dgm:cxn modelId="{2EE42552-0591-492A-9692-770D86D96487}" type="presParOf" srcId="{D822D75A-238A-426D-A9D3-A664472FE3B0}" destId="{872AE40F-9FD7-4E2E-B8A9-5E8272DF632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AE21B-9A31-4EBF-A02B-7EE77130E638}">
      <dsp:nvSpPr>
        <dsp:cNvPr id="0" name=""/>
        <dsp:cNvSpPr/>
      </dsp:nvSpPr>
      <dsp:spPr>
        <a:xfrm>
          <a:off x="0" y="280491"/>
          <a:ext cx="2795984" cy="167759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爬天梯</a:t>
          </a:r>
          <a:endParaRPr lang="en-US" altLang="zh-CN" sz="3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0" y="280491"/>
        <a:ext cx="2795984" cy="1677590"/>
      </dsp:txXfrm>
    </dsp:sp>
    <dsp:sp modelId="{31EBE07E-FE5B-46D7-BDD0-0363F967A8C8}">
      <dsp:nvSpPr>
        <dsp:cNvPr id="0" name=""/>
        <dsp:cNvSpPr/>
      </dsp:nvSpPr>
      <dsp:spPr>
        <a:xfrm>
          <a:off x="3075582" y="280491"/>
          <a:ext cx="2795984" cy="167759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放苹果</a:t>
          </a:r>
          <a:endParaRPr lang="en-US" altLang="zh-CN" sz="3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75582" y="280491"/>
        <a:ext cx="2795984" cy="1677590"/>
      </dsp:txXfrm>
    </dsp:sp>
    <dsp:sp modelId="{6F2251EB-6E69-4936-8D62-9F914F91B923}">
      <dsp:nvSpPr>
        <dsp:cNvPr id="0" name=""/>
        <dsp:cNvSpPr/>
      </dsp:nvSpPr>
      <dsp:spPr>
        <a:xfrm>
          <a:off x="6151165" y="280491"/>
          <a:ext cx="2795984" cy="1677590"/>
        </a:xfrm>
        <a:prstGeom prst="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求波兰</a:t>
          </a:r>
          <a:r>
            <a:rPr lang="en-US" altLang="zh-CN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/>
          </a:r>
          <a:br>
            <a:rPr lang="en-US" altLang="zh-CN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</a:br>
          <a:r>
            <a:rPr lang="zh-CN" altLang="en-US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表达式的值</a:t>
          </a:r>
          <a:endParaRPr lang="en-US" altLang="zh-CN" sz="3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151165" y="280491"/>
        <a:ext cx="2795984" cy="1677590"/>
      </dsp:txXfrm>
    </dsp:sp>
    <dsp:sp modelId="{B768E38C-39A5-4162-8880-005585CD08BD}">
      <dsp:nvSpPr>
        <dsp:cNvPr id="0" name=""/>
        <dsp:cNvSpPr/>
      </dsp:nvSpPr>
      <dsp:spPr>
        <a:xfrm>
          <a:off x="1536812" y="2204128"/>
          <a:ext cx="2795984" cy="1677590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0" i="0" kern="1200" dirty="0"/>
            <a:t>2</a:t>
          </a:r>
          <a:r>
            <a:rPr lang="zh-CN" altLang="en-US" sz="3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的幂次方表示</a:t>
          </a:r>
          <a:endParaRPr lang="zh-CN" sz="3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536812" y="2204128"/>
        <a:ext cx="2795984" cy="1677590"/>
      </dsp:txXfrm>
    </dsp:sp>
    <dsp:sp modelId="{872AE40F-9FD7-4E2E-B8A9-5E8272DF632C}">
      <dsp:nvSpPr>
        <dsp:cNvPr id="0" name=""/>
        <dsp:cNvSpPr/>
      </dsp:nvSpPr>
      <dsp:spPr>
        <a:xfrm>
          <a:off x="4613374" y="2237680"/>
          <a:ext cx="2795984" cy="1677590"/>
        </a:xfrm>
        <a:prstGeom prst="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BOSS</a:t>
          </a:r>
          <a:r>
            <a:rPr lang="zh-CN" altLang="en-US" sz="3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题：算</a:t>
          </a:r>
          <a:r>
            <a:rPr lang="en-US" altLang="zh-CN" sz="3600" kern="1200" dirty="0" smtClean="0">
              <a:latin typeface="Microsoft YaHei UI" panose="020B0503020204020204" pitchFamily="34" charset="-122"/>
              <a:ea typeface="Microsoft YaHei UI" panose="020B0503020204020204" pitchFamily="34" charset="-122"/>
            </a:rPr>
            <a:t>24</a:t>
          </a:r>
          <a:endParaRPr lang="zh-CN" sz="3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613374" y="2237680"/>
        <a:ext cx="2795984" cy="1677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6/13/2022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6/13/2022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2022/6/13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506598"/>
            <a:ext cx="8825658" cy="221877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5DG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在线</a:t>
            </a:r>
            <a:r>
              <a:rPr lang="zh-CN" altLang="en-US" sz="3600" b="1" dirty="0">
                <a:solidFill>
                  <a:srgbClr val="FFC000"/>
                </a:solidFill>
              </a:rPr>
              <a:t>编程实践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cap="none" dirty="0">
                <a:solidFill>
                  <a:srgbClr val="FFC000"/>
                </a:solidFill>
              </a:rPr>
              <a:t>By Andy</a:t>
            </a:r>
            <a:r>
              <a:rPr lang="zh-CN" altLang="en-US" sz="3600" b="1" cap="none" dirty="0">
                <a:solidFill>
                  <a:srgbClr val="FFC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C000"/>
                </a:solidFill>
              </a:rPr>
              <a:t>2022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年</a:t>
            </a:r>
            <a:r>
              <a:rPr lang="en-US" altLang="zh-CN" sz="3600" b="1" dirty="0">
                <a:solidFill>
                  <a:srgbClr val="FFC000"/>
                </a:solidFill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月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  <a:r>
              <a:rPr lang="en-US" altLang="zh-CN" sz="5400" dirty="0">
                <a:solidFill>
                  <a:schemeClr val="tx1"/>
                </a:solidFill>
              </a:rPr>
              <a:t>(C++)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183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58" y="237770"/>
            <a:ext cx="8947589" cy="824549"/>
          </a:xfrm>
          <a:solidFill>
            <a:srgbClr val="FF0000"/>
          </a:solidFill>
        </p:spPr>
        <p:txBody>
          <a:bodyPr/>
          <a:lstStyle/>
          <a:p>
            <a:pPr algn="ctr"/>
            <a:r>
              <a:rPr lang="zh-CN" altLang="en-US" dirty="0"/>
              <a:t>后十组</a:t>
            </a:r>
            <a:r>
              <a:rPr lang="en-US" altLang="zh-CN" dirty="0"/>
              <a:t> </a:t>
            </a:r>
            <a:r>
              <a:rPr lang="zh-CN" altLang="en-US" dirty="0"/>
              <a:t>运行超时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58" y="1691709"/>
            <a:ext cx="10527375" cy="42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608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如何优化？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避免重复计算！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求</a:t>
            </a:r>
            <a:r>
              <a:rPr lang="en-US" altLang="zh-CN" dirty="0"/>
              <a:t>stairs(10) </a:t>
            </a:r>
            <a:r>
              <a:rPr lang="zh-CN" altLang="en-US" dirty="0"/>
              <a:t>则需要先求</a:t>
            </a:r>
            <a:r>
              <a:rPr lang="en-US" altLang="zh-CN" dirty="0"/>
              <a:t>stairs(9)</a:t>
            </a:r>
            <a:r>
              <a:rPr lang="zh-CN" altLang="en-US" dirty="0"/>
              <a:t>和</a:t>
            </a:r>
            <a:r>
              <a:rPr lang="en-US" altLang="zh-CN" dirty="0"/>
              <a:t>stairs(8)</a:t>
            </a:r>
            <a:r>
              <a:rPr lang="zh-CN" altLang="en-US" dirty="0"/>
              <a:t>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然而在求</a:t>
            </a:r>
            <a:r>
              <a:rPr lang="en-US" altLang="zh-CN" dirty="0"/>
              <a:t>stairs(9)</a:t>
            </a:r>
            <a:r>
              <a:rPr lang="zh-CN" altLang="en-US" dirty="0"/>
              <a:t>的时候，</a:t>
            </a:r>
            <a:r>
              <a:rPr lang="en-US" altLang="zh-CN" dirty="0"/>
              <a:t>stairs(8)</a:t>
            </a:r>
            <a:r>
              <a:rPr lang="zh-CN" altLang="en-US" dirty="0"/>
              <a:t>已经计算过了，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因此需要避免计算</a:t>
            </a:r>
            <a:r>
              <a:rPr lang="en-US" altLang="zh-CN" dirty="0"/>
              <a:t>stairs(10)</a:t>
            </a:r>
            <a:r>
              <a:rPr lang="zh-CN" altLang="en-US" dirty="0"/>
              <a:t>的时候再把</a:t>
            </a:r>
            <a:r>
              <a:rPr lang="en-US" altLang="zh-CN" dirty="0"/>
              <a:t>stairs(8)</a:t>
            </a:r>
            <a:r>
              <a:rPr lang="zh-CN" altLang="en-US" dirty="0"/>
              <a:t>的重复计算</a:t>
            </a:r>
            <a:endParaRPr lang="en-US" altLang="zh-CN" dirty="0"/>
          </a:p>
          <a:p>
            <a:r>
              <a:rPr lang="zh-CN" altLang="en-US" dirty="0"/>
              <a:t>方法：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记忆化搜索</a:t>
            </a:r>
            <a:r>
              <a:rPr lang="en-US" altLang="zh-CN" dirty="0"/>
              <a:t>——</a:t>
            </a:r>
            <a:r>
              <a:rPr lang="zh-CN" altLang="en-US" dirty="0"/>
              <a:t>在搜索过程中创建备忘录，供后继计算查表</a:t>
            </a:r>
          </a:p>
        </p:txBody>
      </p:sp>
    </p:spTree>
    <p:extLst>
      <p:ext uri="{BB962C8B-B14F-4D97-AF65-F5344CB8AC3E}">
        <p14:creationId xmlns:p14="http://schemas.microsoft.com/office/powerpoint/2010/main" val="77376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记忆化搜索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98157"/>
            <a:ext cx="6268854" cy="55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06" y="1619857"/>
            <a:ext cx="11026470" cy="46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32427" y="5316650"/>
            <a:ext cx="8550368" cy="95352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>
                <a:latin typeface="Microsoft YaHei UI" panose="020B0503020204020204" pitchFamily="34" charset="-122"/>
              </a:rPr>
              <a:t>2</a:t>
            </a:r>
            <a:r>
              <a:rPr lang="zh-CN" altLang="en-US" sz="5400" dirty="0">
                <a:latin typeface="Microsoft YaHei UI" panose="020B0503020204020204" pitchFamily="34" charset="-122"/>
              </a:rPr>
              <a:t>：放苹果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27" y="900566"/>
            <a:ext cx="8550368" cy="42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700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放苹果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2910301"/>
            <a:ext cx="10448870" cy="37667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03738"/>
            <a:ext cx="1981200" cy="1419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1190390"/>
            <a:ext cx="1581150" cy="1445920"/>
          </a:xfrm>
          <a:prstGeom prst="rect">
            <a:avLst/>
          </a:prstGeom>
        </p:spPr>
      </p:pic>
      <p:pic>
        <p:nvPicPr>
          <p:cNvPr id="2050" name="Picture 2" descr="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0" y="1131853"/>
            <a:ext cx="3211860" cy="159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0596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f(</a:t>
            </a:r>
            <a:r>
              <a:rPr lang="en-US" altLang="zh-CN" b="1" spc="-5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x,y</a:t>
            </a:r>
            <a:r>
              <a:rPr lang="en-US" altLang="zh-CN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):x</a:t>
            </a:r>
            <a:r>
              <a:rPr lang="zh-CN" altLang="en-US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苹果数，</a:t>
            </a:r>
            <a:r>
              <a:rPr lang="en-US" altLang="zh-CN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y</a:t>
            </a:r>
            <a:r>
              <a:rPr lang="zh-CN" altLang="en-US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  <a:cs typeface="Courier New"/>
              </a:rPr>
              <a:t>盘子数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设</a:t>
            </a:r>
            <a:r>
              <a:rPr lang="en-US" altLang="zh-CN" b="1" spc="-5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</a:t>
            </a: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个苹果放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在</a:t>
            </a:r>
            <a:r>
              <a:rPr lang="en-US" altLang="zh-CN" b="1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个盘子里放法总数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是 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f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(x ,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，</a:t>
            </a: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则：</a:t>
            </a:r>
            <a:endParaRPr lang="en-US" altLang="zh-CN" b="1" spc="-10" dirty="0">
              <a:latin typeface="等线" panose="02010600030101010101" pitchFamily="2" charset="-122"/>
              <a:ea typeface="等线" panose="02010600030101010101" pitchFamily="2" charset="-122"/>
              <a:cs typeface="微软雅黑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当苹果个数比盘子个数少时，即</a:t>
            </a:r>
            <a:r>
              <a:rPr lang="en-US" altLang="zh-CN" b="1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&lt; </a:t>
            </a:r>
            <a:r>
              <a:rPr lang="en-US" altLang="zh-CN" b="1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</a:t>
            </a:r>
            <a:r>
              <a:rPr lang="en-US" altLang="zh-CN" b="1" spc="4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时，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f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(x ,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</a:t>
            </a:r>
            <a:r>
              <a:rPr lang="en-US" altLang="zh-CN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 </a:t>
            </a:r>
            <a:r>
              <a:rPr lang="en-US" altLang="zh-CN" b="1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==</a:t>
            </a:r>
            <a:r>
              <a:rPr lang="en-US" altLang="zh-CN" b="1" spc="3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f</a:t>
            </a:r>
            <a:r>
              <a:rPr lang="en-US" altLang="zh-CN" b="1" spc="-1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(</a:t>
            </a:r>
            <a:r>
              <a:rPr lang="en-US" altLang="zh-CN" b="1" u="sng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 , x</a:t>
            </a:r>
            <a:r>
              <a:rPr lang="en-US" altLang="zh-CN" b="1" spc="-1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spc="-1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当苹果个数不少于盘子个数时，即</a:t>
            </a:r>
            <a:r>
              <a:rPr lang="en-US" altLang="zh-CN" b="1" spc="-1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x 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&gt;=</a:t>
            </a:r>
            <a:r>
              <a:rPr lang="en-US" altLang="zh-CN" b="1" spc="-1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</a:t>
            </a:r>
            <a:r>
              <a:rPr lang="en-US" altLang="zh-CN" b="1" spc="-1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y</a:t>
            </a:r>
            <a:r>
              <a:rPr lang="en-US" altLang="zh-CN" b="1" spc="-5" dirty="0"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</a:t>
            </a:r>
            <a:r>
              <a:rPr lang="zh-CN" altLang="en-US" b="1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时</a:t>
            </a:r>
            <a:r>
              <a:rPr lang="zh-CN" altLang="en-US" spc="-5" dirty="0"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，</a:t>
            </a:r>
            <a:endParaRPr lang="en-US" altLang="zh-CN" spc="-5" dirty="0">
              <a:latin typeface="等线" panose="02010600030101010101" pitchFamily="2" charset="-122"/>
              <a:ea typeface="等线" panose="02010600030101010101" pitchFamily="2" charset="-122"/>
              <a:cs typeface="微软雅黑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 , y</a:t>
            </a: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=  </a:t>
            </a: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 , y-1</a:t>
            </a:r>
            <a:r>
              <a:rPr lang="en-US" altLang="zh-CN" sz="3900" b="1" u="sng" spc="-5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r>
              <a:rPr lang="en-US" altLang="zh-CN" sz="3900" b="1" u="sng" spc="-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            +</a:t>
            </a:r>
            <a:r>
              <a:rPr lang="en-US" altLang="zh-CN" sz="3900" b="1" u="sng" spc="65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   </a:t>
            </a:r>
            <a:r>
              <a:rPr lang="en-US" altLang="zh-CN" sz="3900" b="1" u="sng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 </a:t>
            </a:r>
            <a:r>
              <a:rPr lang="en-US" altLang="zh-CN" sz="3900" b="1" u="sng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x-y , y</a:t>
            </a:r>
            <a:r>
              <a:rPr lang="en-US" altLang="zh-CN" sz="3900" b="1" u="sng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)</a:t>
            </a:r>
            <a:endParaRPr lang="en-US" altLang="zh-CN" sz="3900" b="1" u="sng" spc="-5" dirty="0">
              <a:latin typeface="等线" panose="02010600030101010101" pitchFamily="2" charset="-122"/>
              <a:ea typeface="等线" panose="02010600030101010101" pitchFamily="2" charset="-122"/>
              <a:cs typeface="微软雅黑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总放法</a:t>
            </a:r>
            <a:r>
              <a:rPr lang="zh-CN" altLang="en-US" b="1" u="sng" spc="-2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  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=</a:t>
            </a:r>
            <a:r>
              <a:rPr lang="zh-CN" altLang="en-US" b="1" u="sng" spc="-1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  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有一个空盘子的放法 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/>
              </a:rPr>
              <a:t>+  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没空盘子的</a:t>
            </a:r>
            <a:r>
              <a:rPr lang="zh-CN" altLang="en-US" b="1" u="sng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放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法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(</a:t>
            </a:r>
            <a:r>
              <a:rPr lang="zh-CN" altLang="en-US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都有一个苹果</a:t>
            </a:r>
            <a:r>
              <a:rPr lang="en-US" altLang="zh-CN" b="1" u="sng" spc="-5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  <a:cs typeface="微软雅黑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5"/>
              </a:spcBef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边界条件：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/>
            </a:r>
            <a:b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零个苹果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x=0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，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f(0,n)==1;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一种方案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——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全空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5"/>
              </a:spcBef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没有盘子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y&lt;=0,   f(m,0)==0;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Courier New"/>
              </a:rPr>
              <a:t>无解</a:t>
            </a:r>
          </a:p>
        </p:txBody>
      </p:sp>
    </p:spTree>
    <p:extLst>
      <p:ext uri="{BB962C8B-B14F-4D97-AF65-F5344CB8AC3E}">
        <p14:creationId xmlns:p14="http://schemas.microsoft.com/office/powerpoint/2010/main" val="9496616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92" y="0"/>
            <a:ext cx="7336715" cy="68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510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97192"/>
            <a:ext cx="9491500" cy="52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9276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72493" y="5507916"/>
            <a:ext cx="8341178" cy="892885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/>
              <a:t>3</a:t>
            </a:r>
            <a:r>
              <a:rPr lang="en-US" altLang="zh-CN" sz="5400" dirty="0">
                <a:latin typeface="Microsoft YaHei UI" panose="020B0503020204020204" pitchFamily="34" charset="-122"/>
              </a:rPr>
              <a:t>: </a:t>
            </a:r>
            <a:r>
              <a:rPr lang="zh-CN" altLang="en-US" sz="5400" dirty="0">
                <a:latin typeface="Microsoft YaHei UI" panose="020B0503020204020204" pitchFamily="34" charset="-122"/>
              </a:rPr>
              <a:t>求波兰表达式的值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49" y="579232"/>
            <a:ext cx="8120266" cy="4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077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04493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zh-CN" altLang="en-US" sz="6000" dirty="0"/>
              <a:t>递归</a:t>
            </a:r>
            <a:r>
              <a:rPr lang="en-US" altLang="zh-CN" sz="6000" dirty="0"/>
              <a:t>II</a:t>
            </a:r>
            <a:endParaRPr lang="zh-CN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106974"/>
              </p:ext>
            </p:extLst>
          </p:nvPr>
        </p:nvGraphicFramePr>
        <p:xfrm>
          <a:off x="1103684" y="1700300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9490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求波兰表达式的值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79"/>
          <a:stretch/>
        </p:blipFill>
        <p:spPr>
          <a:xfrm>
            <a:off x="734455" y="1223865"/>
            <a:ext cx="8129627" cy="51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1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求波兰表达式的值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595" y="1438999"/>
            <a:ext cx="9803832" cy="47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69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思路：数据结构与输入输出？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2640106"/>
          </a:xfrm>
        </p:spPr>
        <p:txBody>
          <a:bodyPr/>
          <a:lstStyle/>
          <a:p>
            <a:r>
              <a:rPr lang="zh-CN" altLang="en-US" dirty="0"/>
              <a:t>输入：</a:t>
            </a:r>
            <a:r>
              <a:rPr lang="en-US" altLang="zh-CN" dirty="0"/>
              <a:t>string </a:t>
            </a:r>
            <a:r>
              <a:rPr lang="zh-CN" altLang="en-US" dirty="0"/>
              <a:t>类型 </a:t>
            </a:r>
            <a:endParaRPr lang="en-US" altLang="zh-CN" dirty="0"/>
          </a:p>
          <a:p>
            <a:r>
              <a:rPr lang="zh-CN" altLang="en-US" dirty="0"/>
              <a:t>输出：浮点型</a:t>
            </a:r>
            <a:endParaRPr lang="en-US" altLang="zh-CN" dirty="0"/>
          </a:p>
          <a:p>
            <a:r>
              <a:rPr lang="en-US" altLang="zh-CN" dirty="0"/>
              <a:t>C++11</a:t>
            </a:r>
            <a:r>
              <a:rPr lang="zh-CN" altLang="en-US" dirty="0"/>
              <a:t>提供以下两个函数：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5129" y="4473387"/>
            <a:ext cx="9404723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整型浮点数转字符串</a:t>
            </a:r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to_string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53071" y="5489252"/>
            <a:ext cx="9404723" cy="82454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4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字符串转浮点数：</a:t>
            </a:r>
            <a:r>
              <a:rPr lang="en-US" altLang="zh-CN" sz="40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stof</a:t>
            </a:r>
            <a:r>
              <a:rPr lang="en-US" altLang="zh-CN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( 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251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4400" b="1" dirty="0">
                <a:latin typeface="微软雅黑"/>
                <a:cs typeface="微软雅黑"/>
              </a:rPr>
              <a:t>“波兰表达式</a:t>
            </a:r>
            <a:r>
              <a:rPr lang="en-US" altLang="zh-CN" sz="4400" b="1" dirty="0">
                <a:latin typeface="微软雅黑"/>
                <a:cs typeface="微软雅黑"/>
              </a:rPr>
              <a:t>P</a:t>
            </a:r>
            <a:r>
              <a:rPr lang="zh-CN" altLang="en-US" sz="4400" b="1" spc="-10" dirty="0">
                <a:latin typeface="微软雅黑"/>
                <a:cs typeface="微软雅黑"/>
              </a:rPr>
              <a:t>”</a:t>
            </a:r>
            <a:r>
              <a:rPr lang="zh-CN" altLang="en-US" sz="4400" b="1" dirty="0">
                <a:latin typeface="微软雅黑"/>
                <a:cs typeface="微软雅黑"/>
              </a:rPr>
              <a:t>的递归定</a:t>
            </a:r>
            <a:r>
              <a:rPr lang="zh-CN" altLang="en-US" sz="4400" b="1" spc="-10" dirty="0">
                <a:latin typeface="微软雅黑"/>
                <a:cs typeface="微软雅黑"/>
              </a:rPr>
              <a:t>义</a:t>
            </a:r>
            <a:r>
              <a:rPr lang="zh-CN" altLang="en-US" sz="4400" b="1" spc="5" dirty="0">
                <a:latin typeface="微软雅黑"/>
                <a:cs typeface="微软雅黑"/>
              </a:rPr>
              <a:t>：</a:t>
            </a:r>
            <a:endParaRPr lang="zh-CN" altLang="en-US" sz="4400" dirty="0">
              <a:latin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527685" algn="l"/>
                <a:tab pos="528320" algn="l"/>
              </a:tabLst>
            </a:pPr>
            <a:r>
              <a:rPr lang="zh-CN" altLang="en-US" sz="3600" dirty="0">
                <a:latin typeface="微软雅黑"/>
                <a:cs typeface="微软雅黑"/>
              </a:rPr>
              <a:t>一个数是一个</a:t>
            </a:r>
            <a:r>
              <a:rPr lang="en-US" altLang="zh-CN" sz="3600" dirty="0">
                <a:latin typeface="微软雅黑"/>
                <a:cs typeface="微软雅黑"/>
              </a:rPr>
              <a:t>P</a:t>
            </a:r>
            <a:r>
              <a:rPr lang="zh-CN" altLang="en-US" sz="3600" dirty="0">
                <a:latin typeface="微软雅黑"/>
                <a:cs typeface="微软雅黑"/>
              </a:rPr>
              <a:t>，</a:t>
            </a:r>
            <a:r>
              <a:rPr lang="zh-CN" altLang="en-US" sz="3600" spc="-15" dirty="0">
                <a:latin typeface="微软雅黑"/>
                <a:cs typeface="微软雅黑"/>
              </a:rPr>
              <a:t>值</a:t>
            </a:r>
            <a:r>
              <a:rPr lang="zh-CN" altLang="en-US" sz="3600" dirty="0">
                <a:latin typeface="微软雅黑"/>
                <a:cs typeface="微软雅黑"/>
              </a:rPr>
              <a:t>为该数</a:t>
            </a:r>
          </a:p>
          <a:p>
            <a:pPr marL="527685" marR="66040" indent="-515620">
              <a:spcBef>
                <a:spcPts val="610"/>
              </a:spcBef>
              <a:buFont typeface="+mj-lt"/>
              <a:buAutoNum type="arabicPeriod"/>
              <a:tabLst>
                <a:tab pos="527685" algn="l"/>
                <a:tab pos="528320" algn="l"/>
                <a:tab pos="1859914" algn="l"/>
                <a:tab pos="4037965" algn="l"/>
                <a:tab pos="6360795" algn="l"/>
              </a:tabLst>
            </a:pPr>
            <a:r>
              <a:rPr lang="zh-CN" altLang="en-US" sz="3600" spc="5" dirty="0">
                <a:latin typeface="微软雅黑"/>
                <a:cs typeface="微软雅黑"/>
              </a:rPr>
              <a:t>一个表达式 </a:t>
            </a:r>
            <a:r>
              <a:rPr lang="en-US" altLang="zh-CN" sz="3600" b="1" spc="5" dirty="0">
                <a:latin typeface="微软雅黑"/>
                <a:cs typeface="微软雅黑"/>
              </a:rPr>
              <a:t>[</a:t>
            </a:r>
            <a:r>
              <a:rPr lang="zh-CN" altLang="en-US" sz="3600" b="1" dirty="0">
                <a:latin typeface="微软雅黑"/>
                <a:cs typeface="微软雅黑"/>
              </a:rPr>
              <a:t>运算符  </a:t>
            </a:r>
            <a:r>
              <a:rPr lang="en-US" altLang="zh-CN" sz="3600" b="1" dirty="0">
                <a:latin typeface="微软雅黑"/>
                <a:cs typeface="微软雅黑"/>
              </a:rPr>
              <a:t>p</a:t>
            </a:r>
            <a:r>
              <a:rPr lang="zh-CN" altLang="en-US" sz="3600" b="1" dirty="0">
                <a:latin typeface="微软雅黑"/>
                <a:cs typeface="微软雅黑"/>
              </a:rPr>
              <a:t>  </a:t>
            </a:r>
            <a:r>
              <a:rPr lang="en-US" altLang="zh-CN" sz="3600" b="1" dirty="0">
                <a:latin typeface="微软雅黑"/>
                <a:cs typeface="微软雅黑"/>
              </a:rPr>
              <a:t>p]</a:t>
            </a:r>
            <a:r>
              <a:rPr lang="en-US" altLang="zh-CN" sz="3600" dirty="0">
                <a:latin typeface="微软雅黑"/>
                <a:cs typeface="微软雅黑"/>
              </a:rPr>
              <a:t> </a:t>
            </a:r>
            <a:r>
              <a:rPr lang="zh-CN" altLang="en-US" sz="3600" dirty="0">
                <a:latin typeface="微软雅黑"/>
                <a:cs typeface="微软雅黑"/>
              </a:rPr>
              <a:t>是一个</a:t>
            </a:r>
            <a:r>
              <a:rPr lang="zh-CN" altLang="en-US" sz="3600" b="1" dirty="0">
                <a:latin typeface="微软雅黑"/>
                <a:cs typeface="微软雅黑"/>
              </a:rPr>
              <a:t>波兰表达式</a:t>
            </a:r>
            <a:r>
              <a:rPr lang="en-US" altLang="zh-CN" sz="3600" b="1" dirty="0">
                <a:latin typeface="微软雅黑"/>
                <a:cs typeface="微软雅黑"/>
              </a:rPr>
              <a:t>P</a:t>
            </a:r>
            <a:r>
              <a:rPr lang="zh-CN" altLang="en-US" sz="3600" dirty="0">
                <a:latin typeface="微软雅黑"/>
                <a:cs typeface="微软雅黑"/>
              </a:rPr>
              <a:t>，</a:t>
            </a:r>
            <a:r>
              <a:rPr lang="en-US" altLang="zh-CN" sz="3600" dirty="0">
                <a:latin typeface="微软雅黑"/>
                <a:cs typeface="微软雅黑"/>
              </a:rPr>
              <a:t/>
            </a:r>
            <a:br>
              <a:rPr lang="en-US" altLang="zh-CN" sz="3600" dirty="0">
                <a:latin typeface="微软雅黑"/>
                <a:cs typeface="微软雅黑"/>
              </a:rPr>
            </a:br>
            <a:r>
              <a:rPr lang="zh-CN" altLang="en-US" sz="3600" b="1" dirty="0">
                <a:latin typeface="微软雅黑"/>
                <a:cs typeface="微软雅黑"/>
              </a:rPr>
              <a:t>该表达式的值</a:t>
            </a:r>
            <a:r>
              <a:rPr lang="zh-CN" altLang="en-US" sz="3600" dirty="0">
                <a:latin typeface="微软雅黑"/>
                <a:cs typeface="微软雅黑"/>
              </a:rPr>
              <a:t>是两个</a:t>
            </a:r>
            <a:r>
              <a:rPr lang="en-US" altLang="zh-CN" sz="3600" dirty="0">
                <a:latin typeface="微软雅黑"/>
                <a:cs typeface="微软雅黑"/>
              </a:rPr>
              <a:t>P</a:t>
            </a:r>
            <a:r>
              <a:rPr lang="zh-CN" altLang="en-US" sz="3600" dirty="0">
                <a:latin typeface="微软雅黑"/>
                <a:cs typeface="微软雅黑"/>
              </a:rPr>
              <a:t>的值的</a:t>
            </a:r>
            <a:r>
              <a:rPr lang="zh-CN" altLang="en-US" sz="3600" spc="-15" dirty="0">
                <a:latin typeface="微软雅黑"/>
                <a:cs typeface="微软雅黑"/>
              </a:rPr>
              <a:t>运</a:t>
            </a:r>
            <a:r>
              <a:rPr lang="zh-CN" altLang="en-US" sz="3600" dirty="0">
                <a:latin typeface="微软雅黑"/>
                <a:cs typeface="微软雅黑"/>
              </a:rPr>
              <a:t>算</a:t>
            </a:r>
            <a:r>
              <a:rPr lang="zh-CN" altLang="en-US" sz="3600" spc="-15" dirty="0">
                <a:latin typeface="微软雅黑"/>
                <a:cs typeface="微软雅黑"/>
              </a:rPr>
              <a:t>结</a:t>
            </a:r>
            <a:r>
              <a:rPr lang="zh-CN" altLang="en-US" sz="3600" dirty="0">
                <a:latin typeface="微软雅黑"/>
                <a:cs typeface="微软雅黑"/>
              </a:rPr>
              <a:t>果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61082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146" y="1163548"/>
            <a:ext cx="5034908" cy="55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4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64919"/>
            <a:ext cx="9764829" cy="53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994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9097" y="5449076"/>
            <a:ext cx="9342696" cy="90146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6000" dirty="0" smtClean="0"/>
              <a:t>例题</a:t>
            </a:r>
            <a:r>
              <a:rPr lang="en-US" altLang="zh-CN" sz="6000" dirty="0" smtClean="0"/>
              <a:t>4</a:t>
            </a:r>
            <a:r>
              <a:rPr lang="zh-CN" altLang="en-US" sz="6000" dirty="0" smtClean="0">
                <a:latin typeface="Microsoft YaHei UI" panose="020B0503020204020204" pitchFamily="34" charset="-122"/>
              </a:rPr>
              <a:t>：</a:t>
            </a:r>
            <a:r>
              <a:rPr lang="en-US" altLang="zh-CN" sz="6000" dirty="0"/>
              <a:t>2</a:t>
            </a:r>
            <a:r>
              <a:rPr lang="zh-CN" altLang="en-US" sz="6000" dirty="0">
                <a:latin typeface="Microsoft YaHei UI" panose="020B0503020204020204" pitchFamily="34" charset="-122"/>
              </a:rPr>
              <a:t>的幂次方表示</a:t>
            </a:r>
            <a:endParaRPr lang="zh-CN" altLang="zh-CN" sz="60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2" y="470630"/>
            <a:ext cx="8120266" cy="47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0262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49220"/>
            <a:ext cx="6296501" cy="5617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30920" b="40613"/>
          <a:stretch/>
        </p:blipFill>
        <p:spPr>
          <a:xfrm>
            <a:off x="7103316" y="1866219"/>
            <a:ext cx="4447981" cy="1623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316" y="3740117"/>
            <a:ext cx="1714500" cy="1057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316" y="4982546"/>
            <a:ext cx="4409123" cy="15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9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217806"/>
          </a:xfrm>
        </p:spPr>
        <p:txBody>
          <a:bodyPr/>
          <a:lstStyle/>
          <a:p>
            <a:r>
              <a:rPr lang="zh-CN" altLang="en-US" sz="3600" dirty="0"/>
              <a:t>把输入数</a:t>
            </a:r>
            <a:r>
              <a:rPr lang="en-US" altLang="zh-CN" sz="3600" dirty="0"/>
              <a:t>n</a:t>
            </a:r>
            <a:r>
              <a:rPr lang="zh-CN" altLang="en-US" sz="3600" dirty="0"/>
              <a:t>转为二进制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设</a:t>
            </a:r>
            <a:r>
              <a:rPr lang="en-US" altLang="zh-CN" sz="3600" dirty="0" err="1"/>
              <a:t>i</a:t>
            </a:r>
            <a:r>
              <a:rPr lang="zh-CN" altLang="en-US" sz="3600" dirty="0"/>
              <a:t>表示</a:t>
            </a:r>
            <a:r>
              <a:rPr lang="en-US" altLang="zh-CN" sz="3600" dirty="0"/>
              <a:t>n</a:t>
            </a:r>
            <a:r>
              <a:rPr lang="zh-CN" altLang="en-US" sz="3600" dirty="0"/>
              <a:t>的第</a:t>
            </a:r>
            <a:r>
              <a:rPr lang="en-US" altLang="zh-CN" sz="3600" dirty="0" err="1"/>
              <a:t>i</a:t>
            </a:r>
            <a:r>
              <a:rPr lang="zh-CN" altLang="en-US" sz="3600" dirty="0"/>
              <a:t>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0" y="1698170"/>
            <a:ext cx="5505134" cy="2995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=1: f(00000001) = 1</a:t>
            </a:r>
            <a:r>
              <a:rPr lang="zh-CN" altLang="en-US" sz="2400" dirty="0">
                <a:solidFill>
                  <a:srgbClr val="FF0000"/>
                </a:solidFill>
              </a:rPr>
              <a:t>表示为 </a:t>
            </a:r>
            <a:r>
              <a:rPr lang="en-US" altLang="zh-CN" sz="2400" dirty="0">
                <a:solidFill>
                  <a:srgbClr val="FF0000"/>
                </a:solidFill>
              </a:rPr>
              <a:t>2(0)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=2: f(00000010)=  </a:t>
            </a:r>
            <a:r>
              <a:rPr lang="zh-CN" altLang="en-US" sz="2400" dirty="0">
                <a:solidFill>
                  <a:srgbClr val="FF0000"/>
                </a:solidFill>
              </a:rPr>
              <a:t>表示为 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=3 :f(00000011)= 2 + 2(0)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137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1000 1001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11" y="3867924"/>
            <a:ext cx="4748231" cy="27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91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488" y="237770"/>
            <a:ext cx="9761365" cy="824549"/>
          </a:xfrm>
        </p:spPr>
        <p:txBody>
          <a:bodyPr/>
          <a:lstStyle/>
          <a:p>
            <a:r>
              <a:rPr lang="zh-CN" altLang="en-US" dirty="0"/>
              <a:t>参考代码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 err="1"/>
              <a:t>bitset</a:t>
            </a:r>
            <a:r>
              <a:rPr lang="zh-CN" altLang="en-US" dirty="0"/>
              <a:t>与深搜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2" y="3260717"/>
            <a:ext cx="4390524" cy="2486940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488" y="1224108"/>
            <a:ext cx="4397969" cy="17430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54967"/>
          <a:stretch/>
        </p:blipFill>
        <p:spPr>
          <a:xfrm>
            <a:off x="4794379" y="1224108"/>
            <a:ext cx="7141428" cy="41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55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49234" y="5626359"/>
            <a:ext cx="7435713" cy="87718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>
                <a:latin typeface="Microsoft YaHei UI" panose="020B0503020204020204" pitchFamily="34" charset="-122"/>
              </a:rPr>
              <a:t>1</a:t>
            </a:r>
            <a:r>
              <a:rPr lang="zh-CN" altLang="en-US" sz="5400" dirty="0">
                <a:latin typeface="Microsoft YaHei UI" panose="020B0503020204020204" pitchFamily="34" charset="-122"/>
              </a:rPr>
              <a:t>：爬天梯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" t="10169" r="1053"/>
          <a:stretch/>
        </p:blipFill>
        <p:spPr>
          <a:xfrm>
            <a:off x="1649234" y="398963"/>
            <a:ext cx="7445210" cy="49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74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488" y="237770"/>
            <a:ext cx="9761365" cy="824549"/>
          </a:xfrm>
        </p:spPr>
        <p:txBody>
          <a:bodyPr/>
          <a:lstStyle/>
          <a:p>
            <a:r>
              <a:rPr lang="zh-CN" altLang="en-US" dirty="0"/>
              <a:t>参考代码</a:t>
            </a:r>
            <a:r>
              <a:rPr lang="en-US" altLang="zh-CN" dirty="0"/>
              <a:t>(</a:t>
            </a:r>
            <a:r>
              <a:rPr lang="zh-CN" altLang="en-US" dirty="0"/>
              <a:t>使用</a:t>
            </a:r>
            <a:r>
              <a:rPr lang="en-US" altLang="zh-CN" dirty="0" err="1"/>
              <a:t>bitset</a:t>
            </a:r>
            <a:r>
              <a:rPr lang="zh-CN" altLang="en-US" dirty="0"/>
              <a:t>与深搜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1" b="55550"/>
          <a:stretch/>
        </p:blipFill>
        <p:spPr>
          <a:xfrm>
            <a:off x="288487" y="1230085"/>
            <a:ext cx="3294468" cy="1858410"/>
          </a:xfrm>
          <a:prstGeom prst="rect">
            <a:avLst/>
          </a:prstGeom>
        </p:spPr>
      </p:pic>
      <p:pic>
        <p:nvPicPr>
          <p:cNvPr id="9" name="内容占位符 6"/>
          <p:cNvPicPr>
            <a:picLocks noChangeAspect="1"/>
          </p:cNvPicPr>
          <p:nvPr/>
        </p:nvPicPr>
        <p:blipFill rotWithShape="1">
          <a:blip r:embed="rId2"/>
          <a:srcRect t="44163" b="-1"/>
          <a:stretch/>
        </p:blipFill>
        <p:spPr>
          <a:xfrm>
            <a:off x="3685489" y="1230085"/>
            <a:ext cx="7364118" cy="528268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16208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35833"/>
            <a:ext cx="9604073" cy="52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98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1"/>
            <a:ext cx="9404723" cy="895166"/>
          </a:xfrm>
        </p:spPr>
        <p:txBody>
          <a:bodyPr/>
          <a:lstStyle/>
          <a:p>
            <a:pPr algn="ctr"/>
            <a:r>
              <a:rPr lang="zh-CN" altLang="en-US" dirty="0" smtClean="0"/>
              <a:t>今日任务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80" y="2043338"/>
            <a:ext cx="10893009" cy="25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55690" y="5538157"/>
            <a:ext cx="6984793" cy="929999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en-US" altLang="zh-CN" sz="4800" dirty="0" smtClean="0"/>
              <a:t>Boss02</a:t>
            </a:r>
            <a:r>
              <a:rPr lang="zh-CN" altLang="en-US" sz="4800" dirty="0" smtClean="0">
                <a:latin typeface="Microsoft YaHei UI" panose="020B0503020204020204" pitchFamily="34" charset="-122"/>
              </a:rPr>
              <a:t>：</a:t>
            </a:r>
            <a:r>
              <a:rPr lang="zh-CN" altLang="en-US" sz="4800" dirty="0" smtClean="0">
                <a:latin typeface="Microsoft YaHei UI" panose="020B0503020204020204" pitchFamily="34" charset="-122"/>
              </a:rPr>
              <a:t>算</a:t>
            </a:r>
            <a:r>
              <a:rPr lang="en-US" altLang="zh-CN" sz="4800" dirty="0" smtClean="0">
                <a:latin typeface="Microsoft YaHei UI" panose="020B0503020204020204" pitchFamily="34" charset="-122"/>
              </a:rPr>
              <a:t>24</a:t>
            </a:r>
            <a:endParaRPr lang="zh-CN" altLang="zh-CN" sz="48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74" y="688637"/>
            <a:ext cx="75342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281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</a:t>
            </a:r>
            <a:r>
              <a:rPr lang="en-US" altLang="zh-CN" dirty="0" smtClean="0"/>
              <a:t>24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907" y="1062318"/>
            <a:ext cx="9090945" cy="56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753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383" y="4450541"/>
            <a:ext cx="9404723" cy="1525716"/>
          </a:xfrm>
        </p:spPr>
        <p:txBody>
          <a:bodyPr/>
          <a:lstStyle/>
          <a:p>
            <a:r>
              <a:rPr lang="en-US" altLang="zh-CN" sz="4400" dirty="0">
                <a:latin typeface="微软雅黑"/>
                <a:cs typeface="微软雅黑"/>
              </a:rPr>
              <a:t>5</a:t>
            </a:r>
            <a:r>
              <a:rPr lang="zh-CN" altLang="en-US" sz="4400" spc="25" dirty="0">
                <a:latin typeface="微软雅黑"/>
                <a:cs typeface="微软雅黑"/>
              </a:rPr>
              <a:t> </a:t>
            </a:r>
            <a:r>
              <a:rPr lang="zh-CN" altLang="en-US" sz="4400" dirty="0">
                <a:latin typeface="微软雅黑"/>
                <a:cs typeface="微软雅黑"/>
              </a:rPr>
              <a:t>*</a:t>
            </a:r>
            <a:r>
              <a:rPr lang="zh-CN" altLang="en-US" sz="4400" spc="-10" dirty="0">
                <a:latin typeface="微软雅黑"/>
                <a:cs typeface="微软雅黑"/>
              </a:rPr>
              <a:t> </a:t>
            </a:r>
            <a:r>
              <a:rPr lang="en-US" altLang="zh-CN" sz="4400" dirty="0">
                <a:latin typeface="微软雅黑"/>
                <a:cs typeface="微软雅黑"/>
              </a:rPr>
              <a:t>(5 –</a:t>
            </a:r>
            <a:r>
              <a:rPr lang="zh-CN" altLang="en-US" sz="4400" spc="-10" dirty="0">
                <a:latin typeface="微软雅黑"/>
                <a:cs typeface="微软雅黑"/>
              </a:rPr>
              <a:t> </a:t>
            </a:r>
            <a:r>
              <a:rPr lang="en-US" altLang="zh-CN" sz="4400" dirty="0">
                <a:latin typeface="微软雅黑"/>
                <a:cs typeface="微软雅黑"/>
              </a:rPr>
              <a:t>1</a:t>
            </a:r>
            <a:r>
              <a:rPr lang="zh-CN" altLang="en-US" sz="4400" spc="-15" dirty="0">
                <a:latin typeface="微软雅黑"/>
                <a:cs typeface="微软雅黑"/>
              </a:rPr>
              <a:t> </a:t>
            </a:r>
            <a:r>
              <a:rPr lang="en-US" altLang="zh-CN" sz="4400" dirty="0">
                <a:latin typeface="微软雅黑"/>
                <a:cs typeface="微软雅黑"/>
              </a:rPr>
              <a:t>/ </a:t>
            </a:r>
            <a:r>
              <a:rPr lang="en-US" altLang="zh-CN" sz="4400" spc="-5" dirty="0">
                <a:latin typeface="微软雅黑"/>
                <a:cs typeface="微软雅黑"/>
              </a:rPr>
              <a:t>5) </a:t>
            </a:r>
            <a:r>
              <a:rPr lang="en-US" altLang="zh-CN" sz="4400" dirty="0">
                <a:latin typeface="微软雅黑"/>
                <a:cs typeface="微软雅黑"/>
              </a:rPr>
              <a:t>=</a:t>
            </a:r>
            <a:r>
              <a:rPr lang="zh-CN" altLang="en-US" sz="4400" spc="-5" dirty="0">
                <a:latin typeface="微软雅黑"/>
                <a:cs typeface="微软雅黑"/>
              </a:rPr>
              <a:t> </a:t>
            </a:r>
            <a:r>
              <a:rPr lang="en-US" altLang="zh-CN" sz="4400" spc="-5" dirty="0" smtClean="0">
                <a:latin typeface="微软雅黑"/>
                <a:cs typeface="微软雅黑"/>
              </a:rPr>
              <a:t>24</a:t>
            </a:r>
            <a:br>
              <a:rPr lang="en-US" altLang="zh-CN" sz="4400" spc="-5" dirty="0" smtClean="0">
                <a:latin typeface="微软雅黑"/>
                <a:cs typeface="微软雅黑"/>
              </a:rPr>
            </a:br>
            <a:r>
              <a:rPr lang="en-US" altLang="zh-CN" sz="4400" spc="-5" dirty="0" smtClean="0">
                <a:latin typeface="微软雅黑"/>
                <a:cs typeface="微软雅黑"/>
              </a:rPr>
              <a:t>1 1 4 2 </a:t>
            </a:r>
            <a:r>
              <a:rPr lang="zh-CN" altLang="en-US" sz="4400" spc="-5" dirty="0" smtClean="0">
                <a:latin typeface="微软雅黑"/>
                <a:cs typeface="微软雅黑"/>
              </a:rPr>
              <a:t>无解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773224"/>
            <a:ext cx="9845233" cy="32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362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题解：枚举分析、递归实现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en-US" altLang="zh-CN" dirty="0"/>
              <a:t>n</a:t>
            </a:r>
            <a:r>
              <a:rPr lang="zh-CN" altLang="en-US" dirty="0"/>
              <a:t>个数算</a:t>
            </a:r>
            <a:r>
              <a:rPr lang="en-US" altLang="zh-CN" dirty="0"/>
              <a:t>24</a:t>
            </a:r>
            <a:r>
              <a:rPr lang="zh-CN" altLang="en-US" dirty="0"/>
              <a:t>，必有两个数要先算。</a:t>
            </a:r>
          </a:p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这两个数算的结果，和剩余</a:t>
            </a:r>
            <a:r>
              <a:rPr lang="en-US" altLang="zh-CN" dirty="0"/>
              <a:t>n-2</a:t>
            </a:r>
            <a:r>
              <a:rPr lang="zh-CN" altLang="en-US" dirty="0"/>
              <a:t>个数，就 构成了</a:t>
            </a:r>
            <a:r>
              <a:rPr lang="en-US" altLang="zh-CN" dirty="0"/>
              <a:t>n-1</a:t>
            </a:r>
            <a:r>
              <a:rPr lang="zh-CN" altLang="en-US" dirty="0"/>
              <a:t>个数求</a:t>
            </a:r>
            <a:r>
              <a:rPr lang="en-US" altLang="zh-CN" dirty="0"/>
              <a:t>24</a:t>
            </a:r>
            <a:r>
              <a:rPr lang="zh-CN" altLang="en-US" dirty="0"/>
              <a:t>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因此，将“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个数算</a:t>
            </a:r>
            <a:r>
              <a:rPr lang="en-US" altLang="zh-CN" dirty="0" smtClean="0"/>
              <a:t>24</a:t>
            </a:r>
            <a:r>
              <a:rPr lang="zh-CN" altLang="en-US" dirty="0" smtClean="0"/>
              <a:t>点”转换为规模较小的“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个数算</a:t>
            </a:r>
            <a:r>
              <a:rPr lang="en-US" altLang="zh-CN" dirty="0" smtClean="0"/>
              <a:t>24</a:t>
            </a:r>
            <a:r>
              <a:rPr lang="zh-CN" altLang="en-US" dirty="0"/>
              <a:t>点</a:t>
            </a:r>
            <a:r>
              <a:rPr lang="zh-CN" altLang="en-US" dirty="0" smtClean="0"/>
              <a:t>”，再转换为规模较小的“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个数算</a:t>
            </a:r>
            <a:r>
              <a:rPr lang="en-US" altLang="zh-CN" dirty="0" smtClean="0"/>
              <a:t>24</a:t>
            </a:r>
            <a:r>
              <a:rPr lang="zh-CN" altLang="en-US" dirty="0"/>
              <a:t>点</a:t>
            </a:r>
            <a:r>
              <a:rPr lang="zh-CN" altLang="en-US" dirty="0" smtClean="0"/>
              <a:t>”，最后转换为“</a:t>
            </a:r>
            <a:r>
              <a:rPr lang="en-US" altLang="zh-CN" dirty="0"/>
              <a:t>1</a:t>
            </a:r>
            <a:r>
              <a:rPr lang="zh-CN" altLang="en-US" dirty="0"/>
              <a:t>个数算</a:t>
            </a:r>
            <a:r>
              <a:rPr lang="en-US" altLang="zh-CN" dirty="0" smtClean="0"/>
              <a:t>24</a:t>
            </a:r>
            <a:r>
              <a:rPr lang="zh-CN" altLang="en-US" dirty="0"/>
              <a:t>点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R="5080">
              <a:spcBef>
                <a:spcPts val="105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解法：把原问题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个数中的任意两个数通过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种运算符得到一个新数，再把其并入剩下的</a:t>
            </a:r>
            <a:r>
              <a:rPr lang="en-US" altLang="zh-CN" dirty="0" smtClean="0"/>
              <a:t>n-2</a:t>
            </a:r>
            <a:r>
              <a:rPr lang="zh-CN" altLang="en-US" dirty="0" smtClean="0"/>
              <a:t>个数。问题变成求解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个数的算</a:t>
            </a:r>
            <a:r>
              <a:rPr lang="en-US" altLang="zh-CN" dirty="0" smtClean="0"/>
              <a:t>24</a:t>
            </a:r>
            <a:r>
              <a:rPr lang="zh-CN" altLang="en-US" dirty="0" smtClean="0"/>
              <a:t>点问题。</a:t>
            </a:r>
            <a:endParaRPr lang="en-US" altLang="zh-CN" dirty="0" smtClean="0"/>
          </a:p>
          <a:p>
            <a:pPr marL="12700" marR="2910840">
              <a:lnSpc>
                <a:spcPct val="20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微软雅黑"/>
                <a:cs typeface="微软雅黑"/>
              </a:rPr>
              <a:t>边界条件</a:t>
            </a:r>
            <a:r>
              <a:rPr lang="en-US" altLang="zh-CN" sz="4000" dirty="0" smtClean="0">
                <a:solidFill>
                  <a:srgbClr val="FF0000"/>
                </a:solidFill>
                <a:latin typeface="微软雅黑"/>
                <a:cs typeface="微软雅黑"/>
              </a:rPr>
              <a:t>?</a:t>
            </a:r>
            <a:endParaRPr lang="en-US" altLang="zh-CN" sz="4000" dirty="0" smtClean="0"/>
          </a:p>
          <a:p>
            <a:pPr marR="5080">
              <a:spcBef>
                <a:spcPts val="105"/>
              </a:spcBef>
            </a:pPr>
            <a:endParaRPr lang="zh-CN" altLang="en-US" dirty="0"/>
          </a:p>
          <a:p>
            <a:pPr marR="5080">
              <a:spcBef>
                <a:spcPts val="105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5669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递归的边界条件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800"/>
            <a:ext cx="10935955" cy="20628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400" dirty="0" smtClean="0">
                <a:latin typeface="微软雅黑"/>
                <a:cs typeface="微软雅黑"/>
              </a:rPr>
              <a:t>一个数算</a:t>
            </a:r>
            <a:r>
              <a:rPr lang="en-US" altLang="zh-CN" sz="4400" dirty="0" smtClean="0">
                <a:latin typeface="微软雅黑"/>
                <a:cs typeface="微软雅黑"/>
              </a:rPr>
              <a:t>24</a:t>
            </a:r>
            <a:r>
              <a:rPr lang="zh-CN" altLang="en-US" sz="4400" dirty="0" smtClean="0">
                <a:latin typeface="微软雅黑"/>
                <a:cs typeface="微软雅黑"/>
              </a:rPr>
              <a:t>点</a:t>
            </a:r>
            <a:endParaRPr lang="en-US" altLang="zh-CN" sz="4400" dirty="0" smtClean="0"/>
          </a:p>
          <a:p>
            <a:r>
              <a:rPr lang="zh-CN" altLang="en-US" sz="4400" dirty="0">
                <a:latin typeface="微软雅黑"/>
                <a:cs typeface="微软雅黑"/>
              </a:rPr>
              <a:t>注意：浮点数比较是否</a:t>
            </a:r>
            <a:r>
              <a:rPr lang="zh-CN" altLang="en-US" sz="4400" spc="-15" dirty="0">
                <a:latin typeface="微软雅黑"/>
                <a:cs typeface="微软雅黑"/>
              </a:rPr>
              <a:t>相</a:t>
            </a:r>
            <a:r>
              <a:rPr lang="zh-CN" altLang="en-US" sz="4400" dirty="0">
                <a:latin typeface="微软雅黑"/>
                <a:cs typeface="微软雅黑"/>
              </a:rPr>
              <a:t>等，</a:t>
            </a:r>
            <a:r>
              <a:rPr lang="zh-CN" altLang="en-US" sz="4400" spc="-15" dirty="0">
                <a:latin typeface="微软雅黑"/>
                <a:cs typeface="微软雅黑"/>
              </a:rPr>
              <a:t>不</a:t>
            </a:r>
            <a:r>
              <a:rPr lang="zh-CN" altLang="en-US" sz="4400" dirty="0">
                <a:latin typeface="微软雅黑"/>
                <a:cs typeface="微软雅黑"/>
              </a:rPr>
              <a:t>能用</a:t>
            </a:r>
            <a:r>
              <a:rPr lang="zh-CN" altLang="en-US" sz="4400" spc="-40" dirty="0">
                <a:latin typeface="微软雅黑"/>
                <a:cs typeface="微软雅黑"/>
              </a:rPr>
              <a:t> </a:t>
            </a:r>
            <a:r>
              <a:rPr lang="en-US" altLang="zh-CN" sz="4400" dirty="0">
                <a:latin typeface="微软雅黑"/>
                <a:cs typeface="微软雅黑"/>
              </a:rPr>
              <a:t>==</a:t>
            </a:r>
          </a:p>
          <a:p>
            <a:endParaRPr lang="en-US" altLang="zh-CN" sz="4400" dirty="0">
              <a:latin typeface="微软雅黑"/>
              <a:cs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44" y="3755571"/>
            <a:ext cx="6798945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745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数据结构和接口设计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447799"/>
            <a:ext cx="10935955" cy="50836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用一维数组存储输入的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定义接口处理算</a:t>
            </a:r>
            <a:r>
              <a:rPr lang="en-US" altLang="zh-CN" dirty="0" smtClean="0"/>
              <a:t>24</a:t>
            </a:r>
            <a:r>
              <a:rPr lang="zh-CN" altLang="en-US" dirty="0" smtClean="0"/>
              <a:t>的问题。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调用该函数算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70" y="4018870"/>
            <a:ext cx="9214757" cy="555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70" y="2333284"/>
            <a:ext cx="6618516" cy="827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207" y="4863592"/>
            <a:ext cx="6304420" cy="166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66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674527" cy="824549"/>
          </a:xfrm>
        </p:spPr>
        <p:txBody>
          <a:bodyPr/>
          <a:lstStyle/>
          <a:p>
            <a:r>
              <a:rPr lang="zh-CN" altLang="en-US" sz="3600" dirty="0" smtClean="0"/>
              <a:t>递归边界判定：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为</a:t>
            </a:r>
            <a:r>
              <a:rPr lang="en-US" altLang="zh-CN" sz="3600" dirty="0"/>
              <a:t>1</a:t>
            </a:r>
            <a:r>
              <a:rPr lang="zh-CN" altLang="en-US" sz="3600" dirty="0" smtClean="0"/>
              <a:t>的时候，</a:t>
            </a:r>
            <a:r>
              <a:rPr lang="en-US" altLang="zh-CN" sz="3600" dirty="0" smtClean="0"/>
              <a:t>a[0]</a:t>
            </a:r>
            <a:r>
              <a:rPr lang="zh-CN" altLang="en-US" sz="3600" dirty="0" smtClean="0"/>
              <a:t>是否是</a:t>
            </a:r>
            <a:r>
              <a:rPr lang="en-US" altLang="zh-CN" sz="3600" dirty="0" smtClean="0"/>
              <a:t>24</a:t>
            </a:r>
            <a:endParaRPr lang="zh-CN" altLang="en-US" sz="36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8" y="1361054"/>
            <a:ext cx="12155982" cy="45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922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爬天梯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27" y="1261187"/>
            <a:ext cx="6446732" cy="53320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449" y="2390191"/>
            <a:ext cx="3627869" cy="4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423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74485"/>
            <a:ext cx="9404723" cy="824549"/>
          </a:xfrm>
        </p:spPr>
        <p:txBody>
          <a:bodyPr/>
          <a:lstStyle/>
          <a:p>
            <a:r>
              <a:rPr lang="zh-CN" altLang="en-US" dirty="0" smtClean="0"/>
              <a:t>枚举的思路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2" y="899034"/>
            <a:ext cx="9560226" cy="3750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02" y="4649853"/>
            <a:ext cx="8686175" cy="20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417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+ </a:t>
            </a:r>
            <a:r>
              <a:rPr lang="zh-CN" altLang="en-US" dirty="0" smtClean="0"/>
              <a:t>* </a:t>
            </a:r>
            <a:r>
              <a:rPr lang="en-US" altLang="zh-CN" dirty="0" smtClean="0"/>
              <a:t>- / </a:t>
            </a:r>
            <a:r>
              <a:rPr lang="zh-CN" altLang="en-US" dirty="0" smtClean="0"/>
              <a:t>六种情况产生新数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132"/>
            <a:ext cx="5551714" cy="4209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42" y="1143132"/>
            <a:ext cx="5939674" cy="42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061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count24</a:t>
            </a:r>
            <a:r>
              <a:rPr lang="zh-CN" altLang="en-US" dirty="0" smtClean="0"/>
              <a:t>函数输出题目要求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47"/>
          <a:stretch/>
        </p:blipFill>
        <p:spPr>
          <a:xfrm>
            <a:off x="645129" y="1338943"/>
            <a:ext cx="6435013" cy="55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42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设台阶数为</a:t>
            </a:r>
            <a:r>
              <a:rPr lang="en-US" altLang="zh-CN" dirty="0" err="1"/>
              <a:t>n,f</a:t>
            </a:r>
            <a:r>
              <a:rPr lang="en-US" altLang="zh-CN" dirty="0"/>
              <a:t>(n)</a:t>
            </a:r>
            <a:r>
              <a:rPr lang="zh-CN" altLang="en-US" dirty="0"/>
              <a:t>表示爬</a:t>
            </a:r>
            <a:r>
              <a:rPr lang="en-US" altLang="zh-CN" dirty="0"/>
              <a:t>n</a:t>
            </a:r>
            <a:r>
              <a:rPr lang="zh-CN" altLang="en-US" dirty="0"/>
              <a:t>级台阶的方案数</a:t>
            </a:r>
            <a:endParaRPr lang="en-US" altLang="zh-CN" dirty="0"/>
          </a:p>
          <a:p>
            <a:pPr lvl="1"/>
            <a:r>
              <a:rPr lang="en-US" altLang="zh-CN" dirty="0"/>
              <a:t>n=0 </a:t>
            </a:r>
            <a:r>
              <a:rPr lang="zh-CN" altLang="en-US" dirty="0"/>
              <a:t>意味着没台阶，则</a:t>
            </a:r>
            <a:r>
              <a:rPr lang="en-US" altLang="zh-CN" dirty="0"/>
              <a:t>f(0)=1 </a:t>
            </a:r>
            <a:r>
              <a:rPr lang="zh-CN" altLang="en-US" dirty="0"/>
              <a:t>即一种解法：不走。</a:t>
            </a:r>
            <a:endParaRPr lang="en-US" altLang="zh-CN" dirty="0"/>
          </a:p>
          <a:p>
            <a:pPr lvl="1"/>
            <a:r>
              <a:rPr lang="en-US" altLang="zh-CN" dirty="0"/>
              <a:t>n=1</a:t>
            </a:r>
            <a:r>
              <a:rPr lang="zh-CN" altLang="en-US" dirty="0"/>
              <a:t>表示只有一级台阶，则</a:t>
            </a:r>
            <a:r>
              <a:rPr lang="en-US" altLang="zh-CN" dirty="0"/>
              <a:t>f(1)=1</a:t>
            </a:r>
            <a:r>
              <a:rPr lang="zh-CN" altLang="en-US" dirty="0"/>
              <a:t>只有一种解法</a:t>
            </a:r>
            <a:r>
              <a:rPr lang="en-US" altLang="zh-CN" dirty="0"/>
              <a:t>:</a:t>
            </a:r>
            <a:r>
              <a:rPr lang="zh-CN" altLang="en-US" dirty="0"/>
              <a:t>走一级台阶</a:t>
            </a:r>
            <a:endParaRPr lang="en-US" altLang="zh-CN" dirty="0"/>
          </a:p>
          <a:p>
            <a:pPr lvl="1"/>
            <a:r>
              <a:rPr lang="en-US" altLang="zh-CN" dirty="0"/>
              <a:t>n=2</a:t>
            </a:r>
            <a:r>
              <a:rPr lang="zh-CN" altLang="en-US" dirty="0"/>
              <a:t>表示有两级台阶，那么</a:t>
            </a:r>
            <a:r>
              <a:rPr lang="en-US" altLang="zh-CN" dirty="0"/>
              <a:t>f(2)=f(1)+f(0)</a:t>
            </a:r>
          </a:p>
          <a:p>
            <a:pPr marL="457200" lvl="1" indent="0">
              <a:buNone/>
            </a:pPr>
            <a:r>
              <a:rPr lang="en-US" altLang="zh-CN" dirty="0"/>
              <a:t>……</a:t>
            </a:r>
            <a:r>
              <a:rPr lang="zh-CN" altLang="en-US" dirty="0"/>
              <a:t>以此类推</a:t>
            </a:r>
          </a:p>
        </p:txBody>
      </p:sp>
    </p:spTree>
    <p:extLst>
      <p:ext uri="{BB962C8B-B14F-4D97-AF65-F5344CB8AC3E}">
        <p14:creationId xmlns:p14="http://schemas.microsoft.com/office/powerpoint/2010/main" val="5049270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题解：用递归缩小问题空间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130" y="1447800"/>
            <a:ext cx="5813042" cy="489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n</a:t>
            </a:r>
            <a:r>
              <a:rPr lang="zh-CN" altLang="en-US" sz="4000" dirty="0"/>
              <a:t>级台阶的走法</a:t>
            </a:r>
            <a:r>
              <a:rPr lang="zh-CN" altLang="en-US" sz="4000" spc="-90" dirty="0"/>
              <a:t> </a:t>
            </a:r>
            <a:r>
              <a:rPr lang="en-US" altLang="zh-CN" sz="4000" dirty="0"/>
              <a:t>=</a:t>
            </a:r>
          </a:p>
          <a:p>
            <a:pPr marL="400050" lvl="1" indent="0">
              <a:buNone/>
            </a:pPr>
            <a:r>
              <a:rPr lang="zh-CN" altLang="en-US" dirty="0">
                <a:latin typeface="微软雅黑"/>
                <a:cs typeface="微软雅黑"/>
              </a:rPr>
              <a:t>先走一级后，</a:t>
            </a:r>
            <a:r>
              <a:rPr lang="en-US" altLang="zh-CN" dirty="0">
                <a:latin typeface="微软雅黑"/>
                <a:cs typeface="微软雅黑"/>
              </a:rPr>
              <a:t>n-1</a:t>
            </a:r>
            <a:r>
              <a:rPr lang="zh-CN" altLang="en-US" spc="5" dirty="0">
                <a:latin typeface="微软雅黑"/>
                <a:cs typeface="微软雅黑"/>
              </a:rPr>
              <a:t>级台</a:t>
            </a:r>
            <a:r>
              <a:rPr lang="zh-CN" altLang="en-US" spc="-10" dirty="0">
                <a:latin typeface="微软雅黑"/>
                <a:cs typeface="微软雅黑"/>
              </a:rPr>
              <a:t>阶</a:t>
            </a:r>
            <a:r>
              <a:rPr lang="zh-CN" altLang="en-US" spc="5" dirty="0">
                <a:latin typeface="微软雅黑"/>
                <a:cs typeface="微软雅黑"/>
              </a:rPr>
              <a:t>的走法</a:t>
            </a:r>
            <a:r>
              <a:rPr lang="zh-CN" altLang="en-US" spc="-95" dirty="0">
                <a:latin typeface="微软雅黑"/>
                <a:cs typeface="微软雅黑"/>
              </a:rPr>
              <a:t> </a:t>
            </a:r>
            <a:r>
              <a:rPr lang="en-US" altLang="zh-CN" dirty="0">
                <a:latin typeface="微软雅黑"/>
                <a:cs typeface="微软雅黑"/>
              </a:rPr>
              <a:t>+  </a:t>
            </a:r>
            <a:br>
              <a:rPr lang="en-US" altLang="zh-CN" dirty="0">
                <a:latin typeface="微软雅黑"/>
                <a:cs typeface="微软雅黑"/>
              </a:rPr>
            </a:br>
            <a:r>
              <a:rPr lang="zh-CN" altLang="en-US" dirty="0">
                <a:latin typeface="微软雅黑"/>
                <a:cs typeface="微软雅黑"/>
              </a:rPr>
              <a:t>先走两级后，</a:t>
            </a:r>
            <a:r>
              <a:rPr lang="en-US" altLang="zh-CN" dirty="0">
                <a:latin typeface="微软雅黑"/>
                <a:cs typeface="微软雅黑"/>
              </a:rPr>
              <a:t>n-2</a:t>
            </a:r>
            <a:r>
              <a:rPr lang="zh-CN" altLang="en-US" dirty="0">
                <a:latin typeface="微软雅黑"/>
                <a:cs typeface="微软雅黑"/>
              </a:rPr>
              <a:t>级台阶的走法</a:t>
            </a:r>
          </a:p>
          <a:p>
            <a:pPr marL="0" marR="1880870" indent="0">
              <a:lnSpc>
                <a:spcPct val="200100"/>
              </a:lnSpc>
              <a:buNone/>
            </a:pPr>
            <a:r>
              <a:rPr lang="en-US" altLang="zh-CN" spc="-5" dirty="0">
                <a:latin typeface="微软雅黑"/>
                <a:cs typeface="微软雅黑"/>
              </a:rPr>
              <a:t>f(n) </a:t>
            </a:r>
            <a:r>
              <a:rPr lang="en-US" altLang="zh-CN" dirty="0">
                <a:latin typeface="微软雅黑"/>
                <a:cs typeface="微软雅黑"/>
              </a:rPr>
              <a:t>=</a:t>
            </a:r>
            <a:r>
              <a:rPr lang="en-US" altLang="zh-CN" spc="-40" dirty="0">
                <a:latin typeface="微软雅黑"/>
                <a:cs typeface="微软雅黑"/>
              </a:rPr>
              <a:t> </a:t>
            </a:r>
            <a:r>
              <a:rPr lang="en-US" altLang="zh-CN" spc="-5" dirty="0">
                <a:latin typeface="微软雅黑"/>
                <a:cs typeface="微软雅黑"/>
              </a:rPr>
              <a:t>f(n-1)+f(n-2)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68242" y="1447800"/>
            <a:ext cx="420188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32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28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icrosoft YaHei UI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b="0" kern="1200">
                <a:solidFill>
                  <a:schemeClr val="tx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zh-CN" altLang="en-US" spc="-5" dirty="0">
                <a:latin typeface="微软雅黑"/>
                <a:cs typeface="微软雅黑"/>
              </a:rPr>
              <a:t>边界条件：</a:t>
            </a:r>
          </a:p>
          <a:p>
            <a:pPr marL="0" indent="0">
              <a:buNone/>
            </a:pPr>
            <a:r>
              <a:rPr lang="en-US" altLang="zh-CN" spc="-5" dirty="0">
                <a:latin typeface="微软雅黑"/>
                <a:cs typeface="微软雅黑"/>
              </a:rPr>
              <a:t>n=0 f(n)=1 </a:t>
            </a:r>
          </a:p>
          <a:p>
            <a:pPr marL="0" indent="0">
              <a:buNone/>
            </a:pPr>
            <a:r>
              <a:rPr lang="en-US" altLang="zh-CN" spc="-5" dirty="0">
                <a:latin typeface="微软雅黑"/>
                <a:cs typeface="微软雅黑"/>
              </a:rPr>
              <a:t>n=1 f(n)=1</a:t>
            </a:r>
          </a:p>
          <a:p>
            <a:pPr marL="0" indent="0">
              <a:buNone/>
            </a:pPr>
            <a:endParaRPr lang="en-US" altLang="zh-CN" spc="-5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1011226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73" y="1181701"/>
            <a:ext cx="6009579" cy="5359057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59173" y="256432"/>
            <a:ext cx="9404723" cy="824549"/>
          </a:xfrm>
        </p:spPr>
        <p:txBody>
          <a:bodyPr/>
          <a:lstStyle/>
          <a:p>
            <a:r>
              <a:rPr lang="zh-CN" altLang="en-US" dirty="0"/>
              <a:t>思路直接转换为代码</a:t>
            </a:r>
          </a:p>
        </p:txBody>
      </p:sp>
    </p:spTree>
    <p:extLst>
      <p:ext uri="{BB962C8B-B14F-4D97-AF65-F5344CB8AC3E}">
        <p14:creationId xmlns:p14="http://schemas.microsoft.com/office/powerpoint/2010/main" val="38334895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071" y="415053"/>
            <a:ext cx="9814486" cy="1516384"/>
          </a:xfrm>
        </p:spPr>
        <p:txBody>
          <a:bodyPr/>
          <a:lstStyle/>
          <a:p>
            <a:r>
              <a:rPr lang="zh-CN" altLang="en-US" sz="4000" dirty="0"/>
              <a:t>为了避免整数溢出</a:t>
            </a:r>
            <a:r>
              <a:rPr lang="en-US" altLang="zh-CN" sz="4000" dirty="0"/>
              <a:t>,</a:t>
            </a:r>
            <a:r>
              <a:rPr lang="zh-CN" altLang="en-US" sz="4000" dirty="0"/>
              <a:t>计算过程中要取</a:t>
            </a:r>
            <a:r>
              <a:rPr lang="en-US" altLang="zh-CN" sz="4000" dirty="0"/>
              <a:t>mod</a:t>
            </a:r>
            <a:br>
              <a:rPr lang="en-US" altLang="zh-CN" sz="4000" dirty="0"/>
            </a:br>
            <a:r>
              <a:rPr lang="zh-CN" altLang="en-US" sz="4000" dirty="0"/>
              <a:t>求 </a:t>
            </a:r>
            <a:r>
              <a:rPr lang="en-US" altLang="zh-CN" sz="4000" dirty="0" err="1"/>
              <a:t>a%p</a:t>
            </a:r>
            <a:r>
              <a:rPr lang="en-US" altLang="zh-CN" sz="4000" dirty="0"/>
              <a:t> </a:t>
            </a:r>
            <a:r>
              <a:rPr lang="zh-CN" altLang="en-US" sz="4000" dirty="0"/>
              <a:t>的值， </a:t>
            </a:r>
            <a:r>
              <a:rPr lang="en-US" altLang="zh-CN" sz="4000" dirty="0"/>
              <a:t>p=10^9+7=1000000007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71" y="2022929"/>
            <a:ext cx="5750265" cy="46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558" y="1091728"/>
            <a:ext cx="8947589" cy="5652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58" y="237770"/>
            <a:ext cx="8947589" cy="824549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zh-CN" altLang="en-US" dirty="0"/>
              <a:t>前十组</a:t>
            </a:r>
            <a:r>
              <a:rPr lang="en-US" altLang="zh-CN" dirty="0"/>
              <a:t>Accept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41834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681</Words>
  <Application>Microsoft Office PowerPoint</Application>
  <PresentationFormat>宽屏</PresentationFormat>
  <Paragraphs>90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Microsoft YaHei UI</vt:lpstr>
      <vt:lpstr>等线</vt:lpstr>
      <vt:lpstr>宋体</vt:lpstr>
      <vt:lpstr>微软雅黑</vt:lpstr>
      <vt:lpstr>Arial</vt:lpstr>
      <vt:lpstr>Calibri</vt:lpstr>
      <vt:lpstr>Century Gothic</vt:lpstr>
      <vt:lpstr>Courier New</vt:lpstr>
      <vt:lpstr>Wingdings</vt:lpstr>
      <vt:lpstr>Wingdings 3</vt:lpstr>
      <vt:lpstr>离子</vt:lpstr>
      <vt:lpstr>PowerPoint 演示文稿</vt:lpstr>
      <vt:lpstr>递归II</vt:lpstr>
      <vt:lpstr>例题1：爬天梯</vt:lpstr>
      <vt:lpstr>爬天梯</vt:lpstr>
      <vt:lpstr>边界分析</vt:lpstr>
      <vt:lpstr>题解：用递归缩小问题空间</vt:lpstr>
      <vt:lpstr>思路直接转换为代码</vt:lpstr>
      <vt:lpstr>为了避免整数溢出,计算过程中要取mod 求 a%p 的值， p=10^9+7=1000000007</vt:lpstr>
      <vt:lpstr>前十组Accept</vt:lpstr>
      <vt:lpstr>后十组 运行超时</vt:lpstr>
      <vt:lpstr>如何优化？</vt:lpstr>
      <vt:lpstr>记忆化搜索</vt:lpstr>
      <vt:lpstr>Accept</vt:lpstr>
      <vt:lpstr>例题2：放苹果</vt:lpstr>
      <vt:lpstr>放苹果</vt:lpstr>
      <vt:lpstr>分析f(x,y):x苹果数，y盘子数</vt:lpstr>
      <vt:lpstr>PowerPoint 演示文稿</vt:lpstr>
      <vt:lpstr>Accept</vt:lpstr>
      <vt:lpstr>例题3: 求波兰表达式的值</vt:lpstr>
      <vt:lpstr>求波兰表达式的值</vt:lpstr>
      <vt:lpstr>求波兰表达式的值</vt:lpstr>
      <vt:lpstr>思路：数据结构与输入输出？</vt:lpstr>
      <vt:lpstr>“波兰表达式P”的递归定义：</vt:lpstr>
      <vt:lpstr>参考代码</vt:lpstr>
      <vt:lpstr>Accept </vt:lpstr>
      <vt:lpstr>例题4：2的幂次方表示</vt:lpstr>
      <vt:lpstr>递归定义</vt:lpstr>
      <vt:lpstr>把输入数n转为二进制 设i表示n的第i位</vt:lpstr>
      <vt:lpstr>参考代码(使用bitset与深搜)</vt:lpstr>
      <vt:lpstr>参考代码(使用bitset与深搜)</vt:lpstr>
      <vt:lpstr>Accept</vt:lpstr>
      <vt:lpstr>今日任务</vt:lpstr>
      <vt:lpstr>Boss02：算24</vt:lpstr>
      <vt:lpstr>算24</vt:lpstr>
      <vt:lpstr>5 * (5 – 1 / 5) = 24 1 1 4 2 无解</vt:lpstr>
      <vt:lpstr>题解：枚举分析、递归实现</vt:lpstr>
      <vt:lpstr>递归的边界条件</vt:lpstr>
      <vt:lpstr>数据结构和接口设计</vt:lpstr>
      <vt:lpstr>递归边界判定：n为1的时候，a[0]是否是24</vt:lpstr>
      <vt:lpstr>枚举的思路</vt:lpstr>
      <vt:lpstr>+ * - / 六种情况产生新数</vt:lpstr>
      <vt:lpstr>调用count24函数输出题目要求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2022-06-13T07:14:57Z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