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37"/>
  </p:notesMasterIdLst>
  <p:handoutMasterIdLst>
    <p:handoutMasterId r:id="rId38"/>
  </p:handoutMasterIdLst>
  <p:sldIdLst>
    <p:sldId id="947" r:id="rId3"/>
    <p:sldId id="388" r:id="rId4"/>
    <p:sldId id="861" r:id="rId5"/>
    <p:sldId id="593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1012" r:id="rId15"/>
    <p:sldId id="1014" r:id="rId16"/>
    <p:sldId id="1015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59" r:id="rId30"/>
    <p:sldId id="660" r:id="rId31"/>
    <p:sldId id="677" r:id="rId32"/>
    <p:sldId id="678" r:id="rId33"/>
    <p:sldId id="679" r:id="rId34"/>
    <p:sldId id="680" r:id="rId35"/>
    <p:sldId id="662" r:id="rId3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87EB8B-A052-41FF-8C5C-447E71D10743}">
          <p14:sldIdLst>
            <p14:sldId id="947"/>
            <p14:sldId id="388"/>
            <p14:sldId id="861"/>
            <p14:sldId id="593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1012"/>
            <p14:sldId id="1014"/>
            <p14:sldId id="1015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59"/>
            <p14:sldId id="660"/>
            <p14:sldId id="677"/>
            <p14:sldId id="678"/>
            <p14:sldId id="679"/>
            <p14:sldId id="680"/>
            <p14:sldId id="662"/>
          </p14:sldIdLst>
        </p14:section>
        <p14:section name="无标题节" id="{4FCB3F2A-9F3E-40FE-9EE8-46E40528923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000000"/>
    <a:srgbClr val="FF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38" autoAdjust="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115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DF2F204C-2EB8-47A8-A801-C6F6C39BBCA9}">
      <dgm:prSet phldrT="[文本]" custT="1"/>
      <dgm:spPr>
        <a:solidFill>
          <a:srgbClr val="002060"/>
        </a:solidFill>
      </dgm:spPr>
      <dgm:t>
        <a:bodyPr/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Boss01</a:t>
          </a:r>
          <a:br>
            <a:rPr lang="en-US" altLang="zh-CN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</a:br>
          <a:r>
            <a:rPr lang="zh-CN" altLang="en-US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击杀黄金蛋糕人马</a:t>
          </a:r>
        </a:p>
      </dgm:t>
    </dgm:pt>
    <dgm:pt modelId="{A5693E2F-A725-4C69-BDFB-AD41DC4CD901}" type="parTrans" cxnId="{BFE0F802-9B17-4CA1-AA6B-5219AD567899}">
      <dgm:prSet/>
      <dgm:spPr/>
      <dgm:t>
        <a:bodyPr/>
        <a:lstStyle/>
        <a:p>
          <a:endParaRPr lang="zh-CN" altLang="en-US"/>
        </a:p>
      </dgm:t>
    </dgm:pt>
    <dgm:pt modelId="{C7F01D11-9B23-4880-B010-77B59EABF042}" type="sibTrans" cxnId="{BFE0F802-9B17-4CA1-AA6B-5219AD567899}">
      <dgm:prSet/>
      <dgm:spPr/>
      <dgm:t>
        <a:bodyPr/>
        <a:lstStyle/>
        <a:p>
          <a:endParaRPr lang="zh-CN" altLang="en-US"/>
        </a:p>
      </dgm:t>
    </dgm:pt>
    <dgm:pt modelId="{53E9FB52-7D2E-4A05-A1B8-3EF1283B15E1}">
      <dgm:prSet phldrT="[文本]" custT="1"/>
      <dgm:spPr>
        <a:solidFill>
          <a:schemeClr val="accent1"/>
        </a:solidFill>
      </dgm:spPr>
      <dgm:t>
        <a:bodyPr/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Boss02</a:t>
          </a:r>
          <a:br>
            <a:rPr lang="en-US" altLang="zh-CN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</a:br>
          <a:r>
            <a:rPr lang="zh-CN" altLang="en-US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英杰们的蛋糕塔</a:t>
          </a:r>
        </a:p>
      </dgm:t>
    </dgm:pt>
    <dgm:pt modelId="{DFE3A0F4-A67D-4868-B3A8-B1127DB73B4C}" type="parTrans" cxnId="{26415F6C-5B60-4B6C-BA15-AAB16316D6A5}">
      <dgm:prSet/>
      <dgm:spPr/>
      <dgm:t>
        <a:bodyPr/>
        <a:lstStyle/>
        <a:p>
          <a:endParaRPr lang="zh-CN" altLang="en-US"/>
        </a:p>
      </dgm:t>
    </dgm:pt>
    <dgm:pt modelId="{CE63D972-30FA-4F94-A985-08ECC3C9C865}" type="sibTrans" cxnId="{26415F6C-5B60-4B6C-BA15-AAB16316D6A5}">
      <dgm:prSet/>
      <dgm:spPr/>
      <dgm:t>
        <a:bodyPr/>
        <a:lstStyle/>
        <a:p>
          <a:endParaRPr lang="zh-CN" altLang="en-US"/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</dgm:pt>
    <dgm:pt modelId="{45F17939-49F1-4A25-93BB-9F8831F821A4}" type="pres">
      <dgm:prSet presAssocID="{DF2F204C-2EB8-47A8-A801-C6F6C39BBCA9}" presName="node" presStyleLbl="node1" presStyleIdx="0" presStyleCnt="2" custScaleX="77655">
        <dgm:presLayoutVars>
          <dgm:bulletEnabled val="1"/>
        </dgm:presLayoutVars>
      </dgm:prSet>
      <dgm:spPr/>
    </dgm:pt>
    <dgm:pt modelId="{57AAB57C-FF68-43B3-ABE3-4DAD8C88ACFF}" type="pres">
      <dgm:prSet presAssocID="{C7F01D11-9B23-4880-B010-77B59EABF042}" presName="sibTrans" presStyleCnt="0"/>
      <dgm:spPr/>
    </dgm:pt>
    <dgm:pt modelId="{683411EB-C229-4D48-962F-4DDC20C5FEB4}" type="pres">
      <dgm:prSet presAssocID="{53E9FB52-7D2E-4A05-A1B8-3EF1283B15E1}" presName="node" presStyleLbl="node1" presStyleIdx="1" presStyleCnt="2" custScaleX="72901">
        <dgm:presLayoutVars>
          <dgm:bulletEnabled val="1"/>
        </dgm:presLayoutVars>
      </dgm:prSet>
      <dgm:spPr/>
    </dgm:pt>
  </dgm:ptLst>
  <dgm:cxnLst>
    <dgm:cxn modelId="{BFE0F802-9B17-4CA1-AA6B-5219AD567899}" srcId="{6787E9D6-2A90-4BCA-9917-059667D4BDBC}" destId="{DF2F204C-2EB8-47A8-A801-C6F6C39BBCA9}" srcOrd="0" destOrd="0" parTransId="{A5693E2F-A725-4C69-BDFB-AD41DC4CD901}" sibTransId="{C7F01D11-9B23-4880-B010-77B59EABF042}"/>
    <dgm:cxn modelId="{26415F6C-5B60-4B6C-BA15-AAB16316D6A5}" srcId="{6787E9D6-2A90-4BCA-9917-059667D4BDBC}" destId="{53E9FB52-7D2E-4A05-A1B8-3EF1283B15E1}" srcOrd="1" destOrd="0" parTransId="{DFE3A0F4-A67D-4868-B3A8-B1127DB73B4C}" sibTransId="{CE63D972-30FA-4F94-A985-08ECC3C9C865}"/>
    <dgm:cxn modelId="{97BA4E59-670F-4F58-A6CB-2DAF186481A2}" type="presOf" srcId="{53E9FB52-7D2E-4A05-A1B8-3EF1283B15E1}" destId="{683411EB-C229-4D48-962F-4DDC20C5FEB4}" srcOrd="0" destOrd="0" presId="urn:microsoft.com/office/officeart/2005/8/layout/default"/>
    <dgm:cxn modelId="{1B3EDDD0-E399-4309-BAA5-99900E02E391}" type="presOf" srcId="{DF2F204C-2EB8-47A8-A801-C6F6C39BBCA9}" destId="{45F17939-49F1-4A25-93BB-9F8831F821A4}" srcOrd="0" destOrd="0" presId="urn:microsoft.com/office/officeart/2005/8/layout/default"/>
    <dgm:cxn modelId="{5DD51DEC-5D0C-48A8-B386-722692CBC8D7}" type="presOf" srcId="{6787E9D6-2A90-4BCA-9917-059667D4BDBC}" destId="{D822D75A-238A-426D-A9D3-A664472FE3B0}" srcOrd="0" destOrd="0" presId="urn:microsoft.com/office/officeart/2005/8/layout/default"/>
    <dgm:cxn modelId="{0F8B6453-72EA-4ECA-B1C7-C4C29688982F}" type="presParOf" srcId="{D822D75A-238A-426D-A9D3-A664472FE3B0}" destId="{45F17939-49F1-4A25-93BB-9F8831F821A4}" srcOrd="0" destOrd="0" presId="urn:microsoft.com/office/officeart/2005/8/layout/default"/>
    <dgm:cxn modelId="{D43329B5-9555-4942-B5C1-B7FB986AC4CF}" type="presParOf" srcId="{D822D75A-238A-426D-A9D3-A664472FE3B0}" destId="{57AAB57C-FF68-43B3-ABE3-4DAD8C88ACFF}" srcOrd="1" destOrd="0" presId="urn:microsoft.com/office/officeart/2005/8/layout/default"/>
    <dgm:cxn modelId="{BD9BFCBE-FC36-43B6-A941-9340DAB34FEA}" type="presParOf" srcId="{D822D75A-238A-426D-A9D3-A664472FE3B0}" destId="{683411EB-C229-4D48-962F-4DDC20C5FEB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17939-49F1-4A25-93BB-9F8831F821A4}">
      <dsp:nvSpPr>
        <dsp:cNvPr id="0" name=""/>
        <dsp:cNvSpPr/>
      </dsp:nvSpPr>
      <dsp:spPr>
        <a:xfrm>
          <a:off x="5911" y="48581"/>
          <a:ext cx="4647872" cy="359117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Boss01</a:t>
          </a:r>
          <a:br>
            <a:rPr lang="en-US" altLang="zh-CN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</a:br>
          <a:r>
            <a:rPr lang="zh-CN" altLang="en-US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击杀黄金蛋糕人马</a:t>
          </a:r>
        </a:p>
      </dsp:txBody>
      <dsp:txXfrm>
        <a:off x="5911" y="48581"/>
        <a:ext cx="4647872" cy="3591170"/>
      </dsp:txXfrm>
    </dsp:sp>
    <dsp:sp modelId="{683411EB-C229-4D48-962F-4DDC20C5FEB4}">
      <dsp:nvSpPr>
        <dsp:cNvPr id="0" name=""/>
        <dsp:cNvSpPr/>
      </dsp:nvSpPr>
      <dsp:spPr>
        <a:xfrm>
          <a:off x="5252312" y="48581"/>
          <a:ext cx="4363332" cy="3591170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Boss02</a:t>
          </a:r>
          <a:br>
            <a:rPr lang="en-US" altLang="zh-CN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</a:br>
          <a:r>
            <a:rPr lang="zh-CN" altLang="en-US" sz="3600" kern="120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英杰们的蛋糕塔</a:t>
          </a:r>
        </a:p>
      </dsp:txBody>
      <dsp:txXfrm>
        <a:off x="5252312" y="48581"/>
        <a:ext cx="4363332" cy="3591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6/29/2022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20-04-08T01:28:59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7488 9949 0,'0'0'125,"0"0"-125,53 0 16,0 0-16,-53 0 0,52 0 15,-25 0-15,-1 0 16,1 0-16,-1 0 16,27 0-16,-26 0 15,-27 0-15,26 0 16,1 0-16,-1 0 0,1 0 15,-1 0 1,0 0-16,1 0 16,-1 0-16,1 0 0,-1 0 15,-26 0 1,27 0-1,-1 0-15,1 0 0,-27 0 16,26 0-16,-26 0 16,27 0-16,-1 0 0,-26 0 15,26 0-15,-26 0 16,53 0-16,-53 0 15,27 0 1,-27 0 0,26 0-1,-26 0 1,27 0-1,-1 0-15,-26 0 0,27 0 16,26 0 0,-53 0-16,53 0 15,-53 0-15,52 0 16,1 0-16,-26 0 15,-27 0-15,53 0 16,0 0-16,-53 0 0,53 0 16,-1 0-16,1 0 15,-26 0-15,-1 0 16,54 0-16,-27 0 15,-53 0-15,53 0 16,26 0-16,-53 0 0,-26 0 16,53 0-16,0 0 15,-53 0-15,53 0 0,-26 0 16,-1 0-16,0 0 15,1 0-15,-1 0 16,1 0-16,-27 0 16,26 0-16,1 0 15,-1 0-15,-26 0 16,27 0-16,-1 0 0,1 0 15,-27 0-15,53 0 16,-27 0-16,0 0 16,1 0-1,-27 0-15,26 0 16,1 0-16,-27 0 15,26 0 1,-26 0-16,27 0 16,-27 0-16,26 0 15,1 0 1,-27 0-16,26 0 15,-26 0 1,27 0-16,-1 0 16,-26 0-1,26 0-15,-26 0 0,27 0 16,-27 0-1,26 0-15,1 0 32,-27 0-17,26 0 32,-26 0-47,27 0 31,-27 0-15,26 0-1,1 0 1,-27 0 0,26 0-1,-26 0 1</inkml:trace>
  <inkml:trace contextRef="#ctx0" brushRef="#br0" timeOffset="1860.106">11456 9896 0,'27'0'156,"-1"0"-156,27 0 16,-26 0-16,-1 0 15,27 0-15,-53 0 0,27 0 16,26 0-16,-27 0 16,0 0-1,1 0-15,-27 0 0,53 0 16,-53 0-1,26 0-15,1 0 16,-1 0-16,27 0 16,-53 0-16,27 0 15,-1 0-15,0 0 0,1 0 16,-1 0-16,1 0 15,52 0-15,-79 0 16,53 0-16,-26 0 16,52 0-16,-79 0 15,53 0-15,0 0 0,26 0 16,-79 0-16,53 0 15,0 0-15,-27 0 16,1 0-16,-1 0 0,1 0 16,-1 0-16,-26 0 15,27 0-15,-1 0 16,1 0-1,-1 0-15,1 0 16,-1 0-16,-26 0 16,27 0-16,-27 0 15,26 0-15,0 0 16,-26 0-16,27 0 15,-27 0 1,26 0-16,-26 0 16,27 0-1,-1 0 1,-26 0-16,27 0 0,-1 0 15,1 0-15,-1 0 16,27-27-16,-27 27 16,1 0-16,-27 0 15,26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6/29/2022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272822"/>
          </a:solidFill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132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2022/6/29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824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071" y="1447800"/>
            <a:ext cx="10935955" cy="489037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0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177" y="3506598"/>
            <a:ext cx="8825658" cy="221877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FFC000"/>
                </a:solidFill>
              </a:rPr>
              <a:t>信息学院</a:t>
            </a:r>
            <a:r>
              <a:rPr lang="zh-CN" altLang="zh-CN" sz="3600" b="1" dirty="0">
                <a:solidFill>
                  <a:srgbClr val="FFC000"/>
                </a:solidFill>
              </a:rPr>
              <a:t>| </a:t>
            </a:r>
            <a:r>
              <a:rPr lang="en-US" altLang="zh-CN" sz="3600" b="1" dirty="0">
                <a:solidFill>
                  <a:srgbClr val="FFC000"/>
                </a:solidFill>
              </a:rPr>
              <a:t>5DG</a:t>
            </a:r>
            <a:r>
              <a:rPr lang="zh-CN" altLang="en-US" sz="3600" b="1" dirty="0">
                <a:solidFill>
                  <a:srgbClr val="FFC000"/>
                </a:solidFill>
              </a:rPr>
              <a:t>在线编程实践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cap="none" dirty="0">
                <a:solidFill>
                  <a:srgbClr val="FFC000"/>
                </a:solidFill>
              </a:rPr>
              <a:t>By Andy</a:t>
            </a:r>
            <a:r>
              <a:rPr lang="zh-CN" altLang="en-US" sz="3600" b="1" cap="none" dirty="0">
                <a:solidFill>
                  <a:srgbClr val="FFC000"/>
                </a:solidFill>
              </a:rPr>
              <a:t> </a:t>
            </a:r>
            <a:r>
              <a:rPr lang="en-US" altLang="zh-CN" sz="3600" b="1" dirty="0">
                <a:solidFill>
                  <a:srgbClr val="FFC000"/>
                </a:solidFill>
              </a:rPr>
              <a:t>2022</a:t>
            </a:r>
            <a:r>
              <a:rPr lang="zh-CN" altLang="en-US" sz="3600" b="1" dirty="0">
                <a:solidFill>
                  <a:srgbClr val="FFC000"/>
                </a:solidFill>
              </a:rPr>
              <a:t>年</a:t>
            </a:r>
            <a:endParaRPr lang="en-US" altLang="zh-CN" sz="3600" b="1" dirty="0">
              <a:solidFill>
                <a:srgbClr val="FFC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241F11-C3AA-4468-B49C-A0A93AC0DF16}"/>
              </a:ext>
            </a:extLst>
          </p:cNvPr>
          <p:cNvSpPr txBox="1">
            <a:spLocks/>
          </p:cNvSpPr>
          <p:nvPr/>
        </p:nvSpPr>
        <p:spPr>
          <a:xfrm>
            <a:off x="1041807" y="1674006"/>
            <a:ext cx="9582952" cy="11868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7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dirty="0">
                <a:solidFill>
                  <a:schemeClr val="tx1"/>
                </a:solidFill>
              </a:rPr>
              <a:t>程序设计实践</a:t>
            </a:r>
            <a:r>
              <a:rPr lang="en-US" altLang="zh-CN" sz="5400" dirty="0">
                <a:solidFill>
                  <a:schemeClr val="tx1"/>
                </a:solidFill>
              </a:rPr>
              <a:t>(C++)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5712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边界条件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505743"/>
            <a:ext cx="11124732" cy="36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966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搜索所有第一斩是竖斩的结果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1" y="1752033"/>
            <a:ext cx="11982299" cy="277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849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zh-CN" altLang="en-US" dirty="0"/>
              <a:t>搜索所有第一斩是横斩的结果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73" y="1482837"/>
            <a:ext cx="11404659" cy="40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624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420ED-A296-4DC3-BEFE-9FF0B0F713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C99237-C445-400B-9EA2-C67E05440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31421"/>
            <a:ext cx="9546274" cy="53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74573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7755" y="5552661"/>
            <a:ext cx="9582952" cy="988744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en-US" altLang="zh-CN" sz="5400" dirty="0">
                <a:latin typeface="Microsoft YaHei UI" panose="020B0503020204020204" pitchFamily="34" charset="-122"/>
              </a:rPr>
              <a:t>Boss02 </a:t>
            </a:r>
            <a:r>
              <a:rPr lang="zh-CN" altLang="en-US" sz="5400" dirty="0">
                <a:latin typeface="Microsoft YaHei UI" panose="020B0503020204020204" pitchFamily="34" charset="-122"/>
              </a:rPr>
              <a:t>英杰们的蛋糕塔</a:t>
            </a:r>
            <a:endParaRPr lang="zh-CN" altLang="zh-CN" sz="4800" dirty="0">
              <a:latin typeface="Microsoft YaHei UI" panose="020B0503020204020204" pitchFamily="34" charset="-122"/>
            </a:endParaRPr>
          </a:p>
        </p:txBody>
      </p:sp>
      <p:pic>
        <p:nvPicPr>
          <p:cNvPr id="307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897" y="547274"/>
            <a:ext cx="7663208" cy="478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90777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Microsoft YaHei UI" panose="020B0503020204020204" pitchFamily="34" charset="-122"/>
              </a:rPr>
              <a:t>例题</a:t>
            </a:r>
            <a:r>
              <a:rPr lang="en-US" altLang="zh-CN" sz="4400" dirty="0">
                <a:latin typeface="Microsoft YaHei UI" panose="020B0503020204020204" pitchFamily="34" charset="-122"/>
              </a:rPr>
              <a:t>1 </a:t>
            </a:r>
            <a:r>
              <a:rPr lang="zh-CN" altLang="en-US" sz="4400" dirty="0">
                <a:latin typeface="Microsoft YaHei UI" panose="020B0503020204020204" pitchFamily="34" charset="-122"/>
              </a:rPr>
              <a:t>英杰们的蛋糕塔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818" b="61253"/>
          <a:stretch/>
        </p:blipFill>
        <p:spPr>
          <a:xfrm>
            <a:off x="645130" y="4088398"/>
            <a:ext cx="10632471" cy="2555581"/>
          </a:xfrm>
          <a:prstGeom prst="rect">
            <a:avLst/>
          </a:prstGeom>
        </p:spPr>
      </p:pic>
      <p:pic>
        <p:nvPicPr>
          <p:cNvPr id="6" name="图片 5" descr="查看源图像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0" y="1166293"/>
            <a:ext cx="4517390" cy="2818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2639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Microsoft YaHei UI" panose="020B0503020204020204" pitchFamily="34" charset="-122"/>
              </a:rPr>
              <a:t>例题</a:t>
            </a:r>
            <a:r>
              <a:rPr lang="en-US" altLang="zh-CN" sz="4400" dirty="0">
                <a:latin typeface="Microsoft YaHei UI" panose="020B0503020204020204" pitchFamily="34" charset="-122"/>
              </a:rPr>
              <a:t>1 </a:t>
            </a:r>
            <a:r>
              <a:rPr lang="zh-CN" altLang="en-US" sz="4400" dirty="0">
                <a:latin typeface="Microsoft YaHei UI" panose="020B0503020204020204" pitchFamily="34" charset="-122"/>
              </a:rPr>
              <a:t>英杰们的蛋糕塔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611"/>
          <a:stretch/>
        </p:blipFill>
        <p:spPr>
          <a:xfrm>
            <a:off x="234312" y="1272208"/>
            <a:ext cx="11595224" cy="2955235"/>
          </a:xfrm>
          <a:prstGeom prst="rect">
            <a:avLst/>
          </a:prstGeom>
        </p:spPr>
      </p:pic>
      <p:pic>
        <p:nvPicPr>
          <p:cNvPr id="5122" name="Picture 2" descr="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510" y="3679919"/>
            <a:ext cx="2603129" cy="260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699" y="3679919"/>
            <a:ext cx="3066397" cy="260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639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：输入输出分析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447800"/>
            <a:ext cx="7152459" cy="4890370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输入有两行，第一行为</a:t>
            </a:r>
            <a:r>
              <a:rPr lang="en-US" altLang="zh-CN" dirty="0">
                <a:effectLst/>
              </a:rPr>
              <a:t>V</a:t>
            </a:r>
            <a:r>
              <a:rPr lang="zh-CN" altLang="en-US" sz="2200" dirty="0">
                <a:effectLst/>
              </a:rPr>
              <a:t>（</a:t>
            </a:r>
            <a:r>
              <a:rPr lang="en-US" altLang="zh-CN" sz="2200" dirty="0">
                <a:effectLst/>
              </a:rPr>
              <a:t>V &lt;= 100000</a:t>
            </a:r>
            <a:r>
              <a:rPr lang="zh-CN" altLang="en-US" sz="2200" dirty="0">
                <a:effectLst/>
              </a:rPr>
              <a:t>），</a:t>
            </a:r>
            <a:r>
              <a:rPr lang="zh-CN" altLang="en-US" dirty="0">
                <a:effectLst/>
              </a:rPr>
              <a:t>表示待制作的蛋糕的体积为</a:t>
            </a:r>
            <a:r>
              <a:rPr lang="en-US" altLang="zh-CN" b="1" dirty="0">
                <a:solidFill>
                  <a:srgbClr val="7030A0"/>
                </a:solidFill>
              </a:rPr>
              <a:t>V * π</a:t>
            </a:r>
            <a:r>
              <a:rPr lang="zh-CN" altLang="en-US" dirty="0">
                <a:effectLst/>
              </a:rPr>
              <a:t>；</a:t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第二行为蛋糕的层数</a:t>
            </a:r>
            <a:r>
              <a:rPr lang="en-US" altLang="zh-CN" dirty="0">
                <a:effectLst/>
              </a:rPr>
              <a:t>N </a:t>
            </a:r>
            <a:r>
              <a:rPr lang="en-US" altLang="zh-CN" sz="2400" dirty="0">
                <a:effectLst/>
              </a:rPr>
              <a:t>(N &lt;= 20)</a:t>
            </a:r>
            <a:r>
              <a:rPr lang="zh-CN" altLang="en-US" sz="3600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令表面积</a:t>
            </a:r>
            <a:r>
              <a:rPr lang="en-US" altLang="zh-CN" b="1" dirty="0">
                <a:solidFill>
                  <a:srgbClr val="7030A0"/>
                </a:solidFill>
              </a:rPr>
              <a:t>Q = S* π</a:t>
            </a:r>
            <a:r>
              <a:rPr lang="zh-CN" altLang="en-US" dirty="0">
                <a:effectLst/>
              </a:rPr>
              <a:t>，对给定的</a:t>
            </a:r>
            <a:r>
              <a:rPr lang="en-US" altLang="zh-CN" dirty="0">
                <a:effectLst/>
              </a:rPr>
              <a:t>V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，请输出使</a:t>
            </a:r>
            <a:r>
              <a:rPr lang="en-US" altLang="zh-CN" dirty="0">
                <a:effectLst/>
              </a:rPr>
              <a:t>Q</a:t>
            </a:r>
            <a:r>
              <a:rPr lang="zh-CN" altLang="en-US" dirty="0">
                <a:effectLst/>
              </a:rPr>
              <a:t>最小的</a:t>
            </a:r>
            <a:r>
              <a:rPr lang="en-US" altLang="zh-CN" dirty="0">
                <a:effectLst/>
              </a:rPr>
              <a:t>S</a:t>
            </a:r>
            <a:r>
              <a:rPr lang="zh-CN" altLang="en-US" dirty="0">
                <a:effectLst/>
              </a:rPr>
              <a:t>是多少。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除</a:t>
            </a:r>
            <a:r>
              <a:rPr lang="en-US" altLang="zh-CN" dirty="0">
                <a:effectLst/>
              </a:rPr>
              <a:t>Q</a:t>
            </a:r>
            <a:r>
              <a:rPr lang="zh-CN" altLang="en-US" dirty="0">
                <a:effectLst/>
              </a:rPr>
              <a:t>外，以上</a:t>
            </a:r>
            <a:r>
              <a:rPr lang="zh-CN" altLang="en-US" b="1" dirty="0">
                <a:solidFill>
                  <a:srgbClr val="7030A0"/>
                </a:solidFill>
              </a:rPr>
              <a:t>所有数据皆为正整数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212" y="1447800"/>
            <a:ext cx="3066397" cy="26031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212" y="4236140"/>
            <a:ext cx="2875418" cy="21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：输入输出分析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所有数据都是整数</a:t>
            </a:r>
            <a:endParaRPr lang="en-US" altLang="zh-CN" dirty="0"/>
          </a:p>
          <a:p>
            <a:pPr lvl="1"/>
            <a:r>
              <a:rPr lang="zh-CN" altLang="en-US" dirty="0"/>
              <a:t>意味着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都是整数</a:t>
            </a:r>
            <a:endParaRPr lang="en-US" altLang="zh-CN" dirty="0"/>
          </a:p>
          <a:p>
            <a:pPr lvl="1"/>
            <a:r>
              <a:rPr lang="zh-CN" altLang="en-US" dirty="0"/>
              <a:t>每一层蛋糕的地半径</a:t>
            </a:r>
            <a:r>
              <a:rPr lang="en-US" altLang="zh-CN" dirty="0"/>
              <a:t>R</a:t>
            </a:r>
            <a:r>
              <a:rPr lang="zh-CN" altLang="en-US" dirty="0"/>
              <a:t>和高度</a:t>
            </a:r>
            <a:r>
              <a:rPr lang="en-US" altLang="zh-CN" dirty="0"/>
              <a:t>H</a:t>
            </a:r>
            <a:r>
              <a:rPr lang="zh-CN" altLang="en-US" dirty="0"/>
              <a:t>都是整数</a:t>
            </a:r>
            <a:endParaRPr lang="en-US" altLang="zh-CN" dirty="0"/>
          </a:p>
          <a:p>
            <a:pPr lvl="1"/>
            <a:r>
              <a:rPr lang="zh-CN" altLang="en-US" dirty="0"/>
              <a:t>相邻层的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至少相差</a:t>
            </a:r>
            <a:r>
              <a:rPr lang="en-US" altLang="zh-CN" dirty="0"/>
              <a:t>1</a:t>
            </a:r>
            <a:r>
              <a:rPr lang="zh-CN" altLang="en-US" dirty="0"/>
              <a:t>，且底层至少比上一层，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小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根据题意，整个算法过程不需要考虑</a:t>
            </a:r>
            <a:r>
              <a:rPr lang="en-US" altLang="zh-CN" b="1" dirty="0">
                <a:solidFill>
                  <a:srgbClr val="7030A0"/>
                </a:solidFill>
              </a:rPr>
              <a:t>π</a:t>
            </a:r>
          </a:p>
          <a:p>
            <a:pPr lvl="1"/>
            <a:r>
              <a:rPr lang="zh-CN" altLang="en-US" dirty="0">
                <a:effectLst/>
              </a:rPr>
              <a:t>圆柱体积</a:t>
            </a:r>
            <a:r>
              <a:rPr lang="en-US" altLang="zh-CN" dirty="0">
                <a:effectLst/>
              </a:rPr>
              <a:t>v= r*r*h </a:t>
            </a:r>
            <a:r>
              <a:rPr lang="zh-CN" altLang="en-US" dirty="0">
                <a:effectLst/>
              </a:rPr>
              <a:t>；圆柱侧面积 </a:t>
            </a:r>
            <a:r>
              <a:rPr lang="en-US" altLang="zh-CN" dirty="0">
                <a:effectLst/>
              </a:rPr>
              <a:t>s= 2*r*h</a:t>
            </a:r>
            <a:r>
              <a:rPr lang="zh-CN" altLang="en-US" dirty="0">
                <a:effectLst/>
              </a:rPr>
              <a:t>；圆柱底面积</a:t>
            </a:r>
            <a:r>
              <a:rPr lang="en-US" altLang="zh-CN" dirty="0">
                <a:effectLst/>
              </a:rPr>
              <a:t>c= r*r</a:t>
            </a:r>
          </a:p>
        </p:txBody>
      </p:sp>
    </p:spTree>
    <p:extLst>
      <p:ext uri="{BB962C8B-B14F-4D97-AF65-F5344CB8AC3E}">
        <p14:creationId xmlns:p14="http://schemas.microsoft.com/office/powerpoint/2010/main" val="112717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：输入输出分析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130" y="1288774"/>
            <a:ext cx="10624529" cy="556922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蛋糕的层数</a:t>
            </a:r>
            <a:r>
              <a:rPr lang="en-US" altLang="zh-CN" dirty="0"/>
              <a:t>N (N &lt;= 20)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蛋糕体积</a:t>
            </a:r>
            <a:r>
              <a:rPr lang="en-US" altLang="zh-CN" dirty="0"/>
              <a:t>V(&lt;=100000)</a:t>
            </a:r>
          </a:p>
          <a:p>
            <a:pPr lvl="1"/>
            <a:r>
              <a:rPr lang="zh-CN" altLang="en-US" dirty="0"/>
              <a:t>意味着蛋糕塔的高度</a:t>
            </a:r>
            <a:r>
              <a:rPr lang="en-US" altLang="zh-CN" dirty="0"/>
              <a:t>H</a:t>
            </a:r>
            <a:r>
              <a:rPr lang="zh-CN" altLang="en-US" dirty="0"/>
              <a:t>的最小值是</a:t>
            </a:r>
            <a:r>
              <a:rPr lang="en-US" altLang="zh-CN" dirty="0"/>
              <a:t>N</a:t>
            </a:r>
          </a:p>
          <a:p>
            <a:pPr lvl="1"/>
            <a:r>
              <a:rPr lang="zh-CN" altLang="en-US" dirty="0"/>
              <a:t>意味着蛋糕塔最底层的半径</a:t>
            </a:r>
            <a:r>
              <a:rPr lang="en-US" altLang="zh-CN" dirty="0"/>
              <a:t>R</a:t>
            </a:r>
            <a:r>
              <a:rPr lang="zh-CN" altLang="en-US" dirty="0"/>
              <a:t>的最小值是</a:t>
            </a:r>
            <a:r>
              <a:rPr lang="en-US" altLang="zh-CN" dirty="0"/>
              <a:t>N</a:t>
            </a:r>
          </a:p>
          <a:p>
            <a:pPr lvl="1"/>
            <a:r>
              <a:rPr lang="zh-CN" altLang="en-US" dirty="0"/>
              <a:t>可以用递推公式算出</a:t>
            </a:r>
            <a:r>
              <a:rPr lang="zh-CN" altLang="en-US" b="1" dirty="0">
                <a:solidFill>
                  <a:srgbClr val="7030A0"/>
                </a:solidFill>
              </a:rPr>
              <a:t>第</a:t>
            </a:r>
            <a:r>
              <a:rPr lang="en-US" altLang="zh-CN" b="1" dirty="0" err="1">
                <a:solidFill>
                  <a:srgbClr val="7030A0"/>
                </a:solidFill>
              </a:rPr>
              <a:t>i</a:t>
            </a:r>
            <a:r>
              <a:rPr lang="zh-CN" altLang="en-US" b="1" dirty="0">
                <a:solidFill>
                  <a:srgbClr val="7030A0"/>
                </a:solidFill>
              </a:rPr>
              <a:t>层到第</a:t>
            </a:r>
            <a:r>
              <a:rPr lang="en-US" altLang="zh-CN" b="1" dirty="0">
                <a:solidFill>
                  <a:srgbClr val="7030A0"/>
                </a:solidFill>
              </a:rPr>
              <a:t>N</a:t>
            </a:r>
            <a:r>
              <a:rPr lang="zh-CN" altLang="en-US" b="1" dirty="0">
                <a:solidFill>
                  <a:srgbClr val="7030A0"/>
                </a:solidFill>
              </a:rPr>
              <a:t>层蛋糕</a:t>
            </a:r>
            <a:r>
              <a:rPr lang="zh-CN" altLang="en-US" dirty="0"/>
              <a:t>圆柱侧面积的最小值之和</a:t>
            </a:r>
            <a:endParaRPr lang="en-US" altLang="zh-CN" dirty="0"/>
          </a:p>
          <a:p>
            <a:pPr lvl="1"/>
            <a:r>
              <a:rPr lang="zh-CN" altLang="en-US" dirty="0"/>
              <a:t>可以用递推公式算出</a:t>
            </a:r>
            <a:r>
              <a:rPr lang="zh-CN" altLang="en-US" b="1" dirty="0">
                <a:solidFill>
                  <a:srgbClr val="7030A0"/>
                </a:solidFill>
              </a:rPr>
              <a:t>第</a:t>
            </a:r>
            <a:r>
              <a:rPr lang="en-US" altLang="zh-CN" b="1" dirty="0" err="1">
                <a:solidFill>
                  <a:srgbClr val="7030A0"/>
                </a:solidFill>
              </a:rPr>
              <a:t>i</a:t>
            </a:r>
            <a:r>
              <a:rPr lang="zh-CN" altLang="en-US" b="1" dirty="0">
                <a:solidFill>
                  <a:srgbClr val="7030A0"/>
                </a:solidFill>
              </a:rPr>
              <a:t>层到第</a:t>
            </a:r>
            <a:r>
              <a:rPr lang="en-US" altLang="zh-CN" b="1" dirty="0">
                <a:solidFill>
                  <a:srgbClr val="7030A0"/>
                </a:solidFill>
              </a:rPr>
              <a:t>N</a:t>
            </a:r>
            <a:r>
              <a:rPr lang="zh-CN" altLang="en-US" b="1" dirty="0">
                <a:solidFill>
                  <a:srgbClr val="7030A0"/>
                </a:solidFill>
              </a:rPr>
              <a:t>层蛋糕</a:t>
            </a:r>
            <a:r>
              <a:rPr lang="zh-CN" altLang="en-US" dirty="0"/>
              <a:t>圆柱体积的最小值之和</a:t>
            </a:r>
            <a:endParaRPr lang="en-US" altLang="zh-CN" dirty="0"/>
          </a:p>
          <a:p>
            <a:r>
              <a:rPr lang="zh-CN" altLang="en-US" dirty="0"/>
              <a:t>需要设计体积，表面积，半径的计算和转换代码</a:t>
            </a:r>
            <a:endParaRPr lang="en-US" altLang="zh-CN" dirty="0"/>
          </a:p>
          <a:p>
            <a:r>
              <a:rPr lang="zh-CN" altLang="en-US" dirty="0"/>
              <a:t>需要估算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的上界</a:t>
            </a:r>
            <a:endParaRPr lang="en-US" altLang="zh-CN" dirty="0"/>
          </a:p>
          <a:p>
            <a:pPr lvl="1"/>
            <a:r>
              <a:rPr lang="zh-CN" altLang="en-US" dirty="0"/>
              <a:t>根据以上的计算结果，可以估算出底面积半径的最大值</a:t>
            </a:r>
            <a:r>
              <a:rPr lang="en-US" altLang="zh-CN" dirty="0" err="1"/>
              <a:t>MaxR</a:t>
            </a:r>
            <a:endParaRPr lang="en-US" altLang="zh-CN" dirty="0"/>
          </a:p>
          <a:p>
            <a:pPr lvl="1"/>
            <a:r>
              <a:rPr lang="zh-CN" altLang="en-US" dirty="0"/>
              <a:t>根据以上的计算结果，可以估算出最底层的最大高度值</a:t>
            </a:r>
            <a:r>
              <a:rPr lang="en-US" altLang="zh-CN" dirty="0" err="1"/>
              <a:t>MaxH</a:t>
            </a:r>
            <a:endParaRPr lang="en-US" altLang="zh-CN" dirty="0"/>
          </a:p>
          <a:p>
            <a:r>
              <a:rPr lang="zh-CN" altLang="en-US" dirty="0"/>
              <a:t>求表面积</a:t>
            </a:r>
            <a:r>
              <a:rPr lang="en-US" altLang="zh-CN" dirty="0"/>
              <a:t>S</a:t>
            </a:r>
            <a:r>
              <a:rPr lang="zh-CN" altLang="en-US" dirty="0"/>
              <a:t>需要计算两部分之和：最底层的底面积</a:t>
            </a:r>
            <a:r>
              <a:rPr lang="en-US" altLang="zh-CN" dirty="0"/>
              <a:t>+</a:t>
            </a:r>
            <a:r>
              <a:rPr lang="zh-CN" altLang="en-US" dirty="0"/>
              <a:t>各层的侧面积</a:t>
            </a:r>
            <a:endParaRPr lang="en-US" altLang="zh-CN" dirty="0"/>
          </a:p>
        </p:txBody>
      </p:sp>
      <p:pic>
        <p:nvPicPr>
          <p:cNvPr id="4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536" y="3706423"/>
            <a:ext cx="2603129" cy="260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1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9789" y="2676088"/>
            <a:ext cx="9582952" cy="118689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6600" dirty="0"/>
              <a:t>深度优先搜索</a:t>
            </a:r>
            <a:r>
              <a:rPr lang="en-US" altLang="zh-CN" sz="6600" dirty="0"/>
              <a:t>II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3474192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：设计数据结构和输入输出框架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几何公式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输入输出和全局变量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705" y="1447799"/>
            <a:ext cx="7770329" cy="32622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69" y="4924022"/>
            <a:ext cx="5974995" cy="12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8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071" y="237770"/>
            <a:ext cx="9903600" cy="824549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3600" dirty="0"/>
              <a:t>确定</a:t>
            </a:r>
            <a:r>
              <a:rPr lang="en-US" altLang="zh-CN" sz="3600" dirty="0"/>
              <a:t>4</a:t>
            </a:r>
            <a:r>
              <a:rPr lang="zh-CN" altLang="en-US" sz="3600" dirty="0"/>
              <a:t>要素边界（</a:t>
            </a:r>
            <a:r>
              <a:rPr lang="en-US" altLang="zh-CN" sz="3600" dirty="0"/>
              <a:t>R,H</a:t>
            </a:r>
            <a:r>
              <a:rPr lang="zh-CN" altLang="en-US" sz="3600" dirty="0"/>
              <a:t>，体积，侧面积）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dirty="0"/>
          </a:p>
          <a:p>
            <a:r>
              <a:rPr lang="zh-CN" altLang="en-US" sz="2400" dirty="0"/>
              <a:t>从顶往下第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层，每一层最小体积是 高为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的，半径为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圆柱体（</a:t>
            </a:r>
            <a:r>
              <a:rPr lang="en-US" altLang="zh-CN" sz="2400" dirty="0"/>
              <a:t>RH</a:t>
            </a:r>
            <a:r>
              <a:rPr lang="zh-CN" altLang="en-US" sz="2400" dirty="0"/>
              <a:t>都相差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从顶往下第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层，每一层最小侧面积为高为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的，半径为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圆柱体的侧面积</a:t>
            </a:r>
            <a:endParaRPr lang="en-US" altLang="zh-CN" sz="2600" dirty="0"/>
          </a:p>
          <a:p>
            <a:r>
              <a:rPr lang="zh-CN" altLang="en-US" sz="2600" dirty="0"/>
              <a:t>代码：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1" y="1194840"/>
            <a:ext cx="5350164" cy="10042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691" y="3662360"/>
            <a:ext cx="8740208" cy="30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：最底层圆柱的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的区间是？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568" y="1126803"/>
            <a:ext cx="2243845" cy="1904847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130" y="3308170"/>
            <a:ext cx="10599190" cy="31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2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：核心解题思路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447800"/>
            <a:ext cx="9590859" cy="489037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采用深度优先搜索，搜索目标是什么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枚举每一层可能的高度和半径。</a:t>
            </a:r>
            <a:endParaRPr lang="en-US" altLang="zh-CN" dirty="0"/>
          </a:p>
          <a:p>
            <a:pPr lvl="1"/>
            <a:r>
              <a:rPr lang="zh-CN" altLang="en-US" dirty="0"/>
              <a:t>找到可行方案，记录圆柱体的表面积之和</a:t>
            </a:r>
            <a:endParaRPr lang="en-US" altLang="zh-CN" dirty="0"/>
          </a:p>
          <a:p>
            <a:r>
              <a:rPr lang="zh-CN" altLang="en-US" dirty="0"/>
              <a:t>如何确定</a:t>
            </a:r>
            <a:r>
              <a:rPr lang="en-US" altLang="zh-CN" dirty="0" err="1"/>
              <a:t>dfs</a:t>
            </a:r>
            <a:r>
              <a:rPr lang="zh-CN" altLang="en-US" dirty="0"/>
              <a:t>函数的参数个数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根据题意每一层深搜需要如下</a:t>
            </a:r>
            <a:r>
              <a:rPr lang="en-US" altLang="zh-CN" dirty="0"/>
              <a:t>5</a:t>
            </a:r>
            <a:r>
              <a:rPr lang="zh-CN" altLang="en-US" dirty="0"/>
              <a:t>个变量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第几层，半径和高度，剩余体积，累计表面积）</a:t>
            </a:r>
            <a:endParaRPr lang="en-US" altLang="zh-CN" dirty="0"/>
          </a:p>
          <a:p>
            <a:r>
              <a:rPr lang="zh-CN" altLang="en-US" dirty="0"/>
              <a:t>搜索顺序与枚举顺序？</a:t>
            </a:r>
            <a:endParaRPr lang="en-US" altLang="zh-CN" dirty="0"/>
          </a:p>
          <a:p>
            <a:pPr lvl="1"/>
            <a:r>
              <a:rPr lang="zh-CN" altLang="en-US" dirty="0"/>
              <a:t>从大开始递减枚举</a:t>
            </a:r>
            <a:endParaRPr lang="en-US" altLang="zh-CN" dirty="0"/>
          </a:p>
          <a:p>
            <a:pPr lvl="1"/>
            <a:r>
              <a:rPr lang="zh-CN" altLang="en-US" dirty="0"/>
              <a:t>从底层往上搭蛋糕，而不是从顶层往下搭，故从</a:t>
            </a:r>
            <a:r>
              <a:rPr lang="en-US" altLang="zh-CN" dirty="0"/>
              <a:t>N</a:t>
            </a:r>
            <a:r>
              <a:rPr lang="zh-CN" altLang="en-US" dirty="0"/>
              <a:t>号层（最底层</a:t>
            </a:r>
            <a:r>
              <a:rPr lang="en-US" altLang="zh-CN" dirty="0"/>
              <a:t>--》</a:t>
            </a:r>
            <a:r>
              <a:rPr lang="zh-CN" altLang="en-US" dirty="0"/>
              <a:t>最高层）递归搜索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085" y="1447800"/>
            <a:ext cx="2243845" cy="19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深度优先搜索参考代码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87" y="1242672"/>
            <a:ext cx="11613590" cy="18434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3704"/>
          <a:stretch/>
        </p:blipFill>
        <p:spPr>
          <a:xfrm>
            <a:off x="432510" y="3118757"/>
            <a:ext cx="11630267" cy="25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枚举所有的</a:t>
            </a:r>
            <a:r>
              <a:rPr lang="en-US" altLang="zh-CN" dirty="0"/>
              <a:t>R</a:t>
            </a:r>
            <a:r>
              <a:rPr lang="zh-CN" altLang="en-US" dirty="0"/>
              <a:t>与</a:t>
            </a:r>
            <a:r>
              <a:rPr lang="en-US" altLang="zh-CN" dirty="0"/>
              <a:t>H</a:t>
            </a:r>
            <a:r>
              <a:rPr lang="zh-CN" altLang="en-US" dirty="0"/>
              <a:t>，递归调用</a:t>
            </a:r>
            <a:r>
              <a:rPr lang="en-US" altLang="zh-CN" dirty="0"/>
              <a:t>dfs0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13429"/>
            <a:ext cx="12192000" cy="46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8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主函数调用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2902571"/>
            <a:ext cx="9723513" cy="37462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44" y="1143962"/>
            <a:ext cx="8157094" cy="16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30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47298"/>
            <a:ext cx="10626798" cy="52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9789" y="2676088"/>
            <a:ext cx="9582952" cy="118689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6600" dirty="0"/>
              <a:t>如何剪枝？</a:t>
            </a:r>
          </a:p>
        </p:txBody>
      </p:sp>
    </p:spTree>
    <p:extLst>
      <p:ext uri="{BB962C8B-B14F-4D97-AF65-F5344CB8AC3E}">
        <p14:creationId xmlns:p14="http://schemas.microsoft.com/office/powerpoint/2010/main" val="3726408062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第一类剪枝：启发式剪枝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预估此路径剩余体积的最小表面积值，若超过全局变量的最小值，则无需继续搜索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体积到表面积的转换函数为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剪枝代码</a:t>
            </a:r>
            <a:endParaRPr lang="en-US" altLang="zh-CN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280" y="3837721"/>
            <a:ext cx="8079022" cy="518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64" y="4824572"/>
            <a:ext cx="10745267" cy="12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873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1044930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zh-CN" altLang="en-US" sz="6000" dirty="0"/>
              <a:t>深度优先搜索</a:t>
            </a:r>
            <a:r>
              <a:rPr lang="en-US" altLang="zh-CN" sz="6000" dirty="0"/>
              <a:t>DFS</a:t>
            </a:r>
            <a:endParaRPr lang="zh-CN" sz="6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55658"/>
              </p:ext>
            </p:extLst>
          </p:nvPr>
        </p:nvGraphicFramePr>
        <p:xfrm>
          <a:off x="873916" y="2246640"/>
          <a:ext cx="9621556" cy="368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301808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第二类剪枝：可行性剪枝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effectLst/>
              </a:rPr>
              <a:t>剩余体积小于</a:t>
            </a:r>
            <a:r>
              <a:rPr lang="en-US" altLang="zh-CN" dirty="0" err="1">
                <a:effectLst/>
              </a:rPr>
              <a:t>iFloor</a:t>
            </a:r>
            <a:r>
              <a:rPr lang="zh-CN" altLang="en-US" dirty="0">
                <a:effectLst/>
              </a:rPr>
              <a:t>的最小体积，体积余量不足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用查表法</a:t>
            </a:r>
            <a:r>
              <a:rPr lang="en-US" altLang="zh-CN" dirty="0" err="1">
                <a:effectLst/>
              </a:rPr>
              <a:t>sumMinV</a:t>
            </a:r>
            <a:r>
              <a:rPr lang="en-US" altLang="zh-CN" dirty="0">
                <a:effectLst/>
              </a:rPr>
              <a:t>[]</a:t>
            </a:r>
            <a:r>
              <a:rPr lang="zh-CN" altLang="en-US" dirty="0">
                <a:effectLst/>
              </a:rPr>
              <a:t>取出余量的最小值</a:t>
            </a:r>
            <a:br>
              <a:rPr lang="en-US" altLang="zh-CN" dirty="0">
                <a:effectLst/>
              </a:rPr>
            </a:br>
            <a:br>
              <a:rPr lang="en-US" altLang="zh-CN" dirty="0">
                <a:effectLst/>
              </a:rPr>
            </a:br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1" y="2523456"/>
            <a:ext cx="10646300" cy="13250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/>
              <p14:cNvContentPartPr/>
              <p14:nvPr/>
            </p14:nvContentPartPr>
            <p14:xfrm>
              <a:off x="2695680" y="3552840"/>
              <a:ext cx="2133720" cy="2916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6320" y="3543480"/>
                <a:ext cx="2152440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5444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第三类剪枝：可行性剪枝</a:t>
            </a:r>
            <a:r>
              <a:rPr lang="en-US" altLang="zh-CN" dirty="0"/>
              <a:t>+</a:t>
            </a:r>
            <a:r>
              <a:rPr lang="zh-CN" altLang="en-US" dirty="0"/>
              <a:t>最优性剪枝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累计表面积</a:t>
            </a:r>
            <a:r>
              <a:rPr lang="en-US" altLang="zh-CN" dirty="0">
                <a:effectLst/>
              </a:rPr>
              <a:t>+ </a:t>
            </a:r>
            <a:r>
              <a:rPr lang="zh-CN" altLang="en-US" dirty="0">
                <a:effectLst/>
              </a:rPr>
              <a:t>最小表面积 </a:t>
            </a:r>
            <a:r>
              <a:rPr lang="en-US" altLang="zh-CN" dirty="0">
                <a:effectLst/>
              </a:rPr>
              <a:t>&gt;</a:t>
            </a:r>
            <a:r>
              <a:rPr lang="zh-CN" altLang="en-US" dirty="0">
                <a:effectLst/>
              </a:rPr>
              <a:t>全局最小表面积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br>
              <a:rPr lang="en-US" altLang="zh-CN" dirty="0">
                <a:effectLst/>
              </a:rPr>
            </a:b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用查表法</a:t>
            </a:r>
            <a:r>
              <a:rPr lang="en-US" altLang="zh-CN" dirty="0" err="1">
                <a:effectLst/>
              </a:rPr>
              <a:t>sumMinS</a:t>
            </a:r>
            <a:r>
              <a:rPr lang="en-US" altLang="zh-CN" dirty="0">
                <a:effectLst/>
              </a:rPr>
              <a:t>[]</a:t>
            </a:r>
            <a:r>
              <a:rPr lang="zh-CN" altLang="en-US" dirty="0">
                <a:effectLst/>
              </a:rPr>
              <a:t>取出最小表面积的值</a:t>
            </a:r>
          </a:p>
          <a:p>
            <a:endParaRPr lang="zh-CN" altLang="en-US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69" y="2483983"/>
            <a:ext cx="10356167" cy="122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4011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修改后的</a:t>
            </a:r>
            <a:r>
              <a:rPr lang="en-US" altLang="zh-CN" dirty="0" err="1"/>
              <a:t>dfs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43964"/>
            <a:ext cx="8966800" cy="56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8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修改后的</a:t>
            </a:r>
            <a:r>
              <a:rPr lang="en-US" altLang="zh-CN" dirty="0" err="1"/>
              <a:t>dfs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99" y="1241934"/>
            <a:ext cx="11481904" cy="43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6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1274071"/>
            <a:ext cx="10611515" cy="52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656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49013" y="5187351"/>
            <a:ext cx="9582952" cy="93302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sz="5400" dirty="0"/>
              <a:t>Boss01 </a:t>
            </a:r>
            <a:r>
              <a:rPr lang="zh-CN" altLang="en-US" sz="5400" dirty="0"/>
              <a:t>击杀黄金蛋糕人马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41" y="457802"/>
            <a:ext cx="8223697" cy="43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295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击杀黄金蛋糕人马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016" y="1605076"/>
            <a:ext cx="11456575" cy="39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3529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728" y="600625"/>
            <a:ext cx="3781727" cy="824549"/>
          </a:xfrm>
        </p:spPr>
        <p:txBody>
          <a:bodyPr/>
          <a:lstStyle/>
          <a:p>
            <a:r>
              <a:rPr lang="en-US" altLang="zh-CN" dirty="0"/>
              <a:t>W=4 h=4 m=4		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870" r="65560"/>
          <a:stretch/>
        </p:blipFill>
        <p:spPr>
          <a:xfrm>
            <a:off x="746728" y="2046513"/>
            <a:ext cx="3781727" cy="38245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27273"/>
          <a:stretch/>
        </p:blipFill>
        <p:spPr>
          <a:xfrm>
            <a:off x="5483638" y="2046513"/>
            <a:ext cx="4276009" cy="3824514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5730778" y="600625"/>
            <a:ext cx="3781727" cy="82454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W=4 h=4 m=3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32923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1" y="1401649"/>
            <a:ext cx="9297156" cy="366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812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这是一个在搜索树上进行</a:t>
            </a:r>
            <a:r>
              <a:rPr lang="en-US" altLang="zh-CN" dirty="0" err="1"/>
              <a:t>dfs</a:t>
            </a:r>
            <a:r>
              <a:rPr lang="zh-CN" altLang="en-US" dirty="0"/>
              <a:t>的问题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74207"/>
            <a:ext cx="9040146" cy="507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395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10022870" cy="824549"/>
          </a:xfrm>
        </p:spPr>
        <p:txBody>
          <a:bodyPr/>
          <a:lstStyle/>
          <a:p>
            <a:r>
              <a:rPr lang="en-US" altLang="zh-CN" sz="2800" dirty="0" err="1"/>
              <a:t>minMax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][j][m]: </a:t>
            </a:r>
            <a:r>
              <a:rPr lang="zh-CN" altLang="en-US" sz="2800" dirty="0"/>
              <a:t>把宽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，高</a:t>
            </a:r>
            <a:r>
              <a:rPr lang="en-US" altLang="zh-CN" sz="2800" dirty="0"/>
              <a:t>j</a:t>
            </a:r>
            <a:r>
              <a:rPr lang="zh-CN" altLang="en-US" sz="2800" dirty="0"/>
              <a:t>，切为</a:t>
            </a:r>
            <a:r>
              <a:rPr lang="en-US" altLang="zh-CN" sz="2800" dirty="0"/>
              <a:t>m</a:t>
            </a:r>
            <a:r>
              <a:rPr lang="zh-CN" altLang="en-US" sz="2800" dirty="0"/>
              <a:t>块的最大块体积值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73" y="1273515"/>
            <a:ext cx="8564184" cy="51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357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707</Words>
  <Application>Microsoft Office PowerPoint</Application>
  <PresentationFormat>宽屏</PresentationFormat>
  <Paragraphs>83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Microsoft YaHei UI</vt:lpstr>
      <vt:lpstr>宋体</vt:lpstr>
      <vt:lpstr>Arial</vt:lpstr>
      <vt:lpstr>Calibri</vt:lpstr>
      <vt:lpstr>Century Gothic</vt:lpstr>
      <vt:lpstr>Wingdings 3</vt:lpstr>
      <vt:lpstr>离子</vt:lpstr>
      <vt:lpstr>PowerPoint 演示文稿</vt:lpstr>
      <vt:lpstr>深度优先搜索II</vt:lpstr>
      <vt:lpstr>深度优先搜索DFS</vt:lpstr>
      <vt:lpstr>Boss01 击杀黄金蛋糕人马</vt:lpstr>
      <vt:lpstr>击杀黄金蛋糕人马</vt:lpstr>
      <vt:lpstr>W=4 h=4 m=4  </vt:lpstr>
      <vt:lpstr>输入输出</vt:lpstr>
      <vt:lpstr>这是一个在搜索树上进行dfs的问题</vt:lpstr>
      <vt:lpstr>minMax[i][j][m]: 把宽i，高j，切为m块的最大块体积值</vt:lpstr>
      <vt:lpstr>dfs边界条件</vt:lpstr>
      <vt:lpstr>dfs搜索所有第一斩是竖斩的结果</vt:lpstr>
      <vt:lpstr>dfs搜索所有第一斩是横斩的结果</vt:lpstr>
      <vt:lpstr>Accept</vt:lpstr>
      <vt:lpstr>Boss02 英杰们的蛋糕塔</vt:lpstr>
      <vt:lpstr>例题1 英杰们的蛋糕塔</vt:lpstr>
      <vt:lpstr>例题1 英杰们的蛋糕塔</vt:lpstr>
      <vt:lpstr>步骤1：输入输出分析</vt:lpstr>
      <vt:lpstr>步骤1：输入输出分析</vt:lpstr>
      <vt:lpstr>步骤1：输入输出分析</vt:lpstr>
      <vt:lpstr>步骤2：设计数据结构和输入输出框架</vt:lpstr>
      <vt:lpstr>步骤3：确定4要素边界（R,H，体积，侧面积）</vt:lpstr>
      <vt:lpstr>步骤3：最底层圆柱的R和H的区间是？</vt:lpstr>
      <vt:lpstr>步骤4：核心解题思路</vt:lpstr>
      <vt:lpstr>深度优先搜索参考代码</vt:lpstr>
      <vt:lpstr>枚举所有的R与H，递归调用dfs0</vt:lpstr>
      <vt:lpstr>主函数调用</vt:lpstr>
      <vt:lpstr>提交结果</vt:lpstr>
      <vt:lpstr>如何剪枝？</vt:lpstr>
      <vt:lpstr>第一类剪枝：启发式剪枝</vt:lpstr>
      <vt:lpstr>第二类剪枝：可行性剪枝</vt:lpstr>
      <vt:lpstr>第三类剪枝：可行性剪枝+最优性剪枝</vt:lpstr>
      <vt:lpstr>修改后的dfs</vt:lpstr>
      <vt:lpstr>修改后的dfs</vt:lpstr>
      <vt:lpstr>提交结果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2019-09-20T06:50:13Z</dcterms:created>
  <dcterms:modified xsi:type="dcterms:W3CDTF">2022-06-29T03:05:14Z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